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8" r:id="rId3"/>
    <p:sldId id="289" r:id="rId4"/>
    <p:sldId id="304" r:id="rId5"/>
    <p:sldId id="305" r:id="rId6"/>
    <p:sldId id="306" r:id="rId7"/>
    <p:sldId id="307" r:id="rId8"/>
    <p:sldId id="308" r:id="rId9"/>
    <p:sldId id="309" r:id="rId10"/>
    <p:sldId id="310" r:id="rId11"/>
    <p:sldId id="311" r:id="rId12"/>
    <p:sldId id="312" r:id="rId13"/>
    <p:sldId id="313" r:id="rId14"/>
    <p:sldId id="314" r:id="rId15"/>
    <p:sldId id="315" r:id="rId16"/>
    <p:sldId id="316" r:id="rId17"/>
    <p:sldId id="317" r:id="rId18"/>
    <p:sldId id="318" r:id="rId19"/>
    <p:sldId id="319" r:id="rId20"/>
    <p:sldId id="320" r:id="rId21"/>
    <p:sldId id="321" r:id="rId22"/>
    <p:sldId id="322" r:id="rId23"/>
    <p:sldId id="323" r:id="rId24"/>
    <p:sldId id="324" r:id="rId25"/>
    <p:sldId id="325" r:id="rId26"/>
    <p:sldId id="326" r:id="rId27"/>
    <p:sldId id="330" r:id="rId28"/>
    <p:sldId id="327" r:id="rId29"/>
    <p:sldId id="331" r:id="rId30"/>
    <p:sldId id="261" r:id="rId31"/>
    <p:sldId id="302" r:id="rId32"/>
    <p:sldId id="264" r:id="rId33"/>
    <p:sldId id="262" r:id="rId34"/>
    <p:sldId id="265" r:id="rId35"/>
    <p:sldId id="266" r:id="rId36"/>
    <p:sldId id="267" r:id="rId37"/>
    <p:sldId id="268" r:id="rId38"/>
    <p:sldId id="269" r:id="rId39"/>
    <p:sldId id="270" r:id="rId40"/>
    <p:sldId id="271" r:id="rId41"/>
    <p:sldId id="272" r:id="rId42"/>
    <p:sldId id="277" r:id="rId43"/>
    <p:sldId id="274" r:id="rId44"/>
    <p:sldId id="275" r:id="rId45"/>
    <p:sldId id="276" r:id="rId46"/>
    <p:sldId id="278" r:id="rId47"/>
    <p:sldId id="279" r:id="rId48"/>
    <p:sldId id="280" r:id="rId49"/>
    <p:sldId id="281" r:id="rId50"/>
    <p:sldId id="282" r:id="rId51"/>
    <p:sldId id="283" r:id="rId52"/>
    <p:sldId id="284" r:id="rId53"/>
    <p:sldId id="285" r:id="rId54"/>
    <p:sldId id="286" r:id="rId55"/>
    <p:sldId id="287" r:id="rId56"/>
    <p:sldId id="263" r:id="rId57"/>
    <p:sldId id="299" r:id="rId5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de Microsoft Office" initials="Office" lastIdx="1" clrIdx="0"/>
  <p:cmAuthor id="2" name="Usuario de Microsoft Office" initials="Office [2]" lastIdx="1" clrIdx="1"/>
  <p:cmAuthor id="3" name="Usuario de Microsoft Office" initials="Office [3]" lastIdx="1" clrIdx="2"/>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340"/>
    <p:restoredTop sz="93793"/>
  </p:normalViewPr>
  <p:slideViewPr>
    <p:cSldViewPr snapToGrid="0" snapToObjects="1">
      <p:cViewPr varScale="1">
        <p:scale>
          <a:sx n="93" d="100"/>
          <a:sy n="93" d="100"/>
        </p:scale>
        <p:origin x="144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6-09-29T03:01:46.570" idx="1">
    <p:pos x="1202" y="1303"/>
    <p:text/>
    <p:extLst>
      <p:ext uri="{C676402C-5697-4E1C-873F-D02D1690AC5C}">
        <p15:threadingInfo xmlns:p15="http://schemas.microsoft.com/office/powerpoint/2012/main" timeZoneBias="300"/>
      </p:ext>
    </p:extLst>
  </p:cm>
  <p:cm authorId="3" dt="2016-09-29T03:03:00.997" idx="1">
    <p:pos x="10" y="10"/>
    <p:text/>
    <p:extLst>
      <p:ext uri="{C676402C-5697-4E1C-873F-D02D1690AC5C}">
        <p15:threadingInfo xmlns:p15="http://schemas.microsoft.com/office/powerpoint/2012/main" timeZoneBias="300"/>
      </p:ext>
    </p:extLst>
  </p:cm>
</p:cmLst>
</file>

<file path=ppt/diagrams/_rels/data13.xml.rels><?xml version="1.0" encoding="UTF-8" standalone="yes"?>
<Relationships xmlns="http://schemas.openxmlformats.org/package/2006/relationships"><Relationship Id="rId3" Type="http://schemas.openxmlformats.org/officeDocument/2006/relationships/hyperlink" Target="https://economipedia.com/definiciones/desviacion-tipica.html" TargetMode="External"/><Relationship Id="rId2" Type="http://schemas.openxmlformats.org/officeDocument/2006/relationships/hyperlink" Target="https://economipedia.com/definiciones/activo-libre-riesgo.html" TargetMode="External"/><Relationship Id="rId1" Type="http://schemas.openxmlformats.org/officeDocument/2006/relationships/hyperlink" Target="https://economipedia.com/definiciones/activo-financiero.html" TargetMode="External"/><Relationship Id="rId4" Type="http://schemas.openxmlformats.org/officeDocument/2006/relationships/image" Target="../media/image9.png"/></Relationships>
</file>

<file path=ppt/diagrams/_rels/data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_rels/drawing13.xml.rels><?xml version="1.0" encoding="UTF-8" standalone="yes"?>
<Relationships xmlns="http://schemas.openxmlformats.org/package/2006/relationships"><Relationship Id="rId3" Type="http://schemas.openxmlformats.org/officeDocument/2006/relationships/hyperlink" Target="https://economipedia.com/definiciones/desviacion-tipica.html" TargetMode="External"/><Relationship Id="rId2" Type="http://schemas.openxmlformats.org/officeDocument/2006/relationships/hyperlink" Target="https://economipedia.com/definiciones/activo-libre-riesgo.html" TargetMode="External"/><Relationship Id="rId1" Type="http://schemas.openxmlformats.org/officeDocument/2006/relationships/hyperlink" Target="https://economipedia.com/definiciones/activo-financiero.html" TargetMode="External"/><Relationship Id="rId4" Type="http://schemas.openxmlformats.org/officeDocument/2006/relationships/image" Target="../media/image9.png"/></Relationships>
</file>

<file path=ppt/diagrams/_rels/drawing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A07DBA-DAE1-4740-AAA1-8D222A7C5C0C}"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s-MX"/>
        </a:p>
      </dgm:t>
    </dgm:pt>
    <dgm:pt modelId="{BC56E22C-10FE-4977-B514-67B4C6842B1C}">
      <dgm:prSet phldrT="[Texto]" custT="1"/>
      <dgm:spPr/>
      <dgm:t>
        <a:bodyPr/>
        <a:lstStyle/>
        <a:p>
          <a:r>
            <a:rPr lang="es-MX" sz="3600" dirty="0"/>
            <a:t>Objetivos </a:t>
          </a:r>
        </a:p>
      </dgm:t>
    </dgm:pt>
    <dgm:pt modelId="{5DAC706E-19F0-4F68-A9F2-26D5D1FF4D4B}" type="parTrans" cxnId="{C4C4C347-6DE8-4DA5-B7FD-0DAF248FF3FB}">
      <dgm:prSet/>
      <dgm:spPr/>
      <dgm:t>
        <a:bodyPr/>
        <a:lstStyle/>
        <a:p>
          <a:endParaRPr lang="es-MX"/>
        </a:p>
      </dgm:t>
    </dgm:pt>
    <dgm:pt modelId="{A0B23E23-224C-4C38-B11F-B6C7458653F3}" type="sibTrans" cxnId="{C4C4C347-6DE8-4DA5-B7FD-0DAF248FF3FB}">
      <dgm:prSet/>
      <dgm:spPr/>
      <dgm:t>
        <a:bodyPr/>
        <a:lstStyle/>
        <a:p>
          <a:endParaRPr lang="es-MX"/>
        </a:p>
      </dgm:t>
    </dgm:pt>
    <dgm:pt modelId="{7ACC23C6-5798-4304-8F3B-73C003ADC58D}" type="asst">
      <dgm:prSet phldrT="[Texto]" custT="1"/>
      <dgm:spPr/>
      <dgm:t>
        <a:bodyPr/>
        <a:lstStyle/>
        <a:p>
          <a:r>
            <a:rPr lang="es-ES" sz="2000" dirty="0"/>
            <a:t>Analizar las ventajas y desventajas de las operaciones de </a:t>
          </a:r>
          <a:r>
            <a:rPr lang="es-ES" sz="2000" dirty="0" err="1"/>
            <a:t>Carry</a:t>
          </a:r>
          <a:r>
            <a:rPr lang="es-ES" sz="2000" dirty="0"/>
            <a:t> </a:t>
          </a:r>
          <a:r>
            <a:rPr lang="es-ES" sz="2000" dirty="0" err="1"/>
            <a:t>Trade</a:t>
          </a:r>
          <a:r>
            <a:rPr lang="es-ES" sz="2000" dirty="0"/>
            <a:t>.</a:t>
          </a:r>
          <a:endParaRPr lang="es-MX" sz="2000" dirty="0"/>
        </a:p>
      </dgm:t>
    </dgm:pt>
    <dgm:pt modelId="{ABE0F640-92C5-4323-A71A-5E647B1407C1}" type="parTrans" cxnId="{9EE8A9C7-7E3E-4A8B-8664-24F89166095F}">
      <dgm:prSet/>
      <dgm:spPr/>
      <dgm:t>
        <a:bodyPr/>
        <a:lstStyle/>
        <a:p>
          <a:endParaRPr lang="es-MX"/>
        </a:p>
      </dgm:t>
    </dgm:pt>
    <dgm:pt modelId="{11E4D9E6-E95C-43CA-814E-064164C11EF3}" type="sibTrans" cxnId="{9EE8A9C7-7E3E-4A8B-8664-24F89166095F}">
      <dgm:prSet/>
      <dgm:spPr/>
      <dgm:t>
        <a:bodyPr/>
        <a:lstStyle/>
        <a:p>
          <a:endParaRPr lang="es-MX"/>
        </a:p>
      </dgm:t>
    </dgm:pt>
    <dgm:pt modelId="{F5B53AB3-1AEF-4709-A174-7830EB9E3C19}">
      <dgm:prSet phldrT="[Texto]" custT="1"/>
      <dgm:spPr/>
      <dgm:t>
        <a:bodyPr/>
        <a:lstStyle/>
        <a:p>
          <a:r>
            <a:rPr lang="es-ES" sz="2000" dirty="0"/>
            <a:t>Identificar el nivel de riesgo y rentabilidad de las operaciones de </a:t>
          </a:r>
          <a:r>
            <a:rPr lang="es-ES" sz="2000" dirty="0" err="1"/>
            <a:t>Carry</a:t>
          </a:r>
          <a:r>
            <a:rPr lang="es-ES" sz="2000" dirty="0"/>
            <a:t> </a:t>
          </a:r>
          <a:r>
            <a:rPr lang="es-ES" sz="2000" dirty="0" err="1"/>
            <a:t>Trade</a:t>
          </a:r>
          <a:r>
            <a:rPr lang="es-ES" sz="2000" dirty="0"/>
            <a:t>.</a:t>
          </a:r>
          <a:endParaRPr lang="es-MX" sz="2000" dirty="0"/>
        </a:p>
      </dgm:t>
    </dgm:pt>
    <dgm:pt modelId="{46B0BCCF-1B5A-42E5-87D2-B4C644F2A348}" type="parTrans" cxnId="{4BA388A2-DAB9-4D4C-A3C0-C71B33D497C7}">
      <dgm:prSet/>
      <dgm:spPr/>
      <dgm:t>
        <a:bodyPr/>
        <a:lstStyle/>
        <a:p>
          <a:endParaRPr lang="es-MX"/>
        </a:p>
      </dgm:t>
    </dgm:pt>
    <dgm:pt modelId="{A3117ADF-8B89-4138-AB43-A380F1DEC670}" type="sibTrans" cxnId="{4BA388A2-DAB9-4D4C-A3C0-C71B33D497C7}">
      <dgm:prSet/>
      <dgm:spPr/>
      <dgm:t>
        <a:bodyPr/>
        <a:lstStyle/>
        <a:p>
          <a:endParaRPr lang="es-MX"/>
        </a:p>
      </dgm:t>
    </dgm:pt>
    <dgm:pt modelId="{5D77B2AF-F3AE-47E7-8B0B-B0339295C3FC}">
      <dgm:prSet phldrT="[Texto]" custT="1"/>
      <dgm:spPr/>
      <dgm:t>
        <a:bodyPr/>
        <a:lstStyle/>
        <a:p>
          <a:r>
            <a:rPr lang="es-ES" sz="1800" dirty="0"/>
            <a:t>Hacer la comparación entre las operaciones de </a:t>
          </a:r>
          <a:r>
            <a:rPr lang="es-ES" sz="1800" dirty="0" err="1"/>
            <a:t>Carry</a:t>
          </a:r>
          <a:r>
            <a:rPr lang="es-ES" sz="1800" dirty="0"/>
            <a:t> </a:t>
          </a:r>
          <a:r>
            <a:rPr lang="es-ES" sz="1800" dirty="0" err="1"/>
            <a:t>Trade</a:t>
          </a:r>
          <a:r>
            <a:rPr lang="es-ES" sz="1800" dirty="0"/>
            <a:t> y las operaciones de </a:t>
          </a:r>
          <a:r>
            <a:rPr lang="es-ES" sz="1800" dirty="0" err="1"/>
            <a:t>Forex</a:t>
          </a:r>
          <a:r>
            <a:rPr lang="es-ES" sz="1800" dirty="0"/>
            <a:t> para determinar el crecimiento del mercado del  </a:t>
          </a:r>
          <a:r>
            <a:rPr lang="es-ES" sz="1800" dirty="0" err="1"/>
            <a:t>Carry</a:t>
          </a:r>
          <a:r>
            <a:rPr lang="es-ES" sz="1800" dirty="0"/>
            <a:t> </a:t>
          </a:r>
          <a:r>
            <a:rPr lang="es-ES" sz="1800" dirty="0" err="1"/>
            <a:t>Trade</a:t>
          </a:r>
          <a:r>
            <a:rPr lang="es-ES" sz="1800" dirty="0"/>
            <a:t>.</a:t>
          </a:r>
          <a:endParaRPr lang="es-MX" sz="1800" dirty="0"/>
        </a:p>
      </dgm:t>
    </dgm:pt>
    <dgm:pt modelId="{3ACE2F4B-C804-4D06-9147-386185CF36EB}" type="parTrans" cxnId="{29F3E379-4743-4254-BD3E-C80FA0698FAD}">
      <dgm:prSet/>
      <dgm:spPr/>
      <dgm:t>
        <a:bodyPr/>
        <a:lstStyle/>
        <a:p>
          <a:endParaRPr lang="es-MX"/>
        </a:p>
      </dgm:t>
    </dgm:pt>
    <dgm:pt modelId="{FA8E2EB5-A7A0-4AB3-97B9-BA450C5FB596}" type="sibTrans" cxnId="{29F3E379-4743-4254-BD3E-C80FA0698FAD}">
      <dgm:prSet/>
      <dgm:spPr/>
      <dgm:t>
        <a:bodyPr/>
        <a:lstStyle/>
        <a:p>
          <a:endParaRPr lang="es-MX"/>
        </a:p>
      </dgm:t>
    </dgm:pt>
    <dgm:pt modelId="{155CC70B-4A5C-4AB2-BCD2-28A9A145D34E}" type="pres">
      <dgm:prSet presAssocID="{C3A07DBA-DAE1-4740-AAA1-8D222A7C5C0C}" presName="Name0" presStyleCnt="0">
        <dgm:presLayoutVars>
          <dgm:orgChart val="1"/>
          <dgm:chPref val="1"/>
          <dgm:dir/>
          <dgm:animOne val="branch"/>
          <dgm:animLvl val="lvl"/>
          <dgm:resizeHandles/>
        </dgm:presLayoutVars>
      </dgm:prSet>
      <dgm:spPr/>
    </dgm:pt>
    <dgm:pt modelId="{7D82CAF8-ED14-4317-B7FF-2A4D2872C92A}" type="pres">
      <dgm:prSet presAssocID="{BC56E22C-10FE-4977-B514-67B4C6842B1C}" presName="hierRoot1" presStyleCnt="0">
        <dgm:presLayoutVars>
          <dgm:hierBranch val="init"/>
        </dgm:presLayoutVars>
      </dgm:prSet>
      <dgm:spPr/>
    </dgm:pt>
    <dgm:pt modelId="{5FA3C79A-631E-44C5-AA1A-E9F5B3F71101}" type="pres">
      <dgm:prSet presAssocID="{BC56E22C-10FE-4977-B514-67B4C6842B1C}" presName="rootComposite1" presStyleCnt="0"/>
      <dgm:spPr/>
    </dgm:pt>
    <dgm:pt modelId="{F3B77F71-F0D4-461D-81C9-4B28BC08146F}" type="pres">
      <dgm:prSet presAssocID="{BC56E22C-10FE-4977-B514-67B4C6842B1C}" presName="rootText1" presStyleLbl="alignAcc1" presStyleIdx="0" presStyleCnt="0">
        <dgm:presLayoutVars>
          <dgm:chPref val="3"/>
        </dgm:presLayoutVars>
      </dgm:prSet>
      <dgm:spPr/>
    </dgm:pt>
    <dgm:pt modelId="{84657BD6-D495-44E6-A309-08F5EC9AC162}" type="pres">
      <dgm:prSet presAssocID="{BC56E22C-10FE-4977-B514-67B4C6842B1C}" presName="topArc1" presStyleLbl="parChTrans1D1" presStyleIdx="0" presStyleCnt="8"/>
      <dgm:spPr/>
    </dgm:pt>
    <dgm:pt modelId="{8424CD87-48FA-4E6F-826F-668FB05F41EE}" type="pres">
      <dgm:prSet presAssocID="{BC56E22C-10FE-4977-B514-67B4C6842B1C}" presName="bottomArc1" presStyleLbl="parChTrans1D1" presStyleIdx="1" presStyleCnt="8"/>
      <dgm:spPr/>
    </dgm:pt>
    <dgm:pt modelId="{59864ADB-727C-46DA-83F4-70A946B7DA37}" type="pres">
      <dgm:prSet presAssocID="{BC56E22C-10FE-4977-B514-67B4C6842B1C}" presName="topConnNode1" presStyleLbl="node1" presStyleIdx="0" presStyleCnt="0"/>
      <dgm:spPr/>
    </dgm:pt>
    <dgm:pt modelId="{EF2BA9A6-1371-44EC-B0D0-D5087252EBCC}" type="pres">
      <dgm:prSet presAssocID="{BC56E22C-10FE-4977-B514-67B4C6842B1C}" presName="hierChild2" presStyleCnt="0"/>
      <dgm:spPr/>
    </dgm:pt>
    <dgm:pt modelId="{072732D8-4A91-447F-9727-00782D86C726}" type="pres">
      <dgm:prSet presAssocID="{46B0BCCF-1B5A-42E5-87D2-B4C644F2A348}" presName="Name28" presStyleLbl="parChTrans1D2" presStyleIdx="0" presStyleCnt="3"/>
      <dgm:spPr/>
    </dgm:pt>
    <dgm:pt modelId="{78C1B2C4-701A-4D8A-9121-05B4109B1BBB}" type="pres">
      <dgm:prSet presAssocID="{F5B53AB3-1AEF-4709-A174-7830EB9E3C19}" presName="hierRoot2" presStyleCnt="0">
        <dgm:presLayoutVars>
          <dgm:hierBranch val="init"/>
        </dgm:presLayoutVars>
      </dgm:prSet>
      <dgm:spPr/>
    </dgm:pt>
    <dgm:pt modelId="{1C51FF4E-93BE-4ECA-B3FB-986E0E5B571B}" type="pres">
      <dgm:prSet presAssocID="{F5B53AB3-1AEF-4709-A174-7830EB9E3C19}" presName="rootComposite2" presStyleCnt="0"/>
      <dgm:spPr/>
    </dgm:pt>
    <dgm:pt modelId="{3CE4E6A2-4D68-468A-A34B-8586E70733F2}" type="pres">
      <dgm:prSet presAssocID="{F5B53AB3-1AEF-4709-A174-7830EB9E3C19}" presName="rootText2" presStyleLbl="alignAcc1" presStyleIdx="0" presStyleCnt="0">
        <dgm:presLayoutVars>
          <dgm:chPref val="3"/>
        </dgm:presLayoutVars>
      </dgm:prSet>
      <dgm:spPr/>
    </dgm:pt>
    <dgm:pt modelId="{E4A92B80-744A-40AB-A98C-B23E3768CB25}" type="pres">
      <dgm:prSet presAssocID="{F5B53AB3-1AEF-4709-A174-7830EB9E3C19}" presName="topArc2" presStyleLbl="parChTrans1D1" presStyleIdx="2" presStyleCnt="8"/>
      <dgm:spPr/>
    </dgm:pt>
    <dgm:pt modelId="{8A5FCA8A-CB34-4C5C-BEAA-B3D334B88DAD}" type="pres">
      <dgm:prSet presAssocID="{F5B53AB3-1AEF-4709-A174-7830EB9E3C19}" presName="bottomArc2" presStyleLbl="parChTrans1D1" presStyleIdx="3" presStyleCnt="8"/>
      <dgm:spPr/>
    </dgm:pt>
    <dgm:pt modelId="{B63D10AF-CB45-4055-A313-69A20765A1B6}" type="pres">
      <dgm:prSet presAssocID="{F5B53AB3-1AEF-4709-A174-7830EB9E3C19}" presName="topConnNode2" presStyleLbl="node2" presStyleIdx="0" presStyleCnt="0"/>
      <dgm:spPr/>
    </dgm:pt>
    <dgm:pt modelId="{8A05590D-5A80-44BC-8051-B3BAE02E10B7}" type="pres">
      <dgm:prSet presAssocID="{F5B53AB3-1AEF-4709-A174-7830EB9E3C19}" presName="hierChild4" presStyleCnt="0"/>
      <dgm:spPr/>
    </dgm:pt>
    <dgm:pt modelId="{D7375723-50D6-4CC6-8951-F911FE0E34B9}" type="pres">
      <dgm:prSet presAssocID="{F5B53AB3-1AEF-4709-A174-7830EB9E3C19}" presName="hierChild5" presStyleCnt="0"/>
      <dgm:spPr/>
    </dgm:pt>
    <dgm:pt modelId="{F870BAE6-BF00-496C-AB3C-7BDD0093BE46}" type="pres">
      <dgm:prSet presAssocID="{3ACE2F4B-C804-4D06-9147-386185CF36EB}" presName="Name28" presStyleLbl="parChTrans1D2" presStyleIdx="1" presStyleCnt="3"/>
      <dgm:spPr/>
    </dgm:pt>
    <dgm:pt modelId="{2D037C9D-92E9-44CC-A984-F108792F1A9C}" type="pres">
      <dgm:prSet presAssocID="{5D77B2AF-F3AE-47E7-8B0B-B0339295C3FC}" presName="hierRoot2" presStyleCnt="0">
        <dgm:presLayoutVars>
          <dgm:hierBranch val="init"/>
        </dgm:presLayoutVars>
      </dgm:prSet>
      <dgm:spPr/>
    </dgm:pt>
    <dgm:pt modelId="{086F64A3-6E88-46B9-B52F-A66F6815612D}" type="pres">
      <dgm:prSet presAssocID="{5D77B2AF-F3AE-47E7-8B0B-B0339295C3FC}" presName="rootComposite2" presStyleCnt="0"/>
      <dgm:spPr/>
    </dgm:pt>
    <dgm:pt modelId="{107D7C11-291B-44ED-8398-44D9246F869D}" type="pres">
      <dgm:prSet presAssocID="{5D77B2AF-F3AE-47E7-8B0B-B0339295C3FC}" presName="rootText2" presStyleLbl="alignAcc1" presStyleIdx="0" presStyleCnt="0">
        <dgm:presLayoutVars>
          <dgm:chPref val="3"/>
        </dgm:presLayoutVars>
      </dgm:prSet>
      <dgm:spPr/>
    </dgm:pt>
    <dgm:pt modelId="{4F08E14D-FBE2-43B1-977F-8F943112DDAE}" type="pres">
      <dgm:prSet presAssocID="{5D77B2AF-F3AE-47E7-8B0B-B0339295C3FC}" presName="topArc2" presStyleLbl="parChTrans1D1" presStyleIdx="4" presStyleCnt="8"/>
      <dgm:spPr/>
    </dgm:pt>
    <dgm:pt modelId="{34A01342-569F-48AA-827A-A9AE5311D89A}" type="pres">
      <dgm:prSet presAssocID="{5D77B2AF-F3AE-47E7-8B0B-B0339295C3FC}" presName="bottomArc2" presStyleLbl="parChTrans1D1" presStyleIdx="5" presStyleCnt="8"/>
      <dgm:spPr/>
    </dgm:pt>
    <dgm:pt modelId="{3C385B5F-F6F1-41D4-9A39-52572BB1D284}" type="pres">
      <dgm:prSet presAssocID="{5D77B2AF-F3AE-47E7-8B0B-B0339295C3FC}" presName="topConnNode2" presStyleLbl="node2" presStyleIdx="0" presStyleCnt="0"/>
      <dgm:spPr/>
    </dgm:pt>
    <dgm:pt modelId="{8663FEA7-E711-476D-8E51-828F71FD60CA}" type="pres">
      <dgm:prSet presAssocID="{5D77B2AF-F3AE-47E7-8B0B-B0339295C3FC}" presName="hierChild4" presStyleCnt="0"/>
      <dgm:spPr/>
    </dgm:pt>
    <dgm:pt modelId="{3FA4CAF0-64E6-4FAF-B137-A6618FDD9E72}" type="pres">
      <dgm:prSet presAssocID="{5D77B2AF-F3AE-47E7-8B0B-B0339295C3FC}" presName="hierChild5" presStyleCnt="0"/>
      <dgm:spPr/>
    </dgm:pt>
    <dgm:pt modelId="{03FC129E-3F85-4021-ADC3-8ACE22326840}" type="pres">
      <dgm:prSet presAssocID="{BC56E22C-10FE-4977-B514-67B4C6842B1C}" presName="hierChild3" presStyleCnt="0"/>
      <dgm:spPr/>
    </dgm:pt>
    <dgm:pt modelId="{FAD9C395-25D0-4144-8396-3EF6E19D6786}" type="pres">
      <dgm:prSet presAssocID="{ABE0F640-92C5-4323-A71A-5E647B1407C1}" presName="Name101" presStyleLbl="parChTrans1D2" presStyleIdx="2" presStyleCnt="3"/>
      <dgm:spPr/>
    </dgm:pt>
    <dgm:pt modelId="{C7C8D53B-E809-4E5A-8C93-21F8BDB03137}" type="pres">
      <dgm:prSet presAssocID="{7ACC23C6-5798-4304-8F3B-73C003ADC58D}" presName="hierRoot3" presStyleCnt="0">
        <dgm:presLayoutVars>
          <dgm:hierBranch val="init"/>
        </dgm:presLayoutVars>
      </dgm:prSet>
      <dgm:spPr/>
    </dgm:pt>
    <dgm:pt modelId="{BA7282F2-2301-475D-9FBB-C4235D7C186F}" type="pres">
      <dgm:prSet presAssocID="{7ACC23C6-5798-4304-8F3B-73C003ADC58D}" presName="rootComposite3" presStyleCnt="0"/>
      <dgm:spPr/>
    </dgm:pt>
    <dgm:pt modelId="{DBCE8F1D-8306-494F-8922-546136AFA84B}" type="pres">
      <dgm:prSet presAssocID="{7ACC23C6-5798-4304-8F3B-73C003ADC58D}" presName="rootText3" presStyleLbl="alignAcc1" presStyleIdx="0" presStyleCnt="0">
        <dgm:presLayoutVars>
          <dgm:chPref val="3"/>
        </dgm:presLayoutVars>
      </dgm:prSet>
      <dgm:spPr/>
    </dgm:pt>
    <dgm:pt modelId="{295AE4F7-87AF-4280-B476-B921BB9F5F50}" type="pres">
      <dgm:prSet presAssocID="{7ACC23C6-5798-4304-8F3B-73C003ADC58D}" presName="topArc3" presStyleLbl="parChTrans1D1" presStyleIdx="6" presStyleCnt="8"/>
      <dgm:spPr/>
    </dgm:pt>
    <dgm:pt modelId="{5FB2B08F-9B7E-4DB9-A6E0-168AB37C2243}" type="pres">
      <dgm:prSet presAssocID="{7ACC23C6-5798-4304-8F3B-73C003ADC58D}" presName="bottomArc3" presStyleLbl="parChTrans1D1" presStyleIdx="7" presStyleCnt="8"/>
      <dgm:spPr/>
    </dgm:pt>
    <dgm:pt modelId="{EE59FCB8-E7A0-4D10-9151-7543CEC0BB00}" type="pres">
      <dgm:prSet presAssocID="{7ACC23C6-5798-4304-8F3B-73C003ADC58D}" presName="topConnNode3" presStyleLbl="asst1" presStyleIdx="0" presStyleCnt="0"/>
      <dgm:spPr/>
    </dgm:pt>
    <dgm:pt modelId="{2E2C1876-7F64-4748-AFF9-E8895CC5C103}" type="pres">
      <dgm:prSet presAssocID="{7ACC23C6-5798-4304-8F3B-73C003ADC58D}" presName="hierChild6" presStyleCnt="0"/>
      <dgm:spPr/>
    </dgm:pt>
    <dgm:pt modelId="{A5BA9E42-4D8F-4A96-937A-A00EF21A7A86}" type="pres">
      <dgm:prSet presAssocID="{7ACC23C6-5798-4304-8F3B-73C003ADC58D}" presName="hierChild7" presStyleCnt="0"/>
      <dgm:spPr/>
    </dgm:pt>
  </dgm:ptLst>
  <dgm:cxnLst>
    <dgm:cxn modelId="{FE9FD702-870F-4CC7-AE3E-A0DB40928690}" type="presOf" srcId="{7ACC23C6-5798-4304-8F3B-73C003ADC58D}" destId="{DBCE8F1D-8306-494F-8922-546136AFA84B}" srcOrd="0" destOrd="0" presId="urn:microsoft.com/office/officeart/2008/layout/HalfCircleOrganizationChart"/>
    <dgm:cxn modelId="{59281117-4104-482D-B4C8-508B9ADE10CE}" type="presOf" srcId="{F5B53AB3-1AEF-4709-A174-7830EB9E3C19}" destId="{3CE4E6A2-4D68-468A-A34B-8586E70733F2}" srcOrd="0" destOrd="0" presId="urn:microsoft.com/office/officeart/2008/layout/HalfCircleOrganizationChart"/>
    <dgm:cxn modelId="{84392819-E114-4750-87EB-655B7702F9AB}" type="presOf" srcId="{3ACE2F4B-C804-4D06-9147-386185CF36EB}" destId="{F870BAE6-BF00-496C-AB3C-7BDD0093BE46}" srcOrd="0" destOrd="0" presId="urn:microsoft.com/office/officeart/2008/layout/HalfCircleOrganizationChart"/>
    <dgm:cxn modelId="{65135133-3E5D-4B47-9AA8-997DF9C57EAB}" type="presOf" srcId="{46B0BCCF-1B5A-42E5-87D2-B4C644F2A348}" destId="{072732D8-4A91-447F-9727-00782D86C726}" srcOrd="0" destOrd="0" presId="urn:microsoft.com/office/officeart/2008/layout/HalfCircleOrganizationChart"/>
    <dgm:cxn modelId="{C4C4C347-6DE8-4DA5-B7FD-0DAF248FF3FB}" srcId="{C3A07DBA-DAE1-4740-AAA1-8D222A7C5C0C}" destId="{BC56E22C-10FE-4977-B514-67B4C6842B1C}" srcOrd="0" destOrd="0" parTransId="{5DAC706E-19F0-4F68-A9F2-26D5D1FF4D4B}" sibTransId="{A0B23E23-224C-4C38-B11F-B6C7458653F3}"/>
    <dgm:cxn modelId="{08CF9162-7CEC-42A0-990D-10860DAB3A68}" type="presOf" srcId="{BC56E22C-10FE-4977-B514-67B4C6842B1C}" destId="{F3B77F71-F0D4-461D-81C9-4B28BC08146F}" srcOrd="0" destOrd="0" presId="urn:microsoft.com/office/officeart/2008/layout/HalfCircleOrganizationChart"/>
    <dgm:cxn modelId="{8D8EA468-72F3-4E07-8B27-E09020A42FF0}" type="presOf" srcId="{F5B53AB3-1AEF-4709-A174-7830EB9E3C19}" destId="{B63D10AF-CB45-4055-A313-69A20765A1B6}" srcOrd="1" destOrd="0" presId="urn:microsoft.com/office/officeart/2008/layout/HalfCircleOrganizationChart"/>
    <dgm:cxn modelId="{A31D9C6B-8E83-4368-B473-E0B4AB9C8F5C}" type="presOf" srcId="{5D77B2AF-F3AE-47E7-8B0B-B0339295C3FC}" destId="{3C385B5F-F6F1-41D4-9A39-52572BB1D284}" srcOrd="1" destOrd="0" presId="urn:microsoft.com/office/officeart/2008/layout/HalfCircleOrganizationChart"/>
    <dgm:cxn modelId="{8B78F06C-E14F-4BAF-A849-7D8162BF2903}" type="presOf" srcId="{5D77B2AF-F3AE-47E7-8B0B-B0339295C3FC}" destId="{107D7C11-291B-44ED-8398-44D9246F869D}" srcOrd="0" destOrd="0" presId="urn:microsoft.com/office/officeart/2008/layout/HalfCircleOrganizationChart"/>
    <dgm:cxn modelId="{1CA2616F-E38A-4767-9264-5A373E22231F}" type="presOf" srcId="{C3A07DBA-DAE1-4740-AAA1-8D222A7C5C0C}" destId="{155CC70B-4A5C-4AB2-BCD2-28A9A145D34E}" srcOrd="0" destOrd="0" presId="urn:microsoft.com/office/officeart/2008/layout/HalfCircleOrganizationChart"/>
    <dgm:cxn modelId="{29F3E379-4743-4254-BD3E-C80FA0698FAD}" srcId="{BC56E22C-10FE-4977-B514-67B4C6842B1C}" destId="{5D77B2AF-F3AE-47E7-8B0B-B0339295C3FC}" srcOrd="2" destOrd="0" parTransId="{3ACE2F4B-C804-4D06-9147-386185CF36EB}" sibTransId="{FA8E2EB5-A7A0-4AB3-97B9-BA450C5FB596}"/>
    <dgm:cxn modelId="{4BA388A2-DAB9-4D4C-A3C0-C71B33D497C7}" srcId="{BC56E22C-10FE-4977-B514-67B4C6842B1C}" destId="{F5B53AB3-1AEF-4709-A174-7830EB9E3C19}" srcOrd="1" destOrd="0" parTransId="{46B0BCCF-1B5A-42E5-87D2-B4C644F2A348}" sibTransId="{A3117ADF-8B89-4138-AB43-A380F1DEC670}"/>
    <dgm:cxn modelId="{E9F115B3-4EB5-45F9-8366-69FC3C98BCBA}" type="presOf" srcId="{7ACC23C6-5798-4304-8F3B-73C003ADC58D}" destId="{EE59FCB8-E7A0-4D10-9151-7543CEC0BB00}" srcOrd="1" destOrd="0" presId="urn:microsoft.com/office/officeart/2008/layout/HalfCircleOrganizationChart"/>
    <dgm:cxn modelId="{67605DC2-8765-4F81-8C11-D94BB2AAA1E1}" type="presOf" srcId="{ABE0F640-92C5-4323-A71A-5E647B1407C1}" destId="{FAD9C395-25D0-4144-8396-3EF6E19D6786}" srcOrd="0" destOrd="0" presId="urn:microsoft.com/office/officeart/2008/layout/HalfCircleOrganizationChart"/>
    <dgm:cxn modelId="{EC84F2C2-6F1F-4E25-8A8D-048F9C1E99EA}" type="presOf" srcId="{BC56E22C-10FE-4977-B514-67B4C6842B1C}" destId="{59864ADB-727C-46DA-83F4-70A946B7DA37}" srcOrd="1" destOrd="0" presId="urn:microsoft.com/office/officeart/2008/layout/HalfCircleOrganizationChart"/>
    <dgm:cxn modelId="{9EE8A9C7-7E3E-4A8B-8664-24F89166095F}" srcId="{BC56E22C-10FE-4977-B514-67B4C6842B1C}" destId="{7ACC23C6-5798-4304-8F3B-73C003ADC58D}" srcOrd="0" destOrd="0" parTransId="{ABE0F640-92C5-4323-A71A-5E647B1407C1}" sibTransId="{11E4D9E6-E95C-43CA-814E-064164C11EF3}"/>
    <dgm:cxn modelId="{77A7D98C-D09B-4C5A-A176-AD447350BE71}" type="presParOf" srcId="{155CC70B-4A5C-4AB2-BCD2-28A9A145D34E}" destId="{7D82CAF8-ED14-4317-B7FF-2A4D2872C92A}" srcOrd="0" destOrd="0" presId="urn:microsoft.com/office/officeart/2008/layout/HalfCircleOrganizationChart"/>
    <dgm:cxn modelId="{B24407B3-966F-411C-BA2C-CB5C9F2A5825}" type="presParOf" srcId="{7D82CAF8-ED14-4317-B7FF-2A4D2872C92A}" destId="{5FA3C79A-631E-44C5-AA1A-E9F5B3F71101}" srcOrd="0" destOrd="0" presId="urn:microsoft.com/office/officeart/2008/layout/HalfCircleOrganizationChart"/>
    <dgm:cxn modelId="{A093D33B-E59F-4EED-AEBE-0B52690FCC83}" type="presParOf" srcId="{5FA3C79A-631E-44C5-AA1A-E9F5B3F71101}" destId="{F3B77F71-F0D4-461D-81C9-4B28BC08146F}" srcOrd="0" destOrd="0" presId="urn:microsoft.com/office/officeart/2008/layout/HalfCircleOrganizationChart"/>
    <dgm:cxn modelId="{5F8BB79B-EB82-4939-A864-769D5CC04131}" type="presParOf" srcId="{5FA3C79A-631E-44C5-AA1A-E9F5B3F71101}" destId="{84657BD6-D495-44E6-A309-08F5EC9AC162}" srcOrd="1" destOrd="0" presId="urn:microsoft.com/office/officeart/2008/layout/HalfCircleOrganizationChart"/>
    <dgm:cxn modelId="{56876D24-74FA-44BE-86BD-CF3E66C8AD75}" type="presParOf" srcId="{5FA3C79A-631E-44C5-AA1A-E9F5B3F71101}" destId="{8424CD87-48FA-4E6F-826F-668FB05F41EE}" srcOrd="2" destOrd="0" presId="urn:microsoft.com/office/officeart/2008/layout/HalfCircleOrganizationChart"/>
    <dgm:cxn modelId="{3BCBD498-1152-4249-A1F4-B9DFD20DCECA}" type="presParOf" srcId="{5FA3C79A-631E-44C5-AA1A-E9F5B3F71101}" destId="{59864ADB-727C-46DA-83F4-70A946B7DA37}" srcOrd="3" destOrd="0" presId="urn:microsoft.com/office/officeart/2008/layout/HalfCircleOrganizationChart"/>
    <dgm:cxn modelId="{2679E6D9-4ECF-42D4-A41C-261AB9660836}" type="presParOf" srcId="{7D82CAF8-ED14-4317-B7FF-2A4D2872C92A}" destId="{EF2BA9A6-1371-44EC-B0D0-D5087252EBCC}" srcOrd="1" destOrd="0" presId="urn:microsoft.com/office/officeart/2008/layout/HalfCircleOrganizationChart"/>
    <dgm:cxn modelId="{FE771778-E529-43B5-BE70-0D982922213A}" type="presParOf" srcId="{EF2BA9A6-1371-44EC-B0D0-D5087252EBCC}" destId="{072732D8-4A91-447F-9727-00782D86C726}" srcOrd="0" destOrd="0" presId="urn:microsoft.com/office/officeart/2008/layout/HalfCircleOrganizationChart"/>
    <dgm:cxn modelId="{CCC5BB87-D6D0-477C-992D-78A2EB35986B}" type="presParOf" srcId="{EF2BA9A6-1371-44EC-B0D0-D5087252EBCC}" destId="{78C1B2C4-701A-4D8A-9121-05B4109B1BBB}" srcOrd="1" destOrd="0" presId="urn:microsoft.com/office/officeart/2008/layout/HalfCircleOrganizationChart"/>
    <dgm:cxn modelId="{8A422C7B-2104-4C2D-9E58-7553014F893C}" type="presParOf" srcId="{78C1B2C4-701A-4D8A-9121-05B4109B1BBB}" destId="{1C51FF4E-93BE-4ECA-B3FB-986E0E5B571B}" srcOrd="0" destOrd="0" presId="urn:microsoft.com/office/officeart/2008/layout/HalfCircleOrganizationChart"/>
    <dgm:cxn modelId="{935315CE-F4A6-4BE8-A17C-64B1F7319EE7}" type="presParOf" srcId="{1C51FF4E-93BE-4ECA-B3FB-986E0E5B571B}" destId="{3CE4E6A2-4D68-468A-A34B-8586E70733F2}" srcOrd="0" destOrd="0" presId="urn:microsoft.com/office/officeart/2008/layout/HalfCircleOrganizationChart"/>
    <dgm:cxn modelId="{F02A1D0E-8A79-4B8F-BE0B-1A4F8C1E30A2}" type="presParOf" srcId="{1C51FF4E-93BE-4ECA-B3FB-986E0E5B571B}" destId="{E4A92B80-744A-40AB-A98C-B23E3768CB25}" srcOrd="1" destOrd="0" presId="urn:microsoft.com/office/officeart/2008/layout/HalfCircleOrganizationChart"/>
    <dgm:cxn modelId="{7B70C948-C163-4D47-B6D1-8742E6BE8A8A}" type="presParOf" srcId="{1C51FF4E-93BE-4ECA-B3FB-986E0E5B571B}" destId="{8A5FCA8A-CB34-4C5C-BEAA-B3D334B88DAD}" srcOrd="2" destOrd="0" presId="urn:microsoft.com/office/officeart/2008/layout/HalfCircleOrganizationChart"/>
    <dgm:cxn modelId="{8455EA22-6029-4E0C-B33B-2B649BEF2761}" type="presParOf" srcId="{1C51FF4E-93BE-4ECA-B3FB-986E0E5B571B}" destId="{B63D10AF-CB45-4055-A313-69A20765A1B6}" srcOrd="3" destOrd="0" presId="urn:microsoft.com/office/officeart/2008/layout/HalfCircleOrganizationChart"/>
    <dgm:cxn modelId="{CDE52FEA-B767-47BC-B0E4-15960885C280}" type="presParOf" srcId="{78C1B2C4-701A-4D8A-9121-05B4109B1BBB}" destId="{8A05590D-5A80-44BC-8051-B3BAE02E10B7}" srcOrd="1" destOrd="0" presId="urn:microsoft.com/office/officeart/2008/layout/HalfCircleOrganizationChart"/>
    <dgm:cxn modelId="{20C20BEA-0E40-4042-913D-C7729DD4BDA7}" type="presParOf" srcId="{78C1B2C4-701A-4D8A-9121-05B4109B1BBB}" destId="{D7375723-50D6-4CC6-8951-F911FE0E34B9}" srcOrd="2" destOrd="0" presId="urn:microsoft.com/office/officeart/2008/layout/HalfCircleOrganizationChart"/>
    <dgm:cxn modelId="{EE12559D-7C4A-41B3-842F-FF3B0AB91ABD}" type="presParOf" srcId="{EF2BA9A6-1371-44EC-B0D0-D5087252EBCC}" destId="{F870BAE6-BF00-496C-AB3C-7BDD0093BE46}" srcOrd="2" destOrd="0" presId="urn:microsoft.com/office/officeart/2008/layout/HalfCircleOrganizationChart"/>
    <dgm:cxn modelId="{2E72FE4E-40F9-4C2B-8049-A8D37E333EF0}" type="presParOf" srcId="{EF2BA9A6-1371-44EC-B0D0-D5087252EBCC}" destId="{2D037C9D-92E9-44CC-A984-F108792F1A9C}" srcOrd="3" destOrd="0" presId="urn:microsoft.com/office/officeart/2008/layout/HalfCircleOrganizationChart"/>
    <dgm:cxn modelId="{6BDDE09F-3DC4-444D-9FC9-6F625640C3EB}" type="presParOf" srcId="{2D037C9D-92E9-44CC-A984-F108792F1A9C}" destId="{086F64A3-6E88-46B9-B52F-A66F6815612D}" srcOrd="0" destOrd="0" presId="urn:microsoft.com/office/officeart/2008/layout/HalfCircleOrganizationChart"/>
    <dgm:cxn modelId="{E21B9B37-5E8C-401E-9201-473B3A4F0ABA}" type="presParOf" srcId="{086F64A3-6E88-46B9-B52F-A66F6815612D}" destId="{107D7C11-291B-44ED-8398-44D9246F869D}" srcOrd="0" destOrd="0" presId="urn:microsoft.com/office/officeart/2008/layout/HalfCircleOrganizationChart"/>
    <dgm:cxn modelId="{3471BB87-7214-4DBA-B9EC-F6D2AA5EF71E}" type="presParOf" srcId="{086F64A3-6E88-46B9-B52F-A66F6815612D}" destId="{4F08E14D-FBE2-43B1-977F-8F943112DDAE}" srcOrd="1" destOrd="0" presId="urn:microsoft.com/office/officeart/2008/layout/HalfCircleOrganizationChart"/>
    <dgm:cxn modelId="{9A94612D-DD20-49FE-9134-7B3BA779E644}" type="presParOf" srcId="{086F64A3-6E88-46B9-B52F-A66F6815612D}" destId="{34A01342-569F-48AA-827A-A9AE5311D89A}" srcOrd="2" destOrd="0" presId="urn:microsoft.com/office/officeart/2008/layout/HalfCircleOrganizationChart"/>
    <dgm:cxn modelId="{590880E4-C261-491E-AE2C-154344561463}" type="presParOf" srcId="{086F64A3-6E88-46B9-B52F-A66F6815612D}" destId="{3C385B5F-F6F1-41D4-9A39-52572BB1D284}" srcOrd="3" destOrd="0" presId="urn:microsoft.com/office/officeart/2008/layout/HalfCircleOrganizationChart"/>
    <dgm:cxn modelId="{7BF2F2FC-808F-4E8A-B82F-69603E9DD39B}" type="presParOf" srcId="{2D037C9D-92E9-44CC-A984-F108792F1A9C}" destId="{8663FEA7-E711-476D-8E51-828F71FD60CA}" srcOrd="1" destOrd="0" presId="urn:microsoft.com/office/officeart/2008/layout/HalfCircleOrganizationChart"/>
    <dgm:cxn modelId="{7312C4B6-01BC-43BB-BB7D-396BAF3B4B26}" type="presParOf" srcId="{2D037C9D-92E9-44CC-A984-F108792F1A9C}" destId="{3FA4CAF0-64E6-4FAF-B137-A6618FDD9E72}" srcOrd="2" destOrd="0" presId="urn:microsoft.com/office/officeart/2008/layout/HalfCircleOrganizationChart"/>
    <dgm:cxn modelId="{5AEB089C-70D1-4919-B5F7-01CBA2FB3914}" type="presParOf" srcId="{7D82CAF8-ED14-4317-B7FF-2A4D2872C92A}" destId="{03FC129E-3F85-4021-ADC3-8ACE22326840}" srcOrd="2" destOrd="0" presId="urn:microsoft.com/office/officeart/2008/layout/HalfCircleOrganizationChart"/>
    <dgm:cxn modelId="{046AC135-F9AB-45A7-B29D-8FC6B44E22A8}" type="presParOf" srcId="{03FC129E-3F85-4021-ADC3-8ACE22326840}" destId="{FAD9C395-25D0-4144-8396-3EF6E19D6786}" srcOrd="0" destOrd="0" presId="urn:microsoft.com/office/officeart/2008/layout/HalfCircleOrganizationChart"/>
    <dgm:cxn modelId="{AE70A7A2-5ABE-428B-B71C-644D9443A785}" type="presParOf" srcId="{03FC129E-3F85-4021-ADC3-8ACE22326840}" destId="{C7C8D53B-E809-4E5A-8C93-21F8BDB03137}" srcOrd="1" destOrd="0" presId="urn:microsoft.com/office/officeart/2008/layout/HalfCircleOrganizationChart"/>
    <dgm:cxn modelId="{3649BDE3-DB04-4FEA-BD87-5CC215CF32C3}" type="presParOf" srcId="{C7C8D53B-E809-4E5A-8C93-21F8BDB03137}" destId="{BA7282F2-2301-475D-9FBB-C4235D7C186F}" srcOrd="0" destOrd="0" presId="urn:microsoft.com/office/officeart/2008/layout/HalfCircleOrganizationChart"/>
    <dgm:cxn modelId="{AB880DDE-F226-4D19-BE65-4346BCBFD213}" type="presParOf" srcId="{BA7282F2-2301-475D-9FBB-C4235D7C186F}" destId="{DBCE8F1D-8306-494F-8922-546136AFA84B}" srcOrd="0" destOrd="0" presId="urn:microsoft.com/office/officeart/2008/layout/HalfCircleOrganizationChart"/>
    <dgm:cxn modelId="{8E5E7C10-D130-4F53-BAC4-0DF4FFFF0686}" type="presParOf" srcId="{BA7282F2-2301-475D-9FBB-C4235D7C186F}" destId="{295AE4F7-87AF-4280-B476-B921BB9F5F50}" srcOrd="1" destOrd="0" presId="urn:microsoft.com/office/officeart/2008/layout/HalfCircleOrganizationChart"/>
    <dgm:cxn modelId="{76005023-52E1-4388-A341-97F531AC3CA5}" type="presParOf" srcId="{BA7282F2-2301-475D-9FBB-C4235D7C186F}" destId="{5FB2B08F-9B7E-4DB9-A6E0-168AB37C2243}" srcOrd="2" destOrd="0" presId="urn:microsoft.com/office/officeart/2008/layout/HalfCircleOrganizationChart"/>
    <dgm:cxn modelId="{B60EBECE-10EC-4B44-8C9B-5C43311C2B5C}" type="presParOf" srcId="{BA7282F2-2301-475D-9FBB-C4235D7C186F}" destId="{EE59FCB8-E7A0-4D10-9151-7543CEC0BB00}" srcOrd="3" destOrd="0" presId="urn:microsoft.com/office/officeart/2008/layout/HalfCircleOrganizationChart"/>
    <dgm:cxn modelId="{C83CD6D3-16A2-4E66-8F92-2DBBC9605C71}" type="presParOf" srcId="{C7C8D53B-E809-4E5A-8C93-21F8BDB03137}" destId="{2E2C1876-7F64-4748-AFF9-E8895CC5C103}" srcOrd="1" destOrd="0" presId="urn:microsoft.com/office/officeart/2008/layout/HalfCircleOrganizationChart"/>
    <dgm:cxn modelId="{DE17B0B9-0E87-4C3A-8FED-2EE61089A890}" type="presParOf" srcId="{C7C8D53B-E809-4E5A-8C93-21F8BDB03137}" destId="{A5BA9E42-4D8F-4A96-937A-A00EF21A7A86}"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0532F51-0FB4-4685-8788-AB42940B159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4459E9CD-5958-491E-951F-313AC9F4BEE2}">
      <dgm:prSet phldrT="[Texto]" custT="1"/>
      <dgm:spPr>
        <a:solidFill>
          <a:schemeClr val="accent2">
            <a:lumMod val="75000"/>
          </a:schemeClr>
        </a:solidFill>
      </dgm:spPr>
      <dgm:t>
        <a:bodyPr/>
        <a:lstStyle/>
        <a:p>
          <a:r>
            <a:rPr lang="es-ES" sz="2000" b="1" i="0" u="none" dirty="0"/>
            <a:t>1.-Configuración individual del contrato: las partes contractuales pueden establecer libremente las condiciones de los contratos.</a:t>
          </a:r>
          <a:endParaRPr lang="es-ES" sz="2000" b="1" dirty="0"/>
        </a:p>
        <a:p>
          <a:pPr rtl="0"/>
          <a:endParaRPr lang="es-MX" sz="1000" dirty="0"/>
        </a:p>
      </dgm:t>
    </dgm:pt>
    <dgm:pt modelId="{22A92A9D-B279-4A70-9E75-D269503E2130}" type="parTrans" cxnId="{ED998BA7-ADF0-4D60-8658-90D315711273}">
      <dgm:prSet/>
      <dgm:spPr/>
      <dgm:t>
        <a:bodyPr/>
        <a:lstStyle/>
        <a:p>
          <a:endParaRPr lang="es-MX"/>
        </a:p>
      </dgm:t>
    </dgm:pt>
    <dgm:pt modelId="{3377E1E8-07EB-4210-9B41-EF2AA3815BAC}" type="sibTrans" cxnId="{ED998BA7-ADF0-4D60-8658-90D315711273}">
      <dgm:prSet/>
      <dgm:spPr/>
      <dgm:t>
        <a:bodyPr/>
        <a:lstStyle/>
        <a:p>
          <a:endParaRPr lang="es-MX"/>
        </a:p>
      </dgm:t>
    </dgm:pt>
    <dgm:pt modelId="{A413308D-218D-44DA-BF59-7281A04B8A18}">
      <dgm:prSet phldrT="[Texto]" custT="1"/>
      <dgm:spPr>
        <a:solidFill>
          <a:schemeClr val="accent1">
            <a:lumMod val="50000"/>
          </a:schemeClr>
        </a:solidFill>
      </dgm:spPr>
      <dgm:t>
        <a:bodyPr/>
        <a:lstStyle/>
        <a:p>
          <a:r>
            <a:rPr lang="es-ES" sz="2000" b="1" i="0" u="none" dirty="0"/>
            <a:t>2.-Cobertura: contra movimientos indeseados de los precios o las tasas de interés.</a:t>
          </a:r>
          <a:endParaRPr lang="es-ES" sz="2000" b="1" i="0" dirty="0"/>
        </a:p>
        <a:p>
          <a:pPr rtl="0"/>
          <a:endParaRPr lang="es-MX" sz="1600" dirty="0"/>
        </a:p>
      </dgm:t>
    </dgm:pt>
    <dgm:pt modelId="{C625DB73-E7E8-4E34-A266-8A8AB0544891}" type="parTrans" cxnId="{D750B19E-5BBC-4A44-84CF-BC85309BBDB8}">
      <dgm:prSet/>
      <dgm:spPr/>
      <dgm:t>
        <a:bodyPr/>
        <a:lstStyle/>
        <a:p>
          <a:endParaRPr lang="es-MX"/>
        </a:p>
      </dgm:t>
    </dgm:pt>
    <dgm:pt modelId="{C1C25521-043D-4527-BF10-24BCC867A94A}" type="sibTrans" cxnId="{D750B19E-5BBC-4A44-84CF-BC85309BBDB8}">
      <dgm:prSet/>
      <dgm:spPr/>
      <dgm:t>
        <a:bodyPr/>
        <a:lstStyle/>
        <a:p>
          <a:endParaRPr lang="es-MX"/>
        </a:p>
      </dgm:t>
    </dgm:pt>
    <dgm:pt modelId="{F56C8379-3414-45E1-B45C-6683B897E96E}">
      <dgm:prSet phldrT="[Texto]" custT="1"/>
      <dgm:spPr>
        <a:solidFill>
          <a:schemeClr val="accent6">
            <a:lumMod val="75000"/>
          </a:schemeClr>
        </a:solidFill>
      </dgm:spPr>
      <dgm:t>
        <a:bodyPr/>
        <a:lstStyle/>
        <a:p>
          <a:r>
            <a:rPr lang="es-ES" sz="2000" b="1" i="0" u="none" dirty="0"/>
            <a:t>3.-Apalancamiento: Es posible hacer una inversión con un pequeño desembolso de capital (apalancamiento) sobre la evolución de un activo subyacente.</a:t>
          </a:r>
          <a:endParaRPr lang="es-ES" sz="2000" b="1" dirty="0"/>
        </a:p>
        <a:p>
          <a:pPr rtl="0"/>
          <a:endParaRPr lang="es-MX" sz="800" dirty="0"/>
        </a:p>
      </dgm:t>
    </dgm:pt>
    <dgm:pt modelId="{F85E2E24-B338-45B0-89AD-B1DEB4AD66D3}" type="parTrans" cxnId="{8A663FBB-1A04-474F-80CA-F8EDACD3E610}">
      <dgm:prSet/>
      <dgm:spPr/>
      <dgm:t>
        <a:bodyPr/>
        <a:lstStyle/>
        <a:p>
          <a:endParaRPr lang="es-MX"/>
        </a:p>
      </dgm:t>
    </dgm:pt>
    <dgm:pt modelId="{282D8E18-11C0-4D62-9865-BA751CDAE508}" type="sibTrans" cxnId="{8A663FBB-1A04-474F-80CA-F8EDACD3E610}">
      <dgm:prSet/>
      <dgm:spPr/>
      <dgm:t>
        <a:bodyPr/>
        <a:lstStyle/>
        <a:p>
          <a:endParaRPr lang="es-MX"/>
        </a:p>
      </dgm:t>
    </dgm:pt>
    <dgm:pt modelId="{09F0FEAA-18D5-4C4A-93AD-0321600DE3FE}" type="pres">
      <dgm:prSet presAssocID="{20532F51-0FB4-4685-8788-AB42940B1594}" presName="linear" presStyleCnt="0">
        <dgm:presLayoutVars>
          <dgm:dir/>
          <dgm:animLvl val="lvl"/>
          <dgm:resizeHandles val="exact"/>
        </dgm:presLayoutVars>
      </dgm:prSet>
      <dgm:spPr/>
    </dgm:pt>
    <dgm:pt modelId="{ED47C03B-60B2-4048-82D1-D268812F61D4}" type="pres">
      <dgm:prSet presAssocID="{4459E9CD-5958-491E-951F-313AC9F4BEE2}" presName="parentLin" presStyleCnt="0"/>
      <dgm:spPr/>
    </dgm:pt>
    <dgm:pt modelId="{6811A011-BEB1-442F-8C75-8D404E990DF1}" type="pres">
      <dgm:prSet presAssocID="{4459E9CD-5958-491E-951F-313AC9F4BEE2}" presName="parentLeftMargin" presStyleLbl="node1" presStyleIdx="0" presStyleCnt="3"/>
      <dgm:spPr/>
    </dgm:pt>
    <dgm:pt modelId="{E4CBD2F5-6024-40B9-9F50-DFBFDEA1AD56}" type="pres">
      <dgm:prSet presAssocID="{4459E9CD-5958-491E-951F-313AC9F4BEE2}" presName="parentText" presStyleLbl="node1" presStyleIdx="0" presStyleCnt="3" custScaleY="133511">
        <dgm:presLayoutVars>
          <dgm:chMax val="0"/>
          <dgm:bulletEnabled val="1"/>
        </dgm:presLayoutVars>
      </dgm:prSet>
      <dgm:spPr/>
    </dgm:pt>
    <dgm:pt modelId="{09016C43-7376-4877-B3BB-EF05CBF73ED1}" type="pres">
      <dgm:prSet presAssocID="{4459E9CD-5958-491E-951F-313AC9F4BEE2}" presName="negativeSpace" presStyleCnt="0"/>
      <dgm:spPr/>
    </dgm:pt>
    <dgm:pt modelId="{A922D7C9-A8C4-4129-AABA-06F2F66FC21A}" type="pres">
      <dgm:prSet presAssocID="{4459E9CD-5958-491E-951F-313AC9F4BEE2}" presName="childText" presStyleLbl="conFgAcc1" presStyleIdx="0" presStyleCnt="3">
        <dgm:presLayoutVars>
          <dgm:bulletEnabled val="1"/>
        </dgm:presLayoutVars>
      </dgm:prSet>
      <dgm:spPr/>
    </dgm:pt>
    <dgm:pt modelId="{7EF07310-1824-446E-99D4-CB1C4BC5EE28}" type="pres">
      <dgm:prSet presAssocID="{3377E1E8-07EB-4210-9B41-EF2AA3815BAC}" presName="spaceBetweenRectangles" presStyleCnt="0"/>
      <dgm:spPr/>
    </dgm:pt>
    <dgm:pt modelId="{6D64C749-D791-4BA7-97AE-34C4DD8C9DF7}" type="pres">
      <dgm:prSet presAssocID="{A413308D-218D-44DA-BF59-7281A04B8A18}" presName="parentLin" presStyleCnt="0"/>
      <dgm:spPr/>
    </dgm:pt>
    <dgm:pt modelId="{DD511F73-4916-4A14-8643-3E9292A3D6F5}" type="pres">
      <dgm:prSet presAssocID="{A413308D-218D-44DA-BF59-7281A04B8A18}" presName="parentLeftMargin" presStyleLbl="node1" presStyleIdx="0" presStyleCnt="3"/>
      <dgm:spPr/>
    </dgm:pt>
    <dgm:pt modelId="{C781C12C-4335-4C52-93F6-05217EBC9BD8}" type="pres">
      <dgm:prSet presAssocID="{A413308D-218D-44DA-BF59-7281A04B8A18}" presName="parentText" presStyleLbl="node1" presStyleIdx="1" presStyleCnt="3">
        <dgm:presLayoutVars>
          <dgm:chMax val="0"/>
          <dgm:bulletEnabled val="1"/>
        </dgm:presLayoutVars>
      </dgm:prSet>
      <dgm:spPr/>
    </dgm:pt>
    <dgm:pt modelId="{8191AAAD-856B-405B-A3B2-70756BA5BE4A}" type="pres">
      <dgm:prSet presAssocID="{A413308D-218D-44DA-BF59-7281A04B8A18}" presName="negativeSpace" presStyleCnt="0"/>
      <dgm:spPr/>
    </dgm:pt>
    <dgm:pt modelId="{807BB135-786A-47E3-9FF7-3F5BD3CCB701}" type="pres">
      <dgm:prSet presAssocID="{A413308D-218D-44DA-BF59-7281A04B8A18}" presName="childText" presStyleLbl="conFgAcc1" presStyleIdx="1" presStyleCnt="3">
        <dgm:presLayoutVars>
          <dgm:bulletEnabled val="1"/>
        </dgm:presLayoutVars>
      </dgm:prSet>
      <dgm:spPr/>
    </dgm:pt>
    <dgm:pt modelId="{7631BF3F-3E6F-4EE4-ABF3-33570C56A9F7}" type="pres">
      <dgm:prSet presAssocID="{C1C25521-043D-4527-BF10-24BCC867A94A}" presName="spaceBetweenRectangles" presStyleCnt="0"/>
      <dgm:spPr/>
    </dgm:pt>
    <dgm:pt modelId="{6EC02018-7304-4AD4-AD2C-4CD34CE4F717}" type="pres">
      <dgm:prSet presAssocID="{F56C8379-3414-45E1-B45C-6683B897E96E}" presName="parentLin" presStyleCnt="0"/>
      <dgm:spPr/>
    </dgm:pt>
    <dgm:pt modelId="{66BFBD4A-63D6-405B-B46F-6595E9BF7121}" type="pres">
      <dgm:prSet presAssocID="{F56C8379-3414-45E1-B45C-6683B897E96E}" presName="parentLeftMargin" presStyleLbl="node1" presStyleIdx="1" presStyleCnt="3"/>
      <dgm:spPr/>
    </dgm:pt>
    <dgm:pt modelId="{28D2C044-F281-4639-8BCE-99A3B6F1491E}" type="pres">
      <dgm:prSet presAssocID="{F56C8379-3414-45E1-B45C-6683B897E96E}" presName="parentText" presStyleLbl="node1" presStyleIdx="2" presStyleCnt="3" custScaleY="146208">
        <dgm:presLayoutVars>
          <dgm:chMax val="0"/>
          <dgm:bulletEnabled val="1"/>
        </dgm:presLayoutVars>
      </dgm:prSet>
      <dgm:spPr/>
    </dgm:pt>
    <dgm:pt modelId="{97312109-3DD2-4FD5-8883-E0DBEC2353E4}" type="pres">
      <dgm:prSet presAssocID="{F56C8379-3414-45E1-B45C-6683B897E96E}" presName="negativeSpace" presStyleCnt="0"/>
      <dgm:spPr/>
    </dgm:pt>
    <dgm:pt modelId="{2C240519-F2C8-4B3E-8D3B-EABCF27605CA}" type="pres">
      <dgm:prSet presAssocID="{F56C8379-3414-45E1-B45C-6683B897E96E}" presName="childText" presStyleLbl="conFgAcc1" presStyleIdx="2" presStyleCnt="3">
        <dgm:presLayoutVars>
          <dgm:bulletEnabled val="1"/>
        </dgm:presLayoutVars>
      </dgm:prSet>
      <dgm:spPr/>
    </dgm:pt>
  </dgm:ptLst>
  <dgm:cxnLst>
    <dgm:cxn modelId="{8B59C856-40D9-47CE-A255-3D92E8383532}" type="presOf" srcId="{4459E9CD-5958-491E-951F-313AC9F4BEE2}" destId="{E4CBD2F5-6024-40B9-9F50-DFBFDEA1AD56}" srcOrd="1" destOrd="0" presId="urn:microsoft.com/office/officeart/2005/8/layout/list1"/>
    <dgm:cxn modelId="{6BBF5367-4064-4E81-82A3-FD1160AF4021}" type="presOf" srcId="{4459E9CD-5958-491E-951F-313AC9F4BEE2}" destId="{6811A011-BEB1-442F-8C75-8D404E990DF1}" srcOrd="0" destOrd="0" presId="urn:microsoft.com/office/officeart/2005/8/layout/list1"/>
    <dgm:cxn modelId="{593CFF90-C435-446E-A558-F1AE5210C91A}" type="presOf" srcId="{A413308D-218D-44DA-BF59-7281A04B8A18}" destId="{C781C12C-4335-4C52-93F6-05217EBC9BD8}" srcOrd="1" destOrd="0" presId="urn:microsoft.com/office/officeart/2005/8/layout/list1"/>
    <dgm:cxn modelId="{D750B19E-5BBC-4A44-84CF-BC85309BBDB8}" srcId="{20532F51-0FB4-4685-8788-AB42940B1594}" destId="{A413308D-218D-44DA-BF59-7281A04B8A18}" srcOrd="1" destOrd="0" parTransId="{C625DB73-E7E8-4E34-A266-8A8AB0544891}" sibTransId="{C1C25521-043D-4527-BF10-24BCC867A94A}"/>
    <dgm:cxn modelId="{56B02AA0-B783-4BE1-9321-0CBB0577B8D5}" type="presOf" srcId="{20532F51-0FB4-4685-8788-AB42940B1594}" destId="{09F0FEAA-18D5-4C4A-93AD-0321600DE3FE}" srcOrd="0" destOrd="0" presId="urn:microsoft.com/office/officeart/2005/8/layout/list1"/>
    <dgm:cxn modelId="{ED998BA7-ADF0-4D60-8658-90D315711273}" srcId="{20532F51-0FB4-4685-8788-AB42940B1594}" destId="{4459E9CD-5958-491E-951F-313AC9F4BEE2}" srcOrd="0" destOrd="0" parTransId="{22A92A9D-B279-4A70-9E75-D269503E2130}" sibTransId="{3377E1E8-07EB-4210-9B41-EF2AA3815BAC}"/>
    <dgm:cxn modelId="{A6232CB9-957D-4FED-A374-DDBE481C208A}" type="presOf" srcId="{F56C8379-3414-45E1-B45C-6683B897E96E}" destId="{28D2C044-F281-4639-8BCE-99A3B6F1491E}" srcOrd="1" destOrd="0" presId="urn:microsoft.com/office/officeart/2005/8/layout/list1"/>
    <dgm:cxn modelId="{DBE8DFBA-35C5-454F-90F7-B9A28271EBFD}" type="presOf" srcId="{A413308D-218D-44DA-BF59-7281A04B8A18}" destId="{DD511F73-4916-4A14-8643-3E9292A3D6F5}" srcOrd="0" destOrd="0" presId="urn:microsoft.com/office/officeart/2005/8/layout/list1"/>
    <dgm:cxn modelId="{8A663FBB-1A04-474F-80CA-F8EDACD3E610}" srcId="{20532F51-0FB4-4685-8788-AB42940B1594}" destId="{F56C8379-3414-45E1-B45C-6683B897E96E}" srcOrd="2" destOrd="0" parTransId="{F85E2E24-B338-45B0-89AD-B1DEB4AD66D3}" sibTransId="{282D8E18-11C0-4D62-9865-BA751CDAE508}"/>
    <dgm:cxn modelId="{AFDEA3CC-27C7-4F10-8425-177C705E4838}" type="presOf" srcId="{F56C8379-3414-45E1-B45C-6683B897E96E}" destId="{66BFBD4A-63D6-405B-B46F-6595E9BF7121}" srcOrd="0" destOrd="0" presId="urn:microsoft.com/office/officeart/2005/8/layout/list1"/>
    <dgm:cxn modelId="{0DF55C64-7878-4377-A0C7-F53B9FC7E3CF}" type="presParOf" srcId="{09F0FEAA-18D5-4C4A-93AD-0321600DE3FE}" destId="{ED47C03B-60B2-4048-82D1-D268812F61D4}" srcOrd="0" destOrd="0" presId="urn:microsoft.com/office/officeart/2005/8/layout/list1"/>
    <dgm:cxn modelId="{71150AA3-ACC5-47B8-AA0C-EFA9B5A84175}" type="presParOf" srcId="{ED47C03B-60B2-4048-82D1-D268812F61D4}" destId="{6811A011-BEB1-442F-8C75-8D404E990DF1}" srcOrd="0" destOrd="0" presId="urn:microsoft.com/office/officeart/2005/8/layout/list1"/>
    <dgm:cxn modelId="{ECDAE81C-9CDF-4300-B72A-1836B3CF1F7C}" type="presParOf" srcId="{ED47C03B-60B2-4048-82D1-D268812F61D4}" destId="{E4CBD2F5-6024-40B9-9F50-DFBFDEA1AD56}" srcOrd="1" destOrd="0" presId="urn:microsoft.com/office/officeart/2005/8/layout/list1"/>
    <dgm:cxn modelId="{9F2A808F-2D67-4D79-9B62-4D7FCCD11F2D}" type="presParOf" srcId="{09F0FEAA-18D5-4C4A-93AD-0321600DE3FE}" destId="{09016C43-7376-4877-B3BB-EF05CBF73ED1}" srcOrd="1" destOrd="0" presId="urn:microsoft.com/office/officeart/2005/8/layout/list1"/>
    <dgm:cxn modelId="{D84F6384-E46C-485C-B2FD-5809476FA4F6}" type="presParOf" srcId="{09F0FEAA-18D5-4C4A-93AD-0321600DE3FE}" destId="{A922D7C9-A8C4-4129-AABA-06F2F66FC21A}" srcOrd="2" destOrd="0" presId="urn:microsoft.com/office/officeart/2005/8/layout/list1"/>
    <dgm:cxn modelId="{84F483F7-10E6-4847-9FAA-2DD959B00024}" type="presParOf" srcId="{09F0FEAA-18D5-4C4A-93AD-0321600DE3FE}" destId="{7EF07310-1824-446E-99D4-CB1C4BC5EE28}" srcOrd="3" destOrd="0" presId="urn:microsoft.com/office/officeart/2005/8/layout/list1"/>
    <dgm:cxn modelId="{86D9EF13-2E6A-4219-BE52-B4DAF4A98C4F}" type="presParOf" srcId="{09F0FEAA-18D5-4C4A-93AD-0321600DE3FE}" destId="{6D64C749-D791-4BA7-97AE-34C4DD8C9DF7}" srcOrd="4" destOrd="0" presId="urn:microsoft.com/office/officeart/2005/8/layout/list1"/>
    <dgm:cxn modelId="{9729BDDC-97A8-4A72-81C8-F4A8DE20207A}" type="presParOf" srcId="{6D64C749-D791-4BA7-97AE-34C4DD8C9DF7}" destId="{DD511F73-4916-4A14-8643-3E9292A3D6F5}" srcOrd="0" destOrd="0" presId="urn:microsoft.com/office/officeart/2005/8/layout/list1"/>
    <dgm:cxn modelId="{02CC1877-D23F-4437-B5D8-55F0843337AD}" type="presParOf" srcId="{6D64C749-D791-4BA7-97AE-34C4DD8C9DF7}" destId="{C781C12C-4335-4C52-93F6-05217EBC9BD8}" srcOrd="1" destOrd="0" presId="urn:microsoft.com/office/officeart/2005/8/layout/list1"/>
    <dgm:cxn modelId="{675E7A74-FDF9-4C29-975D-F897345B84DB}" type="presParOf" srcId="{09F0FEAA-18D5-4C4A-93AD-0321600DE3FE}" destId="{8191AAAD-856B-405B-A3B2-70756BA5BE4A}" srcOrd="5" destOrd="0" presId="urn:microsoft.com/office/officeart/2005/8/layout/list1"/>
    <dgm:cxn modelId="{BF3CDCD1-15A3-407F-BC18-ADE1F651DA4F}" type="presParOf" srcId="{09F0FEAA-18D5-4C4A-93AD-0321600DE3FE}" destId="{807BB135-786A-47E3-9FF7-3F5BD3CCB701}" srcOrd="6" destOrd="0" presId="urn:microsoft.com/office/officeart/2005/8/layout/list1"/>
    <dgm:cxn modelId="{A0084900-FD77-4193-A0C4-7268C58AA9A9}" type="presParOf" srcId="{09F0FEAA-18D5-4C4A-93AD-0321600DE3FE}" destId="{7631BF3F-3E6F-4EE4-ABF3-33570C56A9F7}" srcOrd="7" destOrd="0" presId="urn:microsoft.com/office/officeart/2005/8/layout/list1"/>
    <dgm:cxn modelId="{618AC29F-4D24-4AE9-9BD1-92BA5A82518E}" type="presParOf" srcId="{09F0FEAA-18D5-4C4A-93AD-0321600DE3FE}" destId="{6EC02018-7304-4AD4-AD2C-4CD34CE4F717}" srcOrd="8" destOrd="0" presId="urn:microsoft.com/office/officeart/2005/8/layout/list1"/>
    <dgm:cxn modelId="{3CDABF0D-DBFC-4AB6-8558-166B2262BA27}" type="presParOf" srcId="{6EC02018-7304-4AD4-AD2C-4CD34CE4F717}" destId="{66BFBD4A-63D6-405B-B46F-6595E9BF7121}" srcOrd="0" destOrd="0" presId="urn:microsoft.com/office/officeart/2005/8/layout/list1"/>
    <dgm:cxn modelId="{7D4190D6-5D01-49FF-8202-2025EE2751BB}" type="presParOf" srcId="{6EC02018-7304-4AD4-AD2C-4CD34CE4F717}" destId="{28D2C044-F281-4639-8BCE-99A3B6F1491E}" srcOrd="1" destOrd="0" presId="urn:microsoft.com/office/officeart/2005/8/layout/list1"/>
    <dgm:cxn modelId="{DF3EA4AB-762E-417F-9D95-B94902BF7144}" type="presParOf" srcId="{09F0FEAA-18D5-4C4A-93AD-0321600DE3FE}" destId="{97312109-3DD2-4FD5-8883-E0DBEC2353E4}" srcOrd="9" destOrd="0" presId="urn:microsoft.com/office/officeart/2005/8/layout/list1"/>
    <dgm:cxn modelId="{D49E8594-F5CF-49AB-80D1-5A87A7255637}" type="presParOf" srcId="{09F0FEAA-18D5-4C4A-93AD-0321600DE3FE}" destId="{2C240519-F2C8-4B3E-8D3B-EABCF27605C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029B0E5-69DD-40A9-BA39-4471C7EF259C}"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s-ES"/>
        </a:p>
      </dgm:t>
    </dgm:pt>
    <dgm:pt modelId="{83A3F2B5-845B-4DBD-A7DF-F41CDDC399FB}">
      <dgm:prSet phldrT="[Texto]"/>
      <dgm:spPr/>
      <dgm:t>
        <a:bodyPr/>
        <a:lstStyle/>
        <a:p>
          <a:pPr rtl="0"/>
          <a:r>
            <a:rPr lang="es-MX" b="1" i="0" u="none" dirty="0"/>
            <a:t>Instrumentos de Cobertura</a:t>
          </a:r>
          <a:endParaRPr lang="es-ES" dirty="0"/>
        </a:p>
      </dgm:t>
    </dgm:pt>
    <dgm:pt modelId="{1076629A-D437-4921-9338-EFD2D1C14B0D}" type="parTrans" cxnId="{AA02E1CD-CC0C-46DF-B25D-249A7650F207}">
      <dgm:prSet/>
      <dgm:spPr/>
      <dgm:t>
        <a:bodyPr/>
        <a:lstStyle/>
        <a:p>
          <a:endParaRPr lang="es-ES"/>
        </a:p>
      </dgm:t>
    </dgm:pt>
    <dgm:pt modelId="{AD9DB18E-E6CF-4BD7-AEAC-FB6F098FDC59}" type="sibTrans" cxnId="{AA02E1CD-CC0C-46DF-B25D-249A7650F207}">
      <dgm:prSet/>
      <dgm:spPr/>
      <dgm:t>
        <a:bodyPr/>
        <a:lstStyle/>
        <a:p>
          <a:endParaRPr lang="es-ES"/>
        </a:p>
      </dgm:t>
    </dgm:pt>
    <dgm:pt modelId="{89A1A4EE-917C-4B1E-BC1F-235B308611F9}">
      <dgm:prSet phldrT="[Texto]" custT="1"/>
      <dgm:spPr/>
      <dgm:t>
        <a:bodyPr/>
        <a:lstStyle/>
        <a:p>
          <a:pPr algn="l"/>
          <a:r>
            <a:rPr lang="es-MX" sz="1600" b="0" i="0" u="none" dirty="0"/>
            <a:t>Son productos financieros que permiten gestionar de manera separada cada uno de los riesgos a los que está expuesto el inversor.</a:t>
          </a:r>
          <a:endParaRPr lang="es-ES" sz="1600" dirty="0"/>
        </a:p>
      </dgm:t>
    </dgm:pt>
    <dgm:pt modelId="{D753680E-F7D6-49F8-BD08-480B158D467D}" type="parTrans" cxnId="{BA81083F-0517-4883-AA14-8E98E0C22BE7}">
      <dgm:prSet/>
      <dgm:spPr/>
      <dgm:t>
        <a:bodyPr/>
        <a:lstStyle/>
        <a:p>
          <a:endParaRPr lang="es-ES"/>
        </a:p>
      </dgm:t>
    </dgm:pt>
    <dgm:pt modelId="{060F97C2-CC76-4AAC-93FD-BBDF72895707}" type="sibTrans" cxnId="{BA81083F-0517-4883-AA14-8E98E0C22BE7}">
      <dgm:prSet/>
      <dgm:spPr/>
      <dgm:t>
        <a:bodyPr/>
        <a:lstStyle/>
        <a:p>
          <a:endParaRPr lang="es-ES"/>
        </a:p>
      </dgm:t>
    </dgm:pt>
    <dgm:pt modelId="{17040F4E-0B00-4511-9994-02060A01BD8B}">
      <dgm:prSet phldrT="[Texto]" custT="1"/>
      <dgm:spPr/>
      <dgm:t>
        <a:bodyPr/>
        <a:lstStyle/>
        <a:p>
          <a:pPr algn="l" rtl="0"/>
          <a:r>
            <a:rPr lang="es-MX" sz="1000" b="0" i="0" u="none" dirty="0"/>
            <a:t>•Son un sinónimo de reducción de riesgos operarios.</a:t>
          </a:r>
          <a:endParaRPr lang="es-MX" sz="1000" b="0" dirty="0"/>
        </a:p>
        <a:p>
          <a:pPr algn="l" rtl="0"/>
          <a:r>
            <a:rPr lang="es-MX" sz="1000" b="0" i="0" u="none" dirty="0"/>
            <a:t>•La cobertura en </a:t>
          </a:r>
          <a:r>
            <a:rPr lang="es-MX" sz="1000" b="0" i="0" u="none" dirty="0" err="1"/>
            <a:t>carry</a:t>
          </a:r>
          <a:r>
            <a:rPr lang="es-MX" sz="1000" b="0" i="0" u="none" dirty="0"/>
            <a:t> </a:t>
          </a:r>
          <a:r>
            <a:rPr lang="es-MX" sz="1000" b="0" i="0" u="none" dirty="0" err="1"/>
            <a:t>trade</a:t>
          </a:r>
          <a:r>
            <a:rPr lang="es-MX" sz="1000" b="0" i="0" u="none" dirty="0"/>
            <a:t> también hace posible tomar nuevos riesgos o asumirlos de manera distinta.</a:t>
          </a:r>
          <a:endParaRPr lang="es-MX" sz="1000" b="0" dirty="0"/>
        </a:p>
        <a:p>
          <a:pPr algn="l" rtl="0"/>
          <a:r>
            <a:rPr lang="es-MX" sz="1000" b="0" i="0" u="none" dirty="0"/>
            <a:t>•El comprador adquiere un derecho, el vendedor adquiere una obligación</a:t>
          </a:r>
          <a:endParaRPr lang="es-MX" sz="1000" b="0" dirty="0"/>
        </a:p>
        <a:p>
          <a:pPr algn="l" rtl="0"/>
          <a:r>
            <a:rPr lang="es-MX" sz="1000" b="0" i="0" u="none" dirty="0"/>
            <a:t>•Se obtiene una prima, lo cual es la diferencia o recompensa por realizar las transacciones, dicho no es remunerada.</a:t>
          </a:r>
          <a:endParaRPr lang="es-MX" sz="1000" b="0" dirty="0"/>
        </a:p>
        <a:p>
          <a:pPr algn="ctr" rtl="0"/>
          <a:endParaRPr lang="es-ES" sz="900" dirty="0"/>
        </a:p>
      </dgm:t>
    </dgm:pt>
    <dgm:pt modelId="{6837DC10-B808-40C4-AD95-7828F8FDDFB7}" type="parTrans" cxnId="{092D4670-30AE-4162-B0C9-18C348A16CC9}">
      <dgm:prSet/>
      <dgm:spPr/>
      <dgm:t>
        <a:bodyPr/>
        <a:lstStyle/>
        <a:p>
          <a:endParaRPr lang="es-ES"/>
        </a:p>
      </dgm:t>
    </dgm:pt>
    <dgm:pt modelId="{214B4491-ACC2-4AB9-9D85-4E536CC9643C}" type="sibTrans" cxnId="{092D4670-30AE-4162-B0C9-18C348A16CC9}">
      <dgm:prSet/>
      <dgm:spPr/>
      <dgm:t>
        <a:bodyPr/>
        <a:lstStyle/>
        <a:p>
          <a:endParaRPr lang="es-ES"/>
        </a:p>
      </dgm:t>
    </dgm:pt>
    <dgm:pt modelId="{2347EC95-41EA-4F8F-9C35-E07D908A31BC}">
      <dgm:prSet phldrT="[Texto]"/>
      <dgm:spPr/>
      <dgm:t>
        <a:bodyPr/>
        <a:lstStyle/>
        <a:p>
          <a:pPr rtl="0"/>
          <a:r>
            <a:rPr lang="es-MX" b="1" i="0" u="none" dirty="0"/>
            <a:t>Especulativos</a:t>
          </a:r>
          <a:endParaRPr lang="es-ES" dirty="0"/>
        </a:p>
      </dgm:t>
    </dgm:pt>
    <dgm:pt modelId="{A98C6806-4147-4B48-94F9-37B2F9484521}" type="parTrans" cxnId="{305DB684-7CCD-49D4-8386-D052FB547DC6}">
      <dgm:prSet/>
      <dgm:spPr/>
      <dgm:t>
        <a:bodyPr/>
        <a:lstStyle/>
        <a:p>
          <a:endParaRPr lang="es-ES"/>
        </a:p>
      </dgm:t>
    </dgm:pt>
    <dgm:pt modelId="{A16CAD37-B81E-4839-AF1B-2D6D2B7CC6FA}" type="sibTrans" cxnId="{305DB684-7CCD-49D4-8386-D052FB547DC6}">
      <dgm:prSet/>
      <dgm:spPr/>
      <dgm:t>
        <a:bodyPr/>
        <a:lstStyle/>
        <a:p>
          <a:endParaRPr lang="es-ES"/>
        </a:p>
      </dgm:t>
    </dgm:pt>
    <dgm:pt modelId="{5ED4DC24-B087-4331-AC94-57D0C7781F4B}">
      <dgm:prSet phldrT="[Texto]" custT="1"/>
      <dgm:spPr/>
      <dgm:t>
        <a:bodyPr/>
        <a:lstStyle/>
        <a:p>
          <a:pPr algn="l"/>
          <a:r>
            <a:rPr lang="es-MX" sz="1400" b="0" i="0" u="none" dirty="0"/>
            <a:t>Conjunto de operaciones comerciales o financieras destinadas a obtener un beneficio económico, basándonos exclusivamente en las variaciones de precios en el tiempo.</a:t>
          </a:r>
          <a:endParaRPr lang="es-ES" sz="1400" dirty="0"/>
        </a:p>
      </dgm:t>
    </dgm:pt>
    <dgm:pt modelId="{35D4551E-F443-4B3A-A230-61664BDD665C}" type="parTrans" cxnId="{86FFD7AF-7A50-4C01-A107-DAB425AC1623}">
      <dgm:prSet/>
      <dgm:spPr/>
      <dgm:t>
        <a:bodyPr/>
        <a:lstStyle/>
        <a:p>
          <a:endParaRPr lang="es-ES"/>
        </a:p>
      </dgm:t>
    </dgm:pt>
    <dgm:pt modelId="{98833764-159F-4170-8450-493948B6BAC3}" type="sibTrans" cxnId="{86FFD7AF-7A50-4C01-A107-DAB425AC1623}">
      <dgm:prSet/>
      <dgm:spPr/>
      <dgm:t>
        <a:bodyPr/>
        <a:lstStyle/>
        <a:p>
          <a:endParaRPr lang="es-ES"/>
        </a:p>
      </dgm:t>
    </dgm:pt>
    <dgm:pt modelId="{9C3B9690-34F8-4969-BC25-1D0AD1245A57}">
      <dgm:prSet phldrT="[Texto]" custT="1"/>
      <dgm:spPr/>
      <dgm:t>
        <a:bodyPr/>
        <a:lstStyle/>
        <a:p>
          <a:pPr algn="l" rtl="0"/>
          <a:r>
            <a:rPr lang="es-MX" sz="1000" b="0" i="0" u="none" dirty="0"/>
            <a:t>•Es la base de las operaciones financieras. Puesto que la mayor constante es la incertidumbre, puesto que no se tiene ningún control sobre la gestión de los activos en los que se realiza la inversión.</a:t>
          </a:r>
          <a:endParaRPr lang="es-MX" sz="1000" b="0" dirty="0"/>
        </a:p>
        <a:p>
          <a:pPr algn="l" rtl="0"/>
          <a:r>
            <a:rPr lang="es-MX" sz="1000" b="0" i="0" u="none" dirty="0"/>
            <a:t>•Tanto el vendedor como el comprador adquiere obligaciones.</a:t>
          </a:r>
          <a:endParaRPr lang="es-MX" sz="1000" b="0" dirty="0"/>
        </a:p>
        <a:p>
          <a:pPr algn="l" rtl="0"/>
          <a:r>
            <a:rPr lang="es-MX" sz="1000" b="0" i="0" u="none" dirty="0"/>
            <a:t>•Se basan en los precios.</a:t>
          </a:r>
          <a:endParaRPr lang="es-MX" sz="1000" b="0" dirty="0"/>
        </a:p>
        <a:p>
          <a:pPr algn="ctr" rtl="0"/>
          <a:endParaRPr lang="es-ES" sz="800" dirty="0"/>
        </a:p>
      </dgm:t>
    </dgm:pt>
    <dgm:pt modelId="{9CD4C678-A6A4-4D9A-B929-F0E9F3463992}" type="parTrans" cxnId="{137B2CA9-2B24-4A04-B82E-09CB1D57C8F1}">
      <dgm:prSet/>
      <dgm:spPr/>
      <dgm:t>
        <a:bodyPr/>
        <a:lstStyle/>
        <a:p>
          <a:endParaRPr lang="es-ES"/>
        </a:p>
      </dgm:t>
    </dgm:pt>
    <dgm:pt modelId="{80D0429D-CA73-42AF-8422-12D1FF274E97}" type="sibTrans" cxnId="{137B2CA9-2B24-4A04-B82E-09CB1D57C8F1}">
      <dgm:prSet/>
      <dgm:spPr/>
      <dgm:t>
        <a:bodyPr/>
        <a:lstStyle/>
        <a:p>
          <a:endParaRPr lang="es-ES"/>
        </a:p>
      </dgm:t>
    </dgm:pt>
    <dgm:pt modelId="{C4A369F2-0EC3-4A38-B5A6-FF99DAE51DBB}">
      <dgm:prSet phldrT="[Texto]"/>
      <dgm:spPr/>
      <dgm:t>
        <a:bodyPr/>
        <a:lstStyle/>
        <a:p>
          <a:r>
            <a:rPr lang="es-ES" b="1" dirty="0"/>
            <a:t>Comparación</a:t>
          </a:r>
        </a:p>
      </dgm:t>
    </dgm:pt>
    <dgm:pt modelId="{1B3C82BF-F6BA-4FBA-A66C-D161FDA0D823}" type="parTrans" cxnId="{47274404-AF82-42B6-BED8-CAB8628106D3}">
      <dgm:prSet/>
      <dgm:spPr/>
      <dgm:t>
        <a:bodyPr/>
        <a:lstStyle/>
        <a:p>
          <a:endParaRPr lang="es-ES"/>
        </a:p>
      </dgm:t>
    </dgm:pt>
    <dgm:pt modelId="{0E9F8D6E-EBE8-42C2-9395-E1CDA209F7C0}" type="sibTrans" cxnId="{47274404-AF82-42B6-BED8-CAB8628106D3}">
      <dgm:prSet/>
      <dgm:spPr/>
      <dgm:t>
        <a:bodyPr/>
        <a:lstStyle/>
        <a:p>
          <a:endParaRPr lang="es-ES"/>
        </a:p>
      </dgm:t>
    </dgm:pt>
    <dgm:pt modelId="{FDC8E03C-B4A3-4C11-9CFB-B062DAA39F3B}">
      <dgm:prSet phldrT="[Texto]"/>
      <dgm:spPr/>
      <dgm:t>
        <a:bodyPr/>
        <a:lstStyle/>
        <a:p>
          <a:pPr algn="l" rtl="0"/>
          <a:r>
            <a:rPr lang="es-MX" b="0" i="0" u="none" dirty="0"/>
            <a:t>Podemos llegar a la conclusión que a nivel financiero, una acción especulativo se entiende como la inversión que se realiza en futuros (</a:t>
          </a:r>
          <a:r>
            <a:rPr lang="es-MX" b="0" i="0" u="none" dirty="0" err="1"/>
            <a:t>Carry</a:t>
          </a:r>
          <a:r>
            <a:rPr lang="es-MX" b="0" i="0" u="none" dirty="0"/>
            <a:t> </a:t>
          </a:r>
          <a:r>
            <a:rPr lang="es-MX" b="0" i="0" u="none" dirty="0" err="1"/>
            <a:t>trade</a:t>
          </a:r>
          <a:r>
            <a:rPr lang="es-MX" b="0" i="0" u="none" dirty="0"/>
            <a:t>) que no garantiza la seguridad de retorno del activo adquirido ni tampoco asegura el beneficio esperado por la inversión realizada. En muchos casos, la diferencia entre una operación de cobertura y otra de naturaleza especulativa es prácticamente inexistente.</a:t>
          </a:r>
          <a:endParaRPr lang="es-MX" b="0" dirty="0"/>
        </a:p>
        <a:p>
          <a:pPr algn="l" rtl="0"/>
          <a:r>
            <a:rPr lang="es-MX" b="0" i="0" u="none" dirty="0"/>
            <a:t>Es por ello que el </a:t>
          </a:r>
          <a:r>
            <a:rPr lang="es-MX" b="0" i="0" u="none" dirty="0" err="1"/>
            <a:t>carry</a:t>
          </a:r>
          <a:r>
            <a:rPr lang="es-MX" b="0" i="0" u="none" dirty="0"/>
            <a:t> </a:t>
          </a:r>
          <a:r>
            <a:rPr lang="es-MX" b="0" i="0" u="none" dirty="0" err="1"/>
            <a:t>trade</a:t>
          </a:r>
          <a:r>
            <a:rPr lang="es-MX" b="0" i="0" u="none" dirty="0"/>
            <a:t> es un futuro riesgoso, que es recomendable que lo realicen solamente los inversionistas profesionales, pues nunca es sano endeudarse para invertir en activos tan riesgosos.</a:t>
          </a:r>
          <a:endParaRPr lang="es-MX" b="0" dirty="0"/>
        </a:p>
        <a:p>
          <a:pPr algn="l" rtl="0"/>
          <a:endParaRPr lang="es-ES" dirty="0"/>
        </a:p>
      </dgm:t>
    </dgm:pt>
    <dgm:pt modelId="{10540BA0-39A4-429B-A290-C315CD338CB9}" type="parTrans" cxnId="{1C6D52C0-F123-466B-B374-B67F70D1026C}">
      <dgm:prSet/>
      <dgm:spPr/>
      <dgm:t>
        <a:bodyPr/>
        <a:lstStyle/>
        <a:p>
          <a:endParaRPr lang="es-ES"/>
        </a:p>
      </dgm:t>
    </dgm:pt>
    <dgm:pt modelId="{1E1A2DDA-B0A0-46F7-85A0-8269549CE563}" type="sibTrans" cxnId="{1C6D52C0-F123-466B-B374-B67F70D1026C}">
      <dgm:prSet/>
      <dgm:spPr/>
      <dgm:t>
        <a:bodyPr/>
        <a:lstStyle/>
        <a:p>
          <a:endParaRPr lang="es-ES"/>
        </a:p>
      </dgm:t>
    </dgm:pt>
    <dgm:pt modelId="{AE692035-6F3B-460F-9D1C-2B64FB2DB278}" type="pres">
      <dgm:prSet presAssocID="{3029B0E5-69DD-40A9-BA39-4471C7EF259C}" presName="theList" presStyleCnt="0">
        <dgm:presLayoutVars>
          <dgm:dir/>
          <dgm:animLvl val="lvl"/>
          <dgm:resizeHandles val="exact"/>
        </dgm:presLayoutVars>
      </dgm:prSet>
      <dgm:spPr/>
    </dgm:pt>
    <dgm:pt modelId="{D37799CC-42E5-41E2-AFC4-6EE1234F1ED9}" type="pres">
      <dgm:prSet presAssocID="{83A3F2B5-845B-4DBD-A7DF-F41CDDC399FB}" presName="compNode" presStyleCnt="0"/>
      <dgm:spPr/>
    </dgm:pt>
    <dgm:pt modelId="{29BA52A7-CE68-4C70-8B34-81CC82B51A1F}" type="pres">
      <dgm:prSet presAssocID="{83A3F2B5-845B-4DBD-A7DF-F41CDDC399FB}" presName="aNode" presStyleLbl="bgShp" presStyleIdx="0" presStyleCnt="3"/>
      <dgm:spPr/>
    </dgm:pt>
    <dgm:pt modelId="{7A362A97-842C-48B2-BD5E-A2D688167269}" type="pres">
      <dgm:prSet presAssocID="{83A3F2B5-845B-4DBD-A7DF-F41CDDC399FB}" presName="textNode" presStyleLbl="bgShp" presStyleIdx="0" presStyleCnt="3"/>
      <dgm:spPr/>
    </dgm:pt>
    <dgm:pt modelId="{638C698C-7F6B-4562-A737-53824E7F3DF1}" type="pres">
      <dgm:prSet presAssocID="{83A3F2B5-845B-4DBD-A7DF-F41CDDC399FB}" presName="compChildNode" presStyleCnt="0"/>
      <dgm:spPr/>
    </dgm:pt>
    <dgm:pt modelId="{65255BAC-5F0C-43A0-AB55-D70D9288E94E}" type="pres">
      <dgm:prSet presAssocID="{83A3F2B5-845B-4DBD-A7DF-F41CDDC399FB}" presName="theInnerList" presStyleCnt="0"/>
      <dgm:spPr/>
    </dgm:pt>
    <dgm:pt modelId="{A6D3445D-E0D1-400A-A1FF-705F007809E7}" type="pres">
      <dgm:prSet presAssocID="{89A1A4EE-917C-4B1E-BC1F-235B308611F9}" presName="childNode" presStyleLbl="node1" presStyleIdx="0" presStyleCnt="5" custScaleY="194937">
        <dgm:presLayoutVars>
          <dgm:bulletEnabled val="1"/>
        </dgm:presLayoutVars>
      </dgm:prSet>
      <dgm:spPr/>
    </dgm:pt>
    <dgm:pt modelId="{A97F2E9F-3E5D-4D6B-8990-0CE5C0878462}" type="pres">
      <dgm:prSet presAssocID="{89A1A4EE-917C-4B1E-BC1F-235B308611F9}" presName="aSpace2" presStyleCnt="0"/>
      <dgm:spPr/>
    </dgm:pt>
    <dgm:pt modelId="{39303100-2C70-4CE0-993F-0A2D97E609A4}" type="pres">
      <dgm:prSet presAssocID="{17040F4E-0B00-4511-9994-02060A01BD8B}" presName="childNode" presStyleLbl="node1" presStyleIdx="1" presStyleCnt="5" custScaleY="332620">
        <dgm:presLayoutVars>
          <dgm:bulletEnabled val="1"/>
        </dgm:presLayoutVars>
      </dgm:prSet>
      <dgm:spPr/>
    </dgm:pt>
    <dgm:pt modelId="{C2FE1A7D-0994-4D5E-9494-9C101B9D0E72}" type="pres">
      <dgm:prSet presAssocID="{83A3F2B5-845B-4DBD-A7DF-F41CDDC399FB}" presName="aSpace" presStyleCnt="0"/>
      <dgm:spPr/>
    </dgm:pt>
    <dgm:pt modelId="{08FCAE96-A208-4C78-9D3A-362505305529}" type="pres">
      <dgm:prSet presAssocID="{2347EC95-41EA-4F8F-9C35-E07D908A31BC}" presName="compNode" presStyleCnt="0"/>
      <dgm:spPr/>
    </dgm:pt>
    <dgm:pt modelId="{B88660FD-59BD-4055-87F2-2D6774AC491D}" type="pres">
      <dgm:prSet presAssocID="{2347EC95-41EA-4F8F-9C35-E07D908A31BC}" presName="aNode" presStyleLbl="bgShp" presStyleIdx="1" presStyleCnt="3"/>
      <dgm:spPr/>
    </dgm:pt>
    <dgm:pt modelId="{1D2D75A8-A76E-4A99-B751-27249CDF00B9}" type="pres">
      <dgm:prSet presAssocID="{2347EC95-41EA-4F8F-9C35-E07D908A31BC}" presName="textNode" presStyleLbl="bgShp" presStyleIdx="1" presStyleCnt="3"/>
      <dgm:spPr/>
    </dgm:pt>
    <dgm:pt modelId="{18059DC5-7C38-4091-B460-8524F472A925}" type="pres">
      <dgm:prSet presAssocID="{2347EC95-41EA-4F8F-9C35-E07D908A31BC}" presName="compChildNode" presStyleCnt="0"/>
      <dgm:spPr/>
    </dgm:pt>
    <dgm:pt modelId="{AB476D28-8CAC-4049-9CE5-161552158D9F}" type="pres">
      <dgm:prSet presAssocID="{2347EC95-41EA-4F8F-9C35-E07D908A31BC}" presName="theInnerList" presStyleCnt="0"/>
      <dgm:spPr/>
    </dgm:pt>
    <dgm:pt modelId="{CE0AD5BD-5664-4210-BC56-E6E5DA7E0747}" type="pres">
      <dgm:prSet presAssocID="{5ED4DC24-B087-4331-AC94-57D0C7781F4B}" presName="childNode" presStyleLbl="node1" presStyleIdx="2" presStyleCnt="5">
        <dgm:presLayoutVars>
          <dgm:bulletEnabled val="1"/>
        </dgm:presLayoutVars>
      </dgm:prSet>
      <dgm:spPr/>
    </dgm:pt>
    <dgm:pt modelId="{B794F633-5694-4530-B0D7-70325BD64477}" type="pres">
      <dgm:prSet presAssocID="{5ED4DC24-B087-4331-AC94-57D0C7781F4B}" presName="aSpace2" presStyleCnt="0"/>
      <dgm:spPr/>
    </dgm:pt>
    <dgm:pt modelId="{FD72E9EC-B060-48E8-851E-AEFFF6E4AB0E}" type="pres">
      <dgm:prSet presAssocID="{9C3B9690-34F8-4969-BC25-1D0AD1245A57}" presName="childNode" presStyleLbl="node1" presStyleIdx="3" presStyleCnt="5" custScaleY="123235">
        <dgm:presLayoutVars>
          <dgm:bulletEnabled val="1"/>
        </dgm:presLayoutVars>
      </dgm:prSet>
      <dgm:spPr/>
    </dgm:pt>
    <dgm:pt modelId="{93311BDD-BDAA-4BAC-8DCB-42233D6BA7FE}" type="pres">
      <dgm:prSet presAssocID="{2347EC95-41EA-4F8F-9C35-E07D908A31BC}" presName="aSpace" presStyleCnt="0"/>
      <dgm:spPr/>
    </dgm:pt>
    <dgm:pt modelId="{5B341193-8538-415E-A514-2CBC62BE47A5}" type="pres">
      <dgm:prSet presAssocID="{C4A369F2-0EC3-4A38-B5A6-FF99DAE51DBB}" presName="compNode" presStyleCnt="0"/>
      <dgm:spPr/>
    </dgm:pt>
    <dgm:pt modelId="{2B8F81F1-BFEC-4BDD-A153-E89ED7BBF1A0}" type="pres">
      <dgm:prSet presAssocID="{C4A369F2-0EC3-4A38-B5A6-FF99DAE51DBB}" presName="aNode" presStyleLbl="bgShp" presStyleIdx="2" presStyleCnt="3"/>
      <dgm:spPr/>
    </dgm:pt>
    <dgm:pt modelId="{5E689E3A-F344-4D8A-84E9-13080D1B21A9}" type="pres">
      <dgm:prSet presAssocID="{C4A369F2-0EC3-4A38-B5A6-FF99DAE51DBB}" presName="textNode" presStyleLbl="bgShp" presStyleIdx="2" presStyleCnt="3"/>
      <dgm:spPr/>
    </dgm:pt>
    <dgm:pt modelId="{A1191732-A7DA-454F-8963-35FB809E24CB}" type="pres">
      <dgm:prSet presAssocID="{C4A369F2-0EC3-4A38-B5A6-FF99DAE51DBB}" presName="compChildNode" presStyleCnt="0"/>
      <dgm:spPr/>
    </dgm:pt>
    <dgm:pt modelId="{A535273E-B30A-4606-BB0F-368A4BFF9DE0}" type="pres">
      <dgm:prSet presAssocID="{C4A369F2-0EC3-4A38-B5A6-FF99DAE51DBB}" presName="theInnerList" presStyleCnt="0"/>
      <dgm:spPr/>
    </dgm:pt>
    <dgm:pt modelId="{D484CDBC-BB5E-49AB-B76A-3B15C324D079}" type="pres">
      <dgm:prSet presAssocID="{FDC8E03C-B4A3-4C11-9CFB-B062DAA39F3B}" presName="childNode" presStyleLbl="node1" presStyleIdx="4" presStyleCnt="5">
        <dgm:presLayoutVars>
          <dgm:bulletEnabled val="1"/>
        </dgm:presLayoutVars>
      </dgm:prSet>
      <dgm:spPr/>
    </dgm:pt>
  </dgm:ptLst>
  <dgm:cxnLst>
    <dgm:cxn modelId="{47274404-AF82-42B6-BED8-CAB8628106D3}" srcId="{3029B0E5-69DD-40A9-BA39-4471C7EF259C}" destId="{C4A369F2-0EC3-4A38-B5A6-FF99DAE51DBB}" srcOrd="2" destOrd="0" parTransId="{1B3C82BF-F6BA-4FBA-A66C-D161FDA0D823}" sibTransId="{0E9F8D6E-EBE8-42C2-9395-E1CDA209F7C0}"/>
    <dgm:cxn modelId="{B9D01231-66B5-4ACB-A131-A861D8AAAAED}" type="presOf" srcId="{C4A369F2-0EC3-4A38-B5A6-FF99DAE51DBB}" destId="{2B8F81F1-BFEC-4BDD-A153-E89ED7BBF1A0}" srcOrd="0" destOrd="0" presId="urn:microsoft.com/office/officeart/2005/8/layout/lProcess2"/>
    <dgm:cxn modelId="{A70A3939-C869-429C-A9EA-EB91E956018F}" type="presOf" srcId="{C4A369F2-0EC3-4A38-B5A6-FF99DAE51DBB}" destId="{5E689E3A-F344-4D8A-84E9-13080D1B21A9}" srcOrd="1" destOrd="0" presId="urn:microsoft.com/office/officeart/2005/8/layout/lProcess2"/>
    <dgm:cxn modelId="{BA81083F-0517-4883-AA14-8E98E0C22BE7}" srcId="{83A3F2B5-845B-4DBD-A7DF-F41CDDC399FB}" destId="{89A1A4EE-917C-4B1E-BC1F-235B308611F9}" srcOrd="0" destOrd="0" parTransId="{D753680E-F7D6-49F8-BD08-480B158D467D}" sibTransId="{060F97C2-CC76-4AAC-93FD-BBDF72895707}"/>
    <dgm:cxn modelId="{4FCA6953-8597-4043-8E84-6A96FA1C7CA9}" type="presOf" srcId="{89A1A4EE-917C-4B1E-BC1F-235B308611F9}" destId="{A6D3445D-E0D1-400A-A1FF-705F007809E7}" srcOrd="0" destOrd="0" presId="urn:microsoft.com/office/officeart/2005/8/layout/lProcess2"/>
    <dgm:cxn modelId="{E0FC545E-7304-4B62-A450-6378EC945EE5}" type="presOf" srcId="{83A3F2B5-845B-4DBD-A7DF-F41CDDC399FB}" destId="{29BA52A7-CE68-4C70-8B34-81CC82B51A1F}" srcOrd="0" destOrd="0" presId="urn:microsoft.com/office/officeart/2005/8/layout/lProcess2"/>
    <dgm:cxn modelId="{EBD9C063-F09A-4D8F-9713-D7DF126D9C6A}" type="presOf" srcId="{2347EC95-41EA-4F8F-9C35-E07D908A31BC}" destId="{1D2D75A8-A76E-4A99-B751-27249CDF00B9}" srcOrd="1" destOrd="0" presId="urn:microsoft.com/office/officeart/2005/8/layout/lProcess2"/>
    <dgm:cxn modelId="{C276F567-6047-4DE3-ACCA-17E7B114998F}" type="presOf" srcId="{9C3B9690-34F8-4969-BC25-1D0AD1245A57}" destId="{FD72E9EC-B060-48E8-851E-AEFFF6E4AB0E}" srcOrd="0" destOrd="0" presId="urn:microsoft.com/office/officeart/2005/8/layout/lProcess2"/>
    <dgm:cxn modelId="{8B67C96A-2F0B-4004-AEEA-C5814B787641}" type="presOf" srcId="{3029B0E5-69DD-40A9-BA39-4471C7EF259C}" destId="{AE692035-6F3B-460F-9D1C-2B64FB2DB278}" srcOrd="0" destOrd="0" presId="urn:microsoft.com/office/officeart/2005/8/layout/lProcess2"/>
    <dgm:cxn modelId="{092D4670-30AE-4162-B0C9-18C348A16CC9}" srcId="{83A3F2B5-845B-4DBD-A7DF-F41CDDC399FB}" destId="{17040F4E-0B00-4511-9994-02060A01BD8B}" srcOrd="1" destOrd="0" parTransId="{6837DC10-B808-40C4-AD95-7828F8FDDFB7}" sibTransId="{214B4491-ACC2-4AB9-9D85-4E536CC9643C}"/>
    <dgm:cxn modelId="{305DB684-7CCD-49D4-8386-D052FB547DC6}" srcId="{3029B0E5-69DD-40A9-BA39-4471C7EF259C}" destId="{2347EC95-41EA-4F8F-9C35-E07D908A31BC}" srcOrd="1" destOrd="0" parTransId="{A98C6806-4147-4B48-94F9-37B2F9484521}" sibTransId="{A16CAD37-B81E-4839-AF1B-2D6D2B7CC6FA}"/>
    <dgm:cxn modelId="{CD067288-14EB-44DB-8EB3-36C45812FC6E}" type="presOf" srcId="{2347EC95-41EA-4F8F-9C35-E07D908A31BC}" destId="{B88660FD-59BD-4055-87F2-2D6774AC491D}" srcOrd="0" destOrd="0" presId="urn:microsoft.com/office/officeart/2005/8/layout/lProcess2"/>
    <dgm:cxn modelId="{643FFA8D-CE65-41C2-84E3-10FCB5216BF7}" type="presOf" srcId="{5ED4DC24-B087-4331-AC94-57D0C7781F4B}" destId="{CE0AD5BD-5664-4210-BC56-E6E5DA7E0747}" srcOrd="0" destOrd="0" presId="urn:microsoft.com/office/officeart/2005/8/layout/lProcess2"/>
    <dgm:cxn modelId="{137B2CA9-2B24-4A04-B82E-09CB1D57C8F1}" srcId="{2347EC95-41EA-4F8F-9C35-E07D908A31BC}" destId="{9C3B9690-34F8-4969-BC25-1D0AD1245A57}" srcOrd="1" destOrd="0" parTransId="{9CD4C678-A6A4-4D9A-B929-F0E9F3463992}" sibTransId="{80D0429D-CA73-42AF-8422-12D1FF274E97}"/>
    <dgm:cxn modelId="{86FFD7AF-7A50-4C01-A107-DAB425AC1623}" srcId="{2347EC95-41EA-4F8F-9C35-E07D908A31BC}" destId="{5ED4DC24-B087-4331-AC94-57D0C7781F4B}" srcOrd="0" destOrd="0" parTransId="{35D4551E-F443-4B3A-A230-61664BDD665C}" sibTransId="{98833764-159F-4170-8450-493948B6BAC3}"/>
    <dgm:cxn modelId="{1C6D52C0-F123-466B-B374-B67F70D1026C}" srcId="{C4A369F2-0EC3-4A38-B5A6-FF99DAE51DBB}" destId="{FDC8E03C-B4A3-4C11-9CFB-B062DAA39F3B}" srcOrd="0" destOrd="0" parTransId="{10540BA0-39A4-429B-A290-C315CD338CB9}" sibTransId="{1E1A2DDA-B0A0-46F7-85A0-8269549CE563}"/>
    <dgm:cxn modelId="{AA02E1CD-CC0C-46DF-B25D-249A7650F207}" srcId="{3029B0E5-69DD-40A9-BA39-4471C7EF259C}" destId="{83A3F2B5-845B-4DBD-A7DF-F41CDDC399FB}" srcOrd="0" destOrd="0" parTransId="{1076629A-D437-4921-9338-EFD2D1C14B0D}" sibTransId="{AD9DB18E-E6CF-4BD7-AEAC-FB6F098FDC59}"/>
    <dgm:cxn modelId="{E7E825E4-3BE8-41AC-B6FC-CA7A6D37B266}" type="presOf" srcId="{83A3F2B5-845B-4DBD-A7DF-F41CDDC399FB}" destId="{7A362A97-842C-48B2-BD5E-A2D688167269}" srcOrd="1" destOrd="0" presId="urn:microsoft.com/office/officeart/2005/8/layout/lProcess2"/>
    <dgm:cxn modelId="{35F9ADF0-866E-466A-A608-0A36BA6A8E46}" type="presOf" srcId="{FDC8E03C-B4A3-4C11-9CFB-B062DAA39F3B}" destId="{D484CDBC-BB5E-49AB-B76A-3B15C324D079}" srcOrd="0" destOrd="0" presId="urn:microsoft.com/office/officeart/2005/8/layout/lProcess2"/>
    <dgm:cxn modelId="{62365AFA-E4B9-4DEF-B258-FE4ED5F5C3AF}" type="presOf" srcId="{17040F4E-0B00-4511-9994-02060A01BD8B}" destId="{39303100-2C70-4CE0-993F-0A2D97E609A4}" srcOrd="0" destOrd="0" presId="urn:microsoft.com/office/officeart/2005/8/layout/lProcess2"/>
    <dgm:cxn modelId="{5D910F04-D61D-4DF9-8D52-7AAD9C5EEE92}" type="presParOf" srcId="{AE692035-6F3B-460F-9D1C-2B64FB2DB278}" destId="{D37799CC-42E5-41E2-AFC4-6EE1234F1ED9}" srcOrd="0" destOrd="0" presId="urn:microsoft.com/office/officeart/2005/8/layout/lProcess2"/>
    <dgm:cxn modelId="{16428331-69BF-4EA5-B01B-91306D977853}" type="presParOf" srcId="{D37799CC-42E5-41E2-AFC4-6EE1234F1ED9}" destId="{29BA52A7-CE68-4C70-8B34-81CC82B51A1F}" srcOrd="0" destOrd="0" presId="urn:microsoft.com/office/officeart/2005/8/layout/lProcess2"/>
    <dgm:cxn modelId="{F79A178E-B14D-416B-BC9A-7BD351BCB692}" type="presParOf" srcId="{D37799CC-42E5-41E2-AFC4-6EE1234F1ED9}" destId="{7A362A97-842C-48B2-BD5E-A2D688167269}" srcOrd="1" destOrd="0" presId="urn:microsoft.com/office/officeart/2005/8/layout/lProcess2"/>
    <dgm:cxn modelId="{78C5E58A-45EE-4446-A473-A5E7523427A8}" type="presParOf" srcId="{D37799CC-42E5-41E2-AFC4-6EE1234F1ED9}" destId="{638C698C-7F6B-4562-A737-53824E7F3DF1}" srcOrd="2" destOrd="0" presId="urn:microsoft.com/office/officeart/2005/8/layout/lProcess2"/>
    <dgm:cxn modelId="{D57B97FB-415F-46DC-A52B-982106C0275D}" type="presParOf" srcId="{638C698C-7F6B-4562-A737-53824E7F3DF1}" destId="{65255BAC-5F0C-43A0-AB55-D70D9288E94E}" srcOrd="0" destOrd="0" presId="urn:microsoft.com/office/officeart/2005/8/layout/lProcess2"/>
    <dgm:cxn modelId="{6B23BB2E-F68B-4BB1-AB97-D4FC768E5695}" type="presParOf" srcId="{65255BAC-5F0C-43A0-AB55-D70D9288E94E}" destId="{A6D3445D-E0D1-400A-A1FF-705F007809E7}" srcOrd="0" destOrd="0" presId="urn:microsoft.com/office/officeart/2005/8/layout/lProcess2"/>
    <dgm:cxn modelId="{0497D07E-0CAD-41FF-AD74-9BD0345691D8}" type="presParOf" srcId="{65255BAC-5F0C-43A0-AB55-D70D9288E94E}" destId="{A97F2E9F-3E5D-4D6B-8990-0CE5C0878462}" srcOrd="1" destOrd="0" presId="urn:microsoft.com/office/officeart/2005/8/layout/lProcess2"/>
    <dgm:cxn modelId="{0F6974CD-1BE2-4CD6-A156-F23210D48EA7}" type="presParOf" srcId="{65255BAC-5F0C-43A0-AB55-D70D9288E94E}" destId="{39303100-2C70-4CE0-993F-0A2D97E609A4}" srcOrd="2" destOrd="0" presId="urn:microsoft.com/office/officeart/2005/8/layout/lProcess2"/>
    <dgm:cxn modelId="{A05464DA-4EA6-486C-9BFB-D5EC00A96D7E}" type="presParOf" srcId="{AE692035-6F3B-460F-9D1C-2B64FB2DB278}" destId="{C2FE1A7D-0994-4D5E-9494-9C101B9D0E72}" srcOrd="1" destOrd="0" presId="urn:microsoft.com/office/officeart/2005/8/layout/lProcess2"/>
    <dgm:cxn modelId="{82883312-0F7E-49D7-88C2-0AD76987380E}" type="presParOf" srcId="{AE692035-6F3B-460F-9D1C-2B64FB2DB278}" destId="{08FCAE96-A208-4C78-9D3A-362505305529}" srcOrd="2" destOrd="0" presId="urn:microsoft.com/office/officeart/2005/8/layout/lProcess2"/>
    <dgm:cxn modelId="{4D74AADC-B7B1-441E-B747-42FDEF4CC5E9}" type="presParOf" srcId="{08FCAE96-A208-4C78-9D3A-362505305529}" destId="{B88660FD-59BD-4055-87F2-2D6774AC491D}" srcOrd="0" destOrd="0" presId="urn:microsoft.com/office/officeart/2005/8/layout/lProcess2"/>
    <dgm:cxn modelId="{C784CE19-9DC4-450F-B740-D3C6C42697AF}" type="presParOf" srcId="{08FCAE96-A208-4C78-9D3A-362505305529}" destId="{1D2D75A8-A76E-4A99-B751-27249CDF00B9}" srcOrd="1" destOrd="0" presId="urn:microsoft.com/office/officeart/2005/8/layout/lProcess2"/>
    <dgm:cxn modelId="{46CD212D-1CC1-442C-99D3-AE9C40AD0D3E}" type="presParOf" srcId="{08FCAE96-A208-4C78-9D3A-362505305529}" destId="{18059DC5-7C38-4091-B460-8524F472A925}" srcOrd="2" destOrd="0" presId="urn:microsoft.com/office/officeart/2005/8/layout/lProcess2"/>
    <dgm:cxn modelId="{461B31B0-0691-46D0-8884-A5D2A887E7B1}" type="presParOf" srcId="{18059DC5-7C38-4091-B460-8524F472A925}" destId="{AB476D28-8CAC-4049-9CE5-161552158D9F}" srcOrd="0" destOrd="0" presId="urn:microsoft.com/office/officeart/2005/8/layout/lProcess2"/>
    <dgm:cxn modelId="{ADCAA9C9-3AC6-4786-9F76-72F2124400C6}" type="presParOf" srcId="{AB476D28-8CAC-4049-9CE5-161552158D9F}" destId="{CE0AD5BD-5664-4210-BC56-E6E5DA7E0747}" srcOrd="0" destOrd="0" presId="urn:microsoft.com/office/officeart/2005/8/layout/lProcess2"/>
    <dgm:cxn modelId="{B13CE5F1-B136-4DB3-BD3B-6CCA591CDACF}" type="presParOf" srcId="{AB476D28-8CAC-4049-9CE5-161552158D9F}" destId="{B794F633-5694-4530-B0D7-70325BD64477}" srcOrd="1" destOrd="0" presId="urn:microsoft.com/office/officeart/2005/8/layout/lProcess2"/>
    <dgm:cxn modelId="{F824BE33-BFBB-478F-9660-0FF36AAB921C}" type="presParOf" srcId="{AB476D28-8CAC-4049-9CE5-161552158D9F}" destId="{FD72E9EC-B060-48E8-851E-AEFFF6E4AB0E}" srcOrd="2" destOrd="0" presId="urn:microsoft.com/office/officeart/2005/8/layout/lProcess2"/>
    <dgm:cxn modelId="{152FFB0A-6F0C-48B8-9F94-073A1ADCAFD6}" type="presParOf" srcId="{AE692035-6F3B-460F-9D1C-2B64FB2DB278}" destId="{93311BDD-BDAA-4BAC-8DCB-42233D6BA7FE}" srcOrd="3" destOrd="0" presId="urn:microsoft.com/office/officeart/2005/8/layout/lProcess2"/>
    <dgm:cxn modelId="{516EA045-B693-4A7F-A804-4E4E7379A1E1}" type="presParOf" srcId="{AE692035-6F3B-460F-9D1C-2B64FB2DB278}" destId="{5B341193-8538-415E-A514-2CBC62BE47A5}" srcOrd="4" destOrd="0" presId="urn:microsoft.com/office/officeart/2005/8/layout/lProcess2"/>
    <dgm:cxn modelId="{9CEABBB7-4A6F-4A04-8706-09C4B9C8C07B}" type="presParOf" srcId="{5B341193-8538-415E-A514-2CBC62BE47A5}" destId="{2B8F81F1-BFEC-4BDD-A153-E89ED7BBF1A0}" srcOrd="0" destOrd="0" presId="urn:microsoft.com/office/officeart/2005/8/layout/lProcess2"/>
    <dgm:cxn modelId="{7E37DA84-D909-45A7-B353-8ACBC9668C07}" type="presParOf" srcId="{5B341193-8538-415E-A514-2CBC62BE47A5}" destId="{5E689E3A-F344-4D8A-84E9-13080D1B21A9}" srcOrd="1" destOrd="0" presId="urn:microsoft.com/office/officeart/2005/8/layout/lProcess2"/>
    <dgm:cxn modelId="{B6BD8090-CEA1-4225-ADB1-7F6A81035B20}" type="presParOf" srcId="{5B341193-8538-415E-A514-2CBC62BE47A5}" destId="{A1191732-A7DA-454F-8963-35FB809E24CB}" srcOrd="2" destOrd="0" presId="urn:microsoft.com/office/officeart/2005/8/layout/lProcess2"/>
    <dgm:cxn modelId="{AC04D3FA-34D9-433C-B741-058B962999D0}" type="presParOf" srcId="{A1191732-A7DA-454F-8963-35FB809E24CB}" destId="{A535273E-B30A-4606-BB0F-368A4BFF9DE0}" srcOrd="0" destOrd="0" presId="urn:microsoft.com/office/officeart/2005/8/layout/lProcess2"/>
    <dgm:cxn modelId="{70E0188A-2CA0-4431-A07B-2662019A5D29}" type="presParOf" srcId="{A535273E-B30A-4606-BB0F-368A4BFF9DE0}" destId="{D484CDBC-BB5E-49AB-B76A-3B15C324D079}"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3C2BDCE-74C6-48A3-BA85-EA539FD44D76}" type="doc">
      <dgm:prSet loTypeId="urn:microsoft.com/office/officeart/2005/8/layout/lProcess1" loCatId="process" qsTypeId="urn:microsoft.com/office/officeart/2005/8/quickstyle/simple1" qsCatId="simple" csTypeId="urn:microsoft.com/office/officeart/2005/8/colors/colorful5" csCatId="colorful" phldr="1"/>
      <dgm:spPr/>
      <dgm:t>
        <a:bodyPr/>
        <a:lstStyle/>
        <a:p>
          <a:endParaRPr lang="es-ES"/>
        </a:p>
      </dgm:t>
    </dgm:pt>
    <dgm:pt modelId="{009BDE68-85FB-434D-87FE-69CADD1CA1F8}">
      <dgm:prSet phldrT="[Texto]"/>
      <dgm:spPr/>
      <dgm:t>
        <a:bodyPr/>
        <a:lstStyle/>
        <a:p>
          <a:r>
            <a:rPr lang="es-ES" dirty="0"/>
            <a:t>1</a:t>
          </a:r>
        </a:p>
      </dgm:t>
    </dgm:pt>
    <dgm:pt modelId="{400FF0B5-50E4-4641-A22E-03F43A3672A7}" type="parTrans" cxnId="{48692C08-2DD6-4ED3-B63C-5EB04E692878}">
      <dgm:prSet/>
      <dgm:spPr/>
      <dgm:t>
        <a:bodyPr/>
        <a:lstStyle/>
        <a:p>
          <a:endParaRPr lang="es-ES"/>
        </a:p>
      </dgm:t>
    </dgm:pt>
    <dgm:pt modelId="{B684391D-649B-4FDD-B407-8EBFDC99438E}" type="sibTrans" cxnId="{48692C08-2DD6-4ED3-B63C-5EB04E692878}">
      <dgm:prSet/>
      <dgm:spPr/>
      <dgm:t>
        <a:bodyPr/>
        <a:lstStyle/>
        <a:p>
          <a:endParaRPr lang="es-ES"/>
        </a:p>
      </dgm:t>
    </dgm:pt>
    <dgm:pt modelId="{17F07967-3764-4BA6-B4E5-D09C22DC0410}">
      <dgm:prSet phldrT="[Texto]"/>
      <dgm:spPr/>
      <dgm:t>
        <a:bodyPr/>
        <a:lstStyle/>
        <a:p>
          <a:pPr algn="just"/>
          <a:r>
            <a:rPr lang="es-MX" b="0" i="0" u="none" dirty="0"/>
            <a:t>Divisa que el cliente quiere comprar tiene un tipo de interés más alto que la que quiere vender.</a:t>
          </a:r>
          <a:endParaRPr lang="es-ES" dirty="0"/>
        </a:p>
      </dgm:t>
    </dgm:pt>
    <dgm:pt modelId="{50F471F2-DA87-4AFD-9627-91640C887B41}" type="parTrans" cxnId="{4F49A83E-D148-4783-BBA2-D72B34770461}">
      <dgm:prSet/>
      <dgm:spPr/>
      <dgm:t>
        <a:bodyPr/>
        <a:lstStyle/>
        <a:p>
          <a:endParaRPr lang="es-ES"/>
        </a:p>
      </dgm:t>
    </dgm:pt>
    <dgm:pt modelId="{3135FEE5-2EE2-4711-967F-68F8CD8135EA}" type="sibTrans" cxnId="{4F49A83E-D148-4783-BBA2-D72B34770461}">
      <dgm:prSet/>
      <dgm:spPr/>
      <dgm:t>
        <a:bodyPr/>
        <a:lstStyle/>
        <a:p>
          <a:endParaRPr lang="es-ES"/>
        </a:p>
      </dgm:t>
    </dgm:pt>
    <dgm:pt modelId="{3A67E9F0-72D5-4F2D-9C8F-6CC864A5A22F}">
      <dgm:prSet phldrT="[Texto]"/>
      <dgm:spPr/>
      <dgm:t>
        <a:bodyPr/>
        <a:lstStyle/>
        <a:p>
          <a:r>
            <a:rPr lang="es-MX" b="0" i="0" u="none" dirty="0"/>
            <a:t>Puntos forward irán a su favor</a:t>
          </a:r>
          <a:endParaRPr lang="es-ES" dirty="0"/>
        </a:p>
      </dgm:t>
    </dgm:pt>
    <dgm:pt modelId="{7F7F9256-88DE-4355-9D36-AAA878952AC1}" type="parTrans" cxnId="{3CF9DA74-E83D-463B-AF13-698FC588849A}">
      <dgm:prSet/>
      <dgm:spPr/>
      <dgm:t>
        <a:bodyPr/>
        <a:lstStyle/>
        <a:p>
          <a:endParaRPr lang="es-ES"/>
        </a:p>
      </dgm:t>
    </dgm:pt>
    <dgm:pt modelId="{B438F475-0281-4D42-9BD7-DCA7B61E501A}" type="sibTrans" cxnId="{3CF9DA74-E83D-463B-AF13-698FC588849A}">
      <dgm:prSet/>
      <dgm:spPr/>
      <dgm:t>
        <a:bodyPr/>
        <a:lstStyle/>
        <a:p>
          <a:endParaRPr lang="es-ES"/>
        </a:p>
      </dgm:t>
    </dgm:pt>
    <dgm:pt modelId="{2C17CDFB-8186-48E4-A5D1-3BD532BC1EDD}">
      <dgm:prSet phldrT="[Texto]"/>
      <dgm:spPr/>
      <dgm:t>
        <a:bodyPr/>
        <a:lstStyle/>
        <a:p>
          <a:r>
            <a:rPr lang="es-MX" b="0" i="0" u="none" dirty="0"/>
            <a:t>Cliente recibirá un tipo de cambio más conveniente</a:t>
          </a:r>
          <a:endParaRPr lang="es-ES" dirty="0"/>
        </a:p>
      </dgm:t>
    </dgm:pt>
    <dgm:pt modelId="{434C7F6E-2C98-45FD-85DF-F915A962CB0B}" type="parTrans" cxnId="{09BE8976-EBA7-4D32-8F23-87032477DF40}">
      <dgm:prSet/>
      <dgm:spPr/>
      <dgm:t>
        <a:bodyPr/>
        <a:lstStyle/>
        <a:p>
          <a:endParaRPr lang="es-ES"/>
        </a:p>
      </dgm:t>
    </dgm:pt>
    <dgm:pt modelId="{A8919589-FACC-4521-AB5A-8645E3EB6C04}" type="sibTrans" cxnId="{09BE8976-EBA7-4D32-8F23-87032477DF40}">
      <dgm:prSet/>
      <dgm:spPr/>
      <dgm:t>
        <a:bodyPr/>
        <a:lstStyle/>
        <a:p>
          <a:endParaRPr lang="es-ES"/>
        </a:p>
      </dgm:t>
    </dgm:pt>
    <dgm:pt modelId="{CD308F6E-33BD-4CA2-A411-17FC61F134F8}">
      <dgm:prSet phldrT="[Texto]"/>
      <dgm:spPr/>
      <dgm:t>
        <a:bodyPr/>
        <a:lstStyle/>
        <a:p>
          <a:r>
            <a:rPr lang="es-ES" dirty="0"/>
            <a:t>2</a:t>
          </a:r>
        </a:p>
      </dgm:t>
    </dgm:pt>
    <dgm:pt modelId="{D68EA87A-9D47-49B8-BB1B-A0E0CCE8D1C4}" type="parTrans" cxnId="{78D41CE1-A234-4B5E-A22C-578A71EC9F92}">
      <dgm:prSet/>
      <dgm:spPr/>
      <dgm:t>
        <a:bodyPr/>
        <a:lstStyle/>
        <a:p>
          <a:endParaRPr lang="es-ES"/>
        </a:p>
      </dgm:t>
    </dgm:pt>
    <dgm:pt modelId="{6C50F399-D426-4BD5-9B94-CF025B3D2F8A}" type="sibTrans" cxnId="{78D41CE1-A234-4B5E-A22C-578A71EC9F92}">
      <dgm:prSet/>
      <dgm:spPr/>
      <dgm:t>
        <a:bodyPr/>
        <a:lstStyle/>
        <a:p>
          <a:endParaRPr lang="es-ES"/>
        </a:p>
      </dgm:t>
    </dgm:pt>
    <dgm:pt modelId="{BC6A5A76-B8AE-4E64-B08D-3C8CBA0EDB4F}">
      <dgm:prSet phldrT="[Texto]"/>
      <dgm:spPr/>
      <dgm:t>
        <a:bodyPr/>
        <a:lstStyle/>
        <a:p>
          <a:pPr algn="just"/>
          <a:r>
            <a:rPr lang="es-MX" b="0" i="0" u="none" dirty="0"/>
            <a:t>Divisa que el cliente quiere comprar tiene un tipo de interés más bajo que la que quiere vender</a:t>
          </a:r>
          <a:endParaRPr lang="es-ES" dirty="0"/>
        </a:p>
      </dgm:t>
    </dgm:pt>
    <dgm:pt modelId="{A82E4642-43D9-48D3-8ED5-EE7B3DEE9CE6}" type="parTrans" cxnId="{437AAA78-6894-443A-A9F0-81E416FE8CBD}">
      <dgm:prSet/>
      <dgm:spPr/>
      <dgm:t>
        <a:bodyPr/>
        <a:lstStyle/>
        <a:p>
          <a:endParaRPr lang="es-ES"/>
        </a:p>
      </dgm:t>
    </dgm:pt>
    <dgm:pt modelId="{B4718EB3-90D6-4FB6-83DA-FA750BA17D22}" type="sibTrans" cxnId="{437AAA78-6894-443A-A9F0-81E416FE8CBD}">
      <dgm:prSet/>
      <dgm:spPr/>
      <dgm:t>
        <a:bodyPr/>
        <a:lstStyle/>
        <a:p>
          <a:endParaRPr lang="es-ES"/>
        </a:p>
      </dgm:t>
    </dgm:pt>
    <dgm:pt modelId="{8A5718C7-76DF-470D-9F50-89AED04340FF}">
      <dgm:prSet phldrT="[Texto]"/>
      <dgm:spPr/>
      <dgm:t>
        <a:bodyPr/>
        <a:lstStyle/>
        <a:p>
          <a:r>
            <a:rPr lang="es-MX" b="0" i="0" u="none" dirty="0"/>
            <a:t>Se aplica un descuento a plazo</a:t>
          </a:r>
          <a:endParaRPr lang="es-ES" dirty="0"/>
        </a:p>
      </dgm:t>
    </dgm:pt>
    <dgm:pt modelId="{B35BDB9E-E7B9-464C-8B52-A904FA6D634D}" type="parTrans" cxnId="{1443CA67-6272-4D59-9C32-028711B4BC88}">
      <dgm:prSet/>
      <dgm:spPr/>
      <dgm:t>
        <a:bodyPr/>
        <a:lstStyle/>
        <a:p>
          <a:endParaRPr lang="es-ES"/>
        </a:p>
      </dgm:t>
    </dgm:pt>
    <dgm:pt modelId="{37DCC02F-694A-4CC1-AB2A-4549F504DD27}" type="sibTrans" cxnId="{1443CA67-6272-4D59-9C32-028711B4BC88}">
      <dgm:prSet/>
      <dgm:spPr/>
      <dgm:t>
        <a:bodyPr/>
        <a:lstStyle/>
        <a:p>
          <a:endParaRPr lang="es-ES"/>
        </a:p>
      </dgm:t>
    </dgm:pt>
    <dgm:pt modelId="{43B8DCEA-8F4D-4471-B2FF-D8ED1306037D}">
      <dgm:prSet phldrT="[Texto]"/>
      <dgm:spPr/>
      <dgm:t>
        <a:bodyPr/>
        <a:lstStyle/>
        <a:p>
          <a:pPr algn="just"/>
          <a:r>
            <a:rPr lang="es-MX" b="0" i="0" u="none" dirty="0"/>
            <a:t>Recibirá un tipo de cambio menos conveniente tipo de cambio al contado</a:t>
          </a:r>
          <a:endParaRPr lang="es-ES" dirty="0"/>
        </a:p>
      </dgm:t>
    </dgm:pt>
    <dgm:pt modelId="{B596C03C-796E-43A7-BE2D-EEA5F1DA3BD4}" type="parTrans" cxnId="{83E2A69C-B01B-4E6C-8BFF-D26DBA38D4E4}">
      <dgm:prSet/>
      <dgm:spPr/>
      <dgm:t>
        <a:bodyPr/>
        <a:lstStyle/>
        <a:p>
          <a:endParaRPr lang="es-ES"/>
        </a:p>
      </dgm:t>
    </dgm:pt>
    <dgm:pt modelId="{14F32872-7CA1-49C8-AD82-68BF9E73760D}" type="sibTrans" cxnId="{83E2A69C-B01B-4E6C-8BFF-D26DBA38D4E4}">
      <dgm:prSet/>
      <dgm:spPr/>
      <dgm:t>
        <a:bodyPr/>
        <a:lstStyle/>
        <a:p>
          <a:endParaRPr lang="es-ES"/>
        </a:p>
      </dgm:t>
    </dgm:pt>
    <dgm:pt modelId="{6BAE7738-BF6A-4FDB-9535-FCEDCF86C99B}">
      <dgm:prSet/>
      <dgm:spPr/>
      <dgm:t>
        <a:bodyPr/>
        <a:lstStyle/>
        <a:p>
          <a:pPr rtl="0"/>
          <a:r>
            <a:rPr lang="es-MX" b="0" i="0" u="none" dirty="0"/>
            <a:t>Diferencia=prima a plazo</a:t>
          </a:r>
          <a:endParaRPr lang="es-ES" dirty="0"/>
        </a:p>
      </dgm:t>
    </dgm:pt>
    <dgm:pt modelId="{C237F0A2-09D5-4C0F-8602-6A39D1FBFEA6}" type="parTrans" cxnId="{F7AB084A-ED8D-4780-BC16-D8E9860843E5}">
      <dgm:prSet/>
      <dgm:spPr/>
      <dgm:t>
        <a:bodyPr/>
        <a:lstStyle/>
        <a:p>
          <a:endParaRPr lang="es-ES"/>
        </a:p>
      </dgm:t>
    </dgm:pt>
    <dgm:pt modelId="{921AAE69-DEF3-4594-A6F3-95E4F2E198CB}" type="sibTrans" cxnId="{F7AB084A-ED8D-4780-BC16-D8E9860843E5}">
      <dgm:prSet/>
      <dgm:spPr/>
      <dgm:t>
        <a:bodyPr/>
        <a:lstStyle/>
        <a:p>
          <a:endParaRPr lang="es-ES"/>
        </a:p>
      </dgm:t>
    </dgm:pt>
    <dgm:pt modelId="{AE94D843-2A62-4B28-B3AD-E5B6FB64811C}" type="pres">
      <dgm:prSet presAssocID="{43C2BDCE-74C6-48A3-BA85-EA539FD44D76}" presName="Name0" presStyleCnt="0">
        <dgm:presLayoutVars>
          <dgm:dir/>
          <dgm:animLvl val="lvl"/>
          <dgm:resizeHandles val="exact"/>
        </dgm:presLayoutVars>
      </dgm:prSet>
      <dgm:spPr/>
    </dgm:pt>
    <dgm:pt modelId="{436189F3-5264-4A7E-B1B0-5F1AA231AEAC}" type="pres">
      <dgm:prSet presAssocID="{009BDE68-85FB-434D-87FE-69CADD1CA1F8}" presName="vertFlow" presStyleCnt="0"/>
      <dgm:spPr/>
    </dgm:pt>
    <dgm:pt modelId="{62E81790-F4F1-478A-BED4-76E157904766}" type="pres">
      <dgm:prSet presAssocID="{009BDE68-85FB-434D-87FE-69CADD1CA1F8}" presName="header" presStyleLbl="node1" presStyleIdx="0" presStyleCnt="2"/>
      <dgm:spPr/>
    </dgm:pt>
    <dgm:pt modelId="{2947FA88-A488-4948-96AE-D5C0C9E46CA9}" type="pres">
      <dgm:prSet presAssocID="{50F471F2-DA87-4AFD-9627-91640C887B41}" presName="parTrans" presStyleLbl="sibTrans2D1" presStyleIdx="0" presStyleCnt="7"/>
      <dgm:spPr/>
    </dgm:pt>
    <dgm:pt modelId="{E28083D1-275A-48B8-82FD-E0BFD6125DE0}" type="pres">
      <dgm:prSet presAssocID="{17F07967-3764-4BA6-B4E5-D09C22DC0410}" presName="child" presStyleLbl="alignAccFollowNode1" presStyleIdx="0" presStyleCnt="7">
        <dgm:presLayoutVars>
          <dgm:chMax val="0"/>
          <dgm:bulletEnabled val="1"/>
        </dgm:presLayoutVars>
      </dgm:prSet>
      <dgm:spPr/>
    </dgm:pt>
    <dgm:pt modelId="{3496C7AF-3E26-409B-AB69-18709B907361}" type="pres">
      <dgm:prSet presAssocID="{3135FEE5-2EE2-4711-967F-68F8CD8135EA}" presName="sibTrans" presStyleLbl="sibTrans2D1" presStyleIdx="1" presStyleCnt="7"/>
      <dgm:spPr/>
    </dgm:pt>
    <dgm:pt modelId="{DFB09891-C31F-4A49-B36A-E40F10FCEC1D}" type="pres">
      <dgm:prSet presAssocID="{3A67E9F0-72D5-4F2D-9C8F-6CC864A5A22F}" presName="child" presStyleLbl="alignAccFollowNode1" presStyleIdx="1" presStyleCnt="7">
        <dgm:presLayoutVars>
          <dgm:chMax val="0"/>
          <dgm:bulletEnabled val="1"/>
        </dgm:presLayoutVars>
      </dgm:prSet>
      <dgm:spPr/>
    </dgm:pt>
    <dgm:pt modelId="{FC60E868-031F-4BB7-AB4E-157E557CE36D}" type="pres">
      <dgm:prSet presAssocID="{B438F475-0281-4D42-9BD7-DCA7B61E501A}" presName="sibTrans" presStyleLbl="sibTrans2D1" presStyleIdx="2" presStyleCnt="7"/>
      <dgm:spPr/>
    </dgm:pt>
    <dgm:pt modelId="{D822C802-CEE7-4397-B6B2-811524771E6F}" type="pres">
      <dgm:prSet presAssocID="{2C17CDFB-8186-48E4-A5D1-3BD532BC1EDD}" presName="child" presStyleLbl="alignAccFollowNode1" presStyleIdx="2" presStyleCnt="7">
        <dgm:presLayoutVars>
          <dgm:chMax val="0"/>
          <dgm:bulletEnabled val="1"/>
        </dgm:presLayoutVars>
      </dgm:prSet>
      <dgm:spPr/>
    </dgm:pt>
    <dgm:pt modelId="{A91ABBD3-888C-42F6-933C-54EDDA1AD182}" type="pres">
      <dgm:prSet presAssocID="{A8919589-FACC-4521-AB5A-8645E3EB6C04}" presName="sibTrans" presStyleLbl="sibTrans2D1" presStyleIdx="3" presStyleCnt="7"/>
      <dgm:spPr/>
    </dgm:pt>
    <dgm:pt modelId="{B50D2903-C764-4E53-93EF-EE72D4E40B06}" type="pres">
      <dgm:prSet presAssocID="{6BAE7738-BF6A-4FDB-9535-FCEDCF86C99B}" presName="child" presStyleLbl="alignAccFollowNode1" presStyleIdx="3" presStyleCnt="7">
        <dgm:presLayoutVars>
          <dgm:chMax val="0"/>
          <dgm:bulletEnabled val="1"/>
        </dgm:presLayoutVars>
      </dgm:prSet>
      <dgm:spPr/>
    </dgm:pt>
    <dgm:pt modelId="{48F3C216-2EFC-41D1-B32D-759967B928F5}" type="pres">
      <dgm:prSet presAssocID="{009BDE68-85FB-434D-87FE-69CADD1CA1F8}" presName="hSp" presStyleCnt="0"/>
      <dgm:spPr/>
    </dgm:pt>
    <dgm:pt modelId="{DFBD42BC-309B-4950-8046-A48F49570140}" type="pres">
      <dgm:prSet presAssocID="{CD308F6E-33BD-4CA2-A411-17FC61F134F8}" presName="vertFlow" presStyleCnt="0"/>
      <dgm:spPr/>
    </dgm:pt>
    <dgm:pt modelId="{935B6A62-9B0F-4BDE-851E-F5969A271177}" type="pres">
      <dgm:prSet presAssocID="{CD308F6E-33BD-4CA2-A411-17FC61F134F8}" presName="header" presStyleLbl="node1" presStyleIdx="1" presStyleCnt="2"/>
      <dgm:spPr/>
    </dgm:pt>
    <dgm:pt modelId="{47D51AC0-85AD-465A-AE6C-7CAC40CC5FC9}" type="pres">
      <dgm:prSet presAssocID="{A82E4642-43D9-48D3-8ED5-EE7B3DEE9CE6}" presName="parTrans" presStyleLbl="sibTrans2D1" presStyleIdx="4" presStyleCnt="7"/>
      <dgm:spPr/>
    </dgm:pt>
    <dgm:pt modelId="{1981705F-631A-425E-BD2A-3F4906ABAB5C}" type="pres">
      <dgm:prSet presAssocID="{BC6A5A76-B8AE-4E64-B08D-3C8CBA0EDB4F}" presName="child" presStyleLbl="alignAccFollowNode1" presStyleIdx="4" presStyleCnt="7">
        <dgm:presLayoutVars>
          <dgm:chMax val="0"/>
          <dgm:bulletEnabled val="1"/>
        </dgm:presLayoutVars>
      </dgm:prSet>
      <dgm:spPr/>
    </dgm:pt>
    <dgm:pt modelId="{FD87966B-D169-41A9-9E91-031710042FB0}" type="pres">
      <dgm:prSet presAssocID="{B4718EB3-90D6-4FB6-83DA-FA750BA17D22}" presName="sibTrans" presStyleLbl="sibTrans2D1" presStyleIdx="5" presStyleCnt="7"/>
      <dgm:spPr/>
    </dgm:pt>
    <dgm:pt modelId="{35125F9F-1C85-42D5-9144-3C39C6626DEC}" type="pres">
      <dgm:prSet presAssocID="{8A5718C7-76DF-470D-9F50-89AED04340FF}" presName="child" presStyleLbl="alignAccFollowNode1" presStyleIdx="5" presStyleCnt="7">
        <dgm:presLayoutVars>
          <dgm:chMax val="0"/>
          <dgm:bulletEnabled val="1"/>
        </dgm:presLayoutVars>
      </dgm:prSet>
      <dgm:spPr/>
    </dgm:pt>
    <dgm:pt modelId="{A907E79B-EC23-4767-BD37-096EF7E43A8F}" type="pres">
      <dgm:prSet presAssocID="{37DCC02F-694A-4CC1-AB2A-4549F504DD27}" presName="sibTrans" presStyleLbl="sibTrans2D1" presStyleIdx="6" presStyleCnt="7"/>
      <dgm:spPr/>
    </dgm:pt>
    <dgm:pt modelId="{19E3BF02-9487-4BD9-A7CD-B457C470A354}" type="pres">
      <dgm:prSet presAssocID="{43B8DCEA-8F4D-4471-B2FF-D8ED1306037D}" presName="child" presStyleLbl="alignAccFollowNode1" presStyleIdx="6" presStyleCnt="7">
        <dgm:presLayoutVars>
          <dgm:chMax val="0"/>
          <dgm:bulletEnabled val="1"/>
        </dgm:presLayoutVars>
      </dgm:prSet>
      <dgm:spPr/>
    </dgm:pt>
  </dgm:ptLst>
  <dgm:cxnLst>
    <dgm:cxn modelId="{6AA7D700-15F8-4FA1-9844-CB0F5EE0E919}" type="presOf" srcId="{50F471F2-DA87-4AFD-9627-91640C887B41}" destId="{2947FA88-A488-4948-96AE-D5C0C9E46CA9}" srcOrd="0" destOrd="0" presId="urn:microsoft.com/office/officeart/2005/8/layout/lProcess1"/>
    <dgm:cxn modelId="{194C4705-DE2C-4C19-B3A6-891032184773}" type="presOf" srcId="{3135FEE5-2EE2-4711-967F-68F8CD8135EA}" destId="{3496C7AF-3E26-409B-AB69-18709B907361}" srcOrd="0" destOrd="0" presId="urn:microsoft.com/office/officeart/2005/8/layout/lProcess1"/>
    <dgm:cxn modelId="{48692C08-2DD6-4ED3-B63C-5EB04E692878}" srcId="{43C2BDCE-74C6-48A3-BA85-EA539FD44D76}" destId="{009BDE68-85FB-434D-87FE-69CADD1CA1F8}" srcOrd="0" destOrd="0" parTransId="{400FF0B5-50E4-4641-A22E-03F43A3672A7}" sibTransId="{B684391D-649B-4FDD-B407-8EBFDC99438E}"/>
    <dgm:cxn modelId="{0A90FE0A-014D-4785-81E5-47472F9127A2}" type="presOf" srcId="{B4718EB3-90D6-4FB6-83DA-FA750BA17D22}" destId="{FD87966B-D169-41A9-9E91-031710042FB0}" srcOrd="0" destOrd="0" presId="urn:microsoft.com/office/officeart/2005/8/layout/lProcess1"/>
    <dgm:cxn modelId="{1053A91F-B4C5-41FC-9D98-11BAC466C5DC}" type="presOf" srcId="{8A5718C7-76DF-470D-9F50-89AED04340FF}" destId="{35125F9F-1C85-42D5-9144-3C39C6626DEC}" srcOrd="0" destOrd="0" presId="urn:microsoft.com/office/officeart/2005/8/layout/lProcess1"/>
    <dgm:cxn modelId="{4F49A83E-D148-4783-BBA2-D72B34770461}" srcId="{009BDE68-85FB-434D-87FE-69CADD1CA1F8}" destId="{17F07967-3764-4BA6-B4E5-D09C22DC0410}" srcOrd="0" destOrd="0" parTransId="{50F471F2-DA87-4AFD-9627-91640C887B41}" sibTransId="{3135FEE5-2EE2-4711-967F-68F8CD8135EA}"/>
    <dgm:cxn modelId="{9503F441-09D1-4AFD-94BA-290C16AD411B}" type="presOf" srcId="{A8919589-FACC-4521-AB5A-8645E3EB6C04}" destId="{A91ABBD3-888C-42F6-933C-54EDDA1AD182}" srcOrd="0" destOrd="0" presId="urn:microsoft.com/office/officeart/2005/8/layout/lProcess1"/>
    <dgm:cxn modelId="{C0B76C47-C061-4B92-9D43-79156824045B}" type="presOf" srcId="{37DCC02F-694A-4CC1-AB2A-4549F504DD27}" destId="{A907E79B-EC23-4767-BD37-096EF7E43A8F}" srcOrd="0" destOrd="0" presId="urn:microsoft.com/office/officeart/2005/8/layout/lProcess1"/>
    <dgm:cxn modelId="{F7AB084A-ED8D-4780-BC16-D8E9860843E5}" srcId="{009BDE68-85FB-434D-87FE-69CADD1CA1F8}" destId="{6BAE7738-BF6A-4FDB-9535-FCEDCF86C99B}" srcOrd="3" destOrd="0" parTransId="{C237F0A2-09D5-4C0F-8602-6A39D1FBFEA6}" sibTransId="{921AAE69-DEF3-4594-A6F3-95E4F2E198CB}"/>
    <dgm:cxn modelId="{61255E56-AE45-4E96-9F9F-B1D57D0171F8}" type="presOf" srcId="{17F07967-3764-4BA6-B4E5-D09C22DC0410}" destId="{E28083D1-275A-48B8-82FD-E0BFD6125DE0}" srcOrd="0" destOrd="0" presId="urn:microsoft.com/office/officeart/2005/8/layout/lProcess1"/>
    <dgm:cxn modelId="{128C9558-8A8B-4D01-A3C2-C8BF1F792FC6}" type="presOf" srcId="{B438F475-0281-4D42-9BD7-DCA7B61E501A}" destId="{FC60E868-031F-4BB7-AB4E-157E557CE36D}" srcOrd="0" destOrd="0" presId="urn:microsoft.com/office/officeart/2005/8/layout/lProcess1"/>
    <dgm:cxn modelId="{7FD7DF5D-DA8C-4E52-945B-946B0181129B}" type="presOf" srcId="{A82E4642-43D9-48D3-8ED5-EE7B3DEE9CE6}" destId="{47D51AC0-85AD-465A-AE6C-7CAC40CC5FC9}" srcOrd="0" destOrd="0" presId="urn:microsoft.com/office/officeart/2005/8/layout/lProcess1"/>
    <dgm:cxn modelId="{1443CA67-6272-4D59-9C32-028711B4BC88}" srcId="{CD308F6E-33BD-4CA2-A411-17FC61F134F8}" destId="{8A5718C7-76DF-470D-9F50-89AED04340FF}" srcOrd="1" destOrd="0" parTransId="{B35BDB9E-E7B9-464C-8B52-A904FA6D634D}" sibTransId="{37DCC02F-694A-4CC1-AB2A-4549F504DD27}"/>
    <dgm:cxn modelId="{E9700570-4D08-4AD3-ABF4-F762691E7CD7}" type="presOf" srcId="{43B8DCEA-8F4D-4471-B2FF-D8ED1306037D}" destId="{19E3BF02-9487-4BD9-A7CD-B457C470A354}" srcOrd="0" destOrd="0" presId="urn:microsoft.com/office/officeart/2005/8/layout/lProcess1"/>
    <dgm:cxn modelId="{3CF9DA74-E83D-463B-AF13-698FC588849A}" srcId="{009BDE68-85FB-434D-87FE-69CADD1CA1F8}" destId="{3A67E9F0-72D5-4F2D-9C8F-6CC864A5A22F}" srcOrd="1" destOrd="0" parTransId="{7F7F9256-88DE-4355-9D36-AAA878952AC1}" sibTransId="{B438F475-0281-4D42-9BD7-DCA7B61E501A}"/>
    <dgm:cxn modelId="{09BE8976-EBA7-4D32-8F23-87032477DF40}" srcId="{009BDE68-85FB-434D-87FE-69CADD1CA1F8}" destId="{2C17CDFB-8186-48E4-A5D1-3BD532BC1EDD}" srcOrd="2" destOrd="0" parTransId="{434C7F6E-2C98-45FD-85DF-F915A962CB0B}" sibTransId="{A8919589-FACC-4521-AB5A-8645E3EB6C04}"/>
    <dgm:cxn modelId="{437AAA78-6894-443A-A9F0-81E416FE8CBD}" srcId="{CD308F6E-33BD-4CA2-A411-17FC61F134F8}" destId="{BC6A5A76-B8AE-4E64-B08D-3C8CBA0EDB4F}" srcOrd="0" destOrd="0" parTransId="{A82E4642-43D9-48D3-8ED5-EE7B3DEE9CE6}" sibTransId="{B4718EB3-90D6-4FB6-83DA-FA750BA17D22}"/>
    <dgm:cxn modelId="{6436E178-48D3-4D1A-8039-E3698B1A8D7A}" type="presOf" srcId="{CD308F6E-33BD-4CA2-A411-17FC61F134F8}" destId="{935B6A62-9B0F-4BDE-851E-F5969A271177}" srcOrd="0" destOrd="0" presId="urn:microsoft.com/office/officeart/2005/8/layout/lProcess1"/>
    <dgm:cxn modelId="{BFEC8D80-999D-40C7-8BA9-AFBCD8C45CC9}" type="presOf" srcId="{2C17CDFB-8186-48E4-A5D1-3BD532BC1EDD}" destId="{D822C802-CEE7-4397-B6B2-811524771E6F}" srcOrd="0" destOrd="0" presId="urn:microsoft.com/office/officeart/2005/8/layout/lProcess1"/>
    <dgm:cxn modelId="{29C3B488-618C-4F23-A3A2-9B8ECF7B66AC}" type="presOf" srcId="{009BDE68-85FB-434D-87FE-69CADD1CA1F8}" destId="{62E81790-F4F1-478A-BED4-76E157904766}" srcOrd="0" destOrd="0" presId="urn:microsoft.com/office/officeart/2005/8/layout/lProcess1"/>
    <dgm:cxn modelId="{83E2A69C-B01B-4E6C-8BFF-D26DBA38D4E4}" srcId="{CD308F6E-33BD-4CA2-A411-17FC61F134F8}" destId="{43B8DCEA-8F4D-4471-B2FF-D8ED1306037D}" srcOrd="2" destOrd="0" parTransId="{B596C03C-796E-43A7-BE2D-EEA5F1DA3BD4}" sibTransId="{14F32872-7CA1-49C8-AD82-68BF9E73760D}"/>
    <dgm:cxn modelId="{7FC5D6A3-3A49-4F65-89DE-3C07340EBB0B}" type="presOf" srcId="{43C2BDCE-74C6-48A3-BA85-EA539FD44D76}" destId="{AE94D843-2A62-4B28-B3AD-E5B6FB64811C}" srcOrd="0" destOrd="0" presId="urn:microsoft.com/office/officeart/2005/8/layout/lProcess1"/>
    <dgm:cxn modelId="{86FC50CC-7F7F-40BB-818D-72A7277EEDF6}" type="presOf" srcId="{3A67E9F0-72D5-4F2D-9C8F-6CC864A5A22F}" destId="{DFB09891-C31F-4A49-B36A-E40F10FCEC1D}" srcOrd="0" destOrd="0" presId="urn:microsoft.com/office/officeart/2005/8/layout/lProcess1"/>
    <dgm:cxn modelId="{8F816DDF-1020-4B96-B489-1E3E41CAABB5}" type="presOf" srcId="{BC6A5A76-B8AE-4E64-B08D-3C8CBA0EDB4F}" destId="{1981705F-631A-425E-BD2A-3F4906ABAB5C}" srcOrd="0" destOrd="0" presId="urn:microsoft.com/office/officeart/2005/8/layout/lProcess1"/>
    <dgm:cxn modelId="{78D41CE1-A234-4B5E-A22C-578A71EC9F92}" srcId="{43C2BDCE-74C6-48A3-BA85-EA539FD44D76}" destId="{CD308F6E-33BD-4CA2-A411-17FC61F134F8}" srcOrd="1" destOrd="0" parTransId="{D68EA87A-9D47-49B8-BB1B-A0E0CCE8D1C4}" sibTransId="{6C50F399-D426-4BD5-9B94-CF025B3D2F8A}"/>
    <dgm:cxn modelId="{0A9C1BF8-4AE9-4D71-84A9-FBF2BC7C9796}" type="presOf" srcId="{6BAE7738-BF6A-4FDB-9535-FCEDCF86C99B}" destId="{B50D2903-C764-4E53-93EF-EE72D4E40B06}" srcOrd="0" destOrd="0" presId="urn:microsoft.com/office/officeart/2005/8/layout/lProcess1"/>
    <dgm:cxn modelId="{72A60E84-7B6A-4107-B72A-6611D7FB70E2}" type="presParOf" srcId="{AE94D843-2A62-4B28-B3AD-E5B6FB64811C}" destId="{436189F3-5264-4A7E-B1B0-5F1AA231AEAC}" srcOrd="0" destOrd="0" presId="urn:microsoft.com/office/officeart/2005/8/layout/lProcess1"/>
    <dgm:cxn modelId="{D65B6108-8371-49CB-861D-1A5AF9F1CFCE}" type="presParOf" srcId="{436189F3-5264-4A7E-B1B0-5F1AA231AEAC}" destId="{62E81790-F4F1-478A-BED4-76E157904766}" srcOrd="0" destOrd="0" presId="urn:microsoft.com/office/officeart/2005/8/layout/lProcess1"/>
    <dgm:cxn modelId="{18EE7107-047B-49BC-B0F0-EEBFD1409C96}" type="presParOf" srcId="{436189F3-5264-4A7E-B1B0-5F1AA231AEAC}" destId="{2947FA88-A488-4948-96AE-D5C0C9E46CA9}" srcOrd="1" destOrd="0" presId="urn:microsoft.com/office/officeart/2005/8/layout/lProcess1"/>
    <dgm:cxn modelId="{38A49080-8902-4EB2-9AC2-46C1AA513367}" type="presParOf" srcId="{436189F3-5264-4A7E-B1B0-5F1AA231AEAC}" destId="{E28083D1-275A-48B8-82FD-E0BFD6125DE0}" srcOrd="2" destOrd="0" presId="urn:microsoft.com/office/officeart/2005/8/layout/lProcess1"/>
    <dgm:cxn modelId="{34ECD874-46ED-4A7F-BB1E-C1E7AD1165A5}" type="presParOf" srcId="{436189F3-5264-4A7E-B1B0-5F1AA231AEAC}" destId="{3496C7AF-3E26-409B-AB69-18709B907361}" srcOrd="3" destOrd="0" presId="urn:microsoft.com/office/officeart/2005/8/layout/lProcess1"/>
    <dgm:cxn modelId="{79493306-A28B-47EC-9765-958FA6A386D6}" type="presParOf" srcId="{436189F3-5264-4A7E-B1B0-5F1AA231AEAC}" destId="{DFB09891-C31F-4A49-B36A-E40F10FCEC1D}" srcOrd="4" destOrd="0" presId="urn:microsoft.com/office/officeart/2005/8/layout/lProcess1"/>
    <dgm:cxn modelId="{D755410D-7406-4B4B-A1AE-8B77851532CF}" type="presParOf" srcId="{436189F3-5264-4A7E-B1B0-5F1AA231AEAC}" destId="{FC60E868-031F-4BB7-AB4E-157E557CE36D}" srcOrd="5" destOrd="0" presId="urn:microsoft.com/office/officeart/2005/8/layout/lProcess1"/>
    <dgm:cxn modelId="{BBB0FD70-D64A-45B9-8DF0-E4BA43EBA40B}" type="presParOf" srcId="{436189F3-5264-4A7E-B1B0-5F1AA231AEAC}" destId="{D822C802-CEE7-4397-B6B2-811524771E6F}" srcOrd="6" destOrd="0" presId="urn:microsoft.com/office/officeart/2005/8/layout/lProcess1"/>
    <dgm:cxn modelId="{1939DD0D-4FB4-420C-BB60-6ECEBCE95FA7}" type="presParOf" srcId="{436189F3-5264-4A7E-B1B0-5F1AA231AEAC}" destId="{A91ABBD3-888C-42F6-933C-54EDDA1AD182}" srcOrd="7" destOrd="0" presId="urn:microsoft.com/office/officeart/2005/8/layout/lProcess1"/>
    <dgm:cxn modelId="{FA0A72C3-39D4-47A4-931F-C274A827CEB3}" type="presParOf" srcId="{436189F3-5264-4A7E-B1B0-5F1AA231AEAC}" destId="{B50D2903-C764-4E53-93EF-EE72D4E40B06}" srcOrd="8" destOrd="0" presId="urn:microsoft.com/office/officeart/2005/8/layout/lProcess1"/>
    <dgm:cxn modelId="{9D49B8DF-C903-4B57-BE3F-A155C7B54A7D}" type="presParOf" srcId="{AE94D843-2A62-4B28-B3AD-E5B6FB64811C}" destId="{48F3C216-2EFC-41D1-B32D-759967B928F5}" srcOrd="1" destOrd="0" presId="urn:microsoft.com/office/officeart/2005/8/layout/lProcess1"/>
    <dgm:cxn modelId="{B5A3BB4B-2AEF-4145-BFF0-F84B7C12BD1D}" type="presParOf" srcId="{AE94D843-2A62-4B28-B3AD-E5B6FB64811C}" destId="{DFBD42BC-309B-4950-8046-A48F49570140}" srcOrd="2" destOrd="0" presId="urn:microsoft.com/office/officeart/2005/8/layout/lProcess1"/>
    <dgm:cxn modelId="{A8F62F11-66E7-4653-BFE7-F4944DF19D56}" type="presParOf" srcId="{DFBD42BC-309B-4950-8046-A48F49570140}" destId="{935B6A62-9B0F-4BDE-851E-F5969A271177}" srcOrd="0" destOrd="0" presId="urn:microsoft.com/office/officeart/2005/8/layout/lProcess1"/>
    <dgm:cxn modelId="{9EF8B3A6-DF7B-4225-BDEF-E6C11CB57A42}" type="presParOf" srcId="{DFBD42BC-309B-4950-8046-A48F49570140}" destId="{47D51AC0-85AD-465A-AE6C-7CAC40CC5FC9}" srcOrd="1" destOrd="0" presId="urn:microsoft.com/office/officeart/2005/8/layout/lProcess1"/>
    <dgm:cxn modelId="{8FB22642-47E7-48E4-83F6-FA9192886EE7}" type="presParOf" srcId="{DFBD42BC-309B-4950-8046-A48F49570140}" destId="{1981705F-631A-425E-BD2A-3F4906ABAB5C}" srcOrd="2" destOrd="0" presId="urn:microsoft.com/office/officeart/2005/8/layout/lProcess1"/>
    <dgm:cxn modelId="{BB72AC62-5263-4F33-A498-87BCA5DF00A9}" type="presParOf" srcId="{DFBD42BC-309B-4950-8046-A48F49570140}" destId="{FD87966B-D169-41A9-9E91-031710042FB0}" srcOrd="3" destOrd="0" presId="urn:microsoft.com/office/officeart/2005/8/layout/lProcess1"/>
    <dgm:cxn modelId="{5D086D05-444D-4EDB-B4A9-DDEF5422EA37}" type="presParOf" srcId="{DFBD42BC-309B-4950-8046-A48F49570140}" destId="{35125F9F-1C85-42D5-9144-3C39C6626DEC}" srcOrd="4" destOrd="0" presId="urn:microsoft.com/office/officeart/2005/8/layout/lProcess1"/>
    <dgm:cxn modelId="{5340BE75-6806-415A-9F3D-3277C52B0EB1}" type="presParOf" srcId="{DFBD42BC-309B-4950-8046-A48F49570140}" destId="{A907E79B-EC23-4767-BD37-096EF7E43A8F}" srcOrd="5" destOrd="0" presId="urn:microsoft.com/office/officeart/2005/8/layout/lProcess1"/>
    <dgm:cxn modelId="{2B930F27-CA94-418D-B69B-7306573E045A}" type="presParOf" srcId="{DFBD42BC-309B-4950-8046-A48F49570140}" destId="{19E3BF02-9487-4BD9-A7CD-B457C470A354}" srcOrd="6"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1894639-759C-4EEA-AB2A-7D25F0FE4064}" type="doc">
      <dgm:prSet loTypeId="urn:microsoft.com/office/officeart/2005/8/layout/hList2" loCatId="list" qsTypeId="urn:microsoft.com/office/officeart/2005/8/quickstyle/simple1" qsCatId="simple" csTypeId="urn:microsoft.com/office/officeart/2005/8/colors/colorful4" csCatId="colorful" phldr="1"/>
      <dgm:spPr/>
      <dgm:t>
        <a:bodyPr/>
        <a:lstStyle/>
        <a:p>
          <a:endParaRPr lang="es-MX"/>
        </a:p>
      </dgm:t>
    </dgm:pt>
    <dgm:pt modelId="{CB3109CC-4B9A-4507-AE8C-7B4FBFA6DE23}">
      <dgm:prSet phldrT="[Texto]"/>
      <dgm:spPr/>
      <dgm:t>
        <a:bodyPr/>
        <a:lstStyle/>
        <a:p>
          <a:r>
            <a:rPr lang="es-MX" b="0" i="0" u="none" dirty="0">
              <a:solidFill>
                <a:schemeClr val="tx1"/>
              </a:solidFill>
              <a:effectLst/>
            </a:rPr>
            <a:t>El ratio de </a:t>
          </a:r>
          <a:r>
            <a:rPr lang="es-MX" b="0" i="0" u="none" dirty="0" err="1">
              <a:solidFill>
                <a:schemeClr val="tx1"/>
              </a:solidFill>
              <a:effectLst/>
            </a:rPr>
            <a:t>Sharpe</a:t>
          </a:r>
          <a:r>
            <a:rPr lang="es-MX" b="0" i="0" u="none" dirty="0">
              <a:solidFill>
                <a:schemeClr val="tx1"/>
              </a:solidFill>
              <a:effectLst/>
            </a:rPr>
            <a:t> es una medida para analizar el rendimiento de una inversión, teniendo en cuenta el riesgo que suponga esa inversión.</a:t>
          </a:r>
          <a:endParaRPr lang="es-MX" i="0" dirty="0">
            <a:solidFill>
              <a:schemeClr val="tx1"/>
            </a:solidFill>
            <a:effectLst/>
          </a:endParaRPr>
        </a:p>
      </dgm:t>
    </dgm:pt>
    <dgm:pt modelId="{F16A80D1-A634-469F-8753-D644E1237EB8}" type="parTrans" cxnId="{AB018740-C143-4E32-8669-4EE26B3E84C5}">
      <dgm:prSet/>
      <dgm:spPr/>
      <dgm:t>
        <a:bodyPr/>
        <a:lstStyle/>
        <a:p>
          <a:endParaRPr lang="es-MX"/>
        </a:p>
      </dgm:t>
    </dgm:pt>
    <dgm:pt modelId="{1FE95B86-B7E1-444D-8250-E99E485774BD}" type="sibTrans" cxnId="{AB018740-C143-4E32-8669-4EE26B3E84C5}">
      <dgm:prSet/>
      <dgm:spPr/>
      <dgm:t>
        <a:bodyPr/>
        <a:lstStyle/>
        <a:p>
          <a:endParaRPr lang="es-MX"/>
        </a:p>
      </dgm:t>
    </dgm:pt>
    <dgm:pt modelId="{E01BC3D2-3AF6-4F37-B9EB-BCA23AB8A69E}">
      <dgm:prSet phldrT="[Texto]" phldr="1"/>
      <dgm:spPr/>
      <dgm:t>
        <a:bodyPr/>
        <a:lstStyle/>
        <a:p>
          <a:endParaRPr lang="es-MX"/>
        </a:p>
      </dgm:t>
    </dgm:pt>
    <dgm:pt modelId="{CE3C6B90-5BCB-46F3-BD2E-C1499E88D7AF}" type="parTrans" cxnId="{006B4EFF-F80B-447A-A16C-F44100F98D1A}">
      <dgm:prSet/>
      <dgm:spPr/>
      <dgm:t>
        <a:bodyPr/>
        <a:lstStyle/>
        <a:p>
          <a:endParaRPr lang="es-MX"/>
        </a:p>
      </dgm:t>
    </dgm:pt>
    <dgm:pt modelId="{6F8CA17B-2670-440F-8056-0818988DF547}" type="sibTrans" cxnId="{006B4EFF-F80B-447A-A16C-F44100F98D1A}">
      <dgm:prSet/>
      <dgm:spPr/>
      <dgm:t>
        <a:bodyPr/>
        <a:lstStyle/>
        <a:p>
          <a:endParaRPr lang="es-MX"/>
        </a:p>
      </dgm:t>
    </dgm:pt>
    <dgm:pt modelId="{F8051621-6363-42D8-9719-CEE51CB1AEF4}">
      <dgm:prSet phldrT="[Texto]"/>
      <dgm:spPr/>
      <dgm:t>
        <a:bodyPr/>
        <a:lstStyle/>
        <a:p>
          <a:r>
            <a:rPr lang="es-MX" b="0" i="0" u="none" dirty="0"/>
            <a:t>Ratio Calmar El ratio se calcula como el cociente entre la rentabilidad anualizada  y el máximo </a:t>
          </a:r>
          <a:r>
            <a:rPr lang="es-MX" b="0" i="0" u="none" dirty="0" err="1"/>
            <a:t>drawdown</a:t>
          </a:r>
          <a:r>
            <a:rPr lang="es-MX" b="0" i="0" u="none" dirty="0"/>
            <a:t> expresado en valor absoluto.</a:t>
          </a:r>
          <a:endParaRPr lang="es-MX" dirty="0"/>
        </a:p>
      </dgm:t>
    </dgm:pt>
    <dgm:pt modelId="{68354C16-B450-41EC-A88E-9ADEF58E62F3}" type="parTrans" cxnId="{1551A441-B6B2-44BE-BAF9-FCA06660195F}">
      <dgm:prSet/>
      <dgm:spPr/>
      <dgm:t>
        <a:bodyPr/>
        <a:lstStyle/>
        <a:p>
          <a:endParaRPr lang="es-MX"/>
        </a:p>
      </dgm:t>
    </dgm:pt>
    <dgm:pt modelId="{7AB6A35F-41A5-472C-9D57-B292A1AE4417}" type="sibTrans" cxnId="{1551A441-B6B2-44BE-BAF9-FCA06660195F}">
      <dgm:prSet/>
      <dgm:spPr/>
      <dgm:t>
        <a:bodyPr/>
        <a:lstStyle/>
        <a:p>
          <a:endParaRPr lang="es-MX"/>
        </a:p>
      </dgm:t>
    </dgm:pt>
    <dgm:pt modelId="{DF2B5324-03C5-4DB2-9120-5B37BD643C46}">
      <dgm:prSet phldrT="[Texto]" phldr="1"/>
      <dgm:spPr/>
      <dgm:t>
        <a:bodyPr/>
        <a:lstStyle/>
        <a:p>
          <a:endParaRPr lang="es-MX"/>
        </a:p>
      </dgm:t>
    </dgm:pt>
    <dgm:pt modelId="{5783A170-4BE3-4286-A91D-44E864D01F56}" type="parTrans" cxnId="{E8089C9C-8170-44CB-8C49-4AF126503F99}">
      <dgm:prSet/>
      <dgm:spPr/>
      <dgm:t>
        <a:bodyPr/>
        <a:lstStyle/>
        <a:p>
          <a:endParaRPr lang="es-MX"/>
        </a:p>
      </dgm:t>
    </dgm:pt>
    <dgm:pt modelId="{2512BACA-6BE4-4EDD-81FB-B4738D7139C9}" type="sibTrans" cxnId="{E8089C9C-8170-44CB-8C49-4AF126503F99}">
      <dgm:prSet/>
      <dgm:spPr/>
      <dgm:t>
        <a:bodyPr/>
        <a:lstStyle/>
        <a:p>
          <a:endParaRPr lang="es-MX"/>
        </a:p>
      </dgm:t>
    </dgm:pt>
    <dgm:pt modelId="{703D70A8-A5B4-4A1A-A40C-9EFC7F4A0698}">
      <dgm:prSet phldrT="[Texto]"/>
      <dgm:spPr/>
      <dgm:t>
        <a:bodyPr/>
        <a:lstStyle/>
        <a:p>
          <a:r>
            <a:rPr lang="es-MX" b="0" i="0" u="none" dirty="0"/>
            <a:t>Ratio de </a:t>
          </a:r>
          <a:r>
            <a:rPr lang="es-MX" b="0" i="0" u="none" dirty="0" err="1"/>
            <a:t>Sortino</a:t>
          </a:r>
          <a:r>
            <a:rPr lang="es-MX" b="0" i="0" u="none" dirty="0"/>
            <a:t> = (Rentabilidad media de la cartera – Rentabilidad media de una cartera de activos libres de riesgo) / Desviación estándar de las bajadas (rendimiento negativos)</a:t>
          </a:r>
          <a:endParaRPr lang="es-MX" dirty="0"/>
        </a:p>
      </dgm:t>
    </dgm:pt>
    <dgm:pt modelId="{E7CA7C25-AAA6-4A8F-9D44-321722C667A9}" type="parTrans" cxnId="{D0299FC0-4488-4799-91C8-A5775E08B761}">
      <dgm:prSet/>
      <dgm:spPr/>
      <dgm:t>
        <a:bodyPr/>
        <a:lstStyle/>
        <a:p>
          <a:endParaRPr lang="es-MX"/>
        </a:p>
      </dgm:t>
    </dgm:pt>
    <dgm:pt modelId="{471C55E7-A55F-4DE8-A2F6-DF43C12DA953}" type="sibTrans" cxnId="{D0299FC0-4488-4799-91C8-A5775E08B761}">
      <dgm:prSet/>
      <dgm:spPr/>
      <dgm:t>
        <a:bodyPr/>
        <a:lstStyle/>
        <a:p>
          <a:endParaRPr lang="es-MX"/>
        </a:p>
      </dgm:t>
    </dgm:pt>
    <dgm:pt modelId="{C39A9DCD-6340-4BCF-A11D-1BFDB887B777}">
      <dgm:prSet phldrT="[Texto]"/>
      <dgm:spPr/>
      <dgm:t>
        <a:bodyPr/>
        <a:lstStyle/>
        <a:p>
          <a:r>
            <a:rPr lang="es-MX" b="0" i="0" u="none" dirty="0">
              <a:solidFill>
                <a:schemeClr val="tx1"/>
              </a:solidFill>
              <a:effectLst/>
            </a:rPr>
            <a:t>La R es el rendimiento esperado del </a:t>
          </a:r>
          <a:r>
            <a:rPr lang="es-MX" b="0" i="0" dirty="0">
              <a:solidFill>
                <a:schemeClr val="tx1"/>
              </a:solidFill>
              <a:effectLst/>
              <a:hlinkClick xmlns:r="http://schemas.openxmlformats.org/officeDocument/2006/relationships" r:id="rId1"/>
            </a:rPr>
            <a:t>activo financiero</a:t>
          </a:r>
          <a:r>
            <a:rPr lang="es-MX" b="0" i="0" u="none" dirty="0">
              <a:solidFill>
                <a:schemeClr val="tx1"/>
              </a:solidFill>
              <a:effectLst/>
            </a:rPr>
            <a:t> (normalmente una cartera o un fondo de inversión) del cual estamos calculando el ratio. Rf (</a:t>
          </a:r>
          <a:r>
            <a:rPr lang="es-MX" b="0" i="0" u="none" dirty="0" err="1">
              <a:solidFill>
                <a:schemeClr val="tx1"/>
              </a:solidFill>
              <a:effectLst/>
            </a:rPr>
            <a:t>risk</a:t>
          </a:r>
          <a:r>
            <a:rPr lang="es-MX" b="0" i="0" u="none" dirty="0">
              <a:solidFill>
                <a:schemeClr val="tx1"/>
              </a:solidFill>
              <a:effectLst/>
            </a:rPr>
            <a:t>-free), es la rentabilidad esperada del </a:t>
          </a:r>
          <a:r>
            <a:rPr lang="es-MX" b="0" i="0" dirty="0">
              <a:solidFill>
                <a:schemeClr val="tx1"/>
              </a:solidFill>
              <a:effectLst/>
              <a:hlinkClick xmlns:r="http://schemas.openxmlformats.org/officeDocument/2006/relationships" r:id="rId2"/>
            </a:rPr>
            <a:t>activo sin riesgo</a:t>
          </a:r>
          <a:r>
            <a:rPr lang="es-MX" b="0" i="0" u="none" dirty="0">
              <a:solidFill>
                <a:schemeClr val="tx1"/>
              </a:solidFill>
              <a:effectLst/>
            </a:rPr>
            <a:t>. Y, σ , es la </a:t>
          </a:r>
          <a:r>
            <a:rPr lang="es-MX" b="0" i="0" dirty="0">
              <a:solidFill>
                <a:schemeClr val="tx1"/>
              </a:solidFill>
              <a:effectLst/>
              <a:hlinkClick xmlns:r="http://schemas.openxmlformats.org/officeDocument/2006/relationships" r:id="rId3"/>
            </a:rPr>
            <a:t>desviación típica</a:t>
          </a:r>
          <a:r>
            <a:rPr lang="es-MX" b="0" i="0" u="none" dirty="0">
              <a:solidFill>
                <a:schemeClr val="tx1"/>
              </a:solidFill>
              <a:effectLst/>
            </a:rPr>
            <a:t> del rendimiento del activo que estamos calculando.</a:t>
          </a:r>
          <a:endParaRPr lang="es-MX" i="0" dirty="0">
            <a:solidFill>
              <a:schemeClr val="tx1"/>
            </a:solidFill>
            <a:effectLst/>
          </a:endParaRPr>
        </a:p>
      </dgm:t>
    </dgm:pt>
    <dgm:pt modelId="{734A6D3B-FBBC-4F66-A2C3-E2053C643A70}" type="parTrans" cxnId="{930EC53E-4150-4FC2-8D30-BD8A1563ADEC}">
      <dgm:prSet/>
      <dgm:spPr/>
      <dgm:t>
        <a:bodyPr/>
        <a:lstStyle/>
        <a:p>
          <a:endParaRPr lang="es-MX"/>
        </a:p>
      </dgm:t>
    </dgm:pt>
    <dgm:pt modelId="{B238AF01-9015-4D55-AAB8-08104399F5D2}" type="sibTrans" cxnId="{930EC53E-4150-4FC2-8D30-BD8A1563ADEC}">
      <dgm:prSet/>
      <dgm:spPr/>
      <dgm:t>
        <a:bodyPr/>
        <a:lstStyle/>
        <a:p>
          <a:endParaRPr lang="es-MX"/>
        </a:p>
      </dgm:t>
    </dgm:pt>
    <dgm:pt modelId="{45DC325E-DEC3-45C7-BBD6-F5F7BAB4C8AB}">
      <dgm:prSet phldrT="[Texto]" phldr="1"/>
      <dgm:spPr/>
      <dgm:t>
        <a:bodyPr/>
        <a:lstStyle/>
        <a:p>
          <a:endParaRPr lang="es-MX" dirty="0"/>
        </a:p>
      </dgm:t>
    </dgm:pt>
    <dgm:pt modelId="{B11F7FAB-8BE3-4727-AEB1-6E47FB81BE7F}" type="sibTrans" cxnId="{A3E167E0-0A8B-4CCF-8203-EEA3ED3AB291}">
      <dgm:prSet/>
      <dgm:spPr/>
      <dgm:t>
        <a:bodyPr/>
        <a:lstStyle/>
        <a:p>
          <a:endParaRPr lang="es-MX"/>
        </a:p>
      </dgm:t>
    </dgm:pt>
    <dgm:pt modelId="{2273706B-A747-48A9-B45F-B49F042D500D}" type="parTrans" cxnId="{A3E167E0-0A8B-4CCF-8203-EEA3ED3AB291}">
      <dgm:prSet/>
      <dgm:spPr/>
      <dgm:t>
        <a:bodyPr/>
        <a:lstStyle/>
        <a:p>
          <a:endParaRPr lang="es-MX"/>
        </a:p>
      </dgm:t>
    </dgm:pt>
    <dgm:pt modelId="{E24935DA-9FCB-4BE8-A820-D032A9EEFD47}" type="pres">
      <dgm:prSet presAssocID="{01894639-759C-4EEA-AB2A-7D25F0FE4064}" presName="linearFlow" presStyleCnt="0">
        <dgm:presLayoutVars>
          <dgm:dir/>
          <dgm:animLvl val="lvl"/>
          <dgm:resizeHandles/>
        </dgm:presLayoutVars>
      </dgm:prSet>
      <dgm:spPr/>
    </dgm:pt>
    <dgm:pt modelId="{C7B9995E-A49B-4468-83C7-5E0EED9CF843}" type="pres">
      <dgm:prSet presAssocID="{45DC325E-DEC3-45C7-BBD6-F5F7BAB4C8AB}" presName="compositeNode" presStyleCnt="0">
        <dgm:presLayoutVars>
          <dgm:bulletEnabled val="1"/>
        </dgm:presLayoutVars>
      </dgm:prSet>
      <dgm:spPr/>
    </dgm:pt>
    <dgm:pt modelId="{D300322B-6148-4045-8C7D-8C4CBE849D80}" type="pres">
      <dgm:prSet presAssocID="{45DC325E-DEC3-45C7-BBD6-F5F7BAB4C8AB}" presName="image" presStyleLbl="fgImgPlace1" presStyleIdx="0" presStyleCnt="3"/>
      <dgm:spPr>
        <a:blipFill rotWithShape="1">
          <a:blip xmlns:r="http://schemas.openxmlformats.org/officeDocument/2006/relationships" r:embed="rId4"/>
          <a:stretch>
            <a:fillRect/>
          </a:stretch>
        </a:blipFill>
      </dgm:spPr>
    </dgm:pt>
    <dgm:pt modelId="{E97FBC96-2FAC-4A8C-96C8-F61F3AF49DA9}" type="pres">
      <dgm:prSet presAssocID="{45DC325E-DEC3-45C7-BBD6-F5F7BAB4C8AB}" presName="childNode" presStyleLbl="node1" presStyleIdx="0" presStyleCnt="3">
        <dgm:presLayoutVars>
          <dgm:bulletEnabled val="1"/>
        </dgm:presLayoutVars>
      </dgm:prSet>
      <dgm:spPr/>
    </dgm:pt>
    <dgm:pt modelId="{E0A11821-B91A-40C7-9DDF-827283368D31}" type="pres">
      <dgm:prSet presAssocID="{45DC325E-DEC3-45C7-BBD6-F5F7BAB4C8AB}" presName="parentNode" presStyleLbl="revTx" presStyleIdx="0" presStyleCnt="3">
        <dgm:presLayoutVars>
          <dgm:chMax val="0"/>
          <dgm:bulletEnabled val="1"/>
        </dgm:presLayoutVars>
      </dgm:prSet>
      <dgm:spPr/>
    </dgm:pt>
    <dgm:pt modelId="{1135F99A-0CFE-4C93-91EB-29AE6F74E0A5}" type="pres">
      <dgm:prSet presAssocID="{B11F7FAB-8BE3-4727-AEB1-6E47FB81BE7F}" presName="sibTrans" presStyleCnt="0"/>
      <dgm:spPr/>
    </dgm:pt>
    <dgm:pt modelId="{04DD94C4-BB73-4F0F-9AE7-625B924C6A05}" type="pres">
      <dgm:prSet presAssocID="{E01BC3D2-3AF6-4F37-B9EB-BCA23AB8A69E}" presName="compositeNode" presStyleCnt="0">
        <dgm:presLayoutVars>
          <dgm:bulletEnabled val="1"/>
        </dgm:presLayoutVars>
      </dgm:prSet>
      <dgm:spPr/>
    </dgm:pt>
    <dgm:pt modelId="{9140ACA8-0B81-4459-BBB9-1EA4414477FC}" type="pres">
      <dgm:prSet presAssocID="{E01BC3D2-3AF6-4F37-B9EB-BCA23AB8A69E}" presName="image" presStyleLbl="fgImgPlace1" presStyleIdx="1" presStyleCnt="3"/>
      <dgm:spPr/>
    </dgm:pt>
    <dgm:pt modelId="{2CC27C93-BF5C-4E65-B43D-2A0FA7A065B5}" type="pres">
      <dgm:prSet presAssocID="{E01BC3D2-3AF6-4F37-B9EB-BCA23AB8A69E}" presName="childNode" presStyleLbl="node1" presStyleIdx="1" presStyleCnt="3">
        <dgm:presLayoutVars>
          <dgm:bulletEnabled val="1"/>
        </dgm:presLayoutVars>
      </dgm:prSet>
      <dgm:spPr/>
    </dgm:pt>
    <dgm:pt modelId="{CBA19E25-6782-47DD-9075-F21341629584}" type="pres">
      <dgm:prSet presAssocID="{E01BC3D2-3AF6-4F37-B9EB-BCA23AB8A69E}" presName="parentNode" presStyleLbl="revTx" presStyleIdx="1" presStyleCnt="3">
        <dgm:presLayoutVars>
          <dgm:chMax val="0"/>
          <dgm:bulletEnabled val="1"/>
        </dgm:presLayoutVars>
      </dgm:prSet>
      <dgm:spPr/>
    </dgm:pt>
    <dgm:pt modelId="{D3F312F1-15EF-46EA-A3E4-59AB04DD78C7}" type="pres">
      <dgm:prSet presAssocID="{6F8CA17B-2670-440F-8056-0818988DF547}" presName="sibTrans" presStyleCnt="0"/>
      <dgm:spPr/>
    </dgm:pt>
    <dgm:pt modelId="{ACE9B1F2-4115-4B60-BC1D-E016D382E630}" type="pres">
      <dgm:prSet presAssocID="{DF2B5324-03C5-4DB2-9120-5B37BD643C46}" presName="compositeNode" presStyleCnt="0">
        <dgm:presLayoutVars>
          <dgm:bulletEnabled val="1"/>
        </dgm:presLayoutVars>
      </dgm:prSet>
      <dgm:spPr/>
    </dgm:pt>
    <dgm:pt modelId="{33F9122D-E2E3-4962-A3CC-5253EB8F7461}" type="pres">
      <dgm:prSet presAssocID="{DF2B5324-03C5-4DB2-9120-5B37BD643C46}" presName="image" presStyleLbl="fgImgPlace1" presStyleIdx="2" presStyleCnt="3"/>
      <dgm:spPr/>
    </dgm:pt>
    <dgm:pt modelId="{21F4EF61-5DE9-48B9-B545-535444D51C7C}" type="pres">
      <dgm:prSet presAssocID="{DF2B5324-03C5-4DB2-9120-5B37BD643C46}" presName="childNode" presStyleLbl="node1" presStyleIdx="2" presStyleCnt="3">
        <dgm:presLayoutVars>
          <dgm:bulletEnabled val="1"/>
        </dgm:presLayoutVars>
      </dgm:prSet>
      <dgm:spPr/>
    </dgm:pt>
    <dgm:pt modelId="{04D8811A-48EC-4B3D-9A6E-85A4A8B6CA47}" type="pres">
      <dgm:prSet presAssocID="{DF2B5324-03C5-4DB2-9120-5B37BD643C46}" presName="parentNode" presStyleLbl="revTx" presStyleIdx="2" presStyleCnt="3">
        <dgm:presLayoutVars>
          <dgm:chMax val="0"/>
          <dgm:bulletEnabled val="1"/>
        </dgm:presLayoutVars>
      </dgm:prSet>
      <dgm:spPr/>
    </dgm:pt>
  </dgm:ptLst>
  <dgm:cxnLst>
    <dgm:cxn modelId="{0B43E434-6F99-488B-85AF-4173CA3728C1}" type="presOf" srcId="{CB3109CC-4B9A-4507-AE8C-7B4FBFA6DE23}" destId="{E97FBC96-2FAC-4A8C-96C8-F61F3AF49DA9}" srcOrd="0" destOrd="0" presId="urn:microsoft.com/office/officeart/2005/8/layout/hList2"/>
    <dgm:cxn modelId="{930EC53E-4150-4FC2-8D30-BD8A1563ADEC}" srcId="{45DC325E-DEC3-45C7-BBD6-F5F7BAB4C8AB}" destId="{C39A9DCD-6340-4BCF-A11D-1BFDB887B777}" srcOrd="1" destOrd="0" parTransId="{734A6D3B-FBBC-4F66-A2C3-E2053C643A70}" sibTransId="{B238AF01-9015-4D55-AAB8-08104399F5D2}"/>
    <dgm:cxn modelId="{AB018740-C143-4E32-8669-4EE26B3E84C5}" srcId="{45DC325E-DEC3-45C7-BBD6-F5F7BAB4C8AB}" destId="{CB3109CC-4B9A-4507-AE8C-7B4FBFA6DE23}" srcOrd="0" destOrd="0" parTransId="{F16A80D1-A634-469F-8753-D644E1237EB8}" sibTransId="{1FE95B86-B7E1-444D-8250-E99E485774BD}"/>
    <dgm:cxn modelId="{1551A441-B6B2-44BE-BAF9-FCA06660195F}" srcId="{E01BC3D2-3AF6-4F37-B9EB-BCA23AB8A69E}" destId="{F8051621-6363-42D8-9719-CEE51CB1AEF4}" srcOrd="0" destOrd="0" parTransId="{68354C16-B450-41EC-A88E-9ADEF58E62F3}" sibTransId="{7AB6A35F-41A5-472C-9D57-B292A1AE4417}"/>
    <dgm:cxn modelId="{C040534F-8984-441D-AB1A-7A9540F0DAC0}" type="presOf" srcId="{E01BC3D2-3AF6-4F37-B9EB-BCA23AB8A69E}" destId="{CBA19E25-6782-47DD-9075-F21341629584}" srcOrd="0" destOrd="0" presId="urn:microsoft.com/office/officeart/2005/8/layout/hList2"/>
    <dgm:cxn modelId="{CA57AB83-F9CA-45D8-80E3-900C1ED6409E}" type="presOf" srcId="{C39A9DCD-6340-4BCF-A11D-1BFDB887B777}" destId="{E97FBC96-2FAC-4A8C-96C8-F61F3AF49DA9}" srcOrd="0" destOrd="1" presId="urn:microsoft.com/office/officeart/2005/8/layout/hList2"/>
    <dgm:cxn modelId="{E8089C9C-8170-44CB-8C49-4AF126503F99}" srcId="{01894639-759C-4EEA-AB2A-7D25F0FE4064}" destId="{DF2B5324-03C5-4DB2-9120-5B37BD643C46}" srcOrd="2" destOrd="0" parTransId="{5783A170-4BE3-4286-A91D-44E864D01F56}" sibTransId="{2512BACA-6BE4-4EDD-81FB-B4738D7139C9}"/>
    <dgm:cxn modelId="{A3CBD3A3-56A8-44FE-B2C5-3A4B4E4BB52C}" type="presOf" srcId="{F8051621-6363-42D8-9719-CEE51CB1AEF4}" destId="{2CC27C93-BF5C-4E65-B43D-2A0FA7A065B5}" srcOrd="0" destOrd="0" presId="urn:microsoft.com/office/officeart/2005/8/layout/hList2"/>
    <dgm:cxn modelId="{D0299FC0-4488-4799-91C8-A5775E08B761}" srcId="{DF2B5324-03C5-4DB2-9120-5B37BD643C46}" destId="{703D70A8-A5B4-4A1A-A40C-9EFC7F4A0698}" srcOrd="0" destOrd="0" parTransId="{E7CA7C25-AAA6-4A8F-9D44-321722C667A9}" sibTransId="{471C55E7-A55F-4DE8-A2F6-DF43C12DA953}"/>
    <dgm:cxn modelId="{D90D4AD1-CCF8-4582-AD49-5AD4E4F7048B}" type="presOf" srcId="{01894639-759C-4EEA-AB2A-7D25F0FE4064}" destId="{E24935DA-9FCB-4BE8-A820-D032A9EEFD47}" srcOrd="0" destOrd="0" presId="urn:microsoft.com/office/officeart/2005/8/layout/hList2"/>
    <dgm:cxn modelId="{DBE9D7DE-29C0-4D61-B060-090771553332}" type="presOf" srcId="{45DC325E-DEC3-45C7-BBD6-F5F7BAB4C8AB}" destId="{E0A11821-B91A-40C7-9DDF-827283368D31}" srcOrd="0" destOrd="0" presId="urn:microsoft.com/office/officeart/2005/8/layout/hList2"/>
    <dgm:cxn modelId="{A3E167E0-0A8B-4CCF-8203-EEA3ED3AB291}" srcId="{01894639-759C-4EEA-AB2A-7D25F0FE4064}" destId="{45DC325E-DEC3-45C7-BBD6-F5F7BAB4C8AB}" srcOrd="0" destOrd="0" parTransId="{2273706B-A747-48A9-B45F-B49F042D500D}" sibTransId="{B11F7FAB-8BE3-4727-AEB1-6E47FB81BE7F}"/>
    <dgm:cxn modelId="{E3BBA6E9-99FA-4A17-AAC3-2C8EFDE31DE5}" type="presOf" srcId="{DF2B5324-03C5-4DB2-9120-5B37BD643C46}" destId="{04D8811A-48EC-4B3D-9A6E-85A4A8B6CA47}" srcOrd="0" destOrd="0" presId="urn:microsoft.com/office/officeart/2005/8/layout/hList2"/>
    <dgm:cxn modelId="{07A7C2F9-E8F3-4600-8DBB-47B76AC884FA}" type="presOf" srcId="{703D70A8-A5B4-4A1A-A40C-9EFC7F4A0698}" destId="{21F4EF61-5DE9-48B9-B545-535444D51C7C}" srcOrd="0" destOrd="0" presId="urn:microsoft.com/office/officeart/2005/8/layout/hList2"/>
    <dgm:cxn modelId="{006B4EFF-F80B-447A-A16C-F44100F98D1A}" srcId="{01894639-759C-4EEA-AB2A-7D25F0FE4064}" destId="{E01BC3D2-3AF6-4F37-B9EB-BCA23AB8A69E}" srcOrd="1" destOrd="0" parTransId="{CE3C6B90-5BCB-46F3-BD2E-C1499E88D7AF}" sibTransId="{6F8CA17B-2670-440F-8056-0818988DF547}"/>
    <dgm:cxn modelId="{EEDABE1E-79BD-456B-A96F-3FBBEF6C17F7}" type="presParOf" srcId="{E24935DA-9FCB-4BE8-A820-D032A9EEFD47}" destId="{C7B9995E-A49B-4468-83C7-5E0EED9CF843}" srcOrd="0" destOrd="0" presId="urn:microsoft.com/office/officeart/2005/8/layout/hList2"/>
    <dgm:cxn modelId="{6EE4585F-2437-460A-8CF5-6E37F53A2F45}" type="presParOf" srcId="{C7B9995E-A49B-4468-83C7-5E0EED9CF843}" destId="{D300322B-6148-4045-8C7D-8C4CBE849D80}" srcOrd="0" destOrd="0" presId="urn:microsoft.com/office/officeart/2005/8/layout/hList2"/>
    <dgm:cxn modelId="{B42730D9-9BBF-4326-93CA-2AF18167FEE2}" type="presParOf" srcId="{C7B9995E-A49B-4468-83C7-5E0EED9CF843}" destId="{E97FBC96-2FAC-4A8C-96C8-F61F3AF49DA9}" srcOrd="1" destOrd="0" presId="urn:microsoft.com/office/officeart/2005/8/layout/hList2"/>
    <dgm:cxn modelId="{917D8CCF-0B09-48E2-A07C-90C093E621B1}" type="presParOf" srcId="{C7B9995E-A49B-4468-83C7-5E0EED9CF843}" destId="{E0A11821-B91A-40C7-9DDF-827283368D31}" srcOrd="2" destOrd="0" presId="urn:microsoft.com/office/officeart/2005/8/layout/hList2"/>
    <dgm:cxn modelId="{AF16E155-4A33-4EB5-AD4A-54240CCDAF3C}" type="presParOf" srcId="{E24935DA-9FCB-4BE8-A820-D032A9EEFD47}" destId="{1135F99A-0CFE-4C93-91EB-29AE6F74E0A5}" srcOrd="1" destOrd="0" presId="urn:microsoft.com/office/officeart/2005/8/layout/hList2"/>
    <dgm:cxn modelId="{2D0A9108-24E6-490A-8EC3-888D86F7A37E}" type="presParOf" srcId="{E24935DA-9FCB-4BE8-A820-D032A9EEFD47}" destId="{04DD94C4-BB73-4F0F-9AE7-625B924C6A05}" srcOrd="2" destOrd="0" presId="urn:microsoft.com/office/officeart/2005/8/layout/hList2"/>
    <dgm:cxn modelId="{1CBEFF6E-B52E-4F3C-AB8A-8FCDF6A98BE4}" type="presParOf" srcId="{04DD94C4-BB73-4F0F-9AE7-625B924C6A05}" destId="{9140ACA8-0B81-4459-BBB9-1EA4414477FC}" srcOrd="0" destOrd="0" presId="urn:microsoft.com/office/officeart/2005/8/layout/hList2"/>
    <dgm:cxn modelId="{0735A82B-A1A6-4E3D-ABE8-F93D8BE0E3F1}" type="presParOf" srcId="{04DD94C4-BB73-4F0F-9AE7-625B924C6A05}" destId="{2CC27C93-BF5C-4E65-B43D-2A0FA7A065B5}" srcOrd="1" destOrd="0" presId="urn:microsoft.com/office/officeart/2005/8/layout/hList2"/>
    <dgm:cxn modelId="{CDDB50D6-7ECA-4BCE-AE40-9CA304120863}" type="presParOf" srcId="{04DD94C4-BB73-4F0F-9AE7-625B924C6A05}" destId="{CBA19E25-6782-47DD-9075-F21341629584}" srcOrd="2" destOrd="0" presId="urn:microsoft.com/office/officeart/2005/8/layout/hList2"/>
    <dgm:cxn modelId="{45261466-DBA7-461C-8F45-62F2A2A8B80A}" type="presParOf" srcId="{E24935DA-9FCB-4BE8-A820-D032A9EEFD47}" destId="{D3F312F1-15EF-46EA-A3E4-59AB04DD78C7}" srcOrd="3" destOrd="0" presId="urn:microsoft.com/office/officeart/2005/8/layout/hList2"/>
    <dgm:cxn modelId="{61354651-C78B-4428-95E1-F57B19D6FC9A}" type="presParOf" srcId="{E24935DA-9FCB-4BE8-A820-D032A9EEFD47}" destId="{ACE9B1F2-4115-4B60-BC1D-E016D382E630}" srcOrd="4" destOrd="0" presId="urn:microsoft.com/office/officeart/2005/8/layout/hList2"/>
    <dgm:cxn modelId="{AD65D269-4D71-4ADD-B060-15661D963FEB}" type="presParOf" srcId="{ACE9B1F2-4115-4B60-BC1D-E016D382E630}" destId="{33F9122D-E2E3-4962-A3CC-5253EB8F7461}" srcOrd="0" destOrd="0" presId="urn:microsoft.com/office/officeart/2005/8/layout/hList2"/>
    <dgm:cxn modelId="{DD050D3F-9515-41BD-9F75-5AF417D0852C}" type="presParOf" srcId="{ACE9B1F2-4115-4B60-BC1D-E016D382E630}" destId="{21F4EF61-5DE9-48B9-B545-535444D51C7C}" srcOrd="1" destOrd="0" presId="urn:microsoft.com/office/officeart/2005/8/layout/hList2"/>
    <dgm:cxn modelId="{804B6C6D-1FF7-4B81-A5DB-31E453EE297A}" type="presParOf" srcId="{ACE9B1F2-4115-4B60-BC1D-E016D382E630}" destId="{04D8811A-48EC-4B3D-9A6E-85A4A8B6CA47}"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6BE6FA-44E8-4110-B3CF-EA727FF3FFE7}" type="doc">
      <dgm:prSet loTypeId="urn:microsoft.com/office/officeart/2005/8/layout/vList6" loCatId="list" qsTypeId="urn:microsoft.com/office/officeart/2005/8/quickstyle/simple1" qsCatId="simple" csTypeId="urn:microsoft.com/office/officeart/2005/8/colors/colorful1" csCatId="colorful" phldr="1"/>
      <dgm:spPr/>
      <dgm:t>
        <a:bodyPr/>
        <a:lstStyle/>
        <a:p>
          <a:endParaRPr lang="es-MX"/>
        </a:p>
      </dgm:t>
    </dgm:pt>
    <dgm:pt modelId="{27D523A1-17C2-4C61-9FB7-E6DDD9BA0EE7}">
      <dgm:prSet phldrT="[Texto]" custT="1"/>
      <dgm:spPr>
        <a:solidFill>
          <a:schemeClr val="accent1">
            <a:lumMod val="50000"/>
          </a:schemeClr>
        </a:solidFill>
        <a:ln>
          <a:solidFill>
            <a:schemeClr val="accent1"/>
          </a:solidFill>
        </a:ln>
      </dgm:spPr>
      <dgm:t>
        <a:bodyPr/>
        <a:lstStyle/>
        <a:p>
          <a:r>
            <a:rPr lang="es-ES" sz="2200" b="1" dirty="0"/>
            <a:t>¿Es el </a:t>
          </a:r>
          <a:r>
            <a:rPr lang="es-ES" sz="2200" b="1" dirty="0" err="1"/>
            <a:t>carry</a:t>
          </a:r>
          <a:r>
            <a:rPr lang="es-ES" sz="2200" b="1" dirty="0"/>
            <a:t> </a:t>
          </a:r>
          <a:r>
            <a:rPr lang="es-ES" sz="2200" b="1" dirty="0" err="1"/>
            <a:t>trade</a:t>
          </a:r>
          <a:r>
            <a:rPr lang="es-ES" sz="2200" b="1" dirty="0"/>
            <a:t> la mejor opción en inversión a largo plazo y a un menor riesgo? </a:t>
          </a:r>
          <a:br>
            <a:rPr lang="es-ES" sz="2200" b="1" dirty="0">
              <a:effectLst/>
            </a:rPr>
          </a:br>
          <a:br>
            <a:rPr lang="es-ES" sz="2200" b="1" dirty="0"/>
          </a:br>
          <a:endParaRPr lang="es-MX" sz="2200" b="1" dirty="0"/>
        </a:p>
      </dgm:t>
    </dgm:pt>
    <dgm:pt modelId="{DE332E62-9F66-4A27-9B51-B6A2C0296640}" type="parTrans" cxnId="{07118474-28B4-42E0-8DBC-BD041AFF0A99}">
      <dgm:prSet/>
      <dgm:spPr/>
      <dgm:t>
        <a:bodyPr/>
        <a:lstStyle/>
        <a:p>
          <a:endParaRPr lang="es-MX"/>
        </a:p>
      </dgm:t>
    </dgm:pt>
    <dgm:pt modelId="{E4DC0A63-51ED-4292-B88E-F9DF6A3F3035}" type="sibTrans" cxnId="{07118474-28B4-42E0-8DBC-BD041AFF0A99}">
      <dgm:prSet/>
      <dgm:spPr/>
      <dgm:t>
        <a:bodyPr/>
        <a:lstStyle/>
        <a:p>
          <a:endParaRPr lang="es-MX"/>
        </a:p>
      </dgm:t>
    </dgm:pt>
    <dgm:pt modelId="{9DC492F4-4AE0-48DF-8C40-782F50063119}">
      <dgm:prSet phldrT="[Texto]" custT="1"/>
      <dgm:spPr>
        <a:solidFill>
          <a:schemeClr val="accent1">
            <a:lumMod val="40000"/>
            <a:lumOff val="60000"/>
            <a:alpha val="90000"/>
          </a:schemeClr>
        </a:solidFill>
      </dgm:spPr>
      <dgm:t>
        <a:bodyPr/>
        <a:lstStyle/>
        <a:p>
          <a:endParaRPr lang="es-MX" sz="2000" dirty="0"/>
        </a:p>
      </dgm:t>
    </dgm:pt>
    <dgm:pt modelId="{9E5C48FB-DF6B-474A-BB6C-35E8614E31B7}" type="parTrans" cxnId="{8189F63E-16C6-4D7C-A5E1-9ACC3C7131AF}">
      <dgm:prSet/>
      <dgm:spPr/>
      <dgm:t>
        <a:bodyPr/>
        <a:lstStyle/>
        <a:p>
          <a:endParaRPr lang="es-MX"/>
        </a:p>
      </dgm:t>
    </dgm:pt>
    <dgm:pt modelId="{CA97F40A-98EC-4585-A7A9-8208A5E19DB9}" type="sibTrans" cxnId="{8189F63E-16C6-4D7C-A5E1-9ACC3C7131AF}">
      <dgm:prSet/>
      <dgm:spPr/>
      <dgm:t>
        <a:bodyPr/>
        <a:lstStyle/>
        <a:p>
          <a:endParaRPr lang="es-MX"/>
        </a:p>
      </dgm:t>
    </dgm:pt>
    <dgm:pt modelId="{339D7FB5-B576-47A4-968D-00E46A634307}">
      <dgm:prSet phldrT="[Texto]" custT="1"/>
      <dgm:spPr>
        <a:solidFill>
          <a:schemeClr val="accent1">
            <a:lumMod val="40000"/>
            <a:lumOff val="60000"/>
            <a:alpha val="90000"/>
          </a:schemeClr>
        </a:solidFill>
      </dgm:spPr>
      <dgm:t>
        <a:bodyPr/>
        <a:lstStyle/>
        <a:p>
          <a:r>
            <a:rPr lang="es-ES" sz="2200" b="0" i="0" u="none" dirty="0"/>
            <a:t>La operación </a:t>
          </a:r>
          <a:r>
            <a:rPr lang="es-ES" sz="2200" b="0" i="0" u="none" dirty="0" err="1"/>
            <a:t>Carry</a:t>
          </a:r>
          <a:r>
            <a:rPr lang="es-ES" sz="2200" b="0" i="0" u="none" dirty="0"/>
            <a:t> </a:t>
          </a:r>
          <a:r>
            <a:rPr lang="es-ES" sz="2200" b="0" i="0" u="none" dirty="0" err="1"/>
            <a:t>Trade</a:t>
          </a:r>
          <a:r>
            <a:rPr lang="es-ES" sz="2200" b="0" i="0" u="none" dirty="0"/>
            <a:t> es la mejor estrategia para obtener beneficios a largo plazo y con un menor riesgo. </a:t>
          </a:r>
          <a:endParaRPr lang="es-MX" sz="2000" dirty="0"/>
        </a:p>
      </dgm:t>
    </dgm:pt>
    <dgm:pt modelId="{CFDE963D-1E2A-41E8-9369-BFE7A0577613}" type="parTrans" cxnId="{129E4236-4F93-43B1-89E9-124ED0E43F15}">
      <dgm:prSet/>
      <dgm:spPr/>
      <dgm:t>
        <a:bodyPr/>
        <a:lstStyle/>
        <a:p>
          <a:endParaRPr lang="es-MX"/>
        </a:p>
      </dgm:t>
    </dgm:pt>
    <dgm:pt modelId="{5B447F7A-D0EE-4B77-89C0-70CA373F5E9A}" type="sibTrans" cxnId="{129E4236-4F93-43B1-89E9-124ED0E43F15}">
      <dgm:prSet/>
      <dgm:spPr/>
      <dgm:t>
        <a:bodyPr/>
        <a:lstStyle/>
        <a:p>
          <a:endParaRPr lang="es-MX"/>
        </a:p>
      </dgm:t>
    </dgm:pt>
    <dgm:pt modelId="{3924338C-56BF-604B-A8EA-A3F7F2D96025}">
      <dgm:prSet phldrT="[Texto]" custT="1"/>
      <dgm:spPr>
        <a:solidFill>
          <a:schemeClr val="accent1">
            <a:lumMod val="40000"/>
            <a:lumOff val="60000"/>
            <a:alpha val="90000"/>
          </a:schemeClr>
        </a:solidFill>
      </dgm:spPr>
      <dgm:t>
        <a:bodyPr/>
        <a:lstStyle/>
        <a:p>
          <a:endParaRPr lang="es-MX" sz="2000" dirty="0"/>
        </a:p>
      </dgm:t>
    </dgm:pt>
    <dgm:pt modelId="{95F134BF-0442-8E40-837E-4DF43C2C93B6}" type="parTrans" cxnId="{2DFB122D-A208-5141-935A-97918438B13A}">
      <dgm:prSet/>
      <dgm:spPr/>
      <dgm:t>
        <a:bodyPr/>
        <a:lstStyle/>
        <a:p>
          <a:endParaRPr lang="es-MX"/>
        </a:p>
      </dgm:t>
    </dgm:pt>
    <dgm:pt modelId="{C4F2097E-094F-934D-987F-F6B33B40400C}" type="sibTrans" cxnId="{2DFB122D-A208-5141-935A-97918438B13A}">
      <dgm:prSet/>
      <dgm:spPr/>
      <dgm:t>
        <a:bodyPr/>
        <a:lstStyle/>
        <a:p>
          <a:endParaRPr lang="es-MX"/>
        </a:p>
      </dgm:t>
    </dgm:pt>
    <dgm:pt modelId="{28486EDB-DF2A-47C3-80D0-635821AF330A}" type="pres">
      <dgm:prSet presAssocID="{BE6BE6FA-44E8-4110-B3CF-EA727FF3FFE7}" presName="Name0" presStyleCnt="0">
        <dgm:presLayoutVars>
          <dgm:dir/>
          <dgm:animLvl val="lvl"/>
          <dgm:resizeHandles/>
        </dgm:presLayoutVars>
      </dgm:prSet>
      <dgm:spPr/>
    </dgm:pt>
    <dgm:pt modelId="{8ACA11E3-4048-44C9-AE54-A2B79324AB4E}" type="pres">
      <dgm:prSet presAssocID="{27D523A1-17C2-4C61-9FB7-E6DDD9BA0EE7}" presName="linNode" presStyleCnt="0"/>
      <dgm:spPr/>
    </dgm:pt>
    <dgm:pt modelId="{3E50484A-48C9-4B40-9D5E-B7BDD8E09F44}" type="pres">
      <dgm:prSet presAssocID="{27D523A1-17C2-4C61-9FB7-E6DDD9BA0EE7}" presName="parentShp" presStyleLbl="node1" presStyleIdx="0" presStyleCnt="1">
        <dgm:presLayoutVars>
          <dgm:bulletEnabled val="1"/>
        </dgm:presLayoutVars>
      </dgm:prSet>
      <dgm:spPr/>
    </dgm:pt>
    <dgm:pt modelId="{D649EFEF-4788-4459-985A-A65BAEF7CB71}" type="pres">
      <dgm:prSet presAssocID="{27D523A1-17C2-4C61-9FB7-E6DDD9BA0EE7}" presName="childShp" presStyleLbl="bgAccFollowNode1" presStyleIdx="0" presStyleCnt="1">
        <dgm:presLayoutVars>
          <dgm:bulletEnabled val="1"/>
        </dgm:presLayoutVars>
      </dgm:prSet>
      <dgm:spPr/>
    </dgm:pt>
  </dgm:ptLst>
  <dgm:cxnLst>
    <dgm:cxn modelId="{9981901C-A205-4455-9E8C-A644BBB7202A}" type="presOf" srcId="{27D523A1-17C2-4C61-9FB7-E6DDD9BA0EE7}" destId="{3E50484A-48C9-4B40-9D5E-B7BDD8E09F44}" srcOrd="0" destOrd="0" presId="urn:microsoft.com/office/officeart/2005/8/layout/vList6"/>
    <dgm:cxn modelId="{2DFB122D-A208-5141-935A-97918438B13A}" srcId="{27D523A1-17C2-4C61-9FB7-E6DDD9BA0EE7}" destId="{3924338C-56BF-604B-A8EA-A3F7F2D96025}" srcOrd="1" destOrd="0" parTransId="{95F134BF-0442-8E40-837E-4DF43C2C93B6}" sibTransId="{C4F2097E-094F-934D-987F-F6B33B40400C}"/>
    <dgm:cxn modelId="{129E4236-4F93-43B1-89E9-124ED0E43F15}" srcId="{27D523A1-17C2-4C61-9FB7-E6DDD9BA0EE7}" destId="{339D7FB5-B576-47A4-968D-00E46A634307}" srcOrd="2" destOrd="0" parTransId="{CFDE963D-1E2A-41E8-9369-BFE7A0577613}" sibTransId="{5B447F7A-D0EE-4B77-89C0-70CA373F5E9A}"/>
    <dgm:cxn modelId="{8189F63E-16C6-4D7C-A5E1-9ACC3C7131AF}" srcId="{27D523A1-17C2-4C61-9FB7-E6DDD9BA0EE7}" destId="{9DC492F4-4AE0-48DF-8C40-782F50063119}" srcOrd="0" destOrd="0" parTransId="{9E5C48FB-DF6B-474A-BB6C-35E8614E31B7}" sibTransId="{CA97F40A-98EC-4585-A7A9-8208A5E19DB9}"/>
    <dgm:cxn modelId="{53D5243F-6FE9-444D-B33B-B2A92C46E190}" type="presOf" srcId="{9DC492F4-4AE0-48DF-8C40-782F50063119}" destId="{D649EFEF-4788-4459-985A-A65BAEF7CB71}" srcOrd="0" destOrd="0" presId="urn:microsoft.com/office/officeart/2005/8/layout/vList6"/>
    <dgm:cxn modelId="{13A6D150-6657-45C0-AD52-DBA3C710788F}" type="presOf" srcId="{339D7FB5-B576-47A4-968D-00E46A634307}" destId="{D649EFEF-4788-4459-985A-A65BAEF7CB71}" srcOrd="0" destOrd="2" presId="urn:microsoft.com/office/officeart/2005/8/layout/vList6"/>
    <dgm:cxn modelId="{1667E15D-2146-4655-B089-DA3AD6F5F060}" type="presOf" srcId="{BE6BE6FA-44E8-4110-B3CF-EA727FF3FFE7}" destId="{28486EDB-DF2A-47C3-80D0-635821AF330A}" srcOrd="0" destOrd="0" presId="urn:microsoft.com/office/officeart/2005/8/layout/vList6"/>
    <dgm:cxn modelId="{07118474-28B4-42E0-8DBC-BD041AFF0A99}" srcId="{BE6BE6FA-44E8-4110-B3CF-EA727FF3FFE7}" destId="{27D523A1-17C2-4C61-9FB7-E6DDD9BA0EE7}" srcOrd="0" destOrd="0" parTransId="{DE332E62-9F66-4A27-9B51-B6A2C0296640}" sibTransId="{E4DC0A63-51ED-4292-B88E-F9DF6A3F3035}"/>
    <dgm:cxn modelId="{EA43E58F-C30F-8D41-8F92-59B5570C6EE4}" type="presOf" srcId="{3924338C-56BF-604B-A8EA-A3F7F2D96025}" destId="{D649EFEF-4788-4459-985A-A65BAEF7CB71}" srcOrd="0" destOrd="1" presId="urn:microsoft.com/office/officeart/2005/8/layout/vList6"/>
    <dgm:cxn modelId="{A29FA8EE-C272-4222-9098-A104ED6F13BE}" type="presParOf" srcId="{28486EDB-DF2A-47C3-80D0-635821AF330A}" destId="{8ACA11E3-4048-44C9-AE54-A2B79324AB4E}" srcOrd="0" destOrd="0" presId="urn:microsoft.com/office/officeart/2005/8/layout/vList6"/>
    <dgm:cxn modelId="{41016B8D-E49F-460A-B798-9D6DCAA2507F}" type="presParOf" srcId="{8ACA11E3-4048-44C9-AE54-A2B79324AB4E}" destId="{3E50484A-48C9-4B40-9D5E-B7BDD8E09F44}" srcOrd="0" destOrd="0" presId="urn:microsoft.com/office/officeart/2005/8/layout/vList6"/>
    <dgm:cxn modelId="{6A13EFF4-7A83-485A-BC0B-667881B90BB1}" type="presParOf" srcId="{8ACA11E3-4048-44C9-AE54-A2B79324AB4E}" destId="{D649EFEF-4788-4459-985A-A65BAEF7CB71}"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3F3CF5C-CB48-4916-9343-7C633CAAF6C9}" type="doc">
      <dgm:prSet loTypeId="urn:microsoft.com/office/officeart/2005/8/layout/hProcess4" loCatId="process" qsTypeId="urn:microsoft.com/office/officeart/2005/8/quickstyle/simple1" qsCatId="simple" csTypeId="urn:microsoft.com/office/officeart/2005/8/colors/colorful1" csCatId="colorful" phldr="1"/>
      <dgm:spPr/>
      <dgm:t>
        <a:bodyPr/>
        <a:lstStyle/>
        <a:p>
          <a:endParaRPr lang="es-ES"/>
        </a:p>
      </dgm:t>
    </dgm:pt>
    <dgm:pt modelId="{6C200859-07E9-47E8-9786-6E0690A40F53}">
      <dgm:prSet phldrT="[Texto]"/>
      <dgm:spPr/>
      <dgm:t>
        <a:bodyPr/>
        <a:lstStyle/>
        <a:p>
          <a:r>
            <a:rPr lang="es-ES" dirty="0"/>
            <a:t>Finales</a:t>
          </a:r>
          <a:r>
            <a:rPr lang="es-ES" baseline="0" dirty="0"/>
            <a:t> 80</a:t>
          </a:r>
          <a:endParaRPr lang="es-ES" dirty="0"/>
        </a:p>
      </dgm:t>
    </dgm:pt>
    <dgm:pt modelId="{0458C852-8543-4186-8896-23E591D87CD3}" type="parTrans" cxnId="{33823BFA-7B4A-444F-842C-8ACC685A8D5B}">
      <dgm:prSet/>
      <dgm:spPr/>
      <dgm:t>
        <a:bodyPr/>
        <a:lstStyle/>
        <a:p>
          <a:endParaRPr lang="es-ES"/>
        </a:p>
      </dgm:t>
    </dgm:pt>
    <dgm:pt modelId="{C375E847-F37E-407F-8139-79F93D1585C3}" type="sibTrans" cxnId="{33823BFA-7B4A-444F-842C-8ACC685A8D5B}">
      <dgm:prSet/>
      <dgm:spPr/>
      <dgm:t>
        <a:bodyPr/>
        <a:lstStyle/>
        <a:p>
          <a:endParaRPr lang="es-ES"/>
        </a:p>
      </dgm:t>
    </dgm:pt>
    <dgm:pt modelId="{49671B9F-5F8B-416E-8CB5-D227CADD8186}">
      <dgm:prSet phldrT="[Texto]"/>
      <dgm:spPr/>
      <dgm:t>
        <a:bodyPr/>
        <a:lstStyle/>
        <a:p>
          <a:r>
            <a:rPr lang="es-ES" dirty="0"/>
            <a:t>1993</a:t>
          </a:r>
        </a:p>
      </dgm:t>
    </dgm:pt>
    <dgm:pt modelId="{F45F4901-C26B-4FF1-9999-09945BA7CD1A}" type="parTrans" cxnId="{36988526-A0F2-4C43-864B-2EE5841D046C}">
      <dgm:prSet/>
      <dgm:spPr/>
      <dgm:t>
        <a:bodyPr/>
        <a:lstStyle/>
        <a:p>
          <a:endParaRPr lang="es-ES"/>
        </a:p>
      </dgm:t>
    </dgm:pt>
    <dgm:pt modelId="{59E2773C-0DC5-4882-8678-89EA5F49CDE0}" type="sibTrans" cxnId="{36988526-A0F2-4C43-864B-2EE5841D046C}">
      <dgm:prSet/>
      <dgm:spPr/>
      <dgm:t>
        <a:bodyPr/>
        <a:lstStyle/>
        <a:p>
          <a:endParaRPr lang="es-ES"/>
        </a:p>
      </dgm:t>
    </dgm:pt>
    <dgm:pt modelId="{288A354C-6015-4514-8ECB-A72F91BF48AA}">
      <dgm:prSet phldrT="[Texto]"/>
      <dgm:spPr/>
      <dgm:t>
        <a:bodyPr/>
        <a:lstStyle/>
        <a:p>
          <a:r>
            <a:rPr lang="es-ES" dirty="0"/>
            <a:t>1995-1998</a:t>
          </a:r>
        </a:p>
      </dgm:t>
    </dgm:pt>
    <dgm:pt modelId="{50FF9DC4-B7B9-4D15-B3F7-B5501F3CA051}" type="parTrans" cxnId="{8A0846F0-D2EE-4521-A78A-7EF5186E6122}">
      <dgm:prSet/>
      <dgm:spPr/>
      <dgm:t>
        <a:bodyPr/>
        <a:lstStyle/>
        <a:p>
          <a:endParaRPr lang="es-ES"/>
        </a:p>
      </dgm:t>
    </dgm:pt>
    <dgm:pt modelId="{382B66DC-AE81-4015-847F-3D6BA583522D}" type="sibTrans" cxnId="{8A0846F0-D2EE-4521-A78A-7EF5186E6122}">
      <dgm:prSet/>
      <dgm:spPr/>
      <dgm:t>
        <a:bodyPr/>
        <a:lstStyle/>
        <a:p>
          <a:endParaRPr lang="es-ES"/>
        </a:p>
      </dgm:t>
    </dgm:pt>
    <dgm:pt modelId="{35DE673D-6D63-40C6-921B-AC1D113F3A55}">
      <dgm:prSet/>
      <dgm:spPr/>
      <dgm:t>
        <a:bodyPr anchor="ctr"/>
        <a:lstStyle/>
        <a:p>
          <a:pPr algn="ctr"/>
          <a:r>
            <a:rPr lang="es-ES" dirty="0"/>
            <a:t>Primer ola</a:t>
          </a:r>
        </a:p>
      </dgm:t>
    </dgm:pt>
    <dgm:pt modelId="{6A2C2316-BAEA-4A17-905E-21308F6DACEF}" type="parTrans" cxnId="{D6BF9272-6050-4D69-988C-87335D1CCBD9}">
      <dgm:prSet/>
      <dgm:spPr/>
      <dgm:t>
        <a:bodyPr/>
        <a:lstStyle/>
        <a:p>
          <a:endParaRPr lang="es-ES"/>
        </a:p>
      </dgm:t>
    </dgm:pt>
    <dgm:pt modelId="{3A716110-F876-42FF-B95F-AF38F55774B9}" type="sibTrans" cxnId="{D6BF9272-6050-4D69-988C-87335D1CCBD9}">
      <dgm:prSet/>
      <dgm:spPr/>
      <dgm:t>
        <a:bodyPr/>
        <a:lstStyle/>
        <a:p>
          <a:endParaRPr lang="es-ES"/>
        </a:p>
      </dgm:t>
    </dgm:pt>
    <dgm:pt modelId="{BD440B1A-4DE7-4CA3-8006-15340F824960}">
      <dgm:prSet/>
      <dgm:spPr/>
      <dgm:t>
        <a:bodyPr anchor="ctr"/>
        <a:lstStyle/>
        <a:p>
          <a:pPr algn="just"/>
          <a:r>
            <a:rPr lang="es-ES" i="0" dirty="0"/>
            <a:t>Estalló burbuja japonesa</a:t>
          </a:r>
        </a:p>
      </dgm:t>
    </dgm:pt>
    <dgm:pt modelId="{62B94EC0-8576-440B-9884-08201ED493DB}" type="parTrans" cxnId="{0183E6F5-5544-495F-BAFE-4F6D55AD9208}">
      <dgm:prSet/>
      <dgm:spPr/>
      <dgm:t>
        <a:bodyPr/>
        <a:lstStyle/>
        <a:p>
          <a:endParaRPr lang="es-ES"/>
        </a:p>
      </dgm:t>
    </dgm:pt>
    <dgm:pt modelId="{B74ACC98-206C-420E-B9E0-17C05DDB9298}" type="sibTrans" cxnId="{0183E6F5-5544-495F-BAFE-4F6D55AD9208}">
      <dgm:prSet/>
      <dgm:spPr/>
      <dgm:t>
        <a:bodyPr/>
        <a:lstStyle/>
        <a:p>
          <a:endParaRPr lang="es-ES"/>
        </a:p>
      </dgm:t>
    </dgm:pt>
    <dgm:pt modelId="{FA825C5A-243C-4982-A382-F55E3C9526FA}">
      <dgm:prSet/>
      <dgm:spPr/>
      <dgm:t>
        <a:bodyPr anchor="ctr"/>
        <a:lstStyle/>
        <a:p>
          <a:pPr algn="ctr"/>
          <a:r>
            <a:rPr lang="es-ES" i="0" dirty="0"/>
            <a:t>Segunda ola</a:t>
          </a:r>
        </a:p>
      </dgm:t>
    </dgm:pt>
    <dgm:pt modelId="{4A6C78C5-84B6-41B4-ADD0-343363CB9611}" type="parTrans" cxnId="{6EF21BB2-F620-46A6-81DC-80B3937C8228}">
      <dgm:prSet/>
      <dgm:spPr/>
      <dgm:t>
        <a:bodyPr/>
        <a:lstStyle/>
        <a:p>
          <a:endParaRPr lang="es-ES"/>
        </a:p>
      </dgm:t>
    </dgm:pt>
    <dgm:pt modelId="{9D863A99-3AB8-4076-8736-0BDFB687E802}" type="sibTrans" cxnId="{6EF21BB2-F620-46A6-81DC-80B3937C8228}">
      <dgm:prSet/>
      <dgm:spPr/>
      <dgm:t>
        <a:bodyPr/>
        <a:lstStyle/>
        <a:p>
          <a:endParaRPr lang="es-ES"/>
        </a:p>
      </dgm:t>
    </dgm:pt>
    <dgm:pt modelId="{6A34ACFC-D829-454B-AC63-8B4A2E1AF41C}">
      <dgm:prSet/>
      <dgm:spPr/>
      <dgm:t>
        <a:bodyPr anchor="ctr"/>
        <a:lstStyle/>
        <a:p>
          <a:pPr algn="just"/>
          <a:r>
            <a:rPr lang="en-US" b="0" i="0" u="none" dirty="0"/>
            <a:t>Quiebra Long-Term Capital Management </a:t>
          </a:r>
          <a:endParaRPr lang="es-ES" i="0" dirty="0"/>
        </a:p>
      </dgm:t>
    </dgm:pt>
    <dgm:pt modelId="{8A463F25-2981-45BC-831F-4F3570F1ED18}" type="parTrans" cxnId="{0E84CC38-6D86-40C1-ACA1-4A465FA40C9C}">
      <dgm:prSet/>
      <dgm:spPr/>
      <dgm:t>
        <a:bodyPr/>
        <a:lstStyle/>
        <a:p>
          <a:endParaRPr lang="es-ES"/>
        </a:p>
      </dgm:t>
    </dgm:pt>
    <dgm:pt modelId="{A0369FA3-4241-4F8E-B942-F9A96BE115B2}" type="sibTrans" cxnId="{0E84CC38-6D86-40C1-ACA1-4A465FA40C9C}">
      <dgm:prSet/>
      <dgm:spPr/>
      <dgm:t>
        <a:bodyPr/>
        <a:lstStyle/>
        <a:p>
          <a:endParaRPr lang="es-ES"/>
        </a:p>
      </dgm:t>
    </dgm:pt>
    <dgm:pt modelId="{6C989366-DB63-4F6B-B261-DD71C76455F1}">
      <dgm:prSet/>
      <dgm:spPr/>
      <dgm:t>
        <a:bodyPr/>
        <a:lstStyle/>
        <a:p>
          <a:r>
            <a:rPr lang="es-ES" dirty="0"/>
            <a:t>1998</a:t>
          </a:r>
        </a:p>
      </dgm:t>
    </dgm:pt>
    <dgm:pt modelId="{27F864F5-5D14-4E42-99A5-E75FA0EE0DCA}" type="sibTrans" cxnId="{ABB577BA-7016-4F59-B109-6DA0D2A46D9C}">
      <dgm:prSet/>
      <dgm:spPr/>
      <dgm:t>
        <a:bodyPr/>
        <a:lstStyle/>
        <a:p>
          <a:endParaRPr lang="es-ES"/>
        </a:p>
      </dgm:t>
    </dgm:pt>
    <dgm:pt modelId="{4982D7B5-D41F-41FC-A461-69B8FF8C7B0D}" type="parTrans" cxnId="{ABB577BA-7016-4F59-B109-6DA0D2A46D9C}">
      <dgm:prSet/>
      <dgm:spPr/>
      <dgm:t>
        <a:bodyPr/>
        <a:lstStyle/>
        <a:p>
          <a:endParaRPr lang="es-ES"/>
        </a:p>
      </dgm:t>
    </dgm:pt>
    <dgm:pt modelId="{B957554C-13B5-4F0D-A8E8-4306B04EEB65}">
      <dgm:prSet/>
      <dgm:spPr/>
      <dgm:t>
        <a:bodyPr/>
        <a:lstStyle/>
        <a:p>
          <a:r>
            <a:rPr lang="es-ES" dirty="0"/>
            <a:t>Última ola</a:t>
          </a:r>
        </a:p>
      </dgm:t>
    </dgm:pt>
    <dgm:pt modelId="{F5CA69AF-57CB-42D9-AA81-B4C6B73C60F0}" type="parTrans" cxnId="{B73F42A3-18E9-4FF3-BC87-F9C1720FDD3D}">
      <dgm:prSet/>
      <dgm:spPr/>
      <dgm:t>
        <a:bodyPr/>
        <a:lstStyle/>
        <a:p>
          <a:endParaRPr lang="es-ES"/>
        </a:p>
      </dgm:t>
    </dgm:pt>
    <dgm:pt modelId="{CE755CD1-0DD8-4631-B7AF-8B5FFED9AC44}" type="sibTrans" cxnId="{B73F42A3-18E9-4FF3-BC87-F9C1720FDD3D}">
      <dgm:prSet/>
      <dgm:spPr/>
      <dgm:t>
        <a:bodyPr/>
        <a:lstStyle/>
        <a:p>
          <a:endParaRPr lang="es-ES"/>
        </a:p>
      </dgm:t>
    </dgm:pt>
    <dgm:pt modelId="{86125F94-6419-406A-8BDA-8BC8569F6A73}">
      <dgm:prSet/>
      <dgm:spPr/>
      <dgm:t>
        <a:bodyPr anchor="ctr"/>
        <a:lstStyle/>
        <a:p>
          <a:pPr algn="just"/>
          <a:r>
            <a:rPr lang="es-MX" b="0" i="0" u="none" dirty="0"/>
            <a:t>Política de Japón de mantener bajos sus tipos de interés y de cambio</a:t>
          </a:r>
          <a:endParaRPr lang="es-ES" i="0" dirty="0"/>
        </a:p>
      </dgm:t>
    </dgm:pt>
    <dgm:pt modelId="{B023202A-C56F-4A09-881E-9E9CBCC542A8}" type="parTrans" cxnId="{39AACCFF-F365-42BB-A43C-93B7DE70F3E7}">
      <dgm:prSet/>
      <dgm:spPr/>
      <dgm:t>
        <a:bodyPr/>
        <a:lstStyle/>
        <a:p>
          <a:endParaRPr lang="es-ES"/>
        </a:p>
      </dgm:t>
    </dgm:pt>
    <dgm:pt modelId="{008F58DF-32C7-4216-830B-F2689CFFC6CD}" type="sibTrans" cxnId="{39AACCFF-F365-42BB-A43C-93B7DE70F3E7}">
      <dgm:prSet/>
      <dgm:spPr/>
      <dgm:t>
        <a:bodyPr/>
        <a:lstStyle/>
        <a:p>
          <a:endParaRPr lang="es-ES"/>
        </a:p>
      </dgm:t>
    </dgm:pt>
    <dgm:pt modelId="{6968FB45-A1D3-40FA-B793-5272FD5E9986}" type="pres">
      <dgm:prSet presAssocID="{A3F3CF5C-CB48-4916-9343-7C633CAAF6C9}" presName="Name0" presStyleCnt="0">
        <dgm:presLayoutVars>
          <dgm:dir/>
          <dgm:animLvl val="lvl"/>
          <dgm:resizeHandles val="exact"/>
        </dgm:presLayoutVars>
      </dgm:prSet>
      <dgm:spPr/>
    </dgm:pt>
    <dgm:pt modelId="{294DBD26-0DFB-4EFE-B497-21DCEBB84A17}" type="pres">
      <dgm:prSet presAssocID="{A3F3CF5C-CB48-4916-9343-7C633CAAF6C9}" presName="tSp" presStyleCnt="0"/>
      <dgm:spPr/>
    </dgm:pt>
    <dgm:pt modelId="{DE5769C6-8DF4-41D9-BE19-B5DCC38722BF}" type="pres">
      <dgm:prSet presAssocID="{A3F3CF5C-CB48-4916-9343-7C633CAAF6C9}" presName="bSp" presStyleCnt="0"/>
      <dgm:spPr/>
    </dgm:pt>
    <dgm:pt modelId="{3E9FF5F2-20BC-4F6D-BB5A-F4D715B784F2}" type="pres">
      <dgm:prSet presAssocID="{A3F3CF5C-CB48-4916-9343-7C633CAAF6C9}" presName="process" presStyleCnt="0"/>
      <dgm:spPr/>
    </dgm:pt>
    <dgm:pt modelId="{35F89B9D-FB25-4796-AC36-906CA74F1BF4}" type="pres">
      <dgm:prSet presAssocID="{6C200859-07E9-47E8-9786-6E0690A40F53}" presName="composite1" presStyleCnt="0"/>
      <dgm:spPr/>
    </dgm:pt>
    <dgm:pt modelId="{990DE6E4-A0CE-4F34-9655-D3F5CD4D9287}" type="pres">
      <dgm:prSet presAssocID="{6C200859-07E9-47E8-9786-6E0690A40F53}" presName="dummyNode1" presStyleLbl="node1" presStyleIdx="0" presStyleCnt="5"/>
      <dgm:spPr/>
    </dgm:pt>
    <dgm:pt modelId="{6B83BE17-99F0-4DD8-B346-D54DBCBD5B48}" type="pres">
      <dgm:prSet presAssocID="{6C200859-07E9-47E8-9786-6E0690A40F53}" presName="childNode1" presStyleLbl="bgAcc1" presStyleIdx="0" presStyleCnt="5">
        <dgm:presLayoutVars>
          <dgm:bulletEnabled val="1"/>
        </dgm:presLayoutVars>
      </dgm:prSet>
      <dgm:spPr/>
    </dgm:pt>
    <dgm:pt modelId="{2C5CD3A6-5990-4E09-8516-98348CFED48F}" type="pres">
      <dgm:prSet presAssocID="{6C200859-07E9-47E8-9786-6E0690A40F53}" presName="childNode1tx" presStyleLbl="bgAcc1" presStyleIdx="0" presStyleCnt="5">
        <dgm:presLayoutVars>
          <dgm:bulletEnabled val="1"/>
        </dgm:presLayoutVars>
      </dgm:prSet>
      <dgm:spPr/>
    </dgm:pt>
    <dgm:pt modelId="{6A171829-A90F-456F-AF6F-098F39F7F491}" type="pres">
      <dgm:prSet presAssocID="{6C200859-07E9-47E8-9786-6E0690A40F53}" presName="parentNode1" presStyleLbl="node1" presStyleIdx="0" presStyleCnt="5">
        <dgm:presLayoutVars>
          <dgm:chMax val="1"/>
          <dgm:bulletEnabled val="1"/>
        </dgm:presLayoutVars>
      </dgm:prSet>
      <dgm:spPr/>
    </dgm:pt>
    <dgm:pt modelId="{1C58B5AD-D48A-4E58-926E-4BA8C5FC7649}" type="pres">
      <dgm:prSet presAssocID="{6C200859-07E9-47E8-9786-6E0690A40F53}" presName="connSite1" presStyleCnt="0"/>
      <dgm:spPr/>
    </dgm:pt>
    <dgm:pt modelId="{00F820F6-29D8-4D48-806C-3CB3C4812481}" type="pres">
      <dgm:prSet presAssocID="{C375E847-F37E-407F-8139-79F93D1585C3}" presName="Name9" presStyleLbl="sibTrans2D1" presStyleIdx="0" presStyleCnt="4"/>
      <dgm:spPr/>
    </dgm:pt>
    <dgm:pt modelId="{C6A179FD-07B4-420E-93CD-8CCD355EDE12}" type="pres">
      <dgm:prSet presAssocID="{49671B9F-5F8B-416E-8CB5-D227CADD8186}" presName="composite2" presStyleCnt="0"/>
      <dgm:spPr/>
    </dgm:pt>
    <dgm:pt modelId="{9B813159-D420-44E8-87BE-7E4A260DDB0F}" type="pres">
      <dgm:prSet presAssocID="{49671B9F-5F8B-416E-8CB5-D227CADD8186}" presName="dummyNode2" presStyleLbl="node1" presStyleIdx="0" presStyleCnt="5"/>
      <dgm:spPr/>
    </dgm:pt>
    <dgm:pt modelId="{0E930E49-C16A-47F0-9DAD-560E8F42EC74}" type="pres">
      <dgm:prSet presAssocID="{49671B9F-5F8B-416E-8CB5-D227CADD8186}" presName="childNode2" presStyleLbl="bgAcc1" presStyleIdx="1" presStyleCnt="5">
        <dgm:presLayoutVars>
          <dgm:bulletEnabled val="1"/>
        </dgm:presLayoutVars>
      </dgm:prSet>
      <dgm:spPr/>
    </dgm:pt>
    <dgm:pt modelId="{CC46D330-95A7-4250-AE70-5359AA2C32FD}" type="pres">
      <dgm:prSet presAssocID="{49671B9F-5F8B-416E-8CB5-D227CADD8186}" presName="childNode2tx" presStyleLbl="bgAcc1" presStyleIdx="1" presStyleCnt="5">
        <dgm:presLayoutVars>
          <dgm:bulletEnabled val="1"/>
        </dgm:presLayoutVars>
      </dgm:prSet>
      <dgm:spPr/>
    </dgm:pt>
    <dgm:pt modelId="{FAE826F8-538C-4FA9-AAF0-100A4A40B3DC}" type="pres">
      <dgm:prSet presAssocID="{49671B9F-5F8B-416E-8CB5-D227CADD8186}" presName="parentNode2" presStyleLbl="node1" presStyleIdx="1" presStyleCnt="5">
        <dgm:presLayoutVars>
          <dgm:chMax val="0"/>
          <dgm:bulletEnabled val="1"/>
        </dgm:presLayoutVars>
      </dgm:prSet>
      <dgm:spPr/>
    </dgm:pt>
    <dgm:pt modelId="{41E33716-ED36-464F-A0E1-5663994888A5}" type="pres">
      <dgm:prSet presAssocID="{49671B9F-5F8B-416E-8CB5-D227CADD8186}" presName="connSite2" presStyleCnt="0"/>
      <dgm:spPr/>
    </dgm:pt>
    <dgm:pt modelId="{9AA07687-4ED5-4332-8FF7-3D7B17E6231C}" type="pres">
      <dgm:prSet presAssocID="{59E2773C-0DC5-4882-8678-89EA5F49CDE0}" presName="Name18" presStyleLbl="sibTrans2D1" presStyleIdx="1" presStyleCnt="4"/>
      <dgm:spPr/>
    </dgm:pt>
    <dgm:pt modelId="{B11DDDBC-7638-407F-A732-C501C4548ADC}" type="pres">
      <dgm:prSet presAssocID="{288A354C-6015-4514-8ECB-A72F91BF48AA}" presName="composite1" presStyleCnt="0"/>
      <dgm:spPr/>
    </dgm:pt>
    <dgm:pt modelId="{A34DFEFD-2C9C-40B7-A42C-078F8E738794}" type="pres">
      <dgm:prSet presAssocID="{288A354C-6015-4514-8ECB-A72F91BF48AA}" presName="dummyNode1" presStyleLbl="node1" presStyleIdx="1" presStyleCnt="5"/>
      <dgm:spPr/>
    </dgm:pt>
    <dgm:pt modelId="{6A915F3B-04AF-44E7-9D60-527036E049B2}" type="pres">
      <dgm:prSet presAssocID="{288A354C-6015-4514-8ECB-A72F91BF48AA}" presName="childNode1" presStyleLbl="bgAcc1" presStyleIdx="2" presStyleCnt="5">
        <dgm:presLayoutVars>
          <dgm:bulletEnabled val="1"/>
        </dgm:presLayoutVars>
      </dgm:prSet>
      <dgm:spPr/>
    </dgm:pt>
    <dgm:pt modelId="{DC0F3C12-2A34-47EC-9BCD-91F557894BA4}" type="pres">
      <dgm:prSet presAssocID="{288A354C-6015-4514-8ECB-A72F91BF48AA}" presName="childNode1tx" presStyleLbl="bgAcc1" presStyleIdx="2" presStyleCnt="5">
        <dgm:presLayoutVars>
          <dgm:bulletEnabled val="1"/>
        </dgm:presLayoutVars>
      </dgm:prSet>
      <dgm:spPr/>
    </dgm:pt>
    <dgm:pt modelId="{9B03B12A-AD35-4659-BDD8-9410DC51ADB9}" type="pres">
      <dgm:prSet presAssocID="{288A354C-6015-4514-8ECB-A72F91BF48AA}" presName="parentNode1" presStyleLbl="node1" presStyleIdx="2" presStyleCnt="5">
        <dgm:presLayoutVars>
          <dgm:chMax val="1"/>
          <dgm:bulletEnabled val="1"/>
        </dgm:presLayoutVars>
      </dgm:prSet>
      <dgm:spPr/>
    </dgm:pt>
    <dgm:pt modelId="{E1258D58-DA8B-4E45-AA28-1FBE0D4A84C6}" type="pres">
      <dgm:prSet presAssocID="{288A354C-6015-4514-8ECB-A72F91BF48AA}" presName="connSite1" presStyleCnt="0"/>
      <dgm:spPr/>
    </dgm:pt>
    <dgm:pt modelId="{463298B8-5682-47EE-954E-90C2241964E8}" type="pres">
      <dgm:prSet presAssocID="{382B66DC-AE81-4015-847F-3D6BA583522D}" presName="Name9" presStyleLbl="sibTrans2D1" presStyleIdx="2" presStyleCnt="4"/>
      <dgm:spPr/>
    </dgm:pt>
    <dgm:pt modelId="{FC8E2424-0ACD-4870-BAF6-A1E205412092}" type="pres">
      <dgm:prSet presAssocID="{6C989366-DB63-4F6B-B261-DD71C76455F1}" presName="composite2" presStyleCnt="0"/>
      <dgm:spPr/>
    </dgm:pt>
    <dgm:pt modelId="{2AE385E5-3814-4EC4-AFB2-48414AD67B2D}" type="pres">
      <dgm:prSet presAssocID="{6C989366-DB63-4F6B-B261-DD71C76455F1}" presName="dummyNode2" presStyleLbl="node1" presStyleIdx="2" presStyleCnt="5"/>
      <dgm:spPr/>
    </dgm:pt>
    <dgm:pt modelId="{1919B09B-9016-4A86-9EB3-E824CC6BADD1}" type="pres">
      <dgm:prSet presAssocID="{6C989366-DB63-4F6B-B261-DD71C76455F1}" presName="childNode2" presStyleLbl="bgAcc1" presStyleIdx="3" presStyleCnt="5">
        <dgm:presLayoutVars>
          <dgm:bulletEnabled val="1"/>
        </dgm:presLayoutVars>
      </dgm:prSet>
      <dgm:spPr/>
    </dgm:pt>
    <dgm:pt modelId="{E661F055-E775-438D-B413-ED0127C22BFC}" type="pres">
      <dgm:prSet presAssocID="{6C989366-DB63-4F6B-B261-DD71C76455F1}" presName="childNode2tx" presStyleLbl="bgAcc1" presStyleIdx="3" presStyleCnt="5">
        <dgm:presLayoutVars>
          <dgm:bulletEnabled val="1"/>
        </dgm:presLayoutVars>
      </dgm:prSet>
      <dgm:spPr/>
    </dgm:pt>
    <dgm:pt modelId="{88A150CC-7B4B-43AB-B054-9A1201790DB6}" type="pres">
      <dgm:prSet presAssocID="{6C989366-DB63-4F6B-B261-DD71C76455F1}" presName="parentNode2" presStyleLbl="node1" presStyleIdx="3" presStyleCnt="5">
        <dgm:presLayoutVars>
          <dgm:chMax val="0"/>
          <dgm:bulletEnabled val="1"/>
        </dgm:presLayoutVars>
      </dgm:prSet>
      <dgm:spPr/>
    </dgm:pt>
    <dgm:pt modelId="{DB41A4EB-51F9-4BF9-97C6-BE54A9953780}" type="pres">
      <dgm:prSet presAssocID="{6C989366-DB63-4F6B-B261-DD71C76455F1}" presName="connSite2" presStyleCnt="0"/>
      <dgm:spPr/>
    </dgm:pt>
    <dgm:pt modelId="{36DD8916-6694-441A-B8BD-BFFD501B8004}" type="pres">
      <dgm:prSet presAssocID="{27F864F5-5D14-4E42-99A5-E75FA0EE0DCA}" presName="Name18" presStyleLbl="sibTrans2D1" presStyleIdx="3" presStyleCnt="4"/>
      <dgm:spPr/>
    </dgm:pt>
    <dgm:pt modelId="{11217BD1-4065-41E7-83B8-324E094C1EAE}" type="pres">
      <dgm:prSet presAssocID="{B957554C-13B5-4F0D-A8E8-4306B04EEB65}" presName="composite1" presStyleCnt="0"/>
      <dgm:spPr/>
    </dgm:pt>
    <dgm:pt modelId="{9B5BAC59-F106-474A-9CB9-B8FEFC34A439}" type="pres">
      <dgm:prSet presAssocID="{B957554C-13B5-4F0D-A8E8-4306B04EEB65}" presName="dummyNode1" presStyleLbl="node1" presStyleIdx="3" presStyleCnt="5"/>
      <dgm:spPr/>
    </dgm:pt>
    <dgm:pt modelId="{0EF06722-3F6E-48CC-899B-7CF1BDC4C167}" type="pres">
      <dgm:prSet presAssocID="{B957554C-13B5-4F0D-A8E8-4306B04EEB65}" presName="childNode1" presStyleLbl="bgAcc1" presStyleIdx="4" presStyleCnt="5">
        <dgm:presLayoutVars>
          <dgm:bulletEnabled val="1"/>
        </dgm:presLayoutVars>
      </dgm:prSet>
      <dgm:spPr/>
    </dgm:pt>
    <dgm:pt modelId="{6DEE5CD4-87FA-4B2F-95B1-C62FE190592F}" type="pres">
      <dgm:prSet presAssocID="{B957554C-13B5-4F0D-A8E8-4306B04EEB65}" presName="childNode1tx" presStyleLbl="bgAcc1" presStyleIdx="4" presStyleCnt="5">
        <dgm:presLayoutVars>
          <dgm:bulletEnabled val="1"/>
        </dgm:presLayoutVars>
      </dgm:prSet>
      <dgm:spPr/>
    </dgm:pt>
    <dgm:pt modelId="{0B5EEB77-DA06-485D-BA4E-9DA51F09B14D}" type="pres">
      <dgm:prSet presAssocID="{B957554C-13B5-4F0D-A8E8-4306B04EEB65}" presName="parentNode1" presStyleLbl="node1" presStyleIdx="4" presStyleCnt="5">
        <dgm:presLayoutVars>
          <dgm:chMax val="1"/>
          <dgm:bulletEnabled val="1"/>
        </dgm:presLayoutVars>
      </dgm:prSet>
      <dgm:spPr/>
    </dgm:pt>
    <dgm:pt modelId="{E8952B92-22C4-4C07-8C29-0388728F0C6B}" type="pres">
      <dgm:prSet presAssocID="{B957554C-13B5-4F0D-A8E8-4306B04EEB65}" presName="connSite1" presStyleCnt="0"/>
      <dgm:spPr/>
    </dgm:pt>
  </dgm:ptLst>
  <dgm:cxnLst>
    <dgm:cxn modelId="{7A94DF13-9CC2-4CC8-8032-8BF58076C76E}" type="presOf" srcId="{6A34ACFC-D829-454B-AC63-8B4A2E1AF41C}" destId="{1919B09B-9016-4A86-9EB3-E824CC6BADD1}" srcOrd="0" destOrd="0" presId="urn:microsoft.com/office/officeart/2005/8/layout/hProcess4"/>
    <dgm:cxn modelId="{36988526-A0F2-4C43-864B-2EE5841D046C}" srcId="{A3F3CF5C-CB48-4916-9343-7C633CAAF6C9}" destId="{49671B9F-5F8B-416E-8CB5-D227CADD8186}" srcOrd="1" destOrd="0" parTransId="{F45F4901-C26B-4FF1-9999-09945BA7CD1A}" sibTransId="{59E2773C-0DC5-4882-8678-89EA5F49CDE0}"/>
    <dgm:cxn modelId="{F107E327-0ECB-44A0-8C2B-79D8563DECA1}" type="presOf" srcId="{27F864F5-5D14-4E42-99A5-E75FA0EE0DCA}" destId="{36DD8916-6694-441A-B8BD-BFFD501B8004}" srcOrd="0" destOrd="0" presId="urn:microsoft.com/office/officeart/2005/8/layout/hProcess4"/>
    <dgm:cxn modelId="{0E84CC38-6D86-40C1-ACA1-4A465FA40C9C}" srcId="{6C989366-DB63-4F6B-B261-DD71C76455F1}" destId="{6A34ACFC-D829-454B-AC63-8B4A2E1AF41C}" srcOrd="0" destOrd="0" parTransId="{8A463F25-2981-45BC-831F-4F3570F1ED18}" sibTransId="{A0369FA3-4241-4F8E-B942-F9A96BE115B2}"/>
    <dgm:cxn modelId="{9E50AC4D-CDDA-45BB-A092-8263DC0F8D11}" type="presOf" srcId="{86125F94-6419-406A-8BDA-8BC8569F6A73}" destId="{6DEE5CD4-87FA-4B2F-95B1-C62FE190592F}" srcOrd="1" destOrd="0" presId="urn:microsoft.com/office/officeart/2005/8/layout/hProcess4"/>
    <dgm:cxn modelId="{B528B152-BFEC-4B65-96F6-D40520BA1879}" type="presOf" srcId="{35DE673D-6D63-40C6-921B-AC1D113F3A55}" destId="{6B83BE17-99F0-4DD8-B346-D54DBCBD5B48}" srcOrd="0" destOrd="0" presId="urn:microsoft.com/office/officeart/2005/8/layout/hProcess4"/>
    <dgm:cxn modelId="{E7D3D556-EEB0-43C9-941A-0DD24710316B}" type="presOf" srcId="{35DE673D-6D63-40C6-921B-AC1D113F3A55}" destId="{2C5CD3A6-5990-4E09-8516-98348CFED48F}" srcOrd="1" destOrd="0" presId="urn:microsoft.com/office/officeart/2005/8/layout/hProcess4"/>
    <dgm:cxn modelId="{045E3D59-0BFF-40D5-971D-681E84A66790}" type="presOf" srcId="{FA825C5A-243C-4982-A382-F55E3C9526FA}" destId="{DC0F3C12-2A34-47EC-9BCD-91F557894BA4}" srcOrd="1" destOrd="0" presId="urn:microsoft.com/office/officeart/2005/8/layout/hProcess4"/>
    <dgm:cxn modelId="{F804EE5C-4E9A-4028-8DBC-3B0DAADB2BE3}" type="presOf" srcId="{BD440B1A-4DE7-4CA3-8006-15340F824960}" destId="{0E930E49-C16A-47F0-9DAD-560E8F42EC74}" srcOrd="0" destOrd="0" presId="urn:microsoft.com/office/officeart/2005/8/layout/hProcess4"/>
    <dgm:cxn modelId="{4ED53E61-300C-4A33-B746-31F07AF47C13}" type="presOf" srcId="{FA825C5A-243C-4982-A382-F55E3C9526FA}" destId="{6A915F3B-04AF-44E7-9D60-527036E049B2}" srcOrd="0" destOrd="0" presId="urn:microsoft.com/office/officeart/2005/8/layout/hProcess4"/>
    <dgm:cxn modelId="{C10F9E63-6D80-4AFE-AAB2-5EA6868A5754}" type="presOf" srcId="{B957554C-13B5-4F0D-A8E8-4306B04EEB65}" destId="{0B5EEB77-DA06-485D-BA4E-9DA51F09B14D}" srcOrd="0" destOrd="0" presId="urn:microsoft.com/office/officeart/2005/8/layout/hProcess4"/>
    <dgm:cxn modelId="{0C6C0D6E-4255-483F-84A7-13DD80B9D0F6}" type="presOf" srcId="{86125F94-6419-406A-8BDA-8BC8569F6A73}" destId="{0EF06722-3F6E-48CC-899B-7CF1BDC4C167}" srcOrd="0" destOrd="0" presId="urn:microsoft.com/office/officeart/2005/8/layout/hProcess4"/>
    <dgm:cxn modelId="{9EE27372-CAFE-4323-A284-329BDC7FD5BD}" type="presOf" srcId="{6A34ACFC-D829-454B-AC63-8B4A2E1AF41C}" destId="{E661F055-E775-438D-B413-ED0127C22BFC}" srcOrd="1" destOrd="0" presId="urn:microsoft.com/office/officeart/2005/8/layout/hProcess4"/>
    <dgm:cxn modelId="{D6BF9272-6050-4D69-988C-87335D1CCBD9}" srcId="{6C200859-07E9-47E8-9786-6E0690A40F53}" destId="{35DE673D-6D63-40C6-921B-AC1D113F3A55}" srcOrd="0" destOrd="0" parTransId="{6A2C2316-BAEA-4A17-905E-21308F6DACEF}" sibTransId="{3A716110-F876-42FF-B95F-AF38F55774B9}"/>
    <dgm:cxn modelId="{B1B8A87D-667D-4DD4-B71F-DE14875F5B30}" type="presOf" srcId="{C375E847-F37E-407F-8139-79F93D1585C3}" destId="{00F820F6-29D8-4D48-806C-3CB3C4812481}" srcOrd="0" destOrd="0" presId="urn:microsoft.com/office/officeart/2005/8/layout/hProcess4"/>
    <dgm:cxn modelId="{58ADEF91-2148-4028-A764-FCAC4DEB46CD}" type="presOf" srcId="{59E2773C-0DC5-4882-8678-89EA5F49CDE0}" destId="{9AA07687-4ED5-4332-8FF7-3D7B17E6231C}" srcOrd="0" destOrd="0" presId="urn:microsoft.com/office/officeart/2005/8/layout/hProcess4"/>
    <dgm:cxn modelId="{B640BF97-4F8C-4D9C-B00B-5D2C02D40138}" type="presOf" srcId="{382B66DC-AE81-4015-847F-3D6BA583522D}" destId="{463298B8-5682-47EE-954E-90C2241964E8}" srcOrd="0" destOrd="0" presId="urn:microsoft.com/office/officeart/2005/8/layout/hProcess4"/>
    <dgm:cxn modelId="{AD9BCD9D-4C1D-43AF-B8E8-C77084DA5394}" type="presOf" srcId="{6C989366-DB63-4F6B-B261-DD71C76455F1}" destId="{88A150CC-7B4B-43AB-B054-9A1201790DB6}" srcOrd="0" destOrd="0" presId="urn:microsoft.com/office/officeart/2005/8/layout/hProcess4"/>
    <dgm:cxn modelId="{1566A7A0-F99C-4452-B2BD-2A6D4AAB07E7}" type="presOf" srcId="{A3F3CF5C-CB48-4916-9343-7C633CAAF6C9}" destId="{6968FB45-A1D3-40FA-B793-5272FD5E9986}" srcOrd="0" destOrd="0" presId="urn:microsoft.com/office/officeart/2005/8/layout/hProcess4"/>
    <dgm:cxn modelId="{B73F42A3-18E9-4FF3-BC87-F9C1720FDD3D}" srcId="{A3F3CF5C-CB48-4916-9343-7C633CAAF6C9}" destId="{B957554C-13B5-4F0D-A8E8-4306B04EEB65}" srcOrd="4" destOrd="0" parTransId="{F5CA69AF-57CB-42D9-AA81-B4C6B73C60F0}" sibTransId="{CE755CD1-0DD8-4631-B7AF-8B5FFED9AC44}"/>
    <dgm:cxn modelId="{6EF21BB2-F620-46A6-81DC-80B3937C8228}" srcId="{288A354C-6015-4514-8ECB-A72F91BF48AA}" destId="{FA825C5A-243C-4982-A382-F55E3C9526FA}" srcOrd="0" destOrd="0" parTransId="{4A6C78C5-84B6-41B4-ADD0-343363CB9611}" sibTransId="{9D863A99-3AB8-4076-8736-0BDFB687E802}"/>
    <dgm:cxn modelId="{ABB577BA-7016-4F59-B109-6DA0D2A46D9C}" srcId="{A3F3CF5C-CB48-4916-9343-7C633CAAF6C9}" destId="{6C989366-DB63-4F6B-B261-DD71C76455F1}" srcOrd="3" destOrd="0" parTransId="{4982D7B5-D41F-41FC-A461-69B8FF8C7B0D}" sibTransId="{27F864F5-5D14-4E42-99A5-E75FA0EE0DCA}"/>
    <dgm:cxn modelId="{CE528EBA-6A9B-4725-B2BE-EBD0240AD65B}" type="presOf" srcId="{49671B9F-5F8B-416E-8CB5-D227CADD8186}" destId="{FAE826F8-538C-4FA9-AAF0-100A4A40B3DC}" srcOrd="0" destOrd="0" presId="urn:microsoft.com/office/officeart/2005/8/layout/hProcess4"/>
    <dgm:cxn modelId="{614BC7CB-E0E0-4E13-B280-DC8736C4D5B9}" type="presOf" srcId="{288A354C-6015-4514-8ECB-A72F91BF48AA}" destId="{9B03B12A-AD35-4659-BDD8-9410DC51ADB9}" srcOrd="0" destOrd="0" presId="urn:microsoft.com/office/officeart/2005/8/layout/hProcess4"/>
    <dgm:cxn modelId="{1A1078D8-4B34-42CB-98ED-278479540D78}" type="presOf" srcId="{6C200859-07E9-47E8-9786-6E0690A40F53}" destId="{6A171829-A90F-456F-AF6F-098F39F7F491}" srcOrd="0" destOrd="0" presId="urn:microsoft.com/office/officeart/2005/8/layout/hProcess4"/>
    <dgm:cxn modelId="{DB3681EA-E928-450F-AC20-9891119DD52E}" type="presOf" srcId="{BD440B1A-4DE7-4CA3-8006-15340F824960}" destId="{CC46D330-95A7-4250-AE70-5359AA2C32FD}" srcOrd="1" destOrd="0" presId="urn:microsoft.com/office/officeart/2005/8/layout/hProcess4"/>
    <dgm:cxn modelId="{8A0846F0-D2EE-4521-A78A-7EF5186E6122}" srcId="{A3F3CF5C-CB48-4916-9343-7C633CAAF6C9}" destId="{288A354C-6015-4514-8ECB-A72F91BF48AA}" srcOrd="2" destOrd="0" parTransId="{50FF9DC4-B7B9-4D15-B3F7-B5501F3CA051}" sibTransId="{382B66DC-AE81-4015-847F-3D6BA583522D}"/>
    <dgm:cxn modelId="{0183E6F5-5544-495F-BAFE-4F6D55AD9208}" srcId="{49671B9F-5F8B-416E-8CB5-D227CADD8186}" destId="{BD440B1A-4DE7-4CA3-8006-15340F824960}" srcOrd="0" destOrd="0" parTransId="{62B94EC0-8576-440B-9884-08201ED493DB}" sibTransId="{B74ACC98-206C-420E-B9E0-17C05DDB9298}"/>
    <dgm:cxn modelId="{33823BFA-7B4A-444F-842C-8ACC685A8D5B}" srcId="{A3F3CF5C-CB48-4916-9343-7C633CAAF6C9}" destId="{6C200859-07E9-47E8-9786-6E0690A40F53}" srcOrd="0" destOrd="0" parTransId="{0458C852-8543-4186-8896-23E591D87CD3}" sibTransId="{C375E847-F37E-407F-8139-79F93D1585C3}"/>
    <dgm:cxn modelId="{39AACCFF-F365-42BB-A43C-93B7DE70F3E7}" srcId="{B957554C-13B5-4F0D-A8E8-4306B04EEB65}" destId="{86125F94-6419-406A-8BDA-8BC8569F6A73}" srcOrd="0" destOrd="0" parTransId="{B023202A-C56F-4A09-881E-9E9CBCC542A8}" sibTransId="{008F58DF-32C7-4216-830B-F2689CFFC6CD}"/>
    <dgm:cxn modelId="{140AF879-43AF-4A63-A0FF-A4B6D5752A38}" type="presParOf" srcId="{6968FB45-A1D3-40FA-B793-5272FD5E9986}" destId="{294DBD26-0DFB-4EFE-B497-21DCEBB84A17}" srcOrd="0" destOrd="0" presId="urn:microsoft.com/office/officeart/2005/8/layout/hProcess4"/>
    <dgm:cxn modelId="{A88D6AE1-9539-4945-A040-70BE9B1C6CB6}" type="presParOf" srcId="{6968FB45-A1D3-40FA-B793-5272FD5E9986}" destId="{DE5769C6-8DF4-41D9-BE19-B5DCC38722BF}" srcOrd="1" destOrd="0" presId="urn:microsoft.com/office/officeart/2005/8/layout/hProcess4"/>
    <dgm:cxn modelId="{99F419B0-6AC2-464F-8735-BEC8A4D24E71}" type="presParOf" srcId="{6968FB45-A1D3-40FA-B793-5272FD5E9986}" destId="{3E9FF5F2-20BC-4F6D-BB5A-F4D715B784F2}" srcOrd="2" destOrd="0" presId="urn:microsoft.com/office/officeart/2005/8/layout/hProcess4"/>
    <dgm:cxn modelId="{547E1715-C7AB-4892-A673-271B568E238E}" type="presParOf" srcId="{3E9FF5F2-20BC-4F6D-BB5A-F4D715B784F2}" destId="{35F89B9D-FB25-4796-AC36-906CA74F1BF4}" srcOrd="0" destOrd="0" presId="urn:microsoft.com/office/officeart/2005/8/layout/hProcess4"/>
    <dgm:cxn modelId="{6C6A07A2-7E72-4A8C-A736-A142875588B2}" type="presParOf" srcId="{35F89B9D-FB25-4796-AC36-906CA74F1BF4}" destId="{990DE6E4-A0CE-4F34-9655-D3F5CD4D9287}" srcOrd="0" destOrd="0" presId="urn:microsoft.com/office/officeart/2005/8/layout/hProcess4"/>
    <dgm:cxn modelId="{8D6DE14C-7522-4551-B7F8-D26F5A00B54D}" type="presParOf" srcId="{35F89B9D-FB25-4796-AC36-906CA74F1BF4}" destId="{6B83BE17-99F0-4DD8-B346-D54DBCBD5B48}" srcOrd="1" destOrd="0" presId="urn:microsoft.com/office/officeart/2005/8/layout/hProcess4"/>
    <dgm:cxn modelId="{852F73A6-DD09-46C2-8FA3-D2A07356D7B6}" type="presParOf" srcId="{35F89B9D-FB25-4796-AC36-906CA74F1BF4}" destId="{2C5CD3A6-5990-4E09-8516-98348CFED48F}" srcOrd="2" destOrd="0" presId="urn:microsoft.com/office/officeart/2005/8/layout/hProcess4"/>
    <dgm:cxn modelId="{50FFECE3-F310-4BB7-B06D-0D9A454E668B}" type="presParOf" srcId="{35F89B9D-FB25-4796-AC36-906CA74F1BF4}" destId="{6A171829-A90F-456F-AF6F-098F39F7F491}" srcOrd="3" destOrd="0" presId="urn:microsoft.com/office/officeart/2005/8/layout/hProcess4"/>
    <dgm:cxn modelId="{9EF868CA-4A40-44D8-9ABD-B428B5BB1F72}" type="presParOf" srcId="{35F89B9D-FB25-4796-AC36-906CA74F1BF4}" destId="{1C58B5AD-D48A-4E58-926E-4BA8C5FC7649}" srcOrd="4" destOrd="0" presId="urn:microsoft.com/office/officeart/2005/8/layout/hProcess4"/>
    <dgm:cxn modelId="{C761D6E9-44C0-40E5-BF13-1D3FAB5C7033}" type="presParOf" srcId="{3E9FF5F2-20BC-4F6D-BB5A-F4D715B784F2}" destId="{00F820F6-29D8-4D48-806C-3CB3C4812481}" srcOrd="1" destOrd="0" presId="urn:microsoft.com/office/officeart/2005/8/layout/hProcess4"/>
    <dgm:cxn modelId="{FFF65C9A-D510-4846-9B5A-90F03B4C4C39}" type="presParOf" srcId="{3E9FF5F2-20BC-4F6D-BB5A-F4D715B784F2}" destId="{C6A179FD-07B4-420E-93CD-8CCD355EDE12}" srcOrd="2" destOrd="0" presId="urn:microsoft.com/office/officeart/2005/8/layout/hProcess4"/>
    <dgm:cxn modelId="{70868740-3555-419E-A5ED-C6E16CD763A1}" type="presParOf" srcId="{C6A179FD-07B4-420E-93CD-8CCD355EDE12}" destId="{9B813159-D420-44E8-87BE-7E4A260DDB0F}" srcOrd="0" destOrd="0" presId="urn:microsoft.com/office/officeart/2005/8/layout/hProcess4"/>
    <dgm:cxn modelId="{F8145AFD-4249-47F7-8288-A338C51FB8F8}" type="presParOf" srcId="{C6A179FD-07B4-420E-93CD-8CCD355EDE12}" destId="{0E930E49-C16A-47F0-9DAD-560E8F42EC74}" srcOrd="1" destOrd="0" presId="urn:microsoft.com/office/officeart/2005/8/layout/hProcess4"/>
    <dgm:cxn modelId="{33D54417-66C2-440C-BD19-24BD28F63096}" type="presParOf" srcId="{C6A179FD-07B4-420E-93CD-8CCD355EDE12}" destId="{CC46D330-95A7-4250-AE70-5359AA2C32FD}" srcOrd="2" destOrd="0" presId="urn:microsoft.com/office/officeart/2005/8/layout/hProcess4"/>
    <dgm:cxn modelId="{AB4B809A-1F36-4ED8-92CC-6FEDC0718AD0}" type="presParOf" srcId="{C6A179FD-07B4-420E-93CD-8CCD355EDE12}" destId="{FAE826F8-538C-4FA9-AAF0-100A4A40B3DC}" srcOrd="3" destOrd="0" presId="urn:microsoft.com/office/officeart/2005/8/layout/hProcess4"/>
    <dgm:cxn modelId="{7844E043-0C59-435E-B362-604B4C68CF71}" type="presParOf" srcId="{C6A179FD-07B4-420E-93CD-8CCD355EDE12}" destId="{41E33716-ED36-464F-A0E1-5663994888A5}" srcOrd="4" destOrd="0" presId="urn:microsoft.com/office/officeart/2005/8/layout/hProcess4"/>
    <dgm:cxn modelId="{83F54239-4084-4DB5-BC2C-E8E7D9F75329}" type="presParOf" srcId="{3E9FF5F2-20BC-4F6D-BB5A-F4D715B784F2}" destId="{9AA07687-4ED5-4332-8FF7-3D7B17E6231C}" srcOrd="3" destOrd="0" presId="urn:microsoft.com/office/officeart/2005/8/layout/hProcess4"/>
    <dgm:cxn modelId="{5AC67709-017B-4C7C-A2A1-847627B527C0}" type="presParOf" srcId="{3E9FF5F2-20BC-4F6D-BB5A-F4D715B784F2}" destId="{B11DDDBC-7638-407F-A732-C501C4548ADC}" srcOrd="4" destOrd="0" presId="urn:microsoft.com/office/officeart/2005/8/layout/hProcess4"/>
    <dgm:cxn modelId="{5562FA84-5A1E-4A9D-AEE4-4C8FF596E265}" type="presParOf" srcId="{B11DDDBC-7638-407F-A732-C501C4548ADC}" destId="{A34DFEFD-2C9C-40B7-A42C-078F8E738794}" srcOrd="0" destOrd="0" presId="urn:microsoft.com/office/officeart/2005/8/layout/hProcess4"/>
    <dgm:cxn modelId="{8B250063-D160-4B78-BF4F-D3719D3637C3}" type="presParOf" srcId="{B11DDDBC-7638-407F-A732-C501C4548ADC}" destId="{6A915F3B-04AF-44E7-9D60-527036E049B2}" srcOrd="1" destOrd="0" presId="urn:microsoft.com/office/officeart/2005/8/layout/hProcess4"/>
    <dgm:cxn modelId="{CF4C6547-8F2D-4943-99A6-AB7C30BEB168}" type="presParOf" srcId="{B11DDDBC-7638-407F-A732-C501C4548ADC}" destId="{DC0F3C12-2A34-47EC-9BCD-91F557894BA4}" srcOrd="2" destOrd="0" presId="urn:microsoft.com/office/officeart/2005/8/layout/hProcess4"/>
    <dgm:cxn modelId="{3CF3298E-5413-4FE8-9FE8-7D5B78B19B04}" type="presParOf" srcId="{B11DDDBC-7638-407F-A732-C501C4548ADC}" destId="{9B03B12A-AD35-4659-BDD8-9410DC51ADB9}" srcOrd="3" destOrd="0" presId="urn:microsoft.com/office/officeart/2005/8/layout/hProcess4"/>
    <dgm:cxn modelId="{E84E6031-F8C1-4B61-A969-0202FB9735CA}" type="presParOf" srcId="{B11DDDBC-7638-407F-A732-C501C4548ADC}" destId="{E1258D58-DA8B-4E45-AA28-1FBE0D4A84C6}" srcOrd="4" destOrd="0" presId="urn:microsoft.com/office/officeart/2005/8/layout/hProcess4"/>
    <dgm:cxn modelId="{064B5FA5-E5D1-4C0B-AF4B-325C2A38CF82}" type="presParOf" srcId="{3E9FF5F2-20BC-4F6D-BB5A-F4D715B784F2}" destId="{463298B8-5682-47EE-954E-90C2241964E8}" srcOrd="5" destOrd="0" presId="urn:microsoft.com/office/officeart/2005/8/layout/hProcess4"/>
    <dgm:cxn modelId="{14D52467-5C63-4237-8D63-805020F9076E}" type="presParOf" srcId="{3E9FF5F2-20BC-4F6D-BB5A-F4D715B784F2}" destId="{FC8E2424-0ACD-4870-BAF6-A1E205412092}" srcOrd="6" destOrd="0" presId="urn:microsoft.com/office/officeart/2005/8/layout/hProcess4"/>
    <dgm:cxn modelId="{3CE86139-A7AB-490D-9901-53CF3D5DA8E1}" type="presParOf" srcId="{FC8E2424-0ACD-4870-BAF6-A1E205412092}" destId="{2AE385E5-3814-4EC4-AFB2-48414AD67B2D}" srcOrd="0" destOrd="0" presId="urn:microsoft.com/office/officeart/2005/8/layout/hProcess4"/>
    <dgm:cxn modelId="{1A61025D-5349-4869-8A2B-27713C3A4A41}" type="presParOf" srcId="{FC8E2424-0ACD-4870-BAF6-A1E205412092}" destId="{1919B09B-9016-4A86-9EB3-E824CC6BADD1}" srcOrd="1" destOrd="0" presId="urn:microsoft.com/office/officeart/2005/8/layout/hProcess4"/>
    <dgm:cxn modelId="{E497849E-2216-4805-A0A8-B2273EB908C0}" type="presParOf" srcId="{FC8E2424-0ACD-4870-BAF6-A1E205412092}" destId="{E661F055-E775-438D-B413-ED0127C22BFC}" srcOrd="2" destOrd="0" presId="urn:microsoft.com/office/officeart/2005/8/layout/hProcess4"/>
    <dgm:cxn modelId="{9C5F1AD8-643B-4923-A1ED-275F5B9B81B6}" type="presParOf" srcId="{FC8E2424-0ACD-4870-BAF6-A1E205412092}" destId="{88A150CC-7B4B-43AB-B054-9A1201790DB6}" srcOrd="3" destOrd="0" presId="urn:microsoft.com/office/officeart/2005/8/layout/hProcess4"/>
    <dgm:cxn modelId="{0678A202-6594-479D-AD65-48A983E0DD5C}" type="presParOf" srcId="{FC8E2424-0ACD-4870-BAF6-A1E205412092}" destId="{DB41A4EB-51F9-4BF9-97C6-BE54A9953780}" srcOrd="4" destOrd="0" presId="urn:microsoft.com/office/officeart/2005/8/layout/hProcess4"/>
    <dgm:cxn modelId="{27484401-BDBA-4FFE-99EA-9029A53E7592}" type="presParOf" srcId="{3E9FF5F2-20BC-4F6D-BB5A-F4D715B784F2}" destId="{36DD8916-6694-441A-B8BD-BFFD501B8004}" srcOrd="7" destOrd="0" presId="urn:microsoft.com/office/officeart/2005/8/layout/hProcess4"/>
    <dgm:cxn modelId="{939F71B5-8DB3-401C-8FBC-86663914B42D}" type="presParOf" srcId="{3E9FF5F2-20BC-4F6D-BB5A-F4D715B784F2}" destId="{11217BD1-4065-41E7-83B8-324E094C1EAE}" srcOrd="8" destOrd="0" presId="urn:microsoft.com/office/officeart/2005/8/layout/hProcess4"/>
    <dgm:cxn modelId="{C38DA991-124A-4115-8065-B6E05668650F}" type="presParOf" srcId="{11217BD1-4065-41E7-83B8-324E094C1EAE}" destId="{9B5BAC59-F106-474A-9CB9-B8FEFC34A439}" srcOrd="0" destOrd="0" presId="urn:microsoft.com/office/officeart/2005/8/layout/hProcess4"/>
    <dgm:cxn modelId="{B2DEA1D3-5A65-4066-9037-6F7736EC07D6}" type="presParOf" srcId="{11217BD1-4065-41E7-83B8-324E094C1EAE}" destId="{0EF06722-3F6E-48CC-899B-7CF1BDC4C167}" srcOrd="1" destOrd="0" presId="urn:microsoft.com/office/officeart/2005/8/layout/hProcess4"/>
    <dgm:cxn modelId="{5605CB1C-1693-4817-8DF9-97EE2204BFE5}" type="presParOf" srcId="{11217BD1-4065-41E7-83B8-324E094C1EAE}" destId="{6DEE5CD4-87FA-4B2F-95B1-C62FE190592F}" srcOrd="2" destOrd="0" presId="urn:microsoft.com/office/officeart/2005/8/layout/hProcess4"/>
    <dgm:cxn modelId="{8CACAA30-9CA5-4875-9DD0-129F60DE6FBF}" type="presParOf" srcId="{11217BD1-4065-41E7-83B8-324E094C1EAE}" destId="{0B5EEB77-DA06-485D-BA4E-9DA51F09B14D}" srcOrd="3" destOrd="0" presId="urn:microsoft.com/office/officeart/2005/8/layout/hProcess4"/>
    <dgm:cxn modelId="{B27F4686-B98E-458A-A866-02ED4F54C5F4}" type="presParOf" srcId="{11217BD1-4065-41E7-83B8-324E094C1EAE}" destId="{E8952B92-22C4-4C07-8C29-0388728F0C6B}"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58194AA-888B-4E59-9CAD-AA035A6C1226}" type="doc">
      <dgm:prSet loTypeId="urn:microsoft.com/office/officeart/2005/8/layout/hList7" loCatId="process" qsTypeId="urn:microsoft.com/office/officeart/2005/8/quickstyle/simple1" qsCatId="simple" csTypeId="urn:microsoft.com/office/officeart/2005/8/colors/accent1_2" csCatId="accent1" phldr="1"/>
      <dgm:spPr/>
      <dgm:t>
        <a:bodyPr/>
        <a:lstStyle/>
        <a:p>
          <a:endParaRPr lang="es-ES"/>
        </a:p>
      </dgm:t>
    </dgm:pt>
    <dgm:pt modelId="{E9258C78-D43D-4F9C-A902-F3BAFBDBD75C}">
      <dgm:prSet phldrT="[Texto]" custT="1"/>
      <dgm:spPr/>
      <dgm:t>
        <a:bodyPr/>
        <a:lstStyle/>
        <a:p>
          <a:pPr algn="just" rtl="0"/>
          <a:endParaRPr lang="es-MX" sz="1800" b="1" i="0" u="none" dirty="0"/>
        </a:p>
        <a:p>
          <a:pPr algn="just" rtl="0"/>
          <a:r>
            <a:rPr lang="es-MX" sz="1800" b="1" i="0" u="none" dirty="0"/>
            <a:t>Riesgo de liquidez</a:t>
          </a:r>
          <a:r>
            <a:rPr lang="es-MX" sz="1800" b="0" i="0" u="none" dirty="0"/>
            <a:t> </a:t>
          </a:r>
        </a:p>
        <a:p>
          <a:pPr algn="just" rtl="0"/>
          <a:endParaRPr lang="es-MX" sz="1800" b="0" i="0" u="none" dirty="0"/>
        </a:p>
        <a:p>
          <a:pPr algn="just" rtl="0"/>
          <a:r>
            <a:rPr lang="es-MX" sz="1800" b="0" i="0" u="none" dirty="0"/>
            <a:t>La presencia de un mayor o menor nivel de liquidez en un mercado concreto (por ejemplo, en el de divisas o en el de acciones) puede afectar a los rendimientos del </a:t>
          </a:r>
          <a:r>
            <a:rPr lang="es-MX" sz="1800" b="0" i="0" u="none" dirty="0" err="1"/>
            <a:t>carry</a:t>
          </a:r>
          <a:r>
            <a:rPr lang="es-MX" sz="1800" b="0" i="0" u="none" dirty="0"/>
            <a:t> </a:t>
          </a:r>
          <a:r>
            <a:rPr lang="es-MX" sz="1800" b="0" i="0" u="none" dirty="0" err="1"/>
            <a:t>trade</a:t>
          </a:r>
          <a:r>
            <a:rPr lang="es-MX" sz="1800" b="0" i="0" u="none" dirty="0"/>
            <a:t>.</a:t>
          </a:r>
          <a:endParaRPr lang="es-MX" sz="1800" b="0" dirty="0"/>
        </a:p>
        <a:p>
          <a:pPr algn="ctr" rtl="0"/>
          <a:endParaRPr lang="es-ES" sz="1800" dirty="0"/>
        </a:p>
      </dgm:t>
    </dgm:pt>
    <dgm:pt modelId="{2687DEC3-4BB9-4AC5-A37E-7987CB2A75BF}" type="parTrans" cxnId="{4B41BB24-3C8B-4B42-AD03-77A4FB2BE146}">
      <dgm:prSet/>
      <dgm:spPr/>
      <dgm:t>
        <a:bodyPr/>
        <a:lstStyle/>
        <a:p>
          <a:endParaRPr lang="es-ES"/>
        </a:p>
      </dgm:t>
    </dgm:pt>
    <dgm:pt modelId="{AC57E962-61B6-4D52-9A81-67C86EA97FE5}" type="sibTrans" cxnId="{4B41BB24-3C8B-4B42-AD03-77A4FB2BE146}">
      <dgm:prSet/>
      <dgm:spPr/>
      <dgm:t>
        <a:bodyPr/>
        <a:lstStyle/>
        <a:p>
          <a:endParaRPr lang="es-ES"/>
        </a:p>
      </dgm:t>
    </dgm:pt>
    <dgm:pt modelId="{799D8249-6719-4387-93AB-A34C6CC34002}">
      <dgm:prSet phldrT="[Texto]" custT="1"/>
      <dgm:spPr/>
      <dgm:t>
        <a:bodyPr/>
        <a:lstStyle/>
        <a:p>
          <a:pPr algn="just" rtl="0"/>
          <a:r>
            <a:rPr lang="es-MX" sz="1800" b="1" i="0" u="none" dirty="0"/>
            <a:t>Riesgo de volatilidad</a:t>
          </a:r>
        </a:p>
        <a:p>
          <a:pPr algn="just" rtl="0"/>
          <a:r>
            <a:rPr lang="es-MX" sz="1800" b="0" i="0" u="none" dirty="0"/>
            <a:t> </a:t>
          </a:r>
        </a:p>
        <a:p>
          <a:pPr algn="just" rtl="0"/>
          <a:r>
            <a:rPr lang="es-MX" sz="1800" b="0" i="0" u="none" dirty="0"/>
            <a:t>La volatilidad de un mercado puede afectar a los rendimientos de un </a:t>
          </a:r>
          <a:r>
            <a:rPr lang="es-MX" sz="1800" b="0" i="0" u="none" dirty="0" err="1"/>
            <a:t>carry</a:t>
          </a:r>
          <a:r>
            <a:rPr lang="es-MX" sz="1800" b="0" i="0" u="none" dirty="0"/>
            <a:t> </a:t>
          </a:r>
          <a:r>
            <a:rPr lang="es-MX" sz="1800" b="0" i="0" u="none" dirty="0" err="1"/>
            <a:t>trade</a:t>
          </a:r>
          <a:r>
            <a:rPr lang="es-MX" sz="1800" b="0" i="0" u="none" dirty="0"/>
            <a:t>. Siendo éste, el más común de los riesgos.</a:t>
          </a:r>
          <a:endParaRPr lang="es-MX" sz="1800" b="0" dirty="0"/>
        </a:p>
        <a:p>
          <a:pPr algn="just" rtl="0"/>
          <a:endParaRPr lang="es-ES" sz="1050" dirty="0"/>
        </a:p>
      </dgm:t>
    </dgm:pt>
    <dgm:pt modelId="{2EC13F3E-5B1B-4F97-A369-2C3A7CEE76F2}" type="parTrans" cxnId="{68322ECF-8E80-42C6-8F78-D5F21F4CB030}">
      <dgm:prSet/>
      <dgm:spPr/>
      <dgm:t>
        <a:bodyPr/>
        <a:lstStyle/>
        <a:p>
          <a:endParaRPr lang="es-ES"/>
        </a:p>
      </dgm:t>
    </dgm:pt>
    <dgm:pt modelId="{53987209-0365-4457-9789-7023B9DF054A}" type="sibTrans" cxnId="{68322ECF-8E80-42C6-8F78-D5F21F4CB030}">
      <dgm:prSet/>
      <dgm:spPr/>
      <dgm:t>
        <a:bodyPr/>
        <a:lstStyle/>
        <a:p>
          <a:endParaRPr lang="es-ES"/>
        </a:p>
      </dgm:t>
    </dgm:pt>
    <dgm:pt modelId="{35A6D242-5D37-43EA-AEBC-00616158B072}">
      <dgm:prSet phldrT="[Texto]" custT="1"/>
      <dgm:spPr/>
      <dgm:t>
        <a:bodyPr/>
        <a:lstStyle/>
        <a:p>
          <a:pPr algn="just"/>
          <a:r>
            <a:rPr lang="es-MX" sz="1800" b="1" i="0" u="none" dirty="0"/>
            <a:t>Riesgo de desplome</a:t>
          </a:r>
          <a:r>
            <a:rPr lang="es-MX" sz="1800" b="0" i="0" u="none" dirty="0"/>
            <a:t> </a:t>
          </a:r>
        </a:p>
        <a:p>
          <a:pPr algn="just"/>
          <a:endParaRPr lang="es-MX" sz="1800" b="0" i="0" u="none" dirty="0"/>
        </a:p>
        <a:p>
          <a:pPr algn="just"/>
          <a:r>
            <a:rPr lang="es-MX" sz="1800" b="0" i="0" u="none" dirty="0"/>
            <a:t>Una estrategia de </a:t>
          </a:r>
          <a:r>
            <a:rPr lang="es-MX" sz="1800" b="0" i="0" u="none" dirty="0" err="1"/>
            <a:t>carry</a:t>
          </a:r>
          <a:r>
            <a:rPr lang="es-MX" sz="1800" b="0" i="0" u="none" dirty="0"/>
            <a:t> sin cobertura tiene riesgo de la existencia de un futuro evento </a:t>
          </a:r>
          <a:r>
            <a:rPr lang="es-MX" sz="1800" b="0" i="0" u="none" dirty="0" err="1"/>
            <a:t>catastrófico</a:t>
          </a:r>
          <a:r>
            <a:rPr lang="es-MX" sz="1800" b="0" i="0" u="none" dirty="0"/>
            <a:t> para la divisa de </a:t>
          </a:r>
          <a:r>
            <a:rPr lang="es-MX" sz="1800" b="0" i="0" u="none" dirty="0" err="1"/>
            <a:t>inversión</a:t>
          </a:r>
          <a:r>
            <a:rPr lang="es-MX" sz="1800" b="0" i="0" u="none" dirty="0"/>
            <a:t>.</a:t>
          </a:r>
          <a:endParaRPr lang="es-ES" sz="1800" dirty="0"/>
        </a:p>
      </dgm:t>
    </dgm:pt>
    <dgm:pt modelId="{5E7E9D0A-5AC8-4613-9E7F-720553FFC1E8}" type="parTrans" cxnId="{14687580-5464-48CB-A516-FAB2595CCAD4}">
      <dgm:prSet/>
      <dgm:spPr/>
      <dgm:t>
        <a:bodyPr/>
        <a:lstStyle/>
        <a:p>
          <a:endParaRPr lang="es-ES"/>
        </a:p>
      </dgm:t>
    </dgm:pt>
    <dgm:pt modelId="{973C2B08-529B-4396-8F6C-D3649E3219C8}" type="sibTrans" cxnId="{14687580-5464-48CB-A516-FAB2595CCAD4}">
      <dgm:prSet/>
      <dgm:spPr/>
      <dgm:t>
        <a:bodyPr/>
        <a:lstStyle/>
        <a:p>
          <a:endParaRPr lang="es-ES"/>
        </a:p>
      </dgm:t>
    </dgm:pt>
    <dgm:pt modelId="{14BB26AB-C329-46B1-94B6-2F98FA94B17C}" type="pres">
      <dgm:prSet presAssocID="{458194AA-888B-4E59-9CAD-AA035A6C1226}" presName="Name0" presStyleCnt="0">
        <dgm:presLayoutVars>
          <dgm:dir/>
          <dgm:resizeHandles val="exact"/>
        </dgm:presLayoutVars>
      </dgm:prSet>
      <dgm:spPr/>
    </dgm:pt>
    <dgm:pt modelId="{2753AA90-FC44-4604-8D18-1BB742CDC28A}" type="pres">
      <dgm:prSet presAssocID="{458194AA-888B-4E59-9CAD-AA035A6C1226}" presName="fgShape" presStyleLbl="fgShp" presStyleIdx="0" presStyleCnt="1"/>
      <dgm:spPr/>
    </dgm:pt>
    <dgm:pt modelId="{2A34F2FA-0F08-44B9-A373-05AE3F63F6C2}" type="pres">
      <dgm:prSet presAssocID="{458194AA-888B-4E59-9CAD-AA035A6C1226}" presName="linComp" presStyleCnt="0"/>
      <dgm:spPr/>
    </dgm:pt>
    <dgm:pt modelId="{F9A0477F-383A-40C5-A89F-0323DCF20D0C}" type="pres">
      <dgm:prSet presAssocID="{E9258C78-D43D-4F9C-A902-F3BAFBDBD75C}" presName="compNode" presStyleCnt="0"/>
      <dgm:spPr/>
    </dgm:pt>
    <dgm:pt modelId="{FBBFE414-6B3A-4399-BD55-042AD65633A1}" type="pres">
      <dgm:prSet presAssocID="{E9258C78-D43D-4F9C-A902-F3BAFBDBD75C}" presName="bkgdShape" presStyleLbl="node1" presStyleIdx="0" presStyleCnt="3"/>
      <dgm:spPr/>
    </dgm:pt>
    <dgm:pt modelId="{0C7D5AFF-9B7E-46C5-A54C-2904E4D19147}" type="pres">
      <dgm:prSet presAssocID="{E9258C78-D43D-4F9C-A902-F3BAFBDBD75C}" presName="nodeTx" presStyleLbl="node1" presStyleIdx="0" presStyleCnt="3">
        <dgm:presLayoutVars>
          <dgm:bulletEnabled val="1"/>
        </dgm:presLayoutVars>
      </dgm:prSet>
      <dgm:spPr/>
    </dgm:pt>
    <dgm:pt modelId="{ED5A3495-E833-4742-8EE6-18938390C03F}" type="pres">
      <dgm:prSet presAssocID="{E9258C78-D43D-4F9C-A902-F3BAFBDBD75C}" presName="invisiNode" presStyleLbl="node1" presStyleIdx="0" presStyleCnt="3"/>
      <dgm:spPr/>
    </dgm:pt>
    <dgm:pt modelId="{5E683784-54E5-4137-8101-300967B338DE}" type="pres">
      <dgm:prSet presAssocID="{E9258C78-D43D-4F9C-A902-F3BAFBDBD75C}" presName="imagNode" presStyleLbl="fgImgPlace1" presStyleIdx="0" presStyleCnt="3" custScaleX="76434" custScaleY="71701" custLinFactNeighborX="543" custLinFactNeighborY="-23895"/>
      <dgm:spPr>
        <a:blipFill rotWithShape="1">
          <a:blip xmlns:r="http://schemas.openxmlformats.org/officeDocument/2006/relationships" r:embed="rId1"/>
          <a:stretch>
            <a:fillRect/>
          </a:stretch>
        </a:blipFill>
      </dgm:spPr>
    </dgm:pt>
    <dgm:pt modelId="{19081C20-15ED-4564-AC23-B9F2C59483F1}" type="pres">
      <dgm:prSet presAssocID="{AC57E962-61B6-4D52-9A81-67C86EA97FE5}" presName="sibTrans" presStyleLbl="sibTrans2D1" presStyleIdx="0" presStyleCnt="0"/>
      <dgm:spPr/>
    </dgm:pt>
    <dgm:pt modelId="{72C651E7-5271-4F01-9D3C-745ECA772221}" type="pres">
      <dgm:prSet presAssocID="{799D8249-6719-4387-93AB-A34C6CC34002}" presName="compNode" presStyleCnt="0"/>
      <dgm:spPr/>
    </dgm:pt>
    <dgm:pt modelId="{5EEAAB44-1D8D-4527-AF4D-C3E57A97FF19}" type="pres">
      <dgm:prSet presAssocID="{799D8249-6719-4387-93AB-A34C6CC34002}" presName="bkgdShape" presStyleLbl="node1" presStyleIdx="1" presStyleCnt="3"/>
      <dgm:spPr/>
    </dgm:pt>
    <dgm:pt modelId="{D50C916D-87AC-4E17-8DF9-EBD2CC997EC8}" type="pres">
      <dgm:prSet presAssocID="{799D8249-6719-4387-93AB-A34C6CC34002}" presName="nodeTx" presStyleLbl="node1" presStyleIdx="1" presStyleCnt="3">
        <dgm:presLayoutVars>
          <dgm:bulletEnabled val="1"/>
        </dgm:presLayoutVars>
      </dgm:prSet>
      <dgm:spPr/>
    </dgm:pt>
    <dgm:pt modelId="{E170E5C6-84E0-434D-934B-831077E7C11D}" type="pres">
      <dgm:prSet presAssocID="{799D8249-6719-4387-93AB-A34C6CC34002}" presName="invisiNode" presStyleLbl="node1" presStyleIdx="1" presStyleCnt="3"/>
      <dgm:spPr/>
    </dgm:pt>
    <dgm:pt modelId="{88A282D2-D763-4257-A029-0C7709653D81}" type="pres">
      <dgm:prSet presAssocID="{799D8249-6719-4387-93AB-A34C6CC34002}" presName="imagNode" presStyleLbl="fgImgPlace1" presStyleIdx="1" presStyleCnt="3" custScaleX="79289" custScaleY="69628" custLinFactNeighborY="-25573"/>
      <dgm:spPr>
        <a:blipFill rotWithShape="1">
          <a:blip xmlns:r="http://schemas.openxmlformats.org/officeDocument/2006/relationships" r:embed="rId2"/>
          <a:stretch>
            <a:fillRect/>
          </a:stretch>
        </a:blipFill>
      </dgm:spPr>
    </dgm:pt>
    <dgm:pt modelId="{B3884725-0363-41F0-A2D6-FB141374866E}" type="pres">
      <dgm:prSet presAssocID="{53987209-0365-4457-9789-7023B9DF054A}" presName="sibTrans" presStyleLbl="sibTrans2D1" presStyleIdx="0" presStyleCnt="0"/>
      <dgm:spPr/>
    </dgm:pt>
    <dgm:pt modelId="{57AEA6F4-4670-4251-915C-C6A1275094A0}" type="pres">
      <dgm:prSet presAssocID="{35A6D242-5D37-43EA-AEBC-00616158B072}" presName="compNode" presStyleCnt="0"/>
      <dgm:spPr/>
    </dgm:pt>
    <dgm:pt modelId="{37940E86-0F4D-4EEF-893B-F20797B69570}" type="pres">
      <dgm:prSet presAssocID="{35A6D242-5D37-43EA-AEBC-00616158B072}" presName="bkgdShape" presStyleLbl="node1" presStyleIdx="2" presStyleCnt="3"/>
      <dgm:spPr/>
    </dgm:pt>
    <dgm:pt modelId="{678BC171-A62E-4FEA-8F13-CF9442FBD253}" type="pres">
      <dgm:prSet presAssocID="{35A6D242-5D37-43EA-AEBC-00616158B072}" presName="nodeTx" presStyleLbl="node1" presStyleIdx="2" presStyleCnt="3">
        <dgm:presLayoutVars>
          <dgm:bulletEnabled val="1"/>
        </dgm:presLayoutVars>
      </dgm:prSet>
      <dgm:spPr/>
    </dgm:pt>
    <dgm:pt modelId="{15800DA6-E31E-43ED-BEBF-7AFDC361BC20}" type="pres">
      <dgm:prSet presAssocID="{35A6D242-5D37-43EA-AEBC-00616158B072}" presName="invisiNode" presStyleLbl="node1" presStyleIdx="2" presStyleCnt="3"/>
      <dgm:spPr/>
    </dgm:pt>
    <dgm:pt modelId="{C95DA569-9EBF-4083-9DED-215AD8E8BDB1}" type="pres">
      <dgm:prSet presAssocID="{35A6D242-5D37-43EA-AEBC-00616158B072}" presName="imagNode" presStyleLbl="fgImgPlace1" presStyleIdx="2" presStyleCnt="3" custScaleX="89469" custScaleY="75114" custLinFactNeighborX="5430" custLinFactNeighborY="-22343"/>
      <dgm:spPr>
        <a:blipFill rotWithShape="1">
          <a:blip xmlns:r="http://schemas.openxmlformats.org/officeDocument/2006/relationships" r:embed="rId3"/>
          <a:stretch>
            <a:fillRect/>
          </a:stretch>
        </a:blipFill>
      </dgm:spPr>
    </dgm:pt>
  </dgm:ptLst>
  <dgm:cxnLst>
    <dgm:cxn modelId="{7194CA0F-1E37-4F85-8789-5FF32F899BFC}" type="presOf" srcId="{53987209-0365-4457-9789-7023B9DF054A}" destId="{B3884725-0363-41F0-A2D6-FB141374866E}" srcOrd="0" destOrd="0" presId="urn:microsoft.com/office/officeart/2005/8/layout/hList7"/>
    <dgm:cxn modelId="{D8150413-A566-4028-82F3-E64C55B5B50A}" type="presOf" srcId="{35A6D242-5D37-43EA-AEBC-00616158B072}" destId="{678BC171-A62E-4FEA-8F13-CF9442FBD253}" srcOrd="1" destOrd="0" presId="urn:microsoft.com/office/officeart/2005/8/layout/hList7"/>
    <dgm:cxn modelId="{5469FA19-E279-4BC3-A54C-81DA6669596A}" type="presOf" srcId="{E9258C78-D43D-4F9C-A902-F3BAFBDBD75C}" destId="{0C7D5AFF-9B7E-46C5-A54C-2904E4D19147}" srcOrd="1" destOrd="0" presId="urn:microsoft.com/office/officeart/2005/8/layout/hList7"/>
    <dgm:cxn modelId="{F154F01B-86CA-4ABE-AFA4-C0FB9E6D1CF0}" type="presOf" srcId="{E9258C78-D43D-4F9C-A902-F3BAFBDBD75C}" destId="{FBBFE414-6B3A-4399-BD55-042AD65633A1}" srcOrd="0" destOrd="0" presId="urn:microsoft.com/office/officeart/2005/8/layout/hList7"/>
    <dgm:cxn modelId="{4B41BB24-3C8B-4B42-AD03-77A4FB2BE146}" srcId="{458194AA-888B-4E59-9CAD-AA035A6C1226}" destId="{E9258C78-D43D-4F9C-A902-F3BAFBDBD75C}" srcOrd="0" destOrd="0" parTransId="{2687DEC3-4BB9-4AC5-A37E-7987CB2A75BF}" sibTransId="{AC57E962-61B6-4D52-9A81-67C86EA97FE5}"/>
    <dgm:cxn modelId="{D695C060-BF01-4FBA-9792-588BD0339FDC}" type="presOf" srcId="{458194AA-888B-4E59-9CAD-AA035A6C1226}" destId="{14BB26AB-C329-46B1-94B6-2F98FA94B17C}" srcOrd="0" destOrd="0" presId="urn:microsoft.com/office/officeart/2005/8/layout/hList7"/>
    <dgm:cxn modelId="{14687580-5464-48CB-A516-FAB2595CCAD4}" srcId="{458194AA-888B-4E59-9CAD-AA035A6C1226}" destId="{35A6D242-5D37-43EA-AEBC-00616158B072}" srcOrd="2" destOrd="0" parTransId="{5E7E9D0A-5AC8-4613-9E7F-720553FFC1E8}" sibTransId="{973C2B08-529B-4396-8F6C-D3649E3219C8}"/>
    <dgm:cxn modelId="{77DF1182-B9F5-4759-BD50-B791143E52F5}" type="presOf" srcId="{799D8249-6719-4387-93AB-A34C6CC34002}" destId="{D50C916D-87AC-4E17-8DF9-EBD2CC997EC8}" srcOrd="1" destOrd="0" presId="urn:microsoft.com/office/officeart/2005/8/layout/hList7"/>
    <dgm:cxn modelId="{3BFC9B94-F4A7-4453-A820-0517B82FB093}" type="presOf" srcId="{AC57E962-61B6-4D52-9A81-67C86EA97FE5}" destId="{19081C20-15ED-4564-AC23-B9F2C59483F1}" srcOrd="0" destOrd="0" presId="urn:microsoft.com/office/officeart/2005/8/layout/hList7"/>
    <dgm:cxn modelId="{13750BA2-D6CB-4858-BD7C-C33C074AEFCA}" type="presOf" srcId="{799D8249-6719-4387-93AB-A34C6CC34002}" destId="{5EEAAB44-1D8D-4527-AF4D-C3E57A97FF19}" srcOrd="0" destOrd="0" presId="urn:microsoft.com/office/officeart/2005/8/layout/hList7"/>
    <dgm:cxn modelId="{68322ECF-8E80-42C6-8F78-D5F21F4CB030}" srcId="{458194AA-888B-4E59-9CAD-AA035A6C1226}" destId="{799D8249-6719-4387-93AB-A34C6CC34002}" srcOrd="1" destOrd="0" parTransId="{2EC13F3E-5B1B-4F97-A369-2C3A7CEE76F2}" sibTransId="{53987209-0365-4457-9789-7023B9DF054A}"/>
    <dgm:cxn modelId="{BF8890DF-7223-494E-B23E-CE5F6D85A019}" type="presOf" srcId="{35A6D242-5D37-43EA-AEBC-00616158B072}" destId="{37940E86-0F4D-4EEF-893B-F20797B69570}" srcOrd="0" destOrd="0" presId="urn:microsoft.com/office/officeart/2005/8/layout/hList7"/>
    <dgm:cxn modelId="{7A689E92-8C66-4D94-A69D-BFE09E36D9DF}" type="presParOf" srcId="{14BB26AB-C329-46B1-94B6-2F98FA94B17C}" destId="{2753AA90-FC44-4604-8D18-1BB742CDC28A}" srcOrd="0" destOrd="0" presId="urn:microsoft.com/office/officeart/2005/8/layout/hList7"/>
    <dgm:cxn modelId="{D57071C1-5265-4714-A227-7984E7A8CAD7}" type="presParOf" srcId="{14BB26AB-C329-46B1-94B6-2F98FA94B17C}" destId="{2A34F2FA-0F08-44B9-A373-05AE3F63F6C2}" srcOrd="1" destOrd="0" presId="urn:microsoft.com/office/officeart/2005/8/layout/hList7"/>
    <dgm:cxn modelId="{42E52694-DD0F-4B80-93AA-8D7314826B55}" type="presParOf" srcId="{2A34F2FA-0F08-44B9-A373-05AE3F63F6C2}" destId="{F9A0477F-383A-40C5-A89F-0323DCF20D0C}" srcOrd="0" destOrd="0" presId="urn:microsoft.com/office/officeart/2005/8/layout/hList7"/>
    <dgm:cxn modelId="{17B1C55D-73EF-491A-9513-ADFC2C74534B}" type="presParOf" srcId="{F9A0477F-383A-40C5-A89F-0323DCF20D0C}" destId="{FBBFE414-6B3A-4399-BD55-042AD65633A1}" srcOrd="0" destOrd="0" presId="urn:microsoft.com/office/officeart/2005/8/layout/hList7"/>
    <dgm:cxn modelId="{A316BC40-497C-4407-BFDF-0B9BC72554D4}" type="presParOf" srcId="{F9A0477F-383A-40C5-A89F-0323DCF20D0C}" destId="{0C7D5AFF-9B7E-46C5-A54C-2904E4D19147}" srcOrd="1" destOrd="0" presId="urn:microsoft.com/office/officeart/2005/8/layout/hList7"/>
    <dgm:cxn modelId="{CF526C8D-8A9A-4764-A604-AE43122CF543}" type="presParOf" srcId="{F9A0477F-383A-40C5-A89F-0323DCF20D0C}" destId="{ED5A3495-E833-4742-8EE6-18938390C03F}" srcOrd="2" destOrd="0" presId="urn:microsoft.com/office/officeart/2005/8/layout/hList7"/>
    <dgm:cxn modelId="{436CEBF9-6F2A-4576-9AC5-D34BC1FD10F4}" type="presParOf" srcId="{F9A0477F-383A-40C5-A89F-0323DCF20D0C}" destId="{5E683784-54E5-4137-8101-300967B338DE}" srcOrd="3" destOrd="0" presId="urn:microsoft.com/office/officeart/2005/8/layout/hList7"/>
    <dgm:cxn modelId="{B8154D0D-7CBF-4418-B04F-CE44ECEFBE62}" type="presParOf" srcId="{2A34F2FA-0F08-44B9-A373-05AE3F63F6C2}" destId="{19081C20-15ED-4564-AC23-B9F2C59483F1}" srcOrd="1" destOrd="0" presId="urn:microsoft.com/office/officeart/2005/8/layout/hList7"/>
    <dgm:cxn modelId="{2D72B38C-CB14-42FD-9687-867EDF8DD132}" type="presParOf" srcId="{2A34F2FA-0F08-44B9-A373-05AE3F63F6C2}" destId="{72C651E7-5271-4F01-9D3C-745ECA772221}" srcOrd="2" destOrd="0" presId="urn:microsoft.com/office/officeart/2005/8/layout/hList7"/>
    <dgm:cxn modelId="{96C90574-D799-44B4-8C86-F6293429B038}" type="presParOf" srcId="{72C651E7-5271-4F01-9D3C-745ECA772221}" destId="{5EEAAB44-1D8D-4527-AF4D-C3E57A97FF19}" srcOrd="0" destOrd="0" presId="urn:microsoft.com/office/officeart/2005/8/layout/hList7"/>
    <dgm:cxn modelId="{3A9C5439-0E02-44CE-81ED-9B96A4999244}" type="presParOf" srcId="{72C651E7-5271-4F01-9D3C-745ECA772221}" destId="{D50C916D-87AC-4E17-8DF9-EBD2CC997EC8}" srcOrd="1" destOrd="0" presId="urn:microsoft.com/office/officeart/2005/8/layout/hList7"/>
    <dgm:cxn modelId="{D5D772B7-2824-46FD-BFB4-2B1F00869EFE}" type="presParOf" srcId="{72C651E7-5271-4F01-9D3C-745ECA772221}" destId="{E170E5C6-84E0-434D-934B-831077E7C11D}" srcOrd="2" destOrd="0" presId="urn:microsoft.com/office/officeart/2005/8/layout/hList7"/>
    <dgm:cxn modelId="{4D012630-2A49-4309-821B-DEBD71C25159}" type="presParOf" srcId="{72C651E7-5271-4F01-9D3C-745ECA772221}" destId="{88A282D2-D763-4257-A029-0C7709653D81}" srcOrd="3" destOrd="0" presId="urn:microsoft.com/office/officeart/2005/8/layout/hList7"/>
    <dgm:cxn modelId="{000735FE-FB37-464B-8ED4-0B101F0E953D}" type="presParOf" srcId="{2A34F2FA-0F08-44B9-A373-05AE3F63F6C2}" destId="{B3884725-0363-41F0-A2D6-FB141374866E}" srcOrd="3" destOrd="0" presId="urn:microsoft.com/office/officeart/2005/8/layout/hList7"/>
    <dgm:cxn modelId="{8226B6E7-ECD9-49E0-B537-17038E5DBFE6}" type="presParOf" srcId="{2A34F2FA-0F08-44B9-A373-05AE3F63F6C2}" destId="{57AEA6F4-4670-4251-915C-C6A1275094A0}" srcOrd="4" destOrd="0" presId="urn:microsoft.com/office/officeart/2005/8/layout/hList7"/>
    <dgm:cxn modelId="{E80A4782-DBA7-4C11-8297-53360FFB868B}" type="presParOf" srcId="{57AEA6F4-4670-4251-915C-C6A1275094A0}" destId="{37940E86-0F4D-4EEF-893B-F20797B69570}" srcOrd="0" destOrd="0" presId="urn:microsoft.com/office/officeart/2005/8/layout/hList7"/>
    <dgm:cxn modelId="{F35EBCC1-8FFA-421F-AC8C-3F2389304E6E}" type="presParOf" srcId="{57AEA6F4-4670-4251-915C-C6A1275094A0}" destId="{678BC171-A62E-4FEA-8F13-CF9442FBD253}" srcOrd="1" destOrd="0" presId="urn:microsoft.com/office/officeart/2005/8/layout/hList7"/>
    <dgm:cxn modelId="{1DAF0229-65F0-4374-A781-3ABD3F5B79BD}" type="presParOf" srcId="{57AEA6F4-4670-4251-915C-C6A1275094A0}" destId="{15800DA6-E31E-43ED-BEBF-7AFDC361BC20}" srcOrd="2" destOrd="0" presId="urn:microsoft.com/office/officeart/2005/8/layout/hList7"/>
    <dgm:cxn modelId="{4C4FCDD0-8E42-4407-87AC-D078501CA721}" type="presParOf" srcId="{57AEA6F4-4670-4251-915C-C6A1275094A0}" destId="{C95DA569-9EBF-4083-9DED-215AD8E8BDB1}"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7E7CF19-A9B5-4A6C-8159-C5339B1EBBD7}" type="doc">
      <dgm:prSet loTypeId="urn:microsoft.com/office/officeart/2005/8/layout/radial3" loCatId="cycle" qsTypeId="urn:microsoft.com/office/officeart/2005/8/quickstyle/simple1" qsCatId="simple" csTypeId="urn:microsoft.com/office/officeart/2005/8/colors/colorful1" csCatId="colorful" phldr="1"/>
      <dgm:spPr/>
      <dgm:t>
        <a:bodyPr/>
        <a:lstStyle/>
        <a:p>
          <a:endParaRPr lang="es-ES"/>
        </a:p>
      </dgm:t>
    </dgm:pt>
    <dgm:pt modelId="{90662EA2-565C-4473-B09C-A03F2B7FEC4D}">
      <dgm:prSet phldrT="[Texto]" custT="1"/>
      <dgm:spPr/>
      <dgm:t>
        <a:bodyPr/>
        <a:lstStyle/>
        <a:p>
          <a:r>
            <a:rPr lang="es-MX" sz="1800" b="0" i="0" u="none" dirty="0"/>
            <a:t>Su valor está vinculado a las fluctuaciones futuras en los precios de los activos que tienen la condición de subyacentes.</a:t>
          </a:r>
          <a:endParaRPr lang="es-ES" sz="1800" dirty="0"/>
        </a:p>
      </dgm:t>
    </dgm:pt>
    <dgm:pt modelId="{6940E96E-4260-407C-BF32-8DFD77A96AB3}" type="parTrans" cxnId="{FA88B6A3-324B-42B0-A427-23B91D5C470D}">
      <dgm:prSet/>
      <dgm:spPr/>
      <dgm:t>
        <a:bodyPr/>
        <a:lstStyle/>
        <a:p>
          <a:endParaRPr lang="es-ES"/>
        </a:p>
      </dgm:t>
    </dgm:pt>
    <dgm:pt modelId="{76D2A7B0-CB11-4364-9EAE-2BB53F1CD662}" type="sibTrans" cxnId="{FA88B6A3-324B-42B0-A427-23B91D5C470D}">
      <dgm:prSet/>
      <dgm:spPr/>
      <dgm:t>
        <a:bodyPr/>
        <a:lstStyle/>
        <a:p>
          <a:endParaRPr lang="es-ES"/>
        </a:p>
      </dgm:t>
    </dgm:pt>
    <dgm:pt modelId="{5CA1ACFC-4822-4BD8-B07A-2D807C112467}">
      <dgm:prSet phldrT="[Texto]"/>
      <dgm:spPr/>
      <dgm:t>
        <a:bodyPr/>
        <a:lstStyle/>
        <a:p>
          <a:r>
            <a:rPr lang="es-ES" dirty="0"/>
            <a:t>Futuros</a:t>
          </a:r>
        </a:p>
      </dgm:t>
    </dgm:pt>
    <dgm:pt modelId="{BF77766D-9C9B-4BB5-BD81-74150F4CA824}" type="parTrans" cxnId="{C6621A52-5CCE-4BC9-87B0-429C7ED7E9DC}">
      <dgm:prSet/>
      <dgm:spPr/>
      <dgm:t>
        <a:bodyPr/>
        <a:lstStyle/>
        <a:p>
          <a:endParaRPr lang="es-ES"/>
        </a:p>
      </dgm:t>
    </dgm:pt>
    <dgm:pt modelId="{434E473F-6F98-4EF4-A88F-1215BCF0471E}" type="sibTrans" cxnId="{C6621A52-5CCE-4BC9-87B0-429C7ED7E9DC}">
      <dgm:prSet/>
      <dgm:spPr/>
      <dgm:t>
        <a:bodyPr/>
        <a:lstStyle/>
        <a:p>
          <a:endParaRPr lang="es-ES"/>
        </a:p>
      </dgm:t>
    </dgm:pt>
    <dgm:pt modelId="{A5BD48E2-6C6E-4CBE-AE60-83A1A8328FEC}">
      <dgm:prSet phldrT="[Texto]"/>
      <dgm:spPr/>
      <dgm:t>
        <a:bodyPr/>
        <a:lstStyle/>
        <a:p>
          <a:r>
            <a:rPr lang="es-ES" dirty="0"/>
            <a:t>Opciones</a:t>
          </a:r>
        </a:p>
      </dgm:t>
    </dgm:pt>
    <dgm:pt modelId="{D63C5C5D-96F8-4A30-B23A-B1D940AE08AF}" type="parTrans" cxnId="{E7AC369D-8C5E-4A27-AFF6-2B051D3CB7B8}">
      <dgm:prSet/>
      <dgm:spPr/>
      <dgm:t>
        <a:bodyPr/>
        <a:lstStyle/>
        <a:p>
          <a:endParaRPr lang="es-ES"/>
        </a:p>
      </dgm:t>
    </dgm:pt>
    <dgm:pt modelId="{ECC5AF79-D85D-469A-8EFA-EF6BA5FAAAAC}" type="sibTrans" cxnId="{E7AC369D-8C5E-4A27-AFF6-2B051D3CB7B8}">
      <dgm:prSet/>
      <dgm:spPr/>
      <dgm:t>
        <a:bodyPr/>
        <a:lstStyle/>
        <a:p>
          <a:endParaRPr lang="es-ES"/>
        </a:p>
      </dgm:t>
    </dgm:pt>
    <dgm:pt modelId="{BE8E0FA3-6621-4278-99B6-F43067780E72}">
      <dgm:prSet phldrT="[Texto]"/>
      <dgm:spPr/>
      <dgm:t>
        <a:bodyPr/>
        <a:lstStyle/>
        <a:p>
          <a:r>
            <a:rPr lang="es-ES" dirty="0"/>
            <a:t>Forward</a:t>
          </a:r>
        </a:p>
      </dgm:t>
    </dgm:pt>
    <dgm:pt modelId="{14332116-3FC1-4463-A0A0-1D9F6CAC635C}" type="parTrans" cxnId="{108EA48A-8DF2-4C0B-B94A-6ED76DD716B5}">
      <dgm:prSet/>
      <dgm:spPr/>
      <dgm:t>
        <a:bodyPr/>
        <a:lstStyle/>
        <a:p>
          <a:endParaRPr lang="es-ES"/>
        </a:p>
      </dgm:t>
    </dgm:pt>
    <dgm:pt modelId="{AA095D99-C37C-42B5-BFAC-FFC197C54855}" type="sibTrans" cxnId="{108EA48A-8DF2-4C0B-B94A-6ED76DD716B5}">
      <dgm:prSet/>
      <dgm:spPr/>
      <dgm:t>
        <a:bodyPr/>
        <a:lstStyle/>
        <a:p>
          <a:endParaRPr lang="es-ES"/>
        </a:p>
      </dgm:t>
    </dgm:pt>
    <dgm:pt modelId="{A5D11F2F-7694-46CA-B01E-D857F036F008}">
      <dgm:prSet phldrT="[Texto]"/>
      <dgm:spPr/>
      <dgm:t>
        <a:bodyPr/>
        <a:lstStyle/>
        <a:p>
          <a:r>
            <a:rPr lang="es-ES" dirty="0"/>
            <a:t>Swaps</a:t>
          </a:r>
        </a:p>
      </dgm:t>
    </dgm:pt>
    <dgm:pt modelId="{F7A27FF1-A367-4544-941F-59FC9F9FDB48}" type="parTrans" cxnId="{F6EE0589-9EBB-42F9-BF22-B9295ADB4F53}">
      <dgm:prSet/>
      <dgm:spPr/>
      <dgm:t>
        <a:bodyPr/>
        <a:lstStyle/>
        <a:p>
          <a:endParaRPr lang="es-ES"/>
        </a:p>
      </dgm:t>
    </dgm:pt>
    <dgm:pt modelId="{68FE20C7-DE7C-46BD-A7BF-50E1FE95FBDA}" type="sibTrans" cxnId="{F6EE0589-9EBB-42F9-BF22-B9295ADB4F53}">
      <dgm:prSet/>
      <dgm:spPr/>
      <dgm:t>
        <a:bodyPr/>
        <a:lstStyle/>
        <a:p>
          <a:endParaRPr lang="es-ES"/>
        </a:p>
      </dgm:t>
    </dgm:pt>
    <dgm:pt modelId="{F0ED99C4-4E7C-489E-B368-DE9DA572D32D}" type="pres">
      <dgm:prSet presAssocID="{97E7CF19-A9B5-4A6C-8159-C5339B1EBBD7}" presName="composite" presStyleCnt="0">
        <dgm:presLayoutVars>
          <dgm:chMax val="1"/>
          <dgm:dir/>
          <dgm:resizeHandles val="exact"/>
        </dgm:presLayoutVars>
      </dgm:prSet>
      <dgm:spPr/>
    </dgm:pt>
    <dgm:pt modelId="{88FCFB00-59BE-4CA5-9DF2-F6063426436A}" type="pres">
      <dgm:prSet presAssocID="{97E7CF19-A9B5-4A6C-8159-C5339B1EBBD7}" presName="radial" presStyleCnt="0">
        <dgm:presLayoutVars>
          <dgm:animLvl val="ctr"/>
        </dgm:presLayoutVars>
      </dgm:prSet>
      <dgm:spPr/>
    </dgm:pt>
    <dgm:pt modelId="{51443626-3A8D-4131-86C2-A1BDA09D1FF3}" type="pres">
      <dgm:prSet presAssocID="{90662EA2-565C-4473-B09C-A03F2B7FEC4D}" presName="centerShape" presStyleLbl="vennNode1" presStyleIdx="0" presStyleCnt="5"/>
      <dgm:spPr/>
    </dgm:pt>
    <dgm:pt modelId="{C740329C-E0AB-410F-8004-FF006C1245A8}" type="pres">
      <dgm:prSet presAssocID="{5CA1ACFC-4822-4BD8-B07A-2D807C112467}" presName="node" presStyleLbl="vennNode1" presStyleIdx="1" presStyleCnt="5">
        <dgm:presLayoutVars>
          <dgm:bulletEnabled val="1"/>
        </dgm:presLayoutVars>
      </dgm:prSet>
      <dgm:spPr/>
    </dgm:pt>
    <dgm:pt modelId="{AFE29C73-7818-4EEA-9308-62B45D3C91DB}" type="pres">
      <dgm:prSet presAssocID="{A5BD48E2-6C6E-4CBE-AE60-83A1A8328FEC}" presName="node" presStyleLbl="vennNode1" presStyleIdx="2" presStyleCnt="5">
        <dgm:presLayoutVars>
          <dgm:bulletEnabled val="1"/>
        </dgm:presLayoutVars>
      </dgm:prSet>
      <dgm:spPr/>
    </dgm:pt>
    <dgm:pt modelId="{E91BBB7B-F1DD-4754-BB8E-15FB3284CC61}" type="pres">
      <dgm:prSet presAssocID="{BE8E0FA3-6621-4278-99B6-F43067780E72}" presName="node" presStyleLbl="vennNode1" presStyleIdx="3" presStyleCnt="5">
        <dgm:presLayoutVars>
          <dgm:bulletEnabled val="1"/>
        </dgm:presLayoutVars>
      </dgm:prSet>
      <dgm:spPr/>
    </dgm:pt>
    <dgm:pt modelId="{734EFB77-5419-4381-BCD1-9279CF37A6DE}" type="pres">
      <dgm:prSet presAssocID="{A5D11F2F-7694-46CA-B01E-D857F036F008}" presName="node" presStyleLbl="vennNode1" presStyleIdx="4" presStyleCnt="5">
        <dgm:presLayoutVars>
          <dgm:bulletEnabled val="1"/>
        </dgm:presLayoutVars>
      </dgm:prSet>
      <dgm:spPr/>
    </dgm:pt>
  </dgm:ptLst>
  <dgm:cxnLst>
    <dgm:cxn modelId="{C6621A52-5CCE-4BC9-87B0-429C7ED7E9DC}" srcId="{90662EA2-565C-4473-B09C-A03F2B7FEC4D}" destId="{5CA1ACFC-4822-4BD8-B07A-2D807C112467}" srcOrd="0" destOrd="0" parTransId="{BF77766D-9C9B-4BB5-BD81-74150F4CA824}" sibTransId="{434E473F-6F98-4EF4-A88F-1215BCF0471E}"/>
    <dgm:cxn modelId="{F6EE0589-9EBB-42F9-BF22-B9295ADB4F53}" srcId="{90662EA2-565C-4473-B09C-A03F2B7FEC4D}" destId="{A5D11F2F-7694-46CA-B01E-D857F036F008}" srcOrd="3" destOrd="0" parTransId="{F7A27FF1-A367-4544-941F-59FC9F9FDB48}" sibTransId="{68FE20C7-DE7C-46BD-A7BF-50E1FE95FBDA}"/>
    <dgm:cxn modelId="{108EA48A-8DF2-4C0B-B94A-6ED76DD716B5}" srcId="{90662EA2-565C-4473-B09C-A03F2B7FEC4D}" destId="{BE8E0FA3-6621-4278-99B6-F43067780E72}" srcOrd="2" destOrd="0" parTransId="{14332116-3FC1-4463-A0A0-1D9F6CAC635C}" sibTransId="{AA095D99-C37C-42B5-BFAC-FFC197C54855}"/>
    <dgm:cxn modelId="{E7AC369D-8C5E-4A27-AFF6-2B051D3CB7B8}" srcId="{90662EA2-565C-4473-B09C-A03F2B7FEC4D}" destId="{A5BD48E2-6C6E-4CBE-AE60-83A1A8328FEC}" srcOrd="1" destOrd="0" parTransId="{D63C5C5D-96F8-4A30-B23A-B1D940AE08AF}" sibTransId="{ECC5AF79-D85D-469A-8EFA-EF6BA5FAAAAC}"/>
    <dgm:cxn modelId="{FA88B6A3-324B-42B0-A427-23B91D5C470D}" srcId="{97E7CF19-A9B5-4A6C-8159-C5339B1EBBD7}" destId="{90662EA2-565C-4473-B09C-A03F2B7FEC4D}" srcOrd="0" destOrd="0" parTransId="{6940E96E-4260-407C-BF32-8DFD77A96AB3}" sibTransId="{76D2A7B0-CB11-4364-9EAE-2BB53F1CD662}"/>
    <dgm:cxn modelId="{3FBE3AA6-363A-4131-8FDA-E589192FAE74}" type="presOf" srcId="{BE8E0FA3-6621-4278-99B6-F43067780E72}" destId="{E91BBB7B-F1DD-4754-BB8E-15FB3284CC61}" srcOrd="0" destOrd="0" presId="urn:microsoft.com/office/officeart/2005/8/layout/radial3"/>
    <dgm:cxn modelId="{34BA28BA-35B9-4A29-904D-57B8D129AB19}" type="presOf" srcId="{5CA1ACFC-4822-4BD8-B07A-2D807C112467}" destId="{C740329C-E0AB-410F-8004-FF006C1245A8}" srcOrd="0" destOrd="0" presId="urn:microsoft.com/office/officeart/2005/8/layout/radial3"/>
    <dgm:cxn modelId="{7EA0BBC3-3268-4E90-93E6-F814F60154BF}" type="presOf" srcId="{90662EA2-565C-4473-B09C-A03F2B7FEC4D}" destId="{51443626-3A8D-4131-86C2-A1BDA09D1FF3}" srcOrd="0" destOrd="0" presId="urn:microsoft.com/office/officeart/2005/8/layout/radial3"/>
    <dgm:cxn modelId="{0C6450C9-D315-41B4-853C-814A881CA27D}" type="presOf" srcId="{A5D11F2F-7694-46CA-B01E-D857F036F008}" destId="{734EFB77-5419-4381-BCD1-9279CF37A6DE}" srcOrd="0" destOrd="0" presId="urn:microsoft.com/office/officeart/2005/8/layout/radial3"/>
    <dgm:cxn modelId="{61BCCBC9-11C5-49CE-B10B-2F31043D4781}" type="presOf" srcId="{A5BD48E2-6C6E-4CBE-AE60-83A1A8328FEC}" destId="{AFE29C73-7818-4EEA-9308-62B45D3C91DB}" srcOrd="0" destOrd="0" presId="urn:microsoft.com/office/officeart/2005/8/layout/radial3"/>
    <dgm:cxn modelId="{6DC02DD9-102A-4104-BFB7-B3A6FB615287}" type="presOf" srcId="{97E7CF19-A9B5-4A6C-8159-C5339B1EBBD7}" destId="{F0ED99C4-4E7C-489E-B368-DE9DA572D32D}" srcOrd="0" destOrd="0" presId="urn:microsoft.com/office/officeart/2005/8/layout/radial3"/>
    <dgm:cxn modelId="{0C21810E-7315-44DD-A78A-D30EAFD93B83}" type="presParOf" srcId="{F0ED99C4-4E7C-489E-B368-DE9DA572D32D}" destId="{88FCFB00-59BE-4CA5-9DF2-F6063426436A}" srcOrd="0" destOrd="0" presId="urn:microsoft.com/office/officeart/2005/8/layout/radial3"/>
    <dgm:cxn modelId="{74689C29-6379-471D-A3E7-70A960530971}" type="presParOf" srcId="{88FCFB00-59BE-4CA5-9DF2-F6063426436A}" destId="{51443626-3A8D-4131-86C2-A1BDA09D1FF3}" srcOrd="0" destOrd="0" presId="urn:microsoft.com/office/officeart/2005/8/layout/radial3"/>
    <dgm:cxn modelId="{35341DE8-F19C-4E35-BFBC-7AB18B35DBF8}" type="presParOf" srcId="{88FCFB00-59BE-4CA5-9DF2-F6063426436A}" destId="{C740329C-E0AB-410F-8004-FF006C1245A8}" srcOrd="1" destOrd="0" presId="urn:microsoft.com/office/officeart/2005/8/layout/radial3"/>
    <dgm:cxn modelId="{C9F4DD1B-249D-4652-AE5F-11C8EF6943C2}" type="presParOf" srcId="{88FCFB00-59BE-4CA5-9DF2-F6063426436A}" destId="{AFE29C73-7818-4EEA-9308-62B45D3C91DB}" srcOrd="2" destOrd="0" presId="urn:microsoft.com/office/officeart/2005/8/layout/radial3"/>
    <dgm:cxn modelId="{C2568191-2182-4B75-A415-2005281662CF}" type="presParOf" srcId="{88FCFB00-59BE-4CA5-9DF2-F6063426436A}" destId="{E91BBB7B-F1DD-4754-BB8E-15FB3284CC61}" srcOrd="3" destOrd="0" presId="urn:microsoft.com/office/officeart/2005/8/layout/radial3"/>
    <dgm:cxn modelId="{161D8D36-CCA6-4009-B98F-2E9DC511B07E}" type="presParOf" srcId="{88FCFB00-59BE-4CA5-9DF2-F6063426436A}" destId="{734EFB77-5419-4381-BCD1-9279CF37A6DE}"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B19B3F4-42DB-43D7-B927-15D64EA8082C}" type="doc">
      <dgm:prSet loTypeId="urn:microsoft.com/office/officeart/2005/8/layout/hProcess3" loCatId="process" qsTypeId="urn:microsoft.com/office/officeart/2005/8/quickstyle/simple1" qsCatId="simple" csTypeId="urn:microsoft.com/office/officeart/2005/8/colors/accent1_2" csCatId="accent1" phldr="1"/>
      <dgm:spPr/>
    </dgm:pt>
    <dgm:pt modelId="{CAAC480A-4A99-4F01-A1AC-25E6E9751D72}">
      <dgm:prSet phldrT="[Texto]" custT="1"/>
      <dgm:spPr/>
      <dgm:t>
        <a:bodyPr/>
        <a:lstStyle/>
        <a:p>
          <a:pPr algn="just"/>
          <a:r>
            <a:rPr lang="es-MX" sz="2000" b="0" i="0" u="none" dirty="0"/>
            <a:t>El constante y acelerado cambio tecnológico y la volatilidad de las diferentes variables micro y macro económicas, ha hecho que los intermediarios financieros mundiales se vean en la necesidad de ampliar y desarrollar nuevos tipos de instrumentos financieros.</a:t>
          </a:r>
          <a:endParaRPr lang="es-MX" sz="2000" dirty="0"/>
        </a:p>
      </dgm:t>
    </dgm:pt>
    <dgm:pt modelId="{A610224A-CB66-406F-9278-5CC0FEF1F76D}" type="parTrans" cxnId="{3BF49806-9407-4E0E-9704-518F7698C7E8}">
      <dgm:prSet/>
      <dgm:spPr/>
      <dgm:t>
        <a:bodyPr/>
        <a:lstStyle/>
        <a:p>
          <a:endParaRPr lang="es-MX"/>
        </a:p>
      </dgm:t>
    </dgm:pt>
    <dgm:pt modelId="{71129CA4-8C26-4F45-903C-A5A08CA355E5}" type="sibTrans" cxnId="{3BF49806-9407-4E0E-9704-518F7698C7E8}">
      <dgm:prSet/>
      <dgm:spPr/>
      <dgm:t>
        <a:bodyPr/>
        <a:lstStyle/>
        <a:p>
          <a:endParaRPr lang="es-MX"/>
        </a:p>
      </dgm:t>
    </dgm:pt>
    <dgm:pt modelId="{D11E953D-6740-4C6D-930E-5F66C2CBA2F6}" type="pres">
      <dgm:prSet presAssocID="{CB19B3F4-42DB-43D7-B927-15D64EA8082C}" presName="Name0" presStyleCnt="0">
        <dgm:presLayoutVars>
          <dgm:dir/>
          <dgm:animLvl val="lvl"/>
          <dgm:resizeHandles val="exact"/>
        </dgm:presLayoutVars>
      </dgm:prSet>
      <dgm:spPr/>
    </dgm:pt>
    <dgm:pt modelId="{1AC476CF-DA8B-4B4F-BE2A-C9C31B81D98F}" type="pres">
      <dgm:prSet presAssocID="{CB19B3F4-42DB-43D7-B927-15D64EA8082C}" presName="dummy" presStyleCnt="0"/>
      <dgm:spPr/>
    </dgm:pt>
    <dgm:pt modelId="{FE2F5FF8-EE74-4736-97FB-B19B5267F232}" type="pres">
      <dgm:prSet presAssocID="{CB19B3F4-42DB-43D7-B927-15D64EA8082C}" presName="linH" presStyleCnt="0"/>
      <dgm:spPr/>
    </dgm:pt>
    <dgm:pt modelId="{0BF76419-13B3-47FA-A05A-F6E8EF9A7713}" type="pres">
      <dgm:prSet presAssocID="{CB19B3F4-42DB-43D7-B927-15D64EA8082C}" presName="padding1" presStyleCnt="0"/>
      <dgm:spPr/>
    </dgm:pt>
    <dgm:pt modelId="{BB57C137-CECA-4A5E-A39E-C78F3EE7A8C3}" type="pres">
      <dgm:prSet presAssocID="{CAAC480A-4A99-4F01-A1AC-25E6E9751D72}" presName="linV" presStyleCnt="0"/>
      <dgm:spPr/>
    </dgm:pt>
    <dgm:pt modelId="{157527EE-9505-4FAE-9237-08C4E65EFCBA}" type="pres">
      <dgm:prSet presAssocID="{CAAC480A-4A99-4F01-A1AC-25E6E9751D72}" presName="spVertical1" presStyleCnt="0"/>
      <dgm:spPr/>
    </dgm:pt>
    <dgm:pt modelId="{53CE2373-E7B2-4DB8-9E67-F7DEC9F0ADC5}" type="pres">
      <dgm:prSet presAssocID="{CAAC480A-4A99-4F01-A1AC-25E6E9751D72}" presName="parTx" presStyleLbl="revTx" presStyleIdx="0" presStyleCnt="1" custLinFactY="11465" custLinFactNeighborX="-12957" custLinFactNeighborY="100000">
        <dgm:presLayoutVars>
          <dgm:chMax val="0"/>
          <dgm:chPref val="0"/>
          <dgm:bulletEnabled val="1"/>
        </dgm:presLayoutVars>
      </dgm:prSet>
      <dgm:spPr/>
    </dgm:pt>
    <dgm:pt modelId="{2B7950FB-D207-4BA9-A4E1-44BBE605C82F}" type="pres">
      <dgm:prSet presAssocID="{CAAC480A-4A99-4F01-A1AC-25E6E9751D72}" presName="spVertical2" presStyleCnt="0"/>
      <dgm:spPr/>
    </dgm:pt>
    <dgm:pt modelId="{D04CCAAE-0378-4937-8287-233C8231D956}" type="pres">
      <dgm:prSet presAssocID="{CAAC480A-4A99-4F01-A1AC-25E6E9751D72}" presName="spVertical3" presStyleCnt="0"/>
      <dgm:spPr/>
    </dgm:pt>
    <dgm:pt modelId="{AA86C13D-E817-4226-B710-0FD8ADC64751}" type="pres">
      <dgm:prSet presAssocID="{CB19B3F4-42DB-43D7-B927-15D64EA8082C}" presName="padding2" presStyleCnt="0"/>
      <dgm:spPr/>
    </dgm:pt>
    <dgm:pt modelId="{E50DF1C6-553F-453A-B71F-F5C2F9E735CF}" type="pres">
      <dgm:prSet presAssocID="{CB19B3F4-42DB-43D7-B927-15D64EA8082C}" presName="negArrow" presStyleCnt="0"/>
      <dgm:spPr/>
    </dgm:pt>
    <dgm:pt modelId="{D0A41B15-66EE-4A20-BACE-D478CC7B037D}" type="pres">
      <dgm:prSet presAssocID="{CB19B3F4-42DB-43D7-B927-15D64EA8082C}" presName="backgroundArrow" presStyleLbl="node1" presStyleIdx="0" presStyleCnt="1" custScaleY="167103" custLinFactNeighborX="-1530" custLinFactNeighborY="70"/>
      <dgm:spPr/>
    </dgm:pt>
  </dgm:ptLst>
  <dgm:cxnLst>
    <dgm:cxn modelId="{3BF49806-9407-4E0E-9704-518F7698C7E8}" srcId="{CB19B3F4-42DB-43D7-B927-15D64EA8082C}" destId="{CAAC480A-4A99-4F01-A1AC-25E6E9751D72}" srcOrd="0" destOrd="0" parTransId="{A610224A-CB66-406F-9278-5CC0FEF1F76D}" sibTransId="{71129CA4-8C26-4F45-903C-A5A08CA355E5}"/>
    <dgm:cxn modelId="{695EBEA7-7882-4AD5-8184-6066709953A0}" type="presOf" srcId="{CB19B3F4-42DB-43D7-B927-15D64EA8082C}" destId="{D11E953D-6740-4C6D-930E-5F66C2CBA2F6}" srcOrd="0" destOrd="0" presId="urn:microsoft.com/office/officeart/2005/8/layout/hProcess3"/>
    <dgm:cxn modelId="{693C82E7-54EE-49EF-BEC5-7267B1C58471}" type="presOf" srcId="{CAAC480A-4A99-4F01-A1AC-25E6E9751D72}" destId="{53CE2373-E7B2-4DB8-9E67-F7DEC9F0ADC5}" srcOrd="0" destOrd="0" presId="urn:microsoft.com/office/officeart/2005/8/layout/hProcess3"/>
    <dgm:cxn modelId="{EEEFA141-99EC-47FD-AB50-5E9DF6234A66}" type="presParOf" srcId="{D11E953D-6740-4C6D-930E-5F66C2CBA2F6}" destId="{1AC476CF-DA8B-4B4F-BE2A-C9C31B81D98F}" srcOrd="0" destOrd="0" presId="urn:microsoft.com/office/officeart/2005/8/layout/hProcess3"/>
    <dgm:cxn modelId="{CDD52C84-4FEE-4632-A163-55A6163D3FE6}" type="presParOf" srcId="{D11E953D-6740-4C6D-930E-5F66C2CBA2F6}" destId="{FE2F5FF8-EE74-4736-97FB-B19B5267F232}" srcOrd="1" destOrd="0" presId="urn:microsoft.com/office/officeart/2005/8/layout/hProcess3"/>
    <dgm:cxn modelId="{958E788C-7FFA-4A38-9773-327A712E9072}" type="presParOf" srcId="{FE2F5FF8-EE74-4736-97FB-B19B5267F232}" destId="{0BF76419-13B3-47FA-A05A-F6E8EF9A7713}" srcOrd="0" destOrd="0" presId="urn:microsoft.com/office/officeart/2005/8/layout/hProcess3"/>
    <dgm:cxn modelId="{CA414A37-464D-4D01-95E8-1810C4FC5E31}" type="presParOf" srcId="{FE2F5FF8-EE74-4736-97FB-B19B5267F232}" destId="{BB57C137-CECA-4A5E-A39E-C78F3EE7A8C3}" srcOrd="1" destOrd="0" presId="urn:microsoft.com/office/officeart/2005/8/layout/hProcess3"/>
    <dgm:cxn modelId="{D2D85481-DBD3-41F4-A67D-EADDF4E6EBA0}" type="presParOf" srcId="{BB57C137-CECA-4A5E-A39E-C78F3EE7A8C3}" destId="{157527EE-9505-4FAE-9237-08C4E65EFCBA}" srcOrd="0" destOrd="0" presId="urn:microsoft.com/office/officeart/2005/8/layout/hProcess3"/>
    <dgm:cxn modelId="{75B2844C-2E5F-4798-AF60-2F1D343FE75D}" type="presParOf" srcId="{BB57C137-CECA-4A5E-A39E-C78F3EE7A8C3}" destId="{53CE2373-E7B2-4DB8-9E67-F7DEC9F0ADC5}" srcOrd="1" destOrd="0" presId="urn:microsoft.com/office/officeart/2005/8/layout/hProcess3"/>
    <dgm:cxn modelId="{AAB15E89-B092-4A14-94B0-F8C7CB8782B4}" type="presParOf" srcId="{BB57C137-CECA-4A5E-A39E-C78F3EE7A8C3}" destId="{2B7950FB-D207-4BA9-A4E1-44BBE605C82F}" srcOrd="2" destOrd="0" presId="urn:microsoft.com/office/officeart/2005/8/layout/hProcess3"/>
    <dgm:cxn modelId="{29B39C42-10CA-4261-8BDD-D2B1A7A94D4D}" type="presParOf" srcId="{BB57C137-CECA-4A5E-A39E-C78F3EE7A8C3}" destId="{D04CCAAE-0378-4937-8287-233C8231D956}" srcOrd="3" destOrd="0" presId="urn:microsoft.com/office/officeart/2005/8/layout/hProcess3"/>
    <dgm:cxn modelId="{B417F091-64E3-4989-BFF4-38F0ACC14993}" type="presParOf" srcId="{FE2F5FF8-EE74-4736-97FB-B19B5267F232}" destId="{AA86C13D-E817-4226-B710-0FD8ADC64751}" srcOrd="2" destOrd="0" presId="urn:microsoft.com/office/officeart/2005/8/layout/hProcess3"/>
    <dgm:cxn modelId="{F94FDAD1-7265-4C91-B959-C4F823154AF2}" type="presParOf" srcId="{FE2F5FF8-EE74-4736-97FB-B19B5267F232}" destId="{E50DF1C6-553F-453A-B71F-F5C2F9E735CF}" srcOrd="3" destOrd="0" presId="urn:microsoft.com/office/officeart/2005/8/layout/hProcess3"/>
    <dgm:cxn modelId="{AEF77F1D-1210-42C2-AA17-B695C8D4A152}" type="presParOf" srcId="{FE2F5FF8-EE74-4736-97FB-B19B5267F232}" destId="{D0A41B15-66EE-4A20-BACE-D478CC7B037D}" srcOrd="4" destOrd="0" presId="urn:microsoft.com/office/officeart/2005/8/layout/h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D9ACB69-C4A1-4C15-9E5F-88713962917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A92677F1-0AE3-4FEC-9A8A-162245D8863A}">
      <dgm:prSet phldrT="[Texto]"/>
      <dgm:spPr/>
      <dgm:t>
        <a:bodyPr/>
        <a:lstStyle/>
        <a:p>
          <a:r>
            <a:rPr lang="es-MX" dirty="0"/>
            <a:t>OPCIONES</a:t>
          </a:r>
        </a:p>
      </dgm:t>
    </dgm:pt>
    <dgm:pt modelId="{645760B2-5019-4E95-911A-3508174F8FF3}" type="parTrans" cxnId="{2F79C55F-FA1C-4712-9C83-20659FCE08D7}">
      <dgm:prSet/>
      <dgm:spPr/>
      <dgm:t>
        <a:bodyPr/>
        <a:lstStyle/>
        <a:p>
          <a:endParaRPr lang="es-MX"/>
        </a:p>
      </dgm:t>
    </dgm:pt>
    <dgm:pt modelId="{422906E0-FD2C-4D8E-B7BC-850D182D1746}" type="sibTrans" cxnId="{2F79C55F-FA1C-4712-9C83-20659FCE08D7}">
      <dgm:prSet/>
      <dgm:spPr/>
      <dgm:t>
        <a:bodyPr/>
        <a:lstStyle/>
        <a:p>
          <a:endParaRPr lang="es-MX"/>
        </a:p>
      </dgm:t>
    </dgm:pt>
    <dgm:pt modelId="{CAD0BF62-F0F0-4AE4-8020-2E17C6488FF9}">
      <dgm:prSet phldrT="[Texto]"/>
      <dgm:spPr/>
      <dgm:t>
        <a:bodyPr/>
        <a:lstStyle/>
        <a:p>
          <a:pPr algn="just"/>
          <a:r>
            <a:rPr lang="es-MX" dirty="0"/>
            <a:t>Se da el derecho, pero no la obligación de comprar el subyacente a un precio y lapso de tiempo determinado. </a:t>
          </a:r>
        </a:p>
      </dgm:t>
    </dgm:pt>
    <dgm:pt modelId="{46D0F545-8437-44E4-9DF1-8633E5CBB8CF}" type="parTrans" cxnId="{DAEE09B3-55C9-4F70-ADC4-16DF02B35702}">
      <dgm:prSet/>
      <dgm:spPr/>
      <dgm:t>
        <a:bodyPr/>
        <a:lstStyle/>
        <a:p>
          <a:endParaRPr lang="es-MX"/>
        </a:p>
      </dgm:t>
    </dgm:pt>
    <dgm:pt modelId="{C6313D15-2171-4BE2-B51C-AA7A36A93922}" type="sibTrans" cxnId="{DAEE09B3-55C9-4F70-ADC4-16DF02B35702}">
      <dgm:prSet/>
      <dgm:spPr/>
      <dgm:t>
        <a:bodyPr/>
        <a:lstStyle/>
        <a:p>
          <a:endParaRPr lang="es-MX"/>
        </a:p>
      </dgm:t>
    </dgm:pt>
    <dgm:pt modelId="{4C555C17-9119-421E-94F0-72799C16F8A8}">
      <dgm:prSet phldrT="[Texto]"/>
      <dgm:spPr/>
      <dgm:t>
        <a:bodyPr/>
        <a:lstStyle/>
        <a:p>
          <a:pPr algn="just"/>
          <a:r>
            <a:rPr lang="es-MX" dirty="0"/>
            <a:t>En una opción de compra, el comprador paga una prima, si no se ejerce antes de la fecha de caducidad, esta expira sin valor. En una opción de venta, el propietario de la opción, puede vender el subyacente a un precio y tiempo determinado; el comprador o vendedor paga una prima por derecho, pero no la obligación de vender a un precio determinado</a:t>
          </a:r>
        </a:p>
      </dgm:t>
    </dgm:pt>
    <dgm:pt modelId="{854306A2-69EB-4A6E-ACC1-13360EA3B4BA}" type="parTrans" cxnId="{7988E9BB-239D-460B-955A-4BD74BFEE7E3}">
      <dgm:prSet/>
      <dgm:spPr/>
      <dgm:t>
        <a:bodyPr/>
        <a:lstStyle/>
        <a:p>
          <a:endParaRPr lang="es-MX"/>
        </a:p>
      </dgm:t>
    </dgm:pt>
    <dgm:pt modelId="{EED19E17-E21F-408B-A3ED-9F1B074930C0}" type="sibTrans" cxnId="{7988E9BB-239D-460B-955A-4BD74BFEE7E3}">
      <dgm:prSet/>
      <dgm:spPr/>
      <dgm:t>
        <a:bodyPr/>
        <a:lstStyle/>
        <a:p>
          <a:endParaRPr lang="es-MX"/>
        </a:p>
      </dgm:t>
    </dgm:pt>
    <dgm:pt modelId="{8A41D5C2-D704-4F12-B9BC-53C80EBDE346}" type="pres">
      <dgm:prSet presAssocID="{5D9ACB69-C4A1-4C15-9E5F-887139629171}" presName="Name0" presStyleCnt="0">
        <dgm:presLayoutVars>
          <dgm:dir/>
          <dgm:animLvl val="lvl"/>
          <dgm:resizeHandles/>
        </dgm:presLayoutVars>
      </dgm:prSet>
      <dgm:spPr/>
    </dgm:pt>
    <dgm:pt modelId="{6BC2D3C6-B3B9-4D1E-8439-8C6FA40BA6A4}" type="pres">
      <dgm:prSet presAssocID="{A92677F1-0AE3-4FEC-9A8A-162245D8863A}" presName="linNode" presStyleCnt="0"/>
      <dgm:spPr/>
    </dgm:pt>
    <dgm:pt modelId="{66428D02-B609-4C79-880A-78388FD9C132}" type="pres">
      <dgm:prSet presAssocID="{A92677F1-0AE3-4FEC-9A8A-162245D8863A}" presName="parentShp" presStyleLbl="node1" presStyleIdx="0" presStyleCnt="1">
        <dgm:presLayoutVars>
          <dgm:bulletEnabled val="1"/>
        </dgm:presLayoutVars>
      </dgm:prSet>
      <dgm:spPr/>
    </dgm:pt>
    <dgm:pt modelId="{AC7146CE-4C89-4093-A1E1-74666247DBE6}" type="pres">
      <dgm:prSet presAssocID="{A92677F1-0AE3-4FEC-9A8A-162245D8863A}" presName="childShp" presStyleLbl="bgAccFollowNode1" presStyleIdx="0" presStyleCnt="1">
        <dgm:presLayoutVars>
          <dgm:bulletEnabled val="1"/>
        </dgm:presLayoutVars>
      </dgm:prSet>
      <dgm:spPr/>
    </dgm:pt>
  </dgm:ptLst>
  <dgm:cxnLst>
    <dgm:cxn modelId="{84BAEC38-C0C4-4B79-91A0-5BDF437BA93C}" type="presOf" srcId="{CAD0BF62-F0F0-4AE4-8020-2E17C6488FF9}" destId="{AC7146CE-4C89-4093-A1E1-74666247DBE6}" srcOrd="0" destOrd="0" presId="urn:microsoft.com/office/officeart/2005/8/layout/vList6"/>
    <dgm:cxn modelId="{2F79C55F-FA1C-4712-9C83-20659FCE08D7}" srcId="{5D9ACB69-C4A1-4C15-9E5F-887139629171}" destId="{A92677F1-0AE3-4FEC-9A8A-162245D8863A}" srcOrd="0" destOrd="0" parTransId="{645760B2-5019-4E95-911A-3508174F8FF3}" sibTransId="{422906E0-FD2C-4D8E-B7BC-850D182D1746}"/>
    <dgm:cxn modelId="{DAEE09B3-55C9-4F70-ADC4-16DF02B35702}" srcId="{A92677F1-0AE3-4FEC-9A8A-162245D8863A}" destId="{CAD0BF62-F0F0-4AE4-8020-2E17C6488FF9}" srcOrd="0" destOrd="0" parTransId="{46D0F545-8437-44E4-9DF1-8633E5CBB8CF}" sibTransId="{C6313D15-2171-4BE2-B51C-AA7A36A93922}"/>
    <dgm:cxn modelId="{7988E9BB-239D-460B-955A-4BD74BFEE7E3}" srcId="{A92677F1-0AE3-4FEC-9A8A-162245D8863A}" destId="{4C555C17-9119-421E-94F0-72799C16F8A8}" srcOrd="1" destOrd="0" parTransId="{854306A2-69EB-4A6E-ACC1-13360EA3B4BA}" sibTransId="{EED19E17-E21F-408B-A3ED-9F1B074930C0}"/>
    <dgm:cxn modelId="{F43ABCE5-67A2-449E-A49D-AC57C33B73E5}" type="presOf" srcId="{5D9ACB69-C4A1-4C15-9E5F-887139629171}" destId="{8A41D5C2-D704-4F12-B9BC-53C80EBDE346}" srcOrd="0" destOrd="0" presId="urn:microsoft.com/office/officeart/2005/8/layout/vList6"/>
    <dgm:cxn modelId="{27ACDDF6-4402-45C5-A33B-4C5404F8508E}" type="presOf" srcId="{4C555C17-9119-421E-94F0-72799C16F8A8}" destId="{AC7146CE-4C89-4093-A1E1-74666247DBE6}" srcOrd="0" destOrd="1" presId="urn:microsoft.com/office/officeart/2005/8/layout/vList6"/>
    <dgm:cxn modelId="{707EDBFA-85EA-4215-86D9-D93CB4723BCD}" type="presOf" srcId="{A92677F1-0AE3-4FEC-9A8A-162245D8863A}" destId="{66428D02-B609-4C79-880A-78388FD9C132}" srcOrd="0" destOrd="0" presId="urn:microsoft.com/office/officeart/2005/8/layout/vList6"/>
    <dgm:cxn modelId="{E7DC65BA-8453-47A7-AB6C-033BF61B29A4}" type="presParOf" srcId="{8A41D5C2-D704-4F12-B9BC-53C80EBDE346}" destId="{6BC2D3C6-B3B9-4D1E-8439-8C6FA40BA6A4}" srcOrd="0" destOrd="0" presId="urn:microsoft.com/office/officeart/2005/8/layout/vList6"/>
    <dgm:cxn modelId="{CF639CC2-3192-4EBE-ADFC-4EB734C36946}" type="presParOf" srcId="{6BC2D3C6-B3B9-4D1E-8439-8C6FA40BA6A4}" destId="{66428D02-B609-4C79-880A-78388FD9C132}" srcOrd="0" destOrd="0" presId="urn:microsoft.com/office/officeart/2005/8/layout/vList6"/>
    <dgm:cxn modelId="{75963056-0759-4100-A47E-0149089B93AD}" type="presParOf" srcId="{6BC2D3C6-B3B9-4D1E-8439-8C6FA40BA6A4}" destId="{AC7146CE-4C89-4093-A1E1-74666247DBE6}"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997E074-E8E1-4688-8BB6-A74E6778F004}"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s-MX"/>
        </a:p>
      </dgm:t>
    </dgm:pt>
    <dgm:pt modelId="{EED51F4B-7A81-45C6-B18B-FF70C64F3C8A}">
      <dgm:prSet phldrT="[Texto]" custT="1"/>
      <dgm:spPr/>
      <dgm:t>
        <a:bodyPr/>
        <a:lstStyle/>
        <a:p>
          <a:r>
            <a:rPr lang="es-MX" sz="2000" dirty="0"/>
            <a:t>FUTUROS</a:t>
          </a:r>
          <a:endParaRPr lang="es-MX" sz="1400" dirty="0"/>
        </a:p>
      </dgm:t>
    </dgm:pt>
    <dgm:pt modelId="{D1C5B9E7-43B1-47E1-B2DE-9C4454BE347D}" type="parTrans" cxnId="{9EE78E67-EE5F-4923-BA80-E4D372F30928}">
      <dgm:prSet/>
      <dgm:spPr/>
      <dgm:t>
        <a:bodyPr/>
        <a:lstStyle/>
        <a:p>
          <a:endParaRPr lang="es-MX"/>
        </a:p>
      </dgm:t>
    </dgm:pt>
    <dgm:pt modelId="{4389DB16-CAEE-4C42-9E15-1764A0545FFD}" type="sibTrans" cxnId="{9EE78E67-EE5F-4923-BA80-E4D372F30928}">
      <dgm:prSet/>
      <dgm:spPr/>
      <dgm:t>
        <a:bodyPr/>
        <a:lstStyle/>
        <a:p>
          <a:endParaRPr lang="es-MX"/>
        </a:p>
      </dgm:t>
    </dgm:pt>
    <dgm:pt modelId="{B8814890-2DDF-4F93-B000-DC2F7D8CF8EE}">
      <dgm:prSet phldrT="[Texto]" custT="1"/>
      <dgm:spPr/>
      <dgm:t>
        <a:bodyPr/>
        <a:lstStyle/>
        <a:p>
          <a:r>
            <a:rPr lang="es-MX" sz="2000" dirty="0"/>
            <a:t>Son instrumentos subyacentes sobre los cuales se negocian las opciones</a:t>
          </a:r>
        </a:p>
      </dgm:t>
    </dgm:pt>
    <dgm:pt modelId="{9E986E1F-5F46-4452-B0F8-858901051878}" type="parTrans" cxnId="{3EF79C60-2CA4-4D28-A8B6-5C2750AF7DFF}">
      <dgm:prSet/>
      <dgm:spPr/>
      <dgm:t>
        <a:bodyPr/>
        <a:lstStyle/>
        <a:p>
          <a:endParaRPr lang="es-MX"/>
        </a:p>
      </dgm:t>
    </dgm:pt>
    <dgm:pt modelId="{BAE0F741-F996-488A-A3C8-5A034B4EF1D4}" type="sibTrans" cxnId="{3EF79C60-2CA4-4D28-A8B6-5C2750AF7DFF}">
      <dgm:prSet/>
      <dgm:spPr/>
      <dgm:t>
        <a:bodyPr/>
        <a:lstStyle/>
        <a:p>
          <a:endParaRPr lang="es-MX"/>
        </a:p>
      </dgm:t>
    </dgm:pt>
    <dgm:pt modelId="{36426F07-C7F8-436F-A182-59B7785F5D37}">
      <dgm:prSet phldrT="[Texto]" custT="1"/>
      <dgm:spPr/>
      <dgm:t>
        <a:bodyPr/>
        <a:lstStyle/>
        <a:p>
          <a:r>
            <a:rPr lang="es-MX" sz="1800" dirty="0"/>
            <a:t>los precios de las opciones, denominados primas, son afectados por los precios de futuros y otros factores del mercado</a:t>
          </a:r>
        </a:p>
      </dgm:t>
    </dgm:pt>
    <dgm:pt modelId="{0C9A1D9F-C83F-4DFC-9425-42A8BED1A84D}" type="parTrans" cxnId="{384E5CF7-C4A7-4E38-9779-F577B02E1DA8}">
      <dgm:prSet/>
      <dgm:spPr/>
      <dgm:t>
        <a:bodyPr/>
        <a:lstStyle/>
        <a:p>
          <a:endParaRPr lang="es-MX"/>
        </a:p>
      </dgm:t>
    </dgm:pt>
    <dgm:pt modelId="{B48EA38B-B6E4-43BE-B7F5-9D9DDB60E35B}" type="sibTrans" cxnId="{384E5CF7-C4A7-4E38-9779-F577B02E1DA8}">
      <dgm:prSet/>
      <dgm:spPr/>
      <dgm:t>
        <a:bodyPr/>
        <a:lstStyle/>
        <a:p>
          <a:endParaRPr lang="es-MX"/>
        </a:p>
      </dgm:t>
    </dgm:pt>
    <dgm:pt modelId="{E1CD27EC-D7E2-41FA-97F7-C2CB03BF65A4}">
      <dgm:prSet phldrT="[Texto]" custT="1"/>
      <dgm:spPr/>
      <dgm:t>
        <a:bodyPr/>
        <a:lstStyle/>
        <a:p>
          <a:r>
            <a:rPr lang="es-MX" sz="1800" dirty="0"/>
            <a:t>Se  registran ante la Cámara de Compensación. Se debe especificar la cantidad, calidad, precio, lugar de entrega y fecha en que se realizará la operación</a:t>
          </a:r>
        </a:p>
      </dgm:t>
    </dgm:pt>
    <dgm:pt modelId="{49230C3E-B2E1-4B30-A194-AEB1B1B44BA5}" type="parTrans" cxnId="{1AF6019D-6AF1-4BC3-8BDF-4FB257855184}">
      <dgm:prSet/>
      <dgm:spPr/>
      <dgm:t>
        <a:bodyPr/>
        <a:lstStyle/>
        <a:p>
          <a:endParaRPr lang="es-MX"/>
        </a:p>
      </dgm:t>
    </dgm:pt>
    <dgm:pt modelId="{A2088CFA-FC0E-4624-9891-13A7FE7B6720}" type="sibTrans" cxnId="{1AF6019D-6AF1-4BC3-8BDF-4FB257855184}">
      <dgm:prSet/>
      <dgm:spPr/>
      <dgm:t>
        <a:bodyPr/>
        <a:lstStyle/>
        <a:p>
          <a:endParaRPr lang="es-MX"/>
        </a:p>
      </dgm:t>
    </dgm:pt>
    <dgm:pt modelId="{90CD3AFC-16CE-4610-8E32-8B0D04719454}" type="pres">
      <dgm:prSet presAssocID="{B997E074-E8E1-4688-8BB6-A74E6778F004}" presName="Name0" presStyleCnt="0">
        <dgm:presLayoutVars>
          <dgm:orgChart val="1"/>
          <dgm:chPref val="1"/>
          <dgm:dir/>
          <dgm:animOne val="branch"/>
          <dgm:animLvl val="lvl"/>
          <dgm:resizeHandles/>
        </dgm:presLayoutVars>
      </dgm:prSet>
      <dgm:spPr/>
    </dgm:pt>
    <dgm:pt modelId="{DF92D76E-85E7-48EA-8C6C-AEFA06408CD2}" type="pres">
      <dgm:prSet presAssocID="{EED51F4B-7A81-45C6-B18B-FF70C64F3C8A}" presName="hierRoot1" presStyleCnt="0">
        <dgm:presLayoutVars>
          <dgm:hierBranch val="init"/>
        </dgm:presLayoutVars>
      </dgm:prSet>
      <dgm:spPr/>
    </dgm:pt>
    <dgm:pt modelId="{5FA63967-ED6C-410A-8878-A9274CA08F8D}" type="pres">
      <dgm:prSet presAssocID="{EED51F4B-7A81-45C6-B18B-FF70C64F3C8A}" presName="rootComposite1" presStyleCnt="0"/>
      <dgm:spPr/>
    </dgm:pt>
    <dgm:pt modelId="{7EB1B75E-96DA-4E8E-AE40-B5066C4F8BEC}" type="pres">
      <dgm:prSet presAssocID="{EED51F4B-7A81-45C6-B18B-FF70C64F3C8A}" presName="rootText1" presStyleLbl="alignAcc1" presStyleIdx="0" presStyleCnt="0">
        <dgm:presLayoutVars>
          <dgm:chPref val="3"/>
        </dgm:presLayoutVars>
      </dgm:prSet>
      <dgm:spPr/>
    </dgm:pt>
    <dgm:pt modelId="{419277E7-2661-420F-8C65-5C742E5A0632}" type="pres">
      <dgm:prSet presAssocID="{EED51F4B-7A81-45C6-B18B-FF70C64F3C8A}" presName="topArc1" presStyleLbl="parChTrans1D1" presStyleIdx="0" presStyleCnt="8"/>
      <dgm:spPr/>
    </dgm:pt>
    <dgm:pt modelId="{5EEFEF85-DEE7-40A8-8638-E4D5DC45A062}" type="pres">
      <dgm:prSet presAssocID="{EED51F4B-7A81-45C6-B18B-FF70C64F3C8A}" presName="bottomArc1" presStyleLbl="parChTrans1D1" presStyleIdx="1" presStyleCnt="8"/>
      <dgm:spPr/>
    </dgm:pt>
    <dgm:pt modelId="{70DBED3D-7F83-4ABB-A932-056C4C0BEAD3}" type="pres">
      <dgm:prSet presAssocID="{EED51F4B-7A81-45C6-B18B-FF70C64F3C8A}" presName="topConnNode1" presStyleLbl="node1" presStyleIdx="0" presStyleCnt="0"/>
      <dgm:spPr/>
    </dgm:pt>
    <dgm:pt modelId="{A983ED80-7F82-4403-A263-B2BA2BA37FEA}" type="pres">
      <dgm:prSet presAssocID="{EED51F4B-7A81-45C6-B18B-FF70C64F3C8A}" presName="hierChild2" presStyleCnt="0"/>
      <dgm:spPr/>
    </dgm:pt>
    <dgm:pt modelId="{6CF21FF6-7A17-4C73-A1B8-7FDD797FD85E}" type="pres">
      <dgm:prSet presAssocID="{9E986E1F-5F46-4452-B0F8-858901051878}" presName="Name28" presStyleLbl="parChTrans1D2" presStyleIdx="0" presStyleCnt="3"/>
      <dgm:spPr/>
    </dgm:pt>
    <dgm:pt modelId="{DB5DA0B6-C041-417E-B86D-47C2DAD52883}" type="pres">
      <dgm:prSet presAssocID="{B8814890-2DDF-4F93-B000-DC2F7D8CF8EE}" presName="hierRoot2" presStyleCnt="0">
        <dgm:presLayoutVars>
          <dgm:hierBranch val="init"/>
        </dgm:presLayoutVars>
      </dgm:prSet>
      <dgm:spPr/>
    </dgm:pt>
    <dgm:pt modelId="{F6F46FF7-1C4A-4150-BE92-A1ACAA8B71E5}" type="pres">
      <dgm:prSet presAssocID="{B8814890-2DDF-4F93-B000-DC2F7D8CF8EE}" presName="rootComposite2" presStyleCnt="0"/>
      <dgm:spPr/>
    </dgm:pt>
    <dgm:pt modelId="{A43415D7-A4B4-402B-9D97-C2F867800D54}" type="pres">
      <dgm:prSet presAssocID="{B8814890-2DDF-4F93-B000-DC2F7D8CF8EE}" presName="rootText2" presStyleLbl="alignAcc1" presStyleIdx="0" presStyleCnt="0">
        <dgm:presLayoutVars>
          <dgm:chPref val="3"/>
        </dgm:presLayoutVars>
      </dgm:prSet>
      <dgm:spPr/>
    </dgm:pt>
    <dgm:pt modelId="{D73C7E8C-2EAB-4789-8E23-2E37BF111570}" type="pres">
      <dgm:prSet presAssocID="{B8814890-2DDF-4F93-B000-DC2F7D8CF8EE}" presName="topArc2" presStyleLbl="parChTrans1D1" presStyleIdx="2" presStyleCnt="8"/>
      <dgm:spPr/>
    </dgm:pt>
    <dgm:pt modelId="{49D16735-FECA-4B5F-9E03-DDF446BCADED}" type="pres">
      <dgm:prSet presAssocID="{B8814890-2DDF-4F93-B000-DC2F7D8CF8EE}" presName="bottomArc2" presStyleLbl="parChTrans1D1" presStyleIdx="3" presStyleCnt="8"/>
      <dgm:spPr/>
    </dgm:pt>
    <dgm:pt modelId="{971E6B45-E098-4AEC-8F3D-C2A1758696C9}" type="pres">
      <dgm:prSet presAssocID="{B8814890-2DDF-4F93-B000-DC2F7D8CF8EE}" presName="topConnNode2" presStyleLbl="node2" presStyleIdx="0" presStyleCnt="0"/>
      <dgm:spPr/>
    </dgm:pt>
    <dgm:pt modelId="{666BA6CA-6792-4805-8176-AC0468701638}" type="pres">
      <dgm:prSet presAssocID="{B8814890-2DDF-4F93-B000-DC2F7D8CF8EE}" presName="hierChild4" presStyleCnt="0"/>
      <dgm:spPr/>
    </dgm:pt>
    <dgm:pt modelId="{BDDF66D3-ED75-422D-9251-57C3300C0CBF}" type="pres">
      <dgm:prSet presAssocID="{B8814890-2DDF-4F93-B000-DC2F7D8CF8EE}" presName="hierChild5" presStyleCnt="0"/>
      <dgm:spPr/>
    </dgm:pt>
    <dgm:pt modelId="{8CFC163D-92B6-4A8F-92D7-B05498DFB227}" type="pres">
      <dgm:prSet presAssocID="{0C9A1D9F-C83F-4DFC-9425-42A8BED1A84D}" presName="Name28" presStyleLbl="parChTrans1D2" presStyleIdx="1" presStyleCnt="3"/>
      <dgm:spPr/>
    </dgm:pt>
    <dgm:pt modelId="{8AFDDA7C-6FD3-4FC6-ADC3-2793F8753532}" type="pres">
      <dgm:prSet presAssocID="{36426F07-C7F8-436F-A182-59B7785F5D37}" presName="hierRoot2" presStyleCnt="0">
        <dgm:presLayoutVars>
          <dgm:hierBranch val="init"/>
        </dgm:presLayoutVars>
      </dgm:prSet>
      <dgm:spPr/>
    </dgm:pt>
    <dgm:pt modelId="{F71AAD17-5F1D-4761-AD80-829E716AECC8}" type="pres">
      <dgm:prSet presAssocID="{36426F07-C7F8-436F-A182-59B7785F5D37}" presName="rootComposite2" presStyleCnt="0"/>
      <dgm:spPr/>
    </dgm:pt>
    <dgm:pt modelId="{E49191D4-2504-4402-94ED-9C6501F00323}" type="pres">
      <dgm:prSet presAssocID="{36426F07-C7F8-436F-A182-59B7785F5D37}" presName="rootText2" presStyleLbl="alignAcc1" presStyleIdx="0" presStyleCnt="0">
        <dgm:presLayoutVars>
          <dgm:chPref val="3"/>
        </dgm:presLayoutVars>
      </dgm:prSet>
      <dgm:spPr/>
    </dgm:pt>
    <dgm:pt modelId="{9D2AA3B2-73B1-4424-BBCF-EFE93631924D}" type="pres">
      <dgm:prSet presAssocID="{36426F07-C7F8-436F-A182-59B7785F5D37}" presName="topArc2" presStyleLbl="parChTrans1D1" presStyleIdx="4" presStyleCnt="8"/>
      <dgm:spPr/>
    </dgm:pt>
    <dgm:pt modelId="{9850CA9A-82A4-4BFC-91B8-38890CF31372}" type="pres">
      <dgm:prSet presAssocID="{36426F07-C7F8-436F-A182-59B7785F5D37}" presName="bottomArc2" presStyleLbl="parChTrans1D1" presStyleIdx="5" presStyleCnt="8"/>
      <dgm:spPr/>
    </dgm:pt>
    <dgm:pt modelId="{53050C3A-793E-49D7-A41A-A68AED918E6E}" type="pres">
      <dgm:prSet presAssocID="{36426F07-C7F8-436F-A182-59B7785F5D37}" presName="topConnNode2" presStyleLbl="node2" presStyleIdx="0" presStyleCnt="0"/>
      <dgm:spPr/>
    </dgm:pt>
    <dgm:pt modelId="{701C76AE-1B14-4D85-947E-A2EF5FC99B46}" type="pres">
      <dgm:prSet presAssocID="{36426F07-C7F8-436F-A182-59B7785F5D37}" presName="hierChild4" presStyleCnt="0"/>
      <dgm:spPr/>
    </dgm:pt>
    <dgm:pt modelId="{5EB6B4D3-DE22-4D1A-9962-544124446904}" type="pres">
      <dgm:prSet presAssocID="{36426F07-C7F8-436F-A182-59B7785F5D37}" presName="hierChild5" presStyleCnt="0"/>
      <dgm:spPr/>
    </dgm:pt>
    <dgm:pt modelId="{7BCA7653-F7A9-44F1-A857-3D47ED89107D}" type="pres">
      <dgm:prSet presAssocID="{49230C3E-B2E1-4B30-A194-AEB1B1B44BA5}" presName="Name28" presStyleLbl="parChTrans1D2" presStyleIdx="2" presStyleCnt="3"/>
      <dgm:spPr/>
    </dgm:pt>
    <dgm:pt modelId="{A9E0AEC5-30FF-4F6B-946C-87CD362782FC}" type="pres">
      <dgm:prSet presAssocID="{E1CD27EC-D7E2-41FA-97F7-C2CB03BF65A4}" presName="hierRoot2" presStyleCnt="0">
        <dgm:presLayoutVars>
          <dgm:hierBranch val="init"/>
        </dgm:presLayoutVars>
      </dgm:prSet>
      <dgm:spPr/>
    </dgm:pt>
    <dgm:pt modelId="{85771A5B-2341-409A-847F-9C69D7823F0C}" type="pres">
      <dgm:prSet presAssocID="{E1CD27EC-D7E2-41FA-97F7-C2CB03BF65A4}" presName="rootComposite2" presStyleCnt="0"/>
      <dgm:spPr/>
    </dgm:pt>
    <dgm:pt modelId="{7F16DA85-4DE3-457C-9C3F-87564A1904D4}" type="pres">
      <dgm:prSet presAssocID="{E1CD27EC-D7E2-41FA-97F7-C2CB03BF65A4}" presName="rootText2" presStyleLbl="alignAcc1" presStyleIdx="0" presStyleCnt="0">
        <dgm:presLayoutVars>
          <dgm:chPref val="3"/>
        </dgm:presLayoutVars>
      </dgm:prSet>
      <dgm:spPr/>
    </dgm:pt>
    <dgm:pt modelId="{412A00A0-03FC-4D0F-962D-4B1FD09CD1F7}" type="pres">
      <dgm:prSet presAssocID="{E1CD27EC-D7E2-41FA-97F7-C2CB03BF65A4}" presName="topArc2" presStyleLbl="parChTrans1D1" presStyleIdx="6" presStyleCnt="8"/>
      <dgm:spPr/>
    </dgm:pt>
    <dgm:pt modelId="{AFBA4B95-9EA2-4B93-8D49-123378F07EE2}" type="pres">
      <dgm:prSet presAssocID="{E1CD27EC-D7E2-41FA-97F7-C2CB03BF65A4}" presName="bottomArc2" presStyleLbl="parChTrans1D1" presStyleIdx="7" presStyleCnt="8"/>
      <dgm:spPr/>
    </dgm:pt>
    <dgm:pt modelId="{23CF3E4E-C538-4229-9C28-FF7CCC2A3C93}" type="pres">
      <dgm:prSet presAssocID="{E1CD27EC-D7E2-41FA-97F7-C2CB03BF65A4}" presName="topConnNode2" presStyleLbl="node2" presStyleIdx="0" presStyleCnt="0"/>
      <dgm:spPr/>
    </dgm:pt>
    <dgm:pt modelId="{06AB3973-B0CB-4F50-9D05-964CD5AE84FD}" type="pres">
      <dgm:prSet presAssocID="{E1CD27EC-D7E2-41FA-97F7-C2CB03BF65A4}" presName="hierChild4" presStyleCnt="0"/>
      <dgm:spPr/>
    </dgm:pt>
    <dgm:pt modelId="{11029366-F3C9-4DF6-A501-3E53A8782D5C}" type="pres">
      <dgm:prSet presAssocID="{E1CD27EC-D7E2-41FA-97F7-C2CB03BF65A4}" presName="hierChild5" presStyleCnt="0"/>
      <dgm:spPr/>
    </dgm:pt>
    <dgm:pt modelId="{C1A462A2-D51B-449B-97E1-1540E916CDA9}" type="pres">
      <dgm:prSet presAssocID="{EED51F4B-7A81-45C6-B18B-FF70C64F3C8A}" presName="hierChild3" presStyleCnt="0"/>
      <dgm:spPr/>
    </dgm:pt>
  </dgm:ptLst>
  <dgm:cxnLst>
    <dgm:cxn modelId="{4876F910-A451-4204-BFB6-37B9B47E0302}" type="presOf" srcId="{EED51F4B-7A81-45C6-B18B-FF70C64F3C8A}" destId="{70DBED3D-7F83-4ABB-A932-056C4C0BEAD3}" srcOrd="1" destOrd="0" presId="urn:microsoft.com/office/officeart/2008/layout/HalfCircleOrganizationChart"/>
    <dgm:cxn modelId="{6FB56F13-43C3-4019-9FD6-134F250DDA8F}" type="presOf" srcId="{EED51F4B-7A81-45C6-B18B-FF70C64F3C8A}" destId="{7EB1B75E-96DA-4E8E-AE40-B5066C4F8BEC}" srcOrd="0" destOrd="0" presId="urn:microsoft.com/office/officeart/2008/layout/HalfCircleOrganizationChart"/>
    <dgm:cxn modelId="{D75F381B-741F-40F5-97DE-9447FF4008DC}" type="presOf" srcId="{0C9A1D9F-C83F-4DFC-9425-42A8BED1A84D}" destId="{8CFC163D-92B6-4A8F-92D7-B05498DFB227}" srcOrd="0" destOrd="0" presId="urn:microsoft.com/office/officeart/2008/layout/HalfCircleOrganizationChart"/>
    <dgm:cxn modelId="{F3F2EC2C-DF6B-48D4-B784-DBBDBB313FD4}" type="presOf" srcId="{49230C3E-B2E1-4B30-A194-AEB1B1B44BA5}" destId="{7BCA7653-F7A9-44F1-A857-3D47ED89107D}" srcOrd="0" destOrd="0" presId="urn:microsoft.com/office/officeart/2008/layout/HalfCircleOrganizationChart"/>
    <dgm:cxn modelId="{B89B0D3A-1D67-4D7D-B60D-7EBE7641896C}" type="presOf" srcId="{B997E074-E8E1-4688-8BB6-A74E6778F004}" destId="{90CD3AFC-16CE-4610-8E32-8B0D04719454}" srcOrd="0" destOrd="0" presId="urn:microsoft.com/office/officeart/2008/layout/HalfCircleOrganizationChart"/>
    <dgm:cxn modelId="{3EF79C60-2CA4-4D28-A8B6-5C2750AF7DFF}" srcId="{EED51F4B-7A81-45C6-B18B-FF70C64F3C8A}" destId="{B8814890-2DDF-4F93-B000-DC2F7D8CF8EE}" srcOrd="0" destOrd="0" parTransId="{9E986E1F-5F46-4452-B0F8-858901051878}" sibTransId="{BAE0F741-F996-488A-A3C8-5A034B4EF1D4}"/>
    <dgm:cxn modelId="{9EE78E67-EE5F-4923-BA80-E4D372F30928}" srcId="{B997E074-E8E1-4688-8BB6-A74E6778F004}" destId="{EED51F4B-7A81-45C6-B18B-FF70C64F3C8A}" srcOrd="0" destOrd="0" parTransId="{D1C5B9E7-43B1-47E1-B2DE-9C4454BE347D}" sibTransId="{4389DB16-CAEE-4C42-9E15-1764A0545FFD}"/>
    <dgm:cxn modelId="{9F58FD92-2B9B-4BB4-AD3D-837AAF0A3E62}" type="presOf" srcId="{36426F07-C7F8-436F-A182-59B7785F5D37}" destId="{53050C3A-793E-49D7-A41A-A68AED918E6E}" srcOrd="1" destOrd="0" presId="urn:microsoft.com/office/officeart/2008/layout/HalfCircleOrganizationChart"/>
    <dgm:cxn modelId="{1AF6019D-6AF1-4BC3-8BDF-4FB257855184}" srcId="{EED51F4B-7A81-45C6-B18B-FF70C64F3C8A}" destId="{E1CD27EC-D7E2-41FA-97F7-C2CB03BF65A4}" srcOrd="2" destOrd="0" parTransId="{49230C3E-B2E1-4B30-A194-AEB1B1B44BA5}" sibTransId="{A2088CFA-FC0E-4624-9891-13A7FE7B6720}"/>
    <dgm:cxn modelId="{78306FAE-F052-4935-A7D7-E9127205B789}" type="presOf" srcId="{36426F07-C7F8-436F-A182-59B7785F5D37}" destId="{E49191D4-2504-4402-94ED-9C6501F00323}" srcOrd="0" destOrd="0" presId="urn:microsoft.com/office/officeart/2008/layout/HalfCircleOrganizationChart"/>
    <dgm:cxn modelId="{14CD00B7-CEA9-4284-BC2B-2AF758275551}" type="presOf" srcId="{E1CD27EC-D7E2-41FA-97F7-C2CB03BF65A4}" destId="{23CF3E4E-C538-4229-9C28-FF7CCC2A3C93}" srcOrd="1" destOrd="0" presId="urn:microsoft.com/office/officeart/2008/layout/HalfCircleOrganizationChart"/>
    <dgm:cxn modelId="{2B2E9DC7-46EE-4027-8FB7-565929BDB1F8}" type="presOf" srcId="{B8814890-2DDF-4F93-B000-DC2F7D8CF8EE}" destId="{A43415D7-A4B4-402B-9D97-C2F867800D54}" srcOrd="0" destOrd="0" presId="urn:microsoft.com/office/officeart/2008/layout/HalfCircleOrganizationChart"/>
    <dgm:cxn modelId="{90D05AD9-8105-4412-81F6-83556A97CF54}" type="presOf" srcId="{E1CD27EC-D7E2-41FA-97F7-C2CB03BF65A4}" destId="{7F16DA85-4DE3-457C-9C3F-87564A1904D4}" srcOrd="0" destOrd="0" presId="urn:microsoft.com/office/officeart/2008/layout/HalfCircleOrganizationChart"/>
    <dgm:cxn modelId="{0262BCDA-4521-4D73-B386-01BCC8E288B8}" type="presOf" srcId="{9E986E1F-5F46-4452-B0F8-858901051878}" destId="{6CF21FF6-7A17-4C73-A1B8-7FDD797FD85E}" srcOrd="0" destOrd="0" presId="urn:microsoft.com/office/officeart/2008/layout/HalfCircleOrganizationChart"/>
    <dgm:cxn modelId="{16EE96DD-2616-4842-AB54-2BB8B8F89ABC}" type="presOf" srcId="{B8814890-2DDF-4F93-B000-DC2F7D8CF8EE}" destId="{971E6B45-E098-4AEC-8F3D-C2A1758696C9}" srcOrd="1" destOrd="0" presId="urn:microsoft.com/office/officeart/2008/layout/HalfCircleOrganizationChart"/>
    <dgm:cxn modelId="{384E5CF7-C4A7-4E38-9779-F577B02E1DA8}" srcId="{EED51F4B-7A81-45C6-B18B-FF70C64F3C8A}" destId="{36426F07-C7F8-436F-A182-59B7785F5D37}" srcOrd="1" destOrd="0" parTransId="{0C9A1D9F-C83F-4DFC-9425-42A8BED1A84D}" sibTransId="{B48EA38B-B6E4-43BE-B7F5-9D9DDB60E35B}"/>
    <dgm:cxn modelId="{7C32C3DD-07FD-460C-A3C5-DE4D82821756}" type="presParOf" srcId="{90CD3AFC-16CE-4610-8E32-8B0D04719454}" destId="{DF92D76E-85E7-48EA-8C6C-AEFA06408CD2}" srcOrd="0" destOrd="0" presId="urn:microsoft.com/office/officeart/2008/layout/HalfCircleOrganizationChart"/>
    <dgm:cxn modelId="{1F6D9B5D-3F0D-4746-A8F2-AFB79E494730}" type="presParOf" srcId="{DF92D76E-85E7-48EA-8C6C-AEFA06408CD2}" destId="{5FA63967-ED6C-410A-8878-A9274CA08F8D}" srcOrd="0" destOrd="0" presId="urn:microsoft.com/office/officeart/2008/layout/HalfCircleOrganizationChart"/>
    <dgm:cxn modelId="{C14B1E2D-0CDE-4D04-B374-6D8F5DBCCC74}" type="presParOf" srcId="{5FA63967-ED6C-410A-8878-A9274CA08F8D}" destId="{7EB1B75E-96DA-4E8E-AE40-B5066C4F8BEC}" srcOrd="0" destOrd="0" presId="urn:microsoft.com/office/officeart/2008/layout/HalfCircleOrganizationChart"/>
    <dgm:cxn modelId="{2A5BD0CB-15F5-4422-85C6-66E8A75837F8}" type="presParOf" srcId="{5FA63967-ED6C-410A-8878-A9274CA08F8D}" destId="{419277E7-2661-420F-8C65-5C742E5A0632}" srcOrd="1" destOrd="0" presId="urn:microsoft.com/office/officeart/2008/layout/HalfCircleOrganizationChart"/>
    <dgm:cxn modelId="{6A27C052-6E85-4609-9361-B3AD725DC3E1}" type="presParOf" srcId="{5FA63967-ED6C-410A-8878-A9274CA08F8D}" destId="{5EEFEF85-DEE7-40A8-8638-E4D5DC45A062}" srcOrd="2" destOrd="0" presId="urn:microsoft.com/office/officeart/2008/layout/HalfCircleOrganizationChart"/>
    <dgm:cxn modelId="{F33C3F50-D5B6-4183-8735-6F4F48724C87}" type="presParOf" srcId="{5FA63967-ED6C-410A-8878-A9274CA08F8D}" destId="{70DBED3D-7F83-4ABB-A932-056C4C0BEAD3}" srcOrd="3" destOrd="0" presId="urn:microsoft.com/office/officeart/2008/layout/HalfCircleOrganizationChart"/>
    <dgm:cxn modelId="{E4AF0DC2-DECB-4B2D-BDC8-8631376575CC}" type="presParOf" srcId="{DF92D76E-85E7-48EA-8C6C-AEFA06408CD2}" destId="{A983ED80-7F82-4403-A263-B2BA2BA37FEA}" srcOrd="1" destOrd="0" presId="urn:microsoft.com/office/officeart/2008/layout/HalfCircleOrganizationChart"/>
    <dgm:cxn modelId="{2C93A5A9-A9B6-47E7-A5BF-CD90EE596369}" type="presParOf" srcId="{A983ED80-7F82-4403-A263-B2BA2BA37FEA}" destId="{6CF21FF6-7A17-4C73-A1B8-7FDD797FD85E}" srcOrd="0" destOrd="0" presId="urn:microsoft.com/office/officeart/2008/layout/HalfCircleOrganizationChart"/>
    <dgm:cxn modelId="{19C2927C-3114-4478-8F93-3758F924CF41}" type="presParOf" srcId="{A983ED80-7F82-4403-A263-B2BA2BA37FEA}" destId="{DB5DA0B6-C041-417E-B86D-47C2DAD52883}" srcOrd="1" destOrd="0" presId="urn:microsoft.com/office/officeart/2008/layout/HalfCircleOrganizationChart"/>
    <dgm:cxn modelId="{B24DB216-46BA-481B-95BE-DEA04BD985D3}" type="presParOf" srcId="{DB5DA0B6-C041-417E-B86D-47C2DAD52883}" destId="{F6F46FF7-1C4A-4150-BE92-A1ACAA8B71E5}" srcOrd="0" destOrd="0" presId="urn:microsoft.com/office/officeart/2008/layout/HalfCircleOrganizationChart"/>
    <dgm:cxn modelId="{AA43A9F5-F115-4C5C-8FC1-A02FC18F2E12}" type="presParOf" srcId="{F6F46FF7-1C4A-4150-BE92-A1ACAA8B71E5}" destId="{A43415D7-A4B4-402B-9D97-C2F867800D54}" srcOrd="0" destOrd="0" presId="urn:microsoft.com/office/officeart/2008/layout/HalfCircleOrganizationChart"/>
    <dgm:cxn modelId="{0D1998E6-840A-47CE-B176-077F00F0A4A2}" type="presParOf" srcId="{F6F46FF7-1C4A-4150-BE92-A1ACAA8B71E5}" destId="{D73C7E8C-2EAB-4789-8E23-2E37BF111570}" srcOrd="1" destOrd="0" presId="urn:microsoft.com/office/officeart/2008/layout/HalfCircleOrganizationChart"/>
    <dgm:cxn modelId="{B5B59289-6E45-48F5-8918-5E6D174ABD82}" type="presParOf" srcId="{F6F46FF7-1C4A-4150-BE92-A1ACAA8B71E5}" destId="{49D16735-FECA-4B5F-9E03-DDF446BCADED}" srcOrd="2" destOrd="0" presId="urn:microsoft.com/office/officeart/2008/layout/HalfCircleOrganizationChart"/>
    <dgm:cxn modelId="{08CA90E2-952C-4287-9787-B4887F75A891}" type="presParOf" srcId="{F6F46FF7-1C4A-4150-BE92-A1ACAA8B71E5}" destId="{971E6B45-E098-4AEC-8F3D-C2A1758696C9}" srcOrd="3" destOrd="0" presId="urn:microsoft.com/office/officeart/2008/layout/HalfCircleOrganizationChart"/>
    <dgm:cxn modelId="{E701BD72-010F-40AE-A2ED-977309246267}" type="presParOf" srcId="{DB5DA0B6-C041-417E-B86D-47C2DAD52883}" destId="{666BA6CA-6792-4805-8176-AC0468701638}" srcOrd="1" destOrd="0" presId="urn:microsoft.com/office/officeart/2008/layout/HalfCircleOrganizationChart"/>
    <dgm:cxn modelId="{0290E878-A6E5-40BC-893B-85E44C68405E}" type="presParOf" srcId="{DB5DA0B6-C041-417E-B86D-47C2DAD52883}" destId="{BDDF66D3-ED75-422D-9251-57C3300C0CBF}" srcOrd="2" destOrd="0" presId="urn:microsoft.com/office/officeart/2008/layout/HalfCircleOrganizationChart"/>
    <dgm:cxn modelId="{CB056054-4F7E-49EB-81E9-D9AE98932702}" type="presParOf" srcId="{A983ED80-7F82-4403-A263-B2BA2BA37FEA}" destId="{8CFC163D-92B6-4A8F-92D7-B05498DFB227}" srcOrd="2" destOrd="0" presId="urn:microsoft.com/office/officeart/2008/layout/HalfCircleOrganizationChart"/>
    <dgm:cxn modelId="{C997ADDF-80FD-4F0C-BE88-095F52A7E08E}" type="presParOf" srcId="{A983ED80-7F82-4403-A263-B2BA2BA37FEA}" destId="{8AFDDA7C-6FD3-4FC6-ADC3-2793F8753532}" srcOrd="3" destOrd="0" presId="urn:microsoft.com/office/officeart/2008/layout/HalfCircleOrganizationChart"/>
    <dgm:cxn modelId="{8404F802-BF29-4367-B580-5B65F65D24B7}" type="presParOf" srcId="{8AFDDA7C-6FD3-4FC6-ADC3-2793F8753532}" destId="{F71AAD17-5F1D-4761-AD80-829E716AECC8}" srcOrd="0" destOrd="0" presId="urn:microsoft.com/office/officeart/2008/layout/HalfCircleOrganizationChart"/>
    <dgm:cxn modelId="{69E37547-55DB-45FD-8DC1-4C124DE3FACD}" type="presParOf" srcId="{F71AAD17-5F1D-4761-AD80-829E716AECC8}" destId="{E49191D4-2504-4402-94ED-9C6501F00323}" srcOrd="0" destOrd="0" presId="urn:microsoft.com/office/officeart/2008/layout/HalfCircleOrganizationChart"/>
    <dgm:cxn modelId="{432D139E-A87A-4E0D-BDB1-99C93014D9EF}" type="presParOf" srcId="{F71AAD17-5F1D-4761-AD80-829E716AECC8}" destId="{9D2AA3B2-73B1-4424-BBCF-EFE93631924D}" srcOrd="1" destOrd="0" presId="urn:microsoft.com/office/officeart/2008/layout/HalfCircleOrganizationChart"/>
    <dgm:cxn modelId="{1A35BB99-BF11-41A4-B490-20BFE529A99F}" type="presParOf" srcId="{F71AAD17-5F1D-4761-AD80-829E716AECC8}" destId="{9850CA9A-82A4-4BFC-91B8-38890CF31372}" srcOrd="2" destOrd="0" presId="urn:microsoft.com/office/officeart/2008/layout/HalfCircleOrganizationChart"/>
    <dgm:cxn modelId="{21D2C1E1-9AE9-485C-9217-B5BE82516E4F}" type="presParOf" srcId="{F71AAD17-5F1D-4761-AD80-829E716AECC8}" destId="{53050C3A-793E-49D7-A41A-A68AED918E6E}" srcOrd="3" destOrd="0" presId="urn:microsoft.com/office/officeart/2008/layout/HalfCircleOrganizationChart"/>
    <dgm:cxn modelId="{FEC58BC3-A096-47BF-8E2E-94023705F8F4}" type="presParOf" srcId="{8AFDDA7C-6FD3-4FC6-ADC3-2793F8753532}" destId="{701C76AE-1B14-4D85-947E-A2EF5FC99B46}" srcOrd="1" destOrd="0" presId="urn:microsoft.com/office/officeart/2008/layout/HalfCircleOrganizationChart"/>
    <dgm:cxn modelId="{EF9BFF97-D761-407E-B9ED-0231F1FC0BF0}" type="presParOf" srcId="{8AFDDA7C-6FD3-4FC6-ADC3-2793F8753532}" destId="{5EB6B4D3-DE22-4D1A-9962-544124446904}" srcOrd="2" destOrd="0" presId="urn:microsoft.com/office/officeart/2008/layout/HalfCircleOrganizationChart"/>
    <dgm:cxn modelId="{AC74D187-5DB7-4DEA-9BF6-6B783DC7B2C9}" type="presParOf" srcId="{A983ED80-7F82-4403-A263-B2BA2BA37FEA}" destId="{7BCA7653-F7A9-44F1-A857-3D47ED89107D}" srcOrd="4" destOrd="0" presId="urn:microsoft.com/office/officeart/2008/layout/HalfCircleOrganizationChart"/>
    <dgm:cxn modelId="{6D3A83B0-6ED7-4C60-81A5-CBFDCAF708A2}" type="presParOf" srcId="{A983ED80-7F82-4403-A263-B2BA2BA37FEA}" destId="{A9E0AEC5-30FF-4F6B-946C-87CD362782FC}" srcOrd="5" destOrd="0" presId="urn:microsoft.com/office/officeart/2008/layout/HalfCircleOrganizationChart"/>
    <dgm:cxn modelId="{0734E83C-2331-49E3-B811-217A733DBB9F}" type="presParOf" srcId="{A9E0AEC5-30FF-4F6B-946C-87CD362782FC}" destId="{85771A5B-2341-409A-847F-9C69D7823F0C}" srcOrd="0" destOrd="0" presId="urn:microsoft.com/office/officeart/2008/layout/HalfCircleOrganizationChart"/>
    <dgm:cxn modelId="{C199FDC3-D114-4660-AB4E-FE207A329FC8}" type="presParOf" srcId="{85771A5B-2341-409A-847F-9C69D7823F0C}" destId="{7F16DA85-4DE3-457C-9C3F-87564A1904D4}" srcOrd="0" destOrd="0" presId="urn:microsoft.com/office/officeart/2008/layout/HalfCircleOrganizationChart"/>
    <dgm:cxn modelId="{47EF274B-BD74-4050-8A1F-CB6BD3CF3A44}" type="presParOf" srcId="{85771A5B-2341-409A-847F-9C69D7823F0C}" destId="{412A00A0-03FC-4D0F-962D-4B1FD09CD1F7}" srcOrd="1" destOrd="0" presId="urn:microsoft.com/office/officeart/2008/layout/HalfCircleOrganizationChart"/>
    <dgm:cxn modelId="{58CBE7AB-37C4-41E0-8487-58304222F8F7}" type="presParOf" srcId="{85771A5B-2341-409A-847F-9C69D7823F0C}" destId="{AFBA4B95-9EA2-4B93-8D49-123378F07EE2}" srcOrd="2" destOrd="0" presId="urn:microsoft.com/office/officeart/2008/layout/HalfCircleOrganizationChart"/>
    <dgm:cxn modelId="{FADE2CEE-583B-41A1-9AC6-628AE5E72C30}" type="presParOf" srcId="{85771A5B-2341-409A-847F-9C69D7823F0C}" destId="{23CF3E4E-C538-4229-9C28-FF7CCC2A3C93}" srcOrd="3" destOrd="0" presId="urn:microsoft.com/office/officeart/2008/layout/HalfCircleOrganizationChart"/>
    <dgm:cxn modelId="{C50BF1D7-0C21-44DE-A475-A2F76FC7F675}" type="presParOf" srcId="{A9E0AEC5-30FF-4F6B-946C-87CD362782FC}" destId="{06AB3973-B0CB-4F50-9D05-964CD5AE84FD}" srcOrd="1" destOrd="0" presId="urn:microsoft.com/office/officeart/2008/layout/HalfCircleOrganizationChart"/>
    <dgm:cxn modelId="{13F426B9-99F6-4B13-A2C3-8B4F7613B3B8}" type="presParOf" srcId="{A9E0AEC5-30FF-4F6B-946C-87CD362782FC}" destId="{11029366-F3C9-4DF6-A501-3E53A8782D5C}" srcOrd="2" destOrd="0" presId="urn:microsoft.com/office/officeart/2008/layout/HalfCircleOrganizationChart"/>
    <dgm:cxn modelId="{23D518AB-ACF3-499F-8929-5D234BECA77E}" type="presParOf" srcId="{DF92D76E-85E7-48EA-8C6C-AEFA06408CD2}" destId="{C1A462A2-D51B-449B-97E1-1540E916CDA9}"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F9A2ACF-CDEF-42A5-A606-439AA67403A4}"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B28CA36F-5AF9-41DB-A2F4-5A435D41DF4D}">
      <dgm:prSet phldrT="[Texto]" custT="1"/>
      <dgm:spPr>
        <a:solidFill>
          <a:schemeClr val="accent1">
            <a:lumMod val="50000"/>
          </a:schemeClr>
        </a:solidFill>
      </dgm:spPr>
      <dgm:t>
        <a:bodyPr/>
        <a:lstStyle/>
        <a:p>
          <a:r>
            <a:rPr lang="es-MX" sz="2200" b="1" dirty="0"/>
            <a:t>Riesgos</a:t>
          </a:r>
        </a:p>
      </dgm:t>
    </dgm:pt>
    <dgm:pt modelId="{1E58D359-84D5-40A9-A734-D583B40F32B8}" type="parTrans" cxnId="{E1A386A3-A06D-48A6-AF25-F2F0E3BFC20B}">
      <dgm:prSet/>
      <dgm:spPr/>
      <dgm:t>
        <a:bodyPr/>
        <a:lstStyle/>
        <a:p>
          <a:endParaRPr lang="es-MX"/>
        </a:p>
      </dgm:t>
    </dgm:pt>
    <dgm:pt modelId="{4136A90C-394C-40ED-B1A8-BF890653644E}" type="sibTrans" cxnId="{E1A386A3-A06D-48A6-AF25-F2F0E3BFC20B}">
      <dgm:prSet/>
      <dgm:spPr/>
      <dgm:t>
        <a:bodyPr/>
        <a:lstStyle/>
        <a:p>
          <a:endParaRPr lang="es-MX"/>
        </a:p>
      </dgm:t>
    </dgm:pt>
    <dgm:pt modelId="{CB81C78D-98B3-4144-8EBC-2ABEA6B4918A}">
      <dgm:prSet phldrT="[Texto]" custT="1"/>
      <dgm:spPr/>
      <dgm:t>
        <a:bodyPr/>
        <a:lstStyle/>
        <a:p>
          <a:r>
            <a:rPr lang="es-ES" sz="2200" b="0" i="0" u="none" dirty="0"/>
            <a:t>Fluctuaciones del tipo de cambio</a:t>
          </a:r>
          <a:endParaRPr lang="es-MX" sz="2200" dirty="0"/>
        </a:p>
      </dgm:t>
    </dgm:pt>
    <dgm:pt modelId="{E73B0128-E64B-46CB-89EC-D315E0D6DAF6}" type="parTrans" cxnId="{D78434FF-2F05-4CC2-B3B8-BBFFE700BA49}">
      <dgm:prSet/>
      <dgm:spPr/>
      <dgm:t>
        <a:bodyPr/>
        <a:lstStyle/>
        <a:p>
          <a:endParaRPr lang="es-MX"/>
        </a:p>
      </dgm:t>
    </dgm:pt>
    <dgm:pt modelId="{A818423C-9108-45EB-BADC-4B9280DAC213}" type="sibTrans" cxnId="{D78434FF-2F05-4CC2-B3B8-BBFFE700BA49}">
      <dgm:prSet/>
      <dgm:spPr/>
      <dgm:t>
        <a:bodyPr/>
        <a:lstStyle/>
        <a:p>
          <a:endParaRPr lang="es-MX"/>
        </a:p>
      </dgm:t>
    </dgm:pt>
    <dgm:pt modelId="{877AF237-1D17-48EC-AA5C-49AD25468B9B}">
      <dgm:prSet phldrT="[Texto]" custT="1"/>
      <dgm:spPr/>
      <dgm:t>
        <a:bodyPr/>
        <a:lstStyle/>
        <a:p>
          <a:r>
            <a:rPr lang="es-ES" sz="2200" b="0" i="0" u="none" dirty="0"/>
            <a:t>Variaciones de alguno de los tipos de interés</a:t>
          </a:r>
          <a:endParaRPr lang="es-MX" sz="2200" dirty="0"/>
        </a:p>
      </dgm:t>
    </dgm:pt>
    <dgm:pt modelId="{4EAD6F8F-CD30-4EC2-9BB1-E98B6B973748}" type="parTrans" cxnId="{C076BE54-5EF8-4832-A37B-5B0155FBC84F}">
      <dgm:prSet/>
      <dgm:spPr/>
      <dgm:t>
        <a:bodyPr/>
        <a:lstStyle/>
        <a:p>
          <a:endParaRPr lang="es-MX"/>
        </a:p>
      </dgm:t>
    </dgm:pt>
    <dgm:pt modelId="{8F7679C4-A059-4A6D-83CF-1935C3AE8C53}" type="sibTrans" cxnId="{C076BE54-5EF8-4832-A37B-5B0155FBC84F}">
      <dgm:prSet/>
      <dgm:spPr/>
      <dgm:t>
        <a:bodyPr/>
        <a:lstStyle/>
        <a:p>
          <a:endParaRPr lang="es-MX"/>
        </a:p>
      </dgm:t>
    </dgm:pt>
    <dgm:pt modelId="{F63478CA-7500-403C-ACBD-6C38792DBB39}">
      <dgm:prSet phldrT="[Texto]" custT="1"/>
      <dgm:spPr>
        <a:solidFill>
          <a:schemeClr val="accent1">
            <a:lumMod val="50000"/>
          </a:schemeClr>
        </a:solidFill>
      </dgm:spPr>
      <dgm:t>
        <a:bodyPr/>
        <a:lstStyle/>
        <a:p>
          <a:r>
            <a:rPr lang="es-MX" sz="2200" b="1" dirty="0"/>
            <a:t>Temporalidad </a:t>
          </a:r>
        </a:p>
      </dgm:t>
    </dgm:pt>
    <dgm:pt modelId="{21A42F03-D4F0-44F7-A29D-F4FD7624C384}" type="parTrans" cxnId="{98A51F91-D5C5-46D8-BCB5-47323FE6C3A5}">
      <dgm:prSet/>
      <dgm:spPr/>
      <dgm:t>
        <a:bodyPr/>
        <a:lstStyle/>
        <a:p>
          <a:endParaRPr lang="es-MX"/>
        </a:p>
      </dgm:t>
    </dgm:pt>
    <dgm:pt modelId="{8DFD21C0-03E9-4B05-BE53-612F7ECF853B}" type="sibTrans" cxnId="{98A51F91-D5C5-46D8-BCB5-47323FE6C3A5}">
      <dgm:prSet/>
      <dgm:spPr/>
      <dgm:t>
        <a:bodyPr/>
        <a:lstStyle/>
        <a:p>
          <a:endParaRPr lang="es-MX"/>
        </a:p>
      </dgm:t>
    </dgm:pt>
    <dgm:pt modelId="{5E558ECB-E193-4C47-969A-A18FB637E13E}">
      <dgm:prSet phldrT="[Texto]" custT="1"/>
      <dgm:spPr/>
      <dgm:t>
        <a:bodyPr/>
        <a:lstStyle/>
        <a:p>
          <a:r>
            <a:rPr lang="es-MX" sz="2200" dirty="0"/>
            <a:t>Por lo general se realiza en el largo plazo</a:t>
          </a:r>
        </a:p>
      </dgm:t>
    </dgm:pt>
    <dgm:pt modelId="{7F735CD2-5113-4311-A8B5-94A2944FA313}" type="parTrans" cxnId="{B691096B-2EED-469E-9B5E-4B556007CAD2}">
      <dgm:prSet/>
      <dgm:spPr/>
      <dgm:t>
        <a:bodyPr/>
        <a:lstStyle/>
        <a:p>
          <a:endParaRPr lang="es-MX"/>
        </a:p>
      </dgm:t>
    </dgm:pt>
    <dgm:pt modelId="{1E8DF421-6AD8-42DD-829C-0223FE5DACAB}" type="sibTrans" cxnId="{B691096B-2EED-469E-9B5E-4B556007CAD2}">
      <dgm:prSet/>
      <dgm:spPr/>
      <dgm:t>
        <a:bodyPr/>
        <a:lstStyle/>
        <a:p>
          <a:endParaRPr lang="es-MX"/>
        </a:p>
      </dgm:t>
    </dgm:pt>
    <dgm:pt modelId="{C7412802-AA55-4FC6-BF95-5FE13A2F4577}">
      <dgm:prSet phldrT="[Texto]" custT="1"/>
      <dgm:spPr/>
      <dgm:t>
        <a:bodyPr/>
        <a:lstStyle/>
        <a:p>
          <a:r>
            <a:rPr lang="es-ES" sz="2200" b="0" i="0" u="none" dirty="0"/>
            <a:t>Necesario abrir una posición durante varios meses para obtener rendimientos</a:t>
          </a:r>
          <a:endParaRPr lang="es-MX" sz="2200" dirty="0"/>
        </a:p>
      </dgm:t>
    </dgm:pt>
    <dgm:pt modelId="{4D18ED86-3A42-45B0-98DC-946F9B6D960A}" type="parTrans" cxnId="{81B70081-6758-467D-8A3B-6CDDE5872254}">
      <dgm:prSet/>
      <dgm:spPr/>
      <dgm:t>
        <a:bodyPr/>
        <a:lstStyle/>
        <a:p>
          <a:endParaRPr lang="es-MX"/>
        </a:p>
      </dgm:t>
    </dgm:pt>
    <dgm:pt modelId="{4A9CD4A8-5BB7-4476-8342-161B9AB97C6D}" type="sibTrans" cxnId="{81B70081-6758-467D-8A3B-6CDDE5872254}">
      <dgm:prSet/>
      <dgm:spPr/>
      <dgm:t>
        <a:bodyPr/>
        <a:lstStyle/>
        <a:p>
          <a:endParaRPr lang="es-MX"/>
        </a:p>
      </dgm:t>
    </dgm:pt>
    <dgm:pt modelId="{66BCB660-F011-4802-8EDE-801AE2D771B6}">
      <dgm:prSet phldrT="[Texto]" custT="1"/>
      <dgm:spPr>
        <a:solidFill>
          <a:schemeClr val="accent1">
            <a:lumMod val="50000"/>
          </a:schemeClr>
        </a:solidFill>
      </dgm:spPr>
      <dgm:t>
        <a:bodyPr/>
        <a:lstStyle/>
        <a:p>
          <a:pPr rtl="0"/>
          <a:r>
            <a:rPr lang="es-ES" sz="2200" b="1" i="0" u="none" dirty="0"/>
            <a:t>Comparación del </a:t>
          </a:r>
          <a:r>
            <a:rPr lang="es-ES" sz="2200" b="1" i="0" u="none" dirty="0" err="1"/>
            <a:t>Carry</a:t>
          </a:r>
          <a:r>
            <a:rPr lang="es-ES" sz="2200" b="1" i="0" u="none" dirty="0"/>
            <a:t> </a:t>
          </a:r>
          <a:r>
            <a:rPr lang="es-ES" sz="2200" b="1" i="0" u="none" dirty="0" err="1"/>
            <a:t>trade</a:t>
          </a:r>
          <a:r>
            <a:rPr lang="es-ES" sz="2200" b="1" i="0" u="none" dirty="0"/>
            <a:t> vs Forward y Swaps</a:t>
          </a:r>
          <a:endParaRPr lang="es-MX" sz="2200" b="1" dirty="0"/>
        </a:p>
      </dgm:t>
    </dgm:pt>
    <dgm:pt modelId="{0CF4D08E-E05B-49F0-9FCE-61D9D8AF3AE9}" type="parTrans" cxnId="{44F56F8B-3C30-4DE2-AF07-D637A1B230E9}">
      <dgm:prSet/>
      <dgm:spPr/>
      <dgm:t>
        <a:bodyPr/>
        <a:lstStyle/>
        <a:p>
          <a:endParaRPr lang="es-MX"/>
        </a:p>
      </dgm:t>
    </dgm:pt>
    <dgm:pt modelId="{8416BFB5-6485-4BE4-A9AC-C1718C98DCD8}" type="sibTrans" cxnId="{44F56F8B-3C30-4DE2-AF07-D637A1B230E9}">
      <dgm:prSet/>
      <dgm:spPr/>
      <dgm:t>
        <a:bodyPr/>
        <a:lstStyle/>
        <a:p>
          <a:endParaRPr lang="es-MX"/>
        </a:p>
      </dgm:t>
    </dgm:pt>
    <dgm:pt modelId="{C7EB7901-774C-491A-BA9D-2017F185E6A2}">
      <dgm:prSet phldrT="[Texto]" custT="1"/>
      <dgm:spPr/>
      <dgm:t>
        <a:bodyPr/>
        <a:lstStyle/>
        <a:p>
          <a:pPr algn="just" rtl="0"/>
          <a:r>
            <a:rPr lang="es-MX" sz="1800" b="1" i="0" u="none" dirty="0"/>
            <a:t>Forwards: </a:t>
          </a:r>
          <a:r>
            <a:rPr lang="es-ES" sz="1800" b="0" i="0" u="none" dirty="0"/>
            <a:t>Son contratos a plazo por los que dos partes se obligan a comprar o vender, respectivamente, un determinado activo subyacente en un momento y a un precio determinado.</a:t>
          </a:r>
          <a:endParaRPr lang="es-MX" sz="1800" dirty="0"/>
        </a:p>
      </dgm:t>
    </dgm:pt>
    <dgm:pt modelId="{05A8C0FD-7E52-45C0-8E4A-AAE62EE5A5B3}" type="parTrans" cxnId="{FC27EAA7-FD58-45AF-9174-BF3EAC80A746}">
      <dgm:prSet/>
      <dgm:spPr/>
      <dgm:t>
        <a:bodyPr/>
        <a:lstStyle/>
        <a:p>
          <a:endParaRPr lang="es-MX"/>
        </a:p>
      </dgm:t>
    </dgm:pt>
    <dgm:pt modelId="{A0F2CEC6-D160-4906-B317-1E6CF8C36BD3}" type="sibTrans" cxnId="{FC27EAA7-FD58-45AF-9174-BF3EAC80A746}">
      <dgm:prSet/>
      <dgm:spPr/>
      <dgm:t>
        <a:bodyPr/>
        <a:lstStyle/>
        <a:p>
          <a:endParaRPr lang="es-MX"/>
        </a:p>
      </dgm:t>
    </dgm:pt>
    <dgm:pt modelId="{9EA3D8B5-8082-46B7-B647-C0822ED557BD}">
      <dgm:prSet phldrT="[Texto]" custT="1"/>
      <dgm:spPr/>
      <dgm:t>
        <a:bodyPr/>
        <a:lstStyle/>
        <a:p>
          <a:pPr algn="just" rtl="0"/>
          <a:r>
            <a:rPr lang="es-MX" sz="1800" b="1" i="0" u="none" dirty="0"/>
            <a:t>Swaps: </a:t>
          </a:r>
          <a:r>
            <a:rPr lang="es-ES" sz="1800" b="0" i="0" u="none" dirty="0"/>
            <a:t>Son contratos entre dos partes para intercambiar flujos de efectivo en unas fechas futuras determinadas</a:t>
          </a:r>
          <a:endParaRPr lang="es-MX" sz="1800" dirty="0"/>
        </a:p>
      </dgm:t>
    </dgm:pt>
    <dgm:pt modelId="{5FDE0ABA-B27C-4379-9BE9-867C65FE888D}" type="parTrans" cxnId="{AD77A0C7-966D-4ADB-8362-087528B79FE1}">
      <dgm:prSet/>
      <dgm:spPr/>
      <dgm:t>
        <a:bodyPr/>
        <a:lstStyle/>
        <a:p>
          <a:endParaRPr lang="es-MX"/>
        </a:p>
      </dgm:t>
    </dgm:pt>
    <dgm:pt modelId="{EB1BBA74-80AC-4896-95B1-5CACFCEF625D}" type="sibTrans" cxnId="{AD77A0C7-966D-4ADB-8362-087528B79FE1}">
      <dgm:prSet/>
      <dgm:spPr/>
      <dgm:t>
        <a:bodyPr/>
        <a:lstStyle/>
        <a:p>
          <a:endParaRPr lang="es-MX"/>
        </a:p>
      </dgm:t>
    </dgm:pt>
    <dgm:pt modelId="{A30271D5-2D18-4DEC-9022-D96E5AB023F7}">
      <dgm:prSet phldrT="[Texto]" custT="1"/>
      <dgm:spPr/>
      <dgm:t>
        <a:bodyPr/>
        <a:lstStyle/>
        <a:p>
          <a:r>
            <a:rPr lang="es-ES" sz="2200" b="0" i="0" u="none" dirty="0"/>
            <a:t>Crédito o impago a vencimiento del activo</a:t>
          </a:r>
          <a:endParaRPr lang="es-MX" sz="2200" dirty="0"/>
        </a:p>
      </dgm:t>
    </dgm:pt>
    <dgm:pt modelId="{050F787A-09A5-4A5A-878F-C7FE7A33A6A0}" type="parTrans" cxnId="{B85C229B-277B-4BC7-8F11-D2456FCFC3BE}">
      <dgm:prSet/>
      <dgm:spPr/>
      <dgm:t>
        <a:bodyPr/>
        <a:lstStyle/>
        <a:p>
          <a:endParaRPr lang="es-MX"/>
        </a:p>
      </dgm:t>
    </dgm:pt>
    <dgm:pt modelId="{FB592130-8253-4FFE-8D1B-76B02C8C2E27}" type="sibTrans" cxnId="{B85C229B-277B-4BC7-8F11-D2456FCFC3BE}">
      <dgm:prSet/>
      <dgm:spPr/>
      <dgm:t>
        <a:bodyPr/>
        <a:lstStyle/>
        <a:p>
          <a:endParaRPr lang="es-MX"/>
        </a:p>
      </dgm:t>
    </dgm:pt>
    <dgm:pt modelId="{4FCA0827-A1C8-4B7B-9FF0-6865D4901B1F}">
      <dgm:prSet/>
      <dgm:spPr/>
      <dgm:t>
        <a:bodyPr/>
        <a:lstStyle/>
        <a:p>
          <a:pPr algn="l"/>
          <a:endParaRPr lang="es-MX" sz="2400" dirty="0"/>
        </a:p>
      </dgm:t>
    </dgm:pt>
    <dgm:pt modelId="{16157767-8E2F-4F8E-B2EA-1D870E367CF7}" type="parTrans" cxnId="{0ACAC1C5-460D-46E8-AFEE-1C7D46D0EA20}">
      <dgm:prSet/>
      <dgm:spPr/>
      <dgm:t>
        <a:bodyPr/>
        <a:lstStyle/>
        <a:p>
          <a:endParaRPr lang="es-MX"/>
        </a:p>
      </dgm:t>
    </dgm:pt>
    <dgm:pt modelId="{6B929E27-63B3-4CFB-A006-5AF033536A94}" type="sibTrans" cxnId="{0ACAC1C5-460D-46E8-AFEE-1C7D46D0EA20}">
      <dgm:prSet/>
      <dgm:spPr/>
      <dgm:t>
        <a:bodyPr/>
        <a:lstStyle/>
        <a:p>
          <a:endParaRPr lang="es-MX"/>
        </a:p>
      </dgm:t>
    </dgm:pt>
    <dgm:pt modelId="{6D7FCD43-6489-4091-8493-DEE04ADED143}">
      <dgm:prSet/>
      <dgm:spPr/>
      <dgm:t>
        <a:bodyPr/>
        <a:lstStyle/>
        <a:p>
          <a:pPr algn="l"/>
          <a:endParaRPr lang="es-MX" sz="3600" dirty="0"/>
        </a:p>
      </dgm:t>
    </dgm:pt>
    <dgm:pt modelId="{40DF6DA9-3EFE-474C-B0EA-D9CEBD89AC26}" type="parTrans" cxnId="{51D49353-E884-460E-A93E-9F032345A6A6}">
      <dgm:prSet/>
      <dgm:spPr/>
      <dgm:t>
        <a:bodyPr/>
        <a:lstStyle/>
        <a:p>
          <a:endParaRPr lang="es-MX"/>
        </a:p>
      </dgm:t>
    </dgm:pt>
    <dgm:pt modelId="{70054BE1-460D-4CED-84C8-1DB56BA6C778}" type="sibTrans" cxnId="{51D49353-E884-460E-A93E-9F032345A6A6}">
      <dgm:prSet/>
      <dgm:spPr/>
      <dgm:t>
        <a:bodyPr/>
        <a:lstStyle/>
        <a:p>
          <a:endParaRPr lang="es-MX"/>
        </a:p>
      </dgm:t>
    </dgm:pt>
    <dgm:pt modelId="{9E781902-1002-4E80-925F-39570F83E797}" type="pres">
      <dgm:prSet presAssocID="{FF9A2ACF-CDEF-42A5-A606-439AA67403A4}" presName="Name0" presStyleCnt="0">
        <dgm:presLayoutVars>
          <dgm:dir/>
          <dgm:animLvl val="lvl"/>
          <dgm:resizeHandles val="exact"/>
        </dgm:presLayoutVars>
      </dgm:prSet>
      <dgm:spPr/>
    </dgm:pt>
    <dgm:pt modelId="{162660FA-4427-4460-B130-1F03C9E83C4A}" type="pres">
      <dgm:prSet presAssocID="{B28CA36F-5AF9-41DB-A2F4-5A435D41DF4D}" presName="composite" presStyleCnt="0"/>
      <dgm:spPr/>
    </dgm:pt>
    <dgm:pt modelId="{0A8150CB-6B0C-4CE9-B1A8-B28AB9817CB7}" type="pres">
      <dgm:prSet presAssocID="{B28CA36F-5AF9-41DB-A2F4-5A435D41DF4D}" presName="parTx" presStyleLbl="alignNode1" presStyleIdx="0" presStyleCnt="3">
        <dgm:presLayoutVars>
          <dgm:chMax val="0"/>
          <dgm:chPref val="0"/>
          <dgm:bulletEnabled val="1"/>
        </dgm:presLayoutVars>
      </dgm:prSet>
      <dgm:spPr/>
    </dgm:pt>
    <dgm:pt modelId="{38752776-99EF-4C70-9BE8-D5077F9F090B}" type="pres">
      <dgm:prSet presAssocID="{B28CA36F-5AF9-41DB-A2F4-5A435D41DF4D}" presName="desTx" presStyleLbl="alignAccFollowNode1" presStyleIdx="0" presStyleCnt="3">
        <dgm:presLayoutVars>
          <dgm:bulletEnabled val="1"/>
        </dgm:presLayoutVars>
      </dgm:prSet>
      <dgm:spPr/>
    </dgm:pt>
    <dgm:pt modelId="{AA3951C3-3E5E-4E07-A839-627EC80F8C11}" type="pres">
      <dgm:prSet presAssocID="{4136A90C-394C-40ED-B1A8-BF890653644E}" presName="space" presStyleCnt="0"/>
      <dgm:spPr/>
    </dgm:pt>
    <dgm:pt modelId="{BDB533F8-35CA-4B0F-9D6E-DD57F4B6F2CF}" type="pres">
      <dgm:prSet presAssocID="{F63478CA-7500-403C-ACBD-6C38792DBB39}" presName="composite" presStyleCnt="0"/>
      <dgm:spPr/>
    </dgm:pt>
    <dgm:pt modelId="{EC8F5390-F92F-4A3B-B034-468850E3E93D}" type="pres">
      <dgm:prSet presAssocID="{F63478CA-7500-403C-ACBD-6C38792DBB39}" presName="parTx" presStyleLbl="alignNode1" presStyleIdx="1" presStyleCnt="3">
        <dgm:presLayoutVars>
          <dgm:chMax val="0"/>
          <dgm:chPref val="0"/>
          <dgm:bulletEnabled val="1"/>
        </dgm:presLayoutVars>
      </dgm:prSet>
      <dgm:spPr/>
    </dgm:pt>
    <dgm:pt modelId="{79803088-EBF6-47F8-BEFA-10EAAD69D4A2}" type="pres">
      <dgm:prSet presAssocID="{F63478CA-7500-403C-ACBD-6C38792DBB39}" presName="desTx" presStyleLbl="alignAccFollowNode1" presStyleIdx="1" presStyleCnt="3">
        <dgm:presLayoutVars>
          <dgm:bulletEnabled val="1"/>
        </dgm:presLayoutVars>
      </dgm:prSet>
      <dgm:spPr/>
    </dgm:pt>
    <dgm:pt modelId="{A3E0351A-3C59-4429-90C2-7EC00CEB3FA2}" type="pres">
      <dgm:prSet presAssocID="{8DFD21C0-03E9-4B05-BE53-612F7ECF853B}" presName="space" presStyleCnt="0"/>
      <dgm:spPr/>
    </dgm:pt>
    <dgm:pt modelId="{D52A0862-0E2B-49FB-BF0F-2243257A6AE5}" type="pres">
      <dgm:prSet presAssocID="{66BCB660-F011-4802-8EDE-801AE2D771B6}" presName="composite" presStyleCnt="0"/>
      <dgm:spPr/>
    </dgm:pt>
    <dgm:pt modelId="{41A43916-8F81-4879-ABEB-17AD9F10AA3D}" type="pres">
      <dgm:prSet presAssocID="{66BCB660-F011-4802-8EDE-801AE2D771B6}" presName="parTx" presStyleLbl="alignNode1" presStyleIdx="2" presStyleCnt="3">
        <dgm:presLayoutVars>
          <dgm:chMax val="0"/>
          <dgm:chPref val="0"/>
          <dgm:bulletEnabled val="1"/>
        </dgm:presLayoutVars>
      </dgm:prSet>
      <dgm:spPr/>
    </dgm:pt>
    <dgm:pt modelId="{1650AE86-C702-4888-8F9D-1357FDC19783}" type="pres">
      <dgm:prSet presAssocID="{66BCB660-F011-4802-8EDE-801AE2D771B6}" presName="desTx" presStyleLbl="alignAccFollowNode1" presStyleIdx="2" presStyleCnt="3">
        <dgm:presLayoutVars>
          <dgm:bulletEnabled val="1"/>
        </dgm:presLayoutVars>
      </dgm:prSet>
      <dgm:spPr/>
    </dgm:pt>
  </dgm:ptLst>
  <dgm:cxnLst>
    <dgm:cxn modelId="{BDF3FB0A-6BEA-4A58-AE55-71494CB23FEB}" type="presOf" srcId="{877AF237-1D17-48EC-AA5C-49AD25468B9B}" destId="{38752776-99EF-4C70-9BE8-D5077F9F090B}" srcOrd="0" destOrd="1" presId="urn:microsoft.com/office/officeart/2005/8/layout/hList1"/>
    <dgm:cxn modelId="{5E0BD02B-B0B7-4AAF-AF97-7B29EAD270FB}" type="presOf" srcId="{CB81C78D-98B3-4144-8EBC-2ABEA6B4918A}" destId="{38752776-99EF-4C70-9BE8-D5077F9F090B}" srcOrd="0" destOrd="0" presId="urn:microsoft.com/office/officeart/2005/8/layout/hList1"/>
    <dgm:cxn modelId="{C3F4E037-A043-4F56-A7DF-532786272E23}" type="presOf" srcId="{C7EB7901-774C-491A-BA9D-2017F185E6A2}" destId="{1650AE86-C702-4888-8F9D-1357FDC19783}" srcOrd="0" destOrd="0" presId="urn:microsoft.com/office/officeart/2005/8/layout/hList1"/>
    <dgm:cxn modelId="{B16A4B46-2B1E-4732-B1B0-6E95F3F01617}" type="presOf" srcId="{C7412802-AA55-4FC6-BF95-5FE13A2F4577}" destId="{79803088-EBF6-47F8-BEFA-10EAAD69D4A2}" srcOrd="0" destOrd="1" presId="urn:microsoft.com/office/officeart/2005/8/layout/hList1"/>
    <dgm:cxn modelId="{51D49353-E884-460E-A93E-9F032345A6A6}" srcId="{66BCB660-F011-4802-8EDE-801AE2D771B6}" destId="{6D7FCD43-6489-4091-8493-DEE04ADED143}" srcOrd="3" destOrd="0" parTransId="{40DF6DA9-3EFE-474C-B0EA-D9CEBD89AC26}" sibTransId="{70054BE1-460D-4CED-84C8-1DB56BA6C778}"/>
    <dgm:cxn modelId="{C076BE54-5EF8-4832-A37B-5B0155FBC84F}" srcId="{B28CA36F-5AF9-41DB-A2F4-5A435D41DF4D}" destId="{877AF237-1D17-48EC-AA5C-49AD25468B9B}" srcOrd="1" destOrd="0" parTransId="{4EAD6F8F-CD30-4EC2-9BB1-E98B6B973748}" sibTransId="{8F7679C4-A059-4A6D-83CF-1935C3AE8C53}"/>
    <dgm:cxn modelId="{B691096B-2EED-469E-9B5E-4B556007CAD2}" srcId="{F63478CA-7500-403C-ACBD-6C38792DBB39}" destId="{5E558ECB-E193-4C47-969A-A18FB637E13E}" srcOrd="0" destOrd="0" parTransId="{7F735CD2-5113-4311-A8B5-94A2944FA313}" sibTransId="{1E8DF421-6AD8-42DD-829C-0223FE5DACAB}"/>
    <dgm:cxn modelId="{C2EAF67D-0DD2-4A33-8E62-365C6EA2FB1B}" type="presOf" srcId="{6D7FCD43-6489-4091-8493-DEE04ADED143}" destId="{1650AE86-C702-4888-8F9D-1357FDC19783}" srcOrd="0" destOrd="3" presId="urn:microsoft.com/office/officeart/2005/8/layout/hList1"/>
    <dgm:cxn modelId="{81B70081-6758-467D-8A3B-6CDDE5872254}" srcId="{F63478CA-7500-403C-ACBD-6C38792DBB39}" destId="{C7412802-AA55-4FC6-BF95-5FE13A2F4577}" srcOrd="1" destOrd="0" parTransId="{4D18ED86-3A42-45B0-98DC-946F9B6D960A}" sibTransId="{4A9CD4A8-5BB7-4476-8342-161B9AB97C6D}"/>
    <dgm:cxn modelId="{CB3CA88A-2E80-402F-AEB8-283E6338C05C}" type="presOf" srcId="{9EA3D8B5-8082-46B7-B647-C0822ED557BD}" destId="{1650AE86-C702-4888-8F9D-1357FDC19783}" srcOrd="0" destOrd="2" presId="urn:microsoft.com/office/officeart/2005/8/layout/hList1"/>
    <dgm:cxn modelId="{44F56F8B-3C30-4DE2-AF07-D637A1B230E9}" srcId="{FF9A2ACF-CDEF-42A5-A606-439AA67403A4}" destId="{66BCB660-F011-4802-8EDE-801AE2D771B6}" srcOrd="2" destOrd="0" parTransId="{0CF4D08E-E05B-49F0-9FCE-61D9D8AF3AE9}" sibTransId="{8416BFB5-6485-4BE4-A9AC-C1718C98DCD8}"/>
    <dgm:cxn modelId="{98A51F91-D5C5-46D8-BCB5-47323FE6C3A5}" srcId="{FF9A2ACF-CDEF-42A5-A606-439AA67403A4}" destId="{F63478CA-7500-403C-ACBD-6C38792DBB39}" srcOrd="1" destOrd="0" parTransId="{21A42F03-D4F0-44F7-A29D-F4FD7624C384}" sibTransId="{8DFD21C0-03E9-4B05-BE53-612F7ECF853B}"/>
    <dgm:cxn modelId="{140C1999-7076-48D1-A5A7-A26B2B4AEE86}" type="presOf" srcId="{FF9A2ACF-CDEF-42A5-A606-439AA67403A4}" destId="{9E781902-1002-4E80-925F-39570F83E797}" srcOrd="0" destOrd="0" presId="urn:microsoft.com/office/officeart/2005/8/layout/hList1"/>
    <dgm:cxn modelId="{B85C229B-277B-4BC7-8F11-D2456FCFC3BE}" srcId="{B28CA36F-5AF9-41DB-A2F4-5A435D41DF4D}" destId="{A30271D5-2D18-4DEC-9022-D96E5AB023F7}" srcOrd="2" destOrd="0" parTransId="{050F787A-09A5-4A5A-878F-C7FE7A33A6A0}" sibTransId="{FB592130-8253-4FFE-8D1B-76B02C8C2E27}"/>
    <dgm:cxn modelId="{E1A386A3-A06D-48A6-AF25-F2F0E3BFC20B}" srcId="{FF9A2ACF-CDEF-42A5-A606-439AA67403A4}" destId="{B28CA36F-5AF9-41DB-A2F4-5A435D41DF4D}" srcOrd="0" destOrd="0" parTransId="{1E58D359-84D5-40A9-A734-D583B40F32B8}" sibTransId="{4136A90C-394C-40ED-B1A8-BF890653644E}"/>
    <dgm:cxn modelId="{FC27EAA7-FD58-45AF-9174-BF3EAC80A746}" srcId="{66BCB660-F011-4802-8EDE-801AE2D771B6}" destId="{C7EB7901-774C-491A-BA9D-2017F185E6A2}" srcOrd="0" destOrd="0" parTransId="{05A8C0FD-7E52-45C0-8E4A-AAE62EE5A5B3}" sibTransId="{A0F2CEC6-D160-4906-B317-1E6CF8C36BD3}"/>
    <dgm:cxn modelId="{FF6167B7-1810-4BB7-97B0-AAAFE6DCE56D}" type="presOf" srcId="{4FCA0827-A1C8-4B7B-9FF0-6865D4901B1F}" destId="{1650AE86-C702-4888-8F9D-1357FDC19783}" srcOrd="0" destOrd="1" presId="urn:microsoft.com/office/officeart/2005/8/layout/hList1"/>
    <dgm:cxn modelId="{33807DBE-8289-4B0D-85BC-85357FC677AC}" type="presOf" srcId="{F63478CA-7500-403C-ACBD-6C38792DBB39}" destId="{EC8F5390-F92F-4A3B-B034-468850E3E93D}" srcOrd="0" destOrd="0" presId="urn:microsoft.com/office/officeart/2005/8/layout/hList1"/>
    <dgm:cxn modelId="{0ACAC1C5-460D-46E8-AFEE-1C7D46D0EA20}" srcId="{66BCB660-F011-4802-8EDE-801AE2D771B6}" destId="{4FCA0827-A1C8-4B7B-9FF0-6865D4901B1F}" srcOrd="1" destOrd="0" parTransId="{16157767-8E2F-4F8E-B2EA-1D870E367CF7}" sibTransId="{6B929E27-63B3-4CFB-A006-5AF033536A94}"/>
    <dgm:cxn modelId="{AD77A0C7-966D-4ADB-8362-087528B79FE1}" srcId="{66BCB660-F011-4802-8EDE-801AE2D771B6}" destId="{9EA3D8B5-8082-46B7-B647-C0822ED557BD}" srcOrd="2" destOrd="0" parTransId="{5FDE0ABA-B27C-4379-9BE9-867C65FE888D}" sibTransId="{EB1BBA74-80AC-4896-95B1-5CACFCEF625D}"/>
    <dgm:cxn modelId="{D1602BCA-287F-4660-9AC5-3E30FF6D18FF}" type="presOf" srcId="{66BCB660-F011-4802-8EDE-801AE2D771B6}" destId="{41A43916-8F81-4879-ABEB-17AD9F10AA3D}" srcOrd="0" destOrd="0" presId="urn:microsoft.com/office/officeart/2005/8/layout/hList1"/>
    <dgm:cxn modelId="{124527D0-014D-4450-9C6E-87720ABD14B3}" type="presOf" srcId="{A30271D5-2D18-4DEC-9022-D96E5AB023F7}" destId="{38752776-99EF-4C70-9BE8-D5077F9F090B}" srcOrd="0" destOrd="2" presId="urn:microsoft.com/office/officeart/2005/8/layout/hList1"/>
    <dgm:cxn modelId="{1F52A5DC-23AB-4694-A3E8-E4CD127433FC}" type="presOf" srcId="{B28CA36F-5AF9-41DB-A2F4-5A435D41DF4D}" destId="{0A8150CB-6B0C-4CE9-B1A8-B28AB9817CB7}" srcOrd="0" destOrd="0" presId="urn:microsoft.com/office/officeart/2005/8/layout/hList1"/>
    <dgm:cxn modelId="{526D96EB-4636-4E35-845D-76FC922E6FBC}" type="presOf" srcId="{5E558ECB-E193-4C47-969A-A18FB637E13E}" destId="{79803088-EBF6-47F8-BEFA-10EAAD69D4A2}" srcOrd="0" destOrd="0" presId="urn:microsoft.com/office/officeart/2005/8/layout/hList1"/>
    <dgm:cxn modelId="{D78434FF-2F05-4CC2-B3B8-BBFFE700BA49}" srcId="{B28CA36F-5AF9-41DB-A2F4-5A435D41DF4D}" destId="{CB81C78D-98B3-4144-8EBC-2ABEA6B4918A}" srcOrd="0" destOrd="0" parTransId="{E73B0128-E64B-46CB-89EC-D315E0D6DAF6}" sibTransId="{A818423C-9108-45EB-BADC-4B9280DAC213}"/>
    <dgm:cxn modelId="{7A290828-3E03-423E-A519-1188010735DE}" type="presParOf" srcId="{9E781902-1002-4E80-925F-39570F83E797}" destId="{162660FA-4427-4460-B130-1F03C9E83C4A}" srcOrd="0" destOrd="0" presId="urn:microsoft.com/office/officeart/2005/8/layout/hList1"/>
    <dgm:cxn modelId="{FCC6F1C8-69F8-49CB-89C3-D0A44E68A8C4}" type="presParOf" srcId="{162660FA-4427-4460-B130-1F03C9E83C4A}" destId="{0A8150CB-6B0C-4CE9-B1A8-B28AB9817CB7}" srcOrd="0" destOrd="0" presId="urn:microsoft.com/office/officeart/2005/8/layout/hList1"/>
    <dgm:cxn modelId="{644970D5-3058-45B2-AD54-60BBBB855697}" type="presParOf" srcId="{162660FA-4427-4460-B130-1F03C9E83C4A}" destId="{38752776-99EF-4C70-9BE8-D5077F9F090B}" srcOrd="1" destOrd="0" presId="urn:microsoft.com/office/officeart/2005/8/layout/hList1"/>
    <dgm:cxn modelId="{9A9E92F7-668C-481D-8C54-174290C9A9BE}" type="presParOf" srcId="{9E781902-1002-4E80-925F-39570F83E797}" destId="{AA3951C3-3E5E-4E07-A839-627EC80F8C11}" srcOrd="1" destOrd="0" presId="urn:microsoft.com/office/officeart/2005/8/layout/hList1"/>
    <dgm:cxn modelId="{FF111987-1870-45A3-AF32-CDFC8B4E598C}" type="presParOf" srcId="{9E781902-1002-4E80-925F-39570F83E797}" destId="{BDB533F8-35CA-4B0F-9D6E-DD57F4B6F2CF}" srcOrd="2" destOrd="0" presId="urn:microsoft.com/office/officeart/2005/8/layout/hList1"/>
    <dgm:cxn modelId="{98FDDC05-A7AD-42B5-83CA-9FCC090069FD}" type="presParOf" srcId="{BDB533F8-35CA-4B0F-9D6E-DD57F4B6F2CF}" destId="{EC8F5390-F92F-4A3B-B034-468850E3E93D}" srcOrd="0" destOrd="0" presId="urn:microsoft.com/office/officeart/2005/8/layout/hList1"/>
    <dgm:cxn modelId="{B0782D14-6D09-438B-900F-E64605B6BAE8}" type="presParOf" srcId="{BDB533F8-35CA-4B0F-9D6E-DD57F4B6F2CF}" destId="{79803088-EBF6-47F8-BEFA-10EAAD69D4A2}" srcOrd="1" destOrd="0" presId="urn:microsoft.com/office/officeart/2005/8/layout/hList1"/>
    <dgm:cxn modelId="{16A23F42-E986-4E69-90F0-6C169BE5B99B}" type="presParOf" srcId="{9E781902-1002-4E80-925F-39570F83E797}" destId="{A3E0351A-3C59-4429-90C2-7EC00CEB3FA2}" srcOrd="3" destOrd="0" presId="urn:microsoft.com/office/officeart/2005/8/layout/hList1"/>
    <dgm:cxn modelId="{AC887C3F-F2DA-45C1-B50F-1DB7C054760C}" type="presParOf" srcId="{9E781902-1002-4E80-925F-39570F83E797}" destId="{D52A0862-0E2B-49FB-BF0F-2243257A6AE5}" srcOrd="4" destOrd="0" presId="urn:microsoft.com/office/officeart/2005/8/layout/hList1"/>
    <dgm:cxn modelId="{A8EFDF37-128C-4591-97D2-D5C313EC01F4}" type="presParOf" srcId="{D52A0862-0E2B-49FB-BF0F-2243257A6AE5}" destId="{41A43916-8F81-4879-ABEB-17AD9F10AA3D}" srcOrd="0" destOrd="0" presId="urn:microsoft.com/office/officeart/2005/8/layout/hList1"/>
    <dgm:cxn modelId="{0434A73E-2D25-4390-A745-C220929D71C0}" type="presParOf" srcId="{D52A0862-0E2B-49FB-BF0F-2243257A6AE5}" destId="{1650AE86-C702-4888-8F9D-1357FDC1978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9C395-25D0-4144-8396-3EF6E19D6786}">
      <dsp:nvSpPr>
        <dsp:cNvPr id="0" name=""/>
        <dsp:cNvSpPr/>
      </dsp:nvSpPr>
      <dsp:spPr>
        <a:xfrm>
          <a:off x="3908283" y="1495156"/>
          <a:ext cx="1240185" cy="896519"/>
        </a:xfrm>
        <a:custGeom>
          <a:avLst/>
          <a:gdLst/>
          <a:ahLst/>
          <a:cxnLst/>
          <a:rect l="0" t="0" r="0" b="0"/>
          <a:pathLst>
            <a:path>
              <a:moveTo>
                <a:pt x="1240185" y="0"/>
              </a:moveTo>
              <a:lnTo>
                <a:pt x="1240185" y="896519"/>
              </a:lnTo>
              <a:lnTo>
                <a:pt x="0" y="89651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70BAE6-BF00-496C-AB3C-7BDD0093BE46}">
      <dsp:nvSpPr>
        <dsp:cNvPr id="0" name=""/>
        <dsp:cNvSpPr/>
      </dsp:nvSpPr>
      <dsp:spPr>
        <a:xfrm>
          <a:off x="5148469" y="1495156"/>
          <a:ext cx="1807981" cy="2749327"/>
        </a:xfrm>
        <a:custGeom>
          <a:avLst/>
          <a:gdLst/>
          <a:ahLst/>
          <a:cxnLst/>
          <a:rect l="0" t="0" r="0" b="0"/>
          <a:pathLst>
            <a:path>
              <a:moveTo>
                <a:pt x="0" y="0"/>
              </a:moveTo>
              <a:lnTo>
                <a:pt x="0" y="2435545"/>
              </a:lnTo>
              <a:lnTo>
                <a:pt x="1807981" y="2435545"/>
              </a:lnTo>
              <a:lnTo>
                <a:pt x="1807981" y="274932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2732D8-4A91-447F-9727-00782D86C726}">
      <dsp:nvSpPr>
        <dsp:cNvPr id="0" name=""/>
        <dsp:cNvSpPr/>
      </dsp:nvSpPr>
      <dsp:spPr>
        <a:xfrm>
          <a:off x="3340487" y="1495156"/>
          <a:ext cx="1807981" cy="2749327"/>
        </a:xfrm>
        <a:custGeom>
          <a:avLst/>
          <a:gdLst/>
          <a:ahLst/>
          <a:cxnLst/>
          <a:rect l="0" t="0" r="0" b="0"/>
          <a:pathLst>
            <a:path>
              <a:moveTo>
                <a:pt x="1807981" y="0"/>
              </a:moveTo>
              <a:lnTo>
                <a:pt x="1807981" y="2435545"/>
              </a:lnTo>
              <a:lnTo>
                <a:pt x="0" y="2435545"/>
              </a:lnTo>
              <a:lnTo>
                <a:pt x="0" y="274932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657BD6-D495-44E6-A309-08F5EC9AC162}">
      <dsp:nvSpPr>
        <dsp:cNvPr id="0" name=""/>
        <dsp:cNvSpPr/>
      </dsp:nvSpPr>
      <dsp:spPr>
        <a:xfrm>
          <a:off x="4401369" y="956"/>
          <a:ext cx="1494199" cy="1494199"/>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24CD87-48FA-4E6F-826F-668FB05F41EE}">
      <dsp:nvSpPr>
        <dsp:cNvPr id="0" name=""/>
        <dsp:cNvSpPr/>
      </dsp:nvSpPr>
      <dsp:spPr>
        <a:xfrm>
          <a:off x="4401369" y="956"/>
          <a:ext cx="1494199" cy="1494199"/>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B77F71-F0D4-461D-81C9-4B28BC08146F}">
      <dsp:nvSpPr>
        <dsp:cNvPr id="0" name=""/>
        <dsp:cNvSpPr/>
      </dsp:nvSpPr>
      <dsp:spPr>
        <a:xfrm>
          <a:off x="3654269" y="269912"/>
          <a:ext cx="2988399" cy="956287"/>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es-MX" sz="3600" kern="1200" dirty="0"/>
            <a:t>Objetivos </a:t>
          </a:r>
        </a:p>
      </dsp:txBody>
      <dsp:txXfrm>
        <a:off x="3654269" y="269912"/>
        <a:ext cx="2988399" cy="956287"/>
      </dsp:txXfrm>
    </dsp:sp>
    <dsp:sp modelId="{E4A92B80-744A-40AB-A98C-B23E3768CB25}">
      <dsp:nvSpPr>
        <dsp:cNvPr id="0" name=""/>
        <dsp:cNvSpPr/>
      </dsp:nvSpPr>
      <dsp:spPr>
        <a:xfrm>
          <a:off x="2593387" y="4244484"/>
          <a:ext cx="1494199" cy="1494199"/>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5FCA8A-CB34-4C5C-BEAA-B3D334B88DAD}">
      <dsp:nvSpPr>
        <dsp:cNvPr id="0" name=""/>
        <dsp:cNvSpPr/>
      </dsp:nvSpPr>
      <dsp:spPr>
        <a:xfrm>
          <a:off x="2593387" y="4244484"/>
          <a:ext cx="1494199" cy="1494199"/>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E4E6A2-4D68-468A-A34B-8586E70733F2}">
      <dsp:nvSpPr>
        <dsp:cNvPr id="0" name=""/>
        <dsp:cNvSpPr/>
      </dsp:nvSpPr>
      <dsp:spPr>
        <a:xfrm>
          <a:off x="1846287" y="4513440"/>
          <a:ext cx="2988399" cy="956287"/>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Identificar el nivel de riesgo y rentabilidad de las operaciones de </a:t>
          </a:r>
          <a:r>
            <a:rPr lang="es-ES" sz="2000" kern="1200" dirty="0" err="1"/>
            <a:t>Carry</a:t>
          </a:r>
          <a:r>
            <a:rPr lang="es-ES" sz="2000" kern="1200" dirty="0"/>
            <a:t> </a:t>
          </a:r>
          <a:r>
            <a:rPr lang="es-ES" sz="2000" kern="1200" dirty="0" err="1"/>
            <a:t>Trade</a:t>
          </a:r>
          <a:r>
            <a:rPr lang="es-ES" sz="2000" kern="1200" dirty="0"/>
            <a:t>.</a:t>
          </a:r>
          <a:endParaRPr lang="es-MX" sz="2000" kern="1200" dirty="0"/>
        </a:p>
      </dsp:txBody>
      <dsp:txXfrm>
        <a:off x="1846287" y="4513440"/>
        <a:ext cx="2988399" cy="956287"/>
      </dsp:txXfrm>
    </dsp:sp>
    <dsp:sp modelId="{4F08E14D-FBE2-43B1-977F-8F943112DDAE}">
      <dsp:nvSpPr>
        <dsp:cNvPr id="0" name=""/>
        <dsp:cNvSpPr/>
      </dsp:nvSpPr>
      <dsp:spPr>
        <a:xfrm>
          <a:off x="6209350" y="4244484"/>
          <a:ext cx="1494199" cy="1494199"/>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A01342-569F-48AA-827A-A9AE5311D89A}">
      <dsp:nvSpPr>
        <dsp:cNvPr id="0" name=""/>
        <dsp:cNvSpPr/>
      </dsp:nvSpPr>
      <dsp:spPr>
        <a:xfrm>
          <a:off x="6209350" y="4244484"/>
          <a:ext cx="1494199" cy="1494199"/>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7D7C11-291B-44ED-8398-44D9246F869D}">
      <dsp:nvSpPr>
        <dsp:cNvPr id="0" name=""/>
        <dsp:cNvSpPr/>
      </dsp:nvSpPr>
      <dsp:spPr>
        <a:xfrm>
          <a:off x="5462250" y="4513440"/>
          <a:ext cx="2988399" cy="956287"/>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Hacer la comparación entre las operaciones de </a:t>
          </a:r>
          <a:r>
            <a:rPr lang="es-ES" sz="1800" kern="1200" dirty="0" err="1"/>
            <a:t>Carry</a:t>
          </a:r>
          <a:r>
            <a:rPr lang="es-ES" sz="1800" kern="1200" dirty="0"/>
            <a:t> </a:t>
          </a:r>
          <a:r>
            <a:rPr lang="es-ES" sz="1800" kern="1200" dirty="0" err="1"/>
            <a:t>Trade</a:t>
          </a:r>
          <a:r>
            <a:rPr lang="es-ES" sz="1800" kern="1200" dirty="0"/>
            <a:t> y las operaciones de </a:t>
          </a:r>
          <a:r>
            <a:rPr lang="es-ES" sz="1800" kern="1200" dirty="0" err="1"/>
            <a:t>Forex</a:t>
          </a:r>
          <a:r>
            <a:rPr lang="es-ES" sz="1800" kern="1200" dirty="0"/>
            <a:t> para determinar el crecimiento del mercado del  </a:t>
          </a:r>
          <a:r>
            <a:rPr lang="es-ES" sz="1800" kern="1200" dirty="0" err="1"/>
            <a:t>Carry</a:t>
          </a:r>
          <a:r>
            <a:rPr lang="es-ES" sz="1800" kern="1200" dirty="0"/>
            <a:t> </a:t>
          </a:r>
          <a:r>
            <a:rPr lang="es-ES" sz="1800" kern="1200" dirty="0" err="1"/>
            <a:t>Trade</a:t>
          </a:r>
          <a:r>
            <a:rPr lang="es-ES" sz="1800" kern="1200" dirty="0"/>
            <a:t>.</a:t>
          </a:r>
          <a:endParaRPr lang="es-MX" sz="1800" kern="1200" dirty="0"/>
        </a:p>
      </dsp:txBody>
      <dsp:txXfrm>
        <a:off x="5462250" y="4513440"/>
        <a:ext cx="2988399" cy="956287"/>
      </dsp:txXfrm>
    </dsp:sp>
    <dsp:sp modelId="{295AE4F7-87AF-4280-B476-B921BB9F5F50}">
      <dsp:nvSpPr>
        <dsp:cNvPr id="0" name=""/>
        <dsp:cNvSpPr/>
      </dsp:nvSpPr>
      <dsp:spPr>
        <a:xfrm>
          <a:off x="2593387" y="2122720"/>
          <a:ext cx="1494199" cy="1494199"/>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B2B08F-9B7E-4DB9-A6E0-168AB37C2243}">
      <dsp:nvSpPr>
        <dsp:cNvPr id="0" name=""/>
        <dsp:cNvSpPr/>
      </dsp:nvSpPr>
      <dsp:spPr>
        <a:xfrm>
          <a:off x="2593387" y="2122720"/>
          <a:ext cx="1494199" cy="1494199"/>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CE8F1D-8306-494F-8922-546136AFA84B}">
      <dsp:nvSpPr>
        <dsp:cNvPr id="0" name=""/>
        <dsp:cNvSpPr/>
      </dsp:nvSpPr>
      <dsp:spPr>
        <a:xfrm>
          <a:off x="1846287" y="2391676"/>
          <a:ext cx="2988399" cy="956287"/>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Analizar las ventajas y desventajas de las operaciones de </a:t>
          </a:r>
          <a:r>
            <a:rPr lang="es-ES" sz="2000" kern="1200" dirty="0" err="1"/>
            <a:t>Carry</a:t>
          </a:r>
          <a:r>
            <a:rPr lang="es-ES" sz="2000" kern="1200" dirty="0"/>
            <a:t> </a:t>
          </a:r>
          <a:r>
            <a:rPr lang="es-ES" sz="2000" kern="1200" dirty="0" err="1"/>
            <a:t>Trade</a:t>
          </a:r>
          <a:r>
            <a:rPr lang="es-ES" sz="2000" kern="1200" dirty="0"/>
            <a:t>.</a:t>
          </a:r>
          <a:endParaRPr lang="es-MX" sz="2000" kern="1200" dirty="0"/>
        </a:p>
      </dsp:txBody>
      <dsp:txXfrm>
        <a:off x="1846287" y="2391676"/>
        <a:ext cx="2988399" cy="95628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2D7C9-A8C4-4129-AABA-06F2F66FC21A}">
      <dsp:nvSpPr>
        <dsp:cNvPr id="0" name=""/>
        <dsp:cNvSpPr/>
      </dsp:nvSpPr>
      <dsp:spPr>
        <a:xfrm>
          <a:off x="0" y="788718"/>
          <a:ext cx="10515600" cy="756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CBD2F5-6024-40B9-9F50-DFBFDEA1AD56}">
      <dsp:nvSpPr>
        <dsp:cNvPr id="0" name=""/>
        <dsp:cNvSpPr/>
      </dsp:nvSpPr>
      <dsp:spPr>
        <a:xfrm>
          <a:off x="525780" y="49144"/>
          <a:ext cx="7360920" cy="1182373"/>
        </a:xfrm>
        <a:prstGeom prst="round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889000">
            <a:lnSpc>
              <a:spcPct val="90000"/>
            </a:lnSpc>
            <a:spcBef>
              <a:spcPct val="0"/>
            </a:spcBef>
            <a:spcAft>
              <a:spcPct val="35000"/>
            </a:spcAft>
            <a:buNone/>
          </a:pPr>
          <a:r>
            <a:rPr lang="es-ES" sz="2000" b="1" i="0" u="none" kern="1200" dirty="0"/>
            <a:t>1.-Configuración individual del contrato: las partes contractuales pueden establecer libremente las condiciones de los contratos.</a:t>
          </a:r>
          <a:endParaRPr lang="es-ES" sz="2000" b="1" kern="1200" dirty="0"/>
        </a:p>
        <a:p>
          <a:pPr marL="0" lvl="0" indent="0" algn="l" defTabSz="889000" rtl="0">
            <a:lnSpc>
              <a:spcPct val="90000"/>
            </a:lnSpc>
            <a:spcBef>
              <a:spcPct val="0"/>
            </a:spcBef>
            <a:spcAft>
              <a:spcPct val="35000"/>
            </a:spcAft>
            <a:buNone/>
          </a:pPr>
          <a:endParaRPr lang="es-MX" sz="1000" kern="1200" dirty="0"/>
        </a:p>
      </dsp:txBody>
      <dsp:txXfrm>
        <a:off x="583499" y="106863"/>
        <a:ext cx="7245482" cy="1066935"/>
      </dsp:txXfrm>
    </dsp:sp>
    <dsp:sp modelId="{807BB135-786A-47E3-9FF7-3F5BD3CCB701}">
      <dsp:nvSpPr>
        <dsp:cNvPr id="0" name=""/>
        <dsp:cNvSpPr/>
      </dsp:nvSpPr>
      <dsp:spPr>
        <a:xfrm>
          <a:off x="0" y="2149518"/>
          <a:ext cx="10515600" cy="756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81C12C-4335-4C52-93F6-05217EBC9BD8}">
      <dsp:nvSpPr>
        <dsp:cNvPr id="0" name=""/>
        <dsp:cNvSpPr/>
      </dsp:nvSpPr>
      <dsp:spPr>
        <a:xfrm>
          <a:off x="525780" y="1706718"/>
          <a:ext cx="7360920" cy="885600"/>
        </a:xfrm>
        <a:prstGeom prst="roundRect">
          <a:avLst/>
        </a:prstGeom>
        <a:solidFill>
          <a:schemeClr val="accent1">
            <a:lumMod val="5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889000">
            <a:lnSpc>
              <a:spcPct val="90000"/>
            </a:lnSpc>
            <a:spcBef>
              <a:spcPct val="0"/>
            </a:spcBef>
            <a:spcAft>
              <a:spcPct val="35000"/>
            </a:spcAft>
            <a:buNone/>
          </a:pPr>
          <a:r>
            <a:rPr lang="es-ES" sz="2000" b="1" i="0" u="none" kern="1200" dirty="0"/>
            <a:t>2.-Cobertura: contra movimientos indeseados de los precios o las tasas de interés.</a:t>
          </a:r>
          <a:endParaRPr lang="es-ES" sz="2000" b="1" i="0" kern="1200" dirty="0"/>
        </a:p>
        <a:p>
          <a:pPr marL="0" lvl="0" indent="0" algn="l" defTabSz="889000" rtl="0">
            <a:lnSpc>
              <a:spcPct val="90000"/>
            </a:lnSpc>
            <a:spcBef>
              <a:spcPct val="0"/>
            </a:spcBef>
            <a:spcAft>
              <a:spcPct val="35000"/>
            </a:spcAft>
            <a:buNone/>
          </a:pPr>
          <a:endParaRPr lang="es-MX" sz="1600" kern="1200" dirty="0"/>
        </a:p>
      </dsp:txBody>
      <dsp:txXfrm>
        <a:off x="569011" y="1749949"/>
        <a:ext cx="7274458" cy="799138"/>
      </dsp:txXfrm>
    </dsp:sp>
    <dsp:sp modelId="{2C240519-F2C8-4B3E-8D3B-EABCF27605CA}">
      <dsp:nvSpPr>
        <dsp:cNvPr id="0" name=""/>
        <dsp:cNvSpPr/>
      </dsp:nvSpPr>
      <dsp:spPr>
        <a:xfrm>
          <a:off x="0" y="3919536"/>
          <a:ext cx="10515600" cy="756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D2C044-F281-4639-8BCE-99A3B6F1491E}">
      <dsp:nvSpPr>
        <dsp:cNvPr id="0" name=""/>
        <dsp:cNvSpPr/>
      </dsp:nvSpPr>
      <dsp:spPr>
        <a:xfrm>
          <a:off x="525780" y="3067518"/>
          <a:ext cx="7360920" cy="1294818"/>
        </a:xfrm>
        <a:prstGeom prst="roundRect">
          <a:avLst/>
        </a:prstGeom>
        <a:solidFill>
          <a:schemeClr val="accent6">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889000">
            <a:lnSpc>
              <a:spcPct val="90000"/>
            </a:lnSpc>
            <a:spcBef>
              <a:spcPct val="0"/>
            </a:spcBef>
            <a:spcAft>
              <a:spcPct val="35000"/>
            </a:spcAft>
            <a:buNone/>
          </a:pPr>
          <a:r>
            <a:rPr lang="es-ES" sz="2000" b="1" i="0" u="none" kern="1200" dirty="0"/>
            <a:t>3.-Apalancamiento: Es posible hacer una inversión con un pequeño desembolso de capital (apalancamiento) sobre la evolución de un activo subyacente.</a:t>
          </a:r>
          <a:endParaRPr lang="es-ES" sz="2000" b="1" kern="1200" dirty="0"/>
        </a:p>
        <a:p>
          <a:pPr marL="0" lvl="0" indent="0" algn="l" defTabSz="889000" rtl="0">
            <a:lnSpc>
              <a:spcPct val="90000"/>
            </a:lnSpc>
            <a:spcBef>
              <a:spcPct val="0"/>
            </a:spcBef>
            <a:spcAft>
              <a:spcPct val="35000"/>
            </a:spcAft>
            <a:buNone/>
          </a:pPr>
          <a:endParaRPr lang="es-MX" sz="800" kern="1200" dirty="0"/>
        </a:p>
      </dsp:txBody>
      <dsp:txXfrm>
        <a:off x="588988" y="3130726"/>
        <a:ext cx="7234504" cy="116840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BA52A7-CE68-4C70-8B34-81CC82B51A1F}">
      <dsp:nvSpPr>
        <dsp:cNvPr id="0" name=""/>
        <dsp:cNvSpPr/>
      </dsp:nvSpPr>
      <dsp:spPr>
        <a:xfrm>
          <a:off x="1323" y="0"/>
          <a:ext cx="3440046" cy="579859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rtl="0">
            <a:lnSpc>
              <a:spcPct val="90000"/>
            </a:lnSpc>
            <a:spcBef>
              <a:spcPct val="0"/>
            </a:spcBef>
            <a:spcAft>
              <a:spcPct val="35000"/>
            </a:spcAft>
            <a:buNone/>
          </a:pPr>
          <a:r>
            <a:rPr lang="es-MX" sz="3600" b="1" i="0" u="none" kern="1200" dirty="0"/>
            <a:t>Instrumentos de Cobertura</a:t>
          </a:r>
          <a:endParaRPr lang="es-ES" sz="3600" kern="1200" dirty="0"/>
        </a:p>
      </dsp:txBody>
      <dsp:txXfrm>
        <a:off x="1323" y="0"/>
        <a:ext cx="3440046" cy="1739577"/>
      </dsp:txXfrm>
    </dsp:sp>
    <dsp:sp modelId="{A6D3445D-E0D1-400A-A1FF-705F007809E7}">
      <dsp:nvSpPr>
        <dsp:cNvPr id="0" name=""/>
        <dsp:cNvSpPr/>
      </dsp:nvSpPr>
      <dsp:spPr>
        <a:xfrm>
          <a:off x="345327" y="1740598"/>
          <a:ext cx="2752037" cy="1352513"/>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l" defTabSz="711200">
            <a:lnSpc>
              <a:spcPct val="90000"/>
            </a:lnSpc>
            <a:spcBef>
              <a:spcPct val="0"/>
            </a:spcBef>
            <a:spcAft>
              <a:spcPct val="35000"/>
            </a:spcAft>
            <a:buNone/>
          </a:pPr>
          <a:r>
            <a:rPr lang="es-MX" sz="1600" b="0" i="0" u="none" kern="1200" dirty="0"/>
            <a:t>Son productos financieros que permiten gestionar de manera separada cada uno de los riesgos a los que está expuesto el inversor.</a:t>
          </a:r>
          <a:endParaRPr lang="es-ES" sz="1600" kern="1200" dirty="0"/>
        </a:p>
      </dsp:txBody>
      <dsp:txXfrm>
        <a:off x="384941" y="1780212"/>
        <a:ext cx="2672809" cy="1273285"/>
      </dsp:txXfrm>
    </dsp:sp>
    <dsp:sp modelId="{39303100-2C70-4CE0-993F-0A2D97E609A4}">
      <dsp:nvSpPr>
        <dsp:cNvPr id="0" name=""/>
        <dsp:cNvSpPr/>
      </dsp:nvSpPr>
      <dsp:spPr>
        <a:xfrm>
          <a:off x="345327" y="3199853"/>
          <a:ext cx="2752037" cy="230778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9050" rIns="25400" bIns="19050" numCol="1" spcCol="1270" anchor="ctr" anchorCtr="0">
          <a:noAutofit/>
        </a:bodyPr>
        <a:lstStyle/>
        <a:p>
          <a:pPr marL="0" lvl="0" indent="0" algn="l" defTabSz="444500" rtl="0">
            <a:lnSpc>
              <a:spcPct val="90000"/>
            </a:lnSpc>
            <a:spcBef>
              <a:spcPct val="0"/>
            </a:spcBef>
            <a:spcAft>
              <a:spcPct val="35000"/>
            </a:spcAft>
            <a:buNone/>
          </a:pPr>
          <a:r>
            <a:rPr lang="es-MX" sz="1000" b="0" i="0" u="none" kern="1200" dirty="0"/>
            <a:t>•Son un sinónimo de reducción de riesgos operarios.</a:t>
          </a:r>
          <a:endParaRPr lang="es-MX" sz="1000" b="0" kern="1200" dirty="0"/>
        </a:p>
        <a:p>
          <a:pPr marL="0" lvl="0" indent="0" algn="l" defTabSz="444500" rtl="0">
            <a:lnSpc>
              <a:spcPct val="90000"/>
            </a:lnSpc>
            <a:spcBef>
              <a:spcPct val="0"/>
            </a:spcBef>
            <a:spcAft>
              <a:spcPct val="35000"/>
            </a:spcAft>
            <a:buNone/>
          </a:pPr>
          <a:r>
            <a:rPr lang="es-MX" sz="1000" b="0" i="0" u="none" kern="1200" dirty="0"/>
            <a:t>•La cobertura en </a:t>
          </a:r>
          <a:r>
            <a:rPr lang="es-MX" sz="1000" b="0" i="0" u="none" kern="1200" dirty="0" err="1"/>
            <a:t>carry</a:t>
          </a:r>
          <a:r>
            <a:rPr lang="es-MX" sz="1000" b="0" i="0" u="none" kern="1200" dirty="0"/>
            <a:t> </a:t>
          </a:r>
          <a:r>
            <a:rPr lang="es-MX" sz="1000" b="0" i="0" u="none" kern="1200" dirty="0" err="1"/>
            <a:t>trade</a:t>
          </a:r>
          <a:r>
            <a:rPr lang="es-MX" sz="1000" b="0" i="0" u="none" kern="1200" dirty="0"/>
            <a:t> también hace posible tomar nuevos riesgos o asumirlos de manera distinta.</a:t>
          </a:r>
          <a:endParaRPr lang="es-MX" sz="1000" b="0" kern="1200" dirty="0"/>
        </a:p>
        <a:p>
          <a:pPr marL="0" lvl="0" indent="0" algn="l" defTabSz="444500" rtl="0">
            <a:lnSpc>
              <a:spcPct val="90000"/>
            </a:lnSpc>
            <a:spcBef>
              <a:spcPct val="0"/>
            </a:spcBef>
            <a:spcAft>
              <a:spcPct val="35000"/>
            </a:spcAft>
            <a:buNone/>
          </a:pPr>
          <a:r>
            <a:rPr lang="es-MX" sz="1000" b="0" i="0" u="none" kern="1200" dirty="0"/>
            <a:t>•El comprador adquiere un derecho, el vendedor adquiere una obligación</a:t>
          </a:r>
          <a:endParaRPr lang="es-MX" sz="1000" b="0" kern="1200" dirty="0"/>
        </a:p>
        <a:p>
          <a:pPr marL="0" lvl="0" indent="0" algn="l" defTabSz="444500" rtl="0">
            <a:lnSpc>
              <a:spcPct val="90000"/>
            </a:lnSpc>
            <a:spcBef>
              <a:spcPct val="0"/>
            </a:spcBef>
            <a:spcAft>
              <a:spcPct val="35000"/>
            </a:spcAft>
            <a:buNone/>
          </a:pPr>
          <a:r>
            <a:rPr lang="es-MX" sz="1000" b="0" i="0" u="none" kern="1200" dirty="0"/>
            <a:t>•Se obtiene una prima, lo cual es la diferencia o recompensa por realizar las transacciones, dicho no es remunerada.</a:t>
          </a:r>
          <a:endParaRPr lang="es-MX" sz="1000" b="0" kern="1200" dirty="0"/>
        </a:p>
        <a:p>
          <a:pPr marL="0" lvl="0" indent="0" algn="ctr" defTabSz="444500" rtl="0">
            <a:lnSpc>
              <a:spcPct val="90000"/>
            </a:lnSpc>
            <a:spcBef>
              <a:spcPct val="0"/>
            </a:spcBef>
            <a:spcAft>
              <a:spcPct val="35000"/>
            </a:spcAft>
            <a:buNone/>
          </a:pPr>
          <a:endParaRPr lang="es-ES" sz="900" kern="1200" dirty="0"/>
        </a:p>
      </dsp:txBody>
      <dsp:txXfrm>
        <a:off x="412920" y="3267446"/>
        <a:ext cx="2616851" cy="2172600"/>
      </dsp:txXfrm>
    </dsp:sp>
    <dsp:sp modelId="{B88660FD-59BD-4055-87F2-2D6774AC491D}">
      <dsp:nvSpPr>
        <dsp:cNvPr id="0" name=""/>
        <dsp:cNvSpPr/>
      </dsp:nvSpPr>
      <dsp:spPr>
        <a:xfrm>
          <a:off x="3699373" y="0"/>
          <a:ext cx="3440046" cy="579859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rtl="0">
            <a:lnSpc>
              <a:spcPct val="90000"/>
            </a:lnSpc>
            <a:spcBef>
              <a:spcPct val="0"/>
            </a:spcBef>
            <a:spcAft>
              <a:spcPct val="35000"/>
            </a:spcAft>
            <a:buNone/>
          </a:pPr>
          <a:r>
            <a:rPr lang="es-MX" sz="3600" b="1" i="0" u="none" kern="1200" dirty="0"/>
            <a:t>Especulativos</a:t>
          </a:r>
          <a:endParaRPr lang="es-ES" sz="3600" kern="1200" dirty="0"/>
        </a:p>
      </dsp:txBody>
      <dsp:txXfrm>
        <a:off x="3699373" y="0"/>
        <a:ext cx="3440046" cy="1739577"/>
      </dsp:txXfrm>
    </dsp:sp>
    <dsp:sp modelId="{CE0AD5BD-5664-4210-BC56-E6E5DA7E0747}">
      <dsp:nvSpPr>
        <dsp:cNvPr id="0" name=""/>
        <dsp:cNvSpPr/>
      </dsp:nvSpPr>
      <dsp:spPr>
        <a:xfrm>
          <a:off x="4043377" y="1740169"/>
          <a:ext cx="2752037" cy="157904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l" defTabSz="622300">
            <a:lnSpc>
              <a:spcPct val="90000"/>
            </a:lnSpc>
            <a:spcBef>
              <a:spcPct val="0"/>
            </a:spcBef>
            <a:spcAft>
              <a:spcPct val="35000"/>
            </a:spcAft>
            <a:buNone/>
          </a:pPr>
          <a:r>
            <a:rPr lang="es-MX" sz="1400" b="0" i="0" u="none" kern="1200" dirty="0"/>
            <a:t>Conjunto de operaciones comerciales o financieras destinadas a obtener un beneficio económico, basándonos exclusivamente en las variaciones de precios en el tiempo.</a:t>
          </a:r>
          <a:endParaRPr lang="es-ES" sz="1400" kern="1200" dirty="0"/>
        </a:p>
      </dsp:txBody>
      <dsp:txXfrm>
        <a:off x="4089626" y="1786418"/>
        <a:ext cx="2659539" cy="1486542"/>
      </dsp:txXfrm>
    </dsp:sp>
    <dsp:sp modelId="{FD72E9EC-B060-48E8-851E-AEFFF6E4AB0E}">
      <dsp:nvSpPr>
        <dsp:cNvPr id="0" name=""/>
        <dsp:cNvSpPr/>
      </dsp:nvSpPr>
      <dsp:spPr>
        <a:xfrm>
          <a:off x="4043377" y="3562139"/>
          <a:ext cx="2752037" cy="194593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9050" rIns="25400" bIns="19050" numCol="1" spcCol="1270" anchor="ctr" anchorCtr="0">
          <a:noAutofit/>
        </a:bodyPr>
        <a:lstStyle/>
        <a:p>
          <a:pPr marL="0" lvl="0" indent="0" algn="l" defTabSz="444500" rtl="0">
            <a:lnSpc>
              <a:spcPct val="90000"/>
            </a:lnSpc>
            <a:spcBef>
              <a:spcPct val="0"/>
            </a:spcBef>
            <a:spcAft>
              <a:spcPct val="35000"/>
            </a:spcAft>
            <a:buNone/>
          </a:pPr>
          <a:r>
            <a:rPr lang="es-MX" sz="1000" b="0" i="0" u="none" kern="1200" dirty="0"/>
            <a:t>•Es la base de las operaciones financieras. Puesto que la mayor constante es la incertidumbre, puesto que no se tiene ningún control sobre la gestión de los activos en los que se realiza la inversión.</a:t>
          </a:r>
          <a:endParaRPr lang="es-MX" sz="1000" b="0" kern="1200" dirty="0"/>
        </a:p>
        <a:p>
          <a:pPr marL="0" lvl="0" indent="0" algn="l" defTabSz="444500" rtl="0">
            <a:lnSpc>
              <a:spcPct val="90000"/>
            </a:lnSpc>
            <a:spcBef>
              <a:spcPct val="0"/>
            </a:spcBef>
            <a:spcAft>
              <a:spcPct val="35000"/>
            </a:spcAft>
            <a:buNone/>
          </a:pPr>
          <a:r>
            <a:rPr lang="es-MX" sz="1000" b="0" i="0" u="none" kern="1200" dirty="0"/>
            <a:t>•Tanto el vendedor como el comprador adquiere obligaciones.</a:t>
          </a:r>
          <a:endParaRPr lang="es-MX" sz="1000" b="0" kern="1200" dirty="0"/>
        </a:p>
        <a:p>
          <a:pPr marL="0" lvl="0" indent="0" algn="l" defTabSz="444500" rtl="0">
            <a:lnSpc>
              <a:spcPct val="90000"/>
            </a:lnSpc>
            <a:spcBef>
              <a:spcPct val="0"/>
            </a:spcBef>
            <a:spcAft>
              <a:spcPct val="35000"/>
            </a:spcAft>
            <a:buNone/>
          </a:pPr>
          <a:r>
            <a:rPr lang="es-MX" sz="1000" b="0" i="0" u="none" kern="1200" dirty="0"/>
            <a:t>•Se basan en los precios.</a:t>
          </a:r>
          <a:endParaRPr lang="es-MX" sz="1000" b="0" kern="1200" dirty="0"/>
        </a:p>
        <a:p>
          <a:pPr marL="0" lvl="0" indent="0" algn="ctr" defTabSz="444500" rtl="0">
            <a:lnSpc>
              <a:spcPct val="90000"/>
            </a:lnSpc>
            <a:spcBef>
              <a:spcPct val="0"/>
            </a:spcBef>
            <a:spcAft>
              <a:spcPct val="35000"/>
            </a:spcAft>
            <a:buNone/>
          </a:pPr>
          <a:endParaRPr lang="es-ES" sz="800" kern="1200" dirty="0"/>
        </a:p>
      </dsp:txBody>
      <dsp:txXfrm>
        <a:off x="4100371" y="3619133"/>
        <a:ext cx="2638049" cy="1831942"/>
      </dsp:txXfrm>
    </dsp:sp>
    <dsp:sp modelId="{2B8F81F1-BFEC-4BDD-A153-E89ED7BBF1A0}">
      <dsp:nvSpPr>
        <dsp:cNvPr id="0" name=""/>
        <dsp:cNvSpPr/>
      </dsp:nvSpPr>
      <dsp:spPr>
        <a:xfrm>
          <a:off x="7397423" y="0"/>
          <a:ext cx="3440046" cy="579859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ES" sz="3600" b="1" kern="1200" dirty="0"/>
            <a:t>Comparación</a:t>
          </a:r>
        </a:p>
      </dsp:txBody>
      <dsp:txXfrm>
        <a:off x="7397423" y="0"/>
        <a:ext cx="3440046" cy="1739577"/>
      </dsp:txXfrm>
    </dsp:sp>
    <dsp:sp modelId="{D484CDBC-BB5E-49AB-B76A-3B15C324D079}">
      <dsp:nvSpPr>
        <dsp:cNvPr id="0" name=""/>
        <dsp:cNvSpPr/>
      </dsp:nvSpPr>
      <dsp:spPr>
        <a:xfrm>
          <a:off x="7741427" y="1739577"/>
          <a:ext cx="2752037" cy="3769084"/>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l" defTabSz="488950" rtl="0">
            <a:lnSpc>
              <a:spcPct val="90000"/>
            </a:lnSpc>
            <a:spcBef>
              <a:spcPct val="0"/>
            </a:spcBef>
            <a:spcAft>
              <a:spcPct val="35000"/>
            </a:spcAft>
            <a:buNone/>
          </a:pPr>
          <a:r>
            <a:rPr lang="es-MX" sz="1100" b="0" i="0" u="none" kern="1200" dirty="0"/>
            <a:t>Podemos llegar a la conclusión que a nivel financiero, una acción especulativo se entiende como la inversión que se realiza en futuros (</a:t>
          </a:r>
          <a:r>
            <a:rPr lang="es-MX" sz="1100" b="0" i="0" u="none" kern="1200" dirty="0" err="1"/>
            <a:t>Carry</a:t>
          </a:r>
          <a:r>
            <a:rPr lang="es-MX" sz="1100" b="0" i="0" u="none" kern="1200" dirty="0"/>
            <a:t> </a:t>
          </a:r>
          <a:r>
            <a:rPr lang="es-MX" sz="1100" b="0" i="0" u="none" kern="1200" dirty="0" err="1"/>
            <a:t>trade</a:t>
          </a:r>
          <a:r>
            <a:rPr lang="es-MX" sz="1100" b="0" i="0" u="none" kern="1200" dirty="0"/>
            <a:t>) que no garantiza la seguridad de retorno del activo adquirido ni tampoco asegura el beneficio esperado por la inversión realizada. En muchos casos, la diferencia entre una operación de cobertura y otra de naturaleza especulativa es prácticamente inexistente.</a:t>
          </a:r>
          <a:endParaRPr lang="es-MX" sz="1100" b="0" kern="1200" dirty="0"/>
        </a:p>
        <a:p>
          <a:pPr marL="0" lvl="0" indent="0" algn="l" defTabSz="488950" rtl="0">
            <a:lnSpc>
              <a:spcPct val="90000"/>
            </a:lnSpc>
            <a:spcBef>
              <a:spcPct val="0"/>
            </a:spcBef>
            <a:spcAft>
              <a:spcPct val="35000"/>
            </a:spcAft>
            <a:buNone/>
          </a:pPr>
          <a:r>
            <a:rPr lang="es-MX" sz="1100" b="0" i="0" u="none" kern="1200" dirty="0"/>
            <a:t>Es por ello que el </a:t>
          </a:r>
          <a:r>
            <a:rPr lang="es-MX" sz="1100" b="0" i="0" u="none" kern="1200" dirty="0" err="1"/>
            <a:t>carry</a:t>
          </a:r>
          <a:r>
            <a:rPr lang="es-MX" sz="1100" b="0" i="0" u="none" kern="1200" dirty="0"/>
            <a:t> </a:t>
          </a:r>
          <a:r>
            <a:rPr lang="es-MX" sz="1100" b="0" i="0" u="none" kern="1200" dirty="0" err="1"/>
            <a:t>trade</a:t>
          </a:r>
          <a:r>
            <a:rPr lang="es-MX" sz="1100" b="0" i="0" u="none" kern="1200" dirty="0"/>
            <a:t> es un futuro riesgoso, que es recomendable que lo realicen solamente los inversionistas profesionales, pues nunca es sano endeudarse para invertir en activos tan riesgosos.</a:t>
          </a:r>
          <a:endParaRPr lang="es-MX" sz="1100" b="0" kern="1200" dirty="0"/>
        </a:p>
        <a:p>
          <a:pPr marL="0" lvl="0" indent="0" algn="l" defTabSz="488950" rtl="0">
            <a:lnSpc>
              <a:spcPct val="90000"/>
            </a:lnSpc>
            <a:spcBef>
              <a:spcPct val="0"/>
            </a:spcBef>
            <a:spcAft>
              <a:spcPct val="35000"/>
            </a:spcAft>
            <a:buNone/>
          </a:pPr>
          <a:endParaRPr lang="es-ES" sz="1100" kern="1200" dirty="0"/>
        </a:p>
      </dsp:txBody>
      <dsp:txXfrm>
        <a:off x="7822031" y="1820181"/>
        <a:ext cx="2590829" cy="360787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E81790-F4F1-478A-BED4-76E157904766}">
      <dsp:nvSpPr>
        <dsp:cNvPr id="0" name=""/>
        <dsp:cNvSpPr/>
      </dsp:nvSpPr>
      <dsp:spPr>
        <a:xfrm>
          <a:off x="2347842" y="0"/>
          <a:ext cx="2719586" cy="679896"/>
        </a:xfrm>
        <a:prstGeom prst="roundRect">
          <a:avLst>
            <a:gd name="adj" fmla="val 10000"/>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1689100">
            <a:lnSpc>
              <a:spcPct val="90000"/>
            </a:lnSpc>
            <a:spcBef>
              <a:spcPct val="0"/>
            </a:spcBef>
            <a:spcAft>
              <a:spcPct val="35000"/>
            </a:spcAft>
            <a:buNone/>
          </a:pPr>
          <a:r>
            <a:rPr lang="es-ES" sz="3800" kern="1200" dirty="0"/>
            <a:t>1</a:t>
          </a:r>
        </a:p>
      </dsp:txBody>
      <dsp:txXfrm>
        <a:off x="2367755" y="19913"/>
        <a:ext cx="2679760" cy="640070"/>
      </dsp:txXfrm>
    </dsp:sp>
    <dsp:sp modelId="{2947FA88-A488-4948-96AE-D5C0C9E46CA9}">
      <dsp:nvSpPr>
        <dsp:cNvPr id="0" name=""/>
        <dsp:cNvSpPr/>
      </dsp:nvSpPr>
      <dsp:spPr>
        <a:xfrm rot="5400000">
          <a:off x="3648144" y="739387"/>
          <a:ext cx="118981" cy="118981"/>
        </a:xfrm>
        <a:prstGeom prst="rightArrow">
          <a:avLst>
            <a:gd name="adj1" fmla="val 667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28083D1-275A-48B8-82FD-E0BFD6125DE0}">
      <dsp:nvSpPr>
        <dsp:cNvPr id="0" name=""/>
        <dsp:cNvSpPr/>
      </dsp:nvSpPr>
      <dsp:spPr>
        <a:xfrm>
          <a:off x="2347842" y="917860"/>
          <a:ext cx="2719586" cy="679896"/>
        </a:xfrm>
        <a:prstGeom prst="roundRect">
          <a:avLst>
            <a:gd name="adj" fmla="val 10000"/>
          </a:avLst>
        </a:prstGeom>
        <a:solidFill>
          <a:schemeClr val="accent5">
            <a:tint val="40000"/>
            <a:alpha val="90000"/>
            <a:hueOff val="0"/>
            <a:satOff val="0"/>
            <a:lumOff val="0"/>
            <a:alphaOff val="0"/>
          </a:schemeClr>
        </a:solidFill>
        <a:ln w="15875"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just" defTabSz="533400">
            <a:lnSpc>
              <a:spcPct val="90000"/>
            </a:lnSpc>
            <a:spcBef>
              <a:spcPct val="0"/>
            </a:spcBef>
            <a:spcAft>
              <a:spcPct val="35000"/>
            </a:spcAft>
            <a:buNone/>
          </a:pPr>
          <a:r>
            <a:rPr lang="es-MX" sz="1200" b="0" i="0" u="none" kern="1200" dirty="0"/>
            <a:t>Divisa que el cliente quiere comprar tiene un tipo de interés más alto que la que quiere vender.</a:t>
          </a:r>
          <a:endParaRPr lang="es-ES" sz="1200" kern="1200" dirty="0"/>
        </a:p>
      </dsp:txBody>
      <dsp:txXfrm>
        <a:off x="2367755" y="937773"/>
        <a:ext cx="2679760" cy="640070"/>
      </dsp:txXfrm>
    </dsp:sp>
    <dsp:sp modelId="{3496C7AF-3E26-409B-AB69-18709B907361}">
      <dsp:nvSpPr>
        <dsp:cNvPr id="0" name=""/>
        <dsp:cNvSpPr/>
      </dsp:nvSpPr>
      <dsp:spPr>
        <a:xfrm rot="5400000">
          <a:off x="3648144" y="1657247"/>
          <a:ext cx="118981" cy="118981"/>
        </a:xfrm>
        <a:prstGeom prst="rightArrow">
          <a:avLst>
            <a:gd name="adj1" fmla="val 66700"/>
            <a:gd name="adj2" fmla="val 50000"/>
          </a:avLst>
        </a:prstGeom>
        <a:solidFill>
          <a:schemeClr val="accent5">
            <a:hueOff val="3359043"/>
            <a:satOff val="-1570"/>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B09891-C31F-4A49-B36A-E40F10FCEC1D}">
      <dsp:nvSpPr>
        <dsp:cNvPr id="0" name=""/>
        <dsp:cNvSpPr/>
      </dsp:nvSpPr>
      <dsp:spPr>
        <a:xfrm>
          <a:off x="2347842" y="1835720"/>
          <a:ext cx="2719586" cy="679896"/>
        </a:xfrm>
        <a:prstGeom prst="roundRect">
          <a:avLst>
            <a:gd name="adj" fmla="val 10000"/>
          </a:avLst>
        </a:prstGeom>
        <a:solidFill>
          <a:schemeClr val="accent5">
            <a:tint val="40000"/>
            <a:alpha val="90000"/>
            <a:hueOff val="3455975"/>
            <a:satOff val="-4574"/>
            <a:lumOff val="-426"/>
            <a:alphaOff val="0"/>
          </a:schemeClr>
        </a:solidFill>
        <a:ln w="15875" cap="rnd" cmpd="sng" algn="ctr">
          <a:solidFill>
            <a:schemeClr val="accent5">
              <a:tint val="40000"/>
              <a:alpha val="90000"/>
              <a:hueOff val="3455975"/>
              <a:satOff val="-4574"/>
              <a:lumOff val="-4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b="0" i="0" u="none" kern="1200" dirty="0"/>
            <a:t>Puntos forward irán a su favor</a:t>
          </a:r>
          <a:endParaRPr lang="es-ES" sz="1200" kern="1200" dirty="0"/>
        </a:p>
      </dsp:txBody>
      <dsp:txXfrm>
        <a:off x="2367755" y="1855633"/>
        <a:ext cx="2679760" cy="640070"/>
      </dsp:txXfrm>
    </dsp:sp>
    <dsp:sp modelId="{FC60E868-031F-4BB7-AB4E-157E557CE36D}">
      <dsp:nvSpPr>
        <dsp:cNvPr id="0" name=""/>
        <dsp:cNvSpPr/>
      </dsp:nvSpPr>
      <dsp:spPr>
        <a:xfrm rot="5400000">
          <a:off x="3648144" y="2575108"/>
          <a:ext cx="118981" cy="118981"/>
        </a:xfrm>
        <a:prstGeom prst="rightArrow">
          <a:avLst>
            <a:gd name="adj1" fmla="val 66700"/>
            <a:gd name="adj2" fmla="val 50000"/>
          </a:avLst>
        </a:prstGeom>
        <a:solidFill>
          <a:schemeClr val="accent5">
            <a:hueOff val="6718086"/>
            <a:satOff val="-3139"/>
            <a:lumOff val="-352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822C802-CEE7-4397-B6B2-811524771E6F}">
      <dsp:nvSpPr>
        <dsp:cNvPr id="0" name=""/>
        <dsp:cNvSpPr/>
      </dsp:nvSpPr>
      <dsp:spPr>
        <a:xfrm>
          <a:off x="2347842" y="2753581"/>
          <a:ext cx="2719586" cy="679896"/>
        </a:xfrm>
        <a:prstGeom prst="roundRect">
          <a:avLst>
            <a:gd name="adj" fmla="val 10000"/>
          </a:avLst>
        </a:prstGeom>
        <a:solidFill>
          <a:schemeClr val="accent5">
            <a:tint val="40000"/>
            <a:alpha val="90000"/>
            <a:hueOff val="6911950"/>
            <a:satOff val="-9148"/>
            <a:lumOff val="-852"/>
            <a:alphaOff val="0"/>
          </a:schemeClr>
        </a:solidFill>
        <a:ln w="15875" cap="rnd" cmpd="sng" algn="ctr">
          <a:solidFill>
            <a:schemeClr val="accent5">
              <a:tint val="40000"/>
              <a:alpha val="90000"/>
              <a:hueOff val="6911950"/>
              <a:satOff val="-9148"/>
              <a:lumOff val="-8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b="0" i="0" u="none" kern="1200" dirty="0"/>
            <a:t>Cliente recibirá un tipo de cambio más conveniente</a:t>
          </a:r>
          <a:endParaRPr lang="es-ES" sz="1200" kern="1200" dirty="0"/>
        </a:p>
      </dsp:txBody>
      <dsp:txXfrm>
        <a:off x="2367755" y="2773494"/>
        <a:ext cx="2679760" cy="640070"/>
      </dsp:txXfrm>
    </dsp:sp>
    <dsp:sp modelId="{A91ABBD3-888C-42F6-933C-54EDDA1AD182}">
      <dsp:nvSpPr>
        <dsp:cNvPr id="0" name=""/>
        <dsp:cNvSpPr/>
      </dsp:nvSpPr>
      <dsp:spPr>
        <a:xfrm rot="5400000">
          <a:off x="3648144" y="3492968"/>
          <a:ext cx="118981" cy="118981"/>
        </a:xfrm>
        <a:prstGeom prst="rightArrow">
          <a:avLst>
            <a:gd name="adj1" fmla="val 66700"/>
            <a:gd name="adj2" fmla="val 50000"/>
          </a:avLst>
        </a:prstGeom>
        <a:solidFill>
          <a:schemeClr val="accent5">
            <a:hueOff val="10077129"/>
            <a:satOff val="-4709"/>
            <a:lumOff val="-529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50D2903-C764-4E53-93EF-EE72D4E40B06}">
      <dsp:nvSpPr>
        <dsp:cNvPr id="0" name=""/>
        <dsp:cNvSpPr/>
      </dsp:nvSpPr>
      <dsp:spPr>
        <a:xfrm>
          <a:off x="2347842" y="3671441"/>
          <a:ext cx="2719586" cy="679896"/>
        </a:xfrm>
        <a:prstGeom prst="roundRect">
          <a:avLst>
            <a:gd name="adj" fmla="val 10000"/>
          </a:avLst>
        </a:prstGeom>
        <a:solidFill>
          <a:schemeClr val="accent5">
            <a:tint val="40000"/>
            <a:alpha val="90000"/>
            <a:hueOff val="10367925"/>
            <a:satOff val="-13722"/>
            <a:lumOff val="-1278"/>
            <a:alphaOff val="0"/>
          </a:schemeClr>
        </a:solidFill>
        <a:ln w="15875" cap="rnd" cmpd="sng" algn="ctr">
          <a:solidFill>
            <a:schemeClr val="accent5">
              <a:tint val="40000"/>
              <a:alpha val="90000"/>
              <a:hueOff val="10367925"/>
              <a:satOff val="-13722"/>
              <a:lumOff val="-12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rtl="0">
            <a:lnSpc>
              <a:spcPct val="90000"/>
            </a:lnSpc>
            <a:spcBef>
              <a:spcPct val="0"/>
            </a:spcBef>
            <a:spcAft>
              <a:spcPct val="35000"/>
            </a:spcAft>
            <a:buNone/>
          </a:pPr>
          <a:r>
            <a:rPr lang="es-MX" sz="1200" b="0" i="0" u="none" kern="1200" dirty="0"/>
            <a:t>Diferencia=prima a plazo</a:t>
          </a:r>
          <a:endParaRPr lang="es-ES" sz="1200" kern="1200" dirty="0"/>
        </a:p>
      </dsp:txBody>
      <dsp:txXfrm>
        <a:off x="2367755" y="3691354"/>
        <a:ext cx="2679760" cy="640070"/>
      </dsp:txXfrm>
    </dsp:sp>
    <dsp:sp modelId="{935B6A62-9B0F-4BDE-851E-F5969A271177}">
      <dsp:nvSpPr>
        <dsp:cNvPr id="0" name=""/>
        <dsp:cNvSpPr/>
      </dsp:nvSpPr>
      <dsp:spPr>
        <a:xfrm>
          <a:off x="5448171" y="0"/>
          <a:ext cx="2719586" cy="679896"/>
        </a:xfrm>
        <a:prstGeom prst="roundRect">
          <a:avLst>
            <a:gd name="adj" fmla="val 10000"/>
          </a:avLst>
        </a:prstGeom>
        <a:solidFill>
          <a:schemeClr val="accent5">
            <a:hueOff val="20154258"/>
            <a:satOff val="-9417"/>
            <a:lumOff val="-1058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1689100">
            <a:lnSpc>
              <a:spcPct val="90000"/>
            </a:lnSpc>
            <a:spcBef>
              <a:spcPct val="0"/>
            </a:spcBef>
            <a:spcAft>
              <a:spcPct val="35000"/>
            </a:spcAft>
            <a:buNone/>
          </a:pPr>
          <a:r>
            <a:rPr lang="es-ES" sz="3800" kern="1200" dirty="0"/>
            <a:t>2</a:t>
          </a:r>
        </a:p>
      </dsp:txBody>
      <dsp:txXfrm>
        <a:off x="5468084" y="19913"/>
        <a:ext cx="2679760" cy="640070"/>
      </dsp:txXfrm>
    </dsp:sp>
    <dsp:sp modelId="{47D51AC0-85AD-465A-AE6C-7CAC40CC5FC9}">
      <dsp:nvSpPr>
        <dsp:cNvPr id="0" name=""/>
        <dsp:cNvSpPr/>
      </dsp:nvSpPr>
      <dsp:spPr>
        <a:xfrm rot="5400000">
          <a:off x="6748473" y="739387"/>
          <a:ext cx="118981" cy="118981"/>
        </a:xfrm>
        <a:prstGeom prst="rightArrow">
          <a:avLst>
            <a:gd name="adj1" fmla="val 66700"/>
            <a:gd name="adj2" fmla="val 50000"/>
          </a:avLst>
        </a:prstGeom>
        <a:solidFill>
          <a:schemeClr val="accent5">
            <a:hueOff val="13436172"/>
            <a:satOff val="-6278"/>
            <a:lumOff val="-705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981705F-631A-425E-BD2A-3F4906ABAB5C}">
      <dsp:nvSpPr>
        <dsp:cNvPr id="0" name=""/>
        <dsp:cNvSpPr/>
      </dsp:nvSpPr>
      <dsp:spPr>
        <a:xfrm>
          <a:off x="5448171" y="917860"/>
          <a:ext cx="2719586" cy="679896"/>
        </a:xfrm>
        <a:prstGeom prst="roundRect">
          <a:avLst>
            <a:gd name="adj" fmla="val 10000"/>
          </a:avLst>
        </a:prstGeom>
        <a:solidFill>
          <a:schemeClr val="accent5">
            <a:tint val="40000"/>
            <a:alpha val="90000"/>
            <a:hueOff val="13823901"/>
            <a:satOff val="-18296"/>
            <a:lumOff val="-1703"/>
            <a:alphaOff val="0"/>
          </a:schemeClr>
        </a:solidFill>
        <a:ln w="15875" cap="rnd" cmpd="sng" algn="ctr">
          <a:solidFill>
            <a:schemeClr val="accent5">
              <a:tint val="40000"/>
              <a:alpha val="90000"/>
              <a:hueOff val="13823901"/>
              <a:satOff val="-18296"/>
              <a:lumOff val="-170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just" defTabSz="533400">
            <a:lnSpc>
              <a:spcPct val="90000"/>
            </a:lnSpc>
            <a:spcBef>
              <a:spcPct val="0"/>
            </a:spcBef>
            <a:spcAft>
              <a:spcPct val="35000"/>
            </a:spcAft>
            <a:buNone/>
          </a:pPr>
          <a:r>
            <a:rPr lang="es-MX" sz="1200" b="0" i="0" u="none" kern="1200" dirty="0"/>
            <a:t>Divisa que el cliente quiere comprar tiene un tipo de interés más bajo que la que quiere vender</a:t>
          </a:r>
          <a:endParaRPr lang="es-ES" sz="1200" kern="1200" dirty="0"/>
        </a:p>
      </dsp:txBody>
      <dsp:txXfrm>
        <a:off x="5468084" y="937773"/>
        <a:ext cx="2679760" cy="640070"/>
      </dsp:txXfrm>
    </dsp:sp>
    <dsp:sp modelId="{FD87966B-D169-41A9-9E91-031710042FB0}">
      <dsp:nvSpPr>
        <dsp:cNvPr id="0" name=""/>
        <dsp:cNvSpPr/>
      </dsp:nvSpPr>
      <dsp:spPr>
        <a:xfrm rot="5400000">
          <a:off x="6748473" y="1657247"/>
          <a:ext cx="118981" cy="118981"/>
        </a:xfrm>
        <a:prstGeom prst="rightArrow">
          <a:avLst>
            <a:gd name="adj1" fmla="val 66700"/>
            <a:gd name="adj2" fmla="val 50000"/>
          </a:avLst>
        </a:prstGeom>
        <a:solidFill>
          <a:schemeClr val="accent5">
            <a:hueOff val="16795214"/>
            <a:satOff val="-7848"/>
            <a:lumOff val="-882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5125F9F-1C85-42D5-9144-3C39C6626DEC}">
      <dsp:nvSpPr>
        <dsp:cNvPr id="0" name=""/>
        <dsp:cNvSpPr/>
      </dsp:nvSpPr>
      <dsp:spPr>
        <a:xfrm>
          <a:off x="5448171" y="1835720"/>
          <a:ext cx="2719586" cy="679896"/>
        </a:xfrm>
        <a:prstGeom prst="roundRect">
          <a:avLst>
            <a:gd name="adj" fmla="val 10000"/>
          </a:avLst>
        </a:prstGeom>
        <a:solidFill>
          <a:schemeClr val="accent5">
            <a:tint val="40000"/>
            <a:alpha val="90000"/>
            <a:hueOff val="17279875"/>
            <a:satOff val="-22870"/>
            <a:lumOff val="-2129"/>
            <a:alphaOff val="0"/>
          </a:schemeClr>
        </a:solidFill>
        <a:ln w="15875" cap="rnd" cmpd="sng" algn="ctr">
          <a:solidFill>
            <a:schemeClr val="accent5">
              <a:tint val="40000"/>
              <a:alpha val="90000"/>
              <a:hueOff val="17279875"/>
              <a:satOff val="-22870"/>
              <a:lumOff val="-212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b="0" i="0" u="none" kern="1200" dirty="0"/>
            <a:t>Se aplica un descuento a plazo</a:t>
          </a:r>
          <a:endParaRPr lang="es-ES" sz="1200" kern="1200" dirty="0"/>
        </a:p>
      </dsp:txBody>
      <dsp:txXfrm>
        <a:off x="5468084" y="1855633"/>
        <a:ext cx="2679760" cy="640070"/>
      </dsp:txXfrm>
    </dsp:sp>
    <dsp:sp modelId="{A907E79B-EC23-4767-BD37-096EF7E43A8F}">
      <dsp:nvSpPr>
        <dsp:cNvPr id="0" name=""/>
        <dsp:cNvSpPr/>
      </dsp:nvSpPr>
      <dsp:spPr>
        <a:xfrm rot="5400000">
          <a:off x="6748473" y="2575108"/>
          <a:ext cx="118981" cy="118981"/>
        </a:xfrm>
        <a:prstGeom prst="rightArrow">
          <a:avLst>
            <a:gd name="adj1" fmla="val 66700"/>
            <a:gd name="adj2" fmla="val 50000"/>
          </a:avLst>
        </a:prstGeom>
        <a:solidFill>
          <a:schemeClr val="accent5">
            <a:hueOff val="20154258"/>
            <a:satOff val="-9417"/>
            <a:lumOff val="-1058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9E3BF02-9487-4BD9-A7CD-B457C470A354}">
      <dsp:nvSpPr>
        <dsp:cNvPr id="0" name=""/>
        <dsp:cNvSpPr/>
      </dsp:nvSpPr>
      <dsp:spPr>
        <a:xfrm>
          <a:off x="5448171" y="2753581"/>
          <a:ext cx="2719586" cy="679896"/>
        </a:xfrm>
        <a:prstGeom prst="roundRect">
          <a:avLst>
            <a:gd name="adj" fmla="val 10000"/>
          </a:avLst>
        </a:prstGeom>
        <a:solidFill>
          <a:schemeClr val="accent5">
            <a:tint val="40000"/>
            <a:alpha val="90000"/>
            <a:hueOff val="20735850"/>
            <a:satOff val="-27444"/>
            <a:lumOff val="-2555"/>
            <a:alphaOff val="0"/>
          </a:schemeClr>
        </a:solidFill>
        <a:ln w="15875" cap="rnd" cmpd="sng" algn="ctr">
          <a:solidFill>
            <a:schemeClr val="accent5">
              <a:tint val="40000"/>
              <a:alpha val="90000"/>
              <a:hueOff val="20735850"/>
              <a:satOff val="-27444"/>
              <a:lumOff val="-255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just" defTabSz="533400">
            <a:lnSpc>
              <a:spcPct val="90000"/>
            </a:lnSpc>
            <a:spcBef>
              <a:spcPct val="0"/>
            </a:spcBef>
            <a:spcAft>
              <a:spcPct val="35000"/>
            </a:spcAft>
            <a:buNone/>
          </a:pPr>
          <a:r>
            <a:rPr lang="es-MX" sz="1200" b="0" i="0" u="none" kern="1200" dirty="0"/>
            <a:t>Recibirá un tipo de cambio menos conveniente tipo de cambio al contado</a:t>
          </a:r>
          <a:endParaRPr lang="es-ES" sz="1200" kern="1200" dirty="0"/>
        </a:p>
      </dsp:txBody>
      <dsp:txXfrm>
        <a:off x="5468084" y="2773494"/>
        <a:ext cx="2679760" cy="64007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A11821-B91A-40C7-9DDF-827283368D31}">
      <dsp:nvSpPr>
        <dsp:cNvPr id="0" name=""/>
        <dsp:cNvSpPr/>
      </dsp:nvSpPr>
      <dsp:spPr>
        <a:xfrm rot="16200000">
          <a:off x="-1942120" y="2977941"/>
          <a:ext cx="4519245" cy="506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46429" bIns="0" numCol="1" spcCol="1270" anchor="t" anchorCtr="0">
          <a:noAutofit/>
        </a:bodyPr>
        <a:lstStyle/>
        <a:p>
          <a:pPr marL="0" lvl="0" indent="0" algn="r" defTabSz="1600200">
            <a:lnSpc>
              <a:spcPct val="90000"/>
            </a:lnSpc>
            <a:spcBef>
              <a:spcPct val="0"/>
            </a:spcBef>
            <a:spcAft>
              <a:spcPct val="35000"/>
            </a:spcAft>
            <a:buNone/>
          </a:pPr>
          <a:endParaRPr lang="es-MX" sz="3600" kern="1200" dirty="0"/>
        </a:p>
      </dsp:txBody>
      <dsp:txXfrm>
        <a:off x="-1942120" y="2977941"/>
        <a:ext cx="4519245" cy="506186"/>
      </dsp:txXfrm>
    </dsp:sp>
    <dsp:sp modelId="{E97FBC96-2FAC-4A8C-96C8-F61F3AF49DA9}">
      <dsp:nvSpPr>
        <dsp:cNvPr id="0" name=""/>
        <dsp:cNvSpPr/>
      </dsp:nvSpPr>
      <dsp:spPr>
        <a:xfrm>
          <a:off x="570595" y="971412"/>
          <a:ext cx="2521346" cy="4519245"/>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446429" rIns="128016" bIns="128016" numCol="1" spcCol="1270" anchor="t" anchorCtr="0">
          <a:noAutofit/>
        </a:bodyPr>
        <a:lstStyle/>
        <a:p>
          <a:pPr marL="114300" lvl="1" indent="-114300" algn="l" defTabSz="622300">
            <a:lnSpc>
              <a:spcPct val="90000"/>
            </a:lnSpc>
            <a:spcBef>
              <a:spcPct val="0"/>
            </a:spcBef>
            <a:spcAft>
              <a:spcPct val="15000"/>
            </a:spcAft>
            <a:buChar char="•"/>
          </a:pPr>
          <a:r>
            <a:rPr lang="es-MX" sz="1400" b="0" i="0" u="none" kern="1200" dirty="0">
              <a:solidFill>
                <a:schemeClr val="tx1"/>
              </a:solidFill>
              <a:effectLst/>
            </a:rPr>
            <a:t>El ratio de </a:t>
          </a:r>
          <a:r>
            <a:rPr lang="es-MX" sz="1400" b="0" i="0" u="none" kern="1200" dirty="0" err="1">
              <a:solidFill>
                <a:schemeClr val="tx1"/>
              </a:solidFill>
              <a:effectLst/>
            </a:rPr>
            <a:t>Sharpe</a:t>
          </a:r>
          <a:r>
            <a:rPr lang="es-MX" sz="1400" b="0" i="0" u="none" kern="1200" dirty="0">
              <a:solidFill>
                <a:schemeClr val="tx1"/>
              </a:solidFill>
              <a:effectLst/>
            </a:rPr>
            <a:t> es una medida para analizar el rendimiento de una inversión, teniendo en cuenta el riesgo que suponga esa inversión.</a:t>
          </a:r>
          <a:endParaRPr lang="es-MX" sz="1400" i="0" kern="1200" dirty="0">
            <a:solidFill>
              <a:schemeClr val="tx1"/>
            </a:solidFill>
            <a:effectLst/>
          </a:endParaRPr>
        </a:p>
        <a:p>
          <a:pPr marL="114300" lvl="1" indent="-114300" algn="l" defTabSz="622300">
            <a:lnSpc>
              <a:spcPct val="90000"/>
            </a:lnSpc>
            <a:spcBef>
              <a:spcPct val="0"/>
            </a:spcBef>
            <a:spcAft>
              <a:spcPct val="15000"/>
            </a:spcAft>
            <a:buChar char="•"/>
          </a:pPr>
          <a:r>
            <a:rPr lang="es-MX" sz="1400" b="0" i="0" u="none" kern="1200" dirty="0">
              <a:solidFill>
                <a:schemeClr val="tx1"/>
              </a:solidFill>
              <a:effectLst/>
            </a:rPr>
            <a:t>La R es el rendimiento esperado del </a:t>
          </a:r>
          <a:r>
            <a:rPr lang="es-MX" sz="1400" b="0" i="0" kern="1200" dirty="0">
              <a:solidFill>
                <a:schemeClr val="tx1"/>
              </a:solidFill>
              <a:effectLst/>
              <a:hlinkClick xmlns:r="http://schemas.openxmlformats.org/officeDocument/2006/relationships" r:id="rId1"/>
            </a:rPr>
            <a:t>activo financiero</a:t>
          </a:r>
          <a:r>
            <a:rPr lang="es-MX" sz="1400" b="0" i="0" u="none" kern="1200" dirty="0">
              <a:solidFill>
                <a:schemeClr val="tx1"/>
              </a:solidFill>
              <a:effectLst/>
            </a:rPr>
            <a:t> (normalmente una cartera o un fondo de inversión) del cual estamos calculando el ratio. Rf (</a:t>
          </a:r>
          <a:r>
            <a:rPr lang="es-MX" sz="1400" b="0" i="0" u="none" kern="1200" dirty="0" err="1">
              <a:solidFill>
                <a:schemeClr val="tx1"/>
              </a:solidFill>
              <a:effectLst/>
            </a:rPr>
            <a:t>risk</a:t>
          </a:r>
          <a:r>
            <a:rPr lang="es-MX" sz="1400" b="0" i="0" u="none" kern="1200" dirty="0">
              <a:solidFill>
                <a:schemeClr val="tx1"/>
              </a:solidFill>
              <a:effectLst/>
            </a:rPr>
            <a:t>-free), es la rentabilidad esperada del </a:t>
          </a:r>
          <a:r>
            <a:rPr lang="es-MX" sz="1400" b="0" i="0" kern="1200" dirty="0">
              <a:solidFill>
                <a:schemeClr val="tx1"/>
              </a:solidFill>
              <a:effectLst/>
              <a:hlinkClick xmlns:r="http://schemas.openxmlformats.org/officeDocument/2006/relationships" r:id="rId2"/>
            </a:rPr>
            <a:t>activo sin riesgo</a:t>
          </a:r>
          <a:r>
            <a:rPr lang="es-MX" sz="1400" b="0" i="0" u="none" kern="1200" dirty="0">
              <a:solidFill>
                <a:schemeClr val="tx1"/>
              </a:solidFill>
              <a:effectLst/>
            </a:rPr>
            <a:t>. Y, σ , es la </a:t>
          </a:r>
          <a:r>
            <a:rPr lang="es-MX" sz="1400" b="0" i="0" kern="1200" dirty="0">
              <a:solidFill>
                <a:schemeClr val="tx1"/>
              </a:solidFill>
              <a:effectLst/>
              <a:hlinkClick xmlns:r="http://schemas.openxmlformats.org/officeDocument/2006/relationships" r:id="rId3"/>
            </a:rPr>
            <a:t>desviación típica</a:t>
          </a:r>
          <a:r>
            <a:rPr lang="es-MX" sz="1400" b="0" i="0" u="none" kern="1200" dirty="0">
              <a:solidFill>
                <a:schemeClr val="tx1"/>
              </a:solidFill>
              <a:effectLst/>
            </a:rPr>
            <a:t> del rendimiento del activo que estamos calculando.</a:t>
          </a:r>
          <a:endParaRPr lang="es-MX" sz="1400" i="0" kern="1200" dirty="0">
            <a:solidFill>
              <a:schemeClr val="tx1"/>
            </a:solidFill>
            <a:effectLst/>
          </a:endParaRPr>
        </a:p>
      </dsp:txBody>
      <dsp:txXfrm>
        <a:off x="570595" y="971412"/>
        <a:ext cx="2521346" cy="4519245"/>
      </dsp:txXfrm>
    </dsp:sp>
    <dsp:sp modelId="{D300322B-6148-4045-8C7D-8C4CBE849D80}">
      <dsp:nvSpPr>
        <dsp:cNvPr id="0" name=""/>
        <dsp:cNvSpPr/>
      </dsp:nvSpPr>
      <dsp:spPr>
        <a:xfrm>
          <a:off x="64409" y="303246"/>
          <a:ext cx="1012373" cy="1012373"/>
        </a:xfrm>
        <a:prstGeom prst="rect">
          <a:avLst/>
        </a:prstGeom>
        <a:blipFill rotWithShape="1">
          <a:blip xmlns:r="http://schemas.openxmlformats.org/officeDocument/2006/relationships" r:embed="rId4"/>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A19E25-6782-47DD-9075-F21341629584}">
      <dsp:nvSpPr>
        <dsp:cNvPr id="0" name=""/>
        <dsp:cNvSpPr/>
      </dsp:nvSpPr>
      <dsp:spPr>
        <a:xfrm rot="16200000">
          <a:off x="1737503" y="2977941"/>
          <a:ext cx="4519245" cy="506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46429" bIns="0" numCol="1" spcCol="1270" anchor="t" anchorCtr="0">
          <a:noAutofit/>
        </a:bodyPr>
        <a:lstStyle/>
        <a:p>
          <a:pPr marL="0" lvl="0" indent="0" algn="r" defTabSz="1600200">
            <a:lnSpc>
              <a:spcPct val="90000"/>
            </a:lnSpc>
            <a:spcBef>
              <a:spcPct val="0"/>
            </a:spcBef>
            <a:spcAft>
              <a:spcPct val="35000"/>
            </a:spcAft>
            <a:buNone/>
          </a:pPr>
          <a:endParaRPr lang="es-MX" sz="3600" kern="1200"/>
        </a:p>
      </dsp:txBody>
      <dsp:txXfrm>
        <a:off x="1737503" y="2977941"/>
        <a:ext cx="4519245" cy="506186"/>
      </dsp:txXfrm>
    </dsp:sp>
    <dsp:sp modelId="{2CC27C93-BF5C-4E65-B43D-2A0FA7A065B5}">
      <dsp:nvSpPr>
        <dsp:cNvPr id="0" name=""/>
        <dsp:cNvSpPr/>
      </dsp:nvSpPr>
      <dsp:spPr>
        <a:xfrm>
          <a:off x="4250219" y="971412"/>
          <a:ext cx="2521346" cy="4519245"/>
        </a:xfrm>
        <a:prstGeom prst="rect">
          <a:avLst/>
        </a:prstGeom>
        <a:solidFill>
          <a:schemeClr val="accent4">
            <a:hueOff val="-1825086"/>
            <a:satOff val="6087"/>
            <a:lumOff val="960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446429" rIns="128016" bIns="128016" numCol="1" spcCol="1270" anchor="t" anchorCtr="0">
          <a:noAutofit/>
        </a:bodyPr>
        <a:lstStyle/>
        <a:p>
          <a:pPr marL="114300" lvl="1" indent="-114300" algn="l" defTabSz="622300">
            <a:lnSpc>
              <a:spcPct val="90000"/>
            </a:lnSpc>
            <a:spcBef>
              <a:spcPct val="0"/>
            </a:spcBef>
            <a:spcAft>
              <a:spcPct val="15000"/>
            </a:spcAft>
            <a:buChar char="•"/>
          </a:pPr>
          <a:r>
            <a:rPr lang="es-MX" sz="1400" b="0" i="0" u="none" kern="1200" dirty="0"/>
            <a:t>Ratio Calmar El ratio se calcula como el cociente entre la rentabilidad anualizada  y el máximo </a:t>
          </a:r>
          <a:r>
            <a:rPr lang="es-MX" sz="1400" b="0" i="0" u="none" kern="1200" dirty="0" err="1"/>
            <a:t>drawdown</a:t>
          </a:r>
          <a:r>
            <a:rPr lang="es-MX" sz="1400" b="0" i="0" u="none" kern="1200" dirty="0"/>
            <a:t> expresado en valor absoluto.</a:t>
          </a:r>
          <a:endParaRPr lang="es-MX" sz="1400" kern="1200" dirty="0"/>
        </a:p>
      </dsp:txBody>
      <dsp:txXfrm>
        <a:off x="4250219" y="971412"/>
        <a:ext cx="2521346" cy="4519245"/>
      </dsp:txXfrm>
    </dsp:sp>
    <dsp:sp modelId="{9140ACA8-0B81-4459-BBB9-1EA4414477FC}">
      <dsp:nvSpPr>
        <dsp:cNvPr id="0" name=""/>
        <dsp:cNvSpPr/>
      </dsp:nvSpPr>
      <dsp:spPr>
        <a:xfrm>
          <a:off x="3744033" y="303246"/>
          <a:ext cx="1012373" cy="1012373"/>
        </a:xfrm>
        <a:prstGeom prst="rect">
          <a:avLst/>
        </a:prstGeom>
        <a:solidFill>
          <a:schemeClr val="accent4">
            <a:tint val="50000"/>
            <a:hueOff val="-2404983"/>
            <a:satOff val="23551"/>
            <a:lumOff val="314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D8811A-48EC-4B3D-9A6E-85A4A8B6CA47}">
      <dsp:nvSpPr>
        <dsp:cNvPr id="0" name=""/>
        <dsp:cNvSpPr/>
      </dsp:nvSpPr>
      <dsp:spPr>
        <a:xfrm rot="16200000">
          <a:off x="5417128" y="2977941"/>
          <a:ext cx="4519245" cy="506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46429" bIns="0" numCol="1" spcCol="1270" anchor="t" anchorCtr="0">
          <a:noAutofit/>
        </a:bodyPr>
        <a:lstStyle/>
        <a:p>
          <a:pPr marL="0" lvl="0" indent="0" algn="r" defTabSz="1600200">
            <a:lnSpc>
              <a:spcPct val="90000"/>
            </a:lnSpc>
            <a:spcBef>
              <a:spcPct val="0"/>
            </a:spcBef>
            <a:spcAft>
              <a:spcPct val="35000"/>
            </a:spcAft>
            <a:buNone/>
          </a:pPr>
          <a:endParaRPr lang="es-MX" sz="3600" kern="1200"/>
        </a:p>
      </dsp:txBody>
      <dsp:txXfrm>
        <a:off x="5417128" y="2977941"/>
        <a:ext cx="4519245" cy="506186"/>
      </dsp:txXfrm>
    </dsp:sp>
    <dsp:sp modelId="{21F4EF61-5DE9-48B9-B545-535444D51C7C}">
      <dsp:nvSpPr>
        <dsp:cNvPr id="0" name=""/>
        <dsp:cNvSpPr/>
      </dsp:nvSpPr>
      <dsp:spPr>
        <a:xfrm>
          <a:off x="7929844" y="971412"/>
          <a:ext cx="2521346" cy="4519245"/>
        </a:xfrm>
        <a:prstGeom prst="rect">
          <a:avLst/>
        </a:prstGeom>
        <a:solidFill>
          <a:schemeClr val="accent4">
            <a:hueOff val="-3650173"/>
            <a:satOff val="12174"/>
            <a:lumOff val="1921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446429" rIns="128016" bIns="128016" numCol="1" spcCol="1270" anchor="t" anchorCtr="0">
          <a:noAutofit/>
        </a:bodyPr>
        <a:lstStyle/>
        <a:p>
          <a:pPr marL="114300" lvl="1" indent="-114300" algn="l" defTabSz="622300">
            <a:lnSpc>
              <a:spcPct val="90000"/>
            </a:lnSpc>
            <a:spcBef>
              <a:spcPct val="0"/>
            </a:spcBef>
            <a:spcAft>
              <a:spcPct val="15000"/>
            </a:spcAft>
            <a:buChar char="•"/>
          </a:pPr>
          <a:r>
            <a:rPr lang="es-MX" sz="1400" b="0" i="0" u="none" kern="1200" dirty="0"/>
            <a:t>Ratio de </a:t>
          </a:r>
          <a:r>
            <a:rPr lang="es-MX" sz="1400" b="0" i="0" u="none" kern="1200" dirty="0" err="1"/>
            <a:t>Sortino</a:t>
          </a:r>
          <a:r>
            <a:rPr lang="es-MX" sz="1400" b="0" i="0" u="none" kern="1200" dirty="0"/>
            <a:t> = (Rentabilidad media de la cartera – Rentabilidad media de una cartera de activos libres de riesgo) / Desviación estándar de las bajadas (rendimiento negativos)</a:t>
          </a:r>
          <a:endParaRPr lang="es-MX" sz="1400" kern="1200" dirty="0"/>
        </a:p>
      </dsp:txBody>
      <dsp:txXfrm>
        <a:off x="7929844" y="971412"/>
        <a:ext cx="2521346" cy="4519245"/>
      </dsp:txXfrm>
    </dsp:sp>
    <dsp:sp modelId="{33F9122D-E2E3-4962-A3CC-5253EB8F7461}">
      <dsp:nvSpPr>
        <dsp:cNvPr id="0" name=""/>
        <dsp:cNvSpPr/>
      </dsp:nvSpPr>
      <dsp:spPr>
        <a:xfrm>
          <a:off x="7423657" y="303246"/>
          <a:ext cx="1012373" cy="1012373"/>
        </a:xfrm>
        <a:prstGeom prst="rect">
          <a:avLst/>
        </a:prstGeom>
        <a:solidFill>
          <a:schemeClr val="accent4">
            <a:tint val="50000"/>
            <a:hueOff val="-4809965"/>
            <a:satOff val="47102"/>
            <a:lumOff val="629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49EFEF-4788-4459-985A-A65BAEF7CB71}">
      <dsp:nvSpPr>
        <dsp:cNvPr id="0" name=""/>
        <dsp:cNvSpPr/>
      </dsp:nvSpPr>
      <dsp:spPr>
        <a:xfrm>
          <a:off x="4206239" y="0"/>
          <a:ext cx="6309360" cy="4351338"/>
        </a:xfrm>
        <a:prstGeom prst="rightArrow">
          <a:avLst>
            <a:gd name="adj1" fmla="val 75000"/>
            <a:gd name="adj2" fmla="val 50000"/>
          </a:avLst>
        </a:prstGeom>
        <a:solidFill>
          <a:schemeClr val="accent1">
            <a:lumMod val="40000"/>
            <a:lumOff val="60000"/>
            <a:alpha val="90000"/>
          </a:schemeClr>
        </a:solidFill>
        <a:ln w="1587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endParaRPr lang="es-MX" sz="2000" kern="1200" dirty="0"/>
        </a:p>
        <a:p>
          <a:pPr marL="228600" lvl="1" indent="-228600" algn="l" defTabSz="889000">
            <a:lnSpc>
              <a:spcPct val="90000"/>
            </a:lnSpc>
            <a:spcBef>
              <a:spcPct val="0"/>
            </a:spcBef>
            <a:spcAft>
              <a:spcPct val="15000"/>
            </a:spcAft>
            <a:buChar char="•"/>
          </a:pPr>
          <a:endParaRPr lang="es-MX" sz="2000" kern="1200" dirty="0"/>
        </a:p>
        <a:p>
          <a:pPr marL="228600" lvl="1" indent="-228600" algn="l" defTabSz="977900">
            <a:lnSpc>
              <a:spcPct val="90000"/>
            </a:lnSpc>
            <a:spcBef>
              <a:spcPct val="0"/>
            </a:spcBef>
            <a:spcAft>
              <a:spcPct val="15000"/>
            </a:spcAft>
            <a:buChar char="•"/>
          </a:pPr>
          <a:r>
            <a:rPr lang="es-ES" sz="2200" b="0" i="0" u="none" kern="1200" dirty="0"/>
            <a:t>La operación </a:t>
          </a:r>
          <a:r>
            <a:rPr lang="es-ES" sz="2200" b="0" i="0" u="none" kern="1200" dirty="0" err="1"/>
            <a:t>Carry</a:t>
          </a:r>
          <a:r>
            <a:rPr lang="es-ES" sz="2200" b="0" i="0" u="none" kern="1200" dirty="0"/>
            <a:t> </a:t>
          </a:r>
          <a:r>
            <a:rPr lang="es-ES" sz="2200" b="0" i="0" u="none" kern="1200" dirty="0" err="1"/>
            <a:t>Trade</a:t>
          </a:r>
          <a:r>
            <a:rPr lang="es-ES" sz="2200" b="0" i="0" u="none" kern="1200" dirty="0"/>
            <a:t> es la mejor estrategia para obtener beneficios a largo plazo y con un menor riesgo. </a:t>
          </a:r>
          <a:endParaRPr lang="es-MX" sz="2000" kern="1200" dirty="0"/>
        </a:p>
      </dsp:txBody>
      <dsp:txXfrm>
        <a:off x="4206239" y="543917"/>
        <a:ext cx="4677608" cy="3263504"/>
      </dsp:txXfrm>
    </dsp:sp>
    <dsp:sp modelId="{3E50484A-48C9-4B40-9D5E-B7BDD8E09F44}">
      <dsp:nvSpPr>
        <dsp:cNvPr id="0" name=""/>
        <dsp:cNvSpPr/>
      </dsp:nvSpPr>
      <dsp:spPr>
        <a:xfrm>
          <a:off x="0" y="0"/>
          <a:ext cx="4206240" cy="4351338"/>
        </a:xfrm>
        <a:prstGeom prst="roundRect">
          <a:avLst/>
        </a:prstGeom>
        <a:solidFill>
          <a:schemeClr val="accent1">
            <a:lumMod val="50000"/>
          </a:schemeClr>
        </a:solidFill>
        <a:ln w="15875" cap="rnd"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s-ES" sz="2200" b="1" kern="1200" dirty="0"/>
            <a:t>¿Es el </a:t>
          </a:r>
          <a:r>
            <a:rPr lang="es-ES" sz="2200" b="1" kern="1200" dirty="0" err="1"/>
            <a:t>carry</a:t>
          </a:r>
          <a:r>
            <a:rPr lang="es-ES" sz="2200" b="1" kern="1200" dirty="0"/>
            <a:t> </a:t>
          </a:r>
          <a:r>
            <a:rPr lang="es-ES" sz="2200" b="1" kern="1200" dirty="0" err="1"/>
            <a:t>trade</a:t>
          </a:r>
          <a:r>
            <a:rPr lang="es-ES" sz="2200" b="1" kern="1200" dirty="0"/>
            <a:t> la mejor opción en inversión a largo plazo y a un menor riesgo? </a:t>
          </a:r>
          <a:br>
            <a:rPr lang="es-ES" sz="2200" b="1" kern="1200" dirty="0">
              <a:effectLst/>
            </a:rPr>
          </a:br>
          <a:br>
            <a:rPr lang="es-ES" sz="2200" b="1" kern="1200" dirty="0"/>
          </a:br>
          <a:endParaRPr lang="es-MX" sz="2200" b="1" kern="1200" dirty="0"/>
        </a:p>
      </dsp:txBody>
      <dsp:txXfrm>
        <a:off x="205332" y="205332"/>
        <a:ext cx="3795576" cy="39406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83BE17-99F0-4DD8-B346-D54DBCBD5B48}">
      <dsp:nvSpPr>
        <dsp:cNvPr id="0" name=""/>
        <dsp:cNvSpPr/>
      </dsp:nvSpPr>
      <dsp:spPr>
        <a:xfrm>
          <a:off x="927" y="2204864"/>
          <a:ext cx="1858242" cy="1532661"/>
        </a:xfrm>
        <a:prstGeom prst="roundRect">
          <a:avLst>
            <a:gd name="adj" fmla="val 10000"/>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114300" lvl="1" indent="-114300" algn="ctr" defTabSz="622300">
            <a:lnSpc>
              <a:spcPct val="90000"/>
            </a:lnSpc>
            <a:spcBef>
              <a:spcPct val="0"/>
            </a:spcBef>
            <a:spcAft>
              <a:spcPct val="15000"/>
            </a:spcAft>
            <a:buChar char="•"/>
          </a:pPr>
          <a:r>
            <a:rPr lang="es-ES" sz="1400" kern="1200" dirty="0"/>
            <a:t>Primer ola</a:t>
          </a:r>
        </a:p>
      </dsp:txBody>
      <dsp:txXfrm>
        <a:off x="36198" y="2240135"/>
        <a:ext cx="1787700" cy="1133691"/>
      </dsp:txXfrm>
    </dsp:sp>
    <dsp:sp modelId="{00F820F6-29D8-4D48-806C-3CB3C4812481}">
      <dsp:nvSpPr>
        <dsp:cNvPr id="0" name=""/>
        <dsp:cNvSpPr/>
      </dsp:nvSpPr>
      <dsp:spPr>
        <a:xfrm>
          <a:off x="1046450" y="2574349"/>
          <a:ext cx="2042719" cy="2042719"/>
        </a:xfrm>
        <a:prstGeom prst="leftCircularArrow">
          <a:avLst>
            <a:gd name="adj1" fmla="val 3122"/>
            <a:gd name="adj2" fmla="val 383961"/>
            <a:gd name="adj3" fmla="val 2159472"/>
            <a:gd name="adj4" fmla="val 9024489"/>
            <a:gd name="adj5" fmla="val 3643"/>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A171829-A90F-456F-AF6F-098F39F7F491}">
      <dsp:nvSpPr>
        <dsp:cNvPr id="0" name=""/>
        <dsp:cNvSpPr/>
      </dsp:nvSpPr>
      <dsp:spPr>
        <a:xfrm>
          <a:off x="413869" y="3409098"/>
          <a:ext cx="1651770" cy="656854"/>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ES" sz="2400" kern="1200" dirty="0"/>
            <a:t>Finales</a:t>
          </a:r>
          <a:r>
            <a:rPr lang="es-ES" sz="2400" kern="1200" baseline="0" dirty="0"/>
            <a:t> 80</a:t>
          </a:r>
          <a:endParaRPr lang="es-ES" sz="2400" kern="1200" dirty="0"/>
        </a:p>
      </dsp:txBody>
      <dsp:txXfrm>
        <a:off x="433108" y="3428337"/>
        <a:ext cx="1613292" cy="618376"/>
      </dsp:txXfrm>
    </dsp:sp>
    <dsp:sp modelId="{0E930E49-C16A-47F0-9DAD-560E8F42EC74}">
      <dsp:nvSpPr>
        <dsp:cNvPr id="0" name=""/>
        <dsp:cNvSpPr/>
      </dsp:nvSpPr>
      <dsp:spPr>
        <a:xfrm>
          <a:off x="2369362" y="2204864"/>
          <a:ext cx="1858242" cy="1532661"/>
        </a:xfrm>
        <a:prstGeom prst="roundRect">
          <a:avLst>
            <a:gd name="adj" fmla="val 10000"/>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114300" lvl="1" indent="-114300" algn="just" defTabSz="622300">
            <a:lnSpc>
              <a:spcPct val="90000"/>
            </a:lnSpc>
            <a:spcBef>
              <a:spcPct val="0"/>
            </a:spcBef>
            <a:spcAft>
              <a:spcPct val="15000"/>
            </a:spcAft>
            <a:buChar char="•"/>
          </a:pPr>
          <a:r>
            <a:rPr lang="es-ES" sz="1400" i="0" kern="1200" dirty="0"/>
            <a:t>Estalló burbuja japonesa</a:t>
          </a:r>
        </a:p>
      </dsp:txBody>
      <dsp:txXfrm>
        <a:off x="2404633" y="2568563"/>
        <a:ext cx="1787700" cy="1133691"/>
      </dsp:txXfrm>
    </dsp:sp>
    <dsp:sp modelId="{9AA07687-4ED5-4332-8FF7-3D7B17E6231C}">
      <dsp:nvSpPr>
        <dsp:cNvPr id="0" name=""/>
        <dsp:cNvSpPr/>
      </dsp:nvSpPr>
      <dsp:spPr>
        <a:xfrm>
          <a:off x="3399400" y="1265228"/>
          <a:ext cx="2280161" cy="2280161"/>
        </a:xfrm>
        <a:prstGeom prst="circularArrow">
          <a:avLst>
            <a:gd name="adj1" fmla="val 2797"/>
            <a:gd name="adj2" fmla="val 341361"/>
            <a:gd name="adj3" fmla="val 19483128"/>
            <a:gd name="adj4" fmla="val 12575511"/>
            <a:gd name="adj5" fmla="val 3263"/>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AE826F8-538C-4FA9-AAF0-100A4A40B3DC}">
      <dsp:nvSpPr>
        <dsp:cNvPr id="0" name=""/>
        <dsp:cNvSpPr/>
      </dsp:nvSpPr>
      <dsp:spPr>
        <a:xfrm>
          <a:off x="2782305" y="1876437"/>
          <a:ext cx="1651770" cy="656854"/>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ES" sz="2400" kern="1200" dirty="0"/>
            <a:t>1993</a:t>
          </a:r>
        </a:p>
      </dsp:txBody>
      <dsp:txXfrm>
        <a:off x="2801544" y="1895676"/>
        <a:ext cx="1613292" cy="618376"/>
      </dsp:txXfrm>
    </dsp:sp>
    <dsp:sp modelId="{6A915F3B-04AF-44E7-9D60-527036E049B2}">
      <dsp:nvSpPr>
        <dsp:cNvPr id="0" name=""/>
        <dsp:cNvSpPr/>
      </dsp:nvSpPr>
      <dsp:spPr>
        <a:xfrm>
          <a:off x="4737797" y="2204864"/>
          <a:ext cx="1858242" cy="1532661"/>
        </a:xfrm>
        <a:prstGeom prst="roundRect">
          <a:avLst>
            <a:gd name="adj" fmla="val 10000"/>
          </a:avLst>
        </a:prstGeom>
        <a:solidFill>
          <a:schemeClr val="lt1">
            <a:alpha val="90000"/>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114300" lvl="1" indent="-114300" algn="ctr" defTabSz="622300">
            <a:lnSpc>
              <a:spcPct val="90000"/>
            </a:lnSpc>
            <a:spcBef>
              <a:spcPct val="0"/>
            </a:spcBef>
            <a:spcAft>
              <a:spcPct val="15000"/>
            </a:spcAft>
            <a:buChar char="•"/>
          </a:pPr>
          <a:r>
            <a:rPr lang="es-ES" sz="1400" i="0" kern="1200" dirty="0"/>
            <a:t>Segunda ola</a:t>
          </a:r>
        </a:p>
      </dsp:txBody>
      <dsp:txXfrm>
        <a:off x="4773068" y="2240135"/>
        <a:ext cx="1787700" cy="1133691"/>
      </dsp:txXfrm>
    </dsp:sp>
    <dsp:sp modelId="{463298B8-5682-47EE-954E-90C2241964E8}">
      <dsp:nvSpPr>
        <dsp:cNvPr id="0" name=""/>
        <dsp:cNvSpPr/>
      </dsp:nvSpPr>
      <dsp:spPr>
        <a:xfrm>
          <a:off x="5783320" y="2574349"/>
          <a:ext cx="2042719" cy="2042719"/>
        </a:xfrm>
        <a:prstGeom prst="leftCircularArrow">
          <a:avLst>
            <a:gd name="adj1" fmla="val 3122"/>
            <a:gd name="adj2" fmla="val 383961"/>
            <a:gd name="adj3" fmla="val 2159472"/>
            <a:gd name="adj4" fmla="val 9024489"/>
            <a:gd name="adj5" fmla="val 3643"/>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B03B12A-AD35-4659-BDD8-9410DC51ADB9}">
      <dsp:nvSpPr>
        <dsp:cNvPr id="0" name=""/>
        <dsp:cNvSpPr/>
      </dsp:nvSpPr>
      <dsp:spPr>
        <a:xfrm>
          <a:off x="5150740" y="3409098"/>
          <a:ext cx="1651770" cy="656854"/>
        </a:xfrm>
        <a:prstGeom prst="roundRect">
          <a:avLst>
            <a:gd name="adj" fmla="val 1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ES" sz="2400" kern="1200" dirty="0"/>
            <a:t>1995-1998</a:t>
          </a:r>
        </a:p>
      </dsp:txBody>
      <dsp:txXfrm>
        <a:off x="5169979" y="3428337"/>
        <a:ext cx="1613292" cy="618376"/>
      </dsp:txXfrm>
    </dsp:sp>
    <dsp:sp modelId="{1919B09B-9016-4A86-9EB3-E824CC6BADD1}">
      <dsp:nvSpPr>
        <dsp:cNvPr id="0" name=""/>
        <dsp:cNvSpPr/>
      </dsp:nvSpPr>
      <dsp:spPr>
        <a:xfrm>
          <a:off x="7106233" y="2204864"/>
          <a:ext cx="1858242" cy="1532661"/>
        </a:xfrm>
        <a:prstGeom prst="roundRect">
          <a:avLst>
            <a:gd name="adj" fmla="val 10000"/>
          </a:avLst>
        </a:prstGeom>
        <a:solidFill>
          <a:schemeClr val="lt1">
            <a:alpha val="90000"/>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114300" lvl="1" indent="-114300" algn="just" defTabSz="622300">
            <a:lnSpc>
              <a:spcPct val="90000"/>
            </a:lnSpc>
            <a:spcBef>
              <a:spcPct val="0"/>
            </a:spcBef>
            <a:spcAft>
              <a:spcPct val="15000"/>
            </a:spcAft>
            <a:buChar char="•"/>
          </a:pPr>
          <a:r>
            <a:rPr lang="en-US" sz="1400" b="0" i="0" u="none" kern="1200" dirty="0"/>
            <a:t>Quiebra Long-Term Capital Management </a:t>
          </a:r>
          <a:endParaRPr lang="es-ES" sz="1400" i="0" kern="1200" dirty="0"/>
        </a:p>
      </dsp:txBody>
      <dsp:txXfrm>
        <a:off x="7141504" y="2568563"/>
        <a:ext cx="1787700" cy="1133691"/>
      </dsp:txXfrm>
    </dsp:sp>
    <dsp:sp modelId="{36DD8916-6694-441A-B8BD-BFFD501B8004}">
      <dsp:nvSpPr>
        <dsp:cNvPr id="0" name=""/>
        <dsp:cNvSpPr/>
      </dsp:nvSpPr>
      <dsp:spPr>
        <a:xfrm>
          <a:off x="8136270" y="1265228"/>
          <a:ext cx="2280161" cy="2280161"/>
        </a:xfrm>
        <a:prstGeom prst="circularArrow">
          <a:avLst>
            <a:gd name="adj1" fmla="val 2797"/>
            <a:gd name="adj2" fmla="val 341361"/>
            <a:gd name="adj3" fmla="val 19483128"/>
            <a:gd name="adj4" fmla="val 12575511"/>
            <a:gd name="adj5" fmla="val 3263"/>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8A150CC-7B4B-43AB-B054-9A1201790DB6}">
      <dsp:nvSpPr>
        <dsp:cNvPr id="0" name=""/>
        <dsp:cNvSpPr/>
      </dsp:nvSpPr>
      <dsp:spPr>
        <a:xfrm>
          <a:off x="7519175" y="1876437"/>
          <a:ext cx="1651770" cy="656854"/>
        </a:xfrm>
        <a:prstGeom prst="roundRect">
          <a:avLst>
            <a:gd name="adj" fmla="val 10000"/>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ES" sz="2400" kern="1200" dirty="0"/>
            <a:t>1998</a:t>
          </a:r>
        </a:p>
      </dsp:txBody>
      <dsp:txXfrm>
        <a:off x="7538414" y="1895676"/>
        <a:ext cx="1613292" cy="618376"/>
      </dsp:txXfrm>
    </dsp:sp>
    <dsp:sp modelId="{0EF06722-3F6E-48CC-899B-7CF1BDC4C167}">
      <dsp:nvSpPr>
        <dsp:cNvPr id="0" name=""/>
        <dsp:cNvSpPr/>
      </dsp:nvSpPr>
      <dsp:spPr>
        <a:xfrm>
          <a:off x="9474668" y="2204864"/>
          <a:ext cx="1858242" cy="1532661"/>
        </a:xfrm>
        <a:prstGeom prst="roundRect">
          <a:avLst>
            <a:gd name="adj" fmla="val 10000"/>
          </a:avLst>
        </a:prstGeom>
        <a:solidFill>
          <a:schemeClr val="lt1">
            <a:alpha val="90000"/>
            <a:hueOff val="0"/>
            <a:satOff val="0"/>
            <a:lumOff val="0"/>
            <a:alphaOff val="0"/>
          </a:schemeClr>
        </a:solidFill>
        <a:ln w="15875"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114300" lvl="1" indent="-114300" algn="just" defTabSz="622300">
            <a:lnSpc>
              <a:spcPct val="90000"/>
            </a:lnSpc>
            <a:spcBef>
              <a:spcPct val="0"/>
            </a:spcBef>
            <a:spcAft>
              <a:spcPct val="15000"/>
            </a:spcAft>
            <a:buChar char="•"/>
          </a:pPr>
          <a:r>
            <a:rPr lang="es-MX" sz="1400" b="0" i="0" u="none" kern="1200" dirty="0"/>
            <a:t>Política de Japón de mantener bajos sus tipos de interés y de cambio</a:t>
          </a:r>
          <a:endParaRPr lang="es-ES" sz="1400" i="0" kern="1200" dirty="0"/>
        </a:p>
      </dsp:txBody>
      <dsp:txXfrm>
        <a:off x="9509939" y="2240135"/>
        <a:ext cx="1787700" cy="1133691"/>
      </dsp:txXfrm>
    </dsp:sp>
    <dsp:sp modelId="{0B5EEB77-DA06-485D-BA4E-9DA51F09B14D}">
      <dsp:nvSpPr>
        <dsp:cNvPr id="0" name=""/>
        <dsp:cNvSpPr/>
      </dsp:nvSpPr>
      <dsp:spPr>
        <a:xfrm>
          <a:off x="9887611" y="3409098"/>
          <a:ext cx="1651770" cy="656854"/>
        </a:xfrm>
        <a:prstGeom prst="roundRect">
          <a:avLst>
            <a:gd name="adj" fmla="val 10000"/>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ES" sz="2400" kern="1200" dirty="0"/>
            <a:t>Última ola</a:t>
          </a:r>
        </a:p>
      </dsp:txBody>
      <dsp:txXfrm>
        <a:off x="9906850" y="3428337"/>
        <a:ext cx="1613292" cy="6183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FE414-6B3A-4399-BD55-042AD65633A1}">
      <dsp:nvSpPr>
        <dsp:cNvPr id="0" name=""/>
        <dsp:cNvSpPr/>
      </dsp:nvSpPr>
      <dsp:spPr>
        <a:xfrm>
          <a:off x="2207" y="0"/>
          <a:ext cx="3435027" cy="581183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just" defTabSz="800100" rtl="0">
            <a:lnSpc>
              <a:spcPct val="90000"/>
            </a:lnSpc>
            <a:spcBef>
              <a:spcPct val="0"/>
            </a:spcBef>
            <a:spcAft>
              <a:spcPct val="35000"/>
            </a:spcAft>
            <a:buNone/>
          </a:pPr>
          <a:endParaRPr lang="es-MX" sz="1800" b="1" i="0" u="none" kern="1200" dirty="0"/>
        </a:p>
        <a:p>
          <a:pPr marL="0" lvl="0" indent="0" algn="just" defTabSz="800100" rtl="0">
            <a:lnSpc>
              <a:spcPct val="90000"/>
            </a:lnSpc>
            <a:spcBef>
              <a:spcPct val="0"/>
            </a:spcBef>
            <a:spcAft>
              <a:spcPct val="35000"/>
            </a:spcAft>
            <a:buNone/>
          </a:pPr>
          <a:r>
            <a:rPr lang="es-MX" sz="1800" b="1" i="0" u="none" kern="1200" dirty="0"/>
            <a:t>Riesgo de liquidez</a:t>
          </a:r>
          <a:r>
            <a:rPr lang="es-MX" sz="1800" b="0" i="0" u="none" kern="1200" dirty="0"/>
            <a:t> </a:t>
          </a:r>
        </a:p>
        <a:p>
          <a:pPr marL="0" lvl="0" indent="0" algn="just" defTabSz="800100" rtl="0">
            <a:lnSpc>
              <a:spcPct val="90000"/>
            </a:lnSpc>
            <a:spcBef>
              <a:spcPct val="0"/>
            </a:spcBef>
            <a:spcAft>
              <a:spcPct val="35000"/>
            </a:spcAft>
            <a:buNone/>
          </a:pPr>
          <a:endParaRPr lang="es-MX" sz="1800" b="0" i="0" u="none" kern="1200" dirty="0"/>
        </a:p>
        <a:p>
          <a:pPr marL="0" lvl="0" indent="0" algn="just" defTabSz="800100" rtl="0">
            <a:lnSpc>
              <a:spcPct val="90000"/>
            </a:lnSpc>
            <a:spcBef>
              <a:spcPct val="0"/>
            </a:spcBef>
            <a:spcAft>
              <a:spcPct val="35000"/>
            </a:spcAft>
            <a:buNone/>
          </a:pPr>
          <a:r>
            <a:rPr lang="es-MX" sz="1800" b="0" i="0" u="none" kern="1200" dirty="0"/>
            <a:t>La presencia de un mayor o menor nivel de liquidez en un mercado concreto (por ejemplo, en el de divisas o en el de acciones) puede afectar a los rendimientos del </a:t>
          </a:r>
          <a:r>
            <a:rPr lang="es-MX" sz="1800" b="0" i="0" u="none" kern="1200" dirty="0" err="1"/>
            <a:t>carry</a:t>
          </a:r>
          <a:r>
            <a:rPr lang="es-MX" sz="1800" b="0" i="0" u="none" kern="1200" dirty="0"/>
            <a:t> </a:t>
          </a:r>
          <a:r>
            <a:rPr lang="es-MX" sz="1800" b="0" i="0" u="none" kern="1200" dirty="0" err="1"/>
            <a:t>trade</a:t>
          </a:r>
          <a:r>
            <a:rPr lang="es-MX" sz="1800" b="0" i="0" u="none" kern="1200" dirty="0"/>
            <a:t>.</a:t>
          </a:r>
          <a:endParaRPr lang="es-MX" sz="1800" b="0" kern="1200" dirty="0"/>
        </a:p>
        <a:p>
          <a:pPr marL="0" lvl="0" indent="0" algn="ctr" defTabSz="800100" rtl="0">
            <a:lnSpc>
              <a:spcPct val="90000"/>
            </a:lnSpc>
            <a:spcBef>
              <a:spcPct val="0"/>
            </a:spcBef>
            <a:spcAft>
              <a:spcPct val="35000"/>
            </a:spcAft>
            <a:buNone/>
          </a:pPr>
          <a:endParaRPr lang="es-ES" sz="1800" kern="1200" dirty="0"/>
        </a:p>
      </dsp:txBody>
      <dsp:txXfrm>
        <a:off x="2207" y="2324735"/>
        <a:ext cx="3435027" cy="2324735"/>
      </dsp:txXfrm>
    </dsp:sp>
    <dsp:sp modelId="{5E683784-54E5-4137-8101-300967B338DE}">
      <dsp:nvSpPr>
        <dsp:cNvPr id="0" name=""/>
        <dsp:cNvSpPr/>
      </dsp:nvSpPr>
      <dsp:spPr>
        <a:xfrm>
          <a:off x="990600" y="160101"/>
          <a:ext cx="1479259" cy="1387659"/>
        </a:xfrm>
        <a:prstGeom prst="ellipse">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EAAB44-1D8D-4527-AF4D-C3E57A97FF19}">
      <dsp:nvSpPr>
        <dsp:cNvPr id="0" name=""/>
        <dsp:cNvSpPr/>
      </dsp:nvSpPr>
      <dsp:spPr>
        <a:xfrm>
          <a:off x="3540286" y="0"/>
          <a:ext cx="3435027" cy="581183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just" defTabSz="800100" rtl="0">
            <a:lnSpc>
              <a:spcPct val="90000"/>
            </a:lnSpc>
            <a:spcBef>
              <a:spcPct val="0"/>
            </a:spcBef>
            <a:spcAft>
              <a:spcPct val="35000"/>
            </a:spcAft>
            <a:buNone/>
          </a:pPr>
          <a:r>
            <a:rPr lang="es-MX" sz="1800" b="1" i="0" u="none" kern="1200" dirty="0"/>
            <a:t>Riesgo de volatilidad</a:t>
          </a:r>
        </a:p>
        <a:p>
          <a:pPr marL="0" lvl="0" indent="0" algn="just" defTabSz="800100" rtl="0">
            <a:lnSpc>
              <a:spcPct val="90000"/>
            </a:lnSpc>
            <a:spcBef>
              <a:spcPct val="0"/>
            </a:spcBef>
            <a:spcAft>
              <a:spcPct val="35000"/>
            </a:spcAft>
            <a:buNone/>
          </a:pPr>
          <a:r>
            <a:rPr lang="es-MX" sz="1800" b="0" i="0" u="none" kern="1200" dirty="0"/>
            <a:t> </a:t>
          </a:r>
        </a:p>
        <a:p>
          <a:pPr marL="0" lvl="0" indent="0" algn="just" defTabSz="800100" rtl="0">
            <a:lnSpc>
              <a:spcPct val="90000"/>
            </a:lnSpc>
            <a:spcBef>
              <a:spcPct val="0"/>
            </a:spcBef>
            <a:spcAft>
              <a:spcPct val="35000"/>
            </a:spcAft>
            <a:buNone/>
          </a:pPr>
          <a:r>
            <a:rPr lang="es-MX" sz="1800" b="0" i="0" u="none" kern="1200" dirty="0"/>
            <a:t>La volatilidad de un mercado puede afectar a los rendimientos de un </a:t>
          </a:r>
          <a:r>
            <a:rPr lang="es-MX" sz="1800" b="0" i="0" u="none" kern="1200" dirty="0" err="1"/>
            <a:t>carry</a:t>
          </a:r>
          <a:r>
            <a:rPr lang="es-MX" sz="1800" b="0" i="0" u="none" kern="1200" dirty="0"/>
            <a:t> </a:t>
          </a:r>
          <a:r>
            <a:rPr lang="es-MX" sz="1800" b="0" i="0" u="none" kern="1200" dirty="0" err="1"/>
            <a:t>trade</a:t>
          </a:r>
          <a:r>
            <a:rPr lang="es-MX" sz="1800" b="0" i="0" u="none" kern="1200" dirty="0"/>
            <a:t>. Siendo éste, el más común de los riesgos.</a:t>
          </a:r>
          <a:endParaRPr lang="es-MX" sz="1800" b="0" kern="1200" dirty="0"/>
        </a:p>
        <a:p>
          <a:pPr marL="0" lvl="0" indent="0" algn="just" defTabSz="800100" rtl="0">
            <a:lnSpc>
              <a:spcPct val="90000"/>
            </a:lnSpc>
            <a:spcBef>
              <a:spcPct val="0"/>
            </a:spcBef>
            <a:spcAft>
              <a:spcPct val="35000"/>
            </a:spcAft>
            <a:buNone/>
          </a:pPr>
          <a:endParaRPr lang="es-ES" sz="1050" kern="1200" dirty="0"/>
        </a:p>
      </dsp:txBody>
      <dsp:txXfrm>
        <a:off x="3540286" y="2324735"/>
        <a:ext cx="3435027" cy="2324735"/>
      </dsp:txXfrm>
    </dsp:sp>
    <dsp:sp modelId="{88A282D2-D763-4257-A029-0C7709653D81}">
      <dsp:nvSpPr>
        <dsp:cNvPr id="0" name=""/>
        <dsp:cNvSpPr/>
      </dsp:nvSpPr>
      <dsp:spPr>
        <a:xfrm>
          <a:off x="4490543" y="147686"/>
          <a:ext cx="1534513" cy="1347539"/>
        </a:xfrm>
        <a:prstGeom prst="ellipse">
          <a:avLst/>
        </a:prstGeom>
        <a:blipFill rotWithShape="1">
          <a:blip xmlns:r="http://schemas.openxmlformats.org/officeDocument/2006/relationships" r:embed="rId2"/>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940E86-0F4D-4EEF-893B-F20797B69570}">
      <dsp:nvSpPr>
        <dsp:cNvPr id="0" name=""/>
        <dsp:cNvSpPr/>
      </dsp:nvSpPr>
      <dsp:spPr>
        <a:xfrm>
          <a:off x="7078364" y="0"/>
          <a:ext cx="3435027" cy="581183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just" defTabSz="800100">
            <a:lnSpc>
              <a:spcPct val="90000"/>
            </a:lnSpc>
            <a:spcBef>
              <a:spcPct val="0"/>
            </a:spcBef>
            <a:spcAft>
              <a:spcPct val="35000"/>
            </a:spcAft>
            <a:buNone/>
          </a:pPr>
          <a:r>
            <a:rPr lang="es-MX" sz="1800" b="1" i="0" u="none" kern="1200" dirty="0"/>
            <a:t>Riesgo de desplome</a:t>
          </a:r>
          <a:r>
            <a:rPr lang="es-MX" sz="1800" b="0" i="0" u="none" kern="1200" dirty="0"/>
            <a:t> </a:t>
          </a:r>
        </a:p>
        <a:p>
          <a:pPr marL="0" lvl="0" indent="0" algn="just" defTabSz="800100">
            <a:lnSpc>
              <a:spcPct val="90000"/>
            </a:lnSpc>
            <a:spcBef>
              <a:spcPct val="0"/>
            </a:spcBef>
            <a:spcAft>
              <a:spcPct val="35000"/>
            </a:spcAft>
            <a:buNone/>
          </a:pPr>
          <a:endParaRPr lang="es-MX" sz="1800" b="0" i="0" u="none" kern="1200" dirty="0"/>
        </a:p>
        <a:p>
          <a:pPr marL="0" lvl="0" indent="0" algn="just" defTabSz="800100">
            <a:lnSpc>
              <a:spcPct val="90000"/>
            </a:lnSpc>
            <a:spcBef>
              <a:spcPct val="0"/>
            </a:spcBef>
            <a:spcAft>
              <a:spcPct val="35000"/>
            </a:spcAft>
            <a:buNone/>
          </a:pPr>
          <a:r>
            <a:rPr lang="es-MX" sz="1800" b="0" i="0" u="none" kern="1200" dirty="0"/>
            <a:t>Una estrategia de </a:t>
          </a:r>
          <a:r>
            <a:rPr lang="es-MX" sz="1800" b="0" i="0" u="none" kern="1200" dirty="0" err="1"/>
            <a:t>carry</a:t>
          </a:r>
          <a:r>
            <a:rPr lang="es-MX" sz="1800" b="0" i="0" u="none" kern="1200" dirty="0"/>
            <a:t> sin cobertura tiene riesgo de la existencia de un futuro evento </a:t>
          </a:r>
          <a:r>
            <a:rPr lang="es-MX" sz="1800" b="0" i="0" u="none" kern="1200" dirty="0" err="1"/>
            <a:t>catastrófico</a:t>
          </a:r>
          <a:r>
            <a:rPr lang="es-MX" sz="1800" b="0" i="0" u="none" kern="1200" dirty="0"/>
            <a:t> para la divisa de </a:t>
          </a:r>
          <a:r>
            <a:rPr lang="es-MX" sz="1800" b="0" i="0" u="none" kern="1200" dirty="0" err="1"/>
            <a:t>inversión</a:t>
          </a:r>
          <a:r>
            <a:rPr lang="es-MX" sz="1800" b="0" i="0" u="none" kern="1200" dirty="0"/>
            <a:t>.</a:t>
          </a:r>
          <a:endParaRPr lang="es-ES" sz="1800" kern="1200" dirty="0"/>
        </a:p>
      </dsp:txBody>
      <dsp:txXfrm>
        <a:off x="7078364" y="2324735"/>
        <a:ext cx="3435027" cy="2324735"/>
      </dsp:txXfrm>
    </dsp:sp>
    <dsp:sp modelId="{C95DA569-9EBF-4083-9DED-215AD8E8BDB1}">
      <dsp:nvSpPr>
        <dsp:cNvPr id="0" name=""/>
        <dsp:cNvSpPr/>
      </dsp:nvSpPr>
      <dsp:spPr>
        <a:xfrm>
          <a:off x="8035201" y="157111"/>
          <a:ext cx="1731531" cy="1453712"/>
        </a:xfrm>
        <a:prstGeom prst="ellipse">
          <a:avLst/>
        </a:prstGeom>
        <a:blipFill rotWithShape="1">
          <a:blip xmlns:r="http://schemas.openxmlformats.org/officeDocument/2006/relationships" r:embed="rId3"/>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53AA90-FC44-4604-8D18-1BB742CDC28A}">
      <dsp:nvSpPr>
        <dsp:cNvPr id="0" name=""/>
        <dsp:cNvSpPr/>
      </dsp:nvSpPr>
      <dsp:spPr>
        <a:xfrm>
          <a:off x="420623" y="4649470"/>
          <a:ext cx="9674352" cy="871775"/>
        </a:xfrm>
        <a:prstGeom prst="leftRightArrow">
          <a:avLst/>
        </a:prstGeom>
        <a:solidFill>
          <a:schemeClr val="accent1">
            <a:tint val="6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443626-3A8D-4131-86C2-A1BDA09D1FF3}">
      <dsp:nvSpPr>
        <dsp:cNvPr id="0" name=""/>
        <dsp:cNvSpPr/>
      </dsp:nvSpPr>
      <dsp:spPr>
        <a:xfrm>
          <a:off x="1740585" y="1078910"/>
          <a:ext cx="2687810" cy="2687810"/>
        </a:xfrm>
        <a:prstGeom prst="ellipse">
          <a:avLst/>
        </a:prstGeom>
        <a:solidFill>
          <a:schemeClr val="accent2">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MX" sz="1800" b="0" i="0" u="none" kern="1200" dirty="0"/>
            <a:t>Su valor está vinculado a las fluctuaciones futuras en los precios de los activos que tienen la condición de subyacentes.</a:t>
          </a:r>
          <a:endParaRPr lang="es-ES" sz="1800" kern="1200" dirty="0"/>
        </a:p>
      </dsp:txBody>
      <dsp:txXfrm>
        <a:off x="2134206" y="1472531"/>
        <a:ext cx="1900568" cy="1900568"/>
      </dsp:txXfrm>
    </dsp:sp>
    <dsp:sp modelId="{C740329C-E0AB-410F-8004-FF006C1245A8}">
      <dsp:nvSpPr>
        <dsp:cNvPr id="0" name=""/>
        <dsp:cNvSpPr/>
      </dsp:nvSpPr>
      <dsp:spPr>
        <a:xfrm>
          <a:off x="2412537" y="479"/>
          <a:ext cx="1343905" cy="1343905"/>
        </a:xfrm>
        <a:prstGeom prst="ellipse">
          <a:avLst/>
        </a:prstGeom>
        <a:solidFill>
          <a:schemeClr val="accent3">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ES" sz="1500" kern="1200" dirty="0"/>
            <a:t>Futuros</a:t>
          </a:r>
        </a:p>
      </dsp:txBody>
      <dsp:txXfrm>
        <a:off x="2609347" y="197289"/>
        <a:ext cx="950285" cy="950285"/>
      </dsp:txXfrm>
    </dsp:sp>
    <dsp:sp modelId="{AFE29C73-7818-4EEA-9308-62B45D3C91DB}">
      <dsp:nvSpPr>
        <dsp:cNvPr id="0" name=""/>
        <dsp:cNvSpPr/>
      </dsp:nvSpPr>
      <dsp:spPr>
        <a:xfrm>
          <a:off x="4162920" y="1750862"/>
          <a:ext cx="1343905" cy="1343905"/>
        </a:xfrm>
        <a:prstGeom prst="ellipse">
          <a:avLst/>
        </a:prstGeom>
        <a:solidFill>
          <a:schemeClr val="accent4">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ES" sz="1500" kern="1200" dirty="0"/>
            <a:t>Opciones</a:t>
          </a:r>
        </a:p>
      </dsp:txBody>
      <dsp:txXfrm>
        <a:off x="4359730" y="1947672"/>
        <a:ext cx="950285" cy="950285"/>
      </dsp:txXfrm>
    </dsp:sp>
    <dsp:sp modelId="{E91BBB7B-F1DD-4754-BB8E-15FB3284CC61}">
      <dsp:nvSpPr>
        <dsp:cNvPr id="0" name=""/>
        <dsp:cNvSpPr/>
      </dsp:nvSpPr>
      <dsp:spPr>
        <a:xfrm>
          <a:off x="2412537" y="3501245"/>
          <a:ext cx="1343905" cy="1343905"/>
        </a:xfrm>
        <a:prstGeom prst="ellipse">
          <a:avLst/>
        </a:prstGeom>
        <a:solidFill>
          <a:schemeClr val="accent5">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ES" sz="1500" kern="1200" dirty="0"/>
            <a:t>Forward</a:t>
          </a:r>
        </a:p>
      </dsp:txBody>
      <dsp:txXfrm>
        <a:off x="2609347" y="3698055"/>
        <a:ext cx="950285" cy="950285"/>
      </dsp:txXfrm>
    </dsp:sp>
    <dsp:sp modelId="{734EFB77-5419-4381-BCD1-9279CF37A6DE}">
      <dsp:nvSpPr>
        <dsp:cNvPr id="0" name=""/>
        <dsp:cNvSpPr/>
      </dsp:nvSpPr>
      <dsp:spPr>
        <a:xfrm>
          <a:off x="662154" y="1750862"/>
          <a:ext cx="1343905" cy="1343905"/>
        </a:xfrm>
        <a:prstGeom prst="ellipse">
          <a:avLst/>
        </a:prstGeom>
        <a:solidFill>
          <a:schemeClr val="accent6">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ES" sz="1500" kern="1200" dirty="0"/>
            <a:t>Swaps</a:t>
          </a:r>
        </a:p>
      </dsp:txBody>
      <dsp:txXfrm>
        <a:off x="858964" y="1947672"/>
        <a:ext cx="950285" cy="95028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A41B15-66EE-4A20-BACE-D478CC7B037D}">
      <dsp:nvSpPr>
        <dsp:cNvPr id="0" name=""/>
        <dsp:cNvSpPr/>
      </dsp:nvSpPr>
      <dsp:spPr>
        <a:xfrm>
          <a:off x="0" y="4529"/>
          <a:ext cx="5051381" cy="5414137"/>
        </a:xfrm>
        <a:prstGeom prst="rightArrow">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CE2373-E7B2-4DB8-9E67-F7DEC9F0ADC5}">
      <dsp:nvSpPr>
        <dsp:cNvPr id="0" name=""/>
        <dsp:cNvSpPr/>
      </dsp:nvSpPr>
      <dsp:spPr>
        <a:xfrm>
          <a:off x="0" y="1807997"/>
          <a:ext cx="4138777" cy="16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03200" rIns="0" bIns="203200" numCol="1" spcCol="1270" anchor="ctr" anchorCtr="0">
          <a:noAutofit/>
        </a:bodyPr>
        <a:lstStyle/>
        <a:p>
          <a:pPr marL="0" lvl="0" indent="0" algn="just" defTabSz="889000">
            <a:lnSpc>
              <a:spcPct val="90000"/>
            </a:lnSpc>
            <a:spcBef>
              <a:spcPct val="0"/>
            </a:spcBef>
            <a:spcAft>
              <a:spcPct val="35000"/>
            </a:spcAft>
            <a:buNone/>
          </a:pPr>
          <a:r>
            <a:rPr lang="es-MX" sz="2000" b="0" i="0" u="none" kern="1200" dirty="0"/>
            <a:t>El constante y acelerado cambio tecnológico y la volatilidad de las diferentes variables micro y macro económicas, ha hecho que los intermediarios financieros mundiales se vean en la necesidad de ampliar y desarrollar nuevos tipos de instrumentos financieros.</a:t>
          </a:r>
          <a:endParaRPr lang="es-MX" sz="2000" kern="1200" dirty="0"/>
        </a:p>
      </dsp:txBody>
      <dsp:txXfrm>
        <a:off x="0" y="1807997"/>
        <a:ext cx="4138777" cy="16200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7146CE-4C89-4093-A1E1-74666247DBE6}">
      <dsp:nvSpPr>
        <dsp:cNvPr id="0" name=""/>
        <dsp:cNvSpPr/>
      </dsp:nvSpPr>
      <dsp:spPr>
        <a:xfrm>
          <a:off x="4206239" y="0"/>
          <a:ext cx="6309360" cy="4351338"/>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just" defTabSz="755650">
            <a:lnSpc>
              <a:spcPct val="90000"/>
            </a:lnSpc>
            <a:spcBef>
              <a:spcPct val="0"/>
            </a:spcBef>
            <a:spcAft>
              <a:spcPct val="15000"/>
            </a:spcAft>
            <a:buChar char="•"/>
          </a:pPr>
          <a:r>
            <a:rPr lang="es-MX" sz="1700" kern="1200" dirty="0"/>
            <a:t>Se da el derecho, pero no la obligación de comprar el subyacente a un precio y lapso de tiempo determinado. </a:t>
          </a:r>
        </a:p>
        <a:p>
          <a:pPr marL="171450" lvl="1" indent="-171450" algn="just" defTabSz="755650">
            <a:lnSpc>
              <a:spcPct val="90000"/>
            </a:lnSpc>
            <a:spcBef>
              <a:spcPct val="0"/>
            </a:spcBef>
            <a:spcAft>
              <a:spcPct val="15000"/>
            </a:spcAft>
            <a:buChar char="•"/>
          </a:pPr>
          <a:r>
            <a:rPr lang="es-MX" sz="1700" kern="1200" dirty="0"/>
            <a:t>En una opción de compra, el comprador paga una prima, si no se ejerce antes de la fecha de caducidad, esta expira sin valor. En una opción de venta, el propietario de la opción, puede vender el subyacente a un precio y tiempo determinado; el comprador o vendedor paga una prima por derecho, pero no la obligación de vender a un precio determinado</a:t>
          </a:r>
        </a:p>
      </dsp:txBody>
      <dsp:txXfrm>
        <a:off x="4206239" y="543917"/>
        <a:ext cx="4677608" cy="3263504"/>
      </dsp:txXfrm>
    </dsp:sp>
    <dsp:sp modelId="{66428D02-B609-4C79-880A-78388FD9C132}">
      <dsp:nvSpPr>
        <dsp:cNvPr id="0" name=""/>
        <dsp:cNvSpPr/>
      </dsp:nvSpPr>
      <dsp:spPr>
        <a:xfrm>
          <a:off x="0" y="0"/>
          <a:ext cx="4206240" cy="4351338"/>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99060" rIns="198120" bIns="99060" numCol="1" spcCol="1270" anchor="ctr" anchorCtr="0">
          <a:noAutofit/>
        </a:bodyPr>
        <a:lstStyle/>
        <a:p>
          <a:pPr marL="0" lvl="0" indent="0" algn="ctr" defTabSz="2311400">
            <a:lnSpc>
              <a:spcPct val="90000"/>
            </a:lnSpc>
            <a:spcBef>
              <a:spcPct val="0"/>
            </a:spcBef>
            <a:spcAft>
              <a:spcPct val="35000"/>
            </a:spcAft>
            <a:buNone/>
          </a:pPr>
          <a:r>
            <a:rPr lang="es-MX" sz="5200" kern="1200" dirty="0"/>
            <a:t>OPCIONES</a:t>
          </a:r>
        </a:p>
      </dsp:txBody>
      <dsp:txXfrm>
        <a:off x="205332" y="205332"/>
        <a:ext cx="3795576" cy="394067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CA7653-F7A9-44F1-A857-3D47ED89107D}">
      <dsp:nvSpPr>
        <dsp:cNvPr id="0" name=""/>
        <dsp:cNvSpPr/>
      </dsp:nvSpPr>
      <dsp:spPr>
        <a:xfrm>
          <a:off x="5257800" y="2939379"/>
          <a:ext cx="3719932" cy="645608"/>
        </a:xfrm>
        <a:custGeom>
          <a:avLst/>
          <a:gdLst/>
          <a:ahLst/>
          <a:cxnLst/>
          <a:rect l="0" t="0" r="0" b="0"/>
          <a:pathLst>
            <a:path>
              <a:moveTo>
                <a:pt x="0" y="0"/>
              </a:moveTo>
              <a:lnTo>
                <a:pt x="0" y="322804"/>
              </a:lnTo>
              <a:lnTo>
                <a:pt x="3719932" y="322804"/>
              </a:lnTo>
              <a:lnTo>
                <a:pt x="3719932" y="64560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FC163D-92B6-4A8F-92D7-B05498DFB227}">
      <dsp:nvSpPr>
        <dsp:cNvPr id="0" name=""/>
        <dsp:cNvSpPr/>
      </dsp:nvSpPr>
      <dsp:spPr>
        <a:xfrm>
          <a:off x="5212080" y="2939379"/>
          <a:ext cx="91440" cy="645608"/>
        </a:xfrm>
        <a:custGeom>
          <a:avLst/>
          <a:gdLst/>
          <a:ahLst/>
          <a:cxnLst/>
          <a:rect l="0" t="0" r="0" b="0"/>
          <a:pathLst>
            <a:path>
              <a:moveTo>
                <a:pt x="45720" y="0"/>
              </a:moveTo>
              <a:lnTo>
                <a:pt x="45720" y="64560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F21FF6-7A17-4C73-A1B8-7FDD797FD85E}">
      <dsp:nvSpPr>
        <dsp:cNvPr id="0" name=""/>
        <dsp:cNvSpPr/>
      </dsp:nvSpPr>
      <dsp:spPr>
        <a:xfrm>
          <a:off x="1537867" y="2939379"/>
          <a:ext cx="3719932" cy="645608"/>
        </a:xfrm>
        <a:custGeom>
          <a:avLst/>
          <a:gdLst/>
          <a:ahLst/>
          <a:cxnLst/>
          <a:rect l="0" t="0" r="0" b="0"/>
          <a:pathLst>
            <a:path>
              <a:moveTo>
                <a:pt x="3719932" y="0"/>
              </a:moveTo>
              <a:lnTo>
                <a:pt x="3719932" y="322804"/>
              </a:lnTo>
              <a:lnTo>
                <a:pt x="0" y="322804"/>
              </a:lnTo>
              <a:lnTo>
                <a:pt x="0" y="64560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9277E7-2661-420F-8C65-5C742E5A0632}">
      <dsp:nvSpPr>
        <dsp:cNvPr id="0" name=""/>
        <dsp:cNvSpPr/>
      </dsp:nvSpPr>
      <dsp:spPr>
        <a:xfrm>
          <a:off x="4489219" y="1402217"/>
          <a:ext cx="1537161" cy="153716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EFEF85-DEE7-40A8-8638-E4D5DC45A062}">
      <dsp:nvSpPr>
        <dsp:cNvPr id="0" name=""/>
        <dsp:cNvSpPr/>
      </dsp:nvSpPr>
      <dsp:spPr>
        <a:xfrm>
          <a:off x="4489219" y="1402217"/>
          <a:ext cx="1537161" cy="153716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B1B75E-96DA-4E8E-AE40-B5066C4F8BEC}">
      <dsp:nvSpPr>
        <dsp:cNvPr id="0" name=""/>
        <dsp:cNvSpPr/>
      </dsp:nvSpPr>
      <dsp:spPr>
        <a:xfrm>
          <a:off x="3720638" y="1678907"/>
          <a:ext cx="3074323" cy="983783"/>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FUTUROS</a:t>
          </a:r>
          <a:endParaRPr lang="es-MX" sz="1400" kern="1200" dirty="0"/>
        </a:p>
      </dsp:txBody>
      <dsp:txXfrm>
        <a:off x="3720638" y="1678907"/>
        <a:ext cx="3074323" cy="983783"/>
      </dsp:txXfrm>
    </dsp:sp>
    <dsp:sp modelId="{D73C7E8C-2EAB-4789-8E23-2E37BF111570}">
      <dsp:nvSpPr>
        <dsp:cNvPr id="0" name=""/>
        <dsp:cNvSpPr/>
      </dsp:nvSpPr>
      <dsp:spPr>
        <a:xfrm>
          <a:off x="769286" y="3584988"/>
          <a:ext cx="1537161" cy="153716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D16735-FECA-4B5F-9E03-DDF446BCADED}">
      <dsp:nvSpPr>
        <dsp:cNvPr id="0" name=""/>
        <dsp:cNvSpPr/>
      </dsp:nvSpPr>
      <dsp:spPr>
        <a:xfrm>
          <a:off x="769286" y="3584988"/>
          <a:ext cx="1537161" cy="153716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3415D7-A4B4-402B-9D97-C2F867800D54}">
      <dsp:nvSpPr>
        <dsp:cNvPr id="0" name=""/>
        <dsp:cNvSpPr/>
      </dsp:nvSpPr>
      <dsp:spPr>
        <a:xfrm>
          <a:off x="706" y="3861677"/>
          <a:ext cx="3074323" cy="983783"/>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Son instrumentos subyacentes sobre los cuales se negocian las opciones</a:t>
          </a:r>
        </a:p>
      </dsp:txBody>
      <dsp:txXfrm>
        <a:off x="706" y="3861677"/>
        <a:ext cx="3074323" cy="983783"/>
      </dsp:txXfrm>
    </dsp:sp>
    <dsp:sp modelId="{9D2AA3B2-73B1-4424-BBCF-EFE93631924D}">
      <dsp:nvSpPr>
        <dsp:cNvPr id="0" name=""/>
        <dsp:cNvSpPr/>
      </dsp:nvSpPr>
      <dsp:spPr>
        <a:xfrm>
          <a:off x="4489219" y="3584988"/>
          <a:ext cx="1537161" cy="153716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50CA9A-82A4-4BFC-91B8-38890CF31372}">
      <dsp:nvSpPr>
        <dsp:cNvPr id="0" name=""/>
        <dsp:cNvSpPr/>
      </dsp:nvSpPr>
      <dsp:spPr>
        <a:xfrm>
          <a:off x="4489219" y="3584988"/>
          <a:ext cx="1537161" cy="153716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9191D4-2504-4402-94ED-9C6501F00323}">
      <dsp:nvSpPr>
        <dsp:cNvPr id="0" name=""/>
        <dsp:cNvSpPr/>
      </dsp:nvSpPr>
      <dsp:spPr>
        <a:xfrm>
          <a:off x="3720638" y="3861677"/>
          <a:ext cx="3074323" cy="983783"/>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los precios de las opciones, denominados primas, son afectados por los precios de futuros y otros factores del mercado</a:t>
          </a:r>
        </a:p>
      </dsp:txBody>
      <dsp:txXfrm>
        <a:off x="3720638" y="3861677"/>
        <a:ext cx="3074323" cy="983783"/>
      </dsp:txXfrm>
    </dsp:sp>
    <dsp:sp modelId="{412A00A0-03FC-4D0F-962D-4B1FD09CD1F7}">
      <dsp:nvSpPr>
        <dsp:cNvPr id="0" name=""/>
        <dsp:cNvSpPr/>
      </dsp:nvSpPr>
      <dsp:spPr>
        <a:xfrm>
          <a:off x="8209151" y="3584988"/>
          <a:ext cx="1537161" cy="153716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BA4B95-9EA2-4B93-8D49-123378F07EE2}">
      <dsp:nvSpPr>
        <dsp:cNvPr id="0" name=""/>
        <dsp:cNvSpPr/>
      </dsp:nvSpPr>
      <dsp:spPr>
        <a:xfrm>
          <a:off x="8209151" y="3584988"/>
          <a:ext cx="1537161" cy="153716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16DA85-4DE3-457C-9C3F-87564A1904D4}">
      <dsp:nvSpPr>
        <dsp:cNvPr id="0" name=""/>
        <dsp:cNvSpPr/>
      </dsp:nvSpPr>
      <dsp:spPr>
        <a:xfrm>
          <a:off x="7440570" y="3861677"/>
          <a:ext cx="3074323" cy="983783"/>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Se  registran ante la Cámara de Compensación. Se debe especificar la cantidad, calidad, precio, lugar de entrega y fecha en que se realizará la operación</a:t>
          </a:r>
        </a:p>
      </dsp:txBody>
      <dsp:txXfrm>
        <a:off x="7440570" y="3861677"/>
        <a:ext cx="3074323" cy="98378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8150CB-6B0C-4CE9-B1A8-B28AB9817CB7}">
      <dsp:nvSpPr>
        <dsp:cNvPr id="0" name=""/>
        <dsp:cNvSpPr/>
      </dsp:nvSpPr>
      <dsp:spPr>
        <a:xfrm>
          <a:off x="3286" y="4766"/>
          <a:ext cx="3203971" cy="1180800"/>
        </a:xfrm>
        <a:prstGeom prst="rect">
          <a:avLst/>
        </a:prstGeom>
        <a:solidFill>
          <a:schemeClr val="accent1">
            <a:lumMod val="5000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s-MX" sz="2200" b="1" kern="1200" dirty="0"/>
            <a:t>Riesgos</a:t>
          </a:r>
        </a:p>
      </dsp:txBody>
      <dsp:txXfrm>
        <a:off x="3286" y="4766"/>
        <a:ext cx="3203971" cy="1180800"/>
      </dsp:txXfrm>
    </dsp:sp>
    <dsp:sp modelId="{38752776-99EF-4C70-9BE8-D5077F9F090B}">
      <dsp:nvSpPr>
        <dsp:cNvPr id="0" name=""/>
        <dsp:cNvSpPr/>
      </dsp:nvSpPr>
      <dsp:spPr>
        <a:xfrm>
          <a:off x="3286" y="1185566"/>
          <a:ext cx="3203971" cy="4753267"/>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s-ES" sz="2200" b="0" i="0" u="none" kern="1200" dirty="0"/>
            <a:t>Fluctuaciones del tipo de cambio</a:t>
          </a:r>
          <a:endParaRPr lang="es-MX" sz="2200" kern="1200" dirty="0"/>
        </a:p>
        <a:p>
          <a:pPr marL="228600" lvl="1" indent="-228600" algn="l" defTabSz="977900">
            <a:lnSpc>
              <a:spcPct val="90000"/>
            </a:lnSpc>
            <a:spcBef>
              <a:spcPct val="0"/>
            </a:spcBef>
            <a:spcAft>
              <a:spcPct val="15000"/>
            </a:spcAft>
            <a:buChar char="•"/>
          </a:pPr>
          <a:r>
            <a:rPr lang="es-ES" sz="2200" b="0" i="0" u="none" kern="1200" dirty="0"/>
            <a:t>Variaciones de alguno de los tipos de interés</a:t>
          </a:r>
          <a:endParaRPr lang="es-MX" sz="2200" kern="1200" dirty="0"/>
        </a:p>
        <a:p>
          <a:pPr marL="228600" lvl="1" indent="-228600" algn="l" defTabSz="977900">
            <a:lnSpc>
              <a:spcPct val="90000"/>
            </a:lnSpc>
            <a:spcBef>
              <a:spcPct val="0"/>
            </a:spcBef>
            <a:spcAft>
              <a:spcPct val="15000"/>
            </a:spcAft>
            <a:buChar char="•"/>
          </a:pPr>
          <a:r>
            <a:rPr lang="es-ES" sz="2200" b="0" i="0" u="none" kern="1200" dirty="0"/>
            <a:t>Crédito o impago a vencimiento del activo</a:t>
          </a:r>
          <a:endParaRPr lang="es-MX" sz="2200" kern="1200" dirty="0"/>
        </a:p>
      </dsp:txBody>
      <dsp:txXfrm>
        <a:off x="3286" y="1185566"/>
        <a:ext cx="3203971" cy="4753267"/>
      </dsp:txXfrm>
    </dsp:sp>
    <dsp:sp modelId="{EC8F5390-F92F-4A3B-B034-468850E3E93D}">
      <dsp:nvSpPr>
        <dsp:cNvPr id="0" name=""/>
        <dsp:cNvSpPr/>
      </dsp:nvSpPr>
      <dsp:spPr>
        <a:xfrm>
          <a:off x="3655814" y="4766"/>
          <a:ext cx="3203971" cy="1180800"/>
        </a:xfrm>
        <a:prstGeom prst="rect">
          <a:avLst/>
        </a:prstGeom>
        <a:solidFill>
          <a:schemeClr val="accent1">
            <a:lumMod val="5000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s-MX" sz="2200" b="1" kern="1200" dirty="0"/>
            <a:t>Temporalidad </a:t>
          </a:r>
        </a:p>
      </dsp:txBody>
      <dsp:txXfrm>
        <a:off x="3655814" y="4766"/>
        <a:ext cx="3203971" cy="1180800"/>
      </dsp:txXfrm>
    </dsp:sp>
    <dsp:sp modelId="{79803088-EBF6-47F8-BEFA-10EAAD69D4A2}">
      <dsp:nvSpPr>
        <dsp:cNvPr id="0" name=""/>
        <dsp:cNvSpPr/>
      </dsp:nvSpPr>
      <dsp:spPr>
        <a:xfrm>
          <a:off x="3655814" y="1185566"/>
          <a:ext cx="3203971" cy="4753267"/>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s-MX" sz="2200" kern="1200" dirty="0"/>
            <a:t>Por lo general se realiza en el largo plazo</a:t>
          </a:r>
        </a:p>
        <a:p>
          <a:pPr marL="228600" lvl="1" indent="-228600" algn="l" defTabSz="977900">
            <a:lnSpc>
              <a:spcPct val="90000"/>
            </a:lnSpc>
            <a:spcBef>
              <a:spcPct val="0"/>
            </a:spcBef>
            <a:spcAft>
              <a:spcPct val="15000"/>
            </a:spcAft>
            <a:buChar char="•"/>
          </a:pPr>
          <a:r>
            <a:rPr lang="es-ES" sz="2200" b="0" i="0" u="none" kern="1200" dirty="0"/>
            <a:t>Necesario abrir una posición durante varios meses para obtener rendimientos</a:t>
          </a:r>
          <a:endParaRPr lang="es-MX" sz="2200" kern="1200" dirty="0"/>
        </a:p>
      </dsp:txBody>
      <dsp:txXfrm>
        <a:off x="3655814" y="1185566"/>
        <a:ext cx="3203971" cy="4753267"/>
      </dsp:txXfrm>
    </dsp:sp>
    <dsp:sp modelId="{41A43916-8F81-4879-ABEB-17AD9F10AA3D}">
      <dsp:nvSpPr>
        <dsp:cNvPr id="0" name=""/>
        <dsp:cNvSpPr/>
      </dsp:nvSpPr>
      <dsp:spPr>
        <a:xfrm>
          <a:off x="7308342" y="4766"/>
          <a:ext cx="3203971" cy="1180800"/>
        </a:xfrm>
        <a:prstGeom prst="rect">
          <a:avLst/>
        </a:prstGeom>
        <a:solidFill>
          <a:schemeClr val="accent1">
            <a:lumMod val="5000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rtl="0">
            <a:lnSpc>
              <a:spcPct val="90000"/>
            </a:lnSpc>
            <a:spcBef>
              <a:spcPct val="0"/>
            </a:spcBef>
            <a:spcAft>
              <a:spcPct val="35000"/>
            </a:spcAft>
            <a:buNone/>
          </a:pPr>
          <a:r>
            <a:rPr lang="es-ES" sz="2200" b="1" i="0" u="none" kern="1200" dirty="0"/>
            <a:t>Comparación del </a:t>
          </a:r>
          <a:r>
            <a:rPr lang="es-ES" sz="2200" b="1" i="0" u="none" kern="1200" dirty="0" err="1"/>
            <a:t>Carry</a:t>
          </a:r>
          <a:r>
            <a:rPr lang="es-ES" sz="2200" b="1" i="0" u="none" kern="1200" dirty="0"/>
            <a:t> </a:t>
          </a:r>
          <a:r>
            <a:rPr lang="es-ES" sz="2200" b="1" i="0" u="none" kern="1200" dirty="0" err="1"/>
            <a:t>trade</a:t>
          </a:r>
          <a:r>
            <a:rPr lang="es-ES" sz="2200" b="1" i="0" u="none" kern="1200" dirty="0"/>
            <a:t> vs Forward y Swaps</a:t>
          </a:r>
          <a:endParaRPr lang="es-MX" sz="2200" b="1" kern="1200" dirty="0"/>
        </a:p>
      </dsp:txBody>
      <dsp:txXfrm>
        <a:off x="7308342" y="4766"/>
        <a:ext cx="3203971" cy="1180800"/>
      </dsp:txXfrm>
    </dsp:sp>
    <dsp:sp modelId="{1650AE86-C702-4888-8F9D-1357FDC19783}">
      <dsp:nvSpPr>
        <dsp:cNvPr id="0" name=""/>
        <dsp:cNvSpPr/>
      </dsp:nvSpPr>
      <dsp:spPr>
        <a:xfrm>
          <a:off x="7308342" y="1185566"/>
          <a:ext cx="3203971" cy="4753267"/>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just" defTabSz="800100" rtl="0">
            <a:lnSpc>
              <a:spcPct val="90000"/>
            </a:lnSpc>
            <a:spcBef>
              <a:spcPct val="0"/>
            </a:spcBef>
            <a:spcAft>
              <a:spcPct val="15000"/>
            </a:spcAft>
            <a:buChar char="•"/>
          </a:pPr>
          <a:r>
            <a:rPr lang="es-MX" sz="1800" b="1" i="0" u="none" kern="1200" dirty="0"/>
            <a:t>Forwards: </a:t>
          </a:r>
          <a:r>
            <a:rPr lang="es-ES" sz="1800" b="0" i="0" u="none" kern="1200" dirty="0"/>
            <a:t>Son contratos a plazo por los que dos partes se obligan a comprar o vender, respectivamente, un determinado activo subyacente en un momento y a un precio determinado.</a:t>
          </a:r>
          <a:endParaRPr lang="es-MX" sz="1800" kern="1200" dirty="0"/>
        </a:p>
        <a:p>
          <a:pPr marL="228600" lvl="1" indent="-228600" algn="l" defTabSz="1066800">
            <a:lnSpc>
              <a:spcPct val="90000"/>
            </a:lnSpc>
            <a:spcBef>
              <a:spcPct val="0"/>
            </a:spcBef>
            <a:spcAft>
              <a:spcPct val="15000"/>
            </a:spcAft>
            <a:buChar char="•"/>
          </a:pPr>
          <a:endParaRPr lang="es-MX" sz="2400" kern="1200" dirty="0"/>
        </a:p>
        <a:p>
          <a:pPr marL="171450" lvl="1" indent="-171450" algn="just" defTabSz="800100" rtl="0">
            <a:lnSpc>
              <a:spcPct val="90000"/>
            </a:lnSpc>
            <a:spcBef>
              <a:spcPct val="0"/>
            </a:spcBef>
            <a:spcAft>
              <a:spcPct val="15000"/>
            </a:spcAft>
            <a:buChar char="•"/>
          </a:pPr>
          <a:r>
            <a:rPr lang="es-MX" sz="1800" b="1" i="0" u="none" kern="1200" dirty="0"/>
            <a:t>Swaps: </a:t>
          </a:r>
          <a:r>
            <a:rPr lang="es-ES" sz="1800" b="0" i="0" u="none" kern="1200" dirty="0"/>
            <a:t>Son contratos entre dos partes para intercambiar flujos de efectivo en unas fechas futuras determinadas</a:t>
          </a:r>
          <a:endParaRPr lang="es-MX" sz="1800" kern="1200" dirty="0"/>
        </a:p>
        <a:p>
          <a:pPr marL="285750" lvl="1" indent="-285750" algn="l" defTabSz="1600200">
            <a:lnSpc>
              <a:spcPct val="90000"/>
            </a:lnSpc>
            <a:spcBef>
              <a:spcPct val="0"/>
            </a:spcBef>
            <a:spcAft>
              <a:spcPct val="15000"/>
            </a:spcAft>
            <a:buChar char="•"/>
          </a:pPr>
          <a:endParaRPr lang="es-MX" sz="3600" kern="1200" dirty="0"/>
        </a:p>
      </dsp:txBody>
      <dsp:txXfrm>
        <a:off x="7308342" y="1185566"/>
        <a:ext cx="3203971" cy="4753267"/>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_tradnl"/>
              <a:t>Clic para editar título</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_tradnl"/>
              <a:t>Arrastre la imagen al marcador de posición o haga clic en el icono para agregarla</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_tradnl"/>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_tradnl"/>
              <a:t>Clic para editar título</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_tradnl"/>
              <a:t>Clic para editar título</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_tradnl"/>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_tradnl"/>
              <a:t>Clic para editar título</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_tradnl"/>
              <a:t>Clic para editar título</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_tradnl"/>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_tradnl"/>
              <a:t>Clic para editar título</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_tradnl"/>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_tradnl"/>
              <a:t>Clic para editar título</a:t>
            </a:r>
            <a:endParaRPr lang="en-US" dirty="0"/>
          </a:p>
        </p:txBody>
      </p:sp>
      <p:sp>
        <p:nvSpPr>
          <p:cNvPr id="3" name="Vertical Text Placeholder 2"/>
          <p:cNvSpPr>
            <a:spLocks noGrp="1"/>
          </p:cNvSpPr>
          <p:nvPr>
            <p:ph type="body" orient="vert" idx="1"/>
          </p:nvPr>
        </p:nvSpPr>
        <p:spPr/>
        <p:txBody>
          <a:bodyPr vert="eaVert" ancho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_tradnl"/>
              <a:t>Clic para editar título</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p:txBody>
          <a:bodyPr anchor="ct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_tradnl"/>
              <a:t>Clic para editar título</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a:t>Clic para editar título</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_tradnl"/>
              <a:t>Clic para editar título</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_tradnl"/>
              <a:t>Clic para editar título</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_tradnl"/>
              <a:t>Arrastre la imagen al marcador de posición o haga clic en el icono para agregarla</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_tradnl"/>
              <a:t>Clic para editar título</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9/30/19</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2" Type="http://schemas.openxmlformats.org/officeDocument/2006/relationships/hyperlink" Target="https://www.kantox.com/es/glossary/contrato-forward/"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10.png"/><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hyperlink" Target="http://148.206.53.84/tesiuami/uam5492.pdf" TargetMode="External"/><Relationship Id="rId3" Type="http://schemas.openxmlformats.org/officeDocument/2006/relationships/hyperlink" Target="https://www.bbva.com/es/mercado-divisas-que-es-como-funciona/" TargetMode="External"/><Relationship Id="rId7" Type="http://schemas.openxmlformats.org/officeDocument/2006/relationships/hyperlink" Target="https://www.researchgate.net/publication/236624122_Instrumentos_de_cobertura_de_riesgos_VIII_los_swaps_de_divisas" TargetMode="External"/><Relationship Id="rId2" Type="http://schemas.openxmlformats.org/officeDocument/2006/relationships/hyperlink" Target="http://repository.lasalle.edu.co/bitstream/handle/10185/20636/63121165_2016.pdf?sequence=1&amp;isAllowed=y" TargetMode="External"/><Relationship Id="rId1" Type="http://schemas.openxmlformats.org/officeDocument/2006/relationships/slideLayout" Target="../slideLayouts/slideLayout7.xml"/><Relationship Id="rId6" Type="http://schemas.openxmlformats.org/officeDocument/2006/relationships/hyperlink" Target="http://www.gloobal.net/iepala/gloobal/fichas/ficha.php?entidad=Textos&amp;id=12144&amp;html=1" TargetMode="External"/><Relationship Id="rId11" Type="http://schemas.openxmlformats.org/officeDocument/2006/relationships/hyperlink" Target="http://cisprocr.com/cispro/system/files/Tema%206%20Mercado%20de%20Divisas_0.pdf" TargetMode="External"/><Relationship Id="rId5" Type="http://schemas.openxmlformats.org/officeDocument/2006/relationships/hyperlink" Target="https://repositorio.cepal.org/bitstream/handle/11362/40794/1/RVE120_Cox.pdf" TargetMode="External"/><Relationship Id="rId10" Type="http://schemas.openxmlformats.org/officeDocument/2006/relationships/hyperlink" Target="https://www.credit-suisse.com/media/assets/private-banking/docs/mx/fwds-swaps-mx.pdf" TargetMode="External"/><Relationship Id="rId4" Type="http://schemas.openxmlformats.org/officeDocument/2006/relationships/hyperlink" Target="https://www.bis.org/publ/qtrpdf/r_qt0709esp_e.pdf" TargetMode="External"/><Relationship Id="rId9" Type="http://schemas.openxmlformats.org/officeDocument/2006/relationships/hyperlink" Target="https://ruc.udc.es/dspace/bitstream/handle/2183/19765/VeloFuentes_EdwardJoseph_TFG_2017%20%282%29.pdf?sequence=2&amp;isAllowed=y" TargetMode="Externa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G:\uaemescud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098"/>
            <a:ext cx="1343025"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G:\escudoec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53750" y="35098"/>
            <a:ext cx="1238250"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 Título"/>
          <p:cNvSpPr txBox="1">
            <a:spLocks/>
          </p:cNvSpPr>
          <p:nvPr/>
        </p:nvSpPr>
        <p:spPr>
          <a:xfrm>
            <a:off x="1688824" y="1330498"/>
            <a:ext cx="8143875" cy="1008062"/>
          </a:xfrm>
          <a:prstGeom prst="rect">
            <a:avLst/>
          </a:prstGeom>
        </p:spPr>
        <p:txBody>
          <a:bodyPr anchor="ctr">
            <a:normAutofit lnSpcReduction="10000"/>
          </a:bodyPr>
          <a:lstStyle/>
          <a:p>
            <a:pPr algn="ctr">
              <a:defRPr/>
            </a:pPr>
            <a:r>
              <a:rPr lang="es-MX" sz="3200" b="1" dirty="0">
                <a:latin typeface="Times New Roman" pitchFamily="18" charset="0"/>
                <a:cs typeface="Times New Roman" pitchFamily="18" charset="0"/>
              </a:rPr>
              <a:t>MATERIAL AUDIOVISUAL DIAPOSITIVAS</a:t>
            </a:r>
          </a:p>
        </p:txBody>
      </p:sp>
      <p:sp>
        <p:nvSpPr>
          <p:cNvPr id="7" name="1 Título"/>
          <p:cNvSpPr txBox="1">
            <a:spLocks/>
          </p:cNvSpPr>
          <p:nvPr/>
        </p:nvSpPr>
        <p:spPr>
          <a:xfrm>
            <a:off x="2696887" y="204960"/>
            <a:ext cx="6553200" cy="857250"/>
          </a:xfrm>
          <a:prstGeom prst="rect">
            <a:avLst/>
          </a:prstGeom>
        </p:spPr>
        <p:txBody>
          <a:bodyPr anchor="ctr"/>
          <a:lstStyle/>
          <a:p>
            <a:pPr algn="ctr">
              <a:defRPr/>
            </a:pPr>
            <a:r>
              <a:rPr lang="es-MX" sz="2000" b="1" dirty="0">
                <a:solidFill>
                  <a:schemeClr val="tx1">
                    <a:lumMod val="95000"/>
                  </a:schemeClr>
                </a:solidFill>
                <a:latin typeface="Times New Roman" pitchFamily="18" charset="0"/>
                <a:cs typeface="Times New Roman" pitchFamily="18" charset="0"/>
              </a:rPr>
              <a:t>UNIVERSIDAD AUTÓNOMA DEL ESTADO DE MEXICO</a:t>
            </a:r>
          </a:p>
          <a:p>
            <a:pPr algn="ctr">
              <a:defRPr/>
            </a:pPr>
            <a:r>
              <a:rPr lang="es-MX" sz="2000" b="1" dirty="0">
                <a:solidFill>
                  <a:schemeClr val="tx1">
                    <a:lumMod val="95000"/>
                  </a:schemeClr>
                </a:solidFill>
                <a:latin typeface="Times New Roman" pitchFamily="18" charset="0"/>
                <a:ea typeface="+mj-ea"/>
                <a:cs typeface="Times New Roman" pitchFamily="18" charset="0"/>
              </a:rPr>
              <a:t>Facultad de Economía</a:t>
            </a:r>
          </a:p>
        </p:txBody>
      </p:sp>
      <p:sp>
        <p:nvSpPr>
          <p:cNvPr id="8" name="1 Título"/>
          <p:cNvSpPr txBox="1">
            <a:spLocks/>
          </p:cNvSpPr>
          <p:nvPr/>
        </p:nvSpPr>
        <p:spPr>
          <a:xfrm>
            <a:off x="1904724" y="5434185"/>
            <a:ext cx="7920038" cy="836613"/>
          </a:xfrm>
          <a:prstGeom prst="rect">
            <a:avLst/>
          </a:prstGeom>
        </p:spPr>
        <p:txBody>
          <a:bodyPr anchor="ctr">
            <a:normAutofit fontScale="92500" lnSpcReduction="20000"/>
          </a:bodyPr>
          <a:lstStyle/>
          <a:p>
            <a:pPr algn="r">
              <a:defRPr/>
            </a:pPr>
            <a:r>
              <a:rPr lang="es-MX" sz="2000" b="1" dirty="0">
                <a:latin typeface="Times New Roman" pitchFamily="18" charset="0"/>
                <a:cs typeface="Times New Roman" pitchFamily="18" charset="0"/>
              </a:rPr>
              <a:t>ELABORADO POR: SERGIO MIRANDA GONZÁLEZ</a:t>
            </a:r>
            <a:endParaRPr lang="es-MX" sz="2000" b="1" dirty="0">
              <a:latin typeface="Times New Roman" pitchFamily="18" charset="0"/>
              <a:ea typeface="+mj-ea"/>
              <a:cs typeface="Times New Roman" pitchFamily="18" charset="0"/>
            </a:endParaRPr>
          </a:p>
          <a:p>
            <a:pPr algn="r" fontAlgn="auto">
              <a:spcAft>
                <a:spcPts val="0"/>
              </a:spcAft>
              <a:defRPr/>
            </a:pPr>
            <a:endParaRPr lang="es-MX" sz="2000" b="1" dirty="0">
              <a:latin typeface="Times New Roman" pitchFamily="18" charset="0"/>
              <a:ea typeface="+mj-ea"/>
              <a:cs typeface="Times New Roman" pitchFamily="18" charset="0"/>
            </a:endParaRPr>
          </a:p>
          <a:p>
            <a:pPr algn="r" fontAlgn="auto">
              <a:spcAft>
                <a:spcPts val="0"/>
              </a:spcAft>
              <a:defRPr/>
            </a:pPr>
            <a:r>
              <a:rPr lang="es-MX" sz="2000" b="1" dirty="0">
                <a:latin typeface="Times New Roman" pitchFamily="18" charset="0"/>
                <a:ea typeface="+mj-ea"/>
                <a:cs typeface="Times New Roman" pitchFamily="18" charset="0"/>
              </a:rPr>
              <a:t>AGOSTO DE 2019</a:t>
            </a:r>
          </a:p>
        </p:txBody>
      </p:sp>
      <p:sp>
        <p:nvSpPr>
          <p:cNvPr id="9" name="2 Subtítulo"/>
          <p:cNvSpPr txBox="1">
            <a:spLocks/>
          </p:cNvSpPr>
          <p:nvPr/>
        </p:nvSpPr>
        <p:spPr>
          <a:xfrm>
            <a:off x="2480987" y="2409998"/>
            <a:ext cx="7777162" cy="2879725"/>
          </a:xfrm>
          <a:prstGeom prst="rect">
            <a:avLst/>
          </a:prstGeom>
        </p:spPr>
        <p:txBody>
          <a:bodyPr>
            <a:normAutofit lnSpcReduction="10000"/>
          </a:bodyPr>
          <a:lstStyle/>
          <a:p>
            <a:pPr marL="342900" indent="-342900" algn="ctr">
              <a:spcBef>
                <a:spcPct val="20000"/>
              </a:spcBef>
              <a:defRPr/>
            </a:pPr>
            <a:r>
              <a:rPr lang="es-ES" sz="2200" b="1" dirty="0">
                <a:latin typeface="Times New Roman" pitchFamily="18" charset="0"/>
                <a:cs typeface="Times New Roman" pitchFamily="18" charset="0"/>
              </a:rPr>
              <a:t>Operaciones </a:t>
            </a:r>
            <a:r>
              <a:rPr lang="es-ES" sz="2200" b="1" dirty="0" err="1">
                <a:latin typeface="Times New Roman" pitchFamily="18" charset="0"/>
                <a:cs typeface="Times New Roman" pitchFamily="18" charset="0"/>
              </a:rPr>
              <a:t>Carry</a:t>
            </a:r>
            <a:r>
              <a:rPr lang="es-ES" sz="2200" b="1" dirty="0">
                <a:latin typeface="Times New Roman" pitchFamily="18" charset="0"/>
                <a:cs typeface="Times New Roman" pitchFamily="18" charset="0"/>
              </a:rPr>
              <a:t> </a:t>
            </a:r>
            <a:r>
              <a:rPr lang="es-ES" sz="2200" b="1" dirty="0" err="1">
                <a:latin typeface="Times New Roman" pitchFamily="18" charset="0"/>
                <a:cs typeface="Times New Roman" pitchFamily="18" charset="0"/>
              </a:rPr>
              <a:t>Trade</a:t>
            </a:r>
            <a:r>
              <a:rPr lang="es-ES" sz="2200" b="1" dirty="0">
                <a:latin typeface="Times New Roman" pitchFamily="18" charset="0"/>
                <a:cs typeface="Times New Roman" pitchFamily="18" charset="0"/>
              </a:rPr>
              <a:t>,  forward y arbitraje</a:t>
            </a:r>
            <a:endParaRPr lang="es-MX" sz="2200" b="1" dirty="0">
              <a:latin typeface="Times New Roman" pitchFamily="18" charset="0"/>
              <a:cs typeface="Times New Roman" pitchFamily="18" charset="0"/>
            </a:endParaRPr>
          </a:p>
          <a:p>
            <a:pPr marL="342900" indent="-342900" fontAlgn="auto">
              <a:spcBef>
                <a:spcPct val="20000"/>
              </a:spcBef>
              <a:spcAft>
                <a:spcPts val="0"/>
              </a:spcAft>
              <a:defRPr/>
            </a:pPr>
            <a:endParaRPr lang="es-MX" sz="2400" b="1" dirty="0">
              <a:latin typeface="Times New Roman" pitchFamily="18" charset="0"/>
              <a:cs typeface="Times New Roman" pitchFamily="18" charset="0"/>
            </a:endParaRPr>
          </a:p>
          <a:p>
            <a:pPr indent="-342900" fontAlgn="auto">
              <a:spcBef>
                <a:spcPct val="20000"/>
              </a:spcBef>
              <a:spcAft>
                <a:spcPts val="0"/>
              </a:spcAft>
              <a:defRPr/>
            </a:pPr>
            <a:r>
              <a:rPr lang="es-MX" sz="1750" b="1" u="sng" dirty="0">
                <a:latin typeface="Times New Roman" pitchFamily="18" charset="0"/>
                <a:cs typeface="Times New Roman" pitchFamily="18" charset="0"/>
              </a:rPr>
              <a:t>LICENCIATURA</a:t>
            </a:r>
            <a:r>
              <a:rPr lang="es-MX" sz="1750" b="1" dirty="0">
                <a:latin typeface="Times New Roman" pitchFamily="18" charset="0"/>
                <a:cs typeface="Times New Roman" pitchFamily="18" charset="0"/>
              </a:rPr>
              <a:t>: NEGOCIOS INTERNACIONALES BILINGÜE</a:t>
            </a:r>
          </a:p>
          <a:p>
            <a:pPr indent="-342900" fontAlgn="auto">
              <a:spcBef>
                <a:spcPct val="20000"/>
              </a:spcBef>
              <a:spcAft>
                <a:spcPts val="0"/>
              </a:spcAft>
              <a:defRPr/>
            </a:pPr>
            <a:r>
              <a:rPr lang="es-MX" sz="1750" b="1" u="sng" dirty="0">
                <a:latin typeface="Times New Roman" pitchFamily="18" charset="0"/>
                <a:cs typeface="Times New Roman" pitchFamily="18" charset="0"/>
              </a:rPr>
              <a:t>UNIDAD DE APRENDIZAJE: MANEJO DEL MERCADO CAMBIARIO</a:t>
            </a:r>
          </a:p>
          <a:p>
            <a:pPr marL="342900" indent="-342900" fontAlgn="auto">
              <a:spcBef>
                <a:spcPct val="20000"/>
              </a:spcBef>
              <a:spcAft>
                <a:spcPts val="0"/>
              </a:spcAft>
              <a:defRPr/>
            </a:pPr>
            <a:r>
              <a:rPr lang="es-MX" sz="1750" b="1" u="sng" dirty="0">
                <a:latin typeface="Times New Roman" pitchFamily="18" charset="0"/>
                <a:cs typeface="Times New Roman" pitchFamily="18" charset="0"/>
              </a:rPr>
              <a:t>TEMAS DE LA UNIDAD DE APREDIZAJE:</a:t>
            </a:r>
          </a:p>
          <a:p>
            <a:pPr marL="342900" indent="-342900" fontAlgn="auto">
              <a:spcBef>
                <a:spcPct val="20000"/>
              </a:spcBef>
              <a:spcAft>
                <a:spcPts val="0"/>
              </a:spcAft>
              <a:buFont typeface="Arial" pitchFamily="34" charset="0"/>
              <a:buChar char="•"/>
              <a:defRPr/>
            </a:pPr>
            <a:endParaRPr lang="es-MX" b="1" u="sng" dirty="0">
              <a:latin typeface="Times New Roman" pitchFamily="18" charset="0"/>
              <a:cs typeface="Times New Roman" pitchFamily="18" charset="0"/>
            </a:endParaRPr>
          </a:p>
          <a:p>
            <a:r>
              <a:rPr lang="es-MX" sz="2000" b="1" dirty="0">
                <a:latin typeface="Times New Roman" charset="0"/>
                <a:ea typeface="Times New Roman" charset="0"/>
                <a:cs typeface="Times New Roman" charset="0"/>
              </a:rPr>
              <a:t>III  Estructura e instrumentos del mercado de divisas.</a:t>
            </a:r>
          </a:p>
          <a:p>
            <a:r>
              <a:rPr lang="es-MX" sz="2000" b="1" dirty="0">
                <a:latin typeface="Times New Roman" charset="0"/>
                <a:ea typeface="Times New Roman" charset="0"/>
                <a:cs typeface="Times New Roman" charset="0"/>
              </a:rPr>
              <a:t>	c) Forward y puntos forward</a:t>
            </a:r>
            <a:br>
              <a:rPr lang="es-MX" sz="2000" dirty="0"/>
            </a:br>
            <a:endParaRPr lang="es-MX" sz="2000" dirty="0"/>
          </a:p>
        </p:txBody>
      </p:sp>
    </p:spTree>
    <p:extLst>
      <p:ext uri="{BB962C8B-B14F-4D97-AF65-F5344CB8AC3E}">
        <p14:creationId xmlns:p14="http://schemas.microsoft.com/office/powerpoint/2010/main" val="1523129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4">
            <a:extLst>
              <a:ext uri="{FF2B5EF4-FFF2-40B4-BE49-F238E27FC236}">
                <a16:creationId xmlns:a16="http://schemas.microsoft.com/office/drawing/2014/main" id="{3A06261D-9BF7-074F-9C6B-7A5E689E5645}"/>
              </a:ext>
            </a:extLst>
          </p:cNvPr>
          <p:cNvGraphicFramePr>
            <a:graphicFrameLocks/>
          </p:cNvGraphicFramePr>
          <p:nvPr>
            <p:extLst>
              <p:ext uri="{D42A27DB-BD31-4B8C-83A1-F6EECF244321}">
                <p14:modId xmlns:p14="http://schemas.microsoft.com/office/powerpoint/2010/main" val="3888959701"/>
              </p:ext>
            </p:extLst>
          </p:nvPr>
        </p:nvGraphicFramePr>
        <p:xfrm>
          <a:off x="838200" y="365125"/>
          <a:ext cx="10515600" cy="5811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a:extLst>
              <a:ext uri="{FF2B5EF4-FFF2-40B4-BE49-F238E27FC236}">
                <a16:creationId xmlns:a16="http://schemas.microsoft.com/office/drawing/2014/main" id="{1231BFF3-3D45-3049-A0B1-67A9A3AAD11E}"/>
              </a:ext>
            </a:extLst>
          </p:cNvPr>
          <p:cNvSpPr txBox="1"/>
          <p:nvPr/>
        </p:nvSpPr>
        <p:spPr>
          <a:xfrm>
            <a:off x="4519448" y="5265684"/>
            <a:ext cx="3153104" cy="369332"/>
          </a:xfrm>
          <a:prstGeom prst="rect">
            <a:avLst/>
          </a:prstGeom>
          <a:noFill/>
        </p:spPr>
        <p:txBody>
          <a:bodyPr wrap="square" rtlCol="0">
            <a:spAutoFit/>
          </a:bodyPr>
          <a:lstStyle/>
          <a:p>
            <a:r>
              <a:rPr lang="es-MX" dirty="0"/>
              <a:t>Tipos de riesgo en el </a:t>
            </a:r>
            <a:r>
              <a:rPr lang="es-MX" dirty="0" err="1"/>
              <a:t>carry</a:t>
            </a:r>
            <a:r>
              <a:rPr lang="es-MX" dirty="0"/>
              <a:t> </a:t>
            </a:r>
            <a:r>
              <a:rPr lang="es-MX" dirty="0" err="1"/>
              <a:t>trade</a:t>
            </a:r>
            <a:endParaRPr lang="en-US" dirty="0"/>
          </a:p>
        </p:txBody>
      </p:sp>
    </p:spTree>
    <p:extLst>
      <p:ext uri="{BB962C8B-B14F-4D97-AF65-F5344CB8AC3E}">
        <p14:creationId xmlns:p14="http://schemas.microsoft.com/office/powerpoint/2010/main" val="14059307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A6FCF9-DA9E-E345-B027-4C10292AF596}"/>
              </a:ext>
            </a:extLst>
          </p:cNvPr>
          <p:cNvSpPr txBox="1">
            <a:spLocks/>
          </p:cNvSpPr>
          <p:nvPr/>
        </p:nvSpPr>
        <p:spPr>
          <a:xfrm>
            <a:off x="838200" y="365126"/>
            <a:ext cx="10515600" cy="779172"/>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b="1" dirty="0">
                <a:solidFill>
                  <a:schemeClr val="bg1"/>
                </a:solidFill>
              </a:rPr>
              <a:t>Instrumentos de cobertura y Carry Trade</a:t>
            </a:r>
            <a:endParaRPr lang="es-MX" dirty="0">
              <a:solidFill>
                <a:schemeClr val="bg1"/>
              </a:solidFill>
            </a:endParaRPr>
          </a:p>
        </p:txBody>
      </p:sp>
      <p:graphicFrame>
        <p:nvGraphicFramePr>
          <p:cNvPr id="3" name="Marcador de contenido 7">
            <a:extLst>
              <a:ext uri="{FF2B5EF4-FFF2-40B4-BE49-F238E27FC236}">
                <a16:creationId xmlns:a16="http://schemas.microsoft.com/office/drawing/2014/main" id="{9799C153-0A8F-6241-A15A-BC2D94F1081F}"/>
              </a:ext>
            </a:extLst>
          </p:cNvPr>
          <p:cNvGraphicFramePr>
            <a:graphicFrameLocks/>
          </p:cNvGraphicFramePr>
          <p:nvPr>
            <p:extLst>
              <p:ext uri="{D42A27DB-BD31-4B8C-83A1-F6EECF244321}">
                <p14:modId xmlns:p14="http://schemas.microsoft.com/office/powerpoint/2010/main" val="2852593191"/>
              </p:ext>
            </p:extLst>
          </p:nvPr>
        </p:nvGraphicFramePr>
        <p:xfrm>
          <a:off x="5747734" y="1578333"/>
          <a:ext cx="6168981" cy="48456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a 3">
            <a:extLst>
              <a:ext uri="{FF2B5EF4-FFF2-40B4-BE49-F238E27FC236}">
                <a16:creationId xmlns:a16="http://schemas.microsoft.com/office/drawing/2014/main" id="{F8B15FED-6A6E-4141-8D0B-04B7C2C99910}"/>
              </a:ext>
            </a:extLst>
          </p:cNvPr>
          <p:cNvGraphicFramePr/>
          <p:nvPr>
            <p:extLst>
              <p:ext uri="{D42A27DB-BD31-4B8C-83A1-F6EECF244321}">
                <p14:modId xmlns:p14="http://schemas.microsoft.com/office/powerpoint/2010/main" val="585834128"/>
              </p:ext>
            </p:extLst>
          </p:nvPr>
        </p:nvGraphicFramePr>
        <p:xfrm>
          <a:off x="1259267" y="1439333"/>
          <a:ext cx="5051381"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912787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8 Marcador de contenido">
            <a:extLst>
              <a:ext uri="{FF2B5EF4-FFF2-40B4-BE49-F238E27FC236}">
                <a16:creationId xmlns:a16="http://schemas.microsoft.com/office/drawing/2014/main" id="{D4B3E2F6-FC42-A044-8AA5-010623E473E8}"/>
              </a:ext>
            </a:extLst>
          </p:cNvPr>
          <p:cNvGraphicFramePr>
            <a:graphicFrameLocks/>
          </p:cNvGraphicFramePr>
          <p:nvPr>
            <p:extLst>
              <p:ext uri="{D42A27DB-BD31-4B8C-83A1-F6EECF244321}">
                <p14:modId xmlns:p14="http://schemas.microsoft.com/office/powerpoint/2010/main" val="378402882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0621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8 Marcador de contenido">
            <a:extLst>
              <a:ext uri="{FF2B5EF4-FFF2-40B4-BE49-F238E27FC236}">
                <a16:creationId xmlns:a16="http://schemas.microsoft.com/office/drawing/2014/main" id="{099C9720-0970-A442-81A7-DAC2864E7683}"/>
              </a:ext>
            </a:extLst>
          </p:cNvPr>
          <p:cNvGraphicFramePr>
            <a:graphicFrameLocks/>
          </p:cNvGraphicFramePr>
          <p:nvPr>
            <p:extLst>
              <p:ext uri="{D42A27DB-BD31-4B8C-83A1-F6EECF244321}">
                <p14:modId xmlns:p14="http://schemas.microsoft.com/office/powerpoint/2010/main" val="3422368558"/>
              </p:ext>
            </p:extLst>
          </p:nvPr>
        </p:nvGraphicFramePr>
        <p:xfrm>
          <a:off x="838200" y="166816"/>
          <a:ext cx="10515600" cy="6524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472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34661C-FA61-B74F-B900-DAB3596086E6}"/>
              </a:ext>
            </a:extLst>
          </p:cNvPr>
          <p:cNvSpPr txBox="1">
            <a:spLocks/>
          </p:cNvSpPr>
          <p:nvPr/>
        </p:nvSpPr>
        <p:spPr>
          <a:xfrm>
            <a:off x="838200" y="284865"/>
            <a:ext cx="10515600" cy="1464421"/>
          </a:xfrm>
          <a:prstGeom prst="rect">
            <a:avLst/>
          </a:prstGeom>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200" b="1" dirty="0">
                <a:solidFill>
                  <a:schemeClr val="bg1"/>
                </a:solidFill>
              </a:rPr>
              <a:t>Diferencias</a:t>
            </a:r>
            <a:r>
              <a:rPr lang="en-US" sz="2200" b="1" dirty="0">
                <a:solidFill>
                  <a:schemeClr val="bg1"/>
                </a:solidFill>
              </a:rPr>
              <a:t> entre los </a:t>
            </a:r>
            <a:r>
              <a:rPr lang="en-US" sz="2200" b="1" dirty="0" err="1">
                <a:solidFill>
                  <a:schemeClr val="bg1"/>
                </a:solidFill>
              </a:rPr>
              <a:t>instrumentos</a:t>
            </a:r>
            <a:r>
              <a:rPr lang="en-US" sz="2200" b="1" dirty="0">
                <a:solidFill>
                  <a:schemeClr val="bg1"/>
                </a:solidFill>
              </a:rPr>
              <a:t> de </a:t>
            </a:r>
            <a:r>
              <a:rPr lang="en-US" sz="2200" b="1" dirty="0" err="1">
                <a:solidFill>
                  <a:schemeClr val="bg1"/>
                </a:solidFill>
              </a:rPr>
              <a:t>cobertura</a:t>
            </a:r>
            <a:r>
              <a:rPr lang="en-US" sz="2200" b="1" dirty="0">
                <a:solidFill>
                  <a:schemeClr val="bg1"/>
                </a:solidFill>
              </a:rPr>
              <a:t> de </a:t>
            </a:r>
            <a:r>
              <a:rPr lang="en-US" sz="2200" b="1" dirty="0" err="1">
                <a:solidFill>
                  <a:schemeClr val="bg1"/>
                </a:solidFill>
              </a:rPr>
              <a:t>mercado</a:t>
            </a:r>
            <a:r>
              <a:rPr lang="en-US" sz="2200" b="1" dirty="0">
                <a:solidFill>
                  <a:schemeClr val="bg1"/>
                </a:solidFill>
              </a:rPr>
              <a:t> y los </a:t>
            </a:r>
            <a:r>
              <a:rPr lang="en-US" sz="2200" b="1" dirty="0" err="1">
                <a:solidFill>
                  <a:schemeClr val="bg1"/>
                </a:solidFill>
              </a:rPr>
              <a:t>instrumentos</a:t>
            </a:r>
            <a:r>
              <a:rPr lang="en-US" sz="2200" b="1" dirty="0">
                <a:solidFill>
                  <a:schemeClr val="bg1"/>
                </a:solidFill>
              </a:rPr>
              <a:t> de </a:t>
            </a:r>
            <a:r>
              <a:rPr lang="en-US" sz="2200" b="1" dirty="0" err="1">
                <a:solidFill>
                  <a:schemeClr val="bg1"/>
                </a:solidFill>
              </a:rPr>
              <a:t>cobertura</a:t>
            </a:r>
            <a:r>
              <a:rPr lang="en-US" sz="2200" b="1" dirty="0">
                <a:solidFill>
                  <a:schemeClr val="bg1"/>
                </a:solidFill>
              </a:rPr>
              <a:t> </a:t>
            </a:r>
            <a:r>
              <a:rPr lang="en-US" sz="2200" b="1" dirty="0" err="1">
                <a:solidFill>
                  <a:schemeClr val="bg1"/>
                </a:solidFill>
              </a:rPr>
              <a:t>cambiaria</a:t>
            </a:r>
            <a:br>
              <a:rPr lang="en-US" sz="2200" dirty="0">
                <a:solidFill>
                  <a:schemeClr val="bg1"/>
                </a:solidFill>
              </a:rPr>
            </a:br>
            <a:br>
              <a:rPr lang="en-US" sz="2200" dirty="0">
                <a:solidFill>
                  <a:schemeClr val="bg1"/>
                </a:solidFill>
              </a:rPr>
            </a:br>
            <a:endParaRPr lang="en-US" sz="2200" dirty="0">
              <a:solidFill>
                <a:schemeClr val="bg1"/>
              </a:solidFill>
            </a:endParaRPr>
          </a:p>
        </p:txBody>
      </p:sp>
      <p:pic>
        <p:nvPicPr>
          <p:cNvPr id="3" name="image8.png">
            <a:extLst>
              <a:ext uri="{FF2B5EF4-FFF2-40B4-BE49-F238E27FC236}">
                <a16:creationId xmlns:a16="http://schemas.microsoft.com/office/drawing/2014/main" id="{4ACE82F6-1E8D-2245-B80A-9FEE5B044F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8903" t="26547" r="30563" b="37167"/>
          <a:stretch>
            <a:fillRect/>
          </a:stretch>
        </p:blipFill>
        <p:spPr bwMode="auto">
          <a:xfrm>
            <a:off x="1750427" y="2061075"/>
            <a:ext cx="8691145" cy="439280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526238E5-13AE-0C41-B0AE-0EFE5BAA0FEB}"/>
              </a:ext>
            </a:extLst>
          </p:cNvPr>
          <p:cNvSpPr>
            <a:spLocks noChangeArrowheads="1"/>
          </p:cNvSpPr>
          <p:nvPr/>
        </p:nvSpPr>
        <p:spPr bwMode="auto">
          <a:xfrm>
            <a:off x="7597689" y="4130410"/>
            <a:ext cx="3191899" cy="216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s-ES" altLang="en-US" sz="900" b="0" i="0" u="none" strike="noStrike" cap="none" normalizeH="0" baseline="0" dirty="0">
              <a:ln>
                <a:noFill/>
              </a:ln>
              <a:solidFill>
                <a:schemeClr val="tx1"/>
              </a:solidFill>
              <a:effectLst/>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ES" altLang="en-US" sz="900" dirty="0">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altLang="en-US" sz="900" b="0" i="0" u="none" strike="noStrike" cap="none" normalizeH="0" baseline="0" dirty="0">
              <a:ln>
                <a:noFill/>
              </a:ln>
              <a:solidFill>
                <a:schemeClr val="tx1"/>
              </a:solidFill>
              <a:effectLst/>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ES" altLang="en-US" sz="900" dirty="0">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altLang="en-US" sz="900" b="0" i="0" u="none" strike="noStrike" cap="none" normalizeH="0" baseline="0" dirty="0">
              <a:ln>
                <a:noFill/>
              </a:ln>
              <a:solidFill>
                <a:schemeClr val="tx1"/>
              </a:solidFill>
              <a:effectLst/>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altLang="en-US" sz="900" b="0" i="0" u="none" strike="noStrike" cap="none" normalizeH="0" baseline="0" dirty="0">
              <a:ln>
                <a:noFill/>
              </a:ln>
              <a:solidFill>
                <a:schemeClr val="tx1"/>
              </a:solidFill>
              <a:effectLst/>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ES" altLang="en-US" sz="900" dirty="0">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altLang="en-US" sz="900" b="0" i="0" u="none" strike="noStrike" cap="none" normalizeH="0" baseline="0" dirty="0">
              <a:ln>
                <a:noFill/>
              </a:ln>
              <a:solidFill>
                <a:schemeClr val="tx1"/>
              </a:solidFill>
              <a:effectLst/>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altLang="en-US" sz="900" b="0" i="0" u="none" strike="noStrike" cap="none" normalizeH="0" baseline="0" dirty="0">
              <a:ln>
                <a:noFill/>
              </a:ln>
              <a:solidFill>
                <a:schemeClr val="tx1"/>
              </a:solidFill>
              <a:effectLst/>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ES" altLang="en-US" sz="900" dirty="0">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altLang="en-US" sz="900" b="0" i="0" u="none" strike="noStrike" cap="none" normalizeH="0" baseline="0" dirty="0">
              <a:ln>
                <a:noFill/>
              </a:ln>
              <a:solidFill>
                <a:schemeClr val="tx1"/>
              </a:solidFill>
              <a:effectLst/>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ES" altLang="en-US" sz="900" dirty="0">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altLang="en-US" sz="900" b="0" i="0" u="none" strike="noStrike" cap="none" normalizeH="0" baseline="0" dirty="0">
              <a:ln>
                <a:noFill/>
              </a:ln>
              <a:solidFill>
                <a:schemeClr val="tx1"/>
              </a:solidFill>
              <a:effectLst/>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altLang="en-US" sz="900" b="0" i="0" u="none" strike="noStrike" cap="none" normalizeH="0" baseline="0" dirty="0">
              <a:ln>
                <a:noFill/>
              </a:ln>
              <a:solidFill>
                <a:schemeClr val="tx1"/>
              </a:solidFill>
              <a:effectLst/>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n-US" sz="900" b="0" i="0" u="none" strike="noStrike" cap="none" normalizeH="0" baseline="0" dirty="0">
                <a:ln>
                  <a:noFill/>
                </a:ln>
                <a:solidFill>
                  <a:schemeClr val="tx1"/>
                </a:solidFill>
                <a:effectLst/>
                <a:latin typeface="Arial" panose="020B0604020202020204" pitchFamily="34" charset="0"/>
                <a:ea typeface="Arial" panose="020B0604020202020204" pitchFamily="34" charset="0"/>
              </a:rPr>
              <a:t>Fuente: Elaboración propia con datos de Rodríguez (1998)</a:t>
            </a:r>
            <a:endParaRPr kumimoji="0" lang="es-E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404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654B1A-6931-AF40-ACE8-AC1AD6D9A14D}"/>
              </a:ext>
            </a:extLst>
          </p:cNvPr>
          <p:cNvSpPr txBox="1">
            <a:spLocks/>
          </p:cNvSpPr>
          <p:nvPr/>
        </p:nvSpPr>
        <p:spPr>
          <a:xfrm>
            <a:off x="838200" y="119269"/>
            <a:ext cx="10515600" cy="689113"/>
          </a:xfrm>
          <a:prstGeom prst="rect">
            <a:avLst/>
          </a:prstGeom>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200" b="1" dirty="0">
                <a:solidFill>
                  <a:schemeClr val="bg1"/>
                </a:solidFill>
              </a:rPr>
              <a:t>Características del Carry Trade</a:t>
            </a:r>
          </a:p>
        </p:txBody>
      </p:sp>
      <p:graphicFrame>
        <p:nvGraphicFramePr>
          <p:cNvPr id="3" name="Marcador de contenido 5">
            <a:extLst>
              <a:ext uri="{FF2B5EF4-FFF2-40B4-BE49-F238E27FC236}">
                <a16:creationId xmlns:a16="http://schemas.microsoft.com/office/drawing/2014/main" id="{3A3FD8BE-34B3-BE4C-93EE-12FEEA18E8A9}"/>
              </a:ext>
            </a:extLst>
          </p:cNvPr>
          <p:cNvGraphicFramePr>
            <a:graphicFrameLocks/>
          </p:cNvGraphicFramePr>
          <p:nvPr>
            <p:extLst>
              <p:ext uri="{D42A27DB-BD31-4B8C-83A1-F6EECF244321}">
                <p14:modId xmlns:p14="http://schemas.microsoft.com/office/powerpoint/2010/main" val="1266493996"/>
              </p:ext>
            </p:extLst>
          </p:nvPr>
        </p:nvGraphicFramePr>
        <p:xfrm>
          <a:off x="838200" y="808382"/>
          <a:ext cx="105156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57218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3">
            <a:extLst>
              <a:ext uri="{FF2B5EF4-FFF2-40B4-BE49-F238E27FC236}">
                <a16:creationId xmlns:a16="http://schemas.microsoft.com/office/drawing/2014/main" id="{7410D23B-5DAB-C042-8A72-BFCF4BB18AB4}"/>
              </a:ext>
            </a:extLst>
          </p:cNvPr>
          <p:cNvGraphicFramePr>
            <a:graphicFrameLocks/>
          </p:cNvGraphicFramePr>
          <p:nvPr>
            <p:extLst>
              <p:ext uri="{D42A27DB-BD31-4B8C-83A1-F6EECF244321}">
                <p14:modId xmlns:p14="http://schemas.microsoft.com/office/powerpoint/2010/main" val="3162919208"/>
              </p:ext>
            </p:extLst>
          </p:nvPr>
        </p:nvGraphicFramePr>
        <p:xfrm>
          <a:off x="838200" y="1452282"/>
          <a:ext cx="10515600" cy="47246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1">
            <a:extLst>
              <a:ext uri="{FF2B5EF4-FFF2-40B4-BE49-F238E27FC236}">
                <a16:creationId xmlns:a16="http://schemas.microsoft.com/office/drawing/2014/main" id="{DBC2F017-073A-3448-A262-3AFFCF4DA544}"/>
              </a:ext>
            </a:extLst>
          </p:cNvPr>
          <p:cNvSpPr txBox="1">
            <a:spLocks/>
          </p:cNvSpPr>
          <p:nvPr/>
        </p:nvSpPr>
        <p:spPr>
          <a:xfrm>
            <a:off x="838200" y="365125"/>
            <a:ext cx="10515600" cy="827571"/>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chemeClr val="bg1"/>
                </a:solidFill>
              </a:rPr>
              <a:t>Ventajas</a:t>
            </a:r>
            <a:r>
              <a:rPr lang="es-MX" dirty="0"/>
              <a:t> </a:t>
            </a:r>
          </a:p>
        </p:txBody>
      </p:sp>
    </p:spTree>
    <p:extLst>
      <p:ext uri="{BB962C8B-B14F-4D97-AF65-F5344CB8AC3E}">
        <p14:creationId xmlns:p14="http://schemas.microsoft.com/office/powerpoint/2010/main" val="2052620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3">
            <a:extLst>
              <a:ext uri="{FF2B5EF4-FFF2-40B4-BE49-F238E27FC236}">
                <a16:creationId xmlns:a16="http://schemas.microsoft.com/office/drawing/2014/main" id="{2FD35C9B-0DF2-334E-9BD0-E1602261A05F}"/>
              </a:ext>
            </a:extLst>
          </p:cNvPr>
          <p:cNvGraphicFramePr>
            <a:graphicFrameLocks/>
          </p:cNvGraphicFramePr>
          <p:nvPr>
            <p:extLst>
              <p:ext uri="{D42A27DB-BD31-4B8C-83A1-F6EECF244321}">
                <p14:modId xmlns:p14="http://schemas.microsoft.com/office/powerpoint/2010/main" val="3226492622"/>
              </p:ext>
            </p:extLst>
          </p:nvPr>
        </p:nvGraphicFramePr>
        <p:xfrm>
          <a:off x="515007" y="378372"/>
          <a:ext cx="10838793" cy="5798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473150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EDBF95-B413-9B48-8605-CCC7587E20FF}"/>
              </a:ext>
            </a:extLst>
          </p:cNvPr>
          <p:cNvSpPr txBox="1">
            <a:spLocks/>
          </p:cNvSpPr>
          <p:nvPr/>
        </p:nvSpPr>
        <p:spPr>
          <a:xfrm>
            <a:off x="838200" y="365125"/>
            <a:ext cx="10515600" cy="1325563"/>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b="1" dirty="0">
                <a:solidFill>
                  <a:schemeClr val="bg1"/>
                </a:solidFill>
              </a:rPr>
              <a:t>El Carry Trade como herramienta de financiación</a:t>
            </a:r>
            <a:endParaRPr lang="en-US" b="1" dirty="0">
              <a:solidFill>
                <a:schemeClr val="bg1"/>
              </a:solidFill>
            </a:endParaRPr>
          </a:p>
        </p:txBody>
      </p:sp>
      <p:sp>
        <p:nvSpPr>
          <p:cNvPr id="3" name="Marcador de contenido 3">
            <a:extLst>
              <a:ext uri="{FF2B5EF4-FFF2-40B4-BE49-F238E27FC236}">
                <a16:creationId xmlns:a16="http://schemas.microsoft.com/office/drawing/2014/main" id="{48BDD4B8-C741-5F41-877F-203F097EFB9A}"/>
              </a:ext>
            </a:extLst>
          </p:cNvPr>
          <p:cNvSpPr txBox="1">
            <a:spLocks/>
          </p:cNvSpPr>
          <p:nvPr/>
        </p:nvSpPr>
        <p:spPr>
          <a:xfrm>
            <a:off x="1940378" y="2222454"/>
            <a:ext cx="7919357" cy="4635546"/>
          </a:xfrm>
          <a:prstGeom prst="rect">
            <a:avLst/>
          </a:prstGeom>
        </p:spPr>
        <p:txBody>
          <a:bodyP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just"/>
            <a:r>
              <a:rPr lang="en-US"/>
              <a:t>Forward Premium: </a:t>
            </a:r>
            <a:r>
              <a:rPr lang="es-MX"/>
              <a:t>diferencia positiva spot y el tipo al que se cambia mediante un </a:t>
            </a:r>
            <a:r>
              <a:rPr lang="es-MX" u="sng">
                <a:hlinkClick r:id="rId2"/>
              </a:rPr>
              <a:t>seguro de cambio</a:t>
            </a:r>
            <a:r>
              <a:rPr lang="es-MX"/>
              <a:t> o contrato forward.</a:t>
            </a:r>
          </a:p>
          <a:p>
            <a:pPr marL="0" indent="0" algn="just">
              <a:buFont typeface="Wingdings 3" panose="05040102010807070707" pitchFamily="18" charset="2"/>
              <a:buNone/>
            </a:pPr>
            <a:endParaRPr lang="es-MX"/>
          </a:p>
          <a:p>
            <a:pPr marL="0" indent="0" algn="just">
              <a:buFont typeface="Wingdings 3" panose="05040102010807070707" pitchFamily="18" charset="2"/>
              <a:buNone/>
            </a:pPr>
            <a:endParaRPr lang="es-MX"/>
          </a:p>
          <a:p>
            <a:pPr marL="0" indent="0" algn="just">
              <a:buFont typeface="Wingdings 3" panose="05040102010807070707" pitchFamily="18" charset="2"/>
              <a:buNone/>
            </a:pPr>
            <a:r>
              <a:rPr lang="es-MX"/>
              <a:t>Precio que paga el cliente a vencimiento; es resultado del tipo de cambio en el momento de la firma del contrato al que se suman los puntos forward, calculados según el diferencial de tipos de interés de las dos divisas.</a:t>
            </a:r>
          </a:p>
          <a:p>
            <a:pPr marL="0" indent="0" algn="just">
              <a:buFont typeface="Wingdings 3" panose="05040102010807070707" pitchFamily="18" charset="2"/>
              <a:buNone/>
            </a:pPr>
            <a:br>
              <a:rPr lang="es-MX"/>
            </a:br>
            <a:endParaRPr lang="en-US" dirty="0"/>
          </a:p>
        </p:txBody>
      </p:sp>
      <p:sp>
        <p:nvSpPr>
          <p:cNvPr id="4" name="Flecha abajo 3">
            <a:extLst>
              <a:ext uri="{FF2B5EF4-FFF2-40B4-BE49-F238E27FC236}">
                <a16:creationId xmlns:a16="http://schemas.microsoft.com/office/drawing/2014/main" id="{3F0AACAD-A5A5-FE4D-9B0B-679293FCA188}"/>
              </a:ext>
            </a:extLst>
          </p:cNvPr>
          <p:cNvSpPr/>
          <p:nvPr/>
        </p:nvSpPr>
        <p:spPr>
          <a:xfrm rot="1673615">
            <a:off x="7171509" y="3082835"/>
            <a:ext cx="770708" cy="1254033"/>
          </a:xfrm>
          <a:prstGeom prst="downArrow">
            <a:avLst/>
          </a:prstGeom>
          <a:solidFill>
            <a:schemeClr val="accent6"/>
          </a:solidFill>
          <a:ln>
            <a:noFill/>
          </a:ln>
          <a:effectLst>
            <a:glow rad="101600">
              <a:schemeClr val="accent6">
                <a:satMod val="175000"/>
                <a:alpha val="40000"/>
              </a:scheme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rgbClr val="00B050"/>
              </a:solidFill>
              <a:effectLst>
                <a:outerShdw blurRad="50800" dist="38100" dir="2700000" algn="tl" rotWithShape="0">
                  <a:prstClr val="black">
                    <a:alpha val="40000"/>
                  </a:prstClr>
                </a:outerShdw>
                <a:reflection blurRad="6350" stA="60000" endA="900" endPos="58000" dir="5400000" sy="-100000" algn="bl" rotWithShape="0"/>
              </a:effectLst>
            </a:endParaRPr>
          </a:p>
        </p:txBody>
      </p:sp>
    </p:spTree>
    <p:extLst>
      <p:ext uri="{BB962C8B-B14F-4D97-AF65-F5344CB8AC3E}">
        <p14:creationId xmlns:p14="http://schemas.microsoft.com/office/powerpoint/2010/main" val="10487555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28966F-7DA1-EE4D-816E-50D47A2D98F5}"/>
              </a:ext>
            </a:extLst>
          </p:cNvPr>
          <p:cNvSpPr txBox="1">
            <a:spLocks/>
          </p:cNvSpPr>
          <p:nvPr/>
        </p:nvSpPr>
        <p:spPr>
          <a:xfrm>
            <a:off x="838200" y="365125"/>
            <a:ext cx="10515600" cy="1325563"/>
          </a:xfrm>
          <a:prstGeom prst="rect">
            <a:avLst/>
          </a:prstGeom>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2400" b="1" dirty="0">
                <a:solidFill>
                  <a:schemeClr val="bg1"/>
                </a:solidFill>
              </a:rPr>
              <a:t>Fórmula para calcular los puntos forward de la prima a plazo:</a:t>
            </a:r>
            <a:endParaRPr lang="es-MX" sz="2400" b="1" dirty="0">
              <a:solidFill>
                <a:schemeClr val="bg1"/>
              </a:solidFill>
            </a:endParaRPr>
          </a:p>
        </p:txBody>
      </p:sp>
      <p:pic>
        <p:nvPicPr>
          <p:cNvPr id="3" name="Picture 2" descr="https://lh5.googleusercontent.com/5bGsODHPYJkF_BgVgCjqlMGjxb1V2OEq9RgixCdQkMyBJBCKoWkxoL6jZljku318HeopIdvfiSq54zy-fTG-UuFvNKLatonu8Vom7XictNKN4eS1I9qyVIlFhNAvgmPUrY2O02TOD1I">
            <a:extLst>
              <a:ext uri="{FF2B5EF4-FFF2-40B4-BE49-F238E27FC236}">
                <a16:creationId xmlns:a16="http://schemas.microsoft.com/office/drawing/2014/main" id="{7894FE24-284C-CC48-82D9-5C218EBACD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9935" y="1690688"/>
            <a:ext cx="8832129" cy="3658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1072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1 Título"/>
          <p:cNvSpPr txBox="1">
            <a:spLocks/>
          </p:cNvSpPr>
          <p:nvPr/>
        </p:nvSpPr>
        <p:spPr>
          <a:xfrm>
            <a:off x="1985056" y="171903"/>
            <a:ext cx="7851775" cy="842963"/>
          </a:xfrm>
          <a:prstGeom prst="rect">
            <a:avLst/>
          </a:prstGeom>
        </p:spPr>
        <p:txBody>
          <a:bodyPr anchor="ctr">
            <a:normAutofit fontScale="62500" lnSpcReduction="20000"/>
          </a:bodyPr>
          <a:lstStyle/>
          <a:p>
            <a:pPr algn="ctr" eaLnBrk="1" fontAlgn="auto" hangingPunct="1">
              <a:spcAft>
                <a:spcPts val="0"/>
              </a:spcAft>
              <a:defRPr/>
            </a:pPr>
            <a:r>
              <a:rPr lang="es-MX" sz="4400" b="1" dirty="0">
                <a:solidFill>
                  <a:schemeClr val="accent4">
                    <a:lumMod val="75000"/>
                  </a:schemeClr>
                </a:solidFill>
                <a:latin typeface="Times New Roman" pitchFamily="18" charset="0"/>
                <a:ea typeface="+mj-ea"/>
                <a:cs typeface="Times New Roman" pitchFamily="18" charset="0"/>
              </a:rPr>
              <a:t>GUIA EXPLICATIVA PARA EL EMPLEO DE ESTE MATERIAL</a:t>
            </a:r>
          </a:p>
        </p:txBody>
      </p:sp>
      <p:sp>
        <p:nvSpPr>
          <p:cNvPr id="22" name="2 Subtítulo"/>
          <p:cNvSpPr txBox="1">
            <a:spLocks/>
          </p:cNvSpPr>
          <p:nvPr/>
        </p:nvSpPr>
        <p:spPr bwMode="auto">
          <a:xfrm>
            <a:off x="1985056" y="1529216"/>
            <a:ext cx="785495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endParaRPr lang="es-MX" altLang="es-MX" b="1" u="sng">
              <a:solidFill>
                <a:schemeClr val="bg1"/>
              </a:solidFill>
              <a:latin typeface="Times New Roman" charset="0"/>
              <a:ea typeface="Times New Roman" charset="0"/>
              <a:cs typeface="Times New Roman" charset="0"/>
            </a:endParaRPr>
          </a:p>
          <a:p>
            <a:pPr eaLnBrk="1" hangingPunct="1"/>
            <a:endParaRPr lang="es-MX" altLang="es-MX" b="1" u="sng">
              <a:solidFill>
                <a:schemeClr val="bg1"/>
              </a:solidFill>
              <a:latin typeface="Times New Roman" charset="0"/>
              <a:ea typeface="Times New Roman" charset="0"/>
              <a:cs typeface="Times New Roman" charset="0"/>
            </a:endParaRPr>
          </a:p>
          <a:p>
            <a:pPr eaLnBrk="1" hangingPunct="1"/>
            <a:endParaRPr lang="es-MX" altLang="es-MX" b="1" u="sng">
              <a:solidFill>
                <a:schemeClr val="bg1"/>
              </a:solidFill>
              <a:latin typeface="Times New Roman" charset="0"/>
              <a:ea typeface="Times New Roman" charset="0"/>
              <a:cs typeface="Times New Roman" charset="0"/>
            </a:endParaRPr>
          </a:p>
        </p:txBody>
      </p:sp>
      <p:sp>
        <p:nvSpPr>
          <p:cNvPr id="23" name="1 Título"/>
          <p:cNvSpPr txBox="1">
            <a:spLocks/>
          </p:cNvSpPr>
          <p:nvPr/>
        </p:nvSpPr>
        <p:spPr>
          <a:xfrm>
            <a:off x="2056493" y="5744028"/>
            <a:ext cx="7851775" cy="842963"/>
          </a:xfrm>
          <a:prstGeom prst="rect">
            <a:avLst/>
          </a:prstGeom>
        </p:spPr>
        <p:txBody>
          <a:bodyPr anchor="ctr">
            <a:normAutofit/>
          </a:bodyPr>
          <a:lstStyle/>
          <a:p>
            <a:pPr algn="r" eaLnBrk="1" fontAlgn="auto" hangingPunct="1">
              <a:spcAft>
                <a:spcPts val="0"/>
              </a:spcAft>
              <a:defRPr/>
            </a:pPr>
            <a:r>
              <a:rPr lang="es-MX" sz="2000" b="1" dirty="0">
                <a:solidFill>
                  <a:schemeClr val="accent4">
                    <a:lumMod val="75000"/>
                  </a:schemeClr>
                </a:solidFill>
                <a:latin typeface="Times New Roman" pitchFamily="18" charset="0"/>
                <a:ea typeface="+mj-ea"/>
                <a:cs typeface="Times New Roman" pitchFamily="18" charset="0"/>
              </a:rPr>
              <a:t>SERGIO MIRANDA GONZÁLEZ </a:t>
            </a:r>
          </a:p>
        </p:txBody>
      </p:sp>
      <p:sp>
        <p:nvSpPr>
          <p:cNvPr id="25" name="10 Rectángulo"/>
          <p:cNvSpPr>
            <a:spLocks noChangeArrowheads="1"/>
          </p:cNvSpPr>
          <p:nvPr/>
        </p:nvSpPr>
        <p:spPr bwMode="auto">
          <a:xfrm>
            <a:off x="1985056" y="1243466"/>
            <a:ext cx="7786687" cy="5214937"/>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blurRad="40000" dist="20000" dir="5400000" rotWithShape="0">
              <a:srgbClr val="000000">
                <a:alpha val="37999"/>
              </a:srgbClr>
            </a:outerShdw>
          </a:effectLst>
        </p:spPr>
        <p:txBody>
          <a:bodyPr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0"/>
              </a:spcBef>
              <a:buFontTx/>
              <a:buNone/>
            </a:pPr>
            <a:endParaRPr lang="es-ES_tradnl" altLang="es-ES_tradnl" sz="1800">
              <a:solidFill>
                <a:srgbClr val="000000"/>
              </a:solidFill>
            </a:endParaRPr>
          </a:p>
        </p:txBody>
      </p:sp>
      <p:sp>
        <p:nvSpPr>
          <p:cNvPr id="26" name="6 Marcador de contenido"/>
          <p:cNvSpPr>
            <a:spLocks noGrp="1"/>
          </p:cNvSpPr>
          <p:nvPr>
            <p:ph idx="1"/>
          </p:nvPr>
        </p:nvSpPr>
        <p:spPr>
          <a:xfrm>
            <a:off x="2166031" y="1386341"/>
            <a:ext cx="7186612" cy="4929187"/>
          </a:xfrm>
        </p:spPr>
        <p:txBody>
          <a:bodyPr>
            <a:normAutofit fontScale="92500" lnSpcReduction="10000"/>
          </a:bodyPr>
          <a:lstStyle/>
          <a:p>
            <a:pPr marL="0" algn="just" eaLnBrk="1" hangingPunct="1">
              <a:lnSpc>
                <a:spcPct val="90000"/>
              </a:lnSpc>
              <a:buFont typeface="Arial" charset="0"/>
              <a:buNone/>
            </a:pPr>
            <a:r>
              <a:rPr lang="es-MX" altLang="es-ES_tradnl" sz="1900" b="1" dirty="0">
                <a:solidFill>
                  <a:srgbClr val="17375E"/>
                </a:solidFill>
                <a:latin typeface="Times New Roman" charset="0"/>
                <a:ea typeface="Times New Roman" charset="0"/>
                <a:cs typeface="Times New Roman" charset="0"/>
              </a:rPr>
              <a:t>Este maaterial deberá permitir que los estudiantes comprendan por qué las operaciones comerciales y financieras el mercado de divisas tiene las siguientes funciones: permite transferir fondos  monetarios entre países; proporciona instrumentos y mecanismos para financiar el comercio y las inversiones internacionales; y, ofrece facilidades para la administración del riesgo (coberturas) y la especulación.</a:t>
            </a:r>
          </a:p>
          <a:p>
            <a:pPr marL="0" algn="just" eaLnBrk="1" hangingPunct="1">
              <a:lnSpc>
                <a:spcPct val="90000"/>
              </a:lnSpc>
              <a:buFont typeface="Arial" charset="0"/>
              <a:buNone/>
            </a:pPr>
            <a:r>
              <a:rPr lang="es-MX" altLang="es-ES_tradnl" sz="1900" b="1" dirty="0">
                <a:solidFill>
                  <a:srgbClr val="17375E"/>
                </a:solidFill>
                <a:latin typeface="Times New Roman" charset="0"/>
                <a:ea typeface="Times New Roman" charset="0"/>
                <a:cs typeface="Times New Roman" charset="0"/>
              </a:rPr>
              <a:t>El conjunto de estas funciones y su puesta en operación en la vida cotidiana de los mercados de divisas es lo que justifica su importncia y gran peso que tiene en el conjunto del sistema financiero global. El mercado global de divisas es único por la magnitud de operaciones e importes que realiza diariamente y que no es superado por ningún otro mercado de bienes, servicios o de negociaciones financieras.</a:t>
            </a:r>
          </a:p>
          <a:p>
            <a:pPr marL="0" algn="just" eaLnBrk="1" hangingPunct="1">
              <a:lnSpc>
                <a:spcPct val="90000"/>
              </a:lnSpc>
              <a:buFont typeface="Arial" charset="0"/>
              <a:buNone/>
            </a:pPr>
            <a:r>
              <a:rPr lang="es-MX" altLang="es-ES_tradnl" sz="1900" b="1" dirty="0">
                <a:solidFill>
                  <a:srgbClr val="17375E"/>
                </a:solidFill>
                <a:latin typeface="Times New Roman" charset="0"/>
                <a:ea typeface="Times New Roman" charset="0"/>
                <a:cs typeface="Times New Roman" charset="0"/>
              </a:rPr>
              <a:t>Este material será utilizado en Power Point versión Office  en la versión 97- 2003 o superior y requiere de una computadora que tenga mínimo 512 mb de memoria RAM dicho programa y además de un video proyector.</a:t>
            </a:r>
          </a:p>
          <a:p>
            <a:pPr marL="0" algn="just" eaLnBrk="1" hangingPunct="1">
              <a:lnSpc>
                <a:spcPct val="90000"/>
              </a:lnSpc>
              <a:buFont typeface="Arial" charset="0"/>
              <a:buNone/>
            </a:pPr>
            <a:endParaRPr lang="es-MX" altLang="es-ES_tradnl" sz="1900" b="1" dirty="0">
              <a:solidFill>
                <a:srgbClr val="17375E"/>
              </a:solidFill>
              <a:latin typeface="Times New Roman" charset="0"/>
              <a:ea typeface="Times New Roman" charset="0"/>
              <a:cs typeface="Times New Roman" charset="0"/>
            </a:endParaRPr>
          </a:p>
          <a:p>
            <a:pPr marL="0" algn="just" eaLnBrk="1" hangingPunct="1">
              <a:lnSpc>
                <a:spcPct val="90000"/>
              </a:lnSpc>
              <a:buFont typeface="Arial" charset="0"/>
              <a:buNone/>
            </a:pPr>
            <a:r>
              <a:rPr lang="es-MX" altLang="es-ES_tradnl" sz="1900" b="1" dirty="0">
                <a:solidFill>
                  <a:srgbClr val="17375E"/>
                </a:solidFill>
                <a:latin typeface="Times New Roman" charset="0"/>
                <a:ea typeface="Times New Roman" charset="0"/>
                <a:cs typeface="Times New Roman" charset="0"/>
              </a:rPr>
              <a:t>Este material contiene 57 diapositivas.</a:t>
            </a:r>
            <a:endParaRPr lang="es-MX" altLang="es-ES_tradnl" dirty="0"/>
          </a:p>
        </p:txBody>
      </p:sp>
    </p:spTree>
    <p:extLst>
      <p:ext uri="{BB962C8B-B14F-4D97-AF65-F5344CB8AC3E}">
        <p14:creationId xmlns:p14="http://schemas.microsoft.com/office/powerpoint/2010/main" val="9892111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23DD4E-4A49-2A4E-A3FB-6198E8CCA591}"/>
              </a:ext>
            </a:extLst>
          </p:cNvPr>
          <p:cNvSpPr txBox="1">
            <a:spLocks/>
          </p:cNvSpPr>
          <p:nvPr/>
        </p:nvSpPr>
        <p:spPr>
          <a:xfrm>
            <a:off x="838200" y="365125"/>
            <a:ext cx="10515600" cy="1325563"/>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chemeClr val="bg1"/>
                </a:solidFill>
              </a:rPr>
              <a:t>Consecuencias</a:t>
            </a:r>
            <a:endParaRPr lang="en-US" b="1" dirty="0">
              <a:solidFill>
                <a:schemeClr val="bg1"/>
              </a:solidFill>
            </a:endParaRPr>
          </a:p>
        </p:txBody>
      </p:sp>
      <p:graphicFrame>
        <p:nvGraphicFramePr>
          <p:cNvPr id="3" name="Marcador de contenido 3">
            <a:extLst>
              <a:ext uri="{FF2B5EF4-FFF2-40B4-BE49-F238E27FC236}">
                <a16:creationId xmlns:a16="http://schemas.microsoft.com/office/drawing/2014/main" id="{CF54AEA3-FF47-FD49-A416-48F6D1E8E100}"/>
              </a:ext>
            </a:extLst>
          </p:cNvPr>
          <p:cNvGraphicFramePr>
            <a:graphicFrameLocks/>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91648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Elipse">
            <a:extLst>
              <a:ext uri="{FF2B5EF4-FFF2-40B4-BE49-F238E27FC236}">
                <a16:creationId xmlns:a16="http://schemas.microsoft.com/office/drawing/2014/main" id="{1C7DE62A-496F-B14F-B099-43CC58C897B4}"/>
              </a:ext>
            </a:extLst>
          </p:cNvPr>
          <p:cNvSpPr/>
          <p:nvPr/>
        </p:nvSpPr>
        <p:spPr>
          <a:xfrm>
            <a:off x="241808" y="1308673"/>
            <a:ext cx="3948342" cy="3598099"/>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 name="4 Elipse">
            <a:extLst>
              <a:ext uri="{FF2B5EF4-FFF2-40B4-BE49-F238E27FC236}">
                <a16:creationId xmlns:a16="http://schemas.microsoft.com/office/drawing/2014/main" id="{0DCA2538-BDD5-DD4C-ADB0-57AA65D380C3}"/>
              </a:ext>
            </a:extLst>
          </p:cNvPr>
          <p:cNvSpPr/>
          <p:nvPr/>
        </p:nvSpPr>
        <p:spPr>
          <a:xfrm>
            <a:off x="7291853" y="1308674"/>
            <a:ext cx="4083235" cy="3370045"/>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4" name="5 Rectángulo">
            <a:extLst>
              <a:ext uri="{FF2B5EF4-FFF2-40B4-BE49-F238E27FC236}">
                <a16:creationId xmlns:a16="http://schemas.microsoft.com/office/drawing/2014/main" id="{8DBE5766-437E-7746-91C5-F6280A02B57F}"/>
              </a:ext>
            </a:extLst>
          </p:cNvPr>
          <p:cNvSpPr/>
          <p:nvPr/>
        </p:nvSpPr>
        <p:spPr>
          <a:xfrm>
            <a:off x="7589802" y="2116533"/>
            <a:ext cx="3785286" cy="1754326"/>
          </a:xfrm>
          <a:prstGeom prst="rect">
            <a:avLst/>
          </a:prstGeom>
        </p:spPr>
        <p:txBody>
          <a:bodyPr wrap="square">
            <a:spAutoFit/>
          </a:bodyPr>
          <a:lstStyle/>
          <a:p>
            <a:pPr lvl="0"/>
            <a:r>
              <a:rPr lang="es-MX" dirty="0"/>
              <a:t>El análisis empírico se centra en los últimos dieciocho años, un período de Mayo de 2000 hasta mayo 2018 y utiliza los datos de precios de cierre diarios para la moneda considerada: el peso mexicano.</a:t>
            </a:r>
            <a:endParaRPr lang="es-ES" dirty="0"/>
          </a:p>
        </p:txBody>
      </p:sp>
      <p:cxnSp>
        <p:nvCxnSpPr>
          <p:cNvPr id="5" name="7 Conector recto">
            <a:extLst>
              <a:ext uri="{FF2B5EF4-FFF2-40B4-BE49-F238E27FC236}">
                <a16:creationId xmlns:a16="http://schemas.microsoft.com/office/drawing/2014/main" id="{F5D7BC77-3AE6-644C-B0BD-059AAD56D9EA}"/>
              </a:ext>
            </a:extLst>
          </p:cNvPr>
          <p:cNvCxnSpPr>
            <a:stCxn id="2" idx="6"/>
          </p:cNvCxnSpPr>
          <p:nvPr/>
        </p:nvCxnSpPr>
        <p:spPr>
          <a:xfrm flipV="1">
            <a:off x="4190150" y="3107722"/>
            <a:ext cx="3101703" cy="1"/>
          </a:xfrm>
          <a:prstGeom prst="line">
            <a:avLst/>
          </a:prstGeom>
        </p:spPr>
        <p:style>
          <a:lnRef idx="1">
            <a:schemeClr val="accent1"/>
          </a:lnRef>
          <a:fillRef idx="0">
            <a:schemeClr val="accent1"/>
          </a:fillRef>
          <a:effectRef idx="0">
            <a:schemeClr val="accent1"/>
          </a:effectRef>
          <a:fontRef idx="minor">
            <a:schemeClr val="tx1"/>
          </a:fontRef>
        </p:style>
      </p:cxnSp>
      <p:sp>
        <p:nvSpPr>
          <p:cNvPr id="6" name="8 CuadroTexto">
            <a:extLst>
              <a:ext uri="{FF2B5EF4-FFF2-40B4-BE49-F238E27FC236}">
                <a16:creationId xmlns:a16="http://schemas.microsoft.com/office/drawing/2014/main" id="{4610A835-3F38-EF43-AA97-AE3F534E4257}"/>
              </a:ext>
            </a:extLst>
          </p:cNvPr>
          <p:cNvSpPr txBox="1"/>
          <p:nvPr/>
        </p:nvSpPr>
        <p:spPr>
          <a:xfrm>
            <a:off x="838037" y="364255"/>
            <a:ext cx="2755883" cy="461665"/>
          </a:xfrm>
          <a:prstGeom prst="rect">
            <a:avLst/>
          </a:prstGeom>
          <a:noFill/>
        </p:spPr>
        <p:txBody>
          <a:bodyPr wrap="none" rtlCol="0">
            <a:spAutoFit/>
          </a:bodyPr>
          <a:lstStyle/>
          <a:p>
            <a:r>
              <a:rPr lang="es-MX" sz="2400" b="1" dirty="0">
                <a:solidFill>
                  <a:schemeClr val="bg1"/>
                </a:solidFill>
              </a:rPr>
              <a:t>Análisis Empírico </a:t>
            </a:r>
          </a:p>
        </p:txBody>
      </p:sp>
    </p:spTree>
    <p:extLst>
      <p:ext uri="{BB962C8B-B14F-4D97-AF65-F5344CB8AC3E}">
        <p14:creationId xmlns:p14="http://schemas.microsoft.com/office/powerpoint/2010/main" val="25692796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Elipse">
            <a:extLst>
              <a:ext uri="{FF2B5EF4-FFF2-40B4-BE49-F238E27FC236}">
                <a16:creationId xmlns:a16="http://schemas.microsoft.com/office/drawing/2014/main" id="{836F2206-02F4-004E-AA76-DB6939B6D553}"/>
              </a:ext>
            </a:extLst>
          </p:cNvPr>
          <p:cNvSpPr/>
          <p:nvPr/>
        </p:nvSpPr>
        <p:spPr>
          <a:xfrm>
            <a:off x="241808" y="1308673"/>
            <a:ext cx="3948342" cy="3598099"/>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 name="4 Elipse">
            <a:extLst>
              <a:ext uri="{FF2B5EF4-FFF2-40B4-BE49-F238E27FC236}">
                <a16:creationId xmlns:a16="http://schemas.microsoft.com/office/drawing/2014/main" id="{BA80C6C9-8B0D-D943-BA31-AE4DF6206BAD}"/>
              </a:ext>
            </a:extLst>
          </p:cNvPr>
          <p:cNvSpPr/>
          <p:nvPr/>
        </p:nvSpPr>
        <p:spPr>
          <a:xfrm>
            <a:off x="7291853" y="1308674"/>
            <a:ext cx="4083235" cy="3370045"/>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4" name="5 Rectángulo">
            <a:extLst>
              <a:ext uri="{FF2B5EF4-FFF2-40B4-BE49-F238E27FC236}">
                <a16:creationId xmlns:a16="http://schemas.microsoft.com/office/drawing/2014/main" id="{FFAFE080-0044-014B-A20E-7A59BD3F2C45}"/>
              </a:ext>
            </a:extLst>
          </p:cNvPr>
          <p:cNvSpPr/>
          <p:nvPr/>
        </p:nvSpPr>
        <p:spPr>
          <a:xfrm>
            <a:off x="7589802" y="2116533"/>
            <a:ext cx="3785286" cy="1754326"/>
          </a:xfrm>
          <a:prstGeom prst="rect">
            <a:avLst/>
          </a:prstGeom>
        </p:spPr>
        <p:txBody>
          <a:bodyPr wrap="square">
            <a:spAutoFit/>
          </a:bodyPr>
          <a:lstStyle/>
          <a:p>
            <a:pPr lvl="0"/>
            <a:r>
              <a:rPr lang="es-MX" dirty="0"/>
              <a:t>El peso mexicano es, sin duda, la moneda más líquida de la región de Latinoamérica. Es una moneda de libre convertibilidad, lo que hace que sea un candidato para todo tipo de estrategias de </a:t>
            </a:r>
            <a:r>
              <a:rPr lang="es-MX" dirty="0" err="1"/>
              <a:t>carry</a:t>
            </a:r>
            <a:r>
              <a:rPr lang="es-MX" dirty="0"/>
              <a:t> </a:t>
            </a:r>
            <a:r>
              <a:rPr lang="es-MX" dirty="0" err="1"/>
              <a:t>trade</a:t>
            </a:r>
            <a:r>
              <a:rPr lang="es-MX" dirty="0"/>
              <a:t>. </a:t>
            </a:r>
            <a:endParaRPr lang="es-ES" dirty="0"/>
          </a:p>
        </p:txBody>
      </p:sp>
      <p:cxnSp>
        <p:nvCxnSpPr>
          <p:cNvPr id="5" name="7 Conector recto">
            <a:extLst>
              <a:ext uri="{FF2B5EF4-FFF2-40B4-BE49-F238E27FC236}">
                <a16:creationId xmlns:a16="http://schemas.microsoft.com/office/drawing/2014/main" id="{245A59D9-4C26-C74C-BD6E-452E27D16714}"/>
              </a:ext>
            </a:extLst>
          </p:cNvPr>
          <p:cNvCxnSpPr>
            <a:stCxn id="2" idx="6"/>
          </p:cNvCxnSpPr>
          <p:nvPr/>
        </p:nvCxnSpPr>
        <p:spPr>
          <a:xfrm flipV="1">
            <a:off x="4190150" y="3107722"/>
            <a:ext cx="3101703" cy="1"/>
          </a:xfrm>
          <a:prstGeom prst="line">
            <a:avLst/>
          </a:prstGeom>
        </p:spPr>
        <p:style>
          <a:lnRef idx="1">
            <a:schemeClr val="accent1"/>
          </a:lnRef>
          <a:fillRef idx="0">
            <a:schemeClr val="accent1"/>
          </a:fillRef>
          <a:effectRef idx="0">
            <a:schemeClr val="accent1"/>
          </a:effectRef>
          <a:fontRef idx="minor">
            <a:schemeClr val="tx1"/>
          </a:fontRef>
        </p:style>
      </p:cxnSp>
      <p:sp>
        <p:nvSpPr>
          <p:cNvPr id="6" name="6 CuadroTexto">
            <a:extLst>
              <a:ext uri="{FF2B5EF4-FFF2-40B4-BE49-F238E27FC236}">
                <a16:creationId xmlns:a16="http://schemas.microsoft.com/office/drawing/2014/main" id="{17F1E6FE-F3D6-7742-8AFB-7491EE223DCC}"/>
              </a:ext>
            </a:extLst>
          </p:cNvPr>
          <p:cNvSpPr txBox="1"/>
          <p:nvPr/>
        </p:nvSpPr>
        <p:spPr>
          <a:xfrm>
            <a:off x="1005016" y="470273"/>
            <a:ext cx="2755883" cy="461665"/>
          </a:xfrm>
          <a:prstGeom prst="rect">
            <a:avLst/>
          </a:prstGeom>
          <a:noFill/>
        </p:spPr>
        <p:txBody>
          <a:bodyPr wrap="none" rtlCol="0">
            <a:spAutoFit/>
          </a:bodyPr>
          <a:lstStyle/>
          <a:p>
            <a:r>
              <a:rPr lang="es-MX" sz="2400" b="1" dirty="0">
                <a:solidFill>
                  <a:schemeClr val="bg1"/>
                </a:solidFill>
              </a:rPr>
              <a:t>Análisis Empírico </a:t>
            </a:r>
          </a:p>
        </p:txBody>
      </p:sp>
    </p:spTree>
    <p:extLst>
      <p:ext uri="{BB962C8B-B14F-4D97-AF65-F5344CB8AC3E}">
        <p14:creationId xmlns:p14="http://schemas.microsoft.com/office/powerpoint/2010/main" val="38676313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3">
            <a:extLst>
              <a:ext uri="{FF2B5EF4-FFF2-40B4-BE49-F238E27FC236}">
                <a16:creationId xmlns:a16="http://schemas.microsoft.com/office/drawing/2014/main" id="{DD3BBCD0-CE93-E545-9F36-AB42DF1E8888}"/>
              </a:ext>
            </a:extLst>
          </p:cNvPr>
          <p:cNvGraphicFramePr>
            <a:graphicFrameLocks/>
          </p:cNvGraphicFramePr>
          <p:nvPr>
            <p:extLst>
              <p:ext uri="{D42A27DB-BD31-4B8C-83A1-F6EECF244321}">
                <p14:modId xmlns:p14="http://schemas.microsoft.com/office/powerpoint/2010/main" val="3353016876"/>
              </p:ext>
            </p:extLst>
          </p:nvPr>
        </p:nvGraphicFramePr>
        <p:xfrm>
          <a:off x="1863306" y="1104180"/>
          <a:ext cx="7504980" cy="4761784"/>
        </p:xfrm>
        <a:graphic>
          <a:graphicData uri="http://schemas.openxmlformats.org/drawingml/2006/table">
            <a:tbl>
              <a:tblPr/>
              <a:tblGrid>
                <a:gridCol w="1885611">
                  <a:extLst>
                    <a:ext uri="{9D8B030D-6E8A-4147-A177-3AD203B41FA5}">
                      <a16:colId xmlns:a16="http://schemas.microsoft.com/office/drawing/2014/main" val="20000"/>
                    </a:ext>
                  </a:extLst>
                </a:gridCol>
                <a:gridCol w="1873123">
                  <a:extLst>
                    <a:ext uri="{9D8B030D-6E8A-4147-A177-3AD203B41FA5}">
                      <a16:colId xmlns:a16="http://schemas.microsoft.com/office/drawing/2014/main" val="20001"/>
                    </a:ext>
                  </a:extLst>
                </a:gridCol>
                <a:gridCol w="1873123">
                  <a:extLst>
                    <a:ext uri="{9D8B030D-6E8A-4147-A177-3AD203B41FA5}">
                      <a16:colId xmlns:a16="http://schemas.microsoft.com/office/drawing/2014/main" val="20002"/>
                    </a:ext>
                  </a:extLst>
                </a:gridCol>
                <a:gridCol w="1873123">
                  <a:extLst>
                    <a:ext uri="{9D8B030D-6E8A-4147-A177-3AD203B41FA5}">
                      <a16:colId xmlns:a16="http://schemas.microsoft.com/office/drawing/2014/main" val="20003"/>
                    </a:ext>
                  </a:extLst>
                </a:gridCol>
              </a:tblGrid>
              <a:tr h="419147">
                <a:tc>
                  <a:txBody>
                    <a:bodyPr/>
                    <a:lstStyle/>
                    <a:p>
                      <a:pPr algn="ctr" rtl="0" fontAlgn="t">
                        <a:spcBef>
                          <a:spcPts val="0"/>
                        </a:spcBef>
                        <a:spcAft>
                          <a:spcPts val="0"/>
                        </a:spcAft>
                      </a:pPr>
                      <a:r>
                        <a:rPr lang="es-MX" sz="1200" b="1" i="0" u="none" strike="noStrike" dirty="0">
                          <a:solidFill>
                            <a:srgbClr val="000000"/>
                          </a:solidFill>
                          <a:effectLst/>
                          <a:latin typeface="Arial" panose="020B0604020202020204" pitchFamily="34" charset="0"/>
                        </a:rPr>
                        <a:t>MXN/USD</a:t>
                      </a:r>
                      <a:endParaRPr lang="es-MX"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1" i="0" u="none" strike="noStrike">
                          <a:solidFill>
                            <a:srgbClr val="000000"/>
                          </a:solidFill>
                          <a:effectLst/>
                          <a:latin typeface="Arial" panose="020B0604020202020204" pitchFamily="34" charset="0"/>
                        </a:rPr>
                        <a:t>Solo LARGO</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1" i="0" u="none" strike="noStrike">
                          <a:solidFill>
                            <a:srgbClr val="000000"/>
                          </a:solidFill>
                          <a:effectLst/>
                          <a:latin typeface="Arial" panose="020B0604020202020204" pitchFamily="34" charset="0"/>
                        </a:rPr>
                        <a:t>Larga Flat</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1" i="0" u="none" strike="noStrike">
                          <a:solidFill>
                            <a:srgbClr val="000000"/>
                          </a:solidFill>
                          <a:effectLst/>
                          <a:latin typeface="Arial" panose="020B0604020202020204" pitchFamily="34" charset="0"/>
                        </a:rPr>
                        <a:t>Largo Corto</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13878">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Promedio/Anual</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fontAlgn="t"/>
                      <a:br>
                        <a:rPr lang="es-MX">
                          <a:effectLst/>
                        </a:rPr>
                      </a:b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1"/>
                  </a:ext>
                </a:extLst>
              </a:tr>
              <a:tr h="419147">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Regreso</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.65%</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.89%</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.30%</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66512">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Desviación Estándar </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11.40%</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dirty="0">
                          <a:solidFill>
                            <a:srgbClr val="000000"/>
                          </a:solidFill>
                          <a:effectLst/>
                          <a:latin typeface="Arial" panose="020B0604020202020204" pitchFamily="34" charset="0"/>
                        </a:rPr>
                        <a:t>6.97%</a:t>
                      </a:r>
                      <a:endParaRPr lang="es-MX"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11.40%</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66512">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Desviación Inconveniente</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8.36%</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5.06%</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7.91%</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19147">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La Pérdida Máxima</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39.36%</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19.26%</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38.23%</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19147">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Ratio de Sharpe</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.0573%</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.1274%</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.0266%</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19147">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Ratio de Sortino</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.0782%</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.1756%</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.0384%</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419147">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Ratio Calmar</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.0166%</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a:solidFill>
                            <a:srgbClr val="000000"/>
                          </a:solidFill>
                          <a:effectLst/>
                          <a:latin typeface="Arial" panose="020B0604020202020204" pitchFamily="34" charset="0"/>
                        </a:rPr>
                        <a:t>.0461%</a:t>
                      </a:r>
                      <a:endParaRPr lang="es-MX">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s-MX" sz="1200" b="0" i="0" u="none" strike="noStrike" dirty="0">
                          <a:solidFill>
                            <a:srgbClr val="000000"/>
                          </a:solidFill>
                          <a:effectLst/>
                          <a:latin typeface="Arial" panose="020B0604020202020204" pitchFamily="34" charset="0"/>
                        </a:rPr>
                        <a:t>.0079%</a:t>
                      </a:r>
                      <a:endParaRPr lang="es-MX"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3" name="Rectangle 1">
            <a:extLst>
              <a:ext uri="{FF2B5EF4-FFF2-40B4-BE49-F238E27FC236}">
                <a16:creationId xmlns:a16="http://schemas.microsoft.com/office/drawing/2014/main" id="{8E96FE4E-657A-A849-977E-162CA73A8BBD}"/>
              </a:ext>
            </a:extLst>
          </p:cNvPr>
          <p:cNvSpPr>
            <a:spLocks noChangeArrowheads="1"/>
          </p:cNvSpPr>
          <p:nvPr/>
        </p:nvSpPr>
        <p:spPr bwMode="auto">
          <a:xfrm>
            <a:off x="649357" y="211515"/>
            <a:ext cx="10411091" cy="6771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a:ln>
                  <a:noFill/>
                </a:ln>
                <a:solidFill>
                  <a:srgbClr val="000000"/>
                </a:solidFill>
                <a:effectLst/>
                <a:latin typeface="Arial" panose="020B0604020202020204" pitchFamily="34" charset="0"/>
                <a:cs typeface="Arial" panose="020B0604020202020204" pitchFamily="34" charset="0"/>
              </a:rPr>
              <a:t>Los resultados de las estrategias de carry en el MXN 5: 2000-5: 2018, datos diarios</a:t>
            </a:r>
            <a:r>
              <a:rPr kumimoji="0" lang="es-MX" sz="1200" b="1" i="0" u="none" strike="noStrike" cap="none" normalizeH="0" baseline="0" dirty="0">
                <a:ln>
                  <a:noFill/>
                </a:ln>
                <a:solidFill>
                  <a:srgbClr val="000000"/>
                </a:solidFill>
                <a:effectLst/>
                <a:latin typeface="Arial" panose="020B0604020202020204" pitchFamily="34" charset="0"/>
                <a:cs typeface="Arial" panose="020B0604020202020204" pitchFamily="34" charset="0"/>
              </a:rPr>
              <a:t>. </a:t>
            </a:r>
            <a:endParaRPr kumimoji="0" lang="es-MX" sz="1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sz="1000" b="1" dirty="0">
              <a:solidFill>
                <a:srgbClr val="000000"/>
              </a:solidFill>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rPr>
              <a:t>Fuente: Elaboración de los autores de la serie financiera extraído de </a:t>
            </a:r>
            <a:r>
              <a:rPr kumimoji="0" lang="es-MX" sz="1000" b="1" i="0" u="none" strike="noStrike" cap="none" normalizeH="0" baseline="0" dirty="0" err="1">
                <a:ln>
                  <a:noFill/>
                </a:ln>
                <a:solidFill>
                  <a:srgbClr val="000000"/>
                </a:solidFill>
                <a:effectLst/>
                <a:latin typeface="Arial" panose="020B0604020202020204" pitchFamily="34" charset="0"/>
                <a:cs typeface="Arial" panose="020B0604020202020204" pitchFamily="34" charset="0"/>
              </a:rPr>
              <a:t>Bloomberg</a:t>
            </a:r>
            <a:r>
              <a:rPr kumimoji="0" lang="es-MX" sz="1000" b="1" i="0" u="none" strike="noStrike" cap="none" normalizeH="0" baseline="0" dirty="0">
                <a:ln>
                  <a:noFill/>
                </a:ln>
                <a:solidFill>
                  <a:srgbClr val="000000"/>
                </a:solidFill>
                <a:effectLst/>
                <a:latin typeface="Arial" panose="020B0604020202020204" pitchFamily="34" charset="0"/>
                <a:cs typeface="Arial" panose="020B0604020202020204" pitchFamily="34" charset="0"/>
              </a:rPr>
              <a:t>.</a:t>
            </a:r>
            <a:endParaRPr kumimoji="0" lang="es-MX" sz="15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MX" sz="1800" b="0" i="0" u="none" strike="noStrike" cap="none" normalizeH="0" baseline="0" dirty="0">
                <a:ln>
                  <a:noFill/>
                </a:ln>
                <a:solidFill>
                  <a:schemeClr val="tx1"/>
                </a:solidFill>
                <a:effectLst/>
                <a:latin typeface="Arial" panose="020B0604020202020204" pitchFamily="34" charset="0"/>
              </a:rPr>
            </a:br>
            <a:endParaRPr kumimoji="0" lang="es-MX"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92276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3">
            <a:extLst>
              <a:ext uri="{FF2B5EF4-FFF2-40B4-BE49-F238E27FC236}">
                <a16:creationId xmlns:a16="http://schemas.microsoft.com/office/drawing/2014/main" id="{E6BDE6EE-590E-024C-A8B6-90856147F214}"/>
              </a:ext>
            </a:extLst>
          </p:cNvPr>
          <p:cNvGraphicFramePr>
            <a:graphicFrameLocks/>
          </p:cNvGraphicFramePr>
          <p:nvPr>
            <p:extLst>
              <p:ext uri="{D42A27DB-BD31-4B8C-83A1-F6EECF244321}">
                <p14:modId xmlns:p14="http://schemas.microsoft.com/office/powerpoint/2010/main" val="1646787972"/>
              </p:ext>
            </p:extLst>
          </p:nvPr>
        </p:nvGraphicFramePr>
        <p:xfrm>
          <a:off x="813487" y="222422"/>
          <a:ext cx="10515600" cy="57939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6" descr="https://lh6.googleusercontent.com/3p2V6IuiWqqJbZoySFcOMU4ZVXgO_ru0T0QrQdkXEU5YGYF8MPmalAGQqSSAsed2n6FhtyYrsPtbjfSarEtwwbVKZPlMjk84DkDCa_jybmANv3XkFHRMxL7ekWs1wUnpy_z5k4ZS">
            <a:extLst>
              <a:ext uri="{FF2B5EF4-FFF2-40B4-BE49-F238E27FC236}">
                <a16:creationId xmlns:a16="http://schemas.microsoft.com/office/drawing/2014/main" id="{83CE05E9-93D4-D149-A14B-2C0FC4E68D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92949" y="601300"/>
            <a:ext cx="2415033" cy="691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77149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s://lh4.googleusercontent.com/uAVbBE6XMrxAf1Tr2zo_sHlu8Hr_wpoIijVE7q3MGgnoF3SqMkW7fDlJXEAT9Bxdsa2gBQG1tKkvVBg_hhHhxKWq7xdSK4cpdmMUwpPjPBWMDtdM19r3JMEVMYkcSqOb5UxB333X6HmZe0QZHA">
            <a:extLst>
              <a:ext uri="{FF2B5EF4-FFF2-40B4-BE49-F238E27FC236}">
                <a16:creationId xmlns:a16="http://schemas.microsoft.com/office/drawing/2014/main" id="{81E7DB97-825F-5C45-ADF8-C2431845779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238" t="28070" r="15082" b="5263"/>
          <a:stretch/>
        </p:blipFill>
        <p:spPr bwMode="auto">
          <a:xfrm>
            <a:off x="1498122" y="864974"/>
            <a:ext cx="8646775" cy="50356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5015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04063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2397211" y="1186249"/>
            <a:ext cx="6919446" cy="1490443"/>
            <a:chOff x="1831546" y="697741"/>
            <a:chExt cx="6441314" cy="942022"/>
          </a:xfrm>
        </p:grpSpPr>
        <p:sp>
          <p:nvSpPr>
            <p:cNvPr id="5" name="4 Rectángulo"/>
            <p:cNvSpPr/>
            <p:nvPr/>
          </p:nvSpPr>
          <p:spPr>
            <a:xfrm>
              <a:off x="1831546" y="697741"/>
              <a:ext cx="6441314" cy="942022"/>
            </a:xfrm>
            <a:prstGeom prst="rect">
              <a:avLst/>
            </a:prstGeom>
          </p:spPr>
          <p:style>
            <a:lnRef idx="2">
              <a:schemeClr val="accent4">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6" name="5 Rectángulo"/>
            <p:cNvSpPr/>
            <p:nvPr/>
          </p:nvSpPr>
          <p:spPr>
            <a:xfrm>
              <a:off x="1831546" y="697741"/>
              <a:ext cx="6441314" cy="94202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22860" rIns="22860" bIns="22860" numCol="1" spcCol="1270" anchor="ctr" anchorCtr="0">
              <a:noAutofit/>
            </a:bodyPr>
            <a:lstStyle/>
            <a:p>
              <a:pPr lvl="0" algn="just" defTabSz="400050">
                <a:lnSpc>
                  <a:spcPct val="90000"/>
                </a:lnSpc>
                <a:spcBef>
                  <a:spcPct val="0"/>
                </a:spcBef>
                <a:spcAft>
                  <a:spcPct val="35000"/>
                </a:spcAft>
              </a:pPr>
              <a:r>
                <a:rPr lang="es-MX" b="0" i="0" u="none" kern="1200" dirty="0"/>
                <a:t>Pero el foco de nuestro análisis es las especificaciones dinámicas de especulación de </a:t>
              </a:r>
              <a:r>
                <a:rPr lang="es-MX" b="0" i="0" u="none" kern="1200" dirty="0" err="1"/>
                <a:t>carry</a:t>
              </a:r>
              <a:r>
                <a:rPr lang="es-MX" b="0" i="0" u="none" kern="1200" dirty="0"/>
                <a:t> </a:t>
              </a:r>
              <a:r>
                <a:rPr lang="es-MX" b="0" i="0" u="none" kern="1200" dirty="0" err="1"/>
                <a:t>trade</a:t>
              </a:r>
              <a:r>
                <a:rPr lang="es-MX" b="0" i="0" u="none" kern="1200" dirty="0"/>
                <a:t>. La mejora en la rentabilidad anualizada obtenida por el estrategia a largo plana no es significativo, ni sería corresponder a las expectativas de un comerciante interesado en especular en el mercado de divisas.</a:t>
              </a:r>
              <a:endParaRPr lang="es-MX" kern="1200" dirty="0"/>
            </a:p>
          </p:txBody>
        </p:sp>
      </p:grpSp>
      <p:grpSp>
        <p:nvGrpSpPr>
          <p:cNvPr id="7" name="6 Grupo"/>
          <p:cNvGrpSpPr/>
          <p:nvPr/>
        </p:nvGrpSpPr>
        <p:grpSpPr>
          <a:xfrm>
            <a:off x="2826395" y="4610424"/>
            <a:ext cx="6358651" cy="578059"/>
            <a:chOff x="1831546" y="1815987"/>
            <a:chExt cx="6358651" cy="578059"/>
          </a:xfrm>
        </p:grpSpPr>
        <p:sp>
          <p:nvSpPr>
            <p:cNvPr id="8" name="7 Rectángulo"/>
            <p:cNvSpPr/>
            <p:nvPr/>
          </p:nvSpPr>
          <p:spPr>
            <a:xfrm>
              <a:off x="1831546" y="1815987"/>
              <a:ext cx="6358651" cy="57805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8 Rectángulo"/>
            <p:cNvSpPr/>
            <p:nvPr/>
          </p:nvSpPr>
          <p:spPr>
            <a:xfrm>
              <a:off x="1831546" y="1815987"/>
              <a:ext cx="6358651" cy="57805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34290" tIns="34290" rIns="34290" bIns="34290" numCol="1" spcCol="1270" anchor="b" anchorCtr="0">
              <a:noAutofit/>
            </a:bodyPr>
            <a:lstStyle/>
            <a:p>
              <a:pPr lvl="0" algn="just" defTabSz="400050">
                <a:lnSpc>
                  <a:spcPct val="90000"/>
                </a:lnSpc>
                <a:spcBef>
                  <a:spcPct val="0"/>
                </a:spcBef>
                <a:spcAft>
                  <a:spcPct val="35000"/>
                </a:spcAft>
              </a:pPr>
              <a:r>
                <a:rPr lang="es-MX" b="0" i="0" u="none" kern="1200" dirty="0"/>
                <a:t>Los resultados en términos de relaciones de rendimiento son mejores que los de la única estrategia de largo, pero como se mencionó anteriormente, estas mejoras son demasiado pobres como para ser considerado seriamente. Además, la regla utilizadas no solamente evitar parcialmente las pérdidas debido a la depreciación del peso, como puede verse en la Figura.</a:t>
              </a:r>
              <a:endParaRPr lang="es-MX" kern="1200" dirty="0"/>
            </a:p>
          </p:txBody>
        </p:sp>
      </p:grpSp>
    </p:spTree>
    <p:extLst>
      <p:ext uri="{BB962C8B-B14F-4D97-AF65-F5344CB8AC3E}">
        <p14:creationId xmlns:p14="http://schemas.microsoft.com/office/powerpoint/2010/main" val="5016835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3822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3196698" y="345988"/>
            <a:ext cx="6119579" cy="2940907"/>
            <a:chOff x="2488909" y="562590"/>
            <a:chExt cx="5205480" cy="761285"/>
          </a:xfrm>
        </p:grpSpPr>
        <p:sp>
          <p:nvSpPr>
            <p:cNvPr id="5" name="4 Rectángulo"/>
            <p:cNvSpPr/>
            <p:nvPr/>
          </p:nvSpPr>
          <p:spPr>
            <a:xfrm>
              <a:off x="2488909" y="562590"/>
              <a:ext cx="5205480" cy="761285"/>
            </a:xfrm>
            <a:prstGeom prst="rect">
              <a:avLst/>
            </a:prstGeom>
          </p:spPr>
          <p:style>
            <a:lnRef idx="2">
              <a:schemeClr val="accent4">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6" name="5 Rectángulo"/>
            <p:cNvSpPr/>
            <p:nvPr/>
          </p:nvSpPr>
          <p:spPr>
            <a:xfrm>
              <a:off x="2488909" y="562590"/>
              <a:ext cx="5205480" cy="76128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5400" tIns="25400" rIns="25400" bIns="25400" numCol="1" spcCol="1270" anchor="ctr" anchorCtr="0">
              <a:noAutofit/>
            </a:bodyPr>
            <a:lstStyle/>
            <a:p>
              <a:pPr lvl="0" algn="just" defTabSz="444500">
                <a:lnSpc>
                  <a:spcPct val="90000"/>
                </a:lnSpc>
                <a:spcBef>
                  <a:spcPct val="0"/>
                </a:spcBef>
                <a:spcAft>
                  <a:spcPct val="35000"/>
                </a:spcAft>
              </a:pPr>
              <a:r>
                <a:rPr lang="es-MX" b="0" i="0" u="none" kern="1200" dirty="0"/>
                <a:t>Un componente clave de la cuestión planteada estrategia de negociación activo es que la regla de comercio simplificado empleado no mejora los resultados de la cartera. Por tanto, es lógico que los resultados de la segunda estrategia dinámica, la estrategia de largo a corto, que utiliza la misma regla para operar en el larga o corta el equipaje de la moneda, no logrará un éxito significativo tampoco. </a:t>
              </a:r>
              <a:endParaRPr lang="es-MX" kern="1200" dirty="0"/>
            </a:p>
          </p:txBody>
        </p:sp>
      </p:grpSp>
      <p:grpSp>
        <p:nvGrpSpPr>
          <p:cNvPr id="7" name="6 Grupo"/>
          <p:cNvGrpSpPr/>
          <p:nvPr/>
        </p:nvGrpSpPr>
        <p:grpSpPr>
          <a:xfrm>
            <a:off x="3196698" y="3671210"/>
            <a:ext cx="6119578" cy="2650077"/>
            <a:chOff x="2192348" y="693715"/>
            <a:chExt cx="5502041" cy="2096173"/>
          </a:xfrm>
        </p:grpSpPr>
        <p:sp>
          <p:nvSpPr>
            <p:cNvPr id="8" name="7 Rectángulo"/>
            <p:cNvSpPr/>
            <p:nvPr/>
          </p:nvSpPr>
          <p:spPr>
            <a:xfrm>
              <a:off x="2192348" y="693716"/>
              <a:ext cx="5502041" cy="2096172"/>
            </a:xfrm>
            <a:prstGeom prst="rect">
              <a:avLst/>
            </a:prstGeom>
          </p:spPr>
          <p:style>
            <a:lnRef idx="2">
              <a:schemeClr val="accent4">
                <a:hueOff val="5197847"/>
                <a:satOff val="-23984"/>
                <a:lumOff val="883"/>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9" name="8 Rectángulo"/>
            <p:cNvSpPr/>
            <p:nvPr/>
          </p:nvSpPr>
          <p:spPr>
            <a:xfrm>
              <a:off x="2192348" y="693715"/>
              <a:ext cx="5205480" cy="20961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5400" tIns="25400" rIns="25400" bIns="25400" numCol="1" spcCol="1270" anchor="ctr" anchorCtr="0">
              <a:noAutofit/>
            </a:bodyPr>
            <a:lstStyle/>
            <a:p>
              <a:pPr lvl="0" algn="just" defTabSz="444500">
                <a:lnSpc>
                  <a:spcPct val="90000"/>
                </a:lnSpc>
                <a:spcBef>
                  <a:spcPct val="0"/>
                </a:spcBef>
                <a:spcAft>
                  <a:spcPct val="35000"/>
                </a:spcAft>
              </a:pPr>
              <a:r>
                <a:rPr lang="es-MX" b="0" i="0" u="none" kern="1200" dirty="0"/>
                <a:t>En el caso de la estrategia de largo a corto, hay un efecto negativo debido a la posición corta construida sobre la estrategia en los periodos en los que la regla de comercio invierte las posiciones. En esos períodos, la estrategia es largo el dólar estadounidense frente al peso mexicano, por lo que produce rendimientos negativos </a:t>
              </a:r>
              <a:r>
                <a:rPr lang="es-MX" b="0" i="0" u="none" kern="1200" dirty="0" err="1"/>
                <a:t>carry</a:t>
              </a:r>
              <a:r>
                <a:rPr lang="es-MX" b="0" i="0" u="none" kern="1200" dirty="0"/>
                <a:t>. </a:t>
              </a:r>
              <a:endParaRPr lang="es-MX" kern="1200" dirty="0"/>
            </a:p>
          </p:txBody>
        </p:sp>
      </p:grpSp>
    </p:spTree>
    <p:extLst>
      <p:ext uri="{BB962C8B-B14F-4D97-AF65-F5344CB8AC3E}">
        <p14:creationId xmlns:p14="http://schemas.microsoft.com/office/powerpoint/2010/main" val="2135391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5 Título"/>
          <p:cNvSpPr>
            <a:spLocks noGrp="1"/>
          </p:cNvSpPr>
          <p:nvPr>
            <p:ph type="title"/>
          </p:nvPr>
        </p:nvSpPr>
        <p:spPr>
          <a:xfrm>
            <a:off x="1284968" y="156256"/>
            <a:ext cx="8229600" cy="939800"/>
          </a:xfrm>
        </p:spPr>
        <p:txBody>
          <a:bodyPr rtlCol="0">
            <a:normAutofit/>
          </a:bodyPr>
          <a:lstStyle/>
          <a:p>
            <a:pPr algn="l" eaLnBrk="1" fontAlgn="auto" hangingPunct="1">
              <a:spcAft>
                <a:spcPts val="0"/>
              </a:spcAft>
              <a:defRPr/>
            </a:pPr>
            <a:r>
              <a:rPr lang="es-MX" b="1" dirty="0">
                <a:solidFill>
                  <a:schemeClr val="bg1"/>
                </a:solidFill>
                <a:latin typeface="Times New Roman" pitchFamily="18" charset="0"/>
                <a:cs typeface="Times New Roman" pitchFamily="18" charset="0"/>
              </a:rPr>
              <a:t>JUSTIFICACIÓN:</a:t>
            </a:r>
          </a:p>
        </p:txBody>
      </p:sp>
      <p:sp>
        <p:nvSpPr>
          <p:cNvPr id="22" name="4 Rectángulo"/>
          <p:cNvSpPr>
            <a:spLocks noChangeArrowheads="1"/>
          </p:cNvSpPr>
          <p:nvPr/>
        </p:nvSpPr>
        <p:spPr bwMode="auto">
          <a:xfrm>
            <a:off x="1284968" y="1096056"/>
            <a:ext cx="9687832" cy="5566001"/>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blurRad="40000" dist="20000" dir="5400000" rotWithShape="0">
              <a:srgbClr val="000000">
                <a:alpha val="37999"/>
              </a:srgbClr>
            </a:outerShdw>
          </a:effectLst>
        </p:spPr>
        <p:txBody>
          <a:bodyPr lIns="90000"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marR="0" lvl="0" defTabSz="914400" eaLnBrk="1" fontAlgn="auto" latinLnBrk="0" hangingPunct="1">
              <a:lnSpc>
                <a:spcPct val="100000"/>
              </a:lnSpc>
              <a:spcBef>
                <a:spcPts val="0"/>
              </a:spcBef>
              <a:spcAft>
                <a:spcPts val="0"/>
              </a:spcAft>
              <a:buClrTx/>
              <a:buSzTx/>
              <a:buNone/>
              <a:tabLst/>
              <a:defRPr/>
            </a:pPr>
            <a:r>
              <a:rPr lang="es-MX" altLang="es-ES_tradnl" sz="2000" b="1" dirty="0">
                <a:solidFill>
                  <a:srgbClr val="17375E"/>
                </a:solidFill>
                <a:latin typeface="Times New Roman" charset="0"/>
                <a:ea typeface="Times New Roman" charset="0"/>
                <a:cs typeface="Times New Roman" charset="0"/>
              </a:rPr>
              <a:t>Las operaciones Carry Trade se está convirtiendo en uno de los mecanismos de cobertura cambiaria a través del cual las empresas buscan protegerse de la cada vez mayor e impresible volatilidad de los tipos de cambios en el mercado FOREX</a:t>
            </a:r>
          </a:p>
          <a:p>
            <a:pPr marR="0" lvl="0" defTabSz="914400" eaLnBrk="1" fontAlgn="auto" latinLnBrk="0" hangingPunct="1">
              <a:lnSpc>
                <a:spcPct val="100000"/>
              </a:lnSpc>
              <a:spcBef>
                <a:spcPts val="0"/>
              </a:spcBef>
              <a:spcAft>
                <a:spcPts val="0"/>
              </a:spcAft>
              <a:buClrTx/>
              <a:buSzTx/>
              <a:buNone/>
              <a:tabLst/>
              <a:defRPr/>
            </a:pPr>
            <a:endParaRPr lang="es-MX" altLang="es-ES_tradnl" sz="2000" b="1" dirty="0">
              <a:solidFill>
                <a:srgbClr val="17375E"/>
              </a:solidFill>
              <a:latin typeface="Times New Roman" charset="0"/>
              <a:ea typeface="Times New Roman" charset="0"/>
              <a:cs typeface="Times New Roman" charset="0"/>
            </a:endParaRPr>
          </a:p>
          <a:p>
            <a:pPr marR="0" lvl="0" defTabSz="914400" eaLnBrk="1" fontAlgn="auto" latinLnBrk="0" hangingPunct="1">
              <a:lnSpc>
                <a:spcPct val="100000"/>
              </a:lnSpc>
              <a:spcBef>
                <a:spcPts val="0"/>
              </a:spcBef>
              <a:spcAft>
                <a:spcPts val="0"/>
              </a:spcAft>
              <a:buClrTx/>
              <a:buSzTx/>
              <a:buNone/>
              <a:tabLst/>
              <a:defRPr/>
            </a:pPr>
            <a:r>
              <a:rPr lang="es-MX" altLang="es-ES_tradnl" sz="2000" b="1" dirty="0">
                <a:solidFill>
                  <a:srgbClr val="17375E"/>
                </a:solidFill>
                <a:latin typeface="Times New Roman" charset="0"/>
                <a:ea typeface="Times New Roman" charset="0"/>
                <a:cs typeface="Times New Roman" charset="0"/>
              </a:rPr>
              <a:t>Las operaciones a plazo o ”trajes a la medida” están han ganado terreno rápidamente debido a su utilidad para que las empresas no enfrenten pérdidas cambiarias. Se definen como aquellas en las que el tiempo que transcurre desde la contratación de la operación hasta el momento de su liquidación supera dos días hábiles. Su importancia radica en que arroja información del comportamiento y expectativas que reina en los mercados mayoristas de divisas.</a:t>
            </a:r>
          </a:p>
          <a:p>
            <a:pPr marR="0" lvl="0" defTabSz="914400" eaLnBrk="1" fontAlgn="auto" latinLnBrk="0" hangingPunct="1">
              <a:lnSpc>
                <a:spcPct val="100000"/>
              </a:lnSpc>
              <a:spcBef>
                <a:spcPts val="0"/>
              </a:spcBef>
              <a:spcAft>
                <a:spcPts val="0"/>
              </a:spcAft>
              <a:buClrTx/>
              <a:buSzTx/>
              <a:buNone/>
              <a:tabLst/>
              <a:defRPr/>
            </a:pPr>
            <a:endParaRPr lang="es-MX" altLang="es-ES_tradnl" sz="2000" b="1" dirty="0">
              <a:solidFill>
                <a:srgbClr val="17375E"/>
              </a:solidFill>
              <a:latin typeface="Times New Roman" charset="0"/>
              <a:ea typeface="Times New Roman" charset="0"/>
              <a:cs typeface="Times New Roman" charset="0"/>
            </a:endParaRPr>
          </a:p>
          <a:p>
            <a:pPr marR="0" lvl="0" defTabSz="914400" eaLnBrk="1" fontAlgn="auto" latinLnBrk="0" hangingPunct="1">
              <a:lnSpc>
                <a:spcPct val="100000"/>
              </a:lnSpc>
              <a:spcBef>
                <a:spcPts val="0"/>
              </a:spcBef>
              <a:spcAft>
                <a:spcPts val="0"/>
              </a:spcAft>
              <a:buClrTx/>
              <a:buSzTx/>
              <a:buNone/>
              <a:tabLst/>
              <a:defRPr/>
            </a:pPr>
            <a:r>
              <a:rPr lang="es-MX" altLang="es-ES_tradnl" sz="2000" b="1" dirty="0">
                <a:solidFill>
                  <a:srgbClr val="17375E"/>
                </a:solidFill>
                <a:latin typeface="Times New Roman" charset="0"/>
                <a:ea typeface="Times New Roman" charset="0"/>
                <a:cs typeface="Times New Roman" charset="0"/>
              </a:rPr>
              <a:t>Las operaciones a plazo o forward son aquellas cuya negociación se realiza hoy y la entrega de divisas en un plazo superior a los dos días hábiles después de haberse efectuado la negociación, Es una operación acordada por dos partes donde una se compromete a comprar y la otra a vender en un plazo deerminado cuyas carácterísticas contractuales se acuerdan hoy. Su relevancia radica en que es un instrumento que sirve para la administración del riesgo cambiario.</a:t>
            </a:r>
          </a:p>
          <a:p>
            <a:pPr marL="114300" marR="0" lvl="0" indent="-457200" algn="just" defTabSz="914400" eaLnBrk="1" fontAlgn="auto" latinLnBrk="0" hangingPunct="1">
              <a:lnSpc>
                <a:spcPct val="100000"/>
              </a:lnSpc>
              <a:spcBef>
                <a:spcPts val="0"/>
              </a:spcBef>
              <a:spcAft>
                <a:spcPts val="0"/>
              </a:spcAft>
              <a:buClrTx/>
              <a:buSzTx/>
              <a:buFontTx/>
              <a:buNone/>
              <a:tabLst/>
              <a:defRPr/>
            </a:pPr>
            <a:endParaRPr lang="es-MX" altLang="es-ES_tradnl" sz="2000" b="1" dirty="0">
              <a:solidFill>
                <a:srgbClr val="17375E"/>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2882462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09625" y="171450"/>
            <a:ext cx="10515600" cy="492443"/>
          </a:xfrm>
          <a:prstGeom prst="rect">
            <a:avLst/>
          </a:prstGeom>
          <a:blipFill>
            <a:blip r:embed="rId2"/>
            <a:tile tx="0" ty="0" sx="100000" sy="100000" flip="none" algn="tl"/>
          </a:blipFill>
          <a:ln>
            <a:solidFill>
              <a:schemeClr val="bg1"/>
            </a:solidFill>
          </a:ln>
        </p:spPr>
        <p:txBody>
          <a:bodyPr wrap="square">
            <a:spAutoFit/>
          </a:bodyPr>
          <a:lstStyle/>
          <a:p>
            <a:pPr algn="ctr"/>
            <a:r>
              <a:rPr lang="es-ES_tradnl" sz="2600" b="1" dirty="0">
                <a:solidFill>
                  <a:schemeClr val="bg1">
                    <a:lumMod val="95000"/>
                    <a:lumOff val="5000"/>
                  </a:schemeClr>
                </a:solidFill>
                <a:latin typeface="Times New Roman" charset="0"/>
                <a:ea typeface="Times New Roman" charset="0"/>
                <a:cs typeface="Times New Roman" charset="0"/>
              </a:rPr>
              <a:t>2. TIPOS DE CAMBIO DIRECTO Y CRUZADO </a:t>
            </a:r>
            <a:endParaRPr lang="es-ES_tradnl" sz="2600" dirty="0">
              <a:solidFill>
                <a:schemeClr val="bg1">
                  <a:lumMod val="95000"/>
                  <a:lumOff val="5000"/>
                </a:schemeClr>
              </a:solidFill>
              <a:latin typeface="Times New Roman" charset="0"/>
              <a:ea typeface="Times New Roman" charset="0"/>
              <a:cs typeface="Times New Roman" charset="0"/>
            </a:endParaRPr>
          </a:p>
        </p:txBody>
      </p:sp>
      <p:sp>
        <p:nvSpPr>
          <p:cNvPr id="5" name="Rectángulo 4"/>
          <p:cNvSpPr/>
          <p:nvPr/>
        </p:nvSpPr>
        <p:spPr>
          <a:xfrm>
            <a:off x="809625" y="937829"/>
            <a:ext cx="10515600" cy="3693319"/>
          </a:xfrm>
          <a:prstGeom prst="rect">
            <a:avLst/>
          </a:prstGeom>
          <a:blipFill>
            <a:blip r:embed="rId2"/>
            <a:tile tx="0" ty="0" sx="100000" sy="100000" flip="none" algn="tl"/>
          </a:blipFill>
          <a:ln>
            <a:solidFill>
              <a:schemeClr val="bg1"/>
            </a:solidFill>
          </a:ln>
        </p:spPr>
        <p:txBody>
          <a:bodyPr wrap="square">
            <a:spAutoFit/>
          </a:bodyPr>
          <a:lstStyle/>
          <a:p>
            <a:r>
              <a:rPr lang="es-ES_tradnl" b="1" dirty="0">
                <a:solidFill>
                  <a:schemeClr val="bg1">
                    <a:lumMod val="95000"/>
                    <a:lumOff val="5000"/>
                  </a:schemeClr>
                </a:solidFill>
                <a:latin typeface="Times New Roman" charset="0"/>
                <a:ea typeface="Times New Roman" charset="0"/>
                <a:cs typeface="Times New Roman" charset="0"/>
              </a:rPr>
              <a:t>TIPO DE CAMBIO DIRECTO: </a:t>
            </a:r>
            <a:r>
              <a:rPr lang="es-ES_tradnl" dirty="0">
                <a:solidFill>
                  <a:schemeClr val="bg1">
                    <a:lumMod val="95000"/>
                    <a:lumOff val="5000"/>
                  </a:schemeClr>
                </a:solidFill>
                <a:latin typeface="Times New Roman" charset="0"/>
                <a:ea typeface="Times New Roman" charset="0"/>
                <a:cs typeface="Times New Roman" charset="0"/>
              </a:rPr>
              <a:t>Es el precio de una moneda en </a:t>
            </a:r>
            <a:r>
              <a:rPr lang="es-ES_tradnl" dirty="0" err="1">
                <a:solidFill>
                  <a:schemeClr val="bg1">
                    <a:lumMod val="95000"/>
                    <a:lumOff val="5000"/>
                  </a:schemeClr>
                </a:solidFill>
                <a:latin typeface="Times New Roman" charset="0"/>
                <a:ea typeface="Times New Roman" charset="0"/>
                <a:cs typeface="Times New Roman" charset="0"/>
              </a:rPr>
              <a:t>funci</a:t>
            </a:r>
            <a:r>
              <a:rPr lang="es-ES" dirty="0" err="1">
                <a:solidFill>
                  <a:schemeClr val="bg1">
                    <a:lumMod val="95000"/>
                    <a:lumOff val="5000"/>
                  </a:schemeClr>
                </a:solidFill>
                <a:latin typeface="Times New Roman" charset="0"/>
                <a:ea typeface="Times New Roman" charset="0"/>
                <a:cs typeface="Times New Roman" charset="0"/>
              </a:rPr>
              <a:t>ón</a:t>
            </a:r>
            <a:r>
              <a:rPr lang="es-ES" dirty="0">
                <a:solidFill>
                  <a:schemeClr val="bg1">
                    <a:lumMod val="95000"/>
                    <a:lumOff val="5000"/>
                  </a:schemeClr>
                </a:solidFill>
                <a:latin typeface="Times New Roman" charset="0"/>
                <a:ea typeface="Times New Roman" charset="0"/>
                <a:cs typeface="Times New Roman" charset="0"/>
              </a:rPr>
              <a:t> de otra. Dicho de otra manera: número de unidades de la moneda nacional, que obtenemos a cambio de una unidad de moneda extranjera.</a:t>
            </a:r>
          </a:p>
          <a:p>
            <a:endParaRPr lang="es-ES" dirty="0">
              <a:solidFill>
                <a:schemeClr val="bg1">
                  <a:lumMod val="95000"/>
                  <a:lumOff val="5000"/>
                </a:schemeClr>
              </a:solidFill>
              <a:latin typeface="Times New Roman" charset="0"/>
              <a:ea typeface="Times New Roman" charset="0"/>
              <a:cs typeface="Times New Roman" charset="0"/>
            </a:endParaRPr>
          </a:p>
          <a:p>
            <a:r>
              <a:rPr lang="es-ES" b="1" dirty="0">
                <a:solidFill>
                  <a:srgbClr val="FF0000"/>
                </a:solidFill>
                <a:latin typeface="Times New Roman" charset="0"/>
                <a:ea typeface="Times New Roman" charset="0"/>
                <a:cs typeface="Times New Roman" charset="0"/>
              </a:rPr>
              <a:t>EJEMPLO: 1USD = 1.7320 €</a:t>
            </a:r>
          </a:p>
          <a:p>
            <a:endParaRPr lang="es-ES"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TIPO DE CAMBIO INDIRECTO. </a:t>
            </a:r>
            <a:r>
              <a:rPr lang="es-ES_tradnl" dirty="0">
                <a:solidFill>
                  <a:schemeClr val="bg1">
                    <a:lumMod val="95000"/>
                    <a:lumOff val="5000"/>
                  </a:schemeClr>
                </a:solidFill>
                <a:latin typeface="Times New Roman" charset="0"/>
                <a:ea typeface="Times New Roman" charset="0"/>
                <a:cs typeface="Times New Roman" charset="0"/>
              </a:rPr>
              <a:t>Es el número de unidades de moneda extranjera que obtenemos a cambio a cambio de una unidad de moneda nacional.</a:t>
            </a:r>
          </a:p>
          <a:p>
            <a:endParaRPr lang="es-ES_tradnl" b="1" dirty="0">
              <a:solidFill>
                <a:srgbClr val="FF0000"/>
              </a:solidFill>
              <a:latin typeface="Times New Roman" charset="0"/>
              <a:ea typeface="Times New Roman" charset="0"/>
              <a:cs typeface="Times New Roman" charset="0"/>
            </a:endParaRPr>
          </a:p>
          <a:p>
            <a:r>
              <a:rPr lang="es-ES_tradnl" b="1" dirty="0">
                <a:solidFill>
                  <a:srgbClr val="FF0000"/>
                </a:solidFill>
                <a:latin typeface="Times New Roman" charset="0"/>
                <a:ea typeface="Times New Roman" charset="0"/>
                <a:cs typeface="Times New Roman" charset="0"/>
              </a:rPr>
              <a:t>EJEMPLO: 1€ = 1.7320 USD</a:t>
            </a:r>
          </a:p>
          <a:p>
            <a:endParaRPr lang="es-ES_tradnl" b="1" dirty="0">
              <a:solidFill>
                <a:schemeClr val="bg1">
                  <a:lumMod val="95000"/>
                  <a:lumOff val="5000"/>
                </a:schemeClr>
              </a:solidFill>
              <a:latin typeface="Times New Roman" charset="0"/>
              <a:ea typeface="Times New Roman" charset="0"/>
              <a:cs typeface="Times New Roman" charset="0"/>
            </a:endParaRPr>
          </a:p>
          <a:p>
            <a:r>
              <a:rPr lang="es-ES_tradnl" b="1" dirty="0">
                <a:solidFill>
                  <a:schemeClr val="bg1">
                    <a:lumMod val="95000"/>
                    <a:lumOff val="5000"/>
                  </a:schemeClr>
                </a:solidFill>
                <a:latin typeface="Times New Roman" charset="0"/>
                <a:ea typeface="Times New Roman" charset="0"/>
                <a:cs typeface="Times New Roman" charset="0"/>
              </a:rPr>
              <a:t>TIPO DE CAMBIO CRUZADO</a:t>
            </a:r>
            <a:r>
              <a:rPr lang="es-ES_tradnl" dirty="0">
                <a:solidFill>
                  <a:schemeClr val="bg1">
                    <a:lumMod val="95000"/>
                    <a:lumOff val="5000"/>
                  </a:schemeClr>
                </a:solidFill>
                <a:latin typeface="Times New Roman" charset="0"/>
                <a:ea typeface="Times New Roman" charset="0"/>
                <a:cs typeface="Times New Roman" charset="0"/>
              </a:rPr>
              <a:t>: El precio de una moneda en </a:t>
            </a:r>
            <a:r>
              <a:rPr lang="es-ES" dirty="0">
                <a:solidFill>
                  <a:schemeClr val="bg1">
                    <a:lumMod val="95000"/>
                    <a:lumOff val="5000"/>
                  </a:schemeClr>
                </a:solidFill>
                <a:latin typeface="Times New Roman" charset="0"/>
                <a:ea typeface="Times New Roman" charset="0"/>
                <a:cs typeface="Times New Roman" charset="0"/>
              </a:rPr>
              <a:t>términos de otra moneda, pero calculado a través de una tercera moneda, así por ejemplo el tipo de cambio cruzado PESO/EURO a través del dólar puede expresarse de la siguiente manera.</a:t>
            </a:r>
            <a:endParaRPr lang="es-ES_tradnl" dirty="0">
              <a:solidFill>
                <a:schemeClr val="bg1">
                  <a:lumMod val="95000"/>
                  <a:lumOff val="5000"/>
                </a:schemeClr>
              </a:solidFill>
              <a:latin typeface="Times New Roman" charset="0"/>
              <a:ea typeface="Times New Roman" charset="0"/>
              <a:cs typeface="Times New Roman" charset="0"/>
            </a:endParaRPr>
          </a:p>
        </p:txBody>
      </p:sp>
      <p:sp>
        <p:nvSpPr>
          <p:cNvPr id="7" name="Rectángulo 6"/>
          <p:cNvSpPr/>
          <p:nvPr/>
        </p:nvSpPr>
        <p:spPr>
          <a:xfrm>
            <a:off x="809625" y="4764637"/>
            <a:ext cx="10515600" cy="1754326"/>
          </a:xfrm>
          <a:prstGeom prst="rect">
            <a:avLst/>
          </a:prstGeom>
          <a:blipFill>
            <a:blip r:embed="rId2"/>
            <a:tile tx="0" ty="0" sx="100000" sy="100000" flip="none" algn="tl"/>
          </a:blipFill>
          <a:ln>
            <a:solidFill>
              <a:schemeClr val="bg1"/>
            </a:solidFill>
          </a:ln>
        </p:spPr>
        <p:txBody>
          <a:bodyPr wrap="square">
            <a:spAutoFit/>
          </a:bodyPr>
          <a:lstStyle/>
          <a:p>
            <a:r>
              <a:rPr lang="es-ES" dirty="0">
                <a:solidFill>
                  <a:schemeClr val="bg1">
                    <a:lumMod val="95000"/>
                    <a:lumOff val="5000"/>
                  </a:schemeClr>
                </a:solidFill>
                <a:latin typeface="Times New Roman" charset="0"/>
                <a:ea typeface="Times New Roman" charset="0"/>
                <a:cs typeface="Times New Roman" charset="0"/>
              </a:rPr>
              <a:t>En la práctica , un tipo cruzado es el tipo de cambio entre dos monedas, cuando ninguna de las cuales es el dólar americano. La prensa económica como el </a:t>
            </a:r>
            <a:r>
              <a:rPr lang="es-ES" dirty="0" err="1">
                <a:solidFill>
                  <a:schemeClr val="bg1">
                    <a:lumMod val="95000"/>
                    <a:lumOff val="5000"/>
                  </a:schemeClr>
                </a:solidFill>
                <a:latin typeface="Times New Roman" charset="0"/>
                <a:ea typeface="Times New Roman" charset="0"/>
                <a:cs typeface="Times New Roman" charset="0"/>
              </a:rPr>
              <a:t>Financial</a:t>
            </a:r>
            <a:r>
              <a:rPr lang="es-ES" dirty="0">
                <a:solidFill>
                  <a:schemeClr val="bg1">
                    <a:lumMod val="95000"/>
                    <a:lumOff val="5000"/>
                  </a:schemeClr>
                </a:solidFill>
                <a:latin typeface="Times New Roman" charset="0"/>
                <a:ea typeface="Times New Roman" charset="0"/>
                <a:cs typeface="Times New Roman" charset="0"/>
              </a:rPr>
              <a:t> Times, trae muchos tipos cruzados, pero de todos modos es útil saber como se calcula.</a:t>
            </a:r>
          </a:p>
          <a:p>
            <a:endParaRPr lang="es-ES" dirty="0">
              <a:solidFill>
                <a:schemeClr val="bg1">
                  <a:lumMod val="95000"/>
                  <a:lumOff val="5000"/>
                </a:schemeClr>
              </a:solidFill>
              <a:latin typeface="Times New Roman" charset="0"/>
              <a:ea typeface="Times New Roman" charset="0"/>
              <a:cs typeface="Times New Roman" charset="0"/>
            </a:endParaRPr>
          </a:p>
          <a:p>
            <a:r>
              <a:rPr lang="es-ES" dirty="0">
                <a:solidFill>
                  <a:schemeClr val="bg1">
                    <a:lumMod val="95000"/>
                    <a:lumOff val="5000"/>
                  </a:schemeClr>
                </a:solidFill>
                <a:latin typeface="Times New Roman" charset="0"/>
                <a:ea typeface="Times New Roman" charset="0"/>
                <a:cs typeface="Times New Roman" charset="0"/>
              </a:rPr>
              <a:t>Aunque las cotizaciones del dólar no aparecen en el tipo cruzado final, generalmente se usan para el cálculo, por lo que deben de conocerse.</a:t>
            </a:r>
            <a:endParaRPr lang="es-ES_tradnl" dirty="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21372918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09625" y="171450"/>
            <a:ext cx="10515600" cy="492443"/>
          </a:xfrm>
          <a:prstGeom prst="rect">
            <a:avLst/>
          </a:prstGeom>
          <a:blipFill>
            <a:blip r:embed="rId2"/>
            <a:tile tx="0" ty="0" sx="100000" sy="100000" flip="none" algn="tl"/>
          </a:blipFill>
          <a:ln>
            <a:solidFill>
              <a:schemeClr val="bg1"/>
            </a:solidFill>
          </a:ln>
        </p:spPr>
        <p:txBody>
          <a:bodyPr wrap="square">
            <a:spAutoFit/>
          </a:bodyPr>
          <a:lstStyle/>
          <a:p>
            <a:pPr algn="ctr"/>
            <a:r>
              <a:rPr lang="es-ES_tradnl" sz="2600" b="1" dirty="0">
                <a:solidFill>
                  <a:schemeClr val="bg1">
                    <a:lumMod val="95000"/>
                    <a:lumOff val="5000"/>
                  </a:schemeClr>
                </a:solidFill>
                <a:latin typeface="Times New Roman" charset="0"/>
                <a:ea typeface="Times New Roman" charset="0"/>
                <a:cs typeface="Times New Roman" charset="0"/>
              </a:rPr>
              <a:t>EJERCICIO A REALIZAR</a:t>
            </a:r>
            <a:endParaRPr lang="es-ES_tradnl" sz="2600" dirty="0">
              <a:solidFill>
                <a:schemeClr val="bg1">
                  <a:lumMod val="95000"/>
                  <a:lumOff val="5000"/>
                </a:schemeClr>
              </a:solidFill>
              <a:latin typeface="Times New Roman" charset="0"/>
              <a:ea typeface="Times New Roman" charset="0"/>
              <a:cs typeface="Times New Roman" charset="0"/>
            </a:endParaRPr>
          </a:p>
        </p:txBody>
      </p:sp>
      <p:sp>
        <p:nvSpPr>
          <p:cNvPr id="3" name="Rectángulo 2"/>
          <p:cNvSpPr/>
          <p:nvPr/>
        </p:nvSpPr>
        <p:spPr>
          <a:xfrm>
            <a:off x="809625" y="937829"/>
            <a:ext cx="10515600" cy="2246769"/>
          </a:xfrm>
          <a:prstGeom prst="rect">
            <a:avLst/>
          </a:prstGeom>
          <a:blipFill>
            <a:blip r:embed="rId2"/>
            <a:tile tx="0" ty="0" sx="100000" sy="100000" flip="none" algn="tl"/>
          </a:blipFill>
          <a:ln>
            <a:solidFill>
              <a:schemeClr val="bg1"/>
            </a:solidFill>
          </a:ln>
        </p:spPr>
        <p:txBody>
          <a:bodyPr wrap="square">
            <a:spAutoFit/>
          </a:bodyPr>
          <a:lstStyle/>
          <a:p>
            <a:r>
              <a:rPr lang="es-ES" sz="2000" b="1" dirty="0">
                <a:solidFill>
                  <a:schemeClr val="bg1">
                    <a:lumMod val="95000"/>
                    <a:lumOff val="5000"/>
                  </a:schemeClr>
                </a:solidFill>
                <a:latin typeface="Times New Roman" charset="0"/>
                <a:ea typeface="Times New Roman" charset="0"/>
                <a:cs typeface="Times New Roman" charset="0"/>
              </a:rPr>
              <a:t>PROBLEMA: En septiembre de 2016, un euro (EUR) se intercambió en los mercados divisas por 0.9500 libras esterlinas (GBP) y un dólar norteamericano (USD) por 0.8000 GBP. </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UN AÑO DESPUÉS </a:t>
            </a:r>
            <a:r>
              <a:rPr lang="mr-IN" sz="2000" b="1" dirty="0">
                <a:solidFill>
                  <a:schemeClr val="bg1">
                    <a:lumMod val="95000"/>
                    <a:lumOff val="5000"/>
                  </a:schemeClr>
                </a:solidFill>
                <a:latin typeface="Times New Roman" charset="0"/>
                <a:ea typeface="Times New Roman" charset="0"/>
                <a:cs typeface="Times New Roman" charset="0"/>
              </a:rPr>
              <a:t>…</a:t>
            </a:r>
            <a:endParaRPr lang="es-ES" sz="2000" b="1" dirty="0">
              <a:solidFill>
                <a:schemeClr val="bg1">
                  <a:lumMod val="95000"/>
                  <a:lumOff val="5000"/>
                </a:schemeClr>
              </a:solidFill>
              <a:latin typeface="Times New Roman" charset="0"/>
              <a:ea typeface="Times New Roman" charset="0"/>
              <a:cs typeface="Times New Roman" charset="0"/>
            </a:endParaRP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En septiembre de 2017 1 GBP equivale a 1.2500 EUR y a 1.4000 USD. A partir de estos datos calcule: </a:t>
            </a:r>
            <a:endParaRPr lang="es-ES_tradnl" sz="2000" dirty="0">
              <a:solidFill>
                <a:schemeClr val="bg1">
                  <a:lumMod val="95000"/>
                  <a:lumOff val="5000"/>
                </a:schemeClr>
              </a:solidFill>
              <a:latin typeface="Times New Roman" charset="0"/>
              <a:ea typeface="Times New Roman" charset="0"/>
              <a:cs typeface="Times New Roman" charset="0"/>
            </a:endParaRPr>
          </a:p>
        </p:txBody>
      </p:sp>
      <p:sp>
        <p:nvSpPr>
          <p:cNvPr id="4" name="Rectángulo 3"/>
          <p:cNvSpPr/>
          <p:nvPr/>
        </p:nvSpPr>
        <p:spPr>
          <a:xfrm>
            <a:off x="809625" y="3705093"/>
            <a:ext cx="10515600" cy="646331"/>
          </a:xfrm>
          <a:prstGeom prst="rect">
            <a:avLst/>
          </a:prstGeom>
          <a:blipFill>
            <a:blip r:embed="rId2"/>
            <a:tile tx="0" ty="0" sx="100000" sy="100000" flip="none" algn="tl"/>
          </a:blipFill>
          <a:ln>
            <a:solidFill>
              <a:schemeClr val="bg1"/>
            </a:solidFill>
          </a:ln>
        </p:spPr>
        <p:txBody>
          <a:bodyPr wrap="square">
            <a:spAutoFit/>
          </a:bodyPr>
          <a:lstStyle/>
          <a:p>
            <a:r>
              <a:rPr lang="es-ES" b="1" dirty="0">
                <a:solidFill>
                  <a:schemeClr val="bg1">
                    <a:lumMod val="95000"/>
                    <a:lumOff val="5000"/>
                  </a:schemeClr>
                </a:solidFill>
                <a:latin typeface="Times New Roman" charset="0"/>
                <a:ea typeface="Times New Roman" charset="0"/>
                <a:cs typeface="Times New Roman" charset="0"/>
              </a:rPr>
              <a:t>PREGUNTA 1. </a:t>
            </a:r>
            <a:r>
              <a:rPr lang="es-ES" dirty="0">
                <a:solidFill>
                  <a:schemeClr val="bg1">
                    <a:lumMod val="95000"/>
                    <a:lumOff val="5000"/>
                  </a:schemeClr>
                </a:solidFill>
                <a:latin typeface="Times New Roman" charset="0"/>
                <a:ea typeface="Times New Roman" charset="0"/>
                <a:cs typeface="Times New Roman" charset="0"/>
              </a:rPr>
              <a:t>DETERMINAR EL CAMBIO NOMINAL (CÁLCULO DIRECTO/CÁLCULO INDIRECTO ) ENTRE EL EURO Y EL DÓLAR NORTEAMERICANO EN SEPTIEMBRE DE 2016 Y 2017.</a:t>
            </a:r>
            <a:endParaRPr lang="es-ES_tradnl" dirty="0">
              <a:solidFill>
                <a:schemeClr val="bg1">
                  <a:lumMod val="95000"/>
                  <a:lumOff val="5000"/>
                </a:schemeClr>
              </a:solidFill>
              <a:latin typeface="Times New Roman" charset="0"/>
              <a:ea typeface="Times New Roman" charset="0"/>
              <a:cs typeface="Times New Roman" charset="0"/>
            </a:endParaRPr>
          </a:p>
        </p:txBody>
      </p:sp>
      <p:sp>
        <p:nvSpPr>
          <p:cNvPr id="5" name="Rectángulo 4"/>
          <p:cNvSpPr/>
          <p:nvPr/>
        </p:nvSpPr>
        <p:spPr>
          <a:xfrm>
            <a:off x="809625" y="5047664"/>
            <a:ext cx="10515600" cy="646331"/>
          </a:xfrm>
          <a:prstGeom prst="rect">
            <a:avLst/>
          </a:prstGeom>
          <a:blipFill>
            <a:blip r:embed="rId2"/>
            <a:tile tx="0" ty="0" sx="100000" sy="100000" flip="none" algn="tl"/>
          </a:blipFill>
          <a:ln>
            <a:solidFill>
              <a:schemeClr val="bg1"/>
            </a:solidFill>
          </a:ln>
        </p:spPr>
        <p:txBody>
          <a:bodyPr wrap="square">
            <a:spAutoFit/>
          </a:bodyPr>
          <a:lstStyle/>
          <a:p>
            <a:r>
              <a:rPr lang="es-ES" b="1" dirty="0">
                <a:solidFill>
                  <a:schemeClr val="bg1">
                    <a:lumMod val="95000"/>
                    <a:lumOff val="5000"/>
                  </a:schemeClr>
                </a:solidFill>
                <a:latin typeface="Times New Roman" charset="0"/>
                <a:ea typeface="Times New Roman" charset="0"/>
                <a:cs typeface="Times New Roman" charset="0"/>
              </a:rPr>
              <a:t>PREGUNTA 2. </a:t>
            </a:r>
            <a:r>
              <a:rPr lang="es-ES" dirty="0">
                <a:solidFill>
                  <a:schemeClr val="bg1">
                    <a:lumMod val="95000"/>
                    <a:lumOff val="5000"/>
                  </a:schemeClr>
                </a:solidFill>
                <a:latin typeface="Times New Roman" charset="0"/>
                <a:ea typeface="Times New Roman" charset="0"/>
                <a:cs typeface="Times New Roman" charset="0"/>
              </a:rPr>
              <a:t>INDICAR LAS RELACIONES DE APRECIACIÓN Y DEPRECIACIÓN QUE SE PRODUCEN ENTRE ESTAS TRES MONEDAS EN EL PERIODO DE SEPTIEMBRE DE 2016 A 2017.</a:t>
            </a:r>
            <a:endParaRPr lang="es-ES_tradnl" dirty="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425549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1055" y="316654"/>
            <a:ext cx="10515600" cy="923330"/>
          </a:xfrm>
          <a:prstGeom prst="rect">
            <a:avLst/>
          </a:prstGeom>
          <a:blipFill>
            <a:blip r:embed="rId2"/>
            <a:tile tx="0" ty="0" sx="100000" sy="100000" flip="none" algn="tl"/>
          </a:blipFill>
          <a:ln>
            <a:solidFill>
              <a:schemeClr val="bg1"/>
            </a:solidFill>
          </a:ln>
        </p:spPr>
        <p:txBody>
          <a:bodyPr wrap="square">
            <a:spAutoFit/>
          </a:bodyPr>
          <a:lstStyle/>
          <a:p>
            <a:r>
              <a:rPr lang="es-ES" b="1" dirty="0">
                <a:solidFill>
                  <a:schemeClr val="bg1">
                    <a:lumMod val="95000"/>
                    <a:lumOff val="5000"/>
                  </a:schemeClr>
                </a:solidFill>
                <a:latin typeface="Times New Roman" charset="0"/>
                <a:ea typeface="Times New Roman" charset="0"/>
                <a:cs typeface="Times New Roman" charset="0"/>
              </a:rPr>
              <a:t>Vamos a suponer que alguien viajará de de Francia a Canadá y necesita convertir Euros (EUR) en en Dólares canadienses (CAD), por lo tanto, debe de aplicar el tipo de cambio CAD/EUR. ¿Qué se necesitará hacer?</a:t>
            </a:r>
            <a:endParaRPr lang="es-ES_tradnl" dirty="0">
              <a:solidFill>
                <a:schemeClr val="bg1">
                  <a:lumMod val="95000"/>
                  <a:lumOff val="5000"/>
                </a:schemeClr>
              </a:solidFill>
              <a:latin typeface="Times New Roman" charset="0"/>
              <a:ea typeface="Times New Roman" charset="0"/>
              <a:cs typeface="Times New Roman" charset="0"/>
            </a:endParaRPr>
          </a:p>
        </p:txBody>
      </p:sp>
      <p:sp>
        <p:nvSpPr>
          <p:cNvPr id="5" name="Rectángulo 4"/>
          <p:cNvSpPr/>
          <p:nvPr/>
        </p:nvSpPr>
        <p:spPr>
          <a:xfrm>
            <a:off x="821055" y="1577764"/>
            <a:ext cx="10515600" cy="1477328"/>
          </a:xfrm>
          <a:prstGeom prst="rect">
            <a:avLst/>
          </a:prstGeom>
          <a:blipFill>
            <a:blip r:embed="rId2"/>
            <a:tile tx="0" ty="0" sx="100000" sy="100000" flip="none" algn="tl"/>
          </a:blipFill>
          <a:ln>
            <a:solidFill>
              <a:schemeClr val="bg1"/>
            </a:solidFill>
          </a:ln>
        </p:spPr>
        <p:txBody>
          <a:bodyPr wrap="square">
            <a:spAutoFit/>
          </a:bodyPr>
          <a:lstStyle/>
          <a:p>
            <a:r>
              <a:rPr lang="es-ES" dirty="0">
                <a:solidFill>
                  <a:schemeClr val="bg1">
                    <a:lumMod val="95000"/>
                    <a:lumOff val="5000"/>
                  </a:schemeClr>
                </a:solidFill>
                <a:latin typeface="Times New Roman" charset="0"/>
                <a:ea typeface="Times New Roman" charset="0"/>
                <a:cs typeface="Times New Roman" charset="0"/>
              </a:rPr>
              <a:t>PRIMERO.</a:t>
            </a:r>
            <a:r>
              <a:rPr lang="es-ES" b="1" dirty="0">
                <a:solidFill>
                  <a:schemeClr val="bg1">
                    <a:lumMod val="95000"/>
                    <a:lumOff val="5000"/>
                  </a:schemeClr>
                </a:solidFill>
                <a:latin typeface="Times New Roman" charset="0"/>
                <a:ea typeface="Times New Roman" charset="0"/>
                <a:cs typeface="Times New Roman" charset="0"/>
              </a:rPr>
              <a:t> </a:t>
            </a:r>
            <a:r>
              <a:rPr lang="es-ES" b="1" u="sng" dirty="0">
                <a:solidFill>
                  <a:schemeClr val="bg1">
                    <a:lumMod val="95000"/>
                    <a:lumOff val="5000"/>
                  </a:schemeClr>
                </a:solidFill>
                <a:latin typeface="Times New Roman" charset="0"/>
                <a:ea typeface="Times New Roman" charset="0"/>
                <a:cs typeface="Times New Roman" charset="0"/>
              </a:rPr>
              <a:t>Comprar</a:t>
            </a:r>
            <a:r>
              <a:rPr lang="es-ES" dirty="0">
                <a:solidFill>
                  <a:schemeClr val="bg1">
                    <a:lumMod val="95000"/>
                    <a:lumOff val="5000"/>
                  </a:schemeClr>
                </a:solidFill>
                <a:latin typeface="Times New Roman" charset="0"/>
                <a:ea typeface="Times New Roman" charset="0"/>
                <a:cs typeface="Times New Roman" charset="0"/>
              </a:rPr>
              <a:t> USD con los euros que tiene originalmente la persona que está en Francia al precio </a:t>
            </a:r>
            <a:r>
              <a:rPr lang="es-ES" b="1" u="sng" dirty="0">
                <a:solidFill>
                  <a:schemeClr val="bg1">
                    <a:lumMod val="95000"/>
                    <a:lumOff val="5000"/>
                  </a:schemeClr>
                </a:solidFill>
                <a:latin typeface="Times New Roman" charset="0"/>
                <a:ea typeface="Times New Roman" charset="0"/>
                <a:cs typeface="Times New Roman" charset="0"/>
              </a:rPr>
              <a:t>de venta</a:t>
            </a:r>
            <a:r>
              <a:rPr lang="es-ES" dirty="0">
                <a:solidFill>
                  <a:schemeClr val="bg1">
                    <a:lumMod val="95000"/>
                    <a:lumOff val="5000"/>
                  </a:schemeClr>
                </a:solidFill>
                <a:latin typeface="Times New Roman" charset="0"/>
                <a:ea typeface="Times New Roman" charset="0"/>
                <a:cs typeface="Times New Roman" charset="0"/>
              </a:rPr>
              <a:t> del creador de mercado, es decir, el precio al que el banco le vende dólares americanos por euros.</a:t>
            </a:r>
          </a:p>
          <a:p>
            <a:endParaRPr lang="es-ES" dirty="0">
              <a:solidFill>
                <a:schemeClr val="bg1">
                  <a:lumMod val="95000"/>
                  <a:lumOff val="5000"/>
                </a:schemeClr>
              </a:solidFill>
              <a:latin typeface="Times New Roman" charset="0"/>
              <a:ea typeface="Times New Roman" charset="0"/>
              <a:cs typeface="Times New Roman" charset="0"/>
            </a:endParaRPr>
          </a:p>
          <a:p>
            <a:r>
              <a:rPr lang="es-ES" dirty="0">
                <a:solidFill>
                  <a:schemeClr val="bg1">
                    <a:lumMod val="95000"/>
                    <a:lumOff val="5000"/>
                  </a:schemeClr>
                </a:solidFill>
                <a:latin typeface="Times New Roman" charset="0"/>
                <a:ea typeface="Times New Roman" charset="0"/>
                <a:cs typeface="Times New Roman" charset="0"/>
              </a:rPr>
              <a:t>SEGUNDO. </a:t>
            </a:r>
            <a:r>
              <a:rPr lang="es-ES" b="1" u="sng" dirty="0">
                <a:solidFill>
                  <a:schemeClr val="bg1">
                    <a:lumMod val="95000"/>
                    <a:lumOff val="5000"/>
                  </a:schemeClr>
                </a:solidFill>
                <a:latin typeface="Times New Roman" charset="0"/>
                <a:ea typeface="Times New Roman" charset="0"/>
                <a:cs typeface="Times New Roman" charset="0"/>
              </a:rPr>
              <a:t>Comprar</a:t>
            </a:r>
            <a:r>
              <a:rPr lang="es-ES" dirty="0">
                <a:solidFill>
                  <a:schemeClr val="bg1">
                    <a:lumMod val="95000"/>
                    <a:lumOff val="5000"/>
                  </a:schemeClr>
                </a:solidFill>
                <a:latin typeface="Times New Roman" charset="0"/>
                <a:ea typeface="Times New Roman" charset="0"/>
                <a:cs typeface="Times New Roman" charset="0"/>
              </a:rPr>
              <a:t> dólares canadienses con sus dólares americanos al precio </a:t>
            </a:r>
            <a:r>
              <a:rPr lang="es-ES" b="1" u="sng" dirty="0">
                <a:solidFill>
                  <a:schemeClr val="bg1">
                    <a:lumMod val="95000"/>
                    <a:lumOff val="5000"/>
                  </a:schemeClr>
                </a:solidFill>
                <a:latin typeface="Times New Roman" charset="0"/>
                <a:ea typeface="Times New Roman" charset="0"/>
                <a:cs typeface="Times New Roman" charset="0"/>
              </a:rPr>
              <a:t>de compra </a:t>
            </a:r>
            <a:r>
              <a:rPr lang="es-ES" dirty="0">
                <a:solidFill>
                  <a:schemeClr val="bg1">
                    <a:lumMod val="95000"/>
                    <a:lumOff val="5000"/>
                  </a:schemeClr>
                </a:solidFill>
                <a:latin typeface="Times New Roman" charset="0"/>
                <a:ea typeface="Times New Roman" charset="0"/>
                <a:cs typeface="Times New Roman" charset="0"/>
              </a:rPr>
              <a:t>del creador de mercado, es decir, al precio al que el banco compra </a:t>
            </a:r>
            <a:r>
              <a:rPr lang="es-ES" dirty="0" err="1">
                <a:solidFill>
                  <a:schemeClr val="bg1">
                    <a:lumMod val="95000"/>
                    <a:lumOff val="5000"/>
                  </a:schemeClr>
                </a:solidFill>
                <a:latin typeface="Times New Roman" charset="0"/>
                <a:ea typeface="Times New Roman" charset="0"/>
                <a:cs typeface="Times New Roman" charset="0"/>
              </a:rPr>
              <a:t>dolares</a:t>
            </a:r>
            <a:r>
              <a:rPr lang="es-ES" dirty="0">
                <a:solidFill>
                  <a:schemeClr val="bg1">
                    <a:lumMod val="95000"/>
                    <a:lumOff val="5000"/>
                  </a:schemeClr>
                </a:solidFill>
                <a:latin typeface="Times New Roman" charset="0"/>
                <a:ea typeface="Times New Roman" charset="0"/>
                <a:cs typeface="Times New Roman" charset="0"/>
              </a:rPr>
              <a:t> americanos a cambio de dar dólares canadienses.</a:t>
            </a:r>
            <a:endParaRPr lang="es-ES_tradnl" dirty="0">
              <a:solidFill>
                <a:schemeClr val="bg1">
                  <a:lumMod val="95000"/>
                  <a:lumOff val="5000"/>
                </a:schemeClr>
              </a:solidFill>
              <a:latin typeface="Times New Roman" charset="0"/>
              <a:ea typeface="Times New Roman" charset="0"/>
              <a:cs typeface="Times New Roman" charset="0"/>
            </a:endParaRPr>
          </a:p>
        </p:txBody>
      </p:sp>
      <p:sp>
        <p:nvSpPr>
          <p:cNvPr id="6" name="Rectángulo 5"/>
          <p:cNvSpPr/>
          <p:nvPr/>
        </p:nvSpPr>
        <p:spPr>
          <a:xfrm>
            <a:off x="821055" y="3513244"/>
            <a:ext cx="10515600" cy="2585323"/>
          </a:xfrm>
          <a:prstGeom prst="rect">
            <a:avLst/>
          </a:prstGeom>
          <a:blipFill>
            <a:blip r:embed="rId2"/>
            <a:tile tx="0" ty="0" sx="100000" sy="100000" flip="none" algn="tl"/>
          </a:blipFill>
          <a:ln>
            <a:solidFill>
              <a:schemeClr val="bg1"/>
            </a:solidFill>
          </a:ln>
        </p:spPr>
        <p:txBody>
          <a:bodyPr wrap="square">
            <a:spAutoFit/>
          </a:bodyPr>
          <a:lstStyle/>
          <a:p>
            <a:r>
              <a:rPr lang="es-ES" b="1" u="sng" dirty="0">
                <a:solidFill>
                  <a:schemeClr val="bg1">
                    <a:lumMod val="95000"/>
                    <a:lumOff val="5000"/>
                  </a:schemeClr>
                </a:solidFill>
                <a:latin typeface="Times New Roman" charset="0"/>
                <a:ea typeface="Times New Roman" charset="0"/>
                <a:cs typeface="Times New Roman" charset="0"/>
              </a:rPr>
              <a:t>RESULTANDO:</a:t>
            </a:r>
          </a:p>
          <a:p>
            <a:endParaRPr lang="es-ES" dirty="0">
              <a:solidFill>
                <a:schemeClr val="bg1">
                  <a:lumMod val="95000"/>
                  <a:lumOff val="5000"/>
                </a:schemeClr>
              </a:solidFill>
              <a:latin typeface="Times New Roman" charset="0"/>
              <a:ea typeface="Times New Roman" charset="0"/>
              <a:cs typeface="Times New Roman" charset="0"/>
            </a:endParaRPr>
          </a:p>
          <a:p>
            <a:r>
              <a:rPr lang="es-ES" dirty="0">
                <a:solidFill>
                  <a:schemeClr val="bg1">
                    <a:lumMod val="95000"/>
                    <a:lumOff val="5000"/>
                  </a:schemeClr>
                </a:solidFill>
                <a:latin typeface="Times New Roman" charset="0"/>
                <a:ea typeface="Times New Roman" charset="0"/>
                <a:cs typeface="Times New Roman" charset="0"/>
              </a:rPr>
              <a:t>				Usted compra				Usted vende</a:t>
            </a:r>
          </a:p>
          <a:p>
            <a:endParaRPr lang="es-ES" dirty="0">
              <a:solidFill>
                <a:schemeClr val="bg1">
                  <a:lumMod val="95000"/>
                  <a:lumOff val="5000"/>
                </a:schemeClr>
              </a:solidFill>
              <a:latin typeface="Times New Roman" charset="0"/>
              <a:ea typeface="Times New Roman" charset="0"/>
              <a:cs typeface="Times New Roman" charset="0"/>
            </a:endParaRPr>
          </a:p>
          <a:p>
            <a:r>
              <a:rPr lang="es-ES" dirty="0">
                <a:solidFill>
                  <a:schemeClr val="bg1">
                    <a:lumMod val="95000"/>
                    <a:lumOff val="5000"/>
                  </a:schemeClr>
                </a:solidFill>
                <a:latin typeface="Times New Roman" charset="0"/>
                <a:ea typeface="Times New Roman" charset="0"/>
                <a:cs typeface="Times New Roman" charset="0"/>
              </a:rPr>
              <a:t>1º					</a:t>
            </a:r>
            <a:r>
              <a:rPr lang="es-ES" b="1" dirty="0">
                <a:solidFill>
                  <a:srgbClr val="C00000"/>
                </a:solidFill>
                <a:latin typeface="Times New Roman" charset="0"/>
                <a:ea typeface="Times New Roman" charset="0"/>
                <a:cs typeface="Times New Roman" charset="0"/>
              </a:rPr>
              <a:t>USD</a:t>
            </a:r>
            <a:r>
              <a:rPr lang="es-ES" dirty="0">
                <a:solidFill>
                  <a:schemeClr val="bg1">
                    <a:lumMod val="95000"/>
                    <a:lumOff val="5000"/>
                  </a:schemeClr>
                </a:solidFill>
                <a:latin typeface="Times New Roman" charset="0"/>
                <a:ea typeface="Times New Roman" charset="0"/>
                <a:cs typeface="Times New Roman" charset="0"/>
              </a:rPr>
              <a:t>					EUR</a:t>
            </a:r>
            <a:endParaRPr lang="es-ES" dirty="0">
              <a:solidFill>
                <a:schemeClr val="bg1"/>
              </a:solidFill>
              <a:latin typeface="Times New Roman" charset="0"/>
              <a:ea typeface="Times New Roman" charset="0"/>
              <a:cs typeface="Times New Roman" charset="0"/>
            </a:endParaRPr>
          </a:p>
          <a:p>
            <a:r>
              <a:rPr lang="es-ES" dirty="0">
                <a:solidFill>
                  <a:schemeClr val="bg1">
                    <a:lumMod val="95000"/>
                    <a:lumOff val="5000"/>
                  </a:schemeClr>
                </a:solidFill>
                <a:latin typeface="Times New Roman" charset="0"/>
                <a:ea typeface="Times New Roman" charset="0"/>
                <a:cs typeface="Times New Roman" charset="0"/>
              </a:rPr>
              <a:t>2º					CAD					</a:t>
            </a:r>
            <a:r>
              <a:rPr lang="es-ES" b="1" dirty="0">
                <a:solidFill>
                  <a:srgbClr val="C00000"/>
                </a:solidFill>
                <a:latin typeface="Times New Roman" charset="0"/>
                <a:ea typeface="Times New Roman" charset="0"/>
                <a:cs typeface="Times New Roman" charset="0"/>
              </a:rPr>
              <a:t>USD</a:t>
            </a:r>
            <a:r>
              <a:rPr lang="es-ES" dirty="0">
                <a:solidFill>
                  <a:schemeClr val="bg1">
                    <a:lumMod val="95000"/>
                    <a:lumOff val="5000"/>
                  </a:schemeClr>
                </a:solidFill>
                <a:latin typeface="Times New Roman" charset="0"/>
                <a:ea typeface="Times New Roman" charset="0"/>
                <a:cs typeface="Times New Roman" charset="0"/>
              </a:rPr>
              <a:t>															_______________________________</a:t>
            </a:r>
            <a:endParaRPr lang="es-ES_tradnl" dirty="0">
              <a:solidFill>
                <a:schemeClr val="bg1">
                  <a:lumMod val="95000"/>
                  <a:lumOff val="5000"/>
                </a:schemeClr>
              </a:solidFill>
              <a:latin typeface="Times New Roman" charset="0"/>
              <a:ea typeface="Times New Roman" charset="0"/>
              <a:cs typeface="Times New Roman" charset="0"/>
            </a:endParaRPr>
          </a:p>
          <a:p>
            <a:endParaRPr lang="es-ES_tradnl" dirty="0">
              <a:solidFill>
                <a:schemeClr val="bg1">
                  <a:lumMod val="95000"/>
                  <a:lumOff val="5000"/>
                </a:schemeClr>
              </a:solidFill>
              <a:latin typeface="Times New Roman" charset="0"/>
              <a:ea typeface="Times New Roman" charset="0"/>
              <a:cs typeface="Times New Roman" charset="0"/>
            </a:endParaRPr>
          </a:p>
          <a:p>
            <a:r>
              <a:rPr lang="es-ES_tradnl" dirty="0">
                <a:solidFill>
                  <a:schemeClr val="bg1">
                    <a:lumMod val="95000"/>
                    <a:lumOff val="5000"/>
                  </a:schemeClr>
                </a:solidFill>
                <a:latin typeface="Times New Roman" charset="0"/>
                <a:ea typeface="Times New Roman" charset="0"/>
                <a:cs typeface="Times New Roman" charset="0"/>
              </a:rPr>
              <a:t>=					CAD					EUR</a:t>
            </a:r>
          </a:p>
        </p:txBody>
      </p:sp>
    </p:spTree>
    <p:extLst>
      <p:ext uri="{BB962C8B-B14F-4D97-AF65-F5344CB8AC3E}">
        <p14:creationId xmlns:p14="http://schemas.microsoft.com/office/powerpoint/2010/main" val="20026046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09625" y="171450"/>
            <a:ext cx="10515600" cy="492443"/>
          </a:xfrm>
          <a:prstGeom prst="rect">
            <a:avLst/>
          </a:prstGeom>
          <a:blipFill>
            <a:blip r:embed="rId2"/>
            <a:tile tx="0" ty="0" sx="100000" sy="100000" flip="none" algn="tl"/>
          </a:blipFill>
          <a:ln>
            <a:solidFill>
              <a:schemeClr val="bg1"/>
            </a:solidFill>
          </a:ln>
        </p:spPr>
        <p:txBody>
          <a:bodyPr wrap="square">
            <a:spAutoFit/>
          </a:bodyPr>
          <a:lstStyle/>
          <a:p>
            <a:pPr algn="ctr"/>
            <a:r>
              <a:rPr lang="es-ES_tradnl" sz="2600" b="1" dirty="0">
                <a:solidFill>
                  <a:schemeClr val="bg1">
                    <a:lumMod val="95000"/>
                    <a:lumOff val="5000"/>
                  </a:schemeClr>
                </a:solidFill>
                <a:latin typeface="Times New Roman" charset="0"/>
                <a:ea typeface="Times New Roman" charset="0"/>
                <a:cs typeface="Times New Roman" charset="0"/>
              </a:rPr>
              <a:t> 3. AN</a:t>
            </a:r>
            <a:r>
              <a:rPr lang="es-ES" sz="2600" b="1" dirty="0">
                <a:solidFill>
                  <a:schemeClr val="bg1">
                    <a:lumMod val="95000"/>
                    <a:lumOff val="5000"/>
                  </a:schemeClr>
                </a:solidFill>
                <a:latin typeface="Times New Roman" charset="0"/>
                <a:ea typeface="Times New Roman" charset="0"/>
                <a:cs typeface="Times New Roman" charset="0"/>
              </a:rPr>
              <a:t>Á</a:t>
            </a:r>
            <a:r>
              <a:rPr lang="es-ES_tradnl" sz="2600" b="1" dirty="0">
                <a:solidFill>
                  <a:schemeClr val="bg1">
                    <a:lumMod val="95000"/>
                    <a:lumOff val="5000"/>
                  </a:schemeClr>
                </a:solidFill>
                <a:latin typeface="Times New Roman" charset="0"/>
                <a:ea typeface="Times New Roman" charset="0"/>
                <a:cs typeface="Times New Roman" charset="0"/>
              </a:rPr>
              <a:t>LISIS DE CASOS:</a:t>
            </a:r>
            <a:endParaRPr lang="es-ES_tradnl" sz="2600" dirty="0">
              <a:solidFill>
                <a:schemeClr val="bg1">
                  <a:lumMod val="95000"/>
                  <a:lumOff val="5000"/>
                </a:schemeClr>
              </a:solidFill>
              <a:latin typeface="Times New Roman" charset="0"/>
              <a:ea typeface="Times New Roman" charset="0"/>
              <a:cs typeface="Times New Roman" charset="0"/>
            </a:endParaRPr>
          </a:p>
        </p:txBody>
      </p:sp>
      <p:sp>
        <p:nvSpPr>
          <p:cNvPr id="5" name="Rectángulo 4"/>
          <p:cNvSpPr/>
          <p:nvPr/>
        </p:nvSpPr>
        <p:spPr>
          <a:xfrm>
            <a:off x="809625" y="899584"/>
            <a:ext cx="10515600" cy="1969770"/>
          </a:xfrm>
          <a:prstGeom prst="rect">
            <a:avLst/>
          </a:prstGeom>
          <a:blipFill>
            <a:blip r:embed="rId2"/>
            <a:tile tx="0" ty="0" sx="100000" sy="100000" flip="none" algn="tl"/>
          </a:blipFill>
          <a:ln>
            <a:solidFill>
              <a:schemeClr val="bg1"/>
            </a:solidFill>
          </a:ln>
        </p:spPr>
        <p:txBody>
          <a:bodyPr wrap="square">
            <a:spAutoFit/>
          </a:bodyPr>
          <a:lstStyle/>
          <a:p>
            <a:r>
              <a:rPr lang="es-ES" sz="3200" b="1" dirty="0">
                <a:solidFill>
                  <a:schemeClr val="bg1">
                    <a:lumMod val="95000"/>
                    <a:lumOff val="5000"/>
                  </a:schemeClr>
                </a:solidFill>
                <a:latin typeface="Times New Roman" charset="0"/>
                <a:ea typeface="Times New Roman" charset="0"/>
                <a:cs typeface="Times New Roman" charset="0"/>
              </a:rPr>
              <a:t>EJEMPLO 1. </a:t>
            </a:r>
            <a:r>
              <a:rPr lang="es-ES" b="1" dirty="0">
                <a:solidFill>
                  <a:schemeClr val="bg1">
                    <a:lumMod val="95000"/>
                    <a:lumOff val="5000"/>
                  </a:schemeClr>
                </a:solidFill>
                <a:latin typeface="Times New Roman" charset="0"/>
                <a:ea typeface="Times New Roman" charset="0"/>
                <a:cs typeface="Times New Roman" charset="0"/>
              </a:rPr>
              <a:t>Un saco de vestir cuesta 50 libras esterlinas. ¿Cuál será el precio en dólares? </a:t>
            </a:r>
          </a:p>
          <a:p>
            <a:endParaRPr lang="es-ES" b="1" dirty="0">
              <a:solidFill>
                <a:schemeClr val="bg1">
                  <a:lumMod val="95000"/>
                  <a:lumOff val="5000"/>
                </a:schemeClr>
              </a:solidFill>
              <a:latin typeface="Times New Roman" charset="0"/>
              <a:ea typeface="Times New Roman" charset="0"/>
              <a:cs typeface="Times New Roman" charset="0"/>
            </a:endParaRPr>
          </a:p>
          <a:p>
            <a:r>
              <a:rPr lang="es-ES_tradnl" b="1" dirty="0">
                <a:solidFill>
                  <a:schemeClr val="bg1">
                    <a:lumMod val="95000"/>
                    <a:lumOff val="5000"/>
                  </a:schemeClr>
                </a:solidFill>
                <a:latin typeface="Times New Roman" charset="0"/>
                <a:ea typeface="Times New Roman" charset="0"/>
                <a:cs typeface="Times New Roman" charset="0"/>
              </a:rPr>
              <a:t>GBP/USD 1.3253/63</a:t>
            </a:r>
          </a:p>
          <a:p>
            <a:r>
              <a:rPr lang="es-ES_tradnl" b="1" dirty="0">
                <a:solidFill>
                  <a:schemeClr val="bg1">
                    <a:lumMod val="95000"/>
                    <a:lumOff val="5000"/>
                  </a:schemeClr>
                </a:solidFill>
                <a:latin typeface="Times New Roman" charset="0"/>
                <a:ea typeface="Times New Roman" charset="0"/>
                <a:cs typeface="Times New Roman" charset="0"/>
              </a:rPr>
              <a:t>S</a:t>
            </a:r>
            <a:r>
              <a:rPr lang="es-ES" b="1" dirty="0">
                <a:solidFill>
                  <a:schemeClr val="bg1">
                    <a:lumMod val="95000"/>
                    <a:lumOff val="5000"/>
                  </a:schemeClr>
                </a:solidFill>
                <a:latin typeface="Times New Roman" charset="0"/>
                <a:ea typeface="Times New Roman" charset="0"/>
                <a:cs typeface="Times New Roman" charset="0"/>
              </a:rPr>
              <a:t>í el tipo de cambio fuera de 1.2420/1.2500 </a:t>
            </a:r>
            <a:r>
              <a:rPr lang="es-ES" b="1" dirty="0" err="1">
                <a:solidFill>
                  <a:schemeClr val="bg1">
                    <a:lumMod val="95000"/>
                    <a:lumOff val="5000"/>
                  </a:schemeClr>
                </a:solidFill>
                <a:latin typeface="Times New Roman" charset="0"/>
                <a:ea typeface="Times New Roman" charset="0"/>
                <a:cs typeface="Times New Roman" charset="0"/>
              </a:rPr>
              <a:t>ó</a:t>
            </a:r>
            <a:r>
              <a:rPr lang="es-ES" b="1" dirty="0">
                <a:solidFill>
                  <a:schemeClr val="bg1">
                    <a:lumMod val="95000"/>
                    <a:lumOff val="5000"/>
                  </a:schemeClr>
                </a:solidFill>
                <a:latin typeface="Times New Roman" charset="0"/>
                <a:ea typeface="Times New Roman" charset="0"/>
                <a:cs typeface="Times New Roman" charset="0"/>
              </a:rPr>
              <a:t> 1.7450/1.7500</a:t>
            </a:r>
          </a:p>
          <a:p>
            <a:endParaRPr lang="es-ES" b="1" dirty="0">
              <a:solidFill>
                <a:schemeClr val="bg1">
                  <a:lumMod val="95000"/>
                  <a:lumOff val="5000"/>
                </a:schemeClr>
              </a:solidFill>
              <a:latin typeface="Times New Roman" charset="0"/>
              <a:ea typeface="Times New Roman" charset="0"/>
              <a:cs typeface="Times New Roman" charset="0"/>
            </a:endParaRPr>
          </a:p>
          <a:p>
            <a:pPr marL="342900" indent="-342900">
              <a:buAutoNum type="alphaLcParenR"/>
            </a:pPr>
            <a:r>
              <a:rPr lang="es-ES" b="1" dirty="0">
                <a:solidFill>
                  <a:schemeClr val="bg1">
                    <a:lumMod val="95000"/>
                    <a:lumOff val="5000"/>
                  </a:schemeClr>
                </a:solidFill>
                <a:latin typeface="Times New Roman" charset="0"/>
                <a:ea typeface="Times New Roman" charset="0"/>
                <a:cs typeface="Times New Roman" charset="0"/>
              </a:rPr>
              <a:t>1.2500 x 50(GBP) = 62.50 dólares		b) 1.7500 x 50(GBP) = 87.50 dólares</a:t>
            </a:r>
          </a:p>
        </p:txBody>
      </p:sp>
      <p:sp>
        <p:nvSpPr>
          <p:cNvPr id="7" name="Rectángulo 6"/>
          <p:cNvSpPr/>
          <p:nvPr/>
        </p:nvSpPr>
        <p:spPr>
          <a:xfrm>
            <a:off x="809625" y="3016110"/>
            <a:ext cx="10515600" cy="3693319"/>
          </a:xfrm>
          <a:prstGeom prst="rect">
            <a:avLst/>
          </a:prstGeom>
          <a:blipFill>
            <a:blip r:embed="rId2"/>
            <a:tile tx="0" ty="0" sx="100000" sy="100000" flip="none" algn="tl"/>
          </a:blipFill>
          <a:ln>
            <a:solidFill>
              <a:schemeClr val="bg1"/>
            </a:solidFill>
          </a:ln>
        </p:spPr>
        <p:txBody>
          <a:bodyPr wrap="square">
            <a:spAutoFit/>
          </a:bodyPr>
          <a:lstStyle/>
          <a:p>
            <a:pPr algn="just"/>
            <a:r>
              <a:rPr lang="es-ES_tradnl" dirty="0">
                <a:solidFill>
                  <a:schemeClr val="bg1">
                    <a:lumMod val="95000"/>
                    <a:lumOff val="5000"/>
                  </a:schemeClr>
                </a:solidFill>
                <a:latin typeface="Times New Roman" charset="0"/>
                <a:ea typeface="Times New Roman" charset="0"/>
                <a:cs typeface="Times New Roman" charset="0"/>
              </a:rPr>
              <a:t>Las variaciones del tipo de cambio reciben el nombre de </a:t>
            </a:r>
            <a:r>
              <a:rPr lang="es-ES_tradnl" b="1" dirty="0">
                <a:solidFill>
                  <a:schemeClr val="bg1">
                    <a:lumMod val="95000"/>
                    <a:lumOff val="5000"/>
                  </a:schemeClr>
                </a:solidFill>
                <a:latin typeface="Times New Roman" charset="0"/>
                <a:ea typeface="Times New Roman" charset="0"/>
                <a:cs typeface="Times New Roman" charset="0"/>
              </a:rPr>
              <a:t>DEPRECIACIONES O APRECIACIONES</a:t>
            </a:r>
            <a:r>
              <a:rPr lang="es-ES_tradnl" dirty="0">
                <a:solidFill>
                  <a:schemeClr val="bg1">
                    <a:lumMod val="95000"/>
                    <a:lumOff val="5000"/>
                  </a:schemeClr>
                </a:solidFill>
                <a:latin typeface="Times New Roman" charset="0"/>
                <a:ea typeface="Times New Roman" charset="0"/>
                <a:cs typeface="Times New Roman" charset="0"/>
              </a:rPr>
              <a:t>.</a:t>
            </a:r>
          </a:p>
          <a:p>
            <a:pPr algn="just"/>
            <a:r>
              <a:rPr lang="es-ES_tradnl" dirty="0">
                <a:solidFill>
                  <a:schemeClr val="bg1">
                    <a:lumMod val="95000"/>
                    <a:lumOff val="5000"/>
                  </a:schemeClr>
                </a:solidFill>
                <a:latin typeface="Times New Roman" charset="0"/>
                <a:ea typeface="Times New Roman" charset="0"/>
                <a:cs typeface="Times New Roman" charset="0"/>
              </a:rPr>
              <a:t>Una </a:t>
            </a:r>
            <a:r>
              <a:rPr lang="es-ES_tradnl" b="1" dirty="0">
                <a:solidFill>
                  <a:schemeClr val="bg1">
                    <a:lumMod val="95000"/>
                    <a:lumOff val="5000"/>
                  </a:schemeClr>
                </a:solidFill>
                <a:latin typeface="Times New Roman" charset="0"/>
                <a:ea typeface="Times New Roman" charset="0"/>
                <a:cs typeface="Times New Roman" charset="0"/>
              </a:rPr>
              <a:t>DEPRECIACIÓN</a:t>
            </a:r>
            <a:r>
              <a:rPr lang="es-ES_tradnl" dirty="0">
                <a:solidFill>
                  <a:schemeClr val="bg1">
                    <a:lumMod val="95000"/>
                    <a:lumOff val="5000"/>
                  </a:schemeClr>
                </a:solidFill>
                <a:latin typeface="Times New Roman" charset="0"/>
                <a:ea typeface="Times New Roman" charset="0"/>
                <a:cs typeface="Times New Roman" charset="0"/>
              </a:rPr>
              <a:t> de la Libra respecto al dólar es una caída del precio de la libra expresado en</a:t>
            </a:r>
          </a:p>
          <a:p>
            <a:pPr algn="just"/>
            <a:r>
              <a:rPr lang="es-ES_tradnl" dirty="0">
                <a:solidFill>
                  <a:schemeClr val="bg1">
                    <a:lumMod val="95000"/>
                    <a:lumOff val="5000"/>
                  </a:schemeClr>
                </a:solidFill>
                <a:latin typeface="Times New Roman" charset="0"/>
                <a:ea typeface="Times New Roman" charset="0"/>
                <a:cs typeface="Times New Roman" charset="0"/>
              </a:rPr>
              <a:t>dólares.</a:t>
            </a:r>
          </a:p>
          <a:p>
            <a:pPr algn="just"/>
            <a:r>
              <a:rPr lang="es-ES_tradnl" dirty="0">
                <a:solidFill>
                  <a:schemeClr val="bg1">
                    <a:lumMod val="95000"/>
                    <a:lumOff val="5000"/>
                  </a:schemeClr>
                </a:solidFill>
                <a:latin typeface="Times New Roman" charset="0"/>
                <a:ea typeface="Times New Roman" charset="0"/>
                <a:cs typeface="Times New Roman" charset="0"/>
              </a:rPr>
              <a:t>La variación de 1,50 a 1,25 dólares.</a:t>
            </a:r>
          </a:p>
          <a:p>
            <a:pPr algn="just"/>
            <a:r>
              <a:rPr lang="es-ES_tradnl" dirty="0">
                <a:solidFill>
                  <a:schemeClr val="bg1">
                    <a:lumMod val="95000"/>
                    <a:lumOff val="5000"/>
                  </a:schemeClr>
                </a:solidFill>
                <a:latin typeface="Times New Roman" charset="0"/>
                <a:ea typeface="Times New Roman" charset="0"/>
                <a:cs typeface="Times New Roman" charset="0"/>
              </a:rPr>
              <a:t>La </a:t>
            </a:r>
            <a:r>
              <a:rPr lang="es-ES_tradnl" b="1" dirty="0">
                <a:solidFill>
                  <a:schemeClr val="bg1">
                    <a:lumMod val="95000"/>
                    <a:lumOff val="5000"/>
                  </a:schemeClr>
                </a:solidFill>
                <a:latin typeface="Times New Roman" charset="0"/>
                <a:ea typeface="Times New Roman" charset="0"/>
                <a:cs typeface="Times New Roman" charset="0"/>
              </a:rPr>
              <a:t>DEPRECIACIÓN</a:t>
            </a:r>
            <a:r>
              <a:rPr lang="es-ES_tradnl" dirty="0">
                <a:solidFill>
                  <a:schemeClr val="bg1">
                    <a:lumMod val="95000"/>
                    <a:lumOff val="5000"/>
                  </a:schemeClr>
                </a:solidFill>
                <a:latin typeface="Times New Roman" charset="0"/>
                <a:ea typeface="Times New Roman" charset="0"/>
                <a:cs typeface="Times New Roman" charset="0"/>
              </a:rPr>
              <a:t> de la moneda de un país abarata sus productos para los extranjeros.</a:t>
            </a:r>
          </a:p>
          <a:p>
            <a:pPr algn="just"/>
            <a:r>
              <a:rPr lang="es-ES_tradnl" dirty="0">
                <a:solidFill>
                  <a:schemeClr val="bg1">
                    <a:lumMod val="95000"/>
                    <a:lumOff val="5000"/>
                  </a:schemeClr>
                </a:solidFill>
                <a:latin typeface="Times New Roman" charset="0"/>
                <a:ea typeface="Times New Roman" charset="0"/>
                <a:cs typeface="Times New Roman" charset="0"/>
              </a:rPr>
              <a:t>Una </a:t>
            </a:r>
            <a:r>
              <a:rPr lang="es-ES_tradnl" b="1" dirty="0">
                <a:solidFill>
                  <a:schemeClr val="bg1">
                    <a:lumMod val="95000"/>
                    <a:lumOff val="5000"/>
                  </a:schemeClr>
                </a:solidFill>
                <a:latin typeface="Times New Roman" charset="0"/>
                <a:ea typeface="Times New Roman" charset="0"/>
                <a:cs typeface="Times New Roman" charset="0"/>
              </a:rPr>
              <a:t>APRECIACIÓN</a:t>
            </a:r>
            <a:r>
              <a:rPr lang="es-ES_tradnl" dirty="0">
                <a:solidFill>
                  <a:schemeClr val="bg1">
                    <a:lumMod val="95000"/>
                    <a:lumOff val="5000"/>
                  </a:schemeClr>
                </a:solidFill>
                <a:latin typeface="Times New Roman" charset="0"/>
                <a:ea typeface="Times New Roman" charset="0"/>
                <a:cs typeface="Times New Roman" charset="0"/>
              </a:rPr>
              <a:t> de la Libra respecto al dólar es un incremento del precio de la libra</a:t>
            </a:r>
          </a:p>
          <a:p>
            <a:pPr algn="just"/>
            <a:r>
              <a:rPr lang="es-ES_tradnl" dirty="0">
                <a:solidFill>
                  <a:schemeClr val="bg1">
                    <a:lumMod val="95000"/>
                    <a:lumOff val="5000"/>
                  </a:schemeClr>
                </a:solidFill>
                <a:latin typeface="Times New Roman" charset="0"/>
                <a:ea typeface="Times New Roman" charset="0"/>
                <a:cs typeface="Times New Roman" charset="0"/>
              </a:rPr>
              <a:t>expresado en dólares (por ejemplo la variación de 1,50 a 1,75 dólares).</a:t>
            </a:r>
          </a:p>
          <a:p>
            <a:pPr algn="just"/>
            <a:r>
              <a:rPr lang="es-ES_tradnl" dirty="0">
                <a:solidFill>
                  <a:schemeClr val="bg1">
                    <a:lumMod val="95000"/>
                    <a:lumOff val="5000"/>
                  </a:schemeClr>
                </a:solidFill>
                <a:latin typeface="Times New Roman" charset="0"/>
                <a:ea typeface="Times New Roman" charset="0"/>
                <a:cs typeface="Times New Roman" charset="0"/>
              </a:rPr>
              <a:t>La </a:t>
            </a:r>
            <a:r>
              <a:rPr lang="es-ES_tradnl" b="1" dirty="0">
                <a:solidFill>
                  <a:schemeClr val="bg1">
                    <a:lumMod val="95000"/>
                    <a:lumOff val="5000"/>
                  </a:schemeClr>
                </a:solidFill>
                <a:latin typeface="Times New Roman" charset="0"/>
                <a:ea typeface="Times New Roman" charset="0"/>
                <a:cs typeface="Times New Roman" charset="0"/>
              </a:rPr>
              <a:t>APRECIACIÓN</a:t>
            </a:r>
            <a:r>
              <a:rPr lang="es-ES_tradnl" dirty="0">
                <a:solidFill>
                  <a:schemeClr val="bg1">
                    <a:lumMod val="95000"/>
                    <a:lumOff val="5000"/>
                  </a:schemeClr>
                </a:solidFill>
                <a:latin typeface="Times New Roman" charset="0"/>
                <a:ea typeface="Times New Roman" charset="0"/>
                <a:cs typeface="Times New Roman" charset="0"/>
              </a:rPr>
              <a:t> de la moneda de un país encarece sus productos para los extranjeros.</a:t>
            </a:r>
          </a:p>
          <a:p>
            <a:pPr algn="just"/>
            <a:r>
              <a:rPr lang="es-ES_tradnl" dirty="0">
                <a:solidFill>
                  <a:schemeClr val="bg1">
                    <a:lumMod val="95000"/>
                    <a:lumOff val="5000"/>
                  </a:schemeClr>
                </a:solidFill>
                <a:latin typeface="Times New Roman" charset="0"/>
                <a:ea typeface="Times New Roman" charset="0"/>
                <a:cs typeface="Times New Roman" charset="0"/>
              </a:rPr>
              <a:t>En resumen, cuando la moneda de un país se </a:t>
            </a:r>
            <a:r>
              <a:rPr lang="es-ES_tradnl" b="1" dirty="0">
                <a:solidFill>
                  <a:schemeClr val="bg1">
                    <a:lumMod val="95000"/>
                    <a:lumOff val="5000"/>
                  </a:schemeClr>
                </a:solidFill>
                <a:latin typeface="Times New Roman" charset="0"/>
                <a:ea typeface="Times New Roman" charset="0"/>
                <a:cs typeface="Times New Roman" charset="0"/>
              </a:rPr>
              <a:t>DEPRECIA</a:t>
            </a:r>
            <a:r>
              <a:rPr lang="es-ES_tradnl" dirty="0">
                <a:solidFill>
                  <a:schemeClr val="bg1">
                    <a:lumMod val="95000"/>
                    <a:lumOff val="5000"/>
                  </a:schemeClr>
                </a:solidFill>
                <a:latin typeface="Times New Roman" charset="0"/>
                <a:ea typeface="Times New Roman" charset="0"/>
                <a:cs typeface="Times New Roman" charset="0"/>
              </a:rPr>
              <a:t>, los extranjeros encuentran que sus</a:t>
            </a:r>
          </a:p>
          <a:p>
            <a:pPr algn="just"/>
            <a:r>
              <a:rPr lang="es-ES_tradnl" dirty="0">
                <a:solidFill>
                  <a:schemeClr val="bg1">
                    <a:lumMod val="95000"/>
                    <a:lumOff val="5000"/>
                  </a:schemeClr>
                </a:solidFill>
                <a:latin typeface="Times New Roman" charset="0"/>
                <a:ea typeface="Times New Roman" charset="0"/>
                <a:cs typeface="Times New Roman" charset="0"/>
              </a:rPr>
              <a:t>compras en ese país son más baratas y los residentes nacionales encuentran que las</a:t>
            </a:r>
          </a:p>
          <a:p>
            <a:pPr algn="just"/>
            <a:r>
              <a:rPr lang="es-ES_tradnl" dirty="0">
                <a:solidFill>
                  <a:schemeClr val="bg1">
                    <a:lumMod val="95000"/>
                    <a:lumOff val="5000"/>
                  </a:schemeClr>
                </a:solidFill>
                <a:latin typeface="Times New Roman" charset="0"/>
                <a:ea typeface="Times New Roman" charset="0"/>
                <a:cs typeface="Times New Roman" charset="0"/>
              </a:rPr>
              <a:t>importaciones del extranjero son más caras.</a:t>
            </a:r>
          </a:p>
          <a:p>
            <a:pPr algn="just"/>
            <a:r>
              <a:rPr lang="es-ES_tradnl" dirty="0">
                <a:solidFill>
                  <a:schemeClr val="bg1">
                    <a:lumMod val="95000"/>
                    <a:lumOff val="5000"/>
                  </a:schemeClr>
                </a:solidFill>
                <a:latin typeface="Times New Roman" charset="0"/>
                <a:ea typeface="Times New Roman" charset="0"/>
                <a:cs typeface="Times New Roman" charset="0"/>
              </a:rPr>
              <a:t>Para poder conocer el cambio entre dos monedas, se establece primero el cambio de cada una</a:t>
            </a:r>
          </a:p>
          <a:p>
            <a:pPr algn="just"/>
            <a:r>
              <a:rPr lang="es-ES_tradnl" dirty="0">
                <a:solidFill>
                  <a:schemeClr val="bg1">
                    <a:lumMod val="95000"/>
                    <a:lumOff val="5000"/>
                  </a:schemeClr>
                </a:solidFill>
                <a:latin typeface="Times New Roman" charset="0"/>
                <a:ea typeface="Times New Roman" charset="0"/>
                <a:cs typeface="Times New Roman" charset="0"/>
              </a:rPr>
              <a:t>de ellas con relación al dólar y entonces se puede establecer su cambio.</a:t>
            </a:r>
          </a:p>
        </p:txBody>
      </p:sp>
    </p:spTree>
    <p:extLst>
      <p:ext uri="{BB962C8B-B14F-4D97-AF65-F5344CB8AC3E}">
        <p14:creationId xmlns:p14="http://schemas.microsoft.com/office/powerpoint/2010/main" val="6474980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98195" y="156634"/>
            <a:ext cx="10515600" cy="1138773"/>
          </a:xfrm>
          <a:prstGeom prst="rect">
            <a:avLst/>
          </a:prstGeom>
          <a:blipFill>
            <a:blip r:embed="rId2"/>
            <a:tile tx="0" ty="0" sx="100000" sy="100000" flip="none" algn="tl"/>
          </a:blipFill>
          <a:ln>
            <a:solidFill>
              <a:schemeClr val="bg1"/>
            </a:solidFill>
          </a:ln>
        </p:spPr>
        <p:txBody>
          <a:bodyPr wrap="square">
            <a:spAutoFit/>
          </a:bodyPr>
          <a:lstStyle/>
          <a:p>
            <a:r>
              <a:rPr lang="es-ES" sz="3200" b="1" dirty="0">
                <a:solidFill>
                  <a:schemeClr val="bg1">
                    <a:lumMod val="95000"/>
                    <a:lumOff val="5000"/>
                  </a:schemeClr>
                </a:solidFill>
                <a:latin typeface="Times New Roman" charset="0"/>
                <a:ea typeface="Times New Roman" charset="0"/>
                <a:cs typeface="Times New Roman" charset="0"/>
              </a:rPr>
              <a:t>4. TIPO DE CAMBIOS CRUZADOS</a:t>
            </a:r>
            <a:endParaRPr lang="es-ES" b="1" dirty="0">
              <a:solidFill>
                <a:schemeClr val="bg1">
                  <a:lumMod val="95000"/>
                  <a:lumOff val="5000"/>
                </a:schemeClr>
              </a:solidFill>
              <a:latin typeface="Times New Roman" charset="0"/>
              <a:ea typeface="Times New Roman" charset="0"/>
              <a:cs typeface="Times New Roman" charset="0"/>
            </a:endParaRP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Concepto: se trata de dos monedas en las que ninguna de ellas es el dólar estadounidense. </a:t>
            </a:r>
          </a:p>
        </p:txBody>
      </p:sp>
      <mc:AlternateContent xmlns:mc="http://schemas.openxmlformats.org/markup-compatibility/2006" xmlns:a14="http://schemas.microsoft.com/office/drawing/2010/main">
        <mc:Choice Requires="a14">
          <p:sp>
            <p:nvSpPr>
              <p:cNvPr id="5" name="Rectángulo 4"/>
              <p:cNvSpPr/>
              <p:nvPr/>
            </p:nvSpPr>
            <p:spPr>
              <a:xfrm>
                <a:off x="798195" y="1422073"/>
                <a:ext cx="10515600" cy="1722779"/>
              </a:xfrm>
              <a:prstGeom prst="rect">
                <a:avLst/>
              </a:prstGeom>
              <a:blipFill>
                <a:blip r:embed="rId2"/>
                <a:tile tx="0" ty="0" sx="100000" sy="100000" flip="none" algn="tl"/>
              </a:blipFill>
              <a:ln>
                <a:solidFill>
                  <a:srgbClr val="FF0000"/>
                </a:solidFill>
              </a:ln>
            </p:spPr>
            <p:txBody>
              <a:bodyPr wrap="square">
                <a:spAutoFit/>
              </a:bodyPr>
              <a:lstStyle/>
              <a:p>
                <a:endParaRPr lang="en-US" b="1" dirty="0">
                  <a:solidFill>
                    <a:schemeClr val="bg1">
                      <a:lumMod val="95000"/>
                      <a:lumOff val="5000"/>
                    </a:schemeClr>
                  </a:solidFill>
                  <a:latin typeface="Times New Roman" charset="0"/>
                  <a:ea typeface="Times New Roman" charset="0"/>
                  <a:cs typeface="Times New Roman" charset="0"/>
                </a:endParaRPr>
              </a:p>
              <a:p>
                <a:r>
                  <a:rPr lang="en-US" b="1" dirty="0">
                    <a:solidFill>
                      <a:schemeClr val="bg1">
                        <a:lumMod val="95000"/>
                        <a:lumOff val="5000"/>
                      </a:schemeClr>
                    </a:solidFill>
                    <a:latin typeface="Times New Roman" charset="0"/>
                    <a:ea typeface="Times New Roman" charset="0"/>
                    <a:cs typeface="Times New Roman" charset="0"/>
                  </a:rPr>
                  <a:t>										</a:t>
                </a:r>
                <a14:m>
                  <m:oMath xmlns:m="http://schemas.openxmlformats.org/officeDocument/2006/math">
                    <m:f>
                      <m:fPr>
                        <m:ctrlPr>
                          <a:rPr lang="es-ES" b="1" i="1">
                            <a:solidFill>
                              <a:schemeClr val="bg1">
                                <a:lumMod val="95000"/>
                                <a:lumOff val="5000"/>
                              </a:schemeClr>
                            </a:solidFill>
                            <a:latin typeface="Cambria Math" panose="02040503050406030204" pitchFamily="18" charset="0"/>
                          </a:rPr>
                        </m:ctrlPr>
                      </m:fPr>
                      <m:num>
                        <m:r>
                          <a:rPr lang="es-ES" b="1" i="1">
                            <a:solidFill>
                              <a:schemeClr val="bg1">
                                <a:lumMod val="95000"/>
                                <a:lumOff val="5000"/>
                              </a:schemeClr>
                            </a:solidFill>
                            <a:latin typeface="Cambria Math" charset="0"/>
                          </a:rPr>
                          <m:t>𝑴</m:t>
                        </m:r>
                        <m:r>
                          <a:rPr lang="es-ES" b="1" i="1" smtClean="0">
                            <a:solidFill>
                              <a:schemeClr val="bg1">
                                <a:lumMod val="95000"/>
                                <a:lumOff val="5000"/>
                              </a:schemeClr>
                            </a:solidFill>
                            <a:latin typeface="Cambria Math" charset="0"/>
                          </a:rPr>
                          <m:t>𝟏</m:t>
                        </m:r>
                      </m:num>
                      <m:den>
                        <m:r>
                          <a:rPr lang="es-ES" b="1" i="1">
                            <a:solidFill>
                              <a:schemeClr val="bg1">
                                <a:lumMod val="95000"/>
                                <a:lumOff val="5000"/>
                              </a:schemeClr>
                            </a:solidFill>
                            <a:latin typeface="Cambria Math" charset="0"/>
                          </a:rPr>
                          <m:t>𝑴</m:t>
                        </m:r>
                        <m:r>
                          <a:rPr lang="es-ES" b="1" i="1" smtClean="0">
                            <a:solidFill>
                              <a:schemeClr val="bg1">
                                <a:lumMod val="95000"/>
                                <a:lumOff val="5000"/>
                              </a:schemeClr>
                            </a:solidFill>
                            <a:latin typeface="Cambria Math" charset="0"/>
                          </a:rPr>
                          <m:t>𝟐</m:t>
                        </m:r>
                      </m:den>
                    </m:f>
                    <m:r>
                      <a:rPr lang="es-ES" b="1" i="1">
                        <a:solidFill>
                          <a:schemeClr val="bg1">
                            <a:lumMod val="95000"/>
                            <a:lumOff val="5000"/>
                          </a:schemeClr>
                        </a:solidFill>
                        <a:latin typeface="Cambria Math" charset="0"/>
                      </a:rPr>
                      <m:t>=</m:t>
                    </m:r>
                    <m:f>
                      <m:fPr>
                        <m:ctrlPr>
                          <a:rPr lang="es-ES" b="1" i="1">
                            <a:solidFill>
                              <a:schemeClr val="bg1">
                                <a:lumMod val="95000"/>
                                <a:lumOff val="5000"/>
                              </a:schemeClr>
                            </a:solidFill>
                            <a:latin typeface="Cambria Math" panose="02040503050406030204" pitchFamily="18" charset="0"/>
                          </a:rPr>
                        </m:ctrlPr>
                      </m:fPr>
                      <m:num>
                        <m:r>
                          <a:rPr lang="es-ES" b="1" i="1">
                            <a:solidFill>
                              <a:schemeClr val="bg1">
                                <a:lumMod val="95000"/>
                                <a:lumOff val="5000"/>
                              </a:schemeClr>
                            </a:solidFill>
                            <a:latin typeface="Cambria Math" charset="0"/>
                          </a:rPr>
                          <m:t>𝑪</m:t>
                        </m:r>
                        <m:r>
                          <a:rPr lang="es-ES" b="1" i="1" smtClean="0">
                            <a:solidFill>
                              <a:schemeClr val="bg1">
                                <a:lumMod val="95000"/>
                                <a:lumOff val="5000"/>
                              </a:schemeClr>
                            </a:solidFill>
                            <a:latin typeface="Cambria Math" charset="0"/>
                          </a:rPr>
                          <m:t>𝟐</m:t>
                        </m:r>
                      </m:num>
                      <m:den>
                        <m:r>
                          <a:rPr lang="es-ES" b="1" i="1">
                            <a:solidFill>
                              <a:schemeClr val="bg1">
                                <a:lumMod val="95000"/>
                                <a:lumOff val="5000"/>
                              </a:schemeClr>
                            </a:solidFill>
                            <a:latin typeface="Cambria Math" charset="0"/>
                          </a:rPr>
                          <m:t>𝑽</m:t>
                        </m:r>
                        <m:r>
                          <a:rPr lang="es-ES" b="1" i="1" smtClean="0">
                            <a:solidFill>
                              <a:schemeClr val="bg1">
                                <a:lumMod val="95000"/>
                                <a:lumOff val="5000"/>
                              </a:schemeClr>
                            </a:solidFill>
                            <a:latin typeface="Cambria Math" charset="0"/>
                          </a:rPr>
                          <m:t>𝟏</m:t>
                        </m:r>
                      </m:den>
                    </m:f>
                  </m:oMath>
                </a14:m>
                <a:r>
                  <a:rPr lang="en-US" b="1" dirty="0">
                    <a:solidFill>
                      <a:schemeClr val="bg1">
                        <a:lumMod val="95000"/>
                        <a:lumOff val="5000"/>
                      </a:schemeClr>
                    </a:solidFill>
                    <a:latin typeface="Times New Roman" charset="0"/>
                    <a:ea typeface="Times New Roman" charset="0"/>
                    <a:cs typeface="Times New Roman" charset="0"/>
                  </a:rPr>
                  <a:t>      /      </a:t>
                </a:r>
                <a14:m>
                  <m:oMath xmlns:m="http://schemas.openxmlformats.org/officeDocument/2006/math">
                    <m:f>
                      <m:fPr>
                        <m:ctrlPr>
                          <a:rPr lang="es-ES" b="1" i="1" smtClean="0">
                            <a:solidFill>
                              <a:schemeClr val="bg1">
                                <a:lumMod val="95000"/>
                                <a:lumOff val="5000"/>
                              </a:schemeClr>
                            </a:solidFill>
                            <a:latin typeface="Cambria Math" panose="02040503050406030204" pitchFamily="18" charset="0"/>
                          </a:rPr>
                        </m:ctrlPr>
                      </m:fPr>
                      <m:num>
                        <m:r>
                          <a:rPr lang="es-ES" b="1" i="1" smtClean="0">
                            <a:solidFill>
                              <a:schemeClr val="bg1">
                                <a:lumMod val="95000"/>
                                <a:lumOff val="5000"/>
                              </a:schemeClr>
                            </a:solidFill>
                            <a:latin typeface="Cambria Math" charset="0"/>
                          </a:rPr>
                          <m:t>𝑽</m:t>
                        </m:r>
                        <m:r>
                          <a:rPr lang="es-ES" b="1" i="1" smtClean="0">
                            <a:solidFill>
                              <a:schemeClr val="bg1">
                                <a:lumMod val="95000"/>
                                <a:lumOff val="5000"/>
                              </a:schemeClr>
                            </a:solidFill>
                            <a:latin typeface="Cambria Math" charset="0"/>
                          </a:rPr>
                          <m:t>𝟐</m:t>
                        </m:r>
                      </m:num>
                      <m:den>
                        <m:r>
                          <a:rPr lang="es-ES" b="1" i="1" smtClean="0">
                            <a:solidFill>
                              <a:schemeClr val="bg1">
                                <a:lumMod val="95000"/>
                                <a:lumOff val="5000"/>
                              </a:schemeClr>
                            </a:solidFill>
                            <a:latin typeface="Cambria Math" charset="0"/>
                          </a:rPr>
                          <m:t>𝑪</m:t>
                        </m:r>
                        <m:r>
                          <a:rPr lang="es-ES" b="1" i="1" smtClean="0">
                            <a:solidFill>
                              <a:schemeClr val="bg1">
                                <a:lumMod val="95000"/>
                                <a:lumOff val="5000"/>
                              </a:schemeClr>
                            </a:solidFill>
                            <a:latin typeface="Cambria Math" charset="0"/>
                          </a:rPr>
                          <m:t>𝟏</m:t>
                        </m:r>
                      </m:den>
                    </m:f>
                  </m:oMath>
                </a14:m>
                <a:endParaRPr lang="en-US" b="1" dirty="0">
                  <a:solidFill>
                    <a:schemeClr val="bg1">
                      <a:lumMod val="95000"/>
                      <a:lumOff val="5000"/>
                    </a:schemeClr>
                  </a:solidFill>
                  <a:latin typeface="Times New Roman" charset="0"/>
                  <a:ea typeface="Times New Roman" charset="0"/>
                  <a:cs typeface="Times New Roman" charset="0"/>
                </a:endParaRPr>
              </a:p>
              <a:p>
                <a:r>
                  <a:rPr lang="en-US" b="1" dirty="0">
                    <a:solidFill>
                      <a:schemeClr val="bg1">
                        <a:lumMod val="95000"/>
                        <a:lumOff val="5000"/>
                      </a:schemeClr>
                    </a:solidFill>
                    <a:latin typeface="Times New Roman" charset="0"/>
                    <a:ea typeface="Times New Roman" charset="0"/>
                    <a:cs typeface="Times New Roman" charset="0"/>
                  </a:rPr>
                  <a:t>CÁLCULO</a:t>
                </a:r>
              </a:p>
              <a:p>
                <a:endParaRPr lang="en-US" dirty="0">
                  <a:solidFill>
                    <a:schemeClr val="bg1">
                      <a:lumMod val="95000"/>
                      <a:lumOff val="5000"/>
                    </a:schemeClr>
                  </a:solidFill>
                </a:endParaRPr>
              </a:p>
              <a:p>
                <a:r>
                  <a:rPr lang="es-ES" b="1" dirty="0">
                    <a:solidFill>
                      <a:schemeClr val="bg1">
                        <a:lumMod val="95000"/>
                        <a:lumOff val="5000"/>
                      </a:schemeClr>
                    </a:solidFill>
                  </a:rPr>
                  <a:t>										</a:t>
                </a:r>
                <a14:m>
                  <m:oMath xmlns:m="http://schemas.openxmlformats.org/officeDocument/2006/math">
                    <m:f>
                      <m:fPr>
                        <m:ctrlPr>
                          <a:rPr lang="es-ES" b="1" i="1" smtClean="0">
                            <a:solidFill>
                              <a:schemeClr val="bg1">
                                <a:lumMod val="95000"/>
                                <a:lumOff val="5000"/>
                              </a:schemeClr>
                            </a:solidFill>
                            <a:latin typeface="Cambria Math" panose="02040503050406030204" pitchFamily="18" charset="0"/>
                          </a:rPr>
                        </m:ctrlPr>
                      </m:fPr>
                      <m:num>
                        <m:r>
                          <a:rPr lang="es-ES" b="1" i="1" smtClean="0">
                            <a:solidFill>
                              <a:schemeClr val="bg1">
                                <a:lumMod val="95000"/>
                                <a:lumOff val="5000"/>
                              </a:schemeClr>
                            </a:solidFill>
                            <a:latin typeface="Cambria Math" charset="0"/>
                          </a:rPr>
                          <m:t>𝑴</m:t>
                        </m:r>
                        <m:r>
                          <a:rPr lang="es-ES" b="1" i="1" smtClean="0">
                            <a:solidFill>
                              <a:schemeClr val="bg1">
                                <a:lumMod val="95000"/>
                                <a:lumOff val="5000"/>
                              </a:schemeClr>
                            </a:solidFill>
                            <a:latin typeface="Cambria Math" charset="0"/>
                          </a:rPr>
                          <m:t>𝟐</m:t>
                        </m:r>
                      </m:num>
                      <m:den>
                        <m:r>
                          <a:rPr lang="es-ES" b="1" i="1" smtClean="0">
                            <a:solidFill>
                              <a:schemeClr val="bg1">
                                <a:lumMod val="95000"/>
                                <a:lumOff val="5000"/>
                              </a:schemeClr>
                            </a:solidFill>
                            <a:latin typeface="Cambria Math" charset="0"/>
                          </a:rPr>
                          <m:t>𝑴</m:t>
                        </m:r>
                        <m:r>
                          <a:rPr lang="es-ES" b="1" i="1" smtClean="0">
                            <a:solidFill>
                              <a:schemeClr val="bg1">
                                <a:lumMod val="95000"/>
                                <a:lumOff val="5000"/>
                              </a:schemeClr>
                            </a:solidFill>
                            <a:latin typeface="Cambria Math" charset="0"/>
                          </a:rPr>
                          <m:t>𝟏</m:t>
                        </m:r>
                      </m:den>
                    </m:f>
                    <m:r>
                      <a:rPr lang="es-ES" b="1" i="1" smtClean="0">
                        <a:solidFill>
                          <a:schemeClr val="bg1">
                            <a:lumMod val="95000"/>
                            <a:lumOff val="5000"/>
                          </a:schemeClr>
                        </a:solidFill>
                        <a:latin typeface="Cambria Math" charset="0"/>
                      </a:rPr>
                      <m:t>=</m:t>
                    </m:r>
                    <m:f>
                      <m:fPr>
                        <m:ctrlPr>
                          <a:rPr lang="es-ES" b="1" i="1" smtClean="0">
                            <a:solidFill>
                              <a:schemeClr val="bg1">
                                <a:lumMod val="95000"/>
                                <a:lumOff val="5000"/>
                              </a:schemeClr>
                            </a:solidFill>
                            <a:latin typeface="Cambria Math" panose="02040503050406030204" pitchFamily="18" charset="0"/>
                          </a:rPr>
                        </m:ctrlPr>
                      </m:fPr>
                      <m:num>
                        <m:r>
                          <a:rPr lang="es-ES" b="1" i="1" smtClean="0">
                            <a:solidFill>
                              <a:schemeClr val="bg1">
                                <a:lumMod val="95000"/>
                                <a:lumOff val="5000"/>
                              </a:schemeClr>
                            </a:solidFill>
                            <a:latin typeface="Cambria Math" charset="0"/>
                          </a:rPr>
                          <m:t>𝑪</m:t>
                        </m:r>
                        <m:r>
                          <a:rPr lang="es-ES" b="1" i="1" smtClean="0">
                            <a:solidFill>
                              <a:schemeClr val="bg1">
                                <a:lumMod val="95000"/>
                                <a:lumOff val="5000"/>
                              </a:schemeClr>
                            </a:solidFill>
                            <a:latin typeface="Cambria Math" charset="0"/>
                          </a:rPr>
                          <m:t>𝟏</m:t>
                        </m:r>
                      </m:num>
                      <m:den>
                        <m:r>
                          <a:rPr lang="es-ES" b="1" i="1" smtClean="0">
                            <a:solidFill>
                              <a:schemeClr val="bg1">
                                <a:lumMod val="95000"/>
                                <a:lumOff val="5000"/>
                              </a:schemeClr>
                            </a:solidFill>
                            <a:latin typeface="Cambria Math" charset="0"/>
                          </a:rPr>
                          <m:t>𝑽</m:t>
                        </m:r>
                        <m:r>
                          <a:rPr lang="es-ES" b="1" i="1" smtClean="0">
                            <a:solidFill>
                              <a:schemeClr val="bg1">
                                <a:lumMod val="95000"/>
                                <a:lumOff val="5000"/>
                              </a:schemeClr>
                            </a:solidFill>
                            <a:latin typeface="Cambria Math" charset="0"/>
                          </a:rPr>
                          <m:t>𝟐</m:t>
                        </m:r>
                      </m:den>
                    </m:f>
                  </m:oMath>
                </a14:m>
                <a:r>
                  <a:rPr lang="en-US" b="1" dirty="0">
                    <a:solidFill>
                      <a:schemeClr val="bg1">
                        <a:lumMod val="95000"/>
                        <a:lumOff val="5000"/>
                      </a:schemeClr>
                    </a:solidFill>
                  </a:rPr>
                  <a:t> / </a:t>
                </a:r>
                <a14:m>
                  <m:oMath xmlns:m="http://schemas.openxmlformats.org/officeDocument/2006/math">
                    <m:f>
                      <m:fPr>
                        <m:ctrlPr>
                          <a:rPr lang="es-ES" b="1" i="1">
                            <a:solidFill>
                              <a:schemeClr val="bg1">
                                <a:lumMod val="95000"/>
                                <a:lumOff val="5000"/>
                              </a:schemeClr>
                            </a:solidFill>
                            <a:latin typeface="Cambria Math" panose="02040503050406030204" pitchFamily="18" charset="0"/>
                          </a:rPr>
                        </m:ctrlPr>
                      </m:fPr>
                      <m:num>
                        <m:r>
                          <a:rPr lang="es-ES" b="1" i="1" smtClean="0">
                            <a:solidFill>
                              <a:schemeClr val="bg1">
                                <a:lumMod val="95000"/>
                                <a:lumOff val="5000"/>
                              </a:schemeClr>
                            </a:solidFill>
                            <a:latin typeface="Cambria Math" charset="0"/>
                          </a:rPr>
                          <m:t>𝑽</m:t>
                        </m:r>
                        <m:r>
                          <a:rPr lang="es-ES" b="1" i="1">
                            <a:solidFill>
                              <a:schemeClr val="bg1">
                                <a:lumMod val="95000"/>
                                <a:lumOff val="5000"/>
                              </a:schemeClr>
                            </a:solidFill>
                            <a:latin typeface="Cambria Math" charset="0"/>
                          </a:rPr>
                          <m:t>𝟏</m:t>
                        </m:r>
                      </m:num>
                      <m:den>
                        <m:r>
                          <a:rPr lang="es-ES" b="1" i="1" smtClean="0">
                            <a:solidFill>
                              <a:schemeClr val="bg1">
                                <a:lumMod val="95000"/>
                                <a:lumOff val="5000"/>
                              </a:schemeClr>
                            </a:solidFill>
                            <a:latin typeface="Cambria Math" charset="0"/>
                          </a:rPr>
                          <m:t>𝑪</m:t>
                        </m:r>
                        <m:r>
                          <a:rPr lang="es-ES" b="1" i="1">
                            <a:solidFill>
                              <a:schemeClr val="bg1">
                                <a:lumMod val="95000"/>
                                <a:lumOff val="5000"/>
                              </a:schemeClr>
                            </a:solidFill>
                            <a:latin typeface="Cambria Math" charset="0"/>
                          </a:rPr>
                          <m:t>𝟐</m:t>
                        </m:r>
                      </m:den>
                    </m:f>
                  </m:oMath>
                </a14:m>
                <a:endParaRPr lang="en-US" b="1" dirty="0">
                  <a:solidFill>
                    <a:schemeClr val="bg1">
                      <a:lumMod val="95000"/>
                      <a:lumOff val="5000"/>
                    </a:schemeClr>
                  </a:solidFill>
                </a:endParaRPr>
              </a:p>
            </p:txBody>
          </p:sp>
        </mc:Choice>
        <mc:Fallback xmlns="">
          <p:sp>
            <p:nvSpPr>
              <p:cNvPr id="5" name="Rectángulo 4"/>
              <p:cNvSpPr>
                <a:spLocks noRot="1" noChangeAspect="1" noMove="1" noResize="1" noEditPoints="1" noAdjustHandles="1" noChangeArrowheads="1" noChangeShapeType="1" noTextEdit="1"/>
              </p:cNvSpPr>
              <p:nvPr/>
            </p:nvSpPr>
            <p:spPr>
              <a:xfrm>
                <a:off x="798195" y="1422073"/>
                <a:ext cx="10515600" cy="1722779"/>
              </a:xfrm>
              <a:prstGeom prst="rect">
                <a:avLst/>
              </a:prstGeom>
              <a:blipFill rotWithShape="0">
                <a:blip r:embed="rId3"/>
                <a:stretch>
                  <a:fillRect l="-463" b="-351"/>
                </a:stretch>
              </a:blipFill>
              <a:ln>
                <a:solidFill>
                  <a:srgbClr val="FF0000"/>
                </a:solidFill>
              </a:ln>
            </p:spPr>
            <p:txBody>
              <a:bodyPr/>
              <a:lstStyle/>
              <a:p>
                <a:r>
                  <a:rPr lang="es-ES_tradnl">
                    <a:noFill/>
                  </a:rPr>
                  <a:t> </a:t>
                </a:r>
              </a:p>
            </p:txBody>
          </p:sp>
        </mc:Fallback>
      </mc:AlternateContent>
      <p:sp>
        <p:nvSpPr>
          <p:cNvPr id="7" name="Rectángulo 6"/>
          <p:cNvSpPr/>
          <p:nvPr/>
        </p:nvSpPr>
        <p:spPr>
          <a:xfrm>
            <a:off x="798195" y="3474511"/>
            <a:ext cx="8162925" cy="2800767"/>
          </a:xfrm>
          <a:prstGeom prst="rect">
            <a:avLst/>
          </a:prstGeom>
          <a:blipFill>
            <a:blip r:embed="rId2"/>
            <a:tile tx="0" ty="0" sx="100000" sy="100000" flip="none" algn="tl"/>
          </a:blipFill>
          <a:ln>
            <a:solidFill>
              <a:schemeClr val="bg1"/>
            </a:solidFill>
          </a:ln>
        </p:spPr>
        <p:txBody>
          <a:bodyPr wrap="square">
            <a:spAutoFit/>
          </a:bodyPr>
          <a:lstStyle/>
          <a:p>
            <a:r>
              <a:rPr lang="es-ES" sz="3200" b="1" dirty="0">
                <a:solidFill>
                  <a:schemeClr val="bg1">
                    <a:lumMod val="95000"/>
                    <a:lumOff val="5000"/>
                  </a:schemeClr>
                </a:solidFill>
                <a:latin typeface="Times New Roman" charset="0"/>
                <a:ea typeface="Times New Roman" charset="0"/>
                <a:cs typeface="Times New Roman" charset="0"/>
              </a:rPr>
              <a:t>EJEMPLO 2. </a:t>
            </a:r>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							COMPRA (BID)			VENTA (ASK)</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USD/EUR (M1)						0.85001				0.85006</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USD/CHF  (M2)						1.1028/31</a:t>
            </a:r>
            <a:r>
              <a:rPr lang="es-ES" b="1" dirty="0">
                <a:solidFill>
                  <a:schemeClr val="bg1">
                    <a:lumMod val="95000"/>
                    <a:lumOff val="5000"/>
                  </a:schemeClr>
                </a:solidFill>
              </a:rPr>
              <a:t>			</a:t>
            </a:r>
            <a:r>
              <a:rPr lang="es-ES" b="1" dirty="0">
                <a:solidFill>
                  <a:schemeClr val="bg1">
                    <a:lumMod val="95000"/>
                    <a:lumOff val="5000"/>
                  </a:schemeClr>
                </a:solidFill>
                <a:latin typeface="Times New Roman" charset="0"/>
                <a:ea typeface="Times New Roman" charset="0"/>
                <a:cs typeface="Times New Roman" charset="0"/>
              </a:rPr>
              <a:t>1.1031</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USD/M1							C1			/		V1</a:t>
            </a:r>
          </a:p>
          <a:p>
            <a:r>
              <a:rPr lang="es-ES" b="1" dirty="0">
                <a:solidFill>
                  <a:schemeClr val="bg1">
                    <a:lumMod val="95000"/>
                    <a:lumOff val="5000"/>
                  </a:schemeClr>
                </a:solidFill>
                <a:latin typeface="Times New Roman" charset="0"/>
                <a:ea typeface="Times New Roman" charset="0"/>
                <a:cs typeface="Times New Roman" charset="0"/>
              </a:rPr>
              <a:t>USD/M2</a:t>
            </a:r>
            <a:r>
              <a:rPr lang="es-ES" b="1" dirty="0">
                <a:solidFill>
                  <a:schemeClr val="bg1">
                    <a:lumMod val="95000"/>
                    <a:lumOff val="5000"/>
                  </a:schemeClr>
                </a:solidFill>
              </a:rPr>
              <a:t>							</a:t>
            </a:r>
            <a:r>
              <a:rPr lang="es-ES" b="1" dirty="0">
                <a:solidFill>
                  <a:schemeClr val="bg1">
                    <a:lumMod val="95000"/>
                    <a:lumOff val="5000"/>
                  </a:schemeClr>
                </a:solidFill>
                <a:latin typeface="Times New Roman" charset="0"/>
                <a:ea typeface="Times New Roman" charset="0"/>
                <a:cs typeface="Times New Roman" charset="0"/>
              </a:rPr>
              <a:t>C2			/		V2</a:t>
            </a:r>
            <a:endParaRPr lang="en-US" b="1" dirty="0">
              <a:solidFill>
                <a:schemeClr val="bg1">
                  <a:lumMod val="95000"/>
                  <a:lumOff val="5000"/>
                </a:schemeClr>
              </a:solidFill>
              <a:latin typeface="Times New Roman" charset="0"/>
              <a:ea typeface="Times New Roman" charset="0"/>
              <a:cs typeface="Times New Roman" charset="0"/>
            </a:endParaRPr>
          </a:p>
        </p:txBody>
      </p:sp>
      <p:sp>
        <p:nvSpPr>
          <p:cNvPr id="8" name="Marco 7"/>
          <p:cNvSpPr/>
          <p:nvPr/>
        </p:nvSpPr>
        <p:spPr>
          <a:xfrm>
            <a:off x="4892040" y="5052060"/>
            <a:ext cx="1051560" cy="365760"/>
          </a:xfrm>
          <a:prstGeom prst="frame">
            <a:avLst/>
          </a:prstGeom>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9" name="Marco 8"/>
          <p:cNvSpPr/>
          <p:nvPr/>
        </p:nvSpPr>
        <p:spPr>
          <a:xfrm>
            <a:off x="7097077" y="4503420"/>
            <a:ext cx="1051560" cy="371474"/>
          </a:xfrm>
          <a:prstGeom prst="fra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0" name="Flecha abajo 9"/>
          <p:cNvSpPr/>
          <p:nvPr/>
        </p:nvSpPr>
        <p:spPr>
          <a:xfrm>
            <a:off x="7263708" y="2026670"/>
            <a:ext cx="144428" cy="186343"/>
          </a:xfrm>
          <a:prstGeom prst="downArrow">
            <a:avLst>
              <a:gd name="adj1" fmla="val 50000"/>
              <a:gd name="adj2" fmla="val 3880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lecha abajo 10"/>
          <p:cNvSpPr/>
          <p:nvPr/>
        </p:nvSpPr>
        <p:spPr>
          <a:xfrm>
            <a:off x="8198643" y="4568487"/>
            <a:ext cx="104775" cy="205740"/>
          </a:xfrm>
          <a:prstGeom prst="downArrow">
            <a:avLst/>
          </a:prstGeom>
          <a:solidFill>
            <a:schemeClr val="accent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lecha abajo 11"/>
          <p:cNvSpPr/>
          <p:nvPr/>
        </p:nvSpPr>
        <p:spPr>
          <a:xfrm>
            <a:off x="4683681" y="5132070"/>
            <a:ext cx="104775" cy="205740"/>
          </a:xfrm>
          <a:prstGeom prst="downArrow">
            <a:avLst/>
          </a:prstGeom>
          <a:solidFill>
            <a:schemeClr val="accent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Rectángulo 12"/>
          <p:cNvSpPr/>
          <p:nvPr/>
        </p:nvSpPr>
        <p:spPr>
          <a:xfrm>
            <a:off x="9063514" y="3489900"/>
            <a:ext cx="2995136" cy="2862322"/>
          </a:xfrm>
          <a:prstGeom prst="rect">
            <a:avLst/>
          </a:prstGeom>
          <a:blipFill>
            <a:blip r:embed="rId2"/>
            <a:tile tx="0" ty="0" sx="100000" sy="100000" flip="none" algn="tl"/>
          </a:blipFill>
          <a:ln>
            <a:solidFill>
              <a:schemeClr val="bg1"/>
            </a:solidFill>
          </a:ln>
        </p:spPr>
        <p:txBody>
          <a:bodyPr wrap="square">
            <a:spAutoFit/>
          </a:bodyPr>
          <a:lstStyle/>
          <a:p>
            <a:r>
              <a:rPr lang="es-ES" b="1" dirty="0">
                <a:solidFill>
                  <a:schemeClr val="bg1">
                    <a:lumMod val="95000"/>
                    <a:lumOff val="5000"/>
                  </a:schemeClr>
                </a:solidFill>
                <a:latin typeface="Times New Roman" charset="0"/>
                <a:ea typeface="Times New Roman" charset="0"/>
                <a:cs typeface="Times New Roman" charset="0"/>
              </a:rPr>
              <a:t>		</a:t>
            </a:r>
          </a:p>
          <a:p>
            <a:r>
              <a:rPr lang="es-ES" b="1" dirty="0">
                <a:solidFill>
                  <a:schemeClr val="bg1">
                    <a:lumMod val="95000"/>
                    <a:lumOff val="5000"/>
                  </a:schemeClr>
                </a:solidFill>
                <a:latin typeface="Times New Roman" charset="0"/>
                <a:ea typeface="Times New Roman" charset="0"/>
                <a:cs typeface="Times New Roman" charset="0"/>
              </a:rPr>
              <a:t>			Secuencia: primero precio compra de M2 , segundo precio de venta M1.</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			Secuencia: primero precio de venta M2, segundo precio de compra M1.</a:t>
            </a:r>
            <a:endParaRPr lang="en-US" b="1" dirty="0">
              <a:solidFill>
                <a:schemeClr val="bg1">
                  <a:lumMod val="95000"/>
                  <a:lumOff val="5000"/>
                </a:schemeClr>
              </a:solidFill>
              <a:latin typeface="Times New Roman" charset="0"/>
              <a:ea typeface="Times New Roman" charset="0"/>
              <a:cs typeface="Times New Roman" charset="0"/>
            </a:endParaRPr>
          </a:p>
        </p:txBody>
      </p:sp>
      <p:sp>
        <p:nvSpPr>
          <p:cNvPr id="14" name="Marco 13"/>
          <p:cNvSpPr/>
          <p:nvPr/>
        </p:nvSpPr>
        <p:spPr>
          <a:xfrm>
            <a:off x="9227820" y="3752850"/>
            <a:ext cx="796290" cy="365760"/>
          </a:xfrm>
          <a:prstGeom prst="fra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6" name="Marco 15"/>
          <p:cNvSpPr/>
          <p:nvPr/>
        </p:nvSpPr>
        <p:spPr>
          <a:xfrm>
            <a:off x="4879657" y="4516661"/>
            <a:ext cx="1051560" cy="365760"/>
          </a:xfrm>
          <a:prstGeom prst="frame">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accent4">
                  <a:lumMod val="60000"/>
                  <a:lumOff val="40000"/>
                </a:schemeClr>
              </a:solidFill>
            </a:endParaRPr>
          </a:p>
        </p:txBody>
      </p:sp>
      <p:sp>
        <p:nvSpPr>
          <p:cNvPr id="17" name="Flecha abajo 16"/>
          <p:cNvSpPr/>
          <p:nvPr/>
        </p:nvSpPr>
        <p:spPr>
          <a:xfrm>
            <a:off x="8353424" y="4568487"/>
            <a:ext cx="104775" cy="205740"/>
          </a:xfrm>
          <a:prstGeom prst="downArrow">
            <a:avLst/>
          </a:prstGeom>
          <a:solidFill>
            <a:schemeClr val="accent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8" name="Marco 17"/>
          <p:cNvSpPr/>
          <p:nvPr/>
        </p:nvSpPr>
        <p:spPr>
          <a:xfrm>
            <a:off x="7097077" y="5031293"/>
            <a:ext cx="1051560" cy="365760"/>
          </a:xfrm>
          <a:prstGeom prst="frame">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accent4">
                  <a:lumMod val="60000"/>
                  <a:lumOff val="40000"/>
                </a:schemeClr>
              </a:solidFill>
            </a:endParaRPr>
          </a:p>
        </p:txBody>
      </p:sp>
      <p:sp>
        <p:nvSpPr>
          <p:cNvPr id="19" name="Flecha abajo 18"/>
          <p:cNvSpPr/>
          <p:nvPr/>
        </p:nvSpPr>
        <p:spPr>
          <a:xfrm>
            <a:off x="4697492" y="4596671"/>
            <a:ext cx="104775" cy="205740"/>
          </a:xfrm>
          <a:prstGeom prst="downArrow">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Flecha abajo 19"/>
          <p:cNvSpPr/>
          <p:nvPr/>
        </p:nvSpPr>
        <p:spPr>
          <a:xfrm>
            <a:off x="8198643" y="5132070"/>
            <a:ext cx="104775" cy="205740"/>
          </a:xfrm>
          <a:prstGeom prst="downArrow">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1" name="Flecha abajo 20"/>
          <p:cNvSpPr/>
          <p:nvPr/>
        </p:nvSpPr>
        <p:spPr>
          <a:xfrm>
            <a:off x="8310086" y="5132070"/>
            <a:ext cx="104775" cy="205740"/>
          </a:xfrm>
          <a:prstGeom prst="downArrow">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2" name="Marco 21"/>
          <p:cNvSpPr/>
          <p:nvPr/>
        </p:nvSpPr>
        <p:spPr>
          <a:xfrm>
            <a:off x="9214485" y="5057774"/>
            <a:ext cx="809625" cy="365760"/>
          </a:xfrm>
          <a:prstGeom prst="frame">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accent4">
                  <a:lumMod val="60000"/>
                  <a:lumOff val="40000"/>
                </a:schemeClr>
              </a:solidFill>
            </a:endParaRPr>
          </a:p>
        </p:txBody>
      </p:sp>
      <p:sp>
        <p:nvSpPr>
          <p:cNvPr id="23" name="Flecha abajo 22"/>
          <p:cNvSpPr/>
          <p:nvPr/>
        </p:nvSpPr>
        <p:spPr>
          <a:xfrm>
            <a:off x="7269128" y="1743730"/>
            <a:ext cx="133588" cy="205740"/>
          </a:xfrm>
          <a:prstGeom prst="downArrow">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9" name="Flecha abajo 28"/>
          <p:cNvSpPr/>
          <p:nvPr/>
        </p:nvSpPr>
        <p:spPr>
          <a:xfrm>
            <a:off x="6354170" y="2034474"/>
            <a:ext cx="144428" cy="186343"/>
          </a:xfrm>
          <a:prstGeom prst="downArrow">
            <a:avLst>
              <a:gd name="adj1" fmla="val 50000"/>
              <a:gd name="adj2" fmla="val 3880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0" name="Flecha abajo 29"/>
          <p:cNvSpPr/>
          <p:nvPr/>
        </p:nvSpPr>
        <p:spPr>
          <a:xfrm>
            <a:off x="6189989" y="2025582"/>
            <a:ext cx="144428" cy="186343"/>
          </a:xfrm>
          <a:prstGeom prst="downArrow">
            <a:avLst>
              <a:gd name="adj1" fmla="val 50000"/>
              <a:gd name="adj2" fmla="val 3880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1" name="Flecha abajo 30"/>
          <p:cNvSpPr/>
          <p:nvPr/>
        </p:nvSpPr>
        <p:spPr>
          <a:xfrm>
            <a:off x="6220582" y="1744202"/>
            <a:ext cx="133588" cy="205740"/>
          </a:xfrm>
          <a:prstGeom prst="downArrow">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2" name="Flecha abajo 31"/>
          <p:cNvSpPr/>
          <p:nvPr/>
        </p:nvSpPr>
        <p:spPr>
          <a:xfrm>
            <a:off x="6354170" y="1756530"/>
            <a:ext cx="133588" cy="205740"/>
          </a:xfrm>
          <a:prstGeom prst="downArrow">
            <a:avLst/>
          </a:prstGeom>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862009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32485" y="211898"/>
            <a:ext cx="10515600" cy="6186309"/>
          </a:xfrm>
          <a:prstGeom prst="rect">
            <a:avLst/>
          </a:prstGeom>
          <a:blipFill>
            <a:blip r:embed="rId2"/>
            <a:tile tx="0" ty="0" sx="100000" sy="100000" flip="none" algn="tl"/>
          </a:blipFill>
          <a:ln>
            <a:solidFill>
              <a:schemeClr val="bg1"/>
            </a:solidFill>
          </a:ln>
        </p:spPr>
        <p:txBody>
          <a:bodyPr wrap="square">
            <a:spAutoFit/>
          </a:bodyPr>
          <a:lstStyle/>
          <a:p>
            <a:r>
              <a:rPr lang="es-ES" sz="3200" b="1" dirty="0">
                <a:solidFill>
                  <a:schemeClr val="bg1">
                    <a:lumMod val="95000"/>
                    <a:lumOff val="5000"/>
                  </a:schemeClr>
                </a:solidFill>
                <a:latin typeface="Times New Roman" charset="0"/>
                <a:ea typeface="Times New Roman" charset="0"/>
                <a:cs typeface="Times New Roman" charset="0"/>
              </a:rPr>
              <a:t>NECESITAMOS:</a:t>
            </a:r>
            <a:endParaRPr lang="es-ES" b="1" dirty="0">
              <a:solidFill>
                <a:schemeClr val="bg1">
                  <a:lumMod val="95000"/>
                  <a:lumOff val="5000"/>
                </a:schemeClr>
              </a:solidFill>
              <a:latin typeface="Times New Roman" charset="0"/>
              <a:ea typeface="Times New Roman" charset="0"/>
              <a:cs typeface="Times New Roman" charset="0"/>
            </a:endParaRPr>
          </a:p>
          <a:p>
            <a:endParaRPr lang="es-ES" b="1" dirty="0">
              <a:solidFill>
                <a:schemeClr val="bg1">
                  <a:lumMod val="95000"/>
                  <a:lumOff val="5000"/>
                </a:schemeClr>
              </a:solidFill>
              <a:latin typeface="Times New Roman" charset="0"/>
              <a:ea typeface="Times New Roman" charset="0"/>
              <a:cs typeface="Times New Roman" charset="0"/>
            </a:endParaRPr>
          </a:p>
          <a:p>
            <a:r>
              <a:rPr lang="es-ES" sz="2400" b="1" dirty="0">
                <a:solidFill>
                  <a:schemeClr val="bg1">
                    <a:lumMod val="95000"/>
                    <a:lumOff val="5000"/>
                  </a:schemeClr>
                </a:solidFill>
                <a:latin typeface="Times New Roman" charset="0"/>
                <a:ea typeface="Times New Roman" charset="0"/>
                <a:cs typeface="Times New Roman" charset="0"/>
              </a:rPr>
              <a:t>EUR/CHF	?</a:t>
            </a:r>
          </a:p>
          <a:p>
            <a:endParaRPr lang="es-ES" b="1" dirty="0">
              <a:solidFill>
                <a:schemeClr val="bg1">
                  <a:lumMod val="95000"/>
                  <a:lumOff val="5000"/>
                </a:schemeClr>
              </a:solidFill>
              <a:latin typeface="Times New Roman" charset="0"/>
              <a:ea typeface="Times New Roman" charset="0"/>
              <a:cs typeface="Times New Roman" charset="0"/>
            </a:endParaRPr>
          </a:p>
          <a:p>
            <a:r>
              <a:rPr lang="es-ES" sz="3200" b="1" dirty="0">
                <a:solidFill>
                  <a:schemeClr val="bg1">
                    <a:lumMod val="95000"/>
                    <a:lumOff val="5000"/>
                  </a:schemeClr>
                </a:solidFill>
                <a:latin typeface="Times New Roman" charset="0"/>
                <a:ea typeface="Times New Roman" charset="0"/>
                <a:cs typeface="Times New Roman" charset="0"/>
              </a:rPr>
              <a:t>SOLUCIÓN</a:t>
            </a:r>
          </a:p>
          <a:p>
            <a:endParaRPr lang="es-ES" sz="32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EUR/CHF				C2/V1				V2/C1</a:t>
            </a:r>
          </a:p>
          <a:p>
            <a:r>
              <a:rPr lang="es-ES" sz="2000" b="1" dirty="0">
                <a:solidFill>
                  <a:srgbClr val="C00000"/>
                </a:solidFill>
                <a:latin typeface="Times New Roman" charset="0"/>
                <a:ea typeface="Times New Roman" charset="0"/>
                <a:cs typeface="Times New Roman" charset="0"/>
              </a:rPr>
              <a:t>MI   /   M2</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M1/M2 					Significa cuántos francos suizos con respecto a un euro.</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EUR/CHF		(1.1028 / 0.85006)   /   (1.1031 / 0.85001)</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EUR/CHF		1.2936  /  1.2977</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rgbClr val="FF0000"/>
                </a:solidFill>
                <a:latin typeface="Times New Roman" charset="0"/>
                <a:ea typeface="Times New Roman" charset="0"/>
                <a:cs typeface="Times New Roman" charset="0"/>
              </a:rPr>
              <a:t>EUR/CHF		0.9997</a:t>
            </a:r>
          </a:p>
          <a:p>
            <a:endParaRPr lang="es-ES" sz="2000" b="1" dirty="0">
              <a:solidFill>
                <a:schemeClr val="bg1">
                  <a:lumMod val="95000"/>
                  <a:lumOff val="5000"/>
                </a:schemeClr>
              </a:solidFill>
              <a:latin typeface="Times New Roman" charset="0"/>
              <a:ea typeface="Times New Roman" charset="0"/>
              <a:cs typeface="Times New Roman" charset="0"/>
            </a:endParaRPr>
          </a:p>
          <a:p>
            <a:endParaRPr lang="es-ES" sz="2000" b="1" dirty="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7631378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763905" y="1194878"/>
            <a:ext cx="10515600" cy="4278094"/>
          </a:xfrm>
          <a:prstGeom prst="rect">
            <a:avLst/>
          </a:prstGeom>
          <a:blipFill>
            <a:blip r:embed="rId2"/>
            <a:tile tx="0" ty="0" sx="100000" sy="100000" flip="none" algn="tl"/>
          </a:blipFill>
          <a:ln>
            <a:solidFill>
              <a:schemeClr val="bg1"/>
            </a:solidFill>
          </a:ln>
        </p:spPr>
        <p:txBody>
          <a:bodyPr wrap="square">
            <a:spAutoFit/>
          </a:bodyPr>
          <a:lstStyle/>
          <a:p>
            <a:endParaRPr lang="es-ES" sz="32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CHF / EUR				C1/V2				V1/C2</a:t>
            </a:r>
          </a:p>
          <a:p>
            <a:r>
              <a:rPr lang="es-ES" sz="2000" b="1" dirty="0">
                <a:solidFill>
                  <a:srgbClr val="C00000"/>
                </a:solidFill>
                <a:latin typeface="Times New Roman" charset="0"/>
                <a:ea typeface="Times New Roman" charset="0"/>
                <a:cs typeface="Times New Roman" charset="0"/>
              </a:rPr>
              <a:t>M2   /   M1</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M1/M2 					Significa cuántos euros por un franco suizo.</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CHF/EUR		(0.85001 / 0.1.1031)   /   (0.85006 / 1.1031)</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CHF/EUR 		(0.7706  /  0.7726)</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rgbClr val="FF0000"/>
                </a:solidFill>
                <a:latin typeface="Times New Roman" charset="0"/>
                <a:ea typeface="Times New Roman" charset="0"/>
                <a:cs typeface="Times New Roman" charset="0"/>
              </a:rPr>
              <a:t>CHF/EUR 		0.9974</a:t>
            </a:r>
          </a:p>
          <a:p>
            <a:endParaRPr lang="es-ES" sz="2000" b="1" dirty="0">
              <a:solidFill>
                <a:schemeClr val="bg1">
                  <a:lumMod val="95000"/>
                  <a:lumOff val="5000"/>
                </a:schemeClr>
              </a:solidFill>
              <a:latin typeface="Times New Roman" charset="0"/>
              <a:ea typeface="Times New Roman" charset="0"/>
              <a:cs typeface="Times New Roman" charset="0"/>
            </a:endParaRPr>
          </a:p>
          <a:p>
            <a:endParaRPr lang="es-ES" sz="2000" b="1" dirty="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9790603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2475" y="502711"/>
            <a:ext cx="10688955" cy="5416868"/>
          </a:xfrm>
          <a:prstGeom prst="rect">
            <a:avLst/>
          </a:prstGeom>
          <a:blipFill>
            <a:blip r:embed="rId2"/>
            <a:tile tx="0" ty="0" sx="100000" sy="100000" flip="none" algn="tl"/>
          </a:blipFill>
          <a:ln>
            <a:solidFill>
              <a:schemeClr val="bg1"/>
            </a:solidFill>
          </a:ln>
        </p:spPr>
        <p:txBody>
          <a:bodyPr wrap="square">
            <a:spAutoFit/>
          </a:bodyPr>
          <a:lstStyle/>
          <a:p>
            <a:r>
              <a:rPr lang="es-ES" sz="3200" b="1" dirty="0">
                <a:solidFill>
                  <a:schemeClr val="bg1">
                    <a:lumMod val="95000"/>
                    <a:lumOff val="5000"/>
                  </a:schemeClr>
                </a:solidFill>
                <a:latin typeface="Times New Roman" charset="0"/>
                <a:ea typeface="Times New Roman" charset="0"/>
                <a:cs typeface="Times New Roman" charset="0"/>
              </a:rPr>
              <a:t>EJEMPLO 2. </a:t>
            </a:r>
          </a:p>
          <a:p>
            <a:endParaRPr lang="es-ES" sz="3200"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T</a:t>
            </a:r>
            <a:r>
              <a:rPr lang="es-ES" b="1" baseline="-25000" dirty="0">
                <a:solidFill>
                  <a:schemeClr val="bg1">
                    <a:lumMod val="95000"/>
                    <a:lumOff val="5000"/>
                  </a:schemeClr>
                </a:solidFill>
                <a:latin typeface="Times New Roman" charset="0"/>
                <a:ea typeface="Times New Roman" charset="0"/>
                <a:cs typeface="Times New Roman" charset="0"/>
              </a:rPr>
              <a:t>A/B</a:t>
            </a:r>
            <a:r>
              <a:rPr lang="es-ES" b="1" dirty="0">
                <a:solidFill>
                  <a:schemeClr val="bg1">
                    <a:lumMod val="95000"/>
                    <a:lumOff val="5000"/>
                  </a:schemeClr>
                </a:solidFill>
                <a:latin typeface="Times New Roman" charset="0"/>
                <a:ea typeface="Times New Roman" charset="0"/>
                <a:cs typeface="Times New Roman" charset="0"/>
              </a:rPr>
              <a:t> = Tasa representativa de la moneda A con respecto a la moneda B es lo mismo que decir:</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T</a:t>
            </a:r>
            <a:r>
              <a:rPr lang="es-ES" b="1" baseline="-25000" dirty="0">
                <a:solidFill>
                  <a:schemeClr val="bg1">
                    <a:lumMod val="95000"/>
                    <a:lumOff val="5000"/>
                  </a:schemeClr>
                </a:solidFill>
                <a:latin typeface="Times New Roman" charset="0"/>
                <a:ea typeface="Times New Roman" charset="0"/>
                <a:cs typeface="Times New Roman" charset="0"/>
              </a:rPr>
              <a:t>A/B </a:t>
            </a:r>
            <a:r>
              <a:rPr lang="es-ES" b="1" dirty="0">
                <a:solidFill>
                  <a:schemeClr val="bg1">
                    <a:lumMod val="95000"/>
                    <a:lumOff val="5000"/>
                  </a:schemeClr>
                </a:solidFill>
                <a:latin typeface="Times New Roman" charset="0"/>
                <a:ea typeface="Times New Roman" charset="0"/>
                <a:cs typeface="Times New Roman" charset="0"/>
              </a:rPr>
              <a:t>= T</a:t>
            </a:r>
            <a:r>
              <a:rPr lang="es-ES" b="1" baseline="-25000" dirty="0">
                <a:solidFill>
                  <a:schemeClr val="bg1">
                    <a:lumMod val="95000"/>
                    <a:lumOff val="5000"/>
                  </a:schemeClr>
                </a:solidFill>
                <a:latin typeface="Times New Roman" charset="0"/>
                <a:ea typeface="Times New Roman" charset="0"/>
                <a:cs typeface="Times New Roman" charset="0"/>
              </a:rPr>
              <a:t>A/C</a:t>
            </a:r>
            <a:r>
              <a:rPr lang="es-ES" b="1" dirty="0">
                <a:solidFill>
                  <a:schemeClr val="bg1">
                    <a:lumMod val="95000"/>
                    <a:lumOff val="5000"/>
                  </a:schemeClr>
                </a:solidFill>
                <a:latin typeface="Times New Roman" charset="0"/>
                <a:ea typeface="Times New Roman" charset="0"/>
                <a:cs typeface="Times New Roman" charset="0"/>
              </a:rPr>
              <a:t> (tasa representativa de la moneda a con respecto a C) * T</a:t>
            </a:r>
            <a:r>
              <a:rPr lang="es-ES" b="1" baseline="-25000" dirty="0">
                <a:solidFill>
                  <a:schemeClr val="bg1">
                    <a:lumMod val="95000"/>
                    <a:lumOff val="5000"/>
                  </a:schemeClr>
                </a:solidFill>
                <a:latin typeface="Times New Roman" charset="0"/>
                <a:ea typeface="Times New Roman" charset="0"/>
                <a:cs typeface="Times New Roman" charset="0"/>
              </a:rPr>
              <a:t>C/B</a:t>
            </a:r>
            <a:r>
              <a:rPr lang="es-ES" b="1" dirty="0">
                <a:solidFill>
                  <a:schemeClr val="bg1">
                    <a:lumMod val="95000"/>
                    <a:lumOff val="5000"/>
                  </a:schemeClr>
                </a:solidFill>
                <a:latin typeface="Times New Roman" charset="0"/>
                <a:ea typeface="Times New Roman" charset="0"/>
                <a:cs typeface="Times New Roman" charset="0"/>
              </a:rPr>
              <a:t> (tasa de la moneda c con respecto a B). </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TA/B = T</a:t>
            </a:r>
            <a:r>
              <a:rPr lang="es-ES" b="1" baseline="-25000" dirty="0">
                <a:solidFill>
                  <a:schemeClr val="bg1">
                    <a:lumMod val="95000"/>
                    <a:lumOff val="5000"/>
                  </a:schemeClr>
                </a:solidFill>
                <a:latin typeface="Times New Roman" charset="0"/>
                <a:ea typeface="Times New Roman" charset="0"/>
                <a:cs typeface="Times New Roman" charset="0"/>
              </a:rPr>
              <a:t>A/</a:t>
            </a:r>
            <a:r>
              <a:rPr lang="es-ES" b="1" baseline="-25000" dirty="0">
                <a:solidFill>
                  <a:srgbClr val="FF0000"/>
                </a:solidFill>
                <a:latin typeface="Times New Roman" charset="0"/>
                <a:ea typeface="Times New Roman" charset="0"/>
                <a:cs typeface="Times New Roman" charset="0"/>
              </a:rPr>
              <a:t>C</a:t>
            </a:r>
            <a:r>
              <a:rPr lang="es-ES" b="1" dirty="0">
                <a:solidFill>
                  <a:schemeClr val="bg1">
                    <a:lumMod val="95000"/>
                    <a:lumOff val="5000"/>
                  </a:schemeClr>
                </a:solidFill>
                <a:latin typeface="Times New Roman" charset="0"/>
                <a:ea typeface="Times New Roman" charset="0"/>
                <a:cs typeface="Times New Roman" charset="0"/>
              </a:rPr>
              <a:t>  *  T</a:t>
            </a:r>
            <a:r>
              <a:rPr lang="es-ES" b="1" baseline="-25000" dirty="0">
                <a:solidFill>
                  <a:srgbClr val="FF0000"/>
                </a:solidFill>
                <a:latin typeface="Times New Roman" charset="0"/>
                <a:ea typeface="Times New Roman" charset="0"/>
                <a:cs typeface="Times New Roman" charset="0"/>
              </a:rPr>
              <a:t>C</a:t>
            </a:r>
            <a:r>
              <a:rPr lang="es-ES" b="1" baseline="-25000" dirty="0">
                <a:solidFill>
                  <a:schemeClr val="bg1">
                    <a:lumMod val="95000"/>
                    <a:lumOff val="5000"/>
                  </a:schemeClr>
                </a:solidFill>
                <a:latin typeface="Times New Roman" charset="0"/>
                <a:ea typeface="Times New Roman" charset="0"/>
                <a:cs typeface="Times New Roman" charset="0"/>
              </a:rPr>
              <a:t>/B</a:t>
            </a:r>
            <a:r>
              <a:rPr lang="es-ES" b="1" dirty="0">
                <a:solidFill>
                  <a:schemeClr val="bg1">
                    <a:lumMod val="95000"/>
                    <a:lumOff val="5000"/>
                  </a:schemeClr>
                </a:solidFill>
                <a:latin typeface="Times New Roman" charset="0"/>
                <a:ea typeface="Times New Roman" charset="0"/>
                <a:cs typeface="Times New Roman" charset="0"/>
              </a:rPr>
              <a:t> 	Eliminando </a:t>
            </a:r>
            <a:r>
              <a:rPr lang="es-ES" b="1" dirty="0">
                <a:solidFill>
                  <a:srgbClr val="FF0000"/>
                </a:solidFill>
                <a:latin typeface="Times New Roman" charset="0"/>
                <a:ea typeface="Times New Roman" charset="0"/>
                <a:cs typeface="Times New Roman" charset="0"/>
              </a:rPr>
              <a:t>c</a:t>
            </a:r>
            <a:r>
              <a:rPr lang="es-ES" b="1" dirty="0">
                <a:solidFill>
                  <a:schemeClr val="bg1">
                    <a:lumMod val="95000"/>
                    <a:lumOff val="5000"/>
                  </a:schemeClr>
                </a:solidFill>
                <a:latin typeface="Times New Roman" charset="0"/>
                <a:ea typeface="Times New Roman" charset="0"/>
                <a:cs typeface="Times New Roman" charset="0"/>
              </a:rPr>
              <a:t> en ambas partes </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NOS QUEDA </a:t>
            </a:r>
            <a:r>
              <a:rPr lang="es-ES" b="1" baseline="-25000" dirty="0">
                <a:solidFill>
                  <a:schemeClr val="bg1">
                    <a:lumMod val="95000"/>
                    <a:lumOff val="5000"/>
                  </a:schemeClr>
                </a:solidFill>
                <a:latin typeface="Times New Roman" charset="0"/>
                <a:ea typeface="Times New Roman" charset="0"/>
                <a:cs typeface="Times New Roman" charset="0"/>
              </a:rPr>
              <a:t>TA/B </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DE igual manera, si necesitamos hallar la INDIRECTA O INVERSA lo que se tiene que hacer es 1 dividido con la TASA DIRECTA. </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T</a:t>
            </a:r>
            <a:r>
              <a:rPr lang="es-ES" b="1" baseline="-25000" dirty="0">
                <a:solidFill>
                  <a:schemeClr val="bg1">
                    <a:lumMod val="95000"/>
                    <a:lumOff val="5000"/>
                  </a:schemeClr>
                </a:solidFill>
                <a:latin typeface="Times New Roman" charset="0"/>
                <a:ea typeface="Times New Roman" charset="0"/>
                <a:cs typeface="Times New Roman" charset="0"/>
              </a:rPr>
              <a:t>B/A </a:t>
            </a:r>
            <a:r>
              <a:rPr lang="es-ES" b="1" dirty="0">
                <a:solidFill>
                  <a:schemeClr val="bg1">
                    <a:lumMod val="95000"/>
                    <a:lumOff val="5000"/>
                  </a:schemeClr>
                </a:solidFill>
                <a:latin typeface="Times New Roman" charset="0"/>
                <a:ea typeface="Times New Roman" charset="0"/>
                <a:cs typeface="Times New Roman" charset="0"/>
              </a:rPr>
              <a:t>= 1/T</a:t>
            </a:r>
            <a:r>
              <a:rPr lang="es-ES" b="1" baseline="-25000" dirty="0">
                <a:solidFill>
                  <a:schemeClr val="bg1">
                    <a:lumMod val="95000"/>
                    <a:lumOff val="5000"/>
                  </a:schemeClr>
                </a:solidFill>
                <a:latin typeface="Times New Roman" charset="0"/>
                <a:ea typeface="Times New Roman" charset="0"/>
                <a:cs typeface="Times New Roman" charset="0"/>
              </a:rPr>
              <a:t>A/B</a:t>
            </a:r>
          </a:p>
          <a:p>
            <a:endParaRPr lang="es-ES" b="1" baseline="-25000" dirty="0">
              <a:solidFill>
                <a:schemeClr val="bg1">
                  <a:lumMod val="95000"/>
                  <a:lumOff val="5000"/>
                </a:schemeClr>
              </a:solidFill>
              <a:latin typeface="Times New Roman" charset="0"/>
              <a:ea typeface="Times New Roman" charset="0"/>
              <a:cs typeface="Times New Roman" charset="0"/>
            </a:endParaRPr>
          </a:p>
          <a:p>
            <a:endParaRPr lang="es-ES" b="1" baseline="-25000" dirty="0">
              <a:solidFill>
                <a:schemeClr val="bg1">
                  <a:lumMod val="95000"/>
                  <a:lumOff val="5000"/>
                </a:schemeClr>
              </a:solidFill>
              <a:latin typeface="Times New Roman" charset="0"/>
              <a:ea typeface="Times New Roman" charset="0"/>
              <a:cs typeface="Times New Roman" charset="0"/>
            </a:endParaRPr>
          </a:p>
          <a:p>
            <a:endParaRPr lang="es-ES" b="1" baseline="-25000" dirty="0">
              <a:solidFill>
                <a:schemeClr val="bg1">
                  <a:lumMod val="95000"/>
                  <a:lumOff val="5000"/>
                </a:schemeClr>
              </a:solidFill>
              <a:latin typeface="Times New Roman" charset="0"/>
              <a:ea typeface="Times New Roman" charset="0"/>
              <a:cs typeface="Times New Roman" charset="0"/>
            </a:endParaRPr>
          </a:p>
          <a:p>
            <a:endParaRPr lang="es-ES" b="1" baseline="-25000" dirty="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5120056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52475" y="502711"/>
            <a:ext cx="10688955" cy="6124754"/>
          </a:xfrm>
          <a:prstGeom prst="rect">
            <a:avLst/>
          </a:prstGeom>
          <a:blipFill>
            <a:blip r:embed="rId2"/>
            <a:tile tx="0" ty="0" sx="100000" sy="100000" flip="none" algn="tl"/>
          </a:blipFill>
          <a:ln>
            <a:solidFill>
              <a:schemeClr val="bg1"/>
            </a:solidFill>
          </a:ln>
        </p:spPr>
        <p:txBody>
          <a:bodyPr wrap="square">
            <a:spAutoFit/>
          </a:bodyPr>
          <a:lstStyle/>
          <a:p>
            <a:r>
              <a:rPr lang="es-ES" sz="3200" b="1" dirty="0">
                <a:solidFill>
                  <a:schemeClr val="bg1">
                    <a:lumMod val="95000"/>
                    <a:lumOff val="5000"/>
                  </a:schemeClr>
                </a:solidFill>
                <a:latin typeface="Times New Roman" charset="0"/>
                <a:ea typeface="Times New Roman" charset="0"/>
                <a:cs typeface="Times New Roman" charset="0"/>
              </a:rPr>
              <a:t>EJEMPLO 3. </a:t>
            </a:r>
          </a:p>
          <a:p>
            <a:r>
              <a:rPr lang="es-ES" b="1" dirty="0">
                <a:solidFill>
                  <a:schemeClr val="bg1">
                    <a:lumMod val="95000"/>
                    <a:lumOff val="5000"/>
                  </a:schemeClr>
                </a:solidFill>
                <a:latin typeface="Times New Roman" charset="0"/>
                <a:ea typeface="Times New Roman" charset="0"/>
                <a:cs typeface="Times New Roman" charset="0"/>
              </a:rPr>
              <a:t>EUR/USD		Un euro cuesta 					1.2100/1.2190		dólares</a:t>
            </a:r>
          </a:p>
          <a:p>
            <a:r>
              <a:rPr lang="es-ES" b="1" dirty="0">
                <a:solidFill>
                  <a:schemeClr val="bg1">
                    <a:lumMod val="95000"/>
                    <a:lumOff val="5000"/>
                  </a:schemeClr>
                </a:solidFill>
                <a:latin typeface="Times New Roman" charset="0"/>
                <a:ea typeface="Times New Roman" charset="0"/>
                <a:cs typeface="Times New Roman" charset="0"/>
              </a:rPr>
              <a:t>USD/</a:t>
            </a:r>
            <a:r>
              <a:rPr lang="es-ES" b="1" dirty="0">
                <a:solidFill>
                  <a:srgbClr val="FF0000"/>
                </a:solidFill>
                <a:latin typeface="Times New Roman" charset="0"/>
                <a:ea typeface="Times New Roman" charset="0"/>
                <a:cs typeface="Times New Roman" charset="0"/>
              </a:rPr>
              <a:t>MXN </a:t>
            </a:r>
            <a:r>
              <a:rPr lang="es-ES" b="1" dirty="0">
                <a:solidFill>
                  <a:schemeClr val="bg1">
                    <a:lumMod val="95000"/>
                    <a:lumOff val="5000"/>
                  </a:schemeClr>
                </a:solidFill>
                <a:latin typeface="Times New Roman" charset="0"/>
                <a:ea typeface="Times New Roman" charset="0"/>
                <a:cs typeface="Times New Roman" charset="0"/>
              </a:rPr>
              <a:t>		Un dólar americano cuesta 			19.0000/19.0075	pesos mexicanos</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¿CUÁNTOS </a:t>
            </a:r>
            <a:r>
              <a:rPr lang="es-ES" b="1" dirty="0">
                <a:solidFill>
                  <a:srgbClr val="FF0000"/>
                </a:solidFill>
                <a:latin typeface="Times New Roman" charset="0"/>
                <a:ea typeface="Times New Roman" charset="0"/>
                <a:cs typeface="Times New Roman" charset="0"/>
              </a:rPr>
              <a:t>PESOS MEXICANOS </a:t>
            </a:r>
            <a:r>
              <a:rPr lang="es-ES" b="1" dirty="0">
                <a:solidFill>
                  <a:schemeClr val="bg1">
                    <a:lumMod val="95000"/>
                    <a:lumOff val="5000"/>
                  </a:schemeClr>
                </a:solidFill>
                <a:latin typeface="Times New Roman" charset="0"/>
                <a:ea typeface="Times New Roman" charset="0"/>
                <a:cs typeface="Times New Roman" charset="0"/>
              </a:rPr>
              <a:t>CUESTA UN EURO (EUR/MXN)?</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EUR/MXN		19.0000 </a:t>
            </a:r>
            <a:r>
              <a:rPr lang="es-ES" b="1" baseline="-25000" dirty="0">
                <a:solidFill>
                  <a:srgbClr val="FF0000"/>
                </a:solidFill>
                <a:latin typeface="Times New Roman" charset="0"/>
                <a:ea typeface="Times New Roman" charset="0"/>
                <a:cs typeface="Times New Roman" charset="0"/>
              </a:rPr>
              <a:t>USD</a:t>
            </a:r>
            <a:r>
              <a:rPr lang="es-ES" b="1" baseline="-25000" dirty="0">
                <a:solidFill>
                  <a:schemeClr val="bg1">
                    <a:lumMod val="95000"/>
                    <a:lumOff val="5000"/>
                  </a:schemeClr>
                </a:solidFill>
                <a:latin typeface="Times New Roman" charset="0"/>
                <a:ea typeface="Times New Roman" charset="0"/>
                <a:cs typeface="Times New Roman" charset="0"/>
              </a:rPr>
              <a:t>/MXN</a:t>
            </a:r>
            <a:r>
              <a:rPr lang="es-ES" b="1" dirty="0">
                <a:solidFill>
                  <a:schemeClr val="bg1">
                    <a:lumMod val="95000"/>
                    <a:lumOff val="5000"/>
                  </a:schemeClr>
                </a:solidFill>
                <a:latin typeface="Times New Roman" charset="0"/>
                <a:ea typeface="Times New Roman" charset="0"/>
                <a:cs typeface="Times New Roman" charset="0"/>
              </a:rPr>
              <a:t>  *  1.2190 </a:t>
            </a:r>
            <a:r>
              <a:rPr lang="es-ES" b="1" baseline="-25000" dirty="0">
                <a:solidFill>
                  <a:schemeClr val="bg1">
                    <a:lumMod val="95000"/>
                    <a:lumOff val="5000"/>
                  </a:schemeClr>
                </a:solidFill>
                <a:latin typeface="Times New Roman" charset="0"/>
                <a:ea typeface="Times New Roman" charset="0"/>
                <a:cs typeface="Times New Roman" charset="0"/>
              </a:rPr>
              <a:t>EUR/</a:t>
            </a:r>
            <a:r>
              <a:rPr lang="es-ES" b="1" baseline="-25000" dirty="0">
                <a:solidFill>
                  <a:srgbClr val="FF0000"/>
                </a:solidFill>
                <a:latin typeface="Times New Roman" charset="0"/>
                <a:ea typeface="Times New Roman" charset="0"/>
                <a:cs typeface="Times New Roman" charset="0"/>
              </a:rPr>
              <a:t>USD</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EUR/MXN  =  </a:t>
            </a:r>
            <a:r>
              <a:rPr lang="es-ES" b="1" dirty="0">
                <a:solidFill>
                  <a:srgbClr val="FF0000"/>
                </a:solidFill>
                <a:latin typeface="Times New Roman" charset="0"/>
                <a:ea typeface="Times New Roman" charset="0"/>
                <a:cs typeface="Times New Roman" charset="0"/>
              </a:rPr>
              <a:t>23.1610	(UN EURO CUESTA 23.1610 PESOS MEXICANOS)</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rgbClr val="FF0000"/>
                </a:solidFill>
                <a:latin typeface="Times New Roman" charset="0"/>
                <a:ea typeface="Times New Roman" charset="0"/>
                <a:cs typeface="Times New Roman" charset="0"/>
              </a:rPr>
              <a:t>INDIRECTA O INVERSA</a:t>
            </a:r>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USD/MXN	=	19.0000  /  19.0075</a:t>
            </a:r>
          </a:p>
          <a:p>
            <a:r>
              <a:rPr lang="es-ES" b="1" dirty="0">
                <a:solidFill>
                  <a:schemeClr val="bg1">
                    <a:lumMod val="95000"/>
                    <a:lumOff val="5000"/>
                  </a:schemeClr>
                </a:solidFill>
                <a:latin typeface="Times New Roman" charset="0"/>
                <a:ea typeface="Times New Roman" charset="0"/>
                <a:cs typeface="Times New Roman" charset="0"/>
              </a:rPr>
              <a:t>EUR/MXN	=	21.5539  /  22.1975</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¿CUÁNTOS EUROS SE TIENE QUE PAGAR POR UN DÓLAR)</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USD/EUR = 1/(21.5539) </a:t>
            </a:r>
            <a:r>
              <a:rPr lang="es-ES" b="1" baseline="-25000" dirty="0">
                <a:solidFill>
                  <a:schemeClr val="bg1">
                    <a:lumMod val="95000"/>
                    <a:lumOff val="5000"/>
                  </a:schemeClr>
                </a:solidFill>
                <a:latin typeface="Times New Roman" charset="0"/>
                <a:ea typeface="Times New Roman" charset="0"/>
                <a:cs typeface="Times New Roman" charset="0"/>
              </a:rPr>
              <a:t>EUR/MXN</a:t>
            </a:r>
            <a:r>
              <a:rPr lang="es-ES" b="1" dirty="0">
                <a:solidFill>
                  <a:schemeClr val="bg1">
                    <a:lumMod val="95000"/>
                    <a:lumOff val="5000"/>
                  </a:schemeClr>
                </a:solidFill>
                <a:latin typeface="Times New Roman" charset="0"/>
                <a:ea typeface="Times New Roman" charset="0"/>
                <a:cs typeface="Times New Roman" charset="0"/>
              </a:rPr>
              <a:t>  *  19.0075 </a:t>
            </a:r>
            <a:r>
              <a:rPr lang="es-ES" b="1" baseline="-25000" dirty="0">
                <a:solidFill>
                  <a:schemeClr val="bg1">
                    <a:lumMod val="95000"/>
                    <a:lumOff val="5000"/>
                  </a:schemeClr>
                </a:solidFill>
                <a:latin typeface="Times New Roman" charset="0"/>
                <a:ea typeface="Times New Roman" charset="0"/>
                <a:cs typeface="Times New Roman" charset="0"/>
              </a:rPr>
              <a:t>USD/MXN</a:t>
            </a:r>
          </a:p>
          <a:p>
            <a:r>
              <a:rPr lang="en-US" b="1" dirty="0">
                <a:solidFill>
                  <a:schemeClr val="bg1">
                    <a:lumMod val="95000"/>
                    <a:lumOff val="5000"/>
                  </a:schemeClr>
                </a:solidFill>
                <a:latin typeface="Times New Roman" charset="0"/>
                <a:ea typeface="Times New Roman" charset="0"/>
                <a:cs typeface="Times New Roman" charset="0"/>
              </a:rPr>
              <a:t>USD/EUR =  (1/21.5539) </a:t>
            </a:r>
            <a:r>
              <a:rPr lang="en-US" b="1" baseline="-25000" dirty="0">
                <a:solidFill>
                  <a:srgbClr val="FF0000"/>
                </a:solidFill>
                <a:latin typeface="Times New Roman" charset="0"/>
                <a:ea typeface="Times New Roman" charset="0"/>
                <a:cs typeface="Times New Roman" charset="0"/>
              </a:rPr>
              <a:t>MXN</a:t>
            </a:r>
            <a:r>
              <a:rPr lang="en-US" b="1" baseline="-25000" dirty="0">
                <a:solidFill>
                  <a:schemeClr val="bg1">
                    <a:lumMod val="95000"/>
                    <a:lumOff val="5000"/>
                  </a:schemeClr>
                </a:solidFill>
                <a:latin typeface="Times New Roman" charset="0"/>
                <a:ea typeface="Times New Roman" charset="0"/>
                <a:cs typeface="Times New Roman" charset="0"/>
              </a:rPr>
              <a:t>/EUR </a:t>
            </a:r>
            <a:r>
              <a:rPr lang="en-US" b="1" dirty="0">
                <a:solidFill>
                  <a:schemeClr val="bg1">
                    <a:lumMod val="95000"/>
                    <a:lumOff val="5000"/>
                  </a:schemeClr>
                </a:solidFill>
                <a:latin typeface="Times New Roman" charset="0"/>
                <a:ea typeface="Times New Roman" charset="0"/>
                <a:cs typeface="Times New Roman" charset="0"/>
              </a:rPr>
              <a:t> * (19.0075)</a:t>
            </a:r>
            <a:r>
              <a:rPr lang="en-US" b="1" baseline="-25000" dirty="0">
                <a:solidFill>
                  <a:schemeClr val="bg1">
                    <a:lumMod val="95000"/>
                    <a:lumOff val="5000"/>
                  </a:schemeClr>
                </a:solidFill>
                <a:latin typeface="Times New Roman" charset="0"/>
                <a:ea typeface="Times New Roman" charset="0"/>
                <a:cs typeface="Times New Roman" charset="0"/>
              </a:rPr>
              <a:t>USD/</a:t>
            </a:r>
            <a:r>
              <a:rPr lang="en-US" b="1" baseline="-25000" dirty="0">
                <a:solidFill>
                  <a:srgbClr val="FF0000"/>
                </a:solidFill>
                <a:latin typeface="Times New Roman" charset="0"/>
                <a:ea typeface="Times New Roman" charset="0"/>
                <a:cs typeface="Times New Roman" charset="0"/>
              </a:rPr>
              <a:t>MXN</a:t>
            </a:r>
            <a:r>
              <a:rPr lang="en-US" b="1" dirty="0">
                <a:solidFill>
                  <a:srgbClr val="FF0000"/>
                </a:solidFill>
                <a:latin typeface="Times New Roman" charset="0"/>
                <a:ea typeface="Times New Roman" charset="0"/>
                <a:cs typeface="Times New Roman" charset="0"/>
              </a:rPr>
              <a:t> Se </a:t>
            </a:r>
            <a:r>
              <a:rPr lang="en-US" b="1" dirty="0" err="1">
                <a:solidFill>
                  <a:srgbClr val="FF0000"/>
                </a:solidFill>
                <a:latin typeface="Times New Roman" charset="0"/>
                <a:ea typeface="Times New Roman" charset="0"/>
                <a:cs typeface="Times New Roman" charset="0"/>
              </a:rPr>
              <a:t>elimina</a:t>
            </a:r>
            <a:r>
              <a:rPr lang="en-US" b="1" dirty="0">
                <a:solidFill>
                  <a:srgbClr val="FF0000"/>
                </a:solidFill>
                <a:latin typeface="Times New Roman" charset="0"/>
                <a:ea typeface="Times New Roman" charset="0"/>
                <a:cs typeface="Times New Roman" charset="0"/>
              </a:rPr>
              <a:t> </a:t>
            </a:r>
            <a:r>
              <a:rPr lang="en-US" b="1" dirty="0" err="1">
                <a:solidFill>
                  <a:srgbClr val="FF0000"/>
                </a:solidFill>
                <a:latin typeface="Times New Roman" charset="0"/>
                <a:ea typeface="Times New Roman" charset="0"/>
                <a:cs typeface="Times New Roman" charset="0"/>
              </a:rPr>
              <a:t>mxn</a:t>
            </a:r>
            <a:r>
              <a:rPr lang="en-US" b="1" dirty="0">
                <a:solidFill>
                  <a:srgbClr val="FF0000"/>
                </a:solidFill>
                <a:latin typeface="Times New Roman" charset="0"/>
                <a:ea typeface="Times New Roman" charset="0"/>
                <a:cs typeface="Times New Roman" charset="0"/>
              </a:rPr>
              <a:t> </a:t>
            </a:r>
            <a:r>
              <a:rPr lang="en-US" b="1" dirty="0" err="1">
                <a:solidFill>
                  <a:srgbClr val="FF0000"/>
                </a:solidFill>
                <a:latin typeface="Times New Roman" charset="0"/>
                <a:ea typeface="Times New Roman" charset="0"/>
                <a:cs typeface="Times New Roman" charset="0"/>
              </a:rPr>
              <a:t>en</a:t>
            </a:r>
            <a:r>
              <a:rPr lang="en-US" b="1" dirty="0">
                <a:solidFill>
                  <a:srgbClr val="FF0000"/>
                </a:solidFill>
                <a:latin typeface="Times New Roman" charset="0"/>
                <a:ea typeface="Times New Roman" charset="0"/>
                <a:cs typeface="Times New Roman" charset="0"/>
              </a:rPr>
              <a:t> ambos </a:t>
            </a:r>
            <a:r>
              <a:rPr lang="en-US" b="1" dirty="0" err="1">
                <a:solidFill>
                  <a:srgbClr val="FF0000"/>
                </a:solidFill>
                <a:latin typeface="Times New Roman" charset="0"/>
                <a:ea typeface="Times New Roman" charset="0"/>
                <a:cs typeface="Times New Roman" charset="0"/>
              </a:rPr>
              <a:t>casos</a:t>
            </a:r>
            <a:r>
              <a:rPr lang="en-US" b="1" dirty="0">
                <a:solidFill>
                  <a:srgbClr val="FF0000"/>
                </a:solidFill>
                <a:latin typeface="Times New Roman" charset="0"/>
                <a:ea typeface="Times New Roman" charset="0"/>
                <a:cs typeface="Times New Roman" charset="0"/>
              </a:rPr>
              <a:t> y (1/21.5539) se </a:t>
            </a:r>
            <a:r>
              <a:rPr lang="en-US" b="1" dirty="0" err="1">
                <a:solidFill>
                  <a:srgbClr val="FF0000"/>
                </a:solidFill>
                <a:latin typeface="Times New Roman" charset="0"/>
                <a:ea typeface="Times New Roman" charset="0"/>
                <a:cs typeface="Times New Roman" charset="0"/>
              </a:rPr>
              <a:t>convierte</a:t>
            </a:r>
            <a:r>
              <a:rPr lang="en-US" b="1" dirty="0">
                <a:solidFill>
                  <a:srgbClr val="FF0000"/>
                </a:solidFill>
                <a:latin typeface="Times New Roman" charset="0"/>
                <a:ea typeface="Times New Roman" charset="0"/>
                <a:cs typeface="Times New Roman" charset="0"/>
              </a:rPr>
              <a:t> </a:t>
            </a:r>
            <a:r>
              <a:rPr lang="en-US" b="1" dirty="0" err="1">
                <a:solidFill>
                  <a:srgbClr val="FF0000"/>
                </a:solidFill>
                <a:latin typeface="Times New Roman" charset="0"/>
                <a:ea typeface="Times New Roman" charset="0"/>
                <a:cs typeface="Times New Roman" charset="0"/>
              </a:rPr>
              <a:t>en</a:t>
            </a:r>
            <a:r>
              <a:rPr lang="en-US" b="1" dirty="0">
                <a:solidFill>
                  <a:srgbClr val="FF0000"/>
                </a:solidFill>
                <a:latin typeface="Times New Roman" charset="0"/>
                <a:ea typeface="Times New Roman" charset="0"/>
                <a:cs typeface="Times New Roman" charset="0"/>
              </a:rPr>
              <a:t> </a:t>
            </a:r>
            <a:r>
              <a:rPr lang="en-US" b="1" dirty="0" err="1">
                <a:solidFill>
                  <a:srgbClr val="FF0000"/>
                </a:solidFill>
                <a:latin typeface="Times New Roman" charset="0"/>
                <a:ea typeface="Times New Roman" charset="0"/>
                <a:cs typeface="Times New Roman" charset="0"/>
              </a:rPr>
              <a:t>mxn</a:t>
            </a:r>
            <a:r>
              <a:rPr lang="en-US" b="1" dirty="0">
                <a:solidFill>
                  <a:srgbClr val="FF0000"/>
                </a:solidFill>
                <a:latin typeface="Times New Roman" charset="0"/>
                <a:ea typeface="Times New Roman" charset="0"/>
                <a:cs typeface="Times New Roman" charset="0"/>
              </a:rPr>
              <a:t>/</a:t>
            </a:r>
            <a:r>
              <a:rPr lang="en-US" b="1" dirty="0" err="1">
                <a:solidFill>
                  <a:srgbClr val="FF0000"/>
                </a:solidFill>
                <a:latin typeface="Times New Roman" charset="0"/>
                <a:ea typeface="Times New Roman" charset="0"/>
                <a:cs typeface="Times New Roman" charset="0"/>
              </a:rPr>
              <a:t>eur</a:t>
            </a:r>
            <a:r>
              <a:rPr lang="en-US" b="1" dirty="0">
                <a:solidFill>
                  <a:srgbClr val="FF0000"/>
                </a:solidFill>
                <a:latin typeface="Times New Roman" charset="0"/>
                <a:ea typeface="Times New Roman" charset="0"/>
                <a:cs typeface="Times New Roman" charset="0"/>
              </a:rPr>
              <a:t>, con lo que </a:t>
            </a:r>
            <a:r>
              <a:rPr lang="en-US" b="1" dirty="0" err="1">
                <a:solidFill>
                  <a:srgbClr val="FF0000"/>
                </a:solidFill>
                <a:latin typeface="Times New Roman" charset="0"/>
                <a:ea typeface="Times New Roman" charset="0"/>
                <a:cs typeface="Times New Roman" charset="0"/>
              </a:rPr>
              <a:t>ahora</a:t>
            </a:r>
            <a:r>
              <a:rPr lang="en-US" b="1" dirty="0">
                <a:solidFill>
                  <a:srgbClr val="FF0000"/>
                </a:solidFill>
                <a:latin typeface="Times New Roman" charset="0"/>
                <a:ea typeface="Times New Roman" charset="0"/>
                <a:cs typeface="Times New Roman" charset="0"/>
              </a:rPr>
              <a:t> </a:t>
            </a:r>
            <a:r>
              <a:rPr lang="en-US" b="1" dirty="0" err="1">
                <a:solidFill>
                  <a:srgbClr val="FF0000"/>
                </a:solidFill>
                <a:latin typeface="Times New Roman" charset="0"/>
                <a:ea typeface="Times New Roman" charset="0"/>
                <a:cs typeface="Times New Roman" charset="0"/>
              </a:rPr>
              <a:t>tenemos</a:t>
            </a:r>
            <a:r>
              <a:rPr lang="en-US" b="1" dirty="0">
                <a:solidFill>
                  <a:srgbClr val="FF0000"/>
                </a:solidFill>
                <a:latin typeface="Times New Roman" charset="0"/>
                <a:ea typeface="Times New Roman" charset="0"/>
                <a:cs typeface="Times New Roman" charset="0"/>
              </a:rPr>
              <a:t> </a:t>
            </a:r>
            <a:r>
              <a:rPr lang="en-US" b="1" dirty="0" err="1">
                <a:solidFill>
                  <a:srgbClr val="FF0000"/>
                </a:solidFill>
                <a:latin typeface="Times New Roman" charset="0"/>
                <a:ea typeface="Times New Roman" charset="0"/>
                <a:cs typeface="Times New Roman" charset="0"/>
              </a:rPr>
              <a:t>cuantos</a:t>
            </a:r>
            <a:r>
              <a:rPr lang="en-US" b="1" dirty="0">
                <a:solidFill>
                  <a:srgbClr val="FF0000"/>
                </a:solidFill>
                <a:latin typeface="Times New Roman" charset="0"/>
                <a:ea typeface="Times New Roman" charset="0"/>
                <a:cs typeface="Times New Roman" charset="0"/>
              </a:rPr>
              <a:t> euros cuesta un peso </a:t>
            </a:r>
            <a:r>
              <a:rPr lang="en-US" b="1" dirty="0" err="1">
                <a:solidFill>
                  <a:srgbClr val="FF0000"/>
                </a:solidFill>
                <a:latin typeface="Times New Roman" charset="0"/>
                <a:ea typeface="Times New Roman" charset="0"/>
                <a:cs typeface="Times New Roman" charset="0"/>
              </a:rPr>
              <a:t>mexicano</a:t>
            </a:r>
            <a:endParaRPr lang="en-US" b="1" baseline="-25000" dirty="0">
              <a:solidFill>
                <a:srgbClr val="FF0000"/>
              </a:solidFill>
              <a:latin typeface="Times New Roman" charset="0"/>
              <a:ea typeface="Times New Roman" charset="0"/>
              <a:cs typeface="Times New Roman" charset="0"/>
            </a:endParaRPr>
          </a:p>
          <a:p>
            <a:r>
              <a:rPr lang="en-US" b="1" dirty="0">
                <a:solidFill>
                  <a:schemeClr val="bg1">
                    <a:lumMod val="95000"/>
                    <a:lumOff val="5000"/>
                  </a:schemeClr>
                </a:solidFill>
                <a:latin typeface="Times New Roman" charset="0"/>
                <a:ea typeface="Times New Roman" charset="0"/>
                <a:cs typeface="Times New Roman" charset="0"/>
              </a:rPr>
              <a:t>USD/EUR = 0.0464  *  19.0075</a:t>
            </a:r>
          </a:p>
          <a:p>
            <a:r>
              <a:rPr lang="en-US" b="1" dirty="0">
                <a:solidFill>
                  <a:schemeClr val="bg1">
                    <a:lumMod val="95000"/>
                    <a:lumOff val="5000"/>
                  </a:schemeClr>
                </a:solidFill>
                <a:latin typeface="Times New Roman" charset="0"/>
                <a:ea typeface="Times New Roman" charset="0"/>
                <a:cs typeface="Times New Roman" charset="0"/>
              </a:rPr>
              <a:t>USD/EUR = </a:t>
            </a:r>
            <a:r>
              <a:rPr lang="en-US" b="1" dirty="0">
                <a:solidFill>
                  <a:srgbClr val="FF0000"/>
                </a:solidFill>
                <a:latin typeface="Times New Roman" charset="0"/>
                <a:ea typeface="Times New Roman" charset="0"/>
                <a:cs typeface="Times New Roman" charset="0"/>
              </a:rPr>
              <a:t>0.8819 (UN DÓLAR CUESTA 0.8819 EUROS.</a:t>
            </a:r>
          </a:p>
        </p:txBody>
      </p:sp>
    </p:spTree>
    <p:extLst>
      <p:ext uri="{BB962C8B-B14F-4D97-AF65-F5344CB8AC3E}">
        <p14:creationId xmlns:p14="http://schemas.microsoft.com/office/powerpoint/2010/main" val="8619119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32485" y="945304"/>
            <a:ext cx="10515600" cy="5293757"/>
          </a:xfrm>
          <a:prstGeom prst="rect">
            <a:avLst/>
          </a:prstGeom>
          <a:blipFill>
            <a:blip r:embed="rId2"/>
            <a:tile tx="0" ty="0" sx="100000" sy="100000" flip="none" algn="tl"/>
          </a:blipFill>
          <a:ln>
            <a:solidFill>
              <a:schemeClr val="bg1"/>
            </a:solidFill>
          </a:ln>
        </p:spPr>
        <p:txBody>
          <a:bodyPr wrap="square">
            <a:spAutoFit/>
          </a:bodyPr>
          <a:lstStyle/>
          <a:p>
            <a:r>
              <a:rPr lang="es-ES" sz="3200" b="1" dirty="0">
                <a:solidFill>
                  <a:schemeClr val="bg1">
                    <a:lumMod val="95000"/>
                    <a:lumOff val="5000"/>
                  </a:schemeClr>
                </a:solidFill>
                <a:latin typeface="Times New Roman" charset="0"/>
                <a:ea typeface="Times New Roman" charset="0"/>
                <a:cs typeface="Times New Roman" charset="0"/>
              </a:rPr>
              <a:t>EJEMPLO 4. </a:t>
            </a:r>
            <a:r>
              <a:rPr lang="es-ES" b="1" dirty="0">
                <a:solidFill>
                  <a:schemeClr val="bg1">
                    <a:lumMod val="95000"/>
                    <a:lumOff val="5000"/>
                  </a:schemeClr>
                </a:solidFill>
                <a:latin typeface="Times New Roman" charset="0"/>
                <a:ea typeface="Times New Roman" charset="0"/>
                <a:cs typeface="Times New Roman" charset="0"/>
              </a:rPr>
              <a:t>Si el 4 de octubre de 2016 el dólar americano cotizó a 1.2090 (EUR/USD), el franco suizo lo hizo a 1.6 (USD/CHF) y el yen japonés en 125 (USD/JPY.</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NECESITO CALCULAR CUÁNTOS FRANCOS SUIZOS DEBO PAGAR POR UN EURO (EUR/CHF).</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PRIMERO: conozco (USD/CHF) = 1.6 (Para comprar un dólar americano necesito 1.6 francos suizos).</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SEGUNDO: deseo conocer USD/EUR, pero desconozco esa cotización (?)</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TERCERO: si conozco EUR/USD = 1.2090</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CUARTO: puedo calcular la inversa de USD/EUR = 1/1.2090</a:t>
            </a:r>
          </a:p>
          <a:p>
            <a:r>
              <a:rPr lang="es-ES" b="1" dirty="0">
                <a:solidFill>
                  <a:schemeClr val="bg1">
                    <a:lumMod val="95000"/>
                    <a:lumOff val="5000"/>
                  </a:schemeClr>
                </a:solidFill>
                <a:latin typeface="Times New Roman" charset="0"/>
                <a:ea typeface="Times New Roman" charset="0"/>
                <a:cs typeface="Times New Roman" charset="0"/>
              </a:rPr>
              <a:t>								USD/EUR = 0.8271</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QUINTO: EUR/CHF = 1.6  *  0.8271</a:t>
            </a:r>
          </a:p>
          <a:p>
            <a:endParaRPr lang="es-ES" b="1" dirty="0">
              <a:solidFill>
                <a:schemeClr val="bg1">
                  <a:lumMod val="95000"/>
                  <a:lumOff val="5000"/>
                </a:schemeClr>
              </a:solidFill>
              <a:latin typeface="Times New Roman" charset="0"/>
              <a:ea typeface="Times New Roman" charset="0"/>
              <a:cs typeface="Times New Roman" charset="0"/>
            </a:endParaRPr>
          </a:p>
          <a:p>
            <a:r>
              <a:rPr lang="es-ES" b="1" dirty="0">
                <a:solidFill>
                  <a:schemeClr val="bg1">
                    <a:lumMod val="95000"/>
                    <a:lumOff val="5000"/>
                  </a:schemeClr>
                </a:solidFill>
                <a:latin typeface="Times New Roman" charset="0"/>
                <a:ea typeface="Times New Roman" charset="0"/>
                <a:cs typeface="Times New Roman" charset="0"/>
              </a:rPr>
              <a:t>		</a:t>
            </a:r>
            <a:r>
              <a:rPr lang="es-ES" b="1" dirty="0">
                <a:solidFill>
                  <a:srgbClr val="FF0000"/>
                </a:solidFill>
                <a:latin typeface="Times New Roman" charset="0"/>
                <a:ea typeface="Times New Roman" charset="0"/>
                <a:cs typeface="Times New Roman" charset="0"/>
              </a:rPr>
              <a:t>EUR/CHF = 1.3234 francos suizos por euro.</a:t>
            </a:r>
          </a:p>
          <a:p>
            <a:endParaRPr lang="es-ES" b="1" dirty="0">
              <a:solidFill>
                <a:schemeClr val="bg1">
                  <a:lumMod val="95000"/>
                  <a:lumOff val="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851184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Título"/>
          <p:cNvSpPr>
            <a:spLocks noGrp="1"/>
          </p:cNvSpPr>
          <p:nvPr>
            <p:ph type="title"/>
          </p:nvPr>
        </p:nvSpPr>
        <p:spPr>
          <a:xfrm>
            <a:off x="1284968" y="156256"/>
            <a:ext cx="8229600" cy="939800"/>
          </a:xfrm>
        </p:spPr>
        <p:txBody>
          <a:bodyPr rtlCol="0">
            <a:normAutofit/>
          </a:bodyPr>
          <a:lstStyle/>
          <a:p>
            <a:pPr algn="l" eaLnBrk="1" fontAlgn="auto" hangingPunct="1">
              <a:spcAft>
                <a:spcPts val="0"/>
              </a:spcAft>
              <a:defRPr/>
            </a:pPr>
            <a:r>
              <a:rPr lang="es-MX" b="1" dirty="0">
                <a:solidFill>
                  <a:schemeClr val="bg1"/>
                </a:solidFill>
                <a:latin typeface="Times New Roman" pitchFamily="18" charset="0"/>
                <a:cs typeface="Times New Roman" pitchFamily="18" charset="0"/>
              </a:rPr>
              <a:t>OBJETIVO:</a:t>
            </a:r>
          </a:p>
        </p:txBody>
      </p:sp>
      <p:sp>
        <p:nvSpPr>
          <p:cNvPr id="5" name="4 Rectángulo"/>
          <p:cNvSpPr>
            <a:spLocks noChangeArrowheads="1"/>
          </p:cNvSpPr>
          <p:nvPr/>
        </p:nvSpPr>
        <p:spPr bwMode="auto">
          <a:xfrm>
            <a:off x="1284968" y="1096056"/>
            <a:ext cx="9687832" cy="5566001"/>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blurRad="40000" dist="20000" dir="5400000" rotWithShape="0">
              <a:srgbClr val="000000">
                <a:alpha val="37999"/>
              </a:srgbClr>
            </a:outerShdw>
          </a:effectLst>
        </p:spPr>
        <p:txBody>
          <a:bodyPr lIns="90000"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just">
              <a:lnSpc>
                <a:spcPct val="90000"/>
              </a:lnSpc>
              <a:buNone/>
            </a:pPr>
            <a:r>
              <a:rPr lang="es-MX" altLang="es-ES_tradnl" sz="2200" b="1" dirty="0">
                <a:solidFill>
                  <a:srgbClr val="17375E"/>
                </a:solidFill>
                <a:latin typeface="Times New Roman" charset="0"/>
                <a:ea typeface="Times New Roman" charset="0"/>
                <a:cs typeface="Times New Roman" charset="0"/>
              </a:rPr>
              <a:t>Esta material audiovisual pretende lograr que los estudiantes puedan entender en forma conceptual, intuitiva y a través de ejemplos, los conceptos que fundamentan el cálculo de los tipos de cambio de manera directa e indirecta. </a:t>
            </a:r>
          </a:p>
          <a:p>
            <a:pPr algn="just">
              <a:lnSpc>
                <a:spcPct val="90000"/>
              </a:lnSpc>
              <a:buNone/>
            </a:pPr>
            <a:endParaRPr lang="es-MX" altLang="es-ES_tradnl" sz="2200" b="1" dirty="0">
              <a:solidFill>
                <a:srgbClr val="17375E"/>
              </a:solidFill>
              <a:latin typeface="Times New Roman" charset="0"/>
              <a:ea typeface="Times New Roman" charset="0"/>
              <a:cs typeface="Times New Roman" charset="0"/>
            </a:endParaRPr>
          </a:p>
          <a:p>
            <a:pPr algn="just">
              <a:lnSpc>
                <a:spcPct val="90000"/>
              </a:lnSpc>
              <a:buNone/>
            </a:pPr>
            <a:r>
              <a:rPr lang="es-MX" altLang="es-ES_tradnl" sz="2200" b="1" dirty="0">
                <a:solidFill>
                  <a:srgbClr val="17375E"/>
                </a:solidFill>
                <a:latin typeface="Times New Roman" charset="0"/>
                <a:ea typeface="Times New Roman" charset="0"/>
                <a:cs typeface="Times New Roman" charset="0"/>
              </a:rPr>
              <a:t>También se propone llevar al estudiante de la mano en la realización de jercicios donde aprenda los conceptos y cálculos de operaciones con tipos de cambios cruzados, forward y de arbitraje. La finalidad es que se involucren con detalle en la forma en que se negocian, operan y se registra la información de este tipo de intrumentos del mercado cambiario.</a:t>
            </a:r>
          </a:p>
          <a:p>
            <a:pPr algn="just">
              <a:lnSpc>
                <a:spcPct val="90000"/>
              </a:lnSpc>
              <a:buNone/>
            </a:pPr>
            <a:endParaRPr lang="es-MX" altLang="es-ES_tradnl" sz="2200" b="1" dirty="0">
              <a:solidFill>
                <a:srgbClr val="17375E"/>
              </a:solidFill>
              <a:latin typeface="Times New Roman" charset="0"/>
              <a:ea typeface="Times New Roman" charset="0"/>
              <a:cs typeface="Times New Roman" charset="0"/>
            </a:endParaRPr>
          </a:p>
          <a:p>
            <a:pPr algn="just">
              <a:lnSpc>
                <a:spcPct val="90000"/>
              </a:lnSpc>
              <a:buNone/>
            </a:pPr>
            <a:r>
              <a:rPr lang="es-MX" altLang="es-ES_tradnl" sz="2200" b="1" dirty="0">
                <a:solidFill>
                  <a:srgbClr val="17375E"/>
                </a:solidFill>
                <a:latin typeface="Times New Roman" charset="0"/>
                <a:ea typeface="Times New Roman" charset="0"/>
                <a:cs typeface="Times New Roman" charset="0"/>
              </a:rPr>
              <a:t>Incluso para quienes no lleguen a laborar en este mercado, estos conceptos les podrán ayudar a comprender mejor la administración de carteras que contengan divisas o menedas en sus activos, además de conocer el funcionamiento de estos contratos como simples espectadores de estos mercados de divisas..</a:t>
            </a:r>
          </a:p>
          <a:p>
            <a:pPr>
              <a:lnSpc>
                <a:spcPct val="90000"/>
              </a:lnSpc>
            </a:pPr>
            <a:endParaRPr lang="es-MX" altLang="es-ES_tradnl" sz="2000" dirty="0"/>
          </a:p>
          <a:p>
            <a:pPr marL="114300" marR="0" lvl="0" indent="-457200" algn="just" defTabSz="914400" eaLnBrk="1" fontAlgn="auto" latinLnBrk="0" hangingPunct="1">
              <a:lnSpc>
                <a:spcPct val="100000"/>
              </a:lnSpc>
              <a:spcBef>
                <a:spcPts val="0"/>
              </a:spcBef>
              <a:spcAft>
                <a:spcPts val="0"/>
              </a:spcAft>
              <a:buClrTx/>
              <a:buSzTx/>
              <a:buFontTx/>
              <a:buNone/>
              <a:tabLst/>
              <a:defRPr/>
            </a:pPr>
            <a:endParaRPr lang="es-MX" altLang="es-ES_tradnl" sz="2000" b="1" dirty="0">
              <a:solidFill>
                <a:srgbClr val="17375E"/>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0133010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32485" y="945304"/>
            <a:ext cx="10515600" cy="5293757"/>
          </a:xfrm>
          <a:prstGeom prst="rect">
            <a:avLst/>
          </a:prstGeom>
          <a:blipFill>
            <a:blip r:embed="rId2"/>
            <a:tile tx="0" ty="0" sx="100000" sy="100000" flip="none" algn="tl"/>
          </a:blipFill>
          <a:ln>
            <a:solidFill>
              <a:schemeClr val="bg1"/>
            </a:solidFill>
          </a:ln>
        </p:spPr>
        <p:txBody>
          <a:bodyPr wrap="square">
            <a:spAutoFit/>
          </a:bodyPr>
          <a:lstStyle/>
          <a:p>
            <a:r>
              <a:rPr lang="es-ES" sz="3200" b="1" dirty="0">
                <a:solidFill>
                  <a:schemeClr val="bg1">
                    <a:lumMod val="95000"/>
                    <a:lumOff val="5000"/>
                  </a:schemeClr>
                </a:solidFill>
                <a:latin typeface="Times New Roman" charset="0"/>
                <a:ea typeface="Times New Roman" charset="0"/>
                <a:cs typeface="Times New Roman" charset="0"/>
              </a:rPr>
              <a:t>EJEMPLO 5. </a:t>
            </a:r>
          </a:p>
          <a:p>
            <a:r>
              <a:rPr lang="es-ES_tradnl" dirty="0">
                <a:solidFill>
                  <a:schemeClr val="bg1"/>
                </a:solidFill>
                <a:latin typeface="Times New Roman" charset="0"/>
                <a:ea typeface="Times New Roman" charset="0"/>
                <a:cs typeface="Times New Roman" charset="0"/>
              </a:rPr>
              <a:t>Supongamos que queremos conocer el tipo de cambio entre la £ y el Marco alemán. </a:t>
            </a:r>
          </a:p>
          <a:p>
            <a:r>
              <a:rPr lang="es-ES_tradnl" dirty="0">
                <a:solidFill>
                  <a:schemeClr val="bg1"/>
                </a:solidFill>
                <a:latin typeface="Times New Roman" charset="0"/>
                <a:ea typeface="Times New Roman" charset="0"/>
                <a:cs typeface="Times New Roman" charset="0"/>
              </a:rPr>
              <a:t>Sabemos que 1£ = 1,50$ y </a:t>
            </a:r>
          </a:p>
          <a:p>
            <a:r>
              <a:rPr lang="en-US" dirty="0">
                <a:solidFill>
                  <a:schemeClr val="bg1"/>
                </a:solidFill>
                <a:latin typeface="Times New Roman" charset="0"/>
                <a:ea typeface="Times New Roman" charset="0"/>
                <a:cs typeface="Times New Roman" charset="0"/>
              </a:rPr>
              <a:t>1€ = 0,50$ </a:t>
            </a:r>
          </a:p>
          <a:p>
            <a:endParaRPr lang="en-US" b="1" dirty="0">
              <a:solidFill>
                <a:schemeClr val="bg1"/>
              </a:solidFill>
              <a:latin typeface="Times New Roman" charset="0"/>
              <a:ea typeface="Times New Roman" charset="0"/>
              <a:cs typeface="Times New Roman" charset="0"/>
            </a:endParaRPr>
          </a:p>
          <a:p>
            <a:r>
              <a:rPr lang="en-US" b="1" dirty="0">
                <a:solidFill>
                  <a:schemeClr val="bg1"/>
                </a:solidFill>
                <a:latin typeface="Times New Roman" charset="0"/>
                <a:ea typeface="Times New Roman" charset="0"/>
                <a:cs typeface="Times New Roman" charset="0"/>
              </a:rPr>
              <a:t>C = Valor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dólares</a:t>
            </a:r>
            <a:r>
              <a:rPr lang="en-US" b="1" dirty="0">
                <a:solidFill>
                  <a:schemeClr val="bg1"/>
                </a:solidFill>
                <a:latin typeface="Times New Roman" charset="0"/>
                <a:ea typeface="Times New Roman" charset="0"/>
                <a:cs typeface="Times New Roman" charset="0"/>
              </a:rPr>
              <a:t> de la Libra/Valor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dólares</a:t>
            </a:r>
            <a:r>
              <a:rPr lang="en-US" b="1" dirty="0">
                <a:solidFill>
                  <a:schemeClr val="bg1"/>
                </a:solidFill>
                <a:latin typeface="Times New Roman" charset="0"/>
                <a:ea typeface="Times New Roman" charset="0"/>
                <a:cs typeface="Times New Roman" charset="0"/>
              </a:rPr>
              <a:t> del euro</a:t>
            </a:r>
          </a:p>
          <a:p>
            <a:endParaRPr lang="en-US" b="1" dirty="0">
              <a:solidFill>
                <a:schemeClr val="bg1"/>
              </a:solidFill>
              <a:latin typeface="Times New Roman" charset="0"/>
              <a:ea typeface="Times New Roman" charset="0"/>
              <a:cs typeface="Times New Roman" charset="0"/>
            </a:endParaRPr>
          </a:p>
          <a:p>
            <a:r>
              <a:rPr lang="en-US" b="1" dirty="0">
                <a:solidFill>
                  <a:schemeClr val="bg1"/>
                </a:solidFill>
                <a:latin typeface="Times New Roman" charset="0"/>
                <a:ea typeface="Times New Roman" charset="0"/>
                <a:cs typeface="Times New Roman" charset="0"/>
              </a:rPr>
              <a:t>C = 1.50 / 1.250	;	C = 1.2</a:t>
            </a:r>
          </a:p>
          <a:p>
            <a:endParaRPr lang="en-US" b="1" dirty="0">
              <a:solidFill>
                <a:schemeClr val="bg1"/>
              </a:solidFill>
              <a:latin typeface="Times New Roman" charset="0"/>
              <a:ea typeface="Times New Roman" charset="0"/>
              <a:cs typeface="Times New Roman" charset="0"/>
            </a:endParaRPr>
          </a:p>
          <a:p>
            <a:r>
              <a:rPr lang="en-US" b="1" dirty="0">
                <a:solidFill>
                  <a:schemeClr val="bg1"/>
                </a:solidFill>
                <a:latin typeface="Times New Roman" charset="0"/>
                <a:ea typeface="Times New Roman" charset="0"/>
                <a:cs typeface="Times New Roman" charset="0"/>
              </a:rPr>
              <a:t>Un </a:t>
            </a:r>
            <a:r>
              <a:rPr lang="en-US" b="1" dirty="0" err="1">
                <a:solidFill>
                  <a:schemeClr val="bg1"/>
                </a:solidFill>
                <a:latin typeface="Times New Roman" charset="0"/>
                <a:ea typeface="Times New Roman" charset="0"/>
                <a:cs typeface="Times New Roman" charset="0"/>
              </a:rPr>
              <a:t>tipo</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cambio</a:t>
            </a:r>
            <a:r>
              <a:rPr lang="en-US" b="1" dirty="0">
                <a:solidFill>
                  <a:schemeClr val="bg1"/>
                </a:solidFill>
                <a:latin typeface="Times New Roman" charset="0"/>
                <a:ea typeface="Times New Roman" charset="0"/>
                <a:cs typeface="Times New Roman" charset="0"/>
              </a:rPr>
              <a:t> cruzado </a:t>
            </a:r>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diferencia</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tipos</a:t>
            </a:r>
            <a:r>
              <a:rPr lang="en-US" b="1" dirty="0">
                <a:solidFill>
                  <a:schemeClr val="bg1"/>
                </a:solidFill>
                <a:latin typeface="Times New Roman" charset="0"/>
                <a:ea typeface="Times New Roman" charset="0"/>
                <a:cs typeface="Times New Roman" charset="0"/>
              </a:rPr>
              <a:t> entre dos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cuando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ninguna</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ellas</a:t>
            </a:r>
            <a:endParaRPr lang="en-US" b="1" dirty="0">
              <a:solidFill>
                <a:schemeClr val="bg1"/>
              </a:solidFill>
              <a:latin typeface="Times New Roman" charset="0"/>
              <a:ea typeface="Times New Roman" charset="0"/>
              <a:cs typeface="Times New Roman" charset="0"/>
            </a:endParaRPr>
          </a:p>
          <a:p>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oficial</a:t>
            </a:r>
            <a:r>
              <a:rPr lang="en-US" b="1" dirty="0">
                <a:solidFill>
                  <a:schemeClr val="bg1"/>
                </a:solidFill>
                <a:latin typeface="Times New Roman" charset="0"/>
                <a:ea typeface="Times New Roman" charset="0"/>
                <a:cs typeface="Times New Roman" charset="0"/>
              </a:rPr>
              <a:t> del </a:t>
            </a:r>
            <a:r>
              <a:rPr lang="en-US" b="1" dirty="0" err="1">
                <a:solidFill>
                  <a:schemeClr val="bg1"/>
                </a:solidFill>
                <a:latin typeface="Times New Roman" charset="0"/>
                <a:ea typeface="Times New Roman" charset="0"/>
                <a:cs typeface="Times New Roman" charset="0"/>
              </a:rPr>
              <a:t>país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el que </a:t>
            </a:r>
            <a:r>
              <a:rPr lang="en-US" b="1" dirty="0" err="1">
                <a:solidFill>
                  <a:schemeClr val="bg1"/>
                </a:solidFill>
                <a:latin typeface="Times New Roman" charset="0"/>
                <a:ea typeface="Times New Roman" charset="0"/>
                <a:cs typeface="Times New Roman" charset="0"/>
              </a:rPr>
              <a:t>cotiza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Por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tanto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si</a:t>
            </a:r>
            <a:r>
              <a:rPr lang="en-US" b="1" dirty="0">
                <a:solidFill>
                  <a:schemeClr val="bg1"/>
                </a:solidFill>
                <a:latin typeface="Times New Roman" charset="0"/>
                <a:ea typeface="Times New Roman" charset="0"/>
                <a:cs typeface="Times New Roman" charset="0"/>
              </a:rPr>
              <a:t> el </a:t>
            </a:r>
            <a:r>
              <a:rPr lang="en-US" b="1" dirty="0" err="1">
                <a:solidFill>
                  <a:schemeClr val="bg1"/>
                </a:solidFill>
                <a:latin typeface="Times New Roman" charset="0"/>
                <a:ea typeface="Times New Roman" charset="0"/>
                <a:cs typeface="Times New Roman" charset="0"/>
              </a:rPr>
              <a:t>tipo</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cambio</a:t>
            </a:r>
            <a:r>
              <a:rPr lang="en-US" b="1" dirty="0">
                <a:solidFill>
                  <a:schemeClr val="bg1"/>
                </a:solidFill>
                <a:latin typeface="Times New Roman" charset="0"/>
                <a:ea typeface="Times New Roman" charset="0"/>
                <a:cs typeface="Times New Roman" charset="0"/>
              </a:rPr>
              <a:t> entre el </a:t>
            </a:r>
            <a:r>
              <a:rPr lang="en-US" b="1" dirty="0" err="1">
                <a:solidFill>
                  <a:schemeClr val="bg1"/>
                </a:solidFill>
                <a:latin typeface="Times New Roman" charset="0"/>
                <a:ea typeface="Times New Roman" charset="0"/>
                <a:cs typeface="Times New Roman" charset="0"/>
              </a:rPr>
              <a:t>dólar</a:t>
            </a:r>
            <a:endParaRPr lang="en-US" b="1" dirty="0">
              <a:solidFill>
                <a:schemeClr val="bg1"/>
              </a:solidFill>
              <a:latin typeface="Times New Roman" charset="0"/>
              <a:ea typeface="Times New Roman" charset="0"/>
              <a:cs typeface="Times New Roman" charset="0"/>
            </a:endParaRPr>
          </a:p>
          <a:p>
            <a:r>
              <a:rPr lang="en-US" b="1" dirty="0" err="1">
                <a:solidFill>
                  <a:schemeClr val="bg1"/>
                </a:solidFill>
                <a:latin typeface="Times New Roman" charset="0"/>
                <a:ea typeface="Times New Roman" charset="0"/>
                <a:cs typeface="Times New Roman" charset="0"/>
              </a:rPr>
              <a:t>canadiense</a:t>
            </a:r>
            <a:r>
              <a:rPr lang="en-US" b="1" dirty="0">
                <a:solidFill>
                  <a:schemeClr val="bg1"/>
                </a:solidFill>
                <a:latin typeface="Times New Roman" charset="0"/>
                <a:ea typeface="Times New Roman" charset="0"/>
                <a:cs typeface="Times New Roman" charset="0"/>
              </a:rPr>
              <a:t> y el yen </a:t>
            </a:r>
            <a:r>
              <a:rPr lang="en-US" b="1" dirty="0" err="1">
                <a:solidFill>
                  <a:schemeClr val="bg1"/>
                </a:solidFill>
                <a:latin typeface="Times New Roman" charset="0"/>
                <a:ea typeface="Times New Roman" charset="0"/>
                <a:cs typeface="Times New Roman" charset="0"/>
              </a:rPr>
              <a:t>japones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cotiza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un </a:t>
            </a:r>
            <a:r>
              <a:rPr lang="en-US" b="1" dirty="0" err="1">
                <a:solidFill>
                  <a:schemeClr val="bg1"/>
                </a:solidFill>
                <a:latin typeface="Times New Roman" charset="0"/>
                <a:ea typeface="Times New Roman" charset="0"/>
                <a:cs typeface="Times New Roman" charset="0"/>
              </a:rPr>
              <a:t>mercado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británico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estaríamos</a:t>
            </a:r>
            <a:r>
              <a:rPr lang="en-US" b="1" dirty="0">
                <a:solidFill>
                  <a:schemeClr val="bg1"/>
                </a:solidFill>
                <a:latin typeface="Times New Roman" charset="0"/>
                <a:ea typeface="Times New Roman" charset="0"/>
                <a:cs typeface="Times New Roman" charset="0"/>
              </a:rPr>
              <a:t> ante un </a:t>
            </a:r>
            <a:r>
              <a:rPr lang="en-US" b="1" dirty="0" err="1">
                <a:solidFill>
                  <a:schemeClr val="bg1"/>
                </a:solidFill>
                <a:latin typeface="Times New Roman" charset="0"/>
                <a:ea typeface="Times New Roman" charset="0"/>
                <a:cs typeface="Times New Roman" charset="0"/>
              </a:rPr>
              <a:t>ejemplo</a:t>
            </a:r>
            <a:r>
              <a:rPr lang="en-US" b="1" dirty="0">
                <a:solidFill>
                  <a:schemeClr val="bg1"/>
                </a:solidFill>
                <a:latin typeface="Times New Roman" charset="0"/>
                <a:ea typeface="Times New Roman" charset="0"/>
                <a:cs typeface="Times New Roman" charset="0"/>
              </a:rPr>
              <a:t> de un</a:t>
            </a:r>
          </a:p>
          <a:p>
            <a:r>
              <a:rPr lang="en-US" b="1" dirty="0" err="1">
                <a:solidFill>
                  <a:schemeClr val="bg1"/>
                </a:solidFill>
                <a:latin typeface="Times New Roman" charset="0"/>
                <a:ea typeface="Times New Roman" charset="0"/>
                <a:cs typeface="Times New Roman" charset="0"/>
              </a:rPr>
              <a:t>tipo</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cambio</a:t>
            </a:r>
            <a:r>
              <a:rPr lang="en-US" b="1" dirty="0">
                <a:solidFill>
                  <a:schemeClr val="bg1"/>
                </a:solidFill>
                <a:latin typeface="Times New Roman" charset="0"/>
                <a:ea typeface="Times New Roman" charset="0"/>
                <a:cs typeface="Times New Roman" charset="0"/>
              </a:rPr>
              <a:t> cruzado. </a:t>
            </a:r>
          </a:p>
          <a:p>
            <a:endParaRPr lang="en-US" b="1" dirty="0">
              <a:solidFill>
                <a:schemeClr val="bg1"/>
              </a:solidFill>
              <a:latin typeface="Times New Roman" charset="0"/>
              <a:ea typeface="Times New Roman" charset="0"/>
              <a:cs typeface="Times New Roman" charset="0"/>
            </a:endParaRPr>
          </a:p>
          <a:p>
            <a:r>
              <a:rPr lang="en-US" b="1" dirty="0" err="1">
                <a:solidFill>
                  <a:schemeClr val="bg1"/>
                </a:solidFill>
                <a:latin typeface="Times New Roman" charset="0"/>
                <a:ea typeface="Times New Roman" charset="0"/>
                <a:cs typeface="Times New Roman" charset="0"/>
              </a:rPr>
              <a:t>Esta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expresión</a:t>
            </a:r>
            <a:r>
              <a:rPr lang="en-US" b="1" dirty="0">
                <a:solidFill>
                  <a:schemeClr val="bg1"/>
                </a:solidFill>
                <a:latin typeface="Times New Roman" charset="0"/>
                <a:ea typeface="Times New Roman" charset="0"/>
                <a:cs typeface="Times New Roman" charset="0"/>
              </a:rPr>
              <a:t> se </a:t>
            </a:r>
            <a:r>
              <a:rPr lang="en-US" b="1" dirty="0" err="1">
                <a:solidFill>
                  <a:schemeClr val="bg1"/>
                </a:solidFill>
                <a:latin typeface="Times New Roman" charset="0"/>
                <a:ea typeface="Times New Roman" charset="0"/>
                <a:cs typeface="Times New Roman" charset="0"/>
              </a:rPr>
              <a:t>emplea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ocasiones</a:t>
            </a:r>
            <a:r>
              <a:rPr lang="en-US" b="1" dirty="0">
                <a:solidFill>
                  <a:schemeClr val="bg1"/>
                </a:solidFill>
                <a:latin typeface="Times New Roman" charset="0"/>
                <a:ea typeface="Times New Roman" charset="0"/>
                <a:cs typeface="Times New Roman" charset="0"/>
              </a:rPr>
              <a:t> para </a:t>
            </a:r>
            <a:r>
              <a:rPr lang="en-US" b="1" dirty="0" err="1">
                <a:solidFill>
                  <a:schemeClr val="bg1"/>
                </a:solidFill>
                <a:latin typeface="Times New Roman" charset="0"/>
                <a:ea typeface="Times New Roman" charset="0"/>
                <a:cs typeface="Times New Roman" charset="0"/>
              </a:rPr>
              <a:t>hacer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referencia</a:t>
            </a:r>
            <a:r>
              <a:rPr lang="en-US" b="1" dirty="0">
                <a:solidFill>
                  <a:schemeClr val="bg1"/>
                </a:solidFill>
                <a:latin typeface="Times New Roman" charset="0"/>
                <a:ea typeface="Times New Roman" charset="0"/>
                <a:cs typeface="Times New Roman" charset="0"/>
              </a:rPr>
              <a:t> a </a:t>
            </a:r>
            <a:r>
              <a:rPr lang="en-US" b="1" dirty="0" err="1">
                <a:solidFill>
                  <a:schemeClr val="bg1"/>
                </a:solidFill>
                <a:latin typeface="Times New Roman" charset="0"/>
                <a:ea typeface="Times New Roman" charset="0"/>
                <a:cs typeface="Times New Roman" charset="0"/>
              </a:rPr>
              <a:t>tipos</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cambio</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que no </a:t>
            </a:r>
            <a:r>
              <a:rPr lang="en-US" b="1" dirty="0" err="1">
                <a:solidFill>
                  <a:schemeClr val="bg1"/>
                </a:solidFill>
                <a:latin typeface="Times New Roman" charset="0"/>
                <a:ea typeface="Times New Roman" charset="0"/>
                <a:cs typeface="Times New Roman" charset="0"/>
              </a:rPr>
              <a:t>incluyen</a:t>
            </a:r>
            <a:r>
              <a:rPr lang="en-US" b="1" dirty="0">
                <a:solidFill>
                  <a:schemeClr val="bg1"/>
                </a:solidFill>
                <a:latin typeface="Times New Roman" charset="0"/>
                <a:ea typeface="Times New Roman" charset="0"/>
                <a:cs typeface="Times New Roman" charset="0"/>
              </a:rPr>
              <a:t> al </a:t>
            </a:r>
            <a:r>
              <a:rPr lang="en-US" b="1" dirty="0" err="1">
                <a:solidFill>
                  <a:schemeClr val="bg1"/>
                </a:solidFill>
                <a:latin typeface="Times New Roman" charset="0"/>
                <a:ea typeface="Times New Roman" charset="0"/>
                <a:cs typeface="Times New Roman" charset="0"/>
              </a:rPr>
              <a:t>dólar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estadounidense</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independientemente</a:t>
            </a:r>
            <a:r>
              <a:rPr lang="en-US" b="1" dirty="0">
                <a:solidFill>
                  <a:schemeClr val="bg1"/>
                </a:solidFill>
                <a:latin typeface="Times New Roman" charset="0"/>
                <a:ea typeface="Times New Roman" charset="0"/>
                <a:cs typeface="Times New Roman" charset="0"/>
              </a:rPr>
              <a:t> del </a:t>
            </a:r>
            <a:r>
              <a:rPr lang="en-US" b="1" dirty="0" err="1">
                <a:solidFill>
                  <a:schemeClr val="bg1"/>
                </a:solidFill>
                <a:latin typeface="Times New Roman" charset="0"/>
                <a:ea typeface="Times New Roman" charset="0"/>
                <a:cs typeface="Times New Roman" charset="0"/>
              </a:rPr>
              <a:t>país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endParaRPr lang="en-US" b="1" dirty="0">
              <a:solidFill>
                <a:schemeClr val="bg1"/>
              </a:solidFill>
              <a:latin typeface="Times New Roman" charset="0"/>
              <a:ea typeface="Times New Roman" charset="0"/>
              <a:cs typeface="Times New Roman" charset="0"/>
            </a:endParaRPr>
          </a:p>
          <a:p>
            <a:r>
              <a:rPr lang="en-US" b="1" dirty="0">
                <a:solidFill>
                  <a:schemeClr val="bg1"/>
                </a:solidFill>
                <a:latin typeface="Times New Roman" charset="0"/>
                <a:ea typeface="Times New Roman" charset="0"/>
                <a:cs typeface="Times New Roman" charset="0"/>
              </a:rPr>
              <a:t>el que se </a:t>
            </a:r>
            <a:r>
              <a:rPr lang="en-US" b="1" dirty="0" err="1">
                <a:solidFill>
                  <a:schemeClr val="bg1"/>
                </a:solidFill>
                <a:latin typeface="Times New Roman" charset="0"/>
                <a:ea typeface="Times New Roman" charset="0"/>
                <a:cs typeface="Times New Roman" charset="0"/>
              </a:rPr>
              <a:t>publiquen</a:t>
            </a:r>
            <a:r>
              <a:rPr lang="en-US" b="1" dirty="0">
                <a:solidFill>
                  <a:schemeClr val="bg1"/>
                </a:solidFill>
                <a:latin typeface="Times New Roman" charset="0"/>
                <a:ea typeface="Times New Roman" charset="0"/>
                <a:cs typeface="Times New Roman" charset="0"/>
              </a:rPr>
              <a:t>.</a:t>
            </a:r>
          </a:p>
          <a:p>
            <a:endParaRPr lang="en-US" b="1"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4577433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88942" y="292161"/>
            <a:ext cx="10515600" cy="6463308"/>
          </a:xfrm>
          <a:prstGeom prst="rect">
            <a:avLst/>
          </a:prstGeom>
          <a:blipFill>
            <a:blip r:embed="rId2"/>
            <a:tile tx="0" ty="0" sx="100000" sy="100000" flip="none" algn="tl"/>
          </a:blipFill>
          <a:ln w="57150">
            <a:solidFill>
              <a:schemeClr val="accent1"/>
            </a:solidFill>
          </a:ln>
        </p:spPr>
        <p:txBody>
          <a:bodyPr wrap="square">
            <a:spAutoFit/>
          </a:bodyPr>
          <a:lstStyle/>
          <a:p>
            <a:pPr algn="just"/>
            <a:r>
              <a:rPr lang="en-US" b="1" dirty="0">
                <a:solidFill>
                  <a:schemeClr val="bg1"/>
                </a:solidFill>
                <a:latin typeface="Times New Roman" charset="0"/>
                <a:ea typeface="Times New Roman" charset="0"/>
                <a:cs typeface="Times New Roman" charset="0"/>
              </a:rPr>
              <a:t>PROCEDIMIENTO DE CÁLCULO: Para </a:t>
            </a:r>
            <a:r>
              <a:rPr lang="en-US" b="1" dirty="0" err="1">
                <a:solidFill>
                  <a:schemeClr val="bg1"/>
                </a:solidFill>
                <a:latin typeface="Times New Roman" charset="0"/>
                <a:ea typeface="Times New Roman" charset="0"/>
                <a:cs typeface="Times New Roman" charset="0"/>
              </a:rPr>
              <a:t>poder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calcular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los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tipos</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cambio</a:t>
            </a:r>
            <a:r>
              <a:rPr lang="en-US" b="1" dirty="0">
                <a:solidFill>
                  <a:schemeClr val="bg1"/>
                </a:solidFill>
                <a:latin typeface="Times New Roman" charset="0"/>
                <a:ea typeface="Times New Roman" charset="0"/>
                <a:cs typeface="Times New Roman" charset="0"/>
              </a:rPr>
              <a:t> cruzados, primero </a:t>
            </a:r>
            <a:r>
              <a:rPr lang="en-US" b="1" dirty="0" err="1">
                <a:solidFill>
                  <a:schemeClr val="bg1"/>
                </a:solidFill>
                <a:latin typeface="Times New Roman" charset="0"/>
                <a:ea typeface="Times New Roman" charset="0"/>
                <a:cs typeface="Times New Roman" charset="0"/>
              </a:rPr>
              <a:t>tenemos</a:t>
            </a:r>
            <a:r>
              <a:rPr lang="en-US" b="1" dirty="0">
                <a:solidFill>
                  <a:schemeClr val="bg1"/>
                </a:solidFill>
                <a:latin typeface="Times New Roman" charset="0"/>
                <a:ea typeface="Times New Roman" charset="0"/>
                <a:cs typeface="Times New Roman" charset="0"/>
              </a:rPr>
              <a:t> que </a:t>
            </a:r>
            <a:r>
              <a:rPr lang="en-US" b="1" dirty="0" err="1">
                <a:solidFill>
                  <a:schemeClr val="bg1"/>
                </a:solidFill>
                <a:latin typeface="Times New Roman" charset="0"/>
                <a:ea typeface="Times New Roman" charset="0"/>
                <a:cs typeface="Times New Roman" charset="0"/>
              </a:rPr>
              <a:t>comprender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cómo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cotizan</a:t>
            </a:r>
            <a:r>
              <a:rPr lang="en-US" b="1" dirty="0">
                <a:solidFill>
                  <a:schemeClr val="bg1"/>
                </a:solidFill>
                <a:latin typeface="Times New Roman" charset="0"/>
                <a:ea typeface="Times New Roman" charset="0"/>
                <a:cs typeface="Times New Roman" charset="0"/>
              </a:rPr>
              <a:t>. Los </a:t>
            </a:r>
            <a:r>
              <a:rPr lang="en-US" b="1" dirty="0" err="1">
                <a:solidFill>
                  <a:schemeClr val="bg1"/>
                </a:solidFill>
                <a:latin typeface="Times New Roman" charset="0"/>
                <a:ea typeface="Times New Roman" charset="0"/>
                <a:cs typeface="Times New Roman" charset="0"/>
              </a:rPr>
              <a:t>tipos</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cambio</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se </a:t>
            </a:r>
            <a:r>
              <a:rPr lang="en-US" b="1" dirty="0" err="1">
                <a:solidFill>
                  <a:schemeClr val="bg1"/>
                </a:solidFill>
                <a:latin typeface="Times New Roman" charset="0"/>
                <a:ea typeface="Times New Roman" charset="0"/>
                <a:cs typeface="Times New Roman" charset="0"/>
              </a:rPr>
              <a:t>expresan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siempre</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pares, </a:t>
            </a:r>
            <a:r>
              <a:rPr lang="en-US" b="1" dirty="0" err="1">
                <a:solidFill>
                  <a:schemeClr val="bg1"/>
                </a:solidFill>
                <a:latin typeface="Times New Roman" charset="0"/>
                <a:ea typeface="Times New Roman" charset="0"/>
                <a:cs typeface="Times New Roman" charset="0"/>
              </a:rPr>
              <a:t>una</a:t>
            </a:r>
            <a:r>
              <a:rPr lang="en-US" b="1" dirty="0">
                <a:solidFill>
                  <a:schemeClr val="bg1"/>
                </a:solidFill>
                <a:latin typeface="Times New Roman" charset="0"/>
                <a:ea typeface="Times New Roman" charset="0"/>
                <a:cs typeface="Times New Roman" charset="0"/>
              </a:rPr>
              <a:t> de las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base y la </a:t>
            </a:r>
            <a:r>
              <a:rPr lang="en-US" b="1" dirty="0" err="1">
                <a:solidFill>
                  <a:schemeClr val="bg1"/>
                </a:solidFill>
                <a:latin typeface="Times New Roman" charset="0"/>
                <a:ea typeface="Times New Roman" charset="0"/>
                <a:cs typeface="Times New Roman" charset="0"/>
              </a:rPr>
              <a:t>otra</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cotizada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Suelen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expresarse</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más</a:t>
            </a:r>
            <a:r>
              <a:rPr lang="en-US" b="1" dirty="0">
                <a:solidFill>
                  <a:schemeClr val="bg1"/>
                </a:solidFill>
                <a:latin typeface="Times New Roman" charset="0"/>
                <a:ea typeface="Times New Roman" charset="0"/>
                <a:cs typeface="Times New Roman" charset="0"/>
              </a:rPr>
              <a:t> o </a:t>
            </a:r>
            <a:r>
              <a:rPr lang="en-US" b="1" dirty="0" err="1">
                <a:solidFill>
                  <a:schemeClr val="bg1"/>
                </a:solidFill>
                <a:latin typeface="Times New Roman" charset="0"/>
                <a:ea typeface="Times New Roman" charset="0"/>
                <a:cs typeface="Times New Roman" charset="0"/>
              </a:rPr>
              <a:t>menos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así</a:t>
            </a:r>
            <a:r>
              <a:rPr lang="en-US" b="1" dirty="0">
                <a:solidFill>
                  <a:schemeClr val="bg1"/>
                </a:solidFill>
                <a:latin typeface="Times New Roman" charset="0"/>
                <a:ea typeface="Times New Roman" charset="0"/>
                <a:cs typeface="Times New Roman" charset="0"/>
              </a:rPr>
              <a:t>: </a:t>
            </a:r>
          </a:p>
          <a:p>
            <a:pPr algn="just"/>
            <a:r>
              <a:rPr lang="en-US" b="1" dirty="0">
                <a:solidFill>
                  <a:schemeClr val="bg1"/>
                </a:solidFill>
                <a:latin typeface="Times New Roman" charset="0"/>
                <a:ea typeface="Times New Roman" charset="0"/>
                <a:cs typeface="Times New Roman" charset="0"/>
              </a:rPr>
              <a:t>EUR/GBP = 0,8842</a:t>
            </a:r>
          </a:p>
          <a:p>
            <a:pPr algn="just"/>
            <a:endParaRPr lang="en-US" b="1" dirty="0">
              <a:solidFill>
                <a:schemeClr val="bg1"/>
              </a:solidFill>
              <a:latin typeface="Times New Roman" charset="0"/>
              <a:ea typeface="Times New Roman" charset="0"/>
              <a:cs typeface="Times New Roman" charset="0"/>
            </a:endParaRPr>
          </a:p>
          <a:p>
            <a:pPr algn="just"/>
            <a:r>
              <a:rPr lang="en-US" b="1" dirty="0">
                <a:solidFill>
                  <a:schemeClr val="bg1"/>
                </a:solidFill>
                <a:latin typeface="Times New Roman" charset="0"/>
                <a:ea typeface="Times New Roman" charset="0"/>
                <a:cs typeface="Times New Roman" charset="0"/>
              </a:rPr>
              <a:t>El </a:t>
            </a:r>
            <a:r>
              <a:rPr lang="en-US" b="1" dirty="0" err="1">
                <a:solidFill>
                  <a:schemeClr val="bg1"/>
                </a:solidFill>
                <a:latin typeface="Times New Roman" charset="0"/>
                <a:ea typeface="Times New Roman" charset="0"/>
                <a:cs typeface="Times New Roman" charset="0"/>
              </a:rPr>
              <a:t>código</a:t>
            </a:r>
            <a:r>
              <a:rPr lang="en-US" b="1" dirty="0">
                <a:solidFill>
                  <a:schemeClr val="bg1"/>
                </a:solidFill>
                <a:latin typeface="Times New Roman" charset="0"/>
                <a:ea typeface="Times New Roman" charset="0"/>
                <a:cs typeface="Times New Roman" charset="0"/>
              </a:rPr>
              <a:t> de </a:t>
            </a:r>
            <a:r>
              <a:rPr lang="en-US" b="1" dirty="0" err="1">
                <a:solidFill>
                  <a:schemeClr val="bg1"/>
                </a:solidFill>
                <a:latin typeface="Times New Roman" charset="0"/>
                <a:ea typeface="Times New Roman" charset="0"/>
                <a:cs typeface="Times New Roman" charset="0"/>
              </a:rPr>
              <a:t>tres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letras</a:t>
            </a:r>
            <a:r>
              <a:rPr lang="en-US" b="1" dirty="0">
                <a:solidFill>
                  <a:schemeClr val="bg1"/>
                </a:solidFill>
                <a:latin typeface="Times New Roman" charset="0"/>
                <a:ea typeface="Times New Roman" charset="0"/>
                <a:cs typeface="Times New Roman" charset="0"/>
              </a:rPr>
              <a:t> ISO de la </a:t>
            </a:r>
            <a:r>
              <a:rPr lang="en-US" b="1" dirty="0" err="1">
                <a:solidFill>
                  <a:schemeClr val="bg1"/>
                </a:solidFill>
                <a:latin typeface="Times New Roman" charset="0"/>
                <a:ea typeface="Times New Roman" charset="0"/>
                <a:cs typeface="Times New Roman" charset="0"/>
              </a:rPr>
              <a:t>izquierda</a:t>
            </a:r>
            <a:r>
              <a:rPr lang="en-US" b="1" dirty="0">
                <a:solidFill>
                  <a:schemeClr val="bg1"/>
                </a:solidFill>
                <a:latin typeface="Times New Roman" charset="0"/>
                <a:ea typeface="Times New Roman" charset="0"/>
                <a:cs typeface="Times New Roman" charset="0"/>
              </a:rPr>
              <a:t>, EUR (euros), </a:t>
            </a:r>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base. A la </a:t>
            </a:r>
            <a:r>
              <a:rPr lang="en-US" b="1" dirty="0" err="1">
                <a:solidFill>
                  <a:schemeClr val="bg1"/>
                </a:solidFill>
                <a:latin typeface="Times New Roman" charset="0"/>
                <a:ea typeface="Times New Roman" charset="0"/>
                <a:cs typeface="Times New Roman" charset="0"/>
              </a:rPr>
              <a:t>derecha</a:t>
            </a:r>
            <a:r>
              <a:rPr lang="en-US" b="1" dirty="0">
                <a:solidFill>
                  <a:schemeClr val="bg1"/>
                </a:solidFill>
                <a:latin typeface="Times New Roman" charset="0"/>
                <a:ea typeface="Times New Roman" charset="0"/>
                <a:cs typeface="Times New Roman" charset="0"/>
              </a:rPr>
              <a:t> de la </a:t>
            </a:r>
            <a:r>
              <a:rPr lang="en-US" b="1" dirty="0" err="1">
                <a:solidFill>
                  <a:schemeClr val="bg1"/>
                </a:solidFill>
                <a:latin typeface="Times New Roman" charset="0"/>
                <a:ea typeface="Times New Roman" charset="0"/>
                <a:cs typeface="Times New Roman" charset="0"/>
              </a:rPr>
              <a:t>barra</a:t>
            </a:r>
            <a:r>
              <a:rPr lang="en-US" b="1" dirty="0">
                <a:solidFill>
                  <a:schemeClr val="bg1"/>
                </a:solidFill>
                <a:latin typeface="Times New Roman" charset="0"/>
                <a:ea typeface="Times New Roman" charset="0"/>
                <a:cs typeface="Times New Roman" charset="0"/>
              </a:rPr>
              <a:t> se </a:t>
            </a:r>
            <a:r>
              <a:rPr lang="en-US" b="1" dirty="0" err="1">
                <a:solidFill>
                  <a:schemeClr val="bg1"/>
                </a:solidFill>
                <a:latin typeface="Times New Roman" charset="0"/>
                <a:ea typeface="Times New Roman" charset="0"/>
                <a:cs typeface="Times New Roman" charset="0"/>
              </a:rPr>
              <a:t>indica</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cotizada</a:t>
            </a:r>
            <a:r>
              <a:rPr lang="en-US" b="1" dirty="0">
                <a:solidFill>
                  <a:schemeClr val="bg1"/>
                </a:solidFill>
                <a:latin typeface="Times New Roman" charset="0"/>
                <a:ea typeface="Times New Roman" charset="0"/>
                <a:cs typeface="Times New Roman" charset="0"/>
              </a:rPr>
              <a:t>, que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este</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caso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 la GBP (</a:t>
            </a:r>
            <a:r>
              <a:rPr lang="en-US" b="1" dirty="0" err="1">
                <a:solidFill>
                  <a:schemeClr val="bg1"/>
                </a:solidFill>
                <a:latin typeface="Times New Roman" charset="0"/>
                <a:ea typeface="Times New Roman" charset="0"/>
                <a:cs typeface="Times New Roman" charset="0"/>
              </a:rPr>
              <a:t>libra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esterlina</a:t>
            </a:r>
            <a:r>
              <a:rPr lang="en-US" b="1" dirty="0">
                <a:solidFill>
                  <a:schemeClr val="bg1"/>
                </a:solidFill>
                <a:latin typeface="Times New Roman" charset="0"/>
                <a:ea typeface="Times New Roman" charset="0"/>
                <a:cs typeface="Times New Roman" charset="0"/>
              </a:rPr>
              <a:t>). El </a:t>
            </a:r>
            <a:r>
              <a:rPr lang="en-US" b="1" dirty="0" err="1">
                <a:solidFill>
                  <a:schemeClr val="bg1"/>
                </a:solidFill>
                <a:latin typeface="Times New Roman" charset="0"/>
                <a:ea typeface="Times New Roman" charset="0"/>
                <a:cs typeface="Times New Roman" charset="0"/>
              </a:rPr>
              <a:t>número</a:t>
            </a:r>
            <a:r>
              <a:rPr lang="en-US" b="1" dirty="0">
                <a:solidFill>
                  <a:schemeClr val="bg1"/>
                </a:solidFill>
                <a:latin typeface="Times New Roman" charset="0"/>
                <a:ea typeface="Times New Roman" charset="0"/>
                <a:cs typeface="Times New Roman" charset="0"/>
              </a:rPr>
              <a:t> que se </a:t>
            </a:r>
            <a:r>
              <a:rPr lang="en-US" b="1" dirty="0" err="1">
                <a:solidFill>
                  <a:schemeClr val="bg1"/>
                </a:solidFill>
                <a:latin typeface="Times New Roman" charset="0"/>
                <a:ea typeface="Times New Roman" charset="0"/>
                <a:cs typeface="Times New Roman" charset="0"/>
              </a:rPr>
              <a:t>indica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detrás</a:t>
            </a:r>
            <a:r>
              <a:rPr lang="en-US" b="1" dirty="0">
                <a:solidFill>
                  <a:schemeClr val="bg1"/>
                </a:solidFill>
                <a:latin typeface="Times New Roman" charset="0"/>
                <a:ea typeface="Times New Roman" charset="0"/>
                <a:cs typeface="Times New Roman" charset="0"/>
              </a:rPr>
              <a:t> del </a:t>
            </a:r>
            <a:r>
              <a:rPr lang="en-US" b="1" dirty="0" err="1">
                <a:solidFill>
                  <a:schemeClr val="bg1"/>
                </a:solidFill>
                <a:latin typeface="Times New Roman" charset="0"/>
                <a:ea typeface="Times New Roman" charset="0"/>
                <a:cs typeface="Times New Roman" charset="0"/>
              </a:rPr>
              <a:t>signo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igual</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 el </a:t>
            </a:r>
            <a:r>
              <a:rPr lang="en-US" b="1" dirty="0" err="1">
                <a:solidFill>
                  <a:schemeClr val="bg1"/>
                </a:solidFill>
                <a:latin typeface="Times New Roman" charset="0"/>
                <a:ea typeface="Times New Roman" charset="0"/>
                <a:cs typeface="Times New Roman" charset="0"/>
              </a:rPr>
              <a:t>importe</a:t>
            </a:r>
            <a:r>
              <a:rPr lang="en-US" b="1" dirty="0">
                <a:solidFill>
                  <a:schemeClr val="bg1"/>
                </a:solidFill>
                <a:latin typeface="Times New Roman" charset="0"/>
                <a:ea typeface="Times New Roman" charset="0"/>
                <a:cs typeface="Times New Roman" charset="0"/>
              </a:rPr>
              <a:t> de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cotizada</a:t>
            </a:r>
            <a:r>
              <a:rPr lang="en-US" b="1" dirty="0">
                <a:solidFill>
                  <a:schemeClr val="bg1"/>
                </a:solidFill>
                <a:latin typeface="Times New Roman" charset="0"/>
                <a:ea typeface="Times New Roman" charset="0"/>
                <a:cs typeface="Times New Roman" charset="0"/>
              </a:rPr>
              <a:t> que </a:t>
            </a:r>
            <a:r>
              <a:rPr lang="en-US" b="1" dirty="0" err="1">
                <a:solidFill>
                  <a:schemeClr val="bg1"/>
                </a:solidFill>
                <a:latin typeface="Times New Roman" charset="0"/>
                <a:ea typeface="Times New Roman" charset="0"/>
                <a:cs typeface="Times New Roman" charset="0"/>
              </a:rPr>
              <a:t>podríamos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comprar</a:t>
            </a:r>
            <a:r>
              <a:rPr lang="en-US" b="1" dirty="0">
                <a:solidFill>
                  <a:schemeClr val="bg1"/>
                </a:solidFill>
                <a:latin typeface="Times New Roman" charset="0"/>
                <a:ea typeface="Times New Roman" charset="0"/>
                <a:cs typeface="Times New Roman" charset="0"/>
              </a:rPr>
              <a:t> con </a:t>
            </a:r>
            <a:r>
              <a:rPr lang="en-US" b="1" dirty="0" err="1">
                <a:solidFill>
                  <a:schemeClr val="bg1"/>
                </a:solidFill>
                <a:latin typeface="Times New Roman" charset="0"/>
                <a:ea typeface="Times New Roman" charset="0"/>
                <a:cs typeface="Times New Roman" charset="0"/>
              </a:rPr>
              <a:t>una</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unidad</a:t>
            </a:r>
            <a:r>
              <a:rPr lang="en-US" b="1" dirty="0">
                <a:solidFill>
                  <a:schemeClr val="bg1"/>
                </a:solidFill>
                <a:latin typeface="Times New Roman" charset="0"/>
                <a:ea typeface="Times New Roman" charset="0"/>
                <a:cs typeface="Times New Roman" charset="0"/>
              </a:rPr>
              <a:t> de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base.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este</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caso</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significa</a:t>
            </a:r>
            <a:r>
              <a:rPr lang="en-US" b="1" dirty="0">
                <a:solidFill>
                  <a:schemeClr val="bg1"/>
                </a:solidFill>
                <a:latin typeface="Times New Roman" charset="0"/>
                <a:ea typeface="Times New Roman" charset="0"/>
                <a:cs typeface="Times New Roman" charset="0"/>
              </a:rPr>
              <a:t> que </a:t>
            </a:r>
            <a:r>
              <a:rPr lang="en-US" b="1" dirty="0" err="1">
                <a:solidFill>
                  <a:schemeClr val="bg1"/>
                </a:solidFill>
                <a:latin typeface="Times New Roman" charset="0"/>
                <a:ea typeface="Times New Roman" charset="0"/>
                <a:cs typeface="Times New Roman" charset="0"/>
              </a:rPr>
              <a:t>podríamos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comprar</a:t>
            </a:r>
            <a:r>
              <a:rPr lang="en-US" b="1" dirty="0">
                <a:solidFill>
                  <a:schemeClr val="bg1"/>
                </a:solidFill>
                <a:latin typeface="Times New Roman" charset="0"/>
                <a:ea typeface="Times New Roman" charset="0"/>
                <a:cs typeface="Times New Roman" charset="0"/>
              </a:rPr>
              <a:t> 0,8842 </a:t>
            </a:r>
            <a:r>
              <a:rPr lang="en-US" b="1" dirty="0" err="1">
                <a:solidFill>
                  <a:schemeClr val="bg1"/>
                </a:solidFill>
                <a:latin typeface="Times New Roman" charset="0"/>
                <a:ea typeface="Times New Roman" charset="0"/>
                <a:cs typeface="Times New Roman" charset="0"/>
              </a:rPr>
              <a:t>libras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esterlinas</a:t>
            </a:r>
            <a:r>
              <a:rPr lang="en-US" b="1" dirty="0">
                <a:solidFill>
                  <a:schemeClr val="bg1"/>
                </a:solidFill>
                <a:latin typeface="Times New Roman" charset="0"/>
                <a:ea typeface="Times New Roman" charset="0"/>
                <a:cs typeface="Times New Roman" charset="0"/>
              </a:rPr>
              <a:t> con un euro.</a:t>
            </a:r>
          </a:p>
          <a:p>
            <a:pPr algn="just"/>
            <a:endParaRPr lang="en-US" b="1" dirty="0">
              <a:solidFill>
                <a:schemeClr val="bg1"/>
              </a:solidFill>
              <a:latin typeface="Times New Roman" charset="0"/>
              <a:ea typeface="Times New Roman" charset="0"/>
              <a:cs typeface="Times New Roman" charset="0"/>
            </a:endParaRPr>
          </a:p>
          <a:p>
            <a:pPr algn="just"/>
            <a:r>
              <a:rPr lang="en-US" b="1" dirty="0" err="1">
                <a:solidFill>
                  <a:schemeClr val="bg1"/>
                </a:solidFill>
                <a:latin typeface="Times New Roman" charset="0"/>
                <a:ea typeface="Times New Roman" charset="0"/>
                <a:cs typeface="Times New Roman" charset="0"/>
              </a:rPr>
              <a:t>Existen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convencionalismos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establecidos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respecto</a:t>
            </a:r>
            <a:r>
              <a:rPr lang="en-US" b="1" dirty="0">
                <a:solidFill>
                  <a:schemeClr val="bg1"/>
                </a:solidFill>
                <a:latin typeface="Times New Roman" charset="0"/>
                <a:ea typeface="Times New Roman" charset="0"/>
                <a:cs typeface="Times New Roman" charset="0"/>
              </a:rPr>
              <a:t> del </a:t>
            </a:r>
            <a:r>
              <a:rPr lang="en-US" b="1" dirty="0" err="1">
                <a:solidFill>
                  <a:schemeClr val="bg1"/>
                </a:solidFill>
                <a:latin typeface="Times New Roman" charset="0"/>
                <a:ea typeface="Times New Roman" charset="0"/>
                <a:cs typeface="Times New Roman" charset="0"/>
              </a:rPr>
              <a:t>orden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el que se </a:t>
            </a:r>
            <a:r>
              <a:rPr lang="en-US" b="1" dirty="0" err="1">
                <a:solidFill>
                  <a:schemeClr val="bg1"/>
                </a:solidFill>
                <a:latin typeface="Times New Roman" charset="0"/>
                <a:ea typeface="Times New Roman" charset="0"/>
                <a:cs typeface="Times New Roman" charset="0"/>
              </a:rPr>
              <a:t>indican</a:t>
            </a:r>
            <a:r>
              <a:rPr lang="en-US" b="1" dirty="0">
                <a:solidFill>
                  <a:schemeClr val="bg1"/>
                </a:solidFill>
                <a:latin typeface="Times New Roman" charset="0"/>
                <a:ea typeface="Times New Roman" charset="0"/>
                <a:cs typeface="Times New Roman" charset="0"/>
              </a:rPr>
              <a:t> las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En</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cualquier</a:t>
            </a:r>
            <a:r>
              <a:rPr lang="en-US" b="1" dirty="0">
                <a:solidFill>
                  <a:schemeClr val="bg1"/>
                </a:solidFill>
                <a:latin typeface="Times New Roman" charset="0"/>
                <a:ea typeface="Times New Roman" charset="0"/>
                <a:cs typeface="Times New Roman" charset="0"/>
              </a:rPr>
              <a:t> par de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que </a:t>
            </a:r>
            <a:r>
              <a:rPr lang="en-US" b="1" dirty="0" err="1">
                <a:solidFill>
                  <a:schemeClr val="bg1"/>
                </a:solidFill>
                <a:latin typeface="Times New Roman" charset="0"/>
                <a:ea typeface="Times New Roman" charset="0"/>
                <a:cs typeface="Times New Roman" charset="0"/>
              </a:rPr>
              <a:t>incluya</a:t>
            </a:r>
            <a:r>
              <a:rPr lang="en-US" b="1" dirty="0">
                <a:solidFill>
                  <a:schemeClr val="bg1"/>
                </a:solidFill>
                <a:latin typeface="Times New Roman" charset="0"/>
                <a:ea typeface="Times New Roman" charset="0"/>
                <a:cs typeface="Times New Roman" charset="0"/>
              </a:rPr>
              <a:t> el euro, </a:t>
            </a:r>
            <a:r>
              <a:rPr lang="en-US" b="1" dirty="0" err="1">
                <a:solidFill>
                  <a:schemeClr val="bg1"/>
                </a:solidFill>
                <a:latin typeface="Times New Roman" charset="0"/>
                <a:ea typeface="Times New Roman" charset="0"/>
                <a:cs typeface="Times New Roman" charset="0"/>
              </a:rPr>
              <a:t>éste</a:t>
            </a:r>
            <a:r>
              <a:rPr lang="en-US" b="1" dirty="0">
                <a:solidFill>
                  <a:schemeClr val="bg1"/>
                </a:solidFill>
                <a:latin typeface="Times New Roman" charset="0"/>
                <a:ea typeface="Times New Roman" charset="0"/>
                <a:cs typeface="Times New Roman" charset="0"/>
              </a:rPr>
              <a:t> se </a:t>
            </a:r>
            <a:r>
              <a:rPr lang="en-US" b="1" dirty="0" err="1">
                <a:solidFill>
                  <a:schemeClr val="bg1"/>
                </a:solidFill>
                <a:latin typeface="Times New Roman" charset="0"/>
                <a:ea typeface="Times New Roman" charset="0"/>
                <a:cs typeface="Times New Roman" charset="0"/>
              </a:rPr>
              <a:t>indicará</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siempre</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como</a:t>
            </a:r>
            <a:r>
              <a:rPr lang="en-US" b="1" dirty="0">
                <a:solidFill>
                  <a:schemeClr val="bg1"/>
                </a:solidFill>
                <a:latin typeface="Times New Roman" charset="0"/>
                <a:ea typeface="Times New Roman" charset="0"/>
                <a:cs typeface="Times New Roman" charset="0"/>
              </a:rPr>
              <a:t> la </a:t>
            </a:r>
            <a:r>
              <a:rPr lang="en-US" b="1" dirty="0" err="1">
                <a:solidFill>
                  <a:schemeClr val="bg1"/>
                </a:solidFill>
                <a:latin typeface="Times New Roman" charset="0"/>
                <a:ea typeface="Times New Roman" charset="0"/>
                <a:cs typeface="Times New Roman" charset="0"/>
              </a:rPr>
              <a:t>divisa</a:t>
            </a:r>
            <a:r>
              <a:rPr lang="en-US" b="1" dirty="0">
                <a:solidFill>
                  <a:schemeClr val="bg1"/>
                </a:solidFill>
                <a:latin typeface="Times New Roman" charset="0"/>
                <a:ea typeface="Times New Roman" charset="0"/>
                <a:cs typeface="Times New Roman" charset="0"/>
              </a:rPr>
              <a:t> base. La </a:t>
            </a:r>
            <a:r>
              <a:rPr lang="en-US" b="1" dirty="0" err="1">
                <a:solidFill>
                  <a:schemeClr val="bg1"/>
                </a:solidFill>
                <a:latin typeface="Times New Roman" charset="0"/>
                <a:ea typeface="Times New Roman" charset="0"/>
                <a:cs typeface="Times New Roman" charset="0"/>
              </a:rPr>
              <a:t>jerarquía</a:t>
            </a:r>
            <a:r>
              <a:rPr lang="en-US" b="1" dirty="0">
                <a:solidFill>
                  <a:schemeClr val="bg1"/>
                </a:solidFill>
                <a:latin typeface="Times New Roman" charset="0"/>
                <a:ea typeface="Times New Roman" charset="0"/>
                <a:cs typeface="Times New Roman" charset="0"/>
              </a:rPr>
              <a:t> de las </a:t>
            </a:r>
            <a:r>
              <a:rPr lang="en-US" b="1" dirty="0" err="1">
                <a:solidFill>
                  <a:schemeClr val="bg1"/>
                </a:solidFill>
                <a:latin typeface="Times New Roman" charset="0"/>
                <a:ea typeface="Times New Roman" charset="0"/>
                <a:cs typeface="Times New Roman" charset="0"/>
              </a:rPr>
              <a:t>divisas</a:t>
            </a:r>
            <a:r>
              <a:rPr lang="en-US" b="1" dirty="0">
                <a:solidFill>
                  <a:schemeClr val="bg1"/>
                </a:solidFill>
                <a:latin typeface="Times New Roman" charset="0"/>
                <a:ea typeface="Times New Roman" charset="0"/>
                <a:cs typeface="Times New Roman" charset="0"/>
              </a:rPr>
              <a:t> base </a:t>
            </a:r>
            <a:r>
              <a:rPr lang="en-US" b="1" dirty="0" err="1">
                <a:solidFill>
                  <a:schemeClr val="bg1"/>
                </a:solidFill>
                <a:latin typeface="Times New Roman" charset="0"/>
                <a:ea typeface="Times New Roman" charset="0"/>
                <a:cs typeface="Times New Roman" charset="0"/>
              </a:rPr>
              <a:t>es</a:t>
            </a:r>
            <a:r>
              <a:rPr lang="en-US" b="1" dirty="0">
                <a:solidFill>
                  <a:schemeClr val="bg1"/>
                </a:solidFill>
                <a:latin typeface="Times New Roman" charset="0"/>
                <a:ea typeface="Times New Roman" charset="0"/>
                <a:cs typeface="Times New Roman" charset="0"/>
              </a:rPr>
              <a:t>:</a:t>
            </a:r>
          </a:p>
          <a:p>
            <a:pPr algn="just"/>
            <a:endParaRPr lang="en-US" b="1" dirty="0">
              <a:solidFill>
                <a:schemeClr val="bg1"/>
              </a:solidFill>
              <a:latin typeface="Times New Roman" charset="0"/>
              <a:ea typeface="Times New Roman" charset="0"/>
              <a:cs typeface="Times New Roman" charset="0"/>
            </a:endParaRPr>
          </a:p>
          <a:p>
            <a:pPr algn="just"/>
            <a:r>
              <a:rPr lang="en-US" b="1" dirty="0">
                <a:solidFill>
                  <a:schemeClr val="bg1"/>
                </a:solidFill>
                <a:latin typeface="Times New Roman" charset="0"/>
                <a:ea typeface="Times New Roman" charset="0"/>
                <a:cs typeface="Times New Roman" charset="0"/>
              </a:rPr>
              <a:t>				Euro 										(EUR)</a:t>
            </a:r>
          </a:p>
          <a:p>
            <a:pPr algn="just"/>
            <a:r>
              <a:rPr lang="en-US" b="1" dirty="0">
                <a:solidFill>
                  <a:schemeClr val="bg1"/>
                </a:solidFill>
                <a:latin typeface="Times New Roman" charset="0"/>
                <a:ea typeface="Times New Roman" charset="0"/>
                <a:cs typeface="Times New Roman" charset="0"/>
              </a:rPr>
              <a:t>				Libra </a:t>
            </a:r>
            <a:r>
              <a:rPr lang="en-US" b="1" dirty="0" err="1">
                <a:solidFill>
                  <a:schemeClr val="bg1"/>
                </a:solidFill>
                <a:latin typeface="Times New Roman" charset="0"/>
                <a:ea typeface="Times New Roman" charset="0"/>
                <a:cs typeface="Times New Roman" charset="0"/>
              </a:rPr>
              <a:t>esterlina</a:t>
            </a:r>
            <a:r>
              <a:rPr lang="en-US" b="1" dirty="0">
                <a:solidFill>
                  <a:schemeClr val="bg1"/>
                </a:solidFill>
                <a:latin typeface="Times New Roman" charset="0"/>
                <a:ea typeface="Times New Roman" charset="0"/>
                <a:cs typeface="Times New Roman" charset="0"/>
              </a:rPr>
              <a:t> 								(GBP)</a:t>
            </a:r>
          </a:p>
          <a:p>
            <a:pPr algn="just"/>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Dólar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australiano</a:t>
            </a:r>
            <a:r>
              <a:rPr lang="en-US" b="1" dirty="0">
                <a:solidFill>
                  <a:schemeClr val="bg1"/>
                </a:solidFill>
                <a:latin typeface="Times New Roman" charset="0"/>
                <a:ea typeface="Times New Roman" charset="0"/>
                <a:cs typeface="Times New Roman" charset="0"/>
              </a:rPr>
              <a:t> 								(AUD)</a:t>
            </a:r>
          </a:p>
          <a:p>
            <a:pPr algn="just"/>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Dólar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neozelandés</a:t>
            </a:r>
            <a:r>
              <a:rPr lang="en-US" b="1" dirty="0">
                <a:solidFill>
                  <a:schemeClr val="bg1"/>
                </a:solidFill>
                <a:latin typeface="Times New Roman" charset="0"/>
                <a:ea typeface="Times New Roman" charset="0"/>
                <a:cs typeface="Times New Roman" charset="0"/>
              </a:rPr>
              <a:t> 							(NZD)</a:t>
            </a:r>
          </a:p>
          <a:p>
            <a:pPr algn="just"/>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Dólar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estadounidense</a:t>
            </a:r>
            <a:r>
              <a:rPr lang="en-US" b="1" dirty="0">
                <a:solidFill>
                  <a:schemeClr val="bg1"/>
                </a:solidFill>
                <a:latin typeface="Times New Roman" charset="0"/>
                <a:ea typeface="Times New Roman" charset="0"/>
                <a:cs typeface="Times New Roman" charset="0"/>
              </a:rPr>
              <a:t> 							(USD)</a:t>
            </a:r>
          </a:p>
          <a:p>
            <a:pPr algn="just"/>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Dólar</a:t>
            </a:r>
            <a:r>
              <a:rPr lang="en-US" b="1" dirty="0">
                <a:solidFill>
                  <a:schemeClr val="bg1"/>
                </a:solidFill>
                <a:latin typeface="Times New Roman" charset="0"/>
                <a:ea typeface="Times New Roman" charset="0"/>
                <a:cs typeface="Times New Roman" charset="0"/>
              </a:rPr>
              <a:t> </a:t>
            </a:r>
            <a:r>
              <a:rPr lang="en-US" b="1" dirty="0" err="1">
                <a:solidFill>
                  <a:schemeClr val="bg1"/>
                </a:solidFill>
                <a:latin typeface="Times New Roman" charset="0"/>
                <a:ea typeface="Times New Roman" charset="0"/>
                <a:cs typeface="Times New Roman" charset="0"/>
              </a:rPr>
              <a:t>canadiense</a:t>
            </a:r>
            <a:r>
              <a:rPr lang="en-US" b="1" dirty="0">
                <a:solidFill>
                  <a:schemeClr val="bg1"/>
                </a:solidFill>
                <a:latin typeface="Times New Roman" charset="0"/>
                <a:ea typeface="Times New Roman" charset="0"/>
                <a:cs typeface="Times New Roman" charset="0"/>
              </a:rPr>
              <a:t> 								CAD)</a:t>
            </a:r>
          </a:p>
          <a:p>
            <a:pPr algn="just"/>
            <a:r>
              <a:rPr lang="en-US" b="1" dirty="0">
                <a:solidFill>
                  <a:schemeClr val="bg1"/>
                </a:solidFill>
                <a:latin typeface="Times New Roman" charset="0"/>
                <a:ea typeface="Times New Roman" charset="0"/>
                <a:cs typeface="Times New Roman" charset="0"/>
              </a:rPr>
              <a:t>				Franco </a:t>
            </a:r>
            <a:r>
              <a:rPr lang="en-US" b="1" dirty="0" err="1">
                <a:solidFill>
                  <a:schemeClr val="bg1"/>
                </a:solidFill>
                <a:latin typeface="Times New Roman" charset="0"/>
                <a:ea typeface="Times New Roman" charset="0"/>
                <a:cs typeface="Times New Roman" charset="0"/>
              </a:rPr>
              <a:t>suizo</a:t>
            </a:r>
            <a:r>
              <a:rPr lang="en-US" b="1" dirty="0">
                <a:solidFill>
                  <a:schemeClr val="bg1"/>
                </a:solidFill>
                <a:latin typeface="Times New Roman" charset="0"/>
                <a:ea typeface="Times New Roman" charset="0"/>
                <a:cs typeface="Times New Roman" charset="0"/>
              </a:rPr>
              <a:t> 									(CHF)</a:t>
            </a:r>
          </a:p>
          <a:p>
            <a:pPr algn="just"/>
            <a:r>
              <a:rPr lang="en-US" b="1" dirty="0">
                <a:solidFill>
                  <a:schemeClr val="bg1"/>
                </a:solidFill>
                <a:latin typeface="Times New Roman" charset="0"/>
                <a:ea typeface="Times New Roman" charset="0"/>
                <a:cs typeface="Times New Roman" charset="0"/>
              </a:rPr>
              <a:t>				Yen </a:t>
            </a:r>
            <a:r>
              <a:rPr lang="en-US" b="1" dirty="0" err="1">
                <a:solidFill>
                  <a:schemeClr val="bg1"/>
                </a:solidFill>
                <a:latin typeface="Times New Roman" charset="0"/>
                <a:ea typeface="Times New Roman" charset="0"/>
                <a:cs typeface="Times New Roman" charset="0"/>
              </a:rPr>
              <a:t>japonés</a:t>
            </a:r>
            <a:r>
              <a:rPr lang="en-US" b="1" dirty="0">
                <a:solidFill>
                  <a:schemeClr val="bg1"/>
                </a:solidFill>
                <a:latin typeface="Times New Roman" charset="0"/>
                <a:ea typeface="Times New Roman" charset="0"/>
                <a:cs typeface="Times New Roman" charset="0"/>
              </a:rPr>
              <a:t> 									(JPY)</a:t>
            </a:r>
          </a:p>
          <a:p>
            <a:pPr algn="just"/>
            <a:endParaRPr lang="en-US" b="1"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2397044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11201" y="870857"/>
            <a:ext cx="10668000" cy="5078313"/>
          </a:xfrm>
          <a:prstGeom prst="rect">
            <a:avLst/>
          </a:prstGeom>
          <a:solidFill>
            <a:schemeClr val="tx2">
              <a:lumMod val="40000"/>
              <a:lumOff val="60000"/>
            </a:schemeClr>
          </a:solidFill>
          <a:ln w="38100">
            <a:solidFill>
              <a:schemeClr val="accent1">
                <a:lumMod val="50000"/>
              </a:schemeClr>
            </a:solidFill>
          </a:ln>
        </p:spPr>
        <p:txBody>
          <a:bodyPr wrap="square" rtlCol="0">
            <a:spAutoFit/>
          </a:bodyPr>
          <a:lstStyle/>
          <a:p>
            <a:r>
              <a:rPr lang="es-ES_tradnl" dirty="0">
                <a:solidFill>
                  <a:schemeClr val="bg1"/>
                </a:solidFill>
                <a:latin typeface="Times New Roman" charset="0"/>
                <a:ea typeface="Times New Roman" charset="0"/>
                <a:cs typeface="Times New Roman" charset="0"/>
              </a:rPr>
              <a:t>Con lo que si tenemos que calcular cuántas libras obtendríamos por un número determinado de euros, tendríamos que multiplicar el número de euros con el que queremos negociar (lo que se conoce como "valor del lote") por el tipo de cambio de la divisa cotizada. Así, si quisiéramos cambiar 10.000 EUR a libras esterlinas, recibiríamos 8.842 GBP, como vemos en la siguiente ecuación.</a:t>
            </a:r>
          </a:p>
          <a:p>
            <a:endParaRPr lang="es-ES_tradnl" dirty="0">
              <a:solidFill>
                <a:schemeClr val="bg1"/>
              </a:solidFill>
              <a:latin typeface="Times New Roman" charset="0"/>
              <a:ea typeface="Times New Roman" charset="0"/>
              <a:cs typeface="Times New Roman" charset="0"/>
            </a:endParaRPr>
          </a:p>
          <a:p>
            <a:pPr algn="ctr"/>
            <a:r>
              <a:rPr lang="es-ES_tradnl" sz="2400" b="1" dirty="0">
                <a:solidFill>
                  <a:schemeClr val="accent6">
                    <a:lumMod val="50000"/>
                  </a:schemeClr>
                </a:solidFill>
                <a:latin typeface="Times New Roman" charset="0"/>
                <a:ea typeface="Times New Roman" charset="0"/>
                <a:cs typeface="Times New Roman" charset="0"/>
              </a:rPr>
              <a:t>Valor del lote (divisa base) x Tipo de Cambio = Importe de la divisa cotizada</a:t>
            </a:r>
          </a:p>
          <a:p>
            <a:pPr algn="ctr"/>
            <a:endParaRPr lang="es-ES_tradnl" sz="2400" b="1" dirty="0">
              <a:solidFill>
                <a:schemeClr val="accent6">
                  <a:lumMod val="50000"/>
                </a:schemeClr>
              </a:solidFill>
              <a:latin typeface="Times New Roman" charset="0"/>
              <a:ea typeface="Times New Roman" charset="0"/>
              <a:cs typeface="Times New Roman" charset="0"/>
            </a:endParaRPr>
          </a:p>
          <a:p>
            <a:pPr algn="ctr"/>
            <a:r>
              <a:rPr lang="es-ES_tradnl" sz="2400" b="1" dirty="0">
                <a:solidFill>
                  <a:schemeClr val="accent6">
                    <a:lumMod val="50000"/>
                  </a:schemeClr>
                </a:solidFill>
                <a:latin typeface="Times New Roman" charset="0"/>
                <a:ea typeface="Times New Roman" charset="0"/>
                <a:cs typeface="Times New Roman" charset="0"/>
              </a:rPr>
              <a:t>10,000 EUR x 0,8842 = 8,842 GBP</a:t>
            </a:r>
          </a:p>
          <a:p>
            <a:endParaRPr lang="es-ES_tradnl" dirty="0">
              <a:solidFill>
                <a:schemeClr val="bg1"/>
              </a:solidFill>
              <a:latin typeface="Times New Roman" charset="0"/>
              <a:ea typeface="Times New Roman" charset="0"/>
              <a:cs typeface="Times New Roman" charset="0"/>
            </a:endParaRPr>
          </a:p>
          <a:p>
            <a:r>
              <a:rPr lang="es-ES_tradnl" dirty="0">
                <a:solidFill>
                  <a:schemeClr val="bg1"/>
                </a:solidFill>
                <a:latin typeface="Times New Roman" charset="0"/>
                <a:ea typeface="Times New Roman" charset="0"/>
                <a:cs typeface="Times New Roman" charset="0"/>
              </a:rPr>
              <a:t>Sin embargo, si quisiéramos cambiar la divisa cotizada a divisa base, tendríamos que dividir el valor del lote por el tipo de cambio. Por ejemplo, si nos queremos echar atrás y convertir de nuevo las 8.842 GBP a euros, recibiríamos de nuevo los 10.000 EUR, siempre que el tipo de cambio no hubiera variado.</a:t>
            </a:r>
          </a:p>
          <a:p>
            <a:endParaRPr lang="es-ES_tradnl" dirty="0">
              <a:solidFill>
                <a:schemeClr val="bg1"/>
              </a:solidFill>
              <a:latin typeface="Times New Roman" charset="0"/>
              <a:ea typeface="Times New Roman" charset="0"/>
              <a:cs typeface="Times New Roman" charset="0"/>
            </a:endParaRPr>
          </a:p>
          <a:p>
            <a:pPr algn="ctr"/>
            <a:r>
              <a:rPr lang="es-ES_tradnl" sz="2400" b="1" dirty="0">
                <a:solidFill>
                  <a:schemeClr val="accent6">
                    <a:lumMod val="50000"/>
                  </a:schemeClr>
                </a:solidFill>
                <a:latin typeface="Times New Roman" charset="0"/>
                <a:ea typeface="Times New Roman" charset="0"/>
                <a:cs typeface="Times New Roman" charset="0"/>
              </a:rPr>
              <a:t>Valor del lote (divisa cotizada) / Tipo de Cambio = Importe de la divisa base</a:t>
            </a:r>
          </a:p>
          <a:p>
            <a:pPr algn="ctr"/>
            <a:endParaRPr lang="es-ES_tradnl" sz="2400" b="1" dirty="0">
              <a:solidFill>
                <a:schemeClr val="accent6">
                  <a:lumMod val="50000"/>
                </a:schemeClr>
              </a:solidFill>
              <a:latin typeface="Times New Roman" charset="0"/>
              <a:ea typeface="Times New Roman" charset="0"/>
              <a:cs typeface="Times New Roman" charset="0"/>
            </a:endParaRPr>
          </a:p>
          <a:p>
            <a:pPr algn="ctr"/>
            <a:r>
              <a:rPr lang="es-ES_tradnl" sz="2400" b="1" dirty="0">
                <a:solidFill>
                  <a:schemeClr val="accent6">
                    <a:lumMod val="50000"/>
                  </a:schemeClr>
                </a:solidFill>
                <a:latin typeface="Times New Roman" charset="0"/>
                <a:ea typeface="Times New Roman" charset="0"/>
                <a:cs typeface="Times New Roman" charset="0"/>
              </a:rPr>
              <a:t>8,842 GBP / 0,842 = 10,000 EUR</a:t>
            </a:r>
          </a:p>
        </p:txBody>
      </p:sp>
    </p:spTree>
    <p:extLst>
      <p:ext uri="{BB962C8B-B14F-4D97-AF65-F5344CB8AC3E}">
        <p14:creationId xmlns:p14="http://schemas.microsoft.com/office/powerpoint/2010/main" val="11938558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11201" y="870857"/>
            <a:ext cx="10668000" cy="5201424"/>
          </a:xfrm>
          <a:prstGeom prst="rect">
            <a:avLst/>
          </a:prstGeom>
          <a:solidFill>
            <a:schemeClr val="tx2">
              <a:lumMod val="40000"/>
              <a:lumOff val="60000"/>
            </a:schemeClr>
          </a:solidFill>
          <a:ln w="38100">
            <a:solidFill>
              <a:schemeClr val="accent1">
                <a:lumMod val="50000"/>
              </a:schemeClr>
            </a:solidFill>
          </a:ln>
        </p:spPr>
        <p:txBody>
          <a:bodyPr wrap="square" rtlCol="0">
            <a:spAutoFit/>
          </a:bodyPr>
          <a:lstStyle/>
          <a:p>
            <a:r>
              <a:rPr lang="es-ES_tradnl" sz="3200" b="1" dirty="0">
                <a:solidFill>
                  <a:schemeClr val="bg1"/>
                </a:solidFill>
                <a:latin typeface="Times New Roman" charset="0"/>
                <a:ea typeface="Times New Roman" charset="0"/>
                <a:cs typeface="Times New Roman" charset="0"/>
              </a:rPr>
              <a:t>EJEMPLO 6</a:t>
            </a:r>
          </a:p>
          <a:p>
            <a:endParaRPr lang="es-ES_tradnl" dirty="0">
              <a:solidFill>
                <a:schemeClr val="bg1"/>
              </a:solidFill>
              <a:latin typeface="Times New Roman" charset="0"/>
              <a:ea typeface="Times New Roman" charset="0"/>
              <a:cs typeface="Times New Roman" charset="0"/>
            </a:endParaRPr>
          </a:p>
          <a:p>
            <a:r>
              <a:rPr lang="es-ES_tradnl" dirty="0">
                <a:solidFill>
                  <a:schemeClr val="bg1"/>
                </a:solidFill>
                <a:latin typeface="Times New Roman" charset="0"/>
                <a:ea typeface="Times New Roman" charset="0"/>
                <a:cs typeface="Times New Roman" charset="0"/>
              </a:rPr>
              <a:t>Si el 24 de agosto de 2013, el dólar americano cotizaba en Frankfurt a 1,05 euros, en </a:t>
            </a:r>
            <a:r>
              <a:rPr lang="es-ES_tradnl" dirty="0" err="1">
                <a:solidFill>
                  <a:schemeClr val="bg1"/>
                </a:solidFill>
                <a:latin typeface="Times New Roman" charset="0"/>
                <a:ea typeface="Times New Roman" charset="0"/>
                <a:cs typeface="Times New Roman" charset="0"/>
              </a:rPr>
              <a:t>Zurich</a:t>
            </a:r>
            <a:r>
              <a:rPr lang="es-ES_tradnl" dirty="0">
                <a:solidFill>
                  <a:schemeClr val="bg1"/>
                </a:solidFill>
                <a:latin typeface="Times New Roman" charset="0"/>
                <a:ea typeface="Times New Roman" charset="0"/>
                <a:cs typeface="Times New Roman" charset="0"/>
              </a:rPr>
              <a:t> a</a:t>
            </a:r>
          </a:p>
          <a:p>
            <a:r>
              <a:rPr lang="es-ES_tradnl" dirty="0">
                <a:solidFill>
                  <a:schemeClr val="bg1"/>
                </a:solidFill>
                <a:latin typeface="Times New Roman" charset="0"/>
                <a:ea typeface="Times New Roman" charset="0"/>
                <a:cs typeface="Times New Roman" charset="0"/>
              </a:rPr>
              <a:t>1,6 francos suizos y en Tokio a 125 yenes. Calcular:</a:t>
            </a:r>
          </a:p>
          <a:p>
            <a:endParaRPr lang="es-ES_tradnl" dirty="0">
              <a:solidFill>
                <a:schemeClr val="bg1"/>
              </a:solidFill>
              <a:latin typeface="Times New Roman" charset="0"/>
              <a:ea typeface="Times New Roman" charset="0"/>
              <a:cs typeface="Times New Roman" charset="0"/>
            </a:endParaRPr>
          </a:p>
          <a:p>
            <a:r>
              <a:rPr lang="es-ES_tradnl" dirty="0">
                <a:solidFill>
                  <a:schemeClr val="bg1"/>
                </a:solidFill>
                <a:latin typeface="Times New Roman" charset="0"/>
                <a:ea typeface="Times New Roman" charset="0"/>
                <a:cs typeface="Times New Roman" charset="0"/>
              </a:rPr>
              <a:t>a) La cotización en euros del franco suizo y del yen.</a:t>
            </a:r>
          </a:p>
          <a:p>
            <a:r>
              <a:rPr lang="es-ES_tradnl" dirty="0">
                <a:solidFill>
                  <a:schemeClr val="bg1"/>
                </a:solidFill>
                <a:latin typeface="Times New Roman" charset="0"/>
                <a:ea typeface="Times New Roman" charset="0"/>
                <a:cs typeface="Times New Roman" charset="0"/>
              </a:rPr>
              <a:t>b) La cotización en francos suizos del euro y del yen</a:t>
            </a:r>
          </a:p>
          <a:p>
            <a:r>
              <a:rPr lang="es-ES_tradnl" dirty="0">
                <a:solidFill>
                  <a:schemeClr val="bg1"/>
                </a:solidFill>
                <a:latin typeface="Times New Roman" charset="0"/>
                <a:ea typeface="Times New Roman" charset="0"/>
                <a:cs typeface="Times New Roman" charset="0"/>
              </a:rPr>
              <a:t>c) La cotización en yenes del franco suizo y del euro</a:t>
            </a:r>
          </a:p>
          <a:p>
            <a:endParaRPr lang="es-ES_tradnl" dirty="0">
              <a:solidFill>
                <a:schemeClr val="bg1"/>
              </a:solidFill>
              <a:latin typeface="Times New Roman" charset="0"/>
              <a:ea typeface="Times New Roman" charset="0"/>
              <a:cs typeface="Times New Roman" charset="0"/>
            </a:endParaRPr>
          </a:p>
          <a:p>
            <a:r>
              <a:rPr lang="es-ES_tradnl" dirty="0">
                <a:solidFill>
                  <a:schemeClr val="bg1"/>
                </a:solidFill>
                <a:latin typeface="Times New Roman" charset="0"/>
                <a:ea typeface="Times New Roman" charset="0"/>
                <a:cs typeface="Times New Roman" charset="0"/>
              </a:rPr>
              <a:t>RESPUESTAS:</a:t>
            </a:r>
          </a:p>
          <a:p>
            <a:endParaRPr lang="es-ES_tradnl" dirty="0">
              <a:solidFill>
                <a:schemeClr val="bg1"/>
              </a:solidFill>
              <a:latin typeface="Times New Roman" charset="0"/>
              <a:ea typeface="Times New Roman" charset="0"/>
              <a:cs typeface="Times New Roman" charset="0"/>
            </a:endParaRPr>
          </a:p>
          <a:p>
            <a:r>
              <a:rPr lang="es-ES_tradnl" sz="2000" b="1" dirty="0">
                <a:solidFill>
                  <a:schemeClr val="accent6">
                    <a:lumMod val="50000"/>
                  </a:schemeClr>
                </a:solidFill>
                <a:latin typeface="Times New Roman" charset="0"/>
                <a:ea typeface="Times New Roman" charset="0"/>
                <a:cs typeface="Times New Roman" charset="0"/>
              </a:rPr>
              <a:t>a) TCHF/EUR 		= TCHF/USD÷ TEUR/USD			= 1,6 ÷ 1,05 = 1,5238 CHF/EUR</a:t>
            </a:r>
          </a:p>
          <a:p>
            <a:r>
              <a:rPr lang="es-ES_tradnl" sz="2000" b="1" dirty="0">
                <a:solidFill>
                  <a:schemeClr val="accent6">
                    <a:lumMod val="50000"/>
                  </a:schemeClr>
                </a:solidFill>
                <a:latin typeface="Times New Roman" charset="0"/>
                <a:ea typeface="Times New Roman" charset="0"/>
                <a:cs typeface="Times New Roman" charset="0"/>
              </a:rPr>
              <a:t>TJPY/EUR			= TJPY/USD÷ TEUR/USD			= 125 ÷ 1,05 = 119,05 JPY/EUR</a:t>
            </a:r>
          </a:p>
          <a:p>
            <a:r>
              <a:rPr lang="es-ES_tradnl" sz="2000" b="1" dirty="0">
                <a:solidFill>
                  <a:schemeClr val="accent4">
                    <a:lumMod val="75000"/>
                  </a:schemeClr>
                </a:solidFill>
                <a:latin typeface="Times New Roman" charset="0"/>
                <a:ea typeface="Times New Roman" charset="0"/>
                <a:cs typeface="Times New Roman" charset="0"/>
              </a:rPr>
              <a:t>b) TEUR/CHF		= 1 ÷ TCHF/EUR= 1 ÷ 1,5238 		= 0,6563 EUR/CHF</a:t>
            </a:r>
          </a:p>
          <a:p>
            <a:r>
              <a:rPr lang="es-ES_tradnl" sz="2000" b="1" dirty="0">
                <a:solidFill>
                  <a:schemeClr val="accent4">
                    <a:lumMod val="75000"/>
                  </a:schemeClr>
                </a:solidFill>
                <a:latin typeface="Times New Roman" charset="0"/>
                <a:ea typeface="Times New Roman" charset="0"/>
                <a:cs typeface="Times New Roman" charset="0"/>
              </a:rPr>
              <a:t>TJPY/CHF			= TJPY/USD÷ TCHF/USD			= 125 ÷ 1,6 = 78,125 JPY/CHF</a:t>
            </a:r>
          </a:p>
          <a:p>
            <a:r>
              <a:rPr lang="es-ES_tradnl" sz="2000" b="1" dirty="0">
                <a:solidFill>
                  <a:srgbClr val="FF0000"/>
                </a:solidFill>
                <a:latin typeface="Times New Roman" charset="0"/>
                <a:ea typeface="Times New Roman" charset="0"/>
                <a:cs typeface="Times New Roman" charset="0"/>
              </a:rPr>
              <a:t>c) TCHF/JPY		= 1 ÷ TJPY/CHF= 1 ÷ 78,125			= 0,0128 CHF/JPY</a:t>
            </a:r>
          </a:p>
          <a:p>
            <a:r>
              <a:rPr lang="es-ES_tradnl" sz="2000" b="1" dirty="0">
                <a:solidFill>
                  <a:srgbClr val="FF0000"/>
                </a:solidFill>
                <a:latin typeface="Times New Roman" charset="0"/>
                <a:ea typeface="Times New Roman" charset="0"/>
                <a:cs typeface="Times New Roman" charset="0"/>
              </a:rPr>
              <a:t>TEUR/JPY			= 1 ÷ TJPY/EUR= 1 ÷ 119,05 			= 0,0084 EUR/JPY</a:t>
            </a:r>
          </a:p>
        </p:txBody>
      </p:sp>
    </p:spTree>
    <p:extLst>
      <p:ext uri="{BB962C8B-B14F-4D97-AF65-F5344CB8AC3E}">
        <p14:creationId xmlns:p14="http://schemas.microsoft.com/office/powerpoint/2010/main" val="43719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11201" y="870857"/>
            <a:ext cx="10668000" cy="5816977"/>
          </a:xfrm>
          <a:prstGeom prst="rect">
            <a:avLst/>
          </a:prstGeom>
          <a:solidFill>
            <a:schemeClr val="tx2">
              <a:lumMod val="40000"/>
              <a:lumOff val="60000"/>
            </a:schemeClr>
          </a:solidFill>
          <a:ln w="38100">
            <a:solidFill>
              <a:schemeClr val="accent1">
                <a:lumMod val="50000"/>
              </a:schemeClr>
            </a:solidFill>
          </a:ln>
        </p:spPr>
        <p:txBody>
          <a:bodyPr wrap="square" rtlCol="0">
            <a:spAutoFit/>
          </a:bodyPr>
          <a:lstStyle/>
          <a:p>
            <a:r>
              <a:rPr lang="es-ES_tradnl" sz="3200" b="1" dirty="0">
                <a:solidFill>
                  <a:schemeClr val="bg1"/>
                </a:solidFill>
                <a:latin typeface="Times New Roman" charset="0"/>
                <a:ea typeface="Times New Roman" charset="0"/>
                <a:cs typeface="Times New Roman" charset="0"/>
              </a:rPr>
              <a:t>EJEMPLO 7</a:t>
            </a:r>
            <a:endParaRPr lang="es-ES_tradnl" dirty="0">
              <a:solidFill>
                <a:schemeClr val="bg1"/>
              </a:solidFill>
              <a:latin typeface="Times New Roman" charset="0"/>
              <a:ea typeface="Times New Roman" charset="0"/>
              <a:cs typeface="Times New Roman" charset="0"/>
            </a:endParaRPr>
          </a:p>
          <a:p>
            <a:r>
              <a:rPr lang="es-ES_tradnl" sz="2000" dirty="0">
                <a:solidFill>
                  <a:schemeClr val="bg1"/>
                </a:solidFill>
                <a:latin typeface="Times New Roman" charset="0"/>
                <a:ea typeface="Times New Roman" charset="0"/>
                <a:cs typeface="Times New Roman" charset="0"/>
              </a:rPr>
              <a:t>En Valencia un pincho de jamón serrano cuesta 2€, en Central Park de Nueva York un perrito caliente vale 1$.  Con un tipo de cambio 1.5 $ por € (TC$/€=1.5).</a:t>
            </a:r>
          </a:p>
          <a:p>
            <a:r>
              <a:rPr lang="es-ES_tradnl" sz="2000" dirty="0">
                <a:solidFill>
                  <a:schemeClr val="bg1"/>
                </a:solidFill>
                <a:latin typeface="Times New Roman" charset="0"/>
                <a:ea typeface="Times New Roman" charset="0"/>
                <a:cs typeface="Times New Roman" charset="0"/>
              </a:rPr>
              <a:t> </a:t>
            </a:r>
          </a:p>
          <a:p>
            <a:r>
              <a:rPr lang="es-ES_tradnl" sz="2000" dirty="0">
                <a:solidFill>
                  <a:schemeClr val="bg1"/>
                </a:solidFill>
                <a:latin typeface="Times New Roman" charset="0"/>
                <a:ea typeface="Times New Roman" charset="0"/>
                <a:cs typeface="Times New Roman" charset="0"/>
              </a:rPr>
              <a:t>¿Cuál es el precio del bocadillo en términos de perritos calientes.</a:t>
            </a:r>
          </a:p>
          <a:p>
            <a:endParaRPr lang="es-ES_tradnl" sz="2000" dirty="0">
              <a:solidFill>
                <a:schemeClr val="bg1"/>
              </a:solidFill>
              <a:latin typeface="Times New Roman" charset="0"/>
              <a:ea typeface="Times New Roman" charset="0"/>
              <a:cs typeface="Times New Roman" charset="0"/>
            </a:endParaRPr>
          </a:p>
          <a:p>
            <a:r>
              <a:rPr lang="es-ES_tradnl" sz="2000" dirty="0">
                <a:solidFill>
                  <a:schemeClr val="bg1"/>
                </a:solidFill>
                <a:latin typeface="Times New Roman" charset="0"/>
                <a:ea typeface="Times New Roman" charset="0"/>
                <a:cs typeface="Times New Roman" charset="0"/>
              </a:rPr>
              <a:t>DATOS</a:t>
            </a:r>
          </a:p>
          <a:p>
            <a:r>
              <a:rPr lang="es-ES_tradnl" sz="2000" dirty="0">
                <a:solidFill>
                  <a:schemeClr val="bg1"/>
                </a:solidFill>
                <a:latin typeface="Times New Roman" charset="0"/>
                <a:ea typeface="Times New Roman" charset="0"/>
                <a:cs typeface="Times New Roman" charset="0"/>
              </a:rPr>
              <a:t>Pincho de jamón serrano: 		2€</a:t>
            </a:r>
          </a:p>
          <a:p>
            <a:r>
              <a:rPr lang="es-ES_tradnl" sz="2000" dirty="0">
                <a:solidFill>
                  <a:schemeClr val="bg1"/>
                </a:solidFill>
                <a:latin typeface="Times New Roman" charset="0"/>
                <a:ea typeface="Times New Roman" charset="0"/>
                <a:cs typeface="Times New Roman" charset="0"/>
              </a:rPr>
              <a:t>Perrito caliente:				1$</a:t>
            </a:r>
          </a:p>
          <a:p>
            <a:r>
              <a:rPr lang="es-ES_tradnl" sz="2000" dirty="0">
                <a:solidFill>
                  <a:schemeClr val="bg1"/>
                </a:solidFill>
                <a:latin typeface="Times New Roman" charset="0"/>
                <a:ea typeface="Times New Roman" charset="0"/>
                <a:cs typeface="Times New Roman" charset="0"/>
              </a:rPr>
              <a:t>TIPO DE CAMBIO TC $/€ = 1.5</a:t>
            </a:r>
          </a:p>
          <a:p>
            <a:r>
              <a:rPr lang="es-ES_tradnl" sz="2000" dirty="0">
                <a:solidFill>
                  <a:schemeClr val="bg1"/>
                </a:solidFill>
                <a:latin typeface="Times New Roman" charset="0"/>
                <a:ea typeface="Times New Roman" charset="0"/>
                <a:cs typeface="Times New Roman" charset="0"/>
              </a:rPr>
              <a:t>1. Primeramente transformamos el valor del pincho de jamón a dólares.</a:t>
            </a:r>
          </a:p>
          <a:p>
            <a:r>
              <a:rPr lang="es-ES_tradnl" sz="2000" dirty="0">
                <a:solidFill>
                  <a:schemeClr val="bg1"/>
                </a:solidFill>
                <a:latin typeface="Times New Roman" charset="0"/>
                <a:ea typeface="Times New Roman" charset="0"/>
                <a:cs typeface="Times New Roman" charset="0"/>
              </a:rPr>
              <a:t>PRECIO DEL PINCHO = 2€*1.5$/€=3$</a:t>
            </a:r>
          </a:p>
          <a:p>
            <a:r>
              <a:rPr lang="es-ES_tradnl" sz="2000" b="1" dirty="0">
                <a:solidFill>
                  <a:srgbClr val="FF0000"/>
                </a:solidFill>
                <a:latin typeface="Times New Roman" charset="0"/>
                <a:ea typeface="Times New Roman" charset="0"/>
                <a:cs typeface="Times New Roman" charset="0"/>
              </a:rPr>
              <a:t>PRECIO DEL PINCHO = 3 $</a:t>
            </a:r>
          </a:p>
          <a:p>
            <a:endParaRPr lang="es-ES_tradnl" sz="2000" dirty="0">
              <a:solidFill>
                <a:schemeClr val="bg1"/>
              </a:solidFill>
              <a:latin typeface="Times New Roman" charset="0"/>
              <a:ea typeface="Times New Roman" charset="0"/>
              <a:cs typeface="Times New Roman" charset="0"/>
            </a:endParaRPr>
          </a:p>
          <a:p>
            <a:r>
              <a:rPr lang="es-ES_tradnl" sz="2000" dirty="0">
                <a:solidFill>
                  <a:schemeClr val="bg1"/>
                </a:solidFill>
                <a:latin typeface="Times New Roman" charset="0"/>
                <a:ea typeface="Times New Roman" charset="0"/>
                <a:cs typeface="Times New Roman" charset="0"/>
              </a:rPr>
              <a:t>2. Obtenemos el precio relativo:</a:t>
            </a:r>
          </a:p>
          <a:p>
            <a:endParaRPr lang="es-ES_tradnl" sz="2000" dirty="0">
              <a:solidFill>
                <a:schemeClr val="bg1"/>
              </a:solidFill>
              <a:latin typeface="Times New Roman" charset="0"/>
              <a:ea typeface="Times New Roman" charset="0"/>
              <a:cs typeface="Times New Roman" charset="0"/>
            </a:endParaRPr>
          </a:p>
          <a:p>
            <a:pPr algn="ctr"/>
            <a:r>
              <a:rPr lang="es-ES_tradnl" sz="2000" b="1" dirty="0">
                <a:solidFill>
                  <a:srgbClr val="FF0000"/>
                </a:solidFill>
                <a:latin typeface="Times New Roman" charset="0"/>
                <a:ea typeface="Times New Roman" charset="0"/>
                <a:cs typeface="Times New Roman" charset="0"/>
              </a:rPr>
              <a:t>PR = PRECIO DEL PINCHO (DÓLARES)/ PRECIO PERRO CALIENTE (DÓLARES)</a:t>
            </a:r>
          </a:p>
          <a:p>
            <a:endParaRPr lang="es-ES_tradnl" sz="2000" b="1" dirty="0">
              <a:solidFill>
                <a:srgbClr val="FF0000"/>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1869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redondeado 2"/>
          <p:cNvSpPr/>
          <p:nvPr/>
        </p:nvSpPr>
        <p:spPr>
          <a:xfrm>
            <a:off x="413660" y="1277258"/>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No se corre ningún riesgo</a:t>
            </a:r>
          </a:p>
          <a:p>
            <a:pPr algn="ctr"/>
            <a:r>
              <a:rPr lang="es-ES_tradnl" dirty="0">
                <a:solidFill>
                  <a:schemeClr val="accent1">
                    <a:lumMod val="75000"/>
                  </a:schemeClr>
                </a:solidFill>
                <a:latin typeface="Times New Roman" charset="0"/>
                <a:ea typeface="Times New Roman" charset="0"/>
                <a:cs typeface="Times New Roman" charset="0"/>
              </a:rPr>
              <a:t>porque la compra y la venta</a:t>
            </a:r>
          </a:p>
          <a:p>
            <a:pPr algn="ctr"/>
            <a:r>
              <a:rPr lang="es-ES_tradnl" dirty="0">
                <a:solidFill>
                  <a:schemeClr val="accent1">
                    <a:lumMod val="75000"/>
                  </a:schemeClr>
                </a:solidFill>
                <a:latin typeface="Times New Roman" charset="0"/>
                <a:ea typeface="Times New Roman" charset="0"/>
                <a:cs typeface="Times New Roman" charset="0"/>
              </a:rPr>
              <a:t>coinciden en el tiempo.</a:t>
            </a:r>
          </a:p>
        </p:txBody>
      </p:sp>
      <p:sp>
        <p:nvSpPr>
          <p:cNvPr id="4" name="Rectángulo redondeado 3"/>
          <p:cNvSpPr/>
          <p:nvPr/>
        </p:nvSpPr>
        <p:spPr>
          <a:xfrm>
            <a:off x="4401454" y="134260"/>
            <a:ext cx="3628571" cy="1923143"/>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El arbitraje es un proceso que consiste en comprar y vender simultáneamente un activo en dos mercados diferentes para</a:t>
            </a:r>
          </a:p>
          <a:p>
            <a:pPr algn="ctr"/>
            <a:r>
              <a:rPr lang="es-ES_tradnl" dirty="0">
                <a:solidFill>
                  <a:schemeClr val="accent1">
                    <a:lumMod val="75000"/>
                  </a:schemeClr>
                </a:solidFill>
                <a:latin typeface="Times New Roman" charset="0"/>
                <a:ea typeface="Times New Roman" charset="0"/>
                <a:cs typeface="Times New Roman" charset="0"/>
              </a:rPr>
              <a:t>aprovechar la discrepancia de precios entre estos dos mercados.</a:t>
            </a:r>
          </a:p>
        </p:txBody>
      </p:sp>
      <p:sp>
        <p:nvSpPr>
          <p:cNvPr id="8" name="Pentágono regular 7"/>
          <p:cNvSpPr/>
          <p:nvPr/>
        </p:nvSpPr>
        <p:spPr>
          <a:xfrm>
            <a:off x="4325256" y="2888344"/>
            <a:ext cx="3628571" cy="2456543"/>
          </a:xfrm>
          <a:prstGeom prst="pen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latin typeface="Times New Roman" charset="0"/>
                <a:ea typeface="Times New Roman" charset="0"/>
                <a:cs typeface="Times New Roman" charset="0"/>
              </a:rPr>
              <a:t>ARBITRAJE</a:t>
            </a:r>
          </a:p>
        </p:txBody>
      </p:sp>
      <p:sp>
        <p:nvSpPr>
          <p:cNvPr id="9" name="Rectángulo redondeado 8"/>
          <p:cNvSpPr/>
          <p:nvPr/>
        </p:nvSpPr>
        <p:spPr>
          <a:xfrm>
            <a:off x="8606969" y="1277258"/>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No se inmoviliza el capital para</a:t>
            </a:r>
          </a:p>
          <a:p>
            <a:pPr algn="ctr"/>
            <a:r>
              <a:rPr lang="es-ES_tradnl" dirty="0">
                <a:solidFill>
                  <a:schemeClr val="accent1">
                    <a:lumMod val="75000"/>
                  </a:schemeClr>
                </a:solidFill>
                <a:latin typeface="Times New Roman" charset="0"/>
                <a:ea typeface="Times New Roman" charset="0"/>
                <a:cs typeface="Times New Roman" charset="0"/>
              </a:rPr>
              <a:t>proporcionar ganancia.</a:t>
            </a:r>
          </a:p>
        </p:txBody>
      </p:sp>
      <p:sp>
        <p:nvSpPr>
          <p:cNvPr id="10" name="Rectángulo redondeado 9"/>
          <p:cNvSpPr/>
          <p:nvPr/>
        </p:nvSpPr>
        <p:spPr>
          <a:xfrm>
            <a:off x="413660" y="4666344"/>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No se usan fondos propios</a:t>
            </a:r>
          </a:p>
          <a:p>
            <a:pPr algn="ctr"/>
            <a:r>
              <a:rPr lang="es-ES_tradnl" dirty="0">
                <a:solidFill>
                  <a:schemeClr val="accent1">
                    <a:lumMod val="75000"/>
                  </a:schemeClr>
                </a:solidFill>
                <a:latin typeface="Times New Roman" charset="0"/>
                <a:ea typeface="Times New Roman" charset="0"/>
                <a:cs typeface="Times New Roman" charset="0"/>
              </a:rPr>
              <a:t>porque se vende antes de</a:t>
            </a:r>
          </a:p>
          <a:p>
            <a:pPr algn="ctr"/>
            <a:r>
              <a:rPr lang="es-ES_tradnl" dirty="0">
                <a:solidFill>
                  <a:schemeClr val="accent1">
                    <a:lumMod val="75000"/>
                  </a:schemeClr>
                </a:solidFill>
                <a:latin typeface="Times New Roman" charset="0"/>
                <a:ea typeface="Times New Roman" charset="0"/>
                <a:cs typeface="Times New Roman" charset="0"/>
              </a:rPr>
              <a:t>tener que liquidar la compra.</a:t>
            </a:r>
          </a:p>
        </p:txBody>
      </p:sp>
      <p:sp>
        <p:nvSpPr>
          <p:cNvPr id="11" name="Rectángulo redondeado 10"/>
          <p:cNvSpPr/>
          <p:nvPr/>
        </p:nvSpPr>
        <p:spPr>
          <a:xfrm>
            <a:off x="8606969" y="4666344"/>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Ayuda a igualar el precio de las</a:t>
            </a:r>
          </a:p>
          <a:p>
            <a:pPr algn="ctr"/>
            <a:r>
              <a:rPr lang="es-ES_tradnl" dirty="0">
                <a:solidFill>
                  <a:schemeClr val="accent1">
                    <a:lumMod val="75000"/>
                  </a:schemeClr>
                </a:solidFill>
                <a:latin typeface="Times New Roman" charset="0"/>
                <a:ea typeface="Times New Roman" charset="0"/>
                <a:cs typeface="Times New Roman" charset="0"/>
              </a:rPr>
              <a:t>divisas en todos los mercados y diferentes plazos.</a:t>
            </a:r>
          </a:p>
        </p:txBody>
      </p:sp>
      <p:cxnSp>
        <p:nvCxnSpPr>
          <p:cNvPr id="16" name="Conector angular 15"/>
          <p:cNvCxnSpPr/>
          <p:nvPr/>
        </p:nvCxnSpPr>
        <p:spPr>
          <a:xfrm>
            <a:off x="7141028" y="5344887"/>
            <a:ext cx="1320801" cy="279399"/>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ector angular 17"/>
          <p:cNvCxnSpPr/>
          <p:nvPr/>
        </p:nvCxnSpPr>
        <p:spPr>
          <a:xfrm rot="10800000" flipV="1">
            <a:off x="3690256" y="5344887"/>
            <a:ext cx="1269998" cy="221342"/>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ector angular 19"/>
          <p:cNvCxnSpPr/>
          <p:nvPr/>
        </p:nvCxnSpPr>
        <p:spPr>
          <a:xfrm rot="10800000">
            <a:off x="3690258" y="2409373"/>
            <a:ext cx="1578429" cy="899884"/>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angular 21"/>
          <p:cNvCxnSpPr/>
          <p:nvPr/>
        </p:nvCxnSpPr>
        <p:spPr>
          <a:xfrm flipV="1">
            <a:off x="6887027" y="2394859"/>
            <a:ext cx="1643744" cy="859969"/>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Flecha arriba 26"/>
          <p:cNvSpPr/>
          <p:nvPr/>
        </p:nvSpPr>
        <p:spPr>
          <a:xfrm>
            <a:off x="6129449" y="2113137"/>
            <a:ext cx="104436"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5031636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413660" y="1277258"/>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Se corre el riesgo porqué se</a:t>
            </a:r>
          </a:p>
          <a:p>
            <a:pPr algn="ctr"/>
            <a:r>
              <a:rPr lang="es-ES_tradnl" dirty="0">
                <a:solidFill>
                  <a:schemeClr val="accent1">
                    <a:lumMod val="75000"/>
                  </a:schemeClr>
                </a:solidFill>
                <a:latin typeface="Times New Roman" charset="0"/>
                <a:ea typeface="Times New Roman" charset="0"/>
                <a:cs typeface="Times New Roman" charset="0"/>
              </a:rPr>
              <a:t>apuesta sobre la evolución futura</a:t>
            </a:r>
          </a:p>
          <a:p>
            <a:pPr algn="ctr"/>
            <a:r>
              <a:rPr lang="es-ES_tradnl" dirty="0">
                <a:solidFill>
                  <a:schemeClr val="accent1">
                    <a:lumMod val="75000"/>
                  </a:schemeClr>
                </a:solidFill>
                <a:latin typeface="Times New Roman" charset="0"/>
                <a:ea typeface="Times New Roman" charset="0"/>
                <a:cs typeface="Times New Roman" charset="0"/>
              </a:rPr>
              <a:t>del tipo de cambio.</a:t>
            </a:r>
          </a:p>
        </p:txBody>
      </p:sp>
      <p:sp>
        <p:nvSpPr>
          <p:cNvPr id="3" name="Rectángulo redondeado 2"/>
          <p:cNvSpPr/>
          <p:nvPr/>
        </p:nvSpPr>
        <p:spPr>
          <a:xfrm>
            <a:off x="4401454" y="134260"/>
            <a:ext cx="3628571" cy="1923143"/>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La especulación es una toma</a:t>
            </a:r>
          </a:p>
          <a:p>
            <a:pPr algn="ctr"/>
            <a:r>
              <a:rPr lang="es-ES_tradnl" dirty="0">
                <a:solidFill>
                  <a:schemeClr val="accent1">
                    <a:lumMod val="75000"/>
                  </a:schemeClr>
                </a:solidFill>
                <a:latin typeface="Times New Roman" charset="0"/>
                <a:ea typeface="Times New Roman" charset="0"/>
                <a:cs typeface="Times New Roman" charset="0"/>
              </a:rPr>
              <a:t>consiente de posiciones para ganar</a:t>
            </a:r>
          </a:p>
          <a:p>
            <a:pPr algn="ctr"/>
            <a:r>
              <a:rPr lang="es-ES_tradnl" dirty="0">
                <a:solidFill>
                  <a:schemeClr val="accent1">
                    <a:lumMod val="75000"/>
                  </a:schemeClr>
                </a:solidFill>
                <a:latin typeface="Times New Roman" charset="0"/>
                <a:ea typeface="Times New Roman" charset="0"/>
                <a:cs typeface="Times New Roman" charset="0"/>
              </a:rPr>
              <a:t>con el cambio esperado del precio.</a:t>
            </a:r>
          </a:p>
        </p:txBody>
      </p:sp>
      <p:sp>
        <p:nvSpPr>
          <p:cNvPr id="4" name="Pentágono regular 3"/>
          <p:cNvSpPr/>
          <p:nvPr/>
        </p:nvSpPr>
        <p:spPr>
          <a:xfrm>
            <a:off x="4325256" y="2888344"/>
            <a:ext cx="3628571" cy="2456543"/>
          </a:xfrm>
          <a:prstGeom prst="pen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latin typeface="Times New Roman" charset="0"/>
                <a:ea typeface="Times New Roman" charset="0"/>
                <a:cs typeface="Times New Roman" charset="0"/>
              </a:rPr>
              <a:t>ESPECULACIÓN</a:t>
            </a:r>
          </a:p>
        </p:txBody>
      </p:sp>
      <p:sp>
        <p:nvSpPr>
          <p:cNvPr id="5" name="Rectángulo redondeado 4"/>
          <p:cNvSpPr/>
          <p:nvPr/>
        </p:nvSpPr>
        <p:spPr>
          <a:xfrm>
            <a:off x="8606969" y="1277258"/>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Se inmoviliza el capital..</a:t>
            </a:r>
          </a:p>
        </p:txBody>
      </p:sp>
      <p:sp>
        <p:nvSpPr>
          <p:cNvPr id="6" name="Rectángulo redondeado 5"/>
          <p:cNvSpPr/>
          <p:nvPr/>
        </p:nvSpPr>
        <p:spPr>
          <a:xfrm>
            <a:off x="413660" y="4666344"/>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ES_tradnl" dirty="0">
                <a:solidFill>
                  <a:schemeClr val="accent1">
                    <a:lumMod val="75000"/>
                  </a:schemeClr>
                </a:solidFill>
                <a:latin typeface="Times New Roman" charset="0"/>
                <a:ea typeface="Times New Roman" charset="0"/>
                <a:cs typeface="Times New Roman" charset="0"/>
              </a:rPr>
              <a:t>Se usan fondos propios aún que en forma de un porcentaje del valor total del contrato ya que los derivados más usados para la especulación como futuros y las opciones ofrecen apalancamiento..</a:t>
            </a:r>
          </a:p>
        </p:txBody>
      </p:sp>
      <p:sp>
        <p:nvSpPr>
          <p:cNvPr id="7" name="Rectángulo redondeado 6"/>
          <p:cNvSpPr/>
          <p:nvPr/>
        </p:nvSpPr>
        <p:spPr>
          <a:xfrm>
            <a:off x="8606969" y="4666344"/>
            <a:ext cx="3258454" cy="1915885"/>
          </a:xfrm>
          <a:prstGeom prst="roundRect">
            <a:avLst/>
          </a:prstGeom>
          <a:ln w="15875">
            <a:solidFill>
              <a:schemeClr val="accent1">
                <a:lumMod val="50000"/>
              </a:schemeClr>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s-ES_tradnl" dirty="0">
                <a:solidFill>
                  <a:srgbClr val="000000"/>
                </a:solidFill>
                <a:latin typeface="Calibri" charset="0"/>
              </a:rPr>
              <a:t>Facilita un ajuste más suave de los precios a las circunstancias cambiarias y permite distribuir </a:t>
            </a:r>
          </a:p>
          <a:p>
            <a:r>
              <a:rPr lang="es-ES_tradnl" dirty="0">
                <a:solidFill>
                  <a:srgbClr val="000000"/>
                </a:solidFill>
                <a:latin typeface="Calibri" charset="0"/>
              </a:rPr>
              <a:t>el riesgo.. </a:t>
            </a:r>
            <a:endParaRPr lang="es-ES_tradnl" dirty="0">
              <a:solidFill>
                <a:schemeClr val="accent1">
                  <a:lumMod val="75000"/>
                </a:schemeClr>
              </a:solidFill>
              <a:latin typeface="Times New Roman" charset="0"/>
              <a:ea typeface="Times New Roman" charset="0"/>
              <a:cs typeface="Times New Roman" charset="0"/>
            </a:endParaRPr>
          </a:p>
        </p:txBody>
      </p:sp>
      <p:cxnSp>
        <p:nvCxnSpPr>
          <p:cNvPr id="8" name="Conector angular 7"/>
          <p:cNvCxnSpPr/>
          <p:nvPr/>
        </p:nvCxnSpPr>
        <p:spPr>
          <a:xfrm>
            <a:off x="7141028" y="5344887"/>
            <a:ext cx="1320801" cy="279399"/>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angular 8"/>
          <p:cNvCxnSpPr/>
          <p:nvPr/>
        </p:nvCxnSpPr>
        <p:spPr>
          <a:xfrm rot="10800000" flipV="1">
            <a:off x="3690256" y="5344887"/>
            <a:ext cx="1269998" cy="221342"/>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ector angular 9"/>
          <p:cNvCxnSpPr/>
          <p:nvPr/>
        </p:nvCxnSpPr>
        <p:spPr>
          <a:xfrm rot="10800000">
            <a:off x="3690258" y="2409373"/>
            <a:ext cx="1578429" cy="899884"/>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angular 10"/>
          <p:cNvCxnSpPr/>
          <p:nvPr/>
        </p:nvCxnSpPr>
        <p:spPr>
          <a:xfrm flipV="1">
            <a:off x="6887027" y="2394859"/>
            <a:ext cx="1643744" cy="859969"/>
          </a:xfrm>
          <a:prstGeom prst="bentConnector3">
            <a:avLst/>
          </a:prstGeom>
          <a:ln w="38100">
            <a:solidFill>
              <a:schemeClr val="accent1">
                <a:lumMod val="50000"/>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Flecha arriba 11"/>
          <p:cNvSpPr/>
          <p:nvPr/>
        </p:nvSpPr>
        <p:spPr>
          <a:xfrm>
            <a:off x="6129449" y="2113137"/>
            <a:ext cx="104436"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5335376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7971" y="669533"/>
            <a:ext cx="10515600" cy="5539978"/>
          </a:xfrm>
          <a:prstGeom prst="rect">
            <a:avLst/>
          </a:prstGeom>
          <a:blipFill>
            <a:blip r:embed="rId2"/>
            <a:tile tx="0" ty="0" sx="100000" sy="100000" flip="none" algn="tl"/>
          </a:blipFill>
          <a:ln>
            <a:solidFill>
              <a:schemeClr val="bg1"/>
            </a:solidFill>
          </a:ln>
        </p:spPr>
        <p:txBody>
          <a:bodyPr wrap="square">
            <a:spAutoFit/>
          </a:bodyPr>
          <a:lstStyle/>
          <a:p>
            <a:pPr algn="ctr"/>
            <a:r>
              <a:rPr lang="es-ES" sz="3200" b="1" dirty="0">
                <a:solidFill>
                  <a:schemeClr val="bg1">
                    <a:lumMod val="95000"/>
                    <a:lumOff val="5000"/>
                  </a:schemeClr>
                </a:solidFill>
                <a:latin typeface="Times New Roman" charset="0"/>
                <a:ea typeface="Times New Roman" charset="0"/>
                <a:cs typeface="Times New Roman" charset="0"/>
              </a:rPr>
              <a:t>ESPECULACIÓN V.S. COBERTURA </a:t>
            </a:r>
          </a:p>
          <a:p>
            <a:endParaRPr lang="es-ES" b="1" dirty="0">
              <a:solidFill>
                <a:schemeClr val="bg1">
                  <a:lumMod val="95000"/>
                  <a:lumOff val="5000"/>
                </a:schemeClr>
              </a:solidFill>
              <a:latin typeface="Times New Roman" charset="0"/>
              <a:ea typeface="Times New Roman" charset="0"/>
              <a:cs typeface="Times New Roman" charset="0"/>
            </a:endParaRPr>
          </a:p>
          <a:p>
            <a:pPr algn="just"/>
            <a:r>
              <a:rPr lang="es-ES" sz="2000" b="1" dirty="0">
                <a:solidFill>
                  <a:schemeClr val="bg1">
                    <a:lumMod val="95000"/>
                    <a:lumOff val="5000"/>
                  </a:schemeClr>
                </a:solidFill>
                <a:latin typeface="Times New Roman" charset="0"/>
                <a:ea typeface="Times New Roman" charset="0"/>
                <a:cs typeface="Times New Roman" charset="0"/>
              </a:rPr>
              <a:t>Mientras que con la cobertura se busca cubrir un riesgo cambiario, con la especulación se acepta (e incluso se busca) un riesgo cambiario con la esperanza de obtener ganancias. Si el especulador anticipa en forma correcta los cambios futuros en los tipos de cambio obtiene una utilidad.</a:t>
            </a:r>
          </a:p>
          <a:p>
            <a:pPr algn="just"/>
            <a:r>
              <a:rPr lang="es-ES" sz="2000" b="1" dirty="0">
                <a:solidFill>
                  <a:schemeClr val="bg1">
                    <a:lumMod val="95000"/>
                    <a:lumOff val="5000"/>
                  </a:schemeClr>
                </a:solidFill>
                <a:latin typeface="Times New Roman" charset="0"/>
                <a:ea typeface="Times New Roman" charset="0"/>
                <a:cs typeface="Times New Roman" charset="0"/>
              </a:rPr>
              <a:t>Igual que el arbitraje, la especulación es la actividad principal de algunos agentes de divisas.</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Hay tres tipos de especuladores:</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400" b="1" dirty="0">
                <a:solidFill>
                  <a:srgbClr val="C00000"/>
                </a:solidFill>
                <a:latin typeface="Times New Roman" charset="0"/>
                <a:ea typeface="Times New Roman" charset="0"/>
                <a:cs typeface="Times New Roman" charset="0"/>
              </a:rPr>
              <a:t>SCALPERS : compran y venden monedas extranjeras con gran frecuencia. Su</a:t>
            </a:r>
          </a:p>
          <a:p>
            <a:r>
              <a:rPr lang="es-ES" sz="2400" b="1" dirty="0">
                <a:solidFill>
                  <a:srgbClr val="C00000"/>
                </a:solidFill>
                <a:latin typeface="Times New Roman" charset="0"/>
                <a:ea typeface="Times New Roman" charset="0"/>
                <a:cs typeface="Times New Roman" charset="0"/>
              </a:rPr>
              <a:t>posición dura pocos minutos. Se guían por la intuición.</a:t>
            </a:r>
          </a:p>
          <a:p>
            <a:endParaRPr lang="es-ES" sz="2400" b="1" dirty="0">
              <a:solidFill>
                <a:schemeClr val="bg1">
                  <a:lumMod val="95000"/>
                  <a:lumOff val="5000"/>
                </a:schemeClr>
              </a:solidFill>
              <a:latin typeface="Times New Roman" charset="0"/>
              <a:ea typeface="Times New Roman" charset="0"/>
              <a:cs typeface="Times New Roman" charset="0"/>
            </a:endParaRPr>
          </a:p>
          <a:p>
            <a:r>
              <a:rPr lang="es-ES" sz="2400" b="1" dirty="0">
                <a:solidFill>
                  <a:schemeClr val="accent3">
                    <a:lumMod val="75000"/>
                  </a:schemeClr>
                </a:solidFill>
                <a:latin typeface="Times New Roman" charset="0"/>
                <a:ea typeface="Times New Roman" charset="0"/>
                <a:cs typeface="Times New Roman" charset="0"/>
              </a:rPr>
              <a:t>DAY TRADERS: toman posición y la cierran antes del cierre de operaciones.</a:t>
            </a:r>
          </a:p>
          <a:p>
            <a:endParaRPr lang="es-ES" sz="2400" b="1" dirty="0">
              <a:solidFill>
                <a:schemeClr val="bg1">
                  <a:lumMod val="95000"/>
                  <a:lumOff val="5000"/>
                </a:schemeClr>
              </a:solidFill>
              <a:latin typeface="Times New Roman" charset="0"/>
              <a:ea typeface="Times New Roman" charset="0"/>
              <a:cs typeface="Times New Roman" charset="0"/>
            </a:endParaRPr>
          </a:p>
          <a:p>
            <a:r>
              <a:rPr lang="es-ES" sz="2400" b="1" dirty="0">
                <a:solidFill>
                  <a:schemeClr val="bg2"/>
                </a:solidFill>
                <a:latin typeface="Times New Roman" charset="0"/>
                <a:ea typeface="Times New Roman" charset="0"/>
                <a:cs typeface="Times New Roman" charset="0"/>
              </a:rPr>
              <a:t>TAKERS: mantienen su posición durante días, semanas o meses.</a:t>
            </a:r>
            <a:endParaRPr lang="en-US" sz="2400" b="1" dirty="0">
              <a:solidFill>
                <a:schemeClr val="bg2"/>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8961189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7971" y="350218"/>
            <a:ext cx="10515600" cy="6001643"/>
          </a:xfrm>
          <a:prstGeom prst="rect">
            <a:avLst/>
          </a:prstGeom>
          <a:blipFill>
            <a:blip r:embed="rId2"/>
            <a:tile tx="0" ty="0" sx="100000" sy="100000" flip="none" algn="tl"/>
          </a:blipFill>
          <a:ln>
            <a:solidFill>
              <a:schemeClr val="bg1"/>
            </a:solidFill>
          </a:ln>
        </p:spPr>
        <p:txBody>
          <a:bodyPr wrap="square">
            <a:spAutoFit/>
          </a:bodyPr>
          <a:lstStyle/>
          <a:p>
            <a:pPr algn="ctr"/>
            <a:r>
              <a:rPr lang="es-ES" sz="3200" b="1" dirty="0">
                <a:solidFill>
                  <a:schemeClr val="bg1">
                    <a:lumMod val="95000"/>
                    <a:lumOff val="5000"/>
                  </a:schemeClr>
                </a:solidFill>
                <a:latin typeface="Times New Roman" charset="0"/>
                <a:ea typeface="Times New Roman" charset="0"/>
                <a:cs typeface="Times New Roman" charset="0"/>
              </a:rPr>
              <a:t>ARBITRAJE DE DIVISAS</a:t>
            </a:r>
          </a:p>
          <a:p>
            <a:pPr algn="ctr"/>
            <a:endParaRPr lang="es-ES" sz="3200" b="1" dirty="0">
              <a:solidFill>
                <a:schemeClr val="bg1">
                  <a:lumMod val="95000"/>
                  <a:lumOff val="5000"/>
                </a:schemeClr>
              </a:solidFill>
              <a:latin typeface="Times New Roman" charset="0"/>
              <a:ea typeface="Times New Roman" charset="0"/>
              <a:cs typeface="Times New Roman" charset="0"/>
            </a:endParaRPr>
          </a:p>
          <a:p>
            <a:pPr algn="just"/>
            <a:r>
              <a:rPr lang="es-ES" sz="2000" b="1" dirty="0">
                <a:solidFill>
                  <a:schemeClr val="bg1">
                    <a:lumMod val="95000"/>
                    <a:lumOff val="5000"/>
                  </a:schemeClr>
                </a:solidFill>
                <a:latin typeface="Times New Roman" charset="0"/>
                <a:ea typeface="Times New Roman" charset="0"/>
                <a:cs typeface="Times New Roman" charset="0"/>
              </a:rPr>
              <a:t>El arbitraje consiste en comprar y vender simultáneamente un activo en dos mercados diferentes para aprovechar la discrepancia de precios entre estos dos mercados. Si la diferencia entre los precios es mayor que el costo de transacción, el </a:t>
            </a:r>
            <a:r>
              <a:rPr lang="es-ES" sz="2000" b="1" dirty="0" err="1">
                <a:solidFill>
                  <a:schemeClr val="bg1">
                    <a:lumMod val="95000"/>
                    <a:lumOff val="5000"/>
                  </a:schemeClr>
                </a:solidFill>
                <a:latin typeface="Times New Roman" charset="0"/>
                <a:ea typeface="Times New Roman" charset="0"/>
                <a:cs typeface="Times New Roman" charset="0"/>
              </a:rPr>
              <a:t>arbitrajista</a:t>
            </a:r>
            <a:r>
              <a:rPr lang="es-ES" sz="2000" b="1" dirty="0">
                <a:solidFill>
                  <a:schemeClr val="bg1">
                    <a:lumMod val="95000"/>
                    <a:lumOff val="5000"/>
                  </a:schemeClr>
                </a:solidFill>
                <a:latin typeface="Times New Roman" charset="0"/>
                <a:ea typeface="Times New Roman" charset="0"/>
                <a:cs typeface="Times New Roman" charset="0"/>
              </a:rPr>
              <a:t> obtiene una ganancia. En cualquier mercado los </a:t>
            </a:r>
            <a:r>
              <a:rPr lang="es-ES" sz="2000" b="1" dirty="0" err="1">
                <a:solidFill>
                  <a:schemeClr val="bg1">
                    <a:lumMod val="95000"/>
                    <a:lumOff val="5000"/>
                  </a:schemeClr>
                </a:solidFill>
                <a:latin typeface="Times New Roman" charset="0"/>
                <a:ea typeface="Times New Roman" charset="0"/>
                <a:cs typeface="Times New Roman" charset="0"/>
              </a:rPr>
              <a:t>arbitrajista</a:t>
            </a:r>
            <a:r>
              <a:rPr lang="es-ES" sz="2000" b="1" dirty="0">
                <a:solidFill>
                  <a:schemeClr val="bg1">
                    <a:lumMod val="95000"/>
                    <a:lumOff val="5000"/>
                  </a:schemeClr>
                </a:solidFill>
                <a:latin typeface="Times New Roman" charset="0"/>
                <a:ea typeface="Times New Roman" charset="0"/>
                <a:cs typeface="Times New Roman" charset="0"/>
              </a:rPr>
              <a:t> aseguran que los precios estén en línea. </a:t>
            </a:r>
          </a:p>
          <a:p>
            <a:pPr algn="just"/>
            <a:endParaRPr lang="es-ES" sz="2000" b="1" dirty="0">
              <a:solidFill>
                <a:schemeClr val="bg1">
                  <a:lumMod val="95000"/>
                  <a:lumOff val="5000"/>
                </a:schemeClr>
              </a:solidFill>
              <a:latin typeface="Times New Roman" charset="0"/>
              <a:ea typeface="Times New Roman" charset="0"/>
              <a:cs typeface="Times New Roman" charset="0"/>
            </a:endParaRPr>
          </a:p>
          <a:p>
            <a:pPr algn="just"/>
            <a:r>
              <a:rPr lang="es-ES" sz="2000" b="1" dirty="0">
                <a:solidFill>
                  <a:schemeClr val="bg1">
                    <a:lumMod val="95000"/>
                    <a:lumOff val="5000"/>
                  </a:schemeClr>
                </a:solidFill>
                <a:latin typeface="Times New Roman" charset="0"/>
                <a:ea typeface="Times New Roman" charset="0"/>
                <a:cs typeface="Times New Roman" charset="0"/>
              </a:rPr>
              <a:t>Se considera que los precios son coherentes (están alineados), si las diferencias de precio no rebasan los costos de transacción. Los tipos de cambio están en línea si las diferencias entre los tipos de cambio en distintos mercados no rebasan los costos de transacción.</a:t>
            </a:r>
          </a:p>
          <a:p>
            <a:pPr algn="just"/>
            <a:endParaRPr lang="es-ES" sz="2000" b="1" dirty="0">
              <a:solidFill>
                <a:schemeClr val="bg1">
                  <a:lumMod val="95000"/>
                  <a:lumOff val="5000"/>
                </a:schemeClr>
              </a:solidFill>
              <a:latin typeface="Times New Roman" charset="0"/>
              <a:ea typeface="Times New Roman" charset="0"/>
              <a:cs typeface="Times New Roman" charset="0"/>
            </a:endParaRPr>
          </a:p>
          <a:p>
            <a:pPr algn="just"/>
            <a:r>
              <a:rPr lang="es-ES" sz="2000" b="1" dirty="0">
                <a:solidFill>
                  <a:schemeClr val="bg1">
                    <a:lumMod val="95000"/>
                    <a:lumOff val="5000"/>
                  </a:schemeClr>
                </a:solidFill>
                <a:latin typeface="Times New Roman" charset="0"/>
                <a:ea typeface="Times New Roman" charset="0"/>
                <a:cs typeface="Times New Roman" charset="0"/>
              </a:rPr>
              <a:t>El arbitraje no implica ningún riesgo para el </a:t>
            </a:r>
            <a:r>
              <a:rPr lang="es-ES" sz="2000" b="1" dirty="0" err="1">
                <a:solidFill>
                  <a:schemeClr val="bg1">
                    <a:lumMod val="95000"/>
                    <a:lumOff val="5000"/>
                  </a:schemeClr>
                </a:solidFill>
                <a:latin typeface="Times New Roman" charset="0"/>
                <a:ea typeface="Times New Roman" charset="0"/>
                <a:cs typeface="Times New Roman" charset="0"/>
              </a:rPr>
              <a:t>arbitrajista</a:t>
            </a:r>
            <a:r>
              <a:rPr lang="es-ES" sz="2000" b="1" dirty="0">
                <a:solidFill>
                  <a:schemeClr val="bg1">
                    <a:lumMod val="95000"/>
                    <a:lumOff val="5000"/>
                  </a:schemeClr>
                </a:solidFill>
                <a:latin typeface="Times New Roman" charset="0"/>
                <a:ea typeface="Times New Roman" charset="0"/>
                <a:cs typeface="Times New Roman" charset="0"/>
              </a:rPr>
              <a:t> y no requiere inversión de capital.</a:t>
            </a:r>
          </a:p>
          <a:p>
            <a:pPr algn="just"/>
            <a:r>
              <a:rPr lang="es-ES" sz="2000" b="1" dirty="0">
                <a:solidFill>
                  <a:schemeClr val="bg1">
                    <a:lumMod val="95000"/>
                    <a:lumOff val="5000"/>
                  </a:schemeClr>
                </a:solidFill>
                <a:latin typeface="Times New Roman" charset="0"/>
                <a:ea typeface="Times New Roman" charset="0"/>
                <a:cs typeface="Times New Roman" charset="0"/>
              </a:rPr>
              <a:t>Las oportunidades del arbitraje surgen con frecuencia, incluso en un mercado eficiente, pero duran poco tiempo.</a:t>
            </a:r>
          </a:p>
          <a:p>
            <a:pPr algn="just"/>
            <a:endParaRPr lang="es-ES" sz="2000" b="1" dirty="0">
              <a:solidFill>
                <a:schemeClr val="bg1">
                  <a:lumMod val="95000"/>
                  <a:lumOff val="5000"/>
                </a:schemeClr>
              </a:solidFill>
              <a:latin typeface="Times New Roman" charset="0"/>
              <a:ea typeface="Times New Roman" charset="0"/>
              <a:cs typeface="Times New Roman" charset="0"/>
            </a:endParaRPr>
          </a:p>
          <a:p>
            <a:pPr algn="just"/>
            <a:r>
              <a:rPr lang="es-ES" sz="2000" b="1" dirty="0">
                <a:solidFill>
                  <a:schemeClr val="accent6">
                    <a:lumMod val="75000"/>
                  </a:schemeClr>
                </a:solidFill>
                <a:latin typeface="Times New Roman" charset="0"/>
                <a:ea typeface="Times New Roman" charset="0"/>
                <a:cs typeface="Times New Roman" charset="0"/>
              </a:rPr>
              <a:t>EL ARBITRAJE DE DIVISAS puede constituir la actividad principal de algunos agentes de divisas especializados, pero en la gran mayoría de los casos es una actividad secundaria de los agentes bancarios y no bancarios cuyo giro principal es comprar y vender divisas.</a:t>
            </a:r>
            <a:endParaRPr lang="en-US" sz="2000" b="1" dirty="0">
              <a:solidFill>
                <a:schemeClr val="accent6">
                  <a:lumMod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5843678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17971" y="350218"/>
            <a:ext cx="10515600" cy="5878532"/>
          </a:xfrm>
          <a:prstGeom prst="rect">
            <a:avLst/>
          </a:prstGeom>
          <a:blipFill>
            <a:blip r:embed="rId2"/>
            <a:tile tx="0" ty="0" sx="100000" sy="100000" flip="none" algn="tl"/>
          </a:blipFill>
          <a:ln>
            <a:solidFill>
              <a:schemeClr val="bg1"/>
            </a:solidFill>
          </a:ln>
        </p:spPr>
        <p:txBody>
          <a:bodyPr wrap="square">
            <a:spAutoFit/>
          </a:bodyPr>
          <a:lstStyle/>
          <a:p>
            <a:pPr algn="ctr"/>
            <a:r>
              <a:rPr lang="es-ES" sz="3200" b="1" dirty="0">
                <a:solidFill>
                  <a:schemeClr val="bg1">
                    <a:lumMod val="95000"/>
                    <a:lumOff val="5000"/>
                  </a:schemeClr>
                </a:solidFill>
                <a:latin typeface="Times New Roman" charset="0"/>
                <a:ea typeface="Times New Roman" charset="0"/>
                <a:cs typeface="Times New Roman" charset="0"/>
              </a:rPr>
              <a:t>CARACTERÍSITICAS DEL ARBITRAJE</a:t>
            </a:r>
          </a:p>
          <a:p>
            <a:pPr algn="ctr"/>
            <a:endParaRPr lang="es-ES" sz="32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 No implica ningún riesgo para el </a:t>
            </a:r>
            <a:r>
              <a:rPr lang="es-ES" sz="2000" b="1" dirty="0" err="1">
                <a:solidFill>
                  <a:schemeClr val="bg1">
                    <a:lumMod val="95000"/>
                    <a:lumOff val="5000"/>
                  </a:schemeClr>
                </a:solidFill>
                <a:latin typeface="Times New Roman" charset="0"/>
                <a:ea typeface="Times New Roman" charset="0"/>
                <a:cs typeface="Times New Roman" charset="0"/>
              </a:rPr>
              <a:t>arbitrajista</a:t>
            </a:r>
            <a:r>
              <a:rPr lang="es-ES" sz="2000" b="1" dirty="0">
                <a:solidFill>
                  <a:schemeClr val="bg1">
                    <a:lumMod val="95000"/>
                    <a:lumOff val="5000"/>
                  </a:schemeClr>
                </a:solidFill>
                <a:latin typeface="Times New Roman" charset="0"/>
                <a:ea typeface="Times New Roman" charset="0"/>
                <a:cs typeface="Times New Roman" charset="0"/>
              </a:rPr>
              <a:t>. </a:t>
            </a:r>
          </a:p>
          <a:p>
            <a:r>
              <a:rPr lang="es-ES" sz="2000" b="1" dirty="0">
                <a:solidFill>
                  <a:schemeClr val="bg1">
                    <a:lumMod val="95000"/>
                    <a:lumOff val="5000"/>
                  </a:schemeClr>
                </a:solidFill>
                <a:latin typeface="Times New Roman" charset="0"/>
                <a:ea typeface="Times New Roman" charset="0"/>
                <a:cs typeface="Times New Roman" charset="0"/>
              </a:rPr>
              <a:t>* No inmoviliza el capital para proporcionar ganancia. Incluso en un mercado eficiente,</a:t>
            </a:r>
          </a:p>
          <a:p>
            <a:r>
              <a:rPr lang="es-ES" sz="2000" b="1" dirty="0">
                <a:solidFill>
                  <a:schemeClr val="bg1">
                    <a:lumMod val="95000"/>
                    <a:lumOff val="5000"/>
                  </a:schemeClr>
                </a:solidFill>
                <a:latin typeface="Times New Roman" charset="0"/>
                <a:ea typeface="Times New Roman" charset="0"/>
                <a:cs typeface="Times New Roman" charset="0"/>
              </a:rPr>
              <a:t>las oportunidades de arbitraje surgen con frecuencia, pero duran poco tiempo.</a:t>
            </a:r>
          </a:p>
          <a:p>
            <a:pPr algn="ctr"/>
            <a:endParaRPr lang="es-ES" b="1" dirty="0">
              <a:solidFill>
                <a:schemeClr val="bg1">
                  <a:lumMod val="95000"/>
                  <a:lumOff val="5000"/>
                </a:schemeClr>
              </a:solidFill>
              <a:latin typeface="Times New Roman" charset="0"/>
              <a:ea typeface="Times New Roman" charset="0"/>
              <a:cs typeface="Times New Roman" charset="0"/>
            </a:endParaRPr>
          </a:p>
          <a:p>
            <a:pPr algn="ctr"/>
            <a:r>
              <a:rPr lang="es-ES" sz="2400" b="1" dirty="0">
                <a:solidFill>
                  <a:schemeClr val="bg1">
                    <a:lumMod val="95000"/>
                    <a:lumOff val="5000"/>
                  </a:schemeClr>
                </a:solidFill>
                <a:latin typeface="Times New Roman" charset="0"/>
                <a:ea typeface="Times New Roman" charset="0"/>
                <a:cs typeface="Times New Roman" charset="0"/>
              </a:rPr>
              <a:t>EL ARBITRAJE DE DOS PUNTOS</a:t>
            </a:r>
          </a:p>
          <a:p>
            <a:pPr algn="ctr"/>
            <a:endParaRPr lang="es-ES" b="1" dirty="0">
              <a:solidFill>
                <a:schemeClr val="bg1">
                  <a:lumMod val="95000"/>
                  <a:lumOff val="5000"/>
                </a:schemeClr>
              </a:solidFill>
              <a:latin typeface="Times New Roman" charset="0"/>
              <a:ea typeface="Times New Roman" charset="0"/>
              <a:cs typeface="Times New Roman" charset="0"/>
            </a:endParaRPr>
          </a:p>
          <a:p>
            <a:pPr algn="ctr"/>
            <a:r>
              <a:rPr lang="es-ES" b="1" dirty="0">
                <a:solidFill>
                  <a:schemeClr val="bg1">
                    <a:lumMod val="95000"/>
                    <a:lumOff val="5000"/>
                  </a:schemeClr>
                </a:solidFill>
                <a:latin typeface="Times New Roman" charset="0"/>
                <a:ea typeface="Times New Roman" charset="0"/>
                <a:cs typeface="Times New Roman" charset="0"/>
              </a:rPr>
              <a:t>También conocido como arbitraje espacial (</a:t>
            </a:r>
            <a:r>
              <a:rPr lang="es-ES" b="1" dirty="0" err="1">
                <a:solidFill>
                  <a:schemeClr val="bg1">
                    <a:lumMod val="95000"/>
                    <a:lumOff val="5000"/>
                  </a:schemeClr>
                </a:solidFill>
                <a:latin typeface="Times New Roman" charset="0"/>
                <a:ea typeface="Times New Roman" charset="0"/>
                <a:cs typeface="Times New Roman" charset="0"/>
              </a:rPr>
              <a:t>locational</a:t>
            </a:r>
            <a:r>
              <a:rPr lang="es-ES" b="1" dirty="0">
                <a:solidFill>
                  <a:schemeClr val="bg1">
                    <a:lumMod val="95000"/>
                    <a:lumOff val="5000"/>
                  </a:schemeClr>
                </a:solidFill>
                <a:latin typeface="Times New Roman" charset="0"/>
                <a:ea typeface="Times New Roman" charset="0"/>
                <a:cs typeface="Times New Roman" charset="0"/>
              </a:rPr>
              <a:t> </a:t>
            </a:r>
            <a:r>
              <a:rPr lang="es-ES" b="1" dirty="0" err="1">
                <a:solidFill>
                  <a:schemeClr val="bg1">
                    <a:lumMod val="95000"/>
                    <a:lumOff val="5000"/>
                  </a:schemeClr>
                </a:solidFill>
                <a:latin typeface="Times New Roman" charset="0"/>
                <a:ea typeface="Times New Roman" charset="0"/>
                <a:cs typeface="Times New Roman" charset="0"/>
              </a:rPr>
              <a:t>arbitrage</a:t>
            </a:r>
            <a:r>
              <a:rPr lang="es-ES" b="1" dirty="0">
                <a:solidFill>
                  <a:schemeClr val="bg1">
                    <a:lumMod val="95000"/>
                    <a:lumOff val="5000"/>
                  </a:schemeClr>
                </a:solidFill>
                <a:latin typeface="Times New Roman" charset="0"/>
                <a:ea typeface="Times New Roman" charset="0"/>
                <a:cs typeface="Times New Roman" charset="0"/>
              </a:rPr>
              <a:t>), aprovecha la diferencia de</a:t>
            </a:r>
          </a:p>
          <a:p>
            <a:pPr algn="ctr"/>
            <a:r>
              <a:rPr lang="es-ES" b="1" dirty="0">
                <a:solidFill>
                  <a:schemeClr val="bg1">
                    <a:lumMod val="95000"/>
                    <a:lumOff val="5000"/>
                  </a:schemeClr>
                </a:solidFill>
                <a:latin typeface="Times New Roman" charset="0"/>
                <a:ea typeface="Times New Roman" charset="0"/>
                <a:cs typeface="Times New Roman" charset="0"/>
              </a:rPr>
              <a:t>precio de la misma moneda en dos mercados o dos vendedores en el mismo mercado. Al</a:t>
            </a:r>
          </a:p>
          <a:p>
            <a:pPr algn="ctr"/>
            <a:r>
              <a:rPr lang="es-ES" b="1" dirty="0">
                <a:solidFill>
                  <a:schemeClr val="bg1">
                    <a:lumMod val="95000"/>
                    <a:lumOff val="5000"/>
                  </a:schemeClr>
                </a:solidFill>
                <a:latin typeface="Times New Roman" charset="0"/>
                <a:ea typeface="Times New Roman" charset="0"/>
                <a:cs typeface="Times New Roman" charset="0"/>
              </a:rPr>
              <a:t>buscar su ganancia los </a:t>
            </a:r>
            <a:r>
              <a:rPr lang="es-ES" b="1" dirty="0" err="1">
                <a:solidFill>
                  <a:schemeClr val="bg1">
                    <a:lumMod val="95000"/>
                    <a:lumOff val="5000"/>
                  </a:schemeClr>
                </a:solidFill>
                <a:latin typeface="Times New Roman" charset="0"/>
                <a:ea typeface="Times New Roman" charset="0"/>
                <a:cs typeface="Times New Roman" charset="0"/>
              </a:rPr>
              <a:t>arbitrajistas</a:t>
            </a:r>
            <a:r>
              <a:rPr lang="es-ES" b="1" dirty="0">
                <a:solidFill>
                  <a:schemeClr val="bg1">
                    <a:lumMod val="95000"/>
                    <a:lumOff val="5000"/>
                  </a:schemeClr>
                </a:solidFill>
                <a:latin typeface="Times New Roman" charset="0"/>
                <a:ea typeface="Times New Roman" charset="0"/>
                <a:cs typeface="Times New Roman" charset="0"/>
              </a:rPr>
              <a:t> contribuyen a que la diferencia de precio desaparezca. El</a:t>
            </a:r>
          </a:p>
          <a:p>
            <a:pPr algn="ctr"/>
            <a:r>
              <a:rPr lang="es-ES" b="1" dirty="0">
                <a:solidFill>
                  <a:schemeClr val="bg1">
                    <a:lumMod val="95000"/>
                    <a:lumOff val="5000"/>
                  </a:schemeClr>
                </a:solidFill>
                <a:latin typeface="Times New Roman" charset="0"/>
                <a:ea typeface="Times New Roman" charset="0"/>
                <a:cs typeface="Times New Roman" charset="0"/>
              </a:rPr>
              <a:t>costo de transacción puede reducir el beneficio del arbitraje, o eliminarlo totalmente.</a:t>
            </a:r>
          </a:p>
          <a:p>
            <a:pPr algn="ctr"/>
            <a:endParaRPr lang="es-ES" b="1" dirty="0">
              <a:solidFill>
                <a:schemeClr val="bg1">
                  <a:lumMod val="95000"/>
                  <a:lumOff val="5000"/>
                </a:schemeClr>
              </a:solidFill>
              <a:latin typeface="Times New Roman" charset="0"/>
              <a:ea typeface="Times New Roman" charset="0"/>
              <a:cs typeface="Times New Roman" charset="0"/>
            </a:endParaRPr>
          </a:p>
          <a:p>
            <a:pPr algn="ctr"/>
            <a:r>
              <a:rPr lang="es-ES" sz="2400" b="1" dirty="0">
                <a:solidFill>
                  <a:schemeClr val="bg1">
                    <a:lumMod val="95000"/>
                    <a:lumOff val="5000"/>
                  </a:schemeClr>
                </a:solidFill>
                <a:latin typeface="Times New Roman" charset="0"/>
                <a:ea typeface="Times New Roman" charset="0"/>
                <a:cs typeface="Times New Roman" charset="0"/>
              </a:rPr>
              <a:t>EJEMPLO</a:t>
            </a:r>
          </a:p>
          <a:p>
            <a:pPr algn="ctr"/>
            <a:endParaRPr lang="es-ES" sz="2400" b="1" dirty="0">
              <a:solidFill>
                <a:schemeClr val="bg1">
                  <a:lumMod val="95000"/>
                  <a:lumOff val="5000"/>
                </a:schemeClr>
              </a:solidFill>
              <a:latin typeface="Times New Roman" charset="0"/>
              <a:ea typeface="Times New Roman" charset="0"/>
              <a:cs typeface="Times New Roman" charset="0"/>
            </a:endParaRPr>
          </a:p>
          <a:p>
            <a:pPr algn="ctr"/>
            <a:r>
              <a:rPr lang="es-ES" b="1" dirty="0">
                <a:solidFill>
                  <a:schemeClr val="bg1">
                    <a:lumMod val="95000"/>
                    <a:lumOff val="5000"/>
                  </a:schemeClr>
                </a:solidFill>
                <a:latin typeface="Times New Roman" charset="0"/>
                <a:ea typeface="Times New Roman" charset="0"/>
                <a:cs typeface="Times New Roman" charset="0"/>
              </a:rPr>
              <a:t>Si el tipo de cambio MXN/USD en México es 11,25 y al mismo tiempo el tipo de cambio en</a:t>
            </a:r>
          </a:p>
          <a:p>
            <a:pPr algn="ctr"/>
            <a:r>
              <a:rPr lang="es-ES" b="1" dirty="0">
                <a:solidFill>
                  <a:schemeClr val="bg1">
                    <a:lumMod val="95000"/>
                    <a:lumOff val="5000"/>
                  </a:schemeClr>
                </a:solidFill>
                <a:latin typeface="Times New Roman" charset="0"/>
                <a:ea typeface="Times New Roman" charset="0"/>
                <a:cs typeface="Times New Roman" charset="0"/>
              </a:rPr>
              <a:t>USD/MXN en New York es 0.0893 (el mismos que se obtiene 1/11.20)</a:t>
            </a:r>
          </a:p>
          <a:p>
            <a:pPr algn="ctr"/>
            <a:r>
              <a:rPr lang="es-ES" b="1" dirty="0">
                <a:solidFill>
                  <a:schemeClr val="accent6">
                    <a:lumMod val="75000"/>
                  </a:schemeClr>
                </a:solidFill>
                <a:latin typeface="Times New Roman" charset="0"/>
                <a:ea typeface="Times New Roman" charset="0"/>
                <a:cs typeface="Times New Roman" charset="0"/>
              </a:rPr>
              <a:t>CONVIENE COMPRAR LOS DÓLARES EN NY PARA VENDERLOS EN MÉXICO.</a:t>
            </a:r>
            <a:endParaRPr lang="en-US" b="1" dirty="0">
              <a:solidFill>
                <a:schemeClr val="accent6">
                  <a:lumMod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2123339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Título"/>
          <p:cNvSpPr>
            <a:spLocks noGrp="1"/>
          </p:cNvSpPr>
          <p:nvPr>
            <p:ph type="title"/>
          </p:nvPr>
        </p:nvSpPr>
        <p:spPr>
          <a:xfrm>
            <a:off x="1284968" y="156256"/>
            <a:ext cx="8229600" cy="939800"/>
          </a:xfrm>
        </p:spPr>
        <p:txBody>
          <a:bodyPr rtlCol="0">
            <a:normAutofit/>
          </a:bodyPr>
          <a:lstStyle/>
          <a:p>
            <a:pPr algn="l" eaLnBrk="1" fontAlgn="auto" hangingPunct="1">
              <a:spcAft>
                <a:spcPts val="0"/>
              </a:spcAft>
              <a:defRPr/>
            </a:pPr>
            <a:r>
              <a:rPr lang="es-MX" b="1" dirty="0">
                <a:solidFill>
                  <a:schemeClr val="bg1"/>
                </a:solidFill>
                <a:latin typeface="Times New Roman" pitchFamily="18" charset="0"/>
                <a:cs typeface="Times New Roman" pitchFamily="18" charset="0"/>
              </a:rPr>
              <a:t>INDICE:</a:t>
            </a:r>
          </a:p>
        </p:txBody>
      </p:sp>
      <p:sp>
        <p:nvSpPr>
          <p:cNvPr id="5" name="4 Rectángulo"/>
          <p:cNvSpPr>
            <a:spLocks noChangeArrowheads="1"/>
          </p:cNvSpPr>
          <p:nvPr/>
        </p:nvSpPr>
        <p:spPr bwMode="auto">
          <a:xfrm>
            <a:off x="1284968" y="1567543"/>
            <a:ext cx="9687832" cy="4354286"/>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blurRad="40000" dist="20000" dir="5400000" rotWithShape="0">
              <a:srgbClr val="000000">
                <a:alpha val="37999"/>
              </a:srgbClr>
            </a:outerShdw>
          </a:effectLst>
        </p:spPr>
        <p:txBody>
          <a:bodyPr lIns="90000"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marL="457200" indent="-457200" algn="just">
              <a:lnSpc>
                <a:spcPct val="90000"/>
              </a:lnSpc>
              <a:buAutoNum type="arabicPeriod"/>
            </a:pPr>
            <a:r>
              <a:rPr lang="es-MX" altLang="es-ES_tradnl" sz="2800" b="1" dirty="0">
                <a:solidFill>
                  <a:srgbClr val="17375E"/>
                </a:solidFill>
                <a:latin typeface="Times New Roman" charset="0"/>
                <a:ea typeface="Times New Roman" charset="0"/>
                <a:cs typeface="Times New Roman" charset="0"/>
              </a:rPr>
              <a:t>Carry Trade.</a:t>
            </a:r>
          </a:p>
          <a:p>
            <a:pPr marL="457200" indent="-457200" algn="just">
              <a:lnSpc>
                <a:spcPct val="90000"/>
              </a:lnSpc>
              <a:buAutoNum type="arabicPeriod"/>
            </a:pPr>
            <a:r>
              <a:rPr lang="es-MX" altLang="es-ES_tradnl" sz="2800" b="1" dirty="0">
                <a:solidFill>
                  <a:srgbClr val="17375E"/>
                </a:solidFill>
                <a:latin typeface="Times New Roman" charset="0"/>
                <a:ea typeface="Times New Roman" charset="0"/>
                <a:cs typeface="Times New Roman" charset="0"/>
              </a:rPr>
              <a:t>Carry Trade y Coberturas Cambiarias</a:t>
            </a:r>
          </a:p>
          <a:p>
            <a:pPr marL="457200" indent="-457200" algn="just">
              <a:lnSpc>
                <a:spcPct val="90000"/>
              </a:lnSpc>
              <a:buAutoNum type="arabicPeriod"/>
            </a:pPr>
            <a:r>
              <a:rPr lang="es-MX" altLang="es-ES_tradnl" sz="2800" b="1" dirty="0">
                <a:solidFill>
                  <a:srgbClr val="17375E"/>
                </a:solidFill>
                <a:latin typeface="Times New Roman" charset="0"/>
                <a:ea typeface="Times New Roman" charset="0"/>
                <a:cs typeface="Times New Roman" charset="0"/>
              </a:rPr>
              <a:t>Análisis de casos.</a:t>
            </a:r>
          </a:p>
          <a:p>
            <a:pPr marL="457200" indent="-457200" algn="just">
              <a:lnSpc>
                <a:spcPct val="90000"/>
              </a:lnSpc>
              <a:buAutoNum type="arabicPeriod"/>
            </a:pPr>
            <a:r>
              <a:rPr lang="es-MX" altLang="es-ES_tradnl" sz="2800" b="1" dirty="0">
                <a:solidFill>
                  <a:srgbClr val="17375E"/>
                </a:solidFill>
                <a:latin typeface="Times New Roman" charset="0"/>
                <a:ea typeface="Times New Roman" charset="0"/>
                <a:cs typeface="Times New Roman" charset="0"/>
              </a:rPr>
              <a:t>Tipos de Cambio Cruzados</a:t>
            </a:r>
          </a:p>
          <a:p>
            <a:pPr marL="457200" indent="-457200" algn="just">
              <a:lnSpc>
                <a:spcPct val="90000"/>
              </a:lnSpc>
              <a:buAutoNum type="arabicPeriod"/>
            </a:pPr>
            <a:r>
              <a:rPr lang="es-MX" altLang="es-ES_tradnl" sz="2800" b="1" dirty="0">
                <a:solidFill>
                  <a:srgbClr val="17375E"/>
                </a:solidFill>
                <a:latin typeface="Times New Roman" charset="0"/>
                <a:ea typeface="Times New Roman" charset="0"/>
                <a:cs typeface="Times New Roman" charset="0"/>
              </a:rPr>
              <a:t>Forward y Arbitraje</a:t>
            </a:r>
          </a:p>
          <a:p>
            <a:pPr marL="457200" indent="-457200" algn="just">
              <a:lnSpc>
                <a:spcPct val="90000"/>
              </a:lnSpc>
              <a:buAutoNum type="arabicPeriod"/>
            </a:pPr>
            <a:endParaRPr lang="es-MX" altLang="es-ES_tradnl" sz="2800" b="1" dirty="0">
              <a:solidFill>
                <a:srgbClr val="17375E"/>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21190028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7971" y="350218"/>
            <a:ext cx="10515600" cy="5570756"/>
          </a:xfrm>
          <a:prstGeom prst="rect">
            <a:avLst/>
          </a:prstGeom>
          <a:blipFill>
            <a:blip r:embed="rId2"/>
            <a:tile tx="0" ty="0" sx="100000" sy="100000" flip="none" algn="tl"/>
          </a:blipFill>
          <a:ln>
            <a:solidFill>
              <a:schemeClr val="bg1"/>
            </a:solidFill>
          </a:ln>
        </p:spPr>
        <p:txBody>
          <a:bodyPr wrap="square">
            <a:spAutoFit/>
          </a:bodyPr>
          <a:lstStyle/>
          <a:p>
            <a:pPr algn="ctr"/>
            <a:r>
              <a:rPr lang="es-ES" sz="3200" b="1" dirty="0">
                <a:solidFill>
                  <a:schemeClr val="bg1">
                    <a:lumMod val="95000"/>
                    <a:lumOff val="5000"/>
                  </a:schemeClr>
                </a:solidFill>
                <a:latin typeface="Times New Roman" charset="0"/>
                <a:ea typeface="Times New Roman" charset="0"/>
                <a:cs typeface="Times New Roman" charset="0"/>
              </a:rPr>
              <a:t>EJEMPLO</a:t>
            </a:r>
          </a:p>
          <a:p>
            <a:pPr algn="ctr"/>
            <a:r>
              <a:rPr lang="es-ES" sz="3200" b="1" dirty="0">
                <a:solidFill>
                  <a:schemeClr val="bg1">
                    <a:lumMod val="95000"/>
                    <a:lumOff val="5000"/>
                  </a:schemeClr>
                </a:solidFill>
                <a:latin typeface="Times New Roman" charset="0"/>
                <a:ea typeface="Times New Roman" charset="0"/>
                <a:cs typeface="Times New Roman" charset="0"/>
              </a:rPr>
              <a:t>¿Cuántos dólares de ganancia producen 100 millones de pesos realizando la vuelta completa?</a:t>
            </a:r>
          </a:p>
          <a:p>
            <a:pPr algn="ctr"/>
            <a:endParaRPr lang="es-ES" sz="3200" b="1" dirty="0">
              <a:solidFill>
                <a:schemeClr val="bg1">
                  <a:lumMod val="95000"/>
                  <a:lumOff val="5000"/>
                </a:schemeClr>
              </a:solidFill>
              <a:latin typeface="Times New Roman" charset="0"/>
              <a:ea typeface="Times New Roman" charset="0"/>
              <a:cs typeface="Times New Roman" charset="0"/>
            </a:endParaRPr>
          </a:p>
          <a:p>
            <a:pPr algn="ctr"/>
            <a:r>
              <a:rPr lang="es-ES" sz="3200" b="1" dirty="0">
                <a:solidFill>
                  <a:schemeClr val="bg1">
                    <a:lumMod val="95000"/>
                    <a:lumOff val="5000"/>
                  </a:schemeClr>
                </a:solidFill>
                <a:latin typeface="Times New Roman" charset="0"/>
                <a:ea typeface="Times New Roman" charset="0"/>
                <a:cs typeface="Times New Roman" charset="0"/>
              </a:rPr>
              <a:t>1º MXN100´000,000 / 11,20 USD = 8´928,571.43 </a:t>
            </a:r>
          </a:p>
          <a:p>
            <a:pPr algn="ctr"/>
            <a:r>
              <a:rPr lang="es-ES" sz="3200" b="1" dirty="0">
                <a:solidFill>
                  <a:schemeClr val="bg1">
                    <a:lumMod val="95000"/>
                    <a:lumOff val="5000"/>
                  </a:schemeClr>
                </a:solidFill>
                <a:latin typeface="Times New Roman" charset="0"/>
                <a:ea typeface="Times New Roman" charset="0"/>
                <a:cs typeface="Times New Roman" charset="0"/>
              </a:rPr>
              <a:t>2º 8´928,571.43 *11,25 0 100´446,428</a:t>
            </a:r>
          </a:p>
          <a:p>
            <a:pPr algn="ctr"/>
            <a:r>
              <a:rPr lang="es-ES" sz="3200" b="1" dirty="0">
                <a:solidFill>
                  <a:schemeClr val="bg1">
                    <a:lumMod val="95000"/>
                    <a:lumOff val="5000"/>
                  </a:schemeClr>
                </a:solidFill>
                <a:latin typeface="Times New Roman" charset="0"/>
                <a:ea typeface="Times New Roman" charset="0"/>
                <a:cs typeface="Times New Roman" charset="0"/>
              </a:rPr>
              <a:t>3º 100´000,000 - 100´446,428 = 446,428</a:t>
            </a:r>
          </a:p>
          <a:p>
            <a:pPr algn="ctr"/>
            <a:endParaRPr lang="es-ES" sz="3200" b="1" dirty="0">
              <a:solidFill>
                <a:schemeClr val="bg1">
                  <a:lumMod val="95000"/>
                  <a:lumOff val="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Lo que implica que en la vuelta completa ha generado unas utilidades de 446,428 pesos del</a:t>
            </a:r>
          </a:p>
          <a:p>
            <a:pPr algn="ctr"/>
            <a:r>
              <a:rPr lang="es-ES" sz="2000" b="1" dirty="0">
                <a:solidFill>
                  <a:schemeClr val="accent6">
                    <a:lumMod val="75000"/>
                  </a:schemeClr>
                </a:solidFill>
                <a:latin typeface="Times New Roman" charset="0"/>
                <a:ea typeface="Times New Roman" charset="0"/>
                <a:cs typeface="Times New Roman" charset="0"/>
              </a:rPr>
              <a:t>valor inicial.</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ES UNA GANANCIA MUY ATRACTIVA TOMANDO EN CONSIDERACIÓN QUE SE PRODUCE EN UNOS CUANTOS MINUTOS Y SIN NINGÚN RIESGO.</a:t>
            </a:r>
            <a:endParaRPr lang="en-US" sz="2000" b="1" dirty="0">
              <a:solidFill>
                <a:schemeClr val="accent6">
                  <a:lumMod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7043418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6999" y="640504"/>
            <a:ext cx="10515600" cy="5509200"/>
          </a:xfrm>
          <a:prstGeom prst="rect">
            <a:avLst/>
          </a:prstGeom>
          <a:blipFill>
            <a:blip r:embed="rId2"/>
            <a:tile tx="0" ty="0" sx="100000" sy="100000" flip="none" algn="tl"/>
          </a:blipFill>
          <a:ln>
            <a:solidFill>
              <a:schemeClr val="bg1"/>
            </a:solidFill>
          </a:ln>
        </p:spPr>
        <p:txBody>
          <a:bodyPr wrap="square">
            <a:spAutoFit/>
          </a:bodyPr>
          <a:lstStyle/>
          <a:p>
            <a:pPr algn="ctr"/>
            <a:r>
              <a:rPr lang="es-ES" sz="3200" b="1" dirty="0">
                <a:solidFill>
                  <a:schemeClr val="bg1">
                    <a:lumMod val="95000"/>
                    <a:lumOff val="5000"/>
                  </a:schemeClr>
                </a:solidFill>
                <a:latin typeface="Times New Roman" charset="0"/>
                <a:ea typeface="Times New Roman" charset="0"/>
                <a:cs typeface="Times New Roman" charset="0"/>
              </a:rPr>
              <a:t>ARBITRAJE DE TRES PUNTOS</a:t>
            </a:r>
          </a:p>
          <a:p>
            <a:pPr algn="ctr"/>
            <a:endParaRPr lang="es-ES" sz="3200" b="1" dirty="0">
              <a:solidFill>
                <a:schemeClr val="bg1">
                  <a:lumMod val="95000"/>
                  <a:lumOff val="5000"/>
                </a:schemeClr>
              </a:solidFill>
              <a:latin typeface="Times New Roman" charset="0"/>
              <a:ea typeface="Times New Roman" charset="0"/>
              <a:cs typeface="Times New Roman" charset="0"/>
            </a:endParaRPr>
          </a:p>
          <a:p>
            <a:pPr algn="just"/>
            <a:r>
              <a:rPr lang="es-ES" b="1" dirty="0">
                <a:solidFill>
                  <a:schemeClr val="bg1">
                    <a:lumMod val="95000"/>
                    <a:lumOff val="5000"/>
                  </a:schemeClr>
                </a:solidFill>
                <a:latin typeface="Times New Roman" charset="0"/>
                <a:ea typeface="Times New Roman" charset="0"/>
                <a:cs typeface="Times New Roman" charset="0"/>
              </a:rPr>
              <a:t>Conocido como </a:t>
            </a:r>
            <a:r>
              <a:rPr lang="es-ES" b="1" dirty="0">
                <a:solidFill>
                  <a:schemeClr val="accent6">
                    <a:lumMod val="75000"/>
                  </a:schemeClr>
                </a:solidFill>
                <a:latin typeface="Times New Roman" charset="0"/>
                <a:ea typeface="Times New Roman" charset="0"/>
                <a:cs typeface="Times New Roman" charset="0"/>
              </a:rPr>
              <a:t>ARBITRAJE TRIANGULAR</a:t>
            </a:r>
            <a:r>
              <a:rPr lang="es-ES" b="1" dirty="0">
                <a:solidFill>
                  <a:schemeClr val="bg1">
                    <a:lumMod val="95000"/>
                    <a:lumOff val="5000"/>
                  </a:schemeClr>
                </a:solidFill>
                <a:latin typeface="Times New Roman" charset="0"/>
                <a:ea typeface="Times New Roman" charset="0"/>
                <a:cs typeface="Times New Roman" charset="0"/>
              </a:rPr>
              <a:t>, involucra tres plazas y tres monedas. Para que este tipo de arbitraje sea lucrativo, el tipo de cambio directo debe ser diferente al tipo de cambio cruzado.</a:t>
            </a:r>
          </a:p>
          <a:p>
            <a:pPr algn="just"/>
            <a:endParaRPr lang="es-ES" b="1" dirty="0">
              <a:solidFill>
                <a:schemeClr val="bg1">
                  <a:lumMod val="95000"/>
                  <a:lumOff val="5000"/>
                </a:schemeClr>
              </a:solidFill>
              <a:latin typeface="Times New Roman" charset="0"/>
              <a:ea typeface="Times New Roman" charset="0"/>
              <a:cs typeface="Times New Roman" charset="0"/>
            </a:endParaRPr>
          </a:p>
          <a:p>
            <a:pPr algn="just"/>
            <a:r>
              <a:rPr lang="es-ES" b="1" dirty="0">
                <a:solidFill>
                  <a:schemeClr val="bg1">
                    <a:lumMod val="95000"/>
                    <a:lumOff val="5000"/>
                  </a:schemeClr>
                </a:solidFill>
                <a:latin typeface="Times New Roman" charset="0"/>
                <a:ea typeface="Times New Roman" charset="0"/>
                <a:cs typeface="Times New Roman" charset="0"/>
              </a:rPr>
              <a:t>En el arbitraje de tres puntos, si la vuelta completa en una dirección provoca una pérdida, la vuelta en el sentido contrario genera una utilidad. Las oportunidades de arbitraje surgen con frecuencia, pero duran poco tiempo porque, al ser detectadas por los </a:t>
            </a:r>
            <a:r>
              <a:rPr lang="es-ES" b="1" dirty="0" err="1">
                <a:solidFill>
                  <a:schemeClr val="bg1">
                    <a:lumMod val="95000"/>
                    <a:lumOff val="5000"/>
                  </a:schemeClr>
                </a:solidFill>
                <a:latin typeface="Times New Roman" charset="0"/>
                <a:ea typeface="Times New Roman" charset="0"/>
                <a:cs typeface="Times New Roman" charset="0"/>
              </a:rPr>
              <a:t>arbitrajistas</a:t>
            </a:r>
            <a:r>
              <a:rPr lang="es-ES" b="1" dirty="0">
                <a:solidFill>
                  <a:schemeClr val="bg1">
                    <a:lumMod val="95000"/>
                    <a:lumOff val="5000"/>
                  </a:schemeClr>
                </a:solidFill>
                <a:latin typeface="Times New Roman" charset="0"/>
                <a:ea typeface="Times New Roman" charset="0"/>
                <a:cs typeface="Times New Roman" charset="0"/>
              </a:rPr>
              <a:t>, desaparecen muy rápidamente.</a:t>
            </a:r>
          </a:p>
          <a:p>
            <a:pPr algn="just"/>
            <a:endParaRPr lang="es-ES" b="1" dirty="0">
              <a:solidFill>
                <a:schemeClr val="bg1">
                  <a:lumMod val="95000"/>
                  <a:lumOff val="5000"/>
                </a:schemeClr>
              </a:solidFill>
              <a:latin typeface="Times New Roman" charset="0"/>
              <a:ea typeface="Times New Roman" charset="0"/>
              <a:cs typeface="Times New Roman" charset="0"/>
            </a:endParaRPr>
          </a:p>
          <a:p>
            <a:pPr algn="just"/>
            <a:r>
              <a:rPr lang="es-ES" b="1" dirty="0">
                <a:solidFill>
                  <a:schemeClr val="bg1">
                    <a:lumMod val="95000"/>
                    <a:lumOff val="5000"/>
                  </a:schemeClr>
                </a:solidFill>
                <a:latin typeface="Times New Roman" charset="0"/>
                <a:ea typeface="Times New Roman" charset="0"/>
                <a:cs typeface="Times New Roman" charset="0"/>
              </a:rPr>
              <a:t>Cuando no hay oportunidades de arbitraje, los precios de divisas en diferentes plazas son congruentes entre sí, momento en el cual se dice que los tipos de cambio están en línea. Así los </a:t>
            </a:r>
            <a:r>
              <a:rPr lang="es-ES" b="1" dirty="0" err="1">
                <a:solidFill>
                  <a:schemeClr val="bg1">
                    <a:lumMod val="95000"/>
                    <a:lumOff val="5000"/>
                  </a:schemeClr>
                </a:solidFill>
                <a:latin typeface="Times New Roman" charset="0"/>
                <a:ea typeface="Times New Roman" charset="0"/>
                <a:cs typeface="Times New Roman" charset="0"/>
              </a:rPr>
              <a:t>arbitrajistas</a:t>
            </a:r>
            <a:r>
              <a:rPr lang="es-ES" b="1" dirty="0">
                <a:solidFill>
                  <a:schemeClr val="bg1">
                    <a:lumMod val="95000"/>
                    <a:lumOff val="5000"/>
                  </a:schemeClr>
                </a:solidFill>
                <a:latin typeface="Times New Roman" charset="0"/>
                <a:ea typeface="Times New Roman" charset="0"/>
                <a:cs typeface="Times New Roman" charset="0"/>
              </a:rPr>
              <a:t> desempeñan un papel muy importante en el mercado: aseguran la coherencia entre los precios de las diferentes divisas. Debido a los costos de transacción, el tipo de cambio cruzado puede diferir del tipo de cambio directo. </a:t>
            </a:r>
          </a:p>
          <a:p>
            <a:pPr algn="just"/>
            <a:endParaRPr lang="es-ES" b="1" dirty="0">
              <a:solidFill>
                <a:schemeClr val="bg1">
                  <a:lumMod val="95000"/>
                  <a:lumOff val="5000"/>
                </a:schemeClr>
              </a:solidFill>
              <a:latin typeface="Times New Roman" charset="0"/>
              <a:ea typeface="Times New Roman" charset="0"/>
              <a:cs typeface="Times New Roman" charset="0"/>
            </a:endParaRPr>
          </a:p>
          <a:p>
            <a:pPr algn="just"/>
            <a:r>
              <a:rPr lang="es-ES" b="1" dirty="0">
                <a:solidFill>
                  <a:schemeClr val="bg1">
                    <a:lumMod val="95000"/>
                    <a:lumOff val="5000"/>
                  </a:schemeClr>
                </a:solidFill>
                <a:latin typeface="Times New Roman" charset="0"/>
                <a:ea typeface="Times New Roman" charset="0"/>
                <a:cs typeface="Times New Roman" charset="0"/>
              </a:rPr>
              <a:t>Los costos de transacción reducen la utilidad del arbitraje, o la eliminan totalmente. Si la utilidad del arbitraje es exactamente igual a los costos de transacción, el arbitraje no es costeable y se considera que los tipos de cambio están alineados.</a:t>
            </a:r>
            <a:endParaRPr lang="en-US" b="1" dirty="0">
              <a:solidFill>
                <a:schemeClr val="accent6">
                  <a:lumMod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3402858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6999" y="640504"/>
            <a:ext cx="10515600" cy="5509200"/>
          </a:xfrm>
          <a:prstGeom prst="rect">
            <a:avLst/>
          </a:prstGeom>
          <a:blipFill>
            <a:blip r:embed="rId2"/>
            <a:tile tx="0" ty="0" sx="100000" sy="100000" flip="none" algn="tl"/>
          </a:blipFill>
          <a:ln>
            <a:solidFill>
              <a:schemeClr val="bg1"/>
            </a:solidFill>
          </a:ln>
        </p:spPr>
        <p:txBody>
          <a:bodyPr wrap="square">
            <a:spAutoFit/>
          </a:bodyPr>
          <a:lstStyle/>
          <a:p>
            <a:r>
              <a:rPr lang="es-ES" sz="3200" b="1" dirty="0">
                <a:solidFill>
                  <a:schemeClr val="bg1">
                    <a:lumMod val="95000"/>
                    <a:lumOff val="5000"/>
                  </a:schemeClr>
                </a:solidFill>
                <a:latin typeface="Times New Roman" charset="0"/>
                <a:ea typeface="Times New Roman" charset="0"/>
                <a:cs typeface="Times New Roman" charset="0"/>
              </a:rPr>
              <a:t>EJEMPLO 8</a:t>
            </a:r>
          </a:p>
          <a:p>
            <a:r>
              <a:rPr lang="es-ES" sz="2000" b="1" dirty="0">
                <a:solidFill>
                  <a:schemeClr val="bg1">
                    <a:lumMod val="95000"/>
                    <a:lumOff val="5000"/>
                  </a:schemeClr>
                </a:solidFill>
                <a:latin typeface="Times New Roman" charset="0"/>
                <a:ea typeface="Times New Roman" charset="0"/>
                <a:cs typeface="Times New Roman" charset="0"/>
              </a:rPr>
              <a:t>En la pantalla Reuter de su computadora aparecen las siguientes cotizaciones:</a:t>
            </a:r>
          </a:p>
          <a:p>
            <a:endParaRPr lang="es-ES" sz="2000" b="1" dirty="0">
              <a:solidFill>
                <a:schemeClr val="bg1">
                  <a:lumMod val="95000"/>
                  <a:lumOff val="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Nueva York 1 dólar=185 yenes</a:t>
            </a:r>
          </a:p>
          <a:p>
            <a:pPr algn="ctr"/>
            <a:r>
              <a:rPr lang="es-ES" sz="2000" b="1" dirty="0">
                <a:solidFill>
                  <a:schemeClr val="accent6">
                    <a:lumMod val="75000"/>
                  </a:schemeClr>
                </a:solidFill>
                <a:latin typeface="Times New Roman" charset="0"/>
                <a:ea typeface="Times New Roman" charset="0"/>
                <a:cs typeface="Times New Roman" charset="0"/>
              </a:rPr>
              <a:t>Tokio 1 yen=0.0423 pesos</a:t>
            </a:r>
          </a:p>
          <a:p>
            <a:pPr algn="ctr"/>
            <a:r>
              <a:rPr lang="es-ES" sz="2000" b="1" dirty="0">
                <a:solidFill>
                  <a:schemeClr val="accent6">
                    <a:lumMod val="75000"/>
                  </a:schemeClr>
                </a:solidFill>
                <a:latin typeface="Times New Roman" charset="0"/>
                <a:ea typeface="Times New Roman" charset="0"/>
                <a:cs typeface="Times New Roman" charset="0"/>
              </a:rPr>
              <a:t>México 1 peso=0.1305 dólares</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a) Con base en los mercados de Nueva York y México calcule el tipo de cambio cruzado</a:t>
            </a:r>
          </a:p>
          <a:p>
            <a:pPr algn="ctr"/>
            <a:r>
              <a:rPr lang="es-ES" sz="2000" b="1" dirty="0">
                <a:solidFill>
                  <a:schemeClr val="accent6">
                    <a:lumMod val="75000"/>
                  </a:schemeClr>
                </a:solidFill>
                <a:latin typeface="Times New Roman" charset="0"/>
                <a:ea typeface="Times New Roman" charset="0"/>
                <a:cs typeface="Times New Roman" charset="0"/>
              </a:rPr>
              <a:t>yen/peso.</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b) Utilizando el arbitraje de tres puntos calcule las utilidades de una vuelta completa</a:t>
            </a:r>
          </a:p>
          <a:p>
            <a:pPr algn="ctr"/>
            <a:r>
              <a:rPr lang="es-ES" sz="2000" b="1" dirty="0">
                <a:solidFill>
                  <a:schemeClr val="accent6">
                    <a:lumMod val="75000"/>
                  </a:schemeClr>
                </a:solidFill>
                <a:latin typeface="Times New Roman" charset="0"/>
                <a:ea typeface="Times New Roman" charset="0"/>
                <a:cs typeface="Times New Roman" charset="0"/>
              </a:rPr>
              <a:t>empezando con 10 mil pesos, mil dólares y 100 mil yenes.</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bg1"/>
                </a:solidFill>
                <a:latin typeface="Times New Roman" charset="0"/>
                <a:ea typeface="Times New Roman" charset="0"/>
                <a:cs typeface="Times New Roman" charset="0"/>
              </a:rPr>
              <a:t>SOLUCIÓN</a:t>
            </a:r>
          </a:p>
          <a:p>
            <a:pPr algn="ctr"/>
            <a:endParaRPr lang="es-ES" sz="2000" b="1" dirty="0">
              <a:solidFill>
                <a:schemeClr val="bg1"/>
              </a:solidFill>
              <a:latin typeface="Times New Roman" charset="0"/>
              <a:ea typeface="Times New Roman" charset="0"/>
              <a:cs typeface="Times New Roman" charset="0"/>
            </a:endParaRPr>
          </a:p>
          <a:p>
            <a:pPr algn="ctr"/>
            <a:r>
              <a:rPr lang="es-ES" sz="2000" b="1" dirty="0">
                <a:solidFill>
                  <a:schemeClr val="bg1"/>
                </a:solidFill>
                <a:latin typeface="Times New Roman" charset="0"/>
                <a:ea typeface="Times New Roman" charset="0"/>
                <a:cs typeface="Times New Roman" charset="0"/>
              </a:rPr>
              <a:t>a) Con base en los mercados de Nueva York y México calcule el tipo de cambio cruzado</a:t>
            </a:r>
          </a:p>
          <a:p>
            <a:pPr algn="ctr"/>
            <a:r>
              <a:rPr lang="es-ES" sz="2000" b="1" dirty="0">
                <a:solidFill>
                  <a:schemeClr val="bg1"/>
                </a:solidFill>
                <a:latin typeface="Times New Roman" charset="0"/>
                <a:ea typeface="Times New Roman" charset="0"/>
                <a:cs typeface="Times New Roman" charset="0"/>
              </a:rPr>
              <a:t>yen/peso.</a:t>
            </a:r>
          </a:p>
        </p:txBody>
      </p:sp>
    </p:spTree>
    <p:extLst>
      <p:ext uri="{BB962C8B-B14F-4D97-AF65-F5344CB8AC3E}">
        <p14:creationId xmlns:p14="http://schemas.microsoft.com/office/powerpoint/2010/main" val="19875131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6999" y="640504"/>
            <a:ext cx="10515600" cy="5632311"/>
          </a:xfrm>
          <a:prstGeom prst="rect">
            <a:avLst/>
          </a:prstGeom>
          <a:blipFill>
            <a:blip r:embed="rId2"/>
            <a:tile tx="0" ty="0" sx="100000" sy="100000" flip="none" algn="tl"/>
          </a:blipFill>
          <a:ln>
            <a:solidFill>
              <a:schemeClr val="bg1"/>
            </a:solidFill>
          </a:ln>
        </p:spPr>
        <p:txBody>
          <a:bodyPr wrap="square">
            <a:spAutoFit/>
          </a:bodyPr>
          <a:lstStyle/>
          <a:p>
            <a:r>
              <a:rPr lang="es-ES" sz="2000" b="1" dirty="0">
                <a:solidFill>
                  <a:schemeClr val="bg1">
                    <a:lumMod val="95000"/>
                    <a:lumOff val="5000"/>
                  </a:schemeClr>
                </a:solidFill>
                <a:latin typeface="Times New Roman" charset="0"/>
                <a:ea typeface="Times New Roman" charset="0"/>
                <a:cs typeface="Times New Roman" charset="0"/>
              </a:rPr>
              <a:t>CONTINUA SOLUCIÓN </a:t>
            </a:r>
            <a:r>
              <a:rPr lang="is-IS" sz="2000" b="1" dirty="0">
                <a:solidFill>
                  <a:schemeClr val="bg1">
                    <a:lumMod val="95000"/>
                    <a:lumOff val="5000"/>
                  </a:schemeClr>
                </a:solidFill>
                <a:latin typeface="Times New Roman" charset="0"/>
                <a:ea typeface="Times New Roman" charset="0"/>
                <a:cs typeface="Times New Roman" charset="0"/>
              </a:rPr>
              <a:t>…</a:t>
            </a:r>
            <a:endParaRPr lang="es-ES" sz="2000" b="1" dirty="0">
              <a:solidFill>
                <a:schemeClr val="bg1">
                  <a:lumMod val="95000"/>
                  <a:lumOff val="5000"/>
                </a:schemeClr>
              </a:solidFill>
              <a:latin typeface="Times New Roman" charset="0"/>
              <a:ea typeface="Times New Roman" charset="0"/>
              <a:cs typeface="Times New Roman" charset="0"/>
            </a:endParaRPr>
          </a:p>
          <a:p>
            <a:endParaRPr lang="es-ES" sz="2000" b="1" dirty="0">
              <a:solidFill>
                <a:schemeClr val="bg1">
                  <a:lumMod val="95000"/>
                  <a:lumOff val="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Primeramente se debe convertir la tasa de cambio de México en términos de dólares. </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MXN/USD 0.1305 USD/MP = 1/0.1305 MP/USD = 7, 66 MNX/USD</a:t>
            </a:r>
          </a:p>
          <a:p>
            <a:pPr algn="ctr"/>
            <a:r>
              <a:rPr lang="es-ES" sz="2000" b="1" dirty="0" err="1">
                <a:solidFill>
                  <a:schemeClr val="accent6">
                    <a:lumMod val="75000"/>
                  </a:schemeClr>
                </a:solidFill>
                <a:latin typeface="Times New Roman" charset="0"/>
                <a:ea typeface="Times New Roman" charset="0"/>
                <a:cs typeface="Times New Roman" charset="0"/>
              </a:rPr>
              <a:t>TcCRUZADO</a:t>
            </a:r>
            <a:r>
              <a:rPr lang="es-ES" sz="2000" b="1" dirty="0">
                <a:solidFill>
                  <a:schemeClr val="accent6">
                    <a:lumMod val="75000"/>
                  </a:schemeClr>
                </a:solidFill>
                <a:latin typeface="Times New Roman" charset="0"/>
                <a:ea typeface="Times New Roman" charset="0"/>
                <a:cs typeface="Times New Roman" charset="0"/>
              </a:rPr>
              <a:t> JPY/MP = 185 JY/USD / 7, 66 MP/USD</a:t>
            </a:r>
          </a:p>
          <a:p>
            <a:pPr algn="ctr"/>
            <a:r>
              <a:rPr lang="es-ES" sz="2000" b="1" dirty="0" err="1">
                <a:solidFill>
                  <a:schemeClr val="accent6">
                    <a:lumMod val="75000"/>
                  </a:schemeClr>
                </a:solidFill>
                <a:latin typeface="Times New Roman" charset="0"/>
                <a:ea typeface="Times New Roman" charset="0"/>
                <a:cs typeface="Times New Roman" charset="0"/>
              </a:rPr>
              <a:t>TcCRUZADO</a:t>
            </a:r>
            <a:r>
              <a:rPr lang="es-ES" sz="2000" b="1" dirty="0">
                <a:solidFill>
                  <a:schemeClr val="accent6">
                    <a:lumMod val="75000"/>
                  </a:schemeClr>
                </a:solidFill>
                <a:latin typeface="Times New Roman" charset="0"/>
                <a:ea typeface="Times New Roman" charset="0"/>
                <a:cs typeface="Times New Roman" charset="0"/>
              </a:rPr>
              <a:t> JPY/MXN = 24,1514 JPY/MXN</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En este caso el tipo de cambio cruzado es de 24,1514 JPY/MXN</a:t>
            </a:r>
          </a:p>
          <a:p>
            <a:pPr algn="ctr"/>
            <a:r>
              <a:rPr lang="es-ES" sz="2000" b="1" dirty="0">
                <a:solidFill>
                  <a:schemeClr val="accent6">
                    <a:lumMod val="75000"/>
                  </a:schemeClr>
                </a:solidFill>
                <a:latin typeface="Times New Roman" charset="0"/>
                <a:ea typeface="Times New Roman" charset="0"/>
                <a:cs typeface="Times New Roman" charset="0"/>
              </a:rPr>
              <a:t>Si calculamos el tipo de cambio directo se tendría:</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Tc JPY/MXN = ¿</a:t>
            </a:r>
          </a:p>
          <a:p>
            <a:pPr algn="ctr"/>
            <a:r>
              <a:rPr lang="es-ES" sz="2000" b="1" dirty="0">
                <a:solidFill>
                  <a:schemeClr val="accent6">
                    <a:lumMod val="75000"/>
                  </a:schemeClr>
                </a:solidFill>
                <a:latin typeface="Times New Roman" charset="0"/>
                <a:ea typeface="Times New Roman" charset="0"/>
                <a:cs typeface="Times New Roman" charset="0"/>
              </a:rPr>
              <a:t>0.0423 MXN/JPY = 1/0.0423 JPY/MXN = 23,64 JPY/MXN</a:t>
            </a:r>
          </a:p>
          <a:p>
            <a:pPr algn="ctr"/>
            <a:r>
              <a:rPr lang="es-ES" sz="2000" b="1" dirty="0">
                <a:solidFill>
                  <a:schemeClr val="accent6">
                    <a:lumMod val="75000"/>
                  </a:schemeClr>
                </a:solidFill>
                <a:latin typeface="Times New Roman" charset="0"/>
                <a:ea typeface="Times New Roman" charset="0"/>
                <a:cs typeface="Times New Roman" charset="0"/>
              </a:rPr>
              <a:t>24,1514 JPY/MXN &gt; 23,64 JPY/MXN</a:t>
            </a:r>
          </a:p>
          <a:p>
            <a:pPr algn="ctr"/>
            <a:endParaRPr lang="es-ES" sz="2000" b="1" dirty="0">
              <a:solidFill>
                <a:schemeClr val="accent6">
                  <a:lumMod val="75000"/>
                </a:schemeClr>
              </a:solidFill>
              <a:latin typeface="Times New Roman" charset="0"/>
              <a:ea typeface="Times New Roman" charset="0"/>
              <a:cs typeface="Times New Roman" charset="0"/>
            </a:endParaRPr>
          </a:p>
          <a:p>
            <a:pPr algn="ctr"/>
            <a:r>
              <a:rPr lang="es-ES" sz="2000" b="1" dirty="0">
                <a:solidFill>
                  <a:schemeClr val="accent6">
                    <a:lumMod val="75000"/>
                  </a:schemeClr>
                </a:solidFill>
                <a:latin typeface="Times New Roman" charset="0"/>
                <a:ea typeface="Times New Roman" charset="0"/>
                <a:cs typeface="Times New Roman" charset="0"/>
              </a:rPr>
              <a:t>Como se puede apreciar el tipo de cambio cruzado es mayor que el directo es conveniente</a:t>
            </a:r>
          </a:p>
          <a:p>
            <a:pPr algn="ctr"/>
            <a:r>
              <a:rPr lang="es-ES" sz="2000" b="1" dirty="0">
                <a:solidFill>
                  <a:schemeClr val="accent6">
                    <a:lumMod val="75000"/>
                  </a:schemeClr>
                </a:solidFill>
                <a:latin typeface="Times New Roman" charset="0"/>
                <a:ea typeface="Times New Roman" charset="0"/>
                <a:cs typeface="Times New Roman" charset="0"/>
              </a:rPr>
              <a:t>comprar los yenes en New York y venderlos en Tokio.</a:t>
            </a:r>
          </a:p>
          <a:p>
            <a:pPr algn="ctr"/>
            <a:r>
              <a:rPr lang="es-ES" sz="2000" b="1" dirty="0">
                <a:solidFill>
                  <a:schemeClr val="accent6">
                    <a:lumMod val="75000"/>
                  </a:schemeClr>
                </a:solidFill>
                <a:latin typeface="Times New Roman" charset="0"/>
                <a:ea typeface="Times New Roman" charset="0"/>
                <a:cs typeface="Times New Roman" charset="0"/>
              </a:rPr>
              <a:t>EL PESO COMPRA MÁS YENES A TRAVÉS DEL DÓLAR QUE DIRECTAMENTE.</a:t>
            </a:r>
            <a:endParaRPr lang="es-ES" sz="2000" b="1"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7131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7970" y="117990"/>
            <a:ext cx="10515600" cy="6555641"/>
          </a:xfrm>
          <a:prstGeom prst="rect">
            <a:avLst/>
          </a:prstGeom>
          <a:blipFill>
            <a:blip r:embed="rId2"/>
            <a:tile tx="0" ty="0" sx="100000" sy="100000" flip="none" algn="tl"/>
          </a:blipFill>
          <a:ln>
            <a:solidFill>
              <a:schemeClr val="bg1"/>
            </a:solidFill>
          </a:ln>
        </p:spPr>
        <p:txBody>
          <a:bodyPr wrap="square">
            <a:spAutoFit/>
          </a:bodyPr>
          <a:lstStyle/>
          <a:p>
            <a:r>
              <a:rPr lang="es-ES" sz="2000" b="1" dirty="0">
                <a:solidFill>
                  <a:schemeClr val="bg1">
                    <a:lumMod val="95000"/>
                    <a:lumOff val="5000"/>
                  </a:schemeClr>
                </a:solidFill>
                <a:latin typeface="Times New Roman" charset="0"/>
                <a:ea typeface="Times New Roman" charset="0"/>
                <a:cs typeface="Times New Roman" charset="0"/>
              </a:rPr>
              <a:t>CONTINUA SOLUCIÓN …</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b) Utilizando el arbitraje de tres puntos calcule las utilidades de una vuelta completa</a:t>
            </a:r>
          </a:p>
          <a:p>
            <a:r>
              <a:rPr lang="es-ES" sz="2000" b="1" dirty="0">
                <a:solidFill>
                  <a:schemeClr val="bg1">
                    <a:lumMod val="95000"/>
                    <a:lumOff val="5000"/>
                  </a:schemeClr>
                </a:solidFill>
                <a:latin typeface="Times New Roman" charset="0"/>
                <a:ea typeface="Times New Roman" charset="0"/>
                <a:cs typeface="Times New Roman" charset="0"/>
              </a:rPr>
              <a:t>empezando con 10 mil pesos, mil dólares , 100 y 100 mil yenes.</a:t>
            </a:r>
          </a:p>
          <a:p>
            <a:r>
              <a:rPr lang="es-ES" sz="2000" b="1" dirty="0">
                <a:solidFill>
                  <a:schemeClr val="bg1">
                    <a:lumMod val="95000"/>
                    <a:lumOff val="5000"/>
                  </a:schemeClr>
                </a:solidFill>
                <a:latin typeface="Times New Roman" charset="0"/>
                <a:ea typeface="Times New Roman" charset="0"/>
                <a:cs typeface="Times New Roman" charset="0"/>
              </a:rPr>
              <a:t>Es necesario tener claro que el arbitraje de tres puntos involucra tres plazas y tres monedas,</a:t>
            </a:r>
          </a:p>
          <a:p>
            <a:r>
              <a:rPr lang="es-ES" sz="2000" b="1" dirty="0">
                <a:solidFill>
                  <a:schemeClr val="bg1">
                    <a:lumMod val="95000"/>
                    <a:lumOff val="5000"/>
                  </a:schemeClr>
                </a:solidFill>
                <a:latin typeface="Times New Roman" charset="0"/>
                <a:ea typeface="Times New Roman" charset="0"/>
                <a:cs typeface="Times New Roman" charset="0"/>
              </a:rPr>
              <a:t>para que el arbitraje sea lucrativo, el tipo de cambio directo debe ser diferente al tipo de</a:t>
            </a:r>
          </a:p>
          <a:p>
            <a:r>
              <a:rPr lang="es-ES" sz="2000" b="1" dirty="0">
                <a:solidFill>
                  <a:schemeClr val="bg1">
                    <a:lumMod val="95000"/>
                    <a:lumOff val="5000"/>
                  </a:schemeClr>
                </a:solidFill>
                <a:latin typeface="Times New Roman" charset="0"/>
                <a:ea typeface="Times New Roman" charset="0"/>
                <a:cs typeface="Times New Roman" charset="0"/>
              </a:rPr>
              <a:t>cambio cruzado.</a:t>
            </a:r>
          </a:p>
          <a:p>
            <a:r>
              <a:rPr lang="es-ES" sz="2000" b="1" dirty="0">
                <a:solidFill>
                  <a:schemeClr val="bg1">
                    <a:lumMod val="95000"/>
                    <a:lumOff val="5000"/>
                  </a:schemeClr>
                </a:solidFill>
                <a:latin typeface="Times New Roman" charset="0"/>
                <a:ea typeface="Times New Roman" charset="0"/>
                <a:cs typeface="Times New Roman" charset="0"/>
              </a:rPr>
              <a:t>Primeramente realizaremos la vuelta de 10.000 pesos.</a:t>
            </a:r>
          </a:p>
          <a:p>
            <a:r>
              <a:rPr lang="es-ES" sz="2000" b="1" dirty="0">
                <a:solidFill>
                  <a:schemeClr val="bg1"/>
                </a:solidFill>
                <a:latin typeface="Times New Roman" charset="0"/>
                <a:ea typeface="Times New Roman" charset="0"/>
                <a:cs typeface="Times New Roman" charset="0"/>
              </a:rPr>
              <a:t>Nueva York 1 dólar=185 yenes</a:t>
            </a:r>
          </a:p>
          <a:p>
            <a:r>
              <a:rPr lang="es-ES" sz="2000" b="1" dirty="0">
                <a:solidFill>
                  <a:schemeClr val="bg1"/>
                </a:solidFill>
                <a:latin typeface="Times New Roman" charset="0"/>
                <a:ea typeface="Times New Roman" charset="0"/>
                <a:cs typeface="Times New Roman" charset="0"/>
              </a:rPr>
              <a:t>Tokio 1 yen=0.0423 pesos</a:t>
            </a:r>
          </a:p>
          <a:p>
            <a:r>
              <a:rPr lang="es-ES" sz="2000" b="1" dirty="0">
                <a:solidFill>
                  <a:schemeClr val="bg1"/>
                </a:solidFill>
                <a:latin typeface="Times New Roman" charset="0"/>
                <a:ea typeface="Times New Roman" charset="0"/>
                <a:cs typeface="Times New Roman" charset="0"/>
              </a:rPr>
              <a:t>México 1 peso=0.1305 dólares</a:t>
            </a:r>
          </a:p>
          <a:p>
            <a:r>
              <a:rPr lang="es-ES" sz="2000" b="1" dirty="0">
                <a:solidFill>
                  <a:schemeClr val="bg1"/>
                </a:solidFill>
                <a:latin typeface="Times New Roman" charset="0"/>
                <a:ea typeface="Times New Roman" charset="0"/>
                <a:cs typeface="Times New Roman" charset="0"/>
              </a:rPr>
              <a:t>Para lo cual compramos dólares en México, luego yenes en New York, para poder comprar</a:t>
            </a:r>
          </a:p>
          <a:p>
            <a:r>
              <a:rPr lang="es-ES" sz="2000" b="1" dirty="0">
                <a:solidFill>
                  <a:schemeClr val="bg1"/>
                </a:solidFill>
                <a:latin typeface="Times New Roman" charset="0"/>
                <a:ea typeface="Times New Roman" charset="0"/>
                <a:cs typeface="Times New Roman" charset="0"/>
              </a:rPr>
              <a:t>pesos con yenes en Tokio, esta vuelta genera los siguientes resultados:</a:t>
            </a:r>
          </a:p>
          <a:p>
            <a:endParaRPr lang="es-ES" sz="2000" b="1" dirty="0">
              <a:solidFill>
                <a:schemeClr val="bg1"/>
              </a:solidFill>
              <a:latin typeface="Times New Roman" charset="0"/>
              <a:ea typeface="Times New Roman" charset="0"/>
              <a:cs typeface="Times New Roman" charset="0"/>
            </a:endParaRPr>
          </a:p>
          <a:p>
            <a:r>
              <a:rPr lang="tr-TR" sz="2000" b="1" dirty="0">
                <a:solidFill>
                  <a:schemeClr val="bg1"/>
                </a:solidFill>
                <a:latin typeface="Times New Roman" charset="0"/>
                <a:ea typeface="Times New Roman" charset="0"/>
                <a:cs typeface="Times New Roman" charset="0"/>
              </a:rPr>
              <a:t>MXN 10,000 	</a:t>
            </a:r>
            <a:r>
              <a:rPr lang="tr-TR" sz="2000" b="1" dirty="0">
                <a:solidFill>
                  <a:srgbClr val="C00000"/>
                </a:solidFill>
                <a:latin typeface="Times New Roman" charset="0"/>
                <a:ea typeface="Times New Roman" charset="0"/>
                <a:cs typeface="Times New Roman" charset="0"/>
              </a:rPr>
              <a:t>0.1305</a:t>
            </a:r>
            <a:r>
              <a:rPr lang="tr-TR" sz="2000" b="1" dirty="0">
                <a:solidFill>
                  <a:schemeClr val="bg1"/>
                </a:solidFill>
                <a:latin typeface="Times New Roman" charset="0"/>
                <a:ea typeface="Times New Roman" charset="0"/>
                <a:cs typeface="Times New Roman" charset="0"/>
              </a:rPr>
              <a:t> 	USD 1305 	</a:t>
            </a:r>
            <a:r>
              <a:rPr lang="tr-TR" sz="2000" b="1" dirty="0">
                <a:solidFill>
                  <a:srgbClr val="C00000"/>
                </a:solidFill>
                <a:latin typeface="Times New Roman" charset="0"/>
                <a:ea typeface="Times New Roman" charset="0"/>
                <a:cs typeface="Times New Roman" charset="0"/>
              </a:rPr>
              <a:t>185	</a:t>
            </a:r>
            <a:r>
              <a:rPr lang="tr-TR" sz="2000" b="1" dirty="0">
                <a:solidFill>
                  <a:schemeClr val="bg1"/>
                </a:solidFill>
                <a:latin typeface="Times New Roman" charset="0"/>
                <a:ea typeface="Times New Roman" charset="0"/>
                <a:cs typeface="Times New Roman" charset="0"/>
              </a:rPr>
              <a:t>	YENES 241.425 		</a:t>
            </a:r>
            <a:r>
              <a:rPr lang="tr-TR" sz="2000" b="1" dirty="0">
                <a:solidFill>
                  <a:srgbClr val="C00000"/>
                </a:solidFill>
                <a:latin typeface="Times New Roman" charset="0"/>
                <a:ea typeface="Times New Roman" charset="0"/>
                <a:cs typeface="Times New Roman" charset="0"/>
              </a:rPr>
              <a:t>0.0423</a:t>
            </a:r>
            <a:r>
              <a:rPr lang="tr-TR" sz="2000" b="1" dirty="0">
                <a:solidFill>
                  <a:schemeClr val="bg1"/>
                </a:solidFill>
                <a:latin typeface="Times New Roman" charset="0"/>
                <a:ea typeface="Times New Roman" charset="0"/>
                <a:cs typeface="Times New Roman" charset="0"/>
              </a:rPr>
              <a:t>	MXN 10,212.27</a:t>
            </a:r>
          </a:p>
          <a:p>
            <a:endParaRPr lang="tr-TR" sz="2000" b="1" dirty="0">
              <a:solidFill>
                <a:schemeClr val="bg1"/>
              </a:solidFill>
              <a:latin typeface="Times New Roman" charset="0"/>
              <a:ea typeface="Times New Roman" charset="0"/>
              <a:cs typeface="Times New Roman" charset="0"/>
            </a:endParaRPr>
          </a:p>
          <a:p>
            <a:r>
              <a:rPr lang="tr-TR" sz="2000" b="1" dirty="0" err="1">
                <a:solidFill>
                  <a:schemeClr val="bg1"/>
                </a:solidFill>
                <a:latin typeface="Times New Roman" charset="0"/>
                <a:ea typeface="Times New Roman" charset="0"/>
                <a:cs typeface="Times New Roman" charset="0"/>
              </a:rPr>
              <a:t>Realizando</a:t>
            </a:r>
            <a:r>
              <a:rPr lang="tr-TR" sz="2000" b="1" dirty="0">
                <a:solidFill>
                  <a:schemeClr val="bg1"/>
                </a:solidFill>
                <a:latin typeface="Times New Roman" charset="0"/>
                <a:ea typeface="Times New Roman" charset="0"/>
                <a:cs typeface="Times New Roman" charset="0"/>
              </a:rPr>
              <a:t> la </a:t>
            </a:r>
            <a:r>
              <a:rPr lang="tr-TR" sz="2000" b="1" dirty="0" err="1">
                <a:solidFill>
                  <a:schemeClr val="bg1"/>
                </a:solidFill>
                <a:latin typeface="Times New Roman" charset="0"/>
                <a:ea typeface="Times New Roman" charset="0"/>
                <a:cs typeface="Times New Roman" charset="0"/>
              </a:rPr>
              <a:t>vuelta</a:t>
            </a:r>
            <a:r>
              <a:rPr lang="tr-TR" sz="2000" b="1" dirty="0">
                <a:solidFill>
                  <a:schemeClr val="bg1"/>
                </a:solidFill>
                <a:latin typeface="Times New Roman" charset="0"/>
                <a:ea typeface="Times New Roman" charset="0"/>
                <a:cs typeface="Times New Roman" charset="0"/>
              </a:rPr>
              <a:t> </a:t>
            </a:r>
            <a:r>
              <a:rPr lang="tr-TR" sz="2000" b="1" dirty="0" err="1">
                <a:solidFill>
                  <a:schemeClr val="bg1"/>
                </a:solidFill>
                <a:latin typeface="Times New Roman" charset="0"/>
                <a:ea typeface="Times New Roman" charset="0"/>
                <a:cs typeface="Times New Roman" charset="0"/>
              </a:rPr>
              <a:t>completa</a:t>
            </a:r>
            <a:r>
              <a:rPr lang="tr-TR" sz="2000" b="1" dirty="0">
                <a:solidFill>
                  <a:schemeClr val="bg1"/>
                </a:solidFill>
                <a:latin typeface="Times New Roman" charset="0"/>
                <a:ea typeface="Times New Roman" charset="0"/>
                <a:cs typeface="Times New Roman" charset="0"/>
              </a:rPr>
              <a:t> se </a:t>
            </a:r>
            <a:r>
              <a:rPr lang="tr-TR" sz="2000" b="1" dirty="0" err="1">
                <a:solidFill>
                  <a:schemeClr val="bg1"/>
                </a:solidFill>
                <a:latin typeface="Times New Roman" charset="0"/>
                <a:ea typeface="Times New Roman" charset="0"/>
                <a:cs typeface="Times New Roman" charset="0"/>
              </a:rPr>
              <a:t>genera</a:t>
            </a:r>
            <a:r>
              <a:rPr lang="tr-TR" sz="2000" b="1" dirty="0">
                <a:solidFill>
                  <a:schemeClr val="bg1"/>
                </a:solidFill>
                <a:latin typeface="Times New Roman" charset="0"/>
                <a:ea typeface="Times New Roman" charset="0"/>
                <a:cs typeface="Times New Roman" charset="0"/>
              </a:rPr>
              <a:t> una </a:t>
            </a:r>
            <a:r>
              <a:rPr lang="tr-TR" sz="2000" b="1" dirty="0" err="1">
                <a:solidFill>
                  <a:schemeClr val="bg1"/>
                </a:solidFill>
                <a:latin typeface="Times New Roman" charset="0"/>
                <a:ea typeface="Times New Roman" charset="0"/>
                <a:cs typeface="Times New Roman" charset="0"/>
              </a:rPr>
              <a:t>utilidad</a:t>
            </a:r>
            <a:r>
              <a:rPr lang="tr-TR" sz="2000" b="1" dirty="0">
                <a:solidFill>
                  <a:schemeClr val="bg1"/>
                </a:solidFill>
                <a:latin typeface="Times New Roman" charset="0"/>
                <a:ea typeface="Times New Roman" charset="0"/>
                <a:cs typeface="Times New Roman" charset="0"/>
              </a:rPr>
              <a:t> de 212,27 MXN </a:t>
            </a:r>
            <a:r>
              <a:rPr lang="tr-TR" sz="2000" b="1" dirty="0" err="1">
                <a:solidFill>
                  <a:schemeClr val="bg1"/>
                </a:solidFill>
                <a:latin typeface="Times New Roman" charset="0"/>
                <a:ea typeface="Times New Roman" charset="0"/>
                <a:cs typeface="Times New Roman" charset="0"/>
              </a:rPr>
              <a:t>que</a:t>
            </a:r>
            <a:r>
              <a:rPr lang="tr-TR" sz="2000" b="1" dirty="0">
                <a:solidFill>
                  <a:schemeClr val="bg1"/>
                </a:solidFill>
                <a:latin typeface="Times New Roman" charset="0"/>
                <a:ea typeface="Times New Roman" charset="0"/>
                <a:cs typeface="Times New Roman" charset="0"/>
              </a:rPr>
              <a:t> </a:t>
            </a:r>
            <a:r>
              <a:rPr lang="tr-TR" sz="2000" b="1" dirty="0" err="1">
                <a:solidFill>
                  <a:schemeClr val="bg1"/>
                </a:solidFill>
                <a:latin typeface="Times New Roman" charset="0"/>
                <a:ea typeface="Times New Roman" charset="0"/>
                <a:cs typeface="Times New Roman" charset="0"/>
              </a:rPr>
              <a:t>representa</a:t>
            </a:r>
            <a:r>
              <a:rPr lang="tr-TR" sz="2000" b="1" dirty="0">
                <a:solidFill>
                  <a:schemeClr val="bg1"/>
                </a:solidFill>
                <a:latin typeface="Times New Roman" charset="0"/>
                <a:ea typeface="Times New Roman" charset="0"/>
                <a:cs typeface="Times New Roman" charset="0"/>
              </a:rPr>
              <a:t> el 2,12% en una sola </a:t>
            </a:r>
            <a:r>
              <a:rPr lang="tr-TR" sz="2000" b="1" dirty="0" err="1">
                <a:solidFill>
                  <a:schemeClr val="bg1"/>
                </a:solidFill>
                <a:latin typeface="Times New Roman" charset="0"/>
                <a:ea typeface="Times New Roman" charset="0"/>
                <a:cs typeface="Times New Roman" charset="0"/>
              </a:rPr>
              <a:t>vuelta</a:t>
            </a:r>
            <a:r>
              <a:rPr lang="tr-TR" sz="2000" b="1" dirty="0">
                <a:solidFill>
                  <a:schemeClr val="bg1"/>
                </a:solidFill>
                <a:latin typeface="Times New Roman" charset="0"/>
                <a:ea typeface="Times New Roman" charset="0"/>
                <a:cs typeface="Times New Roman" charset="0"/>
              </a:rPr>
              <a:t>. * La </a:t>
            </a:r>
            <a:r>
              <a:rPr lang="tr-TR" sz="2000" b="1" dirty="0" err="1">
                <a:solidFill>
                  <a:schemeClr val="bg1"/>
                </a:solidFill>
                <a:latin typeface="Times New Roman" charset="0"/>
                <a:ea typeface="Times New Roman" charset="0"/>
                <a:cs typeface="Times New Roman" charset="0"/>
              </a:rPr>
              <a:t>vuelta</a:t>
            </a:r>
            <a:r>
              <a:rPr lang="tr-TR" sz="2000" b="1" dirty="0">
                <a:solidFill>
                  <a:schemeClr val="bg1"/>
                </a:solidFill>
                <a:latin typeface="Times New Roman" charset="0"/>
                <a:ea typeface="Times New Roman" charset="0"/>
                <a:cs typeface="Times New Roman" charset="0"/>
              </a:rPr>
              <a:t> para 1,000 </a:t>
            </a:r>
            <a:r>
              <a:rPr lang="tr-TR" sz="2000" b="1" dirty="0" err="1">
                <a:solidFill>
                  <a:schemeClr val="bg1"/>
                </a:solidFill>
                <a:latin typeface="Times New Roman" charset="0"/>
                <a:ea typeface="Times New Roman" charset="0"/>
                <a:cs typeface="Times New Roman" charset="0"/>
              </a:rPr>
              <a:t>dólares</a:t>
            </a:r>
            <a:r>
              <a:rPr lang="tr-TR" sz="2000" b="1" dirty="0">
                <a:solidFill>
                  <a:schemeClr val="bg1"/>
                </a:solidFill>
                <a:latin typeface="Times New Roman" charset="0"/>
                <a:ea typeface="Times New Roman" charset="0"/>
                <a:cs typeface="Times New Roman" charset="0"/>
              </a:rPr>
              <a:t> es la </a:t>
            </a:r>
            <a:r>
              <a:rPr lang="tr-TR" sz="2000" b="1" dirty="0" err="1">
                <a:solidFill>
                  <a:schemeClr val="bg1"/>
                </a:solidFill>
                <a:latin typeface="Times New Roman" charset="0"/>
                <a:ea typeface="Times New Roman" charset="0"/>
                <a:cs typeface="Times New Roman" charset="0"/>
              </a:rPr>
              <a:t>siguiente</a:t>
            </a:r>
            <a:r>
              <a:rPr lang="tr-TR" sz="2000" b="1" dirty="0">
                <a:solidFill>
                  <a:schemeClr val="bg1"/>
                </a:solidFill>
                <a:latin typeface="Times New Roman" charset="0"/>
                <a:ea typeface="Times New Roman" charset="0"/>
                <a:cs typeface="Times New Roman" charset="0"/>
              </a:rPr>
              <a:t>:</a:t>
            </a:r>
          </a:p>
          <a:p>
            <a:endParaRPr lang="tr-TR" sz="2000" b="1" dirty="0">
              <a:solidFill>
                <a:schemeClr val="bg1"/>
              </a:solidFill>
              <a:latin typeface="Times New Roman" charset="0"/>
              <a:ea typeface="Times New Roman" charset="0"/>
              <a:cs typeface="Times New Roman" charset="0"/>
            </a:endParaRPr>
          </a:p>
          <a:p>
            <a:r>
              <a:rPr lang="en-US" sz="2000" b="1" dirty="0">
                <a:solidFill>
                  <a:schemeClr val="bg1"/>
                </a:solidFill>
                <a:latin typeface="Times New Roman" charset="0"/>
                <a:ea typeface="Times New Roman" charset="0"/>
                <a:cs typeface="Times New Roman" charset="0"/>
              </a:rPr>
              <a:t>USD 1,000 	</a:t>
            </a:r>
            <a:r>
              <a:rPr lang="en-US" sz="2000" b="1" dirty="0">
                <a:solidFill>
                  <a:srgbClr val="C00000"/>
                </a:solidFill>
                <a:latin typeface="Times New Roman" charset="0"/>
                <a:ea typeface="Times New Roman" charset="0"/>
                <a:cs typeface="Times New Roman" charset="0"/>
              </a:rPr>
              <a:t>185	</a:t>
            </a:r>
            <a:r>
              <a:rPr lang="en-US" sz="2000" b="1" dirty="0">
                <a:solidFill>
                  <a:schemeClr val="bg1"/>
                </a:solidFill>
                <a:latin typeface="Times New Roman" charset="0"/>
                <a:ea typeface="Times New Roman" charset="0"/>
                <a:cs typeface="Times New Roman" charset="0"/>
              </a:rPr>
              <a:t>	YENES 185,000 		</a:t>
            </a:r>
            <a:r>
              <a:rPr lang="en-US" sz="2000" b="1" dirty="0">
                <a:solidFill>
                  <a:srgbClr val="C00000"/>
                </a:solidFill>
                <a:latin typeface="Times New Roman" charset="0"/>
                <a:ea typeface="Times New Roman" charset="0"/>
                <a:cs typeface="Times New Roman" charset="0"/>
              </a:rPr>
              <a:t>0.0423</a:t>
            </a:r>
            <a:r>
              <a:rPr lang="en-US" sz="2000" b="1" dirty="0">
                <a:solidFill>
                  <a:schemeClr val="bg1"/>
                </a:solidFill>
                <a:latin typeface="Times New Roman" charset="0"/>
                <a:ea typeface="Times New Roman" charset="0"/>
                <a:cs typeface="Times New Roman" charset="0"/>
              </a:rPr>
              <a:t>		MXN 7825,5 	</a:t>
            </a:r>
            <a:r>
              <a:rPr lang="en-US" sz="2000" b="1" dirty="0">
                <a:solidFill>
                  <a:srgbClr val="C00000"/>
                </a:solidFill>
                <a:latin typeface="Times New Roman" charset="0"/>
                <a:ea typeface="Times New Roman" charset="0"/>
                <a:cs typeface="Times New Roman" charset="0"/>
              </a:rPr>
              <a:t>0.0305</a:t>
            </a:r>
            <a:r>
              <a:rPr lang="en-US" sz="2000" b="1" dirty="0">
                <a:solidFill>
                  <a:schemeClr val="bg1"/>
                </a:solidFill>
                <a:latin typeface="Times New Roman" charset="0"/>
                <a:ea typeface="Times New Roman" charset="0"/>
                <a:cs typeface="Times New Roman" charset="0"/>
              </a:rPr>
              <a:t>	USD 1021,23</a:t>
            </a:r>
            <a:endParaRPr lang="tr-TR" sz="2000" b="1" dirty="0">
              <a:solidFill>
                <a:schemeClr val="bg1"/>
              </a:solidFill>
              <a:latin typeface="Times New Roman" charset="0"/>
              <a:ea typeface="Times New Roman" charset="0"/>
              <a:cs typeface="Times New Roman" charset="0"/>
            </a:endParaRPr>
          </a:p>
          <a:p>
            <a:endParaRPr lang="es-ES" sz="2000" b="1"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5572146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93741" y="1482333"/>
            <a:ext cx="10515600" cy="3170099"/>
          </a:xfrm>
          <a:prstGeom prst="rect">
            <a:avLst/>
          </a:prstGeom>
          <a:blipFill>
            <a:blip r:embed="rId2"/>
            <a:tile tx="0" ty="0" sx="100000" sy="100000" flip="none" algn="tl"/>
          </a:blipFill>
          <a:ln>
            <a:solidFill>
              <a:schemeClr val="bg1"/>
            </a:solidFill>
          </a:ln>
        </p:spPr>
        <p:txBody>
          <a:bodyPr wrap="square">
            <a:spAutoFit/>
          </a:bodyPr>
          <a:lstStyle/>
          <a:p>
            <a:r>
              <a:rPr lang="es-ES" sz="2000" b="1" dirty="0">
                <a:solidFill>
                  <a:schemeClr val="bg1">
                    <a:lumMod val="95000"/>
                    <a:lumOff val="5000"/>
                  </a:schemeClr>
                </a:solidFill>
                <a:latin typeface="Times New Roman" charset="0"/>
                <a:ea typeface="Times New Roman" charset="0"/>
                <a:cs typeface="Times New Roman" charset="0"/>
              </a:rPr>
              <a:t>CONTINUA SOLUCIÓN …</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La ganancia en una sola vuelta es de 21,23 dólares, que equivale al 2,123% en una sola vuelta.</a:t>
            </a:r>
          </a:p>
          <a:p>
            <a:r>
              <a:rPr lang="es-ES" sz="2000" b="1" dirty="0">
                <a:solidFill>
                  <a:schemeClr val="bg1">
                    <a:lumMod val="95000"/>
                    <a:lumOff val="5000"/>
                  </a:schemeClr>
                </a:solidFill>
                <a:latin typeface="Times New Roman" charset="0"/>
                <a:ea typeface="Times New Roman" charset="0"/>
                <a:cs typeface="Times New Roman" charset="0"/>
              </a:rPr>
              <a:t>*La vuelta para 100 yenes es la siguiente:</a:t>
            </a:r>
          </a:p>
          <a:p>
            <a:endParaRPr lang="es-ES" sz="2000" b="1" dirty="0">
              <a:solidFill>
                <a:schemeClr val="bg1">
                  <a:lumMod val="95000"/>
                  <a:lumOff val="5000"/>
                </a:schemeClr>
              </a:solidFill>
              <a:latin typeface="Times New Roman" charset="0"/>
              <a:ea typeface="Times New Roman" charset="0"/>
              <a:cs typeface="Times New Roman" charset="0"/>
            </a:endParaRPr>
          </a:p>
          <a:p>
            <a:r>
              <a:rPr lang="es-ES" sz="2000" b="1" dirty="0">
                <a:solidFill>
                  <a:schemeClr val="bg1">
                    <a:lumMod val="95000"/>
                    <a:lumOff val="5000"/>
                  </a:schemeClr>
                </a:solidFill>
                <a:latin typeface="Times New Roman" charset="0"/>
                <a:ea typeface="Times New Roman" charset="0"/>
                <a:cs typeface="Times New Roman" charset="0"/>
              </a:rPr>
              <a:t>Nueva York 1 dólar=185 yenes</a:t>
            </a:r>
          </a:p>
          <a:p>
            <a:r>
              <a:rPr lang="es-ES" sz="2000" b="1" dirty="0">
                <a:solidFill>
                  <a:schemeClr val="bg1">
                    <a:lumMod val="95000"/>
                    <a:lumOff val="5000"/>
                  </a:schemeClr>
                </a:solidFill>
                <a:latin typeface="Times New Roman" charset="0"/>
                <a:ea typeface="Times New Roman" charset="0"/>
                <a:cs typeface="Times New Roman" charset="0"/>
              </a:rPr>
              <a:t>Tokio 1 yen=0.0423 pesos</a:t>
            </a:r>
          </a:p>
          <a:p>
            <a:r>
              <a:rPr lang="es-ES" sz="2000" b="1" dirty="0">
                <a:solidFill>
                  <a:schemeClr val="bg1">
                    <a:lumMod val="95000"/>
                    <a:lumOff val="5000"/>
                  </a:schemeClr>
                </a:solidFill>
                <a:latin typeface="Times New Roman" charset="0"/>
                <a:ea typeface="Times New Roman" charset="0"/>
                <a:cs typeface="Times New Roman" charset="0"/>
              </a:rPr>
              <a:t>México 1 peso=0.1305 dólares</a:t>
            </a:r>
          </a:p>
          <a:p>
            <a:endParaRPr lang="es-ES" sz="2000" b="1" dirty="0">
              <a:solidFill>
                <a:schemeClr val="bg1">
                  <a:lumMod val="95000"/>
                  <a:lumOff val="5000"/>
                </a:schemeClr>
              </a:solidFill>
              <a:latin typeface="Times New Roman" charset="0"/>
              <a:ea typeface="Times New Roman" charset="0"/>
              <a:cs typeface="Times New Roman" charset="0"/>
            </a:endParaRPr>
          </a:p>
          <a:p>
            <a:endParaRPr lang="es-ES" sz="2000" b="1"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7156471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09625" y="154517"/>
            <a:ext cx="10515600" cy="3077766"/>
          </a:xfrm>
          <a:prstGeom prst="rect">
            <a:avLst/>
          </a:prstGeom>
          <a:blipFill>
            <a:blip r:embed="rId2"/>
            <a:tile tx="0" ty="0" sx="100000" sy="100000" flip="none" algn="tl"/>
          </a:blipFill>
          <a:ln>
            <a:solidFill>
              <a:schemeClr val="bg1"/>
            </a:solidFill>
          </a:ln>
        </p:spPr>
        <p:txBody>
          <a:bodyPr wrap="square">
            <a:spAutoFit/>
          </a:bodyPr>
          <a:lstStyle/>
          <a:p>
            <a:r>
              <a:rPr lang="es-ES" sz="3200" b="1" dirty="0">
                <a:solidFill>
                  <a:schemeClr val="bg1">
                    <a:lumMod val="95000"/>
                    <a:lumOff val="5000"/>
                  </a:schemeClr>
                </a:solidFill>
                <a:latin typeface="Times New Roman" charset="0"/>
                <a:ea typeface="Times New Roman" charset="0"/>
                <a:cs typeface="Times New Roman" charset="0"/>
              </a:rPr>
              <a:t>2º. </a:t>
            </a:r>
            <a:r>
              <a:rPr lang="es-ES" b="1" dirty="0">
                <a:solidFill>
                  <a:schemeClr val="bg1">
                    <a:lumMod val="95000"/>
                    <a:lumOff val="5000"/>
                  </a:schemeClr>
                </a:solidFill>
                <a:latin typeface="Times New Roman" charset="0"/>
                <a:ea typeface="Times New Roman" charset="0"/>
                <a:cs typeface="Times New Roman" charset="0"/>
              </a:rPr>
              <a:t>Una persona que vive en Canadá y que viajará próximamente a Singapur desea convertir dólares canadienses a dólares de singapurenses. La cantidad se se cambiará es de 100 mil CAD. ¿Cuál será el monto de dólares de Singapur que obtendrá por sus dólares canadienses? EXPRESAR la fórmula y el resultado por el cálculo directo e indirecto.</a:t>
            </a:r>
          </a:p>
          <a:p>
            <a:endParaRPr lang="es-ES" b="1" dirty="0">
              <a:solidFill>
                <a:schemeClr val="bg1">
                  <a:lumMod val="95000"/>
                  <a:lumOff val="5000"/>
                </a:schemeClr>
              </a:solidFill>
              <a:latin typeface="Times New Roman" charset="0"/>
              <a:ea typeface="Times New Roman" charset="0"/>
              <a:cs typeface="Times New Roman" charset="0"/>
            </a:endParaRPr>
          </a:p>
          <a:p>
            <a:r>
              <a:rPr lang="es-ES_tradnl" b="1" dirty="0">
                <a:solidFill>
                  <a:schemeClr val="bg1">
                    <a:lumMod val="95000"/>
                    <a:lumOff val="5000"/>
                  </a:schemeClr>
                </a:solidFill>
                <a:latin typeface="Times New Roman" charset="0"/>
                <a:ea typeface="Times New Roman" charset="0"/>
                <a:cs typeface="Times New Roman" charset="0"/>
              </a:rPr>
              <a:t>a) CAD/USD = 0.7569/80</a:t>
            </a:r>
          </a:p>
          <a:p>
            <a:r>
              <a:rPr lang="es-ES" b="1" dirty="0">
                <a:solidFill>
                  <a:schemeClr val="bg1">
                    <a:lumMod val="95000"/>
                    <a:lumOff val="5000"/>
                  </a:schemeClr>
                </a:solidFill>
                <a:latin typeface="Times New Roman" charset="0"/>
                <a:ea typeface="Times New Roman" charset="0"/>
                <a:cs typeface="Times New Roman" charset="0"/>
              </a:rPr>
              <a:t>b) USD/CAD = 1.3211/57</a:t>
            </a:r>
          </a:p>
          <a:p>
            <a:r>
              <a:rPr lang="es-ES" b="1" dirty="0">
                <a:solidFill>
                  <a:schemeClr val="bg1">
                    <a:lumMod val="95000"/>
                    <a:lumOff val="5000"/>
                  </a:schemeClr>
                </a:solidFill>
                <a:latin typeface="Times New Roman" charset="0"/>
                <a:ea typeface="Times New Roman" charset="0"/>
                <a:cs typeface="Times New Roman" charset="0"/>
              </a:rPr>
              <a:t>c) SGD/USD = 0.7324/34</a:t>
            </a:r>
          </a:p>
          <a:p>
            <a:r>
              <a:rPr lang="es-ES" b="1" dirty="0">
                <a:solidFill>
                  <a:schemeClr val="bg1">
                    <a:lumMod val="95000"/>
                    <a:lumOff val="5000"/>
                  </a:schemeClr>
                </a:solidFill>
                <a:latin typeface="Times New Roman" charset="0"/>
                <a:ea typeface="Times New Roman" charset="0"/>
                <a:cs typeface="Times New Roman" charset="0"/>
              </a:rPr>
              <a:t>d) USD/SGD = 1.3653/75</a:t>
            </a:r>
          </a:p>
          <a:p>
            <a:r>
              <a:rPr lang="es-ES" b="1" dirty="0">
                <a:solidFill>
                  <a:schemeClr val="bg1">
                    <a:lumMod val="95000"/>
                    <a:lumOff val="5000"/>
                  </a:schemeClr>
                </a:solidFill>
                <a:latin typeface="Times New Roman" charset="0"/>
                <a:ea typeface="Times New Roman" charset="0"/>
                <a:cs typeface="Times New Roman" charset="0"/>
              </a:rPr>
              <a:t>e) SGD/CAD = 1.0950/70</a:t>
            </a:r>
          </a:p>
        </p:txBody>
      </p:sp>
      <mc:AlternateContent xmlns:mc="http://schemas.openxmlformats.org/markup-compatibility/2006" xmlns:a14="http://schemas.microsoft.com/office/drawing/2010/main">
        <mc:Choice Requires="a14">
          <p:sp>
            <p:nvSpPr>
              <p:cNvPr id="10" name="Rectángulo 9"/>
              <p:cNvSpPr/>
              <p:nvPr/>
            </p:nvSpPr>
            <p:spPr>
              <a:xfrm>
                <a:off x="809625" y="3446993"/>
                <a:ext cx="10515600" cy="1974067"/>
              </a:xfrm>
              <a:prstGeom prst="rect">
                <a:avLst/>
              </a:prstGeom>
              <a:blipFill>
                <a:blip r:embed="rId2"/>
                <a:tile tx="0" ty="0" sx="100000" sy="100000" flip="none" algn="tl"/>
              </a:blipFill>
              <a:ln>
                <a:solidFill>
                  <a:schemeClr val="bg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s-ES" b="0" i="1" smtClean="0">
                          <a:solidFill>
                            <a:schemeClr val="bg1">
                              <a:lumMod val="95000"/>
                              <a:lumOff val="5000"/>
                            </a:schemeClr>
                          </a:solidFill>
                          <a:latin typeface="Cambria Math" charset="0"/>
                        </a:rPr>
                        <m:t>𝑇𝐶</m:t>
                      </m:r>
                      <m:d>
                        <m:dPr>
                          <m:ctrlPr>
                            <a:rPr lang="es-ES" b="0" i="1" smtClean="0">
                              <a:solidFill>
                                <a:schemeClr val="bg1">
                                  <a:lumMod val="95000"/>
                                  <a:lumOff val="5000"/>
                                </a:schemeClr>
                              </a:solidFill>
                              <a:latin typeface="Cambria Math" panose="02040503050406030204" pitchFamily="18" charset="0"/>
                            </a:rPr>
                          </m:ctrlPr>
                        </m:dPr>
                        <m:e>
                          <m:f>
                            <m:fPr>
                              <m:ctrlPr>
                                <a:rPr lang="es-ES" b="0" i="1" smtClean="0">
                                  <a:solidFill>
                                    <a:schemeClr val="bg1">
                                      <a:lumMod val="95000"/>
                                      <a:lumOff val="5000"/>
                                    </a:schemeClr>
                                  </a:solidFill>
                                  <a:latin typeface="Cambria Math" panose="02040503050406030204" pitchFamily="18" charset="0"/>
                                </a:rPr>
                              </m:ctrlPr>
                            </m:fPr>
                            <m:num>
                              <m:r>
                                <a:rPr lang="es-ES" b="0" i="1" smtClean="0">
                                  <a:solidFill>
                                    <a:schemeClr val="bg1">
                                      <a:lumMod val="95000"/>
                                      <a:lumOff val="5000"/>
                                    </a:schemeClr>
                                  </a:solidFill>
                                  <a:latin typeface="Cambria Math" charset="0"/>
                                </a:rPr>
                                <m:t>𝑀𝑋𝑁</m:t>
                              </m:r>
                            </m:num>
                            <m:den>
                              <m:r>
                                <a:rPr lang="es-ES" b="0" i="1" smtClean="0">
                                  <a:solidFill>
                                    <a:schemeClr val="bg1">
                                      <a:lumMod val="95000"/>
                                      <a:lumOff val="5000"/>
                                    </a:schemeClr>
                                  </a:solidFill>
                                  <a:latin typeface="Cambria Math" charset="0"/>
                                </a:rPr>
                                <m:t>𝐸𝑈𝑅</m:t>
                              </m:r>
                            </m:den>
                          </m:f>
                        </m:e>
                      </m:d>
                      <m:r>
                        <a:rPr lang="es-ES" b="0" i="1" smtClean="0">
                          <a:solidFill>
                            <a:schemeClr val="bg1">
                              <a:lumMod val="95000"/>
                              <a:lumOff val="5000"/>
                            </a:schemeClr>
                          </a:solidFill>
                          <a:latin typeface="Cambria Math" charset="0"/>
                        </a:rPr>
                        <m:t>=</m:t>
                      </m:r>
                      <m:r>
                        <a:rPr lang="es-ES" b="0" i="1" smtClean="0">
                          <a:solidFill>
                            <a:schemeClr val="bg1">
                              <a:lumMod val="95000"/>
                              <a:lumOff val="5000"/>
                            </a:schemeClr>
                          </a:solidFill>
                          <a:latin typeface="Cambria Math" charset="0"/>
                        </a:rPr>
                        <m:t>𝑇𝐶</m:t>
                      </m:r>
                      <m:d>
                        <m:dPr>
                          <m:ctrlPr>
                            <a:rPr lang="es-ES" b="0" i="1" smtClean="0">
                              <a:solidFill>
                                <a:schemeClr val="bg1">
                                  <a:lumMod val="95000"/>
                                  <a:lumOff val="5000"/>
                                </a:schemeClr>
                              </a:solidFill>
                              <a:latin typeface="Cambria Math" panose="02040503050406030204" pitchFamily="18" charset="0"/>
                            </a:rPr>
                          </m:ctrlPr>
                        </m:dPr>
                        <m:e>
                          <m:f>
                            <m:fPr>
                              <m:ctrlPr>
                                <a:rPr lang="es-ES" b="0" i="1" smtClean="0">
                                  <a:solidFill>
                                    <a:schemeClr val="bg1">
                                      <a:lumMod val="95000"/>
                                      <a:lumOff val="5000"/>
                                    </a:schemeClr>
                                  </a:solidFill>
                                  <a:latin typeface="Cambria Math" panose="02040503050406030204" pitchFamily="18" charset="0"/>
                                </a:rPr>
                              </m:ctrlPr>
                            </m:fPr>
                            <m:num>
                              <m:r>
                                <a:rPr lang="es-ES" b="0" i="1" smtClean="0">
                                  <a:solidFill>
                                    <a:schemeClr val="bg1">
                                      <a:lumMod val="95000"/>
                                      <a:lumOff val="5000"/>
                                    </a:schemeClr>
                                  </a:solidFill>
                                  <a:latin typeface="Cambria Math" charset="0"/>
                                </a:rPr>
                                <m:t>𝑀𝑋𝑁</m:t>
                              </m:r>
                            </m:num>
                            <m:den>
                              <m:r>
                                <a:rPr lang="es-ES" b="0" i="1" smtClean="0">
                                  <a:solidFill>
                                    <a:schemeClr val="bg1">
                                      <a:lumMod val="95000"/>
                                      <a:lumOff val="5000"/>
                                    </a:schemeClr>
                                  </a:solidFill>
                                  <a:latin typeface="Cambria Math" charset="0"/>
                                </a:rPr>
                                <m:t>𝑈𝑆𝐷</m:t>
                              </m:r>
                            </m:den>
                          </m:f>
                        </m:e>
                      </m:d>
                      <m:r>
                        <a:rPr lang="es-ES" b="0" i="1" smtClean="0">
                          <a:solidFill>
                            <a:schemeClr val="bg1">
                              <a:lumMod val="95000"/>
                              <a:lumOff val="5000"/>
                            </a:schemeClr>
                          </a:solidFill>
                          <a:latin typeface="Cambria Math" charset="0"/>
                        </a:rPr>
                        <m:t> </m:t>
                      </m:r>
                      <m:r>
                        <a:rPr lang="es-ES" b="0" i="1" smtClean="0">
                          <a:solidFill>
                            <a:schemeClr val="bg1">
                              <a:lumMod val="95000"/>
                              <a:lumOff val="5000"/>
                            </a:schemeClr>
                          </a:solidFill>
                          <a:latin typeface="Cambria Math" charset="0"/>
                        </a:rPr>
                        <m:t>𝑋</m:t>
                      </m:r>
                      <m:r>
                        <a:rPr lang="es-ES" b="0" i="1" smtClean="0">
                          <a:solidFill>
                            <a:schemeClr val="bg1">
                              <a:lumMod val="95000"/>
                              <a:lumOff val="5000"/>
                            </a:schemeClr>
                          </a:solidFill>
                          <a:latin typeface="Cambria Math" charset="0"/>
                        </a:rPr>
                        <m:t> </m:t>
                      </m:r>
                      <m:r>
                        <a:rPr lang="es-ES" b="0" i="1" smtClean="0">
                          <a:solidFill>
                            <a:schemeClr val="bg1">
                              <a:lumMod val="95000"/>
                              <a:lumOff val="5000"/>
                            </a:schemeClr>
                          </a:solidFill>
                          <a:latin typeface="Cambria Math" charset="0"/>
                        </a:rPr>
                        <m:t>𝑇𝐶</m:t>
                      </m:r>
                      <m:d>
                        <m:dPr>
                          <m:ctrlPr>
                            <a:rPr lang="es-ES" b="0" i="1" smtClean="0">
                              <a:solidFill>
                                <a:schemeClr val="bg1">
                                  <a:lumMod val="95000"/>
                                  <a:lumOff val="5000"/>
                                </a:schemeClr>
                              </a:solidFill>
                              <a:latin typeface="Cambria Math" panose="02040503050406030204" pitchFamily="18" charset="0"/>
                            </a:rPr>
                          </m:ctrlPr>
                        </m:dPr>
                        <m:e>
                          <m:f>
                            <m:fPr>
                              <m:ctrlPr>
                                <a:rPr lang="es-ES" b="0" i="1" smtClean="0">
                                  <a:solidFill>
                                    <a:schemeClr val="bg1">
                                      <a:lumMod val="95000"/>
                                      <a:lumOff val="5000"/>
                                    </a:schemeClr>
                                  </a:solidFill>
                                  <a:latin typeface="Cambria Math" panose="02040503050406030204" pitchFamily="18" charset="0"/>
                                </a:rPr>
                              </m:ctrlPr>
                            </m:fPr>
                            <m:num>
                              <m:r>
                                <a:rPr lang="es-ES" b="0" i="1" smtClean="0">
                                  <a:solidFill>
                                    <a:schemeClr val="bg1">
                                      <a:lumMod val="95000"/>
                                      <a:lumOff val="5000"/>
                                    </a:schemeClr>
                                  </a:solidFill>
                                  <a:latin typeface="Cambria Math" charset="0"/>
                                </a:rPr>
                                <m:t>𝑈𝑆𝐷</m:t>
                              </m:r>
                            </m:num>
                            <m:den>
                              <m:r>
                                <a:rPr lang="es-ES" b="0" i="1" smtClean="0">
                                  <a:solidFill>
                                    <a:schemeClr val="bg1">
                                      <a:lumMod val="95000"/>
                                      <a:lumOff val="5000"/>
                                    </a:schemeClr>
                                  </a:solidFill>
                                  <a:latin typeface="Cambria Math" charset="0"/>
                                </a:rPr>
                                <m:t>𝐸𝑈𝑅</m:t>
                              </m:r>
                            </m:den>
                          </m:f>
                        </m:e>
                      </m:d>
                    </m:oMath>
                  </m:oMathPara>
                </a14:m>
                <a:endParaRPr lang="es-ES" b="0" dirty="0">
                  <a:solidFill>
                    <a:schemeClr val="bg1">
                      <a:lumMod val="95000"/>
                      <a:lumOff val="5000"/>
                    </a:schemeClr>
                  </a:solidFill>
                </a:endParaRPr>
              </a:p>
              <a:p>
                <a:endParaRPr lang="en-US" dirty="0">
                  <a:solidFill>
                    <a:schemeClr val="bg1">
                      <a:lumMod val="95000"/>
                      <a:lumOff val="5000"/>
                    </a:schemeClr>
                  </a:solidFill>
                </a:endParaRPr>
              </a:p>
              <a:p>
                <a:r>
                  <a:rPr lang="en-US" dirty="0">
                    <a:solidFill>
                      <a:schemeClr val="bg1">
                        <a:lumMod val="95000"/>
                        <a:lumOff val="5000"/>
                      </a:schemeClr>
                    </a:solidFill>
                    <a:latin typeface="Times New Roman" charset="0"/>
                    <a:ea typeface="Times New Roman" charset="0"/>
                    <a:cs typeface="Times New Roman" charset="0"/>
                  </a:rPr>
                  <a:t>o </a:t>
                </a:r>
                <a:r>
                  <a:rPr lang="en-US" dirty="0" err="1">
                    <a:solidFill>
                      <a:schemeClr val="bg1">
                        <a:lumMod val="95000"/>
                        <a:lumOff val="5000"/>
                      </a:schemeClr>
                    </a:solidFill>
                    <a:latin typeface="Times New Roman" charset="0"/>
                    <a:ea typeface="Times New Roman" charset="0"/>
                    <a:cs typeface="Times New Roman" charset="0"/>
                  </a:rPr>
                  <a:t>alternativamente</a:t>
                </a:r>
                <a:r>
                  <a:rPr lang="en-US" dirty="0">
                    <a:solidFill>
                      <a:schemeClr val="bg1">
                        <a:lumMod val="95000"/>
                        <a:lumOff val="5000"/>
                      </a:schemeClr>
                    </a:solidFill>
                    <a:latin typeface="Times New Roman" charset="0"/>
                    <a:ea typeface="Times New Roman" charset="0"/>
                    <a:cs typeface="Times New Roman" charset="0"/>
                  </a:rPr>
                  <a:t>:</a:t>
                </a:r>
              </a:p>
              <a:p>
                <a:endParaRPr lang="en-US" dirty="0">
                  <a:solidFill>
                    <a:schemeClr val="bg1">
                      <a:lumMod val="95000"/>
                      <a:lumOff val="5000"/>
                    </a:schemeClr>
                  </a:solidFill>
                </a:endParaRPr>
              </a:p>
              <a:p>
                <a:pPr/>
                <a14:m>
                  <m:oMathPara xmlns:m="http://schemas.openxmlformats.org/officeDocument/2006/math">
                    <m:oMathParaPr>
                      <m:jc m:val="centerGroup"/>
                    </m:oMathParaPr>
                    <m:oMath xmlns:m="http://schemas.openxmlformats.org/officeDocument/2006/math">
                      <m:r>
                        <a:rPr lang="es-ES" b="0" i="1" smtClean="0">
                          <a:solidFill>
                            <a:schemeClr val="bg1">
                              <a:lumMod val="95000"/>
                              <a:lumOff val="5000"/>
                            </a:schemeClr>
                          </a:solidFill>
                          <a:latin typeface="Cambria Math" charset="0"/>
                        </a:rPr>
                        <m:t>𝑇𝐶</m:t>
                      </m:r>
                      <m:d>
                        <m:dPr>
                          <m:ctrlPr>
                            <a:rPr lang="es-ES" b="0" i="1" smtClean="0">
                              <a:solidFill>
                                <a:schemeClr val="bg1">
                                  <a:lumMod val="95000"/>
                                  <a:lumOff val="5000"/>
                                </a:schemeClr>
                              </a:solidFill>
                              <a:latin typeface="Cambria Math" panose="02040503050406030204" pitchFamily="18" charset="0"/>
                            </a:rPr>
                          </m:ctrlPr>
                        </m:dPr>
                        <m:e>
                          <m:f>
                            <m:fPr>
                              <m:ctrlPr>
                                <a:rPr lang="es-ES" b="0" i="1" smtClean="0">
                                  <a:solidFill>
                                    <a:schemeClr val="bg1">
                                      <a:lumMod val="95000"/>
                                      <a:lumOff val="5000"/>
                                    </a:schemeClr>
                                  </a:solidFill>
                                  <a:latin typeface="Cambria Math" panose="02040503050406030204" pitchFamily="18" charset="0"/>
                                </a:rPr>
                              </m:ctrlPr>
                            </m:fPr>
                            <m:num>
                              <m:r>
                                <a:rPr lang="es-ES" b="0" i="1" smtClean="0">
                                  <a:solidFill>
                                    <a:schemeClr val="bg1">
                                      <a:lumMod val="95000"/>
                                      <a:lumOff val="5000"/>
                                    </a:schemeClr>
                                  </a:solidFill>
                                  <a:latin typeface="Cambria Math" charset="0"/>
                                </a:rPr>
                                <m:t>𝑀𝑋𝑁</m:t>
                              </m:r>
                            </m:num>
                            <m:den>
                              <m:r>
                                <a:rPr lang="es-ES" b="0" i="1" smtClean="0">
                                  <a:solidFill>
                                    <a:schemeClr val="bg1">
                                      <a:lumMod val="95000"/>
                                      <a:lumOff val="5000"/>
                                    </a:schemeClr>
                                  </a:solidFill>
                                  <a:latin typeface="Cambria Math" charset="0"/>
                                </a:rPr>
                                <m:t>𝐸𝑈𝑅</m:t>
                              </m:r>
                            </m:den>
                          </m:f>
                        </m:e>
                      </m:d>
                      <m:r>
                        <a:rPr lang="es-ES" b="0" i="1" smtClean="0">
                          <a:solidFill>
                            <a:schemeClr val="bg1">
                              <a:lumMod val="95000"/>
                              <a:lumOff val="5000"/>
                            </a:schemeClr>
                          </a:solidFill>
                          <a:latin typeface="Cambria Math" charset="0"/>
                        </a:rPr>
                        <m:t>=</m:t>
                      </m:r>
                      <m:r>
                        <a:rPr lang="es-ES" b="0" i="1" smtClean="0">
                          <a:solidFill>
                            <a:schemeClr val="bg1">
                              <a:lumMod val="95000"/>
                              <a:lumOff val="5000"/>
                            </a:schemeClr>
                          </a:solidFill>
                          <a:latin typeface="Cambria Math" charset="0"/>
                        </a:rPr>
                        <m:t>𝑇𝐶</m:t>
                      </m:r>
                      <m:d>
                        <m:dPr>
                          <m:ctrlPr>
                            <a:rPr lang="es-ES" b="0" i="1" smtClean="0">
                              <a:solidFill>
                                <a:schemeClr val="bg1">
                                  <a:lumMod val="95000"/>
                                  <a:lumOff val="5000"/>
                                </a:schemeClr>
                              </a:solidFill>
                              <a:latin typeface="Cambria Math" panose="02040503050406030204" pitchFamily="18" charset="0"/>
                            </a:rPr>
                          </m:ctrlPr>
                        </m:dPr>
                        <m:e>
                          <m:f>
                            <m:fPr>
                              <m:ctrlPr>
                                <a:rPr lang="es-ES" b="0" i="1" smtClean="0">
                                  <a:solidFill>
                                    <a:schemeClr val="bg1">
                                      <a:lumMod val="95000"/>
                                      <a:lumOff val="5000"/>
                                    </a:schemeClr>
                                  </a:solidFill>
                                  <a:latin typeface="Cambria Math" panose="02040503050406030204" pitchFamily="18" charset="0"/>
                                </a:rPr>
                              </m:ctrlPr>
                            </m:fPr>
                            <m:num>
                              <m:r>
                                <a:rPr lang="es-ES" b="0" i="1" smtClean="0">
                                  <a:solidFill>
                                    <a:schemeClr val="bg1">
                                      <a:lumMod val="95000"/>
                                      <a:lumOff val="5000"/>
                                    </a:schemeClr>
                                  </a:solidFill>
                                  <a:latin typeface="Cambria Math" charset="0"/>
                                </a:rPr>
                                <m:t>𝑀𝑋𝑁</m:t>
                              </m:r>
                            </m:num>
                            <m:den>
                              <m:r>
                                <a:rPr lang="es-ES" b="0" i="1" smtClean="0">
                                  <a:solidFill>
                                    <a:schemeClr val="bg1">
                                      <a:lumMod val="95000"/>
                                      <a:lumOff val="5000"/>
                                    </a:schemeClr>
                                  </a:solidFill>
                                  <a:latin typeface="Cambria Math" charset="0"/>
                                </a:rPr>
                                <m:t>𝑈𝑆𝐷</m:t>
                              </m:r>
                            </m:den>
                          </m:f>
                        </m:e>
                      </m:d>
                      <m:r>
                        <a:rPr lang="es-ES" b="0" i="1" smtClean="0">
                          <a:solidFill>
                            <a:schemeClr val="bg1">
                              <a:lumMod val="95000"/>
                              <a:lumOff val="5000"/>
                            </a:schemeClr>
                          </a:solidFill>
                          <a:latin typeface="Cambria Math" charset="0"/>
                        </a:rPr>
                        <m:t>/ </m:t>
                      </m:r>
                      <m:r>
                        <a:rPr lang="es-ES" b="0" i="1" smtClean="0">
                          <a:solidFill>
                            <a:schemeClr val="bg1">
                              <a:lumMod val="95000"/>
                              <a:lumOff val="5000"/>
                            </a:schemeClr>
                          </a:solidFill>
                          <a:latin typeface="Cambria Math" charset="0"/>
                        </a:rPr>
                        <m:t>𝑇𝐶</m:t>
                      </m:r>
                      <m:d>
                        <m:dPr>
                          <m:ctrlPr>
                            <a:rPr lang="es-ES" b="0" i="1" smtClean="0">
                              <a:solidFill>
                                <a:schemeClr val="bg1">
                                  <a:lumMod val="95000"/>
                                  <a:lumOff val="5000"/>
                                </a:schemeClr>
                              </a:solidFill>
                              <a:latin typeface="Cambria Math" panose="02040503050406030204" pitchFamily="18" charset="0"/>
                            </a:rPr>
                          </m:ctrlPr>
                        </m:dPr>
                        <m:e>
                          <m:f>
                            <m:fPr>
                              <m:ctrlPr>
                                <a:rPr lang="es-ES" b="0" i="1" smtClean="0">
                                  <a:solidFill>
                                    <a:schemeClr val="bg1">
                                      <a:lumMod val="95000"/>
                                      <a:lumOff val="5000"/>
                                    </a:schemeClr>
                                  </a:solidFill>
                                  <a:latin typeface="Cambria Math" panose="02040503050406030204" pitchFamily="18" charset="0"/>
                                </a:rPr>
                              </m:ctrlPr>
                            </m:fPr>
                            <m:num>
                              <m:r>
                                <a:rPr lang="es-ES" b="0" i="1" smtClean="0">
                                  <a:solidFill>
                                    <a:schemeClr val="bg1">
                                      <a:lumMod val="95000"/>
                                      <a:lumOff val="5000"/>
                                    </a:schemeClr>
                                  </a:solidFill>
                                  <a:latin typeface="Cambria Math" charset="0"/>
                                </a:rPr>
                                <m:t>𝐸𝑈𝑅</m:t>
                              </m:r>
                            </m:num>
                            <m:den>
                              <m:r>
                                <a:rPr lang="es-ES" b="0" i="1" smtClean="0">
                                  <a:solidFill>
                                    <a:schemeClr val="bg1">
                                      <a:lumMod val="95000"/>
                                      <a:lumOff val="5000"/>
                                    </a:schemeClr>
                                  </a:solidFill>
                                  <a:latin typeface="Cambria Math" charset="0"/>
                                </a:rPr>
                                <m:t>𝑈𝑆𝐷</m:t>
                              </m:r>
                            </m:den>
                          </m:f>
                        </m:e>
                      </m:d>
                    </m:oMath>
                  </m:oMathPara>
                </a14:m>
                <a:endParaRPr lang="en-US" dirty="0">
                  <a:solidFill>
                    <a:schemeClr val="bg1">
                      <a:lumMod val="95000"/>
                      <a:lumOff val="5000"/>
                    </a:schemeClr>
                  </a:solidFill>
                </a:endParaRPr>
              </a:p>
            </p:txBody>
          </p:sp>
        </mc:Choice>
        <mc:Fallback xmlns="">
          <p:sp>
            <p:nvSpPr>
              <p:cNvPr id="10" name="Rectángulo 9"/>
              <p:cNvSpPr>
                <a:spLocks noRot="1" noChangeAspect="1" noMove="1" noResize="1" noEditPoints="1" noAdjustHandles="1" noChangeArrowheads="1" noChangeShapeType="1" noTextEdit="1"/>
              </p:cNvSpPr>
              <p:nvPr/>
            </p:nvSpPr>
            <p:spPr>
              <a:xfrm>
                <a:off x="809625" y="3446993"/>
                <a:ext cx="10515600" cy="1974067"/>
              </a:xfrm>
              <a:prstGeom prst="rect">
                <a:avLst/>
              </a:prstGeom>
              <a:blipFill rotWithShape="0">
                <a:blip r:embed="rId3"/>
                <a:stretch>
                  <a:fillRect l="-463"/>
                </a:stretch>
              </a:blipFill>
              <a:ln>
                <a:solidFill>
                  <a:schemeClr val="bg1"/>
                </a:solidFill>
              </a:ln>
            </p:spPr>
            <p:txBody>
              <a:bodyPr/>
              <a:lstStyle/>
              <a:p>
                <a:r>
                  <a:rPr lang="es-ES_tradnl">
                    <a:noFill/>
                  </a:rPr>
                  <a:t> </a:t>
                </a:r>
              </a:p>
            </p:txBody>
          </p:sp>
        </mc:Fallback>
      </mc:AlternateContent>
    </p:spTree>
    <p:extLst>
      <p:ext uri="{BB962C8B-B14F-4D97-AF65-F5344CB8AC3E}">
        <p14:creationId xmlns:p14="http://schemas.microsoft.com/office/powerpoint/2010/main" val="14868214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537029" y="123687"/>
            <a:ext cx="2300630" cy="584775"/>
          </a:xfrm>
          <a:prstGeom prst="rect">
            <a:avLst/>
          </a:prstGeom>
          <a:noFill/>
        </p:spPr>
        <p:txBody>
          <a:bodyPr wrap="none" rtlCol="0">
            <a:spAutoFit/>
          </a:bodyPr>
          <a:lstStyle/>
          <a:p>
            <a:r>
              <a:rPr lang="es-ES_tradnl" sz="3200" dirty="0" err="1">
                <a:solidFill>
                  <a:schemeClr val="bg1"/>
                </a:solidFill>
                <a:latin typeface="Times New Roman" charset="0"/>
                <a:ea typeface="Times New Roman" charset="0"/>
                <a:cs typeface="Times New Roman" charset="0"/>
              </a:rPr>
              <a:t>Bibliogragía</a:t>
            </a:r>
            <a:r>
              <a:rPr lang="es-ES_tradnl" sz="2000" dirty="0">
                <a:solidFill>
                  <a:schemeClr val="bg1"/>
                </a:solidFill>
                <a:latin typeface="Times New Roman" charset="0"/>
                <a:ea typeface="Times New Roman" charset="0"/>
                <a:cs typeface="Times New Roman" charset="0"/>
              </a:rPr>
              <a:t>.</a:t>
            </a:r>
          </a:p>
        </p:txBody>
      </p:sp>
      <p:sp>
        <p:nvSpPr>
          <p:cNvPr id="4" name="2 Marcador de contenido">
            <a:extLst>
              <a:ext uri="{FF2B5EF4-FFF2-40B4-BE49-F238E27FC236}">
                <a16:creationId xmlns:a16="http://schemas.microsoft.com/office/drawing/2014/main" id="{DDF43912-A75C-8C42-9963-87048209236E}"/>
              </a:ext>
            </a:extLst>
          </p:cNvPr>
          <p:cNvSpPr txBox="1">
            <a:spLocks/>
          </p:cNvSpPr>
          <p:nvPr/>
        </p:nvSpPr>
        <p:spPr>
          <a:xfrm>
            <a:off x="185531" y="808383"/>
            <a:ext cx="11754678" cy="5925929"/>
          </a:xfrm>
          <a:prstGeom prst="rect">
            <a:avLst/>
          </a:prstGeom>
        </p:spPr>
        <p:txBody>
          <a:bodyP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s-MX" sz="1200" dirty="0"/>
              <a:t>Bodie, Z., Kane, A., and Marcus, A. J. Investments, Eight Edition. International Edition, 2009.</a:t>
            </a:r>
          </a:p>
          <a:p>
            <a:r>
              <a:rPr lang="es-MX" sz="1200" dirty="0"/>
              <a:t>Bojacá, et. al (2016) RIESGO CAMBIARIO: MECANISMOS DE COBERTURA Y RECOMENDACIONES FINANCIERAS, CASO “CAMINANTES, VIAJES Y TURISMO”  Disponible en </a:t>
            </a:r>
            <a:r>
              <a:rPr lang="es-MX" sz="1200" u="sng" dirty="0">
                <a:hlinkClick r:id="rId2"/>
              </a:rPr>
              <a:t>http://repository.lasalle.edu.co/bitstream/handle/10185/20636/63121165_2016.pdf?sequence=1&amp;isAllowed=y</a:t>
            </a:r>
            <a:r>
              <a:rPr lang="es-MX" sz="1200" dirty="0"/>
              <a:t> Consultado en abril, 2019.</a:t>
            </a:r>
          </a:p>
          <a:p>
            <a:r>
              <a:rPr lang="es-MX" sz="1200" dirty="0"/>
              <a:t>Cox, P. (2016). Operaciones de acarreo de divisas (carry trade) y sus efectos sobre la turbulencia cambiaria en Chile. 1st ed. [ebook] Santiago: Revista de CEPAL. </a:t>
            </a:r>
          </a:p>
          <a:p>
            <a:r>
              <a:rPr lang="es-MX" sz="1200" dirty="0"/>
              <a:t>Fernández, J. (2008) El mercado de divisas: ¿Qué es y cómo funciona? Disponible en </a:t>
            </a:r>
            <a:r>
              <a:rPr lang="es-MX" sz="1200" u="sng" dirty="0">
                <a:hlinkClick r:id="rId3"/>
              </a:rPr>
              <a:t>https://www.bbva.com/es/mercado-divisas-que-es-como-funciona/</a:t>
            </a:r>
            <a:r>
              <a:rPr lang="es-MX" sz="1200" dirty="0"/>
              <a:t> Consultado en marzo, 2019.</a:t>
            </a:r>
          </a:p>
          <a:p>
            <a:r>
              <a:rPr lang="es-MX" sz="1200" dirty="0"/>
              <a:t>Galati et. al (2007) Indicadores de actividad de carry trade. Disponible en </a:t>
            </a:r>
            <a:r>
              <a:rPr lang="es-MX" sz="1200" u="sng" dirty="0">
                <a:hlinkClick r:id="rId4"/>
              </a:rPr>
              <a:t>https://www.bis.org/publ/qtrpdf/r_qt0709esp_e.pdf</a:t>
            </a:r>
            <a:r>
              <a:rPr lang="es-MX" sz="1200" dirty="0"/>
              <a:t> Consultado en abril, 2019.</a:t>
            </a:r>
          </a:p>
          <a:p>
            <a:r>
              <a:rPr lang="es-MX" sz="1200" u="sng" dirty="0">
                <a:hlinkClick r:id="rId5"/>
              </a:rPr>
              <a:t>https://repositorio.cepal.org/bitstream/handle/11362/40794/1/RVE120_Cox.pdf</a:t>
            </a:r>
            <a:r>
              <a:rPr lang="es-MX" sz="1200" dirty="0"/>
              <a:t> Consultado 10 Mar. 2019.</a:t>
            </a:r>
          </a:p>
          <a:p>
            <a:r>
              <a:rPr lang="es-MX" sz="1200" dirty="0"/>
              <a:t>Lim, Michael M.H. (2017). El carry trade y la crisis financiera. Montevideo, Uruguay. Gloobal. Disponible en </a:t>
            </a:r>
            <a:r>
              <a:rPr lang="es-MX" sz="1200" u="sng" dirty="0">
                <a:hlinkClick r:id="rId6"/>
              </a:rPr>
              <a:t>http://www.gloobal.net/iepala/gloobal/fichas/ficha.php?entidad=Textos&amp;id=12144&amp;html=1</a:t>
            </a:r>
            <a:r>
              <a:rPr lang="es-MX" sz="1200" dirty="0"/>
              <a:t> Consultado en mayo, 2019.</a:t>
            </a:r>
          </a:p>
          <a:p>
            <a:r>
              <a:rPr lang="es-MX" sz="1200" dirty="0"/>
              <a:t>López I (2006) Instrumentos de cobertura de riesgo. Disponible en </a:t>
            </a:r>
            <a:r>
              <a:rPr lang="es-MX" sz="1200" u="sng" dirty="0">
                <a:hlinkClick r:id="rId7"/>
              </a:rPr>
              <a:t>https://www.researchgate.net/publication/236624122_Instrumentos_de_cobertura_de_riesgos_VIII_los_swaps_de_divisas</a:t>
            </a:r>
            <a:r>
              <a:rPr lang="es-MX" sz="1200" dirty="0"/>
              <a:t> Consultado en abril, 2019. </a:t>
            </a:r>
          </a:p>
          <a:p>
            <a:r>
              <a:rPr lang="es-MX" sz="1200" dirty="0"/>
              <a:t>Rodríguez, M (1998) Mercado de futuros financieros. Disponible en </a:t>
            </a:r>
            <a:r>
              <a:rPr lang="es-MX" sz="1200" u="sng" dirty="0">
                <a:hlinkClick r:id="rId8"/>
              </a:rPr>
              <a:t>http://148.206.53.84/tesiuami/uam5492.pdf</a:t>
            </a:r>
            <a:r>
              <a:rPr lang="es-MX" sz="1200" dirty="0"/>
              <a:t> Consultado en abril, 2019.</a:t>
            </a:r>
          </a:p>
          <a:p>
            <a:r>
              <a:rPr lang="es-MX" sz="1200" dirty="0"/>
              <a:t>Velo, E. (2017) Una propuesta de estrategias especulativas de carry trade para una selección de divisas latinoamericanas. Disponible en </a:t>
            </a:r>
            <a:r>
              <a:rPr lang="es-MX" sz="1200" u="sng" dirty="0">
                <a:hlinkClick r:id="rId9"/>
              </a:rPr>
              <a:t>https://ruc.udc.es/dspace/bitstream/handle/2183/19765/VeloFuentes_EdwardJoseph_TFG_2017%20%282%29.pdf?sequence=2&amp;isAllowed=y</a:t>
            </a:r>
            <a:r>
              <a:rPr lang="es-MX" sz="1200" dirty="0"/>
              <a:t>  Consultado en marzo, 2019. </a:t>
            </a:r>
          </a:p>
          <a:p>
            <a:r>
              <a:rPr lang="es-MX" sz="1200" dirty="0"/>
              <a:t>www.credit-suisse.com (2013) Forwards, swaps y derivados basados en contratos. Disponible en </a:t>
            </a:r>
            <a:r>
              <a:rPr lang="es-MX" sz="1200" u="sng" dirty="0"/>
              <a:t>https://www.credit-suisse.com/media/assets/private-ban</a:t>
            </a:r>
            <a:r>
              <a:rPr lang="es-MX" sz="1200" u="sng" dirty="0">
                <a:hlinkClick r:id="rId10"/>
              </a:rPr>
              <a:t>king/.../mx/fwds-swaps-mx.pdf</a:t>
            </a:r>
          </a:p>
          <a:p>
            <a:r>
              <a:rPr lang="es-MX" sz="1200" dirty="0"/>
              <a:t>Alpízar, J (2006) Finanzas Internacionales. Disponible en </a:t>
            </a:r>
            <a:r>
              <a:rPr lang="es-MX" sz="1200" u="sng" dirty="0">
                <a:hlinkClick r:id="rId11"/>
              </a:rPr>
              <a:t>http://cisprocr.com/cispro/system/files/Tema%206%20Mercado%20de%20Divisas_0.pdf</a:t>
            </a:r>
            <a:r>
              <a:rPr lang="es-MX" sz="1200" dirty="0"/>
              <a:t> Consultado en abril, 2019.</a:t>
            </a:r>
          </a:p>
        </p:txBody>
      </p:sp>
    </p:spTree>
    <p:extLst>
      <p:ext uri="{BB962C8B-B14F-4D97-AF65-F5344CB8AC3E}">
        <p14:creationId xmlns:p14="http://schemas.microsoft.com/office/powerpoint/2010/main" val="1821971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69318C6-1440-274E-9424-9361DA2C6A90}"/>
              </a:ext>
            </a:extLst>
          </p:cNvPr>
          <p:cNvSpPr/>
          <p:nvPr/>
        </p:nvSpPr>
        <p:spPr>
          <a:xfrm>
            <a:off x="331304" y="164202"/>
            <a:ext cx="11529391" cy="646331"/>
          </a:xfrm>
          <a:prstGeom prst="rect">
            <a:avLst/>
          </a:prstGeom>
        </p:spPr>
        <p:txBody>
          <a:bodyPr wrap="square">
            <a:spAutoFit/>
          </a:bodyPr>
          <a:lstStyle/>
          <a:p>
            <a:r>
              <a:rPr lang="es-MX" sz="3600" dirty="0">
                <a:solidFill>
                  <a:schemeClr val="bg1"/>
                </a:solidFill>
                <a:latin typeface="Times New Roman" panose="02020603050405020304" pitchFamily="18" charset="0"/>
                <a:cs typeface="Times New Roman" panose="02020603050405020304" pitchFamily="18" charset="0"/>
              </a:rPr>
              <a:t>1. Operaciones de Carry trade como instrumento de cobertura</a:t>
            </a:r>
          </a:p>
        </p:txBody>
      </p:sp>
      <p:graphicFrame>
        <p:nvGraphicFramePr>
          <p:cNvPr id="3" name="Marcador de contenido 3">
            <a:extLst>
              <a:ext uri="{FF2B5EF4-FFF2-40B4-BE49-F238E27FC236}">
                <a16:creationId xmlns:a16="http://schemas.microsoft.com/office/drawing/2014/main" id="{77777BF9-300C-8941-A922-D29E38E88F36}"/>
              </a:ext>
            </a:extLst>
          </p:cNvPr>
          <p:cNvGraphicFramePr>
            <a:graphicFrameLocks/>
          </p:cNvGraphicFramePr>
          <p:nvPr>
            <p:extLst>
              <p:ext uri="{D42A27DB-BD31-4B8C-83A1-F6EECF244321}">
                <p14:modId xmlns:p14="http://schemas.microsoft.com/office/powerpoint/2010/main" val="476819059"/>
              </p:ext>
            </p:extLst>
          </p:nvPr>
        </p:nvGraphicFramePr>
        <p:xfrm>
          <a:off x="1086679" y="954157"/>
          <a:ext cx="10296938" cy="57396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1573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3">
            <a:extLst>
              <a:ext uri="{FF2B5EF4-FFF2-40B4-BE49-F238E27FC236}">
                <a16:creationId xmlns:a16="http://schemas.microsoft.com/office/drawing/2014/main" id="{432C50B1-858A-A048-8304-223CD5C8831D}"/>
              </a:ext>
            </a:extLst>
          </p:cNvPr>
          <p:cNvGraphicFramePr>
            <a:graphicFrameLocks/>
          </p:cNvGraphicFramePr>
          <p:nvPr>
            <p:extLst>
              <p:ext uri="{D42A27DB-BD31-4B8C-83A1-F6EECF244321}">
                <p14:modId xmlns:p14="http://schemas.microsoft.com/office/powerpoint/2010/main" val="224681443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55854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26D201-6974-874F-81DF-2C01AAC7CE26}"/>
              </a:ext>
            </a:extLst>
          </p:cNvPr>
          <p:cNvSpPr txBox="1">
            <a:spLocks/>
          </p:cNvSpPr>
          <p:nvPr/>
        </p:nvSpPr>
        <p:spPr>
          <a:xfrm>
            <a:off x="838200" y="365125"/>
            <a:ext cx="10515600" cy="1325563"/>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a:solidFill>
                  <a:schemeClr val="bg1"/>
                </a:solidFill>
              </a:rPr>
              <a:t>Carry Trade de divisas</a:t>
            </a:r>
            <a:endParaRPr lang="en-US" dirty="0">
              <a:solidFill>
                <a:schemeClr val="bg1"/>
              </a:solidFill>
            </a:endParaRPr>
          </a:p>
        </p:txBody>
      </p:sp>
      <p:sp>
        <p:nvSpPr>
          <p:cNvPr id="3" name="Marcador de contenido 2">
            <a:extLst>
              <a:ext uri="{FF2B5EF4-FFF2-40B4-BE49-F238E27FC236}">
                <a16:creationId xmlns:a16="http://schemas.microsoft.com/office/drawing/2014/main" id="{301769AA-8CE1-4945-86DA-D9A7297E0572}"/>
              </a:ext>
            </a:extLst>
          </p:cNvPr>
          <p:cNvSpPr txBox="1">
            <a:spLocks/>
          </p:cNvSpPr>
          <p:nvPr/>
        </p:nvSpPr>
        <p:spPr>
          <a:xfrm>
            <a:off x="838200" y="1825625"/>
            <a:ext cx="10515600" cy="4351338"/>
          </a:xfrm>
          <a:prstGeom prst="rect">
            <a:avLst/>
          </a:prstGeom>
        </p:spPr>
        <p:txBody>
          <a:bodyP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just"/>
            <a:r>
              <a:rPr lang="es-ES" b="1" dirty="0"/>
              <a:t>La estrategia de </a:t>
            </a:r>
            <a:r>
              <a:rPr lang="es-ES" b="1" dirty="0" err="1"/>
              <a:t>Carry</a:t>
            </a:r>
            <a:r>
              <a:rPr lang="es-ES" b="1" dirty="0"/>
              <a:t> </a:t>
            </a:r>
            <a:r>
              <a:rPr lang="es-ES" b="1" dirty="0" err="1"/>
              <a:t>Trade</a:t>
            </a:r>
            <a:r>
              <a:rPr lang="es-ES" b="1" dirty="0"/>
              <a:t> apalancada en el mercado de divisas es una de las usadas por los bancos de inversión globales. Consiste en tomar prestado fondos de una divisa con una tasa de interés baja, para con ello invertir en una divisa con una tasa de interés alta. Con el fin de obtener un beneficio de los diferenciales de tasas de interés y de una volatilidad reducida.</a:t>
            </a:r>
            <a:endParaRPr lang="en-US" b="1" dirty="0"/>
          </a:p>
          <a:p>
            <a:pPr marL="0" indent="0" algn="just">
              <a:buFont typeface="Wingdings 3" panose="05040102010807070707" pitchFamily="18" charset="2"/>
              <a:buNone/>
            </a:pPr>
            <a:r>
              <a:rPr lang="es-ES" b="1" dirty="0"/>
              <a:t> </a:t>
            </a:r>
            <a:endParaRPr lang="en-US" b="1" dirty="0"/>
          </a:p>
          <a:p>
            <a:pPr algn="just"/>
            <a:r>
              <a:rPr lang="es-ES" b="1" dirty="0"/>
              <a:t>Funciona principalmente por el constante movimiento de capital que entra y sale de los países. Las tasas de interés son una de las razones por las cuales algunos países atraen más operadores que otros. </a:t>
            </a:r>
            <a:endParaRPr lang="en-US" b="1" dirty="0"/>
          </a:p>
        </p:txBody>
      </p:sp>
    </p:spTree>
    <p:extLst>
      <p:ext uri="{BB962C8B-B14F-4D97-AF65-F5344CB8AC3E}">
        <p14:creationId xmlns:p14="http://schemas.microsoft.com/office/powerpoint/2010/main" val="2706040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E2386C2F-907D-B748-8827-A9F676635FEB}"/>
              </a:ext>
            </a:extLst>
          </p:cNvPr>
          <p:cNvGraphicFramePr/>
          <p:nvPr/>
        </p:nvGraphicFramePr>
        <p:xfrm>
          <a:off x="325845" y="667415"/>
          <a:ext cx="11540309" cy="59423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4">
            <a:extLst>
              <a:ext uri="{FF2B5EF4-FFF2-40B4-BE49-F238E27FC236}">
                <a16:creationId xmlns:a16="http://schemas.microsoft.com/office/drawing/2014/main" id="{7D8AF37D-5EE2-9F4B-9DB1-56610E777379}"/>
              </a:ext>
            </a:extLst>
          </p:cNvPr>
          <p:cNvSpPr txBox="1">
            <a:spLocks/>
          </p:cNvSpPr>
          <p:nvPr/>
        </p:nvSpPr>
        <p:spPr>
          <a:xfrm>
            <a:off x="838200" y="365125"/>
            <a:ext cx="10515600" cy="1325563"/>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chemeClr val="bg1"/>
                </a:solidFill>
              </a:rPr>
              <a:t>Historia del Carry Trade</a:t>
            </a:r>
            <a:endParaRPr lang="en-US" b="1" dirty="0">
              <a:solidFill>
                <a:schemeClr val="bg1"/>
              </a:solidFill>
            </a:endParaRPr>
          </a:p>
        </p:txBody>
      </p:sp>
    </p:spTree>
    <p:extLst>
      <p:ext uri="{BB962C8B-B14F-4D97-AF65-F5344CB8AC3E}">
        <p14:creationId xmlns:p14="http://schemas.microsoft.com/office/powerpoint/2010/main" val="4206193970"/>
      </p:ext>
    </p:extLst>
  </p:cSld>
  <p:clrMapOvr>
    <a:masterClrMapping/>
  </p:clrMapOvr>
</p:sld>
</file>

<file path=ppt/theme/theme1.xml><?xml version="1.0" encoding="utf-8"?>
<a:theme xmlns:a="http://schemas.openxmlformats.org/drawingml/2006/main" name="Segmento">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Corte</Template>
  <TotalTime>28703</TotalTime>
  <Words>5360</Words>
  <Application>Microsoft Macintosh PowerPoint</Application>
  <PresentationFormat>Panorámica</PresentationFormat>
  <Paragraphs>631</Paragraphs>
  <Slides>57</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57</vt:i4>
      </vt:variant>
    </vt:vector>
  </HeadingPairs>
  <TitlesOfParts>
    <vt:vector size="64" baseType="lpstr">
      <vt:lpstr>Arial</vt:lpstr>
      <vt:lpstr>Calibri</vt:lpstr>
      <vt:lpstr>Cambria Math</vt:lpstr>
      <vt:lpstr>Century Gothic</vt:lpstr>
      <vt:lpstr>Times New Roman</vt:lpstr>
      <vt:lpstr>Wingdings 3</vt:lpstr>
      <vt:lpstr>Segmento</vt:lpstr>
      <vt:lpstr>Presentación de PowerPoint</vt:lpstr>
      <vt:lpstr>Presentación de PowerPoint</vt:lpstr>
      <vt:lpstr>JUSTIFICACIÓN:</vt:lpstr>
      <vt:lpstr>OBJETIVO:</vt:lpstr>
      <vt:lpstr>INDICE: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Microsoft Office</dc:creator>
  <cp:lastModifiedBy>Sergio Miranda</cp:lastModifiedBy>
  <cp:revision>86</cp:revision>
  <dcterms:created xsi:type="dcterms:W3CDTF">2016-09-15T01:04:56Z</dcterms:created>
  <dcterms:modified xsi:type="dcterms:W3CDTF">2019-09-30T20:40:03Z</dcterms:modified>
</cp:coreProperties>
</file>