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 id="2147483672" r:id="rId3"/>
  </p:sldMasterIdLst>
  <p:notesMasterIdLst>
    <p:notesMasterId r:id="rId35"/>
  </p:notesMasterIdLst>
  <p:sldIdLst>
    <p:sldId id="257" r:id="rId4"/>
    <p:sldId id="258" r:id="rId5"/>
    <p:sldId id="259" r:id="rId6"/>
    <p:sldId id="260" r:id="rId7"/>
    <p:sldId id="261" r:id="rId8"/>
    <p:sldId id="262" r:id="rId9"/>
    <p:sldId id="301" r:id="rId10"/>
    <p:sldId id="293" r:id="rId11"/>
    <p:sldId id="307" r:id="rId12"/>
    <p:sldId id="279" r:id="rId13"/>
    <p:sldId id="274" r:id="rId14"/>
    <p:sldId id="266" r:id="rId15"/>
    <p:sldId id="267" r:id="rId16"/>
    <p:sldId id="311" r:id="rId17"/>
    <p:sldId id="297" r:id="rId18"/>
    <p:sldId id="270" r:id="rId19"/>
    <p:sldId id="304" r:id="rId20"/>
    <p:sldId id="303" r:id="rId21"/>
    <p:sldId id="265" r:id="rId22"/>
    <p:sldId id="269" r:id="rId23"/>
    <p:sldId id="268" r:id="rId24"/>
    <p:sldId id="308" r:id="rId25"/>
    <p:sldId id="292" r:id="rId26"/>
    <p:sldId id="272" r:id="rId27"/>
    <p:sldId id="309" r:id="rId28"/>
    <p:sldId id="271" r:id="rId29"/>
    <p:sldId id="273" r:id="rId30"/>
    <p:sldId id="280" r:id="rId31"/>
    <p:sldId id="300" r:id="rId32"/>
    <p:sldId id="299" r:id="rId33"/>
    <p:sldId id="310" r:id="rId3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5CC0B2-8F3D-4617-8BA4-94114757A12D}" type="datetimeFigureOut">
              <a:rPr lang="es-MX" smtClean="0"/>
              <a:t>01/10/2019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70BA06-1144-435E-8E61-A66DDC0F1806}" type="slidenum">
              <a:rPr lang="es-MX" smtClean="0"/>
              <a:t>‹Nº›</a:t>
            </a:fld>
            <a:endParaRPr lang="es-MX"/>
          </a:p>
        </p:txBody>
      </p:sp>
    </p:spTree>
    <p:extLst>
      <p:ext uri="{BB962C8B-B14F-4D97-AF65-F5344CB8AC3E}">
        <p14:creationId xmlns:p14="http://schemas.microsoft.com/office/powerpoint/2010/main" val="1980543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omic Sans MS" panose="030F0702030302020204" pitchFamily="66" charset="0"/>
              </a:defRPr>
            </a:lvl1pPr>
            <a:lvl2pPr marL="742950" indent="-285750">
              <a:spcBef>
                <a:spcPct val="30000"/>
              </a:spcBef>
              <a:defRPr sz="1200">
                <a:solidFill>
                  <a:schemeClr val="tx1"/>
                </a:solidFill>
                <a:latin typeface="Comic Sans MS" panose="030F0702030302020204" pitchFamily="66" charset="0"/>
              </a:defRPr>
            </a:lvl2pPr>
            <a:lvl3pPr marL="1143000" indent="-228600">
              <a:spcBef>
                <a:spcPct val="30000"/>
              </a:spcBef>
              <a:defRPr sz="1200">
                <a:solidFill>
                  <a:schemeClr val="tx1"/>
                </a:solidFill>
                <a:latin typeface="Comic Sans MS" panose="030F0702030302020204" pitchFamily="66" charset="0"/>
              </a:defRPr>
            </a:lvl3pPr>
            <a:lvl4pPr marL="1600200" indent="-228600">
              <a:spcBef>
                <a:spcPct val="30000"/>
              </a:spcBef>
              <a:defRPr sz="1200">
                <a:solidFill>
                  <a:schemeClr val="tx1"/>
                </a:solidFill>
                <a:latin typeface="Comic Sans MS" panose="030F0702030302020204" pitchFamily="66" charset="0"/>
              </a:defRPr>
            </a:lvl4pPr>
            <a:lvl5pPr marL="2057400" indent="-228600">
              <a:spcBef>
                <a:spcPct val="30000"/>
              </a:spcBef>
              <a:defRPr sz="1200">
                <a:solidFill>
                  <a:schemeClr val="tx1"/>
                </a:solidFill>
                <a:latin typeface="Comic Sans MS" panose="030F0702030302020204" pitchFamily="66" charset="0"/>
              </a:defRPr>
            </a:lvl5pPr>
            <a:lvl6pPr marL="2514600" indent="-228600" eaLnBrk="0" fontAlgn="base" hangingPunct="0">
              <a:spcBef>
                <a:spcPct val="30000"/>
              </a:spcBef>
              <a:spcAft>
                <a:spcPct val="0"/>
              </a:spcAft>
              <a:defRPr sz="1200">
                <a:solidFill>
                  <a:schemeClr val="tx1"/>
                </a:solidFill>
                <a:latin typeface="Comic Sans MS" panose="030F0702030302020204" pitchFamily="66" charset="0"/>
              </a:defRPr>
            </a:lvl6pPr>
            <a:lvl7pPr marL="2971800" indent="-228600" eaLnBrk="0" fontAlgn="base" hangingPunct="0">
              <a:spcBef>
                <a:spcPct val="30000"/>
              </a:spcBef>
              <a:spcAft>
                <a:spcPct val="0"/>
              </a:spcAft>
              <a:defRPr sz="1200">
                <a:solidFill>
                  <a:schemeClr val="tx1"/>
                </a:solidFill>
                <a:latin typeface="Comic Sans MS" panose="030F0702030302020204" pitchFamily="66" charset="0"/>
              </a:defRPr>
            </a:lvl7pPr>
            <a:lvl8pPr marL="3429000" indent="-228600" eaLnBrk="0" fontAlgn="base" hangingPunct="0">
              <a:spcBef>
                <a:spcPct val="30000"/>
              </a:spcBef>
              <a:spcAft>
                <a:spcPct val="0"/>
              </a:spcAft>
              <a:defRPr sz="1200">
                <a:solidFill>
                  <a:schemeClr val="tx1"/>
                </a:solidFill>
                <a:latin typeface="Comic Sans MS" panose="030F0702030302020204" pitchFamily="66" charset="0"/>
              </a:defRPr>
            </a:lvl8pPr>
            <a:lvl9pPr marL="3886200" indent="-228600" eaLnBrk="0" fontAlgn="base" hangingPunct="0">
              <a:spcBef>
                <a:spcPct val="30000"/>
              </a:spcBef>
              <a:spcAft>
                <a:spcPct val="0"/>
              </a:spcAft>
              <a:defRPr sz="1200">
                <a:solidFill>
                  <a:schemeClr val="tx1"/>
                </a:solidFill>
                <a:latin typeface="Comic Sans MS" panose="030F0702030302020204" pitchFamily="66" charset="0"/>
              </a:defRPr>
            </a:lvl9pPr>
          </a:lstStyle>
          <a:p>
            <a:pPr>
              <a:spcBef>
                <a:spcPct val="0"/>
              </a:spcBef>
            </a:pPr>
            <a:fld id="{B4CA66B5-0B64-4FDD-9611-A17CDA636F4B}" type="slidenum">
              <a:rPr lang="es-ES" altLang="en-US" sz="1300" smtClean="0">
                <a:solidFill>
                  <a:srgbClr val="000000"/>
                </a:solidFill>
              </a:rPr>
              <a:pPr>
                <a:spcBef>
                  <a:spcPct val="0"/>
                </a:spcBef>
              </a:pPr>
              <a:t>8</a:t>
            </a:fld>
            <a:endParaRPr lang="es-ES" altLang="en-US" sz="1300" smtClean="0">
              <a:solidFill>
                <a:srgbClr val="000000"/>
              </a:solidFill>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a-ES" altLang="en-US" smtClean="0"/>
          </a:p>
        </p:txBody>
      </p:sp>
    </p:spTree>
    <p:extLst>
      <p:ext uri="{BB962C8B-B14F-4D97-AF65-F5344CB8AC3E}">
        <p14:creationId xmlns:p14="http://schemas.microsoft.com/office/powerpoint/2010/main" val="1334150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omic Sans MS" panose="030F0702030302020204" pitchFamily="66" charset="0"/>
              </a:defRPr>
            </a:lvl1pPr>
            <a:lvl2pPr marL="742950" indent="-285750">
              <a:spcBef>
                <a:spcPct val="30000"/>
              </a:spcBef>
              <a:defRPr sz="1200">
                <a:solidFill>
                  <a:schemeClr val="tx1"/>
                </a:solidFill>
                <a:latin typeface="Comic Sans MS" panose="030F0702030302020204" pitchFamily="66" charset="0"/>
              </a:defRPr>
            </a:lvl2pPr>
            <a:lvl3pPr marL="1143000" indent="-228600">
              <a:spcBef>
                <a:spcPct val="30000"/>
              </a:spcBef>
              <a:defRPr sz="1200">
                <a:solidFill>
                  <a:schemeClr val="tx1"/>
                </a:solidFill>
                <a:latin typeface="Comic Sans MS" panose="030F0702030302020204" pitchFamily="66" charset="0"/>
              </a:defRPr>
            </a:lvl3pPr>
            <a:lvl4pPr marL="1600200" indent="-228600">
              <a:spcBef>
                <a:spcPct val="30000"/>
              </a:spcBef>
              <a:defRPr sz="1200">
                <a:solidFill>
                  <a:schemeClr val="tx1"/>
                </a:solidFill>
                <a:latin typeface="Comic Sans MS" panose="030F0702030302020204" pitchFamily="66" charset="0"/>
              </a:defRPr>
            </a:lvl4pPr>
            <a:lvl5pPr marL="2057400" indent="-228600">
              <a:spcBef>
                <a:spcPct val="30000"/>
              </a:spcBef>
              <a:defRPr sz="1200">
                <a:solidFill>
                  <a:schemeClr val="tx1"/>
                </a:solidFill>
                <a:latin typeface="Comic Sans MS" panose="030F0702030302020204" pitchFamily="66" charset="0"/>
              </a:defRPr>
            </a:lvl5pPr>
            <a:lvl6pPr marL="2514600" indent="-228600" eaLnBrk="0" fontAlgn="base" hangingPunct="0">
              <a:spcBef>
                <a:spcPct val="30000"/>
              </a:spcBef>
              <a:spcAft>
                <a:spcPct val="0"/>
              </a:spcAft>
              <a:defRPr sz="1200">
                <a:solidFill>
                  <a:schemeClr val="tx1"/>
                </a:solidFill>
                <a:latin typeface="Comic Sans MS" panose="030F0702030302020204" pitchFamily="66" charset="0"/>
              </a:defRPr>
            </a:lvl6pPr>
            <a:lvl7pPr marL="2971800" indent="-228600" eaLnBrk="0" fontAlgn="base" hangingPunct="0">
              <a:spcBef>
                <a:spcPct val="30000"/>
              </a:spcBef>
              <a:spcAft>
                <a:spcPct val="0"/>
              </a:spcAft>
              <a:defRPr sz="1200">
                <a:solidFill>
                  <a:schemeClr val="tx1"/>
                </a:solidFill>
                <a:latin typeface="Comic Sans MS" panose="030F0702030302020204" pitchFamily="66" charset="0"/>
              </a:defRPr>
            </a:lvl7pPr>
            <a:lvl8pPr marL="3429000" indent="-228600" eaLnBrk="0" fontAlgn="base" hangingPunct="0">
              <a:spcBef>
                <a:spcPct val="30000"/>
              </a:spcBef>
              <a:spcAft>
                <a:spcPct val="0"/>
              </a:spcAft>
              <a:defRPr sz="1200">
                <a:solidFill>
                  <a:schemeClr val="tx1"/>
                </a:solidFill>
                <a:latin typeface="Comic Sans MS" panose="030F0702030302020204" pitchFamily="66" charset="0"/>
              </a:defRPr>
            </a:lvl8pPr>
            <a:lvl9pPr marL="3886200" indent="-228600" eaLnBrk="0" fontAlgn="base" hangingPunct="0">
              <a:spcBef>
                <a:spcPct val="30000"/>
              </a:spcBef>
              <a:spcAft>
                <a:spcPct val="0"/>
              </a:spcAft>
              <a:defRPr sz="1200">
                <a:solidFill>
                  <a:schemeClr val="tx1"/>
                </a:solidFill>
                <a:latin typeface="Comic Sans MS" panose="030F0702030302020204" pitchFamily="66" charset="0"/>
              </a:defRPr>
            </a:lvl9pPr>
          </a:lstStyle>
          <a:p>
            <a:pPr>
              <a:spcBef>
                <a:spcPct val="0"/>
              </a:spcBef>
            </a:pPr>
            <a:fld id="{31C79EC8-0B83-4447-A0E8-A1255F9B854C}" type="slidenum">
              <a:rPr lang="es-ES" altLang="en-US" sz="1300" smtClean="0"/>
              <a:pPr>
                <a:spcBef>
                  <a:spcPct val="0"/>
                </a:spcBef>
              </a:pPr>
              <a:t>15</a:t>
            </a:fld>
            <a:endParaRPr lang="es-ES" altLang="en-US" sz="1300"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a-ES" altLang="en-US" smtClean="0"/>
          </a:p>
        </p:txBody>
      </p:sp>
    </p:spTree>
    <p:extLst>
      <p:ext uri="{BB962C8B-B14F-4D97-AF65-F5344CB8AC3E}">
        <p14:creationId xmlns:p14="http://schemas.microsoft.com/office/powerpoint/2010/main" val="1272746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omic Sans MS" panose="030F0702030302020204" pitchFamily="66" charset="0"/>
              </a:defRPr>
            </a:lvl1pPr>
            <a:lvl2pPr marL="685817" indent="-263776">
              <a:spcBef>
                <a:spcPct val="30000"/>
              </a:spcBef>
              <a:defRPr sz="1100">
                <a:solidFill>
                  <a:schemeClr val="tx1"/>
                </a:solidFill>
                <a:latin typeface="Comic Sans MS" panose="030F0702030302020204" pitchFamily="66" charset="0"/>
              </a:defRPr>
            </a:lvl2pPr>
            <a:lvl3pPr marL="1055103" indent="-211021">
              <a:spcBef>
                <a:spcPct val="30000"/>
              </a:spcBef>
              <a:defRPr sz="1100">
                <a:solidFill>
                  <a:schemeClr val="tx1"/>
                </a:solidFill>
                <a:latin typeface="Comic Sans MS" panose="030F0702030302020204" pitchFamily="66" charset="0"/>
              </a:defRPr>
            </a:lvl3pPr>
            <a:lvl4pPr marL="1477145" indent="-211021">
              <a:spcBef>
                <a:spcPct val="30000"/>
              </a:spcBef>
              <a:defRPr sz="1100">
                <a:solidFill>
                  <a:schemeClr val="tx1"/>
                </a:solidFill>
                <a:latin typeface="Comic Sans MS" panose="030F0702030302020204" pitchFamily="66" charset="0"/>
              </a:defRPr>
            </a:lvl4pPr>
            <a:lvl5pPr marL="1899186" indent="-211021">
              <a:spcBef>
                <a:spcPct val="30000"/>
              </a:spcBef>
              <a:defRPr sz="1100">
                <a:solidFill>
                  <a:schemeClr val="tx1"/>
                </a:solidFill>
                <a:latin typeface="Comic Sans MS" panose="030F0702030302020204" pitchFamily="66" charset="0"/>
              </a:defRPr>
            </a:lvl5pPr>
            <a:lvl6pPr marL="2321227" indent="-211021" eaLnBrk="0" fontAlgn="base" hangingPunct="0">
              <a:spcBef>
                <a:spcPct val="30000"/>
              </a:spcBef>
              <a:spcAft>
                <a:spcPct val="0"/>
              </a:spcAft>
              <a:defRPr sz="1100">
                <a:solidFill>
                  <a:schemeClr val="tx1"/>
                </a:solidFill>
                <a:latin typeface="Comic Sans MS" panose="030F0702030302020204" pitchFamily="66" charset="0"/>
              </a:defRPr>
            </a:lvl6pPr>
            <a:lvl7pPr marL="2743269" indent="-211021" eaLnBrk="0" fontAlgn="base" hangingPunct="0">
              <a:spcBef>
                <a:spcPct val="30000"/>
              </a:spcBef>
              <a:spcAft>
                <a:spcPct val="0"/>
              </a:spcAft>
              <a:defRPr sz="1100">
                <a:solidFill>
                  <a:schemeClr val="tx1"/>
                </a:solidFill>
                <a:latin typeface="Comic Sans MS" panose="030F0702030302020204" pitchFamily="66" charset="0"/>
              </a:defRPr>
            </a:lvl7pPr>
            <a:lvl8pPr marL="3165310" indent="-211021" eaLnBrk="0" fontAlgn="base" hangingPunct="0">
              <a:spcBef>
                <a:spcPct val="30000"/>
              </a:spcBef>
              <a:spcAft>
                <a:spcPct val="0"/>
              </a:spcAft>
              <a:defRPr sz="1100">
                <a:solidFill>
                  <a:schemeClr val="tx1"/>
                </a:solidFill>
                <a:latin typeface="Comic Sans MS" panose="030F0702030302020204" pitchFamily="66" charset="0"/>
              </a:defRPr>
            </a:lvl8pPr>
            <a:lvl9pPr marL="3587351" indent="-211021" eaLnBrk="0" fontAlgn="base" hangingPunct="0">
              <a:spcBef>
                <a:spcPct val="30000"/>
              </a:spcBef>
              <a:spcAft>
                <a:spcPct val="0"/>
              </a:spcAft>
              <a:defRPr sz="1100">
                <a:solidFill>
                  <a:schemeClr val="tx1"/>
                </a:solidFill>
                <a:latin typeface="Comic Sans MS" panose="030F0702030302020204" pitchFamily="66" charset="0"/>
              </a:defRPr>
            </a:lvl9pPr>
          </a:lstStyle>
          <a:p>
            <a:pPr>
              <a:spcBef>
                <a:spcPct val="0"/>
              </a:spcBef>
            </a:pPr>
            <a:fld id="{22CA6098-965B-47D5-A83A-8CABF71BA09A}" type="slidenum">
              <a:rPr lang="es-ES" altLang="en-US" sz="1200">
                <a:solidFill>
                  <a:prstClr val="black"/>
                </a:solidFill>
              </a:rPr>
              <a:pPr>
                <a:spcBef>
                  <a:spcPct val="0"/>
                </a:spcBef>
              </a:pPr>
              <a:t>23</a:t>
            </a:fld>
            <a:endParaRPr lang="es-ES" altLang="en-US" sz="1200">
              <a:solidFill>
                <a:prstClr val="black"/>
              </a:solidFill>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a-ES" altLang="en-US" smtClean="0"/>
          </a:p>
        </p:txBody>
      </p:sp>
    </p:spTree>
    <p:extLst>
      <p:ext uri="{BB962C8B-B14F-4D97-AF65-F5344CB8AC3E}">
        <p14:creationId xmlns:p14="http://schemas.microsoft.com/office/powerpoint/2010/main" val="16245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sz="2800">
                <a:solidFill>
                  <a:srgbClr val="660033"/>
                </a:solidFill>
                <a:latin typeface="Comic Sans MS" pitchFamily="66" charset="0"/>
              </a:defRPr>
            </a:lvl1pPr>
            <a:lvl2pPr marL="742950" indent="-285750">
              <a:defRPr sz="2800">
                <a:solidFill>
                  <a:srgbClr val="660033"/>
                </a:solidFill>
                <a:latin typeface="Comic Sans MS" pitchFamily="66" charset="0"/>
              </a:defRPr>
            </a:lvl2pPr>
            <a:lvl3pPr marL="1143000" indent="-228600">
              <a:defRPr sz="2800">
                <a:solidFill>
                  <a:srgbClr val="660033"/>
                </a:solidFill>
                <a:latin typeface="Comic Sans MS" pitchFamily="66" charset="0"/>
              </a:defRPr>
            </a:lvl3pPr>
            <a:lvl4pPr marL="1600200" indent="-228600">
              <a:defRPr sz="2800">
                <a:solidFill>
                  <a:srgbClr val="660033"/>
                </a:solidFill>
                <a:latin typeface="Comic Sans MS" pitchFamily="66" charset="0"/>
              </a:defRPr>
            </a:lvl4pPr>
            <a:lvl5pPr marL="2057400" indent="-228600">
              <a:defRPr sz="2800">
                <a:solidFill>
                  <a:srgbClr val="660033"/>
                </a:solidFill>
                <a:latin typeface="Comic Sans MS" pitchFamily="66" charset="0"/>
              </a:defRPr>
            </a:lvl5pPr>
            <a:lvl6pPr marL="2514600" indent="-228600" eaLnBrk="0" fontAlgn="base" hangingPunct="0">
              <a:spcBef>
                <a:spcPct val="0"/>
              </a:spcBef>
              <a:spcAft>
                <a:spcPct val="0"/>
              </a:spcAft>
              <a:defRPr sz="2800">
                <a:solidFill>
                  <a:srgbClr val="660033"/>
                </a:solidFill>
                <a:latin typeface="Comic Sans MS" pitchFamily="66" charset="0"/>
              </a:defRPr>
            </a:lvl6pPr>
            <a:lvl7pPr marL="2971800" indent="-228600" eaLnBrk="0" fontAlgn="base" hangingPunct="0">
              <a:spcBef>
                <a:spcPct val="0"/>
              </a:spcBef>
              <a:spcAft>
                <a:spcPct val="0"/>
              </a:spcAft>
              <a:defRPr sz="2800">
                <a:solidFill>
                  <a:srgbClr val="660033"/>
                </a:solidFill>
                <a:latin typeface="Comic Sans MS" pitchFamily="66" charset="0"/>
              </a:defRPr>
            </a:lvl7pPr>
            <a:lvl8pPr marL="3429000" indent="-228600" eaLnBrk="0" fontAlgn="base" hangingPunct="0">
              <a:spcBef>
                <a:spcPct val="0"/>
              </a:spcBef>
              <a:spcAft>
                <a:spcPct val="0"/>
              </a:spcAft>
              <a:defRPr sz="2800">
                <a:solidFill>
                  <a:srgbClr val="660033"/>
                </a:solidFill>
                <a:latin typeface="Comic Sans MS" pitchFamily="66" charset="0"/>
              </a:defRPr>
            </a:lvl8pPr>
            <a:lvl9pPr marL="3886200" indent="-228600" eaLnBrk="0" fontAlgn="base" hangingPunct="0">
              <a:spcBef>
                <a:spcPct val="0"/>
              </a:spcBef>
              <a:spcAft>
                <a:spcPct val="0"/>
              </a:spcAft>
              <a:defRPr sz="2800">
                <a:solidFill>
                  <a:srgbClr val="660033"/>
                </a:solidFill>
                <a:latin typeface="Comic Sans MS" pitchFamily="66" charset="0"/>
              </a:defRPr>
            </a:lvl9pPr>
          </a:lstStyle>
          <a:p>
            <a:fld id="{B99C2FF8-13BD-4D75-8439-ECB20755C0F6}" type="slidenum">
              <a:rPr lang="es-ES" altLang="es-MX" sz="1200">
                <a:solidFill>
                  <a:schemeClr val="tx1"/>
                </a:solidFill>
                <a:latin typeface="Times New Roman" pitchFamily="18" charset="0"/>
              </a:rPr>
              <a:pPr/>
              <a:t>25</a:t>
            </a:fld>
            <a:endParaRPr lang="es-ES" altLang="es-MX" sz="1200">
              <a:solidFill>
                <a:schemeClr val="tx1"/>
              </a:solidFill>
              <a:latin typeface="Times New Roman" pitchFamily="18" charset="0"/>
            </a:endParaRPr>
          </a:p>
        </p:txBody>
      </p:sp>
      <p:sp>
        <p:nvSpPr>
          <p:cNvPr id="28675" name="Rectangle 2"/>
          <p:cNvSpPr>
            <a:spLocks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endParaRPr lang="ca-ES" alt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omic Sans MS" panose="030F0702030302020204" pitchFamily="66" charset="0"/>
              </a:defRPr>
            </a:lvl1pPr>
            <a:lvl2pPr marL="742950" indent="-285750">
              <a:spcBef>
                <a:spcPct val="30000"/>
              </a:spcBef>
              <a:defRPr sz="1200">
                <a:solidFill>
                  <a:schemeClr val="tx1"/>
                </a:solidFill>
                <a:latin typeface="Comic Sans MS" panose="030F0702030302020204" pitchFamily="66" charset="0"/>
              </a:defRPr>
            </a:lvl2pPr>
            <a:lvl3pPr marL="1143000" indent="-228600">
              <a:spcBef>
                <a:spcPct val="30000"/>
              </a:spcBef>
              <a:defRPr sz="1200">
                <a:solidFill>
                  <a:schemeClr val="tx1"/>
                </a:solidFill>
                <a:latin typeface="Comic Sans MS" panose="030F0702030302020204" pitchFamily="66" charset="0"/>
              </a:defRPr>
            </a:lvl3pPr>
            <a:lvl4pPr marL="1600200" indent="-228600">
              <a:spcBef>
                <a:spcPct val="30000"/>
              </a:spcBef>
              <a:defRPr sz="1200">
                <a:solidFill>
                  <a:schemeClr val="tx1"/>
                </a:solidFill>
                <a:latin typeface="Comic Sans MS" panose="030F0702030302020204" pitchFamily="66" charset="0"/>
              </a:defRPr>
            </a:lvl4pPr>
            <a:lvl5pPr marL="2057400" indent="-228600">
              <a:spcBef>
                <a:spcPct val="30000"/>
              </a:spcBef>
              <a:defRPr sz="1200">
                <a:solidFill>
                  <a:schemeClr val="tx1"/>
                </a:solidFill>
                <a:latin typeface="Comic Sans MS" panose="030F0702030302020204" pitchFamily="66" charset="0"/>
              </a:defRPr>
            </a:lvl5pPr>
            <a:lvl6pPr marL="2514600" indent="-228600" eaLnBrk="0" fontAlgn="base" hangingPunct="0">
              <a:spcBef>
                <a:spcPct val="30000"/>
              </a:spcBef>
              <a:spcAft>
                <a:spcPct val="0"/>
              </a:spcAft>
              <a:defRPr sz="1200">
                <a:solidFill>
                  <a:schemeClr val="tx1"/>
                </a:solidFill>
                <a:latin typeface="Comic Sans MS" panose="030F0702030302020204" pitchFamily="66" charset="0"/>
              </a:defRPr>
            </a:lvl6pPr>
            <a:lvl7pPr marL="2971800" indent="-228600" eaLnBrk="0" fontAlgn="base" hangingPunct="0">
              <a:spcBef>
                <a:spcPct val="30000"/>
              </a:spcBef>
              <a:spcAft>
                <a:spcPct val="0"/>
              </a:spcAft>
              <a:defRPr sz="1200">
                <a:solidFill>
                  <a:schemeClr val="tx1"/>
                </a:solidFill>
                <a:latin typeface="Comic Sans MS" panose="030F0702030302020204" pitchFamily="66" charset="0"/>
              </a:defRPr>
            </a:lvl7pPr>
            <a:lvl8pPr marL="3429000" indent="-228600" eaLnBrk="0" fontAlgn="base" hangingPunct="0">
              <a:spcBef>
                <a:spcPct val="30000"/>
              </a:spcBef>
              <a:spcAft>
                <a:spcPct val="0"/>
              </a:spcAft>
              <a:defRPr sz="1200">
                <a:solidFill>
                  <a:schemeClr val="tx1"/>
                </a:solidFill>
                <a:latin typeface="Comic Sans MS" panose="030F0702030302020204" pitchFamily="66" charset="0"/>
              </a:defRPr>
            </a:lvl8pPr>
            <a:lvl9pPr marL="3886200" indent="-228600" eaLnBrk="0" fontAlgn="base" hangingPunct="0">
              <a:spcBef>
                <a:spcPct val="30000"/>
              </a:spcBef>
              <a:spcAft>
                <a:spcPct val="0"/>
              </a:spcAft>
              <a:defRPr sz="1200">
                <a:solidFill>
                  <a:schemeClr val="tx1"/>
                </a:solidFill>
                <a:latin typeface="Comic Sans MS" panose="030F0702030302020204" pitchFamily="66" charset="0"/>
              </a:defRPr>
            </a:lvl9pPr>
          </a:lstStyle>
          <a:p>
            <a:pPr>
              <a:spcBef>
                <a:spcPct val="0"/>
              </a:spcBef>
            </a:pPr>
            <a:fld id="{F9D84FF1-38E9-4166-ADD0-983506D2CC92}" type="slidenum">
              <a:rPr lang="es-ES" altLang="en-US" sz="1300" smtClean="0"/>
              <a:pPr>
                <a:spcBef>
                  <a:spcPct val="0"/>
                </a:spcBef>
              </a:pPr>
              <a:t>30</a:t>
            </a:fld>
            <a:endParaRPr lang="es-ES" altLang="en-US" sz="1300" smtClean="0"/>
          </a:p>
        </p:txBody>
      </p:sp>
      <p:sp>
        <p:nvSpPr>
          <p:cNvPr id="92163" name="Rectangle 2"/>
          <p:cNvSpPr>
            <a:spLocks noGrp="1" noRot="1" noChangeAspect="1" noChangeArrowheads="1" noTextEdit="1"/>
          </p:cNvSpPr>
          <p:nvPr>
            <p:ph type="sldImg"/>
          </p:nvPr>
        </p:nvSpPr>
        <p:spPr>
          <a:xfrm>
            <a:off x="993775" y="771525"/>
            <a:ext cx="5111750" cy="3833813"/>
          </a:xfrm>
          <a:ln/>
        </p:spPr>
      </p:sp>
      <p:sp>
        <p:nvSpPr>
          <p:cNvPr id="92164" name="Rectangle 3"/>
          <p:cNvSpPr>
            <a:spLocks noGrp="1" noChangeArrowheads="1"/>
          </p:cNvSpPr>
          <p:nvPr>
            <p:ph type="body" idx="1"/>
          </p:nvPr>
        </p:nvSpPr>
        <p:spPr>
          <a:xfrm>
            <a:off x="949325" y="4864100"/>
            <a:ext cx="5200650" cy="46005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endParaRPr lang="es-ES" altLang="en-US" sz="1100" smtClean="0"/>
          </a:p>
        </p:txBody>
      </p:sp>
    </p:spTree>
    <p:extLst>
      <p:ext uri="{BB962C8B-B14F-4D97-AF65-F5344CB8AC3E}">
        <p14:creationId xmlns:p14="http://schemas.microsoft.com/office/powerpoint/2010/main" val="433189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2381254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3117967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554350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r>
              <a:rPr lang="es-ES_tradnl"/>
              <a:t>Prof. Antonio Barbadilla</a:t>
            </a:r>
            <a:endParaRPr lang="es-ES_tradnl" dirty="0"/>
          </a:p>
        </p:txBody>
      </p:sp>
    </p:spTree>
    <p:extLst>
      <p:ext uri="{BB962C8B-B14F-4D97-AF65-F5344CB8AC3E}">
        <p14:creationId xmlns:p14="http://schemas.microsoft.com/office/powerpoint/2010/main" val="1305185637"/>
      </p:ext>
    </p:extLst>
  </p:cSld>
  <p:clrMapOvr>
    <a:masterClrMapping/>
  </p:clrMapOvr>
  <p:transition spd="med">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r>
              <a:rPr lang="es-ES_tradnl"/>
              <a:t>Prof. Antonio Barbadilla</a:t>
            </a:r>
            <a:endParaRPr lang="es-ES_tradnl" dirty="0"/>
          </a:p>
        </p:txBody>
      </p:sp>
    </p:spTree>
    <p:extLst>
      <p:ext uri="{BB962C8B-B14F-4D97-AF65-F5344CB8AC3E}">
        <p14:creationId xmlns:p14="http://schemas.microsoft.com/office/powerpoint/2010/main" val="1145995152"/>
      </p:ext>
    </p:extLst>
  </p:cSld>
  <p:clrMapOvr>
    <a:masterClrMapping/>
  </p:clrMapOvr>
  <p:transition spd="med">
    <p:split orient="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r>
              <a:rPr lang="es-ES_tradnl"/>
              <a:t>Prof. Antonio Barbadilla</a:t>
            </a:r>
            <a:endParaRPr lang="es-ES_tradnl" dirty="0"/>
          </a:p>
        </p:txBody>
      </p:sp>
    </p:spTree>
    <p:extLst>
      <p:ext uri="{BB962C8B-B14F-4D97-AF65-F5344CB8AC3E}">
        <p14:creationId xmlns:p14="http://schemas.microsoft.com/office/powerpoint/2010/main" val="4217415107"/>
      </p:ext>
    </p:extLst>
  </p:cSld>
  <p:clrMapOvr>
    <a:masterClrMapping/>
  </p:clrMapOvr>
  <p:transition spd="med">
    <p:split orient="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sz="1400" b="0">
                <a:latin typeface="Calibri" panose="020F0502020204030204" pitchFamily="34" charset="0"/>
              </a:defRPr>
            </a:lvl1pPr>
          </a:lstStyle>
          <a:p>
            <a:pPr>
              <a:defRPr/>
            </a:pPr>
            <a:r>
              <a:rPr lang="es-ES_tradnl"/>
              <a:t>Prof. Antonio Barbadilla</a:t>
            </a:r>
            <a:endParaRPr lang="es-ES_tradnl" dirty="0"/>
          </a:p>
        </p:txBody>
      </p:sp>
      <p:sp>
        <p:nvSpPr>
          <p:cNvPr id="3" name="4 Marcador de pie de página"/>
          <p:cNvSpPr>
            <a:spLocks noGrp="1"/>
          </p:cNvSpPr>
          <p:nvPr>
            <p:ph type="ftr" sz="quarter" idx="11"/>
          </p:nvPr>
        </p:nvSpPr>
        <p:spPr>
          <a:xfrm>
            <a:off x="3124200" y="6564313"/>
            <a:ext cx="2895600" cy="365125"/>
          </a:xfrm>
          <a:prstGeom prst="rect">
            <a:avLst/>
          </a:prstGeom>
        </p:spPr>
        <p:txBody>
          <a:bodyPr/>
          <a:lstStyle>
            <a:lvl1pPr algn="ctr" eaLnBrk="1" hangingPunct="1">
              <a:defRPr sz="1400">
                <a:latin typeface="Calibri" panose="020F0502020204030204" pitchFamily="34" charset="0"/>
              </a:defRPr>
            </a:lvl1pPr>
          </a:lstStyle>
          <a:p>
            <a:pPr fontAlgn="base">
              <a:spcBef>
                <a:spcPct val="0"/>
              </a:spcBef>
              <a:spcAft>
                <a:spcPct val="0"/>
              </a:spcAft>
              <a:defRPr/>
            </a:pPr>
            <a:r>
              <a:rPr lang="es-ES_tradnl" b="1" baseline="-25000">
                <a:solidFill>
                  <a:srgbClr val="5F5F5F"/>
                </a:solidFill>
              </a:rPr>
              <a:t>Tema 9: Genética cuantitativa</a:t>
            </a:r>
            <a:endParaRPr lang="es-ES_tradnl" b="1" baseline="-25000" dirty="0">
              <a:solidFill>
                <a:srgbClr val="5F5F5F"/>
              </a:solidFill>
            </a:endParaRPr>
          </a:p>
        </p:txBody>
      </p:sp>
      <p:sp>
        <p:nvSpPr>
          <p:cNvPr id="4" name="5 Marcador de número de diapositiva"/>
          <p:cNvSpPr>
            <a:spLocks noGrp="1"/>
          </p:cNvSpPr>
          <p:nvPr>
            <p:ph type="sldNum" sz="quarter" idx="12"/>
          </p:nvPr>
        </p:nvSpPr>
        <p:spPr>
          <a:xfrm>
            <a:off x="6553200" y="6564313"/>
            <a:ext cx="2133600" cy="3651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z="1400">
                <a:latin typeface="Comic Sans MS" panose="030F0702030302020204" pitchFamily="66" charset="0"/>
              </a:defRPr>
            </a:lvl1pPr>
          </a:lstStyle>
          <a:p>
            <a:pPr fontAlgn="base">
              <a:spcBef>
                <a:spcPct val="0"/>
              </a:spcBef>
              <a:spcAft>
                <a:spcPct val="0"/>
              </a:spcAft>
              <a:defRPr/>
            </a:pPr>
            <a:fld id="{C94DE39D-FF8B-413D-BCC4-68D16F8EE50F}" type="slidenum">
              <a:rPr lang="es-ES_tradnl" altLang="ca-ES" b="1" baseline="-25000">
                <a:solidFill>
                  <a:srgbClr val="5F5F5F"/>
                </a:solidFill>
              </a:rPr>
              <a:pPr fontAlgn="base">
                <a:spcBef>
                  <a:spcPct val="0"/>
                </a:spcBef>
                <a:spcAft>
                  <a:spcPct val="0"/>
                </a:spcAft>
                <a:defRPr/>
              </a:pPr>
              <a:t>‹Nº›</a:t>
            </a:fld>
            <a:endParaRPr lang="es-ES_tradnl" altLang="ca-ES" b="1" baseline="-25000">
              <a:solidFill>
                <a:srgbClr val="5F5F5F"/>
              </a:solidFill>
            </a:endParaRPr>
          </a:p>
        </p:txBody>
      </p:sp>
    </p:spTree>
    <p:extLst>
      <p:ext uri="{BB962C8B-B14F-4D97-AF65-F5344CB8AC3E}">
        <p14:creationId xmlns:p14="http://schemas.microsoft.com/office/powerpoint/2010/main" val="3515159120"/>
      </p:ext>
    </p:extLst>
  </p:cSld>
  <p:clrMapOvr>
    <a:masterClrMapping/>
  </p:clrMapOvr>
  <p:transition spd="med">
    <p:split orient="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4" name="3 Marcador de fecha"/>
          <p:cNvSpPr txBox="1">
            <a:spLocks/>
          </p:cNvSpPr>
          <p:nvPr userDrawn="1"/>
        </p:nvSpPr>
        <p:spPr>
          <a:xfrm>
            <a:off x="457200" y="6564313"/>
            <a:ext cx="2133600" cy="365125"/>
          </a:xfrm>
          <a:prstGeom prst="rect">
            <a:avLst/>
          </a:prstGeom>
        </p:spPr>
        <p:txBody>
          <a:bodyPr/>
          <a:lstStyle>
            <a:defPPr>
              <a:defRPr lang="es-ES_tradnl"/>
            </a:defPPr>
            <a:lvl1pPr algn="ctr" rtl="0" fontAlgn="base">
              <a:spcBef>
                <a:spcPct val="0"/>
              </a:spcBef>
              <a:spcAft>
                <a:spcPct val="0"/>
              </a:spcAft>
              <a:defRPr sz="1400" b="0" kern="1200" baseline="-25000">
                <a:solidFill>
                  <a:srgbClr val="5F5F5F"/>
                </a:solidFill>
                <a:latin typeface="Calibri" panose="020F0502020204030204" pitchFamily="34" charset="0"/>
                <a:ea typeface="+mn-ea"/>
                <a:cs typeface="+mn-cs"/>
              </a:defRPr>
            </a:lvl1pPr>
            <a:lvl2pPr marL="457200" algn="ctr" rtl="0" fontAlgn="base">
              <a:spcBef>
                <a:spcPct val="0"/>
              </a:spcBef>
              <a:spcAft>
                <a:spcPct val="0"/>
              </a:spcAft>
              <a:defRPr sz="4000" b="1" kern="1200" baseline="-25000">
                <a:solidFill>
                  <a:srgbClr val="5F5F5F"/>
                </a:solidFill>
                <a:latin typeface="Times New Roman" pitchFamily="18" charset="0"/>
                <a:ea typeface="+mn-ea"/>
                <a:cs typeface="+mn-cs"/>
              </a:defRPr>
            </a:lvl2pPr>
            <a:lvl3pPr marL="914400" algn="ctr" rtl="0" fontAlgn="base">
              <a:spcBef>
                <a:spcPct val="0"/>
              </a:spcBef>
              <a:spcAft>
                <a:spcPct val="0"/>
              </a:spcAft>
              <a:defRPr sz="4000" b="1" kern="1200" baseline="-25000">
                <a:solidFill>
                  <a:srgbClr val="5F5F5F"/>
                </a:solidFill>
                <a:latin typeface="Times New Roman" pitchFamily="18" charset="0"/>
                <a:ea typeface="+mn-ea"/>
                <a:cs typeface="+mn-cs"/>
              </a:defRPr>
            </a:lvl3pPr>
            <a:lvl4pPr marL="1371600" algn="ctr" rtl="0" fontAlgn="base">
              <a:spcBef>
                <a:spcPct val="0"/>
              </a:spcBef>
              <a:spcAft>
                <a:spcPct val="0"/>
              </a:spcAft>
              <a:defRPr sz="4000" b="1" kern="1200" baseline="-25000">
                <a:solidFill>
                  <a:srgbClr val="5F5F5F"/>
                </a:solidFill>
                <a:latin typeface="Times New Roman" pitchFamily="18" charset="0"/>
                <a:ea typeface="+mn-ea"/>
                <a:cs typeface="+mn-cs"/>
              </a:defRPr>
            </a:lvl4pPr>
            <a:lvl5pPr marL="1828800" algn="ctr" rtl="0" fontAlgn="base">
              <a:spcBef>
                <a:spcPct val="0"/>
              </a:spcBef>
              <a:spcAft>
                <a:spcPct val="0"/>
              </a:spcAft>
              <a:defRPr sz="4000" b="1" kern="1200" baseline="-25000">
                <a:solidFill>
                  <a:srgbClr val="5F5F5F"/>
                </a:solidFill>
                <a:latin typeface="Times New Roman" pitchFamily="18" charset="0"/>
                <a:ea typeface="+mn-ea"/>
                <a:cs typeface="+mn-cs"/>
              </a:defRPr>
            </a:lvl5pPr>
            <a:lvl6pPr marL="2286000" algn="l" defTabSz="914400" rtl="0" eaLnBrk="1" latinLnBrk="0" hangingPunct="1">
              <a:defRPr sz="4000" b="1" kern="1200" baseline="-25000">
                <a:solidFill>
                  <a:srgbClr val="5F5F5F"/>
                </a:solidFill>
                <a:latin typeface="Times New Roman" pitchFamily="18" charset="0"/>
                <a:ea typeface="+mn-ea"/>
                <a:cs typeface="+mn-cs"/>
              </a:defRPr>
            </a:lvl6pPr>
            <a:lvl7pPr marL="2743200" algn="l" defTabSz="914400" rtl="0" eaLnBrk="1" latinLnBrk="0" hangingPunct="1">
              <a:defRPr sz="4000" b="1" kern="1200" baseline="-25000">
                <a:solidFill>
                  <a:srgbClr val="5F5F5F"/>
                </a:solidFill>
                <a:latin typeface="Times New Roman" pitchFamily="18" charset="0"/>
                <a:ea typeface="+mn-ea"/>
                <a:cs typeface="+mn-cs"/>
              </a:defRPr>
            </a:lvl7pPr>
            <a:lvl8pPr marL="3200400" algn="l" defTabSz="914400" rtl="0" eaLnBrk="1" latinLnBrk="0" hangingPunct="1">
              <a:defRPr sz="4000" b="1" kern="1200" baseline="-25000">
                <a:solidFill>
                  <a:srgbClr val="5F5F5F"/>
                </a:solidFill>
                <a:latin typeface="Times New Roman" pitchFamily="18" charset="0"/>
                <a:ea typeface="+mn-ea"/>
                <a:cs typeface="+mn-cs"/>
              </a:defRPr>
            </a:lvl8pPr>
            <a:lvl9pPr marL="3657600" algn="l" defTabSz="914400" rtl="0" eaLnBrk="1" latinLnBrk="0" hangingPunct="1">
              <a:defRPr sz="4000" b="1" kern="1200" baseline="-25000">
                <a:solidFill>
                  <a:srgbClr val="5F5F5F"/>
                </a:solidFill>
                <a:latin typeface="Times New Roman" pitchFamily="18" charset="0"/>
                <a:ea typeface="+mn-ea"/>
                <a:cs typeface="+mn-cs"/>
              </a:defRPr>
            </a:lvl9pPr>
          </a:lstStyle>
          <a:p>
            <a:pPr>
              <a:defRPr/>
            </a:pPr>
            <a:r>
              <a:rPr lang="es-ES_tradnl" smtClean="0"/>
              <a:t>Prof. Antonio Barbadilla</a:t>
            </a:r>
            <a:endParaRPr lang="es-ES_tradnl" dirty="0"/>
          </a:p>
        </p:txBody>
      </p:sp>
      <p:sp>
        <p:nvSpPr>
          <p:cNvPr id="2" name="1 Título"/>
          <p:cNvSpPr>
            <a:spLocks noGrp="1"/>
          </p:cNvSpPr>
          <p:nvPr>
            <p:ph type="title"/>
          </p:nvPr>
        </p:nvSpPr>
        <p:spPr>
          <a:xfrm>
            <a:off x="685800" y="609600"/>
            <a:ext cx="77724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a:xfrm>
            <a:off x="685800" y="1981200"/>
            <a:ext cx="7772400" cy="411480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a:xfrm>
            <a:off x="685800" y="6248400"/>
            <a:ext cx="1905000" cy="457200"/>
          </a:xfrm>
        </p:spPr>
        <p:txBody>
          <a:bodyPr/>
          <a:lstStyle>
            <a:lvl1pPr>
              <a:defRPr>
                <a:latin typeface="Comic Sans MS" pitchFamily="66" charset="0"/>
              </a:defRPr>
            </a:lvl1pPr>
          </a:lstStyle>
          <a:p>
            <a:pPr>
              <a:defRPr/>
            </a:pPr>
            <a:endParaRPr lang="es-ES_tradnl"/>
          </a:p>
        </p:txBody>
      </p:sp>
      <p:sp>
        <p:nvSpPr>
          <p:cNvPr id="6" name="5 Marcador de número de diapositiva"/>
          <p:cNvSpPr>
            <a:spLocks noGrp="1"/>
          </p:cNvSpPr>
          <p:nvPr>
            <p:ph type="sldNum" sz="quarter" idx="11"/>
          </p:nvPr>
        </p:nvSpPr>
        <p:spPr>
          <a:xfrm>
            <a:off x="6553200" y="6553200"/>
            <a:ext cx="19050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atin typeface="Comic Sans MS" panose="030F0702030302020204" pitchFamily="66" charset="0"/>
              </a:defRPr>
            </a:lvl1pPr>
          </a:lstStyle>
          <a:p>
            <a:pPr fontAlgn="base">
              <a:spcBef>
                <a:spcPct val="0"/>
              </a:spcBef>
              <a:spcAft>
                <a:spcPct val="0"/>
              </a:spcAft>
              <a:defRPr/>
            </a:pPr>
            <a:fld id="{235D50F3-1A38-41ED-9BA5-1DDDBDCB96F3}" type="slidenum">
              <a:rPr lang="es-ES_tradnl" altLang="ca-ES" sz="4000" b="1" baseline="-25000">
                <a:solidFill>
                  <a:srgbClr val="5F5F5F"/>
                </a:solidFill>
              </a:rPr>
              <a:pPr fontAlgn="base">
                <a:spcBef>
                  <a:spcPct val="0"/>
                </a:spcBef>
                <a:spcAft>
                  <a:spcPct val="0"/>
                </a:spcAft>
                <a:defRPr/>
              </a:pPr>
              <a:t>‹Nº›</a:t>
            </a:fld>
            <a:endParaRPr lang="es-ES_tradnl" altLang="ca-ES" sz="4000" b="1" baseline="-25000">
              <a:solidFill>
                <a:srgbClr val="5F5F5F"/>
              </a:solidFill>
            </a:endParaRPr>
          </a:p>
        </p:txBody>
      </p:sp>
    </p:spTree>
    <p:extLst>
      <p:ext uri="{BB962C8B-B14F-4D97-AF65-F5344CB8AC3E}">
        <p14:creationId xmlns:p14="http://schemas.microsoft.com/office/powerpoint/2010/main" val="411632102"/>
      </p:ext>
    </p:extLst>
  </p:cSld>
  <p:clrMapOvr>
    <a:masterClrMapping/>
  </p:clrMapOvr>
  <p:transition spd="med">
    <p:split orient="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r>
              <a:rPr lang="es-ES_tradnl"/>
              <a:t>Prof. Antonio Barbadilla</a:t>
            </a:r>
            <a:endParaRPr lang="es-ES_tradnl" dirty="0"/>
          </a:p>
        </p:txBody>
      </p:sp>
    </p:spTree>
    <p:extLst>
      <p:ext uri="{BB962C8B-B14F-4D97-AF65-F5344CB8AC3E}">
        <p14:creationId xmlns:p14="http://schemas.microsoft.com/office/powerpoint/2010/main" val="3309688951"/>
      </p:ext>
    </p:extLst>
  </p:cSld>
  <p:clrMapOvr>
    <a:masterClrMapping/>
  </p:clrMapOvr>
  <p:transition spd="med">
    <p:split orient="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r>
              <a:rPr lang="es-ES_tradnl"/>
              <a:t>Prof. Antonio Barbadilla</a:t>
            </a:r>
            <a:endParaRPr lang="es-ES_tradnl" dirty="0"/>
          </a:p>
        </p:txBody>
      </p:sp>
    </p:spTree>
    <p:extLst>
      <p:ext uri="{BB962C8B-B14F-4D97-AF65-F5344CB8AC3E}">
        <p14:creationId xmlns:p14="http://schemas.microsoft.com/office/powerpoint/2010/main" val="2594490686"/>
      </p:ext>
    </p:extLst>
  </p:cSld>
  <p:clrMapOvr>
    <a:masterClrMapping/>
  </p:clrMapOvr>
  <p:transition spd="med">
    <p:split orient="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r>
              <a:rPr lang="es-ES_tradnl"/>
              <a:t>Prof. Antonio Barbadilla</a:t>
            </a:r>
            <a:endParaRPr lang="es-ES_tradnl" dirty="0"/>
          </a:p>
        </p:txBody>
      </p:sp>
    </p:spTree>
    <p:extLst>
      <p:ext uri="{BB962C8B-B14F-4D97-AF65-F5344CB8AC3E}">
        <p14:creationId xmlns:p14="http://schemas.microsoft.com/office/powerpoint/2010/main" val="2941431460"/>
      </p:ext>
    </p:extLst>
  </p:cSld>
  <p:clrMapOvr>
    <a:masterClrMapping/>
  </p:clrMapOvr>
  <p:transition spd="med">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30106093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sz="1400" b="0">
                <a:latin typeface="Calibri" panose="020F0502020204030204" pitchFamily="34" charset="0"/>
              </a:defRPr>
            </a:lvl1pPr>
          </a:lstStyle>
          <a:p>
            <a:pPr>
              <a:defRPr/>
            </a:pPr>
            <a:r>
              <a:rPr lang="es-ES_tradnl"/>
              <a:t>Prof. Antonio Barbadilla</a:t>
            </a:r>
            <a:endParaRPr lang="es-ES_tradnl" dirty="0"/>
          </a:p>
        </p:txBody>
      </p:sp>
      <p:sp>
        <p:nvSpPr>
          <p:cNvPr id="3" name="4 Marcador de pie de página"/>
          <p:cNvSpPr>
            <a:spLocks noGrp="1"/>
          </p:cNvSpPr>
          <p:nvPr>
            <p:ph type="ftr" sz="quarter" idx="11"/>
          </p:nvPr>
        </p:nvSpPr>
        <p:spPr>
          <a:xfrm>
            <a:off x="3124200" y="6564313"/>
            <a:ext cx="2895600" cy="365125"/>
          </a:xfrm>
          <a:prstGeom prst="rect">
            <a:avLst/>
          </a:prstGeom>
        </p:spPr>
        <p:txBody>
          <a:bodyPr/>
          <a:lstStyle>
            <a:lvl1pPr algn="ctr" eaLnBrk="1" hangingPunct="1">
              <a:defRPr sz="1400">
                <a:latin typeface="Calibri" panose="020F0502020204030204" pitchFamily="34" charset="0"/>
              </a:defRPr>
            </a:lvl1pPr>
          </a:lstStyle>
          <a:p>
            <a:pPr fontAlgn="base">
              <a:spcBef>
                <a:spcPct val="0"/>
              </a:spcBef>
              <a:spcAft>
                <a:spcPct val="0"/>
              </a:spcAft>
              <a:defRPr/>
            </a:pPr>
            <a:r>
              <a:rPr lang="es-ES_tradnl" b="1" baseline="-25000">
                <a:solidFill>
                  <a:srgbClr val="5F5F5F"/>
                </a:solidFill>
              </a:rPr>
              <a:t>Tema 9: Genética cuantitativa</a:t>
            </a:r>
            <a:endParaRPr lang="es-ES_tradnl" b="1" baseline="-25000" dirty="0">
              <a:solidFill>
                <a:srgbClr val="5F5F5F"/>
              </a:solidFill>
            </a:endParaRPr>
          </a:p>
        </p:txBody>
      </p:sp>
      <p:sp>
        <p:nvSpPr>
          <p:cNvPr id="4" name="5 Marcador de número de diapositiva"/>
          <p:cNvSpPr>
            <a:spLocks noGrp="1"/>
          </p:cNvSpPr>
          <p:nvPr>
            <p:ph type="sldNum" sz="quarter" idx="12"/>
          </p:nvPr>
        </p:nvSpPr>
        <p:spPr>
          <a:xfrm>
            <a:off x="6553200" y="6564313"/>
            <a:ext cx="2133600" cy="3651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z="1400">
                <a:latin typeface="Comic Sans MS" panose="030F0702030302020204" pitchFamily="66" charset="0"/>
              </a:defRPr>
            </a:lvl1pPr>
          </a:lstStyle>
          <a:p>
            <a:pPr fontAlgn="base">
              <a:spcBef>
                <a:spcPct val="0"/>
              </a:spcBef>
              <a:spcAft>
                <a:spcPct val="0"/>
              </a:spcAft>
              <a:defRPr/>
            </a:pPr>
            <a:fld id="{C94DE39D-FF8B-413D-BCC4-68D16F8EE50F}" type="slidenum">
              <a:rPr lang="es-ES_tradnl" altLang="ca-ES" b="1" baseline="-25000">
                <a:solidFill>
                  <a:srgbClr val="5F5F5F"/>
                </a:solidFill>
              </a:rPr>
              <a:pPr fontAlgn="base">
                <a:spcBef>
                  <a:spcPct val="0"/>
                </a:spcBef>
                <a:spcAft>
                  <a:spcPct val="0"/>
                </a:spcAft>
                <a:defRPr/>
              </a:pPr>
              <a:t>‹Nº›</a:t>
            </a:fld>
            <a:endParaRPr lang="es-ES_tradnl" altLang="ca-ES" b="1" baseline="-25000">
              <a:solidFill>
                <a:srgbClr val="5F5F5F"/>
              </a:solidFill>
            </a:endParaRPr>
          </a:p>
        </p:txBody>
      </p:sp>
    </p:spTree>
    <p:extLst>
      <p:ext uri="{BB962C8B-B14F-4D97-AF65-F5344CB8AC3E}">
        <p14:creationId xmlns:p14="http://schemas.microsoft.com/office/powerpoint/2010/main" val="755557947"/>
      </p:ext>
    </p:extLst>
  </p:cSld>
  <p:clrMapOvr>
    <a:masterClrMapping/>
  </p:clrMapOvr>
  <p:transition spd="med">
    <p:split orient="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4" name="3 Marcador de fecha"/>
          <p:cNvSpPr txBox="1">
            <a:spLocks/>
          </p:cNvSpPr>
          <p:nvPr userDrawn="1"/>
        </p:nvSpPr>
        <p:spPr>
          <a:xfrm>
            <a:off x="457200" y="6564313"/>
            <a:ext cx="2133600" cy="365125"/>
          </a:xfrm>
          <a:prstGeom prst="rect">
            <a:avLst/>
          </a:prstGeom>
        </p:spPr>
        <p:txBody>
          <a:bodyPr/>
          <a:lstStyle>
            <a:defPPr>
              <a:defRPr lang="es-ES_tradnl"/>
            </a:defPPr>
            <a:lvl1pPr algn="ctr" rtl="0" fontAlgn="base">
              <a:spcBef>
                <a:spcPct val="0"/>
              </a:spcBef>
              <a:spcAft>
                <a:spcPct val="0"/>
              </a:spcAft>
              <a:defRPr sz="1400" b="0" kern="1200" baseline="-25000">
                <a:solidFill>
                  <a:srgbClr val="5F5F5F"/>
                </a:solidFill>
                <a:latin typeface="Calibri" panose="020F0502020204030204" pitchFamily="34" charset="0"/>
                <a:ea typeface="+mn-ea"/>
                <a:cs typeface="+mn-cs"/>
              </a:defRPr>
            </a:lvl1pPr>
            <a:lvl2pPr marL="457200" algn="ctr" rtl="0" fontAlgn="base">
              <a:spcBef>
                <a:spcPct val="0"/>
              </a:spcBef>
              <a:spcAft>
                <a:spcPct val="0"/>
              </a:spcAft>
              <a:defRPr sz="4000" b="1" kern="1200" baseline="-25000">
                <a:solidFill>
                  <a:srgbClr val="5F5F5F"/>
                </a:solidFill>
                <a:latin typeface="Times New Roman" pitchFamily="18" charset="0"/>
                <a:ea typeface="+mn-ea"/>
                <a:cs typeface="+mn-cs"/>
              </a:defRPr>
            </a:lvl2pPr>
            <a:lvl3pPr marL="914400" algn="ctr" rtl="0" fontAlgn="base">
              <a:spcBef>
                <a:spcPct val="0"/>
              </a:spcBef>
              <a:spcAft>
                <a:spcPct val="0"/>
              </a:spcAft>
              <a:defRPr sz="4000" b="1" kern="1200" baseline="-25000">
                <a:solidFill>
                  <a:srgbClr val="5F5F5F"/>
                </a:solidFill>
                <a:latin typeface="Times New Roman" pitchFamily="18" charset="0"/>
                <a:ea typeface="+mn-ea"/>
                <a:cs typeface="+mn-cs"/>
              </a:defRPr>
            </a:lvl3pPr>
            <a:lvl4pPr marL="1371600" algn="ctr" rtl="0" fontAlgn="base">
              <a:spcBef>
                <a:spcPct val="0"/>
              </a:spcBef>
              <a:spcAft>
                <a:spcPct val="0"/>
              </a:spcAft>
              <a:defRPr sz="4000" b="1" kern="1200" baseline="-25000">
                <a:solidFill>
                  <a:srgbClr val="5F5F5F"/>
                </a:solidFill>
                <a:latin typeface="Times New Roman" pitchFamily="18" charset="0"/>
                <a:ea typeface="+mn-ea"/>
                <a:cs typeface="+mn-cs"/>
              </a:defRPr>
            </a:lvl4pPr>
            <a:lvl5pPr marL="1828800" algn="ctr" rtl="0" fontAlgn="base">
              <a:spcBef>
                <a:spcPct val="0"/>
              </a:spcBef>
              <a:spcAft>
                <a:spcPct val="0"/>
              </a:spcAft>
              <a:defRPr sz="4000" b="1" kern="1200" baseline="-25000">
                <a:solidFill>
                  <a:srgbClr val="5F5F5F"/>
                </a:solidFill>
                <a:latin typeface="Times New Roman" pitchFamily="18" charset="0"/>
                <a:ea typeface="+mn-ea"/>
                <a:cs typeface="+mn-cs"/>
              </a:defRPr>
            </a:lvl5pPr>
            <a:lvl6pPr marL="2286000" algn="l" defTabSz="914400" rtl="0" eaLnBrk="1" latinLnBrk="0" hangingPunct="1">
              <a:defRPr sz="4000" b="1" kern="1200" baseline="-25000">
                <a:solidFill>
                  <a:srgbClr val="5F5F5F"/>
                </a:solidFill>
                <a:latin typeface="Times New Roman" pitchFamily="18" charset="0"/>
                <a:ea typeface="+mn-ea"/>
                <a:cs typeface="+mn-cs"/>
              </a:defRPr>
            </a:lvl6pPr>
            <a:lvl7pPr marL="2743200" algn="l" defTabSz="914400" rtl="0" eaLnBrk="1" latinLnBrk="0" hangingPunct="1">
              <a:defRPr sz="4000" b="1" kern="1200" baseline="-25000">
                <a:solidFill>
                  <a:srgbClr val="5F5F5F"/>
                </a:solidFill>
                <a:latin typeface="Times New Roman" pitchFamily="18" charset="0"/>
                <a:ea typeface="+mn-ea"/>
                <a:cs typeface="+mn-cs"/>
              </a:defRPr>
            </a:lvl7pPr>
            <a:lvl8pPr marL="3200400" algn="l" defTabSz="914400" rtl="0" eaLnBrk="1" latinLnBrk="0" hangingPunct="1">
              <a:defRPr sz="4000" b="1" kern="1200" baseline="-25000">
                <a:solidFill>
                  <a:srgbClr val="5F5F5F"/>
                </a:solidFill>
                <a:latin typeface="Times New Roman" pitchFamily="18" charset="0"/>
                <a:ea typeface="+mn-ea"/>
                <a:cs typeface="+mn-cs"/>
              </a:defRPr>
            </a:lvl8pPr>
            <a:lvl9pPr marL="3657600" algn="l" defTabSz="914400" rtl="0" eaLnBrk="1" latinLnBrk="0" hangingPunct="1">
              <a:defRPr sz="4000" b="1" kern="1200" baseline="-25000">
                <a:solidFill>
                  <a:srgbClr val="5F5F5F"/>
                </a:solidFill>
                <a:latin typeface="Times New Roman" pitchFamily="18" charset="0"/>
                <a:ea typeface="+mn-ea"/>
                <a:cs typeface="+mn-cs"/>
              </a:defRPr>
            </a:lvl9pPr>
          </a:lstStyle>
          <a:p>
            <a:pPr>
              <a:defRPr/>
            </a:pPr>
            <a:r>
              <a:rPr lang="es-ES_tradnl" smtClean="0"/>
              <a:t>Prof. Antonio Barbadilla</a:t>
            </a:r>
            <a:endParaRPr lang="es-ES_tradnl" dirty="0"/>
          </a:p>
        </p:txBody>
      </p:sp>
      <p:sp>
        <p:nvSpPr>
          <p:cNvPr id="2" name="1 Título"/>
          <p:cNvSpPr>
            <a:spLocks noGrp="1"/>
          </p:cNvSpPr>
          <p:nvPr>
            <p:ph type="title"/>
          </p:nvPr>
        </p:nvSpPr>
        <p:spPr>
          <a:xfrm>
            <a:off x="685800" y="609600"/>
            <a:ext cx="77724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a:xfrm>
            <a:off x="685800" y="1981200"/>
            <a:ext cx="7772400" cy="411480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a:xfrm>
            <a:off x="685800" y="6248400"/>
            <a:ext cx="1905000" cy="457200"/>
          </a:xfrm>
        </p:spPr>
        <p:txBody>
          <a:bodyPr/>
          <a:lstStyle>
            <a:lvl1pPr>
              <a:defRPr>
                <a:latin typeface="Comic Sans MS" pitchFamily="66" charset="0"/>
              </a:defRPr>
            </a:lvl1pPr>
          </a:lstStyle>
          <a:p>
            <a:pPr>
              <a:defRPr/>
            </a:pPr>
            <a:endParaRPr lang="es-ES_tradnl"/>
          </a:p>
        </p:txBody>
      </p:sp>
      <p:sp>
        <p:nvSpPr>
          <p:cNvPr id="6" name="5 Marcador de número de diapositiva"/>
          <p:cNvSpPr>
            <a:spLocks noGrp="1"/>
          </p:cNvSpPr>
          <p:nvPr>
            <p:ph type="sldNum" sz="quarter" idx="11"/>
          </p:nvPr>
        </p:nvSpPr>
        <p:spPr>
          <a:xfrm>
            <a:off x="6553200" y="6553200"/>
            <a:ext cx="19050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atin typeface="Comic Sans MS" panose="030F0702030302020204" pitchFamily="66" charset="0"/>
              </a:defRPr>
            </a:lvl1pPr>
          </a:lstStyle>
          <a:p>
            <a:pPr fontAlgn="base">
              <a:spcBef>
                <a:spcPct val="0"/>
              </a:spcBef>
              <a:spcAft>
                <a:spcPct val="0"/>
              </a:spcAft>
              <a:defRPr/>
            </a:pPr>
            <a:fld id="{235D50F3-1A38-41ED-9BA5-1DDDBDCB96F3}" type="slidenum">
              <a:rPr lang="es-ES_tradnl" altLang="ca-ES" sz="4000" b="1" baseline="-25000">
                <a:solidFill>
                  <a:srgbClr val="5F5F5F"/>
                </a:solidFill>
              </a:rPr>
              <a:pPr fontAlgn="base">
                <a:spcBef>
                  <a:spcPct val="0"/>
                </a:spcBef>
                <a:spcAft>
                  <a:spcPct val="0"/>
                </a:spcAft>
                <a:defRPr/>
              </a:pPr>
              <a:t>‹Nº›</a:t>
            </a:fld>
            <a:endParaRPr lang="es-ES_tradnl" altLang="ca-ES" sz="4000" b="1" baseline="-25000">
              <a:solidFill>
                <a:srgbClr val="5F5F5F"/>
              </a:solidFill>
            </a:endParaRPr>
          </a:p>
        </p:txBody>
      </p:sp>
    </p:spTree>
    <p:extLst>
      <p:ext uri="{BB962C8B-B14F-4D97-AF65-F5344CB8AC3E}">
        <p14:creationId xmlns:p14="http://schemas.microsoft.com/office/powerpoint/2010/main" val="1628445817"/>
      </p:ext>
    </p:extLst>
  </p:cSld>
  <p:clrMapOvr>
    <a:masterClrMapping/>
  </p:clrMapOvr>
  <p:transition spd="med">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4166464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2125603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2973811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274501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579554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1686973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3CCC0E1-DFF6-4BC3-9CBF-098D11883704}" type="datetimeFigureOut">
              <a:rPr lang="es-MX" smtClean="0"/>
              <a:t>01/10/2019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91931E0-0978-46FD-A94E-950530C64D8C}" type="slidenum">
              <a:rPr lang="es-MX" smtClean="0"/>
              <a:t>‹Nº›</a:t>
            </a:fld>
            <a:endParaRPr lang="es-MX"/>
          </a:p>
        </p:txBody>
      </p:sp>
    </p:spTree>
    <p:extLst>
      <p:ext uri="{BB962C8B-B14F-4D97-AF65-F5344CB8AC3E}">
        <p14:creationId xmlns:p14="http://schemas.microsoft.com/office/powerpoint/2010/main" val="974889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3.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CC0E1-DFF6-4BC3-9CBF-098D11883704}" type="datetimeFigureOut">
              <a:rPr lang="es-MX" smtClean="0"/>
              <a:t>01/10/2019</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1931E0-0978-46FD-A94E-950530C64D8C}" type="slidenum">
              <a:rPr lang="es-MX" smtClean="0"/>
              <a:t>‹Nº›</a:t>
            </a:fld>
            <a:endParaRPr lang="es-MX"/>
          </a:p>
        </p:txBody>
      </p:sp>
    </p:spTree>
    <p:extLst>
      <p:ext uri="{BB962C8B-B14F-4D97-AF65-F5344CB8AC3E}">
        <p14:creationId xmlns:p14="http://schemas.microsoft.com/office/powerpoint/2010/main" val="2920341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3 Marcador de fecha"/>
          <p:cNvSpPr>
            <a:spLocks noGrp="1"/>
          </p:cNvSpPr>
          <p:nvPr>
            <p:ph type="dt" sz="half" idx="2"/>
          </p:nvPr>
        </p:nvSpPr>
        <p:spPr>
          <a:xfrm>
            <a:off x="457200" y="6564313"/>
            <a:ext cx="2133600" cy="365125"/>
          </a:xfrm>
          <a:prstGeom prst="rect">
            <a:avLst/>
          </a:prstGeom>
        </p:spPr>
        <p:txBody>
          <a:bodyPr/>
          <a:lstStyle>
            <a:lvl1pPr algn="ctr" eaLnBrk="1" hangingPunct="1">
              <a:defRPr sz="1400" b="0">
                <a:latin typeface="Calibri" panose="020F0502020204030204" pitchFamily="34" charset="0"/>
              </a:defRPr>
            </a:lvl1pPr>
          </a:lstStyle>
          <a:p>
            <a:pPr fontAlgn="base">
              <a:spcBef>
                <a:spcPct val="0"/>
              </a:spcBef>
              <a:spcAft>
                <a:spcPct val="0"/>
              </a:spcAft>
              <a:defRPr/>
            </a:pPr>
            <a:r>
              <a:rPr lang="es-ES_tradnl" baseline="-25000">
                <a:solidFill>
                  <a:srgbClr val="5F5F5F"/>
                </a:solidFill>
              </a:rPr>
              <a:t>Prof. Antonio Barbadilla</a:t>
            </a:r>
            <a:endParaRPr lang="es-ES_tradnl" baseline="-25000" dirty="0">
              <a:solidFill>
                <a:srgbClr val="5F5F5F"/>
              </a:solidFill>
            </a:endParaRPr>
          </a:p>
        </p:txBody>
      </p:sp>
    </p:spTree>
    <p:extLst>
      <p:ext uri="{BB962C8B-B14F-4D97-AF65-F5344CB8AC3E}">
        <p14:creationId xmlns:p14="http://schemas.microsoft.com/office/powerpoint/2010/main" val="320616962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Lst>
  <p:transition spd="med">
    <p:split orient="vert"/>
  </p:transition>
  <p:timing>
    <p:tnLst>
      <p:par>
        <p:cTn id="1" dur="indefinite" restart="never" nodeType="tmRoot"/>
      </p:par>
    </p:tnLst>
  </p:timing>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itchFamily="66" charset="0"/>
        </a:defRPr>
      </a:lvl2pPr>
      <a:lvl3pPr algn="ctr" rtl="0" eaLnBrk="0" fontAlgn="base" hangingPunct="0">
        <a:spcBef>
          <a:spcPct val="0"/>
        </a:spcBef>
        <a:spcAft>
          <a:spcPct val="0"/>
        </a:spcAft>
        <a:defRPr sz="4400">
          <a:solidFill>
            <a:schemeClr val="tx1"/>
          </a:solidFill>
          <a:latin typeface="Comic Sans MS" pitchFamily="66" charset="0"/>
        </a:defRPr>
      </a:lvl3pPr>
      <a:lvl4pPr algn="ctr" rtl="0" eaLnBrk="0" fontAlgn="base" hangingPunct="0">
        <a:spcBef>
          <a:spcPct val="0"/>
        </a:spcBef>
        <a:spcAft>
          <a:spcPct val="0"/>
        </a:spcAft>
        <a:defRPr sz="4400">
          <a:solidFill>
            <a:schemeClr val="tx1"/>
          </a:solidFill>
          <a:latin typeface="Comic Sans MS" pitchFamily="66" charset="0"/>
        </a:defRPr>
      </a:lvl4pPr>
      <a:lvl5pPr algn="ctr" rtl="0" eaLnBrk="0" fontAlgn="base" hangingPunct="0">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3 Marcador de fecha"/>
          <p:cNvSpPr>
            <a:spLocks noGrp="1"/>
          </p:cNvSpPr>
          <p:nvPr>
            <p:ph type="dt" sz="half" idx="2"/>
          </p:nvPr>
        </p:nvSpPr>
        <p:spPr>
          <a:xfrm>
            <a:off x="457200" y="6564313"/>
            <a:ext cx="2133600" cy="365125"/>
          </a:xfrm>
          <a:prstGeom prst="rect">
            <a:avLst/>
          </a:prstGeom>
        </p:spPr>
        <p:txBody>
          <a:bodyPr/>
          <a:lstStyle>
            <a:lvl1pPr algn="ctr" eaLnBrk="1" hangingPunct="1">
              <a:defRPr sz="1400" b="0">
                <a:latin typeface="Calibri" panose="020F0502020204030204" pitchFamily="34" charset="0"/>
              </a:defRPr>
            </a:lvl1pPr>
          </a:lstStyle>
          <a:p>
            <a:pPr fontAlgn="base">
              <a:spcBef>
                <a:spcPct val="0"/>
              </a:spcBef>
              <a:spcAft>
                <a:spcPct val="0"/>
              </a:spcAft>
              <a:defRPr/>
            </a:pPr>
            <a:r>
              <a:rPr lang="es-ES_tradnl" baseline="-25000">
                <a:solidFill>
                  <a:srgbClr val="5F5F5F"/>
                </a:solidFill>
              </a:rPr>
              <a:t>Prof. Antonio Barbadilla</a:t>
            </a:r>
            <a:endParaRPr lang="es-ES_tradnl" baseline="-25000" dirty="0">
              <a:solidFill>
                <a:srgbClr val="5F5F5F"/>
              </a:solidFill>
            </a:endParaRPr>
          </a:p>
        </p:txBody>
      </p:sp>
    </p:spTree>
    <p:extLst>
      <p:ext uri="{BB962C8B-B14F-4D97-AF65-F5344CB8AC3E}">
        <p14:creationId xmlns:p14="http://schemas.microsoft.com/office/powerpoint/2010/main" val="33084807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ransition spd="med">
    <p:split orient="vert"/>
  </p:transition>
  <p:timing>
    <p:tnLst>
      <p:par>
        <p:cTn id="1" dur="indefinite" restart="never" nodeType="tmRoot"/>
      </p:par>
    </p:tnLst>
  </p:timing>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itchFamily="66" charset="0"/>
        </a:defRPr>
      </a:lvl2pPr>
      <a:lvl3pPr algn="ctr" rtl="0" eaLnBrk="0" fontAlgn="base" hangingPunct="0">
        <a:spcBef>
          <a:spcPct val="0"/>
        </a:spcBef>
        <a:spcAft>
          <a:spcPct val="0"/>
        </a:spcAft>
        <a:defRPr sz="4400">
          <a:solidFill>
            <a:schemeClr val="tx1"/>
          </a:solidFill>
          <a:latin typeface="Comic Sans MS" pitchFamily="66" charset="0"/>
        </a:defRPr>
      </a:lvl3pPr>
      <a:lvl4pPr algn="ctr" rtl="0" eaLnBrk="0" fontAlgn="base" hangingPunct="0">
        <a:spcBef>
          <a:spcPct val="0"/>
        </a:spcBef>
        <a:spcAft>
          <a:spcPct val="0"/>
        </a:spcAft>
        <a:defRPr sz="4400">
          <a:solidFill>
            <a:schemeClr val="tx1"/>
          </a:solidFill>
          <a:latin typeface="Comic Sans MS" pitchFamily="66" charset="0"/>
        </a:defRPr>
      </a:lvl4pPr>
      <a:lvl5pPr algn="ctr" rtl="0" eaLnBrk="0" fontAlgn="base" hangingPunct="0">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hyperlink" Target="http://www.jcu.edu/math/isep/Quincunx/Quincunx.html" TargetMode="External"/><Relationship Id="rId4" Type="http://schemas.openxmlformats.org/officeDocument/2006/relationships/hyperlink" Target="http://www.mathsisfun.com/data/quincunx.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1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u-cursos.cl/odontologia/2010/2/OD0803/1/material_docente/bajar?id_material=572138" TargetMode="External"/><Relationship Id="rId2" Type="http://schemas.openxmlformats.org/officeDocument/2006/relationships/hyperlink" Target="http://bioinformatica.uab.es/base/documents/genetica_gen/Tema%209%20Herencia%20cuantitativa2015_4_30D11_49.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genetica.uab.cat/base/base3.asp?sitio=genetica_gen&amp;anar=Part_IV&amp;item=ejerci" TargetMode="External"/><Relationship Id="rId3" Type="http://schemas.openxmlformats.org/officeDocument/2006/relationships/hyperlink" Target="http://www.ndsu.nodak.edu/instruct/mcclean/plsc431/quantgen/index.htm" TargetMode="External"/><Relationship Id="rId7" Type="http://schemas.openxmlformats.org/officeDocument/2006/relationships/hyperlink" Target="http://www.genome.gov/20019523" TargetMode="External"/><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hyperlink" Target="http://vis.supstat.com/2013/04/central-limit-theorem/" TargetMode="External"/><Relationship Id="rId5" Type="http://schemas.openxmlformats.org/officeDocument/2006/relationships/hyperlink" Target="http://www.mathsisfun.com/data/quincunx.html" TargetMode="External"/><Relationship Id="rId4" Type="http://schemas.openxmlformats.org/officeDocument/2006/relationships/hyperlink" Target="http://nitro.biosci.arizona.edu/Zbook/book.htm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3 Rectángulo"/>
          <p:cNvSpPr>
            <a:spLocks noChangeArrowheads="1"/>
          </p:cNvSpPr>
          <p:nvPr/>
        </p:nvSpPr>
        <p:spPr bwMode="auto">
          <a:xfrm>
            <a:off x="1073588" y="1844824"/>
            <a:ext cx="6873100" cy="4585871"/>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a:spAutoFit/>
          </a:bodyPr>
          <a:lstStyle/>
          <a:p>
            <a:pPr algn="ctr"/>
            <a:endParaRPr lang="es-MX" b="1" dirty="0" smtClean="0">
              <a:solidFill>
                <a:schemeClr val="accent1">
                  <a:lumMod val="50000"/>
                </a:schemeClr>
              </a:solidFill>
              <a:effectLst>
                <a:outerShdw blurRad="38100" dist="38100" dir="2700000" algn="tl">
                  <a:srgbClr val="000000">
                    <a:alpha val="43137"/>
                  </a:srgbClr>
                </a:outerShdw>
              </a:effectLst>
            </a:endParaRPr>
          </a:p>
          <a:p>
            <a:pPr algn="ctr"/>
            <a:r>
              <a:rPr lang="es-MX" b="1" dirty="0">
                <a:solidFill>
                  <a:schemeClr val="tx2">
                    <a:lumMod val="75000"/>
                  </a:schemeClr>
                </a:solidFill>
              </a:rPr>
              <a:t>UNIDAD DE COMPETENCIA </a:t>
            </a:r>
            <a:r>
              <a:rPr lang="es-MX" b="1" dirty="0" smtClean="0">
                <a:solidFill>
                  <a:schemeClr val="tx2">
                    <a:lumMod val="75000"/>
                  </a:schemeClr>
                </a:solidFill>
              </a:rPr>
              <a:t>III</a:t>
            </a:r>
            <a:endParaRPr lang="es-MX" b="1" dirty="0">
              <a:solidFill>
                <a:schemeClr val="accent1">
                  <a:lumMod val="50000"/>
                </a:schemeClr>
              </a:solidFill>
              <a:effectLst>
                <a:outerShdw blurRad="38100" dist="38100" dir="2700000" algn="tl">
                  <a:srgbClr val="000000">
                    <a:alpha val="43137"/>
                  </a:srgbClr>
                </a:outerShdw>
              </a:effectLst>
            </a:endParaRPr>
          </a:p>
          <a:p>
            <a:pPr algn="ctr"/>
            <a:r>
              <a:rPr lang="es-MX" b="1" dirty="0" smtClean="0">
                <a:solidFill>
                  <a:schemeClr val="accent1">
                    <a:lumMod val="50000"/>
                  </a:schemeClr>
                </a:solidFill>
                <a:effectLst>
                  <a:outerShdw blurRad="38100" dist="38100" dir="2700000" algn="tl">
                    <a:srgbClr val="000000">
                      <a:alpha val="43137"/>
                    </a:srgbClr>
                  </a:outerShdw>
                </a:effectLst>
              </a:rPr>
              <a:t>GENÉTICA </a:t>
            </a:r>
            <a:r>
              <a:rPr lang="es-MX" b="1" dirty="0">
                <a:solidFill>
                  <a:schemeClr val="accent1">
                    <a:lumMod val="50000"/>
                  </a:schemeClr>
                </a:solidFill>
                <a:effectLst>
                  <a:outerShdw blurRad="38100" dist="38100" dir="2700000" algn="tl">
                    <a:srgbClr val="000000">
                      <a:alpha val="43137"/>
                    </a:srgbClr>
                  </a:outerShdw>
                </a:effectLst>
              </a:rPr>
              <a:t>DE POBLACIONES Y </a:t>
            </a:r>
            <a:r>
              <a:rPr lang="es-MX" b="1" dirty="0" smtClean="0">
                <a:solidFill>
                  <a:schemeClr val="accent1">
                    <a:lumMod val="50000"/>
                  </a:schemeClr>
                </a:solidFill>
                <a:effectLst>
                  <a:outerShdw blurRad="38100" dist="38100" dir="2700000" algn="tl">
                    <a:srgbClr val="000000">
                      <a:alpha val="43137"/>
                    </a:srgbClr>
                  </a:outerShdw>
                </a:effectLst>
              </a:rPr>
              <a:t>CUANTITATIVA</a:t>
            </a:r>
          </a:p>
          <a:p>
            <a:pPr algn="ctr"/>
            <a:endParaRPr lang="es-MX" b="1" dirty="0" smtClean="0">
              <a:solidFill>
                <a:schemeClr val="accent1">
                  <a:lumMod val="50000"/>
                </a:schemeClr>
              </a:solidFill>
              <a:effectLst>
                <a:outerShdw blurRad="38100" dist="38100" dir="2700000" algn="tl">
                  <a:srgbClr val="000000">
                    <a:alpha val="43137"/>
                  </a:srgbClr>
                </a:outerShdw>
              </a:effectLst>
              <a:ea typeface="+mj-ea"/>
              <a:cs typeface="+mj-cs"/>
            </a:endParaRPr>
          </a:p>
          <a:p>
            <a:pPr algn="ctr"/>
            <a:r>
              <a:rPr lang="es-MX" sz="3200" b="1" dirty="0" smtClean="0">
                <a:solidFill>
                  <a:schemeClr val="accent1">
                    <a:lumMod val="50000"/>
                  </a:schemeClr>
                </a:solidFill>
                <a:effectLst>
                  <a:outerShdw blurRad="38100" dist="38100" dir="2700000" algn="tl">
                    <a:srgbClr val="000000">
                      <a:alpha val="43137"/>
                    </a:srgbClr>
                  </a:outerShdw>
                </a:effectLst>
                <a:ea typeface="+mj-ea"/>
                <a:cs typeface="+mj-cs"/>
              </a:rPr>
              <a:t>“CARACTERES CUANTITATIVOS Y PARAMETROS GENETICOS”</a:t>
            </a:r>
            <a:endParaRPr lang="es-MX" sz="3200" b="1" dirty="0" smtClean="0">
              <a:solidFill>
                <a:schemeClr val="accent1">
                  <a:lumMod val="50000"/>
                </a:schemeClr>
              </a:solidFill>
            </a:endParaRPr>
          </a:p>
          <a:p>
            <a:pPr algn="ctr"/>
            <a:endParaRPr lang="es-MX" b="1" dirty="0">
              <a:solidFill>
                <a:schemeClr val="accent1">
                  <a:lumMod val="50000"/>
                </a:schemeClr>
              </a:solidFill>
            </a:endParaRPr>
          </a:p>
          <a:p>
            <a:pPr algn="ctr"/>
            <a:r>
              <a:rPr lang="es-MX" b="1" dirty="0" smtClean="0">
                <a:solidFill>
                  <a:schemeClr val="accent1">
                    <a:lumMod val="50000"/>
                  </a:schemeClr>
                </a:solidFill>
              </a:rPr>
              <a:t>UNIDAD DE APRENDIZAJE</a:t>
            </a:r>
            <a:endParaRPr lang="es-MX" b="1" dirty="0">
              <a:solidFill>
                <a:schemeClr val="accent1">
                  <a:lumMod val="50000"/>
                </a:schemeClr>
              </a:solidFill>
            </a:endParaRPr>
          </a:p>
          <a:p>
            <a:pPr algn="ctr"/>
            <a:r>
              <a:rPr lang="es-MX" b="1" dirty="0" smtClean="0">
                <a:solidFill>
                  <a:schemeClr val="accent1">
                    <a:lumMod val="50000"/>
                  </a:schemeClr>
                </a:solidFill>
              </a:rPr>
              <a:t>GENETICA VEGETAL</a:t>
            </a:r>
            <a:endParaRPr lang="es-MX" b="1" dirty="0">
              <a:solidFill>
                <a:schemeClr val="accent1">
                  <a:lumMod val="50000"/>
                </a:schemeClr>
              </a:solidFill>
            </a:endParaRPr>
          </a:p>
          <a:p>
            <a:pPr algn="ctr"/>
            <a:endParaRPr lang="es-MX" b="1" dirty="0">
              <a:solidFill>
                <a:schemeClr val="accent1">
                  <a:lumMod val="50000"/>
                </a:schemeClr>
              </a:solidFill>
            </a:endParaRPr>
          </a:p>
          <a:p>
            <a:pPr algn="ctr"/>
            <a:r>
              <a:rPr lang="es-MX" b="1" dirty="0">
                <a:solidFill>
                  <a:schemeClr val="accent1">
                    <a:lumMod val="50000"/>
                  </a:schemeClr>
                </a:solidFill>
              </a:rPr>
              <a:t>CARRERA DE INGENIERO </a:t>
            </a:r>
            <a:r>
              <a:rPr lang="es-MX" b="1" dirty="0" smtClean="0">
                <a:solidFill>
                  <a:schemeClr val="accent1">
                    <a:lumMod val="50000"/>
                  </a:schemeClr>
                </a:solidFill>
              </a:rPr>
              <a:t>AGRÓNOMO </a:t>
            </a:r>
            <a:r>
              <a:rPr lang="es-MX" b="1" dirty="0">
                <a:solidFill>
                  <a:schemeClr val="accent1">
                    <a:lumMod val="50000"/>
                  </a:schemeClr>
                </a:solidFill>
              </a:rPr>
              <a:t>EN FLORICULTURA</a:t>
            </a:r>
          </a:p>
          <a:p>
            <a:pPr algn="ctr"/>
            <a:endParaRPr lang="es-MX" b="1" dirty="0">
              <a:solidFill>
                <a:schemeClr val="accent1">
                  <a:lumMod val="50000"/>
                </a:schemeClr>
              </a:solidFill>
            </a:endParaRPr>
          </a:p>
          <a:p>
            <a:pPr algn="ctr"/>
            <a:endParaRPr lang="es-MX" sz="1600" b="1" dirty="0">
              <a:solidFill>
                <a:schemeClr val="accent1">
                  <a:lumMod val="50000"/>
                </a:schemeClr>
              </a:solidFill>
            </a:endParaRPr>
          </a:p>
          <a:p>
            <a:pPr algn="ctr"/>
            <a:r>
              <a:rPr lang="es-MX" sz="1600" b="1" dirty="0">
                <a:solidFill>
                  <a:schemeClr val="accent1">
                    <a:lumMod val="50000"/>
                  </a:schemeClr>
                </a:solidFill>
              </a:rPr>
              <a:t>DR. ANTONIO LAGUNA CERDA</a:t>
            </a:r>
          </a:p>
          <a:p>
            <a:pPr algn="ctr"/>
            <a:r>
              <a:rPr lang="es-MX" sz="1600" b="1" dirty="0">
                <a:solidFill>
                  <a:schemeClr val="accent1">
                    <a:lumMod val="50000"/>
                  </a:schemeClr>
                </a:solidFill>
              </a:rPr>
              <a:t>SEPTIEMBRE DEL </a:t>
            </a:r>
            <a:r>
              <a:rPr lang="es-MX" sz="1600" b="1" dirty="0" smtClean="0">
                <a:solidFill>
                  <a:schemeClr val="accent1">
                    <a:lumMod val="50000"/>
                  </a:schemeClr>
                </a:solidFill>
              </a:rPr>
              <a:t>2019</a:t>
            </a:r>
            <a:endParaRPr lang="es-MX" sz="1600" b="1" dirty="0">
              <a:solidFill>
                <a:schemeClr val="accent1">
                  <a:lumMod val="50000"/>
                </a:schemeClr>
              </a:solidFill>
            </a:endParaRPr>
          </a:p>
        </p:txBody>
      </p:sp>
      <p:sp>
        <p:nvSpPr>
          <p:cNvPr id="13316" name="8 Rectángulo"/>
          <p:cNvSpPr>
            <a:spLocks noChangeArrowheads="1"/>
          </p:cNvSpPr>
          <p:nvPr/>
        </p:nvSpPr>
        <p:spPr bwMode="auto">
          <a:xfrm>
            <a:off x="2051721" y="260352"/>
            <a:ext cx="4680074" cy="1200329"/>
          </a:xfrm>
          <a:prstGeom prst="rect">
            <a:avLst/>
          </a:prstGeom>
          <a:noFill/>
          <a:ln w="9525">
            <a:noFill/>
            <a:miter lim="800000"/>
            <a:headEnd/>
            <a:tailEnd/>
          </a:ln>
        </p:spPr>
        <p:txBody>
          <a:bodyPr wrap="square">
            <a:spAutoFit/>
          </a:bodyPr>
          <a:lstStyle/>
          <a:p>
            <a:pPr algn="ctr"/>
            <a:r>
              <a:rPr lang="es-ES" sz="2400" b="1" dirty="0">
                <a:solidFill>
                  <a:schemeClr val="tx2">
                    <a:lumMod val="75000"/>
                  </a:schemeClr>
                </a:solidFill>
              </a:rPr>
              <a:t>UNIVERSIDAD </a:t>
            </a:r>
            <a:r>
              <a:rPr lang="es-ES" sz="2400" b="1" dirty="0" smtClean="0">
                <a:solidFill>
                  <a:schemeClr val="tx2">
                    <a:lumMod val="75000"/>
                  </a:schemeClr>
                </a:solidFill>
              </a:rPr>
              <a:t>AUTÓNOMA DEL</a:t>
            </a:r>
            <a:r>
              <a:rPr lang="es-ES" sz="2400" b="1" dirty="0">
                <a:solidFill>
                  <a:schemeClr val="tx2">
                    <a:lumMod val="75000"/>
                  </a:schemeClr>
                </a:solidFill>
              </a:rPr>
              <a:t/>
            </a:r>
            <a:br>
              <a:rPr lang="es-ES" sz="2400" b="1" dirty="0">
                <a:solidFill>
                  <a:schemeClr val="tx2">
                    <a:lumMod val="75000"/>
                  </a:schemeClr>
                </a:solidFill>
              </a:rPr>
            </a:br>
            <a:r>
              <a:rPr lang="es-ES" sz="2400" b="1" dirty="0">
                <a:solidFill>
                  <a:schemeClr val="tx2">
                    <a:lumMod val="75000"/>
                  </a:schemeClr>
                </a:solidFill>
              </a:rPr>
              <a:t>ESTADO DE MÉXICO</a:t>
            </a:r>
            <a:br>
              <a:rPr lang="es-ES" sz="2400" b="1" dirty="0">
                <a:solidFill>
                  <a:schemeClr val="tx2">
                    <a:lumMod val="75000"/>
                  </a:schemeClr>
                </a:solidFill>
              </a:rPr>
            </a:br>
            <a:r>
              <a:rPr lang="es-ES" sz="2400" b="1" dirty="0">
                <a:solidFill>
                  <a:schemeClr val="tx2">
                    <a:lumMod val="75000"/>
                  </a:schemeClr>
                </a:solidFill>
              </a:rPr>
              <a:t>Facultad de Ciencias Agrícolas</a:t>
            </a:r>
          </a:p>
        </p:txBody>
      </p:sp>
      <p:pic>
        <p:nvPicPr>
          <p:cNvPr id="13317" name="Picture 7" descr="logo uaemColor"/>
          <p:cNvPicPr>
            <a:picLocks noChangeAspect="1" noChangeArrowheads="1"/>
          </p:cNvPicPr>
          <p:nvPr/>
        </p:nvPicPr>
        <p:blipFill>
          <a:blip r:embed="rId2" cstate="print"/>
          <a:srcRect/>
          <a:stretch>
            <a:fillRect/>
          </a:stretch>
        </p:blipFill>
        <p:spPr bwMode="auto">
          <a:xfrm>
            <a:off x="467544" y="349055"/>
            <a:ext cx="1212088" cy="1022922"/>
          </a:xfrm>
          <a:prstGeom prst="rect">
            <a:avLst/>
          </a:prstGeom>
          <a:noFill/>
          <a:ln w="0">
            <a:solidFill>
              <a:schemeClr val="accent1">
                <a:alpha val="56862"/>
              </a:schemeClr>
            </a:solidFill>
            <a:miter lim="800000"/>
            <a:headEnd/>
            <a:tailEnd/>
          </a:ln>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9142" y="260352"/>
            <a:ext cx="1117376" cy="1217007"/>
          </a:xfrm>
          <a:prstGeom prst="rect">
            <a:avLst/>
          </a:prstGeom>
        </p:spPr>
      </p:pic>
    </p:spTree>
    <p:extLst>
      <p:ext uri="{BB962C8B-B14F-4D97-AF65-F5344CB8AC3E}">
        <p14:creationId xmlns:p14="http://schemas.microsoft.com/office/powerpoint/2010/main" val="38825897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819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rot="16200000">
            <a:off x="3266127" y="4014795"/>
            <a:ext cx="2539741" cy="252028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971601" y="1556792"/>
            <a:ext cx="7128792" cy="255454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es-MX" sz="3200" dirty="0">
                <a:solidFill>
                  <a:schemeClr val="tx2">
                    <a:lumMod val="75000"/>
                  </a:schemeClr>
                </a:solidFill>
              </a:rPr>
              <a:t>La genética cuantitativa , </a:t>
            </a:r>
            <a:r>
              <a:rPr lang="es-MX" sz="3200" dirty="0" err="1">
                <a:solidFill>
                  <a:schemeClr val="tx2">
                    <a:lumMod val="75000"/>
                  </a:schemeClr>
                </a:solidFill>
              </a:rPr>
              <a:t>poligénica</a:t>
            </a:r>
            <a:r>
              <a:rPr lang="es-MX" sz="3200" dirty="0">
                <a:solidFill>
                  <a:schemeClr val="tx2">
                    <a:lumMod val="75000"/>
                  </a:schemeClr>
                </a:solidFill>
              </a:rPr>
              <a:t> o multifactorial estudia la herencia de características fenotípicas que presentan variación continua o cuantitativa , de ahí su nombre. </a:t>
            </a:r>
          </a:p>
        </p:txBody>
      </p:sp>
    </p:spTree>
    <p:extLst>
      <p:ext uri="{BB962C8B-B14F-4D97-AF65-F5344CB8AC3E}">
        <p14:creationId xmlns:p14="http://schemas.microsoft.com/office/powerpoint/2010/main" val="18157262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solidFill>
                  <a:schemeClr val="tx2">
                    <a:lumMod val="75000"/>
                  </a:schemeClr>
                </a:solidFill>
              </a:rPr>
              <a:t>Diferencias entre </a:t>
            </a:r>
            <a:r>
              <a:rPr lang="es-ES_tradnl" sz="3200" b="1" dirty="0">
                <a:solidFill>
                  <a:schemeClr val="tx2">
                    <a:lumMod val="75000"/>
                  </a:schemeClr>
                </a:solidFill>
              </a:rPr>
              <a:t>caracteres </a:t>
            </a:r>
            <a:r>
              <a:rPr lang="es-ES_tradnl" sz="3200" b="1" dirty="0" smtClean="0">
                <a:solidFill>
                  <a:schemeClr val="tx2">
                    <a:lumMod val="75000"/>
                  </a:schemeClr>
                </a:solidFill>
              </a:rPr>
              <a:t>cualitativos y</a:t>
            </a:r>
            <a:r>
              <a:rPr lang="es-MX" sz="3200" b="1" dirty="0" smtClean="0">
                <a:solidFill>
                  <a:schemeClr val="tx2">
                    <a:lumMod val="75000"/>
                  </a:schemeClr>
                </a:solidFill>
              </a:rPr>
              <a:t> </a:t>
            </a:r>
            <a:r>
              <a:rPr lang="es-ES_tradnl" sz="3200" b="1" dirty="0" smtClean="0">
                <a:solidFill>
                  <a:schemeClr val="tx2">
                    <a:lumMod val="75000"/>
                  </a:schemeClr>
                </a:solidFill>
              </a:rPr>
              <a:t>cuantitativos</a:t>
            </a:r>
            <a:endParaRPr lang="es-MX" sz="3200" b="1" dirty="0">
              <a:solidFill>
                <a:schemeClr val="tx2">
                  <a:lumMod val="75000"/>
                </a:schemeClr>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905992201"/>
              </p:ext>
            </p:extLst>
          </p:nvPr>
        </p:nvGraphicFramePr>
        <p:xfrm>
          <a:off x="827584" y="2204864"/>
          <a:ext cx="7603365" cy="3596457"/>
        </p:xfrm>
        <a:graphic>
          <a:graphicData uri="http://schemas.openxmlformats.org/drawingml/2006/table">
            <a:tbl>
              <a:tblPr firstRow="1" firstCol="1" bandRow="1">
                <a:tableStyleId>{5C22544A-7EE6-4342-B048-85BDC9FD1C3A}</a:tableStyleId>
              </a:tblPr>
              <a:tblGrid>
                <a:gridCol w="2534455"/>
                <a:gridCol w="2534455"/>
                <a:gridCol w="2534455"/>
              </a:tblGrid>
              <a:tr h="442720">
                <a:tc rowSpan="2">
                  <a:txBody>
                    <a:bodyPr/>
                    <a:lstStyle/>
                    <a:p>
                      <a:pPr>
                        <a:lnSpc>
                          <a:spcPct val="115000"/>
                        </a:lnSpc>
                        <a:spcAft>
                          <a:spcPts val="0"/>
                        </a:spcAft>
                      </a:pPr>
                      <a:r>
                        <a:rPr lang="es-MX" sz="2000" dirty="0">
                          <a:effectLst/>
                        </a:rPr>
                        <a:t> </a:t>
                      </a:r>
                      <a:endParaRPr lang="es-MX" sz="2000" dirty="0">
                        <a:effectLst/>
                        <a:latin typeface="Calibri"/>
                        <a:ea typeface="Calibri"/>
                        <a:cs typeface="Times New Roman"/>
                      </a:endParaRPr>
                    </a:p>
                  </a:txBody>
                  <a:tcPr marL="68580" marR="68580" marT="0" marB="0"/>
                </a:tc>
                <a:tc gridSpan="2">
                  <a:txBody>
                    <a:bodyPr/>
                    <a:lstStyle/>
                    <a:p>
                      <a:pPr algn="ctr">
                        <a:lnSpc>
                          <a:spcPct val="115000"/>
                        </a:lnSpc>
                        <a:spcAft>
                          <a:spcPts val="0"/>
                        </a:spcAft>
                      </a:pPr>
                      <a:r>
                        <a:rPr lang="es-MX" sz="2000" dirty="0">
                          <a:effectLst/>
                        </a:rPr>
                        <a:t>Caracteres</a:t>
                      </a:r>
                      <a:endParaRPr lang="es-MX" sz="2000" dirty="0">
                        <a:effectLst/>
                        <a:latin typeface="Calibri"/>
                        <a:ea typeface="Calibri"/>
                        <a:cs typeface="Times New Roman"/>
                      </a:endParaRPr>
                    </a:p>
                  </a:txBody>
                  <a:tcPr marL="68580" marR="68580" marT="0" marB="0"/>
                </a:tc>
                <a:tc hMerge="1">
                  <a:txBody>
                    <a:bodyPr/>
                    <a:lstStyle/>
                    <a:p>
                      <a:endParaRPr lang="es-MX"/>
                    </a:p>
                  </a:txBody>
                  <a:tcPr/>
                </a:tc>
              </a:tr>
              <a:tr h="419316">
                <a:tc vMerge="1">
                  <a:txBody>
                    <a:bodyPr/>
                    <a:lstStyle/>
                    <a:p>
                      <a:endParaRPr lang="es-MX"/>
                    </a:p>
                  </a:txBody>
                  <a:tcPr/>
                </a:tc>
                <a:tc>
                  <a:txBody>
                    <a:bodyPr/>
                    <a:lstStyle/>
                    <a:p>
                      <a:pPr algn="ctr">
                        <a:lnSpc>
                          <a:spcPct val="115000"/>
                        </a:lnSpc>
                        <a:spcAft>
                          <a:spcPts val="0"/>
                        </a:spcAft>
                      </a:pPr>
                      <a:r>
                        <a:rPr lang="es-MX" sz="2000">
                          <a:effectLst/>
                        </a:rPr>
                        <a:t>cualitativos</a:t>
                      </a:r>
                      <a:endParaRPr lang="es-MX"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effectLst/>
                        </a:rPr>
                        <a:t>cuantitativos</a:t>
                      </a:r>
                      <a:endParaRPr lang="es-MX" sz="2000">
                        <a:effectLst/>
                        <a:latin typeface="Calibri"/>
                        <a:ea typeface="Calibri"/>
                        <a:cs typeface="Times New Roman"/>
                      </a:endParaRPr>
                    </a:p>
                  </a:txBody>
                  <a:tcPr marL="68580" marR="68580" marT="0" marB="0"/>
                </a:tc>
              </a:tr>
              <a:tr h="864803">
                <a:tc>
                  <a:txBody>
                    <a:bodyPr/>
                    <a:lstStyle/>
                    <a:p>
                      <a:pPr>
                        <a:lnSpc>
                          <a:spcPct val="115000"/>
                        </a:lnSpc>
                        <a:spcAft>
                          <a:spcPts val="0"/>
                        </a:spcAft>
                      </a:pPr>
                      <a:r>
                        <a:rPr lang="es-MX" sz="2000">
                          <a:effectLst/>
                        </a:rPr>
                        <a:t>No de genes que intervienen</a:t>
                      </a:r>
                      <a:endParaRPr lang="es-MX" sz="2000">
                        <a:effectLst/>
                        <a:latin typeface="Calibri"/>
                        <a:ea typeface="Calibri"/>
                        <a:cs typeface="Times New Roman"/>
                      </a:endParaRPr>
                    </a:p>
                  </a:txBody>
                  <a:tcPr marL="68580" marR="68580" marT="0" marB="0"/>
                </a:tc>
                <a:tc>
                  <a:txBody>
                    <a:bodyPr/>
                    <a:lstStyle/>
                    <a:p>
                      <a:pPr>
                        <a:lnSpc>
                          <a:spcPct val="115000"/>
                        </a:lnSpc>
                        <a:spcAft>
                          <a:spcPts val="0"/>
                        </a:spcAft>
                      </a:pPr>
                      <a:r>
                        <a:rPr lang="es-MX" sz="2000">
                          <a:effectLst/>
                        </a:rPr>
                        <a:t>1,2 o pocos genes</a:t>
                      </a:r>
                      <a:endParaRPr lang="es-MX" sz="2000">
                        <a:effectLst/>
                        <a:latin typeface="Calibri"/>
                        <a:ea typeface="Calibri"/>
                        <a:cs typeface="Times New Roman"/>
                      </a:endParaRPr>
                    </a:p>
                  </a:txBody>
                  <a:tcPr marL="68580" marR="68580" marT="0" marB="0"/>
                </a:tc>
                <a:tc>
                  <a:txBody>
                    <a:bodyPr/>
                    <a:lstStyle/>
                    <a:p>
                      <a:pPr>
                        <a:lnSpc>
                          <a:spcPct val="115000"/>
                        </a:lnSpc>
                        <a:spcAft>
                          <a:spcPts val="0"/>
                        </a:spcAft>
                      </a:pPr>
                      <a:r>
                        <a:rPr lang="es-MX" sz="2000">
                          <a:effectLst/>
                        </a:rPr>
                        <a:t>Muchos genes</a:t>
                      </a:r>
                      <a:endParaRPr lang="es-MX" sz="2000">
                        <a:effectLst/>
                        <a:latin typeface="Calibri"/>
                        <a:ea typeface="Calibri"/>
                        <a:cs typeface="Times New Roman"/>
                      </a:endParaRPr>
                    </a:p>
                  </a:txBody>
                  <a:tcPr marL="68580" marR="68580" marT="0" marB="0"/>
                </a:tc>
              </a:tr>
              <a:tr h="419316">
                <a:tc>
                  <a:txBody>
                    <a:bodyPr/>
                    <a:lstStyle/>
                    <a:p>
                      <a:pPr>
                        <a:lnSpc>
                          <a:spcPct val="115000"/>
                        </a:lnSpc>
                        <a:spcAft>
                          <a:spcPts val="0"/>
                        </a:spcAft>
                      </a:pPr>
                      <a:r>
                        <a:rPr lang="es-MX" sz="2000">
                          <a:effectLst/>
                        </a:rPr>
                        <a:t>distribucion</a:t>
                      </a:r>
                      <a:endParaRPr lang="es-MX" sz="2000">
                        <a:effectLst/>
                        <a:latin typeface="Calibri"/>
                        <a:ea typeface="Calibri"/>
                        <a:cs typeface="Times New Roman"/>
                      </a:endParaRPr>
                    </a:p>
                  </a:txBody>
                  <a:tcPr marL="68580" marR="68580" marT="0" marB="0"/>
                </a:tc>
                <a:tc>
                  <a:txBody>
                    <a:bodyPr/>
                    <a:lstStyle/>
                    <a:p>
                      <a:pPr>
                        <a:lnSpc>
                          <a:spcPct val="115000"/>
                        </a:lnSpc>
                        <a:spcAft>
                          <a:spcPts val="0"/>
                        </a:spcAft>
                      </a:pPr>
                      <a:r>
                        <a:rPr lang="es-MX" sz="2000">
                          <a:effectLst/>
                        </a:rPr>
                        <a:t>Discontinua o discreta</a:t>
                      </a:r>
                      <a:endParaRPr lang="es-MX" sz="2000">
                        <a:effectLst/>
                        <a:latin typeface="Calibri"/>
                        <a:ea typeface="Calibri"/>
                        <a:cs typeface="Times New Roman"/>
                      </a:endParaRPr>
                    </a:p>
                  </a:txBody>
                  <a:tcPr marL="68580" marR="68580" marT="0" marB="0"/>
                </a:tc>
                <a:tc>
                  <a:txBody>
                    <a:bodyPr/>
                    <a:lstStyle/>
                    <a:p>
                      <a:pPr>
                        <a:lnSpc>
                          <a:spcPct val="115000"/>
                        </a:lnSpc>
                        <a:spcAft>
                          <a:spcPts val="0"/>
                        </a:spcAft>
                      </a:pPr>
                      <a:r>
                        <a:rPr lang="es-MX" sz="2000">
                          <a:effectLst/>
                        </a:rPr>
                        <a:t>Continua </a:t>
                      </a:r>
                      <a:endParaRPr lang="es-MX" sz="2000">
                        <a:effectLst/>
                        <a:latin typeface="Calibri"/>
                        <a:ea typeface="Calibri"/>
                        <a:cs typeface="Times New Roman"/>
                      </a:endParaRPr>
                    </a:p>
                  </a:txBody>
                  <a:tcPr marL="68580" marR="68580" marT="0" marB="0"/>
                </a:tc>
              </a:tr>
              <a:tr h="864803">
                <a:tc>
                  <a:txBody>
                    <a:bodyPr/>
                    <a:lstStyle/>
                    <a:p>
                      <a:pPr>
                        <a:lnSpc>
                          <a:spcPct val="115000"/>
                        </a:lnSpc>
                        <a:spcAft>
                          <a:spcPts val="0"/>
                        </a:spcAft>
                      </a:pPr>
                      <a:r>
                        <a:rPr lang="es-MX" sz="2000">
                          <a:effectLst/>
                        </a:rPr>
                        <a:t>Estudio </a:t>
                      </a:r>
                      <a:endParaRPr lang="es-MX" sz="2000">
                        <a:effectLst/>
                        <a:latin typeface="Calibri"/>
                        <a:ea typeface="Calibri"/>
                        <a:cs typeface="Times New Roman"/>
                      </a:endParaRPr>
                    </a:p>
                  </a:txBody>
                  <a:tcPr marL="68580" marR="68580" marT="0" marB="0"/>
                </a:tc>
                <a:tc>
                  <a:txBody>
                    <a:bodyPr/>
                    <a:lstStyle/>
                    <a:p>
                      <a:pPr>
                        <a:lnSpc>
                          <a:spcPct val="115000"/>
                        </a:lnSpc>
                        <a:spcAft>
                          <a:spcPts val="0"/>
                        </a:spcAft>
                      </a:pPr>
                      <a:r>
                        <a:rPr lang="es-MX" sz="2000">
                          <a:effectLst/>
                        </a:rPr>
                        <a:t>Conteo y proporciones</a:t>
                      </a:r>
                      <a:endParaRPr lang="es-MX" sz="2000">
                        <a:effectLst/>
                        <a:latin typeface="Calibri"/>
                        <a:ea typeface="Calibri"/>
                        <a:cs typeface="Times New Roman"/>
                      </a:endParaRPr>
                    </a:p>
                  </a:txBody>
                  <a:tcPr marL="68580" marR="68580" marT="0" marB="0"/>
                </a:tc>
                <a:tc>
                  <a:txBody>
                    <a:bodyPr/>
                    <a:lstStyle/>
                    <a:p>
                      <a:pPr>
                        <a:lnSpc>
                          <a:spcPct val="115000"/>
                        </a:lnSpc>
                        <a:spcAft>
                          <a:spcPts val="0"/>
                        </a:spcAft>
                      </a:pPr>
                      <a:r>
                        <a:rPr lang="es-MX" sz="2000">
                          <a:effectLst/>
                        </a:rPr>
                        <a:t>Mediciones estimaciones cálculos estadisticos</a:t>
                      </a:r>
                      <a:endParaRPr lang="es-MX" sz="2000">
                        <a:effectLst/>
                        <a:latin typeface="Calibri"/>
                        <a:ea typeface="Calibri"/>
                        <a:cs typeface="Times New Roman"/>
                      </a:endParaRPr>
                    </a:p>
                  </a:txBody>
                  <a:tcPr marL="68580" marR="68580" marT="0" marB="0"/>
                </a:tc>
              </a:tr>
              <a:tr h="419316">
                <a:tc>
                  <a:txBody>
                    <a:bodyPr/>
                    <a:lstStyle/>
                    <a:p>
                      <a:pPr>
                        <a:lnSpc>
                          <a:spcPct val="115000"/>
                        </a:lnSpc>
                        <a:spcAft>
                          <a:spcPts val="0"/>
                        </a:spcAft>
                      </a:pPr>
                      <a:r>
                        <a:rPr lang="es-MX" sz="2000">
                          <a:effectLst/>
                        </a:rPr>
                        <a:t>Efecto del ambiente</a:t>
                      </a:r>
                      <a:endParaRPr lang="es-MX" sz="2000">
                        <a:effectLst/>
                        <a:latin typeface="Calibri"/>
                        <a:ea typeface="Calibri"/>
                        <a:cs typeface="Times New Roman"/>
                      </a:endParaRPr>
                    </a:p>
                  </a:txBody>
                  <a:tcPr marL="68580" marR="68580" marT="0" marB="0"/>
                </a:tc>
                <a:tc>
                  <a:txBody>
                    <a:bodyPr/>
                    <a:lstStyle/>
                    <a:p>
                      <a:pPr>
                        <a:lnSpc>
                          <a:spcPct val="115000"/>
                        </a:lnSpc>
                        <a:spcAft>
                          <a:spcPts val="0"/>
                        </a:spcAft>
                      </a:pPr>
                      <a:r>
                        <a:rPr lang="es-MX" sz="2000">
                          <a:effectLst/>
                        </a:rPr>
                        <a:t>Poco o nada afectados</a:t>
                      </a:r>
                      <a:endParaRPr lang="es-MX" sz="2000">
                        <a:effectLst/>
                        <a:latin typeface="Calibri"/>
                        <a:ea typeface="Calibri"/>
                        <a:cs typeface="Times New Roman"/>
                      </a:endParaRPr>
                    </a:p>
                  </a:txBody>
                  <a:tcPr marL="68580" marR="68580" marT="0" marB="0"/>
                </a:tc>
                <a:tc>
                  <a:txBody>
                    <a:bodyPr/>
                    <a:lstStyle/>
                    <a:p>
                      <a:pPr>
                        <a:lnSpc>
                          <a:spcPct val="115000"/>
                        </a:lnSpc>
                        <a:spcAft>
                          <a:spcPts val="0"/>
                        </a:spcAft>
                      </a:pPr>
                      <a:r>
                        <a:rPr lang="es-MX" sz="2000" dirty="0">
                          <a:effectLst/>
                        </a:rPr>
                        <a:t>Muy afectados</a:t>
                      </a:r>
                      <a:endParaRPr lang="es-MX" sz="20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061203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tx2">
                    <a:lumMod val="75000"/>
                  </a:schemeClr>
                </a:solidFill>
              </a:rPr>
              <a:t>Teorema del limite central</a:t>
            </a:r>
            <a:endParaRPr lang="es-MX" sz="3600" b="1" dirty="0">
              <a:solidFill>
                <a:schemeClr val="tx2">
                  <a:lumMod val="75000"/>
                </a:schemeClr>
              </a:solidFill>
            </a:endParaRPr>
          </a:p>
        </p:txBody>
      </p:sp>
      <p:sp>
        <p:nvSpPr>
          <p:cNvPr id="3" name="2 Marcador de contenido"/>
          <p:cNvSpPr>
            <a:spLocks noGrp="1"/>
          </p:cNvSpPr>
          <p:nvPr>
            <p:ph idx="1"/>
          </p:nvPr>
        </p:nvSpPr>
        <p:spPr>
          <a:xfrm>
            <a:off x="467544" y="2132856"/>
            <a:ext cx="8229600" cy="3268960"/>
          </a:xfrm>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pPr marL="0" indent="0">
              <a:buNone/>
            </a:pPr>
            <a:r>
              <a:rPr lang="es-ES" kern="0" dirty="0">
                <a:solidFill>
                  <a:schemeClr val="tx2">
                    <a:lumMod val="50000"/>
                  </a:schemeClr>
                </a:solidFill>
                <a:latin typeface="Calibri" panose="020F0502020204030204" pitchFamily="34" charset="0"/>
                <a:cs typeface="Arial" pitchFamily="34" charset="0"/>
              </a:rPr>
              <a:t>La distribución aproximadamente normal de muchos caracteres cuantitativos puede fundamentarse en el </a:t>
            </a:r>
            <a:r>
              <a:rPr lang="es-ES" b="1" kern="0" dirty="0">
                <a:solidFill>
                  <a:schemeClr val="tx2">
                    <a:lumMod val="50000"/>
                  </a:schemeClr>
                </a:solidFill>
                <a:latin typeface="Calibri" panose="020F0502020204030204" pitchFamily="34" charset="0"/>
                <a:cs typeface="Arial" pitchFamily="34" charset="0"/>
              </a:rPr>
              <a:t>teorema central del límite</a:t>
            </a:r>
            <a:r>
              <a:rPr lang="es-ES" kern="0" dirty="0">
                <a:solidFill>
                  <a:schemeClr val="tx2">
                    <a:lumMod val="50000"/>
                  </a:schemeClr>
                </a:solidFill>
                <a:latin typeface="Calibri" panose="020F0502020204030204" pitchFamily="34" charset="0"/>
                <a:cs typeface="Arial" pitchFamily="34" charset="0"/>
              </a:rPr>
              <a:t>, que dice que </a:t>
            </a:r>
            <a:r>
              <a:rPr lang="es-ES" b="1" kern="0" dirty="0" smtClean="0">
                <a:solidFill>
                  <a:schemeClr val="tx2">
                    <a:lumMod val="50000"/>
                  </a:schemeClr>
                </a:solidFill>
                <a:latin typeface="Calibri" panose="020F0502020204030204" pitchFamily="34" charset="0"/>
                <a:cs typeface="Arial" pitchFamily="34" charset="0"/>
              </a:rPr>
              <a:t>“la </a:t>
            </a:r>
            <a:r>
              <a:rPr lang="es-ES" b="1" kern="0" dirty="0">
                <a:solidFill>
                  <a:schemeClr val="tx2">
                    <a:lumMod val="50000"/>
                  </a:schemeClr>
                </a:solidFill>
                <a:latin typeface="Calibri" panose="020F0502020204030204" pitchFamily="34" charset="0"/>
                <a:cs typeface="Arial" pitchFamily="34" charset="0"/>
              </a:rPr>
              <a:t>distribución de una variables que es la suma de muchos pequeños efectos aleatorios se </a:t>
            </a:r>
            <a:r>
              <a:rPr lang="es-ES" b="1" kern="0" dirty="0" smtClean="0">
                <a:solidFill>
                  <a:schemeClr val="tx2">
                    <a:lumMod val="50000"/>
                  </a:schemeClr>
                </a:solidFill>
                <a:latin typeface="Calibri" panose="020F0502020204030204" pitchFamily="34" charset="0"/>
                <a:cs typeface="Arial" pitchFamily="34" charset="0"/>
              </a:rPr>
              <a:t>aproxima asintóticamente </a:t>
            </a:r>
            <a:r>
              <a:rPr lang="es-ES" b="1" kern="0" dirty="0">
                <a:solidFill>
                  <a:schemeClr val="tx2">
                    <a:lumMod val="50000"/>
                  </a:schemeClr>
                </a:solidFill>
                <a:latin typeface="Calibri" panose="020F0502020204030204" pitchFamily="34" charset="0"/>
                <a:cs typeface="Arial" pitchFamily="34" charset="0"/>
              </a:rPr>
              <a:t>a una distribución normal, “a </a:t>
            </a:r>
            <a:r>
              <a:rPr lang="es-ES" b="1" kern="0" dirty="0" err="1">
                <a:solidFill>
                  <a:schemeClr val="tx2">
                    <a:lumMod val="50000"/>
                  </a:schemeClr>
                </a:solidFill>
                <a:latin typeface="Calibri" panose="020F0502020204030204" pitchFamily="34" charset="0"/>
                <a:cs typeface="Arial" pitchFamily="34" charset="0"/>
              </a:rPr>
              <a:t>singularly</a:t>
            </a:r>
            <a:r>
              <a:rPr lang="es-ES" b="1" kern="0" dirty="0">
                <a:solidFill>
                  <a:schemeClr val="tx2">
                    <a:lumMod val="50000"/>
                  </a:schemeClr>
                </a:solidFill>
                <a:latin typeface="Calibri" panose="020F0502020204030204" pitchFamily="34" charset="0"/>
                <a:cs typeface="Arial" pitchFamily="34" charset="0"/>
              </a:rPr>
              <a:t> </a:t>
            </a:r>
            <a:r>
              <a:rPr lang="es-ES" b="1" kern="0" dirty="0" err="1">
                <a:solidFill>
                  <a:schemeClr val="tx2">
                    <a:lumMod val="50000"/>
                  </a:schemeClr>
                </a:solidFill>
                <a:latin typeface="Calibri" panose="020F0502020204030204" pitchFamily="34" charset="0"/>
                <a:cs typeface="Arial" pitchFamily="34" charset="0"/>
              </a:rPr>
              <a:t>beautiful</a:t>
            </a:r>
            <a:r>
              <a:rPr lang="es-ES" b="1" kern="0" dirty="0">
                <a:solidFill>
                  <a:schemeClr val="tx2">
                    <a:lumMod val="50000"/>
                  </a:schemeClr>
                </a:solidFill>
                <a:latin typeface="Calibri" panose="020F0502020204030204" pitchFamily="34" charset="0"/>
                <a:cs typeface="Arial" pitchFamily="34" charset="0"/>
              </a:rPr>
              <a:t> </a:t>
            </a:r>
            <a:r>
              <a:rPr lang="es-ES" b="1" kern="0" dirty="0" err="1">
                <a:solidFill>
                  <a:schemeClr val="tx2">
                    <a:lumMod val="50000"/>
                  </a:schemeClr>
                </a:solidFill>
                <a:latin typeface="Calibri" panose="020F0502020204030204" pitchFamily="34" charset="0"/>
                <a:cs typeface="Arial" pitchFamily="34" charset="0"/>
              </a:rPr>
              <a:t>law</a:t>
            </a:r>
            <a:r>
              <a:rPr lang="es-ES" b="1" kern="0" dirty="0">
                <a:solidFill>
                  <a:schemeClr val="tx2">
                    <a:lumMod val="50000"/>
                  </a:schemeClr>
                </a:solidFill>
                <a:latin typeface="Calibri" panose="020F0502020204030204" pitchFamily="34" charset="0"/>
                <a:cs typeface="Arial" pitchFamily="34" charset="0"/>
              </a:rPr>
              <a:t>” </a:t>
            </a:r>
            <a:r>
              <a:rPr lang="es-ES" sz="2400" b="1" kern="0" dirty="0">
                <a:solidFill>
                  <a:schemeClr val="tx2">
                    <a:lumMod val="50000"/>
                  </a:schemeClr>
                </a:solidFill>
                <a:latin typeface="Calibri" panose="020F0502020204030204" pitchFamily="34" charset="0"/>
                <a:cs typeface="Arial" pitchFamily="34" charset="0"/>
              </a:rPr>
              <a:t>(F. Galton).</a:t>
            </a:r>
          </a:p>
          <a:p>
            <a:endParaRPr lang="es-MX" dirty="0"/>
          </a:p>
        </p:txBody>
      </p:sp>
    </p:spTree>
    <p:extLst>
      <p:ext uri="{BB962C8B-B14F-4D97-AF65-F5344CB8AC3E}">
        <p14:creationId xmlns:p14="http://schemas.microsoft.com/office/powerpoint/2010/main" val="1811364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395536" y="1340768"/>
            <a:ext cx="8229600" cy="4853136"/>
          </a:xfrm>
        </p:spPr>
        <p:style>
          <a:lnRef idx="1">
            <a:schemeClr val="accent5"/>
          </a:lnRef>
          <a:fillRef idx="2">
            <a:schemeClr val="accent5"/>
          </a:fillRef>
          <a:effectRef idx="1">
            <a:schemeClr val="accent5"/>
          </a:effectRef>
          <a:fontRef idx="minor">
            <a:schemeClr val="dk1"/>
          </a:fontRef>
        </p:style>
        <p:txBody>
          <a:bodyPr>
            <a:normAutofit fontScale="70000" lnSpcReduction="20000"/>
          </a:bodyPr>
          <a:lstStyle/>
          <a:p>
            <a:pPr marL="0" indent="0">
              <a:buNone/>
            </a:pPr>
            <a:r>
              <a:rPr lang="es-MX" dirty="0"/>
              <a:t>A principio del siglo XIX prevalecían dos escuelas que parecían ser irreconciliables: </a:t>
            </a:r>
          </a:p>
          <a:p>
            <a:pPr marL="0" indent="0">
              <a:buNone/>
            </a:pPr>
            <a:r>
              <a:rPr lang="es-MX" dirty="0"/>
              <a:t> </a:t>
            </a:r>
            <a:r>
              <a:rPr lang="es-MX" dirty="0" smtClean="0"/>
              <a:t>   1. La </a:t>
            </a:r>
            <a:r>
              <a:rPr lang="es-MX" dirty="0"/>
              <a:t>escuela mendeliana. </a:t>
            </a:r>
            <a:r>
              <a:rPr lang="es-MX" dirty="0" err="1"/>
              <a:t>Kölreuter</a:t>
            </a:r>
            <a:r>
              <a:rPr lang="es-MX" dirty="0"/>
              <a:t> (1760), Mendel (</a:t>
            </a:r>
            <a:r>
              <a:rPr lang="es-MX" dirty="0" smtClean="0"/>
              <a:t>1860)</a:t>
            </a:r>
          </a:p>
          <a:p>
            <a:pPr marL="0" indent="0">
              <a:buNone/>
            </a:pPr>
            <a:r>
              <a:rPr lang="es-MX" dirty="0"/>
              <a:t> </a:t>
            </a:r>
            <a:r>
              <a:rPr lang="es-MX" dirty="0" smtClean="0"/>
              <a:t>   2. La </a:t>
            </a:r>
            <a:r>
              <a:rPr lang="es-MX" dirty="0"/>
              <a:t>escuela biométrica. Galton, fines del siglo </a:t>
            </a:r>
            <a:r>
              <a:rPr lang="es-MX" dirty="0" err="1" smtClean="0"/>
              <a:t>XlX</a:t>
            </a:r>
            <a:endParaRPr lang="es-MX" dirty="0" smtClean="0"/>
          </a:p>
          <a:p>
            <a:pPr marL="0" indent="0">
              <a:buNone/>
            </a:pPr>
            <a:endParaRPr lang="es-MX" dirty="0"/>
          </a:p>
          <a:p>
            <a:pPr marL="0" indent="0" algn="just">
              <a:buNone/>
            </a:pPr>
            <a:r>
              <a:rPr lang="es-MX" dirty="0"/>
              <a:t>En 1910 dos investigadores en forma simultánea pero en países distintos, East, norteamericano, y Nilson </a:t>
            </a:r>
            <a:r>
              <a:rPr lang="es-MX" dirty="0" err="1"/>
              <a:t>Ehle</a:t>
            </a:r>
            <a:r>
              <a:rPr lang="es-MX" dirty="0"/>
              <a:t>, sueco, consiguen reconciliar ambas escuelas. </a:t>
            </a:r>
            <a:endParaRPr lang="es-MX" dirty="0" smtClean="0"/>
          </a:p>
          <a:p>
            <a:pPr marL="0" indent="0" algn="just">
              <a:buNone/>
            </a:pPr>
            <a:r>
              <a:rPr lang="es-MX" dirty="0" smtClean="0"/>
              <a:t>East </a:t>
            </a:r>
            <a:r>
              <a:rPr lang="es-MX" dirty="0"/>
              <a:t>trabajó en tamaño de flor de tabaco y en maíz, mientras Nilson </a:t>
            </a:r>
            <a:r>
              <a:rPr lang="es-MX" dirty="0" err="1"/>
              <a:t>Ehle</a:t>
            </a:r>
            <a:r>
              <a:rPr lang="es-MX" dirty="0"/>
              <a:t> en color de grano de trigo. </a:t>
            </a:r>
            <a:endParaRPr lang="es-MX" dirty="0" smtClean="0"/>
          </a:p>
          <a:p>
            <a:pPr marL="0" indent="0" algn="just">
              <a:buNone/>
            </a:pPr>
            <a:r>
              <a:rPr lang="es-MX" dirty="0" smtClean="0"/>
              <a:t>Rescatan </a:t>
            </a:r>
            <a:r>
              <a:rPr lang="es-MX" dirty="0"/>
              <a:t>las Leyes de Mendel, pero advierten que </a:t>
            </a:r>
            <a:r>
              <a:rPr lang="es-MX" b="1" u="sng" dirty="0"/>
              <a:t>se tratan de casos de </a:t>
            </a:r>
            <a:r>
              <a:rPr lang="es-MX" b="1" u="sng" dirty="0" err="1"/>
              <a:t>Poligenes</a:t>
            </a:r>
            <a:r>
              <a:rPr lang="es-MX" b="1" u="sng" dirty="0"/>
              <a:t>, es decir que se trata de numerosos genes en donde cada uno cumple con las leyes de </a:t>
            </a:r>
            <a:r>
              <a:rPr lang="es-MX" b="1" u="sng" dirty="0" smtClean="0"/>
              <a:t>Mendel</a:t>
            </a:r>
            <a:r>
              <a:rPr lang="es-MX" b="1" u="sng" dirty="0"/>
              <a:t>, y todos tienen efectos iguales y acumulativos sobre el carácter en cuestión. </a:t>
            </a:r>
            <a:endParaRPr lang="es-MX" b="1" u="sng" dirty="0"/>
          </a:p>
        </p:txBody>
      </p:sp>
    </p:spTree>
    <p:extLst>
      <p:ext uri="{BB962C8B-B14F-4D97-AF65-F5344CB8AC3E}">
        <p14:creationId xmlns:p14="http://schemas.microsoft.com/office/powerpoint/2010/main" val="24120077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349" y="1098177"/>
            <a:ext cx="7569200" cy="207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3717032"/>
            <a:ext cx="3481624" cy="2167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899592" y="439211"/>
            <a:ext cx="7488832" cy="584775"/>
          </a:xfrm>
          <a:prstGeom prst="rect">
            <a:avLst/>
          </a:prstGeom>
          <a:noFill/>
        </p:spPr>
        <p:txBody>
          <a:bodyPr wrap="square" rtlCol="0">
            <a:spAutoFit/>
          </a:bodyPr>
          <a:lstStyle/>
          <a:p>
            <a:r>
              <a:rPr lang="es-ES_tradnl" sz="3200" b="1" dirty="0" smtClean="0">
                <a:solidFill>
                  <a:schemeClr val="tx2">
                    <a:lumMod val="75000"/>
                  </a:schemeClr>
                </a:solidFill>
              </a:rPr>
              <a:t>MODELO DE DISTRIBUCION DE POLIGENES</a:t>
            </a:r>
            <a:endParaRPr lang="es-MX" sz="3200" b="1" dirty="0">
              <a:solidFill>
                <a:schemeClr val="tx2">
                  <a:lumMod val="75000"/>
                </a:schemeClr>
              </a:solidFill>
            </a:endParaRPr>
          </a:p>
        </p:txBody>
      </p:sp>
    </p:spTree>
    <p:extLst>
      <p:ext uri="{BB962C8B-B14F-4D97-AF65-F5344CB8AC3E}">
        <p14:creationId xmlns:p14="http://schemas.microsoft.com/office/powerpoint/2010/main" val="1361586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9"/>
          <p:cNvSpPr>
            <a:spLocks noChangeArrowheads="1"/>
          </p:cNvSpPr>
          <p:nvPr/>
        </p:nvSpPr>
        <p:spPr bwMode="auto">
          <a:xfrm>
            <a:off x="293688" y="1710468"/>
            <a:ext cx="3054176" cy="3416962"/>
          </a:xfrm>
          <a:prstGeom prst="rect">
            <a:avLst/>
          </a:prstGeom>
          <a:solidFill>
            <a:srgbClr val="FFFFFF"/>
          </a:solidFill>
          <a:ln w="9525">
            <a:noFill/>
            <a:miter lim="800000"/>
            <a:headEnd/>
            <a:tailEnd/>
          </a:ln>
          <a:effectLst/>
        </p:spPr>
        <p:txBody>
          <a:bodyPr wrap="square" lIns="92075" tIns="46038" rIns="92075" bIns="46038">
            <a:spAutoFit/>
          </a:bodyPr>
          <a:lstStyle/>
          <a:p>
            <a:pPr algn="just" eaLnBrk="1" fontAlgn="auto" hangingPunct="1">
              <a:spcBef>
                <a:spcPts val="0"/>
              </a:spcBef>
              <a:spcAft>
                <a:spcPts val="0"/>
              </a:spcAft>
              <a:defRPr/>
            </a:pPr>
            <a:r>
              <a:rPr lang="es-ES" b="1" kern="0" baseline="0" dirty="0">
                <a:solidFill>
                  <a:schemeClr val="tx2">
                    <a:lumMod val="50000"/>
                  </a:schemeClr>
                </a:solidFill>
                <a:latin typeface="Calibri" panose="020F0502020204030204" pitchFamily="34" charset="0"/>
                <a:cs typeface="Arial" pitchFamily="34" charset="0"/>
              </a:rPr>
              <a:t>Cuando una bola topa con un palito tiene una  probabilidad ½ de ir hacia la derecha o hacia la izquierda (sería análogo a la segregación de uno u otro alelo en un gen  heterocigoto. Así  cada palito que se encuentra la bola al caer es un gen cuantitativo que segrega con igual probabilidad hacia un alelo (+) ó (-)).</a:t>
            </a:r>
            <a:endParaRPr lang="ca-ES" b="1" kern="0" baseline="0" dirty="0">
              <a:solidFill>
                <a:schemeClr val="tx2">
                  <a:lumMod val="50000"/>
                </a:schemeClr>
              </a:solidFill>
              <a:latin typeface="Calibri" panose="020F0502020204030204" pitchFamily="34" charset="0"/>
              <a:cs typeface="Arial" pitchFamily="34" charset="0"/>
            </a:endParaRPr>
          </a:p>
        </p:txBody>
      </p:sp>
      <p:pic>
        <p:nvPicPr>
          <p:cNvPr id="45061" name="Picture 2" descr="galtonapparatus"/>
          <p:cNvPicPr>
            <a:picLocks noChangeAspect="1" noChangeArrowheads="1"/>
          </p:cNvPicPr>
          <p:nvPr/>
        </p:nvPicPr>
        <p:blipFill>
          <a:blip r:embed="rId3">
            <a:clrChange>
              <a:clrFrom>
                <a:srgbClr val="FFFEFF"/>
              </a:clrFrom>
              <a:clrTo>
                <a:srgbClr val="FFFEFF">
                  <a:alpha val="0"/>
                </a:srgbClr>
              </a:clrTo>
            </a:clrChange>
            <a:extLst>
              <a:ext uri="{28A0092B-C50C-407E-A947-70E740481C1C}">
                <a14:useLocalDpi xmlns:a14="http://schemas.microsoft.com/office/drawing/2010/main" val="0"/>
              </a:ext>
            </a:extLst>
          </a:blip>
          <a:srcRect/>
          <a:stretch>
            <a:fillRect/>
          </a:stretch>
        </p:blipFill>
        <p:spPr bwMode="auto">
          <a:xfrm>
            <a:off x="4223935" y="407378"/>
            <a:ext cx="4175143" cy="569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3"/>
          <p:cNvSpPr txBox="1">
            <a:spLocks noChangeArrowheads="1"/>
          </p:cNvSpPr>
          <p:nvPr/>
        </p:nvSpPr>
        <p:spPr bwMode="auto">
          <a:xfrm>
            <a:off x="4238046" y="5958427"/>
            <a:ext cx="3464089" cy="339196"/>
          </a:xfrm>
          <a:prstGeom prst="rect">
            <a:avLst/>
          </a:prstGeom>
          <a:noFill/>
          <a:ln w="9525">
            <a:noFill/>
            <a:miter lim="800000"/>
            <a:headEnd/>
            <a:tailEnd/>
          </a:ln>
          <a:effectLst/>
        </p:spPr>
        <p:txBody>
          <a:bodyPr wrap="none" lIns="92075" tIns="46038" rIns="92075" bIns="46038" anchor="ctr">
            <a:spAutoFit/>
          </a:bodyPr>
          <a:lstStyle/>
          <a:p>
            <a:pPr algn="ctr" eaLnBrk="1" fontAlgn="auto" hangingPunct="1">
              <a:spcBef>
                <a:spcPts val="0"/>
              </a:spcBef>
              <a:spcAft>
                <a:spcPts val="0"/>
              </a:spcAft>
              <a:defRPr/>
            </a:pPr>
            <a:r>
              <a:rPr lang="es-ES" sz="1600" b="0" kern="0" baseline="0" dirty="0" err="1">
                <a:solidFill>
                  <a:sysClr val="windowText" lastClr="000000"/>
                </a:solidFill>
                <a:latin typeface="Calibri" panose="020F0502020204030204" pitchFamily="34" charset="0"/>
                <a:cs typeface="Arial" pitchFamily="34" charset="0"/>
              </a:rPr>
              <a:t>Galton’s</a:t>
            </a:r>
            <a:r>
              <a:rPr lang="es-ES" sz="1600" b="0" kern="0" baseline="0" dirty="0">
                <a:solidFill>
                  <a:sysClr val="windowText" lastClr="000000"/>
                </a:solidFill>
                <a:latin typeface="Calibri" panose="020F0502020204030204" pitchFamily="34" charset="0"/>
                <a:cs typeface="Arial" pitchFamily="34" charset="0"/>
              </a:rPr>
              <a:t> </a:t>
            </a:r>
            <a:r>
              <a:rPr lang="es-ES" sz="1600" b="0" kern="0" baseline="0" dirty="0" err="1">
                <a:solidFill>
                  <a:sysClr val="windowText" lastClr="000000"/>
                </a:solidFill>
                <a:latin typeface="Calibri" panose="020F0502020204030204" pitchFamily="34" charset="0"/>
                <a:cs typeface="Arial" pitchFamily="34" charset="0"/>
              </a:rPr>
              <a:t>apparatus</a:t>
            </a:r>
            <a:r>
              <a:rPr lang="es-ES" sz="1600" b="0" kern="0" baseline="0" dirty="0">
                <a:solidFill>
                  <a:sysClr val="windowText" lastClr="000000"/>
                </a:solidFill>
                <a:latin typeface="Calibri" panose="020F0502020204030204" pitchFamily="34" charset="0"/>
                <a:cs typeface="Arial" pitchFamily="34" charset="0"/>
              </a:rPr>
              <a:t> (</a:t>
            </a:r>
            <a:r>
              <a:rPr lang="es-ES" sz="1600" b="0" kern="0" baseline="0" dirty="0" err="1">
                <a:solidFill>
                  <a:sysClr val="windowText" lastClr="000000"/>
                </a:solidFill>
                <a:latin typeface="Calibri" panose="020F0502020204030204" pitchFamily="34" charset="0"/>
                <a:cs typeface="Arial" pitchFamily="34" charset="0"/>
              </a:rPr>
              <a:t>Galton’s</a:t>
            </a:r>
            <a:r>
              <a:rPr lang="es-ES" sz="1600" b="0" kern="0" baseline="0" dirty="0">
                <a:solidFill>
                  <a:sysClr val="windowText" lastClr="000000"/>
                </a:solidFill>
                <a:latin typeface="Calibri" panose="020F0502020204030204" pitchFamily="34" charset="0"/>
                <a:cs typeface="Arial" pitchFamily="34" charset="0"/>
              </a:rPr>
              <a:t> </a:t>
            </a:r>
            <a:r>
              <a:rPr lang="es-ES" sz="1600" b="0" kern="0" baseline="0" dirty="0" err="1">
                <a:solidFill>
                  <a:sysClr val="windowText" lastClr="000000"/>
                </a:solidFill>
                <a:latin typeface="Calibri" panose="020F0502020204030204" pitchFamily="34" charset="0"/>
                <a:cs typeface="Arial" pitchFamily="34" charset="0"/>
              </a:rPr>
              <a:t>Quincunx</a:t>
            </a:r>
            <a:r>
              <a:rPr lang="es-ES" sz="1600" b="0" kern="0" baseline="0" dirty="0">
                <a:solidFill>
                  <a:sysClr val="windowText" lastClr="000000"/>
                </a:solidFill>
                <a:latin typeface="Calibri" panose="020F0502020204030204" pitchFamily="34" charset="0"/>
                <a:cs typeface="Arial" pitchFamily="34" charset="0"/>
              </a:rPr>
              <a:t>)</a:t>
            </a:r>
          </a:p>
        </p:txBody>
      </p:sp>
      <p:sp>
        <p:nvSpPr>
          <p:cNvPr id="26" name="Text Box 5"/>
          <p:cNvSpPr txBox="1">
            <a:spLocks noChangeArrowheads="1"/>
          </p:cNvSpPr>
          <p:nvPr/>
        </p:nvSpPr>
        <p:spPr bwMode="auto">
          <a:xfrm>
            <a:off x="411076" y="548680"/>
            <a:ext cx="2819400" cy="1016000"/>
          </a:xfrm>
          <a:prstGeom prst="rect">
            <a:avLst/>
          </a:prstGeom>
          <a:ln>
            <a:solidFill>
              <a:schemeClr val="tx2">
                <a:lumMod val="50000"/>
              </a:schemeClr>
            </a:solidFill>
            <a:headEnd/>
            <a:tailEnd/>
          </a:ln>
        </p:spPr>
        <p:style>
          <a:lnRef idx="2">
            <a:schemeClr val="accent2"/>
          </a:lnRef>
          <a:fillRef idx="1">
            <a:schemeClr val="lt1"/>
          </a:fillRef>
          <a:effectRef idx="0">
            <a:schemeClr val="accent2"/>
          </a:effectRef>
          <a:fontRef idx="minor">
            <a:schemeClr val="dk1"/>
          </a:fontRef>
        </p:style>
        <p:txBody>
          <a:bodyPr lIns="92075" tIns="46038" rIns="92075" bIns="46038" anchor="ctr">
            <a:spAutoFit/>
          </a:bodyPr>
          <a:lstStyle/>
          <a:p>
            <a:pPr algn="ctr" eaLnBrk="1" fontAlgn="auto" hangingPunct="1">
              <a:spcBef>
                <a:spcPts val="0"/>
              </a:spcBef>
              <a:spcAft>
                <a:spcPts val="0"/>
              </a:spcAft>
              <a:defRPr/>
            </a:pPr>
            <a:r>
              <a:rPr lang="es-ES" sz="2000" b="0" kern="0" baseline="0" dirty="0">
                <a:solidFill>
                  <a:sysClr val="windowText" lastClr="000000"/>
                </a:solidFill>
                <a:latin typeface="Calibri" panose="020F0502020204030204" pitchFamily="34" charset="0"/>
                <a:cs typeface="Arial" pitchFamily="34" charset="0"/>
              </a:rPr>
              <a:t>Demostración intuitiva del Teorema Central </a:t>
            </a:r>
          </a:p>
          <a:p>
            <a:pPr algn="ctr" eaLnBrk="1" fontAlgn="auto" hangingPunct="1">
              <a:spcBef>
                <a:spcPts val="0"/>
              </a:spcBef>
              <a:spcAft>
                <a:spcPts val="0"/>
              </a:spcAft>
              <a:defRPr/>
            </a:pPr>
            <a:r>
              <a:rPr lang="es-ES" sz="2000" b="0" kern="0" baseline="0" dirty="0">
                <a:solidFill>
                  <a:sysClr val="windowText" lastClr="000000"/>
                </a:solidFill>
                <a:latin typeface="Calibri" panose="020F0502020204030204" pitchFamily="34" charset="0"/>
                <a:cs typeface="Arial" pitchFamily="34" charset="0"/>
              </a:rPr>
              <a:t>del Límite</a:t>
            </a:r>
          </a:p>
        </p:txBody>
      </p:sp>
      <p:sp>
        <p:nvSpPr>
          <p:cNvPr id="28" name="Rectangle 10"/>
          <p:cNvSpPr>
            <a:spLocks noChangeArrowheads="1"/>
          </p:cNvSpPr>
          <p:nvPr/>
        </p:nvSpPr>
        <p:spPr bwMode="auto">
          <a:xfrm>
            <a:off x="826294" y="6172916"/>
            <a:ext cx="1360488" cy="523875"/>
          </a:xfrm>
          <a:prstGeom prst="rect">
            <a:avLst/>
          </a:prstGeom>
          <a:noFill/>
          <a:ln w="9525">
            <a:noFill/>
            <a:miter lim="800000"/>
            <a:headEnd/>
            <a:tailEnd/>
          </a:ln>
          <a:effectLst/>
        </p:spPr>
        <p:txBody>
          <a:bodyPr lIns="92075" tIns="46038" rIns="92075" bIns="46038">
            <a:spAutoFit/>
          </a:bodyPr>
          <a:lstStyle/>
          <a:p>
            <a:pPr algn="ctr" eaLnBrk="1" fontAlgn="auto" hangingPunct="1">
              <a:spcBef>
                <a:spcPts val="0"/>
              </a:spcBef>
              <a:spcAft>
                <a:spcPts val="0"/>
              </a:spcAft>
              <a:defRPr/>
            </a:pPr>
            <a:r>
              <a:rPr lang="ca-ES" sz="1400" b="0" kern="0" baseline="0" dirty="0">
                <a:solidFill>
                  <a:sysClr val="windowText" lastClr="000000"/>
                </a:solidFill>
                <a:latin typeface="Calibri" panose="020F0502020204030204" pitchFamily="34" charset="0"/>
                <a:cs typeface="Arial" pitchFamily="34" charset="0"/>
              </a:rPr>
              <a:t>Ver </a:t>
            </a:r>
            <a:r>
              <a:rPr lang="ca-ES" sz="1400" b="0" kern="0" baseline="0" dirty="0" err="1">
                <a:solidFill>
                  <a:sysClr val="windowText" lastClr="000000"/>
                </a:solidFill>
                <a:latin typeface="Calibri" panose="020F0502020204030204" pitchFamily="34" charset="0"/>
                <a:cs typeface="Arial" pitchFamily="34" charset="0"/>
              </a:rPr>
              <a:t>animación</a:t>
            </a:r>
            <a:r>
              <a:rPr lang="ca-ES" sz="1400" b="0" kern="0" baseline="0" dirty="0">
                <a:solidFill>
                  <a:sysClr val="windowText" lastClr="000000"/>
                </a:solidFill>
                <a:latin typeface="Calibri" panose="020F0502020204030204" pitchFamily="34" charset="0"/>
                <a:cs typeface="Arial" pitchFamily="34" charset="0"/>
              </a:rPr>
              <a:t> </a:t>
            </a:r>
            <a:r>
              <a:rPr lang="ca-ES" sz="1400" b="0" kern="0" baseline="0" dirty="0">
                <a:solidFill>
                  <a:sysClr val="windowText" lastClr="000000"/>
                </a:solidFill>
                <a:latin typeface="Calibri" panose="020F0502020204030204" pitchFamily="34" charset="0"/>
                <a:cs typeface="Arial" pitchFamily="34" charset="0"/>
                <a:hlinkClick r:id="rId4"/>
              </a:rPr>
              <a:t>aqu</a:t>
            </a:r>
            <a:r>
              <a:rPr lang="ca-ES" sz="1400" b="0" kern="0" baseline="0" dirty="0">
                <a:solidFill>
                  <a:sysClr val="windowText" lastClr="000000"/>
                </a:solidFill>
                <a:latin typeface="Calibri" panose="020F0502020204030204" pitchFamily="34" charset="0"/>
                <a:cs typeface="Arial" pitchFamily="34" charset="0"/>
                <a:hlinkClick r:id="rId5"/>
              </a:rPr>
              <a:t>í</a:t>
            </a:r>
            <a:endParaRPr lang="ca-ES" sz="1400" b="0" kern="0" baseline="0" dirty="0">
              <a:solidFill>
                <a:sysClr val="windowText" lastClr="000000"/>
              </a:solidFill>
              <a:latin typeface="Calibri" panose="020F0502020204030204" pitchFamily="34" charset="0"/>
              <a:cs typeface="Arial" pitchFamily="34" charset="0"/>
            </a:endParaRPr>
          </a:p>
        </p:txBody>
      </p:sp>
    </p:spTree>
    <p:extLst>
      <p:ext uri="{BB962C8B-B14F-4D97-AF65-F5344CB8AC3E}">
        <p14:creationId xmlns:p14="http://schemas.microsoft.com/office/powerpoint/2010/main" val="90853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Resultado de imagen para dibujo de cientif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933166"/>
            <a:ext cx="1781175" cy="292417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endParaRPr lang="es-MX"/>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19672" y="764704"/>
            <a:ext cx="7306265" cy="4995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Llamada rectangular redondeada"/>
          <p:cNvSpPr/>
          <p:nvPr/>
        </p:nvSpPr>
        <p:spPr>
          <a:xfrm>
            <a:off x="395536" y="1887169"/>
            <a:ext cx="2232248" cy="936104"/>
          </a:xfrm>
          <a:prstGeom prst="wedgeRoundRectCallout">
            <a:avLst>
              <a:gd name="adj1" fmla="val -9866"/>
              <a:gd name="adj2" fmla="val 16419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395536" y="2075613"/>
            <a:ext cx="2232248" cy="646331"/>
          </a:xfrm>
          <a:prstGeom prst="rect">
            <a:avLst/>
          </a:prstGeom>
          <a:noFill/>
        </p:spPr>
        <p:txBody>
          <a:bodyPr wrap="square" rtlCol="0">
            <a:spAutoFit/>
          </a:bodyPr>
          <a:lstStyle/>
          <a:p>
            <a:r>
              <a:rPr lang="es-ES_tradnl" dirty="0" smtClean="0"/>
              <a:t>Recordemos las bases </a:t>
            </a:r>
            <a:r>
              <a:rPr lang="es-ES_tradnl" dirty="0" err="1" smtClean="0"/>
              <a:t>estadisticas</a:t>
            </a:r>
            <a:r>
              <a:rPr lang="es-ES_tradnl" dirty="0" smtClean="0"/>
              <a:t> !!</a:t>
            </a:r>
            <a:endParaRPr lang="es-MX" dirty="0"/>
          </a:p>
        </p:txBody>
      </p:sp>
    </p:spTree>
    <p:extLst>
      <p:ext uri="{BB962C8B-B14F-4D97-AF65-F5344CB8AC3E}">
        <p14:creationId xmlns:p14="http://schemas.microsoft.com/office/powerpoint/2010/main" val="3309051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74301" y="476672"/>
            <a:ext cx="7416824" cy="600164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es-MX" sz="2400" b="1" dirty="0" smtClean="0">
                <a:solidFill>
                  <a:schemeClr val="tx2">
                    <a:lumMod val="50000"/>
                  </a:schemeClr>
                </a:solidFill>
              </a:rPr>
              <a:t>LAS CARACTERÍSTICAS CUANTITATIVAS, ADEMÁS DE SER POLIGÉNICAS, SON INFLUENCIADAS POR FACTORES AMBIENTALES.</a:t>
            </a:r>
          </a:p>
          <a:p>
            <a:pPr algn="just"/>
            <a:r>
              <a:rPr lang="es-ES_tradnl" sz="2400" b="1" dirty="0" smtClean="0">
                <a:solidFill>
                  <a:schemeClr val="tx2">
                    <a:lumMod val="50000"/>
                  </a:schemeClr>
                </a:solidFill>
              </a:rPr>
              <a:t>Pero ….</a:t>
            </a:r>
            <a:endParaRPr lang="es-MX" sz="2400" b="1" dirty="0">
              <a:solidFill>
                <a:schemeClr val="tx2">
                  <a:lumMod val="50000"/>
                </a:schemeClr>
              </a:solidFill>
            </a:endParaRPr>
          </a:p>
          <a:p>
            <a:pPr algn="just"/>
            <a:r>
              <a:rPr lang="es-MX" sz="2400" b="1" dirty="0">
                <a:solidFill>
                  <a:schemeClr val="tx2">
                    <a:lumMod val="50000"/>
                  </a:schemeClr>
                </a:solidFill>
              </a:rPr>
              <a:t>¿Cuánta de la variación en un rasgo o </a:t>
            </a:r>
            <a:r>
              <a:rPr lang="es-MX" sz="2400" b="1" dirty="0" smtClean="0">
                <a:solidFill>
                  <a:schemeClr val="tx2">
                    <a:lumMod val="50000"/>
                  </a:schemeClr>
                </a:solidFill>
              </a:rPr>
              <a:t>característica cuantitativa </a:t>
            </a:r>
            <a:r>
              <a:rPr lang="es-MX" sz="2400" b="1" dirty="0">
                <a:solidFill>
                  <a:schemeClr val="tx2">
                    <a:lumMod val="50000"/>
                  </a:schemeClr>
                </a:solidFill>
              </a:rPr>
              <a:t>es debido </a:t>
            </a:r>
            <a:r>
              <a:rPr lang="es-MX" sz="2400" b="1" dirty="0" smtClean="0">
                <a:solidFill>
                  <a:schemeClr val="tx2">
                    <a:lumMod val="50000"/>
                  </a:schemeClr>
                </a:solidFill>
              </a:rPr>
              <a:t>a </a:t>
            </a:r>
            <a:r>
              <a:rPr lang="es-MX" sz="2400" b="1" u="sng" dirty="0" smtClean="0">
                <a:solidFill>
                  <a:schemeClr val="tx2">
                    <a:lumMod val="50000"/>
                  </a:schemeClr>
                </a:solidFill>
              </a:rPr>
              <a:t>diferencias </a:t>
            </a:r>
            <a:r>
              <a:rPr lang="es-MX" sz="2400" b="1" u="sng" dirty="0">
                <a:solidFill>
                  <a:schemeClr val="tx2">
                    <a:lumMod val="50000"/>
                  </a:schemeClr>
                </a:solidFill>
              </a:rPr>
              <a:t>genéticas</a:t>
            </a:r>
            <a:r>
              <a:rPr lang="es-MX" sz="2400" b="1" dirty="0">
                <a:solidFill>
                  <a:schemeClr val="tx2">
                    <a:lumMod val="50000"/>
                  </a:schemeClr>
                </a:solidFill>
              </a:rPr>
              <a:t>?</a:t>
            </a:r>
          </a:p>
          <a:p>
            <a:pPr algn="just"/>
            <a:r>
              <a:rPr lang="es-MX" sz="2400" b="1" dirty="0">
                <a:solidFill>
                  <a:schemeClr val="tx2">
                    <a:lumMod val="50000"/>
                  </a:schemeClr>
                </a:solidFill>
              </a:rPr>
              <a:t>¿Cuánta de la variación en un rasgo o característica cuantitativa es debido </a:t>
            </a:r>
            <a:r>
              <a:rPr lang="es-MX" sz="2400" b="1" dirty="0" smtClean="0">
                <a:solidFill>
                  <a:schemeClr val="tx2">
                    <a:lumMod val="50000"/>
                  </a:schemeClr>
                </a:solidFill>
              </a:rPr>
              <a:t>a </a:t>
            </a:r>
            <a:r>
              <a:rPr lang="es-MX" sz="2400" b="1" u="sng" dirty="0" smtClean="0">
                <a:solidFill>
                  <a:schemeClr val="tx2">
                    <a:lumMod val="50000"/>
                  </a:schemeClr>
                </a:solidFill>
              </a:rPr>
              <a:t>diferencias </a:t>
            </a:r>
            <a:r>
              <a:rPr lang="es-MX" sz="2400" b="1" u="sng" dirty="0">
                <a:solidFill>
                  <a:schemeClr val="tx2">
                    <a:lumMod val="50000"/>
                  </a:schemeClr>
                </a:solidFill>
              </a:rPr>
              <a:t>ambientales</a:t>
            </a:r>
            <a:r>
              <a:rPr lang="es-MX" sz="2400" b="1" dirty="0" smtClean="0">
                <a:solidFill>
                  <a:schemeClr val="tx2">
                    <a:lumMod val="50000"/>
                  </a:schemeClr>
                </a:solidFill>
              </a:rPr>
              <a:t>?</a:t>
            </a:r>
          </a:p>
          <a:p>
            <a:endParaRPr lang="es-MX" sz="2400" b="1" dirty="0">
              <a:solidFill>
                <a:schemeClr val="tx2">
                  <a:lumMod val="50000"/>
                </a:schemeClr>
              </a:solidFill>
            </a:endParaRPr>
          </a:p>
          <a:p>
            <a:r>
              <a:rPr lang="es-MX" sz="2400" b="1" u="sng" dirty="0">
                <a:solidFill>
                  <a:schemeClr val="tx2">
                    <a:lumMod val="50000"/>
                  </a:schemeClr>
                </a:solidFill>
              </a:rPr>
              <a:t>HEREDABILIDAD DE UN RASGO</a:t>
            </a:r>
            <a:r>
              <a:rPr lang="es-MX" sz="2400" b="1" dirty="0">
                <a:solidFill>
                  <a:schemeClr val="tx2">
                    <a:lumMod val="50000"/>
                  </a:schemeClr>
                </a:solidFill>
              </a:rPr>
              <a:t>: Proporción de la variación fenotípica </a:t>
            </a:r>
            <a:r>
              <a:rPr lang="es-MX" sz="2400" b="1" dirty="0" smtClean="0">
                <a:solidFill>
                  <a:schemeClr val="tx2">
                    <a:lumMod val="50000"/>
                  </a:schemeClr>
                </a:solidFill>
              </a:rPr>
              <a:t>total de </a:t>
            </a:r>
            <a:r>
              <a:rPr lang="es-MX" sz="2400" b="1" dirty="0">
                <a:solidFill>
                  <a:schemeClr val="tx2">
                    <a:lumMod val="50000"/>
                  </a:schemeClr>
                </a:solidFill>
              </a:rPr>
              <a:t>una característica que se debe a diferencias genéticas</a:t>
            </a:r>
            <a:r>
              <a:rPr lang="es-MX" sz="2400" b="1" dirty="0" smtClean="0">
                <a:solidFill>
                  <a:schemeClr val="tx2">
                    <a:lumMod val="50000"/>
                  </a:schemeClr>
                </a:solidFill>
              </a:rPr>
              <a:t>.</a:t>
            </a:r>
          </a:p>
          <a:p>
            <a:endParaRPr lang="es-MX" sz="2400" b="1" dirty="0">
              <a:solidFill>
                <a:schemeClr val="tx2">
                  <a:lumMod val="50000"/>
                </a:schemeClr>
              </a:solidFill>
            </a:endParaRPr>
          </a:p>
          <a:p>
            <a:r>
              <a:rPr lang="es-MX" sz="2400" b="1" u="sng" dirty="0">
                <a:solidFill>
                  <a:schemeClr val="tx2">
                    <a:lumMod val="50000"/>
                  </a:schemeClr>
                </a:solidFill>
              </a:rPr>
              <a:t>COMPONENTES DE LA VARIANZA FENOTÍPICA </a:t>
            </a:r>
            <a:r>
              <a:rPr lang="es-MX" sz="2400" b="1" u="sng" dirty="0" smtClean="0">
                <a:solidFill>
                  <a:schemeClr val="tx2">
                    <a:lumMod val="50000"/>
                  </a:schemeClr>
                </a:solidFill>
              </a:rPr>
              <a:t>TOTAL</a:t>
            </a:r>
          </a:p>
          <a:p>
            <a:endParaRPr lang="es-ES_tradnl" sz="2400" b="1" dirty="0">
              <a:solidFill>
                <a:schemeClr val="tx2">
                  <a:lumMod val="50000"/>
                </a:schemeClr>
              </a:solidFill>
            </a:endParaRPr>
          </a:p>
          <a:p>
            <a:endParaRPr lang="es-MX" sz="2400" b="1" dirty="0">
              <a:solidFill>
                <a:schemeClr val="tx2">
                  <a:lumMod val="50000"/>
                </a:schemeClr>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5733256"/>
            <a:ext cx="2845763" cy="590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11870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a:t>HEREDABILIDAD EN SENTIDO AMPLIO </a:t>
            </a:r>
            <a:r>
              <a:rPr lang="es-MX" sz="3200" dirty="0"/>
              <a:t>(</a:t>
            </a:r>
            <a:r>
              <a:rPr lang="es-MX" sz="3200" b="1" dirty="0"/>
              <a:t>H</a:t>
            </a:r>
            <a:r>
              <a:rPr lang="es-MX" sz="3200" b="1" baseline="30000" dirty="0"/>
              <a:t>2</a:t>
            </a:r>
            <a:r>
              <a:rPr lang="es-MX" sz="3200" dirty="0"/>
              <a:t>) </a:t>
            </a:r>
          </a:p>
        </p:txBody>
      </p:sp>
      <p:sp>
        <p:nvSpPr>
          <p:cNvPr id="3" name="2 Marcador de contenido"/>
          <p:cNvSpPr>
            <a:spLocks noGrp="1"/>
          </p:cNvSpPr>
          <p:nvPr>
            <p:ph idx="1"/>
          </p:nvPr>
        </p:nvSpPr>
        <p:spPr>
          <a:xfrm>
            <a:off x="467544" y="1628800"/>
            <a:ext cx="8229600" cy="4929411"/>
          </a:xfrm>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r>
              <a:rPr lang="es-MX" dirty="0" smtClean="0">
                <a:solidFill>
                  <a:schemeClr val="tx2">
                    <a:lumMod val="50000"/>
                  </a:schemeClr>
                </a:solidFill>
              </a:rPr>
              <a:t>Proporción </a:t>
            </a:r>
            <a:r>
              <a:rPr lang="es-MX" dirty="0">
                <a:solidFill>
                  <a:schemeClr val="tx2">
                    <a:lumMod val="50000"/>
                  </a:schemeClr>
                </a:solidFill>
              </a:rPr>
              <a:t>de la </a:t>
            </a:r>
            <a:r>
              <a:rPr lang="es-MX" dirty="0" smtClean="0">
                <a:solidFill>
                  <a:schemeClr val="tx2">
                    <a:lumMod val="50000"/>
                  </a:schemeClr>
                </a:solidFill>
              </a:rPr>
              <a:t>varianza fenotípica </a:t>
            </a:r>
            <a:r>
              <a:rPr lang="es-MX" dirty="0">
                <a:solidFill>
                  <a:schemeClr val="tx2">
                    <a:lumMod val="50000"/>
                  </a:schemeClr>
                </a:solidFill>
              </a:rPr>
              <a:t>que es debida a varianza genética </a:t>
            </a:r>
            <a:r>
              <a:rPr lang="es-MX" dirty="0" smtClean="0">
                <a:solidFill>
                  <a:schemeClr val="tx2">
                    <a:lumMod val="50000"/>
                  </a:schemeClr>
                </a:solidFill>
              </a:rPr>
              <a:t>(fluctúa entre  </a:t>
            </a:r>
            <a:r>
              <a:rPr lang="es-MX" dirty="0">
                <a:solidFill>
                  <a:schemeClr val="tx2">
                    <a:lumMod val="50000"/>
                  </a:schemeClr>
                </a:solidFill>
              </a:rPr>
              <a:t>0 a 1</a:t>
            </a:r>
            <a:r>
              <a:rPr lang="es-MX" dirty="0" smtClean="0">
                <a:solidFill>
                  <a:schemeClr val="tx2">
                    <a:lumMod val="50000"/>
                  </a:schemeClr>
                </a:solidFill>
              </a:rPr>
              <a:t>)</a:t>
            </a:r>
          </a:p>
          <a:p>
            <a:endParaRPr lang="es-ES_tradnl" dirty="0">
              <a:solidFill>
                <a:schemeClr val="tx2">
                  <a:lumMod val="50000"/>
                </a:schemeClr>
              </a:solidFill>
            </a:endParaRPr>
          </a:p>
          <a:p>
            <a:endParaRPr lang="es-ES_tradnl" dirty="0" smtClean="0">
              <a:solidFill>
                <a:schemeClr val="tx2">
                  <a:lumMod val="50000"/>
                </a:schemeClr>
              </a:solidFill>
            </a:endParaRPr>
          </a:p>
          <a:p>
            <a:endParaRPr lang="es-MX" dirty="0">
              <a:solidFill>
                <a:schemeClr val="tx2">
                  <a:lumMod val="50000"/>
                </a:schemeClr>
              </a:solidFill>
            </a:endParaRPr>
          </a:p>
          <a:p>
            <a:r>
              <a:rPr lang="es-MX" b="1" dirty="0">
                <a:solidFill>
                  <a:schemeClr val="tx2">
                    <a:lumMod val="50000"/>
                  </a:schemeClr>
                </a:solidFill>
              </a:rPr>
              <a:t>H</a:t>
            </a:r>
            <a:r>
              <a:rPr lang="es-MX" b="1" baseline="30000" dirty="0">
                <a:solidFill>
                  <a:schemeClr val="tx2">
                    <a:lumMod val="50000"/>
                  </a:schemeClr>
                </a:solidFill>
              </a:rPr>
              <a:t>2</a:t>
            </a:r>
            <a:r>
              <a:rPr lang="es-MX" b="1" dirty="0">
                <a:solidFill>
                  <a:schemeClr val="tx2">
                    <a:lumMod val="50000"/>
                  </a:schemeClr>
                </a:solidFill>
              </a:rPr>
              <a:t> = 0 </a:t>
            </a:r>
            <a:r>
              <a:rPr lang="es-MX" dirty="0">
                <a:solidFill>
                  <a:schemeClr val="tx2">
                    <a:lumMod val="50000"/>
                  </a:schemeClr>
                </a:solidFill>
              </a:rPr>
              <a:t>Indica que nada de la varianza fenotípica resulta de diferencias en </a:t>
            </a:r>
            <a:r>
              <a:rPr lang="es-MX" dirty="0" smtClean="0">
                <a:solidFill>
                  <a:schemeClr val="tx2">
                    <a:lumMod val="50000"/>
                  </a:schemeClr>
                </a:solidFill>
              </a:rPr>
              <a:t>el genotipo </a:t>
            </a:r>
            <a:r>
              <a:rPr lang="es-MX" dirty="0">
                <a:solidFill>
                  <a:schemeClr val="tx2">
                    <a:lumMod val="50000"/>
                  </a:schemeClr>
                </a:solidFill>
              </a:rPr>
              <a:t>y que las diferencias en el fenotipo se deben a varianza ambiental.</a:t>
            </a:r>
          </a:p>
          <a:p>
            <a:r>
              <a:rPr lang="es-MX" b="1" dirty="0">
                <a:solidFill>
                  <a:schemeClr val="tx2">
                    <a:lumMod val="50000"/>
                  </a:schemeClr>
                </a:solidFill>
              </a:rPr>
              <a:t>H</a:t>
            </a:r>
            <a:r>
              <a:rPr lang="es-MX" b="1" baseline="30000" dirty="0">
                <a:solidFill>
                  <a:schemeClr val="tx2">
                    <a:lumMod val="50000"/>
                  </a:schemeClr>
                </a:solidFill>
              </a:rPr>
              <a:t>2</a:t>
            </a:r>
            <a:r>
              <a:rPr lang="es-MX" b="1" dirty="0">
                <a:solidFill>
                  <a:schemeClr val="tx2">
                    <a:lumMod val="50000"/>
                  </a:schemeClr>
                </a:solidFill>
              </a:rPr>
              <a:t> = 1 </a:t>
            </a:r>
            <a:r>
              <a:rPr lang="es-MX" dirty="0">
                <a:solidFill>
                  <a:schemeClr val="tx2">
                    <a:lumMod val="50000"/>
                  </a:schemeClr>
                </a:solidFill>
              </a:rPr>
              <a:t>Indica que toda la varianza fenotípica resulta de diferencias en </a:t>
            </a:r>
            <a:r>
              <a:rPr lang="es-MX" dirty="0" smtClean="0">
                <a:solidFill>
                  <a:schemeClr val="tx2">
                    <a:lumMod val="50000"/>
                  </a:schemeClr>
                </a:solidFill>
              </a:rPr>
              <a:t>el genotipo y que no existe influencia ambiental en la varianza fenotípica.</a:t>
            </a:r>
          </a:p>
          <a:p>
            <a:r>
              <a:rPr lang="es-MX" b="1" dirty="0" smtClean="0">
                <a:solidFill>
                  <a:schemeClr val="tx2">
                    <a:lumMod val="50000"/>
                  </a:schemeClr>
                </a:solidFill>
              </a:rPr>
              <a:t>H</a:t>
            </a:r>
            <a:r>
              <a:rPr lang="es-MX" b="1" baseline="30000" dirty="0" smtClean="0">
                <a:solidFill>
                  <a:schemeClr val="tx2">
                    <a:lumMod val="50000"/>
                  </a:schemeClr>
                </a:solidFill>
              </a:rPr>
              <a:t>2</a:t>
            </a:r>
            <a:r>
              <a:rPr lang="es-MX" b="1" dirty="0" smtClean="0">
                <a:solidFill>
                  <a:schemeClr val="tx2">
                    <a:lumMod val="50000"/>
                  </a:schemeClr>
                </a:solidFill>
              </a:rPr>
              <a:t> </a:t>
            </a:r>
            <a:r>
              <a:rPr lang="es-MX" b="1" dirty="0">
                <a:solidFill>
                  <a:schemeClr val="tx2">
                    <a:lumMod val="50000"/>
                  </a:schemeClr>
                </a:solidFill>
              </a:rPr>
              <a:t>= entre 0-1 (intermedio) </a:t>
            </a:r>
            <a:r>
              <a:rPr lang="es-MX" dirty="0">
                <a:solidFill>
                  <a:schemeClr val="tx2">
                    <a:lumMod val="50000"/>
                  </a:schemeClr>
                </a:solidFill>
              </a:rPr>
              <a:t>Indica que </a:t>
            </a:r>
            <a:r>
              <a:rPr lang="es-MX" dirty="0" smtClean="0">
                <a:solidFill>
                  <a:schemeClr val="tx2">
                    <a:lumMod val="50000"/>
                  </a:schemeClr>
                </a:solidFill>
              </a:rPr>
              <a:t>factores genéticos </a:t>
            </a:r>
            <a:r>
              <a:rPr lang="es-MX" dirty="0">
                <a:solidFill>
                  <a:schemeClr val="tx2">
                    <a:lumMod val="50000"/>
                  </a:schemeClr>
                </a:solidFill>
              </a:rPr>
              <a:t>y </a:t>
            </a:r>
            <a:r>
              <a:rPr lang="es-MX" dirty="0" smtClean="0">
                <a:solidFill>
                  <a:schemeClr val="tx2">
                    <a:lumMod val="50000"/>
                  </a:schemeClr>
                </a:solidFill>
              </a:rPr>
              <a:t>ambientales influencian </a:t>
            </a:r>
            <a:r>
              <a:rPr lang="es-MX" dirty="0">
                <a:solidFill>
                  <a:schemeClr val="tx2">
                    <a:lumMod val="50000"/>
                  </a:schemeClr>
                </a:solidFill>
              </a:rPr>
              <a:t>la varianza fenotípica.</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2204864"/>
            <a:ext cx="1934716" cy="1193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05781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600" b="1" dirty="0"/>
              <a:t>HEREDABILIDAD EN SENTIDO ESTRICTO </a:t>
            </a:r>
            <a:r>
              <a:rPr lang="es-MX" sz="3600" dirty="0"/>
              <a:t>(</a:t>
            </a:r>
            <a:r>
              <a:rPr lang="es-MX" sz="3600" b="1" dirty="0"/>
              <a:t>h</a:t>
            </a:r>
            <a:r>
              <a:rPr lang="es-MX" sz="3600" b="1" baseline="30000" dirty="0"/>
              <a:t>2</a:t>
            </a:r>
            <a:r>
              <a:rPr lang="es-MX" sz="3600" dirty="0"/>
              <a:t>) </a:t>
            </a:r>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a:bodyPr>
          <a:lstStyle/>
          <a:p>
            <a:pPr algn="just"/>
            <a:r>
              <a:rPr lang="es-MX" sz="2800" dirty="0" smtClean="0">
                <a:latin typeface="+mj-lt"/>
              </a:rPr>
              <a:t>Corresponde </a:t>
            </a:r>
            <a:r>
              <a:rPr lang="es-MX" sz="2800" dirty="0">
                <a:latin typeface="+mj-lt"/>
              </a:rPr>
              <a:t>a </a:t>
            </a:r>
            <a:r>
              <a:rPr lang="es-MX" sz="2800" dirty="0" smtClean="0">
                <a:latin typeface="+mj-lt"/>
              </a:rPr>
              <a:t>la proporción </a:t>
            </a:r>
            <a:r>
              <a:rPr lang="es-MX" sz="2800" dirty="0">
                <a:latin typeface="+mj-lt"/>
              </a:rPr>
              <a:t>de la varianza fenotípica que resulta de varianza </a:t>
            </a:r>
            <a:r>
              <a:rPr lang="es-MX" sz="2800" dirty="0" smtClean="0">
                <a:latin typeface="+mj-lt"/>
              </a:rPr>
              <a:t>genética aditiva</a:t>
            </a:r>
            <a:r>
              <a:rPr lang="es-MX" sz="2800" dirty="0">
                <a:latin typeface="+mj-lt"/>
              </a:rPr>
              <a:t>.</a:t>
            </a:r>
          </a:p>
          <a:p>
            <a:pPr algn="just"/>
            <a:r>
              <a:rPr lang="es-MX" sz="2800" dirty="0" smtClean="0">
                <a:latin typeface="+mj-lt"/>
              </a:rPr>
              <a:t>Es </a:t>
            </a:r>
            <a:r>
              <a:rPr lang="es-MX" sz="2800" dirty="0">
                <a:latin typeface="+mj-lt"/>
              </a:rPr>
              <a:t>importante para el que selecciona, debido a que la </a:t>
            </a:r>
            <a:r>
              <a:rPr lang="es-MX" sz="2800" dirty="0" smtClean="0">
                <a:latin typeface="+mj-lt"/>
              </a:rPr>
              <a:t>varianza genética </a:t>
            </a:r>
            <a:r>
              <a:rPr lang="es-MX" sz="2800" dirty="0">
                <a:latin typeface="+mj-lt"/>
              </a:rPr>
              <a:t>aditiva es la que determina la semejanza entre los </a:t>
            </a:r>
            <a:r>
              <a:rPr lang="es-MX" sz="2800" dirty="0" smtClean="0">
                <a:latin typeface="+mj-lt"/>
              </a:rPr>
              <a:t>parentales y </a:t>
            </a:r>
            <a:r>
              <a:rPr lang="es-MX" sz="2800" dirty="0">
                <a:latin typeface="+mj-lt"/>
              </a:rPr>
              <a:t>la descendencia</a:t>
            </a:r>
            <a:r>
              <a:rPr lang="es-MX" sz="2800" dirty="0" smtClean="0">
                <a:latin typeface="+mj-lt"/>
              </a:rPr>
              <a:t>.</a:t>
            </a:r>
          </a:p>
          <a:p>
            <a:pPr marL="0" indent="0" algn="just">
              <a:buNone/>
            </a:pPr>
            <a:endParaRPr lang="es-MX" sz="2800" dirty="0">
              <a:latin typeface="+mj-lt"/>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4365104"/>
            <a:ext cx="1765785" cy="1277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3339411" y="4311586"/>
            <a:ext cx="1584176" cy="1384995"/>
          </a:xfrm>
          <a:prstGeom prst="rect">
            <a:avLst/>
          </a:prstGeom>
          <a:noFill/>
        </p:spPr>
        <p:txBody>
          <a:bodyPr wrap="square" rtlCol="0">
            <a:spAutoFit/>
          </a:bodyPr>
          <a:lstStyle/>
          <a:p>
            <a:r>
              <a:rPr lang="es-ES_tradnl" sz="1400" dirty="0" smtClean="0"/>
              <a:t>VARIANZA GENETICA ADITIVA</a:t>
            </a:r>
          </a:p>
          <a:p>
            <a:endParaRPr lang="es-ES_tradnl" sz="1400" dirty="0"/>
          </a:p>
          <a:p>
            <a:r>
              <a:rPr lang="es-ES_tradnl" sz="1400" dirty="0" smtClean="0"/>
              <a:t>VARIANZA GENETICA FENOTIPICA</a:t>
            </a:r>
            <a:endParaRPr lang="es-MX" sz="1400" dirty="0"/>
          </a:p>
        </p:txBody>
      </p:sp>
    </p:spTree>
    <p:extLst>
      <p:ext uri="{BB962C8B-B14F-4D97-AF65-F5344CB8AC3E}">
        <p14:creationId xmlns:p14="http://schemas.microsoft.com/office/powerpoint/2010/main" val="2810036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1">
                    <a:lumMod val="50000"/>
                  </a:schemeClr>
                </a:solidFill>
                <a:effectLst>
                  <a:outerShdw blurRad="38100" dist="38100" dir="2700000" algn="tl">
                    <a:srgbClr val="000000">
                      <a:alpha val="43137"/>
                    </a:srgbClr>
                  </a:outerShdw>
                </a:effectLst>
              </a:rPr>
              <a:t>PRESENTACIÓN</a:t>
            </a:r>
            <a:endParaRPr lang="es-MX" sz="3600" b="1" dirty="0">
              <a:solidFill>
                <a:schemeClr val="accent1">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467544" y="1484784"/>
            <a:ext cx="8229600" cy="4752528"/>
          </a:xfrm>
        </p:spPr>
        <p:style>
          <a:lnRef idx="1">
            <a:schemeClr val="accent5"/>
          </a:lnRef>
          <a:fillRef idx="2">
            <a:schemeClr val="accent5"/>
          </a:fillRef>
          <a:effectRef idx="1">
            <a:schemeClr val="accent5"/>
          </a:effectRef>
          <a:fontRef idx="minor">
            <a:schemeClr val="dk1"/>
          </a:fontRef>
        </p:style>
        <p:txBody>
          <a:bodyPr>
            <a:normAutofit fontScale="62500" lnSpcReduction="20000"/>
          </a:bodyPr>
          <a:lstStyle/>
          <a:p>
            <a:pPr algn="just">
              <a:buFont typeface="Wingdings" panose="05000000000000000000" pitchFamily="2" charset="2"/>
              <a:buChar char="q"/>
            </a:pPr>
            <a:r>
              <a:rPr lang="es-MX" b="1" dirty="0" smtClean="0">
                <a:solidFill>
                  <a:schemeClr val="accent1">
                    <a:lumMod val="50000"/>
                  </a:schemeClr>
                </a:solidFill>
              </a:rPr>
              <a:t>En esta presentación complementa los conocimientos y herramientas de utilidad del </a:t>
            </a:r>
            <a:r>
              <a:rPr lang="es-MX" b="1" dirty="0">
                <a:solidFill>
                  <a:schemeClr val="accent1">
                    <a:lumMod val="50000"/>
                  </a:schemeClr>
                </a:solidFill>
              </a:rPr>
              <a:t>curso de Genética Vegetal que se imparte como unidad de aprendizaje obligatoria en el cuarto periodo de la Licenciatura de Ingeniero Agrónomo en Floricultura pretende proporcionar al Discente los conocimientos </a:t>
            </a:r>
            <a:r>
              <a:rPr lang="es-MX" b="1" dirty="0" err="1">
                <a:solidFill>
                  <a:schemeClr val="accent1">
                    <a:lumMod val="50000"/>
                  </a:schemeClr>
                </a:solidFill>
              </a:rPr>
              <a:t>teorico</a:t>
            </a:r>
            <a:r>
              <a:rPr lang="es-MX" b="1" dirty="0">
                <a:solidFill>
                  <a:schemeClr val="accent1">
                    <a:lumMod val="50000"/>
                  </a:schemeClr>
                </a:solidFill>
              </a:rPr>
              <a:t> prácticos de la genética clásica y molecular dirigidos al mejoramiento genético vegetal, para contribuir con genotipos de mayor valor agronómico en la Floricultura de nuestro Estado y del país en su conjunto.</a:t>
            </a:r>
          </a:p>
          <a:p>
            <a:pPr algn="just">
              <a:buFont typeface="Wingdings" panose="05000000000000000000" pitchFamily="2" charset="2"/>
              <a:buChar char="q"/>
            </a:pPr>
            <a:r>
              <a:rPr lang="es-MX" b="1" dirty="0">
                <a:solidFill>
                  <a:schemeClr val="accent1">
                    <a:lumMod val="50000"/>
                  </a:schemeClr>
                </a:solidFill>
              </a:rPr>
              <a:t>Para cumplir con este propósito, el contenido temático del curso se ha dividido en cuatro unidades de competencia, ordenadas en atención a su complejidad como </a:t>
            </a:r>
            <a:r>
              <a:rPr lang="es-MX" b="1" dirty="0" smtClean="0">
                <a:solidFill>
                  <a:schemeClr val="accent1">
                    <a:lumMod val="50000"/>
                  </a:schemeClr>
                </a:solidFill>
              </a:rPr>
              <a:t>sigue:</a:t>
            </a:r>
            <a:r>
              <a:rPr lang="es-ES" b="1" dirty="0">
                <a:solidFill>
                  <a:schemeClr val="accent1">
                    <a:lumMod val="50000"/>
                  </a:schemeClr>
                </a:solidFill>
              </a:rPr>
              <a:t>Introducción al estudio de la genética, Mutaciones y diversidad genética vegetal, Genética de poblaciones y cuantitativa y Métodos de mejoramiento genético vegetal. </a:t>
            </a:r>
            <a:endParaRPr lang="es-MX" b="1" dirty="0">
              <a:solidFill>
                <a:schemeClr val="accent1">
                  <a:lumMod val="50000"/>
                </a:schemeClr>
              </a:solidFill>
            </a:endParaRPr>
          </a:p>
          <a:p>
            <a:pPr algn="just">
              <a:buFont typeface="Wingdings" panose="05000000000000000000" pitchFamily="2" charset="2"/>
              <a:buChar char="q"/>
            </a:pPr>
            <a:r>
              <a:rPr lang="es-ES" b="1" dirty="0">
                <a:solidFill>
                  <a:schemeClr val="accent1">
                    <a:lumMod val="50000"/>
                  </a:schemeClr>
                </a:solidFill>
              </a:rPr>
              <a:t>En esta presentación se aborda la Unidad III con énfasis al estudio de la herencia y análisis biométrico de los caracteres cuantitativos, la importancia de la </a:t>
            </a:r>
            <a:r>
              <a:rPr lang="es-ES" b="1" dirty="0" err="1">
                <a:solidFill>
                  <a:schemeClr val="accent1">
                    <a:lumMod val="50000"/>
                  </a:schemeClr>
                </a:solidFill>
              </a:rPr>
              <a:t>heredabilidad</a:t>
            </a:r>
            <a:r>
              <a:rPr lang="es-ES" b="1" dirty="0">
                <a:solidFill>
                  <a:schemeClr val="accent1">
                    <a:lumMod val="50000"/>
                  </a:schemeClr>
                </a:solidFill>
              </a:rPr>
              <a:t> en el mejoramiento genético y el análisis de la respuesta a la selección como parte de la aplicación de los temas anteriores</a:t>
            </a:r>
            <a:endParaRPr lang="es-MX" b="1" dirty="0">
              <a:solidFill>
                <a:schemeClr val="accent1">
                  <a:lumMod val="50000"/>
                </a:schemeClr>
              </a:solidFill>
            </a:endParaRPr>
          </a:p>
          <a:p>
            <a:pPr algn="just"/>
            <a:endParaRPr lang="es-MX" dirty="0">
              <a:solidFill>
                <a:schemeClr val="accent1">
                  <a:lumMod val="75000"/>
                </a:schemeClr>
              </a:solidFill>
            </a:endParaRPr>
          </a:p>
          <a:p>
            <a:endParaRPr lang="es-MX" dirty="0"/>
          </a:p>
        </p:txBody>
      </p:sp>
    </p:spTree>
    <p:extLst>
      <p:ext uri="{BB962C8B-B14F-4D97-AF65-F5344CB8AC3E}">
        <p14:creationId xmlns:p14="http://schemas.microsoft.com/office/powerpoint/2010/main" val="4139860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32656"/>
            <a:ext cx="8229600" cy="1143000"/>
          </a:xfrm>
        </p:spPr>
        <p:txBody>
          <a:bodyPr/>
          <a:lstStyle/>
          <a:p>
            <a:endParaRPr lang="es-MX"/>
          </a:p>
        </p:txBody>
      </p:sp>
      <p:sp>
        <p:nvSpPr>
          <p:cNvPr id="3" name="2 Marcador de contenido"/>
          <p:cNvSpPr>
            <a:spLocks noGrp="1"/>
          </p:cNvSpPr>
          <p:nvPr>
            <p:ph idx="1"/>
          </p:nvPr>
        </p:nvSpPr>
        <p:spPr>
          <a:xfrm>
            <a:off x="611560" y="2348880"/>
            <a:ext cx="8229600" cy="2836912"/>
          </a:xfrm>
        </p:spPr>
        <p:style>
          <a:lnRef idx="1">
            <a:schemeClr val="accent5"/>
          </a:lnRef>
          <a:fillRef idx="2">
            <a:schemeClr val="accent5"/>
          </a:fillRef>
          <a:effectRef idx="1">
            <a:schemeClr val="accent5"/>
          </a:effectRef>
          <a:fontRef idx="minor">
            <a:schemeClr val="dk1"/>
          </a:fontRef>
        </p:style>
        <p:txBody>
          <a:bodyPr/>
          <a:lstStyle/>
          <a:p>
            <a:r>
              <a:rPr lang="es-MX" dirty="0"/>
              <a:t>Entonces el concepto de </a:t>
            </a:r>
            <a:r>
              <a:rPr lang="es-MX" dirty="0" err="1"/>
              <a:t>heredabilidad</a:t>
            </a:r>
            <a:r>
              <a:rPr lang="es-MX" dirty="0"/>
              <a:t> se refiere a qué proporción de la varianza </a:t>
            </a:r>
            <a:r>
              <a:rPr lang="es-MX" dirty="0" err="1"/>
              <a:t>heredabilidad</a:t>
            </a:r>
            <a:r>
              <a:rPr lang="es-MX" dirty="0"/>
              <a:t> se refiere a qué proporción de la varianza fenotípica se debe a la varianza  genotípica</a:t>
            </a:r>
            <a:endParaRPr lang="es-MX" dirty="0"/>
          </a:p>
        </p:txBody>
      </p:sp>
    </p:spTree>
    <p:extLst>
      <p:ext uri="{BB962C8B-B14F-4D97-AF65-F5344CB8AC3E}">
        <p14:creationId xmlns:p14="http://schemas.microsoft.com/office/powerpoint/2010/main" val="11569759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chemeClr val="tx2">
                    <a:lumMod val="75000"/>
                  </a:schemeClr>
                </a:solidFill>
              </a:rPr>
              <a:t>Ejemplo</a:t>
            </a:r>
            <a:endParaRPr lang="es-MX" sz="3600" b="1" dirty="0">
              <a:solidFill>
                <a:schemeClr val="tx2">
                  <a:lumMod val="75000"/>
                </a:schemeClr>
              </a:solidFill>
            </a:endParaRPr>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r>
              <a:rPr lang="es-MX" dirty="0" smtClean="0"/>
              <a:t>El </a:t>
            </a:r>
            <a:r>
              <a:rPr lang="es-MX" dirty="0"/>
              <a:t>tamaño medio de mazorcas de maíz en una población es 20 cm. Para una selección se utilizaron padres con mazorcas con medidas medias de 25 cm. De ellos se obtuvieron plantas con mazorcas de 23 cm de tamaño en promedio</a:t>
            </a:r>
            <a:r>
              <a:rPr lang="es-MX" dirty="0" smtClean="0"/>
              <a:t>.</a:t>
            </a:r>
          </a:p>
          <a:p>
            <a:endParaRPr lang="es-MX" dirty="0" smtClean="0"/>
          </a:p>
          <a:p>
            <a:r>
              <a:rPr lang="es-MX" dirty="0" smtClean="0"/>
              <a:t> </a:t>
            </a:r>
            <a:r>
              <a:rPr lang="es-MX" dirty="0"/>
              <a:t>Por lo tanto Y</a:t>
            </a:r>
            <a:r>
              <a:rPr lang="es-MX" baseline="-25000" dirty="0"/>
              <a:t>0</a:t>
            </a:r>
            <a:r>
              <a:rPr lang="es-MX" dirty="0"/>
              <a:t> = 23 cm; Ŷ = 20 cm ; </a:t>
            </a:r>
            <a:r>
              <a:rPr lang="es-MX" dirty="0" err="1"/>
              <a:t>Yp</a:t>
            </a:r>
            <a:r>
              <a:rPr lang="es-MX" dirty="0"/>
              <a:t> = 25 cm </a:t>
            </a:r>
            <a:endParaRPr lang="es-MX" dirty="0" smtClean="0"/>
          </a:p>
          <a:p>
            <a:pPr marL="0" indent="0">
              <a:buNone/>
            </a:pPr>
            <a:r>
              <a:rPr lang="es-MX" dirty="0" smtClean="0"/>
              <a:t>                  Si </a:t>
            </a:r>
            <a:r>
              <a:rPr lang="es-MX" dirty="0"/>
              <a:t>calculamos la </a:t>
            </a:r>
            <a:r>
              <a:rPr lang="es-MX" dirty="0" smtClean="0"/>
              <a:t>h</a:t>
            </a:r>
            <a:r>
              <a:rPr lang="es-MX" baseline="30000" dirty="0" smtClean="0"/>
              <a:t>2</a:t>
            </a:r>
            <a:r>
              <a:rPr lang="es-MX" dirty="0" smtClean="0"/>
              <a:t> </a:t>
            </a:r>
            <a:r>
              <a:rPr lang="es-MX" dirty="0"/>
              <a:t>= </a:t>
            </a:r>
            <a:r>
              <a:rPr lang="es-MX" dirty="0" smtClean="0"/>
              <a:t>(Y</a:t>
            </a:r>
            <a:r>
              <a:rPr lang="es-MX" baseline="-25000" dirty="0" smtClean="0"/>
              <a:t>0</a:t>
            </a:r>
            <a:r>
              <a:rPr lang="es-MX" dirty="0" smtClean="0"/>
              <a:t>-Ŷ )/(</a:t>
            </a:r>
            <a:r>
              <a:rPr lang="es-MX" dirty="0" err="1" smtClean="0"/>
              <a:t>Yp</a:t>
            </a:r>
            <a:r>
              <a:rPr lang="es-MX" dirty="0" smtClean="0"/>
              <a:t> </a:t>
            </a:r>
            <a:r>
              <a:rPr lang="es-MX" dirty="0"/>
              <a:t>-</a:t>
            </a:r>
            <a:r>
              <a:rPr lang="es-MX" dirty="0" smtClean="0"/>
              <a:t>Ŷ)</a:t>
            </a:r>
          </a:p>
          <a:p>
            <a:pPr marL="0" indent="0">
              <a:buNone/>
            </a:pPr>
            <a:r>
              <a:rPr lang="es-MX" dirty="0" smtClean="0"/>
              <a:t>                            </a:t>
            </a:r>
            <a:r>
              <a:rPr lang="es-MX" b="1" dirty="0" smtClean="0"/>
              <a:t>                    h</a:t>
            </a:r>
            <a:r>
              <a:rPr lang="es-MX" b="1" baseline="30000" dirty="0" smtClean="0"/>
              <a:t>2</a:t>
            </a:r>
            <a:r>
              <a:rPr lang="es-MX" b="1" dirty="0" smtClean="0"/>
              <a:t> </a:t>
            </a:r>
            <a:r>
              <a:rPr lang="es-MX" b="1" dirty="0"/>
              <a:t>= </a:t>
            </a:r>
            <a:r>
              <a:rPr lang="es-MX" b="1" dirty="0" smtClean="0"/>
              <a:t>23-20/25-20 = 0.6</a:t>
            </a:r>
          </a:p>
          <a:p>
            <a:pPr marL="0" indent="0">
              <a:buNone/>
            </a:pPr>
            <a:r>
              <a:rPr lang="es-MX" dirty="0" smtClean="0"/>
              <a:t>es </a:t>
            </a:r>
            <a:r>
              <a:rPr lang="es-MX" dirty="0"/>
              <a:t>decir que </a:t>
            </a:r>
            <a:r>
              <a:rPr lang="es-MX" u="sng" dirty="0"/>
              <a:t>si hay respuesta a la selección</a:t>
            </a:r>
            <a:r>
              <a:rPr lang="es-MX" dirty="0"/>
              <a:t>, se justifica el esfuerzo.</a:t>
            </a:r>
            <a:endParaRPr lang="es-MX" dirty="0"/>
          </a:p>
        </p:txBody>
      </p:sp>
    </p:spTree>
    <p:extLst>
      <p:ext uri="{BB962C8B-B14F-4D97-AF65-F5344CB8AC3E}">
        <p14:creationId xmlns:p14="http://schemas.microsoft.com/office/powerpoint/2010/main" val="16882745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r>
              <a:rPr lang="el-GR" dirty="0">
                <a:solidFill>
                  <a:schemeClr val="tx2">
                    <a:lumMod val="75000"/>
                  </a:schemeClr>
                </a:solidFill>
              </a:rPr>
              <a:t>h2= </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G</a:t>
            </a:r>
            <a:r>
              <a:rPr lang="es-ES_tradnl" dirty="0">
                <a:solidFill>
                  <a:schemeClr val="tx2">
                    <a:lumMod val="75000"/>
                  </a:schemeClr>
                </a:solidFill>
              </a:rPr>
              <a:t>/</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F</a:t>
            </a:r>
            <a:endParaRPr lang="es-ES_tradnl" dirty="0" smtClean="0">
              <a:solidFill>
                <a:schemeClr val="tx2">
                  <a:lumMod val="75000"/>
                </a:schemeClr>
              </a:solidFill>
            </a:endParaRPr>
          </a:p>
          <a:p>
            <a:r>
              <a:rPr lang="el-GR" dirty="0" smtClean="0">
                <a:solidFill>
                  <a:schemeClr val="tx2">
                    <a:lumMod val="75000"/>
                  </a:schemeClr>
                </a:solidFill>
              </a:rPr>
              <a:t>h2</a:t>
            </a:r>
            <a:r>
              <a:rPr lang="el-GR" dirty="0">
                <a:solidFill>
                  <a:schemeClr val="tx2">
                    <a:lumMod val="75000"/>
                  </a:schemeClr>
                </a:solidFill>
              </a:rPr>
              <a:t>=   σ</a:t>
            </a:r>
            <a:r>
              <a:rPr lang="el-GR" baseline="30000" dirty="0">
                <a:solidFill>
                  <a:schemeClr val="tx2">
                    <a:lumMod val="75000"/>
                  </a:schemeClr>
                </a:solidFill>
              </a:rPr>
              <a:t>2</a:t>
            </a:r>
            <a:r>
              <a:rPr lang="el-GR" dirty="0">
                <a:solidFill>
                  <a:schemeClr val="tx2">
                    <a:lumMod val="75000"/>
                  </a:schemeClr>
                </a:solidFill>
              </a:rPr>
              <a:t>G </a:t>
            </a:r>
            <a:r>
              <a:rPr lang="es-ES_tradnl" dirty="0" smtClean="0">
                <a:solidFill>
                  <a:schemeClr val="tx2">
                    <a:lumMod val="75000"/>
                  </a:schemeClr>
                </a:solidFill>
              </a:rPr>
              <a:t>/</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G </a:t>
            </a:r>
            <a:r>
              <a:rPr lang="el-GR" dirty="0">
                <a:solidFill>
                  <a:schemeClr val="tx2">
                    <a:lumMod val="75000"/>
                  </a:schemeClr>
                </a:solidFill>
              </a:rPr>
              <a:t>+ </a:t>
            </a:r>
            <a:r>
              <a:rPr lang="el-GR" dirty="0" smtClean="0">
                <a:solidFill>
                  <a:schemeClr val="tx2">
                    <a:lumMod val="75000"/>
                  </a:schemeClr>
                </a:solidFill>
              </a:rPr>
              <a:t>σ</a:t>
            </a:r>
            <a:r>
              <a:rPr lang="el-GR" baseline="30000" dirty="0" smtClean="0">
                <a:solidFill>
                  <a:schemeClr val="tx2">
                    <a:lumMod val="75000"/>
                  </a:schemeClr>
                </a:solidFill>
              </a:rPr>
              <a:t>2</a:t>
            </a:r>
            <a:r>
              <a:rPr lang="es-ES_tradnl" dirty="0">
                <a:solidFill>
                  <a:schemeClr val="tx2">
                    <a:lumMod val="75000"/>
                  </a:schemeClr>
                </a:solidFill>
              </a:rPr>
              <a:t>E</a:t>
            </a:r>
            <a:endParaRPr lang="es-ES_tradnl" dirty="0" smtClean="0">
              <a:solidFill>
                <a:schemeClr val="tx2">
                  <a:lumMod val="75000"/>
                </a:schemeClr>
              </a:solidFill>
            </a:endParaRPr>
          </a:p>
          <a:p>
            <a:r>
              <a:rPr lang="el-GR" dirty="0" smtClean="0">
                <a:solidFill>
                  <a:schemeClr val="tx2">
                    <a:lumMod val="75000"/>
                  </a:schemeClr>
                </a:solidFill>
              </a:rPr>
              <a:t>h2</a:t>
            </a:r>
            <a:r>
              <a:rPr lang="el-GR" dirty="0">
                <a:solidFill>
                  <a:schemeClr val="tx2">
                    <a:lumMod val="75000"/>
                  </a:schemeClr>
                </a:solidFill>
              </a:rPr>
              <a:t>= </a:t>
            </a:r>
            <a:r>
              <a:rPr lang="es-ES_tradnl" dirty="0" smtClean="0">
                <a:solidFill>
                  <a:schemeClr val="tx2">
                    <a:lumMod val="75000"/>
                  </a:schemeClr>
                </a:solidFill>
              </a:rPr>
              <a:t>(</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F</a:t>
            </a:r>
            <a:r>
              <a:rPr lang="el-GR" baseline="-25000" dirty="0" smtClean="0">
                <a:solidFill>
                  <a:schemeClr val="tx2">
                    <a:lumMod val="75000"/>
                  </a:schemeClr>
                </a:solidFill>
              </a:rPr>
              <a:t>2</a:t>
            </a:r>
            <a:r>
              <a:rPr lang="el-GR" dirty="0" smtClean="0">
                <a:solidFill>
                  <a:schemeClr val="tx2">
                    <a:lumMod val="75000"/>
                  </a:schemeClr>
                </a:solidFill>
              </a:rPr>
              <a:t> </a:t>
            </a:r>
            <a:r>
              <a:rPr lang="el-GR" dirty="0">
                <a:solidFill>
                  <a:schemeClr val="tx2">
                    <a:lumMod val="75000"/>
                  </a:schemeClr>
                </a:solidFill>
              </a:rPr>
              <a:t>– </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F</a:t>
            </a:r>
            <a:r>
              <a:rPr lang="el-GR" baseline="-25000" dirty="0" smtClean="0">
                <a:solidFill>
                  <a:schemeClr val="tx2">
                    <a:lumMod val="75000"/>
                  </a:schemeClr>
                </a:solidFill>
              </a:rPr>
              <a:t>1</a:t>
            </a:r>
            <a:r>
              <a:rPr lang="es-ES_tradnl" dirty="0" smtClean="0">
                <a:solidFill>
                  <a:schemeClr val="tx2">
                    <a:lumMod val="75000"/>
                  </a:schemeClr>
                </a:solidFill>
              </a:rPr>
              <a:t>)/</a:t>
            </a:r>
            <a:r>
              <a:rPr lang="es-ES_tradnl" baseline="-25000" dirty="0" smtClean="0">
                <a:solidFill>
                  <a:schemeClr val="tx2">
                    <a:lumMod val="75000"/>
                  </a:schemeClr>
                </a:solidFill>
              </a:rPr>
              <a:t> </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F</a:t>
            </a:r>
            <a:r>
              <a:rPr lang="el-GR" baseline="-25000" dirty="0" smtClean="0">
                <a:solidFill>
                  <a:schemeClr val="tx2">
                    <a:lumMod val="75000"/>
                  </a:schemeClr>
                </a:solidFill>
              </a:rPr>
              <a:t>2</a:t>
            </a:r>
            <a:endParaRPr lang="es-ES_tradnl" baseline="-25000" dirty="0" smtClean="0">
              <a:solidFill>
                <a:schemeClr val="tx2">
                  <a:lumMod val="75000"/>
                </a:schemeClr>
              </a:solidFill>
            </a:endParaRPr>
          </a:p>
          <a:p>
            <a:pPr marL="0" indent="0">
              <a:buNone/>
            </a:pPr>
            <a:r>
              <a:rPr lang="es-ES_tradnl" dirty="0" smtClean="0">
                <a:solidFill>
                  <a:schemeClr val="tx2">
                    <a:lumMod val="75000"/>
                  </a:schemeClr>
                </a:solidFill>
              </a:rPr>
              <a:t>Se puede apreciar que:</a:t>
            </a:r>
          </a:p>
          <a:p>
            <a:pPr marL="0" indent="0">
              <a:buNone/>
            </a:pPr>
            <a:r>
              <a:rPr lang="es-ES_tradnl" dirty="0" smtClean="0">
                <a:solidFill>
                  <a:schemeClr val="tx2">
                    <a:lumMod val="75000"/>
                  </a:schemeClr>
                </a:solidFill>
              </a:rPr>
              <a:t>      </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F</a:t>
            </a:r>
            <a:r>
              <a:rPr lang="el-GR" baseline="-25000" dirty="0" smtClean="0">
                <a:solidFill>
                  <a:schemeClr val="tx2">
                    <a:lumMod val="75000"/>
                  </a:schemeClr>
                </a:solidFill>
              </a:rPr>
              <a:t>1</a:t>
            </a:r>
            <a:r>
              <a:rPr lang="es-ES_tradnl" baseline="-25000" dirty="0" smtClean="0">
                <a:solidFill>
                  <a:schemeClr val="tx2">
                    <a:lumMod val="75000"/>
                  </a:schemeClr>
                </a:solidFill>
              </a:rPr>
              <a:t> </a:t>
            </a:r>
            <a:r>
              <a:rPr lang="es-ES_tradnl" dirty="0" smtClean="0">
                <a:solidFill>
                  <a:schemeClr val="tx2">
                    <a:lumMod val="75000"/>
                  </a:schemeClr>
                </a:solidFill>
              </a:rPr>
              <a:t> = </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G</a:t>
            </a:r>
            <a:r>
              <a:rPr lang="es-ES_tradnl" dirty="0" smtClean="0">
                <a:solidFill>
                  <a:schemeClr val="tx2">
                    <a:lumMod val="75000"/>
                  </a:schemeClr>
                </a:solidFill>
              </a:rPr>
              <a:t>     y      </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F</a:t>
            </a:r>
            <a:r>
              <a:rPr lang="el-GR" baseline="-25000" dirty="0" smtClean="0">
                <a:solidFill>
                  <a:schemeClr val="tx2">
                    <a:lumMod val="75000"/>
                  </a:schemeClr>
                </a:solidFill>
              </a:rPr>
              <a:t>2</a:t>
            </a:r>
            <a:r>
              <a:rPr lang="es-ES_tradnl" baseline="-25000" dirty="0" smtClean="0">
                <a:solidFill>
                  <a:schemeClr val="tx2">
                    <a:lumMod val="75000"/>
                  </a:schemeClr>
                </a:solidFill>
              </a:rPr>
              <a:t> </a:t>
            </a:r>
            <a:r>
              <a:rPr lang="es-ES_tradnl" dirty="0" smtClean="0">
                <a:solidFill>
                  <a:schemeClr val="tx2">
                    <a:lumMod val="75000"/>
                  </a:schemeClr>
                </a:solidFill>
              </a:rPr>
              <a:t> =</a:t>
            </a:r>
            <a:r>
              <a:rPr lang="el-GR" dirty="0">
                <a:solidFill>
                  <a:schemeClr val="tx2">
                    <a:lumMod val="75000"/>
                  </a:schemeClr>
                </a:solidFill>
              </a:rPr>
              <a:t> </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G</a:t>
            </a:r>
            <a:r>
              <a:rPr lang="es-ES_tradnl" dirty="0" smtClean="0">
                <a:solidFill>
                  <a:schemeClr val="tx2">
                    <a:lumMod val="75000"/>
                  </a:schemeClr>
                </a:solidFill>
              </a:rPr>
              <a:t> +</a:t>
            </a:r>
            <a:r>
              <a:rPr lang="el-GR" dirty="0">
                <a:solidFill>
                  <a:schemeClr val="tx2">
                    <a:lumMod val="75000"/>
                  </a:schemeClr>
                </a:solidFill>
              </a:rPr>
              <a:t>σ</a:t>
            </a:r>
            <a:r>
              <a:rPr lang="el-GR" baseline="30000" dirty="0">
                <a:solidFill>
                  <a:schemeClr val="tx2">
                    <a:lumMod val="75000"/>
                  </a:schemeClr>
                </a:solidFill>
              </a:rPr>
              <a:t>2</a:t>
            </a:r>
            <a:r>
              <a:rPr lang="es-ES_tradnl" dirty="0" smtClean="0">
                <a:solidFill>
                  <a:schemeClr val="tx2">
                    <a:lumMod val="75000"/>
                  </a:schemeClr>
                </a:solidFill>
              </a:rPr>
              <a:t>E</a:t>
            </a:r>
            <a:endParaRPr lang="es-ES_tradnl" dirty="0">
              <a:solidFill>
                <a:schemeClr val="tx2">
                  <a:lumMod val="75000"/>
                </a:schemeClr>
              </a:solidFill>
            </a:endParaRPr>
          </a:p>
          <a:p>
            <a:pPr marL="0" indent="0">
              <a:buNone/>
            </a:pPr>
            <a:endParaRPr lang="es-ES_tradnl" dirty="0">
              <a:solidFill>
                <a:schemeClr val="tx2">
                  <a:lumMod val="75000"/>
                </a:schemeClr>
              </a:solidFill>
            </a:endParaRPr>
          </a:p>
          <a:p>
            <a:pPr algn="just"/>
            <a:r>
              <a:rPr lang="es-MX" dirty="0">
                <a:solidFill>
                  <a:schemeClr val="tx2">
                    <a:lumMod val="75000"/>
                  </a:schemeClr>
                </a:solidFill>
              </a:rPr>
              <a:t>Los </a:t>
            </a:r>
            <a:r>
              <a:rPr lang="es-MX" b="1" dirty="0">
                <a:solidFill>
                  <a:schemeClr val="tx2">
                    <a:lumMod val="75000"/>
                  </a:schemeClr>
                </a:solidFill>
              </a:rPr>
              <a:t>caracteres cualitativos </a:t>
            </a:r>
            <a:r>
              <a:rPr lang="es-MX" dirty="0">
                <a:solidFill>
                  <a:schemeClr val="tx2">
                    <a:lumMod val="75000"/>
                  </a:schemeClr>
                </a:solidFill>
              </a:rPr>
              <a:t>son poco influenciados por el ambiente, mientras que los cuantitativos son </a:t>
            </a:r>
            <a:r>
              <a:rPr lang="es-MX" dirty="0" smtClean="0">
                <a:solidFill>
                  <a:schemeClr val="tx2">
                    <a:lumMod val="75000"/>
                  </a:schemeClr>
                </a:solidFill>
              </a:rPr>
              <a:t>muy influenciados </a:t>
            </a:r>
            <a:r>
              <a:rPr lang="es-MX" dirty="0">
                <a:solidFill>
                  <a:schemeClr val="tx2">
                    <a:lumMod val="75000"/>
                  </a:schemeClr>
                </a:solidFill>
              </a:rPr>
              <a:t>por el ambiente. </a:t>
            </a:r>
            <a:endParaRPr lang="es-MX" dirty="0" smtClean="0">
              <a:solidFill>
                <a:schemeClr val="tx2">
                  <a:lumMod val="75000"/>
                </a:schemeClr>
              </a:solidFill>
            </a:endParaRPr>
          </a:p>
          <a:p>
            <a:pPr algn="just"/>
            <a:r>
              <a:rPr lang="es-MX" dirty="0" smtClean="0">
                <a:solidFill>
                  <a:schemeClr val="tx2">
                    <a:lumMod val="75000"/>
                  </a:schemeClr>
                </a:solidFill>
              </a:rPr>
              <a:t>El concepto </a:t>
            </a:r>
            <a:r>
              <a:rPr lang="es-MX" dirty="0">
                <a:solidFill>
                  <a:schemeClr val="tx2">
                    <a:lumMod val="75000"/>
                  </a:schemeClr>
                </a:solidFill>
              </a:rPr>
              <a:t>de </a:t>
            </a:r>
            <a:r>
              <a:rPr lang="es-MX" b="1" dirty="0" err="1">
                <a:solidFill>
                  <a:schemeClr val="tx2">
                    <a:lumMod val="75000"/>
                  </a:schemeClr>
                </a:solidFill>
              </a:rPr>
              <a:t>heredabilidad</a:t>
            </a:r>
            <a:r>
              <a:rPr lang="es-MX" dirty="0">
                <a:solidFill>
                  <a:schemeClr val="tx2">
                    <a:lumMod val="75000"/>
                  </a:schemeClr>
                </a:solidFill>
              </a:rPr>
              <a:t> se refiere a qué proporción de la varianza </a:t>
            </a:r>
            <a:r>
              <a:rPr lang="es-MX" dirty="0" smtClean="0">
                <a:solidFill>
                  <a:schemeClr val="tx2">
                    <a:lumMod val="75000"/>
                  </a:schemeClr>
                </a:solidFill>
              </a:rPr>
              <a:t>fenotípica </a:t>
            </a:r>
            <a:r>
              <a:rPr lang="es-MX" dirty="0">
                <a:solidFill>
                  <a:schemeClr val="tx2">
                    <a:lumMod val="75000"/>
                  </a:schemeClr>
                </a:solidFill>
              </a:rPr>
              <a:t>se debe a la varianza  genotípica</a:t>
            </a:r>
          </a:p>
        </p:txBody>
      </p:sp>
    </p:spTree>
    <p:extLst>
      <p:ext uri="{BB962C8B-B14F-4D97-AF65-F5344CB8AC3E}">
        <p14:creationId xmlns:p14="http://schemas.microsoft.com/office/powerpoint/2010/main" val="42663130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06" name="Group 19"/>
          <p:cNvGrpSpPr>
            <a:grpSpLocks/>
          </p:cNvGrpSpPr>
          <p:nvPr/>
        </p:nvGrpSpPr>
        <p:grpSpPr bwMode="auto">
          <a:xfrm>
            <a:off x="5859463" y="5291138"/>
            <a:ext cx="2057400" cy="1089025"/>
            <a:chOff x="4944" y="2613"/>
            <a:chExt cx="1296" cy="686"/>
          </a:xfrm>
        </p:grpSpPr>
        <p:sp>
          <p:nvSpPr>
            <p:cNvPr id="47" name="Text Box 10"/>
            <p:cNvSpPr txBox="1">
              <a:spLocks noChangeArrowheads="1"/>
            </p:cNvSpPr>
            <p:nvPr/>
          </p:nvSpPr>
          <p:spPr bwMode="auto">
            <a:xfrm>
              <a:off x="5240" y="2613"/>
              <a:ext cx="726" cy="233"/>
            </a:xfrm>
            <a:prstGeom prst="rect">
              <a:avLst/>
            </a:prstGeom>
            <a:noFill/>
            <a:ln w="9525">
              <a:noFill/>
              <a:miter lim="800000"/>
              <a:headEnd/>
              <a:tailEnd/>
            </a:ln>
            <a:effectLst/>
          </p:spPr>
          <p:txBody>
            <a:bodyPr wrap="none" lIns="92075" tIns="46038" rIns="92075" bIns="46038" anchor="ctr">
              <a:spAutoFit/>
            </a:bodyPr>
            <a:lstStyle/>
            <a:p>
              <a:pPr algn="ctr">
                <a:defRPr/>
              </a:pPr>
              <a:r>
                <a:rPr lang="es-ES" kern="0" dirty="0">
                  <a:solidFill>
                    <a:srgbClr val="1F497D">
                      <a:lumMod val="50000"/>
                    </a:srgbClr>
                  </a:solidFill>
                  <a:latin typeface="Calibri" panose="020F0502020204030204" pitchFamily="34" charset="0"/>
                  <a:cs typeface="Arial" pitchFamily="34" charset="0"/>
                </a:rPr>
                <a:t>Respuesta</a:t>
              </a:r>
            </a:p>
          </p:txBody>
        </p:sp>
        <p:sp>
          <p:nvSpPr>
            <p:cNvPr id="48" name="Line 11"/>
            <p:cNvSpPr>
              <a:spLocks noChangeShapeType="1"/>
            </p:cNvSpPr>
            <p:nvPr/>
          </p:nvSpPr>
          <p:spPr bwMode="auto">
            <a:xfrm>
              <a:off x="4944" y="2880"/>
              <a:ext cx="1296" cy="0"/>
            </a:xfrm>
            <a:prstGeom prst="line">
              <a:avLst/>
            </a:prstGeom>
            <a:noFill/>
            <a:ln w="38100">
              <a:solidFill>
                <a:srgbClr val="660033"/>
              </a:solidFill>
              <a:round/>
              <a:headEnd/>
              <a:tailEnd/>
            </a:ln>
            <a:effectLst/>
          </p:spPr>
          <p:txBody>
            <a:bodyPr lIns="92075" tIns="46038" rIns="92075" bIns="46038" anchor="ctr">
              <a:spAutoFit/>
            </a:bodyPr>
            <a:lstStyle/>
            <a:p>
              <a:pPr algn="ctr">
                <a:defRPr/>
              </a:pPr>
              <a:endParaRPr lang="es-ES" kern="0" dirty="0">
                <a:solidFill>
                  <a:srgbClr val="1F497D">
                    <a:lumMod val="50000"/>
                  </a:srgbClr>
                </a:solidFill>
                <a:latin typeface="Calibri" panose="020F0502020204030204" pitchFamily="34" charset="0"/>
                <a:cs typeface="Arial" pitchFamily="34" charset="0"/>
              </a:endParaRPr>
            </a:p>
          </p:txBody>
        </p:sp>
        <p:sp>
          <p:nvSpPr>
            <p:cNvPr id="50" name="Text Box 13"/>
            <p:cNvSpPr txBox="1">
              <a:spLocks noChangeArrowheads="1"/>
            </p:cNvSpPr>
            <p:nvPr/>
          </p:nvSpPr>
          <p:spPr bwMode="auto">
            <a:xfrm>
              <a:off x="5174" y="2891"/>
              <a:ext cx="845" cy="408"/>
            </a:xfrm>
            <a:prstGeom prst="rect">
              <a:avLst/>
            </a:prstGeom>
            <a:noFill/>
            <a:ln w="9525">
              <a:noFill/>
              <a:miter lim="800000"/>
              <a:headEnd/>
              <a:tailEnd/>
            </a:ln>
            <a:effectLst/>
          </p:spPr>
          <p:txBody>
            <a:bodyPr wrap="none" lIns="92075" tIns="46038" rIns="92075" bIns="46038" anchor="ctr">
              <a:spAutoFit/>
            </a:bodyPr>
            <a:lstStyle/>
            <a:p>
              <a:pPr algn="ctr">
                <a:defRPr/>
              </a:pPr>
              <a:r>
                <a:rPr lang="es-ES" kern="0" dirty="0">
                  <a:solidFill>
                    <a:srgbClr val="1F497D">
                      <a:lumMod val="50000"/>
                    </a:srgbClr>
                  </a:solidFill>
                  <a:latin typeface="Calibri" panose="020F0502020204030204" pitchFamily="34" charset="0"/>
                  <a:cs typeface="Arial" pitchFamily="34" charset="0"/>
                </a:rPr>
                <a:t>Diferencial</a:t>
              </a:r>
            </a:p>
            <a:p>
              <a:pPr algn="ctr">
                <a:defRPr/>
              </a:pPr>
              <a:r>
                <a:rPr lang="es-ES" kern="0" dirty="0">
                  <a:solidFill>
                    <a:srgbClr val="1F497D">
                      <a:lumMod val="50000"/>
                    </a:srgbClr>
                  </a:solidFill>
                  <a:latin typeface="Calibri" panose="020F0502020204030204" pitchFamily="34" charset="0"/>
                  <a:cs typeface="Arial" pitchFamily="34" charset="0"/>
                </a:rPr>
                <a:t>de selección</a:t>
              </a:r>
            </a:p>
          </p:txBody>
        </p:sp>
      </p:grpSp>
      <p:sp>
        <p:nvSpPr>
          <p:cNvPr id="52" name="Text Box 17"/>
          <p:cNvSpPr txBox="1">
            <a:spLocks noChangeArrowheads="1"/>
          </p:cNvSpPr>
          <p:nvPr/>
        </p:nvSpPr>
        <p:spPr bwMode="auto">
          <a:xfrm>
            <a:off x="1547813" y="138119"/>
            <a:ext cx="6192837" cy="523862"/>
          </a:xfrm>
          <a:prstGeom prst="rect">
            <a:avLst/>
          </a:prstGeom>
          <a:noFill/>
          <a:ln w="9525">
            <a:noFill/>
            <a:miter lim="800000"/>
            <a:headEnd/>
            <a:tailEnd/>
          </a:ln>
          <a:effectLst/>
        </p:spPr>
        <p:txBody>
          <a:bodyPr lIns="92075" tIns="46038" rIns="92075" bIns="46038" anchor="ctr">
            <a:spAutoFit/>
          </a:bodyPr>
          <a:lstStyle/>
          <a:p>
            <a:pPr algn="ctr">
              <a:defRPr/>
            </a:pPr>
            <a:r>
              <a:rPr lang="es-ES" sz="2800" b="1" kern="0" dirty="0" smtClean="0">
                <a:solidFill>
                  <a:schemeClr val="tx2">
                    <a:lumMod val="75000"/>
                  </a:schemeClr>
                </a:solidFill>
                <a:latin typeface="Calibri" panose="020F0502020204030204" pitchFamily="34" charset="0"/>
                <a:cs typeface="Arial" pitchFamily="34" charset="0"/>
              </a:rPr>
              <a:t>RESPUESTA A LA SELECCIÓN ARTIFICIAL</a:t>
            </a:r>
            <a:endParaRPr lang="es-ES" sz="2800" b="1" kern="0" dirty="0">
              <a:solidFill>
                <a:schemeClr val="tx2">
                  <a:lumMod val="75000"/>
                </a:schemeClr>
              </a:solidFill>
              <a:latin typeface="Calibri" panose="020F0502020204030204" pitchFamily="34" charset="0"/>
              <a:cs typeface="Arial" pitchFamily="34" charset="0"/>
            </a:endParaRPr>
          </a:p>
        </p:txBody>
      </p:sp>
      <p:pic>
        <p:nvPicPr>
          <p:cNvPr id="72708" name="Picture 18" descr="heredabrealiz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62000"/>
            <a:ext cx="4919663" cy="5867400"/>
          </a:xfrm>
          <a:prstGeom prst="rect">
            <a:avLst/>
          </a:prstGeom>
          <a:noFill/>
          <a:ln>
            <a:noFill/>
          </a:ln>
          <a:effectLst>
            <a:outerShdw dist="3592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2709" name="Group 22"/>
          <p:cNvGrpSpPr>
            <a:grpSpLocks/>
          </p:cNvGrpSpPr>
          <p:nvPr/>
        </p:nvGrpSpPr>
        <p:grpSpPr bwMode="auto">
          <a:xfrm>
            <a:off x="5105400" y="1055688"/>
            <a:ext cx="3810000" cy="2247900"/>
            <a:chOff x="3216" y="665"/>
            <a:chExt cx="2400" cy="1416"/>
          </a:xfrm>
        </p:grpSpPr>
        <p:sp>
          <p:nvSpPr>
            <p:cNvPr id="55" name="Text Box 2"/>
            <p:cNvSpPr txBox="1">
              <a:spLocks noChangeArrowheads="1"/>
            </p:cNvSpPr>
            <p:nvPr/>
          </p:nvSpPr>
          <p:spPr bwMode="auto">
            <a:xfrm>
              <a:off x="3216" y="665"/>
              <a:ext cx="2400" cy="1416"/>
            </a:xfrm>
            <a:prstGeom prst="rect">
              <a:avLst/>
            </a:prstGeom>
            <a:noFill/>
            <a:ln w="9525">
              <a:noFill/>
              <a:miter lim="800000"/>
              <a:headEnd/>
              <a:tailEnd/>
            </a:ln>
            <a:effectLst/>
          </p:spPr>
          <p:txBody>
            <a:bodyPr lIns="92075" tIns="46038" rIns="92075" bIns="46038" anchor="ctr">
              <a:spAutoFit/>
            </a:bodyPr>
            <a:lstStyle/>
            <a:p>
              <a:pPr>
                <a:defRPr/>
              </a:pPr>
              <a:r>
                <a:rPr lang="es-ES" sz="2000" kern="0" dirty="0">
                  <a:solidFill>
                    <a:schemeClr val="tx2">
                      <a:lumMod val="75000"/>
                    </a:schemeClr>
                  </a:solidFill>
                  <a:latin typeface="Calibri" panose="020F0502020204030204" pitchFamily="34" charset="0"/>
                  <a:cs typeface="Arial" pitchFamily="34" charset="0"/>
                </a:rPr>
                <a:t>h</a:t>
              </a:r>
              <a:r>
                <a:rPr lang="es-ES" sz="2000" kern="0" baseline="30000" dirty="0">
                  <a:solidFill>
                    <a:schemeClr val="tx2">
                      <a:lumMod val="75000"/>
                    </a:schemeClr>
                  </a:solidFill>
                  <a:latin typeface="Calibri" panose="020F0502020204030204" pitchFamily="34" charset="0"/>
                  <a:cs typeface="Arial" pitchFamily="34" charset="0"/>
                </a:rPr>
                <a:t>2</a:t>
              </a:r>
              <a:r>
                <a:rPr lang="es-ES" sz="2000" kern="0" baseline="-25000" dirty="0">
                  <a:solidFill>
                    <a:schemeClr val="tx2">
                      <a:lumMod val="75000"/>
                    </a:schemeClr>
                  </a:solidFill>
                  <a:latin typeface="Calibri" panose="020F0502020204030204" pitchFamily="34" charset="0"/>
                  <a:cs typeface="Arial" pitchFamily="34" charset="0"/>
                </a:rPr>
                <a:t>r</a:t>
              </a:r>
              <a:r>
                <a:rPr lang="es-ES" sz="2000" kern="0" dirty="0">
                  <a:solidFill>
                    <a:schemeClr val="tx2">
                      <a:lumMod val="75000"/>
                    </a:schemeClr>
                  </a:solidFill>
                  <a:latin typeface="Calibri" panose="020F0502020204030204" pitchFamily="34" charset="0"/>
                  <a:cs typeface="Arial" pitchFamily="34" charset="0"/>
                </a:rPr>
                <a:t> = heredabilidad realizada</a:t>
              </a:r>
            </a:p>
            <a:p>
              <a:pPr>
                <a:defRPr/>
              </a:pPr>
              <a:r>
                <a:rPr lang="es-ES" sz="2000" kern="0" dirty="0">
                  <a:solidFill>
                    <a:schemeClr val="tx2">
                      <a:lumMod val="75000"/>
                    </a:schemeClr>
                  </a:solidFill>
                  <a:latin typeface="Calibri" panose="020F0502020204030204" pitchFamily="34" charset="0"/>
                  <a:cs typeface="Arial" pitchFamily="34" charset="0"/>
                </a:rPr>
                <a:t>y = Media fenotípica en la población parental</a:t>
              </a:r>
            </a:p>
            <a:p>
              <a:pPr>
                <a:defRPr/>
              </a:pPr>
              <a:r>
                <a:rPr lang="es-ES" sz="2000" kern="0" dirty="0">
                  <a:solidFill>
                    <a:schemeClr val="tx2">
                      <a:lumMod val="75000"/>
                    </a:schemeClr>
                  </a:solidFill>
                  <a:latin typeface="Calibri" panose="020F0502020204030204" pitchFamily="34" charset="0"/>
                  <a:cs typeface="Arial" pitchFamily="34" charset="0"/>
                </a:rPr>
                <a:t>y</a:t>
              </a:r>
              <a:r>
                <a:rPr lang="es-ES" sz="2000" kern="0" baseline="-25000" dirty="0">
                  <a:solidFill>
                    <a:schemeClr val="tx2">
                      <a:lumMod val="75000"/>
                    </a:schemeClr>
                  </a:solidFill>
                  <a:latin typeface="Calibri" panose="020F0502020204030204" pitchFamily="34" charset="0"/>
                  <a:cs typeface="Arial" pitchFamily="34" charset="0"/>
                </a:rPr>
                <a:t>0</a:t>
              </a:r>
              <a:r>
                <a:rPr lang="es-ES" sz="2000" kern="0" dirty="0">
                  <a:solidFill>
                    <a:schemeClr val="tx2">
                      <a:lumMod val="75000"/>
                    </a:schemeClr>
                  </a:solidFill>
                  <a:latin typeface="Calibri" panose="020F0502020204030204" pitchFamily="34" charset="0"/>
                  <a:cs typeface="Arial" pitchFamily="34" charset="0"/>
                </a:rPr>
                <a:t> = Media fenotípica en la descendencia</a:t>
              </a:r>
            </a:p>
            <a:p>
              <a:pPr>
                <a:defRPr/>
              </a:pPr>
              <a:r>
                <a:rPr lang="es-ES" sz="2000" kern="0" dirty="0" err="1">
                  <a:solidFill>
                    <a:schemeClr val="tx2">
                      <a:lumMod val="75000"/>
                    </a:schemeClr>
                  </a:solidFill>
                  <a:latin typeface="Calibri" panose="020F0502020204030204" pitchFamily="34" charset="0"/>
                  <a:cs typeface="Arial" pitchFamily="34" charset="0"/>
                </a:rPr>
                <a:t>y</a:t>
              </a:r>
              <a:r>
                <a:rPr lang="es-ES" sz="2000" kern="0" baseline="-25000" dirty="0" err="1">
                  <a:solidFill>
                    <a:schemeClr val="tx2">
                      <a:lumMod val="75000"/>
                    </a:schemeClr>
                  </a:solidFill>
                  <a:latin typeface="Calibri" panose="020F0502020204030204" pitchFamily="34" charset="0"/>
                  <a:cs typeface="Arial" pitchFamily="34" charset="0"/>
                </a:rPr>
                <a:t>p</a:t>
              </a:r>
              <a:r>
                <a:rPr lang="es-ES" sz="2000" kern="0" dirty="0">
                  <a:solidFill>
                    <a:schemeClr val="tx2">
                      <a:lumMod val="75000"/>
                    </a:schemeClr>
                  </a:solidFill>
                  <a:latin typeface="Calibri" panose="020F0502020204030204" pitchFamily="34" charset="0"/>
                  <a:cs typeface="Arial" pitchFamily="34" charset="0"/>
                </a:rPr>
                <a:t> = Media fenotípica de los individuos seleccionados</a:t>
              </a:r>
            </a:p>
          </p:txBody>
        </p:sp>
        <p:sp>
          <p:nvSpPr>
            <p:cNvPr id="56" name="Line 21"/>
            <p:cNvSpPr>
              <a:spLocks noChangeShapeType="1"/>
            </p:cNvSpPr>
            <p:nvPr/>
          </p:nvSpPr>
          <p:spPr bwMode="auto">
            <a:xfrm>
              <a:off x="3264" y="912"/>
              <a:ext cx="96" cy="0"/>
            </a:xfrm>
            <a:prstGeom prst="line">
              <a:avLst/>
            </a:prstGeom>
            <a:noFill/>
            <a:ln w="9525">
              <a:solidFill>
                <a:srgbClr val="660033"/>
              </a:solidFill>
              <a:round/>
              <a:headEnd/>
              <a:tailEnd/>
            </a:ln>
            <a:effectLst/>
          </p:spPr>
          <p:txBody>
            <a:bodyPr wrap="none" lIns="92075" tIns="46038" rIns="92075" bIns="46038" anchor="ctr">
              <a:spAutoFit/>
            </a:bodyPr>
            <a:lstStyle/>
            <a:p>
              <a:pPr algn="ctr">
                <a:defRPr/>
              </a:pPr>
              <a:endParaRPr lang="es-ES" kern="0" dirty="0">
                <a:solidFill>
                  <a:srgbClr val="1F497D">
                    <a:lumMod val="50000"/>
                  </a:srgbClr>
                </a:solidFill>
                <a:latin typeface="Calibri" panose="020F0502020204030204" pitchFamily="34" charset="0"/>
                <a:cs typeface="Arial" pitchFamily="34" charset="0"/>
              </a:endParaRPr>
            </a:p>
          </p:txBody>
        </p:sp>
      </p:grpSp>
      <p:grpSp>
        <p:nvGrpSpPr>
          <p:cNvPr id="72710" name="Group 24"/>
          <p:cNvGrpSpPr>
            <a:grpSpLocks/>
          </p:cNvGrpSpPr>
          <p:nvPr/>
        </p:nvGrpSpPr>
        <p:grpSpPr bwMode="auto">
          <a:xfrm>
            <a:off x="5670549" y="3838268"/>
            <a:ext cx="2397125" cy="784225"/>
            <a:chOff x="3572" y="2437"/>
            <a:chExt cx="1510" cy="494"/>
          </a:xfrm>
        </p:grpSpPr>
        <p:grpSp>
          <p:nvGrpSpPr>
            <p:cNvPr id="72714" name="Group 20"/>
            <p:cNvGrpSpPr>
              <a:grpSpLocks/>
            </p:cNvGrpSpPr>
            <p:nvPr/>
          </p:nvGrpSpPr>
          <p:grpSpPr bwMode="auto">
            <a:xfrm>
              <a:off x="3572" y="2437"/>
              <a:ext cx="1510" cy="494"/>
              <a:chOff x="3092" y="2629"/>
              <a:chExt cx="1510" cy="494"/>
            </a:xfrm>
          </p:grpSpPr>
          <p:sp>
            <p:nvSpPr>
              <p:cNvPr id="60" name="Text Box 3"/>
              <p:cNvSpPr txBox="1">
                <a:spLocks noChangeArrowheads="1"/>
              </p:cNvSpPr>
              <p:nvPr/>
            </p:nvSpPr>
            <p:spPr bwMode="auto">
              <a:xfrm>
                <a:off x="3092" y="2715"/>
                <a:ext cx="502" cy="291"/>
              </a:xfrm>
              <a:prstGeom prst="rect">
                <a:avLst/>
              </a:prstGeom>
              <a:noFill/>
              <a:ln w="9525">
                <a:noFill/>
                <a:miter lim="800000"/>
                <a:headEnd/>
                <a:tailEnd/>
              </a:ln>
              <a:effectLst/>
            </p:spPr>
            <p:txBody>
              <a:bodyPr wrap="none" lIns="92075" tIns="46038" rIns="92075" bIns="46038" anchor="ctr">
                <a:spAutoFit/>
              </a:bodyPr>
              <a:lstStyle/>
              <a:p>
                <a:pPr algn="ctr">
                  <a:defRPr/>
                </a:pPr>
                <a:r>
                  <a:rPr lang="es-ES" sz="2400" kern="0" dirty="0">
                    <a:solidFill>
                      <a:srgbClr val="1F497D">
                        <a:lumMod val="50000"/>
                      </a:srgbClr>
                    </a:solidFill>
                    <a:latin typeface="Calibri" panose="020F0502020204030204" pitchFamily="34" charset="0"/>
                    <a:cs typeface="Arial" pitchFamily="34" charset="0"/>
                  </a:rPr>
                  <a:t>h</a:t>
                </a:r>
                <a:r>
                  <a:rPr lang="es-ES" sz="2400" kern="0" baseline="30000" dirty="0">
                    <a:solidFill>
                      <a:srgbClr val="1F497D">
                        <a:lumMod val="50000"/>
                      </a:srgbClr>
                    </a:solidFill>
                    <a:latin typeface="Calibri" panose="020F0502020204030204" pitchFamily="34" charset="0"/>
                    <a:cs typeface="Arial" pitchFamily="34" charset="0"/>
                  </a:rPr>
                  <a:t>2</a:t>
                </a:r>
                <a:r>
                  <a:rPr lang="es-ES" sz="2400" kern="0" baseline="-25000" dirty="0">
                    <a:solidFill>
                      <a:srgbClr val="1F497D">
                        <a:lumMod val="50000"/>
                      </a:srgbClr>
                    </a:solidFill>
                    <a:latin typeface="Calibri" panose="020F0502020204030204" pitchFamily="34" charset="0"/>
                    <a:cs typeface="Arial" pitchFamily="34" charset="0"/>
                  </a:rPr>
                  <a:t>r  </a:t>
                </a:r>
                <a:r>
                  <a:rPr lang="es-ES" sz="2400" kern="0" dirty="0">
                    <a:solidFill>
                      <a:srgbClr val="1F497D">
                        <a:lumMod val="50000"/>
                      </a:srgbClr>
                    </a:solidFill>
                    <a:latin typeface="Calibri" panose="020F0502020204030204" pitchFamily="34" charset="0"/>
                    <a:cs typeface="Arial" pitchFamily="34" charset="0"/>
                  </a:rPr>
                  <a:t>=</a:t>
                </a:r>
                <a:endParaRPr lang="es-ES" sz="2400" kern="0" baseline="-25000" dirty="0">
                  <a:solidFill>
                    <a:srgbClr val="1F497D">
                      <a:lumMod val="50000"/>
                    </a:srgbClr>
                  </a:solidFill>
                  <a:latin typeface="Calibri" panose="020F0502020204030204" pitchFamily="34" charset="0"/>
                  <a:cs typeface="Arial" pitchFamily="34" charset="0"/>
                </a:endParaRPr>
              </a:p>
            </p:txBody>
          </p:sp>
          <p:sp>
            <p:nvSpPr>
              <p:cNvPr id="61" name="Text Box 4"/>
              <p:cNvSpPr txBox="1">
                <a:spLocks noChangeArrowheads="1"/>
              </p:cNvSpPr>
              <p:nvPr/>
            </p:nvSpPr>
            <p:spPr bwMode="auto">
              <a:xfrm>
                <a:off x="3743" y="2629"/>
                <a:ext cx="419" cy="233"/>
              </a:xfrm>
              <a:prstGeom prst="rect">
                <a:avLst/>
              </a:prstGeom>
              <a:noFill/>
              <a:ln w="9525">
                <a:noFill/>
                <a:miter lim="800000"/>
                <a:headEnd/>
                <a:tailEnd/>
              </a:ln>
              <a:effectLst/>
            </p:spPr>
            <p:txBody>
              <a:bodyPr wrap="none" lIns="92075" tIns="46038" rIns="92075" bIns="46038" anchor="ctr">
                <a:spAutoFit/>
              </a:bodyPr>
              <a:lstStyle/>
              <a:p>
                <a:pPr algn="ctr">
                  <a:defRPr/>
                </a:pPr>
                <a:r>
                  <a:rPr lang="es-ES" kern="0" dirty="0">
                    <a:solidFill>
                      <a:srgbClr val="1F497D">
                        <a:lumMod val="50000"/>
                      </a:srgbClr>
                    </a:solidFill>
                    <a:latin typeface="Calibri" panose="020F0502020204030204" pitchFamily="34" charset="0"/>
                    <a:cs typeface="Arial" pitchFamily="34" charset="0"/>
                  </a:rPr>
                  <a:t>Y</a:t>
                </a:r>
                <a:r>
                  <a:rPr lang="es-ES" kern="0" baseline="-25000" dirty="0">
                    <a:solidFill>
                      <a:srgbClr val="1F497D">
                        <a:lumMod val="50000"/>
                      </a:srgbClr>
                    </a:solidFill>
                    <a:latin typeface="Calibri" panose="020F0502020204030204" pitchFamily="34" charset="0"/>
                    <a:cs typeface="Arial" pitchFamily="34" charset="0"/>
                  </a:rPr>
                  <a:t>0</a:t>
                </a:r>
                <a:r>
                  <a:rPr lang="es-ES" kern="0" dirty="0">
                    <a:solidFill>
                      <a:srgbClr val="1F497D">
                        <a:lumMod val="50000"/>
                      </a:srgbClr>
                    </a:solidFill>
                    <a:latin typeface="Calibri" panose="020F0502020204030204" pitchFamily="34" charset="0"/>
                    <a:cs typeface="Arial" pitchFamily="34" charset="0"/>
                  </a:rPr>
                  <a:t> - Y</a:t>
                </a:r>
              </a:p>
            </p:txBody>
          </p:sp>
          <p:sp>
            <p:nvSpPr>
              <p:cNvPr id="62" name="Line 6"/>
              <p:cNvSpPr>
                <a:spLocks noChangeShapeType="1"/>
              </p:cNvSpPr>
              <p:nvPr/>
            </p:nvSpPr>
            <p:spPr bwMode="auto">
              <a:xfrm>
                <a:off x="3648" y="2880"/>
                <a:ext cx="748" cy="0"/>
              </a:xfrm>
              <a:prstGeom prst="line">
                <a:avLst/>
              </a:prstGeom>
              <a:noFill/>
              <a:ln w="15875">
                <a:solidFill>
                  <a:schemeClr val="tx1"/>
                </a:solidFill>
                <a:round/>
                <a:headEnd/>
                <a:tailEnd/>
              </a:ln>
              <a:effectLst/>
            </p:spPr>
            <p:txBody>
              <a:bodyPr wrap="square" lIns="92075" tIns="46038" rIns="92075" bIns="46038" anchor="ctr">
                <a:spAutoFit/>
              </a:bodyPr>
              <a:lstStyle/>
              <a:p>
                <a:pPr algn="ctr">
                  <a:defRPr/>
                </a:pPr>
                <a:endParaRPr lang="es-ES" kern="0" dirty="0">
                  <a:solidFill>
                    <a:srgbClr val="1F497D">
                      <a:lumMod val="50000"/>
                    </a:srgbClr>
                  </a:solidFill>
                  <a:latin typeface="Calibri" panose="020F0502020204030204" pitchFamily="34" charset="0"/>
                  <a:cs typeface="Arial" pitchFamily="34" charset="0"/>
                </a:endParaRPr>
              </a:p>
            </p:txBody>
          </p:sp>
          <p:grpSp>
            <p:nvGrpSpPr>
              <p:cNvPr id="72719" name="Group 9"/>
              <p:cNvGrpSpPr>
                <a:grpSpLocks/>
              </p:cNvGrpSpPr>
              <p:nvPr/>
            </p:nvGrpSpPr>
            <p:grpSpPr bwMode="auto">
              <a:xfrm>
                <a:off x="3773" y="2890"/>
                <a:ext cx="420" cy="233"/>
                <a:chOff x="2045" y="3130"/>
                <a:chExt cx="420" cy="233"/>
              </a:xfrm>
            </p:grpSpPr>
            <p:sp>
              <p:nvSpPr>
                <p:cNvPr id="65" name="Text Box 5"/>
                <p:cNvSpPr txBox="1">
                  <a:spLocks noChangeArrowheads="1"/>
                </p:cNvSpPr>
                <p:nvPr/>
              </p:nvSpPr>
              <p:spPr bwMode="auto">
                <a:xfrm>
                  <a:off x="2045" y="3130"/>
                  <a:ext cx="420" cy="233"/>
                </a:xfrm>
                <a:prstGeom prst="rect">
                  <a:avLst/>
                </a:prstGeom>
                <a:noFill/>
                <a:ln w="9525">
                  <a:noFill/>
                  <a:miter lim="800000"/>
                  <a:headEnd/>
                  <a:tailEnd/>
                </a:ln>
                <a:effectLst/>
              </p:spPr>
              <p:txBody>
                <a:bodyPr wrap="none" lIns="92075" tIns="46038" rIns="92075" bIns="46038" anchor="ctr">
                  <a:spAutoFit/>
                </a:bodyPr>
                <a:lstStyle/>
                <a:p>
                  <a:pPr algn="ctr">
                    <a:defRPr/>
                  </a:pPr>
                  <a:r>
                    <a:rPr lang="es-ES" kern="0" dirty="0" err="1">
                      <a:solidFill>
                        <a:srgbClr val="1F497D">
                          <a:lumMod val="50000"/>
                        </a:srgbClr>
                      </a:solidFill>
                      <a:latin typeface="Calibri" panose="020F0502020204030204" pitchFamily="34" charset="0"/>
                      <a:cs typeface="Arial" pitchFamily="34" charset="0"/>
                    </a:rPr>
                    <a:t>Y</a:t>
                  </a:r>
                  <a:r>
                    <a:rPr lang="es-ES" kern="0" baseline="-25000" dirty="0" err="1">
                      <a:solidFill>
                        <a:srgbClr val="1F497D">
                          <a:lumMod val="50000"/>
                        </a:srgbClr>
                      </a:solidFill>
                      <a:latin typeface="Calibri" panose="020F0502020204030204" pitchFamily="34" charset="0"/>
                      <a:cs typeface="Arial" pitchFamily="34" charset="0"/>
                    </a:rPr>
                    <a:t>p</a:t>
                  </a:r>
                  <a:r>
                    <a:rPr lang="es-ES" kern="0" dirty="0">
                      <a:solidFill>
                        <a:srgbClr val="1F497D">
                          <a:lumMod val="50000"/>
                        </a:srgbClr>
                      </a:solidFill>
                      <a:latin typeface="Calibri" panose="020F0502020204030204" pitchFamily="34" charset="0"/>
                      <a:cs typeface="Arial" pitchFamily="34" charset="0"/>
                    </a:rPr>
                    <a:t> - Y</a:t>
                  </a:r>
                </a:p>
              </p:txBody>
            </p:sp>
            <p:sp>
              <p:nvSpPr>
                <p:cNvPr id="66" name="Line 8"/>
                <p:cNvSpPr>
                  <a:spLocks noChangeShapeType="1"/>
                </p:cNvSpPr>
                <p:nvPr/>
              </p:nvSpPr>
              <p:spPr bwMode="auto">
                <a:xfrm>
                  <a:off x="2269" y="3138"/>
                  <a:ext cx="144" cy="0"/>
                </a:xfrm>
                <a:prstGeom prst="line">
                  <a:avLst/>
                </a:prstGeom>
                <a:noFill/>
                <a:ln w="9525">
                  <a:solidFill>
                    <a:srgbClr val="660033"/>
                  </a:solidFill>
                  <a:round/>
                  <a:headEnd/>
                  <a:tailEnd/>
                </a:ln>
                <a:effectLst/>
              </p:spPr>
              <p:txBody>
                <a:bodyPr wrap="none" lIns="92075" tIns="46038" rIns="92075" bIns="46038" anchor="ctr">
                  <a:spAutoFit/>
                </a:bodyPr>
                <a:lstStyle/>
                <a:p>
                  <a:pPr algn="ctr">
                    <a:defRPr/>
                  </a:pPr>
                  <a:endParaRPr lang="es-ES" kern="0" dirty="0">
                    <a:solidFill>
                      <a:srgbClr val="1F497D">
                        <a:lumMod val="50000"/>
                      </a:srgbClr>
                    </a:solidFill>
                    <a:latin typeface="Calibri" panose="020F0502020204030204" pitchFamily="34" charset="0"/>
                    <a:cs typeface="Arial" pitchFamily="34" charset="0"/>
                  </a:endParaRPr>
                </a:p>
              </p:txBody>
            </p:sp>
          </p:grpSp>
          <p:sp>
            <p:nvSpPr>
              <p:cNvPr id="64" name="Text Box 15"/>
              <p:cNvSpPr txBox="1">
                <a:spLocks noChangeArrowheads="1"/>
              </p:cNvSpPr>
              <p:nvPr/>
            </p:nvSpPr>
            <p:spPr bwMode="auto">
              <a:xfrm>
                <a:off x="4412" y="2755"/>
                <a:ext cx="190" cy="233"/>
              </a:xfrm>
              <a:prstGeom prst="rect">
                <a:avLst/>
              </a:prstGeom>
              <a:noFill/>
              <a:ln w="9525">
                <a:noFill/>
                <a:miter lim="800000"/>
                <a:headEnd/>
                <a:tailEnd/>
              </a:ln>
              <a:effectLst/>
            </p:spPr>
            <p:txBody>
              <a:bodyPr wrap="none" lIns="92075" tIns="46038" rIns="92075" bIns="46038" anchor="ctr">
                <a:spAutoFit/>
              </a:bodyPr>
              <a:lstStyle/>
              <a:p>
                <a:pPr algn="ctr">
                  <a:defRPr/>
                </a:pPr>
                <a:r>
                  <a:rPr lang="es-ES" kern="0" dirty="0">
                    <a:solidFill>
                      <a:srgbClr val="1F497D">
                        <a:lumMod val="50000"/>
                      </a:srgbClr>
                    </a:solidFill>
                    <a:latin typeface="Calibri" panose="020F0502020204030204" pitchFamily="34" charset="0"/>
                    <a:cs typeface="Arial" pitchFamily="34" charset="0"/>
                  </a:rPr>
                  <a:t>=</a:t>
                </a:r>
              </a:p>
            </p:txBody>
          </p:sp>
        </p:grpSp>
        <p:sp>
          <p:nvSpPr>
            <p:cNvPr id="59" name="Line 23"/>
            <p:cNvSpPr>
              <a:spLocks noChangeShapeType="1"/>
            </p:cNvSpPr>
            <p:nvPr/>
          </p:nvSpPr>
          <p:spPr bwMode="auto">
            <a:xfrm>
              <a:off x="4477" y="2437"/>
              <a:ext cx="144" cy="0"/>
            </a:xfrm>
            <a:prstGeom prst="line">
              <a:avLst/>
            </a:prstGeom>
            <a:noFill/>
            <a:ln w="9525">
              <a:solidFill>
                <a:srgbClr val="660033"/>
              </a:solidFill>
              <a:round/>
              <a:headEnd/>
              <a:tailEnd/>
            </a:ln>
            <a:effectLst/>
          </p:spPr>
          <p:txBody>
            <a:bodyPr lIns="92075" tIns="46038" rIns="92075" bIns="46038" anchor="ctr">
              <a:spAutoFit/>
            </a:bodyPr>
            <a:lstStyle/>
            <a:p>
              <a:pPr algn="ctr">
                <a:defRPr/>
              </a:pPr>
              <a:endParaRPr lang="es-ES" kern="0" dirty="0">
                <a:solidFill>
                  <a:srgbClr val="1F497D">
                    <a:lumMod val="50000"/>
                  </a:srgbClr>
                </a:solidFill>
                <a:latin typeface="Calibri" panose="020F0502020204030204" pitchFamily="34" charset="0"/>
                <a:cs typeface="Arial" pitchFamily="34" charset="0"/>
              </a:endParaRPr>
            </a:p>
          </p:txBody>
        </p:sp>
      </p:grpSp>
      <p:sp>
        <p:nvSpPr>
          <p:cNvPr id="72713" name="3 Marcador de fecha"/>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4000" b="1" baseline="-25000">
                <a:solidFill>
                  <a:srgbClr val="5F5F5F"/>
                </a:solidFill>
                <a:latin typeface="Times New Roman" panose="02020603050405020304" pitchFamily="18" charset="0"/>
              </a:defRPr>
            </a:lvl1pPr>
            <a:lvl2pPr marL="742950" indent="-285750">
              <a:defRPr sz="4000" b="1" baseline="-25000">
                <a:solidFill>
                  <a:srgbClr val="5F5F5F"/>
                </a:solidFill>
                <a:latin typeface="Times New Roman" panose="02020603050405020304" pitchFamily="18" charset="0"/>
              </a:defRPr>
            </a:lvl2pPr>
            <a:lvl3pPr marL="1143000" indent="-228600">
              <a:defRPr sz="4000" b="1" baseline="-25000">
                <a:solidFill>
                  <a:srgbClr val="5F5F5F"/>
                </a:solidFill>
                <a:latin typeface="Times New Roman" panose="02020603050405020304" pitchFamily="18" charset="0"/>
              </a:defRPr>
            </a:lvl3pPr>
            <a:lvl4pPr marL="1600200" indent="-228600">
              <a:defRPr sz="4000" b="1" baseline="-25000">
                <a:solidFill>
                  <a:srgbClr val="5F5F5F"/>
                </a:solidFill>
                <a:latin typeface="Times New Roman" panose="02020603050405020304" pitchFamily="18" charset="0"/>
              </a:defRPr>
            </a:lvl4pPr>
            <a:lvl5pPr marL="2057400" indent="-228600">
              <a:defRPr sz="4000" b="1" baseline="-25000">
                <a:solidFill>
                  <a:srgbClr val="5F5F5F"/>
                </a:solidFill>
                <a:latin typeface="Times New Roman" panose="02020603050405020304" pitchFamily="18" charset="0"/>
              </a:defRPr>
            </a:lvl5pPr>
            <a:lvl6pPr marL="2514600" indent="-228600" eaLnBrk="0" fontAlgn="base" hangingPunct="0">
              <a:spcBef>
                <a:spcPct val="0"/>
              </a:spcBef>
              <a:spcAft>
                <a:spcPct val="0"/>
              </a:spcAft>
              <a:defRPr sz="4000" b="1" baseline="-25000">
                <a:solidFill>
                  <a:srgbClr val="5F5F5F"/>
                </a:solidFill>
                <a:latin typeface="Times New Roman" panose="02020603050405020304" pitchFamily="18" charset="0"/>
              </a:defRPr>
            </a:lvl6pPr>
            <a:lvl7pPr marL="2971800" indent="-228600" eaLnBrk="0" fontAlgn="base" hangingPunct="0">
              <a:spcBef>
                <a:spcPct val="0"/>
              </a:spcBef>
              <a:spcAft>
                <a:spcPct val="0"/>
              </a:spcAft>
              <a:defRPr sz="4000" b="1" baseline="-25000">
                <a:solidFill>
                  <a:srgbClr val="5F5F5F"/>
                </a:solidFill>
                <a:latin typeface="Times New Roman" panose="02020603050405020304" pitchFamily="18" charset="0"/>
              </a:defRPr>
            </a:lvl7pPr>
            <a:lvl8pPr marL="3429000" indent="-228600" eaLnBrk="0" fontAlgn="base" hangingPunct="0">
              <a:spcBef>
                <a:spcPct val="0"/>
              </a:spcBef>
              <a:spcAft>
                <a:spcPct val="0"/>
              </a:spcAft>
              <a:defRPr sz="4000" b="1" baseline="-25000">
                <a:solidFill>
                  <a:srgbClr val="5F5F5F"/>
                </a:solidFill>
                <a:latin typeface="Times New Roman" panose="02020603050405020304" pitchFamily="18" charset="0"/>
              </a:defRPr>
            </a:lvl8pPr>
            <a:lvl9pPr marL="3886200" indent="-228600" eaLnBrk="0" fontAlgn="base" hangingPunct="0">
              <a:spcBef>
                <a:spcPct val="0"/>
              </a:spcBef>
              <a:spcAft>
                <a:spcPct val="0"/>
              </a:spcAft>
              <a:defRPr sz="4000" b="1" baseline="-25000">
                <a:solidFill>
                  <a:srgbClr val="5F5F5F"/>
                </a:solidFill>
                <a:latin typeface="Times New Roman" panose="02020603050405020304" pitchFamily="18" charset="0"/>
              </a:defRPr>
            </a:lvl9pPr>
          </a:lstStyle>
          <a:p>
            <a:r>
              <a:rPr lang="es-ES_tradnl" altLang="en-US" sz="1400" b="0" dirty="0" smtClean="0">
                <a:latin typeface="Calibri" panose="020F0502020204030204" pitchFamily="34" charset="0"/>
              </a:rPr>
              <a:t>FUENTE: Antonio </a:t>
            </a:r>
            <a:r>
              <a:rPr lang="es-ES_tradnl" altLang="en-US" sz="1400" b="0" dirty="0" smtClean="0">
                <a:latin typeface="Calibri" panose="020F0502020204030204" pitchFamily="34" charset="0"/>
              </a:rPr>
              <a:t>Barbadilla</a:t>
            </a:r>
          </a:p>
        </p:txBody>
      </p:sp>
    </p:spTree>
    <p:extLst>
      <p:ext uri="{BB962C8B-B14F-4D97-AF65-F5344CB8AC3E}">
        <p14:creationId xmlns:p14="http://schemas.microsoft.com/office/powerpoint/2010/main" val="283682897"/>
      </p:ext>
    </p:extLst>
  </p:cSld>
  <p:clrMapOvr>
    <a:masterClrMapping/>
  </p:clrMapOvr>
  <p:transition spd="med">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tx2">
                    <a:lumMod val="75000"/>
                  </a:schemeClr>
                </a:solidFill>
              </a:rPr>
              <a:t>RESPUESTA A LA SELECCIÓN</a:t>
            </a:r>
            <a:endParaRPr lang="es-MX" sz="3600" b="1" dirty="0">
              <a:solidFill>
                <a:schemeClr val="tx2">
                  <a:lumMod val="75000"/>
                </a:schemeClr>
              </a:solidFill>
            </a:endParaRPr>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marL="0" indent="0">
              <a:buNone/>
            </a:pPr>
            <a:r>
              <a:rPr lang="es-ES_tradnl" dirty="0" smtClean="0"/>
              <a:t>La respuesta a la selección la podríamos estimar si se conoce por una parte el diferencial de selección “D” (diferencia entre la media de los individuos seleccionados y la media de la selección) y la </a:t>
            </a:r>
            <a:r>
              <a:rPr lang="es-ES_tradnl" dirty="0" err="1" smtClean="0"/>
              <a:t>heredabilidad</a:t>
            </a:r>
            <a:r>
              <a:rPr lang="es-ES_tradnl" dirty="0" smtClean="0"/>
              <a:t> (h</a:t>
            </a:r>
            <a:r>
              <a:rPr lang="es-ES_tradnl" baseline="30000" dirty="0" smtClean="0"/>
              <a:t>2</a:t>
            </a:r>
            <a:r>
              <a:rPr lang="es-ES_tradnl" dirty="0" smtClean="0"/>
              <a:t>)</a:t>
            </a:r>
          </a:p>
          <a:p>
            <a:pPr marL="0" indent="0">
              <a:buNone/>
            </a:pPr>
            <a:r>
              <a:rPr lang="es-ES_tradnl" dirty="0" smtClean="0"/>
              <a:t>              R</a:t>
            </a:r>
            <a:r>
              <a:rPr lang="es-ES_tradnl" dirty="0"/>
              <a:t>= D* </a:t>
            </a:r>
            <a:r>
              <a:rPr lang="es-ES_tradnl" dirty="0" smtClean="0"/>
              <a:t>h</a:t>
            </a:r>
            <a:r>
              <a:rPr lang="es-ES_tradnl" baseline="30000" dirty="0" smtClean="0"/>
              <a:t>2</a:t>
            </a:r>
          </a:p>
          <a:p>
            <a:pPr marL="0" indent="0">
              <a:buNone/>
            </a:pPr>
            <a:r>
              <a:rPr lang="es-ES_tradnl" dirty="0" smtClean="0"/>
              <a:t>Que nos muestra el avance que se tendría por selección en la </a:t>
            </a:r>
            <a:r>
              <a:rPr lang="es-ES_tradnl" dirty="0" err="1" smtClean="0"/>
              <a:t>poblacion</a:t>
            </a:r>
            <a:r>
              <a:rPr lang="es-ES_tradnl" dirty="0" smtClean="0"/>
              <a:t> con esa información</a:t>
            </a:r>
            <a:endParaRPr lang="es-MX" dirty="0"/>
          </a:p>
        </p:txBody>
      </p:sp>
    </p:spTree>
    <p:extLst>
      <p:ext uri="{BB962C8B-B14F-4D97-AF65-F5344CB8AC3E}">
        <p14:creationId xmlns:p14="http://schemas.microsoft.com/office/powerpoint/2010/main" val="41414111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59"/>
          <p:cNvSpPr>
            <a:spLocks noChangeArrowheads="1"/>
          </p:cNvSpPr>
          <p:nvPr/>
        </p:nvSpPr>
        <p:spPr bwMode="auto">
          <a:xfrm>
            <a:off x="0" y="-46038"/>
            <a:ext cx="9144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40161" dir="20493903" algn="ctr" rotWithShape="0">
                    <a:schemeClr val="bg1"/>
                  </a:outerShdw>
                </a:effectLst>
              </a14:hiddenEffects>
            </a:ext>
          </a:extLst>
        </p:spPr>
        <p:txBody>
          <a:bodyPr lIns="92075" tIns="46038" rIns="92075" bIns="46038">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a:spcBef>
                <a:spcPct val="0"/>
              </a:spcBef>
              <a:buFontTx/>
              <a:buNone/>
            </a:pPr>
            <a:r>
              <a:rPr lang="es-ES_tradnl" altLang="es-MX" sz="2400" b="1" dirty="0">
                <a:solidFill>
                  <a:schemeClr val="tx2">
                    <a:lumMod val="75000"/>
                  </a:schemeClr>
                </a:solidFill>
                <a:latin typeface="Comic Sans MS" pitchFamily="66" charset="0"/>
              </a:rPr>
              <a:t>Variación cuantitativa en el maíz (Emerson and </a:t>
            </a:r>
            <a:r>
              <a:rPr lang="es-ES_tradnl" altLang="es-MX" sz="2400" b="1" dirty="0" smtClean="0">
                <a:solidFill>
                  <a:schemeClr val="tx2">
                    <a:lumMod val="75000"/>
                  </a:schemeClr>
                </a:solidFill>
                <a:latin typeface="Comic Sans MS" pitchFamily="66" charset="0"/>
              </a:rPr>
              <a:t>East,1913</a:t>
            </a:r>
            <a:r>
              <a:rPr lang="es-ES_tradnl" altLang="es-MX" sz="2400" b="1" dirty="0">
                <a:solidFill>
                  <a:schemeClr val="tx2">
                    <a:lumMod val="75000"/>
                  </a:schemeClr>
                </a:solidFill>
                <a:latin typeface="Comic Sans MS" pitchFamily="66" charset="0"/>
              </a:rPr>
              <a:t>) </a:t>
            </a:r>
          </a:p>
        </p:txBody>
      </p:sp>
      <p:pic>
        <p:nvPicPr>
          <p:cNvPr id="27653" name="Picture 6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b="8223"/>
          <a:stretch>
            <a:fillRect/>
          </a:stretch>
        </p:blipFill>
        <p:spPr bwMode="auto">
          <a:xfrm>
            <a:off x="4217988" y="692150"/>
            <a:ext cx="4926012"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64" descr="fig23-9"/>
          <p:cNvPicPr>
            <a:picLocks noChangeAspect="1" noChangeArrowheads="1"/>
          </p:cNvPicPr>
          <p:nvPr/>
        </p:nvPicPr>
        <p:blipFill>
          <a:blip r:embed="rId4">
            <a:clrChange>
              <a:clrFrom>
                <a:srgbClr val="F9F9F9"/>
              </a:clrFrom>
              <a:clrTo>
                <a:srgbClr val="F9F9F9">
                  <a:alpha val="0"/>
                </a:srgbClr>
              </a:clrTo>
            </a:clrChange>
            <a:extLst>
              <a:ext uri="{28A0092B-C50C-407E-A947-70E740481C1C}">
                <a14:useLocalDpi xmlns:a14="http://schemas.microsoft.com/office/drawing/2010/main" val="0"/>
              </a:ext>
            </a:extLst>
          </a:blip>
          <a:srcRect t="1323"/>
          <a:stretch>
            <a:fillRect/>
          </a:stretch>
        </p:blipFill>
        <p:spPr bwMode="auto">
          <a:xfrm>
            <a:off x="0" y="692150"/>
            <a:ext cx="4003675" cy="532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Rectangle 65"/>
          <p:cNvSpPr>
            <a:spLocks noChangeArrowheads="1"/>
          </p:cNvSpPr>
          <p:nvPr/>
        </p:nvSpPr>
        <p:spPr bwMode="auto">
          <a:xfrm>
            <a:off x="1535113" y="6237288"/>
            <a:ext cx="67818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r>
              <a:rPr lang="en-US" altLang="zh-TW" sz="800">
                <a:solidFill>
                  <a:srgbClr val="2E002E"/>
                </a:solidFill>
                <a:latin typeface="Georgia" pitchFamily="18" charset="0"/>
                <a:ea typeface="PMingLiU" pitchFamily="18" charset="-120"/>
              </a:rPr>
              <a:t>Peter J. Russell, </a:t>
            </a:r>
            <a:r>
              <a:rPr lang="en-US" altLang="zh-TW" sz="800" i="1">
                <a:solidFill>
                  <a:srgbClr val="2E002E"/>
                </a:solidFill>
                <a:latin typeface="Georgia" pitchFamily="18" charset="0"/>
                <a:ea typeface="PMingLiU" pitchFamily="18" charset="-120"/>
              </a:rPr>
              <a:t>iGenetics</a:t>
            </a:r>
            <a:r>
              <a:rPr lang="en-US" altLang="zh-TW" sz="800">
                <a:solidFill>
                  <a:srgbClr val="2E002E"/>
                </a:solidFill>
                <a:latin typeface="Georgia" pitchFamily="18" charset="0"/>
                <a:ea typeface="PMingLiU" pitchFamily="18" charset="-120"/>
              </a:rPr>
              <a:t>: Copyright © Pearson Education, Inc., publishing as Benjamin Cummings.</a:t>
            </a:r>
          </a:p>
        </p:txBody>
      </p:sp>
    </p:spTree>
    <p:extLst>
      <p:ext uri="{BB962C8B-B14F-4D97-AF65-F5344CB8AC3E}">
        <p14:creationId xmlns:p14="http://schemas.microsoft.com/office/powerpoint/2010/main" val="523100262"/>
      </p:ext>
    </p:extLst>
  </p:cSld>
  <p:clrMapOvr>
    <a:masterClrMapping/>
  </p:clrMapOvr>
  <p:transition spd="med">
    <p:split orient="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62500" lnSpcReduction="20000"/>
          </a:bodyPr>
          <a:lstStyle/>
          <a:p>
            <a:pPr algn="just">
              <a:lnSpc>
                <a:spcPct val="150000"/>
              </a:lnSpc>
              <a:spcBef>
                <a:spcPct val="50000"/>
              </a:spcBef>
              <a:buFont typeface="Wingdings" panose="05000000000000000000" pitchFamily="2" charset="2"/>
              <a:buChar char="q"/>
            </a:pPr>
            <a:r>
              <a:rPr lang="es-AR" altLang="es-MX" dirty="0">
                <a:cs typeface="Arial" charset="0"/>
              </a:rPr>
              <a:t>Las especies </a:t>
            </a:r>
            <a:r>
              <a:rPr lang="es-AR" altLang="es-MX" dirty="0" smtClean="0">
                <a:cs typeface="Arial" charset="0"/>
              </a:rPr>
              <a:t>de plantas </a:t>
            </a:r>
            <a:r>
              <a:rPr lang="es-AR" altLang="es-MX" dirty="0">
                <a:cs typeface="Arial" charset="0"/>
              </a:rPr>
              <a:t>son objetivo de programas de  mejoras genéticas basados en selección </a:t>
            </a:r>
            <a:r>
              <a:rPr lang="es-AR" altLang="es-MX" dirty="0" smtClean="0">
                <a:cs typeface="Arial" charset="0"/>
              </a:rPr>
              <a:t>direccional (se favorece algún extremo de la curva).</a:t>
            </a:r>
            <a:endParaRPr lang="es-AR" altLang="es-MX" dirty="0">
              <a:cs typeface="Arial" charset="0"/>
            </a:endParaRPr>
          </a:p>
          <a:p>
            <a:pPr algn="just">
              <a:lnSpc>
                <a:spcPct val="150000"/>
              </a:lnSpc>
              <a:spcBef>
                <a:spcPct val="50000"/>
              </a:spcBef>
              <a:buFont typeface="Wingdings" panose="05000000000000000000" pitchFamily="2" charset="2"/>
              <a:buChar char="q"/>
            </a:pPr>
            <a:r>
              <a:rPr lang="es-AR" altLang="es-MX" dirty="0">
                <a:cs typeface="Arial" charset="0"/>
              </a:rPr>
              <a:t> En una población </a:t>
            </a:r>
            <a:r>
              <a:rPr lang="es-AR" altLang="es-MX" b="1" dirty="0">
                <a:cs typeface="Arial" charset="0"/>
              </a:rPr>
              <a:t>se intenta cambiar la media de un rasgo </a:t>
            </a:r>
            <a:r>
              <a:rPr lang="es-AR" altLang="es-MX" b="1" dirty="0" smtClean="0">
                <a:cs typeface="Arial" charset="0"/>
              </a:rPr>
              <a:t>seleccionando</a:t>
            </a:r>
            <a:r>
              <a:rPr lang="es-AR" altLang="es-MX" dirty="0" smtClean="0">
                <a:cs typeface="Arial" charset="0"/>
              </a:rPr>
              <a:t> plantas </a:t>
            </a:r>
            <a:r>
              <a:rPr lang="es-AR" altLang="es-MX" dirty="0">
                <a:cs typeface="Arial" charset="0"/>
              </a:rPr>
              <a:t>con el valor fenotípico (P) deseado.</a:t>
            </a:r>
          </a:p>
          <a:p>
            <a:pPr algn="just">
              <a:lnSpc>
                <a:spcPct val="150000"/>
              </a:lnSpc>
              <a:spcBef>
                <a:spcPct val="50000"/>
              </a:spcBef>
              <a:buFont typeface="Wingdings" panose="05000000000000000000" pitchFamily="2" charset="2"/>
              <a:buChar char="q"/>
            </a:pPr>
            <a:r>
              <a:rPr lang="es-AR" altLang="es-MX" dirty="0">
                <a:cs typeface="Arial" charset="0"/>
              </a:rPr>
              <a:t> El objetivo del programa es desplazar la media de la población original a lo largo de las sucesivas generaciones.</a:t>
            </a:r>
          </a:p>
          <a:p>
            <a:pPr algn="just">
              <a:lnSpc>
                <a:spcPct val="130000"/>
              </a:lnSpc>
              <a:spcBef>
                <a:spcPct val="50000"/>
              </a:spcBef>
              <a:buFont typeface="Wingdings" panose="05000000000000000000" pitchFamily="2" charset="2"/>
              <a:buChar char="q"/>
            </a:pPr>
            <a:r>
              <a:rPr lang="es-AR" altLang="es-MX" b="1" dirty="0">
                <a:cs typeface="Arial" charset="0"/>
              </a:rPr>
              <a:t> La </a:t>
            </a:r>
            <a:r>
              <a:rPr lang="es-AR" altLang="es-MX" b="1" dirty="0" err="1">
                <a:cs typeface="Arial" charset="0"/>
              </a:rPr>
              <a:t>heredabilidad</a:t>
            </a:r>
            <a:r>
              <a:rPr lang="es-AR" altLang="es-MX" b="1" dirty="0">
                <a:cs typeface="Arial" charset="0"/>
              </a:rPr>
              <a:t> en sentido estricto</a:t>
            </a:r>
            <a:r>
              <a:rPr lang="es-AR" altLang="es-MX" dirty="0">
                <a:cs typeface="Arial" charset="0"/>
              </a:rPr>
              <a:t> es útil para determinar si un programa de selección tendrá éxito en cambiar la población (programas de mejoramiento), es decir cómo responderá a la selección una determinada población</a:t>
            </a:r>
            <a:r>
              <a:rPr lang="es-AR" altLang="es-MX" dirty="0" smtClean="0">
                <a:cs typeface="Arial" charset="0"/>
              </a:rPr>
              <a:t>. </a:t>
            </a:r>
            <a:r>
              <a:rPr lang="es-AR" altLang="es-MX" b="1" dirty="0" smtClean="0">
                <a:cs typeface="Arial" charset="0"/>
              </a:rPr>
              <a:t>(carácter predictivo)</a:t>
            </a:r>
            <a:endParaRPr lang="es-AR" altLang="es-MX" b="1" dirty="0">
              <a:cs typeface="Arial" charset="0"/>
            </a:endParaRPr>
          </a:p>
          <a:p>
            <a:pPr algn="just">
              <a:lnSpc>
                <a:spcPct val="150000"/>
              </a:lnSpc>
              <a:spcBef>
                <a:spcPct val="50000"/>
              </a:spcBef>
              <a:buFontTx/>
              <a:buChar char="•"/>
            </a:pPr>
            <a:endParaRPr lang="es-AR" altLang="es-MX" dirty="0">
              <a:cs typeface="Arial" charset="0"/>
            </a:endParaRPr>
          </a:p>
          <a:p>
            <a:endParaRPr lang="es-MX" dirty="0"/>
          </a:p>
        </p:txBody>
      </p:sp>
    </p:spTree>
    <p:extLst>
      <p:ext uri="{BB962C8B-B14F-4D97-AF65-F5344CB8AC3E}">
        <p14:creationId xmlns:p14="http://schemas.microsoft.com/office/powerpoint/2010/main" val="27860974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tx2">
                    <a:lumMod val="75000"/>
                  </a:schemeClr>
                </a:solidFill>
              </a:rPr>
              <a:t>EL MÉTODO MAS ADECUADO</a:t>
            </a:r>
            <a:endParaRPr lang="es-MX" sz="3600" b="1" dirty="0">
              <a:solidFill>
                <a:schemeClr val="tx2">
                  <a:lumMod val="75000"/>
                </a:schemeClr>
              </a:solidFill>
            </a:endParaRPr>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r>
              <a:rPr lang="es-ES_tradnl" dirty="0" smtClean="0">
                <a:solidFill>
                  <a:schemeClr val="tx2">
                    <a:lumMod val="75000"/>
                  </a:schemeClr>
                </a:solidFill>
              </a:rPr>
              <a:t>Las estimación varianzas genéticas para caracteres de interés pued</a:t>
            </a:r>
            <a:r>
              <a:rPr lang="es-ES_tradnl" dirty="0" smtClean="0">
                <a:solidFill>
                  <a:schemeClr val="tx2">
                    <a:lumMod val="75000"/>
                  </a:schemeClr>
                </a:solidFill>
              </a:rPr>
              <a:t>e ser de utilidad en la elección del método de mejora así:</a:t>
            </a:r>
          </a:p>
          <a:p>
            <a:r>
              <a:rPr lang="es-ES_tradnl" dirty="0" smtClean="0">
                <a:solidFill>
                  <a:schemeClr val="tx2">
                    <a:lumMod val="75000"/>
                  </a:schemeClr>
                </a:solidFill>
              </a:rPr>
              <a:t>Si la </a:t>
            </a:r>
            <a:r>
              <a:rPr lang="el-GR" dirty="0" smtClean="0">
                <a:solidFill>
                  <a:schemeClr val="tx2">
                    <a:lumMod val="75000"/>
                  </a:schemeClr>
                </a:solidFill>
              </a:rPr>
              <a:t>σ</a:t>
            </a:r>
            <a:r>
              <a:rPr lang="el-GR" baseline="30000" dirty="0" smtClean="0">
                <a:solidFill>
                  <a:schemeClr val="tx2">
                    <a:lumMod val="75000"/>
                  </a:schemeClr>
                </a:solidFill>
              </a:rPr>
              <a:t>2</a:t>
            </a:r>
            <a:r>
              <a:rPr lang="el-GR" dirty="0" smtClean="0">
                <a:solidFill>
                  <a:schemeClr val="tx2">
                    <a:lumMod val="75000"/>
                  </a:schemeClr>
                </a:solidFill>
              </a:rPr>
              <a:t>G</a:t>
            </a:r>
            <a:r>
              <a:rPr lang="es-ES_tradnl" dirty="0" smtClean="0">
                <a:solidFill>
                  <a:schemeClr val="tx2">
                    <a:lumMod val="75000"/>
                  </a:schemeClr>
                </a:solidFill>
              </a:rPr>
              <a:t>= </a:t>
            </a:r>
            <a:r>
              <a:rPr lang="el-GR" dirty="0" smtClean="0">
                <a:solidFill>
                  <a:schemeClr val="tx2">
                    <a:lumMod val="75000"/>
                  </a:schemeClr>
                </a:solidFill>
              </a:rPr>
              <a:t>σ</a:t>
            </a:r>
            <a:r>
              <a:rPr lang="el-GR" baseline="30000" dirty="0" smtClean="0">
                <a:solidFill>
                  <a:schemeClr val="tx2">
                    <a:lumMod val="75000"/>
                  </a:schemeClr>
                </a:solidFill>
              </a:rPr>
              <a:t>2</a:t>
            </a:r>
            <a:r>
              <a:rPr lang="es-ES_tradnl" dirty="0" smtClean="0">
                <a:solidFill>
                  <a:schemeClr val="tx2">
                    <a:lumMod val="75000"/>
                  </a:schemeClr>
                </a:solidFill>
              </a:rPr>
              <a:t>A+</a:t>
            </a:r>
            <a:r>
              <a:rPr lang="el-GR" dirty="0">
                <a:solidFill>
                  <a:schemeClr val="tx2">
                    <a:lumMod val="75000"/>
                  </a:schemeClr>
                </a:solidFill>
              </a:rPr>
              <a:t> </a:t>
            </a:r>
            <a:r>
              <a:rPr lang="el-GR" dirty="0" smtClean="0">
                <a:solidFill>
                  <a:schemeClr val="tx2">
                    <a:lumMod val="75000"/>
                  </a:schemeClr>
                </a:solidFill>
              </a:rPr>
              <a:t>σ</a:t>
            </a:r>
            <a:r>
              <a:rPr lang="el-GR" baseline="30000" dirty="0" smtClean="0">
                <a:solidFill>
                  <a:schemeClr val="tx2">
                    <a:lumMod val="75000"/>
                  </a:schemeClr>
                </a:solidFill>
              </a:rPr>
              <a:t>2</a:t>
            </a:r>
            <a:r>
              <a:rPr lang="es-ES_tradnl" dirty="0" smtClean="0">
                <a:solidFill>
                  <a:schemeClr val="tx2">
                    <a:lumMod val="75000"/>
                  </a:schemeClr>
                </a:solidFill>
              </a:rPr>
              <a:t>D  (varianza aditiva mas varianza de dominancia</a:t>
            </a:r>
          </a:p>
          <a:p>
            <a:r>
              <a:rPr lang="es-ES_tradnl" dirty="0" smtClean="0">
                <a:solidFill>
                  <a:schemeClr val="tx2">
                    <a:lumMod val="75000"/>
                  </a:schemeClr>
                </a:solidFill>
              </a:rPr>
              <a:t>La proporción de estas dos varianzas nos </a:t>
            </a:r>
            <a:r>
              <a:rPr lang="es-ES_tradnl" dirty="0" err="1" smtClean="0">
                <a:solidFill>
                  <a:schemeClr val="tx2">
                    <a:lumMod val="75000"/>
                  </a:schemeClr>
                </a:solidFill>
              </a:rPr>
              <a:t>daria</a:t>
            </a:r>
            <a:r>
              <a:rPr lang="es-ES_tradnl" dirty="0" smtClean="0">
                <a:solidFill>
                  <a:schemeClr val="tx2">
                    <a:lumMod val="75000"/>
                  </a:schemeClr>
                </a:solidFill>
              </a:rPr>
              <a:t> una idea de si hacer selección o hibridación en una población a mejorar</a:t>
            </a:r>
          </a:p>
          <a:p>
            <a:r>
              <a:rPr lang="el-GR" dirty="0">
                <a:solidFill>
                  <a:schemeClr val="tx2">
                    <a:lumMod val="75000"/>
                  </a:schemeClr>
                </a:solidFill>
              </a:rPr>
              <a:t>σ</a:t>
            </a:r>
            <a:r>
              <a:rPr lang="el-GR" baseline="30000" dirty="0">
                <a:solidFill>
                  <a:schemeClr val="tx2">
                    <a:lumMod val="75000"/>
                  </a:schemeClr>
                </a:solidFill>
              </a:rPr>
              <a:t>2</a:t>
            </a:r>
            <a:r>
              <a:rPr lang="es-ES_tradnl" dirty="0" smtClean="0">
                <a:solidFill>
                  <a:schemeClr val="tx2">
                    <a:lumMod val="75000"/>
                  </a:schemeClr>
                </a:solidFill>
              </a:rPr>
              <a:t>A&gt;</a:t>
            </a:r>
            <a:r>
              <a:rPr lang="el-GR" dirty="0" smtClean="0">
                <a:solidFill>
                  <a:schemeClr val="tx2">
                    <a:lumMod val="75000"/>
                  </a:schemeClr>
                </a:solidFill>
              </a:rPr>
              <a:t> </a:t>
            </a:r>
            <a:r>
              <a:rPr lang="el-GR" dirty="0">
                <a:solidFill>
                  <a:schemeClr val="tx2">
                    <a:lumMod val="75000"/>
                  </a:schemeClr>
                </a:solidFill>
              </a:rPr>
              <a:t>σ</a:t>
            </a:r>
            <a:r>
              <a:rPr lang="el-GR" baseline="30000" dirty="0">
                <a:solidFill>
                  <a:schemeClr val="tx2">
                    <a:lumMod val="75000"/>
                  </a:schemeClr>
                </a:solidFill>
              </a:rPr>
              <a:t>2</a:t>
            </a:r>
            <a:r>
              <a:rPr lang="es-ES_tradnl" dirty="0" smtClean="0">
                <a:solidFill>
                  <a:schemeClr val="tx2">
                    <a:lumMod val="75000"/>
                  </a:schemeClr>
                </a:solidFill>
              </a:rPr>
              <a:t>D  recomendable hacer selección</a:t>
            </a:r>
          </a:p>
          <a:p>
            <a:r>
              <a:rPr lang="el-GR" dirty="0">
                <a:solidFill>
                  <a:schemeClr val="tx2">
                    <a:lumMod val="75000"/>
                  </a:schemeClr>
                </a:solidFill>
              </a:rPr>
              <a:t>σ</a:t>
            </a:r>
            <a:r>
              <a:rPr lang="el-GR" baseline="30000" dirty="0">
                <a:solidFill>
                  <a:schemeClr val="tx2">
                    <a:lumMod val="75000"/>
                  </a:schemeClr>
                </a:solidFill>
              </a:rPr>
              <a:t>2</a:t>
            </a:r>
            <a:r>
              <a:rPr lang="es-ES_tradnl" dirty="0" smtClean="0">
                <a:solidFill>
                  <a:schemeClr val="tx2">
                    <a:lumMod val="75000"/>
                  </a:schemeClr>
                </a:solidFill>
              </a:rPr>
              <a:t>A &lt;</a:t>
            </a:r>
            <a:r>
              <a:rPr lang="el-GR" dirty="0" smtClean="0">
                <a:solidFill>
                  <a:schemeClr val="tx2">
                    <a:lumMod val="75000"/>
                  </a:schemeClr>
                </a:solidFill>
              </a:rPr>
              <a:t>σ</a:t>
            </a:r>
            <a:r>
              <a:rPr lang="el-GR" baseline="30000" dirty="0" smtClean="0">
                <a:solidFill>
                  <a:schemeClr val="tx2">
                    <a:lumMod val="75000"/>
                  </a:schemeClr>
                </a:solidFill>
              </a:rPr>
              <a:t>2</a:t>
            </a:r>
            <a:r>
              <a:rPr lang="es-ES_tradnl" dirty="0" smtClean="0">
                <a:solidFill>
                  <a:schemeClr val="tx2">
                    <a:lumMod val="75000"/>
                  </a:schemeClr>
                </a:solidFill>
              </a:rPr>
              <a:t>D   recomendable hacer </a:t>
            </a:r>
            <a:r>
              <a:rPr lang="es-ES_tradnl" dirty="0" err="1" smtClean="0">
                <a:solidFill>
                  <a:schemeClr val="tx2">
                    <a:lumMod val="75000"/>
                  </a:schemeClr>
                </a:solidFill>
              </a:rPr>
              <a:t>hibridacion</a:t>
            </a:r>
            <a:endParaRPr lang="es-ES_tradnl" dirty="0" smtClean="0">
              <a:solidFill>
                <a:schemeClr val="tx2">
                  <a:lumMod val="75000"/>
                </a:schemeClr>
              </a:solidFill>
            </a:endParaRPr>
          </a:p>
          <a:p>
            <a:r>
              <a:rPr lang="el-GR" dirty="0">
                <a:solidFill>
                  <a:schemeClr val="tx2">
                    <a:lumMod val="75000"/>
                  </a:schemeClr>
                </a:solidFill>
              </a:rPr>
              <a:t>σ</a:t>
            </a:r>
            <a:r>
              <a:rPr lang="el-GR" baseline="30000" dirty="0">
                <a:solidFill>
                  <a:schemeClr val="tx2">
                    <a:lumMod val="75000"/>
                  </a:schemeClr>
                </a:solidFill>
              </a:rPr>
              <a:t>2</a:t>
            </a:r>
            <a:r>
              <a:rPr lang="es-ES_tradnl" dirty="0" smtClean="0">
                <a:solidFill>
                  <a:schemeClr val="tx2">
                    <a:lumMod val="75000"/>
                  </a:schemeClr>
                </a:solidFill>
              </a:rPr>
              <a:t>A=</a:t>
            </a:r>
            <a:r>
              <a:rPr lang="el-GR" dirty="0" smtClean="0">
                <a:solidFill>
                  <a:schemeClr val="tx2">
                    <a:lumMod val="75000"/>
                  </a:schemeClr>
                </a:solidFill>
              </a:rPr>
              <a:t> </a:t>
            </a:r>
            <a:r>
              <a:rPr lang="el-GR" dirty="0">
                <a:solidFill>
                  <a:schemeClr val="tx2">
                    <a:lumMod val="75000"/>
                  </a:schemeClr>
                </a:solidFill>
              </a:rPr>
              <a:t>σ</a:t>
            </a:r>
            <a:r>
              <a:rPr lang="el-GR" baseline="30000" dirty="0">
                <a:solidFill>
                  <a:schemeClr val="tx2">
                    <a:lumMod val="75000"/>
                  </a:schemeClr>
                </a:solidFill>
              </a:rPr>
              <a:t>2</a:t>
            </a:r>
            <a:r>
              <a:rPr lang="es-ES_tradnl" dirty="0" smtClean="0">
                <a:solidFill>
                  <a:schemeClr val="tx2">
                    <a:lumMod val="75000"/>
                  </a:schemeClr>
                </a:solidFill>
              </a:rPr>
              <a:t>D   uno u otro</a:t>
            </a:r>
            <a:endParaRPr lang="es-ES_tradnl" dirty="0" smtClean="0">
              <a:solidFill>
                <a:schemeClr val="tx2">
                  <a:lumMod val="75000"/>
                </a:schemeClr>
              </a:solidFill>
            </a:endParaRPr>
          </a:p>
          <a:p>
            <a:endParaRPr lang="es-MX" dirty="0"/>
          </a:p>
        </p:txBody>
      </p:sp>
    </p:spTree>
    <p:extLst>
      <p:ext uri="{BB962C8B-B14F-4D97-AF65-F5344CB8AC3E}">
        <p14:creationId xmlns:p14="http://schemas.microsoft.com/office/powerpoint/2010/main" val="3306770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chemeClr val="tx2">
                    <a:lumMod val="75000"/>
                  </a:schemeClr>
                </a:solidFill>
              </a:rPr>
              <a:t>PREGUNTAS DE REPASO</a:t>
            </a:r>
            <a:endParaRPr lang="es-MX" sz="3600" b="1" dirty="0">
              <a:solidFill>
                <a:schemeClr val="tx2">
                  <a:lumMod val="75000"/>
                </a:schemeClr>
              </a:solidFill>
            </a:endParaRPr>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lnSpcReduction="10000"/>
          </a:bodyPr>
          <a:lstStyle/>
          <a:p>
            <a:r>
              <a:rPr lang="es-ES_tradnl" dirty="0" smtClean="0">
                <a:solidFill>
                  <a:schemeClr val="tx2">
                    <a:lumMod val="75000"/>
                  </a:schemeClr>
                </a:solidFill>
              </a:rPr>
              <a:t>Que es la variación continua de tres ejemplos</a:t>
            </a:r>
          </a:p>
          <a:p>
            <a:r>
              <a:rPr lang="es-ES_tradnl" dirty="0" smtClean="0">
                <a:solidFill>
                  <a:schemeClr val="tx2">
                    <a:lumMod val="75000"/>
                  </a:schemeClr>
                </a:solidFill>
              </a:rPr>
              <a:t>Que diferencias existen entre caracteres mendelianos y caracteres cuantitativos o </a:t>
            </a:r>
            <a:r>
              <a:rPr lang="es-ES_tradnl" dirty="0" err="1" smtClean="0">
                <a:solidFill>
                  <a:schemeClr val="tx2">
                    <a:lumMod val="75000"/>
                  </a:schemeClr>
                </a:solidFill>
              </a:rPr>
              <a:t>poligénicos</a:t>
            </a:r>
            <a:endParaRPr lang="es-ES_tradnl" dirty="0" smtClean="0">
              <a:solidFill>
                <a:schemeClr val="tx2">
                  <a:lumMod val="75000"/>
                </a:schemeClr>
              </a:solidFill>
            </a:endParaRPr>
          </a:p>
          <a:p>
            <a:r>
              <a:rPr lang="es-ES_tradnl" dirty="0" smtClean="0">
                <a:solidFill>
                  <a:schemeClr val="tx2">
                    <a:lumMod val="75000"/>
                  </a:schemeClr>
                </a:solidFill>
              </a:rPr>
              <a:t>Cual fue la aportación del trabajo de </a:t>
            </a:r>
            <a:r>
              <a:rPr lang="es-ES_tradnl" dirty="0" err="1" smtClean="0">
                <a:solidFill>
                  <a:schemeClr val="tx2">
                    <a:lumMod val="75000"/>
                  </a:schemeClr>
                </a:solidFill>
              </a:rPr>
              <a:t>Nilsson-Elhe</a:t>
            </a:r>
            <a:r>
              <a:rPr lang="es-ES_tradnl" dirty="0" smtClean="0">
                <a:solidFill>
                  <a:schemeClr val="tx2">
                    <a:lumMod val="75000"/>
                  </a:schemeClr>
                </a:solidFill>
              </a:rPr>
              <a:t> al entendimiento de la </a:t>
            </a:r>
            <a:r>
              <a:rPr lang="es-ES_tradnl" dirty="0" err="1" smtClean="0">
                <a:solidFill>
                  <a:schemeClr val="tx2">
                    <a:lumMod val="75000"/>
                  </a:schemeClr>
                </a:solidFill>
              </a:rPr>
              <a:t>variacion</a:t>
            </a:r>
            <a:endParaRPr lang="es-ES_tradnl" dirty="0" smtClean="0">
              <a:solidFill>
                <a:schemeClr val="tx2">
                  <a:lumMod val="75000"/>
                </a:schemeClr>
              </a:solidFill>
            </a:endParaRPr>
          </a:p>
          <a:p>
            <a:r>
              <a:rPr lang="es-ES_tradnl" dirty="0" smtClean="0">
                <a:solidFill>
                  <a:schemeClr val="tx2">
                    <a:lumMod val="75000"/>
                  </a:schemeClr>
                </a:solidFill>
              </a:rPr>
              <a:t>Que es la </a:t>
            </a:r>
            <a:r>
              <a:rPr lang="es-ES_tradnl" dirty="0" err="1" smtClean="0">
                <a:solidFill>
                  <a:schemeClr val="tx2">
                    <a:lumMod val="75000"/>
                  </a:schemeClr>
                </a:solidFill>
              </a:rPr>
              <a:t>heredabilidad</a:t>
            </a:r>
            <a:r>
              <a:rPr lang="es-ES_tradnl" dirty="0" smtClean="0">
                <a:solidFill>
                  <a:schemeClr val="tx2">
                    <a:lumMod val="75000"/>
                  </a:schemeClr>
                </a:solidFill>
              </a:rPr>
              <a:t> y que utilidad tienen</a:t>
            </a:r>
          </a:p>
          <a:p>
            <a:r>
              <a:rPr lang="es-ES_tradnl" dirty="0" smtClean="0">
                <a:solidFill>
                  <a:schemeClr val="tx2">
                    <a:lumMod val="75000"/>
                  </a:schemeClr>
                </a:solidFill>
              </a:rPr>
              <a:t>Que utilidad tienen los </a:t>
            </a:r>
            <a:r>
              <a:rPr lang="es-ES_tradnl" dirty="0" err="1" smtClean="0">
                <a:solidFill>
                  <a:schemeClr val="tx2">
                    <a:lumMod val="75000"/>
                  </a:schemeClr>
                </a:solidFill>
              </a:rPr>
              <a:t>parametros</a:t>
            </a:r>
            <a:r>
              <a:rPr lang="es-ES_tradnl" dirty="0" smtClean="0">
                <a:solidFill>
                  <a:schemeClr val="tx2">
                    <a:lumMod val="75000"/>
                  </a:schemeClr>
                </a:solidFill>
              </a:rPr>
              <a:t> </a:t>
            </a:r>
            <a:r>
              <a:rPr lang="es-ES_tradnl" dirty="0" err="1" smtClean="0">
                <a:solidFill>
                  <a:schemeClr val="tx2">
                    <a:lumMod val="75000"/>
                  </a:schemeClr>
                </a:solidFill>
              </a:rPr>
              <a:t>geneticos</a:t>
            </a:r>
            <a:r>
              <a:rPr lang="es-ES_tradnl" dirty="0" smtClean="0">
                <a:solidFill>
                  <a:schemeClr val="tx2">
                    <a:lumMod val="75000"/>
                  </a:schemeClr>
                </a:solidFill>
              </a:rPr>
              <a:t> para predecir la respuesta a la </a:t>
            </a:r>
            <a:r>
              <a:rPr lang="es-ES_tradnl" dirty="0" err="1" smtClean="0">
                <a:solidFill>
                  <a:schemeClr val="tx2">
                    <a:lumMod val="75000"/>
                  </a:schemeClr>
                </a:solidFill>
              </a:rPr>
              <a:t>seleccion</a:t>
            </a:r>
            <a:endParaRPr lang="es-ES_tradnl" dirty="0" smtClean="0">
              <a:solidFill>
                <a:schemeClr val="tx2">
                  <a:lumMod val="75000"/>
                </a:schemeClr>
              </a:solidFill>
            </a:endParaRPr>
          </a:p>
          <a:p>
            <a:endParaRPr lang="es-ES_tradnl" dirty="0" smtClean="0"/>
          </a:p>
          <a:p>
            <a:endParaRPr lang="es-ES_tradnl" dirty="0" smtClean="0"/>
          </a:p>
          <a:p>
            <a:endParaRPr lang="es-MX" dirty="0"/>
          </a:p>
        </p:txBody>
      </p:sp>
    </p:spTree>
    <p:extLst>
      <p:ext uri="{BB962C8B-B14F-4D97-AF65-F5344CB8AC3E}">
        <p14:creationId xmlns:p14="http://schemas.microsoft.com/office/powerpoint/2010/main" val="26056787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chemeClr val="tx2">
                    <a:lumMod val="50000"/>
                  </a:schemeClr>
                </a:solidFill>
              </a:rPr>
              <a:t>BIBLIOGRAFIA</a:t>
            </a:r>
            <a:endParaRPr lang="es-MX" sz="4000" b="1" dirty="0">
              <a:solidFill>
                <a:schemeClr val="tx2">
                  <a:lumMod val="50000"/>
                </a:schemeClr>
              </a:solidFill>
            </a:endParaRPr>
          </a:p>
        </p:txBody>
      </p:sp>
      <p:sp>
        <p:nvSpPr>
          <p:cNvPr id="3" name="Marcador de contenido 2"/>
          <p:cNvSpPr>
            <a:spLocks noGrp="1"/>
          </p:cNvSpPr>
          <p:nvPr>
            <p:ph idx="1"/>
          </p:nvPr>
        </p:nvSpPr>
        <p:spPr>
          <a:xfrm>
            <a:off x="457200" y="1600200"/>
            <a:ext cx="8229600" cy="4421088"/>
          </a:xfrm>
        </p:spPr>
        <p:style>
          <a:lnRef idx="1">
            <a:schemeClr val="accent5"/>
          </a:lnRef>
          <a:fillRef idx="2">
            <a:schemeClr val="accent5"/>
          </a:fillRef>
          <a:effectRef idx="1">
            <a:schemeClr val="accent5"/>
          </a:effectRef>
          <a:fontRef idx="minor">
            <a:schemeClr val="dk1"/>
          </a:fontRef>
        </p:style>
        <p:txBody>
          <a:bodyPr>
            <a:normAutofit fontScale="70000" lnSpcReduction="20000"/>
          </a:bodyPr>
          <a:lstStyle/>
          <a:p>
            <a:r>
              <a:rPr lang="es-MX" dirty="0" err="1" smtClean="0"/>
              <a:t>Allard</a:t>
            </a:r>
            <a:r>
              <a:rPr lang="es-MX" dirty="0" smtClean="0"/>
              <a:t>, </a:t>
            </a:r>
            <a:r>
              <a:rPr lang="es-MX" dirty="0"/>
              <a:t>R.W. 2000.Principios de la mejora genética de las plantas cultivadas. Ed. Omega, Barcelona, 498 pp</a:t>
            </a:r>
            <a:r>
              <a:rPr lang="es-MX" dirty="0" smtClean="0"/>
              <a:t>.</a:t>
            </a:r>
            <a:endParaRPr lang="es-ES_tradnl" altLang="en-US" dirty="0" smtClean="0">
              <a:latin typeface="Calibri" panose="020F0502020204030204" pitchFamily="34" charset="0"/>
            </a:endParaRPr>
          </a:p>
          <a:p>
            <a:r>
              <a:rPr lang="es-ES_tradnl" altLang="en-US" dirty="0" smtClean="0">
                <a:latin typeface="Calibri" panose="020F0502020204030204" pitchFamily="34" charset="0"/>
              </a:rPr>
              <a:t>Barbadilla Antonio </a:t>
            </a:r>
            <a:r>
              <a:rPr lang="es-ES_tradnl" altLang="en-US" dirty="0">
                <a:latin typeface="Calibri" panose="020F0502020204030204" pitchFamily="34" charset="0"/>
              </a:rPr>
              <a:t>. </a:t>
            </a:r>
            <a:r>
              <a:rPr lang="es-ES" altLang="en-US" dirty="0" smtClean="0">
                <a:latin typeface="Calibri" panose="020F0502020204030204" pitchFamily="34" charset="0"/>
              </a:rPr>
              <a:t>Tema </a:t>
            </a:r>
            <a:r>
              <a:rPr lang="es-ES" altLang="en-US" dirty="0">
                <a:latin typeface="Calibri" panose="020F0502020204030204" pitchFamily="34" charset="0"/>
              </a:rPr>
              <a:t>9: Genética cuantitativa. </a:t>
            </a:r>
            <a:r>
              <a:rPr lang="es-ES" altLang="en-US" dirty="0" smtClean="0">
                <a:latin typeface="Calibri" panose="020F0502020204030204" pitchFamily="34" charset="0"/>
              </a:rPr>
              <a:t>CONSULTA 06/09/2019</a:t>
            </a:r>
          </a:p>
          <a:p>
            <a:r>
              <a:rPr lang="es-ES" altLang="en-US" dirty="0" smtClean="0">
                <a:latin typeface="Calibri" panose="020F0502020204030204" pitchFamily="34" charset="0"/>
                <a:hlinkClick r:id="rId2"/>
              </a:rPr>
              <a:t>http</a:t>
            </a:r>
            <a:r>
              <a:rPr lang="es-ES" altLang="en-US" dirty="0">
                <a:latin typeface="Calibri" panose="020F0502020204030204" pitchFamily="34" charset="0"/>
                <a:hlinkClick r:id="rId2"/>
              </a:rPr>
              <a:t>://</a:t>
            </a:r>
            <a:r>
              <a:rPr lang="es-ES" altLang="en-US" dirty="0" smtClean="0">
                <a:latin typeface="Calibri" panose="020F0502020204030204" pitchFamily="34" charset="0"/>
                <a:hlinkClick r:id="rId2"/>
              </a:rPr>
              <a:t>bioinformatica.uab.es/base/documents/genetica_gen/Tema%209%20Herencia%20cuantitativa2015_4_30D11_49.pdf</a:t>
            </a:r>
            <a:endParaRPr lang="es-ES" altLang="en-US" dirty="0" smtClean="0">
              <a:latin typeface="Calibri" panose="020F0502020204030204" pitchFamily="34" charset="0"/>
            </a:endParaRPr>
          </a:p>
          <a:p>
            <a:r>
              <a:rPr lang="es-MX" dirty="0" smtClean="0"/>
              <a:t>Cubero, </a:t>
            </a:r>
            <a:r>
              <a:rPr lang="es-MX" dirty="0"/>
              <a:t>J., 2005. Introducción al mejoramiento genético vegetal. </a:t>
            </a:r>
            <a:r>
              <a:rPr lang="es-MX" dirty="0" err="1"/>
              <a:t>Mundiprensa</a:t>
            </a:r>
            <a:r>
              <a:rPr lang="es-MX" dirty="0"/>
              <a:t>, Madrid, 365 pp.</a:t>
            </a:r>
          </a:p>
          <a:p>
            <a:r>
              <a:rPr lang="es-MX" dirty="0" smtClean="0"/>
              <a:t>Falconer,</a:t>
            </a:r>
            <a:r>
              <a:rPr lang="es-MX" b="1" dirty="0" smtClean="0"/>
              <a:t>D.S</a:t>
            </a:r>
            <a:r>
              <a:rPr lang="es-MX" b="1" dirty="0"/>
              <a:t>.,1981. </a:t>
            </a:r>
            <a:r>
              <a:rPr lang="es-MX" dirty="0"/>
              <a:t>Introducción a la Genética Cuantitativa. 2nd Ed. </a:t>
            </a:r>
            <a:r>
              <a:rPr lang="es-MX" dirty="0" err="1"/>
              <a:t>Longman</a:t>
            </a:r>
            <a:r>
              <a:rPr lang="es-MX" dirty="0"/>
              <a:t> Inc. New York., 430 pp</a:t>
            </a:r>
            <a:r>
              <a:rPr lang="es-MX" dirty="0" smtClean="0"/>
              <a:t>.</a:t>
            </a:r>
            <a:endParaRPr lang="es-ES" altLang="en-US" dirty="0">
              <a:latin typeface="Calibri" panose="020F0502020204030204" pitchFamily="34" charset="0"/>
            </a:endParaRPr>
          </a:p>
          <a:p>
            <a:r>
              <a:rPr lang="es-MX" dirty="0" smtClean="0"/>
              <a:t>Genética cuantitativa y las bases moleculares de los rasgos multifactoriales.  </a:t>
            </a:r>
            <a:r>
              <a:rPr lang="es-MX" dirty="0" smtClean="0">
                <a:hlinkClick r:id="rId3"/>
              </a:rPr>
              <a:t>https</a:t>
            </a:r>
            <a:r>
              <a:rPr lang="es-MX" dirty="0">
                <a:hlinkClick r:id="rId3"/>
              </a:rPr>
              <a:t>://</a:t>
            </a:r>
            <a:r>
              <a:rPr lang="es-MX" dirty="0" smtClean="0">
                <a:hlinkClick r:id="rId3"/>
              </a:rPr>
              <a:t>www.u-cursos.cl/odontologia/2010/2/OD0803/1/material_docente/bajar?id_material=572138</a:t>
            </a:r>
            <a:endParaRPr lang="es-MX" dirty="0" smtClean="0"/>
          </a:p>
        </p:txBody>
      </p:sp>
    </p:spTree>
    <p:extLst>
      <p:ext uri="{BB962C8B-B14F-4D97-AF65-F5344CB8AC3E}">
        <p14:creationId xmlns:p14="http://schemas.microsoft.com/office/powerpoint/2010/main" val="3609795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chemeClr val="accent1">
                    <a:lumMod val="50000"/>
                  </a:schemeClr>
                </a:solidFill>
                <a:effectLst>
                  <a:outerShdw blurRad="38100" dist="38100" dir="2700000" algn="tl">
                    <a:srgbClr val="000000">
                      <a:alpha val="43137"/>
                    </a:srgbClr>
                  </a:outerShdw>
                </a:effectLst>
              </a:rPr>
              <a:t>INSTRUCCIONES PARA EL DOCENTE</a:t>
            </a:r>
            <a:endParaRPr lang="es-MX" sz="3200" b="1" dirty="0">
              <a:solidFill>
                <a:schemeClr val="accent1">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28650" y="1690689"/>
            <a:ext cx="7886700" cy="4684903"/>
          </a:xfrm>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pPr algn="just">
              <a:buFont typeface="Wingdings" panose="05000000000000000000" pitchFamily="2" charset="2"/>
              <a:buChar char="q"/>
            </a:pPr>
            <a:r>
              <a:rPr lang="es-ES" dirty="0" smtClean="0">
                <a:solidFill>
                  <a:schemeClr val="tx2">
                    <a:lumMod val="75000"/>
                  </a:schemeClr>
                </a:solidFill>
              </a:rPr>
              <a:t>El presente material es una compilación bibliográfica de textos, gráficos e imágenes que describen en forma objetiva el tema tan amplio que abarca la genética cuantitativa y sus aplicaciones al mejoramiento </a:t>
            </a:r>
            <a:r>
              <a:rPr lang="es-ES" dirty="0" err="1" smtClean="0">
                <a:solidFill>
                  <a:schemeClr val="tx2">
                    <a:lumMod val="75000"/>
                  </a:schemeClr>
                </a:solidFill>
              </a:rPr>
              <a:t>genetico</a:t>
            </a:r>
            <a:r>
              <a:rPr lang="es-ES" dirty="0" smtClean="0">
                <a:solidFill>
                  <a:schemeClr val="tx2">
                    <a:lumMod val="75000"/>
                  </a:schemeClr>
                </a:solidFill>
              </a:rPr>
              <a:t>.</a:t>
            </a:r>
          </a:p>
          <a:p>
            <a:pPr algn="just">
              <a:buFont typeface="Wingdings" panose="05000000000000000000" pitchFamily="2" charset="2"/>
              <a:buChar char="q"/>
            </a:pPr>
            <a:r>
              <a:rPr lang="es-ES" dirty="0" smtClean="0">
                <a:solidFill>
                  <a:schemeClr val="tx2">
                    <a:lumMod val="75000"/>
                  </a:schemeClr>
                </a:solidFill>
              </a:rPr>
              <a:t>Lo que es una apreciada ayuda en complementar este tema (Unidad III) que consume mucho tiempo si se utilizara otro medio.</a:t>
            </a:r>
          </a:p>
          <a:p>
            <a:pPr algn="just">
              <a:buFont typeface="Wingdings" panose="05000000000000000000" pitchFamily="2" charset="2"/>
              <a:buChar char="q"/>
            </a:pPr>
            <a:r>
              <a:rPr lang="es-ES" dirty="0" smtClean="0">
                <a:solidFill>
                  <a:schemeClr val="tx2">
                    <a:lumMod val="75000"/>
                  </a:schemeClr>
                </a:solidFill>
              </a:rPr>
              <a:t>Este material puede exponerse por su importancia en dos sesiones que permitan sensibilizar y adentrar al discente en este tema de fundamental para entender mejor las bases teóricas del mejoramiento </a:t>
            </a:r>
            <a:r>
              <a:rPr lang="es-ES" dirty="0" err="1" smtClean="0">
                <a:solidFill>
                  <a:schemeClr val="tx2">
                    <a:lumMod val="75000"/>
                  </a:schemeClr>
                </a:solidFill>
              </a:rPr>
              <a:t>genetico</a:t>
            </a:r>
            <a:endParaRPr lang="es-ES" dirty="0" smtClean="0">
              <a:solidFill>
                <a:schemeClr val="tx2">
                  <a:lumMod val="75000"/>
                </a:schemeClr>
              </a:solidFill>
            </a:endParaRPr>
          </a:p>
          <a:p>
            <a:pPr algn="just">
              <a:buFont typeface="Wingdings" panose="05000000000000000000" pitchFamily="2" charset="2"/>
              <a:buChar char="q"/>
            </a:pPr>
            <a:r>
              <a:rPr lang="es-ES" dirty="0" smtClean="0">
                <a:solidFill>
                  <a:schemeClr val="tx2">
                    <a:lumMod val="75000"/>
                  </a:schemeClr>
                </a:solidFill>
              </a:rPr>
              <a:t>El material de esta presentación es para uso exclusivo en el aula, dado que se ha utilizado material de diferentes fuentes la mayoría de acceso libre</a:t>
            </a:r>
          </a:p>
        </p:txBody>
      </p:sp>
    </p:spTree>
    <p:extLst>
      <p:ext uri="{BB962C8B-B14F-4D97-AF65-F5344CB8AC3E}">
        <p14:creationId xmlns:p14="http://schemas.microsoft.com/office/powerpoint/2010/main" val="18972861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1115616" y="1545223"/>
            <a:ext cx="7003359" cy="181588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wrap="square" lIns="0" tIns="0" rIns="0" bIns="0" anchor="ctr">
            <a:spAutoFit/>
          </a:bodyPr>
          <a:lstStyle/>
          <a:p>
            <a:pPr lvl="1" eaLnBrk="1" fontAlgn="auto" hangingPunct="1">
              <a:spcBef>
                <a:spcPts val="0"/>
              </a:spcBef>
              <a:spcAft>
                <a:spcPts val="0"/>
              </a:spcAft>
              <a:buFont typeface="Wingdings" pitchFamily="2" charset="2"/>
              <a:buChar char="q"/>
              <a:defRPr/>
            </a:pPr>
            <a:endParaRPr lang="en-US" sz="1800" kern="0" baseline="0" dirty="0">
              <a:solidFill>
                <a:srgbClr val="551A8B"/>
              </a:solidFill>
              <a:latin typeface="Calibri" panose="020F0502020204030204" pitchFamily="34" charset="0"/>
              <a:cs typeface="Arial" pitchFamily="34" charset="0"/>
            </a:endParaRPr>
          </a:p>
          <a:p>
            <a:pPr lvl="1" eaLnBrk="1" fontAlgn="auto" hangingPunct="1">
              <a:spcBef>
                <a:spcPts val="0"/>
              </a:spcBef>
              <a:spcAft>
                <a:spcPts val="0"/>
              </a:spcAft>
              <a:buFont typeface="Wingdings" pitchFamily="2" charset="2"/>
              <a:buChar char="q"/>
              <a:defRPr/>
            </a:pPr>
            <a:r>
              <a:rPr lang="en-US" sz="1400" kern="0" baseline="0" dirty="0">
                <a:solidFill>
                  <a:srgbClr val="551A8B"/>
                </a:solidFill>
                <a:latin typeface="Calibri" panose="020F0502020204030204" pitchFamily="34" charset="0"/>
                <a:cs typeface="Arial" pitchFamily="34" charset="0"/>
              </a:rPr>
              <a:t> </a:t>
            </a:r>
            <a:r>
              <a:rPr lang="en-US" sz="1400" kern="0" baseline="0" dirty="0">
                <a:solidFill>
                  <a:srgbClr val="551A8B"/>
                </a:solidFill>
                <a:latin typeface="Calibri" panose="020F0502020204030204" pitchFamily="34" charset="0"/>
                <a:cs typeface="Arial" pitchFamily="34" charset="0"/>
                <a:hlinkClick r:id="rId3"/>
              </a:rPr>
              <a:t>Introduction to Quantitative </a:t>
            </a:r>
            <a:r>
              <a:rPr lang="en-US" sz="1400" kern="0" baseline="0" dirty="0" smtClean="0">
                <a:solidFill>
                  <a:srgbClr val="551A8B"/>
                </a:solidFill>
                <a:latin typeface="Calibri" panose="020F0502020204030204" pitchFamily="34" charset="0"/>
                <a:cs typeface="Arial" pitchFamily="34" charset="0"/>
                <a:hlinkClick r:id="rId3"/>
              </a:rPr>
              <a:t>Genetics</a:t>
            </a:r>
            <a:r>
              <a:rPr lang="en-US" sz="1400" kern="0" baseline="0" dirty="0" smtClean="0">
                <a:solidFill>
                  <a:srgbClr val="551A8B"/>
                </a:solidFill>
                <a:latin typeface="Calibri" panose="020F0502020204030204" pitchFamily="34" charset="0"/>
                <a:cs typeface="Arial" pitchFamily="34" charset="0"/>
              </a:rPr>
              <a:t> </a:t>
            </a:r>
            <a:r>
              <a:rPr lang="en-US" sz="1400" kern="0" dirty="0">
                <a:solidFill>
                  <a:srgbClr val="551A8B"/>
                </a:solidFill>
                <a:latin typeface="Calibri" panose="020F0502020204030204" pitchFamily="34" charset="0"/>
                <a:cs typeface="Arial" pitchFamily="34" charset="0"/>
              </a:rPr>
              <a:t>,</a:t>
            </a:r>
            <a:r>
              <a:rPr lang="en-US" sz="1400" kern="0" baseline="0" dirty="0" smtClean="0">
                <a:solidFill>
                  <a:srgbClr val="000066"/>
                </a:solidFill>
                <a:latin typeface="Calibri" panose="020F0502020204030204" pitchFamily="34" charset="0"/>
                <a:cs typeface="Arial" pitchFamily="34" charset="0"/>
              </a:rPr>
              <a:t> </a:t>
            </a:r>
            <a:r>
              <a:rPr lang="en-US" sz="1400" kern="0" baseline="0" dirty="0" err="1">
                <a:solidFill>
                  <a:srgbClr val="000066"/>
                </a:solidFill>
                <a:latin typeface="Calibri" panose="020F0502020204030204" pitchFamily="34" charset="0"/>
                <a:cs typeface="Arial" pitchFamily="34" charset="0"/>
                <a:hlinkClick r:id="rId4"/>
              </a:rPr>
              <a:t>Recursos</a:t>
            </a:r>
            <a:r>
              <a:rPr lang="en-US" sz="1400" kern="0" baseline="0" dirty="0">
                <a:solidFill>
                  <a:srgbClr val="000066"/>
                </a:solidFill>
                <a:latin typeface="Calibri" panose="020F0502020204030204" pitchFamily="34" charset="0"/>
                <a:cs typeface="Arial" pitchFamily="34" charset="0"/>
                <a:hlinkClick r:id="rId4"/>
              </a:rPr>
              <a:t> de </a:t>
            </a:r>
            <a:r>
              <a:rPr lang="en-US" sz="1400" kern="0" baseline="0" dirty="0" err="1">
                <a:solidFill>
                  <a:srgbClr val="000066"/>
                </a:solidFill>
                <a:latin typeface="Calibri" panose="020F0502020204030204" pitchFamily="34" charset="0"/>
                <a:cs typeface="Arial" pitchFamily="34" charset="0"/>
                <a:hlinkClick r:id="rId4"/>
              </a:rPr>
              <a:t>Genética</a:t>
            </a:r>
            <a:r>
              <a:rPr lang="en-US" sz="1400" kern="0" baseline="0" dirty="0">
                <a:solidFill>
                  <a:srgbClr val="000066"/>
                </a:solidFill>
                <a:latin typeface="Calibri" panose="020F0502020204030204" pitchFamily="34" charset="0"/>
                <a:cs typeface="Arial" pitchFamily="34" charset="0"/>
                <a:hlinkClick r:id="rId4"/>
              </a:rPr>
              <a:t> </a:t>
            </a:r>
            <a:r>
              <a:rPr lang="en-US" sz="1400" kern="0" baseline="0" dirty="0" err="1">
                <a:solidFill>
                  <a:srgbClr val="000066"/>
                </a:solidFill>
                <a:latin typeface="Calibri" panose="020F0502020204030204" pitchFamily="34" charset="0"/>
                <a:cs typeface="Arial" pitchFamily="34" charset="0"/>
                <a:hlinkClick r:id="rId4"/>
              </a:rPr>
              <a:t>cuantitiva</a:t>
            </a:r>
            <a:r>
              <a:rPr lang="en-US" sz="1400" kern="0" baseline="0" dirty="0">
                <a:solidFill>
                  <a:srgbClr val="000066"/>
                </a:solidFill>
                <a:latin typeface="Calibri" panose="020F0502020204030204" pitchFamily="34" charset="0"/>
                <a:cs typeface="Arial" pitchFamily="34" charset="0"/>
                <a:hlinkClick r:id="rId4"/>
              </a:rPr>
              <a:t> – Quantitative</a:t>
            </a:r>
          </a:p>
          <a:p>
            <a:pPr lvl="1" eaLnBrk="1" fontAlgn="auto" hangingPunct="1">
              <a:spcBef>
                <a:spcPts val="0"/>
              </a:spcBef>
              <a:spcAft>
                <a:spcPts val="0"/>
              </a:spcAft>
              <a:defRPr/>
            </a:pPr>
            <a:endParaRPr lang="en-US" sz="1400" b="0" kern="0" baseline="0" dirty="0">
              <a:solidFill>
                <a:sysClr val="windowText" lastClr="000000"/>
              </a:solidFill>
              <a:latin typeface="Calibri" panose="020F0502020204030204" pitchFamily="34" charset="0"/>
              <a:cs typeface="Arial" pitchFamily="34" charset="0"/>
            </a:endParaRPr>
          </a:p>
          <a:p>
            <a:pPr lvl="1" eaLnBrk="1" fontAlgn="auto" hangingPunct="1">
              <a:spcBef>
                <a:spcPts val="0"/>
              </a:spcBef>
              <a:spcAft>
                <a:spcPts val="0"/>
              </a:spcAft>
              <a:buFont typeface="Wingdings" pitchFamily="2" charset="2"/>
              <a:buChar char="q"/>
              <a:defRPr/>
            </a:pPr>
            <a:r>
              <a:rPr lang="en-US" sz="1400" kern="0" baseline="0" dirty="0">
                <a:solidFill>
                  <a:srgbClr val="000066"/>
                </a:solidFill>
                <a:latin typeface="Calibri" panose="020F0502020204030204" pitchFamily="34" charset="0"/>
                <a:cs typeface="Arial" pitchFamily="34" charset="0"/>
              </a:rPr>
              <a:t> </a:t>
            </a:r>
            <a:r>
              <a:rPr lang="en-US" sz="1400" kern="0" baseline="0" dirty="0">
                <a:solidFill>
                  <a:srgbClr val="000066"/>
                </a:solidFill>
                <a:latin typeface="Calibri" panose="020F0502020204030204" pitchFamily="34" charset="0"/>
                <a:cs typeface="Arial" pitchFamily="34" charset="0"/>
                <a:hlinkClick r:id="rId5"/>
              </a:rPr>
              <a:t>Quincunx (</a:t>
            </a:r>
            <a:r>
              <a:rPr lang="en-US" sz="1400" kern="0" baseline="0" dirty="0" err="1">
                <a:solidFill>
                  <a:srgbClr val="000066"/>
                </a:solidFill>
                <a:latin typeface="Calibri" panose="020F0502020204030204" pitchFamily="34" charset="0"/>
                <a:cs typeface="Arial" pitchFamily="34" charset="0"/>
                <a:hlinkClick r:id="rId5"/>
              </a:rPr>
              <a:t>simulación</a:t>
            </a:r>
            <a:r>
              <a:rPr lang="en-US" sz="1400" kern="0" baseline="0" dirty="0" smtClean="0">
                <a:solidFill>
                  <a:srgbClr val="000066"/>
                </a:solidFill>
                <a:latin typeface="Calibri" panose="020F0502020204030204" pitchFamily="34" charset="0"/>
                <a:cs typeface="Arial" pitchFamily="34" charset="0"/>
                <a:hlinkClick r:id="rId5"/>
              </a:rPr>
              <a:t>)</a:t>
            </a:r>
            <a:r>
              <a:rPr lang="en-US" sz="1400" kern="0" dirty="0">
                <a:solidFill>
                  <a:srgbClr val="000066"/>
                </a:solidFill>
                <a:latin typeface="Calibri" panose="020F0502020204030204" pitchFamily="34" charset="0"/>
                <a:cs typeface="Arial" pitchFamily="34" charset="0"/>
              </a:rPr>
              <a:t> </a:t>
            </a:r>
            <a:r>
              <a:rPr lang="en-US" sz="1400" kern="0" dirty="0" smtClean="0">
                <a:solidFill>
                  <a:srgbClr val="000066"/>
                </a:solidFill>
                <a:latin typeface="Calibri" panose="020F0502020204030204" pitchFamily="34" charset="0"/>
                <a:cs typeface="Arial" pitchFamily="34" charset="0"/>
              </a:rPr>
              <a:t>,</a:t>
            </a:r>
            <a:r>
              <a:rPr lang="en-US" sz="1400" kern="0" baseline="0" dirty="0" smtClean="0">
                <a:solidFill>
                  <a:srgbClr val="000066"/>
                </a:solidFill>
                <a:latin typeface="Calibri" panose="020F0502020204030204" pitchFamily="34" charset="0"/>
                <a:cs typeface="Arial" pitchFamily="34" charset="0"/>
              </a:rPr>
              <a:t> </a:t>
            </a:r>
            <a:r>
              <a:rPr lang="en-US" sz="1400" kern="0" baseline="0" dirty="0">
                <a:solidFill>
                  <a:srgbClr val="000066"/>
                </a:solidFill>
                <a:latin typeface="Calibri" panose="020F0502020204030204" pitchFamily="34" charset="0"/>
                <a:cs typeface="Arial" pitchFamily="34" charset="0"/>
                <a:hlinkClick r:id="rId6"/>
              </a:rPr>
              <a:t>El </a:t>
            </a:r>
            <a:r>
              <a:rPr lang="en-US" sz="1400" kern="0" baseline="0" dirty="0" err="1">
                <a:solidFill>
                  <a:srgbClr val="000066"/>
                </a:solidFill>
                <a:latin typeface="Calibri" panose="020F0502020204030204" pitchFamily="34" charset="0"/>
                <a:cs typeface="Arial" pitchFamily="34" charset="0"/>
                <a:hlinkClick r:id="rId6"/>
              </a:rPr>
              <a:t>teorema</a:t>
            </a:r>
            <a:r>
              <a:rPr lang="en-US" sz="1400" kern="0" baseline="0" dirty="0">
                <a:solidFill>
                  <a:srgbClr val="000066"/>
                </a:solidFill>
                <a:latin typeface="Calibri" panose="020F0502020204030204" pitchFamily="34" charset="0"/>
                <a:cs typeface="Arial" pitchFamily="34" charset="0"/>
                <a:hlinkClick r:id="rId6"/>
              </a:rPr>
              <a:t> central del </a:t>
            </a:r>
            <a:r>
              <a:rPr lang="en-US" sz="1400" kern="0" baseline="0" dirty="0" err="1">
                <a:solidFill>
                  <a:srgbClr val="000066"/>
                </a:solidFill>
                <a:latin typeface="Calibri" panose="020F0502020204030204" pitchFamily="34" charset="0"/>
                <a:cs typeface="Arial" pitchFamily="34" charset="0"/>
                <a:hlinkClick r:id="rId6"/>
              </a:rPr>
              <a:t>límite</a:t>
            </a:r>
            <a:r>
              <a:rPr lang="en-US" sz="1400" kern="0" baseline="0" dirty="0">
                <a:solidFill>
                  <a:srgbClr val="000066"/>
                </a:solidFill>
                <a:latin typeface="Calibri" panose="020F0502020204030204" pitchFamily="34" charset="0"/>
                <a:cs typeface="Arial" pitchFamily="34" charset="0"/>
                <a:hlinkClick r:id="rId6"/>
              </a:rPr>
              <a:t> en </a:t>
            </a:r>
            <a:r>
              <a:rPr lang="en-US" sz="1400" kern="0" baseline="0" dirty="0" err="1">
                <a:solidFill>
                  <a:srgbClr val="000066"/>
                </a:solidFill>
                <a:latin typeface="Calibri" panose="020F0502020204030204" pitchFamily="34" charset="0"/>
                <a:cs typeface="Arial" pitchFamily="34" charset="0"/>
                <a:hlinkClick r:id="rId6"/>
              </a:rPr>
              <a:t>acción</a:t>
            </a:r>
            <a:endParaRPr lang="en-US" sz="1400" kern="0" baseline="0" dirty="0">
              <a:solidFill>
                <a:srgbClr val="000066"/>
              </a:solidFill>
              <a:latin typeface="Calibri" panose="020F0502020204030204" pitchFamily="34" charset="0"/>
              <a:cs typeface="Arial" pitchFamily="34" charset="0"/>
            </a:endParaRPr>
          </a:p>
          <a:p>
            <a:pPr lvl="1" eaLnBrk="1" fontAlgn="auto" hangingPunct="1">
              <a:spcBef>
                <a:spcPts val="0"/>
              </a:spcBef>
              <a:spcAft>
                <a:spcPts val="0"/>
              </a:spcAft>
              <a:buFont typeface="Wingdings" pitchFamily="2" charset="2"/>
              <a:buChar char="q"/>
              <a:defRPr/>
            </a:pPr>
            <a:endParaRPr lang="en-US" sz="1400" kern="0" baseline="0" dirty="0">
              <a:solidFill>
                <a:srgbClr val="000066"/>
              </a:solidFill>
              <a:latin typeface="Calibri" panose="020F0502020204030204" pitchFamily="34" charset="0"/>
              <a:cs typeface="Arial" pitchFamily="34" charset="0"/>
            </a:endParaRPr>
          </a:p>
          <a:p>
            <a:pPr lvl="1">
              <a:buFont typeface="Wingdings" pitchFamily="2" charset="2"/>
              <a:buChar char="q"/>
              <a:defRPr/>
            </a:pPr>
            <a:r>
              <a:rPr lang="en-US" sz="1400" kern="0" baseline="0" dirty="0" smtClean="0">
                <a:solidFill>
                  <a:srgbClr val="000066"/>
                </a:solidFill>
                <a:latin typeface="Calibri" panose="020F0502020204030204" pitchFamily="34" charset="0"/>
                <a:cs typeface="Arial" pitchFamily="34" charset="0"/>
              </a:rPr>
              <a:t> </a:t>
            </a:r>
            <a:r>
              <a:rPr lang="en-US" sz="1400" kern="0" baseline="0" dirty="0" smtClean="0">
                <a:solidFill>
                  <a:srgbClr val="000066"/>
                </a:solidFill>
                <a:latin typeface="Calibri" panose="020F0502020204030204" pitchFamily="34" charset="0"/>
                <a:cs typeface="Arial" pitchFamily="34" charset="0"/>
                <a:hlinkClick r:id="rId7"/>
              </a:rPr>
              <a:t>Genome Wide Association (GWA) Studies</a:t>
            </a:r>
            <a:r>
              <a:rPr lang="en-US" sz="1400" kern="0" baseline="0" dirty="0" smtClean="0">
                <a:solidFill>
                  <a:srgbClr val="000066"/>
                </a:solidFill>
                <a:latin typeface="Calibri" panose="020F0502020204030204" pitchFamily="34" charset="0"/>
                <a:cs typeface="Arial" pitchFamily="34" charset="0"/>
              </a:rPr>
              <a:t> </a:t>
            </a:r>
            <a:r>
              <a:rPr lang="es-ES" sz="1200" dirty="0" smtClean="0">
                <a:solidFill>
                  <a:srgbClr val="531D3F"/>
                </a:solidFill>
                <a:latin typeface="Open Sans"/>
                <a:hlinkClick r:id="rId8"/>
              </a:rPr>
              <a:t>Ejercicios </a:t>
            </a:r>
            <a:r>
              <a:rPr lang="es-ES" sz="1200" dirty="0">
                <a:solidFill>
                  <a:srgbClr val="531D3F"/>
                </a:solidFill>
                <a:latin typeface="Open Sans"/>
                <a:hlinkClick r:id="rId8"/>
              </a:rPr>
              <a:t>de Genética cuantitativa</a:t>
            </a:r>
            <a:endParaRPr lang="es-ES" sz="1200" dirty="0">
              <a:solidFill>
                <a:srgbClr val="531D3F"/>
              </a:solidFill>
              <a:latin typeface="Open Sans"/>
            </a:endParaRPr>
          </a:p>
          <a:p>
            <a:pPr lvl="1" eaLnBrk="1" fontAlgn="auto" hangingPunct="1">
              <a:spcBef>
                <a:spcPts val="0"/>
              </a:spcBef>
              <a:spcAft>
                <a:spcPts val="0"/>
              </a:spcAft>
              <a:buFont typeface="Wingdings" pitchFamily="2" charset="2"/>
              <a:buChar char="q"/>
              <a:defRPr/>
            </a:pPr>
            <a:endParaRPr lang="en-US" sz="1400" b="0" kern="0" baseline="0" dirty="0" smtClean="0">
              <a:solidFill>
                <a:sysClr val="windowText" lastClr="000000"/>
              </a:solidFill>
              <a:latin typeface="Calibri" panose="020F0502020204030204" pitchFamily="34" charset="0"/>
              <a:cs typeface="Arial" pitchFamily="34" charset="0"/>
            </a:endParaRPr>
          </a:p>
          <a:p>
            <a:pPr eaLnBrk="1" fontAlgn="auto" hangingPunct="1">
              <a:spcBef>
                <a:spcPts val="0"/>
              </a:spcBef>
              <a:spcAft>
                <a:spcPts val="0"/>
              </a:spcAft>
              <a:buFontTx/>
              <a:buChar char="•"/>
              <a:defRPr/>
            </a:pPr>
            <a:endParaRPr lang="en-US" sz="1400" b="0" kern="0" baseline="0" dirty="0">
              <a:solidFill>
                <a:sysClr val="windowText" lastClr="000000"/>
              </a:solidFill>
              <a:latin typeface="Calibri" panose="020F0502020204030204" pitchFamily="34" charset="0"/>
              <a:cs typeface="Arial" pitchFamily="34" charset="0"/>
            </a:endParaRPr>
          </a:p>
        </p:txBody>
      </p:sp>
      <p:sp>
        <p:nvSpPr>
          <p:cNvPr id="91140" name="AutoShape 5" descr="data:image/jpeg;base64,/9j/4AAQSkZJRgABAQAAAQABAAD/2wCEAAkGBxQSEhQUEhIUFRQUGBUVFBUUFBUVFRcUFRQWFxQYFRUYHCggGBolHBQVITEhJSkrLi4uFx8zODMsNygtLiwBCgoKDg0OGxAQGywkHyQsLCwsLCwsLCwsLCwsLC0sLCwsLCwsLCwsLCwsLCwsLCwsLCwsLCwsLCwsLCwsLCwsLP/AABEIAMIBAwMBIgACEQEDEQH/xAAcAAABBQEBAQAAAAAAAAAAAAAAAwQFBgcCAQj/xABMEAABAwICBQYHDAgEBwAAAAABAAIDBBEFIQYSMUFREyJhcYGRBzKSobHB0RQWJEJSU2JydLPC0iMzRIKTouHwFzRUVRVDRWNksvH/xAAaAQACAwEBAAAAAAAAAAAAAAAAAwECBAUG/8QAMBEAAgECAggFBAIDAAAAAAAAAAECAxEEIRIxMkFRUnGRBRMUIjNCYYGhscEVI9H/2gAMAwEAAhEDEQA/ANxQhCABCEIAEIQgAQvCbJnU17W7SgB6uS8KrYjpXFGM3tA6SPaq1VeEWAH9aD1G/oUNpEqLepGncoOK9DllsGn8Ltk7L8C63mKmKPSoO2OBHQbougaa1l7Qq/Q48120qZgqQ7YpIF0IQgAQhCABCEIAEIQgAQhCABCEIAEIQgAQhCABCEIAEIQgAQhCABCEIAFxJIBtXr3WCzvSzSh8jjBS9T5NoHQ3iVWc1FXZeFOU3ZD3SvTiOnuxvPk3NHrO5ZxiGPVtUcrsbwbt7SVZMJ0XAOtJznHMk5kniTvVkioGtGTQsM605askdGnh4Q15syV2jkzzrPDiTvcb+kr33sPG0LWnQdCbvpW8El3NKUTK3aMk/Fuk/e29huwuYRvaSCtRkphwTGoplCk0X8uD1lLosanpyBNd7flADWHWN/YtB0e0jDgCHXBVYr6UWNwq/DM6kk1m35Nx57fxDpC1UcQ9UjHicEraUD6CoasPCeKj6L4le2dwdnUrtG64W05Z0hCEACEIugAQi6EAC8uobE8bDCWszI2ncD61A1uOyDMSG/ZbuSZ14xyNVPCVJq+ovCFUdH9MRJIIZrNecmPGTXHgRuPpVtTITUldCatKVOWjI9QhF1YWCEIQAIQhAAhCEACEIQAIQm2I1QijfI42DWkk9QQBU9PdIeSbyMZ/SPyy3DiofAMPDWg2zO/bcqvYfKauodK85ONxfcy/NH98VeaRlgFzalTTl9jr0aflw+47hiS3JryJLEq6WRSUncZysTSRPZimUhSpDoCTwm0zE5JSMxyS2PRDVcV1XMUpsirRUHNQ9c26hDdYpoPXWAYTnGbdm1vs7FruGy6zQsJwSXk6q3ywR2jMetbJo5PdoXUoy0oI4OJp6FRonl8+4fpnicsTHmucC8XsIobD+VfQS+ZNF4y6GIbtX1lVrzcY3QzB041JtSV8i0Q6RYm79vf/AAYfyp43FcTP/UX/AMGH8q9osPAA1j1AC5T+SLVGTBb6TrH1rH59TidP0tDlI/8A4tiP+4v/AIMH5U+wXE65zi6WukdE29xycTLnhcNv3KPqHOdcBo2bbn02XTJSYdRu8W8yPPqb2SsJS3RIjHtNy1x1LBoNgbXuUtNjV6fl3ZDVumEOiBe5pecr5i2wKQ0swh01O6KIW1QLDjq7lX2toutJJvsQOFY/y5OwcCLgjtU1X6WYlG6wrXhp8X9HE7sJLc1QdDqZ7pnNblqg619xBsr7iQBbYjOybKXlTtEVCCr005rM4h0vxN2yuf8AwYfypydJcUtf3e/+DD+VQmHC2ee3cbKZie05axafpAFQ60+ILC0eUTfpXiY/b3fwYfyrmn00xJssOtWlzXSwsc0xRC7Xyta4XDeBSVdHbOwI4j1hRZ/WQH/v0338atTqzckmxdbDUlTbSzsfS6EIW84oIQhAAhCEAConhfxIxUbY2nnTvaz9wAuf3gW7Ve1mPhnzNIPpvP8AKl1XaDG0FeoiL0Ppube3A+xXCIqDwFobGP7/AL2KWEoXMidmSH7Hr10qiZa229M5MRz8Y2TNMWqVyakkTdyi21mfjEjgncdQCqN3GqFhUptUuS7io6tnAG1VZeI1mKjatyJqjPximczyd6gaiLrrskZIPiuBPVfP1rWtE57gLKqk3BBWhaCSEsYegebJbsK9aOX4jCzUjQwvnfQqAe5YzvI9a+h2bF896FAmmh4avrKtitlC/D/kfQtEMpyDBmdrt6dNpb5uNz5kpRQp6GrBY67diOkpich/QJeiw5sbbdpPWnrrMFyq7i2Mix1narevb/RSkSry1EpNWxs336lGDEBrEsY49wVQrNJi42jbccf6lNBiNQ4WbcdvsTVTZPtPIp20uKOc5to5w67RuJN9/wBIedXHkI5RduzZbf2jcsw0hp5TaRxzb35nJWbRrE+Ua03s8edTVp3SkLotKcoat6LLHhgZsGSWfh4ISlJU644EbQpCFqz57x8lYq1TA5mzZwUS79ZD9opvv2K54jTXVUxCHVlgP/kU337E2k/ejNiPik/sz6MQhC6h50EIQgAQhCABZj4YG/pKM7td4/lFvWtOVB8LkOtDTu+RM237wLfWEqsvYx2HdqiI/DjzBZdyErygj5tk9ZTrmpHabIzkHHd7E1niI2lo7VJ1mDtft1jt+O8ZHoBUW/RmIEHk29ufpU2JUhHWI392ae0MhIBN89y9p8IawWa0Ab7CyeQ0xOTR28OtRYs5Kx3K8gbFWMUqCXFrdqu9TBzFT6mEB5vv2exElZkU2mMo8MkIvsTephc3bn1J5LhLDnzs+D3+i6ZvwfVNwX+W4+lGQzMiqiVaZoFYRx9QPfmszrKcg2KuehmIF1m7NUNFgei2fTktWGtdnP8AEE3FPcjW2HJYVoHD8DgP0fxFbfRm7QsY0Bb8Cp/q/iKvitldRPh22+haYW9CcF4GaRBso/Fau2W4Z9qxHWUbsj9IcXDGlzjkMgPUqHI99S/WcbN3DdZe43XGeWw8VpsETzarRG3tPH+i0QjZEt7twty0UOTWh7uJ2DqG/tTSqxiQ5Xt0DIdwSHJqLxSp1eY05nb0D2piVxdSejG4nieJOkuwG99vsT+hYYA1w3eMofDobyN7+5WjDo+UDmHbYkdm0K0rJWEUbybm9e4tWG1QewPaecNvSOKsVLJcArO8BqjHJqHZu6ld8Ol+L3LHUjZm9PSiSVSLhVPGGWfB9opvv2K2SHJVjHBzoftNN9+xFLbXUzV/il0ZvSEIXVPOghCEACEIQB4Vn2l87apzoRJYxObIGW8bUO0k9K0ErLtM6X3NVPlADjKWav0QSde/WQs+IbUMjXg4xdTP8EhQtuP74KTiaozD3XFgpWNY4nQqHpYuDGEqSk3vVmUQ2qBwUJWT1LYyyENvc852zM9CnwQUnK3JUGJlMqsUqmQu5UjWaCSRkDZMcOfUytYZdUXIfYcNufSnuljw8MhG2olZH+4Dd/mBU26ABVeoerHMDAQieIWQ0gFEzwqFivYrBkl9DBqyyDiWnzW9S8xV2RRoh+uf+56StOG2zNjl/pf4Niw480LHdA/8jT/U/E5bFhviBY3oGfgNP9T8RT8XsrqY/Dtt9Cyvdqi6p+l9fqxmxzOSs1XLks20wrNZ4b2rJTV5HYb0YNkfQGwJP9lKxNubpqx1mgJ3CVqYuGeQniVSI2X37gqvrEkk5k5lOMWq+UkPyW5D1lIRJkY2Rir1PMnZakSWCi8nY5TVE8se1w3H0KFwb9Z2FS+tYpctZqo7H5HWMM1JQ8bMnC3yXZ2VqwifW1TxFlV8Q50TTwu3s2+1SWjVRdgHyTbuSaivG5qjrsXMuyVfx7bD9ppfv2KZ17hQWMnOD7RTffsSqW2uojEfFLo/4N8QhC6x5sEIQgAQhCABUfwh0V3RSZWFwezP1q8KC0sY3k2l45odY9AcCM+hKrq8GaMLPRqplWoHgNYWm4LQb9J2+dSTJlWaGeNh5FhJDL5k8XEqZheudc68oj90qbySLnNcFDZCiE9ayIXe4NG65zPYq3iukkpB9zxSOtvDc+85AKfexm9rSeJF/OU1qImt5zXmM/R9hUXGRijJcQrauWoZK5jxyRu0HLbe+zoKt+C6UFxDJmkX2Gxy6CVK1ETXnnTX6wLrympoWZtAceJzKtKd9xeMVHfccvnBzBCRmnXckoKj6qRLsShpXT3Uz4PqFzpJHW5vNAPEjM+lVqc3OW/h07FrWhuGclE0WzAz6961YWF5X4GLxCpow0eP9Fmpo7NAWIaDf5Kn+p+IrdQsL0GHwKn+p+IpmL2V1M3h3yPoS2JvswrKsZl1pj0LUsXH6N3QCsiqH3kcTt1ik4dZs6td+xIWjcnTL7OtMozdP4nJ0ilLMqg2pWNFWAJH22axshhTnqObHJ2JTB23cTwHpUk/0KPwOTxxvyKKrEWtdY58bJLTudCEoxpptky112EdqX0dntI5vGx9R9SjaaoBFwciErhD7VDTuzBVZL2sdGfuTRfi/IZqIxR13QfaKb79icySkgJlXHOD7RTffsWeltrqVxHxS6P+D6GQhC6p5sEIQgAQvCUzq69rN6AHhKSmc0gh1iDkQcwR0hVXENKGtNtYX4KCq9KSdgJ8ypKpGOtjYUak9lMdaZ0EcbmSwta0Eajg0AC4JINh1lMqGruonEcZlkBbqix4kmybUlXqmzsj5iufWlFyvE7GHhUVPRmtRb+VCTL1GRVeW1KGfYktjlEeGPW2k9i9bRs3i/Xmk4ZhZKGYIDMTngbbxR3BRNTC0DIDsyUjLUqGrqoWzQWimN5ZLJjUSrmeqTGea/sUl7WJzRSjEswc7xWG/W7d7VsGHSsDQAQsXwzEXRAANFugm/WVOUmkxG24W+jOnGNrnGxdOtOek45GtteCsS0Eb8Bp/qficrjQaTbM7qn6CO+A0/1PxFVxewupPh/yPoSmLQ3id1H0LHKptpH9ZW31I1mEbiFj2kFNqTOHHNJw7zZ062cPyR+vqgk7FFSVbySdYi/A7k4xGTIDtKYALZFbzm1qjvoo9BSrQuGsKUDFLFxTF4JizNu2ybvzzJzKW5M8Ek+MhVVhklKw9wqa129vtU9guczei58yrGHus7sVt0Ziu9zuAsOsn+ipU1M14V3sWV7sgmNS+7oPtFN9+xPZlHzHnw/aKb79iyUttD8T8cujPpBCELqHnAQhCAIHHsdZCLXu43s0bSqVV1ckxu4kD5I2dp3p57kL3F783H0cBwCXbS2XNq15Tdlkjs0MPCmryzZCGjy2LxlCpsxrlkKz2NmmRPuAJGfDgRs71P8AJLl0XQoJ0ikVdNLEbscQN4POFuhe+7pABzQ7pBKts9ICNihZMP1CcsvUpuSmMKfFyBzgWnquEucWHEehKuogdyaS4fnsRckQqcXHyu4EqInxJxPNYekuy7gpw4cOC4fRADIepSmiHcr93vIGzjbh1qUpaHYpGkwy3Xt7VJxUfQhyBLiR0dJxSzKJSrKY7wl46cXUA2Q7MOz2JpoKfgVP9T8RVvigG9VOHQySJgZFX1DWNFmt1Y8h5Kus42bEt++6V8n/AET4PcqTpnhOtzm7Rc9Y4JxU4XUs/b57fVj/ACp9hujD6iwfiNTY/Ri/KnUKd37WUq4lU174uz6f9MjfHrOzGey3BKx0vQts/wAEoHnWNdUEnadSL2JRvgQhGyuqPJi9i16EuJjWLpLczGG4evRQ5hbT/grF/r6nyYvyrz/BWL/X1PkxexR5UuIz11HlZl8eF829kxqqDLYtiHgcZ/uFT5MX5V47wMsO3EKnyYvyqqoy4kvxCk9z/Rg0sRByV+0doTHG0Ec4853sV1b4D4Q4OFdUXBuDqxbe5PmeCa2zEqofuxflUzpSatcrTx1KLbs/0UuoYo+oZz4PtFN9+xaI7wTX24lVeTF+VEHgjYHxudX1Lwx7JNVzYrEscHAGzeIS4YeUWncirjoTg4pPM0pCELYcsEIQgCmsbkvHldlIvK47O6hGQ5rqNq4cUpG5QXsdFq8MaWaF3qKbFdKw0MaRkgun5YuCxRYlTIo0lti5dSAqVMa4MaixfTIk0IQzDgpURLsRIsTpjGOlA3BKiAJ5ya8LFNiumNTEF42OycELiQ5KAuejgvTGkojxS5KkggMWgTTR+bVfq8D6VK4kq/SO1Zh03TcPLRqIpi4aVF/bM17CpbsCfKE0dkuwKbXUOECEIQAIQhAAhCEACEIQAIQhAAhCEAU15SDylXpB64zO/EQllslYHKNxefUbfq9Nk8pTkFUa1kSMZSwTdhSzSmIzSR3ZeFq6BXpVilxMtXOouyVzrKC2Z4GLrVQHLtANnFly4LtxST3IYISckZXJRzk0qZrKjHxQNdmlddMKOXWF+lO2dKgu0Na45FVuQ2kaelT+IuyVaqXc4HgQpg7STCUbwa+zNQ0Wk5oVmVP0TkyVvC7J5s9QhCABCEIAEIQgAQhCABCEIAEIQgCgmq6Em+e+5e0cga8F2zPpsbZHsUi6ujMhLiXNLXNJ1bGztUWHUNY36U2WBop7P7ZZY6tzfpFer6UyNIuBfoTiAaoA2qa5eF5NwLuLdotYWYDnsyGv5k0rJYyBqNsbg2sbgb7nfutwULBUH9L7sl+IYjmXZCTKkDclBWjge9LyVcb3PLh8bm+MTq61xa55u+42LhskIyIuObnY3y1L24fHUrBUeV92VeNrP6l2Rz/xAcCvTiA4HvCX90w7SASNS1mkDmhuwcMnLkzwnaL7BsPF3i8No7Eeko8r7sj1dXmXZDc1vQuTV9CUFSwSBzRYarhYD4xDgLfy5ryslisdRoubWNiLNu499tUX35qfRUb7L7sPW1ub9I5FZ0Lr3f0HvTn3ZEWtBadkYflt1ALek9dguTUxAc0WzzyN8tfMHhYty6FHo6PK+7J9ZW5l2Q3Nb0FcOqxwTnlYbOyF9Xm2acjZ1rneb6ueS4ZVNBmsba5u084ZXcfi5jaMkeio8r7sPW1ub9IaumTSojLr57VMzzQnYMgDbmneXEDrzbn0LzlYedkNnN5pFjzrX4nxbnJR6Khyvuyyx9dfUuyIWhg5Nobe5F7lOg9SMlRES64vk63NO90hsOBzZn0FJSyxGRpDbMF7i2XjO1curVUrA0OV92Hr6/MuyIqrgL8r2URPgLnf8wDsPtVwdNDfJuWsSDqnfr2vxGbMl7BWsbK9xvZ2rawtsc0nssDlv2b0eio8r7sP8hiOZdkNMFqeQtca3Vl6VPDSdvzbu8KLZLBYXb8Ug5Hxub5/G79y9fLBzrN+JYZHxud5/Fz/ALLvKhysy6cuJJ++hvzbu8I987fm3d4UYKqIElrQPHsNUnIscG9FtmSY1RbrEs8Uk2FrWFzYd1lKowb1EOcuJYffQ35t3lBHvob827ygo4VsQ1bX5rWs2bQ1zXX/APdNqSRmqWuGbrjW4AlmrnwyfdHlR4E6b4k176G/Nu8oI99Dfm3eUEyqKiJpAs2wcHDVAOwx7SMtgfl1JpPJFeOwGTrvs0i4uN3fl/8AFCpwf0g5S4kx76G/Nu7wj30N+bd3hRkc8BDbsANjrZHbv/pt7Fy6eEAWYDkAQQeLda/TYOz6UeXDlYaT4kr76G/Nu8oI99Dfm3eUFF8rB8n428G+qAACfSQmtc9rnktO3otawA9qlUoPcQ5viT3vob827yghVlCv5EOBHmSBCEJxQEIQgAQhCABCEIAEIQgAQhCABCEIAEIQgAQhCABCEIAEIQgAQhCABCEIAEIQgAQhCABCEIAEIQgD/9k="/>
          <p:cNvSpPr>
            <a:spLocks noChangeAspect="1" noChangeArrowheads="1"/>
          </p:cNvSpPr>
          <p:nvPr/>
        </p:nvSpPr>
        <p:spPr bwMode="auto">
          <a:xfrm>
            <a:off x="4551363" y="-204788"/>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baseline="-25000">
                <a:solidFill>
                  <a:srgbClr val="5F5F5F"/>
                </a:solidFill>
                <a:latin typeface="Times New Roman" panose="02020603050405020304" pitchFamily="18" charset="0"/>
              </a:defRPr>
            </a:lvl1pPr>
            <a:lvl2pPr marL="742950" indent="-285750">
              <a:defRPr sz="4000" b="1" baseline="-25000">
                <a:solidFill>
                  <a:srgbClr val="5F5F5F"/>
                </a:solidFill>
                <a:latin typeface="Times New Roman" panose="02020603050405020304" pitchFamily="18" charset="0"/>
              </a:defRPr>
            </a:lvl2pPr>
            <a:lvl3pPr marL="1143000" indent="-228600">
              <a:defRPr sz="4000" b="1" baseline="-25000">
                <a:solidFill>
                  <a:srgbClr val="5F5F5F"/>
                </a:solidFill>
                <a:latin typeface="Times New Roman" panose="02020603050405020304" pitchFamily="18" charset="0"/>
              </a:defRPr>
            </a:lvl3pPr>
            <a:lvl4pPr marL="1600200" indent="-228600">
              <a:defRPr sz="4000" b="1" baseline="-25000">
                <a:solidFill>
                  <a:srgbClr val="5F5F5F"/>
                </a:solidFill>
                <a:latin typeface="Times New Roman" panose="02020603050405020304" pitchFamily="18" charset="0"/>
              </a:defRPr>
            </a:lvl4pPr>
            <a:lvl5pPr marL="2057400" indent="-228600">
              <a:defRPr sz="4000" b="1" baseline="-25000">
                <a:solidFill>
                  <a:srgbClr val="5F5F5F"/>
                </a:solidFill>
                <a:latin typeface="Times New Roman" panose="02020603050405020304" pitchFamily="18" charset="0"/>
              </a:defRPr>
            </a:lvl5pPr>
            <a:lvl6pPr marL="2514600" indent="-228600" eaLnBrk="0" fontAlgn="base" hangingPunct="0">
              <a:spcBef>
                <a:spcPct val="0"/>
              </a:spcBef>
              <a:spcAft>
                <a:spcPct val="0"/>
              </a:spcAft>
              <a:defRPr sz="4000" b="1" baseline="-25000">
                <a:solidFill>
                  <a:srgbClr val="5F5F5F"/>
                </a:solidFill>
                <a:latin typeface="Times New Roman" panose="02020603050405020304" pitchFamily="18" charset="0"/>
              </a:defRPr>
            </a:lvl6pPr>
            <a:lvl7pPr marL="2971800" indent="-228600" eaLnBrk="0" fontAlgn="base" hangingPunct="0">
              <a:spcBef>
                <a:spcPct val="0"/>
              </a:spcBef>
              <a:spcAft>
                <a:spcPct val="0"/>
              </a:spcAft>
              <a:defRPr sz="4000" b="1" baseline="-25000">
                <a:solidFill>
                  <a:srgbClr val="5F5F5F"/>
                </a:solidFill>
                <a:latin typeface="Times New Roman" panose="02020603050405020304" pitchFamily="18" charset="0"/>
              </a:defRPr>
            </a:lvl7pPr>
            <a:lvl8pPr marL="3429000" indent="-228600" eaLnBrk="0" fontAlgn="base" hangingPunct="0">
              <a:spcBef>
                <a:spcPct val="0"/>
              </a:spcBef>
              <a:spcAft>
                <a:spcPct val="0"/>
              </a:spcAft>
              <a:defRPr sz="4000" b="1" baseline="-25000">
                <a:solidFill>
                  <a:srgbClr val="5F5F5F"/>
                </a:solidFill>
                <a:latin typeface="Times New Roman" panose="02020603050405020304" pitchFamily="18" charset="0"/>
              </a:defRPr>
            </a:lvl8pPr>
            <a:lvl9pPr marL="3886200" indent="-228600" eaLnBrk="0" fontAlgn="base" hangingPunct="0">
              <a:spcBef>
                <a:spcPct val="0"/>
              </a:spcBef>
              <a:spcAft>
                <a:spcPct val="0"/>
              </a:spcAft>
              <a:defRPr sz="4000" b="1" baseline="-25000">
                <a:solidFill>
                  <a:srgbClr val="5F5F5F"/>
                </a:solidFill>
                <a:latin typeface="Times New Roman" panose="02020603050405020304" pitchFamily="18" charset="0"/>
              </a:defRPr>
            </a:lvl9pPr>
          </a:lstStyle>
          <a:p>
            <a:pPr algn="ctr" eaLnBrk="1" hangingPunct="1"/>
            <a:endParaRPr lang="en-US" altLang="en-US"/>
          </a:p>
        </p:txBody>
      </p:sp>
      <p:sp>
        <p:nvSpPr>
          <p:cNvPr id="91141" name="3 Marcador de fecha"/>
          <p:cNvSpPr>
            <a:spLocks noGrp="1"/>
          </p:cNvSpPr>
          <p:nvPr>
            <p:ph type="dt" sz="quarter" idx="10"/>
          </p:nvPr>
        </p:nvSpPr>
        <p:spPr bwMode="auto">
          <a:xfrm>
            <a:off x="457200" y="656431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4000" b="1" baseline="-25000">
                <a:solidFill>
                  <a:srgbClr val="5F5F5F"/>
                </a:solidFill>
                <a:latin typeface="Times New Roman" panose="02020603050405020304" pitchFamily="18" charset="0"/>
              </a:defRPr>
            </a:lvl1pPr>
            <a:lvl2pPr marL="742950" indent="-285750">
              <a:defRPr sz="4000" b="1" baseline="-25000">
                <a:solidFill>
                  <a:srgbClr val="5F5F5F"/>
                </a:solidFill>
                <a:latin typeface="Times New Roman" panose="02020603050405020304" pitchFamily="18" charset="0"/>
              </a:defRPr>
            </a:lvl2pPr>
            <a:lvl3pPr marL="1143000" indent="-228600">
              <a:defRPr sz="4000" b="1" baseline="-25000">
                <a:solidFill>
                  <a:srgbClr val="5F5F5F"/>
                </a:solidFill>
                <a:latin typeface="Times New Roman" panose="02020603050405020304" pitchFamily="18" charset="0"/>
              </a:defRPr>
            </a:lvl3pPr>
            <a:lvl4pPr marL="1600200" indent="-228600">
              <a:defRPr sz="4000" b="1" baseline="-25000">
                <a:solidFill>
                  <a:srgbClr val="5F5F5F"/>
                </a:solidFill>
                <a:latin typeface="Times New Roman" panose="02020603050405020304" pitchFamily="18" charset="0"/>
              </a:defRPr>
            </a:lvl4pPr>
            <a:lvl5pPr marL="2057400" indent="-228600">
              <a:defRPr sz="4000" b="1" baseline="-25000">
                <a:solidFill>
                  <a:srgbClr val="5F5F5F"/>
                </a:solidFill>
                <a:latin typeface="Times New Roman" panose="02020603050405020304" pitchFamily="18" charset="0"/>
              </a:defRPr>
            </a:lvl5pPr>
            <a:lvl6pPr marL="2514600" indent="-228600" eaLnBrk="0" fontAlgn="base" hangingPunct="0">
              <a:spcBef>
                <a:spcPct val="0"/>
              </a:spcBef>
              <a:spcAft>
                <a:spcPct val="0"/>
              </a:spcAft>
              <a:defRPr sz="4000" b="1" baseline="-25000">
                <a:solidFill>
                  <a:srgbClr val="5F5F5F"/>
                </a:solidFill>
                <a:latin typeface="Times New Roman" panose="02020603050405020304" pitchFamily="18" charset="0"/>
              </a:defRPr>
            </a:lvl6pPr>
            <a:lvl7pPr marL="2971800" indent="-228600" eaLnBrk="0" fontAlgn="base" hangingPunct="0">
              <a:spcBef>
                <a:spcPct val="0"/>
              </a:spcBef>
              <a:spcAft>
                <a:spcPct val="0"/>
              </a:spcAft>
              <a:defRPr sz="4000" b="1" baseline="-25000">
                <a:solidFill>
                  <a:srgbClr val="5F5F5F"/>
                </a:solidFill>
                <a:latin typeface="Times New Roman" panose="02020603050405020304" pitchFamily="18" charset="0"/>
              </a:defRPr>
            </a:lvl7pPr>
            <a:lvl8pPr marL="3429000" indent="-228600" eaLnBrk="0" fontAlgn="base" hangingPunct="0">
              <a:spcBef>
                <a:spcPct val="0"/>
              </a:spcBef>
              <a:spcAft>
                <a:spcPct val="0"/>
              </a:spcAft>
              <a:defRPr sz="4000" b="1" baseline="-25000">
                <a:solidFill>
                  <a:srgbClr val="5F5F5F"/>
                </a:solidFill>
                <a:latin typeface="Times New Roman" panose="02020603050405020304" pitchFamily="18" charset="0"/>
              </a:defRPr>
            </a:lvl8pPr>
            <a:lvl9pPr marL="3886200" indent="-228600" eaLnBrk="0" fontAlgn="base" hangingPunct="0">
              <a:spcBef>
                <a:spcPct val="0"/>
              </a:spcBef>
              <a:spcAft>
                <a:spcPct val="0"/>
              </a:spcAft>
              <a:defRPr sz="4000" b="1" baseline="-25000">
                <a:solidFill>
                  <a:srgbClr val="5F5F5F"/>
                </a:solidFill>
                <a:latin typeface="Times New Roman" panose="02020603050405020304" pitchFamily="18" charset="0"/>
              </a:defRPr>
            </a:lvl9pPr>
          </a:lstStyle>
          <a:p>
            <a:r>
              <a:rPr lang="es-ES_tradnl" altLang="en-US" sz="1400" b="0" smtClean="0">
                <a:latin typeface="Calibri" panose="020F0502020204030204" pitchFamily="34" charset="0"/>
              </a:rPr>
              <a:t>Prof. Antonio Barbadilla</a:t>
            </a:r>
          </a:p>
        </p:txBody>
      </p:sp>
      <p:sp>
        <p:nvSpPr>
          <p:cNvPr id="91142" name="Rectangle 5"/>
          <p:cNvSpPr>
            <a:spLocks noChangeArrowheads="1"/>
          </p:cNvSpPr>
          <p:nvPr/>
        </p:nvSpPr>
        <p:spPr bwMode="auto">
          <a:xfrm>
            <a:off x="1223962" y="5016951"/>
            <a:ext cx="7488238" cy="26225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spAutoFit/>
          </a:bodyPr>
          <a:lstStyle>
            <a:lvl1pPr>
              <a:defRPr sz="4000" b="1" baseline="-25000">
                <a:solidFill>
                  <a:srgbClr val="5F5F5F"/>
                </a:solidFill>
                <a:latin typeface="Times New Roman" panose="02020603050405020304" pitchFamily="18" charset="0"/>
              </a:defRPr>
            </a:lvl1pPr>
            <a:lvl2pPr marL="742950" indent="-285750">
              <a:defRPr sz="4000" b="1" baseline="-25000">
                <a:solidFill>
                  <a:srgbClr val="5F5F5F"/>
                </a:solidFill>
                <a:latin typeface="Times New Roman" panose="02020603050405020304" pitchFamily="18" charset="0"/>
              </a:defRPr>
            </a:lvl2pPr>
            <a:lvl3pPr marL="1143000" indent="-228600">
              <a:defRPr sz="4000" b="1" baseline="-25000">
                <a:solidFill>
                  <a:srgbClr val="5F5F5F"/>
                </a:solidFill>
                <a:latin typeface="Times New Roman" panose="02020603050405020304" pitchFamily="18" charset="0"/>
              </a:defRPr>
            </a:lvl3pPr>
            <a:lvl4pPr marL="1600200" indent="-228600">
              <a:defRPr sz="4000" b="1" baseline="-25000">
                <a:solidFill>
                  <a:srgbClr val="5F5F5F"/>
                </a:solidFill>
                <a:latin typeface="Times New Roman" panose="02020603050405020304" pitchFamily="18" charset="0"/>
              </a:defRPr>
            </a:lvl4pPr>
            <a:lvl5pPr marL="2057400" indent="-228600">
              <a:defRPr sz="4000" b="1" baseline="-25000">
                <a:solidFill>
                  <a:srgbClr val="5F5F5F"/>
                </a:solidFill>
                <a:latin typeface="Times New Roman" panose="02020603050405020304" pitchFamily="18" charset="0"/>
              </a:defRPr>
            </a:lvl5pPr>
            <a:lvl6pPr marL="2514600" indent="-228600" eaLnBrk="0" fontAlgn="base" hangingPunct="0">
              <a:spcBef>
                <a:spcPct val="0"/>
              </a:spcBef>
              <a:spcAft>
                <a:spcPct val="0"/>
              </a:spcAft>
              <a:defRPr sz="4000" b="1" baseline="-25000">
                <a:solidFill>
                  <a:srgbClr val="5F5F5F"/>
                </a:solidFill>
                <a:latin typeface="Times New Roman" panose="02020603050405020304" pitchFamily="18" charset="0"/>
              </a:defRPr>
            </a:lvl6pPr>
            <a:lvl7pPr marL="2971800" indent="-228600" eaLnBrk="0" fontAlgn="base" hangingPunct="0">
              <a:spcBef>
                <a:spcPct val="0"/>
              </a:spcBef>
              <a:spcAft>
                <a:spcPct val="0"/>
              </a:spcAft>
              <a:defRPr sz="4000" b="1" baseline="-25000">
                <a:solidFill>
                  <a:srgbClr val="5F5F5F"/>
                </a:solidFill>
                <a:latin typeface="Times New Roman" panose="02020603050405020304" pitchFamily="18" charset="0"/>
              </a:defRPr>
            </a:lvl7pPr>
            <a:lvl8pPr marL="3429000" indent="-228600" eaLnBrk="0" fontAlgn="base" hangingPunct="0">
              <a:spcBef>
                <a:spcPct val="0"/>
              </a:spcBef>
              <a:spcAft>
                <a:spcPct val="0"/>
              </a:spcAft>
              <a:defRPr sz="4000" b="1" baseline="-25000">
                <a:solidFill>
                  <a:srgbClr val="5F5F5F"/>
                </a:solidFill>
                <a:latin typeface="Times New Roman" panose="02020603050405020304" pitchFamily="18" charset="0"/>
              </a:defRPr>
            </a:lvl8pPr>
            <a:lvl9pPr marL="3886200" indent="-228600" eaLnBrk="0" fontAlgn="base" hangingPunct="0">
              <a:spcBef>
                <a:spcPct val="0"/>
              </a:spcBef>
              <a:spcAft>
                <a:spcPct val="0"/>
              </a:spcAft>
              <a:defRPr sz="4000" b="1" baseline="-25000">
                <a:solidFill>
                  <a:srgbClr val="5F5F5F"/>
                </a:solidFill>
                <a:latin typeface="Times New Roman" panose="02020603050405020304" pitchFamily="18" charset="0"/>
              </a:defRPr>
            </a:lvl9pPr>
          </a:lstStyle>
          <a:p>
            <a:endParaRPr lang="es-ES_tradnl" altLang="en-US" sz="1100" i="1" baseline="0" dirty="0">
              <a:solidFill>
                <a:srgbClr val="531D3F"/>
              </a:solidFill>
              <a:latin typeface="Verdana" panose="020B0604030504040204" pitchFamily="34" charset="0"/>
            </a:endParaRPr>
          </a:p>
        </p:txBody>
      </p:sp>
      <p:sp>
        <p:nvSpPr>
          <p:cNvPr id="3" name="2 CuadroTexto"/>
          <p:cNvSpPr txBox="1"/>
          <p:nvPr/>
        </p:nvSpPr>
        <p:spPr>
          <a:xfrm>
            <a:off x="1619672" y="884933"/>
            <a:ext cx="2592288" cy="369332"/>
          </a:xfrm>
          <a:prstGeom prst="rect">
            <a:avLst/>
          </a:prstGeom>
          <a:noFill/>
        </p:spPr>
        <p:txBody>
          <a:bodyPr wrap="square" rtlCol="0">
            <a:spAutoFit/>
          </a:bodyPr>
          <a:lstStyle/>
          <a:p>
            <a:r>
              <a:rPr lang="es-ES_tradnl" dirty="0" smtClean="0">
                <a:solidFill>
                  <a:schemeClr val="tx2">
                    <a:lumMod val="75000"/>
                  </a:schemeClr>
                </a:solidFill>
              </a:rPr>
              <a:t>Links de </a:t>
            </a:r>
            <a:r>
              <a:rPr lang="es-ES_tradnl" dirty="0" err="1" smtClean="0">
                <a:solidFill>
                  <a:schemeClr val="tx2">
                    <a:lumMod val="75000"/>
                  </a:schemeClr>
                </a:solidFill>
              </a:rPr>
              <a:t>interes</a:t>
            </a:r>
            <a:r>
              <a:rPr lang="es-ES_tradnl" dirty="0" smtClean="0">
                <a:solidFill>
                  <a:schemeClr val="tx2">
                    <a:lumMod val="75000"/>
                  </a:schemeClr>
                </a:solidFill>
              </a:rPr>
              <a:t> …</a:t>
            </a:r>
            <a:endParaRPr lang="es-MX" dirty="0">
              <a:solidFill>
                <a:schemeClr val="tx2">
                  <a:lumMod val="75000"/>
                </a:schemeClr>
              </a:solidFill>
            </a:endParaRPr>
          </a:p>
        </p:txBody>
      </p:sp>
    </p:spTree>
    <p:extLst>
      <p:ext uri="{BB962C8B-B14F-4D97-AF65-F5344CB8AC3E}">
        <p14:creationId xmlns:p14="http://schemas.microsoft.com/office/powerpoint/2010/main" val="409876628"/>
      </p:ext>
    </p:extLst>
  </p:cSld>
  <p:clrMapOvr>
    <a:masterClrMapping/>
  </p:clrMapOvr>
  <p:transition spd="med">
    <p:split orient="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sp>
        <p:nvSpPr>
          <p:cNvPr id="4" name="3 Marcador de número de diapositiva"/>
          <p:cNvSpPr>
            <a:spLocks noGrp="1"/>
          </p:cNvSpPr>
          <p:nvPr>
            <p:ph type="sldNum" sz="quarter" idx="11"/>
          </p:nvPr>
        </p:nvSpPr>
        <p:spPr/>
        <p:txBody>
          <a:bodyPr/>
          <a:lstStyle/>
          <a:p>
            <a:pPr fontAlgn="base">
              <a:spcBef>
                <a:spcPct val="0"/>
              </a:spcBef>
              <a:spcAft>
                <a:spcPct val="0"/>
              </a:spcAft>
              <a:defRPr/>
            </a:pPr>
            <a:fld id="{235D50F3-1A38-41ED-9BA5-1DDDBDCB96F3}" type="slidenum">
              <a:rPr lang="es-ES_tradnl" altLang="ca-ES" sz="4000" b="1" baseline="-25000" smtClean="0">
                <a:solidFill>
                  <a:srgbClr val="5F5F5F"/>
                </a:solidFill>
              </a:rPr>
              <a:pPr fontAlgn="base">
                <a:spcBef>
                  <a:spcPct val="0"/>
                </a:spcBef>
                <a:spcAft>
                  <a:spcPct val="0"/>
                </a:spcAft>
                <a:defRPr/>
              </a:pPr>
              <a:t>31</a:t>
            </a:fld>
            <a:endParaRPr lang="es-ES_tradnl" altLang="ca-ES" sz="4000" b="1" baseline="-25000">
              <a:solidFill>
                <a:srgbClr val="5F5F5F"/>
              </a:solidFill>
            </a:endParaRPr>
          </a:p>
        </p:txBody>
      </p:sp>
      <p:sp>
        <p:nvSpPr>
          <p:cNvPr id="5" name="4 Rectángulo"/>
          <p:cNvSpPr/>
          <p:nvPr/>
        </p:nvSpPr>
        <p:spPr>
          <a:xfrm rot="19760717">
            <a:off x="2706747" y="2967335"/>
            <a:ext cx="3730509" cy="923330"/>
          </a:xfrm>
          <a:prstGeom prst="rect">
            <a:avLst/>
          </a:prstGeom>
          <a:noFill/>
        </p:spPr>
        <p:txBody>
          <a:bodyPr wrap="none" lIns="91440" tIns="45720" rIns="91440" bIns="45720">
            <a:spAutoFit/>
          </a:bodyPr>
          <a:lstStyle/>
          <a:p>
            <a:pPr algn="ctr"/>
            <a:r>
              <a:rPr lang="es-ES"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GRACIAS!!</a:t>
            </a:r>
            <a:endParaRPr lang="es-E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extLst>
      <p:ext uri="{BB962C8B-B14F-4D97-AF65-F5344CB8AC3E}">
        <p14:creationId xmlns:p14="http://schemas.microsoft.com/office/powerpoint/2010/main" val="909585672"/>
      </p:ext>
    </p:extLst>
  </p:cSld>
  <p:clrMapOvr>
    <a:masterClrMapping/>
  </p:clrMapOvr>
  <p:transition spd="med">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a:solidFill>
                  <a:schemeClr val="accent1">
                    <a:lumMod val="50000"/>
                  </a:schemeClr>
                </a:solidFill>
                <a:effectLst>
                  <a:outerShdw blurRad="38100" dist="38100" dir="2700000" algn="tl">
                    <a:srgbClr val="000000">
                      <a:alpha val="43137"/>
                    </a:srgbClr>
                  </a:outerShdw>
                </a:effectLst>
              </a:rPr>
              <a:t>Notas aclaratorias:</a:t>
            </a:r>
          </a:p>
        </p:txBody>
      </p:sp>
      <p:sp>
        <p:nvSpPr>
          <p:cNvPr id="3" name="2 Marcador de contenido"/>
          <p:cNvSpPr>
            <a:spLocks noGrp="1"/>
          </p:cNvSpPr>
          <p:nvPr>
            <p:ph idx="1"/>
          </p:nvPr>
        </p:nvSpPr>
        <p:spPr>
          <a:xfrm>
            <a:off x="488139" y="1916832"/>
            <a:ext cx="8229600" cy="3556992"/>
          </a:xfrm>
        </p:spPr>
        <p:style>
          <a:lnRef idx="1">
            <a:schemeClr val="accent5"/>
          </a:lnRef>
          <a:fillRef idx="2">
            <a:schemeClr val="accent5"/>
          </a:fillRef>
          <a:effectRef idx="1">
            <a:schemeClr val="accent5"/>
          </a:effectRef>
          <a:fontRef idx="minor">
            <a:schemeClr val="dk1"/>
          </a:fontRef>
        </p:style>
        <p:txBody>
          <a:bodyPr/>
          <a:lstStyle/>
          <a:p>
            <a:pPr marL="228600" lvl="0" indent="-228600">
              <a:lnSpc>
                <a:spcPct val="90000"/>
              </a:lnSpc>
              <a:spcBef>
                <a:spcPts val="1000"/>
              </a:spcBef>
            </a:pPr>
            <a:r>
              <a:rPr lang="es-MX" sz="2800" dirty="0">
                <a:solidFill>
                  <a:schemeClr val="accent1">
                    <a:lumMod val="50000"/>
                  </a:schemeClr>
                </a:solidFill>
                <a:effectLst>
                  <a:outerShdw blurRad="38100" dist="38100" dir="2700000" algn="tl">
                    <a:srgbClr val="000000">
                      <a:alpha val="43137"/>
                    </a:srgbClr>
                  </a:outerShdw>
                </a:effectLst>
              </a:rPr>
              <a:t>Aunque se maneja mucho texto lo cual es necesario para aclarar en el momento de la exposición (dado que se refiere </a:t>
            </a:r>
            <a:r>
              <a:rPr lang="es-MX" sz="2800" dirty="0" smtClean="0">
                <a:solidFill>
                  <a:schemeClr val="accent1">
                    <a:lumMod val="50000"/>
                  </a:schemeClr>
                </a:solidFill>
                <a:effectLst>
                  <a:outerShdw blurRad="38100" dist="38100" dir="2700000" algn="tl">
                    <a:srgbClr val="000000">
                      <a:alpha val="43137"/>
                    </a:srgbClr>
                  </a:outerShdw>
                </a:effectLst>
              </a:rPr>
              <a:t>a </a:t>
            </a:r>
            <a:r>
              <a:rPr lang="es-MX" sz="2800" dirty="0">
                <a:solidFill>
                  <a:schemeClr val="accent1">
                    <a:lumMod val="50000"/>
                  </a:schemeClr>
                </a:solidFill>
                <a:effectLst>
                  <a:outerShdw blurRad="38100" dist="38100" dir="2700000" algn="tl">
                    <a:srgbClr val="000000">
                      <a:alpha val="43137"/>
                    </a:srgbClr>
                  </a:outerShdw>
                </a:effectLst>
              </a:rPr>
              <a:t>conceptos, </a:t>
            </a:r>
            <a:r>
              <a:rPr lang="es-MX" sz="2800" dirty="0" smtClean="0">
                <a:solidFill>
                  <a:schemeClr val="accent1">
                    <a:lumMod val="50000"/>
                  </a:schemeClr>
                </a:solidFill>
                <a:effectLst>
                  <a:outerShdw blurRad="38100" dist="38100" dir="2700000" algn="tl">
                    <a:srgbClr val="000000">
                      <a:alpha val="43137"/>
                    </a:srgbClr>
                  </a:outerShdw>
                </a:effectLst>
              </a:rPr>
              <a:t>formulas, demostraciones, etc</a:t>
            </a:r>
            <a:r>
              <a:rPr lang="es-MX" sz="2800" dirty="0">
                <a:solidFill>
                  <a:schemeClr val="accent1">
                    <a:lumMod val="50000"/>
                  </a:schemeClr>
                </a:solidFill>
                <a:effectLst>
                  <a:outerShdw blurRad="38100" dist="38100" dir="2700000" algn="tl">
                    <a:srgbClr val="000000">
                      <a:alpha val="43137"/>
                    </a:srgbClr>
                  </a:outerShdw>
                </a:effectLst>
              </a:rPr>
              <a:t>.) y </a:t>
            </a:r>
            <a:r>
              <a:rPr lang="es-MX" sz="2800" dirty="0" smtClean="0">
                <a:solidFill>
                  <a:schemeClr val="accent1">
                    <a:lumMod val="50000"/>
                  </a:schemeClr>
                </a:solidFill>
                <a:effectLst>
                  <a:outerShdw blurRad="38100" dist="38100" dir="2700000" algn="tl">
                    <a:srgbClr val="000000">
                      <a:alpha val="43137"/>
                    </a:srgbClr>
                  </a:outerShdw>
                </a:effectLst>
              </a:rPr>
              <a:t>complementarse </a:t>
            </a:r>
            <a:r>
              <a:rPr lang="es-MX" sz="2800" dirty="0">
                <a:solidFill>
                  <a:schemeClr val="accent1">
                    <a:lumMod val="50000"/>
                  </a:schemeClr>
                </a:solidFill>
                <a:effectLst>
                  <a:outerShdw blurRad="38100" dist="38100" dir="2700000" algn="tl">
                    <a:srgbClr val="000000">
                      <a:alpha val="43137"/>
                    </a:srgbClr>
                  </a:outerShdw>
                </a:effectLst>
              </a:rPr>
              <a:t>con imágenes.</a:t>
            </a:r>
          </a:p>
          <a:p>
            <a:pPr marL="228600" lvl="0" indent="-228600">
              <a:lnSpc>
                <a:spcPct val="90000"/>
              </a:lnSpc>
              <a:spcBef>
                <a:spcPts val="1000"/>
              </a:spcBef>
            </a:pPr>
            <a:r>
              <a:rPr lang="es-MX" sz="2800" dirty="0">
                <a:solidFill>
                  <a:schemeClr val="accent1">
                    <a:lumMod val="50000"/>
                  </a:schemeClr>
                </a:solidFill>
                <a:effectLst>
                  <a:outerShdw blurRad="38100" dist="38100" dir="2700000" algn="tl">
                    <a:srgbClr val="000000">
                      <a:alpha val="43137"/>
                    </a:srgbClr>
                  </a:outerShdw>
                </a:effectLst>
              </a:rPr>
              <a:t>La mayoría de imágenes e información son de dominio público, en algunos casos se dan los créditos</a:t>
            </a:r>
          </a:p>
          <a:p>
            <a:pPr marL="228600" lvl="0" indent="-228600">
              <a:lnSpc>
                <a:spcPct val="90000"/>
              </a:lnSpc>
              <a:spcBef>
                <a:spcPts val="1000"/>
              </a:spcBef>
            </a:pPr>
            <a:r>
              <a:rPr lang="es-MX" sz="2800" dirty="0">
                <a:solidFill>
                  <a:schemeClr val="accent1">
                    <a:lumMod val="50000"/>
                  </a:schemeClr>
                </a:solidFill>
                <a:effectLst>
                  <a:outerShdw blurRad="38100" dist="38100" dir="2700000" algn="tl">
                    <a:srgbClr val="000000">
                      <a:alpha val="43137"/>
                    </a:srgbClr>
                  </a:outerShdw>
                </a:effectLst>
              </a:rPr>
              <a:t>Este material es exclusivo para el uso en docencia, sin ningún otro propósito</a:t>
            </a:r>
            <a:r>
              <a:rPr lang="es-MX" sz="2800" dirty="0" smtClean="0">
                <a:solidFill>
                  <a:schemeClr val="accent1">
                    <a:lumMod val="50000"/>
                  </a:schemeClr>
                </a:solidFill>
                <a:effectLst>
                  <a:outerShdw blurRad="38100" dist="38100" dir="2700000" algn="tl">
                    <a:srgbClr val="000000">
                      <a:alpha val="43137"/>
                    </a:srgbClr>
                  </a:outerShdw>
                </a:effectLst>
              </a:rPr>
              <a:t>.</a:t>
            </a:r>
            <a:endParaRPr lang="es-MX" sz="2800"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436395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692696"/>
            <a:ext cx="8229600" cy="1143000"/>
          </a:xfrm>
        </p:spPr>
        <p:txBody>
          <a:bodyPr>
            <a:normAutofit fontScale="90000"/>
          </a:bodyPr>
          <a:lstStyle/>
          <a:p>
            <a:r>
              <a:rPr lang="es-ES" sz="3600" b="1" dirty="0" smtClean="0">
                <a:solidFill>
                  <a:schemeClr val="accent1">
                    <a:lumMod val="50000"/>
                  </a:schemeClr>
                </a:solidFill>
                <a:effectLst>
                  <a:outerShdw blurRad="38100" dist="38100" dir="2700000" algn="tl">
                    <a:srgbClr val="000000">
                      <a:alpha val="43137"/>
                    </a:srgbClr>
                  </a:outerShdw>
                </a:effectLst>
              </a:rPr>
              <a:t>OBJETIVO DE LA UNIDAD DE COMPETENCIA</a:t>
            </a:r>
            <a:endParaRPr lang="es-MX" sz="3600" b="1" dirty="0">
              <a:solidFill>
                <a:schemeClr val="accent1">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467544" y="2924944"/>
            <a:ext cx="8229600" cy="1872208"/>
          </a:xfrm>
        </p:spPr>
        <p:style>
          <a:lnRef idx="1">
            <a:schemeClr val="accent5"/>
          </a:lnRef>
          <a:fillRef idx="2">
            <a:schemeClr val="accent5"/>
          </a:fillRef>
          <a:effectRef idx="1">
            <a:schemeClr val="accent5"/>
          </a:effectRef>
          <a:fontRef idx="minor">
            <a:schemeClr val="dk1"/>
          </a:fontRef>
        </p:style>
        <p:txBody>
          <a:bodyPr>
            <a:normAutofit/>
          </a:bodyPr>
          <a:lstStyle/>
          <a:p>
            <a:pPr algn="just"/>
            <a:r>
              <a:rPr lang="es-MX" dirty="0">
                <a:solidFill>
                  <a:schemeClr val="tx2">
                    <a:lumMod val="50000"/>
                  </a:schemeClr>
                </a:solidFill>
              </a:rPr>
              <a:t>Describir la dinámica evolutiva y diversidad genética de las especies ornamentales silvestres y cultivadas. </a:t>
            </a:r>
            <a:r>
              <a:rPr lang="es-MX" b="1" dirty="0"/>
              <a:t>	</a:t>
            </a:r>
            <a:endParaRPr lang="es-MX" b="1" dirty="0">
              <a:solidFill>
                <a:schemeClr val="tx2">
                  <a:lumMod val="50000"/>
                </a:schemeClr>
              </a:solidFill>
            </a:endParaRPr>
          </a:p>
          <a:p>
            <a:pPr marL="0" indent="0" algn="just">
              <a:buNone/>
            </a:pPr>
            <a:endParaRPr lang="es-MX" b="1" dirty="0">
              <a:solidFill>
                <a:schemeClr val="accent1">
                  <a:lumMod val="75000"/>
                </a:schemeClr>
              </a:solidFill>
            </a:endParaRPr>
          </a:p>
          <a:p>
            <a:endParaRPr lang="es-MX" dirty="0"/>
          </a:p>
        </p:txBody>
      </p:sp>
    </p:spTree>
    <p:extLst>
      <p:ext uri="{BB962C8B-B14F-4D97-AF65-F5344CB8AC3E}">
        <p14:creationId xmlns:p14="http://schemas.microsoft.com/office/powerpoint/2010/main" val="2844284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50058" y="92469"/>
            <a:ext cx="3982182" cy="888260"/>
          </a:xfrm>
        </p:spPr>
        <p:txBody>
          <a:bodyPr>
            <a:normAutofit/>
          </a:bodyPr>
          <a:lstStyle/>
          <a:p>
            <a:r>
              <a:rPr lang="es-MX" sz="3200" b="1" dirty="0" smtClean="0">
                <a:solidFill>
                  <a:schemeClr val="bg1"/>
                </a:solidFill>
              </a:rPr>
              <a:t>CONTENIDO</a:t>
            </a:r>
            <a:endParaRPr lang="es-MX" sz="3200" b="1" dirty="0">
              <a:solidFill>
                <a:schemeClr val="bg1"/>
              </a:solidFill>
            </a:endParaRPr>
          </a:p>
        </p:txBody>
      </p:sp>
      <p:sp>
        <p:nvSpPr>
          <p:cNvPr id="7" name="6 CuadroTexto"/>
          <p:cNvSpPr txBox="1"/>
          <p:nvPr/>
        </p:nvSpPr>
        <p:spPr>
          <a:xfrm>
            <a:off x="1331640" y="692696"/>
            <a:ext cx="6048672" cy="584775"/>
          </a:xfrm>
          <a:prstGeom prst="rect">
            <a:avLst/>
          </a:prstGeom>
          <a:noFill/>
        </p:spPr>
        <p:txBody>
          <a:bodyPr wrap="square" rtlCol="0">
            <a:spAutoFit/>
          </a:bodyPr>
          <a:lstStyle/>
          <a:p>
            <a:r>
              <a:rPr lang="es-ES_tradnl" sz="3200" b="1" dirty="0" smtClean="0">
                <a:solidFill>
                  <a:schemeClr val="tx2">
                    <a:lumMod val="50000"/>
                  </a:schemeClr>
                </a:solidFill>
              </a:rPr>
              <a:t>CONTENIDO DE LA </a:t>
            </a:r>
            <a:r>
              <a:rPr lang="es-ES_tradnl" sz="3200" b="1" dirty="0" smtClean="0">
                <a:solidFill>
                  <a:schemeClr val="tx2">
                    <a:lumMod val="50000"/>
                  </a:schemeClr>
                </a:solidFill>
              </a:rPr>
              <a:t>PRESENTACIÓN</a:t>
            </a:r>
            <a:endParaRPr lang="es-MX" sz="3200" b="1" dirty="0">
              <a:solidFill>
                <a:schemeClr val="tx2">
                  <a:lumMod val="50000"/>
                </a:schemeClr>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29183499"/>
              </p:ext>
            </p:extLst>
          </p:nvPr>
        </p:nvGraphicFramePr>
        <p:xfrm>
          <a:off x="1403648" y="1628800"/>
          <a:ext cx="6624736" cy="4327626"/>
        </p:xfrm>
        <a:graphic>
          <a:graphicData uri="http://schemas.openxmlformats.org/drawingml/2006/table">
            <a:tbl>
              <a:tblPr firstRow="1" firstCol="1" bandRow="1">
                <a:tableStyleId>{5C22544A-7EE6-4342-B048-85BDC9FD1C3A}</a:tableStyleId>
              </a:tblPr>
              <a:tblGrid>
                <a:gridCol w="4931128"/>
                <a:gridCol w="1693608"/>
              </a:tblGrid>
              <a:tr h="250795">
                <a:tc>
                  <a:txBody>
                    <a:bodyPr/>
                    <a:lstStyle/>
                    <a:p>
                      <a:pPr>
                        <a:lnSpc>
                          <a:spcPct val="115000"/>
                        </a:lnSpc>
                        <a:spcAft>
                          <a:spcPts val="0"/>
                        </a:spcAft>
                      </a:pPr>
                      <a:r>
                        <a:rPr lang="es-MX" sz="2000" dirty="0">
                          <a:effectLst/>
                        </a:rPr>
                        <a:t>TEMA</a:t>
                      </a:r>
                      <a:endParaRPr lang="es-MX"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effectLst/>
                        </a:rPr>
                        <a:t>DIAPOSITIVA</a:t>
                      </a:r>
                      <a:endParaRPr lang="es-MX" sz="2000">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a:effectLst/>
                        </a:rPr>
                        <a:t>INTRODUCCION  </a:t>
                      </a:r>
                      <a:endParaRPr lang="es-MX"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effectLst/>
                        </a:rPr>
                        <a:t>7</a:t>
                      </a:r>
                      <a:endParaRPr lang="es-MX" sz="2000">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dirty="0">
                          <a:effectLst/>
                        </a:rPr>
                        <a:t>PUNTOS DE </a:t>
                      </a:r>
                      <a:r>
                        <a:rPr lang="es-MX" sz="2000" dirty="0" smtClean="0">
                          <a:effectLst/>
                        </a:rPr>
                        <a:t>REFLEXIÓN </a:t>
                      </a:r>
                      <a:endParaRPr lang="es-MX"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solidFill>
                            <a:schemeClr val="tx2">
                              <a:lumMod val="75000"/>
                            </a:schemeClr>
                          </a:solidFill>
                          <a:effectLst/>
                        </a:rPr>
                        <a:t>8</a:t>
                      </a:r>
                      <a:endParaRPr lang="es-MX" sz="2000">
                        <a:solidFill>
                          <a:schemeClr val="tx2">
                            <a:lumMod val="75000"/>
                          </a:schemeClr>
                        </a:solidFill>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a:effectLst/>
                        </a:rPr>
                        <a:t>CARACTERES CUAANTITATIVOS </a:t>
                      </a:r>
                      <a:endParaRPr lang="es-MX"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solidFill>
                            <a:schemeClr val="tx2">
                              <a:lumMod val="75000"/>
                            </a:schemeClr>
                          </a:solidFill>
                          <a:effectLst/>
                        </a:rPr>
                        <a:t>9</a:t>
                      </a:r>
                      <a:endParaRPr lang="es-MX" sz="2000">
                        <a:solidFill>
                          <a:schemeClr val="tx2">
                            <a:lumMod val="75000"/>
                          </a:schemeClr>
                        </a:solidFill>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a:effectLst/>
                        </a:rPr>
                        <a:t>TEOREMA CENTRAL DEL LIMITE </a:t>
                      </a:r>
                      <a:endParaRPr lang="es-MX"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solidFill>
                            <a:schemeClr val="tx2">
                              <a:lumMod val="75000"/>
                            </a:schemeClr>
                          </a:solidFill>
                          <a:effectLst/>
                        </a:rPr>
                        <a:t>12</a:t>
                      </a:r>
                      <a:endParaRPr lang="es-MX" sz="2000">
                        <a:solidFill>
                          <a:schemeClr val="tx2">
                            <a:lumMod val="75000"/>
                          </a:schemeClr>
                        </a:solidFill>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a:effectLst/>
                        </a:rPr>
                        <a:t>MODELO DE DISTRIBUCIONDE POLIGENES</a:t>
                      </a:r>
                      <a:endParaRPr lang="es-MX"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solidFill>
                            <a:schemeClr val="tx2">
                              <a:lumMod val="75000"/>
                            </a:schemeClr>
                          </a:solidFill>
                          <a:effectLst/>
                        </a:rPr>
                        <a:t>14</a:t>
                      </a:r>
                      <a:endParaRPr lang="es-MX" sz="2000">
                        <a:solidFill>
                          <a:schemeClr val="tx2">
                            <a:lumMod val="75000"/>
                          </a:schemeClr>
                        </a:solidFill>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a:effectLst/>
                        </a:rPr>
                        <a:t>HEREDABILIDAD EN SENTIDO AMPLIO </a:t>
                      </a:r>
                      <a:endParaRPr lang="es-MX"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solidFill>
                            <a:schemeClr val="tx2">
                              <a:lumMod val="75000"/>
                            </a:schemeClr>
                          </a:solidFill>
                          <a:effectLst/>
                        </a:rPr>
                        <a:t>18</a:t>
                      </a:r>
                      <a:endParaRPr lang="es-MX" sz="2000">
                        <a:solidFill>
                          <a:schemeClr val="tx2">
                            <a:lumMod val="75000"/>
                          </a:schemeClr>
                        </a:solidFill>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a:effectLst/>
                        </a:rPr>
                        <a:t>RESPUESTA A LA SELECCIÓN </a:t>
                      </a:r>
                      <a:endParaRPr lang="es-MX"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solidFill>
                            <a:schemeClr val="tx2">
                              <a:lumMod val="75000"/>
                            </a:schemeClr>
                          </a:solidFill>
                          <a:effectLst/>
                        </a:rPr>
                        <a:t>23</a:t>
                      </a:r>
                      <a:endParaRPr lang="es-MX" sz="2000">
                        <a:solidFill>
                          <a:schemeClr val="tx2">
                            <a:lumMod val="75000"/>
                          </a:schemeClr>
                        </a:solidFill>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dirty="0">
                          <a:effectLst/>
                        </a:rPr>
                        <a:t>EL METODO MAS ADECUADO </a:t>
                      </a:r>
                      <a:endParaRPr lang="es-MX"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a:solidFill>
                            <a:schemeClr val="tx2">
                              <a:lumMod val="75000"/>
                            </a:schemeClr>
                          </a:solidFill>
                          <a:effectLst/>
                        </a:rPr>
                        <a:t>27</a:t>
                      </a:r>
                      <a:endParaRPr lang="es-MX" sz="2000">
                        <a:solidFill>
                          <a:schemeClr val="tx2">
                            <a:lumMod val="75000"/>
                          </a:schemeClr>
                        </a:solidFill>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a:effectLst/>
                        </a:rPr>
                        <a:t>PREGUNTAS DE REPASO  </a:t>
                      </a:r>
                      <a:endParaRPr lang="es-MX"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dirty="0">
                          <a:solidFill>
                            <a:schemeClr val="tx2">
                              <a:lumMod val="75000"/>
                            </a:schemeClr>
                          </a:solidFill>
                          <a:effectLst/>
                        </a:rPr>
                        <a:t>28</a:t>
                      </a:r>
                      <a:endParaRPr lang="es-MX" sz="2000" dirty="0">
                        <a:solidFill>
                          <a:schemeClr val="tx2">
                            <a:lumMod val="75000"/>
                          </a:schemeClr>
                        </a:solidFill>
                        <a:effectLst/>
                        <a:latin typeface="Calibri"/>
                        <a:ea typeface="Calibri"/>
                        <a:cs typeface="Times New Roman"/>
                      </a:endParaRPr>
                    </a:p>
                  </a:txBody>
                  <a:tcPr marL="68580" marR="68580" marT="0" marB="0"/>
                </a:tc>
              </a:tr>
              <a:tr h="399768">
                <a:tc>
                  <a:txBody>
                    <a:bodyPr/>
                    <a:lstStyle/>
                    <a:p>
                      <a:pPr>
                        <a:lnSpc>
                          <a:spcPct val="115000"/>
                        </a:lnSpc>
                        <a:spcAft>
                          <a:spcPts val="0"/>
                        </a:spcAft>
                      </a:pPr>
                      <a:r>
                        <a:rPr lang="es-MX" sz="2000">
                          <a:effectLst/>
                        </a:rPr>
                        <a:t>BIBLIOGRAFIA </a:t>
                      </a:r>
                      <a:endParaRPr lang="es-MX" sz="20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2000" dirty="0">
                          <a:solidFill>
                            <a:schemeClr val="tx2">
                              <a:lumMod val="75000"/>
                            </a:schemeClr>
                          </a:solidFill>
                          <a:effectLst/>
                        </a:rPr>
                        <a:t>29</a:t>
                      </a:r>
                      <a:endParaRPr lang="es-MX" sz="2000" dirty="0">
                        <a:solidFill>
                          <a:schemeClr val="tx2">
                            <a:lumMod val="75000"/>
                          </a:schemeClr>
                        </a:solidFill>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4525000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chemeClr val="tx2">
                    <a:lumMod val="50000"/>
                  </a:schemeClr>
                </a:solidFill>
              </a:rPr>
              <a:t>INTRODUCCIÓN</a:t>
            </a:r>
            <a:endParaRPr lang="es-MX" b="1" dirty="0">
              <a:solidFill>
                <a:schemeClr val="tx2">
                  <a:lumMod val="50000"/>
                </a:schemeClr>
              </a:solidFill>
            </a:endParaRPr>
          </a:p>
        </p:txBody>
      </p:sp>
      <p:sp>
        <p:nvSpPr>
          <p:cNvPr id="3" name="Marcador de contenido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pPr algn="just"/>
            <a:r>
              <a:rPr lang="es-MX" dirty="0" smtClean="0"/>
              <a:t> La genética cuantitativa es una disciplina </a:t>
            </a:r>
            <a:r>
              <a:rPr lang="es-MX" dirty="0"/>
              <a:t>que estudia la herencia de los caracteres métricos que están determinados por muchos genes (</a:t>
            </a:r>
            <a:r>
              <a:rPr lang="es-MX" dirty="0" err="1"/>
              <a:t>poligenes</a:t>
            </a:r>
            <a:r>
              <a:rPr lang="es-MX" dirty="0"/>
              <a:t>) </a:t>
            </a:r>
            <a:r>
              <a:rPr lang="es-MX" dirty="0" smtClean="0"/>
              <a:t>y muy influenciados </a:t>
            </a:r>
            <a:r>
              <a:rPr lang="es-MX" dirty="0"/>
              <a:t>por el ambiente, por lo cual muestran una variación continua (distribución normal). </a:t>
            </a:r>
            <a:endParaRPr lang="es-MX" dirty="0" smtClean="0"/>
          </a:p>
          <a:p>
            <a:pPr algn="just"/>
            <a:r>
              <a:rPr lang="es-MX" dirty="0" smtClean="0"/>
              <a:t>Estos son de gran importancia en la mejora de algunas características de gran importancia económica como el rendimiento, el peso</a:t>
            </a:r>
            <a:r>
              <a:rPr lang="es-MX" dirty="0"/>
              <a:t>, </a:t>
            </a:r>
            <a:r>
              <a:rPr lang="es-MX" dirty="0" smtClean="0"/>
              <a:t>la longitud del tallo, el numero de </a:t>
            </a:r>
            <a:r>
              <a:rPr lang="es-MX" dirty="0" err="1" smtClean="0"/>
              <a:t>petalos</a:t>
            </a:r>
            <a:r>
              <a:rPr lang="es-MX" dirty="0" smtClean="0"/>
              <a:t>, la resistencia horizontal a las enfermedades, </a:t>
            </a:r>
            <a:r>
              <a:rPr lang="es-MX" dirty="0"/>
              <a:t>contenido de aceite, etc</a:t>
            </a:r>
            <a:r>
              <a:rPr lang="es-MX" dirty="0" smtClean="0"/>
              <a:t>.</a:t>
            </a:r>
          </a:p>
          <a:p>
            <a:pPr algn="just"/>
            <a:r>
              <a:rPr lang="es-MX" dirty="0" smtClean="0"/>
              <a:t>Aunque los principios mendelianos se cumplen en la herencia de estos caracteres su manejo y evaluación es diferente.</a:t>
            </a:r>
            <a:endParaRPr lang="es-MX" dirty="0"/>
          </a:p>
        </p:txBody>
      </p:sp>
    </p:spTree>
    <p:extLst>
      <p:ext uri="{BB962C8B-B14F-4D97-AF65-F5344CB8AC3E}">
        <p14:creationId xmlns:p14="http://schemas.microsoft.com/office/powerpoint/2010/main" val="4767296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ChangeArrowheads="1"/>
          </p:cNvSpPr>
          <p:nvPr/>
        </p:nvSpPr>
        <p:spPr bwMode="auto">
          <a:xfrm>
            <a:off x="755576" y="476672"/>
            <a:ext cx="7704856" cy="646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defRPr sz="4000" b="1" baseline="-25000">
                <a:solidFill>
                  <a:srgbClr val="5F5F5F"/>
                </a:solidFill>
                <a:latin typeface="Times New Roman" panose="02020603050405020304" pitchFamily="18" charset="0"/>
              </a:defRPr>
            </a:lvl1pPr>
            <a:lvl2pPr marL="742950" indent="-285750">
              <a:defRPr sz="4000" b="1" baseline="-25000">
                <a:solidFill>
                  <a:srgbClr val="5F5F5F"/>
                </a:solidFill>
                <a:latin typeface="Times New Roman" panose="02020603050405020304" pitchFamily="18" charset="0"/>
              </a:defRPr>
            </a:lvl2pPr>
            <a:lvl3pPr marL="1143000" indent="-228600">
              <a:defRPr sz="4000" b="1" baseline="-25000">
                <a:solidFill>
                  <a:srgbClr val="5F5F5F"/>
                </a:solidFill>
                <a:latin typeface="Times New Roman" panose="02020603050405020304" pitchFamily="18" charset="0"/>
              </a:defRPr>
            </a:lvl3pPr>
            <a:lvl4pPr marL="1600200" indent="-228600">
              <a:defRPr sz="4000" b="1" baseline="-25000">
                <a:solidFill>
                  <a:srgbClr val="5F5F5F"/>
                </a:solidFill>
                <a:latin typeface="Times New Roman" panose="02020603050405020304" pitchFamily="18" charset="0"/>
              </a:defRPr>
            </a:lvl4pPr>
            <a:lvl5pPr marL="2057400" indent="-228600">
              <a:defRPr sz="4000" b="1" baseline="-25000">
                <a:solidFill>
                  <a:srgbClr val="5F5F5F"/>
                </a:solidFill>
                <a:latin typeface="Times New Roman" panose="02020603050405020304" pitchFamily="18" charset="0"/>
              </a:defRPr>
            </a:lvl5pPr>
            <a:lvl6pPr marL="2514600" indent="-228600" eaLnBrk="0" fontAlgn="base" hangingPunct="0">
              <a:spcBef>
                <a:spcPct val="0"/>
              </a:spcBef>
              <a:spcAft>
                <a:spcPct val="0"/>
              </a:spcAft>
              <a:defRPr sz="4000" b="1" baseline="-25000">
                <a:solidFill>
                  <a:srgbClr val="5F5F5F"/>
                </a:solidFill>
                <a:latin typeface="Times New Roman" panose="02020603050405020304" pitchFamily="18" charset="0"/>
              </a:defRPr>
            </a:lvl6pPr>
            <a:lvl7pPr marL="2971800" indent="-228600" eaLnBrk="0" fontAlgn="base" hangingPunct="0">
              <a:spcBef>
                <a:spcPct val="0"/>
              </a:spcBef>
              <a:spcAft>
                <a:spcPct val="0"/>
              </a:spcAft>
              <a:defRPr sz="4000" b="1" baseline="-25000">
                <a:solidFill>
                  <a:srgbClr val="5F5F5F"/>
                </a:solidFill>
                <a:latin typeface="Times New Roman" panose="02020603050405020304" pitchFamily="18" charset="0"/>
              </a:defRPr>
            </a:lvl7pPr>
            <a:lvl8pPr marL="3429000" indent="-228600" eaLnBrk="0" fontAlgn="base" hangingPunct="0">
              <a:spcBef>
                <a:spcPct val="0"/>
              </a:spcBef>
              <a:spcAft>
                <a:spcPct val="0"/>
              </a:spcAft>
              <a:defRPr sz="4000" b="1" baseline="-25000">
                <a:solidFill>
                  <a:srgbClr val="5F5F5F"/>
                </a:solidFill>
                <a:latin typeface="Times New Roman" panose="02020603050405020304" pitchFamily="18" charset="0"/>
              </a:defRPr>
            </a:lvl8pPr>
            <a:lvl9pPr marL="3886200" indent="-228600" eaLnBrk="0" fontAlgn="base" hangingPunct="0">
              <a:spcBef>
                <a:spcPct val="0"/>
              </a:spcBef>
              <a:spcAft>
                <a:spcPct val="0"/>
              </a:spcAft>
              <a:defRPr sz="4000" b="1" baseline="-25000">
                <a:solidFill>
                  <a:srgbClr val="5F5F5F"/>
                </a:solidFill>
                <a:latin typeface="Times New Roman" panose="02020603050405020304" pitchFamily="18" charset="0"/>
              </a:defRPr>
            </a:lvl9pPr>
          </a:lstStyle>
          <a:p>
            <a:pPr algn="ctr" fontAlgn="base">
              <a:spcBef>
                <a:spcPct val="0"/>
              </a:spcBef>
              <a:spcAft>
                <a:spcPct val="0"/>
              </a:spcAft>
            </a:pPr>
            <a:r>
              <a:rPr lang="es-ES_tradnl" altLang="en-US" sz="3600" baseline="0" dirty="0" smtClean="0">
                <a:solidFill>
                  <a:schemeClr val="tx2">
                    <a:lumMod val="50000"/>
                  </a:schemeClr>
                </a:solidFill>
                <a:latin typeface="Calibri" panose="020F0502020204030204" pitchFamily="34" charset="0"/>
                <a:cs typeface="Arial" panose="020B0604020202020204" pitchFamily="34" charset="0"/>
              </a:rPr>
              <a:t>PUNTOS DE REFLEXIÓN</a:t>
            </a:r>
            <a:endParaRPr lang="es-ES_tradnl" altLang="en-US" sz="3600" baseline="0" dirty="0">
              <a:solidFill>
                <a:schemeClr val="tx2">
                  <a:lumMod val="50000"/>
                </a:schemeClr>
              </a:solidFill>
              <a:latin typeface="Calibri" panose="020F0502020204030204" pitchFamily="34" charset="0"/>
              <a:cs typeface="Arial" panose="020B0604020202020204" pitchFamily="34" charset="0"/>
            </a:endParaRPr>
          </a:p>
        </p:txBody>
      </p:sp>
      <p:sp>
        <p:nvSpPr>
          <p:cNvPr id="80901" name="Text Box 5"/>
          <p:cNvSpPr txBox="1">
            <a:spLocks noChangeArrowheads="1"/>
          </p:cNvSpPr>
          <p:nvPr/>
        </p:nvSpPr>
        <p:spPr bwMode="auto">
          <a:xfrm>
            <a:off x="699699" y="1340768"/>
            <a:ext cx="7739906" cy="5263621"/>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lIns="92075" tIns="46038" rIns="92075" bIns="46038" anchor="ctr">
            <a:spAutoFit/>
          </a:bodyPr>
          <a:lstStyle/>
          <a:p>
            <a:pPr fontAlgn="base">
              <a:spcBef>
                <a:spcPct val="0"/>
              </a:spcBef>
              <a:spcAft>
                <a:spcPct val="0"/>
              </a:spcAft>
              <a:buFontTx/>
              <a:buChar char="•"/>
              <a:defRPr/>
            </a:pPr>
            <a:r>
              <a:rPr lang="es-ES" altLang="en-US" sz="2800" dirty="0">
                <a:solidFill>
                  <a:srgbClr val="1F497D">
                    <a:lumMod val="50000"/>
                  </a:srgbClr>
                </a:solidFill>
                <a:latin typeface="Calibri" panose="020F0502020204030204" pitchFamily="34" charset="0"/>
                <a:cs typeface="Arial" charset="0"/>
              </a:rPr>
              <a:t>¿Qué parte de la variación fenotípica de un carácter cuantitativo se debe a diferencias genética entre los individuos y qué parte a diferencias en el ambiente</a:t>
            </a:r>
            <a:r>
              <a:rPr lang="es-ES" altLang="en-US" sz="2800" dirty="0" smtClean="0">
                <a:solidFill>
                  <a:srgbClr val="1F497D">
                    <a:lumMod val="50000"/>
                  </a:srgbClr>
                </a:solidFill>
                <a:latin typeface="Calibri" panose="020F0502020204030204" pitchFamily="34" charset="0"/>
                <a:cs typeface="Arial" charset="0"/>
              </a:rPr>
              <a:t>?</a:t>
            </a:r>
            <a:endParaRPr lang="es-ES" altLang="en-US" sz="2800" dirty="0">
              <a:solidFill>
                <a:srgbClr val="1F497D">
                  <a:lumMod val="50000"/>
                </a:srgbClr>
              </a:solidFill>
              <a:latin typeface="Calibri" panose="020F0502020204030204" pitchFamily="34" charset="0"/>
              <a:cs typeface="Arial" charset="0"/>
            </a:endParaRPr>
          </a:p>
          <a:p>
            <a:pPr fontAlgn="base">
              <a:spcBef>
                <a:spcPct val="0"/>
              </a:spcBef>
              <a:spcAft>
                <a:spcPct val="0"/>
              </a:spcAft>
              <a:buFontTx/>
              <a:buChar char="•"/>
              <a:defRPr/>
            </a:pPr>
            <a:r>
              <a:rPr lang="es-ES" altLang="en-US" sz="2800" dirty="0">
                <a:solidFill>
                  <a:srgbClr val="1F497D">
                    <a:lumMod val="50000"/>
                  </a:srgbClr>
                </a:solidFill>
                <a:latin typeface="Calibri" panose="020F0502020204030204" pitchFamily="34" charset="0"/>
                <a:cs typeface="Arial" charset="0"/>
              </a:rPr>
              <a:t>¿Qué parte de la variación fenotípica puede ser seleccionada por un mejorador o por la selección natural</a:t>
            </a:r>
            <a:r>
              <a:rPr lang="es-ES" altLang="en-US" sz="2800" dirty="0" smtClean="0">
                <a:solidFill>
                  <a:srgbClr val="1F497D">
                    <a:lumMod val="50000"/>
                  </a:srgbClr>
                </a:solidFill>
                <a:latin typeface="Calibri" panose="020F0502020204030204" pitchFamily="34" charset="0"/>
                <a:cs typeface="Arial" charset="0"/>
              </a:rPr>
              <a:t>?</a:t>
            </a:r>
            <a:endParaRPr lang="es-ES" altLang="en-US" sz="2800" dirty="0">
              <a:solidFill>
                <a:srgbClr val="1F497D">
                  <a:lumMod val="50000"/>
                </a:srgbClr>
              </a:solidFill>
              <a:latin typeface="Calibri" panose="020F0502020204030204" pitchFamily="34" charset="0"/>
              <a:cs typeface="Arial" charset="0"/>
            </a:endParaRPr>
          </a:p>
          <a:p>
            <a:pPr fontAlgn="base">
              <a:spcBef>
                <a:spcPct val="0"/>
              </a:spcBef>
              <a:spcAft>
                <a:spcPct val="0"/>
              </a:spcAft>
              <a:buFontTx/>
              <a:buChar char="•"/>
              <a:defRPr/>
            </a:pPr>
            <a:r>
              <a:rPr lang="es-ES" altLang="en-US" sz="2800" dirty="0">
                <a:solidFill>
                  <a:srgbClr val="1F497D">
                    <a:lumMod val="50000"/>
                  </a:srgbClr>
                </a:solidFill>
                <a:latin typeface="Calibri" panose="020F0502020204030204" pitchFamily="34" charset="0"/>
                <a:cs typeface="Arial" charset="0"/>
              </a:rPr>
              <a:t>¿Cuántos genes o</a:t>
            </a:r>
            <a:r>
              <a:rPr lang="es-ES" altLang="en-US" sz="2800" i="1" dirty="0">
                <a:solidFill>
                  <a:srgbClr val="1F497D">
                    <a:lumMod val="50000"/>
                  </a:srgbClr>
                </a:solidFill>
                <a:latin typeface="Calibri" panose="020F0502020204030204" pitchFamily="34" charset="0"/>
                <a:cs typeface="Arial" charset="0"/>
              </a:rPr>
              <a:t> loci</a:t>
            </a:r>
            <a:r>
              <a:rPr lang="es-ES" altLang="en-US" sz="2800" dirty="0">
                <a:solidFill>
                  <a:srgbClr val="1F497D">
                    <a:lumMod val="50000"/>
                  </a:srgbClr>
                </a:solidFill>
                <a:latin typeface="Calibri" panose="020F0502020204030204" pitchFamily="34" charset="0"/>
                <a:cs typeface="Arial" charset="0"/>
              </a:rPr>
              <a:t> o SNPs (marcadores genéticos en general) influyen sobre el carácter</a:t>
            </a:r>
            <a:r>
              <a:rPr lang="es-ES" altLang="en-US" sz="2800" dirty="0" smtClean="0">
                <a:solidFill>
                  <a:srgbClr val="1F497D">
                    <a:lumMod val="50000"/>
                  </a:srgbClr>
                </a:solidFill>
                <a:latin typeface="Calibri" panose="020F0502020204030204" pitchFamily="34" charset="0"/>
                <a:cs typeface="Arial" charset="0"/>
              </a:rPr>
              <a:t>?</a:t>
            </a:r>
            <a:endParaRPr lang="es-ES" altLang="en-US" sz="2800" dirty="0">
              <a:solidFill>
                <a:srgbClr val="1F497D">
                  <a:lumMod val="50000"/>
                </a:srgbClr>
              </a:solidFill>
              <a:latin typeface="Calibri" panose="020F0502020204030204" pitchFamily="34" charset="0"/>
              <a:cs typeface="Arial" charset="0"/>
            </a:endParaRPr>
          </a:p>
          <a:p>
            <a:pPr fontAlgn="base">
              <a:spcBef>
                <a:spcPct val="0"/>
              </a:spcBef>
              <a:spcAft>
                <a:spcPct val="0"/>
              </a:spcAft>
              <a:buFontTx/>
              <a:buChar char="•"/>
              <a:defRPr/>
            </a:pPr>
            <a:r>
              <a:rPr lang="es-ES" altLang="en-US" sz="2800" dirty="0">
                <a:solidFill>
                  <a:srgbClr val="1F497D">
                    <a:lumMod val="50000"/>
                  </a:srgbClr>
                </a:solidFill>
                <a:latin typeface="Calibri" panose="020F0502020204030204" pitchFamily="34" charset="0"/>
                <a:cs typeface="Arial" charset="0"/>
              </a:rPr>
              <a:t>¿Cómo se distribuyen los </a:t>
            </a:r>
            <a:r>
              <a:rPr lang="es-ES" altLang="en-US" sz="2800" i="1" dirty="0">
                <a:solidFill>
                  <a:srgbClr val="1F497D">
                    <a:lumMod val="50000"/>
                  </a:srgbClr>
                </a:solidFill>
                <a:latin typeface="Calibri" panose="020F0502020204030204" pitchFamily="34" charset="0"/>
                <a:cs typeface="Arial" charset="0"/>
              </a:rPr>
              <a:t>loci</a:t>
            </a:r>
            <a:r>
              <a:rPr lang="es-ES" altLang="en-US" sz="2800" dirty="0">
                <a:solidFill>
                  <a:srgbClr val="1F497D">
                    <a:lumMod val="50000"/>
                  </a:srgbClr>
                </a:solidFill>
                <a:latin typeface="Calibri" panose="020F0502020204030204" pitchFamily="34" charset="0"/>
                <a:cs typeface="Arial" charset="0"/>
              </a:rPr>
              <a:t> por el genoma</a:t>
            </a:r>
            <a:r>
              <a:rPr lang="es-ES" altLang="en-US" sz="2800" dirty="0" smtClean="0">
                <a:solidFill>
                  <a:srgbClr val="1F497D">
                    <a:lumMod val="50000"/>
                  </a:srgbClr>
                </a:solidFill>
                <a:latin typeface="Calibri" panose="020F0502020204030204" pitchFamily="34" charset="0"/>
                <a:cs typeface="Arial" charset="0"/>
              </a:rPr>
              <a:t>?</a:t>
            </a:r>
            <a:endParaRPr lang="es-ES" altLang="en-US" sz="2800" dirty="0">
              <a:solidFill>
                <a:srgbClr val="1F497D">
                  <a:lumMod val="50000"/>
                </a:srgbClr>
              </a:solidFill>
              <a:latin typeface="Calibri" panose="020F0502020204030204" pitchFamily="34" charset="0"/>
              <a:cs typeface="Arial" charset="0"/>
            </a:endParaRPr>
          </a:p>
          <a:p>
            <a:pPr fontAlgn="base">
              <a:spcBef>
                <a:spcPct val="0"/>
              </a:spcBef>
              <a:spcAft>
                <a:spcPct val="0"/>
              </a:spcAft>
              <a:buFontTx/>
              <a:buChar char="•"/>
              <a:defRPr/>
            </a:pPr>
            <a:r>
              <a:rPr lang="es-ES" altLang="en-US" sz="2800" dirty="0">
                <a:solidFill>
                  <a:srgbClr val="1F497D">
                    <a:lumMod val="50000"/>
                  </a:srgbClr>
                </a:solidFill>
                <a:latin typeface="Calibri" panose="020F0502020204030204" pitchFamily="34" charset="0"/>
                <a:cs typeface="Arial" charset="0"/>
              </a:rPr>
              <a:t>¿Qué efecto tienen los </a:t>
            </a:r>
            <a:r>
              <a:rPr lang="es-ES" altLang="en-US" sz="2800" dirty="0" err="1">
                <a:solidFill>
                  <a:srgbClr val="1F497D">
                    <a:lumMod val="50000"/>
                  </a:srgbClr>
                </a:solidFill>
                <a:latin typeface="Calibri" panose="020F0502020204030204" pitchFamily="34" charset="0"/>
                <a:cs typeface="Arial" charset="0"/>
              </a:rPr>
              <a:t>loci</a:t>
            </a:r>
            <a:r>
              <a:rPr lang="es-ES" altLang="en-US" sz="2800" dirty="0">
                <a:solidFill>
                  <a:srgbClr val="1F497D">
                    <a:lumMod val="50000"/>
                  </a:srgbClr>
                </a:solidFill>
                <a:latin typeface="Calibri" panose="020F0502020204030204" pitchFamily="34" charset="0"/>
                <a:cs typeface="Arial" charset="0"/>
              </a:rPr>
              <a:t> y como interactúan entre sí? </a:t>
            </a:r>
          </a:p>
        </p:txBody>
      </p:sp>
    </p:spTree>
    <p:extLst>
      <p:ext uri="{BB962C8B-B14F-4D97-AF65-F5344CB8AC3E}">
        <p14:creationId xmlns:p14="http://schemas.microsoft.com/office/powerpoint/2010/main" val="1135530866"/>
      </p:ext>
    </p:extLst>
  </p:cSld>
  <p:clrMapOvr>
    <a:masterClrMapping/>
  </p:clrMapOvr>
  <p:transition spd="med">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CARACTERES CUANTITATIVOS</a:t>
            </a:r>
            <a:endParaRPr lang="es-MX" sz="3200" b="1" dirty="0"/>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r>
              <a:rPr lang="es-MX" dirty="0" smtClean="0">
                <a:solidFill>
                  <a:schemeClr val="tx2">
                    <a:lumMod val="75000"/>
                  </a:schemeClr>
                </a:solidFill>
              </a:rPr>
              <a:t>Existe </a:t>
            </a:r>
            <a:r>
              <a:rPr lang="es-MX" dirty="0">
                <a:solidFill>
                  <a:schemeClr val="tx2">
                    <a:lumMod val="75000"/>
                  </a:schemeClr>
                </a:solidFill>
              </a:rPr>
              <a:t>una gran cantidad de caracteres, que no se pueden diferenciar en dos o tres categorías, sino que presentan fenotipos continuos, difíciles de individualizar por separado. </a:t>
            </a:r>
            <a:endParaRPr lang="es-MX" dirty="0" smtClean="0">
              <a:solidFill>
                <a:schemeClr val="tx2">
                  <a:lumMod val="75000"/>
                </a:schemeClr>
              </a:solidFill>
            </a:endParaRPr>
          </a:p>
          <a:p>
            <a:r>
              <a:rPr lang="es-MX" dirty="0" smtClean="0">
                <a:solidFill>
                  <a:schemeClr val="tx2">
                    <a:lumMod val="75000"/>
                  </a:schemeClr>
                </a:solidFill>
              </a:rPr>
              <a:t>Son </a:t>
            </a:r>
            <a:r>
              <a:rPr lang="es-MX" dirty="0">
                <a:solidFill>
                  <a:schemeClr val="tx2">
                    <a:lumMod val="75000"/>
                  </a:schemeClr>
                </a:solidFill>
              </a:rPr>
              <a:t>de gran importancia económica y se estudian cuantificándolos. Para su expresión intervienen numerosos genes que </a:t>
            </a:r>
            <a:r>
              <a:rPr lang="es-MX" dirty="0" smtClean="0">
                <a:solidFill>
                  <a:schemeClr val="tx2">
                    <a:lumMod val="75000"/>
                  </a:schemeClr>
                </a:solidFill>
              </a:rPr>
              <a:t>producen </a:t>
            </a:r>
            <a:r>
              <a:rPr lang="es-MX" dirty="0">
                <a:solidFill>
                  <a:schemeClr val="tx2">
                    <a:lumMod val="75000"/>
                  </a:schemeClr>
                </a:solidFill>
              </a:rPr>
              <a:t>igual efecto y acumulativo. </a:t>
            </a:r>
            <a:endParaRPr lang="es-MX" dirty="0" smtClean="0">
              <a:solidFill>
                <a:schemeClr val="tx2">
                  <a:lumMod val="75000"/>
                </a:schemeClr>
              </a:solidFill>
            </a:endParaRPr>
          </a:p>
          <a:p>
            <a:r>
              <a:rPr lang="es-MX" dirty="0" smtClean="0">
                <a:solidFill>
                  <a:schemeClr val="tx2">
                    <a:lumMod val="75000"/>
                  </a:schemeClr>
                </a:solidFill>
              </a:rPr>
              <a:t>Se </a:t>
            </a:r>
            <a:r>
              <a:rPr lang="es-MX" dirty="0">
                <a:solidFill>
                  <a:schemeClr val="tx2">
                    <a:lumMod val="75000"/>
                  </a:schemeClr>
                </a:solidFill>
              </a:rPr>
              <a:t>les llama </a:t>
            </a:r>
            <a:r>
              <a:rPr lang="es-MX" dirty="0" smtClean="0">
                <a:solidFill>
                  <a:schemeClr val="tx2">
                    <a:lumMod val="75000"/>
                  </a:schemeClr>
                </a:solidFill>
              </a:rPr>
              <a:t>caracteres cuantitativos y son la </a:t>
            </a:r>
            <a:r>
              <a:rPr lang="es-MX" dirty="0" err="1" smtClean="0">
                <a:solidFill>
                  <a:schemeClr val="tx2">
                    <a:lumMod val="75000"/>
                  </a:schemeClr>
                </a:solidFill>
              </a:rPr>
              <a:t>expresion</a:t>
            </a:r>
            <a:r>
              <a:rPr lang="es-MX" dirty="0" smtClean="0">
                <a:solidFill>
                  <a:schemeClr val="tx2">
                    <a:lumMod val="75000"/>
                  </a:schemeClr>
                </a:solidFill>
              </a:rPr>
              <a:t> de g</a:t>
            </a:r>
            <a:r>
              <a:rPr lang="es-MX" dirty="0" smtClean="0">
                <a:solidFill>
                  <a:schemeClr val="tx2">
                    <a:lumMod val="75000"/>
                  </a:schemeClr>
                </a:solidFill>
              </a:rPr>
              <a:t>enes </a:t>
            </a:r>
            <a:r>
              <a:rPr lang="es-MX" dirty="0">
                <a:solidFill>
                  <a:schemeClr val="tx2">
                    <a:lumMod val="75000"/>
                  </a:schemeClr>
                </a:solidFill>
              </a:rPr>
              <a:t>m</a:t>
            </a:r>
            <a:r>
              <a:rPr lang="es-MX" dirty="0" smtClean="0">
                <a:solidFill>
                  <a:schemeClr val="tx2">
                    <a:lumMod val="75000"/>
                  </a:schemeClr>
                </a:solidFill>
              </a:rPr>
              <a:t>últiples </a:t>
            </a:r>
            <a:r>
              <a:rPr lang="es-MX" dirty="0">
                <a:solidFill>
                  <a:schemeClr val="tx2">
                    <a:lumMod val="75000"/>
                  </a:schemeClr>
                </a:solidFill>
              </a:rPr>
              <a:t>o </a:t>
            </a:r>
            <a:r>
              <a:rPr lang="es-MX" dirty="0" err="1">
                <a:solidFill>
                  <a:schemeClr val="tx2">
                    <a:lumMod val="75000"/>
                  </a:schemeClr>
                </a:solidFill>
              </a:rPr>
              <a:t>p</a:t>
            </a:r>
            <a:r>
              <a:rPr lang="es-MX" dirty="0" err="1" smtClean="0">
                <a:solidFill>
                  <a:schemeClr val="tx2">
                    <a:lumMod val="75000"/>
                  </a:schemeClr>
                </a:solidFill>
              </a:rPr>
              <a:t>oligenes</a:t>
            </a:r>
            <a:r>
              <a:rPr lang="es-MX" dirty="0">
                <a:solidFill>
                  <a:schemeClr val="tx2">
                    <a:lumMod val="75000"/>
                  </a:schemeClr>
                </a:solidFill>
              </a:rPr>
              <a:t>. Son altamente influenciados por el ambiente de manera tal que un mismo genotipo puede producir un rango de fenotipos.</a:t>
            </a:r>
          </a:p>
          <a:p>
            <a:endParaRPr lang="es-MX" dirty="0"/>
          </a:p>
        </p:txBody>
      </p:sp>
    </p:spTree>
    <p:extLst>
      <p:ext uri="{BB962C8B-B14F-4D97-AF65-F5344CB8AC3E}">
        <p14:creationId xmlns:p14="http://schemas.microsoft.com/office/powerpoint/2010/main" val="3418225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mic Sans M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mic Sans M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833</TotalTime>
  <Words>2093</Words>
  <Application>Microsoft Office PowerPoint</Application>
  <PresentationFormat>Presentación en pantalla (4:3)</PresentationFormat>
  <Paragraphs>199</Paragraphs>
  <Slides>31</Slides>
  <Notes>5</Notes>
  <HiddenSlides>0</HiddenSlides>
  <MMClips>0</MMClips>
  <ScaleCrop>false</ScaleCrop>
  <HeadingPairs>
    <vt:vector size="4" baseType="variant">
      <vt:variant>
        <vt:lpstr>Tema</vt:lpstr>
      </vt:variant>
      <vt:variant>
        <vt:i4>3</vt:i4>
      </vt:variant>
      <vt:variant>
        <vt:lpstr>Títulos de diapositiva</vt:lpstr>
      </vt:variant>
      <vt:variant>
        <vt:i4>31</vt:i4>
      </vt:variant>
    </vt:vector>
  </HeadingPairs>
  <TitlesOfParts>
    <vt:vector size="34" baseType="lpstr">
      <vt:lpstr>Tema de Office</vt:lpstr>
      <vt:lpstr>2_Tema de Office</vt:lpstr>
      <vt:lpstr>3_Tema de Office</vt:lpstr>
      <vt:lpstr>Presentación de PowerPoint</vt:lpstr>
      <vt:lpstr>PRESENTACIÓN</vt:lpstr>
      <vt:lpstr>INSTRUCCIONES PARA EL DOCENTE</vt:lpstr>
      <vt:lpstr>Notas aclaratorias:</vt:lpstr>
      <vt:lpstr>OBJETIVO DE LA UNIDAD DE COMPETENCIA</vt:lpstr>
      <vt:lpstr>CONTENIDO</vt:lpstr>
      <vt:lpstr>INTRODUCCIÓN</vt:lpstr>
      <vt:lpstr>Presentación de PowerPoint</vt:lpstr>
      <vt:lpstr>CARACTERES CUANTITATIVOS</vt:lpstr>
      <vt:lpstr>Presentación de PowerPoint</vt:lpstr>
      <vt:lpstr>Diferencias entre caracteres cualitativos y cuantitativos</vt:lpstr>
      <vt:lpstr>Teorema del limite central</vt:lpstr>
      <vt:lpstr>Presentación de PowerPoint</vt:lpstr>
      <vt:lpstr>Presentación de PowerPoint</vt:lpstr>
      <vt:lpstr>Presentación de PowerPoint</vt:lpstr>
      <vt:lpstr>Presentación de PowerPoint</vt:lpstr>
      <vt:lpstr>Presentación de PowerPoint</vt:lpstr>
      <vt:lpstr>HEREDABILIDAD EN SENTIDO AMPLIO (H2) </vt:lpstr>
      <vt:lpstr>HEREDABILIDAD EN SENTIDO ESTRICTO (h2) </vt:lpstr>
      <vt:lpstr>Presentación de PowerPoint</vt:lpstr>
      <vt:lpstr>Ejemplo</vt:lpstr>
      <vt:lpstr>Presentación de PowerPoint</vt:lpstr>
      <vt:lpstr>Presentación de PowerPoint</vt:lpstr>
      <vt:lpstr>RESPUESTA A LA SELECCIÓN</vt:lpstr>
      <vt:lpstr>Presentación de PowerPoint</vt:lpstr>
      <vt:lpstr>Presentación de PowerPoint</vt:lpstr>
      <vt:lpstr>EL MÉTODO MAS ADECUADO</vt:lpstr>
      <vt:lpstr>PREGUNTAS DE REPASO</vt:lpstr>
      <vt:lpstr>BIBLIOGRAFIA</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Caracteres cuantitattivos y parametros geneticos</dc:title>
  <dc:creator>Antonio Laguna Cerda</dc:creator>
  <cp:lastModifiedBy>Antonio Laguna Cerda</cp:lastModifiedBy>
  <cp:revision>31</cp:revision>
  <dcterms:created xsi:type="dcterms:W3CDTF">2019-09-21T05:17:05Z</dcterms:created>
  <dcterms:modified xsi:type="dcterms:W3CDTF">2019-10-01T07:14:27Z</dcterms:modified>
</cp:coreProperties>
</file>