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4" r:id="rId2"/>
    <p:sldId id="257" r:id="rId3"/>
    <p:sldId id="305" r:id="rId4"/>
    <p:sldId id="306" r:id="rId5"/>
    <p:sldId id="307" r:id="rId6"/>
    <p:sldId id="308" r:id="rId7"/>
    <p:sldId id="259" r:id="rId8"/>
    <p:sldId id="303" r:id="rId9"/>
    <p:sldId id="261" r:id="rId10"/>
    <p:sldId id="309" r:id="rId11"/>
    <p:sldId id="310" r:id="rId12"/>
    <p:sldId id="314" r:id="rId13"/>
    <p:sldId id="296" r:id="rId14"/>
    <p:sldId id="311" r:id="rId15"/>
    <p:sldId id="313" r:id="rId16"/>
    <p:sldId id="297" r:id="rId17"/>
    <p:sldId id="298" r:id="rId18"/>
    <p:sldId id="315" r:id="rId19"/>
    <p:sldId id="263" r:id="rId20"/>
    <p:sldId id="318" r:id="rId21"/>
    <p:sldId id="319" r:id="rId22"/>
    <p:sldId id="320" r:id="rId23"/>
    <p:sldId id="322" r:id="rId24"/>
    <p:sldId id="264" r:id="rId25"/>
    <p:sldId id="316" r:id="rId26"/>
    <p:sldId id="317" r:id="rId27"/>
    <p:sldId id="299" r:id="rId28"/>
    <p:sldId id="300" r:id="rId29"/>
    <p:sldId id="265" r:id="rId30"/>
    <p:sldId id="271" r:id="rId31"/>
    <p:sldId id="312" r:id="rId32"/>
    <p:sldId id="267" r:id="rId33"/>
    <p:sldId id="268" r:id="rId34"/>
    <p:sldId id="324" r:id="rId35"/>
    <p:sldId id="269" r:id="rId36"/>
    <p:sldId id="323" r:id="rId37"/>
    <p:sldId id="325" r:id="rId38"/>
    <p:sldId id="274" r:id="rId39"/>
    <p:sldId id="326" r:id="rId40"/>
    <p:sldId id="327" r:id="rId41"/>
    <p:sldId id="293" r:id="rId42"/>
    <p:sldId id="278" r:id="rId43"/>
    <p:sldId id="294" r:id="rId44"/>
    <p:sldId id="295" r:id="rId45"/>
    <p:sldId id="321" r:id="rId4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0" d="100"/>
          <a:sy n="70" d="100"/>
        </p:scale>
        <p:origin x="1162" y="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B5D89C-1988-447D-B547-6DCF256A421D}" type="doc">
      <dgm:prSet loTypeId="urn:microsoft.com/office/officeart/2005/8/layout/process3" loCatId="process" qsTypeId="urn:microsoft.com/office/officeart/2005/8/quickstyle/simple2" qsCatId="simple" csTypeId="urn:microsoft.com/office/officeart/2005/8/colors/accent1_2" csCatId="accent1" phldr="1"/>
      <dgm:spPr/>
      <dgm:t>
        <a:bodyPr/>
        <a:lstStyle/>
        <a:p>
          <a:endParaRPr lang="es-MX"/>
        </a:p>
      </dgm:t>
    </dgm:pt>
    <dgm:pt modelId="{0DDA3353-110A-418F-8297-8E609E0343B0}">
      <dgm:prSet phldrT="[Texto]" custT="1"/>
      <dgm:spPr/>
      <dgm:t>
        <a:bodyPr/>
        <a:lstStyle/>
        <a:p>
          <a:r>
            <a:rPr lang="es-ES_tradnl" sz="1000" b="1" dirty="0" smtClean="0"/>
            <a:t>RECURSOS GENETICOS </a:t>
          </a:r>
          <a:endParaRPr lang="es-MX" sz="1000" b="1" dirty="0"/>
        </a:p>
      </dgm:t>
    </dgm:pt>
    <dgm:pt modelId="{0FC13F19-FAC2-4CBE-A00F-2BF2AB97DFD0}" type="parTrans" cxnId="{D0674DBC-C7F8-47DC-A87D-56172CDF667C}">
      <dgm:prSet/>
      <dgm:spPr/>
      <dgm:t>
        <a:bodyPr/>
        <a:lstStyle/>
        <a:p>
          <a:endParaRPr lang="es-MX"/>
        </a:p>
      </dgm:t>
    </dgm:pt>
    <dgm:pt modelId="{6B99C88D-CA1F-4CC0-9D43-70556F58E7CF}" type="sibTrans" cxnId="{D0674DBC-C7F8-47DC-A87D-56172CDF667C}">
      <dgm:prSet/>
      <dgm:spPr/>
      <dgm:t>
        <a:bodyPr/>
        <a:lstStyle/>
        <a:p>
          <a:endParaRPr lang="es-MX"/>
        </a:p>
      </dgm:t>
    </dgm:pt>
    <dgm:pt modelId="{DCAADE72-96F6-4AE8-8B39-61647983C57E}">
      <dgm:prSet phldrT="[Texto]" custT="1"/>
      <dgm:spPr/>
      <dgm:t>
        <a:bodyPr/>
        <a:lstStyle/>
        <a:p>
          <a:r>
            <a:rPr lang="es-ES_tradnl" sz="1000" b="1" dirty="0" smtClean="0"/>
            <a:t>MEJORAMIENTO GENETICO</a:t>
          </a:r>
          <a:endParaRPr lang="es-MX" sz="1000" b="1" dirty="0"/>
        </a:p>
      </dgm:t>
    </dgm:pt>
    <dgm:pt modelId="{60878DFE-7AAC-4368-A92C-C4A36C18F0C1}" type="parTrans" cxnId="{0F27DA5E-DA58-4D26-A881-5AAD66BFD7C8}">
      <dgm:prSet/>
      <dgm:spPr/>
      <dgm:t>
        <a:bodyPr/>
        <a:lstStyle/>
        <a:p>
          <a:endParaRPr lang="es-MX"/>
        </a:p>
      </dgm:t>
    </dgm:pt>
    <dgm:pt modelId="{E3D9C7DA-0088-4C8D-883A-460300B9E857}" type="sibTrans" cxnId="{0F27DA5E-DA58-4D26-A881-5AAD66BFD7C8}">
      <dgm:prSet/>
      <dgm:spPr/>
      <dgm:t>
        <a:bodyPr/>
        <a:lstStyle/>
        <a:p>
          <a:endParaRPr lang="es-MX"/>
        </a:p>
      </dgm:t>
    </dgm:pt>
    <dgm:pt modelId="{45F2B796-B451-48DC-9E36-F5E65A446E8C}">
      <dgm:prSet phldrT="[Texto]"/>
      <dgm:spPr/>
      <dgm:t>
        <a:bodyPr/>
        <a:lstStyle/>
        <a:p>
          <a:r>
            <a:rPr lang="es-ES_tradnl" b="1" dirty="0" smtClean="0"/>
            <a:t>VARIEDADES MEJORADAS</a:t>
          </a:r>
          <a:endParaRPr lang="es-MX" b="1" dirty="0"/>
        </a:p>
      </dgm:t>
    </dgm:pt>
    <dgm:pt modelId="{25B5E4F7-60B7-4990-85CA-31F0B8A95723}" type="parTrans" cxnId="{1CD18C8E-1979-4B54-B5B9-799B8A30B286}">
      <dgm:prSet/>
      <dgm:spPr/>
      <dgm:t>
        <a:bodyPr/>
        <a:lstStyle/>
        <a:p>
          <a:endParaRPr lang="es-MX"/>
        </a:p>
      </dgm:t>
    </dgm:pt>
    <dgm:pt modelId="{2439A86A-F3F9-44D1-AD35-CDA23E84F3B9}" type="sibTrans" cxnId="{1CD18C8E-1979-4B54-B5B9-799B8A30B286}">
      <dgm:prSet/>
      <dgm:spPr/>
      <dgm:t>
        <a:bodyPr/>
        <a:lstStyle/>
        <a:p>
          <a:endParaRPr lang="es-MX"/>
        </a:p>
      </dgm:t>
    </dgm:pt>
    <dgm:pt modelId="{2BD7EEC3-25D6-42C5-A13A-1B56C22FB1AF}">
      <dgm:prSet phldrT="[Texto]"/>
      <dgm:spPr/>
      <dgm:t>
        <a:bodyPr/>
        <a:lstStyle/>
        <a:p>
          <a:r>
            <a:rPr lang="es-ES_tradnl" b="1" dirty="0" smtClean="0"/>
            <a:t>PRODUCCION DE SEMILLA</a:t>
          </a:r>
          <a:endParaRPr lang="es-MX" b="1" dirty="0"/>
        </a:p>
      </dgm:t>
    </dgm:pt>
    <dgm:pt modelId="{4CCA4E54-96F8-4808-8558-8ABE2F96B6AC}" type="parTrans" cxnId="{08D99E8B-1619-47B6-B8D8-C5BC389DD650}">
      <dgm:prSet/>
      <dgm:spPr/>
      <dgm:t>
        <a:bodyPr/>
        <a:lstStyle/>
        <a:p>
          <a:endParaRPr lang="es-MX"/>
        </a:p>
      </dgm:t>
    </dgm:pt>
    <dgm:pt modelId="{4D2ECEBA-CD2E-4C06-8D3C-14107E8FB4D5}" type="sibTrans" cxnId="{08D99E8B-1619-47B6-B8D8-C5BC389DD650}">
      <dgm:prSet/>
      <dgm:spPr/>
      <dgm:t>
        <a:bodyPr/>
        <a:lstStyle/>
        <a:p>
          <a:endParaRPr lang="es-MX"/>
        </a:p>
      </dgm:t>
    </dgm:pt>
    <dgm:pt modelId="{37B78D92-AEED-4878-A64B-0BB3DD595BC1}">
      <dgm:prSet/>
      <dgm:spPr/>
      <dgm:t>
        <a:bodyPr/>
        <a:lstStyle/>
        <a:p>
          <a:endParaRPr lang="es-MX" dirty="0"/>
        </a:p>
      </dgm:t>
    </dgm:pt>
    <dgm:pt modelId="{97CC72B7-EA9F-4148-BFD4-ABABDA639170}" type="parTrans" cxnId="{1081F0FA-D552-4552-8ADC-AFB32D6E3BEC}">
      <dgm:prSet/>
      <dgm:spPr/>
      <dgm:t>
        <a:bodyPr/>
        <a:lstStyle/>
        <a:p>
          <a:endParaRPr lang="es-MX"/>
        </a:p>
      </dgm:t>
    </dgm:pt>
    <dgm:pt modelId="{B2649EC6-58A5-450B-BC52-00373708BE29}" type="sibTrans" cxnId="{1081F0FA-D552-4552-8ADC-AFB32D6E3BEC}">
      <dgm:prSet/>
      <dgm:spPr/>
      <dgm:t>
        <a:bodyPr/>
        <a:lstStyle/>
        <a:p>
          <a:endParaRPr lang="es-MX"/>
        </a:p>
      </dgm:t>
    </dgm:pt>
    <dgm:pt modelId="{DCADD05C-FE8D-4EE6-A792-180B400E8A21}">
      <dgm:prSet phldrT="[Texto]" custT="1"/>
      <dgm:spPr/>
      <dgm:t>
        <a:bodyPr/>
        <a:lstStyle/>
        <a:p>
          <a:r>
            <a:rPr lang="es-ES_tradnl" sz="1000" b="1" dirty="0" smtClean="0"/>
            <a:t>COMERCIALIZACION</a:t>
          </a:r>
          <a:endParaRPr lang="es-MX" sz="1000" b="1" dirty="0"/>
        </a:p>
      </dgm:t>
    </dgm:pt>
    <dgm:pt modelId="{05CD1D39-198D-4ECE-ABA5-D937763EFDC2}" type="parTrans" cxnId="{BACBD9CA-EEB1-47E0-B854-A54A6E1B9C79}">
      <dgm:prSet/>
      <dgm:spPr/>
      <dgm:t>
        <a:bodyPr/>
        <a:lstStyle/>
        <a:p>
          <a:endParaRPr lang="es-MX"/>
        </a:p>
      </dgm:t>
    </dgm:pt>
    <dgm:pt modelId="{D56A41B0-E3CB-4BA2-A613-DEC793BFA4A6}" type="sibTrans" cxnId="{BACBD9CA-EEB1-47E0-B854-A54A6E1B9C79}">
      <dgm:prSet/>
      <dgm:spPr/>
      <dgm:t>
        <a:bodyPr/>
        <a:lstStyle/>
        <a:p>
          <a:endParaRPr lang="es-MX"/>
        </a:p>
      </dgm:t>
    </dgm:pt>
    <dgm:pt modelId="{74806628-F021-4AF0-9AA0-C1FFFA3F1965}" type="pres">
      <dgm:prSet presAssocID="{16B5D89C-1988-447D-B547-6DCF256A421D}" presName="linearFlow" presStyleCnt="0">
        <dgm:presLayoutVars>
          <dgm:dir/>
          <dgm:animLvl val="lvl"/>
          <dgm:resizeHandles val="exact"/>
        </dgm:presLayoutVars>
      </dgm:prSet>
      <dgm:spPr/>
      <dgm:t>
        <a:bodyPr/>
        <a:lstStyle/>
        <a:p>
          <a:endParaRPr lang="es-MX"/>
        </a:p>
      </dgm:t>
    </dgm:pt>
    <dgm:pt modelId="{872599F2-E155-49C7-9EBC-BB1720712F05}" type="pres">
      <dgm:prSet presAssocID="{0DDA3353-110A-418F-8297-8E609E0343B0}" presName="composite" presStyleCnt="0"/>
      <dgm:spPr/>
    </dgm:pt>
    <dgm:pt modelId="{0E56C28A-9F36-455C-86E4-2DF157D1972C}" type="pres">
      <dgm:prSet presAssocID="{0DDA3353-110A-418F-8297-8E609E0343B0}" presName="parTx" presStyleLbl="node1" presStyleIdx="0" presStyleCnt="5">
        <dgm:presLayoutVars>
          <dgm:chMax val="0"/>
          <dgm:chPref val="0"/>
          <dgm:bulletEnabled val="1"/>
        </dgm:presLayoutVars>
      </dgm:prSet>
      <dgm:spPr/>
      <dgm:t>
        <a:bodyPr/>
        <a:lstStyle/>
        <a:p>
          <a:endParaRPr lang="es-MX"/>
        </a:p>
      </dgm:t>
    </dgm:pt>
    <dgm:pt modelId="{49B83587-9B48-4650-96F6-9ECD02DFD717}" type="pres">
      <dgm:prSet presAssocID="{0DDA3353-110A-418F-8297-8E609E0343B0}" presName="parSh" presStyleLbl="node1" presStyleIdx="0" presStyleCnt="5" custScaleX="101629" custLinFactNeighborX="9904" custLinFactNeighborY="-4819"/>
      <dgm:spPr/>
      <dgm:t>
        <a:bodyPr/>
        <a:lstStyle/>
        <a:p>
          <a:endParaRPr lang="es-MX"/>
        </a:p>
      </dgm:t>
    </dgm:pt>
    <dgm:pt modelId="{04490099-3DAE-4293-BC18-26620E53DBF2}" type="pres">
      <dgm:prSet presAssocID="{0DDA3353-110A-418F-8297-8E609E0343B0}" presName="desTx" presStyleLbl="fgAcc1" presStyleIdx="0" presStyleCnt="5" custLinFactNeighborX="8218" custLinFactNeighborY="-2493">
        <dgm:presLayoutVars>
          <dgm:bulletEnabled val="1"/>
        </dgm:presLayoutVars>
      </dgm:prSet>
      <dgm:spPr/>
    </dgm:pt>
    <dgm:pt modelId="{D096EFA9-CC0F-4D2C-8F42-B23691CEAF84}" type="pres">
      <dgm:prSet presAssocID="{6B99C88D-CA1F-4CC0-9D43-70556F58E7CF}" presName="sibTrans" presStyleLbl="sibTrans2D1" presStyleIdx="0" presStyleCnt="4"/>
      <dgm:spPr/>
      <dgm:t>
        <a:bodyPr/>
        <a:lstStyle/>
        <a:p>
          <a:endParaRPr lang="es-MX"/>
        </a:p>
      </dgm:t>
    </dgm:pt>
    <dgm:pt modelId="{6F9EE5BC-2528-450A-8F11-4E7B232941C2}" type="pres">
      <dgm:prSet presAssocID="{6B99C88D-CA1F-4CC0-9D43-70556F58E7CF}" presName="connTx" presStyleLbl="sibTrans2D1" presStyleIdx="0" presStyleCnt="4"/>
      <dgm:spPr/>
      <dgm:t>
        <a:bodyPr/>
        <a:lstStyle/>
        <a:p>
          <a:endParaRPr lang="es-MX"/>
        </a:p>
      </dgm:t>
    </dgm:pt>
    <dgm:pt modelId="{ACE73EF5-D451-4524-9250-BF58D54C7ECB}" type="pres">
      <dgm:prSet presAssocID="{DCAADE72-96F6-4AE8-8B39-61647983C57E}" presName="composite" presStyleCnt="0"/>
      <dgm:spPr/>
    </dgm:pt>
    <dgm:pt modelId="{0F1B5A48-21D8-4BA5-BEAA-EE71DA08504E}" type="pres">
      <dgm:prSet presAssocID="{DCAADE72-96F6-4AE8-8B39-61647983C57E}" presName="parTx" presStyleLbl="node1" presStyleIdx="0" presStyleCnt="5">
        <dgm:presLayoutVars>
          <dgm:chMax val="0"/>
          <dgm:chPref val="0"/>
          <dgm:bulletEnabled val="1"/>
        </dgm:presLayoutVars>
      </dgm:prSet>
      <dgm:spPr/>
      <dgm:t>
        <a:bodyPr/>
        <a:lstStyle/>
        <a:p>
          <a:endParaRPr lang="es-MX"/>
        </a:p>
      </dgm:t>
    </dgm:pt>
    <dgm:pt modelId="{E6BB7B15-5429-4015-BC57-2D71B41B0DBA}" type="pres">
      <dgm:prSet presAssocID="{DCAADE72-96F6-4AE8-8B39-61647983C57E}" presName="parSh" presStyleLbl="node1" presStyleIdx="1" presStyleCnt="5" custScaleX="127184"/>
      <dgm:spPr/>
      <dgm:t>
        <a:bodyPr/>
        <a:lstStyle/>
        <a:p>
          <a:endParaRPr lang="es-MX"/>
        </a:p>
      </dgm:t>
    </dgm:pt>
    <dgm:pt modelId="{BCC26221-62FB-4327-9F1F-FBD5CFF58F05}" type="pres">
      <dgm:prSet presAssocID="{DCAADE72-96F6-4AE8-8B39-61647983C57E}" presName="desTx" presStyleLbl="fgAcc1" presStyleIdx="1" presStyleCnt="5" custLinFactNeighborX="9074" custLinFactNeighborY="5235">
        <dgm:presLayoutVars>
          <dgm:bulletEnabled val="1"/>
        </dgm:presLayoutVars>
      </dgm:prSet>
      <dgm:spPr/>
    </dgm:pt>
    <dgm:pt modelId="{223D296E-BB98-4101-BE41-EFB38A383D2B}" type="pres">
      <dgm:prSet presAssocID="{E3D9C7DA-0088-4C8D-883A-460300B9E857}" presName="sibTrans" presStyleLbl="sibTrans2D1" presStyleIdx="1" presStyleCnt="4"/>
      <dgm:spPr/>
      <dgm:t>
        <a:bodyPr/>
        <a:lstStyle/>
        <a:p>
          <a:endParaRPr lang="es-MX"/>
        </a:p>
      </dgm:t>
    </dgm:pt>
    <dgm:pt modelId="{0B375A91-0DAF-4DC5-A925-77E971B40E03}" type="pres">
      <dgm:prSet presAssocID="{E3D9C7DA-0088-4C8D-883A-460300B9E857}" presName="connTx" presStyleLbl="sibTrans2D1" presStyleIdx="1" presStyleCnt="4"/>
      <dgm:spPr/>
      <dgm:t>
        <a:bodyPr/>
        <a:lstStyle/>
        <a:p>
          <a:endParaRPr lang="es-MX"/>
        </a:p>
      </dgm:t>
    </dgm:pt>
    <dgm:pt modelId="{804FA9D2-A188-4911-BEB5-61DB2D743CE7}" type="pres">
      <dgm:prSet presAssocID="{45F2B796-B451-48DC-9E36-F5E65A446E8C}" presName="composite" presStyleCnt="0"/>
      <dgm:spPr/>
    </dgm:pt>
    <dgm:pt modelId="{75A28806-5386-47DF-8DFB-BC7F2CB43BEC}" type="pres">
      <dgm:prSet presAssocID="{45F2B796-B451-48DC-9E36-F5E65A446E8C}" presName="parTx" presStyleLbl="node1" presStyleIdx="1" presStyleCnt="5">
        <dgm:presLayoutVars>
          <dgm:chMax val="0"/>
          <dgm:chPref val="0"/>
          <dgm:bulletEnabled val="1"/>
        </dgm:presLayoutVars>
      </dgm:prSet>
      <dgm:spPr/>
      <dgm:t>
        <a:bodyPr/>
        <a:lstStyle/>
        <a:p>
          <a:endParaRPr lang="es-MX"/>
        </a:p>
      </dgm:t>
    </dgm:pt>
    <dgm:pt modelId="{ADEEB652-FE0C-4D11-AC83-6E3FBCA24966}" type="pres">
      <dgm:prSet presAssocID="{45F2B796-B451-48DC-9E36-F5E65A446E8C}" presName="parSh" presStyleLbl="node1" presStyleIdx="2" presStyleCnt="5"/>
      <dgm:spPr/>
      <dgm:t>
        <a:bodyPr/>
        <a:lstStyle/>
        <a:p>
          <a:endParaRPr lang="es-MX"/>
        </a:p>
      </dgm:t>
    </dgm:pt>
    <dgm:pt modelId="{E709F402-A015-4AB8-9046-3FD1535181E7}" type="pres">
      <dgm:prSet presAssocID="{45F2B796-B451-48DC-9E36-F5E65A446E8C}" presName="desTx" presStyleLbl="fgAcc1" presStyleIdx="2" presStyleCnt="5">
        <dgm:presLayoutVars>
          <dgm:bulletEnabled val="1"/>
        </dgm:presLayoutVars>
      </dgm:prSet>
      <dgm:spPr/>
    </dgm:pt>
    <dgm:pt modelId="{7A4DE307-B4A2-484E-A376-253ED404E12B}" type="pres">
      <dgm:prSet presAssocID="{2439A86A-F3F9-44D1-AD35-CDA23E84F3B9}" presName="sibTrans" presStyleLbl="sibTrans2D1" presStyleIdx="2" presStyleCnt="4" custLinFactNeighborX="-6080" custLinFactNeighborY="-6889"/>
      <dgm:spPr/>
      <dgm:t>
        <a:bodyPr/>
        <a:lstStyle/>
        <a:p>
          <a:endParaRPr lang="es-MX"/>
        </a:p>
      </dgm:t>
    </dgm:pt>
    <dgm:pt modelId="{83D00131-4C74-42C4-84DB-5A5E0742EC39}" type="pres">
      <dgm:prSet presAssocID="{2439A86A-F3F9-44D1-AD35-CDA23E84F3B9}" presName="connTx" presStyleLbl="sibTrans2D1" presStyleIdx="2" presStyleCnt="4"/>
      <dgm:spPr/>
      <dgm:t>
        <a:bodyPr/>
        <a:lstStyle/>
        <a:p>
          <a:endParaRPr lang="es-MX"/>
        </a:p>
      </dgm:t>
    </dgm:pt>
    <dgm:pt modelId="{C488E996-966B-4E19-8287-24C586CC85B6}" type="pres">
      <dgm:prSet presAssocID="{2BD7EEC3-25D6-42C5-A13A-1B56C22FB1AF}" presName="composite" presStyleCnt="0"/>
      <dgm:spPr/>
    </dgm:pt>
    <dgm:pt modelId="{9DA09B7D-6664-4D36-A5F4-FB8B8E86A181}" type="pres">
      <dgm:prSet presAssocID="{2BD7EEC3-25D6-42C5-A13A-1B56C22FB1AF}" presName="parTx" presStyleLbl="node1" presStyleIdx="2" presStyleCnt="5">
        <dgm:presLayoutVars>
          <dgm:chMax val="0"/>
          <dgm:chPref val="0"/>
          <dgm:bulletEnabled val="1"/>
        </dgm:presLayoutVars>
      </dgm:prSet>
      <dgm:spPr/>
      <dgm:t>
        <a:bodyPr/>
        <a:lstStyle/>
        <a:p>
          <a:endParaRPr lang="es-MX"/>
        </a:p>
      </dgm:t>
    </dgm:pt>
    <dgm:pt modelId="{47570500-6369-46EE-819F-6165DF4C8151}" type="pres">
      <dgm:prSet presAssocID="{2BD7EEC3-25D6-42C5-A13A-1B56C22FB1AF}" presName="parSh" presStyleLbl="node1" presStyleIdx="3" presStyleCnt="5"/>
      <dgm:spPr/>
      <dgm:t>
        <a:bodyPr/>
        <a:lstStyle/>
        <a:p>
          <a:endParaRPr lang="es-MX"/>
        </a:p>
      </dgm:t>
    </dgm:pt>
    <dgm:pt modelId="{1618DEC2-8828-4FE9-8AC9-94A66D296D4A}" type="pres">
      <dgm:prSet presAssocID="{2BD7EEC3-25D6-42C5-A13A-1B56C22FB1AF}" presName="desTx" presStyleLbl="fgAcc1" presStyleIdx="3" presStyleCnt="5" custLinFactNeighborX="-4490" custLinFactNeighborY="-3718">
        <dgm:presLayoutVars>
          <dgm:bulletEnabled val="1"/>
        </dgm:presLayoutVars>
      </dgm:prSet>
      <dgm:spPr/>
      <dgm:t>
        <a:bodyPr/>
        <a:lstStyle/>
        <a:p>
          <a:endParaRPr lang="es-MX"/>
        </a:p>
      </dgm:t>
    </dgm:pt>
    <dgm:pt modelId="{6E827E11-8ECF-47FD-B2AB-20D5E717E980}" type="pres">
      <dgm:prSet presAssocID="{4D2ECEBA-CD2E-4C06-8D3C-14107E8FB4D5}" presName="sibTrans" presStyleLbl="sibTrans2D1" presStyleIdx="3" presStyleCnt="4" custLinFactNeighborX="77942" custLinFactNeighborY="-34217"/>
      <dgm:spPr/>
      <dgm:t>
        <a:bodyPr/>
        <a:lstStyle/>
        <a:p>
          <a:endParaRPr lang="es-MX"/>
        </a:p>
      </dgm:t>
    </dgm:pt>
    <dgm:pt modelId="{22CD5437-405B-4590-A992-681A8D2F4814}" type="pres">
      <dgm:prSet presAssocID="{4D2ECEBA-CD2E-4C06-8D3C-14107E8FB4D5}" presName="connTx" presStyleLbl="sibTrans2D1" presStyleIdx="3" presStyleCnt="4"/>
      <dgm:spPr/>
      <dgm:t>
        <a:bodyPr/>
        <a:lstStyle/>
        <a:p>
          <a:endParaRPr lang="es-MX"/>
        </a:p>
      </dgm:t>
    </dgm:pt>
    <dgm:pt modelId="{A02229B3-E9D5-4DA6-B844-BF7AC0BAE073}" type="pres">
      <dgm:prSet presAssocID="{DCADD05C-FE8D-4EE6-A792-180B400E8A21}" presName="composite" presStyleCnt="0"/>
      <dgm:spPr/>
    </dgm:pt>
    <dgm:pt modelId="{25782B27-0C00-483E-8E85-A5F56E0C7A47}" type="pres">
      <dgm:prSet presAssocID="{DCADD05C-FE8D-4EE6-A792-180B400E8A21}" presName="parTx" presStyleLbl="node1" presStyleIdx="3" presStyleCnt="5">
        <dgm:presLayoutVars>
          <dgm:chMax val="0"/>
          <dgm:chPref val="0"/>
          <dgm:bulletEnabled val="1"/>
        </dgm:presLayoutVars>
      </dgm:prSet>
      <dgm:spPr/>
      <dgm:t>
        <a:bodyPr/>
        <a:lstStyle/>
        <a:p>
          <a:endParaRPr lang="es-MX"/>
        </a:p>
      </dgm:t>
    </dgm:pt>
    <dgm:pt modelId="{E66F6524-E971-432F-8DC5-9171E2028708}" type="pres">
      <dgm:prSet presAssocID="{DCADD05C-FE8D-4EE6-A792-180B400E8A21}" presName="parSh" presStyleLbl="node1" presStyleIdx="4" presStyleCnt="5" custScaleX="154135" custLinFactY="98002" custLinFactNeighborX="-51174" custLinFactNeighborY="100000"/>
      <dgm:spPr/>
      <dgm:t>
        <a:bodyPr/>
        <a:lstStyle/>
        <a:p>
          <a:endParaRPr lang="es-MX"/>
        </a:p>
      </dgm:t>
    </dgm:pt>
    <dgm:pt modelId="{17F93EF0-3F1C-4E59-9D92-31571CE954EE}" type="pres">
      <dgm:prSet presAssocID="{DCADD05C-FE8D-4EE6-A792-180B400E8A21}" presName="desTx" presStyleLbl="fgAcc1" presStyleIdx="4" presStyleCnt="5" custScaleX="128452" custLinFactX="-44322" custLinFactY="100000" custLinFactNeighborX="-100000" custLinFactNeighborY="111795">
        <dgm:presLayoutVars>
          <dgm:bulletEnabled val="1"/>
        </dgm:presLayoutVars>
      </dgm:prSet>
      <dgm:spPr/>
      <dgm:t>
        <a:bodyPr/>
        <a:lstStyle/>
        <a:p>
          <a:endParaRPr lang="es-MX"/>
        </a:p>
      </dgm:t>
    </dgm:pt>
  </dgm:ptLst>
  <dgm:cxnLst>
    <dgm:cxn modelId="{F361243A-0E6B-4ECF-BDFC-D5E0CA546C10}" type="presOf" srcId="{2BD7EEC3-25D6-42C5-A13A-1B56C22FB1AF}" destId="{47570500-6369-46EE-819F-6165DF4C8151}" srcOrd="1" destOrd="0" presId="urn:microsoft.com/office/officeart/2005/8/layout/process3"/>
    <dgm:cxn modelId="{7DB39BBE-5902-4CF4-90E7-0382D444742F}" type="presOf" srcId="{2439A86A-F3F9-44D1-AD35-CDA23E84F3B9}" destId="{83D00131-4C74-42C4-84DB-5A5E0742EC39}" srcOrd="1" destOrd="0" presId="urn:microsoft.com/office/officeart/2005/8/layout/process3"/>
    <dgm:cxn modelId="{4D9988B2-DD4E-481F-B089-F7633565CF5E}" type="presOf" srcId="{4D2ECEBA-CD2E-4C06-8D3C-14107E8FB4D5}" destId="{6E827E11-8ECF-47FD-B2AB-20D5E717E980}" srcOrd="0" destOrd="0" presId="urn:microsoft.com/office/officeart/2005/8/layout/process3"/>
    <dgm:cxn modelId="{0F27DA5E-DA58-4D26-A881-5AAD66BFD7C8}" srcId="{16B5D89C-1988-447D-B547-6DCF256A421D}" destId="{DCAADE72-96F6-4AE8-8B39-61647983C57E}" srcOrd="1" destOrd="0" parTransId="{60878DFE-7AAC-4368-A92C-C4A36C18F0C1}" sibTransId="{E3D9C7DA-0088-4C8D-883A-460300B9E857}"/>
    <dgm:cxn modelId="{2E270359-7629-4842-91D6-56E3D3D3467A}" type="presOf" srcId="{DCAADE72-96F6-4AE8-8B39-61647983C57E}" destId="{0F1B5A48-21D8-4BA5-BEAA-EE71DA08504E}" srcOrd="0" destOrd="0" presId="urn:microsoft.com/office/officeart/2005/8/layout/process3"/>
    <dgm:cxn modelId="{08D99E8B-1619-47B6-B8D8-C5BC389DD650}" srcId="{16B5D89C-1988-447D-B547-6DCF256A421D}" destId="{2BD7EEC3-25D6-42C5-A13A-1B56C22FB1AF}" srcOrd="3" destOrd="0" parTransId="{4CCA4E54-96F8-4808-8558-8ABE2F96B6AC}" sibTransId="{4D2ECEBA-CD2E-4C06-8D3C-14107E8FB4D5}"/>
    <dgm:cxn modelId="{1081F0FA-D552-4552-8ADC-AFB32D6E3BEC}" srcId="{DCADD05C-FE8D-4EE6-A792-180B400E8A21}" destId="{37B78D92-AEED-4878-A64B-0BB3DD595BC1}" srcOrd="0" destOrd="0" parTransId="{97CC72B7-EA9F-4148-BFD4-ABABDA639170}" sibTransId="{B2649EC6-58A5-450B-BC52-00373708BE29}"/>
    <dgm:cxn modelId="{E837E1EB-C467-4778-BE8C-59D83647D231}" type="presOf" srcId="{DCAADE72-96F6-4AE8-8B39-61647983C57E}" destId="{E6BB7B15-5429-4015-BC57-2D71B41B0DBA}" srcOrd="1" destOrd="0" presId="urn:microsoft.com/office/officeart/2005/8/layout/process3"/>
    <dgm:cxn modelId="{A5828F6F-5FBA-45A7-8A80-55161EC4CF85}" type="presOf" srcId="{DCADD05C-FE8D-4EE6-A792-180B400E8A21}" destId="{E66F6524-E971-432F-8DC5-9171E2028708}" srcOrd="1" destOrd="0" presId="urn:microsoft.com/office/officeart/2005/8/layout/process3"/>
    <dgm:cxn modelId="{1CD18C8E-1979-4B54-B5B9-799B8A30B286}" srcId="{16B5D89C-1988-447D-B547-6DCF256A421D}" destId="{45F2B796-B451-48DC-9E36-F5E65A446E8C}" srcOrd="2" destOrd="0" parTransId="{25B5E4F7-60B7-4990-85CA-31F0B8A95723}" sibTransId="{2439A86A-F3F9-44D1-AD35-CDA23E84F3B9}"/>
    <dgm:cxn modelId="{6201393F-920C-46E6-AB51-5EC2EFA1B82C}" type="presOf" srcId="{45F2B796-B451-48DC-9E36-F5E65A446E8C}" destId="{ADEEB652-FE0C-4D11-AC83-6E3FBCA24966}" srcOrd="1" destOrd="0" presId="urn:microsoft.com/office/officeart/2005/8/layout/process3"/>
    <dgm:cxn modelId="{D0674DBC-C7F8-47DC-A87D-56172CDF667C}" srcId="{16B5D89C-1988-447D-B547-6DCF256A421D}" destId="{0DDA3353-110A-418F-8297-8E609E0343B0}" srcOrd="0" destOrd="0" parTransId="{0FC13F19-FAC2-4CBE-A00F-2BF2AB97DFD0}" sibTransId="{6B99C88D-CA1F-4CC0-9D43-70556F58E7CF}"/>
    <dgm:cxn modelId="{43A4594C-78A2-4D4C-A3CE-9DB45413BB33}" type="presOf" srcId="{16B5D89C-1988-447D-B547-6DCF256A421D}" destId="{74806628-F021-4AF0-9AA0-C1FFFA3F1965}" srcOrd="0" destOrd="0" presId="urn:microsoft.com/office/officeart/2005/8/layout/process3"/>
    <dgm:cxn modelId="{52742753-9063-47EA-9AB6-25B204BD6224}" type="presOf" srcId="{0DDA3353-110A-418F-8297-8E609E0343B0}" destId="{0E56C28A-9F36-455C-86E4-2DF157D1972C}" srcOrd="0" destOrd="0" presId="urn:microsoft.com/office/officeart/2005/8/layout/process3"/>
    <dgm:cxn modelId="{B4383BBB-F3CA-424F-A18E-E70C257CB5CC}" type="presOf" srcId="{4D2ECEBA-CD2E-4C06-8D3C-14107E8FB4D5}" destId="{22CD5437-405B-4590-A992-681A8D2F4814}" srcOrd="1" destOrd="0" presId="urn:microsoft.com/office/officeart/2005/8/layout/process3"/>
    <dgm:cxn modelId="{067335CF-B319-4F72-99F2-EC9A6B7EBDF5}" type="presOf" srcId="{E3D9C7DA-0088-4C8D-883A-460300B9E857}" destId="{0B375A91-0DAF-4DC5-A925-77E971B40E03}" srcOrd="1" destOrd="0" presId="urn:microsoft.com/office/officeart/2005/8/layout/process3"/>
    <dgm:cxn modelId="{2340B6E7-5D3B-46C4-9424-E4E6A80D783C}" type="presOf" srcId="{DCADD05C-FE8D-4EE6-A792-180B400E8A21}" destId="{25782B27-0C00-483E-8E85-A5F56E0C7A47}" srcOrd="0" destOrd="0" presId="urn:microsoft.com/office/officeart/2005/8/layout/process3"/>
    <dgm:cxn modelId="{BACBD9CA-EEB1-47E0-B854-A54A6E1B9C79}" srcId="{16B5D89C-1988-447D-B547-6DCF256A421D}" destId="{DCADD05C-FE8D-4EE6-A792-180B400E8A21}" srcOrd="4" destOrd="0" parTransId="{05CD1D39-198D-4ECE-ABA5-D937763EFDC2}" sibTransId="{D56A41B0-E3CB-4BA2-A613-DEC793BFA4A6}"/>
    <dgm:cxn modelId="{A720D6F3-61C2-47F3-BA2E-2AF33E4FB079}" type="presOf" srcId="{2439A86A-F3F9-44D1-AD35-CDA23E84F3B9}" destId="{7A4DE307-B4A2-484E-A376-253ED404E12B}" srcOrd="0" destOrd="0" presId="urn:microsoft.com/office/officeart/2005/8/layout/process3"/>
    <dgm:cxn modelId="{8202F12A-177B-4CC7-85FE-BD85834C5F04}" type="presOf" srcId="{6B99C88D-CA1F-4CC0-9D43-70556F58E7CF}" destId="{6F9EE5BC-2528-450A-8F11-4E7B232941C2}" srcOrd="1" destOrd="0" presId="urn:microsoft.com/office/officeart/2005/8/layout/process3"/>
    <dgm:cxn modelId="{2CF900A8-7B22-4F8E-88FB-0FE855E55D3C}" type="presOf" srcId="{37B78D92-AEED-4878-A64B-0BB3DD595BC1}" destId="{17F93EF0-3F1C-4E59-9D92-31571CE954EE}" srcOrd="0" destOrd="0" presId="urn:microsoft.com/office/officeart/2005/8/layout/process3"/>
    <dgm:cxn modelId="{C59BA98F-8B02-42CD-8232-9F9F509A1109}" type="presOf" srcId="{2BD7EEC3-25D6-42C5-A13A-1B56C22FB1AF}" destId="{9DA09B7D-6664-4D36-A5F4-FB8B8E86A181}" srcOrd="0" destOrd="0" presId="urn:microsoft.com/office/officeart/2005/8/layout/process3"/>
    <dgm:cxn modelId="{72A4B3AB-8DC6-417F-B9F2-CD30ED512C93}" type="presOf" srcId="{0DDA3353-110A-418F-8297-8E609E0343B0}" destId="{49B83587-9B48-4650-96F6-9ECD02DFD717}" srcOrd="1" destOrd="0" presId="urn:microsoft.com/office/officeart/2005/8/layout/process3"/>
    <dgm:cxn modelId="{A795A55B-6206-4E4F-B11E-21811475EEE8}" type="presOf" srcId="{45F2B796-B451-48DC-9E36-F5E65A446E8C}" destId="{75A28806-5386-47DF-8DFB-BC7F2CB43BEC}" srcOrd="0" destOrd="0" presId="urn:microsoft.com/office/officeart/2005/8/layout/process3"/>
    <dgm:cxn modelId="{FE9BC8C4-77F0-467A-B3AC-0E6FAB5B8CEF}" type="presOf" srcId="{E3D9C7DA-0088-4C8D-883A-460300B9E857}" destId="{223D296E-BB98-4101-BE41-EFB38A383D2B}" srcOrd="0" destOrd="0" presId="urn:microsoft.com/office/officeart/2005/8/layout/process3"/>
    <dgm:cxn modelId="{82436346-4EDE-4C4A-84EF-05773598A036}" type="presOf" srcId="{6B99C88D-CA1F-4CC0-9D43-70556F58E7CF}" destId="{D096EFA9-CC0F-4D2C-8F42-B23691CEAF84}" srcOrd="0" destOrd="0" presId="urn:microsoft.com/office/officeart/2005/8/layout/process3"/>
    <dgm:cxn modelId="{AC72EC7B-E40B-4415-92A5-941992CFF029}" type="presParOf" srcId="{74806628-F021-4AF0-9AA0-C1FFFA3F1965}" destId="{872599F2-E155-49C7-9EBC-BB1720712F05}" srcOrd="0" destOrd="0" presId="urn:microsoft.com/office/officeart/2005/8/layout/process3"/>
    <dgm:cxn modelId="{38C692F1-AF06-4EEA-8595-A9FAE85121FE}" type="presParOf" srcId="{872599F2-E155-49C7-9EBC-BB1720712F05}" destId="{0E56C28A-9F36-455C-86E4-2DF157D1972C}" srcOrd="0" destOrd="0" presId="urn:microsoft.com/office/officeart/2005/8/layout/process3"/>
    <dgm:cxn modelId="{9FFC7594-48B0-48DC-8E83-3E0E38F5A00F}" type="presParOf" srcId="{872599F2-E155-49C7-9EBC-BB1720712F05}" destId="{49B83587-9B48-4650-96F6-9ECD02DFD717}" srcOrd="1" destOrd="0" presId="urn:microsoft.com/office/officeart/2005/8/layout/process3"/>
    <dgm:cxn modelId="{30D2C889-F3FD-41DA-A48C-7DADE7659324}" type="presParOf" srcId="{872599F2-E155-49C7-9EBC-BB1720712F05}" destId="{04490099-3DAE-4293-BC18-26620E53DBF2}" srcOrd="2" destOrd="0" presId="urn:microsoft.com/office/officeart/2005/8/layout/process3"/>
    <dgm:cxn modelId="{9DB55FF6-9C85-4429-9971-B2BECDE9ADBF}" type="presParOf" srcId="{74806628-F021-4AF0-9AA0-C1FFFA3F1965}" destId="{D096EFA9-CC0F-4D2C-8F42-B23691CEAF84}" srcOrd="1" destOrd="0" presId="urn:microsoft.com/office/officeart/2005/8/layout/process3"/>
    <dgm:cxn modelId="{6B70F021-CB5B-4DE1-BD90-5CCF522046A3}" type="presParOf" srcId="{D096EFA9-CC0F-4D2C-8F42-B23691CEAF84}" destId="{6F9EE5BC-2528-450A-8F11-4E7B232941C2}" srcOrd="0" destOrd="0" presId="urn:microsoft.com/office/officeart/2005/8/layout/process3"/>
    <dgm:cxn modelId="{0C6F5AA3-4CC4-4251-A956-EC28D547C713}" type="presParOf" srcId="{74806628-F021-4AF0-9AA0-C1FFFA3F1965}" destId="{ACE73EF5-D451-4524-9250-BF58D54C7ECB}" srcOrd="2" destOrd="0" presId="urn:microsoft.com/office/officeart/2005/8/layout/process3"/>
    <dgm:cxn modelId="{9B0409BC-24C3-45E1-8DC0-9D5FFF97BFE1}" type="presParOf" srcId="{ACE73EF5-D451-4524-9250-BF58D54C7ECB}" destId="{0F1B5A48-21D8-4BA5-BEAA-EE71DA08504E}" srcOrd="0" destOrd="0" presId="urn:microsoft.com/office/officeart/2005/8/layout/process3"/>
    <dgm:cxn modelId="{5A1DE31F-9DF4-4693-9C72-7C70E039409F}" type="presParOf" srcId="{ACE73EF5-D451-4524-9250-BF58D54C7ECB}" destId="{E6BB7B15-5429-4015-BC57-2D71B41B0DBA}" srcOrd="1" destOrd="0" presId="urn:microsoft.com/office/officeart/2005/8/layout/process3"/>
    <dgm:cxn modelId="{71A31513-B9D9-4DF3-AC9B-EFA479FB891F}" type="presParOf" srcId="{ACE73EF5-D451-4524-9250-BF58D54C7ECB}" destId="{BCC26221-62FB-4327-9F1F-FBD5CFF58F05}" srcOrd="2" destOrd="0" presId="urn:microsoft.com/office/officeart/2005/8/layout/process3"/>
    <dgm:cxn modelId="{8B94EEF2-DCB4-4460-B342-38336402444B}" type="presParOf" srcId="{74806628-F021-4AF0-9AA0-C1FFFA3F1965}" destId="{223D296E-BB98-4101-BE41-EFB38A383D2B}" srcOrd="3" destOrd="0" presId="urn:microsoft.com/office/officeart/2005/8/layout/process3"/>
    <dgm:cxn modelId="{4D9E1625-044C-4A97-9AD4-C81B73CA921E}" type="presParOf" srcId="{223D296E-BB98-4101-BE41-EFB38A383D2B}" destId="{0B375A91-0DAF-4DC5-A925-77E971B40E03}" srcOrd="0" destOrd="0" presId="urn:microsoft.com/office/officeart/2005/8/layout/process3"/>
    <dgm:cxn modelId="{A9C67BCC-6169-4902-9337-7ED54C4EB784}" type="presParOf" srcId="{74806628-F021-4AF0-9AA0-C1FFFA3F1965}" destId="{804FA9D2-A188-4911-BEB5-61DB2D743CE7}" srcOrd="4" destOrd="0" presId="urn:microsoft.com/office/officeart/2005/8/layout/process3"/>
    <dgm:cxn modelId="{2E1607CC-9CE2-4FC2-8DE2-282C2B81F725}" type="presParOf" srcId="{804FA9D2-A188-4911-BEB5-61DB2D743CE7}" destId="{75A28806-5386-47DF-8DFB-BC7F2CB43BEC}" srcOrd="0" destOrd="0" presId="urn:microsoft.com/office/officeart/2005/8/layout/process3"/>
    <dgm:cxn modelId="{DA313E3D-44F5-4BF2-B31D-F8A2B68007BD}" type="presParOf" srcId="{804FA9D2-A188-4911-BEB5-61DB2D743CE7}" destId="{ADEEB652-FE0C-4D11-AC83-6E3FBCA24966}" srcOrd="1" destOrd="0" presId="urn:microsoft.com/office/officeart/2005/8/layout/process3"/>
    <dgm:cxn modelId="{25DA7959-177C-4F4A-B327-8A5FE52695D9}" type="presParOf" srcId="{804FA9D2-A188-4911-BEB5-61DB2D743CE7}" destId="{E709F402-A015-4AB8-9046-3FD1535181E7}" srcOrd="2" destOrd="0" presId="urn:microsoft.com/office/officeart/2005/8/layout/process3"/>
    <dgm:cxn modelId="{B81F3558-D7E5-41FE-A301-EF5A8DADFE67}" type="presParOf" srcId="{74806628-F021-4AF0-9AA0-C1FFFA3F1965}" destId="{7A4DE307-B4A2-484E-A376-253ED404E12B}" srcOrd="5" destOrd="0" presId="urn:microsoft.com/office/officeart/2005/8/layout/process3"/>
    <dgm:cxn modelId="{9A21068F-CB59-4BB8-B960-B836DC60251A}" type="presParOf" srcId="{7A4DE307-B4A2-484E-A376-253ED404E12B}" destId="{83D00131-4C74-42C4-84DB-5A5E0742EC39}" srcOrd="0" destOrd="0" presId="urn:microsoft.com/office/officeart/2005/8/layout/process3"/>
    <dgm:cxn modelId="{77B9EAA3-3BDE-4DFB-B222-34545AA806F9}" type="presParOf" srcId="{74806628-F021-4AF0-9AA0-C1FFFA3F1965}" destId="{C488E996-966B-4E19-8287-24C586CC85B6}" srcOrd="6" destOrd="0" presId="urn:microsoft.com/office/officeart/2005/8/layout/process3"/>
    <dgm:cxn modelId="{F727D212-AABB-42FC-A4EF-3D7B01BC239C}" type="presParOf" srcId="{C488E996-966B-4E19-8287-24C586CC85B6}" destId="{9DA09B7D-6664-4D36-A5F4-FB8B8E86A181}" srcOrd="0" destOrd="0" presId="urn:microsoft.com/office/officeart/2005/8/layout/process3"/>
    <dgm:cxn modelId="{5E95DAF6-30EE-4B8E-ACFA-6FE9B35E592B}" type="presParOf" srcId="{C488E996-966B-4E19-8287-24C586CC85B6}" destId="{47570500-6369-46EE-819F-6165DF4C8151}" srcOrd="1" destOrd="0" presId="urn:microsoft.com/office/officeart/2005/8/layout/process3"/>
    <dgm:cxn modelId="{D88CB0F1-9436-4BFA-A0EA-C2AAB8CB890F}" type="presParOf" srcId="{C488E996-966B-4E19-8287-24C586CC85B6}" destId="{1618DEC2-8828-4FE9-8AC9-94A66D296D4A}" srcOrd="2" destOrd="0" presId="urn:microsoft.com/office/officeart/2005/8/layout/process3"/>
    <dgm:cxn modelId="{2C56E811-4885-4837-A21B-6EE652123570}" type="presParOf" srcId="{74806628-F021-4AF0-9AA0-C1FFFA3F1965}" destId="{6E827E11-8ECF-47FD-B2AB-20D5E717E980}" srcOrd="7" destOrd="0" presId="urn:microsoft.com/office/officeart/2005/8/layout/process3"/>
    <dgm:cxn modelId="{0C7FBBB5-9048-48F2-A57C-0C18F474103D}" type="presParOf" srcId="{6E827E11-8ECF-47FD-B2AB-20D5E717E980}" destId="{22CD5437-405B-4590-A992-681A8D2F4814}" srcOrd="0" destOrd="0" presId="urn:microsoft.com/office/officeart/2005/8/layout/process3"/>
    <dgm:cxn modelId="{A7F18B68-4C96-4D57-9538-70EC2B3EDC74}" type="presParOf" srcId="{74806628-F021-4AF0-9AA0-C1FFFA3F1965}" destId="{A02229B3-E9D5-4DA6-B844-BF7AC0BAE073}" srcOrd="8" destOrd="0" presId="urn:microsoft.com/office/officeart/2005/8/layout/process3"/>
    <dgm:cxn modelId="{33344AB3-272B-49AB-8F56-8E52FE59E5EE}" type="presParOf" srcId="{A02229B3-E9D5-4DA6-B844-BF7AC0BAE073}" destId="{25782B27-0C00-483E-8E85-A5F56E0C7A47}" srcOrd="0" destOrd="0" presId="urn:microsoft.com/office/officeart/2005/8/layout/process3"/>
    <dgm:cxn modelId="{ACD23EEC-1A94-4473-8F6D-35D4CE15AFC1}" type="presParOf" srcId="{A02229B3-E9D5-4DA6-B844-BF7AC0BAE073}" destId="{E66F6524-E971-432F-8DC5-9171E2028708}" srcOrd="1" destOrd="0" presId="urn:microsoft.com/office/officeart/2005/8/layout/process3"/>
    <dgm:cxn modelId="{6443FD31-BABF-496C-AA15-72697ADAF35D}" type="presParOf" srcId="{A02229B3-E9D5-4DA6-B844-BF7AC0BAE073}" destId="{17F93EF0-3F1C-4E59-9D92-31571CE954EE}" srcOrd="2" destOrd="0" presId="urn:microsoft.com/office/officeart/2005/8/layout/process3"/>
  </dgm:cxnLst>
  <dgm:bg>
    <a:solidFill>
      <a:schemeClr val="accent1">
        <a:lumMod val="20000"/>
        <a:lumOff val="80000"/>
      </a:schemeClr>
    </a:solidFill>
  </dgm:bg>
  <dgm:whole>
    <a:ln w="28575">
      <a:solidFill>
        <a:schemeClr val="accent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99B7AD-F55C-4248-8ACC-5B26A2CE79B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B925674C-93CE-469A-9DF2-A4033065BC00}">
      <dgm:prSet custT="1"/>
      <dgm:spPr/>
      <dgm:t>
        <a:bodyPr/>
        <a:lstStyle/>
        <a:p>
          <a:pPr rtl="0"/>
          <a:r>
            <a:rPr lang="es-MX" sz="2400" dirty="0" smtClean="0"/>
            <a:t>Contribuir a la investigación</a:t>
          </a:r>
          <a:endParaRPr lang="es-MX" sz="2400" dirty="0"/>
        </a:p>
      </dgm:t>
    </dgm:pt>
    <dgm:pt modelId="{CFCB1574-8454-4682-9E06-1D70DB6A28F2}" type="parTrans" cxnId="{AB54C2A5-D155-4128-A5DE-B9ABE7744BE3}">
      <dgm:prSet/>
      <dgm:spPr/>
      <dgm:t>
        <a:bodyPr/>
        <a:lstStyle/>
        <a:p>
          <a:endParaRPr lang="es-MX"/>
        </a:p>
      </dgm:t>
    </dgm:pt>
    <dgm:pt modelId="{42737C6E-27B7-4162-AD3A-79CCB8D36140}" type="sibTrans" cxnId="{AB54C2A5-D155-4128-A5DE-B9ABE7744BE3}">
      <dgm:prSet/>
      <dgm:spPr/>
      <dgm:t>
        <a:bodyPr/>
        <a:lstStyle/>
        <a:p>
          <a:endParaRPr lang="es-MX"/>
        </a:p>
      </dgm:t>
    </dgm:pt>
    <dgm:pt modelId="{E80C0E57-E87A-40BB-B14B-B793E398E656}">
      <dgm:prSet custT="1"/>
      <dgm:spPr/>
      <dgm:t>
        <a:bodyPr/>
        <a:lstStyle/>
        <a:p>
          <a:pPr rtl="0"/>
          <a:r>
            <a:rPr lang="es-MX" sz="2800" dirty="0" smtClean="0"/>
            <a:t>Incentivo para invertir en la innovación</a:t>
          </a:r>
          <a:endParaRPr lang="es-MX" sz="2800" dirty="0"/>
        </a:p>
      </dgm:t>
    </dgm:pt>
    <dgm:pt modelId="{D48C24BB-3099-445A-8AD6-FC1D107CB028}" type="parTrans" cxnId="{16366178-6F32-4F84-88EF-2C2E3C57405D}">
      <dgm:prSet/>
      <dgm:spPr/>
      <dgm:t>
        <a:bodyPr/>
        <a:lstStyle/>
        <a:p>
          <a:endParaRPr lang="es-MX"/>
        </a:p>
      </dgm:t>
    </dgm:pt>
    <dgm:pt modelId="{A1C5BC12-CC9B-44BB-ABA9-986C147F68C7}" type="sibTrans" cxnId="{16366178-6F32-4F84-88EF-2C2E3C57405D}">
      <dgm:prSet/>
      <dgm:spPr/>
      <dgm:t>
        <a:bodyPr/>
        <a:lstStyle/>
        <a:p>
          <a:endParaRPr lang="es-MX"/>
        </a:p>
      </dgm:t>
    </dgm:pt>
    <dgm:pt modelId="{BA088114-9BCE-4691-9F6D-5DBB85FE0D0A}">
      <dgm:prSet/>
      <dgm:spPr/>
      <dgm:t>
        <a:bodyPr/>
        <a:lstStyle/>
        <a:p>
          <a:pPr rtl="0"/>
          <a:r>
            <a:rPr lang="es-MX" b="1" dirty="0" smtClean="0"/>
            <a:t>Favorecer divulgación de conocimientos (transferencia de tecnología</a:t>
          </a:r>
          <a:r>
            <a:rPr lang="es-MX" dirty="0" smtClean="0"/>
            <a:t>)</a:t>
          </a:r>
          <a:endParaRPr lang="es-MX" dirty="0"/>
        </a:p>
      </dgm:t>
    </dgm:pt>
    <dgm:pt modelId="{8CFD992D-0327-4E15-9EEF-68EB880FA04B}" type="parTrans" cxnId="{9788E312-2DDC-49B6-B640-EC28B111C7E6}">
      <dgm:prSet/>
      <dgm:spPr/>
      <dgm:t>
        <a:bodyPr/>
        <a:lstStyle/>
        <a:p>
          <a:endParaRPr lang="es-MX"/>
        </a:p>
      </dgm:t>
    </dgm:pt>
    <dgm:pt modelId="{80BC0696-E02F-463B-939F-D64A68D8845C}" type="sibTrans" cxnId="{9788E312-2DDC-49B6-B640-EC28B111C7E6}">
      <dgm:prSet/>
      <dgm:spPr/>
      <dgm:t>
        <a:bodyPr/>
        <a:lstStyle/>
        <a:p>
          <a:endParaRPr lang="es-MX"/>
        </a:p>
      </dgm:t>
    </dgm:pt>
    <dgm:pt modelId="{ECA8A674-F405-4BF5-AEA1-499F477BD234}">
      <dgm:prSet custT="1"/>
      <dgm:spPr/>
      <dgm:t>
        <a:bodyPr/>
        <a:lstStyle/>
        <a:p>
          <a:pPr rtl="0"/>
          <a:r>
            <a:rPr lang="es-MX" sz="2400" b="1" dirty="0" smtClean="0"/>
            <a:t>Acceso a tecnologías: creación de mercados</a:t>
          </a:r>
          <a:endParaRPr lang="es-MX" sz="2400" b="1" dirty="0"/>
        </a:p>
      </dgm:t>
    </dgm:pt>
    <dgm:pt modelId="{C78BAD71-06EE-4769-81EF-82C8CD789A88}" type="parTrans" cxnId="{1A93280F-A77D-4B4A-9CC3-2CD05EDBA79A}">
      <dgm:prSet/>
      <dgm:spPr/>
      <dgm:t>
        <a:bodyPr/>
        <a:lstStyle/>
        <a:p>
          <a:endParaRPr lang="es-MX"/>
        </a:p>
      </dgm:t>
    </dgm:pt>
    <dgm:pt modelId="{CD150036-8043-49D3-B7D8-BAAF8AB6F1C0}" type="sibTrans" cxnId="{1A93280F-A77D-4B4A-9CC3-2CD05EDBA79A}">
      <dgm:prSet/>
      <dgm:spPr/>
      <dgm:t>
        <a:bodyPr/>
        <a:lstStyle/>
        <a:p>
          <a:endParaRPr lang="es-MX"/>
        </a:p>
      </dgm:t>
    </dgm:pt>
    <dgm:pt modelId="{80E14DB7-6494-4A6D-A7C6-093BDF0CD296}">
      <dgm:prSet custT="1"/>
      <dgm:spPr/>
      <dgm:t>
        <a:bodyPr/>
        <a:lstStyle/>
        <a:p>
          <a:pPr rtl="0"/>
          <a:r>
            <a:rPr lang="es-MX" sz="2800" dirty="0" smtClean="0"/>
            <a:t>Reconocer el esfuerzo de los obtentores</a:t>
          </a:r>
          <a:endParaRPr lang="es-MX" sz="2800" dirty="0"/>
        </a:p>
      </dgm:t>
    </dgm:pt>
    <dgm:pt modelId="{07E11A0B-D98E-47F1-81E4-5DE083F64EAC}" type="parTrans" cxnId="{E6B06212-CF1E-47D5-93F6-28A90C17C013}">
      <dgm:prSet/>
      <dgm:spPr/>
      <dgm:t>
        <a:bodyPr/>
        <a:lstStyle/>
        <a:p>
          <a:endParaRPr lang="es-MX"/>
        </a:p>
      </dgm:t>
    </dgm:pt>
    <dgm:pt modelId="{F05B7358-ED15-484F-9DAA-C73AFDC52612}" type="sibTrans" cxnId="{E6B06212-CF1E-47D5-93F6-28A90C17C013}">
      <dgm:prSet/>
      <dgm:spPr/>
      <dgm:t>
        <a:bodyPr/>
        <a:lstStyle/>
        <a:p>
          <a:endParaRPr lang="es-MX"/>
        </a:p>
      </dgm:t>
    </dgm:pt>
    <dgm:pt modelId="{2CC42750-3253-40F8-ACE7-3101CD6703E1}">
      <dgm:prSet custT="1"/>
      <dgm:spPr/>
      <dgm:t>
        <a:bodyPr/>
        <a:lstStyle/>
        <a:p>
          <a:pPr rtl="0"/>
          <a:r>
            <a:rPr lang="es-MX" sz="2800" dirty="0" smtClean="0"/>
            <a:t>Derecho moral</a:t>
          </a:r>
          <a:endParaRPr lang="es-MX" sz="2800" dirty="0"/>
        </a:p>
      </dgm:t>
    </dgm:pt>
    <dgm:pt modelId="{C72DA908-0843-4489-841C-AE6D0F7C8297}" type="parTrans" cxnId="{44ED9C67-68C9-4CDD-A749-5CFDEC6270A3}">
      <dgm:prSet/>
      <dgm:spPr/>
      <dgm:t>
        <a:bodyPr/>
        <a:lstStyle/>
        <a:p>
          <a:endParaRPr lang="es-MX"/>
        </a:p>
      </dgm:t>
    </dgm:pt>
    <dgm:pt modelId="{EE183967-7A43-4541-A170-040BA2CAE7DC}" type="sibTrans" cxnId="{44ED9C67-68C9-4CDD-A749-5CFDEC6270A3}">
      <dgm:prSet/>
      <dgm:spPr/>
      <dgm:t>
        <a:bodyPr/>
        <a:lstStyle/>
        <a:p>
          <a:endParaRPr lang="es-MX"/>
        </a:p>
      </dgm:t>
    </dgm:pt>
    <dgm:pt modelId="{454A6C39-D6EC-4719-86FC-11C95DBB405E}">
      <dgm:prSet custT="1"/>
      <dgm:spPr/>
      <dgm:t>
        <a:bodyPr/>
        <a:lstStyle/>
        <a:p>
          <a:pPr rtl="0"/>
          <a:r>
            <a:rPr lang="es-MX" sz="2800" dirty="0" smtClean="0"/>
            <a:t>Derecho económico sobre los beneficios</a:t>
          </a:r>
          <a:endParaRPr lang="es-MX" sz="2800" dirty="0"/>
        </a:p>
      </dgm:t>
    </dgm:pt>
    <dgm:pt modelId="{DBE2CF17-3D4F-4422-8C10-250FB4A5CDCC}" type="parTrans" cxnId="{9EF515CE-5B43-4D44-A2C3-34214CBBEBEB}">
      <dgm:prSet/>
      <dgm:spPr/>
      <dgm:t>
        <a:bodyPr/>
        <a:lstStyle/>
        <a:p>
          <a:endParaRPr lang="es-MX"/>
        </a:p>
      </dgm:t>
    </dgm:pt>
    <dgm:pt modelId="{CC782E54-59D0-4C55-ABA6-FC645244B04F}" type="sibTrans" cxnId="{9EF515CE-5B43-4D44-A2C3-34214CBBEBEB}">
      <dgm:prSet/>
      <dgm:spPr/>
      <dgm:t>
        <a:bodyPr/>
        <a:lstStyle/>
        <a:p>
          <a:endParaRPr lang="es-MX"/>
        </a:p>
      </dgm:t>
    </dgm:pt>
    <dgm:pt modelId="{1B471375-E0F4-4FA2-98AC-0FE1D2565266}" type="pres">
      <dgm:prSet presAssocID="{E599B7AD-F55C-4248-8ACC-5B26A2CE79BD}" presName="linear" presStyleCnt="0">
        <dgm:presLayoutVars>
          <dgm:animLvl val="lvl"/>
          <dgm:resizeHandles val="exact"/>
        </dgm:presLayoutVars>
      </dgm:prSet>
      <dgm:spPr/>
      <dgm:t>
        <a:bodyPr/>
        <a:lstStyle/>
        <a:p>
          <a:endParaRPr lang="es-MX"/>
        </a:p>
      </dgm:t>
    </dgm:pt>
    <dgm:pt modelId="{6298C5B7-EE62-4C36-BD33-23395ABE59F3}" type="pres">
      <dgm:prSet presAssocID="{B925674C-93CE-469A-9DF2-A4033065BC00}" presName="parentText" presStyleLbl="node1" presStyleIdx="0" presStyleCnt="7">
        <dgm:presLayoutVars>
          <dgm:chMax val="0"/>
          <dgm:bulletEnabled val="1"/>
        </dgm:presLayoutVars>
      </dgm:prSet>
      <dgm:spPr/>
      <dgm:t>
        <a:bodyPr/>
        <a:lstStyle/>
        <a:p>
          <a:endParaRPr lang="es-MX"/>
        </a:p>
      </dgm:t>
    </dgm:pt>
    <dgm:pt modelId="{868CEA2D-4A03-4B4A-912B-7CCD3CCB317F}" type="pres">
      <dgm:prSet presAssocID="{42737C6E-27B7-4162-AD3A-79CCB8D36140}" presName="spacer" presStyleCnt="0"/>
      <dgm:spPr/>
    </dgm:pt>
    <dgm:pt modelId="{DAF14AF3-4C3D-450A-BE45-D1F6C37752CD}" type="pres">
      <dgm:prSet presAssocID="{E80C0E57-E87A-40BB-B14B-B793E398E656}" presName="parentText" presStyleLbl="node1" presStyleIdx="1" presStyleCnt="7">
        <dgm:presLayoutVars>
          <dgm:chMax val="0"/>
          <dgm:bulletEnabled val="1"/>
        </dgm:presLayoutVars>
      </dgm:prSet>
      <dgm:spPr/>
      <dgm:t>
        <a:bodyPr/>
        <a:lstStyle/>
        <a:p>
          <a:endParaRPr lang="es-MX"/>
        </a:p>
      </dgm:t>
    </dgm:pt>
    <dgm:pt modelId="{6D247E26-CA1A-41DD-BD47-29E15681C533}" type="pres">
      <dgm:prSet presAssocID="{A1C5BC12-CC9B-44BB-ABA9-986C147F68C7}" presName="spacer" presStyleCnt="0"/>
      <dgm:spPr/>
    </dgm:pt>
    <dgm:pt modelId="{AE83479A-0C79-44E1-979C-A1195896B0DB}" type="pres">
      <dgm:prSet presAssocID="{BA088114-9BCE-4691-9F6D-5DBB85FE0D0A}" presName="parentText" presStyleLbl="node1" presStyleIdx="2" presStyleCnt="7">
        <dgm:presLayoutVars>
          <dgm:chMax val="0"/>
          <dgm:bulletEnabled val="1"/>
        </dgm:presLayoutVars>
      </dgm:prSet>
      <dgm:spPr/>
      <dgm:t>
        <a:bodyPr/>
        <a:lstStyle/>
        <a:p>
          <a:endParaRPr lang="es-MX"/>
        </a:p>
      </dgm:t>
    </dgm:pt>
    <dgm:pt modelId="{D8FD3C03-592F-4364-A155-1DC0FA3140A9}" type="pres">
      <dgm:prSet presAssocID="{80BC0696-E02F-463B-939F-D64A68D8845C}" presName="spacer" presStyleCnt="0"/>
      <dgm:spPr/>
    </dgm:pt>
    <dgm:pt modelId="{127E3BD0-9033-40BD-A0D5-1F311C4667CD}" type="pres">
      <dgm:prSet presAssocID="{ECA8A674-F405-4BF5-AEA1-499F477BD234}" presName="parentText" presStyleLbl="node1" presStyleIdx="3" presStyleCnt="7">
        <dgm:presLayoutVars>
          <dgm:chMax val="0"/>
          <dgm:bulletEnabled val="1"/>
        </dgm:presLayoutVars>
      </dgm:prSet>
      <dgm:spPr/>
      <dgm:t>
        <a:bodyPr/>
        <a:lstStyle/>
        <a:p>
          <a:endParaRPr lang="es-MX"/>
        </a:p>
      </dgm:t>
    </dgm:pt>
    <dgm:pt modelId="{9517612A-4881-41AB-98A1-B2A55A3DCCCE}" type="pres">
      <dgm:prSet presAssocID="{CD150036-8043-49D3-B7D8-BAAF8AB6F1C0}" presName="spacer" presStyleCnt="0"/>
      <dgm:spPr/>
    </dgm:pt>
    <dgm:pt modelId="{0C2EBBB5-FD68-4B5C-B201-46F379139A08}" type="pres">
      <dgm:prSet presAssocID="{80E14DB7-6494-4A6D-A7C6-093BDF0CD296}" presName="parentText" presStyleLbl="node1" presStyleIdx="4" presStyleCnt="7">
        <dgm:presLayoutVars>
          <dgm:chMax val="0"/>
          <dgm:bulletEnabled val="1"/>
        </dgm:presLayoutVars>
      </dgm:prSet>
      <dgm:spPr/>
      <dgm:t>
        <a:bodyPr/>
        <a:lstStyle/>
        <a:p>
          <a:endParaRPr lang="es-MX"/>
        </a:p>
      </dgm:t>
    </dgm:pt>
    <dgm:pt modelId="{008FB082-7108-4B3D-8CE7-96F513E852C8}" type="pres">
      <dgm:prSet presAssocID="{F05B7358-ED15-484F-9DAA-C73AFDC52612}" presName="spacer" presStyleCnt="0"/>
      <dgm:spPr/>
    </dgm:pt>
    <dgm:pt modelId="{38104257-537E-4870-988E-C105FB2F691A}" type="pres">
      <dgm:prSet presAssocID="{2CC42750-3253-40F8-ACE7-3101CD6703E1}" presName="parentText" presStyleLbl="node1" presStyleIdx="5" presStyleCnt="7">
        <dgm:presLayoutVars>
          <dgm:chMax val="0"/>
          <dgm:bulletEnabled val="1"/>
        </dgm:presLayoutVars>
      </dgm:prSet>
      <dgm:spPr/>
      <dgm:t>
        <a:bodyPr/>
        <a:lstStyle/>
        <a:p>
          <a:endParaRPr lang="es-MX"/>
        </a:p>
      </dgm:t>
    </dgm:pt>
    <dgm:pt modelId="{73312E7E-8A13-4BC2-99F1-20C8D14EDAA4}" type="pres">
      <dgm:prSet presAssocID="{EE183967-7A43-4541-A170-040BA2CAE7DC}" presName="spacer" presStyleCnt="0"/>
      <dgm:spPr/>
    </dgm:pt>
    <dgm:pt modelId="{59EF3A86-4031-46F9-9356-F2E89B531E41}" type="pres">
      <dgm:prSet presAssocID="{454A6C39-D6EC-4719-86FC-11C95DBB405E}" presName="parentText" presStyleLbl="node1" presStyleIdx="6" presStyleCnt="7">
        <dgm:presLayoutVars>
          <dgm:chMax val="0"/>
          <dgm:bulletEnabled val="1"/>
        </dgm:presLayoutVars>
      </dgm:prSet>
      <dgm:spPr/>
      <dgm:t>
        <a:bodyPr/>
        <a:lstStyle/>
        <a:p>
          <a:endParaRPr lang="es-MX"/>
        </a:p>
      </dgm:t>
    </dgm:pt>
  </dgm:ptLst>
  <dgm:cxnLst>
    <dgm:cxn modelId="{69486FA5-55A5-4F90-AF5E-C0BC543C3367}" type="presOf" srcId="{454A6C39-D6EC-4719-86FC-11C95DBB405E}" destId="{59EF3A86-4031-46F9-9356-F2E89B531E41}" srcOrd="0" destOrd="0" presId="urn:microsoft.com/office/officeart/2005/8/layout/vList2"/>
    <dgm:cxn modelId="{E6B06212-CF1E-47D5-93F6-28A90C17C013}" srcId="{E599B7AD-F55C-4248-8ACC-5B26A2CE79BD}" destId="{80E14DB7-6494-4A6D-A7C6-093BDF0CD296}" srcOrd="4" destOrd="0" parTransId="{07E11A0B-D98E-47F1-81E4-5DE083F64EAC}" sibTransId="{F05B7358-ED15-484F-9DAA-C73AFDC52612}"/>
    <dgm:cxn modelId="{D934004C-7353-457D-9C4A-69A3D990FD74}" type="presOf" srcId="{B925674C-93CE-469A-9DF2-A4033065BC00}" destId="{6298C5B7-EE62-4C36-BD33-23395ABE59F3}" srcOrd="0" destOrd="0" presId="urn:microsoft.com/office/officeart/2005/8/layout/vList2"/>
    <dgm:cxn modelId="{C2F61E8F-C520-4316-A1BF-92DAAB5A2D93}" type="presOf" srcId="{80E14DB7-6494-4A6D-A7C6-093BDF0CD296}" destId="{0C2EBBB5-FD68-4B5C-B201-46F379139A08}" srcOrd="0" destOrd="0" presId="urn:microsoft.com/office/officeart/2005/8/layout/vList2"/>
    <dgm:cxn modelId="{859FA7D3-AD2D-4D4E-BE7D-CDF381729F42}" type="presOf" srcId="{E599B7AD-F55C-4248-8ACC-5B26A2CE79BD}" destId="{1B471375-E0F4-4FA2-98AC-0FE1D2565266}" srcOrd="0" destOrd="0" presId="urn:microsoft.com/office/officeart/2005/8/layout/vList2"/>
    <dgm:cxn modelId="{65BCA225-20B2-4BC2-A8D5-3AC70599BDD3}" type="presOf" srcId="{ECA8A674-F405-4BF5-AEA1-499F477BD234}" destId="{127E3BD0-9033-40BD-A0D5-1F311C4667CD}" srcOrd="0" destOrd="0" presId="urn:microsoft.com/office/officeart/2005/8/layout/vList2"/>
    <dgm:cxn modelId="{B54014F0-44D9-469F-94D8-6AF1A446B53D}" type="presOf" srcId="{E80C0E57-E87A-40BB-B14B-B793E398E656}" destId="{DAF14AF3-4C3D-450A-BE45-D1F6C37752CD}" srcOrd="0" destOrd="0" presId="urn:microsoft.com/office/officeart/2005/8/layout/vList2"/>
    <dgm:cxn modelId="{44ED9C67-68C9-4CDD-A749-5CFDEC6270A3}" srcId="{E599B7AD-F55C-4248-8ACC-5B26A2CE79BD}" destId="{2CC42750-3253-40F8-ACE7-3101CD6703E1}" srcOrd="5" destOrd="0" parTransId="{C72DA908-0843-4489-841C-AE6D0F7C8297}" sibTransId="{EE183967-7A43-4541-A170-040BA2CAE7DC}"/>
    <dgm:cxn modelId="{898837E1-2120-4C6C-BF39-B4845FFC2B17}" type="presOf" srcId="{2CC42750-3253-40F8-ACE7-3101CD6703E1}" destId="{38104257-537E-4870-988E-C105FB2F691A}" srcOrd="0" destOrd="0" presId="urn:microsoft.com/office/officeart/2005/8/layout/vList2"/>
    <dgm:cxn modelId="{AB54C2A5-D155-4128-A5DE-B9ABE7744BE3}" srcId="{E599B7AD-F55C-4248-8ACC-5B26A2CE79BD}" destId="{B925674C-93CE-469A-9DF2-A4033065BC00}" srcOrd="0" destOrd="0" parTransId="{CFCB1574-8454-4682-9E06-1D70DB6A28F2}" sibTransId="{42737C6E-27B7-4162-AD3A-79CCB8D36140}"/>
    <dgm:cxn modelId="{9EF515CE-5B43-4D44-A2C3-34214CBBEBEB}" srcId="{E599B7AD-F55C-4248-8ACC-5B26A2CE79BD}" destId="{454A6C39-D6EC-4719-86FC-11C95DBB405E}" srcOrd="6" destOrd="0" parTransId="{DBE2CF17-3D4F-4422-8C10-250FB4A5CDCC}" sibTransId="{CC782E54-59D0-4C55-ABA6-FC645244B04F}"/>
    <dgm:cxn modelId="{ED6A3298-5DB2-4508-969F-AC37922BDDDC}" type="presOf" srcId="{BA088114-9BCE-4691-9F6D-5DBB85FE0D0A}" destId="{AE83479A-0C79-44E1-979C-A1195896B0DB}" srcOrd="0" destOrd="0" presId="urn:microsoft.com/office/officeart/2005/8/layout/vList2"/>
    <dgm:cxn modelId="{1A93280F-A77D-4B4A-9CC3-2CD05EDBA79A}" srcId="{E599B7AD-F55C-4248-8ACC-5B26A2CE79BD}" destId="{ECA8A674-F405-4BF5-AEA1-499F477BD234}" srcOrd="3" destOrd="0" parTransId="{C78BAD71-06EE-4769-81EF-82C8CD789A88}" sibTransId="{CD150036-8043-49D3-B7D8-BAAF8AB6F1C0}"/>
    <dgm:cxn modelId="{9788E312-2DDC-49B6-B640-EC28B111C7E6}" srcId="{E599B7AD-F55C-4248-8ACC-5B26A2CE79BD}" destId="{BA088114-9BCE-4691-9F6D-5DBB85FE0D0A}" srcOrd="2" destOrd="0" parTransId="{8CFD992D-0327-4E15-9EEF-68EB880FA04B}" sibTransId="{80BC0696-E02F-463B-939F-D64A68D8845C}"/>
    <dgm:cxn modelId="{16366178-6F32-4F84-88EF-2C2E3C57405D}" srcId="{E599B7AD-F55C-4248-8ACC-5B26A2CE79BD}" destId="{E80C0E57-E87A-40BB-B14B-B793E398E656}" srcOrd="1" destOrd="0" parTransId="{D48C24BB-3099-445A-8AD6-FC1D107CB028}" sibTransId="{A1C5BC12-CC9B-44BB-ABA9-986C147F68C7}"/>
    <dgm:cxn modelId="{721A4ED7-2202-401A-8A5F-C704D55AC54C}" type="presParOf" srcId="{1B471375-E0F4-4FA2-98AC-0FE1D2565266}" destId="{6298C5B7-EE62-4C36-BD33-23395ABE59F3}" srcOrd="0" destOrd="0" presId="urn:microsoft.com/office/officeart/2005/8/layout/vList2"/>
    <dgm:cxn modelId="{B51F8887-4AEB-46BC-8521-1B0DE4AD6480}" type="presParOf" srcId="{1B471375-E0F4-4FA2-98AC-0FE1D2565266}" destId="{868CEA2D-4A03-4B4A-912B-7CCD3CCB317F}" srcOrd="1" destOrd="0" presId="urn:microsoft.com/office/officeart/2005/8/layout/vList2"/>
    <dgm:cxn modelId="{CD0CF377-9F40-4701-A4B9-64C0F80A183E}" type="presParOf" srcId="{1B471375-E0F4-4FA2-98AC-0FE1D2565266}" destId="{DAF14AF3-4C3D-450A-BE45-D1F6C37752CD}" srcOrd="2" destOrd="0" presId="urn:microsoft.com/office/officeart/2005/8/layout/vList2"/>
    <dgm:cxn modelId="{6D701E5F-5DF7-45E7-B8EF-11050AEF5015}" type="presParOf" srcId="{1B471375-E0F4-4FA2-98AC-0FE1D2565266}" destId="{6D247E26-CA1A-41DD-BD47-29E15681C533}" srcOrd="3" destOrd="0" presId="urn:microsoft.com/office/officeart/2005/8/layout/vList2"/>
    <dgm:cxn modelId="{326410A1-8A75-4BB9-A88E-8ABC434DE5C9}" type="presParOf" srcId="{1B471375-E0F4-4FA2-98AC-0FE1D2565266}" destId="{AE83479A-0C79-44E1-979C-A1195896B0DB}" srcOrd="4" destOrd="0" presId="urn:microsoft.com/office/officeart/2005/8/layout/vList2"/>
    <dgm:cxn modelId="{11CBE1C5-DE25-4A9A-8E95-A4E593D21FD3}" type="presParOf" srcId="{1B471375-E0F4-4FA2-98AC-0FE1D2565266}" destId="{D8FD3C03-592F-4364-A155-1DC0FA3140A9}" srcOrd="5" destOrd="0" presId="urn:microsoft.com/office/officeart/2005/8/layout/vList2"/>
    <dgm:cxn modelId="{B73446E0-D4E2-4BE9-B6A4-BDE861E676D2}" type="presParOf" srcId="{1B471375-E0F4-4FA2-98AC-0FE1D2565266}" destId="{127E3BD0-9033-40BD-A0D5-1F311C4667CD}" srcOrd="6" destOrd="0" presId="urn:microsoft.com/office/officeart/2005/8/layout/vList2"/>
    <dgm:cxn modelId="{48435B17-17B8-4DA1-8FC6-0FE6A0550676}" type="presParOf" srcId="{1B471375-E0F4-4FA2-98AC-0FE1D2565266}" destId="{9517612A-4881-41AB-98A1-B2A55A3DCCCE}" srcOrd="7" destOrd="0" presId="urn:microsoft.com/office/officeart/2005/8/layout/vList2"/>
    <dgm:cxn modelId="{88D4D689-1CEA-4D43-A1F2-4D6C21AC0E69}" type="presParOf" srcId="{1B471375-E0F4-4FA2-98AC-0FE1D2565266}" destId="{0C2EBBB5-FD68-4B5C-B201-46F379139A08}" srcOrd="8" destOrd="0" presId="urn:microsoft.com/office/officeart/2005/8/layout/vList2"/>
    <dgm:cxn modelId="{838BF71F-2291-4C2F-977D-424B4998ECFC}" type="presParOf" srcId="{1B471375-E0F4-4FA2-98AC-0FE1D2565266}" destId="{008FB082-7108-4B3D-8CE7-96F513E852C8}" srcOrd="9" destOrd="0" presId="urn:microsoft.com/office/officeart/2005/8/layout/vList2"/>
    <dgm:cxn modelId="{1666E1A4-59DD-4764-B514-0C1B356B82EF}" type="presParOf" srcId="{1B471375-E0F4-4FA2-98AC-0FE1D2565266}" destId="{38104257-537E-4870-988E-C105FB2F691A}" srcOrd="10" destOrd="0" presId="urn:microsoft.com/office/officeart/2005/8/layout/vList2"/>
    <dgm:cxn modelId="{D1E79146-65AB-477B-9F19-6C48AAC355EA}" type="presParOf" srcId="{1B471375-E0F4-4FA2-98AC-0FE1D2565266}" destId="{73312E7E-8A13-4BC2-99F1-20C8D14EDAA4}" srcOrd="11" destOrd="0" presId="urn:microsoft.com/office/officeart/2005/8/layout/vList2"/>
    <dgm:cxn modelId="{952374C2-5E83-4DF0-8BB6-E5DF16D3254A}" type="presParOf" srcId="{1B471375-E0F4-4FA2-98AC-0FE1D2565266}" destId="{59EF3A86-4031-46F9-9356-F2E89B531E41}"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F3B721-8E33-4965-A292-DE7CD36DD559}"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MX"/>
        </a:p>
      </dgm:t>
    </dgm:pt>
    <dgm:pt modelId="{7C858DC8-EA1D-4B1F-885A-9615F3E959BC}">
      <dgm:prSet custT="1"/>
      <dgm:spPr/>
      <dgm:t>
        <a:bodyPr/>
        <a:lstStyle/>
        <a:p>
          <a:pPr rtl="0"/>
          <a:r>
            <a:rPr lang="es-ES_tradnl" sz="1800" dirty="0" smtClean="0"/>
            <a:t>Para disfrutar de los beneficios de obtentor y poder proteger las variedades desarrolladas se requiere que sean</a:t>
          </a:r>
          <a:endParaRPr lang="es-MX" sz="1800" dirty="0"/>
        </a:p>
      </dgm:t>
    </dgm:pt>
    <dgm:pt modelId="{414B4214-D0DF-4163-AC82-440477730A39}" type="parTrans" cxnId="{83DCA9E1-C0E5-42CD-B5D2-09141AC14E1F}">
      <dgm:prSet/>
      <dgm:spPr/>
      <dgm:t>
        <a:bodyPr/>
        <a:lstStyle/>
        <a:p>
          <a:endParaRPr lang="es-MX"/>
        </a:p>
      </dgm:t>
    </dgm:pt>
    <dgm:pt modelId="{EF8CE932-943E-424B-85A0-59FF026DFEA1}" type="sibTrans" cxnId="{83DCA9E1-C0E5-42CD-B5D2-09141AC14E1F}">
      <dgm:prSet/>
      <dgm:spPr/>
      <dgm:t>
        <a:bodyPr/>
        <a:lstStyle/>
        <a:p>
          <a:endParaRPr lang="es-MX"/>
        </a:p>
      </dgm:t>
    </dgm:pt>
    <dgm:pt modelId="{D2A3155C-77AA-44D2-8561-D20B6C703C1E}">
      <dgm:prSet/>
      <dgm:spPr/>
      <dgm:t>
        <a:bodyPr/>
        <a:lstStyle/>
        <a:p>
          <a:pPr rtl="0"/>
          <a:r>
            <a:rPr lang="es-ES_tradnl" dirty="0" smtClean="0"/>
            <a:t>DISTINTA</a:t>
          </a:r>
          <a:endParaRPr lang="es-MX" dirty="0"/>
        </a:p>
      </dgm:t>
    </dgm:pt>
    <dgm:pt modelId="{74E37382-778F-4318-8022-B635067367B7}" type="parTrans" cxnId="{E0D7A57F-81D4-4A87-A616-881D36BABC9A}">
      <dgm:prSet/>
      <dgm:spPr/>
      <dgm:t>
        <a:bodyPr/>
        <a:lstStyle/>
        <a:p>
          <a:endParaRPr lang="es-MX"/>
        </a:p>
      </dgm:t>
    </dgm:pt>
    <dgm:pt modelId="{AB2974CF-C808-487D-B33C-396EC348D4CA}" type="sibTrans" cxnId="{E0D7A57F-81D4-4A87-A616-881D36BABC9A}">
      <dgm:prSet/>
      <dgm:spPr/>
      <dgm:t>
        <a:bodyPr/>
        <a:lstStyle/>
        <a:p>
          <a:endParaRPr lang="es-MX"/>
        </a:p>
      </dgm:t>
    </dgm:pt>
    <dgm:pt modelId="{D2A85DE5-566B-4E9B-B9BD-281587483099}">
      <dgm:prSet/>
      <dgm:spPr/>
      <dgm:t>
        <a:bodyPr/>
        <a:lstStyle/>
        <a:p>
          <a:pPr rtl="0"/>
          <a:r>
            <a:rPr lang="es-ES_tradnl" dirty="0" smtClean="0"/>
            <a:t>UNIFORME</a:t>
          </a:r>
          <a:endParaRPr lang="es-MX" dirty="0"/>
        </a:p>
      </dgm:t>
    </dgm:pt>
    <dgm:pt modelId="{6B6F404F-9328-4C8A-8877-72A140779561}" type="parTrans" cxnId="{BF3D3869-222A-4ED1-B3B6-6BA26C4AA422}">
      <dgm:prSet/>
      <dgm:spPr/>
      <dgm:t>
        <a:bodyPr/>
        <a:lstStyle/>
        <a:p>
          <a:endParaRPr lang="es-MX"/>
        </a:p>
      </dgm:t>
    </dgm:pt>
    <dgm:pt modelId="{080418E8-417B-4695-9C83-CEAD085B406A}" type="sibTrans" cxnId="{BF3D3869-222A-4ED1-B3B6-6BA26C4AA422}">
      <dgm:prSet/>
      <dgm:spPr/>
      <dgm:t>
        <a:bodyPr/>
        <a:lstStyle/>
        <a:p>
          <a:endParaRPr lang="es-MX"/>
        </a:p>
      </dgm:t>
    </dgm:pt>
    <dgm:pt modelId="{25C2390C-16AD-4D8D-975A-4B1CC8CACF6A}">
      <dgm:prSet/>
      <dgm:spPr/>
      <dgm:t>
        <a:bodyPr/>
        <a:lstStyle/>
        <a:p>
          <a:pPr rtl="0"/>
          <a:r>
            <a:rPr lang="es-ES_tradnl" smtClean="0"/>
            <a:t>ESTABLE</a:t>
          </a:r>
          <a:endParaRPr lang="es-MX"/>
        </a:p>
      </dgm:t>
    </dgm:pt>
    <dgm:pt modelId="{F7B2787D-0103-46CE-A5BE-41099E926135}" type="parTrans" cxnId="{A63E7DD5-549E-4BAA-AC44-95561F44331B}">
      <dgm:prSet/>
      <dgm:spPr/>
      <dgm:t>
        <a:bodyPr/>
        <a:lstStyle/>
        <a:p>
          <a:endParaRPr lang="es-MX"/>
        </a:p>
      </dgm:t>
    </dgm:pt>
    <dgm:pt modelId="{C0CCE027-A118-4E6D-82D7-5E3D8BD65E24}" type="sibTrans" cxnId="{A63E7DD5-549E-4BAA-AC44-95561F44331B}">
      <dgm:prSet/>
      <dgm:spPr/>
      <dgm:t>
        <a:bodyPr/>
        <a:lstStyle/>
        <a:p>
          <a:endParaRPr lang="es-MX"/>
        </a:p>
      </dgm:t>
    </dgm:pt>
    <dgm:pt modelId="{770CAB89-D7B1-469F-A12B-1942567485F3}" type="pres">
      <dgm:prSet presAssocID="{C1F3B721-8E33-4965-A292-DE7CD36DD559}" presName="compositeShape" presStyleCnt="0">
        <dgm:presLayoutVars>
          <dgm:dir/>
          <dgm:resizeHandles/>
        </dgm:presLayoutVars>
      </dgm:prSet>
      <dgm:spPr/>
      <dgm:t>
        <a:bodyPr/>
        <a:lstStyle/>
        <a:p>
          <a:endParaRPr lang="es-MX"/>
        </a:p>
      </dgm:t>
    </dgm:pt>
    <dgm:pt modelId="{6924661A-1D0B-4E02-BE74-F4FCB723746C}" type="pres">
      <dgm:prSet presAssocID="{C1F3B721-8E33-4965-A292-DE7CD36DD559}" presName="pyramid" presStyleLbl="node1" presStyleIdx="0" presStyleCnt="1" custScaleX="119058"/>
      <dgm:spPr/>
    </dgm:pt>
    <dgm:pt modelId="{1F283DBA-5E8F-41BC-9FB7-B76D7BF670F8}" type="pres">
      <dgm:prSet presAssocID="{C1F3B721-8E33-4965-A292-DE7CD36DD559}" presName="theList" presStyleCnt="0"/>
      <dgm:spPr/>
    </dgm:pt>
    <dgm:pt modelId="{2879DF36-6E91-43F6-B3D7-07FF7EEEB5BB}" type="pres">
      <dgm:prSet presAssocID="{7C858DC8-EA1D-4B1F-885A-9615F3E959BC}" presName="aNode" presStyleLbl="fgAcc1" presStyleIdx="0" presStyleCnt="4" custScaleX="285095" custScaleY="151880">
        <dgm:presLayoutVars>
          <dgm:bulletEnabled val="1"/>
        </dgm:presLayoutVars>
      </dgm:prSet>
      <dgm:spPr/>
      <dgm:t>
        <a:bodyPr/>
        <a:lstStyle/>
        <a:p>
          <a:endParaRPr lang="es-MX"/>
        </a:p>
      </dgm:t>
    </dgm:pt>
    <dgm:pt modelId="{529639AF-A335-451A-A035-C1782A037E66}" type="pres">
      <dgm:prSet presAssocID="{7C858DC8-EA1D-4B1F-885A-9615F3E959BC}" presName="aSpace" presStyleCnt="0"/>
      <dgm:spPr/>
    </dgm:pt>
    <dgm:pt modelId="{569B314D-1B96-4970-988B-F6ABFC304429}" type="pres">
      <dgm:prSet presAssocID="{D2A3155C-77AA-44D2-8561-D20B6C703C1E}" presName="aNode" presStyleLbl="fgAcc1" presStyleIdx="1" presStyleCnt="4">
        <dgm:presLayoutVars>
          <dgm:bulletEnabled val="1"/>
        </dgm:presLayoutVars>
      </dgm:prSet>
      <dgm:spPr/>
      <dgm:t>
        <a:bodyPr/>
        <a:lstStyle/>
        <a:p>
          <a:endParaRPr lang="es-MX"/>
        </a:p>
      </dgm:t>
    </dgm:pt>
    <dgm:pt modelId="{8D77084C-C658-4537-A89D-6ECEC7E6B48E}" type="pres">
      <dgm:prSet presAssocID="{D2A3155C-77AA-44D2-8561-D20B6C703C1E}" presName="aSpace" presStyleCnt="0"/>
      <dgm:spPr/>
    </dgm:pt>
    <dgm:pt modelId="{8DBEBA64-9E93-4DA6-BFB7-CBA54E742941}" type="pres">
      <dgm:prSet presAssocID="{D2A85DE5-566B-4E9B-B9BD-281587483099}" presName="aNode" presStyleLbl="fgAcc1" presStyleIdx="2" presStyleCnt="4">
        <dgm:presLayoutVars>
          <dgm:bulletEnabled val="1"/>
        </dgm:presLayoutVars>
      </dgm:prSet>
      <dgm:spPr/>
      <dgm:t>
        <a:bodyPr/>
        <a:lstStyle/>
        <a:p>
          <a:endParaRPr lang="es-MX"/>
        </a:p>
      </dgm:t>
    </dgm:pt>
    <dgm:pt modelId="{688EDDB0-C5BB-485E-91A0-6F98F3061E68}" type="pres">
      <dgm:prSet presAssocID="{D2A85DE5-566B-4E9B-B9BD-281587483099}" presName="aSpace" presStyleCnt="0"/>
      <dgm:spPr/>
    </dgm:pt>
    <dgm:pt modelId="{C1908B8D-CAC2-4F9F-BC3A-C5BDE06D86F1}" type="pres">
      <dgm:prSet presAssocID="{25C2390C-16AD-4D8D-975A-4B1CC8CACF6A}" presName="aNode" presStyleLbl="fgAcc1" presStyleIdx="3" presStyleCnt="4">
        <dgm:presLayoutVars>
          <dgm:bulletEnabled val="1"/>
        </dgm:presLayoutVars>
      </dgm:prSet>
      <dgm:spPr/>
      <dgm:t>
        <a:bodyPr/>
        <a:lstStyle/>
        <a:p>
          <a:endParaRPr lang="es-MX"/>
        </a:p>
      </dgm:t>
    </dgm:pt>
    <dgm:pt modelId="{F0FD6667-CDA7-4198-8D2B-F9E227FE6D1C}" type="pres">
      <dgm:prSet presAssocID="{25C2390C-16AD-4D8D-975A-4B1CC8CACF6A}" presName="aSpace" presStyleCnt="0"/>
      <dgm:spPr/>
    </dgm:pt>
  </dgm:ptLst>
  <dgm:cxnLst>
    <dgm:cxn modelId="{E81E7981-1184-4D15-A27C-5472D4B219F4}" type="presOf" srcId="{D2A85DE5-566B-4E9B-B9BD-281587483099}" destId="{8DBEBA64-9E93-4DA6-BFB7-CBA54E742941}" srcOrd="0" destOrd="0" presId="urn:microsoft.com/office/officeart/2005/8/layout/pyramid2"/>
    <dgm:cxn modelId="{A63E7DD5-549E-4BAA-AC44-95561F44331B}" srcId="{C1F3B721-8E33-4965-A292-DE7CD36DD559}" destId="{25C2390C-16AD-4D8D-975A-4B1CC8CACF6A}" srcOrd="3" destOrd="0" parTransId="{F7B2787D-0103-46CE-A5BE-41099E926135}" sibTransId="{C0CCE027-A118-4E6D-82D7-5E3D8BD65E24}"/>
    <dgm:cxn modelId="{83DCA9E1-C0E5-42CD-B5D2-09141AC14E1F}" srcId="{C1F3B721-8E33-4965-A292-DE7CD36DD559}" destId="{7C858DC8-EA1D-4B1F-885A-9615F3E959BC}" srcOrd="0" destOrd="0" parTransId="{414B4214-D0DF-4163-AC82-440477730A39}" sibTransId="{EF8CE932-943E-424B-85A0-59FF026DFEA1}"/>
    <dgm:cxn modelId="{2EF5295E-1942-404A-8108-07EC0ED19E85}" type="presOf" srcId="{7C858DC8-EA1D-4B1F-885A-9615F3E959BC}" destId="{2879DF36-6E91-43F6-B3D7-07FF7EEEB5BB}" srcOrd="0" destOrd="0" presId="urn:microsoft.com/office/officeart/2005/8/layout/pyramid2"/>
    <dgm:cxn modelId="{E0D7A57F-81D4-4A87-A616-881D36BABC9A}" srcId="{C1F3B721-8E33-4965-A292-DE7CD36DD559}" destId="{D2A3155C-77AA-44D2-8561-D20B6C703C1E}" srcOrd="1" destOrd="0" parTransId="{74E37382-778F-4318-8022-B635067367B7}" sibTransId="{AB2974CF-C808-487D-B33C-396EC348D4CA}"/>
    <dgm:cxn modelId="{3C000A37-FFAC-4D1D-BA41-677436EE7817}" type="presOf" srcId="{25C2390C-16AD-4D8D-975A-4B1CC8CACF6A}" destId="{C1908B8D-CAC2-4F9F-BC3A-C5BDE06D86F1}" srcOrd="0" destOrd="0" presId="urn:microsoft.com/office/officeart/2005/8/layout/pyramid2"/>
    <dgm:cxn modelId="{6241506F-7E4B-478D-8B9E-92BA09B33BB8}" type="presOf" srcId="{C1F3B721-8E33-4965-A292-DE7CD36DD559}" destId="{770CAB89-D7B1-469F-A12B-1942567485F3}" srcOrd="0" destOrd="0" presId="urn:microsoft.com/office/officeart/2005/8/layout/pyramid2"/>
    <dgm:cxn modelId="{57018329-69E9-43F3-9E06-E5DE894C98B0}" type="presOf" srcId="{D2A3155C-77AA-44D2-8561-D20B6C703C1E}" destId="{569B314D-1B96-4970-988B-F6ABFC304429}" srcOrd="0" destOrd="0" presId="urn:microsoft.com/office/officeart/2005/8/layout/pyramid2"/>
    <dgm:cxn modelId="{BF3D3869-222A-4ED1-B3B6-6BA26C4AA422}" srcId="{C1F3B721-8E33-4965-A292-DE7CD36DD559}" destId="{D2A85DE5-566B-4E9B-B9BD-281587483099}" srcOrd="2" destOrd="0" parTransId="{6B6F404F-9328-4C8A-8877-72A140779561}" sibTransId="{080418E8-417B-4695-9C83-CEAD085B406A}"/>
    <dgm:cxn modelId="{8D737F98-E111-4E23-B96B-891C95FCE574}" type="presParOf" srcId="{770CAB89-D7B1-469F-A12B-1942567485F3}" destId="{6924661A-1D0B-4E02-BE74-F4FCB723746C}" srcOrd="0" destOrd="0" presId="urn:microsoft.com/office/officeart/2005/8/layout/pyramid2"/>
    <dgm:cxn modelId="{02361FDF-D72B-4D3E-9205-756D965E04B6}" type="presParOf" srcId="{770CAB89-D7B1-469F-A12B-1942567485F3}" destId="{1F283DBA-5E8F-41BC-9FB7-B76D7BF670F8}" srcOrd="1" destOrd="0" presId="urn:microsoft.com/office/officeart/2005/8/layout/pyramid2"/>
    <dgm:cxn modelId="{FFD516D5-0BFC-4338-B9AD-BDA0AF1BB57E}" type="presParOf" srcId="{1F283DBA-5E8F-41BC-9FB7-B76D7BF670F8}" destId="{2879DF36-6E91-43F6-B3D7-07FF7EEEB5BB}" srcOrd="0" destOrd="0" presId="urn:microsoft.com/office/officeart/2005/8/layout/pyramid2"/>
    <dgm:cxn modelId="{BA9116B1-90C6-4064-B06E-C9A278473DD6}" type="presParOf" srcId="{1F283DBA-5E8F-41BC-9FB7-B76D7BF670F8}" destId="{529639AF-A335-451A-A035-C1782A037E66}" srcOrd="1" destOrd="0" presId="urn:microsoft.com/office/officeart/2005/8/layout/pyramid2"/>
    <dgm:cxn modelId="{64ADEDC5-E81F-48A1-9050-65224ECFE0DA}" type="presParOf" srcId="{1F283DBA-5E8F-41BC-9FB7-B76D7BF670F8}" destId="{569B314D-1B96-4970-988B-F6ABFC304429}" srcOrd="2" destOrd="0" presId="urn:microsoft.com/office/officeart/2005/8/layout/pyramid2"/>
    <dgm:cxn modelId="{0C3CDFAC-F7F5-4FE6-942D-CF795B801D68}" type="presParOf" srcId="{1F283DBA-5E8F-41BC-9FB7-B76D7BF670F8}" destId="{8D77084C-C658-4537-A89D-6ECEC7E6B48E}" srcOrd="3" destOrd="0" presId="urn:microsoft.com/office/officeart/2005/8/layout/pyramid2"/>
    <dgm:cxn modelId="{CAF94CFF-7C3F-42C3-B906-3A71F5B71488}" type="presParOf" srcId="{1F283DBA-5E8F-41BC-9FB7-B76D7BF670F8}" destId="{8DBEBA64-9E93-4DA6-BFB7-CBA54E742941}" srcOrd="4" destOrd="0" presId="urn:microsoft.com/office/officeart/2005/8/layout/pyramid2"/>
    <dgm:cxn modelId="{79935AE7-0FB3-47C0-BEE5-1FA696B4E855}" type="presParOf" srcId="{1F283DBA-5E8F-41BC-9FB7-B76D7BF670F8}" destId="{688EDDB0-C5BB-485E-91A0-6F98F3061E68}" srcOrd="5" destOrd="0" presId="urn:microsoft.com/office/officeart/2005/8/layout/pyramid2"/>
    <dgm:cxn modelId="{41CAA915-1F42-4F73-924B-8EBCCCAEE5E3}" type="presParOf" srcId="{1F283DBA-5E8F-41BC-9FB7-B76D7BF670F8}" destId="{C1908B8D-CAC2-4F9F-BC3A-C5BDE06D86F1}" srcOrd="6" destOrd="0" presId="urn:microsoft.com/office/officeart/2005/8/layout/pyramid2"/>
    <dgm:cxn modelId="{8D22ECF9-8397-4824-8102-9F30852054A9}" type="presParOf" srcId="{1F283DBA-5E8F-41BC-9FB7-B76D7BF670F8}" destId="{F0FD6667-CDA7-4198-8D2B-F9E227FE6D1C}"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B83587-9B48-4650-96F6-9ECD02DFD717}">
      <dsp:nvSpPr>
        <dsp:cNvPr id="0" name=""/>
        <dsp:cNvSpPr/>
      </dsp:nvSpPr>
      <dsp:spPr>
        <a:xfrm>
          <a:off x="94227" y="1176937"/>
          <a:ext cx="919496" cy="528412"/>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1120" tIns="71120" rIns="71120" bIns="38100" numCol="1" spcCol="1270" anchor="t" anchorCtr="0">
          <a:noAutofit/>
        </a:bodyPr>
        <a:lstStyle/>
        <a:p>
          <a:pPr lvl="0" algn="l" defTabSz="444500">
            <a:lnSpc>
              <a:spcPct val="90000"/>
            </a:lnSpc>
            <a:spcBef>
              <a:spcPct val="0"/>
            </a:spcBef>
            <a:spcAft>
              <a:spcPct val="35000"/>
            </a:spcAft>
          </a:pPr>
          <a:r>
            <a:rPr lang="es-ES_tradnl" sz="1000" b="1" kern="1200" dirty="0" smtClean="0"/>
            <a:t>RECURSOS GENETICOS </a:t>
          </a:r>
          <a:endParaRPr lang="es-MX" sz="1000" b="1" kern="1200" dirty="0"/>
        </a:p>
      </dsp:txBody>
      <dsp:txXfrm>
        <a:off x="94227" y="1176937"/>
        <a:ext cx="919496" cy="352274"/>
      </dsp:txXfrm>
    </dsp:sp>
    <dsp:sp modelId="{04490099-3DAE-4293-BC18-26620E53DBF2}">
      <dsp:nvSpPr>
        <dsp:cNvPr id="0" name=""/>
        <dsp:cNvSpPr/>
      </dsp:nvSpPr>
      <dsp:spPr>
        <a:xfrm>
          <a:off x="271654" y="1541753"/>
          <a:ext cx="904758" cy="518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96EFA9-CC0F-4D2C-8F42-B23691CEAF84}">
      <dsp:nvSpPr>
        <dsp:cNvPr id="0" name=""/>
        <dsp:cNvSpPr/>
      </dsp:nvSpPr>
      <dsp:spPr>
        <a:xfrm rot="58874">
          <a:off x="1126620" y="1252304"/>
          <a:ext cx="239412" cy="225258"/>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s-MX" sz="700" kern="1200"/>
        </a:p>
      </dsp:txBody>
      <dsp:txXfrm>
        <a:off x="1126625" y="1296777"/>
        <a:ext cx="171835" cy="135154"/>
      </dsp:txXfrm>
    </dsp:sp>
    <dsp:sp modelId="{E6BB7B15-5429-4015-BC57-2D71B41B0DBA}">
      <dsp:nvSpPr>
        <dsp:cNvPr id="0" name=""/>
        <dsp:cNvSpPr/>
      </dsp:nvSpPr>
      <dsp:spPr>
        <a:xfrm>
          <a:off x="1465380" y="1202402"/>
          <a:ext cx="1150707" cy="528412"/>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1120" tIns="71120" rIns="71120" bIns="38100" numCol="1" spcCol="1270" anchor="t" anchorCtr="0">
          <a:noAutofit/>
        </a:bodyPr>
        <a:lstStyle/>
        <a:p>
          <a:pPr lvl="0" algn="l" defTabSz="444500">
            <a:lnSpc>
              <a:spcPct val="90000"/>
            </a:lnSpc>
            <a:spcBef>
              <a:spcPct val="0"/>
            </a:spcBef>
            <a:spcAft>
              <a:spcPct val="35000"/>
            </a:spcAft>
          </a:pPr>
          <a:r>
            <a:rPr lang="es-ES_tradnl" sz="1000" b="1" kern="1200" dirty="0" smtClean="0"/>
            <a:t>MEJORAMIENTO GENETICO</a:t>
          </a:r>
          <a:endParaRPr lang="es-MX" sz="1000" b="1" kern="1200" dirty="0"/>
        </a:p>
      </dsp:txBody>
      <dsp:txXfrm>
        <a:off x="1465380" y="1202402"/>
        <a:ext cx="1150707" cy="352274"/>
      </dsp:txXfrm>
    </dsp:sp>
    <dsp:sp modelId="{BCC26221-62FB-4327-9F1F-FBD5CFF58F05}">
      <dsp:nvSpPr>
        <dsp:cNvPr id="0" name=""/>
        <dsp:cNvSpPr/>
      </dsp:nvSpPr>
      <dsp:spPr>
        <a:xfrm>
          <a:off x="1855764" y="1581815"/>
          <a:ext cx="904758" cy="518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3D296E-BB98-4101-BE41-EFB38A383D2B}">
      <dsp:nvSpPr>
        <dsp:cNvPr id="0" name=""/>
        <dsp:cNvSpPr/>
      </dsp:nvSpPr>
      <dsp:spPr>
        <a:xfrm>
          <a:off x="2722502" y="1265910"/>
          <a:ext cx="225598" cy="225258"/>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s-MX" sz="700" kern="1200"/>
        </a:p>
      </dsp:txBody>
      <dsp:txXfrm>
        <a:off x="2722502" y="1310962"/>
        <a:ext cx="158021" cy="135154"/>
      </dsp:txXfrm>
    </dsp:sp>
    <dsp:sp modelId="{ADEEB652-FE0C-4D11-AC83-6E3FBCA24966}">
      <dsp:nvSpPr>
        <dsp:cNvPr id="0" name=""/>
        <dsp:cNvSpPr/>
      </dsp:nvSpPr>
      <dsp:spPr>
        <a:xfrm>
          <a:off x="3041745" y="1202402"/>
          <a:ext cx="904758" cy="528412"/>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64008" rIns="64008" bIns="34290" numCol="1" spcCol="1270" anchor="t" anchorCtr="0">
          <a:noAutofit/>
        </a:bodyPr>
        <a:lstStyle/>
        <a:p>
          <a:pPr lvl="0" algn="l" defTabSz="400050">
            <a:lnSpc>
              <a:spcPct val="90000"/>
            </a:lnSpc>
            <a:spcBef>
              <a:spcPct val="0"/>
            </a:spcBef>
            <a:spcAft>
              <a:spcPct val="35000"/>
            </a:spcAft>
          </a:pPr>
          <a:r>
            <a:rPr lang="es-ES_tradnl" sz="900" b="1" kern="1200" dirty="0" smtClean="0"/>
            <a:t>VARIEDADES MEJORADAS</a:t>
          </a:r>
          <a:endParaRPr lang="es-MX" sz="900" b="1" kern="1200" dirty="0"/>
        </a:p>
      </dsp:txBody>
      <dsp:txXfrm>
        <a:off x="3041745" y="1202402"/>
        <a:ext cx="904758" cy="352274"/>
      </dsp:txXfrm>
    </dsp:sp>
    <dsp:sp modelId="{E709F402-A015-4AB8-9046-3FD1535181E7}">
      <dsp:nvSpPr>
        <dsp:cNvPr id="0" name=""/>
        <dsp:cNvSpPr/>
      </dsp:nvSpPr>
      <dsp:spPr>
        <a:xfrm>
          <a:off x="3227057" y="1554676"/>
          <a:ext cx="904758" cy="518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4DE307-B4A2-484E-A376-253ED404E12B}">
      <dsp:nvSpPr>
        <dsp:cNvPr id="0" name=""/>
        <dsp:cNvSpPr/>
      </dsp:nvSpPr>
      <dsp:spPr>
        <a:xfrm>
          <a:off x="4065982" y="1250392"/>
          <a:ext cx="290775" cy="225258"/>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s-MX" sz="700" kern="1200"/>
        </a:p>
      </dsp:txBody>
      <dsp:txXfrm>
        <a:off x="4065982" y="1295444"/>
        <a:ext cx="223198" cy="135154"/>
      </dsp:txXfrm>
    </dsp:sp>
    <dsp:sp modelId="{47570500-6369-46EE-819F-6165DF4C8151}">
      <dsp:nvSpPr>
        <dsp:cNvPr id="0" name=""/>
        <dsp:cNvSpPr/>
      </dsp:nvSpPr>
      <dsp:spPr>
        <a:xfrm>
          <a:off x="4495136" y="1202402"/>
          <a:ext cx="904758" cy="528412"/>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64008" rIns="64008" bIns="34290" numCol="1" spcCol="1270" anchor="t" anchorCtr="0">
          <a:noAutofit/>
        </a:bodyPr>
        <a:lstStyle/>
        <a:p>
          <a:pPr lvl="0" algn="l" defTabSz="400050">
            <a:lnSpc>
              <a:spcPct val="90000"/>
            </a:lnSpc>
            <a:spcBef>
              <a:spcPct val="0"/>
            </a:spcBef>
            <a:spcAft>
              <a:spcPct val="35000"/>
            </a:spcAft>
          </a:pPr>
          <a:r>
            <a:rPr lang="es-ES_tradnl" sz="900" b="1" kern="1200" dirty="0" smtClean="0"/>
            <a:t>PRODUCCION DE SEMILLA</a:t>
          </a:r>
          <a:endParaRPr lang="es-MX" sz="900" b="1" kern="1200" dirty="0"/>
        </a:p>
      </dsp:txBody>
      <dsp:txXfrm>
        <a:off x="4495136" y="1202402"/>
        <a:ext cx="904758" cy="352274"/>
      </dsp:txXfrm>
    </dsp:sp>
    <dsp:sp modelId="{1618DEC2-8828-4FE9-8AC9-94A66D296D4A}">
      <dsp:nvSpPr>
        <dsp:cNvPr id="0" name=""/>
        <dsp:cNvSpPr/>
      </dsp:nvSpPr>
      <dsp:spPr>
        <a:xfrm>
          <a:off x="4639824" y="1535402"/>
          <a:ext cx="904758" cy="518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E827E11-8ECF-47FD-B2AB-20D5E717E980}">
      <dsp:nvSpPr>
        <dsp:cNvPr id="0" name=""/>
        <dsp:cNvSpPr/>
      </dsp:nvSpPr>
      <dsp:spPr>
        <a:xfrm rot="2415844">
          <a:off x="5736466" y="1722376"/>
          <a:ext cx="569100" cy="225258"/>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s-MX" sz="700" kern="1200"/>
        </a:p>
      </dsp:txBody>
      <dsp:txXfrm>
        <a:off x="5744471" y="1745590"/>
        <a:ext cx="501523" cy="135154"/>
      </dsp:txXfrm>
    </dsp:sp>
    <dsp:sp modelId="{E66F6524-E971-432F-8DC5-9171E2028708}">
      <dsp:nvSpPr>
        <dsp:cNvPr id="0" name=""/>
        <dsp:cNvSpPr/>
      </dsp:nvSpPr>
      <dsp:spPr>
        <a:xfrm>
          <a:off x="5485526" y="2248669"/>
          <a:ext cx="1394549" cy="528412"/>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1120" tIns="71120" rIns="71120" bIns="38100" numCol="1" spcCol="1270" anchor="t" anchorCtr="0">
          <a:noAutofit/>
        </a:bodyPr>
        <a:lstStyle/>
        <a:p>
          <a:pPr lvl="0" algn="l" defTabSz="444500">
            <a:lnSpc>
              <a:spcPct val="90000"/>
            </a:lnSpc>
            <a:spcBef>
              <a:spcPct val="0"/>
            </a:spcBef>
            <a:spcAft>
              <a:spcPct val="35000"/>
            </a:spcAft>
          </a:pPr>
          <a:r>
            <a:rPr lang="es-ES_tradnl" sz="1000" b="1" kern="1200" dirty="0" smtClean="0"/>
            <a:t>COMERCIALIZACION</a:t>
          </a:r>
          <a:endParaRPr lang="es-MX" sz="1000" b="1" kern="1200" dirty="0"/>
        </a:p>
      </dsp:txBody>
      <dsp:txXfrm>
        <a:off x="5485526" y="2248669"/>
        <a:ext cx="1394549" cy="352274"/>
      </dsp:txXfrm>
    </dsp:sp>
    <dsp:sp modelId="{17F93EF0-3F1C-4E59-9D92-31571CE954EE}">
      <dsp:nvSpPr>
        <dsp:cNvPr id="0" name=""/>
        <dsp:cNvSpPr/>
      </dsp:nvSpPr>
      <dsp:spPr>
        <a:xfrm>
          <a:off x="4944258" y="2652622"/>
          <a:ext cx="1162180" cy="518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endParaRPr lang="es-MX" sz="900" kern="1200" dirty="0"/>
        </a:p>
      </dsp:txBody>
      <dsp:txXfrm>
        <a:off x="4959441" y="2667805"/>
        <a:ext cx="1131814" cy="4880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98C5B7-EE62-4C36-BD33-23395ABE59F3}">
      <dsp:nvSpPr>
        <dsp:cNvPr id="0" name=""/>
        <dsp:cNvSpPr/>
      </dsp:nvSpPr>
      <dsp:spPr>
        <a:xfrm>
          <a:off x="0" y="191070"/>
          <a:ext cx="8229600" cy="6856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Contribuir a la investigación</a:t>
          </a:r>
          <a:endParaRPr lang="es-MX" sz="2400" kern="1200" dirty="0"/>
        </a:p>
      </dsp:txBody>
      <dsp:txXfrm>
        <a:off x="33471" y="224541"/>
        <a:ext cx="8162658" cy="618714"/>
      </dsp:txXfrm>
    </dsp:sp>
    <dsp:sp modelId="{DAF14AF3-4C3D-450A-BE45-D1F6C37752CD}">
      <dsp:nvSpPr>
        <dsp:cNvPr id="0" name=""/>
        <dsp:cNvSpPr/>
      </dsp:nvSpPr>
      <dsp:spPr>
        <a:xfrm>
          <a:off x="0" y="937206"/>
          <a:ext cx="8229600" cy="6856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Incentivo para invertir en la innovación</a:t>
          </a:r>
          <a:endParaRPr lang="es-MX" sz="2800" kern="1200" dirty="0"/>
        </a:p>
      </dsp:txBody>
      <dsp:txXfrm>
        <a:off x="33471" y="970677"/>
        <a:ext cx="8162658" cy="618714"/>
      </dsp:txXfrm>
    </dsp:sp>
    <dsp:sp modelId="{AE83479A-0C79-44E1-979C-A1195896B0DB}">
      <dsp:nvSpPr>
        <dsp:cNvPr id="0" name=""/>
        <dsp:cNvSpPr/>
      </dsp:nvSpPr>
      <dsp:spPr>
        <a:xfrm>
          <a:off x="0" y="1683343"/>
          <a:ext cx="8229600" cy="6856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MX" sz="2100" b="1" kern="1200" dirty="0" smtClean="0"/>
            <a:t>Favorecer divulgación de conocimientos (transferencia de tecnología</a:t>
          </a:r>
          <a:r>
            <a:rPr lang="es-MX" sz="2100" kern="1200" dirty="0" smtClean="0"/>
            <a:t>)</a:t>
          </a:r>
          <a:endParaRPr lang="es-MX" sz="2100" kern="1200" dirty="0"/>
        </a:p>
      </dsp:txBody>
      <dsp:txXfrm>
        <a:off x="33471" y="1716814"/>
        <a:ext cx="8162658" cy="618714"/>
      </dsp:txXfrm>
    </dsp:sp>
    <dsp:sp modelId="{127E3BD0-9033-40BD-A0D5-1F311C4667CD}">
      <dsp:nvSpPr>
        <dsp:cNvPr id="0" name=""/>
        <dsp:cNvSpPr/>
      </dsp:nvSpPr>
      <dsp:spPr>
        <a:xfrm>
          <a:off x="0" y="2429479"/>
          <a:ext cx="8229600" cy="6856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t>Acceso a tecnologías: creación de mercados</a:t>
          </a:r>
          <a:endParaRPr lang="es-MX" sz="2400" b="1" kern="1200" dirty="0"/>
        </a:p>
      </dsp:txBody>
      <dsp:txXfrm>
        <a:off x="33471" y="2462950"/>
        <a:ext cx="8162658" cy="618714"/>
      </dsp:txXfrm>
    </dsp:sp>
    <dsp:sp modelId="{0C2EBBB5-FD68-4B5C-B201-46F379139A08}">
      <dsp:nvSpPr>
        <dsp:cNvPr id="0" name=""/>
        <dsp:cNvSpPr/>
      </dsp:nvSpPr>
      <dsp:spPr>
        <a:xfrm>
          <a:off x="0" y="3175616"/>
          <a:ext cx="8229600" cy="6856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Reconocer el esfuerzo de los obtentores</a:t>
          </a:r>
          <a:endParaRPr lang="es-MX" sz="2800" kern="1200" dirty="0"/>
        </a:p>
      </dsp:txBody>
      <dsp:txXfrm>
        <a:off x="33471" y="3209087"/>
        <a:ext cx="8162658" cy="618714"/>
      </dsp:txXfrm>
    </dsp:sp>
    <dsp:sp modelId="{38104257-537E-4870-988E-C105FB2F691A}">
      <dsp:nvSpPr>
        <dsp:cNvPr id="0" name=""/>
        <dsp:cNvSpPr/>
      </dsp:nvSpPr>
      <dsp:spPr>
        <a:xfrm>
          <a:off x="0" y="3921752"/>
          <a:ext cx="8229600" cy="6856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Derecho moral</a:t>
          </a:r>
          <a:endParaRPr lang="es-MX" sz="2800" kern="1200" dirty="0"/>
        </a:p>
      </dsp:txBody>
      <dsp:txXfrm>
        <a:off x="33471" y="3955223"/>
        <a:ext cx="8162658" cy="618714"/>
      </dsp:txXfrm>
    </dsp:sp>
    <dsp:sp modelId="{59EF3A86-4031-46F9-9356-F2E89B531E41}">
      <dsp:nvSpPr>
        <dsp:cNvPr id="0" name=""/>
        <dsp:cNvSpPr/>
      </dsp:nvSpPr>
      <dsp:spPr>
        <a:xfrm>
          <a:off x="0" y="4667889"/>
          <a:ext cx="8229600" cy="6856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Derecho económico sobre los beneficios</a:t>
          </a:r>
          <a:endParaRPr lang="es-MX" sz="2800" kern="1200" dirty="0"/>
        </a:p>
      </dsp:txBody>
      <dsp:txXfrm>
        <a:off x="33471" y="4701360"/>
        <a:ext cx="8162658" cy="6187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24661A-1D0B-4E02-BE74-F4FCB723746C}">
      <dsp:nvSpPr>
        <dsp:cNvPr id="0" name=""/>
        <dsp:cNvSpPr/>
      </dsp:nvSpPr>
      <dsp:spPr>
        <a:xfrm>
          <a:off x="1172677" y="0"/>
          <a:ext cx="3806227" cy="3196952"/>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79DF36-6E91-43F6-B3D7-07FF7EEEB5BB}">
      <dsp:nvSpPr>
        <dsp:cNvPr id="0" name=""/>
        <dsp:cNvSpPr/>
      </dsp:nvSpPr>
      <dsp:spPr>
        <a:xfrm>
          <a:off x="1152636" y="319901"/>
          <a:ext cx="5924327" cy="773850"/>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_tradnl" sz="1800" kern="1200" dirty="0" smtClean="0"/>
            <a:t>Para disfrutar de los beneficios de obtentor y poder proteger las variedades desarrolladas se requiere que sean</a:t>
          </a:r>
          <a:endParaRPr lang="es-MX" sz="1800" kern="1200" dirty="0"/>
        </a:p>
      </dsp:txBody>
      <dsp:txXfrm>
        <a:off x="1190412" y="357677"/>
        <a:ext cx="5848775" cy="698298"/>
      </dsp:txXfrm>
    </dsp:sp>
    <dsp:sp modelId="{569B314D-1B96-4970-988B-F6ABFC304429}">
      <dsp:nvSpPr>
        <dsp:cNvPr id="0" name=""/>
        <dsp:cNvSpPr/>
      </dsp:nvSpPr>
      <dsp:spPr>
        <a:xfrm>
          <a:off x="3075790" y="1157440"/>
          <a:ext cx="2078018" cy="50951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ES_tradnl" sz="2100" kern="1200" dirty="0" smtClean="0"/>
            <a:t>DISTINTA</a:t>
          </a:r>
          <a:endParaRPr lang="es-MX" sz="2100" kern="1200" dirty="0"/>
        </a:p>
      </dsp:txBody>
      <dsp:txXfrm>
        <a:off x="3100662" y="1182312"/>
        <a:ext cx="2028274" cy="459770"/>
      </dsp:txXfrm>
    </dsp:sp>
    <dsp:sp modelId="{8DBEBA64-9E93-4DA6-BFB7-CBA54E742941}">
      <dsp:nvSpPr>
        <dsp:cNvPr id="0" name=""/>
        <dsp:cNvSpPr/>
      </dsp:nvSpPr>
      <dsp:spPr>
        <a:xfrm>
          <a:off x="3075790" y="1730643"/>
          <a:ext cx="2078018" cy="50951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ES_tradnl" sz="2100" kern="1200" dirty="0" smtClean="0"/>
            <a:t>UNIFORME</a:t>
          </a:r>
          <a:endParaRPr lang="es-MX" sz="2100" kern="1200" dirty="0"/>
        </a:p>
      </dsp:txBody>
      <dsp:txXfrm>
        <a:off x="3100662" y="1755515"/>
        <a:ext cx="2028274" cy="459770"/>
      </dsp:txXfrm>
    </dsp:sp>
    <dsp:sp modelId="{C1908B8D-CAC2-4F9F-BC3A-C5BDE06D86F1}">
      <dsp:nvSpPr>
        <dsp:cNvPr id="0" name=""/>
        <dsp:cNvSpPr/>
      </dsp:nvSpPr>
      <dsp:spPr>
        <a:xfrm>
          <a:off x="3075790" y="2303847"/>
          <a:ext cx="2078018" cy="509514"/>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ES_tradnl" sz="2100" kern="1200" smtClean="0"/>
            <a:t>ESTABLE</a:t>
          </a:r>
          <a:endParaRPr lang="es-MX" sz="2100" kern="1200"/>
        </a:p>
      </dsp:txBody>
      <dsp:txXfrm>
        <a:off x="3100662" y="2328719"/>
        <a:ext cx="2028274" cy="459770"/>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A38D7EF-99B7-4C64-90D5-2CE0D91AB282}"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A4FB199-49CD-49B1-986E-E7501115DBBF}" type="slidenum">
              <a:rPr lang="es-MX" smtClean="0"/>
              <a:t>‹Nº›</a:t>
            </a:fld>
            <a:endParaRPr lang="es-MX"/>
          </a:p>
        </p:txBody>
      </p:sp>
    </p:spTree>
    <p:extLst>
      <p:ext uri="{BB962C8B-B14F-4D97-AF65-F5344CB8AC3E}">
        <p14:creationId xmlns:p14="http://schemas.microsoft.com/office/powerpoint/2010/main" val="1739346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38D7EF-99B7-4C64-90D5-2CE0D91AB282}"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A4FB199-49CD-49B1-986E-E7501115DBBF}" type="slidenum">
              <a:rPr lang="es-MX" smtClean="0"/>
              <a:t>‹Nº›</a:t>
            </a:fld>
            <a:endParaRPr lang="es-MX"/>
          </a:p>
        </p:txBody>
      </p:sp>
    </p:spTree>
    <p:extLst>
      <p:ext uri="{BB962C8B-B14F-4D97-AF65-F5344CB8AC3E}">
        <p14:creationId xmlns:p14="http://schemas.microsoft.com/office/powerpoint/2010/main" val="682194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38D7EF-99B7-4C64-90D5-2CE0D91AB282}"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A4FB199-49CD-49B1-986E-E7501115DBBF}" type="slidenum">
              <a:rPr lang="es-MX" smtClean="0"/>
              <a:t>‹Nº›</a:t>
            </a:fld>
            <a:endParaRPr lang="es-MX"/>
          </a:p>
        </p:txBody>
      </p:sp>
    </p:spTree>
    <p:extLst>
      <p:ext uri="{BB962C8B-B14F-4D97-AF65-F5344CB8AC3E}">
        <p14:creationId xmlns:p14="http://schemas.microsoft.com/office/powerpoint/2010/main" val="3830391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38D7EF-99B7-4C64-90D5-2CE0D91AB282}"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A4FB199-49CD-49B1-986E-E7501115DBBF}" type="slidenum">
              <a:rPr lang="es-MX" smtClean="0"/>
              <a:t>‹Nº›</a:t>
            </a:fld>
            <a:endParaRPr lang="es-MX"/>
          </a:p>
        </p:txBody>
      </p:sp>
    </p:spTree>
    <p:extLst>
      <p:ext uri="{BB962C8B-B14F-4D97-AF65-F5344CB8AC3E}">
        <p14:creationId xmlns:p14="http://schemas.microsoft.com/office/powerpoint/2010/main" val="4254366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A38D7EF-99B7-4C64-90D5-2CE0D91AB282}" type="datetimeFigureOut">
              <a:rPr lang="es-MX" smtClean="0"/>
              <a:t>30/09/2019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A4FB199-49CD-49B1-986E-E7501115DBBF}" type="slidenum">
              <a:rPr lang="es-MX" smtClean="0"/>
              <a:t>‹Nº›</a:t>
            </a:fld>
            <a:endParaRPr lang="es-MX"/>
          </a:p>
        </p:txBody>
      </p:sp>
    </p:spTree>
    <p:extLst>
      <p:ext uri="{BB962C8B-B14F-4D97-AF65-F5344CB8AC3E}">
        <p14:creationId xmlns:p14="http://schemas.microsoft.com/office/powerpoint/2010/main" val="143914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A38D7EF-99B7-4C64-90D5-2CE0D91AB282}"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A4FB199-49CD-49B1-986E-E7501115DBBF}" type="slidenum">
              <a:rPr lang="es-MX" smtClean="0"/>
              <a:t>‹Nº›</a:t>
            </a:fld>
            <a:endParaRPr lang="es-MX"/>
          </a:p>
        </p:txBody>
      </p:sp>
    </p:spTree>
    <p:extLst>
      <p:ext uri="{BB962C8B-B14F-4D97-AF65-F5344CB8AC3E}">
        <p14:creationId xmlns:p14="http://schemas.microsoft.com/office/powerpoint/2010/main" val="180942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A38D7EF-99B7-4C64-90D5-2CE0D91AB282}" type="datetimeFigureOut">
              <a:rPr lang="es-MX" smtClean="0"/>
              <a:t>30/09/2019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EA4FB199-49CD-49B1-986E-E7501115DBBF}" type="slidenum">
              <a:rPr lang="es-MX" smtClean="0"/>
              <a:t>‹Nº›</a:t>
            </a:fld>
            <a:endParaRPr lang="es-MX"/>
          </a:p>
        </p:txBody>
      </p:sp>
    </p:spTree>
    <p:extLst>
      <p:ext uri="{BB962C8B-B14F-4D97-AF65-F5344CB8AC3E}">
        <p14:creationId xmlns:p14="http://schemas.microsoft.com/office/powerpoint/2010/main" val="4182350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A38D7EF-99B7-4C64-90D5-2CE0D91AB282}" type="datetimeFigureOut">
              <a:rPr lang="es-MX" smtClean="0"/>
              <a:t>30/09/2019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EA4FB199-49CD-49B1-986E-E7501115DBBF}" type="slidenum">
              <a:rPr lang="es-MX" smtClean="0"/>
              <a:t>‹Nº›</a:t>
            </a:fld>
            <a:endParaRPr lang="es-MX"/>
          </a:p>
        </p:txBody>
      </p:sp>
    </p:spTree>
    <p:extLst>
      <p:ext uri="{BB962C8B-B14F-4D97-AF65-F5344CB8AC3E}">
        <p14:creationId xmlns:p14="http://schemas.microsoft.com/office/powerpoint/2010/main" val="1821277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A38D7EF-99B7-4C64-90D5-2CE0D91AB282}" type="datetimeFigureOut">
              <a:rPr lang="es-MX" smtClean="0"/>
              <a:t>30/09/2019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EA4FB199-49CD-49B1-986E-E7501115DBBF}" type="slidenum">
              <a:rPr lang="es-MX" smtClean="0"/>
              <a:t>‹Nº›</a:t>
            </a:fld>
            <a:endParaRPr lang="es-MX"/>
          </a:p>
        </p:txBody>
      </p:sp>
    </p:spTree>
    <p:extLst>
      <p:ext uri="{BB962C8B-B14F-4D97-AF65-F5344CB8AC3E}">
        <p14:creationId xmlns:p14="http://schemas.microsoft.com/office/powerpoint/2010/main" val="2587083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38D7EF-99B7-4C64-90D5-2CE0D91AB282}"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A4FB199-49CD-49B1-986E-E7501115DBBF}" type="slidenum">
              <a:rPr lang="es-MX" smtClean="0"/>
              <a:t>‹Nº›</a:t>
            </a:fld>
            <a:endParaRPr lang="es-MX"/>
          </a:p>
        </p:txBody>
      </p:sp>
    </p:spTree>
    <p:extLst>
      <p:ext uri="{BB962C8B-B14F-4D97-AF65-F5344CB8AC3E}">
        <p14:creationId xmlns:p14="http://schemas.microsoft.com/office/powerpoint/2010/main" val="958033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38D7EF-99B7-4C64-90D5-2CE0D91AB282}" type="datetimeFigureOut">
              <a:rPr lang="es-MX" smtClean="0"/>
              <a:t>30/09/2019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A4FB199-49CD-49B1-986E-E7501115DBBF}" type="slidenum">
              <a:rPr lang="es-MX" smtClean="0"/>
              <a:t>‹Nº›</a:t>
            </a:fld>
            <a:endParaRPr lang="es-MX"/>
          </a:p>
        </p:txBody>
      </p:sp>
    </p:spTree>
    <p:extLst>
      <p:ext uri="{BB962C8B-B14F-4D97-AF65-F5344CB8AC3E}">
        <p14:creationId xmlns:p14="http://schemas.microsoft.com/office/powerpoint/2010/main" val="2924179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000">
              <a:srgbClr val="5E9EFF"/>
            </a:gs>
            <a:gs pos="12000">
              <a:srgbClr val="85C2FF"/>
            </a:gs>
            <a:gs pos="87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38D7EF-99B7-4C64-90D5-2CE0D91AB282}" type="datetimeFigureOut">
              <a:rPr lang="es-MX" smtClean="0"/>
              <a:t>30/09/2019</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4FB199-49CD-49B1-986E-E7501115DBBF}" type="slidenum">
              <a:rPr lang="es-MX" smtClean="0"/>
              <a:t>‹Nº›</a:t>
            </a:fld>
            <a:endParaRPr lang="es-MX"/>
          </a:p>
        </p:txBody>
      </p:sp>
    </p:spTree>
    <p:extLst>
      <p:ext uri="{BB962C8B-B14F-4D97-AF65-F5344CB8AC3E}">
        <p14:creationId xmlns:p14="http://schemas.microsoft.com/office/powerpoint/2010/main" val="1772606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heraldodemexico.com.mx/pais/cuantas-denominaciones-de-origen-tiene-mexico/" TargetMode="External"/><Relationship Id="rId7" Type="http://schemas.openxmlformats.org/officeDocument/2006/relationships/hyperlink" Target="https://www.cimmyt.org/es/uncategorized/companias-semilleras-y-agricultores-mejoran-los-rendimientos-de-maiz-en-mexico/"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s://verne.elpais.com/verne/2017/09/12/mexico/1505235786_899277.html" TargetMode="Externa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upov.int/"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gob.mx/snics/es/articulos/excepciones-al-derecho-de-obtentor?idiom=es"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sagarpa.gob.mx/" TargetMode="External"/><Relationship Id="rId2" Type="http://schemas.openxmlformats.org/officeDocument/2006/relationships/hyperlink" Target="http://info4.juridicas.unam.mx/ijure"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fao.org/in-action/agronoticias/detail/es/c/509704/" TargetMode="External"/><Relationship Id="rId2" Type="http://schemas.openxmlformats.org/officeDocument/2006/relationships/hyperlink" Target="https://www.conacyt.gob.mx/cibiogem/images/cibiogem/Herramientas-ensenanza-investigacion/Seminarios/Docs/CIBIOGEM-Proteger_innovacion-Enriqueta_Molina.pdf"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344437" y="1628800"/>
            <a:ext cx="6539931" cy="3456384"/>
          </a:xfrm>
          <a:solidFill>
            <a:schemeClr val="tx2">
              <a:lumMod val="20000"/>
              <a:lumOff val="80000"/>
            </a:schemeClr>
          </a:solidFill>
          <a:ln w="28575">
            <a:solidFill>
              <a:schemeClr val="tx2">
                <a:lumMod val="75000"/>
              </a:schemeClr>
            </a:solidFill>
          </a:ln>
        </p:spPr>
        <p:txBody>
          <a:bodyPr rtlCol="0">
            <a:normAutofit fontScale="90000"/>
          </a:bodyPr>
          <a:lstStyle/>
          <a:p>
            <a:pPr>
              <a:defRPr/>
            </a:pPr>
            <a:r>
              <a:rPr lang="es-MX" sz="2200" b="1" dirty="0" smtClean="0">
                <a:solidFill>
                  <a:schemeClr val="accent6">
                    <a:lumMod val="50000"/>
                  </a:schemeClr>
                </a:solidFill>
                <a:effectLst>
                  <a:outerShdw blurRad="38100" dist="38100" dir="2700000" algn="tl">
                    <a:srgbClr val="000000">
                      <a:alpha val="43137"/>
                    </a:srgbClr>
                  </a:outerShdw>
                </a:effectLst>
              </a:rPr>
              <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6">
                    <a:lumMod val="50000"/>
                  </a:schemeClr>
                </a:solidFill>
                <a:effectLst>
                  <a:outerShdw blurRad="38100" dist="38100" dir="2700000" algn="tl">
                    <a:srgbClr val="000000">
                      <a:alpha val="43137"/>
                    </a:srgbClr>
                  </a:outerShdw>
                </a:effectLst>
              </a:rPr>
              <a:t/>
            </a:r>
            <a:br>
              <a:rPr lang="es-MX" sz="2200" b="1" dirty="0" smtClean="0">
                <a:solidFill>
                  <a:schemeClr val="accent6">
                    <a:lumMod val="50000"/>
                  </a:schemeClr>
                </a:solidFill>
                <a:effectLst>
                  <a:outerShdw blurRad="38100" dist="38100" dir="2700000" algn="tl">
                    <a:srgbClr val="000000">
                      <a:alpha val="43137"/>
                    </a:srgbClr>
                  </a:outerShdw>
                </a:effectLst>
              </a:rPr>
            </a:br>
            <a:r>
              <a:rPr lang="es-MX" sz="2200" b="1" dirty="0" smtClean="0">
                <a:solidFill>
                  <a:schemeClr val="accent1">
                    <a:lumMod val="50000"/>
                  </a:schemeClr>
                </a:solidFill>
                <a:effectLst>
                  <a:outerShdw blurRad="38100" dist="38100" dir="2700000" algn="tl">
                    <a:srgbClr val="000000">
                      <a:alpha val="43137"/>
                    </a:srgbClr>
                  </a:outerShdw>
                </a:effectLst>
              </a:rPr>
              <a:t>UNIDAD DE COMPETENCIA </a:t>
            </a:r>
            <a:r>
              <a:rPr lang="es-MX" sz="2200" b="1" dirty="0">
                <a:solidFill>
                  <a:schemeClr val="accent1">
                    <a:lumMod val="50000"/>
                  </a:schemeClr>
                </a:solidFill>
                <a:effectLst>
                  <a:outerShdw blurRad="38100" dist="38100" dir="2700000" algn="tl">
                    <a:srgbClr val="000000">
                      <a:alpha val="43137"/>
                    </a:srgbClr>
                  </a:outerShdw>
                </a:effectLst>
              </a:rPr>
              <a:t> </a:t>
            </a:r>
            <a:r>
              <a:rPr lang="es-MX" sz="2200" b="1" dirty="0" smtClean="0">
                <a:solidFill>
                  <a:schemeClr val="accent1">
                    <a:lumMod val="50000"/>
                  </a:schemeClr>
                </a:solidFill>
                <a:effectLst>
                  <a:outerShdw blurRad="38100" dist="38100" dir="2700000" algn="tl">
                    <a:srgbClr val="000000">
                      <a:alpha val="43137"/>
                    </a:srgbClr>
                  </a:outerShdw>
                </a:effectLst>
              </a:rPr>
              <a:t>IV</a:t>
            </a:r>
            <a:br>
              <a:rPr lang="es-MX" sz="2200" b="1" dirty="0" smtClean="0">
                <a:solidFill>
                  <a:schemeClr val="accent1">
                    <a:lumMod val="50000"/>
                  </a:schemeClr>
                </a:solidFill>
                <a:effectLst>
                  <a:outerShdw blurRad="38100" dist="38100" dir="2700000" algn="tl">
                    <a:srgbClr val="000000">
                      <a:alpha val="43137"/>
                    </a:srgbClr>
                  </a:outerShdw>
                </a:effectLst>
              </a:rPr>
            </a:br>
            <a:r>
              <a:rPr lang="es-MX" sz="2200" b="1" dirty="0" smtClean="0">
                <a:solidFill>
                  <a:schemeClr val="accent1">
                    <a:lumMod val="50000"/>
                  </a:schemeClr>
                </a:solidFill>
                <a:effectLst>
                  <a:outerShdw blurRad="38100" dist="38100" dir="2700000" algn="tl">
                    <a:srgbClr val="000000">
                      <a:alpha val="43137"/>
                    </a:srgbClr>
                  </a:outerShdw>
                </a:effectLst>
              </a:rPr>
              <a:t>MARCO NORMATIVO Y PROTECCION VARIETAL</a:t>
            </a:r>
            <a:br>
              <a:rPr lang="es-MX" sz="2200" b="1" dirty="0" smtClean="0">
                <a:solidFill>
                  <a:schemeClr val="accent1">
                    <a:lumMod val="50000"/>
                  </a:schemeClr>
                </a:solidFill>
                <a:effectLst>
                  <a:outerShdw blurRad="38100" dist="38100" dir="2700000" algn="tl">
                    <a:srgbClr val="000000">
                      <a:alpha val="43137"/>
                    </a:srgbClr>
                  </a:outerShdw>
                </a:effectLst>
              </a:rPr>
            </a:br>
            <a:r>
              <a:rPr lang="es-ES" sz="2200" b="1" dirty="0" smtClean="0">
                <a:solidFill>
                  <a:schemeClr val="accent1">
                    <a:lumMod val="50000"/>
                  </a:schemeClr>
                </a:solidFill>
                <a:effectLst>
                  <a:outerShdw blurRad="38100" dist="38100" dir="2700000" algn="tl">
                    <a:srgbClr val="000000">
                      <a:alpha val="43137"/>
                    </a:srgbClr>
                  </a:outerShdw>
                </a:effectLst>
              </a:rPr>
              <a:t/>
            </a:r>
            <a:br>
              <a:rPr lang="es-ES" sz="2200" b="1" dirty="0" smtClean="0">
                <a:solidFill>
                  <a:schemeClr val="accent1">
                    <a:lumMod val="50000"/>
                  </a:schemeClr>
                </a:solidFill>
                <a:effectLst>
                  <a:outerShdw blurRad="38100" dist="38100" dir="2700000" algn="tl">
                    <a:srgbClr val="000000">
                      <a:alpha val="43137"/>
                    </a:srgbClr>
                  </a:outerShdw>
                </a:effectLst>
              </a:rPr>
            </a:br>
            <a:r>
              <a:rPr lang="es-ES" sz="2200" b="1" dirty="0" smtClean="0">
                <a:solidFill>
                  <a:schemeClr val="accent1">
                    <a:lumMod val="50000"/>
                  </a:schemeClr>
                </a:solidFill>
                <a:effectLst>
                  <a:outerShdw blurRad="38100" dist="38100" dir="2700000" algn="tl">
                    <a:srgbClr val="000000">
                      <a:alpha val="43137"/>
                    </a:srgbClr>
                  </a:outerShdw>
                </a:effectLst>
              </a:rPr>
              <a:t>“</a:t>
            </a:r>
            <a:r>
              <a:rPr lang="es-MX" sz="2400" b="1" dirty="0" smtClean="0">
                <a:solidFill>
                  <a:schemeClr val="accent1">
                    <a:lumMod val="50000"/>
                  </a:schemeClr>
                </a:solidFill>
                <a:effectLst>
                  <a:outerShdw blurRad="38100" dist="38100" dir="2700000" algn="tl">
                    <a:srgbClr val="000000">
                      <a:alpha val="43137"/>
                    </a:srgbClr>
                  </a:outerShdw>
                </a:effectLst>
              </a:rPr>
              <a:t>CONTROVERSIA ACTUAL SOBRE LA PROPIEDAD INTELECTUAL DE LOS RECURSOS GENÉTICOS”</a:t>
            </a:r>
            <a:r>
              <a:rPr lang="es-MX" sz="2200" b="1" dirty="0" smtClean="0">
                <a:solidFill>
                  <a:schemeClr val="accent1">
                    <a:lumMod val="50000"/>
                  </a:schemeClr>
                </a:solidFill>
                <a:effectLst>
                  <a:outerShdw blurRad="38100" dist="38100" dir="2700000" algn="tl">
                    <a:srgbClr val="000000">
                      <a:alpha val="43137"/>
                    </a:srgbClr>
                  </a:outerShdw>
                </a:effectLst>
              </a:rPr>
              <a:t/>
            </a:r>
            <a:br>
              <a:rPr lang="es-MX" sz="2200" b="1" dirty="0" smtClean="0">
                <a:solidFill>
                  <a:schemeClr val="accent1">
                    <a:lumMod val="50000"/>
                  </a:schemeClr>
                </a:solidFill>
                <a:effectLst>
                  <a:outerShdw blurRad="38100" dist="38100" dir="2700000" algn="tl">
                    <a:srgbClr val="000000">
                      <a:alpha val="43137"/>
                    </a:srgbClr>
                  </a:outerShdw>
                </a:effectLst>
              </a:rPr>
            </a:br>
            <a:r>
              <a:rPr lang="es-MX" sz="3100" b="1" dirty="0" smtClean="0">
                <a:solidFill>
                  <a:schemeClr val="accent1">
                    <a:lumMod val="50000"/>
                  </a:schemeClr>
                </a:solidFill>
                <a:effectLst>
                  <a:outerShdw blurRad="38100" dist="38100" dir="2700000" algn="tl">
                    <a:srgbClr val="000000">
                      <a:alpha val="43137"/>
                    </a:srgbClr>
                  </a:outerShdw>
                </a:effectLst>
              </a:rPr>
              <a:t/>
            </a:r>
            <a:br>
              <a:rPr lang="es-MX" sz="3100" b="1" dirty="0" smtClean="0">
                <a:solidFill>
                  <a:schemeClr val="accent1">
                    <a:lumMod val="50000"/>
                  </a:schemeClr>
                </a:solidFill>
                <a:effectLst>
                  <a:outerShdw blurRad="38100" dist="38100" dir="2700000" algn="tl">
                    <a:srgbClr val="000000">
                      <a:alpha val="43137"/>
                    </a:srgbClr>
                  </a:outerShdw>
                </a:effectLst>
              </a:rPr>
            </a:br>
            <a:r>
              <a:rPr lang="es-MX" sz="2200" b="1" dirty="0" smtClean="0">
                <a:solidFill>
                  <a:schemeClr val="accent1">
                    <a:lumMod val="50000"/>
                  </a:schemeClr>
                </a:solidFill>
                <a:effectLst>
                  <a:outerShdw blurRad="38100" dist="38100" dir="2700000" algn="tl">
                    <a:srgbClr val="000000">
                      <a:alpha val="43137"/>
                    </a:srgbClr>
                  </a:outerShdw>
                </a:effectLst>
              </a:rPr>
              <a:t>UNIDAD DE APRENDIZAJE</a:t>
            </a:r>
            <a:r>
              <a:rPr lang="es-MX" sz="3100" b="1" dirty="0" smtClean="0">
                <a:solidFill>
                  <a:schemeClr val="accent1">
                    <a:lumMod val="50000"/>
                  </a:schemeClr>
                </a:solidFill>
                <a:effectLst>
                  <a:outerShdw blurRad="38100" dist="38100" dir="2700000" algn="tl">
                    <a:srgbClr val="000000">
                      <a:alpha val="43137"/>
                    </a:srgbClr>
                  </a:outerShdw>
                </a:effectLst>
              </a:rPr>
              <a:t/>
            </a:r>
            <a:br>
              <a:rPr lang="es-MX" sz="3100" b="1" dirty="0" smtClean="0">
                <a:solidFill>
                  <a:schemeClr val="accent1">
                    <a:lumMod val="50000"/>
                  </a:schemeClr>
                </a:solidFill>
                <a:effectLst>
                  <a:outerShdw blurRad="38100" dist="38100" dir="2700000" algn="tl">
                    <a:srgbClr val="000000">
                      <a:alpha val="43137"/>
                    </a:srgbClr>
                  </a:outerShdw>
                </a:effectLst>
              </a:rPr>
            </a:br>
            <a:r>
              <a:rPr lang="es-MX" sz="2200" b="1" dirty="0" smtClean="0">
                <a:solidFill>
                  <a:schemeClr val="accent1">
                    <a:lumMod val="50000"/>
                  </a:schemeClr>
                </a:solidFill>
                <a:effectLst>
                  <a:outerShdw blurRad="38100" dist="38100" dir="2700000" algn="tl">
                    <a:srgbClr val="000000">
                      <a:alpha val="43137"/>
                    </a:srgbClr>
                  </a:outerShdw>
                </a:effectLst>
              </a:rPr>
              <a:t>MEJORAMIENTO GENETICO DE ORNAMENTALES</a:t>
            </a:r>
            <a:r>
              <a:rPr lang="es-MX" sz="2700" dirty="0" smtClean="0">
                <a:solidFill>
                  <a:schemeClr val="accent1">
                    <a:lumMod val="50000"/>
                  </a:schemeClr>
                </a:solidFill>
                <a:effectLst>
                  <a:outerShdw blurRad="38100" dist="38100" dir="2700000" algn="tl">
                    <a:srgbClr val="000000">
                      <a:alpha val="43137"/>
                    </a:srgbClr>
                  </a:outerShdw>
                </a:effectLst>
              </a:rPr>
              <a:t/>
            </a:r>
            <a:br>
              <a:rPr lang="es-MX" sz="2700" dirty="0" smtClean="0">
                <a:solidFill>
                  <a:schemeClr val="accent1">
                    <a:lumMod val="50000"/>
                  </a:schemeClr>
                </a:solidFill>
                <a:effectLst>
                  <a:outerShdw blurRad="38100" dist="38100" dir="2700000" algn="tl">
                    <a:srgbClr val="000000">
                      <a:alpha val="43137"/>
                    </a:srgbClr>
                  </a:outerShdw>
                </a:effectLst>
              </a:rPr>
            </a:br>
            <a:endParaRPr lang="en-US" sz="3600" dirty="0">
              <a:solidFill>
                <a:schemeClr val="accent1">
                  <a:lumMod val="50000"/>
                </a:schemeClr>
              </a:solidFill>
              <a:effectLst>
                <a:outerShdw blurRad="38100" dist="38100" dir="2700000" algn="tl">
                  <a:srgbClr val="000000">
                    <a:alpha val="43137"/>
                  </a:srgbClr>
                </a:outerShdw>
              </a:effectLst>
            </a:endParaRPr>
          </a:p>
        </p:txBody>
      </p:sp>
      <p:sp>
        <p:nvSpPr>
          <p:cNvPr id="3" name="2 Subtítulo"/>
          <p:cNvSpPr>
            <a:spLocks noGrp="1"/>
          </p:cNvSpPr>
          <p:nvPr>
            <p:ph type="subTitle" idx="1"/>
          </p:nvPr>
        </p:nvSpPr>
        <p:spPr>
          <a:xfrm>
            <a:off x="1403648" y="404664"/>
            <a:ext cx="6400800" cy="1036105"/>
          </a:xfrm>
        </p:spPr>
        <p:txBody>
          <a:bodyPr rtlCol="0">
            <a:normAutofit/>
          </a:bodyPr>
          <a:lstStyle/>
          <a:p>
            <a:pPr eaLnBrk="1" fontAlgn="auto" hangingPunct="1">
              <a:spcAft>
                <a:spcPts val="0"/>
              </a:spcAft>
              <a:defRPr/>
            </a:pPr>
            <a:r>
              <a:rPr lang="es-MX" sz="2000" b="1" dirty="0" smtClean="0">
                <a:solidFill>
                  <a:schemeClr val="accent1">
                    <a:lumMod val="50000"/>
                  </a:schemeClr>
                </a:solidFill>
                <a:effectLst>
                  <a:outerShdw blurRad="38100" dist="38100" dir="2700000" algn="tl">
                    <a:srgbClr val="000000">
                      <a:alpha val="43137"/>
                    </a:srgbClr>
                  </a:outerShdw>
                </a:effectLst>
              </a:rPr>
              <a:t>UNIVERSIDAD AUTONOMA DEL ESTADO DE MÉXICO</a:t>
            </a:r>
          </a:p>
          <a:p>
            <a:pPr eaLnBrk="1" fontAlgn="auto" hangingPunct="1">
              <a:spcAft>
                <a:spcPts val="0"/>
              </a:spcAft>
              <a:defRPr/>
            </a:pPr>
            <a:r>
              <a:rPr lang="es-MX" sz="2400" b="1" dirty="0" smtClean="0">
                <a:solidFill>
                  <a:schemeClr val="accent1">
                    <a:lumMod val="50000"/>
                  </a:schemeClr>
                </a:solidFill>
                <a:effectLst>
                  <a:outerShdw blurRad="38100" dist="38100" dir="2700000" algn="tl">
                    <a:srgbClr val="000000">
                      <a:alpha val="43137"/>
                    </a:srgbClr>
                  </a:outerShdw>
                </a:effectLst>
              </a:rPr>
              <a:t>FACULTAD DE CIENCIAS AGRÍCOLAS</a:t>
            </a:r>
            <a:endParaRPr lang="en-US" sz="2400" b="1" dirty="0">
              <a:solidFill>
                <a:schemeClr val="accent1">
                  <a:lumMod val="50000"/>
                </a:schemeClr>
              </a:solidFill>
              <a:effectLst>
                <a:outerShdw blurRad="38100" dist="38100" dir="2700000" algn="tl">
                  <a:srgbClr val="000000">
                    <a:alpha val="43137"/>
                  </a:srgbClr>
                </a:outerShdw>
              </a:effectLst>
            </a:endParaRPr>
          </a:p>
        </p:txBody>
      </p:sp>
      <p:sp>
        <p:nvSpPr>
          <p:cNvPr id="4" name="3 CuadroTexto"/>
          <p:cNvSpPr txBox="1"/>
          <p:nvPr/>
        </p:nvSpPr>
        <p:spPr>
          <a:xfrm>
            <a:off x="869462" y="5264949"/>
            <a:ext cx="6524625" cy="338137"/>
          </a:xfrm>
          <a:prstGeom prst="rect">
            <a:avLst/>
          </a:prstGeom>
          <a:noFill/>
        </p:spPr>
        <p:txBody>
          <a:bodyPr>
            <a:spAutoFit/>
          </a:bodyPr>
          <a:lstStyle/>
          <a:p>
            <a:pPr algn="ctr">
              <a:defRPr/>
            </a:pPr>
            <a:r>
              <a:rPr lang="es-MX" sz="1600" b="1" dirty="0" smtClean="0">
                <a:solidFill>
                  <a:schemeClr val="accent1">
                    <a:lumMod val="50000"/>
                  </a:schemeClr>
                </a:solidFill>
                <a:latin typeface="Arial" charset="0"/>
              </a:rPr>
              <a:t>CARRERA DE INGENIERO AGRÓNOMO EN FLORICULTURA</a:t>
            </a:r>
            <a:endParaRPr lang="en-US" sz="1600" b="1" dirty="0">
              <a:solidFill>
                <a:schemeClr val="accent1">
                  <a:lumMod val="50000"/>
                </a:schemeClr>
              </a:solidFill>
              <a:latin typeface="Arial" charset="0"/>
            </a:endParaRPr>
          </a:p>
        </p:txBody>
      </p:sp>
      <p:sp>
        <p:nvSpPr>
          <p:cNvPr id="6" name="5 CuadroTexto"/>
          <p:cNvSpPr txBox="1"/>
          <p:nvPr/>
        </p:nvSpPr>
        <p:spPr>
          <a:xfrm>
            <a:off x="2143128" y="5643566"/>
            <a:ext cx="4537075" cy="738664"/>
          </a:xfrm>
          <a:prstGeom prst="rect">
            <a:avLst/>
          </a:prstGeom>
          <a:noFill/>
        </p:spPr>
        <p:txBody>
          <a:bodyPr>
            <a:spAutoFit/>
          </a:bodyPr>
          <a:lstStyle/>
          <a:p>
            <a:pPr algn="ctr">
              <a:defRPr/>
            </a:pPr>
            <a:endParaRPr lang="es-MX" sz="1400" b="1" dirty="0" smtClean="0">
              <a:solidFill>
                <a:srgbClr val="FFC000">
                  <a:lumMod val="50000"/>
                </a:srgbClr>
              </a:solidFill>
              <a:latin typeface="Arial" charset="0"/>
            </a:endParaRPr>
          </a:p>
          <a:p>
            <a:pPr algn="ctr">
              <a:defRPr/>
            </a:pPr>
            <a:r>
              <a:rPr lang="es-MX" sz="1400" b="1" dirty="0" smtClean="0">
                <a:solidFill>
                  <a:schemeClr val="accent1">
                    <a:lumMod val="50000"/>
                  </a:schemeClr>
                </a:solidFill>
                <a:latin typeface="Arial" charset="0"/>
              </a:rPr>
              <a:t>DR</a:t>
            </a:r>
            <a:r>
              <a:rPr lang="es-MX" sz="1400" b="1" dirty="0">
                <a:solidFill>
                  <a:schemeClr val="accent1">
                    <a:lumMod val="50000"/>
                  </a:schemeClr>
                </a:solidFill>
                <a:latin typeface="Arial" charset="0"/>
              </a:rPr>
              <a:t>. ANTONIO LAGUNA </a:t>
            </a:r>
            <a:r>
              <a:rPr lang="es-MX" sz="1400" b="1" dirty="0" smtClean="0">
                <a:solidFill>
                  <a:schemeClr val="accent1">
                    <a:lumMod val="50000"/>
                  </a:schemeClr>
                </a:solidFill>
                <a:latin typeface="Arial" charset="0"/>
              </a:rPr>
              <a:t>CERDA</a:t>
            </a:r>
          </a:p>
          <a:p>
            <a:pPr algn="ctr">
              <a:defRPr/>
            </a:pPr>
            <a:r>
              <a:rPr lang="es-MX" sz="1400" b="1" dirty="0" smtClean="0">
                <a:solidFill>
                  <a:schemeClr val="accent1">
                    <a:lumMod val="50000"/>
                  </a:schemeClr>
                </a:solidFill>
                <a:latin typeface="Arial" charset="0"/>
              </a:rPr>
              <a:t>SEPTIEMBRE </a:t>
            </a:r>
            <a:r>
              <a:rPr lang="es-MX" sz="1400" b="1" dirty="0">
                <a:solidFill>
                  <a:schemeClr val="accent1">
                    <a:lumMod val="50000"/>
                  </a:schemeClr>
                </a:solidFill>
                <a:latin typeface="Arial" charset="0"/>
              </a:rPr>
              <a:t>DEL </a:t>
            </a:r>
            <a:r>
              <a:rPr lang="es-MX" sz="1400" b="1" dirty="0" smtClean="0">
                <a:solidFill>
                  <a:schemeClr val="accent1">
                    <a:lumMod val="50000"/>
                  </a:schemeClr>
                </a:solidFill>
                <a:latin typeface="Arial" charset="0"/>
              </a:rPr>
              <a:t>2019</a:t>
            </a:r>
            <a:endParaRPr lang="en-US" sz="1400" b="1" dirty="0">
              <a:solidFill>
                <a:schemeClr val="accent1">
                  <a:lumMod val="50000"/>
                </a:schemeClr>
              </a:solidFill>
              <a:latin typeface="Arial" charset="0"/>
            </a:endParaRPr>
          </a:p>
        </p:txBody>
      </p:sp>
      <p:pic>
        <p:nvPicPr>
          <p:cNvPr id="8" name="Picture 7" descr="logo uaemColor"/>
          <p:cNvPicPr>
            <a:picLocks noChangeAspect="1" noChangeArrowheads="1"/>
          </p:cNvPicPr>
          <p:nvPr/>
        </p:nvPicPr>
        <p:blipFill>
          <a:blip r:embed="rId2"/>
          <a:srcRect/>
          <a:stretch>
            <a:fillRect/>
          </a:stretch>
        </p:blipFill>
        <p:spPr bwMode="auto">
          <a:xfrm>
            <a:off x="467544" y="404664"/>
            <a:ext cx="1199693" cy="1080120"/>
          </a:xfrm>
          <a:prstGeom prst="rect">
            <a:avLst/>
          </a:prstGeom>
          <a:noFill/>
          <a:ln w="28575">
            <a:solidFill>
              <a:schemeClr val="tx2">
                <a:lumMod val="60000"/>
                <a:lumOff val="40000"/>
                <a:alpha val="57000"/>
              </a:schemeClr>
            </a:solidFill>
            <a:miter lim="800000"/>
            <a:headEnd/>
            <a:tailEnd/>
          </a:ln>
        </p:spPr>
      </p:pic>
      <p:pic>
        <p:nvPicPr>
          <p:cNvPr id="9" name="Picture 8" descr="logo ciencias agricolas"/>
          <p:cNvPicPr>
            <a:picLocks noChangeAspect="1" noChangeArrowheads="1"/>
          </p:cNvPicPr>
          <p:nvPr/>
        </p:nvPicPr>
        <p:blipFill>
          <a:blip r:embed="rId3"/>
          <a:srcRect/>
          <a:stretch>
            <a:fillRect/>
          </a:stretch>
        </p:blipFill>
        <p:spPr bwMode="auto">
          <a:xfrm>
            <a:off x="7668344" y="462158"/>
            <a:ext cx="1099773" cy="1024321"/>
          </a:xfrm>
          <a:prstGeom prst="rect">
            <a:avLst/>
          </a:prstGeom>
          <a:noFill/>
          <a:ln w="28575">
            <a:solidFill>
              <a:schemeClr val="tx2">
                <a:lumMod val="60000"/>
                <a:lumOff val="40000"/>
              </a:schemeClr>
            </a:solidFill>
            <a:miter lim="800000"/>
            <a:headEnd/>
            <a:tailEnd/>
          </a:ln>
        </p:spPr>
      </p:pic>
    </p:spTree>
    <p:extLst>
      <p:ext uri="{BB962C8B-B14F-4D97-AF65-F5344CB8AC3E}">
        <p14:creationId xmlns:p14="http://schemas.microsoft.com/office/powerpoint/2010/main" val="8568045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solidFill>
                  <a:schemeClr val="accent5">
                    <a:lumMod val="50000"/>
                  </a:schemeClr>
                </a:solidFill>
              </a:rPr>
              <a:t>EN EL SECTOR AGRICOLA SE RECONOCEN:</a:t>
            </a:r>
            <a:endParaRPr lang="es-MX" sz="3200" b="1" dirty="0">
              <a:solidFill>
                <a:schemeClr val="accent5">
                  <a:lumMod val="50000"/>
                </a:schemeClr>
              </a:solidFill>
            </a:endParaRPr>
          </a:p>
        </p:txBody>
      </p:sp>
      <p:sp>
        <p:nvSpPr>
          <p:cNvPr id="3" name="Marcador de contenido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r>
              <a:rPr lang="es-MX" b="1" dirty="0" smtClean="0">
                <a:solidFill>
                  <a:schemeClr val="accent5">
                    <a:lumMod val="50000"/>
                  </a:schemeClr>
                </a:solidFill>
              </a:rPr>
              <a:t>Indicaciones </a:t>
            </a:r>
            <a:r>
              <a:rPr lang="es-MX" b="1" dirty="0">
                <a:solidFill>
                  <a:schemeClr val="accent5">
                    <a:lumMod val="50000"/>
                  </a:schemeClr>
                </a:solidFill>
              </a:rPr>
              <a:t>Geográficas y Denominaciones de </a:t>
            </a:r>
            <a:r>
              <a:rPr lang="es-MX" b="1" dirty="0" smtClean="0">
                <a:solidFill>
                  <a:schemeClr val="accent5">
                    <a:lumMod val="50000"/>
                  </a:schemeClr>
                </a:solidFill>
              </a:rPr>
              <a:t>Origen</a:t>
            </a:r>
            <a:r>
              <a:rPr lang="es-MX" dirty="0" smtClean="0">
                <a:solidFill>
                  <a:schemeClr val="accent5">
                    <a:lumMod val="50000"/>
                  </a:schemeClr>
                </a:solidFill>
              </a:rPr>
              <a:t> (IG</a:t>
            </a:r>
            <a:r>
              <a:rPr lang="es-MX" dirty="0">
                <a:solidFill>
                  <a:schemeClr val="accent5">
                    <a:lumMod val="50000"/>
                  </a:schemeClr>
                </a:solidFill>
              </a:rPr>
              <a:t>)</a:t>
            </a:r>
          </a:p>
          <a:p>
            <a:r>
              <a:rPr lang="es-MX" b="1" dirty="0" smtClean="0">
                <a:solidFill>
                  <a:schemeClr val="accent5">
                    <a:lumMod val="50000"/>
                  </a:schemeClr>
                </a:solidFill>
              </a:rPr>
              <a:t>Marcas </a:t>
            </a:r>
            <a:r>
              <a:rPr lang="es-MX" dirty="0">
                <a:solidFill>
                  <a:schemeClr val="accent5">
                    <a:lumMod val="50000"/>
                  </a:schemeClr>
                </a:solidFill>
              </a:rPr>
              <a:t>(comerciales, colectivas</a:t>
            </a:r>
            <a:r>
              <a:rPr lang="es-MX" dirty="0" smtClean="0">
                <a:solidFill>
                  <a:schemeClr val="accent5">
                    <a:lumMod val="50000"/>
                  </a:schemeClr>
                </a:solidFill>
              </a:rPr>
              <a:t>)</a:t>
            </a:r>
          </a:p>
          <a:p>
            <a:r>
              <a:rPr lang="es-MX" b="1" dirty="0" smtClean="0">
                <a:solidFill>
                  <a:schemeClr val="accent5">
                    <a:lumMod val="50000"/>
                  </a:schemeClr>
                </a:solidFill>
              </a:rPr>
              <a:t>Derechos </a:t>
            </a:r>
            <a:r>
              <a:rPr lang="es-MX" b="1" dirty="0">
                <a:solidFill>
                  <a:schemeClr val="accent5">
                    <a:lumMod val="50000"/>
                  </a:schemeClr>
                </a:solidFill>
              </a:rPr>
              <a:t>de Obtentor de Variedades Vegetales </a:t>
            </a:r>
            <a:r>
              <a:rPr lang="es-MX" dirty="0">
                <a:solidFill>
                  <a:schemeClr val="accent5">
                    <a:lumMod val="50000"/>
                  </a:schemeClr>
                </a:solidFill>
              </a:rPr>
              <a:t>(DOV)</a:t>
            </a:r>
          </a:p>
          <a:p>
            <a:pPr marL="0" indent="0">
              <a:buNone/>
            </a:pPr>
            <a:r>
              <a:rPr lang="es-MX" dirty="0" smtClean="0">
                <a:solidFill>
                  <a:schemeClr val="accent5">
                    <a:lumMod val="50000"/>
                  </a:schemeClr>
                </a:solidFill>
              </a:rPr>
              <a:t>     a</a:t>
            </a:r>
            <a:r>
              <a:rPr lang="es-MX" dirty="0">
                <a:solidFill>
                  <a:schemeClr val="accent5">
                    <a:lumMod val="50000"/>
                  </a:schemeClr>
                </a:solidFill>
              </a:rPr>
              <a:t>. DOV bajo el sistema de </a:t>
            </a:r>
            <a:r>
              <a:rPr lang="es-MX" dirty="0" smtClean="0">
                <a:solidFill>
                  <a:schemeClr val="accent5">
                    <a:lumMod val="50000"/>
                  </a:schemeClr>
                </a:solidFill>
              </a:rPr>
              <a:t>UPOV: UPOV </a:t>
            </a:r>
            <a:r>
              <a:rPr lang="es-MX" dirty="0">
                <a:solidFill>
                  <a:schemeClr val="accent5">
                    <a:lumMod val="50000"/>
                  </a:schemeClr>
                </a:solidFill>
              </a:rPr>
              <a:t>78 </a:t>
            </a:r>
            <a:r>
              <a:rPr lang="es-MX" dirty="0" smtClean="0">
                <a:solidFill>
                  <a:schemeClr val="accent5">
                    <a:lumMod val="50000"/>
                  </a:schemeClr>
                </a:solidFill>
              </a:rPr>
              <a:t>versus</a:t>
            </a:r>
          </a:p>
          <a:p>
            <a:pPr marL="0" indent="0">
              <a:buNone/>
            </a:pPr>
            <a:r>
              <a:rPr lang="es-MX" dirty="0">
                <a:solidFill>
                  <a:schemeClr val="accent5">
                    <a:lumMod val="50000"/>
                  </a:schemeClr>
                </a:solidFill>
              </a:rPr>
              <a:t> </a:t>
            </a:r>
            <a:r>
              <a:rPr lang="es-MX" dirty="0" smtClean="0">
                <a:solidFill>
                  <a:schemeClr val="accent5">
                    <a:lumMod val="50000"/>
                  </a:schemeClr>
                </a:solidFill>
              </a:rPr>
              <a:t>        </a:t>
            </a:r>
            <a:r>
              <a:rPr lang="es-MX" dirty="0">
                <a:solidFill>
                  <a:schemeClr val="accent5">
                    <a:lumMod val="50000"/>
                  </a:schemeClr>
                </a:solidFill>
              </a:rPr>
              <a:t>UPOV 91</a:t>
            </a:r>
          </a:p>
          <a:p>
            <a:pPr marL="0" indent="0">
              <a:buNone/>
            </a:pPr>
            <a:r>
              <a:rPr lang="es-MX" dirty="0" smtClean="0">
                <a:solidFill>
                  <a:schemeClr val="accent5">
                    <a:lumMod val="50000"/>
                  </a:schemeClr>
                </a:solidFill>
              </a:rPr>
              <a:t>     b</a:t>
            </a:r>
            <a:r>
              <a:rPr lang="es-MX" dirty="0">
                <a:solidFill>
                  <a:schemeClr val="accent5">
                    <a:lumMod val="50000"/>
                  </a:schemeClr>
                </a:solidFill>
              </a:rPr>
              <a:t>. Sistemas Sui </a:t>
            </a:r>
            <a:r>
              <a:rPr lang="es-MX" dirty="0" smtClean="0">
                <a:solidFill>
                  <a:schemeClr val="accent5">
                    <a:lumMod val="50000"/>
                  </a:schemeClr>
                </a:solidFill>
              </a:rPr>
              <a:t>Generis: Tailandia</a:t>
            </a:r>
            <a:r>
              <a:rPr lang="es-MX" dirty="0">
                <a:solidFill>
                  <a:schemeClr val="accent5">
                    <a:lumMod val="50000"/>
                  </a:schemeClr>
                </a:solidFill>
              </a:rPr>
              <a:t>, India, </a:t>
            </a:r>
            <a:r>
              <a:rPr lang="es-MX" dirty="0" smtClean="0">
                <a:solidFill>
                  <a:schemeClr val="accent5">
                    <a:lumMod val="50000"/>
                  </a:schemeClr>
                </a:solidFill>
              </a:rPr>
              <a:t>Filipinas</a:t>
            </a:r>
          </a:p>
          <a:p>
            <a:r>
              <a:rPr lang="es-MX" b="1" dirty="0" smtClean="0">
                <a:solidFill>
                  <a:schemeClr val="accent5">
                    <a:lumMod val="50000"/>
                  </a:schemeClr>
                </a:solidFill>
              </a:rPr>
              <a:t>Patentes </a:t>
            </a:r>
            <a:r>
              <a:rPr lang="es-MX" b="1" dirty="0">
                <a:solidFill>
                  <a:schemeClr val="accent5">
                    <a:lumMod val="50000"/>
                  </a:schemeClr>
                </a:solidFill>
              </a:rPr>
              <a:t>de Plantas/Utilidad </a:t>
            </a:r>
            <a:r>
              <a:rPr lang="es-MX" dirty="0">
                <a:solidFill>
                  <a:schemeClr val="accent5">
                    <a:lumMod val="50000"/>
                  </a:schemeClr>
                </a:solidFill>
              </a:rPr>
              <a:t>(EE.UU., Australia, Japón, </a:t>
            </a:r>
            <a:r>
              <a:rPr lang="es-MX" dirty="0" smtClean="0">
                <a:solidFill>
                  <a:schemeClr val="accent5">
                    <a:lumMod val="50000"/>
                  </a:schemeClr>
                </a:solidFill>
              </a:rPr>
              <a:t>Europa)</a:t>
            </a:r>
            <a:endParaRPr lang="es-MX" dirty="0">
              <a:solidFill>
                <a:schemeClr val="accent5">
                  <a:lumMod val="50000"/>
                </a:schemeClr>
              </a:solidFill>
            </a:endParaRPr>
          </a:p>
          <a:p>
            <a:endParaRPr lang="es-MX" dirty="0"/>
          </a:p>
          <a:p>
            <a:endParaRPr lang="es-MX" dirty="0"/>
          </a:p>
        </p:txBody>
      </p:sp>
    </p:spTree>
    <p:extLst>
      <p:ext uri="{BB962C8B-B14F-4D97-AF65-F5344CB8AC3E}">
        <p14:creationId xmlns:p14="http://schemas.microsoft.com/office/powerpoint/2010/main" val="38984439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1026" name="Picture 2" descr="https://cdn.heraldodemexico.com.mx/wp-content/uploads/2018/09/Denominacion_origen_mexico.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137" y="0"/>
            <a:ext cx="4192398" cy="4367538"/>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0" y="4367538"/>
            <a:ext cx="3888432" cy="523220"/>
          </a:xfrm>
          <a:prstGeom prst="rect">
            <a:avLst/>
          </a:prstGeom>
        </p:spPr>
        <p:txBody>
          <a:bodyPr wrap="square">
            <a:spAutoFit/>
          </a:bodyPr>
          <a:lstStyle/>
          <a:p>
            <a:r>
              <a:rPr lang="es-MX" sz="1400" dirty="0">
                <a:hlinkClick r:id="rId3"/>
              </a:rPr>
              <a:t>https://heraldodemexico.com.mx/pais/cuantas-denominaciones-de-origen-tiene-mexico/</a:t>
            </a:r>
            <a:endParaRPr lang="es-MX" sz="1400" dirty="0"/>
          </a:p>
        </p:txBody>
      </p:sp>
      <p:pic>
        <p:nvPicPr>
          <p:cNvPr id="1030" name="Picture 6" descr="Mapa elaborado por Javier Carre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2535" y="0"/>
            <a:ext cx="4990596" cy="4146312"/>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716016" y="-5115"/>
            <a:ext cx="4572000" cy="523220"/>
          </a:xfrm>
          <a:prstGeom prst="rect">
            <a:avLst/>
          </a:prstGeom>
        </p:spPr>
        <p:txBody>
          <a:bodyPr>
            <a:spAutoFit/>
          </a:bodyPr>
          <a:lstStyle/>
          <a:p>
            <a:r>
              <a:rPr lang="es-MX" sz="1400" dirty="0">
                <a:hlinkClick r:id="rId5"/>
              </a:rPr>
              <a:t>https://verne.elpais.com/verne/2017/09/12/mexico/1505235786_899277.html</a:t>
            </a:r>
            <a:endParaRPr lang="es-MX" sz="1400" dirty="0"/>
          </a:p>
        </p:txBody>
      </p:sp>
      <p:pic>
        <p:nvPicPr>
          <p:cNvPr id="1032" name="Picture 8" descr="MaizBolsa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21877" y="3965736"/>
            <a:ext cx="4351909" cy="2892264"/>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4511126" y="6378192"/>
            <a:ext cx="4572000" cy="461665"/>
          </a:xfrm>
          <a:prstGeom prst="rect">
            <a:avLst/>
          </a:prstGeom>
        </p:spPr>
        <p:txBody>
          <a:bodyPr>
            <a:spAutoFit/>
          </a:bodyPr>
          <a:lstStyle/>
          <a:p>
            <a:r>
              <a:rPr lang="es-MX" sz="1200" dirty="0">
                <a:hlinkClick r:id="rId7"/>
              </a:rPr>
              <a:t>https://www.cimmyt.org/es/uncategorized/companias-semilleras-y-agricultores-mejoran-los-rendimientos-de-maiz-en-mexico/</a:t>
            </a:r>
            <a:endParaRPr lang="es-MX" sz="1200" dirty="0"/>
          </a:p>
        </p:txBody>
      </p:sp>
    </p:spTree>
    <p:extLst>
      <p:ext uri="{BB962C8B-B14F-4D97-AF65-F5344CB8AC3E}">
        <p14:creationId xmlns:p14="http://schemas.microsoft.com/office/powerpoint/2010/main" val="28538011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ChangeAspect="1"/>
          </p:cNvPicPr>
          <p:nvPr/>
        </p:nvPicPr>
        <p:blipFill>
          <a:blip r:embed="rId2"/>
          <a:stretch>
            <a:fillRect/>
          </a:stretch>
        </p:blipFill>
        <p:spPr>
          <a:xfrm>
            <a:off x="467544" y="1327785"/>
            <a:ext cx="8208912" cy="5035869"/>
          </a:xfrm>
          <a:prstGeom prst="rect">
            <a:avLst/>
          </a:prstGeom>
        </p:spPr>
      </p:pic>
      <p:sp>
        <p:nvSpPr>
          <p:cNvPr id="2" name="1 Título"/>
          <p:cNvSpPr>
            <a:spLocks noGrp="1"/>
          </p:cNvSpPr>
          <p:nvPr>
            <p:ph type="title"/>
          </p:nvPr>
        </p:nvSpPr>
        <p:spPr>
          <a:xfrm>
            <a:off x="457200" y="274638"/>
            <a:ext cx="8229600" cy="778098"/>
          </a:xfrm>
        </p:spPr>
        <p:txBody>
          <a:bodyPr>
            <a:normAutofit fontScale="90000"/>
          </a:bodyPr>
          <a:lstStyle/>
          <a:p>
            <a:r>
              <a:rPr lang="es-ES_tradnl" sz="3600" b="1" dirty="0" smtClean="0">
                <a:solidFill>
                  <a:schemeClr val="tx2"/>
                </a:solidFill>
              </a:rPr>
              <a:t>EVOLUCIÓN DE LA PROTECCIÓN DE LA PROPIEDAD INTELECTUAL</a:t>
            </a:r>
            <a:endParaRPr lang="es-MX" sz="3600" b="1" dirty="0">
              <a:solidFill>
                <a:schemeClr val="tx2"/>
              </a:solidFill>
            </a:endParaRPr>
          </a:p>
        </p:txBody>
      </p:sp>
      <p:sp>
        <p:nvSpPr>
          <p:cNvPr id="3" name="2 Marcador de contenido"/>
          <p:cNvSpPr>
            <a:spLocks noGrp="1"/>
          </p:cNvSpPr>
          <p:nvPr>
            <p:ph idx="1"/>
          </p:nvPr>
        </p:nvSpPr>
        <p:spPr>
          <a:xfrm>
            <a:off x="2756587" y="5661248"/>
            <a:ext cx="6375080" cy="864096"/>
          </a:xfrm>
        </p:spPr>
        <p:style>
          <a:lnRef idx="1">
            <a:schemeClr val="accent1"/>
          </a:lnRef>
          <a:fillRef idx="2">
            <a:schemeClr val="accent1"/>
          </a:fillRef>
          <a:effectRef idx="1">
            <a:schemeClr val="accent1"/>
          </a:effectRef>
          <a:fontRef idx="minor">
            <a:schemeClr val="dk1"/>
          </a:fontRef>
        </p:style>
        <p:txBody>
          <a:bodyPr>
            <a:noAutofit/>
          </a:bodyPr>
          <a:lstStyle/>
          <a:p>
            <a:pPr marL="0" indent="0">
              <a:buNone/>
            </a:pPr>
            <a:r>
              <a:rPr lang="es-ES_tradnl" sz="1800" b="1" dirty="0" smtClean="0">
                <a:solidFill>
                  <a:schemeClr val="tx2"/>
                </a:solidFill>
              </a:rPr>
              <a:t>1961 marca un parte aguas en lo que se refiere al trato de la protección varietal a nivel internacional con la integración de la UPOV y la adhesión a la firma del acta 1961</a:t>
            </a:r>
            <a:endParaRPr lang="es-MX" sz="1800" b="1" dirty="0">
              <a:solidFill>
                <a:schemeClr val="tx2"/>
              </a:solidFill>
            </a:endParaRPr>
          </a:p>
        </p:txBody>
      </p:sp>
    </p:spTree>
    <p:extLst>
      <p:ext uri="{BB962C8B-B14F-4D97-AF65-F5344CB8AC3E}">
        <p14:creationId xmlns:p14="http://schemas.microsoft.com/office/powerpoint/2010/main" val="17485928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tx2"/>
                </a:solidFill>
              </a:rPr>
              <a:t>INVENCION</a:t>
            </a:r>
            <a:endParaRPr lang="es-MX" sz="3600" b="1" dirty="0">
              <a:solidFill>
                <a:schemeClr val="tx2"/>
              </a:solidFill>
            </a:endParaRPr>
          </a:p>
        </p:txBody>
      </p:sp>
      <p:sp>
        <p:nvSpPr>
          <p:cNvPr id="3" name="2 Marcador de contenido"/>
          <p:cNvSpPr>
            <a:spLocks noGrp="1"/>
          </p:cNvSpPr>
          <p:nvPr>
            <p:ph idx="1"/>
          </p:nvPr>
        </p:nvSpPr>
        <p:spPr>
          <a:xfrm>
            <a:off x="457200" y="1166018"/>
            <a:ext cx="8229600" cy="5359326"/>
          </a:xfrm>
        </p:spPr>
        <p:style>
          <a:lnRef idx="1">
            <a:schemeClr val="accent1"/>
          </a:lnRef>
          <a:fillRef idx="2">
            <a:schemeClr val="accent1"/>
          </a:fillRef>
          <a:effectRef idx="1">
            <a:schemeClr val="accent1"/>
          </a:effectRef>
          <a:fontRef idx="minor">
            <a:schemeClr val="dk1"/>
          </a:fontRef>
        </p:style>
        <p:txBody>
          <a:bodyPr>
            <a:normAutofit fontScale="77500" lnSpcReduction="20000"/>
          </a:bodyPr>
          <a:lstStyle/>
          <a:p>
            <a:pPr marL="0" indent="0">
              <a:buNone/>
            </a:pPr>
            <a:endParaRPr lang="es-MX" sz="3100" b="1" dirty="0" smtClean="0"/>
          </a:p>
          <a:p>
            <a:pPr marL="0" indent="0" algn="just">
              <a:buNone/>
            </a:pPr>
            <a:r>
              <a:rPr lang="es-MX" sz="3100" b="1" dirty="0" smtClean="0">
                <a:solidFill>
                  <a:schemeClr val="tx2"/>
                </a:solidFill>
              </a:rPr>
              <a:t>SE CONSIDERA INVENCIÓN TODA CREACIÓN HUMANA QUE PERMITA TRANSFORMAR LA MATERIA O LA ENERGÍA QUE EXISTE EN LA NATURALEZA, PARA SU APROVECHAMIENTO POR EL HOMBRE Y SATISFACER SUS NECESIDADES CONCRETAS</a:t>
            </a:r>
          </a:p>
          <a:p>
            <a:pPr marL="0" indent="0">
              <a:buNone/>
            </a:pPr>
            <a:endParaRPr lang="es-MX" b="1" dirty="0" smtClean="0">
              <a:solidFill>
                <a:schemeClr val="tx2"/>
              </a:solidFill>
            </a:endParaRPr>
          </a:p>
          <a:p>
            <a:pPr marL="0" indent="0">
              <a:buNone/>
            </a:pPr>
            <a:r>
              <a:rPr lang="es-MX" b="1" u="sng" dirty="0" smtClean="0">
                <a:solidFill>
                  <a:schemeClr val="tx2"/>
                </a:solidFill>
              </a:rPr>
              <a:t>SE CONSIDERA PATENTABLE SI:</a:t>
            </a:r>
          </a:p>
          <a:p>
            <a:pPr marL="0" indent="0">
              <a:buNone/>
            </a:pPr>
            <a:endParaRPr lang="es-MX" b="1" dirty="0" smtClean="0">
              <a:solidFill>
                <a:schemeClr val="tx2"/>
              </a:solidFill>
            </a:endParaRPr>
          </a:p>
          <a:p>
            <a:pPr>
              <a:buFont typeface="Wingdings" panose="05000000000000000000" pitchFamily="2" charset="2"/>
              <a:buChar char="Ø"/>
            </a:pPr>
            <a:r>
              <a:rPr lang="es-MX" b="1" dirty="0" smtClean="0">
                <a:solidFill>
                  <a:schemeClr val="tx2"/>
                </a:solidFill>
              </a:rPr>
              <a:t>ES NUEVA: que no se encuentre en información pública </a:t>
            </a:r>
          </a:p>
          <a:p>
            <a:pPr>
              <a:buFont typeface="Wingdings" panose="05000000000000000000" pitchFamily="2" charset="2"/>
              <a:buChar char="Ø"/>
            </a:pPr>
            <a:r>
              <a:rPr lang="es-MX" b="1" dirty="0" smtClean="0">
                <a:solidFill>
                  <a:schemeClr val="tx2"/>
                </a:solidFill>
              </a:rPr>
              <a:t>PRODUCTO DE UNA ACTIVIDAD INVENTIVA: Proceso creativo; que no resulte evidente para un técnico en la materia</a:t>
            </a:r>
          </a:p>
          <a:p>
            <a:pPr>
              <a:buFont typeface="Wingdings" panose="05000000000000000000" pitchFamily="2" charset="2"/>
              <a:buChar char="Ø"/>
            </a:pPr>
            <a:r>
              <a:rPr lang="es-MX" b="1" dirty="0" smtClean="0">
                <a:solidFill>
                  <a:schemeClr val="tx2"/>
                </a:solidFill>
              </a:rPr>
              <a:t>PUEDE TENER APLICACIONES INDUSTRIALES: Utilidad práctica</a:t>
            </a:r>
          </a:p>
          <a:p>
            <a:pPr>
              <a:buFont typeface="Wingdings" panose="05000000000000000000" pitchFamily="2" charset="2"/>
              <a:buChar char="Ø"/>
            </a:pPr>
            <a:r>
              <a:rPr lang="es-MX" b="1" dirty="0" smtClean="0">
                <a:solidFill>
                  <a:schemeClr val="tx2"/>
                </a:solidFill>
              </a:rPr>
              <a:t>Que pueda ser PRODUCIDA O UTILIZADA</a:t>
            </a:r>
            <a:endParaRPr lang="es-MX" b="1" dirty="0">
              <a:solidFill>
                <a:schemeClr val="tx2"/>
              </a:solidFill>
            </a:endParaRPr>
          </a:p>
        </p:txBody>
      </p:sp>
    </p:spTree>
    <p:extLst>
      <p:ext uri="{BB962C8B-B14F-4D97-AF65-F5344CB8AC3E}">
        <p14:creationId xmlns:p14="http://schemas.microsoft.com/office/powerpoint/2010/main" val="16588609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tx2"/>
                </a:solidFill>
              </a:rPr>
              <a:t>PORQUÉ PROTEGER?</a:t>
            </a:r>
            <a:endParaRPr lang="es-MX" sz="3600" b="1" dirty="0">
              <a:solidFill>
                <a:schemeClr val="tx2"/>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757409674"/>
              </p:ext>
            </p:extLst>
          </p:nvPr>
        </p:nvGraphicFramePr>
        <p:xfrm>
          <a:off x="457200" y="1124744"/>
          <a:ext cx="822960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3319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a:solidFill>
                  <a:schemeClr val="tx2"/>
                </a:solidFill>
              </a:rPr>
              <a:t>LEY PROPIEDAD </a:t>
            </a:r>
            <a:r>
              <a:rPr lang="es-MX" sz="3600" b="1" dirty="0" smtClean="0">
                <a:solidFill>
                  <a:schemeClr val="tx2"/>
                </a:solidFill>
              </a:rPr>
              <a:t>INDUSTRIAL</a:t>
            </a:r>
            <a:endParaRPr lang="es-MX" sz="3600" b="1" dirty="0">
              <a:solidFill>
                <a:schemeClr val="tx2"/>
              </a:solidFill>
            </a:endParaRPr>
          </a:p>
        </p:txBody>
      </p:sp>
      <p:sp>
        <p:nvSpPr>
          <p:cNvPr id="3" name="Marcador de contenido 2"/>
          <p:cNvSpPr>
            <a:spLocks noGrp="1"/>
          </p:cNvSpPr>
          <p:nvPr>
            <p:ph idx="1"/>
          </p:nvPr>
        </p:nvSpPr>
        <p:spPr>
          <a:xfrm>
            <a:off x="467544" y="1412776"/>
            <a:ext cx="8229600" cy="4997152"/>
          </a:xfrm>
        </p:spPr>
        <p:style>
          <a:lnRef idx="1">
            <a:schemeClr val="accent1"/>
          </a:lnRef>
          <a:fillRef idx="2">
            <a:schemeClr val="accent1"/>
          </a:fillRef>
          <a:effectRef idx="1">
            <a:schemeClr val="accent1"/>
          </a:effectRef>
          <a:fontRef idx="minor">
            <a:schemeClr val="dk1"/>
          </a:fontRef>
        </p:style>
        <p:txBody>
          <a:bodyPr>
            <a:normAutofit fontScale="85000" lnSpcReduction="10000"/>
          </a:bodyPr>
          <a:lstStyle/>
          <a:p>
            <a:pPr marL="0" indent="0" algn="just">
              <a:buNone/>
            </a:pPr>
            <a:r>
              <a:rPr lang="es-MX" b="1" dirty="0" smtClean="0">
                <a:solidFill>
                  <a:schemeClr val="tx2"/>
                </a:solidFill>
              </a:rPr>
              <a:t>Artículo </a:t>
            </a:r>
            <a:r>
              <a:rPr lang="es-MX" b="1" dirty="0">
                <a:solidFill>
                  <a:schemeClr val="tx2"/>
                </a:solidFill>
              </a:rPr>
              <a:t>16</a:t>
            </a:r>
            <a:r>
              <a:rPr lang="es-MX" b="1" dirty="0" smtClean="0">
                <a:solidFill>
                  <a:schemeClr val="tx2"/>
                </a:solidFill>
              </a:rPr>
              <a:t>. </a:t>
            </a:r>
            <a:r>
              <a:rPr lang="es-MX" dirty="0">
                <a:solidFill>
                  <a:schemeClr val="tx2"/>
                </a:solidFill>
              </a:rPr>
              <a:t>Serán patentables las invenciones que </a:t>
            </a:r>
            <a:r>
              <a:rPr lang="es-MX" b="1" dirty="0">
                <a:solidFill>
                  <a:schemeClr val="tx2"/>
                </a:solidFill>
              </a:rPr>
              <a:t>sean nuevas, resultado de una actividad inventiva y susceptibles de aplicación industrial</a:t>
            </a:r>
            <a:r>
              <a:rPr lang="es-MX" dirty="0">
                <a:solidFill>
                  <a:schemeClr val="tx2"/>
                </a:solidFill>
              </a:rPr>
              <a:t>, en los términos de esta Ley, </a:t>
            </a:r>
            <a:r>
              <a:rPr lang="es-MX" b="1" dirty="0">
                <a:solidFill>
                  <a:schemeClr val="tx2"/>
                </a:solidFill>
              </a:rPr>
              <a:t>excepto</a:t>
            </a:r>
            <a:r>
              <a:rPr lang="es-MX" dirty="0">
                <a:solidFill>
                  <a:schemeClr val="tx2"/>
                </a:solidFill>
              </a:rPr>
              <a:t>:</a:t>
            </a:r>
          </a:p>
          <a:p>
            <a:pPr marL="0" indent="0">
              <a:buNone/>
            </a:pPr>
            <a:r>
              <a:rPr lang="es-MX" dirty="0">
                <a:solidFill>
                  <a:schemeClr val="tx2"/>
                </a:solidFill>
              </a:rPr>
              <a:t>I.- Los procesos esencialmente biológicos para la producción, reproducción y propagación de plantas y animales;</a:t>
            </a:r>
          </a:p>
          <a:p>
            <a:pPr marL="0" indent="0">
              <a:buNone/>
            </a:pPr>
            <a:r>
              <a:rPr lang="es-MX" dirty="0">
                <a:solidFill>
                  <a:schemeClr val="tx2"/>
                </a:solidFill>
              </a:rPr>
              <a:t>II.- El material biológico y genético tal como se encuentran en la naturaleza;</a:t>
            </a:r>
          </a:p>
          <a:p>
            <a:pPr marL="0" indent="0">
              <a:buNone/>
            </a:pPr>
            <a:r>
              <a:rPr lang="es-MX" dirty="0">
                <a:solidFill>
                  <a:schemeClr val="tx2"/>
                </a:solidFill>
              </a:rPr>
              <a:t>III.- Las razas animales;</a:t>
            </a:r>
          </a:p>
          <a:p>
            <a:pPr marL="0" indent="0">
              <a:buNone/>
            </a:pPr>
            <a:r>
              <a:rPr lang="es-MX" dirty="0">
                <a:solidFill>
                  <a:schemeClr val="tx2"/>
                </a:solidFill>
              </a:rPr>
              <a:t>IV.- El cuerpo humano y las partes vivas que lo </a:t>
            </a:r>
            <a:r>
              <a:rPr lang="es-MX" dirty="0" smtClean="0">
                <a:solidFill>
                  <a:schemeClr val="tx2"/>
                </a:solidFill>
              </a:rPr>
              <a:t>componen</a:t>
            </a:r>
            <a:endParaRPr lang="es-MX" dirty="0">
              <a:solidFill>
                <a:schemeClr val="tx2"/>
              </a:solidFill>
            </a:endParaRPr>
          </a:p>
          <a:p>
            <a:pPr marL="0" indent="0">
              <a:buNone/>
            </a:pPr>
            <a:r>
              <a:rPr lang="es-MX" b="1" dirty="0">
                <a:solidFill>
                  <a:schemeClr val="tx2"/>
                </a:solidFill>
              </a:rPr>
              <a:t>V.- Las variedades vegetales.</a:t>
            </a:r>
          </a:p>
          <a:p>
            <a:endParaRPr lang="es-MX" dirty="0"/>
          </a:p>
        </p:txBody>
      </p:sp>
      <p:sp>
        <p:nvSpPr>
          <p:cNvPr id="4" name="3 Flecha izquierda"/>
          <p:cNvSpPr/>
          <p:nvPr/>
        </p:nvSpPr>
        <p:spPr>
          <a:xfrm>
            <a:off x="4788024" y="5921408"/>
            <a:ext cx="1008112" cy="36004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56952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1143000"/>
          </a:xfrm>
        </p:spPr>
        <p:txBody>
          <a:bodyPr>
            <a:normAutofit/>
          </a:bodyPr>
          <a:lstStyle/>
          <a:p>
            <a:r>
              <a:rPr lang="es-ES_tradnl" sz="4000" b="1" dirty="0" smtClean="0">
                <a:solidFill>
                  <a:schemeClr val="tx2"/>
                </a:solidFill>
              </a:rPr>
              <a:t>PATENTE</a:t>
            </a:r>
            <a:endParaRPr lang="es-MX" sz="4000" b="1" dirty="0">
              <a:solidFill>
                <a:schemeClr val="tx2"/>
              </a:solidFill>
            </a:endParaRPr>
          </a:p>
        </p:txBody>
      </p:sp>
      <p:pic>
        <p:nvPicPr>
          <p:cNvPr id="4" name="Marcador de contenido 3"/>
          <p:cNvPicPr>
            <a:picLocks noGrp="1" noChangeAspect="1"/>
          </p:cNvPicPr>
          <p:nvPr>
            <p:ph idx="1"/>
          </p:nvPr>
        </p:nvPicPr>
        <p:blipFill>
          <a:blip r:embed="rId2"/>
          <a:stretch>
            <a:fillRect/>
          </a:stretch>
        </p:blipFill>
        <p:spPr>
          <a:xfrm>
            <a:off x="755576" y="1268760"/>
            <a:ext cx="7488832" cy="5313149"/>
          </a:xfrm>
          <a:prstGeom prst="rect">
            <a:avLst/>
          </a:prstGeom>
          <a:solidFill>
            <a:schemeClr val="accent1">
              <a:lumMod val="60000"/>
              <a:lumOff val="40000"/>
            </a:schemeClr>
          </a:solidFill>
          <a:ln w="28575">
            <a:solidFill>
              <a:schemeClr val="tx1"/>
            </a:solidFill>
          </a:ln>
        </p:spPr>
      </p:pic>
    </p:spTree>
    <p:extLst>
      <p:ext uri="{BB962C8B-B14F-4D97-AF65-F5344CB8AC3E}">
        <p14:creationId xmlns:p14="http://schemas.microsoft.com/office/powerpoint/2010/main" val="38583277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_tradnl" sz="2800" b="1" dirty="0" smtClean="0">
                <a:solidFill>
                  <a:schemeClr val="accent1">
                    <a:lumMod val="50000"/>
                  </a:schemeClr>
                </a:solidFill>
              </a:rPr>
              <a:t>COMPARACION ENTRE LOS ESQUEMAS DE PROTECION INDUSTRIAL DE PATENTES Y VARIEDADES VEGETALES</a:t>
            </a:r>
            <a:endParaRPr lang="es-MX" sz="2800" b="1" dirty="0">
              <a:solidFill>
                <a:schemeClr val="accent1">
                  <a:lumMod val="50000"/>
                </a:schemeClr>
              </a:solidFill>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667" y="1844824"/>
            <a:ext cx="8985162"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50496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3931" y="15645"/>
            <a:ext cx="8836137" cy="6842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474370" y="276293"/>
            <a:ext cx="8229600" cy="1143000"/>
          </a:xfrm>
        </p:spPr>
        <p:txBody>
          <a:bodyPr>
            <a:normAutofit fontScale="90000"/>
          </a:bodyPr>
          <a:lstStyle/>
          <a:p>
            <a:r>
              <a:rPr lang="es-MX" b="1" dirty="0" smtClean="0">
                <a:solidFill>
                  <a:schemeClr val="tx2"/>
                </a:solidFill>
              </a:rPr>
              <a:t>REGISTRO: Catálogo </a:t>
            </a:r>
            <a:r>
              <a:rPr lang="es-MX" b="1" dirty="0">
                <a:solidFill>
                  <a:schemeClr val="tx2"/>
                </a:solidFill>
              </a:rPr>
              <a:t>Nacional de Variedades </a:t>
            </a:r>
            <a:r>
              <a:rPr lang="es-MX" b="1" dirty="0" smtClean="0">
                <a:solidFill>
                  <a:schemeClr val="tx2"/>
                </a:solidFill>
              </a:rPr>
              <a:t>Vegetales (CNVV)</a:t>
            </a:r>
            <a:endParaRPr lang="es-MX" b="1" dirty="0">
              <a:solidFill>
                <a:schemeClr val="tx2"/>
              </a:solidFill>
            </a:endParaRPr>
          </a:p>
        </p:txBody>
      </p:sp>
      <p:sp>
        <p:nvSpPr>
          <p:cNvPr id="3" name="2 Marcador de contenido"/>
          <p:cNvSpPr>
            <a:spLocks noGrp="1"/>
          </p:cNvSpPr>
          <p:nvPr>
            <p:ph idx="1"/>
          </p:nvPr>
        </p:nvSpPr>
        <p:spPr>
          <a:xfrm>
            <a:off x="457200" y="1600200"/>
            <a:ext cx="8229600" cy="4925144"/>
          </a:xfrm>
          <a:ln w="28575">
            <a:solidFill>
              <a:schemeClr val="tx2">
                <a:lumMod val="75000"/>
              </a:schemeClr>
            </a:solidFill>
          </a:ln>
        </p:spPr>
        <p:txBody>
          <a:bodyPr>
            <a:normAutofit fontScale="77500" lnSpcReduction="20000"/>
          </a:bodyPr>
          <a:lstStyle/>
          <a:p>
            <a:pPr algn="just">
              <a:buFont typeface="Wingdings" panose="05000000000000000000" pitchFamily="2" charset="2"/>
              <a:buChar char="Ø"/>
            </a:pPr>
            <a:r>
              <a:rPr lang="es-MX" b="1" dirty="0">
                <a:solidFill>
                  <a:schemeClr val="tx2"/>
                </a:solidFill>
              </a:rPr>
              <a:t>Las variedades que se pretenden calificar y/o verificar tienen que ser </a:t>
            </a:r>
            <a:r>
              <a:rPr lang="es-MX" b="1" u="sng" dirty="0">
                <a:solidFill>
                  <a:schemeClr val="tx2"/>
                </a:solidFill>
              </a:rPr>
              <a:t>registradas en el CNVV</a:t>
            </a:r>
            <a:r>
              <a:rPr lang="es-MX" b="1" dirty="0">
                <a:solidFill>
                  <a:schemeClr val="tx2"/>
                </a:solidFill>
              </a:rPr>
              <a:t>, primer requisito para la inscripción en un programa de calificación de </a:t>
            </a:r>
            <a:r>
              <a:rPr lang="es-MX" b="1" dirty="0" smtClean="0">
                <a:solidFill>
                  <a:schemeClr val="tx2"/>
                </a:solidFill>
              </a:rPr>
              <a:t>semillas</a:t>
            </a:r>
          </a:p>
          <a:p>
            <a:pPr algn="just">
              <a:buFont typeface="Wingdings" panose="05000000000000000000" pitchFamily="2" charset="2"/>
              <a:buChar char="Ø"/>
            </a:pPr>
            <a:r>
              <a:rPr lang="es-MX" b="1" dirty="0">
                <a:solidFill>
                  <a:schemeClr val="tx2"/>
                </a:solidFill>
              </a:rPr>
              <a:t>Este Catálogo se establece únicamente con fines de calificación del material de propagación (semillas), y por </a:t>
            </a:r>
            <a:r>
              <a:rPr lang="es-MX" b="1" dirty="0" smtClean="0">
                <a:solidFill>
                  <a:schemeClr val="tx2"/>
                </a:solidFill>
              </a:rPr>
              <a:t>tanto:</a:t>
            </a:r>
          </a:p>
          <a:p>
            <a:pPr marL="0" indent="0">
              <a:buNone/>
            </a:pPr>
            <a:r>
              <a:rPr lang="es-MX" b="1" dirty="0" smtClean="0">
                <a:solidFill>
                  <a:schemeClr val="tx2"/>
                </a:solidFill>
              </a:rPr>
              <a:t>             </a:t>
            </a:r>
            <a:r>
              <a:rPr lang="es-MX" b="1" u="sng" dirty="0">
                <a:solidFill>
                  <a:schemeClr val="tx2"/>
                </a:solidFill>
              </a:rPr>
              <a:t>N</a:t>
            </a:r>
            <a:r>
              <a:rPr lang="es-MX" b="1" u="sng" dirty="0" smtClean="0">
                <a:solidFill>
                  <a:schemeClr val="tx2"/>
                </a:solidFill>
              </a:rPr>
              <a:t>o </a:t>
            </a:r>
            <a:r>
              <a:rPr lang="es-MX" b="1" u="sng" dirty="0">
                <a:solidFill>
                  <a:schemeClr val="tx2"/>
                </a:solidFill>
              </a:rPr>
              <a:t>confiere protección legal </a:t>
            </a:r>
            <a:r>
              <a:rPr lang="es-MX" b="1" dirty="0">
                <a:solidFill>
                  <a:schemeClr val="tx2"/>
                </a:solidFill>
              </a:rPr>
              <a:t>alguna sobre los derechos de los obtentores de variedades vegetales </a:t>
            </a:r>
            <a:endParaRPr lang="es-MX" b="1" dirty="0" smtClean="0">
              <a:solidFill>
                <a:schemeClr val="tx2"/>
              </a:solidFill>
            </a:endParaRPr>
          </a:p>
          <a:p>
            <a:pPr marL="0" indent="0">
              <a:buNone/>
            </a:pPr>
            <a:r>
              <a:rPr lang="es-MX" b="1" dirty="0" smtClean="0">
                <a:solidFill>
                  <a:schemeClr val="tx2"/>
                </a:solidFill>
              </a:rPr>
              <a:t>              </a:t>
            </a:r>
            <a:r>
              <a:rPr lang="es-MX" b="1" u="sng" dirty="0">
                <a:solidFill>
                  <a:schemeClr val="tx2"/>
                </a:solidFill>
              </a:rPr>
              <a:t>N</a:t>
            </a:r>
            <a:r>
              <a:rPr lang="es-MX" b="1" u="sng" dirty="0" smtClean="0">
                <a:solidFill>
                  <a:schemeClr val="tx2"/>
                </a:solidFill>
              </a:rPr>
              <a:t>o </a:t>
            </a:r>
            <a:r>
              <a:rPr lang="es-MX" b="1" u="sng" dirty="0">
                <a:solidFill>
                  <a:schemeClr val="tx2"/>
                </a:solidFill>
              </a:rPr>
              <a:t>implica que haya sido evaluado </a:t>
            </a:r>
            <a:r>
              <a:rPr lang="es-MX" b="1" u="sng" dirty="0" smtClean="0">
                <a:solidFill>
                  <a:schemeClr val="tx2"/>
                </a:solidFill>
              </a:rPr>
              <a:t>su comportamiento </a:t>
            </a:r>
            <a:r>
              <a:rPr lang="es-MX" b="1" u="sng" dirty="0">
                <a:solidFill>
                  <a:schemeClr val="tx2"/>
                </a:solidFill>
              </a:rPr>
              <a:t>agronómico</a:t>
            </a:r>
            <a:r>
              <a:rPr lang="es-MX" b="1" dirty="0">
                <a:solidFill>
                  <a:schemeClr val="tx2"/>
                </a:solidFill>
              </a:rPr>
              <a:t> o su capacidad de adaptación y rendimiento en una región determinada</a:t>
            </a:r>
            <a:r>
              <a:rPr lang="es-MX" b="1" dirty="0" smtClean="0">
                <a:solidFill>
                  <a:schemeClr val="tx2"/>
                </a:solidFill>
              </a:rPr>
              <a:t>.</a:t>
            </a:r>
          </a:p>
          <a:p>
            <a:pPr>
              <a:buFont typeface="Wingdings" panose="05000000000000000000" pitchFamily="2" charset="2"/>
              <a:buChar char="Ø"/>
            </a:pPr>
            <a:r>
              <a:rPr lang="es-MX" b="1" dirty="0">
                <a:solidFill>
                  <a:schemeClr val="tx2"/>
                </a:solidFill>
              </a:rPr>
              <a:t>Evita que alguien se apropie ilegítimamente de una variedad criolla o nativa</a:t>
            </a:r>
          </a:p>
        </p:txBody>
      </p:sp>
    </p:spTree>
    <p:extLst>
      <p:ext uri="{BB962C8B-B14F-4D97-AF65-F5344CB8AC3E}">
        <p14:creationId xmlns:p14="http://schemas.microsoft.com/office/powerpoint/2010/main" val="574321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ACEPTACION PARA REGISTRO</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666580381"/>
              </p:ext>
            </p:extLst>
          </p:nvPr>
        </p:nvGraphicFramePr>
        <p:xfrm>
          <a:off x="457200" y="1600201"/>
          <a:ext cx="8229600" cy="3196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85608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accent1">
                    <a:lumMod val="50000"/>
                  </a:schemeClr>
                </a:solidFill>
              </a:rPr>
              <a:t>PRESENTACION</a:t>
            </a:r>
            <a:endParaRPr lang="es-MX" sz="3600" b="1" dirty="0">
              <a:solidFill>
                <a:schemeClr val="accent1">
                  <a:lumMod val="50000"/>
                </a:schemeClr>
              </a:solidFill>
            </a:endParaRPr>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85000" lnSpcReduction="20000"/>
          </a:bodyPr>
          <a:lstStyle/>
          <a:p>
            <a:r>
              <a:rPr lang="es-MX" dirty="0" smtClean="0">
                <a:solidFill>
                  <a:schemeClr val="accent1">
                    <a:lumMod val="50000"/>
                  </a:schemeClr>
                </a:solidFill>
              </a:rPr>
              <a:t>Uno de los temas mas importantes dentro del proceso de mejora genética para la obtención de variedades, es su protección.</a:t>
            </a:r>
          </a:p>
          <a:p>
            <a:r>
              <a:rPr lang="es-MX" dirty="0" smtClean="0">
                <a:solidFill>
                  <a:schemeClr val="accent1">
                    <a:lumMod val="50000"/>
                  </a:schemeClr>
                </a:solidFill>
              </a:rPr>
              <a:t>Este tema esta siendo tema de debate que se ha polarizado sobre todo entre países desarrollados (generadores de variedades) y países en desarrollo (poseedores de los recursos genéticos)</a:t>
            </a:r>
          </a:p>
          <a:p>
            <a:r>
              <a:rPr lang="es-MX" dirty="0" smtClean="0">
                <a:solidFill>
                  <a:schemeClr val="accent1">
                    <a:lumMod val="50000"/>
                  </a:schemeClr>
                </a:solidFill>
              </a:rPr>
              <a:t>En esta presentación se hace una breve revisión del estado que guarda esta situación, sobre todo en México, lo cual dará elementos al discente para poder entender la importancia de este tema en su formación profesional en un contexto de globalización</a:t>
            </a:r>
            <a:endParaRPr lang="es-MX" dirty="0">
              <a:solidFill>
                <a:schemeClr val="accent1">
                  <a:lumMod val="50000"/>
                </a:schemeClr>
              </a:solidFill>
            </a:endParaRPr>
          </a:p>
        </p:txBody>
      </p:sp>
    </p:spTree>
    <p:extLst>
      <p:ext uri="{BB962C8B-B14F-4D97-AF65-F5344CB8AC3E}">
        <p14:creationId xmlns:p14="http://schemas.microsoft.com/office/powerpoint/2010/main" val="32916385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chemeClr val="tx2"/>
                </a:solidFill>
              </a:rPr>
              <a:t>DISTINCIÓN</a:t>
            </a:r>
            <a:endParaRPr lang="es-MX" sz="3600" b="1" dirty="0">
              <a:solidFill>
                <a:schemeClr val="tx2"/>
              </a:solidFill>
            </a:endParaRPr>
          </a:p>
        </p:txBody>
      </p:sp>
      <p:sp>
        <p:nvSpPr>
          <p:cNvPr id="3" name="2 Marcador de contenido"/>
          <p:cNvSpPr>
            <a:spLocks noGrp="1"/>
          </p:cNvSpPr>
          <p:nvPr>
            <p:ph idx="1"/>
          </p:nvPr>
        </p:nvSpPr>
        <p:spPr>
          <a:xfrm>
            <a:off x="467544" y="1340768"/>
            <a:ext cx="8229600" cy="4525963"/>
          </a:xfrm>
        </p:spPr>
        <p:style>
          <a:lnRef idx="1">
            <a:schemeClr val="accent1"/>
          </a:lnRef>
          <a:fillRef idx="2">
            <a:schemeClr val="accent1"/>
          </a:fillRef>
          <a:effectRef idx="1">
            <a:schemeClr val="accent1"/>
          </a:effectRef>
          <a:fontRef idx="minor">
            <a:schemeClr val="dk1"/>
          </a:fontRef>
        </p:style>
        <p:txBody>
          <a:bodyPr/>
          <a:lstStyle/>
          <a:p>
            <a:pPr>
              <a:buFont typeface="Wingdings" panose="05000000000000000000" pitchFamily="2" charset="2"/>
              <a:buChar char="Ø"/>
            </a:pPr>
            <a:r>
              <a:rPr lang="es-MX" dirty="0" smtClean="0">
                <a:solidFill>
                  <a:schemeClr val="tx2"/>
                </a:solidFill>
              </a:rPr>
              <a:t> </a:t>
            </a:r>
            <a:r>
              <a:rPr lang="es-MX" dirty="0">
                <a:solidFill>
                  <a:schemeClr val="tx2"/>
                </a:solidFill>
              </a:rPr>
              <a:t>Es distinta a cualquier otra </a:t>
            </a:r>
            <a:r>
              <a:rPr lang="es-MX" dirty="0" smtClean="0">
                <a:solidFill>
                  <a:schemeClr val="tx2"/>
                </a:solidFill>
              </a:rPr>
              <a:t>variedad registrada </a:t>
            </a:r>
            <a:r>
              <a:rPr lang="es-MX" dirty="0">
                <a:solidFill>
                  <a:schemeClr val="tx2"/>
                </a:solidFill>
              </a:rPr>
              <a:t>o que sea notoriamente </a:t>
            </a:r>
            <a:r>
              <a:rPr lang="es-MX" dirty="0" smtClean="0">
                <a:solidFill>
                  <a:schemeClr val="tx2"/>
                </a:solidFill>
              </a:rPr>
              <a:t>conocida en </a:t>
            </a:r>
            <a:r>
              <a:rPr lang="es-MX" dirty="0">
                <a:solidFill>
                  <a:schemeClr val="tx2"/>
                </a:solidFill>
              </a:rPr>
              <a:t>la fecha de presentación de la solicitud.</a:t>
            </a:r>
          </a:p>
          <a:p>
            <a:pPr>
              <a:buFont typeface="Wingdings" panose="05000000000000000000" pitchFamily="2" charset="2"/>
              <a:buChar char="Ø"/>
            </a:pPr>
            <a:r>
              <a:rPr lang="es-MX" dirty="0">
                <a:solidFill>
                  <a:schemeClr val="tx2"/>
                </a:solidFill>
              </a:rPr>
              <a:t> Características capaces de reconocimiento </a:t>
            </a:r>
            <a:r>
              <a:rPr lang="es-MX" dirty="0" smtClean="0">
                <a:solidFill>
                  <a:schemeClr val="tx2"/>
                </a:solidFill>
              </a:rPr>
              <a:t>y descripción </a:t>
            </a:r>
            <a:r>
              <a:rPr lang="es-MX" dirty="0">
                <a:solidFill>
                  <a:schemeClr val="tx2"/>
                </a:solidFill>
              </a:rPr>
              <a:t>precisos.</a:t>
            </a: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19" b="9847"/>
          <a:stretch/>
        </p:blipFill>
        <p:spPr bwMode="auto">
          <a:xfrm>
            <a:off x="1240454" y="4376373"/>
            <a:ext cx="3024336" cy="202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8970"/>
          <a:stretch/>
        </p:blipFill>
        <p:spPr bwMode="auto">
          <a:xfrm>
            <a:off x="4248523" y="4375749"/>
            <a:ext cx="2362668" cy="2021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59" t="22747" b="4132"/>
          <a:stretch/>
        </p:blipFill>
        <p:spPr bwMode="auto">
          <a:xfrm>
            <a:off x="6588224" y="4358930"/>
            <a:ext cx="1724696" cy="2037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80343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smtClean="0">
                <a:solidFill>
                  <a:schemeClr val="tx2"/>
                </a:solidFill>
              </a:rPr>
              <a:t>HOMOGENEIDAD</a:t>
            </a:r>
            <a:endParaRPr lang="es-MX" sz="3200" dirty="0">
              <a:solidFill>
                <a:schemeClr val="tx2"/>
              </a:solidFill>
            </a:endParaRPr>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pPr algn="just">
              <a:buFont typeface="Wingdings" panose="05000000000000000000" pitchFamily="2" charset="2"/>
              <a:buChar char="Ø"/>
            </a:pPr>
            <a:r>
              <a:rPr lang="es-MX" sz="2800" b="1" dirty="0" smtClean="0">
                <a:solidFill>
                  <a:schemeClr val="tx2"/>
                </a:solidFill>
              </a:rPr>
              <a:t>Uniformidad </a:t>
            </a:r>
            <a:r>
              <a:rPr lang="es-MX" sz="2800" b="1" dirty="0">
                <a:solidFill>
                  <a:schemeClr val="tx2"/>
                </a:solidFill>
              </a:rPr>
              <a:t>en las caracteres </a:t>
            </a:r>
            <a:r>
              <a:rPr lang="es-MX" sz="2800" b="1" dirty="0" smtClean="0">
                <a:solidFill>
                  <a:schemeClr val="tx2"/>
                </a:solidFill>
              </a:rPr>
              <a:t>pertinentes, con </a:t>
            </a:r>
            <a:r>
              <a:rPr lang="es-MX" sz="2800" b="1" dirty="0">
                <a:solidFill>
                  <a:schemeClr val="tx2"/>
                </a:solidFill>
              </a:rPr>
              <a:t>consideración de su tipo </a:t>
            </a:r>
            <a:r>
              <a:rPr lang="es-MX" sz="2800" b="1" dirty="0" smtClean="0">
                <a:solidFill>
                  <a:schemeClr val="tx2"/>
                </a:solidFill>
              </a:rPr>
              <a:t>de reproducción </a:t>
            </a:r>
            <a:r>
              <a:rPr lang="es-MX" sz="2800" b="1" dirty="0">
                <a:solidFill>
                  <a:schemeClr val="tx2"/>
                </a:solidFill>
              </a:rPr>
              <a:t>(sexual o </a:t>
            </a:r>
            <a:r>
              <a:rPr lang="es-MX" sz="2800" b="1" dirty="0" smtClean="0">
                <a:solidFill>
                  <a:schemeClr val="tx2"/>
                </a:solidFill>
              </a:rPr>
              <a:t>vegetativa).</a:t>
            </a:r>
          </a:p>
          <a:p>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9359" y="3140968"/>
            <a:ext cx="6272683" cy="2762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41550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b="1" dirty="0">
                <a:solidFill>
                  <a:schemeClr val="tx2"/>
                </a:solidFill>
              </a:rPr>
              <a:t>ESTABILIDAD</a:t>
            </a:r>
            <a:r>
              <a:rPr lang="es-MX" sz="3600" dirty="0">
                <a:solidFill>
                  <a:schemeClr val="tx2"/>
                </a:solidFill>
              </a:rPr>
              <a:t/>
            </a:r>
            <a:br>
              <a:rPr lang="es-MX" sz="3600" dirty="0">
                <a:solidFill>
                  <a:schemeClr val="tx2"/>
                </a:solidFill>
              </a:rPr>
            </a:br>
            <a:endParaRPr lang="es-MX" sz="3600" dirty="0">
              <a:solidFill>
                <a:schemeClr val="tx2"/>
              </a:solidFill>
            </a:endParaRPr>
          </a:p>
        </p:txBody>
      </p:sp>
      <p:sp>
        <p:nvSpPr>
          <p:cNvPr id="3" name="2 Marcador de contenido"/>
          <p:cNvSpPr>
            <a:spLocks noGrp="1"/>
          </p:cNvSpPr>
          <p:nvPr>
            <p:ph idx="1"/>
          </p:nvPr>
        </p:nvSpPr>
        <p:spPr>
          <a:xfrm>
            <a:off x="179512" y="836712"/>
            <a:ext cx="8640960" cy="5904656"/>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a:buFont typeface="Wingdings" panose="05000000000000000000" pitchFamily="2" charset="2"/>
              <a:buChar char="Ø"/>
            </a:pPr>
            <a:r>
              <a:rPr lang="es-MX" sz="2800" dirty="0" smtClean="0"/>
              <a:t> </a:t>
            </a:r>
            <a:r>
              <a:rPr lang="es-MX" sz="2800" b="1" dirty="0">
                <a:solidFill>
                  <a:schemeClr val="tx2"/>
                </a:solidFill>
              </a:rPr>
              <a:t>Variedad estable:</a:t>
            </a:r>
            <a:r>
              <a:rPr lang="es-MX" sz="2800" dirty="0">
                <a:solidFill>
                  <a:schemeClr val="tx2"/>
                </a:solidFill>
              </a:rPr>
              <a:t> Las </a:t>
            </a:r>
            <a:r>
              <a:rPr lang="es-MX" sz="2800" dirty="0" smtClean="0">
                <a:solidFill>
                  <a:schemeClr val="tx2"/>
                </a:solidFill>
              </a:rPr>
              <a:t>características pertinentes </a:t>
            </a:r>
            <a:r>
              <a:rPr lang="es-MX" sz="2800" dirty="0">
                <a:solidFill>
                  <a:schemeClr val="tx2"/>
                </a:solidFill>
              </a:rPr>
              <a:t>de la variedad no se alteran </a:t>
            </a:r>
            <a:r>
              <a:rPr lang="es-MX" sz="2800" dirty="0" smtClean="0">
                <a:solidFill>
                  <a:schemeClr val="tx2"/>
                </a:solidFill>
              </a:rPr>
              <a:t>con el </a:t>
            </a:r>
            <a:r>
              <a:rPr lang="es-MX" sz="2800" dirty="0">
                <a:solidFill>
                  <a:schemeClr val="tx2"/>
                </a:solidFill>
              </a:rPr>
              <a:t>transcurso de las generaciones.</a:t>
            </a:r>
          </a:p>
          <a:p>
            <a:pPr marL="0" indent="0">
              <a:buNone/>
            </a:pPr>
            <a:r>
              <a:rPr lang="es-MX" dirty="0"/>
              <a:t> </a:t>
            </a:r>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pPr>
              <a:buFont typeface="Wingdings" panose="05000000000000000000" pitchFamily="2" charset="2"/>
              <a:buChar char="Ø"/>
            </a:pPr>
            <a:r>
              <a:rPr lang="es-MX" sz="2800" b="1" dirty="0" smtClean="0">
                <a:solidFill>
                  <a:schemeClr val="tx2"/>
                </a:solidFill>
              </a:rPr>
              <a:t>Variedad </a:t>
            </a:r>
            <a:r>
              <a:rPr lang="es-MX" sz="2800" b="1" dirty="0">
                <a:solidFill>
                  <a:schemeClr val="tx2"/>
                </a:solidFill>
              </a:rPr>
              <a:t>no estable: </a:t>
            </a:r>
            <a:r>
              <a:rPr lang="es-MX" sz="2800" dirty="0">
                <a:solidFill>
                  <a:schemeClr val="tx2"/>
                </a:solidFill>
              </a:rPr>
              <a:t>Las </a:t>
            </a:r>
            <a:r>
              <a:rPr lang="es-MX" sz="2800" dirty="0" smtClean="0">
                <a:solidFill>
                  <a:schemeClr val="tx2"/>
                </a:solidFill>
              </a:rPr>
              <a:t>características pertinentes </a:t>
            </a:r>
            <a:r>
              <a:rPr lang="es-MX" sz="2800" dirty="0">
                <a:solidFill>
                  <a:schemeClr val="tx2"/>
                </a:solidFill>
              </a:rPr>
              <a:t>sí se alteran con el transcurso </a:t>
            </a:r>
            <a:r>
              <a:rPr lang="es-MX" sz="2800" dirty="0" smtClean="0">
                <a:solidFill>
                  <a:schemeClr val="tx2"/>
                </a:solidFill>
              </a:rPr>
              <a:t>de las </a:t>
            </a:r>
            <a:r>
              <a:rPr lang="es-MX" sz="2800" dirty="0">
                <a:solidFill>
                  <a:schemeClr val="tx2"/>
                </a:solidFill>
              </a:rPr>
              <a:t>generaciones. El conjunto de plantas </a:t>
            </a:r>
            <a:r>
              <a:rPr lang="es-MX" sz="2800" dirty="0" smtClean="0">
                <a:solidFill>
                  <a:schemeClr val="tx2"/>
                </a:solidFill>
              </a:rPr>
              <a:t>no conserva </a:t>
            </a:r>
            <a:r>
              <a:rPr lang="es-MX" sz="2800" dirty="0">
                <a:solidFill>
                  <a:schemeClr val="tx2"/>
                </a:solidFill>
              </a:rPr>
              <a:t>la expresión de las </a:t>
            </a:r>
            <a:r>
              <a:rPr lang="es-MX" sz="2800" dirty="0" smtClean="0">
                <a:solidFill>
                  <a:schemeClr val="tx2"/>
                </a:solidFill>
              </a:rPr>
              <a:t>características pertinentes de la original</a:t>
            </a:r>
            <a:endParaRPr lang="es-MX" sz="2800" dirty="0">
              <a:solidFill>
                <a:schemeClr val="tx2"/>
              </a:solidFill>
            </a:endParaRP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701" b="1"/>
          <a:stretch/>
        </p:blipFill>
        <p:spPr bwMode="auto">
          <a:xfrm>
            <a:off x="899592" y="1651987"/>
            <a:ext cx="7012310" cy="3443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0905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solidFill>
                  <a:schemeClr val="tx2"/>
                </a:solidFill>
              </a:rPr>
              <a:t>NOVEDAD</a:t>
            </a:r>
            <a:endParaRPr lang="es-MX" sz="3600" b="1" dirty="0">
              <a:solidFill>
                <a:schemeClr val="tx2"/>
              </a:solidFill>
            </a:endParaRPr>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a:bodyPr>
          <a:lstStyle/>
          <a:p>
            <a:pPr marL="0" indent="0">
              <a:buNone/>
            </a:pPr>
            <a:r>
              <a:rPr lang="es-MX" dirty="0" smtClean="0">
                <a:solidFill>
                  <a:schemeClr val="tx2"/>
                </a:solidFill>
              </a:rPr>
              <a:t>Además de lo mencionado anteriormente:</a:t>
            </a:r>
          </a:p>
          <a:p>
            <a:pPr>
              <a:buFont typeface="Wingdings" panose="05000000000000000000" pitchFamily="2" charset="2"/>
              <a:buChar char="Ø"/>
            </a:pPr>
            <a:r>
              <a:rPr lang="es-MX" dirty="0" smtClean="0">
                <a:solidFill>
                  <a:schemeClr val="tx2"/>
                </a:solidFill>
              </a:rPr>
              <a:t>La </a:t>
            </a:r>
            <a:r>
              <a:rPr lang="es-MX" dirty="0">
                <a:solidFill>
                  <a:schemeClr val="tx2"/>
                </a:solidFill>
              </a:rPr>
              <a:t>variedad tiene que ser </a:t>
            </a:r>
            <a:r>
              <a:rPr lang="es-MX" dirty="0" smtClean="0">
                <a:solidFill>
                  <a:schemeClr val="tx2"/>
                </a:solidFill>
              </a:rPr>
              <a:t>comercialmente nueva</a:t>
            </a:r>
            <a:r>
              <a:rPr lang="es-MX" dirty="0">
                <a:solidFill>
                  <a:schemeClr val="tx2"/>
                </a:solidFill>
              </a:rPr>
              <a:t>.</a:t>
            </a:r>
          </a:p>
          <a:p>
            <a:pPr>
              <a:buFont typeface="Wingdings" panose="05000000000000000000" pitchFamily="2" charset="2"/>
              <a:buChar char="Ø"/>
            </a:pPr>
            <a:r>
              <a:rPr lang="es-MX" dirty="0" smtClean="0">
                <a:solidFill>
                  <a:schemeClr val="tx2"/>
                </a:solidFill>
              </a:rPr>
              <a:t>No </a:t>
            </a:r>
            <a:r>
              <a:rPr lang="es-MX" dirty="0" smtClean="0">
                <a:solidFill>
                  <a:schemeClr val="tx2"/>
                </a:solidFill>
              </a:rPr>
              <a:t>haber </a:t>
            </a:r>
            <a:r>
              <a:rPr lang="es-MX" dirty="0">
                <a:solidFill>
                  <a:schemeClr val="tx2"/>
                </a:solidFill>
              </a:rPr>
              <a:t>sido </a:t>
            </a:r>
            <a:r>
              <a:rPr lang="es-MX" dirty="0" smtClean="0">
                <a:solidFill>
                  <a:schemeClr val="tx2"/>
                </a:solidFill>
              </a:rPr>
              <a:t>vendida: Por </a:t>
            </a:r>
            <a:r>
              <a:rPr lang="es-MX" dirty="0">
                <a:solidFill>
                  <a:schemeClr val="tx2"/>
                </a:solidFill>
              </a:rPr>
              <a:t>mas de un año dentro del </a:t>
            </a:r>
            <a:r>
              <a:rPr lang="es-MX" dirty="0" smtClean="0">
                <a:solidFill>
                  <a:schemeClr val="tx2"/>
                </a:solidFill>
              </a:rPr>
              <a:t>territorio. Por </a:t>
            </a:r>
            <a:r>
              <a:rPr lang="es-MX" dirty="0">
                <a:solidFill>
                  <a:schemeClr val="tx2"/>
                </a:solidFill>
              </a:rPr>
              <a:t>mas de 6 años (árboles y vides) / 4 años (las </a:t>
            </a:r>
            <a:r>
              <a:rPr lang="es-MX" dirty="0" smtClean="0">
                <a:solidFill>
                  <a:schemeClr val="tx2"/>
                </a:solidFill>
              </a:rPr>
              <a:t>demás especies</a:t>
            </a:r>
            <a:r>
              <a:rPr lang="es-MX" dirty="0">
                <a:solidFill>
                  <a:schemeClr val="tx2"/>
                </a:solidFill>
              </a:rPr>
              <a:t>) en </a:t>
            </a:r>
            <a:r>
              <a:rPr lang="es-MX" dirty="0" smtClean="0">
                <a:solidFill>
                  <a:schemeClr val="tx2"/>
                </a:solidFill>
              </a:rPr>
              <a:t>otros </a:t>
            </a:r>
            <a:r>
              <a:rPr lang="es-MX" dirty="0">
                <a:solidFill>
                  <a:schemeClr val="tx2"/>
                </a:solidFill>
              </a:rPr>
              <a:t>territorios</a:t>
            </a:r>
            <a:r>
              <a:rPr lang="es-MX" dirty="0" smtClean="0">
                <a:solidFill>
                  <a:schemeClr val="tx2"/>
                </a:solidFill>
              </a:rPr>
              <a:t>.</a:t>
            </a:r>
          </a:p>
          <a:p>
            <a:endParaRPr lang="es-MX"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8499" y="188640"/>
            <a:ext cx="1512168"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069830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tx2"/>
                </a:solidFill>
              </a:rPr>
              <a:t>PROTECCION DE VARIEDADES</a:t>
            </a:r>
            <a:endParaRPr lang="es-MX" sz="3600" b="1" dirty="0">
              <a:solidFill>
                <a:schemeClr val="tx2"/>
              </a:solidFill>
            </a:endParaRPr>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lnSpcReduction="10000"/>
          </a:bodyPr>
          <a:lstStyle/>
          <a:p>
            <a:pPr>
              <a:buFont typeface="Wingdings" panose="05000000000000000000" pitchFamily="2" charset="2"/>
              <a:buChar char="Ø"/>
            </a:pPr>
            <a:r>
              <a:rPr lang="es-ES_tradnl" dirty="0" smtClean="0">
                <a:solidFill>
                  <a:schemeClr val="tx2"/>
                </a:solidFill>
              </a:rPr>
              <a:t>Al signar el acta de la UPOV México ha implementado el sistema de protección de variedades (DOV) y armonizado sus leyes y reglamentos y fortalecido una estructura gubernamental para este propósito (SNICS-SAGARPA).</a:t>
            </a:r>
          </a:p>
          <a:p>
            <a:pPr>
              <a:buFont typeface="Wingdings" panose="05000000000000000000" pitchFamily="2" charset="2"/>
              <a:buChar char="Ø"/>
            </a:pPr>
            <a:r>
              <a:rPr lang="es-ES_tradnl" dirty="0" smtClean="0">
                <a:solidFill>
                  <a:schemeClr val="tx2"/>
                </a:solidFill>
              </a:rPr>
              <a:t>Nuestro país permanece adherido al acta del 61 ratificada en 72 y 78 y se ha generado una controversia para su ingreso al acta 98.</a:t>
            </a:r>
            <a:endParaRPr lang="es-MX" dirty="0">
              <a:solidFill>
                <a:schemeClr val="tx2"/>
              </a:solidFill>
            </a:endParaRPr>
          </a:p>
        </p:txBody>
      </p:sp>
    </p:spTree>
    <p:extLst>
      <p:ext uri="{BB962C8B-B14F-4D97-AF65-F5344CB8AC3E}">
        <p14:creationId xmlns:p14="http://schemas.microsoft.com/office/powerpoint/2010/main" val="29489362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b="1" dirty="0">
                <a:solidFill>
                  <a:schemeClr val="tx2"/>
                </a:solidFill>
              </a:rPr>
              <a:t>Unión Internacional para la Protección de las Obtenciones </a:t>
            </a:r>
            <a:r>
              <a:rPr lang="es-MX" sz="3600" b="1" dirty="0" smtClean="0">
                <a:solidFill>
                  <a:schemeClr val="tx2"/>
                </a:solidFill>
              </a:rPr>
              <a:t>Vegetales (UPOV)</a:t>
            </a:r>
            <a:r>
              <a:rPr lang="es-MX" sz="3600" b="1" dirty="0">
                <a:solidFill>
                  <a:schemeClr val="tx2"/>
                </a:solidFill>
              </a:rPr>
              <a:t/>
            </a:r>
            <a:br>
              <a:rPr lang="es-MX" sz="3600" b="1" dirty="0">
                <a:solidFill>
                  <a:schemeClr val="tx2"/>
                </a:solidFill>
              </a:rPr>
            </a:br>
            <a:endParaRPr lang="es-MX" sz="3600" b="1" dirty="0">
              <a:solidFill>
                <a:schemeClr val="tx2"/>
              </a:solidFill>
            </a:endParaRPr>
          </a:p>
        </p:txBody>
      </p:sp>
      <p:sp>
        <p:nvSpPr>
          <p:cNvPr id="3" name="2 Marcador de contenido"/>
          <p:cNvSpPr>
            <a:spLocks noGrp="1"/>
          </p:cNvSpPr>
          <p:nvPr>
            <p:ph idx="1"/>
          </p:nvPr>
        </p:nvSpPr>
        <p:spPr>
          <a:xfrm>
            <a:off x="457200" y="1340768"/>
            <a:ext cx="8229600" cy="5517232"/>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buFont typeface="Wingdings" panose="05000000000000000000" pitchFamily="2" charset="2"/>
              <a:buChar char="Ø"/>
            </a:pPr>
            <a:r>
              <a:rPr lang="es-MX" dirty="0" smtClean="0">
                <a:solidFill>
                  <a:schemeClr val="tx2"/>
                </a:solidFill>
              </a:rPr>
              <a:t>Organización </a:t>
            </a:r>
            <a:r>
              <a:rPr lang="es-MX" dirty="0">
                <a:solidFill>
                  <a:schemeClr val="tx2"/>
                </a:solidFill>
              </a:rPr>
              <a:t>intergubernamental </a:t>
            </a:r>
            <a:r>
              <a:rPr lang="es-MX" dirty="0" smtClean="0">
                <a:solidFill>
                  <a:schemeClr val="tx2"/>
                </a:solidFill>
              </a:rPr>
              <a:t> fundada en 1961 y cuya sede esta en </a:t>
            </a:r>
            <a:r>
              <a:rPr lang="es-MX" dirty="0">
                <a:solidFill>
                  <a:schemeClr val="tx2"/>
                </a:solidFill>
              </a:rPr>
              <a:t>Ginebra, Suiza (Edificio OMPI)</a:t>
            </a:r>
          </a:p>
          <a:p>
            <a:pPr>
              <a:buFont typeface="Wingdings" panose="05000000000000000000" pitchFamily="2" charset="2"/>
              <a:buChar char="Ø"/>
            </a:pPr>
            <a:r>
              <a:rPr lang="es-MX" dirty="0">
                <a:solidFill>
                  <a:schemeClr val="tx2"/>
                </a:solidFill>
              </a:rPr>
              <a:t>Convenio revisado en 1972, 1978, y 1991.</a:t>
            </a:r>
          </a:p>
          <a:p>
            <a:pPr>
              <a:buFont typeface="Wingdings" panose="05000000000000000000" pitchFamily="2" charset="2"/>
              <a:buChar char="Ø"/>
            </a:pPr>
            <a:r>
              <a:rPr lang="es-MX" dirty="0" smtClean="0">
                <a:solidFill>
                  <a:schemeClr val="tx2"/>
                </a:solidFill>
              </a:rPr>
              <a:t>Se han adherido 74 </a:t>
            </a:r>
            <a:r>
              <a:rPr lang="es-MX" dirty="0">
                <a:solidFill>
                  <a:schemeClr val="tx2"/>
                </a:solidFill>
              </a:rPr>
              <a:t>miembros (72 Estados, </a:t>
            </a:r>
            <a:r>
              <a:rPr lang="es-MX" dirty="0" smtClean="0">
                <a:solidFill>
                  <a:schemeClr val="tx2"/>
                </a:solidFill>
              </a:rPr>
              <a:t>2 Organizaciones</a:t>
            </a:r>
            <a:r>
              <a:rPr lang="es-MX" dirty="0" smtClean="0">
                <a:solidFill>
                  <a:schemeClr val="tx2"/>
                </a:solidFill>
              </a:rPr>
              <a:t>).</a:t>
            </a:r>
          </a:p>
          <a:p>
            <a:pPr>
              <a:buFont typeface="Wingdings" panose="05000000000000000000" pitchFamily="2" charset="2"/>
              <a:buChar char="Ø"/>
            </a:pPr>
            <a:r>
              <a:rPr lang="es-MX" dirty="0" smtClean="0">
                <a:solidFill>
                  <a:schemeClr val="tx2"/>
                </a:solidFill>
              </a:rPr>
              <a:t>Misión</a:t>
            </a:r>
            <a:r>
              <a:rPr lang="es-MX" dirty="0">
                <a:solidFill>
                  <a:schemeClr val="tx2"/>
                </a:solidFill>
              </a:rPr>
              <a:t>: Proporcionar y fomentar un sistema eficaz </a:t>
            </a:r>
            <a:r>
              <a:rPr lang="es-MX" dirty="0" smtClean="0">
                <a:solidFill>
                  <a:schemeClr val="tx2"/>
                </a:solidFill>
              </a:rPr>
              <a:t>para la </a:t>
            </a:r>
            <a:r>
              <a:rPr lang="es-MX" dirty="0">
                <a:solidFill>
                  <a:schemeClr val="tx2"/>
                </a:solidFill>
              </a:rPr>
              <a:t>protección de las variedades vegetales, con miras </a:t>
            </a:r>
            <a:r>
              <a:rPr lang="es-MX" dirty="0" smtClean="0">
                <a:solidFill>
                  <a:schemeClr val="tx2"/>
                </a:solidFill>
              </a:rPr>
              <a:t>al desarrollo </a:t>
            </a:r>
            <a:r>
              <a:rPr lang="es-MX" dirty="0">
                <a:solidFill>
                  <a:schemeClr val="tx2"/>
                </a:solidFill>
              </a:rPr>
              <a:t>de </a:t>
            </a:r>
            <a:r>
              <a:rPr lang="es-MX" dirty="0" smtClean="0">
                <a:solidFill>
                  <a:schemeClr val="tx2"/>
                </a:solidFill>
              </a:rPr>
              <a:t>nuevas variedades </a:t>
            </a:r>
            <a:r>
              <a:rPr lang="es-MX" dirty="0">
                <a:solidFill>
                  <a:schemeClr val="tx2"/>
                </a:solidFill>
              </a:rPr>
              <a:t>vegetales </a:t>
            </a:r>
            <a:r>
              <a:rPr lang="es-MX" dirty="0" smtClean="0">
                <a:solidFill>
                  <a:schemeClr val="tx2"/>
                </a:solidFill>
              </a:rPr>
              <a:t>para beneficio </a:t>
            </a:r>
            <a:r>
              <a:rPr lang="es-MX" dirty="0">
                <a:solidFill>
                  <a:schemeClr val="tx2"/>
                </a:solidFill>
              </a:rPr>
              <a:t>de la </a:t>
            </a:r>
            <a:r>
              <a:rPr lang="es-MX" dirty="0" smtClean="0">
                <a:solidFill>
                  <a:schemeClr val="tx2"/>
                </a:solidFill>
              </a:rPr>
              <a:t>sociedad</a:t>
            </a:r>
          </a:p>
          <a:p>
            <a:pPr marL="0" indent="0" algn="r">
              <a:buNone/>
            </a:pPr>
            <a:r>
              <a:rPr lang="es-MX" dirty="0" smtClean="0">
                <a:hlinkClick r:id="rId2"/>
              </a:rPr>
              <a:t>www.upov.int</a:t>
            </a:r>
            <a:endParaRPr lang="es-MX" dirty="0"/>
          </a:p>
          <a:p>
            <a:pPr>
              <a:buFont typeface="Wingdings" panose="05000000000000000000" pitchFamily="2" charset="2"/>
              <a:buChar char="Ø"/>
            </a:pPr>
            <a:endParaRPr lang="es-MX" dirty="0">
              <a:solidFill>
                <a:schemeClr val="tx2"/>
              </a:solidFill>
            </a:endParaRPr>
          </a:p>
          <a:p>
            <a:pPr marL="0" indent="0">
              <a:buNone/>
            </a:pPr>
            <a:endParaRPr lang="es-MX" dirty="0"/>
          </a:p>
        </p:txBody>
      </p:sp>
    </p:spTree>
    <p:extLst>
      <p:ext uri="{BB962C8B-B14F-4D97-AF65-F5344CB8AC3E}">
        <p14:creationId xmlns:p14="http://schemas.microsoft.com/office/powerpoint/2010/main" val="18952224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a:bodyPr>
          <a:lstStyle/>
          <a:p>
            <a:r>
              <a:rPr lang="es-MX" dirty="0">
                <a:solidFill>
                  <a:schemeClr val="tx2"/>
                </a:solidFill>
              </a:rPr>
              <a:t>México se adhirió al Convenio en agosto de 1997, </a:t>
            </a:r>
            <a:r>
              <a:rPr lang="es-MX" dirty="0" smtClean="0">
                <a:solidFill>
                  <a:schemeClr val="tx2"/>
                </a:solidFill>
              </a:rPr>
              <a:t>y su </a:t>
            </a:r>
            <a:r>
              <a:rPr lang="es-MX" dirty="0">
                <a:solidFill>
                  <a:schemeClr val="tx2"/>
                </a:solidFill>
              </a:rPr>
              <a:t>ratificación entró en vigor en mayo de 1998.</a:t>
            </a:r>
          </a:p>
          <a:p>
            <a:r>
              <a:rPr lang="es-MX" dirty="0">
                <a:solidFill>
                  <a:schemeClr val="tx2"/>
                </a:solidFill>
              </a:rPr>
              <a:t> México es miembro de UPOV 78.</a:t>
            </a:r>
          </a:p>
          <a:p>
            <a:r>
              <a:rPr lang="es-MX" dirty="0">
                <a:solidFill>
                  <a:schemeClr val="tx2"/>
                </a:solidFill>
              </a:rPr>
              <a:t> La mayoría de los países Latinoamericanos </a:t>
            </a:r>
            <a:r>
              <a:rPr lang="es-MX" dirty="0" smtClean="0">
                <a:solidFill>
                  <a:schemeClr val="tx2"/>
                </a:solidFill>
              </a:rPr>
              <a:t>son miembros </a:t>
            </a:r>
            <a:r>
              <a:rPr lang="es-MX" dirty="0">
                <a:solidFill>
                  <a:schemeClr val="tx2"/>
                </a:solidFill>
              </a:rPr>
              <a:t>de UPOV 78, excepto Costa </a:t>
            </a:r>
            <a:r>
              <a:rPr lang="es-MX" dirty="0" smtClean="0">
                <a:solidFill>
                  <a:schemeClr val="tx2"/>
                </a:solidFill>
              </a:rPr>
              <a:t>Rica, Panamá</a:t>
            </a:r>
            <a:r>
              <a:rPr lang="es-MX" dirty="0">
                <a:solidFill>
                  <a:schemeClr val="tx2"/>
                </a:solidFill>
              </a:rPr>
              <a:t>, y Perú – son miembros de UPOV 91.</a:t>
            </a:r>
          </a:p>
        </p:txBody>
      </p:sp>
    </p:spTree>
    <p:extLst>
      <p:ext uri="{BB962C8B-B14F-4D97-AF65-F5344CB8AC3E}">
        <p14:creationId xmlns:p14="http://schemas.microsoft.com/office/powerpoint/2010/main" val="27850888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_tradnl" sz="3600" b="1" dirty="0" smtClean="0">
                <a:solidFill>
                  <a:schemeClr val="tx2"/>
                </a:solidFill>
              </a:rPr>
              <a:t>ACTAS UPOV 1978 VS 1992</a:t>
            </a:r>
            <a:endParaRPr lang="es-MX" sz="3600" b="1" dirty="0">
              <a:solidFill>
                <a:schemeClr val="tx2"/>
              </a:solidFill>
            </a:endParaRPr>
          </a:p>
        </p:txBody>
      </p:sp>
      <p:pic>
        <p:nvPicPr>
          <p:cNvPr id="4" name="Marcador de contenido 3"/>
          <p:cNvPicPr>
            <a:picLocks noGrp="1" noChangeAspect="1"/>
          </p:cNvPicPr>
          <p:nvPr>
            <p:ph idx="1"/>
          </p:nvPr>
        </p:nvPicPr>
        <p:blipFill>
          <a:blip r:embed="rId2"/>
          <a:stretch>
            <a:fillRect/>
          </a:stretch>
        </p:blipFill>
        <p:spPr>
          <a:xfrm>
            <a:off x="92376" y="1803933"/>
            <a:ext cx="8959248" cy="3250133"/>
          </a:xfrm>
          <a:prstGeom prst="rect">
            <a:avLst/>
          </a:prstGeom>
        </p:spPr>
      </p:pic>
    </p:spTree>
    <p:extLst>
      <p:ext uri="{BB962C8B-B14F-4D97-AF65-F5344CB8AC3E}">
        <p14:creationId xmlns:p14="http://schemas.microsoft.com/office/powerpoint/2010/main" val="3354360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solidFill>
                  <a:schemeClr val="tx2"/>
                </a:solidFill>
              </a:rPr>
              <a:t>LEY FEDERAL DE VARIEDADES VEGETALES</a:t>
            </a:r>
            <a:endParaRPr lang="es-MX" sz="3200" b="1" dirty="0">
              <a:solidFill>
                <a:schemeClr val="tx2"/>
              </a:solidFill>
            </a:endParaRPr>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pPr>
              <a:buFont typeface="Wingdings" panose="05000000000000000000" pitchFamily="2" charset="2"/>
              <a:buChar char="Ø"/>
            </a:pPr>
            <a:r>
              <a:rPr lang="es-MX" dirty="0">
                <a:solidFill>
                  <a:schemeClr val="tx2"/>
                </a:solidFill>
              </a:rPr>
              <a:t>Ley Federal de Variedades </a:t>
            </a:r>
            <a:r>
              <a:rPr lang="es-MX" dirty="0" smtClean="0">
                <a:solidFill>
                  <a:schemeClr val="tx2"/>
                </a:solidFill>
              </a:rPr>
              <a:t>Vegetales (1996</a:t>
            </a:r>
            <a:r>
              <a:rPr lang="es-MX" dirty="0">
                <a:solidFill>
                  <a:schemeClr val="tx2"/>
                </a:solidFill>
              </a:rPr>
              <a:t>) y su Reglamento (1998</a:t>
            </a:r>
            <a:r>
              <a:rPr lang="es-MX" dirty="0" smtClean="0">
                <a:solidFill>
                  <a:schemeClr val="tx2"/>
                </a:solidFill>
              </a:rPr>
              <a:t>).</a:t>
            </a:r>
          </a:p>
          <a:p>
            <a:pPr>
              <a:buFont typeface="Wingdings" panose="05000000000000000000" pitchFamily="2" charset="2"/>
              <a:buChar char="Ø"/>
            </a:pPr>
            <a:r>
              <a:rPr lang="es-MX" dirty="0" smtClean="0">
                <a:solidFill>
                  <a:schemeClr val="tx2"/>
                </a:solidFill>
              </a:rPr>
              <a:t>“</a:t>
            </a:r>
            <a:r>
              <a:rPr lang="es-MX" dirty="0">
                <a:solidFill>
                  <a:schemeClr val="tx2"/>
                </a:solidFill>
              </a:rPr>
              <a:t>Aprovechar y explotar en forma exclusiva y </a:t>
            </a:r>
            <a:r>
              <a:rPr lang="es-MX" dirty="0" smtClean="0">
                <a:solidFill>
                  <a:schemeClr val="tx2"/>
                </a:solidFill>
              </a:rPr>
              <a:t>temporal… una </a:t>
            </a:r>
            <a:r>
              <a:rPr lang="es-MX" dirty="0">
                <a:solidFill>
                  <a:schemeClr val="tx2"/>
                </a:solidFill>
              </a:rPr>
              <a:t>variedad vegetal y su material de propagación.”</a:t>
            </a:r>
          </a:p>
          <a:p>
            <a:pPr marL="0" indent="0">
              <a:buNone/>
            </a:pPr>
            <a:r>
              <a:rPr lang="es-MX" dirty="0">
                <a:solidFill>
                  <a:schemeClr val="tx2"/>
                </a:solidFill>
              </a:rPr>
              <a:t> </a:t>
            </a:r>
            <a:r>
              <a:rPr lang="es-MX" dirty="0" smtClean="0">
                <a:solidFill>
                  <a:schemeClr val="tx2"/>
                </a:solidFill>
              </a:rPr>
              <a:t>        </a:t>
            </a:r>
            <a:r>
              <a:rPr lang="es-MX" dirty="0">
                <a:solidFill>
                  <a:schemeClr val="tx2"/>
                </a:solidFill>
              </a:rPr>
              <a:t>18 años – especies perenes.</a:t>
            </a:r>
          </a:p>
          <a:p>
            <a:pPr marL="0" indent="0">
              <a:buNone/>
            </a:pPr>
            <a:r>
              <a:rPr lang="es-MX" dirty="0">
                <a:solidFill>
                  <a:schemeClr val="tx2"/>
                </a:solidFill>
              </a:rPr>
              <a:t> </a:t>
            </a:r>
            <a:r>
              <a:rPr lang="es-MX" dirty="0" smtClean="0">
                <a:solidFill>
                  <a:schemeClr val="tx2"/>
                </a:solidFill>
              </a:rPr>
              <a:t>        15 </a:t>
            </a:r>
            <a:r>
              <a:rPr lang="es-MX" dirty="0">
                <a:solidFill>
                  <a:schemeClr val="tx2"/>
                </a:solidFill>
              </a:rPr>
              <a:t>años – especies anuales.</a:t>
            </a:r>
          </a:p>
        </p:txBody>
      </p:sp>
    </p:spTree>
    <p:extLst>
      <p:ext uri="{BB962C8B-B14F-4D97-AF65-F5344CB8AC3E}">
        <p14:creationId xmlns:p14="http://schemas.microsoft.com/office/powerpoint/2010/main" val="10604405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tx2"/>
                </a:solidFill>
              </a:rPr>
              <a:t>PATENTES DE ORGANISMOS VIVOS</a:t>
            </a:r>
            <a:endParaRPr lang="es-MX" sz="3600" b="1" dirty="0">
              <a:solidFill>
                <a:schemeClr val="tx2"/>
              </a:solidFill>
            </a:endParaRPr>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just">
              <a:buFont typeface="Wingdings" panose="05000000000000000000" pitchFamily="2" charset="2"/>
              <a:buChar char="Ø"/>
            </a:pPr>
            <a:r>
              <a:rPr lang="es-ES_tradnl" dirty="0" smtClean="0">
                <a:solidFill>
                  <a:schemeClr val="tx2"/>
                </a:solidFill>
              </a:rPr>
              <a:t>Este es uno de los puntos que ha causado mayor debate entre países desarrollados y en desarrollo, sobre todo variedades vegetales por la complejidad que estas presentan comparados con microorganismos o genes o secuencias de ADN.</a:t>
            </a:r>
          </a:p>
          <a:p>
            <a:pPr algn="just">
              <a:buFont typeface="Wingdings" panose="05000000000000000000" pitchFamily="2" charset="2"/>
              <a:buChar char="Ø"/>
            </a:pPr>
            <a:r>
              <a:rPr lang="es-ES_tradnl" dirty="0" smtClean="0">
                <a:solidFill>
                  <a:schemeClr val="tx2"/>
                </a:solidFill>
              </a:rPr>
              <a:t>El panorama se pone mas tenso cuando se incorporan las variedades transgénicas y se restringen …</a:t>
            </a:r>
            <a:endParaRPr lang="es-MX" dirty="0">
              <a:solidFill>
                <a:schemeClr val="tx2"/>
              </a:solidFill>
            </a:endParaRPr>
          </a:p>
        </p:txBody>
      </p:sp>
    </p:spTree>
    <p:extLst>
      <p:ext uri="{BB962C8B-B14F-4D97-AF65-F5344CB8AC3E}">
        <p14:creationId xmlns:p14="http://schemas.microsoft.com/office/powerpoint/2010/main" val="29402761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2800" b="1" dirty="0">
                <a:solidFill>
                  <a:schemeClr val="accent1">
                    <a:lumMod val="50000"/>
                  </a:schemeClr>
                </a:solidFill>
                <a:effectLst>
                  <a:outerShdw blurRad="38100" dist="38100" dir="2700000" algn="tl">
                    <a:srgbClr val="000000">
                      <a:alpha val="43137"/>
                    </a:srgbClr>
                  </a:outerShdw>
                </a:effectLst>
                <a:latin typeface="Calibri Light" panose="020F0302020204030204"/>
              </a:rPr>
              <a:t>INSTRUCCIONES PARA EL USO DE ESTA PRESENTACION </a:t>
            </a:r>
            <a:endParaRPr lang="es-MX" dirty="0">
              <a:solidFill>
                <a:schemeClr val="accent1">
                  <a:lumMod val="50000"/>
                </a:schemeClr>
              </a:solidFill>
            </a:endParaRPr>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62500" lnSpcReduction="20000"/>
          </a:bodyPr>
          <a:lstStyle/>
          <a:p>
            <a:pPr algn="just">
              <a:buFont typeface="Wingdings" panose="05000000000000000000" pitchFamily="2" charset="2"/>
              <a:buChar char="Ø"/>
            </a:pPr>
            <a:r>
              <a:rPr lang="es-MX" b="1" dirty="0">
                <a:solidFill>
                  <a:schemeClr val="accent1">
                    <a:lumMod val="50000"/>
                  </a:schemeClr>
                </a:solidFill>
              </a:rPr>
              <a:t>El tema que se aborda en esta presentación corresponde a la unidad de aprendizaje </a:t>
            </a:r>
            <a:r>
              <a:rPr lang="es-MX" b="1" dirty="0" smtClean="0">
                <a:solidFill>
                  <a:schemeClr val="accent1">
                    <a:lumMod val="50000"/>
                  </a:schemeClr>
                </a:solidFill>
              </a:rPr>
              <a:t>IV </a:t>
            </a:r>
            <a:r>
              <a:rPr lang="es-MX" b="1" dirty="0">
                <a:solidFill>
                  <a:schemeClr val="accent1">
                    <a:lumMod val="50000"/>
                  </a:schemeClr>
                </a:solidFill>
              </a:rPr>
              <a:t>que aborda los aspectos básicos de la clasificación taxonómica de las orquídeas que en forma normal se da a partir del tercer semestre, donde se apoyará la discusión de los siguientes temas:</a:t>
            </a:r>
          </a:p>
          <a:p>
            <a:pPr algn="just">
              <a:buFont typeface="Wingdings" panose="05000000000000000000" pitchFamily="2" charset="2"/>
              <a:buChar char="Ø"/>
            </a:pPr>
            <a:endParaRPr lang="es-MX" b="1" dirty="0">
              <a:solidFill>
                <a:schemeClr val="accent1">
                  <a:lumMod val="50000"/>
                </a:schemeClr>
              </a:solidFill>
            </a:endParaRPr>
          </a:p>
          <a:p>
            <a:pPr algn="just">
              <a:buFont typeface="Wingdings" panose="05000000000000000000" pitchFamily="2" charset="2"/>
              <a:buChar char="Ø"/>
            </a:pPr>
            <a:r>
              <a:rPr lang="es-MX" b="1" dirty="0">
                <a:solidFill>
                  <a:schemeClr val="accent1">
                    <a:lumMod val="50000"/>
                  </a:schemeClr>
                </a:solidFill>
              </a:rPr>
              <a:t>Origen y evolución de las orquídeas; numero de especies y posición en el reino vegetal; categorías taxonómicas y subfamilias dentro de la familia </a:t>
            </a:r>
            <a:r>
              <a:rPr lang="es-MX" b="1" dirty="0" err="1">
                <a:solidFill>
                  <a:schemeClr val="accent1">
                    <a:lumMod val="50000"/>
                  </a:schemeClr>
                </a:solidFill>
              </a:rPr>
              <a:t>Orchidaceae</a:t>
            </a:r>
            <a:r>
              <a:rPr lang="es-MX" b="1" dirty="0">
                <a:solidFill>
                  <a:schemeClr val="accent1">
                    <a:lumMod val="50000"/>
                  </a:schemeClr>
                </a:solidFill>
              </a:rPr>
              <a:t>; distribución de las orquídeas en el estado de México</a:t>
            </a:r>
          </a:p>
          <a:p>
            <a:pPr algn="just">
              <a:buFont typeface="Wingdings" panose="05000000000000000000" pitchFamily="2" charset="2"/>
              <a:buChar char="Ø"/>
            </a:pPr>
            <a:endParaRPr lang="es-MX" b="1" dirty="0">
              <a:solidFill>
                <a:schemeClr val="accent1">
                  <a:lumMod val="50000"/>
                </a:schemeClr>
              </a:solidFill>
            </a:endParaRPr>
          </a:p>
          <a:p>
            <a:pPr algn="just">
              <a:buFont typeface="Wingdings" panose="05000000000000000000" pitchFamily="2" charset="2"/>
              <a:buChar char="Ø"/>
            </a:pPr>
            <a:r>
              <a:rPr lang="es-MX" b="1" dirty="0">
                <a:solidFill>
                  <a:schemeClr val="accent1">
                    <a:lumMod val="50000"/>
                  </a:schemeClr>
                </a:solidFill>
              </a:rPr>
              <a:t>Este material se puede dar en dos sesiones, apoyado con los conocimientos previos y con la bibliografía del curso.</a:t>
            </a:r>
          </a:p>
          <a:p>
            <a:pPr algn="just">
              <a:buFont typeface="Wingdings" panose="05000000000000000000" pitchFamily="2" charset="2"/>
              <a:buChar char="Ø"/>
            </a:pPr>
            <a:endParaRPr lang="es-MX" b="1" dirty="0">
              <a:solidFill>
                <a:schemeClr val="accent1">
                  <a:lumMod val="50000"/>
                </a:schemeClr>
              </a:solidFill>
            </a:endParaRPr>
          </a:p>
          <a:p>
            <a:pPr algn="just">
              <a:buFont typeface="Wingdings" panose="05000000000000000000" pitchFamily="2" charset="2"/>
              <a:buChar char="Ø"/>
            </a:pPr>
            <a:r>
              <a:rPr lang="es-MX" b="1" dirty="0">
                <a:solidFill>
                  <a:schemeClr val="accent1">
                    <a:lumMod val="50000"/>
                  </a:schemeClr>
                </a:solidFill>
              </a:rPr>
              <a:t>Se espera que la presentación de conceptos e información sobre estos temas promueva su discusión y refuerce estos conocimientos entre los discentes. </a:t>
            </a:r>
          </a:p>
        </p:txBody>
      </p:sp>
    </p:spTree>
    <p:extLst>
      <p:ext uri="{BB962C8B-B14F-4D97-AF65-F5344CB8AC3E}">
        <p14:creationId xmlns:p14="http://schemas.microsoft.com/office/powerpoint/2010/main" val="23982063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solidFill>
                  <a:schemeClr val="tx2"/>
                </a:solidFill>
              </a:rPr>
              <a:t>REGISTRO, PROTECION Y PATENTE DE VARIEDADES TRANSGENICAS (OGM)</a:t>
            </a:r>
            <a:endParaRPr lang="es-MX" sz="3200" b="1" dirty="0">
              <a:solidFill>
                <a:schemeClr val="tx2"/>
              </a:solidFill>
            </a:endParaRPr>
          </a:p>
        </p:txBody>
      </p:sp>
      <p:pic>
        <p:nvPicPr>
          <p:cNvPr id="4" name="Marcador de contenido 3"/>
          <p:cNvPicPr>
            <a:picLocks noGrp="1" noChangeAspect="1"/>
          </p:cNvPicPr>
          <p:nvPr>
            <p:ph idx="1"/>
          </p:nvPr>
        </p:nvPicPr>
        <p:blipFill>
          <a:blip r:embed="rId2"/>
          <a:stretch>
            <a:fillRect/>
          </a:stretch>
        </p:blipFill>
        <p:spPr>
          <a:xfrm>
            <a:off x="935596" y="1433517"/>
            <a:ext cx="7272808" cy="5228816"/>
          </a:xfrm>
          <a:prstGeom prst="rect">
            <a:avLst/>
          </a:prstGeom>
          <a:solidFill>
            <a:schemeClr val="accent1">
              <a:lumMod val="75000"/>
            </a:schemeClr>
          </a:solidFill>
          <a:ln w="28575">
            <a:solidFill>
              <a:schemeClr val="tx1"/>
            </a:solidFill>
          </a:ln>
        </p:spPr>
      </p:pic>
    </p:spTree>
    <p:extLst>
      <p:ext uri="{BB962C8B-B14F-4D97-AF65-F5344CB8AC3E}">
        <p14:creationId xmlns:p14="http://schemas.microsoft.com/office/powerpoint/2010/main" val="19757801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tx2"/>
                </a:solidFill>
              </a:rPr>
              <a:t>DERECHO DE OBTENTOR</a:t>
            </a:r>
            <a:endParaRPr lang="es-MX" sz="3600" dirty="0"/>
          </a:p>
        </p:txBody>
      </p:sp>
      <p:sp>
        <p:nvSpPr>
          <p:cNvPr id="3" name="Marcador de contenido 2"/>
          <p:cNvSpPr>
            <a:spLocks noGrp="1"/>
          </p:cNvSpPr>
          <p:nvPr>
            <p:ph idx="1"/>
          </p:nvPr>
        </p:nvSpPr>
        <p:spPr>
          <a:xfrm>
            <a:off x="467544" y="1268760"/>
            <a:ext cx="8229600" cy="4525963"/>
          </a:xfrm>
        </p:spPr>
        <p:style>
          <a:lnRef idx="1">
            <a:schemeClr val="accent1"/>
          </a:lnRef>
          <a:fillRef idx="2">
            <a:schemeClr val="accent1"/>
          </a:fillRef>
          <a:effectRef idx="1">
            <a:schemeClr val="accent1"/>
          </a:effectRef>
          <a:fontRef idx="minor">
            <a:schemeClr val="dk1"/>
          </a:fontRef>
        </p:style>
        <p:txBody>
          <a:bodyPr/>
          <a:lstStyle/>
          <a:p>
            <a:pPr marL="0" indent="0">
              <a:buNone/>
            </a:pPr>
            <a:r>
              <a:rPr lang="es-MX" u="sng" dirty="0" smtClean="0">
                <a:solidFill>
                  <a:schemeClr val="tx2"/>
                </a:solidFill>
              </a:rPr>
              <a:t>Definición</a:t>
            </a:r>
          </a:p>
          <a:p>
            <a:pPr>
              <a:buFont typeface="Wingdings" panose="05000000000000000000" pitchFamily="2" charset="2"/>
              <a:buChar char="Ø"/>
            </a:pPr>
            <a:r>
              <a:rPr lang="es-MX" dirty="0" smtClean="0">
                <a:solidFill>
                  <a:schemeClr val="tx2"/>
                </a:solidFill>
              </a:rPr>
              <a:t>Ser </a:t>
            </a:r>
            <a:r>
              <a:rPr lang="es-MX" dirty="0">
                <a:solidFill>
                  <a:schemeClr val="tx2"/>
                </a:solidFill>
              </a:rPr>
              <a:t>reconocido como obtentor (inalienable e imprescriptible)</a:t>
            </a:r>
          </a:p>
          <a:p>
            <a:pPr>
              <a:buFont typeface="Wingdings" panose="05000000000000000000" pitchFamily="2" charset="2"/>
              <a:buChar char="Ø"/>
            </a:pPr>
            <a:r>
              <a:rPr lang="es-MX" dirty="0" smtClean="0">
                <a:solidFill>
                  <a:schemeClr val="tx2"/>
                </a:solidFill>
              </a:rPr>
              <a:t>Aprovechar </a:t>
            </a:r>
            <a:r>
              <a:rPr lang="es-MX" dirty="0">
                <a:solidFill>
                  <a:schemeClr val="tx2"/>
                </a:solidFill>
              </a:rPr>
              <a:t>y explotar (exclusividad y temporalidad), material de </a:t>
            </a:r>
            <a:r>
              <a:rPr lang="es-MX" dirty="0" smtClean="0">
                <a:solidFill>
                  <a:schemeClr val="tx2"/>
                </a:solidFill>
              </a:rPr>
              <a:t>propagación</a:t>
            </a:r>
          </a:p>
          <a:p>
            <a:pPr marL="0" indent="0">
              <a:buNone/>
            </a:pPr>
            <a:r>
              <a:rPr lang="es-MX" u="sng" dirty="0" smtClean="0">
                <a:solidFill>
                  <a:schemeClr val="tx2"/>
                </a:solidFill>
              </a:rPr>
              <a:t>Vigencia</a:t>
            </a:r>
            <a:endParaRPr lang="es-MX" u="sng" dirty="0">
              <a:solidFill>
                <a:schemeClr val="tx2"/>
              </a:solidFill>
            </a:endParaRPr>
          </a:p>
          <a:p>
            <a:pPr>
              <a:buFont typeface="Wingdings" panose="05000000000000000000" pitchFamily="2" charset="2"/>
              <a:buChar char="Ø"/>
            </a:pPr>
            <a:r>
              <a:rPr lang="es-MX" dirty="0" smtClean="0">
                <a:solidFill>
                  <a:schemeClr val="tx2"/>
                </a:solidFill>
              </a:rPr>
              <a:t>MX</a:t>
            </a:r>
            <a:r>
              <a:rPr lang="es-MX" dirty="0">
                <a:solidFill>
                  <a:schemeClr val="tx2"/>
                </a:solidFill>
              </a:rPr>
              <a:t>: 18 años (vides, perennes y </a:t>
            </a:r>
            <a:r>
              <a:rPr lang="es-MX" dirty="0" err="1">
                <a:solidFill>
                  <a:schemeClr val="tx2"/>
                </a:solidFill>
              </a:rPr>
              <a:t>portainjertos</a:t>
            </a:r>
            <a:r>
              <a:rPr lang="es-MX" dirty="0">
                <a:solidFill>
                  <a:schemeClr val="tx2"/>
                </a:solidFill>
              </a:rPr>
              <a:t>)</a:t>
            </a:r>
          </a:p>
          <a:p>
            <a:pPr>
              <a:buFont typeface="Wingdings" panose="05000000000000000000" pitchFamily="2" charset="2"/>
              <a:buChar char="Ø"/>
            </a:pPr>
            <a:r>
              <a:rPr lang="es-MX" dirty="0" smtClean="0">
                <a:solidFill>
                  <a:schemeClr val="tx2"/>
                </a:solidFill>
              </a:rPr>
              <a:t>15 </a:t>
            </a:r>
            <a:r>
              <a:rPr lang="es-MX" dirty="0">
                <a:solidFill>
                  <a:schemeClr val="tx2"/>
                </a:solidFill>
              </a:rPr>
              <a:t>años para las </a:t>
            </a:r>
            <a:r>
              <a:rPr lang="es-MX" dirty="0" smtClean="0">
                <a:solidFill>
                  <a:schemeClr val="tx2"/>
                </a:solidFill>
              </a:rPr>
              <a:t>demás</a:t>
            </a:r>
          </a:p>
          <a:p>
            <a:endParaRPr lang="es-MX" dirty="0"/>
          </a:p>
        </p:txBody>
      </p:sp>
    </p:spTree>
    <p:extLst>
      <p:ext uri="{BB962C8B-B14F-4D97-AF65-F5344CB8AC3E}">
        <p14:creationId xmlns:p14="http://schemas.microsoft.com/office/powerpoint/2010/main" val="13445973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4624"/>
            <a:ext cx="8229600" cy="792088"/>
          </a:xfrm>
        </p:spPr>
        <p:txBody>
          <a:bodyPr>
            <a:normAutofit/>
          </a:bodyPr>
          <a:lstStyle/>
          <a:p>
            <a:r>
              <a:rPr lang="es-ES_tradnl" sz="3200" b="1" dirty="0" smtClean="0">
                <a:solidFill>
                  <a:schemeClr val="tx2"/>
                </a:solidFill>
              </a:rPr>
              <a:t>EXCEPCIONES AL DERECHO DE OBTENTOR</a:t>
            </a:r>
            <a:endParaRPr lang="es-MX" sz="3200" b="1" dirty="0">
              <a:solidFill>
                <a:schemeClr val="tx2"/>
              </a:solidFill>
            </a:endParaRPr>
          </a:p>
        </p:txBody>
      </p:sp>
      <p:sp>
        <p:nvSpPr>
          <p:cNvPr id="3" name="2 Marcador de contenido"/>
          <p:cNvSpPr>
            <a:spLocks noGrp="1"/>
          </p:cNvSpPr>
          <p:nvPr>
            <p:ph idx="1"/>
          </p:nvPr>
        </p:nvSpPr>
        <p:spPr>
          <a:xfrm>
            <a:off x="467544" y="1052736"/>
            <a:ext cx="8229600" cy="4886003"/>
          </a:xfrm>
        </p:spPr>
        <p:style>
          <a:lnRef idx="1">
            <a:schemeClr val="accent1"/>
          </a:lnRef>
          <a:fillRef idx="2">
            <a:schemeClr val="accent1"/>
          </a:fillRef>
          <a:effectRef idx="1">
            <a:schemeClr val="accent1"/>
          </a:effectRef>
          <a:fontRef idx="minor">
            <a:schemeClr val="dk1"/>
          </a:fontRef>
        </p:style>
        <p:txBody>
          <a:bodyPr>
            <a:normAutofit/>
          </a:bodyPr>
          <a:lstStyle/>
          <a:p>
            <a:pPr marL="0" indent="0">
              <a:buNone/>
            </a:pPr>
            <a:r>
              <a:rPr lang="es-MX" sz="2000" dirty="0" smtClean="0"/>
              <a:t>       </a:t>
            </a:r>
            <a:r>
              <a:rPr lang="es-MX" sz="2000" b="1" dirty="0" err="1" smtClean="0">
                <a:solidFill>
                  <a:schemeClr val="tx2"/>
                </a:solidFill>
              </a:rPr>
              <a:t>Fitomejorador</a:t>
            </a:r>
            <a:r>
              <a:rPr lang="es-MX" sz="2000" b="1" dirty="0" smtClean="0">
                <a:solidFill>
                  <a:schemeClr val="tx2"/>
                </a:solidFill>
              </a:rPr>
              <a:t> (investigación) </a:t>
            </a:r>
          </a:p>
          <a:p>
            <a:pPr marL="0" indent="0">
              <a:buNone/>
            </a:pPr>
            <a:r>
              <a:rPr lang="es-MX" sz="2000" b="1" dirty="0" smtClean="0">
                <a:solidFill>
                  <a:schemeClr val="tx2"/>
                </a:solidFill>
              </a:rPr>
              <a:t>                                                    Uso propio (grano) </a:t>
            </a:r>
          </a:p>
          <a:p>
            <a:pPr marL="0" indent="0">
              <a:buNone/>
            </a:pPr>
            <a:r>
              <a:rPr lang="es-MX" sz="2000" b="1" dirty="0" smtClean="0">
                <a:solidFill>
                  <a:schemeClr val="tx2"/>
                </a:solidFill>
              </a:rPr>
              <a:t>                                                                                  Consumo humano o animal</a:t>
            </a:r>
            <a:endParaRPr lang="es-MX" sz="2000" b="1" dirty="0">
              <a:solidFill>
                <a:schemeClr val="tx2"/>
              </a:solidFill>
            </a:endParaRPr>
          </a:p>
        </p:txBody>
      </p:sp>
      <p:sp>
        <p:nvSpPr>
          <p:cNvPr id="4" name="3 Rectángulo"/>
          <p:cNvSpPr/>
          <p:nvPr/>
        </p:nvSpPr>
        <p:spPr>
          <a:xfrm>
            <a:off x="1187624" y="6453336"/>
            <a:ext cx="6696744" cy="307777"/>
          </a:xfrm>
          <a:prstGeom prst="rect">
            <a:avLst/>
          </a:prstGeom>
        </p:spPr>
        <p:txBody>
          <a:bodyPr wrap="square">
            <a:spAutoFit/>
          </a:bodyPr>
          <a:lstStyle/>
          <a:p>
            <a:r>
              <a:rPr lang="es-MX" sz="1400" dirty="0" smtClean="0">
                <a:hlinkClick r:id="rId2"/>
              </a:rPr>
              <a:t>  https</a:t>
            </a:r>
            <a:r>
              <a:rPr lang="es-MX" sz="1400" dirty="0">
                <a:hlinkClick r:id="rId2"/>
              </a:rPr>
              <a:t>://</a:t>
            </a:r>
            <a:r>
              <a:rPr lang="es-MX" sz="1400" dirty="0" smtClean="0">
                <a:hlinkClick r:id="rId2"/>
              </a:rPr>
              <a:t>www.gob.mx/snics/es/articulos/excepciones-al-derecho-de-obtentor?idiom=es</a:t>
            </a:r>
            <a:endParaRPr lang="es-MX" sz="1400" dirty="0" smtClean="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8393" y="2136846"/>
            <a:ext cx="5904656" cy="42808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86709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solidFill>
                  <a:schemeClr val="tx2"/>
                </a:solidFill>
              </a:rPr>
              <a:t>EL PRIVILEGIO DEL AGRICULTOR</a:t>
            </a:r>
            <a:endParaRPr lang="es-MX" sz="3200" b="1" dirty="0">
              <a:solidFill>
                <a:schemeClr val="tx2"/>
              </a:solidFill>
            </a:endParaRPr>
          </a:p>
        </p:txBody>
      </p:sp>
      <p:sp>
        <p:nvSpPr>
          <p:cNvPr id="3" name="2 Marcador de contenido"/>
          <p:cNvSpPr>
            <a:spLocks noGrp="1"/>
          </p:cNvSpPr>
          <p:nvPr>
            <p:ph idx="1"/>
          </p:nvPr>
        </p:nvSpPr>
        <p:spPr>
          <a:xfrm>
            <a:off x="457200" y="1412776"/>
            <a:ext cx="8229600" cy="4713387"/>
          </a:xfrm>
        </p:spPr>
        <p:style>
          <a:lnRef idx="1">
            <a:schemeClr val="accent1"/>
          </a:lnRef>
          <a:fillRef idx="2">
            <a:schemeClr val="accent1"/>
          </a:fillRef>
          <a:effectRef idx="1">
            <a:schemeClr val="accent1"/>
          </a:effectRef>
          <a:fontRef idx="minor">
            <a:schemeClr val="dk1"/>
          </a:fontRef>
        </p:style>
        <p:txBody>
          <a:bodyPr>
            <a:normAutofit fontScale="77500" lnSpcReduction="20000"/>
          </a:bodyPr>
          <a:lstStyle/>
          <a:p>
            <a:pPr>
              <a:buFont typeface="Wingdings" panose="05000000000000000000" pitchFamily="2" charset="2"/>
              <a:buChar char="Ø"/>
            </a:pPr>
            <a:r>
              <a:rPr lang="es-MX" dirty="0" smtClean="0">
                <a:solidFill>
                  <a:schemeClr val="tx2"/>
                </a:solidFill>
              </a:rPr>
              <a:t>Es </a:t>
            </a:r>
            <a:r>
              <a:rPr lang="es-MX" dirty="0">
                <a:solidFill>
                  <a:schemeClr val="tx2"/>
                </a:solidFill>
              </a:rPr>
              <a:t>un artículo </a:t>
            </a:r>
            <a:r>
              <a:rPr lang="es-MX" u="sng" dirty="0">
                <a:solidFill>
                  <a:schemeClr val="tx2"/>
                </a:solidFill>
              </a:rPr>
              <a:t>"opcional", </a:t>
            </a:r>
            <a:r>
              <a:rPr lang="es-MX" u="sng" dirty="0" smtClean="0">
                <a:solidFill>
                  <a:schemeClr val="tx2"/>
                </a:solidFill>
              </a:rPr>
              <a:t>no obligatorio</a:t>
            </a:r>
            <a:r>
              <a:rPr lang="es-MX" dirty="0">
                <a:solidFill>
                  <a:schemeClr val="tx2"/>
                </a:solidFill>
              </a:rPr>
              <a:t>. Cada país </a:t>
            </a:r>
            <a:r>
              <a:rPr lang="es-MX" dirty="0" smtClean="0">
                <a:solidFill>
                  <a:schemeClr val="tx2"/>
                </a:solidFill>
              </a:rPr>
              <a:t>puede decidir </a:t>
            </a:r>
            <a:r>
              <a:rPr lang="es-MX" dirty="0">
                <a:solidFill>
                  <a:schemeClr val="tx2"/>
                </a:solidFill>
              </a:rPr>
              <a:t>la forma de implementarlo si decide hacerlo.</a:t>
            </a:r>
          </a:p>
          <a:p>
            <a:pPr>
              <a:buFont typeface="Wingdings" panose="05000000000000000000" pitchFamily="2" charset="2"/>
              <a:buChar char="Ø"/>
            </a:pPr>
            <a:r>
              <a:rPr lang="es-MX" dirty="0" smtClean="0">
                <a:solidFill>
                  <a:schemeClr val="tx2"/>
                </a:solidFill>
              </a:rPr>
              <a:t>El </a:t>
            </a:r>
            <a:r>
              <a:rPr lang="es-MX" dirty="0">
                <a:solidFill>
                  <a:schemeClr val="tx2"/>
                </a:solidFill>
              </a:rPr>
              <a:t>"privilegio del </a:t>
            </a:r>
            <a:r>
              <a:rPr lang="es-MX" dirty="0" smtClean="0">
                <a:solidFill>
                  <a:schemeClr val="tx2"/>
                </a:solidFill>
              </a:rPr>
              <a:t>agricultor“ está </a:t>
            </a:r>
            <a:r>
              <a:rPr lang="es-MX" dirty="0">
                <a:solidFill>
                  <a:schemeClr val="tx2"/>
                </a:solidFill>
              </a:rPr>
              <a:t>dirigido a aquellos cultivos donde existe una </a:t>
            </a:r>
            <a:r>
              <a:rPr lang="es-MX" u="sng" dirty="0">
                <a:solidFill>
                  <a:schemeClr val="tx2"/>
                </a:solidFill>
              </a:rPr>
              <a:t>práctica tradicional de </a:t>
            </a:r>
            <a:r>
              <a:rPr lang="es-MX" u="sng" dirty="0" smtClean="0">
                <a:solidFill>
                  <a:schemeClr val="tx2"/>
                </a:solidFill>
              </a:rPr>
              <a:t>conservar material </a:t>
            </a:r>
            <a:r>
              <a:rPr lang="es-MX" dirty="0">
                <a:solidFill>
                  <a:schemeClr val="tx2"/>
                </a:solidFill>
              </a:rPr>
              <a:t>para nueva propagación por parte de los productores. Por lo tanto, </a:t>
            </a:r>
            <a:r>
              <a:rPr lang="es-MX" dirty="0" smtClean="0">
                <a:solidFill>
                  <a:schemeClr val="tx2"/>
                </a:solidFill>
              </a:rPr>
              <a:t>se considera </a:t>
            </a:r>
            <a:r>
              <a:rPr lang="es-MX" dirty="0">
                <a:solidFill>
                  <a:schemeClr val="tx2"/>
                </a:solidFill>
              </a:rPr>
              <a:t>inapropiado introducir la excepción en </a:t>
            </a:r>
            <a:r>
              <a:rPr lang="es-MX" dirty="0" smtClean="0">
                <a:solidFill>
                  <a:schemeClr val="tx2"/>
                </a:solidFill>
              </a:rPr>
              <a:t>rubros como </a:t>
            </a:r>
            <a:r>
              <a:rPr lang="es-MX" dirty="0">
                <a:solidFill>
                  <a:schemeClr val="tx2"/>
                </a:solidFill>
              </a:rPr>
              <a:t>frutales, hortalizas </a:t>
            </a:r>
            <a:r>
              <a:rPr lang="es-MX" dirty="0" smtClean="0">
                <a:solidFill>
                  <a:schemeClr val="tx2"/>
                </a:solidFill>
              </a:rPr>
              <a:t>u ornamentales</a:t>
            </a:r>
            <a:r>
              <a:rPr lang="es-MX" dirty="0">
                <a:solidFill>
                  <a:schemeClr val="tx2"/>
                </a:solidFill>
              </a:rPr>
              <a:t>.</a:t>
            </a:r>
          </a:p>
          <a:p>
            <a:pPr>
              <a:buFont typeface="Wingdings" panose="05000000000000000000" pitchFamily="2" charset="2"/>
              <a:buChar char="Ø"/>
            </a:pPr>
            <a:r>
              <a:rPr lang="es-MX" dirty="0" smtClean="0">
                <a:solidFill>
                  <a:schemeClr val="tx2"/>
                </a:solidFill>
              </a:rPr>
              <a:t>El </a:t>
            </a:r>
            <a:r>
              <a:rPr lang="es-MX" dirty="0">
                <a:solidFill>
                  <a:schemeClr val="tx2"/>
                </a:solidFill>
              </a:rPr>
              <a:t>beneficio se aplica al </a:t>
            </a:r>
            <a:r>
              <a:rPr lang="es-MX" u="sng" dirty="0">
                <a:solidFill>
                  <a:schemeClr val="tx2"/>
                </a:solidFill>
              </a:rPr>
              <a:t>material cosechado en el </a:t>
            </a:r>
            <a:r>
              <a:rPr lang="es-MX" u="sng" dirty="0" smtClean="0">
                <a:solidFill>
                  <a:schemeClr val="tx2"/>
                </a:solidFill>
              </a:rPr>
              <a:t>predio del </a:t>
            </a:r>
            <a:r>
              <a:rPr lang="es-MX" u="sng" dirty="0">
                <a:solidFill>
                  <a:schemeClr val="tx2"/>
                </a:solidFill>
              </a:rPr>
              <a:t>agricultor</a:t>
            </a:r>
            <a:r>
              <a:rPr lang="es-MX" dirty="0">
                <a:solidFill>
                  <a:schemeClr val="tx2"/>
                </a:solidFill>
              </a:rPr>
              <a:t>, no a </a:t>
            </a:r>
            <a:r>
              <a:rPr lang="es-MX" dirty="0" smtClean="0">
                <a:solidFill>
                  <a:schemeClr val="tx2"/>
                </a:solidFill>
              </a:rPr>
              <a:t>semilla producida </a:t>
            </a:r>
            <a:r>
              <a:rPr lang="es-MX" dirty="0">
                <a:solidFill>
                  <a:schemeClr val="tx2"/>
                </a:solidFill>
              </a:rPr>
              <a:t>en el predio </a:t>
            </a:r>
            <a:r>
              <a:rPr lang="es-MX" dirty="0" smtClean="0">
                <a:solidFill>
                  <a:schemeClr val="tx2"/>
                </a:solidFill>
              </a:rPr>
              <a:t>de otro </a:t>
            </a:r>
            <a:r>
              <a:rPr lang="es-MX" dirty="0">
                <a:solidFill>
                  <a:schemeClr val="tx2"/>
                </a:solidFill>
              </a:rPr>
              <a:t>productor. </a:t>
            </a:r>
            <a:endParaRPr lang="es-MX" dirty="0" smtClean="0">
              <a:solidFill>
                <a:schemeClr val="tx2"/>
              </a:solidFill>
            </a:endParaRPr>
          </a:p>
          <a:p>
            <a:pPr>
              <a:buFont typeface="Wingdings" panose="05000000000000000000" pitchFamily="2" charset="2"/>
              <a:buChar char="Ø"/>
            </a:pPr>
            <a:r>
              <a:rPr lang="es-MX" dirty="0" smtClean="0">
                <a:solidFill>
                  <a:schemeClr val="tx2"/>
                </a:solidFill>
              </a:rPr>
              <a:t>Se permite usar </a:t>
            </a:r>
            <a:r>
              <a:rPr lang="es-MX" dirty="0">
                <a:solidFill>
                  <a:schemeClr val="tx2"/>
                </a:solidFill>
              </a:rPr>
              <a:t>el material </a:t>
            </a:r>
            <a:r>
              <a:rPr lang="es-MX" dirty="0" smtClean="0">
                <a:solidFill>
                  <a:schemeClr val="tx2"/>
                </a:solidFill>
              </a:rPr>
              <a:t>cosechado y </a:t>
            </a:r>
            <a:r>
              <a:rPr lang="es-MX" dirty="0">
                <a:solidFill>
                  <a:schemeClr val="tx2"/>
                </a:solidFill>
              </a:rPr>
              <a:t>guardado por el </a:t>
            </a:r>
            <a:r>
              <a:rPr lang="es-MX" dirty="0" smtClean="0">
                <a:solidFill>
                  <a:schemeClr val="tx2"/>
                </a:solidFill>
              </a:rPr>
              <a:t>agricultor </a:t>
            </a:r>
            <a:r>
              <a:rPr lang="es-MX" u="sng" dirty="0" smtClean="0">
                <a:solidFill>
                  <a:schemeClr val="tx2"/>
                </a:solidFill>
              </a:rPr>
              <a:t>solo </a:t>
            </a:r>
            <a:r>
              <a:rPr lang="es-MX" u="sng" dirty="0">
                <a:solidFill>
                  <a:schemeClr val="tx2"/>
                </a:solidFill>
              </a:rPr>
              <a:t>en el mismo predio</a:t>
            </a:r>
            <a:r>
              <a:rPr lang="es-MX" dirty="0">
                <a:solidFill>
                  <a:schemeClr val="tx2"/>
                </a:solidFill>
              </a:rPr>
              <a:t>, </a:t>
            </a:r>
            <a:r>
              <a:rPr lang="es-MX" dirty="0" smtClean="0">
                <a:solidFill>
                  <a:schemeClr val="tx2"/>
                </a:solidFill>
              </a:rPr>
              <a:t>no debe </a:t>
            </a:r>
            <a:r>
              <a:rPr lang="es-MX" dirty="0">
                <a:solidFill>
                  <a:schemeClr val="tx2"/>
                </a:solidFill>
              </a:rPr>
              <a:t>bajo ninguna forma </a:t>
            </a:r>
            <a:r>
              <a:rPr lang="es-MX" dirty="0" smtClean="0">
                <a:solidFill>
                  <a:schemeClr val="tx2"/>
                </a:solidFill>
              </a:rPr>
              <a:t>ser vendido </a:t>
            </a:r>
            <a:r>
              <a:rPr lang="es-MX" dirty="0">
                <a:solidFill>
                  <a:schemeClr val="tx2"/>
                </a:solidFill>
              </a:rPr>
              <a:t>o intercambiado</a:t>
            </a:r>
          </a:p>
        </p:txBody>
      </p:sp>
    </p:spTree>
    <p:extLst>
      <p:ext uri="{BB962C8B-B14F-4D97-AF65-F5344CB8AC3E}">
        <p14:creationId xmlns:p14="http://schemas.microsoft.com/office/powerpoint/2010/main" val="14069479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819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772816"/>
            <a:ext cx="4597297" cy="3057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6300192" y="1988840"/>
            <a:ext cx="1800200" cy="3139321"/>
          </a:xfrm>
          <a:prstGeom prst="rect">
            <a:avLst/>
          </a:prstGeom>
          <a:solidFill>
            <a:schemeClr val="tx2">
              <a:lumMod val="40000"/>
              <a:lumOff val="60000"/>
            </a:schemeClr>
          </a:solidFill>
        </p:spPr>
        <p:txBody>
          <a:bodyPr wrap="square" rtlCol="0">
            <a:spAutoFit/>
          </a:bodyPr>
          <a:lstStyle/>
          <a:p>
            <a:r>
              <a:rPr lang="es-ES_tradnl" dirty="0" smtClean="0"/>
              <a:t>El productor tradicional tiende a seguir sembrando sus variedades de </a:t>
            </a:r>
            <a:r>
              <a:rPr lang="es-ES_tradnl" dirty="0" err="1" smtClean="0"/>
              <a:t>maiz</a:t>
            </a:r>
            <a:r>
              <a:rPr lang="es-ES_tradnl" dirty="0" smtClean="0"/>
              <a:t> cada ciclo, lo mismo tiende a hacer con las nuevas variedades que adquiere…..</a:t>
            </a:r>
            <a:endParaRPr lang="es-MX" dirty="0"/>
          </a:p>
        </p:txBody>
      </p:sp>
    </p:spTree>
    <p:extLst>
      <p:ext uri="{BB962C8B-B14F-4D97-AF65-F5344CB8AC3E}">
        <p14:creationId xmlns:p14="http://schemas.microsoft.com/office/powerpoint/2010/main" val="11810047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sz="3600" b="1" dirty="0" smtClean="0">
                <a:solidFill>
                  <a:schemeClr val="tx2"/>
                </a:solidFill>
              </a:rPr>
              <a:t>VARIEDADES ESCENCIALMENTE DERIVADAS</a:t>
            </a:r>
            <a:endParaRPr lang="es-MX" sz="3600" b="1" dirty="0">
              <a:solidFill>
                <a:schemeClr val="tx2"/>
              </a:solidFill>
            </a:endParaRPr>
          </a:p>
        </p:txBody>
      </p:sp>
      <p:sp>
        <p:nvSpPr>
          <p:cNvPr id="3" name="2 Marcador de contenido"/>
          <p:cNvSpPr>
            <a:spLocks noGrp="1"/>
          </p:cNvSpPr>
          <p:nvPr>
            <p:ph idx="1"/>
          </p:nvPr>
        </p:nvSpPr>
        <p:spPr>
          <a:xfrm>
            <a:off x="457200" y="1340768"/>
            <a:ext cx="8229600" cy="5112568"/>
          </a:xfrm>
        </p:spPr>
        <p:style>
          <a:lnRef idx="1">
            <a:schemeClr val="accent1"/>
          </a:lnRef>
          <a:fillRef idx="2">
            <a:schemeClr val="accent1"/>
          </a:fillRef>
          <a:effectRef idx="1">
            <a:schemeClr val="accent1"/>
          </a:effectRef>
          <a:fontRef idx="minor">
            <a:schemeClr val="dk1"/>
          </a:fontRef>
        </p:style>
        <p:txBody>
          <a:bodyPr>
            <a:normAutofit fontScale="55000" lnSpcReduction="20000"/>
          </a:bodyPr>
          <a:lstStyle/>
          <a:p>
            <a:pPr marL="0" indent="0" algn="just">
              <a:buNone/>
            </a:pPr>
            <a:r>
              <a:rPr lang="es-MX" dirty="0">
                <a:solidFill>
                  <a:schemeClr val="tx2"/>
                </a:solidFill>
              </a:rPr>
              <a:t>El </a:t>
            </a:r>
            <a:r>
              <a:rPr lang="es-MX" b="1" u="sng" dirty="0">
                <a:solidFill>
                  <a:schemeClr val="tx2"/>
                </a:solidFill>
              </a:rPr>
              <a:t>artículo 14 del Acta de 1991 del Convenio de la UPOV</a:t>
            </a:r>
            <a:r>
              <a:rPr lang="es-MX" dirty="0">
                <a:solidFill>
                  <a:schemeClr val="tx2"/>
                </a:solidFill>
              </a:rPr>
              <a:t>, en el que se define el alcance del derecho </a:t>
            </a:r>
            <a:r>
              <a:rPr lang="es-MX" dirty="0" smtClean="0">
                <a:solidFill>
                  <a:schemeClr val="tx2"/>
                </a:solidFill>
              </a:rPr>
              <a:t>de obtentor</a:t>
            </a:r>
            <a:r>
              <a:rPr lang="es-MX" dirty="0">
                <a:solidFill>
                  <a:schemeClr val="tx2"/>
                </a:solidFill>
              </a:rPr>
              <a:t>, establece en su </a:t>
            </a:r>
            <a:r>
              <a:rPr lang="es-MX" b="1" dirty="0">
                <a:solidFill>
                  <a:schemeClr val="tx2"/>
                </a:solidFill>
              </a:rPr>
              <a:t>párrafo 5.a)i)</a:t>
            </a:r>
            <a:r>
              <a:rPr lang="es-MX" dirty="0">
                <a:solidFill>
                  <a:schemeClr val="tx2"/>
                </a:solidFill>
              </a:rPr>
              <a:t> que el alcance del derecho de obtentor se aplicará a </a:t>
            </a:r>
            <a:r>
              <a:rPr lang="es-MX" dirty="0" smtClean="0">
                <a:solidFill>
                  <a:schemeClr val="tx2"/>
                </a:solidFill>
              </a:rPr>
              <a:t>las </a:t>
            </a:r>
            <a:r>
              <a:rPr lang="es-MX" b="1" u="sng" dirty="0" smtClean="0">
                <a:solidFill>
                  <a:schemeClr val="tx2"/>
                </a:solidFill>
              </a:rPr>
              <a:t>variedades </a:t>
            </a:r>
            <a:r>
              <a:rPr lang="es-MX" b="1" u="sng" dirty="0">
                <a:solidFill>
                  <a:schemeClr val="tx2"/>
                </a:solidFill>
              </a:rPr>
              <a:t>derivadas esencialmente </a:t>
            </a:r>
            <a:r>
              <a:rPr lang="es-MX" dirty="0">
                <a:solidFill>
                  <a:schemeClr val="tx2"/>
                </a:solidFill>
              </a:rPr>
              <a:t>de la </a:t>
            </a:r>
            <a:r>
              <a:rPr lang="es-MX" dirty="0" smtClean="0">
                <a:solidFill>
                  <a:schemeClr val="tx2"/>
                </a:solidFill>
              </a:rPr>
              <a:t>variedad protegida</a:t>
            </a:r>
            <a:r>
              <a:rPr lang="es-MX" dirty="0">
                <a:solidFill>
                  <a:schemeClr val="tx2"/>
                </a:solidFill>
              </a:rPr>
              <a:t>, cuando ésta no sea a su vez </a:t>
            </a:r>
            <a:r>
              <a:rPr lang="es-MX" dirty="0" smtClean="0">
                <a:solidFill>
                  <a:schemeClr val="tx2"/>
                </a:solidFill>
              </a:rPr>
              <a:t>una variedad </a:t>
            </a:r>
            <a:r>
              <a:rPr lang="es-MX" dirty="0">
                <a:solidFill>
                  <a:schemeClr val="tx2"/>
                </a:solidFill>
              </a:rPr>
              <a:t>esencialmente </a:t>
            </a:r>
            <a:r>
              <a:rPr lang="es-MX" dirty="0" smtClean="0">
                <a:solidFill>
                  <a:schemeClr val="tx2"/>
                </a:solidFill>
              </a:rPr>
              <a:t>derivada</a:t>
            </a:r>
          </a:p>
          <a:p>
            <a:pPr marL="0" indent="0" algn="just">
              <a:buNone/>
            </a:pPr>
            <a:endParaRPr lang="es-MX" dirty="0">
              <a:solidFill>
                <a:schemeClr val="tx2"/>
              </a:solidFill>
            </a:endParaRPr>
          </a:p>
          <a:p>
            <a:pPr marL="0" indent="0" algn="just">
              <a:buNone/>
            </a:pPr>
            <a:r>
              <a:rPr lang="es-MX" dirty="0" smtClean="0">
                <a:solidFill>
                  <a:schemeClr val="tx2"/>
                </a:solidFill>
              </a:rPr>
              <a:t>En </a:t>
            </a:r>
            <a:r>
              <a:rPr lang="es-MX" dirty="0">
                <a:solidFill>
                  <a:schemeClr val="tx2"/>
                </a:solidFill>
              </a:rPr>
              <a:t>el </a:t>
            </a:r>
            <a:r>
              <a:rPr lang="es-MX" b="1" u="sng" dirty="0">
                <a:solidFill>
                  <a:schemeClr val="tx2"/>
                </a:solidFill>
              </a:rPr>
              <a:t>párrafo 5.b) del artículo </a:t>
            </a:r>
            <a:r>
              <a:rPr lang="es-MX" b="1" u="sng" dirty="0" smtClean="0">
                <a:solidFill>
                  <a:schemeClr val="tx2"/>
                </a:solidFill>
              </a:rPr>
              <a:t>14</a:t>
            </a:r>
            <a:r>
              <a:rPr lang="es-MX" b="1" dirty="0" smtClean="0">
                <a:solidFill>
                  <a:schemeClr val="tx2"/>
                </a:solidFill>
              </a:rPr>
              <a:t> </a:t>
            </a:r>
            <a:r>
              <a:rPr lang="es-MX" dirty="0" smtClean="0">
                <a:solidFill>
                  <a:schemeClr val="tx2"/>
                </a:solidFill>
              </a:rPr>
              <a:t>figura </a:t>
            </a:r>
            <a:r>
              <a:rPr lang="es-MX" dirty="0">
                <a:solidFill>
                  <a:schemeClr val="tx2"/>
                </a:solidFill>
              </a:rPr>
              <a:t>la siguiente definición de variedad esencialmente derivada </a:t>
            </a:r>
            <a:r>
              <a:rPr lang="es-MX" dirty="0" smtClean="0">
                <a:solidFill>
                  <a:schemeClr val="tx2"/>
                </a:solidFill>
              </a:rPr>
              <a:t>de una </a:t>
            </a:r>
            <a:r>
              <a:rPr lang="es-MX" dirty="0">
                <a:solidFill>
                  <a:schemeClr val="tx2"/>
                </a:solidFill>
              </a:rPr>
              <a:t>variedad inicial</a:t>
            </a:r>
            <a:r>
              <a:rPr lang="es-MX" dirty="0" smtClean="0">
                <a:solidFill>
                  <a:schemeClr val="tx2"/>
                </a:solidFill>
              </a:rPr>
              <a:t>:</a:t>
            </a:r>
          </a:p>
          <a:p>
            <a:pPr marL="0" indent="0" algn="just">
              <a:buNone/>
            </a:pPr>
            <a:endParaRPr lang="es-MX" dirty="0">
              <a:solidFill>
                <a:schemeClr val="tx2"/>
              </a:solidFill>
            </a:endParaRPr>
          </a:p>
          <a:p>
            <a:pPr marL="571500" indent="-571500" algn="just">
              <a:buAutoNum type="romanLcParenR"/>
            </a:pPr>
            <a:r>
              <a:rPr lang="es-MX" dirty="0">
                <a:solidFill>
                  <a:schemeClr val="tx2"/>
                </a:solidFill>
              </a:rPr>
              <a:t>S</a:t>
            </a:r>
            <a:r>
              <a:rPr lang="es-MX" dirty="0" smtClean="0">
                <a:solidFill>
                  <a:schemeClr val="tx2"/>
                </a:solidFill>
              </a:rPr>
              <a:t>e </a:t>
            </a:r>
            <a:r>
              <a:rPr lang="es-MX" dirty="0">
                <a:solidFill>
                  <a:schemeClr val="tx2"/>
                </a:solidFill>
              </a:rPr>
              <a:t>deriva principalmente de la </a:t>
            </a:r>
            <a:r>
              <a:rPr lang="es-MX" b="1" dirty="0">
                <a:solidFill>
                  <a:schemeClr val="tx2"/>
                </a:solidFill>
              </a:rPr>
              <a:t>variedad inicial</a:t>
            </a:r>
            <a:r>
              <a:rPr lang="es-MX" dirty="0">
                <a:solidFill>
                  <a:schemeClr val="tx2"/>
                </a:solidFill>
              </a:rPr>
              <a:t>, o de una variedad que a su vez se </a:t>
            </a:r>
            <a:r>
              <a:rPr lang="es-MX" dirty="0" smtClean="0">
                <a:solidFill>
                  <a:schemeClr val="tx2"/>
                </a:solidFill>
              </a:rPr>
              <a:t>deriva principalmente </a:t>
            </a:r>
            <a:r>
              <a:rPr lang="es-MX" dirty="0">
                <a:solidFill>
                  <a:schemeClr val="tx2"/>
                </a:solidFill>
              </a:rPr>
              <a:t>de la variedad inicial, conservando al mismo tiempo las expresiones de </a:t>
            </a:r>
            <a:r>
              <a:rPr lang="es-MX" dirty="0" smtClean="0">
                <a:solidFill>
                  <a:schemeClr val="tx2"/>
                </a:solidFill>
              </a:rPr>
              <a:t>los caracteres </a:t>
            </a:r>
            <a:r>
              <a:rPr lang="es-MX" dirty="0">
                <a:solidFill>
                  <a:schemeClr val="tx2"/>
                </a:solidFill>
              </a:rPr>
              <a:t>esenciales que resulten del genotipo o de la combinación de genotipos de la </a:t>
            </a:r>
            <a:r>
              <a:rPr lang="es-MX" dirty="0" smtClean="0">
                <a:solidFill>
                  <a:schemeClr val="tx2"/>
                </a:solidFill>
              </a:rPr>
              <a:t>variedad inicial,</a:t>
            </a:r>
          </a:p>
          <a:p>
            <a:pPr marL="571500" indent="-571500" algn="just">
              <a:buAutoNum type="romanLcParenR"/>
            </a:pPr>
            <a:r>
              <a:rPr lang="es-MX" dirty="0">
                <a:solidFill>
                  <a:schemeClr val="tx2"/>
                </a:solidFill>
              </a:rPr>
              <a:t>S</a:t>
            </a:r>
            <a:r>
              <a:rPr lang="es-MX" dirty="0" smtClean="0">
                <a:solidFill>
                  <a:schemeClr val="tx2"/>
                </a:solidFill>
              </a:rPr>
              <a:t>e </a:t>
            </a:r>
            <a:r>
              <a:rPr lang="es-MX" dirty="0">
                <a:solidFill>
                  <a:schemeClr val="tx2"/>
                </a:solidFill>
              </a:rPr>
              <a:t>distingue claramente de la variedad inicial, </a:t>
            </a:r>
            <a:r>
              <a:rPr lang="es-MX" dirty="0" smtClean="0">
                <a:solidFill>
                  <a:schemeClr val="tx2"/>
                </a:solidFill>
              </a:rPr>
              <a:t>y</a:t>
            </a:r>
          </a:p>
          <a:p>
            <a:pPr marL="571500" indent="-571500" algn="just">
              <a:buAutoNum type="romanLcParenR"/>
            </a:pPr>
            <a:r>
              <a:rPr lang="es-MX" dirty="0">
                <a:solidFill>
                  <a:schemeClr val="tx2"/>
                </a:solidFill>
              </a:rPr>
              <a:t>S</a:t>
            </a:r>
            <a:r>
              <a:rPr lang="es-MX" dirty="0" smtClean="0">
                <a:solidFill>
                  <a:schemeClr val="tx2"/>
                </a:solidFill>
              </a:rPr>
              <a:t>alvo </a:t>
            </a:r>
            <a:r>
              <a:rPr lang="es-MX" dirty="0">
                <a:solidFill>
                  <a:schemeClr val="tx2"/>
                </a:solidFill>
              </a:rPr>
              <a:t>por lo que respecta a las diferencias resultantes de la </a:t>
            </a:r>
            <a:r>
              <a:rPr lang="es-MX" dirty="0" smtClean="0">
                <a:solidFill>
                  <a:schemeClr val="tx2"/>
                </a:solidFill>
              </a:rPr>
              <a:t>derivación, es </a:t>
            </a:r>
            <a:r>
              <a:rPr lang="es-MX" dirty="0">
                <a:solidFill>
                  <a:schemeClr val="tx2"/>
                </a:solidFill>
              </a:rPr>
              <a:t>conforme a la </a:t>
            </a:r>
            <a:r>
              <a:rPr lang="es-MX" dirty="0" smtClean="0">
                <a:solidFill>
                  <a:schemeClr val="tx2"/>
                </a:solidFill>
              </a:rPr>
              <a:t>variedad inicial </a:t>
            </a:r>
            <a:r>
              <a:rPr lang="es-MX" dirty="0">
                <a:solidFill>
                  <a:schemeClr val="tx2"/>
                </a:solidFill>
              </a:rPr>
              <a:t>en la expresión de los caracteres esenciales que resulten del genotipo o de la </a:t>
            </a:r>
            <a:r>
              <a:rPr lang="es-MX" dirty="0" smtClean="0">
                <a:solidFill>
                  <a:schemeClr val="tx2"/>
                </a:solidFill>
              </a:rPr>
              <a:t>combinación  de </a:t>
            </a:r>
            <a:r>
              <a:rPr lang="es-MX" dirty="0">
                <a:solidFill>
                  <a:schemeClr val="tx2"/>
                </a:solidFill>
              </a:rPr>
              <a:t>genotipos de la variedad inicial</a:t>
            </a:r>
            <a:r>
              <a:rPr lang="es-MX" dirty="0" smtClean="0">
                <a:solidFill>
                  <a:schemeClr val="tx2"/>
                </a:solidFill>
              </a:rPr>
              <a:t>.</a:t>
            </a:r>
          </a:p>
          <a:p>
            <a:pPr marL="571500" indent="-571500" algn="just">
              <a:buAutoNum type="romanLcParenR"/>
            </a:pPr>
            <a:endParaRPr lang="es-MX" dirty="0">
              <a:solidFill>
                <a:schemeClr val="tx2"/>
              </a:solidFill>
            </a:endParaRPr>
          </a:p>
          <a:p>
            <a:pPr marL="0" indent="0" algn="just">
              <a:buNone/>
            </a:pPr>
            <a:r>
              <a:rPr lang="es-MX" dirty="0">
                <a:solidFill>
                  <a:schemeClr val="tx2"/>
                </a:solidFill>
              </a:rPr>
              <a:t>En el párrafo </a:t>
            </a:r>
            <a:r>
              <a:rPr lang="es-MX" b="1" u="sng" dirty="0">
                <a:solidFill>
                  <a:schemeClr val="tx2"/>
                </a:solidFill>
              </a:rPr>
              <a:t>5.c) del artículo 14</a:t>
            </a:r>
            <a:r>
              <a:rPr lang="es-MX" dirty="0">
                <a:solidFill>
                  <a:schemeClr val="tx2"/>
                </a:solidFill>
              </a:rPr>
              <a:t> se mencionan ejemplos de métodos de </a:t>
            </a:r>
            <a:r>
              <a:rPr lang="es-MX" dirty="0" err="1">
                <a:solidFill>
                  <a:schemeClr val="tx2"/>
                </a:solidFill>
              </a:rPr>
              <a:t>fitomejoramiento</a:t>
            </a:r>
            <a:r>
              <a:rPr lang="es-MX" dirty="0">
                <a:solidFill>
                  <a:schemeClr val="tx2"/>
                </a:solidFill>
              </a:rPr>
              <a:t> mediante </a:t>
            </a:r>
            <a:r>
              <a:rPr lang="es-MX" dirty="0" smtClean="0">
                <a:solidFill>
                  <a:schemeClr val="tx2"/>
                </a:solidFill>
              </a:rPr>
              <a:t>los que </a:t>
            </a:r>
            <a:r>
              <a:rPr lang="es-MX" dirty="0">
                <a:solidFill>
                  <a:schemeClr val="tx2"/>
                </a:solidFill>
              </a:rPr>
              <a:t>podrán obtenerse las variedades esencialmente derivadas.</a:t>
            </a:r>
          </a:p>
        </p:txBody>
      </p:sp>
    </p:spTree>
    <p:extLst>
      <p:ext uri="{BB962C8B-B14F-4D97-AF65-F5344CB8AC3E}">
        <p14:creationId xmlns:p14="http://schemas.microsoft.com/office/powerpoint/2010/main" val="9208196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a:solidFill>
                  <a:schemeClr val="tx2"/>
                </a:solidFill>
              </a:rPr>
              <a:t>PROCEDIMIENTO PARA OBTENER UN</a:t>
            </a:r>
            <a:br>
              <a:rPr lang="es-MX" sz="3200" b="1" dirty="0">
                <a:solidFill>
                  <a:schemeClr val="tx2"/>
                </a:solidFill>
              </a:rPr>
            </a:br>
            <a:r>
              <a:rPr lang="es-MX" sz="3200" b="1" dirty="0">
                <a:solidFill>
                  <a:schemeClr val="tx2"/>
                </a:solidFill>
              </a:rPr>
              <a:t>TÍTULO DE OBTENTOR EN </a:t>
            </a:r>
            <a:r>
              <a:rPr lang="es-MX" sz="3200" b="1" dirty="0" smtClean="0">
                <a:solidFill>
                  <a:schemeClr val="tx2"/>
                </a:solidFill>
              </a:rPr>
              <a:t>MÉXICO</a:t>
            </a:r>
            <a:endParaRPr lang="es-MX" sz="3200" b="1" dirty="0">
              <a:solidFill>
                <a:schemeClr val="tx2"/>
              </a:solidFill>
            </a:endParaRPr>
          </a:p>
        </p:txBody>
      </p:sp>
      <p:sp>
        <p:nvSpPr>
          <p:cNvPr id="3" name="2 Marcador de contenido"/>
          <p:cNvSpPr>
            <a:spLocks noGrp="1"/>
          </p:cNvSpPr>
          <p:nvPr>
            <p:ph idx="1"/>
          </p:nvPr>
        </p:nvSpPr>
        <p:spPr>
          <a:xfrm>
            <a:off x="467544" y="1772816"/>
            <a:ext cx="8229600" cy="3773016"/>
          </a:xfrm>
        </p:spPr>
        <p:style>
          <a:lnRef idx="1">
            <a:schemeClr val="accent1"/>
          </a:lnRef>
          <a:fillRef idx="2">
            <a:schemeClr val="accent1"/>
          </a:fillRef>
          <a:effectRef idx="1">
            <a:schemeClr val="accent1"/>
          </a:effectRef>
          <a:fontRef idx="minor">
            <a:schemeClr val="dk1"/>
          </a:fontRef>
        </p:style>
        <p:txBody>
          <a:bodyPr>
            <a:normAutofit/>
          </a:bodyPr>
          <a:lstStyle/>
          <a:p>
            <a:pPr marL="0" indent="0">
              <a:buNone/>
            </a:pPr>
            <a:r>
              <a:rPr lang="es-MX" dirty="0" smtClean="0">
                <a:solidFill>
                  <a:schemeClr val="tx2"/>
                </a:solidFill>
              </a:rPr>
              <a:t>1</a:t>
            </a:r>
            <a:r>
              <a:rPr lang="es-MX" dirty="0">
                <a:solidFill>
                  <a:schemeClr val="tx2"/>
                </a:solidFill>
              </a:rPr>
              <a:t>. Examen de Forma</a:t>
            </a:r>
          </a:p>
          <a:p>
            <a:pPr marL="0" indent="0">
              <a:buNone/>
            </a:pPr>
            <a:r>
              <a:rPr lang="es-MX" dirty="0" smtClean="0">
                <a:solidFill>
                  <a:schemeClr val="tx2"/>
                </a:solidFill>
              </a:rPr>
              <a:t>    a</a:t>
            </a:r>
            <a:r>
              <a:rPr lang="es-MX" dirty="0">
                <a:solidFill>
                  <a:schemeClr val="tx2"/>
                </a:solidFill>
              </a:rPr>
              <a:t>. Denominación</a:t>
            </a:r>
          </a:p>
          <a:p>
            <a:pPr marL="0" indent="0">
              <a:buNone/>
            </a:pPr>
            <a:r>
              <a:rPr lang="es-MX" dirty="0" smtClean="0">
                <a:solidFill>
                  <a:schemeClr val="tx2"/>
                </a:solidFill>
              </a:rPr>
              <a:t>    b</a:t>
            </a:r>
            <a:r>
              <a:rPr lang="es-MX" dirty="0">
                <a:solidFill>
                  <a:schemeClr val="tx2"/>
                </a:solidFill>
              </a:rPr>
              <a:t>. Novedad comercial</a:t>
            </a:r>
          </a:p>
          <a:p>
            <a:pPr marL="0" indent="0">
              <a:buNone/>
            </a:pPr>
            <a:r>
              <a:rPr lang="es-MX" dirty="0">
                <a:solidFill>
                  <a:schemeClr val="tx2"/>
                </a:solidFill>
              </a:rPr>
              <a:t>2. Acreditación Legal</a:t>
            </a:r>
          </a:p>
          <a:p>
            <a:pPr marL="0" indent="0">
              <a:buNone/>
            </a:pPr>
            <a:r>
              <a:rPr lang="es-MX" dirty="0">
                <a:solidFill>
                  <a:schemeClr val="tx2"/>
                </a:solidFill>
              </a:rPr>
              <a:t>3. Constancia de Presentación</a:t>
            </a:r>
          </a:p>
          <a:p>
            <a:pPr marL="0" indent="0">
              <a:buNone/>
            </a:pPr>
            <a:r>
              <a:rPr lang="es-MX" dirty="0">
                <a:solidFill>
                  <a:schemeClr val="tx2"/>
                </a:solidFill>
              </a:rPr>
              <a:t>4. Examen de Fondo</a:t>
            </a:r>
          </a:p>
        </p:txBody>
      </p:sp>
    </p:spTree>
    <p:extLst>
      <p:ext uri="{BB962C8B-B14F-4D97-AF65-F5344CB8AC3E}">
        <p14:creationId xmlns:p14="http://schemas.microsoft.com/office/powerpoint/2010/main" val="239802794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332656"/>
            <a:ext cx="8669088"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251520" y="5445224"/>
            <a:ext cx="8652906"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s-MX" b="1" dirty="0" smtClean="0">
                <a:solidFill>
                  <a:schemeClr val="tx2"/>
                </a:solidFill>
              </a:rPr>
              <a:t>Procedimiento </a:t>
            </a:r>
            <a:r>
              <a:rPr lang="es-MX" b="1" dirty="0">
                <a:solidFill>
                  <a:schemeClr val="tx2"/>
                </a:solidFill>
              </a:rPr>
              <a:t>para obtener el título de obtentor ante el SNICS. Fuente: Vásquez, 2016.</a:t>
            </a:r>
          </a:p>
          <a:p>
            <a:endParaRPr lang="es-MX" dirty="0"/>
          </a:p>
          <a:p>
            <a:r>
              <a:rPr lang="es-MX" sz="1200" dirty="0"/>
              <a:t>Extraído de https://www.intagri.com/articulos/frutillas/derecho-de-obtentor-de-variedades-en-berries - Esta información es propiedad intelectual de INTAGRI S.C., </a:t>
            </a:r>
            <a:r>
              <a:rPr lang="es-MX" sz="1200" dirty="0" err="1"/>
              <a:t>Intagri</a:t>
            </a:r>
            <a:r>
              <a:rPr lang="es-MX" sz="1200" dirty="0"/>
              <a:t> se reserva el derecho de su publicación y reproducción total o parcial</a:t>
            </a:r>
            <a:r>
              <a:rPr lang="es-MX" sz="1200" dirty="0" smtClean="0"/>
              <a:t>.</a:t>
            </a:r>
          </a:p>
        </p:txBody>
      </p:sp>
    </p:spTree>
    <p:extLst>
      <p:ext uri="{BB962C8B-B14F-4D97-AF65-F5344CB8AC3E}">
        <p14:creationId xmlns:p14="http://schemas.microsoft.com/office/powerpoint/2010/main" val="27517608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tx2"/>
                </a:solidFill>
              </a:rPr>
              <a:t>Titulo de obtentor</a:t>
            </a:r>
            <a:endParaRPr lang="es-MX" sz="3600" b="1" dirty="0">
              <a:solidFill>
                <a:schemeClr val="tx2"/>
              </a:solidFill>
            </a:endParaRPr>
          </a:p>
        </p:txBody>
      </p:sp>
      <p:sp>
        <p:nvSpPr>
          <p:cNvPr id="3" name="2 Marcador de contenido"/>
          <p:cNvSpPr>
            <a:spLocks noGrp="1"/>
          </p:cNvSpPr>
          <p:nvPr>
            <p:ph idx="1"/>
          </p:nvPr>
        </p:nvSpPr>
        <p:spPr>
          <a:xfrm>
            <a:off x="457200" y="1600201"/>
            <a:ext cx="4186808" cy="3989040"/>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a:buFont typeface="Wingdings" panose="05000000000000000000" pitchFamily="2" charset="2"/>
              <a:buChar char="Ø"/>
            </a:pPr>
            <a:r>
              <a:rPr lang="es-MX" dirty="0" smtClean="0"/>
              <a:t>“Documento </a:t>
            </a:r>
            <a:r>
              <a:rPr lang="es-MX" dirty="0"/>
              <a:t>expedido por la Secretaría en el que se reconoce y ampara el derecho del obtentor de una variedad vegetal, nueva, distinta, estable y </a:t>
            </a:r>
            <a:r>
              <a:rPr lang="es-MX" dirty="0" smtClean="0"/>
              <a:t>homogénea”</a:t>
            </a:r>
            <a:endParaRPr lang="es-MX" dirty="0"/>
          </a:p>
          <a:p>
            <a:pPr>
              <a:buFont typeface="Wingdings" panose="05000000000000000000" pitchFamily="2" charset="2"/>
              <a:buChar char="Ø"/>
            </a:pPr>
            <a:r>
              <a:rPr lang="es-MX" dirty="0"/>
              <a:t>En México, a diciembre del 2018, se han otorgado 1,752 Títulos de obtentor de 111 cultivos, distribuidos en cuatro grupos: Agrícolas (32), Frutales (29), Hortalizas (21) y Ornamentales (19).</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72003">
            <a:off x="5116599" y="1291014"/>
            <a:ext cx="3332354" cy="5327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109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4624"/>
            <a:ext cx="8229600" cy="1143000"/>
          </a:xfrm>
        </p:spPr>
        <p:txBody>
          <a:bodyPr>
            <a:normAutofit/>
          </a:bodyPr>
          <a:lstStyle/>
          <a:p>
            <a:r>
              <a:rPr lang="es-ES_tradnl" sz="3200" b="1" dirty="0" smtClean="0">
                <a:solidFill>
                  <a:schemeClr val="tx2"/>
                </a:solidFill>
              </a:rPr>
              <a:t>ALGUNOS RIESGOS DE LA ADHESION DE MEXICO AL ACTA 1991</a:t>
            </a:r>
            <a:endParaRPr lang="es-MX" sz="3200" b="1" dirty="0">
              <a:solidFill>
                <a:schemeClr val="tx2"/>
              </a:solidFill>
            </a:endParaRPr>
          </a:p>
        </p:txBody>
      </p:sp>
      <p:sp>
        <p:nvSpPr>
          <p:cNvPr id="3" name="2 Marcador de contenido"/>
          <p:cNvSpPr>
            <a:spLocks noGrp="1"/>
          </p:cNvSpPr>
          <p:nvPr>
            <p:ph idx="1"/>
          </p:nvPr>
        </p:nvSpPr>
        <p:spPr>
          <a:xfrm>
            <a:off x="467544" y="1412776"/>
            <a:ext cx="8229600" cy="4824536"/>
          </a:xfrm>
        </p:spPr>
        <p:style>
          <a:lnRef idx="1">
            <a:schemeClr val="accent1"/>
          </a:lnRef>
          <a:fillRef idx="2">
            <a:schemeClr val="accent1"/>
          </a:fillRef>
          <a:effectRef idx="1">
            <a:schemeClr val="accent1"/>
          </a:effectRef>
          <a:fontRef idx="minor">
            <a:schemeClr val="dk1"/>
          </a:fontRef>
        </p:style>
        <p:txBody>
          <a:bodyPr>
            <a:normAutofit fontScale="47500" lnSpcReduction="20000"/>
          </a:bodyPr>
          <a:lstStyle/>
          <a:p>
            <a:pPr>
              <a:buFont typeface="Wingdings" panose="05000000000000000000" pitchFamily="2" charset="2"/>
              <a:buChar char="Ø"/>
            </a:pPr>
            <a:r>
              <a:rPr lang="es-MX" sz="3800" dirty="0">
                <a:solidFill>
                  <a:schemeClr val="tx2"/>
                </a:solidFill>
              </a:rPr>
              <a:t>"Están tratando de </a:t>
            </a:r>
            <a:r>
              <a:rPr lang="es-MX" sz="3800" b="1" dirty="0">
                <a:solidFill>
                  <a:schemeClr val="tx2"/>
                </a:solidFill>
              </a:rPr>
              <a:t>privatizar más este sector tan importante</a:t>
            </a:r>
            <a:r>
              <a:rPr lang="es-MX" sz="3800" dirty="0">
                <a:solidFill>
                  <a:schemeClr val="tx2"/>
                </a:solidFill>
              </a:rPr>
              <a:t>, parte de una embestida promovida por las transnacionales, dándole más derechos a los obtentores (de la variedad), que en su mayor parte son estas grandes empresas", dijo a IPS la directora general de la no gubernamental Semillas de Vida, Adela San Vicente</a:t>
            </a:r>
            <a:r>
              <a:rPr lang="es-MX" sz="3800" dirty="0" smtClean="0">
                <a:solidFill>
                  <a:schemeClr val="tx2"/>
                </a:solidFill>
              </a:rPr>
              <a:t>.</a:t>
            </a:r>
            <a:endParaRPr lang="es-MX" sz="3800" dirty="0">
              <a:solidFill>
                <a:schemeClr val="tx2"/>
              </a:solidFill>
            </a:endParaRPr>
          </a:p>
          <a:p>
            <a:pPr>
              <a:buFont typeface="Wingdings" panose="05000000000000000000" pitchFamily="2" charset="2"/>
              <a:buChar char="Ø"/>
            </a:pPr>
            <a:r>
              <a:rPr lang="es-MX" sz="3800" dirty="0">
                <a:solidFill>
                  <a:schemeClr val="tx2"/>
                </a:solidFill>
              </a:rPr>
              <a:t>Los cambios legales, defendidos por el gobierno, </a:t>
            </a:r>
            <a:r>
              <a:rPr lang="es-MX" sz="3800" b="1" dirty="0">
                <a:solidFill>
                  <a:schemeClr val="tx2"/>
                </a:solidFill>
              </a:rPr>
              <a:t>plantean abarcar todo el material vegetal, incluido el derivado de la cosecha, e introducen la figura de la "variedad esencialmente derivada", rótulo protector de los organismos genéticamente modificados </a:t>
            </a:r>
            <a:r>
              <a:rPr lang="es-MX" sz="3800" dirty="0">
                <a:solidFill>
                  <a:schemeClr val="tx2"/>
                </a:solidFill>
              </a:rPr>
              <a:t>(OGM</a:t>
            </a:r>
            <a:r>
              <a:rPr lang="es-MX" sz="3800" dirty="0" smtClean="0">
                <a:solidFill>
                  <a:schemeClr val="tx2"/>
                </a:solidFill>
              </a:rPr>
              <a:t>).</a:t>
            </a:r>
            <a:endParaRPr lang="es-MX" sz="3800" dirty="0">
              <a:solidFill>
                <a:schemeClr val="tx2"/>
              </a:solidFill>
            </a:endParaRPr>
          </a:p>
          <a:p>
            <a:pPr>
              <a:buFont typeface="Wingdings" panose="05000000000000000000" pitchFamily="2" charset="2"/>
              <a:buChar char="Ø"/>
            </a:pPr>
            <a:r>
              <a:rPr lang="es-MX" sz="3800" dirty="0">
                <a:solidFill>
                  <a:schemeClr val="tx2"/>
                </a:solidFill>
              </a:rPr>
              <a:t>Además, </a:t>
            </a:r>
            <a:r>
              <a:rPr lang="es-MX" sz="3800" b="1" dirty="0">
                <a:solidFill>
                  <a:schemeClr val="tx2"/>
                </a:solidFill>
              </a:rPr>
              <a:t>se aumenta el plazo de protección al obtentor de una variedad de 15 a 25 años</a:t>
            </a:r>
            <a:r>
              <a:rPr lang="es-MX" sz="3800" b="1" dirty="0" smtClean="0">
                <a:solidFill>
                  <a:schemeClr val="tx2"/>
                </a:solidFill>
              </a:rPr>
              <a:t>.</a:t>
            </a:r>
            <a:endParaRPr lang="es-MX" sz="3800" b="1" dirty="0">
              <a:solidFill>
                <a:schemeClr val="tx2"/>
              </a:solidFill>
            </a:endParaRPr>
          </a:p>
          <a:p>
            <a:pPr>
              <a:buFont typeface="Wingdings" panose="05000000000000000000" pitchFamily="2" charset="2"/>
              <a:buChar char="Ø"/>
            </a:pPr>
            <a:r>
              <a:rPr lang="es-MX" sz="3800" dirty="0">
                <a:solidFill>
                  <a:schemeClr val="tx2"/>
                </a:solidFill>
              </a:rPr>
              <a:t>La reforma entraña el riesgo, entre otros, de que los campesinos que reciben semillas híbridas y las vuelven a cruzar en los sembradíos puedan ser perseguidos legalmente, pues carecerían de autorización para usar esos insumos</a:t>
            </a:r>
            <a:r>
              <a:rPr lang="es-MX" sz="3800" dirty="0" smtClean="0">
                <a:solidFill>
                  <a:schemeClr val="tx2"/>
                </a:solidFill>
              </a:rPr>
              <a:t>.</a:t>
            </a:r>
            <a:endParaRPr lang="es-MX" sz="3800" dirty="0">
              <a:solidFill>
                <a:schemeClr val="tx2"/>
              </a:solidFill>
            </a:endParaRPr>
          </a:p>
          <a:p>
            <a:pPr>
              <a:buFont typeface="Wingdings" panose="05000000000000000000" pitchFamily="2" charset="2"/>
              <a:buChar char="Ø"/>
            </a:pPr>
            <a:r>
              <a:rPr lang="es-MX" sz="3800" dirty="0">
                <a:solidFill>
                  <a:schemeClr val="tx2"/>
                </a:solidFill>
              </a:rPr>
              <a:t>"Están preparando el camino para que, si los maíces nativos se contaminan con cultivos transgénicos, por ejemplo, la industria podría cobrar derechos, porque los granos criollos contienen sus genes", denunció a IPS el investigador Alejandro Espinosa, del Programa de Maíz del Instituto Nacional de Investigaciones Forestales, Agrícolas y Pecuarias (</a:t>
            </a:r>
            <a:r>
              <a:rPr lang="es-MX" sz="3800" dirty="0" err="1">
                <a:solidFill>
                  <a:schemeClr val="tx2"/>
                </a:solidFill>
              </a:rPr>
              <a:t>Inifap</a:t>
            </a:r>
            <a:r>
              <a:rPr lang="es-MX" sz="3800" dirty="0">
                <a:solidFill>
                  <a:schemeClr val="tx2"/>
                </a:solidFill>
              </a:rPr>
              <a:t>).</a:t>
            </a:r>
          </a:p>
          <a:p>
            <a:pPr marL="0" indent="0">
              <a:buNone/>
            </a:pPr>
            <a:endParaRPr lang="es-MX" dirty="0"/>
          </a:p>
        </p:txBody>
      </p:sp>
    </p:spTree>
    <p:extLst>
      <p:ext uri="{BB962C8B-B14F-4D97-AF65-F5344CB8AC3E}">
        <p14:creationId xmlns:p14="http://schemas.microsoft.com/office/powerpoint/2010/main" val="674786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solidFill>
                  <a:schemeClr val="accent1">
                    <a:lumMod val="50000"/>
                  </a:schemeClr>
                </a:solidFill>
              </a:rPr>
              <a:t>Notas aclaratorias:</a:t>
            </a:r>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pPr lvl="0">
              <a:lnSpc>
                <a:spcPct val="90000"/>
              </a:lnSpc>
              <a:spcBef>
                <a:spcPts val="1000"/>
              </a:spcBef>
              <a:buFont typeface="Wingdings" panose="05000000000000000000" pitchFamily="2" charset="2"/>
              <a:buChar char="Ø"/>
            </a:pPr>
            <a:r>
              <a:rPr lang="es-MX" sz="2800" dirty="0">
                <a:solidFill>
                  <a:schemeClr val="accent1">
                    <a:lumMod val="50000"/>
                  </a:schemeClr>
                </a:solidFill>
              </a:rPr>
              <a:t>Aunque se maneja mucho texto lo cual es necesario para aclarar en el momento de la exposición (dado que se </a:t>
            </a:r>
            <a:r>
              <a:rPr lang="es-MX" sz="2800" dirty="0" smtClean="0">
                <a:solidFill>
                  <a:schemeClr val="accent1">
                    <a:lumMod val="50000"/>
                  </a:schemeClr>
                </a:solidFill>
              </a:rPr>
              <a:t>refiere, </a:t>
            </a:r>
            <a:r>
              <a:rPr lang="es-MX" sz="2800" dirty="0">
                <a:solidFill>
                  <a:schemeClr val="accent1">
                    <a:lumMod val="50000"/>
                  </a:schemeClr>
                </a:solidFill>
              </a:rPr>
              <a:t>conceptos, </a:t>
            </a:r>
            <a:r>
              <a:rPr lang="es-MX" sz="2800" dirty="0" smtClean="0">
                <a:solidFill>
                  <a:schemeClr val="accent1">
                    <a:lumMod val="50000"/>
                  </a:schemeClr>
                </a:solidFill>
              </a:rPr>
              <a:t>citas textuales, etc</a:t>
            </a:r>
            <a:r>
              <a:rPr lang="es-MX" sz="2800" dirty="0">
                <a:solidFill>
                  <a:schemeClr val="accent1">
                    <a:lumMod val="50000"/>
                  </a:schemeClr>
                </a:solidFill>
              </a:rPr>
              <a:t>.) y se complementa con imágenes.</a:t>
            </a:r>
          </a:p>
          <a:p>
            <a:pPr lvl="0">
              <a:lnSpc>
                <a:spcPct val="90000"/>
              </a:lnSpc>
              <a:spcBef>
                <a:spcPts val="1000"/>
              </a:spcBef>
              <a:buFont typeface="Wingdings" panose="05000000000000000000" pitchFamily="2" charset="2"/>
              <a:buChar char="Ø"/>
            </a:pPr>
            <a:r>
              <a:rPr lang="es-MX" sz="2800" dirty="0">
                <a:solidFill>
                  <a:schemeClr val="accent1">
                    <a:lumMod val="50000"/>
                  </a:schemeClr>
                </a:solidFill>
              </a:rPr>
              <a:t>La mayoría de imágenes e información son de dominio público, en algunos casos se dan los créditos</a:t>
            </a:r>
          </a:p>
          <a:p>
            <a:pPr lvl="0">
              <a:lnSpc>
                <a:spcPct val="90000"/>
              </a:lnSpc>
              <a:spcBef>
                <a:spcPts val="1000"/>
              </a:spcBef>
              <a:buFont typeface="Wingdings" panose="05000000000000000000" pitchFamily="2" charset="2"/>
              <a:buChar char="Ø"/>
            </a:pPr>
            <a:r>
              <a:rPr lang="es-MX" sz="2800" dirty="0">
                <a:solidFill>
                  <a:schemeClr val="accent1">
                    <a:lumMod val="50000"/>
                  </a:schemeClr>
                </a:solidFill>
              </a:rPr>
              <a:t>Este material es exclusivo para el uso en docencia, sin ningún otro propósito.</a:t>
            </a:r>
          </a:p>
          <a:p>
            <a:endParaRPr lang="es-MX" dirty="0"/>
          </a:p>
        </p:txBody>
      </p:sp>
    </p:spTree>
    <p:extLst>
      <p:ext uri="{BB962C8B-B14F-4D97-AF65-F5344CB8AC3E}">
        <p14:creationId xmlns:p14="http://schemas.microsoft.com/office/powerpoint/2010/main" val="32039793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688632"/>
          </a:xfrm>
        </p:spPr>
        <p:style>
          <a:lnRef idx="1">
            <a:schemeClr val="accent1"/>
          </a:lnRef>
          <a:fillRef idx="2">
            <a:schemeClr val="accent1"/>
          </a:fillRef>
          <a:effectRef idx="1">
            <a:schemeClr val="accent1"/>
          </a:effectRef>
          <a:fontRef idx="minor">
            <a:schemeClr val="dk1"/>
          </a:fontRef>
        </p:style>
        <p:txBody>
          <a:bodyPr>
            <a:normAutofit fontScale="47500" lnSpcReduction="20000"/>
          </a:bodyPr>
          <a:lstStyle/>
          <a:p>
            <a:pPr>
              <a:buFont typeface="Wingdings" panose="05000000000000000000" pitchFamily="2" charset="2"/>
              <a:buChar char="Ø"/>
            </a:pPr>
            <a:r>
              <a:rPr lang="es-MX" sz="3800" dirty="0">
                <a:solidFill>
                  <a:schemeClr val="tx2"/>
                </a:solidFill>
              </a:rPr>
              <a:t>"Sería el último clavo del ataúd del campo mexicano", lamentó el científico, que ha desarrollado más de 30 especies híbridas en el </a:t>
            </a:r>
            <a:r>
              <a:rPr lang="es-MX" sz="3800" dirty="0" err="1">
                <a:solidFill>
                  <a:schemeClr val="tx2"/>
                </a:solidFill>
              </a:rPr>
              <a:t>Inifap</a:t>
            </a:r>
            <a:r>
              <a:rPr lang="es-MX" sz="3800" dirty="0">
                <a:solidFill>
                  <a:schemeClr val="tx2"/>
                </a:solidFill>
              </a:rPr>
              <a:t> y más de 12 en la pública Universidad Nacional Autónoma de México, utilizadas por pequeñas empresas y que se distribuyen a nivel local.</a:t>
            </a:r>
          </a:p>
          <a:p>
            <a:pPr>
              <a:buFont typeface="Wingdings" panose="05000000000000000000" pitchFamily="2" charset="2"/>
              <a:buChar char="Ø"/>
            </a:pPr>
            <a:endParaRPr lang="es-MX" sz="3800" dirty="0">
              <a:solidFill>
                <a:schemeClr val="tx2"/>
              </a:solidFill>
            </a:endParaRPr>
          </a:p>
          <a:p>
            <a:pPr>
              <a:buFont typeface="Wingdings" panose="05000000000000000000" pitchFamily="2" charset="2"/>
              <a:buChar char="Ø"/>
            </a:pPr>
            <a:r>
              <a:rPr lang="es-MX" sz="3800" dirty="0">
                <a:solidFill>
                  <a:schemeClr val="tx2"/>
                </a:solidFill>
              </a:rPr>
              <a:t>Con la proyectada reforma legal, México no necesitaría adherirse a la revisión de 1991 del Convenio Internacional para la Protección de las Obtenciones Vegetales, creado en 1961 y cuyo órgano ejecutor es la Unión Internacional para la Protección de las Obtenciones Vegetales (UPOV).</a:t>
            </a:r>
          </a:p>
          <a:p>
            <a:pPr>
              <a:buFont typeface="Wingdings" panose="05000000000000000000" pitchFamily="2" charset="2"/>
              <a:buChar char="Ø"/>
            </a:pPr>
            <a:endParaRPr lang="es-MX" sz="3800" dirty="0">
              <a:solidFill>
                <a:schemeClr val="tx2"/>
              </a:solidFill>
            </a:endParaRPr>
          </a:p>
          <a:p>
            <a:pPr>
              <a:buFont typeface="Wingdings" panose="05000000000000000000" pitchFamily="2" charset="2"/>
              <a:buChar char="Ø"/>
            </a:pPr>
            <a:r>
              <a:rPr lang="es-MX" sz="3800" dirty="0">
                <a:solidFill>
                  <a:schemeClr val="tx2"/>
                </a:solidFill>
              </a:rPr>
              <a:t>México se integró en 1978 a la UPOV, que según sus estatutos busca proteger los derechos del obtentor de cada nueva variedad vegetal que satisfaga los criterios de estabilidad y homogeneidad pautados en el acuerdo intergubernamental.</a:t>
            </a:r>
          </a:p>
          <a:p>
            <a:pPr>
              <a:buFont typeface="Wingdings" panose="05000000000000000000" pitchFamily="2" charset="2"/>
              <a:buChar char="Ø"/>
            </a:pPr>
            <a:endParaRPr lang="es-MX" sz="3800" dirty="0">
              <a:solidFill>
                <a:schemeClr val="tx2"/>
              </a:solidFill>
            </a:endParaRPr>
          </a:p>
          <a:p>
            <a:pPr>
              <a:buFont typeface="Wingdings" panose="05000000000000000000" pitchFamily="2" charset="2"/>
              <a:buChar char="Ø"/>
            </a:pPr>
            <a:r>
              <a:rPr lang="es-MX" sz="3800" dirty="0">
                <a:solidFill>
                  <a:schemeClr val="tx2"/>
                </a:solidFill>
              </a:rPr>
              <a:t>También estipula una doble protección para el obtentor de la variedad y el propietario de la patente vegetal original.</a:t>
            </a:r>
          </a:p>
          <a:p>
            <a:pPr>
              <a:buFont typeface="Wingdings" panose="05000000000000000000" pitchFamily="2" charset="2"/>
              <a:buChar char="Ø"/>
            </a:pPr>
            <a:endParaRPr lang="es-MX" sz="3800" dirty="0">
              <a:solidFill>
                <a:schemeClr val="tx2"/>
              </a:solidFill>
            </a:endParaRPr>
          </a:p>
          <a:p>
            <a:pPr>
              <a:buFont typeface="Wingdings" panose="05000000000000000000" pitchFamily="2" charset="2"/>
              <a:buChar char="Ø"/>
            </a:pPr>
            <a:r>
              <a:rPr lang="es-MX" sz="3800" dirty="0">
                <a:solidFill>
                  <a:schemeClr val="tx2"/>
                </a:solidFill>
              </a:rPr>
              <a:t>La UPOV, con sede en Ginebra, tiene como misión "proporcionar y fomentar un sistema eficaz para la protección de las variedades vegetales con miras al desarrollo de obtenciones vegetales en beneficio de la sociedad", según su sitio digital.</a:t>
            </a:r>
          </a:p>
          <a:p>
            <a:endParaRPr lang="es-MX" dirty="0"/>
          </a:p>
        </p:txBody>
      </p:sp>
    </p:spTree>
    <p:extLst>
      <p:ext uri="{BB962C8B-B14F-4D97-AF65-F5344CB8AC3E}">
        <p14:creationId xmlns:p14="http://schemas.microsoft.com/office/powerpoint/2010/main" val="18948741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oven hombre y mujer de negocios confundido pensando ilustración de oficina Vector Premium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9429" y="25678"/>
            <a:ext cx="1944216" cy="1944216"/>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normAutofit/>
          </a:bodyPr>
          <a:lstStyle/>
          <a:p>
            <a:r>
              <a:rPr lang="es-ES_tradnl" sz="3600" b="1" dirty="0" smtClean="0">
                <a:solidFill>
                  <a:schemeClr val="accent1">
                    <a:lumMod val="50000"/>
                  </a:schemeClr>
                </a:solidFill>
              </a:rPr>
              <a:t>PREGUNTAS DE REPASO</a:t>
            </a:r>
            <a:endParaRPr lang="es-MX" sz="3600" b="1" dirty="0">
              <a:solidFill>
                <a:schemeClr val="accent1">
                  <a:lumMod val="50000"/>
                </a:schemeClr>
              </a:solidFill>
            </a:endParaRPr>
          </a:p>
        </p:txBody>
      </p:sp>
      <p:sp>
        <p:nvSpPr>
          <p:cNvPr id="3" name="2 Marcador de contenido"/>
          <p:cNvSpPr>
            <a:spLocks noGrp="1"/>
          </p:cNvSpPr>
          <p:nvPr>
            <p:ph idx="1"/>
          </p:nvPr>
        </p:nvSpPr>
        <p:spPr>
          <a:xfrm>
            <a:off x="457200" y="1680499"/>
            <a:ext cx="8229600" cy="4104457"/>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marL="0" indent="0">
              <a:buNone/>
            </a:pPr>
            <a:r>
              <a:rPr lang="es-ES_tradnl" dirty="0" smtClean="0">
                <a:solidFill>
                  <a:schemeClr val="tx2">
                    <a:lumMod val="75000"/>
                  </a:schemeClr>
                </a:solidFill>
              </a:rPr>
              <a:t>1. QUE DIFERENCIA HAY ENTRE PATENTE Y DERECHOS DE OBTENTOR</a:t>
            </a:r>
          </a:p>
          <a:p>
            <a:pPr marL="0" indent="0">
              <a:buNone/>
            </a:pPr>
            <a:r>
              <a:rPr lang="es-ES_tradnl" dirty="0" smtClean="0">
                <a:solidFill>
                  <a:schemeClr val="tx2">
                    <a:lumMod val="75000"/>
                  </a:schemeClr>
                </a:solidFill>
              </a:rPr>
              <a:t>2. DE ACUERDO A LA INFORMACION PROPORCIONADA QUE OPINA DE QUE MEXICO SE ADHIERA AL ACTA 91 DE LA UPOV</a:t>
            </a:r>
          </a:p>
          <a:p>
            <a:pPr marL="0" lvl="0" indent="0">
              <a:buNone/>
            </a:pPr>
            <a:r>
              <a:rPr lang="es-ES_tradnl" dirty="0">
                <a:solidFill>
                  <a:schemeClr val="tx2">
                    <a:lumMod val="75000"/>
                  </a:schemeClr>
                </a:solidFill>
              </a:rPr>
              <a:t>3. </a:t>
            </a:r>
            <a:r>
              <a:rPr lang="es-ES_tradnl" dirty="0" smtClean="0">
                <a:solidFill>
                  <a:schemeClr val="tx2">
                    <a:lumMod val="75000"/>
                  </a:schemeClr>
                </a:solidFill>
              </a:rPr>
              <a:t>PARA DISFRUTAR DE LOS BENEFICIOS DE OBTENTOR Y PODER PROTEGER LAS VARIEDADES DESARROLLADAS SE REQUIERE QUE ESTAS SEAN:</a:t>
            </a:r>
          </a:p>
          <a:p>
            <a:pPr marL="0" lvl="0" indent="0">
              <a:buNone/>
            </a:pPr>
            <a:r>
              <a:rPr lang="es-ES_tradnl" dirty="0" smtClean="0">
                <a:solidFill>
                  <a:schemeClr val="tx2">
                    <a:lumMod val="75000"/>
                  </a:schemeClr>
                </a:solidFill>
              </a:rPr>
              <a:t>4. QUE SON LAS VARIEDADES ESCENCIALMENTE DERIVADAS (VED)</a:t>
            </a:r>
          </a:p>
          <a:p>
            <a:pPr marL="0" lvl="0" indent="0">
              <a:buNone/>
            </a:pPr>
            <a:r>
              <a:rPr lang="es-ES_tradnl" dirty="0" smtClean="0">
                <a:solidFill>
                  <a:schemeClr val="tx2">
                    <a:lumMod val="75000"/>
                  </a:schemeClr>
                </a:solidFill>
              </a:rPr>
              <a:t>5. MENCIONE AL MENOS TRES BENEFICIOS QUE SE OBTIENEN DE PROTEGER UNA VARIEDAD</a:t>
            </a:r>
          </a:p>
          <a:p>
            <a:pPr marL="0" lvl="0" indent="0">
              <a:buNone/>
            </a:pPr>
            <a:r>
              <a:rPr lang="es-ES_tradnl" dirty="0" smtClean="0">
                <a:solidFill>
                  <a:schemeClr val="tx2">
                    <a:lumMod val="75000"/>
                  </a:schemeClr>
                </a:solidFill>
              </a:rPr>
              <a:t>6. QUE ES EL CATALOGO NACIONAL DE VARIEDADES VEGETALES, CUAL ES SU UTILIDAD EN EL PROCESO DE PROTECION DE VARIEDADES</a:t>
            </a:r>
          </a:p>
          <a:p>
            <a:pPr marL="0" lvl="0" indent="0">
              <a:buNone/>
            </a:pPr>
            <a:r>
              <a:rPr lang="es-ES_tradnl" dirty="0" smtClean="0">
                <a:solidFill>
                  <a:schemeClr val="tx2">
                    <a:lumMod val="75000"/>
                  </a:schemeClr>
                </a:solidFill>
              </a:rPr>
              <a:t>7. QUE OPINA DEL PRIVILEGIO DE AGRICULTOR EN EL USO DE VARIEDADES REGISTRADAS</a:t>
            </a:r>
          </a:p>
          <a:p>
            <a:pPr marL="0" lvl="0" indent="0">
              <a:buNone/>
            </a:pPr>
            <a:endParaRPr lang="es-ES_tradnl" dirty="0" smtClean="0"/>
          </a:p>
          <a:p>
            <a:pPr marL="0" lvl="0" indent="0">
              <a:buNone/>
            </a:pPr>
            <a:endParaRPr lang="es-MX" dirty="0" smtClean="0"/>
          </a:p>
          <a:p>
            <a:pPr marL="0" indent="0">
              <a:buNone/>
            </a:pPr>
            <a:endParaRPr lang="es-MX" dirty="0"/>
          </a:p>
        </p:txBody>
      </p:sp>
    </p:spTree>
    <p:extLst>
      <p:ext uri="{BB962C8B-B14F-4D97-AF65-F5344CB8AC3E}">
        <p14:creationId xmlns:p14="http://schemas.microsoft.com/office/powerpoint/2010/main" val="30457607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a:bodyPr>
          <a:lstStyle/>
          <a:p>
            <a:r>
              <a:rPr lang="es-ES_tradnl" sz="3600" b="1" dirty="0" smtClean="0">
                <a:solidFill>
                  <a:schemeClr val="accent1">
                    <a:lumMod val="50000"/>
                  </a:schemeClr>
                </a:solidFill>
              </a:rPr>
              <a:t>GLOSARIO DE LA LFVV</a:t>
            </a:r>
            <a:endParaRPr lang="es-MX" sz="3600" b="1" dirty="0">
              <a:solidFill>
                <a:schemeClr val="accent1">
                  <a:lumMod val="50000"/>
                </a:schemeClr>
              </a:solidFill>
            </a:endParaRPr>
          </a:p>
        </p:txBody>
      </p:sp>
      <p:sp>
        <p:nvSpPr>
          <p:cNvPr id="3" name="2 Marcador de contenido"/>
          <p:cNvSpPr>
            <a:spLocks noGrp="1"/>
          </p:cNvSpPr>
          <p:nvPr>
            <p:ph idx="1"/>
          </p:nvPr>
        </p:nvSpPr>
        <p:spPr>
          <a:xfrm>
            <a:off x="457200" y="1268760"/>
            <a:ext cx="8229600" cy="5589240"/>
          </a:xfrm>
        </p:spPr>
        <p:style>
          <a:lnRef idx="1">
            <a:schemeClr val="accent1"/>
          </a:lnRef>
          <a:fillRef idx="2">
            <a:schemeClr val="accent1"/>
          </a:fillRef>
          <a:effectRef idx="1">
            <a:schemeClr val="accent1"/>
          </a:effectRef>
          <a:fontRef idx="minor">
            <a:schemeClr val="dk1"/>
          </a:fontRef>
        </p:style>
        <p:txBody>
          <a:bodyPr>
            <a:normAutofit fontScale="62500" lnSpcReduction="20000"/>
          </a:bodyPr>
          <a:lstStyle/>
          <a:p>
            <a:r>
              <a:rPr lang="es-MX" b="1" dirty="0" smtClean="0">
                <a:solidFill>
                  <a:schemeClr val="accent1">
                    <a:lumMod val="50000"/>
                  </a:schemeClr>
                </a:solidFill>
                <a:latin typeface="Arial" panose="020B0604020202020204" pitchFamily="34" charset="0"/>
                <a:cs typeface="Arial" panose="020B0604020202020204" pitchFamily="34" charset="0"/>
              </a:rPr>
              <a:t>Material </a:t>
            </a:r>
            <a:r>
              <a:rPr lang="es-MX" b="1" dirty="0">
                <a:solidFill>
                  <a:schemeClr val="accent1">
                    <a:lumMod val="50000"/>
                  </a:schemeClr>
                </a:solidFill>
                <a:latin typeface="Arial" panose="020B0604020202020204" pitchFamily="34" charset="0"/>
                <a:cs typeface="Arial" panose="020B0604020202020204" pitchFamily="34" charset="0"/>
              </a:rPr>
              <a:t>de propagación:</a:t>
            </a:r>
            <a:r>
              <a:rPr lang="es-MX" dirty="0">
                <a:solidFill>
                  <a:schemeClr val="accent1">
                    <a:lumMod val="50000"/>
                  </a:schemeClr>
                </a:solidFill>
                <a:latin typeface="Arial" panose="020B0604020202020204" pitchFamily="34" charset="0"/>
                <a:cs typeface="Arial" panose="020B0604020202020204" pitchFamily="34" charset="0"/>
              </a:rPr>
              <a:t> Cualquier material de reproducción sexual o asexual que pueda ser utilizado para la producción o multiplicación de una variedad vegetal, incluyendo semillas para siembra y cualquier planta entera o parte de ella de la cual sea posible obtener plantas enteras o semillas</a:t>
            </a:r>
            <a:r>
              <a:rPr lang="es-MX" dirty="0" smtClean="0">
                <a:solidFill>
                  <a:schemeClr val="accent1">
                    <a:lumMod val="50000"/>
                  </a:schemeClr>
                </a:solidFill>
                <a:latin typeface="Arial" panose="020B0604020202020204" pitchFamily="34" charset="0"/>
                <a:cs typeface="Arial" panose="020B0604020202020204" pitchFamily="34" charset="0"/>
              </a:rPr>
              <a:t>;</a:t>
            </a:r>
          </a:p>
          <a:p>
            <a:r>
              <a:rPr lang="es-ES_tradnl" b="1" dirty="0">
                <a:solidFill>
                  <a:schemeClr val="accent1">
                    <a:lumMod val="50000"/>
                  </a:schemeClr>
                </a:solidFill>
                <a:latin typeface="Arial" panose="020B0604020202020204" pitchFamily="34" charset="0"/>
                <a:ea typeface="Calibri"/>
                <a:cs typeface="Arial" panose="020B0604020202020204" pitchFamily="34" charset="0"/>
              </a:rPr>
              <a:t>Variedad vegetal:</a:t>
            </a:r>
            <a:r>
              <a:rPr lang="es-ES_tradnl" dirty="0">
                <a:solidFill>
                  <a:schemeClr val="accent1">
                    <a:lumMod val="50000"/>
                  </a:schemeClr>
                </a:solidFill>
                <a:latin typeface="Arial" panose="020B0604020202020204" pitchFamily="34" charset="0"/>
                <a:ea typeface="Calibri"/>
                <a:cs typeface="Arial" panose="020B0604020202020204" pitchFamily="34" charset="0"/>
              </a:rPr>
              <a:t> Subdivisión de una especie que incluye a un grupo de individuos con características similares y que se considera estable y homogénea</a:t>
            </a:r>
            <a:endParaRPr lang="es-MX" dirty="0" smtClean="0">
              <a:solidFill>
                <a:schemeClr val="accent1">
                  <a:lumMod val="50000"/>
                </a:schemeClr>
              </a:solidFill>
              <a:latin typeface="Arial" panose="020B0604020202020204" pitchFamily="34" charset="0"/>
              <a:cs typeface="Arial" panose="020B0604020202020204" pitchFamily="34" charset="0"/>
            </a:endParaRPr>
          </a:p>
          <a:p>
            <a:r>
              <a:rPr lang="es-ES_tradnl" b="1" dirty="0">
                <a:solidFill>
                  <a:schemeClr val="accent1">
                    <a:lumMod val="50000"/>
                  </a:schemeClr>
                </a:solidFill>
                <a:latin typeface="Arial" panose="020B0604020202020204" pitchFamily="34" charset="0"/>
                <a:ea typeface="Calibri"/>
                <a:cs typeface="Arial" panose="020B0604020202020204" pitchFamily="34" charset="0"/>
              </a:rPr>
              <a:t>Caracteres pertinentes:</a:t>
            </a:r>
            <a:r>
              <a:rPr lang="es-ES_tradnl" dirty="0">
                <a:solidFill>
                  <a:schemeClr val="accent1">
                    <a:lumMod val="50000"/>
                  </a:schemeClr>
                </a:solidFill>
                <a:latin typeface="Arial" panose="020B0604020202020204" pitchFamily="34" charset="0"/>
                <a:ea typeface="Calibri"/>
                <a:cs typeface="Arial" panose="020B0604020202020204" pitchFamily="34" charset="0"/>
              </a:rPr>
              <a:t> Expresiones fenotípicas y genotípicas propias de la variedad vegetal, que permiten su identificación;</a:t>
            </a:r>
          </a:p>
          <a:p>
            <a:r>
              <a:rPr lang="es-ES_tradnl" b="1" dirty="0">
                <a:solidFill>
                  <a:schemeClr val="accent1">
                    <a:lumMod val="50000"/>
                  </a:schemeClr>
                </a:solidFill>
                <a:latin typeface="Arial" panose="020B0604020202020204" pitchFamily="34" charset="0"/>
                <a:ea typeface="Calibri"/>
                <a:cs typeface="Arial" panose="020B0604020202020204" pitchFamily="34" charset="0"/>
              </a:rPr>
              <a:t>Proceso de mejoramiento:</a:t>
            </a:r>
            <a:r>
              <a:rPr lang="es-ES_tradnl" dirty="0">
                <a:solidFill>
                  <a:schemeClr val="accent1">
                    <a:lumMod val="50000"/>
                  </a:schemeClr>
                </a:solidFill>
                <a:latin typeface="Arial" panose="020B0604020202020204" pitchFamily="34" charset="0"/>
                <a:ea typeface="Calibri"/>
                <a:cs typeface="Arial" panose="020B0604020202020204" pitchFamily="34" charset="0"/>
              </a:rPr>
              <a:t> Técnica o conjunto de técnicas y procedimientos que permiten desarrollar una variedad vegetal y que hacen posible su protección por ser nueva, distinta, estable y homogénea</a:t>
            </a:r>
            <a:r>
              <a:rPr lang="es-ES_tradnl" dirty="0" smtClean="0">
                <a:solidFill>
                  <a:schemeClr val="accent1">
                    <a:lumMod val="50000"/>
                  </a:schemeClr>
                </a:solidFill>
                <a:latin typeface="Arial" panose="020B0604020202020204" pitchFamily="34" charset="0"/>
                <a:ea typeface="Calibri"/>
                <a:cs typeface="Arial" panose="020B0604020202020204" pitchFamily="34" charset="0"/>
              </a:rPr>
              <a:t>;</a:t>
            </a:r>
            <a:endParaRPr lang="es-MX" dirty="0" smtClean="0">
              <a:solidFill>
                <a:schemeClr val="accent1">
                  <a:lumMod val="50000"/>
                </a:schemeClr>
              </a:solidFill>
              <a:latin typeface="Arial" panose="020B0604020202020204" pitchFamily="34" charset="0"/>
              <a:cs typeface="Arial" panose="020B0604020202020204" pitchFamily="34" charset="0"/>
            </a:endParaRPr>
          </a:p>
          <a:p>
            <a:r>
              <a:rPr lang="es-ES_tradnl" b="1" dirty="0">
                <a:solidFill>
                  <a:schemeClr val="accent1">
                    <a:lumMod val="50000"/>
                  </a:schemeClr>
                </a:solidFill>
                <a:latin typeface="Arial" panose="020B0604020202020204" pitchFamily="34" charset="0"/>
                <a:ea typeface="Calibri"/>
                <a:cs typeface="Arial" panose="020B0604020202020204" pitchFamily="34" charset="0"/>
              </a:rPr>
              <a:t>Obtentor</a:t>
            </a:r>
            <a:r>
              <a:rPr lang="es-ES_tradnl" dirty="0">
                <a:solidFill>
                  <a:schemeClr val="accent1">
                    <a:lumMod val="50000"/>
                  </a:schemeClr>
                </a:solidFill>
                <a:latin typeface="Arial" panose="020B0604020202020204" pitchFamily="34" charset="0"/>
                <a:ea typeface="Calibri"/>
                <a:cs typeface="Arial" panose="020B0604020202020204" pitchFamily="34" charset="0"/>
              </a:rPr>
              <a:t>: Persona física o moral que mediante un proceso de mejoramiento haya obtenido y desarrollado, una variedad vegetal de cualquier género y especie</a:t>
            </a:r>
            <a:r>
              <a:rPr lang="es-ES_tradnl" dirty="0" smtClean="0">
                <a:solidFill>
                  <a:schemeClr val="accent1">
                    <a:lumMod val="50000"/>
                  </a:schemeClr>
                </a:solidFill>
                <a:latin typeface="Arial" panose="020B0604020202020204" pitchFamily="34" charset="0"/>
                <a:ea typeface="Calibri"/>
                <a:cs typeface="Arial" panose="020B0604020202020204" pitchFamily="34" charset="0"/>
              </a:rPr>
              <a:t>;</a:t>
            </a:r>
          </a:p>
          <a:p>
            <a:r>
              <a:rPr lang="es-ES_tradnl" b="1" dirty="0">
                <a:solidFill>
                  <a:schemeClr val="accent1">
                    <a:lumMod val="50000"/>
                  </a:schemeClr>
                </a:solidFill>
                <a:latin typeface="Arial" panose="020B0604020202020204" pitchFamily="34" charset="0"/>
                <a:ea typeface="Calibri"/>
                <a:cs typeface="Arial" panose="020B0604020202020204" pitchFamily="34" charset="0"/>
              </a:rPr>
              <a:t>Título de obtentor: </a:t>
            </a:r>
            <a:r>
              <a:rPr lang="es-ES_tradnl" dirty="0">
                <a:solidFill>
                  <a:schemeClr val="accent1">
                    <a:lumMod val="50000"/>
                  </a:schemeClr>
                </a:solidFill>
                <a:latin typeface="Arial" panose="020B0604020202020204" pitchFamily="34" charset="0"/>
                <a:ea typeface="Calibri"/>
                <a:cs typeface="Arial" panose="020B0604020202020204" pitchFamily="34" charset="0"/>
              </a:rPr>
              <a:t>Documento expedido por la Secretaría en el que se reconoce y ampara el derecho del obtentor de una variedad vegetal, nueva, distinta, estable y </a:t>
            </a:r>
            <a:r>
              <a:rPr lang="es-ES_tradnl" dirty="0" smtClean="0">
                <a:solidFill>
                  <a:schemeClr val="accent1">
                    <a:lumMod val="50000"/>
                  </a:schemeClr>
                </a:solidFill>
                <a:latin typeface="Arial" panose="020B0604020202020204" pitchFamily="34" charset="0"/>
                <a:ea typeface="Calibri"/>
                <a:cs typeface="Arial" panose="020B0604020202020204" pitchFamily="34" charset="0"/>
              </a:rPr>
              <a:t>homogénea</a:t>
            </a:r>
          </a:p>
        </p:txBody>
      </p:sp>
    </p:spTree>
    <p:extLst>
      <p:ext uri="{BB962C8B-B14F-4D97-AF65-F5344CB8AC3E}">
        <p14:creationId xmlns:p14="http://schemas.microsoft.com/office/powerpoint/2010/main" val="17006326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accent1">
                    <a:lumMod val="50000"/>
                  </a:schemeClr>
                </a:solidFill>
              </a:rPr>
              <a:t>BIBLIOGRAFIA</a:t>
            </a:r>
            <a:endParaRPr lang="es-MX" sz="3600" b="1" dirty="0">
              <a:solidFill>
                <a:schemeClr val="accent1">
                  <a:lumMod val="50000"/>
                </a:schemeClr>
              </a:solidFill>
            </a:endParaRPr>
          </a:p>
        </p:txBody>
      </p:sp>
      <p:sp>
        <p:nvSpPr>
          <p:cNvPr id="3" name="2 Marcador de contenido"/>
          <p:cNvSpPr>
            <a:spLocks noGrp="1"/>
          </p:cNvSpPr>
          <p:nvPr>
            <p:ph idx="1"/>
          </p:nvPr>
        </p:nvSpPr>
        <p:spPr>
          <a:xfrm>
            <a:off x="467544" y="1268760"/>
            <a:ext cx="8229600" cy="5257800"/>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r>
              <a:rPr lang="es-ES_tradnl" b="1" dirty="0" smtClean="0">
                <a:solidFill>
                  <a:schemeClr val="accent1">
                    <a:lumMod val="50000"/>
                  </a:schemeClr>
                </a:solidFill>
              </a:rPr>
              <a:t>Cubero J. I. 1999. </a:t>
            </a:r>
            <a:r>
              <a:rPr lang="es-ES_tradnl" dirty="0" smtClean="0">
                <a:solidFill>
                  <a:schemeClr val="accent1">
                    <a:lumMod val="50000"/>
                  </a:schemeClr>
                </a:solidFill>
              </a:rPr>
              <a:t>Introducción a la mejora </a:t>
            </a:r>
            <a:r>
              <a:rPr lang="es-ES_tradnl" dirty="0" smtClean="0">
                <a:solidFill>
                  <a:schemeClr val="accent1">
                    <a:lumMod val="50000"/>
                  </a:schemeClr>
                </a:solidFill>
              </a:rPr>
              <a:t>genética </a:t>
            </a:r>
            <a:r>
              <a:rPr lang="es-ES_tradnl" dirty="0" smtClean="0">
                <a:solidFill>
                  <a:schemeClr val="accent1">
                    <a:lumMod val="50000"/>
                  </a:schemeClr>
                </a:solidFill>
              </a:rPr>
              <a:t>vegetal. </a:t>
            </a:r>
            <a:r>
              <a:rPr lang="es-ES_tradnl" dirty="0">
                <a:solidFill>
                  <a:schemeClr val="accent1">
                    <a:lumMod val="50000"/>
                  </a:schemeClr>
                </a:solidFill>
              </a:rPr>
              <a:t>e</a:t>
            </a:r>
            <a:r>
              <a:rPr lang="es-ES_tradnl" dirty="0" smtClean="0">
                <a:solidFill>
                  <a:schemeClr val="accent1">
                    <a:lumMod val="50000"/>
                  </a:schemeClr>
                </a:solidFill>
              </a:rPr>
              <a:t>diciones </a:t>
            </a:r>
            <a:r>
              <a:rPr lang="es-ES_tradnl" dirty="0" err="1" smtClean="0">
                <a:solidFill>
                  <a:schemeClr val="accent1">
                    <a:lumMod val="50000"/>
                  </a:schemeClr>
                </a:solidFill>
              </a:rPr>
              <a:t>Mundi</a:t>
            </a:r>
            <a:r>
              <a:rPr lang="es-ES_tradnl" dirty="0" smtClean="0">
                <a:solidFill>
                  <a:schemeClr val="accent1">
                    <a:lumMod val="50000"/>
                  </a:schemeClr>
                </a:solidFill>
              </a:rPr>
              <a:t>-Prensa 365p.</a:t>
            </a:r>
          </a:p>
          <a:p>
            <a:r>
              <a:rPr lang="es-MX" b="1" dirty="0">
                <a:solidFill>
                  <a:schemeClr val="accent1">
                    <a:lumMod val="50000"/>
                  </a:schemeClr>
                </a:solidFill>
              </a:rPr>
              <a:t>Diario Oficial de la Federación. 1991. </a:t>
            </a:r>
            <a:r>
              <a:rPr lang="es-MX" dirty="0">
                <a:solidFill>
                  <a:schemeClr val="accent1">
                    <a:lumMod val="50000"/>
                  </a:schemeClr>
                </a:solidFill>
              </a:rPr>
              <a:t>Ley de Fomento y Protección </a:t>
            </a:r>
            <a:r>
              <a:rPr lang="es-MX" dirty="0" smtClean="0">
                <a:solidFill>
                  <a:schemeClr val="accent1">
                    <a:lumMod val="50000"/>
                  </a:schemeClr>
                </a:solidFill>
              </a:rPr>
              <a:t>a la </a:t>
            </a:r>
            <a:r>
              <a:rPr lang="es-MX" dirty="0">
                <a:solidFill>
                  <a:schemeClr val="accent1">
                    <a:lumMod val="50000"/>
                  </a:schemeClr>
                </a:solidFill>
              </a:rPr>
              <a:t>Propiedad Industrial 27-08-1991, El mercado de valores. </a:t>
            </a:r>
            <a:r>
              <a:rPr lang="es-MX" dirty="0" err="1" smtClean="0">
                <a:solidFill>
                  <a:schemeClr val="accent1">
                    <a:lumMod val="50000"/>
                  </a:schemeClr>
                </a:solidFill>
              </a:rPr>
              <a:t>México:Año</a:t>
            </a:r>
            <a:r>
              <a:rPr lang="es-MX" dirty="0" smtClean="0">
                <a:solidFill>
                  <a:schemeClr val="accent1">
                    <a:lumMod val="50000"/>
                  </a:schemeClr>
                </a:solidFill>
              </a:rPr>
              <a:t> </a:t>
            </a:r>
            <a:r>
              <a:rPr lang="es-MX" dirty="0">
                <a:solidFill>
                  <a:schemeClr val="accent1">
                    <a:lumMod val="50000"/>
                  </a:schemeClr>
                </a:solidFill>
              </a:rPr>
              <a:t>LI, jul. 15, núm.14.</a:t>
            </a:r>
          </a:p>
          <a:p>
            <a:r>
              <a:rPr lang="es-MX" dirty="0">
                <a:solidFill>
                  <a:schemeClr val="accent1">
                    <a:lumMod val="50000"/>
                  </a:schemeClr>
                </a:solidFill>
              </a:rPr>
              <a:t>Diario Oficial de la Federación. 1991. Ley sobre Producción, </a:t>
            </a:r>
            <a:r>
              <a:rPr lang="es-MX" dirty="0" err="1" smtClean="0">
                <a:solidFill>
                  <a:schemeClr val="accent1">
                    <a:lumMod val="50000"/>
                  </a:schemeClr>
                </a:solidFill>
              </a:rPr>
              <a:t>Certificacióny</a:t>
            </a:r>
            <a:r>
              <a:rPr lang="es-MX" dirty="0" smtClean="0">
                <a:solidFill>
                  <a:schemeClr val="accent1">
                    <a:lumMod val="50000"/>
                  </a:schemeClr>
                </a:solidFill>
              </a:rPr>
              <a:t> </a:t>
            </a:r>
            <a:r>
              <a:rPr lang="es-MX" dirty="0">
                <a:solidFill>
                  <a:schemeClr val="accent1">
                    <a:lumMod val="50000"/>
                  </a:schemeClr>
                </a:solidFill>
              </a:rPr>
              <a:t>Comercio de Semillas. Gobierno Federal, </a:t>
            </a:r>
            <a:r>
              <a:rPr lang="es-MX" dirty="0" smtClean="0">
                <a:solidFill>
                  <a:schemeClr val="accent1">
                    <a:lumMod val="50000"/>
                  </a:schemeClr>
                </a:solidFill>
              </a:rPr>
              <a:t>15-07-1991,Folio</a:t>
            </a:r>
            <a:r>
              <a:rPr lang="es-MX" dirty="0">
                <a:solidFill>
                  <a:schemeClr val="accent1">
                    <a:lumMod val="50000"/>
                  </a:schemeClr>
                </a:solidFill>
              </a:rPr>
              <a:t>: 29015 del Instituto de Investigaciones Jurídicas de </a:t>
            </a:r>
            <a:r>
              <a:rPr lang="es-MX" dirty="0" smtClean="0">
                <a:solidFill>
                  <a:schemeClr val="accent1">
                    <a:lumMod val="50000"/>
                  </a:schemeClr>
                </a:solidFill>
              </a:rPr>
              <a:t>la UNAM</a:t>
            </a:r>
            <a:r>
              <a:rPr lang="es-MX" dirty="0">
                <a:solidFill>
                  <a:schemeClr val="accent1">
                    <a:lumMod val="50000"/>
                  </a:schemeClr>
                </a:solidFill>
              </a:rPr>
              <a:t>, hoja web http://</a:t>
            </a:r>
            <a:r>
              <a:rPr lang="es-MX" dirty="0" smtClean="0">
                <a:solidFill>
                  <a:schemeClr val="accent1">
                    <a:lumMod val="50000"/>
                  </a:schemeClr>
                </a:solidFill>
              </a:rPr>
              <a:t>info4.juridicas.unam.mx/ijure/fed/225/1.htm?s=</a:t>
            </a:r>
            <a:endParaRPr lang="es-MX" dirty="0">
              <a:solidFill>
                <a:schemeClr val="accent1">
                  <a:lumMod val="50000"/>
                </a:schemeClr>
              </a:solidFill>
            </a:endParaRPr>
          </a:p>
          <a:p>
            <a:r>
              <a:rPr lang="es-MX" dirty="0">
                <a:solidFill>
                  <a:schemeClr val="accent1">
                    <a:lumMod val="50000"/>
                  </a:schemeClr>
                </a:solidFill>
              </a:rPr>
              <a:t>Diario Oficial de la Federación 1996. Ley Federal de variedades </a:t>
            </a:r>
            <a:r>
              <a:rPr lang="es-MX" dirty="0" smtClean="0">
                <a:solidFill>
                  <a:schemeClr val="accent1">
                    <a:lumMod val="50000"/>
                  </a:schemeClr>
                </a:solidFill>
              </a:rPr>
              <a:t>Vegetales. Gobierno </a:t>
            </a:r>
            <a:r>
              <a:rPr lang="es-MX" dirty="0">
                <a:solidFill>
                  <a:schemeClr val="accent1">
                    <a:lumMod val="50000"/>
                  </a:schemeClr>
                </a:solidFill>
              </a:rPr>
              <a:t>Federal, Folio: 20090 del Instituto de </a:t>
            </a:r>
            <a:r>
              <a:rPr lang="es-MX" dirty="0" smtClean="0">
                <a:solidFill>
                  <a:schemeClr val="accent1">
                    <a:lumMod val="50000"/>
                  </a:schemeClr>
                </a:solidFill>
              </a:rPr>
              <a:t>Investigaciones Jurídicas </a:t>
            </a:r>
            <a:r>
              <a:rPr lang="es-MX" dirty="0">
                <a:solidFill>
                  <a:schemeClr val="accent1">
                    <a:lumMod val="50000"/>
                  </a:schemeClr>
                </a:solidFill>
              </a:rPr>
              <a:t>de la UNAM, hoja web </a:t>
            </a:r>
            <a:r>
              <a:rPr lang="es-MX" dirty="0">
                <a:solidFill>
                  <a:schemeClr val="accent1">
                    <a:lumMod val="50000"/>
                  </a:schemeClr>
                </a:solidFill>
                <a:hlinkClick r:id="rId2"/>
              </a:rPr>
              <a:t>http</a:t>
            </a:r>
            <a:r>
              <a:rPr lang="es-MX" dirty="0" smtClean="0">
                <a:solidFill>
                  <a:schemeClr val="accent1">
                    <a:lumMod val="50000"/>
                  </a:schemeClr>
                </a:solidFill>
                <a:hlinkClick r:id="rId2"/>
              </a:rPr>
              <a:t>://info4.juridicas.unam.mx/ijure</a:t>
            </a:r>
            <a:endParaRPr lang="es-MX" dirty="0">
              <a:solidFill>
                <a:schemeClr val="accent1">
                  <a:lumMod val="50000"/>
                </a:schemeClr>
              </a:solidFill>
            </a:endParaRPr>
          </a:p>
          <a:p>
            <a:r>
              <a:rPr lang="es-MX" dirty="0">
                <a:solidFill>
                  <a:schemeClr val="accent1">
                    <a:lumMod val="50000"/>
                  </a:schemeClr>
                </a:solidFill>
              </a:rPr>
              <a:t>Diario Oficial de la Federación 2001. Ley de la propiedad </a:t>
            </a:r>
            <a:r>
              <a:rPr lang="es-MX" dirty="0" err="1" smtClean="0">
                <a:solidFill>
                  <a:schemeClr val="accent1">
                    <a:lumMod val="50000"/>
                  </a:schemeClr>
                </a:solidFill>
              </a:rPr>
              <a:t>industrial.Hoja</a:t>
            </a:r>
            <a:r>
              <a:rPr lang="es-MX" dirty="0" smtClean="0">
                <a:solidFill>
                  <a:schemeClr val="accent1">
                    <a:lumMod val="50000"/>
                  </a:schemeClr>
                </a:solidFill>
              </a:rPr>
              <a:t> </a:t>
            </a:r>
            <a:r>
              <a:rPr lang="es-MX" dirty="0">
                <a:solidFill>
                  <a:schemeClr val="accent1">
                    <a:lumMod val="50000"/>
                  </a:schemeClr>
                </a:solidFill>
              </a:rPr>
              <a:t>web </a:t>
            </a:r>
            <a:r>
              <a:rPr lang="es-MX" dirty="0">
                <a:solidFill>
                  <a:schemeClr val="accent1">
                    <a:lumMod val="50000"/>
                  </a:schemeClr>
                </a:solidFill>
                <a:hlinkClick r:id="rId3"/>
              </a:rPr>
              <a:t>http://</a:t>
            </a:r>
            <a:r>
              <a:rPr lang="es-MX" dirty="0" smtClean="0">
                <a:solidFill>
                  <a:schemeClr val="accent1">
                    <a:lumMod val="50000"/>
                  </a:schemeClr>
                </a:solidFill>
                <a:hlinkClick r:id="rId3"/>
              </a:rPr>
              <a:t>www.sagarpa.gob.mx</a:t>
            </a:r>
            <a:r>
              <a:rPr lang="es-MX" dirty="0" smtClean="0">
                <a:solidFill>
                  <a:schemeClr val="accent1">
                    <a:lumMod val="50000"/>
                  </a:schemeClr>
                </a:solidFill>
              </a:rPr>
              <a:t> </a:t>
            </a:r>
            <a:r>
              <a:rPr lang="es-MX" dirty="0" err="1" smtClean="0">
                <a:solidFill>
                  <a:schemeClr val="accent1">
                    <a:lumMod val="50000"/>
                  </a:schemeClr>
                </a:solidFill>
              </a:rPr>
              <a:t>Edelman</a:t>
            </a:r>
            <a:r>
              <a:rPr lang="es-MX" dirty="0">
                <a:solidFill>
                  <a:schemeClr val="accent1">
                    <a:lumMod val="50000"/>
                  </a:schemeClr>
                </a:solidFill>
              </a:rPr>
              <a:t>, B. 1989. “El derecho y el ser vivo”.</a:t>
            </a:r>
            <a:endParaRPr lang="es-ES_tradnl" dirty="0" smtClean="0">
              <a:solidFill>
                <a:schemeClr val="accent1">
                  <a:lumMod val="50000"/>
                </a:schemeClr>
              </a:solidFill>
            </a:endParaRPr>
          </a:p>
          <a:p>
            <a:endParaRPr lang="es-MX" b="1" dirty="0">
              <a:solidFill>
                <a:schemeClr val="accent1">
                  <a:lumMod val="50000"/>
                </a:schemeClr>
              </a:solidFill>
            </a:endParaRPr>
          </a:p>
        </p:txBody>
      </p:sp>
    </p:spTree>
    <p:extLst>
      <p:ext uri="{BB962C8B-B14F-4D97-AF65-F5344CB8AC3E}">
        <p14:creationId xmlns:p14="http://schemas.microsoft.com/office/powerpoint/2010/main" val="12844369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marL="0" indent="0">
              <a:buNone/>
            </a:pPr>
            <a:endParaRPr lang="es-MX" dirty="0" smtClean="0">
              <a:hlinkClick r:id="rId2"/>
            </a:endParaRPr>
          </a:p>
          <a:p>
            <a:r>
              <a:rPr lang="es-MX" b="1" dirty="0">
                <a:solidFill>
                  <a:schemeClr val="tx2"/>
                </a:solidFill>
              </a:rPr>
              <a:t>Enriqueta Molina Macías</a:t>
            </a:r>
            <a:r>
              <a:rPr lang="es-MX" dirty="0">
                <a:solidFill>
                  <a:schemeClr val="tx2"/>
                </a:solidFill>
              </a:rPr>
              <a:t>. </a:t>
            </a:r>
            <a:r>
              <a:rPr lang="es-MX" b="1" dirty="0" smtClean="0">
                <a:solidFill>
                  <a:schemeClr val="tx2"/>
                </a:solidFill>
              </a:rPr>
              <a:t>2016. </a:t>
            </a:r>
            <a:r>
              <a:rPr lang="es-MX" dirty="0" smtClean="0">
                <a:solidFill>
                  <a:schemeClr val="tx2"/>
                </a:solidFill>
              </a:rPr>
              <a:t>Proteger </a:t>
            </a:r>
            <a:r>
              <a:rPr lang="es-MX" dirty="0">
                <a:solidFill>
                  <a:schemeClr val="tx2"/>
                </a:solidFill>
              </a:rPr>
              <a:t>la innovación </a:t>
            </a:r>
            <a:r>
              <a:rPr lang="es-MX" dirty="0" smtClean="0">
                <a:solidFill>
                  <a:schemeClr val="tx2"/>
                </a:solidFill>
              </a:rPr>
              <a:t>para transferir </a:t>
            </a:r>
            <a:r>
              <a:rPr lang="es-MX" dirty="0">
                <a:solidFill>
                  <a:schemeClr val="tx2"/>
                </a:solidFill>
              </a:rPr>
              <a:t>la tecnología. Seminarios de Biotecnología y </a:t>
            </a:r>
            <a:r>
              <a:rPr lang="es-MX" dirty="0" smtClean="0">
                <a:solidFill>
                  <a:schemeClr val="tx2"/>
                </a:solidFill>
              </a:rPr>
              <a:t>Bioseguridad CIBIOGEN.</a:t>
            </a:r>
            <a:endParaRPr lang="es-MX" dirty="0">
              <a:solidFill>
                <a:schemeClr val="tx2"/>
              </a:solidFill>
              <a:hlinkClick r:id="rId2"/>
            </a:endParaRPr>
          </a:p>
          <a:p>
            <a:r>
              <a:rPr lang="es-MX" dirty="0" smtClean="0">
                <a:solidFill>
                  <a:schemeClr val="tx2"/>
                </a:solidFill>
                <a:hlinkClick r:id="rId2"/>
              </a:rPr>
              <a:t>https</a:t>
            </a:r>
            <a:r>
              <a:rPr lang="es-MX" dirty="0">
                <a:solidFill>
                  <a:schemeClr val="tx2"/>
                </a:solidFill>
                <a:hlinkClick r:id="rId2"/>
              </a:rPr>
              <a:t>://</a:t>
            </a:r>
            <a:r>
              <a:rPr lang="es-MX" dirty="0" smtClean="0">
                <a:solidFill>
                  <a:schemeClr val="tx2"/>
                </a:solidFill>
                <a:hlinkClick r:id="rId2"/>
              </a:rPr>
              <a:t>www.conacyt.gob.mx/cibiogem/images/cibiogem/Herramientas-ensenanza-investigacion/Seminarios/Docs/CIBIOGEM-Proteger_innovacion-Enriqueta_Molina.pdf</a:t>
            </a:r>
            <a:endParaRPr lang="es-MX" dirty="0" smtClean="0">
              <a:solidFill>
                <a:schemeClr val="tx2"/>
              </a:solidFill>
            </a:endParaRPr>
          </a:p>
          <a:p>
            <a:r>
              <a:rPr lang="es-MX" b="1" dirty="0">
                <a:solidFill>
                  <a:schemeClr val="tx2"/>
                </a:solidFill>
              </a:rPr>
              <a:t>INTAGRI. 2017</a:t>
            </a:r>
            <a:r>
              <a:rPr lang="es-MX" dirty="0">
                <a:solidFill>
                  <a:schemeClr val="tx2"/>
                </a:solidFill>
              </a:rPr>
              <a:t>. Derecho de Obtentor de Variedades en </a:t>
            </a:r>
            <a:r>
              <a:rPr lang="es-MX" dirty="0" err="1">
                <a:solidFill>
                  <a:schemeClr val="tx2"/>
                </a:solidFill>
              </a:rPr>
              <a:t>Berries</a:t>
            </a:r>
            <a:r>
              <a:rPr lang="es-MX" dirty="0">
                <a:solidFill>
                  <a:schemeClr val="tx2"/>
                </a:solidFill>
              </a:rPr>
              <a:t>. Serie Frutillas Núm. 20. Artículos Técnicos de INTAGRI. México. 5 </a:t>
            </a:r>
            <a:r>
              <a:rPr lang="es-MX" dirty="0" smtClean="0">
                <a:solidFill>
                  <a:schemeClr val="tx2"/>
                </a:solidFill>
              </a:rPr>
              <a:t>p</a:t>
            </a:r>
          </a:p>
          <a:p>
            <a:r>
              <a:rPr lang="es-MX" b="1" dirty="0">
                <a:solidFill>
                  <a:schemeClr val="tx2"/>
                </a:solidFill>
              </a:rPr>
              <a:t>Controversia actual sobre la propiedad intelectual </a:t>
            </a:r>
            <a:r>
              <a:rPr lang="es-MX" dirty="0">
                <a:solidFill>
                  <a:schemeClr val="tx2"/>
                </a:solidFill>
              </a:rPr>
              <a:t>de los recursos genéticos y las variedades esencialmente </a:t>
            </a:r>
            <a:r>
              <a:rPr lang="es-MX" dirty="0" smtClean="0">
                <a:solidFill>
                  <a:schemeClr val="tx2"/>
                </a:solidFill>
              </a:rPr>
              <a:t>derivadas. </a:t>
            </a:r>
            <a:r>
              <a:rPr lang="es-MX" dirty="0" err="1" smtClean="0">
                <a:solidFill>
                  <a:schemeClr val="tx2"/>
                </a:solidFill>
              </a:rPr>
              <a:t>Agronoticias</a:t>
            </a:r>
            <a:r>
              <a:rPr lang="es-MX" dirty="0">
                <a:solidFill>
                  <a:schemeClr val="tx2"/>
                </a:solidFill>
              </a:rPr>
              <a:t>: Actualidad agropecuaria de América Latina y el Caribe 16/04/2012</a:t>
            </a:r>
          </a:p>
          <a:p>
            <a:pPr marL="0" indent="0">
              <a:buNone/>
            </a:pPr>
            <a:r>
              <a:rPr lang="es-MX" sz="2600" dirty="0" smtClean="0">
                <a:solidFill>
                  <a:schemeClr val="tx2"/>
                </a:solidFill>
              </a:rPr>
              <a:t>      </a:t>
            </a:r>
            <a:r>
              <a:rPr lang="es-MX" sz="2600" dirty="0" smtClean="0">
                <a:solidFill>
                  <a:schemeClr val="tx2"/>
                </a:solidFill>
                <a:hlinkClick r:id="rId3"/>
              </a:rPr>
              <a:t>http</a:t>
            </a:r>
            <a:r>
              <a:rPr lang="es-MX" sz="2600" dirty="0">
                <a:solidFill>
                  <a:schemeClr val="tx2"/>
                </a:solidFill>
                <a:hlinkClick r:id="rId3"/>
              </a:rPr>
              <a:t>://www.fao.org/in-action/agronoticias/detail/es/c/509704</a:t>
            </a:r>
            <a:r>
              <a:rPr lang="es-MX" sz="2600" dirty="0" smtClean="0">
                <a:solidFill>
                  <a:schemeClr val="tx2"/>
                </a:solidFill>
                <a:hlinkClick r:id="rId3"/>
              </a:rPr>
              <a:t>/</a:t>
            </a:r>
            <a:endParaRPr lang="es-MX" sz="2600" dirty="0" smtClean="0">
              <a:solidFill>
                <a:schemeClr val="tx2"/>
              </a:solidFill>
            </a:endParaRPr>
          </a:p>
          <a:p>
            <a:pPr marL="0" indent="0">
              <a:buNone/>
            </a:pPr>
            <a:endParaRPr lang="es-MX" sz="2600" dirty="0">
              <a:solidFill>
                <a:schemeClr val="tx2"/>
              </a:solidFill>
            </a:endParaRPr>
          </a:p>
          <a:p>
            <a:endParaRPr lang="es-MX" dirty="0" smtClean="0"/>
          </a:p>
          <a:p>
            <a:endParaRPr lang="es-MX" dirty="0"/>
          </a:p>
          <a:p>
            <a:endParaRPr lang="es-MX" dirty="0"/>
          </a:p>
          <a:p>
            <a:endParaRPr lang="es-MX" dirty="0" smtClean="0"/>
          </a:p>
          <a:p>
            <a:endParaRPr lang="es-MX" dirty="0"/>
          </a:p>
        </p:txBody>
      </p:sp>
    </p:spTree>
    <p:extLst>
      <p:ext uri="{BB962C8B-B14F-4D97-AF65-F5344CB8AC3E}">
        <p14:creationId xmlns:p14="http://schemas.microsoft.com/office/powerpoint/2010/main" val="41465158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schemeClr val="tx2"/>
                </a:solidFill>
              </a:rPr>
              <a:t>Algunos links de </a:t>
            </a:r>
            <a:r>
              <a:rPr lang="es-ES_tradnl" sz="3600" b="1" dirty="0" err="1" smtClean="0">
                <a:solidFill>
                  <a:schemeClr val="tx2"/>
                </a:solidFill>
              </a:rPr>
              <a:t>interes</a:t>
            </a:r>
            <a:endParaRPr lang="es-MX" sz="3600" b="1" dirty="0">
              <a:solidFill>
                <a:schemeClr val="tx2"/>
              </a:solidFill>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9530" y="1600200"/>
            <a:ext cx="8184939" cy="452596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3956553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200" b="1" dirty="0">
                <a:solidFill>
                  <a:schemeClr val="accent1">
                    <a:lumMod val="50000"/>
                  </a:schemeClr>
                </a:solidFill>
                <a:effectLst>
                  <a:outerShdw blurRad="38100" dist="38100" dir="2700000" algn="tl">
                    <a:srgbClr val="000000">
                      <a:alpha val="43137"/>
                    </a:srgbClr>
                  </a:outerShdw>
                </a:effectLst>
                <a:latin typeface="Calibri Light" panose="020F0302020204030204"/>
              </a:rPr>
              <a:t>OBJETIVO DE LA UNIDAD DE APRENDIZAJE</a:t>
            </a:r>
            <a:endParaRPr lang="es-MX" dirty="0">
              <a:solidFill>
                <a:schemeClr val="accent1">
                  <a:lumMod val="50000"/>
                </a:schemeClr>
              </a:solidFill>
            </a:endParaRPr>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es-MX" dirty="0" smtClean="0">
                <a:solidFill>
                  <a:schemeClr val="accent5">
                    <a:lumMod val="50000"/>
                  </a:schemeClr>
                </a:solidFill>
              </a:rPr>
              <a:t>Conocer </a:t>
            </a:r>
            <a:r>
              <a:rPr lang="es-MX" dirty="0">
                <a:solidFill>
                  <a:schemeClr val="accent5">
                    <a:lumMod val="50000"/>
                  </a:schemeClr>
                </a:solidFill>
              </a:rPr>
              <a:t>y aplicar los aspectos normativos relacionados al registro y derechos de obtentor de las nuevas variedades mediante el análisis y síntesis de la reglamentación nacional e internacional relacionada al desarrollo y protección de variedades para reconocer el trabajo del </a:t>
            </a:r>
            <a:r>
              <a:rPr lang="es-MX" dirty="0" err="1">
                <a:solidFill>
                  <a:schemeClr val="accent5">
                    <a:lumMod val="50000"/>
                  </a:schemeClr>
                </a:solidFill>
              </a:rPr>
              <a:t>fitomejorador</a:t>
            </a:r>
            <a:r>
              <a:rPr lang="es-MX" dirty="0">
                <a:solidFill>
                  <a:schemeClr val="accent5">
                    <a:lumMod val="50000"/>
                  </a:schemeClr>
                </a:solidFill>
              </a:rPr>
              <a:t> y las implicaciones que tiene el uso legal de variedades en su generación, producción y comercialización.</a:t>
            </a:r>
          </a:p>
        </p:txBody>
      </p:sp>
    </p:spTree>
    <p:extLst>
      <p:ext uri="{BB962C8B-B14F-4D97-AF65-F5344CB8AC3E}">
        <p14:creationId xmlns:p14="http://schemas.microsoft.com/office/powerpoint/2010/main" val="1739172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solidFill>
                  <a:schemeClr val="tx2"/>
                </a:solidFill>
                <a:effectLst>
                  <a:outerShdw blurRad="38100" dist="38100" dir="2700000" algn="tl">
                    <a:srgbClr val="000000">
                      <a:alpha val="43137"/>
                    </a:srgbClr>
                  </a:outerShdw>
                </a:effectLst>
              </a:rPr>
              <a:t>CONTENIDO DE LA PRESENTACION</a:t>
            </a:r>
            <a:endParaRPr lang="es-MX" sz="3200" b="1" dirty="0">
              <a:solidFill>
                <a:schemeClr val="tx2"/>
              </a:solidFill>
              <a:effectLst>
                <a:outerShdw blurRad="38100" dist="38100" dir="2700000" algn="tl">
                  <a:srgbClr val="000000">
                    <a:alpha val="43137"/>
                  </a:srgbClr>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28278914"/>
              </p:ext>
            </p:extLst>
          </p:nvPr>
        </p:nvGraphicFramePr>
        <p:xfrm>
          <a:off x="534380" y="1268760"/>
          <a:ext cx="8075239" cy="5450665"/>
        </p:xfrm>
        <a:graphic>
          <a:graphicData uri="http://schemas.openxmlformats.org/drawingml/2006/table">
            <a:tbl>
              <a:tblPr firstRow="1" firstCol="1" bandRow="1">
                <a:tableStyleId>{5C22544A-7EE6-4342-B048-85BDC9FD1C3A}</a:tableStyleId>
              </a:tblPr>
              <a:tblGrid>
                <a:gridCol w="6053844"/>
                <a:gridCol w="2021395"/>
              </a:tblGrid>
              <a:tr h="0">
                <a:tc>
                  <a:txBody>
                    <a:bodyPr/>
                    <a:lstStyle/>
                    <a:p>
                      <a:pPr>
                        <a:spcAft>
                          <a:spcPts val="0"/>
                        </a:spcAft>
                      </a:pPr>
                      <a:r>
                        <a:rPr lang="es-MX" sz="1800" dirty="0">
                          <a:effectLst/>
                        </a:rPr>
                        <a:t>TEMA</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a:effectLst/>
                        </a:rPr>
                        <a:t>DIAPOSITIVA</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dirty="0">
                          <a:effectLst/>
                        </a:rPr>
                        <a:t>INTRODUCCION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7</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00314">
                <a:tc>
                  <a:txBody>
                    <a:bodyPr/>
                    <a:lstStyle/>
                    <a:p>
                      <a:pPr>
                        <a:spcAft>
                          <a:spcPts val="0"/>
                        </a:spcAft>
                      </a:pPr>
                      <a:r>
                        <a:rPr lang="es-MX" sz="1800" dirty="0">
                          <a:effectLst/>
                        </a:rPr>
                        <a:t>DERECHOS DE PROPIEDAD: REGISTRO, PROTECCION PATENTE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9</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dirty="0">
                          <a:effectLst/>
                        </a:rPr>
                        <a:t>PORQUE PROTEGER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14</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dirty="0">
                          <a:effectLst/>
                        </a:rPr>
                        <a:t>LEY DE PROPIEDAD INDUSTRIAL </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15</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a:effectLst/>
                        </a:rPr>
                        <a:t>PATENTE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16</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a:effectLst/>
                        </a:rPr>
                        <a:t>REGISTRO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18</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a:effectLst/>
                        </a:rPr>
                        <a:t>PROTECCION DE VARIEDADES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24</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a:effectLst/>
                        </a:rPr>
                        <a:t>UPOV</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25</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a:effectLst/>
                        </a:rPr>
                        <a:t>ACTAS UPOV 1978 VS 1992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27</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a:effectLst/>
                        </a:rPr>
                        <a:t>LEY FEDERAL DE VARIEDADES VEGETALES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28</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a:effectLst/>
                        </a:rPr>
                        <a:t>PATENTES DE ORGANISMOS VIVOS</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29</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a:effectLst/>
                        </a:rPr>
                        <a:t>DERECHO DE OBTENTOR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31</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86911">
                <a:tc>
                  <a:txBody>
                    <a:bodyPr/>
                    <a:lstStyle/>
                    <a:p>
                      <a:pPr>
                        <a:spcAft>
                          <a:spcPts val="0"/>
                        </a:spcAft>
                      </a:pPr>
                      <a:r>
                        <a:rPr lang="es-MX" sz="1800">
                          <a:effectLst/>
                        </a:rPr>
                        <a:t>PROCEDIMIENTO PARA OBTENER UN TITULO DE OBTENTOR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36</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86911">
                <a:tc>
                  <a:txBody>
                    <a:bodyPr/>
                    <a:lstStyle/>
                    <a:p>
                      <a:pPr>
                        <a:spcAft>
                          <a:spcPts val="0"/>
                        </a:spcAft>
                      </a:pPr>
                      <a:r>
                        <a:rPr lang="es-MX" sz="1800">
                          <a:effectLst/>
                        </a:rPr>
                        <a:t>ALGUNOS RIESGOS DE LA ADHESION DE MEXICO AL ACTA 1991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39</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a:effectLst/>
                        </a:rPr>
                        <a:t>PREGUNTAS DE REPASO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41</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a:effectLst/>
                        </a:rPr>
                        <a:t>GLOSARIO </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42</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3456">
                <a:tc>
                  <a:txBody>
                    <a:bodyPr/>
                    <a:lstStyle/>
                    <a:p>
                      <a:pPr>
                        <a:spcAft>
                          <a:spcPts val="0"/>
                        </a:spcAft>
                      </a:pPr>
                      <a:r>
                        <a:rPr lang="es-MX" sz="1800">
                          <a:effectLst/>
                        </a:rPr>
                        <a:t>BIBLIOGRAFIA</a:t>
                      </a: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800" dirty="0">
                          <a:effectLst/>
                        </a:rPr>
                        <a:t>43</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6801800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INTRODUCCION</a:t>
            </a:r>
            <a:endParaRPr lang="es-MX" dirty="0"/>
          </a:p>
        </p:txBody>
      </p:sp>
      <p:sp>
        <p:nvSpPr>
          <p:cNvPr id="3" name="2 Marcador de contenido"/>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es-MX" dirty="0" smtClean="0"/>
              <a:t>A PARTIR DE LOS GRANDES AVANCES DE LA GENETICA Y OTRAS DISCIPLINAS, LA PRODUCCION DE VARIEDADES DE PLANTAS DE DIVERSOS CULTIVOS (BASICOS, INDUSTRIALES, FRUTICOAS, HORTICOLAS Y </a:t>
            </a:r>
            <a:r>
              <a:rPr lang="es-MX" b="1" dirty="0" smtClean="0"/>
              <a:t>FLORICOLAS</a:t>
            </a:r>
            <a:r>
              <a:rPr lang="es-MX" dirty="0" smtClean="0"/>
              <a:t>), SE HA INTENSIFICADO </a:t>
            </a:r>
            <a:endParaRPr lang="es-MX" dirty="0"/>
          </a:p>
        </p:txBody>
      </p:sp>
    </p:spTree>
    <p:extLst>
      <p:ext uri="{BB962C8B-B14F-4D97-AF65-F5344CB8AC3E}">
        <p14:creationId xmlns:p14="http://schemas.microsoft.com/office/powerpoint/2010/main" val="18817813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92679"/>
            <a:ext cx="8229600" cy="1143000"/>
          </a:xfrm>
        </p:spPr>
        <p:txBody>
          <a:bodyPr>
            <a:normAutofit/>
          </a:bodyPr>
          <a:lstStyle/>
          <a:p>
            <a:r>
              <a:rPr lang="es-ES_tradnl" sz="2800" b="1" dirty="0" smtClean="0">
                <a:solidFill>
                  <a:schemeClr val="accent1">
                    <a:lumMod val="50000"/>
                  </a:schemeClr>
                </a:solidFill>
                <a:effectLst>
                  <a:outerShdw blurRad="38100" dist="38100" dir="2700000" algn="tl">
                    <a:srgbClr val="000000">
                      <a:alpha val="43137"/>
                    </a:srgbClr>
                  </a:outerShdw>
                </a:effectLst>
              </a:rPr>
              <a:t>PROCESO DE MEJORAMIENTO GENETICO VEGETAL</a:t>
            </a:r>
            <a:endParaRPr lang="es-MX" sz="2800" b="1" dirty="0">
              <a:solidFill>
                <a:schemeClr val="accent1">
                  <a:lumMod val="50000"/>
                </a:schemeClr>
              </a:solidFill>
              <a:effectLst>
                <a:outerShdw blurRad="38100" dist="38100" dir="2700000" algn="tl">
                  <a:srgbClr val="000000">
                    <a:alpha val="43137"/>
                  </a:srgbClr>
                </a:outerShdw>
              </a:effectLst>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953530641"/>
              </p:ext>
            </p:extLst>
          </p:nvPr>
        </p:nvGraphicFramePr>
        <p:xfrm>
          <a:off x="1115616" y="1809705"/>
          <a:ext cx="7416824" cy="32754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3275856" y="1851415"/>
            <a:ext cx="3024336" cy="369332"/>
          </a:xfrm>
          <a:prstGeom prst="rect">
            <a:avLst/>
          </a:prstGeom>
          <a:solidFill>
            <a:schemeClr val="tx2">
              <a:lumMod val="60000"/>
              <a:lumOff val="40000"/>
            </a:schemeClr>
          </a:solidFill>
          <a:ln w="190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pPr algn="ctr"/>
            <a:r>
              <a:rPr lang="es-ES_tradnl" dirty="0" smtClean="0">
                <a:ln>
                  <a:solidFill>
                    <a:schemeClr val="bg2"/>
                  </a:solidFill>
                </a:ln>
                <a:solidFill>
                  <a:schemeClr val="bg1"/>
                </a:solidFill>
              </a:rPr>
              <a:t>AMBIENTE DE PRODUCCION</a:t>
            </a:r>
            <a:endParaRPr lang="es-MX" dirty="0">
              <a:ln>
                <a:solidFill>
                  <a:schemeClr val="bg2"/>
                </a:solidFill>
              </a:ln>
              <a:solidFill>
                <a:schemeClr val="bg1"/>
              </a:solidFill>
            </a:endParaRPr>
          </a:p>
        </p:txBody>
      </p:sp>
      <p:sp>
        <p:nvSpPr>
          <p:cNvPr id="7" name="6 CuadroTexto"/>
          <p:cNvSpPr txBox="1"/>
          <p:nvPr/>
        </p:nvSpPr>
        <p:spPr>
          <a:xfrm>
            <a:off x="1307703" y="2511270"/>
            <a:ext cx="1512168" cy="400110"/>
          </a:xfrm>
          <a:prstGeom prst="rect">
            <a:avLst/>
          </a:prstGeom>
          <a:noFill/>
        </p:spPr>
        <p:txBody>
          <a:bodyPr wrap="square" rtlCol="0">
            <a:spAutoFit/>
          </a:bodyPr>
          <a:lstStyle/>
          <a:p>
            <a:r>
              <a:rPr lang="es-ES_tradnl" sz="1000" b="1" dirty="0" smtClean="0">
                <a:solidFill>
                  <a:schemeClr val="accent1">
                    <a:lumMod val="50000"/>
                  </a:schemeClr>
                </a:solidFill>
                <a:effectLst>
                  <a:outerShdw blurRad="38100" dist="38100" dir="2700000" algn="tl">
                    <a:srgbClr val="000000">
                      <a:alpha val="43137"/>
                    </a:srgbClr>
                  </a:outerShdw>
                </a:effectLst>
              </a:rPr>
              <a:t>ACCESO A LOS RECURSOS GENETICOS</a:t>
            </a:r>
            <a:endParaRPr lang="es-MX" sz="1000" b="1" dirty="0">
              <a:solidFill>
                <a:schemeClr val="accent1">
                  <a:lumMod val="50000"/>
                </a:schemeClr>
              </a:solidFill>
              <a:effectLst>
                <a:outerShdw blurRad="38100" dist="38100" dir="2700000" algn="tl">
                  <a:srgbClr val="000000">
                    <a:alpha val="43137"/>
                  </a:srgbClr>
                </a:outerShdw>
              </a:effectLst>
            </a:endParaRPr>
          </a:p>
        </p:txBody>
      </p:sp>
      <p:sp>
        <p:nvSpPr>
          <p:cNvPr id="9" name="8 CuadroTexto"/>
          <p:cNvSpPr txBox="1"/>
          <p:nvPr/>
        </p:nvSpPr>
        <p:spPr>
          <a:xfrm>
            <a:off x="4463987" y="3617258"/>
            <a:ext cx="756085" cy="246221"/>
          </a:xfrm>
          <a:prstGeom prst="rect">
            <a:avLst/>
          </a:prstGeom>
          <a:noFill/>
        </p:spPr>
        <p:txBody>
          <a:bodyPr wrap="square" rtlCol="0">
            <a:spAutoFit/>
          </a:bodyPr>
          <a:lstStyle/>
          <a:p>
            <a:r>
              <a:rPr lang="es-ES_tradnl" sz="1000" b="1" dirty="0" smtClean="0"/>
              <a:t>REGISTRO</a:t>
            </a:r>
            <a:endParaRPr lang="es-MX" sz="1000" b="1" dirty="0"/>
          </a:p>
        </p:txBody>
      </p:sp>
      <p:sp>
        <p:nvSpPr>
          <p:cNvPr id="10" name="9 CuadroTexto"/>
          <p:cNvSpPr txBox="1"/>
          <p:nvPr/>
        </p:nvSpPr>
        <p:spPr>
          <a:xfrm>
            <a:off x="6061054" y="2533544"/>
            <a:ext cx="1080120" cy="400110"/>
          </a:xfrm>
          <a:prstGeom prst="rect">
            <a:avLst/>
          </a:prstGeom>
          <a:noFill/>
        </p:spPr>
        <p:txBody>
          <a:bodyPr wrap="square" rtlCol="0">
            <a:spAutoFit/>
          </a:bodyPr>
          <a:lstStyle/>
          <a:p>
            <a:r>
              <a:rPr lang="es-ES_tradnl" sz="1000" b="1" dirty="0" smtClean="0">
                <a:solidFill>
                  <a:schemeClr val="accent1">
                    <a:lumMod val="50000"/>
                  </a:schemeClr>
                </a:solidFill>
                <a:effectLst>
                  <a:outerShdw blurRad="38100" dist="38100" dir="2700000" algn="tl">
                    <a:srgbClr val="000000">
                      <a:alpha val="43137"/>
                    </a:srgbClr>
                  </a:outerShdw>
                </a:effectLst>
              </a:rPr>
              <a:t>PROCESO DE CERTIFICACION</a:t>
            </a:r>
            <a:endParaRPr lang="es-MX" sz="1000" b="1" dirty="0">
              <a:solidFill>
                <a:schemeClr val="accent1">
                  <a:lumMod val="50000"/>
                </a:schemeClr>
              </a:solidFill>
              <a:effectLst>
                <a:outerShdw blurRad="38100" dist="38100" dir="2700000" algn="tl">
                  <a:srgbClr val="000000">
                    <a:alpha val="43137"/>
                  </a:srgbClr>
                </a:outerShdw>
              </a:effectLst>
            </a:endParaRPr>
          </a:p>
        </p:txBody>
      </p:sp>
      <p:sp>
        <p:nvSpPr>
          <p:cNvPr id="3" name="2 CuadroTexto"/>
          <p:cNvSpPr txBox="1"/>
          <p:nvPr/>
        </p:nvSpPr>
        <p:spPr>
          <a:xfrm>
            <a:off x="1826462" y="4026603"/>
            <a:ext cx="1521402" cy="400110"/>
          </a:xfrm>
          <a:prstGeom prst="rect">
            <a:avLst/>
          </a:prstGeom>
          <a:solidFill>
            <a:schemeClr val="tx2">
              <a:lumMod val="20000"/>
              <a:lumOff val="80000"/>
            </a:schemeClr>
          </a:solidFill>
        </p:spPr>
        <p:txBody>
          <a:bodyPr wrap="square" rtlCol="0">
            <a:spAutoFit/>
          </a:bodyPr>
          <a:lstStyle/>
          <a:p>
            <a:r>
              <a:rPr lang="es-ES_tradnl" sz="1000" b="1" dirty="0" smtClean="0">
                <a:solidFill>
                  <a:schemeClr val="accent1">
                    <a:lumMod val="50000"/>
                  </a:schemeClr>
                </a:solidFill>
              </a:rPr>
              <a:t>PLANEACIÓN: OBJETIVOS DEL MEJORAMIENTO</a:t>
            </a:r>
            <a:endParaRPr lang="es-MX" sz="1000" b="1" dirty="0">
              <a:solidFill>
                <a:schemeClr val="accent1">
                  <a:lumMod val="50000"/>
                </a:schemeClr>
              </a:solidFill>
            </a:endParaRPr>
          </a:p>
        </p:txBody>
      </p:sp>
      <p:sp>
        <p:nvSpPr>
          <p:cNvPr id="6" name="5 Flecha arriba"/>
          <p:cNvSpPr/>
          <p:nvPr/>
        </p:nvSpPr>
        <p:spPr>
          <a:xfrm>
            <a:off x="2559927" y="3640151"/>
            <a:ext cx="261262" cy="288032"/>
          </a:xfrm>
          <a:prstGeom prst="upArrow">
            <a:avLst/>
          </a:prstGeom>
          <a:solidFill>
            <a:schemeClr val="tx2">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redondeado"/>
          <p:cNvSpPr/>
          <p:nvPr/>
        </p:nvSpPr>
        <p:spPr>
          <a:xfrm>
            <a:off x="4801913" y="4519053"/>
            <a:ext cx="1014151" cy="494087"/>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11 CuadroTexto"/>
          <p:cNvSpPr txBox="1"/>
          <p:nvPr/>
        </p:nvSpPr>
        <p:spPr>
          <a:xfrm>
            <a:off x="2879812" y="2687433"/>
            <a:ext cx="792088" cy="253916"/>
          </a:xfrm>
          <a:prstGeom prst="rect">
            <a:avLst/>
          </a:prstGeom>
          <a:noFill/>
        </p:spPr>
        <p:txBody>
          <a:bodyPr wrap="square" rtlCol="0">
            <a:spAutoFit/>
          </a:bodyPr>
          <a:lstStyle/>
          <a:p>
            <a:r>
              <a:rPr lang="es-ES_tradnl" sz="1050" b="1" dirty="0" smtClean="0">
                <a:solidFill>
                  <a:schemeClr val="accent1">
                    <a:lumMod val="50000"/>
                  </a:schemeClr>
                </a:solidFill>
                <a:effectLst>
                  <a:outerShdw blurRad="38100" dist="38100" dir="2700000" algn="tl">
                    <a:srgbClr val="000000">
                      <a:alpha val="43137"/>
                    </a:srgbClr>
                  </a:outerShdw>
                </a:effectLst>
              </a:rPr>
              <a:t>METODOS</a:t>
            </a:r>
            <a:endParaRPr lang="es-MX" sz="1050" b="1" dirty="0">
              <a:solidFill>
                <a:schemeClr val="accent1">
                  <a:lumMod val="50000"/>
                </a:schemeClr>
              </a:solidFill>
              <a:effectLst>
                <a:outerShdw blurRad="38100" dist="38100" dir="2700000" algn="tl">
                  <a:srgbClr val="000000">
                    <a:alpha val="43137"/>
                  </a:srgbClr>
                </a:outerShdw>
              </a:effectLst>
            </a:endParaRPr>
          </a:p>
        </p:txBody>
      </p:sp>
      <p:sp>
        <p:nvSpPr>
          <p:cNvPr id="13" name="12 CuadroTexto"/>
          <p:cNvSpPr txBox="1"/>
          <p:nvPr/>
        </p:nvSpPr>
        <p:spPr>
          <a:xfrm>
            <a:off x="1466422" y="3386235"/>
            <a:ext cx="720079" cy="253916"/>
          </a:xfrm>
          <a:prstGeom prst="rect">
            <a:avLst/>
          </a:prstGeom>
          <a:noFill/>
        </p:spPr>
        <p:txBody>
          <a:bodyPr wrap="square" rtlCol="0">
            <a:spAutoFit/>
          </a:bodyPr>
          <a:lstStyle/>
          <a:p>
            <a:r>
              <a:rPr lang="es-ES_tradnl" sz="1000" dirty="0" smtClean="0"/>
              <a:t>COLECTA</a:t>
            </a:r>
            <a:endParaRPr lang="es-MX" sz="1000" dirty="0"/>
          </a:p>
        </p:txBody>
      </p:sp>
      <p:sp>
        <p:nvSpPr>
          <p:cNvPr id="14" name="13 CuadroTexto"/>
          <p:cNvSpPr txBox="1"/>
          <p:nvPr/>
        </p:nvSpPr>
        <p:spPr>
          <a:xfrm>
            <a:off x="1321372" y="3537945"/>
            <a:ext cx="1080120" cy="246221"/>
          </a:xfrm>
          <a:prstGeom prst="rect">
            <a:avLst/>
          </a:prstGeom>
          <a:noFill/>
        </p:spPr>
        <p:txBody>
          <a:bodyPr wrap="square" rtlCol="0">
            <a:spAutoFit/>
          </a:bodyPr>
          <a:lstStyle/>
          <a:p>
            <a:r>
              <a:rPr lang="es-ES_tradnl" sz="1000" dirty="0" smtClean="0"/>
              <a:t>CONSERVACION</a:t>
            </a:r>
            <a:endParaRPr lang="es-MX" sz="1000" dirty="0"/>
          </a:p>
        </p:txBody>
      </p:sp>
      <p:sp>
        <p:nvSpPr>
          <p:cNvPr id="15" name="14 CuadroTexto"/>
          <p:cNvSpPr txBox="1"/>
          <p:nvPr/>
        </p:nvSpPr>
        <p:spPr>
          <a:xfrm>
            <a:off x="4391978" y="3375927"/>
            <a:ext cx="900101" cy="246221"/>
          </a:xfrm>
          <a:prstGeom prst="rect">
            <a:avLst/>
          </a:prstGeom>
          <a:noFill/>
        </p:spPr>
        <p:txBody>
          <a:bodyPr wrap="square" rtlCol="0">
            <a:spAutoFit/>
          </a:bodyPr>
          <a:lstStyle/>
          <a:p>
            <a:r>
              <a:rPr lang="es-ES_tradnl" sz="1000" b="1" dirty="0" smtClean="0"/>
              <a:t>EVALUACION</a:t>
            </a:r>
            <a:endParaRPr lang="es-MX" sz="1000" b="1" dirty="0"/>
          </a:p>
        </p:txBody>
      </p:sp>
      <p:sp>
        <p:nvSpPr>
          <p:cNvPr id="16" name="15 CuadroTexto"/>
          <p:cNvSpPr txBox="1"/>
          <p:nvPr/>
        </p:nvSpPr>
        <p:spPr>
          <a:xfrm>
            <a:off x="4049950" y="2437524"/>
            <a:ext cx="1994218" cy="307777"/>
          </a:xfrm>
          <a:prstGeom prst="rect">
            <a:avLst/>
          </a:prstGeom>
          <a:solidFill>
            <a:schemeClr val="tx2">
              <a:lumMod val="60000"/>
              <a:lumOff val="40000"/>
            </a:schemeClr>
          </a:solidFill>
        </p:spPr>
        <p:txBody>
          <a:bodyPr wrap="square" rtlCol="0">
            <a:spAutoFit/>
          </a:bodyPr>
          <a:lstStyle/>
          <a:p>
            <a:pPr algn="ctr"/>
            <a:r>
              <a:rPr lang="es-ES_tradnl" sz="1400" b="1" dirty="0" smtClean="0">
                <a:solidFill>
                  <a:schemeClr val="bg1"/>
                </a:solidFill>
                <a:effectLst>
                  <a:outerShdw blurRad="38100" dist="38100" dir="2700000" algn="tl">
                    <a:srgbClr val="000000">
                      <a:alpha val="43137"/>
                    </a:srgbClr>
                  </a:outerShdw>
                </a:effectLst>
              </a:rPr>
              <a:t>PROTECCION VARIETAL</a:t>
            </a:r>
            <a:endParaRPr lang="es-MX" sz="1400" b="1" dirty="0">
              <a:solidFill>
                <a:schemeClr val="bg1"/>
              </a:solidFill>
              <a:effectLst>
                <a:outerShdw blurRad="38100" dist="38100" dir="2700000" algn="tl">
                  <a:srgbClr val="000000">
                    <a:alpha val="43137"/>
                  </a:srgbClr>
                </a:outerShdw>
              </a:effectLst>
            </a:endParaRPr>
          </a:p>
        </p:txBody>
      </p:sp>
      <p:sp>
        <p:nvSpPr>
          <p:cNvPr id="17" name="16 CuadroTexto"/>
          <p:cNvSpPr txBox="1"/>
          <p:nvPr/>
        </p:nvSpPr>
        <p:spPr>
          <a:xfrm>
            <a:off x="2951820" y="3373043"/>
            <a:ext cx="1044116" cy="246221"/>
          </a:xfrm>
          <a:prstGeom prst="rect">
            <a:avLst/>
          </a:prstGeom>
          <a:noFill/>
        </p:spPr>
        <p:txBody>
          <a:bodyPr wrap="square" rtlCol="0">
            <a:spAutoFit/>
          </a:bodyPr>
          <a:lstStyle/>
          <a:p>
            <a:r>
              <a:rPr lang="es-ES_tradnl" sz="1000" dirty="0" smtClean="0"/>
              <a:t>CONVENCIONAL</a:t>
            </a:r>
            <a:endParaRPr lang="es-MX" sz="1000" dirty="0"/>
          </a:p>
        </p:txBody>
      </p:sp>
      <p:sp>
        <p:nvSpPr>
          <p:cNvPr id="18" name="17 CuadroTexto"/>
          <p:cNvSpPr txBox="1"/>
          <p:nvPr/>
        </p:nvSpPr>
        <p:spPr>
          <a:xfrm>
            <a:off x="2977482" y="3528073"/>
            <a:ext cx="1089354" cy="400110"/>
          </a:xfrm>
          <a:prstGeom prst="rect">
            <a:avLst/>
          </a:prstGeom>
          <a:noFill/>
        </p:spPr>
        <p:txBody>
          <a:bodyPr wrap="square" rtlCol="0">
            <a:spAutoFit/>
          </a:bodyPr>
          <a:lstStyle/>
          <a:p>
            <a:r>
              <a:rPr lang="es-ES_tradnl" sz="1000" dirty="0" smtClean="0"/>
              <a:t>NO - CONVENCIONAL</a:t>
            </a:r>
            <a:endParaRPr lang="es-MX" sz="1000" dirty="0"/>
          </a:p>
        </p:txBody>
      </p:sp>
      <p:sp>
        <p:nvSpPr>
          <p:cNvPr id="19" name="18 Flecha abajo"/>
          <p:cNvSpPr/>
          <p:nvPr/>
        </p:nvSpPr>
        <p:spPr>
          <a:xfrm>
            <a:off x="5026884" y="2814391"/>
            <a:ext cx="193188" cy="209219"/>
          </a:xfrm>
          <a:prstGeom prst="downArrow">
            <a:avLst/>
          </a:prstGeom>
          <a:solidFill>
            <a:schemeClr val="accent1">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CuadroTexto 19"/>
          <p:cNvSpPr txBox="1"/>
          <p:nvPr/>
        </p:nvSpPr>
        <p:spPr>
          <a:xfrm>
            <a:off x="960242" y="5439868"/>
            <a:ext cx="7572198"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MX" b="1" dirty="0" smtClean="0">
                <a:solidFill>
                  <a:schemeClr val="accent1">
                    <a:lumMod val="50000"/>
                  </a:schemeClr>
                </a:solidFill>
              </a:rPr>
              <a:t>DENTRO DEL PROCESO DE MEJORA GENETICA ES IMPORTANTE REMARCAR EN QUE MOMENTO ES IMPORTANTE PROTEGER LAS VARIEDADES CANDIDATAS PARA EL MERCADO Y EVITAR EL PLAGIO O “BIOPIRATERIA”</a:t>
            </a:r>
            <a:endParaRPr lang="es-MX" b="1" dirty="0">
              <a:solidFill>
                <a:schemeClr val="accent1">
                  <a:lumMod val="50000"/>
                </a:schemeClr>
              </a:solidFill>
            </a:endParaRPr>
          </a:p>
        </p:txBody>
      </p:sp>
      <p:sp>
        <p:nvSpPr>
          <p:cNvPr id="21" name="CuadroTexto 20"/>
          <p:cNvSpPr txBox="1"/>
          <p:nvPr/>
        </p:nvSpPr>
        <p:spPr>
          <a:xfrm>
            <a:off x="6295865" y="4653259"/>
            <a:ext cx="984998" cy="246221"/>
          </a:xfrm>
          <a:prstGeom prst="rect">
            <a:avLst/>
          </a:prstGeom>
          <a:noFill/>
        </p:spPr>
        <p:txBody>
          <a:bodyPr wrap="square" rtlCol="0">
            <a:spAutoFit/>
          </a:bodyPr>
          <a:lstStyle/>
          <a:p>
            <a:r>
              <a:rPr lang="es-MX" sz="1000" b="1" dirty="0" smtClean="0"/>
              <a:t>TRANSPORTE</a:t>
            </a:r>
            <a:endParaRPr lang="es-MX" sz="1000" b="1" dirty="0"/>
          </a:p>
        </p:txBody>
      </p:sp>
      <p:sp>
        <p:nvSpPr>
          <p:cNvPr id="22" name="CuadroTexto 21"/>
          <p:cNvSpPr txBox="1"/>
          <p:nvPr/>
        </p:nvSpPr>
        <p:spPr>
          <a:xfrm>
            <a:off x="4914037" y="4653259"/>
            <a:ext cx="963778" cy="246221"/>
          </a:xfrm>
          <a:prstGeom prst="rect">
            <a:avLst/>
          </a:prstGeom>
          <a:noFill/>
        </p:spPr>
        <p:txBody>
          <a:bodyPr wrap="square" rtlCol="0">
            <a:spAutoFit/>
          </a:bodyPr>
          <a:lstStyle/>
          <a:p>
            <a:r>
              <a:rPr lang="es-MX" sz="1000" b="1" dirty="0" smtClean="0"/>
              <a:t>PRODUCTOR</a:t>
            </a:r>
            <a:endParaRPr lang="es-MX" sz="1000" b="1" dirty="0"/>
          </a:p>
        </p:txBody>
      </p:sp>
      <p:sp>
        <p:nvSpPr>
          <p:cNvPr id="23" name="10 Rectángulo redondeado"/>
          <p:cNvSpPr/>
          <p:nvPr/>
        </p:nvSpPr>
        <p:spPr>
          <a:xfrm>
            <a:off x="3362198" y="4529325"/>
            <a:ext cx="1014151" cy="494087"/>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CuadroTexto 23"/>
          <p:cNvSpPr txBox="1"/>
          <p:nvPr/>
        </p:nvSpPr>
        <p:spPr>
          <a:xfrm>
            <a:off x="3367293" y="4666547"/>
            <a:ext cx="1096694" cy="253916"/>
          </a:xfrm>
          <a:prstGeom prst="rect">
            <a:avLst/>
          </a:prstGeom>
          <a:noFill/>
        </p:spPr>
        <p:txBody>
          <a:bodyPr wrap="square" rtlCol="0">
            <a:spAutoFit/>
          </a:bodyPr>
          <a:lstStyle/>
          <a:p>
            <a:r>
              <a:rPr lang="es-MX" sz="1050" b="1" dirty="0" smtClean="0">
                <a:solidFill>
                  <a:schemeClr val="accent1">
                    <a:lumMod val="50000"/>
                  </a:schemeClr>
                </a:solidFill>
              </a:rPr>
              <a:t>CONSUMIDOR</a:t>
            </a:r>
            <a:endParaRPr lang="es-MX" sz="1050" b="1" dirty="0">
              <a:solidFill>
                <a:schemeClr val="accent1">
                  <a:lumMod val="50000"/>
                </a:schemeClr>
              </a:solidFill>
            </a:endParaRPr>
          </a:p>
        </p:txBody>
      </p:sp>
      <p:sp>
        <p:nvSpPr>
          <p:cNvPr id="25" name="CuadroTexto 24"/>
          <p:cNvSpPr txBox="1"/>
          <p:nvPr/>
        </p:nvSpPr>
        <p:spPr>
          <a:xfrm>
            <a:off x="6208564" y="4482853"/>
            <a:ext cx="1162970" cy="261610"/>
          </a:xfrm>
          <a:prstGeom prst="rect">
            <a:avLst/>
          </a:prstGeom>
          <a:noFill/>
        </p:spPr>
        <p:txBody>
          <a:bodyPr wrap="square" rtlCol="0">
            <a:spAutoFit/>
          </a:bodyPr>
          <a:lstStyle/>
          <a:p>
            <a:r>
              <a:rPr lang="es-MX" sz="1100" dirty="0" smtClean="0"/>
              <a:t>DISTRIBUCION</a:t>
            </a:r>
            <a:endParaRPr lang="es-MX" sz="1100" dirty="0"/>
          </a:p>
        </p:txBody>
      </p:sp>
      <p:sp>
        <p:nvSpPr>
          <p:cNvPr id="26" name="CuadroTexto 25"/>
          <p:cNvSpPr txBox="1"/>
          <p:nvPr/>
        </p:nvSpPr>
        <p:spPr>
          <a:xfrm>
            <a:off x="5706124" y="3311689"/>
            <a:ext cx="1116127" cy="246221"/>
          </a:xfrm>
          <a:prstGeom prst="rect">
            <a:avLst/>
          </a:prstGeom>
          <a:noFill/>
        </p:spPr>
        <p:txBody>
          <a:bodyPr wrap="square" rtlCol="0">
            <a:spAutoFit/>
          </a:bodyPr>
          <a:lstStyle/>
          <a:p>
            <a:r>
              <a:rPr lang="es-MX" sz="1000" b="1" dirty="0" smtClean="0"/>
              <a:t>NORMATIVIDAD</a:t>
            </a:r>
            <a:endParaRPr lang="es-MX" sz="1000" b="1" dirty="0"/>
          </a:p>
        </p:txBody>
      </p:sp>
      <p:sp>
        <p:nvSpPr>
          <p:cNvPr id="27" name="CuadroTexto 26"/>
          <p:cNvSpPr txBox="1"/>
          <p:nvPr/>
        </p:nvSpPr>
        <p:spPr>
          <a:xfrm>
            <a:off x="5726093" y="3508198"/>
            <a:ext cx="1263359" cy="400110"/>
          </a:xfrm>
          <a:prstGeom prst="rect">
            <a:avLst/>
          </a:prstGeom>
          <a:noFill/>
        </p:spPr>
        <p:txBody>
          <a:bodyPr wrap="square" rtlCol="0">
            <a:spAutoFit/>
          </a:bodyPr>
          <a:lstStyle/>
          <a:p>
            <a:r>
              <a:rPr lang="es-MX" sz="1000" b="1" dirty="0" smtClean="0"/>
              <a:t>CONTROL DE CALIDAD</a:t>
            </a:r>
            <a:endParaRPr lang="es-MX" sz="1000" b="1" dirty="0"/>
          </a:p>
        </p:txBody>
      </p:sp>
    </p:spTree>
    <p:extLst>
      <p:ext uri="{BB962C8B-B14F-4D97-AF65-F5344CB8AC3E}">
        <p14:creationId xmlns:p14="http://schemas.microsoft.com/office/powerpoint/2010/main" val="24655292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solidFill>
                  <a:schemeClr val="accent1">
                    <a:lumMod val="50000"/>
                  </a:schemeClr>
                </a:solidFill>
              </a:rPr>
              <a:t>DERECHOS DE PROPIEDAD: REGISTRO, PROTECCION PATENTE</a:t>
            </a:r>
            <a:endParaRPr lang="es-MX" sz="3200" b="1" dirty="0">
              <a:solidFill>
                <a:schemeClr val="accent1">
                  <a:lumMod val="50000"/>
                </a:schemeClr>
              </a:solidFill>
            </a:endParaRPr>
          </a:p>
        </p:txBody>
      </p:sp>
      <p:sp>
        <p:nvSpPr>
          <p:cNvPr id="3" name="2 Marcador de contenido"/>
          <p:cNvSpPr>
            <a:spLocks noGrp="1"/>
          </p:cNvSpPr>
          <p:nvPr>
            <p:ph idx="1"/>
          </p:nvPr>
        </p:nvSpPr>
        <p:spPr>
          <a:xfrm>
            <a:off x="457200" y="1600200"/>
            <a:ext cx="7787208" cy="4525963"/>
          </a:xfrm>
        </p:spPr>
        <p:style>
          <a:lnRef idx="1">
            <a:schemeClr val="accent1"/>
          </a:lnRef>
          <a:fillRef idx="2">
            <a:schemeClr val="accent1"/>
          </a:fillRef>
          <a:effectRef idx="1">
            <a:schemeClr val="accent1"/>
          </a:effectRef>
          <a:fontRef idx="minor">
            <a:schemeClr val="dk1"/>
          </a:fontRef>
        </p:style>
        <p:txBody>
          <a:bodyPr>
            <a:normAutofit fontScale="85000" lnSpcReduction="20000"/>
          </a:bodyPr>
          <a:lstStyle/>
          <a:p>
            <a:pPr algn="just"/>
            <a:r>
              <a:rPr lang="es-MX" dirty="0" smtClean="0">
                <a:solidFill>
                  <a:schemeClr val="tx2"/>
                </a:solidFill>
              </a:rPr>
              <a:t>Dado que en la actualidad la obtención de variedades mejoradas es un proceso que requiere </a:t>
            </a:r>
            <a:r>
              <a:rPr lang="es-MX" dirty="0">
                <a:solidFill>
                  <a:schemeClr val="tx2"/>
                </a:solidFill>
              </a:rPr>
              <a:t>l</a:t>
            </a:r>
            <a:r>
              <a:rPr lang="es-MX" dirty="0" smtClean="0">
                <a:solidFill>
                  <a:schemeClr val="tx2"/>
                </a:solidFill>
              </a:rPr>
              <a:t>a participación de expertos, recursos, infraestructura especializada en un contexto empresarial </a:t>
            </a:r>
          </a:p>
          <a:p>
            <a:pPr algn="just"/>
            <a:r>
              <a:rPr lang="es-MX" dirty="0">
                <a:solidFill>
                  <a:schemeClr val="tx2"/>
                </a:solidFill>
              </a:rPr>
              <a:t>S</a:t>
            </a:r>
            <a:r>
              <a:rPr lang="es-MX" dirty="0" smtClean="0">
                <a:solidFill>
                  <a:schemeClr val="tx2"/>
                </a:solidFill>
              </a:rPr>
              <a:t>e hace necesario regular antes de su promoción y comercialización su protección como una “invención” lo que ha ocasionado diferentes enfoques que han adoptado diferentes países para definir y aplicar el criterio de </a:t>
            </a:r>
            <a:r>
              <a:rPr lang="es-MX" b="1" dirty="0" smtClean="0">
                <a:solidFill>
                  <a:schemeClr val="tx2"/>
                </a:solidFill>
              </a:rPr>
              <a:t>Propiedad Intelectual </a:t>
            </a:r>
            <a:r>
              <a:rPr lang="es-MX" dirty="0" smtClean="0">
                <a:solidFill>
                  <a:schemeClr val="tx2"/>
                </a:solidFill>
              </a:rPr>
              <a:t>(PI). </a:t>
            </a:r>
          </a:p>
          <a:p>
            <a:pPr algn="just"/>
            <a:r>
              <a:rPr lang="es-MX" dirty="0" smtClean="0">
                <a:solidFill>
                  <a:schemeClr val="tx2"/>
                </a:solidFill>
              </a:rPr>
              <a:t>La </a:t>
            </a:r>
            <a:r>
              <a:rPr lang="es-MX" dirty="0">
                <a:solidFill>
                  <a:schemeClr val="tx2"/>
                </a:solidFill>
              </a:rPr>
              <a:t>PI </a:t>
            </a:r>
            <a:r>
              <a:rPr lang="es-MX" dirty="0" smtClean="0">
                <a:solidFill>
                  <a:schemeClr val="tx2"/>
                </a:solidFill>
              </a:rPr>
              <a:t>reconoce: </a:t>
            </a:r>
            <a:r>
              <a:rPr lang="es-MX" dirty="0">
                <a:solidFill>
                  <a:schemeClr val="tx2"/>
                </a:solidFill>
              </a:rPr>
              <a:t>Derechos exclusivos </a:t>
            </a:r>
            <a:r>
              <a:rPr lang="es-MX" dirty="0" smtClean="0">
                <a:solidFill>
                  <a:schemeClr val="tx2"/>
                </a:solidFill>
              </a:rPr>
              <a:t>sobre las </a:t>
            </a:r>
            <a:r>
              <a:rPr lang="es-MX" dirty="0">
                <a:solidFill>
                  <a:schemeClr val="tx2"/>
                </a:solidFill>
              </a:rPr>
              <a:t>creaciones de la mente </a:t>
            </a:r>
            <a:r>
              <a:rPr lang="es-MX" dirty="0" smtClean="0">
                <a:solidFill>
                  <a:schemeClr val="tx2"/>
                </a:solidFill>
              </a:rPr>
              <a:t>y ante </a:t>
            </a:r>
            <a:r>
              <a:rPr lang="es-MX" dirty="0">
                <a:solidFill>
                  <a:schemeClr val="tx2"/>
                </a:solidFill>
              </a:rPr>
              <a:t>la ley.</a:t>
            </a:r>
          </a:p>
        </p:txBody>
      </p:sp>
    </p:spTree>
    <p:extLst>
      <p:ext uri="{BB962C8B-B14F-4D97-AF65-F5344CB8AC3E}">
        <p14:creationId xmlns:p14="http://schemas.microsoft.com/office/powerpoint/2010/main" val="2789010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882</TotalTime>
  <Words>3199</Words>
  <Application>Microsoft Office PowerPoint</Application>
  <PresentationFormat>Presentación en pantalla (4:3)</PresentationFormat>
  <Paragraphs>275</Paragraphs>
  <Slides>45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45</vt:i4>
      </vt:variant>
    </vt:vector>
  </HeadingPairs>
  <TitlesOfParts>
    <vt:vector size="51" baseType="lpstr">
      <vt:lpstr>Arial</vt:lpstr>
      <vt:lpstr>Calibri</vt:lpstr>
      <vt:lpstr>Calibri Light</vt:lpstr>
      <vt:lpstr>Times New Roman</vt:lpstr>
      <vt:lpstr>Wingdings</vt:lpstr>
      <vt:lpstr>Tema de Office</vt:lpstr>
      <vt:lpstr>  UNIDAD DE COMPETENCIA  IV MARCO NORMATIVO Y PROTECCION VARIETAL  “CONTROVERSIA ACTUAL SOBRE LA PROPIEDAD INTELECTUAL DE LOS RECURSOS GENÉTICOS”  UNIDAD DE APRENDIZAJE MEJORAMIENTO GENETICO DE ORNAMENTALES </vt:lpstr>
      <vt:lpstr>PRESENTACION</vt:lpstr>
      <vt:lpstr>INSTRUCCIONES PARA EL USO DE ESTA PRESENTACION </vt:lpstr>
      <vt:lpstr>Notas aclaratorias:</vt:lpstr>
      <vt:lpstr>OBJETIVO DE LA UNIDAD DE APRENDIZAJE</vt:lpstr>
      <vt:lpstr>CONTENIDO DE LA PRESENTACION</vt:lpstr>
      <vt:lpstr>INTRODUCCION</vt:lpstr>
      <vt:lpstr>PROCESO DE MEJORAMIENTO GENETICO VEGETAL</vt:lpstr>
      <vt:lpstr>DERECHOS DE PROPIEDAD: REGISTRO, PROTECCION PATENTE</vt:lpstr>
      <vt:lpstr>EN EL SECTOR AGRICOLA SE RECONOCEN:</vt:lpstr>
      <vt:lpstr>Presentación de PowerPoint</vt:lpstr>
      <vt:lpstr>EVOLUCIÓN DE LA PROTECCIÓN DE LA PROPIEDAD INTELECTUAL</vt:lpstr>
      <vt:lpstr>INVENCION</vt:lpstr>
      <vt:lpstr>PORQUÉ PROTEGER?</vt:lpstr>
      <vt:lpstr>LEY PROPIEDAD INDUSTRIAL</vt:lpstr>
      <vt:lpstr>PATENTE</vt:lpstr>
      <vt:lpstr>COMPARACION ENTRE LOS ESQUEMAS DE PROTECION INDUSTRIAL DE PATENTES Y VARIEDADES VEGETALES</vt:lpstr>
      <vt:lpstr>REGISTRO: Catálogo Nacional de Variedades Vegetales (CNVV)</vt:lpstr>
      <vt:lpstr>ACEPTACION PARA REGISTRO</vt:lpstr>
      <vt:lpstr>DISTINCIÓN</vt:lpstr>
      <vt:lpstr>HOMOGENEIDAD</vt:lpstr>
      <vt:lpstr>ESTABILIDAD </vt:lpstr>
      <vt:lpstr>NOVEDAD</vt:lpstr>
      <vt:lpstr>PROTECCION DE VARIEDADES</vt:lpstr>
      <vt:lpstr>Unión Internacional para la Protección de las Obtenciones Vegetales (UPOV) </vt:lpstr>
      <vt:lpstr>Presentación de PowerPoint</vt:lpstr>
      <vt:lpstr>ACTAS UPOV 1978 VS 1992</vt:lpstr>
      <vt:lpstr>LEY FEDERAL DE VARIEDADES VEGETALES</vt:lpstr>
      <vt:lpstr>PATENTES DE ORGANISMOS VIVOS</vt:lpstr>
      <vt:lpstr>REGISTRO, PROTECION Y PATENTE DE VARIEDADES TRANSGENICAS (OGM)</vt:lpstr>
      <vt:lpstr>DERECHO DE OBTENTOR</vt:lpstr>
      <vt:lpstr>EXCEPCIONES AL DERECHO DE OBTENTOR</vt:lpstr>
      <vt:lpstr>EL PRIVILEGIO DEL AGRICULTOR</vt:lpstr>
      <vt:lpstr>Presentación de PowerPoint</vt:lpstr>
      <vt:lpstr>VARIEDADES ESCENCIALMENTE DERIVADAS</vt:lpstr>
      <vt:lpstr>PROCEDIMIENTO PARA OBTENER UN TÍTULO DE OBTENTOR EN MÉXICO</vt:lpstr>
      <vt:lpstr>Presentación de PowerPoint</vt:lpstr>
      <vt:lpstr>Titulo de obtentor</vt:lpstr>
      <vt:lpstr>ALGUNOS RIESGOS DE LA ADHESION DE MEXICO AL ACTA 1991</vt:lpstr>
      <vt:lpstr>Presentación de PowerPoint</vt:lpstr>
      <vt:lpstr>PREGUNTAS DE REPASO</vt:lpstr>
      <vt:lpstr>GLOSARIO DE LA LFVV</vt:lpstr>
      <vt:lpstr>BIBLIOGRAFIA</vt:lpstr>
      <vt:lpstr>Presentación de PowerPoint</vt:lpstr>
      <vt:lpstr>Algunos links de interes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PROTECCIÓN DE LOS DERECHOS DE OBTENCIÓN VEGETAL</dc:title>
  <dc:creator>Antonio Laguna Cerda</dc:creator>
  <cp:lastModifiedBy>UAEM</cp:lastModifiedBy>
  <cp:revision>63</cp:revision>
  <dcterms:created xsi:type="dcterms:W3CDTF">2019-09-21T05:10:59Z</dcterms:created>
  <dcterms:modified xsi:type="dcterms:W3CDTF">2019-09-30T22:05:23Z</dcterms:modified>
</cp:coreProperties>
</file>