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0" r:id="rId24"/>
    <p:sldId id="283" r:id="rId25"/>
    <p:sldId id="284" r:id="rId26"/>
    <p:sldId id="285" r:id="rId27"/>
    <p:sldId id="286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43" autoAdjust="0"/>
    <p:restoredTop sz="94660"/>
  </p:normalViewPr>
  <p:slideViewPr>
    <p:cSldViewPr snapToGrid="0">
      <p:cViewPr varScale="1">
        <p:scale>
          <a:sx n="31" d="100"/>
          <a:sy n="31" d="100"/>
        </p:scale>
        <p:origin x="284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60FD84-10C2-4C99-8D53-5EC7ADAE5CB3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009EAE-B98C-4735-B7A1-2F24C16677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9912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276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582D914-09D7-4275-A840-A705E97C4D41}" type="slidenum">
              <a:rPr lang="es-MX" altLang="es-MX" smtClean="0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22</a:t>
            </a:fld>
            <a:endParaRPr lang="es-MX" altLang="es-MX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327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CBF05-49CE-437C-B66F-BEA598D71BE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A027C-36CC-4422-847A-A825F7357A28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670425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CE005-8E39-4F5B-8D97-F71B5D9D860C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B616B-F7AB-48E1-A32F-E2A8F29FAA0A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089245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235EF-1313-4B16-8223-7BC3146E4BBE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D26C1-79FA-4757-81E1-F9355D3023BF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54145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431B4-DE05-4BB8-815B-198B5A5C0035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E784E-DE00-4041-BE6A-45C1CB93A17A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83003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89A66-234A-428E-BD07-B5B62C53BFA2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D68CE-5F15-4381-B9F6-1CC66F6AECCA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53873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B8058-5AF8-4493-AA22-319868DE542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BE1C5-C408-4A5B-A4C9-5407588EDBA3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55810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B327E-924A-4D37-BDC8-BB325D34BA9C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79B4C-7E54-4A3D-AE8A-B2C3C74AB44F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680388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94A81-07B1-4C7D-8AF7-9BD4119E8134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96F2F-3DD1-4ED5-BC4F-2D2111E30FF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34503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FED9-9881-4F6E-932C-9D206BD26EE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81F26-3587-4433-8C1B-E7E4410514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99153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EC77F-B79C-4C46-826C-A51A76CEE6E9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F307B-FB7A-4E2C-B6B0-2726381A137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93810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1D76F-11F4-413B-A2B1-E8E8FB36349A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2B743-E6D2-43DF-97E3-FD4A5B1D862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57031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D58E57-12D4-479B-BEB0-E07492C92A9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27/09/2019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AA72AF-58DA-4570-8B37-D2570B7A36A0}" type="slidenum">
              <a:rPr lang="es-MX" altLang="es-MX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altLang="es-MX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235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2771775" cy="258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2535239"/>
            <a:ext cx="2779713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4824414"/>
            <a:ext cx="2779713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ángulo 9"/>
          <p:cNvSpPr/>
          <p:nvPr/>
        </p:nvSpPr>
        <p:spPr>
          <a:xfrm rot="16200000">
            <a:off x="6107907" y="4079082"/>
            <a:ext cx="963613" cy="4572000"/>
          </a:xfrm>
          <a:prstGeom prst="rect">
            <a:avLst/>
          </a:prstGeom>
          <a:solidFill>
            <a:srgbClr val="2D5335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vert" anchor="ctr"/>
          <a:lstStyle/>
          <a:p>
            <a:pPr algn="ctr" defTabSz="457200">
              <a:defRPr/>
            </a:pPr>
            <a:r>
              <a:rPr lang="es-ES" kern="0" dirty="0">
                <a:solidFill>
                  <a:prstClr val="white"/>
                </a:solidFill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Rectángulo 10"/>
          <p:cNvSpPr/>
          <p:nvPr/>
        </p:nvSpPr>
        <p:spPr>
          <a:xfrm rot="16200000">
            <a:off x="9232901" y="5435601"/>
            <a:ext cx="963612" cy="1881187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 rot="16200000">
            <a:off x="6845301" y="-2541587"/>
            <a:ext cx="1268413" cy="6351587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vert" anchor="ctr"/>
          <a:lstStyle/>
          <a:p>
            <a:pPr algn="ctr" defTabSz="457200">
              <a:defRPr/>
            </a:pPr>
            <a:r>
              <a:rPr lang="es-ES" kern="0" dirty="0">
                <a:solidFill>
                  <a:prstClr val="white"/>
                </a:solidFill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080" name="Imagen 15" descr="Sin título-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064" y="61913"/>
            <a:ext cx="5830887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1" name="CuadroTexto 17"/>
          <p:cNvSpPr txBox="1">
            <a:spLocks noChangeArrowheads="1"/>
          </p:cNvSpPr>
          <p:nvPr/>
        </p:nvSpPr>
        <p:spPr bwMode="auto">
          <a:xfrm>
            <a:off x="5951539" y="620713"/>
            <a:ext cx="45545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Universitario UAEM Temascaltepec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Ingeniero Agrónomo Zootecnista </a:t>
            </a:r>
          </a:p>
        </p:txBody>
      </p:sp>
      <p:sp>
        <p:nvSpPr>
          <p:cNvPr id="3082" name="CuadroTexto 18"/>
          <p:cNvSpPr txBox="1">
            <a:spLocks noChangeArrowheads="1"/>
          </p:cNvSpPr>
          <p:nvPr/>
        </p:nvSpPr>
        <p:spPr bwMode="auto">
          <a:xfrm>
            <a:off x="4872039" y="2197100"/>
            <a:ext cx="54006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FACTORES BIOLÓGICOS QUE AFECTAN LA CALIDAD DE LA CARNE </a:t>
            </a:r>
          </a:p>
        </p:txBody>
      </p:sp>
      <p:sp>
        <p:nvSpPr>
          <p:cNvPr id="3083" name="CuadroTexto 19"/>
          <p:cNvSpPr txBox="1">
            <a:spLocks noChangeArrowheads="1"/>
          </p:cNvSpPr>
          <p:nvPr/>
        </p:nvSpPr>
        <p:spPr bwMode="auto">
          <a:xfrm>
            <a:off x="5948363" y="5324475"/>
            <a:ext cx="4583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en C. Ernesto Joel Dorantes Coronado </a:t>
            </a:r>
          </a:p>
        </p:txBody>
      </p:sp>
      <p:sp>
        <p:nvSpPr>
          <p:cNvPr id="3084" name="CuadroTexto 20"/>
          <p:cNvSpPr txBox="1">
            <a:spLocks noChangeArrowheads="1"/>
          </p:cNvSpPr>
          <p:nvPr/>
        </p:nvSpPr>
        <p:spPr bwMode="auto">
          <a:xfrm>
            <a:off x="5324476" y="4159251"/>
            <a:ext cx="43910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Programa de estudios por competencias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Cultura de Calidad </a:t>
            </a:r>
          </a:p>
        </p:txBody>
      </p:sp>
      <p:pic>
        <p:nvPicPr>
          <p:cNvPr id="3085" name="Imagen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6" y="5899150"/>
            <a:ext cx="1152525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99110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881188" y="1500188"/>
            <a:ext cx="399878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400" b="1" dirty="0">
                <a:solidFill>
                  <a:srgbClr val="FFC000"/>
                </a:solidFill>
                <a:cs typeface="Arial" panose="020B0604020202020204" pitchFamily="34" charset="0"/>
              </a:rPr>
              <a:t>1. </a:t>
            </a:r>
            <a:r>
              <a:rPr lang="es-MX" sz="2400" b="1" dirty="0" err="1">
                <a:solidFill>
                  <a:srgbClr val="FFC000"/>
                </a:solidFill>
                <a:cs typeface="Arial" panose="020B0604020202020204" pitchFamily="34" charset="0"/>
              </a:rPr>
              <a:t>Epimysium</a:t>
            </a:r>
            <a:r>
              <a:rPr lang="es-MX" sz="2400" b="1" dirty="0">
                <a:solidFill>
                  <a:prstClr val="white"/>
                </a:solidFill>
                <a:cs typeface="Arial" panose="020B0604020202020204" pitchFamily="34" charset="0"/>
              </a:rPr>
              <a:t>. capa exterior de colágeno</a:t>
            </a:r>
          </a:p>
          <a:p>
            <a:pPr marL="342900" indent="-342900">
              <a:defRPr/>
            </a:pPr>
            <a:endParaRPr lang="es-MX" sz="2400" b="1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>
              <a:defRPr/>
            </a:pPr>
            <a:r>
              <a:rPr lang="es-MX" sz="2400" b="1" dirty="0">
                <a:solidFill>
                  <a:prstClr val="white"/>
                </a:solidFill>
                <a:cs typeface="Arial" panose="020B0604020202020204" pitchFamily="34" charset="0"/>
              </a:rPr>
              <a:t>2. </a:t>
            </a:r>
            <a:r>
              <a:rPr lang="es-MX" sz="2400" b="1" dirty="0" err="1">
                <a:solidFill>
                  <a:srgbClr val="FFC000"/>
                </a:solidFill>
                <a:cs typeface="Arial" panose="020B0604020202020204" pitchFamily="34" charset="0"/>
              </a:rPr>
              <a:t>Perimysium</a:t>
            </a:r>
            <a:r>
              <a:rPr lang="es-MX" sz="2400" b="1" dirty="0">
                <a:solidFill>
                  <a:prstClr val="white"/>
                </a:solidFill>
                <a:cs typeface="Arial" panose="020B0604020202020204" pitchFamily="34" charset="0"/>
              </a:rPr>
              <a:t>. Rodea los haces de fibras musculares contiene vaso sanguíneos</a:t>
            </a:r>
          </a:p>
          <a:p>
            <a:pPr>
              <a:defRPr/>
            </a:pPr>
            <a:endParaRPr lang="es-MX" sz="2400" b="1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>
              <a:defRPr/>
            </a:pPr>
            <a:r>
              <a:rPr lang="es-MX" sz="2400" b="1" dirty="0">
                <a:solidFill>
                  <a:prstClr val="white"/>
                </a:solidFill>
                <a:cs typeface="Arial" panose="020B0604020202020204" pitchFamily="34" charset="0"/>
              </a:rPr>
              <a:t>3. </a:t>
            </a:r>
            <a:r>
              <a:rPr lang="es-MX" sz="2400" b="1" dirty="0" err="1">
                <a:solidFill>
                  <a:srgbClr val="FFC000"/>
                </a:solidFill>
                <a:cs typeface="Arial" panose="020B0604020202020204" pitchFamily="34" charset="0"/>
              </a:rPr>
              <a:t>Endomysium</a:t>
            </a:r>
            <a:r>
              <a:rPr lang="es-MX" sz="2400" b="1" dirty="0">
                <a:solidFill>
                  <a:prstClr val="white"/>
                </a:solidFill>
                <a:cs typeface="Arial" panose="020B0604020202020204" pitchFamily="34" charset="0"/>
              </a:rPr>
              <a:t>.  Rodea las  fibras musculares, contiene capilares y células satélite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207568" y="260648"/>
            <a:ext cx="82557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4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Organización de tejidos conectivos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1" y="1093996"/>
            <a:ext cx="4367354" cy="4757247"/>
          </a:xfrm>
          <a:prstGeom prst="rect">
            <a:avLst/>
          </a:prstGeom>
        </p:spPr>
      </p:pic>
      <p:pic>
        <p:nvPicPr>
          <p:cNvPr id="6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3138"/>
            <a:ext cx="969963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495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9" y="6053138"/>
            <a:ext cx="969963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775520" y="188641"/>
            <a:ext cx="8892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4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Organización de las fibras musculares esqueléticas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4582" y="1512079"/>
            <a:ext cx="7759890" cy="5308587"/>
          </a:xfrm>
          <a:prstGeom prst="rect">
            <a:avLst/>
          </a:prstGeom>
        </p:spPr>
      </p:pic>
      <p:sp>
        <p:nvSpPr>
          <p:cNvPr id="13315" name="4 CuadroTexto"/>
          <p:cNvSpPr txBox="1">
            <a:spLocks noChangeArrowheads="1"/>
          </p:cNvSpPr>
          <p:nvPr/>
        </p:nvSpPr>
        <p:spPr bwMode="auto">
          <a:xfrm>
            <a:off x="2584583" y="1772816"/>
            <a:ext cx="364331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Una Triada = 1 túbulo T y 2 cisternas terminales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Cisterna. Concentra Ca  y libera Ca hacia los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 err="1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Sarcómeros</a:t>
            </a:r>
            <a:r>
              <a:rPr lang="es-MX" altLang="es-MX" sz="1600" b="1" dirty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para iniciar la contracción muscular</a:t>
            </a:r>
          </a:p>
        </p:txBody>
      </p:sp>
    </p:spTree>
    <p:extLst>
      <p:ext uri="{BB962C8B-B14F-4D97-AF65-F5344CB8AC3E}">
        <p14:creationId xmlns:p14="http://schemas.microsoft.com/office/powerpoint/2010/main" val="165072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0887"/>
            <a:ext cx="969963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/>
              <p:cNvSpPr txBox="1"/>
              <p:nvPr/>
            </p:nvSpPr>
            <p:spPr>
              <a:xfrm>
                <a:off x="363683" y="188641"/>
                <a:ext cx="5257799" cy="66479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MX" sz="28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 proteínas del filamento delgado</a:t>
                </a: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s-MX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 eaLnBrk="0" fontAlgn="base" hangingPunct="0">
                  <a:spcBef>
                    <a:spcPct val="0"/>
                  </a:spcBef>
                  <a:spcAft>
                    <a:spcPct val="0"/>
                  </a:spcAft>
                  <a:buFontTx/>
                  <a:buAutoNum type="arabicPeriod"/>
                </a:pPr>
                <a:r>
                  <a:rPr lang="es-MX" sz="2000" dirty="0">
                    <a:solidFill>
                      <a:srgbClr val="FFC000"/>
                    </a:solidFill>
                    <a:cs typeface="Arial" panose="020B0604020202020204" pitchFamily="34" charset="0"/>
                  </a:rPr>
                  <a:t>Actina F.</a:t>
                </a:r>
              </a:p>
              <a:p>
                <a:pPr marL="2857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Ø"/>
                </a:pPr>
                <a:r>
                  <a:rPr lang="es-MX" sz="20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líneas enroscadas de proteína globular </a:t>
                </a:r>
                <a:r>
                  <a:rPr lang="es-MX" sz="2000" dirty="0">
                    <a:solidFill>
                      <a:srgbClr val="FFC000"/>
                    </a:solidFill>
                    <a:cs typeface="Arial" panose="020B0604020202020204" pitchFamily="34" charset="0"/>
                  </a:rPr>
                  <a:t>actina G</a:t>
                </a:r>
              </a:p>
              <a:p>
                <a:pPr marL="2857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Ø"/>
                </a:pPr>
                <a:r>
                  <a:rPr lang="es-MX" sz="20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Los </a:t>
                </a:r>
                <a:r>
                  <a:rPr lang="es-MX" sz="2000" dirty="0">
                    <a:solidFill>
                      <a:srgbClr val="FFC000"/>
                    </a:solidFill>
                    <a:cs typeface="Arial" panose="020B0604020202020204" pitchFamily="34" charset="0"/>
                  </a:rPr>
                  <a:t>sitios activos </a:t>
                </a:r>
                <a:r>
                  <a:rPr lang="es-MX" sz="20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sobre las tiras de actina G enlazan </a:t>
                </a:r>
                <a:r>
                  <a:rPr lang="es-MX" sz="2000" dirty="0">
                    <a:solidFill>
                      <a:srgbClr val="FFC000"/>
                    </a:solidFill>
                    <a:cs typeface="Arial" panose="020B0604020202020204" pitchFamily="34" charset="0"/>
                  </a:rPr>
                  <a:t>miosina</a:t>
                </a: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MX" sz="20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2. </a:t>
                </a:r>
                <a:r>
                  <a:rPr lang="es-MX" sz="2000" dirty="0" err="1">
                    <a:solidFill>
                      <a:srgbClr val="FFC000"/>
                    </a:solidFill>
                    <a:cs typeface="Arial" panose="020B0604020202020204" pitchFamily="34" charset="0"/>
                  </a:rPr>
                  <a:t>Nebulina</a:t>
                </a:r>
                <a:endParaRPr lang="es-MX" sz="2000" dirty="0">
                  <a:solidFill>
                    <a:srgbClr val="FFC000"/>
                  </a:solidFill>
                  <a:cs typeface="Arial" panose="020B0604020202020204" pitchFamily="34" charset="0"/>
                </a:endParaRPr>
              </a:p>
              <a:p>
                <a:pPr marL="2857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Ø"/>
                </a:pPr>
                <a:r>
                  <a:rPr lang="es-MX" sz="20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Mantiene unidas las tiras de </a:t>
                </a:r>
                <a:r>
                  <a:rPr lang="es-MX" sz="2000" dirty="0">
                    <a:solidFill>
                      <a:srgbClr val="FFC000"/>
                    </a:solidFill>
                    <a:cs typeface="Arial" panose="020B0604020202020204" pitchFamily="34" charset="0"/>
                  </a:rPr>
                  <a:t>actina F</a:t>
                </a: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MX" sz="20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3. </a:t>
                </a:r>
                <a:r>
                  <a:rPr lang="es-MX" sz="2000" dirty="0" err="1">
                    <a:solidFill>
                      <a:prstClr val="white"/>
                    </a:solidFill>
                    <a:cs typeface="Arial" panose="020B0604020202020204" pitchFamily="34" charset="0"/>
                  </a:rPr>
                  <a:t>Tropomiosina</a:t>
                </a:r>
                <a:endParaRPr lang="es-MX" sz="2000" dirty="0">
                  <a:solidFill>
                    <a:prstClr val="white"/>
                  </a:solidFill>
                  <a:cs typeface="Arial" panose="020B0604020202020204" pitchFamily="34" charset="0"/>
                </a:endParaRPr>
              </a:p>
              <a:p>
                <a:pPr marL="2857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Ø"/>
                </a:pPr>
                <a:r>
                  <a:rPr lang="es-MX" sz="20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Es una doble tira </a:t>
                </a:r>
              </a:p>
              <a:p>
                <a:pPr marL="2857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Ø"/>
                </a:pPr>
                <a:r>
                  <a:rPr lang="es-MX" sz="20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Previene la interacción </a:t>
                </a:r>
                <a:r>
                  <a:rPr lang="es-MX" sz="2000" dirty="0">
                    <a:solidFill>
                      <a:srgbClr val="FFC000"/>
                    </a:solidFill>
                    <a:cs typeface="Arial" panose="020B0604020202020204" pitchFamily="34" charset="0"/>
                  </a:rPr>
                  <a:t>actina-miosina</a:t>
                </a: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MX" sz="20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4. </a:t>
                </a:r>
                <a:r>
                  <a:rPr lang="es-MX" sz="2000" dirty="0" err="1">
                    <a:solidFill>
                      <a:srgbClr val="FFC000"/>
                    </a:solidFill>
                    <a:cs typeface="Arial" panose="020B0604020202020204" pitchFamily="34" charset="0"/>
                  </a:rPr>
                  <a:t>Troponina</a:t>
                </a:r>
                <a:r>
                  <a:rPr lang="es-MX" sz="20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 </a:t>
                </a:r>
              </a:p>
              <a:p>
                <a:pPr marL="2857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Ø"/>
                </a:pPr>
                <a:r>
                  <a:rPr lang="es-MX" sz="20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Proteína globular</a:t>
                </a:r>
              </a:p>
              <a:p>
                <a:pPr marL="2857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Ø"/>
                </a:pPr>
                <a:r>
                  <a:rPr lang="es-MX" sz="20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Enlaza </a:t>
                </a:r>
                <a:r>
                  <a:rPr lang="es-MX" sz="2000" dirty="0" err="1">
                    <a:solidFill>
                      <a:prstClr val="white"/>
                    </a:solidFill>
                    <a:cs typeface="Arial" panose="020B0604020202020204" pitchFamily="34" charset="0"/>
                  </a:rPr>
                  <a:t>t</a:t>
                </a:r>
                <a:r>
                  <a:rPr lang="es-MX" sz="2000" dirty="0" err="1">
                    <a:solidFill>
                      <a:srgbClr val="FFC000"/>
                    </a:solidFill>
                    <a:cs typeface="Arial" panose="020B0604020202020204" pitchFamily="34" charset="0"/>
                  </a:rPr>
                  <a:t>ropomiosina</a:t>
                </a:r>
                <a:r>
                  <a:rPr lang="es-MX" sz="20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 a </a:t>
                </a:r>
                <a:r>
                  <a:rPr lang="es-MX" sz="2000" dirty="0">
                    <a:solidFill>
                      <a:srgbClr val="FFC000"/>
                    </a:solidFill>
                    <a:cs typeface="Arial" panose="020B0604020202020204" pitchFamily="34" charset="0"/>
                  </a:rPr>
                  <a:t>actina  G</a:t>
                </a:r>
              </a:p>
              <a:p>
                <a:pPr marL="1200150" lvl="2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Ø"/>
                </a:pPr>
                <a:r>
                  <a:rPr lang="es-MX" sz="20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Controlado por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𝐶𝑎</m:t>
                        </m:r>
                      </m:e>
                      <m:sup>
                        <m:r>
                          <a:rPr lang="es-MX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endParaRPr lang="es-MX" sz="2000" dirty="0">
                  <a:solidFill>
                    <a:prstClr val="white"/>
                  </a:solidFill>
                  <a:cs typeface="Arial" panose="020B0604020202020204" pitchFamily="34" charset="0"/>
                </a:endParaRPr>
              </a:p>
              <a:p>
                <a:pPr marL="342900" indent="-342900" eaLnBrk="0" fontAlgn="base" hangingPunct="0">
                  <a:spcBef>
                    <a:spcPct val="0"/>
                  </a:spcBef>
                  <a:spcAft>
                    <a:spcPct val="0"/>
                  </a:spcAft>
                  <a:buFontTx/>
                  <a:buAutoNum type="arabicPeriod"/>
                </a:pPr>
                <a:endParaRPr lang="es-MX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s-MX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 eaLnBrk="0" fontAlgn="base" hangingPunct="0">
                  <a:spcBef>
                    <a:spcPct val="0"/>
                  </a:spcBef>
                  <a:spcAft>
                    <a:spcPct val="0"/>
                  </a:spcAft>
                  <a:buFontTx/>
                  <a:buAutoNum type="arabicPeriod"/>
                </a:pPr>
                <a:endParaRPr lang="es-MX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s-MX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Cuadro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683" y="188641"/>
                <a:ext cx="5257799" cy="6647974"/>
              </a:xfrm>
              <a:prstGeom prst="rect">
                <a:avLst/>
              </a:prstGeom>
              <a:blipFill rotWithShape="0">
                <a:blip r:embed="rId3"/>
                <a:stretch>
                  <a:fillRect l="-1276" t="-100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uadroTexto 2"/>
          <p:cNvSpPr txBox="1"/>
          <p:nvPr/>
        </p:nvSpPr>
        <p:spPr>
          <a:xfrm>
            <a:off x="7032105" y="332656"/>
            <a:ext cx="2843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Troponina</a:t>
            </a:r>
            <a:r>
              <a:rPr lang="es-MX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MX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Tropomiosina</a:t>
            </a:r>
            <a:endParaRPr lang="es-MX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/>
              <p:cNvSpPr txBox="1"/>
              <p:nvPr/>
            </p:nvSpPr>
            <p:spPr>
              <a:xfrm>
                <a:off x="6581663" y="4286561"/>
                <a:ext cx="3744416" cy="1754326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MX" dirty="0">
                    <a:solidFill>
                      <a:prstClr val="white"/>
                    </a:solidFill>
                  </a:rPr>
                  <a:t>Inicia la contracción </a:t>
                </a: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s-MX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𝐶𝑎</m:t>
                        </m:r>
                      </m:e>
                      <m:sup>
                        <m:r>
                          <a:rPr lang="es-MX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s-MX" dirty="0">
                    <a:solidFill>
                      <a:prstClr val="white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enlaza al receptor sobre la molécula de </a:t>
                </a:r>
                <a:r>
                  <a:rPr lang="es-MX" dirty="0" err="1">
                    <a:solidFill>
                      <a:prstClr val="white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troponina</a:t>
                </a:r>
                <a:r>
                  <a:rPr lang="es-MX" dirty="0">
                    <a:solidFill>
                      <a:prstClr val="white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s-MX" dirty="0">
                  <a:solidFill>
                    <a:prstClr val="white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MX" dirty="0">
                    <a:solidFill>
                      <a:prstClr val="white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El complejo </a:t>
                </a:r>
                <a:r>
                  <a:rPr lang="es-MX" dirty="0" err="1">
                    <a:solidFill>
                      <a:prstClr val="white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troponina-tropomiosina</a:t>
                </a:r>
                <a:r>
                  <a:rPr lang="es-MX" dirty="0">
                    <a:solidFill>
                      <a:prstClr val="white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cambia  </a:t>
                </a:r>
              </a:p>
            </p:txBody>
          </p:sp>
        </mc:Choice>
        <mc:Fallback xmlns="">
          <p:sp>
            <p:nvSpPr>
              <p:cNvPr id="4" name="Cuadro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1663" y="4286561"/>
                <a:ext cx="3744416" cy="1754326"/>
              </a:xfrm>
              <a:prstGeom prst="rect">
                <a:avLst/>
              </a:prstGeom>
              <a:blipFill rotWithShape="0">
                <a:blip r:embed="rId4"/>
                <a:stretch>
                  <a:fillRect l="-1133" t="-1027" r="-971" b="-342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1564" y="1011602"/>
            <a:ext cx="4555711" cy="2989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87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4725"/>
            <a:ext cx="968375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3359697" y="476673"/>
            <a:ext cx="49201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3200" dirty="0">
                <a:solidFill>
                  <a:prstClr val="white"/>
                </a:solidFill>
                <a:cs typeface="Arial" panose="020B0604020202020204" pitchFamily="34" charset="0"/>
              </a:rPr>
              <a:t>El proceso de la contracción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1734208" y="1340768"/>
                <a:ext cx="8933792" cy="36009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Courier New" panose="02070309020205020404" pitchFamily="49" charset="0"/>
                  <a:buChar char="o"/>
                </a:pPr>
                <a:r>
                  <a:rPr lang="es-MX" sz="24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Estimulación neurológica del sarcolema:</a:t>
                </a:r>
              </a:p>
              <a:p>
                <a:pPr marL="2857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Courier New" panose="02070309020205020404" pitchFamily="49" charset="0"/>
                  <a:buChar char="o"/>
                </a:pPr>
                <a:endParaRPr lang="es-MX" sz="2400" dirty="0">
                  <a:solidFill>
                    <a:prstClr val="white"/>
                  </a:solidFill>
                  <a:cs typeface="Arial" panose="020B0604020202020204" pitchFamily="34" charset="0"/>
                </a:endParaRPr>
              </a:p>
              <a:p>
                <a:pPr marL="742950" lvl="1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ü"/>
                </a:pPr>
                <a:r>
                  <a:rPr lang="es-MX" sz="24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Causa el </a:t>
                </a:r>
                <a:r>
                  <a:rPr lang="es-MX" sz="2400" dirty="0">
                    <a:solidFill>
                      <a:srgbClr val="FFC000"/>
                    </a:solidFill>
                    <a:cs typeface="Arial" panose="020B0604020202020204" pitchFamily="34" charset="0"/>
                  </a:rPr>
                  <a:t>acoplamiento excitación – contracción</a:t>
                </a:r>
              </a:p>
              <a:p>
                <a:pPr marL="2857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Courier New" panose="02070309020205020404" pitchFamily="49" charset="0"/>
                  <a:buChar char="o"/>
                </a:pPr>
                <a:endParaRPr lang="es-MX" sz="24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Courier New" panose="02070309020205020404" pitchFamily="49" charset="0"/>
                  <a:buChar char="o"/>
                </a:pPr>
                <a:r>
                  <a:rPr lang="es-MX" sz="24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Las </a:t>
                </a:r>
                <a:r>
                  <a:rPr lang="es-MX" sz="2400" dirty="0" err="1">
                    <a:solidFill>
                      <a:prstClr val="white"/>
                    </a:solidFill>
                    <a:cs typeface="Arial" panose="020B0604020202020204" pitchFamily="34" charset="0"/>
                  </a:rPr>
                  <a:t>Cisternae</a:t>
                </a:r>
                <a:r>
                  <a:rPr lang="es-MX" sz="24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 del RS  liberan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24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𝐶𝑎</m:t>
                        </m:r>
                      </m:e>
                      <m:sup>
                        <m:r>
                          <a:rPr lang="es-MX" sz="24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s-MX" sz="24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:</a:t>
                </a:r>
              </a:p>
              <a:p>
                <a:pPr marL="285750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ü"/>
                </a:pPr>
                <a:endParaRPr lang="es-MX" sz="2400" dirty="0">
                  <a:solidFill>
                    <a:prstClr val="white"/>
                  </a:solidFill>
                  <a:cs typeface="Arial" panose="020B0604020202020204" pitchFamily="34" charset="0"/>
                </a:endParaRPr>
              </a:p>
              <a:p>
                <a:pPr marL="742950" lvl="1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ü"/>
                </a:pPr>
                <a:r>
                  <a:rPr lang="es-MX" sz="24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Lo que inicia la interacción de los filamentos  gruesos y delgados</a:t>
                </a:r>
              </a:p>
              <a:p>
                <a:pPr marL="742950" lvl="1" indent="-28575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Wingdings" panose="05000000000000000000" pitchFamily="2" charset="2"/>
                  <a:buChar char="ü"/>
                </a:pPr>
                <a:r>
                  <a:rPr lang="es-MX" sz="24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Consume ATP y produce </a:t>
                </a:r>
                <a:r>
                  <a:rPr lang="es-MX" sz="2400" dirty="0">
                    <a:solidFill>
                      <a:srgbClr val="FFC000"/>
                    </a:solidFill>
                    <a:cs typeface="Arial" panose="020B0604020202020204" pitchFamily="34" charset="0"/>
                  </a:rPr>
                  <a:t>tensión </a:t>
                </a:r>
                <a:r>
                  <a:rPr lang="es-MX" sz="2400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 </a:t>
                </a:r>
              </a:p>
              <a:p>
                <a:pPr lvl="2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s-MX" dirty="0">
                  <a:solidFill>
                    <a:prstClr val="white"/>
                  </a:solidFill>
                  <a:cs typeface="Arial" panose="020B0604020202020204" pitchFamily="34" charset="0"/>
                </a:endParaRPr>
              </a:p>
              <a:p>
                <a:pPr lvl="2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MX" dirty="0">
                    <a:solidFill>
                      <a:prstClr val="white"/>
                    </a:solidFill>
                    <a:cs typeface="Arial" panose="020B0604020202020204" pitchFamily="34" charset="0"/>
                  </a:rPr>
                  <a:t> </a:t>
                </a:r>
                <a:endParaRPr lang="es-MX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4208" y="1340768"/>
                <a:ext cx="8933792" cy="3600986"/>
              </a:xfrm>
              <a:prstGeom prst="rect">
                <a:avLst/>
              </a:prstGeom>
              <a:blipFill rotWithShape="0">
                <a:blip r:embed="rId3"/>
                <a:stretch>
                  <a:fillRect l="-955" t="-1354" r="-6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4112" y="4214829"/>
            <a:ext cx="3003228" cy="254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90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3 Rectángulo"/>
          <p:cNvSpPr>
            <a:spLocks noChangeArrowheads="1"/>
          </p:cNvSpPr>
          <p:nvPr/>
        </p:nvSpPr>
        <p:spPr bwMode="auto">
          <a:xfrm>
            <a:off x="583624" y="351993"/>
            <a:ext cx="7358063" cy="523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3600" dirty="0">
                <a:solidFill>
                  <a:prstClr val="white"/>
                </a:solidFill>
                <a:cs typeface="Arial" panose="020B0604020202020204" pitchFamily="34" charset="0"/>
              </a:rPr>
              <a:t>Acoplamiento Excitación–Contracción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18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dirty="0">
                <a:solidFill>
                  <a:prstClr val="white"/>
                </a:solidFill>
                <a:cs typeface="Arial" panose="020B0604020202020204" pitchFamily="34" charset="0"/>
              </a:rPr>
              <a:t>•</a:t>
            </a:r>
            <a:r>
              <a:rPr lang="es-MX" altLang="es-MX" sz="2800" dirty="0">
                <a:solidFill>
                  <a:srgbClr val="FFC000"/>
                </a:solidFill>
                <a:cs typeface="Arial" panose="020B0604020202020204" pitchFamily="34" charset="0"/>
              </a:rPr>
              <a:t>Potencial de acción alcanza la triada</a:t>
            </a:r>
            <a:r>
              <a:rPr lang="es-MX" altLang="es-MX" sz="2800" dirty="0">
                <a:solidFill>
                  <a:prstClr val="white"/>
                </a:solidFill>
                <a:cs typeface="Arial" panose="020B0604020202020204" pitchFamily="34" charset="0"/>
              </a:rPr>
              <a:t>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8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dirty="0">
                <a:solidFill>
                  <a:prstClr val="white"/>
                </a:solidFill>
                <a:cs typeface="Arial" panose="020B0604020202020204" pitchFamily="34" charset="0"/>
              </a:rPr>
              <a:t>–Libera Ca2+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8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dirty="0">
                <a:solidFill>
                  <a:prstClr val="white"/>
                </a:solidFill>
                <a:cs typeface="Arial" panose="020B0604020202020204" pitchFamily="34" charset="0"/>
              </a:rPr>
              <a:t>–Dispara la contracción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8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dirty="0">
                <a:solidFill>
                  <a:prstClr val="white"/>
                </a:solidFill>
                <a:cs typeface="Arial" panose="020B0604020202020204" pitchFamily="34" charset="0"/>
              </a:rPr>
              <a:t>•</a:t>
            </a:r>
            <a:r>
              <a:rPr lang="es-MX" altLang="es-MX" sz="2800" dirty="0">
                <a:solidFill>
                  <a:srgbClr val="FFC000"/>
                </a:solidFill>
                <a:cs typeface="Arial" panose="020B0604020202020204" pitchFamily="34" charset="0"/>
              </a:rPr>
              <a:t>Requiere que las cabezas de miosina estén en posición erguida</a:t>
            </a:r>
            <a:r>
              <a:rPr lang="es-MX" altLang="es-MX" sz="2800" dirty="0">
                <a:solidFill>
                  <a:prstClr val="white"/>
                </a:solidFill>
                <a:cs typeface="Arial" panose="020B0604020202020204" pitchFamily="34" charset="0"/>
              </a:rPr>
              <a:t>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8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dirty="0">
                <a:solidFill>
                  <a:prstClr val="white"/>
                </a:solidFill>
                <a:cs typeface="Arial" panose="020B0604020202020204" pitchFamily="34" charset="0"/>
              </a:rPr>
              <a:t>–Cargado por la energía del ATP</a:t>
            </a:r>
          </a:p>
        </p:txBody>
      </p:sp>
      <p:pic>
        <p:nvPicPr>
          <p:cNvPr id="17411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4725"/>
            <a:ext cx="968375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5636" y="1948294"/>
            <a:ext cx="4156364" cy="311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42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85739"/>
            <a:ext cx="8534400" cy="648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3138"/>
            <a:ext cx="969963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520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3 Rectángulo"/>
          <p:cNvSpPr>
            <a:spLocks noChangeArrowheads="1"/>
          </p:cNvSpPr>
          <p:nvPr/>
        </p:nvSpPr>
        <p:spPr bwMode="auto">
          <a:xfrm>
            <a:off x="1524000" y="857250"/>
            <a:ext cx="45720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b="1" dirty="0">
                <a:solidFill>
                  <a:srgbClr val="FFC000"/>
                </a:solidFill>
                <a:cs typeface="Arial" panose="020B0604020202020204" pitchFamily="34" charset="0"/>
              </a:rPr>
              <a:t>Acciones de la Miosina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0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0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000" dirty="0">
                <a:solidFill>
                  <a:prstClr val="white"/>
                </a:solidFill>
                <a:cs typeface="Arial" panose="020B0604020202020204" pitchFamily="34" charset="0"/>
              </a:rPr>
              <a:t>–Funcionan como pivote, produciendo el movimiento </a:t>
            </a:r>
          </a:p>
        </p:txBody>
      </p:sp>
      <p:sp>
        <p:nvSpPr>
          <p:cNvPr id="19459" name="4 Rectángulo"/>
          <p:cNvSpPr>
            <a:spLocks noChangeArrowheads="1"/>
          </p:cNvSpPr>
          <p:nvPr/>
        </p:nvSpPr>
        <p:spPr bwMode="auto">
          <a:xfrm>
            <a:off x="1674812" y="2917825"/>
            <a:ext cx="45720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000" b="1" dirty="0">
                <a:solidFill>
                  <a:prstClr val="white"/>
                </a:solidFill>
                <a:cs typeface="Arial" panose="020B0604020202020204" pitchFamily="34" charset="0"/>
              </a:rPr>
              <a:t>Acoplamiento Excitación–Contracción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18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dirty="0">
                <a:solidFill>
                  <a:prstClr val="white"/>
                </a:solidFill>
                <a:cs typeface="Arial" panose="020B0604020202020204" pitchFamily="34" charset="0"/>
              </a:rPr>
              <a:t>•Potencial de acción alcanza la triada: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18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dirty="0">
                <a:solidFill>
                  <a:prstClr val="white"/>
                </a:solidFill>
                <a:cs typeface="Arial" panose="020B0604020202020204" pitchFamily="34" charset="0"/>
              </a:rPr>
              <a:t>–Libera Ca2+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18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dirty="0">
                <a:solidFill>
                  <a:prstClr val="white"/>
                </a:solidFill>
                <a:cs typeface="Arial" panose="020B0604020202020204" pitchFamily="34" charset="0"/>
              </a:rPr>
              <a:t>–Dispara la contracción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18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dirty="0">
                <a:solidFill>
                  <a:prstClr val="white"/>
                </a:solidFill>
                <a:cs typeface="Arial" panose="020B0604020202020204" pitchFamily="34" charset="0"/>
              </a:rPr>
              <a:t>•Requiere que las cabezas de miosina estén en posición erguida: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18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dirty="0">
                <a:solidFill>
                  <a:prstClr val="white"/>
                </a:solidFill>
                <a:cs typeface="Arial" panose="020B0604020202020204" pitchFamily="34" charset="0"/>
              </a:rPr>
              <a:t>–Cargado por la energía del ATP</a:t>
            </a: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571501"/>
            <a:ext cx="3257550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0" y="3714751"/>
            <a:ext cx="314325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6 Conector recto de flecha"/>
          <p:cNvCxnSpPr/>
          <p:nvPr/>
        </p:nvCxnSpPr>
        <p:spPr>
          <a:xfrm>
            <a:off x="1738314" y="2571750"/>
            <a:ext cx="49291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9463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32488"/>
            <a:ext cx="968375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470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3 Rectángulo"/>
          <p:cNvSpPr>
            <a:spLocks noChangeArrowheads="1"/>
          </p:cNvSpPr>
          <p:nvPr/>
        </p:nvSpPr>
        <p:spPr bwMode="auto">
          <a:xfrm>
            <a:off x="706582" y="928689"/>
            <a:ext cx="7889731" cy="38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dirty="0">
                <a:solidFill>
                  <a:prstClr val="white"/>
                </a:solidFill>
                <a:cs typeface="Arial" panose="020B0604020202020204" pitchFamily="34" charset="0"/>
              </a:rPr>
              <a:t>Duración de la contracción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18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dirty="0">
                <a:solidFill>
                  <a:prstClr val="white"/>
                </a:solidFill>
                <a:cs typeface="Arial" panose="020B0604020202020204" pitchFamily="34" charset="0"/>
              </a:rPr>
              <a:t>•Depende de: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8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dirty="0">
                <a:solidFill>
                  <a:prstClr val="white"/>
                </a:solidFill>
                <a:cs typeface="Arial" panose="020B0604020202020204" pitchFamily="34" charset="0"/>
              </a:rPr>
              <a:t>–Duración del estímulo nervioso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8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dirty="0">
                <a:solidFill>
                  <a:prstClr val="white"/>
                </a:solidFill>
                <a:cs typeface="Arial" panose="020B0604020202020204" pitchFamily="34" charset="0"/>
              </a:rPr>
              <a:t>–Número de iones de calcio libres en el </a:t>
            </a:r>
            <a:r>
              <a:rPr lang="es-MX" altLang="es-MX" sz="2800" dirty="0" err="1">
                <a:solidFill>
                  <a:prstClr val="white"/>
                </a:solidFill>
                <a:cs typeface="Arial" panose="020B0604020202020204" pitchFamily="34" charset="0"/>
              </a:rPr>
              <a:t>sarcoplasma</a:t>
            </a:r>
            <a:endParaRPr lang="es-MX" altLang="es-MX" sz="28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8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dirty="0">
                <a:solidFill>
                  <a:prstClr val="white"/>
                </a:solidFill>
                <a:cs typeface="Arial" panose="020B0604020202020204" pitchFamily="34" charset="0"/>
              </a:rPr>
              <a:t>–Disponibilidad de ATP</a:t>
            </a:r>
          </a:p>
        </p:txBody>
      </p:sp>
      <p:pic>
        <p:nvPicPr>
          <p:cNvPr id="2048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6313" y="2203738"/>
            <a:ext cx="3128478" cy="1796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3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3 Rectángulo"/>
          <p:cNvSpPr>
            <a:spLocks noChangeArrowheads="1"/>
          </p:cNvSpPr>
          <p:nvPr/>
        </p:nvSpPr>
        <p:spPr bwMode="auto">
          <a:xfrm>
            <a:off x="2809875" y="1000126"/>
            <a:ext cx="6286500" cy="430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>
                <a:solidFill>
                  <a:prstClr val="white"/>
                </a:solidFill>
                <a:cs typeface="Arial" panose="020B0604020202020204" pitchFamily="34" charset="0"/>
              </a:rPr>
              <a:t>Relajación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180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>
                <a:solidFill>
                  <a:prstClr val="white"/>
                </a:solidFill>
                <a:cs typeface="Arial" panose="020B0604020202020204" pitchFamily="34" charset="0"/>
              </a:rPr>
              <a:t>•Concentración de Ca2+disminuye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80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>
                <a:solidFill>
                  <a:prstClr val="white"/>
                </a:solidFill>
                <a:cs typeface="Arial" panose="020B0604020202020204" pitchFamily="34" charset="0"/>
              </a:rPr>
              <a:t>•El Ca2+se desprende de la troponina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80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>
                <a:solidFill>
                  <a:prstClr val="white"/>
                </a:solidFill>
                <a:cs typeface="Arial" panose="020B0604020202020204" pitchFamily="34" charset="0"/>
              </a:rPr>
              <a:t>•Los sitios activos se recuperan de la tropomiosina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80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>
                <a:solidFill>
                  <a:prstClr val="white"/>
                </a:solidFill>
                <a:cs typeface="Arial" panose="020B0604020202020204" pitchFamily="34" charset="0"/>
              </a:rPr>
              <a:t>•Los sarcómeros permanecen contraídos</a:t>
            </a:r>
          </a:p>
        </p:txBody>
      </p:sp>
      <p:pic>
        <p:nvPicPr>
          <p:cNvPr id="21507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34809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306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/>
              <p:cNvSpPr txBox="1"/>
              <p:nvPr/>
            </p:nvSpPr>
            <p:spPr>
              <a:xfrm>
                <a:off x="2095781" y="176646"/>
                <a:ext cx="7749429" cy="63709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MX" sz="3600" dirty="0" smtClean="0">
                    <a:solidFill>
                      <a:schemeClr val="bg1"/>
                    </a:solidFill>
                    <a:latin typeface="+mj-lt"/>
                  </a:rPr>
                  <a:t>3 fases del espasmo </a:t>
                </a:r>
              </a:p>
              <a:p>
                <a:endParaRPr lang="es-MX" dirty="0">
                  <a:solidFill>
                    <a:schemeClr val="bg1"/>
                  </a:solidFill>
                </a:endParaRPr>
              </a:p>
              <a:p>
                <a:pPr marL="342900" indent="-342900">
                  <a:buAutoNum type="arabicPeriod"/>
                </a:pPr>
                <a:r>
                  <a:rPr lang="es-MX" sz="2400" dirty="0" smtClean="0">
                    <a:solidFill>
                      <a:schemeClr val="bg1"/>
                    </a:solidFill>
                  </a:rPr>
                  <a:t>Periodo de latencia antes de la contracción:</a:t>
                </a:r>
              </a:p>
              <a:p>
                <a:endParaRPr lang="es-MX" sz="2400" dirty="0" smtClean="0">
                  <a:solidFill>
                    <a:schemeClr val="bg1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s-MX" sz="2400" dirty="0" smtClean="0">
                    <a:solidFill>
                      <a:schemeClr val="bg1"/>
                    </a:solidFill>
                  </a:rPr>
                  <a:t>El potencial de acción se mueve a través del </a:t>
                </a:r>
                <a:r>
                  <a:rPr lang="es-MX" sz="2400" dirty="0" err="1" smtClean="0">
                    <a:solidFill>
                      <a:schemeClr val="bg1"/>
                    </a:solidFill>
                  </a:rPr>
                  <a:t>carcolema</a:t>
                </a:r>
                <a:endParaRPr lang="es-MX" sz="2400" dirty="0" smtClean="0">
                  <a:solidFill>
                    <a:schemeClr val="bg1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s-MX" sz="2400" dirty="0" smtClean="0">
                    <a:solidFill>
                      <a:schemeClr val="bg1"/>
                    </a:solidFill>
                  </a:rPr>
                  <a:t>Provoca la liberación de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𝐶𝑎</m:t>
                        </m:r>
                      </m:e>
                      <m:sup>
                        <m:r>
                          <a:rPr lang="es-MX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endParaRPr lang="es-MX" sz="2400" dirty="0" smtClean="0">
                  <a:solidFill>
                    <a:schemeClr val="bg1"/>
                  </a:solidFill>
                </a:endParaRPr>
              </a:p>
              <a:p>
                <a:pPr lvl="1"/>
                <a:endParaRPr lang="es-MX" sz="2400" dirty="0" smtClean="0">
                  <a:solidFill>
                    <a:schemeClr val="bg1"/>
                  </a:solidFill>
                </a:endParaRPr>
              </a:p>
              <a:p>
                <a:pPr marL="342900" indent="-342900">
                  <a:buAutoNum type="arabicPeriod"/>
                </a:pPr>
                <a:r>
                  <a:rPr lang="es-MX" sz="2400" dirty="0" smtClean="0">
                    <a:solidFill>
                      <a:schemeClr val="bg1"/>
                    </a:solidFill>
                  </a:rPr>
                  <a:t>Fase de la contracción </a:t>
                </a:r>
              </a:p>
              <a:p>
                <a:endParaRPr lang="es-MX" sz="2400" dirty="0" smtClean="0">
                  <a:solidFill>
                    <a:schemeClr val="bg1"/>
                  </a:solidFill>
                </a:endParaRPr>
              </a:p>
              <a:p>
                <a:pPr marL="1200150" lvl="2" indent="-285750">
                  <a:buFont typeface="Wingdings" panose="05000000000000000000" pitchFamily="2" charset="2"/>
                  <a:buChar char="§"/>
                </a:pPr>
                <a:r>
                  <a:rPr lang="es-MX" sz="2400" dirty="0" smtClean="0">
                    <a:solidFill>
                      <a:schemeClr val="bg1"/>
                    </a:solidFill>
                  </a:rPr>
                  <a:t>Enlaza iones de calcio</a:t>
                </a:r>
              </a:p>
              <a:p>
                <a:pPr marL="1200150" lvl="2" indent="-285750">
                  <a:buFont typeface="Wingdings" panose="05000000000000000000" pitchFamily="2" charset="2"/>
                  <a:buChar char="§"/>
                </a:pPr>
                <a:r>
                  <a:rPr lang="es-MX" sz="2400" dirty="0" smtClean="0">
                    <a:solidFill>
                      <a:schemeClr val="bg1"/>
                    </a:solidFill>
                  </a:rPr>
                  <a:t>La tensión crece hasta un pico máximo </a:t>
                </a:r>
              </a:p>
              <a:p>
                <a:pPr lvl="2"/>
                <a:endParaRPr lang="es-MX" sz="2400" dirty="0" smtClean="0">
                  <a:solidFill>
                    <a:schemeClr val="bg1"/>
                  </a:solidFill>
                </a:endParaRPr>
              </a:p>
              <a:p>
                <a:pPr marL="342900" indent="-342900">
                  <a:buAutoNum type="arabicPeriod"/>
                </a:pPr>
                <a:r>
                  <a:rPr lang="es-MX" sz="2400" dirty="0" smtClean="0">
                    <a:solidFill>
                      <a:schemeClr val="bg1"/>
                    </a:solidFill>
                  </a:rPr>
                  <a:t>Fase de la relajación 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s-MX" sz="2400" dirty="0" smtClean="0">
                    <a:solidFill>
                      <a:schemeClr val="bg1"/>
                    </a:solidFill>
                  </a:rPr>
                  <a:t>Niveles de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𝐶𝑎</m:t>
                        </m:r>
                      </m:e>
                      <m:sup>
                        <m:r>
                          <a:rPr lang="es-MX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s-MX" sz="2400" dirty="0" smtClean="0">
                    <a:solidFill>
                      <a:schemeClr val="bg1"/>
                    </a:solidFill>
                  </a:rPr>
                  <a:t> disminuyen 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s-MX" sz="2400" dirty="0" smtClean="0">
                    <a:solidFill>
                      <a:schemeClr val="bg1"/>
                    </a:solidFill>
                  </a:rPr>
                  <a:t>Los sitios activos están saturados 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s-MX" sz="2400" dirty="0" smtClean="0">
                    <a:solidFill>
                      <a:schemeClr val="bg1"/>
                    </a:solidFill>
                  </a:rPr>
                  <a:t>La tensión cae a niveles de reposo </a:t>
                </a:r>
              </a:p>
              <a:p>
                <a:pPr marL="342900" indent="-342900">
                  <a:buAutoNum type="arabicPeriod"/>
                </a:pPr>
                <a:endParaRPr lang="es-MX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Cuadro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5781" y="176646"/>
                <a:ext cx="7749429" cy="6370975"/>
              </a:xfrm>
              <a:prstGeom prst="rect">
                <a:avLst/>
              </a:prstGeom>
              <a:blipFill rotWithShape="0">
                <a:blip r:embed="rId3"/>
                <a:stretch>
                  <a:fillRect l="-1259" t="-1531" r="-15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374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/>
        </p:nvGraphicFramePr>
        <p:xfrm>
          <a:off x="2135189" y="1773239"/>
          <a:ext cx="7991475" cy="2804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991475"/>
              </a:tblGrid>
              <a:tr h="578977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smtClean="0"/>
                        <a:t>Propósito de la Unidad de aprendizaje </a:t>
                      </a:r>
                      <a:endParaRPr lang="es-MX" sz="3200" dirty="0"/>
                    </a:p>
                  </a:txBody>
                  <a:tcPr marL="91424" marR="91424" marT="45700" marB="45700"/>
                </a:tc>
              </a:tr>
              <a:tr h="2224548"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El estudiante argumentará el concepto de calidad y lo adoptará</a:t>
                      </a:r>
                      <a:r>
                        <a:rPr lang="es-MX" sz="2800" baseline="0" dirty="0" smtClean="0"/>
                        <a:t> a los productos propios de la carrera y de los servicios que esta otorgue a la sociedad; conocerá asimismo  los estándares de calidad y su forma de evaluarlos </a:t>
                      </a:r>
                      <a:endParaRPr lang="es-MX" sz="2800" dirty="0"/>
                    </a:p>
                  </a:txBody>
                  <a:tcPr marL="91424" marR="91424" marT="45700" marB="45700"/>
                </a:tc>
              </a:tr>
            </a:tbl>
          </a:graphicData>
        </a:graphic>
      </p:graphicFrame>
      <p:pic>
        <p:nvPicPr>
          <p:cNvPr id="4106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501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3 Rectángulo"/>
          <p:cNvSpPr>
            <a:spLocks noChangeArrowheads="1"/>
          </p:cNvSpPr>
          <p:nvPr/>
        </p:nvSpPr>
        <p:spPr bwMode="auto">
          <a:xfrm>
            <a:off x="1465119" y="642938"/>
            <a:ext cx="7631258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3600" dirty="0">
                <a:solidFill>
                  <a:prstClr val="white"/>
                </a:solidFill>
                <a:cs typeface="Arial" panose="020B0604020202020204" pitchFamily="34" charset="0"/>
              </a:rPr>
              <a:t>Generación de ATP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dirty="0">
                <a:solidFill>
                  <a:prstClr val="white"/>
                </a:solidFill>
                <a:cs typeface="Arial" panose="020B0604020202020204" pitchFamily="34" charset="0"/>
              </a:rPr>
              <a:t>•Las células producen ATP en 2 formas: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dirty="0">
                <a:solidFill>
                  <a:prstClr val="white"/>
                </a:solidFill>
                <a:cs typeface="Arial" panose="020B0604020202020204" pitchFamily="34" charset="0"/>
              </a:rPr>
              <a:t>–Metabolismo aeróbico de ácidos grasos en la mitocondria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dirty="0">
                <a:solidFill>
                  <a:prstClr val="white"/>
                </a:solidFill>
                <a:cs typeface="Arial" panose="020B0604020202020204" pitchFamily="34" charset="0"/>
              </a:rPr>
              <a:t>–Glucólisis anaeróbica en el citoplasma</a:t>
            </a:r>
          </a:p>
        </p:txBody>
      </p:sp>
      <p:pic>
        <p:nvPicPr>
          <p:cNvPr id="24579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96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3 Rectángulo"/>
          <p:cNvSpPr>
            <a:spLocks noChangeArrowheads="1"/>
          </p:cNvSpPr>
          <p:nvPr/>
        </p:nvSpPr>
        <p:spPr bwMode="auto">
          <a:xfrm>
            <a:off x="870673" y="688397"/>
            <a:ext cx="7858125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3600" dirty="0">
                <a:solidFill>
                  <a:prstClr val="white"/>
                </a:solidFill>
                <a:cs typeface="Arial" panose="020B0604020202020204" pitchFamily="34" charset="0"/>
              </a:rPr>
              <a:t>Metabolismo </a:t>
            </a:r>
            <a:r>
              <a:rPr lang="es-MX" altLang="es-MX" sz="3600" dirty="0">
                <a:solidFill>
                  <a:srgbClr val="FFC000"/>
                </a:solidFill>
                <a:cs typeface="Arial" panose="020B0604020202020204" pitchFamily="34" charset="0"/>
              </a:rPr>
              <a:t>aeróbico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18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3600" dirty="0">
                <a:solidFill>
                  <a:prstClr val="white"/>
                </a:solidFill>
                <a:cs typeface="Arial" panose="020B0604020202020204" pitchFamily="34" charset="0"/>
              </a:rPr>
              <a:t>•Es la principal fuente de energía de músculos en reposo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36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3600" dirty="0">
                <a:solidFill>
                  <a:prstClr val="white"/>
                </a:solidFill>
                <a:cs typeface="Arial" panose="020B0604020202020204" pitchFamily="34" charset="0"/>
              </a:rPr>
              <a:t>•</a:t>
            </a:r>
            <a:r>
              <a:rPr lang="es-MX" altLang="es-MX" sz="3600" dirty="0">
                <a:solidFill>
                  <a:srgbClr val="FFC000"/>
                </a:solidFill>
                <a:cs typeface="Arial" panose="020B0604020202020204" pitchFamily="34" charset="0"/>
              </a:rPr>
              <a:t>Degrada ácidos grasos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36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3600" dirty="0">
                <a:solidFill>
                  <a:prstClr val="white"/>
                </a:solidFill>
                <a:cs typeface="Arial" panose="020B0604020202020204" pitchFamily="34" charset="0"/>
              </a:rPr>
              <a:t>•Produce </a:t>
            </a:r>
            <a:r>
              <a:rPr lang="es-MX" altLang="es-MX" sz="3600" dirty="0" smtClean="0">
                <a:solidFill>
                  <a:srgbClr val="FFC000"/>
                </a:solidFill>
                <a:cs typeface="Arial" panose="020B0604020202020204" pitchFamily="34" charset="0"/>
              </a:rPr>
              <a:t>32 ATP </a:t>
            </a:r>
            <a:r>
              <a:rPr lang="es-MX" altLang="es-MX" sz="3600" dirty="0">
                <a:solidFill>
                  <a:prstClr val="white"/>
                </a:solidFill>
                <a:cs typeface="Arial" panose="020B0604020202020204" pitchFamily="34" charset="0"/>
              </a:rPr>
              <a:t>de por molécula de </a:t>
            </a:r>
            <a:r>
              <a:rPr lang="es-MX" altLang="es-MX" sz="3600" dirty="0">
                <a:solidFill>
                  <a:srgbClr val="FFC000"/>
                </a:solidFill>
                <a:cs typeface="Arial" panose="020B0604020202020204" pitchFamily="34" charset="0"/>
              </a:rPr>
              <a:t>glucosa</a:t>
            </a:r>
          </a:p>
        </p:txBody>
      </p:sp>
      <p:pic>
        <p:nvPicPr>
          <p:cNvPr id="2560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1724" y="1548245"/>
            <a:ext cx="4150276" cy="254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51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3 Rectángulo"/>
          <p:cNvSpPr>
            <a:spLocks noChangeArrowheads="1"/>
          </p:cNvSpPr>
          <p:nvPr/>
        </p:nvSpPr>
        <p:spPr bwMode="auto">
          <a:xfrm>
            <a:off x="720004" y="753341"/>
            <a:ext cx="7929562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3600" dirty="0">
                <a:solidFill>
                  <a:prstClr val="white"/>
                </a:solidFill>
                <a:cs typeface="Arial" panose="020B0604020202020204" pitchFamily="34" charset="0"/>
              </a:rPr>
              <a:t>Glucólisis </a:t>
            </a:r>
            <a:r>
              <a:rPr lang="es-MX" altLang="es-MX" sz="3600" dirty="0">
                <a:solidFill>
                  <a:srgbClr val="FFC000"/>
                </a:solidFill>
                <a:cs typeface="Arial" panose="020B0604020202020204" pitchFamily="34" charset="0"/>
              </a:rPr>
              <a:t>Anaeróbica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8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dirty="0">
                <a:solidFill>
                  <a:prstClr val="white"/>
                </a:solidFill>
                <a:cs typeface="Arial" panose="020B0604020202020204" pitchFamily="34" charset="0"/>
              </a:rPr>
              <a:t>•Es la principal fuente de energía para la actividad muscular pico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8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dirty="0">
                <a:solidFill>
                  <a:prstClr val="white"/>
                </a:solidFill>
                <a:cs typeface="Arial" panose="020B0604020202020204" pitchFamily="34" charset="0"/>
              </a:rPr>
              <a:t>•Produce </a:t>
            </a:r>
            <a:r>
              <a:rPr lang="es-MX" altLang="es-MX" sz="2800" dirty="0">
                <a:solidFill>
                  <a:srgbClr val="FFC000"/>
                </a:solidFill>
                <a:cs typeface="Arial" panose="020B0604020202020204" pitchFamily="34" charset="0"/>
              </a:rPr>
              <a:t>2 moléculas </a:t>
            </a:r>
            <a:r>
              <a:rPr lang="es-MX" altLang="es-MX" sz="2800" dirty="0">
                <a:solidFill>
                  <a:prstClr val="white"/>
                </a:solidFill>
                <a:cs typeface="Arial" panose="020B0604020202020204" pitchFamily="34" charset="0"/>
              </a:rPr>
              <a:t>de ATP por molécula de glucosa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800" dirty="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dirty="0">
                <a:solidFill>
                  <a:prstClr val="white"/>
                </a:solidFill>
                <a:cs typeface="Arial" panose="020B0604020202020204" pitchFamily="34" charset="0"/>
              </a:rPr>
              <a:t>•</a:t>
            </a:r>
            <a:r>
              <a:rPr lang="es-MX" altLang="es-MX" sz="2800" dirty="0">
                <a:solidFill>
                  <a:srgbClr val="FFC000"/>
                </a:solidFill>
                <a:cs typeface="Arial" panose="020B0604020202020204" pitchFamily="34" charset="0"/>
              </a:rPr>
              <a:t>Degrada glucosa del glucógeno </a:t>
            </a:r>
            <a:r>
              <a:rPr lang="es-MX" altLang="es-MX" sz="2800" dirty="0">
                <a:solidFill>
                  <a:prstClr val="white"/>
                </a:solidFill>
                <a:cs typeface="Arial" panose="020B0604020202020204" pitchFamily="34" charset="0"/>
              </a:rPr>
              <a:t>almacenado en los músculos esqueléticos </a:t>
            </a:r>
          </a:p>
        </p:txBody>
      </p:sp>
      <p:pic>
        <p:nvPicPr>
          <p:cNvPr id="26627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7488" y="1859972"/>
            <a:ext cx="3944512" cy="242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15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3 Rectángulo"/>
          <p:cNvSpPr>
            <a:spLocks noChangeArrowheads="1"/>
          </p:cNvSpPr>
          <p:nvPr/>
        </p:nvSpPr>
        <p:spPr bwMode="auto">
          <a:xfrm>
            <a:off x="2095501" y="571501"/>
            <a:ext cx="7929563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>
                <a:solidFill>
                  <a:prstClr val="white"/>
                </a:solidFill>
                <a:cs typeface="Arial" panose="020B0604020202020204" pitchFamily="34" charset="0"/>
              </a:rPr>
              <a:t>Uso de energía y actividad muscular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80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>
                <a:solidFill>
                  <a:prstClr val="white"/>
                </a:solidFill>
                <a:cs typeface="Arial" panose="020B0604020202020204" pitchFamily="34" charset="0"/>
              </a:rPr>
              <a:t>•Al pico del ejercicio: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80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>
                <a:solidFill>
                  <a:prstClr val="white"/>
                </a:solidFill>
                <a:cs typeface="Arial" panose="020B0604020202020204" pitchFamily="34" charset="0"/>
              </a:rPr>
              <a:t>–Los músculos no tienen oxígeno para apoyar a la mitocondria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80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>
                <a:solidFill>
                  <a:prstClr val="white"/>
                </a:solidFill>
                <a:cs typeface="Arial" panose="020B0604020202020204" pitchFamily="34" charset="0"/>
              </a:rPr>
              <a:t>–Los músculos dependen de la glucólisis para obtener el ATP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800">
              <a:solidFill>
                <a:prstClr val="white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>
                <a:solidFill>
                  <a:prstClr val="white"/>
                </a:solidFill>
                <a:cs typeface="Arial" panose="020B0604020202020204" pitchFamily="34" charset="0"/>
              </a:rPr>
              <a:t>–El ácido pirúvico aumenta, y es convertido en ácido láctico</a:t>
            </a:r>
          </a:p>
        </p:txBody>
      </p:sp>
      <p:pic>
        <p:nvPicPr>
          <p:cNvPr id="28675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817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524000" y="477982"/>
            <a:ext cx="917863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solidFill>
                  <a:schemeClr val="bg1"/>
                </a:solidFill>
              </a:rPr>
              <a:t>Fatiga Muscular </a:t>
            </a:r>
          </a:p>
          <a:p>
            <a:endParaRPr lang="es-MX" dirty="0" smtClean="0">
              <a:solidFill>
                <a:schemeClr val="bg1"/>
              </a:solidFill>
            </a:endParaRPr>
          </a:p>
          <a:p>
            <a:endParaRPr lang="es-MX" dirty="0">
              <a:solidFill>
                <a:schemeClr val="bg1"/>
              </a:solidFill>
            </a:endParaRPr>
          </a:p>
          <a:p>
            <a:endParaRPr lang="es-MX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MX" sz="2400" dirty="0" smtClean="0">
                <a:solidFill>
                  <a:schemeClr val="bg1"/>
                </a:solidFill>
              </a:rPr>
              <a:t>Cuando los músculos no pueden más funcionar en una actividad requerida, se </a:t>
            </a:r>
            <a:r>
              <a:rPr lang="es-MX" sz="2400" dirty="0" smtClean="0">
                <a:solidFill>
                  <a:srgbClr val="FFC000"/>
                </a:solidFill>
              </a:rPr>
              <a:t>fatigan </a:t>
            </a:r>
          </a:p>
          <a:p>
            <a:endParaRPr lang="es-MX" sz="3200" dirty="0" smtClean="0">
              <a:solidFill>
                <a:srgbClr val="FFC000"/>
              </a:solidFill>
            </a:endParaRPr>
          </a:p>
          <a:p>
            <a:pPr algn="ctr"/>
            <a:r>
              <a:rPr lang="es-MX" sz="3200" dirty="0" smtClean="0">
                <a:solidFill>
                  <a:srgbClr val="FFC000"/>
                </a:solidFill>
              </a:rPr>
              <a:t>Resultados de fatiga muscular 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s-MX" sz="2400" dirty="0" smtClean="0">
                <a:solidFill>
                  <a:schemeClr val="bg1"/>
                </a:solidFill>
              </a:rPr>
              <a:t>Agotamiento de reservas metabólicas </a:t>
            </a:r>
          </a:p>
          <a:p>
            <a:pPr marL="342900" indent="-342900">
              <a:buAutoNum type="arabicPeriod"/>
            </a:pPr>
            <a:r>
              <a:rPr lang="es-MX" sz="2400" dirty="0" smtClean="0">
                <a:solidFill>
                  <a:schemeClr val="bg1"/>
                </a:solidFill>
              </a:rPr>
              <a:t>Daño al sarcolema y al retículo </a:t>
            </a:r>
            <a:r>
              <a:rPr lang="es-MX" sz="2400" dirty="0" err="1" smtClean="0">
                <a:solidFill>
                  <a:schemeClr val="bg1"/>
                </a:solidFill>
              </a:rPr>
              <a:t>sarcoplásmico</a:t>
            </a:r>
            <a:r>
              <a:rPr lang="es-MX" sz="2400" dirty="0" smtClean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buAutoNum type="arabicPeriod"/>
            </a:pPr>
            <a:r>
              <a:rPr lang="es-MX" sz="2400" dirty="0" smtClean="0">
                <a:solidFill>
                  <a:srgbClr val="FFC000"/>
                </a:solidFill>
              </a:rPr>
              <a:t>Baja el pH </a:t>
            </a:r>
            <a:r>
              <a:rPr lang="es-MX" sz="2400" dirty="0" smtClean="0">
                <a:solidFill>
                  <a:schemeClr val="bg1"/>
                </a:solidFill>
              </a:rPr>
              <a:t>(ácido láctico)</a:t>
            </a:r>
          </a:p>
          <a:p>
            <a:pPr marL="342900" indent="-342900">
              <a:buAutoNum type="arabicPeriod"/>
            </a:pPr>
            <a:r>
              <a:rPr lang="es-MX" sz="2400" dirty="0" smtClean="0">
                <a:solidFill>
                  <a:schemeClr val="bg1"/>
                </a:solidFill>
              </a:rPr>
              <a:t>Agotamiento muscular y </a:t>
            </a:r>
            <a:r>
              <a:rPr lang="es-MX" sz="2400" dirty="0" smtClean="0">
                <a:solidFill>
                  <a:srgbClr val="FFC000"/>
                </a:solidFill>
              </a:rPr>
              <a:t>dolor</a:t>
            </a:r>
            <a:r>
              <a:rPr lang="es-MX" sz="2400" dirty="0" smtClean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buAutoNum type="arabicPeriod"/>
            </a:pP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12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5 CuadroTexto"/>
          <p:cNvSpPr txBox="1">
            <a:spLocks noChangeArrowheads="1"/>
          </p:cNvSpPr>
          <p:nvPr/>
        </p:nvSpPr>
        <p:spPr bwMode="auto">
          <a:xfrm>
            <a:off x="2952750" y="285751"/>
            <a:ext cx="624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RECUPERACIÓN  (CICLO DE CORI)</a:t>
            </a:r>
          </a:p>
        </p:txBody>
      </p:sp>
      <p:pic>
        <p:nvPicPr>
          <p:cNvPr id="32772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906731" y="1309255"/>
            <a:ext cx="729441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bg1"/>
                </a:solidFill>
              </a:rPr>
              <a:t>La remoción y el reciclaje del ácido láctico en el hígado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bg1"/>
                </a:solidFill>
              </a:rPr>
              <a:t>El hígado convierte el ácido láctico a ácido pirúvico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bg1"/>
                </a:solidFill>
              </a:rPr>
              <a:t>La glucosa es liberada para recargar las reservas de glucógeno en el músculo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>
              <a:solidFill>
                <a:schemeClr val="bg1"/>
              </a:solidFill>
            </a:endParaRPr>
          </a:p>
          <a:p>
            <a:r>
              <a:rPr lang="es-MX" sz="2800" dirty="0" smtClean="0">
                <a:solidFill>
                  <a:schemeClr val="bg1"/>
                </a:solidFill>
              </a:rPr>
              <a:t>	DEUDA DE OXIGENO </a:t>
            </a:r>
          </a:p>
          <a:p>
            <a:r>
              <a:rPr lang="es-MX" sz="2800" dirty="0" smtClean="0">
                <a:solidFill>
                  <a:schemeClr val="bg1"/>
                </a:solidFill>
              </a:rPr>
              <a:t>	Después del ejercicio: </a:t>
            </a:r>
          </a:p>
          <a:p>
            <a:endParaRPr lang="es-MX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bg1"/>
                </a:solidFill>
              </a:rPr>
              <a:t>El </a:t>
            </a:r>
            <a:r>
              <a:rPr lang="es-MX" sz="2400" dirty="0" smtClean="0">
                <a:solidFill>
                  <a:srgbClr val="FFC000"/>
                </a:solidFill>
              </a:rPr>
              <a:t>cuerpo necesita más oxígeno </a:t>
            </a:r>
            <a:r>
              <a:rPr lang="es-MX" sz="2400" dirty="0" smtClean="0">
                <a:solidFill>
                  <a:schemeClr val="bg1"/>
                </a:solidFill>
              </a:rPr>
              <a:t>que lo usual para normalizar las actividades metabólicas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bg1"/>
                </a:solidFill>
              </a:rPr>
              <a:t>Resultando una respiración agotada </a:t>
            </a:r>
          </a:p>
          <a:p>
            <a:endParaRPr lang="es-MX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23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63961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-16626" y="1070264"/>
            <a:ext cx="9117239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3600" dirty="0" smtClean="0">
                <a:solidFill>
                  <a:schemeClr val="bg1"/>
                </a:solidFill>
              </a:rPr>
              <a:t>Rigor Mortis 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3200" dirty="0" smtClean="0">
                <a:solidFill>
                  <a:schemeClr val="bg1"/>
                </a:solidFill>
              </a:rPr>
              <a:t>Una contracción permanente después de la muerte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3200" dirty="0" smtClean="0">
                <a:solidFill>
                  <a:schemeClr val="bg1"/>
                </a:solidFill>
              </a:rPr>
              <a:t>Causada cuando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s-MX" sz="2400" dirty="0" smtClean="0">
                <a:solidFill>
                  <a:schemeClr val="bg1"/>
                </a:solidFill>
              </a:rPr>
              <a:t>La bomba de iones cesa su función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s-MX" sz="2400" dirty="0" smtClean="0">
                <a:solidFill>
                  <a:schemeClr val="bg1"/>
                </a:solidFill>
              </a:rPr>
              <a:t>El calcio aumenta en el </a:t>
            </a:r>
            <a:r>
              <a:rPr lang="es-MX" sz="2400" dirty="0" err="1" smtClean="0">
                <a:solidFill>
                  <a:schemeClr val="bg1"/>
                </a:solidFill>
              </a:rPr>
              <a:t>sarcoplasma</a:t>
            </a:r>
            <a:r>
              <a:rPr lang="es-MX" sz="2400" dirty="0" smtClean="0">
                <a:solidFill>
                  <a:schemeClr val="bg1"/>
                </a:solidFill>
              </a:rPr>
              <a:t> </a:t>
            </a:r>
            <a:endParaRPr lang="es-MX" sz="2400" dirty="0">
              <a:solidFill>
                <a:schemeClr val="bg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8685" y="4724111"/>
            <a:ext cx="2619375" cy="174307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8060" y="4724111"/>
            <a:ext cx="2256264" cy="17430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8667" y="2493715"/>
            <a:ext cx="2952750" cy="15430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6"/>
          <a:srcRect b="11500"/>
          <a:stretch/>
        </p:blipFill>
        <p:spPr>
          <a:xfrm>
            <a:off x="9281417" y="2493715"/>
            <a:ext cx="2620114" cy="154305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8871275" y="4825709"/>
            <a:ext cx="2350907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Será diferente la calidad de la carne  física y biológica </a:t>
            </a:r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9" name="Conector recto de flecha 8"/>
          <p:cNvCxnSpPr/>
          <p:nvPr/>
        </p:nvCxnSpPr>
        <p:spPr>
          <a:xfrm flipV="1">
            <a:off x="9281417" y="4125191"/>
            <a:ext cx="0" cy="7005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 flipH="1">
            <a:off x="7937061" y="5306557"/>
            <a:ext cx="85364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25181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sz="3100" b="1" dirty="0">
                <a:solidFill>
                  <a:schemeClr val="bg1"/>
                </a:solidFill>
              </a:rPr>
              <a:t>PH Y CALIDAD DE LA CARNE (</a:t>
            </a:r>
            <a:r>
              <a:rPr lang="es-MX" sz="3100" b="1" dirty="0" err="1">
                <a:solidFill>
                  <a:schemeClr val="bg1"/>
                </a:solidFill>
              </a:rPr>
              <a:t>Galián</a:t>
            </a:r>
            <a:r>
              <a:rPr lang="es-MX" sz="3100" b="1" dirty="0">
                <a:solidFill>
                  <a:schemeClr val="bg1"/>
                </a:solidFill>
              </a:rPr>
              <a:t>, 2007)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68137" y="948532"/>
            <a:ext cx="8229600" cy="5572125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endParaRPr lang="es-MX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bg1"/>
                </a:solidFill>
              </a:rPr>
              <a:t>-FACTORES ANTEMORTEN.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MX" sz="2400" dirty="0">
                <a:solidFill>
                  <a:schemeClr val="bg1"/>
                </a:solidFill>
              </a:rPr>
              <a:t>raza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MX" sz="2400" dirty="0">
                <a:solidFill>
                  <a:schemeClr val="bg1"/>
                </a:solidFill>
              </a:rPr>
              <a:t>edad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MX" sz="2400" dirty="0">
                <a:solidFill>
                  <a:schemeClr val="bg1"/>
                </a:solidFill>
              </a:rPr>
              <a:t>genética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MX" sz="2400" dirty="0">
                <a:solidFill>
                  <a:schemeClr val="bg1"/>
                </a:solidFill>
              </a:rPr>
              <a:t>alimentación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MX" sz="2400" dirty="0">
                <a:solidFill>
                  <a:schemeClr val="bg1"/>
                </a:solidFill>
              </a:rPr>
              <a:t>sistema de explotación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MX" sz="2400" dirty="0">
                <a:solidFill>
                  <a:schemeClr val="bg1"/>
                </a:solidFill>
              </a:rPr>
              <a:t>Transporte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bg1"/>
                </a:solidFill>
              </a:rPr>
              <a:t>-FACTORES EN MATADERO.  Condición de rastro, manejo de los animales, tipo de aturdimiento, y desangrado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bg1"/>
                </a:solidFill>
              </a:rPr>
              <a:t>-FACTORES POSTMORTEN. Temperatura de la canal, duración hasta comienzo del enfriamiento, efectividad de enfriamiento, condiciones higiénicas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s-MX" dirty="0" smtClean="0"/>
          </a:p>
        </p:txBody>
      </p:sp>
      <p:pic>
        <p:nvPicPr>
          <p:cNvPr id="34820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r="35920"/>
          <a:stretch/>
        </p:blipFill>
        <p:spPr>
          <a:xfrm>
            <a:off x="9597737" y="4231265"/>
            <a:ext cx="2578182" cy="228939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/>
          <a:srcRect l="21511"/>
          <a:stretch/>
        </p:blipFill>
        <p:spPr>
          <a:xfrm>
            <a:off x="9029700" y="1859973"/>
            <a:ext cx="3036744" cy="203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899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b="1" dirty="0" smtClean="0">
                <a:solidFill>
                  <a:schemeClr val="bg1"/>
                </a:solidFill>
              </a:rPr>
              <a:t>Factores intrínsecos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9600" y="846138"/>
            <a:ext cx="109728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b="1" dirty="0" smtClean="0">
                <a:solidFill>
                  <a:schemeClr val="bg1"/>
                </a:solidFill>
              </a:rPr>
              <a:t>Raza.</a:t>
            </a:r>
            <a:endParaRPr lang="es-MX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s-MX" dirty="0" smtClean="0">
                <a:solidFill>
                  <a:schemeClr val="bg1"/>
                </a:solidFill>
              </a:rPr>
              <a:t>   *a una misma edad cronológica, la composición de una raza tardía  y de una precoz serán distintas en función del desarrollo diferenciado de los tejidos.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s-MX" dirty="0" smtClean="0">
                <a:solidFill>
                  <a:schemeClr val="bg1"/>
                </a:solidFill>
              </a:rPr>
              <a:t>*comparaciones a igual peso o a igual edad, las razas más precoces, habrán alcanzado mayor grado de madurez y por lo tanto tendrán mayor cantidad de grasa que aquellas razas más tardías.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s-MX" dirty="0" smtClean="0"/>
          </a:p>
        </p:txBody>
      </p:sp>
      <p:pic>
        <p:nvPicPr>
          <p:cNvPr id="36868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4137" y="4754273"/>
            <a:ext cx="3167516" cy="180239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/>
          <a:srcRect l="10439" r="9496"/>
          <a:stretch/>
        </p:blipFill>
        <p:spPr>
          <a:xfrm>
            <a:off x="6155768" y="4754273"/>
            <a:ext cx="2541424" cy="177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5842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b="1" dirty="0" smtClean="0">
                <a:solidFill>
                  <a:schemeClr val="bg1"/>
                </a:solidFill>
              </a:rPr>
              <a:t>Factores intrínsecos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 smtClean="0"/>
          </a:p>
        </p:txBody>
      </p:sp>
      <p:sp>
        <p:nvSpPr>
          <p:cNvPr id="37891" name="4 CuadroTexto"/>
          <p:cNvSpPr txBox="1">
            <a:spLocks noChangeArrowheads="1"/>
          </p:cNvSpPr>
          <p:nvPr/>
        </p:nvSpPr>
        <p:spPr bwMode="auto">
          <a:xfrm>
            <a:off x="2595564" y="1214438"/>
            <a:ext cx="66436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400" b="1">
                <a:solidFill>
                  <a:prstClr val="white"/>
                </a:solidFill>
                <a:cs typeface="Arial" panose="020B0604020202020204" pitchFamily="34" charset="0"/>
              </a:rPr>
              <a:t>RAZA  pH último en músculo Longissimus Dorsi</a:t>
            </a: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2024063" y="2286000"/>
          <a:ext cx="82296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Raza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pH</a:t>
                      </a:r>
                      <a:endParaRPr lang="es-MX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Merino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5.73</a:t>
                      </a:r>
                      <a:endParaRPr lang="es-MX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 err="1" smtClean="0"/>
                        <a:t>Poll</a:t>
                      </a:r>
                      <a:r>
                        <a:rPr lang="es-MX" sz="2400" dirty="0" smtClean="0"/>
                        <a:t> Dorset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5.64</a:t>
                      </a:r>
                      <a:endParaRPr lang="es-MX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 err="1" smtClean="0"/>
                        <a:t>Border</a:t>
                      </a:r>
                      <a:r>
                        <a:rPr lang="es-MX" sz="2400" dirty="0" smtClean="0"/>
                        <a:t> </a:t>
                      </a:r>
                      <a:r>
                        <a:rPr lang="es-MX" sz="2400" dirty="0" err="1" smtClean="0"/>
                        <a:t>Leicester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5.69</a:t>
                      </a:r>
                      <a:endParaRPr lang="es-MX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Aragonesa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5.6-5.93</a:t>
                      </a:r>
                      <a:endParaRPr lang="es-MX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Lacha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5.62-5.77</a:t>
                      </a:r>
                      <a:endParaRPr lang="es-MX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7915" name="6 CuadroTexto"/>
          <p:cNvSpPr txBox="1">
            <a:spLocks noChangeArrowheads="1"/>
          </p:cNvSpPr>
          <p:nvPr/>
        </p:nvSpPr>
        <p:spPr bwMode="auto">
          <a:xfrm>
            <a:off x="8139907" y="5155191"/>
            <a:ext cx="21986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MX" altLang="es-MX" sz="18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Beirian</a:t>
            </a:r>
            <a:r>
              <a:rPr lang="es-MX" altLang="es-MX" sz="1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2000)</a:t>
            </a:r>
          </a:p>
        </p:txBody>
      </p:sp>
      <p:pic>
        <p:nvPicPr>
          <p:cNvPr id="37916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2499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bg1"/>
                </a:solidFill>
              </a:rPr>
              <a:t>FACTORES BIOLÓGICOS QUE CONTROLAN LA CALIDAD DE LA CARNE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2952751" y="2928938"/>
            <a:ext cx="1357313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solidFill>
                  <a:prstClr val="white"/>
                </a:solidFill>
              </a:rPr>
              <a:t>GRASA VETEADA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7881938" y="2714625"/>
            <a:ext cx="135731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>
                <a:solidFill>
                  <a:prstClr val="white"/>
                </a:solidFill>
              </a:rPr>
              <a:t>COLÁGENO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3881438" y="4714875"/>
            <a:ext cx="164306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>
                <a:solidFill>
                  <a:prstClr val="white"/>
                </a:solidFill>
              </a:rPr>
              <a:t>FIBRAS MUSCULARES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4810125" y="1928813"/>
            <a:ext cx="2057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>
                <a:solidFill>
                  <a:prstClr val="white"/>
                </a:solidFill>
              </a:rPr>
              <a:t>CAÍDA DEL pH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7024688" y="4786313"/>
            <a:ext cx="200025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>
                <a:solidFill>
                  <a:prstClr val="white"/>
                </a:solidFill>
              </a:rPr>
              <a:t>DESARROLLO DEL TEJIDO</a:t>
            </a:r>
          </a:p>
        </p:txBody>
      </p:sp>
      <p:sp>
        <p:nvSpPr>
          <p:cNvPr id="11" name="10 Flecha curvada hacia la izquierda"/>
          <p:cNvSpPr/>
          <p:nvPr/>
        </p:nvSpPr>
        <p:spPr>
          <a:xfrm rot="17627859">
            <a:off x="7347744" y="1580357"/>
            <a:ext cx="731838" cy="12160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12 Flecha curvada hacia la izquierda"/>
          <p:cNvSpPr/>
          <p:nvPr/>
        </p:nvSpPr>
        <p:spPr>
          <a:xfrm rot="1038936">
            <a:off x="8916989" y="3654426"/>
            <a:ext cx="731837" cy="12160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14" name="13 Flecha curvada hacia la izquierda"/>
          <p:cNvSpPr/>
          <p:nvPr/>
        </p:nvSpPr>
        <p:spPr>
          <a:xfrm rot="4936293">
            <a:off x="5908676" y="5187951"/>
            <a:ext cx="730250" cy="12160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14 Flecha curvada hacia la izquierda"/>
          <p:cNvSpPr/>
          <p:nvPr/>
        </p:nvSpPr>
        <p:spPr>
          <a:xfrm rot="9697078">
            <a:off x="2697164" y="4084639"/>
            <a:ext cx="731837" cy="12160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16" name="15 Flecha curvada hacia la izquierda"/>
          <p:cNvSpPr/>
          <p:nvPr/>
        </p:nvSpPr>
        <p:spPr>
          <a:xfrm rot="3760653">
            <a:off x="4471195" y="2731295"/>
            <a:ext cx="588963" cy="12160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17 Flecha curvada hacia la izquierda"/>
          <p:cNvSpPr/>
          <p:nvPr/>
        </p:nvSpPr>
        <p:spPr>
          <a:xfrm rot="15040824">
            <a:off x="3479007" y="1350169"/>
            <a:ext cx="590550" cy="153511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20" name="19 Flecha curvada hacia la izquierda"/>
          <p:cNvSpPr/>
          <p:nvPr/>
        </p:nvSpPr>
        <p:spPr>
          <a:xfrm rot="16528734">
            <a:off x="6013451" y="4213226"/>
            <a:ext cx="730250" cy="12160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20 Flecha curvada hacia la izquierda"/>
          <p:cNvSpPr/>
          <p:nvPr/>
        </p:nvSpPr>
        <p:spPr>
          <a:xfrm rot="642835">
            <a:off x="4097338" y="3917950"/>
            <a:ext cx="722312" cy="80803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23" name="22 Flecha curvada hacia abajo"/>
          <p:cNvSpPr/>
          <p:nvPr/>
        </p:nvSpPr>
        <p:spPr>
          <a:xfrm rot="16702299">
            <a:off x="7223126" y="3789364"/>
            <a:ext cx="1217613" cy="73183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24" name="23 Flecha curvada hacia abajo"/>
          <p:cNvSpPr/>
          <p:nvPr/>
        </p:nvSpPr>
        <p:spPr>
          <a:xfrm rot="11905527">
            <a:off x="6629401" y="2646364"/>
            <a:ext cx="1216025" cy="73183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5138" name="18 CuadroTexto"/>
          <p:cNvSpPr txBox="1">
            <a:spLocks noChangeArrowheads="1"/>
          </p:cNvSpPr>
          <p:nvPr/>
        </p:nvSpPr>
        <p:spPr bwMode="auto">
          <a:xfrm flipH="1">
            <a:off x="9453563" y="2143125"/>
            <a:ext cx="1071562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2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Desempeña  un papel determinante de la dureza de la carne con el elastina</a:t>
            </a:r>
          </a:p>
        </p:txBody>
      </p:sp>
      <p:sp>
        <p:nvSpPr>
          <p:cNvPr id="5139" name="21 CuadroTexto"/>
          <p:cNvSpPr txBox="1">
            <a:spLocks noChangeArrowheads="1"/>
          </p:cNvSpPr>
          <p:nvPr/>
        </p:nvSpPr>
        <p:spPr bwMode="auto">
          <a:xfrm>
            <a:off x="1666876" y="2071688"/>
            <a:ext cx="12858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2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 jugosidad  a la carne , permite a tratamientos térmicos sin perder calidad</a:t>
            </a:r>
          </a:p>
        </p:txBody>
      </p:sp>
      <p:sp>
        <p:nvSpPr>
          <p:cNvPr id="5140" name="24 CuadroTexto"/>
          <p:cNvSpPr txBox="1">
            <a:spLocks noChangeArrowheads="1"/>
          </p:cNvSpPr>
          <p:nvPr/>
        </p:nvSpPr>
        <p:spPr bwMode="auto">
          <a:xfrm>
            <a:off x="9167814" y="4733926"/>
            <a:ext cx="150018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2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(Bate-Smith, 1948). Puede agotarse, bien su depósito primario de carbohidratos, el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2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glucógeno, o bien el producto final de la glucólisis anaerobia, el lactato</a:t>
            </a:r>
          </a:p>
        </p:txBody>
      </p:sp>
      <p:sp>
        <p:nvSpPr>
          <p:cNvPr id="5141" name="25 CuadroTexto"/>
          <p:cNvSpPr txBox="1">
            <a:spLocks noChangeArrowheads="1"/>
          </p:cNvSpPr>
          <p:nvPr/>
        </p:nvSpPr>
        <p:spPr bwMode="auto">
          <a:xfrm>
            <a:off x="1524001" y="5429250"/>
            <a:ext cx="21431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2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sobreviven durante algún tiempo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2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mediante glicólisis anaerobia, aunque más tarde o más temprano agotan la energía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2279" y="3271838"/>
            <a:ext cx="1673428" cy="111359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48728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2 Marcador de contenido"/>
          <p:cNvSpPr>
            <a:spLocks noGrp="1"/>
          </p:cNvSpPr>
          <p:nvPr>
            <p:ph idx="1"/>
          </p:nvPr>
        </p:nvSpPr>
        <p:spPr>
          <a:xfrm>
            <a:off x="571500" y="642939"/>
            <a:ext cx="10442864" cy="5483225"/>
          </a:xfrm>
        </p:spPr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s-MX" altLang="es-MX" dirty="0" smtClean="0">
                <a:solidFill>
                  <a:schemeClr val="bg1"/>
                </a:solidFill>
              </a:rPr>
              <a:t>RAZA (corderos)</a:t>
            </a:r>
          </a:p>
          <a:p>
            <a:pPr eaLnBrk="1" hangingPunct="1"/>
            <a:r>
              <a:rPr lang="es-MX" altLang="es-MX" dirty="0" smtClean="0">
                <a:solidFill>
                  <a:schemeClr val="bg1"/>
                </a:solidFill>
              </a:rPr>
              <a:t>Razas menos precoz y de mayor talla, presentan menor grasa subcutánea</a:t>
            </a:r>
          </a:p>
          <a:p>
            <a:pPr eaLnBrk="1" hangingPunct="1"/>
            <a:r>
              <a:rPr lang="es-MX" altLang="es-MX" dirty="0" smtClean="0">
                <a:solidFill>
                  <a:schemeClr val="bg1"/>
                </a:solidFill>
              </a:rPr>
              <a:t>Razas lecheras más grasa que las cárnicas</a:t>
            </a:r>
          </a:p>
          <a:p>
            <a:pPr eaLnBrk="1" hangingPunct="1"/>
            <a:r>
              <a:rPr lang="es-MX" altLang="es-MX" dirty="0" smtClean="0">
                <a:solidFill>
                  <a:schemeClr val="bg1"/>
                </a:solidFill>
              </a:rPr>
              <a:t>Razas cárnicas mayor desarrollo de los músculos precoces  </a:t>
            </a:r>
          </a:p>
          <a:p>
            <a:pPr eaLnBrk="1" hangingPunct="1"/>
            <a:r>
              <a:rPr lang="es-MX" altLang="es-MX" dirty="0" smtClean="0">
                <a:solidFill>
                  <a:schemeClr val="bg1"/>
                </a:solidFill>
              </a:rPr>
              <a:t>Razas mejoradas para carne huesos cortos y gruesos = pierna más corta con mayor proporción de carne que razas no mejoradas</a:t>
            </a:r>
          </a:p>
          <a:p>
            <a:pPr eaLnBrk="1" hangingPunct="1"/>
            <a:endParaRPr lang="es-MX" altLang="es-MX" dirty="0" smtClean="0"/>
          </a:p>
        </p:txBody>
      </p:sp>
      <p:pic>
        <p:nvPicPr>
          <p:cNvPr id="38915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2975" y="4486636"/>
            <a:ext cx="2676525" cy="17145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834404" y="6182375"/>
            <a:ext cx="2175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Oveja Churra = Leche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5418" y="4486637"/>
            <a:ext cx="2137497" cy="1702088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4149047" y="6182375"/>
            <a:ext cx="1570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Suffolk = carne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4378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74836" y="761999"/>
            <a:ext cx="8442325" cy="4929188"/>
          </a:xfrm>
          <a:noFill/>
        </p:spPr>
      </p:pic>
      <p:sp>
        <p:nvSpPr>
          <p:cNvPr id="39939" name="7 CuadroTexto"/>
          <p:cNvSpPr txBox="1">
            <a:spLocks noChangeArrowheads="1"/>
          </p:cNvSpPr>
          <p:nvPr/>
        </p:nvSpPr>
        <p:spPr bwMode="auto">
          <a:xfrm>
            <a:off x="5381624" y="238124"/>
            <a:ext cx="1428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dirty="0">
                <a:solidFill>
                  <a:prstClr val="white"/>
                </a:solidFill>
                <a:cs typeface="Arial" panose="020B0604020202020204" pitchFamily="34" charset="0"/>
              </a:rPr>
              <a:t>SEXO</a:t>
            </a:r>
          </a:p>
        </p:txBody>
      </p:sp>
      <p:pic>
        <p:nvPicPr>
          <p:cNvPr id="39940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0423" y="4843462"/>
            <a:ext cx="2695575" cy="169545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166754" y="6215062"/>
            <a:ext cx="1514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Suffolk macho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6723" y="4840431"/>
            <a:ext cx="2283986" cy="171078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659296" y="6215062"/>
            <a:ext cx="1865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Suffolk = hembras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1666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Título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1368425"/>
          </a:xfrm>
        </p:spPr>
        <p:txBody>
          <a:bodyPr/>
          <a:lstStyle/>
          <a:p>
            <a:pPr eaLnBrk="1" hangingPunct="1"/>
            <a:r>
              <a:rPr lang="es-MX" altLang="es-MX" sz="2400">
                <a:solidFill>
                  <a:schemeClr val="bg1"/>
                </a:solidFill>
              </a:rPr>
              <a:t>SEXO</a:t>
            </a:r>
            <a:br>
              <a:rPr lang="es-MX" altLang="es-MX" sz="2400">
                <a:solidFill>
                  <a:schemeClr val="bg1"/>
                </a:solidFill>
              </a:rPr>
            </a:br>
            <a:endParaRPr lang="es-MX" altLang="es-MX" sz="2400">
              <a:solidFill>
                <a:schemeClr val="bg1"/>
              </a:solidFill>
            </a:endParaRPr>
          </a:p>
        </p:txBody>
      </p:sp>
      <p:sp>
        <p:nvSpPr>
          <p:cNvPr id="40963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altLang="es-MX" smtClean="0">
                <a:solidFill>
                  <a:schemeClr val="bg1"/>
                </a:solidFill>
              </a:rPr>
              <a:t>Cortes oscuros disminuye al aumentar grasa</a:t>
            </a:r>
          </a:p>
          <a:p>
            <a:r>
              <a:rPr lang="es-MX" altLang="es-MX" smtClean="0">
                <a:solidFill>
                  <a:schemeClr val="bg1"/>
                </a:solidFill>
              </a:rPr>
              <a:t>Hembras poseen mayor cobertura grasa</a:t>
            </a:r>
          </a:p>
          <a:p>
            <a:r>
              <a:rPr lang="es-MX" altLang="es-MX" smtClean="0">
                <a:solidFill>
                  <a:schemeClr val="bg1"/>
                </a:solidFill>
              </a:rPr>
              <a:t>Toros  niveles más altos de pHu, seguido por vacas, vaquillas, vaquillas castradas y novillos</a:t>
            </a:r>
          </a:p>
          <a:p>
            <a:endParaRPr lang="es-MX" altLang="es-MX" smtClean="0">
              <a:solidFill>
                <a:schemeClr val="bg1"/>
              </a:solidFill>
            </a:endParaRPr>
          </a:p>
          <a:p>
            <a:r>
              <a:rPr lang="es-MX" altLang="es-MX" smtClean="0">
                <a:solidFill>
                  <a:schemeClr val="bg1"/>
                </a:solidFill>
              </a:rPr>
              <a:t>Explicación  toros (montas y peleas por jerarquia)</a:t>
            </a:r>
          </a:p>
        </p:txBody>
      </p:sp>
      <p:pic>
        <p:nvPicPr>
          <p:cNvPr id="4096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9155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b="1" dirty="0" smtClean="0">
                <a:solidFill>
                  <a:schemeClr val="bg1"/>
                </a:solidFill>
              </a:rPr>
              <a:t>EDAD Y PESO</a:t>
            </a:r>
            <a:r>
              <a:rPr lang="es-MX" dirty="0" smtClean="0">
                <a:solidFill>
                  <a:schemeClr val="bg1"/>
                </a:solidFill>
              </a:rPr>
              <a:t/>
            </a:r>
            <a:br>
              <a:rPr lang="es-MX" dirty="0" smtClean="0">
                <a:solidFill>
                  <a:schemeClr val="bg1"/>
                </a:solidFill>
              </a:rPr>
            </a:br>
            <a:endParaRPr lang="es-MX" dirty="0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80064" y="1243013"/>
            <a:ext cx="8229600" cy="4983163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bg1"/>
                </a:solidFill>
              </a:rPr>
              <a:t>La edad muy ligado al peso y al estado de </a:t>
            </a:r>
            <a:r>
              <a:rPr lang="es-MX" dirty="0" err="1" smtClean="0">
                <a:solidFill>
                  <a:schemeClr val="bg1"/>
                </a:solidFill>
              </a:rPr>
              <a:t>engrasamiento</a:t>
            </a:r>
            <a:r>
              <a:rPr lang="es-MX" dirty="0" smtClean="0">
                <a:solidFill>
                  <a:schemeClr val="bg1"/>
                </a:solidFill>
              </a:rPr>
              <a:t>.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s-MX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bg1"/>
                </a:solidFill>
              </a:rPr>
              <a:t>Con la edad el peso de sacrificio aumenta, así como el peso de la canal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s-MX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bg1"/>
                </a:solidFill>
              </a:rPr>
              <a:t>a mayor peso de la canal mayor peso de las piezas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s-MX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bg1"/>
                </a:solidFill>
              </a:rPr>
              <a:t>a medida que aumenta el peso de sacrificio y consecuentemente el peso de la canal, la proporción de piezas de primera categoría disminuye  y pH aumenta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s-MX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bg1"/>
                </a:solidFill>
              </a:rPr>
              <a:t>Al aumentar el peso de sacrificio, se incrementa el rendimiento, el </a:t>
            </a:r>
            <a:r>
              <a:rPr lang="es-MX" dirty="0" err="1" smtClean="0">
                <a:solidFill>
                  <a:schemeClr val="bg1"/>
                </a:solidFill>
              </a:rPr>
              <a:t>engrasamiento</a:t>
            </a:r>
            <a:r>
              <a:rPr lang="es-MX" dirty="0" smtClean="0">
                <a:solidFill>
                  <a:schemeClr val="bg1"/>
                </a:solidFill>
              </a:rPr>
              <a:t> y el tamaño de a canal, mientras que disminuye la proporción de piezas nobles.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s-MX" dirty="0" smtClean="0">
              <a:solidFill>
                <a:schemeClr val="bg1"/>
              </a:solidFill>
            </a:endParaRPr>
          </a:p>
        </p:txBody>
      </p:sp>
      <p:pic>
        <p:nvPicPr>
          <p:cNvPr id="41988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t="22113" b="15297"/>
          <a:stretch/>
        </p:blipFill>
        <p:spPr>
          <a:xfrm>
            <a:off x="340301" y="364981"/>
            <a:ext cx="2298990" cy="192103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l="14847" t="19635" b="7263"/>
          <a:stretch/>
        </p:blipFill>
        <p:spPr>
          <a:xfrm>
            <a:off x="340301" y="2471088"/>
            <a:ext cx="2298990" cy="147832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178" y="4134489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9002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>
                <a:solidFill>
                  <a:schemeClr val="bg1"/>
                </a:solidFill>
              </a:rPr>
              <a:t>Genética (Hipertermia maligna)</a:t>
            </a:r>
          </a:p>
        </p:txBody>
      </p:sp>
      <p:sp>
        <p:nvSpPr>
          <p:cNvPr id="4301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MX" altLang="es-MX" smtClean="0">
                <a:solidFill>
                  <a:schemeClr val="bg1"/>
                </a:solidFill>
              </a:rPr>
              <a:t>El caso del sindrome  estrés porcino o gen del halotano.</a:t>
            </a:r>
          </a:p>
          <a:p>
            <a:pPr eaLnBrk="1" hangingPunct="1"/>
            <a:r>
              <a:rPr lang="es-MX" altLang="es-MX" smtClean="0">
                <a:solidFill>
                  <a:schemeClr val="bg1"/>
                </a:solidFill>
              </a:rPr>
              <a:t>Está relacionado con una hipersensitiva liberación del canal del Ca del retículo sarcoplasmico,</a:t>
            </a:r>
          </a:p>
          <a:p>
            <a:pPr eaLnBrk="1" hangingPunct="1"/>
            <a:r>
              <a:rPr lang="es-MX" altLang="es-MX" smtClean="0">
                <a:solidFill>
                  <a:schemeClr val="bg1"/>
                </a:solidFill>
              </a:rPr>
              <a:t> la carne para genotipo nn es de baja calidad y  relacionada por una caída rápida  del pH post mortem (palida, rigida y poca retención de agua)</a:t>
            </a:r>
          </a:p>
          <a:p>
            <a:pPr eaLnBrk="1" hangingPunct="1"/>
            <a:endParaRPr lang="es-MX" altLang="es-MX" smtClean="0"/>
          </a:p>
        </p:txBody>
      </p:sp>
      <p:pic>
        <p:nvPicPr>
          <p:cNvPr id="43012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66595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bg1"/>
                </a:solidFill>
              </a:rPr>
              <a:t>FACTORES EXTRÍNSECOS</a:t>
            </a:r>
            <a:br>
              <a:rPr lang="es-MX" dirty="0" smtClean="0">
                <a:solidFill>
                  <a:schemeClr val="bg1"/>
                </a:solidFill>
              </a:rPr>
            </a:br>
            <a:endParaRPr lang="es-MX" dirty="0" smtClean="0">
              <a:solidFill>
                <a:schemeClr val="bg1"/>
              </a:solidFill>
            </a:endParaRPr>
          </a:p>
        </p:txBody>
      </p:sp>
      <p:sp>
        <p:nvSpPr>
          <p:cNvPr id="44035" name="4 CuadroTexto"/>
          <p:cNvSpPr txBox="1">
            <a:spLocks noChangeArrowheads="1"/>
          </p:cNvSpPr>
          <p:nvPr/>
        </p:nvSpPr>
        <p:spPr bwMode="auto">
          <a:xfrm>
            <a:off x="2238375" y="1071564"/>
            <a:ext cx="36210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>
                <a:solidFill>
                  <a:prstClr val="white"/>
                </a:solidFill>
                <a:cs typeface="Arial" panose="020B0604020202020204" pitchFamily="34" charset="0"/>
              </a:rPr>
              <a:t>SISTEMA DE EXPLOTACIÓN (CERDOS)</a:t>
            </a:r>
          </a:p>
        </p:txBody>
      </p:sp>
      <p:pic>
        <p:nvPicPr>
          <p:cNvPr id="44036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09751" y="1651001"/>
            <a:ext cx="8842375" cy="4564063"/>
          </a:xfrm>
          <a:noFill/>
        </p:spPr>
      </p:pic>
      <p:sp>
        <p:nvSpPr>
          <p:cNvPr id="44037" name="6 CuadroTexto"/>
          <p:cNvSpPr txBox="1">
            <a:spLocks noChangeArrowheads="1"/>
          </p:cNvSpPr>
          <p:nvPr/>
        </p:nvSpPr>
        <p:spPr bwMode="auto">
          <a:xfrm>
            <a:off x="2166939" y="6000750"/>
            <a:ext cx="8072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valores de pH son estadísticamente igual 5.53-5,55 (Lowe et al. 2002)</a:t>
            </a:r>
          </a:p>
        </p:txBody>
      </p:sp>
      <p:pic>
        <p:nvPicPr>
          <p:cNvPr id="44038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37898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bg1"/>
                </a:solidFill>
              </a:rPr>
              <a:t>Sistema de producción (corderos)</a:t>
            </a:r>
            <a:br>
              <a:rPr lang="es-MX" dirty="0" smtClean="0">
                <a:solidFill>
                  <a:schemeClr val="bg1"/>
                </a:solidFill>
              </a:rPr>
            </a:br>
            <a:endParaRPr lang="es-MX" dirty="0" smtClean="0">
              <a:solidFill>
                <a:schemeClr val="bg1"/>
              </a:solidFill>
            </a:endParaRPr>
          </a:p>
        </p:txBody>
      </p:sp>
      <p:pic>
        <p:nvPicPr>
          <p:cNvPr id="4505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64" y="1571626"/>
            <a:ext cx="8429625" cy="478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16499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MX" altLang="es-MX" sz="4000" dirty="0">
                <a:solidFill>
                  <a:schemeClr val="bg1"/>
                </a:solidFill>
              </a:rPr>
              <a:t>Estado en que se encuentra el músculo en la fase entre el sacrificio y la instauración del rigor mortis.</a:t>
            </a:r>
          </a:p>
          <a:p>
            <a:pPr eaLnBrk="1" hangingPunct="1"/>
            <a:endParaRPr lang="es-MX" altLang="es-MX" sz="4000" dirty="0"/>
          </a:p>
        </p:txBody>
      </p:sp>
      <p:pic>
        <p:nvPicPr>
          <p:cNvPr id="4608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00651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sz="2200" dirty="0">
                <a:solidFill>
                  <a:schemeClr val="bg1"/>
                </a:solidFill>
              </a:rPr>
              <a:t>Una forma clara de la importancia del pH puede observarse en la carne de cerdo, en donde a partir de su valor puede predecirse las carnes PSE y DFD. </a:t>
            </a:r>
            <a:r>
              <a:rPr lang="es-MX" dirty="0" smtClean="0">
                <a:solidFill>
                  <a:schemeClr val="bg1"/>
                </a:solidFill>
              </a:rPr>
              <a:t/>
            </a:r>
            <a:br>
              <a:rPr lang="es-MX" dirty="0" smtClean="0">
                <a:solidFill>
                  <a:schemeClr val="bg1"/>
                </a:solidFill>
              </a:rPr>
            </a:br>
            <a:endParaRPr lang="es-MX" dirty="0" smtClean="0">
              <a:solidFill>
                <a:schemeClr val="bg1"/>
              </a:solidFill>
            </a:endParaRPr>
          </a:p>
        </p:txBody>
      </p:sp>
      <p:sp>
        <p:nvSpPr>
          <p:cNvPr id="47108" name="3 CuadroTexto"/>
          <p:cNvSpPr txBox="1">
            <a:spLocks noChangeArrowheads="1"/>
          </p:cNvSpPr>
          <p:nvPr/>
        </p:nvSpPr>
        <p:spPr bwMode="auto">
          <a:xfrm>
            <a:off x="8026111" y="3660557"/>
            <a:ext cx="29860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PSE =Pale, </a:t>
            </a:r>
            <a:r>
              <a:rPr lang="es-MX" altLang="es-MX" sz="18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</a:t>
            </a:r>
            <a:r>
              <a:rPr lang="es-MX" altLang="es-MX" sz="1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altLang="es-MX" sz="18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Exudative</a:t>
            </a:r>
            <a:endParaRPr lang="es-MX" altLang="es-MX" sz="1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DFD= </a:t>
            </a:r>
            <a:r>
              <a:rPr lang="es-MX" altLang="es-MX" sz="18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</a:t>
            </a:r>
            <a:r>
              <a:rPr lang="es-MX" altLang="es-MX" sz="1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altLang="es-MX" sz="18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</a:t>
            </a:r>
            <a:r>
              <a:rPr lang="es-MX" altLang="es-MX" sz="1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altLang="es-MX" sz="18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Dry</a:t>
            </a:r>
            <a:endParaRPr lang="es-MX" altLang="es-MX" sz="1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7109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9325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701" y="1188027"/>
            <a:ext cx="4374572" cy="437457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106171" y="4665517"/>
            <a:ext cx="33632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>PSE = Pálida, suave, exudativa</a:t>
            </a:r>
          </a:p>
          <a:p>
            <a:r>
              <a:rPr lang="es-MX" dirty="0" smtClean="0">
                <a:solidFill>
                  <a:srgbClr val="FFC000"/>
                </a:solidFill>
              </a:rPr>
              <a:t>DFD =  Oscura, dura (firme), seca  </a:t>
            </a:r>
            <a:endParaRPr lang="es-MX" dirty="0">
              <a:solidFill>
                <a:srgbClr val="FFC000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l="12397" t="11724" r="22520" b="764"/>
          <a:stretch/>
        </p:blipFill>
        <p:spPr>
          <a:xfrm>
            <a:off x="7907482" y="1347102"/>
            <a:ext cx="4020406" cy="219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4035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sz="3200" dirty="0">
                <a:solidFill>
                  <a:schemeClr val="bg1"/>
                </a:solidFill>
              </a:rPr>
              <a:t>Tres fases en el establecimiento del </a:t>
            </a:r>
            <a:r>
              <a:rPr lang="es-MX" sz="3200" i="1" dirty="0">
                <a:solidFill>
                  <a:schemeClr val="bg1"/>
                </a:solidFill>
              </a:rPr>
              <a:t>rigo</a:t>
            </a:r>
            <a:r>
              <a:rPr lang="es-MX" sz="3200" dirty="0">
                <a:solidFill>
                  <a:schemeClr val="bg1"/>
                </a:solidFill>
              </a:rPr>
              <a:t>r en conejos  (</a:t>
            </a:r>
            <a:r>
              <a:rPr lang="es-MX" sz="3200" dirty="0" err="1">
                <a:solidFill>
                  <a:schemeClr val="bg1"/>
                </a:solidFill>
              </a:rPr>
              <a:t>Bendall</a:t>
            </a:r>
            <a:r>
              <a:rPr lang="es-MX" sz="3200" dirty="0">
                <a:solidFill>
                  <a:schemeClr val="bg1"/>
                </a:solidFill>
              </a:rPr>
              <a:t>, 1973).</a:t>
            </a:r>
            <a:r>
              <a:rPr lang="es-MX" sz="3200" dirty="0"/>
              <a:t/>
            </a:r>
            <a:br>
              <a:rPr lang="es-MX" sz="3200" dirty="0"/>
            </a:b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bg1"/>
                </a:solidFill>
              </a:rPr>
              <a:t>a. Fase de latencia. En esta fase el musculo permanece extensible, esta fase puede ser prácticamente cero, en animales exhaustos, por las falta de reservas energéticas.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bg1"/>
                </a:solidFill>
              </a:rPr>
              <a:t>b. Fase de instauración. En esta fase se observa una rápida disminución de la extensibilidad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bg1"/>
                </a:solidFill>
              </a:rPr>
              <a:t>c. Fase de </a:t>
            </a:r>
            <a:r>
              <a:rPr lang="es-MX" dirty="0" err="1" smtClean="0">
                <a:solidFill>
                  <a:schemeClr val="bg1"/>
                </a:solidFill>
              </a:rPr>
              <a:t>inextensibilidad</a:t>
            </a:r>
            <a:r>
              <a:rPr lang="es-MX" dirty="0" smtClean="0">
                <a:solidFill>
                  <a:schemeClr val="bg1"/>
                </a:solidFill>
              </a:rPr>
              <a:t>. La variación del pH caracteriza por su velocidad de caída, la cual está improporción a la actividad ATP-</a:t>
            </a:r>
            <a:r>
              <a:rPr lang="es-MX" dirty="0" err="1" smtClean="0">
                <a:solidFill>
                  <a:schemeClr val="bg1"/>
                </a:solidFill>
              </a:rPr>
              <a:t>ásica</a:t>
            </a:r>
            <a:r>
              <a:rPr lang="es-MX" dirty="0" smtClean="0">
                <a:solidFill>
                  <a:schemeClr val="bg1"/>
                </a:solidFill>
              </a:rPr>
              <a:t>  de la </a:t>
            </a:r>
            <a:r>
              <a:rPr lang="es-MX" dirty="0" err="1" smtClean="0">
                <a:solidFill>
                  <a:schemeClr val="bg1"/>
                </a:solidFill>
              </a:rPr>
              <a:t>miosina</a:t>
            </a:r>
            <a:r>
              <a:rPr lang="es-MX" dirty="0" smtClean="0">
                <a:solidFill>
                  <a:schemeClr val="bg1"/>
                </a:solidFill>
              </a:rPr>
              <a:t> y por su amplitud, que depende de la cantidad de glucógeno degradado (o de lactato producido).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s-MX" dirty="0" smtClean="0"/>
          </a:p>
        </p:txBody>
      </p:sp>
      <p:pic>
        <p:nvPicPr>
          <p:cNvPr id="48132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4679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2 Marcador de contenido"/>
          <p:cNvSpPr>
            <a:spLocks noGrp="1"/>
          </p:cNvSpPr>
          <p:nvPr>
            <p:ph idx="1"/>
          </p:nvPr>
        </p:nvSpPr>
        <p:spPr>
          <a:xfrm>
            <a:off x="1560514" y="1533525"/>
            <a:ext cx="6357937" cy="4572000"/>
          </a:xfr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s-MX" altLang="es-MX" sz="2800">
                <a:solidFill>
                  <a:schemeClr val="bg1"/>
                </a:solidFill>
              </a:rPr>
              <a:t>24 horas tras la muerte del animal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s-MX" altLang="es-MX" sz="2800">
                <a:solidFill>
                  <a:schemeClr val="bg1"/>
                </a:solidFill>
              </a:rPr>
              <a:t> músculo </a:t>
            </a:r>
            <a:r>
              <a:rPr lang="es-MX" altLang="es-MX" sz="2800" i="1">
                <a:solidFill>
                  <a:schemeClr val="bg1"/>
                </a:solidFill>
              </a:rPr>
              <a:t>Longissimus thoracis et lumborum de la media canal </a:t>
            </a:r>
            <a:r>
              <a:rPr lang="es-MX" altLang="es-MX" sz="2800">
                <a:solidFill>
                  <a:schemeClr val="bg1"/>
                </a:solidFill>
              </a:rPr>
              <a:t>izquierda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s-MX" altLang="es-MX" sz="2800">
                <a:solidFill>
                  <a:schemeClr val="bg1"/>
                </a:solidFill>
              </a:rPr>
              <a:t> entre la cuarta y quinta vértebras lumbares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s-MX" altLang="es-MX" sz="2800">
                <a:solidFill>
                  <a:schemeClr val="bg1"/>
                </a:solidFill>
              </a:rPr>
              <a:t> electrodo perpendicularmente al músculo a unos 4 cm de profundidad, evitando, en lo posible, el contacto con la grasa o el tejido conectivo</a:t>
            </a:r>
          </a:p>
        </p:txBody>
      </p:sp>
      <p:sp>
        <p:nvSpPr>
          <p:cNvPr id="6147" name="2 CuadroTexto"/>
          <p:cNvSpPr txBox="1">
            <a:spLocks noChangeArrowheads="1"/>
          </p:cNvSpPr>
          <p:nvPr/>
        </p:nvSpPr>
        <p:spPr bwMode="auto">
          <a:xfrm>
            <a:off x="3524251" y="785813"/>
            <a:ext cx="4714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400" b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Toma de pH</a:t>
            </a:r>
          </a:p>
        </p:txBody>
      </p:sp>
      <p:pic>
        <p:nvPicPr>
          <p:cNvPr id="6148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5851"/>
            <a:ext cx="83343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4650" y="2838450"/>
            <a:ext cx="2649538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350" y="30163"/>
            <a:ext cx="2624138" cy="276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Imagen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564" y="4868864"/>
            <a:ext cx="2606675" cy="19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525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bg1"/>
                </a:solidFill>
              </a:rPr>
              <a:t>LIMITADA CAIDA DE pH  EN CONDICIONES</a:t>
            </a:r>
          </a:p>
        </p:txBody>
      </p:sp>
      <p:sp>
        <p:nvSpPr>
          <p:cNvPr id="49155" name="2 Marcador de contenido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5257800"/>
          </a:xfrm>
        </p:spPr>
        <p:txBody>
          <a:bodyPr/>
          <a:lstStyle/>
          <a:p>
            <a:pPr eaLnBrk="1" hangingPunct="1"/>
            <a:r>
              <a:rPr lang="es-MX" altLang="es-MX" smtClean="0">
                <a:solidFill>
                  <a:schemeClr val="bg1"/>
                </a:solidFill>
              </a:rPr>
              <a:t>Estrés (transporte, manejo presacrificio)</a:t>
            </a:r>
          </a:p>
          <a:p>
            <a:pPr eaLnBrk="1" hangingPunct="1"/>
            <a:r>
              <a:rPr lang="es-MX" altLang="es-MX" smtClean="0">
                <a:solidFill>
                  <a:schemeClr val="bg1"/>
                </a:solidFill>
              </a:rPr>
              <a:t>Frío</a:t>
            </a:r>
          </a:p>
          <a:p>
            <a:pPr eaLnBrk="1" hangingPunct="1"/>
            <a:r>
              <a:rPr lang="es-MX" altLang="es-MX" smtClean="0">
                <a:solidFill>
                  <a:schemeClr val="bg1"/>
                </a:solidFill>
              </a:rPr>
              <a:t>Enfermedad</a:t>
            </a:r>
          </a:p>
          <a:p>
            <a:pPr eaLnBrk="1" hangingPunct="1"/>
            <a:r>
              <a:rPr lang="es-MX" altLang="es-MX" smtClean="0">
                <a:solidFill>
                  <a:schemeClr val="bg1"/>
                </a:solidFill>
              </a:rPr>
              <a:t>Calor</a:t>
            </a:r>
          </a:p>
          <a:p>
            <a:pPr eaLnBrk="1" hangingPunct="1"/>
            <a:r>
              <a:rPr lang="es-MX" altLang="es-MX" smtClean="0">
                <a:solidFill>
                  <a:schemeClr val="bg1"/>
                </a:solidFill>
              </a:rPr>
              <a:t>Extenuación de los músculos  previo sacrificio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es-MX" altLang="es-MX" smtClean="0">
                <a:solidFill>
                  <a:schemeClr val="bg1"/>
                </a:solidFill>
              </a:rPr>
              <a:t>CAUSA</a:t>
            </a:r>
          </a:p>
          <a:p>
            <a:pPr eaLnBrk="1" hangingPunct="1"/>
            <a:r>
              <a:rPr lang="es-MX" altLang="es-MX" smtClean="0">
                <a:solidFill>
                  <a:schemeClr val="bg1"/>
                </a:solidFill>
              </a:rPr>
              <a:t>Canales con carnes oscuras  y potencialmente duras                           POR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s-MX" altLang="es-MX" smtClean="0">
                <a:solidFill>
                  <a:schemeClr val="bg1"/>
                </a:solidFill>
              </a:rPr>
              <a:t>            consumo energía y     de glucógeno </a:t>
            </a:r>
          </a:p>
        </p:txBody>
      </p:sp>
      <p:sp>
        <p:nvSpPr>
          <p:cNvPr id="4" name="3 Flecha arriba"/>
          <p:cNvSpPr/>
          <p:nvPr/>
        </p:nvSpPr>
        <p:spPr>
          <a:xfrm>
            <a:off x="2809876" y="6286500"/>
            <a:ext cx="142875" cy="28575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5 Flecha abajo"/>
          <p:cNvSpPr/>
          <p:nvPr/>
        </p:nvSpPr>
        <p:spPr>
          <a:xfrm>
            <a:off x="6453188" y="6286501"/>
            <a:ext cx="214312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prstClr val="white"/>
              </a:solidFill>
            </a:endParaRPr>
          </a:p>
        </p:txBody>
      </p:sp>
      <p:pic>
        <p:nvPicPr>
          <p:cNvPr id="49158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96555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bg1"/>
                </a:solidFill>
              </a:rPr>
              <a:t>pH  y calidad de la carne </a:t>
            </a:r>
            <a:r>
              <a:rPr lang="es-MX" i="1" dirty="0" smtClean="0">
                <a:solidFill>
                  <a:schemeClr val="bg1"/>
                </a:solidFill>
              </a:rPr>
              <a:t>pos mortem</a:t>
            </a:r>
          </a:p>
        </p:txBody>
      </p:sp>
      <p:sp>
        <p:nvSpPr>
          <p:cNvPr id="5017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Char char="q"/>
            </a:pPr>
            <a:r>
              <a:rPr lang="es-MX" altLang="es-MX" smtClean="0">
                <a:solidFill>
                  <a:schemeClr val="bg1"/>
                </a:solidFill>
              </a:rPr>
              <a:t> músculos con mayor actividad  presentarán un pH más elevado 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s-MX" altLang="es-MX" smtClean="0">
                <a:solidFill>
                  <a:schemeClr val="bg1"/>
                </a:solidFill>
              </a:rPr>
              <a:t> Temperatura elevadas (alrededor de 40 C) aceleran el descenso de pH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s-MX" altLang="es-MX" smtClean="0">
                <a:solidFill>
                  <a:schemeClr val="bg1"/>
                </a:solidFill>
              </a:rPr>
              <a:t>Canales  con valores  de 5.8 y 6.2 (</a:t>
            </a:r>
            <a:r>
              <a:rPr lang="es-MX" altLang="es-MX" i="1" smtClean="0">
                <a:solidFill>
                  <a:schemeClr val="bg1"/>
                </a:solidFill>
              </a:rPr>
              <a:t>longissimus dorsi</a:t>
            </a:r>
            <a:r>
              <a:rPr lang="es-MX" altLang="es-MX" smtClean="0">
                <a:solidFill>
                  <a:schemeClr val="bg1"/>
                </a:solidFill>
              </a:rPr>
              <a:t>)  dan canales duras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s-MX" altLang="es-MX" smtClean="0">
              <a:solidFill>
                <a:schemeClr val="bg1"/>
              </a:solidFill>
            </a:endParaRPr>
          </a:p>
        </p:txBody>
      </p:sp>
      <p:pic>
        <p:nvPicPr>
          <p:cNvPr id="50180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805756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bg1"/>
                </a:solidFill>
              </a:rPr>
              <a:t>pH  y calidad de la carne </a:t>
            </a:r>
            <a:r>
              <a:rPr lang="es-MX" i="1" dirty="0" smtClean="0">
                <a:solidFill>
                  <a:schemeClr val="bg1"/>
                </a:solidFill>
              </a:rPr>
              <a:t>pos mortem</a:t>
            </a:r>
            <a:endParaRPr lang="es-MX" dirty="0" smtClean="0"/>
          </a:p>
        </p:txBody>
      </p:sp>
      <p:sp>
        <p:nvSpPr>
          <p:cNvPr id="5120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Char char="q"/>
            </a:pPr>
            <a:r>
              <a:rPr lang="es-MX" altLang="es-MX" smtClean="0">
                <a:solidFill>
                  <a:schemeClr val="bg1"/>
                </a:solidFill>
              </a:rPr>
              <a:t>Mayor velocidad de caída pH. Disminuye pH final= aumenta dureza y jugo expelido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s-MX" altLang="es-MX" smtClean="0">
                <a:solidFill>
                  <a:schemeClr val="bg1"/>
                </a:solidFill>
              </a:rPr>
              <a:t>Elevado pH por utilización de reservas de glucógeno antes del sacrificio  da lugar a escasa formación de Ac. Láctico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s-MX" altLang="es-MX" smtClean="0">
                <a:solidFill>
                  <a:schemeClr val="bg1"/>
                </a:solidFill>
              </a:rPr>
              <a:t>pH último bajo = carnes + claras, blandas y menor poder de retención de agua 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s-MX" altLang="es-MX" smtClean="0">
                <a:solidFill>
                  <a:schemeClr val="bg1"/>
                </a:solidFill>
              </a:rPr>
              <a:t>pH final  tiene una importante repercusión sobre la conservabilidad, el sabor y la dureza de la carne (Prändl y col., 1994).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s-MX" altLang="es-MX" i="1" smtClean="0">
              <a:solidFill>
                <a:schemeClr val="bg1"/>
              </a:solidFill>
            </a:endParaRPr>
          </a:p>
        </p:txBody>
      </p:sp>
      <p:pic>
        <p:nvPicPr>
          <p:cNvPr id="5120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280221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Título"/>
          <p:cNvSpPr>
            <a:spLocks noGrp="1"/>
          </p:cNvSpPr>
          <p:nvPr>
            <p:ph type="title"/>
          </p:nvPr>
        </p:nvSpPr>
        <p:spPr>
          <a:xfrm>
            <a:off x="-1364672" y="357765"/>
            <a:ext cx="10972800" cy="1143000"/>
          </a:xfrm>
        </p:spPr>
        <p:txBody>
          <a:bodyPr/>
          <a:lstStyle/>
          <a:p>
            <a:pPr eaLnBrk="1" hangingPunct="1"/>
            <a:r>
              <a:rPr lang="es-MX" altLang="es-MX" sz="2400" dirty="0">
                <a:solidFill>
                  <a:schemeClr val="bg1"/>
                </a:solidFill>
              </a:rPr>
              <a:t>FACTORES </a:t>
            </a:r>
            <a:r>
              <a:rPr lang="es-MX" altLang="es-MX" sz="2400" i="1" dirty="0">
                <a:solidFill>
                  <a:schemeClr val="bg1"/>
                </a:solidFill>
              </a:rPr>
              <a:t>Post mortem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2626848"/>
              </p:ext>
            </p:extLst>
          </p:nvPr>
        </p:nvGraphicFramePr>
        <p:xfrm>
          <a:off x="971550" y="1652155"/>
          <a:ext cx="82296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4470"/>
                <a:gridCol w="661513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Enfriamiento 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0-5 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Estimulación </a:t>
                      </a:r>
                    </a:p>
                    <a:p>
                      <a:r>
                        <a:rPr lang="es-MX" dirty="0" smtClean="0"/>
                        <a:t>Eléctrica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300</a:t>
                      </a:r>
                      <a:r>
                        <a:rPr lang="es-MX" baseline="0" dirty="0" smtClean="0"/>
                        <a:t> V después del sacrificio, se acelera las fases de glicólisis y rigor mortis. Canales de vacunos alcanzan rigor mortis en 4 h cuando tiempo normal de 15 a 20 h impide endurecimiento de carne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Maduración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Carne lista para consumo después de refrigeración de 0-</a:t>
                      </a: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s-MX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es-MX" dirty="0" smtClean="0"/>
                        <a:t> C, acidificación</a:t>
                      </a:r>
                      <a:r>
                        <a:rPr lang="es-MX" baseline="0" dirty="0" smtClean="0"/>
                        <a:t>  pH de 5.4 a 5.8 carne tierna y jugosa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Congelación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Para evitar “rigor de descongelación” (considerables pérdidas por goteo y acortamiento de musculo) se congela al completar el rigor</a:t>
                      </a:r>
                      <a:r>
                        <a:rPr lang="es-MX" baseline="0" dirty="0" smtClean="0"/>
                        <a:t> mortis 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Método de cocinado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2247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9715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4381" y="0"/>
            <a:ext cx="2425844" cy="312419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4381" y="3117633"/>
            <a:ext cx="2324040" cy="328316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6105" y="4582391"/>
            <a:ext cx="2857500" cy="16002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7275" y="4582391"/>
            <a:ext cx="1843954" cy="184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8553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9" y="2492376"/>
            <a:ext cx="2160587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1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6" y="2492376"/>
            <a:ext cx="227647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2493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>
                <a:solidFill>
                  <a:schemeClr val="bg1"/>
                </a:solidFill>
              </a:rPr>
              <a:t>pH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bg1"/>
                </a:solidFill>
              </a:rPr>
              <a:t>Musculo animal vivo = neutro 7-7.2</a:t>
            </a: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es-MX" dirty="0" smtClean="0">
                <a:solidFill>
                  <a:schemeClr val="bg1"/>
                </a:solidFill>
              </a:rPr>
              <a:t>Muerte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>
                <a:solidFill>
                  <a:schemeClr val="bg1"/>
                </a:solidFill>
              </a:rPr>
              <a:t>Privación riego sanguíneo  y oxígeno      se bloquea síntesis de ATP por lo que el músculo obligado a adquirir energía por: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s-MX" dirty="0" smtClean="0">
                <a:solidFill>
                  <a:schemeClr val="bg1"/>
                </a:solidFill>
              </a:rPr>
              <a:t>    </a:t>
            </a:r>
            <a:r>
              <a:rPr lang="es-MX" u="sng" dirty="0" smtClean="0">
                <a:solidFill>
                  <a:schemeClr val="bg1"/>
                </a:solidFill>
              </a:rPr>
              <a:t>vía  anaerobia </a:t>
            </a:r>
            <a:r>
              <a:rPr lang="es-MX" dirty="0" smtClean="0">
                <a:solidFill>
                  <a:schemeClr val="bg1"/>
                </a:solidFill>
              </a:rPr>
              <a:t>a partir del glucógeno = Ac láctico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s-MX" u="sng" dirty="0" smtClean="0">
                <a:solidFill>
                  <a:schemeClr val="bg1"/>
                </a:solidFill>
              </a:rPr>
              <a:t>Aeróbica  u </a:t>
            </a:r>
            <a:r>
              <a:rPr lang="es-MX" u="sng" dirty="0" err="1" smtClean="0">
                <a:solidFill>
                  <a:schemeClr val="bg1"/>
                </a:solidFill>
              </a:rPr>
              <a:t>oxidativa</a:t>
            </a:r>
            <a:r>
              <a:rPr lang="es-MX" u="sng" dirty="0" smtClean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, requiere O</a:t>
            </a:r>
            <a:r>
              <a:rPr lang="es-MX" sz="1600" dirty="0">
                <a:solidFill>
                  <a:schemeClr val="bg1"/>
                </a:solidFill>
              </a:rPr>
              <a:t>2</a:t>
            </a:r>
            <a:r>
              <a:rPr lang="es-MX" dirty="0" smtClean="0">
                <a:solidFill>
                  <a:schemeClr val="bg1"/>
                </a:solidFill>
              </a:rPr>
              <a:t> almacenado en </a:t>
            </a:r>
            <a:r>
              <a:rPr lang="es-MX" dirty="0" err="1" smtClean="0">
                <a:solidFill>
                  <a:schemeClr val="bg1"/>
                </a:solidFill>
              </a:rPr>
              <a:t>mioglobina</a:t>
            </a:r>
            <a:endParaRPr lang="es-MX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s-MX" dirty="0" smtClean="0">
              <a:solidFill>
                <a:schemeClr val="bg1"/>
              </a:solidFill>
            </a:endParaRPr>
          </a:p>
        </p:txBody>
      </p:sp>
      <p:sp>
        <p:nvSpPr>
          <p:cNvPr id="4" name="3 Flecha derecha"/>
          <p:cNvSpPr/>
          <p:nvPr/>
        </p:nvSpPr>
        <p:spPr>
          <a:xfrm>
            <a:off x="8524875" y="2857501"/>
            <a:ext cx="357188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prstClr val="white"/>
              </a:solidFill>
            </a:endParaRPr>
          </a:p>
        </p:txBody>
      </p:sp>
      <p:pic>
        <p:nvPicPr>
          <p:cNvPr id="7173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3138"/>
            <a:ext cx="968376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551" y="7938"/>
            <a:ext cx="2327275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227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z="4000">
                <a:solidFill>
                  <a:schemeClr val="bg1"/>
                </a:solidFill>
              </a:rPr>
              <a:t>pH en muerte</a:t>
            </a:r>
          </a:p>
        </p:txBody>
      </p:sp>
      <p:sp>
        <p:nvSpPr>
          <p:cNvPr id="8195" name="2 Marcador de contenido"/>
          <p:cNvSpPr>
            <a:spLocks noGrp="1"/>
          </p:cNvSpPr>
          <p:nvPr>
            <p:ph idx="1"/>
          </p:nvPr>
        </p:nvSpPr>
        <p:spPr>
          <a:xfrm>
            <a:off x="2024064" y="2143126"/>
            <a:ext cx="8643937" cy="4525963"/>
          </a:xfrm>
        </p:spPr>
        <p:txBody>
          <a:bodyPr/>
          <a:lstStyle/>
          <a:p>
            <a:pPr eaLnBrk="1" hangingPunct="1"/>
            <a:r>
              <a:rPr lang="es-MX" altLang="es-MX" smtClean="0">
                <a:solidFill>
                  <a:schemeClr val="bg1"/>
                </a:solidFill>
              </a:rPr>
              <a:t>Glucógeno  produce ác. Láctico ,    el pH hasta que se interrumpe glucoliticamente o inactividad de enzimas</a:t>
            </a:r>
          </a:p>
          <a:p>
            <a:pPr eaLnBrk="1" hangingPunct="1"/>
            <a:r>
              <a:rPr lang="es-MX" altLang="es-MX" smtClean="0">
                <a:solidFill>
                  <a:schemeClr val="bg1"/>
                </a:solidFill>
              </a:rPr>
              <a:t>Valor final de pH (24 h) 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s-MX" altLang="es-MX" smtClean="0">
                <a:solidFill>
                  <a:schemeClr val="bg1"/>
                </a:solidFill>
              </a:rPr>
              <a:t>     - Entre 5.5  en músculos de contracción rápida (blancas)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s-MX" altLang="es-MX" smtClean="0">
                <a:solidFill>
                  <a:schemeClr val="bg1"/>
                </a:solidFill>
              </a:rPr>
              <a:t>    -  6.3 en músculos  contracción lenta (rojas)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s-MX" altLang="es-MX" smtClean="0">
              <a:solidFill>
                <a:schemeClr val="bg1"/>
              </a:solidFill>
            </a:endParaRPr>
          </a:p>
        </p:txBody>
      </p:sp>
      <p:sp>
        <p:nvSpPr>
          <p:cNvPr id="5" name="4 Flecha abajo"/>
          <p:cNvSpPr/>
          <p:nvPr/>
        </p:nvSpPr>
        <p:spPr>
          <a:xfrm>
            <a:off x="7810500" y="2071689"/>
            <a:ext cx="198438" cy="5492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pic>
        <p:nvPicPr>
          <p:cNvPr id="8197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3138"/>
            <a:ext cx="969963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776" y="1"/>
            <a:ext cx="2982913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793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4 CuadroTexto"/>
          <p:cNvSpPr txBox="1">
            <a:spLocks noChangeArrowheads="1"/>
          </p:cNvSpPr>
          <p:nvPr/>
        </p:nvSpPr>
        <p:spPr bwMode="auto">
          <a:xfrm>
            <a:off x="4667251" y="5500688"/>
            <a:ext cx="2270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b="1">
                <a:solidFill>
                  <a:prstClr val="white"/>
                </a:solidFill>
                <a:cs typeface="Arial" panose="020B0604020202020204" pitchFamily="34" charset="0"/>
              </a:rPr>
              <a:t>¿Por qué?</a:t>
            </a:r>
          </a:p>
        </p:txBody>
      </p:sp>
      <p:pic>
        <p:nvPicPr>
          <p:cNvPr id="9219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3138"/>
            <a:ext cx="969963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154369" y="976026"/>
            <a:ext cx="3241675" cy="1814512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-15870" rIns="0" bIns="-1587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MX" sz="2400" dirty="0">
                <a:solidFill>
                  <a:srgbClr val="222222"/>
                </a:solidFill>
                <a:latin typeface="inherit"/>
              </a:rPr>
              <a:t>Fibra lenta Di</a:t>
            </a:r>
            <a:r>
              <a:rPr lang="es-ES" altLang="es-MX" sz="2400" dirty="0">
                <a:solidFill>
                  <a:srgbClr val="222222"/>
                </a:solidFill>
              </a:rPr>
              <a:t>á</a:t>
            </a:r>
            <a:r>
              <a:rPr lang="es-ES" altLang="es-MX" sz="2400" dirty="0">
                <a:solidFill>
                  <a:srgbClr val="222222"/>
                </a:solidFill>
                <a:latin typeface="inherit"/>
              </a:rPr>
              <a:t>metro m</a:t>
            </a:r>
            <a:r>
              <a:rPr lang="es-ES" altLang="es-MX" sz="2400" dirty="0">
                <a:solidFill>
                  <a:srgbClr val="222222"/>
                </a:solidFill>
              </a:rPr>
              <a:t>á</a:t>
            </a:r>
            <a:r>
              <a:rPr lang="es-ES" altLang="es-MX" sz="2400" dirty="0">
                <a:solidFill>
                  <a:srgbClr val="222222"/>
                </a:solidFill>
                <a:latin typeface="inherit"/>
              </a:rPr>
              <a:t>s peque</a:t>
            </a:r>
            <a:r>
              <a:rPr lang="es-ES" altLang="es-MX" sz="2400" dirty="0">
                <a:solidFill>
                  <a:srgbClr val="222222"/>
                </a:solidFill>
              </a:rPr>
              <a:t>ñ</a:t>
            </a:r>
            <a:r>
              <a:rPr lang="es-ES" altLang="es-MX" sz="2400" dirty="0">
                <a:solidFill>
                  <a:srgbClr val="222222"/>
                </a:solidFill>
                <a:latin typeface="inherit"/>
              </a:rPr>
              <a:t>o, color m</a:t>
            </a:r>
            <a:r>
              <a:rPr lang="es-ES" altLang="es-MX" sz="2400" dirty="0">
                <a:solidFill>
                  <a:srgbClr val="222222"/>
                </a:solidFill>
              </a:rPr>
              <a:t>á</a:t>
            </a:r>
            <a:r>
              <a:rPr lang="es-ES" altLang="es-MX" sz="2400" dirty="0">
                <a:solidFill>
                  <a:srgbClr val="222222"/>
                </a:solidFill>
                <a:latin typeface="inherit"/>
              </a:rPr>
              <a:t>s oscuro debido a la mioglobina; resistente a la fatiga</a:t>
            </a:r>
            <a:r>
              <a:rPr lang="es-MX" altLang="es-MX" sz="240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4106612" y="3547413"/>
            <a:ext cx="3240088" cy="1692275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-15870" rIns="0" bIns="-1587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MX" sz="2800" dirty="0">
                <a:solidFill>
                  <a:srgbClr val="222222"/>
                </a:solidFill>
                <a:latin typeface="inherit"/>
              </a:rPr>
              <a:t>Fibra r</a:t>
            </a:r>
            <a:r>
              <a:rPr lang="es-ES" altLang="es-MX" sz="2800" dirty="0">
                <a:solidFill>
                  <a:srgbClr val="222222"/>
                </a:solidFill>
              </a:rPr>
              <a:t>á</a:t>
            </a:r>
            <a:r>
              <a:rPr lang="es-ES" altLang="es-MX" sz="2800" dirty="0">
                <a:solidFill>
                  <a:srgbClr val="222222"/>
                </a:solidFill>
                <a:latin typeface="inherit"/>
              </a:rPr>
              <a:t>pida di</a:t>
            </a:r>
            <a:r>
              <a:rPr lang="es-ES" altLang="es-MX" sz="2800" dirty="0">
                <a:solidFill>
                  <a:srgbClr val="222222"/>
                </a:solidFill>
              </a:rPr>
              <a:t>á</a:t>
            </a:r>
            <a:r>
              <a:rPr lang="es-ES" altLang="es-MX" sz="2800" dirty="0">
                <a:solidFill>
                  <a:srgbClr val="222222"/>
                </a:solidFill>
                <a:latin typeface="inherit"/>
              </a:rPr>
              <a:t>metro mayor, color m</a:t>
            </a:r>
            <a:r>
              <a:rPr lang="es-ES" altLang="es-MX" sz="2800" dirty="0">
                <a:solidFill>
                  <a:srgbClr val="222222"/>
                </a:solidFill>
              </a:rPr>
              <a:t>á</a:t>
            </a:r>
            <a:r>
              <a:rPr lang="es-ES" altLang="es-MX" sz="2800" dirty="0">
                <a:solidFill>
                  <a:srgbClr val="222222"/>
                </a:solidFill>
                <a:latin typeface="inherit"/>
              </a:rPr>
              <a:t>s p</a:t>
            </a:r>
            <a:r>
              <a:rPr lang="es-ES" altLang="es-MX" sz="2800" dirty="0">
                <a:solidFill>
                  <a:srgbClr val="222222"/>
                </a:solidFill>
              </a:rPr>
              <a:t>á</a:t>
            </a:r>
            <a:r>
              <a:rPr lang="es-ES" altLang="es-MX" sz="2800" dirty="0">
                <a:solidFill>
                  <a:srgbClr val="222222"/>
                </a:solidFill>
                <a:latin typeface="inherit"/>
              </a:rPr>
              <a:t>lido; f</a:t>
            </a:r>
            <a:r>
              <a:rPr lang="es-ES" altLang="es-MX" sz="2800" dirty="0">
                <a:solidFill>
                  <a:srgbClr val="222222"/>
                </a:solidFill>
              </a:rPr>
              <a:t>á</a:t>
            </a:r>
            <a:r>
              <a:rPr lang="es-ES" altLang="es-MX" sz="2800" dirty="0">
                <a:solidFill>
                  <a:srgbClr val="222222"/>
                </a:solidFill>
                <a:latin typeface="inherit"/>
              </a:rPr>
              <a:t>cilmente fatigado</a:t>
            </a:r>
            <a:r>
              <a:rPr lang="es-MX" altLang="es-MX" sz="2800" dirty="0">
                <a:solidFill>
                  <a:prstClr val="black"/>
                </a:solidFill>
              </a:rPr>
              <a:t> </a:t>
            </a:r>
          </a:p>
        </p:txBody>
      </p:sp>
      <p:pic>
        <p:nvPicPr>
          <p:cNvPr id="9222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100" y="928976"/>
            <a:ext cx="2576513" cy="182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260075"/>
            <a:ext cx="2268538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177" y="980788"/>
            <a:ext cx="25241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2999657" y="107951"/>
            <a:ext cx="61542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3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FIBRAS RÁPIDAS VS LENTAS 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6"/>
          <a:srcRect l="4193" t="8864" r="4324"/>
          <a:stretch/>
        </p:blipFill>
        <p:spPr>
          <a:xfrm>
            <a:off x="7634565" y="3474574"/>
            <a:ext cx="2664297" cy="174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4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4725"/>
            <a:ext cx="969963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4079777" y="476672"/>
            <a:ext cx="38916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4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Tejido muscular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2999656" y="1700808"/>
            <a:ext cx="640871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tejidos fundamentales del cuerpo se dividen en: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Tejido muscular liso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Tejido muscular cardiaco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Tejido muscular esquelético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24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 estos músculos el animal no se podría mover y no podría mover nada de su cuerpo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4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3138"/>
            <a:ext cx="969963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524001" y="1226127"/>
            <a:ext cx="9523954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>
                <a:solidFill>
                  <a:srgbClr val="FFC000"/>
                </a:solidFill>
              </a:rPr>
              <a:t>Músculo esquelético </a:t>
            </a:r>
          </a:p>
          <a:p>
            <a:endParaRPr lang="es-MX" sz="2800" dirty="0">
              <a:solidFill>
                <a:schemeClr val="bg1"/>
              </a:solidFill>
            </a:endParaRPr>
          </a:p>
          <a:p>
            <a:r>
              <a:rPr lang="es-MX" sz="2800" dirty="0" smtClean="0">
                <a:solidFill>
                  <a:srgbClr val="FFC000"/>
                </a:solidFill>
              </a:rPr>
              <a:t>Órganos del tejido muscular esquelético </a:t>
            </a:r>
          </a:p>
          <a:p>
            <a:r>
              <a:rPr lang="es-MX" sz="2800" dirty="0">
                <a:solidFill>
                  <a:schemeClr val="bg1"/>
                </a:solidFill>
              </a:rPr>
              <a:t> </a:t>
            </a:r>
            <a:r>
              <a:rPr lang="es-MX" sz="2800" dirty="0" smtClean="0">
                <a:solidFill>
                  <a:schemeClr val="bg1"/>
                </a:solidFill>
              </a:rPr>
              <a:t> -Están unidos al sistema esquelético y permiten el movimiento </a:t>
            </a:r>
          </a:p>
          <a:p>
            <a:endParaRPr lang="es-MX" sz="2800" dirty="0">
              <a:solidFill>
                <a:schemeClr val="bg1"/>
              </a:solidFill>
            </a:endParaRPr>
          </a:p>
          <a:p>
            <a:r>
              <a:rPr lang="es-MX" sz="2800" dirty="0" smtClean="0">
                <a:solidFill>
                  <a:srgbClr val="FFC000"/>
                </a:solidFill>
              </a:rPr>
              <a:t>Sistema muscular </a:t>
            </a:r>
          </a:p>
          <a:p>
            <a:r>
              <a:rPr lang="es-MX" sz="2800" dirty="0" smtClean="0">
                <a:solidFill>
                  <a:schemeClr val="bg1"/>
                </a:solidFill>
              </a:rPr>
              <a:t>Incluye solamente a músculos esquelético s</a:t>
            </a:r>
            <a:endParaRPr lang="es-MX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62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1904</Words>
  <Application>Microsoft Office PowerPoint</Application>
  <PresentationFormat>Panorámica</PresentationFormat>
  <Paragraphs>322</Paragraphs>
  <Slides>44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52" baseType="lpstr">
      <vt:lpstr>Arial Unicode MS</vt:lpstr>
      <vt:lpstr>Arial</vt:lpstr>
      <vt:lpstr>Calibri</vt:lpstr>
      <vt:lpstr>Cambria Math</vt:lpstr>
      <vt:lpstr>Courier New</vt:lpstr>
      <vt:lpstr>inherit</vt:lpstr>
      <vt:lpstr>Wingdings</vt:lpstr>
      <vt:lpstr>1_Tema de Office</vt:lpstr>
      <vt:lpstr>Presentación de PowerPoint</vt:lpstr>
      <vt:lpstr>Presentación de PowerPoint</vt:lpstr>
      <vt:lpstr>FACTORES BIOLÓGICOS QUE CONTROLAN LA CALIDAD DE LA CARNE</vt:lpstr>
      <vt:lpstr>Presentación de PowerPoint</vt:lpstr>
      <vt:lpstr>pH</vt:lpstr>
      <vt:lpstr>pH en muerte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PH Y CALIDAD DE LA CARNE (Galián, 2007) </vt:lpstr>
      <vt:lpstr>Factores intrínsecos </vt:lpstr>
      <vt:lpstr>Factores intrínsecos </vt:lpstr>
      <vt:lpstr>Presentación de PowerPoint</vt:lpstr>
      <vt:lpstr>Presentación de PowerPoint</vt:lpstr>
      <vt:lpstr>SEXO </vt:lpstr>
      <vt:lpstr>EDAD Y PESO </vt:lpstr>
      <vt:lpstr>Genética (Hipertermia maligna)</vt:lpstr>
      <vt:lpstr>FACTORES EXTRÍNSECOS </vt:lpstr>
      <vt:lpstr>Sistema de producción (corderos) </vt:lpstr>
      <vt:lpstr>Presentación de PowerPoint</vt:lpstr>
      <vt:lpstr>Una forma clara de la importancia del pH puede observarse en la carne de cerdo, en donde a partir de su valor puede predecirse las carnes PSE y DFD.  </vt:lpstr>
      <vt:lpstr>Tres fases en el establecimiento del rigor en conejos  (Bendall, 1973). </vt:lpstr>
      <vt:lpstr>LIMITADA CAIDA DE pH  EN CONDICIONES</vt:lpstr>
      <vt:lpstr>pH  y calidad de la carne pos mortem</vt:lpstr>
      <vt:lpstr>pH  y calidad de la carne pos mortem</vt:lpstr>
      <vt:lpstr>FACTORES Post mortem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PC</dc:creator>
  <cp:lastModifiedBy>PC</cp:lastModifiedBy>
  <cp:revision>21</cp:revision>
  <dcterms:created xsi:type="dcterms:W3CDTF">2019-09-27T16:16:53Z</dcterms:created>
  <dcterms:modified xsi:type="dcterms:W3CDTF">2019-09-27T17:57:22Z</dcterms:modified>
</cp:coreProperties>
</file>