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2" r:id="rId2"/>
    <p:sldId id="256" r:id="rId3"/>
    <p:sldId id="273" r:id="rId4"/>
    <p:sldId id="277" r:id="rId5"/>
    <p:sldId id="278" r:id="rId6"/>
    <p:sldId id="279" r:id="rId7"/>
    <p:sldId id="274" r:id="rId8"/>
    <p:sldId id="275" r:id="rId9"/>
    <p:sldId id="281" r:id="rId10"/>
    <p:sldId id="284" r:id="rId11"/>
    <p:sldId id="285" r:id="rId12"/>
    <p:sldId id="286" r:id="rId13"/>
    <p:sldId id="283" r:id="rId14"/>
    <p:sldId id="287" r:id="rId15"/>
    <p:sldId id="296" r:id="rId16"/>
    <p:sldId id="288" r:id="rId17"/>
    <p:sldId id="293" r:id="rId18"/>
    <p:sldId id="294" r:id="rId19"/>
    <p:sldId id="295" r:id="rId20"/>
    <p:sldId id="289" r:id="rId21"/>
    <p:sldId id="290" r:id="rId22"/>
    <p:sldId id="291" r:id="rId23"/>
    <p:sldId id="292" r:id="rId24"/>
    <p:sldId id="280" r:id="rId25"/>
    <p:sldId id="257" r:id="rId26"/>
    <p:sldId id="265" r:id="rId27"/>
    <p:sldId id="267" r:id="rId28"/>
    <p:sldId id="266" r:id="rId29"/>
    <p:sldId id="260" r:id="rId30"/>
    <p:sldId id="261" r:id="rId31"/>
    <p:sldId id="258" r:id="rId32"/>
    <p:sldId id="259" r:id="rId33"/>
    <p:sldId id="263" r:id="rId34"/>
    <p:sldId id="262" r:id="rId35"/>
    <p:sldId id="271" r:id="rId36"/>
    <p:sldId id="268" r:id="rId37"/>
    <p:sldId id="269" r:id="rId38"/>
    <p:sldId id="276" r:id="rId39"/>
    <p:sldId id="270" r:id="rId40"/>
    <p:sldId id="282"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115" d="100"/>
          <a:sy n="115" d="100"/>
        </p:scale>
        <p:origin x="39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8/21/2019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‹Nº›</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8/21/2019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8/21/2019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8/21/2019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s://psicomaldonado.files.wordpress.com/2014/07/la-problematizacic3b3n.pdf" TargetMode="External"/><Relationship Id="rId2" Type="http://schemas.openxmlformats.org/officeDocument/2006/relationships/hyperlink" Target="https://www.uaeh.edu.mx/docencia/VI_Lectura/licenciatura/documentos/LECT98.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692398" y="1871131"/>
            <a:ext cx="6815669" cy="1054949"/>
          </a:xfrm>
        </p:spPr>
        <p:txBody>
          <a:bodyPr/>
          <a:lstStyle/>
          <a:p>
            <a:r>
              <a:rPr lang="es-MX" sz="2000" b="1" dirty="0" smtClean="0">
                <a:solidFill>
                  <a:srgbClr val="C00000"/>
                </a:solidFill>
              </a:rPr>
              <a:t>Universidad Autónoma del Estado de México</a:t>
            </a:r>
            <a:br>
              <a:rPr lang="es-MX" sz="2000" b="1" dirty="0" smtClean="0">
                <a:solidFill>
                  <a:srgbClr val="C00000"/>
                </a:solidFill>
              </a:rPr>
            </a:br>
            <a:r>
              <a:rPr lang="es-MX" sz="2000" b="1" dirty="0" smtClean="0">
                <a:solidFill>
                  <a:srgbClr val="C00000"/>
                </a:solidFill>
              </a:rPr>
              <a:t>Facultad de Turismo y Gastronomía</a:t>
            </a:r>
            <a:endParaRPr lang="en-US" sz="2000" b="1" dirty="0">
              <a:solidFill>
                <a:srgbClr val="C00000"/>
              </a:solidFill>
            </a:endParaRPr>
          </a:p>
        </p:txBody>
      </p:sp>
      <p:sp>
        <p:nvSpPr>
          <p:cNvPr id="5" name="Subtítulo 4"/>
          <p:cNvSpPr>
            <a:spLocks noGrp="1"/>
          </p:cNvSpPr>
          <p:nvPr>
            <p:ph type="subTitle" idx="1"/>
          </p:nvPr>
        </p:nvSpPr>
        <p:spPr/>
        <p:txBody>
          <a:bodyPr>
            <a:normAutofit fontScale="92500"/>
          </a:bodyPr>
          <a:lstStyle/>
          <a:p>
            <a:r>
              <a:rPr lang="es-MX" b="1" dirty="0" smtClean="0">
                <a:solidFill>
                  <a:schemeClr val="accent4">
                    <a:lumMod val="75000"/>
                  </a:schemeClr>
                </a:solidFill>
              </a:rPr>
              <a:t>PROGRAMA EDUCATIVO: Licenciatura en Gastronomía</a:t>
            </a:r>
          </a:p>
          <a:p>
            <a:endParaRPr lang="es-MX" b="1" dirty="0">
              <a:solidFill>
                <a:schemeClr val="accent4">
                  <a:lumMod val="75000"/>
                </a:schemeClr>
              </a:solidFill>
            </a:endParaRPr>
          </a:p>
          <a:p>
            <a:r>
              <a:rPr lang="es-MX" b="1" dirty="0" smtClean="0">
                <a:solidFill>
                  <a:schemeClr val="accent4">
                    <a:lumMod val="75000"/>
                  </a:schemeClr>
                </a:solidFill>
              </a:rPr>
              <a:t>MATERIAL DIDÁCTICO PROYECTABLE</a:t>
            </a:r>
            <a:endParaRPr lang="en-US" b="1" dirty="0">
              <a:solidFill>
                <a:schemeClr val="accent4">
                  <a:lumMod val="75000"/>
                </a:schemeClr>
              </a:solidFill>
            </a:endParaRPr>
          </a:p>
        </p:txBody>
      </p:sp>
    </p:spTree>
    <p:extLst>
      <p:ext uri="{BB962C8B-B14F-4D97-AF65-F5344CB8AC3E}">
        <p14:creationId xmlns:p14="http://schemas.microsoft.com/office/powerpoint/2010/main" val="29653497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833714" y="2727342"/>
            <a:ext cx="6815669" cy="1515533"/>
          </a:xfrm>
        </p:spPr>
        <p:txBody>
          <a:bodyPr/>
          <a:lstStyle/>
          <a:p>
            <a:pPr>
              <a:lnSpc>
                <a:spcPct val="150000"/>
              </a:lnSpc>
            </a:pPr>
            <a:r>
              <a:rPr lang="es-MX" sz="3200" b="1" i="1" dirty="0" smtClean="0">
                <a:solidFill>
                  <a:srgbClr val="C00000"/>
                </a:solidFill>
              </a:rPr>
              <a:t>¿Qué diferencia hay entre una necesidad y un problema?</a:t>
            </a:r>
            <a:endParaRPr lang="en-US" sz="3200" b="1" i="1" dirty="0">
              <a:solidFill>
                <a:srgbClr val="C00000"/>
              </a:solidFill>
            </a:endParaRPr>
          </a:p>
        </p:txBody>
      </p:sp>
    </p:spTree>
    <p:extLst>
      <p:ext uri="{BB962C8B-B14F-4D97-AF65-F5344CB8AC3E}">
        <p14:creationId xmlns:p14="http://schemas.microsoft.com/office/powerpoint/2010/main" val="3991885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C00000"/>
                </a:solidFill>
              </a:rPr>
              <a:t>Necesidad </a:t>
            </a:r>
            <a:r>
              <a:rPr lang="es-MX" i="1" dirty="0" smtClean="0">
                <a:solidFill>
                  <a:srgbClr val="C00000"/>
                </a:solidFill>
              </a:rPr>
              <a:t>versus</a:t>
            </a:r>
            <a:r>
              <a:rPr lang="es-MX" dirty="0" smtClean="0">
                <a:solidFill>
                  <a:srgbClr val="C00000"/>
                </a:solidFill>
              </a:rPr>
              <a:t> problema</a:t>
            </a:r>
            <a:endParaRPr lang="en-US" dirty="0">
              <a:solidFill>
                <a:srgbClr val="C00000"/>
              </a:solidFill>
            </a:endParaRPr>
          </a:p>
        </p:txBody>
      </p:sp>
      <p:sp>
        <p:nvSpPr>
          <p:cNvPr id="3" name="Marcador de contenido 2"/>
          <p:cNvSpPr>
            <a:spLocks noGrp="1"/>
          </p:cNvSpPr>
          <p:nvPr>
            <p:ph idx="1"/>
          </p:nvPr>
        </p:nvSpPr>
        <p:spPr>
          <a:xfrm>
            <a:off x="1295401" y="2460567"/>
            <a:ext cx="9601196" cy="3415301"/>
          </a:xfrm>
        </p:spPr>
        <p:txBody>
          <a:bodyPr>
            <a:normAutofit fontScale="77500" lnSpcReduction="20000"/>
          </a:bodyPr>
          <a:lstStyle/>
          <a:p>
            <a:pPr marL="0" indent="0" algn="ctr">
              <a:lnSpc>
                <a:spcPct val="150000"/>
              </a:lnSpc>
              <a:buNone/>
            </a:pPr>
            <a:r>
              <a:rPr lang="es-MX" b="1" dirty="0" smtClean="0">
                <a:solidFill>
                  <a:schemeClr val="accent4">
                    <a:lumMod val="75000"/>
                  </a:schemeClr>
                </a:solidFill>
              </a:rPr>
              <a:t>Una necesidad es una carencia o una falta de… constituye algo que no se tiene y se desea o requiere. Pero, a menos que se trate de una necesidad básica o urgente, ésta puede esperar a ser satisfecha o llenada.</a:t>
            </a:r>
          </a:p>
          <a:p>
            <a:pPr marL="0" indent="0" algn="ctr">
              <a:lnSpc>
                <a:spcPct val="150000"/>
              </a:lnSpc>
              <a:buNone/>
            </a:pPr>
            <a:r>
              <a:rPr lang="es-MX" b="1" dirty="0" smtClean="0">
                <a:solidFill>
                  <a:schemeClr val="accent4">
                    <a:lumMod val="75000"/>
                  </a:schemeClr>
                </a:solidFill>
              </a:rPr>
              <a:t>El problema no; es más apremiante, tiene que ser resuelto para que algún proceso o sistema pueda continuar si obstáculos. Para que algún asunto se pueda arreglar y deje fluir lo demás.</a:t>
            </a:r>
          </a:p>
          <a:p>
            <a:pPr marL="0" indent="0" algn="ctr">
              <a:lnSpc>
                <a:spcPct val="150000"/>
              </a:lnSpc>
              <a:buNone/>
            </a:pPr>
            <a:r>
              <a:rPr lang="es-MX" b="1" dirty="0" smtClean="0">
                <a:solidFill>
                  <a:srgbClr val="C00000"/>
                </a:solidFill>
              </a:rPr>
              <a:t>EN INVESTIGACIÓN, IDEAL PARTIR DE PROBLEMAS, y no tanto de NECESIDADES.</a:t>
            </a:r>
            <a:endParaRPr lang="en-US" b="1" dirty="0">
              <a:solidFill>
                <a:srgbClr val="C00000"/>
              </a:solidFill>
            </a:endParaRPr>
          </a:p>
        </p:txBody>
      </p:sp>
    </p:spTree>
    <p:extLst>
      <p:ext uri="{BB962C8B-B14F-4D97-AF65-F5344CB8AC3E}">
        <p14:creationId xmlns:p14="http://schemas.microsoft.com/office/powerpoint/2010/main" val="1702772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851" y="2468880"/>
            <a:ext cx="9368444" cy="3740727"/>
          </a:xfrm>
          <a:prstGeom prst="rect">
            <a:avLst/>
          </a:prstGeom>
          <a:ln w="28575">
            <a:solidFill>
              <a:srgbClr val="C00000"/>
            </a:solidFill>
          </a:ln>
        </p:spPr>
      </p:pic>
      <p:sp>
        <p:nvSpPr>
          <p:cNvPr id="5" name="Título 4"/>
          <p:cNvSpPr>
            <a:spLocks noGrp="1"/>
          </p:cNvSpPr>
          <p:nvPr>
            <p:ph type="title"/>
          </p:nvPr>
        </p:nvSpPr>
        <p:spPr>
          <a:xfrm>
            <a:off x="1295402" y="982132"/>
            <a:ext cx="9601196" cy="564035"/>
          </a:xfrm>
        </p:spPr>
        <p:txBody>
          <a:bodyPr>
            <a:normAutofit fontScale="90000"/>
          </a:bodyPr>
          <a:lstStyle/>
          <a:p>
            <a:r>
              <a:rPr lang="es-MX" dirty="0" smtClean="0">
                <a:solidFill>
                  <a:srgbClr val="C00000"/>
                </a:solidFill>
              </a:rPr>
              <a:t>Problemas </a:t>
            </a:r>
            <a:r>
              <a:rPr lang="es-MX" i="1" dirty="0" smtClean="0">
                <a:solidFill>
                  <a:srgbClr val="C00000"/>
                </a:solidFill>
              </a:rPr>
              <a:t>versus </a:t>
            </a:r>
            <a:r>
              <a:rPr lang="es-MX" dirty="0" smtClean="0">
                <a:solidFill>
                  <a:srgbClr val="C00000"/>
                </a:solidFill>
              </a:rPr>
              <a:t>necesidades</a:t>
            </a:r>
            <a:endParaRPr lang="en-US" dirty="0">
              <a:solidFill>
                <a:srgbClr val="C00000"/>
              </a:solidFill>
            </a:endParaRPr>
          </a:p>
        </p:txBody>
      </p:sp>
    </p:spTree>
    <p:extLst>
      <p:ext uri="{BB962C8B-B14F-4D97-AF65-F5344CB8AC3E}">
        <p14:creationId xmlns:p14="http://schemas.microsoft.com/office/powerpoint/2010/main" val="3199931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nSpc>
                <a:spcPct val="150000"/>
              </a:lnSpc>
            </a:pPr>
            <a:r>
              <a:rPr lang="es-MX" sz="2400" b="1" dirty="0" smtClean="0">
                <a:solidFill>
                  <a:srgbClr val="C00000"/>
                </a:solidFill>
              </a:rPr>
              <a:t>Un problema se considera científico cuando </a:t>
            </a:r>
            <a:r>
              <a:rPr lang="es-MX" sz="2400" b="1" dirty="0">
                <a:solidFill>
                  <a:schemeClr val="accent4">
                    <a:lumMod val="75000"/>
                  </a:schemeClr>
                </a:solidFill>
              </a:rPr>
              <a:t>(García-Córdoba y García-Córdoba, 2005, p. </a:t>
            </a:r>
            <a:r>
              <a:rPr lang="es-MX" sz="2400" b="1" dirty="0" smtClean="0">
                <a:solidFill>
                  <a:schemeClr val="accent4">
                    <a:lumMod val="75000"/>
                  </a:schemeClr>
                </a:solidFill>
              </a:rPr>
              <a:t>12):</a:t>
            </a:r>
            <a:r>
              <a:rPr lang="es-MX" sz="2400" b="1" dirty="0">
                <a:solidFill>
                  <a:schemeClr val="accent4">
                    <a:lumMod val="75000"/>
                  </a:schemeClr>
                </a:solidFill>
              </a:rPr>
              <a:t/>
            </a:r>
            <a:br>
              <a:rPr lang="es-MX" sz="2400" b="1" dirty="0">
                <a:solidFill>
                  <a:schemeClr val="accent4">
                    <a:lumMod val="75000"/>
                  </a:schemeClr>
                </a:solidFill>
              </a:rPr>
            </a:br>
            <a:endParaRPr lang="en-US" sz="2400" b="1" dirty="0">
              <a:solidFill>
                <a:srgbClr val="C00000"/>
              </a:solidFill>
            </a:endParaRPr>
          </a:p>
        </p:txBody>
      </p:sp>
      <p:sp>
        <p:nvSpPr>
          <p:cNvPr id="5" name="Marcador de contenido 4"/>
          <p:cNvSpPr>
            <a:spLocks noGrp="1"/>
          </p:cNvSpPr>
          <p:nvPr>
            <p:ph idx="1"/>
          </p:nvPr>
        </p:nvSpPr>
        <p:spPr>
          <a:xfrm>
            <a:off x="1295401" y="2285998"/>
            <a:ext cx="9601196" cy="3940235"/>
          </a:xfrm>
        </p:spPr>
        <p:txBody>
          <a:bodyPr>
            <a:normAutofit fontScale="77500" lnSpcReduction="20000"/>
          </a:bodyPr>
          <a:lstStyle/>
          <a:p>
            <a:pPr>
              <a:lnSpc>
                <a:spcPct val="170000"/>
              </a:lnSpc>
              <a:buFont typeface="Wingdings" panose="05000000000000000000" pitchFamily="2" charset="2"/>
              <a:buChar char="v"/>
            </a:pPr>
            <a:r>
              <a:rPr lang="es-MX" b="1" dirty="0" smtClean="0">
                <a:solidFill>
                  <a:schemeClr val="accent4">
                    <a:lumMod val="75000"/>
                  </a:schemeClr>
                </a:solidFill>
              </a:rPr>
              <a:t>Los conocimientos disponibles no permiten darle respuesta inmediata.</a:t>
            </a:r>
          </a:p>
          <a:p>
            <a:pPr>
              <a:lnSpc>
                <a:spcPct val="170000"/>
              </a:lnSpc>
              <a:buFont typeface="Wingdings" panose="05000000000000000000" pitchFamily="2" charset="2"/>
              <a:buChar char="v"/>
            </a:pPr>
            <a:r>
              <a:rPr lang="es-MX" b="1" dirty="0" smtClean="0">
                <a:solidFill>
                  <a:srgbClr val="C00000"/>
                </a:solidFill>
              </a:rPr>
              <a:t>Cuando no ha sido estudiado, o por lo menos, no se ha abordado desde tal o cual aspecto.</a:t>
            </a:r>
          </a:p>
          <a:p>
            <a:pPr>
              <a:lnSpc>
                <a:spcPct val="170000"/>
              </a:lnSpc>
              <a:buFont typeface="Wingdings" panose="05000000000000000000" pitchFamily="2" charset="2"/>
              <a:buChar char="v"/>
            </a:pPr>
            <a:r>
              <a:rPr lang="es-MX" b="1" dirty="0" smtClean="0">
                <a:solidFill>
                  <a:schemeClr val="accent4">
                    <a:lumMod val="75000"/>
                  </a:schemeClr>
                </a:solidFill>
              </a:rPr>
              <a:t>Requiere un análisis más profundo para determinar sus causas y posibles consecuencias.</a:t>
            </a:r>
          </a:p>
          <a:p>
            <a:pPr>
              <a:lnSpc>
                <a:spcPct val="170000"/>
              </a:lnSpc>
              <a:buFont typeface="Wingdings" panose="05000000000000000000" pitchFamily="2" charset="2"/>
              <a:buChar char="v"/>
            </a:pPr>
            <a:r>
              <a:rPr lang="es-MX" b="1" dirty="0" smtClean="0">
                <a:solidFill>
                  <a:srgbClr val="C00000"/>
                </a:solidFill>
              </a:rPr>
              <a:t>Necesita una metodología para determinar el proceso idóneo para su abordaje.</a:t>
            </a:r>
          </a:p>
          <a:p>
            <a:pPr>
              <a:lnSpc>
                <a:spcPct val="170000"/>
              </a:lnSpc>
              <a:buFont typeface="Wingdings" panose="05000000000000000000" pitchFamily="2" charset="2"/>
              <a:buChar char="v"/>
            </a:pPr>
            <a:r>
              <a:rPr lang="es-MX" b="1" dirty="0" smtClean="0">
                <a:solidFill>
                  <a:schemeClr val="accent4">
                    <a:lumMod val="75000"/>
                  </a:schemeClr>
                </a:solidFill>
              </a:rPr>
              <a:t>A partir de su enunciado se prevé varias respuestas posibles, por lo que debe ser estudiado –para determinar la solución o respuesta “idónea”.</a:t>
            </a:r>
            <a:endParaRPr lang="en-US" b="1" dirty="0">
              <a:solidFill>
                <a:schemeClr val="accent4">
                  <a:lumMod val="75000"/>
                </a:schemeClr>
              </a:solidFill>
            </a:endParaRPr>
          </a:p>
        </p:txBody>
      </p:sp>
    </p:spTree>
    <p:extLst>
      <p:ext uri="{BB962C8B-B14F-4D97-AF65-F5344CB8AC3E}">
        <p14:creationId xmlns:p14="http://schemas.microsoft.com/office/powerpoint/2010/main" val="1809309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p:txBody>
          <a:bodyPr/>
          <a:lstStyle/>
          <a:p>
            <a:pPr marL="0" indent="0" algn="just">
              <a:lnSpc>
                <a:spcPct val="150000"/>
              </a:lnSpc>
              <a:buNone/>
            </a:pPr>
            <a:r>
              <a:rPr lang="es-MX" b="1" dirty="0" smtClean="0">
                <a:solidFill>
                  <a:schemeClr val="accent5">
                    <a:lumMod val="75000"/>
                  </a:schemeClr>
                </a:solidFill>
              </a:rPr>
              <a:t>“Y básicamente, un problema se considera científico cuando se plantea y estudia dentro un contexto teórico competente, con medios calificados; y además, si se tiene como finalidad obtener un conocimiento socialmente nuevo” (García-Córdoba y García-Córdoba, 2005, pp. 12-13).</a:t>
            </a:r>
            <a:endParaRPr lang="en-US" b="1" dirty="0">
              <a:solidFill>
                <a:schemeClr val="accent5">
                  <a:lumMod val="75000"/>
                </a:schemeClr>
              </a:solidFill>
            </a:endParaRPr>
          </a:p>
        </p:txBody>
      </p:sp>
      <p:sp>
        <p:nvSpPr>
          <p:cNvPr id="6" name="Marcador de texto 5"/>
          <p:cNvSpPr>
            <a:spLocks noGrp="1"/>
          </p:cNvSpPr>
          <p:nvPr>
            <p:ph type="body" sz="half" idx="2"/>
          </p:nvPr>
        </p:nvSpPr>
        <p:spPr/>
        <p:txBody>
          <a:bodyPr>
            <a:normAutofit/>
          </a:bodyPr>
          <a:lstStyle/>
          <a:p>
            <a:pPr algn="just">
              <a:lnSpc>
                <a:spcPct val="150000"/>
              </a:lnSpc>
            </a:pPr>
            <a:r>
              <a:rPr lang="es-MX" sz="2400" b="1" i="1" dirty="0" smtClean="0">
                <a:solidFill>
                  <a:srgbClr val="C00000"/>
                </a:solidFill>
              </a:rPr>
              <a:t>¿Cuándo un problema se considera científico?</a:t>
            </a:r>
            <a:endParaRPr lang="en-US" sz="2400" b="1" i="1" dirty="0">
              <a:solidFill>
                <a:srgbClr val="C00000"/>
              </a:solidFill>
            </a:endParaRPr>
          </a:p>
        </p:txBody>
      </p:sp>
    </p:spTree>
    <p:extLst>
      <p:ext uri="{BB962C8B-B14F-4D97-AF65-F5344CB8AC3E}">
        <p14:creationId xmlns:p14="http://schemas.microsoft.com/office/powerpoint/2010/main" val="2432158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3811" y="1388534"/>
            <a:ext cx="3718455" cy="1121910"/>
          </a:xfrm>
        </p:spPr>
        <p:txBody>
          <a:bodyPr>
            <a:normAutofit fontScale="90000"/>
          </a:bodyPr>
          <a:lstStyle/>
          <a:p>
            <a:pPr>
              <a:lnSpc>
                <a:spcPct val="150000"/>
              </a:lnSpc>
            </a:pPr>
            <a:r>
              <a:rPr lang="es-MX" b="1" i="1" dirty="0" smtClean="0">
                <a:solidFill>
                  <a:srgbClr val="C00000"/>
                </a:solidFill>
              </a:rPr>
              <a:t>¿Cómo formular el problema de investigación?</a:t>
            </a:r>
            <a:endParaRPr lang="en-US" b="1" i="1" dirty="0">
              <a:solidFill>
                <a:srgbClr val="C00000"/>
              </a:solidFill>
            </a:endParaRPr>
          </a:p>
        </p:txBody>
      </p:sp>
      <p:sp>
        <p:nvSpPr>
          <p:cNvPr id="3" name="Marcador de contenido 2"/>
          <p:cNvSpPr>
            <a:spLocks noGrp="1"/>
          </p:cNvSpPr>
          <p:nvPr>
            <p:ph idx="1"/>
          </p:nvPr>
        </p:nvSpPr>
        <p:spPr/>
        <p:txBody>
          <a:bodyPr>
            <a:normAutofit fontScale="92500" lnSpcReduction="10000"/>
          </a:bodyPr>
          <a:lstStyle/>
          <a:p>
            <a:pPr marL="0" indent="0" algn="just">
              <a:lnSpc>
                <a:spcPct val="150000"/>
              </a:lnSpc>
              <a:buNone/>
            </a:pPr>
            <a:r>
              <a:rPr lang="es-MX" b="1" dirty="0" smtClean="0">
                <a:solidFill>
                  <a:schemeClr val="accent5">
                    <a:lumMod val="50000"/>
                  </a:schemeClr>
                </a:solidFill>
              </a:rPr>
              <a:t>ALGUNOS EJEMPLOS DE SÍNTESIS DEL PROBLEMA:</a:t>
            </a:r>
          </a:p>
          <a:p>
            <a:pPr algn="just">
              <a:lnSpc>
                <a:spcPct val="150000"/>
              </a:lnSpc>
              <a:buFont typeface="Wingdings" panose="05000000000000000000" pitchFamily="2" charset="2"/>
              <a:buChar char="§"/>
            </a:pPr>
            <a:r>
              <a:rPr lang="es-MX" dirty="0" smtClean="0">
                <a:solidFill>
                  <a:schemeClr val="accent5">
                    <a:lumMod val="50000"/>
                  </a:schemeClr>
                </a:solidFill>
              </a:rPr>
              <a:t>Relación entre </a:t>
            </a:r>
            <a:r>
              <a:rPr lang="es-MX" dirty="0">
                <a:solidFill>
                  <a:schemeClr val="accent5">
                    <a:lumMod val="50000"/>
                  </a:schemeClr>
                </a:solidFill>
              </a:rPr>
              <a:t>la dieta del arroz </a:t>
            </a:r>
            <a:r>
              <a:rPr lang="es-MX" dirty="0" smtClean="0">
                <a:solidFill>
                  <a:schemeClr val="accent5">
                    <a:lumMod val="50000"/>
                  </a:schemeClr>
                </a:solidFill>
              </a:rPr>
              <a:t>descascarado y </a:t>
            </a:r>
            <a:r>
              <a:rPr lang="es-MX" dirty="0">
                <a:solidFill>
                  <a:schemeClr val="accent5">
                    <a:lumMod val="50000"/>
                  </a:schemeClr>
                </a:solidFill>
              </a:rPr>
              <a:t>la incidencia del beriberi en una población </a:t>
            </a:r>
            <a:r>
              <a:rPr lang="es-MX" dirty="0" smtClean="0">
                <a:solidFill>
                  <a:schemeClr val="accent5">
                    <a:lumMod val="50000"/>
                  </a:schemeClr>
                </a:solidFill>
              </a:rPr>
              <a:t>X</a:t>
            </a:r>
            <a:r>
              <a:rPr lang="es-MX" dirty="0">
                <a:solidFill>
                  <a:schemeClr val="accent5">
                    <a:lumMod val="50000"/>
                  </a:schemeClr>
                </a:solidFill>
              </a:rPr>
              <a:t>.</a:t>
            </a:r>
            <a:r>
              <a:rPr lang="es-MX" dirty="0" smtClean="0">
                <a:solidFill>
                  <a:schemeClr val="accent5">
                    <a:lumMod val="50000"/>
                  </a:schemeClr>
                </a:solidFill>
              </a:rPr>
              <a:t> </a:t>
            </a:r>
          </a:p>
          <a:p>
            <a:pPr algn="just">
              <a:lnSpc>
                <a:spcPct val="150000"/>
              </a:lnSpc>
              <a:buFont typeface="Wingdings" panose="05000000000000000000" pitchFamily="2" charset="2"/>
              <a:buChar char="§"/>
            </a:pPr>
            <a:r>
              <a:rPr lang="es-MX" dirty="0" smtClean="0">
                <a:solidFill>
                  <a:schemeClr val="accent5">
                    <a:lumMod val="50000"/>
                  </a:schemeClr>
                </a:solidFill>
              </a:rPr>
              <a:t>Grado </a:t>
            </a:r>
            <a:r>
              <a:rPr lang="es-MX" dirty="0">
                <a:solidFill>
                  <a:schemeClr val="accent5">
                    <a:lumMod val="50000"/>
                  </a:schemeClr>
                </a:solidFill>
              </a:rPr>
              <a:t>de adaptación a la hospitalización de niños que reciben instrucciones previas acerca del dolor, en comparación con aquellos no las reciben".</a:t>
            </a:r>
            <a:endParaRPr lang="en-US" dirty="0">
              <a:solidFill>
                <a:schemeClr val="accent5">
                  <a:lumMod val="50000"/>
                </a:schemeClr>
              </a:solidFill>
            </a:endParaRPr>
          </a:p>
        </p:txBody>
      </p:sp>
      <p:sp>
        <p:nvSpPr>
          <p:cNvPr id="4" name="Marcador de texto 3"/>
          <p:cNvSpPr>
            <a:spLocks noGrp="1"/>
          </p:cNvSpPr>
          <p:nvPr>
            <p:ph type="body" sz="half" idx="2"/>
          </p:nvPr>
        </p:nvSpPr>
        <p:spPr/>
        <p:txBody>
          <a:bodyPr>
            <a:normAutofit/>
          </a:bodyPr>
          <a:lstStyle/>
          <a:p>
            <a:pPr>
              <a:lnSpc>
                <a:spcPct val="150000"/>
              </a:lnSpc>
            </a:pPr>
            <a:r>
              <a:rPr lang="es-MX" sz="1800" b="1" dirty="0">
                <a:solidFill>
                  <a:schemeClr val="accent5">
                    <a:lumMod val="50000"/>
                  </a:schemeClr>
                </a:solidFill>
              </a:rPr>
              <a:t>Para que la formulación sea </a:t>
            </a:r>
            <a:r>
              <a:rPr lang="es-MX" sz="1800" b="1" dirty="0" smtClean="0">
                <a:solidFill>
                  <a:schemeClr val="accent5">
                    <a:lumMod val="50000"/>
                  </a:schemeClr>
                </a:solidFill>
              </a:rPr>
              <a:t>correcta, </a:t>
            </a:r>
            <a:r>
              <a:rPr lang="es-MX" sz="1800" b="1" dirty="0">
                <a:solidFill>
                  <a:schemeClr val="accent5">
                    <a:lumMod val="50000"/>
                  </a:schemeClr>
                </a:solidFill>
              </a:rPr>
              <a:t>se debe presentar el problema de tal manera que su verificación empírica (su existencia real) sea </a:t>
            </a:r>
            <a:r>
              <a:rPr lang="es-MX" sz="1800" b="1" dirty="0" smtClean="0">
                <a:solidFill>
                  <a:schemeClr val="accent5">
                    <a:lumMod val="50000"/>
                  </a:schemeClr>
                </a:solidFill>
              </a:rPr>
              <a:t>posible (IDEA, 2013).</a:t>
            </a:r>
            <a:endParaRPr lang="en-US" sz="1800" b="1" dirty="0">
              <a:solidFill>
                <a:schemeClr val="accent5">
                  <a:lumMod val="50000"/>
                </a:schemeClr>
              </a:solidFill>
            </a:endParaRPr>
          </a:p>
        </p:txBody>
      </p:sp>
    </p:spTree>
    <p:extLst>
      <p:ext uri="{BB962C8B-B14F-4D97-AF65-F5344CB8AC3E}">
        <p14:creationId xmlns:p14="http://schemas.microsoft.com/office/powerpoint/2010/main" val="11789076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i="1" dirty="0" smtClean="0">
                <a:solidFill>
                  <a:srgbClr val="C00000"/>
                </a:solidFill>
              </a:rPr>
              <a:t>¿Y qué es el planteamiento del problema?</a:t>
            </a:r>
            <a:endParaRPr lang="en-US" i="1" dirty="0">
              <a:solidFill>
                <a:srgbClr val="C00000"/>
              </a:solidFill>
            </a:endParaRPr>
          </a:p>
        </p:txBody>
      </p:sp>
      <p:sp>
        <p:nvSpPr>
          <p:cNvPr id="6" name="Marcador de contenido 5"/>
          <p:cNvSpPr>
            <a:spLocks noGrp="1"/>
          </p:cNvSpPr>
          <p:nvPr>
            <p:ph idx="1"/>
          </p:nvPr>
        </p:nvSpPr>
        <p:spPr/>
        <p:txBody>
          <a:bodyPr>
            <a:normAutofit/>
          </a:bodyPr>
          <a:lstStyle/>
          <a:p>
            <a:pPr marL="0" indent="0" algn="ctr">
              <a:lnSpc>
                <a:spcPct val="150000"/>
              </a:lnSpc>
              <a:buNone/>
            </a:pPr>
            <a:r>
              <a:rPr lang="es-MX" sz="2800" b="1" dirty="0" smtClean="0">
                <a:solidFill>
                  <a:schemeClr val="accent4">
                    <a:lumMod val="75000"/>
                  </a:schemeClr>
                </a:solidFill>
              </a:rPr>
              <a:t>“… es </a:t>
            </a:r>
            <a:r>
              <a:rPr lang="es-MX" sz="2800" b="1" dirty="0">
                <a:solidFill>
                  <a:schemeClr val="accent4">
                    <a:lumMod val="75000"/>
                  </a:schemeClr>
                </a:solidFill>
              </a:rPr>
              <a:t>la etapa de la investigación que conduce a aislar</a:t>
            </a:r>
          </a:p>
          <a:p>
            <a:pPr marL="0" indent="0" algn="ctr">
              <a:lnSpc>
                <a:spcPct val="150000"/>
              </a:lnSpc>
              <a:buNone/>
            </a:pPr>
            <a:r>
              <a:rPr lang="es-MX" sz="2800" b="1" dirty="0">
                <a:solidFill>
                  <a:schemeClr val="accent4">
                    <a:lumMod val="75000"/>
                  </a:schemeClr>
                </a:solidFill>
              </a:rPr>
              <a:t>una situación particular y concreta, de manera que pueda ser sometida </a:t>
            </a:r>
            <a:r>
              <a:rPr lang="es-MX" sz="2800" b="1" dirty="0" smtClean="0">
                <a:solidFill>
                  <a:schemeClr val="accent4">
                    <a:lumMod val="75000"/>
                  </a:schemeClr>
                </a:solidFill>
              </a:rPr>
              <a:t>a observación </a:t>
            </a:r>
            <a:r>
              <a:rPr lang="es-MX" sz="2800" b="1" dirty="0">
                <a:solidFill>
                  <a:schemeClr val="accent4">
                    <a:lumMod val="75000"/>
                  </a:schemeClr>
                </a:solidFill>
              </a:rPr>
              <a:t>y análisis, con el fin de </a:t>
            </a:r>
            <a:r>
              <a:rPr lang="es-MX" sz="2800" b="1" dirty="0" smtClean="0">
                <a:solidFill>
                  <a:schemeClr val="accent4">
                    <a:lumMod val="75000"/>
                  </a:schemeClr>
                </a:solidFill>
              </a:rPr>
              <a:t>comprobarla”</a:t>
            </a:r>
          </a:p>
          <a:p>
            <a:pPr marL="0" indent="0" algn="ctr">
              <a:lnSpc>
                <a:spcPct val="150000"/>
              </a:lnSpc>
              <a:buNone/>
            </a:pPr>
            <a:r>
              <a:rPr lang="es-MX" sz="2800" b="1" dirty="0" smtClean="0">
                <a:solidFill>
                  <a:schemeClr val="accent4">
                    <a:lumMod val="75000"/>
                  </a:schemeClr>
                </a:solidFill>
              </a:rPr>
              <a:t>(Escalante, 1987, cit. en Ramón, 2009, p. 2).</a:t>
            </a:r>
            <a:endParaRPr lang="en-US" sz="2800" b="1" dirty="0">
              <a:solidFill>
                <a:schemeClr val="accent4">
                  <a:lumMod val="75000"/>
                </a:schemeClr>
              </a:solidFill>
            </a:endParaRPr>
          </a:p>
        </p:txBody>
      </p:sp>
    </p:spTree>
    <p:extLst>
      <p:ext uri="{BB962C8B-B14F-4D97-AF65-F5344CB8AC3E}">
        <p14:creationId xmlns:p14="http://schemas.microsoft.com/office/powerpoint/2010/main" val="270041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solidFill>
                  <a:srgbClr val="C00000"/>
                </a:solidFill>
              </a:rPr>
              <a:t>PLANTEAMIENTO DEL PROBLEMA</a:t>
            </a:r>
            <a:endParaRPr lang="en-US" b="1" dirty="0">
              <a:solidFill>
                <a:srgbClr val="C00000"/>
              </a:solidFill>
            </a:endParaRPr>
          </a:p>
        </p:txBody>
      </p:sp>
      <p:sp>
        <p:nvSpPr>
          <p:cNvPr id="3" name="Marcador de contenido 2"/>
          <p:cNvSpPr>
            <a:spLocks noGrp="1"/>
          </p:cNvSpPr>
          <p:nvPr>
            <p:ph idx="1"/>
          </p:nvPr>
        </p:nvSpPr>
        <p:spPr/>
        <p:txBody>
          <a:bodyPr>
            <a:normAutofit lnSpcReduction="10000"/>
          </a:bodyPr>
          <a:lstStyle/>
          <a:p>
            <a:pPr marL="0" indent="0" algn="ctr">
              <a:lnSpc>
                <a:spcPct val="150000"/>
              </a:lnSpc>
              <a:buNone/>
            </a:pPr>
            <a:r>
              <a:rPr lang="es-MX" dirty="0" smtClean="0">
                <a:solidFill>
                  <a:schemeClr val="accent4">
                    <a:lumMod val="75000"/>
                  </a:schemeClr>
                </a:solidFill>
              </a:rPr>
              <a:t>“La </a:t>
            </a:r>
            <a:r>
              <a:rPr lang="es-MX" dirty="0">
                <a:solidFill>
                  <a:schemeClr val="accent4">
                    <a:lumMod val="75000"/>
                  </a:schemeClr>
                </a:solidFill>
              </a:rPr>
              <a:t>descripción del problema es la ambientación de la realidad del problema, en relación con el medio dentro del cual aparece. Implica conocimiento más o menos adecuado a la realidad. La descripción presenta todos aquellos puntos que unen circunstancias - problema en relación con la investigación. Cuando se describe un problema se hace ambientación de todas aquellas características que presentan incidencia en el tratamiento del </a:t>
            </a:r>
            <a:r>
              <a:rPr lang="es-MX" dirty="0" smtClean="0">
                <a:solidFill>
                  <a:schemeClr val="accent4">
                    <a:lumMod val="75000"/>
                  </a:schemeClr>
                </a:solidFill>
              </a:rPr>
              <a:t>problema” (IDEA, 2013; párr. 3).</a:t>
            </a:r>
            <a:endParaRPr lang="en-US" dirty="0">
              <a:solidFill>
                <a:schemeClr val="accent4">
                  <a:lumMod val="75000"/>
                </a:schemeClr>
              </a:solidFill>
            </a:endParaRPr>
          </a:p>
        </p:txBody>
      </p:sp>
    </p:spTree>
    <p:extLst>
      <p:ext uri="{BB962C8B-B14F-4D97-AF65-F5344CB8AC3E}">
        <p14:creationId xmlns:p14="http://schemas.microsoft.com/office/powerpoint/2010/main" val="3424129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3811" y="1388534"/>
            <a:ext cx="3718455" cy="939030"/>
          </a:xfrm>
        </p:spPr>
        <p:txBody>
          <a:bodyPr>
            <a:noAutofit/>
          </a:bodyPr>
          <a:lstStyle/>
          <a:p>
            <a:pPr>
              <a:lnSpc>
                <a:spcPct val="150000"/>
              </a:lnSpc>
            </a:pPr>
            <a:r>
              <a:rPr lang="es-MX" sz="1600" b="1" dirty="0" smtClean="0">
                <a:solidFill>
                  <a:schemeClr val="accent4">
                    <a:lumMod val="75000"/>
                  </a:schemeClr>
                </a:solidFill>
              </a:rPr>
              <a:t>Apartado de PLANTEAMIENTO DEL PROBLEMA en investigación</a:t>
            </a:r>
            <a:endParaRPr lang="en-US" sz="1600" b="1" dirty="0">
              <a:solidFill>
                <a:schemeClr val="accent4">
                  <a:lumMod val="75000"/>
                </a:schemeClr>
              </a:solidFill>
            </a:endParaRPr>
          </a:p>
        </p:txBody>
      </p:sp>
      <p:sp>
        <p:nvSpPr>
          <p:cNvPr id="4" name="Marcador de contenido 3"/>
          <p:cNvSpPr>
            <a:spLocks noGrp="1"/>
          </p:cNvSpPr>
          <p:nvPr>
            <p:ph idx="1"/>
          </p:nvPr>
        </p:nvSpPr>
        <p:spPr/>
        <p:txBody>
          <a:bodyPr>
            <a:normAutofit fontScale="92500" lnSpcReduction="20000"/>
          </a:bodyPr>
          <a:lstStyle/>
          <a:p>
            <a:pPr marL="457200" indent="-457200" algn="just">
              <a:lnSpc>
                <a:spcPct val="150000"/>
              </a:lnSpc>
              <a:buFont typeface="+mj-lt"/>
              <a:buAutoNum type="arabicPeriod"/>
            </a:pPr>
            <a:r>
              <a:rPr lang="es-MX" b="1" dirty="0">
                <a:solidFill>
                  <a:schemeClr val="accent4">
                    <a:lumMod val="75000"/>
                  </a:schemeClr>
                </a:solidFill>
              </a:rPr>
              <a:t>Reunir los </a:t>
            </a:r>
            <a:r>
              <a:rPr lang="es-MX" b="1" dirty="0">
                <a:solidFill>
                  <a:srgbClr val="C00000"/>
                </a:solidFill>
              </a:rPr>
              <a:t>hechos</a:t>
            </a:r>
            <a:r>
              <a:rPr lang="es-MX" b="1" dirty="0">
                <a:solidFill>
                  <a:schemeClr val="accent4">
                    <a:lumMod val="75000"/>
                  </a:schemeClr>
                </a:solidFill>
              </a:rPr>
              <a:t> en relación con el problema.</a:t>
            </a:r>
          </a:p>
          <a:p>
            <a:pPr marL="457200" indent="-457200" algn="just">
              <a:lnSpc>
                <a:spcPct val="150000"/>
              </a:lnSpc>
              <a:buFont typeface="+mj-lt"/>
              <a:buAutoNum type="arabicPeriod"/>
            </a:pPr>
            <a:r>
              <a:rPr lang="es-MX" b="1" dirty="0" smtClean="0">
                <a:solidFill>
                  <a:schemeClr val="accent4">
                    <a:lumMod val="75000"/>
                  </a:schemeClr>
                </a:solidFill>
              </a:rPr>
              <a:t>Determinar </a:t>
            </a:r>
            <a:r>
              <a:rPr lang="es-MX" b="1" dirty="0">
                <a:solidFill>
                  <a:schemeClr val="accent4">
                    <a:lumMod val="75000"/>
                  </a:schemeClr>
                </a:solidFill>
              </a:rPr>
              <a:t>la </a:t>
            </a:r>
            <a:r>
              <a:rPr lang="es-MX" b="1" dirty="0">
                <a:solidFill>
                  <a:srgbClr val="C00000"/>
                </a:solidFill>
              </a:rPr>
              <a:t>importancia de los hechos.</a:t>
            </a:r>
          </a:p>
          <a:p>
            <a:pPr marL="457200" indent="-457200" algn="just">
              <a:lnSpc>
                <a:spcPct val="150000"/>
              </a:lnSpc>
              <a:buFont typeface="+mj-lt"/>
              <a:buAutoNum type="arabicPeriod"/>
            </a:pPr>
            <a:r>
              <a:rPr lang="es-MX" b="1" dirty="0" smtClean="0">
                <a:solidFill>
                  <a:schemeClr val="accent4">
                    <a:lumMod val="75000"/>
                  </a:schemeClr>
                </a:solidFill>
              </a:rPr>
              <a:t>Identificar </a:t>
            </a:r>
            <a:r>
              <a:rPr lang="es-MX" b="1" dirty="0">
                <a:solidFill>
                  <a:schemeClr val="accent4">
                    <a:lumMod val="75000"/>
                  </a:schemeClr>
                </a:solidFill>
              </a:rPr>
              <a:t>las posibles </a:t>
            </a:r>
            <a:r>
              <a:rPr lang="es-MX" b="1" dirty="0">
                <a:solidFill>
                  <a:srgbClr val="C00000"/>
                </a:solidFill>
              </a:rPr>
              <a:t>relaciones existentes entre los hechos </a:t>
            </a:r>
            <a:r>
              <a:rPr lang="es-MX" b="1" dirty="0">
                <a:solidFill>
                  <a:schemeClr val="accent4">
                    <a:lumMod val="75000"/>
                  </a:schemeClr>
                </a:solidFill>
              </a:rPr>
              <a:t>que pudieran indicar la causa de la dificultad.</a:t>
            </a:r>
          </a:p>
          <a:p>
            <a:pPr marL="457200" indent="-457200" algn="just">
              <a:lnSpc>
                <a:spcPct val="150000"/>
              </a:lnSpc>
              <a:buFont typeface="+mj-lt"/>
              <a:buAutoNum type="arabicPeriod"/>
            </a:pPr>
            <a:r>
              <a:rPr lang="es-MX" b="1" dirty="0" smtClean="0">
                <a:solidFill>
                  <a:srgbClr val="C00000"/>
                </a:solidFill>
              </a:rPr>
              <a:t>Proponer </a:t>
            </a:r>
            <a:r>
              <a:rPr lang="es-MX" b="1" dirty="0">
                <a:solidFill>
                  <a:srgbClr val="C00000"/>
                </a:solidFill>
              </a:rPr>
              <a:t>explicaciones de la </a:t>
            </a:r>
            <a:r>
              <a:rPr lang="es-MX" b="1" dirty="0" smtClean="0">
                <a:solidFill>
                  <a:srgbClr val="C00000"/>
                </a:solidFill>
              </a:rPr>
              <a:t>posible causa </a:t>
            </a:r>
            <a:r>
              <a:rPr lang="es-MX" b="1" dirty="0">
                <a:solidFill>
                  <a:srgbClr val="C00000"/>
                </a:solidFill>
              </a:rPr>
              <a:t>de la dificultad </a:t>
            </a:r>
            <a:r>
              <a:rPr lang="es-MX" b="1" dirty="0">
                <a:solidFill>
                  <a:schemeClr val="accent4">
                    <a:lumMod val="75000"/>
                  </a:schemeClr>
                </a:solidFill>
              </a:rPr>
              <a:t>y determinar su importancia para el problema.</a:t>
            </a:r>
            <a:endParaRPr lang="en-US" b="1" dirty="0">
              <a:solidFill>
                <a:schemeClr val="accent4">
                  <a:lumMod val="75000"/>
                </a:schemeClr>
              </a:solidFill>
            </a:endParaRPr>
          </a:p>
        </p:txBody>
      </p:sp>
      <p:sp>
        <p:nvSpPr>
          <p:cNvPr id="5" name="Marcador de texto 4"/>
          <p:cNvSpPr>
            <a:spLocks noGrp="1"/>
          </p:cNvSpPr>
          <p:nvPr>
            <p:ph type="body" sz="half" idx="2"/>
          </p:nvPr>
        </p:nvSpPr>
        <p:spPr/>
        <p:txBody>
          <a:bodyPr>
            <a:normAutofit/>
          </a:bodyPr>
          <a:lstStyle/>
          <a:p>
            <a:pPr algn="just">
              <a:lnSpc>
                <a:spcPct val="150000"/>
              </a:lnSpc>
            </a:pPr>
            <a:r>
              <a:rPr lang="es-MX" sz="2400" b="1" dirty="0">
                <a:solidFill>
                  <a:srgbClr val="C00000"/>
                </a:solidFill>
              </a:rPr>
              <a:t>ASPECTOS A CONSIDERAR PARA PLANTEAR EL PROBLEMA (IDEA, 2013)</a:t>
            </a:r>
            <a:endParaRPr lang="en-US" sz="2400" b="1" dirty="0"/>
          </a:p>
        </p:txBody>
      </p:sp>
    </p:spTree>
    <p:extLst>
      <p:ext uri="{BB962C8B-B14F-4D97-AF65-F5344CB8AC3E}">
        <p14:creationId xmlns:p14="http://schemas.microsoft.com/office/powerpoint/2010/main" val="24191087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normAutofit/>
          </a:bodyPr>
          <a:lstStyle/>
          <a:p>
            <a:pPr marL="0" indent="0" algn="just">
              <a:lnSpc>
                <a:spcPct val="150000"/>
              </a:lnSpc>
              <a:buNone/>
            </a:pPr>
            <a:r>
              <a:rPr lang="es-MX" b="1" dirty="0" smtClean="0">
                <a:solidFill>
                  <a:schemeClr val="accent4">
                    <a:lumMod val="75000"/>
                  </a:schemeClr>
                </a:solidFill>
              </a:rPr>
              <a:t>5. Encontrar</a:t>
            </a:r>
            <a:r>
              <a:rPr lang="es-MX" b="1" dirty="0">
                <a:solidFill>
                  <a:schemeClr val="accent4">
                    <a:lumMod val="75000"/>
                  </a:schemeClr>
                </a:solidFill>
              </a:rPr>
              <a:t>, entre las explicaciones, aquellas relaciones que permitan adquirir una visión más amplia de la solución del </a:t>
            </a:r>
            <a:r>
              <a:rPr lang="es-MX" b="1" dirty="0" smtClean="0">
                <a:solidFill>
                  <a:schemeClr val="accent4">
                    <a:lumMod val="75000"/>
                  </a:schemeClr>
                </a:solidFill>
              </a:rPr>
              <a:t>problema.</a:t>
            </a:r>
          </a:p>
          <a:p>
            <a:pPr marL="0" indent="0" algn="just">
              <a:lnSpc>
                <a:spcPct val="150000"/>
              </a:lnSpc>
              <a:buNone/>
            </a:pPr>
            <a:r>
              <a:rPr lang="es-MX" b="1" dirty="0" smtClean="0">
                <a:solidFill>
                  <a:schemeClr val="accent4">
                    <a:lumMod val="75000"/>
                  </a:schemeClr>
                </a:solidFill>
              </a:rPr>
              <a:t>6. Hallar </a:t>
            </a:r>
            <a:r>
              <a:rPr lang="es-MX" b="1" dirty="0">
                <a:solidFill>
                  <a:schemeClr val="accent4">
                    <a:lumMod val="75000"/>
                  </a:schemeClr>
                </a:solidFill>
              </a:rPr>
              <a:t>relaciones entre hechos y </a:t>
            </a:r>
            <a:r>
              <a:rPr lang="es-MX" b="1" dirty="0" smtClean="0">
                <a:solidFill>
                  <a:schemeClr val="accent4">
                    <a:lumMod val="75000"/>
                  </a:schemeClr>
                </a:solidFill>
              </a:rPr>
              <a:t>explicaciones.</a:t>
            </a:r>
          </a:p>
          <a:p>
            <a:pPr marL="0" indent="0" algn="just">
              <a:lnSpc>
                <a:spcPct val="150000"/>
              </a:lnSpc>
              <a:buNone/>
            </a:pPr>
            <a:r>
              <a:rPr lang="es-MX" b="1" dirty="0" smtClean="0">
                <a:solidFill>
                  <a:schemeClr val="accent4">
                    <a:lumMod val="75000"/>
                  </a:schemeClr>
                </a:solidFill>
              </a:rPr>
              <a:t>7. Analizar </a:t>
            </a:r>
            <a:r>
              <a:rPr lang="es-MX" b="1" dirty="0">
                <a:solidFill>
                  <a:schemeClr val="accent4">
                    <a:lumMod val="75000"/>
                  </a:schemeClr>
                </a:solidFill>
              </a:rPr>
              <a:t>los supuestos en que se apoyan los elementos identificados.</a:t>
            </a:r>
            <a:endParaRPr lang="en-US" b="1" dirty="0">
              <a:solidFill>
                <a:schemeClr val="accent4">
                  <a:lumMod val="75000"/>
                </a:schemeClr>
              </a:solidFill>
            </a:endParaRPr>
          </a:p>
        </p:txBody>
      </p:sp>
      <p:sp>
        <p:nvSpPr>
          <p:cNvPr id="5" name="Marcador de texto 4"/>
          <p:cNvSpPr>
            <a:spLocks noGrp="1"/>
          </p:cNvSpPr>
          <p:nvPr>
            <p:ph type="body" sz="half" idx="2"/>
          </p:nvPr>
        </p:nvSpPr>
        <p:spPr/>
        <p:txBody>
          <a:bodyPr>
            <a:normAutofit/>
          </a:bodyPr>
          <a:lstStyle/>
          <a:p>
            <a:pPr algn="just">
              <a:lnSpc>
                <a:spcPct val="150000"/>
              </a:lnSpc>
            </a:pPr>
            <a:r>
              <a:rPr lang="es-MX" sz="2400" b="1" dirty="0">
                <a:solidFill>
                  <a:srgbClr val="C00000"/>
                </a:solidFill>
              </a:rPr>
              <a:t>ASPECTOS A CONSIDERAR PARA PLANTEAR EL PROBLEMA (IDEA, 2013)</a:t>
            </a:r>
            <a:endParaRPr lang="en-US" sz="2400" b="1" dirty="0"/>
          </a:p>
        </p:txBody>
      </p:sp>
    </p:spTree>
    <p:extLst>
      <p:ext uri="{BB962C8B-B14F-4D97-AF65-F5344CB8AC3E}">
        <p14:creationId xmlns:p14="http://schemas.microsoft.com/office/powerpoint/2010/main" val="2019548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692398" y="1687484"/>
            <a:ext cx="6815669" cy="814647"/>
          </a:xfrm>
        </p:spPr>
        <p:txBody>
          <a:bodyPr/>
          <a:lstStyle/>
          <a:p>
            <a:pPr>
              <a:lnSpc>
                <a:spcPct val="150000"/>
              </a:lnSpc>
            </a:pPr>
            <a:r>
              <a:rPr lang="es-MX" sz="1800" b="1" dirty="0" smtClean="0">
                <a:solidFill>
                  <a:schemeClr val="accent4"/>
                </a:solidFill>
              </a:rPr>
              <a:t>UNIDAD DE APRENDIZAJE:</a:t>
            </a:r>
            <a:br>
              <a:rPr lang="es-MX" sz="1800" b="1" dirty="0" smtClean="0">
                <a:solidFill>
                  <a:schemeClr val="accent4"/>
                </a:solidFill>
              </a:rPr>
            </a:br>
            <a:r>
              <a:rPr lang="es-MX" sz="1800" b="1" dirty="0" smtClean="0">
                <a:solidFill>
                  <a:schemeClr val="accent4"/>
                </a:solidFill>
              </a:rPr>
              <a:t>TALLER DE INVESTIGACIÓN </a:t>
            </a:r>
            <a:r>
              <a:rPr lang="es-MX" sz="1800" b="1" dirty="0" smtClean="0">
                <a:solidFill>
                  <a:schemeClr val="accent4"/>
                </a:solidFill>
              </a:rPr>
              <a:t>EN </a:t>
            </a:r>
            <a:r>
              <a:rPr lang="es-MX" sz="1800" b="1" dirty="0" smtClean="0">
                <a:solidFill>
                  <a:schemeClr val="accent4"/>
                </a:solidFill>
              </a:rPr>
              <a:t>GASTRONOMÍA</a:t>
            </a:r>
            <a:endParaRPr lang="es-MX" sz="1800" b="1" dirty="0">
              <a:solidFill>
                <a:schemeClr val="accent4"/>
              </a:solidFill>
            </a:endParaRPr>
          </a:p>
        </p:txBody>
      </p:sp>
      <p:sp>
        <p:nvSpPr>
          <p:cNvPr id="3" name="Subtítulo 2"/>
          <p:cNvSpPr>
            <a:spLocks noGrp="1"/>
          </p:cNvSpPr>
          <p:nvPr>
            <p:ph type="subTitle" idx="1"/>
          </p:nvPr>
        </p:nvSpPr>
        <p:spPr>
          <a:xfrm>
            <a:off x="2692398" y="3549534"/>
            <a:ext cx="6815669" cy="1704109"/>
          </a:xfrm>
        </p:spPr>
        <p:txBody>
          <a:bodyPr>
            <a:normAutofit fontScale="70000" lnSpcReduction="20000"/>
          </a:bodyPr>
          <a:lstStyle/>
          <a:p>
            <a:pPr>
              <a:lnSpc>
                <a:spcPct val="150000"/>
              </a:lnSpc>
            </a:pPr>
            <a:r>
              <a:rPr lang="es-MX" sz="3200" b="1" dirty="0" smtClean="0">
                <a:solidFill>
                  <a:srgbClr val="C00000"/>
                </a:solidFill>
              </a:rPr>
              <a:t>TÍTULO DEL MATERIAL:</a:t>
            </a:r>
          </a:p>
          <a:p>
            <a:pPr>
              <a:lnSpc>
                <a:spcPct val="150000"/>
              </a:lnSpc>
            </a:pPr>
            <a:r>
              <a:rPr lang="es-MX" sz="3200" b="1" dirty="0" smtClean="0">
                <a:solidFill>
                  <a:schemeClr val="accent4">
                    <a:lumMod val="60000"/>
                    <a:lumOff val="40000"/>
                  </a:schemeClr>
                </a:solidFill>
              </a:rPr>
              <a:t>CÓMO PLANTEAR EL PROBLEMA Y HACER </a:t>
            </a:r>
            <a:r>
              <a:rPr lang="es-MX" sz="3200" b="1" dirty="0" smtClean="0">
                <a:solidFill>
                  <a:schemeClr val="accent4">
                    <a:lumMod val="60000"/>
                    <a:lumOff val="40000"/>
                  </a:schemeClr>
                </a:solidFill>
              </a:rPr>
              <a:t>UNA </a:t>
            </a:r>
            <a:r>
              <a:rPr lang="es-MX" sz="3200" b="1" dirty="0" smtClean="0">
                <a:solidFill>
                  <a:schemeClr val="accent4">
                    <a:lumMod val="60000"/>
                    <a:lumOff val="40000"/>
                  </a:schemeClr>
                </a:solidFill>
              </a:rPr>
              <a:t>JUSTIFICACIÓN EN INVESTIGACIÓN</a:t>
            </a:r>
            <a:endParaRPr lang="es-MX" sz="3200" b="1" dirty="0">
              <a:solidFill>
                <a:schemeClr val="accent4">
                  <a:lumMod val="60000"/>
                  <a:lumOff val="40000"/>
                </a:schemeClr>
              </a:solidFill>
            </a:endParaRPr>
          </a:p>
        </p:txBody>
      </p:sp>
    </p:spTree>
    <p:extLst>
      <p:ext uri="{BB962C8B-B14F-4D97-AF65-F5344CB8AC3E}">
        <p14:creationId xmlns:p14="http://schemas.microsoft.com/office/powerpoint/2010/main" val="24739013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C00000"/>
                </a:solidFill>
              </a:rPr>
              <a:t>Elementos del Planteamiento del Problema</a:t>
            </a:r>
            <a:endParaRPr lang="en-US" dirty="0">
              <a:solidFill>
                <a:srgbClr val="C00000"/>
              </a:solidFill>
            </a:endParaRPr>
          </a:p>
        </p:txBody>
      </p:sp>
      <p:sp>
        <p:nvSpPr>
          <p:cNvPr id="5" name="Marcador de contenido 4"/>
          <p:cNvSpPr>
            <a:spLocks noGrp="1"/>
          </p:cNvSpPr>
          <p:nvPr>
            <p:ph sz="half" idx="1"/>
          </p:nvPr>
        </p:nvSpPr>
        <p:spPr>
          <a:xfrm>
            <a:off x="897775" y="2468880"/>
            <a:ext cx="5118977" cy="3591098"/>
          </a:xfrm>
        </p:spPr>
        <p:txBody>
          <a:bodyPr>
            <a:normAutofit fontScale="77500" lnSpcReduction="20000"/>
          </a:bodyPr>
          <a:lstStyle/>
          <a:p>
            <a:pPr algn="just">
              <a:lnSpc>
                <a:spcPct val="150000"/>
              </a:lnSpc>
            </a:pPr>
            <a:r>
              <a:rPr lang="es-MX" b="1" dirty="0" smtClean="0">
                <a:solidFill>
                  <a:schemeClr val="accent4">
                    <a:lumMod val="75000"/>
                  </a:schemeClr>
                </a:solidFill>
              </a:rPr>
              <a:t>Descripción de la </a:t>
            </a:r>
            <a:r>
              <a:rPr lang="es-MX" b="1" dirty="0" smtClean="0">
                <a:solidFill>
                  <a:srgbClr val="FF0000"/>
                </a:solidFill>
              </a:rPr>
              <a:t>situación problemática</a:t>
            </a:r>
            <a:r>
              <a:rPr lang="es-MX" b="1" dirty="0" smtClean="0">
                <a:solidFill>
                  <a:schemeClr val="accent4">
                    <a:lumMod val="75000"/>
                  </a:schemeClr>
                </a:solidFill>
              </a:rPr>
              <a:t>, de la cual se desea conocer más a profundidad; sus características, su estructura.</a:t>
            </a:r>
          </a:p>
          <a:p>
            <a:pPr algn="just">
              <a:lnSpc>
                <a:spcPct val="150000"/>
              </a:lnSpc>
            </a:pPr>
            <a:r>
              <a:rPr lang="es-MX" b="1" dirty="0" smtClean="0">
                <a:solidFill>
                  <a:schemeClr val="accent4">
                    <a:lumMod val="75000"/>
                  </a:schemeClr>
                </a:solidFill>
              </a:rPr>
              <a:t>Los </a:t>
            </a:r>
            <a:r>
              <a:rPr lang="es-MX" b="1" dirty="0" smtClean="0">
                <a:solidFill>
                  <a:srgbClr val="FF0000"/>
                </a:solidFill>
              </a:rPr>
              <a:t>“signos”, “señales”, “componentes” </a:t>
            </a:r>
            <a:r>
              <a:rPr lang="es-MX" b="1" dirty="0" smtClean="0">
                <a:solidFill>
                  <a:schemeClr val="accent4">
                    <a:lumMod val="75000"/>
                  </a:schemeClr>
                </a:solidFill>
              </a:rPr>
              <a:t>objetivos, que existen en la realidad, y que pueden permitir “ver” al investigador y a los demás, por qué se cree que algo es un problema.</a:t>
            </a:r>
            <a:endParaRPr lang="en-US" b="1" dirty="0">
              <a:solidFill>
                <a:schemeClr val="accent4">
                  <a:lumMod val="75000"/>
                </a:schemeClr>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4904" y="2689166"/>
            <a:ext cx="4411694" cy="2967645"/>
          </a:xfrm>
          <a:prstGeom prst="rect">
            <a:avLst/>
          </a:prstGeom>
          <a:ln w="28575">
            <a:solidFill>
              <a:srgbClr val="C00000"/>
            </a:solidFill>
          </a:ln>
        </p:spPr>
      </p:pic>
      <p:sp>
        <p:nvSpPr>
          <p:cNvPr id="8" name="CuadroTexto 7"/>
          <p:cNvSpPr txBox="1"/>
          <p:nvPr/>
        </p:nvSpPr>
        <p:spPr>
          <a:xfrm>
            <a:off x="6708370" y="5777345"/>
            <a:ext cx="3208713" cy="276999"/>
          </a:xfrm>
          <a:prstGeom prst="rect">
            <a:avLst/>
          </a:prstGeom>
          <a:noFill/>
        </p:spPr>
        <p:txBody>
          <a:bodyPr wrap="square" rtlCol="0">
            <a:spAutoFit/>
          </a:bodyPr>
          <a:lstStyle/>
          <a:p>
            <a:r>
              <a:rPr lang="es-MX" sz="1200" dirty="0" smtClean="0"/>
              <a:t>Fuente imagen: Can Stock </a:t>
            </a:r>
            <a:r>
              <a:rPr lang="es-MX" sz="1200" dirty="0" err="1" smtClean="0"/>
              <a:t>Photo</a:t>
            </a:r>
            <a:endParaRPr lang="en-US" sz="1200" dirty="0"/>
          </a:p>
        </p:txBody>
      </p:sp>
    </p:spTree>
    <p:extLst>
      <p:ext uri="{BB962C8B-B14F-4D97-AF65-F5344CB8AC3E}">
        <p14:creationId xmlns:p14="http://schemas.microsoft.com/office/powerpoint/2010/main" val="8629361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95402" y="982133"/>
            <a:ext cx="9601196" cy="622224"/>
          </a:xfrm>
        </p:spPr>
        <p:txBody>
          <a:bodyPr>
            <a:normAutofit fontScale="90000"/>
          </a:bodyPr>
          <a:lstStyle/>
          <a:p>
            <a:r>
              <a:rPr lang="es-MX" dirty="0" smtClean="0">
                <a:solidFill>
                  <a:srgbClr val="C00000"/>
                </a:solidFill>
              </a:rPr>
              <a:t>Elementos del Planteamiento del Problema</a:t>
            </a:r>
            <a:endParaRPr lang="en-US" dirty="0">
              <a:solidFill>
                <a:srgbClr val="C00000"/>
              </a:solidFill>
            </a:endParaRPr>
          </a:p>
        </p:txBody>
      </p:sp>
      <p:sp>
        <p:nvSpPr>
          <p:cNvPr id="5" name="Marcador de contenido 4"/>
          <p:cNvSpPr>
            <a:spLocks noGrp="1"/>
          </p:cNvSpPr>
          <p:nvPr>
            <p:ph sz="half" idx="1"/>
          </p:nvPr>
        </p:nvSpPr>
        <p:spPr>
          <a:xfrm>
            <a:off x="4646814" y="1928553"/>
            <a:ext cx="6808123" cy="4156363"/>
          </a:xfrm>
        </p:spPr>
        <p:txBody>
          <a:bodyPr>
            <a:normAutofit fontScale="70000" lnSpcReduction="20000"/>
          </a:bodyPr>
          <a:lstStyle/>
          <a:p>
            <a:pPr algn="just">
              <a:lnSpc>
                <a:spcPct val="150000"/>
              </a:lnSpc>
            </a:pPr>
            <a:r>
              <a:rPr lang="es-MX" b="1" dirty="0" smtClean="0">
                <a:solidFill>
                  <a:schemeClr val="accent4">
                    <a:lumMod val="75000"/>
                  </a:schemeClr>
                </a:solidFill>
              </a:rPr>
              <a:t>Explicación de algunos de los efectos identificados, cuyas causas se requiere encontrar a través del estudio.</a:t>
            </a:r>
          </a:p>
          <a:p>
            <a:pPr algn="just">
              <a:lnSpc>
                <a:spcPct val="150000"/>
              </a:lnSpc>
            </a:pPr>
            <a:r>
              <a:rPr lang="es-MX" b="1" dirty="0" smtClean="0">
                <a:solidFill>
                  <a:schemeClr val="accent4">
                    <a:lumMod val="75000"/>
                  </a:schemeClr>
                </a:solidFill>
              </a:rPr>
              <a:t>Datos, hechos, estadísticas que permitan apoyar aquello que se ha observado, vivido, o que se está afirmando.</a:t>
            </a:r>
          </a:p>
          <a:p>
            <a:pPr marL="0" indent="0" algn="just">
              <a:lnSpc>
                <a:spcPct val="150000"/>
              </a:lnSpc>
              <a:buNone/>
            </a:pPr>
            <a:endParaRPr lang="es-MX" b="1" dirty="0" smtClean="0">
              <a:solidFill>
                <a:schemeClr val="accent4">
                  <a:lumMod val="75000"/>
                </a:schemeClr>
              </a:solidFill>
            </a:endParaRPr>
          </a:p>
          <a:p>
            <a:pPr marL="0" indent="0" algn="just">
              <a:lnSpc>
                <a:spcPct val="150000"/>
              </a:lnSpc>
              <a:buNone/>
            </a:pPr>
            <a:endParaRPr lang="es-MX" b="1" dirty="0" smtClean="0">
              <a:solidFill>
                <a:schemeClr val="accent4">
                  <a:lumMod val="75000"/>
                </a:schemeClr>
              </a:solidFill>
            </a:endParaRPr>
          </a:p>
          <a:p>
            <a:pPr marL="0" indent="0" algn="just">
              <a:lnSpc>
                <a:spcPct val="150000"/>
              </a:lnSpc>
              <a:buNone/>
            </a:pPr>
            <a:r>
              <a:rPr lang="es-MX" b="1" dirty="0" smtClean="0">
                <a:solidFill>
                  <a:srgbClr val="FF0000"/>
                </a:solidFill>
              </a:rPr>
              <a:t>NOTA: </a:t>
            </a:r>
            <a:r>
              <a:rPr lang="es-MX" b="1" dirty="0" smtClean="0">
                <a:solidFill>
                  <a:schemeClr val="accent4">
                    <a:lumMod val="75000"/>
                  </a:schemeClr>
                </a:solidFill>
              </a:rPr>
              <a:t>Dicha información puede obtenerse de fuentes confiables en general (emitidas o avaladas por gobierno, instituciones educativas; colegios de profesionales, asociaciones civiles, Organizaciones No Gubernamentales, autores reconocidos en el área).</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6071" y="1787237"/>
            <a:ext cx="3100416" cy="3981796"/>
          </a:xfrm>
          <a:prstGeom prst="rect">
            <a:avLst/>
          </a:prstGeom>
          <a:ln w="28575">
            <a:solidFill>
              <a:srgbClr val="FF0000"/>
            </a:solidFill>
          </a:ln>
        </p:spPr>
      </p:pic>
      <p:sp>
        <p:nvSpPr>
          <p:cNvPr id="3" name="CuadroTexto 2"/>
          <p:cNvSpPr txBox="1"/>
          <p:nvPr/>
        </p:nvSpPr>
        <p:spPr>
          <a:xfrm>
            <a:off x="947651" y="5860472"/>
            <a:ext cx="2975956" cy="307777"/>
          </a:xfrm>
          <a:prstGeom prst="rect">
            <a:avLst/>
          </a:prstGeom>
          <a:noFill/>
        </p:spPr>
        <p:txBody>
          <a:bodyPr wrap="square" rtlCol="0">
            <a:spAutoFit/>
          </a:bodyPr>
          <a:lstStyle/>
          <a:p>
            <a:r>
              <a:rPr lang="es-MX" sz="1400" dirty="0" smtClean="0"/>
              <a:t>Fuente imagen: 123RF.</a:t>
            </a:r>
            <a:endParaRPr lang="en-US" sz="1400" dirty="0"/>
          </a:p>
        </p:txBody>
      </p:sp>
    </p:spTree>
    <p:extLst>
      <p:ext uri="{BB962C8B-B14F-4D97-AF65-F5344CB8AC3E}">
        <p14:creationId xmlns:p14="http://schemas.microsoft.com/office/powerpoint/2010/main" val="4195849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FF0000"/>
                </a:solidFill>
              </a:rPr>
              <a:t>ALGUNAS CONDICIONES</a:t>
            </a:r>
            <a:endParaRPr lang="en-US" b="1" dirty="0">
              <a:solidFill>
                <a:srgbClr val="FF0000"/>
              </a:solidFill>
            </a:endParaRPr>
          </a:p>
        </p:txBody>
      </p:sp>
      <p:sp>
        <p:nvSpPr>
          <p:cNvPr id="3" name="Marcador de contenido 2"/>
          <p:cNvSpPr>
            <a:spLocks noGrp="1"/>
          </p:cNvSpPr>
          <p:nvPr>
            <p:ph sz="half" idx="1"/>
          </p:nvPr>
        </p:nvSpPr>
        <p:spPr>
          <a:xfrm>
            <a:off x="1047404" y="2560320"/>
            <a:ext cx="4969348" cy="3310128"/>
          </a:xfrm>
        </p:spPr>
        <p:txBody>
          <a:bodyPr>
            <a:normAutofit fontScale="77500" lnSpcReduction="20000"/>
          </a:bodyPr>
          <a:lstStyle/>
          <a:p>
            <a:pPr marL="0" indent="0" algn="just">
              <a:lnSpc>
                <a:spcPct val="150000"/>
              </a:lnSpc>
              <a:buNone/>
            </a:pPr>
            <a:r>
              <a:rPr lang="es-MX" sz="2800" b="1" dirty="0" smtClean="0">
                <a:solidFill>
                  <a:schemeClr val="accent4">
                    <a:lumMod val="75000"/>
                  </a:schemeClr>
                </a:solidFill>
              </a:rPr>
              <a:t>El problema que se plantee, debe poder observarse en la realidad, y por ende, la recopilación de información tanto documental como de campo, deberá poder observarse de manera tangible; contrastarse, verificarse.</a:t>
            </a:r>
            <a:endParaRPr lang="en-US" sz="2800" b="1" dirty="0">
              <a:solidFill>
                <a:schemeClr val="accent4">
                  <a:lumMod val="75000"/>
                </a:schemeClr>
              </a:solidFill>
            </a:endParaRPr>
          </a:p>
        </p:txBody>
      </p:sp>
      <p:sp>
        <p:nvSpPr>
          <p:cNvPr id="4" name="Marcador de contenido 3"/>
          <p:cNvSpPr>
            <a:spLocks noGrp="1"/>
          </p:cNvSpPr>
          <p:nvPr>
            <p:ph sz="half" idx="2"/>
          </p:nvPr>
        </p:nvSpPr>
        <p:spPr>
          <a:xfrm>
            <a:off x="6325984" y="2560320"/>
            <a:ext cx="4573663" cy="3310128"/>
          </a:xfrm>
        </p:spPr>
        <p:txBody>
          <a:bodyPr>
            <a:normAutofit fontScale="77500" lnSpcReduction="20000"/>
          </a:bodyPr>
          <a:lstStyle/>
          <a:p>
            <a:pPr marL="0" indent="0" algn="ctr">
              <a:lnSpc>
                <a:spcPct val="170000"/>
              </a:lnSpc>
              <a:buNone/>
            </a:pPr>
            <a:r>
              <a:rPr lang="es-MX" b="1" dirty="0" smtClean="0">
                <a:solidFill>
                  <a:schemeClr val="accent5">
                    <a:lumMod val="75000"/>
                  </a:schemeClr>
                </a:solidFill>
              </a:rPr>
              <a:t>Si se formula a manera de pregunta, debe poder responderse a través de la información que se recopile durante el estudio.</a:t>
            </a:r>
            <a:endParaRPr lang="en-US" b="1" dirty="0">
              <a:solidFill>
                <a:schemeClr val="accent5">
                  <a:lumMod val="75000"/>
                </a:schemeClr>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3761" y="4497184"/>
            <a:ext cx="3048000" cy="1531759"/>
          </a:xfrm>
          <a:prstGeom prst="rect">
            <a:avLst/>
          </a:prstGeom>
          <a:ln w="38100">
            <a:solidFill>
              <a:srgbClr val="FF0000"/>
            </a:solidFill>
          </a:ln>
        </p:spPr>
      </p:pic>
    </p:spTree>
    <p:extLst>
      <p:ext uri="{BB962C8B-B14F-4D97-AF65-F5344CB8AC3E}">
        <p14:creationId xmlns:p14="http://schemas.microsoft.com/office/powerpoint/2010/main" val="11518439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solidFill>
                  <a:srgbClr val="C00000"/>
                </a:solidFill>
              </a:rPr>
              <a:t>Preguntas guía para responder:</a:t>
            </a:r>
            <a:endParaRPr lang="en-US" dirty="0">
              <a:solidFill>
                <a:srgbClr val="C00000"/>
              </a:solidFill>
            </a:endParaRPr>
          </a:p>
        </p:txBody>
      </p:sp>
      <p:sp>
        <p:nvSpPr>
          <p:cNvPr id="6" name="Marcador de contenido 5"/>
          <p:cNvSpPr>
            <a:spLocks noGrp="1"/>
          </p:cNvSpPr>
          <p:nvPr>
            <p:ph sz="half" idx="1"/>
          </p:nvPr>
        </p:nvSpPr>
        <p:spPr/>
        <p:txBody>
          <a:bodyPr>
            <a:normAutofit fontScale="77500" lnSpcReduction="20000"/>
          </a:bodyPr>
          <a:lstStyle/>
          <a:p>
            <a:pPr marL="0" indent="0" algn="just">
              <a:lnSpc>
                <a:spcPct val="150000"/>
              </a:lnSpc>
              <a:buNone/>
            </a:pPr>
            <a:r>
              <a:rPr lang="es-MX" sz="2600" b="1" i="1" dirty="0">
                <a:solidFill>
                  <a:schemeClr val="accent5">
                    <a:lumMod val="75000"/>
                  </a:schemeClr>
                </a:solidFill>
              </a:rPr>
              <a:t>¿Cuál es la </a:t>
            </a:r>
            <a:r>
              <a:rPr lang="es-MX" sz="2600" b="1" i="1" dirty="0">
                <a:solidFill>
                  <a:srgbClr val="C00000"/>
                </a:solidFill>
              </a:rPr>
              <a:t>dificultad, conflicto, obstáculo, error, </a:t>
            </a:r>
            <a:r>
              <a:rPr lang="es-MX" sz="2600" b="1" i="1" dirty="0" smtClean="0">
                <a:solidFill>
                  <a:srgbClr val="C00000"/>
                </a:solidFill>
              </a:rPr>
              <a:t>falla </a:t>
            </a:r>
            <a:r>
              <a:rPr lang="es-MX" sz="2600" b="1" i="1" dirty="0" smtClean="0">
                <a:solidFill>
                  <a:schemeClr val="accent5">
                    <a:lumMod val="75000"/>
                  </a:schemeClr>
                </a:solidFill>
              </a:rPr>
              <a:t>concreta relacionada con el tema elegido, </a:t>
            </a:r>
            <a:r>
              <a:rPr lang="es-MX" sz="2600" b="1" i="1" dirty="0">
                <a:solidFill>
                  <a:schemeClr val="accent5">
                    <a:lumMod val="75000"/>
                  </a:schemeClr>
                </a:solidFill>
              </a:rPr>
              <a:t>que se ha identificado?</a:t>
            </a:r>
          </a:p>
          <a:p>
            <a:pPr marL="0" indent="0" algn="just">
              <a:lnSpc>
                <a:spcPct val="150000"/>
              </a:lnSpc>
              <a:buNone/>
            </a:pPr>
            <a:endParaRPr lang="es-MX" sz="2600" b="1" i="1" dirty="0" smtClean="0">
              <a:solidFill>
                <a:schemeClr val="accent5">
                  <a:lumMod val="75000"/>
                </a:schemeClr>
              </a:solidFill>
            </a:endParaRPr>
          </a:p>
          <a:p>
            <a:pPr marL="0" indent="0" algn="just">
              <a:lnSpc>
                <a:spcPct val="150000"/>
              </a:lnSpc>
              <a:buNone/>
            </a:pPr>
            <a:r>
              <a:rPr lang="es-MX" sz="2600" b="1" i="1" dirty="0" smtClean="0">
                <a:solidFill>
                  <a:schemeClr val="accent5">
                    <a:lumMod val="75000"/>
                  </a:schemeClr>
                </a:solidFill>
              </a:rPr>
              <a:t>¿</a:t>
            </a:r>
            <a:r>
              <a:rPr lang="es-MX" sz="2600" b="1" i="1" dirty="0">
                <a:solidFill>
                  <a:schemeClr val="accent5">
                    <a:lumMod val="75000"/>
                  </a:schemeClr>
                </a:solidFill>
              </a:rPr>
              <a:t>Qué se ha escrito o </a:t>
            </a:r>
            <a:r>
              <a:rPr lang="es-MX" sz="2600" b="1" i="1" dirty="0">
                <a:solidFill>
                  <a:srgbClr val="C00000"/>
                </a:solidFill>
              </a:rPr>
              <a:t>qué conocimientos existen</a:t>
            </a:r>
            <a:r>
              <a:rPr lang="es-MX" sz="2600" b="1" i="1" dirty="0">
                <a:solidFill>
                  <a:schemeClr val="accent5">
                    <a:lumMod val="75000"/>
                  </a:schemeClr>
                </a:solidFill>
              </a:rPr>
              <a:t> sobre el objeto de estudio?</a:t>
            </a:r>
          </a:p>
          <a:p>
            <a:endParaRPr lang="en-US" dirty="0"/>
          </a:p>
        </p:txBody>
      </p:sp>
      <p:sp>
        <p:nvSpPr>
          <p:cNvPr id="7" name="Marcador de contenido 6"/>
          <p:cNvSpPr>
            <a:spLocks noGrp="1"/>
          </p:cNvSpPr>
          <p:nvPr>
            <p:ph sz="half" idx="2"/>
          </p:nvPr>
        </p:nvSpPr>
        <p:spPr/>
        <p:txBody>
          <a:bodyPr>
            <a:normAutofit fontScale="77500" lnSpcReduction="20000"/>
          </a:bodyPr>
          <a:lstStyle/>
          <a:p>
            <a:pPr marL="0" indent="0">
              <a:lnSpc>
                <a:spcPct val="170000"/>
              </a:lnSpc>
              <a:buNone/>
            </a:pPr>
            <a:r>
              <a:rPr lang="es-MX" sz="2600" b="1" i="1" dirty="0">
                <a:solidFill>
                  <a:schemeClr val="accent5">
                    <a:lumMod val="75000"/>
                  </a:schemeClr>
                </a:solidFill>
              </a:rPr>
              <a:t>¿Hay </a:t>
            </a:r>
            <a:r>
              <a:rPr lang="es-MX" sz="2600" b="1" i="1" dirty="0">
                <a:solidFill>
                  <a:srgbClr val="C00000"/>
                </a:solidFill>
              </a:rPr>
              <a:t>consensos o discrepancias </a:t>
            </a:r>
            <a:r>
              <a:rPr lang="es-MX" sz="2600" b="1" i="1" dirty="0">
                <a:solidFill>
                  <a:schemeClr val="accent5">
                    <a:lumMod val="75000"/>
                  </a:schemeClr>
                </a:solidFill>
              </a:rPr>
              <a:t>respecto a dicho problema</a:t>
            </a:r>
            <a:r>
              <a:rPr lang="es-MX" sz="2600" b="1" i="1" dirty="0" smtClean="0">
                <a:solidFill>
                  <a:schemeClr val="accent5">
                    <a:lumMod val="75000"/>
                  </a:schemeClr>
                </a:solidFill>
              </a:rPr>
              <a:t>?</a:t>
            </a:r>
          </a:p>
          <a:p>
            <a:pPr marL="0" indent="0">
              <a:lnSpc>
                <a:spcPct val="170000"/>
              </a:lnSpc>
              <a:buNone/>
            </a:pPr>
            <a:endParaRPr lang="es-MX" sz="2600" b="1" i="1" dirty="0">
              <a:solidFill>
                <a:schemeClr val="accent5">
                  <a:lumMod val="75000"/>
                </a:schemeClr>
              </a:solidFill>
            </a:endParaRPr>
          </a:p>
          <a:p>
            <a:pPr marL="0" indent="0">
              <a:lnSpc>
                <a:spcPct val="170000"/>
              </a:lnSpc>
              <a:buNone/>
            </a:pPr>
            <a:r>
              <a:rPr lang="es-MX" sz="2600" b="1" i="1" dirty="0">
                <a:solidFill>
                  <a:schemeClr val="accent5">
                    <a:lumMod val="75000"/>
                  </a:schemeClr>
                </a:solidFill>
              </a:rPr>
              <a:t>¿Existen </a:t>
            </a:r>
            <a:r>
              <a:rPr lang="es-MX" sz="2600" b="1" i="1" dirty="0">
                <a:solidFill>
                  <a:srgbClr val="C00000"/>
                </a:solidFill>
              </a:rPr>
              <a:t>incógnitas, </a:t>
            </a:r>
            <a:r>
              <a:rPr lang="es-MX" sz="2600" b="1" i="1" dirty="0">
                <a:solidFill>
                  <a:schemeClr val="accent5">
                    <a:lumMod val="75000"/>
                  </a:schemeClr>
                </a:solidFill>
              </a:rPr>
              <a:t>elementos que no se han logrado precisar, comprender?</a:t>
            </a:r>
          </a:p>
          <a:p>
            <a:endParaRPr lang="en-US" dirty="0"/>
          </a:p>
        </p:txBody>
      </p:sp>
    </p:spTree>
    <p:extLst>
      <p:ext uri="{BB962C8B-B14F-4D97-AF65-F5344CB8AC3E}">
        <p14:creationId xmlns:p14="http://schemas.microsoft.com/office/powerpoint/2010/main" val="1354986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692398" y="3242731"/>
            <a:ext cx="6815669" cy="1515533"/>
          </a:xfrm>
        </p:spPr>
        <p:txBody>
          <a:bodyPr/>
          <a:lstStyle/>
          <a:p>
            <a:pPr>
              <a:lnSpc>
                <a:spcPct val="150000"/>
              </a:lnSpc>
            </a:pPr>
            <a:r>
              <a:rPr lang="es-MX" b="1" dirty="0" smtClean="0">
                <a:solidFill>
                  <a:srgbClr val="C00000"/>
                </a:solidFill>
              </a:rPr>
              <a:t>APARTADO DE JUSTIFICACIÓN</a:t>
            </a:r>
            <a:endParaRPr lang="en-US" b="1" dirty="0">
              <a:solidFill>
                <a:srgbClr val="C00000"/>
              </a:solidFill>
            </a:endParaRPr>
          </a:p>
        </p:txBody>
      </p:sp>
    </p:spTree>
    <p:extLst>
      <p:ext uri="{BB962C8B-B14F-4D97-AF65-F5344CB8AC3E}">
        <p14:creationId xmlns:p14="http://schemas.microsoft.com/office/powerpoint/2010/main" val="3396957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4">
                    <a:lumMod val="75000"/>
                  </a:schemeClr>
                </a:solidFill>
              </a:rPr>
              <a:t>QUÉ ES UNA JUSTIFICACIÓN</a:t>
            </a:r>
            <a:endParaRPr lang="es-MX" b="1" dirty="0">
              <a:solidFill>
                <a:schemeClr val="accent4">
                  <a:lumMod val="75000"/>
                </a:schemeClr>
              </a:solidFill>
            </a:endParaRPr>
          </a:p>
        </p:txBody>
      </p:sp>
      <p:sp>
        <p:nvSpPr>
          <p:cNvPr id="3" name="Marcador de contenido 2"/>
          <p:cNvSpPr>
            <a:spLocks noGrp="1"/>
          </p:cNvSpPr>
          <p:nvPr>
            <p:ph idx="1"/>
          </p:nvPr>
        </p:nvSpPr>
        <p:spPr>
          <a:xfrm>
            <a:off x="1295401" y="2479964"/>
            <a:ext cx="9601196" cy="3395904"/>
          </a:xfrm>
        </p:spPr>
        <p:txBody>
          <a:bodyPr>
            <a:normAutofit fontScale="85000" lnSpcReduction="10000"/>
          </a:bodyPr>
          <a:lstStyle/>
          <a:p>
            <a:pPr algn="just">
              <a:lnSpc>
                <a:spcPct val="150000"/>
              </a:lnSpc>
              <a:buFont typeface="Wingdings" panose="05000000000000000000" pitchFamily="2" charset="2"/>
              <a:buChar char="q"/>
            </a:pPr>
            <a:r>
              <a:rPr lang="es-MX" sz="2800" b="1" dirty="0" smtClean="0">
                <a:solidFill>
                  <a:srgbClr val="C00000"/>
                </a:solidFill>
              </a:rPr>
              <a:t>Es la explicitación </a:t>
            </a:r>
            <a:r>
              <a:rPr lang="es-MX" sz="2800" b="1" dirty="0">
                <a:solidFill>
                  <a:srgbClr val="C00000"/>
                </a:solidFill>
              </a:rPr>
              <a:t>de los motivos por los cuales se realiza una acción. </a:t>
            </a:r>
            <a:endParaRPr lang="es-MX" sz="2800" b="1" dirty="0" smtClean="0">
              <a:solidFill>
                <a:srgbClr val="C00000"/>
              </a:solidFill>
            </a:endParaRPr>
          </a:p>
          <a:p>
            <a:pPr algn="just">
              <a:lnSpc>
                <a:spcPct val="150000"/>
              </a:lnSpc>
              <a:buFont typeface="Wingdings" panose="05000000000000000000" pitchFamily="2" charset="2"/>
              <a:buChar char="q"/>
            </a:pPr>
            <a:r>
              <a:rPr lang="es-MX" sz="2800" b="1" dirty="0" smtClean="0">
                <a:solidFill>
                  <a:schemeClr val="accent4">
                    <a:lumMod val="75000"/>
                  </a:schemeClr>
                </a:solidFill>
              </a:rPr>
              <a:t>Describe las razones que </a:t>
            </a:r>
            <a:r>
              <a:rPr lang="es-MX" sz="2800" b="1" dirty="0">
                <a:solidFill>
                  <a:schemeClr val="accent4">
                    <a:lumMod val="75000"/>
                  </a:schemeClr>
                </a:solidFill>
              </a:rPr>
              <a:t>llevaron al investigador a realizar el trabajo y la importancia del mismo. </a:t>
            </a:r>
            <a:endParaRPr lang="es-MX" sz="2800" b="1" dirty="0" smtClean="0">
              <a:solidFill>
                <a:schemeClr val="accent4">
                  <a:lumMod val="75000"/>
                </a:schemeClr>
              </a:solidFill>
            </a:endParaRPr>
          </a:p>
          <a:p>
            <a:pPr algn="just">
              <a:lnSpc>
                <a:spcPct val="150000"/>
              </a:lnSpc>
              <a:buFont typeface="Wingdings" panose="05000000000000000000" pitchFamily="2" charset="2"/>
              <a:buChar char="q"/>
            </a:pPr>
            <a:r>
              <a:rPr lang="es-MX" sz="2800" b="1" dirty="0">
                <a:solidFill>
                  <a:srgbClr val="C00000"/>
                </a:solidFill>
              </a:rPr>
              <a:t>C</a:t>
            </a:r>
            <a:r>
              <a:rPr lang="es-MX" sz="2800" b="1" dirty="0" smtClean="0">
                <a:solidFill>
                  <a:srgbClr val="C00000"/>
                </a:solidFill>
              </a:rPr>
              <a:t>onsiste </a:t>
            </a:r>
            <a:r>
              <a:rPr lang="es-MX" sz="2800" b="1" dirty="0">
                <a:solidFill>
                  <a:srgbClr val="C00000"/>
                </a:solidFill>
              </a:rPr>
              <a:t>en explicar al lector el por qué y el para qué se investigó el tema elegido.</a:t>
            </a:r>
          </a:p>
          <a:p>
            <a:endParaRPr lang="es-MX" dirty="0"/>
          </a:p>
        </p:txBody>
      </p:sp>
    </p:spTree>
    <p:extLst>
      <p:ext uri="{BB962C8B-B14F-4D97-AF65-F5344CB8AC3E}">
        <p14:creationId xmlns:p14="http://schemas.microsoft.com/office/powerpoint/2010/main" val="2868280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QUÉ ES UNA JUSTIFICACIÓN</a:t>
            </a:r>
            <a:endParaRPr lang="es-MX" b="1" dirty="0"/>
          </a:p>
        </p:txBody>
      </p:sp>
      <p:sp>
        <p:nvSpPr>
          <p:cNvPr id="3" name="Marcador de contenido 2"/>
          <p:cNvSpPr>
            <a:spLocks noGrp="1"/>
          </p:cNvSpPr>
          <p:nvPr>
            <p:ph idx="1"/>
          </p:nvPr>
        </p:nvSpPr>
        <p:spPr>
          <a:xfrm>
            <a:off x="872836" y="2285999"/>
            <a:ext cx="10543309" cy="3589869"/>
          </a:xfrm>
        </p:spPr>
        <p:txBody>
          <a:bodyPr>
            <a:normAutofit lnSpcReduction="10000"/>
          </a:bodyPr>
          <a:lstStyle/>
          <a:p>
            <a:pPr algn="just">
              <a:lnSpc>
                <a:spcPct val="160000"/>
              </a:lnSpc>
            </a:pPr>
            <a:r>
              <a:rPr lang="es-MX" b="1" dirty="0" smtClean="0">
                <a:solidFill>
                  <a:schemeClr val="accent4">
                    <a:lumMod val="75000"/>
                  </a:schemeClr>
                </a:solidFill>
              </a:rPr>
              <a:t>En  </a:t>
            </a:r>
            <a:r>
              <a:rPr lang="es-MX" b="1" dirty="0">
                <a:solidFill>
                  <a:schemeClr val="accent4">
                    <a:lumMod val="75000"/>
                  </a:schemeClr>
                </a:solidFill>
              </a:rPr>
              <a:t>términos  de  </a:t>
            </a:r>
            <a:r>
              <a:rPr lang="es-MX" b="1" dirty="0" err="1">
                <a:solidFill>
                  <a:schemeClr val="accent4">
                    <a:lumMod val="75000"/>
                  </a:schemeClr>
                </a:solidFill>
              </a:rPr>
              <a:t>Vizmanos</a:t>
            </a:r>
            <a:r>
              <a:rPr lang="es-MX" b="1" dirty="0">
                <a:solidFill>
                  <a:schemeClr val="accent4">
                    <a:lumMod val="75000"/>
                  </a:schemeClr>
                </a:solidFill>
              </a:rPr>
              <a:t>  </a:t>
            </a:r>
            <a:r>
              <a:rPr lang="es-MX" b="1" dirty="0" err="1">
                <a:solidFill>
                  <a:schemeClr val="accent4">
                    <a:lumMod val="75000"/>
                  </a:schemeClr>
                </a:solidFill>
              </a:rPr>
              <a:t>Lamotte</a:t>
            </a:r>
            <a:r>
              <a:rPr lang="es-MX" b="1" dirty="0">
                <a:solidFill>
                  <a:schemeClr val="accent4">
                    <a:lumMod val="75000"/>
                  </a:schemeClr>
                </a:solidFill>
              </a:rPr>
              <a:t>, </a:t>
            </a:r>
            <a:r>
              <a:rPr lang="es-MX" b="1" i="1" dirty="0" smtClean="0">
                <a:solidFill>
                  <a:schemeClr val="accent4">
                    <a:lumMod val="75000"/>
                  </a:schemeClr>
                </a:solidFill>
              </a:rPr>
              <a:t>et. al</a:t>
            </a:r>
            <a:r>
              <a:rPr lang="es-MX" b="1" i="1" dirty="0">
                <a:solidFill>
                  <a:schemeClr val="accent4">
                    <a:lumMod val="75000"/>
                  </a:schemeClr>
                </a:solidFill>
              </a:rPr>
              <a:t>.  </a:t>
            </a:r>
            <a:r>
              <a:rPr lang="es-MX" b="1" dirty="0">
                <a:solidFill>
                  <a:schemeClr val="accent4">
                    <a:lumMod val="75000"/>
                  </a:schemeClr>
                </a:solidFill>
              </a:rPr>
              <a:t>(2009)  es  </a:t>
            </a:r>
            <a:r>
              <a:rPr lang="es-MX" b="1" dirty="0" smtClean="0">
                <a:solidFill>
                  <a:schemeClr val="accent4">
                    <a:lumMod val="75000"/>
                  </a:schemeClr>
                </a:solidFill>
              </a:rPr>
              <a:t>necesario fundamentar  </a:t>
            </a:r>
            <a:r>
              <a:rPr lang="es-MX" b="1" dirty="0">
                <a:solidFill>
                  <a:schemeClr val="accent4">
                    <a:lumMod val="75000"/>
                  </a:schemeClr>
                </a:solidFill>
              </a:rPr>
              <a:t>o  argumentar  las   razones  que  motivan  el  estudio  (por  qué  es </a:t>
            </a:r>
            <a:r>
              <a:rPr lang="es-MX" b="1" dirty="0" smtClean="0">
                <a:solidFill>
                  <a:schemeClr val="accent4">
                    <a:lumMod val="75000"/>
                  </a:schemeClr>
                </a:solidFill>
              </a:rPr>
              <a:t>conveniente  </a:t>
            </a:r>
            <a:r>
              <a:rPr lang="es-MX" b="1" dirty="0">
                <a:solidFill>
                  <a:schemeClr val="accent4">
                    <a:lumMod val="75000"/>
                  </a:schemeClr>
                </a:solidFill>
              </a:rPr>
              <a:t>llevar  a  cabo  la  investigación)  y  cuáles   son  los  beneficios  que  se </a:t>
            </a:r>
            <a:r>
              <a:rPr lang="es-MX" b="1" dirty="0" smtClean="0">
                <a:solidFill>
                  <a:schemeClr val="accent4">
                    <a:lumMod val="75000"/>
                  </a:schemeClr>
                </a:solidFill>
              </a:rPr>
              <a:t>derivan </a:t>
            </a:r>
            <a:r>
              <a:rPr lang="es-MX" b="1" dirty="0">
                <a:solidFill>
                  <a:schemeClr val="accent4">
                    <a:lumMod val="75000"/>
                  </a:schemeClr>
                </a:solidFill>
              </a:rPr>
              <a:t>de la investigación; se trata de describir brevemente aquellos  aspectos del </a:t>
            </a:r>
            <a:r>
              <a:rPr lang="es-MX" b="1" dirty="0" smtClean="0">
                <a:solidFill>
                  <a:schemeClr val="accent4">
                    <a:lumMod val="75000"/>
                  </a:schemeClr>
                </a:solidFill>
              </a:rPr>
              <a:t>contexto  </a:t>
            </a:r>
            <a:r>
              <a:rPr lang="es-MX" b="1" dirty="0">
                <a:solidFill>
                  <a:schemeClr val="accent4">
                    <a:lumMod val="75000"/>
                  </a:schemeClr>
                </a:solidFill>
              </a:rPr>
              <a:t>y  del  debate  teórico en  que  se ubica  la  investigación  y  que  definen su </a:t>
            </a:r>
            <a:r>
              <a:rPr lang="es-MX" b="1" dirty="0" smtClean="0">
                <a:solidFill>
                  <a:schemeClr val="accent4">
                    <a:lumMod val="75000"/>
                  </a:schemeClr>
                </a:solidFill>
              </a:rPr>
              <a:t>relevancia  </a:t>
            </a:r>
            <a:r>
              <a:rPr lang="es-MX" b="1" dirty="0">
                <a:solidFill>
                  <a:schemeClr val="accent4">
                    <a:lumMod val="75000"/>
                  </a:schemeClr>
                </a:solidFill>
              </a:rPr>
              <a:t>y  su  pertinencia.  </a:t>
            </a:r>
            <a:endParaRPr lang="es-MX" b="1" dirty="0" smtClean="0">
              <a:solidFill>
                <a:schemeClr val="accent4">
                  <a:lumMod val="75000"/>
                </a:schemeClr>
              </a:solidFill>
            </a:endParaRPr>
          </a:p>
        </p:txBody>
      </p:sp>
    </p:spTree>
    <p:extLst>
      <p:ext uri="{BB962C8B-B14F-4D97-AF65-F5344CB8AC3E}">
        <p14:creationId xmlns:p14="http://schemas.microsoft.com/office/powerpoint/2010/main" val="2429598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QUÉ ES UNA JUSTIFICACIÓN</a:t>
            </a:r>
            <a:endParaRPr lang="es-MX" b="1" dirty="0"/>
          </a:p>
        </p:txBody>
      </p:sp>
      <p:sp>
        <p:nvSpPr>
          <p:cNvPr id="3" name="Marcador de contenido 2"/>
          <p:cNvSpPr>
            <a:spLocks noGrp="1"/>
          </p:cNvSpPr>
          <p:nvPr>
            <p:ph idx="1"/>
          </p:nvPr>
        </p:nvSpPr>
        <p:spPr>
          <a:xfrm>
            <a:off x="872836" y="2285999"/>
            <a:ext cx="10543309" cy="3589869"/>
          </a:xfrm>
        </p:spPr>
        <p:txBody>
          <a:bodyPr>
            <a:normAutofit/>
          </a:bodyPr>
          <a:lstStyle/>
          <a:p>
            <a:pPr algn="just">
              <a:lnSpc>
                <a:spcPct val="160000"/>
              </a:lnSpc>
            </a:pPr>
            <a:r>
              <a:rPr lang="es-MX" b="1" dirty="0" smtClean="0">
                <a:solidFill>
                  <a:schemeClr val="accent4">
                    <a:lumMod val="75000"/>
                  </a:schemeClr>
                </a:solidFill>
              </a:rPr>
              <a:t>La  </a:t>
            </a:r>
            <a:r>
              <a:rPr lang="es-MX" b="1" dirty="0">
                <a:solidFill>
                  <a:schemeClr val="accent4">
                    <a:lumMod val="75000"/>
                  </a:schemeClr>
                </a:solidFill>
              </a:rPr>
              <a:t>justificación  constituye  la  parte  “marketing”  del </a:t>
            </a:r>
            <a:r>
              <a:rPr lang="es-MX" b="1" dirty="0" smtClean="0">
                <a:solidFill>
                  <a:schemeClr val="accent4">
                    <a:lumMod val="75000"/>
                  </a:schemeClr>
                </a:solidFill>
              </a:rPr>
              <a:t>anteproyecto</a:t>
            </a:r>
            <a:r>
              <a:rPr lang="es-MX" b="1" dirty="0">
                <a:solidFill>
                  <a:schemeClr val="accent4">
                    <a:lumMod val="75000"/>
                  </a:schemeClr>
                </a:solidFill>
              </a:rPr>
              <a:t>:   en  este  capítulo  se  hará  el  esfuerzo  mayor  para  “vender”  la </a:t>
            </a:r>
            <a:r>
              <a:rPr lang="es-MX" b="1" dirty="0" smtClean="0">
                <a:solidFill>
                  <a:schemeClr val="accent4">
                    <a:lumMod val="75000"/>
                  </a:schemeClr>
                </a:solidFill>
              </a:rPr>
              <a:t>propuesta</a:t>
            </a:r>
            <a:r>
              <a:rPr lang="es-MX" b="1" dirty="0">
                <a:solidFill>
                  <a:schemeClr val="accent4">
                    <a:lumMod val="75000"/>
                  </a:schemeClr>
                </a:solidFill>
              </a:rPr>
              <a:t>,  para convencer  al  lector  no  sólo de seguir  adelante  con  la lectura del </a:t>
            </a:r>
            <a:r>
              <a:rPr lang="es-MX" b="1" dirty="0" smtClean="0">
                <a:solidFill>
                  <a:schemeClr val="accent4">
                    <a:lumMod val="75000"/>
                  </a:schemeClr>
                </a:solidFill>
              </a:rPr>
              <a:t>documento</a:t>
            </a:r>
            <a:r>
              <a:rPr lang="es-MX" b="1" dirty="0">
                <a:solidFill>
                  <a:schemeClr val="accent4">
                    <a:lumMod val="75000"/>
                  </a:schemeClr>
                </a:solidFill>
              </a:rPr>
              <a:t>, sino de autorizar y/o financiar el </a:t>
            </a:r>
            <a:r>
              <a:rPr lang="es-MX" b="1" dirty="0" smtClean="0">
                <a:solidFill>
                  <a:schemeClr val="accent4">
                    <a:lumMod val="75000"/>
                  </a:schemeClr>
                </a:solidFill>
              </a:rPr>
              <a:t>proyecto (</a:t>
            </a:r>
            <a:r>
              <a:rPr lang="es-MX" b="1" dirty="0" err="1" smtClean="0">
                <a:solidFill>
                  <a:schemeClr val="accent4">
                    <a:lumMod val="75000"/>
                  </a:schemeClr>
                </a:solidFill>
              </a:rPr>
              <a:t>Dzul</a:t>
            </a:r>
            <a:r>
              <a:rPr lang="es-MX" b="1" dirty="0" smtClean="0">
                <a:solidFill>
                  <a:schemeClr val="accent4">
                    <a:lumMod val="75000"/>
                  </a:schemeClr>
                </a:solidFill>
              </a:rPr>
              <a:t>, s/f).</a:t>
            </a:r>
            <a:endParaRPr lang="es-MX" b="1" dirty="0">
              <a:solidFill>
                <a:schemeClr val="accent4">
                  <a:lumMod val="75000"/>
                </a:schemeClr>
              </a:solidFill>
            </a:endParaRPr>
          </a:p>
        </p:txBody>
      </p:sp>
    </p:spTree>
    <p:extLst>
      <p:ext uri="{BB962C8B-B14F-4D97-AF65-F5344CB8AC3E}">
        <p14:creationId xmlns:p14="http://schemas.microsoft.com/office/powerpoint/2010/main" val="13937038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4">
                    <a:lumMod val="75000"/>
                  </a:schemeClr>
                </a:solidFill>
              </a:rPr>
              <a:t>QUÉ ES UNA JUSTIFICACIÓN</a:t>
            </a:r>
            <a:endParaRPr lang="es-MX" b="1" dirty="0">
              <a:solidFill>
                <a:schemeClr val="accent4">
                  <a:lumMod val="75000"/>
                </a:schemeClr>
              </a:solidFill>
            </a:endParaRPr>
          </a:p>
        </p:txBody>
      </p:sp>
      <p:sp>
        <p:nvSpPr>
          <p:cNvPr id="3" name="Marcador de contenido 2"/>
          <p:cNvSpPr>
            <a:spLocks noGrp="1"/>
          </p:cNvSpPr>
          <p:nvPr>
            <p:ph idx="1"/>
          </p:nvPr>
        </p:nvSpPr>
        <p:spPr>
          <a:xfrm>
            <a:off x="1295401" y="2479964"/>
            <a:ext cx="9601196" cy="3395904"/>
          </a:xfrm>
        </p:spPr>
        <p:txBody>
          <a:bodyPr>
            <a:noAutofit/>
          </a:bodyPr>
          <a:lstStyle/>
          <a:p>
            <a:pPr marL="0" indent="0" algn="ctr">
              <a:lnSpc>
                <a:spcPct val="150000"/>
              </a:lnSpc>
              <a:buNone/>
            </a:pPr>
            <a:r>
              <a:rPr lang="es-MX" sz="2000" b="1" dirty="0">
                <a:solidFill>
                  <a:srgbClr val="C00000"/>
                </a:solidFill>
              </a:rPr>
              <a:t>La justificación debe convencer al lector principalmente de tres cuestiones:  </a:t>
            </a:r>
            <a:endParaRPr lang="es-MX" sz="2000" b="1" dirty="0" smtClean="0">
              <a:solidFill>
                <a:srgbClr val="C00000"/>
              </a:solidFill>
            </a:endParaRPr>
          </a:p>
          <a:p>
            <a:pPr algn="ctr">
              <a:lnSpc>
                <a:spcPct val="150000"/>
              </a:lnSpc>
              <a:buFont typeface="Wingdings" panose="05000000000000000000" pitchFamily="2" charset="2"/>
              <a:buChar char="q"/>
            </a:pPr>
            <a:r>
              <a:rPr lang="es-MX" sz="2000" b="1" dirty="0" smtClean="0">
                <a:solidFill>
                  <a:srgbClr val="C00000"/>
                </a:solidFill>
              </a:rPr>
              <a:t>A) Que </a:t>
            </a:r>
            <a:r>
              <a:rPr lang="es-MX" sz="2000" b="1" dirty="0">
                <a:solidFill>
                  <a:srgbClr val="C00000"/>
                </a:solidFill>
              </a:rPr>
              <a:t>se </a:t>
            </a:r>
            <a:r>
              <a:rPr lang="es-MX" sz="2000" b="1" dirty="0" smtClean="0">
                <a:solidFill>
                  <a:srgbClr val="C00000"/>
                </a:solidFill>
              </a:rPr>
              <a:t>abordará  </a:t>
            </a:r>
            <a:r>
              <a:rPr lang="es-MX" sz="2000" b="1" dirty="0">
                <a:solidFill>
                  <a:srgbClr val="C00000"/>
                </a:solidFill>
              </a:rPr>
              <a:t>una  investigación  </a:t>
            </a:r>
            <a:r>
              <a:rPr lang="es-MX" sz="2000" b="1" dirty="0" smtClean="0">
                <a:solidFill>
                  <a:srgbClr val="C00000"/>
                </a:solidFill>
              </a:rPr>
              <a:t>significativa.</a:t>
            </a:r>
          </a:p>
          <a:p>
            <a:pPr algn="ctr">
              <a:lnSpc>
                <a:spcPct val="150000"/>
              </a:lnSpc>
              <a:buFont typeface="Wingdings" panose="05000000000000000000" pitchFamily="2" charset="2"/>
              <a:buChar char="q"/>
            </a:pPr>
            <a:r>
              <a:rPr lang="es-MX" sz="2000" b="1" dirty="0" smtClean="0">
                <a:solidFill>
                  <a:srgbClr val="C00000"/>
                </a:solidFill>
              </a:rPr>
              <a:t>B) La  </a:t>
            </a:r>
            <a:r>
              <a:rPr lang="es-MX" sz="2000" b="1" dirty="0">
                <a:solidFill>
                  <a:srgbClr val="C00000"/>
                </a:solidFill>
              </a:rPr>
              <a:t>importancia  y  pertinencia  del  </a:t>
            </a:r>
            <a:r>
              <a:rPr lang="es-MX" sz="2000" b="1" dirty="0" smtClean="0">
                <a:solidFill>
                  <a:srgbClr val="C00000"/>
                </a:solidFill>
              </a:rPr>
              <a:t>tema.</a:t>
            </a:r>
          </a:p>
          <a:p>
            <a:pPr algn="ctr">
              <a:lnSpc>
                <a:spcPct val="150000"/>
              </a:lnSpc>
              <a:buFont typeface="Wingdings" panose="05000000000000000000" pitchFamily="2" charset="2"/>
              <a:buChar char="q"/>
            </a:pPr>
            <a:r>
              <a:rPr lang="es-MX" sz="2000" b="1" dirty="0" smtClean="0">
                <a:solidFill>
                  <a:srgbClr val="C00000"/>
                </a:solidFill>
              </a:rPr>
              <a:t>C) La utilidad </a:t>
            </a:r>
            <a:r>
              <a:rPr lang="es-MX" sz="2000" b="1" dirty="0">
                <a:solidFill>
                  <a:srgbClr val="C00000"/>
                </a:solidFill>
              </a:rPr>
              <a:t>de los resultados </a:t>
            </a:r>
            <a:r>
              <a:rPr lang="es-MX" sz="2000" b="1" dirty="0" smtClean="0">
                <a:solidFill>
                  <a:srgbClr val="C00000"/>
                </a:solidFill>
              </a:rPr>
              <a:t>esperados.</a:t>
            </a:r>
          </a:p>
          <a:p>
            <a:pPr marL="0" indent="0" algn="ctr">
              <a:lnSpc>
                <a:spcPct val="150000"/>
              </a:lnSpc>
              <a:buNone/>
            </a:pPr>
            <a:r>
              <a:rPr lang="es-MX" sz="2000" b="1" dirty="0" smtClean="0">
                <a:solidFill>
                  <a:srgbClr val="C00000"/>
                </a:solidFill>
              </a:rPr>
              <a:t>TODO ELLO EN FUNCIÓN DE SU  CONTRIBUCIÓN  A  LA  ESTRUCTURA  DEL  CONOCIMIENTO  EXISTENTE  Y/O  DE  SU  APLICACIÓN PRÁCTICA Y CONCRETA.</a:t>
            </a:r>
            <a:endParaRPr lang="es-MX" sz="2000" dirty="0"/>
          </a:p>
        </p:txBody>
      </p:sp>
    </p:spTree>
    <p:extLst>
      <p:ext uri="{BB962C8B-B14F-4D97-AF65-F5344CB8AC3E}">
        <p14:creationId xmlns:p14="http://schemas.microsoft.com/office/powerpoint/2010/main" val="5852330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solidFill>
                  <a:schemeClr val="accent6">
                    <a:lumMod val="75000"/>
                  </a:schemeClr>
                </a:solidFill>
              </a:rPr>
              <a:t>CÓMO DEBE HACERSE UNA JUSTIFICACIÓN</a:t>
            </a:r>
            <a:endParaRPr lang="es-MX" b="1" dirty="0">
              <a:solidFill>
                <a:schemeClr val="accent6">
                  <a:lumMod val="75000"/>
                </a:schemeClr>
              </a:solidFill>
            </a:endParaRPr>
          </a:p>
        </p:txBody>
      </p:sp>
      <p:sp>
        <p:nvSpPr>
          <p:cNvPr id="3" name="Marcador de contenido 2"/>
          <p:cNvSpPr>
            <a:spLocks noGrp="1"/>
          </p:cNvSpPr>
          <p:nvPr>
            <p:ph idx="1"/>
          </p:nvPr>
        </p:nvSpPr>
        <p:spPr>
          <a:xfrm>
            <a:off x="858982" y="2382982"/>
            <a:ext cx="10557163" cy="3492886"/>
          </a:xfrm>
        </p:spPr>
        <p:txBody>
          <a:bodyPr>
            <a:noAutofit/>
          </a:bodyPr>
          <a:lstStyle/>
          <a:p>
            <a:pPr algn="just">
              <a:lnSpc>
                <a:spcPct val="150000"/>
              </a:lnSpc>
            </a:pPr>
            <a:r>
              <a:rPr lang="es-MX" b="1" dirty="0">
                <a:solidFill>
                  <a:schemeClr val="accent4">
                    <a:lumMod val="75000"/>
                  </a:schemeClr>
                </a:solidFill>
              </a:rPr>
              <a:t>La justificación de un proyecto debe ser explicada como una descripción de lo que sucederá si el proyecto es llevado a cabo y lo que </a:t>
            </a:r>
            <a:r>
              <a:rPr lang="es-MX" b="1" dirty="0" smtClean="0">
                <a:solidFill>
                  <a:schemeClr val="accent4">
                    <a:lumMod val="75000"/>
                  </a:schemeClr>
                </a:solidFill>
              </a:rPr>
              <a:t>podría suceder </a:t>
            </a:r>
            <a:r>
              <a:rPr lang="es-MX" b="1" dirty="0">
                <a:solidFill>
                  <a:schemeClr val="accent4">
                    <a:lumMod val="75000"/>
                  </a:schemeClr>
                </a:solidFill>
              </a:rPr>
              <a:t>si el proyecto no es llevado a cabo</a:t>
            </a:r>
            <a:r>
              <a:rPr lang="es-MX" b="1" dirty="0" smtClean="0">
                <a:solidFill>
                  <a:schemeClr val="accent4">
                    <a:lumMod val="75000"/>
                  </a:schemeClr>
                </a:solidFill>
              </a:rPr>
              <a:t>.</a:t>
            </a:r>
          </a:p>
          <a:p>
            <a:pPr algn="just">
              <a:lnSpc>
                <a:spcPct val="150000"/>
              </a:lnSpc>
            </a:pPr>
            <a:r>
              <a:rPr lang="es-MX" b="1" dirty="0" smtClean="0">
                <a:solidFill>
                  <a:schemeClr val="accent4">
                    <a:lumMod val="75000"/>
                  </a:schemeClr>
                </a:solidFill>
              </a:rPr>
              <a:t>Debe </a:t>
            </a:r>
            <a:r>
              <a:rPr lang="es-MX" b="1" dirty="0">
                <a:solidFill>
                  <a:schemeClr val="accent4">
                    <a:lumMod val="75000"/>
                  </a:schemeClr>
                </a:solidFill>
              </a:rPr>
              <a:t>incluir una declaración de lo que se propone, o en lo que se concentrará el proyecto</a:t>
            </a:r>
            <a:r>
              <a:rPr lang="es-MX" b="1" dirty="0" smtClean="0">
                <a:solidFill>
                  <a:schemeClr val="accent4">
                    <a:lumMod val="75000"/>
                  </a:schemeClr>
                </a:solidFill>
              </a:rPr>
              <a:t>.</a:t>
            </a:r>
            <a:endParaRPr lang="es-MX" b="1" dirty="0">
              <a:solidFill>
                <a:schemeClr val="accent4">
                  <a:lumMod val="75000"/>
                </a:schemeClr>
              </a:solidFill>
            </a:endParaRPr>
          </a:p>
          <a:p>
            <a:pPr algn="just">
              <a:lnSpc>
                <a:spcPct val="150000"/>
              </a:lnSpc>
            </a:pPr>
            <a:r>
              <a:rPr lang="es-MX" b="1" dirty="0">
                <a:solidFill>
                  <a:schemeClr val="accent4">
                    <a:lumMod val="75000"/>
                  </a:schemeClr>
                </a:solidFill>
              </a:rPr>
              <a:t>P</a:t>
            </a:r>
            <a:r>
              <a:rPr lang="es-MX" b="1" dirty="0" smtClean="0">
                <a:solidFill>
                  <a:schemeClr val="accent4">
                    <a:lumMod val="75000"/>
                  </a:schemeClr>
                </a:solidFill>
              </a:rPr>
              <a:t>or </a:t>
            </a:r>
            <a:r>
              <a:rPr lang="es-MX" b="1" dirty="0">
                <a:solidFill>
                  <a:schemeClr val="accent4">
                    <a:lumMod val="75000"/>
                  </a:schemeClr>
                </a:solidFill>
              </a:rPr>
              <a:t>qué se cree que el proyecto debe ser llevado a </a:t>
            </a:r>
            <a:r>
              <a:rPr lang="es-MX" b="1" dirty="0" smtClean="0">
                <a:solidFill>
                  <a:schemeClr val="accent4">
                    <a:lumMod val="75000"/>
                  </a:schemeClr>
                </a:solidFill>
              </a:rPr>
              <a:t>cabo.</a:t>
            </a:r>
            <a:endParaRPr lang="es-MX" b="1" dirty="0">
              <a:solidFill>
                <a:schemeClr val="accent4">
                  <a:lumMod val="75000"/>
                </a:schemeClr>
              </a:solidFill>
            </a:endParaRPr>
          </a:p>
        </p:txBody>
      </p:sp>
    </p:spTree>
    <p:extLst>
      <p:ext uri="{BB962C8B-B14F-4D97-AF65-F5344CB8AC3E}">
        <p14:creationId xmlns:p14="http://schemas.microsoft.com/office/powerpoint/2010/main" val="2990749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nSpc>
                <a:spcPct val="150000"/>
              </a:lnSpc>
            </a:pPr>
            <a:r>
              <a:rPr lang="es-MX" sz="2800" dirty="0" smtClean="0">
                <a:solidFill>
                  <a:schemeClr val="accent4">
                    <a:lumMod val="75000"/>
                  </a:schemeClr>
                </a:solidFill>
              </a:rPr>
              <a:t>Responsable de la elaboración del material:</a:t>
            </a:r>
            <a:br>
              <a:rPr lang="es-MX" sz="2800" dirty="0" smtClean="0">
                <a:solidFill>
                  <a:schemeClr val="accent4">
                    <a:lumMod val="75000"/>
                  </a:schemeClr>
                </a:solidFill>
              </a:rPr>
            </a:br>
            <a:r>
              <a:rPr lang="es-MX" sz="2800" dirty="0" smtClean="0">
                <a:solidFill>
                  <a:srgbClr val="C00000"/>
                </a:solidFill>
              </a:rPr>
              <a:t>Dra. en C. S. Diana Castro </a:t>
            </a:r>
            <a:r>
              <a:rPr lang="es-MX" sz="2800" dirty="0" err="1" smtClean="0">
                <a:solidFill>
                  <a:srgbClr val="C00000"/>
                </a:solidFill>
              </a:rPr>
              <a:t>Ricalde</a:t>
            </a:r>
            <a:r>
              <a:rPr lang="es-MX" sz="2800" dirty="0" smtClean="0">
                <a:solidFill>
                  <a:schemeClr val="accent4">
                    <a:lumMod val="75000"/>
                  </a:schemeClr>
                </a:solidFill>
              </a:rPr>
              <a:t/>
            </a:r>
            <a:br>
              <a:rPr lang="es-MX" sz="2800" dirty="0" smtClean="0">
                <a:solidFill>
                  <a:schemeClr val="accent4">
                    <a:lumMod val="75000"/>
                  </a:schemeClr>
                </a:solidFill>
              </a:rPr>
            </a:br>
            <a:r>
              <a:rPr lang="es-MX" sz="2800" dirty="0" smtClean="0">
                <a:solidFill>
                  <a:schemeClr val="accent4">
                    <a:lumMod val="75000"/>
                  </a:schemeClr>
                </a:solidFill>
              </a:rPr>
              <a:t>Profesora de Tiempo Completo</a:t>
            </a:r>
            <a:endParaRPr lang="en-US" sz="2800" dirty="0">
              <a:solidFill>
                <a:schemeClr val="accent4">
                  <a:lumMod val="75000"/>
                </a:schemeClr>
              </a:solidFill>
            </a:endParaRPr>
          </a:p>
        </p:txBody>
      </p:sp>
      <p:sp>
        <p:nvSpPr>
          <p:cNvPr id="5" name="Marcador de texto 4"/>
          <p:cNvSpPr>
            <a:spLocks noGrp="1"/>
          </p:cNvSpPr>
          <p:nvPr>
            <p:ph type="body" idx="1"/>
          </p:nvPr>
        </p:nvSpPr>
        <p:spPr>
          <a:xfrm>
            <a:off x="2015067" y="4239491"/>
            <a:ext cx="8158690" cy="561107"/>
          </a:xfrm>
        </p:spPr>
        <p:txBody>
          <a:bodyPr/>
          <a:lstStyle/>
          <a:p>
            <a:r>
              <a:rPr lang="es-MX" dirty="0" smtClean="0">
                <a:solidFill>
                  <a:srgbClr val="C00000"/>
                </a:solidFill>
              </a:rPr>
              <a:t>PERIODO: 2019B</a:t>
            </a:r>
            <a:endParaRPr lang="en-US" dirty="0">
              <a:solidFill>
                <a:srgbClr val="C00000"/>
              </a:solidFill>
            </a:endParaRPr>
          </a:p>
        </p:txBody>
      </p:sp>
    </p:spTree>
    <p:extLst>
      <p:ext uri="{BB962C8B-B14F-4D97-AF65-F5344CB8AC3E}">
        <p14:creationId xmlns:p14="http://schemas.microsoft.com/office/powerpoint/2010/main" val="7854497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solidFill>
                  <a:schemeClr val="accent6">
                    <a:lumMod val="75000"/>
                  </a:schemeClr>
                </a:solidFill>
              </a:rPr>
              <a:t>CÓMO DEBE HACERSE UNA JUSTIFICACIÓN</a:t>
            </a:r>
            <a:endParaRPr lang="es-MX" b="1" dirty="0">
              <a:solidFill>
                <a:schemeClr val="accent6">
                  <a:lumMod val="75000"/>
                </a:schemeClr>
              </a:solidFill>
            </a:endParaRPr>
          </a:p>
        </p:txBody>
      </p:sp>
      <p:sp>
        <p:nvSpPr>
          <p:cNvPr id="3" name="Marcador de contenido 2"/>
          <p:cNvSpPr>
            <a:spLocks noGrp="1"/>
          </p:cNvSpPr>
          <p:nvPr>
            <p:ph idx="1"/>
          </p:nvPr>
        </p:nvSpPr>
        <p:spPr>
          <a:xfrm>
            <a:off x="858982" y="2285999"/>
            <a:ext cx="10557163" cy="3589869"/>
          </a:xfrm>
        </p:spPr>
        <p:txBody>
          <a:bodyPr>
            <a:noAutofit/>
          </a:bodyPr>
          <a:lstStyle/>
          <a:p>
            <a:pPr algn="just">
              <a:lnSpc>
                <a:spcPct val="150000"/>
              </a:lnSpc>
            </a:pPr>
            <a:r>
              <a:rPr lang="es-MX" sz="2200" b="1" dirty="0" smtClean="0">
                <a:solidFill>
                  <a:schemeClr val="accent4">
                    <a:lumMod val="75000"/>
                  </a:schemeClr>
                </a:solidFill>
              </a:rPr>
              <a:t>Se </a:t>
            </a:r>
            <a:r>
              <a:rPr lang="es-MX" sz="2200" b="1" dirty="0">
                <a:solidFill>
                  <a:schemeClr val="accent4">
                    <a:lumMod val="75000"/>
                  </a:schemeClr>
                </a:solidFill>
              </a:rPr>
              <a:t>debe hacer una declaración persuasiva y fuerte. Adicionalmente, también se debe proveer el razonamiento detrás de dichas declaraciones</a:t>
            </a:r>
            <a:r>
              <a:rPr lang="es-MX" sz="2200" b="1" dirty="0" smtClean="0">
                <a:solidFill>
                  <a:schemeClr val="accent4">
                    <a:lumMod val="75000"/>
                  </a:schemeClr>
                </a:solidFill>
              </a:rPr>
              <a:t>.</a:t>
            </a:r>
            <a:endParaRPr lang="es-MX" sz="2200" b="1" dirty="0">
              <a:solidFill>
                <a:schemeClr val="accent4">
                  <a:lumMod val="75000"/>
                </a:schemeClr>
              </a:solidFill>
            </a:endParaRPr>
          </a:p>
          <a:p>
            <a:pPr algn="just">
              <a:lnSpc>
                <a:spcPct val="150000"/>
              </a:lnSpc>
            </a:pPr>
            <a:r>
              <a:rPr lang="es-MX" sz="2200" b="1" dirty="0" smtClean="0">
                <a:solidFill>
                  <a:schemeClr val="accent4">
                    <a:lumMod val="75000"/>
                  </a:schemeClr>
                </a:solidFill>
              </a:rPr>
              <a:t>También </a:t>
            </a:r>
            <a:r>
              <a:rPr lang="es-MX" sz="2200" b="1" dirty="0">
                <a:solidFill>
                  <a:schemeClr val="accent4">
                    <a:lumMod val="75000"/>
                  </a:schemeClr>
                </a:solidFill>
              </a:rPr>
              <a:t>se debe proveer suficiente apoyo en la forma de estadísticas, estudios y opiniones de expertos</a:t>
            </a:r>
            <a:r>
              <a:rPr lang="es-MX" sz="2200" b="1" dirty="0" smtClean="0">
                <a:solidFill>
                  <a:schemeClr val="accent4">
                    <a:lumMod val="75000"/>
                  </a:schemeClr>
                </a:solidFill>
              </a:rPr>
              <a:t>.</a:t>
            </a:r>
            <a:endParaRPr lang="es-MX" sz="2200" b="1" dirty="0">
              <a:solidFill>
                <a:schemeClr val="accent4">
                  <a:lumMod val="75000"/>
                </a:schemeClr>
              </a:solidFill>
            </a:endParaRPr>
          </a:p>
          <a:p>
            <a:pPr algn="just">
              <a:lnSpc>
                <a:spcPct val="150000"/>
              </a:lnSpc>
            </a:pPr>
            <a:r>
              <a:rPr lang="es-MX" sz="2200" b="1" dirty="0" smtClean="0">
                <a:solidFill>
                  <a:schemeClr val="accent4">
                    <a:lumMod val="75000"/>
                  </a:schemeClr>
                </a:solidFill>
              </a:rPr>
              <a:t>Siempre </a:t>
            </a:r>
            <a:r>
              <a:rPr lang="es-MX" sz="2200" b="1" dirty="0">
                <a:solidFill>
                  <a:schemeClr val="accent4">
                    <a:lumMod val="75000"/>
                  </a:schemeClr>
                </a:solidFill>
              </a:rPr>
              <a:t>se debe recordar que el objetivo principal de la justificación es responder a la pregunta de por qué se está realizando este proyecto en particular.</a:t>
            </a:r>
          </a:p>
        </p:txBody>
      </p:sp>
    </p:spTree>
    <p:extLst>
      <p:ext uri="{BB962C8B-B14F-4D97-AF65-F5344CB8AC3E}">
        <p14:creationId xmlns:p14="http://schemas.microsoft.com/office/powerpoint/2010/main" val="37803605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solidFill>
                  <a:schemeClr val="accent4">
                    <a:lumMod val="75000"/>
                  </a:schemeClr>
                </a:solidFill>
              </a:rPr>
              <a:t>QUÉ MOTIVOS PUEDEN DARSE EN UNA JUSTIFICACIÓN</a:t>
            </a:r>
            <a:endParaRPr lang="es-MX" dirty="0">
              <a:solidFill>
                <a:schemeClr val="accent4">
                  <a:lumMod val="75000"/>
                </a:schemeClr>
              </a:solidFill>
            </a:endParaRPr>
          </a:p>
        </p:txBody>
      </p:sp>
      <p:sp>
        <p:nvSpPr>
          <p:cNvPr id="3" name="Marcador de contenido 2"/>
          <p:cNvSpPr>
            <a:spLocks noGrp="1"/>
          </p:cNvSpPr>
          <p:nvPr>
            <p:ph idx="1"/>
          </p:nvPr>
        </p:nvSpPr>
        <p:spPr/>
        <p:txBody>
          <a:bodyPr>
            <a:normAutofit fontScale="70000" lnSpcReduction="20000"/>
          </a:bodyPr>
          <a:lstStyle/>
          <a:p>
            <a:pPr>
              <a:lnSpc>
                <a:spcPct val="160000"/>
              </a:lnSpc>
              <a:buFont typeface="Wingdings" panose="05000000000000000000" pitchFamily="2" charset="2"/>
              <a:buChar char="v"/>
            </a:pPr>
            <a:r>
              <a:rPr lang="es-MX" sz="2900" b="1" dirty="0">
                <a:solidFill>
                  <a:schemeClr val="accent4">
                    <a:lumMod val="75000"/>
                  </a:schemeClr>
                </a:solidFill>
              </a:rPr>
              <a:t>Contribuir a la solución de un problema concreto (social, económico, ambiental, etc.) que afecta a determinadas personas, lugares, empresas</a:t>
            </a:r>
            <a:r>
              <a:rPr lang="es-MX" sz="2900" b="1" dirty="0" smtClean="0">
                <a:solidFill>
                  <a:schemeClr val="accent4">
                    <a:lumMod val="75000"/>
                  </a:schemeClr>
                </a:solidFill>
              </a:rPr>
              <a:t>.</a:t>
            </a:r>
          </a:p>
          <a:p>
            <a:pPr>
              <a:lnSpc>
                <a:spcPct val="160000"/>
              </a:lnSpc>
              <a:buFont typeface="Wingdings" panose="05000000000000000000" pitchFamily="2" charset="2"/>
              <a:buChar char="v"/>
            </a:pPr>
            <a:r>
              <a:rPr lang="es-MX" sz="2900" b="1" dirty="0" smtClean="0">
                <a:solidFill>
                  <a:schemeClr val="accent6">
                    <a:lumMod val="75000"/>
                  </a:schemeClr>
                </a:solidFill>
              </a:rPr>
              <a:t>Que </a:t>
            </a:r>
            <a:r>
              <a:rPr lang="es-MX" sz="2900" b="1" dirty="0">
                <a:solidFill>
                  <a:schemeClr val="accent6">
                    <a:lumMod val="75000"/>
                  </a:schemeClr>
                </a:solidFill>
              </a:rPr>
              <a:t>su trabajo permite construir o refutar </a:t>
            </a:r>
            <a:r>
              <a:rPr lang="es-MX" sz="2900" b="1" dirty="0" smtClean="0">
                <a:solidFill>
                  <a:schemeClr val="accent6">
                    <a:lumMod val="75000"/>
                  </a:schemeClr>
                </a:solidFill>
              </a:rPr>
              <a:t>teorías.</a:t>
            </a:r>
          </a:p>
          <a:p>
            <a:pPr>
              <a:lnSpc>
                <a:spcPct val="160000"/>
              </a:lnSpc>
              <a:buFont typeface="Wingdings" panose="05000000000000000000" pitchFamily="2" charset="2"/>
              <a:buChar char="v"/>
            </a:pPr>
            <a:r>
              <a:rPr lang="es-MX" sz="2900" b="1" dirty="0">
                <a:solidFill>
                  <a:schemeClr val="accent4">
                    <a:lumMod val="75000"/>
                  </a:schemeClr>
                </a:solidFill>
              </a:rPr>
              <a:t>A</a:t>
            </a:r>
            <a:r>
              <a:rPr lang="es-MX" sz="2900" b="1" dirty="0" smtClean="0">
                <a:solidFill>
                  <a:schemeClr val="accent4">
                    <a:lumMod val="75000"/>
                  </a:schemeClr>
                </a:solidFill>
              </a:rPr>
              <a:t>portar </a:t>
            </a:r>
            <a:r>
              <a:rPr lang="es-MX" sz="2900" b="1" dirty="0">
                <a:solidFill>
                  <a:schemeClr val="accent4">
                    <a:lumMod val="75000"/>
                  </a:schemeClr>
                </a:solidFill>
              </a:rPr>
              <a:t>un nuevo enfoque o perspectiva sobre el </a:t>
            </a:r>
            <a:r>
              <a:rPr lang="es-MX" sz="2900" b="1" dirty="0" smtClean="0">
                <a:solidFill>
                  <a:schemeClr val="accent4">
                    <a:lumMod val="75000"/>
                  </a:schemeClr>
                </a:solidFill>
              </a:rPr>
              <a:t>tema.</a:t>
            </a:r>
          </a:p>
          <a:p>
            <a:pPr>
              <a:lnSpc>
                <a:spcPct val="160000"/>
              </a:lnSpc>
              <a:buFont typeface="Wingdings" panose="05000000000000000000" pitchFamily="2" charset="2"/>
              <a:buChar char="v"/>
            </a:pPr>
            <a:r>
              <a:rPr lang="es-MX" sz="2900" b="1" dirty="0" smtClean="0">
                <a:solidFill>
                  <a:schemeClr val="accent6">
                    <a:lumMod val="75000"/>
                  </a:schemeClr>
                </a:solidFill>
              </a:rPr>
              <a:t>Generar </a:t>
            </a:r>
            <a:r>
              <a:rPr lang="es-MX" sz="2900" b="1" dirty="0">
                <a:solidFill>
                  <a:schemeClr val="accent6">
                    <a:lumMod val="75000"/>
                  </a:schemeClr>
                </a:solidFill>
              </a:rPr>
              <a:t>datos empíricos significativos y </a:t>
            </a:r>
            <a:r>
              <a:rPr lang="es-MX" sz="2900" b="1" dirty="0" smtClean="0">
                <a:solidFill>
                  <a:schemeClr val="accent6">
                    <a:lumMod val="75000"/>
                  </a:schemeClr>
                </a:solidFill>
              </a:rPr>
              <a:t>reutilizables.</a:t>
            </a:r>
          </a:p>
          <a:p>
            <a:pPr>
              <a:lnSpc>
                <a:spcPct val="160000"/>
              </a:lnSpc>
              <a:buFont typeface="Wingdings" panose="05000000000000000000" pitchFamily="2" charset="2"/>
              <a:buChar char="v"/>
            </a:pPr>
            <a:r>
              <a:rPr lang="es-MX" sz="2900" b="1" dirty="0" smtClean="0">
                <a:solidFill>
                  <a:schemeClr val="accent4">
                    <a:lumMod val="75000"/>
                  </a:schemeClr>
                </a:solidFill>
              </a:rPr>
              <a:t>Aclarar </a:t>
            </a:r>
            <a:r>
              <a:rPr lang="es-MX" sz="2900" b="1" dirty="0">
                <a:solidFill>
                  <a:schemeClr val="accent4">
                    <a:lumMod val="75000"/>
                  </a:schemeClr>
                </a:solidFill>
              </a:rPr>
              <a:t>las causas y consecuencias de un determinado fenómeno de </a:t>
            </a:r>
            <a:r>
              <a:rPr lang="es-MX" sz="2900" b="1" dirty="0" smtClean="0">
                <a:solidFill>
                  <a:schemeClr val="accent4">
                    <a:lumMod val="75000"/>
                  </a:schemeClr>
                </a:solidFill>
              </a:rPr>
              <a:t>interés.</a:t>
            </a:r>
            <a:endParaRPr lang="es-MX" sz="2900" b="1" dirty="0">
              <a:solidFill>
                <a:schemeClr val="accent4">
                  <a:lumMod val="75000"/>
                </a:schemeClr>
              </a:solidFill>
            </a:endParaRPr>
          </a:p>
          <a:p>
            <a:endParaRPr lang="es-MX" dirty="0"/>
          </a:p>
          <a:p>
            <a:pPr marL="0" indent="0">
              <a:buNone/>
            </a:pPr>
            <a:endParaRPr lang="es-MX" dirty="0"/>
          </a:p>
        </p:txBody>
      </p:sp>
    </p:spTree>
    <p:extLst>
      <p:ext uri="{BB962C8B-B14F-4D97-AF65-F5344CB8AC3E}">
        <p14:creationId xmlns:p14="http://schemas.microsoft.com/office/powerpoint/2010/main" val="4153392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b="1" dirty="0" smtClean="0">
                <a:solidFill>
                  <a:schemeClr val="accent4">
                    <a:lumMod val="75000"/>
                  </a:schemeClr>
                </a:solidFill>
              </a:rPr>
              <a:t>PASOS PARA HACER UNA JUSTIFICACIÓN (</a:t>
            </a:r>
            <a:r>
              <a:rPr lang="es-MX" b="1" dirty="0" err="1" smtClean="0">
                <a:solidFill>
                  <a:schemeClr val="accent4">
                    <a:lumMod val="75000"/>
                  </a:schemeClr>
                </a:solidFill>
              </a:rPr>
              <a:t>Dzul</a:t>
            </a:r>
            <a:r>
              <a:rPr lang="es-MX" b="1" dirty="0" smtClean="0">
                <a:solidFill>
                  <a:schemeClr val="accent4">
                    <a:lumMod val="75000"/>
                  </a:schemeClr>
                </a:solidFill>
              </a:rPr>
              <a:t>, s/f)</a:t>
            </a:r>
            <a:endParaRPr lang="es-MX" b="1" dirty="0">
              <a:solidFill>
                <a:schemeClr val="accent4">
                  <a:lumMod val="75000"/>
                </a:schemeClr>
              </a:solidFill>
            </a:endParaRPr>
          </a:p>
        </p:txBody>
      </p:sp>
      <p:sp>
        <p:nvSpPr>
          <p:cNvPr id="5" name="Marcador de contenido 4"/>
          <p:cNvSpPr>
            <a:spLocks noGrp="1"/>
          </p:cNvSpPr>
          <p:nvPr>
            <p:ph sz="half" idx="1"/>
          </p:nvPr>
        </p:nvSpPr>
        <p:spPr>
          <a:xfrm>
            <a:off x="872836" y="2560320"/>
            <a:ext cx="5143916" cy="3494116"/>
          </a:xfrm>
        </p:spPr>
        <p:txBody>
          <a:bodyPr>
            <a:normAutofit fontScale="70000" lnSpcReduction="20000"/>
          </a:bodyPr>
          <a:lstStyle/>
          <a:p>
            <a:pPr marL="0" indent="0">
              <a:buNone/>
            </a:pPr>
            <a:r>
              <a:rPr lang="es-MX" b="1" dirty="0" smtClean="0">
                <a:solidFill>
                  <a:srgbClr val="C00000"/>
                </a:solidFill>
              </a:rPr>
              <a:t>1. DESCRIBIR EL PROBLEMA</a:t>
            </a:r>
          </a:p>
          <a:p>
            <a:endParaRPr lang="es-MX" dirty="0"/>
          </a:p>
          <a:p>
            <a:pPr algn="just">
              <a:lnSpc>
                <a:spcPct val="160000"/>
              </a:lnSpc>
            </a:pPr>
            <a:r>
              <a:rPr lang="es-MX" sz="3300" b="1" dirty="0">
                <a:solidFill>
                  <a:schemeClr val="accent4">
                    <a:lumMod val="75000"/>
                  </a:schemeClr>
                </a:solidFill>
              </a:rPr>
              <a:t>El proyecto </a:t>
            </a:r>
            <a:r>
              <a:rPr lang="es-MX" sz="3300" b="1" dirty="0" smtClean="0">
                <a:solidFill>
                  <a:schemeClr val="accent4">
                    <a:lumMod val="75000"/>
                  </a:schemeClr>
                </a:solidFill>
              </a:rPr>
              <a:t>debe </a:t>
            </a:r>
            <a:r>
              <a:rPr lang="es-MX" sz="3300" b="1" dirty="0">
                <a:solidFill>
                  <a:schemeClr val="accent4">
                    <a:lumMod val="75000"/>
                  </a:schemeClr>
                </a:solidFill>
              </a:rPr>
              <a:t>servir para resolver un </a:t>
            </a:r>
            <a:r>
              <a:rPr lang="es-MX" sz="3300" b="1" dirty="0" smtClean="0">
                <a:solidFill>
                  <a:schemeClr val="accent4">
                    <a:lumMod val="75000"/>
                  </a:schemeClr>
                </a:solidFill>
              </a:rPr>
              <a:t>problema </a:t>
            </a:r>
            <a:r>
              <a:rPr lang="es-MX" sz="3300" b="1" dirty="0">
                <a:solidFill>
                  <a:schemeClr val="accent4">
                    <a:lumMod val="75000"/>
                  </a:schemeClr>
                </a:solidFill>
              </a:rPr>
              <a:t>específico o particular. Por eso, se debe describir el problema claramente al principio del </a:t>
            </a:r>
            <a:r>
              <a:rPr lang="es-MX" sz="3300" b="1" dirty="0" smtClean="0">
                <a:solidFill>
                  <a:schemeClr val="accent4">
                    <a:lumMod val="75000"/>
                  </a:schemeClr>
                </a:solidFill>
              </a:rPr>
              <a:t>documento.</a:t>
            </a:r>
            <a:endParaRPr lang="es-MX" sz="3300" b="1" dirty="0">
              <a:solidFill>
                <a:schemeClr val="accent4">
                  <a:lumMod val="75000"/>
                </a:schemeClr>
              </a:solidFill>
            </a:endParaRPr>
          </a:p>
        </p:txBody>
      </p:sp>
      <p:pic>
        <p:nvPicPr>
          <p:cNvPr id="9" name="Imagen 8"/>
          <p:cNvPicPr>
            <a:picLocks noChangeAspect="1"/>
          </p:cNvPicPr>
          <p:nvPr/>
        </p:nvPicPr>
        <p:blipFill>
          <a:blip r:embed="rId2"/>
          <a:stretch>
            <a:fillRect/>
          </a:stretch>
        </p:blipFill>
        <p:spPr>
          <a:xfrm>
            <a:off x="7022522" y="2586643"/>
            <a:ext cx="3874076" cy="3381375"/>
          </a:xfrm>
          <a:prstGeom prst="rect">
            <a:avLst/>
          </a:prstGeom>
        </p:spPr>
      </p:pic>
    </p:spTree>
    <p:extLst>
      <p:ext uri="{BB962C8B-B14F-4D97-AF65-F5344CB8AC3E}">
        <p14:creationId xmlns:p14="http://schemas.microsoft.com/office/powerpoint/2010/main" val="35874225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b="1" dirty="0" smtClean="0">
                <a:solidFill>
                  <a:schemeClr val="accent4">
                    <a:lumMod val="75000"/>
                  </a:schemeClr>
                </a:solidFill>
              </a:rPr>
              <a:t>PASOS PARA HACER UNA JUSTIFICACIÓN</a:t>
            </a:r>
            <a:endParaRPr lang="es-MX" b="1" dirty="0">
              <a:solidFill>
                <a:schemeClr val="accent4">
                  <a:lumMod val="75000"/>
                </a:schemeClr>
              </a:solidFill>
            </a:endParaRPr>
          </a:p>
        </p:txBody>
      </p:sp>
      <p:sp>
        <p:nvSpPr>
          <p:cNvPr id="6" name="Marcador de contenido 5"/>
          <p:cNvSpPr>
            <a:spLocks noGrp="1"/>
          </p:cNvSpPr>
          <p:nvPr>
            <p:ph sz="half" idx="2"/>
          </p:nvPr>
        </p:nvSpPr>
        <p:spPr>
          <a:xfrm>
            <a:off x="6181343" y="2560320"/>
            <a:ext cx="5470329" cy="3310128"/>
          </a:xfrm>
        </p:spPr>
        <p:txBody>
          <a:bodyPr>
            <a:normAutofit fontScale="85000" lnSpcReduction="20000"/>
          </a:bodyPr>
          <a:lstStyle/>
          <a:p>
            <a:pPr algn="just">
              <a:lnSpc>
                <a:spcPct val="170000"/>
              </a:lnSpc>
            </a:pPr>
            <a:r>
              <a:rPr lang="es-MX" sz="1600" b="1" dirty="0" smtClean="0">
                <a:solidFill>
                  <a:srgbClr val="C00000"/>
                </a:solidFill>
              </a:rPr>
              <a:t>2. ESTABLECER LAS RAZONES</a:t>
            </a:r>
          </a:p>
          <a:p>
            <a:pPr algn="just">
              <a:lnSpc>
                <a:spcPct val="170000"/>
              </a:lnSpc>
            </a:pPr>
            <a:endParaRPr lang="es-MX" sz="1600" dirty="0"/>
          </a:p>
          <a:p>
            <a:pPr algn="just">
              <a:lnSpc>
                <a:spcPct val="170000"/>
              </a:lnSpc>
            </a:pPr>
            <a:r>
              <a:rPr lang="es-MX" sz="2300" b="1" dirty="0">
                <a:solidFill>
                  <a:schemeClr val="accent4">
                    <a:lumMod val="75000"/>
                  </a:schemeClr>
                </a:solidFill>
              </a:rPr>
              <a:t>Después de ofrecer la declaración, se debe otorgar un razonamiento. Por ejemplo, si se ha pedido una máquina expendedora en el lugar de trabajo, se deberían otorgar detalles de porque es importante que se implemente.</a:t>
            </a:r>
          </a:p>
        </p:txBody>
      </p:sp>
      <p:pic>
        <p:nvPicPr>
          <p:cNvPr id="2" name="Imagen 1"/>
          <p:cNvPicPr>
            <a:picLocks noChangeAspect="1"/>
          </p:cNvPicPr>
          <p:nvPr/>
        </p:nvPicPr>
        <p:blipFill>
          <a:blip r:embed="rId2"/>
          <a:stretch>
            <a:fillRect/>
          </a:stretch>
        </p:blipFill>
        <p:spPr>
          <a:xfrm>
            <a:off x="1119621" y="2560320"/>
            <a:ext cx="4491470" cy="3583305"/>
          </a:xfrm>
          <a:prstGeom prst="rect">
            <a:avLst/>
          </a:prstGeom>
        </p:spPr>
      </p:pic>
    </p:spTree>
    <p:extLst>
      <p:ext uri="{BB962C8B-B14F-4D97-AF65-F5344CB8AC3E}">
        <p14:creationId xmlns:p14="http://schemas.microsoft.com/office/powerpoint/2010/main" val="27792564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b="1" dirty="0" smtClean="0">
                <a:solidFill>
                  <a:schemeClr val="accent4">
                    <a:lumMod val="75000"/>
                  </a:schemeClr>
                </a:solidFill>
              </a:rPr>
              <a:t>PASOS PARA HACER UNA JUSTIFICACIÓN</a:t>
            </a:r>
            <a:endParaRPr lang="es-MX" b="1" dirty="0">
              <a:solidFill>
                <a:schemeClr val="accent4">
                  <a:lumMod val="75000"/>
                </a:schemeClr>
              </a:solidFill>
            </a:endParaRPr>
          </a:p>
        </p:txBody>
      </p:sp>
      <p:sp>
        <p:nvSpPr>
          <p:cNvPr id="2" name="Marcador de contenido 1"/>
          <p:cNvSpPr>
            <a:spLocks noGrp="1"/>
          </p:cNvSpPr>
          <p:nvPr>
            <p:ph idx="1"/>
          </p:nvPr>
        </p:nvSpPr>
        <p:spPr>
          <a:xfrm>
            <a:off x="1295400" y="2556932"/>
            <a:ext cx="10079181" cy="3318936"/>
          </a:xfrm>
        </p:spPr>
        <p:txBody>
          <a:bodyPr>
            <a:normAutofit fontScale="77500" lnSpcReduction="20000"/>
          </a:bodyPr>
          <a:lstStyle/>
          <a:p>
            <a:r>
              <a:rPr lang="es-MX" b="1" dirty="0" smtClean="0">
                <a:solidFill>
                  <a:srgbClr val="C00000"/>
                </a:solidFill>
              </a:rPr>
              <a:t>3. CREAR ARGUMENTOS DE APOYO</a:t>
            </a:r>
          </a:p>
          <a:p>
            <a:pPr algn="just">
              <a:lnSpc>
                <a:spcPct val="170000"/>
              </a:lnSpc>
              <a:buFont typeface="Wingdings" panose="05000000000000000000" pitchFamily="2" charset="2"/>
              <a:buChar char="Ø"/>
            </a:pPr>
            <a:r>
              <a:rPr lang="es-MX" b="1" dirty="0" smtClean="0">
                <a:solidFill>
                  <a:schemeClr val="accent4">
                    <a:lumMod val="75000"/>
                  </a:schemeClr>
                </a:solidFill>
              </a:rPr>
              <a:t>Siempre </a:t>
            </a:r>
            <a:r>
              <a:rPr lang="es-MX" b="1" dirty="0">
                <a:solidFill>
                  <a:schemeClr val="accent4">
                    <a:lumMod val="75000"/>
                  </a:schemeClr>
                </a:solidFill>
              </a:rPr>
              <a:t>se </a:t>
            </a:r>
            <a:r>
              <a:rPr lang="es-MX" b="1" dirty="0" smtClean="0">
                <a:solidFill>
                  <a:schemeClr val="accent4">
                    <a:lumMod val="75000"/>
                  </a:schemeClr>
                </a:solidFill>
              </a:rPr>
              <a:t>debe </a:t>
            </a:r>
            <a:r>
              <a:rPr lang="es-MX" b="1" dirty="0">
                <a:solidFill>
                  <a:schemeClr val="accent4">
                    <a:lumMod val="75000"/>
                  </a:schemeClr>
                </a:solidFill>
              </a:rPr>
              <a:t>crear un apoyo para la justificación, para que el lector sepa que lo que se está mencionando es verdad.</a:t>
            </a:r>
          </a:p>
          <a:p>
            <a:pPr algn="just">
              <a:lnSpc>
                <a:spcPct val="170000"/>
              </a:lnSpc>
              <a:buFont typeface="Wingdings" panose="05000000000000000000" pitchFamily="2" charset="2"/>
              <a:buChar char="Ø"/>
            </a:pPr>
            <a:r>
              <a:rPr lang="es-MX" b="1" dirty="0" smtClean="0">
                <a:solidFill>
                  <a:schemeClr val="accent4">
                    <a:lumMod val="75000"/>
                  </a:schemeClr>
                </a:solidFill>
              </a:rPr>
              <a:t>Esta </a:t>
            </a:r>
            <a:r>
              <a:rPr lang="es-MX" b="1" dirty="0">
                <a:solidFill>
                  <a:schemeClr val="accent4">
                    <a:lumMod val="75000"/>
                  </a:schemeClr>
                </a:solidFill>
              </a:rPr>
              <a:t>base de apoyo puede venir en la forma de estadísticas, estudios anteriores, o incluso opiniones de expertos en el tema. </a:t>
            </a:r>
          </a:p>
          <a:p>
            <a:pPr algn="just">
              <a:lnSpc>
                <a:spcPct val="170000"/>
              </a:lnSpc>
              <a:buFont typeface="Wingdings" panose="05000000000000000000" pitchFamily="2" charset="2"/>
              <a:buChar char="Ø"/>
            </a:pPr>
            <a:r>
              <a:rPr lang="es-MX" b="1" dirty="0" smtClean="0">
                <a:solidFill>
                  <a:schemeClr val="accent4">
                    <a:lumMod val="75000"/>
                  </a:schemeClr>
                </a:solidFill>
              </a:rPr>
              <a:t>Mientras </a:t>
            </a:r>
            <a:r>
              <a:rPr lang="es-MX" b="1" dirty="0">
                <a:solidFill>
                  <a:schemeClr val="accent4">
                    <a:lumMod val="75000"/>
                  </a:schemeClr>
                </a:solidFill>
              </a:rPr>
              <a:t>se otorguen más bases que apoyen el argumento, la justificación será más fuerte.</a:t>
            </a:r>
          </a:p>
        </p:txBody>
      </p:sp>
    </p:spTree>
    <p:extLst>
      <p:ext uri="{BB962C8B-B14F-4D97-AF65-F5344CB8AC3E}">
        <p14:creationId xmlns:p14="http://schemas.microsoft.com/office/powerpoint/2010/main" val="13857906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160319" y="833003"/>
            <a:ext cx="9677400" cy="5346123"/>
          </a:xfrm>
          <a:prstGeom prst="rect">
            <a:avLst/>
          </a:prstGeom>
          <a:ln w="38100">
            <a:solidFill>
              <a:schemeClr val="accent4">
                <a:lumMod val="75000"/>
              </a:schemeClr>
            </a:solidFill>
          </a:ln>
        </p:spPr>
      </p:pic>
    </p:spTree>
    <p:extLst>
      <p:ext uri="{BB962C8B-B14F-4D97-AF65-F5344CB8AC3E}">
        <p14:creationId xmlns:p14="http://schemas.microsoft.com/office/powerpoint/2010/main" val="27754755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dirty="0" smtClean="0">
                <a:solidFill>
                  <a:srgbClr val="C00000"/>
                </a:solidFill>
              </a:rPr>
              <a:t>PREGUNTAS A CONSIDERAR (</a:t>
            </a:r>
            <a:r>
              <a:rPr lang="es-MX" dirty="0" err="1" smtClean="0">
                <a:solidFill>
                  <a:srgbClr val="C00000"/>
                </a:solidFill>
              </a:rPr>
              <a:t>Dzul</a:t>
            </a:r>
            <a:r>
              <a:rPr lang="es-MX" smtClean="0">
                <a:solidFill>
                  <a:srgbClr val="C00000"/>
                </a:solidFill>
              </a:rPr>
              <a:t>, s/f)</a:t>
            </a:r>
            <a:endParaRPr lang="es-MX" dirty="0">
              <a:solidFill>
                <a:srgbClr val="C00000"/>
              </a:solidFill>
            </a:endParaRPr>
          </a:p>
        </p:txBody>
      </p:sp>
      <p:sp>
        <p:nvSpPr>
          <p:cNvPr id="5" name="Marcador de contenido 4"/>
          <p:cNvSpPr>
            <a:spLocks noGrp="1"/>
          </p:cNvSpPr>
          <p:nvPr>
            <p:ph sz="half" idx="1"/>
          </p:nvPr>
        </p:nvSpPr>
        <p:spPr/>
        <p:txBody>
          <a:bodyPr>
            <a:normAutofit fontScale="92500" lnSpcReduction="20000"/>
          </a:bodyPr>
          <a:lstStyle/>
          <a:p>
            <a:pPr marL="0" indent="0" algn="just">
              <a:lnSpc>
                <a:spcPct val="150000"/>
              </a:lnSpc>
              <a:buNone/>
            </a:pPr>
            <a:r>
              <a:rPr lang="es-MX" sz="3200" b="1" i="1" dirty="0" smtClean="0">
                <a:solidFill>
                  <a:schemeClr val="accent4">
                    <a:lumMod val="75000"/>
                  </a:schemeClr>
                </a:solidFill>
              </a:rPr>
              <a:t>1. ¿Qué </a:t>
            </a:r>
            <a:r>
              <a:rPr lang="es-MX" sz="3200" b="1" i="1" dirty="0">
                <a:solidFill>
                  <a:schemeClr val="accent4">
                    <a:lumMod val="75000"/>
                  </a:schemeClr>
                </a:solidFill>
              </a:rPr>
              <a:t>aporta de nuevo esta investigación?</a:t>
            </a:r>
          </a:p>
          <a:p>
            <a:pPr marL="0" indent="0" algn="just">
              <a:lnSpc>
                <a:spcPct val="150000"/>
              </a:lnSpc>
              <a:buNone/>
            </a:pPr>
            <a:r>
              <a:rPr lang="es-MX" sz="3200" b="1" i="1" dirty="0">
                <a:solidFill>
                  <a:srgbClr val="C00000"/>
                </a:solidFill>
              </a:rPr>
              <a:t>2. ¿Cuáles son los beneficios que este trabajo proporcionará</a:t>
            </a:r>
            <a:r>
              <a:rPr lang="es-MX" sz="3200" b="1" i="1" dirty="0" smtClean="0">
                <a:solidFill>
                  <a:srgbClr val="C00000"/>
                </a:solidFill>
              </a:rPr>
              <a:t>?</a:t>
            </a:r>
            <a:endParaRPr lang="es-MX" sz="3200" b="1" i="1" dirty="0">
              <a:solidFill>
                <a:srgbClr val="C00000"/>
              </a:solidFill>
            </a:endParaRPr>
          </a:p>
        </p:txBody>
      </p:sp>
      <p:sp>
        <p:nvSpPr>
          <p:cNvPr id="6" name="Marcador de contenido 5"/>
          <p:cNvSpPr>
            <a:spLocks noGrp="1"/>
          </p:cNvSpPr>
          <p:nvPr>
            <p:ph sz="half" idx="2"/>
          </p:nvPr>
        </p:nvSpPr>
        <p:spPr>
          <a:xfrm>
            <a:off x="6181344" y="2560320"/>
            <a:ext cx="5193238" cy="3310128"/>
          </a:xfrm>
        </p:spPr>
        <p:txBody>
          <a:bodyPr>
            <a:normAutofit fontScale="92500" lnSpcReduction="20000"/>
          </a:bodyPr>
          <a:lstStyle/>
          <a:p>
            <a:pPr marL="0" indent="0" algn="just">
              <a:lnSpc>
                <a:spcPct val="170000"/>
              </a:lnSpc>
              <a:buNone/>
            </a:pPr>
            <a:r>
              <a:rPr lang="es-MX" b="1" i="1" dirty="0">
                <a:solidFill>
                  <a:schemeClr val="accent4">
                    <a:lumMod val="75000"/>
                  </a:schemeClr>
                </a:solidFill>
              </a:rPr>
              <a:t>3. ¿Quiénes serán los beneficiarios y de que modo?</a:t>
            </a:r>
          </a:p>
          <a:p>
            <a:pPr marL="0" indent="0" algn="just">
              <a:lnSpc>
                <a:spcPct val="170000"/>
              </a:lnSpc>
              <a:buNone/>
            </a:pPr>
            <a:r>
              <a:rPr lang="es-MX" b="1" i="1" dirty="0">
                <a:solidFill>
                  <a:srgbClr val="C00000"/>
                </a:solidFill>
              </a:rPr>
              <a:t>4. ¿Qué es lo que se prevé cambiar con la investigación?</a:t>
            </a:r>
          </a:p>
          <a:p>
            <a:pPr marL="0" indent="0" algn="just">
              <a:lnSpc>
                <a:spcPct val="170000"/>
              </a:lnSpc>
              <a:buNone/>
            </a:pPr>
            <a:r>
              <a:rPr lang="es-MX" b="1" i="1" dirty="0">
                <a:solidFill>
                  <a:schemeClr val="accent4">
                    <a:lumMod val="75000"/>
                  </a:schemeClr>
                </a:solidFill>
              </a:rPr>
              <a:t>5. ¿Cuál es su utilidad?</a:t>
            </a:r>
          </a:p>
          <a:p>
            <a:endParaRPr lang="es-MX" dirty="0"/>
          </a:p>
        </p:txBody>
      </p:sp>
    </p:spTree>
    <p:extLst>
      <p:ext uri="{BB962C8B-B14F-4D97-AF65-F5344CB8AC3E}">
        <p14:creationId xmlns:p14="http://schemas.microsoft.com/office/powerpoint/2010/main" val="42700477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C00000"/>
                </a:solidFill>
              </a:rPr>
              <a:t>PREGUNTAS A CONSIDERAR</a:t>
            </a:r>
            <a:endParaRPr lang="es-MX" dirty="0">
              <a:solidFill>
                <a:srgbClr val="C00000"/>
              </a:solidFill>
            </a:endParaRPr>
          </a:p>
        </p:txBody>
      </p:sp>
      <p:sp>
        <p:nvSpPr>
          <p:cNvPr id="5" name="Marcador de contenido 4"/>
          <p:cNvSpPr>
            <a:spLocks noGrp="1"/>
          </p:cNvSpPr>
          <p:nvPr>
            <p:ph sz="half" idx="1"/>
          </p:nvPr>
        </p:nvSpPr>
        <p:spPr>
          <a:xfrm>
            <a:off x="955964" y="2560320"/>
            <a:ext cx="5060788" cy="3310128"/>
          </a:xfrm>
        </p:spPr>
        <p:txBody>
          <a:bodyPr>
            <a:noAutofit/>
          </a:bodyPr>
          <a:lstStyle/>
          <a:p>
            <a:pPr marL="0" indent="0" algn="just">
              <a:lnSpc>
                <a:spcPct val="150000"/>
              </a:lnSpc>
              <a:buNone/>
            </a:pPr>
            <a:r>
              <a:rPr lang="es-MX" sz="2200" b="1" i="1" dirty="0">
                <a:solidFill>
                  <a:schemeClr val="accent4">
                    <a:lumMod val="75000"/>
                  </a:schemeClr>
                </a:solidFill>
              </a:rPr>
              <a:t>6. ¿Ayudará a resolver algún problema o gama de problemas prácticos</a:t>
            </a:r>
            <a:r>
              <a:rPr lang="es-MX" sz="2200" b="1" i="1" dirty="0" smtClean="0">
                <a:solidFill>
                  <a:schemeClr val="accent4">
                    <a:lumMod val="75000"/>
                  </a:schemeClr>
                </a:solidFill>
              </a:rPr>
              <a:t>?</a:t>
            </a:r>
          </a:p>
          <a:p>
            <a:pPr marL="0" indent="0" algn="just">
              <a:lnSpc>
                <a:spcPct val="150000"/>
              </a:lnSpc>
              <a:buNone/>
            </a:pPr>
            <a:endParaRPr lang="es-MX" sz="2200" b="1" i="1" dirty="0">
              <a:solidFill>
                <a:schemeClr val="accent4">
                  <a:lumMod val="75000"/>
                </a:schemeClr>
              </a:solidFill>
            </a:endParaRPr>
          </a:p>
          <a:p>
            <a:pPr marL="0" indent="0" algn="just">
              <a:lnSpc>
                <a:spcPct val="150000"/>
              </a:lnSpc>
              <a:buNone/>
            </a:pPr>
            <a:r>
              <a:rPr lang="es-MX" sz="2200" b="1" i="1" dirty="0">
                <a:solidFill>
                  <a:srgbClr val="C00000"/>
                </a:solidFill>
              </a:rPr>
              <a:t>7. ¿Porque es significativo este problema de investigación</a:t>
            </a:r>
            <a:r>
              <a:rPr lang="es-MX" sz="2200" b="1" i="1" dirty="0" smtClean="0">
                <a:solidFill>
                  <a:srgbClr val="C00000"/>
                </a:solidFill>
              </a:rPr>
              <a:t>?</a:t>
            </a:r>
            <a:endParaRPr lang="es-MX" sz="2200" b="1" i="1" dirty="0">
              <a:solidFill>
                <a:srgbClr val="C00000"/>
              </a:solidFill>
            </a:endParaRPr>
          </a:p>
        </p:txBody>
      </p:sp>
      <p:sp>
        <p:nvSpPr>
          <p:cNvPr id="6" name="Marcador de contenido 5"/>
          <p:cNvSpPr>
            <a:spLocks noGrp="1"/>
          </p:cNvSpPr>
          <p:nvPr>
            <p:ph sz="half" idx="2"/>
          </p:nvPr>
        </p:nvSpPr>
        <p:spPr>
          <a:xfrm>
            <a:off x="6181344" y="2560319"/>
            <a:ext cx="4943856" cy="3507971"/>
          </a:xfrm>
        </p:spPr>
        <p:txBody>
          <a:bodyPr>
            <a:normAutofit/>
          </a:bodyPr>
          <a:lstStyle/>
          <a:p>
            <a:pPr marL="0" indent="0" algn="just">
              <a:lnSpc>
                <a:spcPct val="160000"/>
              </a:lnSpc>
              <a:buNone/>
            </a:pPr>
            <a:r>
              <a:rPr lang="es-MX" b="1" i="1" dirty="0">
                <a:solidFill>
                  <a:schemeClr val="accent4">
                    <a:lumMod val="75000"/>
                  </a:schemeClr>
                </a:solidFill>
              </a:rPr>
              <a:t>8. ¿Permitirá llenar algún vacío de conocimiento?</a:t>
            </a:r>
          </a:p>
          <a:p>
            <a:pPr marL="0" indent="0" algn="just">
              <a:lnSpc>
                <a:spcPct val="160000"/>
              </a:lnSpc>
              <a:buNone/>
            </a:pPr>
            <a:endParaRPr lang="es-MX" b="1" i="1" dirty="0">
              <a:solidFill>
                <a:srgbClr val="C00000"/>
              </a:solidFill>
            </a:endParaRPr>
          </a:p>
          <a:p>
            <a:pPr marL="0" indent="0" algn="just">
              <a:lnSpc>
                <a:spcPct val="160000"/>
              </a:lnSpc>
              <a:buNone/>
            </a:pPr>
            <a:r>
              <a:rPr lang="es-MX" b="1" i="1" dirty="0" smtClean="0">
                <a:solidFill>
                  <a:srgbClr val="C00000"/>
                </a:solidFill>
              </a:rPr>
              <a:t>9</a:t>
            </a:r>
            <a:r>
              <a:rPr lang="es-MX" b="1" i="1" dirty="0">
                <a:solidFill>
                  <a:srgbClr val="C00000"/>
                </a:solidFill>
              </a:rPr>
              <a:t>. ¿Se podrán generalizar los resultados a principios más amplios</a:t>
            </a:r>
            <a:r>
              <a:rPr lang="es-MX" b="1" i="1" dirty="0" smtClean="0">
                <a:solidFill>
                  <a:srgbClr val="C00000"/>
                </a:solidFill>
              </a:rPr>
              <a:t>?</a:t>
            </a:r>
            <a:endParaRPr lang="es-MX" b="1" i="1" dirty="0">
              <a:solidFill>
                <a:srgbClr val="C00000"/>
              </a:solidFill>
            </a:endParaRPr>
          </a:p>
        </p:txBody>
      </p:sp>
    </p:spTree>
    <p:extLst>
      <p:ext uri="{BB962C8B-B14F-4D97-AF65-F5344CB8AC3E}">
        <p14:creationId xmlns:p14="http://schemas.microsoft.com/office/powerpoint/2010/main" val="22703435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C00000"/>
                </a:solidFill>
              </a:rPr>
              <a:t>PREGUNTAS A CONSIDERAR</a:t>
            </a:r>
            <a:endParaRPr lang="es-MX" dirty="0">
              <a:solidFill>
                <a:srgbClr val="C00000"/>
              </a:solidFill>
            </a:endParaRPr>
          </a:p>
        </p:txBody>
      </p:sp>
      <p:sp>
        <p:nvSpPr>
          <p:cNvPr id="5" name="Marcador de contenido 4"/>
          <p:cNvSpPr>
            <a:spLocks noGrp="1"/>
          </p:cNvSpPr>
          <p:nvPr>
            <p:ph sz="half" idx="1"/>
          </p:nvPr>
        </p:nvSpPr>
        <p:spPr>
          <a:xfrm>
            <a:off x="955964" y="2560320"/>
            <a:ext cx="5060788" cy="2842953"/>
          </a:xfrm>
        </p:spPr>
        <p:txBody>
          <a:bodyPr>
            <a:noAutofit/>
          </a:bodyPr>
          <a:lstStyle/>
          <a:p>
            <a:pPr marL="0" indent="0" algn="just">
              <a:lnSpc>
                <a:spcPct val="150000"/>
              </a:lnSpc>
              <a:buNone/>
            </a:pPr>
            <a:endParaRPr lang="es-MX" sz="2000" b="1" i="1" dirty="0">
              <a:solidFill>
                <a:schemeClr val="accent4">
                  <a:lumMod val="75000"/>
                </a:schemeClr>
              </a:solidFill>
            </a:endParaRPr>
          </a:p>
          <a:p>
            <a:pPr marL="0" indent="0" algn="just">
              <a:lnSpc>
                <a:spcPct val="150000"/>
              </a:lnSpc>
              <a:buNone/>
            </a:pPr>
            <a:r>
              <a:rPr lang="es-MX" sz="2800" b="1" i="1" dirty="0" smtClean="0">
                <a:solidFill>
                  <a:schemeClr val="accent4">
                    <a:lumMod val="75000"/>
                  </a:schemeClr>
                </a:solidFill>
              </a:rPr>
              <a:t>10</a:t>
            </a:r>
            <a:r>
              <a:rPr lang="es-MX" sz="2800" b="1" i="1" dirty="0">
                <a:solidFill>
                  <a:schemeClr val="accent4">
                    <a:lumMod val="75000"/>
                  </a:schemeClr>
                </a:solidFill>
              </a:rPr>
              <a:t>. ¿Puede servir para comentar, desarrollar o apoyar una teoría?</a:t>
            </a:r>
          </a:p>
          <a:p>
            <a:pPr marL="0" indent="0" algn="just">
              <a:lnSpc>
                <a:spcPct val="150000"/>
              </a:lnSpc>
              <a:buNone/>
            </a:pPr>
            <a:endParaRPr lang="es-MX" sz="2200" b="1" i="1" dirty="0">
              <a:solidFill>
                <a:schemeClr val="accent4">
                  <a:lumMod val="75000"/>
                </a:schemeClr>
              </a:solidFill>
            </a:endParaRPr>
          </a:p>
        </p:txBody>
      </p:sp>
      <p:sp>
        <p:nvSpPr>
          <p:cNvPr id="6" name="Marcador de contenido 5"/>
          <p:cNvSpPr>
            <a:spLocks noGrp="1"/>
          </p:cNvSpPr>
          <p:nvPr>
            <p:ph sz="half" idx="2"/>
          </p:nvPr>
        </p:nvSpPr>
        <p:spPr>
          <a:xfrm>
            <a:off x="6181344" y="2560319"/>
            <a:ext cx="4943856" cy="3507971"/>
          </a:xfrm>
        </p:spPr>
        <p:txBody>
          <a:bodyPr>
            <a:normAutofit/>
          </a:bodyPr>
          <a:lstStyle/>
          <a:p>
            <a:pPr marL="0" indent="0" algn="just">
              <a:lnSpc>
                <a:spcPct val="160000"/>
              </a:lnSpc>
              <a:buNone/>
            </a:pPr>
            <a:endParaRPr lang="es-MX" b="1" i="1" dirty="0" smtClean="0">
              <a:solidFill>
                <a:srgbClr val="C00000"/>
              </a:solidFill>
            </a:endParaRPr>
          </a:p>
          <a:p>
            <a:pPr marL="0" indent="0" algn="just">
              <a:lnSpc>
                <a:spcPct val="160000"/>
              </a:lnSpc>
              <a:buNone/>
            </a:pPr>
            <a:r>
              <a:rPr lang="es-MX" b="1" i="1" dirty="0" smtClean="0">
                <a:solidFill>
                  <a:srgbClr val="C00000"/>
                </a:solidFill>
              </a:rPr>
              <a:t>11</a:t>
            </a:r>
            <a:r>
              <a:rPr lang="es-MX" b="1" i="1" dirty="0">
                <a:solidFill>
                  <a:srgbClr val="C00000"/>
                </a:solidFill>
              </a:rPr>
              <a:t>. ¿Sugiere como estudiar más adecuadamente una población o fenómeno?</a:t>
            </a:r>
          </a:p>
        </p:txBody>
      </p:sp>
    </p:spTree>
    <p:extLst>
      <p:ext uri="{BB962C8B-B14F-4D97-AF65-F5344CB8AC3E}">
        <p14:creationId xmlns:p14="http://schemas.microsoft.com/office/powerpoint/2010/main" val="15929385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rgbClr val="C00000"/>
                </a:solidFill>
              </a:rPr>
              <a:t>FUENTES DE INFORMACIÓN</a:t>
            </a:r>
            <a:endParaRPr lang="es-MX" b="1" dirty="0">
              <a:solidFill>
                <a:srgbClr val="C00000"/>
              </a:solidFill>
            </a:endParaRPr>
          </a:p>
        </p:txBody>
      </p:sp>
      <p:sp>
        <p:nvSpPr>
          <p:cNvPr id="6" name="Marcador de contenido 5"/>
          <p:cNvSpPr>
            <a:spLocks noGrp="1"/>
          </p:cNvSpPr>
          <p:nvPr>
            <p:ph idx="1"/>
          </p:nvPr>
        </p:nvSpPr>
        <p:spPr/>
        <p:txBody>
          <a:bodyPr>
            <a:normAutofit fontScale="62500" lnSpcReduction="20000"/>
          </a:bodyPr>
          <a:lstStyle/>
          <a:p>
            <a:pPr algn="just">
              <a:lnSpc>
                <a:spcPct val="150000"/>
              </a:lnSpc>
            </a:pPr>
            <a:r>
              <a:rPr lang="es-MX" dirty="0" err="1" smtClean="0"/>
              <a:t>Dzul</a:t>
            </a:r>
            <a:r>
              <a:rPr lang="es-MX" dirty="0" smtClean="0"/>
              <a:t> E., M. (s/f). </a:t>
            </a:r>
            <a:r>
              <a:rPr lang="es-MX" i="1" dirty="0" smtClean="0"/>
              <a:t>La justificación y los antecedentes de la investigación. </a:t>
            </a:r>
            <a:r>
              <a:rPr lang="es-MX" dirty="0" smtClean="0"/>
              <a:t>En Unidad 3: </a:t>
            </a:r>
            <a:r>
              <a:rPr lang="es-MX" dirty="0"/>
              <a:t>A</a:t>
            </a:r>
            <a:r>
              <a:rPr lang="es-MX" dirty="0" smtClean="0"/>
              <a:t>plicación básica de los métodos científicos. México: Universidad Autónoma del Estado de Hidalgo. Recuperado de</a:t>
            </a:r>
            <a:r>
              <a:rPr lang="es-MX" dirty="0"/>
              <a:t>: </a:t>
            </a:r>
            <a:r>
              <a:rPr lang="es-MX" dirty="0">
                <a:hlinkClick r:id="rId2"/>
              </a:rPr>
              <a:t>https://</a:t>
            </a:r>
            <a:r>
              <a:rPr lang="es-MX" dirty="0" smtClean="0">
                <a:hlinkClick r:id="rId2"/>
              </a:rPr>
              <a:t>www.uaeh.edu.mx/docencia/VI_Lectura/licenciatura/documentos/LECT98.pdf</a:t>
            </a:r>
            <a:r>
              <a:rPr lang="es-MX" dirty="0" smtClean="0"/>
              <a:t> </a:t>
            </a:r>
          </a:p>
          <a:p>
            <a:pPr algn="just">
              <a:lnSpc>
                <a:spcPct val="150000"/>
              </a:lnSpc>
            </a:pPr>
            <a:r>
              <a:rPr lang="es-MX" dirty="0" smtClean="0"/>
              <a:t>García-Córdoba, F. y García-Córdoba, L. T. (2005). </a:t>
            </a:r>
            <a:r>
              <a:rPr lang="es-MX" i="1" dirty="0" smtClean="0"/>
              <a:t>La problematización</a:t>
            </a:r>
            <a:r>
              <a:rPr lang="es-MX" dirty="0" smtClean="0"/>
              <a:t>. Cuadernos del ISCEEM. México: Instituto Superior de Ciencias de la Educación del Estado de México. Recuperado de: </a:t>
            </a:r>
            <a:r>
              <a:rPr lang="en-US" dirty="0">
                <a:hlinkClick r:id="rId3"/>
              </a:rPr>
              <a:t>https://</a:t>
            </a:r>
            <a:r>
              <a:rPr lang="en-US" dirty="0" smtClean="0">
                <a:hlinkClick r:id="rId3"/>
              </a:rPr>
              <a:t>psicomaldonado.files.wordpress.com/2014/07/la-problematizacic3b3n.pdf</a:t>
            </a:r>
            <a:endParaRPr lang="en-US" dirty="0" smtClean="0"/>
          </a:p>
          <a:p>
            <a:pPr algn="just">
              <a:lnSpc>
                <a:spcPct val="150000"/>
              </a:lnSpc>
            </a:pPr>
            <a:r>
              <a:rPr lang="es-MX" dirty="0"/>
              <a:t>IDEA (2013). Seminario de Investigación (metodología de la investigación). Instituto de Estudios Ambientales. Colombia: Universidad Nacional de Colombia, sede Bogotá. </a:t>
            </a:r>
            <a:r>
              <a:rPr lang="es-MX" dirty="0" smtClean="0"/>
              <a:t>Recuperado de: http</a:t>
            </a:r>
            <a:r>
              <a:rPr lang="es-MX" dirty="0"/>
              <a:t>://www.virtual.unal.edu.co/cursos/IDEA/2007219/lecciones/cap_5/sub10.html</a:t>
            </a:r>
            <a:endParaRPr lang="es-MX" dirty="0"/>
          </a:p>
        </p:txBody>
      </p:sp>
    </p:spTree>
    <p:extLst>
      <p:ext uri="{BB962C8B-B14F-4D97-AF65-F5344CB8AC3E}">
        <p14:creationId xmlns:p14="http://schemas.microsoft.com/office/powerpoint/2010/main" val="2974251399"/>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dirty="0" smtClean="0">
                <a:solidFill>
                  <a:srgbClr val="C00000"/>
                </a:solidFill>
              </a:rPr>
              <a:t>GUIÓN EXPLICATIVO PARA EL EMPLEO DEL MATERIAL</a:t>
            </a:r>
            <a:endParaRPr lang="en-US" dirty="0">
              <a:solidFill>
                <a:srgbClr val="C00000"/>
              </a:solidFill>
            </a:endParaRPr>
          </a:p>
        </p:txBody>
      </p:sp>
      <p:sp>
        <p:nvSpPr>
          <p:cNvPr id="5" name="Marcador de contenido 4"/>
          <p:cNvSpPr>
            <a:spLocks noGrp="1"/>
          </p:cNvSpPr>
          <p:nvPr>
            <p:ph idx="1"/>
          </p:nvPr>
        </p:nvSpPr>
        <p:spPr/>
        <p:txBody>
          <a:bodyPr>
            <a:normAutofit lnSpcReduction="10000"/>
          </a:bodyPr>
          <a:lstStyle/>
          <a:p>
            <a:pPr marL="0" indent="0" algn="just">
              <a:lnSpc>
                <a:spcPct val="150000"/>
              </a:lnSpc>
              <a:buNone/>
            </a:pPr>
            <a:r>
              <a:rPr lang="es-MX" dirty="0" smtClean="0">
                <a:solidFill>
                  <a:schemeClr val="accent4">
                    <a:lumMod val="75000"/>
                  </a:schemeClr>
                </a:solidFill>
              </a:rPr>
              <a:t>El propósito de la Unidad de Aprendizaje “Taller de Investigación”, es: Desarrollar </a:t>
            </a:r>
            <a:r>
              <a:rPr lang="es-MX" dirty="0">
                <a:solidFill>
                  <a:schemeClr val="accent4">
                    <a:lumMod val="75000"/>
                  </a:schemeClr>
                </a:solidFill>
              </a:rPr>
              <a:t>competencias de argumentación teórica y metodológica de un objeto de estudio relacionado con el ámbito de la Gastronomía, para la articulación de un protocolo de investigación científica</a:t>
            </a:r>
            <a:r>
              <a:rPr lang="es-MX" dirty="0" smtClean="0">
                <a:solidFill>
                  <a:schemeClr val="accent4">
                    <a:lumMod val="75000"/>
                  </a:schemeClr>
                </a:solidFill>
              </a:rPr>
              <a:t>. </a:t>
            </a:r>
          </a:p>
          <a:p>
            <a:pPr marL="0" indent="0" algn="just">
              <a:lnSpc>
                <a:spcPct val="150000"/>
              </a:lnSpc>
              <a:buNone/>
            </a:pPr>
            <a:r>
              <a:rPr lang="es-MX" dirty="0" smtClean="0">
                <a:solidFill>
                  <a:schemeClr val="accent4">
                    <a:lumMod val="75000"/>
                  </a:schemeClr>
                </a:solidFill>
              </a:rPr>
              <a:t>Para su logro, el alumno debe conocer todos y cada uno de los apartados que componen el anteproyecto de investigación.</a:t>
            </a:r>
            <a:endParaRPr lang="en-US" dirty="0">
              <a:solidFill>
                <a:schemeClr val="accent4">
                  <a:lumMod val="75000"/>
                </a:schemeClr>
              </a:solidFill>
            </a:endParaRPr>
          </a:p>
        </p:txBody>
      </p:sp>
    </p:spTree>
    <p:extLst>
      <p:ext uri="{BB962C8B-B14F-4D97-AF65-F5344CB8AC3E}">
        <p14:creationId xmlns:p14="http://schemas.microsoft.com/office/powerpoint/2010/main" val="23863865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b="1" dirty="0" smtClean="0">
                <a:solidFill>
                  <a:srgbClr val="C00000"/>
                </a:solidFill>
              </a:rPr>
              <a:t>FUENTES DE INFORMACIÓN</a:t>
            </a:r>
            <a:endParaRPr lang="es-MX" b="1" dirty="0">
              <a:solidFill>
                <a:srgbClr val="C00000"/>
              </a:solidFill>
            </a:endParaRPr>
          </a:p>
        </p:txBody>
      </p:sp>
      <p:sp>
        <p:nvSpPr>
          <p:cNvPr id="6" name="Marcador de contenido 5"/>
          <p:cNvSpPr>
            <a:spLocks noGrp="1"/>
          </p:cNvSpPr>
          <p:nvPr>
            <p:ph idx="1"/>
          </p:nvPr>
        </p:nvSpPr>
        <p:spPr/>
        <p:txBody>
          <a:bodyPr>
            <a:normAutofit fontScale="92500" lnSpcReduction="20000"/>
          </a:bodyPr>
          <a:lstStyle/>
          <a:p>
            <a:pPr>
              <a:lnSpc>
                <a:spcPct val="150000"/>
              </a:lnSpc>
            </a:pPr>
            <a:r>
              <a:rPr lang="es-MX" dirty="0" smtClean="0"/>
              <a:t>Ramón S., G. (2009). </a:t>
            </a:r>
            <a:r>
              <a:rPr lang="es-MX" i="1" dirty="0" smtClean="0"/>
              <a:t>El problema de investigación</a:t>
            </a:r>
            <a:r>
              <a:rPr lang="es-MX" dirty="0" smtClean="0"/>
              <a:t>. Apuntes de clase del curso “Seminario Investigativo VI”. </a:t>
            </a:r>
            <a:r>
              <a:rPr lang="es-MX" dirty="0" smtClean="0"/>
              <a:t>Colombia: Universidad de Antioquia.</a:t>
            </a:r>
            <a:endParaRPr lang="es-MX" dirty="0" smtClean="0"/>
          </a:p>
          <a:p>
            <a:pPr>
              <a:lnSpc>
                <a:spcPct val="150000"/>
              </a:lnSpc>
            </a:pPr>
            <a:r>
              <a:rPr lang="es-MX" dirty="0" err="1" smtClean="0"/>
              <a:t>Vizmanos</a:t>
            </a:r>
            <a:r>
              <a:rPr lang="es-MX" dirty="0" smtClean="0"/>
              <a:t> </a:t>
            </a:r>
            <a:r>
              <a:rPr lang="es-MX" dirty="0" smtClean="0"/>
              <a:t>L., B. et. al. (octubre 2009). Guía para elaborar un anteproyecto de investigación. </a:t>
            </a:r>
            <a:r>
              <a:rPr lang="es-MX" i="1" dirty="0" smtClean="0"/>
              <a:t>Revista de Educación y Desarrollo</a:t>
            </a:r>
            <a:r>
              <a:rPr lang="es-MX" dirty="0" smtClean="0"/>
              <a:t>, vol. 11, octubre-diciembre de 2009. Recuperado </a:t>
            </a:r>
            <a:r>
              <a:rPr lang="es-MX" dirty="0"/>
              <a:t>de: http://www.cucs.udg.mx/revistas/edu_desarrollo/anteriores/11/011_Vizmanos.pdf</a:t>
            </a:r>
          </a:p>
        </p:txBody>
      </p:sp>
    </p:spTree>
    <p:extLst>
      <p:ext uri="{BB962C8B-B14F-4D97-AF65-F5344CB8AC3E}">
        <p14:creationId xmlns:p14="http://schemas.microsoft.com/office/powerpoint/2010/main" val="698312924"/>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nSpc>
                <a:spcPct val="150000"/>
              </a:lnSpc>
            </a:pPr>
            <a:r>
              <a:rPr lang="es-MX" sz="2800" b="1" dirty="0" smtClean="0">
                <a:solidFill>
                  <a:schemeClr val="accent4">
                    <a:lumMod val="75000"/>
                  </a:schemeClr>
                </a:solidFill>
              </a:rPr>
              <a:t>GUIÓN EXPLICATIVO PARA EL EMPLEO DEL MATERIAL</a:t>
            </a:r>
            <a:endParaRPr lang="en-US" sz="2800" b="1" dirty="0">
              <a:solidFill>
                <a:schemeClr val="accent4">
                  <a:lumMod val="75000"/>
                </a:schemeClr>
              </a:solidFill>
            </a:endParaRPr>
          </a:p>
        </p:txBody>
      </p:sp>
      <p:sp>
        <p:nvSpPr>
          <p:cNvPr id="5" name="Marcador de contenido 4"/>
          <p:cNvSpPr>
            <a:spLocks noGrp="1"/>
          </p:cNvSpPr>
          <p:nvPr>
            <p:ph sz="half" idx="1"/>
          </p:nvPr>
        </p:nvSpPr>
        <p:spPr>
          <a:xfrm>
            <a:off x="964276" y="2560320"/>
            <a:ext cx="5052476" cy="3310128"/>
          </a:xfrm>
        </p:spPr>
        <p:txBody>
          <a:bodyPr>
            <a:normAutofit fontScale="70000" lnSpcReduction="20000"/>
          </a:bodyPr>
          <a:lstStyle/>
          <a:p>
            <a:pPr marL="0" indent="0" algn="just">
              <a:lnSpc>
                <a:spcPct val="150000"/>
              </a:lnSpc>
              <a:buNone/>
            </a:pPr>
            <a:r>
              <a:rPr lang="es-MX" dirty="0" smtClean="0">
                <a:solidFill>
                  <a:schemeClr val="accent4">
                    <a:lumMod val="75000"/>
                  </a:schemeClr>
                </a:solidFill>
              </a:rPr>
              <a:t>Dos de los apartados importantes que integran un protocolo de investigación, son: </a:t>
            </a:r>
            <a:r>
              <a:rPr lang="es-MX" dirty="0" smtClean="0">
                <a:solidFill>
                  <a:srgbClr val="C00000"/>
                </a:solidFill>
              </a:rPr>
              <a:t>PLANTEAMIENTO DEL PROBLEMA, Y JUSTIFICACIÓN.</a:t>
            </a:r>
          </a:p>
          <a:p>
            <a:pPr marL="0" indent="0" algn="just">
              <a:lnSpc>
                <a:spcPct val="150000"/>
              </a:lnSpc>
              <a:buNone/>
            </a:pPr>
            <a:r>
              <a:rPr lang="es-MX" dirty="0" smtClean="0">
                <a:solidFill>
                  <a:schemeClr val="accent4">
                    <a:lumMod val="75000"/>
                  </a:schemeClr>
                </a:solidFill>
              </a:rPr>
              <a:t>En algunos casos, ambos temas se incorporan en uno solo. </a:t>
            </a:r>
            <a:endParaRPr lang="en-US" dirty="0">
              <a:solidFill>
                <a:schemeClr val="accent4">
                  <a:lumMod val="75000"/>
                </a:schemeClr>
              </a:solidFill>
            </a:endParaRPr>
          </a:p>
        </p:txBody>
      </p:sp>
      <p:sp>
        <p:nvSpPr>
          <p:cNvPr id="6" name="Marcador de contenido 5"/>
          <p:cNvSpPr>
            <a:spLocks noGrp="1"/>
          </p:cNvSpPr>
          <p:nvPr>
            <p:ph sz="half" idx="2"/>
          </p:nvPr>
        </p:nvSpPr>
        <p:spPr>
          <a:xfrm>
            <a:off x="6405787" y="2552007"/>
            <a:ext cx="4718304" cy="3582785"/>
          </a:xfrm>
        </p:spPr>
        <p:txBody>
          <a:bodyPr>
            <a:normAutofit fontScale="70000" lnSpcReduction="20000"/>
          </a:bodyPr>
          <a:lstStyle/>
          <a:p>
            <a:pPr marL="0" indent="0" algn="just">
              <a:lnSpc>
                <a:spcPct val="150000"/>
              </a:lnSpc>
              <a:buNone/>
            </a:pPr>
            <a:r>
              <a:rPr lang="es-MX" dirty="0" smtClean="0">
                <a:solidFill>
                  <a:schemeClr val="accent4">
                    <a:lumMod val="50000"/>
                  </a:schemeClr>
                </a:solidFill>
              </a:rPr>
              <a:t>Por ello se considera necesario abordar, durante la </a:t>
            </a:r>
            <a:r>
              <a:rPr lang="es-MX" dirty="0" smtClean="0">
                <a:solidFill>
                  <a:srgbClr val="C00000"/>
                </a:solidFill>
              </a:rPr>
              <a:t>Unidad Temática 1, denominada “Comprensión </a:t>
            </a:r>
            <a:r>
              <a:rPr lang="es-MX" dirty="0">
                <a:solidFill>
                  <a:srgbClr val="C00000"/>
                </a:solidFill>
              </a:rPr>
              <a:t>de la construcción de un esquema de investigación </a:t>
            </a:r>
            <a:r>
              <a:rPr lang="es-MX" dirty="0" smtClean="0">
                <a:solidFill>
                  <a:srgbClr val="C00000"/>
                </a:solidFill>
              </a:rPr>
              <a:t>científica”</a:t>
            </a:r>
            <a:r>
              <a:rPr lang="es-MX" dirty="0" smtClean="0">
                <a:solidFill>
                  <a:schemeClr val="accent4">
                    <a:lumMod val="50000"/>
                  </a:schemeClr>
                </a:solidFill>
              </a:rPr>
              <a:t> estos temas. Ya sea que el alumno requiera únicamente </a:t>
            </a:r>
            <a:r>
              <a:rPr lang="es-MX" dirty="0" smtClean="0">
                <a:solidFill>
                  <a:srgbClr val="C00000"/>
                </a:solidFill>
              </a:rPr>
              <a:t>repasarlos</a:t>
            </a:r>
            <a:r>
              <a:rPr lang="es-MX" dirty="0" smtClean="0">
                <a:solidFill>
                  <a:schemeClr val="accent4">
                    <a:lumMod val="50000"/>
                  </a:schemeClr>
                </a:solidFill>
              </a:rPr>
              <a:t> por haberlos visto durante el desarrollo de la UA “Métodos y Técnicas de Investigación”; o bien, esté teniendo apenas un </a:t>
            </a:r>
            <a:r>
              <a:rPr lang="es-MX" dirty="0" smtClean="0">
                <a:solidFill>
                  <a:srgbClr val="C00000"/>
                </a:solidFill>
              </a:rPr>
              <a:t>primer acercamiento formal </a:t>
            </a:r>
            <a:r>
              <a:rPr lang="es-MX" dirty="0" smtClean="0">
                <a:solidFill>
                  <a:schemeClr val="accent4">
                    <a:lumMod val="50000"/>
                  </a:schemeClr>
                </a:solidFill>
              </a:rPr>
              <a:t>a ellos en esta Unidad subsecuente. El caso es que requiere comprenderlos para poder integrarlos a su protocolo de investigación.</a:t>
            </a:r>
            <a:endParaRPr lang="es-MX" dirty="0">
              <a:solidFill>
                <a:schemeClr val="accent4">
                  <a:lumMod val="50000"/>
                </a:schemeClr>
              </a:solidFill>
            </a:endParaRPr>
          </a:p>
          <a:p>
            <a:pPr marL="0" indent="0">
              <a:buNone/>
            </a:pPr>
            <a:endParaRPr lang="en-US"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0799" y="4351711"/>
            <a:ext cx="3470910" cy="1428750"/>
          </a:xfrm>
          <a:prstGeom prst="rect">
            <a:avLst/>
          </a:prstGeom>
          <a:ln w="28575">
            <a:solidFill>
              <a:schemeClr val="accent4">
                <a:lumMod val="75000"/>
              </a:schemeClr>
            </a:solidFill>
          </a:ln>
        </p:spPr>
      </p:pic>
      <p:sp>
        <p:nvSpPr>
          <p:cNvPr id="8" name="CuadroTexto 7"/>
          <p:cNvSpPr txBox="1"/>
          <p:nvPr/>
        </p:nvSpPr>
        <p:spPr>
          <a:xfrm>
            <a:off x="1890799" y="5780461"/>
            <a:ext cx="2398568" cy="246221"/>
          </a:xfrm>
          <a:prstGeom prst="rect">
            <a:avLst/>
          </a:prstGeom>
          <a:noFill/>
        </p:spPr>
        <p:txBody>
          <a:bodyPr wrap="square" rtlCol="0">
            <a:spAutoFit/>
          </a:bodyPr>
          <a:lstStyle/>
          <a:p>
            <a:r>
              <a:rPr lang="es-MX" sz="1000" dirty="0" smtClean="0">
                <a:solidFill>
                  <a:srgbClr val="C00000"/>
                </a:solidFill>
              </a:rPr>
              <a:t>Fuente de la imagen: Tesis de 0 a 100.</a:t>
            </a:r>
            <a:endParaRPr lang="en-US" sz="1000" dirty="0">
              <a:solidFill>
                <a:srgbClr val="C00000"/>
              </a:solidFill>
            </a:endParaRPr>
          </a:p>
        </p:txBody>
      </p:sp>
    </p:spTree>
    <p:extLst>
      <p:ext uri="{BB962C8B-B14F-4D97-AF65-F5344CB8AC3E}">
        <p14:creationId xmlns:p14="http://schemas.microsoft.com/office/powerpoint/2010/main" val="2231865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pPr>
              <a:lnSpc>
                <a:spcPct val="150000"/>
              </a:lnSpc>
            </a:pPr>
            <a:r>
              <a:rPr lang="es-MX" sz="2800" b="1" dirty="0" smtClean="0">
                <a:solidFill>
                  <a:schemeClr val="accent4">
                    <a:lumMod val="75000"/>
                  </a:schemeClr>
                </a:solidFill>
              </a:rPr>
              <a:t>GUIÓN EXPLICATIVO PARA EL EMPLEO DEL MATERIAL</a:t>
            </a:r>
            <a:endParaRPr lang="en-US" sz="2800" b="1" dirty="0">
              <a:solidFill>
                <a:schemeClr val="accent4">
                  <a:lumMod val="75000"/>
                </a:schemeClr>
              </a:solidFill>
            </a:endParaRPr>
          </a:p>
        </p:txBody>
      </p:sp>
      <p:sp>
        <p:nvSpPr>
          <p:cNvPr id="5" name="Marcador de contenido 4"/>
          <p:cNvSpPr>
            <a:spLocks noGrp="1"/>
          </p:cNvSpPr>
          <p:nvPr>
            <p:ph sz="half" idx="1"/>
          </p:nvPr>
        </p:nvSpPr>
        <p:spPr>
          <a:xfrm>
            <a:off x="964276" y="2560320"/>
            <a:ext cx="5052476" cy="3310128"/>
          </a:xfrm>
        </p:spPr>
        <p:txBody>
          <a:bodyPr>
            <a:normAutofit fontScale="62500" lnSpcReduction="20000"/>
          </a:bodyPr>
          <a:lstStyle/>
          <a:p>
            <a:pPr marL="0" indent="0" algn="just">
              <a:lnSpc>
                <a:spcPct val="150000"/>
              </a:lnSpc>
              <a:buNone/>
            </a:pPr>
            <a:r>
              <a:rPr lang="es-MX" dirty="0" smtClean="0">
                <a:solidFill>
                  <a:schemeClr val="accent4">
                    <a:lumMod val="75000"/>
                  </a:schemeClr>
                </a:solidFill>
              </a:rPr>
              <a:t>En este sentido </a:t>
            </a:r>
            <a:r>
              <a:rPr lang="es-MX" dirty="0" smtClean="0">
                <a:solidFill>
                  <a:srgbClr val="C00000"/>
                </a:solidFill>
              </a:rPr>
              <a:t>se recomienda abordar ambos temas durante un mínimo de dos sesiones de clase</a:t>
            </a:r>
            <a:r>
              <a:rPr lang="es-MX" dirty="0" smtClean="0">
                <a:solidFill>
                  <a:schemeClr val="accent4">
                    <a:lumMod val="75000"/>
                  </a:schemeClr>
                </a:solidFill>
              </a:rPr>
              <a:t> de 2 horas cada una: si se trata de un repaso, este tiempo se vislumbra como suficiente.</a:t>
            </a:r>
          </a:p>
          <a:p>
            <a:pPr marL="0" indent="0" algn="just">
              <a:lnSpc>
                <a:spcPct val="150000"/>
              </a:lnSpc>
              <a:buNone/>
            </a:pPr>
            <a:r>
              <a:rPr lang="es-MX" dirty="0" smtClean="0">
                <a:solidFill>
                  <a:schemeClr val="accent4">
                    <a:lumMod val="75000"/>
                  </a:schemeClr>
                </a:solidFill>
              </a:rPr>
              <a:t>Si los temas no han sido abordados a profundidad –como ocurre para este periodo 2019B, lo que se sabe a través de un diagnóstico previo aplicado a los alumnos, vía cuestionario-, se sugiere dedicar un mínimo de 3 sesiones al planteamiento del problema, aplicando ejercicios, marcando tareas y llevando a cabo lecturas complementarias, por considerarse un tema más complejo.</a:t>
            </a:r>
            <a:endParaRPr lang="en-US" dirty="0">
              <a:solidFill>
                <a:schemeClr val="accent4">
                  <a:lumMod val="75000"/>
                </a:schemeClr>
              </a:solidFill>
            </a:endParaRPr>
          </a:p>
        </p:txBody>
      </p:sp>
      <p:sp>
        <p:nvSpPr>
          <p:cNvPr id="6" name="Marcador de contenido 5"/>
          <p:cNvSpPr>
            <a:spLocks noGrp="1"/>
          </p:cNvSpPr>
          <p:nvPr>
            <p:ph sz="half" idx="2"/>
          </p:nvPr>
        </p:nvSpPr>
        <p:spPr>
          <a:xfrm>
            <a:off x="6492240" y="2560319"/>
            <a:ext cx="4407408" cy="3582785"/>
          </a:xfrm>
        </p:spPr>
        <p:txBody>
          <a:bodyPr>
            <a:normAutofit fontScale="62500" lnSpcReduction="20000"/>
          </a:bodyPr>
          <a:lstStyle/>
          <a:p>
            <a:pPr marL="0" indent="0" algn="just">
              <a:lnSpc>
                <a:spcPct val="150000"/>
              </a:lnSpc>
              <a:buNone/>
            </a:pPr>
            <a:r>
              <a:rPr lang="es-MX" dirty="0" smtClean="0">
                <a:solidFill>
                  <a:schemeClr val="accent4">
                    <a:lumMod val="50000"/>
                  </a:schemeClr>
                </a:solidFill>
              </a:rPr>
              <a:t>Para el caso del abordaje de la justificación, </a:t>
            </a:r>
            <a:r>
              <a:rPr lang="es-MX" dirty="0" smtClean="0">
                <a:solidFill>
                  <a:srgbClr val="C00000"/>
                </a:solidFill>
              </a:rPr>
              <a:t>se considera que una sesión de dos horas de clase es suficiente</a:t>
            </a:r>
            <a:r>
              <a:rPr lang="es-MX" dirty="0" smtClean="0">
                <a:solidFill>
                  <a:schemeClr val="accent4">
                    <a:lumMod val="50000"/>
                  </a:schemeClr>
                </a:solidFill>
              </a:rPr>
              <a:t>. Haciendo énfasis en que, en ambos casos la explicación del profesor, apoyada con esta presentación en diapositivas, debe ser complementada con otras estrategias didácticas como lecturas breves, discusiones dirigidas; preguntas detonadoras, ejercicios en clase, etc., que garanticen de alguna forma la comprensión de los saberes abordados.</a:t>
            </a:r>
            <a:endParaRPr lang="en-US" dirty="0"/>
          </a:p>
        </p:txBody>
      </p:sp>
    </p:spTree>
    <p:extLst>
      <p:ext uri="{BB962C8B-B14F-4D97-AF65-F5344CB8AC3E}">
        <p14:creationId xmlns:p14="http://schemas.microsoft.com/office/powerpoint/2010/main" val="3183509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15069" y="1752606"/>
            <a:ext cx="8158688" cy="1514296"/>
          </a:xfrm>
        </p:spPr>
        <p:txBody>
          <a:bodyPr>
            <a:normAutofit fontScale="90000"/>
          </a:bodyPr>
          <a:lstStyle/>
          <a:p>
            <a:pPr>
              <a:lnSpc>
                <a:spcPct val="150000"/>
              </a:lnSpc>
            </a:pPr>
            <a:r>
              <a:rPr lang="es-MX" sz="2700" b="1" dirty="0">
                <a:solidFill>
                  <a:schemeClr val="accent4">
                    <a:lumMod val="60000"/>
                    <a:lumOff val="40000"/>
                  </a:schemeClr>
                </a:solidFill>
              </a:rPr>
              <a:t>CÓMO PLANTEAR EL PROBLEMA Y HACER UNA JUSTIFICACIÓN EN INVESTIGACIÓN</a:t>
            </a:r>
            <a:r>
              <a:rPr lang="es-MX" b="1" dirty="0">
                <a:solidFill>
                  <a:schemeClr val="accent4">
                    <a:lumMod val="60000"/>
                    <a:lumOff val="40000"/>
                  </a:schemeClr>
                </a:solidFill>
              </a:rPr>
              <a:t/>
            </a:r>
            <a:br>
              <a:rPr lang="es-MX" b="1" dirty="0">
                <a:solidFill>
                  <a:schemeClr val="accent4">
                    <a:lumMod val="60000"/>
                    <a:lumOff val="40000"/>
                  </a:schemeClr>
                </a:solidFill>
              </a:rPr>
            </a:br>
            <a:endParaRPr lang="en-US" dirty="0"/>
          </a:p>
        </p:txBody>
      </p:sp>
      <p:sp>
        <p:nvSpPr>
          <p:cNvPr id="3" name="Marcador de texto 2"/>
          <p:cNvSpPr>
            <a:spLocks noGrp="1"/>
          </p:cNvSpPr>
          <p:nvPr>
            <p:ph type="body" idx="1"/>
          </p:nvPr>
        </p:nvSpPr>
        <p:spPr/>
        <p:txBody>
          <a:bodyPr/>
          <a:lstStyle/>
          <a:p>
            <a:r>
              <a:rPr lang="es-MX" b="1" dirty="0" smtClean="0">
                <a:solidFill>
                  <a:srgbClr val="C00000"/>
                </a:solidFill>
              </a:rPr>
              <a:t>TALLER DE INVESTIGACIÓN</a:t>
            </a:r>
            <a:endParaRPr lang="en-US" b="1" dirty="0">
              <a:solidFill>
                <a:srgbClr val="C00000"/>
              </a:solidFill>
            </a:endParaRPr>
          </a:p>
        </p:txBody>
      </p:sp>
    </p:spTree>
    <p:extLst>
      <p:ext uri="{BB962C8B-B14F-4D97-AF65-F5344CB8AC3E}">
        <p14:creationId xmlns:p14="http://schemas.microsoft.com/office/powerpoint/2010/main" val="3741657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692398" y="2302625"/>
            <a:ext cx="6815669" cy="2455639"/>
          </a:xfrm>
        </p:spPr>
        <p:txBody>
          <a:bodyPr/>
          <a:lstStyle/>
          <a:p>
            <a:pPr>
              <a:lnSpc>
                <a:spcPct val="150000"/>
              </a:lnSpc>
            </a:pPr>
            <a:r>
              <a:rPr lang="es-MX" sz="3600" b="1" dirty="0" smtClean="0">
                <a:solidFill>
                  <a:srgbClr val="C00000"/>
                </a:solidFill>
              </a:rPr>
              <a:t>APARTADO DE PLANTEAMIENTO DEL PROBLEMA</a:t>
            </a:r>
            <a:endParaRPr lang="en-US" sz="3600" b="1" dirty="0">
              <a:solidFill>
                <a:srgbClr val="C00000"/>
              </a:solidFill>
            </a:endParaRPr>
          </a:p>
        </p:txBody>
      </p:sp>
    </p:spTree>
    <p:extLst>
      <p:ext uri="{BB962C8B-B14F-4D97-AF65-F5344CB8AC3E}">
        <p14:creationId xmlns:p14="http://schemas.microsoft.com/office/powerpoint/2010/main" val="220514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nSpc>
                <a:spcPct val="150000"/>
              </a:lnSpc>
            </a:pPr>
            <a:r>
              <a:rPr lang="es-MX" sz="2400" b="1" dirty="0" smtClean="0">
                <a:solidFill>
                  <a:srgbClr val="C00000"/>
                </a:solidFill>
              </a:rPr>
              <a:t>¿QUÉ ES UN PROBLEMA DE INVESTIGACIÓN?</a:t>
            </a:r>
            <a:endParaRPr lang="en-US" sz="2400" b="1" dirty="0">
              <a:solidFill>
                <a:srgbClr val="C00000"/>
              </a:solidFill>
            </a:endParaRPr>
          </a:p>
        </p:txBody>
      </p:sp>
      <p:sp>
        <p:nvSpPr>
          <p:cNvPr id="5" name="Marcador de contenido 4"/>
          <p:cNvSpPr>
            <a:spLocks noGrp="1"/>
          </p:cNvSpPr>
          <p:nvPr>
            <p:ph idx="1"/>
          </p:nvPr>
        </p:nvSpPr>
        <p:spPr>
          <a:xfrm>
            <a:off x="1295401" y="2061556"/>
            <a:ext cx="9601196" cy="3814312"/>
          </a:xfrm>
        </p:spPr>
        <p:txBody>
          <a:bodyPr>
            <a:normAutofit fontScale="77500" lnSpcReduction="20000"/>
          </a:bodyPr>
          <a:lstStyle/>
          <a:p>
            <a:pPr marL="0" indent="0">
              <a:lnSpc>
                <a:spcPct val="170000"/>
              </a:lnSpc>
              <a:buNone/>
            </a:pPr>
            <a:r>
              <a:rPr lang="es-MX" b="1" dirty="0" smtClean="0">
                <a:solidFill>
                  <a:schemeClr val="accent4">
                    <a:lumMod val="75000"/>
                  </a:schemeClr>
                </a:solidFill>
              </a:rPr>
              <a:t>El término problema designa (García-Córdoba y García-Córdoba, 2005, p. 11):</a:t>
            </a:r>
          </a:p>
          <a:p>
            <a:pPr>
              <a:lnSpc>
                <a:spcPct val="170000"/>
              </a:lnSpc>
              <a:buFont typeface="Wingdings" panose="05000000000000000000" pitchFamily="2" charset="2"/>
              <a:buChar char="q"/>
            </a:pPr>
            <a:r>
              <a:rPr lang="es-MX" b="1" dirty="0">
                <a:solidFill>
                  <a:schemeClr val="accent4">
                    <a:lumMod val="75000"/>
                  </a:schemeClr>
                </a:solidFill>
              </a:rPr>
              <a:t>U</a:t>
            </a:r>
            <a:r>
              <a:rPr lang="es-MX" b="1" dirty="0" smtClean="0">
                <a:solidFill>
                  <a:schemeClr val="accent4">
                    <a:lumMod val="75000"/>
                  </a:schemeClr>
                </a:solidFill>
              </a:rPr>
              <a:t>na dificultad teórica o práctica.</a:t>
            </a:r>
          </a:p>
          <a:p>
            <a:pPr>
              <a:lnSpc>
                <a:spcPct val="170000"/>
              </a:lnSpc>
              <a:buFont typeface="Wingdings" panose="05000000000000000000" pitchFamily="2" charset="2"/>
              <a:buChar char="q"/>
            </a:pPr>
            <a:r>
              <a:rPr lang="es-MX" b="1" dirty="0" smtClean="0">
                <a:solidFill>
                  <a:srgbClr val="C00000"/>
                </a:solidFill>
              </a:rPr>
              <a:t>Un obstáculo.</a:t>
            </a:r>
          </a:p>
          <a:p>
            <a:pPr>
              <a:lnSpc>
                <a:spcPct val="170000"/>
              </a:lnSpc>
              <a:buFont typeface="Wingdings" panose="05000000000000000000" pitchFamily="2" charset="2"/>
              <a:buChar char="q"/>
            </a:pPr>
            <a:r>
              <a:rPr lang="es-MX" b="1" dirty="0">
                <a:solidFill>
                  <a:schemeClr val="accent4">
                    <a:lumMod val="75000"/>
                  </a:schemeClr>
                </a:solidFill>
              </a:rPr>
              <a:t>V</a:t>
            </a:r>
            <a:r>
              <a:rPr lang="es-MX" b="1" dirty="0" smtClean="0">
                <a:solidFill>
                  <a:schemeClr val="accent4">
                    <a:lumMod val="75000"/>
                  </a:schemeClr>
                </a:solidFill>
              </a:rPr>
              <a:t>acío de información, desconocimiento o falta de datos respecto a un asunto o fenómeno.</a:t>
            </a:r>
          </a:p>
          <a:p>
            <a:pPr>
              <a:lnSpc>
                <a:spcPct val="170000"/>
              </a:lnSpc>
              <a:buFont typeface="Wingdings" panose="05000000000000000000" pitchFamily="2" charset="2"/>
              <a:buChar char="q"/>
            </a:pPr>
            <a:r>
              <a:rPr lang="es-MX" b="1" dirty="0" smtClean="0">
                <a:solidFill>
                  <a:srgbClr val="C00000"/>
                </a:solidFill>
              </a:rPr>
              <a:t>Refiere a aquello que no ocurre como debiera, o como se quisiera que aconteciera.</a:t>
            </a:r>
          </a:p>
          <a:p>
            <a:pPr>
              <a:lnSpc>
                <a:spcPct val="170000"/>
              </a:lnSpc>
              <a:buFont typeface="Wingdings" panose="05000000000000000000" pitchFamily="2" charset="2"/>
              <a:buChar char="q"/>
            </a:pPr>
            <a:r>
              <a:rPr lang="es-MX" b="1" dirty="0" smtClean="0">
                <a:solidFill>
                  <a:schemeClr val="accent4">
                    <a:lumMod val="75000"/>
                  </a:schemeClr>
                </a:solidFill>
              </a:rPr>
              <a:t>Es una situación adversa.</a:t>
            </a:r>
            <a:endParaRPr lang="en-US" b="1" dirty="0">
              <a:solidFill>
                <a:schemeClr val="accent4">
                  <a:lumMod val="75000"/>
                </a:schemeClr>
              </a:solidFill>
            </a:endParaRPr>
          </a:p>
        </p:txBody>
      </p:sp>
    </p:spTree>
    <p:extLst>
      <p:ext uri="{BB962C8B-B14F-4D97-AF65-F5344CB8AC3E}">
        <p14:creationId xmlns:p14="http://schemas.microsoft.com/office/powerpoint/2010/main" val="266866328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184</TotalTime>
  <Words>2422</Words>
  <Application>Microsoft Office PowerPoint</Application>
  <PresentationFormat>Panorámica</PresentationFormat>
  <Paragraphs>154</Paragraphs>
  <Slides>40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40</vt:i4>
      </vt:variant>
    </vt:vector>
  </HeadingPairs>
  <TitlesOfParts>
    <vt:vector size="44" baseType="lpstr">
      <vt:lpstr>Arial</vt:lpstr>
      <vt:lpstr>Garamond</vt:lpstr>
      <vt:lpstr>Wingdings</vt:lpstr>
      <vt:lpstr>Orgánico</vt:lpstr>
      <vt:lpstr>Universidad Autónoma del Estado de México Facultad de Turismo y Gastronomía</vt:lpstr>
      <vt:lpstr>UNIDAD DE APRENDIZAJE: TALLER DE INVESTIGACIÓN EN GASTRONOMÍA</vt:lpstr>
      <vt:lpstr>Responsable de la elaboración del material: Dra. en C. S. Diana Castro Ricalde Profesora de Tiempo Completo</vt:lpstr>
      <vt:lpstr>GUIÓN EXPLICATIVO PARA EL EMPLEO DEL MATERIAL</vt:lpstr>
      <vt:lpstr>GUIÓN EXPLICATIVO PARA EL EMPLEO DEL MATERIAL</vt:lpstr>
      <vt:lpstr>GUIÓN EXPLICATIVO PARA EL EMPLEO DEL MATERIAL</vt:lpstr>
      <vt:lpstr>CÓMO PLANTEAR EL PROBLEMA Y HACER UNA JUSTIFICACIÓN EN INVESTIGACIÓN </vt:lpstr>
      <vt:lpstr>APARTADO DE PLANTEAMIENTO DEL PROBLEMA</vt:lpstr>
      <vt:lpstr>¿QUÉ ES UN PROBLEMA DE INVESTIGACIÓN?</vt:lpstr>
      <vt:lpstr>¿Qué diferencia hay entre una necesidad y un problema?</vt:lpstr>
      <vt:lpstr>Necesidad versus problema</vt:lpstr>
      <vt:lpstr>Problemas versus necesidades</vt:lpstr>
      <vt:lpstr>Un problema se considera científico cuando (García-Córdoba y García-Córdoba, 2005, p. 12): </vt:lpstr>
      <vt:lpstr>Presentación de PowerPoint</vt:lpstr>
      <vt:lpstr>¿Cómo formular el problema de investigación?</vt:lpstr>
      <vt:lpstr>¿Y qué es el planteamiento del problema?</vt:lpstr>
      <vt:lpstr>PLANTEAMIENTO DEL PROBLEMA</vt:lpstr>
      <vt:lpstr>Apartado de PLANTEAMIENTO DEL PROBLEMA en investigación</vt:lpstr>
      <vt:lpstr>Presentación de PowerPoint</vt:lpstr>
      <vt:lpstr>Elementos del Planteamiento del Problema</vt:lpstr>
      <vt:lpstr>Elementos del Planteamiento del Problema</vt:lpstr>
      <vt:lpstr>ALGUNAS CONDICIONES</vt:lpstr>
      <vt:lpstr>Preguntas guía para responder:</vt:lpstr>
      <vt:lpstr>APARTADO DE JUSTIFICACIÓN</vt:lpstr>
      <vt:lpstr>QUÉ ES UNA JUSTIFICACIÓN</vt:lpstr>
      <vt:lpstr>QUÉ ES UNA JUSTIFICACIÓN</vt:lpstr>
      <vt:lpstr>QUÉ ES UNA JUSTIFICACIÓN</vt:lpstr>
      <vt:lpstr>QUÉ ES UNA JUSTIFICACIÓN</vt:lpstr>
      <vt:lpstr>CÓMO DEBE HACERSE UNA JUSTIFICACIÓN</vt:lpstr>
      <vt:lpstr>CÓMO DEBE HACERSE UNA JUSTIFICACIÓN</vt:lpstr>
      <vt:lpstr>QUÉ MOTIVOS PUEDEN DARSE EN UNA JUSTIFICACIÓN</vt:lpstr>
      <vt:lpstr>PASOS PARA HACER UNA JUSTIFICACIÓN (Dzul, s/f)</vt:lpstr>
      <vt:lpstr>PASOS PARA HACER UNA JUSTIFICACIÓN</vt:lpstr>
      <vt:lpstr>PASOS PARA HACER UNA JUSTIFICACIÓN</vt:lpstr>
      <vt:lpstr>Presentación de PowerPoint</vt:lpstr>
      <vt:lpstr>PREGUNTAS A CONSIDERAR (Dzul, s/f)</vt:lpstr>
      <vt:lpstr>PREGUNTAS A CONSIDERAR</vt:lpstr>
      <vt:lpstr>PREGUNTAS A CONSIDERAR</vt:lpstr>
      <vt:lpstr>FUENTES DE INFORMACIÓN</vt:lpstr>
      <vt:lpstr>FUENTES DE INFORMACIÓN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INVESTIGACIÓN TURÍSTICA</dc:title>
  <dc:creator>Diana Castro Ricalde</dc:creator>
  <cp:lastModifiedBy>Usuario de Windows</cp:lastModifiedBy>
  <cp:revision>41</cp:revision>
  <dcterms:created xsi:type="dcterms:W3CDTF">2018-03-12T02:45:19Z</dcterms:created>
  <dcterms:modified xsi:type="dcterms:W3CDTF">2019-08-21T16:35:30Z</dcterms:modified>
</cp:coreProperties>
</file>