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67" r:id="rId2"/>
    <p:sldId id="268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56" r:id="rId11"/>
    <p:sldId id="257" r:id="rId12"/>
    <p:sldId id="258" r:id="rId13"/>
    <p:sldId id="264" r:id="rId14"/>
    <p:sldId id="259" r:id="rId15"/>
    <p:sldId id="260" r:id="rId16"/>
    <p:sldId id="261" r:id="rId17"/>
    <p:sldId id="262" r:id="rId18"/>
    <p:sldId id="263" r:id="rId19"/>
    <p:sldId id="287" r:id="rId20"/>
    <p:sldId id="277" r:id="rId21"/>
    <p:sldId id="278" r:id="rId22"/>
    <p:sldId id="279" r:id="rId23"/>
    <p:sldId id="280" r:id="rId24"/>
    <p:sldId id="284" r:id="rId25"/>
    <p:sldId id="281" r:id="rId26"/>
    <p:sldId id="286" r:id="rId27"/>
    <p:sldId id="282" r:id="rId28"/>
    <p:sldId id="283" r:id="rId29"/>
    <p:sldId id="265" r:id="rId30"/>
    <p:sldId id="288" r:id="rId31"/>
    <p:sldId id="289" r:id="rId32"/>
    <p:sldId id="291" r:id="rId33"/>
    <p:sldId id="290" r:id="rId34"/>
    <p:sldId id="285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353" autoAdjust="0"/>
    <p:restoredTop sz="86355" autoAdjust="0"/>
  </p:normalViewPr>
  <p:slideViewPr>
    <p:cSldViewPr snapToGrid="0">
      <p:cViewPr varScale="1">
        <p:scale>
          <a:sx n="61" d="100"/>
          <a:sy n="61" d="100"/>
        </p:scale>
        <p:origin x="720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7CD52F-4842-44FF-B259-B06E4028B774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</dgm:pt>
    <dgm:pt modelId="{3C9849C6-775D-4112-8EE0-7663A21938B4}">
      <dgm:prSet phldrT="[Texto]"/>
      <dgm:spPr/>
      <dgm:t>
        <a:bodyPr/>
        <a:lstStyle/>
        <a:p>
          <a:r>
            <a:rPr lang="es-MX" dirty="0" smtClean="0"/>
            <a:t>PINACEAE</a:t>
          </a:r>
          <a:endParaRPr lang="es-MX" dirty="0"/>
        </a:p>
      </dgm:t>
    </dgm:pt>
    <dgm:pt modelId="{2FEDBEE3-128A-4957-8517-FBD26DC4F21D}" type="parTrans" cxnId="{C7E71682-A665-4431-9B15-76566CE9F070}">
      <dgm:prSet/>
      <dgm:spPr/>
      <dgm:t>
        <a:bodyPr/>
        <a:lstStyle/>
        <a:p>
          <a:endParaRPr lang="es-MX"/>
        </a:p>
      </dgm:t>
    </dgm:pt>
    <dgm:pt modelId="{AAA34CBD-9AF2-4AF7-A1DC-47F7EC6E47B8}" type="sibTrans" cxnId="{C7E71682-A665-4431-9B15-76566CE9F070}">
      <dgm:prSet/>
      <dgm:spPr/>
      <dgm:t>
        <a:bodyPr/>
        <a:lstStyle/>
        <a:p>
          <a:endParaRPr lang="es-MX"/>
        </a:p>
      </dgm:t>
    </dgm:pt>
    <dgm:pt modelId="{72709ECE-9952-4B84-A4AC-7CE88D56333E}">
      <dgm:prSet phldrT="[Texto]"/>
      <dgm:spPr/>
      <dgm:t>
        <a:bodyPr/>
        <a:lstStyle/>
        <a:p>
          <a:r>
            <a:rPr lang="es-MX" dirty="0" err="1" smtClean="0"/>
            <a:t>Abies</a:t>
          </a:r>
          <a:r>
            <a:rPr lang="es-MX" dirty="0" smtClean="0"/>
            <a:t> </a:t>
          </a:r>
          <a:r>
            <a:rPr lang="es-MX" dirty="0" err="1" smtClean="0"/>
            <a:t>sp</a:t>
          </a:r>
          <a:r>
            <a:rPr lang="es-MX" dirty="0" smtClean="0"/>
            <a:t>. </a:t>
          </a:r>
          <a:endParaRPr lang="es-MX" dirty="0"/>
        </a:p>
      </dgm:t>
    </dgm:pt>
    <dgm:pt modelId="{ECB70DB8-3145-4798-9C98-F56C1F777F75}" type="parTrans" cxnId="{24DC83EE-60A2-4D1A-BCBC-6F1226B56DA3}">
      <dgm:prSet/>
      <dgm:spPr/>
      <dgm:t>
        <a:bodyPr/>
        <a:lstStyle/>
        <a:p>
          <a:endParaRPr lang="es-MX"/>
        </a:p>
      </dgm:t>
    </dgm:pt>
    <dgm:pt modelId="{CCA70048-078D-4C14-9ED8-AB593E069E6F}" type="sibTrans" cxnId="{24DC83EE-60A2-4D1A-BCBC-6F1226B56DA3}">
      <dgm:prSet/>
      <dgm:spPr/>
      <dgm:t>
        <a:bodyPr/>
        <a:lstStyle/>
        <a:p>
          <a:endParaRPr lang="es-MX"/>
        </a:p>
      </dgm:t>
    </dgm:pt>
    <dgm:pt modelId="{EC58707B-B2AD-4778-9446-B5DD26E823D8}">
      <dgm:prSet phldrT="[Texto]"/>
      <dgm:spPr/>
      <dgm:t>
        <a:bodyPr/>
        <a:lstStyle/>
        <a:p>
          <a:r>
            <a:rPr lang="es-MX" dirty="0" smtClean="0"/>
            <a:t>Caracteristicas </a:t>
          </a:r>
          <a:endParaRPr lang="es-MX" dirty="0"/>
        </a:p>
      </dgm:t>
    </dgm:pt>
    <dgm:pt modelId="{32304251-AF04-4A7F-BCF8-B6088A7FB39A}" type="parTrans" cxnId="{DBE2E597-7969-43B8-AFC1-08FD765E3B9A}">
      <dgm:prSet/>
      <dgm:spPr/>
      <dgm:t>
        <a:bodyPr/>
        <a:lstStyle/>
        <a:p>
          <a:endParaRPr lang="es-MX"/>
        </a:p>
      </dgm:t>
    </dgm:pt>
    <dgm:pt modelId="{F2C31E62-F691-4716-9621-5FE6538CFF95}" type="sibTrans" cxnId="{DBE2E597-7969-43B8-AFC1-08FD765E3B9A}">
      <dgm:prSet/>
      <dgm:spPr/>
      <dgm:t>
        <a:bodyPr/>
        <a:lstStyle/>
        <a:p>
          <a:endParaRPr lang="es-MX"/>
        </a:p>
      </dgm:t>
    </dgm:pt>
    <dgm:pt modelId="{14B4FCED-DCFF-4E2A-9E74-C8CF9CA25D89}">
      <dgm:prSet phldrT="[Texto]"/>
      <dgm:spPr/>
      <dgm:t>
        <a:bodyPr/>
        <a:lstStyle/>
        <a:p>
          <a:r>
            <a:rPr lang="es-MX" dirty="0" smtClean="0"/>
            <a:t>Importancia </a:t>
          </a:r>
          <a:endParaRPr lang="es-MX" dirty="0"/>
        </a:p>
      </dgm:t>
    </dgm:pt>
    <dgm:pt modelId="{0C4856B4-00C2-457B-9A7B-80F1B9888ACF}" type="parTrans" cxnId="{23F6DC7F-438A-486E-B05C-62D4F03C924E}">
      <dgm:prSet/>
      <dgm:spPr/>
      <dgm:t>
        <a:bodyPr/>
        <a:lstStyle/>
        <a:p>
          <a:endParaRPr lang="es-MX"/>
        </a:p>
      </dgm:t>
    </dgm:pt>
    <dgm:pt modelId="{CC2E033F-0E9E-4389-9FDE-FF48C0C118CE}" type="sibTrans" cxnId="{23F6DC7F-438A-486E-B05C-62D4F03C924E}">
      <dgm:prSet/>
      <dgm:spPr/>
      <dgm:t>
        <a:bodyPr/>
        <a:lstStyle/>
        <a:p>
          <a:endParaRPr lang="es-MX"/>
        </a:p>
      </dgm:t>
    </dgm:pt>
    <dgm:pt modelId="{8173D973-55D9-4E57-B8FD-B3A791F318F7}" type="pres">
      <dgm:prSet presAssocID="{9B7CD52F-4842-44FF-B259-B06E4028B774}" presName="rootnode" presStyleCnt="0">
        <dgm:presLayoutVars>
          <dgm:chMax/>
          <dgm:chPref/>
          <dgm:dir/>
          <dgm:animLvl val="lvl"/>
        </dgm:presLayoutVars>
      </dgm:prSet>
      <dgm:spPr/>
    </dgm:pt>
    <dgm:pt modelId="{8959381B-3ECB-472B-95FA-735E876DF6D6}" type="pres">
      <dgm:prSet presAssocID="{3C9849C6-775D-4112-8EE0-7663A21938B4}" presName="composite" presStyleCnt="0"/>
      <dgm:spPr/>
    </dgm:pt>
    <dgm:pt modelId="{08613BA0-17F6-429F-9AA8-13A67BC99B11}" type="pres">
      <dgm:prSet presAssocID="{3C9849C6-775D-4112-8EE0-7663A21938B4}" presName="bentUpArrow1" presStyleLbl="alignImgPlace1" presStyleIdx="0" presStyleCnt="3"/>
      <dgm:spPr/>
    </dgm:pt>
    <dgm:pt modelId="{7C4854D9-0627-4227-8914-4F2E10F8B64B}" type="pres">
      <dgm:prSet presAssocID="{3C9849C6-775D-4112-8EE0-7663A21938B4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3F11FF-B2D3-4965-B6CD-18A3BDCF5012}" type="pres">
      <dgm:prSet presAssocID="{3C9849C6-775D-4112-8EE0-7663A21938B4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DAFE5C6-5564-4760-8067-C8F279A4EF5B}" type="pres">
      <dgm:prSet presAssocID="{AAA34CBD-9AF2-4AF7-A1DC-47F7EC6E47B8}" presName="sibTrans" presStyleCnt="0"/>
      <dgm:spPr/>
    </dgm:pt>
    <dgm:pt modelId="{F68EE69C-E1CC-48AD-AC84-627B32560BF1}" type="pres">
      <dgm:prSet presAssocID="{72709ECE-9952-4B84-A4AC-7CE88D56333E}" presName="composite" presStyleCnt="0"/>
      <dgm:spPr/>
    </dgm:pt>
    <dgm:pt modelId="{FC7B4851-AF99-4BDA-AA5B-9563D41772C0}" type="pres">
      <dgm:prSet presAssocID="{72709ECE-9952-4B84-A4AC-7CE88D56333E}" presName="bentUpArrow1" presStyleLbl="alignImgPlace1" presStyleIdx="1" presStyleCnt="3"/>
      <dgm:spPr/>
    </dgm:pt>
    <dgm:pt modelId="{FB5A6F63-D6B3-4C41-B55F-6EBC379E1A64}" type="pres">
      <dgm:prSet presAssocID="{72709ECE-9952-4B84-A4AC-7CE88D56333E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5C31EE-8DF6-46C9-B429-BCB7031CB3EE}" type="pres">
      <dgm:prSet presAssocID="{72709ECE-9952-4B84-A4AC-7CE88D56333E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6332C60-9EA1-423B-BAE3-195C939E0C06}" type="pres">
      <dgm:prSet presAssocID="{CCA70048-078D-4C14-9ED8-AB593E069E6F}" presName="sibTrans" presStyleCnt="0"/>
      <dgm:spPr/>
    </dgm:pt>
    <dgm:pt modelId="{2EAF74B5-EBAE-40E7-8AFA-AFB2C1FE1405}" type="pres">
      <dgm:prSet presAssocID="{EC58707B-B2AD-4778-9446-B5DD26E823D8}" presName="composite" presStyleCnt="0"/>
      <dgm:spPr/>
    </dgm:pt>
    <dgm:pt modelId="{A88D0604-625A-4893-B0AB-C1E55F15A924}" type="pres">
      <dgm:prSet presAssocID="{EC58707B-B2AD-4778-9446-B5DD26E823D8}" presName="bentUpArrow1" presStyleLbl="alignImgPlace1" presStyleIdx="2" presStyleCnt="3"/>
      <dgm:spPr/>
    </dgm:pt>
    <dgm:pt modelId="{9A7B51F8-E1AF-4E0B-BA52-C79326B71610}" type="pres">
      <dgm:prSet presAssocID="{EC58707B-B2AD-4778-9446-B5DD26E823D8}" presName="ParentText" presStyleLbl="node1" presStyleIdx="2" presStyleCnt="4" custLinFactNeighborX="2505" custLinFactNeighborY="-8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2170A2-9FBB-487F-B91B-5A1C8587C361}" type="pres">
      <dgm:prSet presAssocID="{EC58707B-B2AD-4778-9446-B5DD26E823D8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74449675-25E7-412F-858B-74B8A56101D9}" type="pres">
      <dgm:prSet presAssocID="{F2C31E62-F691-4716-9621-5FE6538CFF95}" presName="sibTrans" presStyleCnt="0"/>
      <dgm:spPr/>
    </dgm:pt>
    <dgm:pt modelId="{263BBA6D-08F4-4A76-9018-D09717FE1A81}" type="pres">
      <dgm:prSet presAssocID="{14B4FCED-DCFF-4E2A-9E74-C8CF9CA25D89}" presName="composite" presStyleCnt="0"/>
      <dgm:spPr/>
    </dgm:pt>
    <dgm:pt modelId="{42D5FD79-3732-4227-A7FA-51FB718CF170}" type="pres">
      <dgm:prSet presAssocID="{14B4FCED-DCFF-4E2A-9E74-C8CF9CA25D89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F6DC7F-438A-486E-B05C-62D4F03C924E}" srcId="{9B7CD52F-4842-44FF-B259-B06E4028B774}" destId="{14B4FCED-DCFF-4E2A-9E74-C8CF9CA25D89}" srcOrd="3" destOrd="0" parTransId="{0C4856B4-00C2-457B-9A7B-80F1B9888ACF}" sibTransId="{CC2E033F-0E9E-4389-9FDE-FF48C0C118CE}"/>
    <dgm:cxn modelId="{DBE2E597-7969-43B8-AFC1-08FD765E3B9A}" srcId="{9B7CD52F-4842-44FF-B259-B06E4028B774}" destId="{EC58707B-B2AD-4778-9446-B5DD26E823D8}" srcOrd="2" destOrd="0" parTransId="{32304251-AF04-4A7F-BCF8-B6088A7FB39A}" sibTransId="{F2C31E62-F691-4716-9621-5FE6538CFF95}"/>
    <dgm:cxn modelId="{24DC83EE-60A2-4D1A-BCBC-6F1226B56DA3}" srcId="{9B7CD52F-4842-44FF-B259-B06E4028B774}" destId="{72709ECE-9952-4B84-A4AC-7CE88D56333E}" srcOrd="1" destOrd="0" parTransId="{ECB70DB8-3145-4798-9C98-F56C1F777F75}" sibTransId="{CCA70048-078D-4C14-9ED8-AB593E069E6F}"/>
    <dgm:cxn modelId="{118332F6-CE24-4CC2-B783-DE365FAE34A8}" type="presOf" srcId="{9B7CD52F-4842-44FF-B259-B06E4028B774}" destId="{8173D973-55D9-4E57-B8FD-B3A791F318F7}" srcOrd="0" destOrd="0" presId="urn:microsoft.com/office/officeart/2005/8/layout/StepDownProcess"/>
    <dgm:cxn modelId="{D066A105-414C-400D-95DE-DEAC39BEFF2C}" type="presOf" srcId="{72709ECE-9952-4B84-A4AC-7CE88D56333E}" destId="{FB5A6F63-D6B3-4C41-B55F-6EBC379E1A64}" srcOrd="0" destOrd="0" presId="urn:microsoft.com/office/officeart/2005/8/layout/StepDownProcess"/>
    <dgm:cxn modelId="{F4399844-2F59-48C3-8D61-E1079CFCE62D}" type="presOf" srcId="{3C9849C6-775D-4112-8EE0-7663A21938B4}" destId="{7C4854D9-0627-4227-8914-4F2E10F8B64B}" srcOrd="0" destOrd="0" presId="urn:microsoft.com/office/officeart/2005/8/layout/StepDownProcess"/>
    <dgm:cxn modelId="{C7E71682-A665-4431-9B15-76566CE9F070}" srcId="{9B7CD52F-4842-44FF-B259-B06E4028B774}" destId="{3C9849C6-775D-4112-8EE0-7663A21938B4}" srcOrd="0" destOrd="0" parTransId="{2FEDBEE3-128A-4957-8517-FBD26DC4F21D}" sibTransId="{AAA34CBD-9AF2-4AF7-A1DC-47F7EC6E47B8}"/>
    <dgm:cxn modelId="{B29E1E0E-B0BE-4217-B0BD-046CB433E571}" type="presOf" srcId="{EC58707B-B2AD-4778-9446-B5DD26E823D8}" destId="{9A7B51F8-E1AF-4E0B-BA52-C79326B71610}" srcOrd="0" destOrd="0" presId="urn:microsoft.com/office/officeart/2005/8/layout/StepDownProcess"/>
    <dgm:cxn modelId="{06F0FDE0-997E-48EB-98BC-E08D684B96A1}" type="presOf" srcId="{14B4FCED-DCFF-4E2A-9E74-C8CF9CA25D89}" destId="{42D5FD79-3732-4227-A7FA-51FB718CF170}" srcOrd="0" destOrd="0" presId="urn:microsoft.com/office/officeart/2005/8/layout/StepDownProcess"/>
    <dgm:cxn modelId="{19D35840-1EFE-47B7-BD94-8D52F3303A66}" type="presParOf" srcId="{8173D973-55D9-4E57-B8FD-B3A791F318F7}" destId="{8959381B-3ECB-472B-95FA-735E876DF6D6}" srcOrd="0" destOrd="0" presId="urn:microsoft.com/office/officeart/2005/8/layout/StepDownProcess"/>
    <dgm:cxn modelId="{E70D6084-B6D2-44BA-BE5A-F58033B60577}" type="presParOf" srcId="{8959381B-3ECB-472B-95FA-735E876DF6D6}" destId="{08613BA0-17F6-429F-9AA8-13A67BC99B11}" srcOrd="0" destOrd="0" presId="urn:microsoft.com/office/officeart/2005/8/layout/StepDownProcess"/>
    <dgm:cxn modelId="{C17B1F38-B3D7-49C1-9322-736928B991D6}" type="presParOf" srcId="{8959381B-3ECB-472B-95FA-735E876DF6D6}" destId="{7C4854D9-0627-4227-8914-4F2E10F8B64B}" srcOrd="1" destOrd="0" presId="urn:microsoft.com/office/officeart/2005/8/layout/StepDownProcess"/>
    <dgm:cxn modelId="{B1507D1E-D8A3-4A54-A90A-6CF0EA3FCA29}" type="presParOf" srcId="{8959381B-3ECB-472B-95FA-735E876DF6D6}" destId="{643F11FF-B2D3-4965-B6CD-18A3BDCF5012}" srcOrd="2" destOrd="0" presId="urn:microsoft.com/office/officeart/2005/8/layout/StepDownProcess"/>
    <dgm:cxn modelId="{4B7C3250-541A-4015-96D2-C31065FCE78E}" type="presParOf" srcId="{8173D973-55D9-4E57-B8FD-B3A791F318F7}" destId="{1DAFE5C6-5564-4760-8067-C8F279A4EF5B}" srcOrd="1" destOrd="0" presId="urn:microsoft.com/office/officeart/2005/8/layout/StepDownProcess"/>
    <dgm:cxn modelId="{21EF6C0B-64CB-41AA-9F91-98EACFA0E3BF}" type="presParOf" srcId="{8173D973-55D9-4E57-B8FD-B3A791F318F7}" destId="{F68EE69C-E1CC-48AD-AC84-627B32560BF1}" srcOrd="2" destOrd="0" presId="urn:microsoft.com/office/officeart/2005/8/layout/StepDownProcess"/>
    <dgm:cxn modelId="{1C03C64E-E52B-4C3F-BA11-63C23843770B}" type="presParOf" srcId="{F68EE69C-E1CC-48AD-AC84-627B32560BF1}" destId="{FC7B4851-AF99-4BDA-AA5B-9563D41772C0}" srcOrd="0" destOrd="0" presId="urn:microsoft.com/office/officeart/2005/8/layout/StepDownProcess"/>
    <dgm:cxn modelId="{23DF305C-1C98-4325-A667-42399ECBE960}" type="presParOf" srcId="{F68EE69C-E1CC-48AD-AC84-627B32560BF1}" destId="{FB5A6F63-D6B3-4C41-B55F-6EBC379E1A64}" srcOrd="1" destOrd="0" presId="urn:microsoft.com/office/officeart/2005/8/layout/StepDownProcess"/>
    <dgm:cxn modelId="{1ABF3968-916F-40AB-B79C-E8041E55953A}" type="presParOf" srcId="{F68EE69C-E1CC-48AD-AC84-627B32560BF1}" destId="{9E5C31EE-8DF6-46C9-B429-BCB7031CB3EE}" srcOrd="2" destOrd="0" presId="urn:microsoft.com/office/officeart/2005/8/layout/StepDownProcess"/>
    <dgm:cxn modelId="{D4F7FEB1-24CB-4730-A5F2-339CB8A54774}" type="presParOf" srcId="{8173D973-55D9-4E57-B8FD-B3A791F318F7}" destId="{76332C60-9EA1-423B-BAE3-195C939E0C06}" srcOrd="3" destOrd="0" presId="urn:microsoft.com/office/officeart/2005/8/layout/StepDownProcess"/>
    <dgm:cxn modelId="{FFB6FDEA-9B72-4B3F-9A16-3522F6CB0373}" type="presParOf" srcId="{8173D973-55D9-4E57-B8FD-B3A791F318F7}" destId="{2EAF74B5-EBAE-40E7-8AFA-AFB2C1FE1405}" srcOrd="4" destOrd="0" presId="urn:microsoft.com/office/officeart/2005/8/layout/StepDownProcess"/>
    <dgm:cxn modelId="{95D8B972-B603-4E40-B9A0-F3504C07AC1F}" type="presParOf" srcId="{2EAF74B5-EBAE-40E7-8AFA-AFB2C1FE1405}" destId="{A88D0604-625A-4893-B0AB-C1E55F15A924}" srcOrd="0" destOrd="0" presId="urn:microsoft.com/office/officeart/2005/8/layout/StepDownProcess"/>
    <dgm:cxn modelId="{16D0AAE3-1529-4531-B982-87AB3BFD65AF}" type="presParOf" srcId="{2EAF74B5-EBAE-40E7-8AFA-AFB2C1FE1405}" destId="{9A7B51F8-E1AF-4E0B-BA52-C79326B71610}" srcOrd="1" destOrd="0" presId="urn:microsoft.com/office/officeart/2005/8/layout/StepDownProcess"/>
    <dgm:cxn modelId="{311D110B-9B6F-47BE-8E45-E2B137C0D329}" type="presParOf" srcId="{2EAF74B5-EBAE-40E7-8AFA-AFB2C1FE1405}" destId="{E32170A2-9FBB-487F-B91B-5A1C8587C361}" srcOrd="2" destOrd="0" presId="urn:microsoft.com/office/officeart/2005/8/layout/StepDownProcess"/>
    <dgm:cxn modelId="{A8B5C89C-17F8-4E0A-BDA7-189B4EAFFE64}" type="presParOf" srcId="{8173D973-55D9-4E57-B8FD-B3A791F318F7}" destId="{74449675-25E7-412F-858B-74B8A56101D9}" srcOrd="5" destOrd="0" presId="urn:microsoft.com/office/officeart/2005/8/layout/StepDownProcess"/>
    <dgm:cxn modelId="{FF75A9B8-F195-4502-8957-0D0DC412AC8F}" type="presParOf" srcId="{8173D973-55D9-4E57-B8FD-B3A791F318F7}" destId="{263BBA6D-08F4-4A76-9018-D09717FE1A81}" srcOrd="6" destOrd="0" presId="urn:microsoft.com/office/officeart/2005/8/layout/StepDownProcess"/>
    <dgm:cxn modelId="{E2AE1764-CCB1-4CFE-81FF-53030679405B}" type="presParOf" srcId="{263BBA6D-08F4-4A76-9018-D09717FE1A81}" destId="{42D5FD79-3732-4227-A7FA-51FB718CF17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13BA0-17F6-429F-9AA8-13A67BC99B11}">
      <dsp:nvSpPr>
        <dsp:cNvPr id="0" name=""/>
        <dsp:cNvSpPr/>
      </dsp:nvSpPr>
      <dsp:spPr>
        <a:xfrm rot="5400000">
          <a:off x="1119444" y="1267438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854D9-0627-4227-8914-4F2E10F8B64B}">
      <dsp:nvSpPr>
        <dsp:cNvPr id="0" name=""/>
        <dsp:cNvSpPr/>
      </dsp:nvSpPr>
      <dsp:spPr>
        <a:xfrm>
          <a:off x="824543" y="33559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PINACEAE</a:t>
          </a:r>
          <a:endParaRPr lang="es-MX" sz="1800" kern="1200" dirty="0"/>
        </a:p>
      </dsp:txBody>
      <dsp:txXfrm>
        <a:off x="888581" y="97597"/>
        <a:ext cx="1745705" cy="1183510"/>
      </dsp:txXfrm>
    </dsp:sp>
    <dsp:sp modelId="{643F11FF-B2D3-4965-B6CD-18A3BDCF5012}">
      <dsp:nvSpPr>
        <dsp:cNvPr id="0" name=""/>
        <dsp:cNvSpPr/>
      </dsp:nvSpPr>
      <dsp:spPr>
        <a:xfrm>
          <a:off x="2698325" y="158649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B4851-AF99-4BDA-AA5B-9563D41772C0}">
      <dsp:nvSpPr>
        <dsp:cNvPr id="0" name=""/>
        <dsp:cNvSpPr/>
      </dsp:nvSpPr>
      <dsp:spPr>
        <a:xfrm rot="5400000">
          <a:off x="2673008" y="2740782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263831"/>
            <a:satOff val="-15583"/>
            <a:lumOff val="435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5A6F63-D6B3-4C41-B55F-6EBC379E1A64}">
      <dsp:nvSpPr>
        <dsp:cNvPr id="0" name=""/>
        <dsp:cNvSpPr/>
      </dsp:nvSpPr>
      <dsp:spPr>
        <a:xfrm>
          <a:off x="2378108" y="1506904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-303945"/>
            <a:satOff val="-1535"/>
            <a:lumOff val="-215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err="1" smtClean="0"/>
            <a:t>Abies</a:t>
          </a:r>
          <a:r>
            <a:rPr lang="es-MX" sz="1800" kern="1200" dirty="0" smtClean="0"/>
            <a:t> </a:t>
          </a:r>
          <a:r>
            <a:rPr lang="es-MX" sz="1800" kern="1200" dirty="0" err="1" smtClean="0"/>
            <a:t>sp</a:t>
          </a:r>
          <a:r>
            <a:rPr lang="es-MX" sz="1800" kern="1200" dirty="0" smtClean="0"/>
            <a:t>. </a:t>
          </a:r>
          <a:endParaRPr lang="es-MX" sz="1800" kern="1200" dirty="0"/>
        </a:p>
      </dsp:txBody>
      <dsp:txXfrm>
        <a:off x="2442146" y="1570942"/>
        <a:ext cx="1745705" cy="1183510"/>
      </dsp:txXfrm>
    </dsp:sp>
    <dsp:sp modelId="{9E5C31EE-8DF6-46C9-B429-BCB7031CB3EE}">
      <dsp:nvSpPr>
        <dsp:cNvPr id="0" name=""/>
        <dsp:cNvSpPr/>
      </dsp:nvSpPr>
      <dsp:spPr>
        <a:xfrm>
          <a:off x="4251889" y="1631993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D0604-625A-4893-B0AB-C1E55F15A924}">
      <dsp:nvSpPr>
        <dsp:cNvPr id="0" name=""/>
        <dsp:cNvSpPr/>
      </dsp:nvSpPr>
      <dsp:spPr>
        <a:xfrm rot="5400000">
          <a:off x="4226572" y="4214126"/>
          <a:ext cx="1113086" cy="12672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527662"/>
            <a:satOff val="-31167"/>
            <a:lumOff val="870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B51F8-E1AF-4E0B-BA52-C79326B71610}">
      <dsp:nvSpPr>
        <dsp:cNvPr id="0" name=""/>
        <dsp:cNvSpPr/>
      </dsp:nvSpPr>
      <dsp:spPr>
        <a:xfrm>
          <a:off x="3978610" y="2969729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-607889"/>
            <a:satOff val="-3070"/>
            <a:lumOff val="-431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Caracteristicas </a:t>
          </a:r>
          <a:endParaRPr lang="es-MX" sz="1800" kern="1200" dirty="0"/>
        </a:p>
      </dsp:txBody>
      <dsp:txXfrm>
        <a:off x="4042648" y="3033767"/>
        <a:ext cx="1745705" cy="1183510"/>
      </dsp:txXfrm>
    </dsp:sp>
    <dsp:sp modelId="{E32170A2-9FBB-487F-B91B-5A1C8587C361}">
      <dsp:nvSpPr>
        <dsp:cNvPr id="0" name=""/>
        <dsp:cNvSpPr/>
      </dsp:nvSpPr>
      <dsp:spPr>
        <a:xfrm>
          <a:off x="5805453" y="3105338"/>
          <a:ext cx="1362810" cy="106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D5FD79-3732-4227-A7FA-51FB718CF170}">
      <dsp:nvSpPr>
        <dsp:cNvPr id="0" name=""/>
        <dsp:cNvSpPr/>
      </dsp:nvSpPr>
      <dsp:spPr>
        <a:xfrm>
          <a:off x="5485236" y="4453592"/>
          <a:ext cx="1873781" cy="1311586"/>
        </a:xfrm>
        <a:prstGeom prst="roundRect">
          <a:avLst>
            <a:gd name="adj" fmla="val 16670"/>
          </a:avLst>
        </a:prstGeom>
        <a:solidFill>
          <a:schemeClr val="accent4">
            <a:hueOff val="-911834"/>
            <a:satOff val="-4605"/>
            <a:lumOff val="-647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Importancia </a:t>
          </a:r>
          <a:endParaRPr lang="es-MX" sz="1800" kern="1200" dirty="0"/>
        </a:p>
      </dsp:txBody>
      <dsp:txXfrm>
        <a:off x="5549274" y="4517630"/>
        <a:ext cx="1745705" cy="1183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F25A9-5BAF-4A03-9874-99CCDCFC1C28}" type="datetimeFigureOut">
              <a:rPr lang="es-MX" smtClean="0"/>
              <a:t>13/09/2019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AFAF4-4EDF-4732-B6AB-B7EE394F79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734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AFAF4-4EDF-4732-B6AB-B7EE394F79EA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142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AFAF4-4EDF-4732-B6AB-B7EE394F79EA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332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6810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938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560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5422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5135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155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70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59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049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315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1260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372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21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029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503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18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86A47-E278-42CC-AD86-AA1D6E706C92}" type="datetimeFigureOut">
              <a:rPr lang="es-MX" smtClean="0"/>
              <a:pPr/>
              <a:t>13/09/2019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C39F121-25F8-4069-A95D-6D5CDDF3AD37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18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periodicodeizcalli.com.mx/" TargetMode="Externa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://www.herbarivirtual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353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MX" sz="2400" b="1" dirty="0">
                <a:solidFill>
                  <a:schemeClr val="tx1"/>
                </a:solidFill>
              </a:rPr>
              <a:t>UNIVERSIDAD AUTÓNOMA DEL ESTADO DE MÉXICO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6037" y="1799619"/>
            <a:ext cx="8278812" cy="41148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dirty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dirty="0">
                <a:latin typeface="Arial" panose="020B0604020202020204" pitchFamily="34" charset="0"/>
              </a:rPr>
              <a:t>Pteridofitas y gimnospermas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dirty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dirty="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 smtClean="0">
                <a:latin typeface="Arial Black" panose="020B0A04020102020204" pitchFamily="34" charset="0"/>
              </a:rPr>
              <a:t>“</a:t>
            </a:r>
            <a:r>
              <a:rPr lang="es-ES" altLang="es-MX" i="1" dirty="0" err="1" smtClean="0">
                <a:latin typeface="Arial Black" panose="020B0A04020102020204" pitchFamily="34" charset="0"/>
              </a:rPr>
              <a:t>Abies</a:t>
            </a:r>
            <a:r>
              <a:rPr lang="es-ES" altLang="es-MX" dirty="0" smtClean="0">
                <a:latin typeface="Arial Black" panose="020B0A04020102020204" pitchFamily="34" charset="0"/>
              </a:rPr>
              <a:t> </a:t>
            </a:r>
            <a:r>
              <a:rPr lang="es-ES" altLang="es-MX" dirty="0" err="1">
                <a:latin typeface="Arial Black" panose="020B0A04020102020204" pitchFamily="34" charset="0"/>
              </a:rPr>
              <a:t>sp</a:t>
            </a:r>
            <a:r>
              <a:rPr lang="es-ES" altLang="es-MX" dirty="0">
                <a:latin typeface="Arial Black" panose="020B0A04020102020204" pitchFamily="34" charset="0"/>
              </a:rPr>
              <a:t>.”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dirty="0">
                <a:latin typeface="Arial Black" panose="020B0A04020102020204" pitchFamily="34" charset="0"/>
              </a:rPr>
              <a:t>Septiembre </a:t>
            </a:r>
            <a:r>
              <a:rPr lang="es-ES" altLang="es-MX" dirty="0" smtClean="0">
                <a:latin typeface="Arial Black" panose="020B0A04020102020204" pitchFamily="34" charset="0"/>
              </a:rPr>
              <a:t>2019</a:t>
            </a:r>
            <a:endParaRPr lang="es-ES" altLang="es-MX" dirty="0">
              <a:latin typeface="Arial Black" panose="020B0A04020102020204" pitchFamily="34" charset="0"/>
            </a:endParaRPr>
          </a:p>
        </p:txBody>
      </p:sp>
      <p:pic>
        <p:nvPicPr>
          <p:cNvPr id="4100" name="Picture 4" descr="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85" y="949326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u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724400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/>
          </a:p>
        </p:txBody>
      </p:sp>
    </p:spTree>
    <p:extLst>
      <p:ext uri="{BB962C8B-B14F-4D97-AF65-F5344CB8AC3E}">
        <p14:creationId xmlns:p14="http://schemas.microsoft.com/office/powerpoint/2010/main" val="83190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0705" y="4948726"/>
            <a:ext cx="7766936" cy="1646302"/>
          </a:xfrm>
        </p:spPr>
        <p:txBody>
          <a:bodyPr/>
          <a:lstStyle/>
          <a:p>
            <a:pPr algn="ctr"/>
            <a:r>
              <a:rPr lang="es-MX" sz="6000" b="1" i="1" dirty="0" err="1" smtClean="0">
                <a:solidFill>
                  <a:schemeClr val="bg1"/>
                </a:solidFill>
              </a:rPr>
              <a:t>Abies</a:t>
            </a:r>
            <a:r>
              <a:rPr lang="es-MX" sz="6000" b="1" i="1" dirty="0" smtClean="0">
                <a:solidFill>
                  <a:schemeClr val="bg1"/>
                </a:solidFill>
              </a:rPr>
              <a:t> sp. </a:t>
            </a:r>
            <a:r>
              <a:rPr lang="es-MX" sz="6000" b="1" dirty="0" smtClean="0">
                <a:solidFill>
                  <a:schemeClr val="bg1"/>
                </a:solidFill>
              </a:rPr>
              <a:t> </a:t>
            </a:r>
            <a:endParaRPr lang="es-MX" sz="6000" b="1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968346" y="6471918"/>
            <a:ext cx="23448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>
                <a:solidFill>
                  <a:schemeClr val="bg1"/>
                </a:solidFill>
              </a:rPr>
              <a:t>http://www.clarinveracruzano.com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CARACTERÍSTICAS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5379" y="976025"/>
            <a:ext cx="8596668" cy="3880773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Árboles monoicos perennifolios hasta de 40m de altura y 2m de diámetro. </a:t>
            </a:r>
          </a:p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Copas </a:t>
            </a:r>
            <a:r>
              <a:rPr lang="es-MX" sz="2400" dirty="0"/>
              <a:t>simétricas, piramidales o cónicas hacia el </a:t>
            </a:r>
            <a:r>
              <a:rPr lang="es-MX" sz="2400" dirty="0" smtClean="0"/>
              <a:t>ápice.</a:t>
            </a:r>
          </a:p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Ramas </a:t>
            </a:r>
            <a:r>
              <a:rPr lang="es-MX" sz="2400" dirty="0"/>
              <a:t>extendidas frecuentemente </a:t>
            </a:r>
            <a:r>
              <a:rPr lang="es-MX" sz="2400" dirty="0" smtClean="0"/>
              <a:t>verticiladas</a:t>
            </a:r>
            <a:r>
              <a:rPr lang="es-MX" sz="2400" dirty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5" y="2782454"/>
            <a:ext cx="3978564" cy="397856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663881" y="6514797"/>
            <a:ext cx="19327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http://tienda.delsueve.com.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9171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868" y="2930583"/>
            <a:ext cx="4904509" cy="367838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HOJAS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389" y="799380"/>
            <a:ext cx="8596668" cy="3880773"/>
          </a:xfrm>
        </p:spPr>
        <p:txBody>
          <a:bodyPr>
            <a:normAutofit/>
          </a:bodyPr>
          <a:lstStyle/>
          <a:p>
            <a:pPr algn="just"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800" dirty="0" smtClean="0"/>
              <a:t>Alternas , lineares, </a:t>
            </a:r>
            <a:r>
              <a:rPr lang="es-MX" sz="2800" dirty="0" err="1" smtClean="0"/>
              <a:t>espiraladas</a:t>
            </a:r>
            <a:r>
              <a:rPr lang="es-MX" sz="2800" dirty="0"/>
              <a:t>, sésiles</a:t>
            </a:r>
            <a:r>
              <a:rPr lang="es-MX" sz="2800" dirty="0" smtClean="0"/>
              <a:t>, </a:t>
            </a:r>
            <a:r>
              <a:rPr lang="es-MX" sz="2800" dirty="0"/>
              <a:t>planas, el haz c</a:t>
            </a:r>
            <a:r>
              <a:rPr lang="es-MX" sz="2800" dirty="0" smtClean="0"/>
              <a:t>on </a:t>
            </a:r>
            <a:r>
              <a:rPr lang="es-MX" sz="2800" dirty="0"/>
              <a:t>una hendidura longitudinal </a:t>
            </a:r>
            <a:r>
              <a:rPr lang="es-MX" sz="2800" dirty="0" smtClean="0"/>
              <a:t>en la </a:t>
            </a:r>
            <a:r>
              <a:rPr lang="es-MX" sz="2800" dirty="0"/>
              <a:t>parte media, el envés crestado, con </a:t>
            </a:r>
            <a:r>
              <a:rPr lang="es-MX" sz="2800" dirty="0" smtClean="0"/>
              <a:t>líneas </a:t>
            </a:r>
            <a:r>
              <a:rPr lang="es-MX" sz="2800" dirty="0"/>
              <a:t>longitudinales de </a:t>
            </a:r>
            <a:r>
              <a:rPr lang="es-MX" sz="2800" dirty="0" smtClean="0"/>
              <a:t>estomas y protegidas por resina</a:t>
            </a:r>
            <a:r>
              <a:rPr lang="es-MX" sz="2400" dirty="0" smtClean="0"/>
              <a:t>. 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16" y="2751340"/>
            <a:ext cx="4743450" cy="38576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77716" y="6611779"/>
            <a:ext cx="19708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http://www.intersemillas.es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0569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9531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HOJAS CORTE TRASVERSAL </a:t>
            </a:r>
            <a:endParaRPr lang="es-MX" b="1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531" y="660400"/>
            <a:ext cx="8151223" cy="609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6611779"/>
            <a:ext cx="21640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http://www.herbotecnia.com.ar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86762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ESTRUCTURAS REPRODUCTORAS</a:t>
            </a:r>
            <a:br>
              <a:rPr lang="es-MX" b="1" dirty="0" smtClean="0"/>
            </a:br>
            <a:r>
              <a:rPr lang="es-MX" sz="3200" b="1" dirty="0" smtClean="0"/>
              <a:t>CONOS MASCULINOS  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442" y="1007198"/>
            <a:ext cx="9162857" cy="3880773"/>
          </a:xfrm>
        </p:spPr>
        <p:txBody>
          <a:bodyPr/>
          <a:lstStyle/>
          <a:p>
            <a:r>
              <a:rPr lang="es-MX" sz="2800" dirty="0" smtClean="0"/>
              <a:t>Formando amentos, aparecen en </a:t>
            </a:r>
            <a:r>
              <a:rPr lang="es-MX" sz="2800" dirty="0"/>
              <a:t>la primavera, axilares, </a:t>
            </a:r>
            <a:r>
              <a:rPr lang="es-MX" sz="2800" dirty="0" smtClean="0"/>
              <a:t>prontamente deciduos</a:t>
            </a:r>
            <a:r>
              <a:rPr lang="es-MX" sz="2800" dirty="0"/>
              <a:t>, rojizos o amarillentos, ovoides a </a:t>
            </a:r>
            <a:r>
              <a:rPr lang="es-MX" sz="2800" dirty="0" smtClean="0"/>
              <a:t>cilíndricos</a:t>
            </a:r>
            <a:r>
              <a:rPr lang="es-MX" dirty="0" smtClean="0"/>
              <a:t>.</a:t>
            </a:r>
          </a:p>
          <a:p>
            <a:r>
              <a:rPr lang="es-MX" sz="2800" dirty="0" smtClean="0"/>
              <a:t>Polen con sacos.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53" y="2955208"/>
            <a:ext cx="3059191" cy="377810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117" y="2613314"/>
            <a:ext cx="5493327" cy="411999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596668" y="6494087"/>
            <a:ext cx="18461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https://www.polleninfo.org</a:t>
            </a:r>
            <a:endParaRPr lang="es-MX" sz="1000" dirty="0"/>
          </a:p>
        </p:txBody>
      </p:sp>
      <p:sp>
        <p:nvSpPr>
          <p:cNvPr id="7" name="Rectángulo 6"/>
          <p:cNvSpPr/>
          <p:nvPr/>
        </p:nvSpPr>
        <p:spPr>
          <a:xfrm>
            <a:off x="8696" y="6617197"/>
            <a:ext cx="20227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http://www.jardin-mundani.es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67891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ESTRUCTURAS REPRODUCTORAS</a:t>
            </a:r>
            <a:br>
              <a:rPr lang="es-MX" b="1" dirty="0" smtClean="0"/>
            </a:br>
            <a:r>
              <a:rPr lang="es-MX" sz="3200" b="1" dirty="0" smtClean="0"/>
              <a:t>CONOS FEMENINOS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785" y="1345474"/>
            <a:ext cx="8596668" cy="3838488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Cerca del </a:t>
            </a:r>
            <a:r>
              <a:rPr lang="es-MX" sz="2400" dirty="0"/>
              <a:t>ápice de las ramas </a:t>
            </a:r>
            <a:r>
              <a:rPr lang="es-MX" sz="2400" dirty="0" smtClean="0"/>
              <a:t>superiores.</a:t>
            </a:r>
          </a:p>
          <a:p>
            <a:r>
              <a:rPr lang="es-MX" sz="2400" dirty="0" smtClean="0"/>
              <a:t>Cilíndricos, erectos, sésiles o </a:t>
            </a:r>
            <a:r>
              <a:rPr lang="es-MX" sz="2400" dirty="0" err="1" smtClean="0"/>
              <a:t>subsésiles</a:t>
            </a:r>
            <a:r>
              <a:rPr lang="es-MX" sz="2400" dirty="0" smtClean="0"/>
              <a:t>, solitarios, resinosos.</a:t>
            </a:r>
          </a:p>
          <a:p>
            <a:r>
              <a:rPr lang="es-MX" sz="2400" dirty="0" smtClean="0"/>
              <a:t> Las escamas con dos semillas en su cara interna y 1 bráctea adherida a la parte dorsal.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481" y="3569426"/>
            <a:ext cx="54768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SEMILLAS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899415"/>
            <a:ext cx="8596668" cy="5074711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Semillas angulosas o vagamente triangulares, provistas de una ala delgada, papirácea, truncada y generalmente </a:t>
            </a:r>
            <a:r>
              <a:rPr lang="es-MX" sz="2400" dirty="0" err="1" smtClean="0">
                <a:latin typeface="Arial" pitchFamily="34" charset="0"/>
                <a:cs typeface="Arial" pitchFamily="34" charset="0"/>
              </a:rPr>
              <a:t>auriculada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AutoShape 2" descr="http://www.google.com.mx/url?sa=i&amp;source=imgres&amp;cd=&amp;ved=0CAkQjBwwAA&amp;url=http%3A%2F%2Ffarm4.staticflickr.com%2F3486%2F3843077005_e1f53a5fff_z.jpg&amp;ei=YLZQVam5LMmksAWU8YCIBg&amp;psig=AFQjCNE070NYGFLT-gbrRNpQgdKTXDal7w&amp;ust=143143932879667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0" name="AutoShape 4" descr="http://www.google.com.mx/url?sa=i&amp;source=imgres&amp;cd=&amp;ved=0CAkQjBwwAA&amp;url=http%3A%2F%2Ffarm4.staticflickr.com%2F3486%2F3843077005_e1f53a5fff_z.jpg&amp;ei=YLZQVam5LMmksAWU8YCIBg&amp;psig=AFQjCNE070NYGFLT-gbrRNpQgdKTXDal7w&amp;ust=143143932879667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5 Imagen" descr="3843077005_e1f53a5fff_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9143" y="1851658"/>
            <a:ext cx="6675121" cy="5006342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6352903" y="6611779"/>
            <a:ext cx="21379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http://farm4.staticflickr.com.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6346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DISTRIBUCIÓN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809897"/>
            <a:ext cx="8596668" cy="5231465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El género comprende unas 40 especies distribuidas en Norteamérica y Eurasia.</a:t>
            </a:r>
          </a:p>
          <a:p>
            <a:r>
              <a:rPr lang="es-MX" sz="2400" dirty="0" smtClean="0"/>
              <a:t>Altitud. 2,800-3, I 00 msnm.</a:t>
            </a:r>
          </a:p>
          <a:p>
            <a:r>
              <a:rPr lang="es-MX" sz="2400" dirty="0" smtClean="0"/>
              <a:t>Tipo de Vegetación. Bosque de pinos y abetos.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AutoShape 2" descr="http://www.google.com.mx/url?sa=i&amp;source=imgres&amp;cd=&amp;ved=0CAkQjBwwAA&amp;url=http%3A%2F%2Fwww.mexicodesconocido.com.mx%2Fassets%2Fimages%2Fnotas_2012%2Fjunio_2012%2Fterritorio-exploradores-hidalgo.jpg&amp;ei=NblQVei5HYbssAXCq4CQCA&amp;psig=AFQjCNFDPGocvxO9S9Y07k-gjHZfzeMfkw&amp;ust=143144005357165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6" name="AutoShape 4" descr="http://www.google.com.mx/url?sa=i&amp;source=imgres&amp;cd=&amp;ved=0CAkQjBwwAA&amp;url=http%3A%2F%2Fwww.mexicodesconocido.com.mx%2Fassets%2Fimages%2Fnotas_2012%2Fjunio_2012%2Fterritorio-exploradores-hidalgo.jpg&amp;ei=NblQVei5HYbssAXCq4CQCA&amp;psig=AFQjCNFDPGocvxO9S9Y07k-gjHZfzeMfkw&amp;ust=143144005357165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5 Imagen" descr="territorio-exploradores-hidal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0573" y="2983545"/>
            <a:ext cx="6783977" cy="344583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0" y="6611779"/>
            <a:ext cx="27301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http://www.mexicodesconocido.com.mx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5220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00-abies-sachalinensis-fruto-medi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73350" cy="6858000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508" y="640080"/>
            <a:ext cx="12192000" cy="1320800"/>
          </a:xfrm>
        </p:spPr>
        <p:txBody>
          <a:bodyPr/>
          <a:lstStyle/>
          <a:p>
            <a:pPr algn="ctr"/>
            <a:r>
              <a:rPr lang="es-MX" b="1" i="1" dirty="0" err="1" smtClean="0">
                <a:solidFill>
                  <a:schemeClr val="tx1"/>
                </a:solidFill>
              </a:rPr>
              <a:t>Abies</a:t>
            </a:r>
            <a:r>
              <a:rPr lang="es-MX" b="1" i="1" dirty="0" smtClean="0">
                <a:solidFill>
                  <a:schemeClr val="tx1"/>
                </a:solidFill>
              </a:rPr>
              <a:t> religiosa </a:t>
            </a:r>
            <a:r>
              <a:rPr lang="es-MX" b="1" dirty="0" smtClean="0">
                <a:solidFill>
                  <a:schemeClr val="tx1"/>
                </a:solidFill>
              </a:rPr>
              <a:t>(H.B.K.) </a:t>
            </a:r>
            <a:r>
              <a:rPr lang="es-MX" b="1" dirty="0" err="1" smtClean="0">
                <a:solidFill>
                  <a:schemeClr val="tx1"/>
                </a:solidFill>
              </a:rPr>
              <a:t>Cham</a:t>
            </a:r>
            <a:r>
              <a:rPr lang="es-MX" b="1" dirty="0" smtClean="0">
                <a:solidFill>
                  <a:schemeClr val="tx1"/>
                </a:solidFill>
              </a:rPr>
              <a:t>. &amp; </a:t>
            </a:r>
            <a:r>
              <a:rPr lang="es-MX" b="1" dirty="0" err="1" smtClean="0">
                <a:solidFill>
                  <a:schemeClr val="tx1"/>
                </a:solidFill>
              </a:rPr>
              <a:t>Schlecht</a:t>
            </a:r>
            <a:r>
              <a:rPr lang="es-MX" b="1" dirty="0" smtClean="0"/>
              <a:t>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http://img.botanicayjardines.com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91737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es-MX" b="1" dirty="0"/>
              <a:t>CARACTERÍSTICAS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" y="585789"/>
            <a:ext cx="9872662" cy="3929061"/>
          </a:xfrm>
        </p:spPr>
        <p:txBody>
          <a:bodyPr>
            <a:normAutofit fontScale="92500" lnSpcReduction="20000"/>
          </a:bodyPr>
          <a:lstStyle/>
          <a:p>
            <a:r>
              <a:rPr lang="es-MX" sz="2800" b="1" dirty="0" smtClean="0"/>
              <a:t>NOMBRES COMUNES</a:t>
            </a:r>
          </a:p>
          <a:p>
            <a:pPr lvl="1"/>
            <a:r>
              <a:rPr lang="es-MX" sz="2600" dirty="0"/>
              <a:t>Abeto, </a:t>
            </a:r>
            <a:r>
              <a:rPr lang="es-MX" sz="2600" dirty="0" err="1"/>
              <a:t>acshoyatl</a:t>
            </a:r>
            <a:r>
              <a:rPr lang="es-MX" sz="2600" dirty="0"/>
              <a:t>, </a:t>
            </a:r>
            <a:r>
              <a:rPr lang="es-MX" sz="2600" dirty="0" err="1"/>
              <a:t>bansú</a:t>
            </a:r>
            <a:r>
              <a:rPr lang="es-MX" sz="2600" dirty="0"/>
              <a:t> (lengua otomí), </a:t>
            </a:r>
            <a:r>
              <a:rPr lang="es-MX" sz="2600" dirty="0" err="1"/>
              <a:t>ocopetla</a:t>
            </a:r>
            <a:r>
              <a:rPr lang="es-MX" sz="2600" dirty="0"/>
              <a:t>, oyamel </a:t>
            </a:r>
            <a:r>
              <a:rPr lang="es-MX" sz="2600" dirty="0" smtClean="0"/>
              <a:t>Etc. </a:t>
            </a:r>
            <a:endParaRPr lang="es-MX" sz="2400" b="1" dirty="0" smtClean="0"/>
          </a:p>
          <a:p>
            <a:r>
              <a:rPr lang="es-MX" sz="2800" b="1" dirty="0" smtClean="0"/>
              <a:t>Distribución en México </a:t>
            </a:r>
          </a:p>
          <a:p>
            <a:pPr lvl="1" algn="just"/>
            <a:r>
              <a:rPr lang="es-MX" sz="2600" dirty="0"/>
              <a:t>Asociación vegetal Bosque de coníferas, las masas puras formadas por esta especie son también conocidas como bosque de </a:t>
            </a:r>
            <a:r>
              <a:rPr lang="es-MX" sz="2600" dirty="0" err="1"/>
              <a:t>Abies</a:t>
            </a:r>
            <a:r>
              <a:rPr lang="es-MX" sz="2600" dirty="0"/>
              <a:t>, bosque de abetos o bosque de oyamel (6).  2.2.2 </a:t>
            </a:r>
            <a:endParaRPr lang="es-MX" sz="2600" dirty="0" smtClean="0"/>
          </a:p>
          <a:p>
            <a:pPr lvl="1" algn="just"/>
            <a:r>
              <a:rPr lang="es-MX" sz="2800" dirty="0"/>
              <a:t>Se le encuentra en el Eje Neovolcánico, desde Michoacán a Veracruz, al sur de Nuevo León, al oeste de Tamaulipas, en el sur de Chihuahua, en San Luis Potosí, en Sinaloa, en Oaxaca y hasta Guatemala.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4243387"/>
            <a:ext cx="4090987" cy="26003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514849" y="6474373"/>
            <a:ext cx="199285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www.naturalista.mx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14954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eaLnBrk="1" hangingPunct="1"/>
            <a:r>
              <a:rPr lang="es-MX" altLang="es-MX" b="1" dirty="0" smtClean="0"/>
              <a:t>Presentación</a:t>
            </a:r>
            <a:endParaRPr lang="es-ES" altLang="es-MX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201" y="898670"/>
            <a:ext cx="8229600" cy="5733256"/>
          </a:xfrm>
        </p:spPr>
        <p:txBody>
          <a:bodyPr>
            <a:normAutofit fontScale="85000" lnSpcReduction="10000"/>
          </a:bodyPr>
          <a:lstStyle/>
          <a:p>
            <a:pPr marL="109728" indent="0" algn="just">
              <a:buNone/>
            </a:pPr>
            <a:r>
              <a:rPr lang="es-MX" sz="2400" dirty="0"/>
              <a:t>Las plantas, colectivamente llamadas embriofitas, son organismos con complejos sistemas morfológicos y </a:t>
            </a:r>
            <a:r>
              <a:rPr lang="es-MX" sz="2400" dirty="0" smtClean="0"/>
              <a:t>funcionales. Su conocimiento </a:t>
            </a:r>
            <a:r>
              <a:rPr lang="es-MX" sz="2400" dirty="0"/>
              <a:t>y comprensión requiere de un cuidadoso estudio a nivel macroscópico, microscópico, filogenético y </a:t>
            </a:r>
            <a:r>
              <a:rPr lang="es-MX" sz="2400" dirty="0" smtClean="0"/>
              <a:t>taxonómico. </a:t>
            </a:r>
            <a:r>
              <a:rPr lang="es-MX" sz="2400" dirty="0"/>
              <a:t>E</a:t>
            </a:r>
            <a:r>
              <a:rPr lang="es-MX" sz="2400" dirty="0" smtClean="0"/>
              <a:t>stos </a:t>
            </a:r>
            <a:r>
              <a:rPr lang="es-MX" sz="2400" dirty="0"/>
              <a:t>organismos están  integrados por un sin número de especies, que van desde las pequeñas briofitas, hasta las inconfundibles </a:t>
            </a:r>
            <a:r>
              <a:rPr lang="es-MX" sz="2400" dirty="0" smtClean="0"/>
              <a:t>orquídeas   (</a:t>
            </a:r>
            <a:r>
              <a:rPr lang="es-MX" sz="2400" dirty="0" err="1" smtClean="0"/>
              <a:t>Judd</a:t>
            </a:r>
            <a:r>
              <a:rPr lang="es-MX" sz="2400" dirty="0" smtClean="0"/>
              <a:t> </a:t>
            </a:r>
            <a:r>
              <a:rPr lang="es-MX" sz="2400" i="1" dirty="0"/>
              <a:t>et al</a:t>
            </a:r>
            <a:r>
              <a:rPr lang="es-MX" sz="2400" dirty="0"/>
              <a:t>., 2007).</a:t>
            </a:r>
          </a:p>
          <a:p>
            <a:pPr marL="109728" indent="0" algn="just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Para el carbonífero, el desarrollo de la semilla permite la evolución de un sin número de organismos, entre los cuales encontramos a las </a:t>
            </a:r>
            <a:r>
              <a:rPr lang="es-MX" sz="2400" dirty="0" smtClean="0"/>
              <a:t>gimnospermas. </a:t>
            </a:r>
            <a:r>
              <a:rPr lang="es-MX" sz="2400" dirty="0"/>
              <a:t>E</a:t>
            </a:r>
            <a:r>
              <a:rPr lang="es-MX" sz="2400" dirty="0" smtClean="0"/>
              <a:t>ste grupo de  </a:t>
            </a:r>
            <a:r>
              <a:rPr lang="es-MX" sz="2400" dirty="0"/>
              <a:t>plantas vasculares superiores </a:t>
            </a:r>
            <a:r>
              <a:rPr lang="es-MX" sz="2400" dirty="0" smtClean="0"/>
              <a:t>muestran </a:t>
            </a:r>
            <a:r>
              <a:rPr lang="es-MX" sz="2400" dirty="0"/>
              <a:t>gran </a:t>
            </a:r>
            <a:r>
              <a:rPr lang="es-MX" sz="2400" dirty="0" smtClean="0"/>
              <a:t> diversidad morfológica, </a:t>
            </a:r>
            <a:r>
              <a:rPr lang="es-MX" sz="2400" dirty="0"/>
              <a:t>y </a:t>
            </a:r>
            <a:r>
              <a:rPr lang="es-MX" sz="2400" dirty="0" smtClean="0"/>
              <a:t>se </a:t>
            </a:r>
            <a:r>
              <a:rPr lang="es-MX" sz="2400" dirty="0"/>
              <a:t>caracterizan </a:t>
            </a:r>
            <a:r>
              <a:rPr lang="es-MX" sz="2400" dirty="0" smtClean="0"/>
              <a:t>por tener </a:t>
            </a:r>
            <a:r>
              <a:rPr lang="es-MX" sz="2400" dirty="0"/>
              <a:t>la semilla sin protección alguna, es decir “desnuda</a:t>
            </a:r>
            <a:r>
              <a:rPr lang="es-MX" sz="2400" dirty="0" smtClean="0"/>
              <a:t>” </a:t>
            </a:r>
            <a:r>
              <a:rPr lang="es-MX" sz="2400" dirty="0"/>
              <a:t>( </a:t>
            </a:r>
            <a:r>
              <a:rPr lang="es-MX" sz="2400" dirty="0" err="1"/>
              <a:t>Stenens</a:t>
            </a:r>
            <a:r>
              <a:rPr lang="es-MX" sz="2400" dirty="0"/>
              <a:t>, 2010).</a:t>
            </a:r>
          </a:p>
          <a:p>
            <a:pPr marL="0" indent="0">
              <a:buNone/>
            </a:pPr>
            <a:r>
              <a:rPr lang="es-MX" sz="2400" dirty="0"/>
              <a:t> </a:t>
            </a:r>
          </a:p>
          <a:p>
            <a:pPr marL="109728" indent="0" algn="just">
              <a:buNone/>
            </a:pPr>
            <a:r>
              <a:rPr lang="es-MX" sz="2400" dirty="0"/>
              <a:t>Dentro de las gimnospermas encontramos particularmente a </a:t>
            </a:r>
            <a:r>
              <a:rPr lang="es-MX" sz="2400" dirty="0" smtClean="0"/>
              <a:t>la familia </a:t>
            </a:r>
            <a:r>
              <a:rPr lang="es-MX" sz="2400" dirty="0" err="1" smtClean="0"/>
              <a:t>Pinaceae</a:t>
            </a:r>
            <a:r>
              <a:rPr lang="es-MX" sz="2400" dirty="0"/>
              <a:t>, donde un género muy significativo por su gran importancia antropocéntrica es </a:t>
            </a:r>
            <a:r>
              <a:rPr lang="es-MX" sz="2400" i="1" dirty="0" err="1" smtClean="0"/>
              <a:t>Abies</a:t>
            </a:r>
            <a:r>
              <a:rPr lang="es-MX" sz="2400" i="1" dirty="0" smtClean="0"/>
              <a:t> </a:t>
            </a:r>
            <a:r>
              <a:rPr lang="es-MX" sz="2400" dirty="0" err="1" smtClean="0"/>
              <a:t>sp</a:t>
            </a:r>
            <a:r>
              <a:rPr lang="es-MX" sz="2400" dirty="0"/>
              <a:t>. </a:t>
            </a:r>
          </a:p>
          <a:p>
            <a:pPr marL="109728" indent="0" algn="just">
              <a:buNone/>
            </a:pPr>
            <a:r>
              <a:rPr lang="es-MX" sz="2000" dirty="0"/>
              <a:t> </a:t>
            </a:r>
          </a:p>
          <a:p>
            <a:pPr algn="just" eaLnBrk="1" hangingPunct="1">
              <a:buFontTx/>
              <a:buNone/>
            </a:pPr>
            <a:endParaRPr lang="es-ES" altLang="es-MX" sz="2000" dirty="0"/>
          </a:p>
        </p:txBody>
      </p:sp>
    </p:spTree>
    <p:extLst>
      <p:ext uri="{BB962C8B-B14F-4D97-AF65-F5344CB8AC3E}">
        <p14:creationId xmlns:p14="http://schemas.microsoft.com/office/powerpoint/2010/main" val="33631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/>
              <a:t>CARACTERÍSTICAS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5379" y="976025"/>
            <a:ext cx="8596668" cy="3880773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Árboles monoicos perennifolios hasta de </a:t>
            </a:r>
            <a:r>
              <a:rPr lang="es-MX" sz="2400" dirty="0" err="1" smtClean="0"/>
              <a:t>40m</a:t>
            </a:r>
            <a:r>
              <a:rPr lang="es-MX" sz="2400" dirty="0" smtClean="0"/>
              <a:t> - </a:t>
            </a:r>
            <a:r>
              <a:rPr lang="es-MX" sz="2400" dirty="0" err="1" smtClean="0"/>
              <a:t>60m</a:t>
            </a:r>
            <a:r>
              <a:rPr lang="es-MX" sz="2400" dirty="0" smtClean="0"/>
              <a:t> de altura.</a:t>
            </a:r>
          </a:p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Copas </a:t>
            </a:r>
            <a:r>
              <a:rPr lang="es-MX" sz="2400" dirty="0"/>
              <a:t>simétricas, piramidales o cónicas hacia el </a:t>
            </a:r>
            <a:r>
              <a:rPr lang="es-MX" sz="2400" dirty="0" smtClean="0"/>
              <a:t>ápice.</a:t>
            </a:r>
          </a:p>
          <a:p>
            <a:pPr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400" dirty="0" smtClean="0"/>
              <a:t>Ramas </a:t>
            </a:r>
            <a:r>
              <a:rPr lang="es-MX" sz="2400" dirty="0"/>
              <a:t>extendidas frecuentemente </a:t>
            </a:r>
            <a:r>
              <a:rPr lang="es-MX" sz="2400" dirty="0" smtClean="0"/>
              <a:t>verticiladas</a:t>
            </a:r>
            <a:r>
              <a:rPr lang="es-MX" sz="2400" dirty="0"/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913" y="2789745"/>
            <a:ext cx="5314948" cy="3986211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6514346"/>
            <a:ext cx="23920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nemesiscan12.wixsite.com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3162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HOJAS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389" y="799380"/>
            <a:ext cx="8596668" cy="3880773"/>
          </a:xfrm>
        </p:spPr>
        <p:txBody>
          <a:bodyPr>
            <a:normAutofit/>
          </a:bodyPr>
          <a:lstStyle/>
          <a:p>
            <a:pPr algn="just">
              <a:buClr>
                <a:schemeClr val="accent2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r>
              <a:rPr lang="es-MX" sz="2800" dirty="0" smtClean="0"/>
              <a:t>Alternas</a:t>
            </a:r>
            <a:r>
              <a:rPr lang="es-MX" sz="2800" dirty="0"/>
              <a:t>, de 20 a 30 mm de largo por 1.5 mm de ancho, ápice </a:t>
            </a:r>
            <a:r>
              <a:rPr lang="es-MX" sz="2800" dirty="0" smtClean="0"/>
              <a:t>agudo, </a:t>
            </a:r>
            <a:r>
              <a:rPr lang="es-MX" sz="2800" dirty="0"/>
              <a:t>base torcida, de color verde oscuro en el haz y glaucas en el </a:t>
            </a:r>
            <a:r>
              <a:rPr lang="es-MX" sz="2800" dirty="0" smtClean="0"/>
              <a:t>envés.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74" t="7212" r="19021" b="28213"/>
          <a:stretch/>
        </p:blipFill>
        <p:spPr>
          <a:xfrm>
            <a:off x="5762914" y="2739766"/>
            <a:ext cx="3934000" cy="3482790"/>
          </a:xfrm>
          <a:prstGeom prst="rect">
            <a:avLst/>
          </a:prstGeom>
        </p:spPr>
      </p:pic>
      <p:sp>
        <p:nvSpPr>
          <p:cNvPr id="8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11" t="14792" r="13335" b="3639"/>
          <a:stretch/>
        </p:blipFill>
        <p:spPr>
          <a:xfrm rot="5400000">
            <a:off x="1247890" y="1878265"/>
            <a:ext cx="3129653" cy="4852656"/>
          </a:xfrm>
          <a:prstGeom prst="rect">
            <a:avLst/>
          </a:prstGeom>
        </p:spPr>
      </p:pic>
      <p:cxnSp>
        <p:nvCxnSpPr>
          <p:cNvPr id="12" name="Conector recto de flecha 11"/>
          <p:cNvCxnSpPr/>
          <p:nvPr/>
        </p:nvCxnSpPr>
        <p:spPr>
          <a:xfrm flipH="1">
            <a:off x="2326341" y="1640541"/>
            <a:ext cx="486375" cy="17750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5519727" y="1704342"/>
            <a:ext cx="1782026" cy="22490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9531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HOJAS CORTE TRASVERSAL </a:t>
            </a:r>
            <a:endParaRPr lang="es-MX" b="1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412" y="778812"/>
            <a:ext cx="6965948" cy="521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4 Rectángulo"/>
          <p:cNvSpPr/>
          <p:nvPr/>
        </p:nvSpPr>
        <p:spPr>
          <a:xfrm>
            <a:off x="0" y="6611779"/>
            <a:ext cx="21640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http://www.herbotecnia.com.ar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65870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ESTRUCTURAS REPRODUCTORAS</a:t>
            </a:r>
            <a:br>
              <a:rPr lang="es-MX" b="1" dirty="0" smtClean="0"/>
            </a:br>
            <a:r>
              <a:rPr lang="es-MX" sz="3200" b="1" dirty="0" smtClean="0"/>
              <a:t>CONOS MASCULINOS  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442" y="1007198"/>
            <a:ext cx="9162857" cy="3880773"/>
          </a:xfrm>
        </p:spPr>
        <p:txBody>
          <a:bodyPr/>
          <a:lstStyle/>
          <a:p>
            <a:r>
              <a:rPr lang="es-MX" sz="2800" dirty="0" smtClean="0"/>
              <a:t>Conos  masculinos oblongos</a:t>
            </a:r>
            <a:r>
              <a:rPr lang="es-MX" sz="2800" dirty="0"/>
              <a:t>, de 12 a 14 mm de largo por 5 mm de ancho, de color violáceo, al principio protegidas por mucha resina. </a:t>
            </a:r>
            <a:endParaRPr lang="es-MX" sz="2800" dirty="0" smtClean="0"/>
          </a:p>
          <a:p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0" t="31190" r="11765" b="19137"/>
          <a:stretch/>
        </p:blipFill>
        <p:spPr>
          <a:xfrm rot="5400000">
            <a:off x="646308" y="3161890"/>
            <a:ext cx="3911395" cy="246081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0" t="30479" r="17255" b="20893"/>
          <a:stretch/>
        </p:blipFill>
        <p:spPr>
          <a:xfrm rot="5400000">
            <a:off x="5256648" y="2998528"/>
            <a:ext cx="3803821" cy="2679962"/>
          </a:xfrm>
          <a:prstGeom prst="rect">
            <a:avLst/>
          </a:prstGeom>
        </p:spPr>
      </p:pic>
      <p:sp>
        <p:nvSpPr>
          <p:cNvPr id="13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29072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1928" y="154153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POLEN </a:t>
            </a:r>
            <a:endParaRPr lang="es-MX" b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14553"/>
            <a:ext cx="7693572" cy="5136826"/>
          </a:xfrm>
        </p:spPr>
      </p:pic>
      <p:sp>
        <p:nvSpPr>
          <p:cNvPr id="4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3342290" y="2238703"/>
            <a:ext cx="3626069" cy="5360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V="1">
            <a:off x="6458608" y="2774731"/>
            <a:ext cx="1108840" cy="18563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6981497" y="2098565"/>
            <a:ext cx="2400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SACOS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729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ESTRUCTURAS REPRODUCTORAS</a:t>
            </a:r>
            <a:br>
              <a:rPr lang="es-MX" b="1" dirty="0" smtClean="0"/>
            </a:br>
            <a:r>
              <a:rPr lang="es-MX" sz="3200" b="1" dirty="0" smtClean="0"/>
              <a:t>CONOS FEMENINOS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3785" y="1345474"/>
            <a:ext cx="8596668" cy="3838488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Conos femeninos inmaduros en </a:t>
            </a:r>
            <a:r>
              <a:rPr lang="es-MX" sz="2400" dirty="0"/>
              <a:t>forma de conillos </a:t>
            </a:r>
            <a:r>
              <a:rPr lang="es-MX" sz="2400" dirty="0" err="1" smtClean="0"/>
              <a:t>subcilíndricos</a:t>
            </a:r>
            <a:r>
              <a:rPr lang="es-MX" sz="2400" dirty="0" smtClean="0"/>
              <a:t> de 7 cm de largo.</a:t>
            </a:r>
          </a:p>
          <a:p>
            <a:r>
              <a:rPr lang="es-MX" sz="2400" dirty="0" smtClean="0"/>
              <a:t>Los conos maduros son </a:t>
            </a:r>
            <a:r>
              <a:rPr lang="es-MX" sz="2400" dirty="0"/>
              <a:t>cilíndrico-oblongos, de 10 a 16 cm de largo por 4 a 6 cm de ancho, casi </a:t>
            </a:r>
            <a:r>
              <a:rPr lang="es-MX" sz="2400" dirty="0" smtClean="0"/>
              <a:t>sésiles, formados por brácteas.</a:t>
            </a:r>
            <a:endParaRPr lang="es-MX" sz="2400" dirty="0"/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26574" r="2084" b="12037"/>
          <a:stretch/>
        </p:blipFill>
        <p:spPr>
          <a:xfrm rot="10800000">
            <a:off x="3020378" y="3454240"/>
            <a:ext cx="5943600" cy="3157539"/>
          </a:xfrm>
          <a:prstGeom prst="rect">
            <a:avLst/>
          </a:prstGeom>
        </p:spPr>
      </p:pic>
      <p:sp>
        <p:nvSpPr>
          <p:cNvPr id="6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5885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91710"/>
            <a:ext cx="8596668" cy="1320800"/>
          </a:xfrm>
        </p:spPr>
        <p:txBody>
          <a:bodyPr/>
          <a:lstStyle/>
          <a:p>
            <a:pPr algn="ctr"/>
            <a:r>
              <a:rPr lang="es-MX" b="1" dirty="0"/>
              <a:t>ESTRUCTURAS REPRODUCTORAS</a:t>
            </a:r>
            <a:br>
              <a:rPr lang="es-MX" b="1" dirty="0"/>
            </a:br>
            <a:r>
              <a:rPr lang="es-MX" sz="3200" b="1" dirty="0"/>
              <a:t>CONOS FEMENINOS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43028" y="1291723"/>
            <a:ext cx="49434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brácteas lleva </a:t>
            </a:r>
            <a:r>
              <a:rPr lang="es-MX" sz="2400" dirty="0"/>
              <a:t>en la cara interna 2 semillas y 1 bráctea adherida a la parte dorsal, al desprenderse el cono, éste se fragmenta, ya que las escamas y brácteas son </a:t>
            </a:r>
            <a:r>
              <a:rPr lang="es-MX" sz="2400" dirty="0" smtClean="0"/>
              <a:t>caedizas.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brácteas son rojizas </a:t>
            </a:r>
            <a:r>
              <a:rPr lang="es-MX" sz="2400" dirty="0"/>
              <a:t>de margen </a:t>
            </a:r>
            <a:r>
              <a:rPr lang="es-MX" sz="2400" dirty="0" smtClean="0"/>
              <a:t>rasgado.</a:t>
            </a:r>
            <a:endParaRPr lang="es-MX" sz="24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0" t="6455" r="9898"/>
          <a:stretch/>
        </p:blipFill>
        <p:spPr>
          <a:xfrm>
            <a:off x="5189828" y="3822850"/>
            <a:ext cx="3516139" cy="2835125"/>
          </a:xfrm>
        </p:spPr>
      </p:pic>
      <p:cxnSp>
        <p:nvCxnSpPr>
          <p:cNvPr id="9" name="Conector recto de flecha 8"/>
          <p:cNvCxnSpPr/>
          <p:nvPr/>
        </p:nvCxnSpPr>
        <p:spPr>
          <a:xfrm>
            <a:off x="3030760" y="5265888"/>
            <a:ext cx="3370040" cy="5348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1018" r="34370" b="24537"/>
          <a:stretch/>
        </p:blipFill>
        <p:spPr>
          <a:xfrm>
            <a:off x="7472363" y="852110"/>
            <a:ext cx="2690929" cy="2857968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>
            <a:off x="2553033" y="2025591"/>
            <a:ext cx="5637170" cy="2167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92134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SEMILLAS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899415"/>
            <a:ext cx="8596668" cy="5074711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itchFamily="34" charset="0"/>
                <a:cs typeface="Arial" pitchFamily="34" charset="0"/>
              </a:rPr>
              <a:t>Semillas </a:t>
            </a:r>
            <a:r>
              <a:rPr lang="es-MX" sz="2400" dirty="0">
                <a:latin typeface="Arial" pitchFamily="34" charset="0"/>
                <a:cs typeface="Arial" pitchFamily="34" charset="0"/>
              </a:rPr>
              <a:t>resinosas de 9 a 10 mm de largo por 5 mm de ancho, lisas, de color castaño brillante, el ala mide 22 a 25 mm de largo por 10 a 15 mm de ancho. </a:t>
            </a:r>
          </a:p>
        </p:txBody>
      </p:sp>
      <p:sp>
        <p:nvSpPr>
          <p:cNvPr id="4098" name="AutoShape 2" descr="http://www.google.com.mx/url?sa=i&amp;source=imgres&amp;cd=&amp;ved=0CAkQjBwwAA&amp;url=http%3A%2F%2Ffarm4.staticflickr.com%2F3486%2F3843077005_e1f53a5fff_z.jpg&amp;ei=YLZQVam5LMmksAWU8YCIBg&amp;psig=AFQjCNE070NYGFLT-gbrRNpQgdKTXDal7w&amp;ust=143143932879667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0" name="AutoShape 4" descr="http://www.google.com.mx/url?sa=i&amp;source=imgres&amp;cd=&amp;ved=0CAkQjBwwAA&amp;url=http%3A%2F%2Ffarm4.staticflickr.com%2F3486%2F3843077005_e1f53a5fff_z.jpg&amp;ei=YLZQVam5LMmksAWU8YCIBg&amp;psig=AFQjCNE070NYGFLT-gbrRNpQgdKTXDal7w&amp;ust=143143932879667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4 Rectángulo"/>
          <p:cNvSpPr/>
          <p:nvPr/>
        </p:nvSpPr>
        <p:spPr>
          <a:xfrm>
            <a:off x="0" y="6611779"/>
            <a:ext cx="2468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 smtClean="0"/>
              <a:t>Laura white-Olascoaga </a:t>
            </a:r>
            <a:endParaRPr lang="es-MX" sz="1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9" t="24352" r="28958" b="29815"/>
          <a:stretch/>
        </p:blipFill>
        <p:spPr>
          <a:xfrm>
            <a:off x="814387" y="2510814"/>
            <a:ext cx="3736183" cy="34633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6" r="29128" b="44910"/>
          <a:stretch/>
        </p:blipFill>
        <p:spPr>
          <a:xfrm>
            <a:off x="6029325" y="2518746"/>
            <a:ext cx="3044652" cy="3455380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 flipV="1">
            <a:off x="3657600" y="3314700"/>
            <a:ext cx="2871788" cy="14430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3757613" y="5657153"/>
            <a:ext cx="5043487" cy="2036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1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92D050"/>
                </a:solidFill>
              </a:rPr>
              <a:t>BOSQUES DE </a:t>
            </a:r>
            <a:r>
              <a:rPr lang="es-MX" b="1" i="1" dirty="0" err="1">
                <a:solidFill>
                  <a:srgbClr val="92D050"/>
                </a:solidFill>
              </a:rPr>
              <a:t>Abies</a:t>
            </a:r>
            <a:r>
              <a:rPr lang="es-MX" b="1" i="1" dirty="0">
                <a:solidFill>
                  <a:srgbClr val="92D050"/>
                </a:solidFill>
              </a:rPr>
              <a:t> </a:t>
            </a:r>
            <a:r>
              <a:rPr lang="es-MX" b="1" i="1" dirty="0" err="1">
                <a:solidFill>
                  <a:srgbClr val="92D050"/>
                </a:solidFill>
              </a:rPr>
              <a:t>sp</a:t>
            </a:r>
            <a:r>
              <a:rPr lang="es-MX" b="1" i="1" dirty="0">
                <a:solidFill>
                  <a:srgbClr val="92D050"/>
                </a:solidFill>
              </a:rPr>
              <a:t>. 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809897"/>
            <a:ext cx="9501188" cy="5231465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Es </a:t>
            </a:r>
            <a:r>
              <a:rPr lang="es-MX" sz="2400" dirty="0"/>
              <a:t>una comunidad bien definida desde los puntos de vista fisonómico, ecológico y florístico. Se presenta generalmente en altitudes entre 2700 y 3500 m, a veces sobrepasando un poco estos límites, casi siempre sobre suelos profundos, bien drenados, ricos en materia orgánica y húmedos durante todo el año. La precipitación media anual es del orden de 1000 a 1400 mm y la temperatura media anual varía de 7.5 a 13.5 C.</a:t>
            </a:r>
          </a:p>
          <a:p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AutoShape 2" descr="http://www.google.com.mx/url?sa=i&amp;source=imgres&amp;cd=&amp;ved=0CAkQjBwwAA&amp;url=http%3A%2F%2Fwww.mexicodesconocido.com.mx%2Fassets%2Fimages%2Fnotas_2012%2Fjunio_2012%2Fterritorio-exploradores-hidalgo.jpg&amp;ei=NblQVei5HYbssAXCq4CQCA&amp;psig=AFQjCNFDPGocvxO9S9Y07k-gjHZfzeMfkw&amp;ust=143144005357165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6" name="AutoShape 4" descr="http://www.google.com.mx/url?sa=i&amp;source=imgres&amp;cd=&amp;ved=0CAkQjBwwAA&amp;url=http%3A%2F%2Fwww.mexicodesconocido.com.mx%2Fassets%2Fimages%2Fnotas_2012%2Fjunio_2012%2Fterritorio-exploradores-hidalgo.jpg&amp;ei=NblQVei5HYbssAXCq4CQCA&amp;psig=AFQjCNFDPGocvxO9S9Y07k-gjHZfzeMfkw&amp;ust=143144005357165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483" y="3425629"/>
            <a:ext cx="5315305" cy="331675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549137" y="6421374"/>
            <a:ext cx="17491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es.wikipedia.org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5630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5286" y="110762"/>
            <a:ext cx="11353557" cy="1320800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92D050"/>
                </a:solidFill>
              </a:rPr>
              <a:t>BOSQUES DE </a:t>
            </a:r>
            <a:r>
              <a:rPr lang="es-MX" b="1" i="1" dirty="0" err="1" smtClean="0">
                <a:solidFill>
                  <a:srgbClr val="92D050"/>
                </a:solidFill>
              </a:rPr>
              <a:t>Abies</a:t>
            </a:r>
            <a:r>
              <a:rPr lang="es-MX" b="1" i="1" dirty="0" smtClean="0">
                <a:solidFill>
                  <a:srgbClr val="92D050"/>
                </a:solidFill>
              </a:rPr>
              <a:t> </a:t>
            </a:r>
            <a:r>
              <a:rPr lang="es-MX" b="1" i="1" dirty="0" err="1" smtClean="0">
                <a:solidFill>
                  <a:srgbClr val="92D050"/>
                </a:solidFill>
              </a:rPr>
              <a:t>sp</a:t>
            </a:r>
            <a:r>
              <a:rPr lang="es-MX" b="1" i="1" dirty="0" smtClean="0">
                <a:solidFill>
                  <a:srgbClr val="92D050"/>
                </a:solidFill>
              </a:rPr>
              <a:t>. </a:t>
            </a:r>
            <a:endParaRPr lang="es-MX" dirty="0">
              <a:solidFill>
                <a:srgbClr val="92D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5286" y="1085850"/>
            <a:ext cx="11756714" cy="520370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</a:t>
            </a:r>
            <a:r>
              <a:rPr lang="es-MX" sz="2800" dirty="0"/>
              <a:t>bosque es perennifolio, denso y más bien alto, pues su dosel mide de 20 a 40 m. Presenta por lo general uno o dos estratos </a:t>
            </a:r>
            <a:r>
              <a:rPr lang="es-MX" sz="2800" dirty="0" smtClean="0"/>
              <a:t>arbóreos.</a:t>
            </a:r>
          </a:p>
          <a:p>
            <a:r>
              <a:rPr lang="es-MX" sz="2800" dirty="0"/>
              <a:t>La especie dominante y con frecuencia exclusiva en el estrato superior es </a:t>
            </a:r>
            <a:r>
              <a:rPr lang="es-MX" sz="2800" i="1" dirty="0" err="1"/>
              <a:t>Abies</a:t>
            </a:r>
            <a:r>
              <a:rPr lang="es-MX" sz="2800" i="1" dirty="0"/>
              <a:t> </a:t>
            </a:r>
            <a:r>
              <a:rPr lang="es-MX" sz="2800" i="1" dirty="0" smtClean="0"/>
              <a:t>religiosa.</a:t>
            </a:r>
            <a:endParaRPr lang="es-MX" sz="2800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637" y="2987260"/>
            <a:ext cx="6929437" cy="38707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29686" y="6415570"/>
            <a:ext cx="24849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mapio.net</a:t>
            </a:r>
            <a:r>
              <a:rPr lang="es-MX" sz="1100" dirty="0"/>
              <a:t>/</a:t>
            </a:r>
            <a:r>
              <a:rPr lang="es-MX" sz="1100" dirty="0" err="1"/>
              <a:t>pic</a:t>
            </a:r>
            <a:r>
              <a:rPr lang="es-MX" sz="1100" dirty="0"/>
              <a:t>/p-94817590/</a:t>
            </a:r>
          </a:p>
        </p:txBody>
      </p:sp>
    </p:spTree>
    <p:extLst>
      <p:ext uri="{BB962C8B-B14F-4D97-AF65-F5344CB8AC3E}">
        <p14:creationId xmlns:p14="http://schemas.microsoft.com/office/powerpoint/2010/main" val="91737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b="1" dirty="0" smtClean="0"/>
              <a:t>Guion explicativo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677334" y="170036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El presente trabajo, pretende dar a conocer más ampliamente al género </a:t>
            </a:r>
            <a:r>
              <a:rPr lang="es-MX" sz="2800" i="1" dirty="0" err="1" smtClean="0"/>
              <a:t>Abies</a:t>
            </a:r>
            <a:r>
              <a:rPr lang="es-MX" sz="2800" dirty="0" smtClean="0"/>
              <a:t> </a:t>
            </a:r>
            <a:r>
              <a:rPr lang="es-MX" sz="2800" dirty="0" err="1"/>
              <a:t>sp</a:t>
            </a:r>
            <a:r>
              <a:rPr lang="es-MX" sz="2800" dirty="0"/>
              <a:t>. sus características, e importancia. Esto con el objetivo el ser una ayuda al discente y al docente en el estudio de la unidad de aprendizaje </a:t>
            </a:r>
            <a:r>
              <a:rPr lang="es-MX" sz="2800" b="1" dirty="0"/>
              <a:t>Pteridofitas y Gimnospermas</a:t>
            </a:r>
            <a:r>
              <a:rPr lang="es-MX" sz="2800" dirty="0"/>
              <a:t>.</a:t>
            </a:r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1328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USOS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338" y="814389"/>
            <a:ext cx="4429125" cy="5226974"/>
          </a:xfrm>
        </p:spPr>
        <p:txBody>
          <a:bodyPr>
            <a:normAutofit fontScale="92500"/>
          </a:bodyPr>
          <a:lstStyle/>
          <a:p>
            <a:pPr marL="285750" lvl="1"/>
            <a:r>
              <a:rPr lang="es-MX" sz="3200" b="1" dirty="0" smtClean="0"/>
              <a:t>Todo el árbol</a:t>
            </a:r>
          </a:p>
          <a:p>
            <a:pPr lvl="1"/>
            <a:r>
              <a:rPr lang="es-MX" sz="2400" dirty="0" smtClean="0"/>
              <a:t>Ornamental </a:t>
            </a:r>
            <a:r>
              <a:rPr lang="es-MX" sz="2400" dirty="0"/>
              <a:t>en jardines y parques.</a:t>
            </a:r>
          </a:p>
          <a:p>
            <a:pPr lvl="1"/>
            <a:r>
              <a:rPr lang="es-MX" sz="2400" dirty="0"/>
              <a:t>Como árbol de </a:t>
            </a:r>
            <a:r>
              <a:rPr lang="es-MX" sz="2400" dirty="0" smtClean="0"/>
              <a:t>navidad.</a:t>
            </a:r>
            <a:endParaRPr lang="es-MX" sz="3200" dirty="0" smtClean="0"/>
          </a:p>
          <a:p>
            <a:r>
              <a:rPr lang="es-MX" sz="3200" b="1" dirty="0" smtClean="0"/>
              <a:t>Madera</a:t>
            </a:r>
          </a:p>
          <a:p>
            <a:pPr lvl="1"/>
            <a:r>
              <a:rPr lang="es-MX" sz="2400" dirty="0"/>
              <a:t>Para extraer pulpa para papel.</a:t>
            </a:r>
            <a:endParaRPr lang="es-MX" sz="2400" b="1" dirty="0"/>
          </a:p>
          <a:p>
            <a:pPr lvl="1"/>
            <a:r>
              <a:rPr lang="es-MX" sz="2400" dirty="0"/>
              <a:t>Leña</a:t>
            </a:r>
            <a:r>
              <a:rPr lang="es-MX" sz="2400" dirty="0" smtClean="0"/>
              <a:t>.</a:t>
            </a:r>
            <a:endParaRPr lang="es-MX" sz="2400" b="1" dirty="0" smtClean="0"/>
          </a:p>
          <a:p>
            <a:r>
              <a:rPr lang="es-MX" sz="3200" b="1" dirty="0" smtClean="0"/>
              <a:t>Ramas y hojas verdes</a:t>
            </a:r>
          </a:p>
          <a:p>
            <a:pPr lvl="1"/>
            <a:r>
              <a:rPr lang="es-MX" sz="2400" dirty="0" smtClean="0"/>
              <a:t>Guirnaldas  </a:t>
            </a:r>
          </a:p>
          <a:p>
            <a:pPr lvl="1"/>
            <a:r>
              <a:rPr lang="es-MX" sz="2400" dirty="0" smtClean="0"/>
              <a:t>Coronas </a:t>
            </a:r>
          </a:p>
          <a:p>
            <a:pPr lvl="1"/>
            <a:endParaRPr lang="es-MX" sz="24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905" y="660399"/>
            <a:ext cx="4158097" cy="601186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53432" y="6379827"/>
            <a:ext cx="18405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sobrehistoria.com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35465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23825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USOS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7296" y="900112"/>
            <a:ext cx="4294716" cy="5098387"/>
          </a:xfrm>
        </p:spPr>
        <p:txBody>
          <a:bodyPr>
            <a:normAutofit lnSpcReduction="10000"/>
          </a:bodyPr>
          <a:lstStyle/>
          <a:p>
            <a:r>
              <a:rPr lang="es-MX" sz="3000" b="1" dirty="0" smtClean="0"/>
              <a:t>Trementina</a:t>
            </a:r>
          </a:p>
          <a:p>
            <a:pPr lvl="1"/>
            <a:r>
              <a:rPr lang="es-MX" sz="2200" dirty="0"/>
              <a:t>Medicina tradicional:  su empleo medicinal como diurética, laxante, contra las úlceras y cálculos renales, y para sanar heridas</a:t>
            </a:r>
            <a:r>
              <a:rPr lang="es-MX" sz="2200" dirty="0" smtClean="0"/>
              <a:t>.</a:t>
            </a:r>
            <a:endParaRPr lang="es-MX" sz="2800" dirty="0" smtClean="0"/>
          </a:p>
          <a:p>
            <a:r>
              <a:rPr lang="es-MX" sz="3000" b="1" dirty="0" smtClean="0"/>
              <a:t>Corteza </a:t>
            </a:r>
          </a:p>
          <a:p>
            <a:pPr lvl="1"/>
            <a:r>
              <a:rPr lang="es-MX" sz="2200" dirty="0" smtClean="0"/>
              <a:t>Construcción </a:t>
            </a:r>
            <a:r>
              <a:rPr lang="es-MX" sz="2200" dirty="0"/>
              <a:t>de casas, especialmente en la fabricación de techos a base de </a:t>
            </a:r>
            <a:r>
              <a:rPr lang="es-MX" sz="2200" dirty="0" smtClean="0"/>
              <a:t>tejamanil </a:t>
            </a:r>
            <a:r>
              <a:rPr lang="es-MX" sz="2200" dirty="0"/>
              <a:t>(del náhuatl </a:t>
            </a:r>
            <a:r>
              <a:rPr lang="es-MX" sz="2200" dirty="0" err="1"/>
              <a:t>tlaxamanilli</a:t>
            </a:r>
            <a:r>
              <a:rPr lang="es-MX" sz="2200" dirty="0"/>
              <a:t>, quebradizo),</a:t>
            </a:r>
            <a:endParaRPr lang="es-MX" sz="22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012" y="1091128"/>
            <a:ext cx="5045075" cy="50450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301071" y="6376947"/>
            <a:ext cx="18357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</a:t>
            </a:r>
            <a:r>
              <a:rPr lang="es-MX" sz="1100" dirty="0" err="1"/>
              <a:t>www.instazu.com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4841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8771" y="0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Producción de </a:t>
            </a:r>
            <a:r>
              <a:rPr lang="es-MX" b="1" i="1" dirty="0" err="1" smtClean="0"/>
              <a:t>Abies</a:t>
            </a:r>
            <a:r>
              <a:rPr lang="es-MX" b="1" i="1" dirty="0" smtClean="0"/>
              <a:t> religiosa </a:t>
            </a:r>
            <a:endParaRPr lang="es-MX" b="1" i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645" y="587651"/>
            <a:ext cx="6032742" cy="3142457"/>
          </a:xfrm>
        </p:spPr>
      </p:pic>
      <p:sp>
        <p:nvSpPr>
          <p:cNvPr id="5" name="Rectángulo 4"/>
          <p:cNvSpPr/>
          <p:nvPr/>
        </p:nvSpPr>
        <p:spPr>
          <a:xfrm>
            <a:off x="1356874" y="3759478"/>
            <a:ext cx="73804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De acuerdo con la Protectora de Bosques del Estado de México (</a:t>
            </a:r>
            <a:r>
              <a:rPr lang="es-MX" sz="2400" dirty="0" err="1"/>
              <a:t>PROBOSQUE</a:t>
            </a:r>
            <a:r>
              <a:rPr lang="es-MX" sz="2400" dirty="0"/>
              <a:t>) y la Comisión Nacional Forestal (</a:t>
            </a:r>
            <a:r>
              <a:rPr lang="es-MX" sz="2400" dirty="0" err="1"/>
              <a:t>CONAFOR</a:t>
            </a:r>
            <a:r>
              <a:rPr lang="es-MX" sz="2400" dirty="0"/>
              <a:t>), el Estado de México sigue siendo el mayor productor a nivel nacional al contar con 650 productores, de los cuales 215 tendrán la posibilidad de comercializar su producto este 2017, debido a la madurez de sus árboles.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47472" y="6437134"/>
            <a:ext cx="46185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>
                <a:hlinkClick r:id="rId3"/>
              </a:rPr>
              <a:t>https://</a:t>
            </a:r>
            <a:r>
              <a:rPr lang="es-MX" sz="1100" dirty="0" err="1" smtClean="0">
                <a:hlinkClick r:id="rId3"/>
              </a:rPr>
              <a:t>periodicodeizcalli.com.mx</a:t>
            </a:r>
            <a:r>
              <a:rPr lang="es-MX" sz="1100" dirty="0"/>
              <a:t> y https://</a:t>
            </a:r>
            <a:r>
              <a:rPr lang="es-MX" sz="1100" dirty="0" err="1"/>
              <a:t>diputadosciudadanos.mx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2418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38112"/>
            <a:ext cx="8596668" cy="1320800"/>
          </a:xfrm>
        </p:spPr>
        <p:txBody>
          <a:bodyPr/>
          <a:lstStyle/>
          <a:p>
            <a:pPr algn="ctr"/>
            <a:r>
              <a:rPr lang="es-MX" b="1" dirty="0" smtClean="0"/>
              <a:t>Mariposa monarca </a:t>
            </a:r>
            <a:endParaRPr lang="es-MX" b="1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306" y="1457012"/>
            <a:ext cx="6066087" cy="4044057"/>
          </a:xfrm>
        </p:spPr>
      </p:pic>
      <p:sp>
        <p:nvSpPr>
          <p:cNvPr id="8" name="Rectángulo 7"/>
          <p:cNvSpPr/>
          <p:nvPr/>
        </p:nvSpPr>
        <p:spPr>
          <a:xfrm>
            <a:off x="361950" y="798512"/>
            <a:ext cx="450294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La mariposa monarca encuentra su hogar en los bosques del Estado de México y Michoacán. </a:t>
            </a: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smtClean="0"/>
              <a:t>La mariposa encuentra </a:t>
            </a:r>
            <a:r>
              <a:rPr lang="es-MX" sz="2400" dirty="0"/>
              <a:t>refugio en los bosques </a:t>
            </a:r>
            <a:r>
              <a:rPr lang="es-MX" sz="2400" dirty="0" smtClean="0"/>
              <a:t>templados  </a:t>
            </a:r>
            <a:r>
              <a:rPr lang="es-MX" sz="2400" dirty="0"/>
              <a:t>por arriba de los </a:t>
            </a:r>
            <a:r>
              <a:rPr lang="es-MX" sz="2400" dirty="0" err="1" smtClean="0"/>
              <a:t>3000msnm</a:t>
            </a:r>
            <a:endParaRPr lang="es-MX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Los árboles de oyamel (</a:t>
            </a:r>
            <a:r>
              <a:rPr lang="es-MX" sz="2400" i="1" dirty="0" err="1"/>
              <a:t>Abies</a:t>
            </a:r>
            <a:r>
              <a:rPr lang="es-MX" sz="2400" i="1" dirty="0"/>
              <a:t> religiosa</a:t>
            </a:r>
            <a:r>
              <a:rPr lang="es-MX" sz="2400" dirty="0"/>
              <a:t>) le defienden contra el granizo y las tormentas. Las nubes y neblina le proporcionan </a:t>
            </a:r>
            <a:r>
              <a:rPr lang="es-MX" sz="2400" dirty="0" smtClean="0"/>
              <a:t>humedad.</a:t>
            </a:r>
            <a:endParaRPr lang="es-MX" sz="2400" dirty="0"/>
          </a:p>
          <a:p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10559822" y="6274503"/>
            <a:ext cx="16321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 err="1"/>
              <a:t>www.teorema.com.mx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6520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s-MX" dirty="0"/>
              <a:t>Fonseca, Rosa María. 2016. Los </a:t>
            </a:r>
            <a:r>
              <a:rPr lang="es-MX" i="1" dirty="0" err="1"/>
              <a:t>Abies</a:t>
            </a:r>
            <a:r>
              <a:rPr lang="es-MX" dirty="0"/>
              <a:t> u </a:t>
            </a:r>
            <a:r>
              <a:rPr lang="es-MX" dirty="0" err="1"/>
              <a:t>oyamales</a:t>
            </a:r>
            <a:r>
              <a:rPr lang="es-MX" dirty="0"/>
              <a:t>. </a:t>
            </a:r>
            <a:r>
              <a:rPr lang="es-MX" i="1" dirty="0"/>
              <a:t>Ciencias</a:t>
            </a:r>
            <a:r>
              <a:rPr lang="es-MX" dirty="0"/>
              <a:t>, núm. 120-121, abril-septiembre, pp. 112-115. [En línea</a:t>
            </a:r>
            <a:r>
              <a:rPr lang="es-MX" dirty="0" smtClean="0"/>
              <a:t>].</a:t>
            </a:r>
            <a:r>
              <a:rPr lang="es-ES" dirty="0"/>
              <a:t> García A. A. y M. S. González E. 1998. </a:t>
            </a:r>
            <a:r>
              <a:rPr lang="es-ES" dirty="0" err="1"/>
              <a:t>Pinaceae</a:t>
            </a:r>
            <a:r>
              <a:rPr lang="es-ES" dirty="0"/>
              <a:t> de Durango. Instituto de Ecología A. C.  </a:t>
            </a:r>
            <a:r>
              <a:rPr lang="es-ES" dirty="0" err="1"/>
              <a:t>179pp</a:t>
            </a:r>
            <a:r>
              <a:rPr lang="es-ES" dirty="0" smtClean="0"/>
              <a:t>.</a:t>
            </a:r>
          </a:p>
          <a:p>
            <a:pPr>
              <a:defRPr/>
            </a:pPr>
            <a:r>
              <a:rPr lang="es-MX" dirty="0" err="1">
                <a:solidFill>
                  <a:srgbClr val="000000"/>
                </a:solidFill>
                <a:latin typeface="georgia" panose="02040502050405020303" pitchFamily="18" charset="0"/>
              </a:rPr>
              <a:t>Gernandt</a:t>
            </a:r>
            <a: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  <a:t>, David y Jorge Pérez de la Rosa. 2014. “Biodiversidad de </a:t>
            </a:r>
            <a:r>
              <a:rPr lang="es-MX" dirty="0" err="1">
                <a:solidFill>
                  <a:srgbClr val="000000"/>
                </a:solidFill>
                <a:latin typeface="georgia" panose="02040502050405020303" pitchFamily="18" charset="0"/>
              </a:rPr>
              <a:t>Pinophyta</a:t>
            </a:r>
            <a:r>
              <a:rPr lang="es-MX" dirty="0">
                <a:solidFill>
                  <a:srgbClr val="000000"/>
                </a:solidFill>
                <a:latin typeface="georgia" panose="02040502050405020303" pitchFamily="18" charset="0"/>
              </a:rPr>
              <a:t> (coníferas) en México”, en Revista Mexicana de Biodiversidad, núm. 85, pp. 126-133</a:t>
            </a:r>
            <a:r>
              <a:rPr lang="es-MX" dirty="0" smtClean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  <a:endParaRPr lang="es-ES" dirty="0"/>
          </a:p>
          <a:p>
            <a:pPr>
              <a:defRPr/>
            </a:pPr>
            <a:r>
              <a:rPr lang="es-ES" dirty="0"/>
              <a:t>Martínez, M. 1992. Los Pinos mexicanos. Ediciones Botas. México. </a:t>
            </a:r>
            <a:r>
              <a:rPr lang="es-ES" dirty="0" err="1"/>
              <a:t>361p</a:t>
            </a:r>
            <a:r>
              <a:rPr lang="es-ES" dirty="0" smtClean="0"/>
              <a:t>.</a:t>
            </a:r>
          </a:p>
          <a:p>
            <a:pPr>
              <a:defRPr/>
            </a:pPr>
            <a:r>
              <a:rPr lang="es-ES" dirty="0"/>
              <a:t>Nava, B. G; A. Endara A; H. H. </a:t>
            </a:r>
            <a:r>
              <a:rPr lang="es-ES" dirty="0" err="1"/>
              <a:t>Regil</a:t>
            </a:r>
            <a:r>
              <a:rPr lang="es-ES" dirty="0"/>
              <a:t> G; C. Estrada V; C. M. Arriaga J y S. Franco M. 2009. Atlas forestal del Estado de México. Universidad Autónoma del Estado de México. </a:t>
            </a:r>
          </a:p>
          <a:p>
            <a:pPr>
              <a:defRPr/>
            </a:pPr>
            <a:r>
              <a:rPr lang="es-ES" dirty="0" err="1"/>
              <a:t>Rzedowski</a:t>
            </a:r>
            <a:r>
              <a:rPr lang="es-ES" dirty="0"/>
              <a:t>, </a:t>
            </a:r>
            <a:r>
              <a:rPr lang="es-ES" dirty="0" err="1"/>
              <a:t>C.G</a:t>
            </a:r>
            <a:r>
              <a:rPr lang="es-ES" dirty="0"/>
              <a:t>. y J. </a:t>
            </a:r>
            <a:r>
              <a:rPr lang="es-ES" dirty="0" err="1"/>
              <a:t>Rzedowski</a:t>
            </a:r>
            <a:r>
              <a:rPr lang="es-ES" dirty="0"/>
              <a:t>, 2001. Flora </a:t>
            </a:r>
            <a:r>
              <a:rPr lang="es-ES" dirty="0" err="1"/>
              <a:t>fanerogámica</a:t>
            </a:r>
            <a:r>
              <a:rPr lang="es-ES" dirty="0"/>
              <a:t> del Valle de México. </a:t>
            </a:r>
            <a:r>
              <a:rPr lang="es-ES" dirty="0" err="1"/>
              <a:t>CONABIO</a:t>
            </a:r>
            <a:r>
              <a:rPr lang="es-ES" dirty="0"/>
              <a:t>. Michoacán, México. </a:t>
            </a:r>
            <a:r>
              <a:rPr lang="es-ES" dirty="0" err="1"/>
              <a:t>1406p</a:t>
            </a:r>
            <a:r>
              <a:rPr lang="es-ES" dirty="0"/>
              <a:t>. 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26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8400" y="30163"/>
            <a:ext cx="8229600" cy="1143000"/>
          </a:xfrm>
        </p:spPr>
        <p:txBody>
          <a:bodyPr/>
          <a:lstStyle/>
          <a:p>
            <a:pPr eaLnBrk="1" hangingPunct="1"/>
            <a:r>
              <a:rPr lang="es-MX" altLang="es-MX" b="1" dirty="0" smtClean="0"/>
              <a:t>Índice</a:t>
            </a:r>
            <a:endParaRPr lang="es-ES" altLang="es-MX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1455" y="748535"/>
            <a:ext cx="4433888" cy="610946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3. Guion explicativo</a:t>
            </a:r>
            <a:endParaRPr lang="es-MX" altLang="es-MX" sz="20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4. Índice </a:t>
            </a:r>
            <a:endParaRPr lang="es-MX" altLang="es-MX" sz="20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5. Secuencia didáctica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6. Clasificación</a:t>
            </a:r>
            <a:endParaRPr lang="es-MX" altLang="es-MX" sz="20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7.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Coniferophyta</a:t>
            </a:r>
            <a:r>
              <a:rPr lang="es-MX" altLang="es-MX" sz="2000" dirty="0" smtClean="0">
                <a:solidFill>
                  <a:schemeClr val="tx1"/>
                </a:solidFill>
              </a:rPr>
              <a:t> o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pinophyta</a:t>
            </a:r>
            <a:endParaRPr lang="es-MX" altLang="es-MX" sz="2000" dirty="0" smtClean="0">
              <a:solidFill>
                <a:schemeClr val="tx1"/>
              </a:solidFill>
            </a:endParaRP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8. Clasificación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9 .Filogenia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10. 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Abies</a:t>
            </a:r>
            <a:r>
              <a:rPr lang="es-MX" altLang="es-MX" sz="2000" dirty="0" smtClean="0">
                <a:solidFill>
                  <a:schemeClr val="tx1"/>
                </a:solidFill>
              </a:rPr>
              <a:t>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sp</a:t>
            </a:r>
            <a:r>
              <a:rPr lang="es-MX" altLang="es-MX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11. Caracteristicas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12. Hojas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13. Hojas corte transversal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14. Estructura reproductora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15. </a:t>
            </a:r>
            <a:r>
              <a:rPr lang="es-MX" altLang="es-MX" sz="2000" dirty="0">
                <a:solidFill>
                  <a:schemeClr val="tx1"/>
                </a:solidFill>
              </a:rPr>
              <a:t>Estructura reproductora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16. Semillas</a:t>
            </a:r>
            <a:endParaRPr lang="es-MX" altLang="es-MX" sz="2000" dirty="0">
              <a:solidFill>
                <a:schemeClr val="tx1"/>
              </a:solidFill>
            </a:endParaRP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17. Distribución </a:t>
            </a:r>
          </a:p>
          <a:p>
            <a:pPr marL="457200" indent="-457200">
              <a:spcBef>
                <a:spcPct val="50000"/>
              </a:spcBef>
              <a:buAutoNum type="arabicPeriod" startAt="8"/>
              <a:defRPr/>
            </a:pPr>
            <a:endParaRPr lang="es-MX" altLang="es-MX" sz="2000" dirty="0" smtClean="0"/>
          </a:p>
          <a:p>
            <a:pPr marL="0" indent="0">
              <a:spcBef>
                <a:spcPct val="50000"/>
              </a:spcBef>
              <a:buNone/>
              <a:defRPr/>
            </a:pPr>
            <a:endParaRPr lang="es-MX" altLang="es-MX" sz="2000" dirty="0"/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1600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ES" altLang="es-MX" sz="800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24564" y="836613"/>
            <a:ext cx="4643437" cy="4392612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  <a:buNone/>
              <a:defRPr/>
            </a:pPr>
            <a:endParaRPr lang="es-MX" sz="20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sz="20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sz="20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sz="20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16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es-MX" altLang="es-MX" sz="1400" b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51262" y="601663"/>
            <a:ext cx="4433888" cy="61094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18. </a:t>
            </a:r>
            <a:r>
              <a:rPr lang="es-MX" sz="2000" i="1" dirty="0" err="1">
                <a:solidFill>
                  <a:schemeClr val="tx1"/>
                </a:solidFill>
              </a:rPr>
              <a:t>Abies</a:t>
            </a:r>
            <a:r>
              <a:rPr lang="es-MX" sz="2000" i="1" dirty="0">
                <a:solidFill>
                  <a:schemeClr val="tx1"/>
                </a:solidFill>
              </a:rPr>
              <a:t> religiosa </a:t>
            </a:r>
            <a:r>
              <a:rPr lang="es-MX" sz="2000" dirty="0">
                <a:solidFill>
                  <a:schemeClr val="tx1"/>
                </a:solidFill>
              </a:rPr>
              <a:t>(</a:t>
            </a:r>
            <a:r>
              <a:rPr lang="es-MX" sz="2000" dirty="0" err="1">
                <a:solidFill>
                  <a:schemeClr val="tx1"/>
                </a:solidFill>
              </a:rPr>
              <a:t>H.B.K</a:t>
            </a:r>
            <a:r>
              <a:rPr lang="es-MX" sz="2000" dirty="0">
                <a:solidFill>
                  <a:schemeClr val="tx1"/>
                </a:solidFill>
              </a:rPr>
              <a:t>.) </a:t>
            </a:r>
            <a:r>
              <a:rPr lang="es-MX" sz="2000" dirty="0" err="1">
                <a:solidFill>
                  <a:schemeClr val="tx1"/>
                </a:solidFill>
              </a:rPr>
              <a:t>Cham</a:t>
            </a:r>
            <a:r>
              <a:rPr lang="es-MX" sz="2000" dirty="0">
                <a:solidFill>
                  <a:schemeClr val="tx1"/>
                </a:solidFill>
              </a:rPr>
              <a:t>. &amp; </a:t>
            </a:r>
            <a:r>
              <a:rPr lang="es-MX" sz="2000" dirty="0" err="1">
                <a:solidFill>
                  <a:schemeClr val="tx1"/>
                </a:solidFill>
              </a:rPr>
              <a:t>Schlecht</a:t>
            </a:r>
            <a:endParaRPr lang="es-MX" altLang="es-MX" sz="2000" dirty="0" smtClean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19. Caracteristicas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20. Caracteristicas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21. Hoja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22. </a:t>
            </a:r>
            <a:r>
              <a:rPr lang="es-MX" altLang="es-MX" sz="2000" dirty="0">
                <a:solidFill>
                  <a:schemeClr val="tx1"/>
                </a:solidFill>
              </a:rPr>
              <a:t>Hojas corte transversal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23 </a:t>
            </a:r>
            <a:r>
              <a:rPr lang="es-MX" altLang="es-MX" sz="2000" dirty="0">
                <a:solidFill>
                  <a:schemeClr val="tx1"/>
                </a:solidFill>
              </a:rPr>
              <a:t>Estructura reproductora 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24. Polen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25.</a:t>
            </a:r>
            <a:r>
              <a:rPr lang="es-MX" altLang="es-MX" sz="2000" dirty="0">
                <a:solidFill>
                  <a:schemeClr val="tx1"/>
                </a:solidFill>
              </a:rPr>
              <a:t> Estructura reproductora </a:t>
            </a:r>
            <a:endParaRPr lang="es-MX" altLang="es-MX" sz="2000" dirty="0" smtClean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26. </a:t>
            </a:r>
            <a:r>
              <a:rPr lang="es-MX" altLang="es-MX" sz="2000" dirty="0">
                <a:solidFill>
                  <a:schemeClr val="tx1"/>
                </a:solidFill>
              </a:rPr>
              <a:t>Estructura reproductora </a:t>
            </a:r>
            <a:endParaRPr lang="es-MX" altLang="es-MX" sz="2000" dirty="0" smtClean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27. Semilla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28. Bosques de </a:t>
            </a:r>
            <a:r>
              <a:rPr lang="es-MX" altLang="es-MX" sz="2000" i="1" dirty="0" err="1" smtClean="0">
                <a:solidFill>
                  <a:schemeClr val="tx1"/>
                </a:solidFill>
              </a:rPr>
              <a:t>Abies</a:t>
            </a:r>
            <a:r>
              <a:rPr lang="es-MX" altLang="es-MX" sz="2000" dirty="0" smtClean="0">
                <a:solidFill>
                  <a:schemeClr val="tx1"/>
                </a:solidFill>
              </a:rPr>
              <a:t>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sp</a:t>
            </a:r>
            <a:r>
              <a:rPr lang="es-MX" altLang="es-MX" sz="2000" dirty="0" smtClean="0">
                <a:solidFill>
                  <a:schemeClr val="tx1"/>
                </a:solidFill>
              </a:rPr>
              <a:t>.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29.</a:t>
            </a:r>
            <a:r>
              <a:rPr lang="es-MX" altLang="es-MX" sz="2000" dirty="0">
                <a:solidFill>
                  <a:schemeClr val="tx1"/>
                </a:solidFill>
              </a:rPr>
              <a:t> Bosques de </a:t>
            </a:r>
            <a:r>
              <a:rPr lang="es-MX" altLang="es-MX" sz="2000" i="1" dirty="0" err="1">
                <a:solidFill>
                  <a:schemeClr val="tx1"/>
                </a:solidFill>
              </a:rPr>
              <a:t>Abies</a:t>
            </a:r>
            <a:r>
              <a:rPr lang="es-MX" altLang="es-MX" sz="2000" dirty="0">
                <a:solidFill>
                  <a:schemeClr val="tx1"/>
                </a:solidFill>
              </a:rPr>
              <a:t> </a:t>
            </a:r>
            <a:r>
              <a:rPr lang="es-MX" altLang="es-MX" sz="2000" dirty="0" err="1">
                <a:solidFill>
                  <a:schemeClr val="tx1"/>
                </a:solidFill>
              </a:rPr>
              <a:t>sp</a:t>
            </a:r>
            <a:r>
              <a:rPr lang="es-MX" altLang="es-MX" sz="2000" dirty="0">
                <a:solidFill>
                  <a:schemeClr val="tx1"/>
                </a:solidFill>
              </a:rPr>
              <a:t>. </a:t>
            </a:r>
            <a:endParaRPr lang="es-MX" altLang="es-MX" sz="2000" dirty="0" smtClean="0">
              <a:solidFill>
                <a:schemeClr val="tx1"/>
              </a:solidFill>
            </a:endParaRP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30. Usos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31. Usos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32. Producción de </a:t>
            </a:r>
            <a:r>
              <a:rPr lang="es-MX" altLang="es-MX" sz="2000" dirty="0" err="1" smtClean="0">
                <a:solidFill>
                  <a:schemeClr val="tx1"/>
                </a:solidFill>
              </a:rPr>
              <a:t>Abies</a:t>
            </a:r>
            <a:r>
              <a:rPr lang="es-MX" altLang="es-MX" sz="2000" dirty="0" smtClean="0">
                <a:solidFill>
                  <a:schemeClr val="tx1"/>
                </a:solidFill>
              </a:rPr>
              <a:t>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33. Mariposa Monarca </a:t>
            </a: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r>
              <a:rPr lang="es-MX" altLang="es-MX" sz="2000" dirty="0" smtClean="0">
                <a:solidFill>
                  <a:schemeClr val="tx1"/>
                </a:solidFill>
              </a:rPr>
              <a:t>34. Bibliografía  </a:t>
            </a:r>
          </a:p>
          <a:p>
            <a:pPr marL="457200" indent="-457200">
              <a:spcBef>
                <a:spcPct val="50000"/>
              </a:spcBef>
              <a:buFont typeface="Wingdings 3" charset="2"/>
              <a:buAutoNum type="arabicPeriod" startAt="8"/>
              <a:defRPr/>
            </a:pPr>
            <a:endParaRPr lang="es-MX" altLang="es-MX" sz="2000" dirty="0" smtClean="0"/>
          </a:p>
          <a:p>
            <a:pPr marL="0" indent="0">
              <a:spcBef>
                <a:spcPct val="50000"/>
              </a:spcBef>
              <a:buFont typeface="Wingdings 3" charset="2"/>
              <a:buNone/>
              <a:defRPr/>
            </a:pPr>
            <a:endParaRPr lang="es-MX" altLang="es-MX" sz="2000" dirty="0" smtClean="0"/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Font typeface="Wingdings 3" charset="2"/>
              <a:buNone/>
              <a:defRPr/>
            </a:pPr>
            <a:endParaRPr lang="es-ES" altLang="es-MX" sz="800" dirty="0"/>
          </a:p>
        </p:txBody>
      </p:sp>
    </p:spTree>
    <p:extLst>
      <p:ext uri="{BB962C8B-B14F-4D97-AF65-F5344CB8AC3E}">
        <p14:creationId xmlns:p14="http://schemas.microsoft.com/office/powerpoint/2010/main" val="33491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63552" y="8337"/>
            <a:ext cx="8185150" cy="1050925"/>
          </a:xfrm>
        </p:spPr>
        <p:txBody>
          <a:bodyPr/>
          <a:lstStyle/>
          <a:p>
            <a:pPr algn="ctr">
              <a:defRPr/>
            </a:pPr>
            <a:r>
              <a:rPr lang="es-MX" b="1" dirty="0" smtClean="0"/>
              <a:t>SECUENCIA DIDACTICA </a:t>
            </a:r>
            <a:endParaRPr lang="es-MX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147773"/>
              </p:ext>
            </p:extLst>
          </p:nvPr>
        </p:nvGraphicFramePr>
        <p:xfrm>
          <a:off x="2044196" y="764705"/>
          <a:ext cx="8183562" cy="5798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17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14 Imagen" descr="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88" y="0"/>
            <a:ext cx="2182812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74825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</a:t>
            </a:r>
            <a:endParaRPr lang="es-MX" b="1" dirty="0"/>
          </a:p>
        </p:txBody>
      </p:sp>
      <p:pic>
        <p:nvPicPr>
          <p:cNvPr id="11268" name="10 Marcador de contenido" descr="LandplantTre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4" t="10849" r="17924" b="52382"/>
          <a:stretch>
            <a:fillRect/>
          </a:stretch>
        </p:blipFill>
        <p:spPr>
          <a:xfrm>
            <a:off x="1524001" y="1628775"/>
            <a:ext cx="5688013" cy="4095750"/>
          </a:xfrm>
          <a:ln>
            <a:solidFill>
              <a:schemeClr val="tx1"/>
            </a:solidFill>
            <a:prstDash val="sysDash"/>
          </a:ln>
        </p:spPr>
      </p:pic>
      <p:pic>
        <p:nvPicPr>
          <p:cNvPr id="11269" name="11 Imagen" descr="abeto-familia-de-las-conifer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4" y="1557338"/>
            <a:ext cx="140493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5" t="31679" r="17752" b="9961"/>
          <a:stretch>
            <a:fillRect/>
          </a:stretch>
        </p:blipFill>
        <p:spPr bwMode="auto">
          <a:xfrm>
            <a:off x="9223376" y="5084764"/>
            <a:ext cx="1444625" cy="177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5 Imag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0" y="3429000"/>
            <a:ext cx="16192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 de flecha"/>
          <p:cNvCxnSpPr>
            <a:endCxn id="11271" idx="1"/>
          </p:cNvCxnSpPr>
          <p:nvPr/>
        </p:nvCxnSpPr>
        <p:spPr>
          <a:xfrm flipV="1">
            <a:off x="6024564" y="4298950"/>
            <a:ext cx="3024187" cy="425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5880101" y="5300664"/>
            <a:ext cx="3414713" cy="8143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5519738" y="1196976"/>
            <a:ext cx="3313112" cy="22320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6248401" y="2644775"/>
            <a:ext cx="3313113" cy="1728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276" name="15 CuadroTexto"/>
          <p:cNvSpPr txBox="1">
            <a:spLocks noChangeArrowheads="1"/>
          </p:cNvSpPr>
          <p:nvPr/>
        </p:nvSpPr>
        <p:spPr bwMode="auto">
          <a:xfrm>
            <a:off x="8759826" y="1125538"/>
            <a:ext cx="3457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 conifers.org.</a:t>
            </a:r>
          </a:p>
        </p:txBody>
      </p:sp>
      <p:sp>
        <p:nvSpPr>
          <p:cNvPr id="11277" name="16 CuadroTexto"/>
          <p:cNvSpPr txBox="1">
            <a:spLocks noChangeArrowheads="1"/>
          </p:cNvSpPr>
          <p:nvPr/>
        </p:nvSpPr>
        <p:spPr bwMode="auto">
          <a:xfrm>
            <a:off x="7967664" y="4868864"/>
            <a:ext cx="3024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>
                <a:hlinkClick r:id="rId7"/>
              </a:rPr>
              <a:t>www.herbarivirtual</a:t>
            </a:r>
            <a:r>
              <a:rPr lang="es-MX" altLang="es-MX"/>
              <a:t>. uib.es </a:t>
            </a:r>
          </a:p>
        </p:txBody>
      </p:sp>
      <p:sp>
        <p:nvSpPr>
          <p:cNvPr id="11278" name="17 CuadroTexto"/>
          <p:cNvSpPr txBox="1">
            <a:spLocks noChangeArrowheads="1"/>
          </p:cNvSpPr>
          <p:nvPr/>
        </p:nvSpPr>
        <p:spPr bwMode="auto">
          <a:xfrm>
            <a:off x="5016501" y="5373688"/>
            <a:ext cx="4175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Chaw  &amp; </a:t>
            </a:r>
            <a:r>
              <a:rPr lang="es-MX" altLang="es-MX" i="1"/>
              <a:t>el al ., </a:t>
            </a:r>
            <a:r>
              <a:rPr lang="es-MX" altLang="es-MX"/>
              <a:t>(2000). </a:t>
            </a:r>
          </a:p>
        </p:txBody>
      </p:sp>
      <p:sp>
        <p:nvSpPr>
          <p:cNvPr id="11279" name="18 CuadroTexto"/>
          <p:cNvSpPr txBox="1">
            <a:spLocks noChangeArrowheads="1"/>
          </p:cNvSpPr>
          <p:nvPr/>
        </p:nvSpPr>
        <p:spPr bwMode="auto">
          <a:xfrm>
            <a:off x="8472489" y="3068639"/>
            <a:ext cx="331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www.designrulz.com</a:t>
            </a:r>
          </a:p>
        </p:txBody>
      </p:sp>
      <p:sp>
        <p:nvSpPr>
          <p:cNvPr id="11280" name="19 CuadroTexto"/>
          <p:cNvSpPr txBox="1">
            <a:spLocks noChangeArrowheads="1"/>
          </p:cNvSpPr>
          <p:nvPr/>
        </p:nvSpPr>
        <p:spPr bwMode="auto">
          <a:xfrm>
            <a:off x="7896226" y="6488114"/>
            <a:ext cx="3095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/>
              <a:t>www.taxonomia-plantae.mx</a:t>
            </a:r>
          </a:p>
        </p:txBody>
      </p:sp>
      <p:sp>
        <p:nvSpPr>
          <p:cNvPr id="20" name="Elipse 19"/>
          <p:cNvSpPr/>
          <p:nvPr/>
        </p:nvSpPr>
        <p:spPr>
          <a:xfrm>
            <a:off x="4819466" y="3935282"/>
            <a:ext cx="1428935" cy="62867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091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1088" y="404814"/>
            <a:ext cx="8185150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b="1" dirty="0" smtClean="0"/>
              <a:t>CONIFEROPHYTA o PINOPHYTA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b="1" dirty="0"/>
          </a:p>
        </p:txBody>
      </p:sp>
      <p:pic>
        <p:nvPicPr>
          <p:cNvPr id="12291" name="3 Marcador de contenido" descr="tabl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9" y="1125538"/>
            <a:ext cx="6732587" cy="5111750"/>
          </a:xfrm>
        </p:spPr>
      </p:pic>
      <p:sp>
        <p:nvSpPr>
          <p:cNvPr id="5" name="Elipse 4"/>
          <p:cNvSpPr/>
          <p:nvPr/>
        </p:nvSpPr>
        <p:spPr>
          <a:xfrm>
            <a:off x="7231612" y="1141401"/>
            <a:ext cx="2067963" cy="62867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92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135560" y="981075"/>
            <a:ext cx="7776864" cy="10077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314" name="2 Marcador de contenido"/>
          <p:cNvSpPr>
            <a:spLocks noGrp="1"/>
          </p:cNvSpPr>
          <p:nvPr>
            <p:ph idx="1"/>
          </p:nvPr>
        </p:nvSpPr>
        <p:spPr>
          <a:xfrm>
            <a:off x="1919288" y="981075"/>
            <a:ext cx="8280400" cy="5589588"/>
          </a:xfrm>
        </p:spPr>
        <p:txBody>
          <a:bodyPr>
            <a:normAutofit lnSpcReduction="10000"/>
          </a:bodyPr>
          <a:lstStyle/>
          <a:p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PINACEAE: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Abies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Picea,</a:t>
            </a:r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Pinus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Larix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Pseudotsuga</a:t>
            </a:r>
            <a:r>
              <a:rPr lang="es-ES" altLang="es-MX" sz="2000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Tsuga</a:t>
            </a:r>
            <a:r>
              <a:rPr lang="es-ES" altLang="es-MX" sz="2000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(Hemisferio Norte).</a:t>
            </a:r>
          </a:p>
          <a:p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ARAUCARIACEAE: 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Araucaria, 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Agathis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y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Wollemia</a:t>
            </a:r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</a:t>
            </a:r>
            <a:r>
              <a:rPr lang="es-ES" altLang="es-MX" sz="2000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(Hemisferio sur).</a:t>
            </a:r>
          </a:p>
          <a:p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PODOCARPACEAE: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Podocarpus</a:t>
            </a:r>
            <a:r>
              <a:rPr lang="es-ES" altLang="es-MX" sz="2000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 (Hemisferio sur).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ES" altLang="es-MX" sz="2000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.</a:t>
            </a:r>
          </a:p>
          <a:p>
            <a:r>
              <a:rPr lang="es-MX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SCIADOPITYACEAE: </a:t>
            </a:r>
            <a:r>
              <a:rPr lang="es-MX" altLang="es-MX" sz="2000" b="1" i="1" dirty="0" err="1">
                <a:ea typeface="Adobe Song Std L"/>
                <a:cs typeface="Arial" panose="020B0604020202020204" pitchFamily="34" charset="0"/>
              </a:rPr>
              <a:t>Sciadopitys</a:t>
            </a:r>
            <a:r>
              <a:rPr lang="es-MX" altLang="es-MX" sz="2000" i="1" dirty="0">
                <a:ea typeface="Adobe Song Std L"/>
                <a:cs typeface="Arial" panose="020B0604020202020204" pitchFamily="34" charset="0"/>
              </a:rPr>
              <a:t> </a:t>
            </a:r>
            <a:r>
              <a:rPr lang="es-MX" altLang="es-MX" sz="2000" dirty="0">
                <a:ea typeface="Adobe Song Std L"/>
                <a:cs typeface="Arial" panose="020B0604020202020204" pitchFamily="34" charset="0"/>
              </a:rPr>
              <a:t>(Japón)</a:t>
            </a:r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MX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CUPRESACEAE: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Cupressus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Juniperus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Taxodium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Sequoias,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Metasequoias</a:t>
            </a:r>
            <a:r>
              <a:rPr lang="es-ES" altLang="es-MX" sz="2000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(Ambos Hemisferios) (</a:t>
            </a:r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TAXODIACEAE).</a:t>
            </a:r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TAXACEAE: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Taxus</a:t>
            </a:r>
            <a:r>
              <a:rPr lang="es-ES" altLang="es-MX" sz="2000" b="1" i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, </a:t>
            </a:r>
            <a:r>
              <a:rPr lang="es-ES" altLang="es-MX" sz="2000" b="1" i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Cephalotaxu</a:t>
            </a:r>
            <a:r>
              <a:rPr lang="es-ES" altLang="es-MX" sz="2000" b="1" dirty="0" err="1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s</a:t>
            </a:r>
            <a:r>
              <a:rPr lang="es-ES" altLang="es-MX" sz="2000" b="1" dirty="0">
                <a:latin typeface="Arial" panose="020B0604020202020204" pitchFamily="34" charset="0"/>
                <a:ea typeface="Adobe Song Std L"/>
                <a:cs typeface="Arial" panose="020B0604020202020204" pitchFamily="34" charset="0"/>
              </a:rPr>
              <a:t> (CEPHALOTAXACEAE).</a:t>
            </a:r>
            <a:endParaRPr lang="es-ES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  <a:p>
            <a:endParaRPr lang="es-MX" altLang="es-MX" sz="2000" dirty="0">
              <a:latin typeface="Arial" panose="020B0604020202020204" pitchFamily="34" charset="0"/>
              <a:ea typeface="Adobe Song Std L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876676" y="354014"/>
            <a:ext cx="3392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3600" b="1" dirty="0">
                <a:solidFill>
                  <a:schemeClr val="accent1"/>
                </a:solidFill>
                <a:latin typeface="+mj-lt"/>
              </a:rPr>
              <a:t>CLASIFICACIÓN</a:t>
            </a:r>
            <a:endParaRPr lang="es-MX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3695037" y="856282"/>
            <a:ext cx="864096" cy="62867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470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http://www.mobot.org/MOBOT/research/APWeb/trees/pinalesnot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5" y="476251"/>
            <a:ext cx="4281041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7205" y="282328"/>
            <a:ext cx="8183563" cy="1050925"/>
          </a:xfrm>
        </p:spPr>
        <p:txBody>
          <a:bodyPr/>
          <a:lstStyle/>
          <a:p>
            <a:pPr eaLnBrk="1" hangingPunct="1">
              <a:defRPr/>
            </a:pPr>
            <a:r>
              <a:rPr lang="es-ES" sz="4400" b="1" dirty="0"/>
              <a:t>Filogenia </a:t>
            </a:r>
            <a:endParaRPr lang="es-MX" sz="4400" b="1" dirty="0"/>
          </a:p>
        </p:txBody>
      </p:sp>
      <p:sp>
        <p:nvSpPr>
          <p:cNvPr id="16388" name="2 Marcador de contenido"/>
          <p:cNvSpPr>
            <a:spLocks noGrp="1"/>
          </p:cNvSpPr>
          <p:nvPr>
            <p:ph idx="1"/>
          </p:nvPr>
        </p:nvSpPr>
        <p:spPr>
          <a:xfrm>
            <a:off x="1774825" y="1268414"/>
            <a:ext cx="5041900" cy="4187825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es-MX" altLang="es-MX" dirty="0" smtClean="0"/>
              <a:t>	10, 11, 12 géneros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MX" altLang="es-MX" dirty="0" smtClean="0"/>
              <a:t>	200 especies: </a:t>
            </a:r>
          </a:p>
          <a:p>
            <a:endParaRPr lang="es-MX" altLang="es-MX" dirty="0" smtClean="0"/>
          </a:p>
          <a:p>
            <a:pPr>
              <a:buFont typeface="Wingdings 2" panose="05020102010507070707" pitchFamily="18" charset="2"/>
              <a:buNone/>
            </a:pPr>
            <a:r>
              <a:rPr lang="es-MX" altLang="es-MX" b="1" dirty="0" err="1" smtClean="0"/>
              <a:t>Abies</a:t>
            </a:r>
            <a:r>
              <a:rPr lang="es-MX" altLang="es-MX" dirty="0" smtClean="0"/>
              <a:t>, </a:t>
            </a:r>
            <a:r>
              <a:rPr lang="es-MX" altLang="es-MX" dirty="0" err="1" smtClean="0"/>
              <a:t>Cathaya</a:t>
            </a:r>
            <a:r>
              <a:rPr lang="es-MX" altLang="es-MX" dirty="0" smtClean="0"/>
              <a:t>, </a:t>
            </a:r>
            <a:r>
              <a:rPr lang="es-MX" altLang="es-MX" b="1" dirty="0" err="1" smtClean="0"/>
              <a:t>Cedrus</a:t>
            </a:r>
            <a:r>
              <a:rPr lang="es-MX" altLang="es-MX" dirty="0" smtClean="0"/>
              <a:t>, </a:t>
            </a:r>
            <a:r>
              <a:rPr lang="es-MX" altLang="es-MX" dirty="0" err="1" smtClean="0"/>
              <a:t>Keteleeria</a:t>
            </a:r>
            <a:r>
              <a:rPr lang="es-MX" altLang="es-MX" dirty="0" smtClean="0"/>
              <a:t>,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s-MX" altLang="es-MX" b="1" dirty="0" err="1" smtClean="0"/>
              <a:t>Larix</a:t>
            </a:r>
            <a:r>
              <a:rPr lang="es-MX" altLang="es-MX" b="1" dirty="0" smtClean="0"/>
              <a:t>, </a:t>
            </a:r>
            <a:r>
              <a:rPr lang="es-MX" altLang="es-MX" dirty="0" err="1" smtClean="0"/>
              <a:t>Nothotsuga</a:t>
            </a:r>
            <a:r>
              <a:rPr lang="es-MX" altLang="es-MX" dirty="0" smtClean="0"/>
              <a:t>, </a:t>
            </a:r>
            <a:r>
              <a:rPr lang="es-MX" altLang="es-MX" b="1" dirty="0" smtClean="0"/>
              <a:t>Picea</a:t>
            </a:r>
            <a:r>
              <a:rPr lang="es-MX" altLang="es-MX" dirty="0" smtClean="0"/>
              <a:t>, </a:t>
            </a:r>
            <a:r>
              <a:rPr lang="es-MX" altLang="es-MX" b="1" dirty="0" err="1" smtClean="0"/>
              <a:t>Pinus</a:t>
            </a:r>
            <a:r>
              <a:rPr lang="es-MX" altLang="es-MX" dirty="0" smtClean="0"/>
              <a:t>, </a:t>
            </a:r>
            <a:r>
              <a:rPr lang="es-MX" altLang="es-MX" dirty="0" err="1" smtClean="0"/>
              <a:t>Pseudolarix</a:t>
            </a:r>
            <a:r>
              <a:rPr lang="es-MX" altLang="es-MX" dirty="0" smtClean="0"/>
              <a:t>, </a:t>
            </a:r>
            <a:r>
              <a:rPr lang="es-MX" altLang="es-MX" dirty="0" err="1" smtClean="0"/>
              <a:t>Pseudotsuga</a:t>
            </a:r>
            <a:r>
              <a:rPr lang="es-MX" altLang="es-MX" dirty="0" smtClean="0"/>
              <a:t> y </a:t>
            </a:r>
            <a:r>
              <a:rPr lang="es-MX" altLang="es-MX" b="1" dirty="0" err="1" smtClean="0"/>
              <a:t>Tsuga</a:t>
            </a:r>
            <a:endParaRPr lang="es-MX" altLang="es-MX" b="1" dirty="0" smtClean="0"/>
          </a:p>
        </p:txBody>
      </p:sp>
      <p:sp>
        <p:nvSpPr>
          <p:cNvPr id="16389" name="5 CuadroTexto"/>
          <p:cNvSpPr txBox="1">
            <a:spLocks noChangeArrowheads="1"/>
          </p:cNvSpPr>
          <p:nvPr/>
        </p:nvSpPr>
        <p:spPr bwMode="auto">
          <a:xfrm>
            <a:off x="6527800" y="6308726"/>
            <a:ext cx="15128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5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ts val="250"/>
              </a:spcBef>
              <a:buClr>
                <a:schemeClr val="accent1"/>
              </a:buClr>
              <a:buSzPct val="100000"/>
              <a:buFont typeface="Verdana" panose="020B0604030504040204" pitchFamily="34" charset="0"/>
              <a:buChar char="◦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ts val="250"/>
              </a:spcBef>
              <a:buClr>
                <a:srgbClr val="43E7FF"/>
              </a:buClr>
              <a:buSzPct val="100000"/>
              <a:buFont typeface="Wingdings 2" panose="05020102010507070707" pitchFamily="18" charset="2"/>
              <a:buChar char=""/>
              <a:defRPr sz="2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ts val="225"/>
              </a:spcBef>
              <a:buClr>
                <a:srgbClr val="43E7FF"/>
              </a:buClr>
              <a:buSzPct val="112000"/>
              <a:buFont typeface="Verdana" panose="020B0604030504040204" pitchFamily="34" charset="0"/>
              <a:buChar char="◦"/>
              <a:defRPr sz="19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ts val="250"/>
              </a:spcBef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415E"/>
              </a:buClr>
              <a:buSzPct val="100000"/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000">
                <a:latin typeface="Arial" panose="020B0604020202020204" pitchFamily="34" charset="0"/>
              </a:rPr>
              <a:t>http://www.mobot.org.</a:t>
            </a:r>
          </a:p>
        </p:txBody>
      </p:sp>
      <p:sp>
        <p:nvSpPr>
          <p:cNvPr id="3" name="Elipse 2"/>
          <p:cNvSpPr/>
          <p:nvPr/>
        </p:nvSpPr>
        <p:spPr>
          <a:xfrm>
            <a:off x="8040688" y="282328"/>
            <a:ext cx="1440160" cy="864096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2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489</TotalTime>
  <Words>1551</Words>
  <Application>Microsoft Office PowerPoint</Application>
  <PresentationFormat>Panorámica</PresentationFormat>
  <Paragraphs>213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4" baseType="lpstr">
      <vt:lpstr>Adobe Song Std L</vt:lpstr>
      <vt:lpstr>Arial</vt:lpstr>
      <vt:lpstr>Arial Black</vt:lpstr>
      <vt:lpstr>Calibri</vt:lpstr>
      <vt:lpstr>georgia</vt:lpstr>
      <vt:lpstr>Times New Roman</vt:lpstr>
      <vt:lpstr>Trebuchet MS</vt:lpstr>
      <vt:lpstr>Wingdings 2</vt:lpstr>
      <vt:lpstr>Wingdings 3</vt:lpstr>
      <vt:lpstr>Faceta</vt:lpstr>
      <vt:lpstr>UNIVERSIDAD AUTÓNOMA DEL ESTADO DE MÉXICO</vt:lpstr>
      <vt:lpstr>Presentación</vt:lpstr>
      <vt:lpstr>Guion explicativo</vt:lpstr>
      <vt:lpstr>Índice</vt:lpstr>
      <vt:lpstr>SECUENCIA DIDACTICA </vt:lpstr>
      <vt:lpstr>CLASIFICACIÓN</vt:lpstr>
      <vt:lpstr>CONIFEROPHYTA o PINOPHYTA </vt:lpstr>
      <vt:lpstr>Presentación de PowerPoint</vt:lpstr>
      <vt:lpstr>Filogenia </vt:lpstr>
      <vt:lpstr>Abies sp.  </vt:lpstr>
      <vt:lpstr>CARACTERÍSTICAS </vt:lpstr>
      <vt:lpstr>HOJAS </vt:lpstr>
      <vt:lpstr>HOJAS CORTE TRASVERSAL </vt:lpstr>
      <vt:lpstr>ESTRUCTURAS REPRODUCTORAS CONOS MASCULINOS  </vt:lpstr>
      <vt:lpstr>ESTRUCTURAS REPRODUCTORAS CONOS FEMENINOS</vt:lpstr>
      <vt:lpstr>SEMILLAS</vt:lpstr>
      <vt:lpstr>DISTRIBUCIÓN</vt:lpstr>
      <vt:lpstr>Abies religiosa (H.B.K.) Cham. &amp; Schlecht.</vt:lpstr>
      <vt:lpstr>CARACTERÍSTICAS </vt:lpstr>
      <vt:lpstr>CARACTERÍSTICAS </vt:lpstr>
      <vt:lpstr>HOJAS </vt:lpstr>
      <vt:lpstr>HOJAS CORTE TRASVERSAL </vt:lpstr>
      <vt:lpstr>ESTRUCTURAS REPRODUCTORAS CONOS MASCULINOS  </vt:lpstr>
      <vt:lpstr>POLEN </vt:lpstr>
      <vt:lpstr>ESTRUCTURAS REPRODUCTORAS CONOS FEMENINOS</vt:lpstr>
      <vt:lpstr>ESTRUCTURAS REPRODUCTORAS CONOS FEMENINOS</vt:lpstr>
      <vt:lpstr>SEMILLAS</vt:lpstr>
      <vt:lpstr>BOSQUES DE Abies sp. </vt:lpstr>
      <vt:lpstr>BOSQUES DE Abies sp. </vt:lpstr>
      <vt:lpstr>USOS </vt:lpstr>
      <vt:lpstr>USOS </vt:lpstr>
      <vt:lpstr>Producción de Abies religiosa </vt:lpstr>
      <vt:lpstr>Mariposa monarca </vt:lpstr>
      <vt:lpstr>BIBLIOGRAFÍA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Abies MiIler, Gard. Die!. Abridg. Ed. 4. 28. 1754.</dc:title>
  <dc:creator>USUARIO</dc:creator>
  <cp:lastModifiedBy>Laura White</cp:lastModifiedBy>
  <cp:revision>56</cp:revision>
  <dcterms:created xsi:type="dcterms:W3CDTF">2015-05-07T19:49:05Z</dcterms:created>
  <dcterms:modified xsi:type="dcterms:W3CDTF">2019-09-13T14:35:50Z</dcterms:modified>
</cp:coreProperties>
</file>