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59" r:id="rId1"/>
  </p:sldMasterIdLst>
  <p:notesMasterIdLst>
    <p:notesMasterId r:id="rId46"/>
  </p:notesMasterIdLst>
  <p:sldIdLst>
    <p:sldId id="290" r:id="rId2"/>
    <p:sldId id="342" r:id="rId3"/>
    <p:sldId id="291" r:id="rId4"/>
    <p:sldId id="296" r:id="rId5"/>
    <p:sldId id="348" r:id="rId6"/>
    <p:sldId id="284" r:id="rId7"/>
    <p:sldId id="325" r:id="rId8"/>
    <p:sldId id="293" r:id="rId9"/>
    <p:sldId id="297" r:id="rId10"/>
    <p:sldId id="327" r:id="rId11"/>
    <p:sldId id="344" r:id="rId12"/>
    <p:sldId id="330" r:id="rId13"/>
    <p:sldId id="334" r:id="rId14"/>
    <p:sldId id="331" r:id="rId15"/>
    <p:sldId id="340" r:id="rId16"/>
    <p:sldId id="333" r:id="rId17"/>
    <p:sldId id="328" r:id="rId18"/>
    <p:sldId id="335" r:id="rId19"/>
    <p:sldId id="336" r:id="rId20"/>
    <p:sldId id="337" r:id="rId21"/>
    <p:sldId id="345" r:id="rId22"/>
    <p:sldId id="346" r:id="rId23"/>
    <p:sldId id="332" r:id="rId24"/>
    <p:sldId id="343" r:id="rId25"/>
    <p:sldId id="298" r:id="rId26"/>
    <p:sldId id="299" r:id="rId27"/>
    <p:sldId id="300" r:id="rId28"/>
    <p:sldId id="301" r:id="rId29"/>
    <p:sldId id="302" r:id="rId30"/>
    <p:sldId id="303" r:id="rId31"/>
    <p:sldId id="304" r:id="rId32"/>
    <p:sldId id="305" r:id="rId33"/>
    <p:sldId id="306" r:id="rId34"/>
    <p:sldId id="307" r:id="rId35"/>
    <p:sldId id="308" r:id="rId36"/>
    <p:sldId id="309" r:id="rId37"/>
    <p:sldId id="310" r:id="rId38"/>
    <p:sldId id="311" r:id="rId39"/>
    <p:sldId id="312" r:id="rId40"/>
    <p:sldId id="347" r:id="rId41"/>
    <p:sldId id="341" r:id="rId42"/>
    <p:sldId id="323" r:id="rId43"/>
    <p:sldId id="319" r:id="rId44"/>
    <p:sldId id="326" r:id="rId45"/>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D7335"/>
    <a:srgbClr val="31B595"/>
    <a:srgbClr val="55B7EA"/>
    <a:srgbClr val="FF78A5"/>
    <a:srgbClr val="D00F3C"/>
    <a:srgbClr val="FC3232"/>
    <a:srgbClr val="FC9204"/>
    <a:srgbClr val="CC6600"/>
    <a:srgbClr val="DF8BFF"/>
    <a:srgbClr val="8DB2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E944BAA7-0ECB-47DF-8318-ACC9D0FB5557}">
  <a:tblStyle styleId="{E944BAA7-0ECB-47DF-8318-ACC9D0FB5557}" styleName="Table_0">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0E3FDE45-AF77-4B5C-9715-49D594BDF05E}" styleName="Estilo claro 1 - Acento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549" autoAdjust="0"/>
    <p:restoredTop sz="94768" autoAdjust="0"/>
  </p:normalViewPr>
  <p:slideViewPr>
    <p:cSldViewPr snapToGrid="0" snapToObjects="1">
      <p:cViewPr varScale="1">
        <p:scale>
          <a:sx n="126" d="100"/>
          <a:sy n="126" d="100"/>
        </p:scale>
        <p:origin x="752" y="184"/>
      </p:cViewPr>
      <p:guideLst>
        <p:guide orient="horz" pos="162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extLst>
      <p:ext uri="{BB962C8B-B14F-4D97-AF65-F5344CB8AC3E}">
        <p14:creationId xmlns:p14="http://schemas.microsoft.com/office/powerpoint/2010/main" val="3697961319"/>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g35f391192_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 name="Google Shape;58;g35f391192_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dirty="0"/>
          </a:p>
        </p:txBody>
      </p:sp>
    </p:spTree>
    <p:extLst>
      <p:ext uri="{BB962C8B-B14F-4D97-AF65-F5344CB8AC3E}">
        <p14:creationId xmlns:p14="http://schemas.microsoft.com/office/powerpoint/2010/main" val="19008033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
        <p:cNvGrpSpPr/>
        <p:nvPr/>
      </p:nvGrpSpPr>
      <p:grpSpPr>
        <a:xfrm>
          <a:off x="0" y="0"/>
          <a:ext cx="0" cy="0"/>
          <a:chOff x="0" y="0"/>
          <a:chExt cx="0" cy="0"/>
        </a:xfrm>
      </p:grpSpPr>
      <p:sp>
        <p:nvSpPr>
          <p:cNvPr id="270" name="Google Shape;270;g35694cd56_019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1" name="Google Shape;271;g35694cd56_019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8647769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Google Shape;62;g3606f1c2d_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 name="Google Shape;63;g3606f1c2d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06727922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
        <p:cNvGrpSpPr/>
        <p:nvPr/>
      </p:nvGrpSpPr>
      <p:grpSpPr>
        <a:xfrm>
          <a:off x="0" y="0"/>
          <a:ext cx="0" cy="0"/>
          <a:chOff x="0" y="0"/>
          <a:chExt cx="0" cy="0"/>
        </a:xfrm>
      </p:grpSpPr>
      <p:sp>
        <p:nvSpPr>
          <p:cNvPr id="270" name="Google Shape;270;g35694cd56_019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1" name="Google Shape;271;g35694cd56_019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6322435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
        <p:cNvGrpSpPr/>
        <p:nvPr/>
      </p:nvGrpSpPr>
      <p:grpSpPr>
        <a:xfrm>
          <a:off x="0" y="0"/>
          <a:ext cx="0" cy="0"/>
          <a:chOff x="0" y="0"/>
          <a:chExt cx="0" cy="0"/>
        </a:xfrm>
      </p:grpSpPr>
      <p:sp>
        <p:nvSpPr>
          <p:cNvPr id="270" name="Google Shape;270;g35694cd56_019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1" name="Google Shape;271;g35694cd56_019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31678642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
        <p:cNvGrpSpPr/>
        <p:nvPr/>
      </p:nvGrpSpPr>
      <p:grpSpPr>
        <a:xfrm>
          <a:off x="0" y="0"/>
          <a:ext cx="0" cy="0"/>
          <a:chOff x="0" y="0"/>
          <a:chExt cx="0" cy="0"/>
        </a:xfrm>
      </p:grpSpPr>
      <p:sp>
        <p:nvSpPr>
          <p:cNvPr id="270" name="Google Shape;270;g35694cd56_019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1" name="Google Shape;271;g35694cd56_019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13500573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
        <p:cNvGrpSpPr/>
        <p:nvPr/>
      </p:nvGrpSpPr>
      <p:grpSpPr>
        <a:xfrm>
          <a:off x="0" y="0"/>
          <a:ext cx="0" cy="0"/>
          <a:chOff x="0" y="0"/>
          <a:chExt cx="0" cy="0"/>
        </a:xfrm>
      </p:grpSpPr>
      <p:sp>
        <p:nvSpPr>
          <p:cNvPr id="270" name="Google Shape;270;g35694cd56_019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1" name="Google Shape;271;g35694cd56_019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40065426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
        <p:cNvGrpSpPr/>
        <p:nvPr/>
      </p:nvGrpSpPr>
      <p:grpSpPr>
        <a:xfrm>
          <a:off x="0" y="0"/>
          <a:ext cx="0" cy="0"/>
          <a:chOff x="0" y="0"/>
          <a:chExt cx="0" cy="0"/>
        </a:xfrm>
      </p:grpSpPr>
      <p:sp>
        <p:nvSpPr>
          <p:cNvPr id="270" name="Google Shape;270;g35694cd56_019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1" name="Google Shape;271;g35694cd56_019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37202127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
        <p:cNvGrpSpPr/>
        <p:nvPr/>
      </p:nvGrpSpPr>
      <p:grpSpPr>
        <a:xfrm>
          <a:off x="0" y="0"/>
          <a:ext cx="0" cy="0"/>
          <a:chOff x="0" y="0"/>
          <a:chExt cx="0" cy="0"/>
        </a:xfrm>
      </p:grpSpPr>
      <p:sp>
        <p:nvSpPr>
          <p:cNvPr id="270" name="Google Shape;270;g35694cd56_019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1" name="Google Shape;271;g35694cd56_019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35188007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
        <p:cNvGrpSpPr/>
        <p:nvPr/>
      </p:nvGrpSpPr>
      <p:grpSpPr>
        <a:xfrm>
          <a:off x="0" y="0"/>
          <a:ext cx="0" cy="0"/>
          <a:chOff x="0" y="0"/>
          <a:chExt cx="0" cy="0"/>
        </a:xfrm>
      </p:grpSpPr>
      <p:sp>
        <p:nvSpPr>
          <p:cNvPr id="270" name="Google Shape;270;g35694cd56_019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1" name="Google Shape;271;g35694cd56_019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77210411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
        <p:cNvGrpSpPr/>
        <p:nvPr/>
      </p:nvGrpSpPr>
      <p:grpSpPr>
        <a:xfrm>
          <a:off x="0" y="0"/>
          <a:ext cx="0" cy="0"/>
          <a:chOff x="0" y="0"/>
          <a:chExt cx="0" cy="0"/>
        </a:xfrm>
      </p:grpSpPr>
      <p:sp>
        <p:nvSpPr>
          <p:cNvPr id="270" name="Google Shape;270;g35694cd56_019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1" name="Google Shape;271;g35694cd56_019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5271242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Google Shape;62;g3606f1c2d_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 name="Google Shape;63;g3606f1c2d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29297762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
        <p:cNvGrpSpPr/>
        <p:nvPr/>
      </p:nvGrpSpPr>
      <p:grpSpPr>
        <a:xfrm>
          <a:off x="0" y="0"/>
          <a:ext cx="0" cy="0"/>
          <a:chOff x="0" y="0"/>
          <a:chExt cx="0" cy="0"/>
        </a:xfrm>
      </p:grpSpPr>
      <p:sp>
        <p:nvSpPr>
          <p:cNvPr id="270" name="Google Shape;270;g35694cd56_019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1" name="Google Shape;271;g35694cd56_019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59975941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
        <p:cNvGrpSpPr/>
        <p:nvPr/>
      </p:nvGrpSpPr>
      <p:grpSpPr>
        <a:xfrm>
          <a:off x="0" y="0"/>
          <a:ext cx="0" cy="0"/>
          <a:chOff x="0" y="0"/>
          <a:chExt cx="0" cy="0"/>
        </a:xfrm>
      </p:grpSpPr>
      <p:sp>
        <p:nvSpPr>
          <p:cNvPr id="270" name="Google Shape;270;g35694cd56_019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1" name="Google Shape;271;g35694cd56_019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2598698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
        <p:cNvGrpSpPr/>
        <p:nvPr/>
      </p:nvGrpSpPr>
      <p:grpSpPr>
        <a:xfrm>
          <a:off x="0" y="0"/>
          <a:ext cx="0" cy="0"/>
          <a:chOff x="0" y="0"/>
          <a:chExt cx="0" cy="0"/>
        </a:xfrm>
      </p:grpSpPr>
      <p:sp>
        <p:nvSpPr>
          <p:cNvPr id="270" name="Google Shape;270;g35694cd56_019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1" name="Google Shape;271;g35694cd56_019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2183425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
        <p:cNvGrpSpPr/>
        <p:nvPr/>
      </p:nvGrpSpPr>
      <p:grpSpPr>
        <a:xfrm>
          <a:off x="0" y="0"/>
          <a:ext cx="0" cy="0"/>
          <a:chOff x="0" y="0"/>
          <a:chExt cx="0" cy="0"/>
        </a:xfrm>
      </p:grpSpPr>
      <p:sp>
        <p:nvSpPr>
          <p:cNvPr id="270" name="Google Shape;270;g35694cd56_019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1" name="Google Shape;271;g35694cd56_019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7684659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Google Shape;62;g3606f1c2d_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 name="Google Shape;63;g3606f1c2d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23118766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
        <p:cNvGrpSpPr/>
        <p:nvPr/>
      </p:nvGrpSpPr>
      <p:grpSpPr>
        <a:xfrm>
          <a:off x="0" y="0"/>
          <a:ext cx="0" cy="0"/>
          <a:chOff x="0" y="0"/>
          <a:chExt cx="0" cy="0"/>
        </a:xfrm>
      </p:grpSpPr>
      <p:sp>
        <p:nvSpPr>
          <p:cNvPr id="270" name="Google Shape;270;g35694cd56_019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1" name="Google Shape;271;g35694cd56_019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4980146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
        <p:cNvGrpSpPr/>
        <p:nvPr/>
      </p:nvGrpSpPr>
      <p:grpSpPr>
        <a:xfrm>
          <a:off x="0" y="0"/>
          <a:ext cx="0" cy="0"/>
          <a:chOff x="0" y="0"/>
          <a:chExt cx="0" cy="0"/>
        </a:xfrm>
      </p:grpSpPr>
      <p:sp>
        <p:nvSpPr>
          <p:cNvPr id="270" name="Google Shape;270;g35694cd56_019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1" name="Google Shape;271;g35694cd56_019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59311288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
        <p:cNvGrpSpPr/>
        <p:nvPr/>
      </p:nvGrpSpPr>
      <p:grpSpPr>
        <a:xfrm>
          <a:off x="0" y="0"/>
          <a:ext cx="0" cy="0"/>
          <a:chOff x="0" y="0"/>
          <a:chExt cx="0" cy="0"/>
        </a:xfrm>
      </p:grpSpPr>
      <p:sp>
        <p:nvSpPr>
          <p:cNvPr id="270" name="Google Shape;270;g35694cd56_019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1" name="Google Shape;271;g35694cd56_019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6006117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
        <p:cNvGrpSpPr/>
        <p:nvPr/>
      </p:nvGrpSpPr>
      <p:grpSpPr>
        <a:xfrm>
          <a:off x="0" y="0"/>
          <a:ext cx="0" cy="0"/>
          <a:chOff x="0" y="0"/>
          <a:chExt cx="0" cy="0"/>
        </a:xfrm>
      </p:grpSpPr>
      <p:sp>
        <p:nvSpPr>
          <p:cNvPr id="270" name="Google Shape;270;g35694cd56_019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1" name="Google Shape;271;g35694cd56_019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19929938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
        <p:cNvGrpSpPr/>
        <p:nvPr/>
      </p:nvGrpSpPr>
      <p:grpSpPr>
        <a:xfrm>
          <a:off x="0" y="0"/>
          <a:ext cx="0" cy="0"/>
          <a:chOff x="0" y="0"/>
          <a:chExt cx="0" cy="0"/>
        </a:xfrm>
      </p:grpSpPr>
      <p:sp>
        <p:nvSpPr>
          <p:cNvPr id="270" name="Google Shape;270;g35694cd56_019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1" name="Google Shape;271;g35694cd56_019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6253851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Google Shape;78;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9" name="Google Shape;79;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dirty="0"/>
          </a:p>
        </p:txBody>
      </p:sp>
    </p:spTree>
    <p:extLst>
      <p:ext uri="{BB962C8B-B14F-4D97-AF65-F5344CB8AC3E}">
        <p14:creationId xmlns:p14="http://schemas.microsoft.com/office/powerpoint/2010/main" val="62515198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
        <p:cNvGrpSpPr/>
        <p:nvPr/>
      </p:nvGrpSpPr>
      <p:grpSpPr>
        <a:xfrm>
          <a:off x="0" y="0"/>
          <a:ext cx="0" cy="0"/>
          <a:chOff x="0" y="0"/>
          <a:chExt cx="0" cy="0"/>
        </a:xfrm>
      </p:grpSpPr>
      <p:sp>
        <p:nvSpPr>
          <p:cNvPr id="270" name="Google Shape;270;g35694cd56_019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1" name="Google Shape;271;g35694cd56_019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56765770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
        <p:cNvGrpSpPr/>
        <p:nvPr/>
      </p:nvGrpSpPr>
      <p:grpSpPr>
        <a:xfrm>
          <a:off x="0" y="0"/>
          <a:ext cx="0" cy="0"/>
          <a:chOff x="0" y="0"/>
          <a:chExt cx="0" cy="0"/>
        </a:xfrm>
      </p:grpSpPr>
      <p:sp>
        <p:nvSpPr>
          <p:cNvPr id="270" name="Google Shape;270;g35694cd56_019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1" name="Google Shape;271;g35694cd56_019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73700942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
        <p:cNvGrpSpPr/>
        <p:nvPr/>
      </p:nvGrpSpPr>
      <p:grpSpPr>
        <a:xfrm>
          <a:off x="0" y="0"/>
          <a:ext cx="0" cy="0"/>
          <a:chOff x="0" y="0"/>
          <a:chExt cx="0" cy="0"/>
        </a:xfrm>
      </p:grpSpPr>
      <p:sp>
        <p:nvSpPr>
          <p:cNvPr id="270" name="Google Shape;270;g35694cd56_019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1" name="Google Shape;271;g35694cd56_019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9022102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
        <p:cNvGrpSpPr/>
        <p:nvPr/>
      </p:nvGrpSpPr>
      <p:grpSpPr>
        <a:xfrm>
          <a:off x="0" y="0"/>
          <a:ext cx="0" cy="0"/>
          <a:chOff x="0" y="0"/>
          <a:chExt cx="0" cy="0"/>
        </a:xfrm>
      </p:grpSpPr>
      <p:sp>
        <p:nvSpPr>
          <p:cNvPr id="270" name="Google Shape;270;g35694cd56_019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1" name="Google Shape;271;g35694cd56_019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96169867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
        <p:cNvGrpSpPr/>
        <p:nvPr/>
      </p:nvGrpSpPr>
      <p:grpSpPr>
        <a:xfrm>
          <a:off x="0" y="0"/>
          <a:ext cx="0" cy="0"/>
          <a:chOff x="0" y="0"/>
          <a:chExt cx="0" cy="0"/>
        </a:xfrm>
      </p:grpSpPr>
      <p:sp>
        <p:nvSpPr>
          <p:cNvPr id="270" name="Google Shape;270;g35694cd56_019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1" name="Google Shape;271;g35694cd56_019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02502302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
        <p:cNvGrpSpPr/>
        <p:nvPr/>
      </p:nvGrpSpPr>
      <p:grpSpPr>
        <a:xfrm>
          <a:off x="0" y="0"/>
          <a:ext cx="0" cy="0"/>
          <a:chOff x="0" y="0"/>
          <a:chExt cx="0" cy="0"/>
        </a:xfrm>
      </p:grpSpPr>
      <p:sp>
        <p:nvSpPr>
          <p:cNvPr id="270" name="Google Shape;270;g35694cd56_019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1" name="Google Shape;271;g35694cd56_019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62434759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
        <p:cNvGrpSpPr/>
        <p:nvPr/>
      </p:nvGrpSpPr>
      <p:grpSpPr>
        <a:xfrm>
          <a:off x="0" y="0"/>
          <a:ext cx="0" cy="0"/>
          <a:chOff x="0" y="0"/>
          <a:chExt cx="0" cy="0"/>
        </a:xfrm>
      </p:grpSpPr>
      <p:sp>
        <p:nvSpPr>
          <p:cNvPr id="270" name="Google Shape;270;g35694cd56_019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1" name="Google Shape;271;g35694cd56_019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50871562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
        <p:cNvGrpSpPr/>
        <p:nvPr/>
      </p:nvGrpSpPr>
      <p:grpSpPr>
        <a:xfrm>
          <a:off x="0" y="0"/>
          <a:ext cx="0" cy="0"/>
          <a:chOff x="0" y="0"/>
          <a:chExt cx="0" cy="0"/>
        </a:xfrm>
      </p:grpSpPr>
      <p:sp>
        <p:nvSpPr>
          <p:cNvPr id="270" name="Google Shape;270;g35694cd56_019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1" name="Google Shape;271;g35694cd56_019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25855435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
        <p:cNvGrpSpPr/>
        <p:nvPr/>
      </p:nvGrpSpPr>
      <p:grpSpPr>
        <a:xfrm>
          <a:off x="0" y="0"/>
          <a:ext cx="0" cy="0"/>
          <a:chOff x="0" y="0"/>
          <a:chExt cx="0" cy="0"/>
        </a:xfrm>
      </p:grpSpPr>
      <p:sp>
        <p:nvSpPr>
          <p:cNvPr id="270" name="Google Shape;270;g35694cd56_019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1" name="Google Shape;271;g35694cd56_019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7110949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
        <p:cNvGrpSpPr/>
        <p:nvPr/>
      </p:nvGrpSpPr>
      <p:grpSpPr>
        <a:xfrm>
          <a:off x="0" y="0"/>
          <a:ext cx="0" cy="0"/>
          <a:chOff x="0" y="0"/>
          <a:chExt cx="0" cy="0"/>
        </a:xfrm>
      </p:grpSpPr>
      <p:sp>
        <p:nvSpPr>
          <p:cNvPr id="270" name="Google Shape;270;g35694cd56_019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1" name="Google Shape;271;g35694cd56_019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41686825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g35f391192_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6" name="Google Shape;86;g35f391192_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dirty="0"/>
          </a:p>
        </p:txBody>
      </p:sp>
    </p:spTree>
    <p:extLst>
      <p:ext uri="{BB962C8B-B14F-4D97-AF65-F5344CB8AC3E}">
        <p14:creationId xmlns:p14="http://schemas.microsoft.com/office/powerpoint/2010/main" val="15940238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
        <p:cNvGrpSpPr/>
        <p:nvPr/>
      </p:nvGrpSpPr>
      <p:grpSpPr>
        <a:xfrm>
          <a:off x="0" y="0"/>
          <a:ext cx="0" cy="0"/>
          <a:chOff x="0" y="0"/>
          <a:chExt cx="0" cy="0"/>
        </a:xfrm>
      </p:grpSpPr>
      <p:sp>
        <p:nvSpPr>
          <p:cNvPr id="270" name="Google Shape;270;g35694cd56_019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1" name="Google Shape;271;g35694cd56_019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65608642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
        <p:cNvGrpSpPr/>
        <p:nvPr/>
      </p:nvGrpSpPr>
      <p:grpSpPr>
        <a:xfrm>
          <a:off x="0" y="0"/>
          <a:ext cx="0" cy="0"/>
          <a:chOff x="0" y="0"/>
          <a:chExt cx="0" cy="0"/>
        </a:xfrm>
      </p:grpSpPr>
      <p:sp>
        <p:nvSpPr>
          <p:cNvPr id="270" name="Google Shape;270;g35694cd56_019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1" name="Google Shape;271;g35694cd56_019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65120598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
        <p:cNvGrpSpPr/>
        <p:nvPr/>
      </p:nvGrpSpPr>
      <p:grpSpPr>
        <a:xfrm>
          <a:off x="0" y="0"/>
          <a:ext cx="0" cy="0"/>
          <a:chOff x="0" y="0"/>
          <a:chExt cx="0" cy="0"/>
        </a:xfrm>
      </p:grpSpPr>
      <p:sp>
        <p:nvSpPr>
          <p:cNvPr id="270" name="Google Shape;270;g35694cd56_019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1" name="Google Shape;271;g35694cd56_019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48798674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
        <p:cNvGrpSpPr/>
        <p:nvPr/>
      </p:nvGrpSpPr>
      <p:grpSpPr>
        <a:xfrm>
          <a:off x="0" y="0"/>
          <a:ext cx="0" cy="0"/>
          <a:chOff x="0" y="0"/>
          <a:chExt cx="0" cy="0"/>
        </a:xfrm>
      </p:grpSpPr>
      <p:sp>
        <p:nvSpPr>
          <p:cNvPr id="270" name="Google Shape;270;g35694cd56_019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1" name="Google Shape;271;g35694cd56_019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44698171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
        <p:cNvGrpSpPr/>
        <p:nvPr/>
      </p:nvGrpSpPr>
      <p:grpSpPr>
        <a:xfrm>
          <a:off x="0" y="0"/>
          <a:ext cx="0" cy="0"/>
          <a:chOff x="0" y="0"/>
          <a:chExt cx="0" cy="0"/>
        </a:xfrm>
      </p:grpSpPr>
      <p:sp>
        <p:nvSpPr>
          <p:cNvPr id="270" name="Google Shape;270;g35694cd56_019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1" name="Google Shape;271;g35694cd56_019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399125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Google Shape;62;g3606f1c2d_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 name="Google Shape;63;g3606f1c2d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3771359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
        <p:cNvGrpSpPr/>
        <p:nvPr/>
      </p:nvGrpSpPr>
      <p:grpSpPr>
        <a:xfrm>
          <a:off x="0" y="0"/>
          <a:ext cx="0" cy="0"/>
          <a:chOff x="0" y="0"/>
          <a:chExt cx="0" cy="0"/>
        </a:xfrm>
      </p:grpSpPr>
      <p:sp>
        <p:nvSpPr>
          <p:cNvPr id="270" name="Google Shape;270;g35694cd56_019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1" name="Google Shape;271;g35694cd56_019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776417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
        <p:cNvGrpSpPr/>
        <p:nvPr/>
      </p:nvGrpSpPr>
      <p:grpSpPr>
        <a:xfrm>
          <a:off x="0" y="0"/>
          <a:ext cx="0" cy="0"/>
          <a:chOff x="0" y="0"/>
          <a:chExt cx="0" cy="0"/>
        </a:xfrm>
      </p:grpSpPr>
      <p:sp>
        <p:nvSpPr>
          <p:cNvPr id="270" name="Google Shape;270;g35694cd56_019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1" name="Google Shape;271;g35694cd56_019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9102559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
        <p:cNvGrpSpPr/>
        <p:nvPr/>
      </p:nvGrpSpPr>
      <p:grpSpPr>
        <a:xfrm>
          <a:off x="0" y="0"/>
          <a:ext cx="0" cy="0"/>
          <a:chOff x="0" y="0"/>
          <a:chExt cx="0" cy="0"/>
        </a:xfrm>
      </p:grpSpPr>
      <p:sp>
        <p:nvSpPr>
          <p:cNvPr id="270" name="Google Shape;270;g35694cd56_019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1" name="Google Shape;271;g35694cd56_019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5733109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
        <p:cNvGrpSpPr/>
        <p:nvPr/>
      </p:nvGrpSpPr>
      <p:grpSpPr>
        <a:xfrm>
          <a:off x="0" y="0"/>
          <a:ext cx="0" cy="0"/>
          <a:chOff x="0" y="0"/>
          <a:chExt cx="0" cy="0"/>
        </a:xfrm>
      </p:grpSpPr>
      <p:sp>
        <p:nvSpPr>
          <p:cNvPr id="270" name="Google Shape;270;g35694cd56_019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1" name="Google Shape;271;g35694cd56_019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90807504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bg>
      <p:bgPr>
        <a:blipFill>
          <a:blip r:embed="rId2">
            <a:alphaModFix/>
          </a:blip>
          <a:stretch>
            <a:fillRect/>
          </a:stretch>
        </a:blipFill>
        <a:effectLst/>
      </p:bgPr>
    </p:bg>
    <p:spTree>
      <p:nvGrpSpPr>
        <p:cNvPr id="1" name="Shape 9"/>
        <p:cNvGrpSpPr/>
        <p:nvPr/>
      </p:nvGrpSpPr>
      <p:grpSpPr>
        <a:xfrm>
          <a:off x="0" y="0"/>
          <a:ext cx="0" cy="0"/>
          <a:chOff x="0" y="0"/>
          <a:chExt cx="0" cy="0"/>
        </a:xfrm>
      </p:grpSpPr>
      <p:pic>
        <p:nvPicPr>
          <p:cNvPr id="10" name="Google Shape;10;p2" descr="paint_transparent1.png"/>
          <p:cNvPicPr preferRelativeResize="0"/>
          <p:nvPr/>
        </p:nvPicPr>
        <p:blipFill rotWithShape="1">
          <a:blip r:embed="rId3">
            <a:alphaModFix/>
          </a:blip>
          <a:srcRect l="55211"/>
          <a:stretch/>
        </p:blipFill>
        <p:spPr>
          <a:xfrm>
            <a:off x="1" y="0"/>
            <a:ext cx="4095677" cy="5143500"/>
          </a:xfrm>
          <a:prstGeom prst="rect">
            <a:avLst/>
          </a:prstGeom>
          <a:noFill/>
          <a:ln>
            <a:noFill/>
          </a:ln>
        </p:spPr>
      </p:pic>
      <p:sp>
        <p:nvSpPr>
          <p:cNvPr id="11" name="Google Shape;11;p2"/>
          <p:cNvSpPr txBox="1">
            <a:spLocks noGrp="1"/>
          </p:cNvSpPr>
          <p:nvPr>
            <p:ph type="ctrTitle"/>
          </p:nvPr>
        </p:nvSpPr>
        <p:spPr>
          <a:xfrm>
            <a:off x="3208125" y="3287225"/>
            <a:ext cx="5250300" cy="1159800"/>
          </a:xfrm>
          <a:prstGeom prst="rect">
            <a:avLst/>
          </a:prstGeom>
        </p:spPr>
        <p:txBody>
          <a:bodyPr spcFirstLastPara="1" wrap="square" lIns="91425" tIns="91425" rIns="91425" bIns="91425" anchor="b" anchorCtr="0"/>
          <a:lstStyle>
            <a:lvl1pPr lvl="0" algn="r">
              <a:spcBef>
                <a:spcPts val="0"/>
              </a:spcBef>
              <a:spcAft>
                <a:spcPts val="0"/>
              </a:spcAft>
              <a:buClr>
                <a:srgbClr val="FFFFFF"/>
              </a:buClr>
              <a:buSzPts val="5000"/>
              <a:buFont typeface="Lato Light"/>
              <a:buNone/>
              <a:defRPr sz="5000">
                <a:solidFill>
                  <a:srgbClr val="FFFFFF"/>
                </a:solidFill>
                <a:latin typeface="Lato Light"/>
                <a:ea typeface="Lato Light"/>
                <a:cs typeface="Lato Light"/>
                <a:sym typeface="Lato Light"/>
              </a:defRPr>
            </a:lvl1pPr>
            <a:lvl2pPr lvl="1" algn="r">
              <a:spcBef>
                <a:spcPts val="0"/>
              </a:spcBef>
              <a:spcAft>
                <a:spcPts val="0"/>
              </a:spcAft>
              <a:buClr>
                <a:srgbClr val="FFFFFF"/>
              </a:buClr>
              <a:buSzPts val="5000"/>
              <a:buFont typeface="Lato Light"/>
              <a:buNone/>
              <a:defRPr sz="5000">
                <a:solidFill>
                  <a:srgbClr val="FFFFFF"/>
                </a:solidFill>
                <a:latin typeface="Lato Light"/>
                <a:ea typeface="Lato Light"/>
                <a:cs typeface="Lato Light"/>
                <a:sym typeface="Lato Light"/>
              </a:defRPr>
            </a:lvl2pPr>
            <a:lvl3pPr lvl="2" algn="r">
              <a:spcBef>
                <a:spcPts val="0"/>
              </a:spcBef>
              <a:spcAft>
                <a:spcPts val="0"/>
              </a:spcAft>
              <a:buClr>
                <a:srgbClr val="FFFFFF"/>
              </a:buClr>
              <a:buSzPts val="5000"/>
              <a:buFont typeface="Lato Light"/>
              <a:buNone/>
              <a:defRPr sz="5000">
                <a:solidFill>
                  <a:srgbClr val="FFFFFF"/>
                </a:solidFill>
                <a:latin typeface="Lato Light"/>
                <a:ea typeface="Lato Light"/>
                <a:cs typeface="Lato Light"/>
                <a:sym typeface="Lato Light"/>
              </a:defRPr>
            </a:lvl3pPr>
            <a:lvl4pPr lvl="3" algn="r">
              <a:spcBef>
                <a:spcPts val="0"/>
              </a:spcBef>
              <a:spcAft>
                <a:spcPts val="0"/>
              </a:spcAft>
              <a:buClr>
                <a:srgbClr val="FFFFFF"/>
              </a:buClr>
              <a:buSzPts val="5000"/>
              <a:buFont typeface="Lato Light"/>
              <a:buNone/>
              <a:defRPr sz="5000">
                <a:solidFill>
                  <a:srgbClr val="FFFFFF"/>
                </a:solidFill>
                <a:latin typeface="Lato Light"/>
                <a:ea typeface="Lato Light"/>
                <a:cs typeface="Lato Light"/>
                <a:sym typeface="Lato Light"/>
              </a:defRPr>
            </a:lvl4pPr>
            <a:lvl5pPr lvl="4" algn="r">
              <a:spcBef>
                <a:spcPts val="0"/>
              </a:spcBef>
              <a:spcAft>
                <a:spcPts val="0"/>
              </a:spcAft>
              <a:buClr>
                <a:srgbClr val="FFFFFF"/>
              </a:buClr>
              <a:buSzPts val="5000"/>
              <a:buFont typeface="Lato Light"/>
              <a:buNone/>
              <a:defRPr sz="5000">
                <a:solidFill>
                  <a:srgbClr val="FFFFFF"/>
                </a:solidFill>
                <a:latin typeface="Lato Light"/>
                <a:ea typeface="Lato Light"/>
                <a:cs typeface="Lato Light"/>
                <a:sym typeface="Lato Light"/>
              </a:defRPr>
            </a:lvl5pPr>
            <a:lvl6pPr lvl="5" algn="r">
              <a:spcBef>
                <a:spcPts val="0"/>
              </a:spcBef>
              <a:spcAft>
                <a:spcPts val="0"/>
              </a:spcAft>
              <a:buClr>
                <a:srgbClr val="FFFFFF"/>
              </a:buClr>
              <a:buSzPts val="5000"/>
              <a:buFont typeface="Lato Light"/>
              <a:buNone/>
              <a:defRPr sz="5000">
                <a:solidFill>
                  <a:srgbClr val="FFFFFF"/>
                </a:solidFill>
                <a:latin typeface="Lato Light"/>
                <a:ea typeface="Lato Light"/>
                <a:cs typeface="Lato Light"/>
                <a:sym typeface="Lato Light"/>
              </a:defRPr>
            </a:lvl6pPr>
            <a:lvl7pPr lvl="6" algn="r">
              <a:spcBef>
                <a:spcPts val="0"/>
              </a:spcBef>
              <a:spcAft>
                <a:spcPts val="0"/>
              </a:spcAft>
              <a:buClr>
                <a:srgbClr val="FFFFFF"/>
              </a:buClr>
              <a:buSzPts val="5000"/>
              <a:buFont typeface="Lato Light"/>
              <a:buNone/>
              <a:defRPr sz="5000">
                <a:solidFill>
                  <a:srgbClr val="FFFFFF"/>
                </a:solidFill>
                <a:latin typeface="Lato Light"/>
                <a:ea typeface="Lato Light"/>
                <a:cs typeface="Lato Light"/>
                <a:sym typeface="Lato Light"/>
              </a:defRPr>
            </a:lvl7pPr>
            <a:lvl8pPr lvl="7" algn="r">
              <a:spcBef>
                <a:spcPts val="0"/>
              </a:spcBef>
              <a:spcAft>
                <a:spcPts val="0"/>
              </a:spcAft>
              <a:buClr>
                <a:srgbClr val="FFFFFF"/>
              </a:buClr>
              <a:buSzPts val="5000"/>
              <a:buFont typeface="Lato Light"/>
              <a:buNone/>
              <a:defRPr sz="5000">
                <a:solidFill>
                  <a:srgbClr val="FFFFFF"/>
                </a:solidFill>
                <a:latin typeface="Lato Light"/>
                <a:ea typeface="Lato Light"/>
                <a:cs typeface="Lato Light"/>
                <a:sym typeface="Lato Light"/>
              </a:defRPr>
            </a:lvl8pPr>
            <a:lvl9pPr lvl="8" algn="r">
              <a:spcBef>
                <a:spcPts val="0"/>
              </a:spcBef>
              <a:spcAft>
                <a:spcPts val="0"/>
              </a:spcAft>
              <a:buClr>
                <a:srgbClr val="FFFFFF"/>
              </a:buClr>
              <a:buSzPts val="5000"/>
              <a:buFont typeface="Lato Light"/>
              <a:buNone/>
              <a:defRPr sz="5000">
                <a:solidFill>
                  <a:srgbClr val="FFFFFF"/>
                </a:solidFill>
                <a:latin typeface="Lato Light"/>
                <a:ea typeface="Lato Light"/>
                <a:cs typeface="Lato Light"/>
                <a:sym typeface="Lato Light"/>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 2 columns" type="twoColTx">
  <p:cSld name="TITLE_AND_TWO_COLUMNS">
    <p:bg>
      <p:bgPr>
        <a:blipFill>
          <a:blip r:embed="rId2">
            <a:alphaModFix/>
          </a:blip>
          <a:stretch>
            <a:fillRect/>
          </a:stretch>
        </a:blipFill>
        <a:effectLst/>
      </p:bgPr>
    </p:bg>
    <p:spTree>
      <p:nvGrpSpPr>
        <p:cNvPr id="1" name="Shape 26"/>
        <p:cNvGrpSpPr/>
        <p:nvPr/>
      </p:nvGrpSpPr>
      <p:grpSpPr>
        <a:xfrm>
          <a:off x="0" y="0"/>
          <a:ext cx="0" cy="0"/>
          <a:chOff x="0" y="0"/>
          <a:chExt cx="0" cy="0"/>
        </a:xfrm>
      </p:grpSpPr>
      <p:pic>
        <p:nvPicPr>
          <p:cNvPr id="27" name="Google Shape;27;p6" descr="paint_transparent1.png"/>
          <p:cNvPicPr preferRelativeResize="0"/>
          <p:nvPr/>
        </p:nvPicPr>
        <p:blipFill>
          <a:blip r:embed="rId3">
            <a:alphaModFix/>
          </a:blip>
          <a:stretch>
            <a:fillRect/>
          </a:stretch>
        </p:blipFill>
        <p:spPr>
          <a:xfrm>
            <a:off x="0" y="0"/>
            <a:ext cx="9144000" cy="5143500"/>
          </a:xfrm>
          <a:prstGeom prst="rect">
            <a:avLst/>
          </a:prstGeom>
          <a:noFill/>
          <a:ln>
            <a:noFill/>
          </a:ln>
        </p:spPr>
      </p:pic>
      <p:sp>
        <p:nvSpPr>
          <p:cNvPr id="28" name="Google Shape;28;p6"/>
          <p:cNvSpPr txBox="1">
            <a:spLocks noGrp="1"/>
          </p:cNvSpPr>
          <p:nvPr>
            <p:ph type="title"/>
          </p:nvPr>
        </p:nvSpPr>
        <p:spPr>
          <a:xfrm>
            <a:off x="457200" y="1348975"/>
            <a:ext cx="5511300" cy="857400"/>
          </a:xfrm>
          <a:prstGeom prst="rect">
            <a:avLst/>
          </a:prstGeom>
        </p:spPr>
        <p:txBody>
          <a:bodyPr spcFirstLastPara="1" wrap="square" lIns="91425" tIns="91425" rIns="91425" bIns="91425" anchor="b" anchorCtr="0"/>
          <a:lstStyle>
            <a:lvl1pPr lvl="0">
              <a:spcBef>
                <a:spcPts val="0"/>
              </a:spcBef>
              <a:spcAft>
                <a:spcPts val="0"/>
              </a:spcAft>
              <a:buSzPts val="4800"/>
              <a:buNone/>
              <a:defRPr/>
            </a:lvl1pPr>
            <a:lvl2pPr lvl="1">
              <a:spcBef>
                <a:spcPts val="0"/>
              </a:spcBef>
              <a:spcAft>
                <a:spcPts val="0"/>
              </a:spcAft>
              <a:buSzPts val="4800"/>
              <a:buNone/>
              <a:defRPr/>
            </a:lvl2pPr>
            <a:lvl3pPr lvl="2">
              <a:spcBef>
                <a:spcPts val="0"/>
              </a:spcBef>
              <a:spcAft>
                <a:spcPts val="0"/>
              </a:spcAft>
              <a:buSzPts val="4800"/>
              <a:buNone/>
              <a:defRPr/>
            </a:lvl3pPr>
            <a:lvl4pPr lvl="3">
              <a:spcBef>
                <a:spcPts val="0"/>
              </a:spcBef>
              <a:spcAft>
                <a:spcPts val="0"/>
              </a:spcAft>
              <a:buSzPts val="4800"/>
              <a:buNone/>
              <a:defRPr/>
            </a:lvl4pPr>
            <a:lvl5pPr lvl="4">
              <a:spcBef>
                <a:spcPts val="0"/>
              </a:spcBef>
              <a:spcAft>
                <a:spcPts val="0"/>
              </a:spcAft>
              <a:buSzPts val="4800"/>
              <a:buNone/>
              <a:defRPr/>
            </a:lvl5pPr>
            <a:lvl6pPr lvl="5">
              <a:spcBef>
                <a:spcPts val="0"/>
              </a:spcBef>
              <a:spcAft>
                <a:spcPts val="0"/>
              </a:spcAft>
              <a:buSzPts val="4800"/>
              <a:buNone/>
              <a:defRPr/>
            </a:lvl6pPr>
            <a:lvl7pPr lvl="6">
              <a:spcBef>
                <a:spcPts val="0"/>
              </a:spcBef>
              <a:spcAft>
                <a:spcPts val="0"/>
              </a:spcAft>
              <a:buSzPts val="4800"/>
              <a:buNone/>
              <a:defRPr/>
            </a:lvl7pPr>
            <a:lvl8pPr lvl="7">
              <a:spcBef>
                <a:spcPts val="0"/>
              </a:spcBef>
              <a:spcAft>
                <a:spcPts val="0"/>
              </a:spcAft>
              <a:buSzPts val="4800"/>
              <a:buNone/>
              <a:defRPr/>
            </a:lvl8pPr>
            <a:lvl9pPr lvl="8">
              <a:spcBef>
                <a:spcPts val="0"/>
              </a:spcBef>
              <a:spcAft>
                <a:spcPts val="0"/>
              </a:spcAft>
              <a:buSzPts val="4800"/>
              <a:buNone/>
              <a:defRPr/>
            </a:lvl9pPr>
          </a:lstStyle>
          <a:p>
            <a:endParaRPr/>
          </a:p>
        </p:txBody>
      </p:sp>
      <p:sp>
        <p:nvSpPr>
          <p:cNvPr id="29" name="Google Shape;29;p6"/>
          <p:cNvSpPr txBox="1">
            <a:spLocks noGrp="1"/>
          </p:cNvSpPr>
          <p:nvPr>
            <p:ph type="body" idx="1"/>
          </p:nvPr>
        </p:nvSpPr>
        <p:spPr>
          <a:xfrm>
            <a:off x="457200" y="2211825"/>
            <a:ext cx="2675100" cy="2637900"/>
          </a:xfrm>
          <a:prstGeom prst="rect">
            <a:avLst/>
          </a:prstGeom>
        </p:spPr>
        <p:txBody>
          <a:bodyPr spcFirstLastPara="1" wrap="square" lIns="91425" tIns="91425" rIns="91425" bIns="91425" anchor="t" anchorCtr="0"/>
          <a:lstStyle>
            <a:lvl1pPr marL="457200" lvl="0" indent="-330200">
              <a:spcBef>
                <a:spcPts val="600"/>
              </a:spcBef>
              <a:spcAft>
                <a:spcPts val="0"/>
              </a:spcAft>
              <a:buSzPts val="1600"/>
              <a:buChar char="×"/>
              <a:defRPr sz="1600"/>
            </a:lvl1pPr>
            <a:lvl2pPr marL="914400" lvl="1" indent="-330200">
              <a:spcBef>
                <a:spcPts val="0"/>
              </a:spcBef>
              <a:spcAft>
                <a:spcPts val="0"/>
              </a:spcAft>
              <a:buSzPts val="1600"/>
              <a:buChar char="×"/>
              <a:defRPr sz="1600"/>
            </a:lvl2pPr>
            <a:lvl3pPr marL="1371600" lvl="2" indent="-330200">
              <a:spcBef>
                <a:spcPts val="0"/>
              </a:spcBef>
              <a:spcAft>
                <a:spcPts val="0"/>
              </a:spcAft>
              <a:buSzPts val="1600"/>
              <a:buChar char="×"/>
              <a:defRPr sz="1600"/>
            </a:lvl3pPr>
            <a:lvl4pPr marL="1828800" lvl="3" indent="-330200">
              <a:spcBef>
                <a:spcPts val="0"/>
              </a:spcBef>
              <a:spcAft>
                <a:spcPts val="0"/>
              </a:spcAft>
              <a:buSzPts val="1600"/>
              <a:buChar char="×"/>
              <a:defRPr sz="1600"/>
            </a:lvl4pPr>
            <a:lvl5pPr marL="2286000" lvl="4" indent="-330200">
              <a:spcBef>
                <a:spcPts val="0"/>
              </a:spcBef>
              <a:spcAft>
                <a:spcPts val="0"/>
              </a:spcAft>
              <a:buSzPts val="1600"/>
              <a:buChar char="○"/>
              <a:defRPr sz="1600"/>
            </a:lvl5pPr>
            <a:lvl6pPr marL="2743200" lvl="5" indent="-330200">
              <a:spcBef>
                <a:spcPts val="0"/>
              </a:spcBef>
              <a:spcAft>
                <a:spcPts val="0"/>
              </a:spcAft>
              <a:buSzPts val="1600"/>
              <a:buChar char="■"/>
              <a:defRPr sz="1600"/>
            </a:lvl6pPr>
            <a:lvl7pPr marL="3200400" lvl="6" indent="-330200">
              <a:spcBef>
                <a:spcPts val="0"/>
              </a:spcBef>
              <a:spcAft>
                <a:spcPts val="0"/>
              </a:spcAft>
              <a:buSzPts val="1600"/>
              <a:buChar char="●"/>
              <a:defRPr sz="1600"/>
            </a:lvl7pPr>
            <a:lvl8pPr marL="3657600" lvl="7" indent="-330200">
              <a:spcBef>
                <a:spcPts val="0"/>
              </a:spcBef>
              <a:spcAft>
                <a:spcPts val="0"/>
              </a:spcAft>
              <a:buSzPts val="1600"/>
              <a:buChar char="○"/>
              <a:defRPr sz="1600"/>
            </a:lvl8pPr>
            <a:lvl9pPr marL="4114800" lvl="8" indent="-330200">
              <a:spcBef>
                <a:spcPts val="0"/>
              </a:spcBef>
              <a:spcAft>
                <a:spcPts val="0"/>
              </a:spcAft>
              <a:buSzPts val="1600"/>
              <a:buChar char="■"/>
              <a:defRPr sz="1600"/>
            </a:lvl9pPr>
          </a:lstStyle>
          <a:p>
            <a:endParaRPr/>
          </a:p>
        </p:txBody>
      </p:sp>
      <p:sp>
        <p:nvSpPr>
          <p:cNvPr id="30" name="Google Shape;30;p6"/>
          <p:cNvSpPr txBox="1">
            <a:spLocks noGrp="1"/>
          </p:cNvSpPr>
          <p:nvPr>
            <p:ph type="body" idx="2"/>
          </p:nvPr>
        </p:nvSpPr>
        <p:spPr>
          <a:xfrm>
            <a:off x="3293406" y="2211825"/>
            <a:ext cx="2675100" cy="2637900"/>
          </a:xfrm>
          <a:prstGeom prst="rect">
            <a:avLst/>
          </a:prstGeom>
        </p:spPr>
        <p:txBody>
          <a:bodyPr spcFirstLastPara="1" wrap="square" lIns="91425" tIns="91425" rIns="91425" bIns="91425" anchor="t" anchorCtr="0"/>
          <a:lstStyle>
            <a:lvl1pPr marL="457200" lvl="0" indent="-330200">
              <a:spcBef>
                <a:spcPts val="600"/>
              </a:spcBef>
              <a:spcAft>
                <a:spcPts val="0"/>
              </a:spcAft>
              <a:buSzPts val="1600"/>
              <a:buChar char="×"/>
              <a:defRPr sz="1600"/>
            </a:lvl1pPr>
            <a:lvl2pPr marL="914400" lvl="1" indent="-330200">
              <a:spcBef>
                <a:spcPts val="0"/>
              </a:spcBef>
              <a:spcAft>
                <a:spcPts val="0"/>
              </a:spcAft>
              <a:buSzPts val="1600"/>
              <a:buChar char="×"/>
              <a:defRPr sz="1600"/>
            </a:lvl2pPr>
            <a:lvl3pPr marL="1371600" lvl="2" indent="-330200">
              <a:spcBef>
                <a:spcPts val="0"/>
              </a:spcBef>
              <a:spcAft>
                <a:spcPts val="0"/>
              </a:spcAft>
              <a:buSzPts val="1600"/>
              <a:buChar char="×"/>
              <a:defRPr sz="1600"/>
            </a:lvl3pPr>
            <a:lvl4pPr marL="1828800" lvl="3" indent="-330200">
              <a:spcBef>
                <a:spcPts val="0"/>
              </a:spcBef>
              <a:spcAft>
                <a:spcPts val="0"/>
              </a:spcAft>
              <a:buSzPts val="1600"/>
              <a:buChar char="×"/>
              <a:defRPr sz="1600"/>
            </a:lvl4pPr>
            <a:lvl5pPr marL="2286000" lvl="4" indent="-330200">
              <a:spcBef>
                <a:spcPts val="0"/>
              </a:spcBef>
              <a:spcAft>
                <a:spcPts val="0"/>
              </a:spcAft>
              <a:buSzPts val="1600"/>
              <a:buChar char="○"/>
              <a:defRPr sz="1600"/>
            </a:lvl5pPr>
            <a:lvl6pPr marL="2743200" lvl="5" indent="-330200">
              <a:spcBef>
                <a:spcPts val="0"/>
              </a:spcBef>
              <a:spcAft>
                <a:spcPts val="0"/>
              </a:spcAft>
              <a:buSzPts val="1600"/>
              <a:buChar char="■"/>
              <a:defRPr sz="1600"/>
            </a:lvl6pPr>
            <a:lvl7pPr marL="3200400" lvl="6" indent="-330200">
              <a:spcBef>
                <a:spcPts val="0"/>
              </a:spcBef>
              <a:spcAft>
                <a:spcPts val="0"/>
              </a:spcAft>
              <a:buSzPts val="1600"/>
              <a:buChar char="●"/>
              <a:defRPr sz="1600"/>
            </a:lvl7pPr>
            <a:lvl8pPr marL="3657600" lvl="7" indent="-330200">
              <a:spcBef>
                <a:spcPts val="0"/>
              </a:spcBef>
              <a:spcAft>
                <a:spcPts val="0"/>
              </a:spcAft>
              <a:buSzPts val="1600"/>
              <a:buChar char="○"/>
              <a:defRPr sz="1600"/>
            </a:lvl8pPr>
            <a:lvl9pPr marL="4114800" lvl="8" indent="-330200">
              <a:spcBef>
                <a:spcPts val="0"/>
              </a:spcBef>
              <a:spcAft>
                <a:spcPts val="0"/>
              </a:spcAft>
              <a:buSzPts val="1600"/>
              <a:buChar char="■"/>
              <a:defRPr sz="1600"/>
            </a:lvl9pPr>
          </a:lstStyle>
          <a:p>
            <a:endParaRPr/>
          </a:p>
        </p:txBody>
      </p:sp>
      <p:sp>
        <p:nvSpPr>
          <p:cNvPr id="7" name="Rectángulo 6">
            <a:extLst>
              <a:ext uri="{FF2B5EF4-FFF2-40B4-BE49-F238E27FC236}">
                <a16:creationId xmlns:a16="http://schemas.microsoft.com/office/drawing/2014/main" id="{25F897DA-FA14-CA4C-8149-0046950D201F}"/>
              </a:ext>
            </a:extLst>
          </p:cNvPr>
          <p:cNvSpPr/>
          <p:nvPr userDrawn="1"/>
        </p:nvSpPr>
        <p:spPr>
          <a:xfrm>
            <a:off x="528286" y="4713309"/>
            <a:ext cx="2164375" cy="253916"/>
          </a:xfrm>
          <a:prstGeom prst="rect">
            <a:avLst/>
          </a:prstGeom>
        </p:spPr>
        <p:txBody>
          <a:bodyPr wrap="none">
            <a:spAutoFit/>
          </a:bodyPr>
          <a:lstStyle/>
          <a:p>
            <a:r>
              <a:rPr lang="es-MX" sz="1050" dirty="0">
                <a:solidFill>
                  <a:schemeClr val="bg2"/>
                </a:solidFill>
              </a:rPr>
              <a:t>Diseño de Productos Sistémicos </a:t>
            </a:r>
          </a:p>
        </p:txBody>
      </p:sp>
      <p:sp>
        <p:nvSpPr>
          <p:cNvPr id="8" name="Rectángulo 7">
            <a:extLst>
              <a:ext uri="{FF2B5EF4-FFF2-40B4-BE49-F238E27FC236}">
                <a16:creationId xmlns:a16="http://schemas.microsoft.com/office/drawing/2014/main" id="{61030A81-CEA7-F048-9F4B-B27B69891044}"/>
              </a:ext>
            </a:extLst>
          </p:cNvPr>
          <p:cNvSpPr/>
          <p:nvPr userDrawn="1"/>
        </p:nvSpPr>
        <p:spPr>
          <a:xfrm>
            <a:off x="5306301" y="4713309"/>
            <a:ext cx="1691489" cy="253916"/>
          </a:xfrm>
          <a:prstGeom prst="rect">
            <a:avLst/>
          </a:prstGeom>
        </p:spPr>
        <p:txBody>
          <a:bodyPr wrap="none">
            <a:spAutoFit/>
          </a:bodyPr>
          <a:lstStyle/>
          <a:p>
            <a:r>
              <a:rPr lang="es-MX" sz="1050" dirty="0">
                <a:solidFill>
                  <a:schemeClr val="bg2"/>
                </a:solidFill>
              </a:rPr>
              <a:t>Dr. en Dis. Deniss Rojas </a:t>
            </a:r>
          </a:p>
        </p:txBody>
      </p:sp>
      <p:sp>
        <p:nvSpPr>
          <p:cNvPr id="9" name="CuadroTexto 8">
            <a:extLst>
              <a:ext uri="{FF2B5EF4-FFF2-40B4-BE49-F238E27FC236}">
                <a16:creationId xmlns:a16="http://schemas.microsoft.com/office/drawing/2014/main" id="{F4A165AD-DE65-E140-BEAF-2AC39A78613A}"/>
              </a:ext>
            </a:extLst>
          </p:cNvPr>
          <p:cNvSpPr txBox="1"/>
          <p:nvPr userDrawn="1"/>
        </p:nvSpPr>
        <p:spPr>
          <a:xfrm>
            <a:off x="5038361" y="4707859"/>
            <a:ext cx="3918857" cy="253916"/>
          </a:xfrm>
          <a:prstGeom prst="rect">
            <a:avLst/>
          </a:prstGeom>
          <a:noFill/>
        </p:spPr>
        <p:txBody>
          <a:bodyPr wrap="square" rtlCol="0">
            <a:spAutoFit/>
          </a:bodyPr>
          <a:lstStyle/>
          <a:p>
            <a:pPr algn="r"/>
            <a:r>
              <a:rPr lang="es-MX" sz="1050" b="1" dirty="0">
                <a:solidFill>
                  <a:schemeClr val="bg1"/>
                </a:solidFill>
              </a:rPr>
              <a:t>Septiembre 2019</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lank rectangle">
  <p:cSld name="BLANK_1">
    <p:bg>
      <p:bgPr>
        <a:blipFill>
          <a:blip r:embed="rId2">
            <a:alphaModFix/>
          </a:blip>
          <a:stretch>
            <a:fillRect/>
          </a:stretch>
        </a:blipFill>
        <a:effectLst/>
      </p:bgPr>
    </p:bg>
    <p:spTree>
      <p:nvGrpSpPr>
        <p:cNvPr id="1" name="Shape 50"/>
        <p:cNvGrpSpPr/>
        <p:nvPr/>
      </p:nvGrpSpPr>
      <p:grpSpPr>
        <a:xfrm>
          <a:off x="0" y="0"/>
          <a:ext cx="0" cy="0"/>
          <a:chOff x="0" y="0"/>
          <a:chExt cx="0" cy="0"/>
        </a:xfrm>
      </p:grpSpPr>
      <p:pic>
        <p:nvPicPr>
          <p:cNvPr id="51" name="Google Shape;51;p11" descr="paint_transparent3.png"/>
          <p:cNvPicPr preferRelativeResize="0"/>
          <p:nvPr/>
        </p:nvPicPr>
        <p:blipFill>
          <a:blip r:embed="rId3">
            <a:alphaModFix/>
          </a:blip>
          <a:stretch>
            <a:fillRect/>
          </a:stretch>
        </p:blipFill>
        <p:spPr>
          <a:xfrm>
            <a:off x="0" y="0"/>
            <a:ext cx="9144000" cy="5143503"/>
          </a:xfrm>
          <a:prstGeom prst="rect">
            <a:avLst/>
          </a:prstGeom>
          <a:noFill/>
          <a:ln>
            <a:noFill/>
          </a:ln>
        </p:spPr>
      </p:pic>
      <p:sp>
        <p:nvSpPr>
          <p:cNvPr id="52" name="Google Shape;52;p11"/>
          <p:cNvSpPr txBox="1">
            <a:spLocks noGrp="1"/>
          </p:cNvSpPr>
          <p:nvPr>
            <p:ph type="sldNum" idx="12"/>
          </p:nvPr>
        </p:nvSpPr>
        <p:spPr>
          <a:xfrm>
            <a:off x="4297650" y="4447973"/>
            <a:ext cx="548700" cy="393600"/>
          </a:xfrm>
          <a:prstGeom prst="rect">
            <a:avLst/>
          </a:prstGeom>
        </p:spPr>
        <p:txBody>
          <a:bodyPr spcFirstLastPara="1" wrap="square" lIns="91425" tIns="91425" rIns="91425" bIns="91425" anchor="ctr" anchorCtr="0">
            <a:noAutofit/>
          </a:bodyPr>
          <a:lstStyle>
            <a:lvl1pPr lvl="0" algn="ctr" rtl="0">
              <a:buNone/>
              <a:defRPr>
                <a:solidFill>
                  <a:srgbClr val="999999"/>
                </a:solidFill>
              </a:defRPr>
            </a:lvl1pPr>
            <a:lvl2pPr lvl="1" algn="ctr" rtl="0">
              <a:buNone/>
              <a:defRPr>
                <a:solidFill>
                  <a:srgbClr val="999999"/>
                </a:solidFill>
              </a:defRPr>
            </a:lvl2pPr>
            <a:lvl3pPr lvl="2" algn="ctr" rtl="0">
              <a:buNone/>
              <a:defRPr>
                <a:solidFill>
                  <a:srgbClr val="999999"/>
                </a:solidFill>
              </a:defRPr>
            </a:lvl3pPr>
            <a:lvl4pPr lvl="3" algn="ctr" rtl="0">
              <a:buNone/>
              <a:defRPr>
                <a:solidFill>
                  <a:srgbClr val="999999"/>
                </a:solidFill>
              </a:defRPr>
            </a:lvl4pPr>
            <a:lvl5pPr lvl="4" algn="ctr" rtl="0">
              <a:buNone/>
              <a:defRPr>
                <a:solidFill>
                  <a:srgbClr val="999999"/>
                </a:solidFill>
              </a:defRPr>
            </a:lvl5pPr>
            <a:lvl6pPr lvl="5" algn="ctr" rtl="0">
              <a:buNone/>
              <a:defRPr>
                <a:solidFill>
                  <a:srgbClr val="999999"/>
                </a:solidFill>
              </a:defRPr>
            </a:lvl6pPr>
            <a:lvl7pPr lvl="6" algn="ctr" rtl="0">
              <a:buNone/>
              <a:defRPr>
                <a:solidFill>
                  <a:srgbClr val="999999"/>
                </a:solidFill>
              </a:defRPr>
            </a:lvl7pPr>
            <a:lvl8pPr lvl="7" algn="ctr" rtl="0">
              <a:buNone/>
              <a:defRPr>
                <a:solidFill>
                  <a:srgbClr val="999999"/>
                </a:solidFill>
              </a:defRPr>
            </a:lvl8pPr>
            <a:lvl9pPr lvl="8" algn="ctr" rtl="0">
              <a:buNone/>
              <a:defRPr>
                <a:solidFill>
                  <a:srgbClr val="999999"/>
                </a:solidFill>
              </a:defRPr>
            </a:lvl9pPr>
          </a:lstStyle>
          <a:p>
            <a:pPr marL="0" lvl="0" indent="0" algn="ctr" rtl="0">
              <a:spcBef>
                <a:spcPts val="0"/>
              </a:spcBef>
              <a:spcAft>
                <a:spcPts val="0"/>
              </a:spcAft>
              <a:buNone/>
            </a:pPr>
            <a:fld id="{00000000-1234-1234-1234-123412341234}" type="slidenum">
              <a:rPr lang="en"/>
              <a:t>‹Nº›</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ubtitle">
  <p:cSld name="Subtitle">
    <p:bg>
      <p:bgPr>
        <a:blipFill>
          <a:blip r:embed="rId2">
            <a:alphaModFix/>
          </a:blip>
          <a:stretch>
            <a:fillRect/>
          </a:stretch>
        </a:blipFill>
        <a:effectLst/>
      </p:bgPr>
    </p:bg>
    <p:spTree>
      <p:nvGrpSpPr>
        <p:cNvPr id="1" name="Shape 12"/>
        <p:cNvGrpSpPr/>
        <p:nvPr/>
      </p:nvGrpSpPr>
      <p:grpSpPr>
        <a:xfrm>
          <a:off x="0" y="0"/>
          <a:ext cx="0" cy="0"/>
          <a:chOff x="0" y="0"/>
          <a:chExt cx="0" cy="0"/>
        </a:xfrm>
      </p:grpSpPr>
      <p:pic>
        <p:nvPicPr>
          <p:cNvPr id="13" name="Google Shape;13;p3" descr="paint_transparent4.png"/>
          <p:cNvPicPr preferRelativeResize="0"/>
          <p:nvPr/>
        </p:nvPicPr>
        <p:blipFill rotWithShape="1">
          <a:blip r:embed="rId3">
            <a:alphaModFix/>
          </a:blip>
          <a:srcRect r="49954"/>
          <a:stretch/>
        </p:blipFill>
        <p:spPr>
          <a:xfrm>
            <a:off x="4567925" y="0"/>
            <a:ext cx="4576075" cy="5143524"/>
          </a:xfrm>
          <a:prstGeom prst="rect">
            <a:avLst/>
          </a:prstGeom>
          <a:noFill/>
          <a:ln>
            <a:noFill/>
          </a:ln>
        </p:spPr>
      </p:pic>
      <p:sp>
        <p:nvSpPr>
          <p:cNvPr id="14" name="Google Shape;14;p3"/>
          <p:cNvSpPr/>
          <p:nvPr/>
        </p:nvSpPr>
        <p:spPr>
          <a:xfrm>
            <a:off x="0" y="-150"/>
            <a:ext cx="5300700" cy="5143500"/>
          </a:xfrm>
          <a:prstGeom prst="rect">
            <a:avLst/>
          </a:prstGeom>
          <a:solidFill>
            <a:srgbClr val="FFFFFF"/>
          </a:solidFill>
          <a:ln>
            <a:noFill/>
          </a:ln>
        </p:spPr>
        <p:txBody>
          <a:bodyPr spcFirstLastPara="1" wrap="square" lIns="91425" tIns="91425" rIns="91425" bIns="91425" anchor="ctr" anchorCtr="0">
            <a:noAutofit/>
          </a:bodyPr>
          <a:lstStyle/>
          <a:p>
            <a:pPr marL="0" lvl="0" indent="0">
              <a:spcBef>
                <a:spcPts val="0"/>
              </a:spcBef>
              <a:spcAft>
                <a:spcPts val="0"/>
              </a:spcAft>
              <a:buNone/>
            </a:pPr>
            <a:endParaRPr dirty="0"/>
          </a:p>
        </p:txBody>
      </p:sp>
      <p:sp>
        <p:nvSpPr>
          <p:cNvPr id="15" name="Google Shape;15;p3"/>
          <p:cNvSpPr txBox="1">
            <a:spLocks noGrp="1"/>
          </p:cNvSpPr>
          <p:nvPr>
            <p:ph type="ctrTitle"/>
          </p:nvPr>
        </p:nvSpPr>
        <p:spPr>
          <a:xfrm>
            <a:off x="685800" y="2878750"/>
            <a:ext cx="3914700" cy="1159800"/>
          </a:xfrm>
          <a:prstGeom prst="rect">
            <a:avLst/>
          </a:prstGeom>
        </p:spPr>
        <p:txBody>
          <a:bodyPr spcFirstLastPara="1" wrap="square" lIns="91425" tIns="91425" rIns="91425" bIns="91425" anchor="b" anchorCtr="0"/>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16" name="Google Shape;16;p3"/>
          <p:cNvSpPr txBox="1">
            <a:spLocks noGrp="1"/>
          </p:cNvSpPr>
          <p:nvPr>
            <p:ph type="subTitle" idx="1"/>
          </p:nvPr>
        </p:nvSpPr>
        <p:spPr>
          <a:xfrm>
            <a:off x="685800" y="4135454"/>
            <a:ext cx="3914700" cy="784800"/>
          </a:xfrm>
          <a:prstGeom prst="rect">
            <a:avLst/>
          </a:prstGeom>
        </p:spPr>
        <p:txBody>
          <a:bodyPr spcFirstLastPara="1" wrap="square" lIns="91425" tIns="91425" rIns="91425" bIns="91425" anchor="t" anchorCtr="0"/>
          <a:lstStyle>
            <a:lvl1pPr lvl="0" rtl="0">
              <a:spcBef>
                <a:spcPts val="0"/>
              </a:spcBef>
              <a:spcAft>
                <a:spcPts val="0"/>
              </a:spcAft>
              <a:buClr>
                <a:schemeClr val="dk2"/>
              </a:buClr>
              <a:buSzPts val="1400"/>
              <a:buNone/>
              <a:defRPr sz="1400">
                <a:solidFill>
                  <a:schemeClr val="dk2"/>
                </a:solidFill>
              </a:defRPr>
            </a:lvl1pPr>
            <a:lvl2pPr lvl="1" rtl="0">
              <a:spcBef>
                <a:spcPts val="0"/>
              </a:spcBef>
              <a:spcAft>
                <a:spcPts val="0"/>
              </a:spcAft>
              <a:buClr>
                <a:schemeClr val="dk2"/>
              </a:buClr>
              <a:buSzPts val="1400"/>
              <a:buNone/>
              <a:defRPr sz="1400">
                <a:solidFill>
                  <a:schemeClr val="dk2"/>
                </a:solidFill>
              </a:defRPr>
            </a:lvl2pPr>
            <a:lvl3pPr lvl="2" rtl="0">
              <a:spcBef>
                <a:spcPts val="0"/>
              </a:spcBef>
              <a:spcAft>
                <a:spcPts val="0"/>
              </a:spcAft>
              <a:buClr>
                <a:schemeClr val="dk2"/>
              </a:buClr>
              <a:buSzPts val="1400"/>
              <a:buNone/>
              <a:defRPr sz="1400">
                <a:solidFill>
                  <a:schemeClr val="dk2"/>
                </a:solidFill>
              </a:defRPr>
            </a:lvl3pPr>
            <a:lvl4pPr lvl="3" rtl="0">
              <a:spcBef>
                <a:spcPts val="0"/>
              </a:spcBef>
              <a:spcAft>
                <a:spcPts val="0"/>
              </a:spcAft>
              <a:buClr>
                <a:schemeClr val="dk2"/>
              </a:buClr>
              <a:buSzPts val="1400"/>
              <a:buNone/>
              <a:defRPr sz="1400">
                <a:solidFill>
                  <a:schemeClr val="dk2"/>
                </a:solidFill>
              </a:defRPr>
            </a:lvl4pPr>
            <a:lvl5pPr lvl="4" rtl="0">
              <a:spcBef>
                <a:spcPts val="0"/>
              </a:spcBef>
              <a:spcAft>
                <a:spcPts val="0"/>
              </a:spcAft>
              <a:buClr>
                <a:schemeClr val="dk2"/>
              </a:buClr>
              <a:buSzPts val="1400"/>
              <a:buNone/>
              <a:defRPr sz="1400">
                <a:solidFill>
                  <a:schemeClr val="dk2"/>
                </a:solidFill>
              </a:defRPr>
            </a:lvl5pPr>
            <a:lvl6pPr lvl="5" rtl="0">
              <a:spcBef>
                <a:spcPts val="0"/>
              </a:spcBef>
              <a:spcAft>
                <a:spcPts val="0"/>
              </a:spcAft>
              <a:buClr>
                <a:schemeClr val="dk2"/>
              </a:buClr>
              <a:buSzPts val="1400"/>
              <a:buNone/>
              <a:defRPr sz="1400">
                <a:solidFill>
                  <a:schemeClr val="dk2"/>
                </a:solidFill>
              </a:defRPr>
            </a:lvl6pPr>
            <a:lvl7pPr lvl="6" rtl="0">
              <a:spcBef>
                <a:spcPts val="0"/>
              </a:spcBef>
              <a:spcAft>
                <a:spcPts val="0"/>
              </a:spcAft>
              <a:buClr>
                <a:schemeClr val="dk2"/>
              </a:buClr>
              <a:buSzPts val="1400"/>
              <a:buNone/>
              <a:defRPr sz="1400">
                <a:solidFill>
                  <a:schemeClr val="dk2"/>
                </a:solidFill>
              </a:defRPr>
            </a:lvl7pPr>
            <a:lvl8pPr lvl="7" rtl="0">
              <a:spcBef>
                <a:spcPts val="0"/>
              </a:spcBef>
              <a:spcAft>
                <a:spcPts val="0"/>
              </a:spcAft>
              <a:buClr>
                <a:schemeClr val="dk2"/>
              </a:buClr>
              <a:buSzPts val="1400"/>
              <a:buNone/>
              <a:defRPr sz="1400">
                <a:solidFill>
                  <a:schemeClr val="dk2"/>
                </a:solidFill>
              </a:defRPr>
            </a:lvl8pPr>
            <a:lvl9pPr lvl="8" rtl="0">
              <a:spcBef>
                <a:spcPts val="0"/>
              </a:spcBef>
              <a:spcAft>
                <a:spcPts val="0"/>
              </a:spcAft>
              <a:buClr>
                <a:schemeClr val="dk2"/>
              </a:buClr>
              <a:buSzPts val="1400"/>
              <a:buNone/>
              <a:defRPr sz="1400">
                <a:solidFill>
                  <a:schemeClr val="dk2"/>
                </a:solidFill>
              </a:defRPr>
            </a:lvl9pPr>
          </a:lstStyle>
          <a:p>
            <a:endParaRPr/>
          </a:p>
        </p:txBody>
      </p:sp>
      <p:sp>
        <p:nvSpPr>
          <p:cNvPr id="6" name="Rectángulo 5">
            <a:extLst>
              <a:ext uri="{FF2B5EF4-FFF2-40B4-BE49-F238E27FC236}">
                <a16:creationId xmlns:a16="http://schemas.microsoft.com/office/drawing/2014/main" id="{90B5665D-CBE7-7E49-B5F9-39ED24BE60AE}"/>
              </a:ext>
            </a:extLst>
          </p:cNvPr>
          <p:cNvSpPr/>
          <p:nvPr userDrawn="1"/>
        </p:nvSpPr>
        <p:spPr>
          <a:xfrm>
            <a:off x="528286" y="4713309"/>
            <a:ext cx="2164375" cy="253916"/>
          </a:xfrm>
          <a:prstGeom prst="rect">
            <a:avLst/>
          </a:prstGeom>
        </p:spPr>
        <p:txBody>
          <a:bodyPr wrap="none">
            <a:spAutoFit/>
          </a:bodyPr>
          <a:lstStyle/>
          <a:p>
            <a:r>
              <a:rPr lang="es-MX" sz="1050" dirty="0">
                <a:solidFill>
                  <a:schemeClr val="bg2"/>
                </a:solidFill>
              </a:rPr>
              <a:t>Diseño de Productos Sistémicos </a:t>
            </a:r>
          </a:p>
        </p:txBody>
      </p:sp>
      <p:sp>
        <p:nvSpPr>
          <p:cNvPr id="7" name="Rectángulo 6">
            <a:extLst>
              <a:ext uri="{FF2B5EF4-FFF2-40B4-BE49-F238E27FC236}">
                <a16:creationId xmlns:a16="http://schemas.microsoft.com/office/drawing/2014/main" id="{7DD5DB10-1C01-AA4D-8969-6EFA2DD7F2A9}"/>
              </a:ext>
            </a:extLst>
          </p:cNvPr>
          <p:cNvSpPr/>
          <p:nvPr userDrawn="1"/>
        </p:nvSpPr>
        <p:spPr>
          <a:xfrm>
            <a:off x="5306301" y="4713309"/>
            <a:ext cx="1691489" cy="253916"/>
          </a:xfrm>
          <a:prstGeom prst="rect">
            <a:avLst/>
          </a:prstGeom>
        </p:spPr>
        <p:txBody>
          <a:bodyPr wrap="none">
            <a:spAutoFit/>
          </a:bodyPr>
          <a:lstStyle/>
          <a:p>
            <a:r>
              <a:rPr lang="es-MX" sz="1050" dirty="0">
                <a:solidFill>
                  <a:schemeClr val="bg2"/>
                </a:solidFill>
              </a:rPr>
              <a:t>Dr. en Dis. Deniss Rojas </a:t>
            </a:r>
          </a:p>
        </p:txBody>
      </p:sp>
      <p:sp>
        <p:nvSpPr>
          <p:cNvPr id="8" name="CuadroTexto 7">
            <a:extLst>
              <a:ext uri="{FF2B5EF4-FFF2-40B4-BE49-F238E27FC236}">
                <a16:creationId xmlns:a16="http://schemas.microsoft.com/office/drawing/2014/main" id="{86D9AD53-8A67-9440-8C43-6CBD07191996}"/>
              </a:ext>
            </a:extLst>
          </p:cNvPr>
          <p:cNvSpPr txBox="1"/>
          <p:nvPr userDrawn="1"/>
        </p:nvSpPr>
        <p:spPr>
          <a:xfrm>
            <a:off x="5038361" y="4713309"/>
            <a:ext cx="3918857" cy="253916"/>
          </a:xfrm>
          <a:prstGeom prst="rect">
            <a:avLst/>
          </a:prstGeom>
          <a:noFill/>
        </p:spPr>
        <p:txBody>
          <a:bodyPr wrap="square" rtlCol="0">
            <a:spAutoFit/>
          </a:bodyPr>
          <a:lstStyle/>
          <a:p>
            <a:pPr algn="r"/>
            <a:r>
              <a:rPr lang="es-MX" sz="1050" b="1" dirty="0">
                <a:solidFill>
                  <a:schemeClr val="bg1"/>
                </a:solidFill>
              </a:rPr>
              <a:t>Septiembre 2019</a:t>
            </a:r>
          </a:p>
        </p:txBody>
      </p:sp>
    </p:spTree>
    <p:extLst>
      <p:ext uri="{BB962C8B-B14F-4D97-AF65-F5344CB8AC3E}">
        <p14:creationId xmlns:p14="http://schemas.microsoft.com/office/powerpoint/2010/main" val="16170131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Quote">
  <p:cSld name="Quote">
    <p:bg>
      <p:bgPr>
        <a:blipFill>
          <a:blip r:embed="rId2">
            <a:alphaModFix/>
          </a:blip>
          <a:stretch>
            <a:fillRect/>
          </a:stretch>
        </a:blipFill>
        <a:effectLst/>
      </p:bgPr>
    </p:bg>
    <p:spTree>
      <p:nvGrpSpPr>
        <p:cNvPr id="1" name="Shape 17"/>
        <p:cNvGrpSpPr/>
        <p:nvPr/>
      </p:nvGrpSpPr>
      <p:grpSpPr>
        <a:xfrm>
          <a:off x="0" y="0"/>
          <a:ext cx="0" cy="0"/>
          <a:chOff x="0" y="0"/>
          <a:chExt cx="0" cy="0"/>
        </a:xfrm>
      </p:grpSpPr>
      <p:pic>
        <p:nvPicPr>
          <p:cNvPr id="18" name="Google Shape;18;p4" descr="paint_transparent4.png"/>
          <p:cNvPicPr preferRelativeResize="0"/>
          <p:nvPr/>
        </p:nvPicPr>
        <p:blipFill>
          <a:blip r:embed="rId3">
            <a:alphaModFix/>
          </a:blip>
          <a:stretch>
            <a:fillRect/>
          </a:stretch>
        </p:blipFill>
        <p:spPr>
          <a:xfrm>
            <a:off x="0" y="-12"/>
            <a:ext cx="9144000" cy="5143513"/>
          </a:xfrm>
          <a:prstGeom prst="rect">
            <a:avLst/>
          </a:prstGeom>
          <a:noFill/>
          <a:ln>
            <a:noFill/>
          </a:ln>
        </p:spPr>
      </p:pic>
      <p:sp>
        <p:nvSpPr>
          <p:cNvPr id="19" name="Google Shape;19;p4"/>
          <p:cNvSpPr txBox="1">
            <a:spLocks noGrp="1"/>
          </p:cNvSpPr>
          <p:nvPr>
            <p:ph type="body" idx="1"/>
          </p:nvPr>
        </p:nvSpPr>
        <p:spPr>
          <a:xfrm>
            <a:off x="2483350" y="836125"/>
            <a:ext cx="4177200" cy="3471300"/>
          </a:xfrm>
          <a:prstGeom prst="rect">
            <a:avLst/>
          </a:prstGeom>
        </p:spPr>
        <p:txBody>
          <a:bodyPr spcFirstLastPara="1" wrap="square" lIns="91425" tIns="91425" rIns="91425" bIns="91425" anchor="ctr" anchorCtr="0"/>
          <a:lstStyle>
            <a:lvl1pPr marL="457200" lvl="0" indent="-381000" algn="ctr" rtl="0">
              <a:spcBef>
                <a:spcPts val="600"/>
              </a:spcBef>
              <a:spcAft>
                <a:spcPts val="0"/>
              </a:spcAft>
              <a:buClr>
                <a:srgbClr val="FFFFFF"/>
              </a:buClr>
              <a:buSzPts val="2400"/>
              <a:buChar char="×"/>
              <a:defRPr sz="2400" i="1">
                <a:solidFill>
                  <a:srgbClr val="FFFFFF"/>
                </a:solidFill>
              </a:defRPr>
            </a:lvl1pPr>
            <a:lvl2pPr marL="914400" lvl="1" indent="-381000" algn="ctr" rtl="0">
              <a:spcBef>
                <a:spcPts val="0"/>
              </a:spcBef>
              <a:spcAft>
                <a:spcPts val="0"/>
              </a:spcAft>
              <a:buClr>
                <a:srgbClr val="FFFFFF"/>
              </a:buClr>
              <a:buSzPts val="2400"/>
              <a:buChar char="×"/>
              <a:defRPr sz="2400" i="1">
                <a:solidFill>
                  <a:srgbClr val="FFFFFF"/>
                </a:solidFill>
              </a:defRPr>
            </a:lvl2pPr>
            <a:lvl3pPr marL="1371600" lvl="2" indent="-381000" algn="ctr" rtl="0">
              <a:spcBef>
                <a:spcPts val="0"/>
              </a:spcBef>
              <a:spcAft>
                <a:spcPts val="0"/>
              </a:spcAft>
              <a:buClr>
                <a:srgbClr val="FFFFFF"/>
              </a:buClr>
              <a:buSzPts val="2400"/>
              <a:buChar char="×"/>
              <a:defRPr sz="2400" i="1">
                <a:solidFill>
                  <a:srgbClr val="FFFFFF"/>
                </a:solidFill>
              </a:defRPr>
            </a:lvl3pPr>
            <a:lvl4pPr marL="1828800" lvl="3" indent="-381000" algn="ctr" rtl="0">
              <a:spcBef>
                <a:spcPts val="0"/>
              </a:spcBef>
              <a:spcAft>
                <a:spcPts val="0"/>
              </a:spcAft>
              <a:buClr>
                <a:srgbClr val="FFFFFF"/>
              </a:buClr>
              <a:buSzPts val="2400"/>
              <a:buChar char="×"/>
              <a:defRPr sz="2400" i="1">
                <a:solidFill>
                  <a:srgbClr val="FFFFFF"/>
                </a:solidFill>
              </a:defRPr>
            </a:lvl4pPr>
            <a:lvl5pPr marL="2286000" lvl="4" indent="-381000" algn="ctr" rtl="0">
              <a:spcBef>
                <a:spcPts val="0"/>
              </a:spcBef>
              <a:spcAft>
                <a:spcPts val="0"/>
              </a:spcAft>
              <a:buClr>
                <a:srgbClr val="FFFFFF"/>
              </a:buClr>
              <a:buSzPts val="2400"/>
              <a:buChar char="○"/>
              <a:defRPr sz="2400" i="1">
                <a:solidFill>
                  <a:srgbClr val="FFFFFF"/>
                </a:solidFill>
              </a:defRPr>
            </a:lvl5pPr>
            <a:lvl6pPr marL="2743200" lvl="5" indent="-381000" algn="ctr" rtl="0">
              <a:spcBef>
                <a:spcPts val="0"/>
              </a:spcBef>
              <a:spcAft>
                <a:spcPts val="0"/>
              </a:spcAft>
              <a:buClr>
                <a:srgbClr val="FFFFFF"/>
              </a:buClr>
              <a:buSzPts val="2400"/>
              <a:buChar char="■"/>
              <a:defRPr sz="2400" i="1">
                <a:solidFill>
                  <a:srgbClr val="FFFFFF"/>
                </a:solidFill>
              </a:defRPr>
            </a:lvl6pPr>
            <a:lvl7pPr marL="3200400" lvl="6" indent="-381000" algn="ctr" rtl="0">
              <a:spcBef>
                <a:spcPts val="0"/>
              </a:spcBef>
              <a:spcAft>
                <a:spcPts val="0"/>
              </a:spcAft>
              <a:buClr>
                <a:srgbClr val="FFFFFF"/>
              </a:buClr>
              <a:buSzPts val="2400"/>
              <a:buChar char="●"/>
              <a:defRPr sz="2400" i="1">
                <a:solidFill>
                  <a:srgbClr val="FFFFFF"/>
                </a:solidFill>
              </a:defRPr>
            </a:lvl7pPr>
            <a:lvl8pPr marL="3657600" lvl="7" indent="-381000" algn="ctr" rtl="0">
              <a:spcBef>
                <a:spcPts val="0"/>
              </a:spcBef>
              <a:spcAft>
                <a:spcPts val="0"/>
              </a:spcAft>
              <a:buClr>
                <a:srgbClr val="FFFFFF"/>
              </a:buClr>
              <a:buSzPts val="2400"/>
              <a:buChar char="○"/>
              <a:defRPr sz="2400" i="1">
                <a:solidFill>
                  <a:srgbClr val="FFFFFF"/>
                </a:solidFill>
              </a:defRPr>
            </a:lvl8pPr>
            <a:lvl9pPr marL="4114800" lvl="8" indent="-381000" algn="ctr">
              <a:spcBef>
                <a:spcPts val="0"/>
              </a:spcBef>
              <a:spcAft>
                <a:spcPts val="0"/>
              </a:spcAft>
              <a:buClr>
                <a:srgbClr val="FFFFFF"/>
              </a:buClr>
              <a:buSzPts val="2400"/>
              <a:buChar char="■"/>
              <a:defRPr sz="2400" i="1">
                <a:solidFill>
                  <a:srgbClr val="FFFFFF"/>
                </a:solidFill>
              </a:defRPr>
            </a:lvl9pPr>
          </a:lstStyle>
          <a:p>
            <a:endParaRPr/>
          </a:p>
        </p:txBody>
      </p:sp>
      <p:sp>
        <p:nvSpPr>
          <p:cNvPr id="20" name="Google Shape;20;p4"/>
          <p:cNvSpPr txBox="1">
            <a:spLocks noGrp="1"/>
          </p:cNvSpPr>
          <p:nvPr>
            <p:ph type="sldNum" idx="12"/>
          </p:nvPr>
        </p:nvSpPr>
        <p:spPr>
          <a:xfrm>
            <a:off x="4297650" y="4673651"/>
            <a:ext cx="548700" cy="393600"/>
          </a:xfrm>
          <a:prstGeom prst="rect">
            <a:avLst/>
          </a:prstGeom>
        </p:spPr>
        <p:txBody>
          <a:bodyPr spcFirstLastPara="1" wrap="square" lIns="91425" tIns="91425" rIns="91425" bIns="91425" anchor="ctr" anchorCtr="0">
            <a:noAutofit/>
          </a:bodyPr>
          <a:lstStyle>
            <a:lvl1pPr lvl="0" algn="ctr">
              <a:buNone/>
              <a:defRPr/>
            </a:lvl1pPr>
            <a:lvl2pPr lvl="1" algn="ctr">
              <a:buNone/>
              <a:defRPr/>
            </a:lvl2pPr>
            <a:lvl3pPr lvl="2" algn="ctr">
              <a:buNone/>
              <a:defRPr/>
            </a:lvl3pPr>
            <a:lvl4pPr lvl="3" algn="ctr">
              <a:buNone/>
              <a:defRPr/>
            </a:lvl4pPr>
            <a:lvl5pPr lvl="4" algn="ctr">
              <a:buNone/>
              <a:defRPr/>
            </a:lvl5pPr>
            <a:lvl6pPr lvl="5" algn="ctr">
              <a:buNone/>
              <a:defRPr/>
            </a:lvl6pPr>
            <a:lvl7pPr lvl="6" algn="ctr">
              <a:buNone/>
              <a:defRPr/>
            </a:lvl7pPr>
            <a:lvl8pPr lvl="7" algn="ctr">
              <a:buNone/>
              <a:defRPr/>
            </a:lvl8pPr>
            <a:lvl9pPr lvl="8" algn="ctr">
              <a:buNone/>
              <a:defRPr/>
            </a:lvl9pPr>
          </a:lstStyle>
          <a:p>
            <a:pPr marL="0" lvl="0" indent="0">
              <a:spcBef>
                <a:spcPts val="0"/>
              </a:spcBef>
              <a:spcAft>
                <a:spcPts val="0"/>
              </a:spcAft>
              <a:buNone/>
            </a:pPr>
            <a:fld id="{00000000-1234-1234-1234-123412341234}" type="slidenum">
              <a:rPr lang="en"/>
              <a:t>‹Nº›</a:t>
            </a:fld>
            <a:endParaRPr dirty="0"/>
          </a:p>
        </p:txBody>
      </p:sp>
      <p:sp>
        <p:nvSpPr>
          <p:cNvPr id="5" name="Rectángulo 4">
            <a:extLst>
              <a:ext uri="{FF2B5EF4-FFF2-40B4-BE49-F238E27FC236}">
                <a16:creationId xmlns:a16="http://schemas.microsoft.com/office/drawing/2014/main" id="{4EF13635-3F0E-704D-844D-261182713DD3}"/>
              </a:ext>
            </a:extLst>
          </p:cNvPr>
          <p:cNvSpPr/>
          <p:nvPr userDrawn="1"/>
        </p:nvSpPr>
        <p:spPr>
          <a:xfrm>
            <a:off x="528286" y="4713309"/>
            <a:ext cx="2164375" cy="253916"/>
          </a:xfrm>
          <a:prstGeom prst="rect">
            <a:avLst/>
          </a:prstGeom>
        </p:spPr>
        <p:txBody>
          <a:bodyPr wrap="none">
            <a:spAutoFit/>
          </a:bodyPr>
          <a:lstStyle/>
          <a:p>
            <a:r>
              <a:rPr lang="es-MX" sz="1050" dirty="0">
                <a:solidFill>
                  <a:schemeClr val="bg2"/>
                </a:solidFill>
              </a:rPr>
              <a:t>Diseño de Productos Sistémicos </a:t>
            </a:r>
          </a:p>
        </p:txBody>
      </p:sp>
      <p:sp>
        <p:nvSpPr>
          <p:cNvPr id="6" name="Rectángulo 5">
            <a:extLst>
              <a:ext uri="{FF2B5EF4-FFF2-40B4-BE49-F238E27FC236}">
                <a16:creationId xmlns:a16="http://schemas.microsoft.com/office/drawing/2014/main" id="{C9DAEA95-3F49-F64D-A19D-29793A76FE5B}"/>
              </a:ext>
            </a:extLst>
          </p:cNvPr>
          <p:cNvSpPr/>
          <p:nvPr userDrawn="1"/>
        </p:nvSpPr>
        <p:spPr>
          <a:xfrm>
            <a:off x="5306301" y="4713309"/>
            <a:ext cx="1691489" cy="253916"/>
          </a:xfrm>
          <a:prstGeom prst="rect">
            <a:avLst/>
          </a:prstGeom>
        </p:spPr>
        <p:txBody>
          <a:bodyPr wrap="none">
            <a:spAutoFit/>
          </a:bodyPr>
          <a:lstStyle/>
          <a:p>
            <a:r>
              <a:rPr lang="es-MX" sz="1050" dirty="0">
                <a:solidFill>
                  <a:schemeClr val="tx1">
                    <a:lumMod val="75000"/>
                    <a:lumOff val="25000"/>
                  </a:schemeClr>
                </a:solidFill>
              </a:rPr>
              <a:t>Dr. en Dis. Deniss Rojas </a:t>
            </a:r>
          </a:p>
        </p:txBody>
      </p:sp>
      <p:sp>
        <p:nvSpPr>
          <p:cNvPr id="7" name="CuadroTexto 6">
            <a:extLst>
              <a:ext uri="{FF2B5EF4-FFF2-40B4-BE49-F238E27FC236}">
                <a16:creationId xmlns:a16="http://schemas.microsoft.com/office/drawing/2014/main" id="{DA8CFBD6-938F-4D47-BB04-6F900062FBD1}"/>
              </a:ext>
            </a:extLst>
          </p:cNvPr>
          <p:cNvSpPr txBox="1"/>
          <p:nvPr userDrawn="1"/>
        </p:nvSpPr>
        <p:spPr>
          <a:xfrm>
            <a:off x="5030882" y="4713309"/>
            <a:ext cx="3918857" cy="253916"/>
          </a:xfrm>
          <a:prstGeom prst="rect">
            <a:avLst/>
          </a:prstGeom>
          <a:noFill/>
        </p:spPr>
        <p:txBody>
          <a:bodyPr wrap="square" rtlCol="0">
            <a:spAutoFit/>
          </a:bodyPr>
          <a:lstStyle/>
          <a:p>
            <a:pPr algn="r"/>
            <a:r>
              <a:rPr lang="es-MX" sz="1050" b="1" dirty="0">
                <a:solidFill>
                  <a:schemeClr val="tx1">
                    <a:lumMod val="65000"/>
                    <a:lumOff val="35000"/>
                  </a:schemeClr>
                </a:solidFill>
              </a:rPr>
              <a:t>Septiembre 2019</a:t>
            </a:r>
          </a:p>
        </p:txBody>
      </p:sp>
    </p:spTree>
    <p:extLst>
      <p:ext uri="{BB962C8B-B14F-4D97-AF65-F5344CB8AC3E}">
        <p14:creationId xmlns:p14="http://schemas.microsoft.com/office/powerpoint/2010/main" val="185101776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solidFill>
          <a:srgbClr val="CCCCCC"/>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457200" y="1348975"/>
            <a:ext cx="5511300" cy="857400"/>
          </a:xfrm>
          <a:prstGeom prst="rect">
            <a:avLst/>
          </a:prstGeom>
          <a:noFill/>
          <a:ln>
            <a:noFill/>
          </a:ln>
        </p:spPr>
        <p:txBody>
          <a:bodyPr spcFirstLastPara="1" wrap="square" lIns="91425" tIns="91425" rIns="91425" bIns="91425" anchor="b" anchorCtr="0"/>
          <a:lstStyle>
            <a:lvl1pPr lvl="0">
              <a:spcBef>
                <a:spcPts val="0"/>
              </a:spcBef>
              <a:spcAft>
                <a:spcPts val="0"/>
              </a:spcAft>
              <a:buClr>
                <a:srgbClr val="434343"/>
              </a:buClr>
              <a:buSzPts val="4800"/>
              <a:buFont typeface="Lato Hairline"/>
              <a:buNone/>
              <a:defRPr sz="4800">
                <a:solidFill>
                  <a:srgbClr val="434343"/>
                </a:solidFill>
                <a:latin typeface="Lato Hairline"/>
                <a:ea typeface="Lato Hairline"/>
                <a:cs typeface="Lato Hairline"/>
                <a:sym typeface="Lato Hairline"/>
              </a:defRPr>
            </a:lvl1pPr>
            <a:lvl2pPr lvl="1">
              <a:spcBef>
                <a:spcPts val="0"/>
              </a:spcBef>
              <a:spcAft>
                <a:spcPts val="0"/>
              </a:spcAft>
              <a:buClr>
                <a:srgbClr val="434343"/>
              </a:buClr>
              <a:buSzPts val="4800"/>
              <a:buFont typeface="Lato Hairline"/>
              <a:buNone/>
              <a:defRPr sz="4800">
                <a:solidFill>
                  <a:srgbClr val="434343"/>
                </a:solidFill>
                <a:latin typeface="Lato Hairline"/>
                <a:ea typeface="Lato Hairline"/>
                <a:cs typeface="Lato Hairline"/>
                <a:sym typeface="Lato Hairline"/>
              </a:defRPr>
            </a:lvl2pPr>
            <a:lvl3pPr lvl="2">
              <a:spcBef>
                <a:spcPts val="0"/>
              </a:spcBef>
              <a:spcAft>
                <a:spcPts val="0"/>
              </a:spcAft>
              <a:buClr>
                <a:srgbClr val="434343"/>
              </a:buClr>
              <a:buSzPts val="4800"/>
              <a:buFont typeface="Lato Hairline"/>
              <a:buNone/>
              <a:defRPr sz="4800">
                <a:solidFill>
                  <a:srgbClr val="434343"/>
                </a:solidFill>
                <a:latin typeface="Lato Hairline"/>
                <a:ea typeface="Lato Hairline"/>
                <a:cs typeface="Lato Hairline"/>
                <a:sym typeface="Lato Hairline"/>
              </a:defRPr>
            </a:lvl3pPr>
            <a:lvl4pPr lvl="3">
              <a:spcBef>
                <a:spcPts val="0"/>
              </a:spcBef>
              <a:spcAft>
                <a:spcPts val="0"/>
              </a:spcAft>
              <a:buClr>
                <a:srgbClr val="434343"/>
              </a:buClr>
              <a:buSzPts val="4800"/>
              <a:buFont typeface="Lato Hairline"/>
              <a:buNone/>
              <a:defRPr sz="4800">
                <a:solidFill>
                  <a:srgbClr val="434343"/>
                </a:solidFill>
                <a:latin typeface="Lato Hairline"/>
                <a:ea typeface="Lato Hairline"/>
                <a:cs typeface="Lato Hairline"/>
                <a:sym typeface="Lato Hairline"/>
              </a:defRPr>
            </a:lvl4pPr>
            <a:lvl5pPr lvl="4">
              <a:spcBef>
                <a:spcPts val="0"/>
              </a:spcBef>
              <a:spcAft>
                <a:spcPts val="0"/>
              </a:spcAft>
              <a:buClr>
                <a:srgbClr val="434343"/>
              </a:buClr>
              <a:buSzPts val="4800"/>
              <a:buFont typeface="Lato Hairline"/>
              <a:buNone/>
              <a:defRPr sz="4800">
                <a:solidFill>
                  <a:srgbClr val="434343"/>
                </a:solidFill>
                <a:latin typeface="Lato Hairline"/>
                <a:ea typeface="Lato Hairline"/>
                <a:cs typeface="Lato Hairline"/>
                <a:sym typeface="Lato Hairline"/>
              </a:defRPr>
            </a:lvl5pPr>
            <a:lvl6pPr lvl="5">
              <a:spcBef>
                <a:spcPts val="0"/>
              </a:spcBef>
              <a:spcAft>
                <a:spcPts val="0"/>
              </a:spcAft>
              <a:buClr>
                <a:srgbClr val="434343"/>
              </a:buClr>
              <a:buSzPts val="4800"/>
              <a:buFont typeface="Lato Hairline"/>
              <a:buNone/>
              <a:defRPr sz="4800">
                <a:solidFill>
                  <a:srgbClr val="434343"/>
                </a:solidFill>
                <a:latin typeface="Lato Hairline"/>
                <a:ea typeface="Lato Hairline"/>
                <a:cs typeface="Lato Hairline"/>
                <a:sym typeface="Lato Hairline"/>
              </a:defRPr>
            </a:lvl6pPr>
            <a:lvl7pPr lvl="6">
              <a:spcBef>
                <a:spcPts val="0"/>
              </a:spcBef>
              <a:spcAft>
                <a:spcPts val="0"/>
              </a:spcAft>
              <a:buClr>
                <a:srgbClr val="434343"/>
              </a:buClr>
              <a:buSzPts val="4800"/>
              <a:buFont typeface="Lato Hairline"/>
              <a:buNone/>
              <a:defRPr sz="4800">
                <a:solidFill>
                  <a:srgbClr val="434343"/>
                </a:solidFill>
                <a:latin typeface="Lato Hairline"/>
                <a:ea typeface="Lato Hairline"/>
                <a:cs typeface="Lato Hairline"/>
                <a:sym typeface="Lato Hairline"/>
              </a:defRPr>
            </a:lvl7pPr>
            <a:lvl8pPr lvl="7">
              <a:spcBef>
                <a:spcPts val="0"/>
              </a:spcBef>
              <a:spcAft>
                <a:spcPts val="0"/>
              </a:spcAft>
              <a:buClr>
                <a:srgbClr val="434343"/>
              </a:buClr>
              <a:buSzPts val="4800"/>
              <a:buFont typeface="Lato Hairline"/>
              <a:buNone/>
              <a:defRPr sz="4800">
                <a:solidFill>
                  <a:srgbClr val="434343"/>
                </a:solidFill>
                <a:latin typeface="Lato Hairline"/>
                <a:ea typeface="Lato Hairline"/>
                <a:cs typeface="Lato Hairline"/>
                <a:sym typeface="Lato Hairline"/>
              </a:defRPr>
            </a:lvl8pPr>
            <a:lvl9pPr lvl="8">
              <a:spcBef>
                <a:spcPts val="0"/>
              </a:spcBef>
              <a:spcAft>
                <a:spcPts val="0"/>
              </a:spcAft>
              <a:buClr>
                <a:srgbClr val="434343"/>
              </a:buClr>
              <a:buSzPts val="4800"/>
              <a:buFont typeface="Lato Hairline"/>
              <a:buNone/>
              <a:defRPr sz="4800">
                <a:solidFill>
                  <a:srgbClr val="434343"/>
                </a:solidFill>
                <a:latin typeface="Lato Hairline"/>
                <a:ea typeface="Lato Hairline"/>
                <a:cs typeface="Lato Hairline"/>
                <a:sym typeface="Lato Hairline"/>
              </a:defRPr>
            </a:lvl9pPr>
          </a:lstStyle>
          <a:p>
            <a:endParaRPr/>
          </a:p>
        </p:txBody>
      </p:sp>
      <p:sp>
        <p:nvSpPr>
          <p:cNvPr id="7" name="Google Shape;7;p1"/>
          <p:cNvSpPr txBox="1">
            <a:spLocks noGrp="1"/>
          </p:cNvSpPr>
          <p:nvPr>
            <p:ph type="body" idx="1"/>
          </p:nvPr>
        </p:nvSpPr>
        <p:spPr>
          <a:xfrm>
            <a:off x="457200" y="2244400"/>
            <a:ext cx="5511300" cy="2605200"/>
          </a:xfrm>
          <a:prstGeom prst="rect">
            <a:avLst/>
          </a:prstGeom>
          <a:noFill/>
          <a:ln>
            <a:noFill/>
          </a:ln>
        </p:spPr>
        <p:txBody>
          <a:bodyPr spcFirstLastPara="1" wrap="square" lIns="91425" tIns="91425" rIns="91425" bIns="91425" anchor="t" anchorCtr="0"/>
          <a:lstStyle>
            <a:lvl1pPr marL="457200" lvl="0" indent="-342900">
              <a:spcBef>
                <a:spcPts val="600"/>
              </a:spcBef>
              <a:spcAft>
                <a:spcPts val="0"/>
              </a:spcAft>
              <a:buClr>
                <a:srgbClr val="B7B7B7"/>
              </a:buClr>
              <a:buSzPts val="1800"/>
              <a:buFont typeface="Lato Light"/>
              <a:buChar char="×"/>
              <a:defRPr sz="1800">
                <a:solidFill>
                  <a:srgbClr val="666666"/>
                </a:solidFill>
                <a:latin typeface="Lato Light"/>
                <a:ea typeface="Lato Light"/>
                <a:cs typeface="Lato Light"/>
                <a:sym typeface="Lato Light"/>
              </a:defRPr>
            </a:lvl1pPr>
            <a:lvl2pPr marL="914400" lvl="1" indent="-342900">
              <a:spcBef>
                <a:spcPts val="0"/>
              </a:spcBef>
              <a:spcAft>
                <a:spcPts val="0"/>
              </a:spcAft>
              <a:buClr>
                <a:srgbClr val="B7B7B7"/>
              </a:buClr>
              <a:buSzPts val="1800"/>
              <a:buFont typeface="Lato Light"/>
              <a:buChar char="×"/>
              <a:defRPr sz="1800">
                <a:solidFill>
                  <a:srgbClr val="666666"/>
                </a:solidFill>
                <a:latin typeface="Lato Light"/>
                <a:ea typeface="Lato Light"/>
                <a:cs typeface="Lato Light"/>
                <a:sym typeface="Lato Light"/>
              </a:defRPr>
            </a:lvl2pPr>
            <a:lvl3pPr marL="1371600" lvl="2" indent="-342900">
              <a:spcBef>
                <a:spcPts val="0"/>
              </a:spcBef>
              <a:spcAft>
                <a:spcPts val="0"/>
              </a:spcAft>
              <a:buClr>
                <a:srgbClr val="B7B7B7"/>
              </a:buClr>
              <a:buSzPts val="1800"/>
              <a:buFont typeface="Lato Light"/>
              <a:buChar char="×"/>
              <a:defRPr sz="1800">
                <a:solidFill>
                  <a:srgbClr val="666666"/>
                </a:solidFill>
                <a:latin typeface="Lato Light"/>
                <a:ea typeface="Lato Light"/>
                <a:cs typeface="Lato Light"/>
                <a:sym typeface="Lato Light"/>
              </a:defRPr>
            </a:lvl3pPr>
            <a:lvl4pPr marL="1828800" lvl="3" indent="-342900">
              <a:spcBef>
                <a:spcPts val="0"/>
              </a:spcBef>
              <a:spcAft>
                <a:spcPts val="0"/>
              </a:spcAft>
              <a:buClr>
                <a:srgbClr val="B7B7B7"/>
              </a:buClr>
              <a:buSzPts val="1800"/>
              <a:buFont typeface="Lato Light"/>
              <a:buChar char="×"/>
              <a:defRPr sz="1800">
                <a:solidFill>
                  <a:srgbClr val="666666"/>
                </a:solidFill>
                <a:latin typeface="Lato Light"/>
                <a:ea typeface="Lato Light"/>
                <a:cs typeface="Lato Light"/>
                <a:sym typeface="Lato Light"/>
              </a:defRPr>
            </a:lvl4pPr>
            <a:lvl5pPr marL="2286000" lvl="4" indent="-342900">
              <a:spcBef>
                <a:spcPts val="0"/>
              </a:spcBef>
              <a:spcAft>
                <a:spcPts val="0"/>
              </a:spcAft>
              <a:buClr>
                <a:srgbClr val="B7B7B7"/>
              </a:buClr>
              <a:buSzPts val="1800"/>
              <a:buFont typeface="Lato Light"/>
              <a:buChar char="○"/>
              <a:defRPr sz="1800">
                <a:solidFill>
                  <a:srgbClr val="666666"/>
                </a:solidFill>
                <a:latin typeface="Lato Light"/>
                <a:ea typeface="Lato Light"/>
                <a:cs typeface="Lato Light"/>
                <a:sym typeface="Lato Light"/>
              </a:defRPr>
            </a:lvl5pPr>
            <a:lvl6pPr marL="2743200" lvl="5" indent="-342900">
              <a:spcBef>
                <a:spcPts val="0"/>
              </a:spcBef>
              <a:spcAft>
                <a:spcPts val="0"/>
              </a:spcAft>
              <a:buClr>
                <a:srgbClr val="B7B7B7"/>
              </a:buClr>
              <a:buSzPts val="1800"/>
              <a:buFont typeface="Lato Light"/>
              <a:buChar char="■"/>
              <a:defRPr sz="1800">
                <a:solidFill>
                  <a:srgbClr val="666666"/>
                </a:solidFill>
                <a:latin typeface="Lato Light"/>
                <a:ea typeface="Lato Light"/>
                <a:cs typeface="Lato Light"/>
                <a:sym typeface="Lato Light"/>
              </a:defRPr>
            </a:lvl6pPr>
            <a:lvl7pPr marL="3200400" lvl="6" indent="-342900">
              <a:spcBef>
                <a:spcPts val="0"/>
              </a:spcBef>
              <a:spcAft>
                <a:spcPts val="0"/>
              </a:spcAft>
              <a:buClr>
                <a:srgbClr val="B7B7B7"/>
              </a:buClr>
              <a:buSzPts val="1800"/>
              <a:buFont typeface="Lato Light"/>
              <a:buChar char="●"/>
              <a:defRPr sz="1800">
                <a:solidFill>
                  <a:srgbClr val="666666"/>
                </a:solidFill>
                <a:latin typeface="Lato Light"/>
                <a:ea typeface="Lato Light"/>
                <a:cs typeface="Lato Light"/>
                <a:sym typeface="Lato Light"/>
              </a:defRPr>
            </a:lvl7pPr>
            <a:lvl8pPr marL="3657600" lvl="7" indent="-342900">
              <a:spcBef>
                <a:spcPts val="0"/>
              </a:spcBef>
              <a:spcAft>
                <a:spcPts val="0"/>
              </a:spcAft>
              <a:buClr>
                <a:srgbClr val="B7B7B7"/>
              </a:buClr>
              <a:buSzPts val="1800"/>
              <a:buFont typeface="Lato Light"/>
              <a:buChar char="○"/>
              <a:defRPr sz="1800">
                <a:solidFill>
                  <a:srgbClr val="666666"/>
                </a:solidFill>
                <a:latin typeface="Lato Light"/>
                <a:ea typeface="Lato Light"/>
                <a:cs typeface="Lato Light"/>
                <a:sym typeface="Lato Light"/>
              </a:defRPr>
            </a:lvl8pPr>
            <a:lvl9pPr marL="4114800" lvl="8" indent="-342900">
              <a:spcBef>
                <a:spcPts val="0"/>
              </a:spcBef>
              <a:spcAft>
                <a:spcPts val="0"/>
              </a:spcAft>
              <a:buClr>
                <a:srgbClr val="B7B7B7"/>
              </a:buClr>
              <a:buSzPts val="1800"/>
              <a:buFont typeface="Lato Light"/>
              <a:buChar char="■"/>
              <a:defRPr sz="1800">
                <a:solidFill>
                  <a:srgbClr val="666666"/>
                </a:solidFill>
                <a:latin typeface="Lato Light"/>
                <a:ea typeface="Lato Light"/>
                <a:cs typeface="Lato Light"/>
                <a:sym typeface="Lato Light"/>
              </a:defRPr>
            </a:lvl9pPr>
          </a:lstStyle>
          <a:p>
            <a:endParaRPr/>
          </a:p>
        </p:txBody>
      </p:sp>
      <p:sp>
        <p:nvSpPr>
          <p:cNvPr id="8" name="Google Shape;8;p1"/>
          <p:cNvSpPr txBox="1">
            <a:spLocks noGrp="1"/>
          </p:cNvSpPr>
          <p:nvPr>
            <p:ph type="sldNum" idx="12"/>
          </p:nvPr>
        </p:nvSpPr>
        <p:spPr>
          <a:xfrm>
            <a:off x="8480584" y="4673651"/>
            <a:ext cx="548700" cy="393600"/>
          </a:xfrm>
          <a:prstGeom prst="rect">
            <a:avLst/>
          </a:prstGeom>
          <a:noFill/>
          <a:ln>
            <a:noFill/>
          </a:ln>
        </p:spPr>
        <p:txBody>
          <a:bodyPr spcFirstLastPara="1" wrap="square" lIns="91425" tIns="91425" rIns="91425" bIns="91425" anchor="ctr" anchorCtr="0">
            <a:noAutofit/>
          </a:bodyPr>
          <a:lstStyle>
            <a:lvl1pPr lvl="0" algn="r">
              <a:buNone/>
              <a:defRPr sz="1800">
                <a:solidFill>
                  <a:srgbClr val="FFFFFF"/>
                </a:solidFill>
                <a:latin typeface="Lato Light"/>
                <a:ea typeface="Lato Light"/>
                <a:cs typeface="Lato Light"/>
                <a:sym typeface="Lato Light"/>
              </a:defRPr>
            </a:lvl1pPr>
            <a:lvl2pPr lvl="1" algn="r">
              <a:buNone/>
              <a:defRPr sz="1800">
                <a:solidFill>
                  <a:srgbClr val="FFFFFF"/>
                </a:solidFill>
                <a:latin typeface="Lato Light"/>
                <a:ea typeface="Lato Light"/>
                <a:cs typeface="Lato Light"/>
                <a:sym typeface="Lato Light"/>
              </a:defRPr>
            </a:lvl2pPr>
            <a:lvl3pPr lvl="2" algn="r">
              <a:buNone/>
              <a:defRPr sz="1800">
                <a:solidFill>
                  <a:srgbClr val="FFFFFF"/>
                </a:solidFill>
                <a:latin typeface="Lato Light"/>
                <a:ea typeface="Lato Light"/>
                <a:cs typeface="Lato Light"/>
                <a:sym typeface="Lato Light"/>
              </a:defRPr>
            </a:lvl3pPr>
            <a:lvl4pPr lvl="3" algn="r">
              <a:buNone/>
              <a:defRPr sz="1800">
                <a:solidFill>
                  <a:srgbClr val="FFFFFF"/>
                </a:solidFill>
                <a:latin typeface="Lato Light"/>
                <a:ea typeface="Lato Light"/>
                <a:cs typeface="Lato Light"/>
                <a:sym typeface="Lato Light"/>
              </a:defRPr>
            </a:lvl4pPr>
            <a:lvl5pPr lvl="4" algn="r">
              <a:buNone/>
              <a:defRPr sz="1800">
                <a:solidFill>
                  <a:srgbClr val="FFFFFF"/>
                </a:solidFill>
                <a:latin typeface="Lato Light"/>
                <a:ea typeface="Lato Light"/>
                <a:cs typeface="Lato Light"/>
                <a:sym typeface="Lato Light"/>
              </a:defRPr>
            </a:lvl5pPr>
            <a:lvl6pPr lvl="5" algn="r">
              <a:buNone/>
              <a:defRPr sz="1800">
                <a:solidFill>
                  <a:srgbClr val="FFFFFF"/>
                </a:solidFill>
                <a:latin typeface="Lato Light"/>
                <a:ea typeface="Lato Light"/>
                <a:cs typeface="Lato Light"/>
                <a:sym typeface="Lato Light"/>
              </a:defRPr>
            </a:lvl6pPr>
            <a:lvl7pPr lvl="6" algn="r">
              <a:buNone/>
              <a:defRPr sz="1800">
                <a:solidFill>
                  <a:srgbClr val="FFFFFF"/>
                </a:solidFill>
                <a:latin typeface="Lato Light"/>
                <a:ea typeface="Lato Light"/>
                <a:cs typeface="Lato Light"/>
                <a:sym typeface="Lato Light"/>
              </a:defRPr>
            </a:lvl7pPr>
            <a:lvl8pPr lvl="7" algn="r">
              <a:buNone/>
              <a:defRPr sz="1800">
                <a:solidFill>
                  <a:srgbClr val="FFFFFF"/>
                </a:solidFill>
                <a:latin typeface="Lato Light"/>
                <a:ea typeface="Lato Light"/>
                <a:cs typeface="Lato Light"/>
                <a:sym typeface="Lato Light"/>
              </a:defRPr>
            </a:lvl8pPr>
            <a:lvl9pPr lvl="8" algn="r">
              <a:buNone/>
              <a:defRPr sz="1800">
                <a:solidFill>
                  <a:srgbClr val="FFFFFF"/>
                </a:solidFill>
                <a:latin typeface="Lato Light"/>
                <a:ea typeface="Lato Light"/>
                <a:cs typeface="Lato Light"/>
                <a:sym typeface="Lato Light"/>
              </a:defRPr>
            </a:lvl9pPr>
          </a:lstStyle>
          <a:p>
            <a:pPr marL="0" lvl="0" indent="0" algn="r" rtl="0">
              <a:spcBef>
                <a:spcPts val="0"/>
              </a:spcBef>
              <a:spcAft>
                <a:spcPts val="0"/>
              </a:spcAft>
              <a:buNone/>
            </a:pPr>
            <a:fld id="{00000000-1234-1234-1234-123412341234}" type="slidenum">
              <a:rPr lang="en"/>
              <a:t>‹Nº›</a:t>
            </a:fld>
            <a:endParaRPr/>
          </a:p>
        </p:txBody>
      </p:sp>
    </p:spTree>
  </p:cSld>
  <p:clrMap bg1="lt1" tx1="dk1" bg2="dk2" tx2="lt2" accent1="accent1" accent2="accent2" accent3="accent3" accent4="accent4" accent5="accent5" accent6="accent6" hlink="hlink" folHlink="folHlink"/>
  <p:sldLayoutIdLst>
    <p:sldLayoutId id="2147483648" r:id="rId1"/>
    <p:sldLayoutId id="2147483652" r:id="rId2"/>
    <p:sldLayoutId id="2147483657" r:id="rId3"/>
    <p:sldLayoutId id="2147483660" r:id="rId4"/>
    <p:sldLayoutId id="2147483661" r:id="rId5"/>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7.xml"/><Relationship Id="rId1" Type="http://schemas.openxmlformats.org/officeDocument/2006/relationships/slideLayout" Target="../slideLayouts/slideLayout3.xml"/><Relationship Id="rId6" Type="http://schemas.openxmlformats.org/officeDocument/2006/relationships/image" Target="../media/image18.png"/><Relationship Id="rId5" Type="http://schemas.openxmlformats.org/officeDocument/2006/relationships/image" Target="../media/image12.png"/><Relationship Id="rId4" Type="http://schemas.openxmlformats.org/officeDocument/2006/relationships/image" Target="../media/image17.png"/></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9.xml"/><Relationship Id="rId1" Type="http://schemas.openxmlformats.org/officeDocument/2006/relationships/slideLayout" Target="../slideLayouts/slideLayout3.xml"/><Relationship Id="rId4" Type="http://schemas.openxmlformats.org/officeDocument/2006/relationships/image" Target="../media/image19.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3.xml"/><Relationship Id="rId1" Type="http://schemas.openxmlformats.org/officeDocument/2006/relationships/slideLayout" Target="../slideLayouts/slideLayout3.xml"/><Relationship Id="rId4" Type="http://schemas.openxmlformats.org/officeDocument/2006/relationships/image" Target="../media/image20.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6.xml"/><Relationship Id="rId1" Type="http://schemas.openxmlformats.org/officeDocument/2006/relationships/slideLayout" Target="../slideLayouts/slideLayout3.xml"/><Relationship Id="rId5" Type="http://schemas.openxmlformats.org/officeDocument/2006/relationships/image" Target="../media/image12.png"/><Relationship Id="rId4" Type="http://schemas.openxmlformats.org/officeDocument/2006/relationships/image" Target="../media/image13.png"/></Relationships>
</file>

<file path=ppt/slides/_rels/slide2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7.xml"/><Relationship Id="rId1" Type="http://schemas.openxmlformats.org/officeDocument/2006/relationships/slideLayout" Target="../slideLayouts/slideLayout3.xml"/><Relationship Id="rId4" Type="http://schemas.openxmlformats.org/officeDocument/2006/relationships/image" Target="../media/image13.png"/></Relationships>
</file>

<file path=ppt/slides/_rels/slide2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8.xml"/><Relationship Id="rId1" Type="http://schemas.openxmlformats.org/officeDocument/2006/relationships/slideLayout" Target="../slideLayouts/slideLayout3.xml"/><Relationship Id="rId4" Type="http://schemas.openxmlformats.org/officeDocument/2006/relationships/image" Target="../media/image16.png"/></Relationships>
</file>

<file path=ppt/slides/_rels/slide2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9.xml"/><Relationship Id="rId1" Type="http://schemas.openxmlformats.org/officeDocument/2006/relationships/slideLayout" Target="../slideLayouts/slideLayout3.xml"/><Relationship Id="rId6" Type="http://schemas.openxmlformats.org/officeDocument/2006/relationships/image" Target="../media/image25.png"/><Relationship Id="rId5" Type="http://schemas.microsoft.com/office/2007/relationships/hdphoto" Target="../media/hdphoto1.wdp"/><Relationship Id="rId4" Type="http://schemas.openxmlformats.org/officeDocument/2006/relationships/image" Target="../media/image24.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0.xml"/><Relationship Id="rId1" Type="http://schemas.openxmlformats.org/officeDocument/2006/relationships/slideLayout" Target="../slideLayouts/slideLayout3.xml"/><Relationship Id="rId4" Type="http://schemas.openxmlformats.org/officeDocument/2006/relationships/image" Target="../media/image26.png"/></Relationships>
</file>

<file path=ppt/slides/_rels/slide3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1.xml"/><Relationship Id="rId1" Type="http://schemas.openxmlformats.org/officeDocument/2006/relationships/slideLayout" Target="../slideLayouts/slideLayout3.xml"/><Relationship Id="rId6" Type="http://schemas.openxmlformats.org/officeDocument/2006/relationships/image" Target="../media/image28.png"/><Relationship Id="rId5" Type="http://schemas.openxmlformats.org/officeDocument/2006/relationships/image" Target="../media/image18.png"/><Relationship Id="rId4" Type="http://schemas.openxmlformats.org/officeDocument/2006/relationships/image" Target="../media/image27.png"/></Relationships>
</file>

<file path=ppt/slides/_rels/slide32.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29.png"/><Relationship Id="rId7" Type="http://schemas.microsoft.com/office/2007/relationships/hdphoto" Target="../media/hdphoto3.wdp"/><Relationship Id="rId2" Type="http://schemas.openxmlformats.org/officeDocument/2006/relationships/notesSlide" Target="../notesSlides/notesSlide32.xml"/><Relationship Id="rId1" Type="http://schemas.openxmlformats.org/officeDocument/2006/relationships/slideLayout" Target="../slideLayouts/slideLayout3.xml"/><Relationship Id="rId6" Type="http://schemas.openxmlformats.org/officeDocument/2006/relationships/image" Target="../media/image31.png"/><Relationship Id="rId5" Type="http://schemas.microsoft.com/office/2007/relationships/hdphoto" Target="../media/hdphoto2.wdp"/><Relationship Id="rId4" Type="http://schemas.openxmlformats.org/officeDocument/2006/relationships/image" Target="../media/image30.png"/></Relationships>
</file>

<file path=ppt/slides/_rels/slide3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8" Type="http://schemas.microsoft.com/office/2007/relationships/hdphoto" Target="../media/hdphoto4.wdp"/><Relationship Id="rId3" Type="http://schemas.openxmlformats.org/officeDocument/2006/relationships/image" Target="../media/image12.png"/><Relationship Id="rId7" Type="http://schemas.openxmlformats.org/officeDocument/2006/relationships/image" Target="../media/image34.png"/><Relationship Id="rId2" Type="http://schemas.openxmlformats.org/officeDocument/2006/relationships/notesSlide" Target="../notesSlides/notesSlide34.xml"/><Relationship Id="rId1" Type="http://schemas.openxmlformats.org/officeDocument/2006/relationships/slideLayout" Target="../slideLayouts/slideLayout3.xml"/><Relationship Id="rId6" Type="http://schemas.openxmlformats.org/officeDocument/2006/relationships/image" Target="../media/image33.png"/><Relationship Id="rId5" Type="http://schemas.openxmlformats.org/officeDocument/2006/relationships/image" Target="../media/image18.png"/><Relationship Id="rId4" Type="http://schemas.openxmlformats.org/officeDocument/2006/relationships/image" Target="../media/image32.png"/></Relationships>
</file>

<file path=ppt/slides/_rels/slide3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6.xml"/><Relationship Id="rId1" Type="http://schemas.openxmlformats.org/officeDocument/2006/relationships/slideLayout" Target="../slideLayouts/slideLayout3.xml"/><Relationship Id="rId4" Type="http://schemas.openxmlformats.org/officeDocument/2006/relationships/image" Target="../media/image35.png"/></Relationships>
</file>

<file path=ppt/slides/_rels/slide3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9.xml"/><Relationship Id="rId1" Type="http://schemas.openxmlformats.org/officeDocument/2006/relationships/slideLayout" Target="../slideLayouts/slideLayout3.xml"/><Relationship Id="rId4" Type="http://schemas.openxmlformats.org/officeDocument/2006/relationships/image" Target="../media/image18.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0.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1.xml"/><Relationship Id="rId1" Type="http://schemas.openxmlformats.org/officeDocument/2006/relationships/slideLayout" Target="../slideLayouts/slideLayout3.xml"/><Relationship Id="rId4" Type="http://schemas.openxmlformats.org/officeDocument/2006/relationships/image" Target="../media/image18.png"/></Relationships>
</file>

<file path=ppt/slides/_rels/slide4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2.xm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3.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9.xml"/><Relationship Id="rId1" Type="http://schemas.openxmlformats.org/officeDocument/2006/relationships/slideLayout" Target="../slideLayouts/slideLayout3.xml"/><Relationship Id="rId5" Type="http://schemas.openxmlformats.org/officeDocument/2006/relationships/image" Target="../media/image16.png"/><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Google Shape;60;p13"/>
          <p:cNvSpPr txBox="1">
            <a:spLocks noGrp="1"/>
          </p:cNvSpPr>
          <p:nvPr>
            <p:ph type="ctrTitle"/>
          </p:nvPr>
        </p:nvSpPr>
        <p:spPr>
          <a:xfrm>
            <a:off x="2356447" y="1377885"/>
            <a:ext cx="6310552" cy="594107"/>
          </a:xfrm>
          <a:prstGeom prst="rect">
            <a:avLst/>
          </a:prstGeom>
        </p:spPr>
        <p:txBody>
          <a:bodyPr spcFirstLastPara="1" wrap="square" lIns="91425" tIns="91425" rIns="91425" bIns="91425" anchor="b" anchorCtr="0">
            <a:noAutofit/>
          </a:bodyPr>
          <a:lstStyle/>
          <a:p>
            <a:pPr marL="0" lvl="0" indent="0" algn="ctr">
              <a:spcBef>
                <a:spcPts val="0"/>
              </a:spcBef>
              <a:spcAft>
                <a:spcPts val="0"/>
              </a:spcAft>
              <a:buNone/>
            </a:pPr>
            <a:r>
              <a:rPr lang="es-MX" sz="2400" b="1" dirty="0"/>
              <a:t>Centro Universitario UAEM Valle de Chalco</a:t>
            </a:r>
            <a:endParaRPr sz="2400" b="1" dirty="0"/>
          </a:p>
        </p:txBody>
      </p:sp>
      <p:pic>
        <p:nvPicPr>
          <p:cNvPr id="1026" name="Picture 2" descr="Resultado de imagen para logos uaemex"/>
          <p:cNvPicPr>
            <a:picLocks noChangeAspect="1" noChangeArrowheads="1"/>
          </p:cNvPicPr>
          <p:nvPr/>
        </p:nvPicPr>
        <p:blipFill rotWithShape="1">
          <a:blip r:embed="rId3">
            <a:extLst>
              <a:ext uri="{28A0092B-C50C-407E-A947-70E740481C1C}">
                <a14:useLocalDpi xmlns:a14="http://schemas.microsoft.com/office/drawing/2010/main" val="0"/>
              </a:ext>
            </a:extLst>
          </a:blip>
          <a:srcRect l="68" t="1057" r="79280" b="-1057"/>
          <a:stretch/>
        </p:blipFill>
        <p:spPr bwMode="auto">
          <a:xfrm>
            <a:off x="297999" y="200703"/>
            <a:ext cx="1581448" cy="1474236"/>
          </a:xfrm>
          <a:prstGeom prst="rect">
            <a:avLst/>
          </a:prstGeom>
          <a:noFill/>
          <a:extLst>
            <a:ext uri="{909E8E84-426E-40dd-AFC4-6F175D3DCCD1}">
              <a14:hiddenFill xmlns:a14="http://schemas.microsoft.com/office/drawing/2010/main" xmlns="">
                <a:solidFill>
                  <a:srgbClr val="FFFFFF"/>
                </a:solidFill>
              </a14:hiddenFill>
            </a:ext>
          </a:extLst>
        </p:spPr>
      </p:pic>
      <p:sp>
        <p:nvSpPr>
          <p:cNvPr id="2" name="CuadroTexto 1"/>
          <p:cNvSpPr txBox="1"/>
          <p:nvPr/>
        </p:nvSpPr>
        <p:spPr>
          <a:xfrm>
            <a:off x="2601965" y="1844408"/>
            <a:ext cx="5694297" cy="646331"/>
          </a:xfrm>
          <a:prstGeom prst="rect">
            <a:avLst/>
          </a:prstGeom>
          <a:noFill/>
        </p:spPr>
        <p:txBody>
          <a:bodyPr wrap="square" rtlCol="0">
            <a:spAutoFit/>
          </a:bodyPr>
          <a:lstStyle/>
          <a:p>
            <a:pPr algn="ctr"/>
            <a:r>
              <a:rPr lang="es-MX" sz="1200" dirty="0"/>
              <a:t>Licenciatura en Diseño Industrial</a:t>
            </a:r>
          </a:p>
          <a:p>
            <a:pPr algn="ctr"/>
            <a:r>
              <a:rPr lang="es-MX" sz="1200" dirty="0"/>
              <a:t>Unidad de aprendizaje: Diseño de Productos Sistémicos </a:t>
            </a:r>
          </a:p>
          <a:p>
            <a:pPr algn="ctr"/>
            <a:r>
              <a:rPr lang="es-MX" sz="1200" dirty="0"/>
              <a:t>Plan 2015</a:t>
            </a:r>
          </a:p>
        </p:txBody>
      </p:sp>
      <p:sp>
        <p:nvSpPr>
          <p:cNvPr id="5" name="Google Shape;60;p13"/>
          <p:cNvSpPr txBox="1">
            <a:spLocks/>
          </p:cNvSpPr>
          <p:nvPr/>
        </p:nvSpPr>
        <p:spPr>
          <a:xfrm>
            <a:off x="2975389" y="2951168"/>
            <a:ext cx="5507685" cy="812117"/>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r" rtl="0">
              <a:lnSpc>
                <a:spcPct val="100000"/>
              </a:lnSpc>
              <a:spcBef>
                <a:spcPts val="0"/>
              </a:spcBef>
              <a:spcAft>
                <a:spcPts val="0"/>
              </a:spcAft>
              <a:buClr>
                <a:srgbClr val="FFFFFF"/>
              </a:buClr>
              <a:buSzPts val="5000"/>
              <a:buFont typeface="Lato Light"/>
              <a:buNone/>
              <a:defRPr sz="5000" b="0" i="0" u="none" strike="noStrike" cap="none">
                <a:solidFill>
                  <a:srgbClr val="FFFFFF"/>
                </a:solidFill>
                <a:latin typeface="Lato Light"/>
                <a:ea typeface="Lato Light"/>
                <a:cs typeface="Lato Light"/>
                <a:sym typeface="Lato Light"/>
              </a:defRPr>
            </a:lvl1pPr>
            <a:lvl2pPr marR="0" lvl="1" algn="r" rtl="0">
              <a:lnSpc>
                <a:spcPct val="100000"/>
              </a:lnSpc>
              <a:spcBef>
                <a:spcPts val="0"/>
              </a:spcBef>
              <a:spcAft>
                <a:spcPts val="0"/>
              </a:spcAft>
              <a:buClr>
                <a:srgbClr val="FFFFFF"/>
              </a:buClr>
              <a:buSzPts val="5000"/>
              <a:buFont typeface="Lato Light"/>
              <a:buNone/>
              <a:defRPr sz="5000" b="0" i="0" u="none" strike="noStrike" cap="none">
                <a:solidFill>
                  <a:srgbClr val="FFFFFF"/>
                </a:solidFill>
                <a:latin typeface="Lato Light"/>
                <a:ea typeface="Lato Light"/>
                <a:cs typeface="Lato Light"/>
                <a:sym typeface="Lato Light"/>
              </a:defRPr>
            </a:lvl2pPr>
            <a:lvl3pPr marR="0" lvl="2" algn="r" rtl="0">
              <a:lnSpc>
                <a:spcPct val="100000"/>
              </a:lnSpc>
              <a:spcBef>
                <a:spcPts val="0"/>
              </a:spcBef>
              <a:spcAft>
                <a:spcPts val="0"/>
              </a:spcAft>
              <a:buClr>
                <a:srgbClr val="FFFFFF"/>
              </a:buClr>
              <a:buSzPts val="5000"/>
              <a:buFont typeface="Lato Light"/>
              <a:buNone/>
              <a:defRPr sz="5000" b="0" i="0" u="none" strike="noStrike" cap="none">
                <a:solidFill>
                  <a:srgbClr val="FFFFFF"/>
                </a:solidFill>
                <a:latin typeface="Lato Light"/>
                <a:ea typeface="Lato Light"/>
                <a:cs typeface="Lato Light"/>
                <a:sym typeface="Lato Light"/>
              </a:defRPr>
            </a:lvl3pPr>
            <a:lvl4pPr marR="0" lvl="3" algn="r" rtl="0">
              <a:lnSpc>
                <a:spcPct val="100000"/>
              </a:lnSpc>
              <a:spcBef>
                <a:spcPts val="0"/>
              </a:spcBef>
              <a:spcAft>
                <a:spcPts val="0"/>
              </a:spcAft>
              <a:buClr>
                <a:srgbClr val="FFFFFF"/>
              </a:buClr>
              <a:buSzPts val="5000"/>
              <a:buFont typeface="Lato Light"/>
              <a:buNone/>
              <a:defRPr sz="5000" b="0" i="0" u="none" strike="noStrike" cap="none">
                <a:solidFill>
                  <a:srgbClr val="FFFFFF"/>
                </a:solidFill>
                <a:latin typeface="Lato Light"/>
                <a:ea typeface="Lato Light"/>
                <a:cs typeface="Lato Light"/>
                <a:sym typeface="Lato Light"/>
              </a:defRPr>
            </a:lvl4pPr>
            <a:lvl5pPr marR="0" lvl="4" algn="r" rtl="0">
              <a:lnSpc>
                <a:spcPct val="100000"/>
              </a:lnSpc>
              <a:spcBef>
                <a:spcPts val="0"/>
              </a:spcBef>
              <a:spcAft>
                <a:spcPts val="0"/>
              </a:spcAft>
              <a:buClr>
                <a:srgbClr val="FFFFFF"/>
              </a:buClr>
              <a:buSzPts val="5000"/>
              <a:buFont typeface="Lato Light"/>
              <a:buNone/>
              <a:defRPr sz="5000" b="0" i="0" u="none" strike="noStrike" cap="none">
                <a:solidFill>
                  <a:srgbClr val="FFFFFF"/>
                </a:solidFill>
                <a:latin typeface="Lato Light"/>
                <a:ea typeface="Lato Light"/>
                <a:cs typeface="Lato Light"/>
                <a:sym typeface="Lato Light"/>
              </a:defRPr>
            </a:lvl5pPr>
            <a:lvl6pPr marR="0" lvl="5" algn="r" rtl="0">
              <a:lnSpc>
                <a:spcPct val="100000"/>
              </a:lnSpc>
              <a:spcBef>
                <a:spcPts val="0"/>
              </a:spcBef>
              <a:spcAft>
                <a:spcPts val="0"/>
              </a:spcAft>
              <a:buClr>
                <a:srgbClr val="FFFFFF"/>
              </a:buClr>
              <a:buSzPts val="5000"/>
              <a:buFont typeface="Lato Light"/>
              <a:buNone/>
              <a:defRPr sz="5000" b="0" i="0" u="none" strike="noStrike" cap="none">
                <a:solidFill>
                  <a:srgbClr val="FFFFFF"/>
                </a:solidFill>
                <a:latin typeface="Lato Light"/>
                <a:ea typeface="Lato Light"/>
                <a:cs typeface="Lato Light"/>
                <a:sym typeface="Lato Light"/>
              </a:defRPr>
            </a:lvl6pPr>
            <a:lvl7pPr marR="0" lvl="6" algn="r" rtl="0">
              <a:lnSpc>
                <a:spcPct val="100000"/>
              </a:lnSpc>
              <a:spcBef>
                <a:spcPts val="0"/>
              </a:spcBef>
              <a:spcAft>
                <a:spcPts val="0"/>
              </a:spcAft>
              <a:buClr>
                <a:srgbClr val="FFFFFF"/>
              </a:buClr>
              <a:buSzPts val="5000"/>
              <a:buFont typeface="Lato Light"/>
              <a:buNone/>
              <a:defRPr sz="5000" b="0" i="0" u="none" strike="noStrike" cap="none">
                <a:solidFill>
                  <a:srgbClr val="FFFFFF"/>
                </a:solidFill>
                <a:latin typeface="Lato Light"/>
                <a:ea typeface="Lato Light"/>
                <a:cs typeface="Lato Light"/>
                <a:sym typeface="Lato Light"/>
              </a:defRPr>
            </a:lvl7pPr>
            <a:lvl8pPr marR="0" lvl="7" algn="r" rtl="0">
              <a:lnSpc>
                <a:spcPct val="100000"/>
              </a:lnSpc>
              <a:spcBef>
                <a:spcPts val="0"/>
              </a:spcBef>
              <a:spcAft>
                <a:spcPts val="0"/>
              </a:spcAft>
              <a:buClr>
                <a:srgbClr val="FFFFFF"/>
              </a:buClr>
              <a:buSzPts val="5000"/>
              <a:buFont typeface="Lato Light"/>
              <a:buNone/>
              <a:defRPr sz="5000" b="0" i="0" u="none" strike="noStrike" cap="none">
                <a:solidFill>
                  <a:srgbClr val="FFFFFF"/>
                </a:solidFill>
                <a:latin typeface="Lato Light"/>
                <a:ea typeface="Lato Light"/>
                <a:cs typeface="Lato Light"/>
                <a:sym typeface="Lato Light"/>
              </a:defRPr>
            </a:lvl8pPr>
            <a:lvl9pPr marR="0" lvl="8" algn="r" rtl="0">
              <a:lnSpc>
                <a:spcPct val="100000"/>
              </a:lnSpc>
              <a:spcBef>
                <a:spcPts val="0"/>
              </a:spcBef>
              <a:spcAft>
                <a:spcPts val="0"/>
              </a:spcAft>
              <a:buClr>
                <a:srgbClr val="FFFFFF"/>
              </a:buClr>
              <a:buSzPts val="5000"/>
              <a:buFont typeface="Lato Light"/>
              <a:buNone/>
              <a:defRPr sz="5000" b="0" i="0" u="none" strike="noStrike" cap="none">
                <a:solidFill>
                  <a:srgbClr val="FFFFFF"/>
                </a:solidFill>
                <a:latin typeface="Lato Light"/>
                <a:ea typeface="Lato Light"/>
                <a:cs typeface="Lato Light"/>
                <a:sym typeface="Lato Light"/>
              </a:defRPr>
            </a:lvl9pPr>
          </a:lstStyle>
          <a:p>
            <a:pPr algn="ctr"/>
            <a:r>
              <a:rPr lang="it-IT" sz="2200" dirty="0" err="1"/>
              <a:t>El</a:t>
            </a:r>
            <a:r>
              <a:rPr lang="it-IT" sz="2200" dirty="0"/>
              <a:t> </a:t>
            </a:r>
            <a:r>
              <a:rPr lang="it-IT" sz="2200" dirty="0" err="1"/>
              <a:t>significado</a:t>
            </a:r>
            <a:r>
              <a:rPr lang="it-IT" sz="2200" dirty="0"/>
              <a:t>, </a:t>
            </a:r>
            <a:r>
              <a:rPr lang="it-IT" sz="2200" dirty="0" err="1"/>
              <a:t>el</a:t>
            </a:r>
            <a:r>
              <a:rPr lang="it-IT" sz="2200" dirty="0"/>
              <a:t> </a:t>
            </a:r>
            <a:r>
              <a:rPr lang="it-IT" sz="2200"/>
              <a:t>sentido </a:t>
            </a:r>
            <a:r>
              <a:rPr lang="it-IT" sz="2200" dirty="0"/>
              <a:t>y </a:t>
            </a:r>
            <a:r>
              <a:rPr lang="it-IT" sz="2200" dirty="0" err="1"/>
              <a:t>las</a:t>
            </a:r>
            <a:r>
              <a:rPr lang="it-IT" sz="2200" dirty="0"/>
              <a:t> </a:t>
            </a:r>
            <a:r>
              <a:rPr lang="it-IT" sz="2200" dirty="0" err="1"/>
              <a:t>emociones</a:t>
            </a:r>
            <a:r>
              <a:rPr lang="it-IT" sz="2200" dirty="0"/>
              <a:t> en </a:t>
            </a:r>
            <a:r>
              <a:rPr lang="it-IT" sz="2200" dirty="0" err="1"/>
              <a:t>los</a:t>
            </a:r>
            <a:r>
              <a:rPr lang="it-IT" sz="2200" dirty="0"/>
              <a:t> </a:t>
            </a:r>
            <a:r>
              <a:rPr lang="it-IT" sz="2200" dirty="0" err="1"/>
              <a:t>objetos</a:t>
            </a:r>
            <a:endParaRPr lang="it-IT" sz="2200" dirty="0"/>
          </a:p>
        </p:txBody>
      </p:sp>
      <p:pic>
        <p:nvPicPr>
          <p:cNvPr id="3" name="Imagen 2"/>
          <p:cNvPicPr>
            <a:picLocks noChangeAspect="1"/>
          </p:cNvPicPr>
          <p:nvPr/>
        </p:nvPicPr>
        <p:blipFill>
          <a:blip r:embed="rId4"/>
          <a:stretch>
            <a:fillRect/>
          </a:stretch>
        </p:blipFill>
        <p:spPr>
          <a:xfrm>
            <a:off x="0" y="3739445"/>
            <a:ext cx="1404056" cy="1404056"/>
          </a:xfrm>
          <a:prstGeom prst="rect">
            <a:avLst/>
          </a:prstGeom>
        </p:spPr>
      </p:pic>
      <p:sp>
        <p:nvSpPr>
          <p:cNvPr id="7" name="CuadroTexto 6"/>
          <p:cNvSpPr txBox="1"/>
          <p:nvPr/>
        </p:nvSpPr>
        <p:spPr>
          <a:xfrm>
            <a:off x="5154804" y="4223714"/>
            <a:ext cx="3918857" cy="738664"/>
          </a:xfrm>
          <a:prstGeom prst="rect">
            <a:avLst/>
          </a:prstGeom>
          <a:noFill/>
        </p:spPr>
        <p:txBody>
          <a:bodyPr wrap="square" rtlCol="0">
            <a:spAutoFit/>
          </a:bodyPr>
          <a:lstStyle/>
          <a:p>
            <a:r>
              <a:rPr lang="es-MX" b="1" dirty="0"/>
              <a:t>Autor</a:t>
            </a:r>
            <a:r>
              <a:rPr lang="es-MX" dirty="0"/>
              <a:t>: </a:t>
            </a:r>
            <a:r>
              <a:rPr lang="es-MX" dirty="0">
                <a:solidFill>
                  <a:schemeClr val="bg1"/>
                </a:solidFill>
              </a:rPr>
              <a:t>Dr. en Dis. Josué Deniss Rojas Aragón</a:t>
            </a:r>
          </a:p>
          <a:p>
            <a:r>
              <a:rPr lang="es-MX" b="1" dirty="0"/>
              <a:t>Colaboró</a:t>
            </a:r>
            <a:r>
              <a:rPr lang="es-MX" dirty="0"/>
              <a:t>: </a:t>
            </a:r>
            <a:r>
              <a:rPr lang="es-MX" dirty="0">
                <a:solidFill>
                  <a:srgbClr val="FFFFFF"/>
                </a:solidFill>
              </a:rPr>
              <a:t>Gabriela Victorino Cruz</a:t>
            </a:r>
          </a:p>
          <a:p>
            <a:pPr algn="r"/>
            <a:r>
              <a:rPr lang="es-MX" b="1" dirty="0">
                <a:solidFill>
                  <a:schemeClr val="bg1"/>
                </a:solidFill>
              </a:rPr>
              <a:t>Septiembre 2019</a:t>
            </a:r>
          </a:p>
        </p:txBody>
      </p:sp>
      <p:sp>
        <p:nvSpPr>
          <p:cNvPr id="8" name="CuadroTexto 7">
            <a:extLst>
              <a:ext uri="{FF2B5EF4-FFF2-40B4-BE49-F238E27FC236}">
                <a16:creationId xmlns:a16="http://schemas.microsoft.com/office/drawing/2014/main" id="{AF53102C-2E1A-FD46-A8F5-F05B1C57F078}"/>
              </a:ext>
            </a:extLst>
          </p:cNvPr>
          <p:cNvSpPr txBox="1"/>
          <p:nvPr/>
        </p:nvSpPr>
        <p:spPr>
          <a:xfrm>
            <a:off x="1790419" y="395090"/>
            <a:ext cx="7353581" cy="461665"/>
          </a:xfrm>
          <a:prstGeom prst="rect">
            <a:avLst/>
          </a:prstGeom>
          <a:noFill/>
        </p:spPr>
        <p:txBody>
          <a:bodyPr wrap="square" rtlCol="0">
            <a:spAutoFit/>
          </a:bodyPr>
          <a:lstStyle/>
          <a:p>
            <a:pPr algn="ctr"/>
            <a:r>
              <a:rPr lang="es-MX" sz="2400" b="1" dirty="0"/>
              <a:t>Universidad Autónoma del Estado de México</a:t>
            </a:r>
          </a:p>
        </p:txBody>
      </p:sp>
    </p:spTree>
    <p:extLst>
      <p:ext uri="{BB962C8B-B14F-4D97-AF65-F5344CB8AC3E}">
        <p14:creationId xmlns:p14="http://schemas.microsoft.com/office/powerpoint/2010/main" val="10272332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72"/>
        <p:cNvGrpSpPr/>
        <p:nvPr/>
      </p:nvGrpSpPr>
      <p:grpSpPr>
        <a:xfrm>
          <a:off x="0" y="0"/>
          <a:ext cx="0" cy="0"/>
          <a:chOff x="0" y="0"/>
          <a:chExt cx="0" cy="0"/>
        </a:xfrm>
      </p:grpSpPr>
      <p:pic>
        <p:nvPicPr>
          <p:cNvPr id="3" name="Imagen 2" descr="Captura de pantalla 2018-09-18 a las 12.07.20 p.m..png"/>
          <p:cNvPicPr>
            <a:picLocks noChangeAspect="1"/>
          </p:cNvPicPr>
          <p:nvPr/>
        </p:nvPicPr>
        <p:blipFill rotWithShape="1">
          <a:blip r:embed="rId3">
            <a:extLst>
              <a:ext uri="{28A0092B-C50C-407E-A947-70E740481C1C}">
                <a14:useLocalDpi xmlns:a14="http://schemas.microsoft.com/office/drawing/2010/main" val="0"/>
              </a:ext>
            </a:extLst>
          </a:blip>
          <a:srcRect l="62433" t="-1961" r="13419" b="2780"/>
          <a:stretch/>
        </p:blipFill>
        <p:spPr>
          <a:xfrm>
            <a:off x="6822733" y="-102983"/>
            <a:ext cx="2336768" cy="5246483"/>
          </a:xfrm>
          <a:prstGeom prst="rect">
            <a:avLst/>
          </a:prstGeom>
        </p:spPr>
      </p:pic>
      <p:sp>
        <p:nvSpPr>
          <p:cNvPr id="94" name="Google Shape;95;p18"/>
          <p:cNvSpPr txBox="1">
            <a:spLocks noGrp="1"/>
          </p:cNvSpPr>
          <p:nvPr/>
        </p:nvSpPr>
        <p:spPr>
          <a:xfrm>
            <a:off x="367381" y="1075134"/>
            <a:ext cx="6191682" cy="3355503"/>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60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1pPr>
            <a:lvl2pPr marL="914400" marR="0" lvl="1"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2pPr>
            <a:lvl3pPr marL="1371600" marR="0" lvl="2"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3pPr>
            <a:lvl4pPr marL="1828800" marR="0" lvl="3"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4pPr>
            <a:lvl5pPr marL="2286000" marR="0" lvl="4"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5pPr>
            <a:lvl6pPr marL="2743200" marR="0" lvl="5"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6pPr>
            <a:lvl7pPr marL="3200400" marR="0" lvl="6"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7pPr>
            <a:lvl8pPr marL="3657600" marR="0" lvl="7"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8pPr>
            <a:lvl9pPr marL="4114800" marR="0" lvl="8"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9pPr>
          </a:lstStyle>
          <a:p>
            <a:pPr marL="114300" indent="0" algn="just">
              <a:buNone/>
            </a:pPr>
            <a:r>
              <a:rPr lang="es-ES_tradnl" sz="1400" dirty="0"/>
              <a:t>“El </a:t>
            </a:r>
            <a:r>
              <a:rPr lang="es-ES_tradnl" sz="1400" b="1" dirty="0">
                <a:solidFill>
                  <a:srgbClr val="55B7EA"/>
                </a:solidFill>
              </a:rPr>
              <a:t>signo</a:t>
            </a:r>
            <a:r>
              <a:rPr lang="es-ES_tradnl" sz="1400" dirty="0"/>
              <a:t> representa para las personas el resultado de una construcción mental derivada de experiencias vividas, valores sociales e individuales asignados, así como ideales y todo aquello que configura la personalidad del ser” (Rojas, 2016, p.36).</a:t>
            </a:r>
          </a:p>
          <a:p>
            <a:pPr marL="114300" lvl="0" indent="0" algn="just">
              <a:buNone/>
            </a:pPr>
            <a:r>
              <a:rPr lang="es-ES_tradnl" sz="1400" dirty="0"/>
              <a:t>Tal como se vio anteriormente </a:t>
            </a:r>
            <a:r>
              <a:rPr lang="es-MX" sz="1400" dirty="0">
                <a:solidFill>
                  <a:schemeClr val="tx2">
                    <a:lumMod val="50000"/>
                  </a:schemeClr>
                </a:solidFill>
                <a:latin typeface="Lato Light" panose="020B0604020202020204" charset="0"/>
              </a:rPr>
              <a:t>Barthes establece que en la significación intervienen tres elementos, el significante, interprete y significado; sin  embargo, para términos de este trabajo se tendrá un enfoque donde el signo esta compuesto por el significado y el significante (Lewis,1991; Castaints, 2008). El interprete no se considera como un ente aislado, si no como un integrante de la sociedad, dentro de la cual se conforman los diferentes significados, en un proceso dialógico y dialéctico.</a:t>
            </a:r>
          </a:p>
        </p:txBody>
      </p:sp>
      <p:sp>
        <p:nvSpPr>
          <p:cNvPr id="8" name="Google Shape;94;p18"/>
          <p:cNvSpPr txBox="1">
            <a:spLocks noGrp="1"/>
          </p:cNvSpPr>
          <p:nvPr/>
        </p:nvSpPr>
        <p:spPr>
          <a:xfrm>
            <a:off x="432077" y="325633"/>
            <a:ext cx="2303643" cy="721724"/>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434343"/>
              </a:buClr>
              <a:buSzPts val="4800"/>
              <a:buFont typeface="Lato Hairline"/>
              <a:buNone/>
              <a:defRPr sz="4800" b="0" i="0" u="none" strike="noStrike" cap="none">
                <a:solidFill>
                  <a:srgbClr val="434343"/>
                </a:solidFill>
                <a:latin typeface="Lato Hairline"/>
                <a:ea typeface="Lato Hairline"/>
                <a:cs typeface="Lato Hairline"/>
                <a:sym typeface="Lato Hairline"/>
              </a:defRPr>
            </a:lvl1pPr>
            <a:lvl2pPr marR="0" lvl="1" algn="l" rtl="0">
              <a:lnSpc>
                <a:spcPct val="100000"/>
              </a:lnSpc>
              <a:spcBef>
                <a:spcPts val="0"/>
              </a:spcBef>
              <a:spcAft>
                <a:spcPts val="0"/>
              </a:spcAft>
              <a:buClr>
                <a:srgbClr val="434343"/>
              </a:buClr>
              <a:buSzPts val="4800"/>
              <a:buFont typeface="Lato Hairline"/>
              <a:buNone/>
              <a:defRPr sz="4800" b="0" i="0" u="none" strike="noStrike" cap="none">
                <a:solidFill>
                  <a:srgbClr val="434343"/>
                </a:solidFill>
                <a:latin typeface="Lato Hairline"/>
                <a:ea typeface="Lato Hairline"/>
                <a:cs typeface="Lato Hairline"/>
                <a:sym typeface="Lato Hairline"/>
              </a:defRPr>
            </a:lvl2pPr>
            <a:lvl3pPr marR="0" lvl="2" algn="l" rtl="0">
              <a:lnSpc>
                <a:spcPct val="100000"/>
              </a:lnSpc>
              <a:spcBef>
                <a:spcPts val="0"/>
              </a:spcBef>
              <a:spcAft>
                <a:spcPts val="0"/>
              </a:spcAft>
              <a:buClr>
                <a:srgbClr val="434343"/>
              </a:buClr>
              <a:buSzPts val="4800"/>
              <a:buFont typeface="Lato Hairline"/>
              <a:buNone/>
              <a:defRPr sz="4800" b="0" i="0" u="none" strike="noStrike" cap="none">
                <a:solidFill>
                  <a:srgbClr val="434343"/>
                </a:solidFill>
                <a:latin typeface="Lato Hairline"/>
                <a:ea typeface="Lato Hairline"/>
                <a:cs typeface="Lato Hairline"/>
                <a:sym typeface="Lato Hairline"/>
              </a:defRPr>
            </a:lvl3pPr>
            <a:lvl4pPr marR="0" lvl="3" algn="l" rtl="0">
              <a:lnSpc>
                <a:spcPct val="100000"/>
              </a:lnSpc>
              <a:spcBef>
                <a:spcPts val="0"/>
              </a:spcBef>
              <a:spcAft>
                <a:spcPts val="0"/>
              </a:spcAft>
              <a:buClr>
                <a:srgbClr val="434343"/>
              </a:buClr>
              <a:buSzPts val="4800"/>
              <a:buFont typeface="Lato Hairline"/>
              <a:buNone/>
              <a:defRPr sz="4800" b="0" i="0" u="none" strike="noStrike" cap="none">
                <a:solidFill>
                  <a:srgbClr val="434343"/>
                </a:solidFill>
                <a:latin typeface="Lato Hairline"/>
                <a:ea typeface="Lato Hairline"/>
                <a:cs typeface="Lato Hairline"/>
                <a:sym typeface="Lato Hairline"/>
              </a:defRPr>
            </a:lvl4pPr>
            <a:lvl5pPr marR="0" lvl="4" algn="l" rtl="0">
              <a:lnSpc>
                <a:spcPct val="100000"/>
              </a:lnSpc>
              <a:spcBef>
                <a:spcPts val="0"/>
              </a:spcBef>
              <a:spcAft>
                <a:spcPts val="0"/>
              </a:spcAft>
              <a:buClr>
                <a:srgbClr val="434343"/>
              </a:buClr>
              <a:buSzPts val="4800"/>
              <a:buFont typeface="Lato Hairline"/>
              <a:buNone/>
              <a:defRPr sz="4800" b="0" i="0" u="none" strike="noStrike" cap="none">
                <a:solidFill>
                  <a:srgbClr val="434343"/>
                </a:solidFill>
                <a:latin typeface="Lato Hairline"/>
                <a:ea typeface="Lato Hairline"/>
                <a:cs typeface="Lato Hairline"/>
                <a:sym typeface="Lato Hairline"/>
              </a:defRPr>
            </a:lvl5pPr>
            <a:lvl6pPr marR="0" lvl="5" algn="l" rtl="0">
              <a:lnSpc>
                <a:spcPct val="100000"/>
              </a:lnSpc>
              <a:spcBef>
                <a:spcPts val="0"/>
              </a:spcBef>
              <a:spcAft>
                <a:spcPts val="0"/>
              </a:spcAft>
              <a:buClr>
                <a:srgbClr val="434343"/>
              </a:buClr>
              <a:buSzPts val="4800"/>
              <a:buFont typeface="Lato Hairline"/>
              <a:buNone/>
              <a:defRPr sz="4800" b="0" i="0" u="none" strike="noStrike" cap="none">
                <a:solidFill>
                  <a:srgbClr val="434343"/>
                </a:solidFill>
                <a:latin typeface="Lato Hairline"/>
                <a:ea typeface="Lato Hairline"/>
                <a:cs typeface="Lato Hairline"/>
                <a:sym typeface="Lato Hairline"/>
              </a:defRPr>
            </a:lvl6pPr>
            <a:lvl7pPr marR="0" lvl="6" algn="l" rtl="0">
              <a:lnSpc>
                <a:spcPct val="100000"/>
              </a:lnSpc>
              <a:spcBef>
                <a:spcPts val="0"/>
              </a:spcBef>
              <a:spcAft>
                <a:spcPts val="0"/>
              </a:spcAft>
              <a:buClr>
                <a:srgbClr val="434343"/>
              </a:buClr>
              <a:buSzPts val="4800"/>
              <a:buFont typeface="Lato Hairline"/>
              <a:buNone/>
              <a:defRPr sz="4800" b="0" i="0" u="none" strike="noStrike" cap="none">
                <a:solidFill>
                  <a:srgbClr val="434343"/>
                </a:solidFill>
                <a:latin typeface="Lato Hairline"/>
                <a:ea typeface="Lato Hairline"/>
                <a:cs typeface="Lato Hairline"/>
                <a:sym typeface="Lato Hairline"/>
              </a:defRPr>
            </a:lvl7pPr>
            <a:lvl8pPr marR="0" lvl="7" algn="l" rtl="0">
              <a:lnSpc>
                <a:spcPct val="100000"/>
              </a:lnSpc>
              <a:spcBef>
                <a:spcPts val="0"/>
              </a:spcBef>
              <a:spcAft>
                <a:spcPts val="0"/>
              </a:spcAft>
              <a:buClr>
                <a:srgbClr val="434343"/>
              </a:buClr>
              <a:buSzPts val="4800"/>
              <a:buFont typeface="Lato Hairline"/>
              <a:buNone/>
              <a:defRPr sz="4800" b="0" i="0" u="none" strike="noStrike" cap="none">
                <a:solidFill>
                  <a:srgbClr val="434343"/>
                </a:solidFill>
                <a:latin typeface="Lato Hairline"/>
                <a:ea typeface="Lato Hairline"/>
                <a:cs typeface="Lato Hairline"/>
                <a:sym typeface="Lato Hairline"/>
              </a:defRPr>
            </a:lvl8pPr>
            <a:lvl9pPr marR="0" lvl="8" algn="l" rtl="0">
              <a:lnSpc>
                <a:spcPct val="100000"/>
              </a:lnSpc>
              <a:spcBef>
                <a:spcPts val="0"/>
              </a:spcBef>
              <a:spcAft>
                <a:spcPts val="0"/>
              </a:spcAft>
              <a:buClr>
                <a:srgbClr val="434343"/>
              </a:buClr>
              <a:buSzPts val="4800"/>
              <a:buFont typeface="Lato Hairline"/>
              <a:buNone/>
              <a:defRPr sz="4800" b="0" i="0" u="none" strike="noStrike" cap="none">
                <a:solidFill>
                  <a:srgbClr val="434343"/>
                </a:solidFill>
                <a:latin typeface="Lato Hairline"/>
                <a:ea typeface="Lato Hairline"/>
                <a:cs typeface="Lato Hairline"/>
                <a:sym typeface="Lato Hairline"/>
              </a:defRPr>
            </a:lvl9pPr>
          </a:lstStyle>
          <a:p>
            <a:pPr marL="0" lvl="0" indent="0" algn="l" rtl="0">
              <a:spcBef>
                <a:spcPts val="0"/>
              </a:spcBef>
              <a:spcAft>
                <a:spcPts val="0"/>
              </a:spcAft>
              <a:buNone/>
            </a:pPr>
            <a:r>
              <a:rPr lang="es-ES_tradnl" sz="2800" dirty="0"/>
              <a:t>1.2 El signo</a:t>
            </a:r>
            <a:endParaRPr sz="2800" dirty="0"/>
          </a:p>
        </p:txBody>
      </p:sp>
      <p:sp>
        <p:nvSpPr>
          <p:cNvPr id="9" name="Rectángulo 8">
            <a:extLst>
              <a:ext uri="{FF2B5EF4-FFF2-40B4-BE49-F238E27FC236}">
                <a16:creationId xmlns:a16="http://schemas.microsoft.com/office/drawing/2014/main" id="{A6E594A3-A11A-6847-A76C-32AEBF0A81FE}"/>
              </a:ext>
            </a:extLst>
          </p:cNvPr>
          <p:cNvSpPr/>
          <p:nvPr/>
        </p:nvSpPr>
        <p:spPr>
          <a:xfrm>
            <a:off x="528286" y="4713309"/>
            <a:ext cx="2164375" cy="253916"/>
          </a:xfrm>
          <a:prstGeom prst="rect">
            <a:avLst/>
          </a:prstGeom>
        </p:spPr>
        <p:txBody>
          <a:bodyPr wrap="none">
            <a:spAutoFit/>
          </a:bodyPr>
          <a:lstStyle/>
          <a:p>
            <a:r>
              <a:rPr lang="es-MX" sz="1050" dirty="0">
                <a:solidFill>
                  <a:schemeClr val="bg2"/>
                </a:solidFill>
              </a:rPr>
              <a:t>Diseño de Productos Sistémicos </a:t>
            </a:r>
          </a:p>
        </p:txBody>
      </p:sp>
      <p:sp>
        <p:nvSpPr>
          <p:cNvPr id="10" name="Rectángulo 9">
            <a:extLst>
              <a:ext uri="{FF2B5EF4-FFF2-40B4-BE49-F238E27FC236}">
                <a16:creationId xmlns:a16="http://schemas.microsoft.com/office/drawing/2014/main" id="{C7D40D5B-96DE-0249-8861-3E953B2D5B45}"/>
              </a:ext>
            </a:extLst>
          </p:cNvPr>
          <p:cNvSpPr/>
          <p:nvPr/>
        </p:nvSpPr>
        <p:spPr>
          <a:xfrm>
            <a:off x="5306301" y="4713309"/>
            <a:ext cx="1691489" cy="253916"/>
          </a:xfrm>
          <a:prstGeom prst="rect">
            <a:avLst/>
          </a:prstGeom>
        </p:spPr>
        <p:txBody>
          <a:bodyPr wrap="none">
            <a:spAutoFit/>
          </a:bodyPr>
          <a:lstStyle/>
          <a:p>
            <a:r>
              <a:rPr lang="es-MX" sz="1050" dirty="0">
                <a:solidFill>
                  <a:schemeClr val="bg2"/>
                </a:solidFill>
              </a:rPr>
              <a:t>Dr. en Dis. Deniss Rojas </a:t>
            </a:r>
          </a:p>
        </p:txBody>
      </p:sp>
      <p:sp>
        <p:nvSpPr>
          <p:cNvPr id="11" name="CuadroTexto 10">
            <a:extLst>
              <a:ext uri="{FF2B5EF4-FFF2-40B4-BE49-F238E27FC236}">
                <a16:creationId xmlns:a16="http://schemas.microsoft.com/office/drawing/2014/main" id="{ABBA8815-AD80-C048-9F2B-53BA075FE899}"/>
              </a:ext>
            </a:extLst>
          </p:cNvPr>
          <p:cNvSpPr txBox="1"/>
          <p:nvPr/>
        </p:nvSpPr>
        <p:spPr>
          <a:xfrm>
            <a:off x="5038361" y="4713309"/>
            <a:ext cx="3918857" cy="253916"/>
          </a:xfrm>
          <a:prstGeom prst="rect">
            <a:avLst/>
          </a:prstGeom>
          <a:noFill/>
        </p:spPr>
        <p:txBody>
          <a:bodyPr wrap="square" rtlCol="0">
            <a:spAutoFit/>
          </a:bodyPr>
          <a:lstStyle/>
          <a:p>
            <a:pPr algn="r"/>
            <a:r>
              <a:rPr lang="es-MX" sz="1050" b="1" dirty="0">
                <a:solidFill>
                  <a:schemeClr val="tx1">
                    <a:lumMod val="75000"/>
                    <a:lumOff val="25000"/>
                  </a:schemeClr>
                </a:solidFill>
              </a:rPr>
              <a:t>Septiembre 2019</a:t>
            </a:r>
          </a:p>
        </p:txBody>
      </p:sp>
    </p:spTree>
    <p:extLst>
      <p:ext uri="{BB962C8B-B14F-4D97-AF65-F5344CB8AC3E}">
        <p14:creationId xmlns:p14="http://schemas.microsoft.com/office/powerpoint/2010/main" val="14068958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67" name="Google Shape;67;p14"/>
          <p:cNvSpPr txBox="1">
            <a:spLocks noGrp="1"/>
          </p:cNvSpPr>
          <p:nvPr>
            <p:ph type="body" idx="1"/>
          </p:nvPr>
        </p:nvSpPr>
        <p:spPr>
          <a:xfrm>
            <a:off x="628306" y="1273305"/>
            <a:ext cx="5999615" cy="3393346"/>
          </a:xfrm>
          <a:prstGeom prst="rect">
            <a:avLst/>
          </a:prstGeom>
        </p:spPr>
        <p:txBody>
          <a:bodyPr spcFirstLastPara="1" wrap="square" lIns="91425" tIns="91425" rIns="91425" bIns="91425" anchor="t" anchorCtr="0">
            <a:noAutofit/>
          </a:bodyPr>
          <a:lstStyle/>
          <a:p>
            <a:pPr marL="0" lvl="0" indent="0" algn="just" rtl="0">
              <a:spcBef>
                <a:spcPts val="600"/>
              </a:spcBef>
              <a:spcAft>
                <a:spcPts val="0"/>
              </a:spcAft>
              <a:buClr>
                <a:schemeClr val="dk1"/>
              </a:buClr>
              <a:buSzPts val="1100"/>
              <a:buNone/>
            </a:pPr>
            <a:r>
              <a:rPr lang="es-ES_tradnl" sz="2400" b="1" dirty="0">
                <a:solidFill>
                  <a:schemeClr val="tx2">
                    <a:lumMod val="50000"/>
                  </a:schemeClr>
                </a:solidFill>
              </a:rPr>
              <a:t>2. </a:t>
            </a:r>
            <a:r>
              <a:rPr lang="es-ES_tradnl" sz="2400" b="1" dirty="0">
                <a:solidFill>
                  <a:schemeClr val="accent2"/>
                </a:solidFill>
              </a:rPr>
              <a:t>Operadores lógico simbólicos</a:t>
            </a:r>
          </a:p>
          <a:p>
            <a:pPr marL="457200" lvl="1" indent="0" algn="just">
              <a:spcBef>
                <a:spcPts val="600"/>
              </a:spcBef>
              <a:buClr>
                <a:schemeClr val="dk1"/>
              </a:buClr>
              <a:buSzPts val="1100"/>
              <a:buNone/>
            </a:pPr>
            <a:r>
              <a:rPr lang="es-ES_tradnl" sz="2400" dirty="0"/>
              <a:t>2.1 Objeto- signo</a:t>
            </a:r>
          </a:p>
          <a:p>
            <a:pPr marL="457200" lvl="1" indent="0" algn="just">
              <a:spcBef>
                <a:spcPts val="600"/>
              </a:spcBef>
              <a:buClr>
                <a:schemeClr val="dk1"/>
              </a:buClr>
              <a:buSzPts val="1100"/>
              <a:buNone/>
            </a:pPr>
            <a:r>
              <a:rPr lang="es-ES_tradnl" sz="2400" dirty="0"/>
              <a:t>2.2 Gramática y sintaxis</a:t>
            </a:r>
          </a:p>
          <a:p>
            <a:pPr marL="457200" lvl="1" indent="0" algn="just">
              <a:spcBef>
                <a:spcPts val="600"/>
              </a:spcBef>
              <a:buClr>
                <a:schemeClr val="dk1"/>
              </a:buClr>
              <a:buSzPts val="1100"/>
              <a:buNone/>
            </a:pPr>
            <a:r>
              <a:rPr lang="es-ES_tradnl" sz="2400" dirty="0"/>
              <a:t>2.3 Cadena sintagma paradigmática</a:t>
            </a:r>
          </a:p>
          <a:p>
            <a:pPr marL="0" indent="0" algn="just">
              <a:buClr>
                <a:schemeClr val="dk1"/>
              </a:buClr>
              <a:buSzPts val="1100"/>
              <a:buNone/>
            </a:pPr>
            <a:r>
              <a:rPr lang="es-ES_tradnl" sz="2400" dirty="0"/>
              <a:t>			</a:t>
            </a:r>
          </a:p>
          <a:p>
            <a:pPr marL="0" lvl="0" indent="0" algn="just" rtl="0">
              <a:spcBef>
                <a:spcPts val="600"/>
              </a:spcBef>
              <a:spcAft>
                <a:spcPts val="0"/>
              </a:spcAft>
              <a:buClr>
                <a:schemeClr val="dk1"/>
              </a:buClr>
              <a:buSzPts val="1100"/>
              <a:buNone/>
            </a:pPr>
            <a:endParaRPr lang="es-ES_tradnl" sz="2400" dirty="0"/>
          </a:p>
          <a:p>
            <a:pPr marL="0" lvl="0" indent="0" algn="just" rtl="0">
              <a:spcBef>
                <a:spcPts val="600"/>
              </a:spcBef>
              <a:spcAft>
                <a:spcPts val="0"/>
              </a:spcAft>
              <a:buClr>
                <a:schemeClr val="dk1"/>
              </a:buClr>
              <a:buSzPts val="1100"/>
              <a:buNone/>
            </a:pPr>
            <a:endParaRPr lang="es-ES_tradnl" sz="2400" dirty="0"/>
          </a:p>
          <a:p>
            <a:pPr marL="0" lvl="0" indent="0" algn="just" rtl="0">
              <a:spcBef>
                <a:spcPts val="600"/>
              </a:spcBef>
              <a:spcAft>
                <a:spcPts val="0"/>
              </a:spcAft>
              <a:buClr>
                <a:schemeClr val="dk1"/>
              </a:buClr>
              <a:buSzPts val="1100"/>
              <a:buNone/>
            </a:pPr>
            <a:endParaRPr lang="es-ES_tradnl" sz="2400" dirty="0"/>
          </a:p>
          <a:p>
            <a:pPr marL="0" lvl="0" indent="0" algn="just" rtl="0">
              <a:spcBef>
                <a:spcPts val="600"/>
              </a:spcBef>
              <a:spcAft>
                <a:spcPts val="0"/>
              </a:spcAft>
              <a:buClr>
                <a:schemeClr val="dk1"/>
              </a:buClr>
              <a:buSzPts val="1100"/>
              <a:buNone/>
            </a:pPr>
            <a:endParaRPr lang="es-ES_tradnl" sz="2400" dirty="0"/>
          </a:p>
          <a:p>
            <a:pPr marL="0" lvl="0" indent="0" algn="just" rtl="0">
              <a:spcBef>
                <a:spcPts val="600"/>
              </a:spcBef>
              <a:spcAft>
                <a:spcPts val="0"/>
              </a:spcAft>
              <a:buClr>
                <a:schemeClr val="dk1"/>
              </a:buClr>
              <a:buSzPts val="1100"/>
              <a:buNone/>
            </a:pPr>
            <a:endParaRPr lang="es-ES_tradnl" sz="2400" dirty="0"/>
          </a:p>
          <a:p>
            <a:pPr marL="0" lvl="0" indent="0" algn="just" rtl="0">
              <a:spcBef>
                <a:spcPts val="600"/>
              </a:spcBef>
              <a:spcAft>
                <a:spcPts val="0"/>
              </a:spcAft>
              <a:buClr>
                <a:schemeClr val="dk1"/>
              </a:buClr>
              <a:buSzPts val="1100"/>
              <a:buNone/>
            </a:pPr>
            <a:endParaRPr lang="es-ES_tradnl" sz="2400" dirty="0"/>
          </a:p>
          <a:p>
            <a:pPr marL="457200" lvl="1" indent="0" algn="just">
              <a:spcBef>
                <a:spcPts val="600"/>
              </a:spcBef>
              <a:buClr>
                <a:schemeClr val="dk1"/>
              </a:buClr>
              <a:buSzPts val="1100"/>
              <a:buNone/>
            </a:pPr>
            <a:r>
              <a:rPr lang="es-ES_tradnl" sz="2400" dirty="0"/>
              <a:t>	 </a:t>
            </a:r>
          </a:p>
          <a:p>
            <a:pPr marL="0" lvl="0" indent="0" algn="just" rtl="0">
              <a:spcBef>
                <a:spcPts val="600"/>
              </a:spcBef>
              <a:spcAft>
                <a:spcPts val="0"/>
              </a:spcAft>
              <a:buClr>
                <a:schemeClr val="dk1"/>
              </a:buClr>
              <a:buSzPts val="1100"/>
              <a:buNone/>
            </a:pPr>
            <a:endParaRPr lang="es-ES_tradnl" sz="2400" dirty="0"/>
          </a:p>
          <a:p>
            <a:pPr marL="0" lvl="0" indent="0" algn="just" rtl="0">
              <a:spcBef>
                <a:spcPts val="600"/>
              </a:spcBef>
              <a:spcAft>
                <a:spcPts val="0"/>
              </a:spcAft>
              <a:buClr>
                <a:schemeClr val="dk1"/>
              </a:buClr>
              <a:buSzPts val="1100"/>
              <a:buNone/>
            </a:pPr>
            <a:endParaRPr lang="es-ES_tradnl" sz="2400" dirty="0"/>
          </a:p>
          <a:p>
            <a:pPr marL="0" lvl="0" indent="0" algn="just" rtl="0">
              <a:spcBef>
                <a:spcPts val="600"/>
              </a:spcBef>
              <a:spcAft>
                <a:spcPts val="0"/>
              </a:spcAft>
              <a:buClr>
                <a:schemeClr val="dk1"/>
              </a:buClr>
              <a:buSzPts val="1100"/>
              <a:buNone/>
            </a:pPr>
            <a:endParaRPr lang="es-ES_tradnl" sz="2400" dirty="0"/>
          </a:p>
          <a:p>
            <a:pPr marL="0" lvl="0" indent="0" algn="just" rtl="0">
              <a:spcBef>
                <a:spcPts val="600"/>
              </a:spcBef>
              <a:spcAft>
                <a:spcPts val="0"/>
              </a:spcAft>
              <a:buClr>
                <a:schemeClr val="dk1"/>
              </a:buClr>
              <a:buSzPts val="1100"/>
              <a:buNone/>
            </a:pPr>
            <a:endParaRPr sz="2400" dirty="0"/>
          </a:p>
        </p:txBody>
      </p:sp>
    </p:spTree>
    <p:extLst>
      <p:ext uri="{BB962C8B-B14F-4D97-AF65-F5344CB8AC3E}">
        <p14:creationId xmlns:p14="http://schemas.microsoft.com/office/powerpoint/2010/main" val="38938691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72"/>
        <p:cNvGrpSpPr/>
        <p:nvPr/>
      </p:nvGrpSpPr>
      <p:grpSpPr>
        <a:xfrm>
          <a:off x="0" y="0"/>
          <a:ext cx="0" cy="0"/>
          <a:chOff x="0" y="0"/>
          <a:chExt cx="0" cy="0"/>
        </a:xfrm>
      </p:grpSpPr>
      <p:pic>
        <p:nvPicPr>
          <p:cNvPr id="24" name="Imagen 23" descr="Captura de pantalla 2018-09-18 a las 12.07.20 p.m..png"/>
          <p:cNvPicPr>
            <a:picLocks noChangeAspect="1"/>
          </p:cNvPicPr>
          <p:nvPr/>
        </p:nvPicPr>
        <p:blipFill rotWithShape="1">
          <a:blip r:embed="rId3">
            <a:extLst>
              <a:ext uri="{28A0092B-C50C-407E-A947-70E740481C1C}">
                <a14:useLocalDpi xmlns:a14="http://schemas.microsoft.com/office/drawing/2010/main" val="0"/>
              </a:ext>
            </a:extLst>
          </a:blip>
          <a:srcRect l="62433" t="-1961" r="13419" b="2780"/>
          <a:stretch/>
        </p:blipFill>
        <p:spPr>
          <a:xfrm>
            <a:off x="6822733" y="-102983"/>
            <a:ext cx="2336768" cy="5246483"/>
          </a:xfrm>
          <a:prstGeom prst="rect">
            <a:avLst/>
          </a:prstGeom>
        </p:spPr>
      </p:pic>
      <p:sp>
        <p:nvSpPr>
          <p:cNvPr id="22" name="Rectángulo 21"/>
          <p:cNvSpPr/>
          <p:nvPr/>
        </p:nvSpPr>
        <p:spPr>
          <a:xfrm>
            <a:off x="357501" y="500000"/>
            <a:ext cx="7468711" cy="646331"/>
          </a:xfrm>
          <a:prstGeom prst="rect">
            <a:avLst/>
          </a:prstGeom>
        </p:spPr>
        <p:txBody>
          <a:bodyPr wrap="none">
            <a:spAutoFit/>
          </a:bodyPr>
          <a:lstStyle/>
          <a:p>
            <a:r>
              <a:rPr lang="es-ES_tradnl" sz="3600" dirty="0">
                <a:solidFill>
                  <a:srgbClr val="434343"/>
                </a:solidFill>
                <a:latin typeface="Lato Hairline"/>
                <a:sym typeface="Lato Hairline"/>
              </a:rPr>
              <a:t>2</a:t>
            </a:r>
            <a:r>
              <a:rPr lang="en" sz="3600" dirty="0">
                <a:solidFill>
                  <a:srgbClr val="434343"/>
                </a:solidFill>
                <a:latin typeface="Lato Hairline"/>
                <a:sym typeface="Lato Hairline"/>
              </a:rPr>
              <a:t>.Operadores lógicos y simbólicos  </a:t>
            </a:r>
            <a:endParaRPr lang="es-MX" sz="3600" dirty="0"/>
          </a:p>
        </p:txBody>
      </p:sp>
      <p:sp>
        <p:nvSpPr>
          <p:cNvPr id="23" name="Google Shape;95;p18"/>
          <p:cNvSpPr txBox="1">
            <a:spLocks noGrp="1"/>
          </p:cNvSpPr>
          <p:nvPr/>
        </p:nvSpPr>
        <p:spPr>
          <a:xfrm>
            <a:off x="464349" y="1218323"/>
            <a:ext cx="6296374" cy="2706853"/>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60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1pPr>
            <a:lvl2pPr marL="914400" marR="0" lvl="1"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2pPr>
            <a:lvl3pPr marL="1371600" marR="0" lvl="2"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3pPr>
            <a:lvl4pPr marL="1828800" marR="0" lvl="3"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4pPr>
            <a:lvl5pPr marL="2286000" marR="0" lvl="4"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5pPr>
            <a:lvl6pPr marL="2743200" marR="0" lvl="5"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6pPr>
            <a:lvl7pPr marL="3200400" marR="0" lvl="6"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7pPr>
            <a:lvl8pPr marL="3657600" marR="0" lvl="7"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8pPr>
            <a:lvl9pPr marL="4114800" marR="0" lvl="8"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9pPr>
          </a:lstStyle>
          <a:p>
            <a:pPr marL="114300" lvl="0" indent="0" algn="just" rtl="0">
              <a:spcBef>
                <a:spcPts val="600"/>
              </a:spcBef>
              <a:spcAft>
                <a:spcPts val="0"/>
              </a:spcAft>
              <a:buSzPts val="1800"/>
              <a:buNone/>
            </a:pPr>
            <a:r>
              <a:rPr lang="es-ES_tradnl" sz="1400" dirty="0"/>
              <a:t>Rojas (2016), Dice que “entre los diferentes análisis de los lenguajes semióticos tenemos también el estructuralista, empleando en la Antropología Simbólica. Este análisis se diferencia del método convencional al utilizar una serie de </a:t>
            </a:r>
            <a:r>
              <a:rPr lang="es-ES_tradnl" sz="1400" b="1" dirty="0">
                <a:solidFill>
                  <a:srgbClr val="31B595"/>
                </a:solidFill>
              </a:rPr>
              <a:t>operadores lógicos y simbólicos </a:t>
            </a:r>
            <a:r>
              <a:rPr lang="es-ES_tradnl" sz="1400" dirty="0"/>
              <a:t>que permiten realizar el estudio de los signos desde otra perspectiva” (p.37).</a:t>
            </a:r>
          </a:p>
          <a:p>
            <a:pPr marL="114300" lvl="0" indent="0" algn="just" rtl="0">
              <a:spcBef>
                <a:spcPts val="600"/>
              </a:spcBef>
              <a:spcAft>
                <a:spcPts val="0"/>
              </a:spcAft>
              <a:buSzPts val="1800"/>
              <a:buNone/>
            </a:pPr>
            <a:r>
              <a:rPr lang="es-ES_tradnl" sz="1400" dirty="0"/>
              <a:t>Ventajas del uso de los operadores:</a:t>
            </a:r>
          </a:p>
          <a:p>
            <a:pPr lvl="0" algn="just" rtl="0">
              <a:spcBef>
                <a:spcPts val="600"/>
              </a:spcBef>
              <a:spcAft>
                <a:spcPts val="0"/>
              </a:spcAft>
              <a:buSzPts val="1800"/>
              <a:buFont typeface="Courier New" panose="02070309020205020404" pitchFamily="49" charset="0"/>
              <a:buChar char="o"/>
            </a:pPr>
            <a:r>
              <a:rPr lang="es-ES_tradnl" sz="1400" dirty="0"/>
              <a:t>Es un método que ha dado resultados hacia el diseño y puede ser aplicado en casi cualquier objeto</a:t>
            </a:r>
          </a:p>
          <a:p>
            <a:pPr lvl="0" algn="just" rtl="0">
              <a:spcBef>
                <a:spcPts val="600"/>
              </a:spcBef>
              <a:spcAft>
                <a:spcPts val="0"/>
              </a:spcAft>
              <a:buSzPts val="1800"/>
              <a:buFont typeface="Courier New" panose="02070309020205020404" pitchFamily="49" charset="0"/>
              <a:buChar char="o"/>
            </a:pPr>
            <a:r>
              <a:rPr lang="es-ES_tradnl" sz="1400" dirty="0"/>
              <a:t>Pueden emplearse en diferentes niveles y alcances </a:t>
            </a:r>
          </a:p>
          <a:p>
            <a:pPr lvl="0" algn="just" rtl="0">
              <a:spcBef>
                <a:spcPts val="600"/>
              </a:spcBef>
              <a:spcAft>
                <a:spcPts val="0"/>
              </a:spcAft>
              <a:buSzPts val="1800"/>
              <a:buFont typeface="Courier New" panose="02070309020205020404" pitchFamily="49" charset="0"/>
              <a:buChar char="o"/>
            </a:pPr>
            <a:r>
              <a:rPr lang="es-ES_tradnl" sz="1400" dirty="0"/>
              <a:t>Pueden complementarse con otros métodos semióticos</a:t>
            </a:r>
          </a:p>
          <a:p>
            <a:pPr lvl="0" algn="just" rtl="0">
              <a:spcBef>
                <a:spcPts val="600"/>
              </a:spcBef>
              <a:spcAft>
                <a:spcPts val="0"/>
              </a:spcAft>
              <a:buSzPts val="1800"/>
              <a:buFont typeface="Courier New" panose="02070309020205020404" pitchFamily="49" charset="0"/>
              <a:buChar char="o"/>
            </a:pPr>
            <a:endParaRPr lang="es-ES_tradnl" dirty="0"/>
          </a:p>
          <a:p>
            <a:pPr marL="114300" lvl="0" indent="0" algn="just" rtl="0">
              <a:spcBef>
                <a:spcPts val="600"/>
              </a:spcBef>
              <a:spcAft>
                <a:spcPts val="0"/>
              </a:spcAft>
              <a:buSzPts val="1800"/>
              <a:buNone/>
            </a:pPr>
            <a:r>
              <a:rPr lang="es-ES_tradnl" dirty="0"/>
              <a:t> </a:t>
            </a:r>
          </a:p>
          <a:p>
            <a:pPr marL="114300" lvl="0" indent="0" algn="just" rtl="0">
              <a:spcBef>
                <a:spcPts val="600"/>
              </a:spcBef>
              <a:spcAft>
                <a:spcPts val="0"/>
              </a:spcAft>
              <a:buSzPts val="1800"/>
              <a:buNone/>
            </a:pPr>
            <a:endParaRPr lang="es-ES_tradnl" dirty="0"/>
          </a:p>
        </p:txBody>
      </p:sp>
      <p:sp>
        <p:nvSpPr>
          <p:cNvPr id="8" name="Rectángulo 7">
            <a:extLst>
              <a:ext uri="{FF2B5EF4-FFF2-40B4-BE49-F238E27FC236}">
                <a16:creationId xmlns:a16="http://schemas.microsoft.com/office/drawing/2014/main" id="{691783D1-CA20-A84F-9C7B-3A119ECB6A14}"/>
              </a:ext>
            </a:extLst>
          </p:cNvPr>
          <p:cNvSpPr/>
          <p:nvPr/>
        </p:nvSpPr>
        <p:spPr>
          <a:xfrm>
            <a:off x="528286" y="4713309"/>
            <a:ext cx="2164375" cy="253916"/>
          </a:xfrm>
          <a:prstGeom prst="rect">
            <a:avLst/>
          </a:prstGeom>
        </p:spPr>
        <p:txBody>
          <a:bodyPr wrap="none">
            <a:spAutoFit/>
          </a:bodyPr>
          <a:lstStyle/>
          <a:p>
            <a:r>
              <a:rPr lang="es-MX" sz="1050" dirty="0">
                <a:solidFill>
                  <a:schemeClr val="bg2"/>
                </a:solidFill>
              </a:rPr>
              <a:t>Diseño de Productos Sistémicos </a:t>
            </a:r>
          </a:p>
        </p:txBody>
      </p:sp>
      <p:sp>
        <p:nvSpPr>
          <p:cNvPr id="9" name="Rectángulo 8">
            <a:extLst>
              <a:ext uri="{FF2B5EF4-FFF2-40B4-BE49-F238E27FC236}">
                <a16:creationId xmlns:a16="http://schemas.microsoft.com/office/drawing/2014/main" id="{6B134B98-4BB3-3746-B9E2-5C6FE2AA4070}"/>
              </a:ext>
            </a:extLst>
          </p:cNvPr>
          <p:cNvSpPr/>
          <p:nvPr/>
        </p:nvSpPr>
        <p:spPr>
          <a:xfrm>
            <a:off x="5306301" y="4713309"/>
            <a:ext cx="1691489" cy="253916"/>
          </a:xfrm>
          <a:prstGeom prst="rect">
            <a:avLst/>
          </a:prstGeom>
        </p:spPr>
        <p:txBody>
          <a:bodyPr wrap="none">
            <a:spAutoFit/>
          </a:bodyPr>
          <a:lstStyle/>
          <a:p>
            <a:r>
              <a:rPr lang="es-MX" sz="1050" dirty="0">
                <a:solidFill>
                  <a:schemeClr val="bg2"/>
                </a:solidFill>
              </a:rPr>
              <a:t>Dr. en Dis. Deniss Rojas </a:t>
            </a:r>
          </a:p>
        </p:txBody>
      </p:sp>
      <p:sp>
        <p:nvSpPr>
          <p:cNvPr id="10" name="CuadroTexto 9">
            <a:extLst>
              <a:ext uri="{FF2B5EF4-FFF2-40B4-BE49-F238E27FC236}">
                <a16:creationId xmlns:a16="http://schemas.microsoft.com/office/drawing/2014/main" id="{9F5D6287-3371-5048-9D24-40A004CB30A5}"/>
              </a:ext>
            </a:extLst>
          </p:cNvPr>
          <p:cNvSpPr txBox="1"/>
          <p:nvPr/>
        </p:nvSpPr>
        <p:spPr>
          <a:xfrm>
            <a:off x="5038361" y="4713309"/>
            <a:ext cx="3918857" cy="253916"/>
          </a:xfrm>
          <a:prstGeom prst="rect">
            <a:avLst/>
          </a:prstGeom>
          <a:noFill/>
        </p:spPr>
        <p:txBody>
          <a:bodyPr wrap="square" rtlCol="0">
            <a:spAutoFit/>
          </a:bodyPr>
          <a:lstStyle/>
          <a:p>
            <a:pPr algn="r"/>
            <a:r>
              <a:rPr lang="es-MX" sz="1050" b="1" dirty="0">
                <a:solidFill>
                  <a:schemeClr val="tx1">
                    <a:lumMod val="75000"/>
                    <a:lumOff val="25000"/>
                  </a:schemeClr>
                </a:solidFill>
              </a:rPr>
              <a:t>Septiembre 2019</a:t>
            </a:r>
          </a:p>
        </p:txBody>
      </p:sp>
    </p:spTree>
    <p:extLst>
      <p:ext uri="{BB962C8B-B14F-4D97-AF65-F5344CB8AC3E}">
        <p14:creationId xmlns:p14="http://schemas.microsoft.com/office/powerpoint/2010/main" val="20752902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72"/>
        <p:cNvGrpSpPr/>
        <p:nvPr/>
      </p:nvGrpSpPr>
      <p:grpSpPr>
        <a:xfrm>
          <a:off x="0" y="0"/>
          <a:ext cx="0" cy="0"/>
          <a:chOff x="0" y="0"/>
          <a:chExt cx="0" cy="0"/>
        </a:xfrm>
      </p:grpSpPr>
      <p:sp>
        <p:nvSpPr>
          <p:cNvPr id="21" name="Google Shape;95;p18"/>
          <p:cNvSpPr txBox="1">
            <a:spLocks noGrp="1"/>
          </p:cNvSpPr>
          <p:nvPr/>
        </p:nvSpPr>
        <p:spPr>
          <a:xfrm>
            <a:off x="658347" y="891529"/>
            <a:ext cx="6551919" cy="1142658"/>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60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1pPr>
            <a:lvl2pPr marL="914400" marR="0" lvl="1"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2pPr>
            <a:lvl3pPr marL="1371600" marR="0" lvl="2"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3pPr>
            <a:lvl4pPr marL="1828800" marR="0" lvl="3"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4pPr>
            <a:lvl5pPr marL="2286000" marR="0" lvl="4"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5pPr>
            <a:lvl6pPr marL="2743200" marR="0" lvl="5"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6pPr>
            <a:lvl7pPr marL="3200400" marR="0" lvl="6"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7pPr>
            <a:lvl8pPr marL="3657600" marR="0" lvl="7"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8pPr>
            <a:lvl9pPr marL="4114800" marR="0" lvl="8"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9pPr>
          </a:lstStyle>
          <a:p>
            <a:pPr marL="114300" lvl="0" indent="0" algn="just" rtl="0">
              <a:spcBef>
                <a:spcPts val="600"/>
              </a:spcBef>
              <a:spcAft>
                <a:spcPts val="0"/>
              </a:spcAft>
              <a:buSzPts val="1800"/>
              <a:buNone/>
            </a:pPr>
            <a:r>
              <a:rPr lang="es-ES_tradnl" sz="1400" dirty="0"/>
              <a:t>Al aplicar los operadores se pueden presentar diferentes significados, dependiendo del momento, el contexto, entorno social y la cultura.</a:t>
            </a:r>
          </a:p>
        </p:txBody>
      </p:sp>
      <p:sp>
        <p:nvSpPr>
          <p:cNvPr id="8" name="Google Shape;95;p18"/>
          <p:cNvSpPr txBox="1">
            <a:spLocks noGrp="1"/>
          </p:cNvSpPr>
          <p:nvPr/>
        </p:nvSpPr>
        <p:spPr>
          <a:xfrm>
            <a:off x="658347" y="1512863"/>
            <a:ext cx="4723087" cy="3810877"/>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60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1pPr>
            <a:lvl2pPr marL="914400" marR="0" lvl="1"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2pPr>
            <a:lvl3pPr marL="1371600" marR="0" lvl="2"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3pPr>
            <a:lvl4pPr marL="1828800" marR="0" lvl="3"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4pPr>
            <a:lvl5pPr marL="2286000" marR="0" lvl="4"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5pPr>
            <a:lvl6pPr marL="2743200" marR="0" lvl="5"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6pPr>
            <a:lvl7pPr marL="3200400" marR="0" lvl="6"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7pPr>
            <a:lvl8pPr marL="3657600" marR="0" lvl="7"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8pPr>
            <a:lvl9pPr marL="4114800" marR="0" lvl="8"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9pPr>
          </a:lstStyle>
          <a:p>
            <a:pPr marL="114300" lvl="0" indent="0" algn="just" rtl="0">
              <a:spcBef>
                <a:spcPts val="600"/>
              </a:spcBef>
              <a:spcAft>
                <a:spcPts val="0"/>
              </a:spcAft>
              <a:buSzPts val="1800"/>
              <a:buNone/>
            </a:pPr>
            <a:endParaRPr lang="es-ES_tradnl" sz="1400" dirty="0"/>
          </a:p>
          <a:p>
            <a:pPr lvl="0" algn="just" rtl="0">
              <a:spcBef>
                <a:spcPts val="600"/>
              </a:spcBef>
              <a:spcAft>
                <a:spcPts val="0"/>
              </a:spcAft>
              <a:buSzPts val="1800"/>
              <a:buFont typeface="+mj-lt"/>
              <a:buAutoNum type="arabicPeriod"/>
            </a:pPr>
            <a:r>
              <a:rPr lang="es-ES_tradnl" sz="1400" b="1" dirty="0">
                <a:solidFill>
                  <a:srgbClr val="FF78A5"/>
                </a:solidFill>
              </a:rPr>
              <a:t>El momento o circunstancia: </a:t>
            </a:r>
            <a:r>
              <a:rPr lang="es-ES_tradnl" sz="1400" dirty="0">
                <a:solidFill>
                  <a:schemeClr val="tx1">
                    <a:lumMod val="50000"/>
                    <a:lumOff val="50000"/>
                  </a:schemeClr>
                </a:solidFill>
              </a:rPr>
              <a:t>En el cual se presenta un escenario especifico de interacción.</a:t>
            </a:r>
          </a:p>
          <a:p>
            <a:pPr lvl="0" algn="just" rtl="0">
              <a:spcBef>
                <a:spcPts val="600"/>
              </a:spcBef>
              <a:spcAft>
                <a:spcPts val="0"/>
              </a:spcAft>
              <a:buSzPts val="1800"/>
              <a:buFont typeface="+mj-lt"/>
              <a:buAutoNum type="arabicPeriod"/>
            </a:pPr>
            <a:r>
              <a:rPr lang="es-ES_tradnl" sz="1400" b="1" dirty="0">
                <a:solidFill>
                  <a:srgbClr val="FF78A5"/>
                </a:solidFill>
              </a:rPr>
              <a:t>El contexto: </a:t>
            </a:r>
            <a:r>
              <a:rPr lang="es-ES_tradnl" sz="1400" dirty="0">
                <a:solidFill>
                  <a:schemeClr val="tx1">
                    <a:lumMod val="50000"/>
                    <a:lumOff val="50000"/>
                  </a:schemeClr>
                </a:solidFill>
              </a:rPr>
              <a:t>Que se refiere al espacio físico o social determinado</a:t>
            </a:r>
          </a:p>
          <a:p>
            <a:pPr lvl="0" algn="just" rtl="0">
              <a:spcBef>
                <a:spcPts val="600"/>
              </a:spcBef>
              <a:spcAft>
                <a:spcPts val="0"/>
              </a:spcAft>
              <a:buSzPts val="1800"/>
              <a:buFont typeface="+mj-lt"/>
              <a:buAutoNum type="arabicPeriod"/>
            </a:pPr>
            <a:r>
              <a:rPr lang="es-ES_tradnl" sz="1400" b="1" dirty="0">
                <a:solidFill>
                  <a:srgbClr val="FF78A5"/>
                </a:solidFill>
              </a:rPr>
              <a:t>El entorno social:</a:t>
            </a:r>
            <a:r>
              <a:rPr lang="es-ES_tradnl" sz="1400" b="1" dirty="0">
                <a:solidFill>
                  <a:srgbClr val="31B595"/>
                </a:solidFill>
              </a:rPr>
              <a:t> </a:t>
            </a:r>
            <a:r>
              <a:rPr lang="es-ES_tradnl" sz="1400" dirty="0">
                <a:solidFill>
                  <a:schemeClr val="tx1">
                    <a:lumMod val="50000"/>
                    <a:lumOff val="50000"/>
                  </a:schemeClr>
                </a:solidFill>
              </a:rPr>
              <a:t>Donde se llevan a cabo las relaciones sociales.</a:t>
            </a:r>
          </a:p>
          <a:p>
            <a:pPr lvl="0" algn="just" rtl="0">
              <a:spcBef>
                <a:spcPts val="600"/>
              </a:spcBef>
              <a:spcAft>
                <a:spcPts val="0"/>
              </a:spcAft>
              <a:buSzPts val="1800"/>
              <a:buFont typeface="+mj-lt"/>
              <a:buAutoNum type="arabicPeriod"/>
            </a:pPr>
            <a:r>
              <a:rPr lang="es-ES_tradnl" sz="1400" b="1" dirty="0">
                <a:solidFill>
                  <a:srgbClr val="31B595"/>
                </a:solidFill>
              </a:rPr>
              <a:t> </a:t>
            </a:r>
            <a:r>
              <a:rPr lang="es-ES_tradnl" sz="1400" b="1" dirty="0">
                <a:solidFill>
                  <a:srgbClr val="FF78A5"/>
                </a:solidFill>
              </a:rPr>
              <a:t>La Cultura:</a:t>
            </a:r>
            <a:r>
              <a:rPr lang="es-ES_tradnl" sz="1400" dirty="0">
                <a:solidFill>
                  <a:srgbClr val="FF78A5"/>
                </a:solidFill>
              </a:rPr>
              <a:t> </a:t>
            </a:r>
            <a:r>
              <a:rPr lang="es-ES_tradnl" sz="1400" dirty="0">
                <a:solidFill>
                  <a:schemeClr val="bg1">
                    <a:lumMod val="50000"/>
                  </a:schemeClr>
                </a:solidFill>
              </a:rPr>
              <a:t>Situación que puede variar de país a país o de región a región.</a:t>
            </a:r>
          </a:p>
          <a:p>
            <a:pPr marL="114300" lvl="0" indent="0" algn="just" rtl="0">
              <a:spcBef>
                <a:spcPts val="600"/>
              </a:spcBef>
              <a:spcAft>
                <a:spcPts val="0"/>
              </a:spcAft>
              <a:buSzPts val="1800"/>
              <a:buNone/>
            </a:pPr>
            <a:endParaRPr lang="es-ES_tradnl" sz="1600" dirty="0"/>
          </a:p>
        </p:txBody>
      </p:sp>
      <p:pic>
        <p:nvPicPr>
          <p:cNvPr id="9" name="Imagen 8"/>
          <p:cNvPicPr>
            <a:picLocks noChangeAspect="1"/>
          </p:cNvPicPr>
          <p:nvPr/>
        </p:nvPicPr>
        <p:blipFill rotWithShape="1">
          <a:blip r:embed="rId3"/>
          <a:srcRect l="64043" t="19006" r="22667" b="12985"/>
          <a:stretch/>
        </p:blipFill>
        <p:spPr>
          <a:xfrm>
            <a:off x="7361695" y="15498"/>
            <a:ext cx="1782305" cy="5128002"/>
          </a:xfrm>
          <a:prstGeom prst="rect">
            <a:avLst/>
          </a:prstGeom>
        </p:spPr>
      </p:pic>
      <p:sp>
        <p:nvSpPr>
          <p:cNvPr id="10" name="Rectángulo 9">
            <a:extLst>
              <a:ext uri="{FF2B5EF4-FFF2-40B4-BE49-F238E27FC236}">
                <a16:creationId xmlns:a16="http://schemas.microsoft.com/office/drawing/2014/main" id="{E8143B44-7FD7-464E-ADC8-C51F6168CF01}"/>
              </a:ext>
            </a:extLst>
          </p:cNvPr>
          <p:cNvSpPr/>
          <p:nvPr/>
        </p:nvSpPr>
        <p:spPr>
          <a:xfrm>
            <a:off x="528286" y="4713309"/>
            <a:ext cx="2164375" cy="253916"/>
          </a:xfrm>
          <a:prstGeom prst="rect">
            <a:avLst/>
          </a:prstGeom>
        </p:spPr>
        <p:txBody>
          <a:bodyPr wrap="none">
            <a:spAutoFit/>
          </a:bodyPr>
          <a:lstStyle/>
          <a:p>
            <a:r>
              <a:rPr lang="es-MX" sz="1050" dirty="0">
                <a:solidFill>
                  <a:schemeClr val="bg2"/>
                </a:solidFill>
              </a:rPr>
              <a:t>Diseño de Productos Sistémicos </a:t>
            </a:r>
          </a:p>
        </p:txBody>
      </p:sp>
      <p:sp>
        <p:nvSpPr>
          <p:cNvPr id="11" name="Rectángulo 10">
            <a:extLst>
              <a:ext uri="{FF2B5EF4-FFF2-40B4-BE49-F238E27FC236}">
                <a16:creationId xmlns:a16="http://schemas.microsoft.com/office/drawing/2014/main" id="{29DD0154-D62C-044A-B43E-3411C99EE8D6}"/>
              </a:ext>
            </a:extLst>
          </p:cNvPr>
          <p:cNvSpPr/>
          <p:nvPr/>
        </p:nvSpPr>
        <p:spPr>
          <a:xfrm>
            <a:off x="5306301" y="4713309"/>
            <a:ext cx="1691489" cy="253916"/>
          </a:xfrm>
          <a:prstGeom prst="rect">
            <a:avLst/>
          </a:prstGeom>
        </p:spPr>
        <p:txBody>
          <a:bodyPr wrap="none">
            <a:spAutoFit/>
          </a:bodyPr>
          <a:lstStyle/>
          <a:p>
            <a:r>
              <a:rPr lang="es-MX" sz="1050" dirty="0">
                <a:solidFill>
                  <a:schemeClr val="bg2"/>
                </a:solidFill>
              </a:rPr>
              <a:t>Dr. en Dis. Deniss Rojas </a:t>
            </a:r>
          </a:p>
        </p:txBody>
      </p:sp>
      <p:sp>
        <p:nvSpPr>
          <p:cNvPr id="12" name="CuadroTexto 11">
            <a:extLst>
              <a:ext uri="{FF2B5EF4-FFF2-40B4-BE49-F238E27FC236}">
                <a16:creationId xmlns:a16="http://schemas.microsoft.com/office/drawing/2014/main" id="{623013FF-FC7C-1F47-A3F4-40E45BC79BEF}"/>
              </a:ext>
            </a:extLst>
          </p:cNvPr>
          <p:cNvSpPr txBox="1"/>
          <p:nvPr/>
        </p:nvSpPr>
        <p:spPr>
          <a:xfrm>
            <a:off x="5038361" y="4713309"/>
            <a:ext cx="3918857" cy="253916"/>
          </a:xfrm>
          <a:prstGeom prst="rect">
            <a:avLst/>
          </a:prstGeom>
          <a:noFill/>
        </p:spPr>
        <p:txBody>
          <a:bodyPr wrap="square" rtlCol="0">
            <a:spAutoFit/>
          </a:bodyPr>
          <a:lstStyle/>
          <a:p>
            <a:pPr algn="r"/>
            <a:r>
              <a:rPr lang="es-MX" sz="1050" b="1" dirty="0">
                <a:solidFill>
                  <a:schemeClr val="tx1">
                    <a:lumMod val="75000"/>
                    <a:lumOff val="25000"/>
                  </a:schemeClr>
                </a:solidFill>
              </a:rPr>
              <a:t>Septiembre 2019</a:t>
            </a:r>
          </a:p>
        </p:txBody>
      </p:sp>
    </p:spTree>
    <p:extLst>
      <p:ext uri="{BB962C8B-B14F-4D97-AF65-F5344CB8AC3E}">
        <p14:creationId xmlns:p14="http://schemas.microsoft.com/office/powerpoint/2010/main" val="38331164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72"/>
        <p:cNvGrpSpPr/>
        <p:nvPr/>
      </p:nvGrpSpPr>
      <p:grpSpPr>
        <a:xfrm>
          <a:off x="0" y="0"/>
          <a:ext cx="0" cy="0"/>
          <a:chOff x="0" y="0"/>
          <a:chExt cx="0" cy="0"/>
        </a:xfrm>
      </p:grpSpPr>
      <p:pic>
        <p:nvPicPr>
          <p:cNvPr id="168" name="Imagen 167" descr="Captura de pantalla 2018-09-18 a las 4.00.42 p.m..png"/>
          <p:cNvPicPr>
            <a:picLocks noChangeAspect="1"/>
          </p:cNvPicPr>
          <p:nvPr/>
        </p:nvPicPr>
        <p:blipFill rotWithShape="1">
          <a:blip r:embed="rId3">
            <a:extLst>
              <a:ext uri="{28A0092B-C50C-407E-A947-70E740481C1C}">
                <a14:useLocalDpi xmlns:a14="http://schemas.microsoft.com/office/drawing/2010/main" val="0"/>
              </a:ext>
            </a:extLst>
          </a:blip>
          <a:srcRect r="25474"/>
          <a:stretch/>
        </p:blipFill>
        <p:spPr>
          <a:xfrm>
            <a:off x="6965013" y="-18323"/>
            <a:ext cx="2166056" cy="5132371"/>
          </a:xfrm>
          <a:prstGeom prst="rect">
            <a:avLst/>
          </a:prstGeom>
        </p:spPr>
      </p:pic>
      <p:sp>
        <p:nvSpPr>
          <p:cNvPr id="21" name="Google Shape;95;p18"/>
          <p:cNvSpPr txBox="1">
            <a:spLocks noGrp="1"/>
          </p:cNvSpPr>
          <p:nvPr/>
        </p:nvSpPr>
        <p:spPr>
          <a:xfrm>
            <a:off x="499839" y="922988"/>
            <a:ext cx="6416527" cy="3172357"/>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60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1pPr>
            <a:lvl2pPr marL="914400" marR="0" lvl="1"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2pPr>
            <a:lvl3pPr marL="1371600" marR="0" lvl="2"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3pPr>
            <a:lvl4pPr marL="1828800" marR="0" lvl="3"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4pPr>
            <a:lvl5pPr marL="2286000" marR="0" lvl="4"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5pPr>
            <a:lvl6pPr marL="2743200" marR="0" lvl="5"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6pPr>
            <a:lvl7pPr marL="3200400" marR="0" lvl="6"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7pPr>
            <a:lvl8pPr marL="3657600" marR="0" lvl="7"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8pPr>
            <a:lvl9pPr marL="4114800" marR="0" lvl="8"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9pPr>
          </a:lstStyle>
          <a:p>
            <a:pPr marL="114300" lvl="0" indent="0" algn="just" rtl="0">
              <a:spcBef>
                <a:spcPts val="600"/>
              </a:spcBef>
              <a:spcAft>
                <a:spcPts val="0"/>
              </a:spcAft>
              <a:buSzPts val="1800"/>
              <a:buNone/>
            </a:pPr>
            <a:r>
              <a:rPr lang="es-ES_tradnl" sz="1400" dirty="0"/>
              <a:t>Se representa un esquema referencial (Figura 3) donde han sido esquematizados los principales </a:t>
            </a:r>
            <a:r>
              <a:rPr lang="es-ES_tradnl" sz="1400" b="1" dirty="0">
                <a:solidFill>
                  <a:srgbClr val="00B0F0"/>
                </a:solidFill>
              </a:rPr>
              <a:t>operadores lógicos</a:t>
            </a:r>
            <a:r>
              <a:rPr lang="es-ES_tradnl" sz="1400" dirty="0">
                <a:solidFill>
                  <a:srgbClr val="00B0F0"/>
                </a:solidFill>
              </a:rPr>
              <a:t>, </a:t>
            </a:r>
            <a:r>
              <a:rPr lang="es-ES_tradnl" sz="1400" dirty="0"/>
              <a:t>el funcionamiento del signo y los procesos de generación del valor al cual hace referencia la teoría de Castaingts. </a:t>
            </a:r>
          </a:p>
          <a:p>
            <a:pPr marL="114300" lvl="0" indent="0" algn="just" rtl="0">
              <a:spcBef>
                <a:spcPts val="600"/>
              </a:spcBef>
              <a:spcAft>
                <a:spcPts val="0"/>
              </a:spcAft>
              <a:buSzPts val="1800"/>
              <a:buNone/>
            </a:pPr>
            <a:endParaRPr lang="es-ES_tradnl" sz="1400" dirty="0"/>
          </a:p>
          <a:p>
            <a:pPr marL="114300" lvl="0" indent="0" algn="just" rtl="0">
              <a:spcBef>
                <a:spcPts val="600"/>
              </a:spcBef>
              <a:spcAft>
                <a:spcPts val="0"/>
              </a:spcAft>
              <a:buSzPts val="1800"/>
              <a:buNone/>
            </a:pPr>
            <a:r>
              <a:rPr lang="es-ES_tradnl" sz="1400" dirty="0"/>
              <a:t>El énfasis está en la interacción del individuo con el objeto, por lo que la generación de significación y valoración del objeto, es fuertemente influida por la convivencia social. Por lo que la existencia del otro y la comunicación con él afectará la valoración individual de ambos, promoviendo una convención de valores, significados y sentidos en relación al objeto (Rojas, 2016).</a:t>
            </a:r>
          </a:p>
        </p:txBody>
      </p:sp>
      <p:sp>
        <p:nvSpPr>
          <p:cNvPr id="7" name="Rectángulo 6">
            <a:extLst>
              <a:ext uri="{FF2B5EF4-FFF2-40B4-BE49-F238E27FC236}">
                <a16:creationId xmlns:a16="http://schemas.microsoft.com/office/drawing/2014/main" id="{61B16C36-5B9E-C74A-BBD5-8A0C8A72610F}"/>
              </a:ext>
            </a:extLst>
          </p:cNvPr>
          <p:cNvSpPr/>
          <p:nvPr/>
        </p:nvSpPr>
        <p:spPr>
          <a:xfrm>
            <a:off x="528286" y="4713309"/>
            <a:ext cx="2164375" cy="253916"/>
          </a:xfrm>
          <a:prstGeom prst="rect">
            <a:avLst/>
          </a:prstGeom>
        </p:spPr>
        <p:txBody>
          <a:bodyPr wrap="none">
            <a:spAutoFit/>
          </a:bodyPr>
          <a:lstStyle/>
          <a:p>
            <a:r>
              <a:rPr lang="es-MX" sz="1050" dirty="0">
                <a:solidFill>
                  <a:schemeClr val="bg2"/>
                </a:solidFill>
              </a:rPr>
              <a:t>Diseño de Productos Sistémicos </a:t>
            </a:r>
          </a:p>
        </p:txBody>
      </p:sp>
      <p:sp>
        <p:nvSpPr>
          <p:cNvPr id="8" name="Rectángulo 7">
            <a:extLst>
              <a:ext uri="{FF2B5EF4-FFF2-40B4-BE49-F238E27FC236}">
                <a16:creationId xmlns:a16="http://schemas.microsoft.com/office/drawing/2014/main" id="{9D2AB818-B1F6-684F-B7AA-6E00327B030F}"/>
              </a:ext>
            </a:extLst>
          </p:cNvPr>
          <p:cNvSpPr/>
          <p:nvPr/>
        </p:nvSpPr>
        <p:spPr>
          <a:xfrm>
            <a:off x="5306301" y="4713309"/>
            <a:ext cx="1691489" cy="253916"/>
          </a:xfrm>
          <a:prstGeom prst="rect">
            <a:avLst/>
          </a:prstGeom>
        </p:spPr>
        <p:txBody>
          <a:bodyPr wrap="none">
            <a:spAutoFit/>
          </a:bodyPr>
          <a:lstStyle/>
          <a:p>
            <a:r>
              <a:rPr lang="es-MX" sz="1050" dirty="0">
                <a:solidFill>
                  <a:schemeClr val="bg2"/>
                </a:solidFill>
              </a:rPr>
              <a:t>Dr. en Dis. Deniss Rojas </a:t>
            </a:r>
          </a:p>
        </p:txBody>
      </p:sp>
      <p:sp>
        <p:nvSpPr>
          <p:cNvPr id="9" name="CuadroTexto 8">
            <a:extLst>
              <a:ext uri="{FF2B5EF4-FFF2-40B4-BE49-F238E27FC236}">
                <a16:creationId xmlns:a16="http://schemas.microsoft.com/office/drawing/2014/main" id="{E3479B7D-1B59-3B4C-83EB-55C478A70D08}"/>
              </a:ext>
            </a:extLst>
          </p:cNvPr>
          <p:cNvSpPr txBox="1"/>
          <p:nvPr/>
        </p:nvSpPr>
        <p:spPr>
          <a:xfrm>
            <a:off x="5038361" y="4713309"/>
            <a:ext cx="3918857" cy="253916"/>
          </a:xfrm>
          <a:prstGeom prst="rect">
            <a:avLst/>
          </a:prstGeom>
          <a:noFill/>
        </p:spPr>
        <p:txBody>
          <a:bodyPr wrap="square" rtlCol="0">
            <a:spAutoFit/>
          </a:bodyPr>
          <a:lstStyle/>
          <a:p>
            <a:pPr algn="r"/>
            <a:r>
              <a:rPr lang="es-MX" sz="1050" b="1" dirty="0">
                <a:solidFill>
                  <a:schemeClr val="tx1">
                    <a:lumMod val="75000"/>
                    <a:lumOff val="25000"/>
                  </a:schemeClr>
                </a:solidFill>
              </a:rPr>
              <a:t>Septiembre 2019</a:t>
            </a:r>
          </a:p>
        </p:txBody>
      </p:sp>
    </p:spTree>
    <p:extLst>
      <p:ext uri="{BB962C8B-B14F-4D97-AF65-F5344CB8AC3E}">
        <p14:creationId xmlns:p14="http://schemas.microsoft.com/office/powerpoint/2010/main" val="34538540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72"/>
        <p:cNvGrpSpPr/>
        <p:nvPr/>
      </p:nvGrpSpPr>
      <p:grpSpPr>
        <a:xfrm>
          <a:off x="0" y="0"/>
          <a:ext cx="0" cy="0"/>
          <a:chOff x="0" y="0"/>
          <a:chExt cx="0" cy="0"/>
        </a:xfrm>
      </p:grpSpPr>
      <p:sp>
        <p:nvSpPr>
          <p:cNvPr id="2" name="Elipse 1"/>
          <p:cNvSpPr/>
          <p:nvPr/>
        </p:nvSpPr>
        <p:spPr>
          <a:xfrm>
            <a:off x="1081418" y="673523"/>
            <a:ext cx="5938095" cy="2889966"/>
          </a:xfrm>
          <a:prstGeom prst="ellipse">
            <a:avLst/>
          </a:prstGeom>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s-MX"/>
          </a:p>
        </p:txBody>
      </p:sp>
      <p:sp>
        <p:nvSpPr>
          <p:cNvPr id="23" name="Elipse 22"/>
          <p:cNvSpPr/>
          <p:nvPr/>
        </p:nvSpPr>
        <p:spPr>
          <a:xfrm>
            <a:off x="1546164" y="956603"/>
            <a:ext cx="5008601" cy="2243435"/>
          </a:xfrm>
          <a:prstGeom prst="ellipse">
            <a:avLst/>
          </a:prstGeom>
          <a:noFill/>
          <a:ln>
            <a:solidFill>
              <a:srgbClr val="FC920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rgbClr val="FFC000"/>
              </a:solidFill>
            </a:endParaRPr>
          </a:p>
        </p:txBody>
      </p:sp>
      <p:sp>
        <p:nvSpPr>
          <p:cNvPr id="27" name="Elipse 26"/>
          <p:cNvSpPr/>
          <p:nvPr/>
        </p:nvSpPr>
        <p:spPr>
          <a:xfrm>
            <a:off x="3729012" y="2000908"/>
            <a:ext cx="741175" cy="264633"/>
          </a:xfrm>
          <a:prstGeom prst="ellipse">
            <a:avLst/>
          </a:prstGeom>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s-MX"/>
          </a:p>
        </p:txBody>
      </p:sp>
      <p:sp>
        <p:nvSpPr>
          <p:cNvPr id="32" name="Google Shape;95;p18"/>
          <p:cNvSpPr txBox="1">
            <a:spLocks noGrp="1"/>
          </p:cNvSpPr>
          <p:nvPr/>
        </p:nvSpPr>
        <p:spPr>
          <a:xfrm>
            <a:off x="1794942" y="1781957"/>
            <a:ext cx="1472339" cy="550381"/>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60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1pPr>
            <a:lvl2pPr marL="914400" marR="0" lvl="1"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2pPr>
            <a:lvl3pPr marL="1371600" marR="0" lvl="2"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3pPr>
            <a:lvl4pPr marL="1828800" marR="0" lvl="3"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4pPr>
            <a:lvl5pPr marL="2286000" marR="0" lvl="4"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5pPr>
            <a:lvl6pPr marL="2743200" marR="0" lvl="5"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6pPr>
            <a:lvl7pPr marL="3200400" marR="0" lvl="6"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7pPr>
            <a:lvl8pPr marL="3657600" marR="0" lvl="7"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8pPr>
            <a:lvl9pPr marL="4114800" marR="0" lvl="8"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9pPr>
          </a:lstStyle>
          <a:p>
            <a:pPr marL="0" indent="0" algn="ctr">
              <a:spcBef>
                <a:spcPts val="0"/>
              </a:spcBef>
              <a:buNone/>
            </a:pPr>
            <a:r>
              <a:rPr lang="es-MX" sz="900" dirty="0">
                <a:solidFill>
                  <a:schemeClr val="tx2">
                    <a:lumMod val="50000"/>
                  </a:schemeClr>
                </a:solidFill>
                <a:latin typeface="Lato Light" panose="020B0604020202020204" charset="0"/>
              </a:rPr>
              <a:t>Objeto</a:t>
            </a:r>
          </a:p>
          <a:p>
            <a:pPr marL="0" indent="0" algn="ctr">
              <a:spcBef>
                <a:spcPts val="0"/>
              </a:spcBef>
              <a:buNone/>
            </a:pPr>
            <a:r>
              <a:rPr lang="es-MX" sz="600" dirty="0">
                <a:solidFill>
                  <a:schemeClr val="tx2">
                    <a:lumMod val="50000"/>
                  </a:schemeClr>
                </a:solidFill>
                <a:latin typeface="Lato Light" panose="020B0604020202020204" charset="0"/>
              </a:rPr>
              <a:t>-</a:t>
            </a:r>
            <a:r>
              <a:rPr lang="es-MX" sz="700" dirty="0">
                <a:solidFill>
                  <a:schemeClr val="tx2">
                    <a:lumMod val="50000"/>
                  </a:schemeClr>
                </a:solidFill>
                <a:latin typeface="Lato Light" panose="020B0604020202020204" charset="0"/>
              </a:rPr>
              <a:t>Símbolo y signo-</a:t>
            </a:r>
          </a:p>
          <a:p>
            <a:pPr marL="0" indent="0" algn="ctr">
              <a:spcBef>
                <a:spcPts val="0"/>
              </a:spcBef>
              <a:buNone/>
            </a:pPr>
            <a:r>
              <a:rPr lang="es-MX" sz="700" dirty="0">
                <a:solidFill>
                  <a:schemeClr val="tx2">
                    <a:lumMod val="50000"/>
                  </a:schemeClr>
                </a:solidFill>
                <a:latin typeface="Lato Light" panose="020B0604020202020204" charset="0"/>
              </a:rPr>
              <a:t>Gramática y sintaxis del objeto</a:t>
            </a:r>
          </a:p>
        </p:txBody>
      </p:sp>
      <p:sp>
        <p:nvSpPr>
          <p:cNvPr id="33" name="Google Shape;95;p18"/>
          <p:cNvSpPr txBox="1">
            <a:spLocks noGrp="1"/>
          </p:cNvSpPr>
          <p:nvPr/>
        </p:nvSpPr>
        <p:spPr>
          <a:xfrm>
            <a:off x="4913232" y="1910170"/>
            <a:ext cx="847165" cy="23769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60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1pPr>
            <a:lvl2pPr marL="914400" marR="0" lvl="1"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2pPr>
            <a:lvl3pPr marL="1371600" marR="0" lvl="2"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3pPr>
            <a:lvl4pPr marL="1828800" marR="0" lvl="3"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4pPr>
            <a:lvl5pPr marL="2286000" marR="0" lvl="4"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5pPr>
            <a:lvl6pPr marL="2743200" marR="0" lvl="5"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6pPr>
            <a:lvl7pPr marL="3200400" marR="0" lvl="6"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7pPr>
            <a:lvl8pPr marL="3657600" marR="0" lvl="7"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8pPr>
            <a:lvl9pPr marL="4114800" marR="0" lvl="8"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9pPr>
          </a:lstStyle>
          <a:p>
            <a:pPr marL="0" indent="0" algn="ctr">
              <a:spcBef>
                <a:spcPts val="0"/>
              </a:spcBef>
              <a:buNone/>
            </a:pPr>
            <a:r>
              <a:rPr lang="es-MX" sz="900" dirty="0">
                <a:solidFill>
                  <a:schemeClr val="tx2">
                    <a:lumMod val="50000"/>
                  </a:schemeClr>
                </a:solidFill>
                <a:latin typeface="Lato Light" panose="020B0604020202020204" charset="0"/>
              </a:rPr>
              <a:t>Sujeto</a:t>
            </a:r>
          </a:p>
        </p:txBody>
      </p:sp>
      <p:sp>
        <p:nvSpPr>
          <p:cNvPr id="34" name="Google Shape;95;p18"/>
          <p:cNvSpPr txBox="1">
            <a:spLocks noGrp="1"/>
          </p:cNvSpPr>
          <p:nvPr/>
        </p:nvSpPr>
        <p:spPr>
          <a:xfrm>
            <a:off x="3676016" y="1992675"/>
            <a:ext cx="847165" cy="23769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60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1pPr>
            <a:lvl2pPr marL="914400" marR="0" lvl="1"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2pPr>
            <a:lvl3pPr marL="1371600" marR="0" lvl="2"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3pPr>
            <a:lvl4pPr marL="1828800" marR="0" lvl="3"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4pPr>
            <a:lvl5pPr marL="2286000" marR="0" lvl="4"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5pPr>
            <a:lvl6pPr marL="2743200" marR="0" lvl="5"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6pPr>
            <a:lvl7pPr marL="3200400" marR="0" lvl="6"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7pPr>
            <a:lvl8pPr marL="3657600" marR="0" lvl="7"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8pPr>
            <a:lvl9pPr marL="4114800" marR="0" lvl="8"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9pPr>
          </a:lstStyle>
          <a:p>
            <a:pPr marL="0" indent="0" algn="ctr">
              <a:spcBef>
                <a:spcPts val="0"/>
              </a:spcBef>
              <a:buNone/>
            </a:pPr>
            <a:r>
              <a:rPr lang="es-MX" sz="700" dirty="0">
                <a:solidFill>
                  <a:srgbClr val="FC9204"/>
                </a:solidFill>
                <a:latin typeface="Lato Light" panose="020B0604020202020204" charset="0"/>
              </a:rPr>
              <a:t>-Valoración-</a:t>
            </a:r>
          </a:p>
        </p:txBody>
      </p:sp>
      <p:sp>
        <p:nvSpPr>
          <p:cNvPr id="47" name="Google Shape;95;p18"/>
          <p:cNvSpPr txBox="1">
            <a:spLocks noGrp="1"/>
          </p:cNvSpPr>
          <p:nvPr/>
        </p:nvSpPr>
        <p:spPr>
          <a:xfrm>
            <a:off x="2706952" y="3173381"/>
            <a:ext cx="2705341" cy="375312"/>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60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1pPr>
            <a:lvl2pPr marL="914400" marR="0" lvl="1"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2pPr>
            <a:lvl3pPr marL="1371600" marR="0" lvl="2"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3pPr>
            <a:lvl4pPr marL="1828800" marR="0" lvl="3"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4pPr>
            <a:lvl5pPr marL="2286000" marR="0" lvl="4"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5pPr>
            <a:lvl6pPr marL="2743200" marR="0" lvl="5"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6pPr>
            <a:lvl7pPr marL="3200400" marR="0" lvl="6"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7pPr>
            <a:lvl8pPr marL="3657600" marR="0" lvl="7"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8pPr>
            <a:lvl9pPr marL="4114800" marR="0" lvl="8"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9pPr>
          </a:lstStyle>
          <a:p>
            <a:pPr marL="0" indent="0" algn="ctr">
              <a:spcBef>
                <a:spcPts val="0"/>
              </a:spcBef>
              <a:buNone/>
            </a:pPr>
            <a:r>
              <a:rPr lang="es-MX" sz="700" dirty="0">
                <a:solidFill>
                  <a:schemeClr val="accent2">
                    <a:lumMod val="50000"/>
                  </a:schemeClr>
                </a:solidFill>
                <a:latin typeface="Lato Light" panose="020B0604020202020204" charset="0"/>
              </a:rPr>
              <a:t>Contexto –espacio físico o social determinado-</a:t>
            </a:r>
          </a:p>
          <a:p>
            <a:pPr marL="0" indent="0" algn="ctr">
              <a:spcBef>
                <a:spcPts val="0"/>
              </a:spcBef>
              <a:buNone/>
            </a:pPr>
            <a:r>
              <a:rPr lang="es-MX" sz="700" dirty="0">
                <a:solidFill>
                  <a:schemeClr val="accent2">
                    <a:lumMod val="50000"/>
                  </a:schemeClr>
                </a:solidFill>
                <a:latin typeface="Lato Light" panose="020B0604020202020204" charset="0"/>
              </a:rPr>
              <a:t>(Relación sintagmática)</a:t>
            </a:r>
          </a:p>
        </p:txBody>
      </p:sp>
      <p:sp>
        <p:nvSpPr>
          <p:cNvPr id="48" name="Google Shape;95;p18"/>
          <p:cNvSpPr txBox="1">
            <a:spLocks noGrp="1"/>
          </p:cNvSpPr>
          <p:nvPr/>
        </p:nvSpPr>
        <p:spPr>
          <a:xfrm>
            <a:off x="2940018" y="2923377"/>
            <a:ext cx="2319160" cy="237505"/>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60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1pPr>
            <a:lvl2pPr marL="914400" marR="0" lvl="1"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2pPr>
            <a:lvl3pPr marL="1371600" marR="0" lvl="2"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3pPr>
            <a:lvl4pPr marL="1828800" marR="0" lvl="3"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4pPr>
            <a:lvl5pPr marL="2286000" marR="0" lvl="4"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5pPr>
            <a:lvl6pPr marL="2743200" marR="0" lvl="5"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6pPr>
            <a:lvl7pPr marL="3200400" marR="0" lvl="6"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7pPr>
            <a:lvl8pPr marL="3657600" marR="0" lvl="7"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8pPr>
            <a:lvl9pPr marL="4114800" marR="0" lvl="8"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9pPr>
          </a:lstStyle>
          <a:p>
            <a:pPr marL="0" indent="0" algn="ctr">
              <a:spcBef>
                <a:spcPts val="0"/>
              </a:spcBef>
              <a:buNone/>
            </a:pPr>
            <a:r>
              <a:rPr lang="es-MX" sz="700" dirty="0">
                <a:solidFill>
                  <a:schemeClr val="tx1"/>
                </a:solidFill>
                <a:latin typeface="Lato Light" panose="020B0604020202020204" charset="0"/>
              </a:rPr>
              <a:t>Momento o Circunstancia/ sincronía</a:t>
            </a:r>
          </a:p>
        </p:txBody>
      </p:sp>
      <p:sp>
        <p:nvSpPr>
          <p:cNvPr id="49" name="Google Shape;95;p18"/>
          <p:cNvSpPr txBox="1">
            <a:spLocks noGrp="1"/>
          </p:cNvSpPr>
          <p:nvPr/>
        </p:nvSpPr>
        <p:spPr>
          <a:xfrm>
            <a:off x="3586467" y="2452936"/>
            <a:ext cx="847165" cy="23769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60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1pPr>
            <a:lvl2pPr marL="914400" marR="0" lvl="1"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2pPr>
            <a:lvl3pPr marL="1371600" marR="0" lvl="2"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3pPr>
            <a:lvl4pPr marL="1828800" marR="0" lvl="3"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4pPr>
            <a:lvl5pPr marL="2286000" marR="0" lvl="4"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5pPr>
            <a:lvl6pPr marL="2743200" marR="0" lvl="5"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6pPr>
            <a:lvl7pPr marL="3200400" marR="0" lvl="6"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7pPr>
            <a:lvl8pPr marL="3657600" marR="0" lvl="7"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8pPr>
            <a:lvl9pPr marL="4114800" marR="0" lvl="8"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9pPr>
          </a:lstStyle>
          <a:p>
            <a:pPr marL="0" indent="0" algn="ctr">
              <a:spcBef>
                <a:spcPts val="0"/>
              </a:spcBef>
              <a:buNone/>
            </a:pPr>
            <a:r>
              <a:rPr lang="es-MX" sz="700" dirty="0">
                <a:solidFill>
                  <a:schemeClr val="tx2">
                    <a:lumMod val="50000"/>
                  </a:schemeClr>
                </a:solidFill>
                <a:latin typeface="Lato Light" panose="020B0604020202020204" charset="0"/>
              </a:rPr>
              <a:t>-Significante-</a:t>
            </a:r>
          </a:p>
        </p:txBody>
      </p:sp>
      <p:sp>
        <p:nvSpPr>
          <p:cNvPr id="50" name="Elipse 49"/>
          <p:cNvSpPr/>
          <p:nvPr/>
        </p:nvSpPr>
        <p:spPr>
          <a:xfrm>
            <a:off x="4725717" y="1800696"/>
            <a:ext cx="1314315" cy="594892"/>
          </a:xfrm>
          <a:prstGeom prst="ellipse">
            <a:avLst/>
          </a:prstGeom>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s-MX"/>
          </a:p>
        </p:txBody>
      </p:sp>
      <p:sp>
        <p:nvSpPr>
          <p:cNvPr id="70" name="Google Shape;95;p18"/>
          <p:cNvSpPr txBox="1">
            <a:spLocks noGrp="1"/>
          </p:cNvSpPr>
          <p:nvPr/>
        </p:nvSpPr>
        <p:spPr>
          <a:xfrm>
            <a:off x="3586467" y="1176323"/>
            <a:ext cx="847165" cy="23769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60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1pPr>
            <a:lvl2pPr marL="914400" marR="0" lvl="1"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2pPr>
            <a:lvl3pPr marL="1371600" marR="0" lvl="2"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3pPr>
            <a:lvl4pPr marL="1828800" marR="0" lvl="3"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4pPr>
            <a:lvl5pPr marL="2286000" marR="0" lvl="4"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5pPr>
            <a:lvl6pPr marL="2743200" marR="0" lvl="5"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6pPr>
            <a:lvl7pPr marL="3200400" marR="0" lvl="6"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7pPr>
            <a:lvl8pPr marL="3657600" marR="0" lvl="7"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8pPr>
            <a:lvl9pPr marL="4114800" marR="0" lvl="8"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9pPr>
          </a:lstStyle>
          <a:p>
            <a:pPr marL="0" indent="0" algn="ctr">
              <a:spcBef>
                <a:spcPts val="0"/>
              </a:spcBef>
              <a:buNone/>
            </a:pPr>
            <a:r>
              <a:rPr lang="es-MX" sz="700" dirty="0">
                <a:solidFill>
                  <a:schemeClr val="tx2">
                    <a:lumMod val="50000"/>
                  </a:schemeClr>
                </a:solidFill>
                <a:latin typeface="Lato Light" panose="020B0604020202020204" charset="0"/>
              </a:rPr>
              <a:t>-Significado-</a:t>
            </a:r>
          </a:p>
        </p:txBody>
      </p:sp>
      <p:sp>
        <p:nvSpPr>
          <p:cNvPr id="71" name="Google Shape;95;p18"/>
          <p:cNvSpPr txBox="1">
            <a:spLocks noGrp="1"/>
          </p:cNvSpPr>
          <p:nvPr/>
        </p:nvSpPr>
        <p:spPr>
          <a:xfrm>
            <a:off x="4151542" y="1488164"/>
            <a:ext cx="1260751" cy="233634"/>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60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1pPr>
            <a:lvl2pPr marL="914400" marR="0" lvl="1"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2pPr>
            <a:lvl3pPr marL="1371600" marR="0" lvl="2"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3pPr>
            <a:lvl4pPr marL="1828800" marR="0" lvl="3"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4pPr>
            <a:lvl5pPr marL="2286000" marR="0" lvl="4"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5pPr>
            <a:lvl6pPr marL="2743200" marR="0" lvl="5"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6pPr>
            <a:lvl7pPr marL="3200400" marR="0" lvl="6"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7pPr>
            <a:lvl8pPr marL="3657600" marR="0" lvl="7"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8pPr>
            <a:lvl9pPr marL="4114800" marR="0" lvl="8"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9pPr>
          </a:lstStyle>
          <a:p>
            <a:pPr marL="0" indent="0" algn="ctr">
              <a:spcBef>
                <a:spcPts val="0"/>
              </a:spcBef>
              <a:buNone/>
            </a:pPr>
            <a:r>
              <a:rPr lang="es-MX" sz="700" dirty="0">
                <a:solidFill>
                  <a:schemeClr val="tx2">
                    <a:lumMod val="50000"/>
                  </a:schemeClr>
                </a:solidFill>
                <a:latin typeface="Lato Light" panose="020B0604020202020204" charset="0"/>
              </a:rPr>
              <a:t>-Emoción/Sentimientos-</a:t>
            </a:r>
          </a:p>
        </p:txBody>
      </p:sp>
      <p:sp>
        <p:nvSpPr>
          <p:cNvPr id="72" name="Google Shape;95;p18"/>
          <p:cNvSpPr txBox="1">
            <a:spLocks noGrp="1"/>
          </p:cNvSpPr>
          <p:nvPr/>
        </p:nvSpPr>
        <p:spPr>
          <a:xfrm>
            <a:off x="3070365" y="1536955"/>
            <a:ext cx="579180" cy="103428"/>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60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1pPr>
            <a:lvl2pPr marL="914400" marR="0" lvl="1"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2pPr>
            <a:lvl3pPr marL="1371600" marR="0" lvl="2"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3pPr>
            <a:lvl4pPr marL="1828800" marR="0" lvl="3"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4pPr>
            <a:lvl5pPr marL="2286000" marR="0" lvl="4"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5pPr>
            <a:lvl6pPr marL="2743200" marR="0" lvl="5"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6pPr>
            <a:lvl7pPr marL="3200400" marR="0" lvl="6"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7pPr>
            <a:lvl8pPr marL="3657600" marR="0" lvl="7"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8pPr>
            <a:lvl9pPr marL="4114800" marR="0" lvl="8"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9pPr>
          </a:lstStyle>
          <a:p>
            <a:pPr marL="0" indent="0" algn="ctr">
              <a:spcBef>
                <a:spcPts val="0"/>
              </a:spcBef>
              <a:buNone/>
            </a:pPr>
            <a:r>
              <a:rPr lang="es-MX" sz="700" dirty="0">
                <a:solidFill>
                  <a:schemeClr val="tx2">
                    <a:lumMod val="50000"/>
                  </a:schemeClr>
                </a:solidFill>
                <a:latin typeface="Lato Light" panose="020B0604020202020204" charset="0"/>
              </a:rPr>
              <a:t>-Sentido-</a:t>
            </a:r>
          </a:p>
        </p:txBody>
      </p:sp>
      <p:sp>
        <p:nvSpPr>
          <p:cNvPr id="74" name="Elipse 73"/>
          <p:cNvSpPr/>
          <p:nvPr/>
        </p:nvSpPr>
        <p:spPr>
          <a:xfrm>
            <a:off x="4245834" y="1531791"/>
            <a:ext cx="1054265" cy="217183"/>
          </a:xfrm>
          <a:prstGeom prst="ellipse">
            <a:avLst/>
          </a:prstGeom>
          <a:noFill/>
          <a:ln>
            <a:solidFill>
              <a:srgbClr val="FC323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5" name="Elipse 74"/>
          <p:cNvSpPr/>
          <p:nvPr/>
        </p:nvSpPr>
        <p:spPr>
          <a:xfrm>
            <a:off x="2989368" y="1536955"/>
            <a:ext cx="741175" cy="216590"/>
          </a:xfrm>
          <a:prstGeom prst="ellipse">
            <a:avLst/>
          </a:prstGeom>
          <a:noFill/>
          <a:ln>
            <a:solidFill>
              <a:srgbClr val="FC323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73" name="Conector recto de flecha 72"/>
          <p:cNvCxnSpPr/>
          <p:nvPr/>
        </p:nvCxnSpPr>
        <p:spPr>
          <a:xfrm>
            <a:off x="4183459" y="1368121"/>
            <a:ext cx="311894" cy="149320"/>
          </a:xfrm>
          <a:prstGeom prst="straightConnector1">
            <a:avLst/>
          </a:prstGeom>
          <a:ln>
            <a:solidFill>
              <a:schemeClr val="tx1"/>
            </a:solidFill>
            <a:tailEnd type="triangle"/>
          </a:ln>
        </p:spPr>
        <p:style>
          <a:lnRef idx="1">
            <a:schemeClr val="accent6"/>
          </a:lnRef>
          <a:fillRef idx="0">
            <a:schemeClr val="accent6"/>
          </a:fillRef>
          <a:effectRef idx="0">
            <a:schemeClr val="accent6"/>
          </a:effectRef>
          <a:fontRef idx="minor">
            <a:schemeClr val="tx1"/>
          </a:fontRef>
        </p:style>
      </p:cxnSp>
      <p:cxnSp>
        <p:nvCxnSpPr>
          <p:cNvPr id="85" name="Conector recto de flecha 84"/>
          <p:cNvCxnSpPr/>
          <p:nvPr/>
        </p:nvCxnSpPr>
        <p:spPr>
          <a:xfrm flipH="1">
            <a:off x="3496304" y="1365670"/>
            <a:ext cx="308836" cy="120858"/>
          </a:xfrm>
          <a:prstGeom prst="straightConnector1">
            <a:avLst/>
          </a:prstGeom>
          <a:ln>
            <a:solidFill>
              <a:schemeClr val="tx1"/>
            </a:solidFill>
            <a:tailEnd type="triangle"/>
          </a:ln>
        </p:spPr>
        <p:style>
          <a:lnRef idx="1">
            <a:schemeClr val="accent6"/>
          </a:lnRef>
          <a:fillRef idx="0">
            <a:schemeClr val="accent6"/>
          </a:fillRef>
          <a:effectRef idx="0">
            <a:schemeClr val="accent6"/>
          </a:effectRef>
          <a:fontRef idx="minor">
            <a:schemeClr val="tx1"/>
          </a:fontRef>
        </p:style>
      </p:cxnSp>
      <p:cxnSp>
        <p:nvCxnSpPr>
          <p:cNvPr id="95" name="Conector recto de flecha 94"/>
          <p:cNvCxnSpPr>
            <a:endCxn id="74" idx="2"/>
          </p:cNvCxnSpPr>
          <p:nvPr/>
        </p:nvCxnSpPr>
        <p:spPr>
          <a:xfrm>
            <a:off x="3730543" y="1633222"/>
            <a:ext cx="515291" cy="7161"/>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042" name="Conector recto 1041"/>
          <p:cNvCxnSpPr/>
          <p:nvPr/>
        </p:nvCxnSpPr>
        <p:spPr>
          <a:xfrm>
            <a:off x="3380274" y="1744730"/>
            <a:ext cx="0" cy="9351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44" name="Conector recto 1043"/>
          <p:cNvCxnSpPr/>
          <p:nvPr/>
        </p:nvCxnSpPr>
        <p:spPr>
          <a:xfrm flipV="1">
            <a:off x="3379677" y="1830912"/>
            <a:ext cx="719922" cy="733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50" name="Conector recto 1049"/>
          <p:cNvCxnSpPr/>
          <p:nvPr/>
        </p:nvCxnSpPr>
        <p:spPr>
          <a:xfrm>
            <a:off x="4099599" y="1830912"/>
            <a:ext cx="0" cy="15851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1" name="Conector recto 130"/>
          <p:cNvCxnSpPr/>
          <p:nvPr/>
        </p:nvCxnSpPr>
        <p:spPr>
          <a:xfrm>
            <a:off x="4781917" y="1741017"/>
            <a:ext cx="0" cy="9351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2" name="Conector recto 131"/>
          <p:cNvCxnSpPr/>
          <p:nvPr/>
        </p:nvCxnSpPr>
        <p:spPr>
          <a:xfrm>
            <a:off x="4099599" y="1830912"/>
            <a:ext cx="683284" cy="362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44" name="Elipse 143"/>
          <p:cNvSpPr/>
          <p:nvPr/>
        </p:nvSpPr>
        <p:spPr>
          <a:xfrm>
            <a:off x="1887059" y="1835331"/>
            <a:ext cx="1314315" cy="594892"/>
          </a:xfrm>
          <a:prstGeom prst="ellipse">
            <a:avLst/>
          </a:prstGeom>
          <a:noFill/>
          <a:ln>
            <a:solidFill>
              <a:srgbClr val="FC323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58" name="Google Shape;95;p18"/>
          <p:cNvSpPr txBox="1">
            <a:spLocks noGrp="1"/>
          </p:cNvSpPr>
          <p:nvPr/>
        </p:nvSpPr>
        <p:spPr>
          <a:xfrm>
            <a:off x="393538" y="3533691"/>
            <a:ext cx="6926372" cy="525633"/>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60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1pPr>
            <a:lvl2pPr marL="914400" marR="0" lvl="1"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2pPr>
            <a:lvl3pPr marL="1371600" marR="0" lvl="2"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3pPr>
            <a:lvl4pPr marL="1828800" marR="0" lvl="3"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4pPr>
            <a:lvl5pPr marL="2286000" marR="0" lvl="4"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5pPr>
            <a:lvl6pPr marL="2743200" marR="0" lvl="5"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6pPr>
            <a:lvl7pPr marL="3200400" marR="0" lvl="6"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7pPr>
            <a:lvl8pPr marL="3657600" marR="0" lvl="7"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8pPr>
            <a:lvl9pPr marL="4114800" marR="0" lvl="8"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9pPr>
          </a:lstStyle>
          <a:p>
            <a:pPr marL="114300" lvl="0" indent="0" algn="ctr" rtl="0">
              <a:lnSpc>
                <a:spcPct val="50000"/>
              </a:lnSpc>
              <a:spcBef>
                <a:spcPts val="600"/>
              </a:spcBef>
              <a:spcAft>
                <a:spcPts val="0"/>
              </a:spcAft>
              <a:buSzPts val="1800"/>
              <a:buNone/>
            </a:pPr>
            <a:r>
              <a:rPr lang="es-ES_tradnl" sz="1000" dirty="0"/>
              <a:t>Figura 3. Esquema referencial de operadores para la conformación de la valoración de los objetos en lo individual</a:t>
            </a:r>
          </a:p>
          <a:p>
            <a:pPr marL="114300" lvl="0" indent="0" algn="ctr" rtl="0">
              <a:lnSpc>
                <a:spcPct val="50000"/>
              </a:lnSpc>
              <a:spcBef>
                <a:spcPts val="600"/>
              </a:spcBef>
              <a:spcAft>
                <a:spcPts val="0"/>
              </a:spcAft>
              <a:buSzPts val="1800"/>
              <a:buNone/>
            </a:pPr>
            <a:r>
              <a:rPr lang="es-ES_tradnl" sz="1000" dirty="0"/>
              <a:t>Fuente: Rojas (2016) a partir de Castaingts (2011)</a:t>
            </a:r>
          </a:p>
          <a:p>
            <a:pPr marL="114300" lvl="0" indent="0" algn="just">
              <a:buNone/>
            </a:pPr>
            <a:endParaRPr lang="es-ES_tradnl" sz="1000" dirty="0"/>
          </a:p>
        </p:txBody>
      </p:sp>
      <p:sp>
        <p:nvSpPr>
          <p:cNvPr id="1075" name="Arco 1074"/>
          <p:cNvSpPr/>
          <p:nvPr/>
        </p:nvSpPr>
        <p:spPr>
          <a:xfrm rot="18851455">
            <a:off x="2021073" y="1121625"/>
            <a:ext cx="4058786" cy="4078514"/>
          </a:xfrm>
          <a:prstGeom prst="arc">
            <a:avLst/>
          </a:prstGeom>
          <a:ln>
            <a:headEnd type="triangle"/>
            <a:tailEnd type="triangle"/>
          </a:ln>
        </p:spPr>
        <p:style>
          <a:lnRef idx="1">
            <a:schemeClr val="dk1"/>
          </a:lnRef>
          <a:fillRef idx="0">
            <a:schemeClr val="dk1"/>
          </a:fillRef>
          <a:effectRef idx="0">
            <a:schemeClr val="dk1"/>
          </a:effectRef>
          <a:fontRef idx="minor">
            <a:schemeClr val="tx1"/>
          </a:fontRef>
        </p:style>
        <p:txBody>
          <a:bodyPr rtlCol="0" anchor="ctr"/>
          <a:lstStyle/>
          <a:p>
            <a:pPr algn="ctr"/>
            <a:endParaRPr lang="es-MX"/>
          </a:p>
        </p:txBody>
      </p:sp>
      <p:sp>
        <p:nvSpPr>
          <p:cNvPr id="167" name="Arco 166"/>
          <p:cNvSpPr/>
          <p:nvPr/>
        </p:nvSpPr>
        <p:spPr>
          <a:xfrm rot="7888704">
            <a:off x="2128239" y="-795159"/>
            <a:ext cx="3512786" cy="3942965"/>
          </a:xfrm>
          <a:prstGeom prst="arc">
            <a:avLst/>
          </a:prstGeom>
          <a:ln>
            <a:headEnd type="triangle"/>
            <a:tailEnd type="triangle"/>
          </a:ln>
        </p:spPr>
        <p:style>
          <a:lnRef idx="1">
            <a:schemeClr val="dk1"/>
          </a:lnRef>
          <a:fillRef idx="0">
            <a:schemeClr val="dk1"/>
          </a:fillRef>
          <a:effectRef idx="0">
            <a:schemeClr val="dk1"/>
          </a:effectRef>
          <a:fontRef idx="minor">
            <a:schemeClr val="tx1"/>
          </a:fontRef>
        </p:style>
        <p:txBody>
          <a:bodyPr rtlCol="0" anchor="ctr"/>
          <a:lstStyle/>
          <a:p>
            <a:pPr algn="ctr"/>
            <a:endParaRPr lang="es-MX"/>
          </a:p>
        </p:txBody>
      </p:sp>
      <p:pic>
        <p:nvPicPr>
          <p:cNvPr id="35" name="Imagen 34" descr="Captura de pantalla 2018-09-18 a las 3.38.15 p.m..png"/>
          <p:cNvPicPr>
            <a:picLocks noChangeAspect="1"/>
          </p:cNvPicPr>
          <p:nvPr/>
        </p:nvPicPr>
        <p:blipFill rotWithShape="1">
          <a:blip r:embed="rId3">
            <a:extLst>
              <a:ext uri="{28A0092B-C50C-407E-A947-70E740481C1C}">
                <a14:useLocalDpi xmlns:a14="http://schemas.microsoft.com/office/drawing/2010/main" val="0"/>
              </a:ext>
            </a:extLst>
          </a:blip>
          <a:srcRect l="71563" t="1565" r="5085"/>
          <a:stretch/>
        </p:blipFill>
        <p:spPr>
          <a:xfrm>
            <a:off x="7182357" y="0"/>
            <a:ext cx="1961643" cy="5143500"/>
          </a:xfrm>
          <a:prstGeom prst="rect">
            <a:avLst/>
          </a:prstGeom>
        </p:spPr>
      </p:pic>
      <p:sp>
        <p:nvSpPr>
          <p:cNvPr id="36" name="Rectángulo 35">
            <a:extLst>
              <a:ext uri="{FF2B5EF4-FFF2-40B4-BE49-F238E27FC236}">
                <a16:creationId xmlns:a16="http://schemas.microsoft.com/office/drawing/2014/main" id="{91C905DF-FB8C-9C4D-BDEF-352CE07EE7EA}"/>
              </a:ext>
            </a:extLst>
          </p:cNvPr>
          <p:cNvSpPr/>
          <p:nvPr/>
        </p:nvSpPr>
        <p:spPr>
          <a:xfrm>
            <a:off x="528286" y="4713309"/>
            <a:ext cx="2164375" cy="253916"/>
          </a:xfrm>
          <a:prstGeom prst="rect">
            <a:avLst/>
          </a:prstGeom>
        </p:spPr>
        <p:txBody>
          <a:bodyPr wrap="none">
            <a:spAutoFit/>
          </a:bodyPr>
          <a:lstStyle/>
          <a:p>
            <a:r>
              <a:rPr lang="es-MX" sz="1050" dirty="0">
                <a:solidFill>
                  <a:schemeClr val="bg2"/>
                </a:solidFill>
              </a:rPr>
              <a:t>Diseño de Productos Sistémicos </a:t>
            </a:r>
          </a:p>
        </p:txBody>
      </p:sp>
      <p:sp>
        <p:nvSpPr>
          <p:cNvPr id="37" name="Rectángulo 36">
            <a:extLst>
              <a:ext uri="{FF2B5EF4-FFF2-40B4-BE49-F238E27FC236}">
                <a16:creationId xmlns:a16="http://schemas.microsoft.com/office/drawing/2014/main" id="{C5C2803A-C1C6-8647-9A85-54DD7F9DF0CD}"/>
              </a:ext>
            </a:extLst>
          </p:cNvPr>
          <p:cNvSpPr/>
          <p:nvPr/>
        </p:nvSpPr>
        <p:spPr>
          <a:xfrm>
            <a:off x="5306301" y="4713309"/>
            <a:ext cx="1691489" cy="253916"/>
          </a:xfrm>
          <a:prstGeom prst="rect">
            <a:avLst/>
          </a:prstGeom>
        </p:spPr>
        <p:txBody>
          <a:bodyPr wrap="none">
            <a:spAutoFit/>
          </a:bodyPr>
          <a:lstStyle/>
          <a:p>
            <a:r>
              <a:rPr lang="es-MX" sz="1050" dirty="0">
                <a:solidFill>
                  <a:schemeClr val="bg2"/>
                </a:solidFill>
              </a:rPr>
              <a:t>Dr. en Dis. Deniss Rojas </a:t>
            </a:r>
          </a:p>
        </p:txBody>
      </p:sp>
      <p:sp>
        <p:nvSpPr>
          <p:cNvPr id="38" name="CuadroTexto 37">
            <a:extLst>
              <a:ext uri="{FF2B5EF4-FFF2-40B4-BE49-F238E27FC236}">
                <a16:creationId xmlns:a16="http://schemas.microsoft.com/office/drawing/2014/main" id="{576B25C5-1ED0-1441-BB5B-EC580ACA35CF}"/>
              </a:ext>
            </a:extLst>
          </p:cNvPr>
          <p:cNvSpPr txBox="1"/>
          <p:nvPr/>
        </p:nvSpPr>
        <p:spPr>
          <a:xfrm>
            <a:off x="5038361" y="4713309"/>
            <a:ext cx="3918857" cy="253916"/>
          </a:xfrm>
          <a:prstGeom prst="rect">
            <a:avLst/>
          </a:prstGeom>
          <a:noFill/>
        </p:spPr>
        <p:txBody>
          <a:bodyPr wrap="square" rtlCol="0">
            <a:spAutoFit/>
          </a:bodyPr>
          <a:lstStyle/>
          <a:p>
            <a:pPr algn="r"/>
            <a:r>
              <a:rPr lang="es-MX" sz="1050" b="1" dirty="0">
                <a:solidFill>
                  <a:schemeClr val="tx1">
                    <a:lumMod val="75000"/>
                    <a:lumOff val="25000"/>
                  </a:schemeClr>
                </a:solidFill>
              </a:rPr>
              <a:t>Septiembre 2019</a:t>
            </a:r>
          </a:p>
        </p:txBody>
      </p:sp>
    </p:spTree>
    <p:extLst>
      <p:ext uri="{BB962C8B-B14F-4D97-AF65-F5344CB8AC3E}">
        <p14:creationId xmlns:p14="http://schemas.microsoft.com/office/powerpoint/2010/main" val="21907177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72"/>
        <p:cNvGrpSpPr/>
        <p:nvPr/>
      </p:nvGrpSpPr>
      <p:grpSpPr>
        <a:xfrm>
          <a:off x="0" y="0"/>
          <a:ext cx="0" cy="0"/>
          <a:chOff x="0" y="0"/>
          <a:chExt cx="0" cy="0"/>
        </a:xfrm>
      </p:grpSpPr>
      <p:sp>
        <p:nvSpPr>
          <p:cNvPr id="20" name="Google Shape;94;p18"/>
          <p:cNvSpPr txBox="1">
            <a:spLocks noGrp="1"/>
          </p:cNvSpPr>
          <p:nvPr/>
        </p:nvSpPr>
        <p:spPr>
          <a:xfrm>
            <a:off x="210336" y="566265"/>
            <a:ext cx="6754677" cy="721724"/>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434343"/>
              </a:buClr>
              <a:buSzPts val="4800"/>
              <a:buFont typeface="Lato Hairline"/>
              <a:buNone/>
              <a:defRPr sz="4800" b="0" i="0" u="none" strike="noStrike" cap="none">
                <a:solidFill>
                  <a:srgbClr val="434343"/>
                </a:solidFill>
                <a:latin typeface="Lato Hairline"/>
                <a:ea typeface="Lato Hairline"/>
                <a:cs typeface="Lato Hairline"/>
                <a:sym typeface="Lato Hairline"/>
              </a:defRPr>
            </a:lvl1pPr>
            <a:lvl2pPr marR="0" lvl="1" algn="l" rtl="0">
              <a:lnSpc>
                <a:spcPct val="100000"/>
              </a:lnSpc>
              <a:spcBef>
                <a:spcPts val="0"/>
              </a:spcBef>
              <a:spcAft>
                <a:spcPts val="0"/>
              </a:spcAft>
              <a:buClr>
                <a:srgbClr val="434343"/>
              </a:buClr>
              <a:buSzPts val="4800"/>
              <a:buFont typeface="Lato Hairline"/>
              <a:buNone/>
              <a:defRPr sz="4800" b="0" i="0" u="none" strike="noStrike" cap="none">
                <a:solidFill>
                  <a:srgbClr val="434343"/>
                </a:solidFill>
                <a:latin typeface="Lato Hairline"/>
                <a:ea typeface="Lato Hairline"/>
                <a:cs typeface="Lato Hairline"/>
                <a:sym typeface="Lato Hairline"/>
              </a:defRPr>
            </a:lvl2pPr>
            <a:lvl3pPr marR="0" lvl="2" algn="l" rtl="0">
              <a:lnSpc>
                <a:spcPct val="100000"/>
              </a:lnSpc>
              <a:spcBef>
                <a:spcPts val="0"/>
              </a:spcBef>
              <a:spcAft>
                <a:spcPts val="0"/>
              </a:spcAft>
              <a:buClr>
                <a:srgbClr val="434343"/>
              </a:buClr>
              <a:buSzPts val="4800"/>
              <a:buFont typeface="Lato Hairline"/>
              <a:buNone/>
              <a:defRPr sz="4800" b="0" i="0" u="none" strike="noStrike" cap="none">
                <a:solidFill>
                  <a:srgbClr val="434343"/>
                </a:solidFill>
                <a:latin typeface="Lato Hairline"/>
                <a:ea typeface="Lato Hairline"/>
                <a:cs typeface="Lato Hairline"/>
                <a:sym typeface="Lato Hairline"/>
              </a:defRPr>
            </a:lvl3pPr>
            <a:lvl4pPr marR="0" lvl="3" algn="l" rtl="0">
              <a:lnSpc>
                <a:spcPct val="100000"/>
              </a:lnSpc>
              <a:spcBef>
                <a:spcPts val="0"/>
              </a:spcBef>
              <a:spcAft>
                <a:spcPts val="0"/>
              </a:spcAft>
              <a:buClr>
                <a:srgbClr val="434343"/>
              </a:buClr>
              <a:buSzPts val="4800"/>
              <a:buFont typeface="Lato Hairline"/>
              <a:buNone/>
              <a:defRPr sz="4800" b="0" i="0" u="none" strike="noStrike" cap="none">
                <a:solidFill>
                  <a:srgbClr val="434343"/>
                </a:solidFill>
                <a:latin typeface="Lato Hairline"/>
                <a:ea typeface="Lato Hairline"/>
                <a:cs typeface="Lato Hairline"/>
                <a:sym typeface="Lato Hairline"/>
              </a:defRPr>
            </a:lvl4pPr>
            <a:lvl5pPr marR="0" lvl="4" algn="l" rtl="0">
              <a:lnSpc>
                <a:spcPct val="100000"/>
              </a:lnSpc>
              <a:spcBef>
                <a:spcPts val="0"/>
              </a:spcBef>
              <a:spcAft>
                <a:spcPts val="0"/>
              </a:spcAft>
              <a:buClr>
                <a:srgbClr val="434343"/>
              </a:buClr>
              <a:buSzPts val="4800"/>
              <a:buFont typeface="Lato Hairline"/>
              <a:buNone/>
              <a:defRPr sz="4800" b="0" i="0" u="none" strike="noStrike" cap="none">
                <a:solidFill>
                  <a:srgbClr val="434343"/>
                </a:solidFill>
                <a:latin typeface="Lato Hairline"/>
                <a:ea typeface="Lato Hairline"/>
                <a:cs typeface="Lato Hairline"/>
                <a:sym typeface="Lato Hairline"/>
              </a:defRPr>
            </a:lvl5pPr>
            <a:lvl6pPr marR="0" lvl="5" algn="l" rtl="0">
              <a:lnSpc>
                <a:spcPct val="100000"/>
              </a:lnSpc>
              <a:spcBef>
                <a:spcPts val="0"/>
              </a:spcBef>
              <a:spcAft>
                <a:spcPts val="0"/>
              </a:spcAft>
              <a:buClr>
                <a:srgbClr val="434343"/>
              </a:buClr>
              <a:buSzPts val="4800"/>
              <a:buFont typeface="Lato Hairline"/>
              <a:buNone/>
              <a:defRPr sz="4800" b="0" i="0" u="none" strike="noStrike" cap="none">
                <a:solidFill>
                  <a:srgbClr val="434343"/>
                </a:solidFill>
                <a:latin typeface="Lato Hairline"/>
                <a:ea typeface="Lato Hairline"/>
                <a:cs typeface="Lato Hairline"/>
                <a:sym typeface="Lato Hairline"/>
              </a:defRPr>
            </a:lvl6pPr>
            <a:lvl7pPr marR="0" lvl="6" algn="l" rtl="0">
              <a:lnSpc>
                <a:spcPct val="100000"/>
              </a:lnSpc>
              <a:spcBef>
                <a:spcPts val="0"/>
              </a:spcBef>
              <a:spcAft>
                <a:spcPts val="0"/>
              </a:spcAft>
              <a:buClr>
                <a:srgbClr val="434343"/>
              </a:buClr>
              <a:buSzPts val="4800"/>
              <a:buFont typeface="Lato Hairline"/>
              <a:buNone/>
              <a:defRPr sz="4800" b="0" i="0" u="none" strike="noStrike" cap="none">
                <a:solidFill>
                  <a:srgbClr val="434343"/>
                </a:solidFill>
                <a:latin typeface="Lato Hairline"/>
                <a:ea typeface="Lato Hairline"/>
                <a:cs typeface="Lato Hairline"/>
                <a:sym typeface="Lato Hairline"/>
              </a:defRPr>
            </a:lvl7pPr>
            <a:lvl8pPr marR="0" lvl="7" algn="l" rtl="0">
              <a:lnSpc>
                <a:spcPct val="100000"/>
              </a:lnSpc>
              <a:spcBef>
                <a:spcPts val="0"/>
              </a:spcBef>
              <a:spcAft>
                <a:spcPts val="0"/>
              </a:spcAft>
              <a:buClr>
                <a:srgbClr val="434343"/>
              </a:buClr>
              <a:buSzPts val="4800"/>
              <a:buFont typeface="Lato Hairline"/>
              <a:buNone/>
              <a:defRPr sz="4800" b="0" i="0" u="none" strike="noStrike" cap="none">
                <a:solidFill>
                  <a:srgbClr val="434343"/>
                </a:solidFill>
                <a:latin typeface="Lato Hairline"/>
                <a:ea typeface="Lato Hairline"/>
                <a:cs typeface="Lato Hairline"/>
                <a:sym typeface="Lato Hairline"/>
              </a:defRPr>
            </a:lvl8pPr>
            <a:lvl9pPr marR="0" lvl="8" algn="l" rtl="0">
              <a:lnSpc>
                <a:spcPct val="100000"/>
              </a:lnSpc>
              <a:spcBef>
                <a:spcPts val="0"/>
              </a:spcBef>
              <a:spcAft>
                <a:spcPts val="0"/>
              </a:spcAft>
              <a:buClr>
                <a:srgbClr val="434343"/>
              </a:buClr>
              <a:buSzPts val="4800"/>
              <a:buFont typeface="Lato Hairline"/>
              <a:buNone/>
              <a:defRPr sz="4800" b="0" i="0" u="none" strike="noStrike" cap="none">
                <a:solidFill>
                  <a:srgbClr val="434343"/>
                </a:solidFill>
                <a:latin typeface="Lato Hairline"/>
                <a:ea typeface="Lato Hairline"/>
                <a:cs typeface="Lato Hairline"/>
                <a:sym typeface="Lato Hairline"/>
              </a:defRPr>
            </a:lvl9pPr>
          </a:lstStyle>
          <a:p>
            <a:pPr marL="457200" lvl="1" algn="just">
              <a:spcBef>
                <a:spcPts val="600"/>
              </a:spcBef>
              <a:buClr>
                <a:schemeClr val="dk1"/>
              </a:buClr>
              <a:buSzPts val="1100"/>
            </a:pPr>
            <a:r>
              <a:rPr lang="es-ES_tradnl" sz="2800" dirty="0"/>
              <a:t>2.1 Objeto- signo </a:t>
            </a:r>
            <a:endParaRPr lang="es-ES_tradnl" sz="1200" dirty="0"/>
          </a:p>
        </p:txBody>
      </p:sp>
      <p:sp>
        <p:nvSpPr>
          <p:cNvPr id="8" name="Google Shape;95;p18"/>
          <p:cNvSpPr txBox="1">
            <a:spLocks noGrp="1"/>
          </p:cNvSpPr>
          <p:nvPr/>
        </p:nvSpPr>
        <p:spPr>
          <a:xfrm>
            <a:off x="557040" y="1287989"/>
            <a:ext cx="6322144" cy="1735317"/>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60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1pPr>
            <a:lvl2pPr marL="914400" marR="0" lvl="1"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2pPr>
            <a:lvl3pPr marL="1371600" marR="0" lvl="2"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3pPr>
            <a:lvl4pPr marL="1828800" marR="0" lvl="3"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4pPr>
            <a:lvl5pPr marL="2286000" marR="0" lvl="4"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5pPr>
            <a:lvl6pPr marL="2743200" marR="0" lvl="5"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6pPr>
            <a:lvl7pPr marL="3200400" marR="0" lvl="6"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7pPr>
            <a:lvl8pPr marL="3657600" marR="0" lvl="7"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8pPr>
            <a:lvl9pPr marL="4114800" marR="0" lvl="8"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9pPr>
          </a:lstStyle>
          <a:p>
            <a:pPr marL="114300" lvl="0" indent="0" algn="just">
              <a:buNone/>
            </a:pPr>
            <a:r>
              <a:rPr lang="es-ES_tradnl" sz="1400" dirty="0"/>
              <a:t>El </a:t>
            </a:r>
            <a:r>
              <a:rPr lang="es-ES_tradnl" sz="1400" b="1" dirty="0">
                <a:solidFill>
                  <a:schemeClr val="accent1"/>
                </a:solidFill>
              </a:rPr>
              <a:t>objeto-signo</a:t>
            </a:r>
            <a:r>
              <a:rPr lang="es-ES_tradnl" sz="1400" dirty="0"/>
              <a:t>. Para Sussure, </a:t>
            </a:r>
            <a:r>
              <a:rPr lang="es-ES_tradnl" sz="1400" b="1" dirty="0">
                <a:solidFill>
                  <a:schemeClr val="accent1"/>
                </a:solidFill>
              </a:rPr>
              <a:t>el signo </a:t>
            </a:r>
            <a:r>
              <a:rPr lang="es-ES_tradnl" sz="1400" dirty="0"/>
              <a:t>se establece por una relación entre dos elementos: el significante y el significado. El significante es una imagen acústica o visual, una palabra, una imagen o una figura (conjunto de letras escritas o habladas que forman una palabra). En el diseño el </a:t>
            </a:r>
            <a:r>
              <a:rPr lang="es-ES_tradnl" sz="1400" b="1" dirty="0">
                <a:solidFill>
                  <a:schemeClr val="accent1"/>
                </a:solidFill>
              </a:rPr>
              <a:t>objeto</a:t>
            </a:r>
            <a:r>
              <a:rPr lang="es-ES_tradnl" sz="1400" dirty="0"/>
              <a:t> es la representación física de un </a:t>
            </a:r>
            <a:r>
              <a:rPr lang="es-ES_tradnl" sz="1400" b="1" dirty="0">
                <a:solidFill>
                  <a:schemeClr val="accent1"/>
                </a:solidFill>
              </a:rPr>
              <a:t>signo</a:t>
            </a:r>
            <a:r>
              <a:rPr lang="es-ES_tradnl" sz="1400" dirty="0"/>
              <a:t>, al cual se le asigna una significante (nombre) y un significado, que es lo que el objeto representaría en la mente del individuo (Rojas, 2016, p.41). </a:t>
            </a:r>
          </a:p>
        </p:txBody>
      </p:sp>
      <p:pic>
        <p:nvPicPr>
          <p:cNvPr id="11" name="Imagen 10" descr="Captura de pantalla 2018-09-18 a las 12.07.20 p.m..png"/>
          <p:cNvPicPr>
            <a:picLocks noChangeAspect="1"/>
          </p:cNvPicPr>
          <p:nvPr/>
        </p:nvPicPr>
        <p:blipFill rotWithShape="1">
          <a:blip r:embed="rId3">
            <a:extLst>
              <a:ext uri="{28A0092B-C50C-407E-A947-70E740481C1C}">
                <a14:useLocalDpi xmlns:a14="http://schemas.microsoft.com/office/drawing/2010/main" val="0"/>
              </a:ext>
            </a:extLst>
          </a:blip>
          <a:srcRect l="62433" t="-1961" r="13419" b="2780"/>
          <a:stretch/>
        </p:blipFill>
        <p:spPr>
          <a:xfrm>
            <a:off x="6807232" y="-102983"/>
            <a:ext cx="2336768" cy="5246483"/>
          </a:xfrm>
          <a:prstGeom prst="rect">
            <a:avLst/>
          </a:prstGeom>
        </p:spPr>
      </p:pic>
      <p:sp>
        <p:nvSpPr>
          <p:cNvPr id="9" name="Rectángulo 8">
            <a:extLst>
              <a:ext uri="{FF2B5EF4-FFF2-40B4-BE49-F238E27FC236}">
                <a16:creationId xmlns:a16="http://schemas.microsoft.com/office/drawing/2014/main" id="{90CAB902-46FC-1C4E-AC2E-BDAEFC3C5B8D}"/>
              </a:ext>
            </a:extLst>
          </p:cNvPr>
          <p:cNvSpPr/>
          <p:nvPr/>
        </p:nvSpPr>
        <p:spPr>
          <a:xfrm>
            <a:off x="528286" y="4713309"/>
            <a:ext cx="2164375" cy="253916"/>
          </a:xfrm>
          <a:prstGeom prst="rect">
            <a:avLst/>
          </a:prstGeom>
        </p:spPr>
        <p:txBody>
          <a:bodyPr wrap="none">
            <a:spAutoFit/>
          </a:bodyPr>
          <a:lstStyle/>
          <a:p>
            <a:r>
              <a:rPr lang="es-MX" sz="1050" dirty="0">
                <a:solidFill>
                  <a:schemeClr val="bg2"/>
                </a:solidFill>
              </a:rPr>
              <a:t>Diseño de Productos Sistémicos </a:t>
            </a:r>
          </a:p>
        </p:txBody>
      </p:sp>
      <p:sp>
        <p:nvSpPr>
          <p:cNvPr id="10" name="Rectángulo 9">
            <a:extLst>
              <a:ext uri="{FF2B5EF4-FFF2-40B4-BE49-F238E27FC236}">
                <a16:creationId xmlns:a16="http://schemas.microsoft.com/office/drawing/2014/main" id="{0B6806AA-AF46-1048-9BA7-1BD4CBE7261B}"/>
              </a:ext>
            </a:extLst>
          </p:cNvPr>
          <p:cNvSpPr/>
          <p:nvPr/>
        </p:nvSpPr>
        <p:spPr>
          <a:xfrm>
            <a:off x="5306301" y="4713309"/>
            <a:ext cx="1691489" cy="253916"/>
          </a:xfrm>
          <a:prstGeom prst="rect">
            <a:avLst/>
          </a:prstGeom>
        </p:spPr>
        <p:txBody>
          <a:bodyPr wrap="none">
            <a:spAutoFit/>
          </a:bodyPr>
          <a:lstStyle/>
          <a:p>
            <a:r>
              <a:rPr lang="es-MX" sz="1050" dirty="0">
                <a:solidFill>
                  <a:schemeClr val="bg2"/>
                </a:solidFill>
              </a:rPr>
              <a:t>Dr. en Dis. Deniss Rojas </a:t>
            </a:r>
          </a:p>
        </p:txBody>
      </p:sp>
      <p:sp>
        <p:nvSpPr>
          <p:cNvPr id="12" name="CuadroTexto 11">
            <a:extLst>
              <a:ext uri="{FF2B5EF4-FFF2-40B4-BE49-F238E27FC236}">
                <a16:creationId xmlns:a16="http://schemas.microsoft.com/office/drawing/2014/main" id="{F402E93E-01DA-D845-A86B-27340AC537F2}"/>
              </a:ext>
            </a:extLst>
          </p:cNvPr>
          <p:cNvSpPr txBox="1"/>
          <p:nvPr/>
        </p:nvSpPr>
        <p:spPr>
          <a:xfrm>
            <a:off x="5038361" y="4713309"/>
            <a:ext cx="3918857" cy="253916"/>
          </a:xfrm>
          <a:prstGeom prst="rect">
            <a:avLst/>
          </a:prstGeom>
          <a:noFill/>
        </p:spPr>
        <p:txBody>
          <a:bodyPr wrap="square" rtlCol="0">
            <a:spAutoFit/>
          </a:bodyPr>
          <a:lstStyle/>
          <a:p>
            <a:pPr algn="r"/>
            <a:r>
              <a:rPr lang="es-MX" sz="1050" b="1" dirty="0">
                <a:solidFill>
                  <a:schemeClr val="tx1">
                    <a:lumMod val="75000"/>
                    <a:lumOff val="25000"/>
                  </a:schemeClr>
                </a:solidFill>
              </a:rPr>
              <a:t>Septiembre 2019</a:t>
            </a:r>
          </a:p>
        </p:txBody>
      </p:sp>
    </p:spTree>
    <p:extLst>
      <p:ext uri="{BB962C8B-B14F-4D97-AF65-F5344CB8AC3E}">
        <p14:creationId xmlns:p14="http://schemas.microsoft.com/office/powerpoint/2010/main" val="406112086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72"/>
        <p:cNvGrpSpPr/>
        <p:nvPr/>
      </p:nvGrpSpPr>
      <p:grpSpPr>
        <a:xfrm>
          <a:off x="0" y="0"/>
          <a:ext cx="0" cy="0"/>
          <a:chOff x="0" y="0"/>
          <a:chExt cx="0" cy="0"/>
        </a:xfrm>
      </p:grpSpPr>
      <p:sp>
        <p:nvSpPr>
          <p:cNvPr id="94" name="Google Shape;95;p18"/>
          <p:cNvSpPr txBox="1">
            <a:spLocks noGrp="1"/>
          </p:cNvSpPr>
          <p:nvPr/>
        </p:nvSpPr>
        <p:spPr>
          <a:xfrm>
            <a:off x="488266" y="726062"/>
            <a:ext cx="1431474" cy="2756489"/>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60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1pPr>
            <a:lvl2pPr marL="914400" marR="0" lvl="1"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2pPr>
            <a:lvl3pPr marL="1371600" marR="0" lvl="2"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3pPr>
            <a:lvl4pPr marL="1828800" marR="0" lvl="3"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4pPr>
            <a:lvl5pPr marL="2286000" marR="0" lvl="4"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5pPr>
            <a:lvl6pPr marL="2743200" marR="0" lvl="5"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6pPr>
            <a:lvl7pPr marL="3200400" marR="0" lvl="6"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7pPr>
            <a:lvl8pPr marL="3657600" marR="0" lvl="7"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8pPr>
            <a:lvl9pPr marL="4114800" marR="0" lvl="8"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9pPr>
          </a:lstStyle>
          <a:p>
            <a:pPr marL="0" indent="0" algn="just">
              <a:buNone/>
            </a:pPr>
            <a:r>
              <a:rPr lang="es-MX" sz="1400" b="1" dirty="0">
                <a:solidFill>
                  <a:schemeClr val="accent6">
                    <a:lumMod val="60000"/>
                    <a:lumOff val="40000"/>
                  </a:schemeClr>
                </a:solidFill>
                <a:latin typeface="Lato Light" panose="020B0604020202020204" charset="0"/>
              </a:rPr>
              <a:t>Significante:</a:t>
            </a:r>
            <a:r>
              <a:rPr lang="es-MX" sz="1400" dirty="0">
                <a:solidFill>
                  <a:schemeClr val="tx2">
                    <a:lumMod val="75000"/>
                  </a:schemeClr>
                </a:solidFill>
                <a:latin typeface="Lato Light" panose="020B0604020202020204" charset="0"/>
              </a:rPr>
              <a:t> </a:t>
            </a:r>
          </a:p>
          <a:p>
            <a:pPr marL="0" indent="0" algn="just">
              <a:buNone/>
            </a:pPr>
            <a:r>
              <a:rPr lang="es-MX" sz="1400" dirty="0">
                <a:solidFill>
                  <a:schemeClr val="tx2">
                    <a:lumMod val="50000"/>
                  </a:schemeClr>
                </a:solidFill>
                <a:latin typeface="Lato Light" panose="020B0604020202020204" charset="0"/>
              </a:rPr>
              <a:t>Es el objeto</a:t>
            </a:r>
          </a:p>
          <a:p>
            <a:pPr marL="0" indent="0" algn="just">
              <a:buNone/>
            </a:pPr>
            <a:r>
              <a:rPr lang="es-MX" sz="1400" b="1" dirty="0">
                <a:solidFill>
                  <a:schemeClr val="accent6">
                    <a:lumMod val="60000"/>
                    <a:lumOff val="40000"/>
                  </a:schemeClr>
                </a:solidFill>
                <a:latin typeface="Lato Light" panose="020B0604020202020204" charset="0"/>
              </a:rPr>
              <a:t>Significado: </a:t>
            </a:r>
          </a:p>
          <a:p>
            <a:pPr marL="0" indent="0" algn="just">
              <a:buNone/>
            </a:pPr>
            <a:r>
              <a:rPr lang="es-MX" sz="1400" dirty="0">
                <a:solidFill>
                  <a:schemeClr val="tx2">
                    <a:lumMod val="50000"/>
                  </a:schemeClr>
                </a:solidFill>
                <a:latin typeface="Lato Light" panose="020B0604020202020204" charset="0"/>
              </a:rPr>
              <a:t>Las primeras interpretaciones con las que el interprétate asocia el objeto</a:t>
            </a:r>
          </a:p>
        </p:txBody>
      </p:sp>
      <p:sp>
        <p:nvSpPr>
          <p:cNvPr id="9" name="Google Shape;95;p18"/>
          <p:cNvSpPr txBox="1">
            <a:spLocks noGrp="1"/>
          </p:cNvSpPr>
          <p:nvPr/>
        </p:nvSpPr>
        <p:spPr>
          <a:xfrm>
            <a:off x="2683839" y="3993723"/>
            <a:ext cx="3571301" cy="753383"/>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60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1pPr>
            <a:lvl2pPr marL="914400" marR="0" lvl="1"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2pPr>
            <a:lvl3pPr marL="1371600" marR="0" lvl="2"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3pPr>
            <a:lvl4pPr marL="1828800" marR="0" lvl="3"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4pPr>
            <a:lvl5pPr marL="2286000" marR="0" lvl="4"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5pPr>
            <a:lvl6pPr marL="2743200" marR="0" lvl="5"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6pPr>
            <a:lvl7pPr marL="3200400" marR="0" lvl="6"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7pPr>
            <a:lvl8pPr marL="3657600" marR="0" lvl="7"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8pPr>
            <a:lvl9pPr marL="4114800" marR="0" lvl="8"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9pPr>
          </a:lstStyle>
          <a:p>
            <a:pPr marL="114300" lvl="0" indent="0" algn="ctr" rtl="0">
              <a:lnSpc>
                <a:spcPct val="50000"/>
              </a:lnSpc>
              <a:spcBef>
                <a:spcPts val="600"/>
              </a:spcBef>
              <a:spcAft>
                <a:spcPts val="0"/>
              </a:spcAft>
              <a:buSzPts val="1800"/>
              <a:buNone/>
            </a:pPr>
            <a:r>
              <a:rPr lang="es-ES_tradnl" sz="1000" dirty="0"/>
              <a:t>Figura 4. Paraguas</a:t>
            </a:r>
          </a:p>
          <a:p>
            <a:pPr marL="114300" lvl="0" indent="0" algn="ctr">
              <a:lnSpc>
                <a:spcPct val="50000"/>
              </a:lnSpc>
              <a:buNone/>
            </a:pPr>
            <a:r>
              <a:rPr lang="es-ES_tradnl" sz="1000" dirty="0"/>
              <a:t>Fuente: </a:t>
            </a:r>
            <a:r>
              <a:rPr lang="es-MX" sz="1000" dirty="0"/>
              <a:t>Vpubli</a:t>
            </a:r>
            <a:r>
              <a:rPr lang="es-ES_tradnl" sz="1000" dirty="0"/>
              <a:t> (2018)</a:t>
            </a:r>
          </a:p>
          <a:p>
            <a:pPr marL="114300" lvl="0" indent="0" algn="ctr">
              <a:lnSpc>
                <a:spcPct val="50000"/>
              </a:lnSpc>
              <a:buNone/>
            </a:pPr>
            <a:r>
              <a:rPr lang="es-ES_tradnl" sz="1400" dirty="0">
                <a:solidFill>
                  <a:srgbClr val="FF0000"/>
                </a:solidFill>
              </a:rPr>
              <a:t> </a:t>
            </a:r>
            <a:endParaRPr lang="es-ES_tradnl" sz="1400" dirty="0"/>
          </a:p>
          <a:p>
            <a:pPr marL="114300" lvl="0" indent="0" algn="just">
              <a:buNone/>
            </a:pPr>
            <a:endParaRPr lang="es-ES_tradnl" sz="1400" dirty="0"/>
          </a:p>
          <a:p>
            <a:pPr marL="114300" lvl="0" indent="0" algn="just">
              <a:buNone/>
            </a:pPr>
            <a:endParaRPr lang="es-ES_tradnl" sz="1400" dirty="0"/>
          </a:p>
        </p:txBody>
      </p:sp>
      <p:pic>
        <p:nvPicPr>
          <p:cNvPr id="11" name="Imagen 10"/>
          <p:cNvPicPr>
            <a:picLocks noChangeAspect="1"/>
          </p:cNvPicPr>
          <p:nvPr/>
        </p:nvPicPr>
        <p:blipFill>
          <a:blip r:embed="rId3">
            <a:duotone>
              <a:schemeClr val="accent6">
                <a:shade val="45000"/>
                <a:satMod val="135000"/>
              </a:schemeClr>
              <a:prstClr val="white"/>
            </a:duotone>
          </a:blip>
          <a:stretch>
            <a:fillRect/>
          </a:stretch>
        </p:blipFill>
        <p:spPr>
          <a:xfrm rot="3269205">
            <a:off x="3282084" y="2319508"/>
            <a:ext cx="638917" cy="638917"/>
          </a:xfrm>
          <a:prstGeom prst="rect">
            <a:avLst/>
          </a:prstGeom>
        </p:spPr>
      </p:pic>
      <p:sp>
        <p:nvSpPr>
          <p:cNvPr id="12" name="Google Shape;95;p18"/>
          <p:cNvSpPr txBox="1">
            <a:spLocks/>
          </p:cNvSpPr>
          <p:nvPr/>
        </p:nvSpPr>
        <p:spPr>
          <a:xfrm>
            <a:off x="3834287" y="2520813"/>
            <a:ext cx="1613202" cy="644273"/>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spcBef>
                <a:spcPts val="600"/>
              </a:spcBef>
              <a:buSzPts val="1800"/>
            </a:pPr>
            <a:r>
              <a:rPr lang="es-MX" sz="1600" b="1" dirty="0">
                <a:solidFill>
                  <a:srgbClr val="D00F3C"/>
                </a:solidFill>
                <a:latin typeface="Lato Light" panose="020B0604020202020204" charset="0"/>
              </a:rPr>
              <a:t>Significante</a:t>
            </a:r>
          </a:p>
        </p:txBody>
      </p:sp>
      <p:sp>
        <p:nvSpPr>
          <p:cNvPr id="13" name="Google Shape;95;p18"/>
          <p:cNvSpPr txBox="1">
            <a:spLocks/>
          </p:cNvSpPr>
          <p:nvPr/>
        </p:nvSpPr>
        <p:spPr>
          <a:xfrm>
            <a:off x="3809963" y="439913"/>
            <a:ext cx="1673039" cy="456984"/>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114300" algn="just">
              <a:spcBef>
                <a:spcPts val="600"/>
              </a:spcBef>
              <a:buSzPts val="1800"/>
            </a:pPr>
            <a:r>
              <a:rPr lang="es-MX" sz="1600" b="1" dirty="0">
                <a:solidFill>
                  <a:srgbClr val="D00F3C"/>
                </a:solidFill>
                <a:latin typeface="Lato Light" panose="020B0604020202020204" charset="0"/>
              </a:rPr>
              <a:t>Significado</a:t>
            </a:r>
            <a:endParaRPr lang="es-MX" sz="1600" dirty="0">
              <a:solidFill>
                <a:srgbClr val="D00F3C"/>
              </a:solidFill>
              <a:latin typeface="Lato Light" panose="020B0604020202020204" charset="0"/>
            </a:endParaRPr>
          </a:p>
        </p:txBody>
      </p:sp>
      <p:pic>
        <p:nvPicPr>
          <p:cNvPr id="4" name="Imagen 3"/>
          <p:cNvPicPr>
            <a:picLocks noChangeAspect="1"/>
          </p:cNvPicPr>
          <p:nvPr/>
        </p:nvPicPr>
        <p:blipFill rotWithShape="1">
          <a:blip r:embed="rId4"/>
          <a:srcRect l="7947" t="11000" r="11416" b="9792"/>
          <a:stretch/>
        </p:blipFill>
        <p:spPr>
          <a:xfrm>
            <a:off x="4047146" y="981460"/>
            <a:ext cx="1394915" cy="1370226"/>
          </a:xfrm>
          <a:prstGeom prst="rect">
            <a:avLst/>
          </a:prstGeom>
        </p:spPr>
      </p:pic>
      <p:cxnSp>
        <p:nvCxnSpPr>
          <p:cNvPr id="14" name="Conector recto 13"/>
          <p:cNvCxnSpPr/>
          <p:nvPr/>
        </p:nvCxnSpPr>
        <p:spPr>
          <a:xfrm flipH="1">
            <a:off x="3876110" y="2512435"/>
            <a:ext cx="1689640" cy="0"/>
          </a:xfrm>
          <a:prstGeom prst="line">
            <a:avLst/>
          </a:prstGeom>
        </p:spPr>
        <p:style>
          <a:lnRef idx="2">
            <a:schemeClr val="accent6"/>
          </a:lnRef>
          <a:fillRef idx="0">
            <a:schemeClr val="accent6"/>
          </a:fillRef>
          <a:effectRef idx="1">
            <a:schemeClr val="accent6"/>
          </a:effectRef>
          <a:fontRef idx="minor">
            <a:schemeClr val="tx1"/>
          </a:fontRef>
        </p:style>
      </p:cxnSp>
      <p:sp>
        <p:nvSpPr>
          <p:cNvPr id="17" name="Google Shape;95;p18"/>
          <p:cNvSpPr txBox="1">
            <a:spLocks noGrp="1"/>
          </p:cNvSpPr>
          <p:nvPr/>
        </p:nvSpPr>
        <p:spPr>
          <a:xfrm>
            <a:off x="4013050" y="2852698"/>
            <a:ext cx="1887676" cy="1146303"/>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60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1pPr>
            <a:lvl2pPr marL="914400" marR="0" lvl="1"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2pPr>
            <a:lvl3pPr marL="1371600" marR="0" lvl="2"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3pPr>
            <a:lvl4pPr marL="1828800" marR="0" lvl="3"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4pPr>
            <a:lvl5pPr marL="2286000" marR="0" lvl="4"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5pPr>
            <a:lvl6pPr marL="2743200" marR="0" lvl="5"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6pPr>
            <a:lvl7pPr marL="3200400" marR="0" lvl="6"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7pPr>
            <a:lvl8pPr marL="3657600" marR="0" lvl="7"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8pPr>
            <a:lvl9pPr marL="4114800" marR="0" lvl="8"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9pPr>
          </a:lstStyle>
          <a:p>
            <a:pPr marL="285750" indent="-285750" algn="just">
              <a:buFont typeface="Courier New" panose="02070309020205020404" pitchFamily="49" charset="0"/>
              <a:buChar char="o"/>
            </a:pPr>
            <a:r>
              <a:rPr lang="es-MX" sz="800" b="1" dirty="0">
                <a:solidFill>
                  <a:schemeClr val="tx2">
                    <a:lumMod val="50000"/>
                  </a:schemeClr>
                </a:solidFill>
                <a:latin typeface="Lato Light" panose="020B0604020202020204" charset="0"/>
              </a:rPr>
              <a:t>Alegría </a:t>
            </a:r>
          </a:p>
          <a:p>
            <a:pPr marL="285750" indent="-285750" algn="just">
              <a:buFont typeface="Courier New" panose="02070309020205020404" pitchFamily="49" charset="0"/>
              <a:buChar char="o"/>
            </a:pPr>
            <a:r>
              <a:rPr lang="es-MX" sz="800" b="1" dirty="0">
                <a:solidFill>
                  <a:schemeClr val="tx2">
                    <a:lumMod val="50000"/>
                  </a:schemeClr>
                </a:solidFill>
                <a:latin typeface="Lato Light" panose="020B0604020202020204" charset="0"/>
              </a:rPr>
              <a:t>Protección</a:t>
            </a:r>
          </a:p>
          <a:p>
            <a:pPr marL="285750" indent="-285750" algn="just">
              <a:buFont typeface="Courier New" panose="02070309020205020404" pitchFamily="49" charset="0"/>
              <a:buChar char="o"/>
            </a:pPr>
            <a:r>
              <a:rPr lang="es-MX" sz="800" b="1" dirty="0">
                <a:solidFill>
                  <a:schemeClr val="tx2">
                    <a:lumMod val="50000"/>
                  </a:schemeClr>
                </a:solidFill>
                <a:latin typeface="Lato Light" panose="020B0604020202020204" charset="0"/>
              </a:rPr>
              <a:t>Dualidad</a:t>
            </a:r>
          </a:p>
        </p:txBody>
      </p:sp>
      <p:pic>
        <p:nvPicPr>
          <p:cNvPr id="18" name="Imagen 17"/>
          <p:cNvPicPr>
            <a:picLocks noChangeAspect="1"/>
          </p:cNvPicPr>
          <p:nvPr/>
        </p:nvPicPr>
        <p:blipFill rotWithShape="1">
          <a:blip r:embed="rId5"/>
          <a:srcRect l="64043" t="19006" r="22667" b="12985"/>
          <a:stretch/>
        </p:blipFill>
        <p:spPr>
          <a:xfrm>
            <a:off x="7361695" y="15498"/>
            <a:ext cx="1782305" cy="5128002"/>
          </a:xfrm>
          <a:prstGeom prst="rect">
            <a:avLst/>
          </a:prstGeom>
        </p:spPr>
      </p:pic>
      <p:pic>
        <p:nvPicPr>
          <p:cNvPr id="20" name="Imagen 19"/>
          <p:cNvPicPr>
            <a:picLocks noChangeAspect="1"/>
          </p:cNvPicPr>
          <p:nvPr/>
        </p:nvPicPr>
        <p:blipFill>
          <a:blip r:embed="rId3">
            <a:duotone>
              <a:schemeClr val="accent6">
                <a:shade val="45000"/>
                <a:satMod val="135000"/>
              </a:schemeClr>
              <a:prstClr val="white"/>
            </a:duotone>
          </a:blip>
          <a:stretch>
            <a:fillRect/>
          </a:stretch>
        </p:blipFill>
        <p:spPr>
          <a:xfrm rot="5400000">
            <a:off x="3069530" y="1525877"/>
            <a:ext cx="638917" cy="638917"/>
          </a:xfrm>
          <a:prstGeom prst="rect">
            <a:avLst/>
          </a:prstGeom>
        </p:spPr>
      </p:pic>
      <p:pic>
        <p:nvPicPr>
          <p:cNvPr id="21" name="Imagen 20"/>
          <p:cNvPicPr>
            <a:picLocks noChangeAspect="1"/>
          </p:cNvPicPr>
          <p:nvPr/>
        </p:nvPicPr>
        <p:blipFill>
          <a:blip r:embed="rId3">
            <a:duotone>
              <a:schemeClr val="accent6">
                <a:shade val="45000"/>
                <a:satMod val="135000"/>
              </a:schemeClr>
              <a:prstClr val="white"/>
            </a:duotone>
          </a:blip>
          <a:stretch>
            <a:fillRect/>
          </a:stretch>
        </p:blipFill>
        <p:spPr>
          <a:xfrm rot="7629645">
            <a:off x="3286731" y="787456"/>
            <a:ext cx="638917" cy="638917"/>
          </a:xfrm>
          <a:prstGeom prst="rect">
            <a:avLst/>
          </a:prstGeom>
        </p:spPr>
      </p:pic>
      <p:sp>
        <p:nvSpPr>
          <p:cNvPr id="19" name="Elipse 18"/>
          <p:cNvSpPr/>
          <p:nvPr/>
        </p:nvSpPr>
        <p:spPr>
          <a:xfrm>
            <a:off x="2298568" y="83592"/>
            <a:ext cx="4685891" cy="3983587"/>
          </a:xfrm>
          <a:prstGeom prst="ellipse">
            <a:avLst/>
          </a:prstGeom>
          <a:noFill/>
          <a:ln>
            <a:solidFill>
              <a:srgbClr val="FF78A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3" name="Google Shape;95;p18"/>
          <p:cNvSpPr txBox="1">
            <a:spLocks noGrp="1"/>
          </p:cNvSpPr>
          <p:nvPr/>
        </p:nvSpPr>
        <p:spPr>
          <a:xfrm>
            <a:off x="2301677" y="1735924"/>
            <a:ext cx="880760" cy="726138"/>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60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1pPr>
            <a:lvl2pPr marL="914400" marR="0" lvl="1"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2pPr>
            <a:lvl3pPr marL="1371600" marR="0" lvl="2"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3pPr>
            <a:lvl4pPr marL="1828800" marR="0" lvl="3"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4pPr>
            <a:lvl5pPr marL="2286000" marR="0" lvl="4"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5pPr>
            <a:lvl6pPr marL="2743200" marR="0" lvl="5"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6pPr>
            <a:lvl7pPr marL="3200400" marR="0" lvl="6"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7pPr>
            <a:lvl8pPr marL="3657600" marR="0" lvl="7"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8pPr>
            <a:lvl9pPr marL="4114800" marR="0" lvl="8"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9pPr>
          </a:lstStyle>
          <a:p>
            <a:pPr marL="0" indent="0" algn="just">
              <a:buNone/>
            </a:pPr>
            <a:r>
              <a:rPr lang="es-MX" sz="800" b="1" dirty="0">
                <a:solidFill>
                  <a:schemeClr val="tx2">
                    <a:lumMod val="50000"/>
                  </a:schemeClr>
                </a:solidFill>
                <a:latin typeface="Lato Light" panose="020B0604020202020204" charset="0"/>
              </a:rPr>
              <a:t>Ideas con las que se asocia </a:t>
            </a:r>
          </a:p>
        </p:txBody>
      </p:sp>
      <p:sp>
        <p:nvSpPr>
          <p:cNvPr id="24" name="Google Shape;95;p18"/>
          <p:cNvSpPr txBox="1">
            <a:spLocks noGrp="1"/>
          </p:cNvSpPr>
          <p:nvPr/>
        </p:nvSpPr>
        <p:spPr>
          <a:xfrm>
            <a:off x="5612504" y="2553479"/>
            <a:ext cx="993127" cy="726138"/>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60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1pPr>
            <a:lvl2pPr marL="914400" marR="0" lvl="1"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2pPr>
            <a:lvl3pPr marL="1371600" marR="0" lvl="2"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3pPr>
            <a:lvl4pPr marL="1828800" marR="0" lvl="3"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4pPr>
            <a:lvl5pPr marL="2286000" marR="0" lvl="4"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5pPr>
            <a:lvl6pPr marL="2743200" marR="0" lvl="5"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6pPr>
            <a:lvl7pPr marL="3200400" marR="0" lvl="6"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7pPr>
            <a:lvl8pPr marL="3657600" marR="0" lvl="7"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8pPr>
            <a:lvl9pPr marL="4114800" marR="0" lvl="8"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9pPr>
          </a:lstStyle>
          <a:p>
            <a:pPr marL="0" indent="0" algn="just">
              <a:buNone/>
            </a:pPr>
            <a:r>
              <a:rPr lang="es-MX" sz="800" b="1" dirty="0">
                <a:solidFill>
                  <a:schemeClr val="tx2">
                    <a:lumMod val="50000"/>
                  </a:schemeClr>
                </a:solidFill>
                <a:latin typeface="Lato Light" panose="020B0604020202020204" charset="0"/>
              </a:rPr>
              <a:t>SOPORTE</a:t>
            </a:r>
          </a:p>
        </p:txBody>
      </p:sp>
      <p:sp>
        <p:nvSpPr>
          <p:cNvPr id="25" name="Google Shape;95;p18"/>
          <p:cNvSpPr txBox="1">
            <a:spLocks noGrp="1"/>
          </p:cNvSpPr>
          <p:nvPr/>
        </p:nvSpPr>
        <p:spPr>
          <a:xfrm>
            <a:off x="5386571" y="539851"/>
            <a:ext cx="1110163" cy="119504"/>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60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1pPr>
            <a:lvl2pPr marL="914400" marR="0" lvl="1"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2pPr>
            <a:lvl3pPr marL="1371600" marR="0" lvl="2"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3pPr>
            <a:lvl4pPr marL="1828800" marR="0" lvl="3"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4pPr>
            <a:lvl5pPr marL="2286000" marR="0" lvl="4"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5pPr>
            <a:lvl6pPr marL="2743200" marR="0" lvl="5"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6pPr>
            <a:lvl7pPr marL="3200400" marR="0" lvl="6"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7pPr>
            <a:lvl8pPr marL="3657600" marR="0" lvl="7"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8pPr>
            <a:lvl9pPr marL="4114800" marR="0" lvl="8"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9pPr>
          </a:lstStyle>
          <a:p>
            <a:pPr marL="0" indent="0" algn="just">
              <a:buNone/>
            </a:pPr>
            <a:r>
              <a:rPr lang="es-MX" sz="800" b="1" dirty="0">
                <a:solidFill>
                  <a:schemeClr val="tx2">
                    <a:lumMod val="50000"/>
                  </a:schemeClr>
                </a:solidFill>
                <a:latin typeface="Lato Light" panose="020B0604020202020204" charset="0"/>
              </a:rPr>
              <a:t>ASOCIACIONES </a:t>
            </a:r>
          </a:p>
        </p:txBody>
      </p:sp>
      <p:pic>
        <p:nvPicPr>
          <p:cNvPr id="27" name="Imagen 26"/>
          <p:cNvPicPr>
            <a:picLocks noChangeAspect="1"/>
          </p:cNvPicPr>
          <p:nvPr/>
        </p:nvPicPr>
        <p:blipFill>
          <a:blip r:embed="rId6">
            <a:duotone>
              <a:schemeClr val="bg2">
                <a:shade val="45000"/>
                <a:satMod val="135000"/>
              </a:schemeClr>
              <a:prstClr val="white"/>
            </a:duotone>
          </a:blip>
          <a:stretch>
            <a:fillRect/>
          </a:stretch>
        </p:blipFill>
        <p:spPr>
          <a:xfrm rot="16200000">
            <a:off x="5183163" y="588925"/>
            <a:ext cx="258898" cy="258898"/>
          </a:xfrm>
          <a:prstGeom prst="rect">
            <a:avLst/>
          </a:prstGeom>
        </p:spPr>
      </p:pic>
      <p:pic>
        <p:nvPicPr>
          <p:cNvPr id="28" name="Imagen 27"/>
          <p:cNvPicPr>
            <a:picLocks noChangeAspect="1"/>
          </p:cNvPicPr>
          <p:nvPr/>
        </p:nvPicPr>
        <p:blipFill>
          <a:blip r:embed="rId6">
            <a:duotone>
              <a:schemeClr val="bg2">
                <a:shade val="45000"/>
                <a:satMod val="135000"/>
              </a:schemeClr>
              <a:prstClr val="white"/>
            </a:duotone>
          </a:blip>
          <a:stretch>
            <a:fillRect/>
          </a:stretch>
        </p:blipFill>
        <p:spPr>
          <a:xfrm rot="16200000">
            <a:off x="5371501" y="2673648"/>
            <a:ext cx="254751" cy="254751"/>
          </a:xfrm>
          <a:prstGeom prst="rect">
            <a:avLst/>
          </a:prstGeom>
        </p:spPr>
      </p:pic>
      <p:sp>
        <p:nvSpPr>
          <p:cNvPr id="22" name="Rectángulo 21">
            <a:extLst>
              <a:ext uri="{FF2B5EF4-FFF2-40B4-BE49-F238E27FC236}">
                <a16:creationId xmlns:a16="http://schemas.microsoft.com/office/drawing/2014/main" id="{E08E7BB1-3D45-2945-ACF0-33490308FF21}"/>
              </a:ext>
            </a:extLst>
          </p:cNvPr>
          <p:cNvSpPr/>
          <p:nvPr/>
        </p:nvSpPr>
        <p:spPr>
          <a:xfrm>
            <a:off x="528286" y="4713309"/>
            <a:ext cx="2164375" cy="253916"/>
          </a:xfrm>
          <a:prstGeom prst="rect">
            <a:avLst/>
          </a:prstGeom>
        </p:spPr>
        <p:txBody>
          <a:bodyPr wrap="none">
            <a:spAutoFit/>
          </a:bodyPr>
          <a:lstStyle/>
          <a:p>
            <a:r>
              <a:rPr lang="es-MX" sz="1050" dirty="0">
                <a:solidFill>
                  <a:schemeClr val="bg2"/>
                </a:solidFill>
              </a:rPr>
              <a:t>Diseño de Productos Sistémicos </a:t>
            </a:r>
          </a:p>
        </p:txBody>
      </p:sp>
      <p:sp>
        <p:nvSpPr>
          <p:cNvPr id="26" name="Rectángulo 25">
            <a:extLst>
              <a:ext uri="{FF2B5EF4-FFF2-40B4-BE49-F238E27FC236}">
                <a16:creationId xmlns:a16="http://schemas.microsoft.com/office/drawing/2014/main" id="{0CD07860-6ABD-A04C-8B47-C939AD3A9DF2}"/>
              </a:ext>
            </a:extLst>
          </p:cNvPr>
          <p:cNvSpPr/>
          <p:nvPr/>
        </p:nvSpPr>
        <p:spPr>
          <a:xfrm>
            <a:off x="5306301" y="4713309"/>
            <a:ext cx="1691489" cy="253916"/>
          </a:xfrm>
          <a:prstGeom prst="rect">
            <a:avLst/>
          </a:prstGeom>
        </p:spPr>
        <p:txBody>
          <a:bodyPr wrap="none">
            <a:spAutoFit/>
          </a:bodyPr>
          <a:lstStyle/>
          <a:p>
            <a:r>
              <a:rPr lang="es-MX" sz="1050" dirty="0">
                <a:solidFill>
                  <a:schemeClr val="bg2"/>
                </a:solidFill>
              </a:rPr>
              <a:t>Dr. en Dis. Deniss Rojas </a:t>
            </a:r>
          </a:p>
        </p:txBody>
      </p:sp>
      <p:sp>
        <p:nvSpPr>
          <p:cNvPr id="29" name="CuadroTexto 28">
            <a:extLst>
              <a:ext uri="{FF2B5EF4-FFF2-40B4-BE49-F238E27FC236}">
                <a16:creationId xmlns:a16="http://schemas.microsoft.com/office/drawing/2014/main" id="{6DB9EE70-D68C-ED4B-9F4F-2E7B69D3AC19}"/>
              </a:ext>
            </a:extLst>
          </p:cNvPr>
          <p:cNvSpPr txBox="1"/>
          <p:nvPr/>
        </p:nvSpPr>
        <p:spPr>
          <a:xfrm>
            <a:off x="5038361" y="4713309"/>
            <a:ext cx="3918857" cy="253916"/>
          </a:xfrm>
          <a:prstGeom prst="rect">
            <a:avLst/>
          </a:prstGeom>
          <a:noFill/>
        </p:spPr>
        <p:txBody>
          <a:bodyPr wrap="square" rtlCol="0">
            <a:spAutoFit/>
          </a:bodyPr>
          <a:lstStyle/>
          <a:p>
            <a:pPr algn="r"/>
            <a:r>
              <a:rPr lang="es-MX" sz="1050" b="1" dirty="0">
                <a:solidFill>
                  <a:schemeClr val="tx1">
                    <a:lumMod val="75000"/>
                    <a:lumOff val="25000"/>
                  </a:schemeClr>
                </a:solidFill>
              </a:rPr>
              <a:t>Septiembre 2019</a:t>
            </a:r>
          </a:p>
        </p:txBody>
      </p:sp>
    </p:spTree>
    <p:extLst>
      <p:ext uri="{BB962C8B-B14F-4D97-AF65-F5344CB8AC3E}">
        <p14:creationId xmlns:p14="http://schemas.microsoft.com/office/powerpoint/2010/main" val="11199588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72"/>
        <p:cNvGrpSpPr/>
        <p:nvPr/>
      </p:nvGrpSpPr>
      <p:grpSpPr>
        <a:xfrm>
          <a:off x="0" y="0"/>
          <a:ext cx="0" cy="0"/>
          <a:chOff x="0" y="0"/>
          <a:chExt cx="0" cy="0"/>
        </a:xfrm>
      </p:grpSpPr>
      <p:sp>
        <p:nvSpPr>
          <p:cNvPr id="8" name="Google Shape;94;p18"/>
          <p:cNvSpPr txBox="1">
            <a:spLocks noGrp="1"/>
          </p:cNvSpPr>
          <p:nvPr/>
        </p:nvSpPr>
        <p:spPr>
          <a:xfrm>
            <a:off x="133154" y="586539"/>
            <a:ext cx="6754677" cy="721724"/>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434343"/>
              </a:buClr>
              <a:buSzPts val="4800"/>
              <a:buFont typeface="Lato Hairline"/>
              <a:buNone/>
              <a:defRPr sz="4800" b="0" i="0" u="none" strike="noStrike" cap="none">
                <a:solidFill>
                  <a:srgbClr val="434343"/>
                </a:solidFill>
                <a:latin typeface="Lato Hairline"/>
                <a:ea typeface="Lato Hairline"/>
                <a:cs typeface="Lato Hairline"/>
                <a:sym typeface="Lato Hairline"/>
              </a:defRPr>
            </a:lvl1pPr>
            <a:lvl2pPr marR="0" lvl="1" algn="l" rtl="0">
              <a:lnSpc>
                <a:spcPct val="100000"/>
              </a:lnSpc>
              <a:spcBef>
                <a:spcPts val="0"/>
              </a:spcBef>
              <a:spcAft>
                <a:spcPts val="0"/>
              </a:spcAft>
              <a:buClr>
                <a:srgbClr val="434343"/>
              </a:buClr>
              <a:buSzPts val="4800"/>
              <a:buFont typeface="Lato Hairline"/>
              <a:buNone/>
              <a:defRPr sz="4800" b="0" i="0" u="none" strike="noStrike" cap="none">
                <a:solidFill>
                  <a:srgbClr val="434343"/>
                </a:solidFill>
                <a:latin typeface="Lato Hairline"/>
                <a:ea typeface="Lato Hairline"/>
                <a:cs typeface="Lato Hairline"/>
                <a:sym typeface="Lato Hairline"/>
              </a:defRPr>
            </a:lvl2pPr>
            <a:lvl3pPr marR="0" lvl="2" algn="l" rtl="0">
              <a:lnSpc>
                <a:spcPct val="100000"/>
              </a:lnSpc>
              <a:spcBef>
                <a:spcPts val="0"/>
              </a:spcBef>
              <a:spcAft>
                <a:spcPts val="0"/>
              </a:spcAft>
              <a:buClr>
                <a:srgbClr val="434343"/>
              </a:buClr>
              <a:buSzPts val="4800"/>
              <a:buFont typeface="Lato Hairline"/>
              <a:buNone/>
              <a:defRPr sz="4800" b="0" i="0" u="none" strike="noStrike" cap="none">
                <a:solidFill>
                  <a:srgbClr val="434343"/>
                </a:solidFill>
                <a:latin typeface="Lato Hairline"/>
                <a:ea typeface="Lato Hairline"/>
                <a:cs typeface="Lato Hairline"/>
                <a:sym typeface="Lato Hairline"/>
              </a:defRPr>
            </a:lvl3pPr>
            <a:lvl4pPr marR="0" lvl="3" algn="l" rtl="0">
              <a:lnSpc>
                <a:spcPct val="100000"/>
              </a:lnSpc>
              <a:spcBef>
                <a:spcPts val="0"/>
              </a:spcBef>
              <a:spcAft>
                <a:spcPts val="0"/>
              </a:spcAft>
              <a:buClr>
                <a:srgbClr val="434343"/>
              </a:buClr>
              <a:buSzPts val="4800"/>
              <a:buFont typeface="Lato Hairline"/>
              <a:buNone/>
              <a:defRPr sz="4800" b="0" i="0" u="none" strike="noStrike" cap="none">
                <a:solidFill>
                  <a:srgbClr val="434343"/>
                </a:solidFill>
                <a:latin typeface="Lato Hairline"/>
                <a:ea typeface="Lato Hairline"/>
                <a:cs typeface="Lato Hairline"/>
                <a:sym typeface="Lato Hairline"/>
              </a:defRPr>
            </a:lvl4pPr>
            <a:lvl5pPr marR="0" lvl="4" algn="l" rtl="0">
              <a:lnSpc>
                <a:spcPct val="100000"/>
              </a:lnSpc>
              <a:spcBef>
                <a:spcPts val="0"/>
              </a:spcBef>
              <a:spcAft>
                <a:spcPts val="0"/>
              </a:spcAft>
              <a:buClr>
                <a:srgbClr val="434343"/>
              </a:buClr>
              <a:buSzPts val="4800"/>
              <a:buFont typeface="Lato Hairline"/>
              <a:buNone/>
              <a:defRPr sz="4800" b="0" i="0" u="none" strike="noStrike" cap="none">
                <a:solidFill>
                  <a:srgbClr val="434343"/>
                </a:solidFill>
                <a:latin typeface="Lato Hairline"/>
                <a:ea typeface="Lato Hairline"/>
                <a:cs typeface="Lato Hairline"/>
                <a:sym typeface="Lato Hairline"/>
              </a:defRPr>
            </a:lvl5pPr>
            <a:lvl6pPr marR="0" lvl="5" algn="l" rtl="0">
              <a:lnSpc>
                <a:spcPct val="100000"/>
              </a:lnSpc>
              <a:spcBef>
                <a:spcPts val="0"/>
              </a:spcBef>
              <a:spcAft>
                <a:spcPts val="0"/>
              </a:spcAft>
              <a:buClr>
                <a:srgbClr val="434343"/>
              </a:buClr>
              <a:buSzPts val="4800"/>
              <a:buFont typeface="Lato Hairline"/>
              <a:buNone/>
              <a:defRPr sz="4800" b="0" i="0" u="none" strike="noStrike" cap="none">
                <a:solidFill>
                  <a:srgbClr val="434343"/>
                </a:solidFill>
                <a:latin typeface="Lato Hairline"/>
                <a:ea typeface="Lato Hairline"/>
                <a:cs typeface="Lato Hairline"/>
                <a:sym typeface="Lato Hairline"/>
              </a:defRPr>
            </a:lvl6pPr>
            <a:lvl7pPr marR="0" lvl="6" algn="l" rtl="0">
              <a:lnSpc>
                <a:spcPct val="100000"/>
              </a:lnSpc>
              <a:spcBef>
                <a:spcPts val="0"/>
              </a:spcBef>
              <a:spcAft>
                <a:spcPts val="0"/>
              </a:spcAft>
              <a:buClr>
                <a:srgbClr val="434343"/>
              </a:buClr>
              <a:buSzPts val="4800"/>
              <a:buFont typeface="Lato Hairline"/>
              <a:buNone/>
              <a:defRPr sz="4800" b="0" i="0" u="none" strike="noStrike" cap="none">
                <a:solidFill>
                  <a:srgbClr val="434343"/>
                </a:solidFill>
                <a:latin typeface="Lato Hairline"/>
                <a:ea typeface="Lato Hairline"/>
                <a:cs typeface="Lato Hairline"/>
                <a:sym typeface="Lato Hairline"/>
              </a:defRPr>
            </a:lvl7pPr>
            <a:lvl8pPr marR="0" lvl="7" algn="l" rtl="0">
              <a:lnSpc>
                <a:spcPct val="100000"/>
              </a:lnSpc>
              <a:spcBef>
                <a:spcPts val="0"/>
              </a:spcBef>
              <a:spcAft>
                <a:spcPts val="0"/>
              </a:spcAft>
              <a:buClr>
                <a:srgbClr val="434343"/>
              </a:buClr>
              <a:buSzPts val="4800"/>
              <a:buFont typeface="Lato Hairline"/>
              <a:buNone/>
              <a:defRPr sz="4800" b="0" i="0" u="none" strike="noStrike" cap="none">
                <a:solidFill>
                  <a:srgbClr val="434343"/>
                </a:solidFill>
                <a:latin typeface="Lato Hairline"/>
                <a:ea typeface="Lato Hairline"/>
                <a:cs typeface="Lato Hairline"/>
                <a:sym typeface="Lato Hairline"/>
              </a:defRPr>
            </a:lvl8pPr>
            <a:lvl9pPr marR="0" lvl="8" algn="l" rtl="0">
              <a:lnSpc>
                <a:spcPct val="100000"/>
              </a:lnSpc>
              <a:spcBef>
                <a:spcPts val="0"/>
              </a:spcBef>
              <a:spcAft>
                <a:spcPts val="0"/>
              </a:spcAft>
              <a:buClr>
                <a:srgbClr val="434343"/>
              </a:buClr>
              <a:buSzPts val="4800"/>
              <a:buFont typeface="Lato Hairline"/>
              <a:buNone/>
              <a:defRPr sz="4800" b="0" i="0" u="none" strike="noStrike" cap="none">
                <a:solidFill>
                  <a:srgbClr val="434343"/>
                </a:solidFill>
                <a:latin typeface="Lato Hairline"/>
                <a:ea typeface="Lato Hairline"/>
                <a:cs typeface="Lato Hairline"/>
                <a:sym typeface="Lato Hairline"/>
              </a:defRPr>
            </a:lvl9pPr>
          </a:lstStyle>
          <a:p>
            <a:pPr marL="457200" lvl="1" algn="just">
              <a:spcBef>
                <a:spcPts val="600"/>
              </a:spcBef>
              <a:buClr>
                <a:schemeClr val="dk1"/>
              </a:buClr>
              <a:buSzPts val="1100"/>
            </a:pPr>
            <a:r>
              <a:rPr lang="es-ES_tradnl" sz="2800" dirty="0"/>
              <a:t>2.2  Gramática y Sintaxis </a:t>
            </a:r>
            <a:endParaRPr lang="es-ES_tradnl" sz="1200" dirty="0"/>
          </a:p>
        </p:txBody>
      </p:sp>
      <p:sp>
        <p:nvSpPr>
          <p:cNvPr id="9" name="Google Shape;95;p18"/>
          <p:cNvSpPr txBox="1">
            <a:spLocks noGrp="1"/>
          </p:cNvSpPr>
          <p:nvPr/>
        </p:nvSpPr>
        <p:spPr>
          <a:xfrm>
            <a:off x="464349" y="1218323"/>
            <a:ext cx="6305420" cy="2706853"/>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60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1pPr>
            <a:lvl2pPr marL="914400" marR="0" lvl="1"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2pPr>
            <a:lvl3pPr marL="1371600" marR="0" lvl="2"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3pPr>
            <a:lvl4pPr marL="1828800" marR="0" lvl="3"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4pPr>
            <a:lvl5pPr marL="2286000" marR="0" lvl="4"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5pPr>
            <a:lvl6pPr marL="2743200" marR="0" lvl="5"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6pPr>
            <a:lvl7pPr marL="3200400" marR="0" lvl="6"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7pPr>
            <a:lvl8pPr marL="3657600" marR="0" lvl="7"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8pPr>
            <a:lvl9pPr marL="4114800" marR="0" lvl="8"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9pPr>
          </a:lstStyle>
          <a:p>
            <a:pPr marL="114300" lvl="0" indent="0" algn="just" rtl="0">
              <a:spcBef>
                <a:spcPts val="600"/>
              </a:spcBef>
              <a:spcAft>
                <a:spcPts val="0"/>
              </a:spcAft>
              <a:buSzPts val="1800"/>
              <a:buNone/>
            </a:pPr>
            <a:r>
              <a:rPr lang="es-ES_tradnl" sz="1400" dirty="0"/>
              <a:t>Rojas(2012), de acuerdo con Moliner (2008) dice que “</a:t>
            </a:r>
            <a:r>
              <a:rPr lang="es-ES_tradnl" sz="1400" b="1" dirty="0">
                <a:solidFill>
                  <a:srgbClr val="FF78A5"/>
                </a:solidFill>
              </a:rPr>
              <a:t>La gramática </a:t>
            </a:r>
            <a:r>
              <a:rPr lang="es-ES_tradnl" sz="1400" dirty="0"/>
              <a:t>se refiere a la fijación, sistematización y depuración de normas establecidas por el uso, con lo que se estipula el empleo y unión de sus elementos conformándose la estructura de una lengua cualquiera” (p.43).</a:t>
            </a:r>
          </a:p>
          <a:p>
            <a:pPr marL="114300" lvl="0" indent="0" algn="just" rtl="0">
              <a:spcBef>
                <a:spcPts val="600"/>
              </a:spcBef>
              <a:spcAft>
                <a:spcPts val="0"/>
              </a:spcAft>
              <a:buSzPts val="1800"/>
              <a:buNone/>
            </a:pPr>
            <a:r>
              <a:rPr lang="es-ES_tradnl" sz="1400" dirty="0"/>
              <a:t>De esta forma entendemos que los objetos están compuestos por una combinación de diferentes elementos; sin embargo, si se llegara a mover o quitar alguno o varios de sus elementos, este puede transformarse en otro objeto con connotaciones distintas.</a:t>
            </a:r>
          </a:p>
          <a:p>
            <a:pPr marL="114300" lvl="0" indent="0" algn="just" rtl="0">
              <a:spcBef>
                <a:spcPts val="600"/>
              </a:spcBef>
              <a:spcAft>
                <a:spcPts val="0"/>
              </a:spcAft>
              <a:buSzPts val="1800"/>
              <a:buNone/>
            </a:pPr>
            <a:r>
              <a:rPr lang="es-ES_tradnl" dirty="0"/>
              <a:t> </a:t>
            </a:r>
          </a:p>
          <a:p>
            <a:pPr marL="114300" lvl="0" indent="0" algn="just" rtl="0">
              <a:spcBef>
                <a:spcPts val="600"/>
              </a:spcBef>
              <a:spcAft>
                <a:spcPts val="0"/>
              </a:spcAft>
              <a:buSzPts val="1800"/>
              <a:buNone/>
            </a:pPr>
            <a:endParaRPr lang="es-ES_tradnl" dirty="0"/>
          </a:p>
        </p:txBody>
      </p:sp>
      <p:pic>
        <p:nvPicPr>
          <p:cNvPr id="11" name="Imagen 10"/>
          <p:cNvPicPr>
            <a:picLocks noChangeAspect="1"/>
          </p:cNvPicPr>
          <p:nvPr/>
        </p:nvPicPr>
        <p:blipFill rotWithShape="1">
          <a:blip r:embed="rId3"/>
          <a:srcRect l="64043" t="19006" r="22667" b="12985"/>
          <a:stretch/>
        </p:blipFill>
        <p:spPr>
          <a:xfrm>
            <a:off x="7361695" y="15498"/>
            <a:ext cx="1782305" cy="5128002"/>
          </a:xfrm>
          <a:prstGeom prst="rect">
            <a:avLst/>
          </a:prstGeom>
        </p:spPr>
      </p:pic>
      <p:sp>
        <p:nvSpPr>
          <p:cNvPr id="10" name="Rectángulo 9">
            <a:extLst>
              <a:ext uri="{FF2B5EF4-FFF2-40B4-BE49-F238E27FC236}">
                <a16:creationId xmlns:a16="http://schemas.microsoft.com/office/drawing/2014/main" id="{0062F68D-2680-8C49-A86F-9B901B8E8EF0}"/>
              </a:ext>
            </a:extLst>
          </p:cNvPr>
          <p:cNvSpPr/>
          <p:nvPr/>
        </p:nvSpPr>
        <p:spPr>
          <a:xfrm>
            <a:off x="528286" y="4713309"/>
            <a:ext cx="2164375" cy="253916"/>
          </a:xfrm>
          <a:prstGeom prst="rect">
            <a:avLst/>
          </a:prstGeom>
        </p:spPr>
        <p:txBody>
          <a:bodyPr wrap="none">
            <a:spAutoFit/>
          </a:bodyPr>
          <a:lstStyle/>
          <a:p>
            <a:r>
              <a:rPr lang="es-MX" sz="1050" dirty="0">
                <a:solidFill>
                  <a:schemeClr val="bg2"/>
                </a:solidFill>
              </a:rPr>
              <a:t>Diseño de Productos Sistémicos </a:t>
            </a:r>
          </a:p>
        </p:txBody>
      </p:sp>
      <p:sp>
        <p:nvSpPr>
          <p:cNvPr id="12" name="Rectángulo 11">
            <a:extLst>
              <a:ext uri="{FF2B5EF4-FFF2-40B4-BE49-F238E27FC236}">
                <a16:creationId xmlns:a16="http://schemas.microsoft.com/office/drawing/2014/main" id="{B2783509-6450-414A-9CE5-0A8CAA9C9C2F}"/>
              </a:ext>
            </a:extLst>
          </p:cNvPr>
          <p:cNvSpPr/>
          <p:nvPr/>
        </p:nvSpPr>
        <p:spPr>
          <a:xfrm>
            <a:off x="5306301" y="4713309"/>
            <a:ext cx="1691489" cy="253916"/>
          </a:xfrm>
          <a:prstGeom prst="rect">
            <a:avLst/>
          </a:prstGeom>
        </p:spPr>
        <p:txBody>
          <a:bodyPr wrap="none">
            <a:spAutoFit/>
          </a:bodyPr>
          <a:lstStyle/>
          <a:p>
            <a:r>
              <a:rPr lang="es-MX" sz="1050" dirty="0">
                <a:solidFill>
                  <a:schemeClr val="bg2"/>
                </a:solidFill>
              </a:rPr>
              <a:t>Dr. en Dis. Deniss Rojas </a:t>
            </a:r>
          </a:p>
        </p:txBody>
      </p:sp>
      <p:sp>
        <p:nvSpPr>
          <p:cNvPr id="13" name="CuadroTexto 12">
            <a:extLst>
              <a:ext uri="{FF2B5EF4-FFF2-40B4-BE49-F238E27FC236}">
                <a16:creationId xmlns:a16="http://schemas.microsoft.com/office/drawing/2014/main" id="{3D3D8DDA-1870-3C44-BBE2-0AB54937134E}"/>
              </a:ext>
            </a:extLst>
          </p:cNvPr>
          <p:cNvSpPr txBox="1"/>
          <p:nvPr/>
        </p:nvSpPr>
        <p:spPr>
          <a:xfrm>
            <a:off x="5038361" y="4713309"/>
            <a:ext cx="3918857" cy="253916"/>
          </a:xfrm>
          <a:prstGeom prst="rect">
            <a:avLst/>
          </a:prstGeom>
          <a:noFill/>
        </p:spPr>
        <p:txBody>
          <a:bodyPr wrap="square" rtlCol="0">
            <a:spAutoFit/>
          </a:bodyPr>
          <a:lstStyle/>
          <a:p>
            <a:pPr algn="r"/>
            <a:r>
              <a:rPr lang="es-MX" sz="1050" b="1" dirty="0">
                <a:solidFill>
                  <a:schemeClr val="tx1">
                    <a:lumMod val="75000"/>
                    <a:lumOff val="25000"/>
                  </a:schemeClr>
                </a:solidFill>
              </a:rPr>
              <a:t>Septiembre 2019</a:t>
            </a:r>
          </a:p>
        </p:txBody>
      </p:sp>
    </p:spTree>
    <p:extLst>
      <p:ext uri="{BB962C8B-B14F-4D97-AF65-F5344CB8AC3E}">
        <p14:creationId xmlns:p14="http://schemas.microsoft.com/office/powerpoint/2010/main" val="150030318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72"/>
        <p:cNvGrpSpPr/>
        <p:nvPr/>
      </p:nvGrpSpPr>
      <p:grpSpPr>
        <a:xfrm>
          <a:off x="0" y="0"/>
          <a:ext cx="0" cy="0"/>
          <a:chOff x="0" y="0"/>
          <a:chExt cx="0" cy="0"/>
        </a:xfrm>
      </p:grpSpPr>
      <p:pic>
        <p:nvPicPr>
          <p:cNvPr id="15" name="Imagen 14" descr="Captura de pantalla 2018-09-18 a las 4.00.42 p.m..png"/>
          <p:cNvPicPr>
            <a:picLocks noChangeAspect="1"/>
          </p:cNvPicPr>
          <p:nvPr/>
        </p:nvPicPr>
        <p:blipFill rotWithShape="1">
          <a:blip r:embed="rId3">
            <a:extLst>
              <a:ext uri="{28A0092B-C50C-407E-A947-70E740481C1C}">
                <a14:useLocalDpi xmlns:a14="http://schemas.microsoft.com/office/drawing/2010/main" val="0"/>
              </a:ext>
            </a:extLst>
          </a:blip>
          <a:srcRect r="25474"/>
          <a:stretch/>
        </p:blipFill>
        <p:spPr>
          <a:xfrm>
            <a:off x="6986233" y="0"/>
            <a:ext cx="2166056" cy="5132371"/>
          </a:xfrm>
          <a:prstGeom prst="rect">
            <a:avLst/>
          </a:prstGeom>
        </p:spPr>
      </p:pic>
      <p:sp>
        <p:nvSpPr>
          <p:cNvPr id="21" name="Google Shape;95;p18"/>
          <p:cNvSpPr txBox="1">
            <a:spLocks noGrp="1"/>
          </p:cNvSpPr>
          <p:nvPr/>
        </p:nvSpPr>
        <p:spPr>
          <a:xfrm>
            <a:off x="346755" y="309865"/>
            <a:ext cx="6599477" cy="1305015"/>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60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1pPr>
            <a:lvl2pPr marL="914400" marR="0" lvl="1"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2pPr>
            <a:lvl3pPr marL="1371600" marR="0" lvl="2"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3pPr>
            <a:lvl4pPr marL="1828800" marR="0" lvl="3"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4pPr>
            <a:lvl5pPr marL="2286000" marR="0" lvl="4"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5pPr>
            <a:lvl6pPr marL="2743200" marR="0" lvl="5"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6pPr>
            <a:lvl7pPr marL="3200400" marR="0" lvl="6"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7pPr>
            <a:lvl8pPr marL="3657600" marR="0" lvl="7"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8pPr>
            <a:lvl9pPr marL="4114800" marR="0" lvl="8"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9pPr>
          </a:lstStyle>
          <a:p>
            <a:pPr marL="114300" lvl="0" indent="0" algn="just" rtl="0">
              <a:spcBef>
                <a:spcPts val="600"/>
              </a:spcBef>
              <a:spcAft>
                <a:spcPts val="0"/>
              </a:spcAft>
              <a:buSzPts val="1800"/>
              <a:buNone/>
            </a:pPr>
            <a:r>
              <a:rPr lang="es-ES_tradnl" sz="1400" b="1" dirty="0">
                <a:solidFill>
                  <a:schemeClr val="accent5">
                    <a:lumMod val="75000"/>
                  </a:schemeClr>
                </a:solidFill>
              </a:rPr>
              <a:t>Sintaxis</a:t>
            </a:r>
            <a:r>
              <a:rPr lang="es-ES_tradnl" sz="1400" dirty="0">
                <a:solidFill>
                  <a:schemeClr val="bg2"/>
                </a:solidFill>
              </a:rPr>
              <a:t>: La sintaxis en los objetos, cuidará las funciones que desempeñan los elemento constituyentes de un objeto, al igual que toda composición posible de estos. Es decir, permitirá proporcionar una configuración adecuada, a través de combinaciones posibles, en relación a la función que desempeñan los elementos que integran el objeto (Rojas, 2016, p.43).</a:t>
            </a:r>
          </a:p>
          <a:p>
            <a:pPr marL="114300" lvl="0" indent="0" algn="just" rtl="0">
              <a:spcBef>
                <a:spcPts val="600"/>
              </a:spcBef>
              <a:spcAft>
                <a:spcPts val="0"/>
              </a:spcAft>
              <a:buSzPts val="1800"/>
              <a:buNone/>
            </a:pPr>
            <a:endParaRPr lang="es-ES_tradnl" sz="1400" dirty="0">
              <a:solidFill>
                <a:schemeClr val="bg2"/>
              </a:solidFill>
            </a:endParaRPr>
          </a:p>
        </p:txBody>
      </p:sp>
      <p:pic>
        <p:nvPicPr>
          <p:cNvPr id="8" name="Imagen 7"/>
          <p:cNvPicPr>
            <a:picLocks noChangeAspect="1"/>
          </p:cNvPicPr>
          <p:nvPr/>
        </p:nvPicPr>
        <p:blipFill rotWithShape="1">
          <a:blip r:embed="rId4"/>
          <a:srcRect l="9591" r="9195"/>
          <a:stretch/>
        </p:blipFill>
        <p:spPr>
          <a:xfrm>
            <a:off x="1126757" y="1650434"/>
            <a:ext cx="2072805" cy="2552288"/>
          </a:xfrm>
          <a:prstGeom prst="rect">
            <a:avLst/>
          </a:prstGeom>
        </p:spPr>
      </p:pic>
      <p:sp>
        <p:nvSpPr>
          <p:cNvPr id="9" name="CuadroTexto 8"/>
          <p:cNvSpPr txBox="1"/>
          <p:nvPr/>
        </p:nvSpPr>
        <p:spPr>
          <a:xfrm>
            <a:off x="741319" y="3405271"/>
            <a:ext cx="770875" cy="400110"/>
          </a:xfrm>
          <a:prstGeom prst="rect">
            <a:avLst/>
          </a:prstGeom>
          <a:noFill/>
        </p:spPr>
        <p:txBody>
          <a:bodyPr wrap="square" rtlCol="0">
            <a:spAutoFit/>
          </a:bodyPr>
          <a:lstStyle/>
          <a:p>
            <a:r>
              <a:rPr lang="es-ES" sz="1000" b="1" dirty="0">
                <a:solidFill>
                  <a:srgbClr val="725116"/>
                </a:solidFill>
              </a:rPr>
              <a:t>Patas</a:t>
            </a:r>
          </a:p>
          <a:p>
            <a:r>
              <a:rPr lang="es-ES" sz="1000" b="1" dirty="0"/>
              <a:t> </a:t>
            </a:r>
          </a:p>
        </p:txBody>
      </p:sp>
      <p:sp>
        <p:nvSpPr>
          <p:cNvPr id="10" name="CuadroTexto 9"/>
          <p:cNvSpPr txBox="1"/>
          <p:nvPr/>
        </p:nvSpPr>
        <p:spPr>
          <a:xfrm>
            <a:off x="548166" y="2014048"/>
            <a:ext cx="945445" cy="246221"/>
          </a:xfrm>
          <a:prstGeom prst="rect">
            <a:avLst/>
          </a:prstGeom>
          <a:noFill/>
        </p:spPr>
        <p:txBody>
          <a:bodyPr wrap="square" rtlCol="0">
            <a:spAutoFit/>
          </a:bodyPr>
          <a:lstStyle/>
          <a:p>
            <a:r>
              <a:rPr lang="es-ES" sz="1000" b="1" dirty="0">
                <a:solidFill>
                  <a:schemeClr val="accent2">
                    <a:lumMod val="50000"/>
                  </a:schemeClr>
                </a:solidFill>
              </a:rPr>
              <a:t>Respaldo</a:t>
            </a:r>
          </a:p>
        </p:txBody>
      </p:sp>
      <p:sp>
        <p:nvSpPr>
          <p:cNvPr id="11" name="CuadroTexto 10"/>
          <p:cNvSpPr txBox="1"/>
          <p:nvPr/>
        </p:nvSpPr>
        <p:spPr>
          <a:xfrm>
            <a:off x="2653141" y="2363887"/>
            <a:ext cx="945445" cy="307777"/>
          </a:xfrm>
          <a:prstGeom prst="rect">
            <a:avLst/>
          </a:prstGeom>
          <a:noFill/>
        </p:spPr>
        <p:txBody>
          <a:bodyPr wrap="square" rtlCol="0">
            <a:spAutoFit/>
          </a:bodyPr>
          <a:lstStyle/>
          <a:p>
            <a:r>
              <a:rPr lang="es-ES" sz="1000" b="1" dirty="0">
                <a:solidFill>
                  <a:srgbClr val="725116"/>
                </a:solidFill>
              </a:rPr>
              <a:t>Asiento</a:t>
            </a:r>
            <a:r>
              <a:rPr lang="es-ES" dirty="0"/>
              <a:t> </a:t>
            </a:r>
          </a:p>
        </p:txBody>
      </p:sp>
      <p:sp>
        <p:nvSpPr>
          <p:cNvPr id="12" name="Google Shape;95;p18"/>
          <p:cNvSpPr txBox="1">
            <a:spLocks noGrp="1"/>
          </p:cNvSpPr>
          <p:nvPr/>
        </p:nvSpPr>
        <p:spPr>
          <a:xfrm>
            <a:off x="360241" y="4116559"/>
            <a:ext cx="3571301" cy="753383"/>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60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1pPr>
            <a:lvl2pPr marL="914400" marR="0" lvl="1"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2pPr>
            <a:lvl3pPr marL="1371600" marR="0" lvl="2"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3pPr>
            <a:lvl4pPr marL="1828800" marR="0" lvl="3"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4pPr>
            <a:lvl5pPr marL="2286000" marR="0" lvl="4"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5pPr>
            <a:lvl6pPr marL="2743200" marR="0" lvl="5"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6pPr>
            <a:lvl7pPr marL="3200400" marR="0" lvl="6"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7pPr>
            <a:lvl8pPr marL="3657600" marR="0" lvl="7"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8pPr>
            <a:lvl9pPr marL="4114800" marR="0" lvl="8"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9pPr>
          </a:lstStyle>
          <a:p>
            <a:pPr marL="114300" lvl="0" indent="0" algn="ctr" rtl="0">
              <a:lnSpc>
                <a:spcPct val="50000"/>
              </a:lnSpc>
              <a:spcBef>
                <a:spcPts val="600"/>
              </a:spcBef>
              <a:spcAft>
                <a:spcPts val="0"/>
              </a:spcAft>
              <a:buSzPts val="1800"/>
              <a:buNone/>
            </a:pPr>
            <a:r>
              <a:rPr lang="es-ES_tradnl" sz="1000" dirty="0"/>
              <a:t>Figura 5.Las diferentes partes de una silla</a:t>
            </a:r>
          </a:p>
          <a:p>
            <a:pPr marL="114300" lvl="0" indent="0" algn="ctr" rtl="0">
              <a:lnSpc>
                <a:spcPct val="50000"/>
              </a:lnSpc>
              <a:spcBef>
                <a:spcPts val="600"/>
              </a:spcBef>
              <a:spcAft>
                <a:spcPts val="0"/>
              </a:spcAft>
              <a:buSzPts val="1800"/>
              <a:buNone/>
            </a:pPr>
            <a:r>
              <a:rPr lang="es-ES_tradnl" sz="1000" dirty="0"/>
              <a:t>Fuente: Cultfurniture (2016)</a:t>
            </a:r>
          </a:p>
          <a:p>
            <a:pPr marL="114300" lvl="0" indent="0" algn="ctr">
              <a:lnSpc>
                <a:spcPct val="50000"/>
              </a:lnSpc>
              <a:buNone/>
            </a:pPr>
            <a:r>
              <a:rPr lang="es-ES_tradnl" sz="1400" dirty="0">
                <a:solidFill>
                  <a:srgbClr val="FF0000"/>
                </a:solidFill>
              </a:rPr>
              <a:t> </a:t>
            </a:r>
            <a:endParaRPr lang="es-ES_tradnl" sz="1400" dirty="0"/>
          </a:p>
          <a:p>
            <a:pPr marL="114300" lvl="0" indent="0" algn="just">
              <a:buNone/>
            </a:pPr>
            <a:endParaRPr lang="es-ES_tradnl" sz="1400" dirty="0"/>
          </a:p>
          <a:p>
            <a:pPr marL="114300" lvl="0" indent="0" algn="just">
              <a:buNone/>
            </a:pPr>
            <a:endParaRPr lang="es-ES_tradnl" sz="1400" dirty="0"/>
          </a:p>
        </p:txBody>
      </p:sp>
      <p:sp>
        <p:nvSpPr>
          <p:cNvPr id="13" name="Google Shape;95;p18"/>
          <p:cNvSpPr txBox="1">
            <a:spLocks noGrp="1"/>
          </p:cNvSpPr>
          <p:nvPr/>
        </p:nvSpPr>
        <p:spPr>
          <a:xfrm>
            <a:off x="3308918" y="1667721"/>
            <a:ext cx="3656095" cy="2702229"/>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60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1pPr>
            <a:lvl2pPr marL="914400" marR="0" lvl="1"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2pPr>
            <a:lvl3pPr marL="1371600" marR="0" lvl="2"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3pPr>
            <a:lvl4pPr marL="1828800" marR="0" lvl="3"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4pPr>
            <a:lvl5pPr marL="2286000" marR="0" lvl="4"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5pPr>
            <a:lvl6pPr marL="2743200" marR="0" lvl="5"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6pPr>
            <a:lvl7pPr marL="3200400" marR="0" lvl="6"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7pPr>
            <a:lvl8pPr marL="3657600" marR="0" lvl="7"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8pPr>
            <a:lvl9pPr marL="4114800" marR="0" lvl="8"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9pPr>
          </a:lstStyle>
          <a:p>
            <a:pPr marL="114300" lvl="0" indent="0" algn="just" rtl="0">
              <a:spcBef>
                <a:spcPts val="600"/>
              </a:spcBef>
              <a:spcAft>
                <a:spcPts val="0"/>
              </a:spcAft>
              <a:buSzPts val="1800"/>
              <a:buNone/>
            </a:pPr>
            <a:r>
              <a:rPr lang="es-ES_tradnl" sz="1400" dirty="0"/>
              <a:t>En un objeto la </a:t>
            </a:r>
            <a:r>
              <a:rPr lang="es-ES_tradnl" sz="1400" b="1" dirty="0">
                <a:solidFill>
                  <a:srgbClr val="55B7EA"/>
                </a:solidFill>
              </a:rPr>
              <a:t>sintaxis</a:t>
            </a:r>
            <a:r>
              <a:rPr lang="es-ES_tradnl" sz="1400" dirty="0"/>
              <a:t> son todos aquellos elementos que lo conforman, por ejemplo; una silla esta conformada por el respaldo, patas y asiento (Figura 5).</a:t>
            </a:r>
          </a:p>
          <a:p>
            <a:pPr marL="114300" lvl="0" indent="0" algn="just" rtl="0">
              <a:spcBef>
                <a:spcPts val="600"/>
              </a:spcBef>
              <a:spcAft>
                <a:spcPts val="0"/>
              </a:spcAft>
              <a:buSzPts val="1800"/>
              <a:buNone/>
            </a:pPr>
            <a:r>
              <a:rPr lang="es-ES_tradnl" sz="1400" dirty="0"/>
              <a:t>En la silla también hablamos de la </a:t>
            </a:r>
            <a:r>
              <a:rPr lang="es-ES_tradnl" sz="1400" b="1" dirty="0">
                <a:solidFill>
                  <a:schemeClr val="accent4">
                    <a:lumMod val="75000"/>
                  </a:schemeClr>
                </a:solidFill>
              </a:rPr>
              <a:t>gramática</a:t>
            </a:r>
            <a:r>
              <a:rPr lang="es-ES_tradnl" sz="1400" dirty="0"/>
              <a:t> y siendo esta el conjunto de todos sus componentes, si se llegará a retirar alguno de sus elementos, como el respaldo esta silla se convertiría automáticamente en un banco.</a:t>
            </a:r>
          </a:p>
          <a:p>
            <a:pPr marL="114300" lvl="0" indent="0" algn="just" rtl="0">
              <a:spcBef>
                <a:spcPts val="600"/>
              </a:spcBef>
              <a:spcAft>
                <a:spcPts val="0"/>
              </a:spcAft>
              <a:buSzPts val="1800"/>
              <a:buNone/>
            </a:pPr>
            <a:endParaRPr lang="es-ES_tradnl" sz="1400" dirty="0"/>
          </a:p>
          <a:p>
            <a:pPr marL="114300" lvl="0" indent="0" algn="just">
              <a:buNone/>
            </a:pPr>
            <a:endParaRPr lang="es-ES_tradnl" sz="1400" dirty="0"/>
          </a:p>
          <a:p>
            <a:pPr marL="114300" lvl="0" indent="0" algn="just">
              <a:buNone/>
            </a:pPr>
            <a:endParaRPr lang="es-ES_tradnl" sz="1400" dirty="0"/>
          </a:p>
          <a:p>
            <a:pPr marL="114300" lvl="0" indent="0" algn="just">
              <a:buNone/>
            </a:pPr>
            <a:endParaRPr lang="es-ES_tradnl" sz="1400" dirty="0"/>
          </a:p>
          <a:p>
            <a:pPr marL="114300" lvl="0" indent="0" algn="just">
              <a:buNone/>
            </a:pPr>
            <a:endParaRPr lang="es-ES_tradnl" sz="1400" dirty="0"/>
          </a:p>
        </p:txBody>
      </p:sp>
      <p:sp>
        <p:nvSpPr>
          <p:cNvPr id="14" name="Rectángulo 13">
            <a:extLst>
              <a:ext uri="{FF2B5EF4-FFF2-40B4-BE49-F238E27FC236}">
                <a16:creationId xmlns:a16="http://schemas.microsoft.com/office/drawing/2014/main" id="{7FB91FB3-46BD-2643-A253-3267AAFE48C2}"/>
              </a:ext>
            </a:extLst>
          </p:cNvPr>
          <p:cNvSpPr/>
          <p:nvPr/>
        </p:nvSpPr>
        <p:spPr>
          <a:xfrm>
            <a:off x="528286" y="4713309"/>
            <a:ext cx="2164375" cy="253916"/>
          </a:xfrm>
          <a:prstGeom prst="rect">
            <a:avLst/>
          </a:prstGeom>
        </p:spPr>
        <p:txBody>
          <a:bodyPr wrap="none">
            <a:spAutoFit/>
          </a:bodyPr>
          <a:lstStyle/>
          <a:p>
            <a:r>
              <a:rPr lang="es-MX" sz="1050" dirty="0">
                <a:solidFill>
                  <a:schemeClr val="bg2"/>
                </a:solidFill>
              </a:rPr>
              <a:t>Diseño de Productos Sistémicos </a:t>
            </a:r>
          </a:p>
        </p:txBody>
      </p:sp>
      <p:sp>
        <p:nvSpPr>
          <p:cNvPr id="16" name="Rectángulo 15">
            <a:extLst>
              <a:ext uri="{FF2B5EF4-FFF2-40B4-BE49-F238E27FC236}">
                <a16:creationId xmlns:a16="http://schemas.microsoft.com/office/drawing/2014/main" id="{3D9D56BE-15F8-E54B-A872-70788949B360}"/>
              </a:ext>
            </a:extLst>
          </p:cNvPr>
          <p:cNvSpPr/>
          <p:nvPr/>
        </p:nvSpPr>
        <p:spPr>
          <a:xfrm>
            <a:off x="5306301" y="4713309"/>
            <a:ext cx="1691489" cy="253916"/>
          </a:xfrm>
          <a:prstGeom prst="rect">
            <a:avLst/>
          </a:prstGeom>
        </p:spPr>
        <p:txBody>
          <a:bodyPr wrap="none">
            <a:spAutoFit/>
          </a:bodyPr>
          <a:lstStyle/>
          <a:p>
            <a:r>
              <a:rPr lang="es-MX" sz="1050" dirty="0">
                <a:solidFill>
                  <a:schemeClr val="bg2"/>
                </a:solidFill>
              </a:rPr>
              <a:t>Dr. en Dis. Deniss Rojas </a:t>
            </a:r>
          </a:p>
        </p:txBody>
      </p:sp>
      <p:sp>
        <p:nvSpPr>
          <p:cNvPr id="17" name="CuadroTexto 16">
            <a:extLst>
              <a:ext uri="{FF2B5EF4-FFF2-40B4-BE49-F238E27FC236}">
                <a16:creationId xmlns:a16="http://schemas.microsoft.com/office/drawing/2014/main" id="{93737ED5-B18F-644F-9981-E88A63FC7E4F}"/>
              </a:ext>
            </a:extLst>
          </p:cNvPr>
          <p:cNvSpPr txBox="1"/>
          <p:nvPr/>
        </p:nvSpPr>
        <p:spPr>
          <a:xfrm>
            <a:off x="5038361" y="4713309"/>
            <a:ext cx="3918857" cy="253916"/>
          </a:xfrm>
          <a:prstGeom prst="rect">
            <a:avLst/>
          </a:prstGeom>
          <a:noFill/>
        </p:spPr>
        <p:txBody>
          <a:bodyPr wrap="square" rtlCol="0">
            <a:spAutoFit/>
          </a:bodyPr>
          <a:lstStyle/>
          <a:p>
            <a:pPr algn="r"/>
            <a:r>
              <a:rPr lang="es-MX" sz="1050" b="1" dirty="0">
                <a:solidFill>
                  <a:schemeClr val="tx1">
                    <a:lumMod val="75000"/>
                    <a:lumOff val="25000"/>
                  </a:schemeClr>
                </a:solidFill>
              </a:rPr>
              <a:t>Septiembre 2019</a:t>
            </a:r>
          </a:p>
        </p:txBody>
      </p:sp>
    </p:spTree>
    <p:extLst>
      <p:ext uri="{BB962C8B-B14F-4D97-AF65-F5344CB8AC3E}">
        <p14:creationId xmlns:p14="http://schemas.microsoft.com/office/powerpoint/2010/main" val="26223084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65" name="Google Shape;65;p14"/>
          <p:cNvSpPr txBox="1">
            <a:spLocks noGrp="1"/>
          </p:cNvSpPr>
          <p:nvPr>
            <p:ph type="title"/>
          </p:nvPr>
        </p:nvSpPr>
        <p:spPr>
          <a:xfrm>
            <a:off x="457199" y="208210"/>
            <a:ext cx="5511300" cy="8574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s-ES_tradnl" dirty="0"/>
              <a:t>Contenido</a:t>
            </a:r>
            <a:endParaRPr dirty="0"/>
          </a:p>
        </p:txBody>
      </p:sp>
      <p:sp>
        <p:nvSpPr>
          <p:cNvPr id="67" name="Google Shape;67;p14"/>
          <p:cNvSpPr txBox="1">
            <a:spLocks noGrp="1"/>
          </p:cNvSpPr>
          <p:nvPr>
            <p:ph type="body" idx="1"/>
          </p:nvPr>
        </p:nvSpPr>
        <p:spPr>
          <a:xfrm>
            <a:off x="226086" y="1241389"/>
            <a:ext cx="2808943" cy="3393346"/>
          </a:xfrm>
          <a:prstGeom prst="rect">
            <a:avLst/>
          </a:prstGeom>
        </p:spPr>
        <p:txBody>
          <a:bodyPr spcFirstLastPara="1" wrap="square" lIns="91425" tIns="91425" rIns="91425" bIns="91425" anchor="t" anchorCtr="0">
            <a:noAutofit/>
          </a:bodyPr>
          <a:lstStyle/>
          <a:p>
            <a:pPr marL="228600" lvl="0" indent="-228600" algn="just" rtl="0">
              <a:spcBef>
                <a:spcPts val="600"/>
              </a:spcBef>
              <a:spcAft>
                <a:spcPts val="0"/>
              </a:spcAft>
              <a:buClr>
                <a:schemeClr val="dk1"/>
              </a:buClr>
              <a:buSzPts val="1100"/>
              <a:buAutoNum type="arabicPeriod"/>
            </a:pPr>
            <a:r>
              <a:rPr lang="es-ES_tradnl" sz="1200" b="1" dirty="0">
                <a:solidFill>
                  <a:srgbClr val="FD7335"/>
                </a:solidFill>
              </a:rPr>
              <a:t>Semiótica</a:t>
            </a:r>
          </a:p>
          <a:p>
            <a:pPr marL="457200" lvl="1" indent="0" algn="just">
              <a:spcBef>
                <a:spcPts val="600"/>
              </a:spcBef>
              <a:buClr>
                <a:schemeClr val="dk1"/>
              </a:buClr>
              <a:buSzPts val="1100"/>
              <a:buNone/>
            </a:pPr>
            <a:r>
              <a:rPr lang="es-ES_tradnl" sz="1200" dirty="0"/>
              <a:t>1.1 El significado</a:t>
            </a:r>
          </a:p>
          <a:p>
            <a:pPr marL="457200" lvl="1" indent="0" algn="just">
              <a:spcBef>
                <a:spcPts val="600"/>
              </a:spcBef>
              <a:buClr>
                <a:schemeClr val="dk1"/>
              </a:buClr>
              <a:buSzPts val="1100"/>
              <a:buNone/>
            </a:pPr>
            <a:r>
              <a:rPr lang="es-ES_tradnl" sz="1200" dirty="0"/>
              <a:t>1.2 El signo</a:t>
            </a:r>
          </a:p>
          <a:p>
            <a:pPr marL="228600" lvl="0" indent="-228600" algn="just" rtl="0">
              <a:spcBef>
                <a:spcPts val="600"/>
              </a:spcBef>
              <a:spcAft>
                <a:spcPts val="0"/>
              </a:spcAft>
              <a:buClr>
                <a:schemeClr val="dk1"/>
              </a:buClr>
              <a:buSzPts val="1100"/>
              <a:buFont typeface="+mj-lt"/>
              <a:buAutoNum type="arabicPeriod" startAt="2"/>
            </a:pPr>
            <a:r>
              <a:rPr lang="es-ES_tradnl" sz="1200" b="1" dirty="0">
                <a:solidFill>
                  <a:srgbClr val="FD7335"/>
                </a:solidFill>
              </a:rPr>
              <a:t>Operadores lógico simbólicos</a:t>
            </a:r>
          </a:p>
          <a:p>
            <a:pPr marL="457200" lvl="1" indent="0" algn="just">
              <a:spcBef>
                <a:spcPts val="600"/>
              </a:spcBef>
              <a:buClr>
                <a:schemeClr val="dk1"/>
              </a:buClr>
              <a:buSzPts val="1100"/>
              <a:buNone/>
            </a:pPr>
            <a:r>
              <a:rPr lang="es-ES_tradnl" sz="1200" dirty="0"/>
              <a:t>2.1 Objeto- signo</a:t>
            </a:r>
          </a:p>
          <a:p>
            <a:pPr marL="457200" lvl="1" indent="0" algn="just">
              <a:spcBef>
                <a:spcPts val="600"/>
              </a:spcBef>
              <a:buClr>
                <a:schemeClr val="dk1"/>
              </a:buClr>
              <a:buSzPts val="1100"/>
              <a:buNone/>
            </a:pPr>
            <a:r>
              <a:rPr lang="es-ES_tradnl" sz="1200" dirty="0"/>
              <a:t>2.2 Gramática y sintaxis</a:t>
            </a:r>
          </a:p>
          <a:p>
            <a:pPr marL="457200" lvl="1" indent="0">
              <a:spcBef>
                <a:spcPts val="600"/>
              </a:spcBef>
              <a:buClr>
                <a:schemeClr val="dk1"/>
              </a:buClr>
              <a:buSzPts val="1100"/>
              <a:buNone/>
            </a:pPr>
            <a:r>
              <a:rPr lang="es-ES_tradnl" sz="1200" dirty="0"/>
              <a:t>2.3 Cadena sintagma paradigmática</a:t>
            </a:r>
          </a:p>
          <a:p>
            <a:pPr marL="0" indent="0" algn="just">
              <a:buClr>
                <a:schemeClr val="dk1"/>
              </a:buClr>
              <a:buSzPts val="1100"/>
              <a:buNone/>
            </a:pPr>
            <a:r>
              <a:rPr lang="es-ES_tradnl" sz="1200" dirty="0"/>
              <a:t>			</a:t>
            </a:r>
          </a:p>
          <a:p>
            <a:pPr marL="0" lvl="0" indent="0" algn="just" rtl="0">
              <a:spcBef>
                <a:spcPts val="600"/>
              </a:spcBef>
              <a:spcAft>
                <a:spcPts val="0"/>
              </a:spcAft>
              <a:buClr>
                <a:schemeClr val="dk1"/>
              </a:buClr>
              <a:buSzPts val="1100"/>
              <a:buNone/>
            </a:pPr>
            <a:endParaRPr lang="es-ES_tradnl" sz="1200" dirty="0"/>
          </a:p>
          <a:p>
            <a:pPr marL="0" lvl="0" indent="0" algn="just" rtl="0">
              <a:spcBef>
                <a:spcPts val="600"/>
              </a:spcBef>
              <a:spcAft>
                <a:spcPts val="0"/>
              </a:spcAft>
              <a:buClr>
                <a:schemeClr val="dk1"/>
              </a:buClr>
              <a:buSzPts val="1100"/>
              <a:buNone/>
            </a:pPr>
            <a:endParaRPr lang="es-ES_tradnl" sz="1200" dirty="0"/>
          </a:p>
          <a:p>
            <a:pPr marL="0" lvl="0" indent="0" algn="just" rtl="0">
              <a:spcBef>
                <a:spcPts val="600"/>
              </a:spcBef>
              <a:spcAft>
                <a:spcPts val="0"/>
              </a:spcAft>
              <a:buClr>
                <a:schemeClr val="dk1"/>
              </a:buClr>
              <a:buSzPts val="1100"/>
              <a:buNone/>
            </a:pPr>
            <a:endParaRPr lang="es-ES_tradnl" sz="1200" dirty="0"/>
          </a:p>
          <a:p>
            <a:pPr marL="0" lvl="0" indent="0" algn="just" rtl="0">
              <a:spcBef>
                <a:spcPts val="600"/>
              </a:spcBef>
              <a:spcAft>
                <a:spcPts val="0"/>
              </a:spcAft>
              <a:buClr>
                <a:schemeClr val="dk1"/>
              </a:buClr>
              <a:buSzPts val="1100"/>
              <a:buNone/>
            </a:pPr>
            <a:endParaRPr lang="es-ES_tradnl" sz="1200" dirty="0"/>
          </a:p>
          <a:p>
            <a:pPr marL="0" lvl="0" indent="0" algn="just" rtl="0">
              <a:spcBef>
                <a:spcPts val="600"/>
              </a:spcBef>
              <a:spcAft>
                <a:spcPts val="0"/>
              </a:spcAft>
              <a:buClr>
                <a:schemeClr val="dk1"/>
              </a:buClr>
              <a:buSzPts val="1100"/>
              <a:buNone/>
            </a:pPr>
            <a:endParaRPr lang="es-ES_tradnl" sz="1200" dirty="0"/>
          </a:p>
          <a:p>
            <a:pPr marL="0" lvl="0" indent="0" algn="just" rtl="0">
              <a:spcBef>
                <a:spcPts val="600"/>
              </a:spcBef>
              <a:spcAft>
                <a:spcPts val="0"/>
              </a:spcAft>
              <a:buClr>
                <a:schemeClr val="dk1"/>
              </a:buClr>
              <a:buSzPts val="1100"/>
              <a:buNone/>
            </a:pPr>
            <a:endParaRPr lang="es-ES_tradnl" sz="1200" dirty="0"/>
          </a:p>
          <a:p>
            <a:pPr marL="457200" lvl="1" indent="0" algn="just">
              <a:spcBef>
                <a:spcPts val="600"/>
              </a:spcBef>
              <a:buClr>
                <a:schemeClr val="dk1"/>
              </a:buClr>
              <a:buSzPts val="1100"/>
              <a:buNone/>
            </a:pPr>
            <a:r>
              <a:rPr lang="es-ES_tradnl" sz="1200" dirty="0"/>
              <a:t>	 </a:t>
            </a:r>
          </a:p>
          <a:p>
            <a:pPr marL="0" lvl="0" indent="0" algn="just" rtl="0">
              <a:spcBef>
                <a:spcPts val="600"/>
              </a:spcBef>
              <a:spcAft>
                <a:spcPts val="0"/>
              </a:spcAft>
              <a:buClr>
                <a:schemeClr val="dk1"/>
              </a:buClr>
              <a:buSzPts val="1100"/>
              <a:buNone/>
            </a:pPr>
            <a:endParaRPr lang="es-ES_tradnl" sz="1200" dirty="0"/>
          </a:p>
          <a:p>
            <a:pPr marL="0" lvl="0" indent="0" algn="just" rtl="0">
              <a:spcBef>
                <a:spcPts val="600"/>
              </a:spcBef>
              <a:spcAft>
                <a:spcPts val="0"/>
              </a:spcAft>
              <a:buClr>
                <a:schemeClr val="dk1"/>
              </a:buClr>
              <a:buSzPts val="1100"/>
              <a:buNone/>
            </a:pPr>
            <a:endParaRPr lang="es-ES_tradnl" sz="1200" dirty="0"/>
          </a:p>
          <a:p>
            <a:pPr marL="0" lvl="0" indent="0" algn="just" rtl="0">
              <a:spcBef>
                <a:spcPts val="600"/>
              </a:spcBef>
              <a:spcAft>
                <a:spcPts val="0"/>
              </a:spcAft>
              <a:buClr>
                <a:schemeClr val="dk1"/>
              </a:buClr>
              <a:buSzPts val="1100"/>
              <a:buNone/>
            </a:pPr>
            <a:endParaRPr lang="es-ES_tradnl" sz="1200" dirty="0"/>
          </a:p>
          <a:p>
            <a:pPr marL="0" lvl="0" indent="0" algn="just" rtl="0">
              <a:spcBef>
                <a:spcPts val="600"/>
              </a:spcBef>
              <a:spcAft>
                <a:spcPts val="0"/>
              </a:spcAft>
              <a:buClr>
                <a:schemeClr val="dk1"/>
              </a:buClr>
              <a:buSzPts val="1100"/>
              <a:buNone/>
            </a:pPr>
            <a:endParaRPr sz="1200" dirty="0"/>
          </a:p>
        </p:txBody>
      </p:sp>
      <p:sp>
        <p:nvSpPr>
          <p:cNvPr id="10" name="Google Shape;67;p14"/>
          <p:cNvSpPr txBox="1">
            <a:spLocks noGrp="1"/>
          </p:cNvSpPr>
          <p:nvPr>
            <p:ph type="body" idx="1"/>
          </p:nvPr>
        </p:nvSpPr>
        <p:spPr>
          <a:xfrm>
            <a:off x="3348603" y="1241389"/>
            <a:ext cx="2329781" cy="3494504"/>
          </a:xfrm>
          <a:prstGeom prst="rect">
            <a:avLst/>
          </a:prstGeom>
        </p:spPr>
        <p:txBody>
          <a:bodyPr spcFirstLastPara="1" wrap="square" lIns="91425" tIns="91425" rIns="91425" bIns="91425" anchor="t" anchorCtr="0">
            <a:noAutofit/>
          </a:bodyPr>
          <a:lstStyle/>
          <a:p>
            <a:pPr marL="228600" lvl="0" indent="-228600" algn="just">
              <a:buClr>
                <a:schemeClr val="dk1"/>
              </a:buClr>
              <a:buSzPts val="1100"/>
              <a:buFont typeface="+mj-lt"/>
              <a:buAutoNum type="arabicPeriod" startAt="3"/>
            </a:pPr>
            <a:r>
              <a:rPr lang="es-ES_tradnl" sz="1200" b="1" dirty="0">
                <a:solidFill>
                  <a:srgbClr val="FD7335"/>
                </a:solidFill>
              </a:rPr>
              <a:t>La emoción </a:t>
            </a:r>
          </a:p>
          <a:p>
            <a:pPr marL="457200" lvl="1" indent="0" algn="just">
              <a:buClr>
                <a:schemeClr val="dk1"/>
              </a:buClr>
              <a:buSzPts val="1100"/>
              <a:buNone/>
            </a:pPr>
            <a:r>
              <a:rPr lang="es-ES_tradnl" sz="1200" dirty="0"/>
              <a:t>3.1 Componentes de la emoción</a:t>
            </a:r>
          </a:p>
          <a:p>
            <a:pPr marL="457200" lvl="1" indent="0" algn="just">
              <a:buClr>
                <a:schemeClr val="dk1"/>
              </a:buClr>
              <a:buSzPts val="1100"/>
              <a:buNone/>
            </a:pPr>
            <a:r>
              <a:rPr lang="es-ES_tradnl" sz="1200" dirty="0"/>
              <a:t>3.2 Diseño emocional</a:t>
            </a:r>
          </a:p>
          <a:p>
            <a:pPr marL="457200" lvl="1" indent="0">
              <a:spcBef>
                <a:spcPts val="600"/>
              </a:spcBef>
              <a:buClr>
                <a:schemeClr val="dk1"/>
              </a:buClr>
              <a:buSzPts val="1100"/>
              <a:buNone/>
            </a:pPr>
            <a:r>
              <a:rPr lang="es-ES_tradnl" sz="1200" dirty="0"/>
              <a:t>3.3 Donald Norman: Los tres niveles del diseño</a:t>
            </a:r>
          </a:p>
          <a:p>
            <a:pPr marL="0" lvl="0" indent="0" algn="l" rtl="0">
              <a:spcBef>
                <a:spcPts val="600"/>
              </a:spcBef>
              <a:spcAft>
                <a:spcPts val="0"/>
              </a:spcAft>
              <a:buClr>
                <a:schemeClr val="dk1"/>
              </a:buClr>
              <a:buSzPts val="1100"/>
              <a:buNone/>
            </a:pPr>
            <a:endParaRPr lang="es-ES_tradnl" sz="1200" dirty="0"/>
          </a:p>
          <a:p>
            <a:pPr marL="0" lvl="0" indent="0" algn="l" rtl="0">
              <a:spcBef>
                <a:spcPts val="600"/>
              </a:spcBef>
              <a:spcAft>
                <a:spcPts val="0"/>
              </a:spcAft>
              <a:buClr>
                <a:schemeClr val="dk1"/>
              </a:buClr>
              <a:buSzPts val="1100"/>
              <a:buNone/>
            </a:pPr>
            <a:endParaRPr lang="es-ES_tradnl" sz="1200" dirty="0"/>
          </a:p>
          <a:p>
            <a:pPr marL="457200" lvl="1" indent="0" algn="dist">
              <a:spcBef>
                <a:spcPts val="600"/>
              </a:spcBef>
              <a:buClr>
                <a:schemeClr val="dk1"/>
              </a:buClr>
              <a:buSzPts val="1100"/>
              <a:buNone/>
            </a:pPr>
            <a:r>
              <a:rPr lang="es-ES_tradnl" sz="1200" dirty="0"/>
              <a:t>	 </a:t>
            </a:r>
          </a:p>
          <a:p>
            <a:pPr marL="0" lvl="0" indent="0" algn="l" rtl="0">
              <a:spcBef>
                <a:spcPts val="600"/>
              </a:spcBef>
              <a:spcAft>
                <a:spcPts val="0"/>
              </a:spcAft>
              <a:buClr>
                <a:schemeClr val="dk1"/>
              </a:buClr>
              <a:buSzPts val="1100"/>
              <a:buNone/>
            </a:pPr>
            <a:endParaRPr lang="es-ES_tradnl" sz="1200" dirty="0"/>
          </a:p>
          <a:p>
            <a:pPr marL="0" lvl="0" indent="0" algn="l" rtl="0">
              <a:spcBef>
                <a:spcPts val="600"/>
              </a:spcBef>
              <a:spcAft>
                <a:spcPts val="0"/>
              </a:spcAft>
              <a:buClr>
                <a:schemeClr val="dk1"/>
              </a:buClr>
              <a:buSzPts val="1100"/>
              <a:buNone/>
            </a:pPr>
            <a:endParaRPr lang="es-ES_tradnl" sz="1200" dirty="0"/>
          </a:p>
          <a:p>
            <a:pPr marL="0" lvl="0" indent="0" algn="l" rtl="0">
              <a:spcBef>
                <a:spcPts val="600"/>
              </a:spcBef>
              <a:spcAft>
                <a:spcPts val="0"/>
              </a:spcAft>
              <a:buClr>
                <a:schemeClr val="dk1"/>
              </a:buClr>
              <a:buSzPts val="1100"/>
              <a:buNone/>
            </a:pPr>
            <a:endParaRPr lang="es-ES_tradnl" sz="1200" dirty="0"/>
          </a:p>
          <a:p>
            <a:pPr marL="0" lvl="0" indent="0" algn="l" rtl="0">
              <a:spcBef>
                <a:spcPts val="600"/>
              </a:spcBef>
              <a:spcAft>
                <a:spcPts val="0"/>
              </a:spcAft>
              <a:buClr>
                <a:schemeClr val="dk1"/>
              </a:buClr>
              <a:buSzPts val="1100"/>
              <a:buNone/>
            </a:pPr>
            <a:endParaRPr sz="1200" dirty="0"/>
          </a:p>
        </p:txBody>
      </p:sp>
    </p:spTree>
    <p:extLst>
      <p:ext uri="{BB962C8B-B14F-4D97-AF65-F5344CB8AC3E}">
        <p14:creationId xmlns:p14="http://schemas.microsoft.com/office/powerpoint/2010/main" val="379764060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72"/>
        <p:cNvGrpSpPr/>
        <p:nvPr/>
      </p:nvGrpSpPr>
      <p:grpSpPr>
        <a:xfrm>
          <a:off x="0" y="0"/>
          <a:ext cx="0" cy="0"/>
          <a:chOff x="0" y="0"/>
          <a:chExt cx="0" cy="0"/>
        </a:xfrm>
      </p:grpSpPr>
      <p:sp>
        <p:nvSpPr>
          <p:cNvPr id="15" name="Google Shape;94;p18"/>
          <p:cNvSpPr txBox="1">
            <a:spLocks noGrp="1"/>
          </p:cNvSpPr>
          <p:nvPr/>
        </p:nvSpPr>
        <p:spPr>
          <a:xfrm>
            <a:off x="133154" y="427074"/>
            <a:ext cx="7733191" cy="721724"/>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434343"/>
              </a:buClr>
              <a:buSzPts val="4800"/>
              <a:buFont typeface="Lato Hairline"/>
              <a:buNone/>
              <a:defRPr sz="4800" b="0" i="0" u="none" strike="noStrike" cap="none">
                <a:solidFill>
                  <a:srgbClr val="434343"/>
                </a:solidFill>
                <a:latin typeface="Lato Hairline"/>
                <a:ea typeface="Lato Hairline"/>
                <a:cs typeface="Lato Hairline"/>
                <a:sym typeface="Lato Hairline"/>
              </a:defRPr>
            </a:lvl1pPr>
            <a:lvl2pPr marR="0" lvl="1" algn="l" rtl="0">
              <a:lnSpc>
                <a:spcPct val="100000"/>
              </a:lnSpc>
              <a:spcBef>
                <a:spcPts val="0"/>
              </a:spcBef>
              <a:spcAft>
                <a:spcPts val="0"/>
              </a:spcAft>
              <a:buClr>
                <a:srgbClr val="434343"/>
              </a:buClr>
              <a:buSzPts val="4800"/>
              <a:buFont typeface="Lato Hairline"/>
              <a:buNone/>
              <a:defRPr sz="4800" b="0" i="0" u="none" strike="noStrike" cap="none">
                <a:solidFill>
                  <a:srgbClr val="434343"/>
                </a:solidFill>
                <a:latin typeface="Lato Hairline"/>
                <a:ea typeface="Lato Hairline"/>
                <a:cs typeface="Lato Hairline"/>
                <a:sym typeface="Lato Hairline"/>
              </a:defRPr>
            </a:lvl2pPr>
            <a:lvl3pPr marR="0" lvl="2" algn="l" rtl="0">
              <a:lnSpc>
                <a:spcPct val="100000"/>
              </a:lnSpc>
              <a:spcBef>
                <a:spcPts val="0"/>
              </a:spcBef>
              <a:spcAft>
                <a:spcPts val="0"/>
              </a:spcAft>
              <a:buClr>
                <a:srgbClr val="434343"/>
              </a:buClr>
              <a:buSzPts val="4800"/>
              <a:buFont typeface="Lato Hairline"/>
              <a:buNone/>
              <a:defRPr sz="4800" b="0" i="0" u="none" strike="noStrike" cap="none">
                <a:solidFill>
                  <a:srgbClr val="434343"/>
                </a:solidFill>
                <a:latin typeface="Lato Hairline"/>
                <a:ea typeface="Lato Hairline"/>
                <a:cs typeface="Lato Hairline"/>
                <a:sym typeface="Lato Hairline"/>
              </a:defRPr>
            </a:lvl3pPr>
            <a:lvl4pPr marR="0" lvl="3" algn="l" rtl="0">
              <a:lnSpc>
                <a:spcPct val="100000"/>
              </a:lnSpc>
              <a:spcBef>
                <a:spcPts val="0"/>
              </a:spcBef>
              <a:spcAft>
                <a:spcPts val="0"/>
              </a:spcAft>
              <a:buClr>
                <a:srgbClr val="434343"/>
              </a:buClr>
              <a:buSzPts val="4800"/>
              <a:buFont typeface="Lato Hairline"/>
              <a:buNone/>
              <a:defRPr sz="4800" b="0" i="0" u="none" strike="noStrike" cap="none">
                <a:solidFill>
                  <a:srgbClr val="434343"/>
                </a:solidFill>
                <a:latin typeface="Lato Hairline"/>
                <a:ea typeface="Lato Hairline"/>
                <a:cs typeface="Lato Hairline"/>
                <a:sym typeface="Lato Hairline"/>
              </a:defRPr>
            </a:lvl4pPr>
            <a:lvl5pPr marR="0" lvl="4" algn="l" rtl="0">
              <a:lnSpc>
                <a:spcPct val="100000"/>
              </a:lnSpc>
              <a:spcBef>
                <a:spcPts val="0"/>
              </a:spcBef>
              <a:spcAft>
                <a:spcPts val="0"/>
              </a:spcAft>
              <a:buClr>
                <a:srgbClr val="434343"/>
              </a:buClr>
              <a:buSzPts val="4800"/>
              <a:buFont typeface="Lato Hairline"/>
              <a:buNone/>
              <a:defRPr sz="4800" b="0" i="0" u="none" strike="noStrike" cap="none">
                <a:solidFill>
                  <a:srgbClr val="434343"/>
                </a:solidFill>
                <a:latin typeface="Lato Hairline"/>
                <a:ea typeface="Lato Hairline"/>
                <a:cs typeface="Lato Hairline"/>
                <a:sym typeface="Lato Hairline"/>
              </a:defRPr>
            </a:lvl5pPr>
            <a:lvl6pPr marR="0" lvl="5" algn="l" rtl="0">
              <a:lnSpc>
                <a:spcPct val="100000"/>
              </a:lnSpc>
              <a:spcBef>
                <a:spcPts val="0"/>
              </a:spcBef>
              <a:spcAft>
                <a:spcPts val="0"/>
              </a:spcAft>
              <a:buClr>
                <a:srgbClr val="434343"/>
              </a:buClr>
              <a:buSzPts val="4800"/>
              <a:buFont typeface="Lato Hairline"/>
              <a:buNone/>
              <a:defRPr sz="4800" b="0" i="0" u="none" strike="noStrike" cap="none">
                <a:solidFill>
                  <a:srgbClr val="434343"/>
                </a:solidFill>
                <a:latin typeface="Lato Hairline"/>
                <a:ea typeface="Lato Hairline"/>
                <a:cs typeface="Lato Hairline"/>
                <a:sym typeface="Lato Hairline"/>
              </a:defRPr>
            </a:lvl6pPr>
            <a:lvl7pPr marR="0" lvl="6" algn="l" rtl="0">
              <a:lnSpc>
                <a:spcPct val="100000"/>
              </a:lnSpc>
              <a:spcBef>
                <a:spcPts val="0"/>
              </a:spcBef>
              <a:spcAft>
                <a:spcPts val="0"/>
              </a:spcAft>
              <a:buClr>
                <a:srgbClr val="434343"/>
              </a:buClr>
              <a:buSzPts val="4800"/>
              <a:buFont typeface="Lato Hairline"/>
              <a:buNone/>
              <a:defRPr sz="4800" b="0" i="0" u="none" strike="noStrike" cap="none">
                <a:solidFill>
                  <a:srgbClr val="434343"/>
                </a:solidFill>
                <a:latin typeface="Lato Hairline"/>
                <a:ea typeface="Lato Hairline"/>
                <a:cs typeface="Lato Hairline"/>
                <a:sym typeface="Lato Hairline"/>
              </a:defRPr>
            </a:lvl7pPr>
            <a:lvl8pPr marR="0" lvl="7" algn="l" rtl="0">
              <a:lnSpc>
                <a:spcPct val="100000"/>
              </a:lnSpc>
              <a:spcBef>
                <a:spcPts val="0"/>
              </a:spcBef>
              <a:spcAft>
                <a:spcPts val="0"/>
              </a:spcAft>
              <a:buClr>
                <a:srgbClr val="434343"/>
              </a:buClr>
              <a:buSzPts val="4800"/>
              <a:buFont typeface="Lato Hairline"/>
              <a:buNone/>
              <a:defRPr sz="4800" b="0" i="0" u="none" strike="noStrike" cap="none">
                <a:solidFill>
                  <a:srgbClr val="434343"/>
                </a:solidFill>
                <a:latin typeface="Lato Hairline"/>
                <a:ea typeface="Lato Hairline"/>
                <a:cs typeface="Lato Hairline"/>
                <a:sym typeface="Lato Hairline"/>
              </a:defRPr>
            </a:lvl8pPr>
            <a:lvl9pPr marR="0" lvl="8" algn="l" rtl="0">
              <a:lnSpc>
                <a:spcPct val="100000"/>
              </a:lnSpc>
              <a:spcBef>
                <a:spcPts val="0"/>
              </a:spcBef>
              <a:spcAft>
                <a:spcPts val="0"/>
              </a:spcAft>
              <a:buClr>
                <a:srgbClr val="434343"/>
              </a:buClr>
              <a:buSzPts val="4800"/>
              <a:buFont typeface="Lato Hairline"/>
              <a:buNone/>
              <a:defRPr sz="4800" b="0" i="0" u="none" strike="noStrike" cap="none">
                <a:solidFill>
                  <a:srgbClr val="434343"/>
                </a:solidFill>
                <a:latin typeface="Lato Hairline"/>
                <a:ea typeface="Lato Hairline"/>
                <a:cs typeface="Lato Hairline"/>
                <a:sym typeface="Lato Hairline"/>
              </a:defRPr>
            </a:lvl9pPr>
          </a:lstStyle>
          <a:p>
            <a:pPr marL="457200" lvl="1" algn="just">
              <a:spcBef>
                <a:spcPts val="600"/>
              </a:spcBef>
              <a:buClr>
                <a:schemeClr val="dk1"/>
              </a:buClr>
              <a:buSzPts val="1100"/>
            </a:pPr>
            <a:r>
              <a:rPr lang="es-ES_tradnl" sz="2800" dirty="0"/>
              <a:t>2.3  Cadena sintagmática paradigmática  </a:t>
            </a:r>
            <a:endParaRPr lang="es-ES_tradnl" sz="1200" dirty="0"/>
          </a:p>
        </p:txBody>
      </p:sp>
      <p:sp>
        <p:nvSpPr>
          <p:cNvPr id="16" name="Google Shape;95;p18"/>
          <p:cNvSpPr txBox="1">
            <a:spLocks noGrp="1"/>
          </p:cNvSpPr>
          <p:nvPr/>
        </p:nvSpPr>
        <p:spPr>
          <a:xfrm>
            <a:off x="556113" y="1053903"/>
            <a:ext cx="6331718" cy="1305015"/>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60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1pPr>
            <a:lvl2pPr marL="914400" marR="0" lvl="1"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2pPr>
            <a:lvl3pPr marL="1371600" marR="0" lvl="2"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3pPr>
            <a:lvl4pPr marL="1828800" marR="0" lvl="3"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4pPr>
            <a:lvl5pPr marL="2286000" marR="0" lvl="4"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5pPr>
            <a:lvl6pPr marL="2743200" marR="0" lvl="5"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6pPr>
            <a:lvl7pPr marL="3200400" marR="0" lvl="6"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7pPr>
            <a:lvl8pPr marL="3657600" marR="0" lvl="7"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8pPr>
            <a:lvl9pPr marL="4114800" marR="0" lvl="8"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9pPr>
          </a:lstStyle>
          <a:p>
            <a:pPr marL="114300" lvl="0" indent="0" algn="just" rtl="0">
              <a:spcBef>
                <a:spcPts val="600"/>
              </a:spcBef>
              <a:spcAft>
                <a:spcPts val="0"/>
              </a:spcAft>
              <a:buSzPts val="1800"/>
              <a:buNone/>
            </a:pPr>
            <a:r>
              <a:rPr lang="es-ES_tradnl" sz="1400" dirty="0">
                <a:solidFill>
                  <a:schemeClr val="bg2"/>
                </a:solidFill>
              </a:rPr>
              <a:t>Rojas (2016) de acuerdo con Castaints (2011) Dice que las relaciones </a:t>
            </a:r>
            <a:r>
              <a:rPr lang="es-ES_tradnl" sz="1400" b="1" dirty="0">
                <a:solidFill>
                  <a:srgbClr val="FFC000"/>
                </a:solidFill>
              </a:rPr>
              <a:t>sintagmática paradigmáticas </a:t>
            </a:r>
            <a:r>
              <a:rPr lang="es-ES_tradnl" sz="1400" dirty="0">
                <a:solidFill>
                  <a:schemeClr val="bg2"/>
                </a:solidFill>
              </a:rPr>
              <a:t>son operadores simbólicos importantes en la comprensión del sentido de los signos, ya que permiten analizar el conjunto de relaciones en que se están inmersos” (p.43). </a:t>
            </a:r>
          </a:p>
        </p:txBody>
      </p:sp>
      <p:sp>
        <p:nvSpPr>
          <p:cNvPr id="19" name="Google Shape;95;p18"/>
          <p:cNvSpPr txBox="1">
            <a:spLocks noGrp="1"/>
          </p:cNvSpPr>
          <p:nvPr/>
        </p:nvSpPr>
        <p:spPr>
          <a:xfrm>
            <a:off x="571345" y="2071517"/>
            <a:ext cx="6316486" cy="2138316"/>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60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1pPr>
            <a:lvl2pPr marL="914400" marR="0" lvl="1"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2pPr>
            <a:lvl3pPr marL="1371600" marR="0" lvl="2"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3pPr>
            <a:lvl4pPr marL="1828800" marR="0" lvl="3"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4pPr>
            <a:lvl5pPr marL="2286000" marR="0" lvl="4"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5pPr>
            <a:lvl6pPr marL="2743200" marR="0" lvl="5"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6pPr>
            <a:lvl7pPr marL="3200400" marR="0" lvl="6"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7pPr>
            <a:lvl8pPr marL="3657600" marR="0" lvl="7"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8pPr>
            <a:lvl9pPr marL="4114800" marR="0" lvl="8"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9pPr>
          </a:lstStyle>
          <a:p>
            <a:pPr marL="114300" lvl="0" indent="0" algn="just" rtl="0">
              <a:spcBef>
                <a:spcPts val="600"/>
              </a:spcBef>
              <a:spcAft>
                <a:spcPts val="0"/>
              </a:spcAft>
              <a:buSzPts val="1800"/>
              <a:buNone/>
            </a:pPr>
            <a:r>
              <a:rPr lang="es-ES_tradnl" sz="1400" dirty="0">
                <a:solidFill>
                  <a:schemeClr val="bg2"/>
                </a:solidFill>
              </a:rPr>
              <a:t>Un objeto tendrá determinado valor en relación a otros de acuerdo al lugar que ocupa y la interacción que se lleve a cabo.</a:t>
            </a:r>
          </a:p>
          <a:p>
            <a:pPr marL="114300" lvl="0" indent="0" algn="just" rtl="0">
              <a:spcBef>
                <a:spcPts val="600"/>
              </a:spcBef>
              <a:spcAft>
                <a:spcPts val="0"/>
              </a:spcAft>
              <a:buSzPts val="1800"/>
              <a:buNone/>
            </a:pPr>
            <a:r>
              <a:rPr lang="es-ES_tradnl" sz="1400" dirty="0">
                <a:solidFill>
                  <a:schemeClr val="bg2"/>
                </a:solidFill>
              </a:rPr>
              <a:t>Los significados entonces están en relación  las diferentes circunstancias, el contexto, el entorno social, las relaciones de interacción  que se presentan entre  individuos en ese momento, todo dentro de una cultura especifica (Rojas, 2016, p.43).</a:t>
            </a:r>
          </a:p>
          <a:p>
            <a:pPr marL="114300" lvl="0" indent="0" algn="just" rtl="0">
              <a:spcBef>
                <a:spcPts val="600"/>
              </a:spcBef>
              <a:spcAft>
                <a:spcPts val="0"/>
              </a:spcAft>
              <a:buSzPts val="1800"/>
              <a:buNone/>
            </a:pPr>
            <a:endParaRPr lang="es-ES_tradnl" sz="1400" dirty="0">
              <a:solidFill>
                <a:schemeClr val="bg2"/>
              </a:solidFill>
            </a:endParaRPr>
          </a:p>
        </p:txBody>
      </p:sp>
      <p:pic>
        <p:nvPicPr>
          <p:cNvPr id="21" name="Imagen 20" descr="Captura de pantalla 2018-09-18 a las 3.38.15 p.m..png"/>
          <p:cNvPicPr>
            <a:picLocks noChangeAspect="1"/>
          </p:cNvPicPr>
          <p:nvPr/>
        </p:nvPicPr>
        <p:blipFill rotWithShape="1">
          <a:blip r:embed="rId3">
            <a:extLst>
              <a:ext uri="{28A0092B-C50C-407E-A947-70E740481C1C}">
                <a14:useLocalDpi xmlns:a14="http://schemas.microsoft.com/office/drawing/2010/main" val="0"/>
              </a:ext>
            </a:extLst>
          </a:blip>
          <a:srcRect l="71563" t="1565" r="5085"/>
          <a:stretch/>
        </p:blipFill>
        <p:spPr>
          <a:xfrm>
            <a:off x="7182357" y="0"/>
            <a:ext cx="1961643" cy="5143500"/>
          </a:xfrm>
          <a:prstGeom prst="rect">
            <a:avLst/>
          </a:prstGeom>
        </p:spPr>
      </p:pic>
      <p:sp>
        <p:nvSpPr>
          <p:cNvPr id="8" name="Rectángulo 7">
            <a:extLst>
              <a:ext uri="{FF2B5EF4-FFF2-40B4-BE49-F238E27FC236}">
                <a16:creationId xmlns:a16="http://schemas.microsoft.com/office/drawing/2014/main" id="{98BD2812-B5E5-C64F-A748-7108C1EB6B40}"/>
              </a:ext>
            </a:extLst>
          </p:cNvPr>
          <p:cNvSpPr/>
          <p:nvPr/>
        </p:nvSpPr>
        <p:spPr>
          <a:xfrm>
            <a:off x="528286" y="4713309"/>
            <a:ext cx="2164375" cy="253916"/>
          </a:xfrm>
          <a:prstGeom prst="rect">
            <a:avLst/>
          </a:prstGeom>
        </p:spPr>
        <p:txBody>
          <a:bodyPr wrap="none">
            <a:spAutoFit/>
          </a:bodyPr>
          <a:lstStyle/>
          <a:p>
            <a:r>
              <a:rPr lang="es-MX" sz="1050" dirty="0">
                <a:solidFill>
                  <a:schemeClr val="bg2"/>
                </a:solidFill>
              </a:rPr>
              <a:t>Diseño de Productos Sistémicos </a:t>
            </a:r>
          </a:p>
        </p:txBody>
      </p:sp>
      <p:sp>
        <p:nvSpPr>
          <p:cNvPr id="9" name="Rectángulo 8">
            <a:extLst>
              <a:ext uri="{FF2B5EF4-FFF2-40B4-BE49-F238E27FC236}">
                <a16:creationId xmlns:a16="http://schemas.microsoft.com/office/drawing/2014/main" id="{239B4D10-AA46-5D41-8B54-D1CF4E87C84C}"/>
              </a:ext>
            </a:extLst>
          </p:cNvPr>
          <p:cNvSpPr/>
          <p:nvPr/>
        </p:nvSpPr>
        <p:spPr>
          <a:xfrm>
            <a:off x="5306301" y="4713309"/>
            <a:ext cx="1691489" cy="253916"/>
          </a:xfrm>
          <a:prstGeom prst="rect">
            <a:avLst/>
          </a:prstGeom>
        </p:spPr>
        <p:txBody>
          <a:bodyPr wrap="none">
            <a:spAutoFit/>
          </a:bodyPr>
          <a:lstStyle/>
          <a:p>
            <a:r>
              <a:rPr lang="es-MX" sz="1050" dirty="0">
                <a:solidFill>
                  <a:schemeClr val="bg2"/>
                </a:solidFill>
              </a:rPr>
              <a:t>Dr. en Dis. Deniss Rojas </a:t>
            </a:r>
          </a:p>
        </p:txBody>
      </p:sp>
      <p:sp>
        <p:nvSpPr>
          <p:cNvPr id="10" name="CuadroTexto 9">
            <a:extLst>
              <a:ext uri="{FF2B5EF4-FFF2-40B4-BE49-F238E27FC236}">
                <a16:creationId xmlns:a16="http://schemas.microsoft.com/office/drawing/2014/main" id="{0FEDFAA6-CB05-8F4B-B94F-E8B0DF884A8E}"/>
              </a:ext>
            </a:extLst>
          </p:cNvPr>
          <p:cNvSpPr txBox="1"/>
          <p:nvPr/>
        </p:nvSpPr>
        <p:spPr>
          <a:xfrm>
            <a:off x="5038361" y="4713309"/>
            <a:ext cx="3918857" cy="253916"/>
          </a:xfrm>
          <a:prstGeom prst="rect">
            <a:avLst/>
          </a:prstGeom>
          <a:noFill/>
        </p:spPr>
        <p:txBody>
          <a:bodyPr wrap="square" rtlCol="0">
            <a:spAutoFit/>
          </a:bodyPr>
          <a:lstStyle/>
          <a:p>
            <a:pPr algn="r"/>
            <a:r>
              <a:rPr lang="es-MX" sz="1050" b="1" dirty="0">
                <a:solidFill>
                  <a:schemeClr val="tx1">
                    <a:lumMod val="75000"/>
                    <a:lumOff val="25000"/>
                  </a:schemeClr>
                </a:solidFill>
              </a:rPr>
              <a:t>Septiembre 2019</a:t>
            </a:r>
          </a:p>
        </p:txBody>
      </p:sp>
    </p:spTree>
    <p:extLst>
      <p:ext uri="{BB962C8B-B14F-4D97-AF65-F5344CB8AC3E}">
        <p14:creationId xmlns:p14="http://schemas.microsoft.com/office/powerpoint/2010/main" val="217225157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72"/>
        <p:cNvGrpSpPr/>
        <p:nvPr/>
      </p:nvGrpSpPr>
      <p:grpSpPr>
        <a:xfrm>
          <a:off x="0" y="0"/>
          <a:ext cx="0" cy="0"/>
          <a:chOff x="0" y="0"/>
          <a:chExt cx="0" cy="0"/>
        </a:xfrm>
      </p:grpSpPr>
      <p:pic>
        <p:nvPicPr>
          <p:cNvPr id="13" name="Imagen 12" descr="Captura de pantalla 2018-09-18 a las 12.07.20 p.m..png"/>
          <p:cNvPicPr>
            <a:picLocks noChangeAspect="1"/>
          </p:cNvPicPr>
          <p:nvPr/>
        </p:nvPicPr>
        <p:blipFill rotWithShape="1">
          <a:blip r:embed="rId3">
            <a:extLst>
              <a:ext uri="{28A0092B-C50C-407E-A947-70E740481C1C}">
                <a14:useLocalDpi xmlns:a14="http://schemas.microsoft.com/office/drawing/2010/main" val="0"/>
              </a:ext>
            </a:extLst>
          </a:blip>
          <a:srcRect l="62433" t="-1961" r="13419" b="2780"/>
          <a:stretch/>
        </p:blipFill>
        <p:spPr>
          <a:xfrm>
            <a:off x="6807232" y="-102983"/>
            <a:ext cx="2336768" cy="5246483"/>
          </a:xfrm>
          <a:prstGeom prst="rect">
            <a:avLst/>
          </a:prstGeom>
        </p:spPr>
      </p:pic>
      <p:sp>
        <p:nvSpPr>
          <p:cNvPr id="3" name="Rectángulo 2"/>
          <p:cNvSpPr/>
          <p:nvPr/>
        </p:nvSpPr>
        <p:spPr>
          <a:xfrm>
            <a:off x="2900031" y="99342"/>
            <a:ext cx="3946358" cy="4224471"/>
          </a:xfrm>
          <a:prstGeom prst="rect">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lang="es-MX"/>
          </a:p>
        </p:txBody>
      </p:sp>
      <p:sp>
        <p:nvSpPr>
          <p:cNvPr id="4" name="Rectángulo 3"/>
          <p:cNvSpPr/>
          <p:nvPr/>
        </p:nvSpPr>
        <p:spPr>
          <a:xfrm>
            <a:off x="3192379" y="411773"/>
            <a:ext cx="1745381" cy="104051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Rectángulo 13"/>
          <p:cNvSpPr/>
          <p:nvPr/>
        </p:nvSpPr>
        <p:spPr>
          <a:xfrm>
            <a:off x="3192379" y="2033577"/>
            <a:ext cx="1745381" cy="197317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9" name="Conector recto de flecha 8"/>
          <p:cNvCxnSpPr/>
          <p:nvPr/>
        </p:nvCxnSpPr>
        <p:spPr>
          <a:xfrm>
            <a:off x="4065069" y="1452283"/>
            <a:ext cx="0" cy="581294"/>
          </a:xfrm>
          <a:prstGeom prst="straightConnector1">
            <a:avLst/>
          </a:prstGeom>
          <a:ln>
            <a:headEnd type="triangle"/>
            <a:tailEnd type="triangle"/>
          </a:ln>
        </p:spPr>
        <p:style>
          <a:lnRef idx="2">
            <a:schemeClr val="dk1"/>
          </a:lnRef>
          <a:fillRef idx="0">
            <a:schemeClr val="dk1"/>
          </a:fillRef>
          <a:effectRef idx="1">
            <a:schemeClr val="dk1"/>
          </a:effectRef>
          <a:fontRef idx="minor">
            <a:schemeClr val="tx1"/>
          </a:fontRef>
        </p:style>
      </p:cxnSp>
      <p:sp>
        <p:nvSpPr>
          <p:cNvPr id="16" name="Google Shape;95;p18"/>
          <p:cNvSpPr txBox="1">
            <a:spLocks/>
          </p:cNvSpPr>
          <p:nvPr/>
        </p:nvSpPr>
        <p:spPr>
          <a:xfrm>
            <a:off x="2561116" y="435209"/>
            <a:ext cx="2883049" cy="964012"/>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114300" algn="ctr">
              <a:buSzPts val="1800"/>
            </a:pPr>
            <a:r>
              <a:rPr lang="es-MX" sz="900" dirty="0">
                <a:solidFill>
                  <a:schemeClr val="tx2">
                    <a:lumMod val="50000"/>
                  </a:schemeClr>
                </a:solidFill>
                <a:latin typeface="Lato Light" panose="020B0604020202020204" charset="0"/>
              </a:rPr>
              <a:t>-</a:t>
            </a:r>
            <a:r>
              <a:rPr lang="es-MX" sz="800" b="1" dirty="0">
                <a:solidFill>
                  <a:schemeClr val="tx2">
                    <a:lumMod val="50000"/>
                  </a:schemeClr>
                </a:solidFill>
                <a:latin typeface="Lato Light" panose="020B0604020202020204" charset="0"/>
              </a:rPr>
              <a:t>Trabajo y dificultad de producción</a:t>
            </a:r>
          </a:p>
          <a:p>
            <a:pPr marL="114300" algn="ctr">
              <a:buSzPts val="1800"/>
            </a:pPr>
            <a:r>
              <a:rPr lang="es-MX" sz="800" b="1" dirty="0">
                <a:solidFill>
                  <a:schemeClr val="tx2">
                    <a:lumMod val="50000"/>
                  </a:schemeClr>
                </a:solidFill>
                <a:latin typeface="Lato Light" panose="020B0604020202020204" charset="0"/>
              </a:rPr>
              <a:t>-Estructura de reproducción social</a:t>
            </a:r>
          </a:p>
          <a:p>
            <a:pPr marL="114300" algn="ctr">
              <a:buSzPts val="1800"/>
            </a:pPr>
            <a:r>
              <a:rPr lang="es-MX" sz="800" b="1" dirty="0">
                <a:solidFill>
                  <a:schemeClr val="tx2">
                    <a:lumMod val="50000"/>
                  </a:schemeClr>
                </a:solidFill>
                <a:latin typeface="Lato Light" panose="020B0604020202020204" charset="0"/>
              </a:rPr>
              <a:t>-Placer, utilidad y/o gusto</a:t>
            </a:r>
          </a:p>
          <a:p>
            <a:pPr marL="114300" algn="ctr">
              <a:buSzPts val="1800"/>
            </a:pPr>
            <a:r>
              <a:rPr lang="es-MX" sz="800" b="1" dirty="0">
                <a:solidFill>
                  <a:schemeClr val="tx2">
                    <a:lumMod val="50000"/>
                  </a:schemeClr>
                </a:solidFill>
                <a:latin typeface="Lato Light" panose="020B0604020202020204" charset="0"/>
              </a:rPr>
              <a:t>-Deseo</a:t>
            </a:r>
          </a:p>
          <a:p>
            <a:pPr marL="114300" algn="ctr">
              <a:buSzPts val="1800"/>
            </a:pPr>
            <a:r>
              <a:rPr lang="es-MX" sz="800" b="1" dirty="0">
                <a:solidFill>
                  <a:schemeClr val="tx2">
                    <a:lumMod val="50000"/>
                  </a:schemeClr>
                </a:solidFill>
                <a:latin typeface="Lato Light" panose="020B0604020202020204" charset="0"/>
              </a:rPr>
              <a:t>-Reconocimiento social</a:t>
            </a:r>
          </a:p>
          <a:p>
            <a:pPr marL="114300" algn="ctr">
              <a:buSzPts val="1800"/>
            </a:pPr>
            <a:r>
              <a:rPr lang="es-MX" sz="800" b="1" dirty="0">
                <a:solidFill>
                  <a:schemeClr val="tx2">
                    <a:lumMod val="50000"/>
                  </a:schemeClr>
                </a:solidFill>
                <a:latin typeface="Lato Light" panose="020B0604020202020204" charset="0"/>
              </a:rPr>
              <a:t>- Grado de rivalidad por el objeto</a:t>
            </a:r>
          </a:p>
        </p:txBody>
      </p:sp>
      <p:sp>
        <p:nvSpPr>
          <p:cNvPr id="17" name="Google Shape;95;p18"/>
          <p:cNvSpPr txBox="1">
            <a:spLocks/>
          </p:cNvSpPr>
          <p:nvPr/>
        </p:nvSpPr>
        <p:spPr>
          <a:xfrm>
            <a:off x="2546955" y="2237152"/>
            <a:ext cx="2883049" cy="1973179"/>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114300" algn="ctr">
              <a:buSzPts val="1800"/>
            </a:pPr>
            <a:r>
              <a:rPr lang="es-MX" sz="800" b="1" dirty="0">
                <a:solidFill>
                  <a:schemeClr val="tx2">
                    <a:lumMod val="50000"/>
                  </a:schemeClr>
                </a:solidFill>
                <a:latin typeface="Lato Light" panose="020B0604020202020204" charset="0"/>
              </a:rPr>
              <a:t>-Fetichismo, animismo del objeto</a:t>
            </a:r>
          </a:p>
          <a:p>
            <a:pPr marL="114300" algn="ctr">
              <a:buSzPts val="1800"/>
            </a:pPr>
            <a:r>
              <a:rPr lang="es-MX" sz="800" b="1" dirty="0">
                <a:solidFill>
                  <a:schemeClr val="tx2">
                    <a:lumMod val="50000"/>
                  </a:schemeClr>
                </a:solidFill>
                <a:latin typeface="Lato Light" panose="020B0604020202020204" charset="0"/>
              </a:rPr>
              <a:t>-Metafísica del objeto</a:t>
            </a:r>
          </a:p>
          <a:p>
            <a:pPr marL="114300" algn="ctr">
              <a:buSzPts val="1800"/>
            </a:pPr>
            <a:r>
              <a:rPr lang="es-MX" sz="800" b="1" dirty="0">
                <a:solidFill>
                  <a:schemeClr val="tx2">
                    <a:lumMod val="50000"/>
                  </a:schemeClr>
                </a:solidFill>
                <a:latin typeface="Lato Light" panose="020B0604020202020204" charset="0"/>
              </a:rPr>
              <a:t>-Sistema de clasificación</a:t>
            </a:r>
          </a:p>
          <a:p>
            <a:pPr marL="114300" algn="ctr">
              <a:buSzPts val="1800"/>
            </a:pPr>
            <a:r>
              <a:rPr lang="es-MX" sz="800" b="1" dirty="0">
                <a:solidFill>
                  <a:schemeClr val="tx2">
                    <a:lumMod val="50000"/>
                  </a:schemeClr>
                </a:solidFill>
                <a:latin typeface="Lato Light" panose="020B0604020202020204" charset="0"/>
              </a:rPr>
              <a:t>-Dispositivos habituales</a:t>
            </a:r>
          </a:p>
          <a:p>
            <a:pPr marL="114300" algn="ctr">
              <a:buSzPts val="1800"/>
            </a:pPr>
            <a:r>
              <a:rPr lang="es-MX" sz="800" b="1" dirty="0">
                <a:solidFill>
                  <a:schemeClr val="tx2">
                    <a:lumMod val="50000"/>
                  </a:schemeClr>
                </a:solidFill>
                <a:latin typeface="Lato Light" panose="020B0604020202020204" charset="0"/>
              </a:rPr>
              <a:t>-Lógica de costumbres</a:t>
            </a:r>
          </a:p>
          <a:p>
            <a:pPr marL="114300" algn="ctr">
              <a:buSzPts val="1800"/>
            </a:pPr>
            <a:r>
              <a:rPr lang="es-MX" sz="800" b="1" dirty="0">
                <a:solidFill>
                  <a:schemeClr val="tx2">
                    <a:lumMod val="50000"/>
                  </a:schemeClr>
                </a:solidFill>
                <a:latin typeface="Lato Light" panose="020B0604020202020204" charset="0"/>
              </a:rPr>
              <a:t>-Objetos calificantes</a:t>
            </a:r>
          </a:p>
          <a:p>
            <a:pPr marL="114300" algn="ctr">
              <a:buSzPts val="1800"/>
            </a:pPr>
            <a:r>
              <a:rPr lang="es-MX" sz="800" b="1" dirty="0">
                <a:solidFill>
                  <a:schemeClr val="tx2">
                    <a:lumMod val="50000"/>
                  </a:schemeClr>
                </a:solidFill>
                <a:latin typeface="Lato Light" panose="020B0604020202020204" charset="0"/>
              </a:rPr>
              <a:t>-Mimetismo (deseo mimético)</a:t>
            </a:r>
          </a:p>
          <a:p>
            <a:pPr marL="114300" algn="ctr">
              <a:buSzPts val="1800"/>
            </a:pPr>
            <a:r>
              <a:rPr lang="es-MX" sz="800" b="1" dirty="0">
                <a:solidFill>
                  <a:schemeClr val="tx2">
                    <a:lumMod val="50000"/>
                  </a:schemeClr>
                </a:solidFill>
                <a:latin typeface="Lato Light" panose="020B0604020202020204" charset="0"/>
              </a:rPr>
              <a:t>-Identidad</a:t>
            </a:r>
          </a:p>
          <a:p>
            <a:pPr marL="114300" algn="ctr">
              <a:buSzPts val="1800"/>
            </a:pPr>
            <a:r>
              <a:rPr lang="es-MX" sz="800" b="1" dirty="0">
                <a:solidFill>
                  <a:schemeClr val="tx2">
                    <a:lumMod val="50000"/>
                  </a:schemeClr>
                </a:solidFill>
                <a:latin typeface="Lato Light" panose="020B0604020202020204" charset="0"/>
              </a:rPr>
              <a:t>-Honor, distinción</a:t>
            </a:r>
          </a:p>
          <a:p>
            <a:pPr marL="114300" algn="ctr">
              <a:buSzPts val="1800"/>
            </a:pPr>
            <a:r>
              <a:rPr lang="es-MX" sz="800" b="1" dirty="0">
                <a:solidFill>
                  <a:schemeClr val="tx2">
                    <a:lumMod val="50000"/>
                  </a:schemeClr>
                </a:solidFill>
                <a:latin typeface="Lato Light" panose="020B0604020202020204" charset="0"/>
              </a:rPr>
              <a:t>-Poder</a:t>
            </a:r>
          </a:p>
          <a:p>
            <a:pPr marL="114300" algn="ctr">
              <a:buSzPts val="1800"/>
            </a:pPr>
            <a:r>
              <a:rPr lang="es-MX" sz="800" b="1" dirty="0">
                <a:solidFill>
                  <a:schemeClr val="tx2">
                    <a:lumMod val="50000"/>
                  </a:schemeClr>
                </a:solidFill>
                <a:latin typeface="Lato Light" panose="020B0604020202020204" charset="0"/>
              </a:rPr>
              <a:t>-Ética, moral</a:t>
            </a:r>
          </a:p>
          <a:p>
            <a:pPr marL="114300" algn="ctr">
              <a:buSzPts val="1800"/>
            </a:pPr>
            <a:r>
              <a:rPr lang="es-MX" sz="800" b="1" dirty="0">
                <a:solidFill>
                  <a:schemeClr val="tx2">
                    <a:lumMod val="50000"/>
                  </a:schemeClr>
                </a:solidFill>
                <a:latin typeface="Lato Light" panose="020B0604020202020204" charset="0"/>
              </a:rPr>
              <a:t>-Belleza, estética</a:t>
            </a:r>
          </a:p>
        </p:txBody>
      </p:sp>
      <p:sp>
        <p:nvSpPr>
          <p:cNvPr id="18" name="Google Shape;95;p18"/>
          <p:cNvSpPr txBox="1">
            <a:spLocks/>
          </p:cNvSpPr>
          <p:nvPr/>
        </p:nvSpPr>
        <p:spPr>
          <a:xfrm>
            <a:off x="5088367" y="1291827"/>
            <a:ext cx="1718865" cy="642462"/>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114300" algn="ctr">
              <a:buSzPts val="1800"/>
            </a:pPr>
            <a:endParaRPr lang="es-MX" sz="800" b="1" dirty="0">
              <a:solidFill>
                <a:schemeClr val="tx2">
                  <a:lumMod val="50000"/>
                </a:schemeClr>
              </a:solidFill>
              <a:latin typeface="Lato Light" panose="020B0604020202020204" charset="0"/>
            </a:endParaRPr>
          </a:p>
        </p:txBody>
      </p:sp>
      <p:sp>
        <p:nvSpPr>
          <p:cNvPr id="19" name="Google Shape;95;p18"/>
          <p:cNvSpPr txBox="1">
            <a:spLocks/>
          </p:cNvSpPr>
          <p:nvPr/>
        </p:nvSpPr>
        <p:spPr>
          <a:xfrm>
            <a:off x="3050498" y="24069"/>
            <a:ext cx="2848961" cy="456984"/>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114300" algn="just">
              <a:spcBef>
                <a:spcPts val="600"/>
              </a:spcBef>
              <a:buSzPts val="1800"/>
            </a:pPr>
            <a:r>
              <a:rPr lang="es-MX" sz="1000" b="1" dirty="0">
                <a:solidFill>
                  <a:schemeClr val="tx1"/>
                </a:solidFill>
                <a:latin typeface="Lato Light" panose="020B0604020202020204" charset="0"/>
              </a:rPr>
              <a:t>Relaciones Sintagmáticas</a:t>
            </a:r>
          </a:p>
        </p:txBody>
      </p:sp>
      <p:sp>
        <p:nvSpPr>
          <p:cNvPr id="20" name="Google Shape;95;p18"/>
          <p:cNvSpPr txBox="1">
            <a:spLocks/>
          </p:cNvSpPr>
          <p:nvPr/>
        </p:nvSpPr>
        <p:spPr>
          <a:xfrm>
            <a:off x="3045983" y="3869301"/>
            <a:ext cx="2848961" cy="456984"/>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114300" algn="just">
              <a:spcBef>
                <a:spcPts val="600"/>
              </a:spcBef>
              <a:buSzPts val="1800"/>
            </a:pPr>
            <a:r>
              <a:rPr lang="es-MX" sz="1000" b="1" dirty="0">
                <a:solidFill>
                  <a:schemeClr val="tx1"/>
                </a:solidFill>
                <a:latin typeface="Lato Light" panose="020B0604020202020204" charset="0"/>
              </a:rPr>
              <a:t>Relaciones Paradigmáticas</a:t>
            </a:r>
          </a:p>
        </p:txBody>
      </p:sp>
      <p:sp>
        <p:nvSpPr>
          <p:cNvPr id="21" name="Google Shape;95;p18"/>
          <p:cNvSpPr txBox="1">
            <a:spLocks/>
          </p:cNvSpPr>
          <p:nvPr/>
        </p:nvSpPr>
        <p:spPr>
          <a:xfrm>
            <a:off x="3851360" y="1526654"/>
            <a:ext cx="1285348" cy="456984"/>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114300" algn="ctr">
              <a:buSzPts val="1800"/>
            </a:pPr>
            <a:r>
              <a:rPr lang="es-MX" sz="800" dirty="0">
                <a:solidFill>
                  <a:schemeClr val="tx1"/>
                </a:solidFill>
                <a:latin typeface="Lato Light" panose="020B0604020202020204" charset="0"/>
              </a:rPr>
              <a:t>Vinculación </a:t>
            </a:r>
          </a:p>
          <a:p>
            <a:pPr marL="114300" algn="ctr">
              <a:buSzPts val="1800"/>
            </a:pPr>
            <a:r>
              <a:rPr lang="es-MX" sz="800" dirty="0">
                <a:solidFill>
                  <a:schemeClr val="tx1"/>
                </a:solidFill>
                <a:latin typeface="Lato Light" panose="020B0604020202020204" charset="0"/>
              </a:rPr>
              <a:t>Entre categorías</a:t>
            </a:r>
          </a:p>
        </p:txBody>
      </p:sp>
      <p:sp>
        <p:nvSpPr>
          <p:cNvPr id="22" name="Google Shape;95;p18"/>
          <p:cNvSpPr txBox="1">
            <a:spLocks/>
          </p:cNvSpPr>
          <p:nvPr/>
        </p:nvSpPr>
        <p:spPr>
          <a:xfrm>
            <a:off x="2777293" y="1545341"/>
            <a:ext cx="1451642" cy="456984"/>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114300" algn="ctr">
              <a:buSzPts val="1800"/>
            </a:pPr>
            <a:r>
              <a:rPr lang="es-MX" sz="800" dirty="0">
                <a:solidFill>
                  <a:schemeClr val="tx1"/>
                </a:solidFill>
                <a:latin typeface="Lato Light" panose="020B0604020202020204" charset="0"/>
              </a:rPr>
              <a:t>Relación</a:t>
            </a:r>
          </a:p>
          <a:p>
            <a:pPr marL="114300" algn="ctr">
              <a:buSzPts val="1800"/>
            </a:pPr>
            <a:r>
              <a:rPr lang="es-MX" sz="800" dirty="0">
                <a:solidFill>
                  <a:schemeClr val="tx1"/>
                </a:solidFill>
                <a:latin typeface="Lato Light" panose="020B0604020202020204" charset="0"/>
              </a:rPr>
              <a:t>Sujetos(s)-Objetos(s)</a:t>
            </a:r>
          </a:p>
        </p:txBody>
      </p:sp>
      <p:sp>
        <p:nvSpPr>
          <p:cNvPr id="23" name="Google Shape;95;p18"/>
          <p:cNvSpPr txBox="1">
            <a:spLocks/>
          </p:cNvSpPr>
          <p:nvPr/>
        </p:nvSpPr>
        <p:spPr>
          <a:xfrm>
            <a:off x="4653090" y="1534672"/>
            <a:ext cx="1285348" cy="456984"/>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114300" algn="ctr">
              <a:buSzPts val="1800"/>
            </a:pPr>
            <a:r>
              <a:rPr lang="es-MX" sz="800" dirty="0">
                <a:solidFill>
                  <a:schemeClr val="tx1"/>
                </a:solidFill>
                <a:latin typeface="Lato Light" panose="020B0604020202020204" charset="0"/>
              </a:rPr>
              <a:t>Sentido/</a:t>
            </a:r>
          </a:p>
          <a:p>
            <a:pPr marL="114300" algn="ctr">
              <a:buSzPts val="1800"/>
            </a:pPr>
            <a:r>
              <a:rPr lang="es-MX" sz="800" dirty="0">
                <a:solidFill>
                  <a:schemeClr val="tx1"/>
                </a:solidFill>
                <a:latin typeface="Lato Light" panose="020B0604020202020204" charset="0"/>
              </a:rPr>
              <a:t>Emoción</a:t>
            </a:r>
          </a:p>
        </p:txBody>
      </p:sp>
      <p:sp>
        <p:nvSpPr>
          <p:cNvPr id="24" name="Rectángulo 23"/>
          <p:cNvSpPr/>
          <p:nvPr/>
        </p:nvSpPr>
        <p:spPr>
          <a:xfrm>
            <a:off x="5062649" y="1548867"/>
            <a:ext cx="538730" cy="412558"/>
          </a:xfrm>
          <a:prstGeom prst="rect">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endParaRPr lang="es-MX"/>
          </a:p>
        </p:txBody>
      </p:sp>
      <p:sp>
        <p:nvSpPr>
          <p:cNvPr id="25" name="Google Shape;95;p18"/>
          <p:cNvSpPr txBox="1">
            <a:spLocks/>
          </p:cNvSpPr>
          <p:nvPr/>
        </p:nvSpPr>
        <p:spPr>
          <a:xfrm>
            <a:off x="5011352" y="858057"/>
            <a:ext cx="1285348" cy="456984"/>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114300" algn="ctr">
              <a:buSzPts val="1800"/>
            </a:pPr>
            <a:r>
              <a:rPr lang="es-MX" sz="800" dirty="0">
                <a:solidFill>
                  <a:schemeClr val="tx1"/>
                </a:solidFill>
                <a:latin typeface="Lato Light" panose="020B0604020202020204" charset="0"/>
              </a:rPr>
              <a:t>Produce</a:t>
            </a:r>
          </a:p>
        </p:txBody>
      </p:sp>
      <p:sp>
        <p:nvSpPr>
          <p:cNvPr id="26" name="Google Shape;95;p18"/>
          <p:cNvSpPr txBox="1">
            <a:spLocks/>
          </p:cNvSpPr>
          <p:nvPr/>
        </p:nvSpPr>
        <p:spPr>
          <a:xfrm>
            <a:off x="5025389" y="2366116"/>
            <a:ext cx="1285348" cy="456984"/>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114300" algn="ctr">
              <a:buSzPts val="1800"/>
            </a:pPr>
            <a:r>
              <a:rPr lang="es-MX" sz="800" dirty="0">
                <a:solidFill>
                  <a:schemeClr val="tx1"/>
                </a:solidFill>
                <a:latin typeface="Lato Light" panose="020B0604020202020204" charset="0"/>
              </a:rPr>
              <a:t>Produce</a:t>
            </a:r>
          </a:p>
        </p:txBody>
      </p:sp>
      <p:sp>
        <p:nvSpPr>
          <p:cNvPr id="27" name="Google Shape;95;p18"/>
          <p:cNvSpPr txBox="1">
            <a:spLocks/>
          </p:cNvSpPr>
          <p:nvPr/>
        </p:nvSpPr>
        <p:spPr>
          <a:xfrm>
            <a:off x="5843662" y="1590642"/>
            <a:ext cx="881637" cy="218302"/>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114300" algn="ctr">
              <a:buSzPts val="1800"/>
            </a:pPr>
            <a:r>
              <a:rPr lang="es-MX" sz="800" dirty="0">
                <a:solidFill>
                  <a:schemeClr val="tx1"/>
                </a:solidFill>
                <a:latin typeface="Lato Light" panose="020B0604020202020204" charset="0"/>
              </a:rPr>
              <a:t>Objeto-Valor</a:t>
            </a:r>
          </a:p>
        </p:txBody>
      </p:sp>
      <p:cxnSp>
        <p:nvCxnSpPr>
          <p:cNvPr id="33" name="Conector recto 32"/>
          <p:cNvCxnSpPr/>
          <p:nvPr/>
        </p:nvCxnSpPr>
        <p:spPr>
          <a:xfrm>
            <a:off x="4937760" y="932028"/>
            <a:ext cx="358004" cy="0"/>
          </a:xfrm>
          <a:prstGeom prst="line">
            <a:avLst/>
          </a:prstGeom>
        </p:spPr>
        <p:style>
          <a:lnRef idx="2">
            <a:schemeClr val="dk1"/>
          </a:lnRef>
          <a:fillRef idx="0">
            <a:schemeClr val="dk1"/>
          </a:fillRef>
          <a:effectRef idx="1">
            <a:schemeClr val="dk1"/>
          </a:effectRef>
          <a:fontRef idx="minor">
            <a:schemeClr val="tx1"/>
          </a:fontRef>
        </p:style>
      </p:cxnSp>
      <p:cxnSp>
        <p:nvCxnSpPr>
          <p:cNvPr id="36" name="Conector recto de flecha 35"/>
          <p:cNvCxnSpPr/>
          <p:nvPr/>
        </p:nvCxnSpPr>
        <p:spPr>
          <a:xfrm>
            <a:off x="5295764" y="932028"/>
            <a:ext cx="0" cy="594626"/>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37" name="Conector recto 36"/>
          <p:cNvCxnSpPr/>
          <p:nvPr/>
        </p:nvCxnSpPr>
        <p:spPr>
          <a:xfrm>
            <a:off x="4937760" y="3089548"/>
            <a:ext cx="358004" cy="0"/>
          </a:xfrm>
          <a:prstGeom prst="line">
            <a:avLst/>
          </a:prstGeom>
        </p:spPr>
        <p:style>
          <a:lnRef idx="2">
            <a:schemeClr val="dk1"/>
          </a:lnRef>
          <a:fillRef idx="0">
            <a:schemeClr val="dk1"/>
          </a:fillRef>
          <a:effectRef idx="1">
            <a:schemeClr val="dk1"/>
          </a:effectRef>
          <a:fontRef idx="minor">
            <a:schemeClr val="tx1"/>
          </a:fontRef>
        </p:style>
      </p:cxnSp>
      <p:cxnSp>
        <p:nvCxnSpPr>
          <p:cNvPr id="38" name="Conector recto de flecha 37"/>
          <p:cNvCxnSpPr/>
          <p:nvPr/>
        </p:nvCxnSpPr>
        <p:spPr>
          <a:xfrm flipV="1">
            <a:off x="5295764" y="1948235"/>
            <a:ext cx="0" cy="1144046"/>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41" name="Conector recto de flecha 40"/>
          <p:cNvCxnSpPr/>
          <p:nvPr/>
        </p:nvCxnSpPr>
        <p:spPr>
          <a:xfrm>
            <a:off x="5606163" y="1742930"/>
            <a:ext cx="348534"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42" name="Rectángulo 41"/>
          <p:cNvSpPr/>
          <p:nvPr/>
        </p:nvSpPr>
        <p:spPr>
          <a:xfrm>
            <a:off x="5973517" y="1590642"/>
            <a:ext cx="777500" cy="28229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3" name="Google Shape;95;p18"/>
          <p:cNvSpPr txBox="1">
            <a:spLocks/>
          </p:cNvSpPr>
          <p:nvPr/>
        </p:nvSpPr>
        <p:spPr>
          <a:xfrm>
            <a:off x="4980995" y="3903398"/>
            <a:ext cx="2848961" cy="456984"/>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114300" algn="just">
              <a:spcBef>
                <a:spcPts val="600"/>
              </a:spcBef>
              <a:buSzPts val="1800"/>
            </a:pPr>
            <a:r>
              <a:rPr lang="es-MX" sz="900" b="1" dirty="0">
                <a:solidFill>
                  <a:schemeClr val="tx2">
                    <a:lumMod val="50000"/>
                  </a:schemeClr>
                </a:solidFill>
                <a:latin typeface="Lato Light" panose="020B0604020202020204" charset="0"/>
              </a:rPr>
              <a:t>Entorno social determinado</a:t>
            </a:r>
          </a:p>
        </p:txBody>
      </p:sp>
      <p:sp>
        <p:nvSpPr>
          <p:cNvPr id="44" name="Google Shape;95;p18"/>
          <p:cNvSpPr txBox="1">
            <a:spLocks noGrp="1"/>
          </p:cNvSpPr>
          <p:nvPr/>
        </p:nvSpPr>
        <p:spPr>
          <a:xfrm>
            <a:off x="60487" y="1634048"/>
            <a:ext cx="2944521" cy="820927"/>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60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1pPr>
            <a:lvl2pPr marL="914400" marR="0" lvl="1"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2pPr>
            <a:lvl3pPr marL="1371600" marR="0" lvl="2"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3pPr>
            <a:lvl4pPr marL="1828800" marR="0" lvl="3"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4pPr>
            <a:lvl5pPr marL="2286000" marR="0" lvl="4"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5pPr>
            <a:lvl6pPr marL="2743200" marR="0" lvl="5"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6pPr>
            <a:lvl7pPr marL="3200400" marR="0" lvl="6"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7pPr>
            <a:lvl8pPr marL="3657600" marR="0" lvl="7"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8pPr>
            <a:lvl9pPr marL="4114800" marR="0" lvl="8"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9pPr>
          </a:lstStyle>
          <a:p>
            <a:pPr marL="114300" lvl="0" indent="0" algn="ctr" rtl="0">
              <a:lnSpc>
                <a:spcPct val="50000"/>
              </a:lnSpc>
              <a:spcBef>
                <a:spcPts val="600"/>
              </a:spcBef>
              <a:spcAft>
                <a:spcPts val="0"/>
              </a:spcAft>
              <a:buSzPts val="1800"/>
              <a:buNone/>
            </a:pPr>
            <a:r>
              <a:rPr lang="es-ES_tradnl" sz="1000" dirty="0"/>
              <a:t>Figura 6.Relaciones sintagmáticas y </a:t>
            </a:r>
          </a:p>
          <a:p>
            <a:pPr marL="114300" lvl="0" indent="0" algn="ctr" rtl="0">
              <a:lnSpc>
                <a:spcPct val="50000"/>
              </a:lnSpc>
              <a:spcBef>
                <a:spcPts val="600"/>
              </a:spcBef>
              <a:spcAft>
                <a:spcPts val="0"/>
              </a:spcAft>
              <a:buSzPts val="1800"/>
              <a:buNone/>
            </a:pPr>
            <a:r>
              <a:rPr lang="es-ES_tradnl" sz="1000" dirty="0"/>
              <a:t>paradigmáticas en la relación sujeto-Objeto</a:t>
            </a:r>
          </a:p>
          <a:p>
            <a:pPr marL="114300" lvl="0" indent="0" algn="ctr" rtl="0">
              <a:lnSpc>
                <a:spcPct val="50000"/>
              </a:lnSpc>
              <a:spcBef>
                <a:spcPts val="600"/>
              </a:spcBef>
              <a:spcAft>
                <a:spcPts val="0"/>
              </a:spcAft>
              <a:buSzPts val="1800"/>
              <a:buNone/>
            </a:pPr>
            <a:r>
              <a:rPr lang="es-ES_tradnl" sz="1000" dirty="0"/>
              <a:t>Fuente: Rojas a partir de Castaingts (2011).</a:t>
            </a:r>
            <a:endParaRPr lang="es-ES_tradnl" sz="1400" dirty="0"/>
          </a:p>
          <a:p>
            <a:pPr marL="114300" lvl="0" indent="0" algn="just">
              <a:buNone/>
            </a:pPr>
            <a:endParaRPr lang="es-ES_tradnl" sz="1400" dirty="0"/>
          </a:p>
        </p:txBody>
      </p:sp>
      <p:sp>
        <p:nvSpPr>
          <p:cNvPr id="29" name="Rectángulo 28">
            <a:extLst>
              <a:ext uri="{FF2B5EF4-FFF2-40B4-BE49-F238E27FC236}">
                <a16:creationId xmlns:a16="http://schemas.microsoft.com/office/drawing/2014/main" id="{2737D218-9C31-494C-A5C0-A390FFB37C08}"/>
              </a:ext>
            </a:extLst>
          </p:cNvPr>
          <p:cNvSpPr/>
          <p:nvPr/>
        </p:nvSpPr>
        <p:spPr>
          <a:xfrm>
            <a:off x="528286" y="4713309"/>
            <a:ext cx="2164375" cy="253916"/>
          </a:xfrm>
          <a:prstGeom prst="rect">
            <a:avLst/>
          </a:prstGeom>
        </p:spPr>
        <p:txBody>
          <a:bodyPr wrap="none">
            <a:spAutoFit/>
          </a:bodyPr>
          <a:lstStyle/>
          <a:p>
            <a:r>
              <a:rPr lang="es-MX" sz="1050" dirty="0">
                <a:solidFill>
                  <a:schemeClr val="bg2"/>
                </a:solidFill>
              </a:rPr>
              <a:t>Diseño de Productos Sistémicos </a:t>
            </a:r>
          </a:p>
        </p:txBody>
      </p:sp>
      <p:sp>
        <p:nvSpPr>
          <p:cNvPr id="30" name="Rectángulo 29">
            <a:extLst>
              <a:ext uri="{FF2B5EF4-FFF2-40B4-BE49-F238E27FC236}">
                <a16:creationId xmlns:a16="http://schemas.microsoft.com/office/drawing/2014/main" id="{4A09CCF4-5DC4-DB4F-A394-131097D52AA2}"/>
              </a:ext>
            </a:extLst>
          </p:cNvPr>
          <p:cNvSpPr/>
          <p:nvPr/>
        </p:nvSpPr>
        <p:spPr>
          <a:xfrm>
            <a:off x="5306301" y="4713309"/>
            <a:ext cx="1691489" cy="253916"/>
          </a:xfrm>
          <a:prstGeom prst="rect">
            <a:avLst/>
          </a:prstGeom>
        </p:spPr>
        <p:txBody>
          <a:bodyPr wrap="none">
            <a:spAutoFit/>
          </a:bodyPr>
          <a:lstStyle/>
          <a:p>
            <a:r>
              <a:rPr lang="es-MX" sz="1050" dirty="0">
                <a:solidFill>
                  <a:schemeClr val="bg2"/>
                </a:solidFill>
              </a:rPr>
              <a:t>Dr. en Dis. Deniss Rojas </a:t>
            </a:r>
          </a:p>
        </p:txBody>
      </p:sp>
      <p:sp>
        <p:nvSpPr>
          <p:cNvPr id="31" name="CuadroTexto 30">
            <a:extLst>
              <a:ext uri="{FF2B5EF4-FFF2-40B4-BE49-F238E27FC236}">
                <a16:creationId xmlns:a16="http://schemas.microsoft.com/office/drawing/2014/main" id="{4113F328-589B-774B-BF86-7E9CA4B35ED9}"/>
              </a:ext>
            </a:extLst>
          </p:cNvPr>
          <p:cNvSpPr txBox="1"/>
          <p:nvPr/>
        </p:nvSpPr>
        <p:spPr>
          <a:xfrm>
            <a:off x="5038361" y="4713309"/>
            <a:ext cx="3918857" cy="253916"/>
          </a:xfrm>
          <a:prstGeom prst="rect">
            <a:avLst/>
          </a:prstGeom>
          <a:noFill/>
        </p:spPr>
        <p:txBody>
          <a:bodyPr wrap="square" rtlCol="0">
            <a:spAutoFit/>
          </a:bodyPr>
          <a:lstStyle/>
          <a:p>
            <a:pPr algn="r"/>
            <a:r>
              <a:rPr lang="es-MX" sz="1050" b="1" dirty="0">
                <a:solidFill>
                  <a:schemeClr val="tx1">
                    <a:lumMod val="75000"/>
                    <a:lumOff val="25000"/>
                  </a:schemeClr>
                </a:solidFill>
              </a:rPr>
              <a:t>Septiembre 2019</a:t>
            </a:r>
          </a:p>
        </p:txBody>
      </p:sp>
    </p:spTree>
    <p:extLst>
      <p:ext uri="{BB962C8B-B14F-4D97-AF65-F5344CB8AC3E}">
        <p14:creationId xmlns:p14="http://schemas.microsoft.com/office/powerpoint/2010/main" val="340196006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72"/>
        <p:cNvGrpSpPr/>
        <p:nvPr/>
      </p:nvGrpSpPr>
      <p:grpSpPr>
        <a:xfrm>
          <a:off x="0" y="0"/>
          <a:ext cx="0" cy="0"/>
          <a:chOff x="0" y="0"/>
          <a:chExt cx="0" cy="0"/>
        </a:xfrm>
      </p:grpSpPr>
      <p:pic>
        <p:nvPicPr>
          <p:cNvPr id="15" name="Imagen 14" descr="Captura de pantalla 2018-09-18 a las 4.00.42 p.m..png"/>
          <p:cNvPicPr>
            <a:picLocks noChangeAspect="1"/>
          </p:cNvPicPr>
          <p:nvPr/>
        </p:nvPicPr>
        <p:blipFill rotWithShape="1">
          <a:blip r:embed="rId3">
            <a:extLst>
              <a:ext uri="{28A0092B-C50C-407E-A947-70E740481C1C}">
                <a14:useLocalDpi xmlns:a14="http://schemas.microsoft.com/office/drawing/2010/main" val="0"/>
              </a:ext>
            </a:extLst>
          </a:blip>
          <a:srcRect r="25474"/>
          <a:stretch/>
        </p:blipFill>
        <p:spPr>
          <a:xfrm>
            <a:off x="6977944" y="0"/>
            <a:ext cx="2166056" cy="5132371"/>
          </a:xfrm>
          <a:prstGeom prst="rect">
            <a:avLst/>
          </a:prstGeom>
        </p:spPr>
      </p:pic>
      <p:sp>
        <p:nvSpPr>
          <p:cNvPr id="14" name="Google Shape;95;p18"/>
          <p:cNvSpPr txBox="1">
            <a:spLocks/>
          </p:cNvSpPr>
          <p:nvPr/>
        </p:nvSpPr>
        <p:spPr>
          <a:xfrm>
            <a:off x="2463501" y="1669832"/>
            <a:ext cx="3530499" cy="456984"/>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114300" algn="just">
              <a:spcBef>
                <a:spcPts val="600"/>
              </a:spcBef>
              <a:buSzPts val="1800"/>
            </a:pPr>
            <a:r>
              <a:rPr lang="es-MX" sz="1000" b="1" dirty="0">
                <a:solidFill>
                  <a:schemeClr val="tx1"/>
                </a:solidFill>
                <a:latin typeface="Lato Light" panose="020B0604020202020204" charset="0"/>
              </a:rPr>
              <a:t>RELACIONES SINTAGMÁTICA PARADIGMÁTICA</a:t>
            </a:r>
          </a:p>
        </p:txBody>
      </p:sp>
      <p:sp>
        <p:nvSpPr>
          <p:cNvPr id="17" name="Google Shape;95;p18"/>
          <p:cNvSpPr txBox="1">
            <a:spLocks/>
          </p:cNvSpPr>
          <p:nvPr/>
        </p:nvSpPr>
        <p:spPr>
          <a:xfrm>
            <a:off x="4836297" y="2176684"/>
            <a:ext cx="2848961" cy="922545"/>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114300" algn="ctr">
              <a:spcBef>
                <a:spcPts val="600"/>
              </a:spcBef>
              <a:buSzPts val="1800"/>
            </a:pPr>
            <a:r>
              <a:rPr lang="es-MX" sz="1000" b="1" dirty="0">
                <a:solidFill>
                  <a:schemeClr val="tx1"/>
                </a:solidFill>
                <a:latin typeface="Lato Light" panose="020B0604020202020204" charset="0"/>
              </a:rPr>
              <a:t>Paradigmática</a:t>
            </a:r>
          </a:p>
          <a:p>
            <a:pPr marL="114300" algn="ctr">
              <a:spcBef>
                <a:spcPts val="600"/>
              </a:spcBef>
              <a:buSzPts val="1800"/>
            </a:pPr>
            <a:r>
              <a:rPr lang="es-MX" sz="1000" dirty="0">
                <a:solidFill>
                  <a:schemeClr val="tx1">
                    <a:lumMod val="50000"/>
                    <a:lumOff val="50000"/>
                  </a:schemeClr>
                </a:solidFill>
                <a:latin typeface="Lato Light" panose="020B0604020202020204" charset="0"/>
              </a:rPr>
              <a:t>Objetos calificantes </a:t>
            </a:r>
          </a:p>
        </p:txBody>
      </p:sp>
      <p:sp>
        <p:nvSpPr>
          <p:cNvPr id="18" name="Google Shape;95;p18"/>
          <p:cNvSpPr txBox="1">
            <a:spLocks/>
          </p:cNvSpPr>
          <p:nvPr/>
        </p:nvSpPr>
        <p:spPr>
          <a:xfrm>
            <a:off x="928275" y="2214125"/>
            <a:ext cx="2377439" cy="757964"/>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114300" algn="ctr">
              <a:spcBef>
                <a:spcPts val="600"/>
              </a:spcBef>
              <a:buSzPts val="1800"/>
            </a:pPr>
            <a:r>
              <a:rPr lang="es-MX" sz="1000" b="1" dirty="0">
                <a:solidFill>
                  <a:schemeClr val="tx1"/>
                </a:solidFill>
                <a:latin typeface="Lato Light" panose="020B0604020202020204" charset="0"/>
              </a:rPr>
              <a:t>Sintagma</a:t>
            </a:r>
          </a:p>
          <a:p>
            <a:pPr marL="114300" algn="ctr">
              <a:spcBef>
                <a:spcPts val="600"/>
              </a:spcBef>
              <a:buSzPts val="1800"/>
            </a:pPr>
            <a:r>
              <a:rPr lang="es-MX" sz="1000" dirty="0">
                <a:solidFill>
                  <a:schemeClr val="tx1">
                    <a:lumMod val="65000"/>
                    <a:lumOff val="35000"/>
                  </a:schemeClr>
                </a:solidFill>
                <a:latin typeface="Lato Light" panose="020B0604020202020204" charset="0"/>
              </a:rPr>
              <a:t>Estructura de reproducción social</a:t>
            </a:r>
          </a:p>
          <a:p>
            <a:pPr marL="114300" algn="ctr">
              <a:spcBef>
                <a:spcPts val="600"/>
              </a:spcBef>
              <a:buSzPts val="1800"/>
            </a:pPr>
            <a:endParaRPr lang="es-MX" sz="1000" b="1" dirty="0">
              <a:solidFill>
                <a:schemeClr val="tx1"/>
              </a:solidFill>
              <a:latin typeface="Lato Light" panose="020B0604020202020204" charset="0"/>
            </a:endParaRPr>
          </a:p>
        </p:txBody>
      </p:sp>
      <p:cxnSp>
        <p:nvCxnSpPr>
          <p:cNvPr id="4" name="Conector recto de flecha 3"/>
          <p:cNvCxnSpPr/>
          <p:nvPr/>
        </p:nvCxnSpPr>
        <p:spPr>
          <a:xfrm>
            <a:off x="3259713" y="2523222"/>
            <a:ext cx="2237591"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19" name="Conector recto 18"/>
          <p:cNvCxnSpPr/>
          <p:nvPr/>
        </p:nvCxnSpPr>
        <p:spPr>
          <a:xfrm flipH="1" flipV="1">
            <a:off x="1113263" y="2846048"/>
            <a:ext cx="2299386" cy="1"/>
          </a:xfrm>
          <a:prstGeom prst="line">
            <a:avLst/>
          </a:prstGeom>
        </p:spPr>
        <p:style>
          <a:lnRef idx="2">
            <a:schemeClr val="dk1"/>
          </a:lnRef>
          <a:fillRef idx="0">
            <a:schemeClr val="dk1"/>
          </a:fillRef>
          <a:effectRef idx="1">
            <a:schemeClr val="dk1"/>
          </a:effectRef>
          <a:fontRef idx="minor">
            <a:schemeClr val="tx1"/>
          </a:fontRef>
        </p:style>
      </p:cxnSp>
      <p:sp>
        <p:nvSpPr>
          <p:cNvPr id="23" name="Google Shape;95;p18"/>
          <p:cNvSpPr txBox="1">
            <a:spLocks/>
          </p:cNvSpPr>
          <p:nvPr/>
        </p:nvSpPr>
        <p:spPr>
          <a:xfrm>
            <a:off x="996183" y="2797235"/>
            <a:ext cx="2377439" cy="757964"/>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114300" algn="ctr">
              <a:spcBef>
                <a:spcPts val="600"/>
              </a:spcBef>
              <a:buSzPts val="1800"/>
            </a:pPr>
            <a:r>
              <a:rPr lang="es-MX" sz="1000" dirty="0">
                <a:solidFill>
                  <a:schemeClr val="tx1"/>
                </a:solidFill>
                <a:latin typeface="Lato Light" panose="020B0604020202020204" charset="0"/>
              </a:rPr>
              <a:t>Costumbres</a:t>
            </a:r>
          </a:p>
          <a:p>
            <a:pPr marL="114300" algn="ctr">
              <a:spcBef>
                <a:spcPts val="600"/>
              </a:spcBef>
              <a:buSzPts val="1800"/>
            </a:pPr>
            <a:r>
              <a:rPr lang="es-MX" sz="1000" dirty="0">
                <a:solidFill>
                  <a:schemeClr val="tx1"/>
                </a:solidFill>
                <a:latin typeface="Lato Light" panose="020B0604020202020204" charset="0"/>
              </a:rPr>
              <a:t>Iglesia y matrimonio</a:t>
            </a:r>
          </a:p>
          <a:p>
            <a:pPr marL="114300" algn="ctr">
              <a:spcBef>
                <a:spcPts val="600"/>
              </a:spcBef>
              <a:buSzPts val="1800"/>
            </a:pPr>
            <a:r>
              <a:rPr lang="es-MX" sz="1000" dirty="0">
                <a:solidFill>
                  <a:schemeClr val="tx1"/>
                </a:solidFill>
                <a:latin typeface="Lato Light" panose="020B0604020202020204" charset="0"/>
              </a:rPr>
              <a:t>Valores sociales</a:t>
            </a:r>
          </a:p>
        </p:txBody>
      </p:sp>
      <p:sp>
        <p:nvSpPr>
          <p:cNvPr id="24" name="Google Shape;95;p18"/>
          <p:cNvSpPr txBox="1">
            <a:spLocks/>
          </p:cNvSpPr>
          <p:nvPr/>
        </p:nvSpPr>
        <p:spPr>
          <a:xfrm>
            <a:off x="5208135" y="2752745"/>
            <a:ext cx="2697766" cy="757964"/>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114300" algn="ctr">
              <a:spcBef>
                <a:spcPts val="600"/>
              </a:spcBef>
              <a:buSzPts val="1800"/>
            </a:pPr>
            <a:r>
              <a:rPr lang="es-MX" sz="1000" dirty="0">
                <a:solidFill>
                  <a:schemeClr val="tx1"/>
                </a:solidFill>
                <a:latin typeface="Lato Light" panose="020B0604020202020204" charset="0"/>
              </a:rPr>
              <a:t>Atribuyen cualidades o habilidades por usar un tipo objeto</a:t>
            </a:r>
          </a:p>
        </p:txBody>
      </p:sp>
      <p:cxnSp>
        <p:nvCxnSpPr>
          <p:cNvPr id="25" name="Conector recto 24"/>
          <p:cNvCxnSpPr/>
          <p:nvPr/>
        </p:nvCxnSpPr>
        <p:spPr>
          <a:xfrm flipH="1" flipV="1">
            <a:off x="5208135" y="2846047"/>
            <a:ext cx="2299386" cy="1"/>
          </a:xfrm>
          <a:prstGeom prst="line">
            <a:avLst/>
          </a:prstGeom>
        </p:spPr>
        <p:style>
          <a:lnRef idx="2">
            <a:schemeClr val="dk1"/>
          </a:lnRef>
          <a:fillRef idx="0">
            <a:schemeClr val="dk1"/>
          </a:fillRef>
          <a:effectRef idx="1">
            <a:schemeClr val="dk1"/>
          </a:effectRef>
          <a:fontRef idx="minor">
            <a:schemeClr val="tx1"/>
          </a:fontRef>
        </p:style>
      </p:cxnSp>
      <p:sp>
        <p:nvSpPr>
          <p:cNvPr id="26" name="Google Shape;95;p18"/>
          <p:cNvSpPr txBox="1">
            <a:spLocks noGrp="1"/>
          </p:cNvSpPr>
          <p:nvPr/>
        </p:nvSpPr>
        <p:spPr>
          <a:xfrm>
            <a:off x="2800062" y="3634152"/>
            <a:ext cx="3423444" cy="1225738"/>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60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1pPr>
            <a:lvl2pPr marL="914400" marR="0" lvl="1"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2pPr>
            <a:lvl3pPr marL="1371600" marR="0" lvl="2"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3pPr>
            <a:lvl4pPr marL="1828800" marR="0" lvl="3"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4pPr>
            <a:lvl5pPr marL="2286000" marR="0" lvl="4"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5pPr>
            <a:lvl6pPr marL="2743200" marR="0" lvl="5"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6pPr>
            <a:lvl7pPr marL="3200400" marR="0" lvl="6"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7pPr>
            <a:lvl8pPr marL="3657600" marR="0" lvl="7"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8pPr>
            <a:lvl9pPr marL="4114800" marR="0" lvl="8"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9pPr>
          </a:lstStyle>
          <a:p>
            <a:pPr marL="114300" lvl="0" indent="0" algn="ctr" rtl="0">
              <a:lnSpc>
                <a:spcPct val="50000"/>
              </a:lnSpc>
              <a:spcBef>
                <a:spcPts val="600"/>
              </a:spcBef>
              <a:spcAft>
                <a:spcPts val="0"/>
              </a:spcAft>
              <a:buSzPts val="1800"/>
              <a:buNone/>
            </a:pPr>
            <a:r>
              <a:rPr lang="es-ES_tradnl" sz="1000" dirty="0"/>
              <a:t>Figura 7. Relaciones sintagmática paradigmática</a:t>
            </a:r>
          </a:p>
          <a:p>
            <a:pPr marL="114300" lvl="0" indent="0" algn="ctr">
              <a:lnSpc>
                <a:spcPct val="50000"/>
              </a:lnSpc>
              <a:buNone/>
            </a:pPr>
            <a:r>
              <a:rPr lang="es-ES_tradnl" sz="1000" dirty="0"/>
              <a:t> Fuente: Propia</a:t>
            </a:r>
            <a:endParaRPr lang="es-ES_tradnl" sz="1400" dirty="0"/>
          </a:p>
        </p:txBody>
      </p:sp>
      <p:sp>
        <p:nvSpPr>
          <p:cNvPr id="27" name="Rectángulo 26"/>
          <p:cNvSpPr/>
          <p:nvPr/>
        </p:nvSpPr>
        <p:spPr>
          <a:xfrm>
            <a:off x="928275" y="628416"/>
            <a:ext cx="6282466" cy="954107"/>
          </a:xfrm>
          <a:prstGeom prst="rect">
            <a:avLst/>
          </a:prstGeom>
        </p:spPr>
        <p:txBody>
          <a:bodyPr wrap="square">
            <a:spAutoFit/>
          </a:bodyPr>
          <a:lstStyle/>
          <a:p>
            <a:pPr algn="just"/>
            <a:r>
              <a:rPr lang="es-ES_tradnl" dirty="0">
                <a:solidFill>
                  <a:schemeClr val="bg2"/>
                </a:solidFill>
              </a:rPr>
              <a:t>Por ejemplo, cuando una mujer porta un anillo en la mano izquierda y el dedo anular, nos indica que tiene un compromiso y esta casada, a esto lo entendemos como una relación entre la estructura de reproducción social y objetos calificantes.</a:t>
            </a:r>
          </a:p>
        </p:txBody>
      </p:sp>
      <p:sp>
        <p:nvSpPr>
          <p:cNvPr id="16" name="Rectángulo 15">
            <a:extLst>
              <a:ext uri="{FF2B5EF4-FFF2-40B4-BE49-F238E27FC236}">
                <a16:creationId xmlns:a16="http://schemas.microsoft.com/office/drawing/2014/main" id="{65199738-A406-5941-B2B8-41AF1DF7E2BB}"/>
              </a:ext>
            </a:extLst>
          </p:cNvPr>
          <p:cNvSpPr/>
          <p:nvPr/>
        </p:nvSpPr>
        <p:spPr>
          <a:xfrm>
            <a:off x="528286" y="4713309"/>
            <a:ext cx="2164375" cy="253916"/>
          </a:xfrm>
          <a:prstGeom prst="rect">
            <a:avLst/>
          </a:prstGeom>
        </p:spPr>
        <p:txBody>
          <a:bodyPr wrap="none">
            <a:spAutoFit/>
          </a:bodyPr>
          <a:lstStyle/>
          <a:p>
            <a:r>
              <a:rPr lang="es-MX" sz="1050" dirty="0">
                <a:solidFill>
                  <a:schemeClr val="bg2"/>
                </a:solidFill>
              </a:rPr>
              <a:t>Diseño de Productos Sistémicos </a:t>
            </a:r>
          </a:p>
        </p:txBody>
      </p:sp>
      <p:sp>
        <p:nvSpPr>
          <p:cNvPr id="20" name="Rectángulo 19">
            <a:extLst>
              <a:ext uri="{FF2B5EF4-FFF2-40B4-BE49-F238E27FC236}">
                <a16:creationId xmlns:a16="http://schemas.microsoft.com/office/drawing/2014/main" id="{B54358BE-29E5-F54B-9BC1-C7EDE2533E3D}"/>
              </a:ext>
            </a:extLst>
          </p:cNvPr>
          <p:cNvSpPr/>
          <p:nvPr/>
        </p:nvSpPr>
        <p:spPr>
          <a:xfrm>
            <a:off x="5306301" y="4713309"/>
            <a:ext cx="1691489" cy="253916"/>
          </a:xfrm>
          <a:prstGeom prst="rect">
            <a:avLst/>
          </a:prstGeom>
        </p:spPr>
        <p:txBody>
          <a:bodyPr wrap="none">
            <a:spAutoFit/>
          </a:bodyPr>
          <a:lstStyle/>
          <a:p>
            <a:r>
              <a:rPr lang="es-MX" sz="1050" dirty="0">
                <a:solidFill>
                  <a:schemeClr val="bg2"/>
                </a:solidFill>
              </a:rPr>
              <a:t>Dr. en Dis. Deniss Rojas </a:t>
            </a:r>
          </a:p>
        </p:txBody>
      </p:sp>
      <p:sp>
        <p:nvSpPr>
          <p:cNvPr id="21" name="CuadroTexto 20">
            <a:extLst>
              <a:ext uri="{FF2B5EF4-FFF2-40B4-BE49-F238E27FC236}">
                <a16:creationId xmlns:a16="http://schemas.microsoft.com/office/drawing/2014/main" id="{0D527C19-07C2-654B-B332-8D7E02DBA8A0}"/>
              </a:ext>
            </a:extLst>
          </p:cNvPr>
          <p:cNvSpPr txBox="1"/>
          <p:nvPr/>
        </p:nvSpPr>
        <p:spPr>
          <a:xfrm>
            <a:off x="5038361" y="4713309"/>
            <a:ext cx="3918857" cy="253916"/>
          </a:xfrm>
          <a:prstGeom prst="rect">
            <a:avLst/>
          </a:prstGeom>
          <a:noFill/>
        </p:spPr>
        <p:txBody>
          <a:bodyPr wrap="square" rtlCol="0">
            <a:spAutoFit/>
          </a:bodyPr>
          <a:lstStyle/>
          <a:p>
            <a:pPr algn="r"/>
            <a:r>
              <a:rPr lang="es-MX" sz="1050" b="1" dirty="0">
                <a:solidFill>
                  <a:schemeClr val="tx1">
                    <a:lumMod val="75000"/>
                    <a:lumOff val="25000"/>
                  </a:schemeClr>
                </a:solidFill>
              </a:rPr>
              <a:t>Septiembre 2019</a:t>
            </a:r>
          </a:p>
        </p:txBody>
      </p:sp>
    </p:spTree>
    <p:extLst>
      <p:ext uri="{BB962C8B-B14F-4D97-AF65-F5344CB8AC3E}">
        <p14:creationId xmlns:p14="http://schemas.microsoft.com/office/powerpoint/2010/main" val="63077629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72"/>
        <p:cNvGrpSpPr/>
        <p:nvPr/>
      </p:nvGrpSpPr>
      <p:grpSpPr>
        <a:xfrm>
          <a:off x="0" y="0"/>
          <a:ext cx="0" cy="0"/>
          <a:chOff x="0" y="0"/>
          <a:chExt cx="0" cy="0"/>
        </a:xfrm>
      </p:grpSpPr>
      <p:pic>
        <p:nvPicPr>
          <p:cNvPr id="50" name="Imagen 49"/>
          <p:cNvPicPr>
            <a:picLocks noChangeAspect="1"/>
          </p:cNvPicPr>
          <p:nvPr/>
        </p:nvPicPr>
        <p:blipFill rotWithShape="1">
          <a:blip r:embed="rId3"/>
          <a:srcRect l="64043" t="19006" r="22667" b="12985"/>
          <a:stretch/>
        </p:blipFill>
        <p:spPr>
          <a:xfrm>
            <a:off x="7361695" y="15498"/>
            <a:ext cx="1782305" cy="5128002"/>
          </a:xfrm>
          <a:prstGeom prst="rect">
            <a:avLst/>
          </a:prstGeom>
        </p:spPr>
      </p:pic>
      <p:sp>
        <p:nvSpPr>
          <p:cNvPr id="10" name="Google Shape;95;p18"/>
          <p:cNvSpPr txBox="1">
            <a:spLocks noGrp="1"/>
          </p:cNvSpPr>
          <p:nvPr/>
        </p:nvSpPr>
        <p:spPr>
          <a:xfrm>
            <a:off x="4084999" y="1144553"/>
            <a:ext cx="2081236" cy="403241"/>
          </a:xfrm>
          <a:prstGeom prst="rect">
            <a:avLst/>
          </a:prstGeom>
          <a:ln>
            <a:noFill/>
          </a:ln>
        </p:spPr>
        <p:style>
          <a:lnRef idx="2">
            <a:schemeClr val="accent1"/>
          </a:lnRef>
          <a:fillRef idx="1">
            <a:schemeClr val="lt1"/>
          </a:fillRef>
          <a:effectRef idx="0">
            <a:schemeClr val="accent1"/>
          </a:effectRef>
          <a:fontRef idx="minor">
            <a:schemeClr val="dk1"/>
          </a:fontRef>
        </p:style>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60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1pPr>
            <a:lvl2pPr marL="914400" marR="0" lvl="1"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2pPr>
            <a:lvl3pPr marL="1371600" marR="0" lvl="2"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3pPr>
            <a:lvl4pPr marL="1828800" marR="0" lvl="3"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4pPr>
            <a:lvl5pPr marL="2286000" marR="0" lvl="4"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5pPr>
            <a:lvl6pPr marL="2743200" marR="0" lvl="5"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6pPr>
            <a:lvl7pPr marL="3200400" marR="0" lvl="6"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7pPr>
            <a:lvl8pPr marL="3657600" marR="0" lvl="7"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8pPr>
            <a:lvl9pPr marL="4114800" marR="0" lvl="8"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9pPr>
          </a:lstStyle>
          <a:p>
            <a:pPr marL="114300" lvl="0" indent="0" algn="just" rtl="0">
              <a:spcBef>
                <a:spcPts val="600"/>
              </a:spcBef>
              <a:spcAft>
                <a:spcPts val="0"/>
              </a:spcAft>
              <a:buSzPts val="1800"/>
              <a:buNone/>
            </a:pPr>
            <a:r>
              <a:rPr lang="es-ES_tradnl" sz="1200" b="1" dirty="0">
                <a:solidFill>
                  <a:srgbClr val="D00F3C"/>
                </a:solidFill>
              </a:rPr>
              <a:t>Estructuralista</a:t>
            </a:r>
          </a:p>
          <a:p>
            <a:pPr marL="114300" lvl="0" indent="0" algn="just" rtl="0">
              <a:spcBef>
                <a:spcPts val="600"/>
              </a:spcBef>
              <a:spcAft>
                <a:spcPts val="0"/>
              </a:spcAft>
              <a:buSzPts val="1800"/>
              <a:buNone/>
            </a:pPr>
            <a:endParaRPr lang="es-ES_tradnl" sz="1200" b="1" dirty="0">
              <a:solidFill>
                <a:srgbClr val="D00F3C"/>
              </a:solidFill>
            </a:endParaRPr>
          </a:p>
        </p:txBody>
      </p:sp>
      <p:sp>
        <p:nvSpPr>
          <p:cNvPr id="14" name="Google Shape;95;p18"/>
          <p:cNvSpPr txBox="1">
            <a:spLocks noGrp="1"/>
          </p:cNvSpPr>
          <p:nvPr/>
        </p:nvSpPr>
        <p:spPr>
          <a:xfrm>
            <a:off x="3488368" y="1699004"/>
            <a:ext cx="2477837" cy="464173"/>
          </a:xfrm>
          <a:prstGeom prst="rect">
            <a:avLst/>
          </a:prstGeom>
          <a:ln>
            <a:noFill/>
          </a:ln>
        </p:spPr>
        <p:style>
          <a:lnRef idx="2">
            <a:schemeClr val="accent1"/>
          </a:lnRef>
          <a:fillRef idx="1">
            <a:schemeClr val="lt1"/>
          </a:fillRef>
          <a:effectRef idx="0">
            <a:schemeClr val="accent1"/>
          </a:effectRef>
          <a:fontRef idx="minor">
            <a:schemeClr val="dk1"/>
          </a:fontRef>
        </p:style>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60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1pPr>
            <a:lvl2pPr marL="914400" marR="0" lvl="1"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2pPr>
            <a:lvl3pPr marL="1371600" marR="0" lvl="2"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3pPr>
            <a:lvl4pPr marL="1828800" marR="0" lvl="3"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4pPr>
            <a:lvl5pPr marL="2286000" marR="0" lvl="4"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5pPr>
            <a:lvl6pPr marL="2743200" marR="0" lvl="5"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6pPr>
            <a:lvl7pPr marL="3200400" marR="0" lvl="6"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7pPr>
            <a:lvl8pPr marL="3657600" marR="0" lvl="7"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8pPr>
            <a:lvl9pPr marL="4114800" marR="0" lvl="8"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9pPr>
          </a:lstStyle>
          <a:p>
            <a:pPr marL="114300" lvl="0" indent="0" algn="ctr" rtl="0">
              <a:spcBef>
                <a:spcPts val="600"/>
              </a:spcBef>
              <a:spcAft>
                <a:spcPts val="0"/>
              </a:spcAft>
              <a:buSzPts val="1800"/>
              <a:buNone/>
            </a:pPr>
            <a:r>
              <a:rPr lang="es-ES_tradnl" sz="1200" b="1" dirty="0">
                <a:solidFill>
                  <a:srgbClr val="D00F3C"/>
                </a:solidFill>
              </a:rPr>
              <a:t>Antropología simbólica</a:t>
            </a:r>
          </a:p>
        </p:txBody>
      </p:sp>
      <p:sp>
        <p:nvSpPr>
          <p:cNvPr id="17" name="Google Shape;95;p18"/>
          <p:cNvSpPr txBox="1">
            <a:spLocks noGrp="1"/>
          </p:cNvSpPr>
          <p:nvPr/>
        </p:nvSpPr>
        <p:spPr>
          <a:xfrm>
            <a:off x="3981770" y="769327"/>
            <a:ext cx="1334287" cy="477025"/>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60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1pPr>
            <a:lvl2pPr marL="914400" marR="0" lvl="1"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2pPr>
            <a:lvl3pPr marL="1371600" marR="0" lvl="2"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3pPr>
            <a:lvl4pPr marL="1828800" marR="0" lvl="3"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4pPr>
            <a:lvl5pPr marL="2286000" marR="0" lvl="4"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5pPr>
            <a:lvl6pPr marL="2743200" marR="0" lvl="5"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6pPr>
            <a:lvl7pPr marL="3200400" marR="0" lvl="6"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7pPr>
            <a:lvl8pPr marL="3657600" marR="0" lvl="7"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8pPr>
            <a:lvl9pPr marL="4114800" marR="0" lvl="8"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9pPr>
          </a:lstStyle>
          <a:p>
            <a:pPr marL="114300" lvl="0" indent="0" algn="just" rtl="0">
              <a:spcBef>
                <a:spcPts val="600"/>
              </a:spcBef>
              <a:spcAft>
                <a:spcPts val="0"/>
              </a:spcAft>
              <a:buSzPts val="1800"/>
              <a:buNone/>
            </a:pPr>
            <a:r>
              <a:rPr lang="es-ES_tradnl" sz="1000" dirty="0"/>
              <a:t>Existe el:</a:t>
            </a:r>
          </a:p>
        </p:txBody>
      </p:sp>
      <p:pic>
        <p:nvPicPr>
          <p:cNvPr id="1026" name="Picture 2" descr="Imagen relacionada"/>
          <p:cNvPicPr>
            <a:picLocks noChangeAspect="1" noChangeArrowheads="1"/>
          </p:cNvPicPr>
          <p:nvPr/>
        </p:nvPicPr>
        <p:blipFill rotWithShape="1">
          <a:blip r:embed="rId4">
            <a:extLst>
              <a:ext uri="{28A0092B-C50C-407E-A947-70E740481C1C}">
                <a14:useLocalDpi xmlns:a14="http://schemas.microsoft.com/office/drawing/2010/main" val="0"/>
              </a:ext>
            </a:extLst>
          </a:blip>
          <a:srcRect t="19698" r="48081"/>
          <a:stretch/>
        </p:blipFill>
        <p:spPr bwMode="auto">
          <a:xfrm rot="16200000">
            <a:off x="4680732" y="314839"/>
            <a:ext cx="399767" cy="618310"/>
          </a:xfrm>
          <a:prstGeom prst="rect">
            <a:avLst/>
          </a:prstGeom>
          <a:noFill/>
          <a:extLst>
            <a:ext uri="{909E8E84-426E-40DD-AFC4-6F175D3DCCD1}">
              <a14:hiddenFill xmlns:a14="http://schemas.microsoft.com/office/drawing/2010/main">
                <a:solidFill>
                  <a:srgbClr val="FFFFFF"/>
                </a:solidFill>
              </a14:hiddenFill>
            </a:ext>
          </a:extLst>
        </p:spPr>
      </p:pic>
      <p:sp>
        <p:nvSpPr>
          <p:cNvPr id="20" name="Google Shape;95;p18"/>
          <p:cNvSpPr txBox="1">
            <a:spLocks noGrp="1"/>
          </p:cNvSpPr>
          <p:nvPr/>
        </p:nvSpPr>
        <p:spPr>
          <a:xfrm>
            <a:off x="3651838" y="270222"/>
            <a:ext cx="1195922" cy="40268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60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1pPr>
            <a:lvl2pPr marL="914400" marR="0" lvl="1"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2pPr>
            <a:lvl3pPr marL="1371600" marR="0" lvl="2"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3pPr>
            <a:lvl4pPr marL="1828800" marR="0" lvl="3"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4pPr>
            <a:lvl5pPr marL="2286000" marR="0" lvl="4"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5pPr>
            <a:lvl6pPr marL="2743200" marR="0" lvl="5"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6pPr>
            <a:lvl7pPr marL="3200400" marR="0" lvl="6"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7pPr>
            <a:lvl8pPr marL="3657600" marR="0" lvl="7"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8pPr>
            <a:lvl9pPr marL="4114800" marR="0" lvl="8"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9pPr>
          </a:lstStyle>
          <a:p>
            <a:pPr marL="114300" lvl="0" indent="0" algn="just" rtl="0">
              <a:spcBef>
                <a:spcPts val="600"/>
              </a:spcBef>
              <a:spcAft>
                <a:spcPts val="0"/>
              </a:spcAft>
              <a:buSzPts val="1800"/>
              <a:buNone/>
            </a:pPr>
            <a:r>
              <a:rPr lang="es-ES_tradnl" sz="1000" dirty="0"/>
              <a:t>Dentro de los:</a:t>
            </a:r>
          </a:p>
        </p:txBody>
      </p:sp>
      <p:pic>
        <p:nvPicPr>
          <p:cNvPr id="21" name="Picture 2" descr="Imagen relacionada"/>
          <p:cNvPicPr>
            <a:picLocks noChangeAspect="1" noChangeArrowheads="1"/>
          </p:cNvPicPr>
          <p:nvPr/>
        </p:nvPicPr>
        <p:blipFill rotWithShape="1">
          <a:blip r:embed="rId4">
            <a:extLst>
              <a:ext uri="{28A0092B-C50C-407E-A947-70E740481C1C}">
                <a14:useLocalDpi xmlns:a14="http://schemas.microsoft.com/office/drawing/2010/main" val="0"/>
              </a:ext>
            </a:extLst>
          </a:blip>
          <a:srcRect t="19698" r="48081"/>
          <a:stretch/>
        </p:blipFill>
        <p:spPr bwMode="auto">
          <a:xfrm rot="16200000">
            <a:off x="4680733" y="842768"/>
            <a:ext cx="399767" cy="618310"/>
          </a:xfrm>
          <a:prstGeom prst="rect">
            <a:avLst/>
          </a:prstGeom>
          <a:noFill/>
          <a:extLst>
            <a:ext uri="{909E8E84-426E-40DD-AFC4-6F175D3DCCD1}">
              <a14:hiddenFill xmlns:a14="http://schemas.microsoft.com/office/drawing/2010/main">
                <a:solidFill>
                  <a:srgbClr val="FFFFFF"/>
                </a:solidFill>
              </a14:hiddenFill>
            </a:ext>
          </a:extLst>
        </p:spPr>
      </p:pic>
      <p:sp>
        <p:nvSpPr>
          <p:cNvPr id="25" name="Google Shape;95;p18"/>
          <p:cNvSpPr txBox="1">
            <a:spLocks noGrp="1"/>
          </p:cNvSpPr>
          <p:nvPr/>
        </p:nvSpPr>
        <p:spPr>
          <a:xfrm>
            <a:off x="3676562" y="1355570"/>
            <a:ext cx="1334287" cy="477025"/>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60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1pPr>
            <a:lvl2pPr marL="914400" marR="0" lvl="1"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2pPr>
            <a:lvl3pPr marL="1371600" marR="0" lvl="2"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3pPr>
            <a:lvl4pPr marL="1828800" marR="0" lvl="3"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4pPr>
            <a:lvl5pPr marL="2286000" marR="0" lvl="4"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5pPr>
            <a:lvl6pPr marL="2743200" marR="0" lvl="5"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6pPr>
            <a:lvl7pPr marL="3200400" marR="0" lvl="6"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7pPr>
            <a:lvl8pPr marL="3657600" marR="0" lvl="7"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8pPr>
            <a:lvl9pPr marL="4114800" marR="0" lvl="8"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9pPr>
          </a:lstStyle>
          <a:p>
            <a:pPr marL="114300" lvl="0" indent="0" algn="just" rtl="0">
              <a:spcBef>
                <a:spcPts val="600"/>
              </a:spcBef>
              <a:spcAft>
                <a:spcPts val="0"/>
              </a:spcAft>
              <a:buSzPts val="1800"/>
              <a:buNone/>
            </a:pPr>
            <a:r>
              <a:rPr lang="es-ES_tradnl" sz="1000" dirty="0"/>
              <a:t>Empleado en:</a:t>
            </a:r>
          </a:p>
        </p:txBody>
      </p:sp>
      <p:pic>
        <p:nvPicPr>
          <p:cNvPr id="26" name="Picture 2" descr="Imagen relacionada"/>
          <p:cNvPicPr>
            <a:picLocks noChangeAspect="1" noChangeArrowheads="1"/>
          </p:cNvPicPr>
          <p:nvPr/>
        </p:nvPicPr>
        <p:blipFill rotWithShape="1">
          <a:blip r:embed="rId4">
            <a:extLst>
              <a:ext uri="{28A0092B-C50C-407E-A947-70E740481C1C}">
                <a14:useLocalDpi xmlns:a14="http://schemas.microsoft.com/office/drawing/2010/main" val="0"/>
              </a:ext>
            </a:extLst>
          </a:blip>
          <a:srcRect t="19698" r="48081"/>
          <a:stretch/>
        </p:blipFill>
        <p:spPr bwMode="auto">
          <a:xfrm rot="16200000">
            <a:off x="4647877" y="1423614"/>
            <a:ext cx="399767" cy="618310"/>
          </a:xfrm>
          <a:prstGeom prst="rect">
            <a:avLst/>
          </a:prstGeom>
          <a:noFill/>
          <a:extLst>
            <a:ext uri="{909E8E84-426E-40DD-AFC4-6F175D3DCCD1}">
              <a14:hiddenFill xmlns:a14="http://schemas.microsoft.com/office/drawing/2010/main">
                <a:solidFill>
                  <a:srgbClr val="FFFFFF"/>
                </a:solidFill>
              </a14:hiddenFill>
            </a:ext>
          </a:extLst>
        </p:spPr>
      </p:pic>
      <p:sp>
        <p:nvSpPr>
          <p:cNvPr id="27" name="Google Shape;95;p18"/>
          <p:cNvSpPr txBox="1">
            <a:spLocks noGrp="1"/>
          </p:cNvSpPr>
          <p:nvPr/>
        </p:nvSpPr>
        <p:spPr>
          <a:xfrm>
            <a:off x="3705690" y="1904519"/>
            <a:ext cx="1334287" cy="477025"/>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60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1pPr>
            <a:lvl2pPr marL="914400" marR="0" lvl="1"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2pPr>
            <a:lvl3pPr marL="1371600" marR="0" lvl="2"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3pPr>
            <a:lvl4pPr marL="1828800" marR="0" lvl="3"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4pPr>
            <a:lvl5pPr marL="2286000" marR="0" lvl="4"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5pPr>
            <a:lvl6pPr marL="2743200" marR="0" lvl="5"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6pPr>
            <a:lvl7pPr marL="3200400" marR="0" lvl="6"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7pPr>
            <a:lvl8pPr marL="3657600" marR="0" lvl="7"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8pPr>
            <a:lvl9pPr marL="4114800" marR="0" lvl="8"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9pPr>
          </a:lstStyle>
          <a:p>
            <a:pPr marL="114300" lvl="0" indent="0" algn="just" rtl="0">
              <a:spcBef>
                <a:spcPts val="600"/>
              </a:spcBef>
              <a:spcAft>
                <a:spcPts val="0"/>
              </a:spcAft>
              <a:buSzPts val="1800"/>
              <a:buNone/>
            </a:pPr>
            <a:r>
              <a:rPr lang="es-ES_tradnl" sz="1000" dirty="0"/>
              <a:t>El cual utiliza:</a:t>
            </a:r>
          </a:p>
        </p:txBody>
      </p:sp>
      <p:pic>
        <p:nvPicPr>
          <p:cNvPr id="28" name="Picture 2" descr="Imagen relacionada"/>
          <p:cNvPicPr>
            <a:picLocks noChangeAspect="1" noChangeArrowheads="1"/>
          </p:cNvPicPr>
          <p:nvPr/>
        </p:nvPicPr>
        <p:blipFill rotWithShape="1">
          <a:blip r:embed="rId4">
            <a:extLst>
              <a:ext uri="{28A0092B-C50C-407E-A947-70E740481C1C}">
                <a14:useLocalDpi xmlns:a14="http://schemas.microsoft.com/office/drawing/2010/main" val="0"/>
              </a:ext>
            </a:extLst>
          </a:blip>
          <a:srcRect t="19698" r="48081"/>
          <a:stretch/>
        </p:blipFill>
        <p:spPr bwMode="auto">
          <a:xfrm rot="16200000">
            <a:off x="4666587" y="1980631"/>
            <a:ext cx="399767" cy="618310"/>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2" descr="Imagen relacionada"/>
          <p:cNvPicPr>
            <a:picLocks noChangeAspect="1" noChangeArrowheads="1"/>
          </p:cNvPicPr>
          <p:nvPr/>
        </p:nvPicPr>
        <p:blipFill rotWithShape="1">
          <a:blip r:embed="rId4">
            <a:extLst>
              <a:ext uri="{28A0092B-C50C-407E-A947-70E740481C1C}">
                <a14:useLocalDpi xmlns:a14="http://schemas.microsoft.com/office/drawing/2010/main" val="0"/>
              </a:ext>
            </a:extLst>
          </a:blip>
          <a:srcRect t="19698" r="48081"/>
          <a:stretch/>
        </p:blipFill>
        <p:spPr bwMode="auto">
          <a:xfrm rot="13667476">
            <a:off x="5497076" y="2608946"/>
            <a:ext cx="399767" cy="618310"/>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2" descr="Imagen relacionada"/>
          <p:cNvPicPr>
            <a:picLocks noChangeAspect="1" noChangeArrowheads="1"/>
          </p:cNvPicPr>
          <p:nvPr/>
        </p:nvPicPr>
        <p:blipFill rotWithShape="1">
          <a:blip r:embed="rId4">
            <a:extLst>
              <a:ext uri="{28A0092B-C50C-407E-A947-70E740481C1C}">
                <a14:useLocalDpi xmlns:a14="http://schemas.microsoft.com/office/drawing/2010/main" val="0"/>
              </a:ext>
            </a:extLst>
          </a:blip>
          <a:srcRect t="19698" r="48081"/>
          <a:stretch/>
        </p:blipFill>
        <p:spPr bwMode="auto">
          <a:xfrm rot="18342851">
            <a:off x="3812077" y="2692520"/>
            <a:ext cx="399767" cy="618310"/>
          </a:xfrm>
          <a:prstGeom prst="rect">
            <a:avLst/>
          </a:prstGeom>
          <a:noFill/>
          <a:extLst>
            <a:ext uri="{909E8E84-426E-40DD-AFC4-6F175D3DCCD1}">
              <a14:hiddenFill xmlns:a14="http://schemas.microsoft.com/office/drawing/2010/main">
                <a:solidFill>
                  <a:srgbClr val="FFFFFF"/>
                </a:solidFill>
              </a14:hiddenFill>
            </a:ext>
          </a:extLst>
        </p:spPr>
      </p:pic>
      <p:sp>
        <p:nvSpPr>
          <p:cNvPr id="34" name="Google Shape;95;p18"/>
          <p:cNvSpPr txBox="1">
            <a:spLocks noGrp="1"/>
          </p:cNvSpPr>
          <p:nvPr/>
        </p:nvSpPr>
        <p:spPr>
          <a:xfrm>
            <a:off x="249611" y="1626263"/>
            <a:ext cx="3268899" cy="1726814"/>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60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1pPr>
            <a:lvl2pPr marL="914400" marR="0" lvl="1"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2pPr>
            <a:lvl3pPr marL="1371600" marR="0" lvl="2"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3pPr>
            <a:lvl4pPr marL="1828800" marR="0" lvl="3"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4pPr>
            <a:lvl5pPr marL="2286000" marR="0" lvl="4"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5pPr>
            <a:lvl6pPr marL="2743200" marR="0" lvl="5"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6pPr>
            <a:lvl7pPr marL="3200400" marR="0" lvl="6"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7pPr>
            <a:lvl8pPr marL="3657600" marR="0" lvl="7"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8pPr>
            <a:lvl9pPr marL="4114800" marR="0" lvl="8"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9pPr>
          </a:lstStyle>
          <a:p>
            <a:pPr marL="114300" lvl="0" indent="0" algn="just" rtl="0">
              <a:spcBef>
                <a:spcPts val="600"/>
              </a:spcBef>
              <a:spcAft>
                <a:spcPts val="0"/>
              </a:spcAft>
              <a:buSzPts val="1800"/>
              <a:buNone/>
            </a:pPr>
            <a:r>
              <a:rPr lang="es-ES_tradnl" sz="1400" dirty="0">
                <a:solidFill>
                  <a:schemeClr val="bg2"/>
                </a:solidFill>
              </a:rPr>
              <a:t>En resumen y para comprender de donde provienen los operadores, se hace uso de un esquema (Figura. 7).</a:t>
            </a:r>
          </a:p>
        </p:txBody>
      </p:sp>
      <p:sp>
        <p:nvSpPr>
          <p:cNvPr id="40" name="Google Shape;95;p18"/>
          <p:cNvSpPr txBox="1">
            <a:spLocks noGrp="1"/>
          </p:cNvSpPr>
          <p:nvPr/>
        </p:nvSpPr>
        <p:spPr>
          <a:xfrm>
            <a:off x="3384517" y="2314270"/>
            <a:ext cx="3078644" cy="464173"/>
          </a:xfrm>
          <a:prstGeom prst="rect">
            <a:avLst/>
          </a:prstGeom>
          <a:noFill/>
          <a:ln>
            <a:noFill/>
          </a:ln>
        </p:spPr>
        <p:style>
          <a:lnRef idx="2">
            <a:schemeClr val="accent2"/>
          </a:lnRef>
          <a:fillRef idx="1">
            <a:schemeClr val="lt1"/>
          </a:fillRef>
          <a:effectRef idx="0">
            <a:schemeClr val="accent2"/>
          </a:effectRef>
          <a:fontRef idx="minor">
            <a:schemeClr val="dk1"/>
          </a:fontRef>
        </p:style>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60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1pPr>
            <a:lvl2pPr marL="914400" marR="0" lvl="1"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2pPr>
            <a:lvl3pPr marL="1371600" marR="0" lvl="2"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3pPr>
            <a:lvl4pPr marL="1828800" marR="0" lvl="3"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4pPr>
            <a:lvl5pPr marL="2286000" marR="0" lvl="4"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5pPr>
            <a:lvl6pPr marL="2743200" marR="0" lvl="5"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6pPr>
            <a:lvl7pPr marL="3200400" marR="0" lvl="6"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7pPr>
            <a:lvl8pPr marL="3657600" marR="0" lvl="7"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8pPr>
            <a:lvl9pPr marL="4114800" marR="0" lvl="8"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9pPr>
          </a:lstStyle>
          <a:p>
            <a:pPr marL="114300" lvl="0" indent="0" algn="just" rtl="0">
              <a:spcBef>
                <a:spcPts val="600"/>
              </a:spcBef>
              <a:spcAft>
                <a:spcPts val="0"/>
              </a:spcAft>
              <a:buSzPts val="1800"/>
              <a:buNone/>
            </a:pPr>
            <a:r>
              <a:rPr lang="es-ES_tradnl" sz="1200" b="1" dirty="0">
                <a:solidFill>
                  <a:srgbClr val="D00F3C"/>
                </a:solidFill>
              </a:rPr>
              <a:t>Operadores lógico simbólicos</a:t>
            </a:r>
          </a:p>
        </p:txBody>
      </p:sp>
      <p:pic>
        <p:nvPicPr>
          <p:cNvPr id="42" name="Picture 2" descr="Imagen relacionada"/>
          <p:cNvPicPr>
            <a:picLocks noChangeAspect="1" noChangeArrowheads="1"/>
          </p:cNvPicPr>
          <p:nvPr/>
        </p:nvPicPr>
        <p:blipFill rotWithShape="1">
          <a:blip r:embed="rId4">
            <a:extLst>
              <a:ext uri="{28A0092B-C50C-407E-A947-70E740481C1C}">
                <a14:useLocalDpi xmlns:a14="http://schemas.microsoft.com/office/drawing/2010/main" val="0"/>
              </a:ext>
            </a:extLst>
          </a:blip>
          <a:srcRect t="19698" r="48081"/>
          <a:stretch/>
        </p:blipFill>
        <p:spPr bwMode="auto">
          <a:xfrm rot="16200000">
            <a:off x="4666588" y="2620706"/>
            <a:ext cx="399767" cy="618310"/>
          </a:xfrm>
          <a:prstGeom prst="rect">
            <a:avLst/>
          </a:prstGeom>
          <a:noFill/>
          <a:extLst>
            <a:ext uri="{909E8E84-426E-40DD-AFC4-6F175D3DCCD1}">
              <a14:hiddenFill xmlns:a14="http://schemas.microsoft.com/office/drawing/2010/main">
                <a:solidFill>
                  <a:srgbClr val="FFFFFF"/>
                </a:solidFill>
              </a14:hiddenFill>
            </a:ext>
          </a:extLst>
        </p:spPr>
      </p:pic>
      <p:sp>
        <p:nvSpPr>
          <p:cNvPr id="43" name="Google Shape;95;p18"/>
          <p:cNvSpPr txBox="1">
            <a:spLocks noGrp="1"/>
          </p:cNvSpPr>
          <p:nvPr/>
        </p:nvSpPr>
        <p:spPr>
          <a:xfrm>
            <a:off x="3003480" y="535005"/>
            <a:ext cx="3557844" cy="422689"/>
          </a:xfrm>
          <a:prstGeom prst="rect">
            <a:avLst/>
          </a:prstGeom>
          <a:noFill/>
          <a:ln>
            <a:noFill/>
          </a:ln>
        </p:spPr>
        <p:style>
          <a:lnRef idx="2">
            <a:schemeClr val="accent1"/>
          </a:lnRef>
          <a:fillRef idx="1">
            <a:schemeClr val="lt1"/>
          </a:fillRef>
          <a:effectRef idx="0">
            <a:schemeClr val="accent1"/>
          </a:effectRef>
          <a:fontRef idx="minor">
            <a:schemeClr val="dk1"/>
          </a:fontRef>
        </p:style>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60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1pPr>
            <a:lvl2pPr marL="914400" marR="0" lvl="1"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2pPr>
            <a:lvl3pPr marL="1371600" marR="0" lvl="2"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3pPr>
            <a:lvl4pPr marL="1828800" marR="0" lvl="3"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4pPr>
            <a:lvl5pPr marL="2286000" marR="0" lvl="4"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5pPr>
            <a:lvl6pPr marL="2743200" marR="0" lvl="5"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6pPr>
            <a:lvl7pPr marL="3200400" marR="0" lvl="6"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7pPr>
            <a:lvl8pPr marL="3657600" marR="0" lvl="7"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8pPr>
            <a:lvl9pPr marL="4114800" marR="0" lvl="8"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9pPr>
          </a:lstStyle>
          <a:p>
            <a:pPr marL="114300" lvl="0" indent="0" algn="ctr" rtl="0">
              <a:spcBef>
                <a:spcPts val="600"/>
              </a:spcBef>
              <a:spcAft>
                <a:spcPts val="0"/>
              </a:spcAft>
              <a:buSzPts val="1800"/>
              <a:buNone/>
            </a:pPr>
            <a:r>
              <a:rPr lang="es-ES_tradnl" sz="1200" b="1" dirty="0">
                <a:solidFill>
                  <a:srgbClr val="D00F3C"/>
                </a:solidFill>
              </a:rPr>
              <a:t>Análisis de lenguajes semióticos</a:t>
            </a:r>
            <a:r>
              <a:rPr lang="es-ES_tradnl" sz="1400" b="1" dirty="0">
                <a:solidFill>
                  <a:srgbClr val="D00F3C"/>
                </a:solidFill>
              </a:rPr>
              <a:t> </a:t>
            </a:r>
          </a:p>
        </p:txBody>
      </p:sp>
      <p:sp>
        <p:nvSpPr>
          <p:cNvPr id="45" name="Google Shape;95;p18"/>
          <p:cNvSpPr txBox="1">
            <a:spLocks noGrp="1"/>
          </p:cNvSpPr>
          <p:nvPr/>
        </p:nvSpPr>
        <p:spPr>
          <a:xfrm>
            <a:off x="2876678" y="3686735"/>
            <a:ext cx="1876341" cy="464173"/>
          </a:xfrm>
          <a:prstGeom prst="rect">
            <a:avLst/>
          </a:prstGeom>
          <a:ln>
            <a:noFill/>
          </a:ln>
        </p:spPr>
        <p:style>
          <a:lnRef idx="2">
            <a:schemeClr val="accent2"/>
          </a:lnRef>
          <a:fillRef idx="1">
            <a:schemeClr val="lt1"/>
          </a:fillRef>
          <a:effectRef idx="0">
            <a:schemeClr val="accent2"/>
          </a:effectRef>
          <a:fontRef idx="minor">
            <a:schemeClr val="dk1"/>
          </a:fontRef>
        </p:style>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60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1pPr>
            <a:lvl2pPr marL="914400" marR="0" lvl="1"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2pPr>
            <a:lvl3pPr marL="1371600" marR="0" lvl="2"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3pPr>
            <a:lvl4pPr marL="1828800" marR="0" lvl="3"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4pPr>
            <a:lvl5pPr marL="2286000" marR="0" lvl="4"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5pPr>
            <a:lvl6pPr marL="2743200" marR="0" lvl="5"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6pPr>
            <a:lvl7pPr marL="3200400" marR="0" lvl="6"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7pPr>
            <a:lvl8pPr marL="3657600" marR="0" lvl="7"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8pPr>
            <a:lvl9pPr marL="4114800" marR="0" lvl="8"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9pPr>
          </a:lstStyle>
          <a:p>
            <a:pPr marL="114300" lvl="0" indent="0" algn="just" rtl="0">
              <a:spcBef>
                <a:spcPts val="600"/>
              </a:spcBef>
              <a:spcAft>
                <a:spcPts val="0"/>
              </a:spcAft>
              <a:buSzPts val="1800"/>
              <a:buNone/>
            </a:pPr>
            <a:r>
              <a:rPr lang="es-ES_tradnl" sz="1200" b="1" dirty="0">
                <a:solidFill>
                  <a:srgbClr val="D00F3C"/>
                </a:solidFill>
              </a:rPr>
              <a:t>Objeto-signo</a:t>
            </a:r>
          </a:p>
        </p:txBody>
      </p:sp>
      <p:sp>
        <p:nvSpPr>
          <p:cNvPr id="46" name="Google Shape;95;p18"/>
          <p:cNvSpPr txBox="1">
            <a:spLocks noGrp="1"/>
          </p:cNvSpPr>
          <p:nvPr/>
        </p:nvSpPr>
        <p:spPr>
          <a:xfrm>
            <a:off x="3794954" y="3225385"/>
            <a:ext cx="2236890" cy="464173"/>
          </a:xfrm>
          <a:prstGeom prst="rect">
            <a:avLst/>
          </a:prstGeom>
          <a:ln>
            <a:noFill/>
          </a:ln>
        </p:spPr>
        <p:style>
          <a:lnRef idx="2">
            <a:schemeClr val="accent2"/>
          </a:lnRef>
          <a:fillRef idx="1">
            <a:schemeClr val="lt1"/>
          </a:fillRef>
          <a:effectRef idx="0">
            <a:schemeClr val="accent2"/>
          </a:effectRef>
          <a:fontRef idx="minor">
            <a:schemeClr val="dk1"/>
          </a:fontRef>
        </p:style>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60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1pPr>
            <a:lvl2pPr marL="914400" marR="0" lvl="1"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2pPr>
            <a:lvl3pPr marL="1371600" marR="0" lvl="2"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3pPr>
            <a:lvl4pPr marL="1828800" marR="0" lvl="3"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4pPr>
            <a:lvl5pPr marL="2286000" marR="0" lvl="4"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5pPr>
            <a:lvl6pPr marL="2743200" marR="0" lvl="5"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6pPr>
            <a:lvl7pPr marL="3200400" marR="0" lvl="6"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7pPr>
            <a:lvl8pPr marL="3657600" marR="0" lvl="7"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8pPr>
            <a:lvl9pPr marL="4114800" marR="0" lvl="8"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9pPr>
          </a:lstStyle>
          <a:p>
            <a:pPr marL="114300" lvl="0" indent="0" algn="just" rtl="0">
              <a:spcBef>
                <a:spcPts val="600"/>
              </a:spcBef>
              <a:spcAft>
                <a:spcPts val="0"/>
              </a:spcAft>
              <a:buSzPts val="1800"/>
              <a:buNone/>
            </a:pPr>
            <a:r>
              <a:rPr lang="es-ES_tradnl" sz="1200" b="1" dirty="0">
                <a:solidFill>
                  <a:srgbClr val="D00F3C"/>
                </a:solidFill>
              </a:rPr>
              <a:t>Gramática y sintaxis</a:t>
            </a:r>
          </a:p>
        </p:txBody>
      </p:sp>
      <p:sp>
        <p:nvSpPr>
          <p:cNvPr id="47" name="Google Shape;95;p18"/>
          <p:cNvSpPr txBox="1">
            <a:spLocks noGrp="1"/>
          </p:cNvSpPr>
          <p:nvPr/>
        </p:nvSpPr>
        <p:spPr>
          <a:xfrm>
            <a:off x="4571461" y="3404619"/>
            <a:ext cx="3344957" cy="464173"/>
          </a:xfrm>
          <a:prstGeom prst="rect">
            <a:avLst/>
          </a:prstGeom>
          <a:noFill/>
          <a:ln>
            <a:noFill/>
          </a:ln>
        </p:spPr>
        <p:style>
          <a:lnRef idx="2">
            <a:schemeClr val="accent2"/>
          </a:lnRef>
          <a:fillRef idx="1">
            <a:schemeClr val="lt1"/>
          </a:fillRef>
          <a:effectRef idx="0">
            <a:schemeClr val="accent2"/>
          </a:effectRef>
          <a:fontRef idx="minor">
            <a:schemeClr val="dk1"/>
          </a:fontRef>
        </p:style>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60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1pPr>
            <a:lvl2pPr marL="914400" marR="0" lvl="1"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2pPr>
            <a:lvl3pPr marL="1371600" marR="0" lvl="2"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3pPr>
            <a:lvl4pPr marL="1828800" marR="0" lvl="3"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4pPr>
            <a:lvl5pPr marL="2286000" marR="0" lvl="4"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5pPr>
            <a:lvl6pPr marL="2743200" marR="0" lvl="5"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6pPr>
            <a:lvl7pPr marL="3200400" marR="0" lvl="6"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7pPr>
            <a:lvl8pPr marL="3657600" marR="0" lvl="7"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8pPr>
            <a:lvl9pPr marL="4114800" marR="0" lvl="8"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9pPr>
          </a:lstStyle>
          <a:p>
            <a:pPr marL="114300" lvl="0" indent="0" algn="ctr" rtl="0">
              <a:spcBef>
                <a:spcPts val="600"/>
              </a:spcBef>
              <a:spcAft>
                <a:spcPts val="0"/>
              </a:spcAft>
              <a:buSzPts val="1800"/>
              <a:buNone/>
            </a:pPr>
            <a:r>
              <a:rPr lang="es-ES_tradnl" sz="1200" b="1" dirty="0">
                <a:solidFill>
                  <a:srgbClr val="D00F3C"/>
                </a:solidFill>
              </a:rPr>
              <a:t>Cadena sintagma</a:t>
            </a:r>
          </a:p>
          <a:p>
            <a:pPr marL="114300" lvl="0" indent="0" algn="ctr" rtl="0">
              <a:spcBef>
                <a:spcPts val="600"/>
              </a:spcBef>
              <a:spcAft>
                <a:spcPts val="0"/>
              </a:spcAft>
              <a:buSzPts val="1800"/>
              <a:buNone/>
            </a:pPr>
            <a:r>
              <a:rPr lang="es-ES_tradnl" sz="1200" b="1" dirty="0">
                <a:solidFill>
                  <a:srgbClr val="D00F3C"/>
                </a:solidFill>
              </a:rPr>
              <a:t> paradigmática</a:t>
            </a:r>
          </a:p>
        </p:txBody>
      </p:sp>
      <p:sp>
        <p:nvSpPr>
          <p:cNvPr id="49" name="Google Shape;95;p18"/>
          <p:cNvSpPr txBox="1">
            <a:spLocks noGrp="1"/>
          </p:cNvSpPr>
          <p:nvPr/>
        </p:nvSpPr>
        <p:spPr>
          <a:xfrm>
            <a:off x="2891860" y="4090228"/>
            <a:ext cx="3571301" cy="753383"/>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60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1pPr>
            <a:lvl2pPr marL="914400" marR="0" lvl="1"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2pPr>
            <a:lvl3pPr marL="1371600" marR="0" lvl="2"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3pPr>
            <a:lvl4pPr marL="1828800" marR="0" lvl="3"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4pPr>
            <a:lvl5pPr marL="2286000" marR="0" lvl="4"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5pPr>
            <a:lvl6pPr marL="2743200" marR="0" lvl="5"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6pPr>
            <a:lvl7pPr marL="3200400" marR="0" lvl="6"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7pPr>
            <a:lvl8pPr marL="3657600" marR="0" lvl="7"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8pPr>
            <a:lvl9pPr marL="4114800" marR="0" lvl="8"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9pPr>
          </a:lstStyle>
          <a:p>
            <a:pPr marL="114300" lvl="0" indent="0" algn="ctr" rtl="0">
              <a:lnSpc>
                <a:spcPct val="50000"/>
              </a:lnSpc>
              <a:spcBef>
                <a:spcPts val="600"/>
              </a:spcBef>
              <a:spcAft>
                <a:spcPts val="0"/>
              </a:spcAft>
              <a:buSzPts val="1800"/>
              <a:buNone/>
            </a:pPr>
            <a:r>
              <a:rPr lang="es-ES_tradnl" sz="1000" dirty="0"/>
              <a:t>Figura 8 .Esquema de operadores</a:t>
            </a:r>
          </a:p>
          <a:p>
            <a:pPr marL="114300" lvl="0" indent="0" algn="ctr" rtl="0">
              <a:lnSpc>
                <a:spcPct val="50000"/>
              </a:lnSpc>
              <a:spcBef>
                <a:spcPts val="600"/>
              </a:spcBef>
              <a:spcAft>
                <a:spcPts val="0"/>
              </a:spcAft>
              <a:buSzPts val="1800"/>
              <a:buNone/>
            </a:pPr>
            <a:r>
              <a:rPr lang="es-ES_tradnl" sz="1000" dirty="0"/>
              <a:t>Fuente: Propia (2018)</a:t>
            </a:r>
            <a:r>
              <a:rPr lang="es-ES_tradnl" sz="1400" dirty="0">
                <a:solidFill>
                  <a:srgbClr val="FF0000"/>
                </a:solidFill>
              </a:rPr>
              <a:t> </a:t>
            </a:r>
            <a:endParaRPr lang="es-ES_tradnl" sz="1400" dirty="0"/>
          </a:p>
          <a:p>
            <a:pPr marL="114300" lvl="0" indent="0" algn="just">
              <a:buNone/>
            </a:pPr>
            <a:endParaRPr lang="es-ES_tradnl" sz="1400" dirty="0"/>
          </a:p>
          <a:p>
            <a:pPr marL="114300" lvl="0" indent="0" algn="just">
              <a:buNone/>
            </a:pPr>
            <a:endParaRPr lang="es-ES_tradnl" sz="1400" dirty="0"/>
          </a:p>
        </p:txBody>
      </p:sp>
      <p:sp>
        <p:nvSpPr>
          <p:cNvPr id="23" name="Rectángulo 22">
            <a:extLst>
              <a:ext uri="{FF2B5EF4-FFF2-40B4-BE49-F238E27FC236}">
                <a16:creationId xmlns:a16="http://schemas.microsoft.com/office/drawing/2014/main" id="{A5220019-DC2D-1847-A11D-C8E226E0C14B}"/>
              </a:ext>
            </a:extLst>
          </p:cNvPr>
          <p:cNvSpPr/>
          <p:nvPr/>
        </p:nvSpPr>
        <p:spPr>
          <a:xfrm>
            <a:off x="528286" y="4713309"/>
            <a:ext cx="2164375" cy="253916"/>
          </a:xfrm>
          <a:prstGeom prst="rect">
            <a:avLst/>
          </a:prstGeom>
        </p:spPr>
        <p:txBody>
          <a:bodyPr wrap="none">
            <a:spAutoFit/>
          </a:bodyPr>
          <a:lstStyle/>
          <a:p>
            <a:r>
              <a:rPr lang="es-MX" sz="1050" dirty="0">
                <a:solidFill>
                  <a:schemeClr val="bg2"/>
                </a:solidFill>
              </a:rPr>
              <a:t>Diseño de Productos Sistémicos </a:t>
            </a:r>
          </a:p>
        </p:txBody>
      </p:sp>
      <p:sp>
        <p:nvSpPr>
          <p:cNvPr id="24" name="Rectángulo 23">
            <a:extLst>
              <a:ext uri="{FF2B5EF4-FFF2-40B4-BE49-F238E27FC236}">
                <a16:creationId xmlns:a16="http://schemas.microsoft.com/office/drawing/2014/main" id="{08E2021E-2957-1B47-81E2-359BFCA61E74}"/>
              </a:ext>
            </a:extLst>
          </p:cNvPr>
          <p:cNvSpPr/>
          <p:nvPr/>
        </p:nvSpPr>
        <p:spPr>
          <a:xfrm>
            <a:off x="5306301" y="4713309"/>
            <a:ext cx="1691489" cy="253916"/>
          </a:xfrm>
          <a:prstGeom prst="rect">
            <a:avLst/>
          </a:prstGeom>
        </p:spPr>
        <p:txBody>
          <a:bodyPr wrap="none">
            <a:spAutoFit/>
          </a:bodyPr>
          <a:lstStyle/>
          <a:p>
            <a:r>
              <a:rPr lang="es-MX" sz="1050" dirty="0">
                <a:solidFill>
                  <a:schemeClr val="bg2"/>
                </a:solidFill>
              </a:rPr>
              <a:t>Dr. en Dis. Deniss Rojas </a:t>
            </a:r>
          </a:p>
        </p:txBody>
      </p:sp>
      <p:sp>
        <p:nvSpPr>
          <p:cNvPr id="29" name="CuadroTexto 28">
            <a:extLst>
              <a:ext uri="{FF2B5EF4-FFF2-40B4-BE49-F238E27FC236}">
                <a16:creationId xmlns:a16="http://schemas.microsoft.com/office/drawing/2014/main" id="{55E59879-FC72-A24E-9F2B-968A1687D6E1}"/>
              </a:ext>
            </a:extLst>
          </p:cNvPr>
          <p:cNvSpPr txBox="1"/>
          <p:nvPr/>
        </p:nvSpPr>
        <p:spPr>
          <a:xfrm>
            <a:off x="5038361" y="4713309"/>
            <a:ext cx="3918857" cy="253916"/>
          </a:xfrm>
          <a:prstGeom prst="rect">
            <a:avLst/>
          </a:prstGeom>
          <a:noFill/>
        </p:spPr>
        <p:txBody>
          <a:bodyPr wrap="square" rtlCol="0">
            <a:spAutoFit/>
          </a:bodyPr>
          <a:lstStyle/>
          <a:p>
            <a:pPr algn="r"/>
            <a:r>
              <a:rPr lang="es-MX" sz="1050" b="1" dirty="0">
                <a:solidFill>
                  <a:schemeClr val="tx1">
                    <a:lumMod val="75000"/>
                    <a:lumOff val="25000"/>
                  </a:schemeClr>
                </a:solidFill>
              </a:rPr>
              <a:t>Septiembre 2019</a:t>
            </a:r>
          </a:p>
        </p:txBody>
      </p:sp>
    </p:spTree>
    <p:extLst>
      <p:ext uri="{BB962C8B-B14F-4D97-AF65-F5344CB8AC3E}">
        <p14:creationId xmlns:p14="http://schemas.microsoft.com/office/powerpoint/2010/main" val="175354307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10" name="Google Shape;67;p14"/>
          <p:cNvSpPr txBox="1">
            <a:spLocks noGrp="1"/>
          </p:cNvSpPr>
          <p:nvPr>
            <p:ph type="body" idx="1"/>
          </p:nvPr>
        </p:nvSpPr>
        <p:spPr>
          <a:xfrm>
            <a:off x="457199" y="1267189"/>
            <a:ext cx="6063177" cy="3494504"/>
          </a:xfrm>
          <a:prstGeom prst="rect">
            <a:avLst/>
          </a:prstGeom>
        </p:spPr>
        <p:txBody>
          <a:bodyPr spcFirstLastPara="1" wrap="square" lIns="91425" tIns="91425" rIns="91425" bIns="91425" anchor="t" anchorCtr="0">
            <a:noAutofit/>
          </a:bodyPr>
          <a:lstStyle/>
          <a:p>
            <a:pPr marL="0" lvl="0" indent="0" algn="just">
              <a:buClr>
                <a:schemeClr val="dk1"/>
              </a:buClr>
              <a:buSzPts val="1100"/>
              <a:buNone/>
            </a:pPr>
            <a:r>
              <a:rPr lang="es-ES_tradnl" sz="2400" b="1" dirty="0">
                <a:solidFill>
                  <a:schemeClr val="tx2">
                    <a:lumMod val="50000"/>
                  </a:schemeClr>
                </a:solidFill>
              </a:rPr>
              <a:t>3. </a:t>
            </a:r>
            <a:r>
              <a:rPr lang="es-ES_tradnl" sz="2400" b="1" dirty="0">
                <a:solidFill>
                  <a:srgbClr val="E18244"/>
                </a:solidFill>
              </a:rPr>
              <a:t>La emoción </a:t>
            </a:r>
          </a:p>
          <a:p>
            <a:pPr marL="457200" lvl="1" indent="0" algn="just">
              <a:buClr>
                <a:schemeClr val="dk1"/>
              </a:buClr>
              <a:buSzPts val="1100"/>
              <a:buNone/>
            </a:pPr>
            <a:r>
              <a:rPr lang="es-ES_tradnl" sz="2400" dirty="0"/>
              <a:t>3.1 Componentes de la emoción</a:t>
            </a:r>
          </a:p>
          <a:p>
            <a:pPr marL="457200" lvl="1" indent="0" algn="just">
              <a:buClr>
                <a:schemeClr val="dk1"/>
              </a:buClr>
              <a:buSzPts val="1100"/>
              <a:buNone/>
            </a:pPr>
            <a:r>
              <a:rPr lang="es-ES_tradnl" sz="2400" dirty="0"/>
              <a:t>3.2 Diseño emocional</a:t>
            </a:r>
          </a:p>
          <a:p>
            <a:pPr marL="457200" lvl="1" indent="0">
              <a:spcBef>
                <a:spcPts val="600"/>
              </a:spcBef>
              <a:buClr>
                <a:schemeClr val="dk1"/>
              </a:buClr>
              <a:buSzPts val="1100"/>
              <a:buNone/>
            </a:pPr>
            <a:r>
              <a:rPr lang="es-ES_tradnl" sz="2400" dirty="0"/>
              <a:t>3.3 Donald Norman: Los tres niveles del diseño</a:t>
            </a:r>
          </a:p>
          <a:p>
            <a:pPr marL="0" lvl="0" indent="0" algn="l" rtl="0">
              <a:spcBef>
                <a:spcPts val="600"/>
              </a:spcBef>
              <a:spcAft>
                <a:spcPts val="0"/>
              </a:spcAft>
              <a:buClr>
                <a:schemeClr val="dk1"/>
              </a:buClr>
              <a:buSzPts val="1100"/>
              <a:buNone/>
            </a:pPr>
            <a:endParaRPr lang="es-ES_tradnl" sz="1200" dirty="0"/>
          </a:p>
          <a:p>
            <a:pPr marL="0" lvl="0" indent="0" algn="l" rtl="0">
              <a:spcBef>
                <a:spcPts val="600"/>
              </a:spcBef>
              <a:spcAft>
                <a:spcPts val="0"/>
              </a:spcAft>
              <a:buClr>
                <a:schemeClr val="dk1"/>
              </a:buClr>
              <a:buSzPts val="1100"/>
              <a:buNone/>
            </a:pPr>
            <a:endParaRPr lang="es-ES_tradnl" sz="1200" dirty="0"/>
          </a:p>
          <a:p>
            <a:pPr marL="457200" lvl="1" indent="0" algn="dist">
              <a:spcBef>
                <a:spcPts val="600"/>
              </a:spcBef>
              <a:buClr>
                <a:schemeClr val="dk1"/>
              </a:buClr>
              <a:buSzPts val="1100"/>
              <a:buNone/>
            </a:pPr>
            <a:r>
              <a:rPr lang="es-ES_tradnl" sz="1200" dirty="0"/>
              <a:t>	 </a:t>
            </a:r>
          </a:p>
          <a:p>
            <a:pPr marL="0" lvl="0" indent="0" algn="l" rtl="0">
              <a:spcBef>
                <a:spcPts val="600"/>
              </a:spcBef>
              <a:spcAft>
                <a:spcPts val="0"/>
              </a:spcAft>
              <a:buClr>
                <a:schemeClr val="dk1"/>
              </a:buClr>
              <a:buSzPts val="1100"/>
              <a:buNone/>
            </a:pPr>
            <a:endParaRPr lang="es-ES_tradnl" sz="1200" dirty="0"/>
          </a:p>
          <a:p>
            <a:pPr marL="0" lvl="0" indent="0" algn="l" rtl="0">
              <a:spcBef>
                <a:spcPts val="600"/>
              </a:spcBef>
              <a:spcAft>
                <a:spcPts val="0"/>
              </a:spcAft>
              <a:buClr>
                <a:schemeClr val="dk1"/>
              </a:buClr>
              <a:buSzPts val="1100"/>
              <a:buNone/>
            </a:pPr>
            <a:endParaRPr lang="es-ES_tradnl" sz="1200" dirty="0"/>
          </a:p>
          <a:p>
            <a:pPr marL="0" lvl="0" indent="0" algn="l" rtl="0">
              <a:spcBef>
                <a:spcPts val="600"/>
              </a:spcBef>
              <a:spcAft>
                <a:spcPts val="0"/>
              </a:spcAft>
              <a:buClr>
                <a:schemeClr val="dk1"/>
              </a:buClr>
              <a:buSzPts val="1100"/>
              <a:buNone/>
            </a:pPr>
            <a:endParaRPr lang="es-ES_tradnl" sz="1200" dirty="0"/>
          </a:p>
          <a:p>
            <a:pPr marL="0" lvl="0" indent="0" algn="l" rtl="0">
              <a:spcBef>
                <a:spcPts val="600"/>
              </a:spcBef>
              <a:spcAft>
                <a:spcPts val="0"/>
              </a:spcAft>
              <a:buClr>
                <a:schemeClr val="dk1"/>
              </a:buClr>
              <a:buSzPts val="1100"/>
              <a:buNone/>
            </a:pPr>
            <a:endParaRPr sz="1200" dirty="0"/>
          </a:p>
        </p:txBody>
      </p:sp>
    </p:spTree>
    <p:extLst>
      <p:ext uri="{BB962C8B-B14F-4D97-AF65-F5344CB8AC3E}">
        <p14:creationId xmlns:p14="http://schemas.microsoft.com/office/powerpoint/2010/main" val="255444305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72"/>
        <p:cNvGrpSpPr/>
        <p:nvPr/>
      </p:nvGrpSpPr>
      <p:grpSpPr>
        <a:xfrm>
          <a:off x="0" y="0"/>
          <a:ext cx="0" cy="0"/>
          <a:chOff x="0" y="0"/>
          <a:chExt cx="0" cy="0"/>
        </a:xfrm>
      </p:grpSpPr>
      <p:sp>
        <p:nvSpPr>
          <p:cNvPr id="20" name="Rectángulo 19"/>
          <p:cNvSpPr/>
          <p:nvPr/>
        </p:nvSpPr>
        <p:spPr>
          <a:xfrm>
            <a:off x="405270" y="299600"/>
            <a:ext cx="4051410" cy="830997"/>
          </a:xfrm>
          <a:prstGeom prst="rect">
            <a:avLst/>
          </a:prstGeom>
        </p:spPr>
        <p:txBody>
          <a:bodyPr wrap="none">
            <a:spAutoFit/>
          </a:bodyPr>
          <a:lstStyle/>
          <a:p>
            <a:r>
              <a:rPr lang="es-ES_tradnl" sz="4800" dirty="0">
                <a:solidFill>
                  <a:srgbClr val="434343"/>
                </a:solidFill>
                <a:latin typeface="Lato Hairline"/>
                <a:sym typeface="Lato Hairline"/>
              </a:rPr>
              <a:t>3</a:t>
            </a:r>
            <a:r>
              <a:rPr lang="en" sz="4800" dirty="0">
                <a:solidFill>
                  <a:srgbClr val="434343"/>
                </a:solidFill>
                <a:latin typeface="Lato Hairline"/>
                <a:sym typeface="Lato Hairline"/>
              </a:rPr>
              <a:t>. </a:t>
            </a:r>
            <a:r>
              <a:rPr lang="es-ES_tradnl" sz="4800" dirty="0">
                <a:solidFill>
                  <a:srgbClr val="434343"/>
                </a:solidFill>
                <a:latin typeface="Lato Hairline"/>
                <a:sym typeface="Lato Hairline"/>
              </a:rPr>
              <a:t>La emoción</a:t>
            </a:r>
            <a:endParaRPr lang="es-MX" dirty="0"/>
          </a:p>
        </p:txBody>
      </p:sp>
      <p:sp>
        <p:nvSpPr>
          <p:cNvPr id="21" name="Google Shape;95;p18"/>
          <p:cNvSpPr txBox="1">
            <a:spLocks/>
          </p:cNvSpPr>
          <p:nvPr/>
        </p:nvSpPr>
        <p:spPr>
          <a:xfrm>
            <a:off x="383802" y="950116"/>
            <a:ext cx="6503241" cy="3258766"/>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114300" algn="just">
              <a:spcBef>
                <a:spcPts val="600"/>
              </a:spcBef>
              <a:buSzPts val="1800"/>
            </a:pPr>
            <a:r>
              <a:rPr lang="es-ES_tradnl" dirty="0">
                <a:solidFill>
                  <a:schemeClr val="tx2">
                    <a:lumMod val="50000"/>
                  </a:schemeClr>
                </a:solidFill>
              </a:rPr>
              <a:t>Para que exista una buena comunicación en los diseños es importante comprender a la semiótica, el signo, significado y a los operadores sintagma paradigmáticos.  Tal como  se expresa Rojas (2016),  “Un individuo puede saber claramente que una cosa significa algo, pero si no hay una emoción suscitada en él con respecto al objeto, este carecerá de valor, aunque en la colectividad esté presente una valoración importante” (p.39).</a:t>
            </a:r>
            <a:endParaRPr lang="es-MX" dirty="0">
              <a:solidFill>
                <a:schemeClr val="tx2">
                  <a:lumMod val="50000"/>
                </a:schemeClr>
              </a:solidFill>
              <a:latin typeface="Lato Light" panose="020B0604020202020204" charset="0"/>
            </a:endParaRPr>
          </a:p>
          <a:p>
            <a:pPr marL="114300" algn="just">
              <a:spcBef>
                <a:spcPts val="600"/>
              </a:spcBef>
              <a:buSzPts val="1800"/>
            </a:pPr>
            <a:r>
              <a:rPr lang="es-MX" dirty="0">
                <a:solidFill>
                  <a:schemeClr val="tx2">
                    <a:lumMod val="50000"/>
                  </a:schemeClr>
                </a:solidFill>
                <a:latin typeface="Lato Light" panose="020B0604020202020204" charset="0"/>
              </a:rPr>
              <a:t>Así mismo para Jacob “</a:t>
            </a:r>
            <a:r>
              <a:rPr lang="es-MX" b="1" dirty="0">
                <a:solidFill>
                  <a:srgbClr val="31B595"/>
                </a:solidFill>
                <a:latin typeface="Lato Light" panose="020B0604020202020204" charset="0"/>
              </a:rPr>
              <a:t>La emoción </a:t>
            </a:r>
            <a:r>
              <a:rPr lang="es-MX" dirty="0">
                <a:solidFill>
                  <a:schemeClr val="tx2">
                    <a:lumMod val="50000"/>
                  </a:schemeClr>
                </a:solidFill>
                <a:latin typeface="Lato Light" panose="020B0604020202020204" charset="0"/>
              </a:rPr>
              <a:t>es el producto de una amplia variedad de procesos de cognición, como la interpretación de los estímulos, su valoración, la atribución del significado o las expectativas que se han cifrado sobre tal o cual cosa” (2012, p.92).</a:t>
            </a:r>
          </a:p>
          <a:p>
            <a:pPr marL="114300" algn="just">
              <a:spcBef>
                <a:spcPts val="600"/>
              </a:spcBef>
              <a:buSzPts val="1800"/>
            </a:pPr>
            <a:r>
              <a:rPr lang="es-MX" dirty="0">
                <a:solidFill>
                  <a:schemeClr val="tx2">
                    <a:lumMod val="50000"/>
                  </a:schemeClr>
                </a:solidFill>
                <a:latin typeface="Lato Light" panose="020B0604020202020204" charset="0"/>
              </a:rPr>
              <a:t> Es importante conocer y analizar las emociones, pues tal como se explico anteriormente, estas son el hincapié para dar un valor a los objetos.</a:t>
            </a:r>
          </a:p>
        </p:txBody>
      </p:sp>
      <p:pic>
        <p:nvPicPr>
          <p:cNvPr id="13" name="Imagen 12" descr="Captura de pantalla 2018-09-18 a las 12.07.20 p.m..png"/>
          <p:cNvPicPr>
            <a:picLocks noChangeAspect="1"/>
          </p:cNvPicPr>
          <p:nvPr/>
        </p:nvPicPr>
        <p:blipFill rotWithShape="1">
          <a:blip r:embed="rId3">
            <a:extLst>
              <a:ext uri="{28A0092B-C50C-407E-A947-70E740481C1C}">
                <a14:useLocalDpi xmlns:a14="http://schemas.microsoft.com/office/drawing/2010/main" val="0"/>
              </a:ext>
            </a:extLst>
          </a:blip>
          <a:srcRect l="62433" t="-1961" r="13419" b="2780"/>
          <a:stretch/>
        </p:blipFill>
        <p:spPr>
          <a:xfrm>
            <a:off x="6807232" y="-102983"/>
            <a:ext cx="2336768" cy="5246483"/>
          </a:xfrm>
          <a:prstGeom prst="rect">
            <a:avLst/>
          </a:prstGeom>
        </p:spPr>
      </p:pic>
      <p:sp>
        <p:nvSpPr>
          <p:cNvPr id="9" name="Rectángulo 8">
            <a:extLst>
              <a:ext uri="{FF2B5EF4-FFF2-40B4-BE49-F238E27FC236}">
                <a16:creationId xmlns:a16="http://schemas.microsoft.com/office/drawing/2014/main" id="{0919FE9F-D0E2-6F48-AD91-72EFC9B7C90F}"/>
              </a:ext>
            </a:extLst>
          </p:cNvPr>
          <p:cNvSpPr/>
          <p:nvPr/>
        </p:nvSpPr>
        <p:spPr>
          <a:xfrm>
            <a:off x="528286" y="4713309"/>
            <a:ext cx="2164375" cy="253916"/>
          </a:xfrm>
          <a:prstGeom prst="rect">
            <a:avLst/>
          </a:prstGeom>
        </p:spPr>
        <p:txBody>
          <a:bodyPr wrap="none">
            <a:spAutoFit/>
          </a:bodyPr>
          <a:lstStyle/>
          <a:p>
            <a:r>
              <a:rPr lang="es-MX" sz="1050" dirty="0">
                <a:solidFill>
                  <a:schemeClr val="bg2"/>
                </a:solidFill>
              </a:rPr>
              <a:t>Diseño de Productos Sistémicos </a:t>
            </a:r>
          </a:p>
        </p:txBody>
      </p:sp>
      <p:sp>
        <p:nvSpPr>
          <p:cNvPr id="10" name="Rectángulo 9">
            <a:extLst>
              <a:ext uri="{FF2B5EF4-FFF2-40B4-BE49-F238E27FC236}">
                <a16:creationId xmlns:a16="http://schemas.microsoft.com/office/drawing/2014/main" id="{2E0E07AA-19D7-F34C-BB36-3C4652A6E3C5}"/>
              </a:ext>
            </a:extLst>
          </p:cNvPr>
          <p:cNvSpPr/>
          <p:nvPr/>
        </p:nvSpPr>
        <p:spPr>
          <a:xfrm>
            <a:off x="5306301" y="4713309"/>
            <a:ext cx="1691489" cy="253916"/>
          </a:xfrm>
          <a:prstGeom prst="rect">
            <a:avLst/>
          </a:prstGeom>
        </p:spPr>
        <p:txBody>
          <a:bodyPr wrap="none">
            <a:spAutoFit/>
          </a:bodyPr>
          <a:lstStyle/>
          <a:p>
            <a:r>
              <a:rPr lang="es-MX" sz="1050" dirty="0">
                <a:solidFill>
                  <a:schemeClr val="bg2"/>
                </a:solidFill>
              </a:rPr>
              <a:t>Dr. en Dis. Deniss Rojas </a:t>
            </a:r>
          </a:p>
        </p:txBody>
      </p:sp>
      <p:sp>
        <p:nvSpPr>
          <p:cNvPr id="11" name="CuadroTexto 10">
            <a:extLst>
              <a:ext uri="{FF2B5EF4-FFF2-40B4-BE49-F238E27FC236}">
                <a16:creationId xmlns:a16="http://schemas.microsoft.com/office/drawing/2014/main" id="{21CD8DCA-657A-6146-B5BB-56FDEE2D8F9F}"/>
              </a:ext>
            </a:extLst>
          </p:cNvPr>
          <p:cNvSpPr txBox="1"/>
          <p:nvPr/>
        </p:nvSpPr>
        <p:spPr>
          <a:xfrm>
            <a:off x="5038361" y="4713309"/>
            <a:ext cx="3918857" cy="253916"/>
          </a:xfrm>
          <a:prstGeom prst="rect">
            <a:avLst/>
          </a:prstGeom>
          <a:noFill/>
        </p:spPr>
        <p:txBody>
          <a:bodyPr wrap="square" rtlCol="0">
            <a:spAutoFit/>
          </a:bodyPr>
          <a:lstStyle/>
          <a:p>
            <a:pPr algn="r"/>
            <a:r>
              <a:rPr lang="es-MX" sz="1050" b="1" dirty="0">
                <a:solidFill>
                  <a:schemeClr val="tx1">
                    <a:lumMod val="75000"/>
                    <a:lumOff val="25000"/>
                  </a:schemeClr>
                </a:solidFill>
              </a:rPr>
              <a:t>Septiembre 2019</a:t>
            </a:r>
          </a:p>
        </p:txBody>
      </p:sp>
    </p:spTree>
    <p:extLst>
      <p:ext uri="{BB962C8B-B14F-4D97-AF65-F5344CB8AC3E}">
        <p14:creationId xmlns:p14="http://schemas.microsoft.com/office/powerpoint/2010/main" val="257585731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72"/>
        <p:cNvGrpSpPr/>
        <p:nvPr/>
      </p:nvGrpSpPr>
      <p:grpSpPr>
        <a:xfrm>
          <a:off x="0" y="0"/>
          <a:ext cx="0" cy="0"/>
          <a:chOff x="0" y="0"/>
          <a:chExt cx="0" cy="0"/>
        </a:xfrm>
      </p:grpSpPr>
      <p:sp>
        <p:nvSpPr>
          <p:cNvPr id="6" name="Google Shape;94;p18"/>
          <p:cNvSpPr txBox="1">
            <a:spLocks noGrp="1"/>
          </p:cNvSpPr>
          <p:nvPr/>
        </p:nvSpPr>
        <p:spPr>
          <a:xfrm>
            <a:off x="432077" y="325633"/>
            <a:ext cx="6754677" cy="721724"/>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434343"/>
              </a:buClr>
              <a:buSzPts val="4800"/>
              <a:buFont typeface="Lato Hairline"/>
              <a:buNone/>
              <a:defRPr sz="4800" b="0" i="0" u="none" strike="noStrike" cap="none">
                <a:solidFill>
                  <a:srgbClr val="434343"/>
                </a:solidFill>
                <a:latin typeface="Lato Hairline"/>
                <a:ea typeface="Lato Hairline"/>
                <a:cs typeface="Lato Hairline"/>
                <a:sym typeface="Lato Hairline"/>
              </a:defRPr>
            </a:lvl1pPr>
            <a:lvl2pPr marR="0" lvl="1" algn="l" rtl="0">
              <a:lnSpc>
                <a:spcPct val="100000"/>
              </a:lnSpc>
              <a:spcBef>
                <a:spcPts val="0"/>
              </a:spcBef>
              <a:spcAft>
                <a:spcPts val="0"/>
              </a:spcAft>
              <a:buClr>
                <a:srgbClr val="434343"/>
              </a:buClr>
              <a:buSzPts val="4800"/>
              <a:buFont typeface="Lato Hairline"/>
              <a:buNone/>
              <a:defRPr sz="4800" b="0" i="0" u="none" strike="noStrike" cap="none">
                <a:solidFill>
                  <a:srgbClr val="434343"/>
                </a:solidFill>
                <a:latin typeface="Lato Hairline"/>
                <a:ea typeface="Lato Hairline"/>
                <a:cs typeface="Lato Hairline"/>
                <a:sym typeface="Lato Hairline"/>
              </a:defRPr>
            </a:lvl2pPr>
            <a:lvl3pPr marR="0" lvl="2" algn="l" rtl="0">
              <a:lnSpc>
                <a:spcPct val="100000"/>
              </a:lnSpc>
              <a:spcBef>
                <a:spcPts val="0"/>
              </a:spcBef>
              <a:spcAft>
                <a:spcPts val="0"/>
              </a:spcAft>
              <a:buClr>
                <a:srgbClr val="434343"/>
              </a:buClr>
              <a:buSzPts val="4800"/>
              <a:buFont typeface="Lato Hairline"/>
              <a:buNone/>
              <a:defRPr sz="4800" b="0" i="0" u="none" strike="noStrike" cap="none">
                <a:solidFill>
                  <a:srgbClr val="434343"/>
                </a:solidFill>
                <a:latin typeface="Lato Hairline"/>
                <a:ea typeface="Lato Hairline"/>
                <a:cs typeface="Lato Hairline"/>
                <a:sym typeface="Lato Hairline"/>
              </a:defRPr>
            </a:lvl3pPr>
            <a:lvl4pPr marR="0" lvl="3" algn="l" rtl="0">
              <a:lnSpc>
                <a:spcPct val="100000"/>
              </a:lnSpc>
              <a:spcBef>
                <a:spcPts val="0"/>
              </a:spcBef>
              <a:spcAft>
                <a:spcPts val="0"/>
              </a:spcAft>
              <a:buClr>
                <a:srgbClr val="434343"/>
              </a:buClr>
              <a:buSzPts val="4800"/>
              <a:buFont typeface="Lato Hairline"/>
              <a:buNone/>
              <a:defRPr sz="4800" b="0" i="0" u="none" strike="noStrike" cap="none">
                <a:solidFill>
                  <a:srgbClr val="434343"/>
                </a:solidFill>
                <a:latin typeface="Lato Hairline"/>
                <a:ea typeface="Lato Hairline"/>
                <a:cs typeface="Lato Hairline"/>
                <a:sym typeface="Lato Hairline"/>
              </a:defRPr>
            </a:lvl4pPr>
            <a:lvl5pPr marR="0" lvl="4" algn="l" rtl="0">
              <a:lnSpc>
                <a:spcPct val="100000"/>
              </a:lnSpc>
              <a:spcBef>
                <a:spcPts val="0"/>
              </a:spcBef>
              <a:spcAft>
                <a:spcPts val="0"/>
              </a:spcAft>
              <a:buClr>
                <a:srgbClr val="434343"/>
              </a:buClr>
              <a:buSzPts val="4800"/>
              <a:buFont typeface="Lato Hairline"/>
              <a:buNone/>
              <a:defRPr sz="4800" b="0" i="0" u="none" strike="noStrike" cap="none">
                <a:solidFill>
                  <a:srgbClr val="434343"/>
                </a:solidFill>
                <a:latin typeface="Lato Hairline"/>
                <a:ea typeface="Lato Hairline"/>
                <a:cs typeface="Lato Hairline"/>
                <a:sym typeface="Lato Hairline"/>
              </a:defRPr>
            </a:lvl5pPr>
            <a:lvl6pPr marR="0" lvl="5" algn="l" rtl="0">
              <a:lnSpc>
                <a:spcPct val="100000"/>
              </a:lnSpc>
              <a:spcBef>
                <a:spcPts val="0"/>
              </a:spcBef>
              <a:spcAft>
                <a:spcPts val="0"/>
              </a:spcAft>
              <a:buClr>
                <a:srgbClr val="434343"/>
              </a:buClr>
              <a:buSzPts val="4800"/>
              <a:buFont typeface="Lato Hairline"/>
              <a:buNone/>
              <a:defRPr sz="4800" b="0" i="0" u="none" strike="noStrike" cap="none">
                <a:solidFill>
                  <a:srgbClr val="434343"/>
                </a:solidFill>
                <a:latin typeface="Lato Hairline"/>
                <a:ea typeface="Lato Hairline"/>
                <a:cs typeface="Lato Hairline"/>
                <a:sym typeface="Lato Hairline"/>
              </a:defRPr>
            </a:lvl6pPr>
            <a:lvl7pPr marR="0" lvl="6" algn="l" rtl="0">
              <a:lnSpc>
                <a:spcPct val="100000"/>
              </a:lnSpc>
              <a:spcBef>
                <a:spcPts val="0"/>
              </a:spcBef>
              <a:spcAft>
                <a:spcPts val="0"/>
              </a:spcAft>
              <a:buClr>
                <a:srgbClr val="434343"/>
              </a:buClr>
              <a:buSzPts val="4800"/>
              <a:buFont typeface="Lato Hairline"/>
              <a:buNone/>
              <a:defRPr sz="4800" b="0" i="0" u="none" strike="noStrike" cap="none">
                <a:solidFill>
                  <a:srgbClr val="434343"/>
                </a:solidFill>
                <a:latin typeface="Lato Hairline"/>
                <a:ea typeface="Lato Hairline"/>
                <a:cs typeface="Lato Hairline"/>
                <a:sym typeface="Lato Hairline"/>
              </a:defRPr>
            </a:lvl7pPr>
            <a:lvl8pPr marR="0" lvl="7" algn="l" rtl="0">
              <a:lnSpc>
                <a:spcPct val="100000"/>
              </a:lnSpc>
              <a:spcBef>
                <a:spcPts val="0"/>
              </a:spcBef>
              <a:spcAft>
                <a:spcPts val="0"/>
              </a:spcAft>
              <a:buClr>
                <a:srgbClr val="434343"/>
              </a:buClr>
              <a:buSzPts val="4800"/>
              <a:buFont typeface="Lato Hairline"/>
              <a:buNone/>
              <a:defRPr sz="4800" b="0" i="0" u="none" strike="noStrike" cap="none">
                <a:solidFill>
                  <a:srgbClr val="434343"/>
                </a:solidFill>
                <a:latin typeface="Lato Hairline"/>
                <a:ea typeface="Lato Hairline"/>
                <a:cs typeface="Lato Hairline"/>
                <a:sym typeface="Lato Hairline"/>
              </a:defRPr>
            </a:lvl8pPr>
            <a:lvl9pPr marR="0" lvl="8" algn="l" rtl="0">
              <a:lnSpc>
                <a:spcPct val="100000"/>
              </a:lnSpc>
              <a:spcBef>
                <a:spcPts val="0"/>
              </a:spcBef>
              <a:spcAft>
                <a:spcPts val="0"/>
              </a:spcAft>
              <a:buClr>
                <a:srgbClr val="434343"/>
              </a:buClr>
              <a:buSzPts val="4800"/>
              <a:buFont typeface="Lato Hairline"/>
              <a:buNone/>
              <a:defRPr sz="4800" b="0" i="0" u="none" strike="noStrike" cap="none">
                <a:solidFill>
                  <a:srgbClr val="434343"/>
                </a:solidFill>
                <a:latin typeface="Lato Hairline"/>
                <a:ea typeface="Lato Hairline"/>
                <a:cs typeface="Lato Hairline"/>
                <a:sym typeface="Lato Hairline"/>
              </a:defRPr>
            </a:lvl9pPr>
          </a:lstStyle>
          <a:p>
            <a:pPr marL="0" lvl="0" indent="0" algn="l" rtl="0">
              <a:spcBef>
                <a:spcPts val="0"/>
              </a:spcBef>
              <a:spcAft>
                <a:spcPts val="0"/>
              </a:spcAft>
              <a:buNone/>
            </a:pPr>
            <a:r>
              <a:rPr lang="es-ES_tradnl" sz="2800" dirty="0"/>
              <a:t>3.1 Componentes de la emoción</a:t>
            </a:r>
            <a:endParaRPr sz="2800" dirty="0"/>
          </a:p>
        </p:txBody>
      </p:sp>
      <p:sp>
        <p:nvSpPr>
          <p:cNvPr id="7" name="Google Shape;95;p18"/>
          <p:cNvSpPr txBox="1">
            <a:spLocks noGrp="1"/>
          </p:cNvSpPr>
          <p:nvPr/>
        </p:nvSpPr>
        <p:spPr>
          <a:xfrm>
            <a:off x="392799" y="1079048"/>
            <a:ext cx="6916757" cy="1065841"/>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60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1pPr>
            <a:lvl2pPr marL="914400" marR="0" lvl="1"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2pPr>
            <a:lvl3pPr marL="1371600" marR="0" lvl="2"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3pPr>
            <a:lvl4pPr marL="1828800" marR="0" lvl="3"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4pPr>
            <a:lvl5pPr marL="2286000" marR="0" lvl="4"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5pPr>
            <a:lvl6pPr marL="2743200" marR="0" lvl="5"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6pPr>
            <a:lvl7pPr marL="3200400" marR="0" lvl="6"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7pPr>
            <a:lvl8pPr marL="3657600" marR="0" lvl="7"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8pPr>
            <a:lvl9pPr marL="4114800" marR="0" lvl="8"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9pPr>
          </a:lstStyle>
          <a:p>
            <a:pPr marL="114300" indent="0" algn="just">
              <a:buNone/>
            </a:pPr>
            <a:r>
              <a:rPr lang="es-ES_tradnl" sz="1400" dirty="0"/>
              <a:t>Es difícil encontrar un concepto que englobe todo lo que implican las emociones es por eso que Kolb (2015) nos presenta </a:t>
            </a:r>
            <a:r>
              <a:rPr lang="es-ES_tradnl" sz="1400" dirty="0">
                <a:solidFill>
                  <a:schemeClr val="tx2">
                    <a:lumMod val="50000"/>
                  </a:schemeClr>
                </a:solidFill>
              </a:rPr>
              <a:t>tres componentes que nos permiten entender mejor el proceso de las emociones:</a:t>
            </a:r>
          </a:p>
          <a:p>
            <a:pPr marL="114300" lvl="0" indent="0" algn="just" rtl="0">
              <a:spcBef>
                <a:spcPts val="600"/>
              </a:spcBef>
              <a:spcAft>
                <a:spcPts val="0"/>
              </a:spcAft>
              <a:buSzPts val="1800"/>
              <a:buNone/>
            </a:pPr>
            <a:endParaRPr lang="es-ES_tradnl" dirty="0"/>
          </a:p>
        </p:txBody>
      </p:sp>
      <p:sp>
        <p:nvSpPr>
          <p:cNvPr id="18" name="Google Shape;95;p18"/>
          <p:cNvSpPr txBox="1">
            <a:spLocks noGrp="1"/>
          </p:cNvSpPr>
          <p:nvPr/>
        </p:nvSpPr>
        <p:spPr>
          <a:xfrm>
            <a:off x="432077" y="1989668"/>
            <a:ext cx="3476701" cy="2765776"/>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60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1pPr>
            <a:lvl2pPr marL="914400" marR="0" lvl="1"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2pPr>
            <a:lvl3pPr marL="1371600" marR="0" lvl="2"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3pPr>
            <a:lvl4pPr marL="1828800" marR="0" lvl="3"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4pPr>
            <a:lvl5pPr marL="2286000" marR="0" lvl="4"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5pPr>
            <a:lvl6pPr marL="2743200" marR="0" lvl="5"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6pPr>
            <a:lvl7pPr marL="3200400" marR="0" lvl="6"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7pPr>
            <a:lvl8pPr marL="3657600" marR="0" lvl="7"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8pPr>
            <a:lvl9pPr marL="4114800" marR="0" lvl="8"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9pPr>
          </a:lstStyle>
          <a:p>
            <a:pPr marL="114300" lvl="0" indent="0" algn="just" rtl="0">
              <a:spcBef>
                <a:spcPts val="600"/>
              </a:spcBef>
              <a:spcAft>
                <a:spcPts val="0"/>
              </a:spcAft>
              <a:buSzPts val="1800"/>
              <a:buNone/>
            </a:pPr>
            <a:r>
              <a:rPr lang="es-ES_tradnl" sz="1400" b="1" dirty="0">
                <a:solidFill>
                  <a:srgbClr val="FC3232"/>
                </a:solidFill>
              </a:rPr>
              <a:t>Fisiológicos: </a:t>
            </a:r>
            <a:r>
              <a:rPr lang="es-ES_tradnl" sz="1400" dirty="0">
                <a:solidFill>
                  <a:schemeClr val="tx2">
                    <a:lumMod val="50000"/>
                  </a:schemeClr>
                </a:solidFill>
              </a:rPr>
              <a:t>Que corresponden a procesos de tipo involuntario, como la contracción o relajación de los músculos, la hiperventilación, el aumento de los niveles hormonales, los latidos del corazón, etc.</a:t>
            </a:r>
          </a:p>
          <a:p>
            <a:pPr marL="114300" lvl="0" indent="0" algn="just" rtl="0">
              <a:spcBef>
                <a:spcPts val="600"/>
              </a:spcBef>
              <a:spcAft>
                <a:spcPts val="0"/>
              </a:spcAft>
              <a:buSzPts val="1800"/>
              <a:buNone/>
            </a:pPr>
            <a:r>
              <a:rPr lang="es-ES_tradnl" sz="1400" dirty="0">
                <a:solidFill>
                  <a:schemeClr val="tx2">
                    <a:lumMod val="50000"/>
                  </a:schemeClr>
                </a:solidFill>
              </a:rPr>
              <a:t>Son procesos que no se aprenden, simplemente impulsos  que provocan las emociones, como reír cuando se esta feliz (Figura. 5).</a:t>
            </a:r>
          </a:p>
          <a:p>
            <a:pPr marL="114300" lvl="0" indent="0" algn="just" rtl="0">
              <a:spcBef>
                <a:spcPts val="600"/>
              </a:spcBef>
              <a:spcAft>
                <a:spcPts val="0"/>
              </a:spcAft>
              <a:buSzPts val="1800"/>
              <a:buNone/>
            </a:pPr>
            <a:endParaRPr lang="es-ES_tradnl" sz="1400" dirty="0">
              <a:solidFill>
                <a:schemeClr val="tx2">
                  <a:lumMod val="50000"/>
                </a:schemeClr>
              </a:solidFill>
            </a:endParaRPr>
          </a:p>
          <a:p>
            <a:pPr marL="114300" lvl="0" indent="0" algn="just" rtl="0">
              <a:spcBef>
                <a:spcPts val="600"/>
              </a:spcBef>
              <a:spcAft>
                <a:spcPts val="0"/>
              </a:spcAft>
              <a:buSzPts val="1800"/>
              <a:buNone/>
            </a:pPr>
            <a:endParaRPr lang="es-ES_tradnl" sz="1400" dirty="0">
              <a:solidFill>
                <a:schemeClr val="tx2">
                  <a:lumMod val="50000"/>
                </a:schemeClr>
              </a:solidFill>
            </a:endParaRPr>
          </a:p>
          <a:p>
            <a:pPr marL="114300" lvl="0" indent="0" algn="just" rtl="0">
              <a:spcBef>
                <a:spcPts val="600"/>
              </a:spcBef>
              <a:spcAft>
                <a:spcPts val="0"/>
              </a:spcAft>
              <a:buSzPts val="1800"/>
              <a:buNone/>
            </a:pPr>
            <a:endParaRPr lang="es-ES_tradnl" sz="1400" dirty="0">
              <a:solidFill>
                <a:schemeClr val="bg2">
                  <a:lumMod val="75000"/>
                </a:schemeClr>
              </a:solidFill>
            </a:endParaRPr>
          </a:p>
        </p:txBody>
      </p:sp>
      <p:pic>
        <p:nvPicPr>
          <p:cNvPr id="4" name="Imagen 3"/>
          <p:cNvPicPr>
            <a:picLocks noChangeAspect="1"/>
          </p:cNvPicPr>
          <p:nvPr/>
        </p:nvPicPr>
        <p:blipFill>
          <a:blip r:embed="rId3"/>
          <a:stretch>
            <a:fillRect/>
          </a:stretch>
        </p:blipFill>
        <p:spPr>
          <a:xfrm>
            <a:off x="4391873" y="1900194"/>
            <a:ext cx="2166056" cy="2196835"/>
          </a:xfrm>
          <a:prstGeom prst="rect">
            <a:avLst/>
          </a:prstGeom>
        </p:spPr>
      </p:pic>
      <p:sp>
        <p:nvSpPr>
          <p:cNvPr id="21" name="Google Shape;95;p18"/>
          <p:cNvSpPr txBox="1">
            <a:spLocks noGrp="1"/>
          </p:cNvSpPr>
          <p:nvPr/>
        </p:nvSpPr>
        <p:spPr>
          <a:xfrm>
            <a:off x="3840303" y="4044899"/>
            <a:ext cx="3079219" cy="701461"/>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60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1pPr>
            <a:lvl2pPr marL="914400" marR="0" lvl="1"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2pPr>
            <a:lvl3pPr marL="1371600" marR="0" lvl="2"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3pPr>
            <a:lvl4pPr marL="1828800" marR="0" lvl="3"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4pPr>
            <a:lvl5pPr marL="2286000" marR="0" lvl="4"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5pPr>
            <a:lvl6pPr marL="2743200" marR="0" lvl="5"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6pPr>
            <a:lvl7pPr marL="3200400" marR="0" lvl="6"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7pPr>
            <a:lvl8pPr marL="3657600" marR="0" lvl="7"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8pPr>
            <a:lvl9pPr marL="4114800" marR="0" lvl="8"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9pPr>
          </a:lstStyle>
          <a:p>
            <a:pPr marL="114300" lvl="0" indent="0" algn="ctr" rtl="0">
              <a:lnSpc>
                <a:spcPct val="50000"/>
              </a:lnSpc>
              <a:spcBef>
                <a:spcPts val="600"/>
              </a:spcBef>
              <a:spcAft>
                <a:spcPts val="0"/>
              </a:spcAft>
              <a:buSzPts val="1800"/>
              <a:buNone/>
            </a:pPr>
            <a:r>
              <a:rPr lang="es-ES_tradnl" sz="1000" dirty="0"/>
              <a:t>Figura 9.La risa como proceso fisiológico</a:t>
            </a:r>
          </a:p>
          <a:p>
            <a:pPr marL="114300" lvl="0" indent="0" algn="ctr">
              <a:lnSpc>
                <a:spcPct val="50000"/>
              </a:lnSpc>
              <a:buNone/>
            </a:pPr>
            <a:r>
              <a:rPr lang="es-ES_tradnl" sz="1000" dirty="0"/>
              <a:t> Fuente: johnsonsbaby (2018)</a:t>
            </a:r>
            <a:endParaRPr lang="es-ES_tradnl" sz="1400" dirty="0"/>
          </a:p>
        </p:txBody>
      </p:sp>
      <p:pic>
        <p:nvPicPr>
          <p:cNvPr id="10" name="Imagen 9" descr="Captura de pantalla 2018-09-18 a las 4.00.42 p.m..png"/>
          <p:cNvPicPr>
            <a:picLocks noChangeAspect="1"/>
          </p:cNvPicPr>
          <p:nvPr/>
        </p:nvPicPr>
        <p:blipFill rotWithShape="1">
          <a:blip r:embed="rId4">
            <a:extLst>
              <a:ext uri="{28A0092B-C50C-407E-A947-70E740481C1C}">
                <a14:useLocalDpi xmlns:a14="http://schemas.microsoft.com/office/drawing/2010/main" val="0"/>
              </a:ext>
            </a:extLst>
          </a:blip>
          <a:srcRect r="25474"/>
          <a:stretch/>
        </p:blipFill>
        <p:spPr>
          <a:xfrm>
            <a:off x="6981451" y="0"/>
            <a:ext cx="2166056" cy="5132371"/>
          </a:xfrm>
          <a:prstGeom prst="rect">
            <a:avLst/>
          </a:prstGeom>
        </p:spPr>
      </p:pic>
      <p:pic>
        <p:nvPicPr>
          <p:cNvPr id="13" name="Imagen 12"/>
          <p:cNvPicPr>
            <a:picLocks noChangeAspect="1"/>
          </p:cNvPicPr>
          <p:nvPr/>
        </p:nvPicPr>
        <p:blipFill rotWithShape="1">
          <a:blip r:embed="rId5"/>
          <a:srcRect l="64043" t="19006" r="22667" b="12985"/>
          <a:stretch/>
        </p:blipFill>
        <p:spPr>
          <a:xfrm>
            <a:off x="7361695" y="15498"/>
            <a:ext cx="1782305" cy="5128002"/>
          </a:xfrm>
          <a:prstGeom prst="rect">
            <a:avLst/>
          </a:prstGeom>
        </p:spPr>
      </p:pic>
      <p:sp>
        <p:nvSpPr>
          <p:cNvPr id="11" name="Rectángulo 10">
            <a:extLst>
              <a:ext uri="{FF2B5EF4-FFF2-40B4-BE49-F238E27FC236}">
                <a16:creationId xmlns:a16="http://schemas.microsoft.com/office/drawing/2014/main" id="{59B79228-A1A1-2849-B097-34D7133BDC1F}"/>
              </a:ext>
            </a:extLst>
          </p:cNvPr>
          <p:cNvSpPr/>
          <p:nvPr/>
        </p:nvSpPr>
        <p:spPr>
          <a:xfrm>
            <a:off x="528286" y="4713309"/>
            <a:ext cx="2164375" cy="253916"/>
          </a:xfrm>
          <a:prstGeom prst="rect">
            <a:avLst/>
          </a:prstGeom>
        </p:spPr>
        <p:txBody>
          <a:bodyPr wrap="none">
            <a:spAutoFit/>
          </a:bodyPr>
          <a:lstStyle/>
          <a:p>
            <a:r>
              <a:rPr lang="es-MX" sz="1050" dirty="0">
                <a:solidFill>
                  <a:schemeClr val="bg2"/>
                </a:solidFill>
              </a:rPr>
              <a:t>Diseño de Productos Sistémicos </a:t>
            </a:r>
          </a:p>
        </p:txBody>
      </p:sp>
      <p:sp>
        <p:nvSpPr>
          <p:cNvPr id="14" name="Rectángulo 13">
            <a:extLst>
              <a:ext uri="{FF2B5EF4-FFF2-40B4-BE49-F238E27FC236}">
                <a16:creationId xmlns:a16="http://schemas.microsoft.com/office/drawing/2014/main" id="{A3254A0A-BDDB-EF4D-BCDA-0A169DBDD20E}"/>
              </a:ext>
            </a:extLst>
          </p:cNvPr>
          <p:cNvSpPr/>
          <p:nvPr/>
        </p:nvSpPr>
        <p:spPr>
          <a:xfrm>
            <a:off x="5306301" y="4713309"/>
            <a:ext cx="1691489" cy="253916"/>
          </a:xfrm>
          <a:prstGeom prst="rect">
            <a:avLst/>
          </a:prstGeom>
        </p:spPr>
        <p:txBody>
          <a:bodyPr wrap="none">
            <a:spAutoFit/>
          </a:bodyPr>
          <a:lstStyle/>
          <a:p>
            <a:r>
              <a:rPr lang="es-MX" sz="1050" dirty="0">
                <a:solidFill>
                  <a:schemeClr val="bg2"/>
                </a:solidFill>
              </a:rPr>
              <a:t>Dr. en Dis. Deniss Rojas </a:t>
            </a:r>
          </a:p>
        </p:txBody>
      </p:sp>
      <p:sp>
        <p:nvSpPr>
          <p:cNvPr id="15" name="CuadroTexto 14">
            <a:extLst>
              <a:ext uri="{FF2B5EF4-FFF2-40B4-BE49-F238E27FC236}">
                <a16:creationId xmlns:a16="http://schemas.microsoft.com/office/drawing/2014/main" id="{0B4375A6-FD59-A14F-A2EA-F04B70ED287E}"/>
              </a:ext>
            </a:extLst>
          </p:cNvPr>
          <p:cNvSpPr txBox="1"/>
          <p:nvPr/>
        </p:nvSpPr>
        <p:spPr>
          <a:xfrm>
            <a:off x="5038361" y="4713309"/>
            <a:ext cx="3918857" cy="253916"/>
          </a:xfrm>
          <a:prstGeom prst="rect">
            <a:avLst/>
          </a:prstGeom>
          <a:noFill/>
        </p:spPr>
        <p:txBody>
          <a:bodyPr wrap="square" rtlCol="0">
            <a:spAutoFit/>
          </a:bodyPr>
          <a:lstStyle/>
          <a:p>
            <a:pPr algn="r"/>
            <a:r>
              <a:rPr lang="es-MX" sz="1050" b="1" dirty="0">
                <a:solidFill>
                  <a:schemeClr val="tx1">
                    <a:lumMod val="75000"/>
                    <a:lumOff val="25000"/>
                  </a:schemeClr>
                </a:solidFill>
              </a:rPr>
              <a:t>Septiembre 2019</a:t>
            </a:r>
          </a:p>
        </p:txBody>
      </p:sp>
    </p:spTree>
    <p:extLst>
      <p:ext uri="{BB962C8B-B14F-4D97-AF65-F5344CB8AC3E}">
        <p14:creationId xmlns:p14="http://schemas.microsoft.com/office/powerpoint/2010/main" val="274178160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72"/>
        <p:cNvGrpSpPr/>
        <p:nvPr/>
      </p:nvGrpSpPr>
      <p:grpSpPr>
        <a:xfrm>
          <a:off x="0" y="0"/>
          <a:ext cx="0" cy="0"/>
          <a:chOff x="0" y="0"/>
          <a:chExt cx="0" cy="0"/>
        </a:xfrm>
      </p:grpSpPr>
      <p:sp>
        <p:nvSpPr>
          <p:cNvPr id="20" name="Google Shape;95;p18"/>
          <p:cNvSpPr txBox="1">
            <a:spLocks/>
          </p:cNvSpPr>
          <p:nvPr/>
        </p:nvSpPr>
        <p:spPr>
          <a:xfrm>
            <a:off x="373072" y="765168"/>
            <a:ext cx="6484927" cy="871722"/>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114300" algn="just">
              <a:spcBef>
                <a:spcPts val="600"/>
              </a:spcBef>
              <a:buSzPts val="1800"/>
            </a:pPr>
            <a:r>
              <a:rPr lang="es-MX" b="1" dirty="0">
                <a:solidFill>
                  <a:srgbClr val="55B7EA"/>
                </a:solidFill>
                <a:latin typeface="Lato Light" panose="020B0604020202020204" charset="0"/>
              </a:rPr>
              <a:t>Cognitivos: </a:t>
            </a:r>
            <a:r>
              <a:rPr lang="es-MX" dirty="0">
                <a:solidFill>
                  <a:schemeClr val="tx2">
                    <a:lumMod val="50000"/>
                  </a:schemeClr>
                </a:solidFill>
                <a:latin typeface="Lato Light" panose="020B0604020202020204" charset="0"/>
              </a:rPr>
              <a:t>Que equivalen a actos de procesamiento de información, tanto de nivel voluntarío como inconsciente, y que influyen en la cognición y por ende en la experiencia subjetiva de las situaciones vividas.</a:t>
            </a:r>
          </a:p>
          <a:p>
            <a:pPr marL="114300" algn="just">
              <a:spcBef>
                <a:spcPts val="600"/>
              </a:spcBef>
              <a:buSzPts val="1800"/>
            </a:pPr>
            <a:endParaRPr lang="es-MX" sz="1600" dirty="0">
              <a:solidFill>
                <a:schemeClr val="tx2">
                  <a:lumMod val="75000"/>
                </a:schemeClr>
              </a:solidFill>
              <a:latin typeface="Lato Light" panose="020B0604020202020204" charset="0"/>
            </a:endParaRPr>
          </a:p>
        </p:txBody>
      </p:sp>
      <p:pic>
        <p:nvPicPr>
          <p:cNvPr id="2" name="Imagen 1"/>
          <p:cNvPicPr>
            <a:picLocks noChangeAspect="1"/>
          </p:cNvPicPr>
          <p:nvPr/>
        </p:nvPicPr>
        <p:blipFill rotWithShape="1">
          <a:blip r:embed="rId3"/>
          <a:srcRect t="4053" b="13575"/>
          <a:stretch/>
        </p:blipFill>
        <p:spPr>
          <a:xfrm>
            <a:off x="4693185" y="1763890"/>
            <a:ext cx="2023703" cy="2289777"/>
          </a:xfrm>
          <a:prstGeom prst="rect">
            <a:avLst/>
          </a:prstGeom>
        </p:spPr>
      </p:pic>
      <p:sp>
        <p:nvSpPr>
          <p:cNvPr id="6" name="Google Shape;95;p18"/>
          <p:cNvSpPr txBox="1">
            <a:spLocks/>
          </p:cNvSpPr>
          <p:nvPr/>
        </p:nvSpPr>
        <p:spPr>
          <a:xfrm>
            <a:off x="373072" y="1763890"/>
            <a:ext cx="3578039" cy="2638778"/>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114300" algn="just">
              <a:spcBef>
                <a:spcPts val="600"/>
              </a:spcBef>
              <a:buSzPts val="1800"/>
            </a:pPr>
            <a:r>
              <a:rPr lang="es-MX" dirty="0">
                <a:solidFill>
                  <a:schemeClr val="tx2">
                    <a:lumMod val="50000"/>
                  </a:schemeClr>
                </a:solidFill>
                <a:latin typeface="Lato Light" panose="020B0604020202020204" charset="0"/>
              </a:rPr>
              <a:t>Un ejemplo claro del componente cognitivo es cuando una persona se siente molesta por alguna situación, de tal manera que voluntariamente busca reflejar o interpretar su inconformidad ante la situación y la forma de expresión que encuentra es torcerciendo la boca (Figura. 10).</a:t>
            </a:r>
          </a:p>
        </p:txBody>
      </p:sp>
      <p:sp>
        <p:nvSpPr>
          <p:cNvPr id="8" name="Google Shape;95;p18"/>
          <p:cNvSpPr txBox="1">
            <a:spLocks noGrp="1"/>
          </p:cNvSpPr>
          <p:nvPr/>
        </p:nvSpPr>
        <p:spPr>
          <a:xfrm>
            <a:off x="3626552" y="4001478"/>
            <a:ext cx="3986993" cy="701461"/>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60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1pPr>
            <a:lvl2pPr marL="914400" marR="0" lvl="1"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2pPr>
            <a:lvl3pPr marL="1371600" marR="0" lvl="2"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3pPr>
            <a:lvl4pPr marL="1828800" marR="0" lvl="3"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4pPr>
            <a:lvl5pPr marL="2286000" marR="0" lvl="4"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5pPr>
            <a:lvl6pPr marL="2743200" marR="0" lvl="5"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6pPr>
            <a:lvl7pPr marL="3200400" marR="0" lvl="6"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7pPr>
            <a:lvl8pPr marL="3657600" marR="0" lvl="7"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8pPr>
            <a:lvl9pPr marL="4114800" marR="0" lvl="8"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9pPr>
          </a:lstStyle>
          <a:p>
            <a:pPr marL="114300" lvl="0" indent="0" algn="ctr" rtl="0">
              <a:lnSpc>
                <a:spcPct val="50000"/>
              </a:lnSpc>
              <a:spcBef>
                <a:spcPts val="600"/>
              </a:spcBef>
              <a:spcAft>
                <a:spcPts val="0"/>
              </a:spcAft>
              <a:buSzPts val="1800"/>
              <a:buNone/>
            </a:pPr>
            <a:r>
              <a:rPr lang="es-ES_tradnl" sz="1000" dirty="0"/>
              <a:t>Figura 10.Proceso cognitivo</a:t>
            </a:r>
          </a:p>
          <a:p>
            <a:pPr marL="114300" lvl="0" indent="0" algn="ctr">
              <a:lnSpc>
                <a:spcPct val="50000"/>
              </a:lnSpc>
              <a:buNone/>
            </a:pPr>
            <a:r>
              <a:rPr lang="es-ES_tradnl" sz="1000" dirty="0"/>
              <a:t> Fuente: Intrinsecoyespectorante (2012)</a:t>
            </a:r>
            <a:endParaRPr lang="es-ES_tradnl" sz="1400" dirty="0"/>
          </a:p>
        </p:txBody>
      </p:sp>
      <p:pic>
        <p:nvPicPr>
          <p:cNvPr id="12" name="Imagen 11" descr="Captura de pantalla 2018-09-18 a las 4.00.42 p.m..png"/>
          <p:cNvPicPr>
            <a:picLocks noChangeAspect="1"/>
          </p:cNvPicPr>
          <p:nvPr/>
        </p:nvPicPr>
        <p:blipFill rotWithShape="1">
          <a:blip r:embed="rId4">
            <a:extLst>
              <a:ext uri="{28A0092B-C50C-407E-A947-70E740481C1C}">
                <a14:useLocalDpi xmlns:a14="http://schemas.microsoft.com/office/drawing/2010/main" val="0"/>
              </a:ext>
            </a:extLst>
          </a:blip>
          <a:srcRect r="25474"/>
          <a:stretch/>
        </p:blipFill>
        <p:spPr>
          <a:xfrm>
            <a:off x="6977944" y="0"/>
            <a:ext cx="2166056" cy="5132371"/>
          </a:xfrm>
          <a:prstGeom prst="rect">
            <a:avLst/>
          </a:prstGeom>
        </p:spPr>
      </p:pic>
      <p:sp>
        <p:nvSpPr>
          <p:cNvPr id="9" name="Rectángulo 8">
            <a:extLst>
              <a:ext uri="{FF2B5EF4-FFF2-40B4-BE49-F238E27FC236}">
                <a16:creationId xmlns:a16="http://schemas.microsoft.com/office/drawing/2014/main" id="{BA50ED99-3046-864C-808B-9AB9DEA5856F}"/>
              </a:ext>
            </a:extLst>
          </p:cNvPr>
          <p:cNvSpPr/>
          <p:nvPr/>
        </p:nvSpPr>
        <p:spPr>
          <a:xfrm>
            <a:off x="528286" y="4713309"/>
            <a:ext cx="2164375" cy="253916"/>
          </a:xfrm>
          <a:prstGeom prst="rect">
            <a:avLst/>
          </a:prstGeom>
        </p:spPr>
        <p:txBody>
          <a:bodyPr wrap="none">
            <a:spAutoFit/>
          </a:bodyPr>
          <a:lstStyle/>
          <a:p>
            <a:r>
              <a:rPr lang="es-MX" sz="1050" dirty="0">
                <a:solidFill>
                  <a:schemeClr val="bg2"/>
                </a:solidFill>
              </a:rPr>
              <a:t>Diseño de Productos Sistémicos </a:t>
            </a:r>
          </a:p>
        </p:txBody>
      </p:sp>
      <p:sp>
        <p:nvSpPr>
          <p:cNvPr id="10" name="Rectángulo 9">
            <a:extLst>
              <a:ext uri="{FF2B5EF4-FFF2-40B4-BE49-F238E27FC236}">
                <a16:creationId xmlns:a16="http://schemas.microsoft.com/office/drawing/2014/main" id="{EABA6C27-CC65-184A-A095-584CF0CAC218}"/>
              </a:ext>
            </a:extLst>
          </p:cNvPr>
          <p:cNvSpPr/>
          <p:nvPr/>
        </p:nvSpPr>
        <p:spPr>
          <a:xfrm>
            <a:off x="5306301" y="4713309"/>
            <a:ext cx="1691489" cy="253916"/>
          </a:xfrm>
          <a:prstGeom prst="rect">
            <a:avLst/>
          </a:prstGeom>
        </p:spPr>
        <p:txBody>
          <a:bodyPr wrap="none">
            <a:spAutoFit/>
          </a:bodyPr>
          <a:lstStyle/>
          <a:p>
            <a:r>
              <a:rPr lang="es-MX" sz="1050" dirty="0">
                <a:solidFill>
                  <a:schemeClr val="bg2"/>
                </a:solidFill>
              </a:rPr>
              <a:t>Dr. en Dis. Deniss Rojas </a:t>
            </a:r>
          </a:p>
        </p:txBody>
      </p:sp>
      <p:sp>
        <p:nvSpPr>
          <p:cNvPr id="11" name="CuadroTexto 10">
            <a:extLst>
              <a:ext uri="{FF2B5EF4-FFF2-40B4-BE49-F238E27FC236}">
                <a16:creationId xmlns:a16="http://schemas.microsoft.com/office/drawing/2014/main" id="{58EDF191-CFA7-9345-B3E2-C5C019722E8B}"/>
              </a:ext>
            </a:extLst>
          </p:cNvPr>
          <p:cNvSpPr txBox="1"/>
          <p:nvPr/>
        </p:nvSpPr>
        <p:spPr>
          <a:xfrm>
            <a:off x="5038361" y="4713309"/>
            <a:ext cx="3918857" cy="253916"/>
          </a:xfrm>
          <a:prstGeom prst="rect">
            <a:avLst/>
          </a:prstGeom>
          <a:noFill/>
        </p:spPr>
        <p:txBody>
          <a:bodyPr wrap="square" rtlCol="0">
            <a:spAutoFit/>
          </a:bodyPr>
          <a:lstStyle/>
          <a:p>
            <a:pPr algn="r"/>
            <a:r>
              <a:rPr lang="es-MX" sz="1050" b="1" dirty="0">
                <a:solidFill>
                  <a:schemeClr val="tx1">
                    <a:lumMod val="75000"/>
                    <a:lumOff val="25000"/>
                  </a:schemeClr>
                </a:solidFill>
              </a:rPr>
              <a:t>Septiembre 2019</a:t>
            </a:r>
          </a:p>
        </p:txBody>
      </p:sp>
    </p:spTree>
    <p:extLst>
      <p:ext uri="{BB962C8B-B14F-4D97-AF65-F5344CB8AC3E}">
        <p14:creationId xmlns:p14="http://schemas.microsoft.com/office/powerpoint/2010/main" val="159636139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72"/>
        <p:cNvGrpSpPr/>
        <p:nvPr/>
      </p:nvGrpSpPr>
      <p:grpSpPr>
        <a:xfrm>
          <a:off x="0" y="0"/>
          <a:ext cx="0" cy="0"/>
          <a:chOff x="0" y="0"/>
          <a:chExt cx="0" cy="0"/>
        </a:xfrm>
      </p:grpSpPr>
      <p:sp>
        <p:nvSpPr>
          <p:cNvPr id="8" name="Google Shape;95;p18"/>
          <p:cNvSpPr txBox="1">
            <a:spLocks noGrp="1"/>
          </p:cNvSpPr>
          <p:nvPr/>
        </p:nvSpPr>
        <p:spPr>
          <a:xfrm>
            <a:off x="467767" y="479779"/>
            <a:ext cx="6411399" cy="1072443"/>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60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1pPr>
            <a:lvl2pPr marL="914400" marR="0" lvl="1"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2pPr>
            <a:lvl3pPr marL="1371600" marR="0" lvl="2"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3pPr>
            <a:lvl4pPr marL="1828800" marR="0" lvl="3"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4pPr>
            <a:lvl5pPr marL="2286000" marR="0" lvl="4"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5pPr>
            <a:lvl6pPr marL="2743200" marR="0" lvl="5"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6pPr>
            <a:lvl7pPr marL="3200400" marR="0" lvl="6"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7pPr>
            <a:lvl8pPr marL="3657600" marR="0" lvl="7"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8pPr>
            <a:lvl9pPr marL="4114800" marR="0" lvl="8"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9pPr>
          </a:lstStyle>
          <a:p>
            <a:pPr marL="114300" lvl="0" indent="0" algn="just" rtl="0">
              <a:spcBef>
                <a:spcPts val="600"/>
              </a:spcBef>
              <a:spcAft>
                <a:spcPts val="0"/>
              </a:spcAft>
              <a:buSzPts val="1800"/>
              <a:buNone/>
            </a:pPr>
            <a:r>
              <a:rPr lang="es-ES_tradnl" sz="1400" b="1" dirty="0">
                <a:solidFill>
                  <a:srgbClr val="FFC000"/>
                </a:solidFill>
              </a:rPr>
              <a:t>Conductuales: </a:t>
            </a:r>
            <a:r>
              <a:rPr lang="es-ES_tradnl" sz="1400" dirty="0"/>
              <a:t>Corresponde a las conductas que resulta útiles para comunicar, como expresiones del rostro, movimientos corporales, modulación de voz, etc.</a:t>
            </a:r>
          </a:p>
          <a:p>
            <a:pPr marL="114300" indent="0" algn="just">
              <a:buNone/>
            </a:pPr>
            <a:endParaRPr lang="es-ES_tradnl" sz="1400" dirty="0"/>
          </a:p>
          <a:p>
            <a:pPr marL="114300" lvl="0" indent="0" algn="just">
              <a:buNone/>
            </a:pPr>
            <a:endParaRPr lang="es-ES_tradnl" sz="1400" dirty="0"/>
          </a:p>
          <a:p>
            <a:pPr marL="114300" lvl="0" indent="0" algn="just">
              <a:buNone/>
            </a:pPr>
            <a:endParaRPr lang="es-ES_tradnl" sz="1400" dirty="0"/>
          </a:p>
        </p:txBody>
      </p:sp>
      <p:pic>
        <p:nvPicPr>
          <p:cNvPr id="3" name="Imagen 2"/>
          <p:cNvPicPr>
            <a:picLocks noChangeAspect="1"/>
          </p:cNvPicPr>
          <p:nvPr/>
        </p:nvPicPr>
        <p:blipFill>
          <a:blip r:embed="rId3"/>
          <a:stretch>
            <a:fillRect/>
          </a:stretch>
        </p:blipFill>
        <p:spPr>
          <a:xfrm>
            <a:off x="2173111" y="1727198"/>
            <a:ext cx="3654776" cy="2432317"/>
          </a:xfrm>
          <a:prstGeom prst="rect">
            <a:avLst/>
          </a:prstGeom>
        </p:spPr>
      </p:pic>
      <p:sp>
        <p:nvSpPr>
          <p:cNvPr id="7" name="Google Shape;95;p18"/>
          <p:cNvSpPr txBox="1">
            <a:spLocks noGrp="1"/>
          </p:cNvSpPr>
          <p:nvPr/>
        </p:nvSpPr>
        <p:spPr>
          <a:xfrm>
            <a:off x="2374970" y="4159515"/>
            <a:ext cx="3452917" cy="701461"/>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60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1pPr>
            <a:lvl2pPr marL="914400" marR="0" lvl="1"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2pPr>
            <a:lvl3pPr marL="1371600" marR="0" lvl="2"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3pPr>
            <a:lvl4pPr marL="1828800" marR="0" lvl="3"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4pPr>
            <a:lvl5pPr marL="2286000" marR="0" lvl="4"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5pPr>
            <a:lvl6pPr marL="2743200" marR="0" lvl="5"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6pPr>
            <a:lvl7pPr marL="3200400" marR="0" lvl="6"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7pPr>
            <a:lvl8pPr marL="3657600" marR="0" lvl="7"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8pPr>
            <a:lvl9pPr marL="4114800" marR="0" lvl="8"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9pPr>
          </a:lstStyle>
          <a:p>
            <a:pPr marL="114300" lvl="0" indent="0" algn="ctr" rtl="0">
              <a:lnSpc>
                <a:spcPct val="50000"/>
              </a:lnSpc>
              <a:spcBef>
                <a:spcPts val="600"/>
              </a:spcBef>
              <a:spcAft>
                <a:spcPts val="0"/>
              </a:spcAft>
              <a:buSzPts val="1800"/>
              <a:buNone/>
            </a:pPr>
            <a:r>
              <a:rPr lang="es-ES_tradnl" sz="1000" dirty="0"/>
              <a:t>Figura 11.Proceso conductual</a:t>
            </a:r>
          </a:p>
          <a:p>
            <a:pPr marL="114300" lvl="0" indent="0" algn="ctr">
              <a:lnSpc>
                <a:spcPct val="50000"/>
              </a:lnSpc>
              <a:buNone/>
            </a:pPr>
            <a:r>
              <a:rPr lang="es-ES_tradnl" sz="1000" dirty="0"/>
              <a:t> Fuente: Plateasantafe (2013)</a:t>
            </a:r>
            <a:endParaRPr lang="es-ES_tradnl" sz="1400" dirty="0"/>
          </a:p>
        </p:txBody>
      </p:sp>
      <p:pic>
        <p:nvPicPr>
          <p:cNvPr id="14" name="Imagen 13" descr="Captura de pantalla 2018-09-18 a las 3.38.15 p.m..png"/>
          <p:cNvPicPr>
            <a:picLocks noChangeAspect="1"/>
          </p:cNvPicPr>
          <p:nvPr/>
        </p:nvPicPr>
        <p:blipFill rotWithShape="1">
          <a:blip r:embed="rId4">
            <a:extLst>
              <a:ext uri="{28A0092B-C50C-407E-A947-70E740481C1C}">
                <a14:useLocalDpi xmlns:a14="http://schemas.microsoft.com/office/drawing/2010/main" val="0"/>
              </a:ext>
            </a:extLst>
          </a:blip>
          <a:srcRect l="71563" t="1565" r="5085"/>
          <a:stretch/>
        </p:blipFill>
        <p:spPr>
          <a:xfrm>
            <a:off x="7196732" y="0"/>
            <a:ext cx="1961643" cy="5143500"/>
          </a:xfrm>
          <a:prstGeom prst="rect">
            <a:avLst/>
          </a:prstGeom>
        </p:spPr>
      </p:pic>
      <p:sp>
        <p:nvSpPr>
          <p:cNvPr id="10" name="Rectángulo 9">
            <a:extLst>
              <a:ext uri="{FF2B5EF4-FFF2-40B4-BE49-F238E27FC236}">
                <a16:creationId xmlns:a16="http://schemas.microsoft.com/office/drawing/2014/main" id="{E0E75AA9-D75F-AB43-B1F0-8270C69A209B}"/>
              </a:ext>
            </a:extLst>
          </p:cNvPr>
          <p:cNvSpPr/>
          <p:nvPr/>
        </p:nvSpPr>
        <p:spPr>
          <a:xfrm>
            <a:off x="528286" y="4713309"/>
            <a:ext cx="2164375" cy="253916"/>
          </a:xfrm>
          <a:prstGeom prst="rect">
            <a:avLst/>
          </a:prstGeom>
        </p:spPr>
        <p:txBody>
          <a:bodyPr wrap="none">
            <a:spAutoFit/>
          </a:bodyPr>
          <a:lstStyle/>
          <a:p>
            <a:r>
              <a:rPr lang="es-MX" sz="1050" dirty="0">
                <a:solidFill>
                  <a:schemeClr val="bg2"/>
                </a:solidFill>
              </a:rPr>
              <a:t>Diseño de Productos Sistémicos </a:t>
            </a:r>
          </a:p>
        </p:txBody>
      </p:sp>
      <p:sp>
        <p:nvSpPr>
          <p:cNvPr id="11" name="Rectángulo 10">
            <a:extLst>
              <a:ext uri="{FF2B5EF4-FFF2-40B4-BE49-F238E27FC236}">
                <a16:creationId xmlns:a16="http://schemas.microsoft.com/office/drawing/2014/main" id="{144AFC7D-A400-B842-9B6C-2A1B6CA8E3F0}"/>
              </a:ext>
            </a:extLst>
          </p:cNvPr>
          <p:cNvSpPr/>
          <p:nvPr/>
        </p:nvSpPr>
        <p:spPr>
          <a:xfrm>
            <a:off x="5306301" y="4713309"/>
            <a:ext cx="1691489" cy="253916"/>
          </a:xfrm>
          <a:prstGeom prst="rect">
            <a:avLst/>
          </a:prstGeom>
        </p:spPr>
        <p:txBody>
          <a:bodyPr wrap="none">
            <a:spAutoFit/>
          </a:bodyPr>
          <a:lstStyle/>
          <a:p>
            <a:r>
              <a:rPr lang="es-MX" sz="1050" dirty="0">
                <a:solidFill>
                  <a:schemeClr val="bg2"/>
                </a:solidFill>
              </a:rPr>
              <a:t>Dr. en Dis. Deniss Rojas </a:t>
            </a:r>
          </a:p>
        </p:txBody>
      </p:sp>
      <p:sp>
        <p:nvSpPr>
          <p:cNvPr id="12" name="CuadroTexto 11">
            <a:extLst>
              <a:ext uri="{FF2B5EF4-FFF2-40B4-BE49-F238E27FC236}">
                <a16:creationId xmlns:a16="http://schemas.microsoft.com/office/drawing/2014/main" id="{8851F4A7-0DE7-B343-A46F-BB2B0BB6A360}"/>
              </a:ext>
            </a:extLst>
          </p:cNvPr>
          <p:cNvSpPr txBox="1"/>
          <p:nvPr/>
        </p:nvSpPr>
        <p:spPr>
          <a:xfrm>
            <a:off x="5038361" y="4713309"/>
            <a:ext cx="3918857" cy="253916"/>
          </a:xfrm>
          <a:prstGeom prst="rect">
            <a:avLst/>
          </a:prstGeom>
          <a:noFill/>
        </p:spPr>
        <p:txBody>
          <a:bodyPr wrap="square" rtlCol="0">
            <a:spAutoFit/>
          </a:bodyPr>
          <a:lstStyle/>
          <a:p>
            <a:pPr algn="r"/>
            <a:r>
              <a:rPr lang="es-MX" sz="1050" b="1" dirty="0">
                <a:solidFill>
                  <a:schemeClr val="tx1">
                    <a:lumMod val="75000"/>
                    <a:lumOff val="25000"/>
                  </a:schemeClr>
                </a:solidFill>
              </a:rPr>
              <a:t>Septiembre 2019</a:t>
            </a:r>
          </a:p>
        </p:txBody>
      </p:sp>
    </p:spTree>
    <p:extLst>
      <p:ext uri="{BB962C8B-B14F-4D97-AF65-F5344CB8AC3E}">
        <p14:creationId xmlns:p14="http://schemas.microsoft.com/office/powerpoint/2010/main" val="104229006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72"/>
        <p:cNvGrpSpPr/>
        <p:nvPr/>
      </p:nvGrpSpPr>
      <p:grpSpPr>
        <a:xfrm>
          <a:off x="0" y="0"/>
          <a:ext cx="0" cy="0"/>
          <a:chOff x="0" y="0"/>
          <a:chExt cx="0" cy="0"/>
        </a:xfrm>
      </p:grpSpPr>
      <p:pic>
        <p:nvPicPr>
          <p:cNvPr id="14" name="Imagen 13" descr="Captura de pantalla 2018-09-18 a las 12.07.20 p.m..png"/>
          <p:cNvPicPr>
            <a:picLocks noChangeAspect="1"/>
          </p:cNvPicPr>
          <p:nvPr/>
        </p:nvPicPr>
        <p:blipFill rotWithShape="1">
          <a:blip r:embed="rId3">
            <a:extLst>
              <a:ext uri="{28A0092B-C50C-407E-A947-70E740481C1C}">
                <a14:useLocalDpi xmlns:a14="http://schemas.microsoft.com/office/drawing/2010/main" val="0"/>
              </a:ext>
            </a:extLst>
          </a:blip>
          <a:srcRect l="62433" t="-1961" r="13419" b="2780"/>
          <a:stretch/>
        </p:blipFill>
        <p:spPr>
          <a:xfrm>
            <a:off x="6807232" y="-102983"/>
            <a:ext cx="2336768" cy="5246483"/>
          </a:xfrm>
          <a:prstGeom prst="rect">
            <a:avLst/>
          </a:prstGeom>
        </p:spPr>
      </p:pic>
      <p:sp>
        <p:nvSpPr>
          <p:cNvPr id="21" name="Google Shape;95;p18"/>
          <p:cNvSpPr txBox="1">
            <a:spLocks/>
          </p:cNvSpPr>
          <p:nvPr/>
        </p:nvSpPr>
        <p:spPr>
          <a:xfrm>
            <a:off x="551184" y="1047389"/>
            <a:ext cx="6631173" cy="1549055"/>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114300" algn="just">
              <a:spcBef>
                <a:spcPts val="600"/>
              </a:spcBef>
              <a:buSzPts val="1800"/>
            </a:pPr>
            <a:endParaRPr lang="es-MX" dirty="0">
              <a:solidFill>
                <a:schemeClr val="tx2">
                  <a:lumMod val="50000"/>
                </a:schemeClr>
              </a:solidFill>
              <a:latin typeface="Lato Light" panose="020B0604020202020204" charset="0"/>
            </a:endParaRPr>
          </a:p>
        </p:txBody>
      </p:sp>
      <p:sp>
        <p:nvSpPr>
          <p:cNvPr id="7" name="Google Shape;94;p18"/>
          <p:cNvSpPr txBox="1">
            <a:spLocks noGrp="1"/>
          </p:cNvSpPr>
          <p:nvPr/>
        </p:nvSpPr>
        <p:spPr>
          <a:xfrm>
            <a:off x="700772" y="325665"/>
            <a:ext cx="6754677" cy="721724"/>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r>
              <a:rPr lang="es-ES_tradnl" sz="2800" dirty="0"/>
              <a:t>3.2 Diseño emocional</a:t>
            </a:r>
            <a:endParaRPr sz="2800" dirty="0"/>
          </a:p>
        </p:txBody>
      </p:sp>
      <p:sp>
        <p:nvSpPr>
          <p:cNvPr id="8" name="Google Shape;95;p18"/>
          <p:cNvSpPr txBox="1">
            <a:spLocks/>
          </p:cNvSpPr>
          <p:nvPr/>
        </p:nvSpPr>
        <p:spPr>
          <a:xfrm>
            <a:off x="750711" y="939987"/>
            <a:ext cx="6431646" cy="1072100"/>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114300" algn="just">
              <a:spcBef>
                <a:spcPts val="600"/>
              </a:spcBef>
              <a:buSzPts val="1800"/>
            </a:pPr>
            <a:r>
              <a:rPr lang="es-MX" dirty="0">
                <a:solidFill>
                  <a:schemeClr val="tx2">
                    <a:lumMod val="50000"/>
                  </a:schemeClr>
                </a:solidFill>
                <a:latin typeface="Lato Light" panose="020B0604020202020204" charset="0"/>
              </a:rPr>
              <a:t>Para Martínez (2015), el </a:t>
            </a:r>
            <a:r>
              <a:rPr lang="es-MX" b="1" dirty="0">
                <a:solidFill>
                  <a:schemeClr val="accent4">
                    <a:lumMod val="75000"/>
                  </a:schemeClr>
                </a:solidFill>
                <a:latin typeface="Lato Light" panose="020B0604020202020204" charset="0"/>
              </a:rPr>
              <a:t>diseño emocional </a:t>
            </a:r>
            <a:r>
              <a:rPr lang="es-MX" dirty="0">
                <a:solidFill>
                  <a:schemeClr val="tx2">
                    <a:lumMod val="50000"/>
                  </a:schemeClr>
                </a:solidFill>
                <a:latin typeface="Lato Light" panose="020B0604020202020204" charset="0"/>
              </a:rPr>
              <a:t>es “El modo de entender el estado y la conducta de las personas, en sus respuestas emocionales al uso de los productos o servicios”(p.3). </a:t>
            </a:r>
          </a:p>
        </p:txBody>
      </p:sp>
      <p:pic>
        <p:nvPicPr>
          <p:cNvPr id="2" name="Imagen 1" descr="Captura de pantalla 2018-09-19 a las 2.04.57 p.m..png"/>
          <p:cNvPicPr>
            <a:picLocks noChangeAspect="1"/>
          </p:cNvPicPr>
          <p:nvPr/>
        </p:nvPicPr>
        <p:blipFill>
          <a:blip r:embed="rId4">
            <a:extLst>
              <a:ext uri="{BEBA8EAE-BF5A-486C-A8C5-ECC9F3942E4B}">
                <a14:imgProps xmlns:a14="http://schemas.microsoft.com/office/drawing/2010/main">
                  <a14:imgLayer r:embed="rId5">
                    <a14:imgEffect>
                      <a14:backgroundRemoval t="0" b="96632" l="2660" r="99218"/>
                    </a14:imgEffect>
                  </a14:imgLayer>
                </a14:imgProps>
              </a:ext>
              <a:ext uri="{28A0092B-C50C-407E-A947-70E740481C1C}">
                <a14:useLocalDpi xmlns:a14="http://schemas.microsoft.com/office/drawing/2010/main" val="0"/>
              </a:ext>
            </a:extLst>
          </a:blip>
          <a:stretch>
            <a:fillRect/>
          </a:stretch>
        </p:blipFill>
        <p:spPr>
          <a:xfrm>
            <a:off x="1707444" y="1672300"/>
            <a:ext cx="4656224" cy="2812680"/>
          </a:xfrm>
          <a:prstGeom prst="rect">
            <a:avLst/>
          </a:prstGeom>
        </p:spPr>
      </p:pic>
      <p:pic>
        <p:nvPicPr>
          <p:cNvPr id="4" name="Imagen 3" descr="Captura de pantalla 2018-09-19 a las 2.04.57 p.m..png"/>
          <p:cNvPicPr>
            <a:picLocks noChangeAspect="1"/>
          </p:cNvPicPr>
          <p:nvPr/>
        </p:nvPicPr>
        <p:blipFill rotWithShape="1">
          <a:blip r:embed="rId6">
            <a:extLst>
              <a:ext uri="{28A0092B-C50C-407E-A947-70E740481C1C}">
                <a14:useLocalDpi xmlns:a14="http://schemas.microsoft.com/office/drawing/2010/main" val="0"/>
              </a:ext>
            </a:extLst>
          </a:blip>
          <a:srcRect l="7480" t="51419" r="71043" b="23081"/>
          <a:stretch/>
        </p:blipFill>
        <p:spPr>
          <a:xfrm>
            <a:off x="1797617" y="3089730"/>
            <a:ext cx="1547965" cy="1110337"/>
          </a:xfrm>
          <a:prstGeom prst="rect">
            <a:avLst/>
          </a:prstGeom>
        </p:spPr>
      </p:pic>
      <p:pic>
        <p:nvPicPr>
          <p:cNvPr id="13" name="Imagen 12" descr="Captura de pantalla 2018-09-19 a las 2.04.57 p.m..png"/>
          <p:cNvPicPr>
            <a:picLocks noChangeAspect="1"/>
          </p:cNvPicPr>
          <p:nvPr/>
        </p:nvPicPr>
        <p:blipFill rotWithShape="1">
          <a:blip r:embed="rId6">
            <a:extLst>
              <a:ext uri="{28A0092B-C50C-407E-A947-70E740481C1C}">
                <a14:useLocalDpi xmlns:a14="http://schemas.microsoft.com/office/drawing/2010/main" val="0"/>
              </a:ext>
            </a:extLst>
          </a:blip>
          <a:srcRect l="30988" t="60054" r="46131" b="33307"/>
          <a:stretch/>
        </p:blipFill>
        <p:spPr>
          <a:xfrm>
            <a:off x="3345582" y="3621011"/>
            <a:ext cx="1027327" cy="180058"/>
          </a:xfrm>
          <a:prstGeom prst="rect">
            <a:avLst/>
          </a:prstGeom>
        </p:spPr>
      </p:pic>
      <p:sp>
        <p:nvSpPr>
          <p:cNvPr id="12" name="Rectángulo 11">
            <a:extLst>
              <a:ext uri="{FF2B5EF4-FFF2-40B4-BE49-F238E27FC236}">
                <a16:creationId xmlns:a16="http://schemas.microsoft.com/office/drawing/2014/main" id="{E72151A3-B0C4-5D41-B4C9-0E4AC9EC1B26}"/>
              </a:ext>
            </a:extLst>
          </p:cNvPr>
          <p:cNvSpPr/>
          <p:nvPr/>
        </p:nvSpPr>
        <p:spPr>
          <a:xfrm>
            <a:off x="528286" y="4713309"/>
            <a:ext cx="2164375" cy="253916"/>
          </a:xfrm>
          <a:prstGeom prst="rect">
            <a:avLst/>
          </a:prstGeom>
        </p:spPr>
        <p:txBody>
          <a:bodyPr wrap="none">
            <a:spAutoFit/>
          </a:bodyPr>
          <a:lstStyle/>
          <a:p>
            <a:r>
              <a:rPr lang="es-MX" sz="1050" dirty="0">
                <a:solidFill>
                  <a:schemeClr val="bg2"/>
                </a:solidFill>
              </a:rPr>
              <a:t>Diseño de Productos Sistémicos </a:t>
            </a:r>
          </a:p>
        </p:txBody>
      </p:sp>
      <p:sp>
        <p:nvSpPr>
          <p:cNvPr id="15" name="Rectángulo 14">
            <a:extLst>
              <a:ext uri="{FF2B5EF4-FFF2-40B4-BE49-F238E27FC236}">
                <a16:creationId xmlns:a16="http://schemas.microsoft.com/office/drawing/2014/main" id="{32EBAD4F-BDE5-0042-8BC0-533227277390}"/>
              </a:ext>
            </a:extLst>
          </p:cNvPr>
          <p:cNvSpPr/>
          <p:nvPr/>
        </p:nvSpPr>
        <p:spPr>
          <a:xfrm>
            <a:off x="5306301" y="4713309"/>
            <a:ext cx="1691489" cy="253916"/>
          </a:xfrm>
          <a:prstGeom prst="rect">
            <a:avLst/>
          </a:prstGeom>
        </p:spPr>
        <p:txBody>
          <a:bodyPr wrap="none">
            <a:spAutoFit/>
          </a:bodyPr>
          <a:lstStyle/>
          <a:p>
            <a:r>
              <a:rPr lang="es-MX" sz="1050" dirty="0">
                <a:solidFill>
                  <a:schemeClr val="bg2"/>
                </a:solidFill>
              </a:rPr>
              <a:t>Dr. en Dis. Deniss Rojas </a:t>
            </a:r>
          </a:p>
        </p:txBody>
      </p:sp>
      <p:sp>
        <p:nvSpPr>
          <p:cNvPr id="16" name="CuadroTexto 15">
            <a:extLst>
              <a:ext uri="{FF2B5EF4-FFF2-40B4-BE49-F238E27FC236}">
                <a16:creationId xmlns:a16="http://schemas.microsoft.com/office/drawing/2014/main" id="{2C9125CF-3140-5143-A48E-BB7823A6D0DC}"/>
              </a:ext>
            </a:extLst>
          </p:cNvPr>
          <p:cNvSpPr txBox="1"/>
          <p:nvPr/>
        </p:nvSpPr>
        <p:spPr>
          <a:xfrm>
            <a:off x="5038361" y="4713309"/>
            <a:ext cx="3918857" cy="253916"/>
          </a:xfrm>
          <a:prstGeom prst="rect">
            <a:avLst/>
          </a:prstGeom>
          <a:noFill/>
        </p:spPr>
        <p:txBody>
          <a:bodyPr wrap="square" rtlCol="0">
            <a:spAutoFit/>
          </a:bodyPr>
          <a:lstStyle/>
          <a:p>
            <a:pPr algn="r"/>
            <a:r>
              <a:rPr lang="es-MX" sz="1050" b="1" dirty="0">
                <a:solidFill>
                  <a:schemeClr val="tx1">
                    <a:lumMod val="75000"/>
                    <a:lumOff val="25000"/>
                  </a:schemeClr>
                </a:solidFill>
              </a:rPr>
              <a:t>Septiembre 2019</a:t>
            </a:r>
          </a:p>
        </p:txBody>
      </p:sp>
      <p:sp>
        <p:nvSpPr>
          <p:cNvPr id="22" name="Google Shape;95;p18"/>
          <p:cNvSpPr txBox="1">
            <a:spLocks noGrp="1"/>
          </p:cNvSpPr>
          <p:nvPr/>
        </p:nvSpPr>
        <p:spPr>
          <a:xfrm>
            <a:off x="-195018" y="4010305"/>
            <a:ext cx="2917796" cy="379523"/>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60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1pPr>
            <a:lvl2pPr marL="914400" marR="0" lvl="1"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2pPr>
            <a:lvl3pPr marL="1371600" marR="0" lvl="2"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3pPr>
            <a:lvl4pPr marL="1828800" marR="0" lvl="3"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4pPr>
            <a:lvl5pPr marL="2286000" marR="0" lvl="4"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5pPr>
            <a:lvl6pPr marL="2743200" marR="0" lvl="5"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6pPr>
            <a:lvl7pPr marL="3200400" marR="0" lvl="6"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7pPr>
            <a:lvl8pPr marL="3657600" marR="0" lvl="7"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8pPr>
            <a:lvl9pPr marL="4114800" marR="0" lvl="8"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9pPr>
          </a:lstStyle>
          <a:p>
            <a:pPr marL="114300" lvl="0" indent="0" algn="ctr" rtl="0">
              <a:lnSpc>
                <a:spcPct val="50000"/>
              </a:lnSpc>
              <a:spcBef>
                <a:spcPts val="600"/>
              </a:spcBef>
              <a:spcAft>
                <a:spcPts val="0"/>
              </a:spcAft>
              <a:buSzPts val="1800"/>
              <a:buNone/>
            </a:pPr>
            <a:r>
              <a:rPr lang="es-ES_tradnl" sz="1000" dirty="0"/>
              <a:t>Figura 12.Diseño emocional</a:t>
            </a:r>
          </a:p>
          <a:p>
            <a:pPr marL="114300" lvl="0" indent="0" algn="ctr">
              <a:lnSpc>
                <a:spcPct val="50000"/>
              </a:lnSpc>
              <a:buNone/>
            </a:pPr>
            <a:r>
              <a:rPr lang="es-ES_tradnl" sz="1000" dirty="0"/>
              <a:t> Fuente: Researchgate (2015)</a:t>
            </a:r>
            <a:endParaRPr lang="es-ES_tradnl" sz="1400" dirty="0"/>
          </a:p>
          <a:p>
            <a:pPr marL="114300" lvl="0" indent="0" algn="just">
              <a:buNone/>
            </a:pPr>
            <a:endParaRPr lang="es-ES_tradnl" sz="1400" dirty="0"/>
          </a:p>
        </p:txBody>
      </p:sp>
    </p:spTree>
    <p:extLst>
      <p:ext uri="{BB962C8B-B14F-4D97-AF65-F5344CB8AC3E}">
        <p14:creationId xmlns:p14="http://schemas.microsoft.com/office/powerpoint/2010/main" val="6268336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80"/>
        <p:cNvGrpSpPr/>
        <p:nvPr/>
      </p:nvGrpSpPr>
      <p:grpSpPr>
        <a:xfrm>
          <a:off x="0" y="0"/>
          <a:ext cx="0" cy="0"/>
          <a:chOff x="0" y="0"/>
          <a:chExt cx="0" cy="0"/>
        </a:xfrm>
      </p:grpSpPr>
      <p:sp>
        <p:nvSpPr>
          <p:cNvPr id="81" name="Google Shape;81;p16"/>
          <p:cNvSpPr txBox="1">
            <a:spLocks noGrp="1"/>
          </p:cNvSpPr>
          <p:nvPr>
            <p:ph type="ctrTitle"/>
          </p:nvPr>
        </p:nvSpPr>
        <p:spPr>
          <a:xfrm>
            <a:off x="1928161" y="1740046"/>
            <a:ext cx="3914700" cy="1159800"/>
          </a:xfrm>
          <a:prstGeom prst="rect">
            <a:avLst/>
          </a:prstGeom>
        </p:spPr>
        <p:txBody>
          <a:bodyPr spcFirstLastPara="1" wrap="square" lIns="91425" tIns="91425" rIns="91425" bIns="91425" anchor="b" anchorCtr="0">
            <a:noAutofit/>
          </a:bodyPr>
          <a:lstStyle/>
          <a:p>
            <a:pPr marL="0" lvl="0" indent="0" rtl="0">
              <a:spcBef>
                <a:spcPts val="0"/>
              </a:spcBef>
              <a:spcAft>
                <a:spcPts val="0"/>
              </a:spcAft>
              <a:buNone/>
            </a:pPr>
            <a:endParaRPr dirty="0">
              <a:solidFill>
                <a:srgbClr val="1155CC"/>
              </a:solidFill>
            </a:endParaRPr>
          </a:p>
          <a:p>
            <a:pPr marL="0" lvl="0" indent="0" rtl="0">
              <a:spcBef>
                <a:spcPts val="0"/>
              </a:spcBef>
              <a:spcAft>
                <a:spcPts val="0"/>
              </a:spcAft>
              <a:buNone/>
            </a:pPr>
            <a:r>
              <a:rPr lang="en" dirty="0"/>
              <a:t>Objetivo</a:t>
            </a:r>
            <a:br>
              <a:rPr lang="en" dirty="0"/>
            </a:br>
            <a:endParaRPr dirty="0"/>
          </a:p>
        </p:txBody>
      </p:sp>
      <p:sp>
        <p:nvSpPr>
          <p:cNvPr id="82" name="Google Shape;82;p16"/>
          <p:cNvSpPr txBox="1">
            <a:spLocks noGrp="1"/>
          </p:cNvSpPr>
          <p:nvPr>
            <p:ph type="subTitle" idx="1"/>
          </p:nvPr>
        </p:nvSpPr>
        <p:spPr>
          <a:xfrm>
            <a:off x="853750" y="2085820"/>
            <a:ext cx="4989111" cy="1159800"/>
          </a:xfrm>
          <a:prstGeom prst="rect">
            <a:avLst/>
          </a:prstGeom>
        </p:spPr>
        <p:txBody>
          <a:bodyPr spcFirstLastPara="1" wrap="square" lIns="91425" tIns="91425" rIns="91425" bIns="91425" anchor="t" anchorCtr="0">
            <a:noAutofit/>
          </a:bodyPr>
          <a:lstStyle/>
          <a:p>
            <a:pPr marL="0" lvl="0" indent="0" algn="just"/>
            <a:r>
              <a:rPr lang="en" sz="1600" dirty="0"/>
              <a:t>Conocer y analizar </a:t>
            </a:r>
            <a:r>
              <a:rPr lang="es-MX" sz="1600" dirty="0"/>
              <a:t>las </a:t>
            </a:r>
            <a:r>
              <a:rPr lang="es-MX" sz="1600" b="1" dirty="0">
                <a:solidFill>
                  <a:schemeClr val="accent1">
                    <a:lumMod val="75000"/>
                  </a:schemeClr>
                </a:solidFill>
              </a:rPr>
              <a:t>emociones, significaciones y la comunicación</a:t>
            </a:r>
            <a:r>
              <a:rPr lang="es-MX" sz="1600" dirty="0"/>
              <a:t> como elementos importantes en los objetos; para su aplicación en el proceso de diseño industrial.</a:t>
            </a:r>
          </a:p>
        </p:txBody>
      </p:sp>
    </p:spTree>
    <p:extLst>
      <p:ext uri="{BB962C8B-B14F-4D97-AF65-F5344CB8AC3E}">
        <p14:creationId xmlns:p14="http://schemas.microsoft.com/office/powerpoint/2010/main" val="330676883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72"/>
        <p:cNvGrpSpPr/>
        <p:nvPr/>
      </p:nvGrpSpPr>
      <p:grpSpPr>
        <a:xfrm>
          <a:off x="0" y="0"/>
          <a:ext cx="0" cy="0"/>
          <a:chOff x="0" y="0"/>
          <a:chExt cx="0" cy="0"/>
        </a:xfrm>
      </p:grpSpPr>
      <p:pic>
        <p:nvPicPr>
          <p:cNvPr id="11" name="Imagen 10"/>
          <p:cNvPicPr>
            <a:picLocks noChangeAspect="1"/>
          </p:cNvPicPr>
          <p:nvPr/>
        </p:nvPicPr>
        <p:blipFill rotWithShape="1">
          <a:blip r:embed="rId3"/>
          <a:srcRect l="64043" t="19006" r="22667" b="12985"/>
          <a:stretch/>
        </p:blipFill>
        <p:spPr>
          <a:xfrm>
            <a:off x="7361695" y="15498"/>
            <a:ext cx="1782305" cy="5128002"/>
          </a:xfrm>
          <a:prstGeom prst="rect">
            <a:avLst/>
          </a:prstGeom>
        </p:spPr>
      </p:pic>
      <p:sp>
        <p:nvSpPr>
          <p:cNvPr id="18" name="Google Shape;95;p18"/>
          <p:cNvSpPr txBox="1">
            <a:spLocks noGrp="1"/>
          </p:cNvSpPr>
          <p:nvPr/>
        </p:nvSpPr>
        <p:spPr>
          <a:xfrm>
            <a:off x="468662" y="536223"/>
            <a:ext cx="3186115" cy="24130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60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1pPr>
            <a:lvl2pPr marL="914400" marR="0" lvl="1"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2pPr>
            <a:lvl3pPr marL="1371600" marR="0" lvl="2"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3pPr>
            <a:lvl4pPr marL="1828800" marR="0" lvl="3"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4pPr>
            <a:lvl5pPr marL="2286000" marR="0" lvl="4"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5pPr>
            <a:lvl6pPr marL="2743200" marR="0" lvl="5"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6pPr>
            <a:lvl7pPr marL="3200400" marR="0" lvl="6"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7pPr>
            <a:lvl8pPr marL="3657600" marR="0" lvl="7"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8pPr>
            <a:lvl9pPr marL="4114800" marR="0" lvl="8"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9pPr>
          </a:lstStyle>
          <a:p>
            <a:pPr marL="114300" lvl="0" indent="0" algn="just" rtl="0">
              <a:spcBef>
                <a:spcPts val="600"/>
              </a:spcBef>
              <a:spcAft>
                <a:spcPts val="0"/>
              </a:spcAft>
              <a:buSzPts val="1800"/>
              <a:buNone/>
            </a:pPr>
            <a:r>
              <a:rPr lang="es-ES_tradnl" sz="1400" dirty="0">
                <a:solidFill>
                  <a:schemeClr val="bg2">
                    <a:lumMod val="75000"/>
                  </a:schemeClr>
                </a:solidFill>
              </a:rPr>
              <a:t>El </a:t>
            </a:r>
            <a:r>
              <a:rPr lang="es-ES_tradnl" sz="1400" b="1" dirty="0">
                <a:solidFill>
                  <a:srgbClr val="FF78A5"/>
                </a:solidFill>
              </a:rPr>
              <a:t>diseñador Industrial </a:t>
            </a:r>
            <a:r>
              <a:rPr lang="es-ES_tradnl" sz="1400" dirty="0">
                <a:solidFill>
                  <a:schemeClr val="bg2">
                    <a:lumMod val="75000"/>
                  </a:schemeClr>
                </a:solidFill>
              </a:rPr>
              <a:t>puede ser capaz de provocar emociones en el usuario a través de los objetos pero esto lo lograra solo si sabe como manipular los diferentes elementos (sintaxis) que conforman al objeto, para ello puede hacer uso de formas, colores, texturas, olores y hasta sonidos para lograr manipular todos  los sentidos.</a:t>
            </a:r>
          </a:p>
          <a:p>
            <a:pPr marL="114300" lvl="0" indent="0" algn="just" rtl="0">
              <a:spcBef>
                <a:spcPts val="600"/>
              </a:spcBef>
              <a:spcAft>
                <a:spcPts val="0"/>
              </a:spcAft>
              <a:buSzPts val="1800"/>
              <a:buNone/>
            </a:pPr>
            <a:r>
              <a:rPr lang="es-ES_tradnl" sz="1400" dirty="0">
                <a:solidFill>
                  <a:schemeClr val="bg2">
                    <a:lumMod val="75000"/>
                  </a:schemeClr>
                </a:solidFill>
              </a:rPr>
              <a:t> Los elementos del objeto lograrán una manipulación adecuada siempre y cuando se tenga un conocimiento sobre las emociones y significaciones en el ser humano.</a:t>
            </a:r>
          </a:p>
        </p:txBody>
      </p:sp>
      <p:sp>
        <p:nvSpPr>
          <p:cNvPr id="21" name="Google Shape;95;p18"/>
          <p:cNvSpPr txBox="1">
            <a:spLocks noGrp="1"/>
          </p:cNvSpPr>
          <p:nvPr/>
        </p:nvSpPr>
        <p:spPr>
          <a:xfrm>
            <a:off x="1389791" y="3896991"/>
            <a:ext cx="3079219" cy="701461"/>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60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1pPr>
            <a:lvl2pPr marL="914400" marR="0" lvl="1"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2pPr>
            <a:lvl3pPr marL="1371600" marR="0" lvl="2"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3pPr>
            <a:lvl4pPr marL="1828800" marR="0" lvl="3"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4pPr>
            <a:lvl5pPr marL="2286000" marR="0" lvl="4"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5pPr>
            <a:lvl6pPr marL="2743200" marR="0" lvl="5"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6pPr>
            <a:lvl7pPr marL="3200400" marR="0" lvl="6"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7pPr>
            <a:lvl8pPr marL="3657600" marR="0" lvl="7"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8pPr>
            <a:lvl9pPr marL="4114800" marR="0" lvl="8"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9pPr>
          </a:lstStyle>
          <a:p>
            <a:pPr marL="114300" lvl="0" indent="0" algn="r" rtl="0">
              <a:lnSpc>
                <a:spcPct val="50000"/>
              </a:lnSpc>
              <a:spcBef>
                <a:spcPts val="600"/>
              </a:spcBef>
              <a:spcAft>
                <a:spcPts val="0"/>
              </a:spcAft>
              <a:buSzPts val="1800"/>
              <a:buNone/>
            </a:pPr>
            <a:r>
              <a:rPr lang="es-ES_tradnl" sz="1000" dirty="0"/>
              <a:t>Figura 13.Objeto de diseño industrial</a:t>
            </a:r>
          </a:p>
          <a:p>
            <a:pPr marL="114300" lvl="0" indent="0" algn="r">
              <a:lnSpc>
                <a:spcPct val="50000"/>
              </a:lnSpc>
              <a:buNone/>
            </a:pPr>
            <a:r>
              <a:rPr lang="es-ES_tradnl" sz="1000" dirty="0"/>
              <a:t> Fuente: https://wwww.pinterest.com.mx (2018)</a:t>
            </a:r>
            <a:endParaRPr lang="es-ES_tradnl" sz="1400" dirty="0"/>
          </a:p>
        </p:txBody>
      </p:sp>
      <p:pic>
        <p:nvPicPr>
          <p:cNvPr id="2" name="Imagen 1"/>
          <p:cNvPicPr>
            <a:picLocks noChangeAspect="1"/>
          </p:cNvPicPr>
          <p:nvPr/>
        </p:nvPicPr>
        <p:blipFill rotWithShape="1">
          <a:blip r:embed="rId4"/>
          <a:srcRect t="4826"/>
          <a:stretch/>
        </p:blipFill>
        <p:spPr>
          <a:xfrm>
            <a:off x="4421611" y="479778"/>
            <a:ext cx="2174875" cy="3864392"/>
          </a:xfrm>
          <a:prstGeom prst="rect">
            <a:avLst/>
          </a:prstGeom>
        </p:spPr>
      </p:pic>
      <p:sp>
        <p:nvSpPr>
          <p:cNvPr id="8" name="Rectángulo 7">
            <a:extLst>
              <a:ext uri="{FF2B5EF4-FFF2-40B4-BE49-F238E27FC236}">
                <a16:creationId xmlns:a16="http://schemas.microsoft.com/office/drawing/2014/main" id="{A6D4356E-5AB2-DF4F-A5F3-C36279274043}"/>
              </a:ext>
            </a:extLst>
          </p:cNvPr>
          <p:cNvSpPr/>
          <p:nvPr/>
        </p:nvSpPr>
        <p:spPr>
          <a:xfrm>
            <a:off x="528286" y="4713309"/>
            <a:ext cx="2164375" cy="253916"/>
          </a:xfrm>
          <a:prstGeom prst="rect">
            <a:avLst/>
          </a:prstGeom>
        </p:spPr>
        <p:txBody>
          <a:bodyPr wrap="none">
            <a:spAutoFit/>
          </a:bodyPr>
          <a:lstStyle/>
          <a:p>
            <a:r>
              <a:rPr lang="es-MX" sz="1050" dirty="0">
                <a:solidFill>
                  <a:schemeClr val="bg2"/>
                </a:solidFill>
              </a:rPr>
              <a:t>Diseño de Productos Sistémicos </a:t>
            </a:r>
          </a:p>
        </p:txBody>
      </p:sp>
      <p:sp>
        <p:nvSpPr>
          <p:cNvPr id="9" name="Rectángulo 8">
            <a:extLst>
              <a:ext uri="{FF2B5EF4-FFF2-40B4-BE49-F238E27FC236}">
                <a16:creationId xmlns:a16="http://schemas.microsoft.com/office/drawing/2014/main" id="{89035A89-FE55-314D-861F-3E23B56FDD0F}"/>
              </a:ext>
            </a:extLst>
          </p:cNvPr>
          <p:cNvSpPr/>
          <p:nvPr/>
        </p:nvSpPr>
        <p:spPr>
          <a:xfrm>
            <a:off x="5306301" y="4713309"/>
            <a:ext cx="1691489" cy="253916"/>
          </a:xfrm>
          <a:prstGeom prst="rect">
            <a:avLst/>
          </a:prstGeom>
        </p:spPr>
        <p:txBody>
          <a:bodyPr wrap="none">
            <a:spAutoFit/>
          </a:bodyPr>
          <a:lstStyle/>
          <a:p>
            <a:r>
              <a:rPr lang="es-MX" sz="1050" dirty="0">
                <a:solidFill>
                  <a:schemeClr val="bg2"/>
                </a:solidFill>
              </a:rPr>
              <a:t>Dr. en Dis. Deniss Rojas </a:t>
            </a:r>
          </a:p>
        </p:txBody>
      </p:sp>
      <p:sp>
        <p:nvSpPr>
          <p:cNvPr id="12" name="CuadroTexto 11">
            <a:extLst>
              <a:ext uri="{FF2B5EF4-FFF2-40B4-BE49-F238E27FC236}">
                <a16:creationId xmlns:a16="http://schemas.microsoft.com/office/drawing/2014/main" id="{4F40E0A8-BF8E-A040-9B89-8B7330526600}"/>
              </a:ext>
            </a:extLst>
          </p:cNvPr>
          <p:cNvSpPr txBox="1"/>
          <p:nvPr/>
        </p:nvSpPr>
        <p:spPr>
          <a:xfrm>
            <a:off x="5038361" y="4713309"/>
            <a:ext cx="3918857" cy="253916"/>
          </a:xfrm>
          <a:prstGeom prst="rect">
            <a:avLst/>
          </a:prstGeom>
          <a:noFill/>
        </p:spPr>
        <p:txBody>
          <a:bodyPr wrap="square" rtlCol="0">
            <a:spAutoFit/>
          </a:bodyPr>
          <a:lstStyle/>
          <a:p>
            <a:pPr algn="r"/>
            <a:r>
              <a:rPr lang="es-MX" sz="1050" b="1" dirty="0">
                <a:solidFill>
                  <a:schemeClr val="tx1">
                    <a:lumMod val="75000"/>
                    <a:lumOff val="25000"/>
                  </a:schemeClr>
                </a:solidFill>
              </a:rPr>
              <a:t>Septiembre 2019</a:t>
            </a:r>
          </a:p>
        </p:txBody>
      </p:sp>
    </p:spTree>
    <p:extLst>
      <p:ext uri="{BB962C8B-B14F-4D97-AF65-F5344CB8AC3E}">
        <p14:creationId xmlns:p14="http://schemas.microsoft.com/office/powerpoint/2010/main" val="137045608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72"/>
        <p:cNvGrpSpPr/>
        <p:nvPr/>
      </p:nvGrpSpPr>
      <p:grpSpPr>
        <a:xfrm>
          <a:off x="0" y="0"/>
          <a:ext cx="0" cy="0"/>
          <a:chOff x="0" y="0"/>
          <a:chExt cx="0" cy="0"/>
        </a:xfrm>
      </p:grpSpPr>
      <p:pic>
        <p:nvPicPr>
          <p:cNvPr id="21" name="Imagen 20" descr="Captura de pantalla 2018-09-18 a las 4.00.42 p.m..png"/>
          <p:cNvPicPr>
            <a:picLocks noChangeAspect="1"/>
          </p:cNvPicPr>
          <p:nvPr/>
        </p:nvPicPr>
        <p:blipFill rotWithShape="1">
          <a:blip r:embed="rId3">
            <a:extLst>
              <a:ext uri="{28A0092B-C50C-407E-A947-70E740481C1C}">
                <a14:useLocalDpi xmlns:a14="http://schemas.microsoft.com/office/drawing/2010/main" val="0"/>
              </a:ext>
            </a:extLst>
          </a:blip>
          <a:srcRect r="25474"/>
          <a:stretch/>
        </p:blipFill>
        <p:spPr>
          <a:xfrm>
            <a:off x="6977944" y="0"/>
            <a:ext cx="2166056" cy="5132371"/>
          </a:xfrm>
          <a:prstGeom prst="rect">
            <a:avLst/>
          </a:prstGeom>
        </p:spPr>
      </p:pic>
      <p:sp>
        <p:nvSpPr>
          <p:cNvPr id="8" name="Google Shape;95;p18"/>
          <p:cNvSpPr txBox="1">
            <a:spLocks noGrp="1"/>
          </p:cNvSpPr>
          <p:nvPr/>
        </p:nvSpPr>
        <p:spPr>
          <a:xfrm>
            <a:off x="4028819" y="3934498"/>
            <a:ext cx="3452917" cy="701461"/>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60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1pPr>
            <a:lvl2pPr marL="914400" marR="0" lvl="1"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2pPr>
            <a:lvl3pPr marL="1371600" marR="0" lvl="2"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3pPr>
            <a:lvl4pPr marL="1828800" marR="0" lvl="3"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4pPr>
            <a:lvl5pPr marL="2286000" marR="0" lvl="4"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5pPr>
            <a:lvl6pPr marL="2743200" marR="0" lvl="5"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6pPr>
            <a:lvl7pPr marL="3200400" marR="0" lvl="6"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7pPr>
            <a:lvl8pPr marL="3657600" marR="0" lvl="7"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8pPr>
            <a:lvl9pPr marL="4114800" marR="0" lvl="8"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9pPr>
          </a:lstStyle>
          <a:p>
            <a:pPr marL="114300" lvl="0" indent="0" algn="ctr" rtl="0">
              <a:lnSpc>
                <a:spcPct val="50000"/>
              </a:lnSpc>
              <a:spcBef>
                <a:spcPts val="600"/>
              </a:spcBef>
              <a:spcAft>
                <a:spcPts val="0"/>
              </a:spcAft>
              <a:buSzPts val="1800"/>
              <a:buNone/>
            </a:pPr>
            <a:r>
              <a:rPr lang="es-ES_tradnl" sz="1000" dirty="0"/>
              <a:t>Figura 14. Beatiful Bee Honey Jar</a:t>
            </a:r>
          </a:p>
          <a:p>
            <a:pPr marL="114300" indent="0" algn="ctr">
              <a:lnSpc>
                <a:spcPct val="50000"/>
              </a:lnSpc>
              <a:buNone/>
            </a:pPr>
            <a:r>
              <a:rPr lang="es-ES_tradnl" sz="1000" dirty="0"/>
              <a:t> Fuente: Pinterest (2014)</a:t>
            </a:r>
          </a:p>
          <a:p>
            <a:pPr marL="114300" lvl="0" indent="0" algn="ctr">
              <a:lnSpc>
                <a:spcPct val="50000"/>
              </a:lnSpc>
              <a:buNone/>
            </a:pPr>
            <a:endParaRPr lang="es-ES_tradnl" sz="1400" dirty="0"/>
          </a:p>
        </p:txBody>
      </p:sp>
      <p:pic>
        <p:nvPicPr>
          <p:cNvPr id="4" name="Imagen 3"/>
          <p:cNvPicPr>
            <a:picLocks noChangeAspect="1"/>
          </p:cNvPicPr>
          <p:nvPr/>
        </p:nvPicPr>
        <p:blipFill>
          <a:blip r:embed="rId4"/>
          <a:stretch>
            <a:fillRect/>
          </a:stretch>
        </p:blipFill>
        <p:spPr>
          <a:xfrm>
            <a:off x="3795451" y="511204"/>
            <a:ext cx="3566244" cy="3566244"/>
          </a:xfrm>
          <a:prstGeom prst="ellipse">
            <a:avLst/>
          </a:prstGeom>
          <a:ln>
            <a:noFill/>
          </a:ln>
          <a:effectLst>
            <a:softEdge rad="112500"/>
          </a:effectLst>
        </p:spPr>
      </p:pic>
      <p:sp>
        <p:nvSpPr>
          <p:cNvPr id="10" name="Google Shape;95;p18"/>
          <p:cNvSpPr txBox="1">
            <a:spLocks/>
          </p:cNvSpPr>
          <p:nvPr/>
        </p:nvSpPr>
        <p:spPr>
          <a:xfrm>
            <a:off x="509666" y="1284258"/>
            <a:ext cx="2892778" cy="702388"/>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114300" algn="ctr">
              <a:spcBef>
                <a:spcPts val="600"/>
              </a:spcBef>
              <a:buSzPts val="1800"/>
            </a:pPr>
            <a:r>
              <a:rPr lang="es-MX" sz="1200" b="1" dirty="0">
                <a:solidFill>
                  <a:schemeClr val="accent1">
                    <a:lumMod val="40000"/>
                    <a:lumOff val="60000"/>
                  </a:schemeClr>
                </a:solidFill>
                <a:latin typeface="Lato Light" panose="020B0604020202020204" charset="0"/>
              </a:rPr>
              <a:t>Emociones</a:t>
            </a:r>
          </a:p>
          <a:p>
            <a:pPr marL="114300" algn="ctr">
              <a:spcBef>
                <a:spcPts val="600"/>
              </a:spcBef>
              <a:buSzPts val="1800"/>
            </a:pPr>
            <a:r>
              <a:rPr lang="es-MX" sz="1200" dirty="0">
                <a:solidFill>
                  <a:schemeClr val="tx2">
                    <a:lumMod val="75000"/>
                  </a:schemeClr>
                </a:solidFill>
                <a:latin typeface="Lato Light" panose="020B0604020202020204" charset="0"/>
              </a:rPr>
              <a:t>Tristeza, alería, ira, amor, miedo, asco</a:t>
            </a:r>
          </a:p>
        </p:txBody>
      </p:sp>
      <p:sp>
        <p:nvSpPr>
          <p:cNvPr id="11" name="Google Shape;95;p18"/>
          <p:cNvSpPr txBox="1">
            <a:spLocks/>
          </p:cNvSpPr>
          <p:nvPr/>
        </p:nvSpPr>
        <p:spPr>
          <a:xfrm>
            <a:off x="509666" y="2643955"/>
            <a:ext cx="2892778" cy="702388"/>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114300" algn="ctr">
              <a:spcBef>
                <a:spcPts val="600"/>
              </a:spcBef>
              <a:buSzPts val="1800"/>
            </a:pPr>
            <a:r>
              <a:rPr lang="es-MX" sz="1200" b="1" dirty="0">
                <a:solidFill>
                  <a:srgbClr val="55B7EA"/>
                </a:solidFill>
                <a:latin typeface="Lato Light" panose="020B0604020202020204" charset="0"/>
              </a:rPr>
              <a:t>Sentidos</a:t>
            </a:r>
          </a:p>
          <a:p>
            <a:pPr marL="114300" algn="ctr">
              <a:spcBef>
                <a:spcPts val="600"/>
              </a:spcBef>
              <a:buSzPts val="1800"/>
            </a:pPr>
            <a:r>
              <a:rPr lang="es-MX" sz="1200" dirty="0">
                <a:solidFill>
                  <a:schemeClr val="tx2">
                    <a:lumMod val="75000"/>
                  </a:schemeClr>
                </a:solidFill>
                <a:latin typeface="Lato Light" panose="020B0604020202020204" charset="0"/>
              </a:rPr>
              <a:t>Tacto, olfato, oido, gusto, vista</a:t>
            </a:r>
          </a:p>
          <a:p>
            <a:pPr marL="114300" algn="ctr">
              <a:spcBef>
                <a:spcPts val="600"/>
              </a:spcBef>
              <a:buSzPts val="1800"/>
            </a:pPr>
            <a:endParaRPr lang="es-MX" sz="1200" dirty="0">
              <a:solidFill>
                <a:schemeClr val="tx2">
                  <a:lumMod val="75000"/>
                </a:schemeClr>
              </a:solidFill>
              <a:latin typeface="Lato Light" panose="020B0604020202020204" charset="0"/>
            </a:endParaRPr>
          </a:p>
        </p:txBody>
      </p:sp>
      <p:sp>
        <p:nvSpPr>
          <p:cNvPr id="12" name="Google Shape;95;p18"/>
          <p:cNvSpPr txBox="1">
            <a:spLocks/>
          </p:cNvSpPr>
          <p:nvPr/>
        </p:nvSpPr>
        <p:spPr>
          <a:xfrm>
            <a:off x="475115" y="3709698"/>
            <a:ext cx="2892778" cy="702388"/>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114300" algn="ctr">
              <a:spcBef>
                <a:spcPts val="600"/>
              </a:spcBef>
              <a:buSzPts val="1800"/>
            </a:pPr>
            <a:r>
              <a:rPr lang="es-MX" sz="1200" b="1" dirty="0">
                <a:solidFill>
                  <a:schemeClr val="accent1">
                    <a:lumMod val="75000"/>
                  </a:schemeClr>
                </a:solidFill>
                <a:latin typeface="Lato Light" panose="020B0604020202020204" charset="0"/>
              </a:rPr>
              <a:t>Elementos</a:t>
            </a:r>
          </a:p>
          <a:p>
            <a:pPr marL="114300" algn="ctr">
              <a:spcBef>
                <a:spcPts val="600"/>
              </a:spcBef>
              <a:buSzPts val="1800"/>
            </a:pPr>
            <a:r>
              <a:rPr lang="es-MX" sz="1200" dirty="0">
                <a:solidFill>
                  <a:schemeClr val="tx2">
                    <a:lumMod val="75000"/>
                  </a:schemeClr>
                </a:solidFill>
                <a:latin typeface="Lato Light" panose="020B0604020202020204" charset="0"/>
              </a:rPr>
              <a:t>Olores, formas, texturas, sonidos</a:t>
            </a:r>
          </a:p>
        </p:txBody>
      </p:sp>
      <p:sp>
        <p:nvSpPr>
          <p:cNvPr id="13" name="Google Shape;95;p18"/>
          <p:cNvSpPr txBox="1">
            <a:spLocks/>
          </p:cNvSpPr>
          <p:nvPr/>
        </p:nvSpPr>
        <p:spPr>
          <a:xfrm>
            <a:off x="494369" y="212786"/>
            <a:ext cx="2892778" cy="702388"/>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114300" algn="ctr">
              <a:spcBef>
                <a:spcPts val="600"/>
              </a:spcBef>
              <a:buSzPts val="1800"/>
            </a:pPr>
            <a:r>
              <a:rPr lang="es-MX" sz="1800" b="1" dirty="0">
                <a:solidFill>
                  <a:schemeClr val="tx2">
                    <a:lumMod val="50000"/>
                  </a:schemeClr>
                </a:solidFill>
                <a:latin typeface="Lato Light" panose="020B0604020202020204" charset="0"/>
              </a:rPr>
              <a:t>Diseño Emocional</a:t>
            </a:r>
          </a:p>
        </p:txBody>
      </p:sp>
      <p:pic>
        <p:nvPicPr>
          <p:cNvPr id="3" name="Imagen 2"/>
          <p:cNvPicPr>
            <a:picLocks noChangeAspect="1"/>
          </p:cNvPicPr>
          <p:nvPr/>
        </p:nvPicPr>
        <p:blipFill>
          <a:blip r:embed="rId5">
            <a:duotone>
              <a:schemeClr val="bg2">
                <a:shade val="45000"/>
                <a:satMod val="135000"/>
              </a:schemeClr>
              <a:prstClr val="white"/>
            </a:duotone>
          </a:blip>
          <a:stretch>
            <a:fillRect/>
          </a:stretch>
        </p:blipFill>
        <p:spPr>
          <a:xfrm>
            <a:off x="1750168" y="3383499"/>
            <a:ext cx="458131" cy="458131"/>
          </a:xfrm>
          <a:prstGeom prst="rect">
            <a:avLst/>
          </a:prstGeom>
        </p:spPr>
      </p:pic>
      <p:pic>
        <p:nvPicPr>
          <p:cNvPr id="14" name="Imagen 13"/>
          <p:cNvPicPr>
            <a:picLocks noChangeAspect="1"/>
          </p:cNvPicPr>
          <p:nvPr/>
        </p:nvPicPr>
        <p:blipFill>
          <a:blip r:embed="rId5">
            <a:duotone>
              <a:schemeClr val="bg2">
                <a:shade val="45000"/>
                <a:satMod val="135000"/>
              </a:schemeClr>
              <a:prstClr val="white"/>
            </a:duotone>
          </a:blip>
          <a:stretch>
            <a:fillRect/>
          </a:stretch>
        </p:blipFill>
        <p:spPr>
          <a:xfrm>
            <a:off x="1724258" y="2166116"/>
            <a:ext cx="577775" cy="577775"/>
          </a:xfrm>
          <a:prstGeom prst="rect">
            <a:avLst/>
          </a:prstGeom>
        </p:spPr>
      </p:pic>
      <p:pic>
        <p:nvPicPr>
          <p:cNvPr id="15" name="Imagen 14"/>
          <p:cNvPicPr>
            <a:picLocks noChangeAspect="1"/>
          </p:cNvPicPr>
          <p:nvPr/>
        </p:nvPicPr>
        <p:blipFill>
          <a:blip r:embed="rId5">
            <a:duotone>
              <a:schemeClr val="bg2">
                <a:shade val="45000"/>
                <a:satMod val="135000"/>
              </a:schemeClr>
              <a:prstClr val="white"/>
            </a:duotone>
          </a:blip>
          <a:stretch>
            <a:fillRect/>
          </a:stretch>
        </p:blipFill>
        <p:spPr>
          <a:xfrm>
            <a:off x="1602948" y="644923"/>
            <a:ext cx="774549" cy="737866"/>
          </a:xfrm>
          <a:prstGeom prst="rect">
            <a:avLst/>
          </a:prstGeom>
        </p:spPr>
      </p:pic>
      <p:pic>
        <p:nvPicPr>
          <p:cNvPr id="5" name="Imagen 4"/>
          <p:cNvPicPr>
            <a:picLocks noChangeAspect="1"/>
          </p:cNvPicPr>
          <p:nvPr/>
        </p:nvPicPr>
        <p:blipFill>
          <a:blip r:embed="rId6"/>
          <a:stretch>
            <a:fillRect/>
          </a:stretch>
        </p:blipFill>
        <p:spPr>
          <a:xfrm rot="9221456">
            <a:off x="4214654" y="3011418"/>
            <a:ext cx="925687" cy="925687"/>
          </a:xfrm>
          <a:prstGeom prst="rect">
            <a:avLst/>
          </a:prstGeom>
        </p:spPr>
      </p:pic>
      <p:pic>
        <p:nvPicPr>
          <p:cNvPr id="16" name="Imagen 15"/>
          <p:cNvPicPr>
            <a:picLocks noChangeAspect="1"/>
          </p:cNvPicPr>
          <p:nvPr/>
        </p:nvPicPr>
        <p:blipFill>
          <a:blip r:embed="rId6"/>
          <a:stretch>
            <a:fillRect/>
          </a:stretch>
        </p:blipFill>
        <p:spPr>
          <a:xfrm rot="10323967">
            <a:off x="3352934" y="3770431"/>
            <a:ext cx="934888" cy="934888"/>
          </a:xfrm>
          <a:prstGeom prst="rect">
            <a:avLst/>
          </a:prstGeom>
        </p:spPr>
      </p:pic>
      <p:sp>
        <p:nvSpPr>
          <p:cNvPr id="18" name="Rectángulo 17">
            <a:extLst>
              <a:ext uri="{FF2B5EF4-FFF2-40B4-BE49-F238E27FC236}">
                <a16:creationId xmlns:a16="http://schemas.microsoft.com/office/drawing/2014/main" id="{F5ACA123-0458-6742-9221-EDA36F70C0B3}"/>
              </a:ext>
            </a:extLst>
          </p:cNvPr>
          <p:cNvSpPr/>
          <p:nvPr/>
        </p:nvSpPr>
        <p:spPr>
          <a:xfrm>
            <a:off x="528286" y="4713309"/>
            <a:ext cx="2164375" cy="253916"/>
          </a:xfrm>
          <a:prstGeom prst="rect">
            <a:avLst/>
          </a:prstGeom>
        </p:spPr>
        <p:txBody>
          <a:bodyPr wrap="none">
            <a:spAutoFit/>
          </a:bodyPr>
          <a:lstStyle/>
          <a:p>
            <a:r>
              <a:rPr lang="es-MX" sz="1050" dirty="0">
                <a:solidFill>
                  <a:schemeClr val="bg2"/>
                </a:solidFill>
              </a:rPr>
              <a:t>Diseño de Productos Sistémicos </a:t>
            </a:r>
          </a:p>
        </p:txBody>
      </p:sp>
      <p:sp>
        <p:nvSpPr>
          <p:cNvPr id="20" name="Rectángulo 19">
            <a:extLst>
              <a:ext uri="{FF2B5EF4-FFF2-40B4-BE49-F238E27FC236}">
                <a16:creationId xmlns:a16="http://schemas.microsoft.com/office/drawing/2014/main" id="{81FB51F3-857E-CE41-9043-ADEE60A9A5C8}"/>
              </a:ext>
            </a:extLst>
          </p:cNvPr>
          <p:cNvSpPr/>
          <p:nvPr/>
        </p:nvSpPr>
        <p:spPr>
          <a:xfrm>
            <a:off x="5306301" y="4713309"/>
            <a:ext cx="1691489" cy="253916"/>
          </a:xfrm>
          <a:prstGeom prst="rect">
            <a:avLst/>
          </a:prstGeom>
        </p:spPr>
        <p:txBody>
          <a:bodyPr wrap="none">
            <a:spAutoFit/>
          </a:bodyPr>
          <a:lstStyle/>
          <a:p>
            <a:r>
              <a:rPr lang="es-MX" sz="1050" dirty="0">
                <a:solidFill>
                  <a:schemeClr val="bg2"/>
                </a:solidFill>
              </a:rPr>
              <a:t>Dr. en Dis. Deniss Rojas </a:t>
            </a:r>
          </a:p>
        </p:txBody>
      </p:sp>
      <p:sp>
        <p:nvSpPr>
          <p:cNvPr id="22" name="CuadroTexto 21">
            <a:extLst>
              <a:ext uri="{FF2B5EF4-FFF2-40B4-BE49-F238E27FC236}">
                <a16:creationId xmlns:a16="http://schemas.microsoft.com/office/drawing/2014/main" id="{0668185E-E3FD-1E4D-86D6-C17C5CE3ACE0}"/>
              </a:ext>
            </a:extLst>
          </p:cNvPr>
          <p:cNvSpPr txBox="1"/>
          <p:nvPr/>
        </p:nvSpPr>
        <p:spPr>
          <a:xfrm>
            <a:off x="5038361" y="4713309"/>
            <a:ext cx="3918857" cy="253916"/>
          </a:xfrm>
          <a:prstGeom prst="rect">
            <a:avLst/>
          </a:prstGeom>
          <a:noFill/>
        </p:spPr>
        <p:txBody>
          <a:bodyPr wrap="square" rtlCol="0">
            <a:spAutoFit/>
          </a:bodyPr>
          <a:lstStyle/>
          <a:p>
            <a:pPr algn="r"/>
            <a:r>
              <a:rPr lang="es-MX" sz="1050" b="1" dirty="0">
                <a:solidFill>
                  <a:schemeClr val="tx1">
                    <a:lumMod val="75000"/>
                    <a:lumOff val="25000"/>
                  </a:schemeClr>
                </a:solidFill>
              </a:rPr>
              <a:t>Septiembre 2019</a:t>
            </a:r>
          </a:p>
        </p:txBody>
      </p:sp>
    </p:spTree>
    <p:extLst>
      <p:ext uri="{BB962C8B-B14F-4D97-AF65-F5344CB8AC3E}">
        <p14:creationId xmlns:p14="http://schemas.microsoft.com/office/powerpoint/2010/main" val="223067200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72"/>
        <p:cNvGrpSpPr/>
        <p:nvPr/>
      </p:nvGrpSpPr>
      <p:grpSpPr>
        <a:xfrm>
          <a:off x="0" y="0"/>
          <a:ext cx="0" cy="0"/>
          <a:chOff x="0" y="0"/>
          <a:chExt cx="0" cy="0"/>
        </a:xfrm>
      </p:grpSpPr>
      <p:sp>
        <p:nvSpPr>
          <p:cNvPr id="7" name="Google Shape;95;p18"/>
          <p:cNvSpPr txBox="1">
            <a:spLocks noGrp="1"/>
          </p:cNvSpPr>
          <p:nvPr/>
        </p:nvSpPr>
        <p:spPr>
          <a:xfrm>
            <a:off x="1870351" y="4097981"/>
            <a:ext cx="3789433" cy="701461"/>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60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1pPr>
            <a:lvl2pPr marL="914400" marR="0" lvl="1"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2pPr>
            <a:lvl3pPr marL="1371600" marR="0" lvl="2"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3pPr>
            <a:lvl4pPr marL="1828800" marR="0" lvl="3"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4pPr>
            <a:lvl5pPr marL="2286000" marR="0" lvl="4"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5pPr>
            <a:lvl6pPr marL="2743200" marR="0" lvl="5"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6pPr>
            <a:lvl7pPr marL="3200400" marR="0" lvl="6"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7pPr>
            <a:lvl8pPr marL="3657600" marR="0" lvl="7"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8pPr>
            <a:lvl9pPr marL="4114800" marR="0" lvl="8"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9pPr>
          </a:lstStyle>
          <a:p>
            <a:pPr marL="114300" lvl="0" indent="0" algn="ctr" rtl="0">
              <a:lnSpc>
                <a:spcPct val="50000"/>
              </a:lnSpc>
              <a:spcBef>
                <a:spcPts val="600"/>
              </a:spcBef>
              <a:spcAft>
                <a:spcPts val="0"/>
              </a:spcAft>
              <a:buSzPts val="1800"/>
              <a:buNone/>
            </a:pPr>
            <a:r>
              <a:rPr lang="es-ES_tradnl" sz="1000" dirty="0"/>
              <a:t>Figura 15.Normand, Patrick, Pieter Desmet</a:t>
            </a:r>
          </a:p>
          <a:p>
            <a:pPr marL="114300" lvl="0" indent="0" algn="ctr">
              <a:lnSpc>
                <a:spcPct val="50000"/>
              </a:lnSpc>
              <a:buNone/>
            </a:pPr>
            <a:r>
              <a:rPr lang="es-ES_tradnl" sz="1000" dirty="0"/>
              <a:t> Fuente: TUdelft, Coventry, SYEAH </a:t>
            </a:r>
            <a:r>
              <a:rPr lang="es-ES_tradnl" sz="1400" dirty="0"/>
              <a:t>(</a:t>
            </a:r>
            <a:r>
              <a:rPr lang="es-ES_tradnl" sz="1000" dirty="0"/>
              <a:t>2014,2016, 2017)</a:t>
            </a:r>
          </a:p>
        </p:txBody>
      </p:sp>
      <p:sp>
        <p:nvSpPr>
          <p:cNvPr id="5" name="Google Shape;95;p18"/>
          <p:cNvSpPr txBox="1">
            <a:spLocks noGrp="1"/>
          </p:cNvSpPr>
          <p:nvPr/>
        </p:nvSpPr>
        <p:spPr>
          <a:xfrm>
            <a:off x="687032" y="311128"/>
            <a:ext cx="6326953" cy="3015574"/>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60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1pPr>
            <a:lvl2pPr marL="914400" marR="0" lvl="1"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2pPr>
            <a:lvl3pPr marL="1371600" marR="0" lvl="2"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3pPr>
            <a:lvl4pPr marL="1828800" marR="0" lvl="3"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4pPr>
            <a:lvl5pPr marL="2286000" marR="0" lvl="4"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5pPr>
            <a:lvl6pPr marL="2743200" marR="0" lvl="5"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6pPr>
            <a:lvl7pPr marL="3200400" marR="0" lvl="6"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7pPr>
            <a:lvl8pPr marL="3657600" marR="0" lvl="7"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8pPr>
            <a:lvl9pPr marL="4114800" marR="0" lvl="8"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9pPr>
          </a:lstStyle>
          <a:p>
            <a:pPr marL="114300" lvl="0" indent="0" algn="just" rtl="0">
              <a:spcBef>
                <a:spcPts val="600"/>
              </a:spcBef>
              <a:spcAft>
                <a:spcPts val="0"/>
              </a:spcAft>
              <a:buSzPts val="1800"/>
              <a:buNone/>
            </a:pPr>
            <a:r>
              <a:rPr lang="es-ES_tradnl" sz="1400" dirty="0">
                <a:solidFill>
                  <a:schemeClr val="bg2">
                    <a:lumMod val="75000"/>
                  </a:schemeClr>
                </a:solidFill>
              </a:rPr>
              <a:t>Hay autores que profundizan en el entendimiento del  </a:t>
            </a:r>
            <a:r>
              <a:rPr lang="es-ES_tradnl" sz="1400" b="1" dirty="0">
                <a:solidFill>
                  <a:srgbClr val="FFC000"/>
                </a:solidFill>
              </a:rPr>
              <a:t>diseño emocional</a:t>
            </a:r>
            <a:r>
              <a:rPr lang="es-ES_tradnl" sz="1400" dirty="0">
                <a:solidFill>
                  <a:schemeClr val="bg2">
                    <a:lumMod val="75000"/>
                  </a:schemeClr>
                </a:solidFill>
              </a:rPr>
              <a:t>, como Donald Normand (2005), Patrick (1997) y Desmet (2002), estos autores hacen aportes, generan propuestas e indican algunos aspectos necesarios en su comprensión.</a:t>
            </a:r>
          </a:p>
          <a:p>
            <a:pPr marL="114300" lvl="0" indent="0" algn="just" rtl="0">
              <a:spcBef>
                <a:spcPts val="600"/>
              </a:spcBef>
              <a:spcAft>
                <a:spcPts val="0"/>
              </a:spcAft>
              <a:buSzPts val="1800"/>
              <a:buNone/>
            </a:pPr>
            <a:r>
              <a:rPr lang="es-ES_tradnl" sz="1400" dirty="0">
                <a:solidFill>
                  <a:schemeClr val="bg2">
                    <a:lumMod val="75000"/>
                  </a:schemeClr>
                </a:solidFill>
              </a:rPr>
              <a:t> Sin embargo, en términos de este trabajo nos vamos a enfocar en Donald Normand  para entender esta dimensión emocional.</a:t>
            </a:r>
          </a:p>
        </p:txBody>
      </p:sp>
      <p:pic>
        <p:nvPicPr>
          <p:cNvPr id="2" name="Imagen 1"/>
          <p:cNvPicPr>
            <a:picLocks noChangeAspect="1"/>
          </p:cNvPicPr>
          <p:nvPr/>
        </p:nvPicPr>
        <p:blipFill rotWithShape="1">
          <a:blip r:embed="rId3"/>
          <a:srcRect l="44791" t="-79" r="13195" b="20792"/>
          <a:stretch/>
        </p:blipFill>
        <p:spPr>
          <a:xfrm>
            <a:off x="1628023" y="1919009"/>
            <a:ext cx="1707445" cy="2144784"/>
          </a:xfrm>
          <a:prstGeom prst="rect">
            <a:avLst/>
          </a:prstGeom>
        </p:spPr>
      </p:pic>
      <p:pic>
        <p:nvPicPr>
          <p:cNvPr id="3" name="Imagen 2"/>
          <p:cNvPicPr>
            <a:picLocks noChangeAspect="1"/>
          </p:cNvPicPr>
          <p:nvPr/>
        </p:nvPicPr>
        <p:blipFill rotWithShape="1">
          <a:blip r:embed="rId4">
            <a:extLst>
              <a:ext uri="{BEBA8EAE-BF5A-486C-A8C5-ECC9F3942E4B}">
                <a14:imgProps xmlns:a14="http://schemas.microsoft.com/office/drawing/2010/main">
                  <a14:imgLayer r:embed="rId5">
                    <a14:imgEffect>
                      <a14:saturation sat="0"/>
                    </a14:imgEffect>
                    <a14:imgEffect>
                      <a14:brightnessContrast bright="-40000" contrast="40000"/>
                    </a14:imgEffect>
                  </a14:imgLayer>
                </a14:imgProps>
              </a:ext>
            </a:extLst>
          </a:blip>
          <a:srcRect l="4319" t="12895" r="43686" b="11325"/>
          <a:stretch/>
        </p:blipFill>
        <p:spPr>
          <a:xfrm>
            <a:off x="3105374" y="1919009"/>
            <a:ext cx="1574394" cy="2144784"/>
          </a:xfrm>
          <a:prstGeom prst="rect">
            <a:avLst/>
          </a:prstGeom>
        </p:spPr>
      </p:pic>
      <p:pic>
        <p:nvPicPr>
          <p:cNvPr id="15" name="Imagen 14"/>
          <p:cNvPicPr>
            <a:picLocks noChangeAspect="1"/>
          </p:cNvPicPr>
          <p:nvPr/>
        </p:nvPicPr>
        <p:blipFill rotWithShape="1">
          <a:blip r:embed="rId6">
            <a:extLst>
              <a:ext uri="{BEBA8EAE-BF5A-486C-A8C5-ECC9F3942E4B}">
                <a14:imgProps xmlns:a14="http://schemas.microsoft.com/office/drawing/2010/main">
                  <a14:imgLayer r:embed="rId7">
                    <a14:imgEffect>
                      <a14:sharpenSoften amount="50000"/>
                    </a14:imgEffect>
                    <a14:imgEffect>
                      <a14:saturation sat="0"/>
                    </a14:imgEffect>
                    <a14:imgEffect>
                      <a14:brightnessContrast bright="-40000" contrast="40000"/>
                    </a14:imgEffect>
                  </a14:imgLayer>
                </a14:imgProps>
              </a:ext>
            </a:extLst>
          </a:blip>
          <a:srcRect l="22453" t="10628" r="5020" b="9075"/>
          <a:stretch/>
        </p:blipFill>
        <p:spPr>
          <a:xfrm>
            <a:off x="4671714" y="1916325"/>
            <a:ext cx="1294704" cy="2147468"/>
          </a:xfrm>
          <a:prstGeom prst="rect">
            <a:avLst/>
          </a:prstGeom>
        </p:spPr>
      </p:pic>
      <p:pic>
        <p:nvPicPr>
          <p:cNvPr id="16" name="Imagen 15" descr="Captura de pantalla 2018-09-18 a las 3.38.15 p.m..png"/>
          <p:cNvPicPr>
            <a:picLocks noChangeAspect="1"/>
          </p:cNvPicPr>
          <p:nvPr/>
        </p:nvPicPr>
        <p:blipFill rotWithShape="1">
          <a:blip r:embed="rId8">
            <a:extLst>
              <a:ext uri="{28A0092B-C50C-407E-A947-70E740481C1C}">
                <a14:useLocalDpi xmlns:a14="http://schemas.microsoft.com/office/drawing/2010/main" val="0"/>
              </a:ext>
            </a:extLst>
          </a:blip>
          <a:srcRect l="71563" t="1565" r="5085"/>
          <a:stretch/>
        </p:blipFill>
        <p:spPr>
          <a:xfrm>
            <a:off x="7196732" y="0"/>
            <a:ext cx="1961643" cy="5143500"/>
          </a:xfrm>
          <a:prstGeom prst="rect">
            <a:avLst/>
          </a:prstGeom>
        </p:spPr>
      </p:pic>
      <p:sp>
        <p:nvSpPr>
          <p:cNvPr id="10" name="Rectángulo 9">
            <a:extLst>
              <a:ext uri="{FF2B5EF4-FFF2-40B4-BE49-F238E27FC236}">
                <a16:creationId xmlns:a16="http://schemas.microsoft.com/office/drawing/2014/main" id="{BA3A2FE9-4B4E-104D-8B06-833DFBE3075F}"/>
              </a:ext>
            </a:extLst>
          </p:cNvPr>
          <p:cNvSpPr/>
          <p:nvPr/>
        </p:nvSpPr>
        <p:spPr>
          <a:xfrm>
            <a:off x="528286" y="4713309"/>
            <a:ext cx="2164375" cy="253916"/>
          </a:xfrm>
          <a:prstGeom prst="rect">
            <a:avLst/>
          </a:prstGeom>
        </p:spPr>
        <p:txBody>
          <a:bodyPr wrap="none">
            <a:spAutoFit/>
          </a:bodyPr>
          <a:lstStyle/>
          <a:p>
            <a:r>
              <a:rPr lang="es-MX" sz="1050" dirty="0">
                <a:solidFill>
                  <a:schemeClr val="bg2"/>
                </a:solidFill>
              </a:rPr>
              <a:t>Diseño de Productos Sistémicos </a:t>
            </a:r>
          </a:p>
        </p:txBody>
      </p:sp>
      <p:sp>
        <p:nvSpPr>
          <p:cNvPr id="11" name="Rectángulo 10">
            <a:extLst>
              <a:ext uri="{FF2B5EF4-FFF2-40B4-BE49-F238E27FC236}">
                <a16:creationId xmlns:a16="http://schemas.microsoft.com/office/drawing/2014/main" id="{9CC00735-B560-2649-B7D7-3E13415132AC}"/>
              </a:ext>
            </a:extLst>
          </p:cNvPr>
          <p:cNvSpPr/>
          <p:nvPr/>
        </p:nvSpPr>
        <p:spPr>
          <a:xfrm>
            <a:off x="5306301" y="4713309"/>
            <a:ext cx="1691489" cy="253916"/>
          </a:xfrm>
          <a:prstGeom prst="rect">
            <a:avLst/>
          </a:prstGeom>
        </p:spPr>
        <p:txBody>
          <a:bodyPr wrap="none">
            <a:spAutoFit/>
          </a:bodyPr>
          <a:lstStyle/>
          <a:p>
            <a:r>
              <a:rPr lang="es-MX" sz="1050" dirty="0">
                <a:solidFill>
                  <a:schemeClr val="bg2"/>
                </a:solidFill>
              </a:rPr>
              <a:t>Dr. en Dis. Deniss Rojas </a:t>
            </a:r>
          </a:p>
        </p:txBody>
      </p:sp>
      <p:sp>
        <p:nvSpPr>
          <p:cNvPr id="13" name="CuadroTexto 12">
            <a:extLst>
              <a:ext uri="{FF2B5EF4-FFF2-40B4-BE49-F238E27FC236}">
                <a16:creationId xmlns:a16="http://schemas.microsoft.com/office/drawing/2014/main" id="{8C2B5647-FC82-7D44-A3B1-762E104C644E}"/>
              </a:ext>
            </a:extLst>
          </p:cNvPr>
          <p:cNvSpPr txBox="1"/>
          <p:nvPr/>
        </p:nvSpPr>
        <p:spPr>
          <a:xfrm>
            <a:off x="5038361" y="4713309"/>
            <a:ext cx="3918857" cy="253916"/>
          </a:xfrm>
          <a:prstGeom prst="rect">
            <a:avLst/>
          </a:prstGeom>
          <a:noFill/>
        </p:spPr>
        <p:txBody>
          <a:bodyPr wrap="square" rtlCol="0">
            <a:spAutoFit/>
          </a:bodyPr>
          <a:lstStyle/>
          <a:p>
            <a:pPr algn="r"/>
            <a:r>
              <a:rPr lang="es-MX" sz="1050" b="1" dirty="0">
                <a:solidFill>
                  <a:schemeClr val="tx1">
                    <a:lumMod val="75000"/>
                    <a:lumOff val="25000"/>
                  </a:schemeClr>
                </a:solidFill>
              </a:rPr>
              <a:t>Septiembre 2019</a:t>
            </a:r>
          </a:p>
        </p:txBody>
      </p:sp>
    </p:spTree>
    <p:extLst>
      <p:ext uri="{BB962C8B-B14F-4D97-AF65-F5344CB8AC3E}">
        <p14:creationId xmlns:p14="http://schemas.microsoft.com/office/powerpoint/2010/main" val="267125923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72"/>
        <p:cNvGrpSpPr/>
        <p:nvPr/>
      </p:nvGrpSpPr>
      <p:grpSpPr>
        <a:xfrm>
          <a:off x="0" y="0"/>
          <a:ext cx="0" cy="0"/>
          <a:chOff x="0" y="0"/>
          <a:chExt cx="0" cy="0"/>
        </a:xfrm>
      </p:grpSpPr>
      <p:pic>
        <p:nvPicPr>
          <p:cNvPr id="11" name="Imagen 10" descr="Captura de pantalla 2018-09-18 a las 12.07.20 p.m..png"/>
          <p:cNvPicPr>
            <a:picLocks noChangeAspect="1"/>
          </p:cNvPicPr>
          <p:nvPr/>
        </p:nvPicPr>
        <p:blipFill rotWithShape="1">
          <a:blip r:embed="rId3">
            <a:extLst>
              <a:ext uri="{28A0092B-C50C-407E-A947-70E740481C1C}">
                <a14:useLocalDpi xmlns:a14="http://schemas.microsoft.com/office/drawing/2010/main" val="0"/>
              </a:ext>
            </a:extLst>
          </a:blip>
          <a:srcRect l="62433" t="-1961" r="13419" b="2780"/>
          <a:stretch/>
        </p:blipFill>
        <p:spPr>
          <a:xfrm>
            <a:off x="6807232" y="-102983"/>
            <a:ext cx="2336768" cy="5246483"/>
          </a:xfrm>
          <a:prstGeom prst="rect">
            <a:avLst/>
          </a:prstGeom>
        </p:spPr>
      </p:pic>
      <p:sp>
        <p:nvSpPr>
          <p:cNvPr id="10" name="Google Shape;81;p16"/>
          <p:cNvSpPr txBox="1">
            <a:spLocks noGrp="1"/>
          </p:cNvSpPr>
          <p:nvPr/>
        </p:nvSpPr>
        <p:spPr>
          <a:xfrm>
            <a:off x="812531" y="536221"/>
            <a:ext cx="5833603" cy="915038"/>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434343"/>
              </a:buClr>
              <a:buSzPts val="4800"/>
              <a:buFont typeface="Lato Hairline"/>
              <a:buNone/>
              <a:defRPr sz="4800" b="0" i="0" u="none" strike="noStrike" cap="none">
                <a:solidFill>
                  <a:srgbClr val="434343"/>
                </a:solidFill>
                <a:latin typeface="Lato Hairline"/>
                <a:ea typeface="Lato Hairline"/>
                <a:cs typeface="Lato Hairline"/>
                <a:sym typeface="Lato Hairline"/>
              </a:defRPr>
            </a:lvl1pPr>
            <a:lvl2pPr marR="0" lvl="1" algn="l" rtl="0">
              <a:lnSpc>
                <a:spcPct val="100000"/>
              </a:lnSpc>
              <a:spcBef>
                <a:spcPts val="0"/>
              </a:spcBef>
              <a:spcAft>
                <a:spcPts val="0"/>
              </a:spcAft>
              <a:buClr>
                <a:srgbClr val="434343"/>
              </a:buClr>
              <a:buSzPts val="4800"/>
              <a:buFont typeface="Lato Hairline"/>
              <a:buNone/>
              <a:defRPr sz="4800" b="0" i="0" u="none" strike="noStrike" cap="none">
                <a:solidFill>
                  <a:srgbClr val="434343"/>
                </a:solidFill>
                <a:latin typeface="Lato Hairline"/>
                <a:ea typeface="Lato Hairline"/>
                <a:cs typeface="Lato Hairline"/>
                <a:sym typeface="Lato Hairline"/>
              </a:defRPr>
            </a:lvl2pPr>
            <a:lvl3pPr marR="0" lvl="2" algn="l" rtl="0">
              <a:lnSpc>
                <a:spcPct val="100000"/>
              </a:lnSpc>
              <a:spcBef>
                <a:spcPts val="0"/>
              </a:spcBef>
              <a:spcAft>
                <a:spcPts val="0"/>
              </a:spcAft>
              <a:buClr>
                <a:srgbClr val="434343"/>
              </a:buClr>
              <a:buSzPts val="4800"/>
              <a:buFont typeface="Lato Hairline"/>
              <a:buNone/>
              <a:defRPr sz="4800" b="0" i="0" u="none" strike="noStrike" cap="none">
                <a:solidFill>
                  <a:srgbClr val="434343"/>
                </a:solidFill>
                <a:latin typeface="Lato Hairline"/>
                <a:ea typeface="Lato Hairline"/>
                <a:cs typeface="Lato Hairline"/>
                <a:sym typeface="Lato Hairline"/>
              </a:defRPr>
            </a:lvl3pPr>
            <a:lvl4pPr marR="0" lvl="3" algn="l" rtl="0">
              <a:lnSpc>
                <a:spcPct val="100000"/>
              </a:lnSpc>
              <a:spcBef>
                <a:spcPts val="0"/>
              </a:spcBef>
              <a:spcAft>
                <a:spcPts val="0"/>
              </a:spcAft>
              <a:buClr>
                <a:srgbClr val="434343"/>
              </a:buClr>
              <a:buSzPts val="4800"/>
              <a:buFont typeface="Lato Hairline"/>
              <a:buNone/>
              <a:defRPr sz="4800" b="0" i="0" u="none" strike="noStrike" cap="none">
                <a:solidFill>
                  <a:srgbClr val="434343"/>
                </a:solidFill>
                <a:latin typeface="Lato Hairline"/>
                <a:ea typeface="Lato Hairline"/>
                <a:cs typeface="Lato Hairline"/>
                <a:sym typeface="Lato Hairline"/>
              </a:defRPr>
            </a:lvl4pPr>
            <a:lvl5pPr marR="0" lvl="4" algn="l" rtl="0">
              <a:lnSpc>
                <a:spcPct val="100000"/>
              </a:lnSpc>
              <a:spcBef>
                <a:spcPts val="0"/>
              </a:spcBef>
              <a:spcAft>
                <a:spcPts val="0"/>
              </a:spcAft>
              <a:buClr>
                <a:srgbClr val="434343"/>
              </a:buClr>
              <a:buSzPts val="4800"/>
              <a:buFont typeface="Lato Hairline"/>
              <a:buNone/>
              <a:defRPr sz="4800" b="0" i="0" u="none" strike="noStrike" cap="none">
                <a:solidFill>
                  <a:srgbClr val="434343"/>
                </a:solidFill>
                <a:latin typeface="Lato Hairline"/>
                <a:ea typeface="Lato Hairline"/>
                <a:cs typeface="Lato Hairline"/>
                <a:sym typeface="Lato Hairline"/>
              </a:defRPr>
            </a:lvl5pPr>
            <a:lvl6pPr marR="0" lvl="5" algn="l" rtl="0">
              <a:lnSpc>
                <a:spcPct val="100000"/>
              </a:lnSpc>
              <a:spcBef>
                <a:spcPts val="0"/>
              </a:spcBef>
              <a:spcAft>
                <a:spcPts val="0"/>
              </a:spcAft>
              <a:buClr>
                <a:srgbClr val="434343"/>
              </a:buClr>
              <a:buSzPts val="4800"/>
              <a:buFont typeface="Lato Hairline"/>
              <a:buNone/>
              <a:defRPr sz="4800" b="0" i="0" u="none" strike="noStrike" cap="none">
                <a:solidFill>
                  <a:srgbClr val="434343"/>
                </a:solidFill>
                <a:latin typeface="Lato Hairline"/>
                <a:ea typeface="Lato Hairline"/>
                <a:cs typeface="Lato Hairline"/>
                <a:sym typeface="Lato Hairline"/>
              </a:defRPr>
            </a:lvl6pPr>
            <a:lvl7pPr marR="0" lvl="6" algn="l" rtl="0">
              <a:lnSpc>
                <a:spcPct val="100000"/>
              </a:lnSpc>
              <a:spcBef>
                <a:spcPts val="0"/>
              </a:spcBef>
              <a:spcAft>
                <a:spcPts val="0"/>
              </a:spcAft>
              <a:buClr>
                <a:srgbClr val="434343"/>
              </a:buClr>
              <a:buSzPts val="4800"/>
              <a:buFont typeface="Lato Hairline"/>
              <a:buNone/>
              <a:defRPr sz="4800" b="0" i="0" u="none" strike="noStrike" cap="none">
                <a:solidFill>
                  <a:srgbClr val="434343"/>
                </a:solidFill>
                <a:latin typeface="Lato Hairline"/>
                <a:ea typeface="Lato Hairline"/>
                <a:cs typeface="Lato Hairline"/>
                <a:sym typeface="Lato Hairline"/>
              </a:defRPr>
            </a:lvl7pPr>
            <a:lvl8pPr marR="0" lvl="7" algn="l" rtl="0">
              <a:lnSpc>
                <a:spcPct val="100000"/>
              </a:lnSpc>
              <a:spcBef>
                <a:spcPts val="0"/>
              </a:spcBef>
              <a:spcAft>
                <a:spcPts val="0"/>
              </a:spcAft>
              <a:buClr>
                <a:srgbClr val="434343"/>
              </a:buClr>
              <a:buSzPts val="4800"/>
              <a:buFont typeface="Lato Hairline"/>
              <a:buNone/>
              <a:defRPr sz="4800" b="0" i="0" u="none" strike="noStrike" cap="none">
                <a:solidFill>
                  <a:srgbClr val="434343"/>
                </a:solidFill>
                <a:latin typeface="Lato Hairline"/>
                <a:ea typeface="Lato Hairline"/>
                <a:cs typeface="Lato Hairline"/>
                <a:sym typeface="Lato Hairline"/>
              </a:defRPr>
            </a:lvl8pPr>
            <a:lvl9pPr marR="0" lvl="8" algn="l" rtl="0">
              <a:lnSpc>
                <a:spcPct val="100000"/>
              </a:lnSpc>
              <a:spcBef>
                <a:spcPts val="0"/>
              </a:spcBef>
              <a:spcAft>
                <a:spcPts val="0"/>
              </a:spcAft>
              <a:buClr>
                <a:srgbClr val="434343"/>
              </a:buClr>
              <a:buSzPts val="4800"/>
              <a:buFont typeface="Lato Hairline"/>
              <a:buNone/>
              <a:defRPr sz="4800" b="0" i="0" u="none" strike="noStrike" cap="none">
                <a:solidFill>
                  <a:srgbClr val="434343"/>
                </a:solidFill>
                <a:latin typeface="Lato Hairline"/>
                <a:ea typeface="Lato Hairline"/>
                <a:cs typeface="Lato Hairline"/>
                <a:sym typeface="Lato Hairline"/>
              </a:defRPr>
            </a:lvl9pPr>
          </a:lstStyle>
          <a:p>
            <a:pPr marL="0" lvl="0" indent="0" rtl="0">
              <a:spcBef>
                <a:spcPts val="0"/>
              </a:spcBef>
              <a:spcAft>
                <a:spcPts val="0"/>
              </a:spcAft>
              <a:buNone/>
            </a:pPr>
            <a:endParaRPr sz="2800" dirty="0">
              <a:solidFill>
                <a:srgbClr val="1155CC"/>
              </a:solidFill>
            </a:endParaRPr>
          </a:p>
          <a:p>
            <a:pPr marL="0" lvl="0" indent="0" rtl="0">
              <a:spcBef>
                <a:spcPts val="0"/>
              </a:spcBef>
              <a:spcAft>
                <a:spcPts val="0"/>
              </a:spcAft>
              <a:buNone/>
            </a:pPr>
            <a:r>
              <a:rPr lang="es-ES_tradnl" sz="2800" dirty="0"/>
              <a:t>3.3 Donald Normand: Los tres </a:t>
            </a:r>
          </a:p>
          <a:p>
            <a:pPr marL="0" lvl="0" indent="0" rtl="0">
              <a:spcBef>
                <a:spcPts val="0"/>
              </a:spcBef>
              <a:spcAft>
                <a:spcPts val="0"/>
              </a:spcAft>
              <a:buNone/>
            </a:pPr>
            <a:r>
              <a:rPr lang="es-ES_tradnl" sz="2800" dirty="0"/>
              <a:t>     niveles del diseño</a:t>
            </a:r>
            <a:endParaRPr sz="2800" dirty="0"/>
          </a:p>
        </p:txBody>
      </p:sp>
      <p:sp>
        <p:nvSpPr>
          <p:cNvPr id="5" name="Google Shape;95;p18"/>
          <p:cNvSpPr txBox="1">
            <a:spLocks noGrp="1"/>
          </p:cNvSpPr>
          <p:nvPr/>
        </p:nvSpPr>
        <p:spPr>
          <a:xfrm>
            <a:off x="812531" y="1533491"/>
            <a:ext cx="5941560" cy="2076517"/>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60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1pPr>
            <a:lvl2pPr marL="914400" marR="0" lvl="1"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2pPr>
            <a:lvl3pPr marL="1371600" marR="0" lvl="2"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3pPr>
            <a:lvl4pPr marL="1828800" marR="0" lvl="3"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4pPr>
            <a:lvl5pPr marL="2286000" marR="0" lvl="4"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5pPr>
            <a:lvl6pPr marL="2743200" marR="0" lvl="5"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6pPr>
            <a:lvl7pPr marL="3200400" marR="0" lvl="6"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7pPr>
            <a:lvl8pPr marL="3657600" marR="0" lvl="7"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8pPr>
            <a:lvl9pPr marL="4114800" marR="0" lvl="8"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9pPr>
          </a:lstStyle>
          <a:p>
            <a:pPr marL="114300" lvl="0" indent="0" algn="just" rtl="0">
              <a:spcBef>
                <a:spcPts val="600"/>
              </a:spcBef>
              <a:spcAft>
                <a:spcPts val="0"/>
              </a:spcAft>
              <a:buSzPts val="1800"/>
              <a:buNone/>
            </a:pPr>
            <a:r>
              <a:rPr lang="es-ES_tradnl" sz="1400" dirty="0">
                <a:solidFill>
                  <a:schemeClr val="bg2">
                    <a:lumMod val="75000"/>
                  </a:schemeClr>
                </a:solidFill>
              </a:rPr>
              <a:t>Donald Norman, en su libro “El diseño emocional, ¿Por qué nos gustan (o no) los objetos cotidianos (2005) establece que:</a:t>
            </a:r>
          </a:p>
          <a:p>
            <a:pPr marL="571500" lvl="1" indent="0" algn="just">
              <a:spcBef>
                <a:spcPts val="600"/>
              </a:spcBef>
              <a:buNone/>
            </a:pPr>
            <a:r>
              <a:rPr lang="es-ES_tradnl" sz="1400" dirty="0">
                <a:solidFill>
                  <a:schemeClr val="bg2">
                    <a:lumMod val="75000"/>
                  </a:schemeClr>
                </a:solidFill>
              </a:rPr>
              <a:t>Los seres humanos tienen 3 niveles diferentes del cerebro: la capa automática de sistemas de disposiciones determinadas genéticamente, que denominamos </a:t>
            </a:r>
            <a:r>
              <a:rPr lang="es-ES_tradnl" sz="1400" b="1" dirty="0">
                <a:solidFill>
                  <a:schemeClr val="accent4">
                    <a:lumMod val="75000"/>
                  </a:schemeClr>
                </a:solidFill>
              </a:rPr>
              <a:t>nivel visceral</a:t>
            </a:r>
            <a:r>
              <a:rPr lang="es-ES_tradnl" sz="1400" dirty="0">
                <a:solidFill>
                  <a:schemeClr val="bg2">
                    <a:lumMod val="75000"/>
                  </a:schemeClr>
                </a:solidFill>
              </a:rPr>
              <a:t>; la parte que contiene los procesos cerebrales que controlan el comportamiento cotidiano, denominado </a:t>
            </a:r>
            <a:r>
              <a:rPr lang="es-ES_tradnl" sz="1400" b="1" dirty="0">
                <a:solidFill>
                  <a:srgbClr val="31B595"/>
                </a:solidFill>
              </a:rPr>
              <a:t>nivel conductual</a:t>
            </a:r>
            <a:r>
              <a:rPr lang="es-ES_tradnl" sz="1400" dirty="0">
                <a:solidFill>
                  <a:schemeClr val="bg2">
                    <a:lumMod val="75000"/>
                  </a:schemeClr>
                </a:solidFill>
              </a:rPr>
              <a:t>, y la parte contemplativa del cerebro o </a:t>
            </a:r>
            <a:r>
              <a:rPr lang="es-ES_tradnl" sz="1400" b="1" dirty="0">
                <a:solidFill>
                  <a:schemeClr val="accent4">
                    <a:lumMod val="60000"/>
                    <a:lumOff val="40000"/>
                  </a:schemeClr>
                </a:solidFill>
              </a:rPr>
              <a:t>nivel reflexivo </a:t>
            </a:r>
            <a:r>
              <a:rPr lang="es-ES_tradnl" sz="1400" dirty="0">
                <a:solidFill>
                  <a:schemeClr val="bg2">
                    <a:lumMod val="75000"/>
                  </a:schemeClr>
                </a:solidFill>
              </a:rPr>
              <a:t>(p.38).</a:t>
            </a:r>
          </a:p>
        </p:txBody>
      </p:sp>
      <p:sp>
        <p:nvSpPr>
          <p:cNvPr id="8" name="Rectángulo 7">
            <a:extLst>
              <a:ext uri="{FF2B5EF4-FFF2-40B4-BE49-F238E27FC236}">
                <a16:creationId xmlns:a16="http://schemas.microsoft.com/office/drawing/2014/main" id="{B48BBBAB-0925-C641-8ABE-28A128F4D5CB}"/>
              </a:ext>
            </a:extLst>
          </p:cNvPr>
          <p:cNvSpPr/>
          <p:nvPr/>
        </p:nvSpPr>
        <p:spPr>
          <a:xfrm>
            <a:off x="528286" y="4713309"/>
            <a:ext cx="2164375" cy="253916"/>
          </a:xfrm>
          <a:prstGeom prst="rect">
            <a:avLst/>
          </a:prstGeom>
        </p:spPr>
        <p:txBody>
          <a:bodyPr wrap="none">
            <a:spAutoFit/>
          </a:bodyPr>
          <a:lstStyle/>
          <a:p>
            <a:r>
              <a:rPr lang="es-MX" sz="1050" dirty="0">
                <a:solidFill>
                  <a:schemeClr val="bg2"/>
                </a:solidFill>
              </a:rPr>
              <a:t>Diseño de Productos Sistémicos </a:t>
            </a:r>
          </a:p>
        </p:txBody>
      </p:sp>
      <p:sp>
        <p:nvSpPr>
          <p:cNvPr id="9" name="Rectángulo 8">
            <a:extLst>
              <a:ext uri="{FF2B5EF4-FFF2-40B4-BE49-F238E27FC236}">
                <a16:creationId xmlns:a16="http://schemas.microsoft.com/office/drawing/2014/main" id="{59395547-F19E-5B4B-85A4-4D8850379CBE}"/>
              </a:ext>
            </a:extLst>
          </p:cNvPr>
          <p:cNvSpPr/>
          <p:nvPr/>
        </p:nvSpPr>
        <p:spPr>
          <a:xfrm>
            <a:off x="5306301" y="4713309"/>
            <a:ext cx="1691489" cy="253916"/>
          </a:xfrm>
          <a:prstGeom prst="rect">
            <a:avLst/>
          </a:prstGeom>
        </p:spPr>
        <p:txBody>
          <a:bodyPr wrap="none">
            <a:spAutoFit/>
          </a:bodyPr>
          <a:lstStyle/>
          <a:p>
            <a:r>
              <a:rPr lang="es-MX" sz="1050" dirty="0">
                <a:solidFill>
                  <a:schemeClr val="bg2"/>
                </a:solidFill>
              </a:rPr>
              <a:t>Dr. en Dis. Deniss Rojas </a:t>
            </a:r>
          </a:p>
        </p:txBody>
      </p:sp>
      <p:sp>
        <p:nvSpPr>
          <p:cNvPr id="12" name="CuadroTexto 11">
            <a:extLst>
              <a:ext uri="{FF2B5EF4-FFF2-40B4-BE49-F238E27FC236}">
                <a16:creationId xmlns:a16="http://schemas.microsoft.com/office/drawing/2014/main" id="{73FFCE89-159B-BC4B-B611-C481EEDC1164}"/>
              </a:ext>
            </a:extLst>
          </p:cNvPr>
          <p:cNvSpPr txBox="1"/>
          <p:nvPr/>
        </p:nvSpPr>
        <p:spPr>
          <a:xfrm>
            <a:off x="5038361" y="4713309"/>
            <a:ext cx="3918857" cy="253916"/>
          </a:xfrm>
          <a:prstGeom prst="rect">
            <a:avLst/>
          </a:prstGeom>
          <a:noFill/>
        </p:spPr>
        <p:txBody>
          <a:bodyPr wrap="square" rtlCol="0">
            <a:spAutoFit/>
          </a:bodyPr>
          <a:lstStyle/>
          <a:p>
            <a:pPr algn="r"/>
            <a:r>
              <a:rPr lang="es-MX" sz="1050" b="1" dirty="0">
                <a:solidFill>
                  <a:schemeClr val="tx1">
                    <a:lumMod val="75000"/>
                    <a:lumOff val="25000"/>
                  </a:schemeClr>
                </a:solidFill>
              </a:rPr>
              <a:t>Septiembre 2019</a:t>
            </a:r>
          </a:p>
        </p:txBody>
      </p:sp>
    </p:spTree>
    <p:extLst>
      <p:ext uri="{BB962C8B-B14F-4D97-AF65-F5344CB8AC3E}">
        <p14:creationId xmlns:p14="http://schemas.microsoft.com/office/powerpoint/2010/main" val="240644200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72"/>
        <p:cNvGrpSpPr/>
        <p:nvPr/>
      </p:nvGrpSpPr>
      <p:grpSpPr>
        <a:xfrm>
          <a:off x="0" y="0"/>
          <a:ext cx="0" cy="0"/>
          <a:chOff x="0" y="0"/>
          <a:chExt cx="0" cy="0"/>
        </a:xfrm>
      </p:grpSpPr>
      <p:pic>
        <p:nvPicPr>
          <p:cNvPr id="34" name="Imagen 33"/>
          <p:cNvPicPr>
            <a:picLocks noChangeAspect="1"/>
          </p:cNvPicPr>
          <p:nvPr/>
        </p:nvPicPr>
        <p:blipFill rotWithShape="1">
          <a:blip r:embed="rId3"/>
          <a:srcRect l="64043" t="19006" r="22667" b="12985"/>
          <a:stretch/>
        </p:blipFill>
        <p:spPr>
          <a:xfrm>
            <a:off x="7361695" y="15498"/>
            <a:ext cx="1782305" cy="5128002"/>
          </a:xfrm>
          <a:prstGeom prst="rect">
            <a:avLst/>
          </a:prstGeom>
        </p:spPr>
      </p:pic>
      <p:sp>
        <p:nvSpPr>
          <p:cNvPr id="2" name="Rectángulo 1"/>
          <p:cNvSpPr/>
          <p:nvPr/>
        </p:nvSpPr>
        <p:spPr>
          <a:xfrm>
            <a:off x="1538111" y="692572"/>
            <a:ext cx="1213556" cy="3513667"/>
          </a:xfrm>
          <a:prstGeom prst="rect">
            <a:avLst/>
          </a:prstGeom>
          <a:solidFill>
            <a:schemeClr val="accent6">
              <a:lumMod val="20000"/>
              <a:lumOff val="80000"/>
              <a:alpha val="28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solidFill>
                <a:schemeClr val="accent6">
                  <a:lumMod val="20000"/>
                  <a:lumOff val="80000"/>
                </a:schemeClr>
              </a:solidFill>
            </a:endParaRPr>
          </a:p>
        </p:txBody>
      </p:sp>
      <p:sp>
        <p:nvSpPr>
          <p:cNvPr id="8" name="Rectángulo 7"/>
          <p:cNvSpPr/>
          <p:nvPr/>
        </p:nvSpPr>
        <p:spPr>
          <a:xfrm>
            <a:off x="5506187" y="692571"/>
            <a:ext cx="1301045" cy="3513668"/>
          </a:xfrm>
          <a:prstGeom prst="rect">
            <a:avLst/>
          </a:prstGeom>
          <a:solidFill>
            <a:schemeClr val="accent6">
              <a:lumMod val="20000"/>
              <a:lumOff val="80000"/>
              <a:alpha val="28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solidFill>
                <a:schemeClr val="accent6">
                  <a:lumMod val="20000"/>
                  <a:lumOff val="80000"/>
                </a:schemeClr>
              </a:solidFill>
            </a:endParaRPr>
          </a:p>
        </p:txBody>
      </p:sp>
      <p:sp>
        <p:nvSpPr>
          <p:cNvPr id="3" name="Rectángulo 2"/>
          <p:cNvSpPr/>
          <p:nvPr/>
        </p:nvSpPr>
        <p:spPr>
          <a:xfrm>
            <a:off x="3033889" y="932461"/>
            <a:ext cx="1862667" cy="642057"/>
          </a:xfrm>
          <a:prstGeom prst="rect">
            <a:avLst/>
          </a:prstGeom>
          <a:solidFill>
            <a:schemeClr val="accent6">
              <a:lumMod val="60000"/>
              <a:lumOff val="40000"/>
              <a:alpha val="27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1" name="Rectángulo 10"/>
          <p:cNvSpPr/>
          <p:nvPr/>
        </p:nvSpPr>
        <p:spPr>
          <a:xfrm>
            <a:off x="3033889" y="1962573"/>
            <a:ext cx="1862667" cy="688623"/>
          </a:xfrm>
          <a:prstGeom prst="rect">
            <a:avLst/>
          </a:prstGeom>
          <a:solidFill>
            <a:schemeClr val="accent6">
              <a:lumMod val="60000"/>
              <a:lumOff val="40000"/>
              <a:alpha val="27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2" name="Rectángulo 11"/>
          <p:cNvSpPr/>
          <p:nvPr/>
        </p:nvSpPr>
        <p:spPr>
          <a:xfrm>
            <a:off x="3033889" y="3117253"/>
            <a:ext cx="1862667" cy="603566"/>
          </a:xfrm>
          <a:prstGeom prst="rect">
            <a:avLst/>
          </a:prstGeom>
          <a:solidFill>
            <a:schemeClr val="accent6">
              <a:lumMod val="60000"/>
              <a:lumOff val="40000"/>
              <a:alpha val="27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3" name="Google Shape;95;p18"/>
          <p:cNvSpPr txBox="1">
            <a:spLocks/>
          </p:cNvSpPr>
          <p:nvPr/>
        </p:nvSpPr>
        <p:spPr>
          <a:xfrm>
            <a:off x="2462779" y="1068883"/>
            <a:ext cx="2286000" cy="345093"/>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114300" algn="ctr">
              <a:spcBef>
                <a:spcPts val="600"/>
              </a:spcBef>
              <a:buSzPts val="1800"/>
            </a:pPr>
            <a:r>
              <a:rPr lang="es-MX" sz="2000" b="1" dirty="0">
                <a:solidFill>
                  <a:schemeClr val="bg2">
                    <a:lumMod val="75000"/>
                  </a:schemeClr>
                </a:solidFill>
                <a:latin typeface="Lato Light" panose="020B0604020202020204" charset="0"/>
              </a:rPr>
              <a:t>Reflexivo</a:t>
            </a:r>
          </a:p>
        </p:txBody>
      </p:sp>
      <p:sp>
        <p:nvSpPr>
          <p:cNvPr id="14" name="Google Shape;95;p18"/>
          <p:cNvSpPr txBox="1">
            <a:spLocks/>
          </p:cNvSpPr>
          <p:nvPr/>
        </p:nvSpPr>
        <p:spPr>
          <a:xfrm>
            <a:off x="4817566" y="255382"/>
            <a:ext cx="2286000" cy="345093"/>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114300" algn="ctr">
              <a:spcBef>
                <a:spcPts val="600"/>
              </a:spcBef>
              <a:buSzPts val="1800"/>
            </a:pPr>
            <a:r>
              <a:rPr lang="es-MX" sz="1800" b="1" dirty="0">
                <a:solidFill>
                  <a:srgbClr val="D00F3C"/>
                </a:solidFill>
                <a:latin typeface="Lato Light" panose="020B0604020202020204" charset="0"/>
              </a:rPr>
              <a:t>Motor</a:t>
            </a:r>
          </a:p>
        </p:txBody>
      </p:sp>
      <p:sp>
        <p:nvSpPr>
          <p:cNvPr id="15" name="Google Shape;95;p18"/>
          <p:cNvSpPr txBox="1">
            <a:spLocks/>
          </p:cNvSpPr>
          <p:nvPr/>
        </p:nvSpPr>
        <p:spPr>
          <a:xfrm>
            <a:off x="922867" y="212880"/>
            <a:ext cx="2286000" cy="345093"/>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114300" algn="ctr">
              <a:spcBef>
                <a:spcPts val="600"/>
              </a:spcBef>
              <a:buSzPts val="1800"/>
            </a:pPr>
            <a:r>
              <a:rPr lang="es-MX" sz="1800" b="1" dirty="0">
                <a:solidFill>
                  <a:srgbClr val="D00F3C"/>
                </a:solidFill>
                <a:latin typeface="Lato Light" panose="020B0604020202020204" charset="0"/>
              </a:rPr>
              <a:t>Sensorial</a:t>
            </a:r>
          </a:p>
        </p:txBody>
      </p:sp>
      <p:sp>
        <p:nvSpPr>
          <p:cNvPr id="16" name="Google Shape;95;p18"/>
          <p:cNvSpPr txBox="1">
            <a:spLocks/>
          </p:cNvSpPr>
          <p:nvPr/>
        </p:nvSpPr>
        <p:spPr>
          <a:xfrm>
            <a:off x="2610556" y="2133557"/>
            <a:ext cx="2286000" cy="345093"/>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114300" algn="ctr">
              <a:spcBef>
                <a:spcPts val="600"/>
              </a:spcBef>
              <a:buSzPts val="1800"/>
            </a:pPr>
            <a:r>
              <a:rPr lang="es-MX" sz="2000" b="1" dirty="0">
                <a:solidFill>
                  <a:srgbClr val="4D4D4D"/>
                </a:solidFill>
                <a:latin typeface="Lato Light" panose="020B0604020202020204" charset="0"/>
              </a:rPr>
              <a:t>Conductual</a:t>
            </a:r>
          </a:p>
        </p:txBody>
      </p:sp>
      <p:sp>
        <p:nvSpPr>
          <p:cNvPr id="17" name="Google Shape;95;p18"/>
          <p:cNvSpPr txBox="1">
            <a:spLocks/>
          </p:cNvSpPr>
          <p:nvPr/>
        </p:nvSpPr>
        <p:spPr>
          <a:xfrm>
            <a:off x="2300892" y="3141870"/>
            <a:ext cx="2286000" cy="345093"/>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114300" algn="ctr">
              <a:spcBef>
                <a:spcPts val="600"/>
              </a:spcBef>
              <a:buSzPts val="1800"/>
            </a:pPr>
            <a:r>
              <a:rPr lang="es-MX" sz="2000" b="1" dirty="0">
                <a:solidFill>
                  <a:srgbClr val="4D4D4D"/>
                </a:solidFill>
                <a:latin typeface="Lato Light" panose="020B0604020202020204" charset="0"/>
              </a:rPr>
              <a:t>Viceral</a:t>
            </a:r>
          </a:p>
        </p:txBody>
      </p:sp>
      <p:sp>
        <p:nvSpPr>
          <p:cNvPr id="18" name="Google Shape;95;p18"/>
          <p:cNvSpPr txBox="1">
            <a:spLocks/>
          </p:cNvSpPr>
          <p:nvPr/>
        </p:nvSpPr>
        <p:spPr>
          <a:xfrm>
            <a:off x="4011507" y="2895533"/>
            <a:ext cx="2286000" cy="345093"/>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114300" algn="ctr">
              <a:spcBef>
                <a:spcPts val="600"/>
              </a:spcBef>
              <a:buSzPts val="1800"/>
            </a:pPr>
            <a:r>
              <a:rPr lang="es-MX" sz="1200" b="1" dirty="0">
                <a:solidFill>
                  <a:srgbClr val="4D4D4D"/>
                </a:solidFill>
                <a:latin typeface="Lato Light" panose="020B0604020202020204" charset="0"/>
              </a:rPr>
              <a:t>control</a:t>
            </a:r>
          </a:p>
        </p:txBody>
      </p:sp>
      <p:sp>
        <p:nvSpPr>
          <p:cNvPr id="19" name="Google Shape;95;p18"/>
          <p:cNvSpPr txBox="1">
            <a:spLocks/>
          </p:cNvSpPr>
          <p:nvPr/>
        </p:nvSpPr>
        <p:spPr>
          <a:xfrm>
            <a:off x="4045853" y="1196657"/>
            <a:ext cx="2286000" cy="345093"/>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114300" algn="ctr">
              <a:spcBef>
                <a:spcPts val="600"/>
              </a:spcBef>
              <a:buSzPts val="1800"/>
            </a:pPr>
            <a:r>
              <a:rPr lang="es-MX" sz="1200" b="1" dirty="0">
                <a:solidFill>
                  <a:srgbClr val="4D4D4D"/>
                </a:solidFill>
                <a:latin typeface="Lato Light" panose="020B0604020202020204" charset="0"/>
              </a:rPr>
              <a:t>control</a:t>
            </a:r>
          </a:p>
        </p:txBody>
      </p:sp>
      <p:sp>
        <p:nvSpPr>
          <p:cNvPr id="21" name="Google Shape;317;p39"/>
          <p:cNvSpPr/>
          <p:nvPr/>
        </p:nvSpPr>
        <p:spPr>
          <a:xfrm>
            <a:off x="1628426" y="904238"/>
            <a:ext cx="1076676" cy="688994"/>
          </a:xfrm>
          <a:custGeom>
            <a:avLst/>
            <a:gdLst/>
            <a:ahLst/>
            <a:cxnLst/>
            <a:rect l="l" t="t" r="r" b="b"/>
            <a:pathLst>
              <a:path w="19881" h="11096" extrusionOk="0">
                <a:moveTo>
                  <a:pt x="9636" y="1120"/>
                </a:moveTo>
                <a:lnTo>
                  <a:pt x="10099" y="1144"/>
                </a:lnTo>
                <a:lnTo>
                  <a:pt x="10561" y="1168"/>
                </a:lnTo>
                <a:lnTo>
                  <a:pt x="10537" y="1412"/>
                </a:lnTo>
                <a:lnTo>
                  <a:pt x="10512" y="1631"/>
                </a:lnTo>
                <a:lnTo>
                  <a:pt x="9685" y="1631"/>
                </a:lnTo>
                <a:lnTo>
                  <a:pt x="9661" y="1387"/>
                </a:lnTo>
                <a:lnTo>
                  <a:pt x="9636" y="1120"/>
                </a:lnTo>
                <a:close/>
                <a:moveTo>
                  <a:pt x="9198" y="1120"/>
                </a:moveTo>
                <a:lnTo>
                  <a:pt x="9223" y="1217"/>
                </a:lnTo>
                <a:lnTo>
                  <a:pt x="9223" y="1436"/>
                </a:lnTo>
                <a:lnTo>
                  <a:pt x="9223" y="1679"/>
                </a:lnTo>
                <a:lnTo>
                  <a:pt x="8785" y="1752"/>
                </a:lnTo>
                <a:lnTo>
                  <a:pt x="8347" y="1825"/>
                </a:lnTo>
                <a:lnTo>
                  <a:pt x="8298" y="1825"/>
                </a:lnTo>
                <a:lnTo>
                  <a:pt x="8225" y="1801"/>
                </a:lnTo>
                <a:lnTo>
                  <a:pt x="8128" y="1509"/>
                </a:lnTo>
                <a:lnTo>
                  <a:pt x="8055" y="1241"/>
                </a:lnTo>
                <a:lnTo>
                  <a:pt x="8468" y="1193"/>
                </a:lnTo>
                <a:lnTo>
                  <a:pt x="8882" y="1144"/>
                </a:lnTo>
                <a:lnTo>
                  <a:pt x="9198" y="1120"/>
                </a:lnTo>
                <a:close/>
                <a:moveTo>
                  <a:pt x="11023" y="1217"/>
                </a:moveTo>
                <a:lnTo>
                  <a:pt x="11583" y="1290"/>
                </a:lnTo>
                <a:lnTo>
                  <a:pt x="12118" y="1412"/>
                </a:lnTo>
                <a:lnTo>
                  <a:pt x="12045" y="1655"/>
                </a:lnTo>
                <a:lnTo>
                  <a:pt x="11997" y="1850"/>
                </a:lnTo>
                <a:lnTo>
                  <a:pt x="11486" y="1752"/>
                </a:lnTo>
                <a:lnTo>
                  <a:pt x="10975" y="1679"/>
                </a:lnTo>
                <a:lnTo>
                  <a:pt x="10999" y="1436"/>
                </a:lnTo>
                <a:lnTo>
                  <a:pt x="11023" y="1217"/>
                </a:lnTo>
                <a:close/>
                <a:moveTo>
                  <a:pt x="7665" y="1339"/>
                </a:moveTo>
                <a:lnTo>
                  <a:pt x="7714" y="1655"/>
                </a:lnTo>
                <a:lnTo>
                  <a:pt x="7811" y="1996"/>
                </a:lnTo>
                <a:lnTo>
                  <a:pt x="7446" y="2117"/>
                </a:lnTo>
                <a:lnTo>
                  <a:pt x="7082" y="2263"/>
                </a:lnTo>
                <a:lnTo>
                  <a:pt x="6984" y="2117"/>
                </a:lnTo>
                <a:lnTo>
                  <a:pt x="6887" y="1971"/>
                </a:lnTo>
                <a:lnTo>
                  <a:pt x="6765" y="1825"/>
                </a:lnTo>
                <a:lnTo>
                  <a:pt x="6668" y="1679"/>
                </a:lnTo>
                <a:lnTo>
                  <a:pt x="6644" y="1631"/>
                </a:lnTo>
                <a:lnTo>
                  <a:pt x="7155" y="1460"/>
                </a:lnTo>
                <a:lnTo>
                  <a:pt x="7665" y="1339"/>
                </a:lnTo>
                <a:close/>
                <a:moveTo>
                  <a:pt x="12532" y="1509"/>
                </a:moveTo>
                <a:lnTo>
                  <a:pt x="13067" y="1655"/>
                </a:lnTo>
                <a:lnTo>
                  <a:pt x="13627" y="1825"/>
                </a:lnTo>
                <a:lnTo>
                  <a:pt x="14211" y="2044"/>
                </a:lnTo>
                <a:lnTo>
                  <a:pt x="14065" y="2263"/>
                </a:lnTo>
                <a:lnTo>
                  <a:pt x="13870" y="2555"/>
                </a:lnTo>
                <a:lnTo>
                  <a:pt x="13262" y="2263"/>
                </a:lnTo>
                <a:lnTo>
                  <a:pt x="13165" y="2215"/>
                </a:lnTo>
                <a:lnTo>
                  <a:pt x="12824" y="2093"/>
                </a:lnTo>
                <a:lnTo>
                  <a:pt x="12459" y="1996"/>
                </a:lnTo>
                <a:lnTo>
                  <a:pt x="12483" y="1655"/>
                </a:lnTo>
                <a:lnTo>
                  <a:pt x="12532" y="1509"/>
                </a:lnTo>
                <a:close/>
                <a:moveTo>
                  <a:pt x="6254" y="1777"/>
                </a:moveTo>
                <a:lnTo>
                  <a:pt x="6425" y="2117"/>
                </a:lnTo>
                <a:lnTo>
                  <a:pt x="6522" y="2288"/>
                </a:lnTo>
                <a:lnTo>
                  <a:pt x="6668" y="2458"/>
                </a:lnTo>
                <a:lnTo>
                  <a:pt x="6035" y="2774"/>
                </a:lnTo>
                <a:lnTo>
                  <a:pt x="5427" y="3115"/>
                </a:lnTo>
                <a:lnTo>
                  <a:pt x="5305" y="3018"/>
                </a:lnTo>
                <a:lnTo>
                  <a:pt x="5184" y="2896"/>
                </a:lnTo>
                <a:lnTo>
                  <a:pt x="5086" y="2774"/>
                </a:lnTo>
                <a:lnTo>
                  <a:pt x="4989" y="2653"/>
                </a:lnTo>
                <a:lnTo>
                  <a:pt x="4843" y="2385"/>
                </a:lnTo>
                <a:lnTo>
                  <a:pt x="5476" y="2093"/>
                </a:lnTo>
                <a:lnTo>
                  <a:pt x="6254" y="1777"/>
                </a:lnTo>
                <a:close/>
                <a:moveTo>
                  <a:pt x="14503" y="2166"/>
                </a:moveTo>
                <a:lnTo>
                  <a:pt x="15087" y="2434"/>
                </a:lnTo>
                <a:lnTo>
                  <a:pt x="15671" y="2726"/>
                </a:lnTo>
                <a:lnTo>
                  <a:pt x="15622" y="2774"/>
                </a:lnTo>
                <a:lnTo>
                  <a:pt x="15427" y="3018"/>
                </a:lnTo>
                <a:lnTo>
                  <a:pt x="15306" y="3164"/>
                </a:lnTo>
                <a:lnTo>
                  <a:pt x="15209" y="3310"/>
                </a:lnTo>
                <a:lnTo>
                  <a:pt x="14698" y="2993"/>
                </a:lnTo>
                <a:lnTo>
                  <a:pt x="14187" y="2701"/>
                </a:lnTo>
                <a:lnTo>
                  <a:pt x="14406" y="2336"/>
                </a:lnTo>
                <a:lnTo>
                  <a:pt x="14503" y="2166"/>
                </a:lnTo>
                <a:close/>
                <a:moveTo>
                  <a:pt x="4502" y="2555"/>
                </a:moveTo>
                <a:lnTo>
                  <a:pt x="4624" y="2847"/>
                </a:lnTo>
                <a:lnTo>
                  <a:pt x="4794" y="3115"/>
                </a:lnTo>
                <a:lnTo>
                  <a:pt x="4916" y="3237"/>
                </a:lnTo>
                <a:lnTo>
                  <a:pt x="5038" y="3358"/>
                </a:lnTo>
                <a:lnTo>
                  <a:pt x="4381" y="3821"/>
                </a:lnTo>
                <a:lnTo>
                  <a:pt x="4332" y="3869"/>
                </a:lnTo>
                <a:lnTo>
                  <a:pt x="4259" y="3821"/>
                </a:lnTo>
                <a:lnTo>
                  <a:pt x="3943" y="3626"/>
                </a:lnTo>
                <a:lnTo>
                  <a:pt x="3675" y="3407"/>
                </a:lnTo>
                <a:lnTo>
                  <a:pt x="3529" y="3237"/>
                </a:lnTo>
                <a:lnTo>
                  <a:pt x="3821" y="2993"/>
                </a:lnTo>
                <a:lnTo>
                  <a:pt x="4162" y="2774"/>
                </a:lnTo>
                <a:lnTo>
                  <a:pt x="4502" y="2555"/>
                </a:lnTo>
                <a:close/>
                <a:moveTo>
                  <a:pt x="16036" y="2945"/>
                </a:moveTo>
                <a:lnTo>
                  <a:pt x="16547" y="3237"/>
                </a:lnTo>
                <a:lnTo>
                  <a:pt x="17033" y="3577"/>
                </a:lnTo>
                <a:lnTo>
                  <a:pt x="16766" y="3796"/>
                </a:lnTo>
                <a:lnTo>
                  <a:pt x="16571" y="3967"/>
                </a:lnTo>
                <a:lnTo>
                  <a:pt x="16352" y="4186"/>
                </a:lnTo>
                <a:lnTo>
                  <a:pt x="15963" y="3869"/>
                </a:lnTo>
                <a:lnTo>
                  <a:pt x="15573" y="3577"/>
                </a:lnTo>
                <a:lnTo>
                  <a:pt x="15744" y="3310"/>
                </a:lnTo>
                <a:lnTo>
                  <a:pt x="15938" y="3066"/>
                </a:lnTo>
                <a:lnTo>
                  <a:pt x="16036" y="2945"/>
                </a:lnTo>
                <a:close/>
                <a:moveTo>
                  <a:pt x="8736" y="5645"/>
                </a:moveTo>
                <a:lnTo>
                  <a:pt x="8833" y="5743"/>
                </a:lnTo>
                <a:lnTo>
                  <a:pt x="8809" y="5791"/>
                </a:lnTo>
                <a:lnTo>
                  <a:pt x="8736" y="5645"/>
                </a:lnTo>
                <a:close/>
                <a:moveTo>
                  <a:pt x="9831" y="3407"/>
                </a:moveTo>
                <a:lnTo>
                  <a:pt x="9588" y="3431"/>
                </a:lnTo>
                <a:lnTo>
                  <a:pt x="9369" y="3456"/>
                </a:lnTo>
                <a:lnTo>
                  <a:pt x="9150" y="3529"/>
                </a:lnTo>
                <a:lnTo>
                  <a:pt x="8931" y="3602"/>
                </a:lnTo>
                <a:lnTo>
                  <a:pt x="8736" y="3723"/>
                </a:lnTo>
                <a:lnTo>
                  <a:pt x="8517" y="3894"/>
                </a:lnTo>
                <a:lnTo>
                  <a:pt x="8298" y="4113"/>
                </a:lnTo>
                <a:lnTo>
                  <a:pt x="8128" y="4356"/>
                </a:lnTo>
                <a:lnTo>
                  <a:pt x="7982" y="4648"/>
                </a:lnTo>
                <a:lnTo>
                  <a:pt x="7884" y="4940"/>
                </a:lnTo>
                <a:lnTo>
                  <a:pt x="7811" y="5232"/>
                </a:lnTo>
                <a:lnTo>
                  <a:pt x="7787" y="5524"/>
                </a:lnTo>
                <a:lnTo>
                  <a:pt x="7811" y="5791"/>
                </a:lnTo>
                <a:lnTo>
                  <a:pt x="7909" y="6035"/>
                </a:lnTo>
                <a:lnTo>
                  <a:pt x="8006" y="6254"/>
                </a:lnTo>
                <a:lnTo>
                  <a:pt x="8152" y="6424"/>
                </a:lnTo>
                <a:lnTo>
                  <a:pt x="8322" y="6594"/>
                </a:lnTo>
                <a:lnTo>
                  <a:pt x="8420" y="6740"/>
                </a:lnTo>
                <a:lnTo>
                  <a:pt x="8541" y="6862"/>
                </a:lnTo>
                <a:lnTo>
                  <a:pt x="8663" y="6959"/>
                </a:lnTo>
                <a:lnTo>
                  <a:pt x="8809" y="7057"/>
                </a:lnTo>
                <a:lnTo>
                  <a:pt x="8955" y="7130"/>
                </a:lnTo>
                <a:lnTo>
                  <a:pt x="9125" y="7203"/>
                </a:lnTo>
                <a:lnTo>
                  <a:pt x="9296" y="7251"/>
                </a:lnTo>
                <a:lnTo>
                  <a:pt x="9466" y="7276"/>
                </a:lnTo>
                <a:lnTo>
                  <a:pt x="9636" y="7276"/>
                </a:lnTo>
                <a:lnTo>
                  <a:pt x="9807" y="7251"/>
                </a:lnTo>
                <a:lnTo>
                  <a:pt x="9953" y="7227"/>
                </a:lnTo>
                <a:lnTo>
                  <a:pt x="10099" y="7178"/>
                </a:lnTo>
                <a:lnTo>
                  <a:pt x="10245" y="7105"/>
                </a:lnTo>
                <a:lnTo>
                  <a:pt x="10391" y="7032"/>
                </a:lnTo>
                <a:lnTo>
                  <a:pt x="10512" y="6959"/>
                </a:lnTo>
                <a:lnTo>
                  <a:pt x="10634" y="6838"/>
                </a:lnTo>
                <a:lnTo>
                  <a:pt x="10683" y="6838"/>
                </a:lnTo>
                <a:lnTo>
                  <a:pt x="10902" y="6667"/>
                </a:lnTo>
                <a:lnTo>
                  <a:pt x="11121" y="6473"/>
                </a:lnTo>
                <a:lnTo>
                  <a:pt x="11291" y="6254"/>
                </a:lnTo>
                <a:lnTo>
                  <a:pt x="11413" y="5986"/>
                </a:lnTo>
                <a:lnTo>
                  <a:pt x="11510" y="5718"/>
                </a:lnTo>
                <a:lnTo>
                  <a:pt x="11583" y="5427"/>
                </a:lnTo>
                <a:lnTo>
                  <a:pt x="11607" y="5159"/>
                </a:lnTo>
                <a:lnTo>
                  <a:pt x="11583" y="4891"/>
                </a:lnTo>
                <a:lnTo>
                  <a:pt x="11559" y="4697"/>
                </a:lnTo>
                <a:lnTo>
                  <a:pt x="11534" y="4745"/>
                </a:lnTo>
                <a:lnTo>
                  <a:pt x="11486" y="4818"/>
                </a:lnTo>
                <a:lnTo>
                  <a:pt x="11413" y="4891"/>
                </a:lnTo>
                <a:lnTo>
                  <a:pt x="11340" y="4964"/>
                </a:lnTo>
                <a:lnTo>
                  <a:pt x="11242" y="5013"/>
                </a:lnTo>
                <a:lnTo>
                  <a:pt x="11145" y="5062"/>
                </a:lnTo>
                <a:lnTo>
                  <a:pt x="11048" y="5086"/>
                </a:lnTo>
                <a:lnTo>
                  <a:pt x="10950" y="5086"/>
                </a:lnTo>
                <a:lnTo>
                  <a:pt x="10780" y="5062"/>
                </a:lnTo>
                <a:lnTo>
                  <a:pt x="10610" y="5013"/>
                </a:lnTo>
                <a:lnTo>
                  <a:pt x="10537" y="4964"/>
                </a:lnTo>
                <a:lnTo>
                  <a:pt x="10488" y="4916"/>
                </a:lnTo>
                <a:lnTo>
                  <a:pt x="10391" y="4770"/>
                </a:lnTo>
                <a:lnTo>
                  <a:pt x="10318" y="4624"/>
                </a:lnTo>
                <a:lnTo>
                  <a:pt x="10293" y="4453"/>
                </a:lnTo>
                <a:lnTo>
                  <a:pt x="10293" y="4356"/>
                </a:lnTo>
                <a:lnTo>
                  <a:pt x="10318" y="4259"/>
                </a:lnTo>
                <a:lnTo>
                  <a:pt x="10366" y="4161"/>
                </a:lnTo>
                <a:lnTo>
                  <a:pt x="10415" y="4088"/>
                </a:lnTo>
                <a:lnTo>
                  <a:pt x="10561" y="3942"/>
                </a:lnTo>
                <a:lnTo>
                  <a:pt x="10731" y="3845"/>
                </a:lnTo>
                <a:lnTo>
                  <a:pt x="10756" y="3821"/>
                </a:lnTo>
                <a:lnTo>
                  <a:pt x="10829" y="3772"/>
                </a:lnTo>
                <a:lnTo>
                  <a:pt x="10877" y="3748"/>
                </a:lnTo>
                <a:lnTo>
                  <a:pt x="10707" y="3650"/>
                </a:lnTo>
                <a:lnTo>
                  <a:pt x="10512" y="3553"/>
                </a:lnTo>
                <a:lnTo>
                  <a:pt x="10269" y="3480"/>
                </a:lnTo>
                <a:lnTo>
                  <a:pt x="10050" y="3431"/>
                </a:lnTo>
                <a:lnTo>
                  <a:pt x="9831" y="3407"/>
                </a:lnTo>
                <a:close/>
                <a:moveTo>
                  <a:pt x="10050" y="2215"/>
                </a:moveTo>
                <a:lnTo>
                  <a:pt x="10391" y="2239"/>
                </a:lnTo>
                <a:lnTo>
                  <a:pt x="10439" y="2385"/>
                </a:lnTo>
                <a:lnTo>
                  <a:pt x="10488" y="2580"/>
                </a:lnTo>
                <a:lnTo>
                  <a:pt x="10512" y="2677"/>
                </a:lnTo>
                <a:lnTo>
                  <a:pt x="10585" y="2774"/>
                </a:lnTo>
                <a:lnTo>
                  <a:pt x="10610" y="2799"/>
                </a:lnTo>
                <a:lnTo>
                  <a:pt x="10683" y="2799"/>
                </a:lnTo>
                <a:lnTo>
                  <a:pt x="10707" y="2774"/>
                </a:lnTo>
                <a:lnTo>
                  <a:pt x="10780" y="2653"/>
                </a:lnTo>
                <a:lnTo>
                  <a:pt x="10829" y="2531"/>
                </a:lnTo>
                <a:lnTo>
                  <a:pt x="10829" y="2409"/>
                </a:lnTo>
                <a:lnTo>
                  <a:pt x="10829" y="2263"/>
                </a:lnTo>
                <a:lnTo>
                  <a:pt x="11291" y="2336"/>
                </a:lnTo>
                <a:lnTo>
                  <a:pt x="11315" y="2482"/>
                </a:lnTo>
                <a:lnTo>
                  <a:pt x="11388" y="2604"/>
                </a:lnTo>
                <a:lnTo>
                  <a:pt x="11461" y="2653"/>
                </a:lnTo>
                <a:lnTo>
                  <a:pt x="11559" y="2677"/>
                </a:lnTo>
                <a:lnTo>
                  <a:pt x="11607" y="2677"/>
                </a:lnTo>
                <a:lnTo>
                  <a:pt x="11656" y="2653"/>
                </a:lnTo>
                <a:lnTo>
                  <a:pt x="11680" y="2604"/>
                </a:lnTo>
                <a:lnTo>
                  <a:pt x="11705" y="2555"/>
                </a:lnTo>
                <a:lnTo>
                  <a:pt x="11729" y="2434"/>
                </a:lnTo>
                <a:lnTo>
                  <a:pt x="12264" y="2580"/>
                </a:lnTo>
                <a:lnTo>
                  <a:pt x="12191" y="2677"/>
                </a:lnTo>
                <a:lnTo>
                  <a:pt x="12143" y="2774"/>
                </a:lnTo>
                <a:lnTo>
                  <a:pt x="12118" y="2896"/>
                </a:lnTo>
                <a:lnTo>
                  <a:pt x="12118" y="2969"/>
                </a:lnTo>
                <a:lnTo>
                  <a:pt x="12118" y="3018"/>
                </a:lnTo>
                <a:lnTo>
                  <a:pt x="12143" y="3066"/>
                </a:lnTo>
                <a:lnTo>
                  <a:pt x="12216" y="3091"/>
                </a:lnTo>
                <a:lnTo>
                  <a:pt x="12264" y="3091"/>
                </a:lnTo>
                <a:lnTo>
                  <a:pt x="12289" y="3066"/>
                </a:lnTo>
                <a:lnTo>
                  <a:pt x="12362" y="2993"/>
                </a:lnTo>
                <a:lnTo>
                  <a:pt x="12483" y="2847"/>
                </a:lnTo>
                <a:lnTo>
                  <a:pt x="12581" y="2726"/>
                </a:lnTo>
                <a:lnTo>
                  <a:pt x="12654" y="2750"/>
                </a:lnTo>
                <a:lnTo>
                  <a:pt x="12800" y="2750"/>
                </a:lnTo>
                <a:lnTo>
                  <a:pt x="13092" y="2872"/>
                </a:lnTo>
                <a:lnTo>
                  <a:pt x="13165" y="2945"/>
                </a:lnTo>
                <a:lnTo>
                  <a:pt x="12946" y="3066"/>
                </a:lnTo>
                <a:lnTo>
                  <a:pt x="12751" y="3212"/>
                </a:lnTo>
                <a:lnTo>
                  <a:pt x="12581" y="3383"/>
                </a:lnTo>
                <a:lnTo>
                  <a:pt x="12508" y="3480"/>
                </a:lnTo>
                <a:lnTo>
                  <a:pt x="12483" y="3577"/>
                </a:lnTo>
                <a:lnTo>
                  <a:pt x="12483" y="3650"/>
                </a:lnTo>
                <a:lnTo>
                  <a:pt x="12508" y="3699"/>
                </a:lnTo>
                <a:lnTo>
                  <a:pt x="12556" y="3748"/>
                </a:lnTo>
                <a:lnTo>
                  <a:pt x="12629" y="3748"/>
                </a:lnTo>
                <a:lnTo>
                  <a:pt x="12727" y="3699"/>
                </a:lnTo>
                <a:lnTo>
                  <a:pt x="12824" y="3650"/>
                </a:lnTo>
                <a:lnTo>
                  <a:pt x="12994" y="3529"/>
                </a:lnTo>
                <a:lnTo>
                  <a:pt x="13335" y="3310"/>
                </a:lnTo>
                <a:lnTo>
                  <a:pt x="13408" y="3602"/>
                </a:lnTo>
                <a:lnTo>
                  <a:pt x="13457" y="3845"/>
                </a:lnTo>
                <a:lnTo>
                  <a:pt x="13481" y="3991"/>
                </a:lnTo>
                <a:lnTo>
                  <a:pt x="13213" y="4015"/>
                </a:lnTo>
                <a:lnTo>
                  <a:pt x="12970" y="4064"/>
                </a:lnTo>
                <a:lnTo>
                  <a:pt x="12873" y="4137"/>
                </a:lnTo>
                <a:lnTo>
                  <a:pt x="12775" y="4186"/>
                </a:lnTo>
                <a:lnTo>
                  <a:pt x="12702" y="4283"/>
                </a:lnTo>
                <a:lnTo>
                  <a:pt x="12678" y="4380"/>
                </a:lnTo>
                <a:lnTo>
                  <a:pt x="12678" y="4429"/>
                </a:lnTo>
                <a:lnTo>
                  <a:pt x="12702" y="4453"/>
                </a:lnTo>
                <a:lnTo>
                  <a:pt x="12800" y="4502"/>
                </a:lnTo>
                <a:lnTo>
                  <a:pt x="12897" y="4502"/>
                </a:lnTo>
                <a:lnTo>
                  <a:pt x="13116" y="4478"/>
                </a:lnTo>
                <a:lnTo>
                  <a:pt x="13530" y="4429"/>
                </a:lnTo>
                <a:lnTo>
                  <a:pt x="13554" y="4891"/>
                </a:lnTo>
                <a:lnTo>
                  <a:pt x="13554" y="5354"/>
                </a:lnTo>
                <a:lnTo>
                  <a:pt x="13432" y="5354"/>
                </a:lnTo>
                <a:lnTo>
                  <a:pt x="13092" y="5329"/>
                </a:lnTo>
                <a:lnTo>
                  <a:pt x="12897" y="5305"/>
                </a:lnTo>
                <a:lnTo>
                  <a:pt x="12727" y="5329"/>
                </a:lnTo>
                <a:lnTo>
                  <a:pt x="12654" y="5354"/>
                </a:lnTo>
                <a:lnTo>
                  <a:pt x="12629" y="5402"/>
                </a:lnTo>
                <a:lnTo>
                  <a:pt x="12605" y="5451"/>
                </a:lnTo>
                <a:lnTo>
                  <a:pt x="12654" y="5524"/>
                </a:lnTo>
                <a:lnTo>
                  <a:pt x="12800" y="5621"/>
                </a:lnTo>
                <a:lnTo>
                  <a:pt x="12946" y="5670"/>
                </a:lnTo>
                <a:lnTo>
                  <a:pt x="13116" y="5718"/>
                </a:lnTo>
                <a:lnTo>
                  <a:pt x="13286" y="5743"/>
                </a:lnTo>
                <a:lnTo>
                  <a:pt x="13530" y="5767"/>
                </a:lnTo>
                <a:lnTo>
                  <a:pt x="13505" y="6059"/>
                </a:lnTo>
                <a:lnTo>
                  <a:pt x="13457" y="6424"/>
                </a:lnTo>
                <a:lnTo>
                  <a:pt x="13189" y="6302"/>
                </a:lnTo>
                <a:lnTo>
                  <a:pt x="12897" y="6205"/>
                </a:lnTo>
                <a:lnTo>
                  <a:pt x="12727" y="6181"/>
                </a:lnTo>
                <a:lnTo>
                  <a:pt x="12459" y="6181"/>
                </a:lnTo>
                <a:lnTo>
                  <a:pt x="12313" y="6205"/>
                </a:lnTo>
                <a:lnTo>
                  <a:pt x="12264" y="6254"/>
                </a:lnTo>
                <a:lnTo>
                  <a:pt x="12264" y="6302"/>
                </a:lnTo>
                <a:lnTo>
                  <a:pt x="12289" y="6327"/>
                </a:lnTo>
                <a:lnTo>
                  <a:pt x="12435" y="6424"/>
                </a:lnTo>
                <a:lnTo>
                  <a:pt x="12581" y="6497"/>
                </a:lnTo>
                <a:lnTo>
                  <a:pt x="12873" y="6667"/>
                </a:lnTo>
                <a:lnTo>
                  <a:pt x="13116" y="6765"/>
                </a:lnTo>
                <a:lnTo>
                  <a:pt x="13359" y="6862"/>
                </a:lnTo>
                <a:lnTo>
                  <a:pt x="13213" y="7203"/>
                </a:lnTo>
                <a:lnTo>
                  <a:pt x="13067" y="7519"/>
                </a:lnTo>
                <a:lnTo>
                  <a:pt x="12824" y="7397"/>
                </a:lnTo>
                <a:lnTo>
                  <a:pt x="12581" y="7300"/>
                </a:lnTo>
                <a:lnTo>
                  <a:pt x="12264" y="7130"/>
                </a:lnTo>
                <a:lnTo>
                  <a:pt x="11972" y="6984"/>
                </a:lnTo>
                <a:lnTo>
                  <a:pt x="11924" y="6984"/>
                </a:lnTo>
                <a:lnTo>
                  <a:pt x="11899" y="7008"/>
                </a:lnTo>
                <a:lnTo>
                  <a:pt x="11875" y="7057"/>
                </a:lnTo>
                <a:lnTo>
                  <a:pt x="11899" y="7081"/>
                </a:lnTo>
                <a:lnTo>
                  <a:pt x="11972" y="7251"/>
                </a:lnTo>
                <a:lnTo>
                  <a:pt x="12070" y="7373"/>
                </a:lnTo>
                <a:lnTo>
                  <a:pt x="12191" y="7470"/>
                </a:lnTo>
                <a:lnTo>
                  <a:pt x="12337" y="7592"/>
                </a:lnTo>
                <a:lnTo>
                  <a:pt x="12556" y="7738"/>
                </a:lnTo>
                <a:lnTo>
                  <a:pt x="12824" y="7884"/>
                </a:lnTo>
                <a:lnTo>
                  <a:pt x="12605" y="8127"/>
                </a:lnTo>
                <a:lnTo>
                  <a:pt x="12410" y="8322"/>
                </a:lnTo>
                <a:lnTo>
                  <a:pt x="12410" y="8225"/>
                </a:lnTo>
                <a:lnTo>
                  <a:pt x="12386" y="8176"/>
                </a:lnTo>
                <a:lnTo>
                  <a:pt x="12313" y="8103"/>
                </a:lnTo>
                <a:lnTo>
                  <a:pt x="12045" y="7933"/>
                </a:lnTo>
                <a:lnTo>
                  <a:pt x="11899" y="7835"/>
                </a:lnTo>
                <a:lnTo>
                  <a:pt x="11778" y="7738"/>
                </a:lnTo>
                <a:lnTo>
                  <a:pt x="11680" y="7616"/>
                </a:lnTo>
                <a:lnTo>
                  <a:pt x="11583" y="7519"/>
                </a:lnTo>
                <a:lnTo>
                  <a:pt x="11437" y="7446"/>
                </a:lnTo>
                <a:lnTo>
                  <a:pt x="11388" y="7422"/>
                </a:lnTo>
                <a:lnTo>
                  <a:pt x="11291" y="7422"/>
                </a:lnTo>
                <a:lnTo>
                  <a:pt x="11267" y="7446"/>
                </a:lnTo>
                <a:lnTo>
                  <a:pt x="11267" y="7519"/>
                </a:lnTo>
                <a:lnTo>
                  <a:pt x="11267" y="7592"/>
                </a:lnTo>
                <a:lnTo>
                  <a:pt x="11340" y="7738"/>
                </a:lnTo>
                <a:lnTo>
                  <a:pt x="11437" y="7860"/>
                </a:lnTo>
                <a:lnTo>
                  <a:pt x="11534" y="7981"/>
                </a:lnTo>
                <a:lnTo>
                  <a:pt x="11656" y="8127"/>
                </a:lnTo>
                <a:lnTo>
                  <a:pt x="11826" y="8273"/>
                </a:lnTo>
                <a:lnTo>
                  <a:pt x="11972" y="8371"/>
                </a:lnTo>
                <a:lnTo>
                  <a:pt x="12167" y="8444"/>
                </a:lnTo>
                <a:lnTo>
                  <a:pt x="12240" y="8468"/>
                </a:lnTo>
                <a:lnTo>
                  <a:pt x="12289" y="8444"/>
                </a:lnTo>
                <a:lnTo>
                  <a:pt x="12021" y="8663"/>
                </a:lnTo>
                <a:lnTo>
                  <a:pt x="11705" y="8833"/>
                </a:lnTo>
                <a:lnTo>
                  <a:pt x="11388" y="9003"/>
                </a:lnTo>
                <a:lnTo>
                  <a:pt x="11048" y="9125"/>
                </a:lnTo>
                <a:lnTo>
                  <a:pt x="11072" y="9028"/>
                </a:lnTo>
                <a:lnTo>
                  <a:pt x="11072" y="8979"/>
                </a:lnTo>
                <a:lnTo>
                  <a:pt x="11048" y="8906"/>
                </a:lnTo>
                <a:lnTo>
                  <a:pt x="10999" y="8736"/>
                </a:lnTo>
                <a:lnTo>
                  <a:pt x="10926" y="8565"/>
                </a:lnTo>
                <a:lnTo>
                  <a:pt x="10853" y="8225"/>
                </a:lnTo>
                <a:lnTo>
                  <a:pt x="10780" y="7957"/>
                </a:lnTo>
                <a:lnTo>
                  <a:pt x="10731" y="7835"/>
                </a:lnTo>
                <a:lnTo>
                  <a:pt x="10683" y="7811"/>
                </a:lnTo>
                <a:lnTo>
                  <a:pt x="10634" y="7762"/>
                </a:lnTo>
                <a:lnTo>
                  <a:pt x="10585" y="7762"/>
                </a:lnTo>
                <a:lnTo>
                  <a:pt x="10537" y="7787"/>
                </a:lnTo>
                <a:lnTo>
                  <a:pt x="10488" y="7835"/>
                </a:lnTo>
                <a:lnTo>
                  <a:pt x="10464" y="7908"/>
                </a:lnTo>
                <a:lnTo>
                  <a:pt x="10439" y="8030"/>
                </a:lnTo>
                <a:lnTo>
                  <a:pt x="10464" y="8176"/>
                </a:lnTo>
                <a:lnTo>
                  <a:pt x="10464" y="8322"/>
                </a:lnTo>
                <a:lnTo>
                  <a:pt x="10561" y="8736"/>
                </a:lnTo>
                <a:lnTo>
                  <a:pt x="10610" y="8930"/>
                </a:lnTo>
                <a:lnTo>
                  <a:pt x="10707" y="9125"/>
                </a:lnTo>
                <a:lnTo>
                  <a:pt x="10731" y="9174"/>
                </a:lnTo>
                <a:lnTo>
                  <a:pt x="10780" y="9198"/>
                </a:lnTo>
                <a:lnTo>
                  <a:pt x="10391" y="9247"/>
                </a:lnTo>
                <a:lnTo>
                  <a:pt x="10147" y="9271"/>
                </a:lnTo>
                <a:lnTo>
                  <a:pt x="9636" y="9271"/>
                </a:lnTo>
                <a:lnTo>
                  <a:pt x="9393" y="9247"/>
                </a:lnTo>
                <a:lnTo>
                  <a:pt x="9442" y="9198"/>
                </a:lnTo>
                <a:lnTo>
                  <a:pt x="9490" y="9149"/>
                </a:lnTo>
                <a:lnTo>
                  <a:pt x="9588" y="8833"/>
                </a:lnTo>
                <a:lnTo>
                  <a:pt x="9661" y="8517"/>
                </a:lnTo>
                <a:lnTo>
                  <a:pt x="9685" y="8371"/>
                </a:lnTo>
                <a:lnTo>
                  <a:pt x="9661" y="8225"/>
                </a:lnTo>
                <a:lnTo>
                  <a:pt x="9612" y="7957"/>
                </a:lnTo>
                <a:lnTo>
                  <a:pt x="9588" y="7908"/>
                </a:lnTo>
                <a:lnTo>
                  <a:pt x="9515" y="7908"/>
                </a:lnTo>
                <a:lnTo>
                  <a:pt x="9490" y="7957"/>
                </a:lnTo>
                <a:lnTo>
                  <a:pt x="9442" y="8054"/>
                </a:lnTo>
                <a:lnTo>
                  <a:pt x="9393" y="8176"/>
                </a:lnTo>
                <a:lnTo>
                  <a:pt x="9296" y="8419"/>
                </a:lnTo>
                <a:lnTo>
                  <a:pt x="9198" y="8711"/>
                </a:lnTo>
                <a:lnTo>
                  <a:pt x="9125" y="9003"/>
                </a:lnTo>
                <a:lnTo>
                  <a:pt x="9125" y="9052"/>
                </a:lnTo>
                <a:lnTo>
                  <a:pt x="9150" y="9125"/>
                </a:lnTo>
                <a:lnTo>
                  <a:pt x="9174" y="9174"/>
                </a:lnTo>
                <a:lnTo>
                  <a:pt x="9223" y="9222"/>
                </a:lnTo>
                <a:lnTo>
                  <a:pt x="8931" y="9149"/>
                </a:lnTo>
                <a:lnTo>
                  <a:pt x="8614" y="9052"/>
                </a:lnTo>
                <a:lnTo>
                  <a:pt x="8322" y="8930"/>
                </a:lnTo>
                <a:lnTo>
                  <a:pt x="8055" y="8809"/>
                </a:lnTo>
                <a:lnTo>
                  <a:pt x="8103" y="8663"/>
                </a:lnTo>
                <a:lnTo>
                  <a:pt x="8152" y="8492"/>
                </a:lnTo>
                <a:lnTo>
                  <a:pt x="8249" y="8346"/>
                </a:lnTo>
                <a:lnTo>
                  <a:pt x="8347" y="8200"/>
                </a:lnTo>
                <a:lnTo>
                  <a:pt x="8541" y="7884"/>
                </a:lnTo>
                <a:lnTo>
                  <a:pt x="8541" y="7835"/>
                </a:lnTo>
                <a:lnTo>
                  <a:pt x="8517" y="7762"/>
                </a:lnTo>
                <a:lnTo>
                  <a:pt x="8468" y="7738"/>
                </a:lnTo>
                <a:lnTo>
                  <a:pt x="8420" y="7738"/>
                </a:lnTo>
                <a:lnTo>
                  <a:pt x="8249" y="7811"/>
                </a:lnTo>
                <a:lnTo>
                  <a:pt x="8128" y="7933"/>
                </a:lnTo>
                <a:lnTo>
                  <a:pt x="8006" y="8054"/>
                </a:lnTo>
                <a:lnTo>
                  <a:pt x="7909" y="8200"/>
                </a:lnTo>
                <a:lnTo>
                  <a:pt x="7787" y="8371"/>
                </a:lnTo>
                <a:lnTo>
                  <a:pt x="7690" y="8590"/>
                </a:lnTo>
                <a:lnTo>
                  <a:pt x="7446" y="8419"/>
                </a:lnTo>
                <a:lnTo>
                  <a:pt x="7203" y="8200"/>
                </a:lnTo>
                <a:lnTo>
                  <a:pt x="7276" y="8030"/>
                </a:lnTo>
                <a:lnTo>
                  <a:pt x="7398" y="7884"/>
                </a:lnTo>
                <a:lnTo>
                  <a:pt x="7592" y="7592"/>
                </a:lnTo>
                <a:lnTo>
                  <a:pt x="7811" y="7300"/>
                </a:lnTo>
                <a:lnTo>
                  <a:pt x="7811" y="7251"/>
                </a:lnTo>
                <a:lnTo>
                  <a:pt x="7811" y="7203"/>
                </a:lnTo>
                <a:lnTo>
                  <a:pt x="7763" y="7154"/>
                </a:lnTo>
                <a:lnTo>
                  <a:pt x="7714" y="7154"/>
                </a:lnTo>
                <a:lnTo>
                  <a:pt x="7519" y="7251"/>
                </a:lnTo>
                <a:lnTo>
                  <a:pt x="7349" y="7349"/>
                </a:lnTo>
                <a:lnTo>
                  <a:pt x="7203" y="7470"/>
                </a:lnTo>
                <a:lnTo>
                  <a:pt x="7057" y="7616"/>
                </a:lnTo>
                <a:lnTo>
                  <a:pt x="6984" y="7738"/>
                </a:lnTo>
                <a:lnTo>
                  <a:pt x="6887" y="7860"/>
                </a:lnTo>
                <a:lnTo>
                  <a:pt x="6717" y="7616"/>
                </a:lnTo>
                <a:lnTo>
                  <a:pt x="6571" y="7349"/>
                </a:lnTo>
                <a:lnTo>
                  <a:pt x="6790" y="7154"/>
                </a:lnTo>
                <a:lnTo>
                  <a:pt x="7057" y="6935"/>
                </a:lnTo>
                <a:lnTo>
                  <a:pt x="7203" y="6813"/>
                </a:lnTo>
                <a:lnTo>
                  <a:pt x="7301" y="6692"/>
                </a:lnTo>
                <a:lnTo>
                  <a:pt x="7301" y="6643"/>
                </a:lnTo>
                <a:lnTo>
                  <a:pt x="7082" y="6643"/>
                </a:lnTo>
                <a:lnTo>
                  <a:pt x="6863" y="6716"/>
                </a:lnTo>
                <a:lnTo>
                  <a:pt x="6668" y="6789"/>
                </a:lnTo>
                <a:lnTo>
                  <a:pt x="6498" y="6886"/>
                </a:lnTo>
                <a:lnTo>
                  <a:pt x="6425" y="6935"/>
                </a:lnTo>
                <a:lnTo>
                  <a:pt x="6400" y="6862"/>
                </a:lnTo>
                <a:lnTo>
                  <a:pt x="6327" y="6473"/>
                </a:lnTo>
                <a:lnTo>
                  <a:pt x="6644" y="6278"/>
                </a:lnTo>
                <a:lnTo>
                  <a:pt x="6936" y="6083"/>
                </a:lnTo>
                <a:lnTo>
                  <a:pt x="7082" y="5986"/>
                </a:lnTo>
                <a:lnTo>
                  <a:pt x="7179" y="5840"/>
                </a:lnTo>
                <a:lnTo>
                  <a:pt x="7179" y="5791"/>
                </a:lnTo>
                <a:lnTo>
                  <a:pt x="6960" y="5791"/>
                </a:lnTo>
                <a:lnTo>
                  <a:pt x="6790" y="5816"/>
                </a:lnTo>
                <a:lnTo>
                  <a:pt x="6619" y="5864"/>
                </a:lnTo>
                <a:lnTo>
                  <a:pt x="6449" y="5937"/>
                </a:lnTo>
                <a:lnTo>
                  <a:pt x="6279" y="5986"/>
                </a:lnTo>
                <a:lnTo>
                  <a:pt x="6279" y="5718"/>
                </a:lnTo>
                <a:lnTo>
                  <a:pt x="6303" y="5451"/>
                </a:lnTo>
                <a:lnTo>
                  <a:pt x="6498" y="5329"/>
                </a:lnTo>
                <a:lnTo>
                  <a:pt x="6692" y="5232"/>
                </a:lnTo>
                <a:lnTo>
                  <a:pt x="6984" y="5062"/>
                </a:lnTo>
                <a:lnTo>
                  <a:pt x="7106" y="4964"/>
                </a:lnTo>
                <a:lnTo>
                  <a:pt x="7203" y="4818"/>
                </a:lnTo>
                <a:lnTo>
                  <a:pt x="7228" y="4794"/>
                </a:lnTo>
                <a:lnTo>
                  <a:pt x="7203" y="4770"/>
                </a:lnTo>
                <a:lnTo>
                  <a:pt x="7203" y="4721"/>
                </a:lnTo>
                <a:lnTo>
                  <a:pt x="7155" y="4721"/>
                </a:lnTo>
                <a:lnTo>
                  <a:pt x="7009" y="4697"/>
                </a:lnTo>
                <a:lnTo>
                  <a:pt x="6838" y="4721"/>
                </a:lnTo>
                <a:lnTo>
                  <a:pt x="6692" y="4770"/>
                </a:lnTo>
                <a:lnTo>
                  <a:pt x="6546" y="4818"/>
                </a:lnTo>
                <a:lnTo>
                  <a:pt x="6376" y="4891"/>
                </a:lnTo>
                <a:lnTo>
                  <a:pt x="6522" y="4356"/>
                </a:lnTo>
                <a:lnTo>
                  <a:pt x="6522" y="4332"/>
                </a:lnTo>
                <a:lnTo>
                  <a:pt x="6741" y="4283"/>
                </a:lnTo>
                <a:lnTo>
                  <a:pt x="7057" y="4210"/>
                </a:lnTo>
                <a:lnTo>
                  <a:pt x="7203" y="4161"/>
                </a:lnTo>
                <a:lnTo>
                  <a:pt x="7276" y="4113"/>
                </a:lnTo>
                <a:lnTo>
                  <a:pt x="7325" y="4064"/>
                </a:lnTo>
                <a:lnTo>
                  <a:pt x="7349" y="4015"/>
                </a:lnTo>
                <a:lnTo>
                  <a:pt x="7325" y="3942"/>
                </a:lnTo>
                <a:lnTo>
                  <a:pt x="7276" y="3894"/>
                </a:lnTo>
                <a:lnTo>
                  <a:pt x="7203" y="3869"/>
                </a:lnTo>
                <a:lnTo>
                  <a:pt x="7057" y="3845"/>
                </a:lnTo>
                <a:lnTo>
                  <a:pt x="6717" y="3845"/>
                </a:lnTo>
                <a:lnTo>
                  <a:pt x="6887" y="3577"/>
                </a:lnTo>
                <a:lnTo>
                  <a:pt x="7106" y="3310"/>
                </a:lnTo>
                <a:lnTo>
                  <a:pt x="7203" y="3188"/>
                </a:lnTo>
                <a:lnTo>
                  <a:pt x="7228" y="3188"/>
                </a:lnTo>
                <a:lnTo>
                  <a:pt x="7398" y="3237"/>
                </a:lnTo>
                <a:lnTo>
                  <a:pt x="7568" y="3285"/>
                </a:lnTo>
                <a:lnTo>
                  <a:pt x="7738" y="3310"/>
                </a:lnTo>
                <a:lnTo>
                  <a:pt x="7933" y="3334"/>
                </a:lnTo>
                <a:lnTo>
                  <a:pt x="7982" y="3310"/>
                </a:lnTo>
                <a:lnTo>
                  <a:pt x="8006" y="3285"/>
                </a:lnTo>
                <a:lnTo>
                  <a:pt x="8030" y="3237"/>
                </a:lnTo>
                <a:lnTo>
                  <a:pt x="8006" y="3164"/>
                </a:lnTo>
                <a:lnTo>
                  <a:pt x="7933" y="3091"/>
                </a:lnTo>
                <a:lnTo>
                  <a:pt x="7860" y="2993"/>
                </a:lnTo>
                <a:lnTo>
                  <a:pt x="7763" y="2920"/>
                </a:lnTo>
                <a:lnTo>
                  <a:pt x="7641" y="2872"/>
                </a:lnTo>
                <a:lnTo>
                  <a:pt x="7982" y="2653"/>
                </a:lnTo>
                <a:lnTo>
                  <a:pt x="8006" y="2604"/>
                </a:lnTo>
                <a:lnTo>
                  <a:pt x="8006" y="2555"/>
                </a:lnTo>
                <a:lnTo>
                  <a:pt x="8322" y="2458"/>
                </a:lnTo>
                <a:lnTo>
                  <a:pt x="8371" y="2531"/>
                </a:lnTo>
                <a:lnTo>
                  <a:pt x="8468" y="2628"/>
                </a:lnTo>
                <a:lnTo>
                  <a:pt x="8590" y="2701"/>
                </a:lnTo>
                <a:lnTo>
                  <a:pt x="8687" y="2750"/>
                </a:lnTo>
                <a:lnTo>
                  <a:pt x="8809" y="2823"/>
                </a:lnTo>
                <a:lnTo>
                  <a:pt x="8833" y="2823"/>
                </a:lnTo>
                <a:lnTo>
                  <a:pt x="8858" y="2799"/>
                </a:lnTo>
                <a:lnTo>
                  <a:pt x="8882" y="2774"/>
                </a:lnTo>
                <a:lnTo>
                  <a:pt x="8882" y="2750"/>
                </a:lnTo>
                <a:lnTo>
                  <a:pt x="8833" y="2653"/>
                </a:lnTo>
                <a:lnTo>
                  <a:pt x="8809" y="2531"/>
                </a:lnTo>
                <a:lnTo>
                  <a:pt x="8712" y="2361"/>
                </a:lnTo>
                <a:lnTo>
                  <a:pt x="9296" y="2263"/>
                </a:lnTo>
                <a:lnTo>
                  <a:pt x="9296" y="2288"/>
                </a:lnTo>
                <a:lnTo>
                  <a:pt x="9369" y="2482"/>
                </a:lnTo>
                <a:lnTo>
                  <a:pt x="9393" y="2555"/>
                </a:lnTo>
                <a:lnTo>
                  <a:pt x="9466" y="2628"/>
                </a:lnTo>
                <a:lnTo>
                  <a:pt x="9563" y="2677"/>
                </a:lnTo>
                <a:lnTo>
                  <a:pt x="9636" y="2653"/>
                </a:lnTo>
                <a:lnTo>
                  <a:pt x="9709" y="2604"/>
                </a:lnTo>
                <a:lnTo>
                  <a:pt x="9734" y="2531"/>
                </a:lnTo>
                <a:lnTo>
                  <a:pt x="9734" y="2385"/>
                </a:lnTo>
                <a:lnTo>
                  <a:pt x="9709" y="2239"/>
                </a:lnTo>
                <a:lnTo>
                  <a:pt x="10050" y="2215"/>
                </a:lnTo>
                <a:close/>
                <a:moveTo>
                  <a:pt x="6595" y="3139"/>
                </a:moveTo>
                <a:lnTo>
                  <a:pt x="6449" y="3334"/>
                </a:lnTo>
                <a:lnTo>
                  <a:pt x="6327" y="3529"/>
                </a:lnTo>
                <a:lnTo>
                  <a:pt x="6206" y="3772"/>
                </a:lnTo>
                <a:lnTo>
                  <a:pt x="6084" y="4015"/>
                </a:lnTo>
                <a:lnTo>
                  <a:pt x="6035" y="4064"/>
                </a:lnTo>
                <a:lnTo>
                  <a:pt x="6011" y="4113"/>
                </a:lnTo>
                <a:lnTo>
                  <a:pt x="5987" y="4186"/>
                </a:lnTo>
                <a:lnTo>
                  <a:pt x="6011" y="4234"/>
                </a:lnTo>
                <a:lnTo>
                  <a:pt x="5889" y="4648"/>
                </a:lnTo>
                <a:lnTo>
                  <a:pt x="5816" y="5086"/>
                </a:lnTo>
                <a:lnTo>
                  <a:pt x="5768" y="5500"/>
                </a:lnTo>
                <a:lnTo>
                  <a:pt x="5743" y="5937"/>
                </a:lnTo>
                <a:lnTo>
                  <a:pt x="5768" y="6327"/>
                </a:lnTo>
                <a:lnTo>
                  <a:pt x="5816" y="6692"/>
                </a:lnTo>
                <a:lnTo>
                  <a:pt x="5889" y="7081"/>
                </a:lnTo>
                <a:lnTo>
                  <a:pt x="6011" y="7446"/>
                </a:lnTo>
                <a:lnTo>
                  <a:pt x="6011" y="7470"/>
                </a:lnTo>
                <a:lnTo>
                  <a:pt x="6011" y="7543"/>
                </a:lnTo>
                <a:lnTo>
                  <a:pt x="6084" y="7616"/>
                </a:lnTo>
                <a:lnTo>
                  <a:pt x="6206" y="7860"/>
                </a:lnTo>
                <a:lnTo>
                  <a:pt x="6352" y="8103"/>
                </a:lnTo>
                <a:lnTo>
                  <a:pt x="6571" y="8371"/>
                </a:lnTo>
                <a:lnTo>
                  <a:pt x="6790" y="8614"/>
                </a:lnTo>
                <a:lnTo>
                  <a:pt x="7057" y="8809"/>
                </a:lnTo>
                <a:lnTo>
                  <a:pt x="7325" y="9028"/>
                </a:lnTo>
                <a:lnTo>
                  <a:pt x="7617" y="9198"/>
                </a:lnTo>
                <a:lnTo>
                  <a:pt x="7909" y="9344"/>
                </a:lnTo>
                <a:lnTo>
                  <a:pt x="8201" y="9490"/>
                </a:lnTo>
                <a:lnTo>
                  <a:pt x="8517" y="9612"/>
                </a:lnTo>
                <a:lnTo>
                  <a:pt x="8833" y="9709"/>
                </a:lnTo>
                <a:lnTo>
                  <a:pt x="9150" y="9782"/>
                </a:lnTo>
                <a:lnTo>
                  <a:pt x="9466" y="9831"/>
                </a:lnTo>
                <a:lnTo>
                  <a:pt x="10123" y="9831"/>
                </a:lnTo>
                <a:lnTo>
                  <a:pt x="10439" y="9806"/>
                </a:lnTo>
                <a:lnTo>
                  <a:pt x="10756" y="9758"/>
                </a:lnTo>
                <a:lnTo>
                  <a:pt x="11072" y="9685"/>
                </a:lnTo>
                <a:lnTo>
                  <a:pt x="11388" y="9612"/>
                </a:lnTo>
                <a:lnTo>
                  <a:pt x="11680" y="9490"/>
                </a:lnTo>
                <a:lnTo>
                  <a:pt x="11972" y="9344"/>
                </a:lnTo>
                <a:lnTo>
                  <a:pt x="12264" y="9174"/>
                </a:lnTo>
                <a:lnTo>
                  <a:pt x="12532" y="9003"/>
                </a:lnTo>
                <a:lnTo>
                  <a:pt x="12775" y="8784"/>
                </a:lnTo>
                <a:lnTo>
                  <a:pt x="13019" y="8565"/>
                </a:lnTo>
                <a:lnTo>
                  <a:pt x="13213" y="8298"/>
                </a:lnTo>
                <a:lnTo>
                  <a:pt x="13432" y="8006"/>
                </a:lnTo>
                <a:lnTo>
                  <a:pt x="13627" y="7689"/>
                </a:lnTo>
                <a:lnTo>
                  <a:pt x="13773" y="7373"/>
                </a:lnTo>
                <a:lnTo>
                  <a:pt x="13895" y="7032"/>
                </a:lnTo>
                <a:lnTo>
                  <a:pt x="13968" y="6667"/>
                </a:lnTo>
                <a:lnTo>
                  <a:pt x="14041" y="6327"/>
                </a:lnTo>
                <a:lnTo>
                  <a:pt x="14089" y="5962"/>
                </a:lnTo>
                <a:lnTo>
                  <a:pt x="14114" y="5597"/>
                </a:lnTo>
                <a:lnTo>
                  <a:pt x="14114" y="5524"/>
                </a:lnTo>
                <a:lnTo>
                  <a:pt x="14114" y="5159"/>
                </a:lnTo>
                <a:lnTo>
                  <a:pt x="14114" y="4794"/>
                </a:lnTo>
                <a:lnTo>
                  <a:pt x="14041" y="4040"/>
                </a:lnTo>
                <a:lnTo>
                  <a:pt x="13992" y="3699"/>
                </a:lnTo>
                <a:lnTo>
                  <a:pt x="13895" y="3310"/>
                </a:lnTo>
                <a:lnTo>
                  <a:pt x="13968" y="3285"/>
                </a:lnTo>
                <a:lnTo>
                  <a:pt x="14649" y="3650"/>
                </a:lnTo>
                <a:lnTo>
                  <a:pt x="15184" y="3991"/>
                </a:lnTo>
                <a:lnTo>
                  <a:pt x="15671" y="4356"/>
                </a:lnTo>
                <a:lnTo>
                  <a:pt x="16157" y="4770"/>
                </a:lnTo>
                <a:lnTo>
                  <a:pt x="16620" y="5183"/>
                </a:lnTo>
                <a:lnTo>
                  <a:pt x="17058" y="5645"/>
                </a:lnTo>
                <a:lnTo>
                  <a:pt x="17471" y="6108"/>
                </a:lnTo>
                <a:lnTo>
                  <a:pt x="17861" y="6594"/>
                </a:lnTo>
                <a:lnTo>
                  <a:pt x="18226" y="7081"/>
                </a:lnTo>
                <a:lnTo>
                  <a:pt x="17788" y="7519"/>
                </a:lnTo>
                <a:lnTo>
                  <a:pt x="17350" y="7933"/>
                </a:lnTo>
                <a:lnTo>
                  <a:pt x="16887" y="8322"/>
                </a:lnTo>
                <a:lnTo>
                  <a:pt x="16425" y="8687"/>
                </a:lnTo>
                <a:lnTo>
                  <a:pt x="15938" y="9052"/>
                </a:lnTo>
                <a:lnTo>
                  <a:pt x="15427" y="9368"/>
                </a:lnTo>
                <a:lnTo>
                  <a:pt x="14892" y="9660"/>
                </a:lnTo>
                <a:lnTo>
                  <a:pt x="14333" y="9904"/>
                </a:lnTo>
                <a:lnTo>
                  <a:pt x="13773" y="10098"/>
                </a:lnTo>
                <a:lnTo>
                  <a:pt x="13213" y="10244"/>
                </a:lnTo>
                <a:lnTo>
                  <a:pt x="12654" y="10366"/>
                </a:lnTo>
                <a:lnTo>
                  <a:pt x="12070" y="10463"/>
                </a:lnTo>
                <a:lnTo>
                  <a:pt x="11510" y="10536"/>
                </a:lnTo>
                <a:lnTo>
                  <a:pt x="10926" y="10561"/>
                </a:lnTo>
                <a:lnTo>
                  <a:pt x="10342" y="10585"/>
                </a:lnTo>
                <a:lnTo>
                  <a:pt x="9758" y="10561"/>
                </a:lnTo>
                <a:lnTo>
                  <a:pt x="9174" y="10536"/>
                </a:lnTo>
                <a:lnTo>
                  <a:pt x="8614" y="10463"/>
                </a:lnTo>
                <a:lnTo>
                  <a:pt x="8030" y="10366"/>
                </a:lnTo>
                <a:lnTo>
                  <a:pt x="7471" y="10244"/>
                </a:lnTo>
                <a:lnTo>
                  <a:pt x="6911" y="10098"/>
                </a:lnTo>
                <a:lnTo>
                  <a:pt x="6352" y="9952"/>
                </a:lnTo>
                <a:lnTo>
                  <a:pt x="5792" y="9758"/>
                </a:lnTo>
                <a:lnTo>
                  <a:pt x="5257" y="9563"/>
                </a:lnTo>
                <a:lnTo>
                  <a:pt x="4648" y="9320"/>
                </a:lnTo>
                <a:lnTo>
                  <a:pt x="4040" y="9028"/>
                </a:lnTo>
                <a:lnTo>
                  <a:pt x="3748" y="8857"/>
                </a:lnTo>
                <a:lnTo>
                  <a:pt x="3456" y="8687"/>
                </a:lnTo>
                <a:lnTo>
                  <a:pt x="3188" y="8492"/>
                </a:lnTo>
                <a:lnTo>
                  <a:pt x="2921" y="8298"/>
                </a:lnTo>
                <a:lnTo>
                  <a:pt x="2750" y="8152"/>
                </a:lnTo>
                <a:lnTo>
                  <a:pt x="2604" y="8006"/>
                </a:lnTo>
                <a:lnTo>
                  <a:pt x="2337" y="7665"/>
                </a:lnTo>
                <a:lnTo>
                  <a:pt x="2069" y="7324"/>
                </a:lnTo>
                <a:lnTo>
                  <a:pt x="1899" y="7178"/>
                </a:lnTo>
                <a:lnTo>
                  <a:pt x="1753" y="7057"/>
                </a:lnTo>
                <a:lnTo>
                  <a:pt x="1874" y="7008"/>
                </a:lnTo>
                <a:lnTo>
                  <a:pt x="1972" y="6935"/>
                </a:lnTo>
                <a:lnTo>
                  <a:pt x="1996" y="6911"/>
                </a:lnTo>
                <a:lnTo>
                  <a:pt x="1996" y="6862"/>
                </a:lnTo>
                <a:lnTo>
                  <a:pt x="1996" y="6813"/>
                </a:lnTo>
                <a:lnTo>
                  <a:pt x="1972" y="6789"/>
                </a:lnTo>
                <a:lnTo>
                  <a:pt x="1947" y="6765"/>
                </a:lnTo>
                <a:lnTo>
                  <a:pt x="2239" y="6400"/>
                </a:lnTo>
                <a:lnTo>
                  <a:pt x="2531" y="6083"/>
                </a:lnTo>
                <a:lnTo>
                  <a:pt x="2872" y="5743"/>
                </a:lnTo>
                <a:lnTo>
                  <a:pt x="3213" y="5451"/>
                </a:lnTo>
                <a:lnTo>
                  <a:pt x="3943" y="4867"/>
                </a:lnTo>
                <a:lnTo>
                  <a:pt x="4673" y="4332"/>
                </a:lnTo>
                <a:lnTo>
                  <a:pt x="5135" y="4015"/>
                </a:lnTo>
                <a:lnTo>
                  <a:pt x="5622" y="3699"/>
                </a:lnTo>
                <a:lnTo>
                  <a:pt x="6108" y="3407"/>
                </a:lnTo>
                <a:lnTo>
                  <a:pt x="6595" y="3139"/>
                </a:lnTo>
                <a:close/>
                <a:moveTo>
                  <a:pt x="10853" y="0"/>
                </a:moveTo>
                <a:lnTo>
                  <a:pt x="10780" y="49"/>
                </a:lnTo>
                <a:lnTo>
                  <a:pt x="10707" y="171"/>
                </a:lnTo>
                <a:lnTo>
                  <a:pt x="10658" y="317"/>
                </a:lnTo>
                <a:lnTo>
                  <a:pt x="10634" y="487"/>
                </a:lnTo>
                <a:lnTo>
                  <a:pt x="10634" y="657"/>
                </a:lnTo>
                <a:lnTo>
                  <a:pt x="10099" y="633"/>
                </a:lnTo>
                <a:lnTo>
                  <a:pt x="9588" y="633"/>
                </a:lnTo>
                <a:lnTo>
                  <a:pt x="9539" y="390"/>
                </a:lnTo>
                <a:lnTo>
                  <a:pt x="9442" y="195"/>
                </a:lnTo>
                <a:lnTo>
                  <a:pt x="9393" y="146"/>
                </a:lnTo>
                <a:lnTo>
                  <a:pt x="9344" y="146"/>
                </a:lnTo>
                <a:lnTo>
                  <a:pt x="9271" y="171"/>
                </a:lnTo>
                <a:lnTo>
                  <a:pt x="9247" y="219"/>
                </a:lnTo>
                <a:lnTo>
                  <a:pt x="9198" y="414"/>
                </a:lnTo>
                <a:lnTo>
                  <a:pt x="9198" y="633"/>
                </a:lnTo>
                <a:lnTo>
                  <a:pt x="8687" y="657"/>
                </a:lnTo>
                <a:lnTo>
                  <a:pt x="8298" y="706"/>
                </a:lnTo>
                <a:lnTo>
                  <a:pt x="7933" y="779"/>
                </a:lnTo>
                <a:lnTo>
                  <a:pt x="7763" y="171"/>
                </a:lnTo>
                <a:lnTo>
                  <a:pt x="7763" y="146"/>
                </a:lnTo>
                <a:lnTo>
                  <a:pt x="7690" y="146"/>
                </a:lnTo>
                <a:lnTo>
                  <a:pt x="7617" y="317"/>
                </a:lnTo>
                <a:lnTo>
                  <a:pt x="7568" y="487"/>
                </a:lnTo>
                <a:lnTo>
                  <a:pt x="7568" y="657"/>
                </a:lnTo>
                <a:lnTo>
                  <a:pt x="7592" y="852"/>
                </a:lnTo>
                <a:lnTo>
                  <a:pt x="7009" y="998"/>
                </a:lnTo>
                <a:lnTo>
                  <a:pt x="6449" y="1168"/>
                </a:lnTo>
                <a:lnTo>
                  <a:pt x="6376" y="925"/>
                </a:lnTo>
                <a:lnTo>
                  <a:pt x="6327" y="682"/>
                </a:lnTo>
                <a:lnTo>
                  <a:pt x="6303" y="633"/>
                </a:lnTo>
                <a:lnTo>
                  <a:pt x="6230" y="609"/>
                </a:lnTo>
                <a:lnTo>
                  <a:pt x="6181" y="633"/>
                </a:lnTo>
                <a:lnTo>
                  <a:pt x="6157" y="682"/>
                </a:lnTo>
                <a:lnTo>
                  <a:pt x="6108" y="828"/>
                </a:lnTo>
                <a:lnTo>
                  <a:pt x="6084" y="998"/>
                </a:lnTo>
                <a:lnTo>
                  <a:pt x="6084" y="1144"/>
                </a:lnTo>
                <a:lnTo>
                  <a:pt x="6108" y="1290"/>
                </a:lnTo>
                <a:lnTo>
                  <a:pt x="5597" y="1509"/>
                </a:lnTo>
                <a:lnTo>
                  <a:pt x="5111" y="1728"/>
                </a:lnTo>
                <a:lnTo>
                  <a:pt x="4673" y="1947"/>
                </a:lnTo>
                <a:lnTo>
                  <a:pt x="4527" y="1631"/>
                </a:lnTo>
                <a:lnTo>
                  <a:pt x="4502" y="1631"/>
                </a:lnTo>
                <a:lnTo>
                  <a:pt x="4478" y="1606"/>
                </a:lnTo>
                <a:lnTo>
                  <a:pt x="4454" y="1631"/>
                </a:lnTo>
                <a:lnTo>
                  <a:pt x="4429" y="1655"/>
                </a:lnTo>
                <a:lnTo>
                  <a:pt x="4405" y="1874"/>
                </a:lnTo>
                <a:lnTo>
                  <a:pt x="4405" y="2093"/>
                </a:lnTo>
                <a:lnTo>
                  <a:pt x="3918" y="2385"/>
                </a:lnTo>
                <a:lnTo>
                  <a:pt x="3480" y="2701"/>
                </a:lnTo>
                <a:lnTo>
                  <a:pt x="3286" y="2872"/>
                </a:lnTo>
                <a:lnTo>
                  <a:pt x="3188" y="2628"/>
                </a:lnTo>
                <a:lnTo>
                  <a:pt x="3140" y="2531"/>
                </a:lnTo>
                <a:lnTo>
                  <a:pt x="3067" y="2434"/>
                </a:lnTo>
                <a:lnTo>
                  <a:pt x="3042" y="2434"/>
                </a:lnTo>
                <a:lnTo>
                  <a:pt x="2969" y="2482"/>
                </a:lnTo>
                <a:lnTo>
                  <a:pt x="2896" y="2555"/>
                </a:lnTo>
                <a:lnTo>
                  <a:pt x="2872" y="2653"/>
                </a:lnTo>
                <a:lnTo>
                  <a:pt x="2848" y="2726"/>
                </a:lnTo>
                <a:lnTo>
                  <a:pt x="2872" y="2823"/>
                </a:lnTo>
                <a:lnTo>
                  <a:pt x="2896" y="2920"/>
                </a:lnTo>
                <a:lnTo>
                  <a:pt x="2969" y="3139"/>
                </a:lnTo>
                <a:lnTo>
                  <a:pt x="2823" y="3285"/>
                </a:lnTo>
                <a:lnTo>
                  <a:pt x="2702" y="3456"/>
                </a:lnTo>
                <a:lnTo>
                  <a:pt x="2604" y="3650"/>
                </a:lnTo>
                <a:lnTo>
                  <a:pt x="2531" y="3845"/>
                </a:lnTo>
                <a:lnTo>
                  <a:pt x="2531" y="3894"/>
                </a:lnTo>
                <a:lnTo>
                  <a:pt x="2556" y="3942"/>
                </a:lnTo>
                <a:lnTo>
                  <a:pt x="2604" y="3991"/>
                </a:lnTo>
                <a:lnTo>
                  <a:pt x="2677" y="4015"/>
                </a:lnTo>
                <a:lnTo>
                  <a:pt x="2726" y="3991"/>
                </a:lnTo>
                <a:lnTo>
                  <a:pt x="2775" y="3967"/>
                </a:lnTo>
                <a:lnTo>
                  <a:pt x="3213" y="3529"/>
                </a:lnTo>
                <a:lnTo>
                  <a:pt x="3237" y="3577"/>
                </a:lnTo>
                <a:lnTo>
                  <a:pt x="3359" y="3723"/>
                </a:lnTo>
                <a:lnTo>
                  <a:pt x="3529" y="3869"/>
                </a:lnTo>
                <a:lnTo>
                  <a:pt x="3699" y="4040"/>
                </a:lnTo>
                <a:lnTo>
                  <a:pt x="3918" y="4161"/>
                </a:lnTo>
                <a:lnTo>
                  <a:pt x="3261" y="4672"/>
                </a:lnTo>
                <a:lnTo>
                  <a:pt x="3213" y="4648"/>
                </a:lnTo>
                <a:lnTo>
                  <a:pt x="2945" y="4575"/>
                </a:lnTo>
                <a:lnTo>
                  <a:pt x="2702" y="4478"/>
                </a:lnTo>
                <a:lnTo>
                  <a:pt x="2458" y="4356"/>
                </a:lnTo>
                <a:lnTo>
                  <a:pt x="2239" y="4186"/>
                </a:lnTo>
                <a:lnTo>
                  <a:pt x="2020" y="3991"/>
                </a:lnTo>
                <a:lnTo>
                  <a:pt x="1874" y="3772"/>
                </a:lnTo>
                <a:lnTo>
                  <a:pt x="1728" y="3529"/>
                </a:lnTo>
                <a:lnTo>
                  <a:pt x="1631" y="3285"/>
                </a:lnTo>
                <a:lnTo>
                  <a:pt x="1607" y="3237"/>
                </a:lnTo>
                <a:lnTo>
                  <a:pt x="1534" y="3237"/>
                </a:lnTo>
                <a:lnTo>
                  <a:pt x="1509" y="3285"/>
                </a:lnTo>
                <a:lnTo>
                  <a:pt x="1485" y="3407"/>
                </a:lnTo>
                <a:lnTo>
                  <a:pt x="1461" y="3553"/>
                </a:lnTo>
                <a:lnTo>
                  <a:pt x="1485" y="3699"/>
                </a:lnTo>
                <a:lnTo>
                  <a:pt x="1534" y="3845"/>
                </a:lnTo>
                <a:lnTo>
                  <a:pt x="1582" y="3967"/>
                </a:lnTo>
                <a:lnTo>
                  <a:pt x="1655" y="4113"/>
                </a:lnTo>
                <a:lnTo>
                  <a:pt x="1826" y="4380"/>
                </a:lnTo>
                <a:lnTo>
                  <a:pt x="2045" y="4599"/>
                </a:lnTo>
                <a:lnTo>
                  <a:pt x="2288" y="4794"/>
                </a:lnTo>
                <a:lnTo>
                  <a:pt x="2580" y="4940"/>
                </a:lnTo>
                <a:lnTo>
                  <a:pt x="2702" y="4989"/>
                </a:lnTo>
                <a:lnTo>
                  <a:pt x="2848" y="5037"/>
                </a:lnTo>
                <a:lnTo>
                  <a:pt x="2410" y="5427"/>
                </a:lnTo>
                <a:lnTo>
                  <a:pt x="2239" y="5621"/>
                </a:lnTo>
                <a:lnTo>
                  <a:pt x="2142" y="5573"/>
                </a:lnTo>
                <a:lnTo>
                  <a:pt x="2045" y="5524"/>
                </a:lnTo>
                <a:lnTo>
                  <a:pt x="1850" y="5475"/>
                </a:lnTo>
                <a:lnTo>
                  <a:pt x="1631" y="5451"/>
                </a:lnTo>
                <a:lnTo>
                  <a:pt x="1436" y="5402"/>
                </a:lnTo>
                <a:lnTo>
                  <a:pt x="1144" y="5305"/>
                </a:lnTo>
                <a:lnTo>
                  <a:pt x="877" y="5159"/>
                </a:lnTo>
                <a:lnTo>
                  <a:pt x="779" y="5062"/>
                </a:lnTo>
                <a:lnTo>
                  <a:pt x="682" y="4964"/>
                </a:lnTo>
                <a:lnTo>
                  <a:pt x="585" y="4891"/>
                </a:lnTo>
                <a:lnTo>
                  <a:pt x="487" y="4818"/>
                </a:lnTo>
                <a:lnTo>
                  <a:pt x="414" y="4818"/>
                </a:lnTo>
                <a:lnTo>
                  <a:pt x="390" y="4891"/>
                </a:lnTo>
                <a:lnTo>
                  <a:pt x="390" y="4964"/>
                </a:lnTo>
                <a:lnTo>
                  <a:pt x="390" y="5110"/>
                </a:lnTo>
                <a:lnTo>
                  <a:pt x="439" y="5232"/>
                </a:lnTo>
                <a:lnTo>
                  <a:pt x="536" y="5354"/>
                </a:lnTo>
                <a:lnTo>
                  <a:pt x="658" y="5475"/>
                </a:lnTo>
                <a:lnTo>
                  <a:pt x="779" y="5573"/>
                </a:lnTo>
                <a:lnTo>
                  <a:pt x="1023" y="5718"/>
                </a:lnTo>
                <a:lnTo>
                  <a:pt x="1193" y="5791"/>
                </a:lnTo>
                <a:lnTo>
                  <a:pt x="1412" y="5864"/>
                </a:lnTo>
                <a:lnTo>
                  <a:pt x="1655" y="5937"/>
                </a:lnTo>
                <a:lnTo>
                  <a:pt x="1899" y="5962"/>
                </a:lnTo>
                <a:lnTo>
                  <a:pt x="1777" y="6108"/>
                </a:lnTo>
                <a:lnTo>
                  <a:pt x="1655" y="6278"/>
                </a:lnTo>
                <a:lnTo>
                  <a:pt x="1558" y="6473"/>
                </a:lnTo>
                <a:lnTo>
                  <a:pt x="1485" y="6643"/>
                </a:lnTo>
                <a:lnTo>
                  <a:pt x="1144" y="6643"/>
                </a:lnTo>
                <a:lnTo>
                  <a:pt x="877" y="6594"/>
                </a:lnTo>
                <a:lnTo>
                  <a:pt x="609" y="6521"/>
                </a:lnTo>
                <a:lnTo>
                  <a:pt x="366" y="6400"/>
                </a:lnTo>
                <a:lnTo>
                  <a:pt x="122" y="6229"/>
                </a:lnTo>
                <a:lnTo>
                  <a:pt x="49" y="6229"/>
                </a:lnTo>
                <a:lnTo>
                  <a:pt x="1" y="6254"/>
                </a:lnTo>
                <a:lnTo>
                  <a:pt x="1" y="6302"/>
                </a:lnTo>
                <a:lnTo>
                  <a:pt x="74" y="6424"/>
                </a:lnTo>
                <a:lnTo>
                  <a:pt x="147" y="6546"/>
                </a:lnTo>
                <a:lnTo>
                  <a:pt x="220" y="6643"/>
                </a:lnTo>
                <a:lnTo>
                  <a:pt x="317" y="6740"/>
                </a:lnTo>
                <a:lnTo>
                  <a:pt x="439" y="6813"/>
                </a:lnTo>
                <a:lnTo>
                  <a:pt x="560" y="6862"/>
                </a:lnTo>
                <a:lnTo>
                  <a:pt x="804" y="6984"/>
                </a:lnTo>
                <a:lnTo>
                  <a:pt x="1071" y="7032"/>
                </a:lnTo>
                <a:lnTo>
                  <a:pt x="1363" y="7081"/>
                </a:lnTo>
                <a:lnTo>
                  <a:pt x="1680" y="7568"/>
                </a:lnTo>
                <a:lnTo>
                  <a:pt x="2020" y="8006"/>
                </a:lnTo>
                <a:lnTo>
                  <a:pt x="2410" y="8419"/>
                </a:lnTo>
                <a:lnTo>
                  <a:pt x="2848" y="8784"/>
                </a:lnTo>
                <a:lnTo>
                  <a:pt x="3286" y="9125"/>
                </a:lnTo>
                <a:lnTo>
                  <a:pt x="3772" y="9417"/>
                </a:lnTo>
                <a:lnTo>
                  <a:pt x="4283" y="9685"/>
                </a:lnTo>
                <a:lnTo>
                  <a:pt x="4819" y="9928"/>
                </a:lnTo>
                <a:lnTo>
                  <a:pt x="5403" y="10147"/>
                </a:lnTo>
                <a:lnTo>
                  <a:pt x="5987" y="10342"/>
                </a:lnTo>
                <a:lnTo>
                  <a:pt x="6571" y="10536"/>
                </a:lnTo>
                <a:lnTo>
                  <a:pt x="7155" y="10682"/>
                </a:lnTo>
                <a:lnTo>
                  <a:pt x="7763" y="10828"/>
                </a:lnTo>
                <a:lnTo>
                  <a:pt x="8371" y="10926"/>
                </a:lnTo>
                <a:lnTo>
                  <a:pt x="8979" y="11023"/>
                </a:lnTo>
                <a:lnTo>
                  <a:pt x="9612" y="11072"/>
                </a:lnTo>
                <a:lnTo>
                  <a:pt x="10220" y="11096"/>
                </a:lnTo>
                <a:lnTo>
                  <a:pt x="10829" y="11072"/>
                </a:lnTo>
                <a:lnTo>
                  <a:pt x="11461" y="11047"/>
                </a:lnTo>
                <a:lnTo>
                  <a:pt x="12070" y="10974"/>
                </a:lnTo>
                <a:lnTo>
                  <a:pt x="12678" y="10877"/>
                </a:lnTo>
                <a:lnTo>
                  <a:pt x="13286" y="10755"/>
                </a:lnTo>
                <a:lnTo>
                  <a:pt x="13870" y="10585"/>
                </a:lnTo>
                <a:lnTo>
                  <a:pt x="14454" y="10390"/>
                </a:lnTo>
                <a:lnTo>
                  <a:pt x="15063" y="10147"/>
                </a:lnTo>
                <a:lnTo>
                  <a:pt x="15622" y="9831"/>
                </a:lnTo>
                <a:lnTo>
                  <a:pt x="16182" y="9514"/>
                </a:lnTo>
                <a:lnTo>
                  <a:pt x="16693" y="9149"/>
                </a:lnTo>
                <a:lnTo>
                  <a:pt x="17204" y="8736"/>
                </a:lnTo>
                <a:lnTo>
                  <a:pt x="17690" y="8322"/>
                </a:lnTo>
                <a:lnTo>
                  <a:pt x="18153" y="7884"/>
                </a:lnTo>
                <a:lnTo>
                  <a:pt x="18615" y="7446"/>
                </a:lnTo>
                <a:lnTo>
                  <a:pt x="18639" y="7397"/>
                </a:lnTo>
                <a:lnTo>
                  <a:pt x="18761" y="7373"/>
                </a:lnTo>
                <a:lnTo>
                  <a:pt x="18858" y="7300"/>
                </a:lnTo>
                <a:lnTo>
                  <a:pt x="19029" y="7300"/>
                </a:lnTo>
                <a:lnTo>
                  <a:pt x="19175" y="7276"/>
                </a:lnTo>
                <a:lnTo>
                  <a:pt x="19321" y="7227"/>
                </a:lnTo>
                <a:lnTo>
                  <a:pt x="19467" y="7178"/>
                </a:lnTo>
                <a:lnTo>
                  <a:pt x="19613" y="7105"/>
                </a:lnTo>
                <a:lnTo>
                  <a:pt x="19734" y="7008"/>
                </a:lnTo>
                <a:lnTo>
                  <a:pt x="19807" y="6886"/>
                </a:lnTo>
                <a:lnTo>
                  <a:pt x="19880" y="6765"/>
                </a:lnTo>
                <a:lnTo>
                  <a:pt x="19880" y="6716"/>
                </a:lnTo>
                <a:lnTo>
                  <a:pt x="19880" y="6667"/>
                </a:lnTo>
                <a:lnTo>
                  <a:pt x="19832" y="6619"/>
                </a:lnTo>
                <a:lnTo>
                  <a:pt x="19807" y="6570"/>
                </a:lnTo>
                <a:lnTo>
                  <a:pt x="19710" y="6546"/>
                </a:lnTo>
                <a:lnTo>
                  <a:pt x="19661" y="6546"/>
                </a:lnTo>
                <a:lnTo>
                  <a:pt x="19613" y="6570"/>
                </a:lnTo>
                <a:lnTo>
                  <a:pt x="19467" y="6643"/>
                </a:lnTo>
                <a:lnTo>
                  <a:pt x="19369" y="6716"/>
                </a:lnTo>
                <a:lnTo>
                  <a:pt x="19248" y="6789"/>
                </a:lnTo>
                <a:lnTo>
                  <a:pt x="19102" y="6862"/>
                </a:lnTo>
                <a:lnTo>
                  <a:pt x="18858" y="6911"/>
                </a:lnTo>
                <a:lnTo>
                  <a:pt x="18566" y="6521"/>
                </a:lnTo>
                <a:lnTo>
                  <a:pt x="18250" y="6132"/>
                </a:lnTo>
                <a:lnTo>
                  <a:pt x="18420" y="6108"/>
                </a:lnTo>
                <a:lnTo>
                  <a:pt x="18664" y="6059"/>
                </a:lnTo>
                <a:lnTo>
                  <a:pt x="18956" y="5962"/>
                </a:lnTo>
                <a:lnTo>
                  <a:pt x="19077" y="5889"/>
                </a:lnTo>
                <a:lnTo>
                  <a:pt x="19199" y="5816"/>
                </a:lnTo>
                <a:lnTo>
                  <a:pt x="19272" y="5718"/>
                </a:lnTo>
                <a:lnTo>
                  <a:pt x="19321" y="5597"/>
                </a:lnTo>
                <a:lnTo>
                  <a:pt x="19321" y="5548"/>
                </a:lnTo>
                <a:lnTo>
                  <a:pt x="19321" y="5500"/>
                </a:lnTo>
                <a:lnTo>
                  <a:pt x="19296" y="5475"/>
                </a:lnTo>
                <a:lnTo>
                  <a:pt x="19248" y="5451"/>
                </a:lnTo>
                <a:lnTo>
                  <a:pt x="19150" y="5451"/>
                </a:lnTo>
                <a:lnTo>
                  <a:pt x="19053" y="5475"/>
                </a:lnTo>
                <a:lnTo>
                  <a:pt x="18858" y="5548"/>
                </a:lnTo>
                <a:lnTo>
                  <a:pt x="18688" y="5621"/>
                </a:lnTo>
                <a:lnTo>
                  <a:pt x="18493" y="5718"/>
                </a:lnTo>
                <a:lnTo>
                  <a:pt x="18226" y="5767"/>
                </a:lnTo>
                <a:lnTo>
                  <a:pt x="17958" y="5791"/>
                </a:lnTo>
                <a:lnTo>
                  <a:pt x="17496" y="5281"/>
                </a:lnTo>
                <a:lnTo>
                  <a:pt x="17690" y="5281"/>
                </a:lnTo>
                <a:lnTo>
                  <a:pt x="17885" y="5256"/>
                </a:lnTo>
                <a:lnTo>
                  <a:pt x="18080" y="5208"/>
                </a:lnTo>
                <a:lnTo>
                  <a:pt x="18274" y="5135"/>
                </a:lnTo>
                <a:lnTo>
                  <a:pt x="18591" y="4964"/>
                </a:lnTo>
                <a:lnTo>
                  <a:pt x="18761" y="4867"/>
                </a:lnTo>
                <a:lnTo>
                  <a:pt x="18931" y="4745"/>
                </a:lnTo>
                <a:lnTo>
                  <a:pt x="19077" y="4599"/>
                </a:lnTo>
                <a:lnTo>
                  <a:pt x="19199" y="4453"/>
                </a:lnTo>
                <a:lnTo>
                  <a:pt x="19272" y="4307"/>
                </a:lnTo>
                <a:lnTo>
                  <a:pt x="19296" y="4234"/>
                </a:lnTo>
                <a:lnTo>
                  <a:pt x="19296" y="4137"/>
                </a:lnTo>
                <a:lnTo>
                  <a:pt x="19296" y="4088"/>
                </a:lnTo>
                <a:lnTo>
                  <a:pt x="19272" y="4064"/>
                </a:lnTo>
                <a:lnTo>
                  <a:pt x="19199" y="4064"/>
                </a:lnTo>
                <a:lnTo>
                  <a:pt x="19077" y="4088"/>
                </a:lnTo>
                <a:lnTo>
                  <a:pt x="18956" y="4137"/>
                </a:lnTo>
                <a:lnTo>
                  <a:pt x="18737" y="4307"/>
                </a:lnTo>
                <a:lnTo>
                  <a:pt x="18518" y="4478"/>
                </a:lnTo>
                <a:lnTo>
                  <a:pt x="18323" y="4648"/>
                </a:lnTo>
                <a:lnTo>
                  <a:pt x="18031" y="4794"/>
                </a:lnTo>
                <a:lnTo>
                  <a:pt x="17763" y="4867"/>
                </a:lnTo>
                <a:lnTo>
                  <a:pt x="17447" y="4916"/>
                </a:lnTo>
                <a:lnTo>
                  <a:pt x="17155" y="4916"/>
                </a:lnTo>
                <a:lnTo>
                  <a:pt x="16620" y="4429"/>
                </a:lnTo>
                <a:lnTo>
                  <a:pt x="16839" y="4186"/>
                </a:lnTo>
                <a:lnTo>
                  <a:pt x="17058" y="3967"/>
                </a:lnTo>
                <a:lnTo>
                  <a:pt x="17277" y="3748"/>
                </a:lnTo>
                <a:lnTo>
                  <a:pt x="17593" y="3918"/>
                </a:lnTo>
                <a:lnTo>
                  <a:pt x="17909" y="4088"/>
                </a:lnTo>
                <a:lnTo>
                  <a:pt x="18031" y="4113"/>
                </a:lnTo>
                <a:lnTo>
                  <a:pt x="18128" y="4113"/>
                </a:lnTo>
                <a:lnTo>
                  <a:pt x="18201" y="4040"/>
                </a:lnTo>
                <a:lnTo>
                  <a:pt x="18274" y="3967"/>
                </a:lnTo>
                <a:lnTo>
                  <a:pt x="18299" y="3894"/>
                </a:lnTo>
                <a:lnTo>
                  <a:pt x="18299" y="3796"/>
                </a:lnTo>
                <a:lnTo>
                  <a:pt x="18250" y="3723"/>
                </a:lnTo>
                <a:lnTo>
                  <a:pt x="18177" y="3650"/>
                </a:lnTo>
                <a:lnTo>
                  <a:pt x="17885" y="3504"/>
                </a:lnTo>
                <a:lnTo>
                  <a:pt x="17593" y="3358"/>
                </a:lnTo>
                <a:lnTo>
                  <a:pt x="17690" y="3212"/>
                </a:lnTo>
                <a:lnTo>
                  <a:pt x="17763" y="3042"/>
                </a:lnTo>
                <a:lnTo>
                  <a:pt x="17763" y="3018"/>
                </a:lnTo>
                <a:lnTo>
                  <a:pt x="17739" y="2993"/>
                </a:lnTo>
                <a:lnTo>
                  <a:pt x="17690" y="2993"/>
                </a:lnTo>
                <a:lnTo>
                  <a:pt x="17423" y="3237"/>
                </a:lnTo>
                <a:lnTo>
                  <a:pt x="16376" y="2555"/>
                </a:lnTo>
                <a:lnTo>
                  <a:pt x="16693" y="2190"/>
                </a:lnTo>
                <a:lnTo>
                  <a:pt x="16717" y="2142"/>
                </a:lnTo>
                <a:lnTo>
                  <a:pt x="16693" y="2069"/>
                </a:lnTo>
                <a:lnTo>
                  <a:pt x="16668" y="2044"/>
                </a:lnTo>
                <a:lnTo>
                  <a:pt x="16595" y="2020"/>
                </a:lnTo>
                <a:lnTo>
                  <a:pt x="16449" y="2093"/>
                </a:lnTo>
                <a:lnTo>
                  <a:pt x="16303" y="2166"/>
                </a:lnTo>
                <a:lnTo>
                  <a:pt x="16036" y="2361"/>
                </a:lnTo>
                <a:lnTo>
                  <a:pt x="15914" y="2288"/>
                </a:lnTo>
                <a:lnTo>
                  <a:pt x="15354" y="2020"/>
                </a:lnTo>
                <a:lnTo>
                  <a:pt x="14795" y="1752"/>
                </a:lnTo>
                <a:lnTo>
                  <a:pt x="15087" y="1290"/>
                </a:lnTo>
                <a:lnTo>
                  <a:pt x="15087" y="1266"/>
                </a:lnTo>
                <a:lnTo>
                  <a:pt x="15063" y="1266"/>
                </a:lnTo>
                <a:lnTo>
                  <a:pt x="14795" y="1436"/>
                </a:lnTo>
                <a:lnTo>
                  <a:pt x="14552" y="1655"/>
                </a:lnTo>
                <a:lnTo>
                  <a:pt x="14089" y="1460"/>
                </a:lnTo>
                <a:lnTo>
                  <a:pt x="13603" y="1290"/>
                </a:lnTo>
                <a:lnTo>
                  <a:pt x="13140" y="1144"/>
                </a:lnTo>
                <a:lnTo>
                  <a:pt x="12702" y="1022"/>
                </a:lnTo>
                <a:lnTo>
                  <a:pt x="12775" y="706"/>
                </a:lnTo>
                <a:lnTo>
                  <a:pt x="12800" y="536"/>
                </a:lnTo>
                <a:lnTo>
                  <a:pt x="12800" y="365"/>
                </a:lnTo>
                <a:lnTo>
                  <a:pt x="12775" y="317"/>
                </a:lnTo>
                <a:lnTo>
                  <a:pt x="12751" y="292"/>
                </a:lnTo>
                <a:lnTo>
                  <a:pt x="12702" y="292"/>
                </a:lnTo>
                <a:lnTo>
                  <a:pt x="12654" y="341"/>
                </a:lnTo>
                <a:lnTo>
                  <a:pt x="12532" y="560"/>
                </a:lnTo>
                <a:lnTo>
                  <a:pt x="12337" y="925"/>
                </a:lnTo>
                <a:lnTo>
                  <a:pt x="11705" y="803"/>
                </a:lnTo>
                <a:lnTo>
                  <a:pt x="11072" y="706"/>
                </a:lnTo>
                <a:lnTo>
                  <a:pt x="11072" y="511"/>
                </a:lnTo>
                <a:lnTo>
                  <a:pt x="11072" y="317"/>
                </a:lnTo>
                <a:lnTo>
                  <a:pt x="11072" y="244"/>
                </a:lnTo>
                <a:lnTo>
                  <a:pt x="11048" y="146"/>
                </a:lnTo>
                <a:lnTo>
                  <a:pt x="10999" y="73"/>
                </a:lnTo>
                <a:lnTo>
                  <a:pt x="10950" y="25"/>
                </a:lnTo>
                <a:lnTo>
                  <a:pt x="10902" y="0"/>
                </a:lnTo>
                <a:close/>
              </a:path>
            </a:pathLst>
          </a:custGeom>
          <a:solidFill>
            <a:schemeClr val="tx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2" name="Imagen 21"/>
          <p:cNvPicPr>
            <a:picLocks noChangeAspect="1"/>
          </p:cNvPicPr>
          <p:nvPr/>
        </p:nvPicPr>
        <p:blipFill>
          <a:blip r:embed="rId4"/>
          <a:stretch>
            <a:fillRect/>
          </a:stretch>
        </p:blipFill>
        <p:spPr>
          <a:xfrm>
            <a:off x="5655169" y="904238"/>
            <a:ext cx="1071348" cy="1071348"/>
          </a:xfrm>
          <a:prstGeom prst="rect">
            <a:avLst/>
          </a:prstGeom>
        </p:spPr>
      </p:pic>
      <p:pic>
        <p:nvPicPr>
          <p:cNvPr id="23" name="Imagen 22"/>
          <p:cNvPicPr>
            <a:picLocks noChangeAspect="1"/>
          </p:cNvPicPr>
          <p:nvPr/>
        </p:nvPicPr>
        <p:blipFill>
          <a:blip r:embed="rId5">
            <a:duotone>
              <a:schemeClr val="bg2">
                <a:shade val="45000"/>
                <a:satMod val="135000"/>
              </a:schemeClr>
              <a:prstClr val="white"/>
            </a:duotone>
          </a:blip>
          <a:stretch>
            <a:fillRect/>
          </a:stretch>
        </p:blipFill>
        <p:spPr>
          <a:xfrm rot="16200000">
            <a:off x="4928412" y="2073421"/>
            <a:ext cx="577775" cy="577775"/>
          </a:xfrm>
          <a:prstGeom prst="rect">
            <a:avLst/>
          </a:prstGeom>
        </p:spPr>
      </p:pic>
      <p:pic>
        <p:nvPicPr>
          <p:cNvPr id="24" name="Imagen 23"/>
          <p:cNvPicPr>
            <a:picLocks noChangeAspect="1"/>
          </p:cNvPicPr>
          <p:nvPr/>
        </p:nvPicPr>
        <p:blipFill>
          <a:blip r:embed="rId5">
            <a:duotone>
              <a:schemeClr val="bg2">
                <a:shade val="45000"/>
                <a:satMod val="135000"/>
              </a:schemeClr>
              <a:prstClr val="white"/>
            </a:duotone>
          </a:blip>
          <a:stretch>
            <a:fillRect/>
          </a:stretch>
        </p:blipFill>
        <p:spPr>
          <a:xfrm rot="16200000">
            <a:off x="2456114" y="3141871"/>
            <a:ext cx="577775" cy="577775"/>
          </a:xfrm>
          <a:prstGeom prst="rect">
            <a:avLst/>
          </a:prstGeom>
        </p:spPr>
      </p:pic>
      <p:pic>
        <p:nvPicPr>
          <p:cNvPr id="25" name="Imagen 24"/>
          <p:cNvPicPr>
            <a:picLocks noChangeAspect="1"/>
          </p:cNvPicPr>
          <p:nvPr/>
        </p:nvPicPr>
        <p:blipFill>
          <a:blip r:embed="rId5">
            <a:duotone>
              <a:schemeClr val="bg2">
                <a:shade val="45000"/>
                <a:satMod val="135000"/>
              </a:schemeClr>
              <a:prstClr val="white"/>
            </a:duotone>
          </a:blip>
          <a:stretch>
            <a:fillRect/>
          </a:stretch>
        </p:blipFill>
        <p:spPr>
          <a:xfrm rot="16200000">
            <a:off x="4912484" y="3260103"/>
            <a:ext cx="561847" cy="561847"/>
          </a:xfrm>
          <a:prstGeom prst="rect">
            <a:avLst/>
          </a:prstGeom>
        </p:spPr>
      </p:pic>
      <p:pic>
        <p:nvPicPr>
          <p:cNvPr id="26" name="Imagen 25"/>
          <p:cNvPicPr>
            <a:picLocks noChangeAspect="1"/>
          </p:cNvPicPr>
          <p:nvPr/>
        </p:nvPicPr>
        <p:blipFill>
          <a:blip r:embed="rId5">
            <a:duotone>
              <a:schemeClr val="bg2">
                <a:shade val="45000"/>
                <a:satMod val="135000"/>
              </a:schemeClr>
              <a:prstClr val="white"/>
            </a:duotone>
          </a:blip>
          <a:stretch>
            <a:fillRect/>
          </a:stretch>
        </p:blipFill>
        <p:spPr>
          <a:xfrm rot="16200000">
            <a:off x="2462779" y="2037749"/>
            <a:ext cx="577775" cy="577775"/>
          </a:xfrm>
          <a:prstGeom prst="rect">
            <a:avLst/>
          </a:prstGeom>
        </p:spPr>
      </p:pic>
      <p:pic>
        <p:nvPicPr>
          <p:cNvPr id="28" name="Imagen 27"/>
          <p:cNvPicPr>
            <a:picLocks noChangeAspect="1"/>
          </p:cNvPicPr>
          <p:nvPr/>
        </p:nvPicPr>
        <p:blipFill>
          <a:blip r:embed="rId6">
            <a:duotone>
              <a:schemeClr val="bg2">
                <a:shade val="45000"/>
                <a:satMod val="135000"/>
              </a:schemeClr>
              <a:prstClr val="white"/>
            </a:duotone>
          </a:blip>
          <a:stretch>
            <a:fillRect/>
          </a:stretch>
        </p:blipFill>
        <p:spPr>
          <a:xfrm rot="2979114">
            <a:off x="3305189" y="2606115"/>
            <a:ext cx="548089" cy="548089"/>
          </a:xfrm>
          <a:prstGeom prst="rect">
            <a:avLst/>
          </a:prstGeom>
        </p:spPr>
      </p:pic>
      <p:pic>
        <p:nvPicPr>
          <p:cNvPr id="29" name="Imagen 28"/>
          <p:cNvPicPr>
            <a:picLocks noChangeAspect="1"/>
          </p:cNvPicPr>
          <p:nvPr/>
        </p:nvPicPr>
        <p:blipFill>
          <a:blip r:embed="rId6">
            <a:duotone>
              <a:schemeClr val="bg2">
                <a:shade val="45000"/>
                <a:satMod val="135000"/>
              </a:schemeClr>
              <a:prstClr val="white"/>
            </a:duotone>
          </a:blip>
          <a:stretch>
            <a:fillRect/>
          </a:stretch>
        </p:blipFill>
        <p:spPr>
          <a:xfrm rot="2979114">
            <a:off x="3321103" y="1515228"/>
            <a:ext cx="548089" cy="548089"/>
          </a:xfrm>
          <a:prstGeom prst="rect">
            <a:avLst/>
          </a:prstGeom>
        </p:spPr>
      </p:pic>
      <p:pic>
        <p:nvPicPr>
          <p:cNvPr id="31" name="Imagen 30"/>
          <p:cNvPicPr>
            <a:picLocks noChangeAspect="1"/>
          </p:cNvPicPr>
          <p:nvPr/>
        </p:nvPicPr>
        <p:blipFill rotWithShape="1">
          <a:blip r:embed="rId7">
            <a:extLst>
              <a:ext uri="{BEBA8EAE-BF5A-486C-A8C5-ECC9F3942E4B}">
                <a14:imgProps xmlns:a14="http://schemas.microsoft.com/office/drawing/2010/main">
                  <a14:imgLayer r:embed="rId8">
                    <a14:imgEffect>
                      <a14:saturation sat="0"/>
                    </a14:imgEffect>
                    <a14:imgEffect>
                      <a14:brightnessContrast bright="-40000" contrast="-40000"/>
                    </a14:imgEffect>
                  </a14:imgLayer>
                </a14:imgProps>
              </a:ext>
            </a:extLst>
          </a:blip>
          <a:srcRect l="18018" t="20874"/>
          <a:stretch/>
        </p:blipFill>
        <p:spPr>
          <a:xfrm rot="6039621">
            <a:off x="4079514" y="1576486"/>
            <a:ext cx="1078859" cy="520637"/>
          </a:xfrm>
          <a:prstGeom prst="rect">
            <a:avLst/>
          </a:prstGeom>
        </p:spPr>
      </p:pic>
      <p:pic>
        <p:nvPicPr>
          <p:cNvPr id="32" name="Imagen 31"/>
          <p:cNvPicPr>
            <a:picLocks noChangeAspect="1"/>
          </p:cNvPicPr>
          <p:nvPr/>
        </p:nvPicPr>
        <p:blipFill rotWithShape="1">
          <a:blip r:embed="rId7">
            <a:extLst>
              <a:ext uri="{BEBA8EAE-BF5A-486C-A8C5-ECC9F3942E4B}">
                <a14:imgProps xmlns:a14="http://schemas.microsoft.com/office/drawing/2010/main">
                  <a14:imgLayer r:embed="rId8">
                    <a14:imgEffect>
                      <a14:saturation sat="0"/>
                    </a14:imgEffect>
                    <a14:imgEffect>
                      <a14:brightnessContrast bright="-40000" contrast="-40000"/>
                    </a14:imgEffect>
                  </a14:imgLayer>
                </a14:imgProps>
              </a:ext>
            </a:extLst>
          </a:blip>
          <a:srcRect l="18018" t="20874"/>
          <a:stretch/>
        </p:blipFill>
        <p:spPr>
          <a:xfrm rot="6039621">
            <a:off x="4023071" y="2733036"/>
            <a:ext cx="1078859" cy="520637"/>
          </a:xfrm>
          <a:prstGeom prst="rect">
            <a:avLst/>
          </a:prstGeom>
        </p:spPr>
      </p:pic>
      <p:sp>
        <p:nvSpPr>
          <p:cNvPr id="4" name="Elipse 3"/>
          <p:cNvSpPr/>
          <p:nvPr/>
        </p:nvSpPr>
        <p:spPr>
          <a:xfrm>
            <a:off x="4623335" y="1406838"/>
            <a:ext cx="127509" cy="134912"/>
          </a:xfrm>
          <a:prstGeom prst="ellipse">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7" name="Conector recto 6"/>
          <p:cNvCxnSpPr/>
          <p:nvPr/>
        </p:nvCxnSpPr>
        <p:spPr>
          <a:xfrm>
            <a:off x="4748779" y="1474294"/>
            <a:ext cx="225778" cy="0"/>
          </a:xfrm>
          <a:prstGeom prst="line">
            <a:avLst/>
          </a:prstGeom>
          <a:ln>
            <a:solidFill>
              <a:schemeClr val="tx1">
                <a:lumMod val="65000"/>
                <a:lumOff val="35000"/>
              </a:schemeClr>
            </a:solidFill>
          </a:ln>
        </p:spPr>
        <p:style>
          <a:lnRef idx="2">
            <a:schemeClr val="dk1"/>
          </a:lnRef>
          <a:fillRef idx="0">
            <a:schemeClr val="dk1"/>
          </a:fillRef>
          <a:effectRef idx="1">
            <a:schemeClr val="dk1"/>
          </a:effectRef>
          <a:fontRef idx="minor">
            <a:schemeClr val="tx1"/>
          </a:fontRef>
        </p:style>
      </p:cxnSp>
      <p:sp>
        <p:nvSpPr>
          <p:cNvPr id="35" name="Elipse 34"/>
          <p:cNvSpPr/>
          <p:nvPr/>
        </p:nvSpPr>
        <p:spPr>
          <a:xfrm>
            <a:off x="4572671" y="3119803"/>
            <a:ext cx="127509" cy="134912"/>
          </a:xfrm>
          <a:prstGeom prst="ellipse">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36" name="Conector recto 35"/>
          <p:cNvCxnSpPr/>
          <p:nvPr/>
        </p:nvCxnSpPr>
        <p:spPr>
          <a:xfrm>
            <a:off x="4698115" y="3187259"/>
            <a:ext cx="225778" cy="0"/>
          </a:xfrm>
          <a:prstGeom prst="line">
            <a:avLst/>
          </a:prstGeom>
          <a:ln>
            <a:solidFill>
              <a:schemeClr val="tx1">
                <a:lumMod val="65000"/>
                <a:lumOff val="35000"/>
              </a:schemeClr>
            </a:solidFill>
          </a:ln>
        </p:spPr>
        <p:style>
          <a:lnRef idx="2">
            <a:schemeClr val="dk1"/>
          </a:lnRef>
          <a:fillRef idx="0">
            <a:schemeClr val="dk1"/>
          </a:fillRef>
          <a:effectRef idx="1">
            <a:schemeClr val="dk1"/>
          </a:effectRef>
          <a:fontRef idx="minor">
            <a:schemeClr val="tx1"/>
          </a:fontRef>
        </p:style>
      </p:cxnSp>
      <p:sp>
        <p:nvSpPr>
          <p:cNvPr id="37" name="Google Shape;95;p18"/>
          <p:cNvSpPr txBox="1">
            <a:spLocks noGrp="1"/>
          </p:cNvSpPr>
          <p:nvPr/>
        </p:nvSpPr>
        <p:spPr>
          <a:xfrm>
            <a:off x="1548517" y="4167395"/>
            <a:ext cx="5042808" cy="701461"/>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60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1pPr>
            <a:lvl2pPr marL="914400" marR="0" lvl="1"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2pPr>
            <a:lvl3pPr marL="1371600" marR="0" lvl="2"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3pPr>
            <a:lvl4pPr marL="1828800" marR="0" lvl="3"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4pPr>
            <a:lvl5pPr marL="2286000" marR="0" lvl="4"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5pPr>
            <a:lvl6pPr marL="2743200" marR="0" lvl="5"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6pPr>
            <a:lvl7pPr marL="3200400" marR="0" lvl="6"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7pPr>
            <a:lvl8pPr marL="3657600" marR="0" lvl="7"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8pPr>
            <a:lvl9pPr marL="4114800" marR="0" lvl="8"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9pPr>
          </a:lstStyle>
          <a:p>
            <a:pPr marL="114300" lvl="0" indent="0" algn="ctr" rtl="0">
              <a:lnSpc>
                <a:spcPct val="50000"/>
              </a:lnSpc>
              <a:spcBef>
                <a:spcPts val="600"/>
              </a:spcBef>
              <a:spcAft>
                <a:spcPts val="0"/>
              </a:spcAft>
              <a:buSzPts val="1800"/>
              <a:buNone/>
            </a:pPr>
            <a:r>
              <a:rPr lang="es-ES_tradnl" sz="1000" dirty="0"/>
              <a:t>Figura 16.Tres niveles del procesamiento: visceral, conductual y reflexivo</a:t>
            </a:r>
          </a:p>
          <a:p>
            <a:pPr marL="114300" lvl="0" indent="0" algn="ctr">
              <a:lnSpc>
                <a:spcPct val="50000"/>
              </a:lnSpc>
              <a:buNone/>
            </a:pPr>
            <a:r>
              <a:rPr lang="es-ES_tradnl" sz="1000" dirty="0"/>
              <a:t> Fuente: Donald Normand (2014)</a:t>
            </a:r>
            <a:endParaRPr lang="es-ES_tradnl" sz="1400" dirty="0"/>
          </a:p>
        </p:txBody>
      </p:sp>
      <p:sp>
        <p:nvSpPr>
          <p:cNvPr id="33" name="Rectángulo 32">
            <a:extLst>
              <a:ext uri="{FF2B5EF4-FFF2-40B4-BE49-F238E27FC236}">
                <a16:creationId xmlns:a16="http://schemas.microsoft.com/office/drawing/2014/main" id="{E8BE5490-EB2F-6742-B5C2-41718DA78F47}"/>
              </a:ext>
            </a:extLst>
          </p:cNvPr>
          <p:cNvSpPr/>
          <p:nvPr/>
        </p:nvSpPr>
        <p:spPr>
          <a:xfrm>
            <a:off x="528286" y="4713309"/>
            <a:ext cx="2164375" cy="253916"/>
          </a:xfrm>
          <a:prstGeom prst="rect">
            <a:avLst/>
          </a:prstGeom>
        </p:spPr>
        <p:txBody>
          <a:bodyPr wrap="none">
            <a:spAutoFit/>
          </a:bodyPr>
          <a:lstStyle/>
          <a:p>
            <a:r>
              <a:rPr lang="es-MX" sz="1050" dirty="0">
                <a:solidFill>
                  <a:schemeClr val="bg2"/>
                </a:solidFill>
              </a:rPr>
              <a:t>Diseño de Productos Sistémicos </a:t>
            </a:r>
          </a:p>
        </p:txBody>
      </p:sp>
      <p:sp>
        <p:nvSpPr>
          <p:cNvPr id="40" name="Rectángulo 39">
            <a:extLst>
              <a:ext uri="{FF2B5EF4-FFF2-40B4-BE49-F238E27FC236}">
                <a16:creationId xmlns:a16="http://schemas.microsoft.com/office/drawing/2014/main" id="{45096494-DC92-A448-9054-FEED7E2AD8AA}"/>
              </a:ext>
            </a:extLst>
          </p:cNvPr>
          <p:cNvSpPr/>
          <p:nvPr/>
        </p:nvSpPr>
        <p:spPr>
          <a:xfrm>
            <a:off x="5306301" y="4713309"/>
            <a:ext cx="1691489" cy="253916"/>
          </a:xfrm>
          <a:prstGeom prst="rect">
            <a:avLst/>
          </a:prstGeom>
        </p:spPr>
        <p:txBody>
          <a:bodyPr wrap="none">
            <a:spAutoFit/>
          </a:bodyPr>
          <a:lstStyle/>
          <a:p>
            <a:r>
              <a:rPr lang="es-MX" sz="1050" dirty="0">
                <a:solidFill>
                  <a:schemeClr val="bg2"/>
                </a:solidFill>
              </a:rPr>
              <a:t>Dr. en Dis. Deniss Rojas </a:t>
            </a:r>
          </a:p>
        </p:txBody>
      </p:sp>
      <p:sp>
        <p:nvSpPr>
          <p:cNvPr id="41" name="CuadroTexto 40">
            <a:extLst>
              <a:ext uri="{FF2B5EF4-FFF2-40B4-BE49-F238E27FC236}">
                <a16:creationId xmlns:a16="http://schemas.microsoft.com/office/drawing/2014/main" id="{7B34257A-1643-CF46-B406-227BD5673AD7}"/>
              </a:ext>
            </a:extLst>
          </p:cNvPr>
          <p:cNvSpPr txBox="1"/>
          <p:nvPr/>
        </p:nvSpPr>
        <p:spPr>
          <a:xfrm>
            <a:off x="5038361" y="4713309"/>
            <a:ext cx="3918857" cy="253916"/>
          </a:xfrm>
          <a:prstGeom prst="rect">
            <a:avLst/>
          </a:prstGeom>
          <a:noFill/>
        </p:spPr>
        <p:txBody>
          <a:bodyPr wrap="square" rtlCol="0">
            <a:spAutoFit/>
          </a:bodyPr>
          <a:lstStyle/>
          <a:p>
            <a:pPr algn="r"/>
            <a:r>
              <a:rPr lang="es-MX" sz="1050" b="1" dirty="0">
                <a:solidFill>
                  <a:schemeClr val="tx1">
                    <a:lumMod val="75000"/>
                    <a:lumOff val="25000"/>
                  </a:schemeClr>
                </a:solidFill>
              </a:rPr>
              <a:t>Septiembre 2019</a:t>
            </a:r>
          </a:p>
        </p:txBody>
      </p:sp>
    </p:spTree>
    <p:extLst>
      <p:ext uri="{BB962C8B-B14F-4D97-AF65-F5344CB8AC3E}">
        <p14:creationId xmlns:p14="http://schemas.microsoft.com/office/powerpoint/2010/main" val="82025626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72"/>
        <p:cNvGrpSpPr/>
        <p:nvPr/>
      </p:nvGrpSpPr>
      <p:grpSpPr>
        <a:xfrm>
          <a:off x="0" y="0"/>
          <a:ext cx="0" cy="0"/>
          <a:chOff x="0" y="0"/>
          <a:chExt cx="0" cy="0"/>
        </a:xfrm>
      </p:grpSpPr>
      <p:pic>
        <p:nvPicPr>
          <p:cNvPr id="9" name="Imagen 8" descr="Captura de pantalla 2018-09-18 a las 4.00.42 p.m..png"/>
          <p:cNvPicPr>
            <a:picLocks noChangeAspect="1"/>
          </p:cNvPicPr>
          <p:nvPr/>
        </p:nvPicPr>
        <p:blipFill rotWithShape="1">
          <a:blip r:embed="rId3">
            <a:extLst>
              <a:ext uri="{28A0092B-C50C-407E-A947-70E740481C1C}">
                <a14:useLocalDpi xmlns:a14="http://schemas.microsoft.com/office/drawing/2010/main" val="0"/>
              </a:ext>
            </a:extLst>
          </a:blip>
          <a:srcRect r="25474"/>
          <a:stretch/>
        </p:blipFill>
        <p:spPr>
          <a:xfrm>
            <a:off x="6977944" y="0"/>
            <a:ext cx="2166056" cy="5132371"/>
          </a:xfrm>
          <a:prstGeom prst="rect">
            <a:avLst/>
          </a:prstGeom>
        </p:spPr>
      </p:pic>
      <p:sp>
        <p:nvSpPr>
          <p:cNvPr id="17" name="Google Shape;94;p18"/>
          <p:cNvSpPr txBox="1">
            <a:spLocks noGrp="1"/>
          </p:cNvSpPr>
          <p:nvPr/>
        </p:nvSpPr>
        <p:spPr>
          <a:xfrm>
            <a:off x="468662" y="325633"/>
            <a:ext cx="6754677" cy="721724"/>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434343"/>
              </a:buClr>
              <a:buSzPts val="4800"/>
              <a:buFont typeface="Lato Hairline"/>
              <a:buNone/>
              <a:defRPr sz="4800" b="0" i="0" u="none" strike="noStrike" cap="none">
                <a:solidFill>
                  <a:srgbClr val="434343"/>
                </a:solidFill>
                <a:latin typeface="Lato Hairline"/>
                <a:ea typeface="Lato Hairline"/>
                <a:cs typeface="Lato Hairline"/>
                <a:sym typeface="Lato Hairline"/>
              </a:defRPr>
            </a:lvl1pPr>
            <a:lvl2pPr marR="0" lvl="1" algn="l" rtl="0">
              <a:lnSpc>
                <a:spcPct val="100000"/>
              </a:lnSpc>
              <a:spcBef>
                <a:spcPts val="0"/>
              </a:spcBef>
              <a:spcAft>
                <a:spcPts val="0"/>
              </a:spcAft>
              <a:buClr>
                <a:srgbClr val="434343"/>
              </a:buClr>
              <a:buSzPts val="4800"/>
              <a:buFont typeface="Lato Hairline"/>
              <a:buNone/>
              <a:defRPr sz="4800" b="0" i="0" u="none" strike="noStrike" cap="none">
                <a:solidFill>
                  <a:srgbClr val="434343"/>
                </a:solidFill>
                <a:latin typeface="Lato Hairline"/>
                <a:ea typeface="Lato Hairline"/>
                <a:cs typeface="Lato Hairline"/>
                <a:sym typeface="Lato Hairline"/>
              </a:defRPr>
            </a:lvl2pPr>
            <a:lvl3pPr marR="0" lvl="2" algn="l" rtl="0">
              <a:lnSpc>
                <a:spcPct val="100000"/>
              </a:lnSpc>
              <a:spcBef>
                <a:spcPts val="0"/>
              </a:spcBef>
              <a:spcAft>
                <a:spcPts val="0"/>
              </a:spcAft>
              <a:buClr>
                <a:srgbClr val="434343"/>
              </a:buClr>
              <a:buSzPts val="4800"/>
              <a:buFont typeface="Lato Hairline"/>
              <a:buNone/>
              <a:defRPr sz="4800" b="0" i="0" u="none" strike="noStrike" cap="none">
                <a:solidFill>
                  <a:srgbClr val="434343"/>
                </a:solidFill>
                <a:latin typeface="Lato Hairline"/>
                <a:ea typeface="Lato Hairline"/>
                <a:cs typeface="Lato Hairline"/>
                <a:sym typeface="Lato Hairline"/>
              </a:defRPr>
            </a:lvl3pPr>
            <a:lvl4pPr marR="0" lvl="3" algn="l" rtl="0">
              <a:lnSpc>
                <a:spcPct val="100000"/>
              </a:lnSpc>
              <a:spcBef>
                <a:spcPts val="0"/>
              </a:spcBef>
              <a:spcAft>
                <a:spcPts val="0"/>
              </a:spcAft>
              <a:buClr>
                <a:srgbClr val="434343"/>
              </a:buClr>
              <a:buSzPts val="4800"/>
              <a:buFont typeface="Lato Hairline"/>
              <a:buNone/>
              <a:defRPr sz="4800" b="0" i="0" u="none" strike="noStrike" cap="none">
                <a:solidFill>
                  <a:srgbClr val="434343"/>
                </a:solidFill>
                <a:latin typeface="Lato Hairline"/>
                <a:ea typeface="Lato Hairline"/>
                <a:cs typeface="Lato Hairline"/>
                <a:sym typeface="Lato Hairline"/>
              </a:defRPr>
            </a:lvl4pPr>
            <a:lvl5pPr marR="0" lvl="4" algn="l" rtl="0">
              <a:lnSpc>
                <a:spcPct val="100000"/>
              </a:lnSpc>
              <a:spcBef>
                <a:spcPts val="0"/>
              </a:spcBef>
              <a:spcAft>
                <a:spcPts val="0"/>
              </a:spcAft>
              <a:buClr>
                <a:srgbClr val="434343"/>
              </a:buClr>
              <a:buSzPts val="4800"/>
              <a:buFont typeface="Lato Hairline"/>
              <a:buNone/>
              <a:defRPr sz="4800" b="0" i="0" u="none" strike="noStrike" cap="none">
                <a:solidFill>
                  <a:srgbClr val="434343"/>
                </a:solidFill>
                <a:latin typeface="Lato Hairline"/>
                <a:ea typeface="Lato Hairline"/>
                <a:cs typeface="Lato Hairline"/>
                <a:sym typeface="Lato Hairline"/>
              </a:defRPr>
            </a:lvl5pPr>
            <a:lvl6pPr marR="0" lvl="5" algn="l" rtl="0">
              <a:lnSpc>
                <a:spcPct val="100000"/>
              </a:lnSpc>
              <a:spcBef>
                <a:spcPts val="0"/>
              </a:spcBef>
              <a:spcAft>
                <a:spcPts val="0"/>
              </a:spcAft>
              <a:buClr>
                <a:srgbClr val="434343"/>
              </a:buClr>
              <a:buSzPts val="4800"/>
              <a:buFont typeface="Lato Hairline"/>
              <a:buNone/>
              <a:defRPr sz="4800" b="0" i="0" u="none" strike="noStrike" cap="none">
                <a:solidFill>
                  <a:srgbClr val="434343"/>
                </a:solidFill>
                <a:latin typeface="Lato Hairline"/>
                <a:ea typeface="Lato Hairline"/>
                <a:cs typeface="Lato Hairline"/>
                <a:sym typeface="Lato Hairline"/>
              </a:defRPr>
            </a:lvl6pPr>
            <a:lvl7pPr marR="0" lvl="6" algn="l" rtl="0">
              <a:lnSpc>
                <a:spcPct val="100000"/>
              </a:lnSpc>
              <a:spcBef>
                <a:spcPts val="0"/>
              </a:spcBef>
              <a:spcAft>
                <a:spcPts val="0"/>
              </a:spcAft>
              <a:buClr>
                <a:srgbClr val="434343"/>
              </a:buClr>
              <a:buSzPts val="4800"/>
              <a:buFont typeface="Lato Hairline"/>
              <a:buNone/>
              <a:defRPr sz="4800" b="0" i="0" u="none" strike="noStrike" cap="none">
                <a:solidFill>
                  <a:srgbClr val="434343"/>
                </a:solidFill>
                <a:latin typeface="Lato Hairline"/>
                <a:ea typeface="Lato Hairline"/>
                <a:cs typeface="Lato Hairline"/>
                <a:sym typeface="Lato Hairline"/>
              </a:defRPr>
            </a:lvl7pPr>
            <a:lvl8pPr marR="0" lvl="7" algn="l" rtl="0">
              <a:lnSpc>
                <a:spcPct val="100000"/>
              </a:lnSpc>
              <a:spcBef>
                <a:spcPts val="0"/>
              </a:spcBef>
              <a:spcAft>
                <a:spcPts val="0"/>
              </a:spcAft>
              <a:buClr>
                <a:srgbClr val="434343"/>
              </a:buClr>
              <a:buSzPts val="4800"/>
              <a:buFont typeface="Lato Hairline"/>
              <a:buNone/>
              <a:defRPr sz="4800" b="0" i="0" u="none" strike="noStrike" cap="none">
                <a:solidFill>
                  <a:srgbClr val="434343"/>
                </a:solidFill>
                <a:latin typeface="Lato Hairline"/>
                <a:ea typeface="Lato Hairline"/>
                <a:cs typeface="Lato Hairline"/>
                <a:sym typeface="Lato Hairline"/>
              </a:defRPr>
            </a:lvl8pPr>
            <a:lvl9pPr marR="0" lvl="8" algn="l" rtl="0">
              <a:lnSpc>
                <a:spcPct val="100000"/>
              </a:lnSpc>
              <a:spcBef>
                <a:spcPts val="0"/>
              </a:spcBef>
              <a:spcAft>
                <a:spcPts val="0"/>
              </a:spcAft>
              <a:buClr>
                <a:srgbClr val="434343"/>
              </a:buClr>
              <a:buSzPts val="4800"/>
              <a:buFont typeface="Lato Hairline"/>
              <a:buNone/>
              <a:defRPr sz="4800" b="0" i="0" u="none" strike="noStrike" cap="none">
                <a:solidFill>
                  <a:srgbClr val="434343"/>
                </a:solidFill>
                <a:latin typeface="Lato Hairline"/>
                <a:ea typeface="Lato Hairline"/>
                <a:cs typeface="Lato Hairline"/>
                <a:sym typeface="Lato Hairline"/>
              </a:defRPr>
            </a:lvl9pPr>
          </a:lstStyle>
          <a:p>
            <a:pPr marL="0" lvl="0" indent="0" algn="l" rtl="0">
              <a:spcBef>
                <a:spcPts val="0"/>
              </a:spcBef>
              <a:spcAft>
                <a:spcPts val="0"/>
              </a:spcAft>
              <a:buNone/>
            </a:pPr>
            <a:r>
              <a:rPr lang="es-ES_tradnl" sz="2800" dirty="0"/>
              <a:t>Nivel visceral</a:t>
            </a:r>
            <a:endParaRPr sz="2800" dirty="0"/>
          </a:p>
        </p:txBody>
      </p:sp>
      <p:sp>
        <p:nvSpPr>
          <p:cNvPr id="19" name="Google Shape;95;p18"/>
          <p:cNvSpPr txBox="1">
            <a:spLocks noGrp="1"/>
          </p:cNvSpPr>
          <p:nvPr/>
        </p:nvSpPr>
        <p:spPr>
          <a:xfrm>
            <a:off x="386758" y="835486"/>
            <a:ext cx="6864807" cy="24130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60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1pPr>
            <a:lvl2pPr marL="914400" marR="0" lvl="1"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2pPr>
            <a:lvl3pPr marL="1371600" marR="0" lvl="2"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3pPr>
            <a:lvl4pPr marL="1828800" marR="0" lvl="3"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4pPr>
            <a:lvl5pPr marL="2286000" marR="0" lvl="4"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5pPr>
            <a:lvl6pPr marL="2743200" marR="0" lvl="5"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6pPr>
            <a:lvl7pPr marL="3200400" marR="0" lvl="6"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7pPr>
            <a:lvl8pPr marL="3657600" marR="0" lvl="7"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8pPr>
            <a:lvl9pPr marL="4114800" marR="0" lvl="8"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9pPr>
          </a:lstStyle>
          <a:p>
            <a:pPr marL="114300" lvl="0" indent="0" algn="just">
              <a:buNone/>
            </a:pPr>
            <a:r>
              <a:rPr lang="es-ES_tradnl" sz="1400" dirty="0">
                <a:solidFill>
                  <a:schemeClr val="bg2">
                    <a:lumMod val="75000"/>
                  </a:schemeClr>
                </a:solidFill>
              </a:rPr>
              <a:t>El </a:t>
            </a:r>
            <a:r>
              <a:rPr lang="es-ES_tradnl" sz="1400" b="1" dirty="0">
                <a:solidFill>
                  <a:srgbClr val="0070C0"/>
                </a:solidFill>
              </a:rPr>
              <a:t>nivel visceral </a:t>
            </a:r>
            <a:r>
              <a:rPr lang="es-ES_tradnl" sz="1400" dirty="0">
                <a:solidFill>
                  <a:schemeClr val="bg2">
                    <a:lumMod val="75000"/>
                  </a:schemeClr>
                </a:solidFill>
              </a:rPr>
              <a:t>es el más primitivo en el ser humano, pues no comprende un proceso racional, es decir el usuario puede aceptar o rechazar el producto con solo verlo, en este nivel el usuario puede adquirir  el producto solo por su aparieriecia física estética  y no recibe una valoración funcional.</a:t>
            </a:r>
          </a:p>
          <a:p>
            <a:pPr marL="114300" lvl="0" indent="0" algn="just">
              <a:buNone/>
            </a:pPr>
            <a:endParaRPr lang="es-ES_tradnl" sz="1400" dirty="0">
              <a:solidFill>
                <a:schemeClr val="bg2">
                  <a:lumMod val="75000"/>
                </a:schemeClr>
              </a:solidFill>
            </a:endParaRPr>
          </a:p>
        </p:txBody>
      </p:sp>
      <p:sp>
        <p:nvSpPr>
          <p:cNvPr id="20" name="Google Shape;95;p18"/>
          <p:cNvSpPr txBox="1">
            <a:spLocks noGrp="1"/>
          </p:cNvSpPr>
          <p:nvPr/>
        </p:nvSpPr>
        <p:spPr>
          <a:xfrm>
            <a:off x="468662" y="2041986"/>
            <a:ext cx="6509282" cy="2901921"/>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60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1pPr>
            <a:lvl2pPr marL="914400" marR="0" lvl="1"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2pPr>
            <a:lvl3pPr marL="1371600" marR="0" lvl="2"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3pPr>
            <a:lvl4pPr marL="1828800" marR="0" lvl="3"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4pPr>
            <a:lvl5pPr marL="2286000" marR="0" lvl="4"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5pPr>
            <a:lvl6pPr marL="2743200" marR="0" lvl="5"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6pPr>
            <a:lvl7pPr marL="3200400" marR="0" lvl="6"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7pPr>
            <a:lvl8pPr marL="3657600" marR="0" lvl="7"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8pPr>
            <a:lvl9pPr marL="4114800" marR="0" lvl="8"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9pPr>
          </a:lstStyle>
          <a:p>
            <a:pPr marL="114300" lvl="0" indent="0" algn="just" rtl="0">
              <a:spcBef>
                <a:spcPts val="600"/>
              </a:spcBef>
              <a:spcAft>
                <a:spcPts val="0"/>
              </a:spcAft>
              <a:buSzPts val="1800"/>
              <a:buNone/>
            </a:pPr>
            <a:r>
              <a:rPr lang="es-ES_tradnl" sz="1400" dirty="0">
                <a:solidFill>
                  <a:schemeClr val="bg2">
                    <a:lumMod val="75000"/>
                  </a:schemeClr>
                </a:solidFill>
              </a:rPr>
              <a:t>Para Donald Normand (2005):</a:t>
            </a:r>
          </a:p>
          <a:p>
            <a:pPr marL="571500" lvl="1" indent="0" algn="just">
              <a:spcBef>
                <a:spcPts val="600"/>
              </a:spcBef>
              <a:buNone/>
            </a:pPr>
            <a:r>
              <a:rPr lang="es-ES_tradnl" sz="1400" dirty="0">
                <a:solidFill>
                  <a:schemeClr val="bg2">
                    <a:lumMod val="75000"/>
                  </a:schemeClr>
                </a:solidFill>
              </a:rPr>
              <a:t>Un diseño efectivo a </a:t>
            </a:r>
            <a:r>
              <a:rPr lang="es-ES_tradnl" sz="1400" b="1" dirty="0">
                <a:solidFill>
                  <a:srgbClr val="0070C0"/>
                </a:solidFill>
              </a:rPr>
              <a:t>nivel visceral </a:t>
            </a:r>
            <a:r>
              <a:rPr lang="es-ES_tradnl" sz="1400" dirty="0">
                <a:solidFill>
                  <a:schemeClr val="bg2">
                    <a:lumMod val="75000"/>
                  </a:schemeClr>
                </a:solidFill>
              </a:rPr>
              <a:t>requiere las habilidades propias del artista visual y gráfico, así como las del ingeniero industrial. La figura y la forma importan. La sensación física del tacto y la textura de lo materiales importan. Importa el peso. En el diseño visceral importa sobre y ante todo crear un  impacto emocional inmediato. Tiene que resultar apetecible y ha de tener un aspecto agradable. Sensualidad y sexualidad desempeñan aquí su papel (p.89)</a:t>
            </a:r>
          </a:p>
        </p:txBody>
      </p:sp>
      <p:sp>
        <p:nvSpPr>
          <p:cNvPr id="8" name="Rectángulo 7">
            <a:extLst>
              <a:ext uri="{FF2B5EF4-FFF2-40B4-BE49-F238E27FC236}">
                <a16:creationId xmlns:a16="http://schemas.microsoft.com/office/drawing/2014/main" id="{B73D6238-6101-8841-ADD2-818089FE54C6}"/>
              </a:ext>
            </a:extLst>
          </p:cNvPr>
          <p:cNvSpPr/>
          <p:nvPr/>
        </p:nvSpPr>
        <p:spPr>
          <a:xfrm>
            <a:off x="528286" y="4713309"/>
            <a:ext cx="2164375" cy="253916"/>
          </a:xfrm>
          <a:prstGeom prst="rect">
            <a:avLst/>
          </a:prstGeom>
        </p:spPr>
        <p:txBody>
          <a:bodyPr wrap="none">
            <a:spAutoFit/>
          </a:bodyPr>
          <a:lstStyle/>
          <a:p>
            <a:r>
              <a:rPr lang="es-MX" sz="1050" dirty="0">
                <a:solidFill>
                  <a:schemeClr val="bg2"/>
                </a:solidFill>
              </a:rPr>
              <a:t>Diseño de Productos Sistémicos </a:t>
            </a:r>
          </a:p>
        </p:txBody>
      </p:sp>
      <p:sp>
        <p:nvSpPr>
          <p:cNvPr id="10" name="Rectángulo 9">
            <a:extLst>
              <a:ext uri="{FF2B5EF4-FFF2-40B4-BE49-F238E27FC236}">
                <a16:creationId xmlns:a16="http://schemas.microsoft.com/office/drawing/2014/main" id="{72A431E7-2C8D-7346-98FD-34B9A8A0662D}"/>
              </a:ext>
            </a:extLst>
          </p:cNvPr>
          <p:cNvSpPr/>
          <p:nvPr/>
        </p:nvSpPr>
        <p:spPr>
          <a:xfrm>
            <a:off x="5306301" y="4713309"/>
            <a:ext cx="1691489" cy="253916"/>
          </a:xfrm>
          <a:prstGeom prst="rect">
            <a:avLst/>
          </a:prstGeom>
        </p:spPr>
        <p:txBody>
          <a:bodyPr wrap="none">
            <a:spAutoFit/>
          </a:bodyPr>
          <a:lstStyle/>
          <a:p>
            <a:r>
              <a:rPr lang="es-MX" sz="1050" dirty="0">
                <a:solidFill>
                  <a:schemeClr val="bg2"/>
                </a:solidFill>
              </a:rPr>
              <a:t>Dr. en Dis. Deniss Rojas </a:t>
            </a:r>
          </a:p>
        </p:txBody>
      </p:sp>
      <p:sp>
        <p:nvSpPr>
          <p:cNvPr id="11" name="CuadroTexto 10">
            <a:extLst>
              <a:ext uri="{FF2B5EF4-FFF2-40B4-BE49-F238E27FC236}">
                <a16:creationId xmlns:a16="http://schemas.microsoft.com/office/drawing/2014/main" id="{30FB81BE-A814-1440-8436-7071C1D33A35}"/>
              </a:ext>
            </a:extLst>
          </p:cNvPr>
          <p:cNvSpPr txBox="1"/>
          <p:nvPr/>
        </p:nvSpPr>
        <p:spPr>
          <a:xfrm>
            <a:off x="5038361" y="4713309"/>
            <a:ext cx="3918857" cy="253916"/>
          </a:xfrm>
          <a:prstGeom prst="rect">
            <a:avLst/>
          </a:prstGeom>
          <a:noFill/>
        </p:spPr>
        <p:txBody>
          <a:bodyPr wrap="square" rtlCol="0">
            <a:spAutoFit/>
          </a:bodyPr>
          <a:lstStyle/>
          <a:p>
            <a:pPr algn="r"/>
            <a:r>
              <a:rPr lang="es-MX" sz="1050" b="1" dirty="0">
                <a:solidFill>
                  <a:schemeClr val="tx1">
                    <a:lumMod val="75000"/>
                    <a:lumOff val="25000"/>
                  </a:schemeClr>
                </a:solidFill>
              </a:rPr>
              <a:t>Septiembre 2019</a:t>
            </a:r>
          </a:p>
        </p:txBody>
      </p:sp>
    </p:spTree>
    <p:extLst>
      <p:ext uri="{BB962C8B-B14F-4D97-AF65-F5344CB8AC3E}">
        <p14:creationId xmlns:p14="http://schemas.microsoft.com/office/powerpoint/2010/main" val="248689941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72"/>
        <p:cNvGrpSpPr/>
        <p:nvPr/>
      </p:nvGrpSpPr>
      <p:grpSpPr>
        <a:xfrm>
          <a:off x="0" y="0"/>
          <a:ext cx="0" cy="0"/>
          <a:chOff x="0" y="0"/>
          <a:chExt cx="0" cy="0"/>
        </a:xfrm>
      </p:grpSpPr>
      <p:pic>
        <p:nvPicPr>
          <p:cNvPr id="10" name="Imagen 9" descr="Captura de pantalla 2018-09-18 a las 3.38.15 p.m..png"/>
          <p:cNvPicPr>
            <a:picLocks noChangeAspect="1"/>
          </p:cNvPicPr>
          <p:nvPr/>
        </p:nvPicPr>
        <p:blipFill rotWithShape="1">
          <a:blip r:embed="rId3">
            <a:extLst>
              <a:ext uri="{28A0092B-C50C-407E-A947-70E740481C1C}">
                <a14:useLocalDpi xmlns:a14="http://schemas.microsoft.com/office/drawing/2010/main" val="0"/>
              </a:ext>
            </a:extLst>
          </a:blip>
          <a:srcRect l="71563" t="1565" r="5085"/>
          <a:stretch/>
        </p:blipFill>
        <p:spPr>
          <a:xfrm>
            <a:off x="7196732" y="0"/>
            <a:ext cx="1961643" cy="5143500"/>
          </a:xfrm>
          <a:prstGeom prst="rect">
            <a:avLst/>
          </a:prstGeom>
        </p:spPr>
      </p:pic>
      <p:sp>
        <p:nvSpPr>
          <p:cNvPr id="9" name="Google Shape;95;p18"/>
          <p:cNvSpPr txBox="1">
            <a:spLocks noGrp="1"/>
          </p:cNvSpPr>
          <p:nvPr/>
        </p:nvSpPr>
        <p:spPr>
          <a:xfrm>
            <a:off x="495947" y="424781"/>
            <a:ext cx="6481998" cy="1192004"/>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60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1pPr>
            <a:lvl2pPr marL="914400" marR="0" lvl="1"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2pPr>
            <a:lvl3pPr marL="1371600" marR="0" lvl="2"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3pPr>
            <a:lvl4pPr marL="1828800" marR="0" lvl="3"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4pPr>
            <a:lvl5pPr marL="2286000" marR="0" lvl="4"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5pPr>
            <a:lvl6pPr marL="2743200" marR="0" lvl="5"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6pPr>
            <a:lvl7pPr marL="3200400" marR="0" lvl="6"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7pPr>
            <a:lvl8pPr marL="3657600" marR="0" lvl="7"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8pPr>
            <a:lvl9pPr marL="4114800" marR="0" lvl="8"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9pPr>
          </a:lstStyle>
          <a:p>
            <a:pPr marL="114300" lvl="0" indent="0" algn="just" rtl="0">
              <a:spcBef>
                <a:spcPts val="600"/>
              </a:spcBef>
              <a:spcAft>
                <a:spcPts val="0"/>
              </a:spcAft>
              <a:buSzPts val="1800"/>
              <a:buNone/>
            </a:pPr>
            <a:r>
              <a:rPr lang="es-ES_tradnl" sz="1400" dirty="0">
                <a:solidFill>
                  <a:schemeClr val="bg2">
                    <a:lumMod val="75000"/>
                  </a:schemeClr>
                </a:solidFill>
              </a:rPr>
              <a:t>Existen objetos resultan incapaces de realizar las actividades para las que están destinados, que tienen fallas o que son completamente inentendendibles y molestan al usuario en su comodidad y aún así son adquiridos simplemente por que cumplen correctamente con un diseño efectivo  a </a:t>
            </a:r>
            <a:r>
              <a:rPr lang="es-ES_tradnl" sz="1400" b="1" dirty="0">
                <a:solidFill>
                  <a:schemeClr val="accent2"/>
                </a:solidFill>
              </a:rPr>
              <a:t>nivel visceral</a:t>
            </a:r>
            <a:r>
              <a:rPr lang="es-ES_tradnl" sz="1400" dirty="0">
                <a:solidFill>
                  <a:schemeClr val="accent2"/>
                </a:solidFill>
              </a:rPr>
              <a:t>.</a:t>
            </a:r>
          </a:p>
        </p:txBody>
      </p:sp>
      <p:pic>
        <p:nvPicPr>
          <p:cNvPr id="1026" name="Picture 2" descr="Resultado de imagen para mini cooper"/>
          <p:cNvPicPr>
            <a:picLocks noChangeAspect="1" noChangeArrowheads="1"/>
          </p:cNvPicPr>
          <p:nvPr/>
        </p:nvPicPr>
        <p:blipFill rotWithShape="1">
          <a:blip r:embed="rId4">
            <a:extLst>
              <a:ext uri="{28A0092B-C50C-407E-A947-70E740481C1C}">
                <a14:useLocalDpi xmlns:a14="http://schemas.microsoft.com/office/drawing/2010/main" val="0"/>
              </a:ext>
            </a:extLst>
          </a:blip>
          <a:srcRect l="15043" t="26481" r="10109" b="11041"/>
          <a:stretch/>
        </p:blipFill>
        <p:spPr bwMode="auto">
          <a:xfrm>
            <a:off x="1997269" y="1891764"/>
            <a:ext cx="3810679" cy="2381675"/>
          </a:xfrm>
          <a:prstGeom prst="rect">
            <a:avLst/>
          </a:prstGeom>
          <a:noFill/>
          <a:extLst>
            <a:ext uri="{909E8E84-426E-40DD-AFC4-6F175D3DCCD1}">
              <a14:hiddenFill xmlns:a14="http://schemas.microsoft.com/office/drawing/2010/main">
                <a:solidFill>
                  <a:srgbClr val="FFFFFF"/>
                </a:solidFill>
              </a14:hiddenFill>
            </a:ext>
          </a:extLst>
        </p:spPr>
      </p:pic>
      <p:sp>
        <p:nvSpPr>
          <p:cNvPr id="12" name="Google Shape;95;p18"/>
          <p:cNvSpPr txBox="1">
            <a:spLocks noGrp="1"/>
          </p:cNvSpPr>
          <p:nvPr/>
        </p:nvSpPr>
        <p:spPr>
          <a:xfrm>
            <a:off x="1071619" y="4250649"/>
            <a:ext cx="5042808" cy="701461"/>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60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1pPr>
            <a:lvl2pPr marL="914400" marR="0" lvl="1"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2pPr>
            <a:lvl3pPr marL="1371600" marR="0" lvl="2"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3pPr>
            <a:lvl4pPr marL="1828800" marR="0" lvl="3"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4pPr>
            <a:lvl5pPr marL="2286000" marR="0" lvl="4"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5pPr>
            <a:lvl6pPr marL="2743200" marR="0" lvl="5"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6pPr>
            <a:lvl7pPr marL="3200400" marR="0" lvl="6"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7pPr>
            <a:lvl8pPr marL="3657600" marR="0" lvl="7"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8pPr>
            <a:lvl9pPr marL="4114800" marR="0" lvl="8"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9pPr>
          </a:lstStyle>
          <a:p>
            <a:pPr marL="114300" lvl="0" indent="0" algn="ctr" rtl="0">
              <a:lnSpc>
                <a:spcPct val="50000"/>
              </a:lnSpc>
              <a:spcBef>
                <a:spcPts val="600"/>
              </a:spcBef>
              <a:spcAft>
                <a:spcPts val="0"/>
              </a:spcAft>
              <a:buSzPts val="1800"/>
              <a:buNone/>
            </a:pPr>
            <a:r>
              <a:rPr lang="es-ES_tradnl" sz="1000" dirty="0"/>
              <a:t>Figura 17. Diseño efectivo a nivel visceral en Mini Cooper </a:t>
            </a:r>
          </a:p>
          <a:p>
            <a:pPr marL="114300" lvl="0" indent="0" algn="ctr">
              <a:lnSpc>
                <a:spcPct val="50000"/>
              </a:lnSpc>
              <a:buNone/>
            </a:pPr>
            <a:r>
              <a:rPr lang="es-ES_tradnl" sz="1000" dirty="0"/>
              <a:t>Fuente: </a:t>
            </a:r>
            <a:r>
              <a:rPr lang="es-ES_tradnl" sz="1000" dirty="0" err="1"/>
              <a:t>Autocosmos</a:t>
            </a:r>
            <a:r>
              <a:rPr lang="es-ES_tradnl" sz="1000" dirty="0"/>
              <a:t>. (2018)</a:t>
            </a:r>
            <a:endParaRPr lang="es-ES_tradnl" sz="1400" dirty="0"/>
          </a:p>
        </p:txBody>
      </p:sp>
      <p:sp>
        <p:nvSpPr>
          <p:cNvPr id="8" name="Rectángulo 7">
            <a:extLst>
              <a:ext uri="{FF2B5EF4-FFF2-40B4-BE49-F238E27FC236}">
                <a16:creationId xmlns:a16="http://schemas.microsoft.com/office/drawing/2014/main" id="{59ECBF59-3C76-F242-889C-D1F9C918C776}"/>
              </a:ext>
            </a:extLst>
          </p:cNvPr>
          <p:cNvSpPr/>
          <p:nvPr/>
        </p:nvSpPr>
        <p:spPr>
          <a:xfrm>
            <a:off x="528286" y="4713309"/>
            <a:ext cx="2164375" cy="253916"/>
          </a:xfrm>
          <a:prstGeom prst="rect">
            <a:avLst/>
          </a:prstGeom>
        </p:spPr>
        <p:txBody>
          <a:bodyPr wrap="none">
            <a:spAutoFit/>
          </a:bodyPr>
          <a:lstStyle/>
          <a:p>
            <a:r>
              <a:rPr lang="es-MX" sz="1050" dirty="0">
                <a:solidFill>
                  <a:schemeClr val="bg2"/>
                </a:solidFill>
              </a:rPr>
              <a:t>Diseño de Productos Sistémicos </a:t>
            </a:r>
          </a:p>
        </p:txBody>
      </p:sp>
      <p:sp>
        <p:nvSpPr>
          <p:cNvPr id="11" name="Rectángulo 10">
            <a:extLst>
              <a:ext uri="{FF2B5EF4-FFF2-40B4-BE49-F238E27FC236}">
                <a16:creationId xmlns:a16="http://schemas.microsoft.com/office/drawing/2014/main" id="{566AE093-BF74-2D4E-85DB-34822A4CBC83}"/>
              </a:ext>
            </a:extLst>
          </p:cNvPr>
          <p:cNvSpPr/>
          <p:nvPr/>
        </p:nvSpPr>
        <p:spPr>
          <a:xfrm>
            <a:off x="5306301" y="4713309"/>
            <a:ext cx="1691489" cy="253916"/>
          </a:xfrm>
          <a:prstGeom prst="rect">
            <a:avLst/>
          </a:prstGeom>
        </p:spPr>
        <p:txBody>
          <a:bodyPr wrap="none">
            <a:spAutoFit/>
          </a:bodyPr>
          <a:lstStyle/>
          <a:p>
            <a:r>
              <a:rPr lang="es-MX" sz="1050" dirty="0">
                <a:solidFill>
                  <a:schemeClr val="bg2"/>
                </a:solidFill>
              </a:rPr>
              <a:t>Dr. en Dis. Deniss Rojas </a:t>
            </a:r>
          </a:p>
        </p:txBody>
      </p:sp>
      <p:sp>
        <p:nvSpPr>
          <p:cNvPr id="15" name="CuadroTexto 14">
            <a:extLst>
              <a:ext uri="{FF2B5EF4-FFF2-40B4-BE49-F238E27FC236}">
                <a16:creationId xmlns:a16="http://schemas.microsoft.com/office/drawing/2014/main" id="{D49EFA75-9B78-4D43-913D-DA75D4146A11}"/>
              </a:ext>
            </a:extLst>
          </p:cNvPr>
          <p:cNvSpPr txBox="1"/>
          <p:nvPr/>
        </p:nvSpPr>
        <p:spPr>
          <a:xfrm>
            <a:off x="5038361" y="4713309"/>
            <a:ext cx="3918857" cy="253916"/>
          </a:xfrm>
          <a:prstGeom prst="rect">
            <a:avLst/>
          </a:prstGeom>
          <a:noFill/>
        </p:spPr>
        <p:txBody>
          <a:bodyPr wrap="square" rtlCol="0">
            <a:spAutoFit/>
          </a:bodyPr>
          <a:lstStyle/>
          <a:p>
            <a:pPr algn="r"/>
            <a:r>
              <a:rPr lang="es-MX" sz="1050" b="1" dirty="0">
                <a:solidFill>
                  <a:schemeClr val="tx1">
                    <a:lumMod val="75000"/>
                    <a:lumOff val="25000"/>
                  </a:schemeClr>
                </a:solidFill>
              </a:rPr>
              <a:t>Septiembre 2019</a:t>
            </a:r>
          </a:p>
        </p:txBody>
      </p:sp>
    </p:spTree>
    <p:extLst>
      <p:ext uri="{BB962C8B-B14F-4D97-AF65-F5344CB8AC3E}">
        <p14:creationId xmlns:p14="http://schemas.microsoft.com/office/powerpoint/2010/main" val="196715161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72"/>
        <p:cNvGrpSpPr/>
        <p:nvPr/>
      </p:nvGrpSpPr>
      <p:grpSpPr>
        <a:xfrm>
          <a:off x="0" y="0"/>
          <a:ext cx="0" cy="0"/>
          <a:chOff x="0" y="0"/>
          <a:chExt cx="0" cy="0"/>
        </a:xfrm>
      </p:grpSpPr>
      <p:pic>
        <p:nvPicPr>
          <p:cNvPr id="11" name="Imagen 10" descr="Captura de pantalla 2018-09-18 a las 12.07.20 p.m..png"/>
          <p:cNvPicPr>
            <a:picLocks noChangeAspect="1"/>
          </p:cNvPicPr>
          <p:nvPr/>
        </p:nvPicPr>
        <p:blipFill rotWithShape="1">
          <a:blip r:embed="rId3">
            <a:extLst>
              <a:ext uri="{28A0092B-C50C-407E-A947-70E740481C1C}">
                <a14:useLocalDpi xmlns:a14="http://schemas.microsoft.com/office/drawing/2010/main" val="0"/>
              </a:ext>
            </a:extLst>
          </a:blip>
          <a:srcRect l="62433" t="-1961" r="13419" b="2780"/>
          <a:stretch/>
        </p:blipFill>
        <p:spPr>
          <a:xfrm>
            <a:off x="6807232" y="-102983"/>
            <a:ext cx="2336768" cy="5246483"/>
          </a:xfrm>
          <a:prstGeom prst="rect">
            <a:avLst/>
          </a:prstGeom>
        </p:spPr>
      </p:pic>
      <p:sp>
        <p:nvSpPr>
          <p:cNvPr id="10" name="Google Shape;81;p16"/>
          <p:cNvSpPr txBox="1">
            <a:spLocks noGrp="1"/>
          </p:cNvSpPr>
          <p:nvPr/>
        </p:nvSpPr>
        <p:spPr>
          <a:xfrm>
            <a:off x="812531" y="308310"/>
            <a:ext cx="5833603" cy="915038"/>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434343"/>
              </a:buClr>
              <a:buSzPts val="4800"/>
              <a:buFont typeface="Lato Hairline"/>
              <a:buNone/>
              <a:defRPr sz="4800" b="0" i="0" u="none" strike="noStrike" cap="none">
                <a:solidFill>
                  <a:srgbClr val="434343"/>
                </a:solidFill>
                <a:latin typeface="Lato Hairline"/>
                <a:ea typeface="Lato Hairline"/>
                <a:cs typeface="Lato Hairline"/>
                <a:sym typeface="Lato Hairline"/>
              </a:defRPr>
            </a:lvl1pPr>
            <a:lvl2pPr marR="0" lvl="1" algn="l" rtl="0">
              <a:lnSpc>
                <a:spcPct val="100000"/>
              </a:lnSpc>
              <a:spcBef>
                <a:spcPts val="0"/>
              </a:spcBef>
              <a:spcAft>
                <a:spcPts val="0"/>
              </a:spcAft>
              <a:buClr>
                <a:srgbClr val="434343"/>
              </a:buClr>
              <a:buSzPts val="4800"/>
              <a:buFont typeface="Lato Hairline"/>
              <a:buNone/>
              <a:defRPr sz="4800" b="0" i="0" u="none" strike="noStrike" cap="none">
                <a:solidFill>
                  <a:srgbClr val="434343"/>
                </a:solidFill>
                <a:latin typeface="Lato Hairline"/>
                <a:ea typeface="Lato Hairline"/>
                <a:cs typeface="Lato Hairline"/>
                <a:sym typeface="Lato Hairline"/>
              </a:defRPr>
            </a:lvl2pPr>
            <a:lvl3pPr marR="0" lvl="2" algn="l" rtl="0">
              <a:lnSpc>
                <a:spcPct val="100000"/>
              </a:lnSpc>
              <a:spcBef>
                <a:spcPts val="0"/>
              </a:spcBef>
              <a:spcAft>
                <a:spcPts val="0"/>
              </a:spcAft>
              <a:buClr>
                <a:srgbClr val="434343"/>
              </a:buClr>
              <a:buSzPts val="4800"/>
              <a:buFont typeface="Lato Hairline"/>
              <a:buNone/>
              <a:defRPr sz="4800" b="0" i="0" u="none" strike="noStrike" cap="none">
                <a:solidFill>
                  <a:srgbClr val="434343"/>
                </a:solidFill>
                <a:latin typeface="Lato Hairline"/>
                <a:ea typeface="Lato Hairline"/>
                <a:cs typeface="Lato Hairline"/>
                <a:sym typeface="Lato Hairline"/>
              </a:defRPr>
            </a:lvl3pPr>
            <a:lvl4pPr marR="0" lvl="3" algn="l" rtl="0">
              <a:lnSpc>
                <a:spcPct val="100000"/>
              </a:lnSpc>
              <a:spcBef>
                <a:spcPts val="0"/>
              </a:spcBef>
              <a:spcAft>
                <a:spcPts val="0"/>
              </a:spcAft>
              <a:buClr>
                <a:srgbClr val="434343"/>
              </a:buClr>
              <a:buSzPts val="4800"/>
              <a:buFont typeface="Lato Hairline"/>
              <a:buNone/>
              <a:defRPr sz="4800" b="0" i="0" u="none" strike="noStrike" cap="none">
                <a:solidFill>
                  <a:srgbClr val="434343"/>
                </a:solidFill>
                <a:latin typeface="Lato Hairline"/>
                <a:ea typeface="Lato Hairline"/>
                <a:cs typeface="Lato Hairline"/>
                <a:sym typeface="Lato Hairline"/>
              </a:defRPr>
            </a:lvl4pPr>
            <a:lvl5pPr marR="0" lvl="4" algn="l" rtl="0">
              <a:lnSpc>
                <a:spcPct val="100000"/>
              </a:lnSpc>
              <a:spcBef>
                <a:spcPts val="0"/>
              </a:spcBef>
              <a:spcAft>
                <a:spcPts val="0"/>
              </a:spcAft>
              <a:buClr>
                <a:srgbClr val="434343"/>
              </a:buClr>
              <a:buSzPts val="4800"/>
              <a:buFont typeface="Lato Hairline"/>
              <a:buNone/>
              <a:defRPr sz="4800" b="0" i="0" u="none" strike="noStrike" cap="none">
                <a:solidFill>
                  <a:srgbClr val="434343"/>
                </a:solidFill>
                <a:latin typeface="Lato Hairline"/>
                <a:ea typeface="Lato Hairline"/>
                <a:cs typeface="Lato Hairline"/>
                <a:sym typeface="Lato Hairline"/>
              </a:defRPr>
            </a:lvl5pPr>
            <a:lvl6pPr marR="0" lvl="5" algn="l" rtl="0">
              <a:lnSpc>
                <a:spcPct val="100000"/>
              </a:lnSpc>
              <a:spcBef>
                <a:spcPts val="0"/>
              </a:spcBef>
              <a:spcAft>
                <a:spcPts val="0"/>
              </a:spcAft>
              <a:buClr>
                <a:srgbClr val="434343"/>
              </a:buClr>
              <a:buSzPts val="4800"/>
              <a:buFont typeface="Lato Hairline"/>
              <a:buNone/>
              <a:defRPr sz="4800" b="0" i="0" u="none" strike="noStrike" cap="none">
                <a:solidFill>
                  <a:srgbClr val="434343"/>
                </a:solidFill>
                <a:latin typeface="Lato Hairline"/>
                <a:ea typeface="Lato Hairline"/>
                <a:cs typeface="Lato Hairline"/>
                <a:sym typeface="Lato Hairline"/>
              </a:defRPr>
            </a:lvl6pPr>
            <a:lvl7pPr marR="0" lvl="6" algn="l" rtl="0">
              <a:lnSpc>
                <a:spcPct val="100000"/>
              </a:lnSpc>
              <a:spcBef>
                <a:spcPts val="0"/>
              </a:spcBef>
              <a:spcAft>
                <a:spcPts val="0"/>
              </a:spcAft>
              <a:buClr>
                <a:srgbClr val="434343"/>
              </a:buClr>
              <a:buSzPts val="4800"/>
              <a:buFont typeface="Lato Hairline"/>
              <a:buNone/>
              <a:defRPr sz="4800" b="0" i="0" u="none" strike="noStrike" cap="none">
                <a:solidFill>
                  <a:srgbClr val="434343"/>
                </a:solidFill>
                <a:latin typeface="Lato Hairline"/>
                <a:ea typeface="Lato Hairline"/>
                <a:cs typeface="Lato Hairline"/>
                <a:sym typeface="Lato Hairline"/>
              </a:defRPr>
            </a:lvl7pPr>
            <a:lvl8pPr marR="0" lvl="7" algn="l" rtl="0">
              <a:lnSpc>
                <a:spcPct val="100000"/>
              </a:lnSpc>
              <a:spcBef>
                <a:spcPts val="0"/>
              </a:spcBef>
              <a:spcAft>
                <a:spcPts val="0"/>
              </a:spcAft>
              <a:buClr>
                <a:srgbClr val="434343"/>
              </a:buClr>
              <a:buSzPts val="4800"/>
              <a:buFont typeface="Lato Hairline"/>
              <a:buNone/>
              <a:defRPr sz="4800" b="0" i="0" u="none" strike="noStrike" cap="none">
                <a:solidFill>
                  <a:srgbClr val="434343"/>
                </a:solidFill>
                <a:latin typeface="Lato Hairline"/>
                <a:ea typeface="Lato Hairline"/>
                <a:cs typeface="Lato Hairline"/>
                <a:sym typeface="Lato Hairline"/>
              </a:defRPr>
            </a:lvl8pPr>
            <a:lvl9pPr marR="0" lvl="8" algn="l" rtl="0">
              <a:lnSpc>
                <a:spcPct val="100000"/>
              </a:lnSpc>
              <a:spcBef>
                <a:spcPts val="0"/>
              </a:spcBef>
              <a:spcAft>
                <a:spcPts val="0"/>
              </a:spcAft>
              <a:buClr>
                <a:srgbClr val="434343"/>
              </a:buClr>
              <a:buSzPts val="4800"/>
              <a:buFont typeface="Lato Hairline"/>
              <a:buNone/>
              <a:defRPr sz="4800" b="0" i="0" u="none" strike="noStrike" cap="none">
                <a:solidFill>
                  <a:srgbClr val="434343"/>
                </a:solidFill>
                <a:latin typeface="Lato Hairline"/>
                <a:ea typeface="Lato Hairline"/>
                <a:cs typeface="Lato Hairline"/>
                <a:sym typeface="Lato Hairline"/>
              </a:defRPr>
            </a:lvl9pPr>
          </a:lstStyle>
          <a:p>
            <a:pPr marL="0" lvl="0" indent="0" rtl="0">
              <a:spcBef>
                <a:spcPts val="0"/>
              </a:spcBef>
              <a:spcAft>
                <a:spcPts val="0"/>
              </a:spcAft>
              <a:buNone/>
            </a:pPr>
            <a:r>
              <a:rPr lang="es-MX" sz="2800" dirty="0"/>
              <a:t>Nivel conductual</a:t>
            </a:r>
            <a:endParaRPr sz="2800" dirty="0"/>
          </a:p>
        </p:txBody>
      </p:sp>
      <p:sp>
        <p:nvSpPr>
          <p:cNvPr id="5" name="Google Shape;95;p18"/>
          <p:cNvSpPr txBox="1">
            <a:spLocks noGrp="1"/>
          </p:cNvSpPr>
          <p:nvPr/>
        </p:nvSpPr>
        <p:spPr>
          <a:xfrm>
            <a:off x="704574" y="1207271"/>
            <a:ext cx="6244866" cy="3259141"/>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60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1pPr>
            <a:lvl2pPr marL="914400" marR="0" lvl="1"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2pPr>
            <a:lvl3pPr marL="1371600" marR="0" lvl="2"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3pPr>
            <a:lvl4pPr marL="1828800" marR="0" lvl="3"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4pPr>
            <a:lvl5pPr marL="2286000" marR="0" lvl="4"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5pPr>
            <a:lvl6pPr marL="2743200" marR="0" lvl="5"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6pPr>
            <a:lvl7pPr marL="3200400" marR="0" lvl="6"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7pPr>
            <a:lvl8pPr marL="3657600" marR="0" lvl="7"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8pPr>
            <a:lvl9pPr marL="4114800" marR="0" lvl="8"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9pPr>
          </a:lstStyle>
          <a:p>
            <a:pPr marL="114300" lvl="0" indent="0" algn="just" rtl="0">
              <a:spcBef>
                <a:spcPts val="600"/>
              </a:spcBef>
              <a:spcAft>
                <a:spcPts val="0"/>
              </a:spcAft>
              <a:buSzPts val="1800"/>
              <a:buNone/>
            </a:pPr>
            <a:r>
              <a:rPr lang="es-ES_tradnl" sz="1400" dirty="0">
                <a:solidFill>
                  <a:schemeClr val="bg2">
                    <a:lumMod val="75000"/>
                  </a:schemeClr>
                </a:solidFill>
              </a:rPr>
              <a:t>De acuerdo con Normand (2005)  y Jacob (2012, p.112), en el diseño conductual todo se basa en el uso. Este nivel de diseño obedece a cuatro componentes:</a:t>
            </a:r>
          </a:p>
          <a:p>
            <a:pPr lvl="0" algn="just" rtl="0">
              <a:spcBef>
                <a:spcPts val="600"/>
              </a:spcBef>
              <a:spcAft>
                <a:spcPts val="0"/>
              </a:spcAft>
              <a:buSzPts val="1800"/>
              <a:buFont typeface="+mj-lt"/>
              <a:buAutoNum type="arabicParenR"/>
            </a:pPr>
            <a:r>
              <a:rPr lang="es-ES_tradnl" sz="1400" b="1" dirty="0">
                <a:solidFill>
                  <a:schemeClr val="accent4">
                    <a:lumMod val="75000"/>
                  </a:schemeClr>
                </a:solidFill>
              </a:rPr>
              <a:t>Sensación:</a:t>
            </a:r>
            <a:r>
              <a:rPr lang="es-ES_tradnl" sz="1400" b="1" dirty="0">
                <a:solidFill>
                  <a:schemeClr val="accent2"/>
                </a:solidFill>
              </a:rPr>
              <a:t> </a:t>
            </a:r>
            <a:r>
              <a:rPr lang="es-ES_tradnl" sz="1400" dirty="0">
                <a:solidFill>
                  <a:schemeClr val="bg2">
                    <a:lumMod val="75000"/>
                  </a:schemeClr>
                </a:solidFill>
              </a:rPr>
              <a:t>La información recibida a través de los sentidos y su naturaleza positiva o negativa para el usuario.</a:t>
            </a:r>
          </a:p>
          <a:p>
            <a:pPr lvl="0" algn="just" rtl="0">
              <a:spcBef>
                <a:spcPts val="600"/>
              </a:spcBef>
              <a:spcAft>
                <a:spcPts val="0"/>
              </a:spcAft>
              <a:buSzPts val="1800"/>
              <a:buFont typeface="+mj-lt"/>
              <a:buAutoNum type="arabicParenR"/>
            </a:pPr>
            <a:r>
              <a:rPr lang="es-ES_tradnl" sz="1400" b="1" dirty="0">
                <a:solidFill>
                  <a:srgbClr val="31B595"/>
                </a:solidFill>
              </a:rPr>
              <a:t>Función: </a:t>
            </a:r>
            <a:r>
              <a:rPr lang="es-ES_tradnl" sz="1400" dirty="0">
                <a:solidFill>
                  <a:schemeClr val="bg2">
                    <a:lumMod val="75000"/>
                  </a:schemeClr>
                </a:solidFill>
              </a:rPr>
              <a:t>La realización del(os) objetivo(s) principal(es) del producto a través de la interacción con el usuario.</a:t>
            </a:r>
          </a:p>
          <a:p>
            <a:pPr lvl="0" algn="just" rtl="0">
              <a:spcBef>
                <a:spcPts val="600"/>
              </a:spcBef>
              <a:spcAft>
                <a:spcPts val="0"/>
              </a:spcAft>
              <a:buSzPts val="1800"/>
              <a:buFont typeface="+mj-lt"/>
              <a:buAutoNum type="arabicParenR"/>
            </a:pPr>
            <a:r>
              <a:rPr lang="es-ES_tradnl" sz="1400" b="1" dirty="0">
                <a:solidFill>
                  <a:schemeClr val="accent4">
                    <a:lumMod val="75000"/>
                  </a:schemeClr>
                </a:solidFill>
              </a:rPr>
              <a:t>Comprensibilidad</a:t>
            </a:r>
            <a:r>
              <a:rPr lang="es-ES_tradnl" sz="1400" dirty="0">
                <a:solidFill>
                  <a:schemeClr val="accent4">
                    <a:lumMod val="75000"/>
                  </a:schemeClr>
                </a:solidFill>
              </a:rPr>
              <a:t>:</a:t>
            </a:r>
            <a:r>
              <a:rPr lang="es-ES_tradnl" sz="1400" dirty="0">
                <a:solidFill>
                  <a:schemeClr val="bg2">
                    <a:lumMod val="75000"/>
                  </a:schemeClr>
                </a:solidFill>
              </a:rPr>
              <a:t> La facilidad o dificultad para que el usuario reconozca y entienda los modos de interactuar con el producto.</a:t>
            </a:r>
          </a:p>
          <a:p>
            <a:pPr lvl="0" algn="just" rtl="0">
              <a:spcBef>
                <a:spcPts val="600"/>
              </a:spcBef>
              <a:spcAft>
                <a:spcPts val="0"/>
              </a:spcAft>
              <a:buSzPts val="1800"/>
              <a:buFont typeface="+mj-lt"/>
              <a:buAutoNum type="arabicParenR"/>
            </a:pPr>
            <a:r>
              <a:rPr lang="es-ES_tradnl" sz="1400" b="1" dirty="0">
                <a:solidFill>
                  <a:srgbClr val="31B595"/>
                </a:solidFill>
              </a:rPr>
              <a:t>Usabilidad: </a:t>
            </a:r>
            <a:r>
              <a:rPr lang="es-ES_tradnl" sz="1400" dirty="0">
                <a:solidFill>
                  <a:schemeClr val="bg2">
                    <a:lumMod val="75000"/>
                  </a:schemeClr>
                </a:solidFill>
              </a:rPr>
              <a:t>La facilidad o dificultad de utilización e interacción que el producto represente para el usuario.</a:t>
            </a:r>
          </a:p>
        </p:txBody>
      </p:sp>
      <p:sp>
        <p:nvSpPr>
          <p:cNvPr id="8" name="Rectángulo 7">
            <a:extLst>
              <a:ext uri="{FF2B5EF4-FFF2-40B4-BE49-F238E27FC236}">
                <a16:creationId xmlns:a16="http://schemas.microsoft.com/office/drawing/2014/main" id="{10C68DF4-4A3D-4A44-9DC9-F738610FD823}"/>
              </a:ext>
            </a:extLst>
          </p:cNvPr>
          <p:cNvSpPr/>
          <p:nvPr/>
        </p:nvSpPr>
        <p:spPr>
          <a:xfrm>
            <a:off x="528286" y="4713309"/>
            <a:ext cx="2164375" cy="253916"/>
          </a:xfrm>
          <a:prstGeom prst="rect">
            <a:avLst/>
          </a:prstGeom>
        </p:spPr>
        <p:txBody>
          <a:bodyPr wrap="none">
            <a:spAutoFit/>
          </a:bodyPr>
          <a:lstStyle/>
          <a:p>
            <a:r>
              <a:rPr lang="es-MX" sz="1050" dirty="0">
                <a:solidFill>
                  <a:schemeClr val="bg2"/>
                </a:solidFill>
              </a:rPr>
              <a:t>Diseño de Productos Sistémicos </a:t>
            </a:r>
          </a:p>
        </p:txBody>
      </p:sp>
      <p:sp>
        <p:nvSpPr>
          <p:cNvPr id="9" name="Rectángulo 8">
            <a:extLst>
              <a:ext uri="{FF2B5EF4-FFF2-40B4-BE49-F238E27FC236}">
                <a16:creationId xmlns:a16="http://schemas.microsoft.com/office/drawing/2014/main" id="{6B1D229E-44F0-D74D-B36E-67C12D8B285C}"/>
              </a:ext>
            </a:extLst>
          </p:cNvPr>
          <p:cNvSpPr/>
          <p:nvPr/>
        </p:nvSpPr>
        <p:spPr>
          <a:xfrm>
            <a:off x="5306301" y="4713309"/>
            <a:ext cx="1691489" cy="253916"/>
          </a:xfrm>
          <a:prstGeom prst="rect">
            <a:avLst/>
          </a:prstGeom>
        </p:spPr>
        <p:txBody>
          <a:bodyPr wrap="none">
            <a:spAutoFit/>
          </a:bodyPr>
          <a:lstStyle/>
          <a:p>
            <a:r>
              <a:rPr lang="es-MX" sz="1050" dirty="0">
                <a:solidFill>
                  <a:schemeClr val="bg2"/>
                </a:solidFill>
              </a:rPr>
              <a:t>Dr. en Dis. Deniss Rojas </a:t>
            </a:r>
          </a:p>
        </p:txBody>
      </p:sp>
      <p:sp>
        <p:nvSpPr>
          <p:cNvPr id="12" name="CuadroTexto 11">
            <a:extLst>
              <a:ext uri="{FF2B5EF4-FFF2-40B4-BE49-F238E27FC236}">
                <a16:creationId xmlns:a16="http://schemas.microsoft.com/office/drawing/2014/main" id="{A9B91FC5-24BA-3544-9915-7EC204D40A9E}"/>
              </a:ext>
            </a:extLst>
          </p:cNvPr>
          <p:cNvSpPr txBox="1"/>
          <p:nvPr/>
        </p:nvSpPr>
        <p:spPr>
          <a:xfrm>
            <a:off x="5038361" y="4713309"/>
            <a:ext cx="3918857" cy="253916"/>
          </a:xfrm>
          <a:prstGeom prst="rect">
            <a:avLst/>
          </a:prstGeom>
          <a:noFill/>
        </p:spPr>
        <p:txBody>
          <a:bodyPr wrap="square" rtlCol="0">
            <a:spAutoFit/>
          </a:bodyPr>
          <a:lstStyle/>
          <a:p>
            <a:pPr algn="r"/>
            <a:r>
              <a:rPr lang="es-MX" sz="1050" b="1" dirty="0">
                <a:solidFill>
                  <a:schemeClr val="tx1">
                    <a:lumMod val="75000"/>
                    <a:lumOff val="25000"/>
                  </a:schemeClr>
                </a:solidFill>
              </a:rPr>
              <a:t>Septiembre 2019</a:t>
            </a:r>
          </a:p>
        </p:txBody>
      </p:sp>
    </p:spTree>
    <p:extLst>
      <p:ext uri="{BB962C8B-B14F-4D97-AF65-F5344CB8AC3E}">
        <p14:creationId xmlns:p14="http://schemas.microsoft.com/office/powerpoint/2010/main" val="156496663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72"/>
        <p:cNvGrpSpPr/>
        <p:nvPr/>
      </p:nvGrpSpPr>
      <p:grpSpPr>
        <a:xfrm>
          <a:off x="0" y="0"/>
          <a:ext cx="0" cy="0"/>
          <a:chOff x="0" y="0"/>
          <a:chExt cx="0" cy="0"/>
        </a:xfrm>
      </p:grpSpPr>
      <p:sp>
        <p:nvSpPr>
          <p:cNvPr id="30" name="Google Shape;95;p18"/>
          <p:cNvSpPr txBox="1">
            <a:spLocks noGrp="1"/>
          </p:cNvSpPr>
          <p:nvPr/>
        </p:nvSpPr>
        <p:spPr>
          <a:xfrm>
            <a:off x="640565" y="1335716"/>
            <a:ext cx="6244866" cy="3259141"/>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60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1pPr>
            <a:lvl2pPr marL="914400" marR="0" lvl="1"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2pPr>
            <a:lvl3pPr marL="1371600" marR="0" lvl="2"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3pPr>
            <a:lvl4pPr marL="1828800" marR="0" lvl="3"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4pPr>
            <a:lvl5pPr marL="2286000" marR="0" lvl="4"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5pPr>
            <a:lvl6pPr marL="2743200" marR="0" lvl="5"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6pPr>
            <a:lvl7pPr marL="3200400" marR="0" lvl="6"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7pPr>
            <a:lvl8pPr marL="3657600" marR="0" lvl="7"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8pPr>
            <a:lvl9pPr marL="4114800" marR="0" lvl="8"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9pPr>
          </a:lstStyle>
          <a:p>
            <a:pPr marL="114300" lvl="0" indent="0" algn="just" rtl="0">
              <a:spcBef>
                <a:spcPts val="600"/>
              </a:spcBef>
              <a:spcAft>
                <a:spcPts val="0"/>
              </a:spcAft>
              <a:buSzPts val="1800"/>
              <a:buNone/>
            </a:pPr>
            <a:r>
              <a:rPr lang="es-ES_tradnl" sz="1400" dirty="0">
                <a:solidFill>
                  <a:schemeClr val="bg2">
                    <a:lumMod val="75000"/>
                  </a:schemeClr>
                </a:solidFill>
              </a:rPr>
              <a:t>De acuerdo con Normand (2005)  y Jacob (2012), este es el nivel es en más amplio de los tres, se centra en e mensaje, la cultura y el significado de los productos.</a:t>
            </a:r>
          </a:p>
          <a:p>
            <a:pPr marL="114300" lvl="0" indent="0" algn="just" rtl="0">
              <a:spcBef>
                <a:spcPts val="600"/>
              </a:spcBef>
              <a:spcAft>
                <a:spcPts val="0"/>
              </a:spcAft>
              <a:buSzPts val="1800"/>
              <a:buNone/>
            </a:pPr>
            <a:r>
              <a:rPr lang="es-ES_tradnl" sz="1400" dirty="0">
                <a:solidFill>
                  <a:schemeClr val="tx1">
                    <a:lumMod val="65000"/>
                    <a:lumOff val="35000"/>
                  </a:schemeClr>
                </a:solidFill>
              </a:rPr>
              <a:t>De acuerdo con Jacob(2012), y Khaslavsky &amp; Shedroff</a:t>
            </a:r>
          </a:p>
          <a:p>
            <a:pPr lvl="0" algn="just" rtl="0">
              <a:spcBef>
                <a:spcPts val="600"/>
              </a:spcBef>
              <a:spcAft>
                <a:spcPts val="0"/>
              </a:spcAft>
              <a:buSzPts val="1800"/>
              <a:buFont typeface="+mj-lt"/>
              <a:buAutoNum type="arabicParenR"/>
            </a:pPr>
            <a:r>
              <a:rPr lang="es-ES_tradnl" sz="1400" b="1" dirty="0">
                <a:solidFill>
                  <a:srgbClr val="D00F3C"/>
                </a:solidFill>
              </a:rPr>
              <a:t>Función:</a:t>
            </a:r>
            <a:r>
              <a:rPr lang="es-ES_tradnl" sz="1400" b="1" dirty="0">
                <a:solidFill>
                  <a:schemeClr val="accent4">
                    <a:lumMod val="50000"/>
                  </a:schemeClr>
                </a:solidFill>
              </a:rPr>
              <a:t> </a:t>
            </a:r>
            <a:r>
              <a:rPr lang="es-ES_tradnl" sz="1400" dirty="0">
                <a:solidFill>
                  <a:schemeClr val="bg2">
                    <a:lumMod val="75000"/>
                  </a:schemeClr>
                </a:solidFill>
              </a:rPr>
              <a:t>La realización del(os) objetivo(s) principal(es) del producto a través de la interacción con el usuario.</a:t>
            </a:r>
          </a:p>
          <a:p>
            <a:pPr lvl="0" algn="just" rtl="0">
              <a:spcBef>
                <a:spcPts val="600"/>
              </a:spcBef>
              <a:spcAft>
                <a:spcPts val="0"/>
              </a:spcAft>
              <a:buSzPts val="1800"/>
              <a:buFont typeface="+mj-lt"/>
              <a:buAutoNum type="arabicParenR"/>
            </a:pPr>
            <a:r>
              <a:rPr lang="es-ES_tradnl" sz="1400" b="1" dirty="0">
                <a:solidFill>
                  <a:srgbClr val="C00000"/>
                </a:solidFill>
              </a:rPr>
              <a:t>Comprensibilidad</a:t>
            </a:r>
            <a:r>
              <a:rPr lang="es-ES_tradnl" sz="1400" dirty="0">
                <a:solidFill>
                  <a:srgbClr val="C00000"/>
                </a:solidFill>
              </a:rPr>
              <a:t>: </a:t>
            </a:r>
            <a:r>
              <a:rPr lang="es-ES_tradnl" sz="1400" dirty="0">
                <a:solidFill>
                  <a:schemeClr val="bg2">
                    <a:lumMod val="75000"/>
                  </a:schemeClr>
                </a:solidFill>
              </a:rPr>
              <a:t>La facilidad o dificultad para que el usuario reconozca y entienda los modos de interactuar con el producto.</a:t>
            </a:r>
          </a:p>
          <a:p>
            <a:pPr lvl="0" algn="just" rtl="0">
              <a:spcBef>
                <a:spcPts val="600"/>
              </a:spcBef>
              <a:spcAft>
                <a:spcPts val="0"/>
              </a:spcAft>
              <a:buSzPts val="1800"/>
              <a:buFont typeface="+mj-lt"/>
              <a:buAutoNum type="arabicParenR"/>
            </a:pPr>
            <a:r>
              <a:rPr lang="es-ES_tradnl" sz="1400" b="1" dirty="0">
                <a:solidFill>
                  <a:srgbClr val="FF78A5"/>
                </a:solidFill>
              </a:rPr>
              <a:t>Usabilidad: </a:t>
            </a:r>
            <a:r>
              <a:rPr lang="es-ES_tradnl" sz="1400" dirty="0">
                <a:solidFill>
                  <a:schemeClr val="bg2">
                    <a:lumMod val="75000"/>
                  </a:schemeClr>
                </a:solidFill>
              </a:rPr>
              <a:t>La facilidad o dificultad de utilización e interacción que el producto represente para el usuario.</a:t>
            </a:r>
          </a:p>
        </p:txBody>
      </p:sp>
      <p:sp>
        <p:nvSpPr>
          <p:cNvPr id="33" name="Google Shape;81;p16"/>
          <p:cNvSpPr txBox="1">
            <a:spLocks noGrp="1"/>
          </p:cNvSpPr>
          <p:nvPr/>
        </p:nvSpPr>
        <p:spPr>
          <a:xfrm>
            <a:off x="846196" y="329554"/>
            <a:ext cx="5833603" cy="915038"/>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434343"/>
              </a:buClr>
              <a:buSzPts val="4800"/>
              <a:buFont typeface="Lato Hairline"/>
              <a:buNone/>
              <a:defRPr sz="4800" b="0" i="0" u="none" strike="noStrike" cap="none">
                <a:solidFill>
                  <a:srgbClr val="434343"/>
                </a:solidFill>
                <a:latin typeface="Lato Hairline"/>
                <a:ea typeface="Lato Hairline"/>
                <a:cs typeface="Lato Hairline"/>
                <a:sym typeface="Lato Hairline"/>
              </a:defRPr>
            </a:lvl1pPr>
            <a:lvl2pPr marR="0" lvl="1" algn="l" rtl="0">
              <a:lnSpc>
                <a:spcPct val="100000"/>
              </a:lnSpc>
              <a:spcBef>
                <a:spcPts val="0"/>
              </a:spcBef>
              <a:spcAft>
                <a:spcPts val="0"/>
              </a:spcAft>
              <a:buClr>
                <a:srgbClr val="434343"/>
              </a:buClr>
              <a:buSzPts val="4800"/>
              <a:buFont typeface="Lato Hairline"/>
              <a:buNone/>
              <a:defRPr sz="4800" b="0" i="0" u="none" strike="noStrike" cap="none">
                <a:solidFill>
                  <a:srgbClr val="434343"/>
                </a:solidFill>
                <a:latin typeface="Lato Hairline"/>
                <a:ea typeface="Lato Hairline"/>
                <a:cs typeface="Lato Hairline"/>
                <a:sym typeface="Lato Hairline"/>
              </a:defRPr>
            </a:lvl2pPr>
            <a:lvl3pPr marR="0" lvl="2" algn="l" rtl="0">
              <a:lnSpc>
                <a:spcPct val="100000"/>
              </a:lnSpc>
              <a:spcBef>
                <a:spcPts val="0"/>
              </a:spcBef>
              <a:spcAft>
                <a:spcPts val="0"/>
              </a:spcAft>
              <a:buClr>
                <a:srgbClr val="434343"/>
              </a:buClr>
              <a:buSzPts val="4800"/>
              <a:buFont typeface="Lato Hairline"/>
              <a:buNone/>
              <a:defRPr sz="4800" b="0" i="0" u="none" strike="noStrike" cap="none">
                <a:solidFill>
                  <a:srgbClr val="434343"/>
                </a:solidFill>
                <a:latin typeface="Lato Hairline"/>
                <a:ea typeface="Lato Hairline"/>
                <a:cs typeface="Lato Hairline"/>
                <a:sym typeface="Lato Hairline"/>
              </a:defRPr>
            </a:lvl3pPr>
            <a:lvl4pPr marR="0" lvl="3" algn="l" rtl="0">
              <a:lnSpc>
                <a:spcPct val="100000"/>
              </a:lnSpc>
              <a:spcBef>
                <a:spcPts val="0"/>
              </a:spcBef>
              <a:spcAft>
                <a:spcPts val="0"/>
              </a:spcAft>
              <a:buClr>
                <a:srgbClr val="434343"/>
              </a:buClr>
              <a:buSzPts val="4800"/>
              <a:buFont typeface="Lato Hairline"/>
              <a:buNone/>
              <a:defRPr sz="4800" b="0" i="0" u="none" strike="noStrike" cap="none">
                <a:solidFill>
                  <a:srgbClr val="434343"/>
                </a:solidFill>
                <a:latin typeface="Lato Hairline"/>
                <a:ea typeface="Lato Hairline"/>
                <a:cs typeface="Lato Hairline"/>
                <a:sym typeface="Lato Hairline"/>
              </a:defRPr>
            </a:lvl4pPr>
            <a:lvl5pPr marR="0" lvl="4" algn="l" rtl="0">
              <a:lnSpc>
                <a:spcPct val="100000"/>
              </a:lnSpc>
              <a:spcBef>
                <a:spcPts val="0"/>
              </a:spcBef>
              <a:spcAft>
                <a:spcPts val="0"/>
              </a:spcAft>
              <a:buClr>
                <a:srgbClr val="434343"/>
              </a:buClr>
              <a:buSzPts val="4800"/>
              <a:buFont typeface="Lato Hairline"/>
              <a:buNone/>
              <a:defRPr sz="4800" b="0" i="0" u="none" strike="noStrike" cap="none">
                <a:solidFill>
                  <a:srgbClr val="434343"/>
                </a:solidFill>
                <a:latin typeface="Lato Hairline"/>
                <a:ea typeface="Lato Hairline"/>
                <a:cs typeface="Lato Hairline"/>
                <a:sym typeface="Lato Hairline"/>
              </a:defRPr>
            </a:lvl5pPr>
            <a:lvl6pPr marR="0" lvl="5" algn="l" rtl="0">
              <a:lnSpc>
                <a:spcPct val="100000"/>
              </a:lnSpc>
              <a:spcBef>
                <a:spcPts val="0"/>
              </a:spcBef>
              <a:spcAft>
                <a:spcPts val="0"/>
              </a:spcAft>
              <a:buClr>
                <a:srgbClr val="434343"/>
              </a:buClr>
              <a:buSzPts val="4800"/>
              <a:buFont typeface="Lato Hairline"/>
              <a:buNone/>
              <a:defRPr sz="4800" b="0" i="0" u="none" strike="noStrike" cap="none">
                <a:solidFill>
                  <a:srgbClr val="434343"/>
                </a:solidFill>
                <a:latin typeface="Lato Hairline"/>
                <a:ea typeface="Lato Hairline"/>
                <a:cs typeface="Lato Hairline"/>
                <a:sym typeface="Lato Hairline"/>
              </a:defRPr>
            </a:lvl6pPr>
            <a:lvl7pPr marR="0" lvl="6" algn="l" rtl="0">
              <a:lnSpc>
                <a:spcPct val="100000"/>
              </a:lnSpc>
              <a:spcBef>
                <a:spcPts val="0"/>
              </a:spcBef>
              <a:spcAft>
                <a:spcPts val="0"/>
              </a:spcAft>
              <a:buClr>
                <a:srgbClr val="434343"/>
              </a:buClr>
              <a:buSzPts val="4800"/>
              <a:buFont typeface="Lato Hairline"/>
              <a:buNone/>
              <a:defRPr sz="4800" b="0" i="0" u="none" strike="noStrike" cap="none">
                <a:solidFill>
                  <a:srgbClr val="434343"/>
                </a:solidFill>
                <a:latin typeface="Lato Hairline"/>
                <a:ea typeface="Lato Hairline"/>
                <a:cs typeface="Lato Hairline"/>
                <a:sym typeface="Lato Hairline"/>
              </a:defRPr>
            </a:lvl7pPr>
            <a:lvl8pPr marR="0" lvl="7" algn="l" rtl="0">
              <a:lnSpc>
                <a:spcPct val="100000"/>
              </a:lnSpc>
              <a:spcBef>
                <a:spcPts val="0"/>
              </a:spcBef>
              <a:spcAft>
                <a:spcPts val="0"/>
              </a:spcAft>
              <a:buClr>
                <a:srgbClr val="434343"/>
              </a:buClr>
              <a:buSzPts val="4800"/>
              <a:buFont typeface="Lato Hairline"/>
              <a:buNone/>
              <a:defRPr sz="4800" b="0" i="0" u="none" strike="noStrike" cap="none">
                <a:solidFill>
                  <a:srgbClr val="434343"/>
                </a:solidFill>
                <a:latin typeface="Lato Hairline"/>
                <a:ea typeface="Lato Hairline"/>
                <a:cs typeface="Lato Hairline"/>
                <a:sym typeface="Lato Hairline"/>
              </a:defRPr>
            </a:lvl8pPr>
            <a:lvl9pPr marR="0" lvl="8" algn="l" rtl="0">
              <a:lnSpc>
                <a:spcPct val="100000"/>
              </a:lnSpc>
              <a:spcBef>
                <a:spcPts val="0"/>
              </a:spcBef>
              <a:spcAft>
                <a:spcPts val="0"/>
              </a:spcAft>
              <a:buClr>
                <a:srgbClr val="434343"/>
              </a:buClr>
              <a:buSzPts val="4800"/>
              <a:buFont typeface="Lato Hairline"/>
              <a:buNone/>
              <a:defRPr sz="4800" b="0" i="0" u="none" strike="noStrike" cap="none">
                <a:solidFill>
                  <a:srgbClr val="434343"/>
                </a:solidFill>
                <a:latin typeface="Lato Hairline"/>
                <a:ea typeface="Lato Hairline"/>
                <a:cs typeface="Lato Hairline"/>
                <a:sym typeface="Lato Hairline"/>
              </a:defRPr>
            </a:lvl9pPr>
          </a:lstStyle>
          <a:p>
            <a:pPr marL="0" lvl="0" indent="0" rtl="0">
              <a:spcBef>
                <a:spcPts val="0"/>
              </a:spcBef>
              <a:spcAft>
                <a:spcPts val="0"/>
              </a:spcAft>
              <a:buNone/>
            </a:pPr>
            <a:r>
              <a:rPr lang="es-MX" sz="2800" dirty="0"/>
              <a:t>Nivel reflexivo</a:t>
            </a:r>
            <a:endParaRPr sz="2800" dirty="0"/>
          </a:p>
        </p:txBody>
      </p:sp>
      <p:pic>
        <p:nvPicPr>
          <p:cNvPr id="11" name="Imagen 10"/>
          <p:cNvPicPr>
            <a:picLocks noChangeAspect="1"/>
          </p:cNvPicPr>
          <p:nvPr/>
        </p:nvPicPr>
        <p:blipFill rotWithShape="1">
          <a:blip r:embed="rId3"/>
          <a:srcRect l="64043" t="19006" r="22667" b="12985"/>
          <a:stretch/>
        </p:blipFill>
        <p:spPr>
          <a:xfrm>
            <a:off x="7361695" y="15498"/>
            <a:ext cx="1782305" cy="5128002"/>
          </a:xfrm>
          <a:prstGeom prst="rect">
            <a:avLst/>
          </a:prstGeom>
        </p:spPr>
      </p:pic>
      <p:sp>
        <p:nvSpPr>
          <p:cNvPr id="7" name="Rectángulo 6">
            <a:extLst>
              <a:ext uri="{FF2B5EF4-FFF2-40B4-BE49-F238E27FC236}">
                <a16:creationId xmlns:a16="http://schemas.microsoft.com/office/drawing/2014/main" id="{E836C679-78B8-D44B-BDDC-795146617F54}"/>
              </a:ext>
            </a:extLst>
          </p:cNvPr>
          <p:cNvSpPr/>
          <p:nvPr/>
        </p:nvSpPr>
        <p:spPr>
          <a:xfrm>
            <a:off x="528286" y="4713309"/>
            <a:ext cx="2164375" cy="253916"/>
          </a:xfrm>
          <a:prstGeom prst="rect">
            <a:avLst/>
          </a:prstGeom>
        </p:spPr>
        <p:txBody>
          <a:bodyPr wrap="none">
            <a:spAutoFit/>
          </a:bodyPr>
          <a:lstStyle/>
          <a:p>
            <a:r>
              <a:rPr lang="es-MX" sz="1050" dirty="0">
                <a:solidFill>
                  <a:schemeClr val="bg2"/>
                </a:solidFill>
              </a:rPr>
              <a:t>Diseño de Productos Sistémicos </a:t>
            </a:r>
          </a:p>
        </p:txBody>
      </p:sp>
      <p:sp>
        <p:nvSpPr>
          <p:cNvPr id="8" name="Rectángulo 7">
            <a:extLst>
              <a:ext uri="{FF2B5EF4-FFF2-40B4-BE49-F238E27FC236}">
                <a16:creationId xmlns:a16="http://schemas.microsoft.com/office/drawing/2014/main" id="{63C04064-C470-0442-B842-F2C48BAF36AF}"/>
              </a:ext>
            </a:extLst>
          </p:cNvPr>
          <p:cNvSpPr/>
          <p:nvPr/>
        </p:nvSpPr>
        <p:spPr>
          <a:xfrm>
            <a:off x="5306301" y="4713309"/>
            <a:ext cx="1691489" cy="253916"/>
          </a:xfrm>
          <a:prstGeom prst="rect">
            <a:avLst/>
          </a:prstGeom>
        </p:spPr>
        <p:txBody>
          <a:bodyPr wrap="none">
            <a:spAutoFit/>
          </a:bodyPr>
          <a:lstStyle/>
          <a:p>
            <a:r>
              <a:rPr lang="es-MX" sz="1050" dirty="0">
                <a:solidFill>
                  <a:schemeClr val="bg2"/>
                </a:solidFill>
              </a:rPr>
              <a:t>Dr. en Dis. Deniss Rojas </a:t>
            </a:r>
          </a:p>
        </p:txBody>
      </p:sp>
      <p:sp>
        <p:nvSpPr>
          <p:cNvPr id="9" name="CuadroTexto 8">
            <a:extLst>
              <a:ext uri="{FF2B5EF4-FFF2-40B4-BE49-F238E27FC236}">
                <a16:creationId xmlns:a16="http://schemas.microsoft.com/office/drawing/2014/main" id="{5F85B4B3-888E-8A44-A4EE-4E73CA727460}"/>
              </a:ext>
            </a:extLst>
          </p:cNvPr>
          <p:cNvSpPr txBox="1"/>
          <p:nvPr/>
        </p:nvSpPr>
        <p:spPr>
          <a:xfrm>
            <a:off x="5038361" y="4713309"/>
            <a:ext cx="3918857" cy="253916"/>
          </a:xfrm>
          <a:prstGeom prst="rect">
            <a:avLst/>
          </a:prstGeom>
          <a:noFill/>
        </p:spPr>
        <p:txBody>
          <a:bodyPr wrap="square" rtlCol="0">
            <a:spAutoFit/>
          </a:bodyPr>
          <a:lstStyle/>
          <a:p>
            <a:pPr algn="r"/>
            <a:r>
              <a:rPr lang="es-MX" sz="1050" b="1" dirty="0">
                <a:solidFill>
                  <a:schemeClr val="tx1">
                    <a:lumMod val="75000"/>
                    <a:lumOff val="25000"/>
                  </a:schemeClr>
                </a:solidFill>
              </a:rPr>
              <a:t>Septiembre 2019</a:t>
            </a:r>
          </a:p>
        </p:txBody>
      </p:sp>
    </p:spTree>
    <p:extLst>
      <p:ext uri="{BB962C8B-B14F-4D97-AF65-F5344CB8AC3E}">
        <p14:creationId xmlns:p14="http://schemas.microsoft.com/office/powerpoint/2010/main" val="81924698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72"/>
        <p:cNvGrpSpPr/>
        <p:nvPr/>
      </p:nvGrpSpPr>
      <p:grpSpPr>
        <a:xfrm>
          <a:off x="0" y="0"/>
          <a:ext cx="0" cy="0"/>
          <a:chOff x="0" y="0"/>
          <a:chExt cx="0" cy="0"/>
        </a:xfrm>
      </p:grpSpPr>
      <p:pic>
        <p:nvPicPr>
          <p:cNvPr id="27" name="Imagen 26" descr="Captura de pantalla 2018-09-18 a las 4.00.42 p.m..png"/>
          <p:cNvPicPr>
            <a:picLocks noChangeAspect="1"/>
          </p:cNvPicPr>
          <p:nvPr/>
        </p:nvPicPr>
        <p:blipFill rotWithShape="1">
          <a:blip r:embed="rId3">
            <a:extLst>
              <a:ext uri="{28A0092B-C50C-407E-A947-70E740481C1C}">
                <a14:useLocalDpi xmlns:a14="http://schemas.microsoft.com/office/drawing/2010/main" val="0"/>
              </a:ext>
            </a:extLst>
          </a:blip>
          <a:srcRect r="25474"/>
          <a:stretch/>
        </p:blipFill>
        <p:spPr>
          <a:xfrm>
            <a:off x="6977944" y="0"/>
            <a:ext cx="2166056" cy="5132371"/>
          </a:xfrm>
          <a:prstGeom prst="rect">
            <a:avLst/>
          </a:prstGeom>
        </p:spPr>
      </p:pic>
      <p:sp>
        <p:nvSpPr>
          <p:cNvPr id="37" name="Google Shape;95;p18"/>
          <p:cNvSpPr txBox="1">
            <a:spLocks noGrp="1"/>
          </p:cNvSpPr>
          <p:nvPr/>
        </p:nvSpPr>
        <p:spPr>
          <a:xfrm>
            <a:off x="1514864" y="4155645"/>
            <a:ext cx="5931773" cy="701461"/>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60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1pPr>
            <a:lvl2pPr marL="914400" marR="0" lvl="1"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2pPr>
            <a:lvl3pPr marL="1371600" marR="0" lvl="2"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3pPr>
            <a:lvl4pPr marL="1828800" marR="0" lvl="3"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4pPr>
            <a:lvl5pPr marL="2286000" marR="0" lvl="4"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5pPr>
            <a:lvl6pPr marL="2743200" marR="0" lvl="5"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6pPr>
            <a:lvl7pPr marL="3200400" marR="0" lvl="6"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7pPr>
            <a:lvl8pPr marL="3657600" marR="0" lvl="7"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8pPr>
            <a:lvl9pPr marL="4114800" marR="0" lvl="8"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9pPr>
          </a:lstStyle>
          <a:p>
            <a:pPr marL="114300" lvl="0" indent="0" algn="ctr" rtl="0">
              <a:lnSpc>
                <a:spcPct val="50000"/>
              </a:lnSpc>
              <a:spcBef>
                <a:spcPts val="600"/>
              </a:spcBef>
              <a:spcAft>
                <a:spcPts val="0"/>
              </a:spcAft>
              <a:buSzPts val="1800"/>
              <a:buNone/>
            </a:pPr>
            <a:r>
              <a:rPr lang="es-ES_tradnl" sz="1000" dirty="0"/>
              <a:t>Figura 18. Condicionamientos y rasgos que caracterizan los niveles del diseño emocional </a:t>
            </a:r>
          </a:p>
          <a:p>
            <a:pPr marL="114300" lvl="0" indent="0" algn="ctr" rtl="0">
              <a:lnSpc>
                <a:spcPct val="50000"/>
              </a:lnSpc>
              <a:spcBef>
                <a:spcPts val="600"/>
              </a:spcBef>
              <a:spcAft>
                <a:spcPts val="0"/>
              </a:spcAft>
              <a:buSzPts val="1800"/>
              <a:buNone/>
            </a:pPr>
            <a:r>
              <a:rPr lang="es-ES_tradnl" sz="1000" dirty="0"/>
              <a:t>Fuente: </a:t>
            </a:r>
            <a:r>
              <a:rPr lang="es-ES_tradnl" sz="1000" dirty="0">
                <a:solidFill>
                  <a:schemeClr val="bg2">
                    <a:lumMod val="75000"/>
                  </a:schemeClr>
                </a:solidFill>
              </a:rPr>
              <a:t>Petruska(2015)</a:t>
            </a:r>
            <a:endParaRPr lang="es-ES_tradnl" sz="1400" dirty="0"/>
          </a:p>
        </p:txBody>
      </p:sp>
      <p:sp>
        <p:nvSpPr>
          <p:cNvPr id="4" name="Elipse 3"/>
          <p:cNvSpPr/>
          <p:nvPr/>
        </p:nvSpPr>
        <p:spPr>
          <a:xfrm>
            <a:off x="2752362" y="1386673"/>
            <a:ext cx="3638628" cy="1787574"/>
          </a:xfrm>
          <a:prstGeom prst="ellipse">
            <a:avLst/>
          </a:prstGeom>
          <a:noFill/>
          <a:ln>
            <a:solidFill>
              <a:schemeClr val="bg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Elipse 8"/>
          <p:cNvSpPr/>
          <p:nvPr/>
        </p:nvSpPr>
        <p:spPr>
          <a:xfrm>
            <a:off x="2883876" y="1829778"/>
            <a:ext cx="2180493" cy="1093260"/>
          </a:xfrm>
          <a:prstGeom prst="ellipse">
            <a:avLst/>
          </a:prstGeom>
          <a:noFill/>
          <a:ln>
            <a:solidFill>
              <a:schemeClr val="bg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Elipse 9"/>
          <p:cNvSpPr/>
          <p:nvPr/>
        </p:nvSpPr>
        <p:spPr>
          <a:xfrm>
            <a:off x="3017041" y="2201927"/>
            <a:ext cx="1463710" cy="599553"/>
          </a:xfrm>
          <a:prstGeom prst="ellipse">
            <a:avLst/>
          </a:prstGeom>
          <a:no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Google Shape;95;p18"/>
          <p:cNvSpPr txBox="1">
            <a:spLocks/>
          </p:cNvSpPr>
          <p:nvPr/>
        </p:nvSpPr>
        <p:spPr>
          <a:xfrm>
            <a:off x="3308661" y="1338265"/>
            <a:ext cx="2286000" cy="345093"/>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114300" algn="ctr">
              <a:spcBef>
                <a:spcPts val="600"/>
              </a:spcBef>
              <a:buSzPts val="1800"/>
            </a:pPr>
            <a:r>
              <a:rPr lang="es-MX" sz="1200" b="1" dirty="0">
                <a:solidFill>
                  <a:schemeClr val="accent1">
                    <a:lumMod val="75000"/>
                  </a:schemeClr>
                </a:solidFill>
                <a:latin typeface="Lato Light" panose="020B0604020202020204" charset="0"/>
              </a:rPr>
              <a:t>Motor reflexivo</a:t>
            </a:r>
          </a:p>
        </p:txBody>
      </p:sp>
      <p:sp>
        <p:nvSpPr>
          <p:cNvPr id="13" name="Google Shape;95;p18"/>
          <p:cNvSpPr txBox="1">
            <a:spLocks/>
          </p:cNvSpPr>
          <p:nvPr/>
        </p:nvSpPr>
        <p:spPr>
          <a:xfrm>
            <a:off x="2710566" y="1804916"/>
            <a:ext cx="2286000" cy="345093"/>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114300" algn="ctr">
              <a:spcBef>
                <a:spcPts val="600"/>
              </a:spcBef>
              <a:buSzPts val="1800"/>
            </a:pPr>
            <a:r>
              <a:rPr lang="es-MX" sz="1200" b="1" dirty="0">
                <a:solidFill>
                  <a:schemeClr val="accent1">
                    <a:lumMod val="75000"/>
                  </a:schemeClr>
                </a:solidFill>
                <a:latin typeface="Lato Light" panose="020B0604020202020204" charset="0"/>
              </a:rPr>
              <a:t>Motor reflexivo</a:t>
            </a:r>
          </a:p>
        </p:txBody>
      </p:sp>
      <p:sp>
        <p:nvSpPr>
          <p:cNvPr id="14" name="Google Shape;95;p18"/>
          <p:cNvSpPr txBox="1">
            <a:spLocks/>
          </p:cNvSpPr>
          <p:nvPr/>
        </p:nvSpPr>
        <p:spPr>
          <a:xfrm>
            <a:off x="2605896" y="2232076"/>
            <a:ext cx="2286000" cy="345093"/>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114300" algn="ctr">
              <a:spcBef>
                <a:spcPts val="600"/>
              </a:spcBef>
              <a:buSzPts val="1800"/>
            </a:pPr>
            <a:r>
              <a:rPr lang="es-MX" sz="1200" b="1" dirty="0">
                <a:solidFill>
                  <a:schemeClr val="accent1">
                    <a:lumMod val="75000"/>
                  </a:schemeClr>
                </a:solidFill>
                <a:latin typeface="Lato Light" panose="020B0604020202020204" charset="0"/>
              </a:rPr>
              <a:t>Motor reflexivo</a:t>
            </a:r>
          </a:p>
        </p:txBody>
      </p:sp>
      <p:sp>
        <p:nvSpPr>
          <p:cNvPr id="15" name="Google Shape;95;p18"/>
          <p:cNvSpPr txBox="1">
            <a:spLocks/>
          </p:cNvSpPr>
          <p:nvPr/>
        </p:nvSpPr>
        <p:spPr>
          <a:xfrm>
            <a:off x="4339978" y="1813773"/>
            <a:ext cx="2286000" cy="345093"/>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114300" algn="ctr">
              <a:spcBef>
                <a:spcPts val="600"/>
              </a:spcBef>
              <a:buSzPts val="1800"/>
            </a:pPr>
            <a:r>
              <a:rPr lang="es-MX" sz="1050" b="1" dirty="0">
                <a:solidFill>
                  <a:srgbClr val="55B7EA"/>
                </a:solidFill>
                <a:latin typeface="Lato Light" panose="020B0604020202020204" charset="0"/>
              </a:rPr>
              <a:t>Belleza</a:t>
            </a:r>
          </a:p>
        </p:txBody>
      </p:sp>
      <p:sp>
        <p:nvSpPr>
          <p:cNvPr id="16" name="Google Shape;95;p18"/>
          <p:cNvSpPr txBox="1">
            <a:spLocks/>
          </p:cNvSpPr>
          <p:nvPr/>
        </p:nvSpPr>
        <p:spPr>
          <a:xfrm>
            <a:off x="2692133" y="2408816"/>
            <a:ext cx="2286000" cy="345093"/>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114300" algn="ctr">
              <a:spcBef>
                <a:spcPts val="600"/>
              </a:spcBef>
              <a:buSzPts val="1800"/>
            </a:pPr>
            <a:r>
              <a:rPr lang="es-MX" sz="1000" b="1" dirty="0">
                <a:solidFill>
                  <a:srgbClr val="55B7EA"/>
                </a:solidFill>
                <a:latin typeface="Lato Light" panose="020B0604020202020204" charset="0"/>
              </a:rPr>
              <a:t>Atracción</a:t>
            </a:r>
          </a:p>
        </p:txBody>
      </p:sp>
      <p:pic>
        <p:nvPicPr>
          <p:cNvPr id="19" name="Imagen 18"/>
          <p:cNvPicPr>
            <a:picLocks noChangeAspect="1"/>
          </p:cNvPicPr>
          <p:nvPr/>
        </p:nvPicPr>
        <p:blipFill>
          <a:blip r:embed="rId4">
            <a:duotone>
              <a:schemeClr val="bg2">
                <a:shade val="45000"/>
                <a:satMod val="135000"/>
              </a:schemeClr>
              <a:prstClr val="white"/>
            </a:duotone>
          </a:blip>
          <a:stretch>
            <a:fillRect/>
          </a:stretch>
        </p:blipFill>
        <p:spPr>
          <a:xfrm rot="13510093">
            <a:off x="5373668" y="1065473"/>
            <a:ext cx="577775" cy="577775"/>
          </a:xfrm>
          <a:prstGeom prst="rect">
            <a:avLst/>
          </a:prstGeom>
        </p:spPr>
      </p:pic>
      <p:pic>
        <p:nvPicPr>
          <p:cNvPr id="20" name="Imagen 19"/>
          <p:cNvPicPr>
            <a:picLocks noChangeAspect="1"/>
          </p:cNvPicPr>
          <p:nvPr/>
        </p:nvPicPr>
        <p:blipFill>
          <a:blip r:embed="rId4">
            <a:duotone>
              <a:schemeClr val="bg2">
                <a:shade val="45000"/>
                <a:satMod val="135000"/>
              </a:schemeClr>
              <a:prstClr val="white"/>
            </a:duotone>
          </a:blip>
          <a:stretch>
            <a:fillRect/>
          </a:stretch>
        </p:blipFill>
        <p:spPr>
          <a:xfrm rot="7548124">
            <a:off x="2594987" y="1701191"/>
            <a:ext cx="577775" cy="577775"/>
          </a:xfrm>
          <a:prstGeom prst="rect">
            <a:avLst/>
          </a:prstGeom>
        </p:spPr>
      </p:pic>
      <p:pic>
        <p:nvPicPr>
          <p:cNvPr id="21" name="Imagen 20"/>
          <p:cNvPicPr>
            <a:picLocks noChangeAspect="1"/>
          </p:cNvPicPr>
          <p:nvPr/>
        </p:nvPicPr>
        <p:blipFill>
          <a:blip r:embed="rId4">
            <a:duotone>
              <a:schemeClr val="bg2">
                <a:shade val="45000"/>
                <a:satMod val="135000"/>
              </a:schemeClr>
              <a:prstClr val="white"/>
            </a:duotone>
          </a:blip>
          <a:stretch>
            <a:fillRect/>
          </a:stretch>
        </p:blipFill>
        <p:spPr>
          <a:xfrm rot="2506590">
            <a:off x="2640887" y="2581712"/>
            <a:ext cx="577775" cy="577775"/>
          </a:xfrm>
          <a:prstGeom prst="rect">
            <a:avLst/>
          </a:prstGeom>
        </p:spPr>
      </p:pic>
      <p:sp>
        <p:nvSpPr>
          <p:cNvPr id="23" name="Google Shape;95;p18"/>
          <p:cNvSpPr txBox="1">
            <a:spLocks/>
          </p:cNvSpPr>
          <p:nvPr/>
        </p:nvSpPr>
        <p:spPr>
          <a:xfrm>
            <a:off x="121345" y="912319"/>
            <a:ext cx="2286000" cy="1028178"/>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114300" algn="r">
              <a:spcBef>
                <a:spcPts val="600"/>
              </a:spcBef>
              <a:buSzPts val="1800"/>
            </a:pPr>
            <a:r>
              <a:rPr lang="es-MX" sz="1050" b="1" dirty="0">
                <a:solidFill>
                  <a:schemeClr val="tx1">
                    <a:lumMod val="50000"/>
                    <a:lumOff val="50000"/>
                  </a:schemeClr>
                </a:solidFill>
                <a:latin typeface="Lato Light" panose="020B0604020202020204" charset="0"/>
              </a:rPr>
              <a:t>Condicionado por el uso </a:t>
            </a:r>
            <a:r>
              <a:rPr lang="es-MX" sz="1050" dirty="0">
                <a:solidFill>
                  <a:schemeClr val="bg2">
                    <a:lumMod val="60000"/>
                    <a:lumOff val="40000"/>
                  </a:schemeClr>
                </a:solidFill>
                <a:latin typeface="Lato Light" panose="020B0604020202020204" charset="0"/>
              </a:rPr>
              <a:t>Función</a:t>
            </a:r>
          </a:p>
          <a:p>
            <a:pPr marL="114300" algn="r">
              <a:spcBef>
                <a:spcPts val="600"/>
              </a:spcBef>
              <a:buSzPts val="1800"/>
            </a:pPr>
            <a:r>
              <a:rPr lang="es-MX" sz="1050" dirty="0">
                <a:solidFill>
                  <a:schemeClr val="bg2">
                    <a:lumMod val="60000"/>
                    <a:lumOff val="40000"/>
                  </a:schemeClr>
                </a:solidFill>
                <a:latin typeface="Lato Light" panose="020B0604020202020204" charset="0"/>
              </a:rPr>
              <a:t>Comprensibilidad</a:t>
            </a:r>
          </a:p>
          <a:p>
            <a:pPr marL="114300" algn="r">
              <a:spcBef>
                <a:spcPts val="600"/>
              </a:spcBef>
              <a:buSzPts val="1800"/>
            </a:pPr>
            <a:r>
              <a:rPr lang="es-MX" sz="1050" dirty="0">
                <a:solidFill>
                  <a:schemeClr val="bg2">
                    <a:lumMod val="60000"/>
                    <a:lumOff val="40000"/>
                  </a:schemeClr>
                </a:solidFill>
                <a:latin typeface="Lato Light" panose="020B0604020202020204" charset="0"/>
              </a:rPr>
              <a:t>Usabilidad</a:t>
            </a:r>
          </a:p>
          <a:p>
            <a:pPr marL="114300" algn="r">
              <a:spcBef>
                <a:spcPts val="600"/>
              </a:spcBef>
              <a:buSzPts val="1800"/>
            </a:pPr>
            <a:r>
              <a:rPr lang="es-MX" sz="1050" dirty="0">
                <a:solidFill>
                  <a:schemeClr val="bg2">
                    <a:lumMod val="60000"/>
                    <a:lumOff val="40000"/>
                  </a:schemeClr>
                </a:solidFill>
                <a:latin typeface="Lato Light" panose="020B0604020202020204" charset="0"/>
              </a:rPr>
              <a:t>Sensación física</a:t>
            </a:r>
          </a:p>
        </p:txBody>
      </p:sp>
      <p:cxnSp>
        <p:nvCxnSpPr>
          <p:cNvPr id="17" name="Conector recto 16"/>
          <p:cNvCxnSpPr/>
          <p:nvPr/>
        </p:nvCxnSpPr>
        <p:spPr>
          <a:xfrm>
            <a:off x="6085542" y="401843"/>
            <a:ext cx="0" cy="984830"/>
          </a:xfrm>
          <a:prstGeom prst="line">
            <a:avLst/>
          </a:prstGeom>
        </p:spPr>
        <p:style>
          <a:lnRef idx="2">
            <a:schemeClr val="dk1"/>
          </a:lnRef>
          <a:fillRef idx="0">
            <a:schemeClr val="dk1"/>
          </a:fillRef>
          <a:effectRef idx="1">
            <a:schemeClr val="dk1"/>
          </a:effectRef>
          <a:fontRef idx="minor">
            <a:schemeClr val="tx1"/>
          </a:fontRef>
        </p:style>
      </p:cxnSp>
      <p:sp>
        <p:nvSpPr>
          <p:cNvPr id="29" name="Google Shape;95;p18"/>
          <p:cNvSpPr txBox="1">
            <a:spLocks/>
          </p:cNvSpPr>
          <p:nvPr/>
        </p:nvSpPr>
        <p:spPr>
          <a:xfrm>
            <a:off x="580186" y="2294104"/>
            <a:ext cx="1817278" cy="1562939"/>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114300" algn="r">
              <a:spcBef>
                <a:spcPts val="600"/>
              </a:spcBef>
              <a:buSzPts val="1800"/>
            </a:pPr>
            <a:r>
              <a:rPr lang="es-MX" sz="1050" b="1" dirty="0">
                <a:solidFill>
                  <a:schemeClr val="tx1">
                    <a:lumMod val="50000"/>
                    <a:lumOff val="50000"/>
                  </a:schemeClr>
                </a:solidFill>
                <a:latin typeface="Lato Light" panose="020B0604020202020204" charset="0"/>
              </a:rPr>
              <a:t>Condicionado por el medio ambiente</a:t>
            </a:r>
          </a:p>
          <a:p>
            <a:pPr marL="114300" algn="r">
              <a:spcBef>
                <a:spcPts val="600"/>
              </a:spcBef>
              <a:buSzPts val="1800"/>
            </a:pPr>
            <a:r>
              <a:rPr lang="es-MX" sz="1050" b="1" dirty="0">
                <a:solidFill>
                  <a:schemeClr val="tx1">
                    <a:lumMod val="50000"/>
                    <a:lumOff val="50000"/>
                  </a:schemeClr>
                </a:solidFill>
                <a:latin typeface="Lato Light" panose="020B0604020202020204" charset="0"/>
              </a:rPr>
              <a:t> </a:t>
            </a:r>
            <a:r>
              <a:rPr lang="es-MX" sz="1050" dirty="0">
                <a:solidFill>
                  <a:schemeClr val="bg2">
                    <a:lumMod val="60000"/>
                    <a:lumOff val="40000"/>
                  </a:schemeClr>
                </a:solidFill>
                <a:latin typeface="Lato Light" panose="020B0604020202020204" charset="0"/>
              </a:rPr>
              <a:t>Rasgos, características</a:t>
            </a:r>
          </a:p>
          <a:p>
            <a:pPr marL="114300" algn="r">
              <a:spcBef>
                <a:spcPts val="600"/>
              </a:spcBef>
              <a:buSzPts val="1800"/>
            </a:pPr>
            <a:r>
              <a:rPr lang="es-MX" sz="1050" dirty="0">
                <a:solidFill>
                  <a:schemeClr val="bg2">
                    <a:lumMod val="60000"/>
                    <a:lumOff val="40000"/>
                  </a:schemeClr>
                </a:solidFill>
                <a:latin typeface="Lato Light" panose="020B0604020202020204" charset="0"/>
              </a:rPr>
              <a:t>Físicas</a:t>
            </a:r>
          </a:p>
          <a:p>
            <a:pPr marL="114300" algn="r">
              <a:spcBef>
                <a:spcPts val="600"/>
              </a:spcBef>
              <a:buSzPts val="1800"/>
            </a:pPr>
            <a:r>
              <a:rPr lang="es-MX" sz="1050" dirty="0">
                <a:solidFill>
                  <a:schemeClr val="bg2">
                    <a:lumMod val="60000"/>
                    <a:lumOff val="40000"/>
                  </a:schemeClr>
                </a:solidFill>
                <a:latin typeface="Lato Light" panose="020B0604020202020204" charset="0"/>
              </a:rPr>
              <a:t>Aspecto</a:t>
            </a:r>
          </a:p>
          <a:p>
            <a:pPr marL="114300" algn="r">
              <a:spcBef>
                <a:spcPts val="600"/>
              </a:spcBef>
              <a:buSzPts val="1800"/>
            </a:pPr>
            <a:r>
              <a:rPr lang="es-MX" sz="1050" dirty="0">
                <a:solidFill>
                  <a:schemeClr val="bg2">
                    <a:lumMod val="60000"/>
                    <a:lumOff val="40000"/>
                  </a:schemeClr>
                </a:solidFill>
                <a:latin typeface="Lato Light" panose="020B0604020202020204" charset="0"/>
              </a:rPr>
              <a:t>Tacto</a:t>
            </a:r>
          </a:p>
          <a:p>
            <a:pPr marL="114300" algn="r">
              <a:spcBef>
                <a:spcPts val="600"/>
              </a:spcBef>
              <a:buSzPts val="1800"/>
            </a:pPr>
            <a:r>
              <a:rPr lang="es-MX" sz="1050" dirty="0">
                <a:solidFill>
                  <a:schemeClr val="bg2">
                    <a:lumMod val="60000"/>
                    <a:lumOff val="40000"/>
                  </a:schemeClr>
                </a:solidFill>
                <a:latin typeface="Lato Light" panose="020B0604020202020204" charset="0"/>
              </a:rPr>
              <a:t>Sonido</a:t>
            </a:r>
          </a:p>
        </p:txBody>
      </p:sp>
      <p:cxnSp>
        <p:nvCxnSpPr>
          <p:cNvPr id="31" name="Conector recto 30"/>
          <p:cNvCxnSpPr/>
          <p:nvPr/>
        </p:nvCxnSpPr>
        <p:spPr>
          <a:xfrm>
            <a:off x="2397464" y="2435316"/>
            <a:ext cx="0" cy="1585966"/>
          </a:xfrm>
          <a:prstGeom prst="line">
            <a:avLst/>
          </a:prstGeom>
        </p:spPr>
        <p:style>
          <a:lnRef idx="2">
            <a:schemeClr val="dk1"/>
          </a:lnRef>
          <a:fillRef idx="0">
            <a:schemeClr val="dk1"/>
          </a:fillRef>
          <a:effectRef idx="1">
            <a:schemeClr val="dk1"/>
          </a:effectRef>
          <a:fontRef idx="minor">
            <a:schemeClr val="tx1"/>
          </a:fontRef>
        </p:style>
      </p:cxnSp>
      <p:cxnSp>
        <p:nvCxnSpPr>
          <p:cNvPr id="32" name="Conector recto 31"/>
          <p:cNvCxnSpPr/>
          <p:nvPr/>
        </p:nvCxnSpPr>
        <p:spPr>
          <a:xfrm>
            <a:off x="2407345" y="694494"/>
            <a:ext cx="0" cy="1585966"/>
          </a:xfrm>
          <a:prstGeom prst="line">
            <a:avLst/>
          </a:prstGeom>
        </p:spPr>
        <p:style>
          <a:lnRef idx="2">
            <a:schemeClr val="dk1"/>
          </a:lnRef>
          <a:fillRef idx="0">
            <a:schemeClr val="dk1"/>
          </a:fillRef>
          <a:effectRef idx="1">
            <a:schemeClr val="dk1"/>
          </a:effectRef>
          <a:fontRef idx="minor">
            <a:schemeClr val="tx1"/>
          </a:fontRef>
        </p:style>
      </p:cxnSp>
      <p:sp>
        <p:nvSpPr>
          <p:cNvPr id="26" name="Google Shape;95;p18"/>
          <p:cNvSpPr txBox="1">
            <a:spLocks/>
          </p:cNvSpPr>
          <p:nvPr/>
        </p:nvSpPr>
        <p:spPr>
          <a:xfrm>
            <a:off x="6024917" y="358514"/>
            <a:ext cx="2286000" cy="1028178"/>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114300" algn="just">
              <a:spcBef>
                <a:spcPts val="600"/>
              </a:spcBef>
              <a:buSzPts val="1800"/>
            </a:pPr>
            <a:r>
              <a:rPr lang="es-MX" sz="1050" b="1" dirty="0">
                <a:solidFill>
                  <a:schemeClr val="tx1">
                    <a:lumMod val="50000"/>
                    <a:lumOff val="50000"/>
                  </a:schemeClr>
                </a:solidFill>
                <a:latin typeface="Lato Light" panose="020B0604020202020204" charset="0"/>
              </a:rPr>
              <a:t>Condicionado por el mensaje, la cultura, el significado del producto</a:t>
            </a:r>
          </a:p>
          <a:p>
            <a:pPr marL="114300" algn="just">
              <a:spcBef>
                <a:spcPts val="600"/>
              </a:spcBef>
              <a:buSzPts val="1800"/>
            </a:pPr>
            <a:r>
              <a:rPr lang="es-MX" sz="1050" dirty="0">
                <a:solidFill>
                  <a:schemeClr val="bg2">
                    <a:lumMod val="60000"/>
                    <a:lumOff val="40000"/>
                  </a:schemeClr>
                </a:solidFill>
                <a:latin typeface="Lato Light" panose="020B0604020202020204" charset="0"/>
              </a:rPr>
              <a:t>Autoimagen</a:t>
            </a:r>
          </a:p>
        </p:txBody>
      </p:sp>
      <p:sp>
        <p:nvSpPr>
          <p:cNvPr id="24" name="Rectángulo 23">
            <a:extLst>
              <a:ext uri="{FF2B5EF4-FFF2-40B4-BE49-F238E27FC236}">
                <a16:creationId xmlns:a16="http://schemas.microsoft.com/office/drawing/2014/main" id="{636253AA-94B0-D84F-BDC8-473B3DCF0D10}"/>
              </a:ext>
            </a:extLst>
          </p:cNvPr>
          <p:cNvSpPr/>
          <p:nvPr/>
        </p:nvSpPr>
        <p:spPr>
          <a:xfrm>
            <a:off x="528286" y="4713309"/>
            <a:ext cx="2164375" cy="253916"/>
          </a:xfrm>
          <a:prstGeom prst="rect">
            <a:avLst/>
          </a:prstGeom>
        </p:spPr>
        <p:txBody>
          <a:bodyPr wrap="none">
            <a:spAutoFit/>
          </a:bodyPr>
          <a:lstStyle/>
          <a:p>
            <a:r>
              <a:rPr lang="es-MX" sz="1050" dirty="0">
                <a:solidFill>
                  <a:schemeClr val="bg2"/>
                </a:solidFill>
              </a:rPr>
              <a:t>Diseño de Productos Sistémicos </a:t>
            </a:r>
          </a:p>
        </p:txBody>
      </p:sp>
      <p:sp>
        <p:nvSpPr>
          <p:cNvPr id="25" name="Rectángulo 24">
            <a:extLst>
              <a:ext uri="{FF2B5EF4-FFF2-40B4-BE49-F238E27FC236}">
                <a16:creationId xmlns:a16="http://schemas.microsoft.com/office/drawing/2014/main" id="{91C1542F-F9F6-3348-9DF4-8FA76E93442D}"/>
              </a:ext>
            </a:extLst>
          </p:cNvPr>
          <p:cNvSpPr/>
          <p:nvPr/>
        </p:nvSpPr>
        <p:spPr>
          <a:xfrm>
            <a:off x="5306301" y="4713309"/>
            <a:ext cx="1691489" cy="253916"/>
          </a:xfrm>
          <a:prstGeom prst="rect">
            <a:avLst/>
          </a:prstGeom>
        </p:spPr>
        <p:txBody>
          <a:bodyPr wrap="none">
            <a:spAutoFit/>
          </a:bodyPr>
          <a:lstStyle/>
          <a:p>
            <a:r>
              <a:rPr lang="es-MX" sz="1050" dirty="0">
                <a:solidFill>
                  <a:schemeClr val="bg2"/>
                </a:solidFill>
              </a:rPr>
              <a:t>Dr. en Dis. Deniss Rojas </a:t>
            </a:r>
          </a:p>
        </p:txBody>
      </p:sp>
      <p:sp>
        <p:nvSpPr>
          <p:cNvPr id="28" name="CuadroTexto 27">
            <a:extLst>
              <a:ext uri="{FF2B5EF4-FFF2-40B4-BE49-F238E27FC236}">
                <a16:creationId xmlns:a16="http://schemas.microsoft.com/office/drawing/2014/main" id="{D01B4F32-72A3-2E4A-A293-FDF34C57CFC9}"/>
              </a:ext>
            </a:extLst>
          </p:cNvPr>
          <p:cNvSpPr txBox="1"/>
          <p:nvPr/>
        </p:nvSpPr>
        <p:spPr>
          <a:xfrm>
            <a:off x="5038361" y="4713309"/>
            <a:ext cx="3918857" cy="253916"/>
          </a:xfrm>
          <a:prstGeom prst="rect">
            <a:avLst/>
          </a:prstGeom>
          <a:noFill/>
        </p:spPr>
        <p:txBody>
          <a:bodyPr wrap="square" rtlCol="0">
            <a:spAutoFit/>
          </a:bodyPr>
          <a:lstStyle/>
          <a:p>
            <a:pPr algn="r"/>
            <a:r>
              <a:rPr lang="es-MX" sz="1050" b="1" dirty="0">
                <a:solidFill>
                  <a:schemeClr val="tx1">
                    <a:lumMod val="75000"/>
                    <a:lumOff val="25000"/>
                  </a:schemeClr>
                </a:solidFill>
              </a:rPr>
              <a:t>Septiembre 2019</a:t>
            </a:r>
          </a:p>
        </p:txBody>
      </p:sp>
    </p:spTree>
    <p:extLst>
      <p:ext uri="{BB962C8B-B14F-4D97-AF65-F5344CB8AC3E}">
        <p14:creationId xmlns:p14="http://schemas.microsoft.com/office/powerpoint/2010/main" val="42661092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sp>
        <p:nvSpPr>
          <p:cNvPr id="88" name="Google Shape;88;p17"/>
          <p:cNvSpPr txBox="1">
            <a:spLocks noGrp="1"/>
          </p:cNvSpPr>
          <p:nvPr>
            <p:ph type="body" idx="1"/>
          </p:nvPr>
        </p:nvSpPr>
        <p:spPr>
          <a:xfrm>
            <a:off x="2483350" y="836125"/>
            <a:ext cx="4177200" cy="3471300"/>
          </a:xfrm>
          <a:prstGeom prst="rect">
            <a:avLst/>
          </a:prstGeom>
        </p:spPr>
        <p:txBody>
          <a:bodyPr spcFirstLastPara="1" wrap="square" lIns="91425" tIns="91425" rIns="91425" bIns="91425" anchor="ctr" anchorCtr="0">
            <a:noAutofit/>
          </a:bodyPr>
          <a:lstStyle/>
          <a:p>
            <a:pPr marL="0" lvl="0" indent="0" algn="r">
              <a:spcBef>
                <a:spcPts val="600"/>
              </a:spcBef>
              <a:spcAft>
                <a:spcPts val="0"/>
              </a:spcAft>
              <a:buNone/>
            </a:pPr>
            <a:r>
              <a:rPr lang="en" dirty="0"/>
              <a:t>“El Diseño debe seducir, moldear, y quizás lo más importante, provocar una respuesta emocional.”</a:t>
            </a:r>
          </a:p>
          <a:p>
            <a:pPr marL="0" lvl="0" indent="0" algn="r">
              <a:spcBef>
                <a:spcPts val="600"/>
              </a:spcBef>
              <a:spcAft>
                <a:spcPts val="0"/>
              </a:spcAft>
              <a:buNone/>
            </a:pPr>
            <a:r>
              <a:rPr lang="en" dirty="0">
                <a:solidFill>
                  <a:schemeClr val="accent6">
                    <a:lumMod val="20000"/>
                    <a:lumOff val="80000"/>
                  </a:schemeClr>
                </a:solidFill>
              </a:rPr>
              <a:t>April Greiman</a:t>
            </a:r>
            <a:endParaRPr dirty="0">
              <a:solidFill>
                <a:schemeClr val="accent6">
                  <a:lumMod val="20000"/>
                  <a:lumOff val="80000"/>
                </a:schemeClr>
              </a:solidFill>
            </a:endParaRPr>
          </a:p>
        </p:txBody>
      </p:sp>
    </p:spTree>
    <p:extLst>
      <p:ext uri="{BB962C8B-B14F-4D97-AF65-F5344CB8AC3E}">
        <p14:creationId xmlns:p14="http://schemas.microsoft.com/office/powerpoint/2010/main" val="191477936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72"/>
        <p:cNvGrpSpPr/>
        <p:nvPr/>
      </p:nvGrpSpPr>
      <p:grpSpPr>
        <a:xfrm>
          <a:off x="0" y="0"/>
          <a:ext cx="0" cy="0"/>
          <a:chOff x="0" y="0"/>
          <a:chExt cx="0" cy="0"/>
        </a:xfrm>
      </p:grpSpPr>
      <p:pic>
        <p:nvPicPr>
          <p:cNvPr id="11" name="Imagen 10" descr="Captura de pantalla 2018-09-18 a las 12.07.20 p.m..png"/>
          <p:cNvPicPr>
            <a:picLocks noChangeAspect="1"/>
          </p:cNvPicPr>
          <p:nvPr/>
        </p:nvPicPr>
        <p:blipFill rotWithShape="1">
          <a:blip r:embed="rId3">
            <a:extLst>
              <a:ext uri="{28A0092B-C50C-407E-A947-70E740481C1C}">
                <a14:useLocalDpi xmlns:a14="http://schemas.microsoft.com/office/drawing/2010/main" val="0"/>
              </a:ext>
            </a:extLst>
          </a:blip>
          <a:srcRect l="62433" t="-1961" r="13419" b="2780"/>
          <a:stretch/>
        </p:blipFill>
        <p:spPr>
          <a:xfrm>
            <a:off x="6807232" y="-102983"/>
            <a:ext cx="2336768" cy="5246483"/>
          </a:xfrm>
          <a:prstGeom prst="rect">
            <a:avLst/>
          </a:prstGeom>
        </p:spPr>
      </p:pic>
      <p:sp>
        <p:nvSpPr>
          <p:cNvPr id="9" name="Google Shape;95;p18"/>
          <p:cNvSpPr txBox="1">
            <a:spLocks noGrp="1"/>
          </p:cNvSpPr>
          <p:nvPr/>
        </p:nvSpPr>
        <p:spPr>
          <a:xfrm>
            <a:off x="727429" y="706846"/>
            <a:ext cx="5834735" cy="2737686"/>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60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1pPr>
            <a:lvl2pPr marL="914400" marR="0" lvl="1"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2pPr>
            <a:lvl3pPr marL="1371600" marR="0" lvl="2"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3pPr>
            <a:lvl4pPr marL="1828800" marR="0" lvl="3"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4pPr>
            <a:lvl5pPr marL="2286000" marR="0" lvl="4"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5pPr>
            <a:lvl6pPr marL="2743200" marR="0" lvl="5"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6pPr>
            <a:lvl7pPr marL="3200400" marR="0" lvl="6"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7pPr>
            <a:lvl8pPr marL="3657600" marR="0" lvl="7"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8pPr>
            <a:lvl9pPr marL="4114800" marR="0" lvl="8"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9pPr>
          </a:lstStyle>
          <a:p>
            <a:pPr marL="114300" lvl="0" indent="0" algn="just">
              <a:buNone/>
            </a:pPr>
            <a:r>
              <a:rPr lang="es-ES_tradnl" sz="1400" b="1" dirty="0">
                <a:solidFill>
                  <a:srgbClr val="31B595"/>
                </a:solidFill>
              </a:rPr>
              <a:t>Donald normand (2015) </a:t>
            </a:r>
            <a:r>
              <a:rPr lang="es-ES_tradnl" sz="1400" dirty="0">
                <a:solidFill>
                  <a:schemeClr val="bg2">
                    <a:lumMod val="75000"/>
                  </a:schemeClr>
                </a:solidFill>
              </a:rPr>
              <a:t>se enfoca en las reacciones que tiene el usuario en la percepción de la estética del objeto, causando una reacción en cualquiera de los tres niveles explicados anteriormente. Sin embargo, para que un objeto tenga valor, es necesario que exista una emoción positiva o negativa (Rojas, 2016), también asociado con un marco positivo o negativo de acuerdo a Normand (2005).</a:t>
            </a:r>
          </a:p>
          <a:p>
            <a:pPr marL="114300" lvl="0" indent="0" algn="just">
              <a:buNone/>
            </a:pPr>
            <a:r>
              <a:rPr lang="es-ES_tradnl" sz="1400" dirty="0">
                <a:solidFill>
                  <a:schemeClr val="bg2">
                    <a:lumMod val="75000"/>
                  </a:schemeClr>
                </a:solidFill>
              </a:rPr>
              <a:t>En el esquema de la siguiente página, se concentra la teoría que va a servir como punto de partida en el desarrollo del proyecto, correspondiente a la Unidad de Aprendizaje de Diseño de Productos Sistémicos; del séptimo semestre de la carrera en Diseño Industrial.</a:t>
            </a:r>
          </a:p>
          <a:p>
            <a:pPr marL="114300" lvl="0" indent="0" algn="just">
              <a:buNone/>
            </a:pPr>
            <a:endParaRPr lang="es-ES_tradnl" sz="1400" dirty="0">
              <a:solidFill>
                <a:schemeClr val="bg2">
                  <a:lumMod val="75000"/>
                </a:schemeClr>
              </a:solidFill>
            </a:endParaRPr>
          </a:p>
        </p:txBody>
      </p:sp>
      <p:sp>
        <p:nvSpPr>
          <p:cNvPr id="8" name="Rectángulo 7">
            <a:extLst>
              <a:ext uri="{FF2B5EF4-FFF2-40B4-BE49-F238E27FC236}">
                <a16:creationId xmlns:a16="http://schemas.microsoft.com/office/drawing/2014/main" id="{6847F0A9-EAFA-9145-BDCD-4FE1C3E9D47A}"/>
              </a:ext>
            </a:extLst>
          </p:cNvPr>
          <p:cNvSpPr/>
          <p:nvPr/>
        </p:nvSpPr>
        <p:spPr>
          <a:xfrm>
            <a:off x="528286" y="4713309"/>
            <a:ext cx="2164375" cy="253916"/>
          </a:xfrm>
          <a:prstGeom prst="rect">
            <a:avLst/>
          </a:prstGeom>
        </p:spPr>
        <p:txBody>
          <a:bodyPr wrap="none">
            <a:spAutoFit/>
          </a:bodyPr>
          <a:lstStyle/>
          <a:p>
            <a:r>
              <a:rPr lang="es-MX" sz="1050" dirty="0">
                <a:solidFill>
                  <a:schemeClr val="bg2"/>
                </a:solidFill>
              </a:rPr>
              <a:t>Diseño de Productos Sistémicos </a:t>
            </a:r>
          </a:p>
        </p:txBody>
      </p:sp>
      <p:sp>
        <p:nvSpPr>
          <p:cNvPr id="10" name="Rectángulo 9">
            <a:extLst>
              <a:ext uri="{FF2B5EF4-FFF2-40B4-BE49-F238E27FC236}">
                <a16:creationId xmlns:a16="http://schemas.microsoft.com/office/drawing/2014/main" id="{A0622553-C638-5A42-867E-84D5CC0660F9}"/>
              </a:ext>
            </a:extLst>
          </p:cNvPr>
          <p:cNvSpPr/>
          <p:nvPr/>
        </p:nvSpPr>
        <p:spPr>
          <a:xfrm>
            <a:off x="5306301" y="4713309"/>
            <a:ext cx="1691489" cy="253916"/>
          </a:xfrm>
          <a:prstGeom prst="rect">
            <a:avLst/>
          </a:prstGeom>
        </p:spPr>
        <p:txBody>
          <a:bodyPr wrap="none">
            <a:spAutoFit/>
          </a:bodyPr>
          <a:lstStyle/>
          <a:p>
            <a:r>
              <a:rPr lang="es-MX" sz="1050" dirty="0">
                <a:solidFill>
                  <a:schemeClr val="bg2"/>
                </a:solidFill>
              </a:rPr>
              <a:t>Dr. en Dis. Deniss Rojas </a:t>
            </a:r>
          </a:p>
        </p:txBody>
      </p:sp>
      <p:sp>
        <p:nvSpPr>
          <p:cNvPr id="12" name="CuadroTexto 11">
            <a:extLst>
              <a:ext uri="{FF2B5EF4-FFF2-40B4-BE49-F238E27FC236}">
                <a16:creationId xmlns:a16="http://schemas.microsoft.com/office/drawing/2014/main" id="{21E72962-22EE-174C-A763-A761CF0584FC}"/>
              </a:ext>
            </a:extLst>
          </p:cNvPr>
          <p:cNvSpPr txBox="1"/>
          <p:nvPr/>
        </p:nvSpPr>
        <p:spPr>
          <a:xfrm>
            <a:off x="5038361" y="4713309"/>
            <a:ext cx="3918857" cy="253916"/>
          </a:xfrm>
          <a:prstGeom prst="rect">
            <a:avLst/>
          </a:prstGeom>
          <a:noFill/>
        </p:spPr>
        <p:txBody>
          <a:bodyPr wrap="square" rtlCol="0">
            <a:spAutoFit/>
          </a:bodyPr>
          <a:lstStyle/>
          <a:p>
            <a:pPr algn="r"/>
            <a:r>
              <a:rPr lang="es-MX" sz="1050" b="1" dirty="0">
                <a:solidFill>
                  <a:schemeClr val="tx1">
                    <a:lumMod val="75000"/>
                    <a:lumOff val="25000"/>
                  </a:schemeClr>
                </a:solidFill>
              </a:rPr>
              <a:t>Septiembre 2019</a:t>
            </a:r>
          </a:p>
        </p:txBody>
      </p:sp>
    </p:spTree>
    <p:extLst>
      <p:ext uri="{BB962C8B-B14F-4D97-AF65-F5344CB8AC3E}">
        <p14:creationId xmlns:p14="http://schemas.microsoft.com/office/powerpoint/2010/main" val="300426262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72"/>
        <p:cNvGrpSpPr/>
        <p:nvPr/>
      </p:nvGrpSpPr>
      <p:grpSpPr>
        <a:xfrm>
          <a:off x="0" y="0"/>
          <a:ext cx="0" cy="0"/>
          <a:chOff x="0" y="0"/>
          <a:chExt cx="0" cy="0"/>
        </a:xfrm>
      </p:grpSpPr>
      <p:pic>
        <p:nvPicPr>
          <p:cNvPr id="17" name="Imagen 16" descr="Captura de pantalla 2018-09-18 a las 3.38.15 p.m..png"/>
          <p:cNvPicPr>
            <a:picLocks noChangeAspect="1"/>
          </p:cNvPicPr>
          <p:nvPr/>
        </p:nvPicPr>
        <p:blipFill rotWithShape="1">
          <a:blip r:embed="rId3">
            <a:extLst>
              <a:ext uri="{28A0092B-C50C-407E-A947-70E740481C1C}">
                <a14:useLocalDpi xmlns:a14="http://schemas.microsoft.com/office/drawing/2010/main" val="0"/>
              </a:ext>
            </a:extLst>
          </a:blip>
          <a:srcRect l="71563" t="1565" r="5085"/>
          <a:stretch/>
        </p:blipFill>
        <p:spPr>
          <a:xfrm>
            <a:off x="7418417" y="0"/>
            <a:ext cx="1961643" cy="5143500"/>
          </a:xfrm>
          <a:prstGeom prst="rect">
            <a:avLst/>
          </a:prstGeom>
        </p:spPr>
      </p:pic>
      <p:sp>
        <p:nvSpPr>
          <p:cNvPr id="21" name="Google Shape;95;p18"/>
          <p:cNvSpPr txBox="1">
            <a:spLocks noGrp="1"/>
          </p:cNvSpPr>
          <p:nvPr/>
        </p:nvSpPr>
        <p:spPr>
          <a:xfrm>
            <a:off x="2708336" y="3593260"/>
            <a:ext cx="2848321" cy="1225738"/>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60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1pPr>
            <a:lvl2pPr marL="914400" marR="0" lvl="1"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2pPr>
            <a:lvl3pPr marL="1371600" marR="0" lvl="2"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3pPr>
            <a:lvl4pPr marL="1828800" marR="0" lvl="3"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4pPr>
            <a:lvl5pPr marL="2286000" marR="0" lvl="4"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5pPr>
            <a:lvl6pPr marL="2743200" marR="0" lvl="5"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6pPr>
            <a:lvl7pPr marL="3200400" marR="0" lvl="6"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7pPr>
            <a:lvl8pPr marL="3657600" marR="0" lvl="7"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8pPr>
            <a:lvl9pPr marL="4114800" marR="0" lvl="8"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9pPr>
          </a:lstStyle>
          <a:p>
            <a:pPr marL="114300" lvl="0" indent="0" algn="ctr" rtl="0">
              <a:lnSpc>
                <a:spcPct val="50000"/>
              </a:lnSpc>
              <a:spcBef>
                <a:spcPts val="600"/>
              </a:spcBef>
              <a:spcAft>
                <a:spcPts val="0"/>
              </a:spcAft>
              <a:buSzPts val="1800"/>
              <a:buNone/>
            </a:pPr>
            <a:r>
              <a:rPr lang="es-ES_tradnl" sz="1000" dirty="0"/>
              <a:t>Figura 19.El valor en los objetos</a:t>
            </a:r>
          </a:p>
          <a:p>
            <a:pPr marL="114300" lvl="0" indent="0" algn="ctr">
              <a:lnSpc>
                <a:spcPct val="50000"/>
              </a:lnSpc>
              <a:buNone/>
            </a:pPr>
            <a:r>
              <a:rPr lang="es-ES_tradnl" sz="1000" dirty="0"/>
              <a:t> Fuente: Propia (2016)</a:t>
            </a:r>
            <a:endParaRPr lang="es-ES_tradnl" sz="1400" dirty="0"/>
          </a:p>
        </p:txBody>
      </p:sp>
      <p:sp>
        <p:nvSpPr>
          <p:cNvPr id="16" name="Google Shape;95;p18"/>
          <p:cNvSpPr txBox="1">
            <a:spLocks/>
          </p:cNvSpPr>
          <p:nvPr/>
        </p:nvSpPr>
        <p:spPr>
          <a:xfrm>
            <a:off x="-178050" y="2114726"/>
            <a:ext cx="1201652" cy="784303"/>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114300" algn="ctr">
              <a:spcBef>
                <a:spcPts val="600"/>
              </a:spcBef>
              <a:buSzPts val="1800"/>
            </a:pPr>
            <a:r>
              <a:rPr lang="es-MX" sz="1200" b="1" dirty="0">
                <a:solidFill>
                  <a:schemeClr val="accent2"/>
                </a:solidFill>
                <a:latin typeface="Lato Light" panose="020B0604020202020204" charset="0"/>
              </a:rPr>
              <a:t>USUARIO</a:t>
            </a:r>
          </a:p>
        </p:txBody>
      </p:sp>
      <p:sp>
        <p:nvSpPr>
          <p:cNvPr id="20" name="Google Shape;95;p18"/>
          <p:cNvSpPr txBox="1">
            <a:spLocks/>
          </p:cNvSpPr>
          <p:nvPr/>
        </p:nvSpPr>
        <p:spPr>
          <a:xfrm>
            <a:off x="2339429" y="1733957"/>
            <a:ext cx="1321519" cy="510278"/>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114300" algn="ctr">
              <a:spcBef>
                <a:spcPts val="600"/>
              </a:spcBef>
              <a:buSzPts val="1800"/>
            </a:pPr>
            <a:r>
              <a:rPr lang="es-MX" sz="1200" b="1" dirty="0">
                <a:solidFill>
                  <a:schemeClr val="accent2"/>
                </a:solidFill>
                <a:latin typeface="Lato Light" panose="020B0604020202020204" charset="0"/>
              </a:rPr>
              <a:t>EMOCIÓN</a:t>
            </a:r>
            <a:endParaRPr lang="es-MX" sz="1200" dirty="0">
              <a:solidFill>
                <a:schemeClr val="accent2"/>
              </a:solidFill>
              <a:latin typeface="Lato Light" panose="020B0604020202020204" charset="0"/>
            </a:endParaRPr>
          </a:p>
        </p:txBody>
      </p:sp>
      <p:sp>
        <p:nvSpPr>
          <p:cNvPr id="22" name="Google Shape;95;p18"/>
          <p:cNvSpPr txBox="1">
            <a:spLocks/>
          </p:cNvSpPr>
          <p:nvPr/>
        </p:nvSpPr>
        <p:spPr>
          <a:xfrm>
            <a:off x="294198" y="2045472"/>
            <a:ext cx="2892778" cy="702388"/>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buSzPts val="1800"/>
            </a:pPr>
            <a:r>
              <a:rPr lang="es-MX" sz="1200" b="1" dirty="0">
                <a:solidFill>
                  <a:schemeClr val="accent2"/>
                </a:solidFill>
                <a:latin typeface="Lato Light" panose="020B0604020202020204" charset="0"/>
              </a:rPr>
              <a:t>OBJETO</a:t>
            </a:r>
          </a:p>
          <a:p>
            <a:pPr algn="ctr">
              <a:buSzPts val="1800"/>
            </a:pPr>
            <a:r>
              <a:rPr lang="es-MX" sz="1200" b="1" dirty="0">
                <a:solidFill>
                  <a:schemeClr val="accent2"/>
                </a:solidFill>
                <a:latin typeface="Lato Light" panose="020B0604020202020204" charset="0"/>
              </a:rPr>
              <a:t>(Significado)</a:t>
            </a:r>
          </a:p>
        </p:txBody>
      </p:sp>
      <p:sp>
        <p:nvSpPr>
          <p:cNvPr id="23" name="Google Shape;95;p18"/>
          <p:cNvSpPr txBox="1">
            <a:spLocks/>
          </p:cNvSpPr>
          <p:nvPr/>
        </p:nvSpPr>
        <p:spPr>
          <a:xfrm>
            <a:off x="844727" y="2995875"/>
            <a:ext cx="1738976" cy="510278"/>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114300" algn="ctr">
              <a:spcBef>
                <a:spcPts val="600"/>
              </a:spcBef>
              <a:buSzPts val="1800"/>
            </a:pPr>
            <a:r>
              <a:rPr lang="es-MX" sz="1200" b="1" dirty="0">
                <a:solidFill>
                  <a:schemeClr val="accent2"/>
                </a:solidFill>
                <a:latin typeface="Lato Light" panose="020B0604020202020204" charset="0"/>
              </a:rPr>
              <a:t>SENTIDO</a:t>
            </a:r>
            <a:endParaRPr lang="es-MX" sz="1200" dirty="0">
              <a:solidFill>
                <a:schemeClr val="accent2"/>
              </a:solidFill>
              <a:latin typeface="Lato Light" panose="020B0604020202020204" charset="0"/>
            </a:endParaRPr>
          </a:p>
        </p:txBody>
      </p:sp>
      <p:sp>
        <p:nvSpPr>
          <p:cNvPr id="24" name="Google Shape;95;p18"/>
          <p:cNvSpPr txBox="1">
            <a:spLocks/>
          </p:cNvSpPr>
          <p:nvPr/>
        </p:nvSpPr>
        <p:spPr>
          <a:xfrm>
            <a:off x="6052624" y="2757372"/>
            <a:ext cx="1738976" cy="510278"/>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114300" algn="ctr">
              <a:spcBef>
                <a:spcPts val="600"/>
              </a:spcBef>
              <a:buSzPts val="1800"/>
            </a:pPr>
            <a:r>
              <a:rPr lang="es-MX" sz="2000" b="1" dirty="0">
                <a:solidFill>
                  <a:srgbClr val="FFC000"/>
                </a:solidFill>
                <a:latin typeface="Lato Light" panose="020B0604020202020204" charset="0"/>
              </a:rPr>
              <a:t>VALOR</a:t>
            </a:r>
            <a:endParaRPr lang="es-MX" sz="2000" dirty="0">
              <a:solidFill>
                <a:srgbClr val="FFC000"/>
              </a:solidFill>
              <a:latin typeface="Lato Light" panose="020B0604020202020204" charset="0"/>
            </a:endParaRPr>
          </a:p>
        </p:txBody>
      </p:sp>
      <p:pic>
        <p:nvPicPr>
          <p:cNvPr id="26" name="Imagen 25"/>
          <p:cNvPicPr>
            <a:picLocks noChangeAspect="1"/>
          </p:cNvPicPr>
          <p:nvPr/>
        </p:nvPicPr>
        <p:blipFill>
          <a:blip r:embed="rId4">
            <a:duotone>
              <a:schemeClr val="bg2">
                <a:shade val="45000"/>
                <a:satMod val="135000"/>
              </a:schemeClr>
              <a:prstClr val="white"/>
            </a:duotone>
          </a:blip>
          <a:stretch>
            <a:fillRect/>
          </a:stretch>
        </p:blipFill>
        <p:spPr>
          <a:xfrm>
            <a:off x="1555664" y="2762413"/>
            <a:ext cx="322204" cy="322204"/>
          </a:xfrm>
          <a:prstGeom prst="rect">
            <a:avLst/>
          </a:prstGeom>
        </p:spPr>
      </p:pic>
      <p:pic>
        <p:nvPicPr>
          <p:cNvPr id="27" name="Imagen 26"/>
          <p:cNvPicPr>
            <a:picLocks noChangeAspect="1"/>
          </p:cNvPicPr>
          <p:nvPr/>
        </p:nvPicPr>
        <p:blipFill>
          <a:blip r:embed="rId4">
            <a:duotone>
              <a:schemeClr val="bg2">
                <a:shade val="45000"/>
                <a:satMod val="135000"/>
              </a:schemeClr>
              <a:prstClr val="white"/>
            </a:duotone>
          </a:blip>
          <a:stretch>
            <a:fillRect/>
          </a:stretch>
        </p:blipFill>
        <p:spPr>
          <a:xfrm rot="16200000">
            <a:off x="865006" y="2194033"/>
            <a:ext cx="404504" cy="404504"/>
          </a:xfrm>
          <a:prstGeom prst="rect">
            <a:avLst/>
          </a:prstGeom>
        </p:spPr>
      </p:pic>
      <p:pic>
        <p:nvPicPr>
          <p:cNvPr id="28" name="Imagen 27"/>
          <p:cNvPicPr>
            <a:picLocks noChangeAspect="1"/>
          </p:cNvPicPr>
          <p:nvPr/>
        </p:nvPicPr>
        <p:blipFill>
          <a:blip r:embed="rId4">
            <a:duotone>
              <a:schemeClr val="bg2">
                <a:shade val="45000"/>
                <a:satMod val="135000"/>
              </a:schemeClr>
              <a:prstClr val="white"/>
            </a:duotone>
          </a:blip>
          <a:stretch>
            <a:fillRect/>
          </a:stretch>
        </p:blipFill>
        <p:spPr>
          <a:xfrm rot="15354854">
            <a:off x="2194521" y="1946800"/>
            <a:ext cx="346429" cy="335850"/>
          </a:xfrm>
          <a:prstGeom prst="rect">
            <a:avLst/>
          </a:prstGeom>
        </p:spPr>
      </p:pic>
      <p:sp>
        <p:nvSpPr>
          <p:cNvPr id="5" name="Elipse 4"/>
          <p:cNvSpPr/>
          <p:nvPr/>
        </p:nvSpPr>
        <p:spPr>
          <a:xfrm>
            <a:off x="6372205" y="2482190"/>
            <a:ext cx="1198331" cy="1149232"/>
          </a:xfrm>
          <a:prstGeom prst="ellipse">
            <a:avLst/>
          </a:prstGeom>
          <a:noFill/>
          <a:ln/>
        </p:spPr>
        <p:style>
          <a:lnRef idx="2">
            <a:schemeClr val="dk1"/>
          </a:lnRef>
          <a:fillRef idx="1">
            <a:schemeClr val="lt1"/>
          </a:fillRef>
          <a:effectRef idx="0">
            <a:schemeClr val="dk1"/>
          </a:effectRef>
          <a:fontRef idx="minor">
            <a:schemeClr val="dk1"/>
          </a:fontRef>
        </p:style>
        <p:txBody>
          <a:bodyPr rtlCol="0" anchor="ctr"/>
          <a:lstStyle/>
          <a:p>
            <a:pPr algn="ctr"/>
            <a:endParaRPr lang="es-MX">
              <a:solidFill>
                <a:schemeClr val="tx1"/>
              </a:solidFill>
            </a:endParaRPr>
          </a:p>
        </p:txBody>
      </p:sp>
      <p:sp>
        <p:nvSpPr>
          <p:cNvPr id="18" name="Google Shape;95;p18"/>
          <p:cNvSpPr txBox="1">
            <a:spLocks/>
          </p:cNvSpPr>
          <p:nvPr/>
        </p:nvSpPr>
        <p:spPr>
          <a:xfrm>
            <a:off x="3401532" y="1087865"/>
            <a:ext cx="1321519" cy="510278"/>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114300" algn="ctr">
              <a:spcBef>
                <a:spcPts val="600"/>
              </a:spcBef>
              <a:buSzPts val="1800"/>
            </a:pPr>
            <a:r>
              <a:rPr lang="es-MX" sz="1200" b="1" dirty="0">
                <a:solidFill>
                  <a:schemeClr val="accent2"/>
                </a:solidFill>
                <a:latin typeface="Lato Light" panose="020B0604020202020204" charset="0"/>
              </a:rPr>
              <a:t>Emociones positivas</a:t>
            </a:r>
            <a:endParaRPr lang="es-MX" sz="1200" dirty="0">
              <a:solidFill>
                <a:schemeClr val="accent2"/>
              </a:solidFill>
              <a:latin typeface="Lato Light" panose="020B0604020202020204" charset="0"/>
            </a:endParaRPr>
          </a:p>
        </p:txBody>
      </p:sp>
      <p:sp>
        <p:nvSpPr>
          <p:cNvPr id="29" name="Google Shape;95;p18"/>
          <p:cNvSpPr txBox="1">
            <a:spLocks/>
          </p:cNvSpPr>
          <p:nvPr/>
        </p:nvSpPr>
        <p:spPr>
          <a:xfrm>
            <a:off x="3471738" y="2057936"/>
            <a:ext cx="1321519" cy="510278"/>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buSzPts val="1800"/>
            </a:pPr>
            <a:r>
              <a:rPr lang="es-MX" sz="1200" b="1" dirty="0">
                <a:solidFill>
                  <a:schemeClr val="accent2"/>
                </a:solidFill>
                <a:latin typeface="Lato Light" panose="020B0604020202020204" charset="0"/>
              </a:rPr>
              <a:t>Emociones</a:t>
            </a:r>
          </a:p>
          <a:p>
            <a:pPr algn="ctr">
              <a:buSzPts val="1800"/>
            </a:pPr>
            <a:r>
              <a:rPr lang="es-MX" sz="1200" b="1" dirty="0">
                <a:solidFill>
                  <a:schemeClr val="accent2"/>
                </a:solidFill>
                <a:latin typeface="Lato Light" panose="020B0604020202020204" charset="0"/>
              </a:rPr>
              <a:t>negativas</a:t>
            </a:r>
            <a:endParaRPr lang="es-MX" sz="1200" dirty="0">
              <a:solidFill>
                <a:schemeClr val="accent2"/>
              </a:solidFill>
              <a:latin typeface="Lato Light" panose="020B0604020202020204" charset="0"/>
            </a:endParaRPr>
          </a:p>
        </p:txBody>
      </p:sp>
      <p:cxnSp>
        <p:nvCxnSpPr>
          <p:cNvPr id="4" name="Conector recto 3"/>
          <p:cNvCxnSpPr/>
          <p:nvPr/>
        </p:nvCxnSpPr>
        <p:spPr>
          <a:xfrm>
            <a:off x="4626065" y="959668"/>
            <a:ext cx="0" cy="751870"/>
          </a:xfrm>
          <a:prstGeom prst="line">
            <a:avLst/>
          </a:prstGeom>
        </p:spPr>
        <p:style>
          <a:lnRef idx="2">
            <a:schemeClr val="dk1"/>
          </a:lnRef>
          <a:fillRef idx="0">
            <a:schemeClr val="dk1"/>
          </a:fillRef>
          <a:effectRef idx="1">
            <a:schemeClr val="dk1"/>
          </a:effectRef>
          <a:fontRef idx="minor">
            <a:schemeClr val="tx1"/>
          </a:fontRef>
        </p:style>
      </p:cxnSp>
      <p:cxnSp>
        <p:nvCxnSpPr>
          <p:cNvPr id="30" name="Conector recto 29"/>
          <p:cNvCxnSpPr/>
          <p:nvPr/>
        </p:nvCxnSpPr>
        <p:spPr>
          <a:xfrm>
            <a:off x="4626065" y="1853708"/>
            <a:ext cx="0" cy="751870"/>
          </a:xfrm>
          <a:prstGeom prst="line">
            <a:avLst/>
          </a:prstGeom>
        </p:spPr>
        <p:style>
          <a:lnRef idx="2">
            <a:schemeClr val="dk1"/>
          </a:lnRef>
          <a:fillRef idx="0">
            <a:schemeClr val="dk1"/>
          </a:fillRef>
          <a:effectRef idx="1">
            <a:schemeClr val="dk1"/>
          </a:effectRef>
          <a:fontRef idx="minor">
            <a:schemeClr val="tx1"/>
          </a:fontRef>
        </p:style>
      </p:cxnSp>
      <p:sp>
        <p:nvSpPr>
          <p:cNvPr id="31" name="Google Shape;95;p18"/>
          <p:cNvSpPr txBox="1">
            <a:spLocks/>
          </p:cNvSpPr>
          <p:nvPr/>
        </p:nvSpPr>
        <p:spPr>
          <a:xfrm>
            <a:off x="4540820" y="780493"/>
            <a:ext cx="1321519" cy="964012"/>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114300">
              <a:spcBef>
                <a:spcPts val="600"/>
              </a:spcBef>
              <a:buSzPts val="1800"/>
            </a:pPr>
            <a:r>
              <a:rPr lang="es-MX" sz="1200" b="1" dirty="0">
                <a:solidFill>
                  <a:schemeClr val="tx2">
                    <a:lumMod val="50000"/>
                  </a:schemeClr>
                </a:solidFill>
                <a:latin typeface="Lato Light" panose="020B0604020202020204" charset="0"/>
              </a:rPr>
              <a:t>Significantes:</a:t>
            </a:r>
          </a:p>
          <a:p>
            <a:pPr>
              <a:buSzPts val="1800"/>
            </a:pPr>
            <a:r>
              <a:rPr lang="es-MX" sz="1200" dirty="0">
                <a:solidFill>
                  <a:schemeClr val="tx2">
                    <a:lumMod val="50000"/>
                  </a:schemeClr>
                </a:solidFill>
                <a:latin typeface="Lato Light" panose="020B0604020202020204" charset="0"/>
              </a:rPr>
              <a:t>   Calidad</a:t>
            </a:r>
          </a:p>
          <a:p>
            <a:pPr>
              <a:buSzPts val="1800"/>
            </a:pPr>
            <a:r>
              <a:rPr lang="es-MX" sz="1200" dirty="0">
                <a:solidFill>
                  <a:schemeClr val="tx2">
                    <a:lumMod val="50000"/>
                  </a:schemeClr>
                </a:solidFill>
                <a:latin typeface="Lato Light" panose="020B0604020202020204" charset="0"/>
              </a:rPr>
              <a:t>   Divertido</a:t>
            </a:r>
          </a:p>
          <a:p>
            <a:pPr>
              <a:buSzPts val="1800"/>
            </a:pPr>
            <a:r>
              <a:rPr lang="es-MX" sz="1200" dirty="0">
                <a:solidFill>
                  <a:schemeClr val="tx2">
                    <a:lumMod val="50000"/>
                  </a:schemeClr>
                </a:solidFill>
                <a:latin typeface="Lato Light" panose="020B0604020202020204" charset="0"/>
              </a:rPr>
              <a:t>   Entendible</a:t>
            </a:r>
          </a:p>
        </p:txBody>
      </p:sp>
      <p:sp>
        <p:nvSpPr>
          <p:cNvPr id="33" name="Google Shape;95;p18"/>
          <p:cNvSpPr txBox="1">
            <a:spLocks/>
          </p:cNvSpPr>
          <p:nvPr/>
        </p:nvSpPr>
        <p:spPr>
          <a:xfrm>
            <a:off x="4518162" y="1714688"/>
            <a:ext cx="1767988" cy="964012"/>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114300">
              <a:spcBef>
                <a:spcPts val="600"/>
              </a:spcBef>
              <a:buSzPts val="1800"/>
            </a:pPr>
            <a:r>
              <a:rPr lang="es-MX" sz="1200" b="1" dirty="0">
                <a:solidFill>
                  <a:schemeClr val="tx2">
                    <a:lumMod val="50000"/>
                  </a:schemeClr>
                </a:solidFill>
                <a:latin typeface="Lato Light" panose="020B0604020202020204" charset="0"/>
              </a:rPr>
              <a:t>Significantes:</a:t>
            </a:r>
            <a:r>
              <a:rPr lang="es-MX" sz="1200" dirty="0">
                <a:solidFill>
                  <a:schemeClr val="tx2">
                    <a:lumMod val="50000"/>
                  </a:schemeClr>
                </a:solidFill>
                <a:latin typeface="Lato Light" panose="020B0604020202020204" charset="0"/>
              </a:rPr>
              <a:t> Aburrido</a:t>
            </a:r>
          </a:p>
          <a:p>
            <a:pPr>
              <a:buSzPts val="1800"/>
            </a:pPr>
            <a:r>
              <a:rPr lang="es-MX" sz="1200" dirty="0">
                <a:solidFill>
                  <a:schemeClr val="tx2">
                    <a:lumMod val="50000"/>
                  </a:schemeClr>
                </a:solidFill>
                <a:latin typeface="Lato Light" panose="020B0604020202020204" charset="0"/>
              </a:rPr>
              <a:t>   Difícil de manipular</a:t>
            </a:r>
          </a:p>
          <a:p>
            <a:pPr>
              <a:buSzPts val="1800"/>
            </a:pPr>
            <a:r>
              <a:rPr lang="es-MX" sz="1200" dirty="0">
                <a:solidFill>
                  <a:schemeClr val="tx2">
                    <a:lumMod val="50000"/>
                  </a:schemeClr>
                </a:solidFill>
                <a:latin typeface="Lato Light" panose="020B0604020202020204" charset="0"/>
              </a:rPr>
              <a:t>   Sin calidad</a:t>
            </a:r>
          </a:p>
          <a:p>
            <a:pPr>
              <a:buSzPts val="1800"/>
            </a:pPr>
            <a:r>
              <a:rPr lang="es-MX" sz="1200" dirty="0">
                <a:solidFill>
                  <a:schemeClr val="tx2">
                    <a:lumMod val="50000"/>
                  </a:schemeClr>
                </a:solidFill>
                <a:latin typeface="Lato Light" panose="020B0604020202020204" charset="0"/>
              </a:rPr>
              <a:t> </a:t>
            </a:r>
          </a:p>
          <a:p>
            <a:pPr>
              <a:buSzPts val="1800"/>
            </a:pPr>
            <a:endParaRPr lang="es-MX" sz="1200" dirty="0">
              <a:solidFill>
                <a:schemeClr val="tx2">
                  <a:lumMod val="50000"/>
                </a:schemeClr>
              </a:solidFill>
              <a:latin typeface="Lato Light" panose="020B0604020202020204" charset="0"/>
            </a:endParaRPr>
          </a:p>
        </p:txBody>
      </p:sp>
      <p:pic>
        <p:nvPicPr>
          <p:cNvPr id="34" name="Imagen 33"/>
          <p:cNvPicPr>
            <a:picLocks noChangeAspect="1"/>
          </p:cNvPicPr>
          <p:nvPr/>
        </p:nvPicPr>
        <p:blipFill>
          <a:blip r:embed="rId4">
            <a:duotone>
              <a:schemeClr val="bg2">
                <a:shade val="45000"/>
                <a:satMod val="135000"/>
              </a:schemeClr>
              <a:prstClr val="white"/>
            </a:duotone>
          </a:blip>
          <a:stretch>
            <a:fillRect/>
          </a:stretch>
        </p:blipFill>
        <p:spPr>
          <a:xfrm rot="17702275">
            <a:off x="2156915" y="2540872"/>
            <a:ext cx="356467" cy="356467"/>
          </a:xfrm>
          <a:prstGeom prst="rect">
            <a:avLst/>
          </a:prstGeom>
        </p:spPr>
      </p:pic>
      <p:sp>
        <p:nvSpPr>
          <p:cNvPr id="35" name="Google Shape;95;p18"/>
          <p:cNvSpPr txBox="1">
            <a:spLocks/>
          </p:cNvSpPr>
          <p:nvPr/>
        </p:nvSpPr>
        <p:spPr>
          <a:xfrm>
            <a:off x="2609414" y="2814755"/>
            <a:ext cx="1738976" cy="510278"/>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114300" algn="ctr">
              <a:spcBef>
                <a:spcPts val="600"/>
              </a:spcBef>
              <a:buSzPts val="1800"/>
            </a:pPr>
            <a:endParaRPr lang="es-MX" sz="1200" dirty="0">
              <a:solidFill>
                <a:schemeClr val="accent2"/>
              </a:solidFill>
              <a:latin typeface="Lato Light" panose="020B0604020202020204" charset="0"/>
            </a:endParaRPr>
          </a:p>
        </p:txBody>
      </p:sp>
      <p:sp>
        <p:nvSpPr>
          <p:cNvPr id="36" name="Google Shape;95;p18"/>
          <p:cNvSpPr txBox="1">
            <a:spLocks/>
          </p:cNvSpPr>
          <p:nvPr/>
        </p:nvSpPr>
        <p:spPr>
          <a:xfrm>
            <a:off x="2157539" y="2546528"/>
            <a:ext cx="1738976" cy="510278"/>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114300" algn="ctr">
              <a:spcBef>
                <a:spcPts val="600"/>
              </a:spcBef>
              <a:buSzPts val="1800"/>
            </a:pPr>
            <a:r>
              <a:rPr lang="es-MX" sz="1200" b="1" dirty="0">
                <a:solidFill>
                  <a:schemeClr val="accent2"/>
                </a:solidFill>
                <a:latin typeface="Lato Light" panose="020B0604020202020204" charset="0"/>
              </a:rPr>
              <a:t>SIN EMOCIÓN</a:t>
            </a:r>
            <a:endParaRPr lang="es-MX" sz="1200" dirty="0">
              <a:solidFill>
                <a:schemeClr val="accent2"/>
              </a:solidFill>
              <a:latin typeface="Lato Light" panose="020B0604020202020204" charset="0"/>
            </a:endParaRPr>
          </a:p>
        </p:txBody>
      </p:sp>
      <p:cxnSp>
        <p:nvCxnSpPr>
          <p:cNvPr id="13" name="Conector recto de flecha 12"/>
          <p:cNvCxnSpPr/>
          <p:nvPr/>
        </p:nvCxnSpPr>
        <p:spPr>
          <a:xfrm flipV="1">
            <a:off x="3232822" y="1529974"/>
            <a:ext cx="397093" cy="31471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38" name="Conector recto de flecha 37"/>
          <p:cNvCxnSpPr/>
          <p:nvPr/>
        </p:nvCxnSpPr>
        <p:spPr>
          <a:xfrm>
            <a:off x="3251374" y="2178438"/>
            <a:ext cx="430399" cy="230792"/>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48" name="Conector recto de flecha 47"/>
          <p:cNvCxnSpPr/>
          <p:nvPr/>
        </p:nvCxnSpPr>
        <p:spPr>
          <a:xfrm flipV="1">
            <a:off x="2327757" y="3236908"/>
            <a:ext cx="3884657" cy="18403"/>
          </a:xfrm>
          <a:prstGeom prst="straightConnector1">
            <a:avLst/>
          </a:prstGeom>
          <a:ln>
            <a:solidFill>
              <a:srgbClr val="FD7335"/>
            </a:solidFill>
            <a:tailEnd type="triangle"/>
          </a:ln>
        </p:spPr>
        <p:style>
          <a:lnRef idx="3">
            <a:schemeClr val="accent2"/>
          </a:lnRef>
          <a:fillRef idx="0">
            <a:schemeClr val="accent2"/>
          </a:fillRef>
          <a:effectRef idx="2">
            <a:schemeClr val="accent2"/>
          </a:effectRef>
          <a:fontRef idx="minor">
            <a:schemeClr val="tx1"/>
          </a:fontRef>
        </p:style>
      </p:cxnSp>
      <p:cxnSp>
        <p:nvCxnSpPr>
          <p:cNvPr id="51" name="Conector recto de flecha 50"/>
          <p:cNvCxnSpPr/>
          <p:nvPr/>
        </p:nvCxnSpPr>
        <p:spPr>
          <a:xfrm>
            <a:off x="6194519" y="2506530"/>
            <a:ext cx="237653" cy="147062"/>
          </a:xfrm>
          <a:prstGeom prst="straightConnector1">
            <a:avLst/>
          </a:prstGeom>
          <a:ln>
            <a:solidFill>
              <a:srgbClr val="FD7335"/>
            </a:solidFill>
            <a:tailEnd type="triangle"/>
          </a:ln>
        </p:spPr>
        <p:style>
          <a:lnRef idx="3">
            <a:schemeClr val="accent2"/>
          </a:lnRef>
          <a:fillRef idx="0">
            <a:schemeClr val="accent2"/>
          </a:fillRef>
          <a:effectRef idx="2">
            <a:schemeClr val="accent2"/>
          </a:effectRef>
          <a:fontRef idx="minor">
            <a:schemeClr val="tx1"/>
          </a:fontRef>
        </p:style>
      </p:cxnSp>
      <p:sp>
        <p:nvSpPr>
          <p:cNvPr id="32" name="Rectángulo 31">
            <a:extLst>
              <a:ext uri="{FF2B5EF4-FFF2-40B4-BE49-F238E27FC236}">
                <a16:creationId xmlns:a16="http://schemas.microsoft.com/office/drawing/2014/main" id="{6AC0D778-AABB-E441-B0CC-82D826176A60}"/>
              </a:ext>
            </a:extLst>
          </p:cNvPr>
          <p:cNvSpPr/>
          <p:nvPr/>
        </p:nvSpPr>
        <p:spPr>
          <a:xfrm>
            <a:off x="528286" y="4713309"/>
            <a:ext cx="2164375" cy="253916"/>
          </a:xfrm>
          <a:prstGeom prst="rect">
            <a:avLst/>
          </a:prstGeom>
        </p:spPr>
        <p:txBody>
          <a:bodyPr wrap="none">
            <a:spAutoFit/>
          </a:bodyPr>
          <a:lstStyle/>
          <a:p>
            <a:r>
              <a:rPr lang="es-MX" sz="1050" dirty="0">
                <a:solidFill>
                  <a:schemeClr val="bg2"/>
                </a:solidFill>
              </a:rPr>
              <a:t>Diseño de Productos Sistémicos </a:t>
            </a:r>
          </a:p>
        </p:txBody>
      </p:sp>
      <p:sp>
        <p:nvSpPr>
          <p:cNvPr id="37" name="Rectángulo 36">
            <a:extLst>
              <a:ext uri="{FF2B5EF4-FFF2-40B4-BE49-F238E27FC236}">
                <a16:creationId xmlns:a16="http://schemas.microsoft.com/office/drawing/2014/main" id="{CCADF3A6-7A7C-6048-904E-4DF672D20112}"/>
              </a:ext>
            </a:extLst>
          </p:cNvPr>
          <p:cNvSpPr/>
          <p:nvPr/>
        </p:nvSpPr>
        <p:spPr>
          <a:xfrm>
            <a:off x="5306301" y="4713309"/>
            <a:ext cx="1691489" cy="253916"/>
          </a:xfrm>
          <a:prstGeom prst="rect">
            <a:avLst/>
          </a:prstGeom>
        </p:spPr>
        <p:txBody>
          <a:bodyPr wrap="none">
            <a:spAutoFit/>
          </a:bodyPr>
          <a:lstStyle/>
          <a:p>
            <a:r>
              <a:rPr lang="es-MX" sz="1050" dirty="0">
                <a:solidFill>
                  <a:schemeClr val="bg2"/>
                </a:solidFill>
              </a:rPr>
              <a:t>Dr. en Dis. Deniss Rojas </a:t>
            </a:r>
          </a:p>
        </p:txBody>
      </p:sp>
      <p:sp>
        <p:nvSpPr>
          <p:cNvPr id="39" name="CuadroTexto 38">
            <a:extLst>
              <a:ext uri="{FF2B5EF4-FFF2-40B4-BE49-F238E27FC236}">
                <a16:creationId xmlns:a16="http://schemas.microsoft.com/office/drawing/2014/main" id="{E71FD5F1-0FFF-5E45-8CF9-54A5DA5B38C2}"/>
              </a:ext>
            </a:extLst>
          </p:cNvPr>
          <p:cNvSpPr txBox="1"/>
          <p:nvPr/>
        </p:nvSpPr>
        <p:spPr>
          <a:xfrm>
            <a:off x="5038361" y="4713309"/>
            <a:ext cx="3918857" cy="253916"/>
          </a:xfrm>
          <a:prstGeom prst="rect">
            <a:avLst/>
          </a:prstGeom>
          <a:noFill/>
        </p:spPr>
        <p:txBody>
          <a:bodyPr wrap="square" rtlCol="0">
            <a:spAutoFit/>
          </a:bodyPr>
          <a:lstStyle/>
          <a:p>
            <a:pPr algn="r"/>
            <a:r>
              <a:rPr lang="es-MX" sz="1050" b="1" dirty="0">
                <a:solidFill>
                  <a:schemeClr val="tx1">
                    <a:lumMod val="75000"/>
                    <a:lumOff val="25000"/>
                  </a:schemeClr>
                </a:solidFill>
              </a:rPr>
              <a:t>Septiembre 2019</a:t>
            </a:r>
          </a:p>
        </p:txBody>
      </p:sp>
    </p:spTree>
    <p:extLst>
      <p:ext uri="{BB962C8B-B14F-4D97-AF65-F5344CB8AC3E}">
        <p14:creationId xmlns:p14="http://schemas.microsoft.com/office/powerpoint/2010/main" val="227056775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72"/>
        <p:cNvGrpSpPr/>
        <p:nvPr/>
      </p:nvGrpSpPr>
      <p:grpSpPr>
        <a:xfrm>
          <a:off x="0" y="0"/>
          <a:ext cx="0" cy="0"/>
          <a:chOff x="0" y="0"/>
          <a:chExt cx="0" cy="0"/>
        </a:xfrm>
      </p:grpSpPr>
      <p:pic>
        <p:nvPicPr>
          <p:cNvPr id="5" name="Imagen 4" descr="Captura de pantalla 2018-09-18 a las 12.07.20 p.m..png"/>
          <p:cNvPicPr>
            <a:picLocks noChangeAspect="1"/>
          </p:cNvPicPr>
          <p:nvPr/>
        </p:nvPicPr>
        <p:blipFill rotWithShape="1">
          <a:blip r:embed="rId3">
            <a:extLst>
              <a:ext uri="{28A0092B-C50C-407E-A947-70E740481C1C}">
                <a14:useLocalDpi xmlns:a14="http://schemas.microsoft.com/office/drawing/2010/main" val="0"/>
              </a:ext>
            </a:extLst>
          </a:blip>
          <a:srcRect l="62433" t="-1961" r="13419" b="2780"/>
          <a:stretch/>
        </p:blipFill>
        <p:spPr>
          <a:xfrm>
            <a:off x="6807232" y="-102983"/>
            <a:ext cx="2336768" cy="5246483"/>
          </a:xfrm>
          <a:prstGeom prst="rect">
            <a:avLst/>
          </a:prstGeom>
        </p:spPr>
      </p:pic>
      <p:sp>
        <p:nvSpPr>
          <p:cNvPr id="7" name="Google Shape;94;p18"/>
          <p:cNvSpPr txBox="1">
            <a:spLocks noGrp="1"/>
          </p:cNvSpPr>
          <p:nvPr/>
        </p:nvSpPr>
        <p:spPr>
          <a:xfrm>
            <a:off x="123986" y="148056"/>
            <a:ext cx="5511300" cy="8574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434343"/>
              </a:buClr>
              <a:buSzPts val="4800"/>
              <a:buFont typeface="Lato Hairline"/>
              <a:buNone/>
              <a:defRPr sz="4800" b="0" i="0" u="none" strike="noStrike" cap="none">
                <a:solidFill>
                  <a:srgbClr val="434343"/>
                </a:solidFill>
                <a:latin typeface="Lato Hairline"/>
                <a:ea typeface="Lato Hairline"/>
                <a:cs typeface="Lato Hairline"/>
                <a:sym typeface="Lato Hairline"/>
              </a:defRPr>
            </a:lvl1pPr>
            <a:lvl2pPr marR="0" lvl="1" algn="l" rtl="0">
              <a:lnSpc>
                <a:spcPct val="100000"/>
              </a:lnSpc>
              <a:spcBef>
                <a:spcPts val="0"/>
              </a:spcBef>
              <a:spcAft>
                <a:spcPts val="0"/>
              </a:spcAft>
              <a:buClr>
                <a:srgbClr val="434343"/>
              </a:buClr>
              <a:buSzPts val="4800"/>
              <a:buFont typeface="Lato Hairline"/>
              <a:buNone/>
              <a:defRPr sz="4800" b="0" i="0" u="none" strike="noStrike" cap="none">
                <a:solidFill>
                  <a:srgbClr val="434343"/>
                </a:solidFill>
                <a:latin typeface="Lato Hairline"/>
                <a:ea typeface="Lato Hairline"/>
                <a:cs typeface="Lato Hairline"/>
                <a:sym typeface="Lato Hairline"/>
              </a:defRPr>
            </a:lvl2pPr>
            <a:lvl3pPr marR="0" lvl="2" algn="l" rtl="0">
              <a:lnSpc>
                <a:spcPct val="100000"/>
              </a:lnSpc>
              <a:spcBef>
                <a:spcPts val="0"/>
              </a:spcBef>
              <a:spcAft>
                <a:spcPts val="0"/>
              </a:spcAft>
              <a:buClr>
                <a:srgbClr val="434343"/>
              </a:buClr>
              <a:buSzPts val="4800"/>
              <a:buFont typeface="Lato Hairline"/>
              <a:buNone/>
              <a:defRPr sz="4800" b="0" i="0" u="none" strike="noStrike" cap="none">
                <a:solidFill>
                  <a:srgbClr val="434343"/>
                </a:solidFill>
                <a:latin typeface="Lato Hairline"/>
                <a:ea typeface="Lato Hairline"/>
                <a:cs typeface="Lato Hairline"/>
                <a:sym typeface="Lato Hairline"/>
              </a:defRPr>
            </a:lvl3pPr>
            <a:lvl4pPr marR="0" lvl="3" algn="l" rtl="0">
              <a:lnSpc>
                <a:spcPct val="100000"/>
              </a:lnSpc>
              <a:spcBef>
                <a:spcPts val="0"/>
              </a:spcBef>
              <a:spcAft>
                <a:spcPts val="0"/>
              </a:spcAft>
              <a:buClr>
                <a:srgbClr val="434343"/>
              </a:buClr>
              <a:buSzPts val="4800"/>
              <a:buFont typeface="Lato Hairline"/>
              <a:buNone/>
              <a:defRPr sz="4800" b="0" i="0" u="none" strike="noStrike" cap="none">
                <a:solidFill>
                  <a:srgbClr val="434343"/>
                </a:solidFill>
                <a:latin typeface="Lato Hairline"/>
                <a:ea typeface="Lato Hairline"/>
                <a:cs typeface="Lato Hairline"/>
                <a:sym typeface="Lato Hairline"/>
              </a:defRPr>
            </a:lvl4pPr>
            <a:lvl5pPr marR="0" lvl="4" algn="l" rtl="0">
              <a:lnSpc>
                <a:spcPct val="100000"/>
              </a:lnSpc>
              <a:spcBef>
                <a:spcPts val="0"/>
              </a:spcBef>
              <a:spcAft>
                <a:spcPts val="0"/>
              </a:spcAft>
              <a:buClr>
                <a:srgbClr val="434343"/>
              </a:buClr>
              <a:buSzPts val="4800"/>
              <a:buFont typeface="Lato Hairline"/>
              <a:buNone/>
              <a:defRPr sz="4800" b="0" i="0" u="none" strike="noStrike" cap="none">
                <a:solidFill>
                  <a:srgbClr val="434343"/>
                </a:solidFill>
                <a:latin typeface="Lato Hairline"/>
                <a:ea typeface="Lato Hairline"/>
                <a:cs typeface="Lato Hairline"/>
                <a:sym typeface="Lato Hairline"/>
              </a:defRPr>
            </a:lvl5pPr>
            <a:lvl6pPr marR="0" lvl="5" algn="l" rtl="0">
              <a:lnSpc>
                <a:spcPct val="100000"/>
              </a:lnSpc>
              <a:spcBef>
                <a:spcPts val="0"/>
              </a:spcBef>
              <a:spcAft>
                <a:spcPts val="0"/>
              </a:spcAft>
              <a:buClr>
                <a:srgbClr val="434343"/>
              </a:buClr>
              <a:buSzPts val="4800"/>
              <a:buFont typeface="Lato Hairline"/>
              <a:buNone/>
              <a:defRPr sz="4800" b="0" i="0" u="none" strike="noStrike" cap="none">
                <a:solidFill>
                  <a:srgbClr val="434343"/>
                </a:solidFill>
                <a:latin typeface="Lato Hairline"/>
                <a:ea typeface="Lato Hairline"/>
                <a:cs typeface="Lato Hairline"/>
                <a:sym typeface="Lato Hairline"/>
              </a:defRPr>
            </a:lvl6pPr>
            <a:lvl7pPr marR="0" lvl="6" algn="l" rtl="0">
              <a:lnSpc>
                <a:spcPct val="100000"/>
              </a:lnSpc>
              <a:spcBef>
                <a:spcPts val="0"/>
              </a:spcBef>
              <a:spcAft>
                <a:spcPts val="0"/>
              </a:spcAft>
              <a:buClr>
                <a:srgbClr val="434343"/>
              </a:buClr>
              <a:buSzPts val="4800"/>
              <a:buFont typeface="Lato Hairline"/>
              <a:buNone/>
              <a:defRPr sz="4800" b="0" i="0" u="none" strike="noStrike" cap="none">
                <a:solidFill>
                  <a:srgbClr val="434343"/>
                </a:solidFill>
                <a:latin typeface="Lato Hairline"/>
                <a:ea typeface="Lato Hairline"/>
                <a:cs typeface="Lato Hairline"/>
                <a:sym typeface="Lato Hairline"/>
              </a:defRPr>
            </a:lvl7pPr>
            <a:lvl8pPr marR="0" lvl="7" algn="l" rtl="0">
              <a:lnSpc>
                <a:spcPct val="100000"/>
              </a:lnSpc>
              <a:spcBef>
                <a:spcPts val="0"/>
              </a:spcBef>
              <a:spcAft>
                <a:spcPts val="0"/>
              </a:spcAft>
              <a:buClr>
                <a:srgbClr val="434343"/>
              </a:buClr>
              <a:buSzPts val="4800"/>
              <a:buFont typeface="Lato Hairline"/>
              <a:buNone/>
              <a:defRPr sz="4800" b="0" i="0" u="none" strike="noStrike" cap="none">
                <a:solidFill>
                  <a:srgbClr val="434343"/>
                </a:solidFill>
                <a:latin typeface="Lato Hairline"/>
                <a:ea typeface="Lato Hairline"/>
                <a:cs typeface="Lato Hairline"/>
                <a:sym typeface="Lato Hairline"/>
              </a:defRPr>
            </a:lvl8pPr>
            <a:lvl9pPr marR="0" lvl="8" algn="l" rtl="0">
              <a:lnSpc>
                <a:spcPct val="100000"/>
              </a:lnSpc>
              <a:spcBef>
                <a:spcPts val="0"/>
              </a:spcBef>
              <a:spcAft>
                <a:spcPts val="0"/>
              </a:spcAft>
              <a:buClr>
                <a:srgbClr val="434343"/>
              </a:buClr>
              <a:buSzPts val="4800"/>
              <a:buFont typeface="Lato Hairline"/>
              <a:buNone/>
              <a:defRPr sz="4800" b="0" i="0" u="none" strike="noStrike" cap="none">
                <a:solidFill>
                  <a:srgbClr val="434343"/>
                </a:solidFill>
                <a:latin typeface="Lato Hairline"/>
                <a:ea typeface="Lato Hairline"/>
                <a:cs typeface="Lato Hairline"/>
                <a:sym typeface="Lato Hairline"/>
              </a:defRPr>
            </a:lvl9pPr>
          </a:lstStyle>
          <a:p>
            <a:pPr marL="0" lvl="0" indent="0" algn="l" rtl="0">
              <a:spcBef>
                <a:spcPts val="0"/>
              </a:spcBef>
              <a:spcAft>
                <a:spcPts val="0"/>
              </a:spcAft>
              <a:buNone/>
            </a:pPr>
            <a:r>
              <a:rPr lang="es-ES_tradnl" dirty="0"/>
              <a:t>Referencias</a:t>
            </a:r>
            <a:endParaRPr dirty="0"/>
          </a:p>
        </p:txBody>
      </p:sp>
      <p:sp>
        <p:nvSpPr>
          <p:cNvPr id="8" name="Google Shape;95;p18"/>
          <p:cNvSpPr txBox="1">
            <a:spLocks noGrp="1"/>
          </p:cNvSpPr>
          <p:nvPr/>
        </p:nvSpPr>
        <p:spPr>
          <a:xfrm>
            <a:off x="123986" y="718512"/>
            <a:ext cx="7188591" cy="4613143"/>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60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1pPr>
            <a:lvl2pPr marL="914400" marR="0" lvl="1"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2pPr>
            <a:lvl3pPr marL="1371600" marR="0" lvl="2"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3pPr>
            <a:lvl4pPr marL="1828800" marR="0" lvl="3"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4pPr>
            <a:lvl5pPr marL="2286000" marR="0" lvl="4"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5pPr>
            <a:lvl6pPr marL="2743200" marR="0" lvl="5"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6pPr>
            <a:lvl7pPr marL="3200400" marR="0" lvl="6"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7pPr>
            <a:lvl8pPr marL="3657600" marR="0" lvl="7"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8pPr>
            <a:lvl9pPr marL="4114800" marR="0" lvl="8"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9pPr>
          </a:lstStyle>
          <a:p>
            <a:pPr marL="114300" lvl="0" indent="0" algn="just">
              <a:buNone/>
            </a:pPr>
            <a:r>
              <a:rPr lang="es-MX" sz="1400" dirty="0">
                <a:solidFill>
                  <a:schemeClr val="bg2">
                    <a:lumMod val="75000"/>
                  </a:schemeClr>
                </a:solidFill>
              </a:rPr>
              <a:t>Autocosmos. (2018). Catálogo. Recuperado de: https://www.autocosmos.com.mx</a:t>
            </a:r>
          </a:p>
          <a:p>
            <a:pPr marL="114300" lvl="0" indent="0" algn="just">
              <a:buNone/>
            </a:pPr>
            <a:r>
              <a:rPr lang="es-MX" sz="1200" dirty="0" err="1">
                <a:solidFill>
                  <a:schemeClr val="bg2">
                    <a:lumMod val="75000"/>
                  </a:schemeClr>
                </a:solidFill>
              </a:rPr>
              <a:t>Castaings</a:t>
            </a:r>
            <a:r>
              <a:rPr lang="es-MX" sz="1200" dirty="0">
                <a:solidFill>
                  <a:schemeClr val="bg2">
                    <a:lumMod val="75000"/>
                  </a:schemeClr>
                </a:solidFill>
              </a:rPr>
              <a:t>, J. (2002). Simbolismos del dinero. Antropología y economía: Una encrucijada. Barcelona: </a:t>
            </a:r>
            <a:r>
              <a:rPr lang="es-MX" sz="1200" dirty="0" err="1">
                <a:solidFill>
                  <a:schemeClr val="bg2">
                    <a:lumMod val="75000"/>
                  </a:schemeClr>
                </a:solidFill>
              </a:rPr>
              <a:t>Anthropos</a:t>
            </a:r>
            <a:r>
              <a:rPr lang="es-MX" sz="1200" dirty="0">
                <a:solidFill>
                  <a:schemeClr val="bg2">
                    <a:lumMod val="75000"/>
                  </a:schemeClr>
                </a:solidFill>
              </a:rPr>
              <a:t>; México: UAM-Iztapalapa. División de las Ciencias Sociales y Humanidades</a:t>
            </a:r>
          </a:p>
          <a:p>
            <a:pPr marL="114300" lvl="0" indent="0" algn="just">
              <a:buNone/>
            </a:pPr>
            <a:r>
              <a:rPr lang="es-MX" sz="1200" dirty="0">
                <a:solidFill>
                  <a:schemeClr val="bg2">
                    <a:lumMod val="75000"/>
                  </a:schemeClr>
                </a:solidFill>
              </a:rPr>
              <a:t>Cobley, P. &amp; Jansz, L. (2004). Semiótica para principiantes. Buenos Aires, Argentina: Era Naciente SRL</a:t>
            </a:r>
          </a:p>
          <a:p>
            <a:pPr marL="114300" lvl="0" indent="0" algn="just">
              <a:buNone/>
            </a:pPr>
            <a:r>
              <a:rPr lang="es-MX" sz="1200" dirty="0">
                <a:solidFill>
                  <a:schemeClr val="bg2">
                    <a:lumMod val="75000"/>
                  </a:schemeClr>
                </a:solidFill>
              </a:rPr>
              <a:t>Correa, J. (2012). Semiótica. México. México: Red Tercer Milenio</a:t>
            </a:r>
          </a:p>
          <a:p>
            <a:pPr marL="114300" lvl="0" indent="0" algn="just">
              <a:buNone/>
            </a:pPr>
            <a:r>
              <a:rPr lang="es-MX" sz="1200" dirty="0">
                <a:solidFill>
                  <a:schemeClr val="bg2">
                    <a:lumMod val="75000"/>
                  </a:schemeClr>
                </a:solidFill>
              </a:rPr>
              <a:t>Coventry. (2016). Covenry University Industrial Design. Recuperado de: 	https://blogs.coventry.ac.uk </a:t>
            </a:r>
          </a:p>
          <a:p>
            <a:pPr marL="114300" lvl="0" indent="0" algn="just">
              <a:buNone/>
            </a:pPr>
            <a:r>
              <a:rPr lang="es-MX" sz="1200" dirty="0">
                <a:solidFill>
                  <a:schemeClr val="bg2">
                    <a:lumMod val="75000"/>
                  </a:schemeClr>
                </a:solidFill>
              </a:rPr>
              <a:t>Demest, P. M. A. (2002). </a:t>
            </a:r>
            <a:r>
              <a:rPr lang="es-MX" sz="1200" dirty="0" err="1">
                <a:solidFill>
                  <a:schemeClr val="bg2">
                    <a:lumMod val="75000"/>
                  </a:schemeClr>
                </a:solidFill>
              </a:rPr>
              <a:t>Desing</a:t>
            </a:r>
            <a:r>
              <a:rPr lang="es-MX" sz="1200" dirty="0">
                <a:solidFill>
                  <a:schemeClr val="bg2">
                    <a:lumMod val="75000"/>
                  </a:schemeClr>
                </a:solidFill>
              </a:rPr>
              <a:t> </a:t>
            </a:r>
            <a:r>
              <a:rPr lang="es-MX" sz="1200" dirty="0" err="1">
                <a:solidFill>
                  <a:schemeClr val="bg2">
                    <a:lumMod val="75000"/>
                  </a:schemeClr>
                </a:solidFill>
              </a:rPr>
              <a:t>Emotions</a:t>
            </a:r>
            <a:r>
              <a:rPr lang="es-MX" sz="1200" dirty="0">
                <a:solidFill>
                  <a:schemeClr val="bg2">
                    <a:lumMod val="75000"/>
                  </a:schemeClr>
                </a:solidFill>
              </a:rPr>
              <a:t>. (Tesis Doctoral No publicada). Delft University of Tecnology, Delft, Holanda.</a:t>
            </a:r>
          </a:p>
          <a:p>
            <a:pPr marL="114300" lvl="0" indent="0" algn="just">
              <a:buNone/>
            </a:pPr>
            <a:r>
              <a:rPr lang="es-MX" sz="1200" dirty="0">
                <a:solidFill>
                  <a:schemeClr val="bg2">
                    <a:lumMod val="75000"/>
                  </a:schemeClr>
                </a:solidFill>
              </a:rPr>
              <a:t>Fastnotas.  (2017). Desafios para automatizar a emissão de notas fiscais. Recuperado 	de: https://blog.fastnotas.com </a:t>
            </a:r>
          </a:p>
          <a:p>
            <a:pPr marL="114300" lvl="0" indent="0" algn="just">
              <a:buNone/>
            </a:pPr>
            <a:r>
              <a:rPr lang="es-MX" sz="1200" dirty="0">
                <a:solidFill>
                  <a:schemeClr val="bg2">
                    <a:lumMod val="75000"/>
                  </a:schemeClr>
                </a:solidFill>
              </a:rPr>
              <a:t>Intrínseco y expectora. (2012). Algunas imágenes humorísticas de McKayla Maroney. 	Recuperado de: http://intrinsecoyespectorante.blogspot.com</a:t>
            </a:r>
          </a:p>
          <a:p>
            <a:pPr marL="114300" lvl="0" indent="0" algn="just">
              <a:buNone/>
            </a:pPr>
            <a:r>
              <a:rPr lang="es-MX" sz="1200" dirty="0">
                <a:solidFill>
                  <a:schemeClr val="bg2">
                    <a:lumMod val="75000"/>
                  </a:schemeClr>
                </a:solidFill>
              </a:rPr>
              <a:t>Jacob, R. (2014), Percepción y Emoción en el Diseño de Productos Análisis y propuestas para su integración en las MIPYME (Tesis Doctoral). Universitat 	Politécnica de Valéncia, Valencia.</a:t>
            </a:r>
          </a:p>
        </p:txBody>
      </p:sp>
      <p:sp>
        <p:nvSpPr>
          <p:cNvPr id="6" name="Rectángulo 5">
            <a:extLst>
              <a:ext uri="{FF2B5EF4-FFF2-40B4-BE49-F238E27FC236}">
                <a16:creationId xmlns:a16="http://schemas.microsoft.com/office/drawing/2014/main" id="{0402CBBE-98F8-5E48-8345-B7EE3E916107}"/>
              </a:ext>
            </a:extLst>
          </p:cNvPr>
          <p:cNvSpPr/>
          <p:nvPr/>
        </p:nvSpPr>
        <p:spPr>
          <a:xfrm>
            <a:off x="528286" y="4713309"/>
            <a:ext cx="2164375" cy="253916"/>
          </a:xfrm>
          <a:prstGeom prst="rect">
            <a:avLst/>
          </a:prstGeom>
        </p:spPr>
        <p:txBody>
          <a:bodyPr wrap="none">
            <a:spAutoFit/>
          </a:bodyPr>
          <a:lstStyle/>
          <a:p>
            <a:r>
              <a:rPr lang="es-MX" sz="1050" dirty="0">
                <a:solidFill>
                  <a:schemeClr val="bg2"/>
                </a:solidFill>
              </a:rPr>
              <a:t>Diseño de Productos Sistémicos </a:t>
            </a:r>
          </a:p>
        </p:txBody>
      </p:sp>
      <p:sp>
        <p:nvSpPr>
          <p:cNvPr id="9" name="Rectángulo 8">
            <a:extLst>
              <a:ext uri="{FF2B5EF4-FFF2-40B4-BE49-F238E27FC236}">
                <a16:creationId xmlns:a16="http://schemas.microsoft.com/office/drawing/2014/main" id="{ED937B12-545F-1F47-8F52-3E8379C9EE4C}"/>
              </a:ext>
            </a:extLst>
          </p:cNvPr>
          <p:cNvSpPr/>
          <p:nvPr/>
        </p:nvSpPr>
        <p:spPr>
          <a:xfrm>
            <a:off x="5306301" y="4713309"/>
            <a:ext cx="1691489" cy="253916"/>
          </a:xfrm>
          <a:prstGeom prst="rect">
            <a:avLst/>
          </a:prstGeom>
        </p:spPr>
        <p:txBody>
          <a:bodyPr wrap="none">
            <a:spAutoFit/>
          </a:bodyPr>
          <a:lstStyle/>
          <a:p>
            <a:r>
              <a:rPr lang="es-MX" sz="1050" dirty="0">
                <a:solidFill>
                  <a:schemeClr val="bg2"/>
                </a:solidFill>
              </a:rPr>
              <a:t>Dr. en Dis. Deniss Rojas </a:t>
            </a:r>
          </a:p>
        </p:txBody>
      </p:sp>
      <p:sp>
        <p:nvSpPr>
          <p:cNvPr id="10" name="CuadroTexto 9">
            <a:extLst>
              <a:ext uri="{FF2B5EF4-FFF2-40B4-BE49-F238E27FC236}">
                <a16:creationId xmlns:a16="http://schemas.microsoft.com/office/drawing/2014/main" id="{65BD7716-FDEA-3240-A605-6B395C89EC51}"/>
              </a:ext>
            </a:extLst>
          </p:cNvPr>
          <p:cNvSpPr txBox="1"/>
          <p:nvPr/>
        </p:nvSpPr>
        <p:spPr>
          <a:xfrm>
            <a:off x="5038361" y="4713309"/>
            <a:ext cx="3918857" cy="253916"/>
          </a:xfrm>
          <a:prstGeom prst="rect">
            <a:avLst/>
          </a:prstGeom>
          <a:noFill/>
        </p:spPr>
        <p:txBody>
          <a:bodyPr wrap="square" rtlCol="0">
            <a:spAutoFit/>
          </a:bodyPr>
          <a:lstStyle/>
          <a:p>
            <a:pPr algn="r"/>
            <a:r>
              <a:rPr lang="es-MX" sz="1050" b="1" dirty="0">
                <a:solidFill>
                  <a:schemeClr val="tx1">
                    <a:lumMod val="75000"/>
                    <a:lumOff val="25000"/>
                  </a:schemeClr>
                </a:solidFill>
              </a:rPr>
              <a:t>Septiembre 2019</a:t>
            </a:r>
          </a:p>
        </p:txBody>
      </p:sp>
    </p:spTree>
    <p:extLst>
      <p:ext uri="{BB962C8B-B14F-4D97-AF65-F5344CB8AC3E}">
        <p14:creationId xmlns:p14="http://schemas.microsoft.com/office/powerpoint/2010/main" val="147974875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72"/>
        <p:cNvGrpSpPr/>
        <p:nvPr/>
      </p:nvGrpSpPr>
      <p:grpSpPr>
        <a:xfrm>
          <a:off x="0" y="0"/>
          <a:ext cx="0" cy="0"/>
          <a:chOff x="0" y="0"/>
          <a:chExt cx="0" cy="0"/>
        </a:xfrm>
      </p:grpSpPr>
      <p:sp>
        <p:nvSpPr>
          <p:cNvPr id="30" name="Google Shape;95;p18"/>
          <p:cNvSpPr txBox="1">
            <a:spLocks noGrp="1"/>
          </p:cNvSpPr>
          <p:nvPr/>
        </p:nvSpPr>
        <p:spPr>
          <a:xfrm>
            <a:off x="139147" y="218790"/>
            <a:ext cx="6985553" cy="4198054"/>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60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1pPr>
            <a:lvl2pPr marL="914400" marR="0" lvl="1"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2pPr>
            <a:lvl3pPr marL="1371600" marR="0" lvl="2"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3pPr>
            <a:lvl4pPr marL="1828800" marR="0" lvl="3"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4pPr>
            <a:lvl5pPr marL="2286000" marR="0" lvl="4"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5pPr>
            <a:lvl6pPr marL="2743200" marR="0" lvl="5"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6pPr>
            <a:lvl7pPr marL="3200400" marR="0" lvl="6"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7pPr>
            <a:lvl8pPr marL="3657600" marR="0" lvl="7"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8pPr>
            <a:lvl9pPr marL="4114800" marR="0" lvl="8"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9pPr>
          </a:lstStyle>
          <a:p>
            <a:pPr marL="114300" lvl="0" indent="0" algn="just">
              <a:buNone/>
            </a:pPr>
            <a:r>
              <a:rPr lang="es-MX" sz="1200" dirty="0">
                <a:solidFill>
                  <a:schemeClr val="bg2">
                    <a:lumMod val="75000"/>
                  </a:schemeClr>
                </a:solidFill>
              </a:rPr>
              <a:t>Johnson´s. (2018). Champú relajante. Recuperado de: https://es.johnsonsbaby.com</a:t>
            </a:r>
          </a:p>
          <a:p>
            <a:pPr marL="114300" lvl="0" indent="0" algn="just">
              <a:buNone/>
            </a:pPr>
            <a:r>
              <a:rPr lang="es-MX" sz="1200" dirty="0">
                <a:solidFill>
                  <a:schemeClr val="bg2">
                    <a:lumMod val="75000"/>
                  </a:schemeClr>
                </a:solidFill>
              </a:rPr>
              <a:t>Jordan, P. W. (1997). </a:t>
            </a:r>
            <a:r>
              <a:rPr lang="es-MX" sz="1200" dirty="0" err="1">
                <a:solidFill>
                  <a:schemeClr val="bg2">
                    <a:lumMod val="75000"/>
                  </a:schemeClr>
                </a:solidFill>
              </a:rPr>
              <a:t>Products</a:t>
            </a:r>
            <a:r>
              <a:rPr lang="es-MX" sz="1200" dirty="0">
                <a:solidFill>
                  <a:schemeClr val="bg2">
                    <a:lumMod val="75000"/>
                  </a:schemeClr>
                </a:solidFill>
              </a:rPr>
              <a:t> s </a:t>
            </a:r>
            <a:r>
              <a:rPr lang="es-MX" sz="1200" dirty="0" err="1">
                <a:solidFill>
                  <a:schemeClr val="bg2">
                    <a:lumMod val="75000"/>
                  </a:schemeClr>
                </a:solidFill>
              </a:rPr>
              <a:t>personalities</a:t>
            </a:r>
            <a:r>
              <a:rPr lang="es-MX" sz="1200" dirty="0">
                <a:solidFill>
                  <a:schemeClr val="bg2">
                    <a:lumMod val="75000"/>
                  </a:schemeClr>
                </a:solidFill>
              </a:rPr>
              <a:t>, In S. Robertson (Ed.), </a:t>
            </a:r>
            <a:r>
              <a:rPr lang="es-MX" sz="1200" dirty="0" err="1">
                <a:solidFill>
                  <a:schemeClr val="bg2">
                    <a:lumMod val="75000"/>
                  </a:schemeClr>
                </a:solidFill>
              </a:rPr>
              <a:t>Contemporary</a:t>
            </a:r>
            <a:r>
              <a:rPr lang="es-MX" sz="1200" dirty="0">
                <a:solidFill>
                  <a:schemeClr val="bg2">
                    <a:lumMod val="75000"/>
                  </a:schemeClr>
                </a:solidFill>
              </a:rPr>
              <a:t> </a:t>
            </a:r>
            <a:r>
              <a:rPr lang="es-MX" sz="1200" dirty="0" err="1">
                <a:solidFill>
                  <a:schemeClr val="bg2">
                    <a:lumMod val="75000"/>
                  </a:schemeClr>
                </a:solidFill>
              </a:rPr>
              <a:t>ergonomics</a:t>
            </a:r>
            <a:r>
              <a:rPr lang="es-MX" sz="1200" dirty="0">
                <a:solidFill>
                  <a:schemeClr val="bg2">
                    <a:lumMod val="75000"/>
                  </a:schemeClr>
                </a:solidFill>
              </a:rPr>
              <a:t> 1997. Londres: Taylor &amp; Francis.</a:t>
            </a:r>
          </a:p>
          <a:p>
            <a:pPr marL="114300" lvl="0" indent="0" algn="just">
              <a:buNone/>
            </a:pPr>
            <a:r>
              <a:rPr lang="es-MX" sz="1200" dirty="0">
                <a:solidFill>
                  <a:schemeClr val="bg2">
                    <a:lumMod val="75000"/>
                  </a:schemeClr>
                </a:solidFill>
              </a:rPr>
              <a:t>Martinez R. (2015). El estado del diseño emocional. Recuperado de: https://www.researchgate.net/publication/275887241_El_estado_del_disen	o_emocional</a:t>
            </a:r>
          </a:p>
          <a:p>
            <a:pPr marL="114300" lvl="0" indent="0" algn="just">
              <a:buNone/>
            </a:pPr>
            <a:r>
              <a:rPr lang="es-MX" sz="1200" dirty="0">
                <a:solidFill>
                  <a:schemeClr val="bg2">
                    <a:lumMod val="75000"/>
                  </a:schemeClr>
                </a:solidFill>
              </a:rPr>
              <a:t>Normand, D. (2005). Diseño emocional, Por qué nos gustan (o no) los objetos cotidianos. Buenos Aires: PAIDÓS.</a:t>
            </a:r>
          </a:p>
          <a:p>
            <a:pPr marL="114300" lvl="0" indent="0" algn="just">
              <a:buNone/>
            </a:pPr>
            <a:r>
              <a:rPr lang="es-MX" sz="1200" dirty="0">
                <a:solidFill>
                  <a:schemeClr val="bg2">
                    <a:lumMod val="75000"/>
                  </a:schemeClr>
                </a:solidFill>
              </a:rPr>
              <a:t>Petruska, P. (2015). Diseño y emoción (Tesis doctoral).	</a:t>
            </a:r>
          </a:p>
          <a:p>
            <a:pPr marL="114300" lvl="0" indent="0" algn="just">
              <a:buNone/>
            </a:pPr>
            <a:r>
              <a:rPr lang="es-MX" sz="1200" dirty="0">
                <a:solidFill>
                  <a:schemeClr val="bg2">
                    <a:lumMod val="75000"/>
                  </a:schemeClr>
                </a:solidFill>
              </a:rPr>
              <a:t>Pinterest. (2018). Recuperado de: http://www.pinterest.com.mx</a:t>
            </a:r>
          </a:p>
          <a:p>
            <a:pPr marL="114300" lvl="0" indent="0" algn="just">
              <a:buNone/>
            </a:pPr>
            <a:r>
              <a:rPr lang="es-MX" sz="1200" dirty="0">
                <a:solidFill>
                  <a:schemeClr val="bg2">
                    <a:lumMod val="75000"/>
                  </a:schemeClr>
                </a:solidFill>
              </a:rPr>
              <a:t>Plateasantafe. (2013). Movimiento y expresión, ejes de formación. Recuperado de: http://www.plateasantafe.com.ar</a:t>
            </a:r>
          </a:p>
          <a:p>
            <a:pPr marL="114300" lvl="0" indent="0" algn="just">
              <a:buNone/>
            </a:pPr>
            <a:r>
              <a:rPr lang="es-MX" sz="1200" dirty="0">
                <a:solidFill>
                  <a:schemeClr val="bg2">
                    <a:lumMod val="75000"/>
                  </a:schemeClr>
                </a:solidFill>
              </a:rPr>
              <a:t>Researchgate. (2015). El estado del diseño emocional. Recuperado de: https://www.researchgate.net/publication/275887241_El_estado_del_diseno_emocional </a:t>
            </a:r>
          </a:p>
          <a:p>
            <a:pPr marL="114300" lvl="0" indent="0" algn="just">
              <a:buNone/>
            </a:pPr>
            <a:endParaRPr lang="es-MX" sz="1400" dirty="0">
              <a:solidFill>
                <a:schemeClr val="bg2">
                  <a:lumMod val="75000"/>
                </a:schemeClr>
              </a:solidFill>
            </a:endParaRPr>
          </a:p>
        </p:txBody>
      </p:sp>
      <p:pic>
        <p:nvPicPr>
          <p:cNvPr id="8" name="Imagen 7"/>
          <p:cNvPicPr>
            <a:picLocks noChangeAspect="1"/>
          </p:cNvPicPr>
          <p:nvPr/>
        </p:nvPicPr>
        <p:blipFill rotWithShape="1">
          <a:blip r:embed="rId3"/>
          <a:srcRect l="64043" t="19006" r="22667" b="12985"/>
          <a:stretch/>
        </p:blipFill>
        <p:spPr>
          <a:xfrm>
            <a:off x="7361695" y="15498"/>
            <a:ext cx="1782305" cy="5128002"/>
          </a:xfrm>
          <a:prstGeom prst="rect">
            <a:avLst/>
          </a:prstGeom>
        </p:spPr>
      </p:pic>
      <p:sp>
        <p:nvSpPr>
          <p:cNvPr id="6" name="Rectángulo 5">
            <a:extLst>
              <a:ext uri="{FF2B5EF4-FFF2-40B4-BE49-F238E27FC236}">
                <a16:creationId xmlns:a16="http://schemas.microsoft.com/office/drawing/2014/main" id="{9C0C39E9-E08E-134E-9518-1F1280249251}"/>
              </a:ext>
            </a:extLst>
          </p:cNvPr>
          <p:cNvSpPr/>
          <p:nvPr/>
        </p:nvSpPr>
        <p:spPr>
          <a:xfrm>
            <a:off x="528286" y="4713309"/>
            <a:ext cx="2164375" cy="253916"/>
          </a:xfrm>
          <a:prstGeom prst="rect">
            <a:avLst/>
          </a:prstGeom>
        </p:spPr>
        <p:txBody>
          <a:bodyPr wrap="none">
            <a:spAutoFit/>
          </a:bodyPr>
          <a:lstStyle/>
          <a:p>
            <a:r>
              <a:rPr lang="es-MX" sz="1050" dirty="0">
                <a:solidFill>
                  <a:schemeClr val="bg2"/>
                </a:solidFill>
              </a:rPr>
              <a:t>Diseño de Productos Sistémicos </a:t>
            </a:r>
          </a:p>
        </p:txBody>
      </p:sp>
      <p:sp>
        <p:nvSpPr>
          <p:cNvPr id="9" name="Rectángulo 8">
            <a:extLst>
              <a:ext uri="{FF2B5EF4-FFF2-40B4-BE49-F238E27FC236}">
                <a16:creationId xmlns:a16="http://schemas.microsoft.com/office/drawing/2014/main" id="{0847E58B-7F6B-4B48-93F1-83991D17C633}"/>
              </a:ext>
            </a:extLst>
          </p:cNvPr>
          <p:cNvSpPr/>
          <p:nvPr/>
        </p:nvSpPr>
        <p:spPr>
          <a:xfrm>
            <a:off x="5306301" y="4713309"/>
            <a:ext cx="1691489" cy="253916"/>
          </a:xfrm>
          <a:prstGeom prst="rect">
            <a:avLst/>
          </a:prstGeom>
        </p:spPr>
        <p:txBody>
          <a:bodyPr wrap="none">
            <a:spAutoFit/>
          </a:bodyPr>
          <a:lstStyle/>
          <a:p>
            <a:r>
              <a:rPr lang="es-MX" sz="1050" dirty="0">
                <a:solidFill>
                  <a:schemeClr val="bg2"/>
                </a:solidFill>
              </a:rPr>
              <a:t>Dr. en Dis. Deniss Rojas </a:t>
            </a:r>
          </a:p>
        </p:txBody>
      </p:sp>
      <p:sp>
        <p:nvSpPr>
          <p:cNvPr id="10" name="CuadroTexto 9">
            <a:extLst>
              <a:ext uri="{FF2B5EF4-FFF2-40B4-BE49-F238E27FC236}">
                <a16:creationId xmlns:a16="http://schemas.microsoft.com/office/drawing/2014/main" id="{48AB5654-129A-4541-A28A-B3FB81C49993}"/>
              </a:ext>
            </a:extLst>
          </p:cNvPr>
          <p:cNvSpPr txBox="1"/>
          <p:nvPr/>
        </p:nvSpPr>
        <p:spPr>
          <a:xfrm>
            <a:off x="5038361" y="4713309"/>
            <a:ext cx="3918857" cy="253916"/>
          </a:xfrm>
          <a:prstGeom prst="rect">
            <a:avLst/>
          </a:prstGeom>
          <a:noFill/>
        </p:spPr>
        <p:txBody>
          <a:bodyPr wrap="square" rtlCol="0">
            <a:spAutoFit/>
          </a:bodyPr>
          <a:lstStyle/>
          <a:p>
            <a:pPr algn="r"/>
            <a:r>
              <a:rPr lang="es-MX" sz="1050" b="1" dirty="0">
                <a:solidFill>
                  <a:schemeClr val="tx1">
                    <a:lumMod val="75000"/>
                    <a:lumOff val="25000"/>
                  </a:schemeClr>
                </a:solidFill>
              </a:rPr>
              <a:t>Septiembre 2019</a:t>
            </a:r>
          </a:p>
        </p:txBody>
      </p:sp>
    </p:spTree>
    <p:extLst>
      <p:ext uri="{BB962C8B-B14F-4D97-AF65-F5344CB8AC3E}">
        <p14:creationId xmlns:p14="http://schemas.microsoft.com/office/powerpoint/2010/main" val="234983505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72"/>
        <p:cNvGrpSpPr/>
        <p:nvPr/>
      </p:nvGrpSpPr>
      <p:grpSpPr>
        <a:xfrm>
          <a:off x="0" y="0"/>
          <a:ext cx="0" cy="0"/>
          <a:chOff x="0" y="0"/>
          <a:chExt cx="0" cy="0"/>
        </a:xfrm>
      </p:grpSpPr>
      <p:pic>
        <p:nvPicPr>
          <p:cNvPr id="8" name="Imagen 7" descr="Captura de pantalla 2018-09-18 a las 4.00.42 p.m..png"/>
          <p:cNvPicPr>
            <a:picLocks noChangeAspect="1"/>
          </p:cNvPicPr>
          <p:nvPr/>
        </p:nvPicPr>
        <p:blipFill rotWithShape="1">
          <a:blip r:embed="rId3">
            <a:extLst>
              <a:ext uri="{28A0092B-C50C-407E-A947-70E740481C1C}">
                <a14:useLocalDpi xmlns:a14="http://schemas.microsoft.com/office/drawing/2010/main" val="0"/>
              </a:ext>
            </a:extLst>
          </a:blip>
          <a:srcRect r="25474"/>
          <a:stretch/>
        </p:blipFill>
        <p:spPr>
          <a:xfrm>
            <a:off x="6977944" y="0"/>
            <a:ext cx="2166056" cy="5132371"/>
          </a:xfrm>
          <a:prstGeom prst="rect">
            <a:avLst/>
          </a:prstGeom>
        </p:spPr>
      </p:pic>
      <p:sp>
        <p:nvSpPr>
          <p:cNvPr id="30" name="Google Shape;95;p18"/>
          <p:cNvSpPr txBox="1">
            <a:spLocks noGrp="1"/>
          </p:cNvSpPr>
          <p:nvPr/>
        </p:nvSpPr>
        <p:spPr>
          <a:xfrm>
            <a:off x="307959" y="419323"/>
            <a:ext cx="6985553" cy="4198054"/>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60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1pPr>
            <a:lvl2pPr marL="914400" marR="0" lvl="1"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2pPr>
            <a:lvl3pPr marL="1371600" marR="0" lvl="2"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3pPr>
            <a:lvl4pPr marL="1828800" marR="0" lvl="3"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4pPr>
            <a:lvl5pPr marL="2286000" marR="0" lvl="4"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5pPr>
            <a:lvl6pPr marL="2743200" marR="0" lvl="5"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6pPr>
            <a:lvl7pPr marL="3200400" marR="0" lvl="6"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7pPr>
            <a:lvl8pPr marL="3657600" marR="0" lvl="7"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8pPr>
            <a:lvl9pPr marL="4114800" marR="0" lvl="8"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9pPr>
          </a:lstStyle>
          <a:p>
            <a:pPr marL="114300" indent="0" algn="just">
              <a:buNone/>
            </a:pPr>
            <a:r>
              <a:rPr lang="pt-BR" sz="1200" dirty="0"/>
              <a:t>Rojas, J. D. (2016). Análisis de diseño desde la antropología simbólica: La </a:t>
            </a:r>
            <a:r>
              <a:rPr lang="pt-BR" sz="1200" dirty="0" err="1"/>
              <a:t>valoración</a:t>
            </a:r>
            <a:r>
              <a:rPr lang="pt-BR" sz="1200" dirty="0"/>
              <a:t> sociocultural de los anillos de matrimonio en los casos de </a:t>
            </a:r>
            <a:r>
              <a:rPr lang="pt-BR" sz="1200" dirty="0" err="1"/>
              <a:t>estudio</a:t>
            </a:r>
            <a:r>
              <a:rPr lang="pt-BR" sz="1200" dirty="0"/>
              <a:t> de Toluca, México y Cuenca, España (Tesis doctoral). </a:t>
            </a:r>
            <a:r>
              <a:rPr lang="pt-BR" sz="1200" dirty="0" err="1"/>
              <a:t>Universidad</a:t>
            </a:r>
            <a:r>
              <a:rPr lang="pt-BR" sz="1200" dirty="0"/>
              <a:t> Autónoma del Estado de México, Facultad de Arquitectura y Diseño, México.</a:t>
            </a:r>
          </a:p>
          <a:p>
            <a:pPr marL="114300" indent="0" algn="just">
              <a:buNone/>
            </a:pPr>
            <a:r>
              <a:rPr lang="pt-BR" sz="1200" dirty="0"/>
              <a:t>SYEAH. (2014). </a:t>
            </a:r>
            <a:r>
              <a:rPr lang="ko-KR" altLang="es-MX" sz="1200" dirty="0"/>
              <a:t>도널드 노만</a:t>
            </a:r>
            <a:r>
              <a:rPr lang="es-MX" altLang="ko-KR" sz="1200" dirty="0"/>
              <a:t>(</a:t>
            </a:r>
            <a:r>
              <a:rPr lang="pt-BR" sz="1200" dirty="0"/>
              <a:t>Donald. Recuperado de: https://</a:t>
            </a:r>
            <a:r>
              <a:rPr lang="pt-BR" sz="1200" dirty="0" err="1"/>
              <a:t>syeahj.wordpress.com</a:t>
            </a:r>
            <a:endParaRPr lang="pt-BR" sz="1200" dirty="0"/>
          </a:p>
          <a:p>
            <a:pPr marL="114300" indent="0" algn="just">
              <a:buNone/>
            </a:pPr>
            <a:r>
              <a:rPr lang="pt-BR" sz="1200" dirty="0" err="1"/>
              <a:t>TUDelft</a:t>
            </a:r>
            <a:r>
              <a:rPr lang="pt-BR" sz="1200" dirty="0"/>
              <a:t>. (2017). Positive desing for profesor Pieter Deme. Recuperado de: </a:t>
            </a:r>
            <a:r>
              <a:rPr lang="pt-BR" sz="1200" dirty="0" err="1"/>
              <a:t>https</a:t>
            </a:r>
            <a:r>
              <a:rPr lang="pt-BR" sz="1200" dirty="0"/>
              <a:t>://</a:t>
            </a:r>
            <a:r>
              <a:rPr lang="pt-BR" sz="1200" dirty="0" err="1"/>
              <a:t>www.tudelft.nl</a:t>
            </a:r>
            <a:r>
              <a:rPr lang="pt-BR" sz="1200" dirty="0"/>
              <a:t> </a:t>
            </a:r>
          </a:p>
          <a:p>
            <a:pPr marL="114300" indent="0" algn="just">
              <a:buNone/>
            </a:pPr>
            <a:r>
              <a:rPr lang="pt-BR" sz="1200" dirty="0" err="1"/>
              <a:t>Vpubli</a:t>
            </a:r>
            <a:r>
              <a:rPr lang="pt-BR" sz="1200" dirty="0"/>
              <a:t>. (2018). Tienda. Recuperado de: http://</a:t>
            </a:r>
            <a:r>
              <a:rPr lang="pt-BR" sz="1200" dirty="0" err="1"/>
              <a:t>www.vpubli.com</a:t>
            </a:r>
            <a:endParaRPr lang="pt-BR" sz="1200" dirty="0"/>
          </a:p>
          <a:p>
            <a:pPr marL="114300" indent="0" algn="just">
              <a:buNone/>
            </a:pPr>
            <a:r>
              <a:rPr lang="pt-BR" sz="1200" dirty="0" err="1"/>
              <a:t>Yanco</a:t>
            </a:r>
            <a:r>
              <a:rPr lang="pt-BR" sz="1200" dirty="0"/>
              <a:t> Desing. (2017). Soft skills in  hard hat. Recuperado de: </a:t>
            </a:r>
            <a:r>
              <a:rPr lang="pt-BR" sz="1200" dirty="0" err="1"/>
              <a:t>http</a:t>
            </a:r>
            <a:r>
              <a:rPr lang="pt-BR" sz="1200" dirty="0"/>
              <a:t>://www.yankodesign.com </a:t>
            </a:r>
          </a:p>
        </p:txBody>
      </p:sp>
      <p:sp>
        <p:nvSpPr>
          <p:cNvPr id="6" name="Rectángulo 5">
            <a:extLst>
              <a:ext uri="{FF2B5EF4-FFF2-40B4-BE49-F238E27FC236}">
                <a16:creationId xmlns:a16="http://schemas.microsoft.com/office/drawing/2014/main" id="{E33737D7-7E46-B34A-9E3A-9AF3A7410F92}"/>
              </a:ext>
            </a:extLst>
          </p:cNvPr>
          <p:cNvSpPr/>
          <p:nvPr/>
        </p:nvSpPr>
        <p:spPr>
          <a:xfrm>
            <a:off x="528286" y="4713309"/>
            <a:ext cx="2164375" cy="253916"/>
          </a:xfrm>
          <a:prstGeom prst="rect">
            <a:avLst/>
          </a:prstGeom>
        </p:spPr>
        <p:txBody>
          <a:bodyPr wrap="none">
            <a:spAutoFit/>
          </a:bodyPr>
          <a:lstStyle/>
          <a:p>
            <a:r>
              <a:rPr lang="es-MX" sz="1050" dirty="0">
                <a:solidFill>
                  <a:schemeClr val="bg2"/>
                </a:solidFill>
              </a:rPr>
              <a:t>Diseño de Productos Sistémicos </a:t>
            </a:r>
          </a:p>
        </p:txBody>
      </p:sp>
      <p:sp>
        <p:nvSpPr>
          <p:cNvPr id="9" name="Rectángulo 8">
            <a:extLst>
              <a:ext uri="{FF2B5EF4-FFF2-40B4-BE49-F238E27FC236}">
                <a16:creationId xmlns:a16="http://schemas.microsoft.com/office/drawing/2014/main" id="{D93FA302-95E7-DD4A-84B7-A8E8CA9CAD0B}"/>
              </a:ext>
            </a:extLst>
          </p:cNvPr>
          <p:cNvSpPr/>
          <p:nvPr/>
        </p:nvSpPr>
        <p:spPr>
          <a:xfrm>
            <a:off x="5306301" y="4713309"/>
            <a:ext cx="1691489" cy="253916"/>
          </a:xfrm>
          <a:prstGeom prst="rect">
            <a:avLst/>
          </a:prstGeom>
        </p:spPr>
        <p:txBody>
          <a:bodyPr wrap="none">
            <a:spAutoFit/>
          </a:bodyPr>
          <a:lstStyle/>
          <a:p>
            <a:r>
              <a:rPr lang="es-MX" sz="1050" dirty="0">
                <a:solidFill>
                  <a:schemeClr val="bg2"/>
                </a:solidFill>
              </a:rPr>
              <a:t>Dr. en Dis. Deniss Rojas </a:t>
            </a:r>
          </a:p>
        </p:txBody>
      </p:sp>
      <p:sp>
        <p:nvSpPr>
          <p:cNvPr id="10" name="CuadroTexto 9">
            <a:extLst>
              <a:ext uri="{FF2B5EF4-FFF2-40B4-BE49-F238E27FC236}">
                <a16:creationId xmlns:a16="http://schemas.microsoft.com/office/drawing/2014/main" id="{2FEFF0DE-DE3C-7146-88E9-85296219AB3B}"/>
              </a:ext>
            </a:extLst>
          </p:cNvPr>
          <p:cNvSpPr txBox="1"/>
          <p:nvPr/>
        </p:nvSpPr>
        <p:spPr>
          <a:xfrm>
            <a:off x="5038361" y="4713309"/>
            <a:ext cx="3918857" cy="253916"/>
          </a:xfrm>
          <a:prstGeom prst="rect">
            <a:avLst/>
          </a:prstGeom>
          <a:noFill/>
        </p:spPr>
        <p:txBody>
          <a:bodyPr wrap="square" rtlCol="0">
            <a:spAutoFit/>
          </a:bodyPr>
          <a:lstStyle/>
          <a:p>
            <a:pPr algn="r"/>
            <a:r>
              <a:rPr lang="es-MX" sz="1050" b="1" dirty="0">
                <a:solidFill>
                  <a:schemeClr val="tx1">
                    <a:lumMod val="75000"/>
                    <a:lumOff val="25000"/>
                  </a:schemeClr>
                </a:solidFill>
              </a:rPr>
              <a:t>Septiembre 2019</a:t>
            </a:r>
          </a:p>
        </p:txBody>
      </p:sp>
    </p:spTree>
    <p:extLst>
      <p:ext uri="{BB962C8B-B14F-4D97-AF65-F5344CB8AC3E}">
        <p14:creationId xmlns:p14="http://schemas.microsoft.com/office/powerpoint/2010/main" val="41267354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10" name="Google Shape;67;p14"/>
          <p:cNvSpPr txBox="1">
            <a:spLocks noGrp="1"/>
          </p:cNvSpPr>
          <p:nvPr>
            <p:ph type="body" idx="1"/>
          </p:nvPr>
        </p:nvSpPr>
        <p:spPr>
          <a:xfrm>
            <a:off x="457199" y="1285689"/>
            <a:ext cx="6063177" cy="3494504"/>
          </a:xfrm>
          <a:prstGeom prst="rect">
            <a:avLst/>
          </a:prstGeom>
        </p:spPr>
        <p:txBody>
          <a:bodyPr spcFirstLastPara="1" wrap="square" lIns="91425" tIns="91425" rIns="91425" bIns="91425" anchor="t" anchorCtr="0">
            <a:noAutofit/>
          </a:bodyPr>
          <a:lstStyle/>
          <a:p>
            <a:pPr marL="0" lvl="0" indent="0" algn="just">
              <a:buClr>
                <a:schemeClr val="dk1"/>
              </a:buClr>
              <a:buSzPts val="1100"/>
              <a:buNone/>
            </a:pPr>
            <a:r>
              <a:rPr lang="es-ES_tradnl" sz="2400" b="1" dirty="0">
                <a:solidFill>
                  <a:schemeClr val="tx2">
                    <a:lumMod val="50000"/>
                  </a:schemeClr>
                </a:solidFill>
              </a:rPr>
              <a:t>1. </a:t>
            </a:r>
            <a:r>
              <a:rPr lang="es-ES_tradnl" sz="2400" b="1" dirty="0">
                <a:solidFill>
                  <a:srgbClr val="FD7335"/>
                </a:solidFill>
              </a:rPr>
              <a:t>Semiótica</a:t>
            </a:r>
          </a:p>
          <a:p>
            <a:pPr marL="457200" lvl="1" indent="0" algn="just">
              <a:spcBef>
                <a:spcPts val="600"/>
              </a:spcBef>
              <a:buClr>
                <a:schemeClr val="dk1"/>
              </a:buClr>
              <a:buSzPts val="1100"/>
              <a:buNone/>
            </a:pPr>
            <a:r>
              <a:rPr lang="es-ES_tradnl" sz="2400" dirty="0"/>
              <a:t>1.1 El significado</a:t>
            </a:r>
          </a:p>
          <a:p>
            <a:pPr marL="457200" lvl="1" indent="0" algn="just">
              <a:spcBef>
                <a:spcPts val="600"/>
              </a:spcBef>
              <a:buClr>
                <a:schemeClr val="dk1"/>
              </a:buClr>
              <a:buSzPts val="1100"/>
              <a:buNone/>
            </a:pPr>
            <a:r>
              <a:rPr lang="es-ES_tradnl" sz="2400" dirty="0"/>
              <a:t>1.2 El signo</a:t>
            </a:r>
          </a:p>
          <a:p>
            <a:pPr marL="0" lvl="0" indent="0" algn="l" rtl="0">
              <a:spcBef>
                <a:spcPts val="600"/>
              </a:spcBef>
              <a:spcAft>
                <a:spcPts val="0"/>
              </a:spcAft>
              <a:buClr>
                <a:schemeClr val="dk1"/>
              </a:buClr>
              <a:buSzPts val="1100"/>
              <a:buNone/>
            </a:pPr>
            <a:endParaRPr lang="es-ES_tradnl" sz="1200" dirty="0"/>
          </a:p>
          <a:p>
            <a:pPr marL="0" lvl="0" indent="0" algn="l" rtl="0">
              <a:spcBef>
                <a:spcPts val="600"/>
              </a:spcBef>
              <a:spcAft>
                <a:spcPts val="0"/>
              </a:spcAft>
              <a:buClr>
                <a:schemeClr val="dk1"/>
              </a:buClr>
              <a:buSzPts val="1100"/>
              <a:buNone/>
            </a:pPr>
            <a:endParaRPr lang="es-ES_tradnl" sz="1200" dirty="0"/>
          </a:p>
          <a:p>
            <a:pPr marL="457200" lvl="1" indent="0" algn="dist">
              <a:spcBef>
                <a:spcPts val="600"/>
              </a:spcBef>
              <a:buClr>
                <a:schemeClr val="dk1"/>
              </a:buClr>
              <a:buSzPts val="1100"/>
              <a:buNone/>
            </a:pPr>
            <a:r>
              <a:rPr lang="es-ES_tradnl" sz="1200" dirty="0"/>
              <a:t>	 </a:t>
            </a:r>
          </a:p>
          <a:p>
            <a:pPr marL="0" lvl="0" indent="0" algn="l" rtl="0">
              <a:spcBef>
                <a:spcPts val="600"/>
              </a:spcBef>
              <a:spcAft>
                <a:spcPts val="0"/>
              </a:spcAft>
              <a:buClr>
                <a:schemeClr val="dk1"/>
              </a:buClr>
              <a:buSzPts val="1100"/>
              <a:buNone/>
            </a:pPr>
            <a:endParaRPr lang="es-ES_tradnl" sz="1200" dirty="0"/>
          </a:p>
          <a:p>
            <a:pPr marL="0" lvl="0" indent="0" algn="l" rtl="0">
              <a:spcBef>
                <a:spcPts val="600"/>
              </a:spcBef>
              <a:spcAft>
                <a:spcPts val="0"/>
              </a:spcAft>
              <a:buClr>
                <a:schemeClr val="dk1"/>
              </a:buClr>
              <a:buSzPts val="1100"/>
              <a:buNone/>
            </a:pPr>
            <a:endParaRPr lang="es-ES_tradnl" sz="1200" dirty="0"/>
          </a:p>
          <a:p>
            <a:pPr marL="0" lvl="0" indent="0" algn="l" rtl="0">
              <a:spcBef>
                <a:spcPts val="600"/>
              </a:spcBef>
              <a:spcAft>
                <a:spcPts val="0"/>
              </a:spcAft>
              <a:buClr>
                <a:schemeClr val="dk1"/>
              </a:buClr>
              <a:buSzPts val="1100"/>
              <a:buNone/>
            </a:pPr>
            <a:endParaRPr lang="es-ES_tradnl" sz="1200" dirty="0"/>
          </a:p>
          <a:p>
            <a:pPr marL="0" lvl="0" indent="0" algn="l" rtl="0">
              <a:spcBef>
                <a:spcPts val="600"/>
              </a:spcBef>
              <a:spcAft>
                <a:spcPts val="0"/>
              </a:spcAft>
              <a:buClr>
                <a:schemeClr val="dk1"/>
              </a:buClr>
              <a:buSzPts val="1100"/>
              <a:buNone/>
            </a:pPr>
            <a:endParaRPr sz="1200" dirty="0"/>
          </a:p>
        </p:txBody>
      </p:sp>
    </p:spTree>
    <p:extLst>
      <p:ext uri="{BB962C8B-B14F-4D97-AF65-F5344CB8AC3E}">
        <p14:creationId xmlns:p14="http://schemas.microsoft.com/office/powerpoint/2010/main" val="18332272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72"/>
        <p:cNvGrpSpPr/>
        <p:nvPr/>
      </p:nvGrpSpPr>
      <p:grpSpPr>
        <a:xfrm>
          <a:off x="0" y="0"/>
          <a:ext cx="0" cy="0"/>
          <a:chOff x="0" y="0"/>
          <a:chExt cx="0" cy="0"/>
        </a:xfrm>
      </p:grpSpPr>
      <p:pic>
        <p:nvPicPr>
          <p:cNvPr id="3" name="Imagen 2" descr="Captura de pantalla 2018-09-18 a las 12.07.20 p.m..png"/>
          <p:cNvPicPr>
            <a:picLocks noChangeAspect="1"/>
          </p:cNvPicPr>
          <p:nvPr/>
        </p:nvPicPr>
        <p:blipFill rotWithShape="1">
          <a:blip r:embed="rId3">
            <a:extLst>
              <a:ext uri="{28A0092B-C50C-407E-A947-70E740481C1C}">
                <a14:useLocalDpi xmlns:a14="http://schemas.microsoft.com/office/drawing/2010/main" val="0"/>
              </a:ext>
            </a:extLst>
          </a:blip>
          <a:srcRect l="62433" t="-1961" r="13419" b="2780"/>
          <a:stretch/>
        </p:blipFill>
        <p:spPr>
          <a:xfrm>
            <a:off x="6807232" y="-102983"/>
            <a:ext cx="2336768" cy="5246483"/>
          </a:xfrm>
          <a:prstGeom prst="rect">
            <a:avLst/>
          </a:prstGeom>
        </p:spPr>
      </p:pic>
      <p:sp>
        <p:nvSpPr>
          <p:cNvPr id="92" name="Google Shape;94;p18"/>
          <p:cNvSpPr txBox="1">
            <a:spLocks noGrp="1"/>
          </p:cNvSpPr>
          <p:nvPr/>
        </p:nvSpPr>
        <p:spPr>
          <a:xfrm>
            <a:off x="571345" y="427280"/>
            <a:ext cx="5511300" cy="8574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434343"/>
              </a:buClr>
              <a:buSzPts val="4800"/>
              <a:buFont typeface="Lato Hairline"/>
              <a:buNone/>
              <a:defRPr sz="4800" b="0" i="0" u="none" strike="noStrike" cap="none">
                <a:solidFill>
                  <a:srgbClr val="434343"/>
                </a:solidFill>
                <a:latin typeface="Lato Hairline"/>
                <a:ea typeface="Lato Hairline"/>
                <a:cs typeface="Lato Hairline"/>
                <a:sym typeface="Lato Hairline"/>
              </a:defRPr>
            </a:lvl1pPr>
            <a:lvl2pPr marR="0" lvl="1" algn="l" rtl="0">
              <a:lnSpc>
                <a:spcPct val="100000"/>
              </a:lnSpc>
              <a:spcBef>
                <a:spcPts val="0"/>
              </a:spcBef>
              <a:spcAft>
                <a:spcPts val="0"/>
              </a:spcAft>
              <a:buClr>
                <a:srgbClr val="434343"/>
              </a:buClr>
              <a:buSzPts val="4800"/>
              <a:buFont typeface="Lato Hairline"/>
              <a:buNone/>
              <a:defRPr sz="4800" b="0" i="0" u="none" strike="noStrike" cap="none">
                <a:solidFill>
                  <a:srgbClr val="434343"/>
                </a:solidFill>
                <a:latin typeface="Lato Hairline"/>
                <a:ea typeface="Lato Hairline"/>
                <a:cs typeface="Lato Hairline"/>
                <a:sym typeface="Lato Hairline"/>
              </a:defRPr>
            </a:lvl2pPr>
            <a:lvl3pPr marR="0" lvl="2" algn="l" rtl="0">
              <a:lnSpc>
                <a:spcPct val="100000"/>
              </a:lnSpc>
              <a:spcBef>
                <a:spcPts val="0"/>
              </a:spcBef>
              <a:spcAft>
                <a:spcPts val="0"/>
              </a:spcAft>
              <a:buClr>
                <a:srgbClr val="434343"/>
              </a:buClr>
              <a:buSzPts val="4800"/>
              <a:buFont typeface="Lato Hairline"/>
              <a:buNone/>
              <a:defRPr sz="4800" b="0" i="0" u="none" strike="noStrike" cap="none">
                <a:solidFill>
                  <a:srgbClr val="434343"/>
                </a:solidFill>
                <a:latin typeface="Lato Hairline"/>
                <a:ea typeface="Lato Hairline"/>
                <a:cs typeface="Lato Hairline"/>
                <a:sym typeface="Lato Hairline"/>
              </a:defRPr>
            </a:lvl3pPr>
            <a:lvl4pPr marR="0" lvl="3" algn="l" rtl="0">
              <a:lnSpc>
                <a:spcPct val="100000"/>
              </a:lnSpc>
              <a:spcBef>
                <a:spcPts val="0"/>
              </a:spcBef>
              <a:spcAft>
                <a:spcPts val="0"/>
              </a:spcAft>
              <a:buClr>
                <a:srgbClr val="434343"/>
              </a:buClr>
              <a:buSzPts val="4800"/>
              <a:buFont typeface="Lato Hairline"/>
              <a:buNone/>
              <a:defRPr sz="4800" b="0" i="0" u="none" strike="noStrike" cap="none">
                <a:solidFill>
                  <a:srgbClr val="434343"/>
                </a:solidFill>
                <a:latin typeface="Lato Hairline"/>
                <a:ea typeface="Lato Hairline"/>
                <a:cs typeface="Lato Hairline"/>
                <a:sym typeface="Lato Hairline"/>
              </a:defRPr>
            </a:lvl4pPr>
            <a:lvl5pPr marR="0" lvl="4" algn="l" rtl="0">
              <a:lnSpc>
                <a:spcPct val="100000"/>
              </a:lnSpc>
              <a:spcBef>
                <a:spcPts val="0"/>
              </a:spcBef>
              <a:spcAft>
                <a:spcPts val="0"/>
              </a:spcAft>
              <a:buClr>
                <a:srgbClr val="434343"/>
              </a:buClr>
              <a:buSzPts val="4800"/>
              <a:buFont typeface="Lato Hairline"/>
              <a:buNone/>
              <a:defRPr sz="4800" b="0" i="0" u="none" strike="noStrike" cap="none">
                <a:solidFill>
                  <a:srgbClr val="434343"/>
                </a:solidFill>
                <a:latin typeface="Lato Hairline"/>
                <a:ea typeface="Lato Hairline"/>
                <a:cs typeface="Lato Hairline"/>
                <a:sym typeface="Lato Hairline"/>
              </a:defRPr>
            </a:lvl5pPr>
            <a:lvl6pPr marR="0" lvl="5" algn="l" rtl="0">
              <a:lnSpc>
                <a:spcPct val="100000"/>
              </a:lnSpc>
              <a:spcBef>
                <a:spcPts val="0"/>
              </a:spcBef>
              <a:spcAft>
                <a:spcPts val="0"/>
              </a:spcAft>
              <a:buClr>
                <a:srgbClr val="434343"/>
              </a:buClr>
              <a:buSzPts val="4800"/>
              <a:buFont typeface="Lato Hairline"/>
              <a:buNone/>
              <a:defRPr sz="4800" b="0" i="0" u="none" strike="noStrike" cap="none">
                <a:solidFill>
                  <a:srgbClr val="434343"/>
                </a:solidFill>
                <a:latin typeface="Lato Hairline"/>
                <a:ea typeface="Lato Hairline"/>
                <a:cs typeface="Lato Hairline"/>
                <a:sym typeface="Lato Hairline"/>
              </a:defRPr>
            </a:lvl6pPr>
            <a:lvl7pPr marR="0" lvl="6" algn="l" rtl="0">
              <a:lnSpc>
                <a:spcPct val="100000"/>
              </a:lnSpc>
              <a:spcBef>
                <a:spcPts val="0"/>
              </a:spcBef>
              <a:spcAft>
                <a:spcPts val="0"/>
              </a:spcAft>
              <a:buClr>
                <a:srgbClr val="434343"/>
              </a:buClr>
              <a:buSzPts val="4800"/>
              <a:buFont typeface="Lato Hairline"/>
              <a:buNone/>
              <a:defRPr sz="4800" b="0" i="0" u="none" strike="noStrike" cap="none">
                <a:solidFill>
                  <a:srgbClr val="434343"/>
                </a:solidFill>
                <a:latin typeface="Lato Hairline"/>
                <a:ea typeface="Lato Hairline"/>
                <a:cs typeface="Lato Hairline"/>
                <a:sym typeface="Lato Hairline"/>
              </a:defRPr>
            </a:lvl7pPr>
            <a:lvl8pPr marR="0" lvl="7" algn="l" rtl="0">
              <a:lnSpc>
                <a:spcPct val="100000"/>
              </a:lnSpc>
              <a:spcBef>
                <a:spcPts val="0"/>
              </a:spcBef>
              <a:spcAft>
                <a:spcPts val="0"/>
              </a:spcAft>
              <a:buClr>
                <a:srgbClr val="434343"/>
              </a:buClr>
              <a:buSzPts val="4800"/>
              <a:buFont typeface="Lato Hairline"/>
              <a:buNone/>
              <a:defRPr sz="4800" b="0" i="0" u="none" strike="noStrike" cap="none">
                <a:solidFill>
                  <a:srgbClr val="434343"/>
                </a:solidFill>
                <a:latin typeface="Lato Hairline"/>
                <a:ea typeface="Lato Hairline"/>
                <a:cs typeface="Lato Hairline"/>
                <a:sym typeface="Lato Hairline"/>
              </a:defRPr>
            </a:lvl8pPr>
            <a:lvl9pPr marR="0" lvl="8" algn="l" rtl="0">
              <a:lnSpc>
                <a:spcPct val="100000"/>
              </a:lnSpc>
              <a:spcBef>
                <a:spcPts val="0"/>
              </a:spcBef>
              <a:spcAft>
                <a:spcPts val="0"/>
              </a:spcAft>
              <a:buClr>
                <a:srgbClr val="434343"/>
              </a:buClr>
              <a:buSzPts val="4800"/>
              <a:buFont typeface="Lato Hairline"/>
              <a:buNone/>
              <a:defRPr sz="4800" b="0" i="0" u="none" strike="noStrike" cap="none">
                <a:solidFill>
                  <a:srgbClr val="434343"/>
                </a:solidFill>
                <a:latin typeface="Lato Hairline"/>
                <a:ea typeface="Lato Hairline"/>
                <a:cs typeface="Lato Hairline"/>
                <a:sym typeface="Lato Hairline"/>
              </a:defRPr>
            </a:lvl9pPr>
          </a:lstStyle>
          <a:p>
            <a:pPr marL="0" lvl="0" indent="0" algn="l" rtl="0">
              <a:spcBef>
                <a:spcPts val="0"/>
              </a:spcBef>
              <a:spcAft>
                <a:spcPts val="0"/>
              </a:spcAft>
              <a:buNone/>
            </a:pPr>
            <a:r>
              <a:rPr lang="es-ES_tradnl" dirty="0"/>
              <a:t>1. Semiótica</a:t>
            </a:r>
            <a:endParaRPr dirty="0"/>
          </a:p>
        </p:txBody>
      </p:sp>
      <p:sp>
        <p:nvSpPr>
          <p:cNvPr id="94" name="Google Shape;95;p18"/>
          <p:cNvSpPr txBox="1">
            <a:spLocks noGrp="1"/>
          </p:cNvSpPr>
          <p:nvPr/>
        </p:nvSpPr>
        <p:spPr>
          <a:xfrm>
            <a:off x="392799" y="1232135"/>
            <a:ext cx="5464142" cy="3441515"/>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60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1pPr>
            <a:lvl2pPr marL="914400" marR="0" lvl="1"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2pPr>
            <a:lvl3pPr marL="1371600" marR="0" lvl="2"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3pPr>
            <a:lvl4pPr marL="1828800" marR="0" lvl="3"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4pPr>
            <a:lvl5pPr marL="2286000" marR="0" lvl="4"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5pPr>
            <a:lvl6pPr marL="2743200" marR="0" lvl="5"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6pPr>
            <a:lvl7pPr marL="3200400" marR="0" lvl="6"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7pPr>
            <a:lvl8pPr marL="3657600" marR="0" lvl="7"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8pPr>
            <a:lvl9pPr marL="4114800" marR="0" lvl="8"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9pPr>
          </a:lstStyle>
          <a:p>
            <a:pPr marL="114300" lvl="0" indent="0" algn="just" rtl="0">
              <a:spcBef>
                <a:spcPts val="600"/>
              </a:spcBef>
              <a:spcAft>
                <a:spcPts val="0"/>
              </a:spcAft>
              <a:buSzPts val="1800"/>
              <a:buNone/>
            </a:pPr>
            <a:r>
              <a:rPr lang="es-ES_tradnl" sz="1400" dirty="0"/>
              <a:t>La </a:t>
            </a:r>
            <a:r>
              <a:rPr lang="es-ES_tradnl" sz="1400" b="1" dirty="0">
                <a:solidFill>
                  <a:schemeClr val="accent4">
                    <a:lumMod val="75000"/>
                  </a:schemeClr>
                </a:solidFill>
              </a:rPr>
              <a:t>semiótica</a:t>
            </a:r>
            <a:r>
              <a:rPr lang="es-ES_tradnl" sz="1400" dirty="0"/>
              <a:t> es uno de los elementos principales para todas aquellas profesiones en las que se conlleven procesos de comunicación,  el Diseño Industrial es sin duda una de las disciplinas en las que se requiere comprender y analizar este concepto.</a:t>
            </a:r>
          </a:p>
          <a:p>
            <a:pPr marL="114300" lvl="0" indent="0" algn="just" rtl="0">
              <a:spcBef>
                <a:spcPts val="600"/>
              </a:spcBef>
              <a:spcAft>
                <a:spcPts val="0"/>
              </a:spcAft>
              <a:buSzPts val="1800"/>
              <a:buNone/>
            </a:pPr>
            <a:r>
              <a:rPr lang="es-ES_tradnl" sz="1400" dirty="0"/>
              <a:t>	Para Correa (2012) de acuerdo con Eco (2005) “La semiótica estudia todo aquello que pueda ser utilizado para representar a algo de la realidad, aunque se tratara de una imagen, un sonido o incluso hasta un gesto”(p.14).</a:t>
            </a:r>
          </a:p>
          <a:p>
            <a:pPr marL="114300" lvl="0" indent="0" algn="just" rtl="0">
              <a:spcBef>
                <a:spcPts val="600"/>
              </a:spcBef>
              <a:spcAft>
                <a:spcPts val="0"/>
              </a:spcAft>
              <a:buSzPts val="1800"/>
              <a:buNone/>
            </a:pPr>
            <a:r>
              <a:rPr lang="es-ES_tradnl" sz="1400" dirty="0"/>
              <a:t>	Según Jansz y Cobley “La semiótica como disciplina es el análisis de los signos o el estudio del funcionamiento de sistema de signos” (2001, p. 4).</a:t>
            </a:r>
          </a:p>
          <a:p>
            <a:pPr marL="114300" lvl="0" indent="0" algn="just" rtl="0">
              <a:spcBef>
                <a:spcPts val="600"/>
              </a:spcBef>
              <a:spcAft>
                <a:spcPts val="0"/>
              </a:spcAft>
              <a:buSzPts val="1800"/>
              <a:buNone/>
            </a:pPr>
            <a:endParaRPr lang="es-ES_tradnl" sz="1400" dirty="0"/>
          </a:p>
          <a:p>
            <a:pPr marL="114300" lvl="0" indent="0" algn="just" rtl="0">
              <a:spcBef>
                <a:spcPts val="600"/>
              </a:spcBef>
              <a:spcAft>
                <a:spcPts val="0"/>
              </a:spcAft>
              <a:buSzPts val="1800"/>
              <a:buNone/>
            </a:pPr>
            <a:endParaRPr lang="es-ES_tradnl" sz="1400" dirty="0"/>
          </a:p>
          <a:p>
            <a:pPr marL="114300" lvl="0" indent="0" algn="just" rtl="0">
              <a:spcBef>
                <a:spcPts val="600"/>
              </a:spcBef>
              <a:spcAft>
                <a:spcPts val="0"/>
              </a:spcAft>
              <a:buSzPts val="1800"/>
              <a:buNone/>
            </a:pPr>
            <a:endParaRPr lang="es-ES_tradnl" dirty="0"/>
          </a:p>
          <a:p>
            <a:pPr marL="114300" lvl="0" indent="0" algn="just" rtl="0">
              <a:spcBef>
                <a:spcPts val="600"/>
              </a:spcBef>
              <a:spcAft>
                <a:spcPts val="0"/>
              </a:spcAft>
              <a:buSzPts val="1800"/>
              <a:buNone/>
            </a:pPr>
            <a:r>
              <a:rPr lang="es-ES_tradnl" dirty="0"/>
              <a:t> </a:t>
            </a:r>
          </a:p>
          <a:p>
            <a:pPr marL="114300" lvl="0" indent="0" algn="just" rtl="0">
              <a:spcBef>
                <a:spcPts val="600"/>
              </a:spcBef>
              <a:spcAft>
                <a:spcPts val="0"/>
              </a:spcAft>
              <a:buSzPts val="1800"/>
              <a:buNone/>
            </a:pPr>
            <a:endParaRPr lang="es-ES_tradnl" dirty="0"/>
          </a:p>
        </p:txBody>
      </p:sp>
      <p:sp>
        <p:nvSpPr>
          <p:cNvPr id="98" name="Google Shape;313;p39"/>
          <p:cNvSpPr/>
          <p:nvPr/>
        </p:nvSpPr>
        <p:spPr>
          <a:xfrm>
            <a:off x="6082645" y="2212539"/>
            <a:ext cx="964678" cy="1125907"/>
          </a:xfrm>
          <a:custGeom>
            <a:avLst/>
            <a:gdLst/>
            <a:ahLst/>
            <a:cxnLst/>
            <a:rect l="l" t="t" r="r" b="b"/>
            <a:pathLst>
              <a:path w="15817" h="18981" extrusionOk="0">
                <a:moveTo>
                  <a:pt x="11364" y="1"/>
                </a:moveTo>
                <a:lnTo>
                  <a:pt x="11242" y="25"/>
                </a:lnTo>
                <a:lnTo>
                  <a:pt x="11169" y="74"/>
                </a:lnTo>
                <a:lnTo>
                  <a:pt x="11096" y="171"/>
                </a:lnTo>
                <a:lnTo>
                  <a:pt x="10780" y="731"/>
                </a:lnTo>
                <a:lnTo>
                  <a:pt x="10634" y="999"/>
                </a:lnTo>
                <a:lnTo>
                  <a:pt x="10537" y="1315"/>
                </a:lnTo>
                <a:lnTo>
                  <a:pt x="10512" y="1388"/>
                </a:lnTo>
                <a:lnTo>
                  <a:pt x="10537" y="1461"/>
                </a:lnTo>
                <a:lnTo>
                  <a:pt x="10585" y="1534"/>
                </a:lnTo>
                <a:lnTo>
                  <a:pt x="10634" y="1583"/>
                </a:lnTo>
                <a:lnTo>
                  <a:pt x="10707" y="1607"/>
                </a:lnTo>
                <a:lnTo>
                  <a:pt x="10804" y="1631"/>
                </a:lnTo>
                <a:lnTo>
                  <a:pt x="10877" y="1607"/>
                </a:lnTo>
                <a:lnTo>
                  <a:pt x="10950" y="1558"/>
                </a:lnTo>
                <a:lnTo>
                  <a:pt x="11145" y="1315"/>
                </a:lnTo>
                <a:lnTo>
                  <a:pt x="11291" y="1047"/>
                </a:lnTo>
                <a:lnTo>
                  <a:pt x="11510" y="731"/>
                </a:lnTo>
                <a:lnTo>
                  <a:pt x="11583" y="682"/>
                </a:lnTo>
                <a:lnTo>
                  <a:pt x="11656" y="609"/>
                </a:lnTo>
                <a:lnTo>
                  <a:pt x="11705" y="463"/>
                </a:lnTo>
                <a:lnTo>
                  <a:pt x="11729" y="342"/>
                </a:lnTo>
                <a:lnTo>
                  <a:pt x="11705" y="220"/>
                </a:lnTo>
                <a:lnTo>
                  <a:pt x="11656" y="123"/>
                </a:lnTo>
                <a:lnTo>
                  <a:pt x="11583" y="50"/>
                </a:lnTo>
                <a:lnTo>
                  <a:pt x="11486" y="25"/>
                </a:lnTo>
                <a:lnTo>
                  <a:pt x="11461" y="1"/>
                </a:lnTo>
                <a:close/>
                <a:moveTo>
                  <a:pt x="3821" y="171"/>
                </a:moveTo>
                <a:lnTo>
                  <a:pt x="3748" y="196"/>
                </a:lnTo>
                <a:lnTo>
                  <a:pt x="3699" y="244"/>
                </a:lnTo>
                <a:lnTo>
                  <a:pt x="3651" y="317"/>
                </a:lnTo>
                <a:lnTo>
                  <a:pt x="3651" y="390"/>
                </a:lnTo>
                <a:lnTo>
                  <a:pt x="3651" y="463"/>
                </a:lnTo>
                <a:lnTo>
                  <a:pt x="3699" y="634"/>
                </a:lnTo>
                <a:lnTo>
                  <a:pt x="3772" y="804"/>
                </a:lnTo>
                <a:lnTo>
                  <a:pt x="3943" y="1120"/>
                </a:lnTo>
                <a:lnTo>
                  <a:pt x="4113" y="1461"/>
                </a:lnTo>
                <a:lnTo>
                  <a:pt x="4259" y="1802"/>
                </a:lnTo>
                <a:lnTo>
                  <a:pt x="4332" y="1923"/>
                </a:lnTo>
                <a:lnTo>
                  <a:pt x="4429" y="1996"/>
                </a:lnTo>
                <a:lnTo>
                  <a:pt x="4527" y="2021"/>
                </a:lnTo>
                <a:lnTo>
                  <a:pt x="4624" y="1996"/>
                </a:lnTo>
                <a:lnTo>
                  <a:pt x="4721" y="1972"/>
                </a:lnTo>
                <a:lnTo>
                  <a:pt x="4794" y="1899"/>
                </a:lnTo>
                <a:lnTo>
                  <a:pt x="4843" y="1777"/>
                </a:lnTo>
                <a:lnTo>
                  <a:pt x="4843" y="1656"/>
                </a:lnTo>
                <a:lnTo>
                  <a:pt x="4794" y="1461"/>
                </a:lnTo>
                <a:lnTo>
                  <a:pt x="4697" y="1266"/>
                </a:lnTo>
                <a:lnTo>
                  <a:pt x="4502" y="901"/>
                </a:lnTo>
                <a:lnTo>
                  <a:pt x="4283" y="536"/>
                </a:lnTo>
                <a:lnTo>
                  <a:pt x="4162" y="390"/>
                </a:lnTo>
                <a:lnTo>
                  <a:pt x="4040" y="244"/>
                </a:lnTo>
                <a:lnTo>
                  <a:pt x="3967" y="196"/>
                </a:lnTo>
                <a:lnTo>
                  <a:pt x="3894" y="171"/>
                </a:lnTo>
                <a:close/>
                <a:moveTo>
                  <a:pt x="15452" y="4405"/>
                </a:moveTo>
                <a:lnTo>
                  <a:pt x="15379" y="4429"/>
                </a:lnTo>
                <a:lnTo>
                  <a:pt x="15306" y="4454"/>
                </a:lnTo>
                <a:lnTo>
                  <a:pt x="15135" y="4551"/>
                </a:lnTo>
                <a:lnTo>
                  <a:pt x="14941" y="4600"/>
                </a:lnTo>
                <a:lnTo>
                  <a:pt x="14551" y="4697"/>
                </a:lnTo>
                <a:lnTo>
                  <a:pt x="14357" y="4746"/>
                </a:lnTo>
                <a:lnTo>
                  <a:pt x="14162" y="4819"/>
                </a:lnTo>
                <a:lnTo>
                  <a:pt x="14016" y="4916"/>
                </a:lnTo>
                <a:lnTo>
                  <a:pt x="13870" y="5062"/>
                </a:lnTo>
                <a:lnTo>
                  <a:pt x="13822" y="5135"/>
                </a:lnTo>
                <a:lnTo>
                  <a:pt x="13822" y="5232"/>
                </a:lnTo>
                <a:lnTo>
                  <a:pt x="13846" y="5330"/>
                </a:lnTo>
                <a:lnTo>
                  <a:pt x="13895" y="5354"/>
                </a:lnTo>
                <a:lnTo>
                  <a:pt x="13943" y="5354"/>
                </a:lnTo>
                <a:lnTo>
                  <a:pt x="14138" y="5378"/>
                </a:lnTo>
                <a:lnTo>
                  <a:pt x="14357" y="5378"/>
                </a:lnTo>
                <a:lnTo>
                  <a:pt x="14600" y="5354"/>
                </a:lnTo>
                <a:lnTo>
                  <a:pt x="14819" y="5330"/>
                </a:lnTo>
                <a:lnTo>
                  <a:pt x="15038" y="5257"/>
                </a:lnTo>
                <a:lnTo>
                  <a:pt x="15257" y="5208"/>
                </a:lnTo>
                <a:lnTo>
                  <a:pt x="15452" y="5111"/>
                </a:lnTo>
                <a:lnTo>
                  <a:pt x="15646" y="5038"/>
                </a:lnTo>
                <a:lnTo>
                  <a:pt x="15719" y="4989"/>
                </a:lnTo>
                <a:lnTo>
                  <a:pt x="15768" y="4940"/>
                </a:lnTo>
                <a:lnTo>
                  <a:pt x="15817" y="4819"/>
                </a:lnTo>
                <a:lnTo>
                  <a:pt x="15792" y="4697"/>
                </a:lnTo>
                <a:lnTo>
                  <a:pt x="15768" y="4575"/>
                </a:lnTo>
                <a:lnTo>
                  <a:pt x="15671" y="4478"/>
                </a:lnTo>
                <a:lnTo>
                  <a:pt x="15573" y="4429"/>
                </a:lnTo>
                <a:lnTo>
                  <a:pt x="15452" y="4405"/>
                </a:lnTo>
                <a:close/>
                <a:moveTo>
                  <a:pt x="317" y="4697"/>
                </a:moveTo>
                <a:lnTo>
                  <a:pt x="220" y="4721"/>
                </a:lnTo>
                <a:lnTo>
                  <a:pt x="122" y="4746"/>
                </a:lnTo>
                <a:lnTo>
                  <a:pt x="25" y="4794"/>
                </a:lnTo>
                <a:lnTo>
                  <a:pt x="1" y="4867"/>
                </a:lnTo>
                <a:lnTo>
                  <a:pt x="1" y="4965"/>
                </a:lnTo>
                <a:lnTo>
                  <a:pt x="49" y="5038"/>
                </a:lnTo>
                <a:lnTo>
                  <a:pt x="195" y="5184"/>
                </a:lnTo>
                <a:lnTo>
                  <a:pt x="390" y="5305"/>
                </a:lnTo>
                <a:lnTo>
                  <a:pt x="779" y="5524"/>
                </a:lnTo>
                <a:lnTo>
                  <a:pt x="1169" y="5743"/>
                </a:lnTo>
                <a:lnTo>
                  <a:pt x="1388" y="5841"/>
                </a:lnTo>
                <a:lnTo>
                  <a:pt x="1582" y="5938"/>
                </a:lnTo>
                <a:lnTo>
                  <a:pt x="1655" y="5962"/>
                </a:lnTo>
                <a:lnTo>
                  <a:pt x="1801" y="5962"/>
                </a:lnTo>
                <a:lnTo>
                  <a:pt x="1850" y="5938"/>
                </a:lnTo>
                <a:lnTo>
                  <a:pt x="1923" y="5841"/>
                </a:lnTo>
                <a:lnTo>
                  <a:pt x="1972" y="5743"/>
                </a:lnTo>
                <a:lnTo>
                  <a:pt x="1996" y="5622"/>
                </a:lnTo>
                <a:lnTo>
                  <a:pt x="1972" y="5476"/>
                </a:lnTo>
                <a:lnTo>
                  <a:pt x="1899" y="5378"/>
                </a:lnTo>
                <a:lnTo>
                  <a:pt x="1826" y="5330"/>
                </a:lnTo>
                <a:lnTo>
                  <a:pt x="1777" y="5305"/>
                </a:lnTo>
                <a:lnTo>
                  <a:pt x="1582" y="5208"/>
                </a:lnTo>
                <a:lnTo>
                  <a:pt x="1388" y="5111"/>
                </a:lnTo>
                <a:lnTo>
                  <a:pt x="974" y="4892"/>
                </a:lnTo>
                <a:lnTo>
                  <a:pt x="755" y="4794"/>
                </a:lnTo>
                <a:lnTo>
                  <a:pt x="536" y="4721"/>
                </a:lnTo>
                <a:lnTo>
                  <a:pt x="317" y="4697"/>
                </a:lnTo>
                <a:close/>
                <a:moveTo>
                  <a:pt x="8809" y="6936"/>
                </a:moveTo>
                <a:lnTo>
                  <a:pt x="8736" y="6984"/>
                </a:lnTo>
                <a:lnTo>
                  <a:pt x="8663" y="7057"/>
                </a:lnTo>
                <a:lnTo>
                  <a:pt x="8566" y="7252"/>
                </a:lnTo>
                <a:lnTo>
                  <a:pt x="8468" y="7495"/>
                </a:lnTo>
                <a:lnTo>
                  <a:pt x="8420" y="7739"/>
                </a:lnTo>
                <a:lnTo>
                  <a:pt x="8395" y="7958"/>
                </a:lnTo>
                <a:lnTo>
                  <a:pt x="8395" y="8128"/>
                </a:lnTo>
                <a:lnTo>
                  <a:pt x="8322" y="8177"/>
                </a:lnTo>
                <a:lnTo>
                  <a:pt x="8201" y="8225"/>
                </a:lnTo>
                <a:lnTo>
                  <a:pt x="8079" y="8250"/>
                </a:lnTo>
                <a:lnTo>
                  <a:pt x="7982" y="8225"/>
                </a:lnTo>
                <a:lnTo>
                  <a:pt x="7909" y="8201"/>
                </a:lnTo>
                <a:lnTo>
                  <a:pt x="7982" y="8079"/>
                </a:lnTo>
                <a:lnTo>
                  <a:pt x="8055" y="7933"/>
                </a:lnTo>
                <a:lnTo>
                  <a:pt x="8103" y="7812"/>
                </a:lnTo>
                <a:lnTo>
                  <a:pt x="8103" y="7666"/>
                </a:lnTo>
                <a:lnTo>
                  <a:pt x="8103" y="7520"/>
                </a:lnTo>
                <a:lnTo>
                  <a:pt x="8055" y="7398"/>
                </a:lnTo>
                <a:lnTo>
                  <a:pt x="7957" y="7252"/>
                </a:lnTo>
                <a:lnTo>
                  <a:pt x="7836" y="7130"/>
                </a:lnTo>
                <a:lnTo>
                  <a:pt x="7763" y="7082"/>
                </a:lnTo>
                <a:lnTo>
                  <a:pt x="7617" y="7082"/>
                </a:lnTo>
                <a:lnTo>
                  <a:pt x="7544" y="7130"/>
                </a:lnTo>
                <a:lnTo>
                  <a:pt x="7446" y="7252"/>
                </a:lnTo>
                <a:lnTo>
                  <a:pt x="7373" y="7374"/>
                </a:lnTo>
                <a:lnTo>
                  <a:pt x="7325" y="7495"/>
                </a:lnTo>
                <a:lnTo>
                  <a:pt x="7300" y="7641"/>
                </a:lnTo>
                <a:lnTo>
                  <a:pt x="7300" y="7787"/>
                </a:lnTo>
                <a:lnTo>
                  <a:pt x="7300" y="7909"/>
                </a:lnTo>
                <a:lnTo>
                  <a:pt x="7325" y="8055"/>
                </a:lnTo>
                <a:lnTo>
                  <a:pt x="7373" y="8177"/>
                </a:lnTo>
                <a:lnTo>
                  <a:pt x="7179" y="8298"/>
                </a:lnTo>
                <a:lnTo>
                  <a:pt x="7081" y="8323"/>
                </a:lnTo>
                <a:lnTo>
                  <a:pt x="6984" y="8347"/>
                </a:lnTo>
                <a:lnTo>
                  <a:pt x="6911" y="8371"/>
                </a:lnTo>
                <a:lnTo>
                  <a:pt x="6814" y="8347"/>
                </a:lnTo>
                <a:lnTo>
                  <a:pt x="6692" y="8298"/>
                </a:lnTo>
                <a:lnTo>
                  <a:pt x="6570" y="8201"/>
                </a:lnTo>
                <a:lnTo>
                  <a:pt x="6497" y="8055"/>
                </a:lnTo>
                <a:lnTo>
                  <a:pt x="6449" y="7909"/>
                </a:lnTo>
                <a:lnTo>
                  <a:pt x="6449" y="7739"/>
                </a:lnTo>
                <a:lnTo>
                  <a:pt x="6497" y="7544"/>
                </a:lnTo>
                <a:lnTo>
                  <a:pt x="6497" y="7520"/>
                </a:lnTo>
                <a:lnTo>
                  <a:pt x="6473" y="7520"/>
                </a:lnTo>
                <a:lnTo>
                  <a:pt x="6449" y="7495"/>
                </a:lnTo>
                <a:lnTo>
                  <a:pt x="6424" y="7520"/>
                </a:lnTo>
                <a:lnTo>
                  <a:pt x="6327" y="7617"/>
                </a:lnTo>
                <a:lnTo>
                  <a:pt x="6254" y="7739"/>
                </a:lnTo>
                <a:lnTo>
                  <a:pt x="6230" y="7836"/>
                </a:lnTo>
                <a:lnTo>
                  <a:pt x="6206" y="7958"/>
                </a:lnTo>
                <a:lnTo>
                  <a:pt x="6206" y="8055"/>
                </a:lnTo>
                <a:lnTo>
                  <a:pt x="6206" y="8177"/>
                </a:lnTo>
                <a:lnTo>
                  <a:pt x="6254" y="8274"/>
                </a:lnTo>
                <a:lnTo>
                  <a:pt x="6303" y="8371"/>
                </a:lnTo>
                <a:lnTo>
                  <a:pt x="6376" y="8469"/>
                </a:lnTo>
                <a:lnTo>
                  <a:pt x="6449" y="8542"/>
                </a:lnTo>
                <a:lnTo>
                  <a:pt x="6546" y="8615"/>
                </a:lnTo>
                <a:lnTo>
                  <a:pt x="6643" y="8663"/>
                </a:lnTo>
                <a:lnTo>
                  <a:pt x="6765" y="8712"/>
                </a:lnTo>
                <a:lnTo>
                  <a:pt x="6862" y="8736"/>
                </a:lnTo>
                <a:lnTo>
                  <a:pt x="7008" y="8736"/>
                </a:lnTo>
                <a:lnTo>
                  <a:pt x="7130" y="8712"/>
                </a:lnTo>
                <a:lnTo>
                  <a:pt x="7349" y="8615"/>
                </a:lnTo>
                <a:lnTo>
                  <a:pt x="7592" y="8493"/>
                </a:lnTo>
                <a:lnTo>
                  <a:pt x="7690" y="8566"/>
                </a:lnTo>
                <a:lnTo>
                  <a:pt x="7836" y="8639"/>
                </a:lnTo>
                <a:lnTo>
                  <a:pt x="7982" y="8663"/>
                </a:lnTo>
                <a:lnTo>
                  <a:pt x="8128" y="8688"/>
                </a:lnTo>
                <a:lnTo>
                  <a:pt x="8225" y="8688"/>
                </a:lnTo>
                <a:lnTo>
                  <a:pt x="8347" y="8663"/>
                </a:lnTo>
                <a:lnTo>
                  <a:pt x="8566" y="8566"/>
                </a:lnTo>
                <a:lnTo>
                  <a:pt x="8639" y="8663"/>
                </a:lnTo>
                <a:lnTo>
                  <a:pt x="8736" y="8736"/>
                </a:lnTo>
                <a:lnTo>
                  <a:pt x="8833" y="8809"/>
                </a:lnTo>
                <a:lnTo>
                  <a:pt x="8931" y="8858"/>
                </a:lnTo>
                <a:lnTo>
                  <a:pt x="9174" y="8907"/>
                </a:lnTo>
                <a:lnTo>
                  <a:pt x="9417" y="8931"/>
                </a:lnTo>
                <a:lnTo>
                  <a:pt x="9661" y="8882"/>
                </a:lnTo>
                <a:lnTo>
                  <a:pt x="9880" y="8809"/>
                </a:lnTo>
                <a:lnTo>
                  <a:pt x="9977" y="8736"/>
                </a:lnTo>
                <a:lnTo>
                  <a:pt x="10074" y="8663"/>
                </a:lnTo>
                <a:lnTo>
                  <a:pt x="10172" y="8566"/>
                </a:lnTo>
                <a:lnTo>
                  <a:pt x="10269" y="8469"/>
                </a:lnTo>
                <a:lnTo>
                  <a:pt x="10293" y="8396"/>
                </a:lnTo>
                <a:lnTo>
                  <a:pt x="10293" y="8347"/>
                </a:lnTo>
                <a:lnTo>
                  <a:pt x="10269" y="8298"/>
                </a:lnTo>
                <a:lnTo>
                  <a:pt x="10245" y="8250"/>
                </a:lnTo>
                <a:lnTo>
                  <a:pt x="10172" y="8225"/>
                </a:lnTo>
                <a:lnTo>
                  <a:pt x="10123" y="8201"/>
                </a:lnTo>
                <a:lnTo>
                  <a:pt x="10001" y="8201"/>
                </a:lnTo>
                <a:lnTo>
                  <a:pt x="9782" y="8323"/>
                </a:lnTo>
                <a:lnTo>
                  <a:pt x="9563" y="8420"/>
                </a:lnTo>
                <a:lnTo>
                  <a:pt x="9442" y="8444"/>
                </a:lnTo>
                <a:lnTo>
                  <a:pt x="9344" y="8469"/>
                </a:lnTo>
                <a:lnTo>
                  <a:pt x="9223" y="8469"/>
                </a:lnTo>
                <a:lnTo>
                  <a:pt x="9101" y="8420"/>
                </a:lnTo>
                <a:lnTo>
                  <a:pt x="9004" y="8347"/>
                </a:lnTo>
                <a:lnTo>
                  <a:pt x="8931" y="8274"/>
                </a:lnTo>
                <a:lnTo>
                  <a:pt x="9052" y="8128"/>
                </a:lnTo>
                <a:lnTo>
                  <a:pt x="9150" y="7982"/>
                </a:lnTo>
                <a:lnTo>
                  <a:pt x="9247" y="7836"/>
                </a:lnTo>
                <a:lnTo>
                  <a:pt x="9296" y="7666"/>
                </a:lnTo>
                <a:lnTo>
                  <a:pt x="9320" y="7495"/>
                </a:lnTo>
                <a:lnTo>
                  <a:pt x="9296" y="7349"/>
                </a:lnTo>
                <a:lnTo>
                  <a:pt x="9247" y="7203"/>
                </a:lnTo>
                <a:lnTo>
                  <a:pt x="9150" y="7057"/>
                </a:lnTo>
                <a:lnTo>
                  <a:pt x="9052" y="6984"/>
                </a:lnTo>
                <a:lnTo>
                  <a:pt x="8955" y="6936"/>
                </a:lnTo>
                <a:close/>
                <a:moveTo>
                  <a:pt x="1947" y="9710"/>
                </a:moveTo>
                <a:lnTo>
                  <a:pt x="1801" y="9758"/>
                </a:lnTo>
                <a:lnTo>
                  <a:pt x="1582" y="9856"/>
                </a:lnTo>
                <a:lnTo>
                  <a:pt x="1363" y="10002"/>
                </a:lnTo>
                <a:lnTo>
                  <a:pt x="925" y="10294"/>
                </a:lnTo>
                <a:lnTo>
                  <a:pt x="706" y="10415"/>
                </a:lnTo>
                <a:lnTo>
                  <a:pt x="585" y="10513"/>
                </a:lnTo>
                <a:lnTo>
                  <a:pt x="463" y="10610"/>
                </a:lnTo>
                <a:lnTo>
                  <a:pt x="366" y="10707"/>
                </a:lnTo>
                <a:lnTo>
                  <a:pt x="317" y="10829"/>
                </a:lnTo>
                <a:lnTo>
                  <a:pt x="317" y="10878"/>
                </a:lnTo>
                <a:lnTo>
                  <a:pt x="341" y="10926"/>
                </a:lnTo>
                <a:lnTo>
                  <a:pt x="366" y="10999"/>
                </a:lnTo>
                <a:lnTo>
                  <a:pt x="439" y="11048"/>
                </a:lnTo>
                <a:lnTo>
                  <a:pt x="536" y="11097"/>
                </a:lnTo>
                <a:lnTo>
                  <a:pt x="633" y="11097"/>
                </a:lnTo>
                <a:lnTo>
                  <a:pt x="755" y="11072"/>
                </a:lnTo>
                <a:lnTo>
                  <a:pt x="877" y="11048"/>
                </a:lnTo>
                <a:lnTo>
                  <a:pt x="1120" y="10926"/>
                </a:lnTo>
                <a:lnTo>
                  <a:pt x="1315" y="10829"/>
                </a:lnTo>
                <a:lnTo>
                  <a:pt x="1728" y="10610"/>
                </a:lnTo>
                <a:lnTo>
                  <a:pt x="1947" y="10488"/>
                </a:lnTo>
                <a:lnTo>
                  <a:pt x="2142" y="10342"/>
                </a:lnTo>
                <a:lnTo>
                  <a:pt x="2264" y="10245"/>
                </a:lnTo>
                <a:lnTo>
                  <a:pt x="2312" y="10123"/>
                </a:lnTo>
                <a:lnTo>
                  <a:pt x="2312" y="10002"/>
                </a:lnTo>
                <a:lnTo>
                  <a:pt x="2264" y="9880"/>
                </a:lnTo>
                <a:lnTo>
                  <a:pt x="2191" y="9783"/>
                </a:lnTo>
                <a:lnTo>
                  <a:pt x="2069" y="9734"/>
                </a:lnTo>
                <a:lnTo>
                  <a:pt x="1947" y="9710"/>
                </a:lnTo>
                <a:close/>
                <a:moveTo>
                  <a:pt x="14065" y="10026"/>
                </a:moveTo>
                <a:lnTo>
                  <a:pt x="13895" y="10050"/>
                </a:lnTo>
                <a:lnTo>
                  <a:pt x="13846" y="10075"/>
                </a:lnTo>
                <a:lnTo>
                  <a:pt x="13797" y="10123"/>
                </a:lnTo>
                <a:lnTo>
                  <a:pt x="13773" y="10172"/>
                </a:lnTo>
                <a:lnTo>
                  <a:pt x="13749" y="10221"/>
                </a:lnTo>
                <a:lnTo>
                  <a:pt x="13773" y="10318"/>
                </a:lnTo>
                <a:lnTo>
                  <a:pt x="13797" y="10367"/>
                </a:lnTo>
                <a:lnTo>
                  <a:pt x="13846" y="10415"/>
                </a:lnTo>
                <a:lnTo>
                  <a:pt x="14138" y="10586"/>
                </a:lnTo>
                <a:lnTo>
                  <a:pt x="14454" y="10756"/>
                </a:lnTo>
                <a:lnTo>
                  <a:pt x="14624" y="10878"/>
                </a:lnTo>
                <a:lnTo>
                  <a:pt x="14819" y="10975"/>
                </a:lnTo>
                <a:lnTo>
                  <a:pt x="15014" y="11048"/>
                </a:lnTo>
                <a:lnTo>
                  <a:pt x="15208" y="11097"/>
                </a:lnTo>
                <a:lnTo>
                  <a:pt x="15379" y="11097"/>
                </a:lnTo>
                <a:lnTo>
                  <a:pt x="15427" y="11072"/>
                </a:lnTo>
                <a:lnTo>
                  <a:pt x="15500" y="11024"/>
                </a:lnTo>
                <a:lnTo>
                  <a:pt x="15573" y="10951"/>
                </a:lnTo>
                <a:lnTo>
                  <a:pt x="15598" y="10829"/>
                </a:lnTo>
                <a:lnTo>
                  <a:pt x="15598" y="10707"/>
                </a:lnTo>
                <a:lnTo>
                  <a:pt x="15549" y="10586"/>
                </a:lnTo>
                <a:lnTo>
                  <a:pt x="15500" y="10537"/>
                </a:lnTo>
                <a:lnTo>
                  <a:pt x="15452" y="10513"/>
                </a:lnTo>
                <a:lnTo>
                  <a:pt x="15379" y="10464"/>
                </a:lnTo>
                <a:lnTo>
                  <a:pt x="15306" y="10464"/>
                </a:lnTo>
                <a:lnTo>
                  <a:pt x="15135" y="10415"/>
                </a:lnTo>
                <a:lnTo>
                  <a:pt x="14965" y="10367"/>
                </a:lnTo>
                <a:lnTo>
                  <a:pt x="14600" y="10196"/>
                </a:lnTo>
                <a:lnTo>
                  <a:pt x="14430" y="10099"/>
                </a:lnTo>
                <a:lnTo>
                  <a:pt x="14260" y="10050"/>
                </a:lnTo>
                <a:lnTo>
                  <a:pt x="14065" y="10026"/>
                </a:lnTo>
                <a:close/>
                <a:moveTo>
                  <a:pt x="8468" y="2605"/>
                </a:moveTo>
                <a:lnTo>
                  <a:pt x="8760" y="2629"/>
                </a:lnTo>
                <a:lnTo>
                  <a:pt x="9052" y="2678"/>
                </a:lnTo>
                <a:lnTo>
                  <a:pt x="9344" y="2726"/>
                </a:lnTo>
                <a:lnTo>
                  <a:pt x="9125" y="2799"/>
                </a:lnTo>
                <a:lnTo>
                  <a:pt x="9101" y="2824"/>
                </a:lnTo>
                <a:lnTo>
                  <a:pt x="9101" y="2848"/>
                </a:lnTo>
                <a:lnTo>
                  <a:pt x="9101" y="2872"/>
                </a:lnTo>
                <a:lnTo>
                  <a:pt x="9125" y="2897"/>
                </a:lnTo>
                <a:lnTo>
                  <a:pt x="9223" y="2945"/>
                </a:lnTo>
                <a:lnTo>
                  <a:pt x="9320" y="2970"/>
                </a:lnTo>
                <a:lnTo>
                  <a:pt x="9442" y="2945"/>
                </a:lnTo>
                <a:lnTo>
                  <a:pt x="9563" y="2921"/>
                </a:lnTo>
                <a:lnTo>
                  <a:pt x="9855" y="2872"/>
                </a:lnTo>
                <a:lnTo>
                  <a:pt x="10269" y="3043"/>
                </a:lnTo>
                <a:lnTo>
                  <a:pt x="10074" y="3067"/>
                </a:lnTo>
                <a:lnTo>
                  <a:pt x="9855" y="3116"/>
                </a:lnTo>
                <a:lnTo>
                  <a:pt x="9685" y="3189"/>
                </a:lnTo>
                <a:lnTo>
                  <a:pt x="9515" y="3262"/>
                </a:lnTo>
                <a:lnTo>
                  <a:pt x="9515" y="3286"/>
                </a:lnTo>
                <a:lnTo>
                  <a:pt x="9490" y="3310"/>
                </a:lnTo>
                <a:lnTo>
                  <a:pt x="9515" y="3335"/>
                </a:lnTo>
                <a:lnTo>
                  <a:pt x="9539" y="3359"/>
                </a:lnTo>
                <a:lnTo>
                  <a:pt x="9953" y="3335"/>
                </a:lnTo>
                <a:lnTo>
                  <a:pt x="10342" y="3310"/>
                </a:lnTo>
                <a:lnTo>
                  <a:pt x="10780" y="3310"/>
                </a:lnTo>
                <a:lnTo>
                  <a:pt x="11048" y="3505"/>
                </a:lnTo>
                <a:lnTo>
                  <a:pt x="10756" y="3578"/>
                </a:lnTo>
                <a:lnTo>
                  <a:pt x="10464" y="3675"/>
                </a:lnTo>
                <a:lnTo>
                  <a:pt x="10245" y="3797"/>
                </a:lnTo>
                <a:lnTo>
                  <a:pt x="10099" y="3918"/>
                </a:lnTo>
                <a:lnTo>
                  <a:pt x="10074" y="3943"/>
                </a:lnTo>
                <a:lnTo>
                  <a:pt x="10099" y="3943"/>
                </a:lnTo>
                <a:lnTo>
                  <a:pt x="10391" y="3918"/>
                </a:lnTo>
                <a:lnTo>
                  <a:pt x="10683" y="3870"/>
                </a:lnTo>
                <a:lnTo>
                  <a:pt x="10975" y="3821"/>
                </a:lnTo>
                <a:lnTo>
                  <a:pt x="11291" y="3773"/>
                </a:lnTo>
                <a:lnTo>
                  <a:pt x="11364" y="3773"/>
                </a:lnTo>
                <a:lnTo>
                  <a:pt x="11583" y="3967"/>
                </a:lnTo>
                <a:lnTo>
                  <a:pt x="11778" y="4186"/>
                </a:lnTo>
                <a:lnTo>
                  <a:pt x="11388" y="4210"/>
                </a:lnTo>
                <a:lnTo>
                  <a:pt x="10829" y="4259"/>
                </a:lnTo>
                <a:lnTo>
                  <a:pt x="10561" y="4283"/>
                </a:lnTo>
                <a:lnTo>
                  <a:pt x="10318" y="4381"/>
                </a:lnTo>
                <a:lnTo>
                  <a:pt x="10293" y="4405"/>
                </a:lnTo>
                <a:lnTo>
                  <a:pt x="10293" y="4429"/>
                </a:lnTo>
                <a:lnTo>
                  <a:pt x="10318" y="4454"/>
                </a:lnTo>
                <a:lnTo>
                  <a:pt x="10585" y="4527"/>
                </a:lnTo>
                <a:lnTo>
                  <a:pt x="11705" y="4527"/>
                </a:lnTo>
                <a:lnTo>
                  <a:pt x="11997" y="4502"/>
                </a:lnTo>
                <a:lnTo>
                  <a:pt x="12216" y="4867"/>
                </a:lnTo>
                <a:lnTo>
                  <a:pt x="11851" y="4867"/>
                </a:lnTo>
                <a:lnTo>
                  <a:pt x="11267" y="4892"/>
                </a:lnTo>
                <a:lnTo>
                  <a:pt x="10658" y="4940"/>
                </a:lnTo>
                <a:lnTo>
                  <a:pt x="10634" y="4940"/>
                </a:lnTo>
                <a:lnTo>
                  <a:pt x="10634" y="4965"/>
                </a:lnTo>
                <a:lnTo>
                  <a:pt x="10634" y="4989"/>
                </a:lnTo>
                <a:lnTo>
                  <a:pt x="10658" y="5013"/>
                </a:lnTo>
                <a:lnTo>
                  <a:pt x="10902" y="5086"/>
                </a:lnTo>
                <a:lnTo>
                  <a:pt x="11169" y="5111"/>
                </a:lnTo>
                <a:lnTo>
                  <a:pt x="12021" y="5111"/>
                </a:lnTo>
                <a:lnTo>
                  <a:pt x="12362" y="5135"/>
                </a:lnTo>
                <a:lnTo>
                  <a:pt x="12556" y="5622"/>
                </a:lnTo>
                <a:lnTo>
                  <a:pt x="11461" y="5622"/>
                </a:lnTo>
                <a:lnTo>
                  <a:pt x="11291" y="5646"/>
                </a:lnTo>
                <a:lnTo>
                  <a:pt x="11145" y="5695"/>
                </a:lnTo>
                <a:lnTo>
                  <a:pt x="10999" y="5768"/>
                </a:lnTo>
                <a:lnTo>
                  <a:pt x="10975" y="5792"/>
                </a:lnTo>
                <a:lnTo>
                  <a:pt x="10999" y="5841"/>
                </a:lnTo>
                <a:lnTo>
                  <a:pt x="11267" y="5889"/>
                </a:lnTo>
                <a:lnTo>
                  <a:pt x="11534" y="5889"/>
                </a:lnTo>
                <a:lnTo>
                  <a:pt x="12070" y="5914"/>
                </a:lnTo>
                <a:lnTo>
                  <a:pt x="12654" y="5938"/>
                </a:lnTo>
                <a:lnTo>
                  <a:pt x="12702" y="6060"/>
                </a:lnTo>
                <a:lnTo>
                  <a:pt x="12727" y="6181"/>
                </a:lnTo>
                <a:lnTo>
                  <a:pt x="12386" y="6181"/>
                </a:lnTo>
                <a:lnTo>
                  <a:pt x="11729" y="6254"/>
                </a:lnTo>
                <a:lnTo>
                  <a:pt x="11413" y="6279"/>
                </a:lnTo>
                <a:lnTo>
                  <a:pt x="11121" y="6352"/>
                </a:lnTo>
                <a:lnTo>
                  <a:pt x="11096" y="6352"/>
                </a:lnTo>
                <a:lnTo>
                  <a:pt x="11096" y="6376"/>
                </a:lnTo>
                <a:lnTo>
                  <a:pt x="11096" y="6400"/>
                </a:lnTo>
                <a:lnTo>
                  <a:pt x="11121" y="6425"/>
                </a:lnTo>
                <a:lnTo>
                  <a:pt x="11388" y="6473"/>
                </a:lnTo>
                <a:lnTo>
                  <a:pt x="11656" y="6498"/>
                </a:lnTo>
                <a:lnTo>
                  <a:pt x="12508" y="6498"/>
                </a:lnTo>
                <a:lnTo>
                  <a:pt x="12824" y="6522"/>
                </a:lnTo>
                <a:lnTo>
                  <a:pt x="12873" y="6838"/>
                </a:lnTo>
                <a:lnTo>
                  <a:pt x="12556" y="6838"/>
                </a:lnTo>
                <a:lnTo>
                  <a:pt x="12240" y="6863"/>
                </a:lnTo>
                <a:lnTo>
                  <a:pt x="11753" y="6887"/>
                </a:lnTo>
                <a:lnTo>
                  <a:pt x="11510" y="6911"/>
                </a:lnTo>
                <a:lnTo>
                  <a:pt x="11267" y="6936"/>
                </a:lnTo>
                <a:lnTo>
                  <a:pt x="11242" y="6936"/>
                </a:lnTo>
                <a:lnTo>
                  <a:pt x="11242" y="6960"/>
                </a:lnTo>
                <a:lnTo>
                  <a:pt x="11242" y="7009"/>
                </a:lnTo>
                <a:lnTo>
                  <a:pt x="11267" y="7009"/>
                </a:lnTo>
                <a:lnTo>
                  <a:pt x="11461" y="7082"/>
                </a:lnTo>
                <a:lnTo>
                  <a:pt x="11680" y="7130"/>
                </a:lnTo>
                <a:lnTo>
                  <a:pt x="12727" y="7130"/>
                </a:lnTo>
                <a:lnTo>
                  <a:pt x="12921" y="7106"/>
                </a:lnTo>
                <a:lnTo>
                  <a:pt x="12994" y="7593"/>
                </a:lnTo>
                <a:lnTo>
                  <a:pt x="12994" y="7593"/>
                </a:lnTo>
                <a:lnTo>
                  <a:pt x="12848" y="7568"/>
                </a:lnTo>
                <a:lnTo>
                  <a:pt x="12702" y="7568"/>
                </a:lnTo>
                <a:lnTo>
                  <a:pt x="12435" y="7593"/>
                </a:lnTo>
                <a:lnTo>
                  <a:pt x="11997" y="7593"/>
                </a:lnTo>
                <a:lnTo>
                  <a:pt x="11778" y="7617"/>
                </a:lnTo>
                <a:lnTo>
                  <a:pt x="11559" y="7690"/>
                </a:lnTo>
                <a:lnTo>
                  <a:pt x="11534" y="7690"/>
                </a:lnTo>
                <a:lnTo>
                  <a:pt x="11534" y="7739"/>
                </a:lnTo>
                <a:lnTo>
                  <a:pt x="11534" y="7763"/>
                </a:lnTo>
                <a:lnTo>
                  <a:pt x="11559" y="7787"/>
                </a:lnTo>
                <a:lnTo>
                  <a:pt x="11778" y="7836"/>
                </a:lnTo>
                <a:lnTo>
                  <a:pt x="11997" y="7860"/>
                </a:lnTo>
                <a:lnTo>
                  <a:pt x="12435" y="7860"/>
                </a:lnTo>
                <a:lnTo>
                  <a:pt x="12702" y="7885"/>
                </a:lnTo>
                <a:lnTo>
                  <a:pt x="12848" y="7885"/>
                </a:lnTo>
                <a:lnTo>
                  <a:pt x="12994" y="7860"/>
                </a:lnTo>
                <a:lnTo>
                  <a:pt x="12994" y="7909"/>
                </a:lnTo>
                <a:lnTo>
                  <a:pt x="12994" y="8250"/>
                </a:lnTo>
                <a:lnTo>
                  <a:pt x="12873" y="8201"/>
                </a:lnTo>
                <a:lnTo>
                  <a:pt x="12775" y="8201"/>
                </a:lnTo>
                <a:lnTo>
                  <a:pt x="12532" y="8177"/>
                </a:lnTo>
                <a:lnTo>
                  <a:pt x="12094" y="8177"/>
                </a:lnTo>
                <a:lnTo>
                  <a:pt x="11875" y="8201"/>
                </a:lnTo>
                <a:lnTo>
                  <a:pt x="11656" y="8250"/>
                </a:lnTo>
                <a:lnTo>
                  <a:pt x="11656" y="8274"/>
                </a:lnTo>
                <a:lnTo>
                  <a:pt x="11632" y="8298"/>
                </a:lnTo>
                <a:lnTo>
                  <a:pt x="11656" y="8298"/>
                </a:lnTo>
                <a:lnTo>
                  <a:pt x="11656" y="8323"/>
                </a:lnTo>
                <a:lnTo>
                  <a:pt x="12045" y="8396"/>
                </a:lnTo>
                <a:lnTo>
                  <a:pt x="12410" y="8444"/>
                </a:lnTo>
                <a:lnTo>
                  <a:pt x="12702" y="8469"/>
                </a:lnTo>
                <a:lnTo>
                  <a:pt x="12824" y="8493"/>
                </a:lnTo>
                <a:lnTo>
                  <a:pt x="12970" y="8469"/>
                </a:lnTo>
                <a:lnTo>
                  <a:pt x="12873" y="8858"/>
                </a:lnTo>
                <a:lnTo>
                  <a:pt x="12654" y="8809"/>
                </a:lnTo>
                <a:lnTo>
                  <a:pt x="12483" y="8785"/>
                </a:lnTo>
                <a:lnTo>
                  <a:pt x="12264" y="8736"/>
                </a:lnTo>
                <a:lnTo>
                  <a:pt x="11826" y="8736"/>
                </a:lnTo>
                <a:lnTo>
                  <a:pt x="11607" y="8809"/>
                </a:lnTo>
                <a:lnTo>
                  <a:pt x="11583" y="8834"/>
                </a:lnTo>
                <a:lnTo>
                  <a:pt x="11583" y="8858"/>
                </a:lnTo>
                <a:lnTo>
                  <a:pt x="11583" y="8882"/>
                </a:lnTo>
                <a:lnTo>
                  <a:pt x="11851" y="8882"/>
                </a:lnTo>
                <a:lnTo>
                  <a:pt x="12094" y="8931"/>
                </a:lnTo>
                <a:lnTo>
                  <a:pt x="12556" y="9053"/>
                </a:lnTo>
                <a:lnTo>
                  <a:pt x="12775" y="9126"/>
                </a:lnTo>
                <a:lnTo>
                  <a:pt x="12654" y="9345"/>
                </a:lnTo>
                <a:lnTo>
                  <a:pt x="12508" y="9296"/>
                </a:lnTo>
                <a:lnTo>
                  <a:pt x="12313" y="9272"/>
                </a:lnTo>
                <a:lnTo>
                  <a:pt x="12143" y="9223"/>
                </a:lnTo>
                <a:lnTo>
                  <a:pt x="11972" y="9199"/>
                </a:lnTo>
                <a:lnTo>
                  <a:pt x="11607" y="9199"/>
                </a:lnTo>
                <a:lnTo>
                  <a:pt x="11583" y="9223"/>
                </a:lnTo>
                <a:lnTo>
                  <a:pt x="11583" y="9247"/>
                </a:lnTo>
                <a:lnTo>
                  <a:pt x="11583" y="9272"/>
                </a:lnTo>
                <a:lnTo>
                  <a:pt x="11924" y="9418"/>
                </a:lnTo>
                <a:lnTo>
                  <a:pt x="12240" y="9564"/>
                </a:lnTo>
                <a:lnTo>
                  <a:pt x="12532" y="9637"/>
                </a:lnTo>
                <a:lnTo>
                  <a:pt x="12337" y="9929"/>
                </a:lnTo>
                <a:lnTo>
                  <a:pt x="12337" y="9977"/>
                </a:lnTo>
                <a:lnTo>
                  <a:pt x="12167" y="9904"/>
                </a:lnTo>
                <a:lnTo>
                  <a:pt x="11997" y="9880"/>
                </a:lnTo>
                <a:lnTo>
                  <a:pt x="11802" y="9831"/>
                </a:lnTo>
                <a:lnTo>
                  <a:pt x="11242" y="9831"/>
                </a:lnTo>
                <a:lnTo>
                  <a:pt x="11218" y="9856"/>
                </a:lnTo>
                <a:lnTo>
                  <a:pt x="11218" y="9880"/>
                </a:lnTo>
                <a:lnTo>
                  <a:pt x="11242" y="9880"/>
                </a:lnTo>
                <a:lnTo>
                  <a:pt x="11534" y="10002"/>
                </a:lnTo>
                <a:lnTo>
                  <a:pt x="11851" y="10123"/>
                </a:lnTo>
                <a:lnTo>
                  <a:pt x="12167" y="10245"/>
                </a:lnTo>
                <a:lnTo>
                  <a:pt x="11972" y="10513"/>
                </a:lnTo>
                <a:lnTo>
                  <a:pt x="11826" y="10488"/>
                </a:lnTo>
                <a:lnTo>
                  <a:pt x="11413" y="10391"/>
                </a:lnTo>
                <a:lnTo>
                  <a:pt x="11023" y="10342"/>
                </a:lnTo>
                <a:lnTo>
                  <a:pt x="10975" y="10342"/>
                </a:lnTo>
                <a:lnTo>
                  <a:pt x="10975" y="10367"/>
                </a:lnTo>
                <a:lnTo>
                  <a:pt x="10975" y="10391"/>
                </a:lnTo>
                <a:lnTo>
                  <a:pt x="10999" y="10440"/>
                </a:lnTo>
                <a:lnTo>
                  <a:pt x="11145" y="10537"/>
                </a:lnTo>
                <a:lnTo>
                  <a:pt x="11315" y="10610"/>
                </a:lnTo>
                <a:lnTo>
                  <a:pt x="11632" y="10732"/>
                </a:lnTo>
                <a:lnTo>
                  <a:pt x="11802" y="10780"/>
                </a:lnTo>
                <a:lnTo>
                  <a:pt x="11656" y="10999"/>
                </a:lnTo>
                <a:lnTo>
                  <a:pt x="11510" y="10951"/>
                </a:lnTo>
                <a:lnTo>
                  <a:pt x="11364" y="10926"/>
                </a:lnTo>
                <a:lnTo>
                  <a:pt x="11072" y="10853"/>
                </a:lnTo>
                <a:lnTo>
                  <a:pt x="10950" y="10853"/>
                </a:lnTo>
                <a:lnTo>
                  <a:pt x="10804" y="10902"/>
                </a:lnTo>
                <a:lnTo>
                  <a:pt x="10780" y="10926"/>
                </a:lnTo>
                <a:lnTo>
                  <a:pt x="10756" y="10951"/>
                </a:lnTo>
                <a:lnTo>
                  <a:pt x="10756" y="10999"/>
                </a:lnTo>
                <a:lnTo>
                  <a:pt x="10780" y="11048"/>
                </a:lnTo>
                <a:lnTo>
                  <a:pt x="10902" y="11121"/>
                </a:lnTo>
                <a:lnTo>
                  <a:pt x="11023" y="11170"/>
                </a:lnTo>
                <a:lnTo>
                  <a:pt x="11267" y="11243"/>
                </a:lnTo>
                <a:lnTo>
                  <a:pt x="11461" y="11291"/>
                </a:lnTo>
                <a:lnTo>
                  <a:pt x="11242" y="11583"/>
                </a:lnTo>
                <a:lnTo>
                  <a:pt x="11072" y="11535"/>
                </a:lnTo>
                <a:lnTo>
                  <a:pt x="10877" y="11535"/>
                </a:lnTo>
                <a:lnTo>
                  <a:pt x="10683" y="11583"/>
                </a:lnTo>
                <a:lnTo>
                  <a:pt x="10658" y="11608"/>
                </a:lnTo>
                <a:lnTo>
                  <a:pt x="10683" y="11632"/>
                </a:lnTo>
                <a:lnTo>
                  <a:pt x="10829" y="11681"/>
                </a:lnTo>
                <a:lnTo>
                  <a:pt x="10975" y="11729"/>
                </a:lnTo>
                <a:lnTo>
                  <a:pt x="11096" y="11778"/>
                </a:lnTo>
                <a:lnTo>
                  <a:pt x="10877" y="12143"/>
                </a:lnTo>
                <a:lnTo>
                  <a:pt x="10829" y="12118"/>
                </a:lnTo>
                <a:lnTo>
                  <a:pt x="10658" y="12045"/>
                </a:lnTo>
                <a:lnTo>
                  <a:pt x="10561" y="11997"/>
                </a:lnTo>
                <a:lnTo>
                  <a:pt x="10464" y="11972"/>
                </a:lnTo>
                <a:lnTo>
                  <a:pt x="10439" y="11997"/>
                </a:lnTo>
                <a:lnTo>
                  <a:pt x="10439" y="12045"/>
                </a:lnTo>
                <a:lnTo>
                  <a:pt x="10488" y="12118"/>
                </a:lnTo>
                <a:lnTo>
                  <a:pt x="10585" y="12191"/>
                </a:lnTo>
                <a:lnTo>
                  <a:pt x="10756" y="12313"/>
                </a:lnTo>
                <a:lnTo>
                  <a:pt x="10561" y="12654"/>
                </a:lnTo>
                <a:lnTo>
                  <a:pt x="10415" y="12629"/>
                </a:lnTo>
                <a:lnTo>
                  <a:pt x="10172" y="12629"/>
                </a:lnTo>
                <a:lnTo>
                  <a:pt x="10026" y="12654"/>
                </a:lnTo>
                <a:lnTo>
                  <a:pt x="10026" y="12678"/>
                </a:lnTo>
                <a:lnTo>
                  <a:pt x="10026" y="12702"/>
                </a:lnTo>
                <a:lnTo>
                  <a:pt x="10245" y="12800"/>
                </a:lnTo>
                <a:lnTo>
                  <a:pt x="10439" y="12897"/>
                </a:lnTo>
                <a:lnTo>
                  <a:pt x="10196" y="13384"/>
                </a:lnTo>
                <a:lnTo>
                  <a:pt x="9880" y="13384"/>
                </a:lnTo>
                <a:lnTo>
                  <a:pt x="9904" y="13432"/>
                </a:lnTo>
                <a:lnTo>
                  <a:pt x="10147" y="13505"/>
                </a:lnTo>
                <a:lnTo>
                  <a:pt x="10074" y="13700"/>
                </a:lnTo>
                <a:lnTo>
                  <a:pt x="10026" y="13895"/>
                </a:lnTo>
                <a:lnTo>
                  <a:pt x="9953" y="14284"/>
                </a:lnTo>
                <a:lnTo>
                  <a:pt x="9880" y="14673"/>
                </a:lnTo>
                <a:lnTo>
                  <a:pt x="9807" y="15087"/>
                </a:lnTo>
                <a:lnTo>
                  <a:pt x="9101" y="15111"/>
                </a:lnTo>
                <a:lnTo>
                  <a:pt x="9247" y="14673"/>
                </a:lnTo>
                <a:lnTo>
                  <a:pt x="9344" y="14235"/>
                </a:lnTo>
                <a:lnTo>
                  <a:pt x="9539" y="13359"/>
                </a:lnTo>
                <a:lnTo>
                  <a:pt x="9734" y="12459"/>
                </a:lnTo>
                <a:lnTo>
                  <a:pt x="9855" y="12021"/>
                </a:lnTo>
                <a:lnTo>
                  <a:pt x="9977" y="11583"/>
                </a:lnTo>
                <a:lnTo>
                  <a:pt x="10269" y="10659"/>
                </a:lnTo>
                <a:lnTo>
                  <a:pt x="10537" y="9734"/>
                </a:lnTo>
                <a:lnTo>
                  <a:pt x="10658" y="9320"/>
                </a:lnTo>
                <a:lnTo>
                  <a:pt x="10756" y="8858"/>
                </a:lnTo>
                <a:lnTo>
                  <a:pt x="10780" y="8639"/>
                </a:lnTo>
                <a:lnTo>
                  <a:pt x="10780" y="8396"/>
                </a:lnTo>
                <a:lnTo>
                  <a:pt x="10756" y="8177"/>
                </a:lnTo>
                <a:lnTo>
                  <a:pt x="10707" y="7958"/>
                </a:lnTo>
                <a:lnTo>
                  <a:pt x="10683" y="7933"/>
                </a:lnTo>
                <a:lnTo>
                  <a:pt x="10634" y="7933"/>
                </a:lnTo>
                <a:lnTo>
                  <a:pt x="10610" y="7958"/>
                </a:lnTo>
                <a:lnTo>
                  <a:pt x="10537" y="8177"/>
                </a:lnTo>
                <a:lnTo>
                  <a:pt x="10464" y="8420"/>
                </a:lnTo>
                <a:lnTo>
                  <a:pt x="10366" y="8882"/>
                </a:lnTo>
                <a:lnTo>
                  <a:pt x="10293" y="9369"/>
                </a:lnTo>
                <a:lnTo>
                  <a:pt x="10172" y="9831"/>
                </a:lnTo>
                <a:lnTo>
                  <a:pt x="9904" y="10756"/>
                </a:lnTo>
                <a:lnTo>
                  <a:pt x="9588" y="11656"/>
                </a:lnTo>
                <a:lnTo>
                  <a:pt x="9466" y="12094"/>
                </a:lnTo>
                <a:lnTo>
                  <a:pt x="9369" y="12532"/>
                </a:lnTo>
                <a:lnTo>
                  <a:pt x="9174" y="13384"/>
                </a:lnTo>
                <a:lnTo>
                  <a:pt x="8979" y="14260"/>
                </a:lnTo>
                <a:lnTo>
                  <a:pt x="8858" y="14698"/>
                </a:lnTo>
                <a:lnTo>
                  <a:pt x="8736" y="15111"/>
                </a:lnTo>
                <a:lnTo>
                  <a:pt x="8128" y="15136"/>
                </a:lnTo>
                <a:lnTo>
                  <a:pt x="7519" y="15087"/>
                </a:lnTo>
                <a:lnTo>
                  <a:pt x="7179" y="15063"/>
                </a:lnTo>
                <a:lnTo>
                  <a:pt x="7154" y="15038"/>
                </a:lnTo>
                <a:lnTo>
                  <a:pt x="7081" y="14698"/>
                </a:lnTo>
                <a:lnTo>
                  <a:pt x="7033" y="14357"/>
                </a:lnTo>
                <a:lnTo>
                  <a:pt x="6935" y="13651"/>
                </a:lnTo>
                <a:lnTo>
                  <a:pt x="6765" y="12605"/>
                </a:lnTo>
                <a:lnTo>
                  <a:pt x="6570" y="11583"/>
                </a:lnTo>
                <a:lnTo>
                  <a:pt x="6230" y="9880"/>
                </a:lnTo>
                <a:lnTo>
                  <a:pt x="6060" y="9028"/>
                </a:lnTo>
                <a:lnTo>
                  <a:pt x="5841" y="8177"/>
                </a:lnTo>
                <a:lnTo>
                  <a:pt x="5816" y="8152"/>
                </a:lnTo>
                <a:lnTo>
                  <a:pt x="5768" y="8128"/>
                </a:lnTo>
                <a:lnTo>
                  <a:pt x="5743" y="8128"/>
                </a:lnTo>
                <a:lnTo>
                  <a:pt x="5695" y="8152"/>
                </a:lnTo>
                <a:lnTo>
                  <a:pt x="5646" y="8298"/>
                </a:lnTo>
                <a:lnTo>
                  <a:pt x="5646" y="8420"/>
                </a:lnTo>
                <a:lnTo>
                  <a:pt x="5646" y="8542"/>
                </a:lnTo>
                <a:lnTo>
                  <a:pt x="5646" y="8663"/>
                </a:lnTo>
                <a:lnTo>
                  <a:pt x="5719" y="8931"/>
                </a:lnTo>
                <a:lnTo>
                  <a:pt x="5768" y="9199"/>
                </a:lnTo>
                <a:lnTo>
                  <a:pt x="5865" y="9734"/>
                </a:lnTo>
                <a:lnTo>
                  <a:pt x="5962" y="10245"/>
                </a:lnTo>
                <a:lnTo>
                  <a:pt x="6035" y="10780"/>
                </a:lnTo>
                <a:lnTo>
                  <a:pt x="6133" y="11316"/>
                </a:lnTo>
                <a:lnTo>
                  <a:pt x="6327" y="12337"/>
                </a:lnTo>
                <a:lnTo>
                  <a:pt x="6522" y="13384"/>
                </a:lnTo>
                <a:lnTo>
                  <a:pt x="6570" y="13773"/>
                </a:lnTo>
                <a:lnTo>
                  <a:pt x="6619" y="14211"/>
                </a:lnTo>
                <a:lnTo>
                  <a:pt x="6668" y="14625"/>
                </a:lnTo>
                <a:lnTo>
                  <a:pt x="6716" y="14819"/>
                </a:lnTo>
                <a:lnTo>
                  <a:pt x="6765" y="15014"/>
                </a:lnTo>
                <a:lnTo>
                  <a:pt x="6497" y="15038"/>
                </a:lnTo>
                <a:lnTo>
                  <a:pt x="6473" y="14625"/>
                </a:lnTo>
                <a:lnTo>
                  <a:pt x="6400" y="14235"/>
                </a:lnTo>
                <a:lnTo>
                  <a:pt x="6279" y="13846"/>
                </a:lnTo>
                <a:lnTo>
                  <a:pt x="6133" y="13481"/>
                </a:lnTo>
                <a:lnTo>
                  <a:pt x="5938" y="13116"/>
                </a:lnTo>
                <a:lnTo>
                  <a:pt x="5743" y="12775"/>
                </a:lnTo>
                <a:lnTo>
                  <a:pt x="5281" y="12070"/>
                </a:lnTo>
                <a:lnTo>
                  <a:pt x="4746" y="11267"/>
                </a:lnTo>
                <a:lnTo>
                  <a:pt x="4210" y="10415"/>
                </a:lnTo>
                <a:lnTo>
                  <a:pt x="3967" y="9977"/>
                </a:lnTo>
                <a:lnTo>
                  <a:pt x="3724" y="9539"/>
                </a:lnTo>
                <a:lnTo>
                  <a:pt x="3529" y="9077"/>
                </a:lnTo>
                <a:lnTo>
                  <a:pt x="3359" y="8615"/>
                </a:lnTo>
                <a:lnTo>
                  <a:pt x="3286" y="8396"/>
                </a:lnTo>
                <a:lnTo>
                  <a:pt x="3261" y="8152"/>
                </a:lnTo>
                <a:lnTo>
                  <a:pt x="3237" y="7909"/>
                </a:lnTo>
                <a:lnTo>
                  <a:pt x="3237" y="7666"/>
                </a:lnTo>
                <a:lnTo>
                  <a:pt x="3261" y="7155"/>
                </a:lnTo>
                <a:lnTo>
                  <a:pt x="3310" y="6668"/>
                </a:lnTo>
                <a:lnTo>
                  <a:pt x="3334" y="6376"/>
                </a:lnTo>
                <a:lnTo>
                  <a:pt x="3407" y="6108"/>
                </a:lnTo>
                <a:lnTo>
                  <a:pt x="3480" y="5841"/>
                </a:lnTo>
                <a:lnTo>
                  <a:pt x="3578" y="5597"/>
                </a:lnTo>
                <a:lnTo>
                  <a:pt x="3699" y="5354"/>
                </a:lnTo>
                <a:lnTo>
                  <a:pt x="3845" y="5111"/>
                </a:lnTo>
                <a:lnTo>
                  <a:pt x="4016" y="4892"/>
                </a:lnTo>
                <a:lnTo>
                  <a:pt x="4186" y="4673"/>
                </a:lnTo>
                <a:lnTo>
                  <a:pt x="4648" y="4162"/>
                </a:lnTo>
                <a:lnTo>
                  <a:pt x="5062" y="3748"/>
                </a:lnTo>
                <a:lnTo>
                  <a:pt x="5403" y="3432"/>
                </a:lnTo>
                <a:lnTo>
                  <a:pt x="5743" y="3189"/>
                </a:lnTo>
                <a:lnTo>
                  <a:pt x="6060" y="3018"/>
                </a:lnTo>
                <a:lnTo>
                  <a:pt x="6352" y="2872"/>
                </a:lnTo>
                <a:lnTo>
                  <a:pt x="6668" y="2775"/>
                </a:lnTo>
                <a:lnTo>
                  <a:pt x="6984" y="2702"/>
                </a:lnTo>
                <a:lnTo>
                  <a:pt x="7276" y="2653"/>
                </a:lnTo>
                <a:lnTo>
                  <a:pt x="7568" y="2629"/>
                </a:lnTo>
                <a:lnTo>
                  <a:pt x="7860" y="2605"/>
                </a:lnTo>
                <a:close/>
                <a:moveTo>
                  <a:pt x="6716" y="15525"/>
                </a:moveTo>
                <a:lnTo>
                  <a:pt x="6619" y="15720"/>
                </a:lnTo>
                <a:lnTo>
                  <a:pt x="6352" y="16158"/>
                </a:lnTo>
                <a:lnTo>
                  <a:pt x="6279" y="16109"/>
                </a:lnTo>
                <a:lnTo>
                  <a:pt x="6230" y="16060"/>
                </a:lnTo>
                <a:lnTo>
                  <a:pt x="6206" y="15963"/>
                </a:lnTo>
                <a:lnTo>
                  <a:pt x="6206" y="15866"/>
                </a:lnTo>
                <a:lnTo>
                  <a:pt x="6206" y="15768"/>
                </a:lnTo>
                <a:lnTo>
                  <a:pt x="6230" y="15695"/>
                </a:lnTo>
                <a:lnTo>
                  <a:pt x="6279" y="15598"/>
                </a:lnTo>
                <a:lnTo>
                  <a:pt x="6327" y="15549"/>
                </a:lnTo>
                <a:lnTo>
                  <a:pt x="6595" y="15525"/>
                </a:lnTo>
                <a:close/>
                <a:moveTo>
                  <a:pt x="6887" y="15525"/>
                </a:moveTo>
                <a:lnTo>
                  <a:pt x="7276" y="15549"/>
                </a:lnTo>
                <a:lnTo>
                  <a:pt x="7641" y="15598"/>
                </a:lnTo>
                <a:lnTo>
                  <a:pt x="8225" y="15647"/>
                </a:lnTo>
                <a:lnTo>
                  <a:pt x="8809" y="15671"/>
                </a:lnTo>
                <a:lnTo>
                  <a:pt x="8541" y="15963"/>
                </a:lnTo>
                <a:lnTo>
                  <a:pt x="8298" y="16255"/>
                </a:lnTo>
                <a:lnTo>
                  <a:pt x="7909" y="16231"/>
                </a:lnTo>
                <a:lnTo>
                  <a:pt x="8249" y="15744"/>
                </a:lnTo>
                <a:lnTo>
                  <a:pt x="8249" y="15720"/>
                </a:lnTo>
                <a:lnTo>
                  <a:pt x="8225" y="15695"/>
                </a:lnTo>
                <a:lnTo>
                  <a:pt x="8201" y="15671"/>
                </a:lnTo>
                <a:lnTo>
                  <a:pt x="8176" y="15695"/>
                </a:lnTo>
                <a:lnTo>
                  <a:pt x="7690" y="16231"/>
                </a:lnTo>
                <a:lnTo>
                  <a:pt x="7179" y="16182"/>
                </a:lnTo>
                <a:lnTo>
                  <a:pt x="7325" y="15939"/>
                </a:lnTo>
                <a:lnTo>
                  <a:pt x="7471" y="15671"/>
                </a:lnTo>
                <a:lnTo>
                  <a:pt x="7471" y="15647"/>
                </a:lnTo>
                <a:lnTo>
                  <a:pt x="7446" y="15622"/>
                </a:lnTo>
                <a:lnTo>
                  <a:pt x="7422" y="15647"/>
                </a:lnTo>
                <a:lnTo>
                  <a:pt x="7203" y="15890"/>
                </a:lnTo>
                <a:lnTo>
                  <a:pt x="6935" y="16182"/>
                </a:lnTo>
                <a:lnTo>
                  <a:pt x="6741" y="16206"/>
                </a:lnTo>
                <a:lnTo>
                  <a:pt x="6570" y="16255"/>
                </a:lnTo>
                <a:lnTo>
                  <a:pt x="6668" y="16060"/>
                </a:lnTo>
                <a:lnTo>
                  <a:pt x="6814" y="15817"/>
                </a:lnTo>
                <a:lnTo>
                  <a:pt x="6862" y="15671"/>
                </a:lnTo>
                <a:lnTo>
                  <a:pt x="6887" y="15525"/>
                </a:lnTo>
                <a:close/>
                <a:moveTo>
                  <a:pt x="9661" y="15622"/>
                </a:moveTo>
                <a:lnTo>
                  <a:pt x="9734" y="15671"/>
                </a:lnTo>
                <a:lnTo>
                  <a:pt x="9807" y="15695"/>
                </a:lnTo>
                <a:lnTo>
                  <a:pt x="9953" y="15695"/>
                </a:lnTo>
                <a:lnTo>
                  <a:pt x="9782" y="15793"/>
                </a:lnTo>
                <a:lnTo>
                  <a:pt x="9661" y="15939"/>
                </a:lnTo>
                <a:lnTo>
                  <a:pt x="9539" y="16085"/>
                </a:lnTo>
                <a:lnTo>
                  <a:pt x="9417" y="16279"/>
                </a:lnTo>
                <a:lnTo>
                  <a:pt x="9271" y="16279"/>
                </a:lnTo>
                <a:lnTo>
                  <a:pt x="9612" y="15817"/>
                </a:lnTo>
                <a:lnTo>
                  <a:pt x="9612" y="15793"/>
                </a:lnTo>
                <a:lnTo>
                  <a:pt x="9612" y="15768"/>
                </a:lnTo>
                <a:lnTo>
                  <a:pt x="9563" y="15768"/>
                </a:lnTo>
                <a:lnTo>
                  <a:pt x="9320" y="16012"/>
                </a:lnTo>
                <a:lnTo>
                  <a:pt x="9077" y="16255"/>
                </a:lnTo>
                <a:lnTo>
                  <a:pt x="8517" y="16255"/>
                </a:lnTo>
                <a:lnTo>
                  <a:pt x="8882" y="15720"/>
                </a:lnTo>
                <a:lnTo>
                  <a:pt x="8906" y="15695"/>
                </a:lnTo>
                <a:lnTo>
                  <a:pt x="8882" y="15671"/>
                </a:lnTo>
                <a:lnTo>
                  <a:pt x="9271" y="15671"/>
                </a:lnTo>
                <a:lnTo>
                  <a:pt x="9661" y="15622"/>
                </a:lnTo>
                <a:close/>
                <a:moveTo>
                  <a:pt x="10074" y="15768"/>
                </a:moveTo>
                <a:lnTo>
                  <a:pt x="10074" y="15841"/>
                </a:lnTo>
                <a:lnTo>
                  <a:pt x="10099" y="15939"/>
                </a:lnTo>
                <a:lnTo>
                  <a:pt x="10074" y="16060"/>
                </a:lnTo>
                <a:lnTo>
                  <a:pt x="10050" y="16182"/>
                </a:lnTo>
                <a:lnTo>
                  <a:pt x="9977" y="16304"/>
                </a:lnTo>
                <a:lnTo>
                  <a:pt x="9758" y="16279"/>
                </a:lnTo>
                <a:lnTo>
                  <a:pt x="9880" y="16012"/>
                </a:lnTo>
                <a:lnTo>
                  <a:pt x="9977" y="15890"/>
                </a:lnTo>
                <a:lnTo>
                  <a:pt x="10074" y="15768"/>
                </a:lnTo>
                <a:close/>
                <a:moveTo>
                  <a:pt x="6522" y="16571"/>
                </a:moveTo>
                <a:lnTo>
                  <a:pt x="6595" y="16620"/>
                </a:lnTo>
                <a:lnTo>
                  <a:pt x="6424" y="16888"/>
                </a:lnTo>
                <a:lnTo>
                  <a:pt x="6376" y="17034"/>
                </a:lnTo>
                <a:lnTo>
                  <a:pt x="6327" y="17180"/>
                </a:lnTo>
                <a:lnTo>
                  <a:pt x="6254" y="17082"/>
                </a:lnTo>
                <a:lnTo>
                  <a:pt x="6230" y="16985"/>
                </a:lnTo>
                <a:lnTo>
                  <a:pt x="6206" y="16912"/>
                </a:lnTo>
                <a:lnTo>
                  <a:pt x="6230" y="16815"/>
                </a:lnTo>
                <a:lnTo>
                  <a:pt x="6254" y="16839"/>
                </a:lnTo>
                <a:lnTo>
                  <a:pt x="6303" y="16839"/>
                </a:lnTo>
                <a:lnTo>
                  <a:pt x="6352" y="16815"/>
                </a:lnTo>
                <a:lnTo>
                  <a:pt x="6376" y="16766"/>
                </a:lnTo>
                <a:lnTo>
                  <a:pt x="6424" y="16596"/>
                </a:lnTo>
                <a:lnTo>
                  <a:pt x="6449" y="16596"/>
                </a:lnTo>
                <a:lnTo>
                  <a:pt x="6522" y="16571"/>
                </a:lnTo>
                <a:close/>
                <a:moveTo>
                  <a:pt x="7884" y="16693"/>
                </a:moveTo>
                <a:lnTo>
                  <a:pt x="7957" y="16717"/>
                </a:lnTo>
                <a:lnTo>
                  <a:pt x="7787" y="16985"/>
                </a:lnTo>
                <a:lnTo>
                  <a:pt x="7617" y="17253"/>
                </a:lnTo>
                <a:lnTo>
                  <a:pt x="7592" y="17326"/>
                </a:lnTo>
                <a:lnTo>
                  <a:pt x="7300" y="17326"/>
                </a:lnTo>
                <a:lnTo>
                  <a:pt x="7398" y="17107"/>
                </a:lnTo>
                <a:lnTo>
                  <a:pt x="7519" y="16888"/>
                </a:lnTo>
                <a:lnTo>
                  <a:pt x="7617" y="16717"/>
                </a:lnTo>
                <a:lnTo>
                  <a:pt x="7884" y="16693"/>
                </a:lnTo>
                <a:close/>
                <a:moveTo>
                  <a:pt x="8225" y="16717"/>
                </a:moveTo>
                <a:lnTo>
                  <a:pt x="8736" y="16742"/>
                </a:lnTo>
                <a:lnTo>
                  <a:pt x="8541" y="17034"/>
                </a:lnTo>
                <a:lnTo>
                  <a:pt x="8371" y="17326"/>
                </a:lnTo>
                <a:lnTo>
                  <a:pt x="7909" y="17326"/>
                </a:lnTo>
                <a:lnTo>
                  <a:pt x="7933" y="17277"/>
                </a:lnTo>
                <a:lnTo>
                  <a:pt x="8225" y="16717"/>
                </a:lnTo>
                <a:close/>
                <a:moveTo>
                  <a:pt x="9223" y="16742"/>
                </a:moveTo>
                <a:lnTo>
                  <a:pt x="8979" y="17350"/>
                </a:lnTo>
                <a:lnTo>
                  <a:pt x="8663" y="17350"/>
                </a:lnTo>
                <a:lnTo>
                  <a:pt x="8979" y="16742"/>
                </a:lnTo>
                <a:close/>
                <a:moveTo>
                  <a:pt x="9928" y="16742"/>
                </a:moveTo>
                <a:lnTo>
                  <a:pt x="9661" y="17253"/>
                </a:lnTo>
                <a:lnTo>
                  <a:pt x="9612" y="17350"/>
                </a:lnTo>
                <a:lnTo>
                  <a:pt x="9320" y="17350"/>
                </a:lnTo>
                <a:lnTo>
                  <a:pt x="9563" y="16742"/>
                </a:lnTo>
                <a:close/>
                <a:moveTo>
                  <a:pt x="10147" y="16839"/>
                </a:moveTo>
                <a:lnTo>
                  <a:pt x="10220" y="16961"/>
                </a:lnTo>
                <a:lnTo>
                  <a:pt x="10245" y="17107"/>
                </a:lnTo>
                <a:lnTo>
                  <a:pt x="10220" y="17228"/>
                </a:lnTo>
                <a:lnTo>
                  <a:pt x="10147" y="17350"/>
                </a:lnTo>
                <a:lnTo>
                  <a:pt x="9928" y="17350"/>
                </a:lnTo>
                <a:lnTo>
                  <a:pt x="9953" y="17277"/>
                </a:lnTo>
                <a:lnTo>
                  <a:pt x="10050" y="17082"/>
                </a:lnTo>
                <a:lnTo>
                  <a:pt x="10147" y="16839"/>
                </a:lnTo>
                <a:close/>
                <a:moveTo>
                  <a:pt x="6862" y="16693"/>
                </a:moveTo>
                <a:lnTo>
                  <a:pt x="7081" y="16717"/>
                </a:lnTo>
                <a:lnTo>
                  <a:pt x="7300" y="16717"/>
                </a:lnTo>
                <a:lnTo>
                  <a:pt x="7106" y="17009"/>
                </a:lnTo>
                <a:lnTo>
                  <a:pt x="6935" y="17326"/>
                </a:lnTo>
                <a:lnTo>
                  <a:pt x="6741" y="17350"/>
                </a:lnTo>
                <a:lnTo>
                  <a:pt x="6570" y="17399"/>
                </a:lnTo>
                <a:lnTo>
                  <a:pt x="6619" y="17204"/>
                </a:lnTo>
                <a:lnTo>
                  <a:pt x="6692" y="17034"/>
                </a:lnTo>
                <a:lnTo>
                  <a:pt x="6862" y="16693"/>
                </a:lnTo>
                <a:close/>
                <a:moveTo>
                  <a:pt x="6473" y="17618"/>
                </a:moveTo>
                <a:lnTo>
                  <a:pt x="6643" y="17691"/>
                </a:lnTo>
                <a:lnTo>
                  <a:pt x="6814" y="17715"/>
                </a:lnTo>
                <a:lnTo>
                  <a:pt x="6789" y="17910"/>
                </a:lnTo>
                <a:lnTo>
                  <a:pt x="6765" y="18080"/>
                </a:lnTo>
                <a:lnTo>
                  <a:pt x="6643" y="17983"/>
                </a:lnTo>
                <a:lnTo>
                  <a:pt x="6546" y="17861"/>
                </a:lnTo>
                <a:lnTo>
                  <a:pt x="6352" y="17642"/>
                </a:lnTo>
                <a:lnTo>
                  <a:pt x="6376" y="17618"/>
                </a:lnTo>
                <a:lnTo>
                  <a:pt x="6424" y="17642"/>
                </a:lnTo>
                <a:lnTo>
                  <a:pt x="6473" y="17618"/>
                </a:lnTo>
                <a:close/>
                <a:moveTo>
                  <a:pt x="7398" y="17739"/>
                </a:moveTo>
                <a:lnTo>
                  <a:pt x="7300" y="18031"/>
                </a:lnTo>
                <a:lnTo>
                  <a:pt x="7252" y="18177"/>
                </a:lnTo>
                <a:lnTo>
                  <a:pt x="7252" y="18299"/>
                </a:lnTo>
                <a:lnTo>
                  <a:pt x="7008" y="18202"/>
                </a:lnTo>
                <a:lnTo>
                  <a:pt x="7154" y="17739"/>
                </a:lnTo>
                <a:close/>
                <a:moveTo>
                  <a:pt x="8833" y="17715"/>
                </a:moveTo>
                <a:lnTo>
                  <a:pt x="8785" y="17837"/>
                </a:lnTo>
                <a:lnTo>
                  <a:pt x="8736" y="17983"/>
                </a:lnTo>
                <a:lnTo>
                  <a:pt x="8712" y="18104"/>
                </a:lnTo>
                <a:lnTo>
                  <a:pt x="8736" y="18153"/>
                </a:lnTo>
                <a:lnTo>
                  <a:pt x="8736" y="18202"/>
                </a:lnTo>
                <a:lnTo>
                  <a:pt x="8809" y="18250"/>
                </a:lnTo>
                <a:lnTo>
                  <a:pt x="8882" y="18250"/>
                </a:lnTo>
                <a:lnTo>
                  <a:pt x="8931" y="18226"/>
                </a:lnTo>
                <a:lnTo>
                  <a:pt x="9004" y="18153"/>
                </a:lnTo>
                <a:lnTo>
                  <a:pt x="9125" y="17958"/>
                </a:lnTo>
                <a:lnTo>
                  <a:pt x="9198" y="17739"/>
                </a:lnTo>
                <a:lnTo>
                  <a:pt x="9393" y="17739"/>
                </a:lnTo>
                <a:lnTo>
                  <a:pt x="9369" y="17861"/>
                </a:lnTo>
                <a:lnTo>
                  <a:pt x="9369" y="18007"/>
                </a:lnTo>
                <a:lnTo>
                  <a:pt x="9125" y="18153"/>
                </a:lnTo>
                <a:lnTo>
                  <a:pt x="8833" y="18275"/>
                </a:lnTo>
                <a:lnTo>
                  <a:pt x="8566" y="18372"/>
                </a:lnTo>
                <a:lnTo>
                  <a:pt x="8249" y="18421"/>
                </a:lnTo>
                <a:lnTo>
                  <a:pt x="8274" y="18275"/>
                </a:lnTo>
                <a:lnTo>
                  <a:pt x="8371" y="17983"/>
                </a:lnTo>
                <a:lnTo>
                  <a:pt x="8468" y="17715"/>
                </a:lnTo>
                <a:close/>
                <a:moveTo>
                  <a:pt x="8176" y="17715"/>
                </a:moveTo>
                <a:lnTo>
                  <a:pt x="8030" y="18056"/>
                </a:lnTo>
                <a:lnTo>
                  <a:pt x="7957" y="18250"/>
                </a:lnTo>
                <a:lnTo>
                  <a:pt x="7933" y="18445"/>
                </a:lnTo>
                <a:lnTo>
                  <a:pt x="7738" y="18421"/>
                </a:lnTo>
                <a:lnTo>
                  <a:pt x="7568" y="18396"/>
                </a:lnTo>
                <a:lnTo>
                  <a:pt x="7568" y="18226"/>
                </a:lnTo>
                <a:lnTo>
                  <a:pt x="7641" y="17983"/>
                </a:lnTo>
                <a:lnTo>
                  <a:pt x="7738" y="17715"/>
                </a:lnTo>
                <a:close/>
                <a:moveTo>
                  <a:pt x="8128" y="2094"/>
                </a:moveTo>
                <a:lnTo>
                  <a:pt x="7714" y="2142"/>
                </a:lnTo>
                <a:lnTo>
                  <a:pt x="7325" y="2191"/>
                </a:lnTo>
                <a:lnTo>
                  <a:pt x="6935" y="2264"/>
                </a:lnTo>
                <a:lnTo>
                  <a:pt x="6546" y="2386"/>
                </a:lnTo>
                <a:lnTo>
                  <a:pt x="6181" y="2507"/>
                </a:lnTo>
                <a:lnTo>
                  <a:pt x="5841" y="2653"/>
                </a:lnTo>
                <a:lnTo>
                  <a:pt x="5500" y="2824"/>
                </a:lnTo>
                <a:lnTo>
                  <a:pt x="5184" y="3018"/>
                </a:lnTo>
                <a:lnTo>
                  <a:pt x="4892" y="3237"/>
                </a:lnTo>
                <a:lnTo>
                  <a:pt x="4551" y="3554"/>
                </a:lnTo>
                <a:lnTo>
                  <a:pt x="4210" y="3918"/>
                </a:lnTo>
                <a:lnTo>
                  <a:pt x="3918" y="4332"/>
                </a:lnTo>
                <a:lnTo>
                  <a:pt x="3626" y="4746"/>
                </a:lnTo>
                <a:lnTo>
                  <a:pt x="3383" y="5159"/>
                </a:lnTo>
                <a:lnTo>
                  <a:pt x="3164" y="5549"/>
                </a:lnTo>
                <a:lnTo>
                  <a:pt x="3018" y="5889"/>
                </a:lnTo>
                <a:lnTo>
                  <a:pt x="2921" y="6157"/>
                </a:lnTo>
                <a:lnTo>
                  <a:pt x="2823" y="6595"/>
                </a:lnTo>
                <a:lnTo>
                  <a:pt x="2775" y="7057"/>
                </a:lnTo>
                <a:lnTo>
                  <a:pt x="2750" y="7495"/>
                </a:lnTo>
                <a:lnTo>
                  <a:pt x="2775" y="7958"/>
                </a:lnTo>
                <a:lnTo>
                  <a:pt x="2823" y="8396"/>
                </a:lnTo>
                <a:lnTo>
                  <a:pt x="2921" y="8834"/>
                </a:lnTo>
                <a:lnTo>
                  <a:pt x="3067" y="9272"/>
                </a:lnTo>
                <a:lnTo>
                  <a:pt x="3237" y="9685"/>
                </a:lnTo>
                <a:lnTo>
                  <a:pt x="3602" y="10367"/>
                </a:lnTo>
                <a:lnTo>
                  <a:pt x="3991" y="11024"/>
                </a:lnTo>
                <a:lnTo>
                  <a:pt x="4843" y="12337"/>
                </a:lnTo>
                <a:lnTo>
                  <a:pt x="5281" y="13019"/>
                </a:lnTo>
                <a:lnTo>
                  <a:pt x="5476" y="13384"/>
                </a:lnTo>
                <a:lnTo>
                  <a:pt x="5646" y="13724"/>
                </a:lnTo>
                <a:lnTo>
                  <a:pt x="5792" y="14089"/>
                </a:lnTo>
                <a:lnTo>
                  <a:pt x="5914" y="14454"/>
                </a:lnTo>
                <a:lnTo>
                  <a:pt x="5987" y="14844"/>
                </a:lnTo>
                <a:lnTo>
                  <a:pt x="5987" y="15282"/>
                </a:lnTo>
                <a:lnTo>
                  <a:pt x="5962" y="15379"/>
                </a:lnTo>
                <a:lnTo>
                  <a:pt x="5962" y="15428"/>
                </a:lnTo>
                <a:lnTo>
                  <a:pt x="5889" y="15525"/>
                </a:lnTo>
                <a:lnTo>
                  <a:pt x="5841" y="15647"/>
                </a:lnTo>
                <a:lnTo>
                  <a:pt x="5816" y="15768"/>
                </a:lnTo>
                <a:lnTo>
                  <a:pt x="5792" y="15914"/>
                </a:lnTo>
                <a:lnTo>
                  <a:pt x="5816" y="16036"/>
                </a:lnTo>
                <a:lnTo>
                  <a:pt x="5841" y="16158"/>
                </a:lnTo>
                <a:lnTo>
                  <a:pt x="5889" y="16279"/>
                </a:lnTo>
                <a:lnTo>
                  <a:pt x="5962" y="16377"/>
                </a:lnTo>
                <a:lnTo>
                  <a:pt x="5865" y="16474"/>
                </a:lnTo>
                <a:lnTo>
                  <a:pt x="5792" y="16620"/>
                </a:lnTo>
                <a:lnTo>
                  <a:pt x="5768" y="16766"/>
                </a:lnTo>
                <a:lnTo>
                  <a:pt x="5768" y="16912"/>
                </a:lnTo>
                <a:lnTo>
                  <a:pt x="5768" y="17058"/>
                </a:lnTo>
                <a:lnTo>
                  <a:pt x="5816" y="17204"/>
                </a:lnTo>
                <a:lnTo>
                  <a:pt x="5889" y="17350"/>
                </a:lnTo>
                <a:lnTo>
                  <a:pt x="5987" y="17472"/>
                </a:lnTo>
                <a:lnTo>
                  <a:pt x="5962" y="17496"/>
                </a:lnTo>
                <a:lnTo>
                  <a:pt x="5914" y="17618"/>
                </a:lnTo>
                <a:lnTo>
                  <a:pt x="5914" y="17715"/>
                </a:lnTo>
                <a:lnTo>
                  <a:pt x="5938" y="17837"/>
                </a:lnTo>
                <a:lnTo>
                  <a:pt x="5987" y="17934"/>
                </a:lnTo>
                <a:lnTo>
                  <a:pt x="6133" y="18129"/>
                </a:lnTo>
                <a:lnTo>
                  <a:pt x="6303" y="18299"/>
                </a:lnTo>
                <a:lnTo>
                  <a:pt x="6424" y="18421"/>
                </a:lnTo>
                <a:lnTo>
                  <a:pt x="6570" y="18518"/>
                </a:lnTo>
                <a:lnTo>
                  <a:pt x="6862" y="18688"/>
                </a:lnTo>
                <a:lnTo>
                  <a:pt x="7179" y="18810"/>
                </a:lnTo>
                <a:lnTo>
                  <a:pt x="7495" y="18859"/>
                </a:lnTo>
                <a:lnTo>
                  <a:pt x="7738" y="18883"/>
                </a:lnTo>
                <a:lnTo>
                  <a:pt x="7982" y="18883"/>
                </a:lnTo>
                <a:lnTo>
                  <a:pt x="8030" y="18956"/>
                </a:lnTo>
                <a:lnTo>
                  <a:pt x="8079" y="18980"/>
                </a:lnTo>
                <a:lnTo>
                  <a:pt x="8128" y="18980"/>
                </a:lnTo>
                <a:lnTo>
                  <a:pt x="8176" y="18956"/>
                </a:lnTo>
                <a:lnTo>
                  <a:pt x="8201" y="18907"/>
                </a:lnTo>
                <a:lnTo>
                  <a:pt x="8201" y="18883"/>
                </a:lnTo>
                <a:lnTo>
                  <a:pt x="8493" y="18834"/>
                </a:lnTo>
                <a:lnTo>
                  <a:pt x="8785" y="18761"/>
                </a:lnTo>
                <a:lnTo>
                  <a:pt x="9052" y="18664"/>
                </a:lnTo>
                <a:lnTo>
                  <a:pt x="9320" y="18542"/>
                </a:lnTo>
                <a:lnTo>
                  <a:pt x="9563" y="18396"/>
                </a:lnTo>
                <a:lnTo>
                  <a:pt x="9807" y="18226"/>
                </a:lnTo>
                <a:lnTo>
                  <a:pt x="10050" y="18056"/>
                </a:lnTo>
                <a:lnTo>
                  <a:pt x="10269" y="17837"/>
                </a:lnTo>
                <a:lnTo>
                  <a:pt x="10318" y="17764"/>
                </a:lnTo>
                <a:lnTo>
                  <a:pt x="10342" y="17691"/>
                </a:lnTo>
                <a:lnTo>
                  <a:pt x="10464" y="17593"/>
                </a:lnTo>
                <a:lnTo>
                  <a:pt x="10537" y="17447"/>
                </a:lnTo>
                <a:lnTo>
                  <a:pt x="10585" y="17301"/>
                </a:lnTo>
                <a:lnTo>
                  <a:pt x="10634" y="17107"/>
                </a:lnTo>
                <a:lnTo>
                  <a:pt x="10634" y="16936"/>
                </a:lnTo>
                <a:lnTo>
                  <a:pt x="10585" y="16742"/>
                </a:lnTo>
                <a:lnTo>
                  <a:pt x="10512" y="16596"/>
                </a:lnTo>
                <a:lnTo>
                  <a:pt x="10391" y="16474"/>
                </a:lnTo>
                <a:lnTo>
                  <a:pt x="10488" y="16255"/>
                </a:lnTo>
                <a:lnTo>
                  <a:pt x="10537" y="16036"/>
                </a:lnTo>
                <a:lnTo>
                  <a:pt x="10537" y="15817"/>
                </a:lnTo>
                <a:lnTo>
                  <a:pt x="10488" y="15574"/>
                </a:lnTo>
                <a:lnTo>
                  <a:pt x="10415" y="15476"/>
                </a:lnTo>
                <a:lnTo>
                  <a:pt x="10342" y="15379"/>
                </a:lnTo>
                <a:lnTo>
                  <a:pt x="10342" y="15306"/>
                </a:lnTo>
                <a:lnTo>
                  <a:pt x="10415" y="14965"/>
                </a:lnTo>
                <a:lnTo>
                  <a:pt x="10464" y="14625"/>
                </a:lnTo>
                <a:lnTo>
                  <a:pt x="10512" y="14284"/>
                </a:lnTo>
                <a:lnTo>
                  <a:pt x="10585" y="13943"/>
                </a:lnTo>
                <a:lnTo>
                  <a:pt x="10658" y="13700"/>
                </a:lnTo>
                <a:lnTo>
                  <a:pt x="10756" y="13457"/>
                </a:lnTo>
                <a:lnTo>
                  <a:pt x="10999" y="12994"/>
                </a:lnTo>
                <a:lnTo>
                  <a:pt x="11023" y="12970"/>
                </a:lnTo>
                <a:lnTo>
                  <a:pt x="11023" y="12946"/>
                </a:lnTo>
                <a:lnTo>
                  <a:pt x="11340" y="12459"/>
                </a:lnTo>
                <a:lnTo>
                  <a:pt x="11632" y="11972"/>
                </a:lnTo>
                <a:lnTo>
                  <a:pt x="12191" y="11194"/>
                </a:lnTo>
                <a:lnTo>
                  <a:pt x="12483" y="10780"/>
                </a:lnTo>
                <a:lnTo>
                  <a:pt x="12751" y="10367"/>
                </a:lnTo>
                <a:lnTo>
                  <a:pt x="12994" y="9953"/>
                </a:lnTo>
                <a:lnTo>
                  <a:pt x="13213" y="9515"/>
                </a:lnTo>
                <a:lnTo>
                  <a:pt x="13384" y="9053"/>
                </a:lnTo>
                <a:lnTo>
                  <a:pt x="13457" y="8809"/>
                </a:lnTo>
                <a:lnTo>
                  <a:pt x="13505" y="8590"/>
                </a:lnTo>
                <a:lnTo>
                  <a:pt x="13554" y="8152"/>
                </a:lnTo>
                <a:lnTo>
                  <a:pt x="13554" y="7714"/>
                </a:lnTo>
                <a:lnTo>
                  <a:pt x="13505" y="7276"/>
                </a:lnTo>
                <a:lnTo>
                  <a:pt x="13432" y="6838"/>
                </a:lnTo>
                <a:lnTo>
                  <a:pt x="13335" y="6400"/>
                </a:lnTo>
                <a:lnTo>
                  <a:pt x="13213" y="5962"/>
                </a:lnTo>
                <a:lnTo>
                  <a:pt x="12946" y="5135"/>
                </a:lnTo>
                <a:lnTo>
                  <a:pt x="12800" y="4770"/>
                </a:lnTo>
                <a:lnTo>
                  <a:pt x="12605" y="4429"/>
                </a:lnTo>
                <a:lnTo>
                  <a:pt x="12386" y="4113"/>
                </a:lnTo>
                <a:lnTo>
                  <a:pt x="12143" y="3797"/>
                </a:lnTo>
                <a:lnTo>
                  <a:pt x="12143" y="3773"/>
                </a:lnTo>
                <a:lnTo>
                  <a:pt x="12094" y="3675"/>
                </a:lnTo>
                <a:lnTo>
                  <a:pt x="12021" y="3602"/>
                </a:lnTo>
                <a:lnTo>
                  <a:pt x="11948" y="3554"/>
                </a:lnTo>
                <a:lnTo>
                  <a:pt x="11851" y="3505"/>
                </a:lnTo>
                <a:lnTo>
                  <a:pt x="11607" y="3286"/>
                </a:lnTo>
                <a:lnTo>
                  <a:pt x="11340" y="3091"/>
                </a:lnTo>
                <a:lnTo>
                  <a:pt x="11072" y="2897"/>
                </a:lnTo>
                <a:lnTo>
                  <a:pt x="10804" y="2726"/>
                </a:lnTo>
                <a:lnTo>
                  <a:pt x="10464" y="2556"/>
                </a:lnTo>
                <a:lnTo>
                  <a:pt x="10099" y="2386"/>
                </a:lnTo>
                <a:lnTo>
                  <a:pt x="9709" y="2264"/>
                </a:lnTo>
                <a:lnTo>
                  <a:pt x="9320" y="2191"/>
                </a:lnTo>
                <a:lnTo>
                  <a:pt x="8931" y="2142"/>
                </a:lnTo>
                <a:lnTo>
                  <a:pt x="8517" y="2094"/>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Rectángulo 7">
            <a:extLst>
              <a:ext uri="{FF2B5EF4-FFF2-40B4-BE49-F238E27FC236}">
                <a16:creationId xmlns:a16="http://schemas.microsoft.com/office/drawing/2014/main" id="{26BE8980-5A2D-4F4E-AEA2-82D3E594AEFF}"/>
              </a:ext>
            </a:extLst>
          </p:cNvPr>
          <p:cNvSpPr/>
          <p:nvPr/>
        </p:nvSpPr>
        <p:spPr>
          <a:xfrm>
            <a:off x="528286" y="4713309"/>
            <a:ext cx="2164375" cy="253916"/>
          </a:xfrm>
          <a:prstGeom prst="rect">
            <a:avLst/>
          </a:prstGeom>
        </p:spPr>
        <p:txBody>
          <a:bodyPr wrap="none">
            <a:spAutoFit/>
          </a:bodyPr>
          <a:lstStyle/>
          <a:p>
            <a:r>
              <a:rPr lang="es-MX" sz="1050" dirty="0">
                <a:solidFill>
                  <a:schemeClr val="bg2"/>
                </a:solidFill>
              </a:rPr>
              <a:t>Diseño de Productos Sistémicos </a:t>
            </a:r>
          </a:p>
        </p:txBody>
      </p:sp>
      <p:sp>
        <p:nvSpPr>
          <p:cNvPr id="9" name="Rectángulo 8">
            <a:extLst>
              <a:ext uri="{FF2B5EF4-FFF2-40B4-BE49-F238E27FC236}">
                <a16:creationId xmlns:a16="http://schemas.microsoft.com/office/drawing/2014/main" id="{DEC4D3F6-8F83-8444-B578-45E6EAC766F2}"/>
              </a:ext>
            </a:extLst>
          </p:cNvPr>
          <p:cNvSpPr/>
          <p:nvPr/>
        </p:nvSpPr>
        <p:spPr>
          <a:xfrm>
            <a:off x="5306301" y="4713309"/>
            <a:ext cx="1691489" cy="253916"/>
          </a:xfrm>
          <a:prstGeom prst="rect">
            <a:avLst/>
          </a:prstGeom>
        </p:spPr>
        <p:txBody>
          <a:bodyPr wrap="none">
            <a:spAutoFit/>
          </a:bodyPr>
          <a:lstStyle/>
          <a:p>
            <a:r>
              <a:rPr lang="es-MX" sz="1050" dirty="0">
                <a:solidFill>
                  <a:schemeClr val="bg2"/>
                </a:solidFill>
              </a:rPr>
              <a:t>Dr. en Dis. Deniss Rojas </a:t>
            </a:r>
          </a:p>
        </p:txBody>
      </p:sp>
      <p:sp>
        <p:nvSpPr>
          <p:cNvPr id="10" name="CuadroTexto 9">
            <a:extLst>
              <a:ext uri="{FF2B5EF4-FFF2-40B4-BE49-F238E27FC236}">
                <a16:creationId xmlns:a16="http://schemas.microsoft.com/office/drawing/2014/main" id="{8627F3B9-12A8-BE4D-B69C-4C637F7FEFEF}"/>
              </a:ext>
            </a:extLst>
          </p:cNvPr>
          <p:cNvSpPr txBox="1"/>
          <p:nvPr/>
        </p:nvSpPr>
        <p:spPr>
          <a:xfrm>
            <a:off x="5038361" y="4713309"/>
            <a:ext cx="3918857" cy="253916"/>
          </a:xfrm>
          <a:prstGeom prst="rect">
            <a:avLst/>
          </a:prstGeom>
          <a:noFill/>
        </p:spPr>
        <p:txBody>
          <a:bodyPr wrap="square" rtlCol="0">
            <a:spAutoFit/>
          </a:bodyPr>
          <a:lstStyle/>
          <a:p>
            <a:pPr algn="r"/>
            <a:r>
              <a:rPr lang="es-MX" sz="1050" b="1" dirty="0">
                <a:solidFill>
                  <a:schemeClr val="tx1">
                    <a:lumMod val="75000"/>
                    <a:lumOff val="25000"/>
                  </a:schemeClr>
                </a:solidFill>
              </a:rPr>
              <a:t>Septiembre 2019</a:t>
            </a:r>
          </a:p>
        </p:txBody>
      </p:sp>
    </p:spTree>
    <p:extLst>
      <p:ext uri="{BB962C8B-B14F-4D97-AF65-F5344CB8AC3E}">
        <p14:creationId xmlns:p14="http://schemas.microsoft.com/office/powerpoint/2010/main" val="28241881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72"/>
        <p:cNvGrpSpPr/>
        <p:nvPr/>
      </p:nvGrpSpPr>
      <p:grpSpPr>
        <a:xfrm>
          <a:off x="0" y="0"/>
          <a:ext cx="0" cy="0"/>
          <a:chOff x="0" y="0"/>
          <a:chExt cx="0" cy="0"/>
        </a:xfrm>
      </p:grpSpPr>
      <p:sp>
        <p:nvSpPr>
          <p:cNvPr id="94" name="Google Shape;95;p18"/>
          <p:cNvSpPr txBox="1">
            <a:spLocks noGrp="1"/>
          </p:cNvSpPr>
          <p:nvPr/>
        </p:nvSpPr>
        <p:spPr>
          <a:xfrm>
            <a:off x="832858" y="498383"/>
            <a:ext cx="5829705" cy="179363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60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1pPr>
            <a:lvl2pPr marL="914400" marR="0" lvl="1"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2pPr>
            <a:lvl3pPr marL="1371600" marR="0" lvl="2"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3pPr>
            <a:lvl4pPr marL="1828800" marR="0" lvl="3"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4pPr>
            <a:lvl5pPr marL="2286000" marR="0" lvl="4"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5pPr>
            <a:lvl6pPr marL="2743200" marR="0" lvl="5"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6pPr>
            <a:lvl7pPr marL="3200400" marR="0" lvl="6"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7pPr>
            <a:lvl8pPr marL="3657600" marR="0" lvl="7"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8pPr>
            <a:lvl9pPr marL="4114800" marR="0" lvl="8"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9pPr>
          </a:lstStyle>
          <a:p>
            <a:pPr marL="114300" lvl="0" indent="0" algn="just" rtl="0">
              <a:spcBef>
                <a:spcPts val="600"/>
              </a:spcBef>
              <a:spcAft>
                <a:spcPts val="0"/>
              </a:spcAft>
              <a:buSzPts val="1800"/>
              <a:buNone/>
            </a:pPr>
            <a:r>
              <a:rPr lang="es-ES_tradnl" sz="1400" dirty="0"/>
              <a:t>Para Rojas (2016), de cuerdo con Chandler (1998), “La </a:t>
            </a:r>
            <a:r>
              <a:rPr lang="es-ES_tradnl" sz="1400" b="1" dirty="0">
                <a:solidFill>
                  <a:srgbClr val="FF78A5"/>
                </a:solidFill>
              </a:rPr>
              <a:t>semiótica</a:t>
            </a:r>
            <a:r>
              <a:rPr lang="es-ES_tradnl" sz="1400" dirty="0"/>
              <a:t> es un método que permite comprender las prácticas culturales que implican significaciones de diverso orden, por lo que signo no es el objeto de estudio sino la cultura” (p.36).</a:t>
            </a:r>
          </a:p>
        </p:txBody>
      </p:sp>
      <p:pic>
        <p:nvPicPr>
          <p:cNvPr id="2" name="Imagen 1"/>
          <p:cNvPicPr>
            <a:picLocks noChangeAspect="1"/>
          </p:cNvPicPr>
          <p:nvPr/>
        </p:nvPicPr>
        <p:blipFill>
          <a:blip r:embed="rId3"/>
          <a:stretch>
            <a:fillRect/>
          </a:stretch>
        </p:blipFill>
        <p:spPr>
          <a:xfrm>
            <a:off x="1975894" y="1885335"/>
            <a:ext cx="3971716" cy="1861742"/>
          </a:xfrm>
          <a:prstGeom prst="rect">
            <a:avLst/>
          </a:prstGeom>
        </p:spPr>
      </p:pic>
      <p:sp>
        <p:nvSpPr>
          <p:cNvPr id="9" name="Google Shape;95;p18"/>
          <p:cNvSpPr txBox="1">
            <a:spLocks noGrp="1"/>
          </p:cNvSpPr>
          <p:nvPr/>
        </p:nvSpPr>
        <p:spPr>
          <a:xfrm>
            <a:off x="2191923" y="3874099"/>
            <a:ext cx="3571301" cy="753383"/>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60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1pPr>
            <a:lvl2pPr marL="914400" marR="0" lvl="1"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2pPr>
            <a:lvl3pPr marL="1371600" marR="0" lvl="2"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3pPr>
            <a:lvl4pPr marL="1828800" marR="0" lvl="3"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4pPr>
            <a:lvl5pPr marL="2286000" marR="0" lvl="4"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5pPr>
            <a:lvl6pPr marL="2743200" marR="0" lvl="5"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6pPr>
            <a:lvl7pPr marL="3200400" marR="0" lvl="6"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7pPr>
            <a:lvl8pPr marL="3657600" marR="0" lvl="7"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8pPr>
            <a:lvl9pPr marL="4114800" marR="0" lvl="8"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9pPr>
          </a:lstStyle>
          <a:p>
            <a:pPr marL="114300" lvl="0" indent="0" algn="ctr" rtl="0">
              <a:lnSpc>
                <a:spcPct val="50000"/>
              </a:lnSpc>
              <a:spcBef>
                <a:spcPts val="600"/>
              </a:spcBef>
              <a:spcAft>
                <a:spcPts val="0"/>
              </a:spcAft>
              <a:buSzPts val="1800"/>
              <a:buNone/>
            </a:pPr>
            <a:r>
              <a:rPr lang="es-ES_tradnl" sz="1000" dirty="0"/>
              <a:t>Figura 1. Constructos mentales</a:t>
            </a:r>
          </a:p>
          <a:p>
            <a:pPr marL="114300" lvl="0" indent="0" algn="ctr" rtl="0">
              <a:lnSpc>
                <a:spcPct val="50000"/>
              </a:lnSpc>
              <a:spcBef>
                <a:spcPts val="600"/>
              </a:spcBef>
              <a:spcAft>
                <a:spcPts val="0"/>
              </a:spcAft>
              <a:buSzPts val="1800"/>
              <a:buNone/>
            </a:pPr>
            <a:r>
              <a:rPr lang="es-ES_tradnl" sz="1000" dirty="0"/>
              <a:t>Fuente: Fastnotas (2017)</a:t>
            </a:r>
          </a:p>
          <a:p>
            <a:pPr marL="114300" lvl="0" indent="0" algn="ctr">
              <a:lnSpc>
                <a:spcPct val="50000"/>
              </a:lnSpc>
              <a:buNone/>
            </a:pPr>
            <a:r>
              <a:rPr lang="es-ES_tradnl" sz="1400" dirty="0">
                <a:solidFill>
                  <a:srgbClr val="FF0000"/>
                </a:solidFill>
              </a:rPr>
              <a:t> </a:t>
            </a:r>
            <a:endParaRPr lang="es-ES_tradnl" sz="1400" dirty="0"/>
          </a:p>
          <a:p>
            <a:pPr marL="114300" lvl="0" indent="0" algn="just">
              <a:buNone/>
            </a:pPr>
            <a:endParaRPr lang="es-ES_tradnl" sz="1400" dirty="0"/>
          </a:p>
          <a:p>
            <a:pPr marL="114300" lvl="0" indent="0" algn="just">
              <a:buNone/>
            </a:pPr>
            <a:endParaRPr lang="es-ES_tradnl" sz="1400" dirty="0"/>
          </a:p>
        </p:txBody>
      </p:sp>
      <p:pic>
        <p:nvPicPr>
          <p:cNvPr id="11" name="Imagen 10"/>
          <p:cNvPicPr>
            <a:picLocks noChangeAspect="1"/>
          </p:cNvPicPr>
          <p:nvPr/>
        </p:nvPicPr>
        <p:blipFill rotWithShape="1">
          <a:blip r:embed="rId4"/>
          <a:srcRect l="64043" t="19006" r="22667" b="12985"/>
          <a:stretch/>
        </p:blipFill>
        <p:spPr>
          <a:xfrm>
            <a:off x="7361695" y="15498"/>
            <a:ext cx="1782305" cy="5128002"/>
          </a:xfrm>
          <a:prstGeom prst="rect">
            <a:avLst/>
          </a:prstGeom>
        </p:spPr>
      </p:pic>
      <p:sp>
        <p:nvSpPr>
          <p:cNvPr id="8" name="Rectángulo 7">
            <a:extLst>
              <a:ext uri="{FF2B5EF4-FFF2-40B4-BE49-F238E27FC236}">
                <a16:creationId xmlns:a16="http://schemas.microsoft.com/office/drawing/2014/main" id="{751F049C-6239-6F48-89F5-8099BAC362B6}"/>
              </a:ext>
            </a:extLst>
          </p:cNvPr>
          <p:cNvSpPr/>
          <p:nvPr/>
        </p:nvSpPr>
        <p:spPr>
          <a:xfrm>
            <a:off x="528286" y="4713309"/>
            <a:ext cx="2164375" cy="253916"/>
          </a:xfrm>
          <a:prstGeom prst="rect">
            <a:avLst/>
          </a:prstGeom>
        </p:spPr>
        <p:txBody>
          <a:bodyPr wrap="none">
            <a:spAutoFit/>
          </a:bodyPr>
          <a:lstStyle/>
          <a:p>
            <a:r>
              <a:rPr lang="es-MX" sz="1050" dirty="0">
                <a:solidFill>
                  <a:schemeClr val="bg2"/>
                </a:solidFill>
              </a:rPr>
              <a:t>Diseño de Productos Sistémicos </a:t>
            </a:r>
          </a:p>
        </p:txBody>
      </p:sp>
      <p:sp>
        <p:nvSpPr>
          <p:cNvPr id="10" name="Rectángulo 9">
            <a:extLst>
              <a:ext uri="{FF2B5EF4-FFF2-40B4-BE49-F238E27FC236}">
                <a16:creationId xmlns:a16="http://schemas.microsoft.com/office/drawing/2014/main" id="{C079CA20-151C-2F41-9B62-44CEB1F6EE6C}"/>
              </a:ext>
            </a:extLst>
          </p:cNvPr>
          <p:cNvSpPr/>
          <p:nvPr/>
        </p:nvSpPr>
        <p:spPr>
          <a:xfrm>
            <a:off x="5306301" y="4713309"/>
            <a:ext cx="1691489" cy="253916"/>
          </a:xfrm>
          <a:prstGeom prst="rect">
            <a:avLst/>
          </a:prstGeom>
        </p:spPr>
        <p:txBody>
          <a:bodyPr wrap="none">
            <a:spAutoFit/>
          </a:bodyPr>
          <a:lstStyle/>
          <a:p>
            <a:r>
              <a:rPr lang="es-MX" sz="1050" dirty="0">
                <a:solidFill>
                  <a:schemeClr val="bg2"/>
                </a:solidFill>
              </a:rPr>
              <a:t>Dr. en Dis. Deniss Rojas </a:t>
            </a:r>
          </a:p>
        </p:txBody>
      </p:sp>
      <p:sp>
        <p:nvSpPr>
          <p:cNvPr id="12" name="CuadroTexto 11">
            <a:extLst>
              <a:ext uri="{FF2B5EF4-FFF2-40B4-BE49-F238E27FC236}">
                <a16:creationId xmlns:a16="http://schemas.microsoft.com/office/drawing/2014/main" id="{2D847B24-D49A-A84A-9D40-C9D0870947A4}"/>
              </a:ext>
            </a:extLst>
          </p:cNvPr>
          <p:cNvSpPr txBox="1"/>
          <p:nvPr/>
        </p:nvSpPr>
        <p:spPr>
          <a:xfrm>
            <a:off x="5038361" y="4713309"/>
            <a:ext cx="3918857" cy="253916"/>
          </a:xfrm>
          <a:prstGeom prst="rect">
            <a:avLst/>
          </a:prstGeom>
          <a:noFill/>
        </p:spPr>
        <p:txBody>
          <a:bodyPr wrap="square" rtlCol="0">
            <a:spAutoFit/>
          </a:bodyPr>
          <a:lstStyle/>
          <a:p>
            <a:pPr algn="r"/>
            <a:r>
              <a:rPr lang="es-MX" sz="1050" b="1" dirty="0">
                <a:solidFill>
                  <a:schemeClr val="tx1">
                    <a:lumMod val="75000"/>
                    <a:lumOff val="25000"/>
                  </a:schemeClr>
                </a:solidFill>
              </a:rPr>
              <a:t>Septiembre 2019</a:t>
            </a:r>
          </a:p>
        </p:txBody>
      </p:sp>
    </p:spTree>
    <p:extLst>
      <p:ext uri="{BB962C8B-B14F-4D97-AF65-F5344CB8AC3E}">
        <p14:creationId xmlns:p14="http://schemas.microsoft.com/office/powerpoint/2010/main" val="41880174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72"/>
        <p:cNvGrpSpPr/>
        <p:nvPr/>
      </p:nvGrpSpPr>
      <p:grpSpPr>
        <a:xfrm>
          <a:off x="0" y="0"/>
          <a:ext cx="0" cy="0"/>
          <a:chOff x="0" y="0"/>
          <a:chExt cx="0" cy="0"/>
        </a:xfrm>
      </p:grpSpPr>
      <p:pic>
        <p:nvPicPr>
          <p:cNvPr id="8" name="Imagen 7" descr="Captura de pantalla 2018-09-18 a las 4.00.42 p.m..png"/>
          <p:cNvPicPr>
            <a:picLocks noChangeAspect="1"/>
          </p:cNvPicPr>
          <p:nvPr/>
        </p:nvPicPr>
        <p:blipFill rotWithShape="1">
          <a:blip r:embed="rId3">
            <a:extLst>
              <a:ext uri="{28A0092B-C50C-407E-A947-70E740481C1C}">
                <a14:useLocalDpi xmlns:a14="http://schemas.microsoft.com/office/drawing/2010/main" val="0"/>
              </a:ext>
            </a:extLst>
          </a:blip>
          <a:srcRect r="25474"/>
          <a:stretch/>
        </p:blipFill>
        <p:spPr>
          <a:xfrm>
            <a:off x="6977944" y="0"/>
            <a:ext cx="2166056" cy="5132371"/>
          </a:xfrm>
          <a:prstGeom prst="rect">
            <a:avLst/>
          </a:prstGeom>
        </p:spPr>
      </p:pic>
      <p:sp>
        <p:nvSpPr>
          <p:cNvPr id="20" name="Google Shape;95;p18"/>
          <p:cNvSpPr txBox="1">
            <a:spLocks/>
          </p:cNvSpPr>
          <p:nvPr/>
        </p:nvSpPr>
        <p:spPr>
          <a:xfrm>
            <a:off x="373073" y="1128025"/>
            <a:ext cx="6702687" cy="3269804"/>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114300" algn="just">
              <a:spcBef>
                <a:spcPts val="600"/>
              </a:spcBef>
              <a:buSzPts val="1800"/>
            </a:pPr>
            <a:r>
              <a:rPr lang="es-MX" dirty="0">
                <a:solidFill>
                  <a:schemeClr val="tx2">
                    <a:lumMod val="50000"/>
                  </a:schemeClr>
                </a:solidFill>
                <a:latin typeface="Lato Light" panose="020B0604020202020204" charset="0"/>
              </a:rPr>
              <a:t>Existen </a:t>
            </a:r>
            <a:r>
              <a:rPr lang="es-MX" b="1" dirty="0">
                <a:solidFill>
                  <a:srgbClr val="55B7EA"/>
                </a:solidFill>
                <a:latin typeface="Lato Light" panose="020B0604020202020204" charset="0"/>
              </a:rPr>
              <a:t>significados y emociones </a:t>
            </a:r>
            <a:r>
              <a:rPr lang="es-MX" dirty="0">
                <a:solidFill>
                  <a:schemeClr val="tx2">
                    <a:lumMod val="50000"/>
                  </a:schemeClr>
                </a:solidFill>
                <a:latin typeface="Lato Light" panose="020B0604020202020204" charset="0"/>
              </a:rPr>
              <a:t>que son evocados y  provocados mediante: las formas, colores, olores, sonidos y texturas; elementos que conforman un objeto. Estos elementos son contribuidos en el diseño cumpliendo funciones tangibles e intangibles de comunicación.</a:t>
            </a:r>
          </a:p>
          <a:p>
            <a:pPr marL="114300" algn="just">
              <a:spcBef>
                <a:spcPts val="600"/>
              </a:spcBef>
              <a:buSzPts val="1800"/>
            </a:pPr>
            <a:r>
              <a:rPr lang="es-MX" dirty="0">
                <a:solidFill>
                  <a:schemeClr val="tx2">
                    <a:lumMod val="50000"/>
                  </a:schemeClr>
                </a:solidFill>
                <a:latin typeface="Lato Light" panose="020B0604020202020204" charset="0"/>
              </a:rPr>
              <a:t>Según Barthes  (2003) En la significación intervienen tres elementos :</a:t>
            </a:r>
          </a:p>
          <a:p>
            <a:pPr marL="114300" algn="just">
              <a:spcBef>
                <a:spcPts val="600"/>
              </a:spcBef>
              <a:buSzPts val="1800"/>
            </a:pPr>
            <a:endParaRPr lang="es-MX" dirty="0">
              <a:solidFill>
                <a:schemeClr val="tx2">
                  <a:lumMod val="50000"/>
                </a:schemeClr>
              </a:solidFill>
              <a:latin typeface="Lato Light" panose="020B0604020202020204" charset="0"/>
            </a:endParaRPr>
          </a:p>
          <a:p>
            <a:pPr marL="114300" algn="just">
              <a:spcBef>
                <a:spcPts val="600"/>
              </a:spcBef>
              <a:buSzPts val="1800"/>
            </a:pPr>
            <a:r>
              <a:rPr lang="es-MX" b="1" dirty="0">
                <a:solidFill>
                  <a:schemeClr val="accent1"/>
                </a:solidFill>
                <a:latin typeface="Lato Light" panose="020B0604020202020204" charset="0"/>
              </a:rPr>
              <a:t>Significante:</a:t>
            </a:r>
            <a:r>
              <a:rPr lang="es-MX" dirty="0">
                <a:solidFill>
                  <a:schemeClr val="accent1"/>
                </a:solidFill>
                <a:latin typeface="Lato Light" panose="020B0604020202020204" charset="0"/>
              </a:rPr>
              <a:t> </a:t>
            </a:r>
            <a:r>
              <a:rPr lang="es-MX" dirty="0">
                <a:solidFill>
                  <a:schemeClr val="tx2">
                    <a:lumMod val="50000"/>
                  </a:schemeClr>
                </a:solidFill>
                <a:latin typeface="Lato Light" panose="020B0604020202020204" charset="0"/>
              </a:rPr>
              <a:t>Objeto mismo</a:t>
            </a:r>
          </a:p>
          <a:p>
            <a:pPr marL="114300" algn="just">
              <a:spcBef>
                <a:spcPts val="600"/>
              </a:spcBef>
              <a:buSzPts val="1800"/>
            </a:pPr>
            <a:r>
              <a:rPr lang="es-MX" b="1" dirty="0">
                <a:solidFill>
                  <a:schemeClr val="accent1"/>
                </a:solidFill>
                <a:latin typeface="Lato Light" panose="020B0604020202020204" charset="0"/>
              </a:rPr>
              <a:t>Interpretes:</a:t>
            </a:r>
            <a:r>
              <a:rPr lang="es-MX" dirty="0">
                <a:solidFill>
                  <a:schemeClr val="tx2">
                    <a:lumMod val="75000"/>
                  </a:schemeClr>
                </a:solidFill>
                <a:latin typeface="Lato Light" panose="020B0604020202020204" charset="0"/>
              </a:rPr>
              <a:t> </a:t>
            </a:r>
            <a:r>
              <a:rPr lang="es-MX" dirty="0">
                <a:solidFill>
                  <a:schemeClr val="tx2">
                    <a:lumMod val="50000"/>
                  </a:schemeClr>
                </a:solidFill>
                <a:latin typeface="Lato Light" panose="020B0604020202020204" charset="0"/>
              </a:rPr>
              <a:t>Los individuos que participan en el diseño y fabricación del mismo</a:t>
            </a:r>
          </a:p>
          <a:p>
            <a:pPr marL="114300" algn="just">
              <a:spcBef>
                <a:spcPts val="600"/>
              </a:spcBef>
              <a:buSzPts val="1800"/>
            </a:pPr>
            <a:r>
              <a:rPr lang="es-MX" b="1" dirty="0">
                <a:solidFill>
                  <a:schemeClr val="accent1"/>
                </a:solidFill>
                <a:latin typeface="Lato Light" panose="020B0604020202020204" charset="0"/>
              </a:rPr>
              <a:t>Significado:</a:t>
            </a:r>
            <a:r>
              <a:rPr lang="es-MX" dirty="0">
                <a:solidFill>
                  <a:schemeClr val="accent1"/>
                </a:solidFill>
                <a:latin typeface="Lato Light" panose="020B0604020202020204" charset="0"/>
              </a:rPr>
              <a:t> </a:t>
            </a:r>
            <a:r>
              <a:rPr lang="es-MX" dirty="0">
                <a:solidFill>
                  <a:schemeClr val="tx2">
                    <a:lumMod val="50000"/>
                  </a:schemeClr>
                </a:solidFill>
                <a:latin typeface="Lato Light" panose="020B0604020202020204" charset="0"/>
              </a:rPr>
              <a:t>Es el valor que el intérprete le da al objetos</a:t>
            </a:r>
          </a:p>
          <a:p>
            <a:pPr marL="114300" algn="r">
              <a:spcBef>
                <a:spcPts val="600"/>
              </a:spcBef>
              <a:buSzPts val="1800"/>
            </a:pPr>
            <a:r>
              <a:rPr lang="es-MX" sz="1600" dirty="0">
                <a:solidFill>
                  <a:schemeClr val="tx2">
                    <a:lumMod val="75000"/>
                  </a:schemeClr>
                </a:solidFill>
                <a:latin typeface="Lato Light" panose="020B0604020202020204" charset="0"/>
              </a:rPr>
              <a:t>(Jacob, p.61).</a:t>
            </a:r>
          </a:p>
          <a:p>
            <a:pPr marL="114300" algn="just">
              <a:spcBef>
                <a:spcPts val="600"/>
              </a:spcBef>
              <a:buSzPts val="1800"/>
            </a:pPr>
            <a:endParaRPr lang="es-MX" sz="1600" dirty="0">
              <a:solidFill>
                <a:schemeClr val="tx2">
                  <a:lumMod val="75000"/>
                </a:schemeClr>
              </a:solidFill>
              <a:latin typeface="Lato Light" panose="020B0604020202020204" charset="0"/>
            </a:endParaRPr>
          </a:p>
          <a:p>
            <a:pPr marL="114300" algn="just">
              <a:spcBef>
                <a:spcPts val="600"/>
              </a:spcBef>
              <a:buSzPts val="1800"/>
            </a:pPr>
            <a:endParaRPr lang="es-MX" sz="1600" dirty="0">
              <a:solidFill>
                <a:schemeClr val="tx2">
                  <a:lumMod val="75000"/>
                </a:schemeClr>
              </a:solidFill>
              <a:latin typeface="Lato Light" panose="020B0604020202020204" charset="0"/>
            </a:endParaRPr>
          </a:p>
        </p:txBody>
      </p:sp>
      <p:sp>
        <p:nvSpPr>
          <p:cNvPr id="7" name="Google Shape;94;p18"/>
          <p:cNvSpPr txBox="1">
            <a:spLocks noGrp="1"/>
          </p:cNvSpPr>
          <p:nvPr/>
        </p:nvSpPr>
        <p:spPr>
          <a:xfrm>
            <a:off x="432077" y="325633"/>
            <a:ext cx="6754677" cy="721724"/>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434343"/>
              </a:buClr>
              <a:buSzPts val="4800"/>
              <a:buFont typeface="Lato Hairline"/>
              <a:buNone/>
              <a:defRPr sz="4800" b="0" i="0" u="none" strike="noStrike" cap="none">
                <a:solidFill>
                  <a:srgbClr val="434343"/>
                </a:solidFill>
                <a:latin typeface="Lato Hairline"/>
                <a:ea typeface="Lato Hairline"/>
                <a:cs typeface="Lato Hairline"/>
                <a:sym typeface="Lato Hairline"/>
              </a:defRPr>
            </a:lvl1pPr>
            <a:lvl2pPr marR="0" lvl="1" algn="l" rtl="0">
              <a:lnSpc>
                <a:spcPct val="100000"/>
              </a:lnSpc>
              <a:spcBef>
                <a:spcPts val="0"/>
              </a:spcBef>
              <a:spcAft>
                <a:spcPts val="0"/>
              </a:spcAft>
              <a:buClr>
                <a:srgbClr val="434343"/>
              </a:buClr>
              <a:buSzPts val="4800"/>
              <a:buFont typeface="Lato Hairline"/>
              <a:buNone/>
              <a:defRPr sz="4800" b="0" i="0" u="none" strike="noStrike" cap="none">
                <a:solidFill>
                  <a:srgbClr val="434343"/>
                </a:solidFill>
                <a:latin typeface="Lato Hairline"/>
                <a:ea typeface="Lato Hairline"/>
                <a:cs typeface="Lato Hairline"/>
                <a:sym typeface="Lato Hairline"/>
              </a:defRPr>
            </a:lvl2pPr>
            <a:lvl3pPr marR="0" lvl="2" algn="l" rtl="0">
              <a:lnSpc>
                <a:spcPct val="100000"/>
              </a:lnSpc>
              <a:spcBef>
                <a:spcPts val="0"/>
              </a:spcBef>
              <a:spcAft>
                <a:spcPts val="0"/>
              </a:spcAft>
              <a:buClr>
                <a:srgbClr val="434343"/>
              </a:buClr>
              <a:buSzPts val="4800"/>
              <a:buFont typeface="Lato Hairline"/>
              <a:buNone/>
              <a:defRPr sz="4800" b="0" i="0" u="none" strike="noStrike" cap="none">
                <a:solidFill>
                  <a:srgbClr val="434343"/>
                </a:solidFill>
                <a:latin typeface="Lato Hairline"/>
                <a:ea typeface="Lato Hairline"/>
                <a:cs typeface="Lato Hairline"/>
                <a:sym typeface="Lato Hairline"/>
              </a:defRPr>
            </a:lvl3pPr>
            <a:lvl4pPr marR="0" lvl="3" algn="l" rtl="0">
              <a:lnSpc>
                <a:spcPct val="100000"/>
              </a:lnSpc>
              <a:spcBef>
                <a:spcPts val="0"/>
              </a:spcBef>
              <a:spcAft>
                <a:spcPts val="0"/>
              </a:spcAft>
              <a:buClr>
                <a:srgbClr val="434343"/>
              </a:buClr>
              <a:buSzPts val="4800"/>
              <a:buFont typeface="Lato Hairline"/>
              <a:buNone/>
              <a:defRPr sz="4800" b="0" i="0" u="none" strike="noStrike" cap="none">
                <a:solidFill>
                  <a:srgbClr val="434343"/>
                </a:solidFill>
                <a:latin typeface="Lato Hairline"/>
                <a:ea typeface="Lato Hairline"/>
                <a:cs typeface="Lato Hairline"/>
                <a:sym typeface="Lato Hairline"/>
              </a:defRPr>
            </a:lvl4pPr>
            <a:lvl5pPr marR="0" lvl="4" algn="l" rtl="0">
              <a:lnSpc>
                <a:spcPct val="100000"/>
              </a:lnSpc>
              <a:spcBef>
                <a:spcPts val="0"/>
              </a:spcBef>
              <a:spcAft>
                <a:spcPts val="0"/>
              </a:spcAft>
              <a:buClr>
                <a:srgbClr val="434343"/>
              </a:buClr>
              <a:buSzPts val="4800"/>
              <a:buFont typeface="Lato Hairline"/>
              <a:buNone/>
              <a:defRPr sz="4800" b="0" i="0" u="none" strike="noStrike" cap="none">
                <a:solidFill>
                  <a:srgbClr val="434343"/>
                </a:solidFill>
                <a:latin typeface="Lato Hairline"/>
                <a:ea typeface="Lato Hairline"/>
                <a:cs typeface="Lato Hairline"/>
                <a:sym typeface="Lato Hairline"/>
              </a:defRPr>
            </a:lvl5pPr>
            <a:lvl6pPr marR="0" lvl="5" algn="l" rtl="0">
              <a:lnSpc>
                <a:spcPct val="100000"/>
              </a:lnSpc>
              <a:spcBef>
                <a:spcPts val="0"/>
              </a:spcBef>
              <a:spcAft>
                <a:spcPts val="0"/>
              </a:spcAft>
              <a:buClr>
                <a:srgbClr val="434343"/>
              </a:buClr>
              <a:buSzPts val="4800"/>
              <a:buFont typeface="Lato Hairline"/>
              <a:buNone/>
              <a:defRPr sz="4800" b="0" i="0" u="none" strike="noStrike" cap="none">
                <a:solidFill>
                  <a:srgbClr val="434343"/>
                </a:solidFill>
                <a:latin typeface="Lato Hairline"/>
                <a:ea typeface="Lato Hairline"/>
                <a:cs typeface="Lato Hairline"/>
                <a:sym typeface="Lato Hairline"/>
              </a:defRPr>
            </a:lvl6pPr>
            <a:lvl7pPr marR="0" lvl="6" algn="l" rtl="0">
              <a:lnSpc>
                <a:spcPct val="100000"/>
              </a:lnSpc>
              <a:spcBef>
                <a:spcPts val="0"/>
              </a:spcBef>
              <a:spcAft>
                <a:spcPts val="0"/>
              </a:spcAft>
              <a:buClr>
                <a:srgbClr val="434343"/>
              </a:buClr>
              <a:buSzPts val="4800"/>
              <a:buFont typeface="Lato Hairline"/>
              <a:buNone/>
              <a:defRPr sz="4800" b="0" i="0" u="none" strike="noStrike" cap="none">
                <a:solidFill>
                  <a:srgbClr val="434343"/>
                </a:solidFill>
                <a:latin typeface="Lato Hairline"/>
                <a:ea typeface="Lato Hairline"/>
                <a:cs typeface="Lato Hairline"/>
                <a:sym typeface="Lato Hairline"/>
              </a:defRPr>
            </a:lvl7pPr>
            <a:lvl8pPr marR="0" lvl="7" algn="l" rtl="0">
              <a:lnSpc>
                <a:spcPct val="100000"/>
              </a:lnSpc>
              <a:spcBef>
                <a:spcPts val="0"/>
              </a:spcBef>
              <a:spcAft>
                <a:spcPts val="0"/>
              </a:spcAft>
              <a:buClr>
                <a:srgbClr val="434343"/>
              </a:buClr>
              <a:buSzPts val="4800"/>
              <a:buFont typeface="Lato Hairline"/>
              <a:buNone/>
              <a:defRPr sz="4800" b="0" i="0" u="none" strike="noStrike" cap="none">
                <a:solidFill>
                  <a:srgbClr val="434343"/>
                </a:solidFill>
                <a:latin typeface="Lato Hairline"/>
                <a:ea typeface="Lato Hairline"/>
                <a:cs typeface="Lato Hairline"/>
                <a:sym typeface="Lato Hairline"/>
              </a:defRPr>
            </a:lvl8pPr>
            <a:lvl9pPr marR="0" lvl="8" algn="l" rtl="0">
              <a:lnSpc>
                <a:spcPct val="100000"/>
              </a:lnSpc>
              <a:spcBef>
                <a:spcPts val="0"/>
              </a:spcBef>
              <a:spcAft>
                <a:spcPts val="0"/>
              </a:spcAft>
              <a:buClr>
                <a:srgbClr val="434343"/>
              </a:buClr>
              <a:buSzPts val="4800"/>
              <a:buFont typeface="Lato Hairline"/>
              <a:buNone/>
              <a:defRPr sz="4800" b="0" i="0" u="none" strike="noStrike" cap="none">
                <a:solidFill>
                  <a:srgbClr val="434343"/>
                </a:solidFill>
                <a:latin typeface="Lato Hairline"/>
                <a:ea typeface="Lato Hairline"/>
                <a:cs typeface="Lato Hairline"/>
                <a:sym typeface="Lato Hairline"/>
              </a:defRPr>
            </a:lvl9pPr>
          </a:lstStyle>
          <a:p>
            <a:pPr marL="0" lvl="0" indent="0" algn="l" rtl="0">
              <a:spcBef>
                <a:spcPts val="0"/>
              </a:spcBef>
              <a:spcAft>
                <a:spcPts val="0"/>
              </a:spcAft>
              <a:buNone/>
            </a:pPr>
            <a:r>
              <a:rPr lang="es-ES_tradnl" sz="2800" dirty="0"/>
              <a:t>1.1 El significado</a:t>
            </a:r>
            <a:endParaRPr sz="2800" dirty="0"/>
          </a:p>
        </p:txBody>
      </p:sp>
      <p:sp>
        <p:nvSpPr>
          <p:cNvPr id="9" name="Rectángulo 8">
            <a:extLst>
              <a:ext uri="{FF2B5EF4-FFF2-40B4-BE49-F238E27FC236}">
                <a16:creationId xmlns:a16="http://schemas.microsoft.com/office/drawing/2014/main" id="{DF376E1B-2EA7-7649-B43D-65C241AD2406}"/>
              </a:ext>
            </a:extLst>
          </p:cNvPr>
          <p:cNvSpPr/>
          <p:nvPr/>
        </p:nvSpPr>
        <p:spPr>
          <a:xfrm>
            <a:off x="528286" y="4713309"/>
            <a:ext cx="2164375" cy="253916"/>
          </a:xfrm>
          <a:prstGeom prst="rect">
            <a:avLst/>
          </a:prstGeom>
        </p:spPr>
        <p:txBody>
          <a:bodyPr wrap="none">
            <a:spAutoFit/>
          </a:bodyPr>
          <a:lstStyle/>
          <a:p>
            <a:r>
              <a:rPr lang="es-MX" sz="1050" dirty="0">
                <a:solidFill>
                  <a:schemeClr val="bg2"/>
                </a:solidFill>
              </a:rPr>
              <a:t>Diseño de Productos Sistémicos </a:t>
            </a:r>
          </a:p>
        </p:txBody>
      </p:sp>
      <p:sp>
        <p:nvSpPr>
          <p:cNvPr id="10" name="Rectángulo 9">
            <a:extLst>
              <a:ext uri="{FF2B5EF4-FFF2-40B4-BE49-F238E27FC236}">
                <a16:creationId xmlns:a16="http://schemas.microsoft.com/office/drawing/2014/main" id="{DC9EE571-AA97-6F4D-B0E3-F5342D181A01}"/>
              </a:ext>
            </a:extLst>
          </p:cNvPr>
          <p:cNvSpPr/>
          <p:nvPr/>
        </p:nvSpPr>
        <p:spPr>
          <a:xfrm>
            <a:off x="5306301" y="4713309"/>
            <a:ext cx="1691489" cy="253916"/>
          </a:xfrm>
          <a:prstGeom prst="rect">
            <a:avLst/>
          </a:prstGeom>
        </p:spPr>
        <p:txBody>
          <a:bodyPr wrap="none">
            <a:spAutoFit/>
          </a:bodyPr>
          <a:lstStyle/>
          <a:p>
            <a:r>
              <a:rPr lang="es-MX" sz="1050" dirty="0">
                <a:solidFill>
                  <a:schemeClr val="bg2"/>
                </a:solidFill>
              </a:rPr>
              <a:t>Dr. en Dis. Deniss Rojas </a:t>
            </a:r>
          </a:p>
        </p:txBody>
      </p:sp>
      <p:sp>
        <p:nvSpPr>
          <p:cNvPr id="11" name="CuadroTexto 10">
            <a:extLst>
              <a:ext uri="{FF2B5EF4-FFF2-40B4-BE49-F238E27FC236}">
                <a16:creationId xmlns:a16="http://schemas.microsoft.com/office/drawing/2014/main" id="{C0F6CACD-64FF-F14F-9086-294FC88C5D5B}"/>
              </a:ext>
            </a:extLst>
          </p:cNvPr>
          <p:cNvSpPr txBox="1"/>
          <p:nvPr/>
        </p:nvSpPr>
        <p:spPr>
          <a:xfrm>
            <a:off x="5038361" y="4713309"/>
            <a:ext cx="3918857" cy="253916"/>
          </a:xfrm>
          <a:prstGeom prst="rect">
            <a:avLst/>
          </a:prstGeom>
          <a:noFill/>
        </p:spPr>
        <p:txBody>
          <a:bodyPr wrap="square" rtlCol="0">
            <a:spAutoFit/>
          </a:bodyPr>
          <a:lstStyle/>
          <a:p>
            <a:pPr algn="r"/>
            <a:r>
              <a:rPr lang="es-MX" sz="1050" b="1" dirty="0">
                <a:solidFill>
                  <a:schemeClr val="tx1">
                    <a:lumMod val="75000"/>
                    <a:lumOff val="25000"/>
                  </a:schemeClr>
                </a:solidFill>
              </a:rPr>
              <a:t>Septiembre 2019</a:t>
            </a:r>
          </a:p>
        </p:txBody>
      </p:sp>
    </p:spTree>
    <p:extLst>
      <p:ext uri="{BB962C8B-B14F-4D97-AF65-F5344CB8AC3E}">
        <p14:creationId xmlns:p14="http://schemas.microsoft.com/office/powerpoint/2010/main" val="13177554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72"/>
        <p:cNvGrpSpPr/>
        <p:nvPr/>
      </p:nvGrpSpPr>
      <p:grpSpPr>
        <a:xfrm>
          <a:off x="0" y="0"/>
          <a:ext cx="0" cy="0"/>
          <a:chOff x="0" y="0"/>
          <a:chExt cx="0" cy="0"/>
        </a:xfrm>
      </p:grpSpPr>
      <p:pic>
        <p:nvPicPr>
          <p:cNvPr id="6" name="Picture 2" descr="Designed to help unskilled workers acquire skill sets faster, and learn on the job, the eHat System is a hard hat with literally a guide inside it. Designed with a control panel to set up comms, a camera on the lip of the hat, and an audio system near the ears, the hat allows workers to communicate with their supervisors who guide them step by step as they do their job, allowing them to not just complete the task at hand, but actually learn."/>
          <p:cNvPicPr>
            <a:picLocks noChangeAspect="1" noChangeArrowheads="1"/>
          </p:cNvPicPr>
          <p:nvPr/>
        </p:nvPicPr>
        <p:blipFill rotWithShape="1">
          <a:blip r:embed="rId3">
            <a:extLst>
              <a:ext uri="{28A0092B-C50C-407E-A947-70E740481C1C}">
                <a14:useLocalDpi xmlns:a14="http://schemas.microsoft.com/office/drawing/2010/main" val="0"/>
              </a:ext>
            </a:extLst>
          </a:blip>
          <a:srcRect l="14181" t="1129" r="11339" b="77950"/>
          <a:stretch/>
        </p:blipFill>
        <p:spPr bwMode="auto">
          <a:xfrm flipH="1">
            <a:off x="852250" y="570935"/>
            <a:ext cx="2319127" cy="177180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7" name="Picture 2" descr="Designed to help unskilled workers acquire skill sets faster, and learn on the job, the eHat System is a hard hat with literally a guide inside it. Designed with a control panel to set up comms, a camera on the lip of the hat, and an audio system near the ears, the hat allows workers to communicate with their supervisors who guide them step by step as they do their job, allowing them to not just complete the task at hand, but actually learn."/>
          <p:cNvPicPr>
            <a:picLocks noChangeAspect="1" noChangeArrowheads="1"/>
          </p:cNvPicPr>
          <p:nvPr/>
        </p:nvPicPr>
        <p:blipFill rotWithShape="1">
          <a:blip r:embed="rId3">
            <a:extLst>
              <a:ext uri="{28A0092B-C50C-407E-A947-70E740481C1C}">
                <a14:useLocalDpi xmlns:a14="http://schemas.microsoft.com/office/drawing/2010/main" val="0"/>
              </a:ext>
            </a:extLst>
          </a:blip>
          <a:srcRect l="1284" t="24944" r="5148" b="54514"/>
          <a:stretch/>
        </p:blipFill>
        <p:spPr bwMode="auto">
          <a:xfrm flipH="1">
            <a:off x="3910077" y="1592668"/>
            <a:ext cx="3188451" cy="197551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8" name="Picture 2" descr="Designed to help unskilled workers acquire skill sets faster, and learn on the job, the eHat System is a hard hat with literally a guide inside it. Designed with a control panel to set up comms, a camera on the lip of the hat, and an audio system near the ears, the hat allows workers to communicate with their supervisors who guide them step by step as they do their job, allowing them to not just complete the task at hand, but actually learn."/>
          <p:cNvPicPr>
            <a:picLocks noChangeAspect="1" noChangeArrowheads="1"/>
          </p:cNvPicPr>
          <p:nvPr/>
        </p:nvPicPr>
        <p:blipFill rotWithShape="1">
          <a:blip r:embed="rId3">
            <a:extLst>
              <a:ext uri="{28A0092B-C50C-407E-A947-70E740481C1C}">
                <a14:useLocalDpi xmlns:a14="http://schemas.microsoft.com/office/drawing/2010/main" val="0"/>
              </a:ext>
            </a:extLst>
          </a:blip>
          <a:srcRect l="1076" t="74209" r="16663" b="3059"/>
          <a:stretch/>
        </p:blipFill>
        <p:spPr bwMode="auto">
          <a:xfrm flipH="1">
            <a:off x="852250" y="2546859"/>
            <a:ext cx="2320793" cy="174425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9" name="Imagen 8"/>
          <p:cNvPicPr>
            <a:picLocks noChangeAspect="1"/>
          </p:cNvPicPr>
          <p:nvPr/>
        </p:nvPicPr>
        <p:blipFill>
          <a:blip r:embed="rId4">
            <a:duotone>
              <a:schemeClr val="accent2">
                <a:shade val="45000"/>
                <a:satMod val="135000"/>
              </a:schemeClr>
              <a:prstClr val="white"/>
            </a:duotone>
          </a:blip>
          <a:stretch>
            <a:fillRect/>
          </a:stretch>
        </p:blipFill>
        <p:spPr>
          <a:xfrm rot="1678797">
            <a:off x="3468383" y="524247"/>
            <a:ext cx="883388" cy="883388"/>
          </a:xfrm>
          <a:prstGeom prst="rect">
            <a:avLst/>
          </a:prstGeom>
        </p:spPr>
      </p:pic>
      <p:pic>
        <p:nvPicPr>
          <p:cNvPr id="10" name="Imagen 9"/>
          <p:cNvPicPr>
            <a:picLocks noChangeAspect="1"/>
          </p:cNvPicPr>
          <p:nvPr/>
        </p:nvPicPr>
        <p:blipFill>
          <a:blip r:embed="rId4">
            <a:duotone>
              <a:schemeClr val="accent2">
                <a:shade val="45000"/>
                <a:satMod val="135000"/>
              </a:schemeClr>
              <a:prstClr val="white"/>
            </a:duotone>
          </a:blip>
          <a:stretch>
            <a:fillRect/>
          </a:stretch>
        </p:blipFill>
        <p:spPr>
          <a:xfrm rot="8907238">
            <a:off x="3464060" y="3697673"/>
            <a:ext cx="883388" cy="883388"/>
          </a:xfrm>
          <a:prstGeom prst="rect">
            <a:avLst/>
          </a:prstGeom>
        </p:spPr>
      </p:pic>
      <p:sp>
        <p:nvSpPr>
          <p:cNvPr id="11" name="Google Shape;95;p18"/>
          <p:cNvSpPr txBox="1">
            <a:spLocks/>
          </p:cNvSpPr>
          <p:nvPr/>
        </p:nvSpPr>
        <p:spPr>
          <a:xfrm>
            <a:off x="1238793" y="4197167"/>
            <a:ext cx="1546039" cy="508000"/>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114300" algn="just">
              <a:spcBef>
                <a:spcPts val="600"/>
              </a:spcBef>
              <a:buSzPts val="1800"/>
            </a:pPr>
            <a:r>
              <a:rPr lang="es-MX" sz="1600" b="1" dirty="0">
                <a:solidFill>
                  <a:srgbClr val="FFC000"/>
                </a:solidFill>
                <a:latin typeface="Lato Light" panose="020B0604020202020204" charset="0"/>
              </a:rPr>
              <a:t>Interpretes</a:t>
            </a:r>
            <a:endParaRPr lang="es-MX" sz="1600" dirty="0">
              <a:solidFill>
                <a:srgbClr val="FFC000"/>
              </a:solidFill>
              <a:latin typeface="Lato Light" panose="020B0604020202020204" charset="0"/>
            </a:endParaRPr>
          </a:p>
          <a:p>
            <a:pPr marL="114300" algn="just">
              <a:spcBef>
                <a:spcPts val="600"/>
              </a:spcBef>
              <a:buSzPts val="1800"/>
            </a:pPr>
            <a:endParaRPr lang="es-MX" sz="1600" dirty="0">
              <a:solidFill>
                <a:srgbClr val="FFC000"/>
              </a:solidFill>
              <a:latin typeface="Lato Light" panose="020B0604020202020204" charset="0"/>
            </a:endParaRPr>
          </a:p>
        </p:txBody>
      </p:sp>
      <p:sp>
        <p:nvSpPr>
          <p:cNvPr id="12" name="Google Shape;95;p18"/>
          <p:cNvSpPr txBox="1">
            <a:spLocks/>
          </p:cNvSpPr>
          <p:nvPr/>
        </p:nvSpPr>
        <p:spPr>
          <a:xfrm>
            <a:off x="1300899" y="110170"/>
            <a:ext cx="1673039" cy="456984"/>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114300" algn="just">
              <a:spcBef>
                <a:spcPts val="600"/>
              </a:spcBef>
              <a:buSzPts val="1800"/>
            </a:pPr>
            <a:r>
              <a:rPr lang="es-MX" sz="1600" b="1" dirty="0">
                <a:solidFill>
                  <a:srgbClr val="FFC000"/>
                </a:solidFill>
                <a:latin typeface="Lato Light" panose="020B0604020202020204" charset="0"/>
              </a:rPr>
              <a:t>Significante</a:t>
            </a:r>
            <a:endParaRPr lang="es-MX" sz="1600" dirty="0">
              <a:solidFill>
                <a:srgbClr val="FFC000"/>
              </a:solidFill>
              <a:latin typeface="Lato Light" panose="020B0604020202020204" charset="0"/>
            </a:endParaRPr>
          </a:p>
        </p:txBody>
      </p:sp>
      <p:sp>
        <p:nvSpPr>
          <p:cNvPr id="13" name="Google Shape;95;p18"/>
          <p:cNvSpPr txBox="1">
            <a:spLocks/>
          </p:cNvSpPr>
          <p:nvPr/>
        </p:nvSpPr>
        <p:spPr>
          <a:xfrm>
            <a:off x="4973281" y="3509228"/>
            <a:ext cx="1551682" cy="480612"/>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114300" algn="just">
              <a:spcBef>
                <a:spcPts val="600"/>
              </a:spcBef>
              <a:buSzPts val="1800"/>
            </a:pPr>
            <a:r>
              <a:rPr lang="es-MX" sz="1600" b="1" dirty="0">
                <a:solidFill>
                  <a:srgbClr val="FFC000"/>
                </a:solidFill>
                <a:latin typeface="Lato Light" panose="020B0604020202020204" charset="0"/>
              </a:rPr>
              <a:t>Significado</a:t>
            </a:r>
            <a:endParaRPr lang="es-MX" sz="1600" dirty="0">
              <a:solidFill>
                <a:srgbClr val="FFC000"/>
              </a:solidFill>
              <a:latin typeface="Lato Light" panose="020B0604020202020204" charset="0"/>
            </a:endParaRPr>
          </a:p>
          <a:p>
            <a:pPr marL="114300" algn="just">
              <a:spcBef>
                <a:spcPts val="600"/>
              </a:spcBef>
              <a:buSzPts val="1800"/>
            </a:pPr>
            <a:endParaRPr lang="es-MX" sz="1600" dirty="0">
              <a:solidFill>
                <a:schemeClr val="accent1">
                  <a:lumMod val="75000"/>
                </a:schemeClr>
              </a:solidFill>
              <a:latin typeface="Lato Light" panose="020B0604020202020204" charset="0"/>
            </a:endParaRPr>
          </a:p>
        </p:txBody>
      </p:sp>
      <p:sp>
        <p:nvSpPr>
          <p:cNvPr id="15" name="Google Shape;95;p18"/>
          <p:cNvSpPr txBox="1">
            <a:spLocks noGrp="1"/>
          </p:cNvSpPr>
          <p:nvPr/>
        </p:nvSpPr>
        <p:spPr>
          <a:xfrm>
            <a:off x="4167260" y="3909824"/>
            <a:ext cx="3163724" cy="701461"/>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60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1pPr>
            <a:lvl2pPr marL="914400" marR="0" lvl="1"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2pPr>
            <a:lvl3pPr marL="1371600" marR="0" lvl="2"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3pPr>
            <a:lvl4pPr marL="1828800" marR="0" lvl="3"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4pPr>
            <a:lvl5pPr marL="2286000" marR="0" lvl="4"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5pPr>
            <a:lvl6pPr marL="2743200" marR="0" lvl="5"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6pPr>
            <a:lvl7pPr marL="3200400" marR="0" lvl="6"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7pPr>
            <a:lvl8pPr marL="3657600" marR="0" lvl="7"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8pPr>
            <a:lvl9pPr marL="4114800" marR="0" lvl="8" indent="-342900" algn="l" rtl="0">
              <a:lnSpc>
                <a:spcPct val="100000"/>
              </a:lnSpc>
              <a:spcBef>
                <a:spcPts val="0"/>
              </a:spcBef>
              <a:spcAft>
                <a:spcPts val="0"/>
              </a:spcAft>
              <a:buClr>
                <a:srgbClr val="B7B7B7"/>
              </a:buClr>
              <a:buSzPts val="1800"/>
              <a:buFont typeface="Lato Light"/>
              <a:buChar char="■"/>
              <a:defRPr sz="1800" b="0" i="0" u="none" strike="noStrike" cap="none">
                <a:solidFill>
                  <a:srgbClr val="666666"/>
                </a:solidFill>
                <a:latin typeface="Lato Light"/>
                <a:ea typeface="Lato Light"/>
                <a:cs typeface="Lato Light"/>
                <a:sym typeface="Lato Light"/>
              </a:defRPr>
            </a:lvl9pPr>
          </a:lstStyle>
          <a:p>
            <a:pPr marL="114300" lvl="0" indent="0" algn="ctr" rtl="0">
              <a:lnSpc>
                <a:spcPct val="50000"/>
              </a:lnSpc>
              <a:spcBef>
                <a:spcPts val="600"/>
              </a:spcBef>
              <a:spcAft>
                <a:spcPts val="0"/>
              </a:spcAft>
              <a:buSzPts val="1800"/>
              <a:buNone/>
            </a:pPr>
            <a:r>
              <a:rPr lang="es-ES_tradnl" sz="1000" dirty="0"/>
              <a:t>Figura 2. Elementos de la significación </a:t>
            </a:r>
          </a:p>
          <a:p>
            <a:pPr marL="114300" lvl="0" indent="0" algn="ctr">
              <a:lnSpc>
                <a:spcPct val="50000"/>
              </a:lnSpc>
              <a:buNone/>
            </a:pPr>
            <a:r>
              <a:rPr lang="es-ES_tradnl" sz="1000" dirty="0"/>
              <a:t> Fuente: yancodesingn (2017)</a:t>
            </a:r>
            <a:endParaRPr lang="es-ES_tradnl" sz="1400" dirty="0"/>
          </a:p>
          <a:p>
            <a:pPr marL="114300" lvl="0" indent="0" algn="just">
              <a:buNone/>
            </a:pPr>
            <a:endParaRPr lang="es-ES_tradnl" sz="1400" dirty="0"/>
          </a:p>
        </p:txBody>
      </p:sp>
      <p:pic>
        <p:nvPicPr>
          <p:cNvPr id="18" name="Imagen 17" descr="Captura de pantalla 2018-09-18 a las 3.38.15 p.m..png"/>
          <p:cNvPicPr>
            <a:picLocks noChangeAspect="1"/>
          </p:cNvPicPr>
          <p:nvPr/>
        </p:nvPicPr>
        <p:blipFill rotWithShape="1">
          <a:blip r:embed="rId5">
            <a:extLst>
              <a:ext uri="{28A0092B-C50C-407E-A947-70E740481C1C}">
                <a14:useLocalDpi xmlns:a14="http://schemas.microsoft.com/office/drawing/2010/main" val="0"/>
              </a:ext>
            </a:extLst>
          </a:blip>
          <a:srcRect l="71563" t="1565" r="5085"/>
          <a:stretch/>
        </p:blipFill>
        <p:spPr>
          <a:xfrm>
            <a:off x="7182357" y="0"/>
            <a:ext cx="1961643" cy="5143500"/>
          </a:xfrm>
          <a:prstGeom prst="rect">
            <a:avLst/>
          </a:prstGeom>
        </p:spPr>
      </p:pic>
      <p:sp>
        <p:nvSpPr>
          <p:cNvPr id="17" name="Rectángulo 16">
            <a:extLst>
              <a:ext uri="{FF2B5EF4-FFF2-40B4-BE49-F238E27FC236}">
                <a16:creationId xmlns:a16="http://schemas.microsoft.com/office/drawing/2014/main" id="{83D39E2F-14A9-BD45-ADA2-D72F27720B3E}"/>
              </a:ext>
            </a:extLst>
          </p:cNvPr>
          <p:cNvSpPr/>
          <p:nvPr/>
        </p:nvSpPr>
        <p:spPr>
          <a:xfrm>
            <a:off x="528286" y="4713309"/>
            <a:ext cx="2164375" cy="253916"/>
          </a:xfrm>
          <a:prstGeom prst="rect">
            <a:avLst/>
          </a:prstGeom>
        </p:spPr>
        <p:txBody>
          <a:bodyPr wrap="none">
            <a:spAutoFit/>
          </a:bodyPr>
          <a:lstStyle/>
          <a:p>
            <a:r>
              <a:rPr lang="es-MX" sz="1050" dirty="0">
                <a:solidFill>
                  <a:schemeClr val="bg2"/>
                </a:solidFill>
              </a:rPr>
              <a:t>Diseño de Productos Sistémicos </a:t>
            </a:r>
          </a:p>
        </p:txBody>
      </p:sp>
      <p:sp>
        <p:nvSpPr>
          <p:cNvPr id="20" name="Rectángulo 19">
            <a:extLst>
              <a:ext uri="{FF2B5EF4-FFF2-40B4-BE49-F238E27FC236}">
                <a16:creationId xmlns:a16="http://schemas.microsoft.com/office/drawing/2014/main" id="{C4345FA3-1A76-0B4B-9EB6-C49043825D1C}"/>
              </a:ext>
            </a:extLst>
          </p:cNvPr>
          <p:cNvSpPr/>
          <p:nvPr/>
        </p:nvSpPr>
        <p:spPr>
          <a:xfrm>
            <a:off x="5306301" y="4713309"/>
            <a:ext cx="1691489" cy="253916"/>
          </a:xfrm>
          <a:prstGeom prst="rect">
            <a:avLst/>
          </a:prstGeom>
        </p:spPr>
        <p:txBody>
          <a:bodyPr wrap="none">
            <a:spAutoFit/>
          </a:bodyPr>
          <a:lstStyle/>
          <a:p>
            <a:r>
              <a:rPr lang="es-MX" sz="1050" dirty="0">
                <a:solidFill>
                  <a:schemeClr val="bg2"/>
                </a:solidFill>
              </a:rPr>
              <a:t>Dr. en Dis. Deniss Rojas </a:t>
            </a:r>
          </a:p>
        </p:txBody>
      </p:sp>
      <p:sp>
        <p:nvSpPr>
          <p:cNvPr id="21" name="CuadroTexto 20">
            <a:extLst>
              <a:ext uri="{FF2B5EF4-FFF2-40B4-BE49-F238E27FC236}">
                <a16:creationId xmlns:a16="http://schemas.microsoft.com/office/drawing/2014/main" id="{F8698C69-8891-9748-82A3-7DB07E005107}"/>
              </a:ext>
            </a:extLst>
          </p:cNvPr>
          <p:cNvSpPr txBox="1"/>
          <p:nvPr/>
        </p:nvSpPr>
        <p:spPr>
          <a:xfrm>
            <a:off x="5038361" y="4713309"/>
            <a:ext cx="3918857" cy="253916"/>
          </a:xfrm>
          <a:prstGeom prst="rect">
            <a:avLst/>
          </a:prstGeom>
          <a:noFill/>
        </p:spPr>
        <p:txBody>
          <a:bodyPr wrap="square" rtlCol="0">
            <a:spAutoFit/>
          </a:bodyPr>
          <a:lstStyle/>
          <a:p>
            <a:pPr algn="r"/>
            <a:r>
              <a:rPr lang="es-MX" sz="1050" b="1" dirty="0">
                <a:solidFill>
                  <a:schemeClr val="tx1">
                    <a:lumMod val="75000"/>
                    <a:lumOff val="25000"/>
                  </a:schemeClr>
                </a:solidFill>
              </a:rPr>
              <a:t>Septiembre 2019</a:t>
            </a:r>
          </a:p>
        </p:txBody>
      </p:sp>
    </p:spTree>
    <p:extLst>
      <p:ext uri="{BB962C8B-B14F-4D97-AF65-F5344CB8AC3E}">
        <p14:creationId xmlns:p14="http://schemas.microsoft.com/office/powerpoint/2010/main" val="4023932777"/>
      </p:ext>
    </p:extLst>
  </p:cSld>
  <p:clrMapOvr>
    <a:masterClrMapping/>
  </p:clrMapOvr>
</p:sld>
</file>

<file path=ppt/theme/theme1.xml><?xml version="1.0" encoding="utf-8"?>
<a:theme xmlns:a="http://schemas.openxmlformats.org/drawingml/2006/main" name="Eglamour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10156</TotalTime>
  <Words>4041</Words>
  <Application>Microsoft Macintosh PowerPoint</Application>
  <PresentationFormat>Presentación en pantalla (16:9)</PresentationFormat>
  <Paragraphs>477</Paragraphs>
  <Slides>44</Slides>
  <Notes>44</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44</vt:i4>
      </vt:variant>
    </vt:vector>
  </HeadingPairs>
  <TitlesOfParts>
    <vt:vector size="49" baseType="lpstr">
      <vt:lpstr>Arial</vt:lpstr>
      <vt:lpstr>Courier New</vt:lpstr>
      <vt:lpstr>Lato Hairline</vt:lpstr>
      <vt:lpstr>Lato Light</vt:lpstr>
      <vt:lpstr>Eglamour template</vt:lpstr>
      <vt:lpstr>Centro Universitario UAEM Valle de Chalco</vt:lpstr>
      <vt:lpstr>Contenido</vt:lpstr>
      <vt:lpstr> Objetivo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This is your presentation title</dc:title>
  <dc:creator>Gabriela victorino cruz</dc:creator>
  <cp:lastModifiedBy>Josue Deniss Rojas Aragón</cp:lastModifiedBy>
  <cp:revision>255</cp:revision>
  <dcterms:modified xsi:type="dcterms:W3CDTF">2019-09-30T22:37:39Z</dcterms:modified>
</cp:coreProperties>
</file>