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287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328" r:id="rId43"/>
    <p:sldId id="329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37" r:id="rId52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17"/>
    <p:restoredTop sz="94694"/>
  </p:normalViewPr>
  <p:slideViewPr>
    <p:cSldViewPr snapToGrid="0" snapToObjects="1">
      <p:cViewPr varScale="1">
        <p:scale>
          <a:sx n="86" d="100"/>
          <a:sy n="86" d="100"/>
        </p:scale>
        <p:origin x="208" y="1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7" name="Shape 254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48" name="Shape 254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0.png"/></Relationships>
</file>

<file path=ppt/slideLayouts/_rels/slideLayout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8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lantilla-eduardo-08.png" descr="plantilla-eduardo-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387F1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0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3B7F1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1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3B7F1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03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3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04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4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5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53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051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052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0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1" name="image31.png" descr="image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6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6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6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" name="image32.png" descr="image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7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73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7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image33.png" descr="image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8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8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8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lantilla-eduardo-07.png" descr="plantilla-eduardo-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1" name="image34.png" descr="image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9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9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9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1" name="image35.png" descr="image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0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0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0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1" name="image31.png" descr="image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1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1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1" name="image33.png" descr="image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3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3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3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1" name="image35.png" descr="image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5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165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163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164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116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1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7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84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18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449025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449025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449025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449025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808000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94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lantilla-eduardo-09.png" descr="plantilla-eduardo-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80801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1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2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3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3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6" name="image36.png" descr="image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4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4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6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6" name="image37.png" descr="image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58" name="Línea"/>
          <p:cNvSpPr/>
          <p:nvPr/>
        </p:nvSpPr>
        <p:spPr>
          <a:xfrm flipV="1">
            <a:off x="332019" y="430529"/>
            <a:ext cx="7832691" cy="1123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5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7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6" name="image38.png" descr="image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6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6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8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6" name="image39.png" descr="image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7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7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7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6" name="image40.png" descr="image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8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8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5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29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0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29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29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3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6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1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8" name="image36.png" descr="image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0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1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1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8" name="image37.png" descr="image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1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20" name="Línea"/>
          <p:cNvSpPr/>
          <p:nvPr/>
        </p:nvSpPr>
        <p:spPr>
          <a:xfrm flipV="1">
            <a:off x="332018" y="430529"/>
            <a:ext cx="7937091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2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8" name="image38.png" descr="image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2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3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8" name="image39.png" descr="image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3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4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8" name="image40.png" descr="image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5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362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360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361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8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136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3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7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7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81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38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80800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80800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80800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80800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8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Rectángulo"/>
          <p:cNvSpPr/>
          <p:nvPr/>
        </p:nvSpPr>
        <p:spPr>
          <a:xfrm>
            <a:off x="-7660" y="0"/>
            <a:ext cx="9160604" cy="5143500"/>
          </a:xfrm>
          <a:prstGeom prst="rect">
            <a:avLst/>
          </a:prstGeom>
          <a:solidFill>
            <a:srgbClr val="B20B50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91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9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9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0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FFF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FFF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FFF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B33650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1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42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2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2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43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3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3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" name="image41.png" descr="image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4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4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4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3" name="image42.png" descr="image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55" name="Línea"/>
          <p:cNvSpPr/>
          <p:nvPr/>
        </p:nvSpPr>
        <p:spPr>
          <a:xfrm>
            <a:off x="332018" y="431650"/>
            <a:ext cx="790855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3" name="image43.png" descr="image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6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6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6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" name="image44.png" descr="image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7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7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3" name="image45.png" descr="image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8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8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9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497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495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496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4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000000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" name="image41.png" descr="image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0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0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" name="image42.png" descr="image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1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17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1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" name="image43.png" descr="image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2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5" name="image44.png" descr="image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3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3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4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547" name="image45.png" descr="image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4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5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59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557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558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B20B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156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5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6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78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57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B3365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B3365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B3365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B3365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Rectángulo"/>
          <p:cNvSpPr/>
          <p:nvPr/>
        </p:nvSpPr>
        <p:spPr>
          <a:xfrm>
            <a:off x="1" y="8964"/>
            <a:ext cx="9160604" cy="5143501"/>
          </a:xfrm>
          <a:prstGeom prst="rect">
            <a:avLst/>
          </a:prstGeom>
          <a:solidFill>
            <a:srgbClr val="5A209D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9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5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5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F7F7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F7F7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F7F7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4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5B319D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0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5B319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62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2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C42A8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C42A8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C42A8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C42A8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C42A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0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63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3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030A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030A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030A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3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" name="image46.png" descr="image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4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4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4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0" name="image47.png" descr="image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5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52" name="Línea"/>
          <p:cNvSpPr/>
          <p:nvPr/>
        </p:nvSpPr>
        <p:spPr>
          <a:xfrm>
            <a:off x="332018" y="431650"/>
            <a:ext cx="790855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0" name="image48.png" descr="image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6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6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0" name="image49.png" descr="image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7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7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7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0" name="image50.png" descr="image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8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8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8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9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694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692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5A20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693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5A20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6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6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6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2" name="image46.png" descr="image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0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0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0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2" name="image47.png" descr="image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1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14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1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2" name="image48.png" descr="image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2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2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2" name="image49.png" descr="image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3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3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" name="image50.png" descr="image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4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5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756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754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5A209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755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7C42A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76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030A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030A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030A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75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77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030A0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030A0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030A0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030A0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7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4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C25E6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85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3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9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lantilla-eduardo-05.png" descr="plantilla-eduardo-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7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1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25E6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0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81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1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8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29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3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7" name="image51.png" descr="image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3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3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4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7" name="image52.png" descr="image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4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49" name="Línea"/>
          <p:cNvSpPr/>
          <p:nvPr/>
        </p:nvSpPr>
        <p:spPr>
          <a:xfrm>
            <a:off x="332018" y="431650"/>
            <a:ext cx="7922822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7" name="image53.png" descr="image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5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6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7" name="image54.png" descr="image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6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6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7" name="image55.png" descr="image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7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7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8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891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889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890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89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lantilla-eduardo-06.png" descr="plantilla-eduardo-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84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8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9" name="image51.png" descr="image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0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0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0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9" name="image52.png" descr="image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1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11" name="Línea"/>
          <p:cNvSpPr/>
          <p:nvPr/>
        </p:nvSpPr>
        <p:spPr>
          <a:xfrm>
            <a:off x="332019" y="431650"/>
            <a:ext cx="789428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9" name="image53.png" descr="image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2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2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9" name="image54.png" descr="image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3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3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9" name="image55.png" descr="image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4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4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5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953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1951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1952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25E6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6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1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9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6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6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72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97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5E6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5E6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5E6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5E6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7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1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AB6419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8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8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9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plantilla-eduardo-08.png" descr="plantilla-eduardo-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8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AB641F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99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6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4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01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1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1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4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02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26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2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4" name="image56.png" descr="image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3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3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4" name="image57.png" descr="image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4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46" name="Línea"/>
          <p:cNvSpPr/>
          <p:nvPr/>
        </p:nvSpPr>
        <p:spPr>
          <a:xfrm flipV="1">
            <a:off x="332018" y="430529"/>
            <a:ext cx="7887149" cy="1123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4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image58.png" descr="image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5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5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image59.png" descr="image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6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6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4" name="image60.png" descr="image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7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7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8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088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086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087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plantilla-eduardo-07.png" descr="plantilla-eduardo-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6" name="image56.png" descr="image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09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09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9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6" name="image57.png" descr="image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0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08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0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6" name="image58.png" descr="image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1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1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6" name="image59.png" descr="image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2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6" name="image60.png" descr="image6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3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3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4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15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14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14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AB641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1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1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69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17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AB6419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AB6419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AB6419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AB641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7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8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F9C032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9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lantilla-eduardo-09.png" descr="plantilla-eduardo-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1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20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0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CC3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CC3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CC3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0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3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21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15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CC3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CC3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CC3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CC3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1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3" name="image61.png" descr="image6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2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2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2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3" name="image63.png" descr="image6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4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4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4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" name="image64.png" descr="image6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5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5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5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" name="image65.png" descr="image6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6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6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6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5" name="image66.png" descr="image6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3982"/>
            <a:ext cx="9144000" cy="1352751"/>
          </a:xfrm>
          <a:prstGeom prst="rect">
            <a:avLst/>
          </a:prstGeom>
          <a:ln w="12700">
            <a:miter lim="400000"/>
          </a:ln>
        </p:spPr>
      </p:pic>
      <p:sp>
        <p:nvSpPr>
          <p:cNvPr id="2286" name="Texto del título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1" cy="1021557"/>
          </a:xfrm>
          <a:prstGeom prst="rect">
            <a:avLst/>
          </a:prstGeom>
        </p:spPr>
        <p:txBody>
          <a:bodyPr anchor="t"/>
          <a:lstStyle>
            <a:lvl1pPr>
              <a:defRPr sz="3000" b="1" cap="all"/>
            </a:lvl1pPr>
          </a:lstStyle>
          <a:p>
            <a:r>
              <a:t>Texto del título</a:t>
            </a:r>
          </a:p>
        </p:txBody>
      </p:sp>
      <p:sp>
        <p:nvSpPr>
          <p:cNvPr id="228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722312" y="2180034"/>
            <a:ext cx="7772401" cy="1125141"/>
          </a:xfrm>
          <a:prstGeom prst="rect">
            <a:avLst/>
          </a:prstGeom>
        </p:spPr>
        <p:txBody>
          <a:bodyPr anchor="b"/>
          <a:lstStyle>
            <a:lvl1pPr>
              <a:spcBef>
                <a:spcPts val="300"/>
              </a:spcBef>
              <a:defRPr sz="1500">
                <a:solidFill>
                  <a:srgbClr val="888888"/>
                </a:solidFill>
              </a:defRPr>
            </a:lvl1pPr>
            <a:lvl2pPr marL="0" indent="3429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2pPr>
            <a:lvl3pPr marL="0" indent="6858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3pPr>
            <a:lvl4pPr marL="0" indent="10287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4pPr>
            <a:lvl5pPr marL="0" indent="1371600">
              <a:spcBef>
                <a:spcPts val="300"/>
              </a:spcBef>
              <a:buSzTx/>
              <a:buNone/>
              <a:defRPr sz="1500">
                <a:solidFill>
                  <a:srgbClr val="888888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8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2" name="image67.png" descr="image6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33571"/>
            <a:ext cx="9144000" cy="409930"/>
          </a:xfrm>
          <a:prstGeom prst="rect">
            <a:avLst/>
          </a:prstGeom>
          <a:ln w="12700">
            <a:miter lim="400000"/>
          </a:ln>
        </p:spPr>
      </p:pic>
      <p:sp>
        <p:nvSpPr>
          <p:cNvPr id="2303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2762813"/>
            <a:ext cx="8229600" cy="857251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30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767068"/>
            <a:ext cx="8229600" cy="827554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0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2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2762813"/>
            <a:ext cx="8229600" cy="857251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31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2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2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7F7F7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7F7F7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7F7F7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0" name="Rectángulo"/>
          <p:cNvSpPr/>
          <p:nvPr/>
        </p:nvSpPr>
        <p:spPr>
          <a:xfrm>
            <a:off x="2383" y="4800600"/>
            <a:ext cx="9141619" cy="3429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1" name="Rectángulo"/>
          <p:cNvSpPr/>
          <p:nvPr/>
        </p:nvSpPr>
        <p:spPr>
          <a:xfrm>
            <a:off x="13" y="4750737"/>
            <a:ext cx="9141619" cy="4800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2" name="Texto del título"/>
          <p:cNvSpPr txBox="1">
            <a:spLocks noGrp="1"/>
          </p:cNvSpPr>
          <p:nvPr>
            <p:ph type="title"/>
          </p:nvPr>
        </p:nvSpPr>
        <p:spPr>
          <a:xfrm>
            <a:off x="822960" y="569213"/>
            <a:ext cx="7543801" cy="2674622"/>
          </a:xfrm>
          <a:prstGeom prst="rect">
            <a:avLst/>
          </a:prstGeom>
        </p:spPr>
        <p:txBody>
          <a:bodyPr anchor="b"/>
          <a:lstStyle>
            <a:lvl1pPr>
              <a:lnSpc>
                <a:spcPct val="85000"/>
              </a:lnSpc>
              <a:defRPr sz="6000" spc="-38"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323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25038" y="3341716"/>
            <a:ext cx="7543801" cy="857251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3429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6858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0287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371600">
              <a:spcBef>
                <a:spcPts val="400"/>
              </a:spcBef>
              <a:buSzTx/>
              <a:buNone/>
              <a:defRPr sz="1800" cap="all" spc="150">
                <a:solidFill>
                  <a:srgbClr val="1F497D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24" name="Línea"/>
          <p:cNvSpPr/>
          <p:nvPr/>
        </p:nvSpPr>
        <p:spPr>
          <a:xfrm>
            <a:off x="905743" y="3257550"/>
            <a:ext cx="7406642" cy="0"/>
          </a:xfrm>
          <a:prstGeom prst="line">
            <a:avLst/>
          </a:prstGeom>
          <a:ln w="6350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2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2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3008315" cy="1076325"/>
          </a:xfrm>
          <a:prstGeom prst="rect">
            <a:avLst/>
          </a:prstGeom>
        </p:spPr>
        <p:txBody>
          <a:bodyPr anchor="b"/>
          <a:lstStyle>
            <a:lvl1pPr>
              <a:defRPr sz="1500" b="1"/>
            </a:lvl1pPr>
          </a:lstStyle>
          <a:p>
            <a:r>
              <a:t>Texto del título</a:t>
            </a:r>
          </a:p>
        </p:txBody>
      </p:sp>
      <p:sp>
        <p:nvSpPr>
          <p:cNvPr id="2333" name="Nivel de texto 1…"/>
          <p:cNvSpPr txBox="1">
            <a:spLocks noGrp="1"/>
          </p:cNvSpPr>
          <p:nvPr>
            <p:ph type="body" idx="1"/>
          </p:nvPr>
        </p:nvSpPr>
        <p:spPr>
          <a:xfrm>
            <a:off x="3575050" y="204786"/>
            <a:ext cx="5111750" cy="4938714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3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1" name="Rectángulo"/>
          <p:cNvSpPr/>
          <p:nvPr/>
        </p:nvSpPr>
        <p:spPr>
          <a:xfrm>
            <a:off x="13" y="0"/>
            <a:ext cx="3038095" cy="51435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2" name="Rectángulo"/>
          <p:cNvSpPr/>
          <p:nvPr/>
        </p:nvSpPr>
        <p:spPr>
          <a:xfrm>
            <a:off x="3030053" y="0"/>
            <a:ext cx="48007" cy="51435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43" name="Texto del título"/>
          <p:cNvSpPr txBox="1">
            <a:spLocks noGrp="1"/>
          </p:cNvSpPr>
          <p:nvPr>
            <p:ph type="title"/>
          </p:nvPr>
        </p:nvSpPr>
        <p:spPr>
          <a:xfrm>
            <a:off x="342900" y="445769"/>
            <a:ext cx="2400300" cy="1714501"/>
          </a:xfrm>
          <a:prstGeom prst="rect">
            <a:avLst/>
          </a:prstGeom>
        </p:spPr>
        <p:txBody>
          <a:bodyPr anchor="b"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344" name="Nivel de texto 1…"/>
          <p:cNvSpPr txBox="1">
            <a:spLocks noGrp="1"/>
          </p:cNvSpPr>
          <p:nvPr>
            <p:ph type="body" idx="1"/>
          </p:nvPr>
        </p:nvSpPr>
        <p:spPr>
          <a:xfrm>
            <a:off x="3460238" y="548640"/>
            <a:ext cx="5009394" cy="3943351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45" name="Rectángulo"/>
          <p:cNvSpPr>
            <a:spLocks noGrp="1"/>
          </p:cNvSpPr>
          <p:nvPr>
            <p:ph type="body" sz="quarter" idx="13"/>
          </p:nvPr>
        </p:nvSpPr>
        <p:spPr>
          <a:xfrm>
            <a:off x="342900" y="2194560"/>
            <a:ext cx="2400300" cy="253434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00"/>
              </a:spcBef>
              <a:defRPr sz="11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4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1F497D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3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C13724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54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5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6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366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364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365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3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4" name="Rectángulo"/>
          <p:cNvSpPr/>
          <p:nvPr/>
        </p:nvSpPr>
        <p:spPr>
          <a:xfrm>
            <a:off x="13" y="0"/>
            <a:ext cx="3038095" cy="51435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5" name="Rectángulo"/>
          <p:cNvSpPr/>
          <p:nvPr/>
        </p:nvSpPr>
        <p:spPr>
          <a:xfrm>
            <a:off x="3030053" y="0"/>
            <a:ext cx="48007" cy="51435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76" name="Texto del título"/>
          <p:cNvSpPr txBox="1">
            <a:spLocks noGrp="1"/>
          </p:cNvSpPr>
          <p:nvPr>
            <p:ph type="title"/>
          </p:nvPr>
        </p:nvSpPr>
        <p:spPr>
          <a:xfrm>
            <a:off x="342900" y="445769"/>
            <a:ext cx="2400300" cy="1714501"/>
          </a:xfrm>
          <a:prstGeom prst="rect">
            <a:avLst/>
          </a:prstGeom>
        </p:spPr>
        <p:txBody>
          <a:bodyPr anchor="b"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377" name="Nivel de texto 1…"/>
          <p:cNvSpPr txBox="1">
            <a:spLocks noGrp="1"/>
          </p:cNvSpPr>
          <p:nvPr>
            <p:ph type="body" idx="1"/>
          </p:nvPr>
        </p:nvSpPr>
        <p:spPr>
          <a:xfrm>
            <a:off x="3460238" y="548640"/>
            <a:ext cx="5009394" cy="3943351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78" name="Rectángulo"/>
          <p:cNvSpPr>
            <a:spLocks noGrp="1"/>
          </p:cNvSpPr>
          <p:nvPr>
            <p:ph type="body" sz="quarter" idx="13"/>
          </p:nvPr>
        </p:nvSpPr>
        <p:spPr>
          <a:xfrm>
            <a:off x="342900" y="2194560"/>
            <a:ext cx="2400300" cy="253434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00"/>
              </a:spcBef>
              <a:defRPr sz="11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79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25345" y="4844839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>
                <a:solidFill>
                  <a:srgbClr val="1F497D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6" name="image67.png" descr="image6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33571"/>
            <a:ext cx="9144000" cy="409930"/>
          </a:xfrm>
          <a:prstGeom prst="rect">
            <a:avLst/>
          </a:prstGeom>
          <a:ln w="12700">
            <a:miter lim="400000"/>
          </a:ln>
        </p:spPr>
      </p:pic>
      <p:sp>
        <p:nvSpPr>
          <p:cNvPr id="2387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2762813"/>
            <a:ext cx="8229600" cy="857251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238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3767068"/>
            <a:ext cx="8229600" cy="827554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89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553200" y="4767262"/>
            <a:ext cx="335866" cy="370841"/>
          </a:xfrm>
          <a:prstGeom prst="rect">
            <a:avLst/>
          </a:prstGeom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F9C032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9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595959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5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06" name="Texto del título"/>
          <p:cNvSpPr txBox="1">
            <a:spLocks noGrp="1"/>
          </p:cNvSpPr>
          <p:nvPr>
            <p:ph type="title"/>
          </p:nvPr>
        </p:nvSpPr>
        <p:spPr>
          <a:xfrm>
            <a:off x="1684734" y="3305175"/>
            <a:ext cx="5829301" cy="1021557"/>
          </a:xfrm>
          <a:prstGeom prst="rect">
            <a:avLst/>
          </a:prstGeom>
        </p:spPr>
        <p:txBody>
          <a:bodyPr lIns="34289" tIns="34289" rIns="34289" bIns="34289" anchor="t"/>
          <a:lstStyle>
            <a:lvl1pPr defTabSz="342900">
              <a:defRPr sz="3000" b="1" cap="all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0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684734" y="2180034"/>
            <a:ext cx="5829301" cy="1125141"/>
          </a:xfrm>
          <a:prstGeom prst="rect">
            <a:avLst/>
          </a:prstGeom>
        </p:spPr>
        <p:txBody>
          <a:bodyPr lIns="34289" tIns="34289" rIns="34289" bIns="34289" anchor="b"/>
          <a:lstStyle>
            <a:lvl1pPr defTabSz="342900">
              <a:spcBef>
                <a:spcPts val="300"/>
              </a:spcBef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defTabSz="342900">
              <a:spcBef>
                <a:spcPts val="300"/>
              </a:spcBef>
              <a:buSzTx/>
              <a:buNone/>
              <a:defRPr sz="1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0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5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16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17" name="Nivel de texto 1…"/>
          <p:cNvSpPr txBox="1">
            <a:spLocks noGrp="1"/>
          </p:cNvSpPr>
          <p:nvPr>
            <p:ph type="body" idx="1"/>
          </p:nvPr>
        </p:nvSpPr>
        <p:spPr>
          <a:xfrm>
            <a:off x="1485900" y="1200150"/>
            <a:ext cx="6172200" cy="3943350"/>
          </a:xfrm>
          <a:prstGeom prst="rect">
            <a:avLst/>
          </a:prstGeom>
        </p:spPr>
        <p:txBody>
          <a:bodyPr lIns="34289" tIns="34289" rIns="34289" bIns="34289"/>
          <a:lstStyle>
            <a:lvl1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lvl1pPr>
            <a:lvl2pPr marL="702128" indent="-244928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3pPr>
            <a:lvl4pPr marL="16459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4pPr>
            <a:lvl5pPr marL="21031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1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2F8AC3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3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5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2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viñeta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3" name="image3.png" descr="imag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479" y="-184175"/>
            <a:ext cx="284768" cy="884040"/>
          </a:xfrm>
          <a:prstGeom prst="rect">
            <a:avLst/>
          </a:prstGeom>
          <a:ln w="12700">
            <a:miter lim="400000"/>
          </a:ln>
        </p:spPr>
      </p:pic>
      <p:sp>
        <p:nvSpPr>
          <p:cNvPr id="2434" name="Texto del título"/>
          <p:cNvSpPr txBox="1">
            <a:spLocks noGrp="1"/>
          </p:cNvSpPr>
          <p:nvPr>
            <p:ph type="title"/>
          </p:nvPr>
        </p:nvSpPr>
        <p:spPr>
          <a:xfrm>
            <a:off x="1330523" y="128726"/>
            <a:ext cx="6482954" cy="1296314"/>
          </a:xfrm>
          <a:prstGeom prst="rect">
            <a:avLst/>
          </a:prstGeom>
        </p:spPr>
        <p:txBody>
          <a:bodyPr lIns="0" tIns="0" rIns="0" bIns="0"/>
          <a:lstStyle>
            <a:lvl1pPr algn="ctr" defTabSz="438150">
              <a:defRPr sz="2400" cap="all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35" name="Nivel de texto 1…"/>
          <p:cNvSpPr txBox="1">
            <a:spLocks noGrp="1"/>
          </p:cNvSpPr>
          <p:nvPr>
            <p:ph type="body" idx="1"/>
          </p:nvPr>
        </p:nvSpPr>
        <p:spPr>
          <a:xfrm>
            <a:off x="1330523" y="1425038"/>
            <a:ext cx="6482954" cy="3351591"/>
          </a:xfrm>
          <a:prstGeom prst="rect">
            <a:avLst/>
          </a:prstGeom>
        </p:spPr>
        <p:txBody>
          <a:bodyPr lIns="0" tIns="0" rIns="0" bIns="0" anchor="ctr"/>
          <a:lstStyle>
            <a:lvl1pPr marL="278295" indent="-278295" defTabSz="438150">
              <a:lnSpc>
                <a:spcPct val="120000"/>
              </a:lnSpc>
              <a:spcBef>
                <a:spcPts val="3400"/>
              </a:spcBef>
              <a:buSzPct val="100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7923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13130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18337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2354469" indent="-271669" defTabSz="438150">
              <a:lnSpc>
                <a:spcPct val="120000"/>
              </a:lnSpc>
              <a:spcBef>
                <a:spcPts val="3400"/>
              </a:spcBef>
              <a:buSzPct val="82000"/>
              <a:buBlip>
                <a:blip r:embed="rId4"/>
              </a:buBlip>
              <a:defRPr sz="24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3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627562"/>
            <a:ext cx="1600200" cy="279401"/>
          </a:xfrm>
          <a:prstGeom prst="rect">
            <a:avLst/>
          </a:prstGeom>
        </p:spPr>
        <p:txBody>
          <a:bodyPr wrap="square" lIns="24110" tIns="24110" rIns="24110" bIns="24110"/>
          <a:lstStyle>
            <a:lvl1pPr defTabSz="438150">
              <a:defRPr sz="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3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44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4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2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53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0"/>
            <a:ext cx="2256235" cy="1076325"/>
          </a:xfrm>
          <a:prstGeom prst="rect">
            <a:avLst/>
          </a:prstGeom>
        </p:spPr>
        <p:txBody>
          <a:bodyPr lIns="34289" tIns="34289" rIns="34289" bIns="34289" anchor="b"/>
          <a:lstStyle>
            <a:lvl1pPr defTabSz="342900">
              <a:defRPr sz="1400" b="1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54" name="Nivel de texto 1…"/>
          <p:cNvSpPr txBox="1">
            <a:spLocks noGrp="1"/>
          </p:cNvSpPr>
          <p:nvPr>
            <p:ph type="body" idx="1"/>
          </p:nvPr>
        </p:nvSpPr>
        <p:spPr>
          <a:xfrm>
            <a:off x="3824287" y="204787"/>
            <a:ext cx="3833813" cy="4938713"/>
          </a:xfrm>
          <a:prstGeom prst="rect">
            <a:avLst/>
          </a:prstGeom>
        </p:spPr>
        <p:txBody>
          <a:bodyPr lIns="34289" tIns="34289" rIns="34289" bIns="34289"/>
          <a:lstStyle>
            <a:lvl1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lvl1pPr>
            <a:lvl2pPr marL="702128" indent="-244928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3pPr>
            <a:lvl4pPr marL="16459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4pPr>
            <a:lvl5pPr marL="21031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5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2" name="fondo_ppt2.jpg" descr="fondo_pp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00" y="-21012"/>
            <a:ext cx="7322345" cy="5168715"/>
          </a:xfrm>
          <a:prstGeom prst="rect">
            <a:avLst/>
          </a:prstGeom>
          <a:ln w="12700">
            <a:miter lim="400000"/>
          </a:ln>
        </p:spPr>
      </p:pic>
      <p:sp>
        <p:nvSpPr>
          <p:cNvPr id="2463" name="Rectángulo"/>
          <p:cNvSpPr/>
          <p:nvPr/>
        </p:nvSpPr>
        <p:spPr>
          <a:xfrm>
            <a:off x="7300912" y="211930"/>
            <a:ext cx="481574" cy="120015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pPr algn="ctr" defTabSz="342900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64" name="Texto del título"/>
          <p:cNvSpPr txBox="1">
            <a:spLocks noGrp="1"/>
          </p:cNvSpPr>
          <p:nvPr>
            <p:ph type="title"/>
          </p:nvPr>
        </p:nvSpPr>
        <p:spPr>
          <a:xfrm>
            <a:off x="1485900" y="-14301"/>
            <a:ext cx="6172200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3200">
                <a:solidFill>
                  <a:srgbClr val="4F6228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465" name="Nivel de texto 1…"/>
          <p:cNvSpPr txBox="1">
            <a:spLocks noGrp="1"/>
          </p:cNvSpPr>
          <p:nvPr>
            <p:ph type="body" idx="1"/>
          </p:nvPr>
        </p:nvSpPr>
        <p:spPr>
          <a:xfrm>
            <a:off x="1485900" y="1200150"/>
            <a:ext cx="6172200" cy="3943350"/>
          </a:xfrm>
          <a:prstGeom prst="rect">
            <a:avLst/>
          </a:prstGeom>
        </p:spPr>
        <p:txBody>
          <a:bodyPr lIns="34289" tIns="34289" rIns="34289" bIns="34289"/>
          <a:lstStyle>
            <a:lvl1pPr marL="257175" indent="-257175" defTabSz="3429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lvl1pPr>
            <a:lvl2pPr marL="702128" indent="-244928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2pPr>
            <a:lvl3pPr marL="1143000" indent="-22860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3pPr>
            <a:lvl4pPr marL="16459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4pPr>
            <a:lvl5pPr marL="2103120" indent="-274320" defTabSz="342900">
              <a:spcBef>
                <a:spcPts val="500"/>
              </a:spcBef>
              <a:buFont typeface="Arial"/>
              <a:defRPr sz="2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66" name="+"/>
          <p:cNvSpPr txBox="1"/>
          <p:nvPr/>
        </p:nvSpPr>
        <p:spPr>
          <a:xfrm>
            <a:off x="1310388" y="171450"/>
            <a:ext cx="19568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342900">
              <a:defRPr sz="2600" b="1">
                <a:solidFill>
                  <a:srgbClr val="95B3D7"/>
                </a:solidFill>
              </a:defRPr>
            </a:lvl1pPr>
          </a:lstStyle>
          <a:p>
            <a:pPr>
              <a:defRPr sz="1200" b="0">
                <a:solidFill>
                  <a:srgbClr val="000000"/>
                </a:solidFill>
              </a:defRPr>
            </a:pPr>
            <a:r>
              <a:rPr sz="2600" b="1">
                <a:solidFill>
                  <a:srgbClr val="95B3D7"/>
                </a:solidFill>
              </a:rPr>
              <a:t>+</a:t>
            </a:r>
          </a:p>
        </p:txBody>
      </p:sp>
      <p:sp>
        <p:nvSpPr>
          <p:cNvPr id="2467" name="Rectángulo"/>
          <p:cNvSpPr/>
          <p:nvPr/>
        </p:nvSpPr>
        <p:spPr>
          <a:xfrm>
            <a:off x="7194176" y="211930"/>
            <a:ext cx="68581" cy="120015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pPr algn="ctr" defTabSz="342900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68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057900" y="4800044"/>
            <a:ext cx="1600200" cy="208281"/>
          </a:xfrm>
          <a:prstGeom prst="rect">
            <a:avLst/>
          </a:prstGeom>
        </p:spPr>
        <p:txBody>
          <a:bodyPr wrap="square" lIns="34289" tIns="34289" rIns="34289" bIns="34289"/>
          <a:lstStyle>
            <a:lvl1pPr defTabSz="342900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7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479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2477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2478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387F1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53AA03"/>
                  </a:solidFill>
                </a:defRPr>
              </a:pPr>
              <a:endParaRPr/>
            </a:p>
          </p:txBody>
        </p:sp>
      </p:grpSp>
      <p:sp>
        <p:nvSpPr>
          <p:cNvPr id="24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7" name="image25.png" descr="image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48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8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9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7" name="plantilla-eduardo-08.png" descr="plantilla-eduardo-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49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9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7" name="image23.png" descr="imag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50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0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7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E56336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1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F8AC3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6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27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7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5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image11.png" descr="image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8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12.png" descr="image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97" name="Línea"/>
          <p:cNvSpPr/>
          <p:nvPr/>
        </p:nvSpPr>
        <p:spPr>
          <a:xfrm>
            <a:off x="332018" y="431650"/>
            <a:ext cx="7887149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image13.png" descr="image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0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image14.png" descr="image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image15.png" descr="image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2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image11.png" descr="image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3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image12.png" descr="image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47" name="Línea"/>
          <p:cNvSpPr/>
          <p:nvPr/>
        </p:nvSpPr>
        <p:spPr>
          <a:xfrm flipV="1">
            <a:off x="332019" y="430529"/>
            <a:ext cx="7832691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4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image13.png" descr="image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5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image14.png" descr="image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6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image15.png" descr="image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376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7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7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8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8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8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96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39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F8AC3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F8AC3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F8AC3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F8AC3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244CBD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6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244CBD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44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5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44CBD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44CBD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44CBD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image16.png" descr="image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6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" name="image17.png" descr="image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6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70" name="Línea"/>
          <p:cNvSpPr/>
          <p:nvPr/>
        </p:nvSpPr>
        <p:spPr>
          <a:xfrm flipV="1">
            <a:off x="332019" y="430529"/>
            <a:ext cx="7832691" cy="1123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image18.png" descr="image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7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8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image19.png" descr="image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9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9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8" name="image20.png" descr="image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49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0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0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508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509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1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1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image16.png" descr="image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2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2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2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image17.png" descr="image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3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32" name="Línea"/>
          <p:cNvSpPr/>
          <p:nvPr/>
        </p:nvSpPr>
        <p:spPr>
          <a:xfrm>
            <a:off x="332018" y="431650"/>
            <a:ext cx="7937091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3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0" name="image18.png" descr="image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4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4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0" name="image19.png" descr="image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5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5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5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" name="image20.png" descr="image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561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6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6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74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572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573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244CB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7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8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8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44CBD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44CBD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44CBD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44CBD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FFFFFF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93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274FC2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274FC2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274FC2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274FC2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274FC2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1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C13724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2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63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3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1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1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1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3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64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4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1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1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1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4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5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659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657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658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66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7" name="image21.png" descr="image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6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6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7" name="image22.png" descr="image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7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79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8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7" name="image23.png" descr="imag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8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9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FFFFF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FFFFF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FFFFF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image24.png" descr="image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9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9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0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image25.png" descr="image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08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0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1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721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719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720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C1372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72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9" name="image21.png" descr="image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3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3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9" name="image22.png" descr="image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4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41" name="Línea"/>
          <p:cNvSpPr/>
          <p:nvPr/>
        </p:nvSpPr>
        <p:spPr>
          <a:xfrm flipV="1">
            <a:off x="332019" y="430529"/>
            <a:ext cx="7894281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4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" name="image23.png" descr="image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5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5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5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9" name="image24.png" descr="image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6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6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9" name="image25.png" descr="image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70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71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78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8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2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2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2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2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2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8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90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791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C13724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C13724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C13724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C13724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9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lantilla-eduardo-05.png" descr="plantilla-eduardo-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0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E56336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0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0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262626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0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Nivel de texto 1…"/>
          <p:cNvSpPr txBox="1">
            <a:spLocks noGrp="1"/>
          </p:cNvSpPr>
          <p:nvPr>
            <p:ph type="body" idx="1"/>
          </p:nvPr>
        </p:nvSpPr>
        <p:spPr>
          <a:xfrm>
            <a:off x="621970" y="759863"/>
            <a:ext cx="7903986" cy="290534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1pPr>
            <a:lvl2pPr marL="1008289" indent="-551089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2pPr>
            <a:lvl3pPr marL="1428750" indent="-51435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3pPr>
            <a:lvl4pPr marL="19888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4pPr>
            <a:lvl5pPr marL="2446020" indent="-617220" algn="ctr">
              <a:spcBef>
                <a:spcPts val="1200"/>
              </a:spcBef>
              <a:defRPr sz="5400" b="1">
                <a:ln w="19049">
                  <a:solidFill>
                    <a:srgbClr val="E56336"/>
                  </a:solidFill>
                </a:ln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1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4710150" y="431650"/>
            <a:ext cx="4013641" cy="2905347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1pPr>
            <a:lvl2pPr marL="865414" indent="-408214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2pPr>
            <a:lvl3pPr marL="1295400" indent="-381000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3pPr>
            <a:lvl4pPr marL="1828800" indent="-457200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4pPr>
            <a:lvl5pPr marL="2286000" indent="-457200">
              <a:spcBef>
                <a:spcPts val="900"/>
              </a:spcBef>
              <a:defRPr sz="4000" b="1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2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83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3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3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Texto del título"/>
          <p:cNvSpPr txBox="1">
            <a:spLocks noGrp="1"/>
          </p:cNvSpPr>
          <p:nvPr>
            <p:ph type="title"/>
          </p:nvPr>
        </p:nvSpPr>
        <p:spPr>
          <a:xfrm>
            <a:off x="453387" y="871602"/>
            <a:ext cx="3837955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62626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84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4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53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856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854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262626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855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5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9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4" name="image26.png" descr="image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6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6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0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" name="image27.png" descr="image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76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7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1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4" name="image28.png" descr="image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8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8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8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7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lantilla-eduardo-06.png" descr="plantilla-eduardo-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0" name="Línea"/>
          <p:cNvSpPr/>
          <p:nvPr/>
        </p:nvSpPr>
        <p:spPr>
          <a:xfrm>
            <a:off x="332019" y="431650"/>
            <a:ext cx="7832691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2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" name="image29.png" descr="image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89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9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9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3_Title and Content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4" name="image30.png" descr="image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05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0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15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18" name="Grupo"/>
          <p:cNvGrpSpPr/>
          <p:nvPr/>
        </p:nvGrpSpPr>
        <p:grpSpPr>
          <a:xfrm>
            <a:off x="332019" y="464855"/>
            <a:ext cx="8590982" cy="1153839"/>
            <a:chOff x="0" y="0"/>
            <a:chExt cx="8590981" cy="1153838"/>
          </a:xfrm>
        </p:grpSpPr>
        <p:sp>
          <p:nvSpPr>
            <p:cNvPr id="916" name="Rectángulo redondeado"/>
            <p:cNvSpPr/>
            <p:nvPr/>
          </p:nvSpPr>
          <p:spPr>
            <a:xfrm>
              <a:off x="0" y="215825"/>
              <a:ext cx="8590982" cy="938014"/>
            </a:xfrm>
            <a:prstGeom prst="roundRect">
              <a:avLst>
                <a:gd name="adj" fmla="val 16667"/>
              </a:avLst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6600"/>
                  </a:solidFill>
                  <a:latin typeface="DIN Alternate"/>
                  <a:ea typeface="DIN Alternate"/>
                  <a:cs typeface="DIN Alternate"/>
                  <a:sym typeface="DIN Alternate"/>
                </a:defRPr>
              </a:pPr>
              <a:endParaRPr/>
            </a:p>
          </p:txBody>
        </p:sp>
        <p:sp>
          <p:nvSpPr>
            <p:cNvPr id="917" name="Triángulo"/>
            <p:cNvSpPr/>
            <p:nvPr/>
          </p:nvSpPr>
          <p:spPr>
            <a:xfrm>
              <a:off x="722141" y="0"/>
              <a:ext cx="315419" cy="249031"/>
            </a:xfrm>
            <a:prstGeom prst="triangle">
              <a:avLst/>
            </a:prstGeom>
            <a:solidFill>
              <a:srgbClr val="E5633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6600"/>
                  </a:solidFill>
                </a:defRPr>
              </a:pPr>
              <a:endParaRPr/>
            </a:p>
          </p:txBody>
        </p:sp>
      </p:grpSp>
      <p:sp>
        <p:nvSpPr>
          <p:cNvPr id="91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6" name="image26.png" descr="image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2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2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2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6" name="image27.png" descr="image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3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38" name="Línea"/>
          <p:cNvSpPr/>
          <p:nvPr/>
        </p:nvSpPr>
        <p:spPr>
          <a:xfrm flipV="1">
            <a:off x="332018" y="430529"/>
            <a:ext cx="7887149" cy="1123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6" name="image28.png" descr="image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4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4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" name="image29.png" descr="image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5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5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5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image30.png" descr="image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967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2025440"/>
            <a:ext cx="8382796" cy="2805735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68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6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Title Slide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977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FFFF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7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7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Línea"/>
          <p:cNvSpPr/>
          <p:nvPr/>
        </p:nvSpPr>
        <p:spPr>
          <a:xfrm>
            <a:off x="332018" y="431650"/>
            <a:ext cx="8590983" cy="1"/>
          </a:xfrm>
          <a:prstGeom prst="line">
            <a:avLst/>
          </a:prstGeom>
          <a:ln w="7620">
            <a:solidFill>
              <a:srgbClr val="262626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87" name="Texto del título"/>
          <p:cNvSpPr txBox="1">
            <a:spLocks noGrp="1"/>
          </p:cNvSpPr>
          <p:nvPr>
            <p:ph type="title"/>
          </p:nvPr>
        </p:nvSpPr>
        <p:spPr>
          <a:xfrm>
            <a:off x="4684162" y="866282"/>
            <a:ext cx="3837956" cy="39263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98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332019" y="107631"/>
            <a:ext cx="8229601" cy="322899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>
                <a:solidFill>
                  <a:srgbClr val="EF632F"/>
                </a:solidFill>
              </a:defRPr>
            </a:lvl1pPr>
            <a:lvl2pPr marL="640896" indent="-183696">
              <a:spcBef>
                <a:spcPts val="400"/>
              </a:spcBef>
              <a:defRPr sz="1800">
                <a:solidFill>
                  <a:srgbClr val="EF632F"/>
                </a:solidFill>
              </a:defRPr>
            </a:lvl2pPr>
            <a:lvl3pPr marL="1085850" indent="-171450">
              <a:spcBef>
                <a:spcPts val="400"/>
              </a:spcBef>
              <a:defRPr sz="1800">
                <a:solidFill>
                  <a:srgbClr val="EF632F"/>
                </a:solidFill>
              </a:defRPr>
            </a:lvl3pPr>
            <a:lvl4pPr marL="15773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4pPr>
            <a:lvl5pPr marL="2034539" indent="-205739">
              <a:spcBef>
                <a:spcPts val="400"/>
              </a:spcBef>
              <a:defRPr sz="1800">
                <a:solidFill>
                  <a:srgbClr val="EF632F"/>
                </a:solidFill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3" Type="http://schemas.openxmlformats.org/officeDocument/2006/relationships/slideLayout" Target="../slideLayouts/slideLayout23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5" Type="http://schemas.openxmlformats.org/officeDocument/2006/relationships/slideLayout" Target="../slideLayouts/slideLayout65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51" Type="http://schemas.openxmlformats.org/officeDocument/2006/relationships/slideLayout" Target="../slideLayouts/slideLayout151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7" Type="http://schemas.openxmlformats.org/officeDocument/2006/relationships/slideLayout" Target="../slideLayouts/slideLayout207.xml"/><Relationship Id="rId228" Type="http://schemas.openxmlformats.org/officeDocument/2006/relationships/slideLayout" Target="../slideLayouts/slideLayout228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20" Type="http://schemas.openxmlformats.org/officeDocument/2006/relationships/slideLayout" Target="../slideLayouts/slideLayout120.xml"/><Relationship Id="rId141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7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8" Type="http://schemas.openxmlformats.org/officeDocument/2006/relationships/slideLayout" Target="../slideLayouts/slideLayout218.xml"/><Relationship Id="rId239" Type="http://schemas.openxmlformats.org/officeDocument/2006/relationships/slideLayout" Target="../slideLayouts/slideLayout239.xml"/><Relationship Id="rId250" Type="http://schemas.openxmlformats.org/officeDocument/2006/relationships/theme" Target="../theme/theme1.xml"/><Relationship Id="rId24" Type="http://schemas.openxmlformats.org/officeDocument/2006/relationships/slideLayout" Target="../slideLayouts/slideLayout24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31" Type="http://schemas.openxmlformats.org/officeDocument/2006/relationships/slideLayout" Target="../slideLayouts/slideLayout131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240" Type="http://schemas.openxmlformats.org/officeDocument/2006/relationships/slideLayout" Target="../slideLayouts/slideLayout240.xml"/><Relationship Id="rId14" Type="http://schemas.openxmlformats.org/officeDocument/2006/relationships/slideLayout" Target="../slideLayouts/slideLayout14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8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219" Type="http://schemas.openxmlformats.org/officeDocument/2006/relationships/slideLayout" Target="../slideLayouts/slideLayout219.xml"/><Relationship Id="rId230" Type="http://schemas.openxmlformats.org/officeDocument/2006/relationships/slideLayout" Target="../slideLayouts/slideLayout230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220" Type="http://schemas.openxmlformats.org/officeDocument/2006/relationships/slideLayout" Target="../slideLayouts/slideLayout220.xml"/><Relationship Id="rId241" Type="http://schemas.openxmlformats.org/officeDocument/2006/relationships/slideLayout" Target="../slideLayouts/slideLayout241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78" Type="http://schemas.openxmlformats.org/officeDocument/2006/relationships/slideLayout" Target="../slideLayouts/slideLayout78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64" Type="http://schemas.openxmlformats.org/officeDocument/2006/relationships/slideLayout" Target="../slideLayouts/slideLayout164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60" Type="http://schemas.openxmlformats.org/officeDocument/2006/relationships/slideLayout" Target="../slideLayouts/slideLayout60.xml"/><Relationship Id="rId81" Type="http://schemas.openxmlformats.org/officeDocument/2006/relationships/slideLayout" Target="../slideLayouts/slideLayout81.xml"/><Relationship Id="rId135" Type="http://schemas.openxmlformats.org/officeDocument/2006/relationships/slideLayout" Target="../slideLayouts/slideLayout135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202" Type="http://schemas.openxmlformats.org/officeDocument/2006/relationships/slideLayout" Target="../slideLayouts/slideLayout202.xml"/><Relationship Id="rId223" Type="http://schemas.openxmlformats.org/officeDocument/2006/relationships/slideLayout" Target="../slideLayouts/slideLayout223.xml"/><Relationship Id="rId244" Type="http://schemas.openxmlformats.org/officeDocument/2006/relationships/slideLayout" Target="../slideLayouts/slideLayout244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50" Type="http://schemas.openxmlformats.org/officeDocument/2006/relationships/slideLayout" Target="../slideLayouts/slideLayout50.xml"/><Relationship Id="rId104" Type="http://schemas.openxmlformats.org/officeDocument/2006/relationships/slideLayout" Target="../slideLayouts/slideLayout104.xml"/><Relationship Id="rId125" Type="http://schemas.openxmlformats.org/officeDocument/2006/relationships/slideLayout" Target="../slideLayouts/slideLayout125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13" Type="http://schemas.openxmlformats.org/officeDocument/2006/relationships/slideLayout" Target="../slideLayouts/slideLayout213.xml"/><Relationship Id="rId234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40" Type="http://schemas.openxmlformats.org/officeDocument/2006/relationships/slideLayout" Target="../slideLayouts/slideLayout40.xml"/><Relationship Id="rId115" Type="http://schemas.openxmlformats.org/officeDocument/2006/relationships/slideLayout" Target="../slideLayouts/slideLayout115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5" Type="http://schemas.openxmlformats.org/officeDocument/2006/relationships/slideLayout" Target="../slideLayouts/slideLayout245.xml"/><Relationship Id="rId30" Type="http://schemas.openxmlformats.org/officeDocument/2006/relationships/slideLayout" Target="../slideLayouts/slideLayout3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189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5" Type="http://schemas.openxmlformats.org/officeDocument/2006/relationships/slideLayout" Target="../slideLayouts/slideLayout235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179" Type="http://schemas.openxmlformats.org/officeDocument/2006/relationships/slideLayout" Target="../slideLayouts/slideLayout17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5" Type="http://schemas.openxmlformats.org/officeDocument/2006/relationships/slideLayout" Target="../slideLayouts/slideLayout225.xml"/><Relationship Id="rId246" Type="http://schemas.openxmlformats.org/officeDocument/2006/relationships/slideLayout" Target="../slideLayouts/slideLayout246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94" Type="http://schemas.openxmlformats.org/officeDocument/2006/relationships/slideLayout" Target="../slideLayouts/slideLayout94.xml"/><Relationship Id="rId148" Type="http://schemas.openxmlformats.org/officeDocument/2006/relationships/slideLayout" Target="../slideLayouts/slideLayout148.xml"/><Relationship Id="rId169" Type="http://schemas.openxmlformats.org/officeDocument/2006/relationships/slideLayout" Target="../slideLayouts/slideLayout1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"/>
          <p:cNvSpPr/>
          <p:nvPr/>
        </p:nvSpPr>
        <p:spPr>
          <a:xfrm>
            <a:off x="1" y="0"/>
            <a:ext cx="9160604" cy="5143500"/>
          </a:xfrm>
          <a:prstGeom prst="rect">
            <a:avLst/>
          </a:prstGeom>
          <a:solidFill>
            <a:srgbClr val="262626"/>
          </a:solidFill>
          <a:ln>
            <a:solidFill>
              <a:srgbClr val="4A7EBB"/>
            </a:solidFill>
          </a:ln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o del título"/>
          <p:cNvSpPr txBox="1">
            <a:spLocks noGrp="1"/>
          </p:cNvSpPr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4" name="Nivel de texto 1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6" r:id="rId46"/>
    <p:sldLayoutId id="2147483697" r:id="rId47"/>
    <p:sldLayoutId id="2147483698" r:id="rId48"/>
    <p:sldLayoutId id="2147483699" r:id="rId49"/>
    <p:sldLayoutId id="2147483700" r:id="rId50"/>
    <p:sldLayoutId id="2147483701" r:id="rId51"/>
    <p:sldLayoutId id="2147483702" r:id="rId52"/>
    <p:sldLayoutId id="2147483703" r:id="rId53"/>
    <p:sldLayoutId id="2147483704" r:id="rId54"/>
    <p:sldLayoutId id="2147483705" r:id="rId55"/>
    <p:sldLayoutId id="2147483706" r:id="rId56"/>
    <p:sldLayoutId id="2147483707" r:id="rId57"/>
    <p:sldLayoutId id="2147483708" r:id="rId58"/>
    <p:sldLayoutId id="2147483709" r:id="rId59"/>
    <p:sldLayoutId id="2147483710" r:id="rId60"/>
    <p:sldLayoutId id="2147483712" r:id="rId61"/>
    <p:sldLayoutId id="2147483713" r:id="rId62"/>
    <p:sldLayoutId id="2147483714" r:id="rId63"/>
    <p:sldLayoutId id="2147483715" r:id="rId64"/>
    <p:sldLayoutId id="2147483716" r:id="rId65"/>
    <p:sldLayoutId id="2147483717" r:id="rId66"/>
    <p:sldLayoutId id="2147483718" r:id="rId67"/>
    <p:sldLayoutId id="2147483719" r:id="rId68"/>
    <p:sldLayoutId id="2147483720" r:id="rId69"/>
    <p:sldLayoutId id="2147483721" r:id="rId70"/>
    <p:sldLayoutId id="2147483722" r:id="rId71"/>
    <p:sldLayoutId id="2147483723" r:id="rId72"/>
    <p:sldLayoutId id="2147483724" r:id="rId73"/>
    <p:sldLayoutId id="2147483725" r:id="rId74"/>
    <p:sldLayoutId id="2147483726" r:id="rId75"/>
    <p:sldLayoutId id="2147483727" r:id="rId76"/>
    <p:sldLayoutId id="2147483728" r:id="rId77"/>
    <p:sldLayoutId id="2147483729" r:id="rId78"/>
    <p:sldLayoutId id="2147483730" r:id="rId79"/>
    <p:sldLayoutId id="2147483731" r:id="rId80"/>
    <p:sldLayoutId id="2147483732" r:id="rId81"/>
    <p:sldLayoutId id="2147483733" r:id="rId82"/>
    <p:sldLayoutId id="2147483734" r:id="rId83"/>
    <p:sldLayoutId id="2147483735" r:id="rId84"/>
    <p:sldLayoutId id="2147483736" r:id="rId85"/>
    <p:sldLayoutId id="2147483737" r:id="rId86"/>
    <p:sldLayoutId id="2147483738" r:id="rId87"/>
    <p:sldLayoutId id="2147483739" r:id="rId88"/>
    <p:sldLayoutId id="2147483740" r:id="rId89"/>
    <p:sldLayoutId id="2147483741" r:id="rId90"/>
    <p:sldLayoutId id="2147483742" r:id="rId91"/>
    <p:sldLayoutId id="2147483743" r:id="rId92"/>
    <p:sldLayoutId id="2147483744" r:id="rId93"/>
    <p:sldLayoutId id="2147483745" r:id="rId94"/>
    <p:sldLayoutId id="2147483746" r:id="rId95"/>
    <p:sldLayoutId id="2147483747" r:id="rId96"/>
    <p:sldLayoutId id="2147483748" r:id="rId97"/>
    <p:sldLayoutId id="2147483749" r:id="rId98"/>
    <p:sldLayoutId id="2147483750" r:id="rId99"/>
    <p:sldLayoutId id="2147483751" r:id="rId100"/>
    <p:sldLayoutId id="2147483752" r:id="rId101"/>
    <p:sldLayoutId id="2147483753" r:id="rId102"/>
    <p:sldLayoutId id="2147483754" r:id="rId103"/>
    <p:sldLayoutId id="2147483755" r:id="rId104"/>
    <p:sldLayoutId id="2147483756" r:id="rId105"/>
    <p:sldLayoutId id="2147483757" r:id="rId106"/>
    <p:sldLayoutId id="2147483758" r:id="rId107"/>
    <p:sldLayoutId id="2147483759" r:id="rId108"/>
    <p:sldLayoutId id="2147483760" r:id="rId109"/>
    <p:sldLayoutId id="2147483761" r:id="rId110"/>
    <p:sldLayoutId id="2147483762" r:id="rId111"/>
    <p:sldLayoutId id="2147483763" r:id="rId112"/>
    <p:sldLayoutId id="2147483765" r:id="rId113"/>
    <p:sldLayoutId id="2147483767" r:id="rId114"/>
    <p:sldLayoutId id="2147483768" r:id="rId115"/>
    <p:sldLayoutId id="2147483769" r:id="rId116"/>
    <p:sldLayoutId id="2147483770" r:id="rId117"/>
    <p:sldLayoutId id="2147483771" r:id="rId118"/>
    <p:sldLayoutId id="2147483772" r:id="rId119"/>
    <p:sldLayoutId id="2147483773" r:id="rId120"/>
    <p:sldLayoutId id="2147483774" r:id="rId121"/>
    <p:sldLayoutId id="2147483775" r:id="rId122"/>
    <p:sldLayoutId id="2147483776" r:id="rId123"/>
    <p:sldLayoutId id="2147483777" r:id="rId124"/>
    <p:sldLayoutId id="2147483778" r:id="rId125"/>
    <p:sldLayoutId id="2147483779" r:id="rId126"/>
    <p:sldLayoutId id="2147483780" r:id="rId127"/>
    <p:sldLayoutId id="2147483781" r:id="rId128"/>
    <p:sldLayoutId id="2147483782" r:id="rId129"/>
    <p:sldLayoutId id="2147483783" r:id="rId130"/>
    <p:sldLayoutId id="2147483784" r:id="rId131"/>
    <p:sldLayoutId id="2147483785" r:id="rId132"/>
    <p:sldLayoutId id="2147483786" r:id="rId133"/>
    <p:sldLayoutId id="2147483787" r:id="rId134"/>
    <p:sldLayoutId id="2147483788" r:id="rId135"/>
    <p:sldLayoutId id="2147483789" r:id="rId136"/>
    <p:sldLayoutId id="2147483790" r:id="rId137"/>
    <p:sldLayoutId id="2147483791" r:id="rId138"/>
    <p:sldLayoutId id="2147483792" r:id="rId139"/>
    <p:sldLayoutId id="2147483793" r:id="rId140"/>
    <p:sldLayoutId id="2147483794" r:id="rId141"/>
    <p:sldLayoutId id="2147483795" r:id="rId142"/>
    <p:sldLayoutId id="2147483796" r:id="rId143"/>
    <p:sldLayoutId id="2147483797" r:id="rId144"/>
    <p:sldLayoutId id="2147483798" r:id="rId145"/>
    <p:sldLayoutId id="2147483799" r:id="rId146"/>
    <p:sldLayoutId id="2147483800" r:id="rId147"/>
    <p:sldLayoutId id="2147483801" r:id="rId148"/>
    <p:sldLayoutId id="2147483802" r:id="rId149"/>
    <p:sldLayoutId id="2147483803" r:id="rId150"/>
    <p:sldLayoutId id="2147483804" r:id="rId151"/>
    <p:sldLayoutId id="2147483805" r:id="rId152"/>
    <p:sldLayoutId id="2147483806" r:id="rId153"/>
    <p:sldLayoutId id="2147483807" r:id="rId154"/>
    <p:sldLayoutId id="2147483808" r:id="rId155"/>
    <p:sldLayoutId id="2147483809" r:id="rId156"/>
    <p:sldLayoutId id="2147483810" r:id="rId157"/>
    <p:sldLayoutId id="2147483811" r:id="rId158"/>
    <p:sldLayoutId id="2147483812" r:id="rId159"/>
    <p:sldLayoutId id="2147483813" r:id="rId160"/>
    <p:sldLayoutId id="2147483814" r:id="rId161"/>
    <p:sldLayoutId id="2147483815" r:id="rId162"/>
    <p:sldLayoutId id="2147483816" r:id="rId163"/>
    <p:sldLayoutId id="2147483817" r:id="rId164"/>
    <p:sldLayoutId id="2147483818" r:id="rId165"/>
    <p:sldLayoutId id="2147483819" r:id="rId166"/>
    <p:sldLayoutId id="2147483820" r:id="rId167"/>
    <p:sldLayoutId id="2147483821" r:id="rId168"/>
    <p:sldLayoutId id="2147483822" r:id="rId169"/>
    <p:sldLayoutId id="2147483823" r:id="rId170"/>
    <p:sldLayoutId id="2147483824" r:id="rId171"/>
    <p:sldLayoutId id="2147483825" r:id="rId172"/>
    <p:sldLayoutId id="2147483826" r:id="rId173"/>
    <p:sldLayoutId id="2147483827" r:id="rId174"/>
    <p:sldLayoutId id="2147483828" r:id="rId175"/>
    <p:sldLayoutId id="2147483829" r:id="rId176"/>
    <p:sldLayoutId id="2147483830" r:id="rId177"/>
    <p:sldLayoutId id="2147483831" r:id="rId178"/>
    <p:sldLayoutId id="2147483832" r:id="rId179"/>
    <p:sldLayoutId id="2147483833" r:id="rId180"/>
    <p:sldLayoutId id="2147483834" r:id="rId181"/>
    <p:sldLayoutId id="2147483835" r:id="rId182"/>
    <p:sldLayoutId id="2147483836" r:id="rId183"/>
    <p:sldLayoutId id="2147483837" r:id="rId184"/>
    <p:sldLayoutId id="2147483838" r:id="rId185"/>
    <p:sldLayoutId id="2147483839" r:id="rId186"/>
    <p:sldLayoutId id="2147483840" r:id="rId187"/>
    <p:sldLayoutId id="2147483841" r:id="rId188"/>
    <p:sldLayoutId id="2147483842" r:id="rId189"/>
    <p:sldLayoutId id="2147483843" r:id="rId190"/>
    <p:sldLayoutId id="2147483844" r:id="rId191"/>
    <p:sldLayoutId id="2147483845" r:id="rId192"/>
    <p:sldLayoutId id="2147483846" r:id="rId193"/>
    <p:sldLayoutId id="2147483847" r:id="rId194"/>
    <p:sldLayoutId id="2147483848" r:id="rId195"/>
    <p:sldLayoutId id="2147483849" r:id="rId196"/>
    <p:sldLayoutId id="2147483850" r:id="rId197"/>
    <p:sldLayoutId id="2147483851" r:id="rId198"/>
    <p:sldLayoutId id="2147483852" r:id="rId199"/>
    <p:sldLayoutId id="2147483853" r:id="rId200"/>
    <p:sldLayoutId id="2147483854" r:id="rId201"/>
    <p:sldLayoutId id="2147483855" r:id="rId202"/>
    <p:sldLayoutId id="2147483856" r:id="rId203"/>
    <p:sldLayoutId id="2147483857" r:id="rId204"/>
    <p:sldLayoutId id="2147483858" r:id="rId205"/>
    <p:sldLayoutId id="2147483859" r:id="rId206"/>
    <p:sldLayoutId id="2147483860" r:id="rId207"/>
    <p:sldLayoutId id="2147483861" r:id="rId208"/>
    <p:sldLayoutId id="2147483862" r:id="rId209"/>
    <p:sldLayoutId id="2147483863" r:id="rId210"/>
    <p:sldLayoutId id="2147483864" r:id="rId211"/>
    <p:sldLayoutId id="2147483865" r:id="rId212"/>
    <p:sldLayoutId id="2147483866" r:id="rId213"/>
    <p:sldLayoutId id="2147483867" r:id="rId214"/>
    <p:sldLayoutId id="2147483868" r:id="rId215"/>
    <p:sldLayoutId id="2147483869" r:id="rId216"/>
    <p:sldLayoutId id="2147483870" r:id="rId217"/>
    <p:sldLayoutId id="2147483872" r:id="rId218"/>
    <p:sldLayoutId id="2147483873" r:id="rId219"/>
    <p:sldLayoutId id="2147483874" r:id="rId220"/>
    <p:sldLayoutId id="2147483875" r:id="rId221"/>
    <p:sldLayoutId id="2147483876" r:id="rId222"/>
    <p:sldLayoutId id="2147483878" r:id="rId223"/>
    <p:sldLayoutId id="2147483879" r:id="rId224"/>
    <p:sldLayoutId id="2147483880" r:id="rId225"/>
    <p:sldLayoutId id="2147483882" r:id="rId226"/>
    <p:sldLayoutId id="2147483883" r:id="rId227"/>
    <p:sldLayoutId id="2147483884" r:id="rId228"/>
    <p:sldLayoutId id="2147483885" r:id="rId229"/>
    <p:sldLayoutId id="2147483886" r:id="rId230"/>
    <p:sldLayoutId id="2147483887" r:id="rId231"/>
    <p:sldLayoutId id="2147483888" r:id="rId232"/>
    <p:sldLayoutId id="2147483889" r:id="rId233"/>
    <p:sldLayoutId id="2147483890" r:id="rId234"/>
    <p:sldLayoutId id="2147483891" r:id="rId235"/>
    <p:sldLayoutId id="2147483892" r:id="rId236"/>
    <p:sldLayoutId id="2147483893" r:id="rId237"/>
    <p:sldLayoutId id="2147483894" r:id="rId238"/>
    <p:sldLayoutId id="2147483895" r:id="rId239"/>
    <p:sldLayoutId id="2147483896" r:id="rId240"/>
    <p:sldLayoutId id="2147483897" r:id="rId241"/>
    <p:sldLayoutId id="2147483898" r:id="rId242"/>
    <p:sldLayoutId id="2147483899" r:id="rId243"/>
    <p:sldLayoutId id="2147483900" r:id="rId244"/>
    <p:sldLayoutId id="2147483901" r:id="rId245"/>
    <p:sldLayoutId id="2147483902" r:id="rId246"/>
    <p:sldLayoutId id="2147483903" r:id="rId247"/>
    <p:sldLayoutId id="2147483904" r:id="rId248"/>
    <p:sldLayoutId id="2147483905" r:id="rId249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42950" marR="0" indent="-28575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181100" marR="0" indent="-26670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6916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488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»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060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63239" marR="0" indent="-320039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20440" marR="0" indent="-32004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77640" marR="0" indent="-320040" algn="l" defTabSz="4572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tif"/><Relationship Id="rId1" Type="http://schemas.openxmlformats.org/officeDocument/2006/relationships/slideLayout" Target="../slideLayouts/slideLayout22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tif"/><Relationship Id="rId1" Type="http://schemas.openxmlformats.org/officeDocument/2006/relationships/slideLayout" Target="../slideLayouts/slideLayout24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9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9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pal3jo?lang=en" TargetMode="External"/><Relationship Id="rId2" Type="http://schemas.openxmlformats.org/officeDocument/2006/relationships/image" Target="../media/image72.t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t.co/POv0dgrMt2" TargetMode="External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3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tif"/><Relationship Id="rId1" Type="http://schemas.openxmlformats.org/officeDocument/2006/relationships/slideLayout" Target="../slideLayouts/slideLayout23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4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4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tif"/><Relationship Id="rId1" Type="http://schemas.openxmlformats.org/officeDocument/2006/relationships/slideLayout" Target="../slideLayouts/slideLayout2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data201618#auth-2" TargetMode="External"/><Relationship Id="rId2" Type="http://schemas.openxmlformats.org/officeDocument/2006/relationships/hyperlink" Target="https://www.nature.com/articles/sdata201618#auth-1" TargetMode="External"/><Relationship Id="rId1" Type="http://schemas.openxmlformats.org/officeDocument/2006/relationships/slideLayout" Target="../slideLayouts/slideLayout248.xml"/><Relationship Id="rId4" Type="http://schemas.openxmlformats.org/officeDocument/2006/relationships/hyperlink" Target="https://www.nature.com/articles/sdata201618#auth-53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pal3jo?lang=en" TargetMode="External"/><Relationship Id="rId2" Type="http://schemas.openxmlformats.org/officeDocument/2006/relationships/image" Target="../media/image73.t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gshare" TargetMode="External"/><Relationship Id="rId2" Type="http://schemas.openxmlformats.org/officeDocument/2006/relationships/hyperlink" Target="https://en.wikipedia.org/wiki/Dataverse" TargetMode="External"/><Relationship Id="rId1" Type="http://schemas.openxmlformats.org/officeDocument/2006/relationships/slideLayout" Target="../slideLayouts/slideLayout234.xml"/><Relationship Id="rId4" Type="http://schemas.openxmlformats.org/officeDocument/2006/relationships/hyperlink" Target="https://en.wikipedia.org/wiki/Zenodo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tif"/><Relationship Id="rId2" Type="http://schemas.openxmlformats.org/officeDocument/2006/relationships/image" Target="../media/image77.tif"/><Relationship Id="rId1" Type="http://schemas.openxmlformats.org/officeDocument/2006/relationships/slideLayout" Target="../slideLayouts/slideLayout8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tif"/><Relationship Id="rId1" Type="http://schemas.openxmlformats.org/officeDocument/2006/relationships/slideLayout" Target="../slideLayouts/slideLayout8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hyperlink" Target="http://www.doaj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9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erpa.ac.uk/romeo/" TargetMode="External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9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t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tif"/><Relationship Id="rId1" Type="http://schemas.openxmlformats.org/officeDocument/2006/relationships/slideLayout" Target="../slideLayouts/slideLayout10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1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4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4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tif"/><Relationship Id="rId1" Type="http://schemas.openxmlformats.org/officeDocument/2006/relationships/slideLayout" Target="../slideLayouts/slideLayout8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9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" y="0"/>
            <a:ext cx="9143148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670" name="So, as a researcher, you are completely dependent on the this. This is part of the power of the ring. As a researcher, it’s not yours. You work for it, you crave it, you are a slave to it."/>
          <p:cNvSpPr txBox="1"/>
          <p:nvPr/>
        </p:nvSpPr>
        <p:spPr>
          <a:xfrm>
            <a:off x="208355" y="78561"/>
            <a:ext cx="8825243" cy="1043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100">
                <a:latin typeface="+mj-lt"/>
                <a:ea typeface="+mj-ea"/>
                <a:cs typeface="+mj-cs"/>
                <a:sym typeface="Helvetica"/>
              </a:defRPr>
            </a:pPr>
            <a:r>
              <a:t>So, as a researcher, you are completely dependent on the this. </a:t>
            </a:r>
            <a:r>
              <a:rPr i="1"/>
              <a:t>This </a:t>
            </a:r>
            <a:r>
              <a:t>is part of the power of the ring. As a researcher, it’s not yours. You work for it, you crave it, you are a slave to it.</a:t>
            </a:r>
          </a:p>
        </p:txBody>
      </p:sp>
      <p:sp>
        <p:nvSpPr>
          <p:cNvPr id="2671" name="Academic publishing, Sci-Hub, and the Ring That Rules Them All.…"/>
          <p:cNvSpPr txBox="1"/>
          <p:nvPr/>
        </p:nvSpPr>
        <p:spPr>
          <a:xfrm>
            <a:off x="30636" y="4551085"/>
            <a:ext cx="6484235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9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Academic publishing, Sci-Hub, and the Ring That Rules Them All.</a:t>
            </a:r>
          </a:p>
          <a:p>
            <a:pPr>
              <a:defRPr sz="9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Andrea Zanni https://medium.com/@aubreymcfato/academic-publishing-sci-hub-and-the-ring-that-rules-them-all-f8a12c29ef9f</a:t>
            </a:r>
          </a:p>
        </p:txBody>
      </p:sp>
      <p:sp>
        <p:nvSpPr>
          <p:cNvPr id="2672" name="Evaluación de la ciencia"/>
          <p:cNvSpPr txBox="1"/>
          <p:nvPr/>
        </p:nvSpPr>
        <p:spPr>
          <a:xfrm>
            <a:off x="3578183" y="1781590"/>
            <a:ext cx="228410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E28D"/>
                </a:solidFill>
              </a:defRPr>
            </a:lvl1pPr>
          </a:lstStyle>
          <a:p>
            <a:r>
              <a:t>Evaluación de la ciencia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6" name="Los resultados de la investigación financiada con fondos públicos deben ser accesibles al público sin restricciones; la existencia de Internet permite que esto sea posible.…"/>
          <p:cNvSpPr txBox="1">
            <a:spLocks noGrp="1"/>
          </p:cNvSpPr>
          <p:nvPr>
            <p:ph type="body" idx="1"/>
          </p:nvPr>
        </p:nvSpPr>
        <p:spPr>
          <a:xfrm>
            <a:off x="436111" y="1813186"/>
            <a:ext cx="8382797" cy="2805735"/>
          </a:xfrm>
          <a:prstGeom prst="rect">
            <a:avLst/>
          </a:prstGeom>
        </p:spPr>
        <p:txBody>
          <a:bodyPr/>
          <a:lstStyle/>
          <a:p>
            <a:pPr marL="192238" indent="-192238" defTabSz="420623">
              <a:lnSpc>
                <a:spcPct val="80000"/>
              </a:lnSpc>
              <a:spcBef>
                <a:spcPts val="300"/>
              </a:spcBef>
              <a:defRPr sz="2116"/>
            </a:pPr>
            <a:r>
              <a:t>Los resultados de la </a:t>
            </a:r>
            <a:r>
              <a:rPr>
                <a:solidFill>
                  <a:srgbClr val="536729"/>
                </a:solidFill>
              </a:rPr>
              <a:t>investigación financiada con fondos públicos</a:t>
            </a:r>
            <a:r>
              <a:t> deben ser </a:t>
            </a:r>
            <a:r>
              <a:rPr>
                <a:solidFill>
                  <a:srgbClr val="E46C0A"/>
                </a:solidFill>
              </a:rPr>
              <a:t>accesibles al público </a:t>
            </a:r>
            <a:r>
              <a:t>sin restricciones; la existencia de Internet permite que esto sea posible.</a:t>
            </a:r>
          </a:p>
          <a:p>
            <a:pPr defTabSz="420623">
              <a:lnSpc>
                <a:spcPct val="80000"/>
              </a:lnSpc>
              <a:spcBef>
                <a:spcPts val="300"/>
              </a:spcBef>
              <a:defRPr sz="2116"/>
            </a:pPr>
            <a:endParaRPr/>
          </a:p>
          <a:p>
            <a:pPr marL="192238" indent="-192238" defTabSz="420623">
              <a:lnSpc>
                <a:spcPct val="80000"/>
              </a:lnSpc>
              <a:spcBef>
                <a:spcPts val="300"/>
              </a:spcBef>
              <a:defRPr sz="2116"/>
            </a:pPr>
            <a:r>
              <a:t>El objetivo de este movimiento es conseguir la </a:t>
            </a:r>
            <a:r>
              <a:rPr>
                <a:solidFill>
                  <a:srgbClr val="E46C0A"/>
                </a:solidFill>
              </a:rPr>
              <a:t>disponibilidad universal</a:t>
            </a:r>
            <a:r>
              <a:t>, a través de Internet, del conocimiento aprobado por la comunidad científica y académica.</a:t>
            </a:r>
          </a:p>
          <a:p>
            <a:pPr defTabSz="420623">
              <a:lnSpc>
                <a:spcPct val="80000"/>
              </a:lnSpc>
              <a:spcBef>
                <a:spcPts val="300"/>
              </a:spcBef>
              <a:defRPr sz="2116"/>
            </a:pPr>
            <a:endParaRPr/>
          </a:p>
          <a:p>
            <a:pPr marL="192238" indent="-192238" defTabSz="420623">
              <a:lnSpc>
                <a:spcPct val="80000"/>
              </a:lnSpc>
              <a:spcBef>
                <a:spcPts val="300"/>
              </a:spcBef>
              <a:defRPr sz="2116"/>
            </a:pPr>
            <a:r>
              <a:t>El acceso libre plantea, sin duda, unos </a:t>
            </a:r>
            <a:r>
              <a:rPr>
                <a:solidFill>
                  <a:srgbClr val="E46C0A"/>
                </a:solidFill>
              </a:rPr>
              <a:t>retos técnicos, organizativos, cuestiones legales y modelos económicos</a:t>
            </a:r>
            <a:r>
              <a:t> importantes.</a:t>
            </a:r>
          </a:p>
        </p:txBody>
      </p:sp>
      <p:sp>
        <p:nvSpPr>
          <p:cNvPr id="2697" name="Acceso Abierto"/>
          <p:cNvSpPr txBox="1"/>
          <p:nvPr/>
        </p:nvSpPr>
        <p:spPr>
          <a:xfrm>
            <a:off x="800522" y="856354"/>
            <a:ext cx="2272815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t>Acceso Abierto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9" name="Publicar en revistas AA de calidad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defRPr sz="2100">
                <a:solidFill>
                  <a:srgbClr val="E46C0A"/>
                </a:solidFill>
              </a:defRPr>
            </a:pPr>
            <a:r>
              <a:t>Publicar</a:t>
            </a:r>
            <a:r>
              <a:rPr>
                <a:solidFill>
                  <a:srgbClr val="000000"/>
                </a:solidFill>
              </a:rPr>
              <a:t> en revistas AA de calidad</a:t>
            </a:r>
          </a:p>
          <a:p>
            <a:pPr>
              <a:spcBef>
                <a:spcPts val="400"/>
              </a:spcBef>
              <a:defRPr sz="2100">
                <a:solidFill>
                  <a:srgbClr val="E46C0A"/>
                </a:solidFill>
              </a:defRPr>
            </a:pPr>
            <a:r>
              <a:t>Exigir</a:t>
            </a:r>
            <a:r>
              <a:rPr>
                <a:solidFill>
                  <a:srgbClr val="000000"/>
                </a:solidFill>
              </a:rPr>
              <a:t> a sus colegas que el trabajo financiado con recursos públicos sea público a la sociedad. </a:t>
            </a:r>
          </a:p>
          <a:p>
            <a:pPr>
              <a:spcBef>
                <a:spcPts val="400"/>
              </a:spcBef>
              <a:defRPr sz="2100"/>
            </a:pPr>
            <a:r>
              <a:t>Antes de pagar por leer literatura científica </a:t>
            </a:r>
            <a:r>
              <a:rPr>
                <a:solidFill>
                  <a:srgbClr val="E46C0A"/>
                </a:solidFill>
              </a:rPr>
              <a:t>verificar si es de AA</a:t>
            </a:r>
            <a:r>
              <a:t>, muy probablemente lo será. Usar los recursos AA.</a:t>
            </a:r>
          </a:p>
          <a:p>
            <a:pPr>
              <a:spcBef>
                <a:spcPts val="400"/>
              </a:spcBef>
              <a:defRPr sz="2100"/>
            </a:pPr>
            <a:r>
              <a:t>Difundir la producción académica-científica en el </a:t>
            </a:r>
            <a:r>
              <a:rPr>
                <a:solidFill>
                  <a:srgbClr val="E46C0A"/>
                </a:solidFill>
              </a:rPr>
              <a:t>repositorio de la institución </a:t>
            </a:r>
            <a:r>
              <a:t>y más …</a:t>
            </a:r>
          </a:p>
        </p:txBody>
      </p:sp>
      <p:sp>
        <p:nvSpPr>
          <p:cNvPr id="2700" name="¿Qué puede hacer un estudiante o un investigador para participar?"/>
          <p:cNvSpPr txBox="1">
            <a:spLocks noGrp="1"/>
          </p:cNvSpPr>
          <p:nvPr>
            <p:ph type="title" idx="4294967295"/>
          </p:nvPr>
        </p:nvSpPr>
        <p:spPr>
          <a:xfrm>
            <a:off x="368300" y="469900"/>
            <a:ext cx="8229600" cy="1269207"/>
          </a:xfrm>
          <a:prstGeom prst="rect">
            <a:avLst/>
          </a:prstGeom>
        </p:spPr>
        <p:txBody>
          <a:bodyPr/>
          <a:lstStyle>
            <a:lvl1pPr>
              <a:defRPr sz="1900">
                <a:solidFill>
                  <a:srgbClr val="FFFFFF"/>
                </a:solidFill>
              </a:defRPr>
            </a:lvl1pPr>
          </a:lstStyle>
          <a:p>
            <a:r>
              <a:t>¿Qué puede hacer un estudiante o un investigador para participar?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2" name="Cuerpo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703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283" y="0"/>
            <a:ext cx="7739438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2704" name="Derechos de autor"/>
          <p:cNvSpPr txBox="1"/>
          <p:nvPr/>
        </p:nvSpPr>
        <p:spPr>
          <a:xfrm>
            <a:off x="-1661750" y="3737549"/>
            <a:ext cx="8201992" cy="18945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spcBef>
                <a:spcPts val="800"/>
              </a:spcBef>
              <a:defRPr sz="3600" b="1">
                <a:solidFill>
                  <a:srgbClr val="FFFFFF"/>
                </a:solidFill>
                <a:effectLst>
                  <a:outerShdw blurRad="50800" dist="76200" dir="2700000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Derechos de autor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6" name="Una línea típica de derechos reservados: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b"/>
          <a:lstStyle>
            <a:lvl1pPr indent="25400" algn="ctr">
              <a:lnSpc>
                <a:spcPts val="5100"/>
              </a:lnSpc>
              <a:tabLst>
                <a:tab pos="342900" algn="l"/>
                <a:tab pos="1231900" algn="l"/>
                <a:tab pos="2146300" algn="l"/>
                <a:tab pos="3060700" algn="l"/>
                <a:tab pos="3975100" algn="l"/>
                <a:tab pos="4889500" algn="l"/>
                <a:tab pos="5803900" algn="l"/>
                <a:tab pos="6718300" algn="l"/>
                <a:tab pos="7632700" algn="l"/>
                <a:tab pos="8547100" algn="l"/>
              </a:tabLst>
              <a:defRPr sz="2100"/>
            </a:lvl1pPr>
          </a:lstStyle>
          <a:p>
            <a:r>
              <a:t>Una línea típica de derechos reservados:</a:t>
            </a:r>
          </a:p>
        </p:txBody>
      </p:sp>
      <p:sp>
        <p:nvSpPr>
          <p:cNvPr id="2707" name="© La editorial.  Todos los derechos reservados. Copiar y distribuir no está permitido sin el permiso escrito de la editorial."/>
          <p:cNvSpPr txBox="1">
            <a:spLocks noGrp="1"/>
          </p:cNvSpPr>
          <p:nvPr>
            <p:ph type="body" sz="half" idx="4294967295"/>
          </p:nvPr>
        </p:nvSpPr>
        <p:spPr>
          <a:xfrm>
            <a:off x="1601669" y="1072339"/>
            <a:ext cx="6210301" cy="2096548"/>
          </a:xfrm>
          <a:prstGeom prst="rect">
            <a:avLst/>
          </a:prstGeom>
          <a:solidFill>
            <a:srgbClr val="000000"/>
          </a:solidFill>
          <a:ln w="38100">
            <a:solidFill>
              <a:srgbClr val="FFFFFF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 indent="24892" algn="ctr" defTabSz="448055">
              <a:lnSpc>
                <a:spcPts val="2700"/>
              </a:lnSpc>
              <a:tabLst>
                <a:tab pos="330200" algn="l"/>
                <a:tab pos="1206500" algn="l"/>
                <a:tab pos="2095500" algn="l"/>
                <a:tab pos="2997200" algn="l"/>
                <a:tab pos="3886200" algn="l"/>
                <a:tab pos="4787900" algn="l"/>
                <a:tab pos="5676900" algn="l"/>
                <a:tab pos="6578600" algn="l"/>
                <a:tab pos="7467600" algn="l"/>
                <a:tab pos="8369300" algn="l"/>
              </a:tabLst>
              <a:defRPr sz="3100">
                <a:solidFill>
                  <a:srgbClr val="FFFFFF"/>
                </a:solidFill>
              </a:defRPr>
            </a:pPr>
            <a:endParaRPr/>
          </a:p>
          <a:p>
            <a:pPr indent="24892" algn="ctr" defTabSz="448055">
              <a:lnSpc>
                <a:spcPts val="2700"/>
              </a:lnSpc>
              <a:tabLst>
                <a:tab pos="330200" algn="l"/>
                <a:tab pos="1206500" algn="l"/>
                <a:tab pos="2095500" algn="l"/>
                <a:tab pos="2997200" algn="l"/>
                <a:tab pos="3886200" algn="l"/>
                <a:tab pos="4787900" algn="l"/>
                <a:tab pos="5676900" algn="l"/>
                <a:tab pos="6578600" algn="l"/>
                <a:tab pos="7467600" algn="l"/>
                <a:tab pos="8369300" algn="l"/>
              </a:tabLst>
              <a:defRPr sz="3100">
                <a:solidFill>
                  <a:srgbClr val="FFFFFF"/>
                </a:solidFill>
              </a:defRPr>
            </a:pPr>
            <a:r>
              <a:t>© La editorial.  Todos los derechos reservados. Copiar y distribuir no está permitido sin el permiso escrito de la editorial.</a:t>
            </a:r>
          </a:p>
        </p:txBody>
      </p:sp>
      <p:sp>
        <p:nvSpPr>
          <p:cNvPr id="2708" name="Jan Velterop  BioMed Central   EuroScience Open Forum  Stockholm   August 2004"/>
          <p:cNvSpPr txBox="1"/>
          <p:nvPr/>
        </p:nvSpPr>
        <p:spPr>
          <a:xfrm>
            <a:off x="173975" y="4764800"/>
            <a:ext cx="4980386" cy="206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14300">
              <a:lnSpc>
                <a:spcPts val="17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 sz="1000"/>
            </a:lvl1pPr>
          </a:lstStyle>
          <a:p>
            <a:r>
              <a:t>Jan Velterop  BioMed Central   EuroScience Open Forum  Stockholm   August 2004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7" grpId="1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0" name="Lo que promueve el acceso abierto"/>
          <p:cNvSpPr txBox="1">
            <a:spLocks noGrp="1"/>
          </p:cNvSpPr>
          <p:nvPr>
            <p:ph type="title"/>
          </p:nvPr>
        </p:nvSpPr>
        <p:spPr>
          <a:xfrm>
            <a:off x="1923280" y="2775031"/>
            <a:ext cx="8229601" cy="857251"/>
          </a:xfrm>
          <a:prstGeom prst="rect">
            <a:avLst/>
          </a:prstGeom>
        </p:spPr>
        <p:txBody>
          <a:bodyPr anchor="b"/>
          <a:lstStyle/>
          <a:p>
            <a:pPr indent="19050">
              <a:lnSpc>
                <a:spcPts val="3800"/>
              </a:lnSpc>
              <a:tabLst>
                <a:tab pos="254000" algn="l"/>
                <a:tab pos="914400" algn="l"/>
                <a:tab pos="1600200" algn="l"/>
                <a:tab pos="2286000" algn="l"/>
                <a:tab pos="2971800" algn="l"/>
                <a:tab pos="3657600" algn="l"/>
                <a:tab pos="4343400" algn="l"/>
                <a:tab pos="5029200" algn="l"/>
                <a:tab pos="5715000" algn="l"/>
                <a:tab pos="6400800" algn="l"/>
              </a:tabLst>
              <a:defRPr sz="2700"/>
            </a:pPr>
            <a:r>
              <a:t>Lo que promueve el </a:t>
            </a:r>
            <a:r>
              <a:rPr>
                <a:solidFill>
                  <a:srgbClr val="E46C0A"/>
                </a:solidFill>
              </a:rPr>
              <a:t>acceso abierto</a:t>
            </a:r>
          </a:p>
        </p:txBody>
      </p:sp>
      <p:sp>
        <p:nvSpPr>
          <p:cNvPr id="2711" name="© El autor. Por favor copia y disemina este artículo tanto como sea posible. Solo cita al autor apropiadamente cuando lo hagas."/>
          <p:cNvSpPr txBox="1">
            <a:spLocks noGrp="1"/>
          </p:cNvSpPr>
          <p:nvPr>
            <p:ph type="body" sz="half" idx="4294967295"/>
          </p:nvPr>
        </p:nvSpPr>
        <p:spPr>
          <a:xfrm>
            <a:off x="1572098" y="764974"/>
            <a:ext cx="6238876" cy="2325861"/>
          </a:xfrm>
          <a:prstGeom prst="rect">
            <a:avLst/>
          </a:prstGeom>
          <a:solidFill>
            <a:srgbClr val="000000"/>
          </a:solidFill>
          <a:ln w="38100">
            <a:solidFill>
              <a:srgbClr val="FFFFFF"/>
            </a:solidFill>
            <a:bevel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 indent="25400" algn="ctr">
              <a:lnSpc>
                <a:spcPts val="2800"/>
              </a:lnSpc>
              <a:tabLst>
                <a:tab pos="342900" algn="l"/>
                <a:tab pos="1231900" algn="l"/>
                <a:tab pos="2146300" algn="l"/>
                <a:tab pos="3060700" algn="l"/>
                <a:tab pos="3975100" algn="l"/>
                <a:tab pos="4889500" algn="l"/>
                <a:tab pos="5803900" algn="l"/>
                <a:tab pos="6718300" algn="l"/>
                <a:tab pos="7632700" algn="l"/>
                <a:tab pos="8547100" algn="l"/>
              </a:tabLst>
              <a:defRPr sz="2900">
                <a:solidFill>
                  <a:srgbClr val="FFFFFF"/>
                </a:solidFill>
              </a:defRPr>
            </a:pPr>
            <a:endParaRPr/>
          </a:p>
          <a:p>
            <a:pPr indent="25400" algn="ctr">
              <a:lnSpc>
                <a:spcPts val="2800"/>
              </a:lnSpc>
              <a:tabLst>
                <a:tab pos="342900" algn="l"/>
                <a:tab pos="1231900" algn="l"/>
                <a:tab pos="2146300" algn="l"/>
                <a:tab pos="3060700" algn="l"/>
                <a:tab pos="3975100" algn="l"/>
                <a:tab pos="4889500" algn="l"/>
                <a:tab pos="5803900" algn="l"/>
                <a:tab pos="6718300" algn="l"/>
                <a:tab pos="7632700" algn="l"/>
                <a:tab pos="8547100" algn="l"/>
              </a:tabLst>
              <a:defRPr sz="2900">
                <a:solidFill>
                  <a:srgbClr val="FFFFFF"/>
                </a:solidFill>
              </a:defRPr>
            </a:pPr>
            <a:r>
              <a:t>© El autor. Por favor copia y disemina este artículo tanto como sea posible. Solo cita al autor apropiadamente cuando lo hagas.</a:t>
            </a:r>
          </a:p>
        </p:txBody>
      </p:sp>
      <p:sp>
        <p:nvSpPr>
          <p:cNvPr id="2712" name="Jan Velterop  BioMed Central   EuroScience Open Forum  Stockholm   August 2004"/>
          <p:cNvSpPr txBox="1"/>
          <p:nvPr/>
        </p:nvSpPr>
        <p:spPr>
          <a:xfrm>
            <a:off x="34306" y="4797268"/>
            <a:ext cx="4980386" cy="206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14300">
              <a:lnSpc>
                <a:spcPts val="17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</a:tabLst>
              <a:defRPr sz="1000"/>
            </a:lvl1pPr>
          </a:lstStyle>
          <a:p>
            <a:r>
              <a:t>Jan Velterop  BioMed Central   EuroScience Open Forum  Stockholm   August 2004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1" grpId="1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4" name="image98.png" descr="image9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50" y="286038"/>
            <a:ext cx="4571423" cy="457142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17" name="Grupo"/>
          <p:cNvGrpSpPr/>
          <p:nvPr/>
        </p:nvGrpSpPr>
        <p:grpSpPr>
          <a:xfrm>
            <a:off x="4283242" y="3938587"/>
            <a:ext cx="3086101" cy="685801"/>
            <a:chOff x="0" y="0"/>
            <a:chExt cx="3086100" cy="685800"/>
          </a:xfrm>
        </p:grpSpPr>
        <p:sp>
          <p:nvSpPr>
            <p:cNvPr id="2715" name="Rectángulo redondeado"/>
            <p:cNvSpPr/>
            <p:nvPr/>
          </p:nvSpPr>
          <p:spPr>
            <a:xfrm>
              <a:off x="0" y="0"/>
              <a:ext cx="3086100" cy="685800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15000"/>
              </a:srgbClr>
            </a:solidFill>
            <a:ln w="9525" cap="flat">
              <a:solidFill>
                <a:srgbClr val="FFFFFF">
                  <a:alpha val="40000"/>
                </a:srgbClr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000">
                  <a:solidFill>
                    <a:srgbClr val="8B1C13"/>
                  </a:solidFill>
                  <a:latin typeface="Heiti TC Light"/>
                  <a:ea typeface="Heiti TC Light"/>
                  <a:cs typeface="Heiti TC Light"/>
                  <a:sym typeface="Heiti TC Light"/>
                </a:defRPr>
              </a:pPr>
              <a:endParaRPr/>
            </a:p>
          </p:txBody>
        </p:sp>
        <p:sp>
          <p:nvSpPr>
            <p:cNvPr id="2716" name="Copyleft"/>
            <p:cNvSpPr txBox="1"/>
            <p:nvPr/>
          </p:nvSpPr>
          <p:spPr>
            <a:xfrm>
              <a:off x="33477" y="117476"/>
              <a:ext cx="3019146" cy="4508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/>
            <a:p>
              <a:pPr algn="ctr">
                <a:defRPr sz="3000">
                  <a:latin typeface="Heiti TC Light"/>
                  <a:ea typeface="Heiti TC Light"/>
                  <a:cs typeface="Heiti TC Light"/>
                  <a:sym typeface="Heiti TC Light"/>
                </a:defRPr>
              </a:pPr>
              <a:r>
                <a:t>Copy</a:t>
              </a:r>
              <a:r>
                <a:rPr>
                  <a:solidFill>
                    <a:srgbClr val="8B1C13"/>
                  </a:solidFill>
                </a:rPr>
                <a:t>left</a:t>
              </a:r>
            </a:p>
          </p:txBody>
        </p:sp>
      </p:grpSp>
      <p:sp>
        <p:nvSpPr>
          <p:cNvPr id="2718" name="Licencias…"/>
          <p:cNvSpPr txBox="1"/>
          <p:nvPr/>
        </p:nvSpPr>
        <p:spPr>
          <a:xfrm>
            <a:off x="4923398" y="894448"/>
            <a:ext cx="3167396" cy="103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3000" b="1"/>
            </a:pPr>
            <a:r>
              <a:t>Licencias </a:t>
            </a:r>
          </a:p>
          <a:p>
            <a:pPr algn="ctr">
              <a:defRPr sz="3000" b="1"/>
            </a:pPr>
            <a:r>
              <a:t>Creative Commons </a:t>
            </a:r>
          </a:p>
        </p:txBody>
      </p:sp>
      <p:sp>
        <p:nvSpPr>
          <p:cNvPr id="2719" name="Algunos derechos reservados"/>
          <p:cNvSpPr/>
          <p:nvPr/>
        </p:nvSpPr>
        <p:spPr>
          <a:xfrm>
            <a:off x="5501556" y="2596767"/>
            <a:ext cx="2871675" cy="37084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r>
              <a:t>Algunos derechos reservados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Al subir un video a YouTube,…"/>
          <p:cNvSpPr/>
          <p:nvPr/>
        </p:nvSpPr>
        <p:spPr>
          <a:xfrm>
            <a:off x="3978121" y="698638"/>
            <a:ext cx="3924213" cy="1744979"/>
          </a:xfrm>
          <a:prstGeom prst="rect">
            <a:avLst/>
          </a:prstGeom>
          <a:solidFill>
            <a:srgbClr val="FF932F"/>
          </a:solidFill>
          <a:ln w="25400">
            <a:solidFill>
              <a:srgbClr val="FFFFFF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algn="ctr">
              <a:defRPr sz="2100">
                <a:solidFill>
                  <a:srgbClr val="FFFFFF"/>
                </a:solidFill>
              </a:defRPr>
            </a:pPr>
            <a:r>
              <a:t>Al subir un video a YouTube, </a:t>
            </a:r>
          </a:p>
          <a:p>
            <a:pPr algn="ctr">
              <a:defRPr sz="2100">
                <a:solidFill>
                  <a:srgbClr val="FFFFFF"/>
                </a:solidFill>
              </a:defRPr>
            </a:pPr>
            <a:r>
              <a:t>                  cualquiera puede usarlo.</a:t>
            </a:r>
          </a:p>
          <a:p>
            <a:pPr algn="ctr">
              <a:defRPr sz="2100">
                <a:solidFill>
                  <a:srgbClr val="FFFFFF"/>
                </a:solidFill>
              </a:defRPr>
            </a:pPr>
            <a:endParaRPr/>
          </a:p>
          <a:p>
            <a:pPr algn="ctr">
              <a:defRPr sz="2100">
                <a:solidFill>
                  <a:srgbClr val="FFFFFF"/>
                </a:solidFill>
              </a:defRPr>
            </a:pPr>
            <a:r>
              <a:t>FALSO</a:t>
            </a:r>
          </a:p>
          <a:p>
            <a:pPr algn="ctr">
              <a:defRPr sz="2100">
                <a:solidFill>
                  <a:srgbClr val="FFFFFF"/>
                </a:solidFill>
              </a:defRPr>
            </a:pPr>
            <a:r>
              <a:t>VERDADERO   </a:t>
            </a:r>
          </a:p>
        </p:txBody>
      </p:sp>
      <p:pic>
        <p:nvPicPr>
          <p:cNvPr id="2722" name="image99.png" descr="image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921" y="156289"/>
            <a:ext cx="1905001" cy="33337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3" name="image100.png" descr="image100.png"/>
          <p:cNvPicPr>
            <a:picLocks noChangeAspect="1"/>
          </p:cNvPicPr>
          <p:nvPr/>
        </p:nvPicPr>
        <p:blipFill>
          <a:blip r:embed="rId3"/>
          <a:srcRect r="20"/>
          <a:stretch>
            <a:fillRect/>
          </a:stretch>
        </p:blipFill>
        <p:spPr>
          <a:xfrm>
            <a:off x="4567404" y="1640205"/>
            <a:ext cx="381398" cy="365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1" y="0"/>
                </a:moveTo>
                <a:cubicBezTo>
                  <a:pt x="4845" y="0"/>
                  <a:pt x="0" y="4837"/>
                  <a:pt x="0" y="10800"/>
                </a:cubicBezTo>
                <a:cubicBezTo>
                  <a:pt x="0" y="16763"/>
                  <a:pt x="4845" y="21600"/>
                  <a:pt x="10811" y="21600"/>
                </a:cubicBezTo>
                <a:cubicBezTo>
                  <a:pt x="16777" y="21600"/>
                  <a:pt x="21600" y="16763"/>
                  <a:pt x="21600" y="10800"/>
                </a:cubicBezTo>
                <a:cubicBezTo>
                  <a:pt x="21600" y="4837"/>
                  <a:pt x="16777" y="0"/>
                  <a:pt x="10811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2724" name="image100.png" descr="image100.png"/>
          <p:cNvPicPr>
            <a:picLocks noChangeAspect="1"/>
          </p:cNvPicPr>
          <p:nvPr/>
        </p:nvPicPr>
        <p:blipFill>
          <a:blip r:embed="rId3"/>
          <a:srcRect r="20"/>
          <a:stretch>
            <a:fillRect/>
          </a:stretch>
        </p:blipFill>
        <p:spPr>
          <a:xfrm>
            <a:off x="4567404" y="2055402"/>
            <a:ext cx="381398" cy="365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1" y="0"/>
                </a:moveTo>
                <a:cubicBezTo>
                  <a:pt x="4845" y="0"/>
                  <a:pt x="0" y="4837"/>
                  <a:pt x="0" y="10800"/>
                </a:cubicBezTo>
                <a:cubicBezTo>
                  <a:pt x="0" y="16763"/>
                  <a:pt x="4845" y="21600"/>
                  <a:pt x="10811" y="21600"/>
                </a:cubicBezTo>
                <a:cubicBezTo>
                  <a:pt x="16777" y="21600"/>
                  <a:pt x="21600" y="16763"/>
                  <a:pt x="21600" y="10800"/>
                </a:cubicBezTo>
                <a:cubicBezTo>
                  <a:pt x="21600" y="4837"/>
                  <a:pt x="16777" y="0"/>
                  <a:pt x="10811" y="0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6" name="image101.png" descr="image1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350" y="0"/>
            <a:ext cx="5053528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8" name="ATTRIBUTION (reconocimiento)…"/>
          <p:cNvSpPr txBox="1">
            <a:spLocks noGrp="1"/>
          </p:cNvSpPr>
          <p:nvPr>
            <p:ph type="body" idx="1"/>
          </p:nvPr>
        </p:nvSpPr>
        <p:spPr>
          <a:xfrm>
            <a:off x="436111" y="1817746"/>
            <a:ext cx="8382797" cy="2805735"/>
          </a:xfrm>
          <a:prstGeom prst="rect">
            <a:avLst/>
          </a:prstGeom>
        </p:spPr>
        <p:txBody>
          <a:bodyPr/>
          <a:lstStyle/>
          <a:p>
            <a:pPr>
              <a:defRPr sz="2500" i="1"/>
            </a:pPr>
            <a:r>
              <a:t>ATTRIBUTION (reconocimiento)</a:t>
            </a:r>
          </a:p>
          <a:p>
            <a:pPr>
              <a:defRPr sz="2500" i="1"/>
            </a:pPr>
            <a:r>
              <a:t>NON-COMMERCIAL (no comercial)</a:t>
            </a:r>
          </a:p>
          <a:p>
            <a:pPr>
              <a:defRPr sz="2500" i="1"/>
            </a:pPr>
            <a:r>
              <a:t>NO DERIVATIVE WORKS (prohibición de obras derivadas)</a:t>
            </a:r>
          </a:p>
          <a:p>
            <a:pPr>
              <a:defRPr sz="2500" i="1"/>
            </a:pPr>
            <a:r>
              <a:t>SHARE ALIKE (redistribución bajo la misma licencia)</a:t>
            </a:r>
          </a:p>
        </p:txBody>
      </p:sp>
      <p:pic>
        <p:nvPicPr>
          <p:cNvPr id="2729" name="image102.png" descr="image1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870" y="283631"/>
            <a:ext cx="2052147" cy="1148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0" name="image103.png" descr="image1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159" y="3947962"/>
            <a:ext cx="5572126" cy="1190626"/>
          </a:xfrm>
          <a:prstGeom prst="rect">
            <a:avLst/>
          </a:prstGeom>
          <a:ln w="12700">
            <a:miter lim="400000"/>
          </a:ln>
        </p:spPr>
      </p:pic>
      <p:sp>
        <p:nvSpPr>
          <p:cNvPr id="2731" name="Tipos de Licencias CC"/>
          <p:cNvSpPr txBox="1"/>
          <p:nvPr/>
        </p:nvSpPr>
        <p:spPr>
          <a:xfrm>
            <a:off x="619897" y="907290"/>
            <a:ext cx="5167522" cy="646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Tipos de Licencias CC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3" name="image104.png" descr="image1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372" y="1451813"/>
            <a:ext cx="5886451" cy="3695701"/>
          </a:xfrm>
          <a:prstGeom prst="rect">
            <a:avLst/>
          </a:prstGeom>
          <a:ln w="12700">
            <a:miter lim="400000"/>
          </a:ln>
        </p:spPr>
      </p:pic>
      <p:sp>
        <p:nvSpPr>
          <p:cNvPr id="2734" name="Fuente: http://pro.europeana.eu/blogpost/the-missing-decades-the-20th-century-black-hole-in-europeana#sthash.Ji7e99vd.dpuf"/>
          <p:cNvSpPr txBox="1"/>
          <p:nvPr/>
        </p:nvSpPr>
        <p:spPr>
          <a:xfrm>
            <a:off x="1485900" y="4733295"/>
            <a:ext cx="6705600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300">
                <a:solidFill>
                  <a:srgbClr val="FFFFFF"/>
                </a:solidFill>
              </a:defRPr>
            </a:lvl1pPr>
          </a:lstStyle>
          <a:p>
            <a:r>
              <a:t>Fuente: http://pro.europeana.eu/blogpost/the-missing-decades-the-20th-century-black-hole-in-europeana#sthash.Ji7e99vd.dpuf</a:t>
            </a:r>
          </a:p>
        </p:txBody>
      </p:sp>
      <p:sp>
        <p:nvSpPr>
          <p:cNvPr id="2735" name="The missing decades: the 20th century black hole in Europeana"/>
          <p:cNvSpPr txBox="1">
            <a:spLocks noGrp="1"/>
          </p:cNvSpPr>
          <p:nvPr>
            <p:ph type="title" idx="4294967295"/>
          </p:nvPr>
        </p:nvSpPr>
        <p:spPr>
          <a:xfrm>
            <a:off x="457200" y="419870"/>
            <a:ext cx="8229600" cy="1269208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The missing decades: the 20th century black hole in Europeana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4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00" y="0"/>
            <a:ext cx="7776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675" name="Preliminary Findings: Rent Seeking by Elsevier…"/>
          <p:cNvSpPr txBox="1"/>
          <p:nvPr/>
        </p:nvSpPr>
        <p:spPr>
          <a:xfrm>
            <a:off x="5813745" y="4522388"/>
            <a:ext cx="3347776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600">
                <a:solidFill>
                  <a:srgbClr val="BF19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Preliminary Findings: Rent Seeking by Elsevier</a:t>
            </a:r>
          </a:p>
          <a:p>
            <a:pPr algn="ctr">
              <a:defRPr sz="600" b="1">
                <a:solidFill>
                  <a:srgbClr val="BF19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Publishers are increasingly in control of scholarly infrastructure and why we should care</a:t>
            </a:r>
            <a:endParaRPr b="0"/>
          </a:p>
          <a:p>
            <a:pPr>
              <a:defRPr sz="600" i="1">
                <a:solidFill>
                  <a:srgbClr val="BF19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 Case Study of Elsevier</a:t>
            </a:r>
            <a:endParaRPr i="0"/>
          </a:p>
          <a:p>
            <a:pPr algn="just">
              <a:defRPr sz="600" i="1">
                <a:solidFill>
                  <a:srgbClr val="6D6D6D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Written by: </a:t>
            </a:r>
            <a:r>
              <a:rPr>
                <a:solidFill>
                  <a:srgbClr val="BF1900"/>
                </a:solidFill>
                <a:hlinkClick r:id="rId3"/>
              </a:rPr>
              <a:t>Alejandro Posada</a:t>
            </a:r>
            <a:r>
              <a:t> and George Chen, University of Toronto Scarborough</a:t>
            </a:r>
            <a:endParaRPr i="0"/>
          </a:p>
          <a:p>
            <a:pPr algn="just">
              <a:defRPr sz="600">
                <a:solidFill>
                  <a:srgbClr val="6D6D6D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Published on September 20th 2017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7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68" y="0"/>
            <a:ext cx="7185463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738" name="Texto"/>
          <p:cNvSpPr txBox="1"/>
          <p:nvPr/>
        </p:nvSpPr>
        <p:spPr>
          <a:xfrm>
            <a:off x="4458122" y="2513329"/>
            <a:ext cx="600074" cy="3708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endParaRPr/>
          </a:p>
        </p:txBody>
      </p:sp>
      <p:sp>
        <p:nvSpPr>
          <p:cNvPr id="2739" name="Cinco años después de la muerte de Aaron Swartz nos seguimos preguntando, ¿podemos construir una alternativa al sistema restrictivo de derecho de autor en las editoriales académicas? http://bit.ly/2CSYHLu"/>
          <p:cNvSpPr txBox="1"/>
          <p:nvPr/>
        </p:nvSpPr>
        <p:spPr>
          <a:xfrm>
            <a:off x="332174" y="3112719"/>
            <a:ext cx="5607147" cy="154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900">
                <a:solidFill>
                  <a:srgbClr val="14171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Cinco años después de la muerte de Aaron Swartz nos seguimos preguntando, ¿podemos construir una alternativa al sistema restrictivo de derecho de autor en las editoriales académicas? </a:t>
            </a:r>
            <a:r>
              <a:rPr>
                <a:solidFill>
                  <a:srgbClr val="7FDBB6"/>
                </a:solidFill>
                <a:hlinkClick r:id="rId3"/>
              </a:rPr>
              <a:t>http://bit.ly/2CSYHLu 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1" name="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2" name="Cuerp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743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95" y="0"/>
            <a:ext cx="3908324" cy="5143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4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625" y="-1"/>
            <a:ext cx="3941488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2745" name="http://biblioteca.clacso.edu.ar/accesoabierto/comic/ComicN2/comic.html"/>
          <p:cNvSpPr/>
          <p:nvPr/>
        </p:nvSpPr>
        <p:spPr>
          <a:xfrm>
            <a:off x="1362655" y="4773386"/>
            <a:ext cx="5068911" cy="281941"/>
          </a:xfrm>
          <a:prstGeom prst="rect">
            <a:avLst/>
          </a:prstGeom>
          <a:solidFill>
            <a:srgbClr val="EDEDE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/>
            </a:lvl1pPr>
          </a:lstStyle>
          <a:p>
            <a:r>
              <a:t>http://biblioteca.clacso.edu.ar/accesoabierto/comic/ComicN2/comic.html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7" name="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8" name="Cuerp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9" name="Rectángulo"/>
          <p:cNvSpPr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200"/>
              </a:spcBef>
              <a:defRPr sz="11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750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858"/>
            <a:ext cx="9144000" cy="48777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2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283" y="0"/>
            <a:ext cx="7739438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2753" name="Reproducibilidad y Replicabilidad"/>
          <p:cNvSpPr txBox="1">
            <a:spLocks noGrp="1"/>
          </p:cNvSpPr>
          <p:nvPr>
            <p:ph type="body" sz="half" idx="1"/>
          </p:nvPr>
        </p:nvSpPr>
        <p:spPr>
          <a:xfrm>
            <a:off x="4029838" y="745054"/>
            <a:ext cx="4767695" cy="29053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Reproducibilidad y Replicabilidad</a:t>
            </a:r>
          </a:p>
        </p:txBody>
      </p:sp>
      <p:sp>
        <p:nvSpPr>
          <p:cNvPr id="2754" name="La mejora de la reproducibilidad conduce a un mayor rigor y calidad de los resultados científicos, y por lo tanto a una mayor confianza en la ciencia."/>
          <p:cNvSpPr txBox="1"/>
          <p:nvPr/>
        </p:nvSpPr>
        <p:spPr>
          <a:xfrm>
            <a:off x="371988" y="3679707"/>
            <a:ext cx="7669691" cy="11482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spcBef>
                <a:spcPts val="500"/>
              </a:spcBef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La mejora de la reproducibilidad conduce a un mayor rigor y calidad de los resultados científicos, y por lo tanto a una mayor confianza en la ciencia. 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6" name="La reproducibilidad significa que los datos y el código de la investigación están disponibles para que otros puedan alcanzar los mismos resultados que se afirman en los resultados científicos.…"/>
          <p:cNvSpPr txBox="1">
            <a:spLocks noGrp="1"/>
          </p:cNvSpPr>
          <p:nvPr>
            <p:ph type="body" idx="1"/>
          </p:nvPr>
        </p:nvSpPr>
        <p:spPr>
          <a:xfrm>
            <a:off x="457199" y="2025440"/>
            <a:ext cx="8382797" cy="2805735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1900"/>
            </a:pPr>
            <a:r>
              <a:t>La reproducibilidad significa que los datos y el código de la investigación están disponibles para que otros puedan alcanzar los mismos resultados que se afirman en los resultados científicos. </a:t>
            </a:r>
          </a:p>
          <a:p>
            <a:pPr marL="457200" indent="-457200">
              <a:lnSpc>
                <a:spcPct val="80000"/>
              </a:lnSpc>
              <a:spcBef>
                <a:spcPts val="400"/>
              </a:spcBef>
              <a:buSzPct val="100000"/>
              <a:buFont typeface="Arial"/>
              <a:buChar char="•"/>
              <a:defRPr sz="1900"/>
            </a:pPr>
            <a:r>
              <a:t>Replicabilidad, el acto de repetir una metodología científica para llegar a conclusiones similares. </a:t>
            </a:r>
          </a:p>
          <a:p>
            <a:pPr>
              <a:lnSpc>
                <a:spcPct val="80000"/>
              </a:lnSpc>
              <a:spcBef>
                <a:spcPts val="400"/>
              </a:spcBef>
              <a:defRPr sz="1900"/>
            </a:pPr>
            <a:endParaRPr/>
          </a:p>
          <a:p>
            <a:pPr>
              <a:lnSpc>
                <a:spcPct val="80000"/>
              </a:lnSpc>
              <a:spcBef>
                <a:spcPts val="400"/>
              </a:spcBef>
              <a:defRPr sz="1900"/>
            </a:pPr>
            <a:r>
              <a:t>Ha habido una creciente necesidad y disposición para exponer los flujos de trabajo de investigación desde el inicio de un proyecto y la recopilación de datos hasta la interpretación y el informe de los resultados.</a:t>
            </a:r>
          </a:p>
        </p:txBody>
      </p:sp>
      <p:sp>
        <p:nvSpPr>
          <p:cNvPr id="2757" name="Reproducibilidad y Replicabilidad"/>
          <p:cNvSpPr txBox="1"/>
          <p:nvPr/>
        </p:nvSpPr>
        <p:spPr>
          <a:xfrm>
            <a:off x="484418" y="744378"/>
            <a:ext cx="8229601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spcBef>
                <a:spcPts val="500"/>
              </a:spcBef>
              <a:defRPr sz="2400">
                <a:solidFill>
                  <a:srgbClr val="BE382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Reproducibilidad y Replicabilidad</a:t>
            </a:r>
          </a:p>
        </p:txBody>
      </p:sp>
      <p:sp>
        <p:nvSpPr>
          <p:cNvPr id="2758" name="Open Science Training Handbook, 2018"/>
          <p:cNvSpPr txBox="1"/>
          <p:nvPr/>
        </p:nvSpPr>
        <p:spPr>
          <a:xfrm>
            <a:off x="-64891" y="4913302"/>
            <a:ext cx="8229601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spcBef>
                <a:spcPts val="200"/>
              </a:spcBef>
              <a:defRPr sz="1000" b="1">
                <a:solidFill>
                  <a:srgbClr val="808080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t>Open Science Training Handbook, 2018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0" name="image106.tif" descr="image106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085" y="0"/>
            <a:ext cx="4681230" cy="514350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761" name="Reproducibility and reliability of biomedical research: improving…"/>
          <p:cNvSpPr txBox="1"/>
          <p:nvPr/>
        </p:nvSpPr>
        <p:spPr>
          <a:xfrm>
            <a:off x="791214" y="4569057"/>
            <a:ext cx="8229601" cy="572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r">
              <a:spcBef>
                <a:spcPts val="100"/>
              </a:spcBef>
              <a:defRPr sz="700">
                <a:latin typeface="Arial"/>
                <a:ea typeface="Arial"/>
                <a:cs typeface="Arial"/>
                <a:sym typeface="Arial"/>
              </a:defRPr>
            </a:pPr>
            <a:r>
              <a:t>Reproducibility and reliability of biomedical research: improving </a:t>
            </a:r>
            <a:endParaRPr sz="2800"/>
          </a:p>
          <a:p>
            <a:pPr algn="r">
              <a:spcBef>
                <a:spcPts val="100"/>
              </a:spcBef>
              <a:defRPr sz="700">
                <a:latin typeface="Arial"/>
                <a:ea typeface="Arial"/>
                <a:cs typeface="Arial"/>
                <a:sym typeface="Arial"/>
              </a:defRPr>
            </a:pPr>
            <a:r>
              <a:t>research practice </a:t>
            </a:r>
            <a:endParaRPr sz="2800"/>
          </a:p>
          <a:p>
            <a:pPr algn="r">
              <a:spcBef>
                <a:spcPts val="100"/>
              </a:spcBef>
              <a:defRPr sz="700" b="1">
                <a:latin typeface="Arial"/>
                <a:ea typeface="Arial"/>
                <a:cs typeface="Arial"/>
                <a:sym typeface="Arial"/>
              </a:defRPr>
            </a:pPr>
            <a:r>
              <a:t>Symposium report, October 2015 </a:t>
            </a:r>
          </a:p>
        </p:txBody>
      </p:sp>
      <p:sp>
        <p:nvSpPr>
          <p:cNvPr id="2762" name="Cuerpo"/>
          <p:cNvSpPr txBox="1">
            <a:spLocks noGrp="1"/>
          </p:cNvSpPr>
          <p:nvPr>
            <p:ph type="body" idx="1"/>
          </p:nvPr>
        </p:nvSpPr>
        <p:spPr>
          <a:xfrm>
            <a:off x="457199" y="2025440"/>
            <a:ext cx="8382797" cy="280573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63" name="Problemas de la…"/>
          <p:cNvSpPr txBox="1"/>
          <p:nvPr/>
        </p:nvSpPr>
        <p:spPr>
          <a:xfrm>
            <a:off x="-234999" y="661285"/>
            <a:ext cx="8229601" cy="910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algn="r">
              <a:lnSpc>
                <a:spcPct val="80000"/>
              </a:lnSpc>
              <a:spcBef>
                <a:spcPts val="300"/>
              </a:spcBef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Problemas de la </a:t>
            </a:r>
          </a:p>
          <a:p>
            <a:pPr algn="r">
              <a:lnSpc>
                <a:spcPct val="80000"/>
              </a:lnSpc>
              <a:spcBef>
                <a:spcPts val="300"/>
              </a:spcBef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reproducibilidad </a:t>
            </a:r>
          </a:p>
          <a:p>
            <a:pPr algn="r">
              <a:lnSpc>
                <a:spcPct val="80000"/>
              </a:lnSpc>
              <a:spcBef>
                <a:spcPts val="300"/>
              </a:spcBef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t>y confiabilidad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" name="Cuerpo"/>
          <p:cNvSpPr txBox="1">
            <a:spLocks noGrp="1"/>
          </p:cNvSpPr>
          <p:nvPr>
            <p:ph type="body" idx="1"/>
          </p:nvPr>
        </p:nvSpPr>
        <p:spPr>
          <a:xfrm>
            <a:off x="457199" y="2025440"/>
            <a:ext cx="8382797" cy="280573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766" name="image107.png" descr="image1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2843"/>
            <a:ext cx="9144000" cy="46378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8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283" y="0"/>
            <a:ext cx="7739438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2769" name="El Acceso Abierto y los Datos Abiertos"/>
          <p:cNvSpPr txBox="1">
            <a:spLocks noGrp="1"/>
          </p:cNvSpPr>
          <p:nvPr>
            <p:ph type="body" sz="half" idx="1"/>
          </p:nvPr>
        </p:nvSpPr>
        <p:spPr>
          <a:xfrm>
            <a:off x="313287" y="3012618"/>
            <a:ext cx="4013641" cy="29053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El Acceso Abierto y los Datos Abiertos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1" name="No, la apertura es una condición necesaria pero no suficiente para un máximo reuso. Los datos tienen que ser FAIR."/>
          <p:cNvSpPr txBox="1">
            <a:spLocks noGrp="1"/>
          </p:cNvSpPr>
          <p:nvPr>
            <p:ph type="body" idx="1"/>
          </p:nvPr>
        </p:nvSpPr>
        <p:spPr>
          <a:xfrm>
            <a:off x="331223" y="1841604"/>
            <a:ext cx="8382797" cy="2805735"/>
          </a:xfrm>
          <a:prstGeom prst="rect">
            <a:avLst/>
          </a:prstGeom>
        </p:spPr>
        <p:txBody>
          <a:bodyPr/>
          <a:lstStyle/>
          <a:p>
            <a:r>
              <a:t>No, la apertura es una condición necesaria pero no suficiente para un máximo reuso. Los datos tienen que ser FAIR.</a:t>
            </a:r>
          </a:p>
        </p:txBody>
      </p:sp>
      <p:sp>
        <p:nvSpPr>
          <p:cNvPr id="2772" name="¿Es suficiente poner los datos en abierto?"/>
          <p:cNvSpPr txBox="1"/>
          <p:nvPr/>
        </p:nvSpPr>
        <p:spPr>
          <a:xfrm>
            <a:off x="484418" y="744378"/>
            <a:ext cx="8229601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spcBef>
                <a:spcPts val="500"/>
              </a:spcBef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¿Es suficiente poner los datos en abierto?</a:t>
            </a:r>
          </a:p>
        </p:txBody>
      </p:sp>
      <p:sp>
        <p:nvSpPr>
          <p:cNvPr id="2773" name="The FAIR Guiding Principles for scientific data management and stewardship Mark D. Wilkinson, Michel Dumontier, Barend Mons…"/>
          <p:cNvSpPr txBox="1"/>
          <p:nvPr/>
        </p:nvSpPr>
        <p:spPr>
          <a:xfrm>
            <a:off x="101600" y="4527022"/>
            <a:ext cx="8229600" cy="40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>
              <a:spcBef>
                <a:spcPts val="200"/>
              </a:spcBef>
              <a:defRPr sz="1000">
                <a:solidFill>
                  <a:srgbClr val="808080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The FAIR Guiding Principles for scientific data management and stewardship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Mark D. Wilkinson</a:t>
            </a:r>
            <a:r>
              <a:t>,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Michel Dumontier</a:t>
            </a:r>
            <a:r>
              <a:t>,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Barend Mons</a:t>
            </a:r>
          </a:p>
          <a:p>
            <a:pPr>
              <a:spcBef>
                <a:spcPts val="200"/>
              </a:spcBef>
              <a:defRPr sz="1000" i="1">
                <a:solidFill>
                  <a:srgbClr val="808080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r>
              <a:t>Scientific Data</a:t>
            </a:r>
            <a:r>
              <a:rPr i="0"/>
              <a:t> </a:t>
            </a:r>
            <a:r>
              <a:rPr b="1" i="0"/>
              <a:t>3</a:t>
            </a:r>
            <a:r>
              <a:rPr i="0"/>
              <a:t>, Article number: 160018 (2016) doi:10.1038/sdata.2016.18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" name="Que los datos sean Encontrables, Accesibles, Interoperables y Reutilizables (del inglés FAIR – Findable, Accessible, Interoperable, and Reusable),"/>
          <p:cNvSpPr txBox="1">
            <a:spLocks noGrp="1"/>
          </p:cNvSpPr>
          <p:nvPr>
            <p:ph type="body" idx="1"/>
          </p:nvPr>
        </p:nvSpPr>
        <p:spPr>
          <a:xfrm>
            <a:off x="457199" y="2025440"/>
            <a:ext cx="8382797" cy="2805735"/>
          </a:xfrm>
          <a:prstGeom prst="rect">
            <a:avLst/>
          </a:prstGeom>
        </p:spPr>
        <p:txBody>
          <a:bodyPr/>
          <a:lstStyle/>
          <a:p>
            <a:r>
              <a:t>Que los datos sean Encontrables, Accesibles, Interoperables y Reutilizables (del inglés </a:t>
            </a:r>
            <a:r>
              <a:rPr i="1"/>
              <a:t>FAIR – Findable, Accessible, Interoperable, and Reusable</a:t>
            </a:r>
            <a:r>
              <a:t>), </a:t>
            </a:r>
          </a:p>
        </p:txBody>
      </p:sp>
      <p:sp>
        <p:nvSpPr>
          <p:cNvPr id="2776" name="“Principios FAIR para el manejo y administración de datos científicos”"/>
          <p:cNvSpPr txBox="1"/>
          <p:nvPr/>
        </p:nvSpPr>
        <p:spPr>
          <a:xfrm>
            <a:off x="484418" y="744378"/>
            <a:ext cx="8229601" cy="792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spcBef>
                <a:spcPts val="500"/>
              </a:spcBef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“Principios FAIR para el manejo y administración de datos científicos” 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7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2" y="0"/>
            <a:ext cx="8998196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678" name="Preliminary Findings: Rent Seeking by Elsevier…"/>
          <p:cNvSpPr txBox="1"/>
          <p:nvPr/>
        </p:nvSpPr>
        <p:spPr>
          <a:xfrm>
            <a:off x="5721568" y="4494734"/>
            <a:ext cx="3347775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600">
                <a:solidFill>
                  <a:srgbClr val="BF19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Preliminary Findings: Rent Seeking by Elsevier</a:t>
            </a:r>
          </a:p>
          <a:p>
            <a:pPr algn="ctr">
              <a:defRPr sz="600" b="1">
                <a:solidFill>
                  <a:srgbClr val="BF19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Publishers are increasingly in control of scholarly infrastructure and why we should care</a:t>
            </a:r>
            <a:endParaRPr b="0"/>
          </a:p>
          <a:p>
            <a:pPr>
              <a:defRPr sz="600" i="1">
                <a:solidFill>
                  <a:srgbClr val="BF19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 Case Study of Elsevier</a:t>
            </a:r>
            <a:endParaRPr i="0"/>
          </a:p>
          <a:p>
            <a:pPr algn="just">
              <a:defRPr sz="600" i="1">
                <a:solidFill>
                  <a:srgbClr val="6D6D6D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Written by: </a:t>
            </a:r>
            <a:r>
              <a:rPr>
                <a:solidFill>
                  <a:srgbClr val="BF1900"/>
                </a:solidFill>
                <a:hlinkClick r:id="rId3"/>
              </a:rPr>
              <a:t>Alejandro Posada</a:t>
            </a:r>
            <a:r>
              <a:t> and George Chen, University of Toronto Scarborough</a:t>
            </a:r>
            <a:endParaRPr i="0"/>
          </a:p>
          <a:p>
            <a:pPr algn="just">
              <a:defRPr sz="600">
                <a:solidFill>
                  <a:srgbClr val="6D6D6D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Published on September 20th 2017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8" name="Asignarles un identificador único y persistente a los datos y los metadatos…"/>
          <p:cNvSpPr txBox="1">
            <a:spLocks noGrp="1"/>
          </p:cNvSpPr>
          <p:nvPr>
            <p:ph type="body" idx="1"/>
          </p:nvPr>
        </p:nvSpPr>
        <p:spPr>
          <a:xfrm>
            <a:off x="457199" y="2025440"/>
            <a:ext cx="8382797" cy="2805735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80000"/>
              </a:lnSpc>
              <a:buSzPct val="100000"/>
              <a:buFont typeface="Arial"/>
              <a:buChar char="•"/>
              <a:defRPr sz="2500"/>
            </a:pPr>
            <a:r>
              <a:t>Asignarles un identificador único y persistente a los datos y los metadatos</a:t>
            </a:r>
          </a:p>
          <a:p>
            <a:pPr marL="457200" indent="-457200">
              <a:lnSpc>
                <a:spcPct val="80000"/>
              </a:lnSpc>
              <a:buSzPct val="100000"/>
              <a:buFont typeface="Arial"/>
              <a:buChar char="•"/>
              <a:defRPr sz="2500"/>
            </a:pPr>
            <a:r>
              <a:t>Describir los datos con metadatos de manera prolija</a:t>
            </a:r>
          </a:p>
          <a:p>
            <a:pPr marL="457200" indent="-457200">
              <a:lnSpc>
                <a:spcPct val="80000"/>
              </a:lnSpc>
              <a:buSzPct val="100000"/>
              <a:buFont typeface="Arial"/>
              <a:buChar char="•"/>
              <a:defRPr sz="2500"/>
            </a:pPr>
            <a:r>
              <a:t>Registrar/Indexar los datos y los metadatos en un recurso de búsqueda</a:t>
            </a:r>
          </a:p>
          <a:p>
            <a:pPr marL="457200" indent="-457200">
              <a:lnSpc>
                <a:spcPct val="80000"/>
              </a:lnSpc>
              <a:buSzPct val="100000"/>
              <a:buFont typeface="Arial"/>
              <a:buChar char="•"/>
              <a:defRPr sz="2500"/>
            </a:pPr>
            <a:r>
              <a:t>En los metadatos se debe especificar el identificador de los datos que se describen. </a:t>
            </a:r>
          </a:p>
        </p:txBody>
      </p:sp>
      <p:sp>
        <p:nvSpPr>
          <p:cNvPr id="2779" name="FINDABLE (Encontrables): Los datos y metadatos pueden ser encontrados por la comunidad después de su publicación, mediante herramientas de búsqueda."/>
          <p:cNvSpPr txBox="1"/>
          <p:nvPr/>
        </p:nvSpPr>
        <p:spPr>
          <a:xfrm>
            <a:off x="484418" y="744378"/>
            <a:ext cx="8229601" cy="845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defRPr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FINDABLE </a:t>
            </a:r>
            <a:r>
              <a:rPr b="0"/>
              <a:t>(Encontrables): Los datos y metadatos pueden ser encontrados por la comunidad después de su publicación, mediante herramientas de búsqueda.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1" name="Los datos y los metadatos pueden ser recuperados por sus identificadores mediante protocolos estandarizados de comunicación…"/>
          <p:cNvSpPr txBox="1">
            <a:spLocks noGrp="1"/>
          </p:cNvSpPr>
          <p:nvPr>
            <p:ph type="body" idx="1"/>
          </p:nvPr>
        </p:nvSpPr>
        <p:spPr>
          <a:xfrm>
            <a:off x="457199" y="2025440"/>
            <a:ext cx="8382797" cy="2805735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100"/>
            </a:pPr>
            <a:r>
              <a:t>Los datos y los metadatos pueden ser recuperados por sus identificadores mediante protocolos estandarizados de comunicación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100"/>
            </a:pPr>
            <a:r>
              <a:t>Los protocolos tienen que ser abiertos, gratuitos e implementados universalmente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100"/>
            </a:pPr>
            <a:r>
              <a:t>El protocolo debe de permitir procedimientos para la autentificación y la autorización (por si fuera necesario).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100"/>
            </a:pPr>
            <a:r>
              <a:t>Los metadatos deben de estar accesibles, incluso cuando los datos ya no estuvieran disponibles.</a:t>
            </a:r>
          </a:p>
        </p:txBody>
      </p:sp>
      <p:sp>
        <p:nvSpPr>
          <p:cNvPr id="2782" name="ACCESSIBLE: Los datos y metadatos están accesibles y por ello pueden ser descargados por otros investigadores utilizando sus identificadores."/>
          <p:cNvSpPr txBox="1"/>
          <p:nvPr/>
        </p:nvSpPr>
        <p:spPr>
          <a:xfrm>
            <a:off x="484418" y="744378"/>
            <a:ext cx="8229601" cy="845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defRPr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ACCESSIBLE</a:t>
            </a:r>
            <a:r>
              <a:rPr b="0"/>
              <a:t>: Los datos y metadatos están accesibles y por ello pueden ser descargados por otros investigadores utilizando sus identificadores.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4" name="Los datos y los metadatos deben de usar un lenguaje formal, accesible, compartible y ampliamente aplicable para representar el conocimiento…"/>
          <p:cNvSpPr txBox="1">
            <a:spLocks noGrp="1"/>
          </p:cNvSpPr>
          <p:nvPr>
            <p:ph type="body" idx="1"/>
          </p:nvPr>
        </p:nvSpPr>
        <p:spPr>
          <a:xfrm>
            <a:off x="457199" y="2025440"/>
            <a:ext cx="8382797" cy="2805735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80000"/>
              </a:lnSpc>
              <a:buSzPct val="100000"/>
              <a:buFont typeface="Arial"/>
              <a:buChar char="•"/>
              <a:defRPr sz="2500"/>
            </a:pPr>
            <a:r>
              <a:t>Los datos y los metadatos deben de usar un lenguaje formal, accesible, compartible y ampliamente aplicable para representar el conocimiento</a:t>
            </a:r>
          </a:p>
          <a:p>
            <a:pPr marL="457200" indent="-457200">
              <a:lnSpc>
                <a:spcPct val="80000"/>
              </a:lnSpc>
              <a:buSzPct val="100000"/>
              <a:buFont typeface="Arial"/>
              <a:buChar char="•"/>
              <a:defRPr sz="2500"/>
            </a:pPr>
            <a:r>
              <a:t>Los datos y los metadatos usan vocabularios que sigan los principios FAIR</a:t>
            </a:r>
          </a:p>
          <a:p>
            <a:pPr marL="457200" indent="-457200">
              <a:lnSpc>
                <a:spcPct val="80000"/>
              </a:lnSpc>
              <a:buSzPct val="100000"/>
              <a:buFont typeface="Arial"/>
              <a:buChar char="•"/>
              <a:defRPr sz="2500"/>
            </a:pPr>
            <a:r>
              <a:t>Los datos y los metadatos incluyen referencias cualificadas a otros datos o metadatos</a:t>
            </a:r>
          </a:p>
        </p:txBody>
      </p:sp>
      <p:sp>
        <p:nvSpPr>
          <p:cNvPr id="2785" name="INTEROPERABLE (Interoperables): Tanto los datos como los metadatos deben de estar descritos siguiendo las reglas de la comunidad, utilizando estándares abiertos, para permitir su intercambio y su reutilización."/>
          <p:cNvSpPr txBox="1"/>
          <p:nvPr/>
        </p:nvSpPr>
        <p:spPr>
          <a:xfrm>
            <a:off x="484418" y="744378"/>
            <a:ext cx="8229601" cy="780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INTEROPERABLE </a:t>
            </a:r>
            <a:r>
              <a:rPr b="0"/>
              <a:t>(Interoperables): Tanto los datos como los metadatos deben de estar descritos siguiendo las reglas de la comunidad, utilizando estándares abiertos, para permitir su intercambio y su reutilización.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7" name="Los datos y los metadatos contienen una multitud de atributos precisos y relevantes…"/>
          <p:cNvSpPr txBox="1">
            <a:spLocks noGrp="1"/>
          </p:cNvSpPr>
          <p:nvPr>
            <p:ph type="body" idx="1"/>
          </p:nvPr>
        </p:nvSpPr>
        <p:spPr>
          <a:xfrm>
            <a:off x="457199" y="2025440"/>
            <a:ext cx="8382797" cy="2805735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300"/>
            </a:pPr>
            <a:r>
              <a:t>Los datos y los metadatos contienen una multitud de atributos precisos y relevantes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300"/>
            </a:pPr>
            <a:r>
              <a:t>Los datos y los metadatos se publican con una licencia clara y accesible sobre su uso y reutilización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300"/>
            </a:pPr>
            <a:r>
              <a:t>Los datos y los metadatos se asocian con información sobre su procedencia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300"/>
            </a:pPr>
            <a:r>
              <a:t>Los datos y los metadatos siguen los estándares relevantes que usa la comunidad del dominio concreto</a:t>
            </a:r>
          </a:p>
        </p:txBody>
      </p:sp>
      <p:sp>
        <p:nvSpPr>
          <p:cNvPr id="2788" name="REUSABLE: Los datos y los metadatos pueden ser reutilizados por otros investigadores, al quedar clara su procedencia y las condiciones de reutilización."/>
          <p:cNvSpPr txBox="1"/>
          <p:nvPr/>
        </p:nvSpPr>
        <p:spPr>
          <a:xfrm>
            <a:off x="484418" y="744378"/>
            <a:ext cx="8229601" cy="845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defRPr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REUSABLE</a:t>
            </a:r>
            <a:r>
              <a:rPr b="0"/>
              <a:t>: Los datos y los metadatos pueden ser reutilizados por otros investigadores, al quedar clara su procedencia y las condiciones de reutilización.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0" name="Datos asociados al artículo, generalmente los archivos se alojan donde está la revista.…"/>
          <p:cNvSpPr txBox="1">
            <a:spLocks noGrp="1"/>
          </p:cNvSpPr>
          <p:nvPr>
            <p:ph type="body" idx="1"/>
          </p:nvPr>
        </p:nvSpPr>
        <p:spPr>
          <a:xfrm>
            <a:off x="457199" y="2025440"/>
            <a:ext cx="8382797" cy="2805735"/>
          </a:xfrm>
          <a:prstGeom prst="rect">
            <a:avLst/>
          </a:prstGeom>
        </p:spPr>
        <p:txBody>
          <a:bodyPr/>
          <a:lstStyle/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100"/>
            </a:pPr>
            <a:r>
              <a:t>Datos asociados al artículo, generalmente los archivos se alojan donde está la revista.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100"/>
            </a:pPr>
            <a:r>
              <a:t>Hospedarlos en un sitio web público, con archivos listos para descarga. 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100"/>
            </a:pPr>
            <a:r>
              <a:t>Depositarlos en un repositorio de datos, ejemplo: 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Dataverse</a:t>
            </a:r>
            <a:r>
              <a:t>, 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figshare</a:t>
            </a:r>
            <a:r>
              <a:t>, 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Zenodo</a:t>
            </a:r>
            <a:r>
              <a:t>.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100"/>
            </a:pPr>
            <a:r>
              <a:t>Depósito en repositorios temáticos.</a:t>
            </a:r>
          </a:p>
          <a:p>
            <a:pPr marL="457200" indent="-457200">
              <a:lnSpc>
                <a:spcPct val="80000"/>
              </a:lnSpc>
              <a:spcBef>
                <a:spcPts val="500"/>
              </a:spcBef>
              <a:buSzPct val="100000"/>
              <a:buFont typeface="Arial"/>
              <a:buChar char="•"/>
              <a:defRPr sz="2100"/>
            </a:pPr>
            <a:r>
              <a:t>Publicar un artículo de datos acerca del conjunto de datos en revistas creadas para ello</a:t>
            </a:r>
          </a:p>
        </p:txBody>
      </p:sp>
      <p:sp>
        <p:nvSpPr>
          <p:cNvPr id="2791" name="Open Data"/>
          <p:cNvSpPr txBox="1"/>
          <p:nvPr/>
        </p:nvSpPr>
        <p:spPr>
          <a:xfrm>
            <a:off x="332019" y="107631"/>
            <a:ext cx="822960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spcBef>
                <a:spcPts val="400"/>
              </a:spcBef>
              <a:defRPr>
                <a:solidFill>
                  <a:srgbClr val="C1372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Open Data</a:t>
            </a:r>
          </a:p>
        </p:txBody>
      </p:sp>
      <p:sp>
        <p:nvSpPr>
          <p:cNvPr id="2792" name="¿Cómo publico los datos en abierto?"/>
          <p:cNvSpPr txBox="1"/>
          <p:nvPr/>
        </p:nvSpPr>
        <p:spPr>
          <a:xfrm>
            <a:off x="457200" y="823239"/>
            <a:ext cx="82296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>
              <a:spcBef>
                <a:spcPts val="500"/>
              </a:spcBef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¿Cómo publico los datos en abierto?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4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283" y="0"/>
            <a:ext cx="7739438" cy="5143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5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475382"/>
            <a:ext cx="3810000" cy="2247901"/>
          </a:xfrm>
          <a:prstGeom prst="rect">
            <a:avLst/>
          </a:prstGeom>
          <a:ln w="12700">
            <a:miter lim="400000"/>
          </a:ln>
          <a:effectLst>
            <a:reflection endPos="40000" dir="5400000" sy="-100000" algn="bl" rotWithShape="0"/>
          </a:effectLst>
        </p:spPr>
      </p:pic>
      <p:sp>
        <p:nvSpPr>
          <p:cNvPr id="2796" name="Vía verde…"/>
          <p:cNvSpPr/>
          <p:nvPr/>
        </p:nvSpPr>
        <p:spPr>
          <a:xfrm>
            <a:off x="406188" y="311843"/>
            <a:ext cx="4025489" cy="4638837"/>
          </a:xfrm>
          <a:prstGeom prst="rect">
            <a:avLst/>
          </a:prstGeom>
          <a:solidFill>
            <a:srgbClr val="DDDDDD">
              <a:alpha val="46517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sz="3200"/>
            </a:pPr>
            <a:r>
              <a:t>Vía verde</a:t>
            </a:r>
          </a:p>
          <a:p>
            <a:endParaRPr/>
          </a:p>
          <a:p>
            <a:r>
              <a:t>Autoarchivo - depósito</a:t>
            </a:r>
          </a:p>
          <a:p>
            <a:r>
              <a:t>Repositorios Institucionales</a:t>
            </a:r>
          </a:p>
        </p:txBody>
      </p:sp>
      <p:sp>
        <p:nvSpPr>
          <p:cNvPr id="2797" name="Vía dorada…"/>
          <p:cNvSpPr/>
          <p:nvPr/>
        </p:nvSpPr>
        <p:spPr>
          <a:xfrm>
            <a:off x="4809257" y="311843"/>
            <a:ext cx="4025488" cy="4638837"/>
          </a:xfrm>
          <a:prstGeom prst="rect">
            <a:avLst/>
          </a:prstGeom>
          <a:solidFill>
            <a:srgbClr val="DDDDDD">
              <a:alpha val="46517"/>
            </a:srgbClr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algn="r">
              <a:defRPr sz="3500"/>
            </a:pPr>
            <a:r>
              <a:t>Vía dorada</a:t>
            </a:r>
          </a:p>
          <a:p>
            <a:pPr algn="r"/>
            <a:endParaRPr/>
          </a:p>
          <a:p>
            <a:pPr algn="r"/>
            <a:r>
              <a:t>Publicación en revistas arbitradas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9" name="La vía dorada del OA: Revistas y Bases de datos OA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defTabSz="342900">
              <a:spcBef>
                <a:spcPts val="0"/>
              </a:spcBef>
              <a:defRPr sz="3500" b="0" cap="all">
                <a:solidFill>
                  <a:srgbClr val="FFFFFF"/>
                </a:solidFill>
              </a:defRPr>
            </a:lvl1pPr>
          </a:lstStyle>
          <a:p>
            <a:r>
              <a:t>La vía dorada del OA: Revistas y Bases de datos OA</a:t>
            </a:r>
          </a:p>
        </p:txBody>
      </p:sp>
      <p:pic>
        <p:nvPicPr>
          <p:cNvPr id="2800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61" y="521471"/>
            <a:ext cx="3810001" cy="2247901"/>
          </a:xfrm>
          <a:prstGeom prst="rect">
            <a:avLst/>
          </a:prstGeom>
          <a:ln w="12700">
            <a:miter lim="400000"/>
          </a:ln>
          <a:effectLst>
            <a:reflection endPos="40000" dir="5400000" sy="-100000" algn="bl" rotWithShape="0"/>
          </a:effectLst>
        </p:spPr>
      </p:pic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2" name="Línea"/>
          <p:cNvSpPr/>
          <p:nvPr/>
        </p:nvSpPr>
        <p:spPr>
          <a:xfrm>
            <a:off x="5976155" y="1386204"/>
            <a:ext cx="1317290" cy="1"/>
          </a:xfrm>
          <a:prstGeom prst="line">
            <a:avLst/>
          </a:prstGeom>
          <a:ln w="12700">
            <a:solidFill>
              <a:srgbClr val="63971D"/>
            </a:solidFill>
            <a:bevel/>
          </a:ln>
          <a:effectLst>
            <a:outerShdw blurRad="25400" dist="12700" dir="5400000" rotWithShape="0">
              <a:srgbClr val="000000">
                <a:alpha val="38000"/>
              </a:srgbClr>
            </a:outerShdw>
          </a:effectLst>
        </p:spPr>
        <p:txBody>
          <a:bodyPr lIns="34289" tIns="34289" rIns="34289" bIns="34289"/>
          <a:lstStyle/>
          <a:p>
            <a:pPr defTabSz="342900">
              <a:defRPr sz="9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803" name="http://www.doaj.org/"/>
          <p:cNvSpPr txBox="1"/>
          <p:nvPr/>
        </p:nvSpPr>
        <p:spPr>
          <a:xfrm>
            <a:off x="1353765" y="4782808"/>
            <a:ext cx="2388241" cy="373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/>
          <a:p>
            <a:pPr defTabSz="342900">
              <a:defRPr sz="1200"/>
            </a:pPr>
            <a:r>
              <a:rPr sz="20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http://www.doaj.org/</a:t>
            </a:r>
            <a:r>
              <a:rPr sz="2000"/>
              <a:t> </a:t>
            </a:r>
          </a:p>
        </p:txBody>
      </p:sp>
      <p:pic>
        <p:nvPicPr>
          <p:cNvPr id="2804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44" y="0"/>
            <a:ext cx="7114799" cy="5143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5" name="Imagen" descr="Image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6182" y="3182169"/>
            <a:ext cx="4749801" cy="1651001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2806" name="Imagen" descr="Image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782" y="404812"/>
            <a:ext cx="1427845" cy="433369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8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520" y="0"/>
            <a:ext cx="6860960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0" name="image219.jpeg" descr="image21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0" y="0"/>
            <a:ext cx="6658254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0" name="image95.png" descr="image9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486" y="0"/>
            <a:ext cx="5143501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2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73" y="0"/>
            <a:ext cx="7731454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4" name="Cuerp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815" name="Screen shot 2013-04-14 at 11.34.29 PM.png" descr="Screen shot 2013-04-14 at 11.34.2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14" y="1758312"/>
            <a:ext cx="7815905" cy="3095077"/>
          </a:xfrm>
          <a:prstGeom prst="rect">
            <a:avLst/>
          </a:prstGeom>
          <a:ln w="12700">
            <a:miter lim="400000"/>
          </a:ln>
        </p:spPr>
      </p:pic>
      <p:sp>
        <p:nvSpPr>
          <p:cNvPr id="2816" name="¿Qué tan abierta es una publicación?"/>
          <p:cNvSpPr txBox="1"/>
          <p:nvPr/>
        </p:nvSpPr>
        <p:spPr>
          <a:xfrm>
            <a:off x="522921" y="798670"/>
            <a:ext cx="6014949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defTabSz="342900"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¿Qué tan abierta es una publicación?</a:t>
            </a:r>
          </a:p>
        </p:txBody>
      </p:sp>
      <p:sp>
        <p:nvSpPr>
          <p:cNvPr id="2817" name="www.plos.org/about/open-access/howopenisit/"/>
          <p:cNvSpPr txBox="1"/>
          <p:nvPr/>
        </p:nvSpPr>
        <p:spPr>
          <a:xfrm>
            <a:off x="5863154" y="4865902"/>
            <a:ext cx="308182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r>
              <a:t>www.plos.org/about/open-access/howopenisit/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9" name="Cuerp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2820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84" y="1997484"/>
            <a:ext cx="8864027" cy="2461540"/>
          </a:xfrm>
          <a:prstGeom prst="rect">
            <a:avLst/>
          </a:prstGeom>
          <a:ln w="12700">
            <a:miter lim="400000"/>
          </a:ln>
        </p:spPr>
      </p:pic>
      <p:sp>
        <p:nvSpPr>
          <p:cNvPr id="2821" name="¿De qué color es el acceso abierto?"/>
          <p:cNvSpPr txBox="1">
            <a:spLocks noGrp="1"/>
          </p:cNvSpPr>
          <p:nvPr>
            <p:ph type="title" idx="4294967295"/>
          </p:nvPr>
        </p:nvSpPr>
        <p:spPr>
          <a:xfrm>
            <a:off x="481166" y="-198656"/>
            <a:ext cx="6172201" cy="857251"/>
          </a:xfrm>
          <a:prstGeom prst="rect">
            <a:avLst/>
          </a:prstGeom>
        </p:spPr>
        <p:txBody>
          <a:bodyPr lIns="34289" tIns="34289" rIns="34289" bIns="34289"/>
          <a:lstStyle>
            <a:lvl1pPr defTabSz="342900">
              <a:defRPr sz="2800"/>
            </a:lvl1pPr>
          </a:lstStyle>
          <a:p>
            <a:r>
              <a:t>¿De qué color es el acceso abierto? </a:t>
            </a:r>
          </a:p>
        </p:txBody>
      </p:sp>
      <p:sp>
        <p:nvSpPr>
          <p:cNvPr id="2822" name="ROMEO/SHERPA http://www.sherpa.ac.uk/romeo/"/>
          <p:cNvSpPr txBox="1"/>
          <p:nvPr/>
        </p:nvSpPr>
        <p:spPr>
          <a:xfrm>
            <a:off x="5605743" y="4837814"/>
            <a:ext cx="3689328" cy="230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342900">
              <a:spcBef>
                <a:spcPts val="800"/>
              </a:spcBef>
              <a:defRPr sz="1100"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Optima"/>
                <a:ea typeface="Optima"/>
                <a:cs typeface="Optima"/>
                <a:sym typeface="Optima"/>
              </a:rPr>
              <a:t>ROMEO/SHERPA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Optima"/>
                <a:ea typeface="Optima"/>
                <a:cs typeface="Optima"/>
                <a:sym typeface="Optima"/>
                <a:hlinkClick r:id="rId3"/>
              </a:rPr>
              <a:t>http://www.sherpa.ac.uk/romeo/</a:t>
            </a:r>
            <a:r>
              <a:rPr>
                <a:latin typeface="Optima"/>
                <a:ea typeface="Optima"/>
                <a:cs typeface="Optima"/>
                <a:sym typeface="Optima"/>
              </a:rPr>
              <a:t> </a:t>
            </a:r>
          </a:p>
        </p:txBody>
      </p:sp>
      <p:sp>
        <p:nvSpPr>
          <p:cNvPr id="2823" name="Políticas de copyright y autoarchivo"/>
          <p:cNvSpPr txBox="1"/>
          <p:nvPr/>
        </p:nvSpPr>
        <p:spPr>
          <a:xfrm>
            <a:off x="563732" y="854677"/>
            <a:ext cx="6474144" cy="5251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>
            <a:lvl1pPr defTabSz="342900"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Políticas de copyright y autoarchivo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5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103" y="353346"/>
            <a:ext cx="7623794" cy="4574277"/>
          </a:xfrm>
          <a:prstGeom prst="rect">
            <a:avLst/>
          </a:prstGeom>
          <a:ln w="12700">
            <a:miter lim="400000"/>
          </a:ln>
          <a:effectLst>
            <a:outerShdw blurRad="254000" dist="127000" dir="16200000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7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029"/>
            <a:ext cx="9144001" cy="2457781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2828" name="Imagen" descr="Imagen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455356" y="1677628"/>
            <a:ext cx="4315121" cy="3382570"/>
          </a:xfrm>
          <a:prstGeom prst="rect">
            <a:avLst/>
          </a:prstGeom>
          <a:ln w="12700">
            <a:miter lim="400000"/>
          </a:ln>
          <a:effectLst>
            <a:outerShdw blurRad="254000" dist="127000" dir="16200000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0" name="La vía verde del Acceso Abierto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La vía verde del Acceso Abierto</a:t>
            </a:r>
          </a:p>
        </p:txBody>
      </p:sp>
      <p:pic>
        <p:nvPicPr>
          <p:cNvPr id="2831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41" y="530689"/>
            <a:ext cx="3810001" cy="2247901"/>
          </a:xfrm>
          <a:prstGeom prst="rect">
            <a:avLst/>
          </a:prstGeom>
          <a:ln w="12700">
            <a:miter lim="400000"/>
          </a:ln>
          <a:effectLst>
            <a:reflection endPos="40000" dir="5400000" sy="-100000" algn="bl" rotWithShape="0"/>
          </a:effectLst>
        </p:spPr>
      </p:pic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3" name="El Repositorio Institucional (RI) se entiende como un sistema de información que reúne, preserva, divulga y da acceso a la producción intelectual y académica de las comunidades universitarias."/>
          <p:cNvSpPr txBox="1">
            <a:spLocks noGrp="1"/>
          </p:cNvSpPr>
          <p:nvPr>
            <p:ph type="body" idx="1"/>
          </p:nvPr>
        </p:nvSpPr>
        <p:spPr>
          <a:xfrm>
            <a:off x="436111" y="1997787"/>
            <a:ext cx="8382797" cy="2805735"/>
          </a:xfrm>
          <a:prstGeom prst="rect">
            <a:avLst/>
          </a:prstGeom>
        </p:spPr>
        <p:txBody>
          <a:bodyPr/>
          <a:lstStyle>
            <a:lvl1pPr algn="ctr" defTabSz="342900">
              <a:spcBef>
                <a:spcPts val="500"/>
              </a:spcBef>
              <a:buFont typeface="Arial"/>
              <a:defRPr sz="2400">
                <a:latin typeface="Abadi MT Condensed Light"/>
                <a:ea typeface="Abadi MT Condensed Light"/>
                <a:cs typeface="Abadi MT Condensed Light"/>
                <a:sym typeface="Abadi MT Condensed Light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alibri"/>
              </a:defRPr>
            </a:pPr>
            <a:r>
              <a:rPr>
                <a:latin typeface="Abadi MT Condensed Light"/>
                <a:ea typeface="Abadi MT Condensed Light"/>
                <a:cs typeface="Abadi MT Condensed Light"/>
                <a:sym typeface="Abadi MT Condensed Light"/>
              </a:rPr>
              <a:t>El Repositorio Institucional (RI) se entiende como un sistema de información que reúne, preserva, divulga y da acceso a la producción intelectual y académica de las comunidades universitarias.</a:t>
            </a:r>
          </a:p>
        </p:txBody>
      </p:sp>
      <p:sp>
        <p:nvSpPr>
          <p:cNvPr id="2834" name="Repositorio Institucional"/>
          <p:cNvSpPr txBox="1"/>
          <p:nvPr/>
        </p:nvSpPr>
        <p:spPr>
          <a:xfrm>
            <a:off x="690114" y="929926"/>
            <a:ext cx="3365189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Repositorio Institucional</a:t>
            </a:r>
          </a:p>
        </p:txBody>
      </p:sp>
      <p:sp>
        <p:nvSpPr>
          <p:cNvPr id="2835" name="Vía verde del AA"/>
          <p:cNvSpPr txBox="1"/>
          <p:nvPr/>
        </p:nvSpPr>
        <p:spPr>
          <a:xfrm>
            <a:off x="330622" y="27606"/>
            <a:ext cx="16268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Vía verde del AA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7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269" y="1648086"/>
            <a:ext cx="4461192" cy="3320807"/>
          </a:xfrm>
          <a:prstGeom prst="rect">
            <a:avLst/>
          </a:prstGeom>
          <a:ln w="12700">
            <a:miter lim="400000"/>
          </a:ln>
        </p:spPr>
      </p:pic>
      <p:sp>
        <p:nvSpPr>
          <p:cNvPr id="2838" name="Repositorios por continente"/>
          <p:cNvSpPr txBox="1"/>
          <p:nvPr/>
        </p:nvSpPr>
        <p:spPr>
          <a:xfrm>
            <a:off x="616372" y="856354"/>
            <a:ext cx="3829533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Repositorios por continente</a:t>
            </a:r>
          </a:p>
        </p:txBody>
      </p:sp>
      <p:sp>
        <p:nvSpPr>
          <p:cNvPr id="2839" name="Vía verde del AA"/>
          <p:cNvSpPr txBox="1"/>
          <p:nvPr/>
        </p:nvSpPr>
        <p:spPr>
          <a:xfrm>
            <a:off x="330622" y="27606"/>
            <a:ext cx="16268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Vía verde del AA</a:t>
            </a:r>
          </a:p>
        </p:txBody>
      </p:sp>
      <p:pic>
        <p:nvPicPr>
          <p:cNvPr id="2840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0593" y="4121969"/>
            <a:ext cx="2298701" cy="660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2" name="Repositorios por tipo"/>
          <p:cNvSpPr txBox="1"/>
          <p:nvPr/>
        </p:nvSpPr>
        <p:spPr>
          <a:xfrm>
            <a:off x="616372" y="856354"/>
            <a:ext cx="2916162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Repositorios por tipo</a:t>
            </a:r>
          </a:p>
        </p:txBody>
      </p:sp>
      <p:sp>
        <p:nvSpPr>
          <p:cNvPr id="2843" name="Vía verde del AA"/>
          <p:cNvSpPr txBox="1"/>
          <p:nvPr/>
        </p:nvSpPr>
        <p:spPr>
          <a:xfrm>
            <a:off x="330622" y="27606"/>
            <a:ext cx="16268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Vía verde del AA</a:t>
            </a:r>
          </a:p>
        </p:txBody>
      </p:sp>
      <p:pic>
        <p:nvPicPr>
          <p:cNvPr id="2844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593" y="4121969"/>
            <a:ext cx="2298701" cy="660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5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7234" y="1648086"/>
            <a:ext cx="3829532" cy="32981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7" name="Mandato de acceso abierto"/>
          <p:cNvSpPr txBox="1"/>
          <p:nvPr/>
        </p:nvSpPr>
        <p:spPr>
          <a:xfrm>
            <a:off x="616372" y="856354"/>
            <a:ext cx="3763267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Mandato de acceso abierto</a:t>
            </a:r>
          </a:p>
        </p:txBody>
      </p:sp>
      <p:sp>
        <p:nvSpPr>
          <p:cNvPr id="2848" name="Vía verde del AA"/>
          <p:cNvSpPr txBox="1"/>
          <p:nvPr/>
        </p:nvSpPr>
        <p:spPr>
          <a:xfrm>
            <a:off x="330622" y="27606"/>
            <a:ext cx="16268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Vía verde del AA</a:t>
            </a:r>
          </a:p>
        </p:txBody>
      </p:sp>
      <p:sp>
        <p:nvSpPr>
          <p:cNvPr id="2849" name="Requerir al autor el depósito de una copia de un e-print (u otros tipos de documentos) en un repositorio.…"/>
          <p:cNvSpPr txBox="1"/>
          <p:nvPr/>
        </p:nvSpPr>
        <p:spPr>
          <a:xfrm>
            <a:off x="422242" y="1812101"/>
            <a:ext cx="8410534" cy="2083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342900">
              <a:spcBef>
                <a:spcPts val="500"/>
              </a:spcBef>
              <a:buFont typeface="Arial"/>
              <a:defRPr sz="2400"/>
            </a:pPr>
            <a:r>
              <a:t>Requerir al autor el depósito de una copia de un e-print (u otros tipos de documentos) en un repositorio.</a:t>
            </a:r>
          </a:p>
          <a:p>
            <a:pPr algn="ctr" defTabSz="342900">
              <a:spcBef>
                <a:spcPts val="500"/>
              </a:spcBef>
              <a:buFont typeface="Arial"/>
              <a:defRPr sz="2400"/>
            </a:pPr>
            <a:endParaRPr/>
          </a:p>
          <a:p>
            <a:pPr algn="ctr" defTabSz="342900">
              <a:spcBef>
                <a:spcPts val="600"/>
              </a:spcBef>
              <a:buFont typeface="Arial"/>
              <a:defRPr sz="2400"/>
            </a:pPr>
            <a:r>
              <a:rPr u="sng"/>
              <a:t>¿Por qué hacer obligatorio el depósito, si los beneficios del OA son tan claros?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" name="En 2010 Elsevier reportó un margen de ganancia de 36% – más alto que Apple, Google, o Amazon."/>
          <p:cNvSpPr txBox="1"/>
          <p:nvPr/>
        </p:nvSpPr>
        <p:spPr>
          <a:xfrm>
            <a:off x="2887322" y="623171"/>
            <a:ext cx="5635866" cy="197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1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En 2010 Elsevier reportó un margen de ganancia de 36% – más alto que Apple, Google, o Amazon.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1" name="Mandato de acceso abierto"/>
          <p:cNvSpPr txBox="1"/>
          <p:nvPr/>
        </p:nvSpPr>
        <p:spPr>
          <a:xfrm>
            <a:off x="616372" y="856354"/>
            <a:ext cx="3763267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Mandato de acceso abierto</a:t>
            </a:r>
          </a:p>
        </p:txBody>
      </p:sp>
      <p:sp>
        <p:nvSpPr>
          <p:cNvPr id="2852" name="Vía verde del AA"/>
          <p:cNvSpPr txBox="1"/>
          <p:nvPr/>
        </p:nvSpPr>
        <p:spPr>
          <a:xfrm>
            <a:off x="330622" y="27606"/>
            <a:ext cx="16268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Vía verde del AA</a:t>
            </a:r>
          </a:p>
        </p:txBody>
      </p:sp>
      <p:pic>
        <p:nvPicPr>
          <p:cNvPr id="2853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04" y="1775086"/>
            <a:ext cx="6023092" cy="3325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4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0071" y="2352990"/>
            <a:ext cx="2857455" cy="8683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" name="Mandato de acceso abierto"/>
          <p:cNvSpPr txBox="1"/>
          <p:nvPr/>
        </p:nvSpPr>
        <p:spPr>
          <a:xfrm>
            <a:off x="616372" y="856354"/>
            <a:ext cx="3763267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r>
              <a:t>Mandato de acceso abierto</a:t>
            </a:r>
          </a:p>
        </p:txBody>
      </p:sp>
      <p:sp>
        <p:nvSpPr>
          <p:cNvPr id="2857" name="Vía verde del AA"/>
          <p:cNvSpPr txBox="1"/>
          <p:nvPr/>
        </p:nvSpPr>
        <p:spPr>
          <a:xfrm>
            <a:off x="330622" y="27606"/>
            <a:ext cx="16268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Vía verde del AA</a:t>
            </a:r>
          </a:p>
        </p:txBody>
      </p:sp>
      <p:pic>
        <p:nvPicPr>
          <p:cNvPr id="2858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596" y="1685101"/>
            <a:ext cx="5076841" cy="3224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4" name="Elsevier recientemente obtuvo la máxima multa permitida en contra de Alexandra Elbakyan (Sci-Hub) - US$15 million"/>
          <p:cNvSpPr txBox="1"/>
          <p:nvPr/>
        </p:nvSpPr>
        <p:spPr>
          <a:xfrm>
            <a:off x="4375088" y="2674656"/>
            <a:ext cx="4683765" cy="212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7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Elsevier recientemente obtuvo la máxima multa permitida en contra de Alexandra Elbakyan (Sci-Hub) - US$15 million</a:t>
            </a:r>
          </a:p>
        </p:txBody>
      </p:sp>
      <p:sp>
        <p:nvSpPr>
          <p:cNvPr id="2685" name="US court grants Elsevier millions in damages from Sci-Hub"/>
          <p:cNvSpPr txBox="1"/>
          <p:nvPr/>
        </p:nvSpPr>
        <p:spPr>
          <a:xfrm>
            <a:off x="4419002" y="4825111"/>
            <a:ext cx="3583184" cy="239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55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US court grants Elsevier millions in damages from Sci-Hub</a:t>
            </a:r>
          </a:p>
        </p:txBody>
      </p:sp>
      <p:pic>
        <p:nvPicPr>
          <p:cNvPr id="2686" name="Imagen" descr="Image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05" y="-1"/>
            <a:ext cx="3429001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2687" name="Apneet Jolly/flickr/CC BY 2.0"/>
          <p:cNvSpPr txBox="1"/>
          <p:nvPr/>
        </p:nvSpPr>
        <p:spPr>
          <a:xfrm>
            <a:off x="707210" y="4831368"/>
            <a:ext cx="1743084" cy="226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10" i="1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Apneet Jolly/flickr/CC BY 2.0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9" name="image97.png" descr="image9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285750"/>
            <a:ext cx="5362575" cy="4572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1" name="Disponibilidad de un determinado contenido de forma gratuita y pública en la red, permitiendo la lectura, la descarga, copia, distribución, impresión, búsqueda o enlace a los textos completos, sin barreras económicas, legales o técnica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lvl="1" indent="342901" algn="just">
              <a:spcBef>
                <a:spcPts val="300"/>
              </a:spcBef>
              <a:buSzTx/>
              <a:buNone/>
              <a:defRPr sz="1600">
                <a:latin typeface="+mn-lt"/>
                <a:ea typeface="+mn-ea"/>
                <a:cs typeface="+mn-cs"/>
                <a:sym typeface="Calibri"/>
              </a:defRPr>
            </a:pPr>
            <a:r>
              <a:t> 		Disponibilidad de un determinado contenido de forma </a:t>
            </a:r>
            <a:r>
              <a:rPr b="1">
                <a:solidFill>
                  <a:srgbClr val="536729"/>
                </a:solidFill>
              </a:rPr>
              <a:t>gratuita y pública </a:t>
            </a:r>
            <a:r>
              <a:t>en la red, permitiendo la lectura, la descarga, copia, distribución, impresión, búsqueda o enlace a los textos completos, </a:t>
            </a:r>
            <a:r>
              <a:rPr b="1">
                <a:solidFill>
                  <a:srgbClr val="E46C0A"/>
                </a:solidFill>
              </a:rPr>
              <a:t>sin barreras económicas, legales o técnicas</a:t>
            </a:r>
            <a:r>
              <a:rPr>
                <a:solidFill>
                  <a:srgbClr val="E46C0A"/>
                </a:solidFill>
              </a:rPr>
              <a:t>. </a:t>
            </a:r>
          </a:p>
          <a:p>
            <a:pPr marL="0" lvl="1" indent="342901" algn="just">
              <a:spcBef>
                <a:spcPts val="400"/>
              </a:spcBef>
              <a:buSzTx/>
              <a:buNone/>
              <a:defRPr>
                <a:latin typeface="+mn-lt"/>
                <a:ea typeface="+mn-ea"/>
                <a:cs typeface="+mn-cs"/>
                <a:sym typeface="Calibri"/>
              </a:defRPr>
            </a:pPr>
            <a:r>
              <a:t>	(Declaración de Budapest, 2002) </a:t>
            </a:r>
          </a:p>
        </p:txBody>
      </p:sp>
      <p:sp>
        <p:nvSpPr>
          <p:cNvPr id="2692" name="Acceso Abierto"/>
          <p:cNvSpPr txBox="1"/>
          <p:nvPr/>
        </p:nvSpPr>
        <p:spPr>
          <a:xfrm>
            <a:off x="812529" y="837336"/>
            <a:ext cx="2505172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100">
                <a:solidFill>
                  <a:srgbClr val="FFFFFF"/>
                </a:solidFill>
              </a:defRPr>
            </a:lvl1pPr>
          </a:lstStyle>
          <a:p>
            <a:r>
              <a:t>Acceso Abierto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" name="Budapest Open Access Initiative (dic. 2001)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defRPr b="1">
                <a:solidFill>
                  <a:srgbClr val="515151"/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t>Budapest Open Access Initiative (dic. 2001)</a:t>
            </a:r>
          </a:p>
          <a:p>
            <a:pPr>
              <a:spcBef>
                <a:spcPts val="0"/>
              </a:spcBef>
              <a:defRPr sz="2000" u="sng">
                <a:solidFill>
                  <a:srgbClr val="0433FF"/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t>http://www.soros.org/openaccess/read.shtml</a:t>
            </a:r>
            <a:endParaRPr u="none">
              <a:solidFill>
                <a:srgbClr val="515151"/>
              </a:solidFill>
            </a:endParaRPr>
          </a:p>
          <a:p>
            <a:pPr>
              <a:spcBef>
                <a:spcPts val="0"/>
              </a:spcBef>
              <a:defRPr b="1">
                <a:solidFill>
                  <a:srgbClr val="515151"/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t>Declaración de Bethesda (junio 2003)</a:t>
            </a:r>
          </a:p>
          <a:p>
            <a:pPr>
              <a:spcBef>
                <a:spcPts val="0"/>
              </a:spcBef>
              <a:defRPr sz="2000" b="1">
                <a:solidFill>
                  <a:srgbClr val="515151"/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t>http://ictlogy.net/articles/bethesda_es.html</a:t>
            </a:r>
          </a:p>
          <a:p>
            <a:pPr>
              <a:spcBef>
                <a:spcPts val="0"/>
              </a:spcBef>
              <a:defRPr b="1">
                <a:solidFill>
                  <a:srgbClr val="515151"/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t>Declaración de Berlín (octubre 2003)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1347</Words>
  <Application>Microsoft Macintosh PowerPoint</Application>
  <PresentationFormat>Presentación en pantalla (16:9)</PresentationFormat>
  <Paragraphs>142</Paragraphs>
  <Slides>51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62" baseType="lpstr">
      <vt:lpstr>Heiti TC Light</vt:lpstr>
      <vt:lpstr>Abadi MT Condensed Light</vt:lpstr>
      <vt:lpstr>Arial</vt:lpstr>
      <vt:lpstr>Arial Narrow</vt:lpstr>
      <vt:lpstr>Calibri</vt:lpstr>
      <vt:lpstr>DIN Alternate</vt:lpstr>
      <vt:lpstr>Gill Sans Light</vt:lpstr>
      <vt:lpstr>Helvetica</vt:lpstr>
      <vt:lpstr>Helvetica Neue</vt:lpstr>
      <vt:lpstr>Optima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puede hacer un estudiante o un investigador para participar?</vt:lpstr>
      <vt:lpstr>Presentación de PowerPoint</vt:lpstr>
      <vt:lpstr>Una línea típica de derechos reservados:</vt:lpstr>
      <vt:lpstr>Lo que promueve el acceso abierto</vt:lpstr>
      <vt:lpstr>Presentación de PowerPoint</vt:lpstr>
      <vt:lpstr>Presentación de PowerPoint</vt:lpstr>
      <vt:lpstr>Presentación de PowerPoint</vt:lpstr>
      <vt:lpstr>Presentación de PowerPoint</vt:lpstr>
      <vt:lpstr>The missing decades: the 20th century black hole in Europeana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¿De qué color es el acceso abierto?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Usuario</cp:lastModifiedBy>
  <cp:revision>4</cp:revision>
  <dcterms:modified xsi:type="dcterms:W3CDTF">2019-10-01T04:15:51Z</dcterms:modified>
</cp:coreProperties>
</file>