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7442E-50BA-4BA4-858E-735D6B04D4A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DA6F0-4E6E-4698-9D94-9D6A666425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331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CFD19-6836-4F28-82C5-AE7279EADEC0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826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784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447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6612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953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288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251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10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508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5577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134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533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1F0ED-0836-4821-BF73-92F26EAFA2EA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94B8B-D26B-4ADF-A2D9-5EBCB2CE96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3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1.1.4. Cultura de masas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3370165" cy="4298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322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8"/>
          <a:stretch/>
        </p:blipFill>
        <p:spPr>
          <a:xfrm>
            <a:off x="683568" y="116632"/>
            <a:ext cx="7776864" cy="5994065"/>
          </a:xfrm>
        </p:spPr>
      </p:pic>
    </p:spTree>
    <p:extLst>
      <p:ext uri="{BB962C8B-B14F-4D97-AF65-F5344CB8AC3E}">
        <p14:creationId xmlns:p14="http://schemas.microsoft.com/office/powerpoint/2010/main" val="62554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MX" sz="4000" dirty="0" smtClean="0"/>
          </a:p>
          <a:p>
            <a:pPr marL="0" indent="0" algn="ctr">
              <a:buNone/>
            </a:pPr>
            <a:endParaRPr lang="es-MX" sz="4000" dirty="0"/>
          </a:p>
          <a:p>
            <a:pPr marL="0" indent="0" algn="ctr">
              <a:buNone/>
            </a:pPr>
            <a:r>
              <a:rPr lang="es-MX" sz="4800" b="1" dirty="0" smtClean="0"/>
              <a:t>EJERCICIOS DE ANÁLISIS… </a:t>
            </a:r>
          </a:p>
          <a:p>
            <a:pPr marL="0" indent="0" algn="ctr">
              <a:buNone/>
            </a:pPr>
            <a:endParaRPr lang="es-MX" sz="4000" b="1" dirty="0"/>
          </a:p>
          <a:p>
            <a:pPr marL="0" indent="0" algn="r">
              <a:buNone/>
            </a:pPr>
            <a:r>
              <a:rPr lang="es-MX" u="sng" dirty="0" smtClean="0"/>
              <a:t>¿Cómo interpretamos las </a:t>
            </a:r>
          </a:p>
          <a:p>
            <a:pPr marL="0" indent="0" algn="r">
              <a:buNone/>
            </a:pPr>
            <a:r>
              <a:rPr lang="es-MX" u="sng" dirty="0" smtClean="0"/>
              <a:t>siguientes imágenes con base en </a:t>
            </a:r>
          </a:p>
          <a:p>
            <a:pPr marL="0" indent="0" algn="r">
              <a:buNone/>
            </a:pPr>
            <a:r>
              <a:rPr lang="es-MX" u="sng" dirty="0" smtClean="0"/>
              <a:t>los conceptos revisados? </a:t>
            </a:r>
            <a:endParaRPr lang="es-MX" u="sng" dirty="0"/>
          </a:p>
        </p:txBody>
      </p:sp>
    </p:spTree>
    <p:extLst>
      <p:ext uri="{BB962C8B-B14F-4D97-AF65-F5344CB8AC3E}">
        <p14:creationId xmlns:p14="http://schemas.microsoft.com/office/powerpoint/2010/main" val="1280915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440055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868144" y="4509120"/>
            <a:ext cx="2915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Ignacio Merino </a:t>
            </a:r>
            <a:br>
              <a:rPr lang="es-MX" dirty="0" smtClean="0"/>
            </a:br>
            <a:r>
              <a:rPr lang="es-MX" dirty="0" smtClean="0"/>
              <a:t>(1817-1876) (Perú)  </a:t>
            </a:r>
          </a:p>
          <a:p>
            <a:r>
              <a:rPr lang="es-MX" dirty="0" smtClean="0"/>
              <a:t>“Copla criolla”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5052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860032" y="4869160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Manuel Alzamora </a:t>
            </a:r>
            <a:r>
              <a:rPr lang="es-MX" dirty="0" err="1" smtClean="0"/>
              <a:t>Zamalloa</a:t>
            </a:r>
            <a:endParaRPr lang="es-MX" dirty="0" smtClean="0"/>
          </a:p>
          <a:p>
            <a:r>
              <a:rPr lang="es-MX" dirty="0" smtClean="0"/>
              <a:t>(representante de la pintura social) </a:t>
            </a:r>
            <a:br>
              <a:rPr lang="es-MX" dirty="0" smtClean="0"/>
            </a:br>
            <a:r>
              <a:rPr lang="es-MX" dirty="0" smtClean="0"/>
              <a:t>(1900-1974) (Perú)  </a:t>
            </a:r>
          </a:p>
          <a:p>
            <a:r>
              <a:rPr lang="es-MX" dirty="0" smtClean="0"/>
              <a:t>“La escuelita” </a:t>
            </a:r>
            <a:endParaRPr lang="es-MX" dirty="0"/>
          </a:p>
        </p:txBody>
      </p:sp>
      <p:pic>
        <p:nvPicPr>
          <p:cNvPr id="4098" name="Picture 2" descr="Resultado de imagen para arte peru contemporan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55186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77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graffiti colombi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374933" cy="425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508104" y="5238492"/>
            <a:ext cx="32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Grafitti</a:t>
            </a:r>
            <a:r>
              <a:rPr lang="es-MX" dirty="0" smtClean="0"/>
              <a:t> en Bogotá, Colombia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7410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5436096" y="5436507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Grafitti</a:t>
            </a:r>
            <a:r>
              <a:rPr lang="es-MX" dirty="0" smtClean="0"/>
              <a:t> en Lima, Perú.</a:t>
            </a:r>
            <a:endParaRPr lang="es-MX" dirty="0"/>
          </a:p>
        </p:txBody>
      </p:sp>
      <p:pic>
        <p:nvPicPr>
          <p:cNvPr id="6146" name="Picture 2" descr="Resultado de imagen para graffiti pe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60648"/>
            <a:ext cx="662473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540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6804248" y="302831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Grafitti</a:t>
            </a:r>
            <a:r>
              <a:rPr lang="es-MX" dirty="0" smtClean="0"/>
              <a:t> en </a:t>
            </a:r>
          </a:p>
          <a:p>
            <a:r>
              <a:rPr lang="es-MX" dirty="0" smtClean="0"/>
              <a:t>Cancún, Quintana Roo, México.</a:t>
            </a:r>
            <a:endParaRPr lang="es-MX" dirty="0"/>
          </a:p>
        </p:txBody>
      </p:sp>
      <p:pic>
        <p:nvPicPr>
          <p:cNvPr id="7170" name="Picture 2" descr="Resultado de imagen para graffiti mex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504716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672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s-MX" sz="8000" b="1" dirty="0" smtClean="0"/>
              <a:t>Referencias </a:t>
            </a:r>
          </a:p>
          <a:p>
            <a:pPr marL="0" indent="0" algn="ctr">
              <a:buNone/>
            </a:pPr>
            <a:endParaRPr lang="es-MX" sz="3600" dirty="0"/>
          </a:p>
          <a:p>
            <a:r>
              <a:rPr lang="es-ES_tradnl" sz="6800" dirty="0"/>
              <a:t>Arbeláez G., Lucrecia María, 2009. “Acercamiento a la problemática cultural latinoamericana” en </a:t>
            </a:r>
            <a:r>
              <a:rPr lang="es-ES_tradnl" sz="6800" i="1" dirty="0"/>
              <a:t>Revista de Artes y Humanidades UNICA</a:t>
            </a:r>
            <a:r>
              <a:rPr lang="es-ES_tradnl" sz="6800" dirty="0"/>
              <a:t>, vol. 10, núm. 1, enero-abril, pp. 15-37. </a:t>
            </a:r>
            <a:r>
              <a:rPr lang="es-ES_tradnl" sz="6800" dirty="0" smtClean="0"/>
              <a:t>[https</a:t>
            </a:r>
            <a:r>
              <a:rPr lang="es-ES_tradnl" sz="6800" dirty="0"/>
              <a:t>://www.redalyc.org/articulo.oa?id=170118870002]</a:t>
            </a:r>
            <a:endParaRPr lang="es-MX" sz="6800" dirty="0"/>
          </a:p>
          <a:p>
            <a:r>
              <a:rPr lang="es-ES_tradnl" sz="6800" dirty="0"/>
              <a:t>Echeverría, Ignacio, 2012. “Apuntes sobre la elite cultural y la crítica”, en </a:t>
            </a:r>
            <a:r>
              <a:rPr lang="es-ES_tradnl" sz="6800" i="1" dirty="0"/>
              <a:t>Revista Universidad Diego Portales</a:t>
            </a:r>
            <a:r>
              <a:rPr lang="es-ES_tradnl" sz="6800" dirty="0"/>
              <a:t>, 17 de diciembre, pp. 149-151. [http://www.elboomeran.com/nuevo-contenido/406/apuntes-sobre-la-elite-cultural-y-la-critica/] </a:t>
            </a:r>
            <a:endParaRPr lang="es-MX" sz="6800" dirty="0"/>
          </a:p>
          <a:p>
            <a:r>
              <a:rPr lang="es-ES_tradnl" sz="6800" dirty="0" smtClean="0"/>
              <a:t>Monsiváis</a:t>
            </a:r>
            <a:r>
              <a:rPr lang="es-ES_tradnl" sz="6800" dirty="0"/>
              <a:t>, Carlos, 2008. “Algunas aproximaciones a la cultura (si ésta se deja)” en </a:t>
            </a:r>
            <a:r>
              <a:rPr lang="es-ES_tradnl" sz="6800" i="1" dirty="0"/>
              <a:t>Cultura mexicana: revisión y prospectiva</a:t>
            </a:r>
            <a:r>
              <a:rPr lang="es-ES_tradnl" sz="6800" dirty="0"/>
              <a:t>, México, Taurus, pp. 15-51. </a:t>
            </a:r>
            <a:endParaRPr lang="es-MX" sz="6800" dirty="0"/>
          </a:p>
          <a:p>
            <a:r>
              <a:rPr lang="es-ES_tradnl" sz="6800" dirty="0" err="1"/>
              <a:t>Ostria</a:t>
            </a:r>
            <a:r>
              <a:rPr lang="es-ES_tradnl" sz="6800" dirty="0"/>
              <a:t> Reinoso, Olga, 2012. “Otra vuelta a la identidad latinoamericana en los estudios literarios y culturales”, en </a:t>
            </a:r>
            <a:r>
              <a:rPr lang="es-ES_tradnl" sz="6800" i="1" dirty="0"/>
              <a:t>Atenea</a:t>
            </a:r>
            <a:r>
              <a:rPr lang="es-ES_tradnl" sz="6800" dirty="0"/>
              <a:t>, 2º semestre, núm. 506, pp. 29-42. [https://www.redalyc.org/articulo.oa?id=32825562003]</a:t>
            </a:r>
            <a:endParaRPr lang="es-MX" sz="6800" dirty="0"/>
          </a:p>
          <a:p>
            <a:r>
              <a:rPr lang="es-ES_tradnl" sz="6800" dirty="0"/>
              <a:t>Rodríguez, </a:t>
            </a:r>
            <a:r>
              <a:rPr lang="es-ES_tradnl" sz="6800" dirty="0" err="1"/>
              <a:t>Mariángela</a:t>
            </a:r>
            <a:r>
              <a:rPr lang="es-ES_tradnl" sz="6800" dirty="0"/>
              <a:t>, 1991. “Cultura popular-cultura  de masas. Espacio para las identidades” en  </a:t>
            </a:r>
            <a:r>
              <a:rPr lang="es-ES_tradnl" sz="6800" i="1" dirty="0"/>
              <a:t>Estudios sobre las Culturas Contemporáneas</a:t>
            </a:r>
            <a:r>
              <a:rPr lang="es-ES_tradnl" sz="6800" dirty="0"/>
              <a:t>, vol. IV, núm. 12, pp. 151-163, Universidad de Colima. [https://www.redalyc.org/articulo.oa?id=31641208] </a:t>
            </a:r>
            <a:endParaRPr lang="es-MX" sz="6800" dirty="0"/>
          </a:p>
          <a:p>
            <a:r>
              <a:rPr lang="es-ES_tradnl" sz="6800" dirty="0"/>
              <a:t>Vargas Llosa, Mario, 2010. “Breve discurso sobre la cultura” en </a:t>
            </a:r>
            <a:r>
              <a:rPr lang="es-ES_tradnl" sz="6800" i="1" dirty="0"/>
              <a:t>Letras libres</a:t>
            </a:r>
            <a:r>
              <a:rPr lang="es-ES_tradnl" sz="6800" dirty="0"/>
              <a:t>, núm. 139, julio. [https://www.letraslibres.com/mexico-espana/breve-discurso-sobre-la-cultura] </a:t>
            </a:r>
            <a:endParaRPr lang="es-MX" sz="6800" dirty="0"/>
          </a:p>
          <a:p>
            <a:r>
              <a:rPr lang="es-ES_tradnl" sz="6800" dirty="0"/>
              <a:t>Vargas Llosa, Mario y Gilles </a:t>
            </a:r>
            <a:r>
              <a:rPr lang="es-ES_tradnl" sz="6800" dirty="0" err="1"/>
              <a:t>Lipovetsky</a:t>
            </a:r>
            <a:r>
              <a:rPr lang="es-ES_tradnl" sz="6800" dirty="0"/>
              <a:t>, 2012. “Alta cultura o cultura de masas” en </a:t>
            </a:r>
            <a:r>
              <a:rPr lang="es-ES_tradnl" sz="6800" i="1" dirty="0"/>
              <a:t>Letras libres</a:t>
            </a:r>
            <a:r>
              <a:rPr lang="es-ES_tradnl" sz="6800" dirty="0"/>
              <a:t>, núm. 163, julio. [https://www.letraslibres.com/mexico-espana/alta-cultura-o-cultura-masas] </a:t>
            </a:r>
            <a:endParaRPr lang="es-MX" sz="6800" dirty="0"/>
          </a:p>
          <a:p>
            <a:r>
              <a:rPr lang="es-ES_tradnl" sz="6800" dirty="0"/>
              <a:t>Vergara, Jorge Iván , Jorge Vergara Estévez y Hans </a:t>
            </a:r>
            <a:r>
              <a:rPr lang="es-ES_tradnl" sz="6800" dirty="0" err="1"/>
              <a:t>Gundermann</a:t>
            </a:r>
            <a:r>
              <a:rPr lang="es-ES_tradnl" sz="6800" dirty="0"/>
              <a:t>, 2012. “Tramas y laberintos: sociología e identidad cultural latinoamericana”, en </a:t>
            </a:r>
            <a:r>
              <a:rPr lang="es-ES_tradnl" sz="6800" i="1" dirty="0"/>
              <a:t>Atenea</a:t>
            </a:r>
            <a:r>
              <a:rPr lang="es-ES_tradnl" sz="6800" dirty="0"/>
              <a:t>, 2º semestre, núm. 506, pp. 13-27. [https://www.redalyc.org/articulo.oa?id=32825562002] </a:t>
            </a:r>
            <a:endParaRPr lang="es-MX" sz="6800" dirty="0"/>
          </a:p>
          <a:p>
            <a:r>
              <a:rPr lang="es-ES_tradnl" sz="6800" dirty="0"/>
              <a:t>Zapata, Jennifer, 2016. “La cultura popular: una discusión inacabada” en </a:t>
            </a:r>
            <a:r>
              <a:rPr lang="es-ES_tradnl" sz="6800" i="1" dirty="0"/>
              <a:t>Razón y palabra</a:t>
            </a:r>
            <a:r>
              <a:rPr lang="es-ES_tradnl" sz="6800" dirty="0"/>
              <a:t>, núm. 95, oct.-dic., pp. 788-802. </a:t>
            </a:r>
            <a:r>
              <a:rPr lang="es-ES_tradnl" sz="6800" dirty="0" smtClean="0"/>
              <a:t>[</a:t>
            </a:r>
            <a:r>
              <a:rPr lang="es-ES_tradnl" sz="6800" dirty="0"/>
              <a:t>http://www.revistarazonypalabra.org/index.php/ryp/article/view/860] </a:t>
            </a:r>
            <a:endParaRPr lang="es-MX" sz="6800" dirty="0"/>
          </a:p>
        </p:txBody>
      </p:sp>
    </p:spTree>
    <p:extLst>
      <p:ext uri="{BB962C8B-B14F-4D97-AF65-F5344CB8AC3E}">
        <p14:creationId xmlns:p14="http://schemas.microsoft.com/office/powerpoint/2010/main" val="2779472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900" b="1" dirty="0"/>
              <a:t>Guion explicativo para uso del material </a:t>
            </a:r>
            <a:endParaRPr lang="es-MX" sz="39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 lvl="0" algn="just"/>
            <a:r>
              <a:rPr lang="es-MX" sz="1800" dirty="0"/>
              <a:t>De las diapositivas 3 a la </a:t>
            </a:r>
            <a:r>
              <a:rPr lang="es-MX" sz="1800" dirty="0" smtClean="0"/>
              <a:t>34 el </a:t>
            </a:r>
            <a:r>
              <a:rPr lang="es-MX" sz="1800" dirty="0"/>
              <a:t>material sirve como apoyo, ante todo, </a:t>
            </a:r>
            <a:r>
              <a:rPr lang="es-MX" sz="1800" dirty="0" smtClean="0"/>
              <a:t>para una </a:t>
            </a:r>
            <a:r>
              <a:rPr lang="es-MX" sz="1800" dirty="0"/>
              <a:t>técnica expositiva por parte del docente. En estas diapositivas se presentan </a:t>
            </a:r>
            <a:r>
              <a:rPr lang="es-MX" sz="1800" dirty="0" smtClean="0"/>
              <a:t>distintas palabras clave e imágenes relacionadas con conceptos básicos para el curso según los siguientes apartados: </a:t>
            </a:r>
            <a:r>
              <a:rPr lang="es-MX" sz="1800" u="sng" dirty="0"/>
              <a:t>1.1. ¿Qué es la cultura?</a:t>
            </a:r>
            <a:r>
              <a:rPr lang="es-MX" sz="1800" dirty="0"/>
              <a:t>, </a:t>
            </a:r>
            <a:r>
              <a:rPr lang="es-MX" sz="1800" u="sng" dirty="0"/>
              <a:t>1.1.1. Cultura(s) nacional(es)</a:t>
            </a:r>
            <a:r>
              <a:rPr lang="es-MX" sz="1800" dirty="0"/>
              <a:t>, </a:t>
            </a:r>
            <a:r>
              <a:rPr lang="es-MX" sz="1800" u="sng" dirty="0"/>
              <a:t>1.1.2 Culturas de élite</a:t>
            </a:r>
            <a:r>
              <a:rPr lang="es-MX" sz="1800" dirty="0"/>
              <a:t>, </a:t>
            </a:r>
            <a:r>
              <a:rPr lang="es-MX" sz="1800" u="sng" dirty="0"/>
              <a:t>1.1.3. Culturas populares </a:t>
            </a:r>
            <a:r>
              <a:rPr lang="es-MX" sz="1800" dirty="0"/>
              <a:t>y </a:t>
            </a:r>
            <a:r>
              <a:rPr lang="es-MX" sz="1800" u="sng" dirty="0"/>
              <a:t>1.1.4. Cultura de </a:t>
            </a:r>
            <a:r>
              <a:rPr lang="es-MX" sz="1800" u="sng" dirty="0" smtClean="0"/>
              <a:t>masas,</a:t>
            </a:r>
            <a:r>
              <a:rPr lang="es-MX" sz="1800" dirty="0" smtClean="0"/>
              <a:t> </a:t>
            </a:r>
            <a:r>
              <a:rPr lang="es-MX" sz="1800" dirty="0"/>
              <a:t>con </a:t>
            </a:r>
            <a:r>
              <a:rPr lang="es-MX" sz="1800" dirty="0" smtClean="0"/>
              <a:t>el fin de que </a:t>
            </a:r>
            <a:r>
              <a:rPr lang="es-MX" sz="1800" dirty="0"/>
              <a:t>el docente los proyecte y los explique, y para que los estudiantes, por su parte, reflexionen sobre los mismos. </a:t>
            </a:r>
          </a:p>
          <a:p>
            <a:pPr algn="just"/>
            <a:r>
              <a:rPr lang="es-MX" sz="1800" dirty="0"/>
              <a:t>De las diapositivas </a:t>
            </a:r>
            <a:r>
              <a:rPr lang="es-MX" sz="1800" dirty="0" smtClean="0"/>
              <a:t>35 a </a:t>
            </a:r>
            <a:r>
              <a:rPr lang="es-MX" sz="1800" dirty="0"/>
              <a:t>la </a:t>
            </a:r>
            <a:r>
              <a:rPr lang="es-MX" sz="1800" dirty="0" smtClean="0"/>
              <a:t>40 </a:t>
            </a:r>
            <a:r>
              <a:rPr lang="es-MX" sz="1800" dirty="0"/>
              <a:t>el material sirve como </a:t>
            </a:r>
            <a:r>
              <a:rPr lang="es-MX" sz="1800" dirty="0" smtClean="0"/>
              <a:t>apoyo para </a:t>
            </a:r>
            <a:r>
              <a:rPr lang="es-MX" sz="1800" dirty="0"/>
              <a:t>generar, por medio de </a:t>
            </a:r>
            <a:r>
              <a:rPr lang="es-MX" sz="1800" dirty="0" smtClean="0"/>
              <a:t>cinco imágenes de expresiones plásticas latinoamericanas, una discusión </a:t>
            </a:r>
            <a:r>
              <a:rPr lang="es-MX" sz="1800" dirty="0"/>
              <a:t>en el aula </a:t>
            </a:r>
            <a:r>
              <a:rPr lang="es-MX" sz="1800" dirty="0" smtClean="0"/>
              <a:t>en la </a:t>
            </a:r>
            <a:r>
              <a:rPr lang="es-MX" sz="1800" dirty="0"/>
              <a:t>cual se vincule a los conceptos precedentes con </a:t>
            </a:r>
            <a:r>
              <a:rPr lang="es-MX" sz="1800" dirty="0" smtClean="0"/>
              <a:t>estos ejemplos específicos. (Se </a:t>
            </a:r>
            <a:r>
              <a:rPr lang="es-MX" sz="1800" dirty="0"/>
              <a:t>recomienda asimismo </a:t>
            </a:r>
            <a:r>
              <a:rPr lang="es-MX" sz="1800" dirty="0" smtClean="0"/>
              <a:t>proyectar, </a:t>
            </a:r>
            <a:r>
              <a:rPr lang="es-MX" sz="1800" dirty="0"/>
              <a:t>aparte de estas imágenes, videos con música, danza u otro tipo de expresiones </a:t>
            </a:r>
            <a:r>
              <a:rPr lang="es-MX" sz="1800" dirty="0" smtClean="0"/>
              <a:t>artísticas y culturales en general con </a:t>
            </a:r>
            <a:r>
              <a:rPr lang="es-MX" sz="1800" dirty="0"/>
              <a:t>el propósito de continuar con el </a:t>
            </a:r>
            <a:r>
              <a:rPr lang="es-MX" sz="1800" dirty="0" smtClean="0"/>
              <a:t>análisis.) </a:t>
            </a:r>
            <a:endParaRPr lang="es-MX" sz="1800" dirty="0"/>
          </a:p>
          <a:p>
            <a:pPr algn="just"/>
            <a:r>
              <a:rPr lang="es-MX" sz="1800" b="1" dirty="0" smtClean="0">
                <a:solidFill>
                  <a:srgbClr val="FF0000"/>
                </a:solidFill>
              </a:rPr>
              <a:t>Nota </a:t>
            </a:r>
            <a:r>
              <a:rPr lang="es-MX" sz="1800" b="1" dirty="0">
                <a:solidFill>
                  <a:srgbClr val="FF0000"/>
                </a:solidFill>
              </a:rPr>
              <a:t>importante: Todas las imágenes empleadas en este material de apoyo fueron obtenidas del buscador </a:t>
            </a:r>
            <a:r>
              <a:rPr lang="es-MX" sz="1800" b="1" i="1" dirty="0" smtClean="0">
                <a:solidFill>
                  <a:srgbClr val="FF0000"/>
                </a:solidFill>
              </a:rPr>
              <a:t>Google</a:t>
            </a:r>
            <a:r>
              <a:rPr lang="es-MX" sz="1800" b="1" dirty="0" smtClean="0">
                <a:solidFill>
                  <a:srgbClr val="FF0000"/>
                </a:solidFill>
              </a:rPr>
              <a:t>; </a:t>
            </a:r>
            <a:r>
              <a:rPr lang="es-MX" sz="1800" b="1" dirty="0">
                <a:solidFill>
                  <a:srgbClr val="FF0000"/>
                </a:solidFill>
              </a:rPr>
              <a:t>al respecto, todas las imágenes fueron obtenidas, en cuanto a los Derechos de Uso, en las categorías “Etiquetadas para reutilización” y “Etiquetadas para reutilización no comercial”.</a:t>
            </a:r>
            <a:r>
              <a:rPr lang="es-MX" sz="1800" b="1" dirty="0"/>
              <a:t>  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65863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 txBox="1">
            <a:spLocks/>
          </p:cNvSpPr>
          <p:nvPr/>
        </p:nvSpPr>
        <p:spPr>
          <a:xfrm>
            <a:off x="395536" y="476673"/>
            <a:ext cx="800323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b="1" dirty="0" smtClean="0"/>
              <a:t>Cultura de masas en la vida cotidiana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MX" sz="1800" dirty="0" smtClean="0"/>
              <a:t>- Sitios en particular donde podemos apreciar u observar estas formas culturales.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152" y="3789040"/>
            <a:ext cx="355239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444507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28799"/>
            <a:ext cx="2710888" cy="25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37" y="4869160"/>
            <a:ext cx="192021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81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96952"/>
            <a:ext cx="4602778" cy="3070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77" y="4005064"/>
            <a:ext cx="28765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28700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53" y="1166118"/>
            <a:ext cx="2974975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58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476673"/>
            <a:ext cx="800323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b="1" dirty="0" smtClean="0"/>
              <a:t>Cultura de masas en la vida cotidiana</a:t>
            </a:r>
          </a:p>
          <a:p>
            <a:pPr marL="0" indent="0" algn="just">
              <a:buNone/>
            </a:pPr>
            <a:r>
              <a:rPr lang="es-MX" sz="1800" dirty="0" smtClean="0"/>
              <a:t>- </a:t>
            </a:r>
            <a:r>
              <a:rPr lang="es-MX" sz="1800" dirty="0"/>
              <a:t>Sectores o clases sociales que participan</a:t>
            </a:r>
            <a:r>
              <a:rPr lang="es-MX" sz="18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484784"/>
            <a:ext cx="48645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37112"/>
            <a:ext cx="2776309" cy="208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12819"/>
            <a:ext cx="2941629" cy="392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6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9088"/>
            <a:ext cx="3419864" cy="475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213" y="4437112"/>
            <a:ext cx="512822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7372"/>
            <a:ext cx="3727135" cy="248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6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s-MX" sz="2800" b="1" dirty="0"/>
              <a:t>Cultura de masas en la vida cotidiana</a:t>
            </a:r>
            <a:br>
              <a:rPr lang="es-MX" sz="2800" b="1" dirty="0"/>
            </a:br>
            <a:r>
              <a:rPr lang="es-MX" sz="1800" dirty="0" smtClean="0">
                <a:solidFill>
                  <a:prstClr val="black"/>
                </a:solidFill>
                <a:ea typeface="+mn-ea"/>
                <a:cs typeface="+mn-cs"/>
              </a:rPr>
              <a:t>- </a:t>
            </a:r>
            <a:r>
              <a:rPr lang="es-MX" sz="1800" dirty="0">
                <a:solidFill>
                  <a:prstClr val="black"/>
                </a:solidFill>
                <a:ea typeface="+mn-ea"/>
                <a:cs typeface="+mn-cs"/>
              </a:rPr>
              <a:t>Medios o maneras en que se transmiten o se divulgan sus expresiones culturales</a:t>
            </a:r>
            <a:r>
              <a:rPr lang="es-MX" sz="1800" dirty="0" smtClean="0">
                <a:solidFill>
                  <a:prstClr val="black"/>
                </a:solidFill>
                <a:ea typeface="+mn-ea"/>
                <a:cs typeface="+mn-cs"/>
              </a:rPr>
              <a:t>. // </a:t>
            </a:r>
            <a:r>
              <a:rPr lang="es-MX" sz="1800" dirty="0"/>
              <a:t>Tipo de instrumentos o recursos tecnológicos que emplean. </a:t>
            </a:r>
            <a:br>
              <a:rPr lang="es-MX" sz="1800" dirty="0"/>
            </a:br>
            <a:endParaRPr lang="es-MX" sz="18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2991"/>
            <a:ext cx="4124325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32048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037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MX" sz="2800" b="1" dirty="0" smtClean="0"/>
              <a:t>Sobre las experiencias artísticas en la cultura </a:t>
            </a:r>
            <a:r>
              <a:rPr lang="es-MX" sz="2800" b="1" dirty="0"/>
              <a:t>de </a:t>
            </a:r>
            <a:r>
              <a:rPr lang="es-MX" sz="2800" b="1" dirty="0" smtClean="0"/>
              <a:t>masas</a:t>
            </a:r>
            <a:r>
              <a:rPr lang="es-MX" sz="2800" b="1" dirty="0"/>
              <a:t/>
            </a:r>
            <a:br>
              <a:rPr lang="es-MX" sz="2800" b="1" dirty="0"/>
            </a:br>
            <a:r>
              <a:rPr lang="es-MX" sz="1800" dirty="0" smtClean="0">
                <a:solidFill>
                  <a:prstClr val="black"/>
                </a:solidFill>
                <a:ea typeface="+mn-ea"/>
                <a:cs typeface="+mn-cs"/>
              </a:rPr>
              <a:t>- </a:t>
            </a:r>
            <a:r>
              <a:rPr lang="es-MX" sz="1800" dirty="0">
                <a:solidFill>
                  <a:prstClr val="black"/>
                </a:solidFill>
                <a:ea typeface="+mn-ea"/>
                <a:cs typeface="+mn-cs"/>
              </a:rPr>
              <a:t>Medios o maneras en que se transmiten o se divulgan sus expresiones culturales</a:t>
            </a:r>
            <a:r>
              <a:rPr lang="es-MX" sz="1800" dirty="0" smtClean="0">
                <a:solidFill>
                  <a:prstClr val="black"/>
                </a:solidFill>
                <a:ea typeface="+mn-ea"/>
                <a:cs typeface="+mn-cs"/>
              </a:rPr>
              <a:t>.</a:t>
            </a:r>
            <a:endParaRPr lang="es-MX" sz="18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4350715" cy="289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63863"/>
            <a:ext cx="397287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56" y="4905560"/>
            <a:ext cx="4831947" cy="147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63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5826418" cy="3071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181" y="2780928"/>
            <a:ext cx="4319594" cy="346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80631"/>
            <a:ext cx="3461643" cy="23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887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836712"/>
            <a:ext cx="8003232" cy="5289451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1. Modelos de interpretación de la cultura</a:t>
            </a:r>
          </a:p>
          <a:p>
            <a:pPr marL="0" indent="0">
              <a:buNone/>
            </a:pPr>
            <a:r>
              <a:rPr lang="es-MX" dirty="0" smtClean="0"/>
              <a:t>1.1</a:t>
            </a:r>
            <a:r>
              <a:rPr lang="es-MX" dirty="0"/>
              <a:t>. ¿Qué es la cultura?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1.1.1</a:t>
            </a:r>
            <a:r>
              <a:rPr lang="es-MX" dirty="0"/>
              <a:t>. Cultura(s) nacional(es)</a:t>
            </a:r>
          </a:p>
          <a:p>
            <a:pPr marL="0" indent="0">
              <a:buNone/>
            </a:pPr>
            <a:r>
              <a:rPr lang="es-MX" dirty="0"/>
              <a:t>1.1.2. Culturas de élite</a:t>
            </a:r>
          </a:p>
          <a:p>
            <a:pPr marL="0" indent="0">
              <a:buNone/>
            </a:pPr>
            <a:r>
              <a:rPr lang="es-MX" dirty="0"/>
              <a:t>1.1.3. Culturas populares</a:t>
            </a:r>
          </a:p>
          <a:p>
            <a:pPr marL="0" indent="0">
              <a:buNone/>
            </a:pPr>
            <a:r>
              <a:rPr lang="es-MX" dirty="0"/>
              <a:t>1.1.4. Cultura de masas </a:t>
            </a:r>
          </a:p>
        </p:txBody>
      </p:sp>
    </p:spTree>
    <p:extLst>
      <p:ext uri="{BB962C8B-B14F-4D97-AF65-F5344CB8AC3E}">
        <p14:creationId xmlns:p14="http://schemas.microsoft.com/office/powerpoint/2010/main" val="27432949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724</Words>
  <Application>Microsoft Office PowerPoint</Application>
  <PresentationFormat>Presentación en pantalla (4:3)</PresentationFormat>
  <Paragraphs>46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1.1.4. Cultura de masas </vt:lpstr>
      <vt:lpstr>Presentación de PowerPoint</vt:lpstr>
      <vt:lpstr>Presentación de PowerPoint</vt:lpstr>
      <vt:lpstr>Presentación de PowerPoint</vt:lpstr>
      <vt:lpstr>Presentación de PowerPoint</vt:lpstr>
      <vt:lpstr>Cultura de masas en la vida cotidiana - Medios o maneras en que se transmiten o se divulgan sus expresiones culturales. // Tipo de instrumentos o recursos tecnológicos que emplean.  </vt:lpstr>
      <vt:lpstr>Sobre las experiencias artísticas en la cultura de masas - Medios o maneras en que se transmiten o se divulgan sus expresiones culturales.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Guion explicativo para uso del material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1.1.4. Cultura de masas </dc:title>
  <dc:creator>Alfredo-PC</dc:creator>
  <cp:lastModifiedBy>Alfredo-PC</cp:lastModifiedBy>
  <cp:revision>1</cp:revision>
  <dcterms:created xsi:type="dcterms:W3CDTF">2019-09-26T23:38:55Z</dcterms:created>
  <dcterms:modified xsi:type="dcterms:W3CDTF">2019-09-26T23:39:50Z</dcterms:modified>
</cp:coreProperties>
</file>