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456" r:id="rId2"/>
    <p:sldId id="459" r:id="rId3"/>
    <p:sldId id="489" r:id="rId4"/>
    <p:sldId id="379" r:id="rId5"/>
    <p:sldId id="380" r:id="rId6"/>
    <p:sldId id="676" r:id="rId7"/>
    <p:sldId id="482" r:id="rId8"/>
    <p:sldId id="382" r:id="rId9"/>
    <p:sldId id="483" r:id="rId10"/>
    <p:sldId id="486" r:id="rId11"/>
    <p:sldId id="485" r:id="rId12"/>
    <p:sldId id="387" r:id="rId13"/>
    <p:sldId id="492" r:id="rId14"/>
    <p:sldId id="494" r:id="rId15"/>
    <p:sldId id="495" r:id="rId16"/>
    <p:sldId id="412" r:id="rId17"/>
  </p:sldIdLst>
  <p:sldSz cx="9144000" cy="6858000" type="screen4x3"/>
  <p:notesSz cx="6797675" cy="992822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69" autoAdjust="0"/>
  </p:normalViewPr>
  <p:slideViewPr>
    <p:cSldViewPr>
      <p:cViewPr>
        <p:scale>
          <a:sx n="80" d="100"/>
          <a:sy n="80" d="100"/>
        </p:scale>
        <p:origin x="-1590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52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24836-F4C7-4D64-83DA-37D49D908580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CFD19-6836-4F28-82C5-AE7279EADE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6410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CFD19-6836-4F28-82C5-AE7279EADEC0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231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4158-FB1A-4D7E-A92F-37F3D1D3EE48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018-3AAD-4537-9216-516F8D26E0E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4709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4158-FB1A-4D7E-A92F-37F3D1D3EE48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018-3AAD-4537-9216-516F8D26E0E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6222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4158-FB1A-4D7E-A92F-37F3D1D3EE48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018-3AAD-4537-9216-516F8D26E0E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36983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4158-FB1A-4D7E-A92F-37F3D1D3EE48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018-3AAD-4537-9216-516F8D26E0E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1071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4158-FB1A-4D7E-A92F-37F3D1D3EE48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018-3AAD-4537-9216-516F8D26E0E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826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4158-FB1A-4D7E-A92F-37F3D1D3EE48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018-3AAD-4537-9216-516F8D26E0E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8106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4158-FB1A-4D7E-A92F-37F3D1D3EE48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018-3AAD-4537-9216-516F8D26E0E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5008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4158-FB1A-4D7E-A92F-37F3D1D3EE48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018-3AAD-4537-9216-516F8D26E0E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5951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4158-FB1A-4D7E-A92F-37F3D1D3EE48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018-3AAD-4537-9216-516F8D26E0E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7014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4158-FB1A-4D7E-A92F-37F3D1D3EE48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018-3AAD-4537-9216-516F8D26E0E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2432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4158-FB1A-4D7E-A92F-37F3D1D3EE48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018-3AAD-4537-9216-516F8D26E0E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234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24158-FB1A-4D7E-A92F-37F3D1D3EE48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018-3AAD-4537-9216-516F8D26E0E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72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5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3528" y="1484784"/>
            <a:ext cx="8352928" cy="2691731"/>
          </a:xfrm>
        </p:spPr>
        <p:txBody>
          <a:bodyPr>
            <a:normAutofit fontScale="90000"/>
          </a:bodyPr>
          <a:lstStyle/>
          <a:p>
            <a:r>
              <a:rPr lang="es-ES" sz="2200" b="1" dirty="0" smtClean="0">
                <a:solidFill>
                  <a:schemeClr val="tx1"/>
                </a:solidFill>
              </a:rPr>
              <a:t/>
            </a:r>
            <a:br>
              <a:rPr lang="es-ES" sz="2200" b="1" dirty="0" smtClean="0">
                <a:solidFill>
                  <a:schemeClr val="tx1"/>
                </a:solidFill>
              </a:rPr>
            </a:br>
            <a:r>
              <a:rPr lang="es-ES" sz="2200" dirty="0" smtClean="0"/>
              <a:t>Universidad </a:t>
            </a:r>
            <a:r>
              <a:rPr lang="es-ES" sz="2200" dirty="0"/>
              <a:t>Autónoma del Estado de </a:t>
            </a:r>
            <a:r>
              <a:rPr lang="es-ES" sz="2200" dirty="0" smtClean="0"/>
              <a:t>México</a:t>
            </a:r>
            <a:br>
              <a:rPr lang="es-ES" sz="2200" dirty="0" smtClean="0"/>
            </a:br>
            <a:r>
              <a:rPr lang="es-ES" sz="2200" b="1" dirty="0" smtClean="0">
                <a:solidFill>
                  <a:schemeClr val="tx1"/>
                </a:solidFill>
              </a:rPr>
              <a:t>Licenciatura en Lengua y Literatura Hispánicas </a:t>
            </a:r>
            <a:r>
              <a:rPr lang="es-ES" sz="2200" dirty="0" smtClean="0">
                <a:solidFill>
                  <a:schemeClr val="tx1"/>
                </a:solidFill>
              </a:rPr>
              <a:t/>
            </a:r>
            <a:br>
              <a:rPr lang="es-ES" sz="2200" dirty="0" smtClean="0">
                <a:solidFill>
                  <a:schemeClr val="tx1"/>
                </a:solidFill>
              </a:rPr>
            </a:br>
            <a:r>
              <a:rPr lang="es-ES" sz="2200" dirty="0" smtClean="0">
                <a:solidFill>
                  <a:schemeClr val="tx1"/>
                </a:solidFill>
              </a:rPr>
              <a:t>CU UAEM Amecameca </a:t>
            </a:r>
            <a:br>
              <a:rPr lang="es-ES" sz="2200" dirty="0" smtClean="0">
                <a:solidFill>
                  <a:schemeClr val="tx1"/>
                </a:solidFill>
              </a:rPr>
            </a:br>
            <a:r>
              <a:rPr lang="es-ES" sz="2200" b="1" dirty="0" smtClean="0">
                <a:solidFill>
                  <a:schemeClr val="tx1"/>
                </a:solidFill>
              </a:rPr>
              <a:t/>
            </a:r>
            <a:br>
              <a:rPr lang="es-ES" sz="2200" b="1" dirty="0" smtClean="0">
                <a:solidFill>
                  <a:schemeClr val="tx1"/>
                </a:solidFill>
              </a:rPr>
            </a:br>
            <a:r>
              <a:rPr lang="es-ES" sz="2200" b="1" dirty="0"/>
              <a:t/>
            </a:r>
            <a:br>
              <a:rPr lang="es-ES" sz="2200" b="1" dirty="0"/>
            </a:br>
            <a:r>
              <a:rPr lang="es-ES_tradnl" sz="2700" b="1" dirty="0" smtClean="0"/>
              <a:t>Unidad de Aprendizaje:</a:t>
            </a:r>
            <a:br>
              <a:rPr lang="es-ES_tradnl" sz="2700" b="1" dirty="0" smtClean="0"/>
            </a:br>
            <a:r>
              <a:rPr lang="es-ES_tradnl" sz="5100" b="1" dirty="0" smtClean="0"/>
              <a:t>Cultura latinoamericana</a:t>
            </a:r>
            <a:br>
              <a:rPr lang="es-ES_tradnl" sz="5100" b="1" dirty="0" smtClean="0"/>
            </a:br>
            <a:r>
              <a:rPr lang="es-ES_tradnl" sz="5100" b="1" dirty="0" smtClean="0"/>
              <a:t/>
            </a:r>
            <a:br>
              <a:rPr lang="es-ES_tradnl" sz="5100" b="1" dirty="0" smtClean="0"/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979512" y="3789040"/>
            <a:ext cx="6800800" cy="2232248"/>
          </a:xfrm>
        </p:spPr>
        <p:txBody>
          <a:bodyPr>
            <a:normAutofit fontScale="92500" lnSpcReduction="20000"/>
          </a:bodyPr>
          <a:lstStyle/>
          <a:p>
            <a:r>
              <a:rPr lang="es-MX" u="sng" dirty="0" smtClean="0">
                <a:solidFill>
                  <a:schemeClr val="tx1"/>
                </a:solidFill>
              </a:rPr>
              <a:t>Unidad 1. Modelos de interpretación de la cultura latinoamericana </a:t>
            </a:r>
          </a:p>
          <a:p>
            <a:endParaRPr lang="es-ES" dirty="0" smtClean="0">
              <a:solidFill>
                <a:schemeClr val="tx1"/>
              </a:solidFill>
            </a:endParaRPr>
          </a:p>
          <a:p>
            <a:r>
              <a:rPr lang="es-ES" sz="2200" dirty="0" smtClean="0">
                <a:solidFill>
                  <a:schemeClr val="tx1"/>
                </a:solidFill>
              </a:rPr>
              <a:t>Profesor (responsable de la elaboración): </a:t>
            </a:r>
            <a:br>
              <a:rPr lang="es-ES" sz="2200" dirty="0" smtClean="0">
                <a:solidFill>
                  <a:schemeClr val="tx1"/>
                </a:solidFill>
              </a:rPr>
            </a:br>
            <a:r>
              <a:rPr lang="es-ES" sz="2200" b="1" dirty="0" smtClean="0">
                <a:solidFill>
                  <a:schemeClr val="tx1"/>
                </a:solidFill>
              </a:rPr>
              <a:t>Alfredo Ramírez Membrillo</a:t>
            </a:r>
          </a:p>
          <a:p>
            <a:r>
              <a:rPr lang="es-ES" sz="1800" b="1" u="sng" dirty="0" smtClean="0">
                <a:solidFill>
                  <a:schemeClr val="tx1"/>
                </a:solidFill>
              </a:rPr>
              <a:t>Semestre 2019A</a:t>
            </a:r>
          </a:p>
          <a:p>
            <a:endParaRPr lang="es-ES" sz="1600" dirty="0" smtClean="0">
              <a:solidFill>
                <a:schemeClr val="tx1"/>
              </a:solidFill>
            </a:endParaRPr>
          </a:p>
          <a:p>
            <a:endParaRPr lang="es-ES" sz="1600" dirty="0">
              <a:solidFill>
                <a:schemeClr val="tx1"/>
              </a:solidFill>
            </a:endParaRPr>
          </a:p>
        </p:txBody>
      </p:sp>
      <p:pic>
        <p:nvPicPr>
          <p:cNvPr id="4" name="3 Imagen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43" t="3632" r="35349" b="81652"/>
          <a:stretch/>
        </p:blipFill>
        <p:spPr bwMode="auto">
          <a:xfrm>
            <a:off x="7524328" y="665534"/>
            <a:ext cx="936104" cy="8640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5451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pPr algn="just"/>
            <a:r>
              <a:rPr lang="es-MX" dirty="0" smtClean="0"/>
              <a:t>Y todo lo que no se encuentra dentro de los parámetros positivos o tradicionales, ¿entraría en la categoría de </a:t>
            </a:r>
            <a:r>
              <a:rPr lang="es-MX" i="1" dirty="0" smtClean="0"/>
              <a:t>mexicanidad</a:t>
            </a:r>
            <a:r>
              <a:rPr lang="es-MX" dirty="0" smtClean="0"/>
              <a:t>?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7786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08921"/>
            <a:ext cx="3888432" cy="2599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00956"/>
            <a:ext cx="5400600" cy="208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27" y="4725144"/>
            <a:ext cx="2400266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74426"/>
            <a:ext cx="1688894" cy="2529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132856"/>
            <a:ext cx="1957199" cy="2395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968" y="4221088"/>
            <a:ext cx="5616624" cy="215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731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392610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539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 smtClean="0"/>
              <a:t>1.1.2. Culturas de élite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sz="2400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559" y="1772816"/>
            <a:ext cx="4574458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582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sz="2400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88640"/>
            <a:ext cx="4340534" cy="2789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08525"/>
            <a:ext cx="4044084" cy="2691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140968"/>
            <a:ext cx="3566261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57" y="878604"/>
            <a:ext cx="3908004" cy="2614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390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1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0537770"/>
              </p:ext>
            </p:extLst>
          </p:nvPr>
        </p:nvGraphicFramePr>
        <p:xfrm>
          <a:off x="358775" y="252413"/>
          <a:ext cx="8426450" cy="6354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2" name="Documento" r:id="rId3" imgW="8427065" imgH="6354297" progId="Word.Document.12">
                  <p:embed/>
                </p:oleObj>
              </mc:Choice>
              <mc:Fallback>
                <p:oleObj name="Documento" r:id="rId3" imgW="8427065" imgH="63542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8775" y="252413"/>
                        <a:ext cx="8426450" cy="6354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53979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1.1.3. Culturas populares </a:t>
            </a:r>
            <a:endParaRPr lang="es-MX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58308" y="6237312"/>
            <a:ext cx="4428492" cy="5040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1250" i="1" dirty="0"/>
              <a:t>La Zamacueca </a:t>
            </a:r>
            <a:r>
              <a:rPr lang="es-MX" sz="1250" dirty="0" smtClean="0"/>
              <a:t>(1873) de </a:t>
            </a:r>
            <a:r>
              <a:rPr lang="es-MX" sz="1250" dirty="0"/>
              <a:t>Manuel Antonio Caro. Óleo sobre tela en la colección de la Presidencia de la República de Chile.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175654"/>
            <a:ext cx="7185248" cy="485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064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es-MX" sz="3100" b="1" dirty="0"/>
              <a:t>Justificación académica respecto a los objetivos de la unidad de </a:t>
            </a:r>
            <a:r>
              <a:rPr lang="es-MX" sz="3100" b="1" dirty="0" smtClean="0"/>
              <a:t>aprendizaje (UA)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3650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200" dirty="0" smtClean="0"/>
              <a:t>La unidad </a:t>
            </a:r>
            <a:r>
              <a:rPr lang="es-MX" sz="2200" u="sng" dirty="0" smtClean="0"/>
              <a:t>1.</a:t>
            </a:r>
            <a:r>
              <a:rPr lang="es-MX" sz="2200" u="sng" dirty="0"/>
              <a:t> Modelos de interpretación de la cultura </a:t>
            </a:r>
            <a:r>
              <a:rPr lang="es-MX" sz="2200" u="sng" dirty="0" smtClean="0"/>
              <a:t>latinoamericana</a:t>
            </a:r>
            <a:r>
              <a:rPr lang="es-MX" sz="2200" dirty="0" smtClean="0"/>
              <a:t>,</a:t>
            </a:r>
            <a:r>
              <a:rPr lang="es-MX" sz="2200" b="1" dirty="0" smtClean="0"/>
              <a:t> </a:t>
            </a:r>
            <a:r>
              <a:rPr lang="es-MX" sz="2200" dirty="0" smtClean="0"/>
              <a:t>del curso </a:t>
            </a:r>
            <a:r>
              <a:rPr lang="es-MX" sz="2200" i="1" dirty="0" smtClean="0"/>
              <a:t>Cultura latinoamericana</a:t>
            </a:r>
            <a:r>
              <a:rPr lang="es-MX" sz="2200" dirty="0" smtClean="0"/>
              <a:t>, constituye la base conceptual (introductoria) a partir de la cual se desarrolla, en adelante, dicha UA (optativa) de la Licenciatura en Lengua y Literatura Hispánicas. </a:t>
            </a:r>
          </a:p>
          <a:p>
            <a:pPr marL="0" indent="0" algn="just">
              <a:buNone/>
            </a:pPr>
            <a:r>
              <a:rPr lang="es-MX" sz="2200" dirty="0" smtClean="0"/>
              <a:t>Con </a:t>
            </a:r>
            <a:r>
              <a:rPr lang="es-MX" sz="2200" dirty="0"/>
              <a:t>el fin de auxiliar al docente en su </a:t>
            </a:r>
            <a:r>
              <a:rPr lang="es-MX" sz="2200" dirty="0" smtClean="0"/>
              <a:t>exposición, </a:t>
            </a:r>
            <a:r>
              <a:rPr lang="es-MX" sz="2200" dirty="0"/>
              <a:t>se presenta este material de apoyo visual, el cual tiene como propósito, en primera instancia, proyectar en </a:t>
            </a:r>
            <a:r>
              <a:rPr lang="es-MX" sz="2200" dirty="0" smtClean="0"/>
              <a:t>pantalla diapositivas relacionadas con la definición, sucesivamente, de los siguientes conceptos (divididos en apartados): </a:t>
            </a:r>
            <a:r>
              <a:rPr lang="es-MX" sz="2200" u="sng" dirty="0" smtClean="0"/>
              <a:t>1.1. ¿Qué es la cultura?</a:t>
            </a:r>
            <a:r>
              <a:rPr lang="es-MX" sz="2200" dirty="0" smtClean="0"/>
              <a:t>, </a:t>
            </a:r>
            <a:r>
              <a:rPr lang="es-MX" sz="2200" u="sng" dirty="0" smtClean="0"/>
              <a:t>1.1.1. Cultura(s) nacional(es)</a:t>
            </a:r>
            <a:r>
              <a:rPr lang="es-MX" sz="2200" dirty="0" smtClean="0"/>
              <a:t>, </a:t>
            </a:r>
            <a:r>
              <a:rPr lang="es-MX" sz="2200" u="sng" dirty="0" smtClean="0"/>
              <a:t>1.1.2 Culturas de élite</a:t>
            </a:r>
            <a:r>
              <a:rPr lang="es-MX" sz="2200" dirty="0" smtClean="0"/>
              <a:t>, </a:t>
            </a:r>
            <a:r>
              <a:rPr lang="es-MX" sz="2200" u="sng" dirty="0" smtClean="0"/>
              <a:t>1.1.3. Culturas populares </a:t>
            </a:r>
            <a:r>
              <a:rPr lang="es-MX" sz="2200" dirty="0" smtClean="0"/>
              <a:t>y </a:t>
            </a:r>
            <a:r>
              <a:rPr lang="es-MX" sz="2200" u="sng" dirty="0" smtClean="0"/>
              <a:t>1.1.4. Cultura de masas</a:t>
            </a:r>
            <a:r>
              <a:rPr lang="es-MX" sz="2200" dirty="0" smtClean="0"/>
              <a:t>. En </a:t>
            </a:r>
            <a:r>
              <a:rPr lang="es-MX" sz="2200" dirty="0"/>
              <a:t>segunda </a:t>
            </a:r>
            <a:r>
              <a:rPr lang="es-MX" sz="2200" dirty="0" smtClean="0"/>
              <a:t>instancia se propone generar</a:t>
            </a:r>
            <a:r>
              <a:rPr lang="es-MX" sz="2200" dirty="0"/>
              <a:t>, por medio </a:t>
            </a:r>
            <a:r>
              <a:rPr lang="es-MX" sz="2200" dirty="0" smtClean="0"/>
              <a:t>de cinco imágenes</a:t>
            </a:r>
            <a:r>
              <a:rPr lang="es-MX" sz="2200" dirty="0"/>
              <a:t>, un </a:t>
            </a:r>
            <a:r>
              <a:rPr lang="es-MX" sz="2200" dirty="0" smtClean="0"/>
              <a:t>breve ejercicio de análisis grupal mediante el cual se vincule a los conceptos precedentes con ejemplos (expresiones) particulares de la cultura latinoamericana. </a:t>
            </a:r>
            <a:endParaRPr lang="es-MX" sz="2200" b="1" dirty="0"/>
          </a:p>
        </p:txBody>
      </p:sp>
    </p:spTree>
    <p:extLst>
      <p:ext uri="{BB962C8B-B14F-4D97-AF65-F5344CB8AC3E}">
        <p14:creationId xmlns:p14="http://schemas.microsoft.com/office/powerpoint/2010/main" val="425185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>Objetivo </a:t>
            </a:r>
            <a:r>
              <a:rPr lang="es-MX" b="1" dirty="0"/>
              <a:t>general (del curso)  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algn="just"/>
            <a:r>
              <a:rPr lang="es-MX" dirty="0" smtClean="0"/>
              <a:t>Al </a:t>
            </a:r>
            <a:r>
              <a:rPr lang="es-MX" dirty="0"/>
              <a:t>finalizar el curso el estudiante será capaz de reflexionar sobre diversos fenómenos culturales de América Latina en el siglo XX y el siglo XXI para valorar su trascendencia en el ámbito internacional. </a:t>
            </a:r>
          </a:p>
        </p:txBody>
      </p:sp>
    </p:spTree>
    <p:extLst>
      <p:ext uri="{BB962C8B-B14F-4D97-AF65-F5344CB8AC3E}">
        <p14:creationId xmlns:p14="http://schemas.microsoft.com/office/powerpoint/2010/main" val="68344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926976"/>
          </a:xfrm>
        </p:spPr>
        <p:txBody>
          <a:bodyPr>
            <a:normAutofit fontScale="90000"/>
          </a:bodyPr>
          <a:lstStyle/>
          <a:p>
            <a:r>
              <a:rPr lang="es-ES_tradnl" b="1" dirty="0" smtClean="0"/>
              <a:t>1. Modelos de interpretación </a:t>
            </a:r>
            <a:br>
              <a:rPr lang="es-ES_tradnl" b="1" dirty="0" smtClean="0"/>
            </a:br>
            <a:r>
              <a:rPr lang="es-ES_tradnl" b="1" dirty="0" smtClean="0"/>
              <a:t>de la cultura  (latinoamericana)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00808"/>
            <a:ext cx="603461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07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 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2" name="1 Rectángulo"/>
          <p:cNvSpPr/>
          <p:nvPr/>
        </p:nvSpPr>
        <p:spPr>
          <a:xfrm>
            <a:off x="899592" y="332656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600" b="1" dirty="0"/>
              <a:t>1.1. ¿Qué es la cultura? </a:t>
            </a:r>
            <a:endParaRPr lang="es-MX" sz="36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5889625" cy="454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53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es-ES" sz="2700" b="1" dirty="0"/>
              <a:t>Según estas direcciones, en cuál de las siguientes dos posiciones se identifican. </a:t>
            </a:r>
            <a:r>
              <a:rPr lang="es-ES" sz="2700" b="1" dirty="0" smtClean="0"/>
              <a:t/>
            </a:r>
            <a:br>
              <a:rPr lang="es-ES" sz="2700" b="1" dirty="0" smtClean="0"/>
            </a:br>
            <a:r>
              <a:rPr lang="es-ES" sz="2700" b="1" dirty="0" smtClean="0"/>
              <a:t>¿</a:t>
            </a:r>
            <a:r>
              <a:rPr lang="es-ES" sz="2700" b="1" dirty="0"/>
              <a:t>Por qué</a:t>
            </a:r>
            <a:r>
              <a:rPr lang="es-ES" sz="2700" b="1" dirty="0" smtClean="0"/>
              <a:t>?   </a:t>
            </a:r>
            <a:r>
              <a:rPr lang="es-MX" b="1" dirty="0"/>
              <a:t/>
            </a:r>
            <a:br>
              <a:rPr lang="es-MX" b="1" dirty="0"/>
            </a:b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 fontScale="85000" lnSpcReduction="20000"/>
          </a:bodyPr>
          <a:lstStyle/>
          <a:p>
            <a:pPr lvl="0" algn="just"/>
            <a:r>
              <a:rPr lang="es-ES" dirty="0"/>
              <a:t>La cultura entendida con base en una noción jerárquica en cuanto a poseer o no un determinado grado de especialización en determinadas ramas del conocimiento humano y, por tanto, como un patrimonio que, ante todo, se transmite cuidadosa y metódicamente.  </a:t>
            </a:r>
            <a:endParaRPr lang="es-MX" dirty="0"/>
          </a:p>
          <a:p>
            <a:pPr marL="0" indent="0" algn="just">
              <a:buNone/>
            </a:pPr>
            <a:endParaRPr lang="es-MX" dirty="0"/>
          </a:p>
          <a:p>
            <a:pPr lvl="0" algn="just"/>
            <a:r>
              <a:rPr lang="es-ES" dirty="0"/>
              <a:t>La cultura entendida como sistema general humano que equipara toda forma de expresión individual y social como manifestaciones significativas en sí mismas y, por tanto, atribuye a todas ellas un valor universal. 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5821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76672"/>
            <a:ext cx="6816757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835696" y="6021288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Mosaico de la diversidad humana. Sala de Introducción a la Antropología, Museo Nacional de Antropología de México</a:t>
            </a:r>
          </a:p>
        </p:txBody>
      </p:sp>
    </p:spTree>
    <p:extLst>
      <p:ext uri="{BB962C8B-B14F-4D97-AF65-F5344CB8AC3E}">
        <p14:creationId xmlns:p14="http://schemas.microsoft.com/office/powerpoint/2010/main" val="178988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/>
              <a:t/>
            </a:r>
            <a:br>
              <a:rPr lang="es-ES_tradnl" dirty="0"/>
            </a:br>
            <a:r>
              <a:rPr lang="es-ES_tradnl" b="1" dirty="0" smtClean="0"/>
              <a:t>1.1.1</a:t>
            </a:r>
            <a:r>
              <a:rPr lang="es-ES_tradnl" b="1" dirty="0"/>
              <a:t>. </a:t>
            </a:r>
            <a:r>
              <a:rPr lang="es-ES_tradnl" b="1" dirty="0" smtClean="0"/>
              <a:t>Cultura(s) nacional(es)</a:t>
            </a: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001386"/>
            <a:ext cx="5742384" cy="3588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555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25" y="662623"/>
            <a:ext cx="2772455" cy="1844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52936"/>
            <a:ext cx="3816424" cy="286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565" y="3180557"/>
            <a:ext cx="4409728" cy="2917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060847"/>
            <a:ext cx="184785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963" y="326929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264" y="1502241"/>
            <a:ext cx="2996952" cy="201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755576" y="5867495"/>
            <a:ext cx="4262164" cy="707886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chemeClr val="bg1"/>
                </a:solidFill>
              </a:rPr>
              <a:t>La </a:t>
            </a:r>
            <a:r>
              <a:rPr lang="es-MX" sz="4000" b="1" i="1" dirty="0" smtClean="0">
                <a:solidFill>
                  <a:schemeClr val="bg1"/>
                </a:solidFill>
              </a:rPr>
              <a:t>mexicanidad</a:t>
            </a:r>
            <a:endParaRPr lang="es-MX" sz="40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43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4054</TotalTime>
  <Words>418</Words>
  <Application>Microsoft Office PowerPoint</Application>
  <PresentationFormat>Presentación en pantalla (4:3)</PresentationFormat>
  <Paragraphs>26</Paragraphs>
  <Slides>16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8" baseType="lpstr">
      <vt:lpstr>Tema de Office</vt:lpstr>
      <vt:lpstr>Documento</vt:lpstr>
      <vt:lpstr> Universidad Autónoma del Estado de México Licenciatura en Lengua y Literatura Hispánicas  CU UAEM Amecameca    Unidad de Aprendizaje: Cultura latinoamericana   </vt:lpstr>
      <vt:lpstr>Justificación académica respecto a los objetivos de la unidad de aprendizaje (UA)</vt:lpstr>
      <vt:lpstr> Objetivo general (del curso)   </vt:lpstr>
      <vt:lpstr>1. Modelos de interpretación  de la cultura  (latinoamericana) </vt:lpstr>
      <vt:lpstr>Presentación de PowerPoint</vt:lpstr>
      <vt:lpstr>Según estas direcciones, en cuál de las siguientes dos posiciones se identifican.  ¿Por qué?    </vt:lpstr>
      <vt:lpstr>Presentación de PowerPoint</vt:lpstr>
      <vt:lpstr>  1.1.1. Cultura(s) nacional(es)  </vt:lpstr>
      <vt:lpstr>Presentación de PowerPoint</vt:lpstr>
      <vt:lpstr>Presentación de PowerPoint</vt:lpstr>
      <vt:lpstr>Presentación de PowerPoint</vt:lpstr>
      <vt:lpstr>Presentación de PowerPoint</vt:lpstr>
      <vt:lpstr>1.1.2. Culturas de élite</vt:lpstr>
      <vt:lpstr>Presentación de PowerPoint</vt:lpstr>
      <vt:lpstr>Presentación de PowerPoint</vt:lpstr>
      <vt:lpstr>1.1.3. Culturas populares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Géneros narrativos no ficcionales</dc:title>
  <dc:creator>Alfredo-PC</dc:creator>
  <cp:lastModifiedBy>Alfredo-PC</cp:lastModifiedBy>
  <cp:revision>180</cp:revision>
  <cp:lastPrinted>2018-04-19T23:03:36Z</cp:lastPrinted>
  <dcterms:created xsi:type="dcterms:W3CDTF">2017-01-27T20:06:05Z</dcterms:created>
  <dcterms:modified xsi:type="dcterms:W3CDTF">2019-09-26T23:41:14Z</dcterms:modified>
</cp:coreProperties>
</file>