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1"/>
  </p:notesMasterIdLst>
  <p:sldIdLst>
    <p:sldId id="258" r:id="rId2"/>
    <p:sldId id="259" r:id="rId3"/>
    <p:sldId id="308" r:id="rId4"/>
    <p:sldId id="318" r:id="rId5"/>
    <p:sldId id="320" r:id="rId6"/>
    <p:sldId id="334" r:id="rId7"/>
    <p:sldId id="319" r:id="rId8"/>
    <p:sldId id="312" r:id="rId9"/>
    <p:sldId id="321" r:id="rId10"/>
    <p:sldId id="322" r:id="rId11"/>
    <p:sldId id="335" r:id="rId12"/>
    <p:sldId id="288" r:id="rId13"/>
    <p:sldId id="316" r:id="rId14"/>
    <p:sldId id="336" r:id="rId15"/>
    <p:sldId id="271" r:id="rId16"/>
    <p:sldId id="307" r:id="rId17"/>
    <p:sldId id="272" r:id="rId18"/>
    <p:sldId id="310" r:id="rId19"/>
    <p:sldId id="337" r:id="rId20"/>
    <p:sldId id="300" r:id="rId21"/>
    <p:sldId id="291" r:id="rId22"/>
    <p:sldId id="339" r:id="rId23"/>
    <p:sldId id="338" r:id="rId24"/>
    <p:sldId id="343" r:id="rId25"/>
    <p:sldId id="344" r:id="rId26"/>
    <p:sldId id="346" r:id="rId27"/>
    <p:sldId id="347" r:id="rId28"/>
    <p:sldId id="340" r:id="rId29"/>
    <p:sldId id="341" r:id="rId30"/>
    <p:sldId id="348" r:id="rId31"/>
    <p:sldId id="350" r:id="rId32"/>
    <p:sldId id="351" r:id="rId33"/>
    <p:sldId id="349" r:id="rId34"/>
    <p:sldId id="352" r:id="rId35"/>
    <p:sldId id="315" r:id="rId36"/>
    <p:sldId id="356" r:id="rId37"/>
    <p:sldId id="357" r:id="rId38"/>
    <p:sldId id="358" r:id="rId39"/>
    <p:sldId id="359"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EEE7"/>
    <a:srgbClr val="D9D3C2"/>
    <a:srgbClr val="F7F5F2"/>
    <a:srgbClr val="24442B"/>
    <a:srgbClr val="9C8412"/>
    <a:srgbClr val="B79C15"/>
    <a:srgbClr val="366440"/>
    <a:srgbClr val="8A7610"/>
    <a:srgbClr val="2C523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67" autoAdjust="0"/>
    <p:restoredTop sz="93608" autoAdjust="0"/>
  </p:normalViewPr>
  <p:slideViewPr>
    <p:cSldViewPr snapToGrid="0">
      <p:cViewPr varScale="1">
        <p:scale>
          <a:sx n="129" d="100"/>
          <a:sy n="129" d="100"/>
        </p:scale>
        <p:origin x="248" y="200"/>
      </p:cViewPr>
      <p:guideLst>
        <p:guide orient="horz" pos="125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B96A82-146F-4E1E-A29C-076EB50FAD0B}" type="datetimeFigureOut">
              <a:rPr lang="es-MX" smtClean="0"/>
              <a:t>18/09/19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2243E7-F652-46BD-98A8-7226DA8ACE15}" type="slidenum">
              <a:rPr lang="es-MX" smtClean="0"/>
              <a:t>‹Nº›</a:t>
            </a:fld>
            <a:endParaRPr lang="es-MX"/>
          </a:p>
        </p:txBody>
      </p:sp>
    </p:spTree>
    <p:extLst>
      <p:ext uri="{BB962C8B-B14F-4D97-AF65-F5344CB8AC3E}">
        <p14:creationId xmlns:p14="http://schemas.microsoft.com/office/powerpoint/2010/main" val="87328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E2243E7-F652-46BD-98A8-7226DA8ACE15}" type="slidenum">
              <a:rPr lang="es-MX" smtClean="0"/>
              <a:t>3</a:t>
            </a:fld>
            <a:endParaRPr lang="es-MX"/>
          </a:p>
        </p:txBody>
      </p:sp>
    </p:spTree>
    <p:extLst>
      <p:ext uri="{BB962C8B-B14F-4D97-AF65-F5344CB8AC3E}">
        <p14:creationId xmlns:p14="http://schemas.microsoft.com/office/powerpoint/2010/main" val="1134623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E2243E7-F652-46BD-98A8-7226DA8ACE15}" type="slidenum">
              <a:rPr lang="es-MX" smtClean="0"/>
              <a:t>13</a:t>
            </a:fld>
            <a:endParaRPr lang="es-MX"/>
          </a:p>
        </p:txBody>
      </p:sp>
    </p:spTree>
    <p:extLst>
      <p:ext uri="{BB962C8B-B14F-4D97-AF65-F5344CB8AC3E}">
        <p14:creationId xmlns:p14="http://schemas.microsoft.com/office/powerpoint/2010/main" val="11609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E2243E7-F652-46BD-98A8-7226DA8ACE15}" type="slidenum">
              <a:rPr lang="es-MX" smtClean="0"/>
              <a:t>18</a:t>
            </a:fld>
            <a:endParaRPr lang="es-MX"/>
          </a:p>
        </p:txBody>
      </p:sp>
    </p:spTree>
    <p:extLst>
      <p:ext uri="{BB962C8B-B14F-4D97-AF65-F5344CB8AC3E}">
        <p14:creationId xmlns:p14="http://schemas.microsoft.com/office/powerpoint/2010/main" val="961468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El inconveniente del uso de las botellas en la conserva</a:t>
            </a:r>
            <a:r>
              <a:rPr lang="es-ES" baseline="0" dirty="0"/>
              <a:t> de alimentos, era que se rompían, el uso de las latas de metal evitaban ese detalle desafortunado. Pero presentaban un problema al principio, el plomo podía impregnarse y transferirse al alimento y provocar envenenamiento por un consumo prolongado de alimentos enlatados.</a:t>
            </a:r>
            <a:endParaRPr lang="es-ES" dirty="0"/>
          </a:p>
        </p:txBody>
      </p:sp>
      <p:sp>
        <p:nvSpPr>
          <p:cNvPr id="4" name="Marcador de número de diapositiva 3"/>
          <p:cNvSpPr>
            <a:spLocks noGrp="1"/>
          </p:cNvSpPr>
          <p:nvPr>
            <p:ph type="sldNum" sz="quarter" idx="10"/>
          </p:nvPr>
        </p:nvSpPr>
        <p:spPr/>
        <p:txBody>
          <a:bodyPr/>
          <a:lstStyle/>
          <a:p>
            <a:fld id="{AE2243E7-F652-46BD-98A8-7226DA8ACE15}" type="slidenum">
              <a:rPr lang="es-MX" smtClean="0"/>
              <a:t>28</a:t>
            </a:fld>
            <a:endParaRPr lang="es-MX"/>
          </a:p>
        </p:txBody>
      </p:sp>
    </p:spTree>
    <p:extLst>
      <p:ext uri="{BB962C8B-B14F-4D97-AF65-F5344CB8AC3E}">
        <p14:creationId xmlns:p14="http://schemas.microsoft.com/office/powerpoint/2010/main" val="827744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E2243E7-F652-46BD-98A8-7226DA8ACE15}" type="slidenum">
              <a:rPr lang="es-MX" smtClean="0"/>
              <a:t>30</a:t>
            </a:fld>
            <a:endParaRPr lang="es-MX"/>
          </a:p>
        </p:txBody>
      </p:sp>
    </p:spTree>
    <p:extLst>
      <p:ext uri="{BB962C8B-B14F-4D97-AF65-F5344CB8AC3E}">
        <p14:creationId xmlns:p14="http://schemas.microsoft.com/office/powerpoint/2010/main" val="4043333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E2243E7-F652-46BD-98A8-7226DA8ACE15}" type="slidenum">
              <a:rPr lang="es-MX" smtClean="0"/>
              <a:t>35</a:t>
            </a:fld>
            <a:endParaRPr lang="es-MX"/>
          </a:p>
        </p:txBody>
      </p:sp>
    </p:spTree>
    <p:extLst>
      <p:ext uri="{BB962C8B-B14F-4D97-AF65-F5344CB8AC3E}">
        <p14:creationId xmlns:p14="http://schemas.microsoft.com/office/powerpoint/2010/main" val="134067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96301" y="1380069"/>
            <a:ext cx="6430967" cy="2616199"/>
          </a:xfrm>
        </p:spPr>
        <p:txBody>
          <a:bodyPr anchor="b">
            <a:normAutofit/>
          </a:bodyPr>
          <a:lstStyle>
            <a:lvl1pPr algn="r">
              <a:defRPr sz="60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386533" y="3996267"/>
            <a:ext cx="5240734"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a:xfrm>
            <a:off x="3999309" y="5883276"/>
            <a:ext cx="3243033" cy="365125"/>
          </a:xfrm>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grpSp>
        <p:nvGrpSpPr>
          <p:cNvPr id="14" name="Grupo 13">
            <a:extLst>
              <a:ext uri="{FF2B5EF4-FFF2-40B4-BE49-F238E27FC236}">
                <a16:creationId xmlns:a16="http://schemas.microsoft.com/office/drawing/2014/main" id="{0ED51161-BD0B-364B-80D2-011CF9D00B82}"/>
              </a:ext>
            </a:extLst>
          </p:cNvPr>
          <p:cNvGrpSpPr/>
          <p:nvPr userDrawn="1"/>
        </p:nvGrpSpPr>
        <p:grpSpPr>
          <a:xfrm>
            <a:off x="409575" y="-42801"/>
            <a:ext cx="3761185" cy="6913641"/>
            <a:chOff x="409575" y="-42801"/>
            <a:chExt cx="3761185" cy="6913641"/>
          </a:xfrm>
        </p:grpSpPr>
        <p:sp>
          <p:nvSpPr>
            <p:cNvPr id="15" name="Freeform 6">
              <a:extLst>
                <a:ext uri="{FF2B5EF4-FFF2-40B4-BE49-F238E27FC236}">
                  <a16:creationId xmlns:a16="http://schemas.microsoft.com/office/drawing/2014/main" id="{CE2E4F69-32D1-3341-BAEE-AC139B4CA80A}"/>
                </a:ext>
              </a:extLst>
            </p:cNvPr>
            <p:cNvSpPr/>
            <p:nvPr userDrawn="1"/>
          </p:nvSpPr>
          <p:spPr bwMode="auto">
            <a:xfrm>
              <a:off x="738187" y="-42801"/>
              <a:ext cx="277121" cy="2820925"/>
            </a:xfrm>
            <a:custGeom>
              <a:avLst/>
              <a:gdLst>
                <a:gd name="connsiteX0" fmla="*/ 0 w 10000"/>
                <a:gd name="connsiteY0" fmla="*/ 9675 h 10000"/>
                <a:gd name="connsiteX1" fmla="*/ 3358 w 10000"/>
                <a:gd name="connsiteY1" fmla="*/ 10000 h 10000"/>
                <a:gd name="connsiteX2" fmla="*/ 10000 w 10000"/>
                <a:gd name="connsiteY2" fmla="*/ 0 h 10000"/>
                <a:gd name="connsiteX3" fmla="*/ 1005 w 10000"/>
                <a:gd name="connsiteY3" fmla="*/ 0 h 10000"/>
                <a:gd name="connsiteX4" fmla="*/ 0 w 10000"/>
                <a:gd name="connsiteY4" fmla="*/ 9675 h 10000"/>
                <a:gd name="connsiteX0" fmla="*/ 0 w 4428"/>
                <a:gd name="connsiteY0" fmla="*/ 9949 h 10274"/>
                <a:gd name="connsiteX1" fmla="*/ 3358 w 4428"/>
                <a:gd name="connsiteY1" fmla="*/ 10274 h 10274"/>
                <a:gd name="connsiteX2" fmla="*/ 4428 w 4428"/>
                <a:gd name="connsiteY2" fmla="*/ 0 h 10274"/>
                <a:gd name="connsiteX3" fmla="*/ 1005 w 4428"/>
                <a:gd name="connsiteY3" fmla="*/ 274 h 10274"/>
                <a:gd name="connsiteX4" fmla="*/ 0 w 4428"/>
                <a:gd name="connsiteY4" fmla="*/ 9949 h 10274"/>
                <a:gd name="connsiteX0" fmla="*/ 0 w 9281"/>
                <a:gd name="connsiteY0" fmla="*/ 9417 h 9733"/>
                <a:gd name="connsiteX1" fmla="*/ 7584 w 9281"/>
                <a:gd name="connsiteY1" fmla="*/ 9733 h 9733"/>
                <a:gd name="connsiteX2" fmla="*/ 9281 w 9281"/>
                <a:gd name="connsiteY2" fmla="*/ 0 h 9733"/>
                <a:gd name="connsiteX3" fmla="*/ 2270 w 9281"/>
                <a:gd name="connsiteY3" fmla="*/ 0 h 9733"/>
                <a:gd name="connsiteX4" fmla="*/ 0 w 9281"/>
                <a:gd name="connsiteY4" fmla="*/ 9417 h 9733"/>
                <a:gd name="connsiteX0" fmla="*/ 0 w 10000"/>
                <a:gd name="connsiteY0" fmla="*/ 9675 h 10000"/>
                <a:gd name="connsiteX1" fmla="*/ 8172 w 10000"/>
                <a:gd name="connsiteY1" fmla="*/ 10000 h 10000"/>
                <a:gd name="connsiteX2" fmla="*/ 10000 w 10000"/>
                <a:gd name="connsiteY2" fmla="*/ 0 h 10000"/>
                <a:gd name="connsiteX3" fmla="*/ 896 w 10000"/>
                <a:gd name="connsiteY3" fmla="*/ 0 h 10000"/>
                <a:gd name="connsiteX4" fmla="*/ 0 w 10000"/>
                <a:gd name="connsiteY4" fmla="*/ 9675 h 10000"/>
                <a:gd name="connsiteX0" fmla="*/ 0 w 8172"/>
                <a:gd name="connsiteY0" fmla="*/ 9675 h 10000"/>
                <a:gd name="connsiteX1" fmla="*/ 8172 w 8172"/>
                <a:gd name="connsiteY1" fmla="*/ 10000 h 10000"/>
                <a:gd name="connsiteX2" fmla="*/ 8063 w 8172"/>
                <a:gd name="connsiteY2" fmla="*/ 46 h 10000"/>
                <a:gd name="connsiteX3" fmla="*/ 896 w 8172"/>
                <a:gd name="connsiteY3" fmla="*/ 0 h 10000"/>
                <a:gd name="connsiteX4" fmla="*/ 0 w 8172"/>
                <a:gd name="connsiteY4" fmla="*/ 9675 h 10000"/>
                <a:gd name="connsiteX0" fmla="*/ 0 w 11290"/>
                <a:gd name="connsiteY0" fmla="*/ 9675 h 10000"/>
                <a:gd name="connsiteX1" fmla="*/ 10000 w 11290"/>
                <a:gd name="connsiteY1" fmla="*/ 10000 h 10000"/>
                <a:gd name="connsiteX2" fmla="*/ 11289 w 11290"/>
                <a:gd name="connsiteY2" fmla="*/ 137 h 10000"/>
                <a:gd name="connsiteX3" fmla="*/ 1096 w 11290"/>
                <a:gd name="connsiteY3" fmla="*/ 0 h 10000"/>
                <a:gd name="connsiteX4" fmla="*/ 0 w 11290"/>
                <a:gd name="connsiteY4" fmla="*/ 9675 h 10000"/>
                <a:gd name="connsiteX0" fmla="*/ 0 w 11290"/>
                <a:gd name="connsiteY0" fmla="*/ 9949 h 10274"/>
                <a:gd name="connsiteX1" fmla="*/ 10000 w 11290"/>
                <a:gd name="connsiteY1" fmla="*/ 10274 h 10274"/>
                <a:gd name="connsiteX2" fmla="*/ 11289 w 11290"/>
                <a:gd name="connsiteY2" fmla="*/ 0 h 10274"/>
                <a:gd name="connsiteX3" fmla="*/ 1096 w 11290"/>
                <a:gd name="connsiteY3" fmla="*/ 274 h 10274"/>
                <a:gd name="connsiteX4" fmla="*/ 0 w 11290"/>
                <a:gd name="connsiteY4" fmla="*/ 9949 h 10274"/>
                <a:gd name="connsiteX0" fmla="*/ 0 w 10344"/>
                <a:gd name="connsiteY0" fmla="*/ 9812 h 10137"/>
                <a:gd name="connsiteX1" fmla="*/ 10000 w 10344"/>
                <a:gd name="connsiteY1" fmla="*/ 10137 h 10137"/>
                <a:gd name="connsiteX2" fmla="*/ 10341 w 10344"/>
                <a:gd name="connsiteY2" fmla="*/ 0 h 10137"/>
                <a:gd name="connsiteX3" fmla="*/ 1096 w 10344"/>
                <a:gd name="connsiteY3" fmla="*/ 137 h 10137"/>
                <a:gd name="connsiteX4" fmla="*/ 0 w 10344"/>
                <a:gd name="connsiteY4" fmla="*/ 9812 h 101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44" h="10137">
                  <a:moveTo>
                    <a:pt x="0" y="9812"/>
                  </a:moveTo>
                  <a:lnTo>
                    <a:pt x="10000" y="10137"/>
                  </a:lnTo>
                  <a:cubicBezTo>
                    <a:pt x="9956" y="6819"/>
                    <a:pt x="10385" y="3318"/>
                    <a:pt x="10341" y="0"/>
                  </a:cubicBezTo>
                  <a:lnTo>
                    <a:pt x="1096" y="137"/>
                  </a:lnTo>
                  <a:lnTo>
                    <a:pt x="0" y="9812"/>
                  </a:lnTo>
                  <a:close/>
                </a:path>
              </a:pathLst>
            </a:custGeom>
            <a:solidFill>
              <a:schemeClr val="accent1"/>
            </a:solidFill>
            <a:ln>
              <a:noFill/>
            </a:ln>
          </p:spPr>
        </p:sp>
        <p:sp>
          <p:nvSpPr>
            <p:cNvPr id="16" name="Freeform 7">
              <a:extLst>
                <a:ext uri="{FF2B5EF4-FFF2-40B4-BE49-F238E27FC236}">
                  <a16:creationId xmlns:a16="http://schemas.microsoft.com/office/drawing/2014/main" id="{6DA6E068-3D89-BC47-BFAA-4B8DDA96C9F5}"/>
                </a:ext>
              </a:extLst>
            </p:cNvPr>
            <p:cNvSpPr/>
            <p:nvPr userDrawn="1"/>
          </p:nvSpPr>
          <p:spPr bwMode="auto">
            <a:xfrm>
              <a:off x="409575" y="-30222"/>
              <a:ext cx="281012" cy="2698809"/>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181 w 7363"/>
                <a:gd name="connsiteY0" fmla="*/ 10190 h 10190"/>
                <a:gd name="connsiteX1" fmla="*/ 7363 w 7363"/>
                <a:gd name="connsiteY1" fmla="*/ 0 h 10190"/>
                <a:gd name="connsiteX2" fmla="*/ 1329 w 7363"/>
                <a:gd name="connsiteY2" fmla="*/ 190 h 10190"/>
                <a:gd name="connsiteX3" fmla="*/ 0 w 7363"/>
                <a:gd name="connsiteY3" fmla="*/ 9852 h 10190"/>
                <a:gd name="connsiteX4" fmla="*/ 6016 w 7363"/>
                <a:gd name="connsiteY4" fmla="*/ 10172 h 10190"/>
                <a:gd name="connsiteX5" fmla="*/ 6181 w 7363"/>
                <a:gd name="connsiteY5" fmla="*/ 10190 h 10190"/>
                <a:gd name="connsiteX0" fmla="*/ 8395 w 10000"/>
                <a:gd name="connsiteY0" fmla="*/ 10000 h 10000"/>
                <a:gd name="connsiteX1" fmla="*/ 10000 w 10000"/>
                <a:gd name="connsiteY1" fmla="*/ 0 h 10000"/>
                <a:gd name="connsiteX2" fmla="*/ 611 w 10000"/>
                <a:gd name="connsiteY2" fmla="*/ 186 h 10000"/>
                <a:gd name="connsiteX3" fmla="*/ 0 w 10000"/>
                <a:gd name="connsiteY3" fmla="*/ 9668 h 10000"/>
                <a:gd name="connsiteX4" fmla="*/ 8171 w 10000"/>
                <a:gd name="connsiteY4" fmla="*/ 9982 h 10000"/>
                <a:gd name="connsiteX5" fmla="*/ 8395 w 10000"/>
                <a:gd name="connsiteY5" fmla="*/ 10000 h 10000"/>
                <a:gd name="connsiteX0" fmla="*/ 8395 w 8806"/>
                <a:gd name="connsiteY0" fmla="*/ 9907 h 9907"/>
                <a:gd name="connsiteX1" fmla="*/ 8806 w 8806"/>
                <a:gd name="connsiteY1" fmla="*/ 0 h 9907"/>
                <a:gd name="connsiteX2" fmla="*/ 611 w 8806"/>
                <a:gd name="connsiteY2" fmla="*/ 93 h 9907"/>
                <a:gd name="connsiteX3" fmla="*/ 0 w 8806"/>
                <a:gd name="connsiteY3" fmla="*/ 9575 h 9907"/>
                <a:gd name="connsiteX4" fmla="*/ 8171 w 8806"/>
                <a:gd name="connsiteY4" fmla="*/ 9889 h 9907"/>
                <a:gd name="connsiteX5" fmla="*/ 8395 w 8806"/>
                <a:gd name="connsiteY5" fmla="*/ 9907 h 9907"/>
                <a:gd name="connsiteX0" fmla="*/ 9533 w 10000"/>
                <a:gd name="connsiteY0" fmla="*/ 10000 h 10000"/>
                <a:gd name="connsiteX1" fmla="*/ 10000 w 10000"/>
                <a:gd name="connsiteY1" fmla="*/ 0 h 10000"/>
                <a:gd name="connsiteX2" fmla="*/ 694 w 10000"/>
                <a:gd name="connsiteY2" fmla="*/ 94 h 10000"/>
                <a:gd name="connsiteX3" fmla="*/ 0 w 10000"/>
                <a:gd name="connsiteY3" fmla="*/ 9665 h 10000"/>
                <a:gd name="connsiteX4" fmla="*/ 9279 w 10000"/>
                <a:gd name="connsiteY4" fmla="*/ 9982 h 10000"/>
                <a:gd name="connsiteX5" fmla="*/ 9533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9533" y="10000"/>
                  </a:moveTo>
                  <a:cubicBezTo>
                    <a:pt x="9689" y="6667"/>
                    <a:pt x="9844" y="3333"/>
                    <a:pt x="10000" y="0"/>
                  </a:cubicBezTo>
                  <a:lnTo>
                    <a:pt x="694" y="94"/>
                  </a:lnTo>
                  <a:cubicBezTo>
                    <a:pt x="12" y="3269"/>
                    <a:pt x="681" y="6490"/>
                    <a:pt x="0" y="9665"/>
                  </a:cubicBezTo>
                  <a:lnTo>
                    <a:pt x="9279" y="9982"/>
                  </a:lnTo>
                  <a:lnTo>
                    <a:pt x="9533" y="10000"/>
                  </a:lnTo>
                  <a:close/>
                </a:path>
              </a:pathLst>
            </a:custGeom>
            <a:solidFill>
              <a:schemeClr val="tx1">
                <a:lumMod val="65000"/>
                <a:lumOff val="35000"/>
              </a:schemeClr>
            </a:solidFill>
            <a:ln>
              <a:noFill/>
            </a:ln>
          </p:spPr>
        </p:sp>
        <p:sp>
          <p:nvSpPr>
            <p:cNvPr id="17" name="Freeform 9">
              <a:extLst>
                <a:ext uri="{FF2B5EF4-FFF2-40B4-BE49-F238E27FC236}">
                  <a16:creationId xmlns:a16="http://schemas.microsoft.com/office/drawing/2014/main" id="{2E209321-1CC2-024E-BEF6-285224CA6DF0}"/>
                </a:ext>
              </a:extLst>
            </p:cNvPr>
            <p:cNvSpPr/>
            <p:nvPr/>
          </p:nvSpPr>
          <p:spPr bwMode="auto">
            <a:xfrm>
              <a:off x="409575" y="2582862"/>
              <a:ext cx="2020490"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8" name="Freeform 10">
              <a:extLst>
                <a:ext uri="{FF2B5EF4-FFF2-40B4-BE49-F238E27FC236}">
                  <a16:creationId xmlns:a16="http://schemas.microsoft.com/office/drawing/2014/main" id="{A835A9E7-0C8C-8446-A118-81F539D2143B}"/>
                </a:ext>
              </a:extLst>
            </p:cNvPr>
            <p:cNvSpPr/>
            <p:nvPr/>
          </p:nvSpPr>
          <p:spPr bwMode="auto">
            <a:xfrm>
              <a:off x="741759" y="2692400"/>
              <a:ext cx="249912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0" name="Freeform 11">
              <a:extLst>
                <a:ext uri="{FF2B5EF4-FFF2-40B4-BE49-F238E27FC236}">
                  <a16:creationId xmlns:a16="http://schemas.microsoft.com/office/drawing/2014/main" id="{48D67471-F922-214B-B0B7-D253BF515865}"/>
                </a:ext>
              </a:extLst>
            </p:cNvPr>
            <p:cNvSpPr/>
            <p:nvPr/>
          </p:nvSpPr>
          <p:spPr bwMode="auto">
            <a:xfrm>
              <a:off x="738188" y="2687637"/>
              <a:ext cx="343257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1" name="Freeform 12">
              <a:extLst>
                <a:ext uri="{FF2B5EF4-FFF2-40B4-BE49-F238E27FC236}">
                  <a16:creationId xmlns:a16="http://schemas.microsoft.com/office/drawing/2014/main" id="{08F68B7F-442C-8B40-8EE6-3FE04FB73D88}"/>
                </a:ext>
              </a:extLst>
            </p:cNvPr>
            <p:cNvSpPr/>
            <p:nvPr/>
          </p:nvSpPr>
          <p:spPr bwMode="auto">
            <a:xfrm>
              <a:off x="409575" y="2578100"/>
              <a:ext cx="2688431" cy="4292740"/>
            </a:xfrm>
            <a:custGeom>
              <a:avLst/>
              <a:gdLst>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5390 w 10000"/>
                <a:gd name="connsiteY6" fmla="*/ 9703 h 10000"/>
                <a:gd name="connsiteX7" fmla="*/ 10000 w 10000"/>
                <a:gd name="connsiteY7" fmla="*/ 10000 h 10000"/>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7894 w 10000"/>
                <a:gd name="connsiteY6" fmla="*/ 10000 h 10000"/>
                <a:gd name="connsiteX7" fmla="*/ 10000 w 10000"/>
                <a:gd name="connsiteY7" fmla="*/ 10000 h 10000"/>
                <a:gd name="connsiteX0" fmla="*/ 10000 w 10000"/>
                <a:gd name="connsiteY0" fmla="*/ 10000 h 10030"/>
                <a:gd name="connsiteX1" fmla="*/ 1169 w 10000"/>
                <a:gd name="connsiteY1" fmla="*/ 412 h 10030"/>
                <a:gd name="connsiteX2" fmla="*/ 1010 w 10000"/>
                <a:gd name="connsiteY2" fmla="*/ 223 h 10030"/>
                <a:gd name="connsiteX3" fmla="*/ 996 w 10000"/>
                <a:gd name="connsiteY3" fmla="*/ 211 h 10030"/>
                <a:gd name="connsiteX4" fmla="*/ 0 w 10000"/>
                <a:gd name="connsiteY4" fmla="*/ 0 h 10030"/>
                <a:gd name="connsiteX5" fmla="*/ 0 w 10000"/>
                <a:gd name="connsiteY5" fmla="*/ 11 h 10030"/>
                <a:gd name="connsiteX6" fmla="*/ 7516 w 10000"/>
                <a:gd name="connsiteY6" fmla="*/ 10030 h 10030"/>
                <a:gd name="connsiteX7" fmla="*/ 10000 w 10000"/>
                <a:gd name="connsiteY7" fmla="*/ 10000 h 1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30">
                  <a:moveTo>
                    <a:pt x="10000" y="10000"/>
                  </a:moveTo>
                  <a:lnTo>
                    <a:pt x="1169" y="412"/>
                  </a:lnTo>
                  <a:lnTo>
                    <a:pt x="1010" y="223"/>
                  </a:lnTo>
                  <a:cubicBezTo>
                    <a:pt x="1005" y="219"/>
                    <a:pt x="1001" y="215"/>
                    <a:pt x="996" y="211"/>
                  </a:cubicBezTo>
                  <a:lnTo>
                    <a:pt x="0" y="0"/>
                  </a:lnTo>
                  <a:lnTo>
                    <a:pt x="0" y="11"/>
                  </a:lnTo>
                  <a:lnTo>
                    <a:pt x="7516" y="10030"/>
                  </a:lnTo>
                  <a:lnTo>
                    <a:pt x="10000" y="10000"/>
                  </a:lnTo>
                  <a:close/>
                </a:path>
              </a:pathLst>
            </a:custGeom>
            <a:solidFill>
              <a:schemeClr val="tx1">
                <a:lumMod val="75000"/>
                <a:lumOff val="25000"/>
              </a:schemeClr>
            </a:solidFill>
            <a:ln>
              <a:noFill/>
            </a:ln>
          </p:spPr>
        </p:sp>
        <p:sp>
          <p:nvSpPr>
            <p:cNvPr id="28" name="Freeform 7">
              <a:extLst>
                <a:ext uri="{FF2B5EF4-FFF2-40B4-BE49-F238E27FC236}">
                  <a16:creationId xmlns:a16="http://schemas.microsoft.com/office/drawing/2014/main" id="{C7CD4AF0-43A3-0A4A-AAF1-EFDDDA48595E}"/>
                </a:ext>
              </a:extLst>
            </p:cNvPr>
            <p:cNvSpPr/>
            <p:nvPr userDrawn="1"/>
          </p:nvSpPr>
          <p:spPr bwMode="auto">
            <a:xfrm>
              <a:off x="409576" y="-1653"/>
              <a:ext cx="281023" cy="2686115"/>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430 w 10249"/>
                <a:gd name="connsiteY0" fmla="*/ 9952 h 9952"/>
                <a:gd name="connsiteX1" fmla="*/ 10249 w 10249"/>
                <a:gd name="connsiteY1" fmla="*/ 0 h 9952"/>
                <a:gd name="connsiteX2" fmla="*/ 113 w 10249"/>
                <a:gd name="connsiteY2" fmla="*/ 0 h 9952"/>
                <a:gd name="connsiteX3" fmla="*/ 249 w 10249"/>
                <a:gd name="connsiteY3" fmla="*/ 9614 h 9952"/>
                <a:gd name="connsiteX4" fmla="*/ 6265 w 10249"/>
                <a:gd name="connsiteY4" fmla="*/ 9934 h 9952"/>
                <a:gd name="connsiteX5" fmla="*/ 6430 w 10249"/>
                <a:gd name="connsiteY5" fmla="*/ 9952 h 9952"/>
                <a:gd name="connsiteX0" fmla="*/ 6031 w 9757"/>
                <a:gd name="connsiteY0" fmla="*/ 10143 h 10143"/>
                <a:gd name="connsiteX1" fmla="*/ 9757 w 9757"/>
                <a:gd name="connsiteY1" fmla="*/ 143 h 10143"/>
                <a:gd name="connsiteX2" fmla="*/ 1297 w 9757"/>
                <a:gd name="connsiteY2" fmla="*/ 0 h 10143"/>
                <a:gd name="connsiteX3" fmla="*/ 0 w 9757"/>
                <a:gd name="connsiteY3" fmla="*/ 9803 h 10143"/>
                <a:gd name="connsiteX4" fmla="*/ 5870 w 9757"/>
                <a:gd name="connsiteY4" fmla="*/ 10125 h 10143"/>
                <a:gd name="connsiteX5" fmla="*/ 6031 w 9757"/>
                <a:gd name="connsiteY5" fmla="*/ 10143 h 10143"/>
                <a:gd name="connsiteX0" fmla="*/ 6181 w 10000"/>
                <a:gd name="connsiteY0" fmla="*/ 9906 h 9906"/>
                <a:gd name="connsiteX1" fmla="*/ 10000 w 10000"/>
                <a:gd name="connsiteY1" fmla="*/ 47 h 9906"/>
                <a:gd name="connsiteX2" fmla="*/ 157 w 10000"/>
                <a:gd name="connsiteY2" fmla="*/ 0 h 9906"/>
                <a:gd name="connsiteX3" fmla="*/ 0 w 10000"/>
                <a:gd name="connsiteY3" fmla="*/ 9571 h 9906"/>
                <a:gd name="connsiteX4" fmla="*/ 6016 w 10000"/>
                <a:gd name="connsiteY4" fmla="*/ 9888 h 9906"/>
                <a:gd name="connsiteX5" fmla="*/ 6181 w 10000"/>
                <a:gd name="connsiteY5" fmla="*/ 9906 h 9906"/>
                <a:gd name="connsiteX0" fmla="*/ 6181 w 9121"/>
                <a:gd name="connsiteY0" fmla="*/ 10191 h 10191"/>
                <a:gd name="connsiteX1" fmla="*/ 9121 w 9121"/>
                <a:gd name="connsiteY1" fmla="*/ 0 h 10191"/>
                <a:gd name="connsiteX2" fmla="*/ 157 w 9121"/>
                <a:gd name="connsiteY2" fmla="*/ 191 h 10191"/>
                <a:gd name="connsiteX3" fmla="*/ 0 w 9121"/>
                <a:gd name="connsiteY3" fmla="*/ 9853 h 10191"/>
                <a:gd name="connsiteX4" fmla="*/ 6016 w 9121"/>
                <a:gd name="connsiteY4" fmla="*/ 10173 h 10191"/>
                <a:gd name="connsiteX5" fmla="*/ 6181 w 9121"/>
                <a:gd name="connsiteY5" fmla="*/ 10191 h 10191"/>
                <a:gd name="connsiteX0" fmla="*/ 6777 w 7430"/>
                <a:gd name="connsiteY0" fmla="*/ 9860 h 9860"/>
                <a:gd name="connsiteX1" fmla="*/ 7430 w 7430"/>
                <a:gd name="connsiteY1" fmla="*/ 0 h 9860"/>
                <a:gd name="connsiteX2" fmla="*/ 172 w 7430"/>
                <a:gd name="connsiteY2" fmla="*/ 47 h 9860"/>
                <a:gd name="connsiteX3" fmla="*/ 0 w 7430"/>
                <a:gd name="connsiteY3" fmla="*/ 9528 h 9860"/>
                <a:gd name="connsiteX4" fmla="*/ 6596 w 7430"/>
                <a:gd name="connsiteY4" fmla="*/ 9842 h 9860"/>
                <a:gd name="connsiteX5" fmla="*/ 6777 w 7430"/>
                <a:gd name="connsiteY5" fmla="*/ 9860 h 9860"/>
                <a:gd name="connsiteX0" fmla="*/ 11987 w 12866"/>
                <a:gd name="connsiteY0" fmla="*/ 10567 h 10567"/>
                <a:gd name="connsiteX1" fmla="*/ 12866 w 12866"/>
                <a:gd name="connsiteY1" fmla="*/ 567 h 10567"/>
                <a:gd name="connsiteX2" fmla="*/ 70 w 12866"/>
                <a:gd name="connsiteY2" fmla="*/ 0 h 10567"/>
                <a:gd name="connsiteX3" fmla="*/ 2866 w 12866"/>
                <a:gd name="connsiteY3" fmla="*/ 10230 h 10567"/>
                <a:gd name="connsiteX4" fmla="*/ 11744 w 12866"/>
                <a:gd name="connsiteY4" fmla="*/ 10549 h 10567"/>
                <a:gd name="connsiteX5" fmla="*/ 11987 w 12866"/>
                <a:gd name="connsiteY5" fmla="*/ 10567 h 10567"/>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890 w 10769"/>
                <a:gd name="connsiteY0" fmla="*/ 10000 h 10000"/>
                <a:gd name="connsiteX1" fmla="*/ 10769 w 10769"/>
                <a:gd name="connsiteY1" fmla="*/ 0 h 10000"/>
                <a:gd name="connsiteX2" fmla="*/ 135 w 10769"/>
                <a:gd name="connsiteY2" fmla="*/ 0 h 10000"/>
                <a:gd name="connsiteX3" fmla="*/ 769 w 10769"/>
                <a:gd name="connsiteY3" fmla="*/ 9663 h 10000"/>
                <a:gd name="connsiteX4" fmla="*/ 9647 w 10769"/>
                <a:gd name="connsiteY4" fmla="*/ 9982 h 10000"/>
                <a:gd name="connsiteX5" fmla="*/ 9890 w 10769"/>
                <a:gd name="connsiteY5" fmla="*/ 10000 h 10000"/>
                <a:gd name="connsiteX0" fmla="*/ 9121 w 10000"/>
                <a:gd name="connsiteY0" fmla="*/ 10000 h 10000"/>
                <a:gd name="connsiteX1" fmla="*/ 10000 w 10000"/>
                <a:gd name="connsiteY1" fmla="*/ 0 h 10000"/>
                <a:gd name="connsiteX2" fmla="*/ 1528 w 10000"/>
                <a:gd name="connsiteY2" fmla="*/ 95 h 10000"/>
                <a:gd name="connsiteX3" fmla="*/ 0 w 10000"/>
                <a:gd name="connsiteY3" fmla="*/ 9663 h 10000"/>
                <a:gd name="connsiteX4" fmla="*/ 8878 w 10000"/>
                <a:gd name="connsiteY4" fmla="*/ 9982 h 10000"/>
                <a:gd name="connsiteX5" fmla="*/ 9121 w 10000"/>
                <a:gd name="connsiteY5" fmla="*/ 10000 h 10000"/>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121 w 9568"/>
                <a:gd name="connsiteY0" fmla="*/ 10000 h 10000"/>
                <a:gd name="connsiteX1" fmla="*/ 9568 w 9568"/>
                <a:gd name="connsiteY1" fmla="*/ 0 h 10000"/>
                <a:gd name="connsiteX2" fmla="*/ 663 w 9568"/>
                <a:gd name="connsiteY2" fmla="*/ 0 h 10000"/>
                <a:gd name="connsiteX3" fmla="*/ 0 w 9568"/>
                <a:gd name="connsiteY3" fmla="*/ 9663 h 10000"/>
                <a:gd name="connsiteX4" fmla="*/ 8878 w 9568"/>
                <a:gd name="connsiteY4" fmla="*/ 9982 h 10000"/>
                <a:gd name="connsiteX5" fmla="*/ 9121 w 9568"/>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68" h="10000">
                  <a:moveTo>
                    <a:pt x="9121" y="10000"/>
                  </a:moveTo>
                  <a:cubicBezTo>
                    <a:pt x="9415" y="6666"/>
                    <a:pt x="9275" y="3334"/>
                    <a:pt x="9568" y="0"/>
                  </a:cubicBezTo>
                  <a:lnTo>
                    <a:pt x="663" y="0"/>
                  </a:lnTo>
                  <a:cubicBezTo>
                    <a:pt x="13" y="3189"/>
                    <a:pt x="653" y="6474"/>
                    <a:pt x="0" y="9663"/>
                  </a:cubicBezTo>
                  <a:lnTo>
                    <a:pt x="8878" y="9982"/>
                  </a:lnTo>
                  <a:lnTo>
                    <a:pt x="9121" y="10000"/>
                  </a:lnTo>
                  <a:close/>
                </a:path>
              </a:pathLst>
            </a:custGeom>
            <a:solidFill>
              <a:schemeClr val="tx1">
                <a:lumMod val="65000"/>
                <a:lumOff val="35000"/>
              </a:schemeClr>
            </a:solidFill>
            <a:ln>
              <a:noFill/>
            </a:ln>
          </p:spPr>
        </p:sp>
      </p:grpSp>
    </p:spTree>
    <p:extLst>
      <p:ext uri="{BB962C8B-B14F-4D97-AF65-F5344CB8AC3E}">
        <p14:creationId xmlns:p14="http://schemas.microsoft.com/office/powerpoint/2010/main" val="2601045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4" y="4732865"/>
            <a:ext cx="7514033"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789509" y="932112"/>
            <a:ext cx="6169458"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3234" y="5299603"/>
            <a:ext cx="7514033"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315C9FB-6677-4482-A2BA-8AFF237C9A36}" type="datetimeFigureOut">
              <a:rPr lang="es-MX" smtClean="0"/>
              <a:t>18/09/19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804607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0"/>
            <a:ext cx="7514033" cy="3048000"/>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4343400"/>
            <a:ext cx="7514035"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861427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827609" y="3428999"/>
            <a:ext cx="6399611"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113234" y="4343400"/>
            <a:ext cx="751403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2040432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235" y="3308581"/>
            <a:ext cx="7514032" cy="1468800"/>
          </a:xfrm>
        </p:spPr>
        <p:txBody>
          <a:bodyPr anchor="b">
            <a:normAutofit/>
          </a:bodyPr>
          <a:lstStyle>
            <a:lvl1pPr algn="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4" y="4777381"/>
            <a:ext cx="7514033"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250850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5" y="3886200"/>
            <a:ext cx="7514033"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234" y="4775200"/>
            <a:ext cx="7514033"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2126760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1"/>
            <a:ext cx="7514034" cy="2727325"/>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1113234" y="3505200"/>
            <a:ext cx="7514035"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a:t>Haga clic para modificar el estilo de texto del patrón</a:t>
            </a:r>
          </a:p>
        </p:txBody>
      </p:sp>
      <p:sp>
        <p:nvSpPr>
          <p:cNvPr id="3" name="Text Placeholder 2"/>
          <p:cNvSpPr>
            <a:spLocks noGrp="1"/>
          </p:cNvSpPr>
          <p:nvPr>
            <p:ph type="body" idx="1"/>
          </p:nvPr>
        </p:nvSpPr>
        <p:spPr>
          <a:xfrm>
            <a:off x="1113234" y="4343400"/>
            <a:ext cx="7514035"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2858299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342645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685800"/>
            <a:ext cx="1327777" cy="51054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13234" y="685800"/>
            <a:ext cx="6014807" cy="5105400"/>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44751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13893" y="5867132"/>
            <a:ext cx="413375" cy="365125"/>
          </a:xfrm>
        </p:spPr>
        <p:txBody>
          <a:bodyPr/>
          <a:lstStyle/>
          <a:p>
            <a:fld id="{9BC30C37-36A1-4352-B2C6-E6164C49E3A7}" type="slidenum">
              <a:rPr lang="es-MX" smtClean="0"/>
              <a:t>‹Nº›</a:t>
            </a:fld>
            <a:endParaRPr lang="es-MX"/>
          </a:p>
        </p:txBody>
      </p:sp>
      <p:sp>
        <p:nvSpPr>
          <p:cNvPr id="3" name="CuadroTexto 2">
            <a:extLst>
              <a:ext uri="{FF2B5EF4-FFF2-40B4-BE49-F238E27FC236}">
                <a16:creationId xmlns:a16="http://schemas.microsoft.com/office/drawing/2014/main" id="{3FC76044-3EA4-534C-85C8-F53830F0C20D}"/>
              </a:ext>
            </a:extLst>
          </p:cNvPr>
          <p:cNvSpPr txBox="1"/>
          <p:nvPr userDrawn="1"/>
        </p:nvSpPr>
        <p:spPr>
          <a:xfrm>
            <a:off x="1034320" y="1035101"/>
            <a:ext cx="8109680" cy="246221"/>
          </a:xfrm>
          <a:prstGeom prst="rect">
            <a:avLst/>
          </a:prstGeom>
          <a:noFill/>
        </p:spPr>
        <p:txBody>
          <a:bodyPr wrap="square" rtlCol="0">
            <a:spAutoFit/>
          </a:bodyPr>
          <a:lstStyle/>
          <a:p>
            <a:r>
              <a:rPr lang="es-MX" sz="1000" b="0" dirty="0">
                <a:solidFill>
                  <a:schemeClr val="accent5">
                    <a:lumMod val="60000"/>
                    <a:lumOff val="40000"/>
                  </a:schemeClr>
                </a:solidFill>
                <a:latin typeface="Arial" panose="020B0604020202020204" pitchFamily="34" charset="0"/>
                <a:cs typeface="Arial" panose="020B0604020202020204" pitchFamily="34" charset="0"/>
              </a:rPr>
              <a:t>Introducción a la teoría del envase y embalaje                                                                                          Dr. en Dis. Josué Deniss Rojas Aragón</a:t>
            </a:r>
          </a:p>
        </p:txBody>
      </p:sp>
      <p:sp>
        <p:nvSpPr>
          <p:cNvPr id="8" name="Rectángulo 7">
            <a:extLst>
              <a:ext uri="{FF2B5EF4-FFF2-40B4-BE49-F238E27FC236}">
                <a16:creationId xmlns:a16="http://schemas.microsoft.com/office/drawing/2014/main" id="{6D17DE27-4717-274F-910F-6D5F0F923EC9}"/>
              </a:ext>
            </a:extLst>
          </p:cNvPr>
          <p:cNvSpPr/>
          <p:nvPr userDrawn="1"/>
        </p:nvSpPr>
        <p:spPr>
          <a:xfrm flipV="1">
            <a:off x="1034320" y="1006825"/>
            <a:ext cx="8109680" cy="4815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27770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9210" y="2666999"/>
            <a:ext cx="6698060" cy="2110382"/>
          </a:xfrm>
        </p:spPr>
        <p:txBody>
          <a:bodyPr anchor="b"/>
          <a:lstStyle>
            <a:lvl1pPr algn="r">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29209" y="4777381"/>
            <a:ext cx="669806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315C9FB-6677-4482-A2BA-8AFF237C9A36}" type="datetimeFigureOut">
              <a:rPr lang="es-MX" smtClean="0"/>
              <a:t>18/09/19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421401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13234" y="685801"/>
            <a:ext cx="7514035" cy="1752599"/>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13235" y="2667000"/>
            <a:ext cx="3671291"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955975" y="2667000"/>
            <a:ext cx="3671292"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315C9FB-6677-4482-A2BA-8AFF237C9A36}" type="datetimeFigureOut">
              <a:rPr lang="es-MX" smtClean="0"/>
              <a:t>18/09/19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5323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29134" y="2658533"/>
            <a:ext cx="34553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13233"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160366" y="2667000"/>
            <a:ext cx="3466903"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955975"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315C9FB-6677-4482-A2BA-8AFF237C9A36}" type="datetimeFigureOut">
              <a:rPr lang="es-MX" smtClean="0"/>
              <a:t>18/09/19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707944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315C9FB-6677-4482-A2BA-8AFF237C9A36}" type="datetimeFigureOut">
              <a:rPr lang="es-MX" smtClean="0"/>
              <a:t>18/09/19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3057903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15C9FB-6677-4482-A2BA-8AFF237C9A36}" type="datetimeFigureOut">
              <a:rPr lang="es-MX" smtClean="0"/>
              <a:t>18/09/19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1661203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234" y="1600200"/>
            <a:ext cx="2661841"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46525" y="685800"/>
            <a:ext cx="4680743"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3234" y="2971800"/>
            <a:ext cx="266184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315C9FB-6677-4482-A2BA-8AFF237C9A36}" type="datetimeFigureOut">
              <a:rPr lang="es-MX" smtClean="0"/>
              <a:t>18/09/19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504245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043" y="1752599"/>
            <a:ext cx="4069619"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696011" y="914400"/>
            <a:ext cx="246073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2043" y="3124199"/>
            <a:ext cx="406961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315C9FB-6677-4482-A2BA-8AFF237C9A36}" type="datetimeFigureOut">
              <a:rPr lang="es-MX" smtClean="0"/>
              <a:t>18/09/19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BC30C37-36A1-4352-B2C6-E6164C49E3A7}" type="slidenum">
              <a:rPr lang="es-MX" smtClean="0"/>
              <a:t>‹Nº›</a:t>
            </a:fld>
            <a:endParaRPr lang="es-MX"/>
          </a:p>
        </p:txBody>
      </p:sp>
    </p:spTree>
    <p:extLst>
      <p:ext uri="{BB962C8B-B14F-4D97-AF65-F5344CB8AC3E}">
        <p14:creationId xmlns:p14="http://schemas.microsoft.com/office/powerpoint/2010/main" val="54702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3234" y="685801"/>
            <a:ext cx="7514035" cy="1752599"/>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13233" y="2667000"/>
            <a:ext cx="7514035" cy="3124201"/>
          </a:xfrm>
          <a:prstGeom prst="rect">
            <a:avLst/>
          </a:prstGeom>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99492" y="5883276"/>
            <a:ext cx="85725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315C9FB-6677-4482-A2BA-8AFF237C9A36}" type="datetimeFigureOut">
              <a:rPr lang="es-MX" smtClean="0"/>
              <a:t>18/09/19</a:t>
            </a:fld>
            <a:endParaRPr lang="es-MX"/>
          </a:p>
        </p:txBody>
      </p:sp>
      <p:sp>
        <p:nvSpPr>
          <p:cNvPr id="5" name="Footer Placeholder 4"/>
          <p:cNvSpPr>
            <a:spLocks noGrp="1"/>
          </p:cNvSpPr>
          <p:nvPr>
            <p:ph type="ftr" sz="quarter" idx="3"/>
          </p:nvPr>
        </p:nvSpPr>
        <p:spPr>
          <a:xfrm>
            <a:off x="1929210" y="5883276"/>
            <a:ext cx="5313133"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13893" y="5883276"/>
            <a:ext cx="413375"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BC30C37-36A1-4352-B2C6-E6164C49E3A7}" type="slidenum">
              <a:rPr lang="es-MX" smtClean="0"/>
              <a:t>‹Nº›</a:t>
            </a:fld>
            <a:endParaRPr lang="es-MX"/>
          </a:p>
        </p:txBody>
      </p:sp>
      <p:sp>
        <p:nvSpPr>
          <p:cNvPr id="22" name="Freeform 6">
            <a:extLst>
              <a:ext uri="{FF2B5EF4-FFF2-40B4-BE49-F238E27FC236}">
                <a16:creationId xmlns:a16="http://schemas.microsoft.com/office/drawing/2014/main" id="{C2092A81-CEE5-3D4F-9EDC-866EFFBB8489}"/>
              </a:ext>
            </a:extLst>
          </p:cNvPr>
          <p:cNvSpPr/>
          <p:nvPr userDrawn="1"/>
        </p:nvSpPr>
        <p:spPr bwMode="auto">
          <a:xfrm>
            <a:off x="849094" y="-16417"/>
            <a:ext cx="191104" cy="5345656"/>
          </a:xfrm>
          <a:custGeom>
            <a:avLst/>
            <a:gdLst>
              <a:gd name="connsiteX0" fmla="*/ 0 w 10000"/>
              <a:gd name="connsiteY0" fmla="*/ 9981 h 10061"/>
              <a:gd name="connsiteX1" fmla="*/ 2207 w 10000"/>
              <a:gd name="connsiteY1" fmla="*/ 10061 h 10061"/>
              <a:gd name="connsiteX2" fmla="*/ 10000 w 10000"/>
              <a:gd name="connsiteY2" fmla="*/ 61 h 10061"/>
              <a:gd name="connsiteX3" fmla="*/ 560 w 10000"/>
              <a:gd name="connsiteY3" fmla="*/ 0 h 10061"/>
              <a:gd name="connsiteX4" fmla="*/ 0 w 10000"/>
              <a:gd name="connsiteY4" fmla="*/ 9981 h 10061"/>
              <a:gd name="connsiteX0" fmla="*/ 0 w 10000"/>
              <a:gd name="connsiteY0" fmla="*/ 9920 h 10000"/>
              <a:gd name="connsiteX1" fmla="*/ 2207 w 10000"/>
              <a:gd name="connsiteY1" fmla="*/ 10000 h 10000"/>
              <a:gd name="connsiteX2" fmla="*/ 10000 w 10000"/>
              <a:gd name="connsiteY2" fmla="*/ 0 h 10000"/>
              <a:gd name="connsiteX3" fmla="*/ 172 w 10000"/>
              <a:gd name="connsiteY3" fmla="*/ 31 h 10000"/>
              <a:gd name="connsiteX4" fmla="*/ 0 w 10000"/>
              <a:gd name="connsiteY4" fmla="*/ 9920 h 10000"/>
              <a:gd name="connsiteX0" fmla="*/ 0 w 2823"/>
              <a:gd name="connsiteY0" fmla="*/ 9889 h 9969"/>
              <a:gd name="connsiteX1" fmla="*/ 2207 w 2823"/>
              <a:gd name="connsiteY1" fmla="*/ 9969 h 9969"/>
              <a:gd name="connsiteX2" fmla="*/ 2823 w 2823"/>
              <a:gd name="connsiteY2" fmla="*/ 30 h 9969"/>
              <a:gd name="connsiteX3" fmla="*/ 172 w 2823"/>
              <a:gd name="connsiteY3" fmla="*/ 0 h 9969"/>
              <a:gd name="connsiteX4" fmla="*/ 0 w 2823"/>
              <a:gd name="connsiteY4" fmla="*/ 9889 h 9969"/>
              <a:gd name="connsiteX0" fmla="*/ 0 w 8042"/>
              <a:gd name="connsiteY0" fmla="*/ 9982 h 10062"/>
              <a:gd name="connsiteX1" fmla="*/ 7818 w 8042"/>
              <a:gd name="connsiteY1" fmla="*/ 10062 h 10062"/>
              <a:gd name="connsiteX2" fmla="*/ 7939 w 8042"/>
              <a:gd name="connsiteY2" fmla="*/ 0 h 10062"/>
              <a:gd name="connsiteX3" fmla="*/ 609 w 8042"/>
              <a:gd name="connsiteY3" fmla="*/ 62 h 10062"/>
              <a:gd name="connsiteX4" fmla="*/ 0 w 8042"/>
              <a:gd name="connsiteY4" fmla="*/ 9982 h 10062"/>
              <a:gd name="connsiteX0" fmla="*/ 0 w 10000"/>
              <a:gd name="connsiteY0" fmla="*/ 9920 h 10000"/>
              <a:gd name="connsiteX1" fmla="*/ 9721 w 10000"/>
              <a:gd name="connsiteY1" fmla="*/ 10000 h 10000"/>
              <a:gd name="connsiteX2" fmla="*/ 9872 w 10000"/>
              <a:gd name="connsiteY2" fmla="*/ 0 h 10000"/>
              <a:gd name="connsiteX3" fmla="*/ 757 w 10000"/>
              <a:gd name="connsiteY3" fmla="*/ 1 h 10000"/>
              <a:gd name="connsiteX4" fmla="*/ 0 w 10000"/>
              <a:gd name="connsiteY4" fmla="*/ 992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9920"/>
                </a:moveTo>
                <a:lnTo>
                  <a:pt x="9721" y="10000"/>
                </a:lnTo>
                <a:cubicBezTo>
                  <a:pt x="10624" y="6697"/>
                  <a:pt x="8969" y="3303"/>
                  <a:pt x="9872" y="0"/>
                </a:cubicBezTo>
                <a:lnTo>
                  <a:pt x="757" y="1"/>
                </a:lnTo>
                <a:cubicBezTo>
                  <a:pt x="-66" y="3317"/>
                  <a:pt x="823" y="6603"/>
                  <a:pt x="0" y="9920"/>
                </a:cubicBezTo>
                <a:close/>
              </a:path>
            </a:pathLst>
          </a:custGeom>
          <a:solidFill>
            <a:schemeClr val="accent1"/>
          </a:solidFill>
          <a:ln>
            <a:noFill/>
          </a:ln>
        </p:spPr>
      </p:sp>
      <p:sp>
        <p:nvSpPr>
          <p:cNvPr id="23" name="Freeform 7">
            <a:extLst>
              <a:ext uri="{FF2B5EF4-FFF2-40B4-BE49-F238E27FC236}">
                <a16:creationId xmlns:a16="http://schemas.microsoft.com/office/drawing/2014/main" id="{58B43D62-ED50-F146-920F-D1C0D58A57D0}"/>
              </a:ext>
            </a:extLst>
          </p:cNvPr>
          <p:cNvSpPr/>
          <p:nvPr userDrawn="1"/>
        </p:nvSpPr>
        <p:spPr bwMode="auto">
          <a:xfrm>
            <a:off x="612701" y="-32715"/>
            <a:ext cx="207991" cy="5309566"/>
          </a:xfrm>
          <a:custGeom>
            <a:avLst/>
            <a:gdLst>
              <a:gd name="connsiteX0" fmla="*/ 10000 w 10000"/>
              <a:gd name="connsiteY0" fmla="*/ 31 h 10031"/>
              <a:gd name="connsiteX1" fmla="*/ 338 w 10000"/>
              <a:gd name="connsiteY1" fmla="*/ 0 h 10031"/>
              <a:gd name="connsiteX2" fmla="*/ 0 w 10000"/>
              <a:gd name="connsiteY2" fmla="*/ 9959 h 10031"/>
              <a:gd name="connsiteX3" fmla="*/ 2230 w 10000"/>
              <a:gd name="connsiteY3" fmla="*/ 10031 h 10031"/>
              <a:gd name="connsiteX4" fmla="*/ 10000 w 10000"/>
              <a:gd name="connsiteY4" fmla="*/ 31 h 10031"/>
              <a:gd name="connsiteX0" fmla="*/ 10263 w 10263"/>
              <a:gd name="connsiteY0" fmla="*/ 0 h 10000"/>
              <a:gd name="connsiteX1" fmla="*/ 17 w 10263"/>
              <a:gd name="connsiteY1" fmla="*/ 0 h 10000"/>
              <a:gd name="connsiteX2" fmla="*/ 263 w 10263"/>
              <a:gd name="connsiteY2" fmla="*/ 9928 h 10000"/>
              <a:gd name="connsiteX3" fmla="*/ 2493 w 10263"/>
              <a:gd name="connsiteY3" fmla="*/ 10000 h 10000"/>
              <a:gd name="connsiteX4" fmla="*/ 10263 w 10263"/>
              <a:gd name="connsiteY4" fmla="*/ 0 h 10000"/>
              <a:gd name="connsiteX0" fmla="*/ 3250 w 3250"/>
              <a:gd name="connsiteY0" fmla="*/ 31 h 10000"/>
              <a:gd name="connsiteX1" fmla="*/ 17 w 3250"/>
              <a:gd name="connsiteY1" fmla="*/ 0 h 10000"/>
              <a:gd name="connsiteX2" fmla="*/ 263 w 3250"/>
              <a:gd name="connsiteY2" fmla="*/ 9928 h 10000"/>
              <a:gd name="connsiteX3" fmla="*/ 2493 w 3250"/>
              <a:gd name="connsiteY3" fmla="*/ 10000 h 10000"/>
              <a:gd name="connsiteX4" fmla="*/ 3250 w 3250"/>
              <a:gd name="connsiteY4" fmla="*/ 31 h 10000"/>
              <a:gd name="connsiteX0" fmla="*/ 8204 w 8204"/>
              <a:gd name="connsiteY0" fmla="*/ 62 h 10000"/>
              <a:gd name="connsiteX1" fmla="*/ 54 w 8204"/>
              <a:gd name="connsiteY1" fmla="*/ 0 h 10000"/>
              <a:gd name="connsiteX2" fmla="*/ 811 w 8204"/>
              <a:gd name="connsiteY2" fmla="*/ 9928 h 10000"/>
              <a:gd name="connsiteX3" fmla="*/ 7673 w 8204"/>
              <a:gd name="connsiteY3" fmla="*/ 10000 h 10000"/>
              <a:gd name="connsiteX4" fmla="*/ 8204 w 8204"/>
              <a:gd name="connsiteY4" fmla="*/ 62 h 10000"/>
              <a:gd name="connsiteX0" fmla="*/ 10000 w 10000"/>
              <a:gd name="connsiteY0" fmla="*/ 0 h 10062"/>
              <a:gd name="connsiteX1" fmla="*/ 66 w 10000"/>
              <a:gd name="connsiteY1" fmla="*/ 62 h 10062"/>
              <a:gd name="connsiteX2" fmla="*/ 989 w 10000"/>
              <a:gd name="connsiteY2" fmla="*/ 9990 h 10062"/>
              <a:gd name="connsiteX3" fmla="*/ 9353 w 10000"/>
              <a:gd name="connsiteY3" fmla="*/ 10062 h 10062"/>
              <a:gd name="connsiteX4" fmla="*/ 10000 w 10000"/>
              <a:gd name="connsiteY4" fmla="*/ 0 h 10062"/>
              <a:gd name="connsiteX0" fmla="*/ 9011 w 9011"/>
              <a:gd name="connsiteY0" fmla="*/ 0 h 10062"/>
              <a:gd name="connsiteX1" fmla="*/ 1269 w 9011"/>
              <a:gd name="connsiteY1" fmla="*/ 93 h 10062"/>
              <a:gd name="connsiteX2" fmla="*/ 0 w 9011"/>
              <a:gd name="connsiteY2" fmla="*/ 9990 h 10062"/>
              <a:gd name="connsiteX3" fmla="*/ 8364 w 9011"/>
              <a:gd name="connsiteY3" fmla="*/ 10062 h 10062"/>
              <a:gd name="connsiteX4" fmla="*/ 9011 w 9011"/>
              <a:gd name="connsiteY4" fmla="*/ 0 h 10062"/>
              <a:gd name="connsiteX0" fmla="*/ 10000 w 10000"/>
              <a:gd name="connsiteY0" fmla="*/ 31 h 10031"/>
              <a:gd name="connsiteX1" fmla="*/ 597 w 10000"/>
              <a:gd name="connsiteY1" fmla="*/ 0 h 10031"/>
              <a:gd name="connsiteX2" fmla="*/ 0 w 10000"/>
              <a:gd name="connsiteY2" fmla="*/ 9959 h 10031"/>
              <a:gd name="connsiteX3" fmla="*/ 9282 w 10000"/>
              <a:gd name="connsiteY3" fmla="*/ 10031 h 10031"/>
              <a:gd name="connsiteX4" fmla="*/ 10000 w 10000"/>
              <a:gd name="connsiteY4" fmla="*/ 31 h 10031"/>
              <a:gd name="connsiteX0" fmla="*/ 10328 w 10328"/>
              <a:gd name="connsiteY0" fmla="*/ 0 h 10000"/>
              <a:gd name="connsiteX1" fmla="*/ 114 w 10328"/>
              <a:gd name="connsiteY1" fmla="*/ 0 h 10000"/>
              <a:gd name="connsiteX2" fmla="*/ 328 w 10328"/>
              <a:gd name="connsiteY2" fmla="*/ 9928 h 10000"/>
              <a:gd name="connsiteX3" fmla="*/ 9610 w 10328"/>
              <a:gd name="connsiteY3" fmla="*/ 10000 h 10000"/>
              <a:gd name="connsiteX4" fmla="*/ 10328 w 1032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8" h="10000">
                <a:moveTo>
                  <a:pt x="10328" y="0"/>
                </a:moveTo>
                <a:lnTo>
                  <a:pt x="114" y="0"/>
                </a:lnTo>
                <a:cubicBezTo>
                  <a:pt x="-355" y="3300"/>
                  <a:pt x="799" y="6629"/>
                  <a:pt x="328" y="9928"/>
                </a:cubicBezTo>
                <a:lnTo>
                  <a:pt x="9610" y="10000"/>
                </a:lnTo>
                <a:cubicBezTo>
                  <a:pt x="10658" y="6697"/>
                  <a:pt x="9279" y="3303"/>
                  <a:pt x="10328" y="0"/>
                </a:cubicBezTo>
                <a:close/>
              </a:path>
            </a:pathLst>
          </a:custGeom>
          <a:solidFill>
            <a:schemeClr val="tx1">
              <a:lumMod val="65000"/>
              <a:lumOff val="35000"/>
            </a:schemeClr>
          </a:solidFill>
          <a:ln>
            <a:noFill/>
          </a:ln>
        </p:spPr>
      </p:sp>
      <p:sp>
        <p:nvSpPr>
          <p:cNvPr id="24" name="Freeform 8">
            <a:extLst>
              <a:ext uri="{FF2B5EF4-FFF2-40B4-BE49-F238E27FC236}">
                <a16:creationId xmlns:a16="http://schemas.microsoft.com/office/drawing/2014/main" id="{8681364C-D649-CE4F-99DE-4C0F16B9899A}"/>
              </a:ext>
            </a:extLst>
          </p:cNvPr>
          <p:cNvSpPr/>
          <p:nvPr userDrawn="1"/>
        </p:nvSpPr>
        <p:spPr bwMode="auto">
          <a:xfrm>
            <a:off x="619303" y="5238751"/>
            <a:ext cx="921544"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25" name="Freeform 9">
            <a:extLst>
              <a:ext uri="{FF2B5EF4-FFF2-40B4-BE49-F238E27FC236}">
                <a16:creationId xmlns:a16="http://schemas.microsoft.com/office/drawing/2014/main" id="{8C7C6433-E83A-CC41-8259-31CB3596EF0A}"/>
              </a:ext>
            </a:extLst>
          </p:cNvPr>
          <p:cNvSpPr/>
          <p:nvPr userDrawn="1"/>
        </p:nvSpPr>
        <p:spPr bwMode="auto">
          <a:xfrm>
            <a:off x="849094" y="5291139"/>
            <a:ext cx="1121569"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6" name="Freeform 10">
            <a:extLst>
              <a:ext uri="{FF2B5EF4-FFF2-40B4-BE49-F238E27FC236}">
                <a16:creationId xmlns:a16="http://schemas.microsoft.com/office/drawing/2014/main" id="{8E136C2B-81DF-C340-AA7D-0979836D5DC6}"/>
              </a:ext>
            </a:extLst>
          </p:cNvPr>
          <p:cNvSpPr/>
          <p:nvPr userDrawn="1"/>
        </p:nvSpPr>
        <p:spPr bwMode="auto">
          <a:xfrm>
            <a:off x="849094" y="5286376"/>
            <a:ext cx="1597819"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7" name="Freeform 11">
            <a:extLst>
              <a:ext uri="{FF2B5EF4-FFF2-40B4-BE49-F238E27FC236}">
                <a16:creationId xmlns:a16="http://schemas.microsoft.com/office/drawing/2014/main" id="{1B705B34-E3BE-4741-B15B-7449517D1F61}"/>
              </a:ext>
            </a:extLst>
          </p:cNvPr>
          <p:cNvSpPr/>
          <p:nvPr userDrawn="1"/>
        </p:nvSpPr>
        <p:spPr bwMode="auto">
          <a:xfrm>
            <a:off x="619303" y="5238751"/>
            <a:ext cx="1271588"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spTree>
    <p:extLst>
      <p:ext uri="{BB962C8B-B14F-4D97-AF65-F5344CB8AC3E}">
        <p14:creationId xmlns:p14="http://schemas.microsoft.com/office/powerpoint/2010/main" val="130831145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3.wdp"/><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74EDEB8-0FD3-48DF-82CD-0AECA92D8F57}"/>
              </a:ext>
            </a:extLst>
          </p:cNvPr>
          <p:cNvSpPr/>
          <p:nvPr/>
        </p:nvSpPr>
        <p:spPr>
          <a:xfrm>
            <a:off x="0" y="-6718"/>
            <a:ext cx="9143999" cy="1123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id="{ED4287E6-6ACF-400D-8D4B-0A7D35DA4563}"/>
              </a:ext>
            </a:extLst>
          </p:cNvPr>
          <p:cNvSpPr>
            <a:spLocks noGrp="1"/>
          </p:cNvSpPr>
          <p:nvPr>
            <p:ph type="ctrTitle"/>
          </p:nvPr>
        </p:nvSpPr>
        <p:spPr>
          <a:xfrm>
            <a:off x="1392865" y="1757499"/>
            <a:ext cx="7288861" cy="691430"/>
          </a:xfrm>
        </p:spPr>
        <p:txBody>
          <a:bodyPr>
            <a:normAutofit fontScale="90000"/>
          </a:bodyPr>
          <a:lstStyle/>
          <a:p>
            <a:r>
              <a:rPr lang="es-MX" sz="3200" dirty="0">
                <a:solidFill>
                  <a:schemeClr val="accent1">
                    <a:lumMod val="75000"/>
                  </a:schemeClr>
                </a:solidFill>
              </a:rPr>
              <a:t>Introducción a la teoría del envase y embalaje </a:t>
            </a:r>
          </a:p>
        </p:txBody>
      </p:sp>
      <p:sp>
        <p:nvSpPr>
          <p:cNvPr id="3" name="Subtítulo 2">
            <a:extLst>
              <a:ext uri="{FF2B5EF4-FFF2-40B4-BE49-F238E27FC236}">
                <a16:creationId xmlns:a16="http://schemas.microsoft.com/office/drawing/2014/main" id="{DE77A0D0-7DE3-407E-B171-C79A46E36205}"/>
              </a:ext>
            </a:extLst>
          </p:cNvPr>
          <p:cNvSpPr>
            <a:spLocks noGrp="1"/>
          </p:cNvSpPr>
          <p:nvPr>
            <p:ph type="subTitle" idx="1"/>
          </p:nvPr>
        </p:nvSpPr>
        <p:spPr>
          <a:xfrm>
            <a:off x="2604977" y="3200400"/>
            <a:ext cx="6081958" cy="854871"/>
          </a:xfrm>
        </p:spPr>
        <p:txBody>
          <a:bodyPr>
            <a:normAutofit/>
          </a:bodyPr>
          <a:lstStyle/>
          <a:p>
            <a:pPr>
              <a:lnSpc>
                <a:spcPct val="50000"/>
              </a:lnSpc>
            </a:pPr>
            <a:r>
              <a:rPr lang="es-MX" b="1" dirty="0">
                <a:solidFill>
                  <a:schemeClr val="accent1">
                    <a:lumMod val="75000"/>
                  </a:schemeClr>
                </a:solidFill>
              </a:rPr>
              <a:t>Unidad de Aprendizaje </a:t>
            </a:r>
          </a:p>
          <a:p>
            <a:pPr>
              <a:lnSpc>
                <a:spcPct val="50000"/>
              </a:lnSpc>
            </a:pPr>
            <a:r>
              <a:rPr lang="es-MX" dirty="0">
                <a:solidFill>
                  <a:schemeClr val="accent1">
                    <a:lumMod val="75000"/>
                  </a:schemeClr>
                </a:solidFill>
              </a:rPr>
              <a:t>Teoría y práctica de envase y embalaje </a:t>
            </a:r>
          </a:p>
          <a:p>
            <a:pPr>
              <a:lnSpc>
                <a:spcPct val="50000"/>
              </a:lnSpc>
            </a:pPr>
            <a:r>
              <a:rPr lang="es-MX" sz="1200" dirty="0">
                <a:solidFill>
                  <a:schemeClr val="accent1">
                    <a:lumMod val="75000"/>
                  </a:schemeClr>
                </a:solidFill>
              </a:rPr>
              <a:t>Clave: LDI206</a:t>
            </a:r>
          </a:p>
        </p:txBody>
      </p:sp>
      <p:pic>
        <p:nvPicPr>
          <p:cNvPr id="5" name="Imagen 4">
            <a:extLst>
              <a:ext uri="{FF2B5EF4-FFF2-40B4-BE49-F238E27FC236}">
                <a16:creationId xmlns:a16="http://schemas.microsoft.com/office/drawing/2014/main" id="{D257AA0D-6EF6-4879-9F14-88B83C9392D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479673" y="175829"/>
            <a:ext cx="922580" cy="795870"/>
          </a:xfrm>
          <a:prstGeom prst="rect">
            <a:avLst/>
          </a:prstGeom>
        </p:spPr>
      </p:pic>
      <p:pic>
        <p:nvPicPr>
          <p:cNvPr id="6" name="Imagen 5">
            <a:extLst>
              <a:ext uri="{FF2B5EF4-FFF2-40B4-BE49-F238E27FC236}">
                <a16:creationId xmlns:a16="http://schemas.microsoft.com/office/drawing/2014/main" id="{0149B93D-CF12-4EF9-88E9-F36EAB84C452}"/>
              </a:ext>
            </a:extLst>
          </p:cNvPr>
          <p:cNvPicPr/>
          <p:nvPr/>
        </p:nvPicPr>
        <p:blipFill rotWithShape="1">
          <a:blip r:embed="rId3" cstate="screen">
            <a:extLst>
              <a:ext uri="{BEBA8EAE-BF5A-486C-A8C5-ECC9F3942E4B}">
                <a14:imgProps xmlns:a14="http://schemas.microsoft.com/office/drawing/2010/main">
                  <a14:imgLayer r:embed="rId4">
                    <a14:imgEffect>
                      <a14:backgroundRemoval t="10000" b="90000" l="4530" r="20654"/>
                    </a14:imgEffect>
                  </a14:imgLayer>
                </a14:imgProps>
              </a:ext>
              <a:ext uri="{28A0092B-C50C-407E-A947-70E740481C1C}">
                <a14:useLocalDpi xmlns:a14="http://schemas.microsoft.com/office/drawing/2010/main"/>
              </a:ext>
            </a:extLst>
          </a:blip>
          <a:srcRect l="2514" t="-1" r="77330" b="-2710"/>
          <a:stretch/>
        </p:blipFill>
        <p:spPr>
          <a:xfrm>
            <a:off x="82380" y="107574"/>
            <a:ext cx="954913" cy="904439"/>
          </a:xfrm>
          <a:prstGeom prst="rect">
            <a:avLst/>
          </a:prstGeom>
        </p:spPr>
      </p:pic>
      <p:sp>
        <p:nvSpPr>
          <p:cNvPr id="7" name="Título 1">
            <a:extLst>
              <a:ext uri="{FF2B5EF4-FFF2-40B4-BE49-F238E27FC236}">
                <a16:creationId xmlns:a16="http://schemas.microsoft.com/office/drawing/2014/main" id="{3C21A6CC-D6AA-47F0-8BB3-F9EA02057BF2}"/>
              </a:ext>
            </a:extLst>
          </p:cNvPr>
          <p:cNvSpPr txBox="1">
            <a:spLocks/>
          </p:cNvSpPr>
          <p:nvPr/>
        </p:nvSpPr>
        <p:spPr>
          <a:xfrm>
            <a:off x="0" y="231117"/>
            <a:ext cx="8527456" cy="966742"/>
          </a:xfrm>
          <a:prstGeom prst="rect">
            <a:avLst/>
          </a:prstGeom>
        </p:spPr>
        <p:txBody>
          <a:bodyPr vert="horz" lIns="91440" tIns="45720" rIns="91440" bIns="45720" rtlCol="0" anchor="t">
            <a:normAutofit fontScale="97500"/>
          </a:bodyPr>
          <a:lstStyle>
            <a:lvl1pPr algn="r" defTabSz="914400" rtl="0" eaLnBrk="1" latinLnBrk="0" hangingPunct="1">
              <a:lnSpc>
                <a:spcPct val="90000"/>
              </a:lnSpc>
              <a:spcBef>
                <a:spcPct val="0"/>
              </a:spcBef>
              <a:buNone/>
              <a:defRPr sz="6000" b="0" i="0" kern="1200" cap="none">
                <a:solidFill>
                  <a:schemeClr val="tx1"/>
                </a:solidFill>
                <a:effectLst/>
                <a:latin typeface="+mj-lt"/>
                <a:ea typeface="+mj-ea"/>
                <a:cs typeface="+mj-cs"/>
              </a:defRPr>
            </a:lvl1pPr>
          </a:lstStyle>
          <a:p>
            <a:pPr algn="ctr"/>
            <a:r>
              <a:rPr lang="es-MX" sz="2500" dirty="0">
                <a:solidFill>
                  <a:schemeClr val="accent1">
                    <a:lumMod val="50000"/>
                  </a:schemeClr>
                </a:solidFill>
              </a:rPr>
              <a:t>Universidad Autónoma del Estado de México</a:t>
            </a:r>
          </a:p>
          <a:p>
            <a:pPr algn="ctr"/>
            <a:r>
              <a:rPr lang="es-MX" sz="1900" dirty="0">
                <a:solidFill>
                  <a:schemeClr val="accent1">
                    <a:lumMod val="50000"/>
                  </a:schemeClr>
                </a:solidFill>
              </a:rPr>
              <a:t>Centro Universitario UAEM Valle de Chalco </a:t>
            </a:r>
          </a:p>
        </p:txBody>
      </p:sp>
      <p:sp>
        <p:nvSpPr>
          <p:cNvPr id="8" name="Marcador de contenido 2">
            <a:extLst>
              <a:ext uri="{FF2B5EF4-FFF2-40B4-BE49-F238E27FC236}">
                <a16:creationId xmlns:a16="http://schemas.microsoft.com/office/drawing/2014/main" id="{E0EABFBC-C635-4F7A-B398-8BF18D0694CA}"/>
              </a:ext>
            </a:extLst>
          </p:cNvPr>
          <p:cNvSpPr txBox="1">
            <a:spLocks/>
          </p:cNvSpPr>
          <p:nvPr/>
        </p:nvSpPr>
        <p:spPr>
          <a:xfrm>
            <a:off x="2827649" y="4335819"/>
            <a:ext cx="5854077" cy="181468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50000"/>
              </a:lnSpc>
            </a:pPr>
            <a:r>
              <a:rPr lang="es-MX" sz="1600" b="1" dirty="0">
                <a:solidFill>
                  <a:schemeClr val="tx1">
                    <a:lumMod val="75000"/>
                    <a:lumOff val="25000"/>
                  </a:schemeClr>
                </a:solidFill>
              </a:rPr>
              <a:t>Licenciatura en Diseño Industrial </a:t>
            </a:r>
          </a:p>
          <a:p>
            <a:pPr>
              <a:lnSpc>
                <a:spcPct val="50000"/>
              </a:lnSpc>
            </a:pPr>
            <a:r>
              <a:rPr lang="es-MX" sz="1200" dirty="0">
                <a:solidFill>
                  <a:schemeClr val="tx1">
                    <a:lumMod val="75000"/>
                    <a:lumOff val="25000"/>
                  </a:schemeClr>
                </a:solidFill>
              </a:rPr>
              <a:t>Plan de Estudios 2015</a:t>
            </a:r>
            <a:endParaRPr lang="es-MX" sz="1400" dirty="0">
              <a:solidFill>
                <a:schemeClr val="tx1">
                  <a:lumMod val="75000"/>
                  <a:lumOff val="25000"/>
                </a:schemeClr>
              </a:solidFill>
            </a:endParaRPr>
          </a:p>
          <a:p>
            <a:pPr>
              <a:lnSpc>
                <a:spcPct val="50000"/>
              </a:lnSpc>
            </a:pPr>
            <a:endParaRPr lang="es-MX" sz="1400" dirty="0">
              <a:solidFill>
                <a:schemeClr val="tx1">
                  <a:lumMod val="75000"/>
                  <a:lumOff val="25000"/>
                </a:schemeClr>
              </a:solidFill>
            </a:endParaRPr>
          </a:p>
          <a:p>
            <a:pPr>
              <a:lnSpc>
                <a:spcPct val="50000"/>
              </a:lnSpc>
            </a:pPr>
            <a:endParaRPr lang="es-MX" sz="1400" dirty="0">
              <a:solidFill>
                <a:schemeClr val="tx1">
                  <a:lumMod val="75000"/>
                  <a:lumOff val="25000"/>
                </a:schemeClr>
              </a:solidFill>
            </a:endParaRPr>
          </a:p>
          <a:p>
            <a:pPr>
              <a:lnSpc>
                <a:spcPct val="50000"/>
              </a:lnSpc>
            </a:pPr>
            <a:endParaRPr lang="es-MX" sz="1400" dirty="0">
              <a:solidFill>
                <a:schemeClr val="tx1">
                  <a:lumMod val="75000"/>
                  <a:lumOff val="25000"/>
                </a:schemeClr>
              </a:solidFill>
            </a:endParaRPr>
          </a:p>
          <a:p>
            <a:pPr>
              <a:lnSpc>
                <a:spcPct val="50000"/>
              </a:lnSpc>
            </a:pPr>
            <a:r>
              <a:rPr lang="es-MX" sz="1600" dirty="0">
                <a:solidFill>
                  <a:schemeClr val="tx1">
                    <a:lumMod val="75000"/>
                    <a:lumOff val="25000"/>
                  </a:schemeClr>
                </a:solidFill>
              </a:rPr>
              <a:t>Dr. en Dis. Josué Deniss Rojas Aragón</a:t>
            </a:r>
            <a:endParaRPr lang="es-MX" sz="1400" dirty="0">
              <a:solidFill>
                <a:schemeClr val="tx1">
                  <a:lumMod val="75000"/>
                  <a:lumOff val="25000"/>
                </a:schemeClr>
              </a:solidFill>
            </a:endParaRPr>
          </a:p>
          <a:p>
            <a:pPr>
              <a:lnSpc>
                <a:spcPct val="50000"/>
              </a:lnSpc>
            </a:pPr>
            <a:r>
              <a:rPr lang="es-MX" sz="1400" dirty="0">
                <a:solidFill>
                  <a:schemeClr val="tx1">
                    <a:lumMod val="75000"/>
                    <a:lumOff val="25000"/>
                  </a:schemeClr>
                </a:solidFill>
              </a:rPr>
              <a:t>Colaboró: Alan Emmanuel Castillo Hernández</a:t>
            </a:r>
          </a:p>
          <a:p>
            <a:pPr>
              <a:lnSpc>
                <a:spcPct val="50000"/>
              </a:lnSpc>
            </a:pPr>
            <a:r>
              <a:rPr lang="es-MX" sz="1400" dirty="0">
                <a:solidFill>
                  <a:schemeClr val="tx1">
                    <a:lumMod val="75000"/>
                    <a:lumOff val="25000"/>
                  </a:schemeClr>
                </a:solidFill>
              </a:rPr>
              <a:t>Vanessa </a:t>
            </a:r>
            <a:r>
              <a:rPr lang="es-MX" sz="1400" dirty="0" err="1">
                <a:solidFill>
                  <a:schemeClr val="tx1">
                    <a:lumMod val="75000"/>
                    <a:lumOff val="25000"/>
                  </a:schemeClr>
                </a:solidFill>
              </a:rPr>
              <a:t>Bucio</a:t>
            </a:r>
            <a:r>
              <a:rPr lang="es-MX" sz="1400" dirty="0">
                <a:solidFill>
                  <a:schemeClr val="tx1">
                    <a:lumMod val="75000"/>
                    <a:lumOff val="25000"/>
                  </a:schemeClr>
                </a:solidFill>
              </a:rPr>
              <a:t> López</a:t>
            </a:r>
          </a:p>
        </p:txBody>
      </p:sp>
      <p:pic>
        <p:nvPicPr>
          <p:cNvPr id="9" name="Imagen 8" descr="IMAGENinstXICOcolor.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35712" y="185487"/>
            <a:ext cx="623119" cy="777724"/>
          </a:xfrm>
          <a:prstGeom prst="rect">
            <a:avLst/>
          </a:prstGeom>
        </p:spPr>
      </p:pic>
      <p:sp>
        <p:nvSpPr>
          <p:cNvPr id="14" name="Marcador de contenido 2">
            <a:extLst>
              <a:ext uri="{FF2B5EF4-FFF2-40B4-BE49-F238E27FC236}">
                <a16:creationId xmlns:a16="http://schemas.microsoft.com/office/drawing/2014/main" id="{9F1123FF-FD37-4A73-A91A-134E5EDB3515}"/>
              </a:ext>
            </a:extLst>
          </p:cNvPr>
          <p:cNvSpPr txBox="1">
            <a:spLocks/>
          </p:cNvSpPr>
          <p:nvPr/>
        </p:nvSpPr>
        <p:spPr>
          <a:xfrm>
            <a:off x="7167323" y="6157775"/>
            <a:ext cx="1547279" cy="31451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50000"/>
              </a:lnSpc>
            </a:pPr>
            <a:r>
              <a:rPr lang="es-MX" sz="1400" b="1" dirty="0">
                <a:solidFill>
                  <a:schemeClr val="accent1">
                    <a:lumMod val="75000"/>
                  </a:schemeClr>
                </a:solidFill>
              </a:rPr>
              <a:t>Septiembre 2019</a:t>
            </a:r>
          </a:p>
        </p:txBody>
      </p:sp>
      <p:sp>
        <p:nvSpPr>
          <p:cNvPr id="12" name="Rectángulo 11">
            <a:extLst>
              <a:ext uri="{FF2B5EF4-FFF2-40B4-BE49-F238E27FC236}">
                <a16:creationId xmlns:a16="http://schemas.microsoft.com/office/drawing/2014/main" id="{85332F08-FB48-954B-8C75-B4B986DB5D50}"/>
              </a:ext>
            </a:extLst>
          </p:cNvPr>
          <p:cNvSpPr/>
          <p:nvPr/>
        </p:nvSpPr>
        <p:spPr>
          <a:xfrm>
            <a:off x="4888" y="1054979"/>
            <a:ext cx="9144000" cy="54296"/>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bg1">
                  <a:lumMod val="50000"/>
                </a:schemeClr>
              </a:solidFill>
            </a:endParaRPr>
          </a:p>
        </p:txBody>
      </p:sp>
    </p:spTree>
    <p:extLst>
      <p:ext uri="{BB962C8B-B14F-4D97-AF65-F5344CB8AC3E}">
        <p14:creationId xmlns:p14="http://schemas.microsoft.com/office/powerpoint/2010/main" val="1482362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2726721" y="2517632"/>
            <a:ext cx="3804946" cy="3804946"/>
          </a:xfrm>
          <a:prstGeom prst="rect">
            <a:avLst/>
          </a:prstGeom>
        </p:spPr>
      </p:pic>
      <p:pic>
        <p:nvPicPr>
          <p:cNvPr id="26" name="Imagen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4677" y="1322387"/>
            <a:ext cx="1929809" cy="1929809"/>
          </a:xfrm>
          <a:prstGeom prst="rect">
            <a:avLst/>
          </a:prstGeom>
        </p:spPr>
      </p:pic>
      <p:pic>
        <p:nvPicPr>
          <p:cNvPr id="6" name="Imagen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93918" y="1249810"/>
            <a:ext cx="2069074" cy="2069074"/>
          </a:xfrm>
          <a:prstGeom prst="rect">
            <a:avLst/>
          </a:prstGeom>
        </p:spPr>
      </p:pic>
      <p:sp>
        <p:nvSpPr>
          <p:cNvPr id="10" name="Rectángulo 9">
            <a:extLst>
              <a:ext uri="{FF2B5EF4-FFF2-40B4-BE49-F238E27FC236}">
                <a16:creationId xmlns:a16="http://schemas.microsoft.com/office/drawing/2014/main" id="{EF992A2E-A473-4AC2-8556-D2DD6E5BE99D}"/>
              </a:ext>
            </a:extLst>
          </p:cNvPr>
          <p:cNvSpPr/>
          <p:nvPr/>
        </p:nvSpPr>
        <p:spPr>
          <a:xfrm>
            <a:off x="3162656" y="2526048"/>
            <a:ext cx="1147745" cy="523220"/>
          </a:xfrm>
          <a:prstGeom prst="rect">
            <a:avLst/>
          </a:prstGeom>
        </p:spPr>
        <p:txBody>
          <a:bodyPr wrap="none">
            <a:spAutoFit/>
          </a:bodyPr>
          <a:lstStyle/>
          <a:p>
            <a:r>
              <a:rPr lang="es-MX" sz="1400" b="1" dirty="0">
                <a:solidFill>
                  <a:srgbClr val="000000"/>
                </a:solidFill>
              </a:rPr>
              <a:t>A. </a:t>
            </a:r>
            <a:r>
              <a:rPr lang="es-MX" sz="1400" b="1" dirty="0">
                <a:solidFill>
                  <a:srgbClr val="7F7F7F"/>
                </a:solidFill>
              </a:rPr>
              <a:t>Envoltura</a:t>
            </a:r>
          </a:p>
          <a:p>
            <a:r>
              <a:rPr lang="es-MX" sz="1400" b="1" dirty="0">
                <a:solidFill>
                  <a:srgbClr val="7F7F7F"/>
                </a:solidFill>
              </a:rPr>
              <a:t>aluminio</a:t>
            </a:r>
          </a:p>
        </p:txBody>
      </p:sp>
      <p:sp>
        <p:nvSpPr>
          <p:cNvPr id="11" name="Rectángulo 10">
            <a:extLst>
              <a:ext uri="{FF2B5EF4-FFF2-40B4-BE49-F238E27FC236}">
                <a16:creationId xmlns:a16="http://schemas.microsoft.com/office/drawing/2014/main" id="{EF992A2E-A473-4AC2-8556-D2DD6E5BE99D}"/>
              </a:ext>
            </a:extLst>
          </p:cNvPr>
          <p:cNvSpPr/>
          <p:nvPr/>
        </p:nvSpPr>
        <p:spPr>
          <a:xfrm>
            <a:off x="4673451" y="1771327"/>
            <a:ext cx="1360945" cy="738664"/>
          </a:xfrm>
          <a:prstGeom prst="rect">
            <a:avLst/>
          </a:prstGeom>
        </p:spPr>
        <p:txBody>
          <a:bodyPr wrap="square">
            <a:spAutoFit/>
          </a:bodyPr>
          <a:lstStyle/>
          <a:p>
            <a:pPr algn="r"/>
            <a:r>
              <a:rPr lang="es-MX" sz="1400" b="1" dirty="0">
                <a:solidFill>
                  <a:srgbClr val="000000"/>
                </a:solidFill>
              </a:rPr>
              <a:t>B. </a:t>
            </a:r>
            <a:r>
              <a:rPr lang="es-MX" sz="1400" b="1" dirty="0">
                <a:solidFill>
                  <a:schemeClr val="bg1">
                    <a:lumMod val="50000"/>
                  </a:schemeClr>
                </a:solidFill>
              </a:rPr>
              <a:t>Caja </a:t>
            </a:r>
          </a:p>
          <a:p>
            <a:pPr algn="r"/>
            <a:r>
              <a:rPr lang="es-MX" sz="1400" b="1" dirty="0">
                <a:solidFill>
                  <a:schemeClr val="bg1">
                    <a:lumMod val="50000"/>
                  </a:schemeClr>
                </a:solidFill>
              </a:rPr>
              <a:t>de Cartón una unidad</a:t>
            </a:r>
          </a:p>
        </p:txBody>
      </p:sp>
      <p:sp>
        <p:nvSpPr>
          <p:cNvPr id="12" name="Rectángulo 11">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19E734D-4649-440B-AFF9-6650C21A9299}"/>
              </a:ext>
            </a:extLst>
          </p:cNvPr>
          <p:cNvSpPr/>
          <p:nvPr/>
        </p:nvSpPr>
        <p:spPr>
          <a:xfrm>
            <a:off x="6018005" y="5752483"/>
            <a:ext cx="3304125" cy="707886"/>
          </a:xfrm>
          <a:prstGeom prst="rect">
            <a:avLst/>
          </a:prstGeom>
        </p:spPr>
        <p:txBody>
          <a:bodyPr wrap="square">
            <a:spAutoFit/>
          </a:bodyPr>
          <a:lstStyle/>
          <a:p>
            <a:r>
              <a:rPr lang="es-MX" sz="1000" dirty="0">
                <a:solidFill>
                  <a:schemeClr val="accent1">
                    <a:lumMod val="50000"/>
                  </a:schemeClr>
                </a:solidFill>
                <a:latin typeface="Arial"/>
                <a:cs typeface="Arial"/>
              </a:rPr>
              <a:t>Figura 8: </a:t>
            </a:r>
          </a:p>
          <a:p>
            <a:pPr marL="228600" indent="-228600">
              <a:buAutoNum type="alphaUcPeriod"/>
            </a:pPr>
            <a:r>
              <a:rPr lang="es-MX" sz="1000" dirty="0">
                <a:solidFill>
                  <a:schemeClr val="accent1">
                    <a:lumMod val="50000"/>
                  </a:schemeClr>
                </a:solidFill>
                <a:latin typeface="Arial"/>
                <a:cs typeface="Arial"/>
              </a:rPr>
              <a:t>Envase primario  </a:t>
            </a:r>
            <a:r>
              <a:rPr lang="es-MX" sz="1000" dirty="0" err="1">
                <a:solidFill>
                  <a:schemeClr val="accent1">
                    <a:lumMod val="50000"/>
                  </a:schemeClr>
                </a:solidFill>
                <a:latin typeface="Arial"/>
                <a:cs typeface="Arial"/>
              </a:rPr>
              <a:t>Funte</a:t>
            </a:r>
            <a:r>
              <a:rPr lang="es-MX" sz="1000" dirty="0">
                <a:solidFill>
                  <a:schemeClr val="accent1">
                    <a:lumMod val="50000"/>
                  </a:schemeClr>
                </a:solidFill>
                <a:latin typeface="Arial"/>
                <a:cs typeface="Arial"/>
              </a:rPr>
              <a:t>: </a:t>
            </a:r>
            <a:r>
              <a:rPr lang="es-MX" sz="1000" dirty="0" err="1">
                <a:solidFill>
                  <a:schemeClr val="accent1">
                    <a:lumMod val="50000"/>
                  </a:schemeClr>
                </a:solidFill>
                <a:latin typeface="Arial"/>
                <a:cs typeface="Arial"/>
              </a:rPr>
              <a:t>Capsularium</a:t>
            </a:r>
            <a:r>
              <a:rPr lang="es-MX" sz="1000" dirty="0">
                <a:solidFill>
                  <a:schemeClr val="accent1">
                    <a:lumMod val="50000"/>
                  </a:schemeClr>
                </a:solidFill>
                <a:latin typeface="Arial"/>
                <a:cs typeface="Arial"/>
              </a:rPr>
              <a:t>  (2018).</a:t>
            </a:r>
          </a:p>
          <a:p>
            <a:pPr marL="228600" indent="-228600">
              <a:buAutoNum type="alphaUcPeriod"/>
            </a:pPr>
            <a:r>
              <a:rPr lang="es-MX" sz="1000" dirty="0">
                <a:solidFill>
                  <a:schemeClr val="accent1">
                    <a:lumMod val="50000"/>
                  </a:schemeClr>
                </a:solidFill>
                <a:latin typeface="Arial"/>
                <a:cs typeface="Arial"/>
              </a:rPr>
              <a:t>B. Envase Secundario, Fuente: Sanborns (2018)</a:t>
            </a:r>
          </a:p>
          <a:p>
            <a:pPr marL="228600" indent="-228600">
              <a:buAutoNum type="alphaUcPeriod"/>
            </a:pPr>
            <a:r>
              <a:rPr lang="es-MX" sz="1000" dirty="0">
                <a:solidFill>
                  <a:schemeClr val="accent1">
                    <a:lumMod val="50000"/>
                  </a:schemeClr>
                </a:solidFill>
                <a:latin typeface="Arial"/>
                <a:cs typeface="Arial"/>
              </a:rPr>
              <a:t>C. Envase terciario, Fuente: </a:t>
            </a:r>
            <a:r>
              <a:rPr lang="es-MX" sz="1000" dirty="0" err="1">
                <a:solidFill>
                  <a:schemeClr val="accent1">
                    <a:lumMod val="50000"/>
                  </a:schemeClr>
                </a:solidFill>
                <a:latin typeface="Arial"/>
                <a:cs typeface="Arial"/>
              </a:rPr>
              <a:t>Dia</a:t>
            </a:r>
            <a:r>
              <a:rPr lang="es-MX" sz="1000" dirty="0">
                <a:solidFill>
                  <a:schemeClr val="accent1">
                    <a:lumMod val="50000"/>
                  </a:schemeClr>
                </a:solidFill>
                <a:latin typeface="Arial"/>
                <a:cs typeface="Arial"/>
              </a:rPr>
              <a:t> (2018)</a:t>
            </a:r>
          </a:p>
        </p:txBody>
      </p:sp>
      <p:sp>
        <p:nvSpPr>
          <p:cNvPr id="14" name="Rectángulo 13">
            <a:extLst>
              <a:ext uri="{FF2B5EF4-FFF2-40B4-BE49-F238E27FC236}">
                <a16:creationId xmlns:a16="http://schemas.microsoft.com/office/drawing/2014/main" id="{EF992A2E-A473-4AC2-8556-D2DD6E5BE99D}"/>
              </a:ext>
            </a:extLst>
          </p:cNvPr>
          <p:cNvSpPr/>
          <p:nvPr/>
        </p:nvSpPr>
        <p:spPr>
          <a:xfrm>
            <a:off x="6417430" y="4026903"/>
            <a:ext cx="1417883" cy="738664"/>
          </a:xfrm>
          <a:prstGeom prst="rect">
            <a:avLst/>
          </a:prstGeom>
        </p:spPr>
        <p:txBody>
          <a:bodyPr wrap="square">
            <a:spAutoFit/>
          </a:bodyPr>
          <a:lstStyle/>
          <a:p>
            <a:r>
              <a:rPr lang="es-MX" sz="1400" b="1" dirty="0">
                <a:solidFill>
                  <a:srgbClr val="000000"/>
                </a:solidFill>
              </a:rPr>
              <a:t>C. </a:t>
            </a:r>
            <a:r>
              <a:rPr lang="es-MX" sz="1400" b="1" dirty="0">
                <a:solidFill>
                  <a:srgbClr val="7F7F7F"/>
                </a:solidFill>
              </a:rPr>
              <a:t>Caja con tres unidades independientes </a:t>
            </a:r>
          </a:p>
        </p:txBody>
      </p:sp>
      <p:sp>
        <p:nvSpPr>
          <p:cNvPr id="22"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Ejemplos de tipos de envase</a:t>
            </a:r>
          </a:p>
        </p:txBody>
      </p:sp>
    </p:spTree>
    <p:extLst>
      <p:ext uri="{BB962C8B-B14F-4D97-AF65-F5344CB8AC3E}">
        <p14:creationId xmlns:p14="http://schemas.microsoft.com/office/powerpoint/2010/main" val="2632927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8A63DE04-7310-4EFC-87C0-399E457C706B}"/>
              </a:ext>
            </a:extLst>
          </p:cNvPr>
          <p:cNvSpPr>
            <a:spLocks noGrp="1"/>
          </p:cNvSpPr>
          <p:nvPr>
            <p:ph idx="4294967295"/>
          </p:nvPr>
        </p:nvSpPr>
        <p:spPr>
          <a:xfrm>
            <a:off x="1491802" y="1122040"/>
            <a:ext cx="3569296" cy="4343131"/>
          </a:xfrm>
        </p:spPr>
        <p:txBody>
          <a:bodyPr>
            <a:noAutofit/>
          </a:bodyPr>
          <a:lstStyle/>
          <a:p>
            <a:pPr marL="0" indent="0" algn="just">
              <a:buNone/>
            </a:pPr>
            <a:r>
              <a:rPr lang="es-MX" sz="1600" dirty="0">
                <a:solidFill>
                  <a:schemeClr val="accent1">
                    <a:lumMod val="75000"/>
                  </a:schemeClr>
                </a:solidFill>
              </a:rPr>
              <a:t>En ocasiones el envase terciario se confunde con el embalaje, debido a que suele contener varias cajas o envases secundarios igual que el embalaje.</a:t>
            </a:r>
          </a:p>
          <a:p>
            <a:pPr marL="0" indent="0" algn="just">
              <a:buNone/>
            </a:pPr>
            <a:r>
              <a:rPr lang="es-MX" sz="1600" dirty="0">
                <a:solidFill>
                  <a:schemeClr val="accent1">
                    <a:lumMod val="75000"/>
                  </a:schemeClr>
                </a:solidFill>
              </a:rPr>
              <a:t>La diferencia básica estriba en que el envase terciario va a presentar una configuración tal que permita su puesta a la venta al público de una tienda, por lo que ostentará una formal con publicidad en colores vivos, datos importantes del producto y en algunos casos hasta el mismo envase puede funcionar como un exhibidor de venta. </a:t>
            </a:r>
          </a:p>
        </p:txBody>
      </p:sp>
      <p:sp>
        <p:nvSpPr>
          <p:cNvPr id="10"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Envase terciario y embalaje</a:t>
            </a:r>
          </a:p>
        </p:txBody>
      </p:sp>
      <p:pic>
        <p:nvPicPr>
          <p:cNvPr id="6" name="Imagen 5"/>
          <p:cNvPicPr>
            <a:picLocks noChangeAspect="1"/>
          </p:cNvPicPr>
          <p:nvPr/>
        </p:nvPicPr>
        <p:blipFill>
          <a:blip r:embed="rId2"/>
          <a:stretch>
            <a:fillRect/>
          </a:stretch>
        </p:blipFill>
        <p:spPr>
          <a:xfrm>
            <a:off x="5494708" y="1586172"/>
            <a:ext cx="3177531" cy="3819267"/>
          </a:xfrm>
          <a:prstGeom prst="rect">
            <a:avLst/>
          </a:prstGeom>
        </p:spPr>
      </p:pic>
      <p:sp>
        <p:nvSpPr>
          <p:cNvPr id="11" name="Rectángulo 10">
            <a:extLst>
              <a:ext uri="{FF2B5EF4-FFF2-40B4-BE49-F238E27FC236}">
                <a16:creationId xmlns:a16="http://schemas.microsoft.com/office/drawing/2014/main" id="{A11A23C8-ADF9-49AF-84A0-8679E3365BDA}"/>
              </a:ext>
            </a:extLst>
          </p:cNvPr>
          <p:cNvSpPr/>
          <p:nvPr/>
        </p:nvSpPr>
        <p:spPr>
          <a:xfrm>
            <a:off x="6000802" y="5666856"/>
            <a:ext cx="314319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873425"/>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9: Botellas Marca Le Chat</a:t>
            </a:r>
          </a:p>
          <a:p>
            <a:r>
              <a:rPr lang="es-MX" sz="1000" dirty="0">
                <a:solidFill>
                  <a:schemeClr val="accent1">
                    <a:lumMod val="50000"/>
                  </a:schemeClr>
                </a:solidFill>
                <a:latin typeface="Arial"/>
                <a:cs typeface="Arial"/>
              </a:rPr>
              <a:t>Fuente: Mercadotesinatamayo2009 (2011)</a:t>
            </a:r>
          </a:p>
        </p:txBody>
      </p:sp>
    </p:spTree>
    <p:extLst>
      <p:ext uri="{BB962C8B-B14F-4D97-AF65-F5344CB8AC3E}">
        <p14:creationId xmlns:p14="http://schemas.microsoft.com/office/powerpoint/2010/main" val="2583288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8A63DE04-7310-4EFC-87C0-399E457C706B}"/>
              </a:ext>
            </a:extLst>
          </p:cNvPr>
          <p:cNvSpPr>
            <a:spLocks noGrp="1"/>
          </p:cNvSpPr>
          <p:nvPr>
            <p:ph idx="4294967295"/>
          </p:nvPr>
        </p:nvSpPr>
        <p:spPr>
          <a:xfrm>
            <a:off x="1491801" y="1286545"/>
            <a:ext cx="3229055" cy="4222472"/>
          </a:xfrm>
        </p:spPr>
        <p:txBody>
          <a:bodyPr>
            <a:noAutofit/>
          </a:bodyPr>
          <a:lstStyle/>
          <a:p>
            <a:pPr marL="0" indent="0" algn="just">
              <a:buNone/>
            </a:pPr>
            <a:r>
              <a:rPr lang="es-MX" sz="1600" dirty="0">
                <a:solidFill>
                  <a:schemeClr val="accent1">
                    <a:lumMod val="75000"/>
                  </a:schemeClr>
                </a:solidFill>
              </a:rPr>
              <a:t>El embalaje, suele ser discreto y aunque presenta el logotipo de la empresa o quizá el nombre del producto, la impresión no está dispuesto para la venta sino para la identificación de la marca; los datos que exhibe son sobre contenido de la caja y el manejo de la misma.</a:t>
            </a:r>
          </a:p>
          <a:p>
            <a:pPr marL="0" indent="0" algn="just">
              <a:buNone/>
            </a:pPr>
            <a:r>
              <a:rPr lang="es-MX" sz="1600" dirty="0">
                <a:solidFill>
                  <a:schemeClr val="accent1">
                    <a:lumMod val="75000"/>
                  </a:schemeClr>
                </a:solidFill>
              </a:rPr>
              <a:t>En general un embalaje es prácticamente una caja genérica de cartón en la cual muchas veces no se identificará claramente el contenido mientras se traslada o almacena.</a:t>
            </a:r>
            <a:endParaRPr lang="es-MX" sz="1200" dirty="0">
              <a:solidFill>
                <a:schemeClr val="accent1">
                  <a:lumMod val="75000"/>
                </a:schemeClr>
              </a:solidFill>
            </a:endParaRPr>
          </a:p>
        </p:txBody>
      </p:sp>
      <p:sp>
        <p:nvSpPr>
          <p:cNvPr id="10"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Envase terciario y embalaje</a:t>
            </a:r>
          </a:p>
        </p:txBody>
      </p:sp>
      <p:sp>
        <p:nvSpPr>
          <p:cNvPr id="11" name="Rectángulo 10">
            <a:extLst>
              <a:ext uri="{FF2B5EF4-FFF2-40B4-BE49-F238E27FC236}">
                <a16:creationId xmlns:a16="http://schemas.microsoft.com/office/drawing/2014/main" id="{A11A23C8-ADF9-49AF-84A0-8679E3365BDA}"/>
              </a:ext>
            </a:extLst>
          </p:cNvPr>
          <p:cNvSpPr/>
          <p:nvPr/>
        </p:nvSpPr>
        <p:spPr>
          <a:xfrm>
            <a:off x="6000802" y="5666856"/>
            <a:ext cx="314319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759202"/>
            <a:ext cx="3125995" cy="861774"/>
          </a:xfrm>
          <a:prstGeom prst="rect">
            <a:avLst/>
          </a:prstGeom>
        </p:spPr>
        <p:txBody>
          <a:bodyPr wrap="square">
            <a:spAutoFit/>
          </a:bodyPr>
          <a:lstStyle/>
          <a:p>
            <a:r>
              <a:rPr lang="es-MX" sz="1000" dirty="0">
                <a:solidFill>
                  <a:schemeClr val="accent1">
                    <a:lumMod val="50000"/>
                  </a:schemeClr>
                </a:solidFill>
                <a:latin typeface="Arial"/>
                <a:cs typeface="Arial"/>
              </a:rPr>
              <a:t>Figura 10: Diversas cajas para embalaje</a:t>
            </a:r>
          </a:p>
          <a:p>
            <a:r>
              <a:rPr lang="es-MX" sz="1000" dirty="0">
                <a:solidFill>
                  <a:schemeClr val="accent1">
                    <a:lumMod val="50000"/>
                  </a:schemeClr>
                </a:solidFill>
                <a:latin typeface="Arial"/>
                <a:cs typeface="Arial"/>
              </a:rPr>
              <a:t>Fuente: Sisdem (2019)</a:t>
            </a:r>
          </a:p>
          <a:p>
            <a:endParaRPr lang="es-MX" sz="1000" dirty="0">
              <a:solidFill>
                <a:schemeClr val="accent1">
                  <a:lumMod val="50000"/>
                </a:schemeClr>
              </a:solidFill>
              <a:latin typeface="Arial"/>
              <a:cs typeface="Arial"/>
            </a:endParaRPr>
          </a:p>
          <a:p>
            <a:r>
              <a:rPr lang="es-MX" sz="1000" dirty="0">
                <a:solidFill>
                  <a:schemeClr val="accent1">
                    <a:lumMod val="50000"/>
                  </a:schemeClr>
                </a:solidFill>
                <a:latin typeface="Arial"/>
                <a:cs typeface="Arial"/>
              </a:rPr>
              <a:t>Figura 11. Caja de huevo San Juan</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Marnov</a:t>
            </a:r>
            <a:r>
              <a:rPr lang="es-MX" sz="1000" dirty="0">
                <a:solidFill>
                  <a:schemeClr val="accent1">
                    <a:lumMod val="50000"/>
                  </a:schemeClr>
                </a:solidFill>
                <a:latin typeface="Arial"/>
                <a:cs typeface="Arial"/>
              </a:rPr>
              <a:t> (2018)</a:t>
            </a:r>
          </a:p>
        </p:txBody>
      </p:sp>
      <p:pic>
        <p:nvPicPr>
          <p:cNvPr id="15" name="Imagen 14"/>
          <p:cNvPicPr>
            <a:picLocks noChangeAspect="1"/>
          </p:cNvPicPr>
          <p:nvPr/>
        </p:nvPicPr>
        <p:blipFill>
          <a:blip r:embed="rId2"/>
          <a:stretch>
            <a:fillRect/>
          </a:stretch>
        </p:blipFill>
        <p:spPr>
          <a:xfrm>
            <a:off x="5119577" y="1616535"/>
            <a:ext cx="3483159" cy="2285441"/>
          </a:xfrm>
          <a:prstGeom prst="rect">
            <a:avLst/>
          </a:prstGeom>
        </p:spPr>
      </p:pic>
      <p:pic>
        <p:nvPicPr>
          <p:cNvPr id="18" name="Imagen 17"/>
          <p:cNvPicPr>
            <a:picLocks noChangeAspect="1"/>
          </p:cNvPicPr>
          <p:nvPr/>
        </p:nvPicPr>
        <p:blipFill>
          <a:blip r:embed="rId3"/>
          <a:stretch>
            <a:fillRect/>
          </a:stretch>
        </p:blipFill>
        <p:spPr>
          <a:xfrm>
            <a:off x="5718401" y="3985345"/>
            <a:ext cx="2285509" cy="1523672"/>
          </a:xfrm>
          <a:prstGeom prst="rect">
            <a:avLst/>
          </a:prstGeom>
        </p:spPr>
      </p:pic>
    </p:spTree>
    <p:extLst>
      <p:ext uri="{BB962C8B-B14F-4D97-AF65-F5344CB8AC3E}">
        <p14:creationId xmlns:p14="http://schemas.microsoft.com/office/powerpoint/2010/main" val="979726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A9D0CB98-F27F-874D-897B-7030DEE24328}"/>
              </a:ext>
            </a:extLst>
          </p:cNvPr>
          <p:cNvSpPr/>
          <p:nvPr/>
        </p:nvSpPr>
        <p:spPr>
          <a:xfrm>
            <a:off x="0" y="0"/>
            <a:ext cx="9144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14">
            <a:extLst>
              <a:ext uri="{FF2B5EF4-FFF2-40B4-BE49-F238E27FC236}">
                <a16:creationId xmlns:a16="http://schemas.microsoft.com/office/drawing/2014/main" id="{857709BE-1F87-2C4A-876A-EA14081574F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05" y="6719"/>
            <a:ext cx="3633476" cy="6857999"/>
          </a:xfrm>
          <a:prstGeom prst="rect">
            <a:avLst/>
          </a:prstGeom>
        </p:spPr>
      </p:pic>
      <p:pic>
        <p:nvPicPr>
          <p:cNvPr id="16" name="Imagen 15">
            <a:extLst>
              <a:ext uri="{FF2B5EF4-FFF2-40B4-BE49-F238E27FC236}">
                <a16:creationId xmlns:a16="http://schemas.microsoft.com/office/drawing/2014/main" id="{6BE2CD45-6685-A245-9013-0FA01DAEC81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12935"/>
            <a:ext cx="3813230" cy="6885147"/>
          </a:xfrm>
          <a:prstGeom prst="rect">
            <a:avLst/>
          </a:prstGeom>
        </p:spPr>
      </p:pic>
      <p:sp>
        <p:nvSpPr>
          <p:cNvPr id="14" name="Rectángulo 15">
            <a:extLst>
              <a:ext uri="{FF2B5EF4-FFF2-40B4-BE49-F238E27FC236}">
                <a16:creationId xmlns:a16="http://schemas.microsoft.com/office/drawing/2014/main" id="{B6FDD025-4688-6A42-B6E2-3E831556D7AB}"/>
              </a:ext>
            </a:extLst>
          </p:cNvPr>
          <p:cNvSpPr/>
          <p:nvPr/>
        </p:nvSpPr>
        <p:spPr>
          <a:xfrm>
            <a:off x="2503522" y="-10633"/>
            <a:ext cx="3508743" cy="6879317"/>
          </a:xfrm>
          <a:custGeom>
            <a:avLst/>
            <a:gdLst>
              <a:gd name="connsiteX0" fmla="*/ 0 w 9144000"/>
              <a:gd name="connsiteY0" fmla="*/ 0 h 6857999"/>
              <a:gd name="connsiteX1" fmla="*/ 9144000 w 9144000"/>
              <a:gd name="connsiteY1" fmla="*/ 0 h 6857999"/>
              <a:gd name="connsiteX2" fmla="*/ 9144000 w 9144000"/>
              <a:gd name="connsiteY2" fmla="*/ 6857999 h 6857999"/>
              <a:gd name="connsiteX3" fmla="*/ 0 w 9144000"/>
              <a:gd name="connsiteY3" fmla="*/ 6857999 h 6857999"/>
              <a:gd name="connsiteX4" fmla="*/ 0 w 9144000"/>
              <a:gd name="connsiteY4" fmla="*/ 0 h 6857999"/>
              <a:gd name="connsiteX0" fmla="*/ 1031359 w 9144000"/>
              <a:gd name="connsiteY0" fmla="*/ 0 h 7304566"/>
              <a:gd name="connsiteX1" fmla="*/ 9144000 w 9144000"/>
              <a:gd name="connsiteY1" fmla="*/ 446567 h 7304566"/>
              <a:gd name="connsiteX2" fmla="*/ 9144000 w 9144000"/>
              <a:gd name="connsiteY2" fmla="*/ 7304566 h 7304566"/>
              <a:gd name="connsiteX3" fmla="*/ 0 w 9144000"/>
              <a:gd name="connsiteY3" fmla="*/ 7304566 h 7304566"/>
              <a:gd name="connsiteX4" fmla="*/ 1031359 w 9144000"/>
              <a:gd name="connsiteY4" fmla="*/ 0 h 7304566"/>
              <a:gd name="connsiteX0" fmla="*/ 1031359 w 9144000"/>
              <a:gd name="connsiteY0" fmla="*/ 10633 h 7315199"/>
              <a:gd name="connsiteX1" fmla="*/ 2307265 w 9144000"/>
              <a:gd name="connsiteY1" fmla="*/ 0 h 7315199"/>
              <a:gd name="connsiteX2" fmla="*/ 9144000 w 9144000"/>
              <a:gd name="connsiteY2" fmla="*/ 7315199 h 7315199"/>
              <a:gd name="connsiteX3" fmla="*/ 0 w 9144000"/>
              <a:gd name="connsiteY3" fmla="*/ 7315199 h 7315199"/>
              <a:gd name="connsiteX4" fmla="*/ 1031359 w 9144000"/>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881962 w 8112641"/>
              <a:gd name="connsiteY3" fmla="*/ 7166343 h 7315199"/>
              <a:gd name="connsiteX4" fmla="*/ 0 w 8112641"/>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722474 w 8112641"/>
              <a:gd name="connsiteY3" fmla="*/ 7251403 h 7315199"/>
              <a:gd name="connsiteX4" fmla="*/ 0 w 8112641"/>
              <a:gd name="connsiteY4" fmla="*/ 10633 h 7315199"/>
              <a:gd name="connsiteX0" fmla="*/ 0 w 8697431"/>
              <a:gd name="connsiteY0" fmla="*/ 3115340 h 7315199"/>
              <a:gd name="connsiteX1" fmla="*/ 1860696 w 8697431"/>
              <a:gd name="connsiteY1" fmla="*/ 0 h 7315199"/>
              <a:gd name="connsiteX2" fmla="*/ 8697431 w 8697431"/>
              <a:gd name="connsiteY2" fmla="*/ 7315199 h 7315199"/>
              <a:gd name="connsiteX3" fmla="*/ 2307264 w 8697431"/>
              <a:gd name="connsiteY3" fmla="*/ 7251403 h 7315199"/>
              <a:gd name="connsiteX4" fmla="*/ 0 w 8697431"/>
              <a:gd name="connsiteY4" fmla="*/ 3115340 h 731519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4290683 w 8697431"/>
              <a:gd name="connsiteY2" fmla="*/ 3196856 h 6943059"/>
              <a:gd name="connsiteX3" fmla="*/ 8697431 w 8697431"/>
              <a:gd name="connsiteY3" fmla="*/ 6943059 h 6943059"/>
              <a:gd name="connsiteX4" fmla="*/ 2307264 w 8697431"/>
              <a:gd name="connsiteY4" fmla="*/ 6879263 h 6943059"/>
              <a:gd name="connsiteX5" fmla="*/ 0 w 8697431"/>
              <a:gd name="connsiteY5" fmla="*/ 2743200 h 6943059"/>
              <a:gd name="connsiteX0" fmla="*/ 0 w 8697431"/>
              <a:gd name="connsiteY0" fmla="*/ 2746744 h 6946603"/>
              <a:gd name="connsiteX1" fmla="*/ 542259 w 8697431"/>
              <a:gd name="connsiteY1" fmla="*/ 3544 h 6946603"/>
              <a:gd name="connsiteX2" fmla="*/ 1568748 w 8697431"/>
              <a:gd name="connsiteY2" fmla="*/ 0 h 6946603"/>
              <a:gd name="connsiteX3" fmla="*/ 8697431 w 8697431"/>
              <a:gd name="connsiteY3" fmla="*/ 6946603 h 6946603"/>
              <a:gd name="connsiteX4" fmla="*/ 2307264 w 8697431"/>
              <a:gd name="connsiteY4" fmla="*/ 6882807 h 6946603"/>
              <a:gd name="connsiteX5" fmla="*/ 0 w 8697431"/>
              <a:gd name="connsiteY5" fmla="*/ 2746744 h 6946603"/>
              <a:gd name="connsiteX0" fmla="*/ 0 w 3285459"/>
              <a:gd name="connsiteY0" fmla="*/ 2746744 h 6904073"/>
              <a:gd name="connsiteX1" fmla="*/ 542259 w 3285459"/>
              <a:gd name="connsiteY1" fmla="*/ 3544 h 6904073"/>
              <a:gd name="connsiteX2" fmla="*/ 1568748 w 3285459"/>
              <a:gd name="connsiteY2" fmla="*/ 0 h 6904073"/>
              <a:gd name="connsiteX3" fmla="*/ 3285459 w 3285459"/>
              <a:gd name="connsiteY3" fmla="*/ 6904073 h 6904073"/>
              <a:gd name="connsiteX4" fmla="*/ 2307264 w 3285459"/>
              <a:gd name="connsiteY4" fmla="*/ 6882807 h 6904073"/>
              <a:gd name="connsiteX5" fmla="*/ 0 w 3285459"/>
              <a:gd name="connsiteY5" fmla="*/ 2746744 h 6904073"/>
              <a:gd name="connsiteX0" fmla="*/ 0 w 2796362"/>
              <a:gd name="connsiteY0" fmla="*/ 2746744 h 6904073"/>
              <a:gd name="connsiteX1" fmla="*/ 542259 w 2796362"/>
              <a:gd name="connsiteY1" fmla="*/ 3544 h 6904073"/>
              <a:gd name="connsiteX2" fmla="*/ 1568748 w 2796362"/>
              <a:gd name="connsiteY2" fmla="*/ 0 h 6904073"/>
              <a:gd name="connsiteX3" fmla="*/ 2796362 w 2796362"/>
              <a:gd name="connsiteY3" fmla="*/ 6904073 h 6904073"/>
              <a:gd name="connsiteX4" fmla="*/ 2307264 w 2796362"/>
              <a:gd name="connsiteY4" fmla="*/ 6882807 h 6904073"/>
              <a:gd name="connsiteX5" fmla="*/ 0 w 2796362"/>
              <a:gd name="connsiteY5" fmla="*/ 2746744 h 6904073"/>
              <a:gd name="connsiteX0" fmla="*/ 0 w 3359888"/>
              <a:gd name="connsiteY0" fmla="*/ 2746744 h 6925338"/>
              <a:gd name="connsiteX1" fmla="*/ 542259 w 3359888"/>
              <a:gd name="connsiteY1" fmla="*/ 3544 h 6925338"/>
              <a:gd name="connsiteX2" fmla="*/ 1568748 w 3359888"/>
              <a:gd name="connsiteY2" fmla="*/ 0 h 6925338"/>
              <a:gd name="connsiteX3" fmla="*/ 3359888 w 3359888"/>
              <a:gd name="connsiteY3" fmla="*/ 6925338 h 6925338"/>
              <a:gd name="connsiteX4" fmla="*/ 2307264 w 3359888"/>
              <a:gd name="connsiteY4" fmla="*/ 6882807 h 6925338"/>
              <a:gd name="connsiteX5" fmla="*/ 0 w 3359888"/>
              <a:gd name="connsiteY5" fmla="*/ 2746744 h 6925338"/>
              <a:gd name="connsiteX0" fmla="*/ 0 w 3370520"/>
              <a:gd name="connsiteY0" fmla="*/ 2746744 h 6893441"/>
              <a:gd name="connsiteX1" fmla="*/ 542259 w 3370520"/>
              <a:gd name="connsiteY1" fmla="*/ 3544 h 6893441"/>
              <a:gd name="connsiteX2" fmla="*/ 1568748 w 3370520"/>
              <a:gd name="connsiteY2" fmla="*/ 0 h 6893441"/>
              <a:gd name="connsiteX3" fmla="*/ 3370520 w 3370520"/>
              <a:gd name="connsiteY3" fmla="*/ 6893441 h 6893441"/>
              <a:gd name="connsiteX4" fmla="*/ 2307264 w 3370520"/>
              <a:gd name="connsiteY4" fmla="*/ 6882807 h 6893441"/>
              <a:gd name="connsiteX5" fmla="*/ 0 w 3370520"/>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307264 w 3381152"/>
              <a:gd name="connsiteY4" fmla="*/ 6882807 h 6893441"/>
              <a:gd name="connsiteX5" fmla="*/ 0 w 3381152"/>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402957 w 3381152"/>
              <a:gd name="connsiteY4" fmla="*/ 6882807 h 6893441"/>
              <a:gd name="connsiteX5" fmla="*/ 0 w 3381152"/>
              <a:gd name="connsiteY5" fmla="*/ 2746744 h 6893441"/>
              <a:gd name="connsiteX0" fmla="*/ 0 w 3391785"/>
              <a:gd name="connsiteY0" fmla="*/ 2746744 h 6893441"/>
              <a:gd name="connsiteX1" fmla="*/ 542259 w 3391785"/>
              <a:gd name="connsiteY1" fmla="*/ 3544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391785"/>
              <a:gd name="connsiteY0" fmla="*/ 2746744 h 6893441"/>
              <a:gd name="connsiteX1" fmla="*/ 393403 w 3391785"/>
              <a:gd name="connsiteY1" fmla="*/ 14232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508743"/>
              <a:gd name="connsiteY0" fmla="*/ 2639870 h 6893441"/>
              <a:gd name="connsiteX1" fmla="*/ 510361 w 3508743"/>
              <a:gd name="connsiteY1" fmla="*/ 14232 h 6893441"/>
              <a:gd name="connsiteX2" fmla="*/ 1685706 w 3508743"/>
              <a:gd name="connsiteY2" fmla="*/ 0 h 6893441"/>
              <a:gd name="connsiteX3" fmla="*/ 3508743 w 3508743"/>
              <a:gd name="connsiteY3" fmla="*/ 6893441 h 6893441"/>
              <a:gd name="connsiteX4" fmla="*/ 2519915 w 3508743"/>
              <a:gd name="connsiteY4" fmla="*/ 6882807 h 6893441"/>
              <a:gd name="connsiteX5" fmla="*/ 0 w 3508743"/>
              <a:gd name="connsiteY5" fmla="*/ 2639870 h 6893441"/>
              <a:gd name="connsiteX0" fmla="*/ 0 w 3508743"/>
              <a:gd name="connsiteY0" fmla="*/ 2639870 h 6914869"/>
              <a:gd name="connsiteX1" fmla="*/ 510361 w 3508743"/>
              <a:gd name="connsiteY1" fmla="*/ 14232 h 6914869"/>
              <a:gd name="connsiteX2" fmla="*/ 1685706 w 3508743"/>
              <a:gd name="connsiteY2" fmla="*/ 0 h 6914869"/>
              <a:gd name="connsiteX3" fmla="*/ 3508743 w 3508743"/>
              <a:gd name="connsiteY3" fmla="*/ 6893441 h 6914869"/>
              <a:gd name="connsiteX4" fmla="*/ 2402957 w 3508743"/>
              <a:gd name="connsiteY4" fmla="*/ 6914869 h 6914869"/>
              <a:gd name="connsiteX5" fmla="*/ 0 w 3508743"/>
              <a:gd name="connsiteY5" fmla="*/ 2639870 h 6914869"/>
              <a:gd name="connsiteX0" fmla="*/ 0 w 3508743"/>
              <a:gd name="connsiteY0" fmla="*/ 2629183 h 6904182"/>
              <a:gd name="connsiteX1" fmla="*/ 510361 w 3508743"/>
              <a:gd name="connsiteY1" fmla="*/ 3545 h 6904182"/>
              <a:gd name="connsiteX2" fmla="*/ 1919623 w 3508743"/>
              <a:gd name="connsiteY2" fmla="*/ 0 h 6904182"/>
              <a:gd name="connsiteX3" fmla="*/ 3508743 w 3508743"/>
              <a:gd name="connsiteY3" fmla="*/ 6882754 h 6904182"/>
              <a:gd name="connsiteX4" fmla="*/ 2402957 w 3508743"/>
              <a:gd name="connsiteY4" fmla="*/ 6904182 h 6904182"/>
              <a:gd name="connsiteX5" fmla="*/ 0 w 3508743"/>
              <a:gd name="connsiteY5" fmla="*/ 2629183 h 6904182"/>
              <a:gd name="connsiteX0" fmla="*/ 0 w 3508743"/>
              <a:gd name="connsiteY0" fmla="*/ 2625638 h 6900637"/>
              <a:gd name="connsiteX1" fmla="*/ 510361 w 3508743"/>
              <a:gd name="connsiteY1" fmla="*/ 0 h 6900637"/>
              <a:gd name="connsiteX2" fmla="*/ 2089744 w 3508743"/>
              <a:gd name="connsiteY2" fmla="*/ 7143 h 6900637"/>
              <a:gd name="connsiteX3" fmla="*/ 3508743 w 3508743"/>
              <a:gd name="connsiteY3" fmla="*/ 6879209 h 6900637"/>
              <a:gd name="connsiteX4" fmla="*/ 2402957 w 3508743"/>
              <a:gd name="connsiteY4" fmla="*/ 6900637 h 6900637"/>
              <a:gd name="connsiteX5" fmla="*/ 0 w 3508743"/>
              <a:gd name="connsiteY5" fmla="*/ 2625638 h 6900637"/>
              <a:gd name="connsiteX0" fmla="*/ 0 w 3508743"/>
              <a:gd name="connsiteY0" fmla="*/ 2636326 h 6911325"/>
              <a:gd name="connsiteX1" fmla="*/ 21263 w 3508743"/>
              <a:gd name="connsiteY1" fmla="*/ 0 h 6911325"/>
              <a:gd name="connsiteX2" fmla="*/ 2089744 w 3508743"/>
              <a:gd name="connsiteY2" fmla="*/ 17831 h 6911325"/>
              <a:gd name="connsiteX3" fmla="*/ 3508743 w 3508743"/>
              <a:gd name="connsiteY3" fmla="*/ 6889897 h 6911325"/>
              <a:gd name="connsiteX4" fmla="*/ 2402957 w 3508743"/>
              <a:gd name="connsiteY4" fmla="*/ 6911325 h 6911325"/>
              <a:gd name="connsiteX5" fmla="*/ 0 w 3508743"/>
              <a:gd name="connsiteY5" fmla="*/ 2636326 h 6911325"/>
              <a:gd name="connsiteX0" fmla="*/ 0 w 3508743"/>
              <a:gd name="connsiteY0" fmla="*/ 2639870 h 6914869"/>
              <a:gd name="connsiteX1" fmla="*/ 21263 w 3508743"/>
              <a:gd name="connsiteY1" fmla="*/ 3544 h 6914869"/>
              <a:gd name="connsiteX2" fmla="*/ 2089744 w 3508743"/>
              <a:gd name="connsiteY2" fmla="*/ 0 h 6914869"/>
              <a:gd name="connsiteX3" fmla="*/ 3508743 w 3508743"/>
              <a:gd name="connsiteY3" fmla="*/ 6893441 h 6914869"/>
              <a:gd name="connsiteX4" fmla="*/ 2402957 w 3508743"/>
              <a:gd name="connsiteY4" fmla="*/ 6914869 h 6914869"/>
              <a:gd name="connsiteX5" fmla="*/ 0 w 3508743"/>
              <a:gd name="connsiteY5" fmla="*/ 2639870 h 6914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8743" h="6914869">
                <a:moveTo>
                  <a:pt x="0" y="2639870"/>
                </a:moveTo>
                <a:lnTo>
                  <a:pt x="21263" y="3544"/>
                </a:lnTo>
                <a:lnTo>
                  <a:pt x="2089744" y="0"/>
                </a:lnTo>
                <a:lnTo>
                  <a:pt x="3508743" y="6893441"/>
                </a:lnTo>
                <a:lnTo>
                  <a:pt x="2402957" y="6914869"/>
                </a:lnTo>
                <a:lnTo>
                  <a:pt x="0" y="263987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Título 1">
            <a:extLst>
              <a:ext uri="{FF2B5EF4-FFF2-40B4-BE49-F238E27FC236}">
                <a16:creationId xmlns:a16="http://schemas.microsoft.com/office/drawing/2014/main" id="{0D2A2921-60CF-4EB4-97C4-257C60CF9400}"/>
              </a:ext>
            </a:extLst>
          </p:cNvPr>
          <p:cNvSpPr txBox="1">
            <a:spLocks/>
          </p:cNvSpPr>
          <p:nvPr/>
        </p:nvSpPr>
        <p:spPr>
          <a:xfrm>
            <a:off x="3595107" y="1413634"/>
            <a:ext cx="4998562" cy="1630230"/>
          </a:xfrm>
          <a:prstGeom prst="rect">
            <a:avLst/>
          </a:prstGeom>
          <a:effectLst/>
        </p:spPr>
        <p:txBody>
          <a:bodyPr vert="horz" lIns="91440" tIns="45720" rIns="91440" bIns="45720" rtlCol="0" anchor="b">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lnSpc>
                <a:spcPct val="90000"/>
              </a:lnSpc>
            </a:pPr>
            <a:r>
              <a:rPr lang="en-US" sz="3600" dirty="0">
                <a:solidFill>
                  <a:schemeClr val="accent1">
                    <a:lumMod val="50000"/>
                  </a:schemeClr>
                </a:solidFill>
              </a:rPr>
              <a:t>2. </a:t>
            </a:r>
            <a:r>
              <a:rPr lang="en-US" sz="3600" dirty="0" err="1">
                <a:solidFill>
                  <a:schemeClr val="accent1">
                    <a:lumMod val="50000"/>
                  </a:schemeClr>
                </a:solidFill>
              </a:rPr>
              <a:t>Diseño</a:t>
            </a:r>
            <a:r>
              <a:rPr lang="en-US" sz="3600" dirty="0">
                <a:solidFill>
                  <a:schemeClr val="accent1">
                    <a:lumMod val="50000"/>
                  </a:schemeClr>
                </a:solidFill>
              </a:rPr>
              <a:t> </a:t>
            </a:r>
            <a:r>
              <a:rPr lang="en-US" sz="3600" dirty="0" err="1">
                <a:solidFill>
                  <a:schemeClr val="accent1">
                    <a:lumMod val="50000"/>
                  </a:schemeClr>
                </a:solidFill>
              </a:rPr>
              <a:t>Gráfico</a:t>
            </a:r>
            <a:r>
              <a:rPr lang="en-US" sz="3600" dirty="0">
                <a:solidFill>
                  <a:schemeClr val="accent1">
                    <a:lumMod val="50000"/>
                  </a:schemeClr>
                </a:solidFill>
              </a:rPr>
              <a:t> e Industrial y el Envase</a:t>
            </a:r>
          </a:p>
        </p:txBody>
      </p:sp>
      <p:sp>
        <p:nvSpPr>
          <p:cNvPr id="38" name="Rectángulo 37">
            <a:extLst>
              <a:ext uri="{FF2B5EF4-FFF2-40B4-BE49-F238E27FC236}">
                <a16:creationId xmlns:a16="http://schemas.microsoft.com/office/drawing/2014/main" id="{619E734D-4649-440B-AFF9-6650C21A9299}"/>
              </a:ext>
            </a:extLst>
          </p:cNvPr>
          <p:cNvSpPr/>
          <p:nvPr/>
        </p:nvSpPr>
        <p:spPr>
          <a:xfrm>
            <a:off x="6175519" y="6095175"/>
            <a:ext cx="2835765" cy="553998"/>
          </a:xfrm>
          <a:prstGeom prst="rect">
            <a:avLst/>
          </a:prstGeom>
        </p:spPr>
        <p:txBody>
          <a:bodyPr wrap="square">
            <a:spAutoFit/>
          </a:bodyPr>
          <a:lstStyle/>
          <a:p>
            <a:r>
              <a:rPr lang="es-MX" sz="1000" dirty="0">
                <a:solidFill>
                  <a:schemeClr val="bg2">
                    <a:lumMod val="25000"/>
                  </a:schemeClr>
                </a:solidFill>
                <a:latin typeface="Arial"/>
                <a:cs typeface="Arial"/>
              </a:rPr>
              <a:t>Figura 12: Envase de Pan Gnomo, para Triticum Barra de Flama</a:t>
            </a:r>
          </a:p>
          <a:p>
            <a:r>
              <a:rPr lang="es-MX" sz="1000" dirty="0">
                <a:solidFill>
                  <a:schemeClr val="bg2">
                    <a:lumMod val="25000"/>
                  </a:schemeClr>
                </a:solidFill>
                <a:latin typeface="Arial"/>
                <a:cs typeface="Arial"/>
              </a:rPr>
              <a:t>Fuente: Losiento.net (2018).</a:t>
            </a:r>
          </a:p>
        </p:txBody>
      </p:sp>
      <p:grpSp>
        <p:nvGrpSpPr>
          <p:cNvPr id="17" name="Grupo 16">
            <a:extLst>
              <a:ext uri="{FF2B5EF4-FFF2-40B4-BE49-F238E27FC236}">
                <a16:creationId xmlns:a16="http://schemas.microsoft.com/office/drawing/2014/main" id="{25E665A9-F09F-E84C-92F9-E62D4B6CAD09}"/>
              </a:ext>
            </a:extLst>
          </p:cNvPr>
          <p:cNvGrpSpPr/>
          <p:nvPr/>
        </p:nvGrpSpPr>
        <p:grpSpPr>
          <a:xfrm>
            <a:off x="2470196" y="-12935"/>
            <a:ext cx="3761185" cy="6883775"/>
            <a:chOff x="2470196" y="-12935"/>
            <a:chExt cx="3761185" cy="6883775"/>
          </a:xfrm>
        </p:grpSpPr>
        <p:sp>
          <p:nvSpPr>
            <p:cNvPr id="18" name="Freeform 6">
              <a:extLst>
                <a:ext uri="{FF2B5EF4-FFF2-40B4-BE49-F238E27FC236}">
                  <a16:creationId xmlns:a16="http://schemas.microsoft.com/office/drawing/2014/main" id="{5E130688-E8F8-EB4B-8FEC-8B9FDEB2562D}"/>
                </a:ext>
              </a:extLst>
            </p:cNvPr>
            <p:cNvSpPr/>
            <p:nvPr/>
          </p:nvSpPr>
          <p:spPr bwMode="auto">
            <a:xfrm>
              <a:off x="2798808" y="-10241"/>
              <a:ext cx="277121" cy="2788366"/>
            </a:xfrm>
            <a:custGeom>
              <a:avLst/>
              <a:gdLst>
                <a:gd name="connsiteX0" fmla="*/ 0 w 10000"/>
                <a:gd name="connsiteY0" fmla="*/ 9675 h 10000"/>
                <a:gd name="connsiteX1" fmla="*/ 3358 w 10000"/>
                <a:gd name="connsiteY1" fmla="*/ 10000 h 10000"/>
                <a:gd name="connsiteX2" fmla="*/ 10000 w 10000"/>
                <a:gd name="connsiteY2" fmla="*/ 0 h 10000"/>
                <a:gd name="connsiteX3" fmla="*/ 1005 w 10000"/>
                <a:gd name="connsiteY3" fmla="*/ 0 h 10000"/>
                <a:gd name="connsiteX4" fmla="*/ 0 w 10000"/>
                <a:gd name="connsiteY4" fmla="*/ 9675 h 10000"/>
                <a:gd name="connsiteX0" fmla="*/ 0 w 4428"/>
                <a:gd name="connsiteY0" fmla="*/ 9949 h 10274"/>
                <a:gd name="connsiteX1" fmla="*/ 3358 w 4428"/>
                <a:gd name="connsiteY1" fmla="*/ 10274 h 10274"/>
                <a:gd name="connsiteX2" fmla="*/ 4428 w 4428"/>
                <a:gd name="connsiteY2" fmla="*/ 0 h 10274"/>
                <a:gd name="connsiteX3" fmla="*/ 1005 w 4428"/>
                <a:gd name="connsiteY3" fmla="*/ 274 h 10274"/>
                <a:gd name="connsiteX4" fmla="*/ 0 w 4428"/>
                <a:gd name="connsiteY4" fmla="*/ 9949 h 10274"/>
                <a:gd name="connsiteX0" fmla="*/ 0 w 9281"/>
                <a:gd name="connsiteY0" fmla="*/ 9417 h 9733"/>
                <a:gd name="connsiteX1" fmla="*/ 7584 w 9281"/>
                <a:gd name="connsiteY1" fmla="*/ 9733 h 9733"/>
                <a:gd name="connsiteX2" fmla="*/ 9281 w 9281"/>
                <a:gd name="connsiteY2" fmla="*/ 0 h 9733"/>
                <a:gd name="connsiteX3" fmla="*/ 2270 w 9281"/>
                <a:gd name="connsiteY3" fmla="*/ 0 h 9733"/>
                <a:gd name="connsiteX4" fmla="*/ 0 w 9281"/>
                <a:gd name="connsiteY4" fmla="*/ 9417 h 9733"/>
                <a:gd name="connsiteX0" fmla="*/ 0 w 10000"/>
                <a:gd name="connsiteY0" fmla="*/ 9675 h 10000"/>
                <a:gd name="connsiteX1" fmla="*/ 8172 w 10000"/>
                <a:gd name="connsiteY1" fmla="*/ 10000 h 10000"/>
                <a:gd name="connsiteX2" fmla="*/ 10000 w 10000"/>
                <a:gd name="connsiteY2" fmla="*/ 0 h 10000"/>
                <a:gd name="connsiteX3" fmla="*/ 896 w 10000"/>
                <a:gd name="connsiteY3" fmla="*/ 0 h 10000"/>
                <a:gd name="connsiteX4" fmla="*/ 0 w 10000"/>
                <a:gd name="connsiteY4" fmla="*/ 9675 h 10000"/>
                <a:gd name="connsiteX0" fmla="*/ 0 w 8172"/>
                <a:gd name="connsiteY0" fmla="*/ 9675 h 10000"/>
                <a:gd name="connsiteX1" fmla="*/ 8172 w 8172"/>
                <a:gd name="connsiteY1" fmla="*/ 10000 h 10000"/>
                <a:gd name="connsiteX2" fmla="*/ 8063 w 8172"/>
                <a:gd name="connsiteY2" fmla="*/ 46 h 10000"/>
                <a:gd name="connsiteX3" fmla="*/ 896 w 8172"/>
                <a:gd name="connsiteY3" fmla="*/ 0 h 10000"/>
                <a:gd name="connsiteX4" fmla="*/ 0 w 8172"/>
                <a:gd name="connsiteY4" fmla="*/ 9675 h 10000"/>
                <a:gd name="connsiteX0" fmla="*/ 0 w 11290"/>
                <a:gd name="connsiteY0" fmla="*/ 9675 h 10000"/>
                <a:gd name="connsiteX1" fmla="*/ 10000 w 11290"/>
                <a:gd name="connsiteY1" fmla="*/ 10000 h 10000"/>
                <a:gd name="connsiteX2" fmla="*/ 11289 w 11290"/>
                <a:gd name="connsiteY2" fmla="*/ 137 h 10000"/>
                <a:gd name="connsiteX3" fmla="*/ 1096 w 11290"/>
                <a:gd name="connsiteY3" fmla="*/ 0 h 10000"/>
                <a:gd name="connsiteX4" fmla="*/ 0 w 11290"/>
                <a:gd name="connsiteY4" fmla="*/ 9675 h 10000"/>
                <a:gd name="connsiteX0" fmla="*/ 0 w 11290"/>
                <a:gd name="connsiteY0" fmla="*/ 9949 h 10274"/>
                <a:gd name="connsiteX1" fmla="*/ 10000 w 11290"/>
                <a:gd name="connsiteY1" fmla="*/ 10274 h 10274"/>
                <a:gd name="connsiteX2" fmla="*/ 11289 w 11290"/>
                <a:gd name="connsiteY2" fmla="*/ 0 h 10274"/>
                <a:gd name="connsiteX3" fmla="*/ 1096 w 11290"/>
                <a:gd name="connsiteY3" fmla="*/ 274 h 10274"/>
                <a:gd name="connsiteX4" fmla="*/ 0 w 11290"/>
                <a:gd name="connsiteY4" fmla="*/ 9949 h 10274"/>
                <a:gd name="connsiteX0" fmla="*/ 0 w 10344"/>
                <a:gd name="connsiteY0" fmla="*/ 9812 h 10137"/>
                <a:gd name="connsiteX1" fmla="*/ 10000 w 10344"/>
                <a:gd name="connsiteY1" fmla="*/ 10137 h 10137"/>
                <a:gd name="connsiteX2" fmla="*/ 10341 w 10344"/>
                <a:gd name="connsiteY2" fmla="*/ 0 h 10137"/>
                <a:gd name="connsiteX3" fmla="*/ 1096 w 10344"/>
                <a:gd name="connsiteY3" fmla="*/ 137 h 10137"/>
                <a:gd name="connsiteX4" fmla="*/ 0 w 10344"/>
                <a:gd name="connsiteY4" fmla="*/ 9812 h 10137"/>
                <a:gd name="connsiteX0" fmla="*/ 0 w 10344"/>
                <a:gd name="connsiteY0" fmla="*/ 9812 h 10137"/>
                <a:gd name="connsiteX1" fmla="*/ 10000 w 10344"/>
                <a:gd name="connsiteY1" fmla="*/ 10137 h 10137"/>
                <a:gd name="connsiteX2" fmla="*/ 10341 w 10344"/>
                <a:gd name="connsiteY2" fmla="*/ 0 h 10137"/>
                <a:gd name="connsiteX3" fmla="*/ 472 w 10344"/>
                <a:gd name="connsiteY3" fmla="*/ 57 h 10137"/>
                <a:gd name="connsiteX4" fmla="*/ 0 w 10344"/>
                <a:gd name="connsiteY4" fmla="*/ 9812 h 1013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77 h 10097"/>
                <a:gd name="connsiteX4" fmla="*/ 0 w 10344"/>
                <a:gd name="connsiteY4" fmla="*/ 9772 h 10097"/>
                <a:gd name="connsiteX0" fmla="*/ 0 w 10344"/>
                <a:gd name="connsiteY0" fmla="*/ 9695 h 10020"/>
                <a:gd name="connsiteX1" fmla="*/ 10000 w 10344"/>
                <a:gd name="connsiteY1" fmla="*/ 10020 h 10020"/>
                <a:gd name="connsiteX2" fmla="*/ 10341 w 10344"/>
                <a:gd name="connsiteY2" fmla="*/ 3 h 10020"/>
                <a:gd name="connsiteX3" fmla="*/ 472 w 10344"/>
                <a:gd name="connsiteY3" fmla="*/ 0 h 10020"/>
                <a:gd name="connsiteX4" fmla="*/ 0 w 10344"/>
                <a:gd name="connsiteY4" fmla="*/ 9695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44" h="10020">
                  <a:moveTo>
                    <a:pt x="0" y="9695"/>
                  </a:moveTo>
                  <a:lnTo>
                    <a:pt x="10000" y="10020"/>
                  </a:lnTo>
                  <a:cubicBezTo>
                    <a:pt x="9956" y="6702"/>
                    <a:pt x="10385" y="3321"/>
                    <a:pt x="10341" y="3"/>
                  </a:cubicBezTo>
                  <a:lnTo>
                    <a:pt x="472" y="0"/>
                  </a:lnTo>
                  <a:cubicBezTo>
                    <a:pt x="315" y="3252"/>
                    <a:pt x="157" y="6443"/>
                    <a:pt x="0" y="9695"/>
                  </a:cubicBezTo>
                  <a:close/>
                </a:path>
              </a:pathLst>
            </a:custGeom>
            <a:solidFill>
              <a:schemeClr val="accent1"/>
            </a:solidFill>
            <a:ln>
              <a:noFill/>
            </a:ln>
          </p:spPr>
        </p:sp>
        <p:sp>
          <p:nvSpPr>
            <p:cNvPr id="19" name="Freeform 9">
              <a:extLst>
                <a:ext uri="{FF2B5EF4-FFF2-40B4-BE49-F238E27FC236}">
                  <a16:creationId xmlns:a16="http://schemas.microsoft.com/office/drawing/2014/main" id="{96436847-4C76-864A-9525-3911362D3BAB}"/>
                </a:ext>
              </a:extLst>
            </p:cNvPr>
            <p:cNvSpPr/>
            <p:nvPr/>
          </p:nvSpPr>
          <p:spPr bwMode="auto">
            <a:xfrm>
              <a:off x="2470196" y="2582862"/>
              <a:ext cx="2020490"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0" name="Freeform 10">
              <a:extLst>
                <a:ext uri="{FF2B5EF4-FFF2-40B4-BE49-F238E27FC236}">
                  <a16:creationId xmlns:a16="http://schemas.microsoft.com/office/drawing/2014/main" id="{BE781536-C7AE-334A-AFBB-0C0C037775D6}"/>
                </a:ext>
              </a:extLst>
            </p:cNvPr>
            <p:cNvSpPr/>
            <p:nvPr/>
          </p:nvSpPr>
          <p:spPr bwMode="auto">
            <a:xfrm>
              <a:off x="2802380" y="2692400"/>
              <a:ext cx="249912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1" name="Freeform 11">
              <a:extLst>
                <a:ext uri="{FF2B5EF4-FFF2-40B4-BE49-F238E27FC236}">
                  <a16:creationId xmlns:a16="http://schemas.microsoft.com/office/drawing/2014/main" id="{3CCFBAA3-D1C5-F449-BB9D-1F579C086D3D}"/>
                </a:ext>
              </a:extLst>
            </p:cNvPr>
            <p:cNvSpPr/>
            <p:nvPr/>
          </p:nvSpPr>
          <p:spPr bwMode="auto">
            <a:xfrm>
              <a:off x="2798809" y="2687637"/>
              <a:ext cx="343257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2" name="Freeform 12">
              <a:extLst>
                <a:ext uri="{FF2B5EF4-FFF2-40B4-BE49-F238E27FC236}">
                  <a16:creationId xmlns:a16="http://schemas.microsoft.com/office/drawing/2014/main" id="{43F3D176-30D4-0A49-BBD8-54C5BA50C9DA}"/>
                </a:ext>
              </a:extLst>
            </p:cNvPr>
            <p:cNvSpPr/>
            <p:nvPr/>
          </p:nvSpPr>
          <p:spPr bwMode="auto">
            <a:xfrm>
              <a:off x="2470196" y="2578100"/>
              <a:ext cx="2688431" cy="4292740"/>
            </a:xfrm>
            <a:custGeom>
              <a:avLst/>
              <a:gdLst>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5390 w 10000"/>
                <a:gd name="connsiteY6" fmla="*/ 9703 h 10000"/>
                <a:gd name="connsiteX7" fmla="*/ 10000 w 10000"/>
                <a:gd name="connsiteY7" fmla="*/ 10000 h 10000"/>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7894 w 10000"/>
                <a:gd name="connsiteY6" fmla="*/ 10000 h 10000"/>
                <a:gd name="connsiteX7" fmla="*/ 10000 w 10000"/>
                <a:gd name="connsiteY7" fmla="*/ 10000 h 10000"/>
                <a:gd name="connsiteX0" fmla="*/ 10000 w 10000"/>
                <a:gd name="connsiteY0" fmla="*/ 10000 h 10030"/>
                <a:gd name="connsiteX1" fmla="*/ 1169 w 10000"/>
                <a:gd name="connsiteY1" fmla="*/ 412 h 10030"/>
                <a:gd name="connsiteX2" fmla="*/ 1010 w 10000"/>
                <a:gd name="connsiteY2" fmla="*/ 223 h 10030"/>
                <a:gd name="connsiteX3" fmla="*/ 996 w 10000"/>
                <a:gd name="connsiteY3" fmla="*/ 211 h 10030"/>
                <a:gd name="connsiteX4" fmla="*/ 0 w 10000"/>
                <a:gd name="connsiteY4" fmla="*/ 0 h 10030"/>
                <a:gd name="connsiteX5" fmla="*/ 0 w 10000"/>
                <a:gd name="connsiteY5" fmla="*/ 11 h 10030"/>
                <a:gd name="connsiteX6" fmla="*/ 7516 w 10000"/>
                <a:gd name="connsiteY6" fmla="*/ 10030 h 10030"/>
                <a:gd name="connsiteX7" fmla="*/ 10000 w 10000"/>
                <a:gd name="connsiteY7" fmla="*/ 10000 h 1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30">
                  <a:moveTo>
                    <a:pt x="10000" y="10000"/>
                  </a:moveTo>
                  <a:lnTo>
                    <a:pt x="1169" y="412"/>
                  </a:lnTo>
                  <a:lnTo>
                    <a:pt x="1010" y="223"/>
                  </a:lnTo>
                  <a:cubicBezTo>
                    <a:pt x="1005" y="219"/>
                    <a:pt x="1001" y="215"/>
                    <a:pt x="996" y="211"/>
                  </a:cubicBezTo>
                  <a:lnTo>
                    <a:pt x="0" y="0"/>
                  </a:lnTo>
                  <a:lnTo>
                    <a:pt x="0" y="11"/>
                  </a:lnTo>
                  <a:lnTo>
                    <a:pt x="7516" y="10030"/>
                  </a:lnTo>
                  <a:lnTo>
                    <a:pt x="10000" y="10000"/>
                  </a:lnTo>
                  <a:close/>
                </a:path>
              </a:pathLst>
            </a:custGeom>
            <a:solidFill>
              <a:schemeClr val="tx1">
                <a:lumMod val="75000"/>
                <a:lumOff val="25000"/>
              </a:schemeClr>
            </a:solidFill>
            <a:ln>
              <a:noFill/>
            </a:ln>
          </p:spPr>
        </p:sp>
        <p:sp>
          <p:nvSpPr>
            <p:cNvPr id="23" name="Freeform 7">
              <a:extLst>
                <a:ext uri="{FF2B5EF4-FFF2-40B4-BE49-F238E27FC236}">
                  <a16:creationId xmlns:a16="http://schemas.microsoft.com/office/drawing/2014/main" id="{8D88D005-4981-7D41-BB3F-12E3FECAB3D8}"/>
                </a:ext>
              </a:extLst>
            </p:cNvPr>
            <p:cNvSpPr/>
            <p:nvPr/>
          </p:nvSpPr>
          <p:spPr bwMode="auto">
            <a:xfrm>
              <a:off x="2470197" y="-12935"/>
              <a:ext cx="281023" cy="2697397"/>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430 w 10249"/>
                <a:gd name="connsiteY0" fmla="*/ 9952 h 9952"/>
                <a:gd name="connsiteX1" fmla="*/ 10249 w 10249"/>
                <a:gd name="connsiteY1" fmla="*/ 0 h 9952"/>
                <a:gd name="connsiteX2" fmla="*/ 113 w 10249"/>
                <a:gd name="connsiteY2" fmla="*/ 0 h 9952"/>
                <a:gd name="connsiteX3" fmla="*/ 249 w 10249"/>
                <a:gd name="connsiteY3" fmla="*/ 9614 h 9952"/>
                <a:gd name="connsiteX4" fmla="*/ 6265 w 10249"/>
                <a:gd name="connsiteY4" fmla="*/ 9934 h 9952"/>
                <a:gd name="connsiteX5" fmla="*/ 6430 w 10249"/>
                <a:gd name="connsiteY5" fmla="*/ 9952 h 9952"/>
                <a:gd name="connsiteX0" fmla="*/ 6031 w 9757"/>
                <a:gd name="connsiteY0" fmla="*/ 10143 h 10143"/>
                <a:gd name="connsiteX1" fmla="*/ 9757 w 9757"/>
                <a:gd name="connsiteY1" fmla="*/ 143 h 10143"/>
                <a:gd name="connsiteX2" fmla="*/ 1297 w 9757"/>
                <a:gd name="connsiteY2" fmla="*/ 0 h 10143"/>
                <a:gd name="connsiteX3" fmla="*/ 0 w 9757"/>
                <a:gd name="connsiteY3" fmla="*/ 9803 h 10143"/>
                <a:gd name="connsiteX4" fmla="*/ 5870 w 9757"/>
                <a:gd name="connsiteY4" fmla="*/ 10125 h 10143"/>
                <a:gd name="connsiteX5" fmla="*/ 6031 w 9757"/>
                <a:gd name="connsiteY5" fmla="*/ 10143 h 10143"/>
                <a:gd name="connsiteX0" fmla="*/ 6181 w 10000"/>
                <a:gd name="connsiteY0" fmla="*/ 9906 h 9906"/>
                <a:gd name="connsiteX1" fmla="*/ 10000 w 10000"/>
                <a:gd name="connsiteY1" fmla="*/ 47 h 9906"/>
                <a:gd name="connsiteX2" fmla="*/ 157 w 10000"/>
                <a:gd name="connsiteY2" fmla="*/ 0 h 9906"/>
                <a:gd name="connsiteX3" fmla="*/ 0 w 10000"/>
                <a:gd name="connsiteY3" fmla="*/ 9571 h 9906"/>
                <a:gd name="connsiteX4" fmla="*/ 6016 w 10000"/>
                <a:gd name="connsiteY4" fmla="*/ 9888 h 9906"/>
                <a:gd name="connsiteX5" fmla="*/ 6181 w 10000"/>
                <a:gd name="connsiteY5" fmla="*/ 9906 h 9906"/>
                <a:gd name="connsiteX0" fmla="*/ 6181 w 9121"/>
                <a:gd name="connsiteY0" fmla="*/ 10191 h 10191"/>
                <a:gd name="connsiteX1" fmla="*/ 9121 w 9121"/>
                <a:gd name="connsiteY1" fmla="*/ 0 h 10191"/>
                <a:gd name="connsiteX2" fmla="*/ 157 w 9121"/>
                <a:gd name="connsiteY2" fmla="*/ 191 h 10191"/>
                <a:gd name="connsiteX3" fmla="*/ 0 w 9121"/>
                <a:gd name="connsiteY3" fmla="*/ 9853 h 10191"/>
                <a:gd name="connsiteX4" fmla="*/ 6016 w 9121"/>
                <a:gd name="connsiteY4" fmla="*/ 10173 h 10191"/>
                <a:gd name="connsiteX5" fmla="*/ 6181 w 9121"/>
                <a:gd name="connsiteY5" fmla="*/ 10191 h 10191"/>
                <a:gd name="connsiteX0" fmla="*/ 6777 w 7430"/>
                <a:gd name="connsiteY0" fmla="*/ 9860 h 9860"/>
                <a:gd name="connsiteX1" fmla="*/ 7430 w 7430"/>
                <a:gd name="connsiteY1" fmla="*/ 0 h 9860"/>
                <a:gd name="connsiteX2" fmla="*/ 172 w 7430"/>
                <a:gd name="connsiteY2" fmla="*/ 47 h 9860"/>
                <a:gd name="connsiteX3" fmla="*/ 0 w 7430"/>
                <a:gd name="connsiteY3" fmla="*/ 9528 h 9860"/>
                <a:gd name="connsiteX4" fmla="*/ 6596 w 7430"/>
                <a:gd name="connsiteY4" fmla="*/ 9842 h 9860"/>
                <a:gd name="connsiteX5" fmla="*/ 6777 w 7430"/>
                <a:gd name="connsiteY5" fmla="*/ 9860 h 9860"/>
                <a:gd name="connsiteX0" fmla="*/ 11987 w 12866"/>
                <a:gd name="connsiteY0" fmla="*/ 10567 h 10567"/>
                <a:gd name="connsiteX1" fmla="*/ 12866 w 12866"/>
                <a:gd name="connsiteY1" fmla="*/ 567 h 10567"/>
                <a:gd name="connsiteX2" fmla="*/ 70 w 12866"/>
                <a:gd name="connsiteY2" fmla="*/ 0 h 10567"/>
                <a:gd name="connsiteX3" fmla="*/ 2866 w 12866"/>
                <a:gd name="connsiteY3" fmla="*/ 10230 h 10567"/>
                <a:gd name="connsiteX4" fmla="*/ 11744 w 12866"/>
                <a:gd name="connsiteY4" fmla="*/ 10549 h 10567"/>
                <a:gd name="connsiteX5" fmla="*/ 11987 w 12866"/>
                <a:gd name="connsiteY5" fmla="*/ 10567 h 10567"/>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890 w 10769"/>
                <a:gd name="connsiteY0" fmla="*/ 10000 h 10000"/>
                <a:gd name="connsiteX1" fmla="*/ 10769 w 10769"/>
                <a:gd name="connsiteY1" fmla="*/ 0 h 10000"/>
                <a:gd name="connsiteX2" fmla="*/ 135 w 10769"/>
                <a:gd name="connsiteY2" fmla="*/ 0 h 10000"/>
                <a:gd name="connsiteX3" fmla="*/ 769 w 10769"/>
                <a:gd name="connsiteY3" fmla="*/ 9663 h 10000"/>
                <a:gd name="connsiteX4" fmla="*/ 9647 w 10769"/>
                <a:gd name="connsiteY4" fmla="*/ 9982 h 10000"/>
                <a:gd name="connsiteX5" fmla="*/ 9890 w 10769"/>
                <a:gd name="connsiteY5" fmla="*/ 10000 h 10000"/>
                <a:gd name="connsiteX0" fmla="*/ 9121 w 10000"/>
                <a:gd name="connsiteY0" fmla="*/ 10000 h 10000"/>
                <a:gd name="connsiteX1" fmla="*/ 10000 w 10000"/>
                <a:gd name="connsiteY1" fmla="*/ 0 h 10000"/>
                <a:gd name="connsiteX2" fmla="*/ 1528 w 10000"/>
                <a:gd name="connsiteY2" fmla="*/ 95 h 10000"/>
                <a:gd name="connsiteX3" fmla="*/ 0 w 10000"/>
                <a:gd name="connsiteY3" fmla="*/ 9663 h 10000"/>
                <a:gd name="connsiteX4" fmla="*/ 8878 w 10000"/>
                <a:gd name="connsiteY4" fmla="*/ 9982 h 10000"/>
                <a:gd name="connsiteX5" fmla="*/ 9121 w 10000"/>
                <a:gd name="connsiteY5" fmla="*/ 10000 h 10000"/>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121 w 9568"/>
                <a:gd name="connsiteY0" fmla="*/ 10000 h 10000"/>
                <a:gd name="connsiteX1" fmla="*/ 9568 w 9568"/>
                <a:gd name="connsiteY1" fmla="*/ 0 h 10000"/>
                <a:gd name="connsiteX2" fmla="*/ 663 w 9568"/>
                <a:gd name="connsiteY2" fmla="*/ 0 h 10000"/>
                <a:gd name="connsiteX3" fmla="*/ 0 w 9568"/>
                <a:gd name="connsiteY3" fmla="*/ 9663 h 10000"/>
                <a:gd name="connsiteX4" fmla="*/ 8878 w 9568"/>
                <a:gd name="connsiteY4" fmla="*/ 9982 h 10000"/>
                <a:gd name="connsiteX5" fmla="*/ 9121 w 9568"/>
                <a:gd name="connsiteY5" fmla="*/ 10000 h 10000"/>
                <a:gd name="connsiteX0" fmla="*/ 9533 w 10000"/>
                <a:gd name="connsiteY0" fmla="*/ 10042 h 10042"/>
                <a:gd name="connsiteX1" fmla="*/ 10000 w 10000"/>
                <a:gd name="connsiteY1" fmla="*/ 0 h 10042"/>
                <a:gd name="connsiteX2" fmla="*/ 693 w 10000"/>
                <a:gd name="connsiteY2" fmla="*/ 42 h 10042"/>
                <a:gd name="connsiteX3" fmla="*/ 0 w 10000"/>
                <a:gd name="connsiteY3" fmla="*/ 9705 h 10042"/>
                <a:gd name="connsiteX4" fmla="*/ 9279 w 10000"/>
                <a:gd name="connsiteY4" fmla="*/ 10024 h 10042"/>
                <a:gd name="connsiteX5" fmla="*/ 9533 w 10000"/>
                <a:gd name="connsiteY5" fmla="*/ 10042 h 10042"/>
                <a:gd name="connsiteX0" fmla="*/ 9533 w 10000"/>
                <a:gd name="connsiteY0" fmla="*/ 10042 h 10042"/>
                <a:gd name="connsiteX1" fmla="*/ 10000 w 10000"/>
                <a:gd name="connsiteY1" fmla="*/ 0 h 10042"/>
                <a:gd name="connsiteX2" fmla="*/ 495 w 10000"/>
                <a:gd name="connsiteY2" fmla="*/ 42 h 10042"/>
                <a:gd name="connsiteX3" fmla="*/ 0 w 10000"/>
                <a:gd name="connsiteY3" fmla="*/ 9705 h 10042"/>
                <a:gd name="connsiteX4" fmla="*/ 9279 w 10000"/>
                <a:gd name="connsiteY4" fmla="*/ 10024 h 10042"/>
                <a:gd name="connsiteX5" fmla="*/ 9533 w 10000"/>
                <a:gd name="connsiteY5" fmla="*/ 10042 h 1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42">
                  <a:moveTo>
                    <a:pt x="9533" y="10042"/>
                  </a:moveTo>
                  <a:cubicBezTo>
                    <a:pt x="9840" y="6708"/>
                    <a:pt x="9694" y="3334"/>
                    <a:pt x="10000" y="0"/>
                  </a:cubicBezTo>
                  <a:lnTo>
                    <a:pt x="495" y="42"/>
                  </a:lnTo>
                  <a:cubicBezTo>
                    <a:pt x="-184" y="3231"/>
                    <a:pt x="682" y="6516"/>
                    <a:pt x="0" y="9705"/>
                  </a:cubicBezTo>
                  <a:lnTo>
                    <a:pt x="9279" y="10024"/>
                  </a:lnTo>
                  <a:lnTo>
                    <a:pt x="9533" y="10042"/>
                  </a:lnTo>
                  <a:close/>
                </a:path>
              </a:pathLst>
            </a:custGeom>
            <a:solidFill>
              <a:schemeClr val="tx1">
                <a:lumMod val="65000"/>
                <a:lumOff val="35000"/>
              </a:schemeClr>
            </a:solidFill>
            <a:ln>
              <a:noFill/>
            </a:ln>
          </p:spPr>
        </p:sp>
      </p:grpSp>
    </p:spTree>
    <p:extLst>
      <p:ext uri="{BB962C8B-B14F-4D97-AF65-F5344CB8AC3E}">
        <p14:creationId xmlns:p14="http://schemas.microsoft.com/office/powerpoint/2010/main" val="109263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758F285D-9F8C-44BF-A808-25A9B4AD2D2B}"/>
              </a:ext>
            </a:extLst>
          </p:cNvPr>
          <p:cNvSpPr>
            <a:spLocks noGrp="1"/>
          </p:cNvSpPr>
          <p:nvPr>
            <p:ph idx="4294967295"/>
          </p:nvPr>
        </p:nvSpPr>
        <p:spPr>
          <a:xfrm>
            <a:off x="5039749" y="1113154"/>
            <a:ext cx="3540725" cy="4459505"/>
          </a:xfrm>
        </p:spPr>
        <p:txBody>
          <a:bodyPr>
            <a:noAutofit/>
          </a:bodyPr>
          <a:lstStyle/>
          <a:p>
            <a:pPr marL="0" indent="0" algn="just">
              <a:buNone/>
            </a:pPr>
            <a:r>
              <a:rPr lang="es-MX" sz="1600" dirty="0">
                <a:solidFill>
                  <a:schemeClr val="accent1">
                    <a:lumMod val="75000"/>
                  </a:schemeClr>
                </a:solidFill>
              </a:rPr>
              <a:t>El diseñador gráfico es capaz de resolver situaciones relativas a mensajes visuales, de información y comunicación en diversos medios; proponiendo alternativas proyectadas en dos dimensiones.                                                                                                </a:t>
            </a:r>
          </a:p>
          <a:p>
            <a:pPr marL="0" indent="0" algn="just">
              <a:buNone/>
            </a:pPr>
            <a:endParaRPr lang="es-MX" sz="1600" dirty="0">
              <a:solidFill>
                <a:schemeClr val="accent1">
                  <a:lumMod val="75000"/>
                </a:schemeClr>
              </a:solidFill>
            </a:endParaRPr>
          </a:p>
          <a:p>
            <a:pPr marL="0" indent="0" algn="just">
              <a:buNone/>
            </a:pPr>
            <a:r>
              <a:rPr lang="es-MX" sz="1600" dirty="0">
                <a:solidFill>
                  <a:schemeClr val="accent1">
                    <a:lumMod val="75000"/>
                  </a:schemeClr>
                </a:solidFill>
              </a:rPr>
              <a:t>El Diseñador Industrial es un profesional que planifica objetos considerando los aspectos funcionales, estéticos, socioculturales, productivos, ambientales y de uso del producto; al tiempo que incorpora tecnologías tradicionales y de vanguardia, para la fabricación de bienes en baja o alta producción.</a:t>
            </a:r>
          </a:p>
        </p:txBody>
      </p:sp>
      <p:sp>
        <p:nvSpPr>
          <p:cNvPr id="11"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Acercamiento al quehacer profesional</a:t>
            </a:r>
          </a:p>
        </p:txBody>
      </p:sp>
      <p:sp>
        <p:nvSpPr>
          <p:cNvPr id="13" name="Rectángulo 12">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19E734D-4649-440B-AFF9-6650C21A9299}"/>
              </a:ext>
            </a:extLst>
          </p:cNvPr>
          <p:cNvSpPr/>
          <p:nvPr/>
        </p:nvSpPr>
        <p:spPr>
          <a:xfrm>
            <a:off x="6018005" y="5819673"/>
            <a:ext cx="3125995" cy="707886"/>
          </a:xfrm>
          <a:prstGeom prst="rect">
            <a:avLst/>
          </a:prstGeom>
        </p:spPr>
        <p:txBody>
          <a:bodyPr wrap="square">
            <a:spAutoFit/>
          </a:bodyPr>
          <a:lstStyle/>
          <a:p>
            <a:r>
              <a:rPr lang="es-MX" sz="1000" dirty="0">
                <a:solidFill>
                  <a:schemeClr val="accent1">
                    <a:lumMod val="50000"/>
                  </a:schemeClr>
                </a:solidFill>
                <a:latin typeface="Arial"/>
                <a:cs typeface="Arial"/>
              </a:rPr>
              <a:t>Figura 13. Hitler o Chaplin? de Penn Olson. </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Heliosdesign</a:t>
            </a:r>
            <a:r>
              <a:rPr lang="es-MX" sz="1000" dirty="0">
                <a:solidFill>
                  <a:schemeClr val="accent1">
                    <a:lumMod val="50000"/>
                  </a:schemeClr>
                </a:solidFill>
                <a:latin typeface="Arial"/>
                <a:cs typeface="Arial"/>
              </a:rPr>
              <a:t> (2010).</a:t>
            </a:r>
          </a:p>
          <a:p>
            <a:r>
              <a:rPr lang="es-MX" sz="1000" dirty="0">
                <a:solidFill>
                  <a:schemeClr val="accent1">
                    <a:lumMod val="50000"/>
                  </a:schemeClr>
                </a:solidFill>
                <a:latin typeface="Arial"/>
                <a:cs typeface="Arial"/>
              </a:rPr>
              <a:t>Figura 14. Matamoscas de Ignacio Pilotto.</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Clarin</a:t>
            </a:r>
            <a:r>
              <a:rPr lang="es-MX" sz="1000" dirty="0">
                <a:solidFill>
                  <a:schemeClr val="accent1">
                    <a:lumMod val="50000"/>
                  </a:schemeClr>
                </a:solidFill>
                <a:latin typeface="Arial"/>
                <a:cs typeface="Arial"/>
              </a:rPr>
              <a:t> (2010)</a:t>
            </a:r>
          </a:p>
        </p:txBody>
      </p:sp>
      <p:pic>
        <p:nvPicPr>
          <p:cNvPr id="8" name="Imagen 7"/>
          <p:cNvPicPr>
            <a:picLocks noChangeAspect="1"/>
          </p:cNvPicPr>
          <p:nvPr/>
        </p:nvPicPr>
        <p:blipFill>
          <a:blip r:embed="rId2"/>
          <a:stretch>
            <a:fillRect/>
          </a:stretch>
        </p:blipFill>
        <p:spPr>
          <a:xfrm>
            <a:off x="1450019" y="1364042"/>
            <a:ext cx="3176980" cy="2176703"/>
          </a:xfrm>
          <a:prstGeom prst="rect">
            <a:avLst/>
          </a:prstGeom>
        </p:spPr>
      </p:pic>
      <p:pic>
        <p:nvPicPr>
          <p:cNvPr id="9" name="Imagen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50019" y="3791119"/>
            <a:ext cx="3179485" cy="1675212"/>
          </a:xfrm>
          <a:prstGeom prst="rect">
            <a:avLst/>
          </a:prstGeom>
        </p:spPr>
      </p:pic>
      <p:sp>
        <p:nvSpPr>
          <p:cNvPr id="10" name="Rectángulo 9">
            <a:extLst>
              <a:ext uri="{FF2B5EF4-FFF2-40B4-BE49-F238E27FC236}">
                <a16:creationId xmlns:a16="http://schemas.microsoft.com/office/drawing/2014/main" id="{CD613B2B-B1E5-834B-AD81-61288EEF0D00}"/>
              </a:ext>
            </a:extLst>
          </p:cNvPr>
          <p:cNvSpPr/>
          <p:nvPr/>
        </p:nvSpPr>
        <p:spPr>
          <a:xfrm flipV="1">
            <a:off x="1034320" y="1006825"/>
            <a:ext cx="8109680" cy="4815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19236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758F285D-9F8C-44BF-A808-25A9B4AD2D2B}"/>
              </a:ext>
            </a:extLst>
          </p:cNvPr>
          <p:cNvSpPr>
            <a:spLocks noGrp="1"/>
          </p:cNvSpPr>
          <p:nvPr>
            <p:ph idx="4294967295"/>
          </p:nvPr>
        </p:nvSpPr>
        <p:spPr>
          <a:xfrm>
            <a:off x="5613266" y="1489695"/>
            <a:ext cx="2871516" cy="3070959"/>
          </a:xfrm>
        </p:spPr>
        <p:txBody>
          <a:bodyPr>
            <a:normAutofit/>
          </a:bodyPr>
          <a:lstStyle/>
          <a:p>
            <a:pPr marL="0" indent="0" algn="just">
              <a:buNone/>
            </a:pPr>
            <a:r>
              <a:rPr lang="es-MX" sz="1600" dirty="0">
                <a:solidFill>
                  <a:schemeClr val="accent1">
                    <a:lumMod val="75000"/>
                  </a:schemeClr>
                </a:solidFill>
              </a:rPr>
              <a:t>Ambos profesionales intervienen en el envase desde su disciplina, el gráfico en lo visual y el industrial en el soporte físico tangible, si trabajan ambos los resultados son más poderosos. Sin embargo, ambos desde su campo de conocimeinto, creatividad y habilidades disciplinares, suelen desarrollar el envase completo.</a:t>
            </a:r>
            <a:endParaRPr lang="es-MX" sz="900" dirty="0">
              <a:solidFill>
                <a:schemeClr val="accent1">
                  <a:lumMod val="75000"/>
                </a:schemeClr>
              </a:solidFill>
            </a:endParaRPr>
          </a:p>
        </p:txBody>
      </p:sp>
      <p:sp>
        <p:nvSpPr>
          <p:cNvPr id="11"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Diseño Gráfico e Industrial y el envase</a:t>
            </a:r>
          </a:p>
        </p:txBody>
      </p:sp>
      <p:sp>
        <p:nvSpPr>
          <p:cNvPr id="13" name="Rectángulo 12">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pic>
        <p:nvPicPr>
          <p:cNvPr id="18" name="Imagen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11961" y="1444675"/>
            <a:ext cx="3552710" cy="1545464"/>
          </a:xfrm>
          <a:prstGeom prst="rect">
            <a:avLst/>
          </a:prstGeom>
        </p:spPr>
      </p:pic>
      <p:sp>
        <p:nvSpPr>
          <p:cNvPr id="20" name="Rectángulo 19">
            <a:extLst>
              <a:ext uri="{FF2B5EF4-FFF2-40B4-BE49-F238E27FC236}">
                <a16:creationId xmlns:a16="http://schemas.microsoft.com/office/drawing/2014/main" id="{619E734D-4649-440B-AFF9-6650C21A9299}"/>
              </a:ext>
            </a:extLst>
          </p:cNvPr>
          <p:cNvSpPr/>
          <p:nvPr/>
        </p:nvSpPr>
        <p:spPr>
          <a:xfrm>
            <a:off x="6018005" y="5739045"/>
            <a:ext cx="3125995" cy="861774"/>
          </a:xfrm>
          <a:prstGeom prst="rect">
            <a:avLst/>
          </a:prstGeom>
        </p:spPr>
        <p:txBody>
          <a:bodyPr wrap="square">
            <a:spAutoFit/>
          </a:bodyPr>
          <a:lstStyle/>
          <a:p>
            <a:r>
              <a:rPr lang="es-MX" sz="1000" dirty="0">
                <a:solidFill>
                  <a:schemeClr val="accent1">
                    <a:lumMod val="50000"/>
                  </a:schemeClr>
                </a:solidFill>
                <a:latin typeface="Arial"/>
                <a:cs typeface="Arial"/>
              </a:rPr>
              <a:t>Figura 15. Cajas de pañuelos de frutas de Hiroko Sanders. Fuente: </a:t>
            </a:r>
            <a:r>
              <a:rPr lang="es-MX" sz="1000" dirty="0" err="1">
                <a:solidFill>
                  <a:schemeClr val="accent1">
                    <a:lumMod val="50000"/>
                  </a:schemeClr>
                </a:solidFill>
                <a:latin typeface="Arial"/>
                <a:cs typeface="Arial"/>
              </a:rPr>
              <a:t>Hirokosanders</a:t>
            </a:r>
            <a:r>
              <a:rPr lang="es-MX" sz="1000" dirty="0">
                <a:solidFill>
                  <a:schemeClr val="accent1">
                    <a:lumMod val="50000"/>
                  </a:schemeClr>
                </a:solidFill>
                <a:latin typeface="Arial"/>
                <a:cs typeface="Arial"/>
              </a:rPr>
              <a:t> (2018).</a:t>
            </a:r>
          </a:p>
          <a:p>
            <a:endParaRPr lang="es-MX" sz="1000" dirty="0">
              <a:solidFill>
                <a:schemeClr val="accent1">
                  <a:lumMod val="50000"/>
                </a:schemeClr>
              </a:solidFill>
              <a:latin typeface="Arial"/>
              <a:cs typeface="Arial"/>
            </a:endParaRPr>
          </a:p>
          <a:p>
            <a:r>
              <a:rPr lang="es-MX" sz="1000" dirty="0">
                <a:solidFill>
                  <a:schemeClr val="accent1">
                    <a:lumMod val="50000"/>
                  </a:schemeClr>
                </a:solidFill>
                <a:latin typeface="Arial"/>
                <a:cs typeface="Arial"/>
              </a:rPr>
              <a:t>Figura 16. Envases de jugo de fruta de Naoto Kukasama. Fuente: </a:t>
            </a:r>
            <a:r>
              <a:rPr lang="es-MX" sz="1000" dirty="0" err="1">
                <a:solidFill>
                  <a:schemeClr val="accent1">
                    <a:lumMod val="50000"/>
                  </a:schemeClr>
                </a:solidFill>
                <a:latin typeface="Arial"/>
                <a:cs typeface="Arial"/>
              </a:rPr>
              <a:t>Beachpackagingdesign</a:t>
            </a:r>
            <a:r>
              <a:rPr lang="es-MX" sz="1000" dirty="0">
                <a:solidFill>
                  <a:schemeClr val="accent1">
                    <a:lumMod val="50000"/>
                  </a:schemeClr>
                </a:solidFill>
                <a:latin typeface="Arial"/>
                <a:cs typeface="Arial"/>
              </a:rPr>
              <a:t> (2014)</a:t>
            </a:r>
          </a:p>
        </p:txBody>
      </p:sp>
      <p:pic>
        <p:nvPicPr>
          <p:cNvPr id="21" name="Imagen 20"/>
          <p:cNvPicPr>
            <a:picLocks noChangeAspect="1"/>
          </p:cNvPicPr>
          <p:nvPr/>
        </p:nvPicPr>
        <p:blipFill>
          <a:blip r:embed="rId3"/>
          <a:stretch>
            <a:fillRect/>
          </a:stretch>
        </p:blipFill>
        <p:spPr>
          <a:xfrm>
            <a:off x="1511961" y="3025175"/>
            <a:ext cx="3543036" cy="2589142"/>
          </a:xfrm>
          <a:prstGeom prst="rect">
            <a:avLst/>
          </a:prstGeom>
        </p:spPr>
      </p:pic>
    </p:spTree>
    <p:extLst>
      <p:ext uri="{BB962C8B-B14F-4D97-AF65-F5344CB8AC3E}">
        <p14:creationId xmlns:p14="http://schemas.microsoft.com/office/powerpoint/2010/main" val="3819866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a:extLst>
              <a:ext uri="{FF2B5EF4-FFF2-40B4-BE49-F238E27FC236}">
                <a16:creationId xmlns:a16="http://schemas.microsoft.com/office/drawing/2014/main" id="{3012048B-FD97-495D-A745-962A9E8AAAC6}"/>
              </a:ext>
            </a:extLst>
          </p:cNvPr>
          <p:cNvGraphicFramePr>
            <a:graphicFrameLocks noGrp="1"/>
          </p:cNvGraphicFramePr>
          <p:nvPr>
            <p:ph idx="4294967295"/>
            <p:extLst>
              <p:ext uri="{D42A27DB-BD31-4B8C-83A1-F6EECF244321}">
                <p14:modId xmlns:p14="http://schemas.microsoft.com/office/powerpoint/2010/main" val="2041795155"/>
              </p:ext>
            </p:extLst>
          </p:nvPr>
        </p:nvGraphicFramePr>
        <p:xfrm>
          <a:off x="2284277" y="1364042"/>
          <a:ext cx="5947045" cy="4795150"/>
        </p:xfrm>
        <a:graphic>
          <a:graphicData uri="http://schemas.openxmlformats.org/drawingml/2006/table">
            <a:tbl>
              <a:tblPr firstRow="1" bandRow="1">
                <a:tableStyleId>{69012ECD-51FC-41F1-AA8D-1B2483CD663E}</a:tableStyleId>
              </a:tblPr>
              <a:tblGrid>
                <a:gridCol w="3024351">
                  <a:extLst>
                    <a:ext uri="{9D8B030D-6E8A-4147-A177-3AD203B41FA5}">
                      <a16:colId xmlns:a16="http://schemas.microsoft.com/office/drawing/2014/main" val="103412083"/>
                    </a:ext>
                  </a:extLst>
                </a:gridCol>
                <a:gridCol w="2922694">
                  <a:extLst>
                    <a:ext uri="{9D8B030D-6E8A-4147-A177-3AD203B41FA5}">
                      <a16:colId xmlns:a16="http://schemas.microsoft.com/office/drawing/2014/main" val="1066036060"/>
                    </a:ext>
                  </a:extLst>
                </a:gridCol>
              </a:tblGrid>
              <a:tr h="352187">
                <a:tc>
                  <a:txBody>
                    <a:bodyPr/>
                    <a:lstStyle/>
                    <a:p>
                      <a:pPr algn="ctr"/>
                      <a:r>
                        <a:rPr lang="es-MX" dirty="0"/>
                        <a:t>DISEÑO GRÁFICO </a:t>
                      </a:r>
                    </a:p>
                  </a:txBody>
                  <a:tcPr marL="74249" marR="74249">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s-MX" dirty="0"/>
                        <a:t>DISEÑO INDUSTRIAL</a:t>
                      </a:r>
                    </a:p>
                  </a:txBody>
                  <a:tcPr marL="74249" marR="74249">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2654865877"/>
                  </a:ext>
                </a:extLst>
              </a:tr>
              <a:tr h="4429390">
                <a:tc>
                  <a:txBody>
                    <a:bodyPr/>
                    <a:lstStyle/>
                    <a:p>
                      <a:pPr algn="l"/>
                      <a:r>
                        <a:rPr lang="es-MX" sz="1400" b="1" dirty="0">
                          <a:solidFill>
                            <a:schemeClr val="accent1">
                              <a:lumMod val="75000"/>
                            </a:schemeClr>
                          </a:solidFill>
                        </a:rPr>
                        <a:t>Diseña identidad</a:t>
                      </a:r>
                    </a:p>
                    <a:p>
                      <a:pPr algn="just"/>
                      <a:r>
                        <a:rPr lang="es-MX" sz="1400" dirty="0">
                          <a:solidFill>
                            <a:schemeClr val="accent1">
                              <a:lumMod val="75000"/>
                            </a:schemeClr>
                          </a:solidFill>
                        </a:rPr>
                        <a:t>Marca, logotipo de la compañía otros elementos distintivos (color corporativo, el estilo gráfico utilizado por la empresa, etc.) </a:t>
                      </a:r>
                    </a:p>
                    <a:p>
                      <a:pPr algn="just"/>
                      <a:endParaRPr lang="es-MX" sz="1400" dirty="0">
                        <a:solidFill>
                          <a:schemeClr val="accent1">
                            <a:lumMod val="75000"/>
                          </a:schemeClr>
                        </a:solidFill>
                      </a:endParaRPr>
                    </a:p>
                    <a:p>
                      <a:pPr algn="l"/>
                      <a:r>
                        <a:rPr lang="es-MX" sz="1400" b="1" dirty="0">
                          <a:solidFill>
                            <a:schemeClr val="accent1">
                              <a:lumMod val="75000"/>
                            </a:schemeClr>
                          </a:solidFill>
                        </a:rPr>
                        <a:t>Proyecta</a:t>
                      </a:r>
                      <a:r>
                        <a:rPr lang="es-MX" sz="1400" b="1" baseline="0" dirty="0">
                          <a:solidFill>
                            <a:schemeClr val="accent1">
                              <a:lumMod val="75000"/>
                            </a:schemeClr>
                          </a:solidFill>
                        </a:rPr>
                        <a:t> aspectos</a:t>
                      </a:r>
                      <a:r>
                        <a:rPr lang="es-MX" sz="1400" b="1" dirty="0">
                          <a:solidFill>
                            <a:schemeClr val="accent1">
                              <a:lumMod val="75000"/>
                            </a:schemeClr>
                          </a:solidFill>
                        </a:rPr>
                        <a:t> emocionales</a:t>
                      </a:r>
                    </a:p>
                    <a:p>
                      <a:pPr algn="just"/>
                      <a:r>
                        <a:rPr lang="es-MX" sz="1400" dirty="0">
                          <a:solidFill>
                            <a:schemeClr val="accent1">
                              <a:lumMod val="75000"/>
                            </a:schemeClr>
                          </a:solidFill>
                        </a:rPr>
                        <a:t>Utiliza colores y formas que tienen la función de atraer la atención del cliente.</a:t>
                      </a:r>
                    </a:p>
                    <a:p>
                      <a:pPr algn="just"/>
                      <a:endParaRPr lang="es-MX" sz="1400" dirty="0">
                        <a:solidFill>
                          <a:schemeClr val="accent1">
                            <a:lumMod val="75000"/>
                          </a:schemeClr>
                        </a:solidFill>
                      </a:endParaRPr>
                    </a:p>
                    <a:p>
                      <a:pPr algn="l"/>
                      <a:r>
                        <a:rPr lang="es-MX" sz="1400" b="1" dirty="0">
                          <a:solidFill>
                            <a:schemeClr val="accent1">
                              <a:lumMod val="75000"/>
                            </a:schemeClr>
                          </a:solidFill>
                        </a:rPr>
                        <a:t>Diseño de la información </a:t>
                      </a:r>
                    </a:p>
                    <a:p>
                      <a:pPr algn="just"/>
                      <a:r>
                        <a:rPr lang="es-MX" sz="1400" dirty="0">
                          <a:solidFill>
                            <a:schemeClr val="accent1">
                              <a:lumMod val="75000"/>
                            </a:schemeClr>
                          </a:solidFill>
                        </a:rPr>
                        <a:t>Distribuyen</a:t>
                      </a:r>
                      <a:r>
                        <a:rPr lang="es-MX" sz="1400" baseline="0" dirty="0">
                          <a:solidFill>
                            <a:schemeClr val="accent1">
                              <a:lumMod val="75000"/>
                            </a:schemeClr>
                          </a:solidFill>
                        </a:rPr>
                        <a:t> de forma armónica la información del envase sobre </a:t>
                      </a:r>
                      <a:r>
                        <a:rPr lang="es-MX" sz="1400" dirty="0">
                          <a:solidFill>
                            <a:schemeClr val="accent1">
                              <a:lumMod val="75000"/>
                            </a:schemeClr>
                          </a:solidFill>
                        </a:rPr>
                        <a:t>su contenido, ingredientes, origen, utilidad, instrucciones de uso, etc.</a:t>
                      </a:r>
                    </a:p>
                    <a:p>
                      <a:pPr algn="just"/>
                      <a:r>
                        <a:rPr lang="es-MX" sz="1400" dirty="0">
                          <a:solidFill>
                            <a:schemeClr val="accent1">
                              <a:lumMod val="75000"/>
                            </a:schemeClr>
                          </a:solidFill>
                        </a:rPr>
                        <a:t>Entre</a:t>
                      </a:r>
                      <a:r>
                        <a:rPr lang="es-MX" sz="1400" baseline="0" dirty="0">
                          <a:solidFill>
                            <a:schemeClr val="accent1">
                              <a:lumMod val="75000"/>
                            </a:schemeClr>
                          </a:solidFill>
                        </a:rPr>
                        <a:t> otros beneficios más.</a:t>
                      </a:r>
                      <a:endParaRPr lang="es-MX" sz="1400" dirty="0">
                        <a:solidFill>
                          <a:schemeClr val="accent1">
                            <a:lumMod val="75000"/>
                          </a:schemeClr>
                        </a:solidFill>
                      </a:endParaRPr>
                    </a:p>
                  </a:txBody>
                  <a:tcPr marL="74249" marR="74249">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just"/>
                      <a:r>
                        <a:rPr lang="es-MX" sz="1400" b="1" dirty="0">
                          <a:solidFill>
                            <a:schemeClr val="accent1">
                              <a:lumMod val="75000"/>
                            </a:schemeClr>
                          </a:solidFill>
                        </a:rPr>
                        <a:t>Estructura del envase</a:t>
                      </a:r>
                    </a:p>
                    <a:p>
                      <a:pPr algn="just"/>
                      <a:r>
                        <a:rPr lang="es-MX" sz="1400" dirty="0">
                          <a:solidFill>
                            <a:schemeClr val="accent1">
                              <a:lumMod val="75000"/>
                            </a:schemeClr>
                          </a:solidFill>
                        </a:rPr>
                        <a:t>Conoce el producto que va a contener,</a:t>
                      </a:r>
                      <a:r>
                        <a:rPr lang="es-MX" sz="1400" baseline="0" dirty="0">
                          <a:solidFill>
                            <a:schemeClr val="accent1">
                              <a:lumMod val="75000"/>
                            </a:schemeClr>
                          </a:solidFill>
                        </a:rPr>
                        <a:t> s</a:t>
                      </a:r>
                      <a:r>
                        <a:rPr lang="es-MX" sz="1400" dirty="0">
                          <a:solidFill>
                            <a:schemeClr val="accent1">
                              <a:lumMod val="75000"/>
                            </a:schemeClr>
                          </a:solidFill>
                        </a:rPr>
                        <a:t>u naturaleza (composición), tamaño, forma,  peso, densidad, fragilidad o resistencia, comportamiento ante cambios diversos</a:t>
                      </a:r>
                      <a:r>
                        <a:rPr lang="es-MX" sz="1400" baseline="0" dirty="0">
                          <a:solidFill>
                            <a:schemeClr val="accent1">
                              <a:lumMod val="75000"/>
                            </a:schemeClr>
                          </a:solidFill>
                        </a:rPr>
                        <a:t> cambios</a:t>
                      </a:r>
                      <a:r>
                        <a:rPr lang="es-MX" sz="1400" dirty="0">
                          <a:solidFill>
                            <a:schemeClr val="accent1">
                              <a:lumMod val="75000"/>
                            </a:schemeClr>
                          </a:solidFill>
                        </a:rPr>
                        <a:t>;</a:t>
                      </a:r>
                      <a:r>
                        <a:rPr lang="es-MX" sz="1400" baseline="0" dirty="0">
                          <a:solidFill>
                            <a:schemeClr val="accent1">
                              <a:lumMod val="75000"/>
                            </a:schemeClr>
                          </a:solidFill>
                        </a:rPr>
                        <a:t> para proyectar el mejor soporte posible</a:t>
                      </a:r>
                    </a:p>
                    <a:p>
                      <a:pPr algn="just"/>
                      <a:endParaRPr lang="es-MX" sz="1400" dirty="0">
                        <a:solidFill>
                          <a:schemeClr val="accent1">
                            <a:lumMod val="75000"/>
                          </a:schemeClr>
                        </a:solidFill>
                      </a:endParaRPr>
                    </a:p>
                    <a:p>
                      <a:pPr algn="just"/>
                      <a:r>
                        <a:rPr lang="es-MX" sz="1400" b="1" dirty="0">
                          <a:solidFill>
                            <a:schemeClr val="accent1">
                              <a:lumMod val="75000"/>
                            </a:schemeClr>
                          </a:solidFill>
                        </a:rPr>
                        <a:t>Presentación del producto</a:t>
                      </a:r>
                    </a:p>
                    <a:p>
                      <a:pPr algn="just"/>
                      <a:r>
                        <a:rPr lang="es-MX" sz="1400" dirty="0">
                          <a:solidFill>
                            <a:schemeClr val="accent1">
                              <a:lumMod val="75000"/>
                            </a:schemeClr>
                          </a:solidFill>
                        </a:rPr>
                        <a:t>El soporte propiciará la mejor interacción entre la persona y el uso o manipulación del producto; así como</a:t>
                      </a:r>
                      <a:r>
                        <a:rPr lang="es-MX" sz="1400" baseline="0" dirty="0">
                          <a:solidFill>
                            <a:schemeClr val="accent1">
                              <a:lumMod val="75000"/>
                            </a:schemeClr>
                          </a:solidFill>
                        </a:rPr>
                        <a:t> cuidado en el mensaje que comunica</a:t>
                      </a:r>
                      <a:r>
                        <a:rPr lang="es-MX" sz="1400" dirty="0">
                          <a:solidFill>
                            <a:schemeClr val="accent1">
                              <a:lumMod val="75000"/>
                            </a:schemeClr>
                          </a:solidFill>
                        </a:rPr>
                        <a:t>.</a:t>
                      </a:r>
                    </a:p>
                    <a:p>
                      <a:pPr algn="just"/>
                      <a:endParaRPr lang="es-MX" sz="1400" dirty="0">
                        <a:solidFill>
                          <a:schemeClr val="accent1">
                            <a:lumMod val="75000"/>
                          </a:schemeClr>
                        </a:solidFill>
                      </a:endParaRPr>
                    </a:p>
                    <a:p>
                      <a:pPr algn="just"/>
                      <a:r>
                        <a:rPr lang="es-MX" sz="1400" b="1" dirty="0">
                          <a:solidFill>
                            <a:schemeClr val="accent1">
                              <a:lumMod val="75000"/>
                            </a:schemeClr>
                          </a:solidFill>
                        </a:rPr>
                        <a:t>Otros aspectos</a:t>
                      </a:r>
                    </a:p>
                    <a:p>
                      <a:pPr algn="just"/>
                      <a:r>
                        <a:rPr lang="es-MX" sz="1400" dirty="0">
                          <a:solidFill>
                            <a:schemeClr val="accent1">
                              <a:lumMod val="75000"/>
                            </a:schemeClr>
                          </a:solidFill>
                        </a:rPr>
                        <a:t>Optimiza el proceso productivo del envase desde la forma que tendrá hasta la</a:t>
                      </a:r>
                      <a:r>
                        <a:rPr lang="es-MX" sz="1400" baseline="0" dirty="0">
                          <a:solidFill>
                            <a:schemeClr val="accent1">
                              <a:lumMod val="75000"/>
                            </a:schemeClr>
                          </a:solidFill>
                        </a:rPr>
                        <a:t> secuencia de producción.</a:t>
                      </a:r>
                    </a:p>
                    <a:p>
                      <a:pPr algn="just"/>
                      <a:r>
                        <a:rPr lang="es-MX" sz="1400" baseline="0" dirty="0">
                          <a:solidFill>
                            <a:schemeClr val="accent1">
                              <a:lumMod val="75000"/>
                            </a:schemeClr>
                          </a:solidFill>
                        </a:rPr>
                        <a:t>Entre otros más.</a:t>
                      </a:r>
                      <a:endParaRPr lang="es-MX" sz="1400" dirty="0">
                        <a:solidFill>
                          <a:schemeClr val="accent1">
                            <a:lumMod val="75000"/>
                          </a:schemeClr>
                        </a:solidFill>
                      </a:endParaRPr>
                    </a:p>
                  </a:txBody>
                  <a:tcPr marL="74249" marR="74249">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3968079540"/>
                  </a:ext>
                </a:extLst>
              </a:tr>
            </a:tbl>
          </a:graphicData>
        </a:graphic>
      </p:graphicFrame>
      <p:sp>
        <p:nvSpPr>
          <p:cNvPr id="4"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Incidencia de las profesiones en el envase</a:t>
            </a:r>
          </a:p>
        </p:txBody>
      </p:sp>
      <p:sp>
        <p:nvSpPr>
          <p:cNvPr id="5" name="Rectángulo 4">
            <a:extLst>
              <a:ext uri="{FF2B5EF4-FFF2-40B4-BE49-F238E27FC236}">
                <a16:creationId xmlns:a16="http://schemas.microsoft.com/office/drawing/2014/main" id="{DD5AE272-E947-724D-A200-AAC2AC2BB6BD}"/>
              </a:ext>
            </a:extLst>
          </p:cNvPr>
          <p:cNvSpPr/>
          <p:nvPr/>
        </p:nvSpPr>
        <p:spPr>
          <a:xfrm flipV="1">
            <a:off x="1034320" y="1006825"/>
            <a:ext cx="8109680" cy="4815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94379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Imagen que contiene mesa, interior, sentado&#10;&#10;Descripción generada con confianza muy alta">
            <a:extLst>
              <a:ext uri="{FF2B5EF4-FFF2-40B4-BE49-F238E27FC236}">
                <a16:creationId xmlns:a16="http://schemas.microsoft.com/office/drawing/2014/main" id="{3467F11E-B83A-4F14-ADDE-C5E3E584E9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68945" y="1494287"/>
            <a:ext cx="3037175" cy="3796469"/>
          </a:xfrm>
          <a:prstGeom prst="rect">
            <a:avLst/>
          </a:prstGeom>
        </p:spPr>
      </p:pic>
      <p:sp>
        <p:nvSpPr>
          <p:cNvPr id="7"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Diseño Industrial y el Desarrollo del Envase</a:t>
            </a:r>
          </a:p>
        </p:txBody>
      </p:sp>
      <p:sp>
        <p:nvSpPr>
          <p:cNvPr id="5" name="Marcador de contenido 4"/>
          <p:cNvSpPr>
            <a:spLocks noGrp="1"/>
          </p:cNvSpPr>
          <p:nvPr>
            <p:ph idx="4294967295"/>
          </p:nvPr>
        </p:nvSpPr>
        <p:spPr>
          <a:xfrm>
            <a:off x="1669313" y="1188912"/>
            <a:ext cx="3127871" cy="3969122"/>
          </a:xfrm>
        </p:spPr>
        <p:txBody>
          <a:bodyPr>
            <a:normAutofit/>
          </a:bodyPr>
          <a:lstStyle/>
          <a:p>
            <a:pPr marL="0" lvl="0" indent="0" algn="just">
              <a:buNone/>
            </a:pPr>
            <a:r>
              <a:rPr lang="es-MX" sz="1600" dirty="0">
                <a:solidFill>
                  <a:schemeClr val="accent1">
                    <a:lumMod val="75000"/>
                  </a:schemeClr>
                </a:solidFill>
              </a:rPr>
              <a:t>Los diseñadores industriales deben tener la interdisciplina de los mercadólogos, ingenieros bioquímicos, en alimentos e ingenieros industriales, entre otros. Al buscar adaptarse y condicionar su creatividad, trabajo y propuestas de envases a las nuevas demandas comerciales; optimizando productos y envases, ya que sólo la calidad hará que sean competitivos frente a los productos internacionales  </a:t>
            </a:r>
          </a:p>
        </p:txBody>
      </p:sp>
      <p:sp>
        <p:nvSpPr>
          <p:cNvPr id="10" name="Rectángulo 9">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880144"/>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17: Bocetos Perfum. </a:t>
            </a:r>
          </a:p>
          <a:p>
            <a:r>
              <a:rPr lang="es-MX" sz="1000" dirty="0">
                <a:solidFill>
                  <a:schemeClr val="accent1">
                    <a:lumMod val="50000"/>
                  </a:schemeClr>
                </a:solidFill>
                <a:latin typeface="Arial"/>
                <a:cs typeface="Arial"/>
              </a:rPr>
              <a:t>Fuente: Pinterest (2016).</a:t>
            </a:r>
          </a:p>
        </p:txBody>
      </p:sp>
    </p:spTree>
    <p:extLst>
      <p:ext uri="{BB962C8B-B14F-4D97-AF65-F5344CB8AC3E}">
        <p14:creationId xmlns:p14="http://schemas.microsoft.com/office/powerpoint/2010/main" val="2129295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15" name="Rectángulo 14">
            <a:extLst>
              <a:ext uri="{FF2B5EF4-FFF2-40B4-BE49-F238E27FC236}">
                <a16:creationId xmlns:a16="http://schemas.microsoft.com/office/drawing/2014/main" id="{C503B7DB-E01C-2F45-B566-01F14C55483A}"/>
              </a:ext>
            </a:extLst>
          </p:cNvPr>
          <p:cNvSpPr/>
          <p:nvPr/>
        </p:nvSpPr>
        <p:spPr>
          <a:xfrm>
            <a:off x="0" y="10684"/>
            <a:ext cx="9144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a:extLst>
              <a:ext uri="{FF2B5EF4-FFF2-40B4-BE49-F238E27FC236}">
                <a16:creationId xmlns:a16="http://schemas.microsoft.com/office/drawing/2014/main" id="{B7491C0F-FB72-C24E-8FC5-93950969FB8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75"/>
          <a:stretch/>
        </p:blipFill>
        <p:spPr>
          <a:xfrm>
            <a:off x="0" y="-21268"/>
            <a:ext cx="4423145" cy="6889951"/>
          </a:xfrm>
          <a:prstGeom prst="rect">
            <a:avLst/>
          </a:prstGeom>
        </p:spPr>
      </p:pic>
      <p:sp>
        <p:nvSpPr>
          <p:cNvPr id="16" name="Rectángulo 15">
            <a:extLst>
              <a:ext uri="{FF2B5EF4-FFF2-40B4-BE49-F238E27FC236}">
                <a16:creationId xmlns:a16="http://schemas.microsoft.com/office/drawing/2014/main" id="{A938C27B-3DAE-104E-99C4-14C29B3C9DA8}"/>
              </a:ext>
            </a:extLst>
          </p:cNvPr>
          <p:cNvSpPr/>
          <p:nvPr/>
        </p:nvSpPr>
        <p:spPr>
          <a:xfrm>
            <a:off x="2492888" y="3578"/>
            <a:ext cx="3519377" cy="6875790"/>
          </a:xfrm>
          <a:custGeom>
            <a:avLst/>
            <a:gdLst>
              <a:gd name="connsiteX0" fmla="*/ 0 w 9144000"/>
              <a:gd name="connsiteY0" fmla="*/ 0 h 6857999"/>
              <a:gd name="connsiteX1" fmla="*/ 9144000 w 9144000"/>
              <a:gd name="connsiteY1" fmla="*/ 0 h 6857999"/>
              <a:gd name="connsiteX2" fmla="*/ 9144000 w 9144000"/>
              <a:gd name="connsiteY2" fmla="*/ 6857999 h 6857999"/>
              <a:gd name="connsiteX3" fmla="*/ 0 w 9144000"/>
              <a:gd name="connsiteY3" fmla="*/ 6857999 h 6857999"/>
              <a:gd name="connsiteX4" fmla="*/ 0 w 9144000"/>
              <a:gd name="connsiteY4" fmla="*/ 0 h 6857999"/>
              <a:gd name="connsiteX0" fmla="*/ 1031359 w 9144000"/>
              <a:gd name="connsiteY0" fmla="*/ 0 h 7304566"/>
              <a:gd name="connsiteX1" fmla="*/ 9144000 w 9144000"/>
              <a:gd name="connsiteY1" fmla="*/ 446567 h 7304566"/>
              <a:gd name="connsiteX2" fmla="*/ 9144000 w 9144000"/>
              <a:gd name="connsiteY2" fmla="*/ 7304566 h 7304566"/>
              <a:gd name="connsiteX3" fmla="*/ 0 w 9144000"/>
              <a:gd name="connsiteY3" fmla="*/ 7304566 h 7304566"/>
              <a:gd name="connsiteX4" fmla="*/ 1031359 w 9144000"/>
              <a:gd name="connsiteY4" fmla="*/ 0 h 7304566"/>
              <a:gd name="connsiteX0" fmla="*/ 1031359 w 9144000"/>
              <a:gd name="connsiteY0" fmla="*/ 10633 h 7315199"/>
              <a:gd name="connsiteX1" fmla="*/ 2307265 w 9144000"/>
              <a:gd name="connsiteY1" fmla="*/ 0 h 7315199"/>
              <a:gd name="connsiteX2" fmla="*/ 9144000 w 9144000"/>
              <a:gd name="connsiteY2" fmla="*/ 7315199 h 7315199"/>
              <a:gd name="connsiteX3" fmla="*/ 0 w 9144000"/>
              <a:gd name="connsiteY3" fmla="*/ 7315199 h 7315199"/>
              <a:gd name="connsiteX4" fmla="*/ 1031359 w 9144000"/>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881962 w 8112641"/>
              <a:gd name="connsiteY3" fmla="*/ 7166343 h 7315199"/>
              <a:gd name="connsiteX4" fmla="*/ 0 w 8112641"/>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722474 w 8112641"/>
              <a:gd name="connsiteY3" fmla="*/ 7251403 h 7315199"/>
              <a:gd name="connsiteX4" fmla="*/ 0 w 8112641"/>
              <a:gd name="connsiteY4" fmla="*/ 10633 h 7315199"/>
              <a:gd name="connsiteX0" fmla="*/ 0 w 8697431"/>
              <a:gd name="connsiteY0" fmla="*/ 3115340 h 7315199"/>
              <a:gd name="connsiteX1" fmla="*/ 1860696 w 8697431"/>
              <a:gd name="connsiteY1" fmla="*/ 0 h 7315199"/>
              <a:gd name="connsiteX2" fmla="*/ 8697431 w 8697431"/>
              <a:gd name="connsiteY2" fmla="*/ 7315199 h 7315199"/>
              <a:gd name="connsiteX3" fmla="*/ 2307264 w 8697431"/>
              <a:gd name="connsiteY3" fmla="*/ 7251403 h 7315199"/>
              <a:gd name="connsiteX4" fmla="*/ 0 w 8697431"/>
              <a:gd name="connsiteY4" fmla="*/ 3115340 h 731519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4290683 w 8697431"/>
              <a:gd name="connsiteY2" fmla="*/ 3196856 h 6943059"/>
              <a:gd name="connsiteX3" fmla="*/ 8697431 w 8697431"/>
              <a:gd name="connsiteY3" fmla="*/ 6943059 h 6943059"/>
              <a:gd name="connsiteX4" fmla="*/ 2307264 w 8697431"/>
              <a:gd name="connsiteY4" fmla="*/ 6879263 h 6943059"/>
              <a:gd name="connsiteX5" fmla="*/ 0 w 8697431"/>
              <a:gd name="connsiteY5" fmla="*/ 2743200 h 6943059"/>
              <a:gd name="connsiteX0" fmla="*/ 0 w 8697431"/>
              <a:gd name="connsiteY0" fmla="*/ 2746744 h 6946603"/>
              <a:gd name="connsiteX1" fmla="*/ 542259 w 8697431"/>
              <a:gd name="connsiteY1" fmla="*/ 3544 h 6946603"/>
              <a:gd name="connsiteX2" fmla="*/ 1568748 w 8697431"/>
              <a:gd name="connsiteY2" fmla="*/ 0 h 6946603"/>
              <a:gd name="connsiteX3" fmla="*/ 8697431 w 8697431"/>
              <a:gd name="connsiteY3" fmla="*/ 6946603 h 6946603"/>
              <a:gd name="connsiteX4" fmla="*/ 2307264 w 8697431"/>
              <a:gd name="connsiteY4" fmla="*/ 6882807 h 6946603"/>
              <a:gd name="connsiteX5" fmla="*/ 0 w 8697431"/>
              <a:gd name="connsiteY5" fmla="*/ 2746744 h 6946603"/>
              <a:gd name="connsiteX0" fmla="*/ 0 w 3285459"/>
              <a:gd name="connsiteY0" fmla="*/ 2746744 h 6904073"/>
              <a:gd name="connsiteX1" fmla="*/ 542259 w 3285459"/>
              <a:gd name="connsiteY1" fmla="*/ 3544 h 6904073"/>
              <a:gd name="connsiteX2" fmla="*/ 1568748 w 3285459"/>
              <a:gd name="connsiteY2" fmla="*/ 0 h 6904073"/>
              <a:gd name="connsiteX3" fmla="*/ 3285459 w 3285459"/>
              <a:gd name="connsiteY3" fmla="*/ 6904073 h 6904073"/>
              <a:gd name="connsiteX4" fmla="*/ 2307264 w 3285459"/>
              <a:gd name="connsiteY4" fmla="*/ 6882807 h 6904073"/>
              <a:gd name="connsiteX5" fmla="*/ 0 w 3285459"/>
              <a:gd name="connsiteY5" fmla="*/ 2746744 h 6904073"/>
              <a:gd name="connsiteX0" fmla="*/ 0 w 2796362"/>
              <a:gd name="connsiteY0" fmla="*/ 2746744 h 6904073"/>
              <a:gd name="connsiteX1" fmla="*/ 542259 w 2796362"/>
              <a:gd name="connsiteY1" fmla="*/ 3544 h 6904073"/>
              <a:gd name="connsiteX2" fmla="*/ 1568748 w 2796362"/>
              <a:gd name="connsiteY2" fmla="*/ 0 h 6904073"/>
              <a:gd name="connsiteX3" fmla="*/ 2796362 w 2796362"/>
              <a:gd name="connsiteY3" fmla="*/ 6904073 h 6904073"/>
              <a:gd name="connsiteX4" fmla="*/ 2307264 w 2796362"/>
              <a:gd name="connsiteY4" fmla="*/ 6882807 h 6904073"/>
              <a:gd name="connsiteX5" fmla="*/ 0 w 2796362"/>
              <a:gd name="connsiteY5" fmla="*/ 2746744 h 6904073"/>
              <a:gd name="connsiteX0" fmla="*/ 0 w 3359888"/>
              <a:gd name="connsiteY0" fmla="*/ 2746744 h 6925338"/>
              <a:gd name="connsiteX1" fmla="*/ 542259 w 3359888"/>
              <a:gd name="connsiteY1" fmla="*/ 3544 h 6925338"/>
              <a:gd name="connsiteX2" fmla="*/ 1568748 w 3359888"/>
              <a:gd name="connsiteY2" fmla="*/ 0 h 6925338"/>
              <a:gd name="connsiteX3" fmla="*/ 3359888 w 3359888"/>
              <a:gd name="connsiteY3" fmla="*/ 6925338 h 6925338"/>
              <a:gd name="connsiteX4" fmla="*/ 2307264 w 3359888"/>
              <a:gd name="connsiteY4" fmla="*/ 6882807 h 6925338"/>
              <a:gd name="connsiteX5" fmla="*/ 0 w 3359888"/>
              <a:gd name="connsiteY5" fmla="*/ 2746744 h 6925338"/>
              <a:gd name="connsiteX0" fmla="*/ 0 w 3370520"/>
              <a:gd name="connsiteY0" fmla="*/ 2746744 h 6893441"/>
              <a:gd name="connsiteX1" fmla="*/ 542259 w 3370520"/>
              <a:gd name="connsiteY1" fmla="*/ 3544 h 6893441"/>
              <a:gd name="connsiteX2" fmla="*/ 1568748 w 3370520"/>
              <a:gd name="connsiteY2" fmla="*/ 0 h 6893441"/>
              <a:gd name="connsiteX3" fmla="*/ 3370520 w 3370520"/>
              <a:gd name="connsiteY3" fmla="*/ 6893441 h 6893441"/>
              <a:gd name="connsiteX4" fmla="*/ 2307264 w 3370520"/>
              <a:gd name="connsiteY4" fmla="*/ 6882807 h 6893441"/>
              <a:gd name="connsiteX5" fmla="*/ 0 w 3370520"/>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307264 w 3381152"/>
              <a:gd name="connsiteY4" fmla="*/ 6882807 h 6893441"/>
              <a:gd name="connsiteX5" fmla="*/ 0 w 3381152"/>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402957 w 3381152"/>
              <a:gd name="connsiteY4" fmla="*/ 6882807 h 6893441"/>
              <a:gd name="connsiteX5" fmla="*/ 0 w 3381152"/>
              <a:gd name="connsiteY5" fmla="*/ 2746744 h 6893441"/>
              <a:gd name="connsiteX0" fmla="*/ 0 w 3391785"/>
              <a:gd name="connsiteY0" fmla="*/ 2746744 h 6893441"/>
              <a:gd name="connsiteX1" fmla="*/ 542259 w 3391785"/>
              <a:gd name="connsiteY1" fmla="*/ 3544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391785"/>
              <a:gd name="connsiteY0" fmla="*/ 2746744 h 6893441"/>
              <a:gd name="connsiteX1" fmla="*/ 393403 w 3391785"/>
              <a:gd name="connsiteY1" fmla="*/ 14232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508743"/>
              <a:gd name="connsiteY0" fmla="*/ 2639870 h 6893441"/>
              <a:gd name="connsiteX1" fmla="*/ 510361 w 3508743"/>
              <a:gd name="connsiteY1" fmla="*/ 14232 h 6893441"/>
              <a:gd name="connsiteX2" fmla="*/ 1685706 w 3508743"/>
              <a:gd name="connsiteY2" fmla="*/ 0 h 6893441"/>
              <a:gd name="connsiteX3" fmla="*/ 3508743 w 3508743"/>
              <a:gd name="connsiteY3" fmla="*/ 6893441 h 6893441"/>
              <a:gd name="connsiteX4" fmla="*/ 2519915 w 3508743"/>
              <a:gd name="connsiteY4" fmla="*/ 6882807 h 6893441"/>
              <a:gd name="connsiteX5" fmla="*/ 0 w 3508743"/>
              <a:gd name="connsiteY5" fmla="*/ 2639870 h 6893441"/>
              <a:gd name="connsiteX0" fmla="*/ 0 w 3508743"/>
              <a:gd name="connsiteY0" fmla="*/ 2639870 h 6914869"/>
              <a:gd name="connsiteX1" fmla="*/ 510361 w 3508743"/>
              <a:gd name="connsiteY1" fmla="*/ 14232 h 6914869"/>
              <a:gd name="connsiteX2" fmla="*/ 1685706 w 3508743"/>
              <a:gd name="connsiteY2" fmla="*/ 0 h 6914869"/>
              <a:gd name="connsiteX3" fmla="*/ 3508743 w 3508743"/>
              <a:gd name="connsiteY3" fmla="*/ 6893441 h 6914869"/>
              <a:gd name="connsiteX4" fmla="*/ 2402957 w 3508743"/>
              <a:gd name="connsiteY4" fmla="*/ 6914869 h 6914869"/>
              <a:gd name="connsiteX5" fmla="*/ 0 w 3508743"/>
              <a:gd name="connsiteY5" fmla="*/ 2639870 h 6914869"/>
              <a:gd name="connsiteX0" fmla="*/ 0 w 3508743"/>
              <a:gd name="connsiteY0" fmla="*/ 2629183 h 6904182"/>
              <a:gd name="connsiteX1" fmla="*/ 510361 w 3508743"/>
              <a:gd name="connsiteY1" fmla="*/ 3545 h 6904182"/>
              <a:gd name="connsiteX2" fmla="*/ 1919623 w 3508743"/>
              <a:gd name="connsiteY2" fmla="*/ 0 h 6904182"/>
              <a:gd name="connsiteX3" fmla="*/ 3508743 w 3508743"/>
              <a:gd name="connsiteY3" fmla="*/ 6882754 h 6904182"/>
              <a:gd name="connsiteX4" fmla="*/ 2402957 w 3508743"/>
              <a:gd name="connsiteY4" fmla="*/ 6904182 h 6904182"/>
              <a:gd name="connsiteX5" fmla="*/ 0 w 3508743"/>
              <a:gd name="connsiteY5" fmla="*/ 2629183 h 6904182"/>
              <a:gd name="connsiteX0" fmla="*/ 2 w 3508745"/>
              <a:gd name="connsiteY0" fmla="*/ 2657700 h 6932699"/>
              <a:gd name="connsiteX1" fmla="*/ 0 w 3508745"/>
              <a:gd name="connsiteY1" fmla="*/ 0 h 6932699"/>
              <a:gd name="connsiteX2" fmla="*/ 1919625 w 3508745"/>
              <a:gd name="connsiteY2" fmla="*/ 28517 h 6932699"/>
              <a:gd name="connsiteX3" fmla="*/ 3508745 w 3508745"/>
              <a:gd name="connsiteY3" fmla="*/ 6911271 h 6932699"/>
              <a:gd name="connsiteX4" fmla="*/ 2402959 w 3508745"/>
              <a:gd name="connsiteY4" fmla="*/ 6932699 h 6932699"/>
              <a:gd name="connsiteX5" fmla="*/ 2 w 3508745"/>
              <a:gd name="connsiteY5" fmla="*/ 2657700 h 6932699"/>
              <a:gd name="connsiteX0" fmla="*/ 2 w 3508745"/>
              <a:gd name="connsiteY0" fmla="*/ 2629183 h 6904182"/>
              <a:gd name="connsiteX1" fmla="*/ 0 w 3508745"/>
              <a:gd name="connsiteY1" fmla="*/ 24921 h 6904182"/>
              <a:gd name="connsiteX2" fmla="*/ 1919625 w 3508745"/>
              <a:gd name="connsiteY2" fmla="*/ 0 h 6904182"/>
              <a:gd name="connsiteX3" fmla="*/ 3508745 w 3508745"/>
              <a:gd name="connsiteY3" fmla="*/ 6882754 h 6904182"/>
              <a:gd name="connsiteX4" fmla="*/ 2402959 w 3508745"/>
              <a:gd name="connsiteY4" fmla="*/ 6904182 h 6904182"/>
              <a:gd name="connsiteX5" fmla="*/ 2 w 3508745"/>
              <a:gd name="connsiteY5" fmla="*/ 2629183 h 6904182"/>
              <a:gd name="connsiteX0" fmla="*/ 10634 w 3519377"/>
              <a:gd name="connsiteY0" fmla="*/ 2636325 h 6911324"/>
              <a:gd name="connsiteX1" fmla="*/ 0 w 3519377"/>
              <a:gd name="connsiteY1" fmla="*/ 0 h 6911324"/>
              <a:gd name="connsiteX2" fmla="*/ 1930257 w 3519377"/>
              <a:gd name="connsiteY2" fmla="*/ 7142 h 6911324"/>
              <a:gd name="connsiteX3" fmla="*/ 3519377 w 3519377"/>
              <a:gd name="connsiteY3" fmla="*/ 6889896 h 6911324"/>
              <a:gd name="connsiteX4" fmla="*/ 2413591 w 3519377"/>
              <a:gd name="connsiteY4" fmla="*/ 6911324 h 6911324"/>
              <a:gd name="connsiteX5" fmla="*/ 10634 w 3519377"/>
              <a:gd name="connsiteY5" fmla="*/ 2636325 h 691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9377" h="6911324">
                <a:moveTo>
                  <a:pt x="10634" y="2636325"/>
                </a:moveTo>
                <a:cubicBezTo>
                  <a:pt x="10633" y="1750425"/>
                  <a:pt x="1" y="885900"/>
                  <a:pt x="0" y="0"/>
                </a:cubicBezTo>
                <a:lnTo>
                  <a:pt x="1930257" y="7142"/>
                </a:lnTo>
                <a:lnTo>
                  <a:pt x="3519377" y="6889896"/>
                </a:lnTo>
                <a:lnTo>
                  <a:pt x="2413591" y="6911324"/>
                </a:lnTo>
                <a:lnTo>
                  <a:pt x="10634" y="26363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Título 1">
            <a:extLst>
              <a:ext uri="{FF2B5EF4-FFF2-40B4-BE49-F238E27FC236}">
                <a16:creationId xmlns:a16="http://schemas.microsoft.com/office/drawing/2014/main" id="{0D2A2921-60CF-4EB4-97C4-257C60CF9400}"/>
              </a:ext>
            </a:extLst>
          </p:cNvPr>
          <p:cNvSpPr txBox="1">
            <a:spLocks/>
          </p:cNvSpPr>
          <p:nvPr/>
        </p:nvSpPr>
        <p:spPr>
          <a:xfrm>
            <a:off x="3595107" y="923147"/>
            <a:ext cx="4998562" cy="1630230"/>
          </a:xfrm>
          <a:prstGeom prst="rect">
            <a:avLst/>
          </a:prstGeom>
          <a:effectLst/>
        </p:spPr>
        <p:txBody>
          <a:bodyPr vert="horz" lIns="91440" tIns="45720" rIns="91440" bIns="45720" rtlCol="0" anchor="b">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lnSpc>
                <a:spcPct val="90000"/>
              </a:lnSpc>
            </a:pPr>
            <a:r>
              <a:rPr lang="en-US" sz="3600" dirty="0">
                <a:solidFill>
                  <a:schemeClr val="accent1">
                    <a:lumMod val="50000"/>
                  </a:schemeClr>
                </a:solidFill>
              </a:rPr>
              <a:t>3. Un </a:t>
            </a:r>
            <a:r>
              <a:rPr lang="es-MX" sz="3600" dirty="0">
                <a:solidFill>
                  <a:schemeClr val="accent1">
                    <a:lumMod val="50000"/>
                  </a:schemeClr>
                </a:solidFill>
              </a:rPr>
              <a:t>Poco</a:t>
            </a:r>
            <a:r>
              <a:rPr lang="en-US" sz="3600" dirty="0">
                <a:solidFill>
                  <a:schemeClr val="accent1">
                    <a:lumMod val="50000"/>
                  </a:schemeClr>
                </a:solidFill>
              </a:rPr>
              <a:t> de Historia</a:t>
            </a:r>
          </a:p>
        </p:txBody>
      </p:sp>
      <p:sp>
        <p:nvSpPr>
          <p:cNvPr id="30" name="Rectángulo 29">
            <a:extLst>
              <a:ext uri="{FF2B5EF4-FFF2-40B4-BE49-F238E27FC236}">
                <a16:creationId xmlns:a16="http://schemas.microsoft.com/office/drawing/2014/main" id="{619E734D-4649-440B-AFF9-6650C21A9299}"/>
              </a:ext>
            </a:extLst>
          </p:cNvPr>
          <p:cNvSpPr/>
          <p:nvPr/>
        </p:nvSpPr>
        <p:spPr>
          <a:xfrm>
            <a:off x="6175519" y="6095175"/>
            <a:ext cx="2835765" cy="553998"/>
          </a:xfrm>
          <a:prstGeom prst="rect">
            <a:avLst/>
          </a:prstGeom>
        </p:spPr>
        <p:txBody>
          <a:bodyPr wrap="square">
            <a:spAutoFit/>
          </a:bodyPr>
          <a:lstStyle/>
          <a:p>
            <a:r>
              <a:rPr lang="es-MX" sz="1000" dirty="0">
                <a:solidFill>
                  <a:schemeClr val="bg2">
                    <a:lumMod val="25000"/>
                  </a:schemeClr>
                </a:solidFill>
                <a:latin typeface="Arial"/>
                <a:cs typeface="Arial"/>
              </a:rPr>
              <a:t>Figura 18: Alabastron o envase de perfume romano. Museos Vaticanos.</a:t>
            </a:r>
          </a:p>
          <a:p>
            <a:r>
              <a:rPr lang="es-MX" sz="1000" dirty="0">
                <a:solidFill>
                  <a:schemeClr val="bg2">
                    <a:lumMod val="25000"/>
                  </a:schemeClr>
                </a:solidFill>
                <a:latin typeface="Arial"/>
                <a:cs typeface="Arial"/>
              </a:rPr>
              <a:t>Fuente: Domus-romana (2015).</a:t>
            </a:r>
          </a:p>
        </p:txBody>
      </p:sp>
      <p:grpSp>
        <p:nvGrpSpPr>
          <p:cNvPr id="17" name="Grupo 16">
            <a:extLst>
              <a:ext uri="{FF2B5EF4-FFF2-40B4-BE49-F238E27FC236}">
                <a16:creationId xmlns:a16="http://schemas.microsoft.com/office/drawing/2014/main" id="{3B92E5D4-7012-2949-8120-A8DD20874094}"/>
              </a:ext>
            </a:extLst>
          </p:cNvPr>
          <p:cNvGrpSpPr/>
          <p:nvPr/>
        </p:nvGrpSpPr>
        <p:grpSpPr>
          <a:xfrm>
            <a:off x="2470196" y="-2251"/>
            <a:ext cx="3761185" cy="6883775"/>
            <a:chOff x="2470196" y="-12935"/>
            <a:chExt cx="3761185" cy="6883775"/>
          </a:xfrm>
        </p:grpSpPr>
        <p:sp>
          <p:nvSpPr>
            <p:cNvPr id="18" name="Freeform 6">
              <a:extLst>
                <a:ext uri="{FF2B5EF4-FFF2-40B4-BE49-F238E27FC236}">
                  <a16:creationId xmlns:a16="http://schemas.microsoft.com/office/drawing/2014/main" id="{8D703E4F-FF62-BE42-B010-CD376F789BEF}"/>
                </a:ext>
              </a:extLst>
            </p:cNvPr>
            <p:cNvSpPr/>
            <p:nvPr/>
          </p:nvSpPr>
          <p:spPr bwMode="auto">
            <a:xfrm>
              <a:off x="2798808" y="-10241"/>
              <a:ext cx="277121" cy="2788366"/>
            </a:xfrm>
            <a:custGeom>
              <a:avLst/>
              <a:gdLst>
                <a:gd name="connsiteX0" fmla="*/ 0 w 10000"/>
                <a:gd name="connsiteY0" fmla="*/ 9675 h 10000"/>
                <a:gd name="connsiteX1" fmla="*/ 3358 w 10000"/>
                <a:gd name="connsiteY1" fmla="*/ 10000 h 10000"/>
                <a:gd name="connsiteX2" fmla="*/ 10000 w 10000"/>
                <a:gd name="connsiteY2" fmla="*/ 0 h 10000"/>
                <a:gd name="connsiteX3" fmla="*/ 1005 w 10000"/>
                <a:gd name="connsiteY3" fmla="*/ 0 h 10000"/>
                <a:gd name="connsiteX4" fmla="*/ 0 w 10000"/>
                <a:gd name="connsiteY4" fmla="*/ 9675 h 10000"/>
                <a:gd name="connsiteX0" fmla="*/ 0 w 4428"/>
                <a:gd name="connsiteY0" fmla="*/ 9949 h 10274"/>
                <a:gd name="connsiteX1" fmla="*/ 3358 w 4428"/>
                <a:gd name="connsiteY1" fmla="*/ 10274 h 10274"/>
                <a:gd name="connsiteX2" fmla="*/ 4428 w 4428"/>
                <a:gd name="connsiteY2" fmla="*/ 0 h 10274"/>
                <a:gd name="connsiteX3" fmla="*/ 1005 w 4428"/>
                <a:gd name="connsiteY3" fmla="*/ 274 h 10274"/>
                <a:gd name="connsiteX4" fmla="*/ 0 w 4428"/>
                <a:gd name="connsiteY4" fmla="*/ 9949 h 10274"/>
                <a:gd name="connsiteX0" fmla="*/ 0 w 9281"/>
                <a:gd name="connsiteY0" fmla="*/ 9417 h 9733"/>
                <a:gd name="connsiteX1" fmla="*/ 7584 w 9281"/>
                <a:gd name="connsiteY1" fmla="*/ 9733 h 9733"/>
                <a:gd name="connsiteX2" fmla="*/ 9281 w 9281"/>
                <a:gd name="connsiteY2" fmla="*/ 0 h 9733"/>
                <a:gd name="connsiteX3" fmla="*/ 2270 w 9281"/>
                <a:gd name="connsiteY3" fmla="*/ 0 h 9733"/>
                <a:gd name="connsiteX4" fmla="*/ 0 w 9281"/>
                <a:gd name="connsiteY4" fmla="*/ 9417 h 9733"/>
                <a:gd name="connsiteX0" fmla="*/ 0 w 10000"/>
                <a:gd name="connsiteY0" fmla="*/ 9675 h 10000"/>
                <a:gd name="connsiteX1" fmla="*/ 8172 w 10000"/>
                <a:gd name="connsiteY1" fmla="*/ 10000 h 10000"/>
                <a:gd name="connsiteX2" fmla="*/ 10000 w 10000"/>
                <a:gd name="connsiteY2" fmla="*/ 0 h 10000"/>
                <a:gd name="connsiteX3" fmla="*/ 896 w 10000"/>
                <a:gd name="connsiteY3" fmla="*/ 0 h 10000"/>
                <a:gd name="connsiteX4" fmla="*/ 0 w 10000"/>
                <a:gd name="connsiteY4" fmla="*/ 9675 h 10000"/>
                <a:gd name="connsiteX0" fmla="*/ 0 w 8172"/>
                <a:gd name="connsiteY0" fmla="*/ 9675 h 10000"/>
                <a:gd name="connsiteX1" fmla="*/ 8172 w 8172"/>
                <a:gd name="connsiteY1" fmla="*/ 10000 h 10000"/>
                <a:gd name="connsiteX2" fmla="*/ 8063 w 8172"/>
                <a:gd name="connsiteY2" fmla="*/ 46 h 10000"/>
                <a:gd name="connsiteX3" fmla="*/ 896 w 8172"/>
                <a:gd name="connsiteY3" fmla="*/ 0 h 10000"/>
                <a:gd name="connsiteX4" fmla="*/ 0 w 8172"/>
                <a:gd name="connsiteY4" fmla="*/ 9675 h 10000"/>
                <a:gd name="connsiteX0" fmla="*/ 0 w 11290"/>
                <a:gd name="connsiteY0" fmla="*/ 9675 h 10000"/>
                <a:gd name="connsiteX1" fmla="*/ 10000 w 11290"/>
                <a:gd name="connsiteY1" fmla="*/ 10000 h 10000"/>
                <a:gd name="connsiteX2" fmla="*/ 11289 w 11290"/>
                <a:gd name="connsiteY2" fmla="*/ 137 h 10000"/>
                <a:gd name="connsiteX3" fmla="*/ 1096 w 11290"/>
                <a:gd name="connsiteY3" fmla="*/ 0 h 10000"/>
                <a:gd name="connsiteX4" fmla="*/ 0 w 11290"/>
                <a:gd name="connsiteY4" fmla="*/ 9675 h 10000"/>
                <a:gd name="connsiteX0" fmla="*/ 0 w 11290"/>
                <a:gd name="connsiteY0" fmla="*/ 9949 h 10274"/>
                <a:gd name="connsiteX1" fmla="*/ 10000 w 11290"/>
                <a:gd name="connsiteY1" fmla="*/ 10274 h 10274"/>
                <a:gd name="connsiteX2" fmla="*/ 11289 w 11290"/>
                <a:gd name="connsiteY2" fmla="*/ 0 h 10274"/>
                <a:gd name="connsiteX3" fmla="*/ 1096 w 11290"/>
                <a:gd name="connsiteY3" fmla="*/ 274 h 10274"/>
                <a:gd name="connsiteX4" fmla="*/ 0 w 11290"/>
                <a:gd name="connsiteY4" fmla="*/ 9949 h 10274"/>
                <a:gd name="connsiteX0" fmla="*/ 0 w 10344"/>
                <a:gd name="connsiteY0" fmla="*/ 9812 h 10137"/>
                <a:gd name="connsiteX1" fmla="*/ 10000 w 10344"/>
                <a:gd name="connsiteY1" fmla="*/ 10137 h 10137"/>
                <a:gd name="connsiteX2" fmla="*/ 10341 w 10344"/>
                <a:gd name="connsiteY2" fmla="*/ 0 h 10137"/>
                <a:gd name="connsiteX3" fmla="*/ 1096 w 10344"/>
                <a:gd name="connsiteY3" fmla="*/ 137 h 10137"/>
                <a:gd name="connsiteX4" fmla="*/ 0 w 10344"/>
                <a:gd name="connsiteY4" fmla="*/ 9812 h 10137"/>
                <a:gd name="connsiteX0" fmla="*/ 0 w 10344"/>
                <a:gd name="connsiteY0" fmla="*/ 9812 h 10137"/>
                <a:gd name="connsiteX1" fmla="*/ 10000 w 10344"/>
                <a:gd name="connsiteY1" fmla="*/ 10137 h 10137"/>
                <a:gd name="connsiteX2" fmla="*/ 10341 w 10344"/>
                <a:gd name="connsiteY2" fmla="*/ 0 h 10137"/>
                <a:gd name="connsiteX3" fmla="*/ 472 w 10344"/>
                <a:gd name="connsiteY3" fmla="*/ 57 h 10137"/>
                <a:gd name="connsiteX4" fmla="*/ 0 w 10344"/>
                <a:gd name="connsiteY4" fmla="*/ 9812 h 1013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77 h 10097"/>
                <a:gd name="connsiteX4" fmla="*/ 0 w 10344"/>
                <a:gd name="connsiteY4" fmla="*/ 9772 h 10097"/>
                <a:gd name="connsiteX0" fmla="*/ 0 w 10344"/>
                <a:gd name="connsiteY0" fmla="*/ 9695 h 10020"/>
                <a:gd name="connsiteX1" fmla="*/ 10000 w 10344"/>
                <a:gd name="connsiteY1" fmla="*/ 10020 h 10020"/>
                <a:gd name="connsiteX2" fmla="*/ 10341 w 10344"/>
                <a:gd name="connsiteY2" fmla="*/ 3 h 10020"/>
                <a:gd name="connsiteX3" fmla="*/ 472 w 10344"/>
                <a:gd name="connsiteY3" fmla="*/ 0 h 10020"/>
                <a:gd name="connsiteX4" fmla="*/ 0 w 10344"/>
                <a:gd name="connsiteY4" fmla="*/ 9695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44" h="10020">
                  <a:moveTo>
                    <a:pt x="0" y="9695"/>
                  </a:moveTo>
                  <a:lnTo>
                    <a:pt x="10000" y="10020"/>
                  </a:lnTo>
                  <a:cubicBezTo>
                    <a:pt x="9956" y="6702"/>
                    <a:pt x="10385" y="3321"/>
                    <a:pt x="10341" y="3"/>
                  </a:cubicBezTo>
                  <a:lnTo>
                    <a:pt x="472" y="0"/>
                  </a:lnTo>
                  <a:cubicBezTo>
                    <a:pt x="315" y="3252"/>
                    <a:pt x="157" y="6443"/>
                    <a:pt x="0" y="9695"/>
                  </a:cubicBezTo>
                  <a:close/>
                </a:path>
              </a:pathLst>
            </a:custGeom>
            <a:solidFill>
              <a:schemeClr val="accent1"/>
            </a:solidFill>
            <a:ln>
              <a:noFill/>
            </a:ln>
          </p:spPr>
        </p:sp>
        <p:sp>
          <p:nvSpPr>
            <p:cNvPr id="19" name="Freeform 9">
              <a:extLst>
                <a:ext uri="{FF2B5EF4-FFF2-40B4-BE49-F238E27FC236}">
                  <a16:creationId xmlns:a16="http://schemas.microsoft.com/office/drawing/2014/main" id="{449C3E7F-F659-104C-B84E-99980F743010}"/>
                </a:ext>
              </a:extLst>
            </p:cNvPr>
            <p:cNvSpPr/>
            <p:nvPr/>
          </p:nvSpPr>
          <p:spPr bwMode="auto">
            <a:xfrm>
              <a:off x="2470196" y="2582862"/>
              <a:ext cx="2020490"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0" name="Freeform 10">
              <a:extLst>
                <a:ext uri="{FF2B5EF4-FFF2-40B4-BE49-F238E27FC236}">
                  <a16:creationId xmlns:a16="http://schemas.microsoft.com/office/drawing/2014/main" id="{FFF5CC0A-F405-3D4C-AD3E-849B0CB4C887}"/>
                </a:ext>
              </a:extLst>
            </p:cNvPr>
            <p:cNvSpPr/>
            <p:nvPr/>
          </p:nvSpPr>
          <p:spPr bwMode="auto">
            <a:xfrm>
              <a:off x="2802380" y="2692400"/>
              <a:ext cx="249912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1" name="Freeform 11">
              <a:extLst>
                <a:ext uri="{FF2B5EF4-FFF2-40B4-BE49-F238E27FC236}">
                  <a16:creationId xmlns:a16="http://schemas.microsoft.com/office/drawing/2014/main" id="{2C1AB067-F610-1B49-A50B-7570F09FA8C3}"/>
                </a:ext>
              </a:extLst>
            </p:cNvPr>
            <p:cNvSpPr/>
            <p:nvPr/>
          </p:nvSpPr>
          <p:spPr bwMode="auto">
            <a:xfrm>
              <a:off x="2798809" y="2687637"/>
              <a:ext cx="343257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3" name="Freeform 12">
              <a:extLst>
                <a:ext uri="{FF2B5EF4-FFF2-40B4-BE49-F238E27FC236}">
                  <a16:creationId xmlns:a16="http://schemas.microsoft.com/office/drawing/2014/main" id="{1AA9D2EB-38C5-5E40-A359-1393AB203575}"/>
                </a:ext>
              </a:extLst>
            </p:cNvPr>
            <p:cNvSpPr/>
            <p:nvPr/>
          </p:nvSpPr>
          <p:spPr bwMode="auto">
            <a:xfrm>
              <a:off x="2470196" y="2578100"/>
              <a:ext cx="2688431" cy="4292740"/>
            </a:xfrm>
            <a:custGeom>
              <a:avLst/>
              <a:gdLst>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5390 w 10000"/>
                <a:gd name="connsiteY6" fmla="*/ 9703 h 10000"/>
                <a:gd name="connsiteX7" fmla="*/ 10000 w 10000"/>
                <a:gd name="connsiteY7" fmla="*/ 10000 h 10000"/>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7894 w 10000"/>
                <a:gd name="connsiteY6" fmla="*/ 10000 h 10000"/>
                <a:gd name="connsiteX7" fmla="*/ 10000 w 10000"/>
                <a:gd name="connsiteY7" fmla="*/ 10000 h 10000"/>
                <a:gd name="connsiteX0" fmla="*/ 10000 w 10000"/>
                <a:gd name="connsiteY0" fmla="*/ 10000 h 10030"/>
                <a:gd name="connsiteX1" fmla="*/ 1169 w 10000"/>
                <a:gd name="connsiteY1" fmla="*/ 412 h 10030"/>
                <a:gd name="connsiteX2" fmla="*/ 1010 w 10000"/>
                <a:gd name="connsiteY2" fmla="*/ 223 h 10030"/>
                <a:gd name="connsiteX3" fmla="*/ 996 w 10000"/>
                <a:gd name="connsiteY3" fmla="*/ 211 h 10030"/>
                <a:gd name="connsiteX4" fmla="*/ 0 w 10000"/>
                <a:gd name="connsiteY4" fmla="*/ 0 h 10030"/>
                <a:gd name="connsiteX5" fmla="*/ 0 w 10000"/>
                <a:gd name="connsiteY5" fmla="*/ 11 h 10030"/>
                <a:gd name="connsiteX6" fmla="*/ 7516 w 10000"/>
                <a:gd name="connsiteY6" fmla="*/ 10030 h 10030"/>
                <a:gd name="connsiteX7" fmla="*/ 10000 w 10000"/>
                <a:gd name="connsiteY7" fmla="*/ 10000 h 1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30">
                  <a:moveTo>
                    <a:pt x="10000" y="10000"/>
                  </a:moveTo>
                  <a:lnTo>
                    <a:pt x="1169" y="412"/>
                  </a:lnTo>
                  <a:lnTo>
                    <a:pt x="1010" y="223"/>
                  </a:lnTo>
                  <a:cubicBezTo>
                    <a:pt x="1005" y="219"/>
                    <a:pt x="1001" y="215"/>
                    <a:pt x="996" y="211"/>
                  </a:cubicBezTo>
                  <a:lnTo>
                    <a:pt x="0" y="0"/>
                  </a:lnTo>
                  <a:lnTo>
                    <a:pt x="0" y="11"/>
                  </a:lnTo>
                  <a:lnTo>
                    <a:pt x="7516" y="10030"/>
                  </a:lnTo>
                  <a:lnTo>
                    <a:pt x="10000" y="10000"/>
                  </a:lnTo>
                  <a:close/>
                </a:path>
              </a:pathLst>
            </a:custGeom>
            <a:solidFill>
              <a:schemeClr val="tx1">
                <a:lumMod val="75000"/>
                <a:lumOff val="25000"/>
              </a:schemeClr>
            </a:solidFill>
            <a:ln>
              <a:noFill/>
            </a:ln>
          </p:spPr>
        </p:sp>
        <p:sp>
          <p:nvSpPr>
            <p:cNvPr id="24" name="Freeform 7">
              <a:extLst>
                <a:ext uri="{FF2B5EF4-FFF2-40B4-BE49-F238E27FC236}">
                  <a16:creationId xmlns:a16="http://schemas.microsoft.com/office/drawing/2014/main" id="{0C491E3F-4D73-4041-ADF9-612DE0E6E242}"/>
                </a:ext>
              </a:extLst>
            </p:cNvPr>
            <p:cNvSpPr/>
            <p:nvPr/>
          </p:nvSpPr>
          <p:spPr bwMode="auto">
            <a:xfrm>
              <a:off x="2470197" y="-12935"/>
              <a:ext cx="281023" cy="2697397"/>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430 w 10249"/>
                <a:gd name="connsiteY0" fmla="*/ 9952 h 9952"/>
                <a:gd name="connsiteX1" fmla="*/ 10249 w 10249"/>
                <a:gd name="connsiteY1" fmla="*/ 0 h 9952"/>
                <a:gd name="connsiteX2" fmla="*/ 113 w 10249"/>
                <a:gd name="connsiteY2" fmla="*/ 0 h 9952"/>
                <a:gd name="connsiteX3" fmla="*/ 249 w 10249"/>
                <a:gd name="connsiteY3" fmla="*/ 9614 h 9952"/>
                <a:gd name="connsiteX4" fmla="*/ 6265 w 10249"/>
                <a:gd name="connsiteY4" fmla="*/ 9934 h 9952"/>
                <a:gd name="connsiteX5" fmla="*/ 6430 w 10249"/>
                <a:gd name="connsiteY5" fmla="*/ 9952 h 9952"/>
                <a:gd name="connsiteX0" fmla="*/ 6031 w 9757"/>
                <a:gd name="connsiteY0" fmla="*/ 10143 h 10143"/>
                <a:gd name="connsiteX1" fmla="*/ 9757 w 9757"/>
                <a:gd name="connsiteY1" fmla="*/ 143 h 10143"/>
                <a:gd name="connsiteX2" fmla="*/ 1297 w 9757"/>
                <a:gd name="connsiteY2" fmla="*/ 0 h 10143"/>
                <a:gd name="connsiteX3" fmla="*/ 0 w 9757"/>
                <a:gd name="connsiteY3" fmla="*/ 9803 h 10143"/>
                <a:gd name="connsiteX4" fmla="*/ 5870 w 9757"/>
                <a:gd name="connsiteY4" fmla="*/ 10125 h 10143"/>
                <a:gd name="connsiteX5" fmla="*/ 6031 w 9757"/>
                <a:gd name="connsiteY5" fmla="*/ 10143 h 10143"/>
                <a:gd name="connsiteX0" fmla="*/ 6181 w 10000"/>
                <a:gd name="connsiteY0" fmla="*/ 9906 h 9906"/>
                <a:gd name="connsiteX1" fmla="*/ 10000 w 10000"/>
                <a:gd name="connsiteY1" fmla="*/ 47 h 9906"/>
                <a:gd name="connsiteX2" fmla="*/ 157 w 10000"/>
                <a:gd name="connsiteY2" fmla="*/ 0 h 9906"/>
                <a:gd name="connsiteX3" fmla="*/ 0 w 10000"/>
                <a:gd name="connsiteY3" fmla="*/ 9571 h 9906"/>
                <a:gd name="connsiteX4" fmla="*/ 6016 w 10000"/>
                <a:gd name="connsiteY4" fmla="*/ 9888 h 9906"/>
                <a:gd name="connsiteX5" fmla="*/ 6181 w 10000"/>
                <a:gd name="connsiteY5" fmla="*/ 9906 h 9906"/>
                <a:gd name="connsiteX0" fmla="*/ 6181 w 9121"/>
                <a:gd name="connsiteY0" fmla="*/ 10191 h 10191"/>
                <a:gd name="connsiteX1" fmla="*/ 9121 w 9121"/>
                <a:gd name="connsiteY1" fmla="*/ 0 h 10191"/>
                <a:gd name="connsiteX2" fmla="*/ 157 w 9121"/>
                <a:gd name="connsiteY2" fmla="*/ 191 h 10191"/>
                <a:gd name="connsiteX3" fmla="*/ 0 w 9121"/>
                <a:gd name="connsiteY3" fmla="*/ 9853 h 10191"/>
                <a:gd name="connsiteX4" fmla="*/ 6016 w 9121"/>
                <a:gd name="connsiteY4" fmla="*/ 10173 h 10191"/>
                <a:gd name="connsiteX5" fmla="*/ 6181 w 9121"/>
                <a:gd name="connsiteY5" fmla="*/ 10191 h 10191"/>
                <a:gd name="connsiteX0" fmla="*/ 6777 w 7430"/>
                <a:gd name="connsiteY0" fmla="*/ 9860 h 9860"/>
                <a:gd name="connsiteX1" fmla="*/ 7430 w 7430"/>
                <a:gd name="connsiteY1" fmla="*/ 0 h 9860"/>
                <a:gd name="connsiteX2" fmla="*/ 172 w 7430"/>
                <a:gd name="connsiteY2" fmla="*/ 47 h 9860"/>
                <a:gd name="connsiteX3" fmla="*/ 0 w 7430"/>
                <a:gd name="connsiteY3" fmla="*/ 9528 h 9860"/>
                <a:gd name="connsiteX4" fmla="*/ 6596 w 7430"/>
                <a:gd name="connsiteY4" fmla="*/ 9842 h 9860"/>
                <a:gd name="connsiteX5" fmla="*/ 6777 w 7430"/>
                <a:gd name="connsiteY5" fmla="*/ 9860 h 9860"/>
                <a:gd name="connsiteX0" fmla="*/ 11987 w 12866"/>
                <a:gd name="connsiteY0" fmla="*/ 10567 h 10567"/>
                <a:gd name="connsiteX1" fmla="*/ 12866 w 12866"/>
                <a:gd name="connsiteY1" fmla="*/ 567 h 10567"/>
                <a:gd name="connsiteX2" fmla="*/ 70 w 12866"/>
                <a:gd name="connsiteY2" fmla="*/ 0 h 10567"/>
                <a:gd name="connsiteX3" fmla="*/ 2866 w 12866"/>
                <a:gd name="connsiteY3" fmla="*/ 10230 h 10567"/>
                <a:gd name="connsiteX4" fmla="*/ 11744 w 12866"/>
                <a:gd name="connsiteY4" fmla="*/ 10549 h 10567"/>
                <a:gd name="connsiteX5" fmla="*/ 11987 w 12866"/>
                <a:gd name="connsiteY5" fmla="*/ 10567 h 10567"/>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890 w 10769"/>
                <a:gd name="connsiteY0" fmla="*/ 10000 h 10000"/>
                <a:gd name="connsiteX1" fmla="*/ 10769 w 10769"/>
                <a:gd name="connsiteY1" fmla="*/ 0 h 10000"/>
                <a:gd name="connsiteX2" fmla="*/ 135 w 10769"/>
                <a:gd name="connsiteY2" fmla="*/ 0 h 10000"/>
                <a:gd name="connsiteX3" fmla="*/ 769 w 10769"/>
                <a:gd name="connsiteY3" fmla="*/ 9663 h 10000"/>
                <a:gd name="connsiteX4" fmla="*/ 9647 w 10769"/>
                <a:gd name="connsiteY4" fmla="*/ 9982 h 10000"/>
                <a:gd name="connsiteX5" fmla="*/ 9890 w 10769"/>
                <a:gd name="connsiteY5" fmla="*/ 10000 h 10000"/>
                <a:gd name="connsiteX0" fmla="*/ 9121 w 10000"/>
                <a:gd name="connsiteY0" fmla="*/ 10000 h 10000"/>
                <a:gd name="connsiteX1" fmla="*/ 10000 w 10000"/>
                <a:gd name="connsiteY1" fmla="*/ 0 h 10000"/>
                <a:gd name="connsiteX2" fmla="*/ 1528 w 10000"/>
                <a:gd name="connsiteY2" fmla="*/ 95 h 10000"/>
                <a:gd name="connsiteX3" fmla="*/ 0 w 10000"/>
                <a:gd name="connsiteY3" fmla="*/ 9663 h 10000"/>
                <a:gd name="connsiteX4" fmla="*/ 8878 w 10000"/>
                <a:gd name="connsiteY4" fmla="*/ 9982 h 10000"/>
                <a:gd name="connsiteX5" fmla="*/ 9121 w 10000"/>
                <a:gd name="connsiteY5" fmla="*/ 10000 h 10000"/>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121 w 9568"/>
                <a:gd name="connsiteY0" fmla="*/ 10000 h 10000"/>
                <a:gd name="connsiteX1" fmla="*/ 9568 w 9568"/>
                <a:gd name="connsiteY1" fmla="*/ 0 h 10000"/>
                <a:gd name="connsiteX2" fmla="*/ 663 w 9568"/>
                <a:gd name="connsiteY2" fmla="*/ 0 h 10000"/>
                <a:gd name="connsiteX3" fmla="*/ 0 w 9568"/>
                <a:gd name="connsiteY3" fmla="*/ 9663 h 10000"/>
                <a:gd name="connsiteX4" fmla="*/ 8878 w 9568"/>
                <a:gd name="connsiteY4" fmla="*/ 9982 h 10000"/>
                <a:gd name="connsiteX5" fmla="*/ 9121 w 9568"/>
                <a:gd name="connsiteY5" fmla="*/ 10000 h 10000"/>
                <a:gd name="connsiteX0" fmla="*/ 9533 w 10000"/>
                <a:gd name="connsiteY0" fmla="*/ 10042 h 10042"/>
                <a:gd name="connsiteX1" fmla="*/ 10000 w 10000"/>
                <a:gd name="connsiteY1" fmla="*/ 0 h 10042"/>
                <a:gd name="connsiteX2" fmla="*/ 693 w 10000"/>
                <a:gd name="connsiteY2" fmla="*/ 42 h 10042"/>
                <a:gd name="connsiteX3" fmla="*/ 0 w 10000"/>
                <a:gd name="connsiteY3" fmla="*/ 9705 h 10042"/>
                <a:gd name="connsiteX4" fmla="*/ 9279 w 10000"/>
                <a:gd name="connsiteY4" fmla="*/ 10024 h 10042"/>
                <a:gd name="connsiteX5" fmla="*/ 9533 w 10000"/>
                <a:gd name="connsiteY5" fmla="*/ 10042 h 10042"/>
                <a:gd name="connsiteX0" fmla="*/ 9533 w 10000"/>
                <a:gd name="connsiteY0" fmla="*/ 10042 h 10042"/>
                <a:gd name="connsiteX1" fmla="*/ 10000 w 10000"/>
                <a:gd name="connsiteY1" fmla="*/ 0 h 10042"/>
                <a:gd name="connsiteX2" fmla="*/ 495 w 10000"/>
                <a:gd name="connsiteY2" fmla="*/ 42 h 10042"/>
                <a:gd name="connsiteX3" fmla="*/ 0 w 10000"/>
                <a:gd name="connsiteY3" fmla="*/ 9705 h 10042"/>
                <a:gd name="connsiteX4" fmla="*/ 9279 w 10000"/>
                <a:gd name="connsiteY4" fmla="*/ 10024 h 10042"/>
                <a:gd name="connsiteX5" fmla="*/ 9533 w 10000"/>
                <a:gd name="connsiteY5" fmla="*/ 10042 h 1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42">
                  <a:moveTo>
                    <a:pt x="9533" y="10042"/>
                  </a:moveTo>
                  <a:cubicBezTo>
                    <a:pt x="9840" y="6708"/>
                    <a:pt x="9694" y="3334"/>
                    <a:pt x="10000" y="0"/>
                  </a:cubicBezTo>
                  <a:lnTo>
                    <a:pt x="495" y="42"/>
                  </a:lnTo>
                  <a:cubicBezTo>
                    <a:pt x="-184" y="3231"/>
                    <a:pt x="682" y="6516"/>
                    <a:pt x="0" y="9705"/>
                  </a:cubicBezTo>
                  <a:lnTo>
                    <a:pt x="9279" y="10024"/>
                  </a:lnTo>
                  <a:lnTo>
                    <a:pt x="9533" y="10042"/>
                  </a:lnTo>
                  <a:close/>
                </a:path>
              </a:pathLst>
            </a:custGeom>
            <a:solidFill>
              <a:schemeClr val="tx1">
                <a:lumMod val="65000"/>
                <a:lumOff val="35000"/>
              </a:schemeClr>
            </a:solidFill>
            <a:ln>
              <a:noFill/>
            </a:ln>
          </p:spPr>
        </p:sp>
      </p:grpSp>
    </p:spTree>
    <p:extLst>
      <p:ext uri="{BB962C8B-B14F-4D97-AF65-F5344CB8AC3E}">
        <p14:creationId xmlns:p14="http://schemas.microsoft.com/office/powerpoint/2010/main" val="1297241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4" name="Marcador de contenido 3">
            <a:extLst>
              <a:ext uri="{FF2B5EF4-FFF2-40B4-BE49-F238E27FC236}">
                <a16:creationId xmlns:a16="http://schemas.microsoft.com/office/drawing/2014/main" id="{8F27EBC1-31DC-4403-8660-67B1B4315203}"/>
              </a:ext>
            </a:extLst>
          </p:cNvPr>
          <p:cNvSpPr>
            <a:spLocks noGrp="1"/>
          </p:cNvSpPr>
          <p:nvPr>
            <p:ph idx="4294967295"/>
          </p:nvPr>
        </p:nvSpPr>
        <p:spPr>
          <a:xfrm>
            <a:off x="2009553" y="1323724"/>
            <a:ext cx="3402418" cy="5110418"/>
          </a:xfrm>
        </p:spPr>
        <p:txBody>
          <a:bodyPr>
            <a:normAutofit fontScale="92500"/>
          </a:bodyPr>
          <a:lstStyle/>
          <a:p>
            <a:pPr marL="0" indent="0" algn="just">
              <a:lnSpc>
                <a:spcPct val="110000"/>
              </a:lnSpc>
              <a:buNone/>
            </a:pPr>
            <a:r>
              <a:rPr lang="es-MX" sz="1600" dirty="0">
                <a:solidFill>
                  <a:schemeClr val="accent1">
                    <a:lumMod val="75000"/>
                  </a:schemeClr>
                </a:solidFill>
              </a:rPr>
              <a:t>El hombre en un principio fabricó canastas y cestos con varas, cortezas o tallos huecos; algunos recipientes eran de cochas o de huesos de animales. También elaboró envoltorios de hojas o tallos de diferentes plantas, así como pieles o membranas orgánicas de diferentes animales.</a:t>
            </a:r>
          </a:p>
          <a:p>
            <a:pPr marL="0" indent="0" algn="just">
              <a:lnSpc>
                <a:spcPct val="110000"/>
              </a:lnSpc>
              <a:buNone/>
            </a:pPr>
            <a:r>
              <a:rPr lang="es-MX" sz="1600" dirty="0">
                <a:solidFill>
                  <a:schemeClr val="accent1">
                    <a:lumMod val="75000"/>
                  </a:schemeClr>
                </a:solidFill>
              </a:rPr>
              <a:t>El empleo de los distintos materiales que tenía disponibles el hombre para la conservación de productos, se asocia fuertemente con las propiedades inherentes a los mismos, tales como: resistencia a ciertos insectos u hongos, cualidades higroscópicas, resistencia al impacto, dureza, ligereza, entre otros; lo que permitía dar respuesta a sus circunstancias  y necesidades del momento (Losada, 2000).</a:t>
            </a:r>
          </a:p>
        </p:txBody>
      </p:sp>
      <p:sp>
        <p:nvSpPr>
          <p:cNvPr id="7"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Antigüedad</a:t>
            </a:r>
          </a:p>
        </p:txBody>
      </p:sp>
      <p:pic>
        <p:nvPicPr>
          <p:cNvPr id="11" name="Imagen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69044" y="1525931"/>
            <a:ext cx="2626169" cy="3501558"/>
          </a:xfrm>
          <a:prstGeom prst="rect">
            <a:avLst/>
          </a:prstGeom>
        </p:spPr>
      </p:pic>
      <p:sp>
        <p:nvSpPr>
          <p:cNvPr id="12" name="Rectángulo 11">
            <a:extLst>
              <a:ext uri="{FF2B5EF4-FFF2-40B4-BE49-F238E27FC236}">
                <a16:creationId xmlns:a16="http://schemas.microsoft.com/office/drawing/2014/main" id="{619E734D-4649-440B-AFF9-6650C21A9299}"/>
              </a:ext>
            </a:extLst>
          </p:cNvPr>
          <p:cNvSpPr/>
          <p:nvPr/>
        </p:nvSpPr>
        <p:spPr>
          <a:xfrm>
            <a:off x="6018005" y="5880144"/>
            <a:ext cx="3125995" cy="553998"/>
          </a:xfrm>
          <a:prstGeom prst="rect">
            <a:avLst/>
          </a:prstGeom>
        </p:spPr>
        <p:txBody>
          <a:bodyPr wrap="square">
            <a:spAutoFit/>
          </a:bodyPr>
          <a:lstStyle/>
          <a:p>
            <a:r>
              <a:rPr lang="es-MX" sz="1000" dirty="0">
                <a:solidFill>
                  <a:schemeClr val="accent1">
                    <a:lumMod val="50000"/>
                  </a:schemeClr>
                </a:solidFill>
                <a:latin typeface="Arial"/>
                <a:cs typeface="Arial"/>
              </a:rPr>
              <a:t>Figura 19: Queso de puerco envuelto en un cesto de palma, México. </a:t>
            </a:r>
          </a:p>
          <a:p>
            <a:r>
              <a:rPr lang="es-MX" sz="1000" dirty="0">
                <a:solidFill>
                  <a:schemeClr val="accent1">
                    <a:lumMod val="50000"/>
                  </a:schemeClr>
                </a:solidFill>
                <a:latin typeface="Arial"/>
                <a:cs typeface="Arial"/>
              </a:rPr>
              <a:t>Fuente: Twitter (2017).</a:t>
            </a:r>
          </a:p>
        </p:txBody>
      </p:sp>
    </p:spTree>
    <p:extLst>
      <p:ext uri="{BB962C8B-B14F-4D97-AF65-F5344CB8AC3E}">
        <p14:creationId xmlns:p14="http://schemas.microsoft.com/office/powerpoint/2010/main" val="3176865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t>Índice</a:t>
            </a:r>
          </a:p>
        </p:txBody>
      </p:sp>
      <p:sp>
        <p:nvSpPr>
          <p:cNvPr id="6" name="Marcador de contenido 2">
            <a:extLst>
              <a:ext uri="{FF2B5EF4-FFF2-40B4-BE49-F238E27FC236}">
                <a16:creationId xmlns:a16="http://schemas.microsoft.com/office/drawing/2014/main" id="{7A6BD0BB-A7B2-AC4A-A818-EA7E1D03C6AA}"/>
              </a:ext>
            </a:extLst>
          </p:cNvPr>
          <p:cNvSpPr txBox="1">
            <a:spLocks/>
          </p:cNvSpPr>
          <p:nvPr/>
        </p:nvSpPr>
        <p:spPr>
          <a:xfrm>
            <a:off x="3136605" y="1414130"/>
            <a:ext cx="5397411" cy="5267734"/>
          </a:xfrm>
          <a:prstGeom prst="rect">
            <a:avLst/>
          </a:prstGeom>
        </p:spPr>
        <p:txBody>
          <a:bodyPr vert="horz" lIns="91440" tIns="45720" rIns="91440" bIns="45720" numCol="1"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spcBef>
                <a:spcPts val="0"/>
              </a:spcBef>
              <a:spcAft>
                <a:spcPts val="0"/>
              </a:spcAft>
              <a:buFont typeface="Arial"/>
              <a:buNone/>
            </a:pPr>
            <a:r>
              <a:rPr lang="es-MX" sz="1800" dirty="0">
                <a:solidFill>
                  <a:schemeClr val="accent1">
                    <a:lumMod val="75000"/>
                  </a:schemeClr>
                </a:solidFill>
              </a:rPr>
              <a:t>1. Definiciones de Partida</a:t>
            </a:r>
          </a:p>
          <a:p>
            <a:pPr marL="0" indent="0">
              <a:spcBef>
                <a:spcPts val="0"/>
              </a:spcBef>
              <a:spcAft>
                <a:spcPts val="0"/>
              </a:spcAft>
              <a:buFont typeface="Arial"/>
              <a:buNone/>
            </a:pPr>
            <a:r>
              <a:rPr lang="es-MX" sz="1800" dirty="0">
                <a:solidFill>
                  <a:schemeClr val="accent1">
                    <a:lumMod val="75000"/>
                  </a:schemeClr>
                </a:solidFill>
              </a:rPr>
              <a:t>     </a:t>
            </a:r>
            <a:r>
              <a:rPr lang="es-MX" sz="1600" dirty="0">
                <a:solidFill>
                  <a:schemeClr val="accent1">
                    <a:lumMod val="75000"/>
                  </a:schemeClr>
                </a:solidFill>
              </a:rPr>
              <a:t>- Envase</a:t>
            </a:r>
          </a:p>
          <a:p>
            <a:pPr marL="0" indent="0">
              <a:spcBef>
                <a:spcPts val="0"/>
              </a:spcBef>
              <a:spcAft>
                <a:spcPts val="0"/>
              </a:spcAft>
              <a:buFont typeface="Arial"/>
              <a:buNone/>
            </a:pPr>
            <a:r>
              <a:rPr lang="es-MX" sz="1600" dirty="0">
                <a:solidFill>
                  <a:schemeClr val="accent1">
                    <a:lumMod val="75000"/>
                  </a:schemeClr>
                </a:solidFill>
              </a:rPr>
              <a:t>     - Embalaje</a:t>
            </a:r>
          </a:p>
          <a:p>
            <a:pPr marL="0" indent="0">
              <a:spcBef>
                <a:spcPts val="0"/>
              </a:spcBef>
              <a:spcAft>
                <a:spcPts val="0"/>
              </a:spcAft>
              <a:buFont typeface="Arial"/>
              <a:buNone/>
            </a:pPr>
            <a:r>
              <a:rPr lang="es-MX" sz="1600" dirty="0">
                <a:solidFill>
                  <a:schemeClr val="accent1">
                    <a:lumMod val="75000"/>
                  </a:schemeClr>
                </a:solidFill>
              </a:rPr>
              <a:t>     - Packaging</a:t>
            </a:r>
          </a:p>
          <a:p>
            <a:pPr marL="0" indent="0">
              <a:spcBef>
                <a:spcPts val="0"/>
              </a:spcBef>
              <a:spcAft>
                <a:spcPts val="0"/>
              </a:spcAft>
              <a:buFont typeface="Arial"/>
              <a:buNone/>
            </a:pPr>
            <a:r>
              <a:rPr lang="es-MX" sz="1600" dirty="0">
                <a:solidFill>
                  <a:schemeClr val="accent1">
                    <a:lumMod val="75000"/>
                  </a:schemeClr>
                </a:solidFill>
              </a:rPr>
              <a:t>     - Envase vs empaque</a:t>
            </a:r>
          </a:p>
          <a:p>
            <a:pPr marL="0" indent="0">
              <a:spcBef>
                <a:spcPts val="0"/>
              </a:spcBef>
              <a:spcAft>
                <a:spcPts val="0"/>
              </a:spcAft>
              <a:buFont typeface="Arial"/>
              <a:buNone/>
            </a:pPr>
            <a:r>
              <a:rPr lang="es-MX" sz="1600" dirty="0">
                <a:solidFill>
                  <a:schemeClr val="accent1">
                    <a:lumMod val="75000"/>
                  </a:schemeClr>
                </a:solidFill>
              </a:rPr>
              <a:t>     - Tipos de envase</a:t>
            </a:r>
          </a:p>
          <a:p>
            <a:pPr marL="0" indent="0">
              <a:spcBef>
                <a:spcPts val="0"/>
              </a:spcBef>
              <a:spcAft>
                <a:spcPts val="0"/>
              </a:spcAft>
              <a:buFont typeface="Arial"/>
              <a:buNone/>
            </a:pPr>
            <a:r>
              <a:rPr lang="es-MX" sz="1600" dirty="0">
                <a:solidFill>
                  <a:schemeClr val="accent1">
                    <a:lumMod val="75000"/>
                  </a:schemeClr>
                </a:solidFill>
              </a:rPr>
              <a:t>     - Envase terciario y embalaje</a:t>
            </a:r>
          </a:p>
          <a:p>
            <a:pPr marL="0" indent="0">
              <a:spcBef>
                <a:spcPts val="0"/>
              </a:spcBef>
              <a:spcAft>
                <a:spcPts val="0"/>
              </a:spcAft>
              <a:buFont typeface="Arial"/>
              <a:buNone/>
            </a:pPr>
            <a:endParaRPr lang="es-MX" sz="1000" dirty="0">
              <a:solidFill>
                <a:schemeClr val="accent1">
                  <a:lumMod val="75000"/>
                </a:schemeClr>
              </a:solidFill>
            </a:endParaRPr>
          </a:p>
          <a:p>
            <a:pPr marL="0" indent="0">
              <a:spcBef>
                <a:spcPts val="0"/>
              </a:spcBef>
              <a:spcAft>
                <a:spcPts val="0"/>
              </a:spcAft>
              <a:buFont typeface="Arial"/>
              <a:buNone/>
            </a:pPr>
            <a:r>
              <a:rPr lang="es-MX" sz="1800" dirty="0">
                <a:solidFill>
                  <a:schemeClr val="accent1">
                    <a:lumMod val="75000"/>
                  </a:schemeClr>
                </a:solidFill>
              </a:rPr>
              <a:t>2. Diseño Gráfico y Diseño Industrial</a:t>
            </a:r>
          </a:p>
          <a:p>
            <a:pPr marL="0" indent="0">
              <a:spcBef>
                <a:spcPts val="0"/>
              </a:spcBef>
              <a:spcAft>
                <a:spcPts val="0"/>
              </a:spcAft>
              <a:buFont typeface="Arial"/>
              <a:buNone/>
            </a:pPr>
            <a:r>
              <a:rPr lang="es-MX" sz="1600" dirty="0">
                <a:solidFill>
                  <a:schemeClr val="accent1">
                    <a:lumMod val="75000"/>
                  </a:schemeClr>
                </a:solidFill>
              </a:rPr>
              <a:t>     -Acercamiento al  quehacer  profesional</a:t>
            </a:r>
          </a:p>
          <a:p>
            <a:pPr marL="0" indent="0">
              <a:spcBef>
                <a:spcPts val="0"/>
              </a:spcBef>
              <a:spcAft>
                <a:spcPts val="0"/>
              </a:spcAft>
              <a:buFont typeface="Arial"/>
              <a:buNone/>
            </a:pPr>
            <a:r>
              <a:rPr lang="es-MX" sz="1600" dirty="0">
                <a:solidFill>
                  <a:schemeClr val="accent1">
                    <a:lumMod val="75000"/>
                  </a:schemeClr>
                </a:solidFill>
              </a:rPr>
              <a:t>     -Diseño gráfico e industrial y el envase</a:t>
            </a:r>
          </a:p>
          <a:p>
            <a:pPr marL="0" indent="0">
              <a:spcBef>
                <a:spcPts val="0"/>
              </a:spcBef>
              <a:spcAft>
                <a:spcPts val="0"/>
              </a:spcAft>
              <a:buFont typeface="Arial"/>
              <a:buNone/>
            </a:pPr>
            <a:r>
              <a:rPr lang="es-MX" sz="1600" dirty="0">
                <a:solidFill>
                  <a:schemeClr val="accent1">
                    <a:lumMod val="75000"/>
                  </a:schemeClr>
                </a:solidFill>
              </a:rPr>
              <a:t>     - Incidencia de las profesionales en el envase</a:t>
            </a:r>
          </a:p>
          <a:p>
            <a:pPr marL="0" indent="0">
              <a:spcBef>
                <a:spcPts val="0"/>
              </a:spcBef>
              <a:spcAft>
                <a:spcPts val="0"/>
              </a:spcAft>
              <a:buFont typeface="Arial"/>
              <a:buNone/>
            </a:pPr>
            <a:r>
              <a:rPr lang="es-MX" sz="1600" dirty="0">
                <a:solidFill>
                  <a:schemeClr val="accent1">
                    <a:lumMod val="75000"/>
                  </a:schemeClr>
                </a:solidFill>
              </a:rPr>
              <a:t>     - Diseño industrial y el desarrollo del envase</a:t>
            </a:r>
          </a:p>
          <a:p>
            <a:pPr marL="0" indent="0">
              <a:spcBef>
                <a:spcPts val="0"/>
              </a:spcBef>
              <a:spcAft>
                <a:spcPts val="0"/>
              </a:spcAft>
              <a:buFont typeface="Arial"/>
              <a:buNone/>
            </a:pPr>
            <a:endParaRPr lang="es-MX" sz="1000" dirty="0">
              <a:solidFill>
                <a:schemeClr val="accent1">
                  <a:lumMod val="75000"/>
                </a:schemeClr>
              </a:solidFill>
            </a:endParaRPr>
          </a:p>
          <a:p>
            <a:pPr marL="0" indent="0">
              <a:spcBef>
                <a:spcPts val="0"/>
              </a:spcBef>
              <a:spcAft>
                <a:spcPts val="0"/>
              </a:spcAft>
              <a:buFont typeface="Arial"/>
              <a:buNone/>
            </a:pPr>
            <a:r>
              <a:rPr lang="es-MX" sz="1800" dirty="0">
                <a:solidFill>
                  <a:schemeClr val="accent1">
                    <a:lumMod val="75000"/>
                  </a:schemeClr>
                </a:solidFill>
              </a:rPr>
              <a:t>3. Un poco de Historia</a:t>
            </a:r>
          </a:p>
          <a:p>
            <a:pPr marL="0" indent="0">
              <a:spcBef>
                <a:spcPts val="0"/>
              </a:spcBef>
              <a:spcAft>
                <a:spcPts val="0"/>
              </a:spcAft>
              <a:buFont typeface="Arial"/>
              <a:buNone/>
            </a:pPr>
            <a:r>
              <a:rPr lang="es-MX" sz="1600" dirty="0">
                <a:solidFill>
                  <a:schemeClr val="accent1">
                    <a:lumMod val="75000"/>
                  </a:schemeClr>
                </a:solidFill>
              </a:rPr>
              <a:t>    - Antigüedad </a:t>
            </a:r>
          </a:p>
          <a:p>
            <a:pPr marL="0" indent="0">
              <a:spcBef>
                <a:spcPts val="0"/>
              </a:spcBef>
              <a:spcAft>
                <a:spcPts val="0"/>
              </a:spcAft>
              <a:buFont typeface="Arial"/>
              <a:buNone/>
            </a:pPr>
            <a:r>
              <a:rPr lang="es-MX" sz="1600" dirty="0">
                <a:solidFill>
                  <a:schemeClr val="accent1">
                    <a:lumMod val="75000"/>
                  </a:schemeClr>
                </a:solidFill>
              </a:rPr>
              <a:t>    - Revolución Industrial</a:t>
            </a:r>
          </a:p>
          <a:p>
            <a:pPr marL="0" indent="0">
              <a:spcBef>
                <a:spcPts val="0"/>
              </a:spcBef>
              <a:spcAft>
                <a:spcPts val="0"/>
              </a:spcAft>
              <a:buFont typeface="Arial"/>
              <a:buNone/>
            </a:pPr>
            <a:r>
              <a:rPr lang="es-MX" sz="1600" dirty="0">
                <a:solidFill>
                  <a:schemeClr val="accent1">
                    <a:lumMod val="75000"/>
                  </a:schemeClr>
                </a:solidFill>
              </a:rPr>
              <a:t>   -  Actualidad</a:t>
            </a:r>
          </a:p>
          <a:p>
            <a:pPr marL="0" indent="0">
              <a:spcBef>
                <a:spcPts val="0"/>
              </a:spcBef>
              <a:spcAft>
                <a:spcPts val="0"/>
              </a:spcAft>
              <a:buFont typeface="Arial"/>
              <a:buNone/>
            </a:pPr>
            <a:endParaRPr lang="es-MX" sz="1000" dirty="0">
              <a:solidFill>
                <a:schemeClr val="accent1">
                  <a:lumMod val="75000"/>
                </a:schemeClr>
              </a:solidFill>
            </a:endParaRPr>
          </a:p>
          <a:p>
            <a:pPr marL="0" indent="0">
              <a:spcBef>
                <a:spcPts val="0"/>
              </a:spcBef>
              <a:spcAft>
                <a:spcPts val="0"/>
              </a:spcAft>
              <a:buFont typeface="Arial"/>
              <a:buNone/>
            </a:pPr>
            <a:r>
              <a:rPr lang="es-MX" sz="1800" dirty="0">
                <a:solidFill>
                  <a:schemeClr val="accent1">
                    <a:lumMod val="75000"/>
                  </a:schemeClr>
                </a:solidFill>
              </a:rPr>
              <a:t>Bibliografía</a:t>
            </a:r>
          </a:p>
        </p:txBody>
      </p:sp>
    </p:spTree>
    <p:extLst>
      <p:ext uri="{BB962C8B-B14F-4D97-AF65-F5344CB8AC3E}">
        <p14:creationId xmlns:p14="http://schemas.microsoft.com/office/powerpoint/2010/main" val="1458503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8F27EBC1-31DC-4403-8660-67B1B4315203}"/>
              </a:ext>
            </a:extLst>
          </p:cNvPr>
          <p:cNvSpPr>
            <a:spLocks noGrp="1"/>
          </p:cNvSpPr>
          <p:nvPr>
            <p:ph idx="4294967295"/>
          </p:nvPr>
        </p:nvSpPr>
        <p:spPr>
          <a:xfrm>
            <a:off x="1828020" y="1277082"/>
            <a:ext cx="3714461" cy="4682463"/>
          </a:xfrm>
        </p:spPr>
        <p:txBody>
          <a:bodyPr>
            <a:normAutofit/>
          </a:bodyPr>
          <a:lstStyle/>
          <a:p>
            <a:pPr marL="0" indent="0" algn="just">
              <a:lnSpc>
                <a:spcPct val="110000"/>
              </a:lnSpc>
              <a:buNone/>
            </a:pPr>
            <a:r>
              <a:rPr lang="es-MX" sz="1600" dirty="0">
                <a:solidFill>
                  <a:schemeClr val="accent1">
                    <a:lumMod val="75000"/>
                  </a:schemeClr>
                </a:solidFill>
              </a:rPr>
              <a:t>Al paso del tiempo el hombre comenzó a fabricar contenedores con mejores y más resistentes materiales, como la alfarería, en la cual, se desarrollaron ollas, jarras y vasijas que cubrían las necesidades domésticas. Estas llegaron a estar decoradas, ya sea por motivos estéticos o religiosos. </a:t>
            </a:r>
          </a:p>
          <a:p>
            <a:pPr marL="0" indent="0" algn="just">
              <a:lnSpc>
                <a:spcPct val="110000"/>
              </a:lnSpc>
              <a:buNone/>
            </a:pPr>
            <a:r>
              <a:rPr lang="es-MX" sz="1600" dirty="0">
                <a:solidFill>
                  <a:schemeClr val="accent1">
                    <a:lumMod val="75000"/>
                  </a:schemeClr>
                </a:solidFill>
              </a:rPr>
              <a:t>La alfarería se encuentra presente en todas las civilizaciones antiguas tanto en oriente como en Europa y América, y fueron los primeros envases, que más tarde fueron remplazados con otros materiales como los metales y el vidrio, a medida que la sociedad y la tecnología avanzaron y se fueron desarrollando.</a:t>
            </a:r>
          </a:p>
        </p:txBody>
      </p:sp>
      <p:sp>
        <p:nvSpPr>
          <p:cNvPr id="7"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Antigüedad</a:t>
            </a:r>
          </a:p>
        </p:txBody>
      </p:sp>
      <p:sp>
        <p:nvSpPr>
          <p:cNvPr id="14" name="Rectángulo 13">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19E734D-4649-440B-AFF9-6650C21A9299}"/>
              </a:ext>
            </a:extLst>
          </p:cNvPr>
          <p:cNvSpPr/>
          <p:nvPr/>
        </p:nvSpPr>
        <p:spPr>
          <a:xfrm>
            <a:off x="6018005" y="5819673"/>
            <a:ext cx="3125995" cy="553998"/>
          </a:xfrm>
          <a:prstGeom prst="rect">
            <a:avLst/>
          </a:prstGeom>
        </p:spPr>
        <p:txBody>
          <a:bodyPr wrap="square">
            <a:spAutoFit/>
          </a:bodyPr>
          <a:lstStyle/>
          <a:p>
            <a:r>
              <a:rPr lang="es-MX" sz="1000" dirty="0">
                <a:solidFill>
                  <a:schemeClr val="accent1">
                    <a:lumMod val="50000"/>
                  </a:schemeClr>
                </a:solidFill>
                <a:latin typeface="Arial"/>
                <a:cs typeface="Arial"/>
              </a:rPr>
              <a:t>Figura 20: Römerwein. Botella de vino romana sin abrir, con asas de delfin, año 325-350 d. C.</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Labrujulaverde</a:t>
            </a:r>
            <a:r>
              <a:rPr lang="es-MX" sz="1000" dirty="0">
                <a:solidFill>
                  <a:schemeClr val="accent1">
                    <a:lumMod val="50000"/>
                  </a:schemeClr>
                </a:solidFill>
                <a:latin typeface="Arial"/>
                <a:cs typeface="Arial"/>
              </a:rPr>
              <a:t> (2016).</a:t>
            </a:r>
          </a:p>
        </p:txBody>
      </p:sp>
      <p:pic>
        <p:nvPicPr>
          <p:cNvPr id="6" name="Imagen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994086" y="1303565"/>
            <a:ext cx="2083924" cy="4219791"/>
          </a:xfrm>
          <a:prstGeom prst="rect">
            <a:avLst/>
          </a:prstGeom>
        </p:spPr>
      </p:pic>
    </p:spTree>
    <p:extLst>
      <p:ext uri="{BB962C8B-B14F-4D97-AF65-F5344CB8AC3E}">
        <p14:creationId xmlns:p14="http://schemas.microsoft.com/office/powerpoint/2010/main" val="1224342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Antigüedad</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04798" y="1555438"/>
            <a:ext cx="3592648" cy="2694486"/>
          </a:xfrm>
          <a:prstGeom prst="rect">
            <a:avLst/>
          </a:prstGeom>
        </p:spPr>
      </p:pic>
      <p:sp>
        <p:nvSpPr>
          <p:cNvPr id="11" name="Rectángulo 10">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806235"/>
            <a:ext cx="3125995" cy="553998"/>
          </a:xfrm>
          <a:prstGeom prst="rect">
            <a:avLst/>
          </a:prstGeom>
        </p:spPr>
        <p:txBody>
          <a:bodyPr wrap="square">
            <a:spAutoFit/>
          </a:bodyPr>
          <a:lstStyle/>
          <a:p>
            <a:r>
              <a:rPr lang="es-MX" sz="1000" dirty="0">
                <a:solidFill>
                  <a:schemeClr val="accent1">
                    <a:lumMod val="50000"/>
                  </a:schemeClr>
                </a:solidFill>
                <a:latin typeface="Arial"/>
                <a:cs typeface="Arial"/>
              </a:rPr>
              <a:t>Figura 21: Anforas romanas para almacenar vino</a:t>
            </a:r>
          </a:p>
          <a:p>
            <a:r>
              <a:rPr lang="es-MX" sz="1000" dirty="0">
                <a:solidFill>
                  <a:schemeClr val="accent1">
                    <a:lumMod val="50000"/>
                  </a:schemeClr>
                </a:solidFill>
                <a:latin typeface="Arial"/>
                <a:cs typeface="Arial"/>
              </a:rPr>
              <a:t>Fuente: Mediterraneo antiguo.com. Autor: Mario Agudo Villanueva (2016).</a:t>
            </a:r>
          </a:p>
        </p:txBody>
      </p:sp>
      <p:sp>
        <p:nvSpPr>
          <p:cNvPr id="13" name="Marcador de contenido 2">
            <a:extLst>
              <a:ext uri="{FF2B5EF4-FFF2-40B4-BE49-F238E27FC236}">
                <a16:creationId xmlns:a16="http://schemas.microsoft.com/office/drawing/2014/main" id="{3C2E7F02-2ED1-4853-B925-9D8DBD5EC46A}"/>
              </a:ext>
            </a:extLst>
          </p:cNvPr>
          <p:cNvSpPr txBox="1">
            <a:spLocks/>
          </p:cNvSpPr>
          <p:nvPr/>
        </p:nvSpPr>
        <p:spPr>
          <a:xfrm>
            <a:off x="1708505" y="1440584"/>
            <a:ext cx="2992479" cy="4347460"/>
          </a:xfrm>
          <a:prstGeom prst="rect">
            <a:avLst/>
          </a:prstGeom>
        </p:spPr>
        <p:txBody>
          <a:bodyPr vert="horz" lIns="91440" tIns="45720" rIns="91440" bIns="45720" rtlCol="0" anchor="ctr">
            <a:normAutofit lnSpcReduction="1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a:buFont typeface="Arial"/>
              <a:buNone/>
            </a:pPr>
            <a:r>
              <a:rPr lang="es-MX" sz="1600" dirty="0">
                <a:solidFill>
                  <a:schemeClr val="accent1">
                    <a:lumMod val="75000"/>
                  </a:schemeClr>
                </a:solidFill>
              </a:rPr>
              <a:t>El aceite y el vino fueron productos importantes desde la antigua Mesopotamia, Siria, Grecia, Roma entre otras grandes ciudades y culturas. </a:t>
            </a:r>
          </a:p>
          <a:p>
            <a:pPr marL="0" indent="0" algn="just">
              <a:buFont typeface="Arial"/>
              <a:buNone/>
            </a:pPr>
            <a:r>
              <a:rPr lang="es-MX" sz="1600" dirty="0">
                <a:solidFill>
                  <a:schemeClr val="accent1">
                    <a:lumMod val="75000"/>
                  </a:schemeClr>
                </a:solidFill>
              </a:rPr>
              <a:t>De acuerdo a Perez (2010) desde el siglo III antes de cristo, se tienen registros de impuestos sobre el aceite, así como de distintas calidades. Su uso en aquel tiempo comprendia, los rituales religiosos y funerarios, la iluminación, el acicalamiento, el aseo personal, como elemento de lujo para regalos e intercabios; llegando a un consumo anual en Grecia y Atenas de 200 a 330 Kg de aceite por casa.  </a:t>
            </a:r>
          </a:p>
        </p:txBody>
      </p:sp>
    </p:spTree>
    <p:extLst>
      <p:ext uri="{BB962C8B-B14F-4D97-AF65-F5344CB8AC3E}">
        <p14:creationId xmlns:p14="http://schemas.microsoft.com/office/powerpoint/2010/main" val="2892623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C2E7F02-2ED1-4853-B925-9D8DBD5EC46A}"/>
              </a:ext>
            </a:extLst>
          </p:cNvPr>
          <p:cNvSpPr>
            <a:spLocks noGrp="1"/>
          </p:cNvSpPr>
          <p:nvPr>
            <p:ph idx="4294967295"/>
          </p:nvPr>
        </p:nvSpPr>
        <p:spPr>
          <a:xfrm>
            <a:off x="2030819" y="1460504"/>
            <a:ext cx="3494226" cy="4206352"/>
          </a:xfrm>
        </p:spPr>
        <p:txBody>
          <a:bodyPr>
            <a:normAutofit/>
          </a:bodyPr>
          <a:lstStyle/>
          <a:p>
            <a:pPr marL="0" indent="0" algn="just">
              <a:buNone/>
            </a:pPr>
            <a:r>
              <a:rPr lang="es-MX" sz="1600" dirty="0">
                <a:solidFill>
                  <a:schemeClr val="accent1">
                    <a:lumMod val="75000"/>
                  </a:schemeClr>
                </a:solidFill>
              </a:rPr>
              <a:t>Además de la comida, los envases y recipientes se usaron en la antigüedad para almacenar productos suntuarios, tales como aceites aromatizados, esencias, hungüentos, perfumes, entre otros.</a:t>
            </a:r>
          </a:p>
          <a:p>
            <a:pPr marL="0" indent="0" algn="just">
              <a:buNone/>
            </a:pPr>
            <a:r>
              <a:rPr lang="es-MX" sz="1600" dirty="0">
                <a:solidFill>
                  <a:schemeClr val="accent1">
                    <a:lumMod val="75000"/>
                  </a:schemeClr>
                </a:solidFill>
              </a:rPr>
              <a:t>De acuerdo a Domus-romana (2015), los ungüentos y aceites perfumados se utilizaron en la antigüedad originalmente para conservar la salud y elasticidad de la piel, posteriormente oler bien era signo de salud, limpieza y refinamiento. Para ello se uilizaban los aceites más delicados añadiendoles esencias de mirto, incienso, mirra entre otros (Perez, 2010). </a:t>
            </a:r>
          </a:p>
        </p:txBody>
      </p:sp>
      <p:sp>
        <p:nvSpPr>
          <p:cNvPr id="8"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t>Antigüedad</a:t>
            </a:r>
          </a:p>
        </p:txBody>
      </p:sp>
      <p:sp>
        <p:nvSpPr>
          <p:cNvPr id="11" name="Rectángulo 10">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bg2">
              <a:lumMod val="25000"/>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874419"/>
            <a:ext cx="3125995" cy="400110"/>
          </a:xfrm>
          <a:prstGeom prst="rect">
            <a:avLst/>
          </a:prstGeom>
        </p:spPr>
        <p:txBody>
          <a:bodyPr wrap="square">
            <a:spAutoFit/>
          </a:bodyPr>
          <a:lstStyle/>
          <a:p>
            <a:r>
              <a:rPr lang="es-MX" sz="1000" dirty="0">
                <a:solidFill>
                  <a:schemeClr val="bg2"/>
                </a:solidFill>
                <a:latin typeface="Arial"/>
                <a:cs typeface="Arial"/>
              </a:rPr>
              <a:t>Figura 22: Ungüentario con irisaciones, S. II-III d. C.</a:t>
            </a:r>
          </a:p>
          <a:p>
            <a:r>
              <a:rPr lang="es-MX" sz="1000" dirty="0">
                <a:solidFill>
                  <a:schemeClr val="bg2"/>
                </a:solidFill>
                <a:latin typeface="Arial"/>
                <a:cs typeface="Arial"/>
              </a:rPr>
              <a:t>Fuente: </a:t>
            </a:r>
            <a:r>
              <a:rPr lang="es-MX" sz="1000" dirty="0" err="1">
                <a:solidFill>
                  <a:schemeClr val="bg2"/>
                </a:solidFill>
                <a:latin typeface="Arial"/>
                <a:cs typeface="Arial"/>
              </a:rPr>
              <a:t>Numisbids</a:t>
            </a:r>
            <a:r>
              <a:rPr lang="es-MX" sz="1000" dirty="0">
                <a:solidFill>
                  <a:schemeClr val="bg2"/>
                </a:solidFill>
                <a:latin typeface="Arial"/>
                <a:cs typeface="Arial"/>
              </a:rPr>
              <a:t> (2014).</a:t>
            </a:r>
          </a:p>
        </p:txBody>
      </p:sp>
      <p:pic>
        <p:nvPicPr>
          <p:cNvPr id="2" name="Imagen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39814" y="1571605"/>
            <a:ext cx="2025365" cy="3108568"/>
          </a:xfrm>
          <a:prstGeom prst="rect">
            <a:avLst/>
          </a:prstGeom>
        </p:spPr>
      </p:pic>
    </p:spTree>
    <p:extLst>
      <p:ext uri="{BB962C8B-B14F-4D97-AF65-F5344CB8AC3E}">
        <p14:creationId xmlns:p14="http://schemas.microsoft.com/office/powerpoint/2010/main" val="1455326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C2E7F02-2ED1-4853-B925-9D8DBD5EC46A}"/>
              </a:ext>
            </a:extLst>
          </p:cNvPr>
          <p:cNvSpPr>
            <a:spLocks noGrp="1"/>
          </p:cNvSpPr>
          <p:nvPr>
            <p:ph idx="4294967295"/>
          </p:nvPr>
        </p:nvSpPr>
        <p:spPr>
          <a:xfrm>
            <a:off x="1839432" y="1331142"/>
            <a:ext cx="3787867" cy="4569199"/>
          </a:xfrm>
        </p:spPr>
        <p:txBody>
          <a:bodyPr>
            <a:normAutofit fontScale="92500"/>
          </a:bodyPr>
          <a:lstStyle/>
          <a:p>
            <a:pPr marL="0" indent="0" algn="just">
              <a:buNone/>
            </a:pPr>
            <a:r>
              <a:rPr lang="es-MX" sz="1600" dirty="0">
                <a:solidFill>
                  <a:schemeClr val="accent1">
                    <a:lumMod val="75000"/>
                  </a:schemeClr>
                </a:solidFill>
              </a:rPr>
              <a:t>Los envases que se empleaban para estás sustancias tenían diferentes denominaciones: Ungüentario, Balsamarios, </a:t>
            </a:r>
            <a:r>
              <a:rPr lang="es-MX" sz="1600" i="1" dirty="0">
                <a:solidFill>
                  <a:schemeClr val="accent1">
                    <a:lumMod val="75000"/>
                  </a:schemeClr>
                </a:solidFill>
              </a:rPr>
              <a:t>ampullae</a:t>
            </a:r>
            <a:r>
              <a:rPr lang="es-MX" sz="1600" dirty="0">
                <a:solidFill>
                  <a:schemeClr val="accent1">
                    <a:lumMod val="75000"/>
                  </a:schemeClr>
                </a:solidFill>
              </a:rPr>
              <a:t>, alabastron, anforiscos (</a:t>
            </a:r>
            <a:r>
              <a:rPr lang="es-MX" sz="1600" i="1" dirty="0">
                <a:solidFill>
                  <a:schemeClr val="accent1">
                    <a:lumMod val="75000"/>
                  </a:schemeClr>
                </a:solidFill>
              </a:rPr>
              <a:t>amphoriskoi</a:t>
            </a:r>
            <a:r>
              <a:rPr lang="es-MX" sz="1600" dirty="0">
                <a:solidFill>
                  <a:schemeClr val="accent1">
                    <a:lumMod val="75000"/>
                  </a:schemeClr>
                </a:solidFill>
              </a:rPr>
              <a:t>), aríbalos (</a:t>
            </a:r>
            <a:r>
              <a:rPr lang="es-MX" sz="1600" i="1" dirty="0">
                <a:solidFill>
                  <a:schemeClr val="accent1">
                    <a:lumMod val="75000"/>
                  </a:schemeClr>
                </a:solidFill>
              </a:rPr>
              <a:t>aryballoi</a:t>
            </a:r>
            <a:r>
              <a:rPr lang="es-MX" sz="1600" dirty="0">
                <a:solidFill>
                  <a:schemeClr val="accent1">
                    <a:lumMod val="75000"/>
                  </a:schemeClr>
                </a:solidFill>
              </a:rPr>
              <a:t>), </a:t>
            </a:r>
            <a:r>
              <a:rPr lang="es-MX" sz="1600" i="1" dirty="0">
                <a:solidFill>
                  <a:schemeClr val="accent1">
                    <a:lumMod val="75000"/>
                  </a:schemeClr>
                </a:solidFill>
              </a:rPr>
              <a:t>askos</a:t>
            </a:r>
            <a:r>
              <a:rPr lang="es-MX" sz="1600" dirty="0">
                <a:solidFill>
                  <a:schemeClr val="accent1">
                    <a:lumMod val="75000"/>
                  </a:schemeClr>
                </a:solidFill>
              </a:rPr>
              <a:t>. Los materiales de fabricación eran diversos: vidrio, fayenza, arcilla, alabastro, plomo, cuerno de rinoceronte y otros materiales. </a:t>
            </a:r>
          </a:p>
          <a:p>
            <a:pPr marL="0" indent="0" algn="just">
              <a:buNone/>
            </a:pPr>
            <a:r>
              <a:rPr lang="es-MX" sz="1600" dirty="0">
                <a:solidFill>
                  <a:schemeClr val="accent1">
                    <a:lumMod val="75000"/>
                  </a:schemeClr>
                </a:solidFill>
              </a:rPr>
              <a:t>La forma de los envases de perfume tenían diseños de vegetales, animales, imitando frutas, pajaros u otras especies. Aquellos que tenían una delicada y compleja decoración, así como materiales finos eran los más lujosos; mientras que los que tenían un material corriente y forma sencilla eran baratos. Cuanto más elaborado era el diseño y más caro el material de fabricación, mayor poder economico tenía su poseedor (Domus-romana, 2015).</a:t>
            </a:r>
          </a:p>
        </p:txBody>
      </p:sp>
      <p:sp>
        <p:nvSpPr>
          <p:cNvPr id="8"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t>Antigüedad</a:t>
            </a:r>
          </a:p>
        </p:txBody>
      </p:sp>
      <p:sp>
        <p:nvSpPr>
          <p:cNvPr id="11" name="Rectángulo 10">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bg2">
              <a:lumMod val="25000"/>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19E734D-4649-440B-AFF9-6650C21A9299}"/>
              </a:ext>
            </a:extLst>
          </p:cNvPr>
          <p:cNvSpPr/>
          <p:nvPr/>
        </p:nvSpPr>
        <p:spPr>
          <a:xfrm>
            <a:off x="6018005" y="5765921"/>
            <a:ext cx="3125995" cy="707886"/>
          </a:xfrm>
          <a:prstGeom prst="rect">
            <a:avLst/>
          </a:prstGeom>
        </p:spPr>
        <p:txBody>
          <a:bodyPr wrap="square">
            <a:spAutoFit/>
          </a:bodyPr>
          <a:lstStyle/>
          <a:p>
            <a:r>
              <a:rPr lang="es-MX" sz="1000" dirty="0">
                <a:solidFill>
                  <a:schemeClr val="bg2"/>
                </a:solidFill>
                <a:latin typeface="Arial"/>
                <a:cs typeface="Arial"/>
              </a:rPr>
              <a:t>Figura 23: Botella de perfume siglo 1-2 de la Era Común. Museo Arqueologico de Pavia, Italia. Autor: Mark Cartwright.</a:t>
            </a:r>
          </a:p>
          <a:p>
            <a:r>
              <a:rPr lang="es-MX" sz="1000" dirty="0">
                <a:solidFill>
                  <a:schemeClr val="bg2"/>
                </a:solidFill>
                <a:latin typeface="Arial"/>
                <a:cs typeface="Arial"/>
              </a:rPr>
              <a:t>Fuente: </a:t>
            </a:r>
            <a:r>
              <a:rPr lang="es-MX" sz="1000" dirty="0" err="1">
                <a:solidFill>
                  <a:schemeClr val="bg2"/>
                </a:solidFill>
                <a:latin typeface="Arial"/>
                <a:cs typeface="Arial"/>
              </a:rPr>
              <a:t>Ancient</a:t>
            </a:r>
            <a:r>
              <a:rPr lang="es-MX" sz="1000" dirty="0">
                <a:solidFill>
                  <a:schemeClr val="bg2"/>
                </a:solidFill>
                <a:latin typeface="Arial"/>
                <a:cs typeface="Arial"/>
              </a:rPr>
              <a:t> (2016).</a:t>
            </a:r>
          </a:p>
        </p:txBody>
      </p:sp>
      <p:pic>
        <p:nvPicPr>
          <p:cNvPr id="4" name="Imagen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913444" y="1370760"/>
            <a:ext cx="2649462" cy="3205159"/>
          </a:xfrm>
          <a:prstGeom prst="rect">
            <a:avLst/>
          </a:prstGeom>
        </p:spPr>
      </p:pic>
    </p:spTree>
    <p:extLst>
      <p:ext uri="{BB962C8B-B14F-4D97-AF65-F5344CB8AC3E}">
        <p14:creationId xmlns:p14="http://schemas.microsoft.com/office/powerpoint/2010/main" val="1083066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
        <p:nvSpPr>
          <p:cNvPr id="6" name="CuadroTexto 5"/>
          <p:cNvSpPr txBox="1"/>
          <p:nvPr/>
        </p:nvSpPr>
        <p:spPr>
          <a:xfrm>
            <a:off x="1786270" y="1437665"/>
            <a:ext cx="3023739" cy="4524315"/>
          </a:xfrm>
          <a:prstGeom prst="rect">
            <a:avLst/>
          </a:prstGeom>
          <a:noFill/>
        </p:spPr>
        <p:txBody>
          <a:bodyPr wrap="square" rtlCol="0">
            <a:spAutoFit/>
          </a:bodyPr>
          <a:lstStyle/>
          <a:p>
            <a:pPr algn="just"/>
            <a:r>
              <a:rPr lang="es-ES" sz="1600" dirty="0">
                <a:solidFill>
                  <a:schemeClr val="accent1">
                    <a:lumMod val="75000"/>
                  </a:schemeClr>
                </a:solidFill>
              </a:rPr>
              <a:t>La revolución industrial trajo consigo grandes cambios, desde el modo de trabajo hasta diversos ámbitos de la vida cotidiana. </a:t>
            </a:r>
          </a:p>
          <a:p>
            <a:pPr algn="just"/>
            <a:r>
              <a:rPr lang="es-ES" sz="1600" dirty="0">
                <a:solidFill>
                  <a:schemeClr val="accent1">
                    <a:lumMod val="75000"/>
                  </a:schemeClr>
                </a:solidFill>
              </a:rPr>
              <a:t>Durante este periodo surgieron nuevas tecnologías y maquinaria, las cuales permitieron fabricar  otro tipo de productos y hubo diferentes servicios que hoy en día están disponibles para las masas. Además de eso, la producción en serie y las invenciones creadas, marcaron el inicio del uso de diseño de envase y embalaje para comunicar la innovación tecnológica y el desarrollo del producto. (</a:t>
            </a:r>
            <a:r>
              <a:rPr lang="es-ES" sz="1600" dirty="0" err="1">
                <a:solidFill>
                  <a:schemeClr val="accent1">
                    <a:lumMod val="75000"/>
                  </a:schemeClr>
                </a:solidFill>
              </a:rPr>
              <a:t>Klimchuk</a:t>
            </a:r>
            <a:r>
              <a:rPr lang="es-ES" sz="1600" dirty="0">
                <a:solidFill>
                  <a:schemeClr val="accent1">
                    <a:lumMod val="75000"/>
                  </a:schemeClr>
                </a:solidFill>
              </a:rPr>
              <a:t> y Krasovec,2012)</a:t>
            </a:r>
          </a:p>
        </p:txBody>
      </p:sp>
      <p:sp>
        <p:nvSpPr>
          <p:cNvPr id="10" name="Rectángulo 9">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619E734D-4649-440B-AFF9-6650C21A9299}"/>
              </a:ext>
            </a:extLst>
          </p:cNvPr>
          <p:cNvSpPr/>
          <p:nvPr/>
        </p:nvSpPr>
        <p:spPr>
          <a:xfrm>
            <a:off x="6018006" y="5880144"/>
            <a:ext cx="2764558" cy="553998"/>
          </a:xfrm>
          <a:prstGeom prst="rect">
            <a:avLst/>
          </a:prstGeom>
        </p:spPr>
        <p:txBody>
          <a:bodyPr wrap="square">
            <a:spAutoFit/>
          </a:bodyPr>
          <a:lstStyle/>
          <a:p>
            <a:r>
              <a:rPr lang="es-MX" sz="1000" dirty="0">
                <a:solidFill>
                  <a:schemeClr val="accent1">
                    <a:lumMod val="50000"/>
                  </a:schemeClr>
                </a:solidFill>
                <a:latin typeface="Arial"/>
                <a:cs typeface="Arial"/>
              </a:rPr>
              <a:t>Figura 24: Proceso de fabricación de la silla Thonet 214.</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Thonet</a:t>
            </a:r>
            <a:r>
              <a:rPr lang="es-MX" sz="1000" dirty="0">
                <a:solidFill>
                  <a:schemeClr val="accent1">
                    <a:lumMod val="50000"/>
                  </a:schemeClr>
                </a:solidFill>
                <a:latin typeface="Arial"/>
                <a:cs typeface="Arial"/>
              </a:rPr>
              <a:t> (2018).</a:t>
            </a:r>
          </a:p>
        </p:txBody>
      </p:sp>
      <p:sp>
        <p:nvSpPr>
          <p:cNvPr id="12" name="Rectángulo 11"/>
          <p:cNvSpPr/>
          <p:nvPr/>
        </p:nvSpPr>
        <p:spPr>
          <a:xfrm>
            <a:off x="2929441" y="5823378"/>
            <a:ext cx="2758957" cy="276999"/>
          </a:xfrm>
          <a:prstGeom prst="rect">
            <a:avLst/>
          </a:prstGeom>
        </p:spPr>
        <p:txBody>
          <a:bodyPr wrap="square">
            <a:spAutoFit/>
          </a:bodyPr>
          <a:lstStyle/>
          <a:p>
            <a:endParaRPr lang="es-ES" sz="1200" dirty="0"/>
          </a:p>
        </p:txBody>
      </p:sp>
      <p:pic>
        <p:nvPicPr>
          <p:cNvPr id="13" name="Imagen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1575" y="1543068"/>
            <a:ext cx="3620989" cy="1885932"/>
          </a:xfrm>
          <a:prstGeom prst="rect">
            <a:avLst/>
          </a:prstGeom>
        </p:spPr>
      </p:pic>
    </p:spTree>
    <p:extLst>
      <p:ext uri="{BB962C8B-B14F-4D97-AF65-F5344CB8AC3E}">
        <p14:creationId xmlns:p14="http://schemas.microsoft.com/office/powerpoint/2010/main" val="222837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786270" y="1161858"/>
            <a:ext cx="3827721" cy="4930598"/>
          </a:xfrm>
        </p:spPr>
        <p:txBody>
          <a:bodyPr>
            <a:normAutofit/>
          </a:bodyPr>
          <a:lstStyle/>
          <a:p>
            <a:pPr marL="0" indent="0" algn="just">
              <a:buNone/>
            </a:pPr>
            <a:r>
              <a:rPr lang="es-ES" sz="1600" dirty="0" err="1">
                <a:solidFill>
                  <a:schemeClr val="accent1">
                    <a:lumMod val="75000"/>
                  </a:schemeClr>
                </a:solidFill>
              </a:rPr>
              <a:t>Klimchuk</a:t>
            </a:r>
            <a:r>
              <a:rPr lang="es-ES" sz="1600" dirty="0">
                <a:solidFill>
                  <a:schemeClr val="accent1">
                    <a:lumMod val="75000"/>
                  </a:schemeClr>
                </a:solidFill>
              </a:rPr>
              <a:t> y </a:t>
            </a:r>
            <a:r>
              <a:rPr lang="es-ES" sz="1600" dirty="0" err="1">
                <a:solidFill>
                  <a:schemeClr val="accent1">
                    <a:lumMod val="75000"/>
                  </a:schemeClr>
                </a:solidFill>
              </a:rPr>
              <a:t>Krasovec</a:t>
            </a:r>
            <a:r>
              <a:rPr lang="es-ES" sz="1600" dirty="0">
                <a:solidFill>
                  <a:schemeClr val="accent1">
                    <a:lumMod val="75000"/>
                  </a:schemeClr>
                </a:solidFill>
              </a:rPr>
              <a:t> (2012) comentan que con esto, el desarrollo de nuevos procesos también creció  y tres innovaciones importantes surgieron casi simultáneamente al final del S. XIX.</a:t>
            </a:r>
          </a:p>
          <a:p>
            <a:pPr marL="0" indent="0" algn="just">
              <a:buNone/>
            </a:pPr>
            <a:endParaRPr lang="es-ES" sz="1600" dirty="0">
              <a:solidFill>
                <a:schemeClr val="accent1">
                  <a:lumMod val="75000"/>
                </a:schemeClr>
              </a:solidFill>
            </a:endParaRPr>
          </a:p>
          <a:p>
            <a:pPr algn="just">
              <a:spcBef>
                <a:spcPts val="250"/>
              </a:spcBef>
            </a:pPr>
            <a:r>
              <a:rPr lang="es-ES" sz="1600" dirty="0">
                <a:solidFill>
                  <a:schemeClr val="accent1">
                    <a:lumMod val="75000"/>
                  </a:schemeClr>
                </a:solidFill>
              </a:rPr>
              <a:t>El desarrollo comercial de la litografía</a:t>
            </a:r>
          </a:p>
          <a:p>
            <a:pPr algn="just">
              <a:spcBef>
                <a:spcPts val="250"/>
              </a:spcBef>
            </a:pPr>
            <a:r>
              <a:rPr lang="es-ES" sz="1600" dirty="0">
                <a:solidFill>
                  <a:schemeClr val="accent1">
                    <a:lumMod val="75000"/>
                  </a:schemeClr>
                </a:solidFill>
              </a:rPr>
              <a:t>La invención de la máquina de papel</a:t>
            </a:r>
          </a:p>
          <a:p>
            <a:pPr algn="just">
              <a:spcBef>
                <a:spcPts val="250"/>
              </a:spcBef>
            </a:pPr>
            <a:r>
              <a:rPr lang="es-ES" sz="1600" dirty="0">
                <a:solidFill>
                  <a:schemeClr val="accent1">
                    <a:lumMod val="75000"/>
                  </a:schemeClr>
                </a:solidFill>
              </a:rPr>
              <a:t>El desarrollo del envase y embalaje americano</a:t>
            </a:r>
          </a:p>
          <a:p>
            <a:pPr marL="0" indent="0" algn="just">
              <a:buNone/>
            </a:pPr>
            <a:endParaRPr lang="es-ES" sz="1600" dirty="0">
              <a:solidFill>
                <a:schemeClr val="accent1">
                  <a:lumMod val="75000"/>
                </a:schemeClr>
              </a:solidFill>
            </a:endParaRPr>
          </a:p>
          <a:p>
            <a:pPr marL="0" indent="0" algn="just">
              <a:buNone/>
            </a:pPr>
            <a:r>
              <a:rPr lang="es-ES" sz="1600" dirty="0">
                <a:solidFill>
                  <a:schemeClr val="accent1">
                    <a:lumMod val="75000"/>
                  </a:schemeClr>
                </a:solidFill>
              </a:rPr>
              <a:t>Fue durante esta época donde se creo la silla </a:t>
            </a:r>
            <a:r>
              <a:rPr lang="es-ES" sz="1600" dirty="0" err="1">
                <a:solidFill>
                  <a:schemeClr val="accent1">
                    <a:lumMod val="75000"/>
                  </a:schemeClr>
                </a:solidFill>
              </a:rPr>
              <a:t>Thonet</a:t>
            </a:r>
            <a:r>
              <a:rPr lang="es-ES" sz="1600" dirty="0">
                <a:solidFill>
                  <a:schemeClr val="accent1">
                    <a:lumMod val="75000"/>
                  </a:schemeClr>
                </a:solidFill>
              </a:rPr>
              <a:t> número 14, misma que está fabricada en 6 piezas de madera, 2 tuercas y 10 tornillos (Casado, 2015).</a:t>
            </a:r>
            <a:endParaRPr lang="es-ES" sz="2000" dirty="0">
              <a:solidFill>
                <a:schemeClr val="accent1">
                  <a:lumMod val="75000"/>
                </a:schemeClr>
              </a:solidFill>
            </a:endParaRPr>
          </a:p>
        </p:txBody>
      </p:sp>
      <p:pic>
        <p:nvPicPr>
          <p:cNvPr id="4" name="Imagen 3" descr="Imagen que contiene mobiliario&#10;&#10;Descripción generada con confianza muy alta">
            <a:extLst>
              <a:ext uri="{FF2B5EF4-FFF2-40B4-BE49-F238E27FC236}">
                <a16:creationId xmlns:a16="http://schemas.microsoft.com/office/drawing/2014/main" id="{E8DDFE2D-1D97-4C92-81D8-9BA704182B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07646" y="1444650"/>
            <a:ext cx="2005169" cy="3976351"/>
          </a:xfrm>
          <a:prstGeom prst="rect">
            <a:avLst/>
          </a:prstGeom>
        </p:spPr>
      </p:pic>
      <p:sp>
        <p:nvSpPr>
          <p:cNvPr id="5" name="Rectángulo 4">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619E734D-4649-440B-AFF9-6650C21A9299}"/>
              </a:ext>
            </a:extLst>
          </p:cNvPr>
          <p:cNvSpPr/>
          <p:nvPr/>
        </p:nvSpPr>
        <p:spPr>
          <a:xfrm>
            <a:off x="6018005" y="5880144"/>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25: Silla Thonet. </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Houzz</a:t>
            </a:r>
            <a:r>
              <a:rPr lang="es-MX" sz="1000" dirty="0">
                <a:solidFill>
                  <a:schemeClr val="accent1">
                    <a:lumMod val="50000"/>
                  </a:schemeClr>
                </a:solidFill>
                <a:latin typeface="Arial"/>
                <a:cs typeface="Arial"/>
              </a:rPr>
              <a:t> (2016).</a:t>
            </a:r>
          </a:p>
        </p:txBody>
      </p:sp>
      <p:sp>
        <p:nvSpPr>
          <p:cNvPr id="7" name="Título 1">
            <a:extLst>
              <a:ext uri="{FF2B5EF4-FFF2-40B4-BE49-F238E27FC236}">
                <a16:creationId xmlns:a16="http://schemas.microsoft.com/office/drawing/2014/main" id="{7370C54F-5D53-054D-8C5B-13211667C507}"/>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Tree>
    <p:extLst>
      <p:ext uri="{BB962C8B-B14F-4D97-AF65-F5344CB8AC3E}">
        <p14:creationId xmlns:p14="http://schemas.microsoft.com/office/powerpoint/2010/main" val="4232688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342931" y="1254643"/>
            <a:ext cx="3575305" cy="4625501"/>
          </a:xfrm>
        </p:spPr>
        <p:txBody>
          <a:bodyPr>
            <a:normAutofit/>
          </a:bodyPr>
          <a:lstStyle/>
          <a:p>
            <a:pPr marL="0" indent="0" algn="just">
              <a:buNone/>
            </a:pPr>
            <a:r>
              <a:rPr lang="es-ES" sz="1600" dirty="0">
                <a:solidFill>
                  <a:schemeClr val="accent1">
                    <a:lumMod val="75000"/>
                  </a:schemeClr>
                </a:solidFill>
              </a:rPr>
              <a:t>Esta silla fue la sensación del momento debido a las formas que tenía y al innovador proceso con que era fabricada, ya que por primera vez se lograba la producción en serie de sillas a nivel industrial.</a:t>
            </a:r>
          </a:p>
          <a:p>
            <a:pPr marL="0" indent="0" algn="just">
              <a:buNone/>
            </a:pPr>
            <a:r>
              <a:rPr lang="es-ES" sz="1600" dirty="0">
                <a:solidFill>
                  <a:schemeClr val="accent1">
                    <a:lumMod val="75000"/>
                  </a:schemeClr>
                </a:solidFill>
              </a:rPr>
              <a:t>Gracias al éxito que tuvo, se convirtió en símbolo de los cafés de Viena y hubo que empacar 36 sillas en una caja de un metro cúbico para poder enviarse a cualquier parte del mundo y ensamblarse en el sitio de destino (</a:t>
            </a:r>
            <a:r>
              <a:rPr lang="es-ES" sz="1600" dirty="0" err="1">
                <a:solidFill>
                  <a:schemeClr val="accent1">
                    <a:lumMod val="75000"/>
                  </a:schemeClr>
                </a:solidFill>
              </a:rPr>
              <a:t>Thonet</a:t>
            </a:r>
            <a:r>
              <a:rPr lang="es-ES" sz="1600" dirty="0">
                <a:solidFill>
                  <a:schemeClr val="accent1">
                    <a:lumMod val="75000"/>
                  </a:schemeClr>
                </a:solidFill>
              </a:rPr>
              <a:t>, 2015).</a:t>
            </a:r>
          </a:p>
        </p:txBody>
      </p:sp>
      <p:pic>
        <p:nvPicPr>
          <p:cNvPr id="4" name="Imagen 3" descr="Imagen que contiene pared, silla, interior&#10;&#10;Descripción generada con confianza muy alta">
            <a:extLst>
              <a:ext uri="{FF2B5EF4-FFF2-40B4-BE49-F238E27FC236}">
                <a16:creationId xmlns:a16="http://schemas.microsoft.com/office/drawing/2014/main" id="{DBB0785A-ECFD-41DB-9526-6DE8FEEEA2BA}"/>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backgroundRemoval t="3081" b="96359" l="0" r="99283">
                        <a14:foregroundMark x1="97133" y1="7003" x2="40502" y2="3081"/>
                        <a14:foregroundMark x1="40502" y1="3081" x2="10753" y2="11204"/>
                        <a14:foregroundMark x1="10753" y1="11204" x2="20789" y2="14566"/>
                        <a14:foregroundMark x1="20789" y1="14566" x2="11828" y2="18768"/>
                        <a14:foregroundMark x1="11828" y1="18768" x2="7168" y2="28011"/>
                        <a14:foregroundMark x1="7168" y1="28011" x2="13262" y2="60224"/>
                        <a14:foregroundMark x1="90323" y1="86835" x2="89606" y2="25490"/>
                        <a14:foregroundMark x1="89606" y1="25490" x2="94982" y2="49020"/>
                        <a14:foregroundMark x1="94982" y1="49020" x2="93907" y2="89916"/>
                        <a14:foregroundMark x1="93907" y1="89916" x2="85305" y2="94678"/>
                        <a14:foregroundMark x1="85305" y1="94678" x2="82079" y2="94118"/>
                        <a14:foregroundMark x1="92115" y1="88796" x2="94265" y2="18207"/>
                        <a14:foregroundMark x1="94265" y1="18207" x2="98925" y2="56022"/>
                        <a14:foregroundMark x1="98925" y1="56022" x2="98925" y2="82913"/>
                        <a14:foregroundMark x1="85305" y1="94678" x2="10394" y2="89356"/>
                        <a14:foregroundMark x1="10394" y1="89356" x2="6452" y2="82073"/>
                        <a14:foregroundMark x1="6452" y1="82073" x2="6452" y2="15406"/>
                        <a14:foregroundMark x1="6093" y1="86835" x2="6093" y2="69468"/>
                        <a14:foregroundMark x1="6093" y1="69468" x2="6093" y2="69468"/>
                        <a14:foregroundMark x1="6093" y1="69468" x2="5376" y2="15966"/>
                        <a14:foregroundMark x1="6093" y1="37255" x2="6810" y2="85154"/>
                        <a14:foregroundMark x1="5735" y1="86835" x2="5018" y2="66667"/>
                        <a14:foregroundMark x1="77778" y1="5602" x2="89606" y2="5322"/>
                        <a14:foregroundMark x1="89606" y1="5322" x2="99283" y2="5882"/>
                        <a14:foregroundMark x1="87455" y1="4482" x2="99283" y2="5882"/>
                        <a14:foregroundMark x1="87455" y1="4482" x2="98566" y2="4202"/>
                        <a14:foregroundMark x1="98566" y1="4202" x2="99283" y2="4202"/>
                        <a14:foregroundMark x1="13978" y1="90476" x2="83871" y2="96639"/>
                        <a14:foregroundMark x1="82796" y1="96639" x2="93190" y2="95518"/>
                        <a14:foregroundMark x1="93190" y1="95518" x2="99283" y2="91597"/>
                      </a14:backgroundRemoval>
                    </a14:imgEffect>
                  </a14:imgLayer>
                </a14:imgProps>
              </a:ext>
              <a:ext uri="{28A0092B-C50C-407E-A947-70E740481C1C}">
                <a14:useLocalDpi xmlns:a14="http://schemas.microsoft.com/office/drawing/2010/main"/>
              </a:ext>
            </a:extLst>
          </a:blip>
          <a:srcRect/>
          <a:stretch/>
        </p:blipFill>
        <p:spPr>
          <a:xfrm>
            <a:off x="5578699" y="1677769"/>
            <a:ext cx="2988141" cy="3819070"/>
          </a:xfrm>
          <a:prstGeom prst="rect">
            <a:avLst/>
          </a:prstGeom>
        </p:spPr>
      </p:pic>
      <p:sp>
        <p:nvSpPr>
          <p:cNvPr id="5" name="Rectángulo 4">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619E734D-4649-440B-AFF9-6650C21A9299}"/>
              </a:ext>
            </a:extLst>
          </p:cNvPr>
          <p:cNvSpPr/>
          <p:nvPr/>
        </p:nvSpPr>
        <p:spPr>
          <a:xfrm>
            <a:off x="6018005" y="5880144"/>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26: Empaque silla Thonet. </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Tectonicablog</a:t>
            </a:r>
            <a:r>
              <a:rPr lang="es-MX" sz="1000" dirty="0">
                <a:solidFill>
                  <a:schemeClr val="accent1">
                    <a:lumMod val="50000"/>
                  </a:schemeClr>
                </a:solidFill>
                <a:latin typeface="Arial"/>
                <a:cs typeface="Arial"/>
              </a:rPr>
              <a:t> (2014).</a:t>
            </a:r>
          </a:p>
        </p:txBody>
      </p:sp>
      <p:sp>
        <p:nvSpPr>
          <p:cNvPr id="7" name="Título 1">
            <a:extLst>
              <a:ext uri="{FF2B5EF4-FFF2-40B4-BE49-F238E27FC236}">
                <a16:creationId xmlns:a16="http://schemas.microsoft.com/office/drawing/2014/main" id="{F1CEACF1-56D3-D04A-8988-8E6071C38979}"/>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
        <p:nvSpPr>
          <p:cNvPr id="8" name="Rectángulo 7">
            <a:extLst>
              <a:ext uri="{FF2B5EF4-FFF2-40B4-BE49-F238E27FC236}">
                <a16:creationId xmlns:a16="http://schemas.microsoft.com/office/drawing/2014/main" id="{EFE9DF93-FE12-9644-A124-4EF92E77829B}"/>
              </a:ext>
            </a:extLst>
          </p:cNvPr>
          <p:cNvSpPr/>
          <p:nvPr/>
        </p:nvSpPr>
        <p:spPr>
          <a:xfrm flipV="1">
            <a:off x="1034320" y="1006825"/>
            <a:ext cx="8109680" cy="4815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38511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184487" y="1685107"/>
            <a:ext cx="3514009" cy="3843823"/>
          </a:xfrm>
        </p:spPr>
        <p:txBody>
          <a:bodyPr>
            <a:normAutofit/>
          </a:bodyPr>
          <a:lstStyle/>
          <a:p>
            <a:pPr marL="0" indent="0" algn="just">
              <a:buNone/>
            </a:pPr>
            <a:r>
              <a:rPr lang="es-ES" sz="1600" dirty="0">
                <a:solidFill>
                  <a:schemeClr val="accent1">
                    <a:lumMod val="75000"/>
                  </a:schemeClr>
                </a:solidFill>
              </a:rPr>
              <a:t>A principios del S. XIX un número de innovaciones técnicas continuaron mejorando los envases y embalajes, incluyendo los de la comida. Muchos fabricantes tenían impresas sus etiquetas de diseño con el precio, por lo que no pagaban por el peso, sino por el paquete. Las etiquetas de los paquetes de té fueron las primeras en incluir el peso y los precios con la información del producto. (</a:t>
            </a:r>
            <a:r>
              <a:rPr lang="es-ES" sz="1600" dirty="0" err="1">
                <a:solidFill>
                  <a:schemeClr val="accent1">
                    <a:lumMod val="75000"/>
                  </a:schemeClr>
                </a:solidFill>
              </a:rPr>
              <a:t>Klimchuk</a:t>
            </a:r>
            <a:r>
              <a:rPr lang="es-ES" sz="1600" dirty="0">
                <a:solidFill>
                  <a:schemeClr val="accent1">
                    <a:lumMod val="75000"/>
                  </a:schemeClr>
                </a:solidFill>
              </a:rPr>
              <a:t> y Krasovec,2012)</a:t>
            </a:r>
          </a:p>
          <a:p>
            <a:pPr marL="0" indent="0" algn="just">
              <a:buNone/>
            </a:pPr>
            <a:endParaRPr lang="es-ES" sz="1600" dirty="0">
              <a:solidFill>
                <a:schemeClr val="accent1">
                  <a:lumMod val="75000"/>
                </a:schemeClr>
              </a:solidFill>
            </a:endParaRPr>
          </a:p>
        </p:txBody>
      </p:sp>
      <p:pic>
        <p:nvPicPr>
          <p:cNvPr id="2050" name="Picture 2" descr="Imagen relacionad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17761" y="1394395"/>
            <a:ext cx="3514010" cy="370923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27: Caja-lata de té antigua</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Todocoleccion</a:t>
            </a:r>
            <a:r>
              <a:rPr lang="es-MX" sz="1000" dirty="0">
                <a:solidFill>
                  <a:schemeClr val="accent1">
                    <a:lumMod val="50000"/>
                  </a:schemeClr>
                </a:solidFill>
                <a:latin typeface="Arial"/>
                <a:cs typeface="Arial"/>
              </a:rPr>
              <a:t> (2018)</a:t>
            </a:r>
          </a:p>
        </p:txBody>
      </p:sp>
      <p:sp>
        <p:nvSpPr>
          <p:cNvPr id="8" name="Título 1">
            <a:extLst>
              <a:ext uri="{FF2B5EF4-FFF2-40B4-BE49-F238E27FC236}">
                <a16:creationId xmlns:a16="http://schemas.microsoft.com/office/drawing/2014/main" id="{F7A64542-5B4C-564E-AECF-D93771797C37}"/>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Tree>
    <p:extLst>
      <p:ext uri="{BB962C8B-B14F-4D97-AF65-F5344CB8AC3E}">
        <p14:creationId xmlns:p14="http://schemas.microsoft.com/office/powerpoint/2010/main" val="21362164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758F285D-9F8C-44BF-A808-25A9B4AD2D2B}"/>
              </a:ext>
            </a:extLst>
          </p:cNvPr>
          <p:cNvSpPr>
            <a:spLocks noGrp="1"/>
          </p:cNvSpPr>
          <p:nvPr>
            <p:ph idx="4294967295"/>
          </p:nvPr>
        </p:nvSpPr>
        <p:spPr>
          <a:xfrm>
            <a:off x="4600126" y="1210089"/>
            <a:ext cx="3751951" cy="4127456"/>
          </a:xfrm>
        </p:spPr>
        <p:txBody>
          <a:bodyPr>
            <a:normAutofit lnSpcReduction="10000"/>
          </a:bodyPr>
          <a:lstStyle/>
          <a:p>
            <a:pPr marL="0" indent="0" algn="just">
              <a:buNone/>
            </a:pPr>
            <a:r>
              <a:rPr lang="es-MX" sz="1600" dirty="0">
                <a:solidFill>
                  <a:schemeClr val="accent1">
                    <a:lumMod val="75000"/>
                  </a:schemeClr>
                </a:solidFill>
              </a:rPr>
              <a:t>De acuerdo a la Enciclopedia Británica (2019),  el proceso de enlatado tuvo su origen en un llamado del gobierno Francés para preservar los alimentos y evitar su deterioro, con la intención de ser utilizados en las actividades del ejercito y la marina. Así Nicolas Appert desarrollo un sistema de conservación con botellas de vidrio selladas hermeticamente con un corcho en 1809. </a:t>
            </a:r>
          </a:p>
          <a:p>
            <a:pPr marL="0" indent="0" algn="just">
              <a:buNone/>
            </a:pPr>
            <a:r>
              <a:rPr lang="es-MX" sz="1600" dirty="0">
                <a:solidFill>
                  <a:schemeClr val="accent1">
                    <a:lumMod val="75000"/>
                  </a:schemeClr>
                </a:solidFill>
              </a:rPr>
              <a:t>Un año más tarde Peter Durand, patento el uso de latas de hierro recubiertas de estaño en lugar de vidrio, el cual es el precursor de las latas actuales. Como dato importante, las tapas de las primeras latas eran soldadas de forma manual, utilizando plomo (Renenberg, 2009 en  Neyoy, 2015).</a:t>
            </a:r>
          </a:p>
        </p:txBody>
      </p:sp>
      <p:sp>
        <p:nvSpPr>
          <p:cNvPr id="14" name="Rectángulo 13">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19E734D-4649-440B-AFF9-6650C21A9299}"/>
              </a:ext>
            </a:extLst>
          </p:cNvPr>
          <p:cNvSpPr/>
          <p:nvPr/>
        </p:nvSpPr>
        <p:spPr>
          <a:xfrm>
            <a:off x="6018005" y="5724562"/>
            <a:ext cx="3125995" cy="861774"/>
          </a:xfrm>
          <a:prstGeom prst="rect">
            <a:avLst/>
          </a:prstGeom>
        </p:spPr>
        <p:txBody>
          <a:bodyPr wrap="square">
            <a:spAutoFit/>
          </a:bodyPr>
          <a:lstStyle/>
          <a:p>
            <a:r>
              <a:rPr lang="es-MX" sz="1000" dirty="0">
                <a:solidFill>
                  <a:schemeClr val="accent1">
                    <a:lumMod val="50000"/>
                  </a:schemeClr>
                </a:solidFill>
                <a:latin typeface="Arial"/>
                <a:cs typeface="Arial"/>
              </a:rPr>
              <a:t>Figura 28: Lata de ternera, adquirida en 1812, formo parte de un  viaje al Ártico que termino en 1833 y fue consumida en 1869, preservando sus cualidades de buen sabor. </a:t>
            </a:r>
          </a:p>
          <a:p>
            <a:r>
              <a:rPr lang="es-MX" sz="1000" dirty="0">
                <a:solidFill>
                  <a:schemeClr val="accent1">
                    <a:lumMod val="50000"/>
                  </a:schemeClr>
                </a:solidFill>
                <a:latin typeface="Arial"/>
                <a:cs typeface="Arial"/>
              </a:rPr>
              <a:t>Fuente: BBC (2014).</a:t>
            </a:r>
          </a:p>
        </p:txBody>
      </p:sp>
      <p:pic>
        <p:nvPicPr>
          <p:cNvPr id="2" name="Imagen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0855" y="1770127"/>
            <a:ext cx="2602188" cy="3490256"/>
          </a:xfrm>
          <a:prstGeom prst="rect">
            <a:avLst/>
          </a:prstGeom>
        </p:spPr>
      </p:pic>
      <p:sp>
        <p:nvSpPr>
          <p:cNvPr id="6" name="Título 1">
            <a:extLst>
              <a:ext uri="{FF2B5EF4-FFF2-40B4-BE49-F238E27FC236}">
                <a16:creationId xmlns:a16="http://schemas.microsoft.com/office/drawing/2014/main" id="{5E4F0518-C927-2F42-9442-7B5D13A9D1D2}"/>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Tree>
    <p:extLst>
      <p:ext uri="{BB962C8B-B14F-4D97-AF65-F5344CB8AC3E}">
        <p14:creationId xmlns:p14="http://schemas.microsoft.com/office/powerpoint/2010/main" val="4086221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758F285D-9F8C-44BF-A808-25A9B4AD2D2B}"/>
              </a:ext>
            </a:extLst>
          </p:cNvPr>
          <p:cNvSpPr>
            <a:spLocks noGrp="1"/>
          </p:cNvSpPr>
          <p:nvPr>
            <p:ph idx="4294967295"/>
          </p:nvPr>
        </p:nvSpPr>
        <p:spPr>
          <a:xfrm>
            <a:off x="4391248" y="1365723"/>
            <a:ext cx="3960830" cy="3813951"/>
          </a:xfrm>
        </p:spPr>
        <p:txBody>
          <a:bodyPr>
            <a:normAutofit/>
          </a:bodyPr>
          <a:lstStyle/>
          <a:p>
            <a:pPr marL="0" indent="0" algn="just">
              <a:buNone/>
            </a:pPr>
            <a:r>
              <a:rPr lang="es-MX" sz="1600" dirty="0">
                <a:solidFill>
                  <a:schemeClr val="accent1">
                    <a:lumMod val="75000"/>
                  </a:schemeClr>
                </a:solidFill>
              </a:rPr>
              <a:t>En 1931 (BBC, 2014) la cervecera Estadounidense Felinfoel, fue la primera cervecería en comercializar su producto fuera de su país, gracias al uso del enlatado, ya que en el mercado sólo se tenían presentaciones de venta en envases retornables de vidrio y en barriles. Por lo que también se establecio el envase desechable en bebidas, modificandose el consumo y los habitos de  las personas. </a:t>
            </a:r>
          </a:p>
          <a:p>
            <a:pPr marL="0" indent="0" algn="just">
              <a:buNone/>
            </a:pPr>
            <a:r>
              <a:rPr lang="es-MX" sz="1600" dirty="0">
                <a:solidFill>
                  <a:schemeClr val="accent1">
                    <a:lumMod val="75000"/>
                  </a:schemeClr>
                </a:solidFill>
              </a:rPr>
              <a:t>El uso de la cerveza Felinfoel enlatada, redujo el peso y espacio necesario para proveer a las fuerzas armadas británicas en tiempos de la segunda guerra mundial.</a:t>
            </a:r>
          </a:p>
        </p:txBody>
      </p:sp>
      <p:sp>
        <p:nvSpPr>
          <p:cNvPr id="14" name="Rectángulo 13">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29: Lata de cerveza Felinfoel Brewery</a:t>
            </a:r>
          </a:p>
          <a:p>
            <a:r>
              <a:rPr lang="es-MX" sz="1000" dirty="0">
                <a:solidFill>
                  <a:schemeClr val="accent1">
                    <a:lumMod val="50000"/>
                  </a:schemeClr>
                </a:solidFill>
                <a:latin typeface="Arial"/>
                <a:cs typeface="Arial"/>
              </a:rPr>
              <a:t>Fuente: BBC (2014b).</a:t>
            </a:r>
          </a:p>
        </p:txBody>
      </p:sp>
      <p:pic>
        <p:nvPicPr>
          <p:cNvPr id="3" name="Imagen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85085" y="1532385"/>
            <a:ext cx="2179282" cy="3720272"/>
          </a:xfrm>
          <a:prstGeom prst="rect">
            <a:avLst/>
          </a:prstGeom>
        </p:spPr>
      </p:pic>
      <p:sp>
        <p:nvSpPr>
          <p:cNvPr id="6" name="Título 1">
            <a:extLst>
              <a:ext uri="{FF2B5EF4-FFF2-40B4-BE49-F238E27FC236}">
                <a16:creationId xmlns:a16="http://schemas.microsoft.com/office/drawing/2014/main" id="{A97215DA-927F-7048-A1E4-36A06DB22014}"/>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Revolución Industrial</a:t>
            </a:r>
          </a:p>
        </p:txBody>
      </p:sp>
    </p:spTree>
    <p:extLst>
      <p:ext uri="{BB962C8B-B14F-4D97-AF65-F5344CB8AC3E}">
        <p14:creationId xmlns:p14="http://schemas.microsoft.com/office/powerpoint/2010/main" val="3626647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14" name="Rectángulo 13">
            <a:extLst>
              <a:ext uri="{FF2B5EF4-FFF2-40B4-BE49-F238E27FC236}">
                <a16:creationId xmlns:a16="http://schemas.microsoft.com/office/drawing/2014/main" id="{AE60AD0E-A149-4A88-AD52-464EAC92EFED}"/>
              </a:ext>
            </a:extLst>
          </p:cNvPr>
          <p:cNvSpPr/>
          <p:nvPr/>
        </p:nvSpPr>
        <p:spPr>
          <a:xfrm>
            <a:off x="0" y="10634"/>
            <a:ext cx="9144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14">
            <a:extLst>
              <a:ext uri="{FF2B5EF4-FFF2-40B4-BE49-F238E27FC236}">
                <a16:creationId xmlns:a16="http://schemas.microsoft.com/office/drawing/2014/main" id="{5C81210A-BEEB-844E-89CF-E13F7FB6BC0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2935"/>
            <a:ext cx="4380614" cy="6870935"/>
          </a:xfrm>
          <a:prstGeom prst="rect">
            <a:avLst/>
          </a:prstGeom>
        </p:spPr>
      </p:pic>
      <p:sp>
        <p:nvSpPr>
          <p:cNvPr id="24" name="Rectángulo 23">
            <a:extLst>
              <a:ext uri="{FF2B5EF4-FFF2-40B4-BE49-F238E27FC236}">
                <a16:creationId xmlns:a16="http://schemas.microsoft.com/office/drawing/2014/main" id="{619E734D-4649-440B-AFF9-6650C21A9299}"/>
              </a:ext>
            </a:extLst>
          </p:cNvPr>
          <p:cNvSpPr/>
          <p:nvPr/>
        </p:nvSpPr>
        <p:spPr>
          <a:xfrm>
            <a:off x="6175519" y="6095175"/>
            <a:ext cx="2835765" cy="400110"/>
          </a:xfrm>
          <a:prstGeom prst="rect">
            <a:avLst/>
          </a:prstGeom>
        </p:spPr>
        <p:txBody>
          <a:bodyPr wrap="square">
            <a:spAutoFit/>
          </a:bodyPr>
          <a:lstStyle/>
          <a:p>
            <a:r>
              <a:rPr lang="es-MX" sz="1000" dirty="0">
                <a:solidFill>
                  <a:schemeClr val="bg2">
                    <a:lumMod val="25000"/>
                  </a:schemeClr>
                </a:solidFill>
                <a:latin typeface="Arial"/>
                <a:cs typeface="Arial"/>
              </a:rPr>
              <a:t>Figura 1: Envase PET BGR 700 ml.</a:t>
            </a:r>
          </a:p>
          <a:p>
            <a:r>
              <a:rPr lang="es-MX" sz="1000" dirty="0">
                <a:solidFill>
                  <a:schemeClr val="bg2">
                    <a:lumMod val="25000"/>
                  </a:schemeClr>
                </a:solidFill>
                <a:latin typeface="Arial"/>
                <a:cs typeface="Arial"/>
              </a:rPr>
              <a:t>Fuente: Envasesyplasticosuperior (2019).</a:t>
            </a:r>
          </a:p>
        </p:txBody>
      </p:sp>
      <p:sp>
        <p:nvSpPr>
          <p:cNvPr id="16" name="Rectángulo 15">
            <a:extLst>
              <a:ext uri="{FF2B5EF4-FFF2-40B4-BE49-F238E27FC236}">
                <a16:creationId xmlns:a16="http://schemas.microsoft.com/office/drawing/2014/main" id="{EE6B3A2A-B860-E94F-915E-653E49B22B35}"/>
              </a:ext>
            </a:extLst>
          </p:cNvPr>
          <p:cNvSpPr/>
          <p:nvPr/>
        </p:nvSpPr>
        <p:spPr>
          <a:xfrm>
            <a:off x="2620480" y="-10633"/>
            <a:ext cx="3391785" cy="6857999"/>
          </a:xfrm>
          <a:custGeom>
            <a:avLst/>
            <a:gdLst>
              <a:gd name="connsiteX0" fmla="*/ 0 w 9144000"/>
              <a:gd name="connsiteY0" fmla="*/ 0 h 6857999"/>
              <a:gd name="connsiteX1" fmla="*/ 9144000 w 9144000"/>
              <a:gd name="connsiteY1" fmla="*/ 0 h 6857999"/>
              <a:gd name="connsiteX2" fmla="*/ 9144000 w 9144000"/>
              <a:gd name="connsiteY2" fmla="*/ 6857999 h 6857999"/>
              <a:gd name="connsiteX3" fmla="*/ 0 w 9144000"/>
              <a:gd name="connsiteY3" fmla="*/ 6857999 h 6857999"/>
              <a:gd name="connsiteX4" fmla="*/ 0 w 9144000"/>
              <a:gd name="connsiteY4" fmla="*/ 0 h 6857999"/>
              <a:gd name="connsiteX0" fmla="*/ 1031359 w 9144000"/>
              <a:gd name="connsiteY0" fmla="*/ 0 h 7304566"/>
              <a:gd name="connsiteX1" fmla="*/ 9144000 w 9144000"/>
              <a:gd name="connsiteY1" fmla="*/ 446567 h 7304566"/>
              <a:gd name="connsiteX2" fmla="*/ 9144000 w 9144000"/>
              <a:gd name="connsiteY2" fmla="*/ 7304566 h 7304566"/>
              <a:gd name="connsiteX3" fmla="*/ 0 w 9144000"/>
              <a:gd name="connsiteY3" fmla="*/ 7304566 h 7304566"/>
              <a:gd name="connsiteX4" fmla="*/ 1031359 w 9144000"/>
              <a:gd name="connsiteY4" fmla="*/ 0 h 7304566"/>
              <a:gd name="connsiteX0" fmla="*/ 1031359 w 9144000"/>
              <a:gd name="connsiteY0" fmla="*/ 10633 h 7315199"/>
              <a:gd name="connsiteX1" fmla="*/ 2307265 w 9144000"/>
              <a:gd name="connsiteY1" fmla="*/ 0 h 7315199"/>
              <a:gd name="connsiteX2" fmla="*/ 9144000 w 9144000"/>
              <a:gd name="connsiteY2" fmla="*/ 7315199 h 7315199"/>
              <a:gd name="connsiteX3" fmla="*/ 0 w 9144000"/>
              <a:gd name="connsiteY3" fmla="*/ 7315199 h 7315199"/>
              <a:gd name="connsiteX4" fmla="*/ 1031359 w 9144000"/>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881962 w 8112641"/>
              <a:gd name="connsiteY3" fmla="*/ 7166343 h 7315199"/>
              <a:gd name="connsiteX4" fmla="*/ 0 w 8112641"/>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722474 w 8112641"/>
              <a:gd name="connsiteY3" fmla="*/ 7251403 h 7315199"/>
              <a:gd name="connsiteX4" fmla="*/ 0 w 8112641"/>
              <a:gd name="connsiteY4" fmla="*/ 10633 h 7315199"/>
              <a:gd name="connsiteX0" fmla="*/ 0 w 8697431"/>
              <a:gd name="connsiteY0" fmla="*/ 3115340 h 7315199"/>
              <a:gd name="connsiteX1" fmla="*/ 1860696 w 8697431"/>
              <a:gd name="connsiteY1" fmla="*/ 0 h 7315199"/>
              <a:gd name="connsiteX2" fmla="*/ 8697431 w 8697431"/>
              <a:gd name="connsiteY2" fmla="*/ 7315199 h 7315199"/>
              <a:gd name="connsiteX3" fmla="*/ 2307264 w 8697431"/>
              <a:gd name="connsiteY3" fmla="*/ 7251403 h 7315199"/>
              <a:gd name="connsiteX4" fmla="*/ 0 w 8697431"/>
              <a:gd name="connsiteY4" fmla="*/ 3115340 h 731519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4290683 w 8697431"/>
              <a:gd name="connsiteY2" fmla="*/ 3196856 h 6943059"/>
              <a:gd name="connsiteX3" fmla="*/ 8697431 w 8697431"/>
              <a:gd name="connsiteY3" fmla="*/ 6943059 h 6943059"/>
              <a:gd name="connsiteX4" fmla="*/ 2307264 w 8697431"/>
              <a:gd name="connsiteY4" fmla="*/ 6879263 h 6943059"/>
              <a:gd name="connsiteX5" fmla="*/ 0 w 8697431"/>
              <a:gd name="connsiteY5" fmla="*/ 2743200 h 6943059"/>
              <a:gd name="connsiteX0" fmla="*/ 0 w 8697431"/>
              <a:gd name="connsiteY0" fmla="*/ 2746744 h 6946603"/>
              <a:gd name="connsiteX1" fmla="*/ 542259 w 8697431"/>
              <a:gd name="connsiteY1" fmla="*/ 3544 h 6946603"/>
              <a:gd name="connsiteX2" fmla="*/ 1568748 w 8697431"/>
              <a:gd name="connsiteY2" fmla="*/ 0 h 6946603"/>
              <a:gd name="connsiteX3" fmla="*/ 8697431 w 8697431"/>
              <a:gd name="connsiteY3" fmla="*/ 6946603 h 6946603"/>
              <a:gd name="connsiteX4" fmla="*/ 2307264 w 8697431"/>
              <a:gd name="connsiteY4" fmla="*/ 6882807 h 6946603"/>
              <a:gd name="connsiteX5" fmla="*/ 0 w 8697431"/>
              <a:gd name="connsiteY5" fmla="*/ 2746744 h 6946603"/>
              <a:gd name="connsiteX0" fmla="*/ 0 w 3285459"/>
              <a:gd name="connsiteY0" fmla="*/ 2746744 h 6904073"/>
              <a:gd name="connsiteX1" fmla="*/ 542259 w 3285459"/>
              <a:gd name="connsiteY1" fmla="*/ 3544 h 6904073"/>
              <a:gd name="connsiteX2" fmla="*/ 1568748 w 3285459"/>
              <a:gd name="connsiteY2" fmla="*/ 0 h 6904073"/>
              <a:gd name="connsiteX3" fmla="*/ 3285459 w 3285459"/>
              <a:gd name="connsiteY3" fmla="*/ 6904073 h 6904073"/>
              <a:gd name="connsiteX4" fmla="*/ 2307264 w 3285459"/>
              <a:gd name="connsiteY4" fmla="*/ 6882807 h 6904073"/>
              <a:gd name="connsiteX5" fmla="*/ 0 w 3285459"/>
              <a:gd name="connsiteY5" fmla="*/ 2746744 h 6904073"/>
              <a:gd name="connsiteX0" fmla="*/ 0 w 2796362"/>
              <a:gd name="connsiteY0" fmla="*/ 2746744 h 6904073"/>
              <a:gd name="connsiteX1" fmla="*/ 542259 w 2796362"/>
              <a:gd name="connsiteY1" fmla="*/ 3544 h 6904073"/>
              <a:gd name="connsiteX2" fmla="*/ 1568748 w 2796362"/>
              <a:gd name="connsiteY2" fmla="*/ 0 h 6904073"/>
              <a:gd name="connsiteX3" fmla="*/ 2796362 w 2796362"/>
              <a:gd name="connsiteY3" fmla="*/ 6904073 h 6904073"/>
              <a:gd name="connsiteX4" fmla="*/ 2307264 w 2796362"/>
              <a:gd name="connsiteY4" fmla="*/ 6882807 h 6904073"/>
              <a:gd name="connsiteX5" fmla="*/ 0 w 2796362"/>
              <a:gd name="connsiteY5" fmla="*/ 2746744 h 6904073"/>
              <a:gd name="connsiteX0" fmla="*/ 0 w 3359888"/>
              <a:gd name="connsiteY0" fmla="*/ 2746744 h 6925338"/>
              <a:gd name="connsiteX1" fmla="*/ 542259 w 3359888"/>
              <a:gd name="connsiteY1" fmla="*/ 3544 h 6925338"/>
              <a:gd name="connsiteX2" fmla="*/ 1568748 w 3359888"/>
              <a:gd name="connsiteY2" fmla="*/ 0 h 6925338"/>
              <a:gd name="connsiteX3" fmla="*/ 3359888 w 3359888"/>
              <a:gd name="connsiteY3" fmla="*/ 6925338 h 6925338"/>
              <a:gd name="connsiteX4" fmla="*/ 2307264 w 3359888"/>
              <a:gd name="connsiteY4" fmla="*/ 6882807 h 6925338"/>
              <a:gd name="connsiteX5" fmla="*/ 0 w 3359888"/>
              <a:gd name="connsiteY5" fmla="*/ 2746744 h 6925338"/>
              <a:gd name="connsiteX0" fmla="*/ 0 w 3370520"/>
              <a:gd name="connsiteY0" fmla="*/ 2746744 h 6893441"/>
              <a:gd name="connsiteX1" fmla="*/ 542259 w 3370520"/>
              <a:gd name="connsiteY1" fmla="*/ 3544 h 6893441"/>
              <a:gd name="connsiteX2" fmla="*/ 1568748 w 3370520"/>
              <a:gd name="connsiteY2" fmla="*/ 0 h 6893441"/>
              <a:gd name="connsiteX3" fmla="*/ 3370520 w 3370520"/>
              <a:gd name="connsiteY3" fmla="*/ 6893441 h 6893441"/>
              <a:gd name="connsiteX4" fmla="*/ 2307264 w 3370520"/>
              <a:gd name="connsiteY4" fmla="*/ 6882807 h 6893441"/>
              <a:gd name="connsiteX5" fmla="*/ 0 w 3370520"/>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307264 w 3381152"/>
              <a:gd name="connsiteY4" fmla="*/ 6882807 h 6893441"/>
              <a:gd name="connsiteX5" fmla="*/ 0 w 3381152"/>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402957 w 3381152"/>
              <a:gd name="connsiteY4" fmla="*/ 6882807 h 6893441"/>
              <a:gd name="connsiteX5" fmla="*/ 0 w 3381152"/>
              <a:gd name="connsiteY5" fmla="*/ 2746744 h 6893441"/>
              <a:gd name="connsiteX0" fmla="*/ 0 w 3391785"/>
              <a:gd name="connsiteY0" fmla="*/ 2746744 h 6893441"/>
              <a:gd name="connsiteX1" fmla="*/ 542259 w 3391785"/>
              <a:gd name="connsiteY1" fmla="*/ 3544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1785" h="6893441">
                <a:moveTo>
                  <a:pt x="0" y="2746744"/>
                </a:moveTo>
                <a:lnTo>
                  <a:pt x="542259" y="3544"/>
                </a:lnTo>
                <a:lnTo>
                  <a:pt x="1568748" y="0"/>
                </a:lnTo>
                <a:lnTo>
                  <a:pt x="3391785" y="6893441"/>
                </a:lnTo>
                <a:lnTo>
                  <a:pt x="2402957" y="6882807"/>
                </a:lnTo>
                <a:lnTo>
                  <a:pt x="0" y="274674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Título 1">
            <a:extLst>
              <a:ext uri="{FF2B5EF4-FFF2-40B4-BE49-F238E27FC236}">
                <a16:creationId xmlns:a16="http://schemas.microsoft.com/office/drawing/2014/main" id="{0D2A2921-60CF-4EB4-97C4-257C60CF9400}"/>
              </a:ext>
            </a:extLst>
          </p:cNvPr>
          <p:cNvSpPr>
            <a:spLocks noGrp="1"/>
          </p:cNvSpPr>
          <p:nvPr>
            <p:ph type="title" idx="4294967295"/>
          </p:nvPr>
        </p:nvSpPr>
        <p:spPr>
          <a:xfrm>
            <a:off x="3595107" y="923147"/>
            <a:ext cx="4998562" cy="1630230"/>
          </a:xfrm>
        </p:spPr>
        <p:txBody>
          <a:bodyPr vert="horz" lIns="91440" tIns="45720" rIns="91440" bIns="45720" rtlCol="0" anchor="b">
            <a:normAutofit/>
          </a:bodyPr>
          <a:lstStyle/>
          <a:p>
            <a:pPr algn="r">
              <a:lnSpc>
                <a:spcPct val="90000"/>
              </a:lnSpc>
            </a:pPr>
            <a:r>
              <a:rPr lang="en-US" sz="3600" dirty="0">
                <a:solidFill>
                  <a:schemeClr val="accent1">
                    <a:lumMod val="50000"/>
                  </a:schemeClr>
                </a:solidFill>
              </a:rPr>
              <a:t>1. </a:t>
            </a:r>
            <a:r>
              <a:rPr lang="es-MX" sz="3600" dirty="0">
                <a:solidFill>
                  <a:schemeClr val="accent1">
                    <a:lumMod val="50000"/>
                  </a:schemeClr>
                </a:solidFill>
              </a:rPr>
              <a:t>Definiciones</a:t>
            </a:r>
            <a:r>
              <a:rPr lang="en-US" sz="3600" dirty="0">
                <a:solidFill>
                  <a:schemeClr val="accent1">
                    <a:lumMod val="50000"/>
                  </a:schemeClr>
                </a:solidFill>
              </a:rPr>
              <a:t> de </a:t>
            </a:r>
            <a:r>
              <a:rPr lang="en-US" sz="3600" dirty="0" err="1">
                <a:solidFill>
                  <a:schemeClr val="accent1">
                    <a:lumMod val="50000"/>
                  </a:schemeClr>
                </a:solidFill>
              </a:rPr>
              <a:t>partida</a:t>
            </a:r>
            <a:endParaRPr lang="en-US" sz="3600" dirty="0">
              <a:solidFill>
                <a:schemeClr val="accent1">
                  <a:lumMod val="50000"/>
                </a:schemeClr>
              </a:solidFill>
            </a:endParaRPr>
          </a:p>
        </p:txBody>
      </p:sp>
      <p:grpSp>
        <p:nvGrpSpPr>
          <p:cNvPr id="18" name="Grupo 17">
            <a:extLst>
              <a:ext uri="{FF2B5EF4-FFF2-40B4-BE49-F238E27FC236}">
                <a16:creationId xmlns:a16="http://schemas.microsoft.com/office/drawing/2014/main" id="{A42AE71B-B45F-6F43-AA7A-6B2DB9DD190D}"/>
              </a:ext>
            </a:extLst>
          </p:cNvPr>
          <p:cNvGrpSpPr/>
          <p:nvPr/>
        </p:nvGrpSpPr>
        <p:grpSpPr>
          <a:xfrm>
            <a:off x="2470196" y="-12935"/>
            <a:ext cx="3761185" cy="6883775"/>
            <a:chOff x="2470196" y="-12935"/>
            <a:chExt cx="3761185" cy="6883775"/>
          </a:xfrm>
        </p:grpSpPr>
        <p:sp>
          <p:nvSpPr>
            <p:cNvPr id="19" name="Freeform 6">
              <a:extLst>
                <a:ext uri="{FF2B5EF4-FFF2-40B4-BE49-F238E27FC236}">
                  <a16:creationId xmlns:a16="http://schemas.microsoft.com/office/drawing/2014/main" id="{C8405E30-6AF6-8B4C-8EA1-E94F57200146}"/>
                </a:ext>
              </a:extLst>
            </p:cNvPr>
            <p:cNvSpPr/>
            <p:nvPr/>
          </p:nvSpPr>
          <p:spPr bwMode="auto">
            <a:xfrm>
              <a:off x="2798808" y="-10241"/>
              <a:ext cx="277121" cy="2788366"/>
            </a:xfrm>
            <a:custGeom>
              <a:avLst/>
              <a:gdLst>
                <a:gd name="connsiteX0" fmla="*/ 0 w 10000"/>
                <a:gd name="connsiteY0" fmla="*/ 9675 h 10000"/>
                <a:gd name="connsiteX1" fmla="*/ 3358 w 10000"/>
                <a:gd name="connsiteY1" fmla="*/ 10000 h 10000"/>
                <a:gd name="connsiteX2" fmla="*/ 10000 w 10000"/>
                <a:gd name="connsiteY2" fmla="*/ 0 h 10000"/>
                <a:gd name="connsiteX3" fmla="*/ 1005 w 10000"/>
                <a:gd name="connsiteY3" fmla="*/ 0 h 10000"/>
                <a:gd name="connsiteX4" fmla="*/ 0 w 10000"/>
                <a:gd name="connsiteY4" fmla="*/ 9675 h 10000"/>
                <a:gd name="connsiteX0" fmla="*/ 0 w 4428"/>
                <a:gd name="connsiteY0" fmla="*/ 9949 h 10274"/>
                <a:gd name="connsiteX1" fmla="*/ 3358 w 4428"/>
                <a:gd name="connsiteY1" fmla="*/ 10274 h 10274"/>
                <a:gd name="connsiteX2" fmla="*/ 4428 w 4428"/>
                <a:gd name="connsiteY2" fmla="*/ 0 h 10274"/>
                <a:gd name="connsiteX3" fmla="*/ 1005 w 4428"/>
                <a:gd name="connsiteY3" fmla="*/ 274 h 10274"/>
                <a:gd name="connsiteX4" fmla="*/ 0 w 4428"/>
                <a:gd name="connsiteY4" fmla="*/ 9949 h 10274"/>
                <a:gd name="connsiteX0" fmla="*/ 0 w 9281"/>
                <a:gd name="connsiteY0" fmla="*/ 9417 h 9733"/>
                <a:gd name="connsiteX1" fmla="*/ 7584 w 9281"/>
                <a:gd name="connsiteY1" fmla="*/ 9733 h 9733"/>
                <a:gd name="connsiteX2" fmla="*/ 9281 w 9281"/>
                <a:gd name="connsiteY2" fmla="*/ 0 h 9733"/>
                <a:gd name="connsiteX3" fmla="*/ 2270 w 9281"/>
                <a:gd name="connsiteY3" fmla="*/ 0 h 9733"/>
                <a:gd name="connsiteX4" fmla="*/ 0 w 9281"/>
                <a:gd name="connsiteY4" fmla="*/ 9417 h 9733"/>
                <a:gd name="connsiteX0" fmla="*/ 0 w 10000"/>
                <a:gd name="connsiteY0" fmla="*/ 9675 h 10000"/>
                <a:gd name="connsiteX1" fmla="*/ 8172 w 10000"/>
                <a:gd name="connsiteY1" fmla="*/ 10000 h 10000"/>
                <a:gd name="connsiteX2" fmla="*/ 10000 w 10000"/>
                <a:gd name="connsiteY2" fmla="*/ 0 h 10000"/>
                <a:gd name="connsiteX3" fmla="*/ 896 w 10000"/>
                <a:gd name="connsiteY3" fmla="*/ 0 h 10000"/>
                <a:gd name="connsiteX4" fmla="*/ 0 w 10000"/>
                <a:gd name="connsiteY4" fmla="*/ 9675 h 10000"/>
                <a:gd name="connsiteX0" fmla="*/ 0 w 8172"/>
                <a:gd name="connsiteY0" fmla="*/ 9675 h 10000"/>
                <a:gd name="connsiteX1" fmla="*/ 8172 w 8172"/>
                <a:gd name="connsiteY1" fmla="*/ 10000 h 10000"/>
                <a:gd name="connsiteX2" fmla="*/ 8063 w 8172"/>
                <a:gd name="connsiteY2" fmla="*/ 46 h 10000"/>
                <a:gd name="connsiteX3" fmla="*/ 896 w 8172"/>
                <a:gd name="connsiteY3" fmla="*/ 0 h 10000"/>
                <a:gd name="connsiteX4" fmla="*/ 0 w 8172"/>
                <a:gd name="connsiteY4" fmla="*/ 9675 h 10000"/>
                <a:gd name="connsiteX0" fmla="*/ 0 w 11290"/>
                <a:gd name="connsiteY0" fmla="*/ 9675 h 10000"/>
                <a:gd name="connsiteX1" fmla="*/ 10000 w 11290"/>
                <a:gd name="connsiteY1" fmla="*/ 10000 h 10000"/>
                <a:gd name="connsiteX2" fmla="*/ 11289 w 11290"/>
                <a:gd name="connsiteY2" fmla="*/ 137 h 10000"/>
                <a:gd name="connsiteX3" fmla="*/ 1096 w 11290"/>
                <a:gd name="connsiteY3" fmla="*/ 0 h 10000"/>
                <a:gd name="connsiteX4" fmla="*/ 0 w 11290"/>
                <a:gd name="connsiteY4" fmla="*/ 9675 h 10000"/>
                <a:gd name="connsiteX0" fmla="*/ 0 w 11290"/>
                <a:gd name="connsiteY0" fmla="*/ 9949 h 10274"/>
                <a:gd name="connsiteX1" fmla="*/ 10000 w 11290"/>
                <a:gd name="connsiteY1" fmla="*/ 10274 h 10274"/>
                <a:gd name="connsiteX2" fmla="*/ 11289 w 11290"/>
                <a:gd name="connsiteY2" fmla="*/ 0 h 10274"/>
                <a:gd name="connsiteX3" fmla="*/ 1096 w 11290"/>
                <a:gd name="connsiteY3" fmla="*/ 274 h 10274"/>
                <a:gd name="connsiteX4" fmla="*/ 0 w 11290"/>
                <a:gd name="connsiteY4" fmla="*/ 9949 h 10274"/>
                <a:gd name="connsiteX0" fmla="*/ 0 w 10344"/>
                <a:gd name="connsiteY0" fmla="*/ 9812 h 10137"/>
                <a:gd name="connsiteX1" fmla="*/ 10000 w 10344"/>
                <a:gd name="connsiteY1" fmla="*/ 10137 h 10137"/>
                <a:gd name="connsiteX2" fmla="*/ 10341 w 10344"/>
                <a:gd name="connsiteY2" fmla="*/ 0 h 10137"/>
                <a:gd name="connsiteX3" fmla="*/ 1096 w 10344"/>
                <a:gd name="connsiteY3" fmla="*/ 137 h 10137"/>
                <a:gd name="connsiteX4" fmla="*/ 0 w 10344"/>
                <a:gd name="connsiteY4" fmla="*/ 9812 h 10137"/>
                <a:gd name="connsiteX0" fmla="*/ 0 w 10344"/>
                <a:gd name="connsiteY0" fmla="*/ 9812 h 10137"/>
                <a:gd name="connsiteX1" fmla="*/ 10000 w 10344"/>
                <a:gd name="connsiteY1" fmla="*/ 10137 h 10137"/>
                <a:gd name="connsiteX2" fmla="*/ 10341 w 10344"/>
                <a:gd name="connsiteY2" fmla="*/ 0 h 10137"/>
                <a:gd name="connsiteX3" fmla="*/ 472 w 10344"/>
                <a:gd name="connsiteY3" fmla="*/ 57 h 10137"/>
                <a:gd name="connsiteX4" fmla="*/ 0 w 10344"/>
                <a:gd name="connsiteY4" fmla="*/ 9812 h 1013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77 h 10097"/>
                <a:gd name="connsiteX4" fmla="*/ 0 w 10344"/>
                <a:gd name="connsiteY4" fmla="*/ 9772 h 10097"/>
                <a:gd name="connsiteX0" fmla="*/ 0 w 10344"/>
                <a:gd name="connsiteY0" fmla="*/ 9695 h 10020"/>
                <a:gd name="connsiteX1" fmla="*/ 10000 w 10344"/>
                <a:gd name="connsiteY1" fmla="*/ 10020 h 10020"/>
                <a:gd name="connsiteX2" fmla="*/ 10341 w 10344"/>
                <a:gd name="connsiteY2" fmla="*/ 3 h 10020"/>
                <a:gd name="connsiteX3" fmla="*/ 472 w 10344"/>
                <a:gd name="connsiteY3" fmla="*/ 0 h 10020"/>
                <a:gd name="connsiteX4" fmla="*/ 0 w 10344"/>
                <a:gd name="connsiteY4" fmla="*/ 9695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44" h="10020">
                  <a:moveTo>
                    <a:pt x="0" y="9695"/>
                  </a:moveTo>
                  <a:lnTo>
                    <a:pt x="10000" y="10020"/>
                  </a:lnTo>
                  <a:cubicBezTo>
                    <a:pt x="9956" y="6702"/>
                    <a:pt x="10385" y="3321"/>
                    <a:pt x="10341" y="3"/>
                  </a:cubicBezTo>
                  <a:lnTo>
                    <a:pt x="472" y="0"/>
                  </a:lnTo>
                  <a:cubicBezTo>
                    <a:pt x="315" y="3252"/>
                    <a:pt x="157" y="6443"/>
                    <a:pt x="0" y="9695"/>
                  </a:cubicBezTo>
                  <a:close/>
                </a:path>
              </a:pathLst>
            </a:custGeom>
            <a:solidFill>
              <a:schemeClr val="accent1"/>
            </a:solidFill>
            <a:ln>
              <a:noFill/>
            </a:ln>
          </p:spPr>
        </p:sp>
        <p:sp>
          <p:nvSpPr>
            <p:cNvPr id="20" name="Freeform 9">
              <a:extLst>
                <a:ext uri="{FF2B5EF4-FFF2-40B4-BE49-F238E27FC236}">
                  <a16:creationId xmlns:a16="http://schemas.microsoft.com/office/drawing/2014/main" id="{E102B0C0-595B-E745-A87C-8060F1C68B9A}"/>
                </a:ext>
              </a:extLst>
            </p:cNvPr>
            <p:cNvSpPr/>
            <p:nvPr/>
          </p:nvSpPr>
          <p:spPr bwMode="auto">
            <a:xfrm>
              <a:off x="2470196" y="2582862"/>
              <a:ext cx="2020490"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1" name="Freeform 10">
              <a:extLst>
                <a:ext uri="{FF2B5EF4-FFF2-40B4-BE49-F238E27FC236}">
                  <a16:creationId xmlns:a16="http://schemas.microsoft.com/office/drawing/2014/main" id="{537ACE1D-F484-4440-980C-583DC08738FB}"/>
                </a:ext>
              </a:extLst>
            </p:cNvPr>
            <p:cNvSpPr/>
            <p:nvPr/>
          </p:nvSpPr>
          <p:spPr bwMode="auto">
            <a:xfrm>
              <a:off x="2802380" y="2692400"/>
              <a:ext cx="249912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2" name="Freeform 11">
              <a:extLst>
                <a:ext uri="{FF2B5EF4-FFF2-40B4-BE49-F238E27FC236}">
                  <a16:creationId xmlns:a16="http://schemas.microsoft.com/office/drawing/2014/main" id="{2DB23783-EDB7-9C40-B3D1-7FD8D45CBA23}"/>
                </a:ext>
              </a:extLst>
            </p:cNvPr>
            <p:cNvSpPr/>
            <p:nvPr/>
          </p:nvSpPr>
          <p:spPr bwMode="auto">
            <a:xfrm>
              <a:off x="2798809" y="2687637"/>
              <a:ext cx="343257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3" name="Freeform 12">
              <a:extLst>
                <a:ext uri="{FF2B5EF4-FFF2-40B4-BE49-F238E27FC236}">
                  <a16:creationId xmlns:a16="http://schemas.microsoft.com/office/drawing/2014/main" id="{AB77EC99-D76C-C346-ACA6-E060BD5175CB}"/>
                </a:ext>
              </a:extLst>
            </p:cNvPr>
            <p:cNvSpPr/>
            <p:nvPr/>
          </p:nvSpPr>
          <p:spPr bwMode="auto">
            <a:xfrm>
              <a:off x="2470196" y="2578100"/>
              <a:ext cx="2688431" cy="4292740"/>
            </a:xfrm>
            <a:custGeom>
              <a:avLst/>
              <a:gdLst>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5390 w 10000"/>
                <a:gd name="connsiteY6" fmla="*/ 9703 h 10000"/>
                <a:gd name="connsiteX7" fmla="*/ 10000 w 10000"/>
                <a:gd name="connsiteY7" fmla="*/ 10000 h 10000"/>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7894 w 10000"/>
                <a:gd name="connsiteY6" fmla="*/ 10000 h 10000"/>
                <a:gd name="connsiteX7" fmla="*/ 10000 w 10000"/>
                <a:gd name="connsiteY7" fmla="*/ 10000 h 10000"/>
                <a:gd name="connsiteX0" fmla="*/ 10000 w 10000"/>
                <a:gd name="connsiteY0" fmla="*/ 10000 h 10030"/>
                <a:gd name="connsiteX1" fmla="*/ 1169 w 10000"/>
                <a:gd name="connsiteY1" fmla="*/ 412 h 10030"/>
                <a:gd name="connsiteX2" fmla="*/ 1010 w 10000"/>
                <a:gd name="connsiteY2" fmla="*/ 223 h 10030"/>
                <a:gd name="connsiteX3" fmla="*/ 996 w 10000"/>
                <a:gd name="connsiteY3" fmla="*/ 211 h 10030"/>
                <a:gd name="connsiteX4" fmla="*/ 0 w 10000"/>
                <a:gd name="connsiteY4" fmla="*/ 0 h 10030"/>
                <a:gd name="connsiteX5" fmla="*/ 0 w 10000"/>
                <a:gd name="connsiteY5" fmla="*/ 11 h 10030"/>
                <a:gd name="connsiteX6" fmla="*/ 7516 w 10000"/>
                <a:gd name="connsiteY6" fmla="*/ 10030 h 10030"/>
                <a:gd name="connsiteX7" fmla="*/ 10000 w 10000"/>
                <a:gd name="connsiteY7" fmla="*/ 10000 h 1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30">
                  <a:moveTo>
                    <a:pt x="10000" y="10000"/>
                  </a:moveTo>
                  <a:lnTo>
                    <a:pt x="1169" y="412"/>
                  </a:lnTo>
                  <a:lnTo>
                    <a:pt x="1010" y="223"/>
                  </a:lnTo>
                  <a:cubicBezTo>
                    <a:pt x="1005" y="219"/>
                    <a:pt x="1001" y="215"/>
                    <a:pt x="996" y="211"/>
                  </a:cubicBezTo>
                  <a:lnTo>
                    <a:pt x="0" y="0"/>
                  </a:lnTo>
                  <a:lnTo>
                    <a:pt x="0" y="11"/>
                  </a:lnTo>
                  <a:lnTo>
                    <a:pt x="7516" y="10030"/>
                  </a:lnTo>
                  <a:lnTo>
                    <a:pt x="10000" y="10000"/>
                  </a:lnTo>
                  <a:close/>
                </a:path>
              </a:pathLst>
            </a:custGeom>
            <a:solidFill>
              <a:schemeClr val="tx1">
                <a:lumMod val="75000"/>
                <a:lumOff val="25000"/>
              </a:schemeClr>
            </a:solidFill>
            <a:ln>
              <a:noFill/>
            </a:ln>
          </p:spPr>
        </p:sp>
        <p:sp>
          <p:nvSpPr>
            <p:cNvPr id="25" name="Freeform 7">
              <a:extLst>
                <a:ext uri="{FF2B5EF4-FFF2-40B4-BE49-F238E27FC236}">
                  <a16:creationId xmlns:a16="http://schemas.microsoft.com/office/drawing/2014/main" id="{68E67A40-B0AF-D445-8478-E8F07951D807}"/>
                </a:ext>
              </a:extLst>
            </p:cNvPr>
            <p:cNvSpPr/>
            <p:nvPr/>
          </p:nvSpPr>
          <p:spPr bwMode="auto">
            <a:xfrm>
              <a:off x="2470197" y="-12935"/>
              <a:ext cx="281023" cy="2697397"/>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430 w 10249"/>
                <a:gd name="connsiteY0" fmla="*/ 9952 h 9952"/>
                <a:gd name="connsiteX1" fmla="*/ 10249 w 10249"/>
                <a:gd name="connsiteY1" fmla="*/ 0 h 9952"/>
                <a:gd name="connsiteX2" fmla="*/ 113 w 10249"/>
                <a:gd name="connsiteY2" fmla="*/ 0 h 9952"/>
                <a:gd name="connsiteX3" fmla="*/ 249 w 10249"/>
                <a:gd name="connsiteY3" fmla="*/ 9614 h 9952"/>
                <a:gd name="connsiteX4" fmla="*/ 6265 w 10249"/>
                <a:gd name="connsiteY4" fmla="*/ 9934 h 9952"/>
                <a:gd name="connsiteX5" fmla="*/ 6430 w 10249"/>
                <a:gd name="connsiteY5" fmla="*/ 9952 h 9952"/>
                <a:gd name="connsiteX0" fmla="*/ 6031 w 9757"/>
                <a:gd name="connsiteY0" fmla="*/ 10143 h 10143"/>
                <a:gd name="connsiteX1" fmla="*/ 9757 w 9757"/>
                <a:gd name="connsiteY1" fmla="*/ 143 h 10143"/>
                <a:gd name="connsiteX2" fmla="*/ 1297 w 9757"/>
                <a:gd name="connsiteY2" fmla="*/ 0 h 10143"/>
                <a:gd name="connsiteX3" fmla="*/ 0 w 9757"/>
                <a:gd name="connsiteY3" fmla="*/ 9803 h 10143"/>
                <a:gd name="connsiteX4" fmla="*/ 5870 w 9757"/>
                <a:gd name="connsiteY4" fmla="*/ 10125 h 10143"/>
                <a:gd name="connsiteX5" fmla="*/ 6031 w 9757"/>
                <a:gd name="connsiteY5" fmla="*/ 10143 h 10143"/>
                <a:gd name="connsiteX0" fmla="*/ 6181 w 10000"/>
                <a:gd name="connsiteY0" fmla="*/ 9906 h 9906"/>
                <a:gd name="connsiteX1" fmla="*/ 10000 w 10000"/>
                <a:gd name="connsiteY1" fmla="*/ 47 h 9906"/>
                <a:gd name="connsiteX2" fmla="*/ 157 w 10000"/>
                <a:gd name="connsiteY2" fmla="*/ 0 h 9906"/>
                <a:gd name="connsiteX3" fmla="*/ 0 w 10000"/>
                <a:gd name="connsiteY3" fmla="*/ 9571 h 9906"/>
                <a:gd name="connsiteX4" fmla="*/ 6016 w 10000"/>
                <a:gd name="connsiteY4" fmla="*/ 9888 h 9906"/>
                <a:gd name="connsiteX5" fmla="*/ 6181 w 10000"/>
                <a:gd name="connsiteY5" fmla="*/ 9906 h 9906"/>
                <a:gd name="connsiteX0" fmla="*/ 6181 w 9121"/>
                <a:gd name="connsiteY0" fmla="*/ 10191 h 10191"/>
                <a:gd name="connsiteX1" fmla="*/ 9121 w 9121"/>
                <a:gd name="connsiteY1" fmla="*/ 0 h 10191"/>
                <a:gd name="connsiteX2" fmla="*/ 157 w 9121"/>
                <a:gd name="connsiteY2" fmla="*/ 191 h 10191"/>
                <a:gd name="connsiteX3" fmla="*/ 0 w 9121"/>
                <a:gd name="connsiteY3" fmla="*/ 9853 h 10191"/>
                <a:gd name="connsiteX4" fmla="*/ 6016 w 9121"/>
                <a:gd name="connsiteY4" fmla="*/ 10173 h 10191"/>
                <a:gd name="connsiteX5" fmla="*/ 6181 w 9121"/>
                <a:gd name="connsiteY5" fmla="*/ 10191 h 10191"/>
                <a:gd name="connsiteX0" fmla="*/ 6777 w 7430"/>
                <a:gd name="connsiteY0" fmla="*/ 9860 h 9860"/>
                <a:gd name="connsiteX1" fmla="*/ 7430 w 7430"/>
                <a:gd name="connsiteY1" fmla="*/ 0 h 9860"/>
                <a:gd name="connsiteX2" fmla="*/ 172 w 7430"/>
                <a:gd name="connsiteY2" fmla="*/ 47 h 9860"/>
                <a:gd name="connsiteX3" fmla="*/ 0 w 7430"/>
                <a:gd name="connsiteY3" fmla="*/ 9528 h 9860"/>
                <a:gd name="connsiteX4" fmla="*/ 6596 w 7430"/>
                <a:gd name="connsiteY4" fmla="*/ 9842 h 9860"/>
                <a:gd name="connsiteX5" fmla="*/ 6777 w 7430"/>
                <a:gd name="connsiteY5" fmla="*/ 9860 h 9860"/>
                <a:gd name="connsiteX0" fmla="*/ 11987 w 12866"/>
                <a:gd name="connsiteY0" fmla="*/ 10567 h 10567"/>
                <a:gd name="connsiteX1" fmla="*/ 12866 w 12866"/>
                <a:gd name="connsiteY1" fmla="*/ 567 h 10567"/>
                <a:gd name="connsiteX2" fmla="*/ 70 w 12866"/>
                <a:gd name="connsiteY2" fmla="*/ 0 h 10567"/>
                <a:gd name="connsiteX3" fmla="*/ 2866 w 12866"/>
                <a:gd name="connsiteY3" fmla="*/ 10230 h 10567"/>
                <a:gd name="connsiteX4" fmla="*/ 11744 w 12866"/>
                <a:gd name="connsiteY4" fmla="*/ 10549 h 10567"/>
                <a:gd name="connsiteX5" fmla="*/ 11987 w 12866"/>
                <a:gd name="connsiteY5" fmla="*/ 10567 h 10567"/>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890 w 10769"/>
                <a:gd name="connsiteY0" fmla="*/ 10000 h 10000"/>
                <a:gd name="connsiteX1" fmla="*/ 10769 w 10769"/>
                <a:gd name="connsiteY1" fmla="*/ 0 h 10000"/>
                <a:gd name="connsiteX2" fmla="*/ 135 w 10769"/>
                <a:gd name="connsiteY2" fmla="*/ 0 h 10000"/>
                <a:gd name="connsiteX3" fmla="*/ 769 w 10769"/>
                <a:gd name="connsiteY3" fmla="*/ 9663 h 10000"/>
                <a:gd name="connsiteX4" fmla="*/ 9647 w 10769"/>
                <a:gd name="connsiteY4" fmla="*/ 9982 h 10000"/>
                <a:gd name="connsiteX5" fmla="*/ 9890 w 10769"/>
                <a:gd name="connsiteY5" fmla="*/ 10000 h 10000"/>
                <a:gd name="connsiteX0" fmla="*/ 9121 w 10000"/>
                <a:gd name="connsiteY0" fmla="*/ 10000 h 10000"/>
                <a:gd name="connsiteX1" fmla="*/ 10000 w 10000"/>
                <a:gd name="connsiteY1" fmla="*/ 0 h 10000"/>
                <a:gd name="connsiteX2" fmla="*/ 1528 w 10000"/>
                <a:gd name="connsiteY2" fmla="*/ 95 h 10000"/>
                <a:gd name="connsiteX3" fmla="*/ 0 w 10000"/>
                <a:gd name="connsiteY3" fmla="*/ 9663 h 10000"/>
                <a:gd name="connsiteX4" fmla="*/ 8878 w 10000"/>
                <a:gd name="connsiteY4" fmla="*/ 9982 h 10000"/>
                <a:gd name="connsiteX5" fmla="*/ 9121 w 10000"/>
                <a:gd name="connsiteY5" fmla="*/ 10000 h 10000"/>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121 w 9568"/>
                <a:gd name="connsiteY0" fmla="*/ 10000 h 10000"/>
                <a:gd name="connsiteX1" fmla="*/ 9568 w 9568"/>
                <a:gd name="connsiteY1" fmla="*/ 0 h 10000"/>
                <a:gd name="connsiteX2" fmla="*/ 663 w 9568"/>
                <a:gd name="connsiteY2" fmla="*/ 0 h 10000"/>
                <a:gd name="connsiteX3" fmla="*/ 0 w 9568"/>
                <a:gd name="connsiteY3" fmla="*/ 9663 h 10000"/>
                <a:gd name="connsiteX4" fmla="*/ 8878 w 9568"/>
                <a:gd name="connsiteY4" fmla="*/ 9982 h 10000"/>
                <a:gd name="connsiteX5" fmla="*/ 9121 w 9568"/>
                <a:gd name="connsiteY5" fmla="*/ 10000 h 10000"/>
                <a:gd name="connsiteX0" fmla="*/ 9533 w 10000"/>
                <a:gd name="connsiteY0" fmla="*/ 10042 h 10042"/>
                <a:gd name="connsiteX1" fmla="*/ 10000 w 10000"/>
                <a:gd name="connsiteY1" fmla="*/ 0 h 10042"/>
                <a:gd name="connsiteX2" fmla="*/ 693 w 10000"/>
                <a:gd name="connsiteY2" fmla="*/ 42 h 10042"/>
                <a:gd name="connsiteX3" fmla="*/ 0 w 10000"/>
                <a:gd name="connsiteY3" fmla="*/ 9705 h 10042"/>
                <a:gd name="connsiteX4" fmla="*/ 9279 w 10000"/>
                <a:gd name="connsiteY4" fmla="*/ 10024 h 10042"/>
                <a:gd name="connsiteX5" fmla="*/ 9533 w 10000"/>
                <a:gd name="connsiteY5" fmla="*/ 10042 h 10042"/>
                <a:gd name="connsiteX0" fmla="*/ 9533 w 10000"/>
                <a:gd name="connsiteY0" fmla="*/ 10042 h 10042"/>
                <a:gd name="connsiteX1" fmla="*/ 10000 w 10000"/>
                <a:gd name="connsiteY1" fmla="*/ 0 h 10042"/>
                <a:gd name="connsiteX2" fmla="*/ 495 w 10000"/>
                <a:gd name="connsiteY2" fmla="*/ 42 h 10042"/>
                <a:gd name="connsiteX3" fmla="*/ 0 w 10000"/>
                <a:gd name="connsiteY3" fmla="*/ 9705 h 10042"/>
                <a:gd name="connsiteX4" fmla="*/ 9279 w 10000"/>
                <a:gd name="connsiteY4" fmla="*/ 10024 h 10042"/>
                <a:gd name="connsiteX5" fmla="*/ 9533 w 10000"/>
                <a:gd name="connsiteY5" fmla="*/ 10042 h 1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42">
                  <a:moveTo>
                    <a:pt x="9533" y="10042"/>
                  </a:moveTo>
                  <a:cubicBezTo>
                    <a:pt x="9840" y="6708"/>
                    <a:pt x="9694" y="3334"/>
                    <a:pt x="10000" y="0"/>
                  </a:cubicBezTo>
                  <a:lnTo>
                    <a:pt x="495" y="42"/>
                  </a:lnTo>
                  <a:cubicBezTo>
                    <a:pt x="-184" y="3231"/>
                    <a:pt x="682" y="6516"/>
                    <a:pt x="0" y="9705"/>
                  </a:cubicBezTo>
                  <a:lnTo>
                    <a:pt x="9279" y="10024"/>
                  </a:lnTo>
                  <a:lnTo>
                    <a:pt x="9533" y="10042"/>
                  </a:lnTo>
                  <a:close/>
                </a:path>
              </a:pathLst>
            </a:custGeom>
            <a:solidFill>
              <a:schemeClr val="tx1">
                <a:lumMod val="65000"/>
                <a:lumOff val="35000"/>
              </a:schemeClr>
            </a:solidFill>
            <a:ln>
              <a:noFill/>
            </a:ln>
          </p:spPr>
        </p:sp>
      </p:grpSp>
    </p:spTree>
    <p:extLst>
      <p:ext uri="{BB962C8B-B14F-4D97-AF65-F5344CB8AC3E}">
        <p14:creationId xmlns:p14="http://schemas.microsoft.com/office/powerpoint/2010/main" val="1584522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158204" y="1537638"/>
            <a:ext cx="3557487" cy="3955622"/>
          </a:xfrm>
        </p:spPr>
        <p:txBody>
          <a:bodyPr>
            <a:normAutofit lnSpcReduction="10000"/>
          </a:bodyPr>
          <a:lstStyle/>
          <a:p>
            <a:pPr marL="0" indent="0" algn="just">
              <a:buNone/>
            </a:pPr>
            <a:r>
              <a:rPr lang="es-MX" sz="1600" dirty="0">
                <a:solidFill>
                  <a:schemeClr val="accent1">
                    <a:lumMod val="75000"/>
                  </a:schemeClr>
                </a:solidFill>
              </a:rPr>
              <a:t>El envase y embalaje, al cubrir ciertas funciones, contribuyen a la conservación y protección del producto (Cervera, 2003). </a:t>
            </a:r>
          </a:p>
          <a:p>
            <a:pPr marL="0" indent="0" algn="just">
              <a:buNone/>
            </a:pPr>
            <a:r>
              <a:rPr lang="es-MX" sz="1600" dirty="0">
                <a:solidFill>
                  <a:schemeClr val="accent1">
                    <a:lumMod val="75000"/>
                  </a:schemeClr>
                </a:solidFill>
              </a:rPr>
              <a:t>En la actualidad, 75 % de los productos terminados requieren envase. De estos, 90% son utilizados para alimentos y bebidas, lo que convierte a esas dos ramas en referentes para el desarrollo de empaques (Expansión, párr. 1, 2008).</a:t>
            </a:r>
          </a:p>
          <a:p>
            <a:pPr marL="0" indent="0" algn="just">
              <a:buNone/>
            </a:pPr>
            <a:r>
              <a:rPr lang="es-MX" sz="1600" dirty="0">
                <a:solidFill>
                  <a:schemeClr val="accent1">
                    <a:lumMod val="75000"/>
                  </a:schemeClr>
                </a:solidFill>
              </a:rPr>
              <a:t>En México hacer </a:t>
            </a:r>
            <a:r>
              <a:rPr lang="es-MX" sz="1600" dirty="0" err="1">
                <a:solidFill>
                  <a:schemeClr val="accent1">
                    <a:lumMod val="75000"/>
                  </a:schemeClr>
                </a:solidFill>
              </a:rPr>
              <a:t>ecodiseño</a:t>
            </a:r>
            <a:r>
              <a:rPr lang="es-MX" sz="1600" dirty="0">
                <a:solidFill>
                  <a:schemeClr val="accent1">
                    <a:lumMod val="75000"/>
                  </a:schemeClr>
                </a:solidFill>
              </a:rPr>
              <a:t> de envases y empaques no es una práctica común (Expansión, párr. 1, 2007). Aunque es necesaria su práctica dada la crisis de recursos en el país y el mundo en general.</a:t>
            </a:r>
          </a:p>
        </p:txBody>
      </p:sp>
      <p:sp>
        <p:nvSpPr>
          <p:cNvPr id="4"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Actualidad</a:t>
            </a:r>
          </a:p>
        </p:txBody>
      </p:sp>
      <p:pic>
        <p:nvPicPr>
          <p:cNvPr id="1032" name="Picture 8" descr="E5_AMPRODESIGN_PACKAGING_BOTTL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50798" y="1364042"/>
            <a:ext cx="2948620" cy="4170958"/>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30: Botella de vino con dos boquillas</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thedieline</a:t>
            </a:r>
            <a:r>
              <a:rPr lang="es-MX" sz="1000" dirty="0">
                <a:solidFill>
                  <a:schemeClr val="accent1">
                    <a:lumMod val="50000"/>
                  </a:schemeClr>
                </a:solidFill>
                <a:latin typeface="Arial"/>
                <a:cs typeface="Arial"/>
              </a:rPr>
              <a:t> (2010)</a:t>
            </a:r>
          </a:p>
        </p:txBody>
      </p:sp>
    </p:spTree>
    <p:extLst>
      <p:ext uri="{BB962C8B-B14F-4D97-AF65-F5344CB8AC3E}">
        <p14:creationId xmlns:p14="http://schemas.microsoft.com/office/powerpoint/2010/main" val="17067420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674938" y="713560"/>
            <a:ext cx="3628582" cy="5499463"/>
          </a:xfrm>
        </p:spPr>
        <p:txBody>
          <a:bodyPr>
            <a:normAutofit/>
          </a:bodyPr>
          <a:lstStyle/>
          <a:p>
            <a:pPr marL="0" indent="0">
              <a:buNone/>
            </a:pPr>
            <a:r>
              <a:rPr lang="es-MX" sz="1600" dirty="0">
                <a:solidFill>
                  <a:schemeClr val="accent1">
                    <a:lumMod val="75000"/>
                  </a:schemeClr>
                </a:solidFill>
              </a:rPr>
              <a:t>Grupo Expansión (2008) comenta:</a:t>
            </a:r>
          </a:p>
          <a:p>
            <a:pPr marL="534988" indent="0" algn="just">
              <a:buNone/>
            </a:pPr>
            <a:r>
              <a:rPr lang="es-MX" sz="1600" dirty="0">
                <a:solidFill>
                  <a:schemeClr val="accent1">
                    <a:lumMod val="75000"/>
                  </a:schemeClr>
                </a:solidFill>
              </a:rPr>
              <a:t>El calentamiento global y los elevados índices de contaminación llevaron a la industria del envase a desarrollar iniciativas que contrarresten estos problemas. La idea es alcanzar la optimización de materiales, uso de energía, generación de desechos y reaprovechamiento de los mismos.</a:t>
            </a:r>
          </a:p>
          <a:p>
            <a:pPr marL="0" indent="0" algn="just">
              <a:buNone/>
            </a:pPr>
            <a:r>
              <a:rPr lang="es-MX" sz="1600" dirty="0">
                <a:solidFill>
                  <a:schemeClr val="accent1">
                    <a:lumMod val="75000"/>
                  </a:schemeClr>
                </a:solidFill>
              </a:rPr>
              <a:t>Por la misma razón ha surgido una gran variedad en cuanto a los materiales y tecnologías que presentan los envases y/o embalajes.</a:t>
            </a:r>
          </a:p>
        </p:txBody>
      </p:sp>
      <p:pic>
        <p:nvPicPr>
          <p:cNvPr id="3074" name="Picture 2" descr="nanotecnologia_packaging_infopack_ITENE_0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20254" y="1644016"/>
            <a:ext cx="2936395" cy="3430286"/>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dirty="0"/>
          </a:p>
        </p:txBody>
      </p:sp>
      <p:sp>
        <p:nvSpPr>
          <p:cNvPr id="6" name="Rectángulo 5">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31: Empaque con nanotecnología</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Infopackblog</a:t>
            </a:r>
            <a:r>
              <a:rPr lang="es-MX" sz="1000" dirty="0">
                <a:solidFill>
                  <a:schemeClr val="accent1">
                    <a:lumMod val="50000"/>
                  </a:schemeClr>
                </a:solidFill>
                <a:latin typeface="Arial"/>
                <a:cs typeface="Arial"/>
              </a:rPr>
              <a:t> (2014)</a:t>
            </a:r>
          </a:p>
        </p:txBody>
      </p:sp>
      <p:sp>
        <p:nvSpPr>
          <p:cNvPr id="7" name="Título 1">
            <a:extLst>
              <a:ext uri="{FF2B5EF4-FFF2-40B4-BE49-F238E27FC236}">
                <a16:creationId xmlns:a16="http://schemas.microsoft.com/office/drawing/2014/main" id="{A8DC2E9D-F338-FE46-835E-5E2C83289C11}"/>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Actualidad</a:t>
            </a:r>
          </a:p>
        </p:txBody>
      </p:sp>
    </p:spTree>
    <p:extLst>
      <p:ext uri="{BB962C8B-B14F-4D97-AF65-F5344CB8AC3E}">
        <p14:creationId xmlns:p14="http://schemas.microsoft.com/office/powerpoint/2010/main" val="8335753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401970" y="1665877"/>
            <a:ext cx="7514035" cy="788719"/>
          </a:xfrm>
        </p:spPr>
        <p:txBody>
          <a:bodyPr>
            <a:normAutofit/>
          </a:bodyPr>
          <a:lstStyle/>
          <a:p>
            <a:pPr marL="0" indent="0" defTabSz="914400">
              <a:buNone/>
            </a:pPr>
            <a:r>
              <a:rPr lang="es-MX" sz="1600" dirty="0">
                <a:solidFill>
                  <a:schemeClr val="accent1">
                    <a:lumMod val="75000"/>
                  </a:schemeClr>
                </a:solidFill>
              </a:rPr>
              <a:t>AINIA (2015) presentó una lista de innovaciones destacadas en el envase.</a:t>
            </a:r>
          </a:p>
        </p:txBody>
      </p:sp>
      <p:sp>
        <p:nvSpPr>
          <p:cNvPr id="4" name="Rectángulo 3"/>
          <p:cNvSpPr/>
          <p:nvPr/>
        </p:nvSpPr>
        <p:spPr>
          <a:xfrm>
            <a:off x="1795022" y="2693886"/>
            <a:ext cx="4572000" cy="3293209"/>
          </a:xfrm>
          <a:prstGeom prst="rect">
            <a:avLst/>
          </a:prstGeom>
        </p:spPr>
        <p:txBody>
          <a:bodyPr>
            <a:spAutoFit/>
          </a:bodyPr>
          <a:lstStyle/>
          <a:p>
            <a:pPr marL="285750" indent="-285750">
              <a:buFont typeface="Arial" panose="020B0604020202020204" pitchFamily="34" charset="0"/>
              <a:buChar char="•"/>
            </a:pPr>
            <a:r>
              <a:rPr lang="es-ES" sz="1600" dirty="0">
                <a:solidFill>
                  <a:schemeClr val="accent1">
                    <a:lumMod val="75000"/>
                  </a:schemeClr>
                </a:solidFill>
              </a:rPr>
              <a:t>Film más fino</a:t>
            </a:r>
          </a:p>
          <a:p>
            <a:pPr marL="285750" indent="-285750">
              <a:buFont typeface="Arial" panose="020B0604020202020204" pitchFamily="34" charset="0"/>
              <a:buChar char="•"/>
            </a:pPr>
            <a:r>
              <a:rPr lang="es-ES" sz="1600" dirty="0">
                <a:solidFill>
                  <a:schemeClr val="accent1">
                    <a:lumMod val="75000"/>
                  </a:schemeClr>
                </a:solidFill>
              </a:rPr>
              <a:t>Envases con </a:t>
            </a:r>
            <a:r>
              <a:rPr lang="es-ES" sz="1600" dirty="0" err="1">
                <a:solidFill>
                  <a:schemeClr val="accent1">
                    <a:lumMod val="75000"/>
                  </a:schemeClr>
                </a:solidFill>
              </a:rPr>
              <a:t>absorbedores</a:t>
            </a:r>
            <a:r>
              <a:rPr lang="es-ES" sz="1600" dirty="0">
                <a:solidFill>
                  <a:schemeClr val="accent1">
                    <a:lumMod val="75000"/>
                  </a:schemeClr>
                </a:solidFill>
              </a:rPr>
              <a:t> de oxígeno</a:t>
            </a:r>
          </a:p>
          <a:p>
            <a:pPr marL="285750" indent="-285750">
              <a:buFont typeface="Arial" panose="020B0604020202020204" pitchFamily="34" charset="0"/>
              <a:buChar char="•"/>
            </a:pPr>
            <a:r>
              <a:rPr lang="es-ES" sz="1600" dirty="0">
                <a:solidFill>
                  <a:schemeClr val="accent1">
                    <a:lumMod val="75000"/>
                  </a:schemeClr>
                </a:solidFill>
              </a:rPr>
              <a:t>Envases PET </a:t>
            </a:r>
            <a:r>
              <a:rPr lang="es-ES" sz="1600" dirty="0" err="1">
                <a:solidFill>
                  <a:schemeClr val="accent1">
                    <a:lumMod val="75000"/>
                  </a:schemeClr>
                </a:solidFill>
              </a:rPr>
              <a:t>pasteurizables</a:t>
            </a:r>
            <a:endParaRPr lang="es-ES" sz="1600" dirty="0">
              <a:solidFill>
                <a:schemeClr val="accent1">
                  <a:lumMod val="75000"/>
                </a:schemeClr>
              </a:solidFill>
            </a:endParaRPr>
          </a:p>
          <a:p>
            <a:pPr marL="285750" indent="-285750">
              <a:buFont typeface="Arial" panose="020B0604020202020204" pitchFamily="34" charset="0"/>
              <a:buChar char="•"/>
            </a:pPr>
            <a:r>
              <a:rPr lang="es-ES" sz="1600" dirty="0">
                <a:solidFill>
                  <a:schemeClr val="accent1">
                    <a:lumMod val="75000"/>
                  </a:schemeClr>
                </a:solidFill>
              </a:rPr>
              <a:t>Envases con atmósfera modificada</a:t>
            </a:r>
          </a:p>
          <a:p>
            <a:pPr marL="285750" indent="-285750">
              <a:buFont typeface="Arial" panose="020B0604020202020204" pitchFamily="34" charset="0"/>
              <a:buChar char="•"/>
            </a:pPr>
            <a:r>
              <a:rPr lang="es-ES" sz="1600" dirty="0">
                <a:solidFill>
                  <a:schemeClr val="accent1">
                    <a:lumMod val="75000"/>
                  </a:schemeClr>
                </a:solidFill>
              </a:rPr>
              <a:t>Latas transparentes</a:t>
            </a:r>
          </a:p>
          <a:p>
            <a:endParaRPr lang="es-ES" sz="1600" dirty="0">
              <a:solidFill>
                <a:schemeClr val="accent1">
                  <a:lumMod val="75000"/>
                </a:schemeClr>
              </a:solidFill>
            </a:endParaRPr>
          </a:p>
          <a:p>
            <a:endParaRPr lang="es-ES" sz="1600" dirty="0">
              <a:solidFill>
                <a:schemeClr val="accent1">
                  <a:lumMod val="75000"/>
                </a:schemeClr>
              </a:solidFill>
            </a:endParaRPr>
          </a:p>
          <a:p>
            <a:r>
              <a:rPr lang="es-ES" sz="1600" dirty="0">
                <a:solidFill>
                  <a:schemeClr val="accent1">
                    <a:lumMod val="75000"/>
                  </a:schemeClr>
                </a:solidFill>
              </a:rPr>
              <a:t>De igual manera presentó algunos materiales, como lo son:</a:t>
            </a:r>
          </a:p>
          <a:p>
            <a:endParaRPr lang="es-ES" sz="1600" dirty="0">
              <a:solidFill>
                <a:schemeClr val="accent1">
                  <a:lumMod val="75000"/>
                </a:schemeClr>
              </a:solidFill>
            </a:endParaRPr>
          </a:p>
          <a:p>
            <a:pPr marL="285750" indent="-285750">
              <a:buFont typeface="Arial" panose="020B0604020202020204" pitchFamily="34" charset="0"/>
              <a:buChar char="•"/>
            </a:pPr>
            <a:r>
              <a:rPr lang="es-ES" sz="1600" dirty="0">
                <a:solidFill>
                  <a:schemeClr val="accent1">
                    <a:lumMod val="75000"/>
                  </a:schemeClr>
                </a:solidFill>
              </a:rPr>
              <a:t>Recubrimientos barrera para envase</a:t>
            </a:r>
          </a:p>
          <a:p>
            <a:pPr marL="285750" indent="-285750">
              <a:buFont typeface="Arial" panose="020B0604020202020204" pitchFamily="34" charset="0"/>
              <a:buChar char="•"/>
            </a:pPr>
            <a:r>
              <a:rPr lang="es-ES" sz="1600" dirty="0">
                <a:solidFill>
                  <a:schemeClr val="accent1">
                    <a:lumMod val="75000"/>
                  </a:schemeClr>
                </a:solidFill>
              </a:rPr>
              <a:t>Los materiales poliméricos de alta barrera.</a:t>
            </a:r>
          </a:p>
          <a:p>
            <a:pPr marL="285750" indent="-285750">
              <a:buFont typeface="Arial" panose="020B0604020202020204" pitchFamily="34" charset="0"/>
              <a:buChar char="•"/>
            </a:pPr>
            <a:endParaRPr lang="es-ES" sz="1600" dirty="0">
              <a:solidFill>
                <a:schemeClr val="accent1">
                  <a:lumMod val="75000"/>
                </a:schemeClr>
              </a:solidFill>
            </a:endParaRPr>
          </a:p>
        </p:txBody>
      </p:sp>
      <p:sp>
        <p:nvSpPr>
          <p:cNvPr id="5" name="Título 1">
            <a:extLst>
              <a:ext uri="{FF2B5EF4-FFF2-40B4-BE49-F238E27FC236}">
                <a16:creationId xmlns:a16="http://schemas.microsoft.com/office/drawing/2014/main" id="{1AFF3CE0-8E2C-6B41-AF99-CE36447A8968}"/>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Actualidad</a:t>
            </a:r>
          </a:p>
        </p:txBody>
      </p:sp>
    </p:spTree>
    <p:extLst>
      <p:ext uri="{BB962C8B-B14F-4D97-AF65-F5344CB8AC3E}">
        <p14:creationId xmlns:p14="http://schemas.microsoft.com/office/powerpoint/2010/main" val="23348470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703006" y="2146604"/>
            <a:ext cx="3496315" cy="3139321"/>
          </a:xfrm>
          <a:prstGeom prst="rect">
            <a:avLst/>
          </a:prstGeom>
        </p:spPr>
        <p:txBody>
          <a:bodyPr wrap="square">
            <a:spAutoFit/>
          </a:bodyPr>
          <a:lstStyle/>
          <a:p>
            <a:r>
              <a:rPr lang="es-MX" dirty="0">
                <a:solidFill>
                  <a:schemeClr val="accent1">
                    <a:lumMod val="75000"/>
                  </a:schemeClr>
                </a:solidFill>
              </a:rPr>
              <a:t>Así como también algunas innovaciones contra el desperdicio de alimentos:</a:t>
            </a:r>
          </a:p>
          <a:p>
            <a:endParaRPr lang="es-MX" dirty="0">
              <a:solidFill>
                <a:schemeClr val="accent1">
                  <a:lumMod val="75000"/>
                </a:schemeClr>
              </a:solidFill>
            </a:endParaRPr>
          </a:p>
          <a:p>
            <a:endParaRPr lang="es-MX" dirty="0">
              <a:solidFill>
                <a:schemeClr val="accent1">
                  <a:lumMod val="75000"/>
                </a:schemeClr>
              </a:solidFill>
            </a:endParaRPr>
          </a:p>
          <a:p>
            <a:pPr marL="285750" indent="-285750">
              <a:buFont typeface="Arial" panose="020B0604020202020204" pitchFamily="34" charset="0"/>
              <a:buChar char="•"/>
            </a:pPr>
            <a:r>
              <a:rPr lang="es-MX" dirty="0">
                <a:solidFill>
                  <a:schemeClr val="accent1">
                    <a:lumMod val="75000"/>
                  </a:schemeClr>
                </a:solidFill>
              </a:rPr>
              <a:t>Cápsulas para café </a:t>
            </a:r>
            <a:r>
              <a:rPr lang="es-MX" dirty="0" err="1">
                <a:solidFill>
                  <a:schemeClr val="accent1">
                    <a:lumMod val="75000"/>
                  </a:schemeClr>
                </a:solidFill>
              </a:rPr>
              <a:t>compostables</a:t>
            </a:r>
            <a:r>
              <a:rPr lang="es-MX" dirty="0">
                <a:solidFill>
                  <a:schemeClr val="accent1">
                    <a:lumMod val="75000"/>
                  </a:schemeClr>
                </a:solidFill>
              </a:rPr>
              <a:t> y biodegradables</a:t>
            </a:r>
          </a:p>
          <a:p>
            <a:pPr marL="285750" indent="-285750">
              <a:buFont typeface="Arial" panose="020B0604020202020204" pitchFamily="34" charset="0"/>
              <a:buChar char="•"/>
            </a:pPr>
            <a:r>
              <a:rPr lang="es-MX" dirty="0">
                <a:solidFill>
                  <a:schemeClr val="accent1">
                    <a:lumMod val="75000"/>
                  </a:schemeClr>
                </a:solidFill>
              </a:rPr>
              <a:t>Tapas </a:t>
            </a:r>
            <a:r>
              <a:rPr lang="es-MX" dirty="0" err="1">
                <a:solidFill>
                  <a:schemeClr val="accent1">
                    <a:lumMod val="75000"/>
                  </a:schemeClr>
                </a:solidFill>
              </a:rPr>
              <a:t>sellables</a:t>
            </a:r>
            <a:r>
              <a:rPr lang="es-MX" dirty="0">
                <a:solidFill>
                  <a:schemeClr val="accent1">
                    <a:lumMod val="75000"/>
                  </a:schemeClr>
                </a:solidFill>
              </a:rPr>
              <a:t> y </a:t>
            </a:r>
            <a:r>
              <a:rPr lang="es-MX" dirty="0" err="1">
                <a:solidFill>
                  <a:schemeClr val="accent1">
                    <a:lumMod val="75000"/>
                  </a:schemeClr>
                </a:solidFill>
              </a:rPr>
              <a:t>recerrables</a:t>
            </a:r>
            <a:endParaRPr lang="es-MX" dirty="0">
              <a:solidFill>
                <a:schemeClr val="accent1">
                  <a:lumMod val="75000"/>
                </a:schemeClr>
              </a:solidFill>
            </a:endParaRPr>
          </a:p>
          <a:p>
            <a:pPr marL="285750" indent="-285750">
              <a:buFont typeface="Arial" panose="020B0604020202020204" pitchFamily="34" charset="0"/>
              <a:buChar char="•"/>
            </a:pPr>
            <a:r>
              <a:rPr lang="es-MX" dirty="0">
                <a:solidFill>
                  <a:schemeClr val="accent1">
                    <a:lumMod val="75000"/>
                  </a:schemeClr>
                </a:solidFill>
              </a:rPr>
              <a:t>Y el papel de los envases para una vida sostenible</a:t>
            </a:r>
          </a:p>
          <a:p>
            <a:endParaRPr lang="es-MX" dirty="0">
              <a:solidFill>
                <a:schemeClr val="accent1">
                  <a:lumMod val="75000"/>
                </a:schemeClr>
              </a:solidFill>
            </a:endParaRPr>
          </a:p>
        </p:txBody>
      </p:sp>
      <p:pic>
        <p:nvPicPr>
          <p:cNvPr id="4098" name="Picture 2" descr="Resultado de imagen para capsulas de cafe compostabl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37274" y="3070159"/>
            <a:ext cx="3332327" cy="1873704"/>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32: Cápsulas de café </a:t>
            </a:r>
            <a:r>
              <a:rPr lang="es-MX" sz="1000" dirty="0" err="1">
                <a:solidFill>
                  <a:schemeClr val="accent1">
                    <a:lumMod val="50000"/>
                  </a:schemeClr>
                </a:solidFill>
                <a:latin typeface="Arial"/>
                <a:cs typeface="Arial"/>
              </a:rPr>
              <a:t>compostables</a:t>
            </a:r>
            <a:endParaRPr lang="es-MX" sz="1000" dirty="0">
              <a:solidFill>
                <a:schemeClr val="accent1">
                  <a:lumMod val="50000"/>
                </a:schemeClr>
              </a:solidFill>
              <a:latin typeface="Arial"/>
              <a:cs typeface="Arial"/>
            </a:endParaRPr>
          </a:p>
          <a:p>
            <a:r>
              <a:rPr lang="es-MX" sz="1000" dirty="0">
                <a:solidFill>
                  <a:schemeClr val="accent1">
                    <a:lumMod val="50000"/>
                  </a:schemeClr>
                </a:solidFill>
                <a:latin typeface="Arial"/>
                <a:cs typeface="Arial"/>
              </a:rPr>
              <a:t>Fuente: Basf (2018)</a:t>
            </a:r>
          </a:p>
        </p:txBody>
      </p:sp>
      <p:sp>
        <p:nvSpPr>
          <p:cNvPr id="7" name="Título 1">
            <a:extLst>
              <a:ext uri="{FF2B5EF4-FFF2-40B4-BE49-F238E27FC236}">
                <a16:creationId xmlns:a16="http://schemas.microsoft.com/office/drawing/2014/main" id="{36D52B49-32E6-8144-A3DB-A304DBF76696}"/>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Actualidad</a:t>
            </a:r>
          </a:p>
        </p:txBody>
      </p:sp>
    </p:spTree>
    <p:extLst>
      <p:ext uri="{BB962C8B-B14F-4D97-AF65-F5344CB8AC3E}">
        <p14:creationId xmlns:p14="http://schemas.microsoft.com/office/powerpoint/2010/main" val="21472330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309801" y="1118186"/>
            <a:ext cx="3852308" cy="5047021"/>
          </a:xfrm>
        </p:spPr>
        <p:txBody>
          <a:bodyPr>
            <a:normAutofit/>
          </a:bodyPr>
          <a:lstStyle/>
          <a:p>
            <a:pPr marL="0" indent="0">
              <a:buNone/>
            </a:pPr>
            <a:r>
              <a:rPr lang="es-MX" sz="1600" dirty="0"/>
              <a:t>Hoy en día Zabaleta (2014) dice:</a:t>
            </a:r>
          </a:p>
          <a:p>
            <a:pPr marL="0" indent="0">
              <a:buNone/>
            </a:pPr>
            <a:endParaRPr lang="es-MX" sz="1600" dirty="0"/>
          </a:p>
          <a:p>
            <a:pPr marL="355600" indent="0" algn="just">
              <a:buNone/>
            </a:pPr>
            <a:r>
              <a:rPr lang="es-MX" sz="1600" dirty="0"/>
              <a:t>Diferentes estudios han calificado a la nanotecnología como el motor de la próxima revolución industrial, dado su enorme potencial para solventar retos actuales y futuros de la sociedad. Los materiales a escala “nano” reflejan un comportamiento diferente, desarrollando nuevas propiedades como una mayor resistencia, propiedades barrera, conductividad, flexibilidad, etcétera.</a:t>
            </a:r>
          </a:p>
        </p:txBody>
      </p:sp>
      <p:pic>
        <p:nvPicPr>
          <p:cNvPr id="6146" name="Picture 2" descr="Resultado de imagen para empaque con nanotecnologÃ­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41581" y="2469750"/>
            <a:ext cx="3215245" cy="2553824"/>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dirty="0"/>
          </a:p>
        </p:txBody>
      </p:sp>
      <p:sp>
        <p:nvSpPr>
          <p:cNvPr id="6" name="Rectángulo 5">
            <a:extLst>
              <a:ext uri="{FF2B5EF4-FFF2-40B4-BE49-F238E27FC236}">
                <a16:creationId xmlns:a16="http://schemas.microsoft.com/office/drawing/2014/main" id="{619E734D-4649-440B-AFF9-6650C21A9299}"/>
              </a:ext>
            </a:extLst>
          </p:cNvPr>
          <p:cNvSpPr/>
          <p:nvPr/>
        </p:nvSpPr>
        <p:spPr>
          <a:xfrm>
            <a:off x="6018005" y="5824572"/>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33: Empaque térmico</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elempaque</a:t>
            </a:r>
            <a:r>
              <a:rPr lang="es-MX" sz="1000" dirty="0">
                <a:solidFill>
                  <a:schemeClr val="accent1">
                    <a:lumMod val="50000"/>
                  </a:schemeClr>
                </a:solidFill>
                <a:latin typeface="Arial"/>
                <a:cs typeface="Arial"/>
              </a:rPr>
              <a:t> (2006)</a:t>
            </a:r>
          </a:p>
        </p:txBody>
      </p:sp>
      <p:sp>
        <p:nvSpPr>
          <p:cNvPr id="7" name="Título 1">
            <a:extLst>
              <a:ext uri="{FF2B5EF4-FFF2-40B4-BE49-F238E27FC236}">
                <a16:creationId xmlns:a16="http://schemas.microsoft.com/office/drawing/2014/main" id="{89E12DC5-BA3D-184C-919A-11E92AC463C1}"/>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Actualidad</a:t>
            </a:r>
          </a:p>
        </p:txBody>
      </p:sp>
    </p:spTree>
    <p:extLst>
      <p:ext uri="{BB962C8B-B14F-4D97-AF65-F5344CB8AC3E}">
        <p14:creationId xmlns:p14="http://schemas.microsoft.com/office/powerpoint/2010/main" val="1090241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18" name="Rectángulo 17">
            <a:extLst>
              <a:ext uri="{FF2B5EF4-FFF2-40B4-BE49-F238E27FC236}">
                <a16:creationId xmlns:a16="http://schemas.microsoft.com/office/drawing/2014/main" id="{F918411A-05DB-E347-A0E0-FB5BD225E3D7}"/>
              </a:ext>
            </a:extLst>
          </p:cNvPr>
          <p:cNvSpPr/>
          <p:nvPr/>
        </p:nvSpPr>
        <p:spPr>
          <a:xfrm>
            <a:off x="0" y="10684"/>
            <a:ext cx="9144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8" name="Imagen 27" descr="Imagen que contiene libro, estante, interior, biblioteca&#10;&#10;Descripción generada con confianza muy alta">
            <a:extLst>
              <a:ext uri="{FF2B5EF4-FFF2-40B4-BE49-F238E27FC236}">
                <a16:creationId xmlns:a16="http://schemas.microsoft.com/office/drawing/2014/main" id="{4F1E699B-06EB-284F-8843-858702CA85B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 y="10"/>
            <a:ext cx="4401859" cy="6857990"/>
          </a:xfrm>
          <a:prstGeom prst="rect">
            <a:avLst/>
          </a:prstGeom>
        </p:spPr>
      </p:pic>
      <p:sp>
        <p:nvSpPr>
          <p:cNvPr id="20" name="Rectángulo 15">
            <a:extLst>
              <a:ext uri="{FF2B5EF4-FFF2-40B4-BE49-F238E27FC236}">
                <a16:creationId xmlns:a16="http://schemas.microsoft.com/office/drawing/2014/main" id="{47C8B816-D104-6741-A9C0-6D0165D7ADCE}"/>
              </a:ext>
            </a:extLst>
          </p:cNvPr>
          <p:cNvSpPr/>
          <p:nvPr/>
        </p:nvSpPr>
        <p:spPr>
          <a:xfrm>
            <a:off x="2492888" y="3578"/>
            <a:ext cx="3519377" cy="6875790"/>
          </a:xfrm>
          <a:custGeom>
            <a:avLst/>
            <a:gdLst>
              <a:gd name="connsiteX0" fmla="*/ 0 w 9144000"/>
              <a:gd name="connsiteY0" fmla="*/ 0 h 6857999"/>
              <a:gd name="connsiteX1" fmla="*/ 9144000 w 9144000"/>
              <a:gd name="connsiteY1" fmla="*/ 0 h 6857999"/>
              <a:gd name="connsiteX2" fmla="*/ 9144000 w 9144000"/>
              <a:gd name="connsiteY2" fmla="*/ 6857999 h 6857999"/>
              <a:gd name="connsiteX3" fmla="*/ 0 w 9144000"/>
              <a:gd name="connsiteY3" fmla="*/ 6857999 h 6857999"/>
              <a:gd name="connsiteX4" fmla="*/ 0 w 9144000"/>
              <a:gd name="connsiteY4" fmla="*/ 0 h 6857999"/>
              <a:gd name="connsiteX0" fmla="*/ 1031359 w 9144000"/>
              <a:gd name="connsiteY0" fmla="*/ 0 h 7304566"/>
              <a:gd name="connsiteX1" fmla="*/ 9144000 w 9144000"/>
              <a:gd name="connsiteY1" fmla="*/ 446567 h 7304566"/>
              <a:gd name="connsiteX2" fmla="*/ 9144000 w 9144000"/>
              <a:gd name="connsiteY2" fmla="*/ 7304566 h 7304566"/>
              <a:gd name="connsiteX3" fmla="*/ 0 w 9144000"/>
              <a:gd name="connsiteY3" fmla="*/ 7304566 h 7304566"/>
              <a:gd name="connsiteX4" fmla="*/ 1031359 w 9144000"/>
              <a:gd name="connsiteY4" fmla="*/ 0 h 7304566"/>
              <a:gd name="connsiteX0" fmla="*/ 1031359 w 9144000"/>
              <a:gd name="connsiteY0" fmla="*/ 10633 h 7315199"/>
              <a:gd name="connsiteX1" fmla="*/ 2307265 w 9144000"/>
              <a:gd name="connsiteY1" fmla="*/ 0 h 7315199"/>
              <a:gd name="connsiteX2" fmla="*/ 9144000 w 9144000"/>
              <a:gd name="connsiteY2" fmla="*/ 7315199 h 7315199"/>
              <a:gd name="connsiteX3" fmla="*/ 0 w 9144000"/>
              <a:gd name="connsiteY3" fmla="*/ 7315199 h 7315199"/>
              <a:gd name="connsiteX4" fmla="*/ 1031359 w 9144000"/>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881962 w 8112641"/>
              <a:gd name="connsiteY3" fmla="*/ 7166343 h 7315199"/>
              <a:gd name="connsiteX4" fmla="*/ 0 w 8112641"/>
              <a:gd name="connsiteY4" fmla="*/ 10633 h 7315199"/>
              <a:gd name="connsiteX0" fmla="*/ 0 w 8112641"/>
              <a:gd name="connsiteY0" fmla="*/ 10633 h 7315199"/>
              <a:gd name="connsiteX1" fmla="*/ 1275906 w 8112641"/>
              <a:gd name="connsiteY1" fmla="*/ 0 h 7315199"/>
              <a:gd name="connsiteX2" fmla="*/ 8112641 w 8112641"/>
              <a:gd name="connsiteY2" fmla="*/ 7315199 h 7315199"/>
              <a:gd name="connsiteX3" fmla="*/ 1722474 w 8112641"/>
              <a:gd name="connsiteY3" fmla="*/ 7251403 h 7315199"/>
              <a:gd name="connsiteX4" fmla="*/ 0 w 8112641"/>
              <a:gd name="connsiteY4" fmla="*/ 10633 h 7315199"/>
              <a:gd name="connsiteX0" fmla="*/ 0 w 8697431"/>
              <a:gd name="connsiteY0" fmla="*/ 3115340 h 7315199"/>
              <a:gd name="connsiteX1" fmla="*/ 1860696 w 8697431"/>
              <a:gd name="connsiteY1" fmla="*/ 0 h 7315199"/>
              <a:gd name="connsiteX2" fmla="*/ 8697431 w 8697431"/>
              <a:gd name="connsiteY2" fmla="*/ 7315199 h 7315199"/>
              <a:gd name="connsiteX3" fmla="*/ 2307264 w 8697431"/>
              <a:gd name="connsiteY3" fmla="*/ 7251403 h 7315199"/>
              <a:gd name="connsiteX4" fmla="*/ 0 w 8697431"/>
              <a:gd name="connsiteY4" fmla="*/ 3115340 h 731519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8697431 w 8697431"/>
              <a:gd name="connsiteY2" fmla="*/ 6943059 h 6943059"/>
              <a:gd name="connsiteX3" fmla="*/ 2307264 w 8697431"/>
              <a:gd name="connsiteY3" fmla="*/ 6879263 h 6943059"/>
              <a:gd name="connsiteX4" fmla="*/ 0 w 8697431"/>
              <a:gd name="connsiteY4" fmla="*/ 2743200 h 6943059"/>
              <a:gd name="connsiteX0" fmla="*/ 0 w 8697431"/>
              <a:gd name="connsiteY0" fmla="*/ 2743200 h 6943059"/>
              <a:gd name="connsiteX1" fmla="*/ 542259 w 8697431"/>
              <a:gd name="connsiteY1" fmla="*/ 0 h 6943059"/>
              <a:gd name="connsiteX2" fmla="*/ 4290683 w 8697431"/>
              <a:gd name="connsiteY2" fmla="*/ 3196856 h 6943059"/>
              <a:gd name="connsiteX3" fmla="*/ 8697431 w 8697431"/>
              <a:gd name="connsiteY3" fmla="*/ 6943059 h 6943059"/>
              <a:gd name="connsiteX4" fmla="*/ 2307264 w 8697431"/>
              <a:gd name="connsiteY4" fmla="*/ 6879263 h 6943059"/>
              <a:gd name="connsiteX5" fmla="*/ 0 w 8697431"/>
              <a:gd name="connsiteY5" fmla="*/ 2743200 h 6943059"/>
              <a:gd name="connsiteX0" fmla="*/ 0 w 8697431"/>
              <a:gd name="connsiteY0" fmla="*/ 2746744 h 6946603"/>
              <a:gd name="connsiteX1" fmla="*/ 542259 w 8697431"/>
              <a:gd name="connsiteY1" fmla="*/ 3544 h 6946603"/>
              <a:gd name="connsiteX2" fmla="*/ 1568748 w 8697431"/>
              <a:gd name="connsiteY2" fmla="*/ 0 h 6946603"/>
              <a:gd name="connsiteX3" fmla="*/ 8697431 w 8697431"/>
              <a:gd name="connsiteY3" fmla="*/ 6946603 h 6946603"/>
              <a:gd name="connsiteX4" fmla="*/ 2307264 w 8697431"/>
              <a:gd name="connsiteY4" fmla="*/ 6882807 h 6946603"/>
              <a:gd name="connsiteX5" fmla="*/ 0 w 8697431"/>
              <a:gd name="connsiteY5" fmla="*/ 2746744 h 6946603"/>
              <a:gd name="connsiteX0" fmla="*/ 0 w 3285459"/>
              <a:gd name="connsiteY0" fmla="*/ 2746744 h 6904073"/>
              <a:gd name="connsiteX1" fmla="*/ 542259 w 3285459"/>
              <a:gd name="connsiteY1" fmla="*/ 3544 h 6904073"/>
              <a:gd name="connsiteX2" fmla="*/ 1568748 w 3285459"/>
              <a:gd name="connsiteY2" fmla="*/ 0 h 6904073"/>
              <a:gd name="connsiteX3" fmla="*/ 3285459 w 3285459"/>
              <a:gd name="connsiteY3" fmla="*/ 6904073 h 6904073"/>
              <a:gd name="connsiteX4" fmla="*/ 2307264 w 3285459"/>
              <a:gd name="connsiteY4" fmla="*/ 6882807 h 6904073"/>
              <a:gd name="connsiteX5" fmla="*/ 0 w 3285459"/>
              <a:gd name="connsiteY5" fmla="*/ 2746744 h 6904073"/>
              <a:gd name="connsiteX0" fmla="*/ 0 w 2796362"/>
              <a:gd name="connsiteY0" fmla="*/ 2746744 h 6904073"/>
              <a:gd name="connsiteX1" fmla="*/ 542259 w 2796362"/>
              <a:gd name="connsiteY1" fmla="*/ 3544 h 6904073"/>
              <a:gd name="connsiteX2" fmla="*/ 1568748 w 2796362"/>
              <a:gd name="connsiteY2" fmla="*/ 0 h 6904073"/>
              <a:gd name="connsiteX3" fmla="*/ 2796362 w 2796362"/>
              <a:gd name="connsiteY3" fmla="*/ 6904073 h 6904073"/>
              <a:gd name="connsiteX4" fmla="*/ 2307264 w 2796362"/>
              <a:gd name="connsiteY4" fmla="*/ 6882807 h 6904073"/>
              <a:gd name="connsiteX5" fmla="*/ 0 w 2796362"/>
              <a:gd name="connsiteY5" fmla="*/ 2746744 h 6904073"/>
              <a:gd name="connsiteX0" fmla="*/ 0 w 3359888"/>
              <a:gd name="connsiteY0" fmla="*/ 2746744 h 6925338"/>
              <a:gd name="connsiteX1" fmla="*/ 542259 w 3359888"/>
              <a:gd name="connsiteY1" fmla="*/ 3544 h 6925338"/>
              <a:gd name="connsiteX2" fmla="*/ 1568748 w 3359888"/>
              <a:gd name="connsiteY2" fmla="*/ 0 h 6925338"/>
              <a:gd name="connsiteX3" fmla="*/ 3359888 w 3359888"/>
              <a:gd name="connsiteY3" fmla="*/ 6925338 h 6925338"/>
              <a:gd name="connsiteX4" fmla="*/ 2307264 w 3359888"/>
              <a:gd name="connsiteY4" fmla="*/ 6882807 h 6925338"/>
              <a:gd name="connsiteX5" fmla="*/ 0 w 3359888"/>
              <a:gd name="connsiteY5" fmla="*/ 2746744 h 6925338"/>
              <a:gd name="connsiteX0" fmla="*/ 0 w 3370520"/>
              <a:gd name="connsiteY0" fmla="*/ 2746744 h 6893441"/>
              <a:gd name="connsiteX1" fmla="*/ 542259 w 3370520"/>
              <a:gd name="connsiteY1" fmla="*/ 3544 h 6893441"/>
              <a:gd name="connsiteX2" fmla="*/ 1568748 w 3370520"/>
              <a:gd name="connsiteY2" fmla="*/ 0 h 6893441"/>
              <a:gd name="connsiteX3" fmla="*/ 3370520 w 3370520"/>
              <a:gd name="connsiteY3" fmla="*/ 6893441 h 6893441"/>
              <a:gd name="connsiteX4" fmla="*/ 2307264 w 3370520"/>
              <a:gd name="connsiteY4" fmla="*/ 6882807 h 6893441"/>
              <a:gd name="connsiteX5" fmla="*/ 0 w 3370520"/>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307264 w 3381152"/>
              <a:gd name="connsiteY4" fmla="*/ 6882807 h 6893441"/>
              <a:gd name="connsiteX5" fmla="*/ 0 w 3381152"/>
              <a:gd name="connsiteY5" fmla="*/ 2746744 h 6893441"/>
              <a:gd name="connsiteX0" fmla="*/ 0 w 3381152"/>
              <a:gd name="connsiteY0" fmla="*/ 2746744 h 6893441"/>
              <a:gd name="connsiteX1" fmla="*/ 542259 w 3381152"/>
              <a:gd name="connsiteY1" fmla="*/ 3544 h 6893441"/>
              <a:gd name="connsiteX2" fmla="*/ 1568748 w 3381152"/>
              <a:gd name="connsiteY2" fmla="*/ 0 h 6893441"/>
              <a:gd name="connsiteX3" fmla="*/ 3381152 w 3381152"/>
              <a:gd name="connsiteY3" fmla="*/ 6893441 h 6893441"/>
              <a:gd name="connsiteX4" fmla="*/ 2402957 w 3381152"/>
              <a:gd name="connsiteY4" fmla="*/ 6882807 h 6893441"/>
              <a:gd name="connsiteX5" fmla="*/ 0 w 3381152"/>
              <a:gd name="connsiteY5" fmla="*/ 2746744 h 6893441"/>
              <a:gd name="connsiteX0" fmla="*/ 0 w 3391785"/>
              <a:gd name="connsiteY0" fmla="*/ 2746744 h 6893441"/>
              <a:gd name="connsiteX1" fmla="*/ 542259 w 3391785"/>
              <a:gd name="connsiteY1" fmla="*/ 3544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391785"/>
              <a:gd name="connsiteY0" fmla="*/ 2746744 h 6893441"/>
              <a:gd name="connsiteX1" fmla="*/ 393403 w 3391785"/>
              <a:gd name="connsiteY1" fmla="*/ 14232 h 6893441"/>
              <a:gd name="connsiteX2" fmla="*/ 1568748 w 3391785"/>
              <a:gd name="connsiteY2" fmla="*/ 0 h 6893441"/>
              <a:gd name="connsiteX3" fmla="*/ 3391785 w 3391785"/>
              <a:gd name="connsiteY3" fmla="*/ 6893441 h 6893441"/>
              <a:gd name="connsiteX4" fmla="*/ 2402957 w 3391785"/>
              <a:gd name="connsiteY4" fmla="*/ 6882807 h 6893441"/>
              <a:gd name="connsiteX5" fmla="*/ 0 w 3391785"/>
              <a:gd name="connsiteY5" fmla="*/ 2746744 h 6893441"/>
              <a:gd name="connsiteX0" fmla="*/ 0 w 3508743"/>
              <a:gd name="connsiteY0" fmla="*/ 2639870 h 6893441"/>
              <a:gd name="connsiteX1" fmla="*/ 510361 w 3508743"/>
              <a:gd name="connsiteY1" fmla="*/ 14232 h 6893441"/>
              <a:gd name="connsiteX2" fmla="*/ 1685706 w 3508743"/>
              <a:gd name="connsiteY2" fmla="*/ 0 h 6893441"/>
              <a:gd name="connsiteX3" fmla="*/ 3508743 w 3508743"/>
              <a:gd name="connsiteY3" fmla="*/ 6893441 h 6893441"/>
              <a:gd name="connsiteX4" fmla="*/ 2519915 w 3508743"/>
              <a:gd name="connsiteY4" fmla="*/ 6882807 h 6893441"/>
              <a:gd name="connsiteX5" fmla="*/ 0 w 3508743"/>
              <a:gd name="connsiteY5" fmla="*/ 2639870 h 6893441"/>
              <a:gd name="connsiteX0" fmla="*/ 0 w 3508743"/>
              <a:gd name="connsiteY0" fmla="*/ 2639870 h 6914869"/>
              <a:gd name="connsiteX1" fmla="*/ 510361 w 3508743"/>
              <a:gd name="connsiteY1" fmla="*/ 14232 h 6914869"/>
              <a:gd name="connsiteX2" fmla="*/ 1685706 w 3508743"/>
              <a:gd name="connsiteY2" fmla="*/ 0 h 6914869"/>
              <a:gd name="connsiteX3" fmla="*/ 3508743 w 3508743"/>
              <a:gd name="connsiteY3" fmla="*/ 6893441 h 6914869"/>
              <a:gd name="connsiteX4" fmla="*/ 2402957 w 3508743"/>
              <a:gd name="connsiteY4" fmla="*/ 6914869 h 6914869"/>
              <a:gd name="connsiteX5" fmla="*/ 0 w 3508743"/>
              <a:gd name="connsiteY5" fmla="*/ 2639870 h 6914869"/>
              <a:gd name="connsiteX0" fmla="*/ 0 w 3508743"/>
              <a:gd name="connsiteY0" fmla="*/ 2629183 h 6904182"/>
              <a:gd name="connsiteX1" fmla="*/ 510361 w 3508743"/>
              <a:gd name="connsiteY1" fmla="*/ 3545 h 6904182"/>
              <a:gd name="connsiteX2" fmla="*/ 1919623 w 3508743"/>
              <a:gd name="connsiteY2" fmla="*/ 0 h 6904182"/>
              <a:gd name="connsiteX3" fmla="*/ 3508743 w 3508743"/>
              <a:gd name="connsiteY3" fmla="*/ 6882754 h 6904182"/>
              <a:gd name="connsiteX4" fmla="*/ 2402957 w 3508743"/>
              <a:gd name="connsiteY4" fmla="*/ 6904182 h 6904182"/>
              <a:gd name="connsiteX5" fmla="*/ 0 w 3508743"/>
              <a:gd name="connsiteY5" fmla="*/ 2629183 h 6904182"/>
              <a:gd name="connsiteX0" fmla="*/ 2 w 3508745"/>
              <a:gd name="connsiteY0" fmla="*/ 2657700 h 6932699"/>
              <a:gd name="connsiteX1" fmla="*/ 0 w 3508745"/>
              <a:gd name="connsiteY1" fmla="*/ 0 h 6932699"/>
              <a:gd name="connsiteX2" fmla="*/ 1919625 w 3508745"/>
              <a:gd name="connsiteY2" fmla="*/ 28517 h 6932699"/>
              <a:gd name="connsiteX3" fmla="*/ 3508745 w 3508745"/>
              <a:gd name="connsiteY3" fmla="*/ 6911271 h 6932699"/>
              <a:gd name="connsiteX4" fmla="*/ 2402959 w 3508745"/>
              <a:gd name="connsiteY4" fmla="*/ 6932699 h 6932699"/>
              <a:gd name="connsiteX5" fmla="*/ 2 w 3508745"/>
              <a:gd name="connsiteY5" fmla="*/ 2657700 h 6932699"/>
              <a:gd name="connsiteX0" fmla="*/ 2 w 3508745"/>
              <a:gd name="connsiteY0" fmla="*/ 2629183 h 6904182"/>
              <a:gd name="connsiteX1" fmla="*/ 0 w 3508745"/>
              <a:gd name="connsiteY1" fmla="*/ 24921 h 6904182"/>
              <a:gd name="connsiteX2" fmla="*/ 1919625 w 3508745"/>
              <a:gd name="connsiteY2" fmla="*/ 0 h 6904182"/>
              <a:gd name="connsiteX3" fmla="*/ 3508745 w 3508745"/>
              <a:gd name="connsiteY3" fmla="*/ 6882754 h 6904182"/>
              <a:gd name="connsiteX4" fmla="*/ 2402959 w 3508745"/>
              <a:gd name="connsiteY4" fmla="*/ 6904182 h 6904182"/>
              <a:gd name="connsiteX5" fmla="*/ 2 w 3508745"/>
              <a:gd name="connsiteY5" fmla="*/ 2629183 h 6904182"/>
              <a:gd name="connsiteX0" fmla="*/ 10634 w 3519377"/>
              <a:gd name="connsiteY0" fmla="*/ 2636325 h 6911324"/>
              <a:gd name="connsiteX1" fmla="*/ 0 w 3519377"/>
              <a:gd name="connsiteY1" fmla="*/ 0 h 6911324"/>
              <a:gd name="connsiteX2" fmla="*/ 1930257 w 3519377"/>
              <a:gd name="connsiteY2" fmla="*/ 7142 h 6911324"/>
              <a:gd name="connsiteX3" fmla="*/ 3519377 w 3519377"/>
              <a:gd name="connsiteY3" fmla="*/ 6889896 h 6911324"/>
              <a:gd name="connsiteX4" fmla="*/ 2413591 w 3519377"/>
              <a:gd name="connsiteY4" fmla="*/ 6911324 h 6911324"/>
              <a:gd name="connsiteX5" fmla="*/ 10634 w 3519377"/>
              <a:gd name="connsiteY5" fmla="*/ 2636325 h 691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9377" h="6911324">
                <a:moveTo>
                  <a:pt x="10634" y="2636325"/>
                </a:moveTo>
                <a:cubicBezTo>
                  <a:pt x="10633" y="1750425"/>
                  <a:pt x="1" y="885900"/>
                  <a:pt x="0" y="0"/>
                </a:cubicBezTo>
                <a:lnTo>
                  <a:pt x="1930257" y="7142"/>
                </a:lnTo>
                <a:lnTo>
                  <a:pt x="3519377" y="6889896"/>
                </a:lnTo>
                <a:lnTo>
                  <a:pt x="2413591" y="6911324"/>
                </a:lnTo>
                <a:lnTo>
                  <a:pt x="10634" y="26363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nvGrpSpPr>
          <p:cNvPr id="21" name="Grupo 20">
            <a:extLst>
              <a:ext uri="{FF2B5EF4-FFF2-40B4-BE49-F238E27FC236}">
                <a16:creationId xmlns:a16="http://schemas.microsoft.com/office/drawing/2014/main" id="{1965B33F-68D0-AC49-901E-C0A51DA765C3}"/>
              </a:ext>
            </a:extLst>
          </p:cNvPr>
          <p:cNvGrpSpPr/>
          <p:nvPr/>
        </p:nvGrpSpPr>
        <p:grpSpPr>
          <a:xfrm>
            <a:off x="2470196" y="-2251"/>
            <a:ext cx="3761185" cy="6883775"/>
            <a:chOff x="2470196" y="-12935"/>
            <a:chExt cx="3761185" cy="6883775"/>
          </a:xfrm>
        </p:grpSpPr>
        <p:sp>
          <p:nvSpPr>
            <p:cNvPr id="22" name="Freeform 6">
              <a:extLst>
                <a:ext uri="{FF2B5EF4-FFF2-40B4-BE49-F238E27FC236}">
                  <a16:creationId xmlns:a16="http://schemas.microsoft.com/office/drawing/2014/main" id="{9255C5F4-786F-C247-9E89-73821D1A25D1}"/>
                </a:ext>
              </a:extLst>
            </p:cNvPr>
            <p:cNvSpPr/>
            <p:nvPr/>
          </p:nvSpPr>
          <p:spPr bwMode="auto">
            <a:xfrm>
              <a:off x="2798808" y="-10241"/>
              <a:ext cx="277121" cy="2788366"/>
            </a:xfrm>
            <a:custGeom>
              <a:avLst/>
              <a:gdLst>
                <a:gd name="connsiteX0" fmla="*/ 0 w 10000"/>
                <a:gd name="connsiteY0" fmla="*/ 9675 h 10000"/>
                <a:gd name="connsiteX1" fmla="*/ 3358 w 10000"/>
                <a:gd name="connsiteY1" fmla="*/ 10000 h 10000"/>
                <a:gd name="connsiteX2" fmla="*/ 10000 w 10000"/>
                <a:gd name="connsiteY2" fmla="*/ 0 h 10000"/>
                <a:gd name="connsiteX3" fmla="*/ 1005 w 10000"/>
                <a:gd name="connsiteY3" fmla="*/ 0 h 10000"/>
                <a:gd name="connsiteX4" fmla="*/ 0 w 10000"/>
                <a:gd name="connsiteY4" fmla="*/ 9675 h 10000"/>
                <a:gd name="connsiteX0" fmla="*/ 0 w 4428"/>
                <a:gd name="connsiteY0" fmla="*/ 9949 h 10274"/>
                <a:gd name="connsiteX1" fmla="*/ 3358 w 4428"/>
                <a:gd name="connsiteY1" fmla="*/ 10274 h 10274"/>
                <a:gd name="connsiteX2" fmla="*/ 4428 w 4428"/>
                <a:gd name="connsiteY2" fmla="*/ 0 h 10274"/>
                <a:gd name="connsiteX3" fmla="*/ 1005 w 4428"/>
                <a:gd name="connsiteY3" fmla="*/ 274 h 10274"/>
                <a:gd name="connsiteX4" fmla="*/ 0 w 4428"/>
                <a:gd name="connsiteY4" fmla="*/ 9949 h 10274"/>
                <a:gd name="connsiteX0" fmla="*/ 0 w 9281"/>
                <a:gd name="connsiteY0" fmla="*/ 9417 h 9733"/>
                <a:gd name="connsiteX1" fmla="*/ 7584 w 9281"/>
                <a:gd name="connsiteY1" fmla="*/ 9733 h 9733"/>
                <a:gd name="connsiteX2" fmla="*/ 9281 w 9281"/>
                <a:gd name="connsiteY2" fmla="*/ 0 h 9733"/>
                <a:gd name="connsiteX3" fmla="*/ 2270 w 9281"/>
                <a:gd name="connsiteY3" fmla="*/ 0 h 9733"/>
                <a:gd name="connsiteX4" fmla="*/ 0 w 9281"/>
                <a:gd name="connsiteY4" fmla="*/ 9417 h 9733"/>
                <a:gd name="connsiteX0" fmla="*/ 0 w 10000"/>
                <a:gd name="connsiteY0" fmla="*/ 9675 h 10000"/>
                <a:gd name="connsiteX1" fmla="*/ 8172 w 10000"/>
                <a:gd name="connsiteY1" fmla="*/ 10000 h 10000"/>
                <a:gd name="connsiteX2" fmla="*/ 10000 w 10000"/>
                <a:gd name="connsiteY2" fmla="*/ 0 h 10000"/>
                <a:gd name="connsiteX3" fmla="*/ 896 w 10000"/>
                <a:gd name="connsiteY3" fmla="*/ 0 h 10000"/>
                <a:gd name="connsiteX4" fmla="*/ 0 w 10000"/>
                <a:gd name="connsiteY4" fmla="*/ 9675 h 10000"/>
                <a:gd name="connsiteX0" fmla="*/ 0 w 8172"/>
                <a:gd name="connsiteY0" fmla="*/ 9675 h 10000"/>
                <a:gd name="connsiteX1" fmla="*/ 8172 w 8172"/>
                <a:gd name="connsiteY1" fmla="*/ 10000 h 10000"/>
                <a:gd name="connsiteX2" fmla="*/ 8063 w 8172"/>
                <a:gd name="connsiteY2" fmla="*/ 46 h 10000"/>
                <a:gd name="connsiteX3" fmla="*/ 896 w 8172"/>
                <a:gd name="connsiteY3" fmla="*/ 0 h 10000"/>
                <a:gd name="connsiteX4" fmla="*/ 0 w 8172"/>
                <a:gd name="connsiteY4" fmla="*/ 9675 h 10000"/>
                <a:gd name="connsiteX0" fmla="*/ 0 w 11290"/>
                <a:gd name="connsiteY0" fmla="*/ 9675 h 10000"/>
                <a:gd name="connsiteX1" fmla="*/ 10000 w 11290"/>
                <a:gd name="connsiteY1" fmla="*/ 10000 h 10000"/>
                <a:gd name="connsiteX2" fmla="*/ 11289 w 11290"/>
                <a:gd name="connsiteY2" fmla="*/ 137 h 10000"/>
                <a:gd name="connsiteX3" fmla="*/ 1096 w 11290"/>
                <a:gd name="connsiteY3" fmla="*/ 0 h 10000"/>
                <a:gd name="connsiteX4" fmla="*/ 0 w 11290"/>
                <a:gd name="connsiteY4" fmla="*/ 9675 h 10000"/>
                <a:gd name="connsiteX0" fmla="*/ 0 w 11290"/>
                <a:gd name="connsiteY0" fmla="*/ 9949 h 10274"/>
                <a:gd name="connsiteX1" fmla="*/ 10000 w 11290"/>
                <a:gd name="connsiteY1" fmla="*/ 10274 h 10274"/>
                <a:gd name="connsiteX2" fmla="*/ 11289 w 11290"/>
                <a:gd name="connsiteY2" fmla="*/ 0 h 10274"/>
                <a:gd name="connsiteX3" fmla="*/ 1096 w 11290"/>
                <a:gd name="connsiteY3" fmla="*/ 274 h 10274"/>
                <a:gd name="connsiteX4" fmla="*/ 0 w 11290"/>
                <a:gd name="connsiteY4" fmla="*/ 9949 h 10274"/>
                <a:gd name="connsiteX0" fmla="*/ 0 w 10344"/>
                <a:gd name="connsiteY0" fmla="*/ 9812 h 10137"/>
                <a:gd name="connsiteX1" fmla="*/ 10000 w 10344"/>
                <a:gd name="connsiteY1" fmla="*/ 10137 h 10137"/>
                <a:gd name="connsiteX2" fmla="*/ 10341 w 10344"/>
                <a:gd name="connsiteY2" fmla="*/ 0 h 10137"/>
                <a:gd name="connsiteX3" fmla="*/ 1096 w 10344"/>
                <a:gd name="connsiteY3" fmla="*/ 137 h 10137"/>
                <a:gd name="connsiteX4" fmla="*/ 0 w 10344"/>
                <a:gd name="connsiteY4" fmla="*/ 9812 h 10137"/>
                <a:gd name="connsiteX0" fmla="*/ 0 w 10344"/>
                <a:gd name="connsiteY0" fmla="*/ 9812 h 10137"/>
                <a:gd name="connsiteX1" fmla="*/ 10000 w 10344"/>
                <a:gd name="connsiteY1" fmla="*/ 10137 h 10137"/>
                <a:gd name="connsiteX2" fmla="*/ 10341 w 10344"/>
                <a:gd name="connsiteY2" fmla="*/ 0 h 10137"/>
                <a:gd name="connsiteX3" fmla="*/ 472 w 10344"/>
                <a:gd name="connsiteY3" fmla="*/ 57 h 10137"/>
                <a:gd name="connsiteX4" fmla="*/ 0 w 10344"/>
                <a:gd name="connsiteY4" fmla="*/ 9812 h 1013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17 h 10097"/>
                <a:gd name="connsiteX4" fmla="*/ 0 w 10344"/>
                <a:gd name="connsiteY4" fmla="*/ 9772 h 10097"/>
                <a:gd name="connsiteX0" fmla="*/ 0 w 10344"/>
                <a:gd name="connsiteY0" fmla="*/ 9772 h 10097"/>
                <a:gd name="connsiteX1" fmla="*/ 10000 w 10344"/>
                <a:gd name="connsiteY1" fmla="*/ 10097 h 10097"/>
                <a:gd name="connsiteX2" fmla="*/ 10341 w 10344"/>
                <a:gd name="connsiteY2" fmla="*/ 0 h 10097"/>
                <a:gd name="connsiteX3" fmla="*/ 472 w 10344"/>
                <a:gd name="connsiteY3" fmla="*/ 77 h 10097"/>
                <a:gd name="connsiteX4" fmla="*/ 0 w 10344"/>
                <a:gd name="connsiteY4" fmla="*/ 9772 h 10097"/>
                <a:gd name="connsiteX0" fmla="*/ 0 w 10344"/>
                <a:gd name="connsiteY0" fmla="*/ 9695 h 10020"/>
                <a:gd name="connsiteX1" fmla="*/ 10000 w 10344"/>
                <a:gd name="connsiteY1" fmla="*/ 10020 h 10020"/>
                <a:gd name="connsiteX2" fmla="*/ 10341 w 10344"/>
                <a:gd name="connsiteY2" fmla="*/ 3 h 10020"/>
                <a:gd name="connsiteX3" fmla="*/ 472 w 10344"/>
                <a:gd name="connsiteY3" fmla="*/ 0 h 10020"/>
                <a:gd name="connsiteX4" fmla="*/ 0 w 10344"/>
                <a:gd name="connsiteY4" fmla="*/ 9695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44" h="10020">
                  <a:moveTo>
                    <a:pt x="0" y="9695"/>
                  </a:moveTo>
                  <a:lnTo>
                    <a:pt x="10000" y="10020"/>
                  </a:lnTo>
                  <a:cubicBezTo>
                    <a:pt x="9956" y="6702"/>
                    <a:pt x="10385" y="3321"/>
                    <a:pt x="10341" y="3"/>
                  </a:cubicBezTo>
                  <a:lnTo>
                    <a:pt x="472" y="0"/>
                  </a:lnTo>
                  <a:cubicBezTo>
                    <a:pt x="315" y="3252"/>
                    <a:pt x="157" y="6443"/>
                    <a:pt x="0" y="9695"/>
                  </a:cubicBezTo>
                  <a:close/>
                </a:path>
              </a:pathLst>
            </a:custGeom>
            <a:solidFill>
              <a:schemeClr val="accent1"/>
            </a:solidFill>
            <a:ln>
              <a:noFill/>
            </a:ln>
          </p:spPr>
        </p:sp>
        <p:sp>
          <p:nvSpPr>
            <p:cNvPr id="23" name="Freeform 9">
              <a:extLst>
                <a:ext uri="{FF2B5EF4-FFF2-40B4-BE49-F238E27FC236}">
                  <a16:creationId xmlns:a16="http://schemas.microsoft.com/office/drawing/2014/main" id="{A07B790E-8ADB-2D41-9181-C142CD5E4351}"/>
                </a:ext>
              </a:extLst>
            </p:cNvPr>
            <p:cNvSpPr/>
            <p:nvPr/>
          </p:nvSpPr>
          <p:spPr bwMode="auto">
            <a:xfrm>
              <a:off x="2470196" y="2582862"/>
              <a:ext cx="2020490"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4" name="Freeform 10">
              <a:extLst>
                <a:ext uri="{FF2B5EF4-FFF2-40B4-BE49-F238E27FC236}">
                  <a16:creationId xmlns:a16="http://schemas.microsoft.com/office/drawing/2014/main" id="{DDE74834-5D92-2F44-9473-3C278DC2CB34}"/>
                </a:ext>
              </a:extLst>
            </p:cNvPr>
            <p:cNvSpPr/>
            <p:nvPr/>
          </p:nvSpPr>
          <p:spPr bwMode="auto">
            <a:xfrm>
              <a:off x="2802380" y="2692400"/>
              <a:ext cx="249912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5" name="Freeform 11">
              <a:extLst>
                <a:ext uri="{FF2B5EF4-FFF2-40B4-BE49-F238E27FC236}">
                  <a16:creationId xmlns:a16="http://schemas.microsoft.com/office/drawing/2014/main" id="{6E80D74D-45BC-5242-A363-E64DF15B7B22}"/>
                </a:ext>
              </a:extLst>
            </p:cNvPr>
            <p:cNvSpPr/>
            <p:nvPr/>
          </p:nvSpPr>
          <p:spPr bwMode="auto">
            <a:xfrm>
              <a:off x="2798809" y="2687637"/>
              <a:ext cx="343257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6" name="Freeform 12">
              <a:extLst>
                <a:ext uri="{FF2B5EF4-FFF2-40B4-BE49-F238E27FC236}">
                  <a16:creationId xmlns:a16="http://schemas.microsoft.com/office/drawing/2014/main" id="{A9272B21-1D7C-394E-8520-25EF395F1FDA}"/>
                </a:ext>
              </a:extLst>
            </p:cNvPr>
            <p:cNvSpPr/>
            <p:nvPr/>
          </p:nvSpPr>
          <p:spPr bwMode="auto">
            <a:xfrm>
              <a:off x="2470196" y="2578100"/>
              <a:ext cx="2688431" cy="4292740"/>
            </a:xfrm>
            <a:custGeom>
              <a:avLst/>
              <a:gdLst>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5390 w 10000"/>
                <a:gd name="connsiteY6" fmla="*/ 9703 h 10000"/>
                <a:gd name="connsiteX7" fmla="*/ 10000 w 10000"/>
                <a:gd name="connsiteY7" fmla="*/ 10000 h 10000"/>
                <a:gd name="connsiteX0" fmla="*/ 10000 w 10000"/>
                <a:gd name="connsiteY0" fmla="*/ 10000 h 10000"/>
                <a:gd name="connsiteX1" fmla="*/ 1169 w 10000"/>
                <a:gd name="connsiteY1" fmla="*/ 412 h 10000"/>
                <a:gd name="connsiteX2" fmla="*/ 1010 w 10000"/>
                <a:gd name="connsiteY2" fmla="*/ 223 h 10000"/>
                <a:gd name="connsiteX3" fmla="*/ 996 w 10000"/>
                <a:gd name="connsiteY3" fmla="*/ 211 h 10000"/>
                <a:gd name="connsiteX4" fmla="*/ 0 w 10000"/>
                <a:gd name="connsiteY4" fmla="*/ 0 h 10000"/>
                <a:gd name="connsiteX5" fmla="*/ 0 w 10000"/>
                <a:gd name="connsiteY5" fmla="*/ 11 h 10000"/>
                <a:gd name="connsiteX6" fmla="*/ 7894 w 10000"/>
                <a:gd name="connsiteY6" fmla="*/ 10000 h 10000"/>
                <a:gd name="connsiteX7" fmla="*/ 10000 w 10000"/>
                <a:gd name="connsiteY7" fmla="*/ 10000 h 10000"/>
                <a:gd name="connsiteX0" fmla="*/ 10000 w 10000"/>
                <a:gd name="connsiteY0" fmla="*/ 10000 h 10030"/>
                <a:gd name="connsiteX1" fmla="*/ 1169 w 10000"/>
                <a:gd name="connsiteY1" fmla="*/ 412 h 10030"/>
                <a:gd name="connsiteX2" fmla="*/ 1010 w 10000"/>
                <a:gd name="connsiteY2" fmla="*/ 223 h 10030"/>
                <a:gd name="connsiteX3" fmla="*/ 996 w 10000"/>
                <a:gd name="connsiteY3" fmla="*/ 211 h 10030"/>
                <a:gd name="connsiteX4" fmla="*/ 0 w 10000"/>
                <a:gd name="connsiteY4" fmla="*/ 0 h 10030"/>
                <a:gd name="connsiteX5" fmla="*/ 0 w 10000"/>
                <a:gd name="connsiteY5" fmla="*/ 11 h 10030"/>
                <a:gd name="connsiteX6" fmla="*/ 7516 w 10000"/>
                <a:gd name="connsiteY6" fmla="*/ 10030 h 10030"/>
                <a:gd name="connsiteX7" fmla="*/ 10000 w 10000"/>
                <a:gd name="connsiteY7" fmla="*/ 10000 h 1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30">
                  <a:moveTo>
                    <a:pt x="10000" y="10000"/>
                  </a:moveTo>
                  <a:lnTo>
                    <a:pt x="1169" y="412"/>
                  </a:lnTo>
                  <a:lnTo>
                    <a:pt x="1010" y="223"/>
                  </a:lnTo>
                  <a:cubicBezTo>
                    <a:pt x="1005" y="219"/>
                    <a:pt x="1001" y="215"/>
                    <a:pt x="996" y="211"/>
                  </a:cubicBezTo>
                  <a:lnTo>
                    <a:pt x="0" y="0"/>
                  </a:lnTo>
                  <a:lnTo>
                    <a:pt x="0" y="11"/>
                  </a:lnTo>
                  <a:lnTo>
                    <a:pt x="7516" y="10030"/>
                  </a:lnTo>
                  <a:lnTo>
                    <a:pt x="10000" y="10000"/>
                  </a:lnTo>
                  <a:close/>
                </a:path>
              </a:pathLst>
            </a:custGeom>
            <a:solidFill>
              <a:schemeClr val="tx1">
                <a:lumMod val="75000"/>
                <a:lumOff val="25000"/>
              </a:schemeClr>
            </a:solidFill>
            <a:ln>
              <a:noFill/>
            </a:ln>
          </p:spPr>
        </p:sp>
        <p:sp>
          <p:nvSpPr>
            <p:cNvPr id="27" name="Freeform 7">
              <a:extLst>
                <a:ext uri="{FF2B5EF4-FFF2-40B4-BE49-F238E27FC236}">
                  <a16:creationId xmlns:a16="http://schemas.microsoft.com/office/drawing/2014/main" id="{E02C0847-CAC5-7746-A62D-BE39362DCE20}"/>
                </a:ext>
              </a:extLst>
            </p:cNvPr>
            <p:cNvSpPr/>
            <p:nvPr/>
          </p:nvSpPr>
          <p:spPr bwMode="auto">
            <a:xfrm>
              <a:off x="2470197" y="-12935"/>
              <a:ext cx="281023" cy="2697397"/>
            </a:xfrm>
            <a:custGeom>
              <a:avLst/>
              <a:gdLst>
                <a:gd name="connsiteX0" fmla="*/ 3451 w 10000"/>
                <a:gd name="connsiteY0" fmla="*/ 10000 h 10000"/>
                <a:gd name="connsiteX1" fmla="*/ 10000 w 10000"/>
                <a:gd name="connsiteY1" fmla="*/ 0 h 10000"/>
                <a:gd name="connsiteX2" fmla="*/ 742 w 10000"/>
                <a:gd name="connsiteY2" fmla="*/ 48 h 10000"/>
                <a:gd name="connsiteX3" fmla="*/ 0 w 10000"/>
                <a:gd name="connsiteY3" fmla="*/ 9662 h 10000"/>
                <a:gd name="connsiteX4" fmla="*/ 3359 w 10000"/>
                <a:gd name="connsiteY4" fmla="*/ 9982 h 10000"/>
                <a:gd name="connsiteX5" fmla="*/ 3451 w 10000"/>
                <a:gd name="connsiteY5" fmla="*/ 10000 h 10000"/>
                <a:gd name="connsiteX0" fmla="*/ 3451 w 10000"/>
                <a:gd name="connsiteY0" fmla="*/ 10000 h 10000"/>
                <a:gd name="connsiteX1" fmla="*/ 10000 w 10000"/>
                <a:gd name="connsiteY1" fmla="*/ 0 h 10000"/>
                <a:gd name="connsiteX2" fmla="*/ 742 w 10000"/>
                <a:gd name="connsiteY2" fmla="*/ 0 h 10000"/>
                <a:gd name="connsiteX3" fmla="*/ 0 w 10000"/>
                <a:gd name="connsiteY3" fmla="*/ 9662 h 10000"/>
                <a:gd name="connsiteX4" fmla="*/ 3359 w 10000"/>
                <a:gd name="connsiteY4" fmla="*/ 9982 h 10000"/>
                <a:gd name="connsiteX5" fmla="*/ 3451 w 10000"/>
                <a:gd name="connsiteY5" fmla="*/ 10000 h 10000"/>
                <a:gd name="connsiteX0" fmla="*/ 3451 w 5583"/>
                <a:gd name="connsiteY0" fmla="*/ 10000 h 10000"/>
                <a:gd name="connsiteX1" fmla="*/ 5583 w 5583"/>
                <a:gd name="connsiteY1" fmla="*/ 48 h 10000"/>
                <a:gd name="connsiteX2" fmla="*/ 742 w 5583"/>
                <a:gd name="connsiteY2" fmla="*/ 0 h 10000"/>
                <a:gd name="connsiteX3" fmla="*/ 0 w 5583"/>
                <a:gd name="connsiteY3" fmla="*/ 9662 h 10000"/>
                <a:gd name="connsiteX4" fmla="*/ 3359 w 5583"/>
                <a:gd name="connsiteY4" fmla="*/ 9982 h 10000"/>
                <a:gd name="connsiteX5" fmla="*/ 3451 w 5583"/>
                <a:gd name="connsiteY5" fmla="*/ 10000 h 10000"/>
                <a:gd name="connsiteX0" fmla="*/ 6430 w 10249"/>
                <a:gd name="connsiteY0" fmla="*/ 9952 h 9952"/>
                <a:gd name="connsiteX1" fmla="*/ 10249 w 10249"/>
                <a:gd name="connsiteY1" fmla="*/ 0 h 9952"/>
                <a:gd name="connsiteX2" fmla="*/ 113 w 10249"/>
                <a:gd name="connsiteY2" fmla="*/ 0 h 9952"/>
                <a:gd name="connsiteX3" fmla="*/ 249 w 10249"/>
                <a:gd name="connsiteY3" fmla="*/ 9614 h 9952"/>
                <a:gd name="connsiteX4" fmla="*/ 6265 w 10249"/>
                <a:gd name="connsiteY4" fmla="*/ 9934 h 9952"/>
                <a:gd name="connsiteX5" fmla="*/ 6430 w 10249"/>
                <a:gd name="connsiteY5" fmla="*/ 9952 h 9952"/>
                <a:gd name="connsiteX0" fmla="*/ 6031 w 9757"/>
                <a:gd name="connsiteY0" fmla="*/ 10143 h 10143"/>
                <a:gd name="connsiteX1" fmla="*/ 9757 w 9757"/>
                <a:gd name="connsiteY1" fmla="*/ 143 h 10143"/>
                <a:gd name="connsiteX2" fmla="*/ 1297 w 9757"/>
                <a:gd name="connsiteY2" fmla="*/ 0 h 10143"/>
                <a:gd name="connsiteX3" fmla="*/ 0 w 9757"/>
                <a:gd name="connsiteY3" fmla="*/ 9803 h 10143"/>
                <a:gd name="connsiteX4" fmla="*/ 5870 w 9757"/>
                <a:gd name="connsiteY4" fmla="*/ 10125 h 10143"/>
                <a:gd name="connsiteX5" fmla="*/ 6031 w 9757"/>
                <a:gd name="connsiteY5" fmla="*/ 10143 h 10143"/>
                <a:gd name="connsiteX0" fmla="*/ 6181 w 10000"/>
                <a:gd name="connsiteY0" fmla="*/ 9906 h 9906"/>
                <a:gd name="connsiteX1" fmla="*/ 10000 w 10000"/>
                <a:gd name="connsiteY1" fmla="*/ 47 h 9906"/>
                <a:gd name="connsiteX2" fmla="*/ 157 w 10000"/>
                <a:gd name="connsiteY2" fmla="*/ 0 h 9906"/>
                <a:gd name="connsiteX3" fmla="*/ 0 w 10000"/>
                <a:gd name="connsiteY3" fmla="*/ 9571 h 9906"/>
                <a:gd name="connsiteX4" fmla="*/ 6016 w 10000"/>
                <a:gd name="connsiteY4" fmla="*/ 9888 h 9906"/>
                <a:gd name="connsiteX5" fmla="*/ 6181 w 10000"/>
                <a:gd name="connsiteY5" fmla="*/ 9906 h 9906"/>
                <a:gd name="connsiteX0" fmla="*/ 6181 w 9121"/>
                <a:gd name="connsiteY0" fmla="*/ 10191 h 10191"/>
                <a:gd name="connsiteX1" fmla="*/ 9121 w 9121"/>
                <a:gd name="connsiteY1" fmla="*/ 0 h 10191"/>
                <a:gd name="connsiteX2" fmla="*/ 157 w 9121"/>
                <a:gd name="connsiteY2" fmla="*/ 191 h 10191"/>
                <a:gd name="connsiteX3" fmla="*/ 0 w 9121"/>
                <a:gd name="connsiteY3" fmla="*/ 9853 h 10191"/>
                <a:gd name="connsiteX4" fmla="*/ 6016 w 9121"/>
                <a:gd name="connsiteY4" fmla="*/ 10173 h 10191"/>
                <a:gd name="connsiteX5" fmla="*/ 6181 w 9121"/>
                <a:gd name="connsiteY5" fmla="*/ 10191 h 10191"/>
                <a:gd name="connsiteX0" fmla="*/ 6777 w 7430"/>
                <a:gd name="connsiteY0" fmla="*/ 9860 h 9860"/>
                <a:gd name="connsiteX1" fmla="*/ 7430 w 7430"/>
                <a:gd name="connsiteY1" fmla="*/ 0 h 9860"/>
                <a:gd name="connsiteX2" fmla="*/ 172 w 7430"/>
                <a:gd name="connsiteY2" fmla="*/ 47 h 9860"/>
                <a:gd name="connsiteX3" fmla="*/ 0 w 7430"/>
                <a:gd name="connsiteY3" fmla="*/ 9528 h 9860"/>
                <a:gd name="connsiteX4" fmla="*/ 6596 w 7430"/>
                <a:gd name="connsiteY4" fmla="*/ 9842 h 9860"/>
                <a:gd name="connsiteX5" fmla="*/ 6777 w 7430"/>
                <a:gd name="connsiteY5" fmla="*/ 9860 h 9860"/>
                <a:gd name="connsiteX0" fmla="*/ 11987 w 12866"/>
                <a:gd name="connsiteY0" fmla="*/ 10567 h 10567"/>
                <a:gd name="connsiteX1" fmla="*/ 12866 w 12866"/>
                <a:gd name="connsiteY1" fmla="*/ 567 h 10567"/>
                <a:gd name="connsiteX2" fmla="*/ 70 w 12866"/>
                <a:gd name="connsiteY2" fmla="*/ 0 h 10567"/>
                <a:gd name="connsiteX3" fmla="*/ 2866 w 12866"/>
                <a:gd name="connsiteY3" fmla="*/ 10230 h 10567"/>
                <a:gd name="connsiteX4" fmla="*/ 11744 w 12866"/>
                <a:gd name="connsiteY4" fmla="*/ 10549 h 10567"/>
                <a:gd name="connsiteX5" fmla="*/ 11987 w 12866"/>
                <a:gd name="connsiteY5" fmla="*/ 10567 h 10567"/>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890 w 10769"/>
                <a:gd name="connsiteY0" fmla="*/ 10000 h 10000"/>
                <a:gd name="connsiteX1" fmla="*/ 10769 w 10769"/>
                <a:gd name="connsiteY1" fmla="*/ 0 h 10000"/>
                <a:gd name="connsiteX2" fmla="*/ 135 w 10769"/>
                <a:gd name="connsiteY2" fmla="*/ 0 h 10000"/>
                <a:gd name="connsiteX3" fmla="*/ 769 w 10769"/>
                <a:gd name="connsiteY3" fmla="*/ 9663 h 10000"/>
                <a:gd name="connsiteX4" fmla="*/ 9647 w 10769"/>
                <a:gd name="connsiteY4" fmla="*/ 9982 h 10000"/>
                <a:gd name="connsiteX5" fmla="*/ 9890 w 10769"/>
                <a:gd name="connsiteY5" fmla="*/ 10000 h 10000"/>
                <a:gd name="connsiteX0" fmla="*/ 9121 w 10000"/>
                <a:gd name="connsiteY0" fmla="*/ 10000 h 10000"/>
                <a:gd name="connsiteX1" fmla="*/ 10000 w 10000"/>
                <a:gd name="connsiteY1" fmla="*/ 0 h 10000"/>
                <a:gd name="connsiteX2" fmla="*/ 1528 w 10000"/>
                <a:gd name="connsiteY2" fmla="*/ 95 h 10000"/>
                <a:gd name="connsiteX3" fmla="*/ 0 w 10000"/>
                <a:gd name="connsiteY3" fmla="*/ 9663 h 10000"/>
                <a:gd name="connsiteX4" fmla="*/ 8878 w 10000"/>
                <a:gd name="connsiteY4" fmla="*/ 9982 h 10000"/>
                <a:gd name="connsiteX5" fmla="*/ 9121 w 10000"/>
                <a:gd name="connsiteY5" fmla="*/ 10000 h 10000"/>
                <a:gd name="connsiteX0" fmla="*/ 9121 w 10000"/>
                <a:gd name="connsiteY0" fmla="*/ 10000 h 10000"/>
                <a:gd name="connsiteX1" fmla="*/ 10000 w 10000"/>
                <a:gd name="connsiteY1" fmla="*/ 0 h 10000"/>
                <a:gd name="connsiteX2" fmla="*/ 663 w 10000"/>
                <a:gd name="connsiteY2" fmla="*/ 0 h 10000"/>
                <a:gd name="connsiteX3" fmla="*/ 0 w 10000"/>
                <a:gd name="connsiteY3" fmla="*/ 9663 h 10000"/>
                <a:gd name="connsiteX4" fmla="*/ 8878 w 10000"/>
                <a:gd name="connsiteY4" fmla="*/ 9982 h 10000"/>
                <a:gd name="connsiteX5" fmla="*/ 9121 w 10000"/>
                <a:gd name="connsiteY5" fmla="*/ 10000 h 10000"/>
                <a:gd name="connsiteX0" fmla="*/ 9121 w 9568"/>
                <a:gd name="connsiteY0" fmla="*/ 10000 h 10000"/>
                <a:gd name="connsiteX1" fmla="*/ 9568 w 9568"/>
                <a:gd name="connsiteY1" fmla="*/ 0 h 10000"/>
                <a:gd name="connsiteX2" fmla="*/ 663 w 9568"/>
                <a:gd name="connsiteY2" fmla="*/ 0 h 10000"/>
                <a:gd name="connsiteX3" fmla="*/ 0 w 9568"/>
                <a:gd name="connsiteY3" fmla="*/ 9663 h 10000"/>
                <a:gd name="connsiteX4" fmla="*/ 8878 w 9568"/>
                <a:gd name="connsiteY4" fmla="*/ 9982 h 10000"/>
                <a:gd name="connsiteX5" fmla="*/ 9121 w 9568"/>
                <a:gd name="connsiteY5" fmla="*/ 10000 h 10000"/>
                <a:gd name="connsiteX0" fmla="*/ 9533 w 10000"/>
                <a:gd name="connsiteY0" fmla="*/ 10042 h 10042"/>
                <a:gd name="connsiteX1" fmla="*/ 10000 w 10000"/>
                <a:gd name="connsiteY1" fmla="*/ 0 h 10042"/>
                <a:gd name="connsiteX2" fmla="*/ 693 w 10000"/>
                <a:gd name="connsiteY2" fmla="*/ 42 h 10042"/>
                <a:gd name="connsiteX3" fmla="*/ 0 w 10000"/>
                <a:gd name="connsiteY3" fmla="*/ 9705 h 10042"/>
                <a:gd name="connsiteX4" fmla="*/ 9279 w 10000"/>
                <a:gd name="connsiteY4" fmla="*/ 10024 h 10042"/>
                <a:gd name="connsiteX5" fmla="*/ 9533 w 10000"/>
                <a:gd name="connsiteY5" fmla="*/ 10042 h 10042"/>
                <a:gd name="connsiteX0" fmla="*/ 9533 w 10000"/>
                <a:gd name="connsiteY0" fmla="*/ 10042 h 10042"/>
                <a:gd name="connsiteX1" fmla="*/ 10000 w 10000"/>
                <a:gd name="connsiteY1" fmla="*/ 0 h 10042"/>
                <a:gd name="connsiteX2" fmla="*/ 495 w 10000"/>
                <a:gd name="connsiteY2" fmla="*/ 42 h 10042"/>
                <a:gd name="connsiteX3" fmla="*/ 0 w 10000"/>
                <a:gd name="connsiteY3" fmla="*/ 9705 h 10042"/>
                <a:gd name="connsiteX4" fmla="*/ 9279 w 10000"/>
                <a:gd name="connsiteY4" fmla="*/ 10024 h 10042"/>
                <a:gd name="connsiteX5" fmla="*/ 9533 w 10000"/>
                <a:gd name="connsiteY5" fmla="*/ 10042 h 1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42">
                  <a:moveTo>
                    <a:pt x="9533" y="10042"/>
                  </a:moveTo>
                  <a:cubicBezTo>
                    <a:pt x="9840" y="6708"/>
                    <a:pt x="9694" y="3334"/>
                    <a:pt x="10000" y="0"/>
                  </a:cubicBezTo>
                  <a:lnTo>
                    <a:pt x="495" y="42"/>
                  </a:lnTo>
                  <a:cubicBezTo>
                    <a:pt x="-184" y="3231"/>
                    <a:pt x="682" y="6516"/>
                    <a:pt x="0" y="9705"/>
                  </a:cubicBezTo>
                  <a:lnTo>
                    <a:pt x="9279" y="10024"/>
                  </a:lnTo>
                  <a:lnTo>
                    <a:pt x="9533" y="10042"/>
                  </a:lnTo>
                  <a:close/>
                </a:path>
              </a:pathLst>
            </a:custGeom>
            <a:solidFill>
              <a:schemeClr val="tx1">
                <a:lumMod val="65000"/>
                <a:lumOff val="35000"/>
              </a:schemeClr>
            </a:solidFill>
            <a:ln>
              <a:noFill/>
            </a:ln>
          </p:spPr>
        </p:sp>
      </p:grpSp>
      <p:sp>
        <p:nvSpPr>
          <p:cNvPr id="2" name="Título 1">
            <a:extLst>
              <a:ext uri="{FF2B5EF4-FFF2-40B4-BE49-F238E27FC236}">
                <a16:creationId xmlns:a16="http://schemas.microsoft.com/office/drawing/2014/main" id="{2F505E50-90AC-4CE6-B984-5A40585412E3}"/>
              </a:ext>
            </a:extLst>
          </p:cNvPr>
          <p:cNvSpPr>
            <a:spLocks noGrp="1"/>
          </p:cNvSpPr>
          <p:nvPr>
            <p:ph type="title" idx="4294967295"/>
          </p:nvPr>
        </p:nvSpPr>
        <p:spPr>
          <a:xfrm>
            <a:off x="3733799" y="1380068"/>
            <a:ext cx="4893467" cy="2616199"/>
          </a:xfrm>
        </p:spPr>
        <p:txBody>
          <a:bodyPr vert="horz" lIns="91440" tIns="45720" rIns="91440" bIns="45720" rtlCol="0" anchor="b">
            <a:normAutofit/>
          </a:bodyPr>
          <a:lstStyle/>
          <a:p>
            <a:pPr algn="r"/>
            <a:r>
              <a:rPr lang="es-MX" sz="6000" dirty="0">
                <a:solidFill>
                  <a:schemeClr val="accent1">
                    <a:lumMod val="50000"/>
                  </a:schemeClr>
                </a:solidFill>
              </a:rPr>
              <a:t>Bibliografía</a:t>
            </a:r>
          </a:p>
        </p:txBody>
      </p:sp>
    </p:spTree>
    <p:extLst>
      <p:ext uri="{BB962C8B-B14F-4D97-AF65-F5344CB8AC3E}">
        <p14:creationId xmlns:p14="http://schemas.microsoft.com/office/powerpoint/2010/main" val="9827101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02A513A-F32B-D942-A782-AC74E6B1B4C1}"/>
              </a:ext>
            </a:extLst>
          </p:cNvPr>
          <p:cNvSpPr/>
          <p:nvPr/>
        </p:nvSpPr>
        <p:spPr>
          <a:xfrm>
            <a:off x="1288472" y="739997"/>
            <a:ext cx="3734790" cy="4479752"/>
          </a:xfrm>
          <a:prstGeom prst="rect">
            <a:avLst/>
          </a:prstGeom>
        </p:spPr>
        <p:txBody>
          <a:bodyPr wrap="square">
            <a:spAutoFit/>
          </a:bodyPr>
          <a:lstStyle/>
          <a:p>
            <a:pPr algn="just">
              <a:lnSpc>
                <a:spcPct val="107000"/>
              </a:lnSpc>
              <a:spcAft>
                <a:spcPts val="800"/>
              </a:spcAft>
            </a:pPr>
            <a:r>
              <a:rPr lang="en-US" sz="1100" dirty="0">
                <a:latin typeface="Calibri" panose="020F0502020204030204" pitchFamily="34" charset="0"/>
                <a:ea typeface="Calibri" panose="020F0502020204030204" pitchFamily="34" charset="0"/>
                <a:cs typeface="Times New Roman" panose="02020603050405020304" pitchFamily="18" charset="0"/>
              </a:rPr>
              <a:t>Ancient (2016, </a:t>
            </a:r>
            <a:r>
              <a:rPr lang="en-US" sz="1100" dirty="0" err="1">
                <a:latin typeface="Calibri" panose="020F0502020204030204" pitchFamily="34" charset="0"/>
                <a:ea typeface="Calibri" panose="020F0502020204030204" pitchFamily="34" charset="0"/>
                <a:cs typeface="Times New Roman" panose="02020603050405020304" pitchFamily="18" charset="0"/>
              </a:rPr>
              <a:t>marzo</a:t>
            </a:r>
            <a:r>
              <a:rPr lang="en-US" sz="1100" dirty="0">
                <a:latin typeface="Calibri" panose="020F0502020204030204" pitchFamily="34" charset="0"/>
                <a:ea typeface="Calibri" panose="020F0502020204030204" pitchFamily="34" charset="0"/>
                <a:cs typeface="Times New Roman" panose="02020603050405020304" pitchFamily="18" charset="0"/>
              </a:rPr>
              <a:t> 7). Roman glass perfume bottle. 1st-2nd century CE. Provenance unknown. Archaeological Museum of Pavia, Italy. By Mark Cartwright. In Ancient History </a:t>
            </a:r>
            <a:r>
              <a:rPr lang="en-US" sz="1100" dirty="0" err="1">
                <a:latin typeface="Calibri" panose="020F0502020204030204" pitchFamily="34" charset="0"/>
                <a:ea typeface="Calibri" panose="020F0502020204030204" pitchFamily="34" charset="0"/>
                <a:cs typeface="Times New Roman" panose="02020603050405020304" pitchFamily="18" charset="0"/>
              </a:rPr>
              <a:t>Encyclopedia.Recuperado</a:t>
            </a:r>
            <a:r>
              <a:rPr lang="en-US" sz="1100" dirty="0">
                <a:latin typeface="Calibri" panose="020F0502020204030204" pitchFamily="34" charset="0"/>
                <a:ea typeface="Calibri" panose="020F0502020204030204" pitchFamily="34" charset="0"/>
                <a:cs typeface="Times New Roman" panose="02020603050405020304" pitchFamily="18" charset="0"/>
              </a:rPr>
              <a:t> de https://www.ancient.eu/image/4595/ </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100" dirty="0" err="1">
                <a:latin typeface="Calibri" panose="020F0502020204030204" pitchFamily="34" charset="0"/>
                <a:ea typeface="Calibri" panose="020F0502020204030204" pitchFamily="34" charset="0"/>
                <a:cs typeface="Times New Roman" panose="02020603050405020304" pitchFamily="18" charset="0"/>
              </a:rPr>
              <a:t>Basf</a:t>
            </a:r>
            <a:r>
              <a:rPr lang="en-US" sz="1100" dirty="0">
                <a:latin typeface="Calibri" panose="020F0502020204030204" pitchFamily="34" charset="0"/>
                <a:ea typeface="Calibri" panose="020F0502020204030204" pitchFamily="34" charset="0"/>
                <a:cs typeface="Times New Roman" panose="02020603050405020304" pitchFamily="18" charset="0"/>
              </a:rPr>
              <a:t> (2018). </a:t>
            </a:r>
            <a:r>
              <a:rPr lang="en-US" sz="1100" dirty="0" err="1">
                <a:latin typeface="Calibri" panose="020F0502020204030204" pitchFamily="34" charset="0"/>
                <a:ea typeface="Calibri" panose="020F0502020204030204" pitchFamily="34" charset="0"/>
                <a:cs typeface="Times New Roman" panose="02020603050405020304" pitchFamily="18" charset="0"/>
              </a:rPr>
              <a:t>Cápsulas</a:t>
            </a:r>
            <a:r>
              <a:rPr lang="en-US" sz="1100" dirty="0">
                <a:latin typeface="Calibri" panose="020F0502020204030204" pitchFamily="34" charset="0"/>
                <a:ea typeface="Calibri" panose="020F0502020204030204" pitchFamily="34" charset="0"/>
                <a:cs typeface="Times New Roman" panose="02020603050405020304" pitchFamily="18" charset="0"/>
              </a:rPr>
              <a:t> de café </a:t>
            </a:r>
            <a:r>
              <a:rPr lang="en-US" sz="1100" dirty="0" err="1">
                <a:latin typeface="Calibri" panose="020F0502020204030204" pitchFamily="34" charset="0"/>
                <a:ea typeface="Calibri" panose="020F0502020204030204" pitchFamily="34" charset="0"/>
                <a:cs typeface="Times New Roman" panose="02020603050405020304" pitchFamily="18" charset="0"/>
              </a:rPr>
              <a:t>compostables</a:t>
            </a:r>
            <a:r>
              <a:rPr lang="en-US" sz="1100" dirty="0">
                <a:latin typeface="Calibri" panose="020F0502020204030204" pitchFamily="34" charset="0"/>
                <a:ea typeface="Calibri" panose="020F0502020204030204" pitchFamily="34" charset="0"/>
                <a:cs typeface="Times New Roman" panose="02020603050405020304" pitchFamily="18" charset="0"/>
              </a:rPr>
              <a:t>. </a:t>
            </a:r>
            <a:r>
              <a:rPr lang="es-MX" sz="1100" dirty="0">
                <a:latin typeface="Calibri" panose="020F0502020204030204" pitchFamily="34" charset="0"/>
                <a:ea typeface="Calibri" panose="020F0502020204030204" pitchFamily="34" charset="0"/>
                <a:cs typeface="Times New Roman" panose="02020603050405020304" pitchFamily="18" charset="0"/>
              </a:rPr>
              <a:t>Recuperado de: https://www.basf.com/es/es/we-create-chemistry/creating-chemistry-magazine/quality-of-life/compostable-coffee-capsules.html</a:t>
            </a:r>
          </a:p>
          <a:p>
            <a:pPr algn="just">
              <a:lnSpc>
                <a:spcPct val="107000"/>
              </a:lnSpc>
              <a:spcAft>
                <a:spcPts val="800"/>
              </a:spcAft>
            </a:pPr>
            <a:r>
              <a:rPr lang="en-US" sz="1100" dirty="0">
                <a:latin typeface="Calibri" panose="020F0502020204030204" pitchFamily="34" charset="0"/>
                <a:ea typeface="Calibri" panose="020F0502020204030204" pitchFamily="34" charset="0"/>
                <a:cs typeface="Times New Roman" panose="02020603050405020304" pitchFamily="18" charset="0"/>
              </a:rPr>
              <a:t>BBC (2014a). Sir John Ross´s Beef Can of beef. Copyright Dumfries &amp; Galloway Museums Service, </a:t>
            </a:r>
            <a:r>
              <a:rPr lang="en-US" sz="1100" dirty="0" err="1">
                <a:latin typeface="Calibri" panose="020F0502020204030204" pitchFamily="34" charset="0"/>
                <a:ea typeface="Calibri" panose="020F0502020204030204" pitchFamily="34" charset="0"/>
                <a:cs typeface="Times New Roman" panose="02020603050405020304" pitchFamily="18" charset="0"/>
              </a:rPr>
              <a:t>Stranraer</a:t>
            </a:r>
            <a:r>
              <a:rPr lang="en-US" sz="1100" dirty="0">
                <a:latin typeface="Calibri" panose="020F0502020204030204" pitchFamily="34" charset="0"/>
                <a:ea typeface="Calibri" panose="020F0502020204030204" pitchFamily="34" charset="0"/>
                <a:cs typeface="Times New Roman" panose="02020603050405020304" pitchFamily="18" charset="0"/>
              </a:rPr>
              <a:t> Museum. The British Museum. A History Of The World. </a:t>
            </a:r>
            <a:r>
              <a:rPr lang="en-US" sz="1100" dirty="0" err="1">
                <a:latin typeface="Calibri" panose="020F0502020204030204" pitchFamily="34" charset="0"/>
                <a:ea typeface="Calibri" panose="020F0502020204030204" pitchFamily="34" charset="0"/>
                <a:cs typeface="Times New Roman" panose="02020603050405020304" pitchFamily="18" charset="0"/>
              </a:rPr>
              <a:t>Recuperado</a:t>
            </a:r>
            <a:r>
              <a:rPr lang="en-US" sz="1100" dirty="0">
                <a:latin typeface="Calibri" panose="020F0502020204030204" pitchFamily="34" charset="0"/>
                <a:ea typeface="Calibri" panose="020F0502020204030204" pitchFamily="34" charset="0"/>
                <a:cs typeface="Times New Roman" panose="02020603050405020304" pitchFamily="18" charset="0"/>
              </a:rPr>
              <a:t> de http://www.bbc.co.uk/ahistoryoftheworld/objects/Qfcnx5-rQfGANDownll5Kw</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100" dirty="0">
                <a:latin typeface="Calibri" panose="020F0502020204030204" pitchFamily="34" charset="0"/>
                <a:ea typeface="Calibri" panose="020F0502020204030204" pitchFamily="34" charset="0"/>
                <a:cs typeface="Times New Roman" panose="02020603050405020304" pitchFamily="18" charset="0"/>
              </a:rPr>
              <a:t>BBC (2014b). </a:t>
            </a:r>
            <a:r>
              <a:rPr lang="en-US" sz="1100" dirty="0" err="1">
                <a:latin typeface="Calibri" panose="020F0502020204030204" pitchFamily="34" charset="0"/>
                <a:ea typeface="Calibri" panose="020F0502020204030204" pitchFamily="34" charset="0"/>
                <a:cs typeface="Times New Roman" panose="02020603050405020304" pitchFamily="18" charset="0"/>
              </a:rPr>
              <a:t>Felinfoel</a:t>
            </a:r>
            <a:r>
              <a:rPr lang="en-US" sz="1100" dirty="0">
                <a:latin typeface="Calibri" panose="020F0502020204030204" pitchFamily="34" charset="0"/>
                <a:ea typeface="Calibri" panose="020F0502020204030204" pitchFamily="34" charset="0"/>
                <a:cs typeface="Times New Roman" panose="02020603050405020304" pitchFamily="18" charset="0"/>
              </a:rPr>
              <a:t> Brewery beer can. Copyright National Waterfront Museum Wales. The British Museum. A History Of The World. </a:t>
            </a:r>
            <a:r>
              <a:rPr lang="en-US" sz="1100" dirty="0" err="1">
                <a:latin typeface="Calibri" panose="020F0502020204030204" pitchFamily="34" charset="0"/>
                <a:ea typeface="Calibri" panose="020F0502020204030204" pitchFamily="34" charset="0"/>
                <a:cs typeface="Times New Roman" panose="02020603050405020304" pitchFamily="18" charset="0"/>
              </a:rPr>
              <a:t>Recuperado</a:t>
            </a:r>
            <a:r>
              <a:rPr lang="en-US" sz="1100" dirty="0">
                <a:latin typeface="Calibri" panose="020F0502020204030204" pitchFamily="34" charset="0"/>
                <a:ea typeface="Calibri" panose="020F0502020204030204" pitchFamily="34" charset="0"/>
                <a:cs typeface="Times New Roman" panose="02020603050405020304" pitchFamily="18" charset="0"/>
              </a:rPr>
              <a:t> de http://www.bbc.co.uk/ahistoryoftheworld/objects/mLpYbeiaRfi6TI5vusaOMw</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100" dirty="0" err="1">
                <a:latin typeface="Calibri" panose="020F0502020204030204" pitchFamily="34" charset="0"/>
                <a:ea typeface="Calibri" panose="020F0502020204030204" pitchFamily="34" charset="0"/>
                <a:cs typeface="Times New Roman" panose="02020603050405020304" pitchFamily="18" charset="0"/>
              </a:rPr>
              <a:t>Behance</a:t>
            </a:r>
            <a:r>
              <a:rPr lang="es-MX" sz="1100" dirty="0">
                <a:latin typeface="Calibri" panose="020F0502020204030204" pitchFamily="34" charset="0"/>
                <a:ea typeface="Calibri" panose="020F0502020204030204" pitchFamily="34" charset="0"/>
                <a:cs typeface="Times New Roman" panose="02020603050405020304" pitchFamily="18" charset="0"/>
              </a:rPr>
              <a:t> (2015, diciembre 4).  Botella de vidrio marca </a:t>
            </a:r>
            <a:r>
              <a:rPr lang="es-MX" sz="1100" dirty="0" err="1">
                <a:latin typeface="Calibri" panose="020F0502020204030204" pitchFamily="34" charset="0"/>
                <a:ea typeface="Calibri" panose="020F0502020204030204" pitchFamily="34" charset="0"/>
                <a:cs typeface="Times New Roman" panose="02020603050405020304" pitchFamily="18" charset="0"/>
              </a:rPr>
              <a:t>Garagantua</a:t>
            </a:r>
            <a:r>
              <a:rPr lang="es-MX" sz="1100" dirty="0">
                <a:latin typeface="Calibri" panose="020F0502020204030204" pitchFamily="34" charset="0"/>
                <a:ea typeface="Calibri" panose="020F0502020204030204" pitchFamily="34" charset="0"/>
                <a:cs typeface="Times New Roman" panose="02020603050405020304" pitchFamily="18" charset="0"/>
              </a:rPr>
              <a:t>. Recuperado de https://www.behance.net/gallery/31083427/Garagantua</a:t>
            </a:r>
          </a:p>
        </p:txBody>
      </p:sp>
      <p:sp>
        <p:nvSpPr>
          <p:cNvPr id="3" name="Rectángulo 2">
            <a:extLst>
              <a:ext uri="{FF2B5EF4-FFF2-40B4-BE49-F238E27FC236}">
                <a16:creationId xmlns:a16="http://schemas.microsoft.com/office/drawing/2014/main" id="{AD41060D-03D0-EB46-9416-2062DE852CFC}"/>
              </a:ext>
            </a:extLst>
          </p:cNvPr>
          <p:cNvSpPr/>
          <p:nvPr/>
        </p:nvSpPr>
        <p:spPr>
          <a:xfrm>
            <a:off x="5254831" y="739997"/>
            <a:ext cx="3663538" cy="4944623"/>
          </a:xfrm>
          <a:prstGeom prst="rect">
            <a:avLst/>
          </a:prstGeom>
        </p:spPr>
        <p:txBody>
          <a:bodyPr wrap="square">
            <a:spAutoFit/>
          </a:bodyPr>
          <a:lstStyle/>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Beachpackagingdesign (2014, septiembre 16). Envases de jugo de frutas Juicepeel del Diseñadro Industrial Naoto Fukasama. Recuperado de https://beachpackagingdesign.com/boxvox/naoto-fukasawa-juicepeel-revisited</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Capsularium (2018, septeimbre 8).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Kinder</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sorpresa huevo. Recuperado de https://www.capsularium.com/3276-large_default/kinder-sorpresa-huevo-caja-con-72-uds-de-20g.jpg</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Casado, P. (2015). Silla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thonet</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El clásico que esconde una importante lección de diseño. Recuperado de: https://www.houzz.es/ideabooks/56230869/list/silla-thonet-el-clasico-que-esconde-una-importante-leccion-de-diseno</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Servera</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L. (2003). </a:t>
            </a:r>
            <a:r>
              <a:rPr lang="es-MX" sz="1100" i="1"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Envase y embalaje (La venta silenciosa).</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Madrid: ESIC</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Clarin</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(2010, noviembre 23).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Swatter</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Tweezers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Matamoscas. En Industrial + Ingenio, objetos creativos para la casa. Recuperado de https://www.clarin.com/entremujeres/hogar-y-familia/hogar-y-deco/objetos-diseno-disenadores-productos_0_Syq71xqwmx.html</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Dia</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(2018, septiembre 8). Figura 6, C. Envase Terciario. Recuperado de la dirección electrónica: https://s0.dia.es/medias/h6c/hbd/9179965292574.jpg</a:t>
            </a:r>
          </a:p>
        </p:txBody>
      </p:sp>
    </p:spTree>
    <p:extLst>
      <p:ext uri="{BB962C8B-B14F-4D97-AF65-F5344CB8AC3E}">
        <p14:creationId xmlns:p14="http://schemas.microsoft.com/office/powerpoint/2010/main" val="1987390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48CFA5E-B321-5E4F-A766-FEE42E906899}"/>
              </a:ext>
            </a:extLst>
          </p:cNvPr>
          <p:cNvSpPr/>
          <p:nvPr/>
        </p:nvSpPr>
        <p:spPr>
          <a:xfrm>
            <a:off x="1419102" y="904346"/>
            <a:ext cx="3663537" cy="4944623"/>
          </a:xfrm>
          <a:prstGeom prst="rect">
            <a:avLst/>
          </a:prstGeom>
        </p:spPr>
        <p:txBody>
          <a:bodyPr wrap="square">
            <a:spAutoFit/>
          </a:bodyPr>
          <a:lstStyle/>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Domus-romana (2015, mayo 31). Alabastron o envase de perfume romano. Museos Vativanos. En Unguenta, perfumes para oler bien entre los antiguos romanos. Recuperado de https://domus-romana.blogspot.com/2015/05/</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Dtisa (2015). .Recuperado de: </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https://</a:t>
            </a: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www.dtisa.com</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/blog/la-revolucion-industrial-dio-origen-a-la-automatizacion-industrial</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Elempaque (2006). ¿Qué depara el futuro de los empaques para alimentos y bebidas? Recuperado de: http://www.elempaque.com/temas/Que-depara-el-futuro-de-los-empaques-para-alimentos-y-bebidas%2B4046166</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Enciclopedia Britanica  (2019, septiembre 15). Canning Food Processing. Recuperado de: https://www.britannica.com/topic/canning-food-processing#ref135266</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Envasesyplasticosuperior (2019, septiembre 16). Envase PET BGR 700 ml. Recuperado de http://envasesyplasticosuperior.com/product/envase-pet-700-ml/</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Heliosdesign</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(2010, diciembre 22).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Ejempos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de comunicación minimalista en acción.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En</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a:t>
            </a:r>
            <a:r>
              <a:rPr lang="en-US" sz="1100" i="1"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How to Get Creative and  Grab Attention</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Recuperado</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de https://www.heliosdesign.com/blog/branding/how-to-get-</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creative.html</a:t>
            </a:r>
            <a:endPar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a:extLst>
              <a:ext uri="{FF2B5EF4-FFF2-40B4-BE49-F238E27FC236}">
                <a16:creationId xmlns:a16="http://schemas.microsoft.com/office/drawing/2014/main" id="{A9ED969C-E963-114F-B3A5-4D7702EEDB91}"/>
              </a:ext>
            </a:extLst>
          </p:cNvPr>
          <p:cNvSpPr/>
          <p:nvPr/>
        </p:nvSpPr>
        <p:spPr>
          <a:xfrm>
            <a:off x="5349834" y="904345"/>
            <a:ext cx="3568535" cy="5306902"/>
          </a:xfrm>
          <a:prstGeom prst="rect">
            <a:avLst/>
          </a:prstGeom>
        </p:spPr>
        <p:txBody>
          <a:bodyPr wrap="square">
            <a:spAutoFit/>
          </a:bodyPr>
          <a:lstStyle/>
          <a:p>
            <a:pPr algn="just">
              <a:lnSpc>
                <a:spcPct val="107000"/>
              </a:lnSpc>
              <a:spcAft>
                <a:spcPts val="800"/>
              </a:spcAft>
            </a:pP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Hirokosanders</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(2018,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septiembre</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8). Kleenex Fruit Wedges. </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Recuperado de http://hirokosanders.com/portfolio/img/k-c.3fruit.wedges2.jpg</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Infopackblog (2014). Nanotecnología. Motor de la revolución industrial del envase. Recuperado de: https://infopackblog.wordpress.com/2014/10/31/nanotecnologia-motor-de-la-revolucion-industrial-del-envase/</a:t>
            </a:r>
          </a:p>
          <a:p>
            <a:pPr algn="just">
              <a:lnSpc>
                <a:spcPct val="107000"/>
              </a:lnSpc>
              <a:spcAft>
                <a:spcPts val="800"/>
              </a:spcAft>
            </a:pPr>
            <a:r>
              <a:rPr lang="es-MX" sz="1100" dirty="0">
                <a:solidFill>
                  <a:schemeClr val="tx1">
                    <a:lumMod val="75000"/>
                    <a:lumOff val="25000"/>
                  </a:schemeClr>
                </a:solidFill>
              </a:rPr>
              <a:t>Informabtl (2017, septiembre 27). Botella Le Chat. En ¿Qué información no debe faltar en un packaging de productos de consumo? de Serrano. Recuperado de https://www.informabtl.com/que-informacion-no-debe-faltar-en-un-packaging-de-productos-de-consumo/</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Innovacion (2018, junio 20). Envases primario, secundario y terciario Galletas Saladitas Gamesa. Recuperado de http://www.innovacion.gob.sv/inventa/images/stories/MayoAYB2015/huacales_galletas.jpg.</a:t>
            </a:r>
          </a:p>
          <a:p>
            <a:pPr algn="just">
              <a:lnSpc>
                <a:spcPct val="107000"/>
              </a:lnSpc>
              <a:spcAft>
                <a:spcPts val="800"/>
              </a:spcAft>
            </a:pP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Klimchuk</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M. y </a:t>
            </a: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Krasovec</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S. (2012). </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Packaging design. Successful product branding from concept to shelf. USA: John Wiley &amp; Sons, Inc.</a:t>
            </a:r>
            <a:endPar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Labrujulaverde</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(2016,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diciembre</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16). The World of Fine Wine. </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La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Römerwein</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En La botella de vino sin abrir más antigua que se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concerva</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tiene más de 1500 años. Recuperado de https://www.labrujulaverde.com/2016/12/la-botella-de-vino-sin-abrir-mas-antigua-que-se-conserva-tiene-mas-de-1-500-anos</a:t>
            </a:r>
          </a:p>
        </p:txBody>
      </p:sp>
    </p:spTree>
    <p:extLst>
      <p:ext uri="{BB962C8B-B14F-4D97-AF65-F5344CB8AC3E}">
        <p14:creationId xmlns:p14="http://schemas.microsoft.com/office/powerpoint/2010/main" val="5054118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15BFD77-E46B-4A4B-9774-F1D9CD9CD100}"/>
              </a:ext>
            </a:extLst>
          </p:cNvPr>
          <p:cNvSpPr/>
          <p:nvPr/>
        </p:nvSpPr>
        <p:spPr>
          <a:xfrm>
            <a:off x="1240972" y="673205"/>
            <a:ext cx="3817916" cy="4582345"/>
          </a:xfrm>
          <a:prstGeom prst="rect">
            <a:avLst/>
          </a:prstGeom>
        </p:spPr>
        <p:txBody>
          <a:bodyPr wrap="square">
            <a:spAutoFit/>
          </a:bodyPr>
          <a:lstStyle/>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Logismarket (2018, junio 20). Cajas para botellas de cerveza (33,50 o 75c.l.), embalaje de protección para botellas. Recuperado https://www.logismarket.com.mx/total-safe-pack/cajas-carton-botellas-cerveza/8264459602-5465229026-p.html</a:t>
            </a:r>
          </a:p>
          <a:p>
            <a:pPr algn="just">
              <a:lnSpc>
                <a:spcPct val="107000"/>
              </a:lnSpc>
              <a:spcAft>
                <a:spcPts val="800"/>
              </a:spcAft>
            </a:pP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Longman (2003). Dictionary of Contemporary English. The Living Dictionary. Trento: Pearson Education Limited.</a:t>
            </a:r>
            <a:endPar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Losiento (2018, septiembre 9). Envase de Pan Gnomo, para Triticum Barra de Flama. 07/2012. Recuperado de http://www.losiento.net/entry/triticum-barra-de-flama </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Lozada, A. (2000) Envase y embalaje. Historia, tecnología y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ecología.México</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Designio.</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Marnov</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(2018, septiembre 8). Productos comercializados por la distribuidora de huevo. Recuperado de http://marnov.com.mx/productos.php</a:t>
            </a:r>
          </a:p>
          <a:p>
            <a:pPr algn="just">
              <a:lnSpc>
                <a:spcPct val="107000"/>
              </a:lnSpc>
              <a:spcAft>
                <a:spcPts val="800"/>
              </a:spcAft>
            </a:pP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Mediterraneoantiguo</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(2016, julio 8).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Anforas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Roamanas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Museo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Arqueológuco</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de Murcia. Foto: Mario Agudo Villanueva. En Albert Ribera: “En Hispania existieron grandes centro cerámicos especializados en comercio a gran escala”. Recuperado de https://mediterraneoantiguo.com/2016/07/08/albert-ribera-en-hispania-existieron-grandes-centros-ceramicos-especializados-en-comercio-a-gran-escala/</a:t>
            </a:r>
          </a:p>
        </p:txBody>
      </p:sp>
      <p:sp>
        <p:nvSpPr>
          <p:cNvPr id="3" name="Rectángulo 2">
            <a:extLst>
              <a:ext uri="{FF2B5EF4-FFF2-40B4-BE49-F238E27FC236}">
                <a16:creationId xmlns:a16="http://schemas.microsoft.com/office/drawing/2014/main" id="{D55BB069-3DC5-794E-978F-2865E7C521CD}"/>
              </a:ext>
            </a:extLst>
          </p:cNvPr>
          <p:cNvSpPr/>
          <p:nvPr/>
        </p:nvSpPr>
        <p:spPr>
          <a:xfrm>
            <a:off x="5373584" y="673205"/>
            <a:ext cx="3515235" cy="5487977"/>
          </a:xfrm>
          <a:prstGeom prst="rect">
            <a:avLst/>
          </a:prstGeom>
        </p:spPr>
        <p:txBody>
          <a:bodyPr wrap="square">
            <a:spAutoFit/>
          </a:bodyPr>
          <a:lstStyle/>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Mercadotesinatamayo (2011, abril 24). Figura sobre los diferentes envases. De “El concepto de envase y embalaje”. Recuperado de http://mercadotesinatamayo2009.blogspot.com/2011/04/el-concepto-de-envase-y-packaging.html</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Moliner, M. (2007). Diccionario de uso del español. Madrid: Gredos.</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Neyoy, C. (2015, abril 3). Algunos métodos de conservación de alimentos. Recuperado de http://apuntesbiotecnologiageneral.blogspot.com/2015/04/algunos-metodos-de-conservacion-de.html</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Nicolassh (2013, abril 23). </a:t>
            </a:r>
            <a:r>
              <a:rPr lang="pt-BR"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Esquema de envases. </a:t>
            </a:r>
            <a:r>
              <a:rPr lang="es-ES_tradnl"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En Función de Embalaje de Palomino. </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Recuperado de http://nicolassh.blogspot.com/2013/04/funcion-del-embalaje-facilita-la.html</a:t>
            </a:r>
          </a:p>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Numisbids (2014, marzo 6). Ungüentario con irisaciones, vidrio S. II-III d.C., altura 13.5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cms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Lote 2068. Recuperado de https://www.numisbids.com/n.php?p=lot&amp;sid=646&amp;lot=2068</a:t>
            </a:r>
          </a:p>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Pérez, J. (2010) Recipientes cerámicos para aceite y vino en la antigüedad. Arqueología e Iconografía. En XV Congreso Anual de la Asociación de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Ceramología</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La cerámica en el mundo del vino y del aceite, pp. 12-43. Octubre-Noviembre. La Rioja, España. Recuperado de http://www.ceramologia.org/gestion/archivos/109ponen.pdf </a:t>
            </a:r>
          </a:p>
        </p:txBody>
      </p:sp>
    </p:spTree>
    <p:extLst>
      <p:ext uri="{BB962C8B-B14F-4D97-AF65-F5344CB8AC3E}">
        <p14:creationId xmlns:p14="http://schemas.microsoft.com/office/powerpoint/2010/main" val="3054041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6466AA1-FD4E-C14C-BCDC-108F03497E11}"/>
              </a:ext>
            </a:extLst>
          </p:cNvPr>
          <p:cNvSpPr/>
          <p:nvPr/>
        </p:nvSpPr>
        <p:spPr>
          <a:xfrm>
            <a:off x="1324099" y="683794"/>
            <a:ext cx="3782291" cy="5047151"/>
          </a:xfrm>
          <a:prstGeom prst="rect">
            <a:avLst/>
          </a:prstGeom>
        </p:spPr>
        <p:txBody>
          <a:bodyPr wrap="square">
            <a:spAutoFit/>
          </a:bodyPr>
          <a:lstStyle/>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Pinterest (2016, Junio 29) Diseño del bosquejo, perfume. Recuperado de https://www.pinterest.com.mx/pin/757308493565635146/</a:t>
            </a:r>
          </a:p>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Sanborns (2018, septeimbre 8). Figura 6. B. Envase secundario. Recuperado de la dirección electrónica https://www.sanborns.com.mx/imagenes-sanborns-ii/1200/80741244.jpg</a:t>
            </a:r>
          </a:p>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Sisdem (2019, septiembre 8). Productos ofrecidos por una empresa fabricante de embalajes. Recuperado de </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http://</a:t>
            </a: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www.sisdem.es</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a:t>
            </a: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img</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a:t>
            </a:r>
            <a:r>
              <a:rPr lang="es-E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image</a:t>
            </a:r>
            <a:r>
              <a:rPr lang="es-E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/slider2.jpg </a:t>
            </a:r>
            <a:endPar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Thonet (2015). </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Simply legendary: The unique success story of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Thonet’s</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original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vienna</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coffee house chair 214. </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Recuperado de: http://en.thonet.de/service/press/history-214.html</a:t>
            </a:r>
          </a:p>
          <a:p>
            <a:pPr>
              <a:lnSpc>
                <a:spcPct val="107000"/>
              </a:lnSpc>
              <a:spcAft>
                <a:spcPts val="800"/>
              </a:spcAft>
            </a:pP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Thedieline</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(2010). The design business bottle.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Recuperado</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de: http://</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www.thedieline.com</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/blog/2010/7/19/the-design-business-</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bottle.html</a:t>
            </a:r>
            <a:endPar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Tintalmed</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(2017, </a:t>
            </a:r>
            <a:r>
              <a:rPr lang="en-US"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abril</a:t>
            </a:r>
            <a:r>
              <a:rPr lang="en-US"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17). </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Cajas de Te marca </a:t>
            </a:r>
            <a:r>
              <a:rPr lang="es-MX" sz="1100" dirty="0" err="1">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Farson´s</a:t>
            </a: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En ¿Qué aporta el color rojo a las marcas?. Recuperado de https://tintalmed.com/wp-content/uploads/2017/01/Product-Packaging.png</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Todocolección (2018). Hornimans, pure tea, boudoir tea. Recuperado de: https://www.todocoleccion.net/cajas-metalicas-antiguas/hornimans-pure-tea-boudoir-tea~x56554979</a:t>
            </a:r>
          </a:p>
        </p:txBody>
      </p:sp>
      <p:sp>
        <p:nvSpPr>
          <p:cNvPr id="3" name="Rectángulo 2">
            <a:extLst>
              <a:ext uri="{FF2B5EF4-FFF2-40B4-BE49-F238E27FC236}">
                <a16:creationId xmlns:a16="http://schemas.microsoft.com/office/drawing/2014/main" id="{538D6C9E-A55F-1E4C-B82F-AD5586B85F02}"/>
              </a:ext>
            </a:extLst>
          </p:cNvPr>
          <p:cNvSpPr/>
          <p:nvPr/>
        </p:nvSpPr>
        <p:spPr>
          <a:xfrm>
            <a:off x="5373585" y="673205"/>
            <a:ext cx="3472704" cy="1817164"/>
          </a:xfrm>
          <a:prstGeom prst="rect">
            <a:avLst/>
          </a:prstGeom>
        </p:spPr>
        <p:txBody>
          <a:bodyPr wrap="square">
            <a:spAutoFit/>
          </a:bodyPr>
          <a:lstStyle/>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Twitter (2017, diciembre 16). Queso de puerco envuelto en su Tompiate, del Náhuatl Tompiatli =Cesto..se utiliza para almacenar alimentos, Por Daniela. Recuperado de https://twitter.com/danielascort/status/942088931738230785</a:t>
            </a:r>
          </a:p>
          <a:p>
            <a:pPr algn="just">
              <a:lnSpc>
                <a:spcPct val="107000"/>
              </a:lnSpc>
              <a:spcAft>
                <a:spcPts val="800"/>
              </a:spcAft>
            </a:pPr>
            <a:r>
              <a:rPr lang="es-MX" sz="11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Zabaleta, J. (2014). Nanotecnología. Motor de la revolución industrial del envase. Recuperado de: https://infopackblog.wordpress.com/2014/10/31/nanotecnologia-motor-de-la-revolucion-industrial-del-envase/</a:t>
            </a:r>
          </a:p>
        </p:txBody>
      </p:sp>
    </p:spTree>
    <p:extLst>
      <p:ext uri="{BB962C8B-B14F-4D97-AF65-F5344CB8AC3E}">
        <p14:creationId xmlns:p14="http://schemas.microsoft.com/office/powerpoint/2010/main" val="375905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7B07055-0B25-4917-B1D3-E7D9322B6BA7}"/>
              </a:ext>
            </a:extLst>
          </p:cNvPr>
          <p:cNvSpPr>
            <a:spLocks noGrp="1"/>
          </p:cNvSpPr>
          <p:nvPr>
            <p:ph idx="4294967295"/>
          </p:nvPr>
        </p:nvSpPr>
        <p:spPr>
          <a:xfrm>
            <a:off x="1771899" y="1099627"/>
            <a:ext cx="3317261" cy="4206348"/>
          </a:xfrm>
        </p:spPr>
        <p:txBody>
          <a:bodyPr>
            <a:normAutofit/>
          </a:bodyPr>
          <a:lstStyle/>
          <a:p>
            <a:pPr marL="0" indent="0" algn="just">
              <a:buNone/>
            </a:pPr>
            <a:r>
              <a:rPr lang="es-MX" sz="1600" dirty="0">
                <a:solidFill>
                  <a:schemeClr val="accent1">
                    <a:lumMod val="75000"/>
                  </a:schemeClr>
                </a:solidFill>
              </a:rPr>
              <a:t>Es un envolvente que está en contacto directo con el producto y que tiene como objetivo principal contener al producto.</a:t>
            </a:r>
          </a:p>
          <a:p>
            <a:pPr marL="0" indent="0" algn="just">
              <a:buNone/>
            </a:pPr>
            <a:r>
              <a:rPr lang="es-MX" sz="1600" dirty="0">
                <a:solidFill>
                  <a:schemeClr val="accent1">
                    <a:lumMod val="75000"/>
                  </a:schemeClr>
                </a:solidFill>
              </a:rPr>
              <a:t>El envase en términos genéricos debe cumplir con las funciones de: protector, dosificador, conservador, almacenador, transportador y comercializador (Lozada, 2000). Además de facilitar el uso, manejo, transporte y venta del producto.</a:t>
            </a:r>
          </a:p>
          <a:p>
            <a:pPr marL="0" indent="0" algn="r">
              <a:buNone/>
            </a:pPr>
            <a:endParaRPr lang="es-MX" sz="1600" dirty="0">
              <a:solidFill>
                <a:schemeClr val="accent1">
                  <a:lumMod val="75000"/>
                </a:schemeClr>
              </a:solidFill>
            </a:endParaRPr>
          </a:p>
        </p:txBody>
      </p:sp>
      <p:sp>
        <p:nvSpPr>
          <p:cNvPr id="9" name="Rectángulo 8">
            <a:extLst>
              <a:ext uri="{FF2B5EF4-FFF2-40B4-BE49-F238E27FC236}">
                <a16:creationId xmlns:a16="http://schemas.microsoft.com/office/drawing/2014/main" id="{49918FC3-0C31-4E13-BAA6-024493CAD1F3}"/>
              </a:ext>
            </a:extLst>
          </p:cNvPr>
          <p:cNvSpPr/>
          <p:nvPr/>
        </p:nvSpPr>
        <p:spPr>
          <a:xfrm>
            <a:off x="5980670" y="5666856"/>
            <a:ext cx="3163330"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619E734D-4649-440B-AFF9-6650C21A9299}"/>
              </a:ext>
            </a:extLst>
          </p:cNvPr>
          <p:cNvSpPr/>
          <p:nvPr/>
        </p:nvSpPr>
        <p:spPr>
          <a:xfrm>
            <a:off x="5987363" y="5873425"/>
            <a:ext cx="3156637" cy="400110"/>
          </a:xfrm>
          <a:prstGeom prst="rect">
            <a:avLst/>
          </a:prstGeom>
        </p:spPr>
        <p:txBody>
          <a:bodyPr wrap="square">
            <a:spAutoFit/>
          </a:bodyPr>
          <a:lstStyle/>
          <a:p>
            <a:r>
              <a:rPr lang="es-MX" sz="1000" dirty="0">
                <a:solidFill>
                  <a:schemeClr val="accent1">
                    <a:lumMod val="50000"/>
                  </a:schemeClr>
                </a:solidFill>
                <a:latin typeface="Arial"/>
                <a:cs typeface="Arial"/>
              </a:rPr>
              <a:t>Figura 2: Envase de 4 cervezas de Bilbao </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Behance</a:t>
            </a:r>
            <a:r>
              <a:rPr lang="es-MX" sz="1000" dirty="0">
                <a:solidFill>
                  <a:schemeClr val="accent1">
                    <a:lumMod val="50000"/>
                  </a:schemeClr>
                </a:solidFill>
                <a:latin typeface="Arial"/>
                <a:cs typeface="Arial"/>
              </a:rPr>
              <a:t> (2015)</a:t>
            </a:r>
          </a:p>
        </p:txBody>
      </p:sp>
      <p:sp>
        <p:nvSpPr>
          <p:cNvPr id="8"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Envase</a:t>
            </a:r>
          </a:p>
        </p:txBody>
      </p:sp>
      <p:pic>
        <p:nvPicPr>
          <p:cNvPr id="6" name="Imagen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87475" y="1570611"/>
            <a:ext cx="3163330" cy="3735364"/>
          </a:xfrm>
          <a:prstGeom prst="rect">
            <a:avLst/>
          </a:prstGeom>
        </p:spPr>
      </p:pic>
    </p:spTree>
    <p:extLst>
      <p:ext uri="{BB962C8B-B14F-4D97-AF65-F5344CB8AC3E}">
        <p14:creationId xmlns:p14="http://schemas.microsoft.com/office/powerpoint/2010/main" val="907255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8043798-8FCD-44C9-9317-6713F2F4479D}"/>
              </a:ext>
            </a:extLst>
          </p:cNvPr>
          <p:cNvSpPr>
            <a:spLocks noGrp="1"/>
          </p:cNvSpPr>
          <p:nvPr>
            <p:ph idx="4294967295"/>
          </p:nvPr>
        </p:nvSpPr>
        <p:spPr>
          <a:xfrm>
            <a:off x="1527612" y="1377480"/>
            <a:ext cx="3427160" cy="2943104"/>
          </a:xfrm>
        </p:spPr>
        <p:txBody>
          <a:bodyPr>
            <a:normAutofit/>
          </a:bodyPr>
          <a:lstStyle/>
          <a:p>
            <a:pPr marL="0" indent="0" algn="just">
              <a:buNone/>
            </a:pPr>
            <a:r>
              <a:rPr lang="es-MX" sz="1600" dirty="0">
                <a:solidFill>
                  <a:schemeClr val="accent1">
                    <a:lumMod val="75000"/>
                  </a:schemeClr>
                </a:solidFill>
              </a:rPr>
              <a:t>Embalaje se refiere a la acción de embalar, que es definido como “Envolver, empaquetar o colocar en cajas o cajones los objetos que han de ser tranportados para que no se estropeen” (Moliner, 2007)</a:t>
            </a:r>
          </a:p>
          <a:p>
            <a:pPr marL="0" indent="0" algn="just">
              <a:buNone/>
            </a:pPr>
            <a:r>
              <a:rPr lang="es-MX" sz="1600" dirty="0">
                <a:solidFill>
                  <a:schemeClr val="accent1">
                    <a:lumMod val="75000"/>
                  </a:schemeClr>
                </a:solidFill>
              </a:rPr>
              <a:t>Así, el ambalaje da mayor protección y manipulación a las mercancías envasadas. </a:t>
            </a:r>
          </a:p>
        </p:txBody>
      </p:sp>
      <p:pic>
        <p:nvPicPr>
          <p:cNvPr id="5" name="Imagen 4">
            <a:extLst>
              <a:ext uri="{FF2B5EF4-FFF2-40B4-BE49-F238E27FC236}">
                <a16:creationId xmlns:a16="http://schemas.microsoft.com/office/drawing/2014/main" id="{E0A3D3C7-2800-4077-B392-948BDFBCCD9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71460" y="1735446"/>
            <a:ext cx="3572539" cy="2549204"/>
          </a:xfrm>
          <a:prstGeom prst="rect">
            <a:avLst/>
          </a:prstGeom>
        </p:spPr>
      </p:pic>
      <p:sp>
        <p:nvSpPr>
          <p:cNvPr id="7" name="Rectángulo 6">
            <a:extLst>
              <a:ext uri="{FF2B5EF4-FFF2-40B4-BE49-F238E27FC236}">
                <a16:creationId xmlns:a16="http://schemas.microsoft.com/office/drawing/2014/main" id="{D9B502E3-3420-49BF-B908-A8CA8EE10B13}"/>
              </a:ext>
            </a:extLst>
          </p:cNvPr>
          <p:cNvSpPr/>
          <p:nvPr/>
        </p:nvSpPr>
        <p:spPr>
          <a:xfrm>
            <a:off x="6007522" y="5666856"/>
            <a:ext cx="313647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619E734D-4649-440B-AFF9-6650C21A9299}"/>
              </a:ext>
            </a:extLst>
          </p:cNvPr>
          <p:cNvSpPr/>
          <p:nvPr/>
        </p:nvSpPr>
        <p:spPr>
          <a:xfrm>
            <a:off x="6018005" y="5873425"/>
            <a:ext cx="3125995" cy="400110"/>
          </a:xfrm>
          <a:prstGeom prst="rect">
            <a:avLst/>
          </a:prstGeom>
        </p:spPr>
        <p:txBody>
          <a:bodyPr wrap="square">
            <a:spAutoFit/>
          </a:bodyPr>
          <a:lstStyle/>
          <a:p>
            <a:r>
              <a:rPr lang="es-MX" sz="1000" dirty="0">
                <a:solidFill>
                  <a:schemeClr val="bg2"/>
                </a:solidFill>
                <a:latin typeface="Arial"/>
                <a:cs typeface="Arial"/>
              </a:rPr>
              <a:t>Figura 3: Caja transportadora para 6 cervezas</a:t>
            </a:r>
          </a:p>
          <a:p>
            <a:r>
              <a:rPr lang="es-MX" sz="1000" dirty="0">
                <a:solidFill>
                  <a:schemeClr val="bg2"/>
                </a:solidFill>
                <a:latin typeface="Arial"/>
                <a:cs typeface="Arial"/>
              </a:rPr>
              <a:t>Fuente: </a:t>
            </a:r>
            <a:r>
              <a:rPr lang="es-MX" sz="1000" dirty="0" err="1">
                <a:solidFill>
                  <a:schemeClr val="bg2"/>
                </a:solidFill>
                <a:latin typeface="Arial"/>
                <a:cs typeface="Arial"/>
              </a:rPr>
              <a:t>Logismarket</a:t>
            </a:r>
            <a:r>
              <a:rPr lang="es-MX" sz="1000" dirty="0">
                <a:solidFill>
                  <a:schemeClr val="bg2"/>
                </a:solidFill>
                <a:latin typeface="Arial"/>
                <a:cs typeface="Arial"/>
              </a:rPr>
              <a:t>  (2018)</a:t>
            </a:r>
          </a:p>
        </p:txBody>
      </p:sp>
      <p:sp>
        <p:nvSpPr>
          <p:cNvPr id="10"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Embalaje</a:t>
            </a:r>
          </a:p>
        </p:txBody>
      </p:sp>
      <p:sp>
        <p:nvSpPr>
          <p:cNvPr id="11" name="Marcador de contenido 2">
            <a:extLst>
              <a:ext uri="{FF2B5EF4-FFF2-40B4-BE49-F238E27FC236}">
                <a16:creationId xmlns:a16="http://schemas.microsoft.com/office/drawing/2014/main" id="{08043798-8FCD-44C9-9317-6713F2F4479D}"/>
              </a:ext>
            </a:extLst>
          </p:cNvPr>
          <p:cNvSpPr txBox="1">
            <a:spLocks/>
          </p:cNvSpPr>
          <p:nvPr/>
        </p:nvSpPr>
        <p:spPr>
          <a:xfrm>
            <a:off x="1527612" y="3913036"/>
            <a:ext cx="3427160" cy="156748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a:buFont typeface="Arial"/>
              <a:buNone/>
            </a:pPr>
            <a:r>
              <a:rPr lang="es-MX" sz="1600" dirty="0">
                <a:solidFill>
                  <a:schemeClr val="accent1">
                    <a:lumMod val="75000"/>
                  </a:schemeClr>
                </a:solidFill>
              </a:rPr>
              <a:t>Su función es perfeccionar las condiciones para que el almacenamiento, transporte y llegada del producto a su destino, sea en estado óptimo. </a:t>
            </a:r>
          </a:p>
        </p:txBody>
      </p:sp>
    </p:spTree>
    <p:extLst>
      <p:ext uri="{BB962C8B-B14F-4D97-AF65-F5344CB8AC3E}">
        <p14:creationId xmlns:p14="http://schemas.microsoft.com/office/powerpoint/2010/main" val="2290711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E822271-1178-4907-8493-BBE42FC65B2D}"/>
              </a:ext>
            </a:extLst>
          </p:cNvPr>
          <p:cNvSpPr>
            <a:spLocks noGrp="1"/>
          </p:cNvSpPr>
          <p:nvPr>
            <p:ph idx="4294967295"/>
          </p:nvPr>
        </p:nvSpPr>
        <p:spPr>
          <a:xfrm>
            <a:off x="1623580" y="1426666"/>
            <a:ext cx="3288663" cy="2642054"/>
          </a:xfrm>
        </p:spPr>
        <p:txBody>
          <a:bodyPr>
            <a:normAutofit/>
          </a:bodyPr>
          <a:lstStyle/>
          <a:p>
            <a:pPr marL="0" indent="0" algn="just">
              <a:buNone/>
            </a:pPr>
            <a:r>
              <a:rPr lang="es-MX" sz="1600" dirty="0">
                <a:solidFill>
                  <a:schemeClr val="accent1">
                    <a:lumMod val="75000"/>
                  </a:schemeClr>
                </a:solidFill>
              </a:rPr>
              <a:t>Termino anglosajón que engloba las funciones de contener, proteger, distribuir y comercializar los productos. De acuerdo al diccionario Longman (2003), el termino se refiere a la envolvente que cubre para proteger o promover la venta de las cosas.</a:t>
            </a:r>
          </a:p>
        </p:txBody>
      </p:sp>
      <p:sp>
        <p:nvSpPr>
          <p:cNvPr id="10" name="Rectángulo 9">
            <a:extLst>
              <a:ext uri="{FF2B5EF4-FFF2-40B4-BE49-F238E27FC236}">
                <a16:creationId xmlns:a16="http://schemas.microsoft.com/office/drawing/2014/main" id="{6CBD5183-BDBE-40AE-BD06-EAA9EA6E0A40}"/>
              </a:ext>
            </a:extLst>
          </p:cNvPr>
          <p:cNvSpPr/>
          <p:nvPr/>
        </p:nvSpPr>
        <p:spPr>
          <a:xfrm>
            <a:off x="5980670" y="5666856"/>
            <a:ext cx="3163330"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1136300E-E1C6-4D54-88B6-69ACC18C5D4E}"/>
              </a:ext>
            </a:extLst>
          </p:cNvPr>
          <p:cNvSpPr/>
          <p:nvPr/>
        </p:nvSpPr>
        <p:spPr>
          <a:xfrm>
            <a:off x="5980643" y="5873100"/>
            <a:ext cx="3163357" cy="553998"/>
          </a:xfrm>
          <a:prstGeom prst="rect">
            <a:avLst/>
          </a:prstGeom>
        </p:spPr>
        <p:txBody>
          <a:bodyPr wrap="square">
            <a:spAutoFit/>
          </a:bodyPr>
          <a:lstStyle/>
          <a:p>
            <a:r>
              <a:rPr lang="es-MX" sz="1000" dirty="0">
                <a:solidFill>
                  <a:schemeClr val="accent1">
                    <a:lumMod val="50000"/>
                  </a:schemeClr>
                </a:solidFill>
                <a:latin typeface="Arial"/>
                <a:cs typeface="Arial"/>
              </a:rPr>
              <a:t>Figura 4: Cajas de té conceptuales, una tinta</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Tintalmed</a:t>
            </a:r>
            <a:r>
              <a:rPr lang="es-MX" sz="1000" dirty="0">
                <a:solidFill>
                  <a:schemeClr val="accent1">
                    <a:lumMod val="50000"/>
                  </a:schemeClr>
                </a:solidFill>
                <a:latin typeface="Arial"/>
                <a:cs typeface="Arial"/>
              </a:rPr>
              <a:t> (2017)  </a:t>
            </a:r>
          </a:p>
          <a:p>
            <a:endParaRPr lang="es-MX" sz="1000" dirty="0">
              <a:solidFill>
                <a:schemeClr val="accent1">
                  <a:lumMod val="50000"/>
                </a:schemeClr>
              </a:solidFill>
              <a:latin typeface="Arial"/>
              <a:cs typeface="Arial"/>
            </a:endParaRPr>
          </a:p>
        </p:txBody>
      </p:sp>
      <p:sp>
        <p:nvSpPr>
          <p:cNvPr id="7" name="Marcador de contenido 2">
            <a:extLst>
              <a:ext uri="{FF2B5EF4-FFF2-40B4-BE49-F238E27FC236}">
                <a16:creationId xmlns:a16="http://schemas.microsoft.com/office/drawing/2014/main" id="{BE822271-1178-4907-8493-BBE42FC65B2D}"/>
              </a:ext>
            </a:extLst>
          </p:cNvPr>
          <p:cNvSpPr txBox="1">
            <a:spLocks/>
          </p:cNvSpPr>
          <p:nvPr/>
        </p:nvSpPr>
        <p:spPr>
          <a:xfrm>
            <a:off x="1623581" y="3856069"/>
            <a:ext cx="3288662" cy="133044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a:buFont typeface="Arial"/>
              <a:buNone/>
            </a:pPr>
            <a:r>
              <a:rPr lang="es-MX" sz="1600" dirty="0">
                <a:solidFill>
                  <a:schemeClr val="accent1">
                    <a:lumMod val="75000"/>
                  </a:schemeClr>
                </a:solidFill>
              </a:rPr>
              <a:t>Sin embargo, el </a:t>
            </a:r>
            <a:r>
              <a:rPr lang="es-MX" sz="1600" i="1" dirty="0">
                <a:solidFill>
                  <a:schemeClr val="accent1">
                    <a:lumMod val="75000"/>
                  </a:schemeClr>
                </a:solidFill>
              </a:rPr>
              <a:t>packaging</a:t>
            </a:r>
            <a:r>
              <a:rPr lang="es-MX" sz="1600" dirty="0">
                <a:solidFill>
                  <a:schemeClr val="accent1">
                    <a:lumMod val="75000"/>
                  </a:schemeClr>
                </a:solidFill>
              </a:rPr>
              <a:t> suele estar más vinculado a la comercialización de los productos y no tanto a las diferentes funciones con las que se asocia un envase. </a:t>
            </a:r>
          </a:p>
        </p:txBody>
      </p:sp>
      <p:sp>
        <p:nvSpPr>
          <p:cNvPr id="8"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0913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Packaging</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0196" y="1885668"/>
            <a:ext cx="3593804" cy="2563581"/>
          </a:xfrm>
          <a:prstGeom prst="rect">
            <a:avLst/>
          </a:prstGeom>
        </p:spPr>
      </p:pic>
    </p:spTree>
    <p:extLst>
      <p:ext uri="{BB962C8B-B14F-4D97-AF65-F5344CB8AC3E}">
        <p14:creationId xmlns:p14="http://schemas.microsoft.com/office/powerpoint/2010/main" val="1172672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A11A23C8-ADF9-49AF-84A0-8679E3365BDA}"/>
              </a:ext>
            </a:extLst>
          </p:cNvPr>
          <p:cNvSpPr/>
          <p:nvPr/>
        </p:nvSpPr>
        <p:spPr>
          <a:xfrm>
            <a:off x="6000802" y="5666856"/>
            <a:ext cx="314319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3" name="Marcador de contenido 2">
            <a:extLst>
              <a:ext uri="{FF2B5EF4-FFF2-40B4-BE49-F238E27FC236}">
                <a16:creationId xmlns:a16="http://schemas.microsoft.com/office/drawing/2014/main" id="{BE822271-1178-4907-8493-BBE42FC65B2D}"/>
              </a:ext>
            </a:extLst>
          </p:cNvPr>
          <p:cNvSpPr>
            <a:spLocks noGrp="1"/>
          </p:cNvSpPr>
          <p:nvPr>
            <p:ph idx="4294967295"/>
          </p:nvPr>
        </p:nvSpPr>
        <p:spPr>
          <a:xfrm>
            <a:off x="1850065" y="1126427"/>
            <a:ext cx="3678976" cy="5012681"/>
          </a:xfrm>
        </p:spPr>
        <p:txBody>
          <a:bodyPr>
            <a:normAutofit/>
          </a:bodyPr>
          <a:lstStyle/>
          <a:p>
            <a:pPr marL="0" indent="0" algn="just">
              <a:buNone/>
            </a:pPr>
            <a:r>
              <a:rPr lang="es-MX" sz="1600" dirty="0">
                <a:solidFill>
                  <a:schemeClr val="accent1">
                    <a:lumMod val="75000"/>
                  </a:schemeClr>
                </a:solidFill>
              </a:rPr>
              <a:t>La palabra “empaque” suele emplearse como sinónimo de envase. No obstante el vocablo empaque se generalizó como equivalente de envase a partir de una mala traducción de la palabra inglesa packaging (Lozada, 2000)</a:t>
            </a:r>
          </a:p>
          <a:p>
            <a:pPr marL="0" indent="0" algn="just">
              <a:buNone/>
            </a:pPr>
            <a:r>
              <a:rPr lang="es-MX" sz="1600" dirty="0">
                <a:solidFill>
                  <a:schemeClr val="accent1">
                    <a:lumMod val="75000"/>
                  </a:schemeClr>
                </a:solidFill>
              </a:rPr>
              <a:t>Al profundizar en la definción de empaque, el término se refiere al material con que se empaca; mientras que empacar se refiere a efectuar fardos y a veces a colocar algo en envases (Moliner, 2007). Lo que coloca a la palabra en una definción vaga y limitada con respecto a lo que implica el envase.</a:t>
            </a:r>
          </a:p>
          <a:p>
            <a:pPr marL="0" indent="0" algn="just">
              <a:buNone/>
            </a:pPr>
            <a:r>
              <a:rPr lang="es-MX" sz="1600" dirty="0">
                <a:solidFill>
                  <a:schemeClr val="accent1">
                    <a:lumMod val="75000"/>
                  </a:schemeClr>
                </a:solidFill>
              </a:rPr>
              <a:t>Por lo anterior, se sugiere utilizar la palabra envase que abarca las funciones antes expuestas para mantener en buen estado un producto.</a:t>
            </a:r>
          </a:p>
        </p:txBody>
      </p:sp>
      <p:sp>
        <p:nvSpPr>
          <p:cNvPr id="13" name="Rectángulo 12">
            <a:extLst>
              <a:ext uri="{FF2B5EF4-FFF2-40B4-BE49-F238E27FC236}">
                <a16:creationId xmlns:a16="http://schemas.microsoft.com/office/drawing/2014/main" id="{619E734D-4649-440B-AFF9-6650C21A9299}"/>
              </a:ext>
            </a:extLst>
          </p:cNvPr>
          <p:cNvSpPr/>
          <p:nvPr/>
        </p:nvSpPr>
        <p:spPr>
          <a:xfrm>
            <a:off x="6018005" y="5873425"/>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5: Botellas Marca Le Chat</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InformaBTL</a:t>
            </a:r>
            <a:r>
              <a:rPr lang="es-MX" sz="1000" dirty="0">
                <a:solidFill>
                  <a:schemeClr val="accent1">
                    <a:lumMod val="50000"/>
                  </a:schemeClr>
                </a:solidFill>
                <a:latin typeface="Arial"/>
                <a:cs typeface="Arial"/>
              </a:rPr>
              <a:t> (2017)</a:t>
            </a:r>
          </a:p>
        </p:txBody>
      </p:sp>
      <p:sp>
        <p:nvSpPr>
          <p:cNvPr id="14"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Envase Vs Empaque</a:t>
            </a:r>
          </a:p>
        </p:txBody>
      </p:sp>
      <p:pic>
        <p:nvPicPr>
          <p:cNvPr id="15" name="Imagen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52530" y="1364042"/>
            <a:ext cx="3155589" cy="3840124"/>
          </a:xfrm>
          <a:prstGeom prst="rect">
            <a:avLst/>
          </a:prstGeom>
        </p:spPr>
      </p:pic>
    </p:spTree>
    <p:extLst>
      <p:ext uri="{BB962C8B-B14F-4D97-AF65-F5344CB8AC3E}">
        <p14:creationId xmlns:p14="http://schemas.microsoft.com/office/powerpoint/2010/main" val="2141270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id="{8A63DE04-7310-4EFC-87C0-399E457C706B}"/>
              </a:ext>
            </a:extLst>
          </p:cNvPr>
          <p:cNvSpPr>
            <a:spLocks noGrp="1"/>
          </p:cNvSpPr>
          <p:nvPr>
            <p:ph idx="4294967295"/>
          </p:nvPr>
        </p:nvSpPr>
        <p:spPr>
          <a:xfrm>
            <a:off x="1488913" y="966392"/>
            <a:ext cx="3869901" cy="3426023"/>
          </a:xfrm>
        </p:spPr>
        <p:txBody>
          <a:bodyPr>
            <a:noAutofit/>
          </a:bodyPr>
          <a:lstStyle/>
          <a:p>
            <a:pPr marL="0" indent="0" algn="just">
              <a:buNone/>
            </a:pPr>
            <a:r>
              <a:rPr lang="es-MX" sz="1600" dirty="0">
                <a:solidFill>
                  <a:schemeClr val="accent1">
                    <a:lumMod val="75000"/>
                  </a:schemeClr>
                </a:solidFill>
              </a:rPr>
              <a:t>Existen tres tipos de envases por su colocación respecto del contenido:</a:t>
            </a:r>
          </a:p>
          <a:p>
            <a:pPr marL="0" indent="0" algn="just">
              <a:buNone/>
            </a:pPr>
            <a:r>
              <a:rPr lang="es-MX" sz="1600" b="1" dirty="0">
                <a:solidFill>
                  <a:schemeClr val="accent1">
                    <a:lumMod val="75000"/>
                  </a:schemeClr>
                </a:solidFill>
              </a:rPr>
              <a:t>Primario: </a:t>
            </a:r>
            <a:r>
              <a:rPr lang="es-MX" sz="1600" dirty="0">
                <a:solidFill>
                  <a:schemeClr val="accent1">
                    <a:lumMod val="75000"/>
                  </a:schemeClr>
                </a:solidFill>
              </a:rPr>
              <a:t>Es el que envuelve o contiene al producto en primer lugar, se caracteriza por estar contacto directo con él.</a:t>
            </a:r>
          </a:p>
          <a:p>
            <a:pPr marL="0" indent="0" algn="just">
              <a:buNone/>
            </a:pPr>
            <a:r>
              <a:rPr lang="es-MX" sz="1600" b="1" dirty="0">
                <a:solidFill>
                  <a:schemeClr val="accent1">
                    <a:lumMod val="75000"/>
                  </a:schemeClr>
                </a:solidFill>
              </a:rPr>
              <a:t>Secundario:</a:t>
            </a:r>
            <a:r>
              <a:rPr lang="es-MX" sz="1600" dirty="0">
                <a:solidFill>
                  <a:schemeClr val="accent1">
                    <a:lumMod val="75000"/>
                  </a:schemeClr>
                </a:solidFill>
              </a:rPr>
              <a:t> Es el que envuelve al envase primario de modo que forma grupos de ellos (un buen ejemplo son las cajas de pastillas).</a:t>
            </a:r>
          </a:p>
        </p:txBody>
      </p:sp>
      <p:pic>
        <p:nvPicPr>
          <p:cNvPr id="6" name="Imagen 5">
            <a:extLst>
              <a:ext uri="{FF2B5EF4-FFF2-40B4-BE49-F238E27FC236}">
                <a16:creationId xmlns:a16="http://schemas.microsoft.com/office/drawing/2014/main" id="{9DD8CE4F-275F-48E7-A2E0-E5BD7E39E01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67517" y="1629286"/>
            <a:ext cx="3398521" cy="2389818"/>
          </a:xfrm>
          <a:prstGeom prst="rect">
            <a:avLst/>
          </a:prstGeom>
        </p:spPr>
      </p:pic>
      <p:sp>
        <p:nvSpPr>
          <p:cNvPr id="18" name="Marcador de contenido 3">
            <a:extLst>
              <a:ext uri="{FF2B5EF4-FFF2-40B4-BE49-F238E27FC236}">
                <a16:creationId xmlns:a16="http://schemas.microsoft.com/office/drawing/2014/main" id="{7A2A19E8-BF7E-4676-BC6E-371168928C45}"/>
              </a:ext>
            </a:extLst>
          </p:cNvPr>
          <p:cNvSpPr txBox="1">
            <a:spLocks/>
          </p:cNvSpPr>
          <p:nvPr/>
        </p:nvSpPr>
        <p:spPr>
          <a:xfrm>
            <a:off x="1488912" y="3594120"/>
            <a:ext cx="3869901" cy="2424225"/>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a:buNone/>
            </a:pPr>
            <a:r>
              <a:rPr lang="es-MX" sz="1600" b="1" dirty="0">
                <a:solidFill>
                  <a:schemeClr val="accent1">
                    <a:lumMod val="75000"/>
                  </a:schemeClr>
                </a:solidFill>
              </a:rPr>
              <a:t>Terciario: </a:t>
            </a:r>
            <a:r>
              <a:rPr lang="es-MX" sz="1600" dirty="0">
                <a:solidFill>
                  <a:schemeClr val="accent1">
                    <a:lumMod val="75000"/>
                  </a:schemeClr>
                </a:solidFill>
              </a:rPr>
              <a:t>Es el envolvente más grande de todos, junta varios envases secundarios y los agrupa en un sólo paquete; de modo que se pueda trasladar, acomodar con facilidad o colocar para su venta en las tiendas de autoservicio.</a:t>
            </a:r>
          </a:p>
        </p:txBody>
      </p:sp>
      <p:sp>
        <p:nvSpPr>
          <p:cNvPr id="8" name="Rectángulo 7">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619E734D-4649-440B-AFF9-6650C21A9299}"/>
              </a:ext>
            </a:extLst>
          </p:cNvPr>
          <p:cNvSpPr/>
          <p:nvPr/>
        </p:nvSpPr>
        <p:spPr>
          <a:xfrm>
            <a:off x="6018005" y="5873425"/>
            <a:ext cx="3125995" cy="400110"/>
          </a:xfrm>
          <a:prstGeom prst="rect">
            <a:avLst/>
          </a:prstGeom>
        </p:spPr>
        <p:txBody>
          <a:bodyPr wrap="square">
            <a:spAutoFit/>
          </a:bodyPr>
          <a:lstStyle/>
          <a:p>
            <a:r>
              <a:rPr lang="es-MX" sz="1000" dirty="0">
                <a:solidFill>
                  <a:schemeClr val="accent1">
                    <a:lumMod val="50000"/>
                  </a:schemeClr>
                </a:solidFill>
                <a:latin typeface="Arial"/>
                <a:cs typeface="Arial"/>
              </a:rPr>
              <a:t>Figura 6: Esquema de envases.</a:t>
            </a:r>
          </a:p>
          <a:p>
            <a:r>
              <a:rPr lang="es-MX" sz="1000" dirty="0">
                <a:solidFill>
                  <a:schemeClr val="accent1">
                    <a:lumMod val="50000"/>
                  </a:schemeClr>
                </a:solidFill>
                <a:latin typeface="Arial"/>
                <a:cs typeface="Arial"/>
              </a:rPr>
              <a:t>Fuente: </a:t>
            </a:r>
            <a:r>
              <a:rPr lang="es-MX" sz="1000" dirty="0" err="1">
                <a:solidFill>
                  <a:schemeClr val="accent1">
                    <a:lumMod val="50000"/>
                  </a:schemeClr>
                </a:solidFill>
                <a:latin typeface="Arial"/>
                <a:cs typeface="Arial"/>
              </a:rPr>
              <a:t>Nicolassh</a:t>
            </a:r>
            <a:r>
              <a:rPr lang="es-MX" sz="1000" dirty="0">
                <a:solidFill>
                  <a:schemeClr val="accent1">
                    <a:lumMod val="50000"/>
                  </a:schemeClr>
                </a:solidFill>
                <a:latin typeface="Arial"/>
                <a:cs typeface="Arial"/>
              </a:rPr>
              <a:t> (2013)</a:t>
            </a:r>
          </a:p>
        </p:txBody>
      </p:sp>
      <p:sp>
        <p:nvSpPr>
          <p:cNvPr id="10" name="Título 1">
            <a:extLst>
              <a:ext uri="{FF2B5EF4-FFF2-40B4-BE49-F238E27FC236}">
                <a16:creationId xmlns:a16="http://schemas.microsoft.com/office/drawing/2014/main" id="{99FEF91B-AAE5-4CCF-807D-121003CE8303}"/>
              </a:ext>
            </a:extLst>
          </p:cNvPr>
          <p:cNvSpPr txBox="1">
            <a:spLocks/>
          </p:cNvSpPr>
          <p:nvPr/>
        </p:nvSpPr>
        <p:spPr>
          <a:xfrm>
            <a:off x="1158204" y="176136"/>
            <a:ext cx="7514035" cy="118790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1">
                    <a:lumMod val="50000"/>
                  </a:schemeClr>
                </a:solidFill>
              </a:rPr>
              <a:t>Tipos de envase</a:t>
            </a:r>
          </a:p>
        </p:txBody>
      </p:sp>
      <p:sp>
        <p:nvSpPr>
          <p:cNvPr id="11" name="Rectángulo 10">
            <a:extLst>
              <a:ext uri="{FF2B5EF4-FFF2-40B4-BE49-F238E27FC236}">
                <a16:creationId xmlns:a16="http://schemas.microsoft.com/office/drawing/2014/main" id="{4C3C6CD7-463A-3543-859E-781B2A18912C}"/>
              </a:ext>
            </a:extLst>
          </p:cNvPr>
          <p:cNvSpPr/>
          <p:nvPr/>
        </p:nvSpPr>
        <p:spPr>
          <a:xfrm flipV="1">
            <a:off x="1034320" y="1006825"/>
            <a:ext cx="8109680" cy="48154"/>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22333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FEF91B-AAE5-4CCF-807D-121003CE8303}"/>
              </a:ext>
            </a:extLst>
          </p:cNvPr>
          <p:cNvSpPr>
            <a:spLocks noGrp="1"/>
          </p:cNvSpPr>
          <p:nvPr>
            <p:ph type="title" idx="4294967295"/>
          </p:nvPr>
        </p:nvSpPr>
        <p:spPr>
          <a:xfrm>
            <a:off x="1158204" y="176136"/>
            <a:ext cx="7514035" cy="1187906"/>
          </a:xfrm>
        </p:spPr>
        <p:txBody>
          <a:bodyPr>
            <a:normAutofit/>
          </a:bodyPr>
          <a:lstStyle/>
          <a:p>
            <a:r>
              <a:rPr lang="es-MX" sz="3200" dirty="0">
                <a:solidFill>
                  <a:schemeClr val="accent1">
                    <a:lumMod val="50000"/>
                  </a:schemeClr>
                </a:solidFill>
              </a:rPr>
              <a:t>Ejemplos de tipos de envase</a:t>
            </a:r>
          </a:p>
        </p:txBody>
      </p:sp>
      <p:pic>
        <p:nvPicPr>
          <p:cNvPr id="9" name="Marcador de contenido 8">
            <a:extLst>
              <a:ext uri="{FF2B5EF4-FFF2-40B4-BE49-F238E27FC236}">
                <a16:creationId xmlns:a16="http://schemas.microsoft.com/office/drawing/2014/main" id="{0EC965ED-E7F8-4BDF-82A8-E4AB9CFB52FD}"/>
              </a:ext>
            </a:extLst>
          </p:cNvPr>
          <p:cNvPicPr>
            <a:picLocks noGrp="1" noChangeAspect="1"/>
          </p:cNvPicPr>
          <p:nvPr>
            <p:ph idx="4294967295"/>
          </p:nvPr>
        </p:nvPicPr>
        <p:blipFill>
          <a:blip r:embed="rId2">
            <a:extLst>
              <a:ext uri="{BEBA8EAE-BF5A-486C-A8C5-ECC9F3942E4B}">
                <a14:imgProps xmlns:a14="http://schemas.microsoft.com/office/drawing/2010/main">
                  <a14:imgLayer r:embed="rId3">
                    <a14:imgEffect>
                      <a14:backgroundRemoval t="3750" b="96500" l="2733" r="97722">
                        <a14:foregroundMark x1="7062" y1="49500" x2="5239" y2="23250"/>
                        <a14:foregroundMark x1="5239" y1="23250" x2="9112" y2="12000"/>
                        <a14:foregroundMark x1="9112" y1="12000" x2="19818" y2="12750"/>
                        <a14:foregroundMark x1="19818" y1="12750" x2="30752" y2="5000"/>
                        <a14:foregroundMark x1="30752" y1="5000" x2="41913" y2="3000"/>
                        <a14:foregroundMark x1="41913" y1="3000" x2="81093" y2="7500"/>
                        <a14:foregroundMark x1="81093" y1="7500" x2="94533" y2="17250"/>
                        <a14:foregroundMark x1="94533" y1="17250" x2="92711" y2="71250"/>
                        <a14:foregroundMark x1="49203" y1="86000" x2="38724" y2="89250"/>
                        <a14:foregroundMark x1="38724" y1="89250" x2="48064" y2="96500"/>
                        <a14:foregroundMark x1="48064" y1="96500" x2="46697" y2="91500"/>
                        <a14:foregroundMark x1="7062" y1="70750" x2="2733" y2="17250"/>
                        <a14:foregroundMark x1="2733" y1="17250" x2="13440" y2="8500"/>
                        <a14:foregroundMark x1="13440" y1="8500" x2="56036" y2="3750"/>
                        <a14:foregroundMark x1="56036" y1="3750" x2="44647" y2="7750"/>
                        <a14:foregroundMark x1="2961" y1="10250" x2="5695" y2="69000"/>
                        <a14:foregroundMark x1="97039" y1="10250" x2="97722" y2="9000"/>
                      </a14:backgroundRemoval>
                    </a14:imgEffect>
                  </a14:imgLayer>
                </a14:imgProps>
              </a:ext>
              <a:ext uri="{28A0092B-C50C-407E-A947-70E740481C1C}">
                <a14:useLocalDpi xmlns:a14="http://schemas.microsoft.com/office/drawing/2010/main"/>
              </a:ext>
            </a:extLst>
          </a:blip>
          <a:stretch>
            <a:fillRect/>
          </a:stretch>
        </p:blipFill>
        <p:spPr>
          <a:xfrm>
            <a:off x="5039866" y="1665688"/>
            <a:ext cx="3353193" cy="3055301"/>
          </a:xfrm>
        </p:spPr>
      </p:pic>
      <p:pic>
        <p:nvPicPr>
          <p:cNvPr id="12" name="Imagen 11">
            <a:extLst>
              <a:ext uri="{FF2B5EF4-FFF2-40B4-BE49-F238E27FC236}">
                <a16:creationId xmlns:a16="http://schemas.microsoft.com/office/drawing/2014/main" id="{C90C57C7-A86B-4838-B713-EEAAABFE713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0" b="100000" l="5125" r="93500">
                        <a14:foregroundMark x1="5250" y1="17391" x2="11250" y2="87609"/>
                        <a14:foregroundMark x1="11250" y1="87609" x2="12000" y2="70870"/>
                        <a14:foregroundMark x1="90750" y1="8478" x2="92625" y2="63913"/>
                        <a14:foregroundMark x1="92625" y1="63913" x2="91750" y2="77391"/>
                        <a14:foregroundMark x1="91750" y1="77391" x2="88375" y2="65870"/>
                        <a14:foregroundMark x1="88375" y1="65870" x2="93500" y2="27174"/>
                        <a14:foregroundMark x1="93500" y1="27174" x2="93500" y2="14130"/>
                      </a14:backgroundRemoval>
                    </a14:imgEffect>
                  </a14:imgLayer>
                </a14:imgProps>
              </a:ext>
              <a:ext uri="{28A0092B-C50C-407E-A947-70E740481C1C}">
                <a14:useLocalDpi xmlns:a14="http://schemas.microsoft.com/office/drawing/2010/main"/>
              </a:ext>
            </a:extLst>
          </a:blip>
          <a:srcRect/>
          <a:stretch/>
        </p:blipFill>
        <p:spPr>
          <a:xfrm>
            <a:off x="1514528" y="4078461"/>
            <a:ext cx="2880237" cy="1655743"/>
          </a:xfrm>
          <a:prstGeom prst="rect">
            <a:avLst/>
          </a:prstGeom>
        </p:spPr>
      </p:pic>
      <p:pic>
        <p:nvPicPr>
          <p:cNvPr id="14" name="Imagen 13">
            <a:extLst>
              <a:ext uri="{FF2B5EF4-FFF2-40B4-BE49-F238E27FC236}">
                <a16:creationId xmlns:a16="http://schemas.microsoft.com/office/drawing/2014/main" id="{16CB6C67-B1AC-48C0-9F0C-0D26BF0FA229}"/>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2262" r="97888">
                        <a14:foregroundMark x1="3922" y1="18033" x2="2564" y2="92350"/>
                        <a14:foregroundMark x1="2564" y1="92350" x2="2262" y2="92350"/>
                        <a14:foregroundMark x1="94419" y1="15847" x2="98341" y2="79781"/>
                        <a14:foregroundMark x1="98341" y1="79781" x2="91855" y2="75137"/>
                        <a14:foregroundMark x1="91855" y1="75137" x2="92760" y2="25137"/>
                        <a14:foregroundMark x1="98492" y1="9563" x2="97888" y2="84426"/>
                        <a14:foregroundMark x1="97888" y1="84426" x2="95475" y2="86066"/>
                      </a14:backgroundRemoval>
                    </a14:imgEffect>
                  </a14:imgLayer>
                </a14:imgProps>
              </a:ext>
              <a:ext uri="{28A0092B-C50C-407E-A947-70E740481C1C}">
                <a14:useLocalDpi xmlns:a14="http://schemas.microsoft.com/office/drawing/2010/main"/>
              </a:ext>
            </a:extLst>
          </a:blip>
          <a:srcRect/>
          <a:stretch/>
        </p:blipFill>
        <p:spPr>
          <a:xfrm rot="21313734">
            <a:off x="1660373" y="1724945"/>
            <a:ext cx="2050259" cy="1129323"/>
          </a:xfrm>
          <a:prstGeom prst="rect">
            <a:avLst/>
          </a:prstGeom>
        </p:spPr>
      </p:pic>
      <p:sp>
        <p:nvSpPr>
          <p:cNvPr id="24" name="Rectángulo 23">
            <a:extLst>
              <a:ext uri="{FF2B5EF4-FFF2-40B4-BE49-F238E27FC236}">
                <a16:creationId xmlns:a16="http://schemas.microsoft.com/office/drawing/2014/main" id="{EF992A2E-A473-4AC2-8556-D2DD6E5BE99D}"/>
              </a:ext>
            </a:extLst>
          </p:cNvPr>
          <p:cNvSpPr/>
          <p:nvPr/>
        </p:nvSpPr>
        <p:spPr>
          <a:xfrm>
            <a:off x="1959807" y="2902335"/>
            <a:ext cx="1877437" cy="307777"/>
          </a:xfrm>
          <a:prstGeom prst="rect">
            <a:avLst/>
          </a:prstGeom>
        </p:spPr>
        <p:txBody>
          <a:bodyPr wrap="none">
            <a:spAutoFit/>
          </a:bodyPr>
          <a:lstStyle/>
          <a:p>
            <a:r>
              <a:rPr lang="es-MX" sz="1400" b="1" dirty="0">
                <a:solidFill>
                  <a:srgbClr val="000000"/>
                </a:solidFill>
              </a:rPr>
              <a:t>A. </a:t>
            </a:r>
            <a:r>
              <a:rPr lang="es-MX" sz="1400" b="1" dirty="0">
                <a:solidFill>
                  <a:srgbClr val="7F7F7F"/>
                </a:solidFill>
              </a:rPr>
              <a:t>Bolsa con producto</a:t>
            </a:r>
          </a:p>
        </p:txBody>
      </p:sp>
      <p:sp>
        <p:nvSpPr>
          <p:cNvPr id="11" name="Rectángulo 10">
            <a:extLst>
              <a:ext uri="{FF2B5EF4-FFF2-40B4-BE49-F238E27FC236}">
                <a16:creationId xmlns:a16="http://schemas.microsoft.com/office/drawing/2014/main" id="{EEAEA2D1-B82E-44D1-848C-E5AF5EE51E14}"/>
              </a:ext>
            </a:extLst>
          </p:cNvPr>
          <p:cNvSpPr/>
          <p:nvPr/>
        </p:nvSpPr>
        <p:spPr>
          <a:xfrm>
            <a:off x="6014242" y="5666856"/>
            <a:ext cx="3129758" cy="996703"/>
          </a:xfrm>
          <a:prstGeom prst="rect">
            <a:avLst/>
          </a:prstGeom>
          <a:solidFill>
            <a:schemeClr val="accent5">
              <a:alpha val="59000"/>
            </a:schemeClr>
          </a:solidFill>
          <a:ln>
            <a:noFill/>
          </a:ln>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19E734D-4649-440B-AFF9-6650C21A9299}"/>
              </a:ext>
            </a:extLst>
          </p:cNvPr>
          <p:cNvSpPr/>
          <p:nvPr/>
        </p:nvSpPr>
        <p:spPr>
          <a:xfrm>
            <a:off x="6018005" y="5853268"/>
            <a:ext cx="3125995" cy="553998"/>
          </a:xfrm>
          <a:prstGeom prst="rect">
            <a:avLst/>
          </a:prstGeom>
        </p:spPr>
        <p:txBody>
          <a:bodyPr wrap="square">
            <a:spAutoFit/>
          </a:bodyPr>
          <a:lstStyle/>
          <a:p>
            <a:r>
              <a:rPr lang="es-MX" sz="1000" dirty="0">
                <a:solidFill>
                  <a:schemeClr val="accent1">
                    <a:lumMod val="50000"/>
                  </a:schemeClr>
                </a:solidFill>
                <a:latin typeface="Arial"/>
                <a:cs typeface="Arial"/>
              </a:rPr>
              <a:t>Figura 7: A. Envase primario, B. Envase Secundario, C. Envase terciario.</a:t>
            </a:r>
          </a:p>
          <a:p>
            <a:r>
              <a:rPr lang="es-MX" sz="1000" dirty="0">
                <a:solidFill>
                  <a:schemeClr val="accent1">
                    <a:lumMod val="50000"/>
                  </a:schemeClr>
                </a:solidFill>
                <a:latin typeface="Arial"/>
                <a:cs typeface="Arial"/>
              </a:rPr>
              <a:t>Fuente: Innovación (2018)</a:t>
            </a:r>
          </a:p>
        </p:txBody>
      </p:sp>
      <p:sp>
        <p:nvSpPr>
          <p:cNvPr id="15" name="Rectángulo 14">
            <a:extLst>
              <a:ext uri="{FF2B5EF4-FFF2-40B4-BE49-F238E27FC236}">
                <a16:creationId xmlns:a16="http://schemas.microsoft.com/office/drawing/2014/main" id="{EF992A2E-A473-4AC2-8556-D2DD6E5BE99D}"/>
              </a:ext>
            </a:extLst>
          </p:cNvPr>
          <p:cNvSpPr/>
          <p:nvPr/>
        </p:nvSpPr>
        <p:spPr>
          <a:xfrm>
            <a:off x="1433506" y="3773713"/>
            <a:ext cx="1815133" cy="307777"/>
          </a:xfrm>
          <a:prstGeom prst="rect">
            <a:avLst/>
          </a:prstGeom>
        </p:spPr>
        <p:txBody>
          <a:bodyPr wrap="none">
            <a:spAutoFit/>
          </a:bodyPr>
          <a:lstStyle/>
          <a:p>
            <a:r>
              <a:rPr lang="es-MX" sz="1400" b="1" dirty="0">
                <a:solidFill>
                  <a:srgbClr val="000000"/>
                </a:solidFill>
              </a:rPr>
              <a:t>B.</a:t>
            </a:r>
            <a:r>
              <a:rPr lang="es-MX" sz="1400" b="1" dirty="0">
                <a:solidFill>
                  <a:srgbClr val="7F7F7F"/>
                </a:solidFill>
              </a:rPr>
              <a:t>Caja para 45 bolsas</a:t>
            </a:r>
          </a:p>
        </p:txBody>
      </p:sp>
      <p:sp>
        <p:nvSpPr>
          <p:cNvPr id="16" name="Rectángulo 15">
            <a:extLst>
              <a:ext uri="{FF2B5EF4-FFF2-40B4-BE49-F238E27FC236}">
                <a16:creationId xmlns:a16="http://schemas.microsoft.com/office/drawing/2014/main" id="{EF992A2E-A473-4AC2-8556-D2DD6E5BE99D}"/>
              </a:ext>
            </a:extLst>
          </p:cNvPr>
          <p:cNvSpPr/>
          <p:nvPr/>
        </p:nvSpPr>
        <p:spPr>
          <a:xfrm>
            <a:off x="5015173" y="4499409"/>
            <a:ext cx="1550095" cy="523220"/>
          </a:xfrm>
          <a:prstGeom prst="rect">
            <a:avLst/>
          </a:prstGeom>
        </p:spPr>
        <p:txBody>
          <a:bodyPr wrap="square">
            <a:spAutoFit/>
          </a:bodyPr>
          <a:lstStyle/>
          <a:p>
            <a:r>
              <a:rPr lang="es-MX" sz="1400" b="1" dirty="0">
                <a:solidFill>
                  <a:srgbClr val="000000"/>
                </a:solidFill>
              </a:rPr>
              <a:t>C. </a:t>
            </a:r>
            <a:r>
              <a:rPr lang="es-MX" sz="1400" b="1" dirty="0">
                <a:solidFill>
                  <a:srgbClr val="7F7F7F"/>
                </a:solidFill>
              </a:rPr>
              <a:t>Envolvente para 6 cajas</a:t>
            </a:r>
          </a:p>
        </p:txBody>
      </p:sp>
    </p:spTree>
    <p:extLst>
      <p:ext uri="{BB962C8B-B14F-4D97-AF65-F5344CB8AC3E}">
        <p14:creationId xmlns:p14="http://schemas.microsoft.com/office/powerpoint/2010/main" val="22084279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5514</TotalTime>
  <Words>4931</Words>
  <Application>Microsoft Macintosh PowerPoint</Application>
  <PresentationFormat>Presentación en pantalla (4:3)</PresentationFormat>
  <Paragraphs>292</Paragraphs>
  <Slides>39</Slides>
  <Notes>6</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39</vt:i4>
      </vt:variant>
    </vt:vector>
  </HeadingPairs>
  <TitlesOfParts>
    <vt:vector size="43" baseType="lpstr">
      <vt:lpstr>Arial</vt:lpstr>
      <vt:lpstr>Calibri</vt:lpstr>
      <vt:lpstr>Corbel</vt:lpstr>
      <vt:lpstr>Parallax</vt:lpstr>
      <vt:lpstr>Introducción a la teoría del envase y embalaje </vt:lpstr>
      <vt:lpstr>Presentación de PowerPoint</vt:lpstr>
      <vt:lpstr>1. Definiciones de partida</vt:lpstr>
      <vt:lpstr>Presentación de PowerPoint</vt:lpstr>
      <vt:lpstr>Presentación de PowerPoint</vt:lpstr>
      <vt:lpstr>Presentación de PowerPoint</vt:lpstr>
      <vt:lpstr>Presentación de PowerPoint</vt:lpstr>
      <vt:lpstr>Presentación de PowerPoint</vt:lpstr>
      <vt:lpstr>Ejemplos de tipos de envase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c:title>
  <dc:creator>Vane Bucio L.</dc:creator>
  <cp:lastModifiedBy>Josue Deniss Rojas Aragón</cp:lastModifiedBy>
  <cp:revision>373</cp:revision>
  <cp:lastPrinted>2019-09-17T15:25:37Z</cp:lastPrinted>
  <dcterms:created xsi:type="dcterms:W3CDTF">2018-08-02T15:28:06Z</dcterms:created>
  <dcterms:modified xsi:type="dcterms:W3CDTF">2019-09-18T16:46:40Z</dcterms:modified>
</cp:coreProperties>
</file>