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22" r:id="rId3"/>
    <p:sldId id="325" r:id="rId4"/>
    <p:sldId id="263" r:id="rId5"/>
    <p:sldId id="323" r:id="rId6"/>
    <p:sldId id="264" r:id="rId7"/>
    <p:sldId id="330" r:id="rId8"/>
    <p:sldId id="265" r:id="rId9"/>
    <p:sldId id="279" r:id="rId10"/>
    <p:sldId id="326" r:id="rId11"/>
    <p:sldId id="327" r:id="rId12"/>
    <p:sldId id="275" r:id="rId13"/>
    <p:sldId id="301" r:id="rId14"/>
    <p:sldId id="266" r:id="rId15"/>
    <p:sldId id="267" r:id="rId16"/>
    <p:sldId id="328" r:id="rId17"/>
    <p:sldId id="329" r:id="rId18"/>
    <p:sldId id="296" r:id="rId19"/>
    <p:sldId id="331" r:id="rId20"/>
    <p:sldId id="332" r:id="rId21"/>
    <p:sldId id="333" r:id="rId22"/>
    <p:sldId id="334" r:id="rId23"/>
    <p:sldId id="335" r:id="rId24"/>
    <p:sldId id="336" r:id="rId25"/>
    <p:sldId id="276" r:id="rId26"/>
  </p:sldIdLst>
  <p:sldSz cx="12188825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>
      <p:cViewPr>
        <p:scale>
          <a:sx n="66" d="100"/>
          <a:sy n="66" d="100"/>
        </p:scale>
        <p:origin x="2310" y="100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-6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229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6E5CC90-50E2-494D-85B0-AA5E9E464148}" type="datetime1">
              <a:rPr lang="es-ES" smtClean="0"/>
              <a:t>29/09/2019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446DCAE-1661-43FF-8A44-43DAFDC1FD90}" type="slidenum">
              <a:rPr lang="es-ES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179947B-0153-48D6-A205-22DB6B1F15D8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9C971FF-EF28-4195-A575-329446EFAA55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9C971FF-EF28-4195-A575-329446EFAA55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81181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pa" descr="Mapa de Norteamérica"/>
          <p:cNvSpPr>
            <a:spLocks noEditPoints="1"/>
          </p:cNvSpPr>
          <p:nvPr/>
        </p:nvSpPr>
        <p:spPr bwMode="auto">
          <a:xfrm>
            <a:off x="4473575" y="3175"/>
            <a:ext cx="7715250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7868" y="434973"/>
            <a:ext cx="9753600" cy="3048001"/>
          </a:xfrm>
        </p:spPr>
        <p:txBody>
          <a:bodyPr rtlCol="0">
            <a:normAutofit/>
          </a:bodyPr>
          <a:lstStyle>
            <a:lvl1pPr algn="ctr">
              <a:defRPr sz="4400"/>
            </a:lvl1pPr>
          </a:lstStyle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133972" y="3914772"/>
            <a:ext cx="7848600" cy="2241404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s-ES" noProof="0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dirty="0"/>
              <a:t>Haga clic para modificar el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22928F-3E31-4EBC-B372-5A42C9B3805C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9694812" y="685800"/>
            <a:ext cx="1276401" cy="5486400"/>
          </a:xfrm>
        </p:spPr>
        <p:txBody>
          <a:bodyPr vert="eaVert" rtlCol="0"/>
          <a:lstStyle/>
          <a:p>
            <a:pPr rtl="0"/>
            <a:r>
              <a:rPr lang="es-ES" noProof="0" dirty="0"/>
              <a:t>Haga clic para modificar el de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8330458" cy="5486400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541A855-3B54-417F-9667-4D97047369ED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dirty="0"/>
              <a:t>Haga clic para modificar el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F1FBE5-C484-4BCA-A3AA-9580E4E4D762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rtlCol="0" anchor="b">
            <a:normAutofit/>
          </a:bodyPr>
          <a:lstStyle>
            <a:lvl1pPr algn="l">
              <a:defRPr sz="4400" b="0" cap="all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rtlCol="0"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66DF7D1-80B5-400F-8632-6771598A5781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dirty="0"/>
              <a:t>Haga clic para modificar el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233279" y="1268760"/>
            <a:ext cx="4708734" cy="490344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lang="es-ES" sz="2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lang="es-ES" sz="2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lang="es-ES" sz="2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lang="es-ES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262479" y="1268760"/>
            <a:ext cx="4708734" cy="4903440"/>
          </a:xfrm>
        </p:spPr>
        <p:txBody>
          <a:bodyPr rtlCol="0">
            <a:normAutofit/>
          </a:bodyPr>
          <a:lstStyle>
            <a:lvl1pPr>
              <a:defRPr sz="2400"/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lang="es-ES" sz="2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lang="es-ES" sz="2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lang="es-ES" sz="2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lang="es-ES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C370117-A5F3-49D7-BC8B-6E4A0E9D29AE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BD4A2AD-3C2D-44F0-8327-2C2A24CDF8DA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dirty="0"/>
              <a:t>Haga clic para modificar el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3A605E-10DB-4F3E-951E-4D6CD28397BE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DDD5F98-7049-4142-8CFC-E0FCDA217BB9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rtlCol="0" anchor="b">
            <a:noAutofit/>
          </a:bodyPr>
          <a:lstStyle>
            <a:lvl1pPr algn="l">
              <a:defRPr sz="40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8C3D658-11B2-42B7-B1A5-7006A0F82D7D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rtlCol="0" anchor="b">
            <a:noAutofit/>
          </a:bodyPr>
          <a:lstStyle>
            <a:lvl1pPr algn="l">
              <a:defRPr sz="40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9F90F6F-65C4-48A2-867C-DEB2B02D04CC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8501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17614" y="1484784"/>
            <a:ext cx="9753600" cy="5373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818A627-F158-453F-81F0-08C0F51A737D}" type="datetime1">
              <a:rPr lang="es-ES" noProof="0" smtClean="0"/>
              <a:t>29/09/2019</a:t>
            </a:fld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F36C87F6-986D-49E6-AF40-1B3A1EE8064D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just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just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es-ES" sz="2800" kern="1200" noProof="0" dirty="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just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es-ES" sz="2800" kern="1200" noProof="0" dirty="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just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es-ES" sz="2800" kern="1200" noProof="0" dirty="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just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es-ES" sz="2800" kern="1200" noProof="0" dirty="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621804" y="2996952"/>
            <a:ext cx="11184110" cy="1481360"/>
          </a:xfrm>
        </p:spPr>
        <p:txBody>
          <a:bodyPr>
            <a:noAutofit/>
          </a:bodyPr>
          <a:lstStyle/>
          <a:p>
            <a:br>
              <a:rPr lang="es-MX" sz="2400" b="1" cap="none" dirty="0">
                <a:solidFill>
                  <a:srgbClr val="FF0000"/>
                </a:solidFill>
              </a:rPr>
            </a:br>
            <a:br>
              <a:rPr lang="es-MX" sz="2400" b="1" cap="none" dirty="0">
                <a:solidFill>
                  <a:srgbClr val="FF0000"/>
                </a:solidFill>
              </a:rPr>
            </a:br>
            <a:r>
              <a:rPr lang="es-MX" sz="2400" b="1" cap="none" dirty="0">
                <a:solidFill>
                  <a:schemeClr val="tx2"/>
                </a:solidFill>
              </a:rPr>
              <a:t>UNIVERSIDAD AUTÓNOMA DEL ESTADO DE MÉXICO</a:t>
            </a:r>
            <a:br>
              <a:rPr lang="es-MX" sz="2400" b="1" cap="none" dirty="0">
                <a:solidFill>
                  <a:schemeClr val="tx2"/>
                </a:solidFill>
              </a:rPr>
            </a:br>
            <a:r>
              <a:rPr lang="es-MX" sz="2400" b="1" cap="none" dirty="0">
                <a:solidFill>
                  <a:schemeClr val="tx2"/>
                </a:solidFill>
              </a:rPr>
              <a:t>FACULTAD DE ARQUITECTURA Y DISEÑO </a:t>
            </a:r>
            <a:br>
              <a:rPr lang="es-MX" sz="2400" b="1" cap="none" dirty="0">
                <a:solidFill>
                  <a:schemeClr val="tx2"/>
                </a:solidFill>
              </a:rPr>
            </a:br>
            <a:r>
              <a:rPr lang="es-MX" sz="2400" b="1" u="sng" cap="none" dirty="0">
                <a:solidFill>
                  <a:schemeClr val="tx2"/>
                </a:solidFill>
              </a:rPr>
              <a:t>Licenciatura en Arquitectura</a:t>
            </a:r>
            <a:br>
              <a:rPr lang="es-MX" sz="2400" b="1" u="sng" cap="none" dirty="0">
                <a:solidFill>
                  <a:schemeClr val="tx2"/>
                </a:solidFill>
              </a:rPr>
            </a:br>
            <a:br>
              <a:rPr lang="es-MX" sz="2400" b="1" u="sng" cap="none" dirty="0">
                <a:solidFill>
                  <a:schemeClr val="tx2"/>
                </a:solidFill>
              </a:rPr>
            </a:br>
            <a:br>
              <a:rPr lang="es-MX" sz="2400" b="1" u="sng" cap="none" dirty="0">
                <a:solidFill>
                  <a:schemeClr val="tx2"/>
                </a:solidFill>
              </a:rPr>
            </a:br>
            <a:r>
              <a:rPr lang="es-MX" sz="2400" b="1" u="sng" cap="none" dirty="0">
                <a:solidFill>
                  <a:schemeClr val="tx2"/>
                </a:solidFill>
              </a:rPr>
              <a:t>Unidad de aprendizaje: </a:t>
            </a:r>
            <a:br>
              <a:rPr lang="es-MX" sz="2400" b="1" u="sng" cap="none" dirty="0">
                <a:solidFill>
                  <a:schemeClr val="tx2"/>
                </a:solidFill>
              </a:rPr>
            </a:br>
            <a:r>
              <a:rPr lang="es-MX" sz="2400" b="1" u="sng" cap="none" dirty="0">
                <a:solidFill>
                  <a:schemeClr val="tx2"/>
                </a:solidFill>
              </a:rPr>
              <a:t>PATRIMONIO HISTÓRICO ARQUITECTÓNICO </a:t>
            </a:r>
            <a:br>
              <a:rPr lang="es-MX" sz="2400" b="1" u="sng" cap="none" dirty="0">
                <a:solidFill>
                  <a:schemeClr val="tx2"/>
                </a:solidFill>
              </a:rPr>
            </a:br>
            <a:br>
              <a:rPr lang="es-MX" sz="2400" b="1" cap="none" dirty="0">
                <a:solidFill>
                  <a:schemeClr val="tx2"/>
                </a:solidFill>
              </a:rPr>
            </a:br>
            <a:br>
              <a:rPr lang="es-MX" sz="2400" b="1" cap="none" dirty="0">
                <a:solidFill>
                  <a:srgbClr val="FF0000"/>
                </a:solidFill>
              </a:rPr>
            </a:br>
            <a:r>
              <a:rPr lang="es-MX" sz="2800" b="1" cap="none" dirty="0">
                <a:solidFill>
                  <a:srgbClr val="FF0000"/>
                </a:solidFill>
              </a:rPr>
              <a:t>Tipología del Patrimonio cultural </a:t>
            </a:r>
            <a:br>
              <a:rPr lang="es-MX" sz="1800" b="1" cap="none" dirty="0">
                <a:solidFill>
                  <a:srgbClr val="FF0000"/>
                </a:solidFill>
              </a:rPr>
            </a:br>
            <a:br>
              <a:rPr lang="es-MX" sz="1800" b="1" cap="none" dirty="0">
                <a:solidFill>
                  <a:srgbClr val="FF0000"/>
                </a:solidFill>
              </a:rPr>
            </a:br>
            <a:endParaRPr lang="es-MX" sz="1800" b="1" cap="none" dirty="0">
              <a:solidFill>
                <a:srgbClr val="FF00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1485899" y="3861048"/>
            <a:ext cx="10081121" cy="2682875"/>
          </a:xfrm>
        </p:spPr>
        <p:txBody>
          <a:bodyPr>
            <a:normAutofit fontScale="55000" lnSpcReduction="20000"/>
          </a:bodyPr>
          <a:lstStyle/>
          <a:p>
            <a:endParaRPr lang="es-MX" sz="2400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marL="45720" indent="0" algn="ctr">
              <a:buNone/>
            </a:pPr>
            <a:r>
              <a:rPr lang="es-MX" b="1" dirty="0">
                <a:solidFill>
                  <a:schemeClr val="tx2"/>
                </a:solidFill>
              </a:rPr>
              <a:t>Séptimo Semestre                                                                                                                   OTOÑO 2019                                                                       </a:t>
            </a:r>
          </a:p>
          <a:p>
            <a:endParaRPr lang="es-MX" dirty="0"/>
          </a:p>
          <a:p>
            <a:pPr algn="ctr"/>
            <a:r>
              <a:rPr lang="es-MX" sz="3600" b="1" dirty="0">
                <a:solidFill>
                  <a:schemeClr val="tx2"/>
                </a:solidFill>
              </a:rPr>
              <a:t>Dra. en GAP Margarita Isabel Sena Sánchez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73FB2B7-465A-48B7-9441-E0EF4B132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0876" y="758204"/>
            <a:ext cx="1661362" cy="116793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075A4CE-B328-41E3-A260-B22CB02EA2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215" r="16249" b="33190"/>
          <a:stretch/>
        </p:blipFill>
        <p:spPr>
          <a:xfrm>
            <a:off x="981843" y="758203"/>
            <a:ext cx="1427997" cy="116793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8737B17-B2F0-48FF-8BFA-504B7E5D25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0371" y="4077072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PATRIMONIO TANGIBLE MUEBLE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3772" y="1412776"/>
            <a:ext cx="6388966" cy="5373216"/>
          </a:xfrm>
        </p:spPr>
        <p:txBody>
          <a:bodyPr>
            <a:no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El Patrimonio Cultural Tangible Mueble son los objetos que pueden constituir colecciones y siguen siendo utilizadas por los ciudadanos. Las colecciones culturales pueden ser de objetos religiosos, etnográficos, tecnológicos, históricos, artísticos, arqueológicos y artesanales y forman parte de los museos, bibliotecas y archivos. </a:t>
            </a:r>
          </a:p>
          <a:p>
            <a:pPr marL="45720" indent="0">
              <a:buNone/>
            </a:pPr>
            <a:endParaRPr lang="es-MX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217A0A6-4759-4479-BBED-7C6F55788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508" y="1700808"/>
            <a:ext cx="4286250" cy="28575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B6EF1F1A-708C-40E2-9468-D5D6B4416495}"/>
              </a:ext>
            </a:extLst>
          </p:cNvPr>
          <p:cNvSpPr/>
          <p:nvPr/>
        </p:nvSpPr>
        <p:spPr>
          <a:xfrm>
            <a:off x="7102524" y="5157192"/>
            <a:ext cx="4364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Imagen 8.- Acervo de la biblioteca Palafoxiana de Puebla, Fuente: http://palafoxiana.com/biblioteca/</a:t>
            </a:r>
          </a:p>
        </p:txBody>
      </p:sp>
    </p:spTree>
    <p:extLst>
      <p:ext uri="{BB962C8B-B14F-4D97-AF65-F5344CB8AC3E}">
        <p14:creationId xmlns:p14="http://schemas.microsoft.com/office/powerpoint/2010/main" val="294883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PATRIMONIO TANGIBLE INMUEBLE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7614" y="1484784"/>
            <a:ext cx="6388966" cy="5373216"/>
          </a:xfrm>
        </p:spPr>
        <p:txBody>
          <a:bodyPr>
            <a:noAutofit/>
          </a:bodyPr>
          <a:lstStyle/>
          <a:p>
            <a:r>
              <a:rPr lang="es-MX" dirty="0"/>
              <a:t> </a:t>
            </a: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El Patrimonio Tangible Inmueble está compuesto sitios, obras de ingeniería, lugares, edificaciones, conjuntos arquitectónicos, zonas típicas, centros industriales y monumentos de interés o valor relevante desde los puntos de vista arqueológicos, históricos, arquitectónicos, artísticos o científicos. Como menciona Rivera (2016) son obras que no pueden ser trasladadas de un sitio a otro.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B729965-2E09-470A-9B95-1ABCEAF5621E}"/>
              </a:ext>
            </a:extLst>
          </p:cNvPr>
          <p:cNvSpPr/>
          <p:nvPr/>
        </p:nvSpPr>
        <p:spPr>
          <a:xfrm>
            <a:off x="7630650" y="4869160"/>
            <a:ext cx="46085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Imagen9.- Capilla del Rosario, Puebla, Fuente: https://www.angelopolis.com/capilla-del-rosario-la-joya-del-barroco-poblano/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784075-BCDF-4967-87F1-0C71303CB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650" y="2316956"/>
            <a:ext cx="3657599" cy="222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06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3852" y="361099"/>
            <a:ext cx="10637438" cy="850106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PATRIMONIO CULTURAL MATERIAL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9858" y="1844824"/>
            <a:ext cx="5616624" cy="5373216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El patrimonio cultural material abarca monumentos (obras arquitectónicas, esculturas, pinturas y obras de carácter arqueológico), conjuntos (construcciones aisladas o reunidas), lugares (obras del hombre y la naturaleza) y artefactos culturales.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1065A09-915A-4138-8D81-FB17E484A12B}"/>
              </a:ext>
            </a:extLst>
          </p:cNvPr>
          <p:cNvSpPr/>
          <p:nvPr/>
        </p:nvSpPr>
        <p:spPr>
          <a:xfrm>
            <a:off x="8182644" y="5308821"/>
            <a:ext cx="33344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/>
              <a:t>Imagen 10 .-http://culturacolima.gob.mx/el-estado-de-puebla-presenta-el-mural-de-su-catedral-candidato-a-pintura-universal-en-mexico/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C1B043C-A219-4F47-A839-E093DE2C1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6876" y="1443509"/>
            <a:ext cx="4840213" cy="363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64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7612" y="634678"/>
            <a:ext cx="9753600" cy="850106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PATRIMONIO INTANGIBLE SEGÚN CONVENCIÓN PARA LA SALVAGUARDA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5528" y="1700808"/>
            <a:ext cx="5668886" cy="5373216"/>
          </a:xfrm>
        </p:spPr>
        <p:txBody>
          <a:bodyPr>
            <a:normAutofit fontScale="92500" lnSpcReduction="20000"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El Patrimonio Intangible lo define la Convención para la salvaguardia del patrimonio cultural inmaterial 2003, como: 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Aquel patrimonio que debe salvaguardarse y consiste en el reconocimiento de los usos, representaciones, expresiones, conocimientos y técnicas transmitidos de generación en generación y que infunden a las comunidades y a los grupos un sentimiento de identidad y continuidad, contribuyendo así a promover el respeto a la diversidad cultural y la creatividad humana.  (párr. 1)</a:t>
            </a:r>
            <a:endParaRPr lang="es-MX" sz="3200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5CE63F7-A8C6-44D7-83D0-1585C553B414}"/>
              </a:ext>
            </a:extLst>
          </p:cNvPr>
          <p:cNvSpPr/>
          <p:nvPr/>
        </p:nvSpPr>
        <p:spPr>
          <a:xfrm>
            <a:off x="7719718" y="5229200"/>
            <a:ext cx="34784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/>
              <a:t>Imagen 11.- Otomíes, Fuente: https://www.el-mexicano.com.mx/nacional/otomies-buscan-preservar-su-identidad-/2029880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1AB0A2C-B873-4A8D-90FE-172E0F1C8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500" y="2146548"/>
            <a:ext cx="3846737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8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9756" y="274638"/>
            <a:ext cx="10009112" cy="850106"/>
          </a:xfrm>
        </p:spPr>
        <p:txBody>
          <a:bodyPr>
            <a:normAutofit fontScale="90000"/>
          </a:bodyPr>
          <a:lstStyle/>
          <a:p>
            <a:r>
              <a:rPr lang="es-ES" b="1" cap="none" dirty="0">
                <a:solidFill>
                  <a:srgbClr val="FF0000"/>
                </a:solidFill>
              </a:rPr>
              <a:t>EJEMPLOS PATRIMONIO CULTURAL INMATERIAL</a:t>
            </a:r>
            <a:endParaRPr lang="es-MX" b="1" cap="none" dirty="0">
              <a:solidFill>
                <a:srgbClr val="FF0000"/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405780" y="1484784"/>
            <a:ext cx="6893022" cy="5373216"/>
          </a:xfrm>
        </p:spPr>
        <p:txBody>
          <a:bodyPr>
            <a:normAutofit fontScale="92500"/>
          </a:bodyPr>
          <a:lstStyle/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Tradiciones y expresiones orales.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Las artes del espectáculo.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Los usos sociales, rituales y actos festivos.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Los conocimientos y usos relacionados con la naturaleza y el universo.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Las técnicas ancestrales tradicionales.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Los instrumentos, objetos, artefactos y espacios culturales que son inherentes a las prácticas y expresiones culturales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EA8DB13-35EC-4F24-A28C-27EF211147CE}"/>
              </a:ext>
            </a:extLst>
          </p:cNvPr>
          <p:cNvSpPr/>
          <p:nvPr/>
        </p:nvSpPr>
        <p:spPr>
          <a:xfrm>
            <a:off x="8182645" y="5229200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12.- Ritos mazahuas Fuente: http://rescatandolacultura-mazahua.blogspot.com/2013/04/fuego-nuevo.html?view=timeslide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1FC8CF7-C69B-4811-B9E2-369A5F572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4611" y="2060848"/>
            <a:ext cx="3629203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31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cap="none" dirty="0">
                <a:solidFill>
                  <a:srgbClr val="FF0000"/>
                </a:solidFill>
              </a:rPr>
              <a:t>DIVISIÓN PATRIMONIO  CULTURAL INMATERIAL CINU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9796" y="1340768"/>
            <a:ext cx="6264696" cy="5373216"/>
          </a:xfrm>
        </p:spPr>
        <p:txBody>
          <a:bodyPr>
            <a:normAutofit/>
          </a:bodyPr>
          <a:lstStyle/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Sitios patrimonio cultural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Ciudades históricas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Sitios sagrados naturales (sitios naturales con valor religioso para algunas culturas)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Paisajes culturales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Patrimonio cultural subacuático (sitios sumergidos de interés cultural para el hombre)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Museos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9198A72-F898-40F0-BD19-5066FB518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519" y="1772816"/>
            <a:ext cx="5112568" cy="2752266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A0A7966-FE1F-434A-8D22-40319B4E7BA7}"/>
              </a:ext>
            </a:extLst>
          </p:cNvPr>
          <p:cNvSpPr/>
          <p:nvPr/>
        </p:nvSpPr>
        <p:spPr>
          <a:xfrm>
            <a:off x="8147321" y="4725144"/>
            <a:ext cx="37884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13.- Centro Histórico de Toluca Fuente: https://viamexico.mx/las-5-mejores-fotos-toluca/</a:t>
            </a:r>
          </a:p>
        </p:txBody>
      </p:sp>
    </p:spTree>
    <p:extLst>
      <p:ext uri="{BB962C8B-B14F-4D97-AF65-F5344CB8AC3E}">
        <p14:creationId xmlns:p14="http://schemas.microsoft.com/office/powerpoint/2010/main" val="240390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cap="none" dirty="0">
                <a:solidFill>
                  <a:srgbClr val="FF0000"/>
                </a:solidFill>
              </a:rPr>
              <a:t>DIVISIÓN PATRIMONIO  CULTURAL INMATERIAL CINU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5820" y="1268760"/>
            <a:ext cx="6388966" cy="5373216"/>
          </a:xfrm>
        </p:spPr>
        <p:txBody>
          <a:bodyPr>
            <a:normAutofit/>
          </a:bodyPr>
          <a:lstStyle/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Patrimonio cultural móvil (pinturas, esculturas, grabados, entre otros)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Artesanías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Patrimonio documental y digital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Patrimonio cinematográfico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Tradiciones orales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Idiomas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Eventos festivos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Ritos y creencias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170F56D-8224-464A-8CB0-5DF8D1E9F47D}"/>
              </a:ext>
            </a:extLst>
          </p:cNvPr>
          <p:cNvSpPr/>
          <p:nvPr/>
        </p:nvSpPr>
        <p:spPr>
          <a:xfrm>
            <a:off x="7750596" y="4653136"/>
            <a:ext cx="37884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14.- Artesanías Toluca Fuente: https://www.elgrafico.mx/toluca/07-01-2018/artesanos-luchan-contra-juguetes-chinos-en-toluca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F7B994C-BFB2-4134-9E38-59BE02F63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4786" y="2060848"/>
            <a:ext cx="4176452" cy="235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44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cap="none" dirty="0">
                <a:solidFill>
                  <a:srgbClr val="FF0000"/>
                </a:solidFill>
              </a:rPr>
              <a:t>DIVISIÓN PATRIMONIO  CULTURAL INMATERIAL CINU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7614" y="1484784"/>
            <a:ext cx="4300734" cy="5373216"/>
          </a:xfrm>
        </p:spPr>
        <p:txBody>
          <a:bodyPr>
            <a:normAutofit/>
          </a:bodyPr>
          <a:lstStyle/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Música y canciones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Artes escénicas (danzas, representaciones)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Medicina tradicional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Literatura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Tradiciones culinarias</a:t>
            </a:r>
          </a:p>
          <a:p>
            <a:pPr lvl="0"/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Deportes y juegos tradicionales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E037402-8AD3-49F4-BEA7-3727D4062E2B}"/>
              </a:ext>
            </a:extLst>
          </p:cNvPr>
          <p:cNvSpPr/>
          <p:nvPr/>
        </p:nvSpPr>
        <p:spPr>
          <a:xfrm>
            <a:off x="8110636" y="4941168"/>
            <a:ext cx="2758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15.- Jarabe Tapatío. Fuente: https://www.cityexpress.com/blog/la-historia-del-jarabe-tapatio-orgullo-regional-de-mexico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698DC3C-04A9-488D-88B3-3D09F4A37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404" y="1283571"/>
            <a:ext cx="5852158" cy="307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83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Patrimonio Tradicional y Popular como menciona la UNESCO (1989)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7788" y="1124744"/>
            <a:ext cx="7397078" cy="5733256"/>
          </a:xfrm>
        </p:spPr>
        <p:txBody>
          <a:bodyPr>
            <a:normAutofit lnSpcReduction="10000"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La cultura tradicional y popular es el conjunto de creaciones que emanan de una comunidad cultural fundada en la tradición, expresadas por un grupo o por individuos y que reconocidamente responden a las expectativas de la comunidad en cuanto expresión de su identidad cultural y social; las normas y los valores se transmiten oralmente, por imitación o de otras maneras. Sus formas comprenden, entre otras, la lengua, la literatura, la música, la danza, los juegos, la mitología, los ritos, las costumbres, la artesanía, la arquitectura y otras artes. (párr. 15)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8CC6DF0-B6A5-4708-B4C2-65D30B36E31E}"/>
              </a:ext>
            </a:extLst>
          </p:cNvPr>
          <p:cNvSpPr/>
          <p:nvPr/>
        </p:nvSpPr>
        <p:spPr>
          <a:xfrm>
            <a:off x="8326660" y="4365104"/>
            <a:ext cx="3096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16.- Xochimilco .Fuente: https://www.somosiberoamerica.org/tribunas/la-ciudad-unida-por-el-hilo-invisible-de-la-cultura/</a:t>
            </a:r>
          </a:p>
        </p:txBody>
      </p:sp>
      <p:pic>
        <p:nvPicPr>
          <p:cNvPr id="2050" name="Picture 2" descr="Familias en el tradicional paseo por los canales de Xochimilco en Ciudad de México. Foto: Geisel García Graña">
            <a:extLst>
              <a:ext uri="{FF2B5EF4-FFF2-40B4-BE49-F238E27FC236}">
                <a16:creationId xmlns:a16="http://schemas.microsoft.com/office/drawing/2014/main" id="{674CAE1D-45FC-44A1-86B3-28710407A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67179" y="1988840"/>
            <a:ext cx="3415309" cy="213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64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Monumento según el </a:t>
            </a:r>
            <a:r>
              <a:rPr lang="es-MX" b="1" dirty="0" err="1">
                <a:solidFill>
                  <a:srgbClr val="FF0000"/>
                </a:solidFill>
              </a:rPr>
              <a:t>inah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-170284" y="1916832"/>
            <a:ext cx="7397078" cy="5733256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Son aquellos bienes o inmuebles protegidos que son patrimonio de la Nación, y están declarados como tales en el Registro Público de Monumentos y Zonas Arqueológicos, de acuerdo a la Ley Federal sobre Monumentos y Zonas Arqueológicos, Artísticos e Históricos de México.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8CC6DF0-B6A5-4708-B4C2-65D30B36E31E}"/>
              </a:ext>
            </a:extLst>
          </p:cNvPr>
          <p:cNvSpPr/>
          <p:nvPr/>
        </p:nvSpPr>
        <p:spPr>
          <a:xfrm>
            <a:off x="8182644" y="4931676"/>
            <a:ext cx="3096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17.- Bellas Artes . Fuente: https://medium.com/@valcaballero92/palacio-de-bellas-artes-historia-de-su-construcci%C3%B3n-1901-1034-964278c598d1/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F7F611F-D33B-4543-A73E-A0933BFA6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563" y="1700808"/>
            <a:ext cx="4496526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31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4095D9-8662-41B0-B557-35FFA0E4A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cap="none" dirty="0">
                <a:solidFill>
                  <a:srgbClr val="FF0000"/>
                </a:solidFill>
              </a:rPr>
              <a:t>OBJETIVO Y UNIDAD DE COMPETENCIA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668239-6FD8-41F2-9C78-BD9DAE84E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Objetivos de la unidad de aprendizaje.</a:t>
            </a:r>
            <a:endParaRPr lang="es-MX" dirty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Apreciar un patrimonio cultural histórico arquitectónico y aplicar los procesos de restauración de una edificación histórica.</a:t>
            </a:r>
          </a:p>
          <a:p>
            <a:pPr marL="45720" indent="0">
              <a:buNone/>
            </a:pPr>
            <a:endParaRPr lang="es-MX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4884909-3B99-427E-BDA3-D7910525E5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20973"/>
              </p:ext>
            </p:extLst>
          </p:nvPr>
        </p:nvGraphicFramePr>
        <p:xfrm>
          <a:off x="1217611" y="3429000"/>
          <a:ext cx="10160446" cy="217394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0160446">
                  <a:extLst>
                    <a:ext uri="{9D8B030D-6E8A-4147-A177-3AD203B41FA5}">
                      <a16:colId xmlns:a16="http://schemas.microsoft.com/office/drawing/2014/main" val="361756326"/>
                    </a:ext>
                  </a:extLst>
                </a:gridCol>
              </a:tblGrid>
              <a:tr h="112395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Unidad 1. </a:t>
                      </a:r>
                      <a:r>
                        <a:rPr lang="es-MX" sz="120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Conceptos y aproximaciones de patrimonio </a:t>
                      </a:r>
                      <a:endParaRPr lang="es-MX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6566061"/>
                  </a:ext>
                </a:extLst>
              </a:tr>
              <a:tr h="104998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Objetivo: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Conocer los diferentes patrimonios históricos- arquitectónicos.</a:t>
                      </a:r>
                      <a:endParaRPr lang="es-MX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4516230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9140105F-E9AC-4363-A567-6CC8137D95CC}"/>
              </a:ext>
            </a:extLst>
          </p:cNvPr>
          <p:cNvSpPr/>
          <p:nvPr/>
        </p:nvSpPr>
        <p:spPr>
          <a:xfrm>
            <a:off x="3048000" y="3101988"/>
            <a:ext cx="6092825" cy="654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s-MX" sz="1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Contenidos: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s-E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Definición de patrimonio tangible e intangible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941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Monumentos y zonas arqueológicos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7788" y="1124744"/>
            <a:ext cx="7397078" cy="5733256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Según el Artículo 28 de la Ley Federal sobre Monumentos y Zonas Arqueológicos, Artísticos e Históricos de México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Son los bienes muebles o inmuebles, producto de culturas anteriores al establecimiento de la hispánica en el territorio nacional, así como los restos humanos, de la flora y de la fauna, relacionado con esas culturas.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8CC6DF0-B6A5-4708-B4C2-65D30B36E31E}"/>
              </a:ext>
            </a:extLst>
          </p:cNvPr>
          <p:cNvSpPr/>
          <p:nvPr/>
        </p:nvSpPr>
        <p:spPr>
          <a:xfrm>
            <a:off x="8398668" y="4869160"/>
            <a:ext cx="30963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18.- Xochimilco. Fuente: https://es.wikipedia.org/wiki/Archivo:Pir%C3%A1mide_de_Xochicalco.JPG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E535B31-0AE4-4A8A-9DFD-A43235F53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7826" y="1481009"/>
            <a:ext cx="4098032" cy="307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04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Monumentos históricos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7788" y="1124744"/>
            <a:ext cx="6048672" cy="5733256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Según el Artículo 35 de la Ley Federal sobre Monumentos y Zonas Arqueológicos, Artísticos e Históricos de México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Son monumentos históricos los bienes vinculados con la historia de la nación, a partir del establecimiento de la cultura hispánica en el país, en los términos de la declaratoria respectiva o por determinación de la Ley.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8CC6DF0-B6A5-4708-B4C2-65D30B36E31E}"/>
              </a:ext>
            </a:extLst>
          </p:cNvPr>
          <p:cNvSpPr/>
          <p:nvPr/>
        </p:nvSpPr>
        <p:spPr>
          <a:xfrm>
            <a:off x="8326660" y="4365104"/>
            <a:ext cx="3096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19.- Templo de los Remedios, Cholula .Fuente: https://www.gob.mx/sectur/articulos/cholula-puebla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0D12EEE-40F7-4338-AF28-C2214DA62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8436" y="1628800"/>
            <a:ext cx="4876799" cy="250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09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Tipos de Monumentos históricos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7788" y="1124744"/>
            <a:ext cx="7397078" cy="5733256"/>
          </a:xfrm>
        </p:spPr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2.- </a:t>
            </a:r>
            <a:r>
              <a:rPr lang="es-MX" altLang="es-MX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documentos y expedientes que pertenezcan o hayan pertenecido a las oficinas y archivos de la Federación, de los Estados o de los Municipios y de las casas curiales.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MX" altLang="es-MX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3.-  Los documentos originales manuscritos relacionados con la historia de México y los libros, folletos y otros impresos en México o en el extranjero, durante los siglos XVI al XIX que por su rareza e importancia para la historia mexicana, merezcan ser conservados en el país.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MX" altLang="es-MX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4.- Las colecciones científicas y técnicas podrán elevarse a esta categoría, mediante la declaratoria.</a:t>
            </a:r>
          </a:p>
          <a:p>
            <a:pPr marL="0" lvl="0" indent="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br>
              <a:rPr lang="es-MX" altLang="es-MX" sz="800" dirty="0"/>
            </a:br>
            <a:endParaRPr lang="es-MX" altLang="es-MX" sz="6000" dirty="0">
              <a:latin typeface="Arial" panose="020B0604020202020204" pitchFamily="34" charset="0"/>
            </a:endParaRPr>
          </a:p>
          <a:p>
            <a:pPr marL="45720" indent="0">
              <a:buNone/>
            </a:pPr>
            <a:endParaRPr lang="es-MX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8CC6DF0-B6A5-4708-B4C2-65D30B36E31E}"/>
              </a:ext>
            </a:extLst>
          </p:cNvPr>
          <p:cNvSpPr/>
          <p:nvPr/>
        </p:nvSpPr>
        <p:spPr>
          <a:xfrm>
            <a:off x="8326660" y="4365104"/>
            <a:ext cx="3096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20.- Partitura </a:t>
            </a:r>
            <a:r>
              <a:rPr lang="es-MX" sz="1000" dirty="0" err="1">
                <a:solidFill>
                  <a:schemeClr val="tx2"/>
                </a:solidFill>
              </a:rPr>
              <a:t>Colonial.Fuente</a:t>
            </a:r>
            <a:r>
              <a:rPr lang="es-MX" sz="1000" dirty="0">
                <a:solidFill>
                  <a:schemeClr val="tx2"/>
                </a:solidFill>
              </a:rPr>
              <a:t>: https://fahho.mx/blog/2015/07/07/los-tesoros-musicales-de-soyaltepec-dos-de-los-libros-mas-hermosos-impresos-en-la-nueva-espana//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A9A73128-140A-4589-879C-D1EC38A3F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69595"/>
            <a:ext cx="256464" cy="339190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53920" tIns="4572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80" name="Picture 8" descr="imhguv">
            <a:extLst>
              <a:ext uri="{FF2B5EF4-FFF2-40B4-BE49-F238E27FC236}">
                <a16:creationId xmlns:a16="http://schemas.microsoft.com/office/drawing/2014/main" id="{EDAD8472-012B-47F7-9BFA-894016632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057" y="2110333"/>
            <a:ext cx="3573980" cy="225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30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Tipos de Monumentos históricos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7788" y="1124744"/>
            <a:ext cx="7397078" cy="5733256"/>
          </a:xfrm>
        </p:spPr>
        <p:txBody>
          <a:bodyPr>
            <a:normAutofit lnSpcReduction="10000"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1. Los inmuebles construidos en los siglos XVI al XIX, destinados a templos y sus anexos; arzobispados, obispados y casas curales; seminarios, conventos o cualesquiera otros dedicados a la administración, divulgación, enseñanza o práctica de un culto religioso; así como a la educación y a la enseñanza, a fines asistenciales o benéficos; al servicio y ornato públicos y al uso de las autoridades civiles y militares. Los muebles que se encuentren o se hayan encontrado en dichos inmuebles y las obras civiles relevantes de carácter privado realizadas de los siglos XVI al XIX inclusive</a:t>
            </a:r>
            <a:r>
              <a:rPr lang="es-MX" dirty="0"/>
              <a:t>.</a:t>
            </a:r>
            <a:endParaRPr lang="es-MX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8CC6DF0-B6A5-4708-B4C2-65D30B36E31E}"/>
              </a:ext>
            </a:extLst>
          </p:cNvPr>
          <p:cNvSpPr/>
          <p:nvPr/>
        </p:nvSpPr>
        <p:spPr>
          <a:xfrm>
            <a:off x="8758708" y="4293096"/>
            <a:ext cx="30963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21.- Palacio Arzobispado DF .Fuente: https://www.chilango.com/ciudad/palacio-del-arzobispado/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F74C62F-937F-4C62-8B33-8D758FA48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4808" y="2045964"/>
            <a:ext cx="3360248" cy="194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2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ACTIVIDADES ALUMNOS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7788" y="1124744"/>
            <a:ext cx="7397078" cy="5733256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Investigar un ejemplo de Sitio Arqueológico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Visitar y analizar arquitectónicamente  un ejemplo de Monumento arquitectónico. 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Dar ejemplos de Patrimonio Inmaterial de la comunidad en donde residan</a:t>
            </a:r>
          </a:p>
          <a:p>
            <a:pPr marL="45720" indent="0">
              <a:buNone/>
            </a:pPr>
            <a:endParaRPr lang="es-MX" dirty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endParaRPr lang="es-MX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8CC6DF0-B6A5-4708-B4C2-65D30B36E31E}"/>
              </a:ext>
            </a:extLst>
          </p:cNvPr>
          <p:cNvSpPr/>
          <p:nvPr/>
        </p:nvSpPr>
        <p:spPr>
          <a:xfrm>
            <a:off x="8614689" y="5373216"/>
            <a:ext cx="30963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22.- Portales de Toluca .Fuente: https://tolucalabellacd.com/2018/11/20/articulos/los-portales-de-toluca//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031B8CB-7206-4944-9BA4-25FB41736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4202" y="1124744"/>
            <a:ext cx="3737321" cy="373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78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Fuente:</a:t>
            </a:r>
            <a:br>
              <a:rPr lang="es-MX" b="1" dirty="0">
                <a:solidFill>
                  <a:srgbClr val="FF0000"/>
                </a:solidFill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7614" y="1124744"/>
            <a:ext cx="9753600" cy="5733256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Todo lo presentado aquí, forma parte del inciso </a:t>
            </a:r>
            <a:r>
              <a:rPr lang="es-MX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1.2.3. El patrimonio cultural y su importancia.</a:t>
            </a:r>
          </a:p>
          <a:p>
            <a:r>
              <a:rPr lang="es-MX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1.2.4. Tipos de patrimonio cultural</a:t>
            </a: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De la tesis doctoral “</a:t>
            </a:r>
            <a:r>
              <a:rPr lang="es-MX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ESTRATEGIAS EDUCATIVAS PARA LA VALORIZACIÓN DEL PATRIMONIO CULTURAL EN LA EDUCACIÓN BÁSICA EN LA CIUDAD DE TOLUCA, ESTADO DE MÉXICO” </a:t>
            </a: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de la Dra. Margarita Isabel Sena Sánchez del 2018</a:t>
            </a:r>
          </a:p>
          <a:p>
            <a:pPr marL="4572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3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4095D9-8662-41B0-B557-35FFA0E4A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cap="none" dirty="0">
                <a:solidFill>
                  <a:srgbClr val="FF0000"/>
                </a:solidFill>
              </a:rPr>
              <a:t>CONTENIDO DE LA UNIDAD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668239-6FD8-41F2-9C78-BD9DAE84E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7614" y="1484784"/>
            <a:ext cx="5452862" cy="5098578"/>
          </a:xfrm>
        </p:spPr>
        <p:txBody>
          <a:bodyPr/>
          <a:lstStyle/>
          <a:p>
            <a:r>
              <a:rPr lang="es-MX" dirty="0">
                <a:solidFill>
                  <a:schemeClr val="tx1">
                    <a:lumMod val="50000"/>
                  </a:schemeClr>
                </a:solidFill>
              </a:rPr>
              <a:t>Contenidos:</a:t>
            </a:r>
          </a:p>
          <a:p>
            <a:r>
              <a:rPr lang="es-ES" dirty="0">
                <a:solidFill>
                  <a:schemeClr val="tx1">
                    <a:lumMod val="50000"/>
                  </a:schemeClr>
                </a:solidFill>
              </a:rPr>
              <a:t>Definición de patrimonio tangible e intangible</a:t>
            </a:r>
            <a:endParaRPr lang="es-MX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205D0F8-0F65-40EC-8B77-E7E8ACF74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532" y="1210444"/>
            <a:ext cx="4437112" cy="443711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201CD35-E246-482D-8ADF-0B2E8B8131A3}"/>
              </a:ext>
            </a:extLst>
          </p:cNvPr>
          <p:cNvSpPr/>
          <p:nvPr/>
        </p:nvSpPr>
        <p:spPr>
          <a:xfrm>
            <a:off x="7678117" y="5949280"/>
            <a:ext cx="36008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tx2"/>
                </a:solidFill>
              </a:rPr>
              <a:t>Imagen 1.- Templo del Carmen, Fuente: https://programadestinosmexico.com/que-ver/arquitectura-colonial/arquitectura-colonial-en-toluca.html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84541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7612" y="692696"/>
            <a:ext cx="9753600" cy="850106"/>
          </a:xfrm>
        </p:spPr>
        <p:txBody>
          <a:bodyPr>
            <a:normAutofit fontScale="90000"/>
          </a:bodyPr>
          <a:lstStyle/>
          <a:p>
            <a:r>
              <a:rPr lang="es-MX" b="1" cap="none" dirty="0">
                <a:solidFill>
                  <a:srgbClr val="FF0000"/>
                </a:solidFill>
              </a:rPr>
              <a:t>EL PATRIMONIO A TRAVÉS DEL APRENDIZAJE SIGNIFICATIVO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228" y="1844824"/>
            <a:ext cx="6480817" cy="5014848"/>
          </a:xfrm>
        </p:spPr>
        <p:txBody>
          <a:bodyPr/>
          <a:lstStyle/>
          <a:p>
            <a:pPr marL="45720" indent="0">
              <a:buNone/>
            </a:pPr>
            <a:r>
              <a:rPr lang="es-MX" dirty="0"/>
              <a:t>EL ALUMNO CONTESTARÁ LAS SIGUIENTES PREGUNTAS:</a:t>
            </a:r>
          </a:p>
          <a:p>
            <a:pPr marL="560070" indent="-514350">
              <a:buAutoNum type="arabicPeriod"/>
            </a:pPr>
            <a:r>
              <a:rPr lang="es-MX" dirty="0"/>
              <a:t>¿Qué es el Patrimonio?</a:t>
            </a:r>
          </a:p>
          <a:p>
            <a:pPr marL="560070" indent="-514350">
              <a:buAutoNum type="arabicPeriod"/>
            </a:pPr>
            <a:r>
              <a:rPr lang="es-MX" dirty="0"/>
              <a:t>¿Tipos de patrimonio?</a:t>
            </a:r>
          </a:p>
          <a:p>
            <a:pPr marL="560070" indent="-514350">
              <a:buAutoNum type="arabicPeriod"/>
            </a:pPr>
            <a:r>
              <a:rPr lang="es-MX" dirty="0"/>
              <a:t>¿Citar un ejemplo de patrimonio de México?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D85763A-94CE-47D4-A1D0-8FBE862F3259}"/>
              </a:ext>
            </a:extLst>
          </p:cNvPr>
          <p:cNvSpPr txBox="1"/>
          <p:nvPr/>
        </p:nvSpPr>
        <p:spPr>
          <a:xfrm>
            <a:off x="8110636" y="4797152"/>
            <a:ext cx="32339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2.- El mariachi, Fuente: https://www.mimorelia.com/festival-del-mariachi-llegara-a-tenencias-de-morelia/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2848ED0-B300-4B0B-AF4C-48E27AFCE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472" y="2114212"/>
            <a:ext cx="3944100" cy="22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6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cap="none" dirty="0">
                <a:solidFill>
                  <a:srgbClr val="FF0000"/>
                </a:solidFill>
              </a:rPr>
              <a:t>SIGNIFICADO DE PATRIMONIO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486456"/>
            <a:ext cx="7109046" cy="5373216"/>
          </a:xfrm>
        </p:spPr>
        <p:txBody>
          <a:bodyPr/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La palabra patrimonio tiene varios significados, según la Etimología deriva del latín </a:t>
            </a:r>
            <a:r>
              <a:rPr lang="es-MX" i="1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patrimonium</a:t>
            </a: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 y se utilizaba por los romanos para designar los bienes que heredaban los hijos de su padre y abuelos. Solo se usaba (por derecho paterno) como lo define </a:t>
            </a:r>
            <a:r>
              <a:rPr lang="es-MX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Korstanje</a:t>
            </a: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 (2007) descomponiéndose en el término </a:t>
            </a:r>
            <a:r>
              <a:rPr lang="es-MX" i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Patri</a:t>
            </a: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 (padre) y </a:t>
            </a:r>
            <a:r>
              <a:rPr lang="es-MX" i="1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onium</a:t>
            </a: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 (recibido) que significa lo recibido por línea paterna o por el padre.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D85763A-94CE-47D4-A1D0-8FBE862F3259}"/>
              </a:ext>
            </a:extLst>
          </p:cNvPr>
          <p:cNvSpPr txBox="1"/>
          <p:nvPr/>
        </p:nvSpPr>
        <p:spPr>
          <a:xfrm>
            <a:off x="8110636" y="5517232"/>
            <a:ext cx="3233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3.- Patrimonio de la humanidad Fuente: https://www.sinembargo.mx/18-04-2019/3568176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5223353-3676-468B-BA4B-4F4E6D8A0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046" y="1772816"/>
            <a:ext cx="4965616" cy="261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33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5860" y="807538"/>
            <a:ext cx="10225136" cy="850106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SIGNIFICADO PATRIMONIO SEGÚN UNESCO:</a:t>
            </a:r>
            <a:br>
              <a:rPr lang="es-ES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5780" y="1844824"/>
            <a:ext cx="6624736" cy="4725144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La Organización de las Naciones Unidas para la Educación, la Ciencia y la Cultura (UNESCO, 2016, párr. 2) lo considera como “el legado que se recibe del pasado, que se vive en el presente y que se transmite a las generaciones futuras”. 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7A76EA6-C060-41AD-A345-B0B8F355D0AE}"/>
              </a:ext>
            </a:extLst>
          </p:cNvPr>
          <p:cNvSpPr/>
          <p:nvPr/>
        </p:nvSpPr>
        <p:spPr>
          <a:xfrm>
            <a:off x="7687538" y="4941168"/>
            <a:ext cx="39105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4.- Taj Mahal, Fuente: https://www.sinembargo.mx/18-04-2019/3568176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510CA9C-0C6C-4026-B399-D41C16E40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2604" y="1657644"/>
            <a:ext cx="2476820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18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5860" y="403622"/>
            <a:ext cx="10225136" cy="850106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DIVISIÓN PATRIMONIO SEGÚN UNESCO:</a:t>
            </a:r>
            <a:br>
              <a:rPr lang="es-ES" dirty="0"/>
            </a:br>
            <a:endParaRPr lang="es-MX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7A76EA6-C060-41AD-A345-B0B8F355D0AE}"/>
              </a:ext>
            </a:extLst>
          </p:cNvPr>
          <p:cNvSpPr/>
          <p:nvPr/>
        </p:nvSpPr>
        <p:spPr>
          <a:xfrm>
            <a:off x="8110636" y="6237312"/>
            <a:ext cx="39105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/>
                </a:solidFill>
              </a:rPr>
              <a:t>Imagen 5- División del patrimonio, Fuente: https://www.slideshare.net/Dannaacg/patrimonio-cultural-14565609/3</a:t>
            </a:r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F26085B6-8C08-4B6A-8167-70F7B5A7B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828675"/>
            <a:ext cx="6934200" cy="52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07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570186"/>
          </a:xfrm>
        </p:spPr>
        <p:txBody>
          <a:bodyPr>
            <a:normAutofit fontScale="90000"/>
          </a:bodyPr>
          <a:lstStyle/>
          <a:p>
            <a:br>
              <a:rPr lang="es-ES" dirty="0"/>
            </a:br>
            <a:r>
              <a:rPr lang="es-ES" b="1" dirty="0">
                <a:solidFill>
                  <a:srgbClr val="FF0000"/>
                </a:solidFill>
              </a:rPr>
              <a:t>PATRIMONIO CULTURAL</a:t>
            </a:r>
            <a:br>
              <a:rPr lang="es-ES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9756" y="1479435"/>
            <a:ext cx="6316958" cy="5373216"/>
          </a:xfrm>
        </p:spPr>
        <p:txBody>
          <a:bodyPr>
            <a:norm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Por su parte Díaz, M. C. (2007, p. 4) plantea al Patrimonio Cultural, como “sistémico y multidisciplinario teniendo en cuenta las diferentes ciencias y disciplinas que deben incorporarse y, tenerse en cuenta para investigarlo científicamente, definir, declarar, preservarlo e intervenirlo en caso necesario”. </a:t>
            </a:r>
          </a:p>
          <a:p>
            <a:pPr marL="274320" lvl="1" indent="0">
              <a:buNone/>
            </a:pPr>
            <a:endParaRPr lang="es-ES" dirty="0"/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524" y="2204864"/>
            <a:ext cx="4509015" cy="280968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FEDE2F11-08DE-4062-B4C1-FA84767C4526}"/>
              </a:ext>
            </a:extLst>
          </p:cNvPr>
          <p:cNvSpPr/>
          <p:nvPr/>
        </p:nvSpPr>
        <p:spPr>
          <a:xfrm>
            <a:off x="7257761" y="5374584"/>
            <a:ext cx="41985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Imagen 6.- El  Cóporo, Fuente: https://www.elsoldetoluca.com.mx/policiaca/el-coporo-un-barrio-bravo-281111.html</a:t>
            </a:r>
          </a:p>
        </p:txBody>
      </p:sp>
    </p:spTree>
    <p:extLst>
      <p:ext uri="{BB962C8B-B14F-4D97-AF65-F5344CB8AC3E}">
        <p14:creationId xmlns:p14="http://schemas.microsoft.com/office/powerpoint/2010/main" val="46435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FF0000"/>
                </a:solidFill>
              </a:rPr>
              <a:t>TIPOS DE PATRIMONIOS CULTURALES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7614" y="1484784"/>
            <a:ext cx="6388966" cy="5373216"/>
          </a:xfrm>
        </p:spPr>
        <p:txBody>
          <a:bodyPr>
            <a:noAutofit/>
          </a:bodyPr>
          <a:lstStyle/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El Patrimonio Cultural se </a:t>
            </a:r>
            <a:r>
              <a:rPr lang="es-MX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sub-clasifica</a:t>
            </a:r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, según la UNESCO en diversos patrimonios con la finalidad de agrupar los distintos tipos de bienes y facilitar su estudio y tratamiento, lo divide en Patrimonio Tangible e Intangible.</a:t>
            </a:r>
          </a:p>
          <a:p>
            <a:pPr marL="45720" indent="0">
              <a:buNone/>
            </a:pPr>
            <a:endParaRPr lang="es-MX" dirty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r>
              <a:rPr lang="es-MX" dirty="0">
                <a:solidFill>
                  <a:schemeClr val="tx2">
                    <a:lumMod val="95000"/>
                    <a:lumOff val="5000"/>
                  </a:schemeClr>
                </a:solidFill>
              </a:rPr>
              <a:t>     Para Rivera (2016) dentro del Patrimonio Tangible se encuentran Patrimonios Muebles e Inmuebles.</a:t>
            </a:r>
          </a:p>
          <a:p>
            <a:pPr marL="45720" indent="0">
              <a:buNone/>
            </a:pPr>
            <a:endParaRPr lang="es-MX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CE545A0-99DB-40F3-B51B-228EEEAD6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2118" y="1628800"/>
            <a:ext cx="4236707" cy="317753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D1798358-1BD4-4E15-9962-E78DE475B3AF}"/>
              </a:ext>
            </a:extLst>
          </p:cNvPr>
          <p:cNvSpPr/>
          <p:nvPr/>
        </p:nvSpPr>
        <p:spPr>
          <a:xfrm>
            <a:off x="8270271" y="5157192"/>
            <a:ext cx="3600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MX" sz="1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Imagen 7.- El  Mole Poblano, Fuente: https://www.cocinadelirante.com/receta/carne/mole-con-pollo</a:t>
            </a:r>
          </a:p>
        </p:txBody>
      </p:sp>
    </p:spTree>
    <p:extLst>
      <p:ext uri="{BB962C8B-B14F-4D97-AF65-F5344CB8AC3E}">
        <p14:creationId xmlns:p14="http://schemas.microsoft.com/office/powerpoint/2010/main" val="369301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orteamérica continental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5303751_TF02804879.potx" id="{6E79DC27-63E2-48FB-B3FC-7C76469564E8}" vid="{602EE153-97D9-43F2-BFAD-3CF991513A6C}"/>
    </a:ext>
  </a:extLst>
</a:theme>
</file>

<file path=ppt/theme/theme2.xml><?xml version="1.0" encoding="utf-8"?>
<a:theme xmlns:a="http://schemas.openxmlformats.org/drawingml/2006/main" name="Tema de Offic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1238</TotalTime>
  <Words>1727</Words>
  <Application>Microsoft Office PowerPoint</Application>
  <PresentationFormat>Personalizado</PresentationFormat>
  <Paragraphs>122</Paragraphs>
  <Slides>25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9" baseType="lpstr">
      <vt:lpstr>Arial</vt:lpstr>
      <vt:lpstr>Century Gothic</vt:lpstr>
      <vt:lpstr>Times New Roman</vt:lpstr>
      <vt:lpstr>Norteamérica continental 16x9</vt:lpstr>
      <vt:lpstr>  UNIVERSIDAD AUTÓNOMA DEL ESTADO DE MÉXICO FACULTAD DE ARQUITECTURA Y DISEÑO  Licenciatura en Arquitectura   Unidad de aprendizaje:  PATRIMONIO HISTÓRICO ARQUITECTÓNICO    Tipología del Patrimonio cultural   </vt:lpstr>
      <vt:lpstr>OBJETIVO Y UNIDAD DE COMPETENCIA</vt:lpstr>
      <vt:lpstr>CONTENIDO DE LA UNIDAD</vt:lpstr>
      <vt:lpstr>EL PATRIMONIO A TRAVÉS DEL APRENDIZAJE SIGNIFICATIVO</vt:lpstr>
      <vt:lpstr>SIGNIFICADO DE PATRIMONIO</vt:lpstr>
      <vt:lpstr>SIGNIFICADO PATRIMONIO SEGÚN UNESCO: </vt:lpstr>
      <vt:lpstr>DIVISIÓN PATRIMONIO SEGÚN UNESCO: </vt:lpstr>
      <vt:lpstr> PATRIMONIO CULTURAL </vt:lpstr>
      <vt:lpstr>TIPOS DE PATRIMONIOS CULTURALES</vt:lpstr>
      <vt:lpstr>PATRIMONIO TANGIBLE MUEBLE</vt:lpstr>
      <vt:lpstr>PATRIMONIO TANGIBLE INMUEBLE</vt:lpstr>
      <vt:lpstr>PATRIMONIO CULTURAL MATERIAL</vt:lpstr>
      <vt:lpstr>PATRIMONIO INTANGIBLE SEGÚN CONVENCIÓN PARA LA SALVAGUARDA</vt:lpstr>
      <vt:lpstr>EJEMPLOS PATRIMONIO CULTURAL INMATERIAL</vt:lpstr>
      <vt:lpstr>DIVISIÓN PATRIMONIO  CULTURAL INMATERIAL CINU</vt:lpstr>
      <vt:lpstr>DIVISIÓN PATRIMONIO  CULTURAL INMATERIAL CINU</vt:lpstr>
      <vt:lpstr>DIVISIÓN PATRIMONIO  CULTURAL INMATERIAL CINU</vt:lpstr>
      <vt:lpstr>Patrimonio Tradicional y Popular como menciona la UNESCO (1989)</vt:lpstr>
      <vt:lpstr>Monumento según el inah</vt:lpstr>
      <vt:lpstr>Monumentos y zonas arqueológicos</vt:lpstr>
      <vt:lpstr>Monumentos históricos</vt:lpstr>
      <vt:lpstr>Tipos de Monumentos históricos</vt:lpstr>
      <vt:lpstr>Tipos de Monumentos históricos</vt:lpstr>
      <vt:lpstr>ACTIVIDADES ALUMNOS</vt:lpstr>
      <vt:lpstr>Fuente: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EVOLUCIÓN DE LOS BARRIOS DE LA CIUDAD DE TOLUCA  DESDE LA COLONIA A LA CONTEMPORANEIDAD</dc:title>
  <dc:creator>MINA</dc:creator>
  <cp:lastModifiedBy>margarita isabel sena sánchez</cp:lastModifiedBy>
  <cp:revision>83</cp:revision>
  <dcterms:created xsi:type="dcterms:W3CDTF">2019-09-22T18:44:54Z</dcterms:created>
  <dcterms:modified xsi:type="dcterms:W3CDTF">2019-09-29T21:50:20Z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