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260" r:id="rId6"/>
    <p:sldId id="291" r:id="rId7"/>
    <p:sldId id="284" r:id="rId8"/>
    <p:sldId id="265" r:id="rId9"/>
    <p:sldId id="267" r:id="rId10"/>
    <p:sldId id="283" r:id="rId11"/>
    <p:sldId id="259" r:id="rId12"/>
    <p:sldId id="269" r:id="rId13"/>
    <p:sldId id="285" r:id="rId14"/>
    <p:sldId id="268" r:id="rId15"/>
    <p:sldId id="270" r:id="rId16"/>
    <p:sldId id="261" r:id="rId17"/>
    <p:sldId id="271" r:id="rId18"/>
    <p:sldId id="272" r:id="rId19"/>
    <p:sldId id="287" r:id="rId20"/>
    <p:sldId id="262" r:id="rId21"/>
    <p:sldId id="273" r:id="rId22"/>
    <p:sldId id="289" r:id="rId23"/>
    <p:sldId id="274" r:id="rId24"/>
    <p:sldId id="275" r:id="rId25"/>
    <p:sldId id="276" r:id="rId26"/>
    <p:sldId id="277" r:id="rId27"/>
    <p:sldId id="278" r:id="rId28"/>
    <p:sldId id="263" r:id="rId29"/>
    <p:sldId id="279" r:id="rId30"/>
    <p:sldId id="280" r:id="rId31"/>
    <p:sldId id="281" r:id="rId32"/>
    <p:sldId id="286" r:id="rId33"/>
    <p:sldId id="288" r:id="rId34"/>
    <p:sldId id="29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92"/>
  </p:normalViewPr>
  <p:slideViewPr>
    <p:cSldViewPr snapToGrid="0" snapToObjects="1">
      <p:cViewPr varScale="1">
        <p:scale>
          <a:sx n="95" d="100"/>
          <a:sy n="95" d="100"/>
        </p:scale>
        <p:origin x="158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s-ES_tradnl"/>
              <a:t>Clic para editar título</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9/17/19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pic>
        <p:nvPicPr>
          <p:cNvPr id="7" name="Imagen 6" descr="Color LD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35496" y="274332"/>
            <a:ext cx="561486" cy="774000"/>
          </a:xfrm>
          <a:prstGeom prst="rect">
            <a:avLst/>
          </a:prstGeom>
        </p:spPr>
      </p:pic>
      <p:pic>
        <p:nvPicPr>
          <p:cNvPr id="8" name="Imagen 7" descr="IMAGENinstXICOcolor.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5576" y="274332"/>
            <a:ext cx="609826" cy="761132"/>
          </a:xfrm>
          <a:prstGeom prst="rect">
            <a:avLst/>
          </a:prstGeom>
        </p:spPr>
      </p:pic>
      <p:pic>
        <p:nvPicPr>
          <p:cNvPr id="9" name="Imagen 8" descr="EscudoMetalicolor Actual.psd"/>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6704" y="202324"/>
            <a:ext cx="891480" cy="89148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s-ES_tradnl"/>
              <a:t>Clic para editar título</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s-ES_tradnl"/>
              <a:t>Haga clic para modificar el estilo de texto del patrón</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9/17/19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magen encima del título">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s-ES_tradnl"/>
              <a:t>Clic para editar título</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9/17/19</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s-ES_tradnl"/>
              <a:t>Arrastre la imagen al marcador de posición o haga clic en el icono para agregar</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s-ES_tradnl"/>
              <a:t>Clic para editar título</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9/17/19</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s-ES_tradnl"/>
              <a:t>Arrastre la imagen al marcador de posición o haga clic en el icono para agregar</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s-ES_tradnl"/>
              <a:t>Arrastre la imagen al marcador de posición o haga clic en el icono para agregar</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s-ES_tradnl"/>
              <a:t>Clic para editar título</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9/17/19</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s-ES_tradnl"/>
              <a:t>Arrastre la imagen al marcador de posición o haga clic en el icono para agregar</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s-ES_tradnl"/>
              <a:t>Arrastre la imagen al marcador de posición o haga clic en el icono para agregar</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s-ES_tradnl"/>
              <a:t>Arrastre la imagen al marcador de posición o haga clic en el icono para agregar</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9/17/19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s-ES_tradnl"/>
              <a:t>Clic para editar título</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9/17/19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9/17/19</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s-ES_tradnl"/>
              <a:t>Clic para editar título</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9/17/19</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s-ES_tradnl"/>
              <a:t>Arrastre la imagen al marcador de posición o haga clic en el icono para agregar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s-ES_tradnl"/>
              <a:t>Clic para editar título</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70FAA508-F0CD-46EA-95FB-26B559A0B5D9}" type="datetimeFigureOut">
              <a:rPr lang="en-US" smtClean="0"/>
              <a:t>9/17/19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9/17/19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a:xfrm>
            <a:off x="6580094" y="188259"/>
            <a:ext cx="2133600" cy="365125"/>
          </a:xfrm>
        </p:spPr>
        <p:txBody>
          <a:bodyPr/>
          <a:lstStyle/>
          <a:p>
            <a:fld id="{70FAA508-F0CD-46EA-95FB-26B559A0B5D9}" type="datetimeFigureOut">
              <a:rPr lang="en-US" smtClean="0"/>
              <a:t>9/17/19</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fld id="{70FAA508-F0CD-46EA-95FB-26B559A0B5D9}" type="datetimeFigureOut">
              <a:rPr lang="en-US" smtClean="0"/>
              <a:t>9/17/19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AA508-F0CD-46EA-95FB-26B559A0B5D9}" type="datetimeFigureOut">
              <a:rPr lang="en-US" smtClean="0"/>
              <a:t>9/17/19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s-ES_tradnl"/>
              <a:t>Clic para editar título</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9/17/19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789894" y="6569075"/>
            <a:ext cx="457200" cy="365125"/>
          </a:xfrm>
          <a:prstGeom prst="rect">
            <a:avLst/>
          </a:prstGeom>
        </p:spPr>
        <p:txBody>
          <a:bodyPr/>
          <a:lstStyle/>
          <a:p>
            <a:fld id="{4A822907-8A9D-4F6B-98F6-913902AD56B5}" type="slidenum">
              <a:rPr lang="en-US" smtClean="0"/>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s-ES_tradnl"/>
              <a:t>Clic para editar título</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70FAA508-F0CD-46EA-95FB-26B559A0B5D9}" type="datetimeFigureOut">
              <a:rPr lang="en-US" smtClean="0"/>
              <a:t>9/17/19</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7" name="Rectangle 6"/>
          <p:cNvSpPr/>
          <p:nvPr/>
        </p:nvSpPr>
        <p:spPr>
          <a:xfrm>
            <a:off x="914400" y="0"/>
            <a:ext cx="7999413" cy="18288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Imagen 8" descr="Color LDI.png"/>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435496" y="274332"/>
            <a:ext cx="561486" cy="774000"/>
          </a:xfrm>
          <a:prstGeom prst="rect">
            <a:avLst/>
          </a:prstGeom>
        </p:spPr>
      </p:pic>
      <p:pic>
        <p:nvPicPr>
          <p:cNvPr id="10" name="Imagen 9" descr="IMAGENinstXICOcolor.png"/>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8155576" y="274332"/>
            <a:ext cx="609826" cy="761132"/>
          </a:xfrm>
          <a:prstGeom prst="rect">
            <a:avLst/>
          </a:prstGeom>
        </p:spPr>
      </p:pic>
      <p:pic>
        <p:nvPicPr>
          <p:cNvPr id="11" name="Imagen 10" descr="EscudoMetalicolor Actual.psd"/>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306704" y="202324"/>
            <a:ext cx="891480" cy="891480"/>
          </a:xfrm>
          <a:prstGeom prst="rect">
            <a:avLst/>
          </a:prstGeom>
        </p:spPr>
      </p:pic>
      <p:sp>
        <p:nvSpPr>
          <p:cNvPr id="12" name="CuadroTexto 11"/>
          <p:cNvSpPr txBox="1"/>
          <p:nvPr userDrawn="1"/>
        </p:nvSpPr>
        <p:spPr>
          <a:xfrm>
            <a:off x="840104" y="6408276"/>
            <a:ext cx="4349268" cy="276999"/>
          </a:xfrm>
          <a:prstGeom prst="rect">
            <a:avLst/>
          </a:prstGeom>
          <a:noFill/>
        </p:spPr>
        <p:txBody>
          <a:bodyPr wrap="none" rtlCol="0">
            <a:spAutoFit/>
          </a:bodyPr>
          <a:lstStyle/>
          <a:p>
            <a:r>
              <a:rPr lang="es-ES" sz="1200" dirty="0">
                <a:solidFill>
                  <a:schemeClr val="accent1">
                    <a:lumMod val="50000"/>
                  </a:schemeClr>
                </a:solidFill>
              </a:rPr>
              <a:t>Equipo</a:t>
            </a:r>
            <a:r>
              <a:rPr lang="es-ES" sz="1200" baseline="0" dirty="0">
                <a:solidFill>
                  <a:schemeClr val="accent1">
                    <a:lumMod val="50000"/>
                  </a:schemeClr>
                </a:solidFill>
              </a:rPr>
              <a:t> y herramienta en la Fundición a la Cera Perdida</a:t>
            </a:r>
            <a:endParaRPr lang="es-ES" sz="1200" dirty="0">
              <a:solidFill>
                <a:schemeClr val="accent1">
                  <a:lumMod val="50000"/>
                </a:schemeClr>
              </a:solidFill>
            </a:endParaRPr>
          </a:p>
        </p:txBody>
      </p:sp>
      <p:sp>
        <p:nvSpPr>
          <p:cNvPr id="13" name="CuadroTexto 12"/>
          <p:cNvSpPr txBox="1"/>
          <p:nvPr userDrawn="1"/>
        </p:nvSpPr>
        <p:spPr>
          <a:xfrm>
            <a:off x="6075592" y="6408276"/>
            <a:ext cx="2945037" cy="276999"/>
          </a:xfrm>
          <a:prstGeom prst="rect">
            <a:avLst/>
          </a:prstGeom>
          <a:noFill/>
        </p:spPr>
        <p:txBody>
          <a:bodyPr wrap="none" rtlCol="0">
            <a:spAutoFit/>
          </a:bodyPr>
          <a:lstStyle/>
          <a:p>
            <a:r>
              <a:rPr lang="es-ES" sz="1200" dirty="0">
                <a:solidFill>
                  <a:schemeClr val="accent1">
                    <a:lumMod val="50000"/>
                  </a:schemeClr>
                </a:solidFill>
              </a:rPr>
              <a:t>Dr. en </a:t>
            </a:r>
            <a:r>
              <a:rPr lang="es-ES" sz="1200" dirty="0" err="1">
                <a:solidFill>
                  <a:schemeClr val="accent1">
                    <a:lumMod val="50000"/>
                  </a:schemeClr>
                </a:solidFill>
              </a:rPr>
              <a:t>Dis</a:t>
            </a:r>
            <a:r>
              <a:rPr lang="es-ES" sz="1200" dirty="0">
                <a:solidFill>
                  <a:schemeClr val="accent1">
                    <a:lumMod val="50000"/>
                  </a:schemeClr>
                </a:solidFill>
              </a:rPr>
              <a:t>. Josué-Deniss</a:t>
            </a:r>
            <a:r>
              <a:rPr lang="es-ES" sz="1200" baseline="0" dirty="0">
                <a:solidFill>
                  <a:schemeClr val="accent1">
                    <a:lumMod val="50000"/>
                  </a:schemeClr>
                </a:solidFill>
              </a:rPr>
              <a:t> Rojas-Aragón</a:t>
            </a:r>
            <a:endParaRPr lang="es-ES" sz="1200" dirty="0">
              <a:solidFill>
                <a:schemeClr val="accent1">
                  <a:lumMod val="50000"/>
                </a:scheme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ES" sz="2000" dirty="0"/>
              <a:t>Equipo y Herramienta en la Fundición a la Cera Perdida</a:t>
            </a:r>
          </a:p>
        </p:txBody>
      </p:sp>
      <p:sp>
        <p:nvSpPr>
          <p:cNvPr id="3" name="Subtítulo 2"/>
          <p:cNvSpPr>
            <a:spLocks noGrp="1"/>
          </p:cNvSpPr>
          <p:nvPr>
            <p:ph type="subTitle" idx="1"/>
          </p:nvPr>
        </p:nvSpPr>
        <p:spPr>
          <a:xfrm>
            <a:off x="336176" y="3035143"/>
            <a:ext cx="8579224" cy="3822857"/>
          </a:xfrm>
          <a:solidFill>
            <a:schemeClr val="tx2">
              <a:lumMod val="20000"/>
              <a:lumOff val="80000"/>
            </a:schemeClr>
          </a:solidFill>
          <a:ln>
            <a:solidFill>
              <a:schemeClr val="bg1">
                <a:lumMod val="85000"/>
              </a:schemeClr>
            </a:solidFill>
          </a:ln>
        </p:spPr>
        <p:txBody>
          <a:bodyPr>
            <a:normAutofit lnSpcReduction="10000"/>
          </a:bodyPr>
          <a:lstStyle/>
          <a:p>
            <a:endParaRPr lang="es-ES" sz="1600" dirty="0"/>
          </a:p>
          <a:p>
            <a:endParaRPr lang="es-ES" sz="1600" dirty="0"/>
          </a:p>
          <a:p>
            <a:r>
              <a:rPr lang="es-ES" sz="2000" dirty="0">
                <a:solidFill>
                  <a:schemeClr val="tx1">
                    <a:lumMod val="85000"/>
                    <a:lumOff val="15000"/>
                  </a:schemeClr>
                </a:solidFill>
              </a:rPr>
              <a:t>Licenciatura en Diseño Industrial</a:t>
            </a:r>
          </a:p>
          <a:p>
            <a:pPr>
              <a:spcBef>
                <a:spcPts val="0"/>
              </a:spcBef>
            </a:pPr>
            <a:r>
              <a:rPr lang="es-ES" sz="2000" dirty="0">
                <a:solidFill>
                  <a:schemeClr val="tx1">
                    <a:lumMod val="85000"/>
                    <a:lumOff val="15000"/>
                  </a:schemeClr>
                </a:solidFill>
              </a:rPr>
              <a:t>Unidad de Aprendizaje: </a:t>
            </a:r>
            <a:r>
              <a:rPr lang="es-ES" sz="2000" b="1" dirty="0">
                <a:solidFill>
                  <a:schemeClr val="tx1">
                    <a:lumMod val="85000"/>
                    <a:lumOff val="15000"/>
                  </a:schemeClr>
                </a:solidFill>
              </a:rPr>
              <a:t>Temas Selectos de Diseño </a:t>
            </a:r>
          </a:p>
          <a:p>
            <a:pPr>
              <a:spcBef>
                <a:spcPts val="0"/>
              </a:spcBef>
            </a:pPr>
            <a:r>
              <a:rPr lang="es-ES" sz="2000" dirty="0">
                <a:solidFill>
                  <a:schemeClr val="tx1">
                    <a:lumMod val="85000"/>
                    <a:lumOff val="15000"/>
                  </a:schemeClr>
                </a:solidFill>
              </a:rPr>
              <a:t>				</a:t>
            </a:r>
            <a:r>
              <a:rPr lang="es-ES" sz="2000" b="1" dirty="0">
                <a:solidFill>
                  <a:schemeClr val="tx1">
                    <a:lumMod val="85000"/>
                    <a:lumOff val="15000"/>
                  </a:schemeClr>
                </a:solidFill>
              </a:rPr>
              <a:t>-Diseño de Joyería-</a:t>
            </a:r>
          </a:p>
          <a:p>
            <a:pPr>
              <a:spcBef>
                <a:spcPts val="0"/>
              </a:spcBef>
            </a:pPr>
            <a:r>
              <a:rPr lang="es-ES" sz="2000" dirty="0">
                <a:solidFill>
                  <a:schemeClr val="tx1">
                    <a:lumMod val="85000"/>
                    <a:lumOff val="15000"/>
                  </a:schemeClr>
                </a:solidFill>
              </a:rPr>
              <a:t>Plan de Estudios: 2015</a:t>
            </a:r>
          </a:p>
          <a:p>
            <a:pPr>
              <a:spcBef>
                <a:spcPts val="0"/>
              </a:spcBef>
            </a:pPr>
            <a:endParaRPr lang="es-ES" sz="1200" dirty="0"/>
          </a:p>
          <a:p>
            <a:pPr>
              <a:spcBef>
                <a:spcPts val="0"/>
              </a:spcBef>
            </a:pPr>
            <a:endParaRPr lang="es-ES" sz="1200" dirty="0"/>
          </a:p>
          <a:p>
            <a:pPr>
              <a:spcBef>
                <a:spcPts val="0"/>
              </a:spcBef>
            </a:pPr>
            <a:endParaRPr lang="es-ES" sz="1200" dirty="0"/>
          </a:p>
          <a:p>
            <a:pPr>
              <a:spcBef>
                <a:spcPts val="0"/>
              </a:spcBef>
            </a:pPr>
            <a:endParaRPr lang="es-ES" sz="1200" dirty="0"/>
          </a:p>
          <a:p>
            <a:pPr>
              <a:spcBef>
                <a:spcPts val="0"/>
              </a:spcBef>
            </a:pPr>
            <a:endParaRPr lang="es-ES" sz="1200" dirty="0"/>
          </a:p>
          <a:p>
            <a:pPr>
              <a:spcBef>
                <a:spcPts val="0"/>
              </a:spcBef>
            </a:pPr>
            <a:endParaRPr lang="es-ES" sz="1200" dirty="0"/>
          </a:p>
          <a:p>
            <a:pPr algn="r">
              <a:spcBef>
                <a:spcPts val="0"/>
              </a:spcBef>
            </a:pPr>
            <a:r>
              <a:rPr lang="es-ES" sz="1600" dirty="0">
                <a:solidFill>
                  <a:schemeClr val="bg2">
                    <a:lumMod val="25000"/>
                  </a:schemeClr>
                </a:solidFill>
              </a:rPr>
              <a:t>Autor: Dr. en </a:t>
            </a:r>
            <a:r>
              <a:rPr lang="es-ES" sz="1600" dirty="0" err="1">
                <a:solidFill>
                  <a:schemeClr val="bg2">
                    <a:lumMod val="25000"/>
                  </a:schemeClr>
                </a:solidFill>
              </a:rPr>
              <a:t>Dis</a:t>
            </a:r>
            <a:r>
              <a:rPr lang="es-ES" sz="1600" dirty="0">
                <a:solidFill>
                  <a:schemeClr val="bg2">
                    <a:lumMod val="25000"/>
                  </a:schemeClr>
                </a:solidFill>
              </a:rPr>
              <a:t>. Josué Deniss Rojas Aragón</a:t>
            </a:r>
          </a:p>
          <a:p>
            <a:pPr algn="r">
              <a:spcBef>
                <a:spcPts val="0"/>
              </a:spcBef>
            </a:pPr>
            <a:r>
              <a:rPr lang="es-ES" sz="1600" dirty="0">
                <a:solidFill>
                  <a:schemeClr val="bg2">
                    <a:lumMod val="25000"/>
                  </a:schemeClr>
                </a:solidFill>
              </a:rPr>
              <a:t>Septiembre 2019</a:t>
            </a:r>
          </a:p>
        </p:txBody>
      </p:sp>
      <p:sp>
        <p:nvSpPr>
          <p:cNvPr id="4" name="CuadroTexto 3"/>
          <p:cNvSpPr txBox="1"/>
          <p:nvPr/>
        </p:nvSpPr>
        <p:spPr>
          <a:xfrm>
            <a:off x="914400" y="1212362"/>
            <a:ext cx="7354212" cy="738664"/>
          </a:xfrm>
          <a:prstGeom prst="rect">
            <a:avLst/>
          </a:prstGeom>
          <a:noFill/>
        </p:spPr>
        <p:txBody>
          <a:bodyPr wrap="square" rtlCol="0">
            <a:spAutoFit/>
          </a:bodyPr>
          <a:lstStyle/>
          <a:p>
            <a:r>
              <a:rPr lang="es-ES" sz="2400" b="1"/>
              <a:t>Universidad Autónoma del Estado de México</a:t>
            </a:r>
          </a:p>
          <a:p>
            <a:r>
              <a:rPr lang="es-ES"/>
              <a:t>Centro Universitario UAEM Valle de Chalco</a:t>
            </a:r>
            <a:endParaRPr lang="es-ES" dirty="0"/>
          </a:p>
        </p:txBody>
      </p:sp>
    </p:spTree>
    <p:extLst>
      <p:ext uri="{BB962C8B-B14F-4D97-AF65-F5344CB8AC3E}">
        <p14:creationId xmlns:p14="http://schemas.microsoft.com/office/powerpoint/2010/main" val="2655430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1.2. En el modelado de la cera</a:t>
            </a:r>
          </a:p>
        </p:txBody>
      </p:sp>
      <p:pic>
        <p:nvPicPr>
          <p:cNvPr id="10" name="Imagen 13" descr="DSC03581.JPG"/>
          <p:cNvPicPr>
            <a:picLocks noChangeAspect="1"/>
          </p:cNvPicPr>
          <p:nvPr/>
        </p:nvPicPr>
        <p:blipFill>
          <a:blip r:embed="rId2">
            <a:extLst>
              <a:ext uri="{28A0092B-C50C-407E-A947-70E740481C1C}">
                <a14:useLocalDpi xmlns:a14="http://schemas.microsoft.com/office/drawing/2010/main" val="0"/>
              </a:ext>
            </a:extLst>
          </a:blip>
          <a:srcRect l="5333" t="19649" r="12952" b="8932"/>
          <a:stretch>
            <a:fillRect/>
          </a:stretch>
        </p:blipFill>
        <p:spPr bwMode="auto">
          <a:xfrm>
            <a:off x="350261" y="2198687"/>
            <a:ext cx="3455988" cy="1878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CuadroTexto 7"/>
          <p:cNvSpPr txBox="1">
            <a:spLocks noChangeArrowheads="1"/>
          </p:cNvSpPr>
          <p:nvPr/>
        </p:nvSpPr>
        <p:spPr bwMode="auto">
          <a:xfrm>
            <a:off x="3822852" y="2140316"/>
            <a:ext cx="1647157" cy="707886"/>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t>Bloque de cera para modelar –desbaste-</a:t>
            </a:r>
          </a:p>
          <a:p>
            <a:r>
              <a:rPr lang="es-ES_tradnl" b="1" dirty="0"/>
              <a:t>Fuente: </a:t>
            </a:r>
            <a:r>
              <a:rPr lang="es-ES_tradnl" dirty="0"/>
              <a:t>Elaboración Propia (2017)</a:t>
            </a:r>
          </a:p>
        </p:txBody>
      </p:sp>
      <p:sp>
        <p:nvSpPr>
          <p:cNvPr id="14" name="CuadroTexto 7"/>
          <p:cNvSpPr txBox="1">
            <a:spLocks noChangeArrowheads="1"/>
          </p:cNvSpPr>
          <p:nvPr/>
        </p:nvSpPr>
        <p:spPr bwMode="auto">
          <a:xfrm>
            <a:off x="4310340" y="3593943"/>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r"/>
            <a:r>
              <a:rPr lang="es-ES_tradnl" dirty="0">
                <a:solidFill>
                  <a:srgbClr val="726201"/>
                </a:solidFill>
              </a:rPr>
              <a:t>Cera azul con 4 láminas 10x</a:t>
            </a:r>
          </a:p>
          <a:p>
            <a:pPr algn="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(2018b)</a:t>
            </a:r>
          </a:p>
        </p:txBody>
      </p:sp>
      <p:pic>
        <p:nvPicPr>
          <p:cNvPr id="17" name="Imagen 16"/>
          <p:cNvPicPr>
            <a:picLocks noChangeAspect="1"/>
          </p:cNvPicPr>
          <p:nvPr/>
        </p:nvPicPr>
        <p:blipFill>
          <a:blip r:embed="rId3"/>
          <a:stretch>
            <a:fillRect/>
          </a:stretch>
        </p:blipFill>
        <p:spPr>
          <a:xfrm>
            <a:off x="350261" y="4208944"/>
            <a:ext cx="2852678" cy="1878013"/>
          </a:xfrm>
          <a:prstGeom prst="rect">
            <a:avLst/>
          </a:prstGeom>
        </p:spPr>
      </p:pic>
      <p:pic>
        <p:nvPicPr>
          <p:cNvPr id="19" name="Imagen 18"/>
          <p:cNvPicPr>
            <a:picLocks noChangeAspect="1"/>
          </p:cNvPicPr>
          <p:nvPr/>
        </p:nvPicPr>
        <p:blipFill>
          <a:blip r:embed="rId4"/>
          <a:stretch>
            <a:fillRect/>
          </a:stretch>
        </p:blipFill>
        <p:spPr>
          <a:xfrm>
            <a:off x="6524166" y="2099046"/>
            <a:ext cx="2243770" cy="2088671"/>
          </a:xfrm>
          <a:prstGeom prst="rect">
            <a:avLst/>
          </a:prstGeom>
        </p:spPr>
      </p:pic>
      <p:sp>
        <p:nvSpPr>
          <p:cNvPr id="20" name="CuadroTexto 7"/>
          <p:cNvSpPr txBox="1">
            <a:spLocks noChangeArrowheads="1"/>
          </p:cNvSpPr>
          <p:nvPr/>
        </p:nvSpPr>
        <p:spPr bwMode="auto">
          <a:xfrm>
            <a:off x="1896869" y="5787301"/>
            <a:ext cx="325642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rgbClr val="726201"/>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t>Cera verde en bloque para tallar 1lb (452grs.)</a:t>
            </a:r>
          </a:p>
          <a:p>
            <a:r>
              <a:rPr lang="es-ES_tradnl" b="1" dirty="0"/>
              <a:t>Fuente: </a:t>
            </a:r>
            <a:r>
              <a:rPr lang="es-ES_tradnl" dirty="0" err="1"/>
              <a:t>Ergozzmex</a:t>
            </a:r>
            <a:r>
              <a:rPr lang="es-ES_tradnl" dirty="0"/>
              <a:t> (2018a)</a:t>
            </a:r>
          </a:p>
        </p:txBody>
      </p:sp>
      <p:pic>
        <p:nvPicPr>
          <p:cNvPr id="22" name="Imagen 21"/>
          <p:cNvPicPr>
            <a:picLocks noChangeAspect="1"/>
          </p:cNvPicPr>
          <p:nvPr/>
        </p:nvPicPr>
        <p:blipFill>
          <a:blip r:embed="rId5"/>
          <a:stretch>
            <a:fillRect/>
          </a:stretch>
        </p:blipFill>
        <p:spPr>
          <a:xfrm>
            <a:off x="5923166" y="4358160"/>
            <a:ext cx="2990647" cy="1928852"/>
          </a:xfrm>
          <a:prstGeom prst="rect">
            <a:avLst/>
          </a:prstGeom>
        </p:spPr>
      </p:pic>
      <p:sp>
        <p:nvSpPr>
          <p:cNvPr id="23" name="CuadroTexto 7"/>
          <p:cNvSpPr txBox="1">
            <a:spLocks noChangeArrowheads="1"/>
          </p:cNvSpPr>
          <p:nvPr/>
        </p:nvSpPr>
        <p:spPr bwMode="auto">
          <a:xfrm>
            <a:off x="4467743" y="4383060"/>
            <a:ext cx="1537857" cy="8617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r"/>
            <a:r>
              <a:rPr lang="es-ES_tradnl" dirty="0">
                <a:solidFill>
                  <a:srgbClr val="726201"/>
                </a:solidFill>
              </a:rPr>
              <a:t>Cera turquesa seccionada para tallar 1Lb (454 </a:t>
            </a:r>
            <a:r>
              <a:rPr lang="es-ES_tradnl" dirty="0" err="1">
                <a:solidFill>
                  <a:srgbClr val="726201"/>
                </a:solidFill>
              </a:rPr>
              <a:t>grs</a:t>
            </a:r>
            <a:r>
              <a:rPr lang="es-ES_tradnl" dirty="0">
                <a:solidFill>
                  <a:srgbClr val="726201"/>
                </a:solidFill>
              </a:rPr>
              <a:t>.)</a:t>
            </a:r>
          </a:p>
          <a:p>
            <a:pPr algn="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(2018c)</a:t>
            </a:r>
          </a:p>
        </p:txBody>
      </p:sp>
    </p:spTree>
    <p:extLst>
      <p:ext uri="{BB962C8B-B14F-4D97-AF65-F5344CB8AC3E}">
        <p14:creationId xmlns:p14="http://schemas.microsoft.com/office/powerpoint/2010/main" val="119352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r>
              <a:rPr lang="es-ES" dirty="0"/>
              <a:t>1.3. En la preparación previa al vaciado</a:t>
            </a:r>
          </a:p>
        </p:txBody>
      </p:sp>
      <p:sp>
        <p:nvSpPr>
          <p:cNvPr id="5" name="Título 1"/>
          <p:cNvSpPr>
            <a:spLocks noGrp="1"/>
          </p:cNvSpPr>
          <p:nvPr>
            <p:ph type="title"/>
          </p:nvPr>
        </p:nvSpPr>
        <p:spPr/>
        <p:txBody>
          <a:bodyPr>
            <a:normAutofit/>
          </a:bodyPr>
          <a:lstStyle/>
          <a:p>
            <a:r>
              <a:rPr lang="es-ES" sz="2800" dirty="0"/>
              <a:t>1. Herramienta y Equipo</a:t>
            </a:r>
          </a:p>
        </p:txBody>
      </p:sp>
    </p:spTree>
    <p:extLst>
      <p:ext uri="{BB962C8B-B14F-4D97-AF65-F5344CB8AC3E}">
        <p14:creationId xmlns:p14="http://schemas.microsoft.com/office/powerpoint/2010/main" val="1599185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1.3. En la preparación previa al vaciado</a:t>
            </a:r>
          </a:p>
        </p:txBody>
      </p:sp>
      <p:pic>
        <p:nvPicPr>
          <p:cNvPr id="7" name="Imagen 6"/>
          <p:cNvPicPr>
            <a:picLocks noChangeAspect="1"/>
          </p:cNvPicPr>
          <p:nvPr/>
        </p:nvPicPr>
        <p:blipFill>
          <a:blip r:embed="rId2"/>
          <a:stretch>
            <a:fillRect/>
          </a:stretch>
        </p:blipFill>
        <p:spPr>
          <a:xfrm>
            <a:off x="464958" y="4362905"/>
            <a:ext cx="2463119" cy="1738201"/>
          </a:xfrm>
          <a:prstGeom prst="rect">
            <a:avLst/>
          </a:prstGeom>
        </p:spPr>
      </p:pic>
      <p:pic>
        <p:nvPicPr>
          <p:cNvPr id="15" name="Imagen 14"/>
          <p:cNvPicPr>
            <a:picLocks noChangeAspect="1"/>
          </p:cNvPicPr>
          <p:nvPr/>
        </p:nvPicPr>
        <p:blipFill>
          <a:blip r:embed="rId3"/>
          <a:stretch>
            <a:fillRect/>
          </a:stretch>
        </p:blipFill>
        <p:spPr>
          <a:xfrm>
            <a:off x="234751" y="2182216"/>
            <a:ext cx="2318230" cy="2075761"/>
          </a:xfrm>
          <a:prstGeom prst="rect">
            <a:avLst/>
          </a:prstGeom>
        </p:spPr>
      </p:pic>
      <p:sp>
        <p:nvSpPr>
          <p:cNvPr id="18" name="CuadroTexto 7"/>
          <p:cNvSpPr txBox="1">
            <a:spLocks noChangeArrowheads="1"/>
          </p:cNvSpPr>
          <p:nvPr/>
        </p:nvSpPr>
        <p:spPr bwMode="auto">
          <a:xfrm>
            <a:off x="2552981" y="5700996"/>
            <a:ext cx="291226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solidFill>
                  <a:srgbClr val="726201"/>
                </a:solidFill>
              </a:rPr>
              <a:t>Cera para árbol azul 9.5 mm x 600mm.</a:t>
            </a:r>
          </a:p>
          <a:p>
            <a:r>
              <a:rPr lang="es-ES_tradnl" b="1" dirty="0">
                <a:solidFill>
                  <a:srgbClr val="726201"/>
                </a:solidFill>
              </a:rPr>
              <a:t>Fuente: </a:t>
            </a:r>
            <a:r>
              <a:rPr lang="es-ES_tradnl" dirty="0" err="1">
                <a:solidFill>
                  <a:srgbClr val="726201"/>
                </a:solidFill>
              </a:rPr>
              <a:t>Ergozzmex</a:t>
            </a:r>
            <a:r>
              <a:rPr lang="es-ES_tradnl" dirty="0">
                <a:solidFill>
                  <a:srgbClr val="726201"/>
                </a:solidFill>
              </a:rPr>
              <a:t> (2018f)</a:t>
            </a:r>
          </a:p>
        </p:txBody>
      </p:sp>
      <p:sp>
        <p:nvSpPr>
          <p:cNvPr id="19" name="CuadroTexto 7"/>
          <p:cNvSpPr txBox="1">
            <a:spLocks noChangeArrowheads="1"/>
          </p:cNvSpPr>
          <p:nvPr/>
        </p:nvSpPr>
        <p:spPr bwMode="auto">
          <a:xfrm>
            <a:off x="2387025" y="2277112"/>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solidFill>
                  <a:srgbClr val="726201"/>
                </a:solidFill>
              </a:rPr>
              <a:t>Hules para cubiletes</a:t>
            </a:r>
          </a:p>
          <a:p>
            <a:r>
              <a:rPr lang="es-ES_tradnl" b="1" dirty="0">
                <a:solidFill>
                  <a:srgbClr val="726201"/>
                </a:solidFill>
              </a:rPr>
              <a:t>Fuente: </a:t>
            </a:r>
            <a:r>
              <a:rPr lang="es-ES_tradnl" dirty="0" err="1">
                <a:solidFill>
                  <a:srgbClr val="726201"/>
                </a:solidFill>
              </a:rPr>
              <a:t>Ergozzmex</a:t>
            </a:r>
            <a:r>
              <a:rPr lang="es-ES_tradnl" dirty="0">
                <a:solidFill>
                  <a:srgbClr val="726201"/>
                </a:solidFill>
              </a:rPr>
              <a:t> (2018e)</a:t>
            </a:r>
          </a:p>
        </p:txBody>
      </p:sp>
      <p:sp>
        <p:nvSpPr>
          <p:cNvPr id="22" name="Rectangle 1026"/>
          <p:cNvSpPr>
            <a:spLocks noGrp="1" noChangeArrowheads="1"/>
          </p:cNvSpPr>
          <p:nvPr>
            <p:ph idx="1"/>
          </p:nvPr>
        </p:nvSpPr>
        <p:spPr bwMode="auto">
          <a:xfrm>
            <a:off x="4291340" y="2861010"/>
            <a:ext cx="4028865" cy="271093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algn="just" eaLnBrk="1" hangingPunct="1">
              <a:spcBef>
                <a:spcPts val="0"/>
              </a:spcBef>
              <a:buNone/>
            </a:pPr>
            <a:r>
              <a:rPr lang="es-ES_tradnl" sz="1800" dirty="0">
                <a:solidFill>
                  <a:schemeClr val="tx1">
                    <a:lumMod val="85000"/>
                    <a:lumOff val="15000"/>
                  </a:schemeClr>
                </a:solidFill>
                <a:ea typeface="ＭＳ Ｐゴシック" charset="0"/>
                <a:cs typeface="ＭＳ Ｐゴシック" charset="0"/>
              </a:rPr>
              <a:t>El punto de partida para el armado del árbol es el hule que da soporte al cubilete, para ello se utilizan </a:t>
            </a:r>
            <a:r>
              <a:rPr lang="es-ES_tradnl" sz="1800" i="1" dirty="0">
                <a:solidFill>
                  <a:schemeClr val="tx1">
                    <a:lumMod val="85000"/>
                    <a:lumOff val="15000"/>
                  </a:schemeClr>
                </a:solidFill>
                <a:ea typeface="ＭＳ Ｐゴシック" charset="0"/>
                <a:cs typeface="ＭＳ Ｐゴシック" charset="0"/>
              </a:rPr>
              <a:t>hitos</a:t>
            </a:r>
            <a:r>
              <a:rPr lang="es-ES_tradnl" sz="1800" dirty="0">
                <a:solidFill>
                  <a:schemeClr val="tx1">
                    <a:lumMod val="85000"/>
                    <a:lumOff val="15000"/>
                  </a:schemeClr>
                </a:solidFill>
                <a:ea typeface="ＭＳ Ｐゴシック" charset="0"/>
                <a:cs typeface="ＭＳ Ｐゴシック" charset="0"/>
              </a:rPr>
              <a:t> o </a:t>
            </a:r>
            <a:r>
              <a:rPr lang="es-ES_tradnl" sz="1800" i="1" dirty="0">
                <a:solidFill>
                  <a:schemeClr val="tx1">
                    <a:lumMod val="85000"/>
                    <a:lumOff val="15000"/>
                  </a:schemeClr>
                </a:solidFill>
                <a:ea typeface="ＭＳ Ｐゴシック" charset="0"/>
                <a:cs typeface="ＭＳ Ｐゴシック" charset="0"/>
              </a:rPr>
              <a:t>jitos</a:t>
            </a:r>
            <a:r>
              <a:rPr lang="es-ES_tradnl" sz="1800" dirty="0">
                <a:solidFill>
                  <a:schemeClr val="tx1">
                    <a:lumMod val="85000"/>
                    <a:lumOff val="15000"/>
                  </a:schemeClr>
                </a:solidFill>
                <a:ea typeface="ＭＳ Ｐゴシック" charset="0"/>
                <a:cs typeface="ＭＳ Ｐゴシック" charset="0"/>
              </a:rPr>
              <a:t>, que son básicamente unos cilindros de cera, al cual se añadirán los modelos de cera de los nuevos diseños. Disponibles en tiendas especializadas.</a:t>
            </a:r>
          </a:p>
        </p:txBody>
      </p:sp>
    </p:spTree>
    <p:extLst>
      <p:ext uri="{BB962C8B-B14F-4D97-AF65-F5344CB8AC3E}">
        <p14:creationId xmlns:p14="http://schemas.microsoft.com/office/powerpoint/2010/main" val="2088392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1.3. En la preparación previa al vaciado</a:t>
            </a:r>
          </a:p>
        </p:txBody>
      </p:sp>
      <p:pic>
        <p:nvPicPr>
          <p:cNvPr id="12" name="Imagen 11"/>
          <p:cNvPicPr>
            <a:picLocks noChangeAspect="1"/>
          </p:cNvPicPr>
          <p:nvPr/>
        </p:nvPicPr>
        <p:blipFill>
          <a:blip r:embed="rId2"/>
          <a:stretch>
            <a:fillRect/>
          </a:stretch>
        </p:blipFill>
        <p:spPr>
          <a:xfrm>
            <a:off x="6350405" y="4141776"/>
            <a:ext cx="2079569" cy="2215108"/>
          </a:xfrm>
          <a:prstGeom prst="rect">
            <a:avLst/>
          </a:prstGeom>
        </p:spPr>
      </p:pic>
      <p:pic>
        <p:nvPicPr>
          <p:cNvPr id="13" name="Imagen 12"/>
          <p:cNvPicPr>
            <a:picLocks noChangeAspect="1"/>
          </p:cNvPicPr>
          <p:nvPr/>
        </p:nvPicPr>
        <p:blipFill>
          <a:blip r:embed="rId3"/>
          <a:stretch>
            <a:fillRect/>
          </a:stretch>
        </p:blipFill>
        <p:spPr>
          <a:xfrm>
            <a:off x="6473705" y="2173849"/>
            <a:ext cx="2022673" cy="2026028"/>
          </a:xfrm>
          <a:prstGeom prst="rect">
            <a:avLst/>
          </a:prstGeom>
        </p:spPr>
      </p:pic>
      <p:sp>
        <p:nvSpPr>
          <p:cNvPr id="20" name="CuadroTexto 7"/>
          <p:cNvSpPr txBox="1">
            <a:spLocks noChangeArrowheads="1"/>
          </p:cNvSpPr>
          <p:nvPr/>
        </p:nvSpPr>
        <p:spPr bwMode="auto">
          <a:xfrm>
            <a:off x="4064541" y="5929137"/>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r"/>
            <a:r>
              <a:rPr lang="es-ES_tradnl" dirty="0">
                <a:solidFill>
                  <a:srgbClr val="726201"/>
                </a:solidFill>
              </a:rPr>
              <a:t>Investimento </a:t>
            </a:r>
            <a:r>
              <a:rPr lang="es-ES_tradnl" dirty="0" err="1">
                <a:solidFill>
                  <a:srgbClr val="726201"/>
                </a:solidFill>
              </a:rPr>
              <a:t>Prestige</a:t>
            </a:r>
            <a:endParaRPr lang="es-ES_tradnl" dirty="0">
              <a:solidFill>
                <a:srgbClr val="726201"/>
              </a:solidFill>
            </a:endParaRPr>
          </a:p>
          <a:p>
            <a:pPr algn="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(2018h)</a:t>
            </a:r>
          </a:p>
        </p:txBody>
      </p:sp>
      <p:sp>
        <p:nvSpPr>
          <p:cNvPr id="21" name="CuadroTexto 7"/>
          <p:cNvSpPr txBox="1">
            <a:spLocks noChangeArrowheads="1"/>
          </p:cNvSpPr>
          <p:nvPr/>
        </p:nvSpPr>
        <p:spPr bwMode="auto">
          <a:xfrm>
            <a:off x="4154368" y="2280407"/>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r"/>
            <a:r>
              <a:rPr lang="es-ES_tradnl" dirty="0">
                <a:solidFill>
                  <a:srgbClr val="726201"/>
                </a:solidFill>
              </a:rPr>
              <a:t>Tazas de hule</a:t>
            </a:r>
          </a:p>
          <a:p>
            <a:pPr algn="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(2018g)</a:t>
            </a:r>
          </a:p>
        </p:txBody>
      </p:sp>
      <p:sp>
        <p:nvSpPr>
          <p:cNvPr id="16" name="Rectangle 1026"/>
          <p:cNvSpPr>
            <a:spLocks noGrp="1" noChangeArrowheads="1"/>
          </p:cNvSpPr>
          <p:nvPr>
            <p:ph idx="1"/>
          </p:nvPr>
        </p:nvSpPr>
        <p:spPr bwMode="auto">
          <a:xfrm>
            <a:off x="622535" y="2954854"/>
            <a:ext cx="2647847" cy="2863551"/>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Una vez que el árbol ha sido terminado, se coloca el cubilete en el hule, posteriormente se prepara el investimento en las tazas de hule adicionando agua; una vez hecha la mezcla se verterá en el cubilete</a:t>
            </a:r>
            <a:endParaRPr lang="es-ES" sz="1600" dirty="0">
              <a:solidFill>
                <a:schemeClr val="tx1">
                  <a:lumMod val="85000"/>
                  <a:lumOff val="15000"/>
                </a:schemeClr>
              </a:solidFill>
              <a:ea typeface="ＭＳ Ｐゴシック" charset="0"/>
              <a:cs typeface="ＭＳ Ｐゴシック" charset="0"/>
            </a:endParaRPr>
          </a:p>
        </p:txBody>
      </p:sp>
      <p:pic>
        <p:nvPicPr>
          <p:cNvPr id="24" name="Imagen 23"/>
          <p:cNvPicPr>
            <a:picLocks noChangeAspect="1"/>
          </p:cNvPicPr>
          <p:nvPr/>
        </p:nvPicPr>
        <p:blipFill>
          <a:blip r:embed="rId4"/>
          <a:stretch>
            <a:fillRect/>
          </a:stretch>
        </p:blipFill>
        <p:spPr>
          <a:xfrm>
            <a:off x="3693688" y="3032191"/>
            <a:ext cx="1403057" cy="1910988"/>
          </a:xfrm>
          <a:prstGeom prst="rect">
            <a:avLst/>
          </a:prstGeom>
        </p:spPr>
      </p:pic>
      <p:sp>
        <p:nvSpPr>
          <p:cNvPr id="25" name="CuadroTexto 7"/>
          <p:cNvSpPr txBox="1">
            <a:spLocks noChangeArrowheads="1"/>
          </p:cNvSpPr>
          <p:nvPr/>
        </p:nvSpPr>
        <p:spPr bwMode="auto">
          <a:xfrm>
            <a:off x="3737875" y="4909979"/>
            <a:ext cx="200604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solidFill>
                  <a:srgbClr val="726201"/>
                </a:solidFill>
              </a:rPr>
              <a:t>Cubilete de acero inoxidable</a:t>
            </a:r>
          </a:p>
          <a:p>
            <a:r>
              <a:rPr lang="es-ES_tradnl" b="1" dirty="0">
                <a:solidFill>
                  <a:srgbClr val="726201"/>
                </a:solidFill>
              </a:rPr>
              <a:t>Fuente: </a:t>
            </a:r>
            <a:r>
              <a:rPr lang="es-ES_tradnl" dirty="0" err="1">
                <a:solidFill>
                  <a:srgbClr val="726201"/>
                </a:solidFill>
              </a:rPr>
              <a:t>Ergozzmex</a:t>
            </a:r>
            <a:r>
              <a:rPr lang="es-ES_tradnl" dirty="0">
                <a:solidFill>
                  <a:srgbClr val="726201"/>
                </a:solidFill>
              </a:rPr>
              <a:t> (2018i)</a:t>
            </a:r>
          </a:p>
        </p:txBody>
      </p:sp>
    </p:spTree>
    <p:extLst>
      <p:ext uri="{BB962C8B-B14F-4D97-AF65-F5344CB8AC3E}">
        <p14:creationId xmlns:p14="http://schemas.microsoft.com/office/powerpoint/2010/main" val="3353068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1.3. En la preparación previa al vaciado</a:t>
            </a:r>
          </a:p>
        </p:txBody>
      </p:sp>
      <p:pic>
        <p:nvPicPr>
          <p:cNvPr id="31" name="Imagen 30"/>
          <p:cNvPicPr>
            <a:picLocks noChangeAspect="1"/>
          </p:cNvPicPr>
          <p:nvPr/>
        </p:nvPicPr>
        <p:blipFill>
          <a:blip r:embed="rId2"/>
          <a:stretch>
            <a:fillRect/>
          </a:stretch>
        </p:blipFill>
        <p:spPr>
          <a:xfrm>
            <a:off x="6884133" y="2461456"/>
            <a:ext cx="1656184" cy="1656184"/>
          </a:xfrm>
          <a:prstGeom prst="rect">
            <a:avLst/>
          </a:prstGeom>
        </p:spPr>
      </p:pic>
      <p:pic>
        <p:nvPicPr>
          <p:cNvPr id="13" name="Imagen 12"/>
          <p:cNvPicPr>
            <a:picLocks noChangeAspect="1"/>
          </p:cNvPicPr>
          <p:nvPr/>
        </p:nvPicPr>
        <p:blipFill>
          <a:blip r:embed="rId3"/>
          <a:stretch>
            <a:fillRect/>
          </a:stretch>
        </p:blipFill>
        <p:spPr>
          <a:xfrm>
            <a:off x="255545" y="2223252"/>
            <a:ext cx="4046767" cy="2399932"/>
          </a:xfrm>
          <a:prstGeom prst="rect">
            <a:avLst/>
          </a:prstGeom>
        </p:spPr>
      </p:pic>
      <p:sp>
        <p:nvSpPr>
          <p:cNvPr id="14" name="CuadroTexto 7"/>
          <p:cNvSpPr txBox="1">
            <a:spLocks noChangeArrowheads="1"/>
          </p:cNvSpPr>
          <p:nvPr/>
        </p:nvSpPr>
        <p:spPr bwMode="auto">
          <a:xfrm>
            <a:off x="4355976" y="2246964"/>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solidFill>
                  <a:srgbClr val="726201"/>
                </a:solidFill>
              </a:rPr>
              <a:t>Horno para quemado -</a:t>
            </a:r>
            <a:r>
              <a:rPr lang="es-ES_tradnl" dirty="0" err="1">
                <a:solidFill>
                  <a:srgbClr val="726201"/>
                </a:solidFill>
              </a:rPr>
              <a:t>Daimantex</a:t>
            </a:r>
            <a:endParaRPr lang="es-ES_tradnl" dirty="0">
              <a:solidFill>
                <a:srgbClr val="726201"/>
              </a:solidFill>
            </a:endParaRPr>
          </a:p>
          <a:p>
            <a:r>
              <a:rPr lang="es-ES_tradnl" b="1" dirty="0">
                <a:solidFill>
                  <a:srgbClr val="726201"/>
                </a:solidFill>
              </a:rPr>
              <a:t>Fuente: </a:t>
            </a:r>
            <a:r>
              <a:rPr lang="es-ES_tradnl" dirty="0" err="1">
                <a:solidFill>
                  <a:srgbClr val="726201"/>
                </a:solidFill>
              </a:rPr>
              <a:t>Ergozzmex</a:t>
            </a:r>
            <a:r>
              <a:rPr lang="es-ES_tradnl" dirty="0">
                <a:solidFill>
                  <a:srgbClr val="726201"/>
                </a:solidFill>
              </a:rPr>
              <a:t> (2018j)</a:t>
            </a:r>
          </a:p>
        </p:txBody>
      </p:sp>
      <p:sp>
        <p:nvSpPr>
          <p:cNvPr id="15" name="CuadroTexto 7"/>
          <p:cNvSpPr txBox="1">
            <a:spLocks noChangeArrowheads="1"/>
          </p:cNvSpPr>
          <p:nvPr/>
        </p:nvSpPr>
        <p:spPr bwMode="auto">
          <a:xfrm>
            <a:off x="5057945" y="3636706"/>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r"/>
            <a:r>
              <a:rPr lang="es-ES_tradnl" dirty="0">
                <a:solidFill>
                  <a:srgbClr val="726201"/>
                </a:solidFill>
              </a:rPr>
              <a:t>Tenazas para cubilete</a:t>
            </a:r>
          </a:p>
          <a:p>
            <a:pPr algn="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(2018k)</a:t>
            </a:r>
          </a:p>
        </p:txBody>
      </p:sp>
      <p:sp>
        <p:nvSpPr>
          <p:cNvPr id="16" name="Rectangle 1026"/>
          <p:cNvSpPr>
            <a:spLocks noGrp="1" noChangeArrowheads="1"/>
          </p:cNvSpPr>
          <p:nvPr>
            <p:ph idx="1"/>
          </p:nvPr>
        </p:nvSpPr>
        <p:spPr bwMode="auto">
          <a:xfrm>
            <a:off x="622535" y="4623184"/>
            <a:ext cx="7719433" cy="154382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Ya que se vacío el investimento en el cubilete, es necesario cocer el investimento en un horno, que generalmente es eléctrico; para facilitar la manipulación se emplean unas tenazas especiales para cubiletes.</a:t>
            </a:r>
          </a:p>
          <a:p>
            <a:pPr marL="0" indent="0" algn="just" eaLnBrk="1" hangingPunct="1">
              <a:spcBef>
                <a:spcPts val="0"/>
              </a:spcBef>
              <a:buNone/>
            </a:pPr>
            <a:endParaRPr lang="es-ES_tradnl"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En el proceso de cocción se evapora la cera, dando lugar a las cavidades, que posteriormente serán ocupadas por el metal fundido. </a:t>
            </a:r>
            <a:endParaRPr lang="es-ES" sz="1600" dirty="0">
              <a:solidFill>
                <a:schemeClr val="tx1">
                  <a:lumMod val="85000"/>
                  <a:lumOff val="15000"/>
                </a:schemeClr>
              </a:solidFill>
              <a:ea typeface="ＭＳ Ｐゴシック" charset="0"/>
              <a:cs typeface="ＭＳ Ｐゴシック" charset="0"/>
            </a:endParaRPr>
          </a:p>
        </p:txBody>
      </p:sp>
    </p:spTree>
    <p:extLst>
      <p:ext uri="{BB962C8B-B14F-4D97-AF65-F5344CB8AC3E}">
        <p14:creationId xmlns:p14="http://schemas.microsoft.com/office/powerpoint/2010/main" val="3514234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1.3. En la preparación previa al vaciado</a:t>
            </a:r>
          </a:p>
        </p:txBody>
      </p:sp>
      <p:pic>
        <p:nvPicPr>
          <p:cNvPr id="5" name="Imagen 4"/>
          <p:cNvPicPr>
            <a:picLocks noChangeAspect="1"/>
          </p:cNvPicPr>
          <p:nvPr/>
        </p:nvPicPr>
        <p:blipFill>
          <a:blip r:embed="rId2"/>
          <a:stretch>
            <a:fillRect/>
          </a:stretch>
        </p:blipFill>
        <p:spPr>
          <a:xfrm>
            <a:off x="467543" y="2275180"/>
            <a:ext cx="3184661" cy="3330364"/>
          </a:xfrm>
          <a:prstGeom prst="rect">
            <a:avLst/>
          </a:prstGeom>
        </p:spPr>
      </p:pic>
      <p:sp>
        <p:nvSpPr>
          <p:cNvPr id="7" name="CuadroTexto 7"/>
          <p:cNvSpPr txBox="1">
            <a:spLocks noChangeArrowheads="1"/>
          </p:cNvSpPr>
          <p:nvPr/>
        </p:nvSpPr>
        <p:spPr bwMode="auto">
          <a:xfrm>
            <a:off x="750004" y="5661260"/>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Extractor de aire con pozo</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(2018l)</a:t>
            </a:r>
          </a:p>
        </p:txBody>
      </p:sp>
      <p:sp>
        <p:nvSpPr>
          <p:cNvPr id="8" name="Rectangle 1026"/>
          <p:cNvSpPr>
            <a:spLocks noGrp="1" noChangeArrowheads="1"/>
          </p:cNvSpPr>
          <p:nvPr>
            <p:ph idx="1"/>
          </p:nvPr>
        </p:nvSpPr>
        <p:spPr bwMode="auto">
          <a:xfrm>
            <a:off x="4175134" y="2440242"/>
            <a:ext cx="4216637" cy="331470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El equipo presentado es empleado en la preparación del molde, al facilitar la extracción de aire mediante la bomba de vacío, donde se encuentra la cápsula de acrílico.</a:t>
            </a:r>
          </a:p>
          <a:p>
            <a:pPr marL="0" indent="0" algn="just" eaLnBrk="1" hangingPunct="1">
              <a:spcBef>
                <a:spcPts val="0"/>
              </a:spcBef>
              <a:buNone/>
            </a:pPr>
            <a:endParaRPr lang="es-ES_tradnl"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El pozo se encuentra al lado derecho de la cápsula, es una sección que se emplea para el vaciado de metal, al tiempo que se extrae el aire del molde, efectuando la misma acción de la centrifuga para que el metal llene todos los recovecos de cada cavidad. </a:t>
            </a:r>
            <a:endParaRPr lang="es-ES" sz="1600" dirty="0">
              <a:solidFill>
                <a:schemeClr val="tx1">
                  <a:lumMod val="85000"/>
                  <a:lumOff val="15000"/>
                </a:schemeClr>
              </a:solidFill>
              <a:ea typeface="ＭＳ Ｐゴシック" charset="0"/>
              <a:cs typeface="ＭＳ Ｐゴシック" charset="0"/>
            </a:endParaRPr>
          </a:p>
        </p:txBody>
      </p:sp>
    </p:spTree>
    <p:extLst>
      <p:ext uri="{BB962C8B-B14F-4D97-AF65-F5344CB8AC3E}">
        <p14:creationId xmlns:p14="http://schemas.microsoft.com/office/powerpoint/2010/main" val="1054073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r>
              <a:rPr lang="es-ES" dirty="0"/>
              <a:t>1.4. La función y el preparado del metal</a:t>
            </a:r>
          </a:p>
        </p:txBody>
      </p:sp>
      <p:sp>
        <p:nvSpPr>
          <p:cNvPr id="6" name="Título 1"/>
          <p:cNvSpPr>
            <a:spLocks noGrp="1"/>
          </p:cNvSpPr>
          <p:nvPr>
            <p:ph type="title"/>
          </p:nvPr>
        </p:nvSpPr>
        <p:spPr/>
        <p:txBody>
          <a:bodyPr>
            <a:normAutofit/>
          </a:bodyPr>
          <a:lstStyle/>
          <a:p>
            <a:r>
              <a:rPr lang="es-ES" sz="2800" dirty="0"/>
              <a:t>1. Herramienta y Equipo</a:t>
            </a:r>
          </a:p>
        </p:txBody>
      </p:sp>
    </p:spTree>
    <p:extLst>
      <p:ext uri="{BB962C8B-B14F-4D97-AF65-F5344CB8AC3E}">
        <p14:creationId xmlns:p14="http://schemas.microsoft.com/office/powerpoint/2010/main" val="32808686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fundición y el preparado del metal </a:t>
            </a:r>
          </a:p>
        </p:txBody>
      </p:sp>
      <p:pic>
        <p:nvPicPr>
          <p:cNvPr id="7" name="Imagen 3"/>
          <p:cNvPicPr>
            <a:picLocks noChangeAspect="1"/>
          </p:cNvPicPr>
          <p:nvPr/>
        </p:nvPicPr>
        <p:blipFill rotWithShape="1">
          <a:blip r:embed="rId2">
            <a:extLst>
              <a:ext uri="{28A0092B-C50C-407E-A947-70E740481C1C}">
                <a14:useLocalDpi xmlns:a14="http://schemas.microsoft.com/office/drawing/2010/main" val="0"/>
              </a:ext>
            </a:extLst>
          </a:blip>
          <a:srcRect l="8556" t="12076" r="8895" b="5375"/>
          <a:stretch/>
        </p:blipFill>
        <p:spPr bwMode="auto">
          <a:xfrm>
            <a:off x="506328" y="2226103"/>
            <a:ext cx="2524904" cy="16832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Imagen 3"/>
          <p:cNvPicPr>
            <a:picLocks noChangeAspect="1"/>
          </p:cNvPicPr>
          <p:nvPr/>
        </p:nvPicPr>
        <p:blipFill rotWithShape="1">
          <a:blip r:embed="rId3">
            <a:extLst>
              <a:ext uri="{28A0092B-C50C-407E-A947-70E740481C1C}">
                <a14:useLocalDpi xmlns:a14="http://schemas.microsoft.com/office/drawing/2010/main" val="0"/>
              </a:ext>
            </a:extLst>
          </a:blip>
          <a:srcRect t="11507" b="12432"/>
          <a:stretch/>
        </p:blipFill>
        <p:spPr bwMode="auto">
          <a:xfrm>
            <a:off x="400517" y="4340988"/>
            <a:ext cx="2903067" cy="1472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CuadroTexto 7"/>
          <p:cNvSpPr txBox="1">
            <a:spLocks noChangeArrowheads="1"/>
          </p:cNvSpPr>
          <p:nvPr/>
        </p:nvSpPr>
        <p:spPr bwMode="auto">
          <a:xfrm>
            <a:off x="2240019" y="3709317"/>
            <a:ext cx="158242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solidFill>
                  <a:srgbClr val="726201"/>
                </a:solidFill>
              </a:rPr>
              <a:t>Granalla de plata</a:t>
            </a:r>
          </a:p>
          <a:p>
            <a:r>
              <a:rPr lang="es-ES_tradnl" b="1" dirty="0">
                <a:solidFill>
                  <a:srgbClr val="726201"/>
                </a:solidFill>
              </a:rPr>
              <a:t>Fuente: </a:t>
            </a:r>
            <a:r>
              <a:rPr lang="es-ES_tradnl" dirty="0" err="1">
                <a:solidFill>
                  <a:srgbClr val="726201"/>
                </a:solidFill>
              </a:rPr>
              <a:t>Doxa</a:t>
            </a:r>
            <a:r>
              <a:rPr lang="es-ES_tradnl" dirty="0">
                <a:solidFill>
                  <a:srgbClr val="726201"/>
                </a:solidFill>
              </a:rPr>
              <a:t> (2018a)</a:t>
            </a:r>
          </a:p>
        </p:txBody>
      </p:sp>
      <p:sp>
        <p:nvSpPr>
          <p:cNvPr id="17" name="Rectangle 1026"/>
          <p:cNvSpPr>
            <a:spLocks noGrp="1" noChangeArrowheads="1"/>
          </p:cNvSpPr>
          <p:nvPr>
            <p:ph idx="1"/>
          </p:nvPr>
        </p:nvSpPr>
        <p:spPr bwMode="auto">
          <a:xfrm>
            <a:off x="4158528" y="2357244"/>
            <a:ext cx="4349444" cy="376755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El metal a emplear por lo regular es un metal precioso: plata, oro o platino. El cual debe ligarse con otros metales para obtener la aleación final con la que será fabricada la joya. Así, el oro puro generalmente estará aleado con cobre y plata, para obtener oro amarillo de 14 K; también hay ligas de otros metales para obtener ciertos atributos.</a:t>
            </a:r>
          </a:p>
          <a:p>
            <a:pPr marL="0" indent="0" algn="just" eaLnBrk="1" hangingPunct="1">
              <a:spcBef>
                <a:spcPts val="0"/>
              </a:spcBef>
              <a:buNone/>
            </a:pPr>
            <a:endParaRPr lang="es-ES_tradnl"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La presentación común de la plata para los joyeros será la “granalla” y en monedas para el aficionado. Para el oro la denominación es “fino” y contiene una pureza del .999 milésimas.</a:t>
            </a:r>
            <a:endParaRPr lang="es-ES" sz="1600" dirty="0">
              <a:solidFill>
                <a:schemeClr val="tx1">
                  <a:lumMod val="85000"/>
                  <a:lumOff val="15000"/>
                </a:schemeClr>
              </a:solidFill>
              <a:ea typeface="ＭＳ Ｐゴシック" charset="0"/>
              <a:cs typeface="ＭＳ Ｐゴシック" charset="0"/>
            </a:endParaRPr>
          </a:p>
        </p:txBody>
      </p:sp>
      <p:sp>
        <p:nvSpPr>
          <p:cNvPr id="18" name="CuadroTexto 7"/>
          <p:cNvSpPr txBox="1">
            <a:spLocks noChangeArrowheads="1"/>
          </p:cNvSpPr>
          <p:nvPr/>
        </p:nvSpPr>
        <p:spPr bwMode="auto">
          <a:xfrm>
            <a:off x="2175601" y="5724685"/>
            <a:ext cx="153793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solidFill>
                  <a:srgbClr val="726201"/>
                </a:solidFill>
              </a:rPr>
              <a:t>Liga para aleación</a:t>
            </a:r>
          </a:p>
          <a:p>
            <a:r>
              <a:rPr lang="es-ES_tradnl" b="1" dirty="0">
                <a:solidFill>
                  <a:srgbClr val="726201"/>
                </a:solidFill>
              </a:rPr>
              <a:t>Fuente: </a:t>
            </a:r>
            <a:r>
              <a:rPr lang="es-ES_tradnl" dirty="0" err="1">
                <a:solidFill>
                  <a:srgbClr val="726201"/>
                </a:solidFill>
              </a:rPr>
              <a:t>Doxa</a:t>
            </a:r>
            <a:r>
              <a:rPr lang="es-ES_tradnl" dirty="0">
                <a:solidFill>
                  <a:srgbClr val="726201"/>
                </a:solidFill>
              </a:rPr>
              <a:t> (2018b)</a:t>
            </a:r>
          </a:p>
        </p:txBody>
      </p:sp>
    </p:spTree>
    <p:extLst>
      <p:ext uri="{BB962C8B-B14F-4D97-AF65-F5344CB8AC3E}">
        <p14:creationId xmlns:p14="http://schemas.microsoft.com/office/powerpoint/2010/main" val="1115721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fundición y el preparado del metal </a:t>
            </a:r>
          </a:p>
        </p:txBody>
      </p:sp>
      <p:sp>
        <p:nvSpPr>
          <p:cNvPr id="3" name="CuadroTexto 12"/>
          <p:cNvSpPr txBox="1">
            <a:spLocks noChangeArrowheads="1"/>
          </p:cNvSpPr>
          <p:nvPr/>
        </p:nvSpPr>
        <p:spPr bwMode="auto">
          <a:xfrm>
            <a:off x="4213705" y="122307"/>
            <a:ext cx="3226296"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200" dirty="0">
                <a:solidFill>
                  <a:srgbClr val="665705"/>
                </a:solidFill>
              </a:rPr>
              <a:t> </a:t>
            </a:r>
          </a:p>
        </p:txBody>
      </p:sp>
      <p:pic>
        <p:nvPicPr>
          <p:cNvPr id="9" name="Imagen 8"/>
          <p:cNvPicPr>
            <a:picLocks noChangeAspect="1"/>
          </p:cNvPicPr>
          <p:nvPr/>
        </p:nvPicPr>
        <p:blipFill rotWithShape="1">
          <a:blip r:embed="rId2"/>
          <a:srcRect t="26179" b="16392"/>
          <a:stretch/>
        </p:blipFill>
        <p:spPr>
          <a:xfrm>
            <a:off x="5395302" y="4434186"/>
            <a:ext cx="3402536" cy="1954064"/>
          </a:xfrm>
          <a:prstGeom prst="rect">
            <a:avLst/>
          </a:prstGeom>
        </p:spPr>
      </p:pic>
      <p:pic>
        <p:nvPicPr>
          <p:cNvPr id="10" name="Imagen 9"/>
          <p:cNvPicPr>
            <a:picLocks noChangeAspect="1"/>
          </p:cNvPicPr>
          <p:nvPr/>
        </p:nvPicPr>
        <p:blipFill>
          <a:blip r:embed="rId3"/>
          <a:stretch>
            <a:fillRect/>
          </a:stretch>
        </p:blipFill>
        <p:spPr>
          <a:xfrm>
            <a:off x="5868429" y="2277337"/>
            <a:ext cx="2607638" cy="2156849"/>
          </a:xfrm>
          <a:prstGeom prst="rect">
            <a:avLst/>
          </a:prstGeom>
        </p:spPr>
      </p:pic>
      <p:sp>
        <p:nvSpPr>
          <p:cNvPr id="13" name="CuadroTexto 7"/>
          <p:cNvSpPr txBox="1">
            <a:spLocks noChangeArrowheads="1"/>
          </p:cNvSpPr>
          <p:nvPr/>
        </p:nvSpPr>
        <p:spPr bwMode="auto">
          <a:xfrm>
            <a:off x="3784560" y="2285436"/>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r"/>
            <a:r>
              <a:rPr lang="es-ES_tradnl" dirty="0">
                <a:solidFill>
                  <a:srgbClr val="726201"/>
                </a:solidFill>
              </a:rPr>
              <a:t>Crisol para la fundición del metal</a:t>
            </a:r>
          </a:p>
          <a:p>
            <a:pPr algn="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(2018m)</a:t>
            </a:r>
          </a:p>
        </p:txBody>
      </p:sp>
      <p:sp>
        <p:nvSpPr>
          <p:cNvPr id="14" name="CuadroTexto 7"/>
          <p:cNvSpPr txBox="1">
            <a:spLocks noChangeArrowheads="1"/>
          </p:cNvSpPr>
          <p:nvPr/>
        </p:nvSpPr>
        <p:spPr bwMode="auto">
          <a:xfrm>
            <a:off x="3668360" y="5831233"/>
            <a:ext cx="286168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r"/>
            <a:r>
              <a:rPr lang="es-ES_tradnl" dirty="0">
                <a:solidFill>
                  <a:srgbClr val="726201"/>
                </a:solidFill>
              </a:rPr>
              <a:t>Centrifuga nacional para </a:t>
            </a:r>
            <a:r>
              <a:rPr lang="es-ES_tradnl" dirty="0" err="1">
                <a:solidFill>
                  <a:srgbClr val="726201"/>
                </a:solidFill>
              </a:rPr>
              <a:t>aurtoarmado</a:t>
            </a:r>
            <a:endParaRPr lang="es-ES_tradnl" dirty="0">
              <a:solidFill>
                <a:srgbClr val="726201"/>
              </a:solidFill>
            </a:endParaRPr>
          </a:p>
          <a:p>
            <a:pPr algn="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(2018n)</a:t>
            </a:r>
          </a:p>
        </p:txBody>
      </p:sp>
      <p:sp>
        <p:nvSpPr>
          <p:cNvPr id="16" name="Rectangle 1026"/>
          <p:cNvSpPr>
            <a:spLocks noGrp="1" noChangeArrowheads="1"/>
          </p:cNvSpPr>
          <p:nvPr>
            <p:ph idx="1"/>
          </p:nvPr>
        </p:nvSpPr>
        <p:spPr bwMode="auto">
          <a:xfrm>
            <a:off x="373514" y="2755651"/>
            <a:ext cx="4216640" cy="306086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Los metales a alear deben ser colocados al interior del crisol, que está montado en la centrifuga, donde se fundirán para lograr la mezcla.</a:t>
            </a:r>
          </a:p>
          <a:p>
            <a:pPr marL="0" indent="0" algn="just" eaLnBrk="1" hangingPunct="1">
              <a:spcBef>
                <a:spcPts val="0"/>
              </a:spcBef>
              <a:buNone/>
            </a:pPr>
            <a:endParaRPr lang="es-ES_tradnl" sz="8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Una vez horneado el cubilete será colocado en la máquina centrifuga y ajustado para que sea depositado el metal líquido al interior del molde. </a:t>
            </a:r>
          </a:p>
          <a:p>
            <a:pPr marL="0" indent="0" algn="just" eaLnBrk="1" hangingPunct="1">
              <a:spcBef>
                <a:spcPts val="0"/>
              </a:spcBef>
              <a:buNone/>
            </a:pPr>
            <a:endParaRPr lang="es-ES_tradnl" sz="8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La centrifuga nacional, permite al joyero armar su propia máquina al reutilizar la tina de una lavadora.</a:t>
            </a:r>
            <a:endParaRPr lang="es-ES" sz="1600" dirty="0">
              <a:solidFill>
                <a:schemeClr val="tx1">
                  <a:lumMod val="85000"/>
                  <a:lumOff val="15000"/>
                </a:schemeClr>
              </a:solidFill>
              <a:ea typeface="ＭＳ Ｐゴシック" charset="0"/>
              <a:cs typeface="ＭＳ Ｐゴシック" charset="0"/>
            </a:endParaRPr>
          </a:p>
        </p:txBody>
      </p:sp>
    </p:spTree>
    <p:extLst>
      <p:ext uri="{BB962C8B-B14F-4D97-AF65-F5344CB8AC3E}">
        <p14:creationId xmlns:p14="http://schemas.microsoft.com/office/powerpoint/2010/main" val="1595744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fundición y el preparado del metal </a:t>
            </a:r>
          </a:p>
        </p:txBody>
      </p:sp>
      <p:pic>
        <p:nvPicPr>
          <p:cNvPr id="6" name="Imagen 5"/>
          <p:cNvPicPr>
            <a:picLocks noChangeAspect="1"/>
          </p:cNvPicPr>
          <p:nvPr/>
        </p:nvPicPr>
        <p:blipFill>
          <a:blip r:embed="rId2"/>
          <a:stretch>
            <a:fillRect/>
          </a:stretch>
        </p:blipFill>
        <p:spPr>
          <a:xfrm>
            <a:off x="620364" y="2259399"/>
            <a:ext cx="3519588" cy="3536729"/>
          </a:xfrm>
          <a:prstGeom prst="rect">
            <a:avLst/>
          </a:prstGeom>
        </p:spPr>
      </p:pic>
      <p:sp>
        <p:nvSpPr>
          <p:cNvPr id="11" name="Rectangle 1026"/>
          <p:cNvSpPr>
            <a:spLocks noGrp="1" noChangeArrowheads="1"/>
          </p:cNvSpPr>
          <p:nvPr>
            <p:ph idx="1"/>
          </p:nvPr>
        </p:nvSpPr>
        <p:spPr bwMode="auto">
          <a:xfrm>
            <a:off x="4704136" y="2647746"/>
            <a:ext cx="3645884" cy="290504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Algunos equipos disponibles en el mercado, incluyen un gabinete, que protege al usuario de forma correcta durante el uso de la máquina centrifuga.  </a:t>
            </a:r>
          </a:p>
          <a:p>
            <a:pPr marL="0" indent="0" algn="just" eaLnBrk="1" hangingPunct="1">
              <a:spcBef>
                <a:spcPts val="0"/>
              </a:spcBef>
              <a:buNone/>
            </a:pPr>
            <a:endParaRPr lang="es-ES_tradnl"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El modelo mostrado en la imagen, es un equipo de línea de la tienda </a:t>
            </a:r>
            <a:r>
              <a:rPr lang="es-ES_tradnl" sz="1600" dirty="0" err="1">
                <a:solidFill>
                  <a:schemeClr val="tx1">
                    <a:lumMod val="85000"/>
                    <a:lumOff val="15000"/>
                  </a:schemeClr>
                </a:solidFill>
                <a:ea typeface="ＭＳ Ｐゴシック" charset="0"/>
                <a:cs typeface="ＭＳ Ｐゴシック" charset="0"/>
              </a:rPr>
              <a:t>Diamantex</a:t>
            </a:r>
            <a:r>
              <a:rPr lang="es-ES_tradnl" sz="1600" dirty="0">
                <a:solidFill>
                  <a:schemeClr val="tx1">
                    <a:lumMod val="85000"/>
                    <a:lumOff val="15000"/>
                  </a:schemeClr>
                </a:solidFill>
                <a:ea typeface="ＭＳ Ｐゴシック" charset="0"/>
                <a:cs typeface="ＭＳ Ｐゴシック" charset="0"/>
              </a:rPr>
              <a:t>, que es motorizado para hacer homogénea la fuerza centrifuga.  </a:t>
            </a:r>
            <a:endParaRPr lang="es-ES" sz="1600" dirty="0">
              <a:solidFill>
                <a:schemeClr val="tx1">
                  <a:lumMod val="85000"/>
                  <a:lumOff val="15000"/>
                </a:schemeClr>
              </a:solidFill>
              <a:ea typeface="ＭＳ Ｐゴシック" charset="0"/>
              <a:cs typeface="ＭＳ Ｐゴシック" charset="0"/>
            </a:endParaRPr>
          </a:p>
        </p:txBody>
      </p:sp>
      <p:sp>
        <p:nvSpPr>
          <p:cNvPr id="12" name="CuadroTexto 7"/>
          <p:cNvSpPr txBox="1">
            <a:spLocks noChangeArrowheads="1"/>
          </p:cNvSpPr>
          <p:nvPr/>
        </p:nvSpPr>
        <p:spPr bwMode="auto">
          <a:xfrm>
            <a:off x="947506" y="5703975"/>
            <a:ext cx="286168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Centrifuga motorizada para cubiletes.</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(2018ñ)</a:t>
            </a:r>
          </a:p>
        </p:txBody>
      </p:sp>
    </p:spTree>
    <p:extLst>
      <p:ext uri="{BB962C8B-B14F-4D97-AF65-F5344CB8AC3E}">
        <p14:creationId xmlns:p14="http://schemas.microsoft.com/office/powerpoint/2010/main" val="2411768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Contenido de la presentación</a:t>
            </a:r>
          </a:p>
        </p:txBody>
      </p:sp>
      <p:sp>
        <p:nvSpPr>
          <p:cNvPr id="4" name="Rectangle 1026"/>
          <p:cNvSpPr>
            <a:spLocks noGrp="1" noChangeArrowheads="1"/>
          </p:cNvSpPr>
          <p:nvPr>
            <p:ph idx="1"/>
          </p:nvPr>
        </p:nvSpPr>
        <p:spPr bwMode="auto">
          <a:xfrm>
            <a:off x="1386178" y="2880154"/>
            <a:ext cx="7338722" cy="31205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algn="l" eaLnBrk="1" hangingPunct="1">
              <a:spcBef>
                <a:spcPts val="0"/>
              </a:spcBef>
              <a:buNone/>
            </a:pPr>
            <a:r>
              <a:rPr lang="es-MX" sz="1800" dirty="0">
                <a:solidFill>
                  <a:schemeClr val="tx1">
                    <a:lumMod val="85000"/>
                    <a:lumOff val="15000"/>
                  </a:schemeClr>
                </a:solidFill>
                <a:ea typeface="ＭＳ Ｐゴシック" charset="0"/>
                <a:cs typeface="ＭＳ Ｐゴシック" charset="0"/>
              </a:rPr>
              <a:t>     1. Herramienta y Equipo</a:t>
            </a:r>
          </a:p>
          <a:p>
            <a:pPr marL="0" indent="0" algn="l" eaLnBrk="1" hangingPunct="1">
              <a:lnSpc>
                <a:spcPct val="50000"/>
              </a:lnSpc>
              <a:spcBef>
                <a:spcPts val="0"/>
              </a:spcBef>
              <a:buNone/>
            </a:pPr>
            <a:r>
              <a:rPr lang="es-MX" sz="1800" dirty="0">
                <a:solidFill>
                  <a:schemeClr val="tx1">
                    <a:lumMod val="85000"/>
                    <a:lumOff val="15000"/>
                  </a:schemeClr>
                </a:solidFill>
                <a:ea typeface="ＭＳ Ｐゴシック" charset="0"/>
                <a:cs typeface="ＭＳ Ｐゴシック" charset="0"/>
              </a:rPr>
              <a:t> </a:t>
            </a:r>
            <a:r>
              <a:rPr lang="es-MX" sz="800" dirty="0">
                <a:solidFill>
                  <a:schemeClr val="tx1">
                    <a:lumMod val="85000"/>
                    <a:lumOff val="15000"/>
                  </a:schemeClr>
                </a:solidFill>
                <a:ea typeface="ＭＳ Ｐゴシック" charset="0"/>
                <a:cs typeface="ＭＳ Ｐゴシック" charset="0"/>
              </a:rPr>
              <a:t>          </a:t>
            </a:r>
          </a:p>
          <a:p>
            <a:pPr marL="0" indent="0" algn="l" eaLnBrk="1" hangingPunct="1">
              <a:spcBef>
                <a:spcPts val="0"/>
              </a:spcBef>
              <a:buNone/>
            </a:pPr>
            <a:r>
              <a:rPr lang="es-MX" sz="1800" dirty="0">
                <a:solidFill>
                  <a:schemeClr val="tx1">
                    <a:lumMod val="85000"/>
                    <a:lumOff val="15000"/>
                  </a:schemeClr>
                </a:solidFill>
                <a:ea typeface="ＭＳ Ｐゴシック" charset="0"/>
                <a:cs typeface="ＭＳ Ｐゴシック" charset="0"/>
              </a:rPr>
              <a:t>           1.1. Generalidades del tema</a:t>
            </a:r>
          </a:p>
          <a:p>
            <a:pPr marL="0" indent="0" algn="l" eaLnBrk="1" hangingPunct="1">
              <a:spcBef>
                <a:spcPts val="0"/>
              </a:spcBef>
              <a:buNone/>
            </a:pPr>
            <a:r>
              <a:rPr lang="es-MX" sz="1800" dirty="0">
                <a:solidFill>
                  <a:schemeClr val="tx1">
                    <a:lumMod val="85000"/>
                    <a:lumOff val="15000"/>
                  </a:schemeClr>
                </a:solidFill>
                <a:ea typeface="ＭＳ Ｐゴシック" charset="0"/>
                <a:cs typeface="ＭＳ Ｐゴシック" charset="0"/>
              </a:rPr>
              <a:t>           1.2. En el modelado de la cera.</a:t>
            </a:r>
          </a:p>
          <a:p>
            <a:pPr marL="0" indent="0" algn="l" eaLnBrk="1" hangingPunct="1">
              <a:spcBef>
                <a:spcPts val="0"/>
              </a:spcBef>
              <a:buNone/>
            </a:pPr>
            <a:r>
              <a:rPr lang="es-MX" sz="1800" dirty="0">
                <a:solidFill>
                  <a:schemeClr val="tx1">
                    <a:lumMod val="85000"/>
                    <a:lumOff val="15000"/>
                  </a:schemeClr>
                </a:solidFill>
                <a:ea typeface="ＭＳ Ｐゴシック" charset="0"/>
                <a:cs typeface="ＭＳ Ｐゴシック" charset="0"/>
              </a:rPr>
              <a:t>           1.3. En la preparación previa al vaciado.</a:t>
            </a:r>
            <a:br>
              <a:rPr lang="es-MX" sz="1800" dirty="0">
                <a:solidFill>
                  <a:schemeClr val="tx1">
                    <a:lumMod val="85000"/>
                    <a:lumOff val="15000"/>
                  </a:schemeClr>
                </a:solidFill>
                <a:ea typeface="ＭＳ Ｐゴシック" charset="0"/>
                <a:cs typeface="ＭＳ Ｐゴシック" charset="0"/>
              </a:rPr>
            </a:br>
            <a:r>
              <a:rPr lang="es-MX" sz="1800" dirty="0">
                <a:solidFill>
                  <a:schemeClr val="tx1">
                    <a:lumMod val="85000"/>
                    <a:lumOff val="15000"/>
                  </a:schemeClr>
                </a:solidFill>
                <a:ea typeface="ＭＳ Ｐゴシック" charset="0"/>
                <a:cs typeface="ＭＳ Ｐゴシック" charset="0"/>
              </a:rPr>
              <a:t>           1.4. La fundición y vaciado del metal.</a:t>
            </a:r>
          </a:p>
          <a:p>
            <a:pPr marL="0" indent="0" algn="l" eaLnBrk="1" hangingPunct="1">
              <a:spcBef>
                <a:spcPts val="0"/>
              </a:spcBef>
              <a:buNone/>
            </a:pPr>
            <a:r>
              <a:rPr lang="es-MX" sz="1800" dirty="0">
                <a:solidFill>
                  <a:schemeClr val="tx1">
                    <a:lumMod val="85000"/>
                    <a:lumOff val="15000"/>
                  </a:schemeClr>
                </a:solidFill>
                <a:ea typeface="ＭＳ Ｐゴシック" charset="0"/>
                <a:cs typeface="ＭＳ Ｐゴシック" charset="0"/>
              </a:rPr>
              <a:t>           1.5. La realización de moldes.</a:t>
            </a:r>
            <a:br>
              <a:rPr lang="es-MX" sz="1800" dirty="0">
                <a:solidFill>
                  <a:schemeClr val="tx1">
                    <a:lumMod val="85000"/>
                    <a:lumOff val="15000"/>
                  </a:schemeClr>
                </a:solidFill>
                <a:ea typeface="ＭＳ Ｐゴシック" charset="0"/>
                <a:cs typeface="ＭＳ Ｐゴシック" charset="0"/>
              </a:rPr>
            </a:br>
            <a:r>
              <a:rPr lang="es-MX" sz="1800" dirty="0">
                <a:solidFill>
                  <a:schemeClr val="tx1">
                    <a:lumMod val="85000"/>
                    <a:lumOff val="15000"/>
                  </a:schemeClr>
                </a:solidFill>
                <a:ea typeface="ＭＳ Ｐゴシック" charset="0"/>
                <a:cs typeface="ＭＳ Ｐゴシック" charset="0"/>
              </a:rPr>
              <a:t>     </a:t>
            </a:r>
          </a:p>
          <a:p>
            <a:pPr marL="0" indent="0" algn="l" eaLnBrk="1" hangingPunct="1">
              <a:spcBef>
                <a:spcPts val="0"/>
              </a:spcBef>
              <a:buNone/>
            </a:pPr>
            <a:r>
              <a:rPr lang="es-MX" sz="1800" dirty="0">
                <a:solidFill>
                  <a:schemeClr val="tx1">
                    <a:lumMod val="85000"/>
                    <a:lumOff val="15000"/>
                  </a:schemeClr>
                </a:solidFill>
                <a:ea typeface="ＭＳ Ｐゴシック" charset="0"/>
                <a:cs typeface="ＭＳ Ｐゴシック" charset="0"/>
              </a:rPr>
              <a:t>     2. Consideraciones a Tomar en el Proceso.</a:t>
            </a:r>
            <a:br>
              <a:rPr lang="es-MX" sz="1800" dirty="0">
                <a:solidFill>
                  <a:schemeClr val="tx1">
                    <a:lumMod val="85000"/>
                    <a:lumOff val="15000"/>
                  </a:schemeClr>
                </a:solidFill>
                <a:ea typeface="ＭＳ Ｐゴシック" charset="0"/>
                <a:cs typeface="ＭＳ Ｐゴシック" charset="0"/>
              </a:rPr>
            </a:br>
            <a:r>
              <a:rPr lang="es-MX" sz="1800" dirty="0">
                <a:solidFill>
                  <a:schemeClr val="tx1">
                    <a:lumMod val="85000"/>
                    <a:lumOff val="15000"/>
                  </a:schemeClr>
                </a:solidFill>
                <a:ea typeface="ＭＳ Ｐゴシック" charset="0"/>
                <a:cs typeface="ＭＳ Ｐゴシック" charset="0"/>
              </a:rPr>
              <a:t>     </a:t>
            </a:r>
          </a:p>
          <a:p>
            <a:pPr marL="0" indent="0" algn="l" eaLnBrk="1" hangingPunct="1">
              <a:spcBef>
                <a:spcPts val="0"/>
              </a:spcBef>
              <a:buNone/>
            </a:pPr>
            <a:r>
              <a:rPr lang="es-MX" sz="1800" dirty="0">
                <a:solidFill>
                  <a:schemeClr val="tx1">
                    <a:lumMod val="85000"/>
                    <a:lumOff val="15000"/>
                  </a:schemeClr>
                </a:solidFill>
                <a:ea typeface="ＭＳ Ｐゴシック" charset="0"/>
                <a:cs typeface="ＭＳ Ｐゴシック" charset="0"/>
              </a:rPr>
              <a:t>     3. Fuentes de Consulta.</a:t>
            </a:r>
            <a:endParaRPr lang="es-ES" sz="1800" dirty="0">
              <a:solidFill>
                <a:schemeClr val="tx1">
                  <a:lumMod val="85000"/>
                  <a:lumOff val="15000"/>
                </a:schemeClr>
              </a:solidFill>
              <a:ea typeface="ＭＳ Ｐゴシック" charset="0"/>
              <a:cs typeface="ＭＳ Ｐゴシック" charset="0"/>
            </a:endParaRPr>
          </a:p>
        </p:txBody>
      </p:sp>
    </p:spTree>
    <p:extLst>
      <p:ext uri="{BB962C8B-B14F-4D97-AF65-F5344CB8AC3E}">
        <p14:creationId xmlns:p14="http://schemas.microsoft.com/office/powerpoint/2010/main" val="23843453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1. Herramienta y Equipo</a:t>
            </a:r>
          </a:p>
        </p:txBody>
      </p:sp>
      <p:sp>
        <p:nvSpPr>
          <p:cNvPr id="3" name="Marcador de texto 2"/>
          <p:cNvSpPr>
            <a:spLocks noGrp="1"/>
          </p:cNvSpPr>
          <p:nvPr>
            <p:ph type="body" idx="1"/>
          </p:nvPr>
        </p:nvSpPr>
        <p:spPr/>
        <p:txBody>
          <a:bodyPr/>
          <a:lstStyle/>
          <a:p>
            <a:r>
              <a:rPr lang="es-ES" dirty="0"/>
              <a:t>1.5. La realización de moldes</a:t>
            </a:r>
          </a:p>
        </p:txBody>
      </p:sp>
    </p:spTree>
    <p:extLst>
      <p:ext uri="{BB962C8B-B14F-4D97-AF65-F5344CB8AC3E}">
        <p14:creationId xmlns:p14="http://schemas.microsoft.com/office/powerpoint/2010/main" val="846133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realización de moldes</a:t>
            </a:r>
          </a:p>
        </p:txBody>
      </p:sp>
      <p:sp>
        <p:nvSpPr>
          <p:cNvPr id="27" name="Rectangle 1026"/>
          <p:cNvSpPr>
            <a:spLocks noGrp="1" noChangeArrowheads="1"/>
          </p:cNvSpPr>
          <p:nvPr>
            <p:ph idx="1"/>
          </p:nvPr>
        </p:nvSpPr>
        <p:spPr bwMode="auto">
          <a:xfrm>
            <a:off x="962854" y="2548145"/>
            <a:ext cx="7146701" cy="3270259"/>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Los materiales que se emplean para la elaboración de moldes, son variados y se encuentran de diferente tipo; desde los baratos con bajas cualidades de flexibilidad y definición de los detalles, hasta aquellos que son verdaderos adelantos tecnológicos al permitir reproducir hojas o hasta ceras modeladas.</a:t>
            </a:r>
          </a:p>
          <a:p>
            <a:pPr marL="0" indent="0" algn="just" eaLnBrk="1" hangingPunct="1">
              <a:spcBef>
                <a:spcPts val="0"/>
              </a:spcBef>
              <a:buNone/>
            </a:pPr>
            <a:endParaRPr lang="es-ES_tradnl"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Algunos vulcanizan con presión y altas temperaturas, otros una temperatura mediana o baja; algunos no requieren ni de presión o temperatura por que se aplican vaciando el silicón.</a:t>
            </a:r>
          </a:p>
          <a:p>
            <a:pPr marL="0" indent="0" algn="just" eaLnBrk="1" hangingPunct="1">
              <a:spcBef>
                <a:spcPts val="0"/>
              </a:spcBef>
              <a:buNone/>
            </a:pPr>
            <a:endParaRPr lang="es-ES_tradnl"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Las siguientes descripciones, están dadas en relación a lo que oferta el proveedor del material en las tiendas de herramental de joyería en línea.</a:t>
            </a:r>
            <a:endParaRPr lang="es-ES" sz="1600" dirty="0">
              <a:solidFill>
                <a:schemeClr val="tx1">
                  <a:lumMod val="85000"/>
                  <a:lumOff val="15000"/>
                </a:schemeClr>
              </a:solidFill>
              <a:ea typeface="ＭＳ Ｐゴシック" charset="0"/>
              <a:cs typeface="ＭＳ Ｐゴシック" charset="0"/>
            </a:endParaRPr>
          </a:p>
        </p:txBody>
      </p:sp>
    </p:spTree>
    <p:extLst>
      <p:ext uri="{BB962C8B-B14F-4D97-AF65-F5344CB8AC3E}">
        <p14:creationId xmlns:p14="http://schemas.microsoft.com/office/powerpoint/2010/main" val="22180403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realización de moldes</a:t>
            </a:r>
          </a:p>
        </p:txBody>
      </p:sp>
      <p:pic>
        <p:nvPicPr>
          <p:cNvPr id="16" name="Imagen 15"/>
          <p:cNvPicPr>
            <a:picLocks noChangeAspect="1"/>
          </p:cNvPicPr>
          <p:nvPr/>
        </p:nvPicPr>
        <p:blipFill>
          <a:blip r:embed="rId2"/>
          <a:stretch>
            <a:fillRect/>
          </a:stretch>
        </p:blipFill>
        <p:spPr>
          <a:xfrm>
            <a:off x="6117443" y="2332582"/>
            <a:ext cx="2423425" cy="1557916"/>
          </a:xfrm>
          <a:prstGeom prst="rect">
            <a:avLst/>
          </a:prstGeom>
        </p:spPr>
      </p:pic>
      <p:pic>
        <p:nvPicPr>
          <p:cNvPr id="17" name="Imagen 16"/>
          <p:cNvPicPr>
            <a:picLocks noChangeAspect="1"/>
          </p:cNvPicPr>
          <p:nvPr/>
        </p:nvPicPr>
        <p:blipFill>
          <a:blip r:embed="rId3"/>
          <a:stretch>
            <a:fillRect/>
          </a:stretch>
        </p:blipFill>
        <p:spPr>
          <a:xfrm>
            <a:off x="464628" y="2257824"/>
            <a:ext cx="2400692" cy="1373206"/>
          </a:xfrm>
          <a:prstGeom prst="rect">
            <a:avLst/>
          </a:prstGeom>
        </p:spPr>
      </p:pic>
      <p:pic>
        <p:nvPicPr>
          <p:cNvPr id="18" name="Imagen 17"/>
          <p:cNvPicPr>
            <a:picLocks noChangeAspect="1"/>
          </p:cNvPicPr>
          <p:nvPr/>
        </p:nvPicPr>
        <p:blipFill>
          <a:blip r:embed="rId4"/>
          <a:stretch>
            <a:fillRect/>
          </a:stretch>
        </p:blipFill>
        <p:spPr>
          <a:xfrm>
            <a:off x="3278670" y="2262260"/>
            <a:ext cx="2356200" cy="1553840"/>
          </a:xfrm>
          <a:prstGeom prst="rect">
            <a:avLst/>
          </a:prstGeom>
        </p:spPr>
      </p:pic>
      <p:sp>
        <p:nvSpPr>
          <p:cNvPr id="19" name="CuadroTexto 8"/>
          <p:cNvSpPr txBox="1">
            <a:spLocks noChangeArrowheads="1"/>
          </p:cNvSpPr>
          <p:nvPr/>
        </p:nvSpPr>
        <p:spPr bwMode="auto">
          <a:xfrm>
            <a:off x="6294060" y="4466557"/>
            <a:ext cx="1956602" cy="92853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defPPr>
              <a:defRPr lang="en-US"/>
            </a:defPPr>
            <a:lvl1pPr algn="just">
              <a:buClr>
                <a:schemeClr val="accent1"/>
              </a:buClr>
              <a:buFont typeface="Wingdings 2" pitchFamily="18" charset="2"/>
              <a:buNone/>
              <a:defRPr sz="1200">
                <a:solidFill>
                  <a:schemeClr val="accent2">
                    <a:lumMod val="75000"/>
                  </a:schemeClr>
                </a:solidFill>
                <a:ea typeface="ＭＳ Ｐゴシック" charset="0"/>
                <a:cs typeface="ＭＳ Ｐゴシック" charset="0"/>
              </a:defRPr>
            </a:lvl1pPr>
          </a:lstStyle>
          <a:p>
            <a:r>
              <a:rPr lang="es-ES_tradnl" dirty="0">
                <a:solidFill>
                  <a:schemeClr val="tx1">
                    <a:lumMod val="85000"/>
                    <a:lumOff val="15000"/>
                  </a:schemeClr>
                </a:solidFill>
              </a:rPr>
              <a:t>Uno de los hules más populares para hacer moldes, porque no encoge.</a:t>
            </a:r>
          </a:p>
        </p:txBody>
      </p:sp>
      <p:sp>
        <p:nvSpPr>
          <p:cNvPr id="20" name="CuadroTexto 8"/>
          <p:cNvSpPr txBox="1">
            <a:spLocks noChangeArrowheads="1"/>
          </p:cNvSpPr>
          <p:nvPr/>
        </p:nvSpPr>
        <p:spPr bwMode="auto">
          <a:xfrm>
            <a:off x="672132" y="4466558"/>
            <a:ext cx="2116736" cy="1144342"/>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defPPr>
              <a:defRPr lang="en-US"/>
            </a:defPPr>
            <a:lvl1pPr algn="just">
              <a:buClr>
                <a:schemeClr val="accent1"/>
              </a:buClr>
              <a:buFont typeface="Wingdings 2" pitchFamily="18" charset="2"/>
              <a:buNone/>
              <a:defRPr sz="1200">
                <a:solidFill>
                  <a:schemeClr val="accent2">
                    <a:lumMod val="75000"/>
                  </a:schemeClr>
                </a:solidFill>
                <a:ea typeface="ＭＳ Ｐゴシック" charset="0"/>
                <a:cs typeface="ＭＳ Ｐゴシック" charset="0"/>
              </a:defRPr>
            </a:lvl1pPr>
          </a:lstStyle>
          <a:p>
            <a:r>
              <a:rPr lang="es-ES_tradnl" dirty="0">
                <a:solidFill>
                  <a:schemeClr val="tx1">
                    <a:lumMod val="85000"/>
                    <a:lumOff val="15000"/>
                  </a:schemeClr>
                </a:solidFill>
              </a:rPr>
              <a:t>Hule que sirve de soporte y moldes económicos. Puede usarse para sellos de hule. Vulcaniza a 153º C.</a:t>
            </a:r>
          </a:p>
        </p:txBody>
      </p:sp>
      <p:sp>
        <p:nvSpPr>
          <p:cNvPr id="21" name="CuadroTexto 8"/>
          <p:cNvSpPr txBox="1">
            <a:spLocks noChangeArrowheads="1"/>
          </p:cNvSpPr>
          <p:nvPr/>
        </p:nvSpPr>
        <p:spPr bwMode="auto">
          <a:xfrm>
            <a:off x="3533924" y="4466557"/>
            <a:ext cx="1994178" cy="80078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defPPr>
              <a:defRPr lang="en-US"/>
            </a:defPPr>
            <a:lvl1pPr algn="just">
              <a:buClr>
                <a:schemeClr val="accent1"/>
              </a:buClr>
              <a:buFont typeface="Wingdings 2" pitchFamily="18" charset="2"/>
              <a:buNone/>
              <a:defRPr sz="1200">
                <a:solidFill>
                  <a:schemeClr val="accent2">
                    <a:lumMod val="75000"/>
                  </a:schemeClr>
                </a:solidFill>
                <a:ea typeface="ＭＳ Ｐゴシック" charset="0"/>
                <a:cs typeface="ＭＳ Ｐゴシック" charset="0"/>
              </a:defRPr>
            </a:lvl1pPr>
          </a:lstStyle>
          <a:p>
            <a:r>
              <a:rPr lang="es-ES_tradnl" dirty="0">
                <a:solidFill>
                  <a:schemeClr val="tx1">
                    <a:lumMod val="85000"/>
                    <a:lumOff val="15000"/>
                  </a:schemeClr>
                </a:solidFill>
              </a:rPr>
              <a:t>Aplicación en moldes de bajo costo y buena calidad de definición.</a:t>
            </a:r>
          </a:p>
        </p:txBody>
      </p:sp>
      <p:sp>
        <p:nvSpPr>
          <p:cNvPr id="24" name="CuadroTexto 7"/>
          <p:cNvSpPr txBox="1">
            <a:spLocks noChangeArrowheads="1"/>
          </p:cNvSpPr>
          <p:nvPr/>
        </p:nvSpPr>
        <p:spPr bwMode="auto">
          <a:xfrm>
            <a:off x="580832" y="3616045"/>
            <a:ext cx="2123939"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Hule natural rojo nacional (kg).</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(2018o)</a:t>
            </a:r>
          </a:p>
        </p:txBody>
      </p:sp>
      <p:sp>
        <p:nvSpPr>
          <p:cNvPr id="25" name="CuadroTexto 7"/>
          <p:cNvSpPr txBox="1">
            <a:spLocks noChangeArrowheads="1"/>
          </p:cNvSpPr>
          <p:nvPr/>
        </p:nvSpPr>
        <p:spPr bwMode="auto">
          <a:xfrm>
            <a:off x="6117443" y="3690443"/>
            <a:ext cx="242546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Hule natural </a:t>
            </a:r>
            <a:r>
              <a:rPr lang="es-ES_tradnl" dirty="0" err="1">
                <a:solidFill>
                  <a:srgbClr val="726201"/>
                </a:solidFill>
              </a:rPr>
              <a:t>Castaldo</a:t>
            </a:r>
            <a:r>
              <a:rPr lang="es-ES_tradnl" dirty="0">
                <a:solidFill>
                  <a:srgbClr val="726201"/>
                </a:solidFill>
              </a:rPr>
              <a:t> amarillo 46x46</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(2018q)</a:t>
            </a:r>
          </a:p>
        </p:txBody>
      </p:sp>
      <p:sp>
        <p:nvSpPr>
          <p:cNvPr id="26" name="CuadroTexto 7"/>
          <p:cNvSpPr txBox="1">
            <a:spLocks noChangeArrowheads="1"/>
          </p:cNvSpPr>
          <p:nvPr/>
        </p:nvSpPr>
        <p:spPr bwMode="auto">
          <a:xfrm>
            <a:off x="3160404" y="3654688"/>
            <a:ext cx="286168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Hule </a:t>
            </a:r>
            <a:r>
              <a:rPr lang="es-ES_tradnl" dirty="0" err="1">
                <a:solidFill>
                  <a:srgbClr val="726201"/>
                </a:solidFill>
              </a:rPr>
              <a:t>Castaldo</a:t>
            </a:r>
            <a:r>
              <a:rPr lang="es-ES_tradnl" dirty="0">
                <a:solidFill>
                  <a:srgbClr val="726201"/>
                </a:solidFill>
              </a:rPr>
              <a:t> Rosa 46x46 </a:t>
            </a:r>
            <a:r>
              <a:rPr lang="es-ES_tradnl" dirty="0" err="1">
                <a:solidFill>
                  <a:srgbClr val="726201"/>
                </a:solidFill>
              </a:rPr>
              <a:t>cmm</a:t>
            </a:r>
            <a:r>
              <a:rPr lang="es-ES_tradnl" dirty="0">
                <a:solidFill>
                  <a:srgbClr val="726201"/>
                </a:solidFill>
              </a:rPr>
              <a:t>, laminado.</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(2018p)</a:t>
            </a:r>
          </a:p>
        </p:txBody>
      </p:sp>
    </p:spTree>
    <p:extLst>
      <p:ext uri="{BB962C8B-B14F-4D97-AF65-F5344CB8AC3E}">
        <p14:creationId xmlns:p14="http://schemas.microsoft.com/office/powerpoint/2010/main" val="1662696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realización de moldes</a:t>
            </a:r>
          </a:p>
        </p:txBody>
      </p:sp>
      <p:pic>
        <p:nvPicPr>
          <p:cNvPr id="16" name="Imagen 15"/>
          <p:cNvPicPr>
            <a:picLocks noChangeAspect="1"/>
          </p:cNvPicPr>
          <p:nvPr/>
        </p:nvPicPr>
        <p:blipFill>
          <a:blip r:embed="rId2"/>
          <a:stretch>
            <a:fillRect/>
          </a:stretch>
        </p:blipFill>
        <p:spPr>
          <a:xfrm>
            <a:off x="3079470" y="2175130"/>
            <a:ext cx="2542295" cy="2079598"/>
          </a:xfrm>
          <a:prstGeom prst="rect">
            <a:avLst/>
          </a:prstGeom>
        </p:spPr>
      </p:pic>
      <p:pic>
        <p:nvPicPr>
          <p:cNvPr id="17" name="Imagen 16"/>
          <p:cNvPicPr>
            <a:picLocks noChangeAspect="1"/>
          </p:cNvPicPr>
          <p:nvPr/>
        </p:nvPicPr>
        <p:blipFill>
          <a:blip r:embed="rId3"/>
          <a:stretch>
            <a:fillRect/>
          </a:stretch>
        </p:blipFill>
        <p:spPr>
          <a:xfrm>
            <a:off x="6059941" y="2320625"/>
            <a:ext cx="2527886" cy="1873312"/>
          </a:xfrm>
          <a:prstGeom prst="rect">
            <a:avLst/>
          </a:prstGeom>
        </p:spPr>
      </p:pic>
      <p:sp>
        <p:nvSpPr>
          <p:cNvPr id="18" name="CuadroTexto 8"/>
          <p:cNvSpPr txBox="1">
            <a:spLocks noChangeArrowheads="1"/>
          </p:cNvSpPr>
          <p:nvPr/>
        </p:nvSpPr>
        <p:spPr bwMode="auto">
          <a:xfrm>
            <a:off x="6192146" y="4898758"/>
            <a:ext cx="2240239" cy="1102251"/>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defPPr>
              <a:defRPr lang="en-US"/>
            </a:defPPr>
            <a:lvl1pPr algn="just">
              <a:buClr>
                <a:schemeClr val="accent1"/>
              </a:buClr>
              <a:buFont typeface="Wingdings 2" pitchFamily="18" charset="2"/>
              <a:buNone/>
              <a:defRPr sz="1200">
                <a:solidFill>
                  <a:schemeClr val="accent2">
                    <a:lumMod val="75000"/>
                  </a:schemeClr>
                </a:solidFill>
                <a:ea typeface="ＭＳ Ｐゴシック" charset="0"/>
                <a:cs typeface="ＭＳ Ｐゴシック" charset="0"/>
              </a:defRPr>
            </a:lvl1pPr>
          </a:lstStyle>
          <a:p>
            <a:r>
              <a:rPr lang="es-ES_tradnl" dirty="0">
                <a:solidFill>
                  <a:schemeClr val="tx1">
                    <a:lumMod val="85000"/>
                    <a:lumOff val="15000"/>
                  </a:schemeClr>
                </a:solidFill>
              </a:rPr>
              <a:t>Silicón ideal para modelos obtenidos en </a:t>
            </a:r>
            <a:r>
              <a:rPr lang="es-ES_tradnl" dirty="0" err="1">
                <a:solidFill>
                  <a:schemeClr val="tx1">
                    <a:lumMod val="85000"/>
                    <a:lumOff val="15000"/>
                  </a:schemeClr>
                </a:solidFill>
              </a:rPr>
              <a:t>cad-cam</a:t>
            </a:r>
            <a:r>
              <a:rPr lang="es-ES_tradnl" dirty="0">
                <a:solidFill>
                  <a:schemeClr val="tx1">
                    <a:lumMod val="85000"/>
                    <a:lumOff val="15000"/>
                  </a:schemeClr>
                </a:solidFill>
              </a:rPr>
              <a:t>, impresoras 3d, ceras </a:t>
            </a:r>
            <a:r>
              <a:rPr lang="es-ES_tradnl" dirty="0" err="1">
                <a:solidFill>
                  <a:schemeClr val="tx1">
                    <a:lumMod val="85000"/>
                    <a:lumOff val="15000"/>
                  </a:schemeClr>
                </a:solidFill>
              </a:rPr>
              <a:t>sla</a:t>
            </a:r>
            <a:r>
              <a:rPr lang="es-ES_tradnl" dirty="0">
                <a:solidFill>
                  <a:schemeClr val="tx1">
                    <a:lumMod val="85000"/>
                    <a:lumOff val="15000"/>
                  </a:schemeClr>
                </a:solidFill>
              </a:rPr>
              <a:t>, hojas secas, insectos, etc. Contracción del 0%</a:t>
            </a:r>
          </a:p>
        </p:txBody>
      </p:sp>
      <p:pic>
        <p:nvPicPr>
          <p:cNvPr id="19" name="Imagen 18"/>
          <p:cNvPicPr>
            <a:picLocks noChangeAspect="1"/>
          </p:cNvPicPr>
          <p:nvPr/>
        </p:nvPicPr>
        <p:blipFill>
          <a:blip r:embed="rId4"/>
          <a:stretch>
            <a:fillRect/>
          </a:stretch>
        </p:blipFill>
        <p:spPr>
          <a:xfrm>
            <a:off x="511523" y="2175130"/>
            <a:ext cx="2088232" cy="2118171"/>
          </a:xfrm>
          <a:prstGeom prst="rect">
            <a:avLst/>
          </a:prstGeom>
        </p:spPr>
      </p:pic>
      <p:sp>
        <p:nvSpPr>
          <p:cNvPr id="20" name="Rectángulo 19"/>
          <p:cNvSpPr/>
          <p:nvPr/>
        </p:nvSpPr>
        <p:spPr>
          <a:xfrm>
            <a:off x="511523" y="4810395"/>
            <a:ext cx="2252813" cy="1665711"/>
          </a:xfrm>
          <a:prstGeom prst="rect">
            <a:avLst/>
          </a:prstGeom>
          <a:noFill/>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Vulcanizado entre 90-110ºC, uso en modelos de: plásticos de inyección, cera verde para tallado, plastilina </a:t>
            </a:r>
            <a:r>
              <a:rPr lang="es-ES" sz="1200" dirty="0" err="1">
                <a:solidFill>
                  <a:schemeClr val="tx1">
                    <a:lumMod val="85000"/>
                    <a:lumOff val="15000"/>
                  </a:schemeClr>
                </a:solidFill>
                <a:ea typeface="ＭＳ Ｐゴシック" charset="0"/>
                <a:cs typeface="ＭＳ Ｐゴシック" charset="0"/>
              </a:rPr>
              <a:t>epóxica</a:t>
            </a:r>
            <a:r>
              <a:rPr lang="es-ES" sz="1200" dirty="0">
                <a:solidFill>
                  <a:schemeClr val="tx1">
                    <a:lumMod val="85000"/>
                    <a:lumOff val="15000"/>
                  </a:schemeClr>
                </a:solidFill>
                <a:ea typeface="ＭＳ Ｐゴシック" charset="0"/>
                <a:cs typeface="ＭＳ Ｐゴシック" charset="0"/>
              </a:rPr>
              <a:t>, resina de impresora 3d; contracción de 2% aprox.</a:t>
            </a:r>
          </a:p>
        </p:txBody>
      </p:sp>
      <p:sp>
        <p:nvSpPr>
          <p:cNvPr id="21" name="Rectángulo 20"/>
          <p:cNvSpPr/>
          <p:nvPr/>
        </p:nvSpPr>
        <p:spPr>
          <a:xfrm>
            <a:off x="3270596" y="4898758"/>
            <a:ext cx="2231446" cy="1323439"/>
          </a:xfrm>
          <a:prstGeom prst="rect">
            <a:avLst/>
          </a:prstGeom>
          <a:noFill/>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Vulcanizado a 70º, bueno para piezas de plomo, plástico y cera que fundan arriba de los 70º C.</a:t>
            </a:r>
          </a:p>
        </p:txBody>
      </p:sp>
      <p:sp>
        <p:nvSpPr>
          <p:cNvPr id="23" name="CuadroTexto 7"/>
          <p:cNvSpPr txBox="1">
            <a:spLocks noChangeArrowheads="1"/>
          </p:cNvSpPr>
          <p:nvPr/>
        </p:nvSpPr>
        <p:spPr bwMode="auto">
          <a:xfrm>
            <a:off x="3079470" y="4254728"/>
            <a:ext cx="246386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Hule silicón </a:t>
            </a:r>
            <a:r>
              <a:rPr lang="es-ES_tradnl" dirty="0" err="1">
                <a:solidFill>
                  <a:srgbClr val="726201"/>
                </a:solidFill>
              </a:rPr>
              <a:t>Castaldo</a:t>
            </a:r>
            <a:r>
              <a:rPr lang="es-ES_tradnl" dirty="0">
                <a:solidFill>
                  <a:srgbClr val="726201"/>
                </a:solidFill>
              </a:rPr>
              <a:t> baja temperatura VLT (Kg)</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(2018s)</a:t>
            </a:r>
          </a:p>
        </p:txBody>
      </p:sp>
      <p:sp>
        <p:nvSpPr>
          <p:cNvPr id="24" name="CuadroTexto 7"/>
          <p:cNvSpPr txBox="1">
            <a:spLocks noChangeArrowheads="1"/>
          </p:cNvSpPr>
          <p:nvPr/>
        </p:nvSpPr>
        <p:spPr bwMode="auto">
          <a:xfrm>
            <a:off x="619148" y="4118294"/>
            <a:ext cx="1922507"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Hule de silicón baja temperatura 90ºC</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(2018r)</a:t>
            </a:r>
          </a:p>
        </p:txBody>
      </p:sp>
      <p:sp>
        <p:nvSpPr>
          <p:cNvPr id="25" name="CuadroTexto 7"/>
          <p:cNvSpPr txBox="1">
            <a:spLocks noChangeArrowheads="1"/>
          </p:cNvSpPr>
          <p:nvPr/>
        </p:nvSpPr>
        <p:spPr bwMode="auto">
          <a:xfrm>
            <a:off x="5868144" y="4270315"/>
            <a:ext cx="286168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Centrifuga motorizada para cubiletes.</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(2018t)</a:t>
            </a:r>
          </a:p>
        </p:txBody>
      </p:sp>
    </p:spTree>
    <p:extLst>
      <p:ext uri="{BB962C8B-B14F-4D97-AF65-F5344CB8AC3E}">
        <p14:creationId xmlns:p14="http://schemas.microsoft.com/office/powerpoint/2010/main" val="29025901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realización de moldes</a:t>
            </a:r>
          </a:p>
        </p:txBody>
      </p:sp>
      <p:sp>
        <p:nvSpPr>
          <p:cNvPr id="7" name="Rectángulo 6"/>
          <p:cNvSpPr/>
          <p:nvPr/>
        </p:nvSpPr>
        <p:spPr>
          <a:xfrm>
            <a:off x="3046789" y="5084745"/>
            <a:ext cx="1743531" cy="830997"/>
          </a:xfrm>
          <a:prstGeom prst="rect">
            <a:avLst/>
          </a:prstGeom>
          <a:noFill/>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Filo quirúrgico, desechable, ideal para modelos con formas complejas.</a:t>
            </a:r>
          </a:p>
        </p:txBody>
      </p:sp>
      <p:pic>
        <p:nvPicPr>
          <p:cNvPr id="8" name="Imagen 7"/>
          <p:cNvPicPr>
            <a:picLocks noChangeAspect="1"/>
          </p:cNvPicPr>
          <p:nvPr/>
        </p:nvPicPr>
        <p:blipFill>
          <a:blip r:embed="rId2"/>
          <a:stretch>
            <a:fillRect/>
          </a:stretch>
        </p:blipFill>
        <p:spPr>
          <a:xfrm>
            <a:off x="6944573" y="2261301"/>
            <a:ext cx="1894540" cy="3356992"/>
          </a:xfrm>
          <a:prstGeom prst="rect">
            <a:avLst/>
          </a:prstGeom>
        </p:spPr>
      </p:pic>
      <p:pic>
        <p:nvPicPr>
          <p:cNvPr id="9" name="Imagen 8"/>
          <p:cNvPicPr>
            <a:picLocks noChangeAspect="1"/>
          </p:cNvPicPr>
          <p:nvPr/>
        </p:nvPicPr>
        <p:blipFill>
          <a:blip r:embed="rId3"/>
          <a:stretch>
            <a:fillRect/>
          </a:stretch>
        </p:blipFill>
        <p:spPr>
          <a:xfrm rot="1128138">
            <a:off x="283018" y="2620527"/>
            <a:ext cx="2486931" cy="1557153"/>
          </a:xfrm>
          <a:prstGeom prst="rect">
            <a:avLst/>
          </a:prstGeom>
        </p:spPr>
      </p:pic>
      <p:sp>
        <p:nvSpPr>
          <p:cNvPr id="10" name="Rectángulo 9"/>
          <p:cNvSpPr/>
          <p:nvPr/>
        </p:nvSpPr>
        <p:spPr>
          <a:xfrm>
            <a:off x="536067" y="5028220"/>
            <a:ext cx="1944216" cy="830997"/>
          </a:xfrm>
          <a:prstGeom prst="rect">
            <a:avLst/>
          </a:prstGeom>
          <a:noFill/>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Empleado en la extracción de molde, facilita la acción por su diseño ergonómico.</a:t>
            </a:r>
          </a:p>
        </p:txBody>
      </p:sp>
      <p:pic>
        <p:nvPicPr>
          <p:cNvPr id="11" name="Imagen 10"/>
          <p:cNvPicPr>
            <a:picLocks noChangeAspect="1"/>
          </p:cNvPicPr>
          <p:nvPr/>
        </p:nvPicPr>
        <p:blipFill>
          <a:blip r:embed="rId4"/>
          <a:stretch>
            <a:fillRect/>
          </a:stretch>
        </p:blipFill>
        <p:spPr>
          <a:xfrm>
            <a:off x="3541810" y="2657230"/>
            <a:ext cx="708958" cy="1886744"/>
          </a:xfrm>
          <a:prstGeom prst="rect">
            <a:avLst/>
          </a:prstGeom>
        </p:spPr>
      </p:pic>
      <p:sp>
        <p:nvSpPr>
          <p:cNvPr id="14" name="CuadroTexto 7"/>
          <p:cNvSpPr txBox="1">
            <a:spLocks noChangeArrowheads="1"/>
          </p:cNvSpPr>
          <p:nvPr/>
        </p:nvSpPr>
        <p:spPr bwMode="auto">
          <a:xfrm>
            <a:off x="406723" y="4442257"/>
            <a:ext cx="226404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Mango de plástico para bisturí</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(2018u)</a:t>
            </a:r>
          </a:p>
        </p:txBody>
      </p:sp>
      <p:sp>
        <p:nvSpPr>
          <p:cNvPr id="15" name="CuadroTexto 7"/>
          <p:cNvSpPr txBox="1">
            <a:spLocks noChangeArrowheads="1"/>
          </p:cNvSpPr>
          <p:nvPr/>
        </p:nvSpPr>
        <p:spPr bwMode="auto">
          <a:xfrm>
            <a:off x="6939189" y="5515632"/>
            <a:ext cx="189829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err="1">
                <a:solidFill>
                  <a:srgbClr val="726201"/>
                </a:solidFill>
              </a:rPr>
              <a:t>Desmoldante</a:t>
            </a:r>
            <a:endParaRPr lang="es-ES_tradnl" dirty="0">
              <a:solidFill>
                <a:srgbClr val="726201"/>
              </a:solidFill>
            </a:endParaRP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(2018w)</a:t>
            </a:r>
          </a:p>
        </p:txBody>
      </p:sp>
      <p:sp>
        <p:nvSpPr>
          <p:cNvPr id="16" name="CuadroTexto 7"/>
          <p:cNvSpPr txBox="1">
            <a:spLocks noChangeArrowheads="1"/>
          </p:cNvSpPr>
          <p:nvPr/>
        </p:nvSpPr>
        <p:spPr bwMode="auto">
          <a:xfrm>
            <a:off x="2799522" y="4520699"/>
            <a:ext cx="219353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Navaja curva Nº 12 inglesa</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(2018v)</a:t>
            </a:r>
          </a:p>
        </p:txBody>
      </p:sp>
      <p:sp>
        <p:nvSpPr>
          <p:cNvPr id="6" name="Rectángulo 5"/>
          <p:cNvSpPr/>
          <p:nvPr/>
        </p:nvSpPr>
        <p:spPr>
          <a:xfrm>
            <a:off x="5156368" y="2501038"/>
            <a:ext cx="1944216" cy="2123658"/>
          </a:xfrm>
          <a:prstGeom prst="rect">
            <a:avLst/>
          </a:prstGeom>
          <a:noFill/>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Facilita el registro de detalles de un modelo de cera y permite su extracción del molde de hule o de metal; ayuda también a conservar la elasticidad y detalle de los moldes. Es susceptible de ser utilizado con hule de fraguado en frío.</a:t>
            </a:r>
          </a:p>
        </p:txBody>
      </p:sp>
    </p:spTree>
    <p:extLst>
      <p:ext uri="{BB962C8B-B14F-4D97-AF65-F5344CB8AC3E}">
        <p14:creationId xmlns:p14="http://schemas.microsoft.com/office/powerpoint/2010/main" val="1616196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realización de moldes</a:t>
            </a:r>
          </a:p>
        </p:txBody>
      </p:sp>
      <p:pic>
        <p:nvPicPr>
          <p:cNvPr id="6" name="Imagen 5"/>
          <p:cNvPicPr>
            <a:picLocks noChangeAspect="1"/>
          </p:cNvPicPr>
          <p:nvPr/>
        </p:nvPicPr>
        <p:blipFill>
          <a:blip r:embed="rId2"/>
          <a:stretch>
            <a:fillRect/>
          </a:stretch>
        </p:blipFill>
        <p:spPr>
          <a:xfrm>
            <a:off x="5775019" y="2289399"/>
            <a:ext cx="3012279" cy="2084781"/>
          </a:xfrm>
          <a:prstGeom prst="rect">
            <a:avLst/>
          </a:prstGeom>
        </p:spPr>
      </p:pic>
      <p:sp>
        <p:nvSpPr>
          <p:cNvPr id="7" name="Rectángulo 6"/>
          <p:cNvSpPr/>
          <p:nvPr/>
        </p:nvSpPr>
        <p:spPr>
          <a:xfrm>
            <a:off x="6068733" y="4776247"/>
            <a:ext cx="2198530" cy="1015663"/>
          </a:xfrm>
          <a:prstGeom prst="rect">
            <a:avLst/>
          </a:prstGeom>
          <a:noFill/>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Es empleado para hacer moldes de hules de fraguado en frio, ya sean  opacos o transparentes.</a:t>
            </a:r>
          </a:p>
        </p:txBody>
      </p:sp>
      <p:pic>
        <p:nvPicPr>
          <p:cNvPr id="8" name="Imagen 7"/>
          <p:cNvPicPr>
            <a:picLocks noChangeAspect="1"/>
          </p:cNvPicPr>
          <p:nvPr/>
        </p:nvPicPr>
        <p:blipFill>
          <a:blip r:embed="rId3"/>
          <a:stretch>
            <a:fillRect/>
          </a:stretch>
        </p:blipFill>
        <p:spPr>
          <a:xfrm>
            <a:off x="351126" y="2214588"/>
            <a:ext cx="2537436" cy="2091035"/>
          </a:xfrm>
          <a:prstGeom prst="rect">
            <a:avLst/>
          </a:prstGeom>
        </p:spPr>
      </p:pic>
      <p:pic>
        <p:nvPicPr>
          <p:cNvPr id="9" name="Imagen 8"/>
          <p:cNvPicPr>
            <a:picLocks noChangeAspect="1"/>
          </p:cNvPicPr>
          <p:nvPr/>
        </p:nvPicPr>
        <p:blipFill>
          <a:blip r:embed="rId4"/>
          <a:stretch>
            <a:fillRect/>
          </a:stretch>
        </p:blipFill>
        <p:spPr>
          <a:xfrm>
            <a:off x="3367243" y="2289399"/>
            <a:ext cx="1963021" cy="1890879"/>
          </a:xfrm>
          <a:prstGeom prst="rect">
            <a:avLst/>
          </a:prstGeom>
        </p:spPr>
      </p:pic>
      <p:sp>
        <p:nvSpPr>
          <p:cNvPr id="10" name="Rectángulo 9"/>
          <p:cNvSpPr/>
          <p:nvPr/>
        </p:nvSpPr>
        <p:spPr>
          <a:xfrm>
            <a:off x="3137568" y="4803156"/>
            <a:ext cx="2553767" cy="1384995"/>
          </a:xfrm>
          <a:prstGeom prst="rect">
            <a:avLst/>
          </a:prstGeom>
          <a:noFill/>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Se emplea para la realización del molde durante el vulcanizado, en conjunto con el marco (doble o sencillo). Es a veces soporte del molde de hule, durante la inyección de la cera y evitar distorsiones.</a:t>
            </a:r>
          </a:p>
        </p:txBody>
      </p:sp>
      <p:sp>
        <p:nvSpPr>
          <p:cNvPr id="13" name="CuadroTexto 7"/>
          <p:cNvSpPr txBox="1">
            <a:spLocks noChangeArrowheads="1"/>
          </p:cNvSpPr>
          <p:nvPr/>
        </p:nvSpPr>
        <p:spPr bwMode="auto">
          <a:xfrm>
            <a:off x="187466" y="4188568"/>
            <a:ext cx="286168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Marcos dobles 19x35x52.</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(2018x)</a:t>
            </a:r>
          </a:p>
        </p:txBody>
      </p:sp>
      <p:sp>
        <p:nvSpPr>
          <p:cNvPr id="14" name="CuadroTexto 7"/>
          <p:cNvSpPr txBox="1">
            <a:spLocks noChangeArrowheads="1"/>
          </p:cNvSpPr>
          <p:nvPr/>
        </p:nvSpPr>
        <p:spPr bwMode="auto">
          <a:xfrm>
            <a:off x="3306453" y="4180278"/>
            <a:ext cx="218014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Placas de aluminio para marco.</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(2018y)</a:t>
            </a:r>
          </a:p>
        </p:txBody>
      </p:sp>
      <p:sp>
        <p:nvSpPr>
          <p:cNvPr id="15" name="CuadroTexto 7"/>
          <p:cNvSpPr txBox="1">
            <a:spLocks noChangeArrowheads="1"/>
          </p:cNvSpPr>
          <p:nvPr/>
        </p:nvSpPr>
        <p:spPr bwMode="auto">
          <a:xfrm>
            <a:off x="6068733" y="4206023"/>
            <a:ext cx="251693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Marco transparente de 19.05mm.</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(2018z)</a:t>
            </a:r>
          </a:p>
        </p:txBody>
      </p:sp>
      <p:sp>
        <p:nvSpPr>
          <p:cNvPr id="16" name="Rectángulo 15"/>
          <p:cNvSpPr/>
          <p:nvPr/>
        </p:nvSpPr>
        <p:spPr>
          <a:xfrm>
            <a:off x="514630" y="4807796"/>
            <a:ext cx="2083416" cy="1015663"/>
          </a:xfrm>
          <a:prstGeom prst="rect">
            <a:avLst/>
          </a:prstGeom>
          <a:noFill/>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El marco es el que le da la forma y dimensión al molde de hule o silicón durante el proceso del vulcanizado.</a:t>
            </a:r>
          </a:p>
        </p:txBody>
      </p:sp>
    </p:spTree>
    <p:extLst>
      <p:ext uri="{BB962C8B-B14F-4D97-AF65-F5344CB8AC3E}">
        <p14:creationId xmlns:p14="http://schemas.microsoft.com/office/powerpoint/2010/main" val="21298617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realización de moldes</a:t>
            </a:r>
          </a:p>
        </p:txBody>
      </p:sp>
      <p:sp>
        <p:nvSpPr>
          <p:cNvPr id="12" name="Rectángulo 11"/>
          <p:cNvSpPr/>
          <p:nvPr/>
        </p:nvSpPr>
        <p:spPr>
          <a:xfrm>
            <a:off x="3076432" y="2395328"/>
            <a:ext cx="1944216" cy="2108269"/>
          </a:xfrm>
          <a:prstGeom prst="rect">
            <a:avLst/>
          </a:prstGeom>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Alinea las placas de forma automática para y mantener la misma presión en las laminas y moldes. Diseño compacto para espacios pequeños y con temperatura máxima de operación de 287ºC. Origen E.E. U.U.</a:t>
            </a:r>
          </a:p>
        </p:txBody>
      </p:sp>
      <p:pic>
        <p:nvPicPr>
          <p:cNvPr id="13" name="Imagen 12"/>
          <p:cNvPicPr>
            <a:picLocks noChangeAspect="1"/>
          </p:cNvPicPr>
          <p:nvPr/>
        </p:nvPicPr>
        <p:blipFill>
          <a:blip r:embed="rId2"/>
          <a:stretch>
            <a:fillRect/>
          </a:stretch>
        </p:blipFill>
        <p:spPr>
          <a:xfrm>
            <a:off x="412349" y="2236446"/>
            <a:ext cx="2520280" cy="3537235"/>
          </a:xfrm>
          <a:prstGeom prst="rect">
            <a:avLst/>
          </a:prstGeom>
        </p:spPr>
      </p:pic>
      <p:pic>
        <p:nvPicPr>
          <p:cNvPr id="16" name="Imagen 15"/>
          <p:cNvPicPr>
            <a:picLocks noChangeAspect="1"/>
          </p:cNvPicPr>
          <p:nvPr/>
        </p:nvPicPr>
        <p:blipFill>
          <a:blip r:embed="rId3"/>
          <a:stretch>
            <a:fillRect/>
          </a:stretch>
        </p:blipFill>
        <p:spPr>
          <a:xfrm>
            <a:off x="5480524" y="2145144"/>
            <a:ext cx="3129055" cy="2579356"/>
          </a:xfrm>
          <a:prstGeom prst="rect">
            <a:avLst/>
          </a:prstGeom>
        </p:spPr>
      </p:pic>
      <p:sp>
        <p:nvSpPr>
          <p:cNvPr id="17" name="Rectángulo 16"/>
          <p:cNvSpPr/>
          <p:nvPr/>
        </p:nvSpPr>
        <p:spPr>
          <a:xfrm>
            <a:off x="6001236" y="5077623"/>
            <a:ext cx="2514595" cy="1213892"/>
          </a:xfrm>
          <a:prstGeom prst="rect">
            <a:avLst/>
          </a:prstGeom>
        </p:spPr>
        <p:txBody>
          <a:bodyPr vert="horz" wrap="square" lIns="91440" tIns="45720" rIns="91440" bIns="45720" numCol="1" rtlCol="0" anchor="t" anchorCtr="0" compatLnSpc="1">
            <a:prstTxWarp prst="textNoShape">
              <a:avLst/>
            </a:prstTxWarp>
            <a:noAutofit/>
          </a:bodyPr>
          <a:lstStyle/>
          <a:p>
            <a:pPr algn="just">
              <a:buClr>
                <a:schemeClr val="accent1"/>
              </a:buClr>
              <a:buFont typeface="Wingdings 2" pitchFamily="18" charset="2"/>
              <a:buNone/>
            </a:pPr>
            <a:r>
              <a:rPr lang="es-ES" sz="1200" dirty="0">
                <a:solidFill>
                  <a:schemeClr val="tx1">
                    <a:lumMod val="85000"/>
                    <a:lumOff val="15000"/>
                  </a:schemeClr>
                </a:solidFill>
                <a:ea typeface="ＭＳ Ｐゴシック" charset="0"/>
                <a:cs typeface="ＭＳ Ｐゴシック" charset="0"/>
              </a:rPr>
              <a:t>Equipo que puede ser empleado con silicón fraguado en frío, para evitar burbujas en su conformación; así como investimento.</a:t>
            </a:r>
          </a:p>
        </p:txBody>
      </p:sp>
      <p:sp>
        <p:nvSpPr>
          <p:cNvPr id="19" name="CuadroTexto 7"/>
          <p:cNvSpPr txBox="1">
            <a:spLocks noChangeArrowheads="1"/>
          </p:cNvSpPr>
          <p:nvPr/>
        </p:nvSpPr>
        <p:spPr bwMode="auto">
          <a:xfrm>
            <a:off x="1645592" y="5713126"/>
            <a:ext cx="286168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Vulcanizadora de marco doble</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(2018aa)</a:t>
            </a:r>
          </a:p>
        </p:txBody>
      </p:sp>
      <p:sp>
        <p:nvSpPr>
          <p:cNvPr id="21" name="CuadroTexto 7"/>
          <p:cNvSpPr txBox="1">
            <a:spLocks noChangeArrowheads="1"/>
          </p:cNvSpPr>
          <p:nvPr/>
        </p:nvSpPr>
        <p:spPr bwMode="auto">
          <a:xfrm>
            <a:off x="6072944" y="4340990"/>
            <a:ext cx="2293479"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pPr algn="ctr"/>
            <a:r>
              <a:rPr lang="es-ES_tradnl" dirty="0">
                <a:solidFill>
                  <a:srgbClr val="726201"/>
                </a:solidFill>
              </a:rPr>
              <a:t>Removedor de burbujas para hules e investimento</a:t>
            </a:r>
          </a:p>
          <a:p>
            <a:pPr algn="ctr"/>
            <a:r>
              <a:rPr lang="es-ES_tradnl" b="1" dirty="0">
                <a:solidFill>
                  <a:srgbClr val="726201"/>
                </a:solidFill>
              </a:rPr>
              <a:t>Fuente: </a:t>
            </a:r>
            <a:r>
              <a:rPr lang="es-ES_tradnl" dirty="0" err="1">
                <a:solidFill>
                  <a:srgbClr val="726201"/>
                </a:solidFill>
              </a:rPr>
              <a:t>Ergozzmex</a:t>
            </a:r>
            <a:r>
              <a:rPr lang="es-ES_tradnl" dirty="0">
                <a:solidFill>
                  <a:srgbClr val="726201"/>
                </a:solidFill>
              </a:rPr>
              <a:t> (2018ab)</a:t>
            </a:r>
          </a:p>
        </p:txBody>
      </p:sp>
    </p:spTree>
    <p:extLst>
      <p:ext uri="{BB962C8B-B14F-4D97-AF65-F5344CB8AC3E}">
        <p14:creationId xmlns:p14="http://schemas.microsoft.com/office/powerpoint/2010/main" val="22774551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1.4. La realización de moldes</a:t>
            </a:r>
          </a:p>
        </p:txBody>
      </p:sp>
      <p:pic>
        <p:nvPicPr>
          <p:cNvPr id="4" name="Imagen 3"/>
          <p:cNvPicPr>
            <a:picLocks noChangeAspect="1"/>
          </p:cNvPicPr>
          <p:nvPr/>
        </p:nvPicPr>
        <p:blipFill>
          <a:blip r:embed="rId2"/>
          <a:stretch>
            <a:fillRect/>
          </a:stretch>
        </p:blipFill>
        <p:spPr>
          <a:xfrm>
            <a:off x="617164" y="2142970"/>
            <a:ext cx="2611717" cy="4083465"/>
          </a:xfrm>
          <a:prstGeom prst="rect">
            <a:avLst/>
          </a:prstGeom>
        </p:spPr>
      </p:pic>
      <p:sp>
        <p:nvSpPr>
          <p:cNvPr id="7" name="CuadroTexto 7"/>
          <p:cNvSpPr txBox="1">
            <a:spLocks noChangeArrowheads="1"/>
          </p:cNvSpPr>
          <p:nvPr/>
        </p:nvSpPr>
        <p:spPr bwMode="auto">
          <a:xfrm>
            <a:off x="3034526" y="5663325"/>
            <a:ext cx="286168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solidFill>
                  <a:srgbClr val="726201"/>
                </a:solidFill>
              </a:rPr>
              <a:t>Inyectora de cera 2.7 kg</a:t>
            </a:r>
          </a:p>
          <a:p>
            <a:r>
              <a:rPr lang="es-ES_tradnl" b="1" dirty="0">
                <a:solidFill>
                  <a:srgbClr val="726201"/>
                </a:solidFill>
              </a:rPr>
              <a:t>Fuente: </a:t>
            </a:r>
            <a:r>
              <a:rPr lang="es-ES_tradnl" dirty="0" err="1">
                <a:solidFill>
                  <a:srgbClr val="726201"/>
                </a:solidFill>
              </a:rPr>
              <a:t>Ergozzmex</a:t>
            </a:r>
            <a:r>
              <a:rPr lang="es-ES_tradnl" dirty="0">
                <a:solidFill>
                  <a:srgbClr val="726201"/>
                </a:solidFill>
              </a:rPr>
              <a:t> (2018ac)</a:t>
            </a:r>
          </a:p>
        </p:txBody>
      </p:sp>
      <p:sp>
        <p:nvSpPr>
          <p:cNvPr id="8" name="Rectangle 1026"/>
          <p:cNvSpPr>
            <a:spLocks noGrp="1" noChangeArrowheads="1"/>
          </p:cNvSpPr>
          <p:nvPr>
            <p:ph idx="1"/>
          </p:nvPr>
        </p:nvSpPr>
        <p:spPr bwMode="auto">
          <a:xfrm>
            <a:off x="3776712" y="2548146"/>
            <a:ext cx="4332843" cy="278885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Una vez que se obtienen los moldes de hule o silicón, se procede a la inyección de cera liquida dentro de cada uno de ellos, para repetir las veces que sea necesario.</a:t>
            </a:r>
          </a:p>
          <a:p>
            <a:pPr marL="0" indent="0" algn="just" eaLnBrk="1" hangingPunct="1">
              <a:spcBef>
                <a:spcPts val="0"/>
              </a:spcBef>
              <a:buNone/>
            </a:pPr>
            <a:endParaRPr lang="es-ES_tradnl"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El proceso vuelve a empezar en el armado del árbol.</a:t>
            </a:r>
            <a:endParaRPr lang="es-ES" sz="1600" dirty="0">
              <a:solidFill>
                <a:schemeClr val="tx1">
                  <a:lumMod val="85000"/>
                  <a:lumOff val="15000"/>
                </a:schemeClr>
              </a:solidFill>
              <a:ea typeface="ＭＳ Ｐゴシック" charset="0"/>
              <a:cs typeface="ＭＳ Ｐゴシック" charset="0"/>
            </a:endParaRPr>
          </a:p>
        </p:txBody>
      </p:sp>
    </p:spTree>
    <p:extLst>
      <p:ext uri="{BB962C8B-B14F-4D97-AF65-F5344CB8AC3E}">
        <p14:creationId xmlns:p14="http://schemas.microsoft.com/office/powerpoint/2010/main" val="20310198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2. Consideraciones a tomar en el proceso</a:t>
            </a:r>
          </a:p>
        </p:txBody>
      </p:sp>
      <p:sp>
        <p:nvSpPr>
          <p:cNvPr id="3" name="Marcador de texto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1589868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2. Consideraciones a contemplar en el proceso</a:t>
            </a:r>
          </a:p>
        </p:txBody>
      </p:sp>
      <p:sp>
        <p:nvSpPr>
          <p:cNvPr id="3" name="CuadroTexto 1"/>
          <p:cNvSpPr txBox="1">
            <a:spLocks noChangeArrowheads="1"/>
          </p:cNvSpPr>
          <p:nvPr/>
        </p:nvSpPr>
        <p:spPr bwMode="auto">
          <a:xfrm>
            <a:off x="722138" y="2637645"/>
            <a:ext cx="7943547" cy="304698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indent="0" algn="just">
              <a:spcBef>
                <a:spcPts val="0"/>
              </a:spcBef>
              <a:buClr>
                <a:schemeClr val="accent1"/>
              </a:buClr>
              <a:buFont typeface="Wingdings 2" pitchFamily="18" charset="2"/>
              <a:buNone/>
              <a:defRPr sz="1600">
                <a:solidFill>
                  <a:schemeClr val="accent2">
                    <a:lumMod val="75000"/>
                  </a:schemeClr>
                </a:solidFill>
                <a:ea typeface="ＭＳ Ｐゴシック" charset="0"/>
                <a:cs typeface="ＭＳ Ｐゴシック" charset="0"/>
              </a:defRPr>
            </a:lvl1pPr>
            <a:lvl2pPr marL="685800" indent="-336550">
              <a:spcBef>
                <a:spcPts val="600"/>
              </a:spcBef>
              <a:buClr>
                <a:schemeClr val="accent1">
                  <a:lumMod val="50000"/>
                </a:schemeClr>
              </a:buClr>
              <a:buFont typeface="Wingdings 2" pitchFamily="18" charset="2"/>
              <a:buChar char=""/>
              <a:defRPr>
                <a:solidFill>
                  <a:schemeClr val="tx1">
                    <a:lumMod val="65000"/>
                    <a:lumOff val="35000"/>
                  </a:schemeClr>
                </a:solidFill>
              </a:defRPr>
            </a:lvl2pPr>
            <a:lvl3pPr marL="1035050" indent="-349250">
              <a:spcBef>
                <a:spcPts val="600"/>
              </a:spcBef>
              <a:buClr>
                <a:schemeClr val="accent1"/>
              </a:buClr>
              <a:buFont typeface="Wingdings 2" pitchFamily="18" charset="2"/>
              <a:buChar char=""/>
              <a:defRPr>
                <a:solidFill>
                  <a:schemeClr val="tx1">
                    <a:lumMod val="65000"/>
                    <a:lumOff val="35000"/>
                  </a:schemeClr>
                </a:solidFill>
              </a:defRPr>
            </a:lvl3pPr>
            <a:lvl4pPr indent="-336550">
              <a:spcBef>
                <a:spcPts val="600"/>
              </a:spcBef>
              <a:buClr>
                <a:schemeClr val="accent1">
                  <a:lumMod val="50000"/>
                </a:schemeClr>
              </a:buClr>
              <a:buFont typeface="Wingdings 2" pitchFamily="18" charset="2"/>
              <a:buChar char=""/>
              <a:defRPr>
                <a:solidFill>
                  <a:schemeClr val="tx1">
                    <a:lumMod val="65000"/>
                    <a:lumOff val="35000"/>
                  </a:schemeClr>
                </a:solidFill>
              </a:defRPr>
            </a:lvl4pPr>
            <a:lvl5pPr marL="1720850" indent="-349250">
              <a:spcBef>
                <a:spcPts val="600"/>
              </a:spcBef>
              <a:buClr>
                <a:schemeClr val="accent1"/>
              </a:buClr>
              <a:buFont typeface="Wingdings 2" pitchFamily="18" charset="2"/>
              <a:buChar char=""/>
              <a:defRPr>
                <a:solidFill>
                  <a:schemeClr val="tx1">
                    <a:lumMod val="65000"/>
                    <a:lumOff val="35000"/>
                  </a:schemeClr>
                </a:solidFill>
              </a:defRPr>
            </a:lvl5pPr>
            <a:lvl6pPr marL="2055813" indent="-344488">
              <a:spcBef>
                <a:spcPct val="20000"/>
              </a:spcBef>
              <a:buClr>
                <a:schemeClr val="accent1">
                  <a:lumMod val="50000"/>
                </a:schemeClr>
              </a:buClr>
              <a:buFont typeface="Wingdings 2" pitchFamily="18" charset="2"/>
              <a:buChar char=""/>
              <a:defRPr lang="en-US" dirty="0" smtClean="0">
                <a:solidFill>
                  <a:schemeClr val="tx1">
                    <a:lumMod val="65000"/>
                    <a:lumOff val="35000"/>
                  </a:schemeClr>
                </a:solidFill>
              </a:defRPr>
            </a:lvl6pPr>
            <a:lvl7pPr marL="2398713" indent="-344488">
              <a:spcBef>
                <a:spcPct val="20000"/>
              </a:spcBef>
              <a:buClr>
                <a:schemeClr val="accent1"/>
              </a:buClr>
              <a:buFont typeface="Wingdings 2" pitchFamily="18" charset="2"/>
              <a:buChar char=""/>
              <a:defRPr lang="en-US" dirty="0" smtClean="0">
                <a:solidFill>
                  <a:schemeClr val="tx1">
                    <a:lumMod val="65000"/>
                    <a:lumOff val="35000"/>
                  </a:schemeClr>
                </a:solidFill>
              </a:defRPr>
            </a:lvl7pPr>
            <a:lvl8pPr marL="2743200" indent="-344488">
              <a:spcBef>
                <a:spcPct val="20000"/>
              </a:spcBef>
              <a:buClr>
                <a:schemeClr val="accent1">
                  <a:lumMod val="50000"/>
                </a:schemeClr>
              </a:buClr>
              <a:buFont typeface="Wingdings 2" pitchFamily="18" charset="2"/>
              <a:buChar char=""/>
              <a:defRPr lang="en-US" dirty="0" smtClean="0">
                <a:solidFill>
                  <a:schemeClr val="tx1">
                    <a:lumMod val="65000"/>
                    <a:lumOff val="35000"/>
                  </a:schemeClr>
                </a:solidFill>
              </a:defRPr>
            </a:lvl8pPr>
            <a:lvl9pPr marL="3087688" indent="-344488">
              <a:spcBef>
                <a:spcPct val="20000"/>
              </a:spcBef>
              <a:buClr>
                <a:schemeClr val="accent1"/>
              </a:buClr>
              <a:buFont typeface="Wingdings 2" pitchFamily="18" charset="2"/>
              <a:buChar char=""/>
              <a:defRPr lang="en-US" dirty="0">
                <a:solidFill>
                  <a:schemeClr val="tx1">
                    <a:lumMod val="65000"/>
                    <a:lumOff val="35000"/>
                  </a:schemeClr>
                </a:solidFill>
              </a:defRPr>
            </a:lvl9pPr>
          </a:lstStyle>
          <a:p>
            <a:r>
              <a:rPr lang="es-ES_tradnl" dirty="0">
                <a:solidFill>
                  <a:schemeClr val="tx1">
                    <a:lumMod val="85000"/>
                    <a:lumOff val="15000"/>
                  </a:schemeClr>
                </a:solidFill>
              </a:rPr>
              <a:t>- Debe evitarse las láminas menores a 6 décimas de milímetro, ya que pueden </a:t>
            </a:r>
          </a:p>
          <a:p>
            <a:r>
              <a:rPr lang="es-ES_tradnl" dirty="0">
                <a:solidFill>
                  <a:schemeClr val="tx1">
                    <a:lumMod val="85000"/>
                    <a:lumOff val="15000"/>
                  </a:schemeClr>
                </a:solidFill>
              </a:rPr>
              <a:t>representar un problema al extraerse el modelo del hule.</a:t>
            </a:r>
          </a:p>
          <a:p>
            <a:endParaRPr lang="es-ES_tradnl" dirty="0">
              <a:solidFill>
                <a:schemeClr val="tx1">
                  <a:lumMod val="85000"/>
                  <a:lumOff val="15000"/>
                </a:schemeClr>
              </a:solidFill>
            </a:endParaRPr>
          </a:p>
          <a:p>
            <a:r>
              <a:rPr lang="es-ES_tradnl" dirty="0">
                <a:solidFill>
                  <a:schemeClr val="tx1">
                    <a:lumMod val="85000"/>
                    <a:lumOff val="15000"/>
                  </a:schemeClr>
                </a:solidFill>
              </a:rPr>
              <a:t>- La contracción del modelo a la pieza final es entre 3 y 11%.</a:t>
            </a:r>
          </a:p>
          <a:p>
            <a:endParaRPr lang="es-ES_tradnl" dirty="0">
              <a:solidFill>
                <a:schemeClr val="tx1">
                  <a:lumMod val="85000"/>
                  <a:lumOff val="15000"/>
                </a:schemeClr>
              </a:solidFill>
            </a:endParaRPr>
          </a:p>
          <a:p>
            <a:r>
              <a:rPr lang="es-ES_tradnl" dirty="0">
                <a:solidFill>
                  <a:schemeClr val="tx1">
                    <a:lumMod val="85000"/>
                    <a:lumOff val="15000"/>
                  </a:schemeClr>
                </a:solidFill>
              </a:rPr>
              <a:t>- Se puede recurrir a maquiladores, por lo que no es necesario contar con todo </a:t>
            </a:r>
          </a:p>
          <a:p>
            <a:r>
              <a:rPr lang="es-ES_tradnl" dirty="0">
                <a:solidFill>
                  <a:schemeClr val="tx1">
                    <a:lumMod val="85000"/>
                    <a:lumOff val="15000"/>
                  </a:schemeClr>
                </a:solidFill>
              </a:rPr>
              <a:t>el equipo de trabajo.</a:t>
            </a:r>
          </a:p>
          <a:p>
            <a:endParaRPr lang="es-ES_tradnl" dirty="0">
              <a:solidFill>
                <a:schemeClr val="tx1">
                  <a:lumMod val="85000"/>
                  <a:lumOff val="15000"/>
                </a:schemeClr>
              </a:solidFill>
            </a:endParaRPr>
          </a:p>
          <a:p>
            <a:r>
              <a:rPr lang="es-ES_tradnl" dirty="0">
                <a:solidFill>
                  <a:schemeClr val="tx1">
                    <a:lumMod val="85000"/>
                    <a:lumOff val="15000"/>
                  </a:schemeClr>
                </a:solidFill>
              </a:rPr>
              <a:t>- Para calcular el metal total a emplear se debe contemplar los canales de</a:t>
            </a:r>
          </a:p>
          <a:p>
            <a:r>
              <a:rPr lang="es-ES_tradnl" dirty="0">
                <a:solidFill>
                  <a:schemeClr val="tx1">
                    <a:lumMod val="85000"/>
                    <a:lumOff val="15000"/>
                  </a:schemeClr>
                </a:solidFill>
              </a:rPr>
              <a:t>alimentación, el eje del árbol, más un 20% para el vertedero para evitar la</a:t>
            </a:r>
          </a:p>
          <a:p>
            <a:r>
              <a:rPr lang="es-ES_tradnl" dirty="0">
                <a:solidFill>
                  <a:schemeClr val="tx1">
                    <a:lumMod val="85000"/>
                    <a:lumOff val="15000"/>
                  </a:schemeClr>
                </a:solidFill>
              </a:rPr>
              <a:t>falta de material.</a:t>
            </a:r>
            <a:endParaRPr lang="es-ES" dirty="0">
              <a:solidFill>
                <a:schemeClr val="tx1">
                  <a:lumMod val="85000"/>
                  <a:lumOff val="15000"/>
                </a:schemeClr>
              </a:solidFill>
            </a:endParaRPr>
          </a:p>
        </p:txBody>
      </p:sp>
    </p:spTree>
    <p:extLst>
      <p:ext uri="{BB962C8B-B14F-4D97-AF65-F5344CB8AC3E}">
        <p14:creationId xmlns:p14="http://schemas.microsoft.com/office/powerpoint/2010/main" val="3829372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r>
              <a:rPr lang="es-ES" dirty="0"/>
              <a:t>1.1. Generalidades del tema</a:t>
            </a:r>
          </a:p>
        </p:txBody>
      </p:sp>
      <p:sp>
        <p:nvSpPr>
          <p:cNvPr id="6" name="Título 1"/>
          <p:cNvSpPr>
            <a:spLocks noGrp="1"/>
          </p:cNvSpPr>
          <p:nvPr>
            <p:ph type="title"/>
          </p:nvPr>
        </p:nvSpPr>
        <p:spPr/>
        <p:txBody>
          <a:bodyPr>
            <a:normAutofit/>
          </a:bodyPr>
          <a:lstStyle/>
          <a:p>
            <a:r>
              <a:rPr lang="es-ES" sz="2800" dirty="0"/>
              <a:t>1. Herramienta y Equipo</a:t>
            </a:r>
          </a:p>
        </p:txBody>
      </p:sp>
    </p:spTree>
    <p:extLst>
      <p:ext uri="{BB962C8B-B14F-4D97-AF65-F5344CB8AC3E}">
        <p14:creationId xmlns:p14="http://schemas.microsoft.com/office/powerpoint/2010/main" val="19212724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a:t>3. Fuentes de consulta</a:t>
            </a:r>
          </a:p>
        </p:txBody>
      </p:sp>
      <p:sp>
        <p:nvSpPr>
          <p:cNvPr id="3" name="Marcador de texto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8963532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3. Fuentes de consulta</a:t>
            </a:r>
          </a:p>
        </p:txBody>
      </p:sp>
      <p:sp>
        <p:nvSpPr>
          <p:cNvPr id="4" name="Rectangle 1026"/>
          <p:cNvSpPr txBox="1">
            <a:spLocks noChangeArrowheads="1"/>
          </p:cNvSpPr>
          <p:nvPr/>
        </p:nvSpPr>
        <p:spPr bwMode="auto">
          <a:xfrm>
            <a:off x="553457" y="2265941"/>
            <a:ext cx="7704856" cy="4042173"/>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s-ES_tradnl" sz="1000" dirty="0" err="1">
                <a:solidFill>
                  <a:schemeClr val="accent6">
                    <a:lumMod val="75000"/>
                  </a:schemeClr>
                </a:solidFill>
                <a:latin typeface="+mn-lt"/>
              </a:rPr>
              <a:t>Doxa</a:t>
            </a:r>
            <a:r>
              <a:rPr lang="es-ES_tradnl" sz="1000" dirty="0">
                <a:solidFill>
                  <a:schemeClr val="accent6">
                    <a:lumMod val="75000"/>
                  </a:schemeClr>
                </a:solidFill>
                <a:latin typeface="+mn-lt"/>
              </a:rPr>
              <a:t> (2009a). Granalla de plata. Recuperado de http://</a:t>
            </a:r>
            <a:r>
              <a:rPr lang="es-ES_tradnl" sz="1000" dirty="0" err="1">
                <a:solidFill>
                  <a:schemeClr val="accent6">
                    <a:lumMod val="75000"/>
                  </a:schemeClr>
                </a:solidFill>
                <a:latin typeface="+mn-lt"/>
              </a:rPr>
              <a:t>www.doxa.com.mx</a:t>
            </a:r>
            <a:r>
              <a:rPr lang="es-ES_tradnl" sz="1000" dirty="0">
                <a:solidFill>
                  <a:schemeClr val="accent6">
                    <a:lumMod val="75000"/>
                  </a:schemeClr>
                </a:solidFill>
                <a:latin typeface="+mn-lt"/>
              </a:rPr>
              <a:t>/</a:t>
            </a:r>
            <a:r>
              <a:rPr lang="es-ES_tradnl" sz="1000" dirty="0" err="1">
                <a:solidFill>
                  <a:schemeClr val="accent6">
                    <a:lumMod val="75000"/>
                  </a:schemeClr>
                </a:solidFill>
                <a:latin typeface="+mn-lt"/>
              </a:rPr>
              <a:t>doxa</a:t>
            </a:r>
            <a:r>
              <a:rPr lang="es-ES_tradnl" sz="1000" dirty="0">
                <a:solidFill>
                  <a:schemeClr val="accent6">
                    <a:lumMod val="75000"/>
                  </a:schemeClr>
                </a:solidFill>
                <a:latin typeface="+mn-lt"/>
              </a:rPr>
              <a:t>/</a:t>
            </a:r>
            <a:r>
              <a:rPr lang="es-ES_tradnl" sz="1000" dirty="0" err="1">
                <a:solidFill>
                  <a:schemeClr val="accent6">
                    <a:lumMod val="75000"/>
                  </a:schemeClr>
                </a:solidFill>
                <a:latin typeface="+mn-lt"/>
              </a:rPr>
              <a:t>image</a:t>
            </a:r>
            <a:r>
              <a:rPr lang="es-ES_tradnl" sz="1000" dirty="0">
                <a:solidFill>
                  <a:schemeClr val="accent6">
                    <a:lumMod val="75000"/>
                  </a:schemeClr>
                </a:solidFill>
                <a:latin typeface="+mn-lt"/>
              </a:rPr>
              <a:t>/productos/metales/75.5.jpg, 2009</a:t>
            </a:r>
          </a:p>
          <a:p>
            <a:endParaRPr lang="es-ES_tradnl" sz="1000" dirty="0">
              <a:solidFill>
                <a:schemeClr val="accent6">
                  <a:lumMod val="75000"/>
                </a:schemeClr>
              </a:solidFill>
              <a:latin typeface="+mn-lt"/>
            </a:endParaRPr>
          </a:p>
          <a:p>
            <a:r>
              <a:rPr lang="es-ES_tradnl" sz="1000" dirty="0" err="1">
                <a:solidFill>
                  <a:schemeClr val="accent6">
                    <a:lumMod val="75000"/>
                  </a:schemeClr>
                </a:solidFill>
                <a:latin typeface="+mn-lt"/>
              </a:rPr>
              <a:t>Doxa</a:t>
            </a:r>
            <a:r>
              <a:rPr lang="es-ES_tradnl" sz="1000" dirty="0">
                <a:solidFill>
                  <a:schemeClr val="accent6">
                    <a:lumMod val="75000"/>
                  </a:schemeClr>
                </a:solidFill>
                <a:latin typeface="+mn-lt"/>
              </a:rPr>
              <a:t> (2009b). Ligas o metal para alear. Recuperado de http://</a:t>
            </a:r>
            <a:r>
              <a:rPr lang="es-ES_tradnl" sz="1000" dirty="0" err="1">
                <a:solidFill>
                  <a:schemeClr val="accent6">
                    <a:lumMod val="75000"/>
                  </a:schemeClr>
                </a:solidFill>
                <a:latin typeface="+mn-lt"/>
              </a:rPr>
              <a:t>www.doxa.com.mx</a:t>
            </a:r>
            <a:r>
              <a:rPr lang="es-ES_tradnl" sz="1000" dirty="0">
                <a:solidFill>
                  <a:schemeClr val="accent6">
                    <a:lumMod val="75000"/>
                  </a:schemeClr>
                </a:solidFill>
                <a:latin typeface="+mn-lt"/>
              </a:rPr>
              <a:t>/</a:t>
            </a:r>
            <a:r>
              <a:rPr lang="es-ES_tradnl" sz="1000" dirty="0" err="1">
                <a:solidFill>
                  <a:schemeClr val="accent6">
                    <a:lumMod val="75000"/>
                  </a:schemeClr>
                </a:solidFill>
                <a:latin typeface="+mn-lt"/>
              </a:rPr>
              <a:t>doxa</a:t>
            </a:r>
            <a:r>
              <a:rPr lang="es-ES_tradnl" sz="1000" dirty="0">
                <a:solidFill>
                  <a:schemeClr val="accent6">
                    <a:lumMod val="75000"/>
                  </a:schemeClr>
                </a:solidFill>
                <a:latin typeface="+mn-lt"/>
              </a:rPr>
              <a:t>/</a:t>
            </a:r>
            <a:r>
              <a:rPr lang="es-ES_tradnl" sz="1000" dirty="0" err="1">
                <a:solidFill>
                  <a:schemeClr val="accent6">
                    <a:lumMod val="75000"/>
                  </a:schemeClr>
                </a:solidFill>
                <a:latin typeface="+mn-lt"/>
              </a:rPr>
              <a:t>image</a:t>
            </a:r>
            <a:r>
              <a:rPr lang="es-ES_tradnl" sz="1000" dirty="0">
                <a:solidFill>
                  <a:schemeClr val="accent6">
                    <a:lumMod val="75000"/>
                  </a:schemeClr>
                </a:solidFill>
                <a:latin typeface="+mn-lt"/>
              </a:rPr>
              <a:t>/productos/</a:t>
            </a:r>
            <a:r>
              <a:rPr lang="es-ES_tradnl" sz="1000" dirty="0" err="1">
                <a:solidFill>
                  <a:schemeClr val="accent6">
                    <a:lumMod val="75000"/>
                  </a:schemeClr>
                </a:solidFill>
                <a:latin typeface="+mn-lt"/>
              </a:rPr>
              <a:t>fundicionyv</a:t>
            </a:r>
            <a:r>
              <a:rPr lang="es-ES_tradnl" sz="1000" dirty="0">
                <a:solidFill>
                  <a:schemeClr val="accent6">
                    <a:lumMod val="75000"/>
                  </a:schemeClr>
                </a:solidFill>
                <a:latin typeface="+mn-lt"/>
              </a:rPr>
              <a:t>/aleaciones/75.OG450L.jpg.</a:t>
            </a:r>
          </a:p>
          <a:p>
            <a:br>
              <a:rPr lang="es-ES_tradnl" sz="1000" dirty="0">
                <a:solidFill>
                  <a:schemeClr val="accent6">
                    <a:lumMod val="75000"/>
                  </a:schemeClr>
                </a:solidFill>
                <a:latin typeface="+mn-lt"/>
                <a:ea typeface="ＭＳ Ｐゴシック" charset="0"/>
                <a:cs typeface="Arial Narrow" charset="0"/>
              </a:rPr>
            </a:br>
            <a:r>
              <a:rPr lang="es-ES_tradnl" sz="1000" dirty="0" err="1">
                <a:solidFill>
                  <a:schemeClr val="accent6">
                    <a:lumMod val="75000"/>
                  </a:schemeClr>
                </a:solidFill>
                <a:latin typeface="+mn-lt"/>
              </a:rPr>
              <a:t>Ergozzmex</a:t>
            </a:r>
            <a:r>
              <a:rPr lang="es-ES_tradnl" sz="1000" dirty="0">
                <a:solidFill>
                  <a:schemeClr val="accent6">
                    <a:lumMod val="75000"/>
                  </a:schemeClr>
                </a:solidFill>
                <a:latin typeface="+mn-lt"/>
              </a:rPr>
              <a:t> (2018a, septiembre 8). Cera verde en bloque para </a:t>
            </a:r>
            <a:r>
              <a:rPr lang="es-ES_tradnl" sz="1000" dirty="0" err="1">
                <a:solidFill>
                  <a:schemeClr val="accent6">
                    <a:lumMod val="75000"/>
                  </a:schemeClr>
                </a:solidFill>
                <a:latin typeface="+mn-lt"/>
              </a:rPr>
              <a:t>talllar</a:t>
            </a:r>
            <a:r>
              <a:rPr lang="es-ES_tradnl" sz="1000" dirty="0">
                <a:solidFill>
                  <a:schemeClr val="accent6">
                    <a:lumMod val="75000"/>
                  </a:schemeClr>
                </a:solidFill>
                <a:latin typeface="+mn-lt"/>
              </a:rPr>
              <a:t> de 1lb o 452grs. Recuperado de http://</a:t>
            </a:r>
            <a:r>
              <a:rPr lang="es-ES_tradnl" sz="1000" dirty="0" err="1">
                <a:solidFill>
                  <a:schemeClr val="accent6">
                    <a:lumMod val="75000"/>
                  </a:schemeClr>
                </a:solidFill>
                <a:latin typeface="+mn-lt"/>
              </a:rPr>
              <a:t>ergozzmex.dyndns.org</a:t>
            </a:r>
            <a:r>
              <a:rPr lang="es-ES_tradnl" sz="1000" dirty="0">
                <a:solidFill>
                  <a:schemeClr val="accent6">
                    <a:lumMod val="75000"/>
                  </a:schemeClr>
                </a:solidFill>
                <a:latin typeface="+mn-lt"/>
              </a:rPr>
              <a:t>/SALESWEB/Principal/SB8AADfuW51WckZGemF6TFNPCAA.</a:t>
            </a:r>
          </a:p>
          <a:p>
            <a:endParaRPr lang="es-ES_tradnl" sz="1000" dirty="0">
              <a:solidFill>
                <a:schemeClr val="accent6">
                  <a:lumMod val="75000"/>
                </a:schemeClr>
              </a:solidFill>
              <a:latin typeface="+mn-lt"/>
            </a:endParaRPr>
          </a:p>
          <a:p>
            <a:r>
              <a:rPr lang="es-ES_tradnl" sz="1000" dirty="0" err="1">
                <a:solidFill>
                  <a:schemeClr val="accent6">
                    <a:lumMod val="75000"/>
                  </a:schemeClr>
                </a:solidFill>
                <a:latin typeface="+mn-lt"/>
              </a:rPr>
              <a:t>Ergossmex</a:t>
            </a:r>
            <a:r>
              <a:rPr lang="es-ES_tradnl" sz="1000" dirty="0">
                <a:solidFill>
                  <a:schemeClr val="accent6">
                    <a:lumMod val="75000"/>
                  </a:schemeClr>
                </a:solidFill>
                <a:latin typeface="+mn-lt"/>
              </a:rPr>
              <a:t> (2018b, septiembre 8). Cera Azul con 4 láminas 10x88x149 mm 1 Lb (454 </a:t>
            </a:r>
            <a:r>
              <a:rPr lang="es-ES_tradnl" sz="1000" dirty="0" err="1">
                <a:solidFill>
                  <a:schemeClr val="accent6">
                    <a:lumMod val="75000"/>
                  </a:schemeClr>
                </a:solidFill>
                <a:latin typeface="+mn-lt"/>
              </a:rPr>
              <a:t>grs</a:t>
            </a:r>
            <a:r>
              <a:rPr lang="es-ES_tradnl" sz="1000" dirty="0">
                <a:solidFill>
                  <a:schemeClr val="accent6">
                    <a:lumMod val="75000"/>
                  </a:schemeClr>
                </a:solidFill>
                <a:latin typeface="+mn-lt"/>
              </a:rPr>
              <a:t>). Recuperado de http://</a:t>
            </a:r>
            <a:r>
              <a:rPr lang="es-ES_tradnl" sz="1000" dirty="0" err="1">
                <a:solidFill>
                  <a:schemeClr val="accent6">
                    <a:lumMod val="75000"/>
                  </a:schemeClr>
                </a:solidFill>
                <a:latin typeface="+mn-lt"/>
              </a:rPr>
              <a:t>ergozzmex.dyndns.org</a:t>
            </a:r>
            <a:r>
              <a:rPr lang="es-ES_tradnl" sz="1000" dirty="0">
                <a:solidFill>
                  <a:schemeClr val="accent6">
                    <a:lumMod val="75000"/>
                  </a:schemeClr>
                </a:solidFill>
                <a:latin typeface="+mn-lt"/>
              </a:rPr>
              <a:t>/SALESWEB/Principal/SB8AADfuW51WckZGemF6TFNPCAA.</a:t>
            </a:r>
          </a:p>
          <a:p>
            <a:endParaRPr lang="es-ES_tradnl" sz="1000" dirty="0">
              <a:solidFill>
                <a:schemeClr val="accent6">
                  <a:lumMod val="75000"/>
                </a:schemeClr>
              </a:solidFill>
              <a:latin typeface="+mn-lt"/>
            </a:endParaRPr>
          </a:p>
          <a:p>
            <a:r>
              <a:rPr lang="es-ES_tradnl" sz="1000" dirty="0" err="1">
                <a:solidFill>
                  <a:schemeClr val="accent6">
                    <a:lumMod val="75000"/>
                  </a:schemeClr>
                </a:solidFill>
                <a:latin typeface="+mn-lt"/>
              </a:rPr>
              <a:t>Ergozz</a:t>
            </a:r>
            <a:r>
              <a:rPr lang="es-ES_tradnl" sz="1000" dirty="0">
                <a:solidFill>
                  <a:schemeClr val="accent6">
                    <a:lumMod val="75000"/>
                  </a:schemeClr>
                </a:solidFill>
                <a:latin typeface="+mn-lt"/>
              </a:rPr>
              <a:t> (2018c septiembre 8)). Cera turquesa seccionada para tallar 1Lb (454 </a:t>
            </a:r>
            <a:r>
              <a:rPr lang="es-ES_tradnl" sz="1000" dirty="0" err="1">
                <a:solidFill>
                  <a:schemeClr val="accent6">
                    <a:lumMod val="75000"/>
                  </a:schemeClr>
                </a:solidFill>
                <a:latin typeface="+mn-lt"/>
              </a:rPr>
              <a:t>grs</a:t>
            </a:r>
            <a:r>
              <a:rPr lang="es-ES_tradnl" sz="1000" dirty="0">
                <a:solidFill>
                  <a:schemeClr val="accent6">
                    <a:lumMod val="75000"/>
                  </a:schemeClr>
                </a:solidFill>
                <a:latin typeface="+mn-lt"/>
              </a:rPr>
              <a:t>.). Recuperado de  http://</a:t>
            </a:r>
            <a:r>
              <a:rPr lang="es-ES_tradnl" sz="1000" dirty="0" err="1">
                <a:solidFill>
                  <a:schemeClr val="accent6">
                    <a:lumMod val="75000"/>
                  </a:schemeClr>
                </a:solidFill>
                <a:latin typeface="+mn-lt"/>
              </a:rPr>
              <a:t>ergozzmex.dyndns.org</a:t>
            </a:r>
            <a:r>
              <a:rPr lang="es-ES_tradnl" sz="1000" dirty="0">
                <a:solidFill>
                  <a:schemeClr val="accent6">
                    <a:lumMod val="75000"/>
                  </a:schemeClr>
                </a:solidFill>
                <a:latin typeface="+mn-lt"/>
              </a:rPr>
              <a:t>/SALESWEB/Principal/SB8AADfuW51WckZGemF6TFNPCAA.</a:t>
            </a:r>
          </a:p>
          <a:p>
            <a:endParaRPr lang="es-ES_tradnl" sz="1000" dirty="0">
              <a:solidFill>
                <a:schemeClr val="accent6">
                  <a:lumMod val="75000"/>
                </a:schemeClr>
              </a:solidFill>
              <a:latin typeface="+mn-lt"/>
            </a:endParaRPr>
          </a:p>
          <a:p>
            <a:r>
              <a:rPr lang="es-ES_tradnl" sz="1000" dirty="0" err="1">
                <a:solidFill>
                  <a:schemeClr val="accent6">
                    <a:lumMod val="75000"/>
                  </a:schemeClr>
                </a:solidFill>
                <a:latin typeface="+mn-lt"/>
              </a:rPr>
              <a:t>Ergozzmex</a:t>
            </a:r>
            <a:r>
              <a:rPr lang="es-ES_tradnl" sz="1000" dirty="0">
                <a:solidFill>
                  <a:schemeClr val="accent6">
                    <a:lumMod val="75000"/>
                  </a:schemeClr>
                </a:solidFill>
                <a:latin typeface="+mn-lt"/>
              </a:rPr>
              <a:t> (2008d, septiembre 8) Tubo centrado azul (suave) 27mm. Recuperado de  http://</a:t>
            </a:r>
            <a:r>
              <a:rPr lang="es-ES_tradnl" sz="1000" dirty="0" err="1">
                <a:solidFill>
                  <a:schemeClr val="accent6">
                    <a:lumMod val="75000"/>
                  </a:schemeClr>
                </a:solidFill>
                <a:latin typeface="+mn-lt"/>
              </a:rPr>
              <a:t>ergozzmex.dyndns.org</a:t>
            </a:r>
            <a:r>
              <a:rPr lang="es-ES_tradnl" sz="1000" dirty="0">
                <a:solidFill>
                  <a:schemeClr val="accent6">
                    <a:lumMod val="75000"/>
                  </a:schemeClr>
                </a:solidFill>
                <a:latin typeface="+mn-lt"/>
              </a:rPr>
              <a:t>/SALESWEB/Principal/SB8AAKx5Vp1WckZGemF6TFNPCAA (2018) -Sitio de ventas </a:t>
            </a:r>
            <a:r>
              <a:rPr lang="es-ES_tradnl" sz="1000" dirty="0" err="1">
                <a:solidFill>
                  <a:schemeClr val="accent6">
                    <a:lumMod val="75000"/>
                  </a:schemeClr>
                </a:solidFill>
                <a:latin typeface="+mn-lt"/>
              </a:rPr>
              <a:t>diamantex</a:t>
            </a:r>
            <a:r>
              <a:rPr lang="es-ES_tradnl" sz="1000" dirty="0">
                <a:solidFill>
                  <a:schemeClr val="accent6">
                    <a:lumMod val="75000"/>
                  </a:schemeClr>
                </a:solidFill>
                <a:latin typeface="+mn-lt"/>
              </a:rPr>
              <a:t>.</a:t>
            </a:r>
          </a:p>
          <a:p>
            <a:endParaRPr lang="es-ES_tradnl" sz="1000" dirty="0">
              <a:solidFill>
                <a:schemeClr val="accent6">
                  <a:lumMod val="75000"/>
                </a:schemeClr>
              </a:solidFill>
              <a:latin typeface="+mn-lt"/>
            </a:endParaRPr>
          </a:p>
          <a:p>
            <a:r>
              <a:rPr lang="es-ES_tradnl" sz="1000" dirty="0" err="1">
                <a:solidFill>
                  <a:schemeClr val="accent6">
                    <a:lumMod val="75000"/>
                  </a:schemeClr>
                </a:solidFill>
                <a:latin typeface="+mn-lt"/>
              </a:rPr>
              <a:t>Ergozzmex</a:t>
            </a:r>
            <a:r>
              <a:rPr lang="es-ES_tradnl" sz="1000" dirty="0">
                <a:solidFill>
                  <a:schemeClr val="accent6">
                    <a:lumMod val="75000"/>
                  </a:schemeClr>
                </a:solidFill>
                <a:latin typeface="+mn-lt"/>
              </a:rPr>
              <a:t> (2018e, septiembre 8). Hules para cubiletes. Recuperado de http://</a:t>
            </a:r>
            <a:r>
              <a:rPr lang="es-ES_tradnl" sz="1000" dirty="0" err="1">
                <a:solidFill>
                  <a:schemeClr val="accent6">
                    <a:lumMod val="75000"/>
                  </a:schemeClr>
                </a:solidFill>
                <a:latin typeface="+mn-lt"/>
              </a:rPr>
              <a:t>ergozzmex.dyndns.org</a:t>
            </a:r>
            <a:r>
              <a:rPr lang="es-ES_tradnl" sz="1000" dirty="0">
                <a:solidFill>
                  <a:schemeClr val="accent6">
                    <a:lumMod val="75000"/>
                  </a:schemeClr>
                </a:solidFill>
                <a:latin typeface="+mn-lt"/>
              </a:rPr>
              <a:t>/SALESWEB/Principal/SB8AAABgp51WckZGemF6TFNPCAA.</a:t>
            </a:r>
          </a:p>
          <a:p>
            <a:endParaRPr lang="es-ES_tradnl" sz="1000" dirty="0">
              <a:solidFill>
                <a:schemeClr val="accent6">
                  <a:lumMod val="75000"/>
                </a:schemeClr>
              </a:solidFill>
              <a:latin typeface="+mn-lt"/>
            </a:endParaRPr>
          </a:p>
          <a:p>
            <a:r>
              <a:rPr lang="es-ES_tradnl" sz="1000" dirty="0" err="1">
                <a:solidFill>
                  <a:schemeClr val="accent6">
                    <a:lumMod val="75000"/>
                  </a:schemeClr>
                </a:solidFill>
                <a:latin typeface="+mn-lt"/>
              </a:rPr>
              <a:t>Ergozzmex</a:t>
            </a:r>
            <a:r>
              <a:rPr lang="es-ES_tradnl" sz="1000" dirty="0">
                <a:solidFill>
                  <a:schemeClr val="accent6">
                    <a:lumMod val="75000"/>
                  </a:schemeClr>
                </a:solidFill>
                <a:latin typeface="+mn-lt"/>
              </a:rPr>
              <a:t> (2018f, septiembre 8). Cera para árbol azul (mediana) 9.5mm x 600mm </a:t>
            </a:r>
            <a:r>
              <a:rPr lang="mr-IN" sz="1000" dirty="0">
                <a:solidFill>
                  <a:schemeClr val="accent6">
                    <a:lumMod val="75000"/>
                  </a:schemeClr>
                </a:solidFill>
                <a:latin typeface="+mn-lt"/>
              </a:rPr>
              <a:t>–</a:t>
            </a:r>
            <a:r>
              <a:rPr lang="es-ES_tradnl" sz="1000" dirty="0">
                <a:solidFill>
                  <a:schemeClr val="accent6">
                    <a:lumMod val="75000"/>
                  </a:schemeClr>
                </a:solidFill>
                <a:latin typeface="+mn-lt"/>
              </a:rPr>
              <a:t> También llamados Hitos o Jitos</a:t>
            </a:r>
          </a:p>
          <a:p>
            <a:r>
              <a:rPr lang="es-ES_tradnl" sz="1000" dirty="0">
                <a:solidFill>
                  <a:schemeClr val="accent6">
                    <a:lumMod val="75000"/>
                  </a:schemeClr>
                </a:solidFill>
                <a:latin typeface="+mn-lt"/>
              </a:rPr>
              <a:t>Recuperada de http://</a:t>
            </a:r>
            <a:r>
              <a:rPr lang="es-ES_tradnl" sz="1000" dirty="0" err="1">
                <a:solidFill>
                  <a:schemeClr val="accent6">
                    <a:lumMod val="75000"/>
                  </a:schemeClr>
                </a:solidFill>
                <a:latin typeface="+mn-lt"/>
              </a:rPr>
              <a:t>ergozzmex.dyndns.org</a:t>
            </a:r>
            <a:r>
              <a:rPr lang="es-ES_tradnl" sz="1000" dirty="0">
                <a:solidFill>
                  <a:schemeClr val="accent6">
                    <a:lumMod val="75000"/>
                  </a:schemeClr>
                </a:solidFill>
                <a:latin typeface="+mn-lt"/>
              </a:rPr>
              <a:t>/SALESWEB/Principal/SB8AAJ66WZ1WckZGemF6TFNPCA.</a:t>
            </a:r>
          </a:p>
          <a:p>
            <a:endParaRPr lang="es-ES_tradnl" sz="1000" dirty="0">
              <a:solidFill>
                <a:schemeClr val="accent6">
                  <a:lumMod val="75000"/>
                </a:schemeClr>
              </a:solidFill>
              <a:latin typeface="+mn-lt"/>
            </a:endParaRPr>
          </a:p>
          <a:p>
            <a:r>
              <a:rPr lang="es-ES_tradnl" sz="1000" dirty="0" err="1">
                <a:solidFill>
                  <a:schemeClr val="accent6">
                    <a:lumMod val="75000"/>
                  </a:schemeClr>
                </a:solidFill>
                <a:latin typeface="+mn-lt"/>
              </a:rPr>
              <a:t>Ergozzmex</a:t>
            </a:r>
            <a:r>
              <a:rPr lang="es-ES_tradnl" sz="1000" dirty="0">
                <a:solidFill>
                  <a:schemeClr val="accent6">
                    <a:lumMod val="75000"/>
                  </a:schemeClr>
                </a:solidFill>
                <a:latin typeface="+mn-lt"/>
              </a:rPr>
              <a:t> (2018g, septiembre 8). Tazas de hule. Recuperado de  http://</a:t>
            </a:r>
            <a:r>
              <a:rPr lang="es-ES_tradnl" sz="1000" dirty="0" err="1">
                <a:solidFill>
                  <a:schemeClr val="accent6">
                    <a:lumMod val="75000"/>
                  </a:schemeClr>
                </a:solidFill>
                <a:latin typeface="+mn-lt"/>
              </a:rPr>
              <a:t>ergozzmex.dyndns.org</a:t>
            </a:r>
            <a:r>
              <a:rPr lang="es-ES_tradnl" sz="1000" dirty="0">
                <a:solidFill>
                  <a:schemeClr val="accent6">
                    <a:lumMod val="75000"/>
                  </a:schemeClr>
                </a:solidFill>
                <a:latin typeface="+mn-lt"/>
              </a:rPr>
              <a:t>/SALESWEB/Principal/SB8AAJMipZ1WckZGemF6TFNPCAA</a:t>
            </a:r>
          </a:p>
        </p:txBody>
      </p:sp>
    </p:spTree>
    <p:extLst>
      <p:ext uri="{BB962C8B-B14F-4D97-AF65-F5344CB8AC3E}">
        <p14:creationId xmlns:p14="http://schemas.microsoft.com/office/powerpoint/2010/main" val="10501808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3. Fuentes de consulta</a:t>
            </a:r>
          </a:p>
        </p:txBody>
      </p:sp>
      <p:sp>
        <p:nvSpPr>
          <p:cNvPr id="4" name="Rectangle 1026"/>
          <p:cNvSpPr txBox="1">
            <a:spLocks noChangeArrowheads="1"/>
          </p:cNvSpPr>
          <p:nvPr/>
        </p:nvSpPr>
        <p:spPr bwMode="auto">
          <a:xfrm>
            <a:off x="553457" y="2265942"/>
            <a:ext cx="7704856" cy="3676322"/>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10000"/>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s-ES_tradnl" sz="1100" dirty="0" err="1">
                <a:solidFill>
                  <a:schemeClr val="accent6">
                    <a:lumMod val="75000"/>
                  </a:schemeClr>
                </a:solidFill>
              </a:rPr>
              <a:t>Ergozzmex</a:t>
            </a:r>
            <a:r>
              <a:rPr lang="es-ES_tradnl" sz="1100" dirty="0">
                <a:solidFill>
                  <a:schemeClr val="accent6">
                    <a:lumMod val="75000"/>
                  </a:schemeClr>
                </a:solidFill>
              </a:rPr>
              <a:t> (2018h, septiembre 2018). Investimento </a:t>
            </a:r>
            <a:r>
              <a:rPr lang="es-ES_tradnl" sz="1100" dirty="0" err="1">
                <a:solidFill>
                  <a:schemeClr val="accent6">
                    <a:lumMod val="75000"/>
                  </a:schemeClr>
                </a:solidFill>
              </a:rPr>
              <a:t>Prestige</a:t>
            </a:r>
            <a:r>
              <a:rPr lang="es-ES_tradnl" sz="1100" dirty="0">
                <a:solidFill>
                  <a:schemeClr val="accent6">
                    <a:lumMod val="75000"/>
                  </a:schemeClr>
                </a:solidFill>
              </a:rPr>
              <a:t> “Oro” Cubeta 22.5kg.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/SALESWEB/Principal/SB8AADSyoZ1WckZGemF6TFNPCAA (2018)</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(2018i, septiembre 8) Cubilete  de Acero Inoxidable 2.5 x 4.5”.</a:t>
            </a:r>
          </a:p>
          <a:p>
            <a:r>
              <a:rPr lang="es-ES_tradnl" sz="1100" dirty="0">
                <a:solidFill>
                  <a:schemeClr val="accent6">
                    <a:lumMod val="75000"/>
                  </a:schemeClr>
                </a:solidFill>
              </a:rPr>
              <a:t>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/SALESWEB/Principal/SB8AAGCGnp1WckZGemF6TFNPCAA.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(2018j, septiembre 8).</a:t>
            </a:r>
          </a:p>
          <a:p>
            <a:r>
              <a:rPr lang="es-ES_tradnl" sz="1100" dirty="0">
                <a:solidFill>
                  <a:schemeClr val="accent6">
                    <a:lumMod val="75000"/>
                  </a:schemeClr>
                </a:solidFill>
              </a:rPr>
              <a:t>Horno para quemado </a:t>
            </a:r>
            <a:r>
              <a:rPr lang="es-ES_tradnl" sz="1100" dirty="0" err="1">
                <a:solidFill>
                  <a:schemeClr val="accent6">
                    <a:lumMod val="75000"/>
                  </a:schemeClr>
                </a:solidFill>
              </a:rPr>
              <a:t>diamantex</a:t>
            </a:r>
            <a:r>
              <a:rPr lang="es-ES_tradnl" sz="1100" dirty="0">
                <a:solidFill>
                  <a:schemeClr val="accent6">
                    <a:lumMod val="75000"/>
                  </a:schemeClr>
                </a:solidFill>
              </a:rPr>
              <a:t> 35x35x35cm con programador.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/SALESWEB/Principal/SB8AAPnEqZ1WckZGemF6TFNPCAA.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(2018k, septiembre 8). Tenazas para cubilete.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/SALESWEB/Principal/SB8AANHinJ1WckZGemF6TFNPCAA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(2018l). Extractor de Aire con Pozo </a:t>
            </a:r>
            <a:r>
              <a:rPr lang="es-ES_tradnl" sz="1100" dirty="0" err="1">
                <a:solidFill>
                  <a:schemeClr val="accent6">
                    <a:lumMod val="75000"/>
                  </a:schemeClr>
                </a:solidFill>
              </a:rPr>
              <a:t>Arbe</a:t>
            </a:r>
            <a:r>
              <a:rPr lang="es-ES_tradnl" sz="1100" dirty="0">
                <a:solidFill>
                  <a:schemeClr val="accent6">
                    <a:lumMod val="75000"/>
                  </a:schemeClr>
                </a:solidFill>
              </a:rPr>
              <a:t> ½ HP.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/SALESWEB/Principal/SB8AAPOMlZ1WckZGemF6TFNPCAA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(2018m, septiembre 8). Crisol cerámico para centrifuga nacional.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/SALESWEB/Principal/SB8AANeHq51WckZGemF6TFNPCAA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(2018n, septiembre 8). Centrifuga Nacional para Armado Propio.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/SALESWEB/Principal/SB8AANeHq51WckZGemF6TFNPCAA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(2018ñ, septiembre 8). Centrifuga motorizada para cubiletes. Recuperada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/SALESWEB/Principal/SB8AANeHq51WckZGemF6TFNPCAA</a:t>
            </a:r>
            <a:endParaRPr lang="es-ES_tradnl" sz="2000" dirty="0">
              <a:solidFill>
                <a:schemeClr val="accent6">
                  <a:lumMod val="75000"/>
                </a:schemeClr>
              </a:solidFill>
            </a:endParaRPr>
          </a:p>
        </p:txBody>
      </p:sp>
    </p:spTree>
    <p:extLst>
      <p:ext uri="{BB962C8B-B14F-4D97-AF65-F5344CB8AC3E}">
        <p14:creationId xmlns:p14="http://schemas.microsoft.com/office/powerpoint/2010/main" val="42141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3. Fuentes de consulta</a:t>
            </a:r>
          </a:p>
        </p:txBody>
      </p:sp>
      <p:sp>
        <p:nvSpPr>
          <p:cNvPr id="4" name="Rectangle 1026"/>
          <p:cNvSpPr txBox="1">
            <a:spLocks noChangeArrowheads="1"/>
          </p:cNvSpPr>
          <p:nvPr/>
        </p:nvSpPr>
        <p:spPr bwMode="auto">
          <a:xfrm>
            <a:off x="553457" y="2265942"/>
            <a:ext cx="7704856" cy="3676322"/>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10000"/>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s-ES_tradnl" sz="1100" dirty="0" err="1">
                <a:solidFill>
                  <a:schemeClr val="accent6">
                    <a:lumMod val="75000"/>
                  </a:schemeClr>
                </a:solidFill>
              </a:rPr>
              <a:t>Ergozzmex</a:t>
            </a:r>
            <a:r>
              <a:rPr lang="es-ES_tradnl" sz="1100" dirty="0">
                <a:solidFill>
                  <a:schemeClr val="accent6">
                    <a:lumMod val="75000"/>
                  </a:schemeClr>
                </a:solidFill>
              </a:rPr>
              <a:t> (2018o, septiembre 8). Hule Natural Rojo Nacional (kg). Recuperado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/SALESWEB/Principal/SB8AAKh5ZJ1WckZGemF6TFNPCAA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(2018p, septiembre 8). Hule </a:t>
            </a:r>
            <a:r>
              <a:rPr lang="es-ES_tradnl" sz="1100" dirty="0" err="1">
                <a:solidFill>
                  <a:schemeClr val="accent6">
                    <a:lumMod val="75000"/>
                  </a:schemeClr>
                </a:solidFill>
              </a:rPr>
              <a:t>Castaldo</a:t>
            </a:r>
            <a:r>
              <a:rPr lang="es-ES_tradnl" sz="1100" dirty="0">
                <a:solidFill>
                  <a:schemeClr val="accent6">
                    <a:lumMod val="75000"/>
                  </a:schemeClr>
                </a:solidFill>
              </a:rPr>
              <a:t> Rosa 46x46 cm laminado.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/SALESWEB/Principal/SB8AALS9eJ1WckZGemF6TFNPCAA </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(2018q, septiembre 8). Hule Natural </a:t>
            </a:r>
            <a:r>
              <a:rPr lang="es-ES_tradnl" sz="1100" dirty="0" err="1">
                <a:solidFill>
                  <a:schemeClr val="accent6">
                    <a:lumMod val="75000"/>
                  </a:schemeClr>
                </a:solidFill>
              </a:rPr>
              <a:t>Castaldo</a:t>
            </a:r>
            <a:r>
              <a:rPr lang="es-ES_tradnl" sz="1100" dirty="0">
                <a:solidFill>
                  <a:schemeClr val="accent6">
                    <a:lumMod val="75000"/>
                  </a:schemeClr>
                </a:solidFill>
              </a:rPr>
              <a:t> Amarillo </a:t>
            </a:r>
            <a:r>
              <a:rPr lang="es-ES_tradnl" sz="1100" dirty="0" err="1">
                <a:solidFill>
                  <a:schemeClr val="accent6">
                    <a:lumMod val="75000"/>
                  </a:schemeClr>
                </a:solidFill>
              </a:rPr>
              <a:t>Quadrotto</a:t>
            </a:r>
            <a:r>
              <a:rPr lang="es-ES_tradnl" sz="1100" dirty="0">
                <a:solidFill>
                  <a:schemeClr val="accent6">
                    <a:lumMod val="75000"/>
                  </a:schemeClr>
                </a:solidFill>
              </a:rPr>
              <a:t> 46x46cm, Laminado.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/SALESWEB/Principal/SB8AAI8uYp1WckZGemF6TFNPCAA </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(2018r, septiembre 8). Hule silicón baja temperatura 90ªC, </a:t>
            </a:r>
            <a:r>
              <a:rPr lang="es-ES_tradnl" sz="1100" dirty="0" err="1">
                <a:solidFill>
                  <a:schemeClr val="accent6">
                    <a:lumMod val="75000"/>
                  </a:schemeClr>
                </a:solidFill>
              </a:rPr>
              <a:t>Turkesa</a:t>
            </a:r>
            <a:r>
              <a:rPr lang="es-ES_tradnl" sz="1100" dirty="0">
                <a:solidFill>
                  <a:schemeClr val="accent6">
                    <a:lumMod val="75000"/>
                  </a:schemeClr>
                </a:solidFill>
              </a:rPr>
              <a:t> </a:t>
            </a:r>
            <a:r>
              <a:rPr lang="es-ES_tradnl" sz="1100" dirty="0" err="1">
                <a:solidFill>
                  <a:schemeClr val="accent6">
                    <a:lumMod val="75000"/>
                  </a:schemeClr>
                </a:solidFill>
              </a:rPr>
              <a:t>Tecnosil</a:t>
            </a:r>
            <a:r>
              <a:rPr lang="es-ES_tradnl" sz="1100" dirty="0">
                <a:solidFill>
                  <a:schemeClr val="accent6">
                    <a:lumMod val="75000"/>
                  </a:schemeClr>
                </a:solidFill>
              </a:rPr>
              <a:t>. Laminado.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/SALESWEB/Principal/SB8AADDccJ1WckZGemF6TFNPCAA </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(2018s, septiembre 8). Hule Silicón </a:t>
            </a:r>
            <a:r>
              <a:rPr lang="es-ES_tradnl" sz="1100" dirty="0" err="1">
                <a:solidFill>
                  <a:schemeClr val="accent6">
                    <a:lumMod val="75000"/>
                  </a:schemeClr>
                </a:solidFill>
              </a:rPr>
              <a:t>Castaldo</a:t>
            </a:r>
            <a:r>
              <a:rPr lang="es-ES_tradnl" sz="1100" dirty="0">
                <a:solidFill>
                  <a:schemeClr val="accent6">
                    <a:lumMod val="75000"/>
                  </a:schemeClr>
                </a:solidFill>
              </a:rPr>
              <a:t> Baja Temperatura VLT (Kg).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/SALESWEB/Principal/SB8AAEPmZp1WckZGemF6TFNPCAA </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(2018t, septiembre 8). Hule Transparente </a:t>
            </a:r>
            <a:r>
              <a:rPr lang="es-ES_tradnl" sz="1100" dirty="0" err="1">
                <a:solidFill>
                  <a:schemeClr val="accent6">
                    <a:lumMod val="75000"/>
                  </a:schemeClr>
                </a:solidFill>
              </a:rPr>
              <a:t>Castaldo</a:t>
            </a:r>
            <a:r>
              <a:rPr lang="es-ES_tradnl" sz="1100" dirty="0">
                <a:solidFill>
                  <a:schemeClr val="accent6">
                    <a:lumMod val="75000"/>
                  </a:schemeClr>
                </a:solidFill>
              </a:rPr>
              <a:t> </a:t>
            </a:r>
            <a:r>
              <a:rPr lang="es-ES_tradnl" sz="1100" dirty="0" err="1">
                <a:solidFill>
                  <a:schemeClr val="accent6">
                    <a:lumMod val="75000"/>
                  </a:schemeClr>
                </a:solidFill>
              </a:rPr>
              <a:t>LiquaFast</a:t>
            </a:r>
            <a:r>
              <a:rPr lang="es-ES_tradnl" sz="1100" dirty="0">
                <a:solidFill>
                  <a:schemeClr val="accent6">
                    <a:lumMod val="75000"/>
                  </a:schemeClr>
                </a:solidFill>
              </a:rPr>
              <a:t> ice.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/SALESWEB/Principal/SB8AAEmEap1WckZGemF6TFNPCAA </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(2018u). Mango de plástico para bisturí.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/SALESWEB/Principal/SB8AAMhni51WckZGemF6TFNPCAA </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(2018v, septiembre 8). </a:t>
            </a:r>
            <a:r>
              <a:rPr lang="es-ES_tradnl" sz="1100" dirty="0" err="1">
                <a:solidFill>
                  <a:schemeClr val="accent6">
                    <a:lumMod val="75000"/>
                  </a:schemeClr>
                </a:solidFill>
              </a:rPr>
              <a:t>Navaj</a:t>
            </a:r>
            <a:r>
              <a:rPr lang="es-ES_tradnl" sz="1100" dirty="0">
                <a:solidFill>
                  <a:schemeClr val="accent6">
                    <a:lumMod val="75000"/>
                  </a:schemeClr>
                </a:solidFill>
              </a:rPr>
              <a:t> curva Nº 12 Inglesa para bisturí.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/SALESWEB/Principal/SB8AAMhni51WckZGemF6TFNPCAA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(2018w, septiembre 8). </a:t>
            </a:r>
            <a:r>
              <a:rPr lang="es-ES_tradnl" sz="1100" dirty="0" err="1">
                <a:solidFill>
                  <a:schemeClr val="accent6">
                    <a:lumMod val="75000"/>
                  </a:schemeClr>
                </a:solidFill>
              </a:rPr>
              <a:t>Desmoldante</a:t>
            </a:r>
            <a:r>
              <a:rPr lang="es-ES_tradnl" sz="1100" dirty="0">
                <a:solidFill>
                  <a:schemeClr val="accent6">
                    <a:lumMod val="75000"/>
                  </a:schemeClr>
                </a:solidFill>
              </a:rPr>
              <a:t>.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a:t>
            </a:r>
            <a:r>
              <a:rPr lang="es-ES_tradnl" sz="1100" dirty="0" err="1">
                <a:solidFill>
                  <a:schemeClr val="accent6">
                    <a:lumMod val="75000"/>
                  </a:schemeClr>
                </a:solidFill>
              </a:rPr>
              <a:t>Vista_Art</a:t>
            </a:r>
            <a:r>
              <a:rPr lang="es-ES_tradnl" sz="1100" dirty="0">
                <a:solidFill>
                  <a:schemeClr val="accent6">
                    <a:lumMod val="75000"/>
                  </a:schemeClr>
                </a:solidFill>
              </a:rPr>
              <a:t>/SB8AAFeEiJ1WckZGemF6TFNPCAA</a:t>
            </a:r>
          </a:p>
        </p:txBody>
      </p:sp>
    </p:spTree>
    <p:extLst>
      <p:ext uri="{BB962C8B-B14F-4D97-AF65-F5344CB8AC3E}">
        <p14:creationId xmlns:p14="http://schemas.microsoft.com/office/powerpoint/2010/main" val="22271693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3. Fuentes de consulta</a:t>
            </a:r>
          </a:p>
        </p:txBody>
      </p:sp>
      <p:sp>
        <p:nvSpPr>
          <p:cNvPr id="4" name="Rectangle 1026"/>
          <p:cNvSpPr txBox="1">
            <a:spLocks noChangeArrowheads="1"/>
          </p:cNvSpPr>
          <p:nvPr/>
        </p:nvSpPr>
        <p:spPr bwMode="auto">
          <a:xfrm>
            <a:off x="553457" y="2265942"/>
            <a:ext cx="7704856" cy="4008972"/>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lnSpcReduction="10000"/>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(2018x). Marcos doble de 19x35x52mm.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/SALESWEB/Principal/SB8AAC5ifZ1WckZGemF6TFNPCAA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(2018y). Placas de aluminio para marco.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/SALESWEB/Principal/SB8AAMM5gZ1WckZGemF6TFNPCAA</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(2018z). Marco transparente 19.05mm.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/SALESWEB/Principal/SB8AAC5ifZ1WckZGemF6TFNPCAA </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(2018aa, septiembre 8). Vulcanizadora marco doble.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/SALESWEB/Principal/SB8AADewj51WckZGemF6TFNPCAA </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(2018ab, septiembre 8). Removedor de burbujas para hules e investimento.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/SALESWEB/Principal/SB8AAEmEap1WckZGemF6TFNPCAA </a:t>
            </a:r>
          </a:p>
          <a:p>
            <a:endParaRPr lang="es-ES_tradnl" sz="1100" dirty="0">
              <a:solidFill>
                <a:schemeClr val="accent6">
                  <a:lumMod val="75000"/>
                </a:schemeClr>
              </a:solidFill>
            </a:endParaRPr>
          </a:p>
          <a:p>
            <a:r>
              <a:rPr lang="es-ES_tradnl" sz="1100" dirty="0" err="1">
                <a:solidFill>
                  <a:schemeClr val="accent6">
                    <a:lumMod val="75000"/>
                  </a:schemeClr>
                </a:solidFill>
              </a:rPr>
              <a:t>Ergozzmex</a:t>
            </a:r>
            <a:r>
              <a:rPr lang="es-ES_tradnl" sz="1100" dirty="0">
                <a:solidFill>
                  <a:schemeClr val="accent6">
                    <a:lumMod val="75000"/>
                  </a:schemeClr>
                </a:solidFill>
              </a:rPr>
              <a:t> (2018ac, septiembre 8). Inyectora para Cera 2.7 Kg </a:t>
            </a:r>
            <a:r>
              <a:rPr lang="es-ES_tradnl" sz="1100" dirty="0" err="1">
                <a:solidFill>
                  <a:schemeClr val="accent6">
                    <a:lumMod val="75000"/>
                  </a:schemeClr>
                </a:solidFill>
              </a:rPr>
              <a:t>Arbe</a:t>
            </a:r>
            <a:r>
              <a:rPr lang="es-ES_tradnl" sz="1100" dirty="0">
                <a:solidFill>
                  <a:schemeClr val="accent6">
                    <a:lumMod val="75000"/>
                  </a:schemeClr>
                </a:solidFill>
              </a:rPr>
              <a:t> Americana. Recuperado de http://</a:t>
            </a:r>
            <a:r>
              <a:rPr lang="es-ES_tradnl" sz="1100" dirty="0" err="1">
                <a:solidFill>
                  <a:schemeClr val="accent6">
                    <a:lumMod val="75000"/>
                  </a:schemeClr>
                </a:solidFill>
              </a:rPr>
              <a:t>ergozzmex.dyndns.org</a:t>
            </a:r>
            <a:r>
              <a:rPr lang="es-ES_tradnl" sz="1100" dirty="0">
                <a:solidFill>
                  <a:schemeClr val="accent6">
                    <a:lumMod val="75000"/>
                  </a:schemeClr>
                </a:solidFill>
              </a:rPr>
              <a:t>/SALESWEB/Principal/SB8AACT8PZ1WckZGemF6TFNPCAA</a:t>
            </a:r>
          </a:p>
          <a:p>
            <a:endParaRPr lang="es-ES_tradnl" sz="1100" dirty="0">
              <a:solidFill>
                <a:schemeClr val="accent6">
                  <a:lumMod val="75000"/>
                </a:schemeClr>
              </a:solidFill>
            </a:endParaRPr>
          </a:p>
          <a:p>
            <a:r>
              <a:rPr lang="es-ES" sz="1100" dirty="0">
                <a:solidFill>
                  <a:schemeClr val="accent6">
                    <a:lumMod val="75000"/>
                  </a:schemeClr>
                </a:solidFill>
              </a:rPr>
              <a:t>Mercado Libre (2018, septiembre 18). Arco para calar joyería. Recuperado de https://articulo.mercadolibre.com.ar/MLA-636616120-arco-para-calar-joyeria-_JM-</a:t>
            </a:r>
          </a:p>
          <a:p>
            <a:endParaRPr lang="es-ES_tradnl" sz="1100" dirty="0">
              <a:solidFill>
                <a:schemeClr val="accent6">
                  <a:lumMod val="75000"/>
                </a:schemeClr>
              </a:solidFill>
            </a:endParaRPr>
          </a:p>
          <a:p>
            <a:r>
              <a:rPr lang="es-ES_tradnl" sz="1100" dirty="0">
                <a:solidFill>
                  <a:schemeClr val="accent6">
                    <a:lumMod val="75000"/>
                  </a:schemeClr>
                </a:solidFill>
              </a:rPr>
              <a:t>Rojas, J. (2004). Procesos de manufactura aplicados a la joyería de oro y plata. Una Guía par el diseñador industrial. Tesis Maestría en Diseño. UNAM</a:t>
            </a:r>
          </a:p>
        </p:txBody>
      </p:sp>
    </p:spTree>
    <p:extLst>
      <p:ext uri="{BB962C8B-B14F-4D97-AF65-F5344CB8AC3E}">
        <p14:creationId xmlns:p14="http://schemas.microsoft.com/office/powerpoint/2010/main" val="480083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1.1. Generalidades del tema</a:t>
            </a:r>
          </a:p>
        </p:txBody>
      </p:sp>
      <p:sp>
        <p:nvSpPr>
          <p:cNvPr id="16" name="Rectangle 1026"/>
          <p:cNvSpPr>
            <a:spLocks noGrp="1" noChangeArrowheads="1"/>
          </p:cNvSpPr>
          <p:nvPr>
            <p:ph idx="1"/>
          </p:nvPr>
        </p:nvSpPr>
        <p:spPr bwMode="auto">
          <a:xfrm>
            <a:off x="1120562" y="2589647"/>
            <a:ext cx="7171603" cy="346946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El tema expuesto primordialmente se ha aprendido en un proceso práctico y empírico durante el ejercicio de la profesión del Diseño Industrial. Es por ello que no se apoya mucho esta presentación en fuentes bibliográficas, más que para ejemplificar la herramienta o el equipo.</a:t>
            </a:r>
          </a:p>
          <a:p>
            <a:pPr marL="0" indent="0" algn="just" eaLnBrk="1" hangingPunct="1">
              <a:spcBef>
                <a:spcPts val="0"/>
              </a:spcBef>
              <a:buNone/>
            </a:pPr>
            <a:endParaRPr lang="es-ES_tradnl"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Los herramentales pueden conseguirse, en el caso de la Ciudad de México, en el primer cuadro del Centro Histórico; algunas empresas como </a:t>
            </a:r>
            <a:r>
              <a:rPr lang="es-ES_tradnl" sz="1600" dirty="0" err="1">
                <a:solidFill>
                  <a:schemeClr val="tx1">
                    <a:lumMod val="85000"/>
                    <a:lumOff val="15000"/>
                  </a:schemeClr>
                </a:solidFill>
                <a:ea typeface="ＭＳ Ｐゴシック" charset="0"/>
                <a:cs typeface="ＭＳ Ｐゴシック" charset="0"/>
              </a:rPr>
              <a:t>Diamantex</a:t>
            </a:r>
            <a:r>
              <a:rPr lang="es-ES_tradnl" sz="1600" dirty="0">
                <a:solidFill>
                  <a:schemeClr val="tx1">
                    <a:lumMod val="85000"/>
                    <a:lumOff val="15000"/>
                  </a:schemeClr>
                </a:solidFill>
                <a:ea typeface="ＭＳ Ｐゴシック" charset="0"/>
                <a:cs typeface="ＭＳ Ｐゴシック" charset="0"/>
              </a:rPr>
              <a:t> o </a:t>
            </a:r>
            <a:r>
              <a:rPr lang="es-ES_tradnl" sz="1600" dirty="0" err="1">
                <a:solidFill>
                  <a:schemeClr val="tx1">
                    <a:lumMod val="85000"/>
                    <a:lumOff val="15000"/>
                  </a:schemeClr>
                </a:solidFill>
                <a:ea typeface="ＭＳ Ｐゴシック" charset="0"/>
                <a:cs typeface="ＭＳ Ｐゴシック" charset="0"/>
              </a:rPr>
              <a:t>Doxa</a:t>
            </a:r>
            <a:r>
              <a:rPr lang="es-ES_tradnl" sz="1600" dirty="0">
                <a:solidFill>
                  <a:schemeClr val="tx1">
                    <a:lumMod val="85000"/>
                    <a:lumOff val="15000"/>
                  </a:schemeClr>
                </a:solidFill>
                <a:ea typeface="ＭＳ Ｐゴシック" charset="0"/>
                <a:cs typeface="ＭＳ Ｐゴシック" charset="0"/>
              </a:rPr>
              <a:t> suelen tener una gran presencia en el mercado. No obstante lo anterior, hay algunas otras tiendas especializadas en herramental para joyería, de menor tamaño con muchos años de experiencia y buena oferta comercial. Por lo que se le invita a lector a realizar una búsqueda </a:t>
            </a:r>
            <a:r>
              <a:rPr lang="es-ES_tradnl" sz="1600" i="1" dirty="0">
                <a:solidFill>
                  <a:schemeClr val="tx1">
                    <a:lumMod val="85000"/>
                    <a:lumOff val="15000"/>
                  </a:schemeClr>
                </a:solidFill>
                <a:ea typeface="ＭＳ Ｐゴシック" charset="0"/>
                <a:cs typeface="ＭＳ Ｐゴシック" charset="0"/>
              </a:rPr>
              <a:t>in situ.</a:t>
            </a:r>
            <a:endParaRPr lang="es-ES" sz="1600" i="1"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endParaRPr lang="es-ES" sz="1800" dirty="0">
              <a:solidFill>
                <a:schemeClr val="tx1">
                  <a:lumMod val="85000"/>
                  <a:lumOff val="15000"/>
                </a:schemeClr>
              </a:solidFill>
              <a:ea typeface="ＭＳ Ｐゴシック" charset="0"/>
              <a:cs typeface="ＭＳ Ｐゴシック" charset="0"/>
            </a:endParaRPr>
          </a:p>
        </p:txBody>
      </p:sp>
    </p:spTree>
    <p:extLst>
      <p:ext uri="{BB962C8B-B14F-4D97-AF65-F5344CB8AC3E}">
        <p14:creationId xmlns:p14="http://schemas.microsoft.com/office/powerpoint/2010/main" val="2355288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r>
              <a:rPr lang="es-ES" dirty="0"/>
              <a:t>1.2. En el modelado de la cera</a:t>
            </a:r>
          </a:p>
        </p:txBody>
      </p:sp>
      <p:sp>
        <p:nvSpPr>
          <p:cNvPr id="5" name="Título 1"/>
          <p:cNvSpPr>
            <a:spLocks noGrp="1"/>
          </p:cNvSpPr>
          <p:nvPr>
            <p:ph type="title"/>
          </p:nvPr>
        </p:nvSpPr>
        <p:spPr/>
        <p:txBody>
          <a:bodyPr>
            <a:normAutofit/>
          </a:bodyPr>
          <a:lstStyle/>
          <a:p>
            <a:r>
              <a:rPr lang="es-ES" sz="2800" dirty="0"/>
              <a:t>1. Herramienta y Equipo</a:t>
            </a:r>
          </a:p>
        </p:txBody>
      </p:sp>
    </p:spTree>
    <p:extLst>
      <p:ext uri="{BB962C8B-B14F-4D97-AF65-F5344CB8AC3E}">
        <p14:creationId xmlns:p14="http://schemas.microsoft.com/office/powerpoint/2010/main" val="3266804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1.2. En el modelado de la cera</a:t>
            </a:r>
          </a:p>
        </p:txBody>
      </p:sp>
      <p:sp>
        <p:nvSpPr>
          <p:cNvPr id="16" name="Rectangle 1026"/>
          <p:cNvSpPr>
            <a:spLocks noGrp="1" noChangeArrowheads="1"/>
          </p:cNvSpPr>
          <p:nvPr>
            <p:ph idx="1"/>
          </p:nvPr>
        </p:nvSpPr>
        <p:spPr bwMode="auto">
          <a:xfrm>
            <a:off x="1120562" y="2689249"/>
            <a:ext cx="7171603" cy="33698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algn="just" eaLnBrk="1" hangingPunct="1">
              <a:spcBef>
                <a:spcPts val="0"/>
              </a:spcBef>
              <a:buNone/>
            </a:pPr>
            <a:r>
              <a:rPr lang="es-MX" sz="1600" dirty="0">
                <a:solidFill>
                  <a:schemeClr val="tx1">
                    <a:lumMod val="85000"/>
                    <a:lumOff val="15000"/>
                  </a:schemeClr>
                </a:solidFill>
                <a:ea typeface="ＭＳ Ｐゴシック" charset="0"/>
                <a:cs typeface="ＭＳ Ｐゴシック" charset="0"/>
              </a:rPr>
              <a:t>En el modelado por adición se emplean talladores o modeladores de cera, una lámpara de alcohol y un recipiente de cera suave o media. </a:t>
            </a:r>
          </a:p>
          <a:p>
            <a:pPr marL="0" indent="0" algn="just" eaLnBrk="1" hangingPunct="1">
              <a:spcBef>
                <a:spcPts val="0"/>
              </a:spcBef>
              <a:buNone/>
            </a:pPr>
            <a:endParaRPr lang="es-MX"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MX" sz="1600" dirty="0">
                <a:solidFill>
                  <a:schemeClr val="tx1">
                    <a:lumMod val="85000"/>
                    <a:lumOff val="15000"/>
                  </a:schemeClr>
                </a:solidFill>
                <a:ea typeface="ＭＳ Ｐゴシック" charset="0"/>
                <a:cs typeface="ＭＳ Ｐゴシック" charset="0"/>
              </a:rPr>
              <a:t>Todos ellos pueden ser comprados en un Depósito Dental, para que su precio sea más accesible pueden conseguirse en aquellos tiendas que proveen a estudiantes de Odoltología, por lo que los locales estarán ubicados en las inmediaciones de los planteles educativos.</a:t>
            </a:r>
          </a:p>
          <a:p>
            <a:pPr marL="0" indent="0" algn="just" eaLnBrk="1" hangingPunct="1">
              <a:spcBef>
                <a:spcPts val="0"/>
              </a:spcBef>
              <a:buNone/>
            </a:pPr>
            <a:endParaRPr lang="es-MX" sz="1600" dirty="0">
              <a:solidFill>
                <a:schemeClr val="tx1">
                  <a:lumMod val="85000"/>
                  <a:lumOff val="15000"/>
                </a:schemeClr>
              </a:solidFill>
              <a:ea typeface="ＭＳ Ｐゴシック" charset="0"/>
              <a:cs typeface="ＭＳ Ｐゴシック" charset="0"/>
            </a:endParaRPr>
          </a:p>
          <a:p>
            <a:pPr marL="0" indent="0" algn="just">
              <a:spcBef>
                <a:spcPts val="0"/>
              </a:spcBef>
              <a:buNone/>
            </a:pPr>
            <a:r>
              <a:rPr lang="es-MX" sz="1600" dirty="0">
                <a:solidFill>
                  <a:schemeClr val="tx1">
                    <a:lumMod val="85000"/>
                    <a:lumOff val="15000"/>
                  </a:schemeClr>
                </a:solidFill>
                <a:ea typeface="ＭＳ Ｐゴシック" charset="0"/>
                <a:cs typeface="ＭＳ Ｐゴシック" charset="0"/>
              </a:rPr>
              <a:t>Al paralelo, existen los insumos equivalentes que pueden encontrarse en tiendas especializadas para joyeros, pero que cualquiera puede comprar en ellas.</a:t>
            </a:r>
            <a:endParaRPr lang="es-ES"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endParaRPr lang="es-ES" sz="1800" dirty="0">
              <a:solidFill>
                <a:schemeClr val="tx1">
                  <a:lumMod val="85000"/>
                  <a:lumOff val="15000"/>
                </a:schemeClr>
              </a:solidFill>
              <a:ea typeface="ＭＳ Ｐゴシック" charset="0"/>
              <a:cs typeface="ＭＳ Ｐゴシック" charset="0"/>
            </a:endParaRPr>
          </a:p>
        </p:txBody>
      </p:sp>
    </p:spTree>
    <p:extLst>
      <p:ext uri="{BB962C8B-B14F-4D97-AF65-F5344CB8AC3E}">
        <p14:creationId xmlns:p14="http://schemas.microsoft.com/office/powerpoint/2010/main" val="4185755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1.2. En el modelado de la cera</a:t>
            </a:r>
          </a:p>
        </p:txBody>
      </p:sp>
      <p:sp>
        <p:nvSpPr>
          <p:cNvPr id="4" name="CuadroTexto 7"/>
          <p:cNvSpPr txBox="1">
            <a:spLocks noChangeArrowheads="1"/>
          </p:cNvSpPr>
          <p:nvPr/>
        </p:nvSpPr>
        <p:spPr bwMode="auto">
          <a:xfrm>
            <a:off x="5835227" y="2214091"/>
            <a:ext cx="1056327"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000" dirty="0">
                <a:solidFill>
                  <a:schemeClr val="accent3">
                    <a:lumMod val="50000"/>
                  </a:schemeClr>
                </a:solidFill>
                <a:latin typeface="+mj-lt"/>
                <a:ea typeface="+mj-ea"/>
                <a:cs typeface="+mj-cs"/>
              </a:rPr>
              <a:t>Lámpara de Alcohol para joyero</a:t>
            </a:r>
          </a:p>
          <a:p>
            <a:pPr algn="r" eaLnBrk="1" hangingPunct="1"/>
            <a:r>
              <a:rPr lang="es-ES_tradnl" sz="1000" b="1" dirty="0">
                <a:solidFill>
                  <a:schemeClr val="accent3">
                    <a:lumMod val="50000"/>
                  </a:schemeClr>
                </a:solidFill>
                <a:latin typeface="+mj-lt"/>
                <a:ea typeface="+mj-ea"/>
                <a:cs typeface="+mj-cs"/>
              </a:rPr>
              <a:t>Fuente:</a:t>
            </a:r>
            <a:r>
              <a:rPr lang="es-ES_tradnl" sz="1000" dirty="0">
                <a:solidFill>
                  <a:schemeClr val="accent3">
                    <a:lumMod val="50000"/>
                  </a:schemeClr>
                </a:solidFill>
                <a:latin typeface="+mj-lt"/>
                <a:ea typeface="+mj-ea"/>
                <a:cs typeface="+mj-cs"/>
              </a:rPr>
              <a:t> Elaboración Propia (2017)</a:t>
            </a:r>
          </a:p>
        </p:txBody>
      </p:sp>
      <p:pic>
        <p:nvPicPr>
          <p:cNvPr id="5" name="Imagen 9" descr="DSC03559.JPG"/>
          <p:cNvPicPr>
            <a:picLocks noChangeAspect="1"/>
          </p:cNvPicPr>
          <p:nvPr/>
        </p:nvPicPr>
        <p:blipFill rotWithShape="1">
          <a:blip r:embed="rId2">
            <a:extLst>
              <a:ext uri="{28A0092B-C50C-407E-A947-70E740481C1C}">
                <a14:useLocalDpi xmlns:a14="http://schemas.microsoft.com/office/drawing/2010/main" val="0"/>
              </a:ext>
            </a:extLst>
          </a:blip>
          <a:srcRect l="12460" t="7884" r="12602"/>
          <a:stretch/>
        </p:blipFill>
        <p:spPr bwMode="auto">
          <a:xfrm>
            <a:off x="6891553" y="2231781"/>
            <a:ext cx="1882900" cy="1538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CuadroTexto 7"/>
          <p:cNvSpPr txBox="1">
            <a:spLocks noChangeArrowheads="1"/>
          </p:cNvSpPr>
          <p:nvPr/>
        </p:nvSpPr>
        <p:spPr bwMode="auto">
          <a:xfrm>
            <a:off x="2210256" y="5668913"/>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000" dirty="0">
                <a:solidFill>
                  <a:schemeClr val="accent3">
                    <a:lumMod val="50000"/>
                  </a:schemeClr>
                </a:solidFill>
                <a:latin typeface="+mj-lt"/>
                <a:ea typeface="+mj-ea"/>
                <a:cs typeface="+mj-cs"/>
              </a:rPr>
              <a:t>Lámpara de Alcohol</a:t>
            </a:r>
          </a:p>
          <a:p>
            <a:pPr eaLnBrk="1" hangingPunct="1"/>
            <a:r>
              <a:rPr lang="es-ES_tradnl" sz="1000" b="1" dirty="0">
                <a:solidFill>
                  <a:schemeClr val="accent3">
                    <a:lumMod val="50000"/>
                  </a:schemeClr>
                </a:solidFill>
                <a:latin typeface="+mj-lt"/>
                <a:ea typeface="+mj-ea"/>
                <a:cs typeface="+mj-cs"/>
              </a:rPr>
              <a:t>Fuente: </a:t>
            </a:r>
            <a:r>
              <a:rPr lang="es-ES_tradnl" sz="1000" dirty="0">
                <a:solidFill>
                  <a:schemeClr val="accent3">
                    <a:lumMod val="50000"/>
                  </a:schemeClr>
                </a:solidFill>
                <a:latin typeface="+mj-lt"/>
                <a:ea typeface="+mj-ea"/>
                <a:cs typeface="+mj-cs"/>
              </a:rPr>
              <a:t>Elaboración Propia (2018)</a:t>
            </a:r>
          </a:p>
        </p:txBody>
      </p:sp>
      <p:pic>
        <p:nvPicPr>
          <p:cNvPr id="7" name="Imagen 12" descr="DSC03598.JPG"/>
          <p:cNvPicPr>
            <a:picLocks noChangeAspect="1"/>
          </p:cNvPicPr>
          <p:nvPr/>
        </p:nvPicPr>
        <p:blipFill rotWithShape="1">
          <a:blip r:embed="rId3">
            <a:extLst>
              <a:ext uri="{28A0092B-C50C-407E-A947-70E740481C1C}">
                <a14:useLocalDpi xmlns:a14="http://schemas.microsoft.com/office/drawing/2010/main" val="0"/>
              </a:ext>
            </a:extLst>
          </a:blip>
          <a:srcRect l="1" t="18163" r="35107" b="33122"/>
          <a:stretch/>
        </p:blipFill>
        <p:spPr bwMode="auto">
          <a:xfrm>
            <a:off x="3932418" y="2231781"/>
            <a:ext cx="1655762" cy="5087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Imagen 13" descr="DSC03600.JPG"/>
          <p:cNvPicPr>
            <a:picLocks noChangeAspect="1"/>
          </p:cNvPicPr>
          <p:nvPr/>
        </p:nvPicPr>
        <p:blipFill rotWithShape="1">
          <a:blip r:embed="rId4">
            <a:extLst>
              <a:ext uri="{28A0092B-C50C-407E-A947-70E740481C1C}">
                <a14:useLocalDpi xmlns:a14="http://schemas.microsoft.com/office/drawing/2010/main" val="0"/>
              </a:ext>
            </a:extLst>
          </a:blip>
          <a:srcRect l="37160" t="33462" r="18938" b="34357"/>
          <a:stretch/>
        </p:blipFill>
        <p:spPr bwMode="auto">
          <a:xfrm>
            <a:off x="2276656" y="2231781"/>
            <a:ext cx="1655762" cy="5087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Imagen 14" descr="DSC03594.JPG"/>
          <p:cNvPicPr>
            <a:picLocks noChangeAspect="1"/>
          </p:cNvPicPr>
          <p:nvPr/>
        </p:nvPicPr>
        <p:blipFill rotWithShape="1">
          <a:blip r:embed="rId5">
            <a:extLst>
              <a:ext uri="{28A0092B-C50C-407E-A947-70E740481C1C}">
                <a14:useLocalDpi xmlns:a14="http://schemas.microsoft.com/office/drawing/2010/main" val="0"/>
              </a:ext>
            </a:extLst>
          </a:blip>
          <a:srcRect l="18010" t="34230" r="27675" b="32028"/>
          <a:stretch/>
        </p:blipFill>
        <p:spPr bwMode="auto">
          <a:xfrm>
            <a:off x="3932419" y="2740528"/>
            <a:ext cx="1655762" cy="5146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Imagen 15" descr="DSC03595.JPG"/>
          <p:cNvPicPr>
            <a:picLocks noChangeAspect="1"/>
          </p:cNvPicPr>
          <p:nvPr/>
        </p:nvPicPr>
        <p:blipFill rotWithShape="1">
          <a:blip r:embed="rId6">
            <a:extLst>
              <a:ext uri="{28A0092B-C50C-407E-A947-70E740481C1C}">
                <a14:useLocalDpi xmlns:a14="http://schemas.microsoft.com/office/drawing/2010/main" val="0"/>
              </a:ext>
            </a:extLst>
          </a:blip>
          <a:srcRect l="28337" t="38547" r="17335" b="27707"/>
          <a:stretch/>
        </p:blipFill>
        <p:spPr bwMode="auto">
          <a:xfrm>
            <a:off x="2281085" y="2740527"/>
            <a:ext cx="1655762" cy="5146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CuadroTexto 7"/>
          <p:cNvSpPr txBox="1">
            <a:spLocks noChangeArrowheads="1"/>
          </p:cNvSpPr>
          <p:nvPr/>
        </p:nvSpPr>
        <p:spPr bwMode="auto">
          <a:xfrm>
            <a:off x="2622943" y="3749519"/>
            <a:ext cx="304609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000" dirty="0">
                <a:solidFill>
                  <a:schemeClr val="accent3">
                    <a:lumMod val="50000"/>
                  </a:schemeClr>
                </a:solidFill>
                <a:latin typeface="+mj-lt"/>
                <a:ea typeface="+mj-ea"/>
                <a:cs typeface="+mj-cs"/>
              </a:rPr>
              <a:t>Puntas de los talladores para modelar cera</a:t>
            </a:r>
          </a:p>
          <a:p>
            <a:pPr algn="r" eaLnBrk="1" hangingPunct="1"/>
            <a:r>
              <a:rPr lang="es-ES_tradnl" sz="1000" b="1" dirty="0">
                <a:solidFill>
                  <a:schemeClr val="accent3">
                    <a:lumMod val="50000"/>
                  </a:schemeClr>
                </a:solidFill>
                <a:latin typeface="+mj-lt"/>
                <a:ea typeface="+mj-ea"/>
                <a:cs typeface="+mj-cs"/>
              </a:rPr>
              <a:t>Fuente:</a:t>
            </a:r>
            <a:r>
              <a:rPr lang="es-ES_tradnl" sz="1000" dirty="0">
                <a:solidFill>
                  <a:schemeClr val="accent3">
                    <a:lumMod val="50000"/>
                  </a:schemeClr>
                </a:solidFill>
                <a:latin typeface="+mj-lt"/>
                <a:ea typeface="+mj-ea"/>
                <a:cs typeface="+mj-cs"/>
              </a:rPr>
              <a:t> Elaboración Propia (2017)</a:t>
            </a:r>
          </a:p>
        </p:txBody>
      </p:sp>
      <p:pic>
        <p:nvPicPr>
          <p:cNvPr id="12" name="Imagen 17" descr="DSC03605.JPG"/>
          <p:cNvPicPr>
            <a:picLocks noChangeAspect="1"/>
          </p:cNvPicPr>
          <p:nvPr/>
        </p:nvPicPr>
        <p:blipFill rotWithShape="1">
          <a:blip r:embed="rId7">
            <a:extLst>
              <a:ext uri="{28A0092B-C50C-407E-A947-70E740481C1C}">
                <a14:useLocalDpi xmlns:a14="http://schemas.microsoft.com/office/drawing/2010/main" val="0"/>
              </a:ext>
            </a:extLst>
          </a:blip>
          <a:srcRect l="43986" t="24545" r="15791" b="40641"/>
          <a:stretch/>
        </p:blipFill>
        <p:spPr bwMode="auto">
          <a:xfrm>
            <a:off x="2281085" y="3255212"/>
            <a:ext cx="1651333" cy="5146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Imagen 18" descr="DSC03606.JPG"/>
          <p:cNvPicPr>
            <a:picLocks noChangeAspect="1"/>
          </p:cNvPicPr>
          <p:nvPr/>
        </p:nvPicPr>
        <p:blipFill rotWithShape="1">
          <a:blip r:embed="rId8">
            <a:extLst>
              <a:ext uri="{28A0092B-C50C-407E-A947-70E740481C1C}">
                <a14:useLocalDpi xmlns:a14="http://schemas.microsoft.com/office/drawing/2010/main" val="0"/>
              </a:ext>
            </a:extLst>
          </a:blip>
          <a:srcRect l="14579" t="31842" r="44135" b="31244"/>
          <a:stretch/>
        </p:blipFill>
        <p:spPr bwMode="auto">
          <a:xfrm>
            <a:off x="3932419" y="3255212"/>
            <a:ext cx="1655762" cy="5146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Imagen 2" descr="IMG_2978.jpg"/>
          <p:cNvPicPr>
            <a:picLocks noChangeAspect="1"/>
          </p:cNvPicPr>
          <p:nvPr/>
        </p:nvPicPr>
        <p:blipFill rotWithShape="1">
          <a:blip r:embed="rId9" cstate="print">
            <a:extLst>
              <a:ext uri="{28A0092B-C50C-407E-A947-70E740481C1C}">
                <a14:useLocalDpi xmlns:a14="http://schemas.microsoft.com/office/drawing/2010/main" val="0"/>
              </a:ext>
            </a:extLst>
          </a:blip>
          <a:srcRect l="20550" t="5084" r="19696" b="4871"/>
          <a:stretch/>
        </p:blipFill>
        <p:spPr>
          <a:xfrm>
            <a:off x="464827" y="2231780"/>
            <a:ext cx="1745430" cy="3798487"/>
          </a:xfrm>
          <a:prstGeom prst="rect">
            <a:avLst/>
          </a:prstGeom>
        </p:spPr>
      </p:pic>
      <p:sp>
        <p:nvSpPr>
          <p:cNvPr id="17" name="CuadroTexto 7"/>
          <p:cNvSpPr txBox="1">
            <a:spLocks noChangeArrowheads="1"/>
          </p:cNvSpPr>
          <p:nvPr/>
        </p:nvSpPr>
        <p:spPr bwMode="auto">
          <a:xfrm>
            <a:off x="6453528" y="4056188"/>
            <a:ext cx="23209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000" dirty="0">
                <a:solidFill>
                  <a:schemeClr val="accent3">
                    <a:lumMod val="50000"/>
                  </a:schemeClr>
                </a:solidFill>
                <a:latin typeface="+mj-lt"/>
                <a:ea typeface="+mj-ea"/>
                <a:cs typeface="+mj-cs"/>
              </a:rPr>
              <a:t>Placas de cera rosa</a:t>
            </a:r>
          </a:p>
          <a:p>
            <a:pPr algn="r" eaLnBrk="1" hangingPunct="1"/>
            <a:r>
              <a:rPr lang="es-ES_tradnl" sz="1000" b="1" dirty="0">
                <a:solidFill>
                  <a:schemeClr val="accent3">
                    <a:lumMod val="50000"/>
                  </a:schemeClr>
                </a:solidFill>
                <a:latin typeface="+mj-lt"/>
                <a:ea typeface="+mj-ea"/>
                <a:cs typeface="+mj-cs"/>
              </a:rPr>
              <a:t>Fuente: </a:t>
            </a:r>
            <a:r>
              <a:rPr lang="es-ES_tradnl" sz="1000" dirty="0">
                <a:solidFill>
                  <a:schemeClr val="accent3">
                    <a:lumMod val="50000"/>
                  </a:schemeClr>
                </a:solidFill>
                <a:latin typeface="+mj-lt"/>
                <a:ea typeface="+mj-ea"/>
                <a:cs typeface="+mj-cs"/>
              </a:rPr>
              <a:t>Elaboración Propia (2017)</a:t>
            </a:r>
          </a:p>
        </p:txBody>
      </p:sp>
      <p:pic>
        <p:nvPicPr>
          <p:cNvPr id="18" name="Imagen 10" descr="DSC03564.JPG"/>
          <p:cNvPicPr>
            <a:picLocks noChangeAspect="1"/>
          </p:cNvPicPr>
          <p:nvPr/>
        </p:nvPicPr>
        <p:blipFill>
          <a:blip r:embed="rId10">
            <a:extLst>
              <a:ext uri="{28A0092B-C50C-407E-A947-70E740481C1C}">
                <a14:useLocalDpi xmlns:a14="http://schemas.microsoft.com/office/drawing/2010/main" val="0"/>
              </a:ext>
            </a:extLst>
          </a:blip>
          <a:srcRect l="11423" r="13902"/>
          <a:stretch>
            <a:fillRect/>
          </a:stretch>
        </p:blipFill>
        <p:spPr bwMode="auto">
          <a:xfrm>
            <a:off x="6953892" y="4443524"/>
            <a:ext cx="1820561" cy="15674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 name="Imagen 15" descr="DSC03585.JPG"/>
          <p:cNvPicPr>
            <a:picLocks noChangeAspect="1"/>
          </p:cNvPicPr>
          <p:nvPr/>
        </p:nvPicPr>
        <p:blipFill>
          <a:blip r:embed="rId11">
            <a:extLst>
              <a:ext uri="{28A0092B-C50C-407E-A947-70E740481C1C}">
                <a14:useLocalDpi xmlns:a14="http://schemas.microsoft.com/office/drawing/2010/main" val="0"/>
              </a:ext>
            </a:extLst>
          </a:blip>
          <a:srcRect l="11594" r="12498"/>
          <a:stretch>
            <a:fillRect/>
          </a:stretch>
        </p:blipFill>
        <p:spPr bwMode="auto">
          <a:xfrm>
            <a:off x="4913879" y="4443524"/>
            <a:ext cx="1973613" cy="15878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 name="CuadroTexto 7"/>
          <p:cNvSpPr txBox="1">
            <a:spLocks noChangeArrowheads="1"/>
          </p:cNvSpPr>
          <p:nvPr/>
        </p:nvSpPr>
        <p:spPr bwMode="auto">
          <a:xfrm>
            <a:off x="2664986" y="4414798"/>
            <a:ext cx="226549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r>
              <a:rPr lang="es-ES_tradnl" sz="1000" dirty="0">
                <a:solidFill>
                  <a:schemeClr val="accent3">
                    <a:lumMod val="50000"/>
                  </a:schemeClr>
                </a:solidFill>
                <a:latin typeface="+mj-lt"/>
                <a:ea typeface="+mj-ea"/>
                <a:cs typeface="+mj-cs"/>
              </a:rPr>
              <a:t>Cera para modelar–adición-</a:t>
            </a:r>
          </a:p>
          <a:p>
            <a:pPr algn="r" eaLnBrk="1" hangingPunct="1"/>
            <a:r>
              <a:rPr lang="es-ES_tradnl" sz="1000" b="1" dirty="0">
                <a:solidFill>
                  <a:schemeClr val="accent3">
                    <a:lumMod val="50000"/>
                  </a:schemeClr>
                </a:solidFill>
                <a:latin typeface="+mj-lt"/>
                <a:ea typeface="+mj-ea"/>
                <a:cs typeface="+mj-cs"/>
              </a:rPr>
              <a:t>Fuente: </a:t>
            </a:r>
            <a:r>
              <a:rPr lang="es-ES_tradnl" sz="1000" dirty="0">
                <a:solidFill>
                  <a:schemeClr val="accent3">
                    <a:lumMod val="50000"/>
                  </a:schemeClr>
                </a:solidFill>
                <a:latin typeface="+mj-lt"/>
                <a:ea typeface="+mj-ea"/>
                <a:cs typeface="+mj-cs"/>
              </a:rPr>
              <a:t>Elaboración Propia (2017)</a:t>
            </a:r>
          </a:p>
        </p:txBody>
      </p:sp>
    </p:spTree>
    <p:extLst>
      <p:ext uri="{BB962C8B-B14F-4D97-AF65-F5344CB8AC3E}">
        <p14:creationId xmlns:p14="http://schemas.microsoft.com/office/powerpoint/2010/main" val="2282834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1.2. En el modelado de la cera</a:t>
            </a:r>
          </a:p>
        </p:txBody>
      </p:sp>
      <p:pic>
        <p:nvPicPr>
          <p:cNvPr id="14" name="Imagen 10" descr="DSC0359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1397" y="2233971"/>
            <a:ext cx="2909035" cy="19327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CuadroTexto 7"/>
          <p:cNvSpPr txBox="1">
            <a:spLocks noChangeArrowheads="1"/>
          </p:cNvSpPr>
          <p:nvPr/>
        </p:nvSpPr>
        <p:spPr bwMode="auto">
          <a:xfrm>
            <a:off x="3368736" y="2169826"/>
            <a:ext cx="1831363"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000" dirty="0">
                <a:solidFill>
                  <a:schemeClr val="accent3">
                    <a:lumMod val="50000"/>
                  </a:schemeClr>
                </a:solidFill>
                <a:latin typeface="+mj-lt"/>
                <a:ea typeface="+mj-ea"/>
                <a:cs typeface="+mj-cs"/>
              </a:rPr>
              <a:t>Limas para joyero</a:t>
            </a:r>
          </a:p>
          <a:p>
            <a:pPr eaLnBrk="1" hangingPunct="1"/>
            <a:r>
              <a:rPr lang="es-ES_tradnl" sz="1000" b="1" dirty="0">
                <a:solidFill>
                  <a:schemeClr val="accent3">
                    <a:lumMod val="50000"/>
                  </a:schemeClr>
                </a:solidFill>
                <a:latin typeface="+mj-lt"/>
                <a:ea typeface="+mj-ea"/>
                <a:cs typeface="+mj-cs"/>
              </a:rPr>
              <a:t>Fuente</a:t>
            </a:r>
            <a:r>
              <a:rPr lang="es-ES_tradnl" sz="1000" dirty="0">
                <a:solidFill>
                  <a:schemeClr val="accent3">
                    <a:lumMod val="50000"/>
                  </a:schemeClr>
                </a:solidFill>
                <a:latin typeface="+mj-lt"/>
                <a:ea typeface="+mj-ea"/>
                <a:cs typeface="+mj-cs"/>
              </a:rPr>
              <a:t>: Elaboración Propia (2017)</a:t>
            </a:r>
          </a:p>
        </p:txBody>
      </p:sp>
      <p:sp>
        <p:nvSpPr>
          <p:cNvPr id="17" name="CuadroTexto 7"/>
          <p:cNvSpPr txBox="1">
            <a:spLocks noChangeArrowheads="1"/>
          </p:cNvSpPr>
          <p:nvPr/>
        </p:nvSpPr>
        <p:spPr bwMode="auto">
          <a:xfrm>
            <a:off x="3435136" y="4915362"/>
            <a:ext cx="23193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defPPr>
              <a:defRPr lang="en-US"/>
            </a:defPPr>
            <a:lvl1pPr>
              <a:defRPr sz="1000">
                <a:solidFill>
                  <a:schemeClr val="accent3">
                    <a:lumMod val="50000"/>
                  </a:schemeClr>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t>Seguetas para joyería</a:t>
            </a:r>
          </a:p>
          <a:p>
            <a:r>
              <a:rPr lang="es-ES_tradnl" b="1" dirty="0"/>
              <a:t>Fuente: </a:t>
            </a:r>
            <a:r>
              <a:rPr lang="es-ES_tradnl" dirty="0"/>
              <a:t>Manos maravillosas (2018)</a:t>
            </a:r>
          </a:p>
        </p:txBody>
      </p:sp>
      <p:sp>
        <p:nvSpPr>
          <p:cNvPr id="7" name="CuadroTexto 7"/>
          <p:cNvSpPr txBox="1">
            <a:spLocks noChangeArrowheads="1"/>
          </p:cNvSpPr>
          <p:nvPr/>
        </p:nvSpPr>
        <p:spPr bwMode="auto">
          <a:xfrm>
            <a:off x="3352132" y="5755067"/>
            <a:ext cx="1630172"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000" dirty="0">
                <a:solidFill>
                  <a:schemeClr val="accent3">
                    <a:lumMod val="50000"/>
                  </a:schemeClr>
                </a:solidFill>
                <a:latin typeface="+mj-lt"/>
                <a:ea typeface="+mj-ea"/>
                <a:cs typeface="+mj-cs"/>
              </a:rPr>
              <a:t>Arco para joyero</a:t>
            </a:r>
          </a:p>
          <a:p>
            <a:pPr eaLnBrk="1" hangingPunct="1"/>
            <a:r>
              <a:rPr lang="es-ES_tradnl" sz="1000" b="1" dirty="0">
                <a:solidFill>
                  <a:schemeClr val="accent3">
                    <a:lumMod val="50000"/>
                  </a:schemeClr>
                </a:solidFill>
                <a:latin typeface="+mj-lt"/>
                <a:ea typeface="+mj-ea"/>
                <a:cs typeface="+mj-cs"/>
              </a:rPr>
              <a:t>Fuente: </a:t>
            </a:r>
            <a:r>
              <a:rPr lang="es-ES_tradnl" sz="1000" dirty="0">
                <a:solidFill>
                  <a:schemeClr val="accent3">
                    <a:lumMod val="50000"/>
                  </a:schemeClr>
                </a:solidFill>
                <a:latin typeface="+mj-lt"/>
                <a:ea typeface="+mj-ea"/>
                <a:cs typeface="+mj-cs"/>
              </a:rPr>
              <a:t>Mercado Libre(2018)</a:t>
            </a:r>
          </a:p>
        </p:txBody>
      </p:sp>
      <p:pic>
        <p:nvPicPr>
          <p:cNvPr id="5" name="Imagen 4"/>
          <p:cNvPicPr>
            <a:picLocks noChangeAspect="1"/>
          </p:cNvPicPr>
          <p:nvPr/>
        </p:nvPicPr>
        <p:blipFill>
          <a:blip r:embed="rId3"/>
          <a:stretch>
            <a:fillRect/>
          </a:stretch>
        </p:blipFill>
        <p:spPr>
          <a:xfrm>
            <a:off x="429823" y="4299180"/>
            <a:ext cx="2930609" cy="1951785"/>
          </a:xfrm>
          <a:prstGeom prst="rect">
            <a:avLst/>
          </a:prstGeom>
        </p:spPr>
      </p:pic>
      <p:sp>
        <p:nvSpPr>
          <p:cNvPr id="6" name="CuadroTexto 5"/>
          <p:cNvSpPr txBox="1"/>
          <p:nvPr/>
        </p:nvSpPr>
        <p:spPr>
          <a:xfrm>
            <a:off x="5494908" y="5287196"/>
            <a:ext cx="184666" cy="369332"/>
          </a:xfrm>
          <a:prstGeom prst="rect">
            <a:avLst/>
          </a:prstGeom>
          <a:noFill/>
        </p:spPr>
        <p:txBody>
          <a:bodyPr wrap="none" rtlCol="0">
            <a:spAutoFit/>
          </a:bodyPr>
          <a:lstStyle/>
          <a:p>
            <a:endParaRPr lang="es-ES" dirty="0"/>
          </a:p>
        </p:txBody>
      </p:sp>
      <p:pic>
        <p:nvPicPr>
          <p:cNvPr id="8" name="Imagen 7"/>
          <p:cNvPicPr>
            <a:picLocks noChangeAspect="1"/>
          </p:cNvPicPr>
          <p:nvPr/>
        </p:nvPicPr>
        <p:blipFill>
          <a:blip r:embed="rId4"/>
          <a:stretch>
            <a:fillRect/>
          </a:stretch>
        </p:blipFill>
        <p:spPr>
          <a:xfrm>
            <a:off x="3418536" y="2949721"/>
            <a:ext cx="2059050" cy="1972270"/>
          </a:xfrm>
          <a:prstGeom prst="rect">
            <a:avLst/>
          </a:prstGeom>
        </p:spPr>
      </p:pic>
      <p:sp>
        <p:nvSpPr>
          <p:cNvPr id="12" name="Rectangle 1026"/>
          <p:cNvSpPr>
            <a:spLocks noGrp="1" noChangeArrowheads="1"/>
          </p:cNvSpPr>
          <p:nvPr>
            <p:ph idx="1"/>
          </p:nvPr>
        </p:nvSpPr>
        <p:spPr bwMode="auto">
          <a:xfrm>
            <a:off x="6125743" y="2723823"/>
            <a:ext cx="2706229" cy="357416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algn="just" eaLnBrk="1" hangingPunct="1">
              <a:spcBef>
                <a:spcPts val="0"/>
              </a:spcBef>
              <a:buNone/>
            </a:pPr>
            <a:r>
              <a:rPr lang="es-MX" sz="1600" dirty="0">
                <a:solidFill>
                  <a:schemeClr val="tx1">
                    <a:lumMod val="85000"/>
                    <a:lumOff val="15000"/>
                  </a:schemeClr>
                </a:solidFill>
                <a:ea typeface="ＭＳ Ｐゴシック" charset="0"/>
                <a:cs typeface="ＭＳ Ｐゴシック" charset="0"/>
              </a:rPr>
              <a:t>En el modelado por </a:t>
            </a:r>
            <a:r>
              <a:rPr lang="es-ES_tradnl" sz="1600" dirty="0">
                <a:solidFill>
                  <a:schemeClr val="tx1">
                    <a:lumMod val="85000"/>
                    <a:lumOff val="15000"/>
                  </a:schemeClr>
                </a:solidFill>
                <a:ea typeface="ＭＳ Ｐゴシック" charset="0"/>
                <a:cs typeface="ＭＳ Ｐゴシック" charset="0"/>
              </a:rPr>
              <a:t>desbaste, se parte de un bloque de cera especial, que tiene el atributo de poder ser sometido a proceso manuales como calado, limado, barrenado, y maquinado con un motor manual. </a:t>
            </a:r>
          </a:p>
        </p:txBody>
      </p:sp>
    </p:spTree>
    <p:extLst>
      <p:ext uri="{BB962C8B-B14F-4D97-AF65-F5344CB8AC3E}">
        <p14:creationId xmlns:p14="http://schemas.microsoft.com/office/powerpoint/2010/main" val="2478572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a:t>1.2. En el modelado de la cera</a:t>
            </a:r>
          </a:p>
        </p:txBody>
      </p:sp>
      <p:pic>
        <p:nvPicPr>
          <p:cNvPr id="11" name="Imagen 10"/>
          <p:cNvPicPr>
            <a:picLocks noChangeAspect="1"/>
          </p:cNvPicPr>
          <p:nvPr/>
        </p:nvPicPr>
        <p:blipFill>
          <a:blip r:embed="rId2"/>
          <a:stretch>
            <a:fillRect/>
          </a:stretch>
        </p:blipFill>
        <p:spPr>
          <a:xfrm>
            <a:off x="342825" y="2270634"/>
            <a:ext cx="2191344" cy="1806438"/>
          </a:xfrm>
          <a:prstGeom prst="rect">
            <a:avLst/>
          </a:prstGeom>
        </p:spPr>
      </p:pic>
      <p:sp>
        <p:nvSpPr>
          <p:cNvPr id="21" name="CuadroTexto 7"/>
          <p:cNvSpPr txBox="1">
            <a:spLocks noChangeArrowheads="1"/>
          </p:cNvSpPr>
          <p:nvPr/>
        </p:nvSpPr>
        <p:spPr bwMode="auto">
          <a:xfrm>
            <a:off x="1536077" y="2272415"/>
            <a:ext cx="199618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en-US"/>
            </a:defPPr>
            <a:lvl1pPr>
              <a:defRPr sz="1000">
                <a:solidFill>
                  <a:srgbClr val="726201"/>
                </a:solidFill>
                <a:latin typeface="+mj-lt"/>
                <a:ea typeface="+mj-ea"/>
                <a:cs typeface="+mj-cs"/>
              </a:defRPr>
            </a:lvl1pPr>
            <a:lvl2pPr marL="742950" indent="-285750" eaLnBrk="0" hangingPunct="0">
              <a:defRPr sz="2400">
                <a:latin typeface="Times New Roman" charset="0"/>
                <a:ea typeface="ＭＳ Ｐゴシック" charset="0"/>
              </a:defRPr>
            </a:lvl2pPr>
            <a:lvl3pPr marL="1143000" indent="-228600" eaLnBrk="0" hangingPunct="0">
              <a:defRPr sz="2400">
                <a:latin typeface="Times New Roman" charset="0"/>
                <a:ea typeface="ＭＳ Ｐゴシック" charset="0"/>
              </a:defRPr>
            </a:lvl3pPr>
            <a:lvl4pPr marL="1600200" indent="-228600" eaLnBrk="0" hangingPunct="0">
              <a:defRPr sz="2400">
                <a:latin typeface="Times New Roman" charset="0"/>
                <a:ea typeface="ＭＳ Ｐゴシック" charset="0"/>
              </a:defRPr>
            </a:lvl4pPr>
            <a:lvl5pPr marL="2057400" indent="-228600" eaLnBrk="0" hangingPunct="0">
              <a:defRPr sz="2400">
                <a:latin typeface="Times New Roman" charset="0"/>
                <a:ea typeface="ＭＳ Ｐゴシック" charset="0"/>
              </a:defRPr>
            </a:lvl5pPr>
            <a:lvl6pPr marL="2514600" indent="-228600" eaLnBrk="0" fontAlgn="base" hangingPunct="0">
              <a:spcBef>
                <a:spcPct val="0"/>
              </a:spcBef>
              <a:spcAft>
                <a:spcPct val="0"/>
              </a:spcAft>
              <a:defRPr sz="2400">
                <a:latin typeface="Times New Roman" charset="0"/>
                <a:ea typeface="ＭＳ Ｐゴシック" charset="0"/>
              </a:defRPr>
            </a:lvl6pPr>
            <a:lvl7pPr marL="2971800" indent="-228600" eaLnBrk="0" fontAlgn="base" hangingPunct="0">
              <a:spcBef>
                <a:spcPct val="0"/>
              </a:spcBef>
              <a:spcAft>
                <a:spcPct val="0"/>
              </a:spcAft>
              <a:defRPr sz="2400">
                <a:latin typeface="Times New Roman" charset="0"/>
                <a:ea typeface="ＭＳ Ｐゴシック" charset="0"/>
              </a:defRPr>
            </a:lvl7pPr>
            <a:lvl8pPr marL="3429000" indent="-228600" eaLnBrk="0" fontAlgn="base" hangingPunct="0">
              <a:spcBef>
                <a:spcPct val="0"/>
              </a:spcBef>
              <a:spcAft>
                <a:spcPct val="0"/>
              </a:spcAft>
              <a:defRPr sz="2400">
                <a:latin typeface="Times New Roman" charset="0"/>
                <a:ea typeface="ＭＳ Ｐゴシック" charset="0"/>
              </a:defRPr>
            </a:lvl8pPr>
            <a:lvl9pPr marL="3886200" indent="-228600" eaLnBrk="0" fontAlgn="base" hangingPunct="0">
              <a:spcBef>
                <a:spcPct val="0"/>
              </a:spcBef>
              <a:spcAft>
                <a:spcPct val="0"/>
              </a:spcAft>
              <a:defRPr sz="2400">
                <a:latin typeface="Times New Roman" charset="0"/>
                <a:ea typeface="ＭＳ Ｐゴシック" charset="0"/>
              </a:defRPr>
            </a:lvl9pPr>
          </a:lstStyle>
          <a:p>
            <a:r>
              <a:rPr lang="es-ES_tradnl" dirty="0"/>
              <a:t>Cera para modelar–adición-</a:t>
            </a:r>
          </a:p>
          <a:p>
            <a:r>
              <a:rPr lang="es-ES_tradnl" b="1" dirty="0"/>
              <a:t>Fuente: </a:t>
            </a:r>
            <a:r>
              <a:rPr lang="es-ES_tradnl" dirty="0" err="1"/>
              <a:t>Ergozzmex</a:t>
            </a:r>
            <a:r>
              <a:rPr lang="es-ES_tradnl" dirty="0"/>
              <a:t>(2018)</a:t>
            </a:r>
          </a:p>
        </p:txBody>
      </p:sp>
      <p:pic>
        <p:nvPicPr>
          <p:cNvPr id="22" name="Imagen 11" descr="DSC03577.JPG"/>
          <p:cNvPicPr>
            <a:picLocks noChangeAspect="1"/>
          </p:cNvPicPr>
          <p:nvPr/>
        </p:nvPicPr>
        <p:blipFill>
          <a:blip r:embed="rId3">
            <a:extLst>
              <a:ext uri="{28A0092B-C50C-407E-A947-70E740481C1C}">
                <a14:useLocalDpi xmlns:a14="http://schemas.microsoft.com/office/drawing/2010/main" val="0"/>
              </a:ext>
            </a:extLst>
          </a:blip>
          <a:srcRect l="16286" t="10089" r="16701" b="2422"/>
          <a:stretch>
            <a:fillRect/>
          </a:stretch>
        </p:blipFill>
        <p:spPr bwMode="auto">
          <a:xfrm>
            <a:off x="474769" y="4373080"/>
            <a:ext cx="2614649" cy="1743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 name="CuadroTexto 7"/>
          <p:cNvSpPr txBox="1">
            <a:spLocks noChangeArrowheads="1"/>
          </p:cNvSpPr>
          <p:nvPr/>
        </p:nvSpPr>
        <p:spPr bwMode="auto">
          <a:xfrm>
            <a:off x="3089418" y="5757570"/>
            <a:ext cx="252095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s-ES_tradnl" sz="1000" dirty="0">
                <a:solidFill>
                  <a:srgbClr val="726201"/>
                </a:solidFill>
                <a:latin typeface="+mj-lt"/>
                <a:ea typeface="+mj-ea"/>
                <a:cs typeface="+mj-cs"/>
              </a:rPr>
              <a:t>Cera para modelar anillo con mesa</a:t>
            </a:r>
          </a:p>
          <a:p>
            <a:pPr eaLnBrk="1" hangingPunct="1"/>
            <a:r>
              <a:rPr lang="es-ES_tradnl" sz="1000" b="1" dirty="0">
                <a:solidFill>
                  <a:srgbClr val="726201"/>
                </a:solidFill>
                <a:latin typeface="+mj-lt"/>
                <a:ea typeface="+mj-ea"/>
                <a:cs typeface="+mj-cs"/>
              </a:rPr>
              <a:t>Fuente</a:t>
            </a:r>
            <a:r>
              <a:rPr lang="es-ES_tradnl" sz="1000" dirty="0">
                <a:solidFill>
                  <a:srgbClr val="726201"/>
                </a:solidFill>
                <a:latin typeface="+mj-lt"/>
                <a:ea typeface="+mj-ea"/>
                <a:cs typeface="+mj-cs"/>
              </a:rPr>
              <a:t>: Elaboración Propia (2017)</a:t>
            </a:r>
          </a:p>
        </p:txBody>
      </p:sp>
      <p:sp>
        <p:nvSpPr>
          <p:cNvPr id="24" name="Rectangle 1026"/>
          <p:cNvSpPr>
            <a:spLocks noGrp="1" noChangeArrowheads="1"/>
          </p:cNvSpPr>
          <p:nvPr>
            <p:ph idx="1"/>
          </p:nvPr>
        </p:nvSpPr>
        <p:spPr bwMode="auto">
          <a:xfrm>
            <a:off x="3917820" y="2272415"/>
            <a:ext cx="4781068" cy="348515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Los bloques de cera para desbastar se comercializan generalmente en cera suave (Azul), media (Purpura) y dura (Verde); están disponibles en tiendas de herramentales para joyeros.</a:t>
            </a:r>
          </a:p>
          <a:p>
            <a:pPr marL="0" indent="0" algn="just" eaLnBrk="1" hangingPunct="1">
              <a:spcBef>
                <a:spcPts val="0"/>
              </a:spcBef>
              <a:buNone/>
            </a:pPr>
            <a:endParaRPr lang="es-ES_tradnl" sz="1600" dirty="0">
              <a:solidFill>
                <a:schemeClr val="tx1">
                  <a:lumMod val="85000"/>
                  <a:lumOff val="15000"/>
                </a:schemeClr>
              </a:solidFill>
              <a:ea typeface="ＭＳ Ｐゴシック" charset="0"/>
              <a:cs typeface="ＭＳ Ｐゴシック" charset="0"/>
            </a:endParaRPr>
          </a:p>
          <a:p>
            <a:pPr marL="0" indent="0" algn="just" eaLnBrk="1" hangingPunct="1">
              <a:spcBef>
                <a:spcPts val="0"/>
              </a:spcBef>
              <a:buNone/>
            </a:pPr>
            <a:r>
              <a:rPr lang="es-ES_tradnl" sz="1600" dirty="0">
                <a:solidFill>
                  <a:schemeClr val="tx1">
                    <a:lumMod val="85000"/>
                    <a:lumOff val="15000"/>
                  </a:schemeClr>
                </a:solidFill>
                <a:ea typeface="ＭＳ Ｐゴシック" charset="0"/>
                <a:cs typeface="ＭＳ Ｐゴシック" charset="0"/>
              </a:rPr>
              <a:t>Las presentaciones van desde tubos para elaborar anillos con y sin mesa, bloques completos o bloques segmentados en láminas. Así, pueden seleccionarse el que mejor se adapte al diseño propuesto.</a:t>
            </a:r>
            <a:endParaRPr lang="es-ES" sz="1600" dirty="0">
              <a:solidFill>
                <a:schemeClr val="tx1">
                  <a:lumMod val="85000"/>
                  <a:lumOff val="15000"/>
                </a:schemeClr>
              </a:solidFill>
              <a:ea typeface="ＭＳ Ｐゴシック" charset="0"/>
              <a:cs typeface="ＭＳ Ｐゴシック" charset="0"/>
            </a:endParaRPr>
          </a:p>
        </p:txBody>
      </p:sp>
    </p:spTree>
    <p:extLst>
      <p:ext uri="{BB962C8B-B14F-4D97-AF65-F5344CB8AC3E}">
        <p14:creationId xmlns:p14="http://schemas.microsoft.com/office/powerpoint/2010/main" val="3156091411"/>
      </p:ext>
    </p:extLst>
  </p:cSld>
  <p:clrMapOvr>
    <a:masterClrMapping/>
  </p:clrMapOvr>
</p:sld>
</file>

<file path=ppt/theme/theme1.xml><?xml version="1.0" encoding="utf-8"?>
<a:theme xmlns:a="http://schemas.openxmlformats.org/drawingml/2006/main" name="Percepción">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Main Event</Template>
  <TotalTime>1219</TotalTime>
  <Words>2966</Words>
  <Application>Microsoft Macintosh PowerPoint</Application>
  <PresentationFormat>Presentación en pantalla (4:3)</PresentationFormat>
  <Paragraphs>279</Paragraphs>
  <Slides>34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34</vt:i4>
      </vt:variant>
    </vt:vector>
  </HeadingPairs>
  <TitlesOfParts>
    <vt:vector size="38" baseType="lpstr">
      <vt:lpstr>Century Gothic</vt:lpstr>
      <vt:lpstr>Times New Roman</vt:lpstr>
      <vt:lpstr>Wingdings 2</vt:lpstr>
      <vt:lpstr>Percepción</vt:lpstr>
      <vt:lpstr>Equipo y Herramienta en la Fundición a la Cera Perdida</vt:lpstr>
      <vt:lpstr>Contenido de la presentación</vt:lpstr>
      <vt:lpstr>1. Herramienta y Equipo</vt:lpstr>
      <vt:lpstr>1.1. Generalidades del tema</vt:lpstr>
      <vt:lpstr>1. Herramienta y Equipo</vt:lpstr>
      <vt:lpstr>1.2. En el modelado de la cera</vt:lpstr>
      <vt:lpstr>1.2. En el modelado de la cera</vt:lpstr>
      <vt:lpstr>1.2. En el modelado de la cera</vt:lpstr>
      <vt:lpstr>1.2. En el modelado de la cera</vt:lpstr>
      <vt:lpstr>1.2. En el modelado de la cera</vt:lpstr>
      <vt:lpstr>1. Herramienta y Equipo</vt:lpstr>
      <vt:lpstr>1.3. En la preparación previa al vaciado</vt:lpstr>
      <vt:lpstr>1.3. En la preparación previa al vaciado</vt:lpstr>
      <vt:lpstr>1.3. En la preparación previa al vaciado</vt:lpstr>
      <vt:lpstr>1.3. En la preparación previa al vaciado</vt:lpstr>
      <vt:lpstr>1. Herramienta y Equipo</vt:lpstr>
      <vt:lpstr>1.4. La fundición y el preparado del metal </vt:lpstr>
      <vt:lpstr>1.4. La fundición y el preparado del metal </vt:lpstr>
      <vt:lpstr>1.4. La fundición y el preparado del metal </vt:lpstr>
      <vt:lpstr>1. Herramienta y Equipo</vt:lpstr>
      <vt:lpstr>1.4. La realización de moldes</vt:lpstr>
      <vt:lpstr>1.4. La realización de moldes</vt:lpstr>
      <vt:lpstr>1.4. La realización de moldes</vt:lpstr>
      <vt:lpstr>1.4. La realización de moldes</vt:lpstr>
      <vt:lpstr>1.4. La realización de moldes</vt:lpstr>
      <vt:lpstr>1.4. La realización de moldes</vt:lpstr>
      <vt:lpstr>1.4. La realización de moldes</vt:lpstr>
      <vt:lpstr>2. Consideraciones a tomar en el proceso</vt:lpstr>
      <vt:lpstr>2. Consideraciones a contemplar en el proceso</vt:lpstr>
      <vt:lpstr>3. Fuentes de consulta</vt:lpstr>
      <vt:lpstr>3. Fuentes de consulta</vt:lpstr>
      <vt:lpstr>3. Fuentes de consulta</vt:lpstr>
      <vt:lpstr>3. Fuentes de consulta</vt:lpstr>
      <vt:lpstr>3. Fuentes de consulta</vt:lpstr>
    </vt:vector>
  </TitlesOfParts>
  <Company>CU VALLE DE CHALCO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UNIVERSIDAD AUTONOMA DEL ESTADO DE MEXICO CU VALLE DE CHALCO</dc:creator>
  <cp:lastModifiedBy>Josue Deniss Rojas Aragón</cp:lastModifiedBy>
  <cp:revision>66</cp:revision>
  <cp:lastPrinted>2019-09-18T01:37:41Z</cp:lastPrinted>
  <dcterms:created xsi:type="dcterms:W3CDTF">2018-09-26T12:46:41Z</dcterms:created>
  <dcterms:modified xsi:type="dcterms:W3CDTF">2019-09-18T01:40:28Z</dcterms:modified>
</cp:coreProperties>
</file>