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9" r:id="rId3"/>
    <p:sldId id="300" r:id="rId4"/>
    <p:sldId id="301" r:id="rId5"/>
    <p:sldId id="261" r:id="rId6"/>
    <p:sldId id="258" r:id="rId7"/>
    <p:sldId id="260" r:id="rId8"/>
    <p:sldId id="263" r:id="rId9"/>
    <p:sldId id="278" r:id="rId10"/>
    <p:sldId id="280" r:id="rId11"/>
    <p:sldId id="279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F064D-3EDB-B24F-8EDA-6B2E67911E27}" type="doc">
      <dgm:prSet loTypeId="urn:microsoft.com/office/officeart/2008/layout/PictureStrips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1003BF89-D0D2-B845-A42C-F65B4057D49D}">
      <dgm:prSet phldrT="[Texto]" custT="1"/>
      <dgm:spPr/>
      <dgm:t>
        <a:bodyPr/>
        <a:lstStyle/>
        <a:p>
          <a:r>
            <a:rPr lang="es-ES_tradnl" sz="1800" dirty="0"/>
            <a:t>Plataforma de campaña</a:t>
          </a:r>
        </a:p>
        <a:p>
          <a:r>
            <a:rPr lang="es-ES_tradnl" sz="1800" dirty="0"/>
            <a:t>Registros</a:t>
          </a:r>
          <a:r>
            <a:rPr lang="es-ES_tradnl" sz="1800" baseline="0" dirty="0"/>
            <a:t> del pasado</a:t>
          </a:r>
        </a:p>
        <a:p>
          <a:r>
            <a:rPr lang="es-ES_tradnl" sz="1800" baseline="0" dirty="0"/>
            <a:t>Imagen</a:t>
          </a:r>
          <a:endParaRPr lang="es-ES_tradnl" sz="1800" dirty="0"/>
        </a:p>
      </dgm:t>
    </dgm:pt>
    <dgm:pt modelId="{A2383C14-DE64-2E4F-8FF4-96A5EABFF2D0}" type="parTrans" cxnId="{C2CCA27E-226F-FE45-9450-9D5C9A9CC871}">
      <dgm:prSet/>
      <dgm:spPr/>
      <dgm:t>
        <a:bodyPr/>
        <a:lstStyle/>
        <a:p>
          <a:endParaRPr lang="es-ES_tradnl"/>
        </a:p>
      </dgm:t>
    </dgm:pt>
    <dgm:pt modelId="{28C47302-FEAF-8740-8D36-D33ABA8ECEB9}" type="sibTrans" cxnId="{C2CCA27E-226F-FE45-9450-9D5C9A9CC871}">
      <dgm:prSet/>
      <dgm:spPr/>
      <dgm:t>
        <a:bodyPr/>
        <a:lstStyle/>
        <a:p>
          <a:endParaRPr lang="es-ES_tradnl"/>
        </a:p>
      </dgm:t>
    </dgm:pt>
    <dgm:pt modelId="{57272311-D2B6-E448-9435-3C4AA061A8D3}">
      <dgm:prSet phldrT="[Texto]" custT="1"/>
      <dgm:spPr/>
      <dgm:t>
        <a:bodyPr/>
        <a:lstStyle/>
        <a:p>
          <a:r>
            <a:rPr lang="es-ES_tradnl" sz="1800" dirty="0"/>
            <a:t>Publicidad</a:t>
          </a:r>
        </a:p>
        <a:p>
          <a:r>
            <a:rPr lang="es-ES_tradnl" sz="1800" dirty="0"/>
            <a:t>Bases de datos</a:t>
          </a:r>
        </a:p>
        <a:p>
          <a:r>
            <a:rPr lang="es-ES_tradnl" sz="1800" dirty="0"/>
            <a:t>Eventos</a:t>
          </a:r>
          <a:r>
            <a:rPr lang="es-ES_tradnl" sz="1800" baseline="0" dirty="0"/>
            <a:t> de campaña</a:t>
          </a:r>
          <a:endParaRPr lang="es-ES_tradnl" sz="1800" dirty="0"/>
        </a:p>
      </dgm:t>
    </dgm:pt>
    <dgm:pt modelId="{C75087AF-8FBC-954B-90C0-E2905A610A29}" type="parTrans" cxnId="{83BC5BB4-02C9-E04D-A661-5C75D3E1BD76}">
      <dgm:prSet/>
      <dgm:spPr/>
      <dgm:t>
        <a:bodyPr/>
        <a:lstStyle/>
        <a:p>
          <a:endParaRPr lang="es-ES_tradnl"/>
        </a:p>
      </dgm:t>
    </dgm:pt>
    <dgm:pt modelId="{AA6235DE-0A28-4B4A-951D-5191CD894F9F}" type="sibTrans" cxnId="{83BC5BB4-02C9-E04D-A661-5C75D3E1BD76}">
      <dgm:prSet/>
      <dgm:spPr/>
      <dgm:t>
        <a:bodyPr/>
        <a:lstStyle/>
        <a:p>
          <a:endParaRPr lang="es-ES_tradnl"/>
        </a:p>
      </dgm:t>
    </dgm:pt>
    <dgm:pt modelId="{12A4C3AB-7983-314D-B134-44F6CC954BA8}">
      <dgm:prSet custT="1"/>
      <dgm:spPr/>
      <dgm:t>
        <a:bodyPr/>
        <a:lstStyle/>
        <a:p>
          <a:r>
            <a:rPr lang="es-ES_tradnl" sz="1800" dirty="0"/>
            <a:t>Costos </a:t>
          </a:r>
          <a:r>
            <a:rPr lang="es-ES_tradnl" sz="1800" dirty="0" err="1"/>
            <a:t>econ</a:t>
          </a:r>
          <a:r>
            <a:rPr lang="es-ES" sz="1800" dirty="0" err="1"/>
            <a:t>ómicos</a:t>
          </a:r>
          <a:endParaRPr lang="es-ES_tradnl" sz="1800" dirty="0"/>
        </a:p>
        <a:p>
          <a:r>
            <a:rPr lang="es-ES_tradnl" sz="1800" dirty="0"/>
            <a:t>Costos </a:t>
          </a:r>
          <a:r>
            <a:rPr lang="es-ES_tradnl" sz="1800" dirty="0" err="1"/>
            <a:t>psicol</a:t>
          </a:r>
          <a:r>
            <a:rPr lang="es-ES" sz="1800" dirty="0" err="1"/>
            <a:t>ógicos</a:t>
          </a:r>
          <a:endParaRPr lang="es-ES_tradnl" sz="1800" dirty="0"/>
        </a:p>
        <a:p>
          <a:r>
            <a:rPr lang="es-ES_tradnl" sz="1800" dirty="0"/>
            <a:t>Efectos de la imagen nacional</a:t>
          </a:r>
        </a:p>
      </dgm:t>
    </dgm:pt>
    <dgm:pt modelId="{7C705C35-E158-0A4E-9127-EC4BA69B8045}" type="parTrans" cxnId="{F7D65B69-0F71-D34E-A6E3-667F0E4E430F}">
      <dgm:prSet/>
      <dgm:spPr/>
      <dgm:t>
        <a:bodyPr/>
        <a:lstStyle/>
        <a:p>
          <a:endParaRPr lang="es-ES_tradnl"/>
        </a:p>
      </dgm:t>
    </dgm:pt>
    <dgm:pt modelId="{5EE017CB-2BF0-EF45-8A43-E461886820A9}" type="sibTrans" cxnId="{F7D65B69-0F71-D34E-A6E3-667F0E4E430F}">
      <dgm:prSet/>
      <dgm:spPr/>
      <dgm:t>
        <a:bodyPr/>
        <a:lstStyle/>
        <a:p>
          <a:endParaRPr lang="es-ES_tradnl"/>
        </a:p>
      </dgm:t>
    </dgm:pt>
    <dgm:pt modelId="{3B40ED75-4ACD-924C-B8F9-73D6D11DB33E}">
      <dgm:prSet phldrT="[Texto]"/>
      <dgm:spPr/>
      <dgm:t>
        <a:bodyPr/>
        <a:lstStyle/>
        <a:p>
          <a:r>
            <a:rPr lang="es-ES_tradnl" dirty="0"/>
            <a:t>Reuniones</a:t>
          </a:r>
        </a:p>
        <a:p>
          <a:r>
            <a:rPr lang="es-ES_tradnl" dirty="0"/>
            <a:t>Programas de voluntarios</a:t>
          </a:r>
        </a:p>
      </dgm:t>
    </dgm:pt>
    <dgm:pt modelId="{D89EA356-C4FB-A945-BB21-71D02177B19E}" type="parTrans" cxnId="{3CB13BB6-07A9-C745-8307-5CBAC12B3B96}">
      <dgm:prSet/>
      <dgm:spPr/>
      <dgm:t>
        <a:bodyPr/>
        <a:lstStyle/>
        <a:p>
          <a:endParaRPr lang="es-ES_tradnl"/>
        </a:p>
      </dgm:t>
    </dgm:pt>
    <dgm:pt modelId="{A36020BE-544A-4741-954C-8B16B903E946}" type="sibTrans" cxnId="{3CB13BB6-07A9-C745-8307-5CBAC12B3B96}">
      <dgm:prSet/>
      <dgm:spPr/>
      <dgm:t>
        <a:bodyPr/>
        <a:lstStyle/>
        <a:p>
          <a:endParaRPr lang="es-ES_tradnl"/>
        </a:p>
      </dgm:t>
    </dgm:pt>
    <dgm:pt modelId="{37BFFD3F-7A68-7142-B294-D4CE139BFCE9}" type="pres">
      <dgm:prSet presAssocID="{87FF064D-3EDB-B24F-8EDA-6B2E67911E27}" presName="Name0" presStyleCnt="0">
        <dgm:presLayoutVars>
          <dgm:dir/>
          <dgm:resizeHandles val="exact"/>
        </dgm:presLayoutVars>
      </dgm:prSet>
      <dgm:spPr/>
    </dgm:pt>
    <dgm:pt modelId="{8F9D13FA-0ADE-0541-9C27-2C21646E2752}" type="pres">
      <dgm:prSet presAssocID="{1003BF89-D0D2-B845-A42C-F65B4057D49D}" presName="composite" presStyleCnt="0"/>
      <dgm:spPr/>
    </dgm:pt>
    <dgm:pt modelId="{48FEC458-C99A-E24B-A63F-C769DD563262}" type="pres">
      <dgm:prSet presAssocID="{1003BF89-D0D2-B845-A42C-F65B4057D49D}" presName="rect1" presStyleLbl="trAlignAcc1" presStyleIdx="0" presStyleCnt="4">
        <dgm:presLayoutVars>
          <dgm:bulletEnabled val="1"/>
        </dgm:presLayoutVars>
      </dgm:prSet>
      <dgm:spPr/>
    </dgm:pt>
    <dgm:pt modelId="{8257D11B-25EB-8C47-9027-22A9B9A18030}" type="pres">
      <dgm:prSet presAssocID="{1003BF89-D0D2-B845-A42C-F65B4057D49D}" presName="rect2" presStyleLbl="fgImgPlace1" presStyleIdx="0" presStyleCnt="4" custLinFactNeighborX="-18160"/>
      <dgm:spPr/>
    </dgm:pt>
    <dgm:pt modelId="{52C4D507-AE18-FA48-8DA9-79DB8866C9E7}" type="pres">
      <dgm:prSet presAssocID="{28C47302-FEAF-8740-8D36-D33ABA8ECEB9}" presName="sibTrans" presStyleCnt="0"/>
      <dgm:spPr/>
    </dgm:pt>
    <dgm:pt modelId="{D42C5CD3-6505-CC40-8B2B-D8A460B4598D}" type="pres">
      <dgm:prSet presAssocID="{57272311-D2B6-E448-9435-3C4AA061A8D3}" presName="composite" presStyleCnt="0"/>
      <dgm:spPr/>
    </dgm:pt>
    <dgm:pt modelId="{9D9854A1-07E8-6442-AA33-C8055B18EA18}" type="pres">
      <dgm:prSet presAssocID="{57272311-D2B6-E448-9435-3C4AA061A8D3}" presName="rect1" presStyleLbl="trAlignAcc1" presStyleIdx="1" presStyleCnt="4">
        <dgm:presLayoutVars>
          <dgm:bulletEnabled val="1"/>
        </dgm:presLayoutVars>
      </dgm:prSet>
      <dgm:spPr/>
    </dgm:pt>
    <dgm:pt modelId="{8D2C7E99-217F-D74B-9EED-16519F7CE555}" type="pres">
      <dgm:prSet presAssocID="{57272311-D2B6-E448-9435-3C4AA061A8D3}" presName="rect2" presStyleLbl="fgImgPlace1" presStyleIdx="1" presStyleCnt="4" custLinFactNeighborX="-24969"/>
      <dgm:spPr/>
    </dgm:pt>
    <dgm:pt modelId="{D72ED11D-8529-BB43-940D-9402BA30A0C6}" type="pres">
      <dgm:prSet presAssocID="{AA6235DE-0A28-4B4A-951D-5191CD894F9F}" presName="sibTrans" presStyleCnt="0"/>
      <dgm:spPr/>
    </dgm:pt>
    <dgm:pt modelId="{0BA67329-3480-1246-8CDB-044DB9B4E522}" type="pres">
      <dgm:prSet presAssocID="{12A4C3AB-7983-314D-B134-44F6CC954BA8}" presName="composite" presStyleCnt="0"/>
      <dgm:spPr/>
    </dgm:pt>
    <dgm:pt modelId="{79AA3E5D-6920-1747-BC45-B12EC608985A}" type="pres">
      <dgm:prSet presAssocID="{12A4C3AB-7983-314D-B134-44F6CC954BA8}" presName="rect1" presStyleLbl="trAlignAcc1" presStyleIdx="2" presStyleCnt="4" custScaleX="109931">
        <dgm:presLayoutVars>
          <dgm:bulletEnabled val="1"/>
        </dgm:presLayoutVars>
      </dgm:prSet>
      <dgm:spPr/>
    </dgm:pt>
    <dgm:pt modelId="{4D290142-165D-A145-AB8C-43629187AE44}" type="pres">
      <dgm:prSet presAssocID="{12A4C3AB-7983-314D-B134-44F6CC954BA8}" presName="rect2" presStyleLbl="fgImgPlace1" presStyleIdx="2" presStyleCnt="4" custLinFactNeighborX="-24970"/>
      <dgm:spPr/>
    </dgm:pt>
    <dgm:pt modelId="{1B248C4B-FF41-7349-8D13-3DC9D55B5FCF}" type="pres">
      <dgm:prSet presAssocID="{5EE017CB-2BF0-EF45-8A43-E461886820A9}" presName="sibTrans" presStyleCnt="0"/>
      <dgm:spPr/>
    </dgm:pt>
    <dgm:pt modelId="{34749FED-0115-2B41-85B3-C66FE6C3BE61}" type="pres">
      <dgm:prSet presAssocID="{3B40ED75-4ACD-924C-B8F9-73D6D11DB33E}" presName="composite" presStyleCnt="0"/>
      <dgm:spPr/>
    </dgm:pt>
    <dgm:pt modelId="{BABBE067-7449-F944-BA99-9957E9632D53}" type="pres">
      <dgm:prSet presAssocID="{3B40ED75-4ACD-924C-B8F9-73D6D11DB33E}" presName="rect1" presStyleLbl="trAlignAcc1" presStyleIdx="3" presStyleCnt="4">
        <dgm:presLayoutVars>
          <dgm:bulletEnabled val="1"/>
        </dgm:presLayoutVars>
      </dgm:prSet>
      <dgm:spPr/>
    </dgm:pt>
    <dgm:pt modelId="{A7398337-39BB-634C-A0EC-899B07E2BC3E}" type="pres">
      <dgm:prSet presAssocID="{3B40ED75-4ACD-924C-B8F9-73D6D11DB33E}" presName="rect2" presStyleLbl="fgImgPlace1" presStyleIdx="3" presStyleCnt="4" custLinFactNeighborX="-29509"/>
      <dgm:spPr/>
    </dgm:pt>
  </dgm:ptLst>
  <dgm:cxnLst>
    <dgm:cxn modelId="{7DB2711F-C0FA-6340-97BB-685B89ED84A1}" type="presOf" srcId="{12A4C3AB-7983-314D-B134-44F6CC954BA8}" destId="{79AA3E5D-6920-1747-BC45-B12EC608985A}" srcOrd="0" destOrd="0" presId="urn:microsoft.com/office/officeart/2008/layout/PictureStrips"/>
    <dgm:cxn modelId="{36381A34-6D70-CE47-AD5F-8B2849EB1D77}" type="presOf" srcId="{57272311-D2B6-E448-9435-3C4AA061A8D3}" destId="{9D9854A1-07E8-6442-AA33-C8055B18EA18}" srcOrd="0" destOrd="0" presId="urn:microsoft.com/office/officeart/2008/layout/PictureStrips"/>
    <dgm:cxn modelId="{137E3547-3ACA-3247-B5F2-9865AE0CE39D}" type="presOf" srcId="{1003BF89-D0D2-B845-A42C-F65B4057D49D}" destId="{48FEC458-C99A-E24B-A63F-C769DD563262}" srcOrd="0" destOrd="0" presId="urn:microsoft.com/office/officeart/2008/layout/PictureStrips"/>
    <dgm:cxn modelId="{F7D65B69-0F71-D34E-A6E3-667F0E4E430F}" srcId="{87FF064D-3EDB-B24F-8EDA-6B2E67911E27}" destId="{12A4C3AB-7983-314D-B134-44F6CC954BA8}" srcOrd="2" destOrd="0" parTransId="{7C705C35-E158-0A4E-9127-EC4BA69B8045}" sibTransId="{5EE017CB-2BF0-EF45-8A43-E461886820A9}"/>
    <dgm:cxn modelId="{C2CCA27E-226F-FE45-9450-9D5C9A9CC871}" srcId="{87FF064D-3EDB-B24F-8EDA-6B2E67911E27}" destId="{1003BF89-D0D2-B845-A42C-F65B4057D49D}" srcOrd="0" destOrd="0" parTransId="{A2383C14-DE64-2E4F-8FF4-96A5EABFF2D0}" sibTransId="{28C47302-FEAF-8740-8D36-D33ABA8ECEB9}"/>
    <dgm:cxn modelId="{41E8159F-F811-8649-AD88-A38BAEE75F00}" type="presOf" srcId="{3B40ED75-4ACD-924C-B8F9-73D6D11DB33E}" destId="{BABBE067-7449-F944-BA99-9957E9632D53}" srcOrd="0" destOrd="0" presId="urn:microsoft.com/office/officeart/2008/layout/PictureStrips"/>
    <dgm:cxn modelId="{83BC5BB4-02C9-E04D-A661-5C75D3E1BD76}" srcId="{87FF064D-3EDB-B24F-8EDA-6B2E67911E27}" destId="{57272311-D2B6-E448-9435-3C4AA061A8D3}" srcOrd="1" destOrd="0" parTransId="{C75087AF-8FBC-954B-90C0-E2905A610A29}" sibTransId="{AA6235DE-0A28-4B4A-951D-5191CD894F9F}"/>
    <dgm:cxn modelId="{3CB13BB6-07A9-C745-8307-5CBAC12B3B96}" srcId="{87FF064D-3EDB-B24F-8EDA-6B2E67911E27}" destId="{3B40ED75-4ACD-924C-B8F9-73D6D11DB33E}" srcOrd="3" destOrd="0" parTransId="{D89EA356-C4FB-A945-BB21-71D02177B19E}" sibTransId="{A36020BE-544A-4741-954C-8B16B903E946}"/>
    <dgm:cxn modelId="{AF518DC1-6B52-D943-B8A5-2A249148DC75}" type="presOf" srcId="{87FF064D-3EDB-B24F-8EDA-6B2E67911E27}" destId="{37BFFD3F-7A68-7142-B294-D4CE139BFCE9}" srcOrd="0" destOrd="0" presId="urn:microsoft.com/office/officeart/2008/layout/PictureStrips"/>
    <dgm:cxn modelId="{042EC525-E9A8-CC48-B60E-F83503C3B99E}" type="presParOf" srcId="{37BFFD3F-7A68-7142-B294-D4CE139BFCE9}" destId="{8F9D13FA-0ADE-0541-9C27-2C21646E2752}" srcOrd="0" destOrd="0" presId="urn:microsoft.com/office/officeart/2008/layout/PictureStrips"/>
    <dgm:cxn modelId="{6347C755-9589-AA4C-B91D-52EEFB07998A}" type="presParOf" srcId="{8F9D13FA-0ADE-0541-9C27-2C21646E2752}" destId="{48FEC458-C99A-E24B-A63F-C769DD563262}" srcOrd="0" destOrd="0" presId="urn:microsoft.com/office/officeart/2008/layout/PictureStrips"/>
    <dgm:cxn modelId="{17D9F6BE-4C56-6A48-B0A1-3162CFD1D1CD}" type="presParOf" srcId="{8F9D13FA-0ADE-0541-9C27-2C21646E2752}" destId="{8257D11B-25EB-8C47-9027-22A9B9A18030}" srcOrd="1" destOrd="0" presId="urn:microsoft.com/office/officeart/2008/layout/PictureStrips"/>
    <dgm:cxn modelId="{94412204-E22C-BC42-9AF0-48318AF748A1}" type="presParOf" srcId="{37BFFD3F-7A68-7142-B294-D4CE139BFCE9}" destId="{52C4D507-AE18-FA48-8DA9-79DB8866C9E7}" srcOrd="1" destOrd="0" presId="urn:microsoft.com/office/officeart/2008/layout/PictureStrips"/>
    <dgm:cxn modelId="{20376B78-86C1-FF48-8F8B-C61FB303F54B}" type="presParOf" srcId="{37BFFD3F-7A68-7142-B294-D4CE139BFCE9}" destId="{D42C5CD3-6505-CC40-8B2B-D8A460B4598D}" srcOrd="2" destOrd="0" presId="urn:microsoft.com/office/officeart/2008/layout/PictureStrips"/>
    <dgm:cxn modelId="{1F48360A-3A23-854F-AE6A-536A48C54140}" type="presParOf" srcId="{D42C5CD3-6505-CC40-8B2B-D8A460B4598D}" destId="{9D9854A1-07E8-6442-AA33-C8055B18EA18}" srcOrd="0" destOrd="0" presId="urn:microsoft.com/office/officeart/2008/layout/PictureStrips"/>
    <dgm:cxn modelId="{EEABC604-D205-5648-B677-05CAEBEA3059}" type="presParOf" srcId="{D42C5CD3-6505-CC40-8B2B-D8A460B4598D}" destId="{8D2C7E99-217F-D74B-9EED-16519F7CE555}" srcOrd="1" destOrd="0" presId="urn:microsoft.com/office/officeart/2008/layout/PictureStrips"/>
    <dgm:cxn modelId="{F5071CD7-0324-B345-9B7F-66B346B1EC85}" type="presParOf" srcId="{37BFFD3F-7A68-7142-B294-D4CE139BFCE9}" destId="{D72ED11D-8529-BB43-940D-9402BA30A0C6}" srcOrd="3" destOrd="0" presId="urn:microsoft.com/office/officeart/2008/layout/PictureStrips"/>
    <dgm:cxn modelId="{25758BC0-663D-5E4F-8B67-EECD97BC1DD8}" type="presParOf" srcId="{37BFFD3F-7A68-7142-B294-D4CE139BFCE9}" destId="{0BA67329-3480-1246-8CDB-044DB9B4E522}" srcOrd="4" destOrd="0" presId="urn:microsoft.com/office/officeart/2008/layout/PictureStrips"/>
    <dgm:cxn modelId="{D714D701-F65D-3B4F-B4DD-7CC38C394F76}" type="presParOf" srcId="{0BA67329-3480-1246-8CDB-044DB9B4E522}" destId="{79AA3E5D-6920-1747-BC45-B12EC608985A}" srcOrd="0" destOrd="0" presId="urn:microsoft.com/office/officeart/2008/layout/PictureStrips"/>
    <dgm:cxn modelId="{2439D711-67FA-ED48-8392-EF73EB2A3DA4}" type="presParOf" srcId="{0BA67329-3480-1246-8CDB-044DB9B4E522}" destId="{4D290142-165D-A145-AB8C-43629187AE44}" srcOrd="1" destOrd="0" presId="urn:microsoft.com/office/officeart/2008/layout/PictureStrips"/>
    <dgm:cxn modelId="{C1EF4DDC-7410-7A4C-874F-3B2467B8CFF2}" type="presParOf" srcId="{37BFFD3F-7A68-7142-B294-D4CE139BFCE9}" destId="{1B248C4B-FF41-7349-8D13-3DC9D55B5FCF}" srcOrd="5" destOrd="0" presId="urn:microsoft.com/office/officeart/2008/layout/PictureStrips"/>
    <dgm:cxn modelId="{749EB1D3-C295-DF4E-A2D7-406EE0D6CEA9}" type="presParOf" srcId="{37BFFD3F-7A68-7142-B294-D4CE139BFCE9}" destId="{34749FED-0115-2B41-85B3-C66FE6C3BE61}" srcOrd="6" destOrd="0" presId="urn:microsoft.com/office/officeart/2008/layout/PictureStrips"/>
    <dgm:cxn modelId="{1634ED00-B40B-B240-99BB-9EBF7543D885}" type="presParOf" srcId="{34749FED-0115-2B41-85B3-C66FE6C3BE61}" destId="{BABBE067-7449-F944-BA99-9957E9632D53}" srcOrd="0" destOrd="0" presId="urn:microsoft.com/office/officeart/2008/layout/PictureStrips"/>
    <dgm:cxn modelId="{CB4897FD-BE0A-9B4A-8704-F8910761BD17}" type="presParOf" srcId="{34749FED-0115-2B41-85B3-C66FE6C3BE61}" destId="{A7398337-39BB-634C-A0EC-899B07E2BC3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EC458-C99A-E24B-A63F-C769DD563262}">
      <dsp:nvSpPr>
        <dsp:cNvPr id="0" name=""/>
        <dsp:cNvSpPr/>
      </dsp:nvSpPr>
      <dsp:spPr>
        <a:xfrm>
          <a:off x="1908611" y="370749"/>
          <a:ext cx="3231049" cy="10097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905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Plataforma de campaña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Registros</a:t>
          </a:r>
          <a:r>
            <a:rPr lang="es-ES_tradnl" sz="1800" kern="1200" baseline="0" dirty="0"/>
            <a:t> del pasado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baseline="0" dirty="0"/>
            <a:t>Imagen</a:t>
          </a:r>
          <a:endParaRPr lang="es-ES_tradnl" sz="1800" kern="1200" dirty="0"/>
        </a:p>
      </dsp:txBody>
      <dsp:txXfrm>
        <a:off x="1908611" y="370749"/>
        <a:ext cx="3231049" cy="1009702"/>
      </dsp:txXfrm>
    </dsp:sp>
    <dsp:sp modelId="{8257D11B-25EB-8C47-9027-22A9B9A18030}">
      <dsp:nvSpPr>
        <dsp:cNvPr id="0" name=""/>
        <dsp:cNvSpPr/>
      </dsp:nvSpPr>
      <dsp:spPr>
        <a:xfrm>
          <a:off x="1645631" y="224903"/>
          <a:ext cx="706792" cy="106018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9854A1-07E8-6442-AA33-C8055B18EA18}">
      <dsp:nvSpPr>
        <dsp:cNvPr id="0" name=""/>
        <dsp:cNvSpPr/>
      </dsp:nvSpPr>
      <dsp:spPr>
        <a:xfrm>
          <a:off x="1908611" y="1641853"/>
          <a:ext cx="3231049" cy="10097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905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Publicidad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Bases de datos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Eventos</a:t>
          </a:r>
          <a:r>
            <a:rPr lang="es-ES_tradnl" sz="1800" kern="1200" baseline="0" dirty="0"/>
            <a:t> de campaña</a:t>
          </a:r>
          <a:endParaRPr lang="es-ES_tradnl" sz="1800" kern="1200" dirty="0"/>
        </a:p>
      </dsp:txBody>
      <dsp:txXfrm>
        <a:off x="1908611" y="1641853"/>
        <a:ext cx="3231049" cy="1009702"/>
      </dsp:txXfrm>
    </dsp:sp>
    <dsp:sp modelId="{8D2C7E99-217F-D74B-9EED-16519F7CE555}">
      <dsp:nvSpPr>
        <dsp:cNvPr id="0" name=""/>
        <dsp:cNvSpPr/>
      </dsp:nvSpPr>
      <dsp:spPr>
        <a:xfrm>
          <a:off x="1597505" y="1496007"/>
          <a:ext cx="706792" cy="106018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9AA3E5D-6920-1747-BC45-B12EC608985A}">
      <dsp:nvSpPr>
        <dsp:cNvPr id="0" name=""/>
        <dsp:cNvSpPr/>
      </dsp:nvSpPr>
      <dsp:spPr>
        <a:xfrm>
          <a:off x="1680860" y="2912956"/>
          <a:ext cx="3551924" cy="10097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905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Costos </a:t>
          </a:r>
          <a:r>
            <a:rPr lang="es-ES_tradnl" sz="1800" kern="1200" dirty="0" err="1"/>
            <a:t>econ</a:t>
          </a:r>
          <a:r>
            <a:rPr lang="es-ES" sz="1800" kern="1200" dirty="0" err="1"/>
            <a:t>ómicos</a:t>
          </a:r>
          <a:endParaRPr lang="es-ES_tradnl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Costos </a:t>
          </a:r>
          <a:r>
            <a:rPr lang="es-ES_tradnl" sz="1800" kern="1200" dirty="0" err="1"/>
            <a:t>psicol</a:t>
          </a:r>
          <a:r>
            <a:rPr lang="es-ES" sz="1800" kern="1200" dirty="0" err="1"/>
            <a:t>ógicos</a:t>
          </a:r>
          <a:endParaRPr lang="es-ES_tradnl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Efectos de la imagen nacional</a:t>
          </a:r>
        </a:p>
      </dsp:txBody>
      <dsp:txXfrm>
        <a:off x="1680860" y="2912956"/>
        <a:ext cx="3551924" cy="1009702"/>
      </dsp:txXfrm>
    </dsp:sp>
    <dsp:sp modelId="{4D290142-165D-A145-AB8C-43629187AE44}">
      <dsp:nvSpPr>
        <dsp:cNvPr id="0" name=""/>
        <dsp:cNvSpPr/>
      </dsp:nvSpPr>
      <dsp:spPr>
        <a:xfrm>
          <a:off x="1530185" y="2767110"/>
          <a:ext cx="706792" cy="106018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BBE067-7449-F944-BA99-9957E9632D53}">
      <dsp:nvSpPr>
        <dsp:cNvPr id="0" name=""/>
        <dsp:cNvSpPr/>
      </dsp:nvSpPr>
      <dsp:spPr>
        <a:xfrm>
          <a:off x="1908611" y="4184060"/>
          <a:ext cx="3231049" cy="10097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3905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/>
            <a:t>Reuniones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/>
            <a:t>Programas de voluntarios</a:t>
          </a:r>
        </a:p>
      </dsp:txBody>
      <dsp:txXfrm>
        <a:off x="1908611" y="4184060"/>
        <a:ext cx="3231049" cy="1009702"/>
      </dsp:txXfrm>
    </dsp:sp>
    <dsp:sp modelId="{A7398337-39BB-634C-A0EC-899B07E2BC3E}">
      <dsp:nvSpPr>
        <dsp:cNvPr id="0" name=""/>
        <dsp:cNvSpPr/>
      </dsp:nvSpPr>
      <dsp:spPr>
        <a:xfrm>
          <a:off x="1565417" y="4038214"/>
          <a:ext cx="706792" cy="106018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tif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Modelos de marketing </a:t>
            </a:r>
            <a:r>
              <a:rPr lang="es-ES_tradnl" dirty="0" err="1"/>
              <a:t>pol</a:t>
            </a:r>
            <a:r>
              <a:rPr lang="es-ES" dirty="0" err="1"/>
              <a:t>ítico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907070"/>
          </a:xfrm>
        </p:spPr>
        <p:txBody>
          <a:bodyPr>
            <a:normAutofit/>
          </a:bodyPr>
          <a:lstStyle/>
          <a:p>
            <a:r>
              <a:rPr lang="es-ES_tradnl" dirty="0"/>
              <a:t>Mercadotecnia política</a:t>
            </a:r>
          </a:p>
          <a:p>
            <a:r>
              <a:rPr lang="es-ES_tradnl" dirty="0"/>
              <a:t>Rosa maría nava </a:t>
            </a:r>
            <a:r>
              <a:rPr lang="es-ES_tradnl" dirty="0" err="1"/>
              <a:t>rogel</a:t>
            </a:r>
            <a:endParaRPr lang="es-ES_tradnl" dirty="0"/>
          </a:p>
          <a:p>
            <a:pPr algn="r"/>
            <a:r>
              <a:rPr lang="es-ES_tradnl" dirty="0"/>
              <a:t>Febrero de 2019</a:t>
            </a:r>
          </a:p>
        </p:txBody>
      </p:sp>
      <p:pic>
        <p:nvPicPr>
          <p:cNvPr id="4" name="Imagen 50">
            <a:extLst>
              <a:ext uri="{FF2B5EF4-FFF2-40B4-BE49-F238E27FC236}">
                <a16:creationId xmlns:a16="http://schemas.microsoft.com/office/drawing/2014/main" id="{7906B9CD-5DD7-0441-89C8-C98F9D80F3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t="5090" r="84664" b="88689"/>
          <a:stretch/>
        </p:blipFill>
        <p:spPr bwMode="auto">
          <a:xfrm>
            <a:off x="530124" y="408131"/>
            <a:ext cx="1446022" cy="12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3FA3DB6-20AE-344E-B8C6-2E6B2BC85F9E}"/>
              </a:ext>
            </a:extLst>
          </p:cNvPr>
          <p:cNvSpPr txBox="1"/>
          <p:nvPr/>
        </p:nvSpPr>
        <p:spPr>
          <a:xfrm>
            <a:off x="1976146" y="439500"/>
            <a:ext cx="485870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Universidad Autónoma del Estado de México</a:t>
            </a:r>
          </a:p>
          <a:p>
            <a:r>
              <a:rPr lang="es-MX" dirty="0"/>
              <a:t>Facultad de Contaduría y Administración</a:t>
            </a:r>
          </a:p>
          <a:p>
            <a:r>
              <a:rPr lang="es-MX" sz="2000" b="1" u="sng" dirty="0"/>
              <a:t>Licenciatura en Mercadotecnia</a:t>
            </a:r>
          </a:p>
        </p:txBody>
      </p:sp>
    </p:spTree>
    <p:extLst>
      <p:ext uri="{BB962C8B-B14F-4D97-AF65-F5344CB8AC3E}">
        <p14:creationId xmlns:p14="http://schemas.microsoft.com/office/powerpoint/2010/main" val="1938608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PROMOCIÓN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51579" y="2015732"/>
            <a:ext cx="10120828" cy="3450613"/>
          </a:xfrm>
        </p:spPr>
        <p:txBody>
          <a:bodyPr>
            <a:normAutofit/>
          </a:bodyPr>
          <a:lstStyle/>
          <a:p>
            <a:r>
              <a:rPr lang="es-ES_tradnl" sz="3200" dirty="0"/>
              <a:t>Eventos de campaña, </a:t>
            </a:r>
          </a:p>
          <a:p>
            <a:r>
              <a:rPr lang="es-ES_tradnl" sz="3200" dirty="0"/>
              <a:t>Bases de datos y </a:t>
            </a:r>
          </a:p>
          <a:p>
            <a:r>
              <a:rPr lang="es-ES_tradnl" sz="3200" dirty="0"/>
              <a:t>La publicidad.</a:t>
            </a:r>
          </a:p>
          <a:p>
            <a:endParaRPr lang="es-ES_tradnl" sz="3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3A2EE3-E280-A745-B220-A39970BAF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158" y="2015732"/>
            <a:ext cx="5716249" cy="319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77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Plaza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0582" y="2015732"/>
            <a:ext cx="10120828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dirty="0"/>
              <a:t>Está en:</a:t>
            </a:r>
          </a:p>
          <a:p>
            <a:r>
              <a:rPr lang="es-ES_tradnl" sz="3200" dirty="0"/>
              <a:t>Los mítines y </a:t>
            </a:r>
          </a:p>
          <a:p>
            <a:r>
              <a:rPr lang="es-ES_tradnl" sz="3200" dirty="0"/>
              <a:t>Los programas de voluntarios.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C037EEA-7144-BD44-A041-C295698DE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996" y="2015732"/>
            <a:ext cx="5193858" cy="332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49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2147250" y="2567577"/>
            <a:ext cx="5994386" cy="1049235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EL PROCEO DE MARKETING POL</a:t>
            </a:r>
            <a:r>
              <a:rPr lang="es-ES" dirty="0"/>
              <a:t>ÍTICO PARA NIFFENGER (1989)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05268" y="5588173"/>
            <a:ext cx="8081792" cy="4572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_tradnl" sz="2400" dirty="0" err="1"/>
              <a:t>Investigaci</a:t>
            </a:r>
            <a:r>
              <a:rPr lang="es-ES" sz="2400" dirty="0" err="1"/>
              <a:t>ón</a:t>
            </a:r>
            <a:r>
              <a:rPr lang="es-ES" sz="2400" dirty="0"/>
              <a:t> de mercado</a:t>
            </a:r>
            <a:endParaRPr lang="es-ES_tradnl" sz="2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13513155"/>
              </p:ext>
            </p:extLst>
          </p:nvPr>
        </p:nvGraphicFramePr>
        <p:xfrm>
          <a:off x="3244215" y="266281"/>
          <a:ext cx="691364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ipse 4"/>
          <p:cNvSpPr/>
          <p:nvPr/>
        </p:nvSpPr>
        <p:spPr>
          <a:xfrm>
            <a:off x="8777266" y="1205525"/>
            <a:ext cx="1775011" cy="36205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Elipse 5"/>
          <p:cNvSpPr/>
          <p:nvPr/>
        </p:nvSpPr>
        <p:spPr>
          <a:xfrm>
            <a:off x="8937026" y="1970022"/>
            <a:ext cx="1179709" cy="223353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8" name="Conector recto 7"/>
          <p:cNvCxnSpPr>
            <a:cxnSpLocks/>
            <a:stCxn id="6" idx="1"/>
            <a:endCxn id="6" idx="6"/>
          </p:cNvCxnSpPr>
          <p:nvPr/>
        </p:nvCxnSpPr>
        <p:spPr>
          <a:xfrm>
            <a:off x="9109790" y="2297116"/>
            <a:ext cx="1006945" cy="789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>
            <a:cxnSpLocks/>
            <a:stCxn id="6" idx="0"/>
          </p:cNvCxnSpPr>
          <p:nvPr/>
        </p:nvCxnSpPr>
        <p:spPr>
          <a:xfrm>
            <a:off x="9526881" y="1970022"/>
            <a:ext cx="589854" cy="1567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>
            <a:cxnSpLocks/>
            <a:stCxn id="6" idx="2"/>
            <a:endCxn id="6" idx="7"/>
          </p:cNvCxnSpPr>
          <p:nvPr/>
        </p:nvCxnSpPr>
        <p:spPr>
          <a:xfrm flipV="1">
            <a:off x="8937026" y="2297116"/>
            <a:ext cx="1006945" cy="789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8912065" y="3267348"/>
            <a:ext cx="1304037" cy="4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>
            <a:cxnSpLocks/>
            <a:stCxn id="6" idx="1"/>
            <a:endCxn id="6" idx="4"/>
          </p:cNvCxnSpPr>
          <p:nvPr/>
        </p:nvCxnSpPr>
        <p:spPr>
          <a:xfrm>
            <a:off x="9109790" y="2297116"/>
            <a:ext cx="417091" cy="1906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>
            <a:cxnSpLocks/>
            <a:stCxn id="6" idx="3"/>
          </p:cNvCxnSpPr>
          <p:nvPr/>
        </p:nvCxnSpPr>
        <p:spPr>
          <a:xfrm flipV="1">
            <a:off x="9109790" y="3293379"/>
            <a:ext cx="1006945" cy="583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 rot="16200000">
            <a:off x="9747055" y="2906429"/>
            <a:ext cx="1037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dirty="0">
                <a:solidFill>
                  <a:schemeClr val="bg1"/>
                </a:solidFill>
              </a:rPr>
              <a:t>Entorno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8869280" y="2704342"/>
            <a:ext cx="13124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/>
              <a:t>Segmento de votantes</a:t>
            </a:r>
          </a:p>
        </p:txBody>
      </p:sp>
      <p:sp>
        <p:nvSpPr>
          <p:cNvPr id="33" name="Marcador de contenido 2"/>
          <p:cNvSpPr txBox="1">
            <a:spLocks/>
          </p:cNvSpPr>
          <p:nvPr/>
        </p:nvSpPr>
        <p:spPr>
          <a:xfrm>
            <a:off x="3227721" y="39561"/>
            <a:ext cx="4544679" cy="510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2400" dirty="0">
                <a:solidFill>
                  <a:schemeClr val="bg1"/>
                </a:solidFill>
              </a:rPr>
              <a:t>Marketing </a:t>
            </a:r>
            <a:r>
              <a:rPr lang="es-ES" sz="2400" dirty="0" err="1">
                <a:solidFill>
                  <a:schemeClr val="bg1"/>
                </a:solidFill>
              </a:rPr>
              <a:t>Mix</a:t>
            </a:r>
            <a:endParaRPr lang="es-ES_tradnl" sz="2400" dirty="0">
              <a:solidFill>
                <a:schemeClr val="bg1"/>
              </a:solidFill>
            </a:endParaRPr>
          </a:p>
        </p:txBody>
      </p:sp>
      <p:sp>
        <p:nvSpPr>
          <p:cNvPr id="34" name="Marcador de contenido 2"/>
          <p:cNvSpPr txBox="1">
            <a:spLocks/>
          </p:cNvSpPr>
          <p:nvPr/>
        </p:nvSpPr>
        <p:spPr>
          <a:xfrm rot="16200000">
            <a:off x="108194" y="2700363"/>
            <a:ext cx="4344651" cy="55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2400" dirty="0">
                <a:solidFill>
                  <a:schemeClr val="bg1"/>
                </a:solidFill>
              </a:rPr>
              <a:t>CANDIDATO-Partido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B2C7B7-6095-6442-A282-14F4C0134665}"/>
              </a:ext>
            </a:extLst>
          </p:cNvPr>
          <p:cNvSpPr txBox="1"/>
          <p:nvPr/>
        </p:nvSpPr>
        <p:spPr>
          <a:xfrm>
            <a:off x="3206370" y="920712"/>
            <a:ext cx="134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2400" dirty="0"/>
              <a:t>Producto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9E271B2-7A3A-C54C-A10D-B05D10C6CDDC}"/>
              </a:ext>
            </a:extLst>
          </p:cNvPr>
          <p:cNvSpPr txBox="1"/>
          <p:nvPr/>
        </p:nvSpPr>
        <p:spPr>
          <a:xfrm>
            <a:off x="3736443" y="3366601"/>
            <a:ext cx="976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2400" dirty="0"/>
              <a:t>Precio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80E12C1-0CE8-2747-9021-8F5C93DDBD59}"/>
              </a:ext>
            </a:extLst>
          </p:cNvPr>
          <p:cNvSpPr txBox="1"/>
          <p:nvPr/>
        </p:nvSpPr>
        <p:spPr>
          <a:xfrm>
            <a:off x="3900540" y="45533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2400" dirty="0"/>
              <a:t>Plaza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CF9C4D2-CE70-1C46-8D1F-C3CCB3F66534}"/>
              </a:ext>
            </a:extLst>
          </p:cNvPr>
          <p:cNvSpPr txBox="1"/>
          <p:nvPr/>
        </p:nvSpPr>
        <p:spPr>
          <a:xfrm>
            <a:off x="2996568" y="2169889"/>
            <a:ext cx="1558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2400" dirty="0"/>
              <a:t>Promoción	</a:t>
            </a:r>
          </a:p>
        </p:txBody>
      </p:sp>
      <p:sp>
        <p:nvSpPr>
          <p:cNvPr id="11" name="Cerrar llave 10">
            <a:extLst>
              <a:ext uri="{FF2B5EF4-FFF2-40B4-BE49-F238E27FC236}">
                <a16:creationId xmlns:a16="http://schemas.microsoft.com/office/drawing/2014/main" id="{B8003F65-1423-4D46-84BD-29E974D8882C}"/>
              </a:ext>
            </a:extLst>
          </p:cNvPr>
          <p:cNvSpPr/>
          <p:nvPr/>
        </p:nvSpPr>
        <p:spPr>
          <a:xfrm>
            <a:off x="8479533" y="695859"/>
            <a:ext cx="263320" cy="466194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Cerrar llave 23">
            <a:extLst>
              <a:ext uri="{FF2B5EF4-FFF2-40B4-BE49-F238E27FC236}">
                <a16:creationId xmlns:a16="http://schemas.microsoft.com/office/drawing/2014/main" id="{085D09F8-DA4B-4F4F-9D94-7A82DE6D865B}"/>
              </a:ext>
            </a:extLst>
          </p:cNvPr>
          <p:cNvSpPr/>
          <p:nvPr/>
        </p:nvSpPr>
        <p:spPr>
          <a:xfrm flipH="1">
            <a:off x="2874221" y="803289"/>
            <a:ext cx="331022" cy="458699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derecha 12">
            <a:extLst>
              <a:ext uri="{FF2B5EF4-FFF2-40B4-BE49-F238E27FC236}">
                <a16:creationId xmlns:a16="http://schemas.microsoft.com/office/drawing/2014/main" id="{A50960BF-E211-B647-8736-17B7B7ACD3CE}"/>
              </a:ext>
            </a:extLst>
          </p:cNvPr>
          <p:cNvSpPr/>
          <p:nvPr/>
        </p:nvSpPr>
        <p:spPr>
          <a:xfrm>
            <a:off x="2547158" y="2952558"/>
            <a:ext cx="256261" cy="2658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>
            <a:extLst>
              <a:ext uri="{FF2B5EF4-FFF2-40B4-BE49-F238E27FC236}">
                <a16:creationId xmlns:a16="http://schemas.microsoft.com/office/drawing/2014/main" id="{20A4D1BF-AD58-8F48-8C52-BF234FDB3002}"/>
              </a:ext>
            </a:extLst>
          </p:cNvPr>
          <p:cNvSpPr/>
          <p:nvPr/>
        </p:nvSpPr>
        <p:spPr>
          <a:xfrm>
            <a:off x="9511891" y="5147940"/>
            <a:ext cx="307189" cy="318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Flecha abajo 27">
            <a:extLst>
              <a:ext uri="{FF2B5EF4-FFF2-40B4-BE49-F238E27FC236}">
                <a16:creationId xmlns:a16="http://schemas.microsoft.com/office/drawing/2014/main" id="{F904B082-1DD5-1241-83B8-CA5D0459B73C}"/>
              </a:ext>
            </a:extLst>
          </p:cNvPr>
          <p:cNvSpPr/>
          <p:nvPr/>
        </p:nvSpPr>
        <p:spPr>
          <a:xfrm rot="10800000">
            <a:off x="2115557" y="5208734"/>
            <a:ext cx="307189" cy="318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F7E1819A-CDD8-D14A-BD30-8D565986B0F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678" r="11569"/>
          <a:stretch/>
        </p:blipFill>
        <p:spPr>
          <a:xfrm>
            <a:off x="4924277" y="885607"/>
            <a:ext cx="563842" cy="46470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610C587D-1DB0-1146-9392-E7894088D31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818" r="16516"/>
          <a:stretch/>
        </p:blipFill>
        <p:spPr>
          <a:xfrm>
            <a:off x="4881411" y="2009383"/>
            <a:ext cx="614279" cy="622964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0CC1F8C9-AD50-D64F-BF8C-1071C753B62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379" t="1647" r="6000" b="1947"/>
          <a:stretch/>
        </p:blipFill>
        <p:spPr>
          <a:xfrm>
            <a:off x="4783776" y="3208438"/>
            <a:ext cx="651889" cy="79657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E18C99EC-84EF-1C4E-9B77-5D0A816CA90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4293" r="16749"/>
          <a:stretch/>
        </p:blipFill>
        <p:spPr>
          <a:xfrm>
            <a:off x="4798766" y="4512847"/>
            <a:ext cx="634450" cy="63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30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Los cambios sociales, económicos, políticos ambientales y tecnológicos, han posicionado al conocimiento como la plataforma más importante para el desarrollo de los individuos y sus comunidades.</a:t>
            </a:r>
          </a:p>
          <a:p>
            <a:r>
              <a:rPr lang="es-MX" dirty="0"/>
              <a:t>La licenciatura en mercadotecnia, responde a la necesidad formar especialistas en mercadotcnia, comprometidos y con un alto sentido social. </a:t>
            </a:r>
          </a:p>
          <a:p>
            <a:r>
              <a:rPr lang="es-MX" dirty="0"/>
              <a:t>Por ello, esta unidad de aprendizaje es fundamental en su formación, cuyo objetivo es desarrollar técnicas y habilidades para realizar diagnósticos sociopolíticos que sirvan como base para el diseño de campañas y el manejo estratégico de la imagen pública	.</a:t>
            </a:r>
          </a:p>
          <a:p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43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unidad de aprendizaje “Mercadotecnia Política” consta de cuatro unidades.</a:t>
            </a:r>
          </a:p>
          <a:p>
            <a:r>
              <a:rPr lang="es-MX" dirty="0"/>
              <a:t>En la primera se expican sus bases, antecedentes y el desarrollo que ha tenido en los últimos años.</a:t>
            </a:r>
          </a:p>
          <a:p>
            <a:r>
              <a:rPr lang="es-MX" dirty="0"/>
              <a:t>Este material integra el quinto subtema de la primera unidad temática.</a:t>
            </a:r>
          </a:p>
          <a:p>
            <a:r>
              <a:rPr lang="es-MX" dirty="0"/>
              <a:t>Es necesario que junto con el material, los alumnos y el profesor compartan casos en los que reconocen lo que aquí se incluye.</a:t>
            </a:r>
          </a:p>
          <a:p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96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07A3F-0AAB-6849-BB68-AFDCAA744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modelo de marketing político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FDF7451-B003-6744-A7D6-61A8B00F2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2800" dirty="0"/>
              <a:t>Conceptos fundamentales para el diseño de una campaña política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A981CF-D0E0-1347-BEC4-1C8CFD1D265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2080" y="1299411"/>
            <a:ext cx="4756557" cy="3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3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/>
          <a:lstStyle/>
          <a:p>
            <a:r>
              <a:rPr lang="es-ES_tradnl" dirty="0"/>
              <a:t>cinco MODELOS, </a:t>
            </a:r>
            <a:r>
              <a:rPr lang="es-ES" dirty="0"/>
              <a:t>dos enfoques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1931"/>
          </a:xfrm>
        </p:spPr>
        <p:txBody>
          <a:bodyPr>
            <a:normAutofit lnSpcReduction="10000"/>
          </a:bodyPr>
          <a:lstStyle/>
          <a:p>
            <a:r>
              <a:rPr lang="es-ES" sz="2800" dirty="0" err="1"/>
              <a:t>Niffenger</a:t>
            </a:r>
            <a:r>
              <a:rPr lang="es-ES" sz="2800" dirty="0"/>
              <a:t> (1989), con base en las 4Ps</a:t>
            </a:r>
          </a:p>
          <a:p>
            <a:r>
              <a:rPr lang="es-ES" sz="2800" dirty="0"/>
              <a:t>Guijarro, </a:t>
            </a:r>
            <a:r>
              <a:rPr lang="es-ES" sz="2800" dirty="0" err="1"/>
              <a:t>Babiloni</a:t>
            </a:r>
            <a:r>
              <a:rPr lang="es-ES" sz="2800" dirty="0"/>
              <a:t> y </a:t>
            </a:r>
            <a:r>
              <a:rPr lang="es-ES" sz="2800" dirty="0" err="1"/>
              <a:t>Cardós</a:t>
            </a:r>
            <a:r>
              <a:rPr lang="es-ES" sz="2800" dirty="0"/>
              <a:t> (2015), con enfoque al producto</a:t>
            </a:r>
          </a:p>
          <a:p>
            <a:r>
              <a:rPr lang="es-ES" sz="2800" dirty="0" err="1"/>
              <a:t>LeBaron</a:t>
            </a:r>
            <a:r>
              <a:rPr lang="es-ES" sz="2800" dirty="0"/>
              <a:t> (2008) y </a:t>
            </a:r>
            <a:r>
              <a:rPr lang="es-ES" sz="2800" dirty="0" err="1"/>
              <a:t>Nazaar</a:t>
            </a:r>
            <a:r>
              <a:rPr lang="es-ES" sz="2800" dirty="0"/>
              <a:t>, </a:t>
            </a:r>
            <a:r>
              <a:rPr lang="es-ES" sz="2800" dirty="0" err="1"/>
              <a:t>Latif</a:t>
            </a:r>
            <a:r>
              <a:rPr lang="es-ES" sz="2800" dirty="0"/>
              <a:t> y </a:t>
            </a:r>
            <a:r>
              <a:rPr lang="es-ES" sz="2800" dirty="0" err="1"/>
              <a:t>Yaqub</a:t>
            </a:r>
            <a:r>
              <a:rPr lang="es-ES" sz="2800" dirty="0"/>
              <a:t> (2010), con enfoque al producto </a:t>
            </a:r>
            <a:r>
              <a:rPr lang="mr-IN" sz="2800" dirty="0"/>
              <a:t>–</a:t>
            </a:r>
            <a:r>
              <a:rPr lang="es-ES" sz="2800" dirty="0"/>
              <a:t>candidato-ideología política-buena gobernanza.</a:t>
            </a:r>
          </a:p>
          <a:p>
            <a:r>
              <a:rPr lang="es-ES" sz="2800" dirty="0"/>
              <a:t>Newman (1994), con enfoque a la plataforma política</a:t>
            </a:r>
          </a:p>
          <a:p>
            <a:r>
              <a:rPr lang="es-ES" sz="2800" dirty="0"/>
              <a:t>Modelo MOP (Lees-</a:t>
            </a:r>
            <a:r>
              <a:rPr lang="es-ES" sz="2800" dirty="0" err="1"/>
              <a:t>Marshment</a:t>
            </a:r>
            <a:r>
              <a:rPr lang="es-ES" sz="2800" dirty="0"/>
              <a:t>, 2002), parte de las necesidades de los electores</a:t>
            </a:r>
          </a:p>
          <a:p>
            <a:endParaRPr lang="es-ES" sz="2800" dirty="0"/>
          </a:p>
          <a:p>
            <a:endParaRPr lang="es-ES_tradnl" sz="2800" dirty="0"/>
          </a:p>
          <a:p>
            <a:endParaRPr lang="es-ES_tradnl" sz="2800" dirty="0"/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E1013C7D-15FA-8B4C-BA45-460CFC9FA54A}"/>
              </a:ext>
            </a:extLst>
          </p:cNvPr>
          <p:cNvSpPr/>
          <p:nvPr/>
        </p:nvSpPr>
        <p:spPr>
          <a:xfrm>
            <a:off x="1214203" y="2015732"/>
            <a:ext cx="237375" cy="2358306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21EB779C-6F69-9A4F-AA5E-57909695A416}"/>
              </a:ext>
            </a:extLst>
          </p:cNvPr>
          <p:cNvSpPr/>
          <p:nvPr/>
        </p:nvSpPr>
        <p:spPr>
          <a:xfrm>
            <a:off x="1214204" y="4482059"/>
            <a:ext cx="237376" cy="84194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C192393-6B33-6744-9C6E-029F6C9735ED}"/>
              </a:ext>
            </a:extLst>
          </p:cNvPr>
          <p:cNvSpPr txBox="1"/>
          <p:nvPr/>
        </p:nvSpPr>
        <p:spPr>
          <a:xfrm>
            <a:off x="1" y="2927093"/>
            <a:ext cx="1243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Parten del candidato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3A51469-FA08-BB43-A9D9-E58BA9669B1E}"/>
              </a:ext>
            </a:extLst>
          </p:cNvPr>
          <p:cNvSpPr txBox="1"/>
          <p:nvPr/>
        </p:nvSpPr>
        <p:spPr>
          <a:xfrm>
            <a:off x="29607" y="4374038"/>
            <a:ext cx="1243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Parte del partido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441BE5D-1AF4-7746-AB6E-766DFD0359AD}"/>
              </a:ext>
            </a:extLst>
          </p:cNvPr>
          <p:cNvSpPr txBox="1"/>
          <p:nvPr/>
        </p:nvSpPr>
        <p:spPr>
          <a:xfrm>
            <a:off x="3657600" y="6287649"/>
            <a:ext cx="2474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Market Oriented Parties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6663A770-C8D2-6340-B6F0-6EE796BA9A88}"/>
              </a:ext>
            </a:extLst>
          </p:cNvPr>
          <p:cNvCxnSpPr>
            <a:cxnSpLocks/>
          </p:cNvCxnSpPr>
          <p:nvPr/>
        </p:nvCxnSpPr>
        <p:spPr>
          <a:xfrm>
            <a:off x="3497179" y="5324007"/>
            <a:ext cx="580146" cy="806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7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Modelo de </a:t>
            </a:r>
            <a:r>
              <a:rPr lang="es-ES" dirty="0"/>
              <a:t>NIFFENGER (1989)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4317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Bases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Adapta la mezcla de marketing considerando al marketing </a:t>
            </a:r>
            <a:r>
              <a:rPr lang="es-ES_tradnl" sz="2800" dirty="0" err="1"/>
              <a:t>pol</a:t>
            </a:r>
            <a:r>
              <a:rPr lang="es-ES" sz="2800" dirty="0" err="1"/>
              <a:t>ítico</a:t>
            </a:r>
            <a:r>
              <a:rPr lang="es-ES" sz="2800" dirty="0"/>
              <a:t> </a:t>
            </a:r>
            <a:r>
              <a:rPr lang="es-ES_tradnl" sz="2800" dirty="0"/>
              <a:t>como un proceso cíclico, que toma como base la investigación de mercados</a:t>
            </a:r>
          </a:p>
          <a:p>
            <a:pPr lvl="1"/>
            <a:r>
              <a:rPr lang="es-ES_tradnl" sz="2400" dirty="0"/>
              <a:t>Inicia con el </a:t>
            </a:r>
            <a:r>
              <a:rPr lang="es-ES_tradnl" sz="2400" b="1" dirty="0"/>
              <a:t>candidato</a:t>
            </a:r>
            <a:r>
              <a:rPr lang="es-ES_tradnl" sz="2400" dirty="0"/>
              <a:t> (+) o partido (-)</a:t>
            </a:r>
          </a:p>
          <a:p>
            <a:pPr lvl="1"/>
            <a:r>
              <a:rPr lang="es-ES_tradnl" sz="2400" dirty="0"/>
              <a:t>Se vincula con cada variable de la mezcla </a:t>
            </a:r>
          </a:p>
          <a:p>
            <a:pPr lvl="1"/>
            <a:r>
              <a:rPr lang="es-ES_tradnl" sz="2400" dirty="0"/>
              <a:t>Concluye hacia su segmento objetivo de votantes.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0DC0D8B-65D4-5545-9C7B-FB4713D83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8289" y="5102451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5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Producto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51579" y="2015732"/>
            <a:ext cx="10120828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dirty="0"/>
              <a:t>Se relaciona con:</a:t>
            </a:r>
          </a:p>
          <a:p>
            <a:r>
              <a:rPr lang="es-ES_tradnl" sz="3200" dirty="0"/>
              <a:t>La imagen</a:t>
            </a:r>
          </a:p>
          <a:p>
            <a:r>
              <a:rPr lang="es-ES_tradnl" sz="3200" dirty="0"/>
              <a:t>El historial y</a:t>
            </a:r>
          </a:p>
          <a:p>
            <a:r>
              <a:rPr lang="es-ES_tradnl" sz="3200" dirty="0"/>
              <a:t>La plataforma de campaña.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0B4A984-D8BC-8645-9E48-DDD769A0C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993" y="2015732"/>
            <a:ext cx="4665620" cy="261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58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PRECIO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2590" y="1848181"/>
            <a:ext cx="10120828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dirty="0"/>
              <a:t>Se asocia con:</a:t>
            </a:r>
          </a:p>
          <a:p>
            <a:r>
              <a:rPr lang="es-ES_tradnl" sz="3200" dirty="0"/>
              <a:t>Costos económicos</a:t>
            </a:r>
          </a:p>
          <a:p>
            <a:r>
              <a:rPr lang="es-ES_tradnl" sz="3200" dirty="0"/>
              <a:t>Costos psicológicos y </a:t>
            </a:r>
          </a:p>
          <a:p>
            <a:r>
              <a:rPr lang="es-ES_tradnl" sz="3200" dirty="0"/>
              <a:t>Los efectos de imagen nacional.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CD4D4F-1306-3E43-8C8D-603FC12C6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078" y="2015732"/>
            <a:ext cx="5429369" cy="355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958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Galería</Template>
  <TotalTime>542</TotalTime>
  <Words>454</Words>
  <Application>Microsoft Macintosh PowerPoint</Application>
  <PresentationFormat>Panorámica</PresentationFormat>
  <Paragraphs>73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Gill Sans MT</vt:lpstr>
      <vt:lpstr>Mangal</vt:lpstr>
      <vt:lpstr>Gallery</vt:lpstr>
      <vt:lpstr>Modelos de marketing político</vt:lpstr>
      <vt:lpstr>Guión Explicativo</vt:lpstr>
      <vt:lpstr>Guión Explicativo</vt:lpstr>
      <vt:lpstr>El modelo de marketing político</vt:lpstr>
      <vt:lpstr>cinco MODELOS, dos enfoques</vt:lpstr>
      <vt:lpstr>Modelo de NIFFENGER (1989)</vt:lpstr>
      <vt:lpstr>Bases</vt:lpstr>
      <vt:lpstr>Producto</vt:lpstr>
      <vt:lpstr>PRECIO</vt:lpstr>
      <vt:lpstr>PROMOCIÓN</vt:lpstr>
      <vt:lpstr>Plaza</vt:lpstr>
      <vt:lpstr>EL PROCEO DE MARKETING POLÍTICO PARA NIFFENGER (1989)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marketing político</dc:title>
  <dc:creator>Usuario de Microsoft Office</dc:creator>
  <cp:lastModifiedBy>Usuario de Microsoft Office</cp:lastModifiedBy>
  <cp:revision>42</cp:revision>
  <dcterms:created xsi:type="dcterms:W3CDTF">2019-02-25T02:08:36Z</dcterms:created>
  <dcterms:modified xsi:type="dcterms:W3CDTF">2019-09-30T15:18:32Z</dcterms:modified>
</cp:coreProperties>
</file>