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57" r:id="rId3"/>
    <p:sldId id="274" r:id="rId4"/>
    <p:sldId id="275" r:id="rId5"/>
    <p:sldId id="276" r:id="rId6"/>
    <p:sldId id="277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303" r:id="rId20"/>
    <p:sldId id="30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1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14"/>
    <p:restoredTop sz="94697"/>
  </p:normalViewPr>
  <p:slideViewPr>
    <p:cSldViewPr snapToGrid="0" snapToObjects="1">
      <p:cViewPr varScale="1">
        <p:scale>
          <a:sx n="80" d="100"/>
          <a:sy n="80" d="100"/>
        </p:scale>
        <p:origin x="11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354FD2-0217-DB45-B3DF-91BC5A45FDB7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77E9105-4AC7-8445-9557-77F8B5A739DA}">
      <dgm:prSet phldrT="[Texto]"/>
      <dgm:spPr/>
      <dgm:t>
        <a:bodyPr/>
        <a:lstStyle/>
        <a:p>
          <a:r>
            <a:rPr lang="es-ES" dirty="0"/>
            <a:t>Cómo es el candidato</a:t>
          </a:r>
        </a:p>
      </dgm:t>
    </dgm:pt>
    <dgm:pt modelId="{08EFBD27-E60B-A947-81D9-3BA0DD55510E}" type="parTrans" cxnId="{2AC63923-E643-174A-B5D4-0E413FF47155}">
      <dgm:prSet/>
      <dgm:spPr/>
      <dgm:t>
        <a:bodyPr/>
        <a:lstStyle/>
        <a:p>
          <a:endParaRPr lang="es-ES"/>
        </a:p>
      </dgm:t>
    </dgm:pt>
    <dgm:pt modelId="{2E1B6729-3817-2E46-A6BA-86AE9CB58FE5}" type="sibTrans" cxnId="{2AC63923-E643-174A-B5D4-0E413FF47155}">
      <dgm:prSet/>
      <dgm:spPr/>
      <dgm:t>
        <a:bodyPr/>
        <a:lstStyle/>
        <a:p>
          <a:endParaRPr lang="es-ES"/>
        </a:p>
      </dgm:t>
    </dgm:pt>
    <dgm:pt modelId="{E7446D56-F9F9-284E-A5A8-87C3A0FA695C}">
      <dgm:prSet phldrT="[Texto]"/>
      <dgm:spPr/>
      <dgm:t>
        <a:bodyPr/>
        <a:lstStyle/>
        <a:p>
          <a:r>
            <a:rPr lang="es-ES" dirty="0"/>
            <a:t>Cómo son sus adversarios</a:t>
          </a:r>
        </a:p>
      </dgm:t>
    </dgm:pt>
    <dgm:pt modelId="{8221311C-1F4F-E143-9E8F-73B4A7472FC7}" type="parTrans" cxnId="{B43AB7A7-FA0D-A541-8801-ADCE66CE38CF}">
      <dgm:prSet/>
      <dgm:spPr/>
      <dgm:t>
        <a:bodyPr/>
        <a:lstStyle/>
        <a:p>
          <a:endParaRPr lang="es-ES"/>
        </a:p>
      </dgm:t>
    </dgm:pt>
    <dgm:pt modelId="{DB296C1F-928C-0B48-946E-09C8D69894B7}" type="sibTrans" cxnId="{B43AB7A7-FA0D-A541-8801-ADCE66CE38CF}">
      <dgm:prSet/>
      <dgm:spPr/>
      <dgm:t>
        <a:bodyPr/>
        <a:lstStyle/>
        <a:p>
          <a:endParaRPr lang="es-ES"/>
        </a:p>
      </dgm:t>
    </dgm:pt>
    <dgm:pt modelId="{1A032290-5739-4D49-819A-1445753B7AB0}">
      <dgm:prSet phldrT="[Texto]"/>
      <dgm:spPr/>
      <dgm:t>
        <a:bodyPr/>
        <a:lstStyle/>
        <a:p>
          <a:r>
            <a:rPr lang="es-ES" dirty="0"/>
            <a:t>Cómo son los electores</a:t>
          </a:r>
        </a:p>
      </dgm:t>
    </dgm:pt>
    <dgm:pt modelId="{D2D011A1-6F43-F648-8B01-A2DDCF7B1FF1}" type="parTrans" cxnId="{F73626FB-F319-B448-8AD1-A0A59E07D1A5}">
      <dgm:prSet/>
      <dgm:spPr/>
      <dgm:t>
        <a:bodyPr/>
        <a:lstStyle/>
        <a:p>
          <a:endParaRPr lang="es-ES"/>
        </a:p>
      </dgm:t>
    </dgm:pt>
    <dgm:pt modelId="{F96F431C-25B1-384D-A67A-249C0138D3BF}" type="sibTrans" cxnId="{F73626FB-F319-B448-8AD1-A0A59E07D1A5}">
      <dgm:prSet/>
      <dgm:spPr/>
      <dgm:t>
        <a:bodyPr/>
        <a:lstStyle/>
        <a:p>
          <a:endParaRPr lang="es-ES"/>
        </a:p>
      </dgm:t>
    </dgm:pt>
    <dgm:pt modelId="{FCB1F4AE-FBC6-924A-AC7C-DA0B018DB2FE}">
      <dgm:prSet phldrT="[Texto]"/>
      <dgm:spPr/>
      <dgm:t>
        <a:bodyPr/>
        <a:lstStyle/>
        <a:p>
          <a:r>
            <a:rPr lang="es-ES" dirty="0"/>
            <a:t>Cómo es la elección</a:t>
          </a:r>
        </a:p>
      </dgm:t>
    </dgm:pt>
    <dgm:pt modelId="{031A1D3D-4B08-614C-B8F6-99D406DC0EDD}" type="parTrans" cxnId="{F4AA3C7A-E21F-D848-8392-2CB2336BF9F9}">
      <dgm:prSet/>
      <dgm:spPr/>
      <dgm:t>
        <a:bodyPr/>
        <a:lstStyle/>
        <a:p>
          <a:endParaRPr lang="es-ES"/>
        </a:p>
      </dgm:t>
    </dgm:pt>
    <dgm:pt modelId="{D3869A94-D464-0A49-AA45-EDF305186A95}" type="sibTrans" cxnId="{F4AA3C7A-E21F-D848-8392-2CB2336BF9F9}">
      <dgm:prSet/>
      <dgm:spPr/>
      <dgm:t>
        <a:bodyPr/>
        <a:lstStyle/>
        <a:p>
          <a:endParaRPr lang="es-ES"/>
        </a:p>
      </dgm:t>
    </dgm:pt>
    <dgm:pt modelId="{8F7232BD-B410-3644-BE6C-DB3E91A2F8E6}" type="pres">
      <dgm:prSet presAssocID="{C6354FD2-0217-DB45-B3DF-91BC5A45FDB7}" presName="matrix" presStyleCnt="0">
        <dgm:presLayoutVars>
          <dgm:chMax val="1"/>
          <dgm:dir/>
          <dgm:resizeHandles val="exact"/>
        </dgm:presLayoutVars>
      </dgm:prSet>
      <dgm:spPr/>
    </dgm:pt>
    <dgm:pt modelId="{9E9A4ED5-12C0-5A42-A1AE-83D88400EE36}" type="pres">
      <dgm:prSet presAssocID="{C6354FD2-0217-DB45-B3DF-91BC5A45FDB7}" presName="diamond" presStyleLbl="bgShp" presStyleIdx="0" presStyleCnt="1"/>
      <dgm:spPr/>
    </dgm:pt>
    <dgm:pt modelId="{00F5F291-93E7-BA4E-BB6C-3F5FBDB8219A}" type="pres">
      <dgm:prSet presAssocID="{C6354FD2-0217-DB45-B3DF-91BC5A45FDB7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D64777C-38CA-8B4B-8425-2DCD60CD2311}" type="pres">
      <dgm:prSet presAssocID="{C6354FD2-0217-DB45-B3DF-91BC5A45FDB7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213C938-54E4-D447-B0E1-49B527848B88}" type="pres">
      <dgm:prSet presAssocID="{C6354FD2-0217-DB45-B3DF-91BC5A45FDB7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48EFE54-719A-404B-A87C-92FAE67B0F89}" type="pres">
      <dgm:prSet presAssocID="{C6354FD2-0217-DB45-B3DF-91BC5A45FDB7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AC63923-E643-174A-B5D4-0E413FF47155}" srcId="{C6354FD2-0217-DB45-B3DF-91BC5A45FDB7}" destId="{A77E9105-4AC7-8445-9557-77F8B5A739DA}" srcOrd="0" destOrd="0" parTransId="{08EFBD27-E60B-A947-81D9-3BA0DD55510E}" sibTransId="{2E1B6729-3817-2E46-A6BA-86AE9CB58FE5}"/>
    <dgm:cxn modelId="{784FD361-1E56-AF4F-B7E6-7115D0151BAE}" type="presOf" srcId="{FCB1F4AE-FBC6-924A-AC7C-DA0B018DB2FE}" destId="{848EFE54-719A-404B-A87C-92FAE67B0F89}" srcOrd="0" destOrd="0" presId="urn:microsoft.com/office/officeart/2005/8/layout/matrix3"/>
    <dgm:cxn modelId="{624AC667-844D-EA4A-B032-F1788A4D8716}" type="presOf" srcId="{A77E9105-4AC7-8445-9557-77F8B5A739DA}" destId="{00F5F291-93E7-BA4E-BB6C-3F5FBDB8219A}" srcOrd="0" destOrd="0" presId="urn:microsoft.com/office/officeart/2005/8/layout/matrix3"/>
    <dgm:cxn modelId="{F4AA3C7A-E21F-D848-8392-2CB2336BF9F9}" srcId="{C6354FD2-0217-DB45-B3DF-91BC5A45FDB7}" destId="{FCB1F4AE-FBC6-924A-AC7C-DA0B018DB2FE}" srcOrd="3" destOrd="0" parTransId="{031A1D3D-4B08-614C-B8F6-99D406DC0EDD}" sibTransId="{D3869A94-D464-0A49-AA45-EDF305186A95}"/>
    <dgm:cxn modelId="{6E2E4C87-6505-A344-8502-C825AEC2A8BE}" type="presOf" srcId="{1A032290-5739-4D49-819A-1445753B7AB0}" destId="{4213C938-54E4-D447-B0E1-49B527848B88}" srcOrd="0" destOrd="0" presId="urn:microsoft.com/office/officeart/2005/8/layout/matrix3"/>
    <dgm:cxn modelId="{9ECF2E8E-311D-D047-8CE0-85C4761C43FD}" type="presOf" srcId="{C6354FD2-0217-DB45-B3DF-91BC5A45FDB7}" destId="{8F7232BD-B410-3644-BE6C-DB3E91A2F8E6}" srcOrd="0" destOrd="0" presId="urn:microsoft.com/office/officeart/2005/8/layout/matrix3"/>
    <dgm:cxn modelId="{B43AB7A7-FA0D-A541-8801-ADCE66CE38CF}" srcId="{C6354FD2-0217-DB45-B3DF-91BC5A45FDB7}" destId="{E7446D56-F9F9-284E-A5A8-87C3A0FA695C}" srcOrd="1" destOrd="0" parTransId="{8221311C-1F4F-E143-9E8F-73B4A7472FC7}" sibTransId="{DB296C1F-928C-0B48-946E-09C8D69894B7}"/>
    <dgm:cxn modelId="{11D20CE2-95F1-8242-9E06-34E19816022E}" type="presOf" srcId="{E7446D56-F9F9-284E-A5A8-87C3A0FA695C}" destId="{4D64777C-38CA-8B4B-8425-2DCD60CD2311}" srcOrd="0" destOrd="0" presId="urn:microsoft.com/office/officeart/2005/8/layout/matrix3"/>
    <dgm:cxn modelId="{F73626FB-F319-B448-8AD1-A0A59E07D1A5}" srcId="{C6354FD2-0217-DB45-B3DF-91BC5A45FDB7}" destId="{1A032290-5739-4D49-819A-1445753B7AB0}" srcOrd="2" destOrd="0" parTransId="{D2D011A1-6F43-F648-8B01-A2DDCF7B1FF1}" sibTransId="{F96F431C-25B1-384D-A67A-249C0138D3BF}"/>
    <dgm:cxn modelId="{0105BBB0-DD36-9149-8C3A-635EB388E014}" type="presParOf" srcId="{8F7232BD-B410-3644-BE6C-DB3E91A2F8E6}" destId="{9E9A4ED5-12C0-5A42-A1AE-83D88400EE36}" srcOrd="0" destOrd="0" presId="urn:microsoft.com/office/officeart/2005/8/layout/matrix3"/>
    <dgm:cxn modelId="{7C571746-4965-4B47-A8F2-C4B33217AC38}" type="presParOf" srcId="{8F7232BD-B410-3644-BE6C-DB3E91A2F8E6}" destId="{00F5F291-93E7-BA4E-BB6C-3F5FBDB8219A}" srcOrd="1" destOrd="0" presId="urn:microsoft.com/office/officeart/2005/8/layout/matrix3"/>
    <dgm:cxn modelId="{6C74F81F-2C90-7E42-9074-E1BE147FC5D9}" type="presParOf" srcId="{8F7232BD-B410-3644-BE6C-DB3E91A2F8E6}" destId="{4D64777C-38CA-8B4B-8425-2DCD60CD2311}" srcOrd="2" destOrd="0" presId="urn:microsoft.com/office/officeart/2005/8/layout/matrix3"/>
    <dgm:cxn modelId="{185AE32F-77AF-E247-AEB4-A0BEA6F5DF66}" type="presParOf" srcId="{8F7232BD-B410-3644-BE6C-DB3E91A2F8E6}" destId="{4213C938-54E4-D447-B0E1-49B527848B88}" srcOrd="3" destOrd="0" presId="urn:microsoft.com/office/officeart/2005/8/layout/matrix3"/>
    <dgm:cxn modelId="{C5AD8D14-F1BA-2E47-AF32-C0F4A9DCCCB0}" type="presParOf" srcId="{8F7232BD-B410-3644-BE6C-DB3E91A2F8E6}" destId="{848EFE54-719A-404B-A87C-92FAE67B0F89}" srcOrd="4" destOrd="0" presId="urn:microsoft.com/office/officeart/2005/8/layout/matrix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A4ED5-12C0-5A42-A1AE-83D88400EE36}">
      <dsp:nvSpPr>
        <dsp:cNvPr id="0" name=""/>
        <dsp:cNvSpPr/>
      </dsp:nvSpPr>
      <dsp:spPr>
        <a:xfrm>
          <a:off x="0" y="26735"/>
          <a:ext cx="5273272" cy="5273272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F5F291-93E7-BA4E-BB6C-3F5FBDB8219A}">
      <dsp:nvSpPr>
        <dsp:cNvPr id="0" name=""/>
        <dsp:cNvSpPr/>
      </dsp:nvSpPr>
      <dsp:spPr>
        <a:xfrm>
          <a:off x="500960" y="527695"/>
          <a:ext cx="2056576" cy="205657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Cómo es el candidato</a:t>
          </a:r>
        </a:p>
      </dsp:txBody>
      <dsp:txXfrm>
        <a:off x="601354" y="628089"/>
        <a:ext cx="1855788" cy="1855788"/>
      </dsp:txXfrm>
    </dsp:sp>
    <dsp:sp modelId="{4D64777C-38CA-8B4B-8425-2DCD60CD2311}">
      <dsp:nvSpPr>
        <dsp:cNvPr id="0" name=""/>
        <dsp:cNvSpPr/>
      </dsp:nvSpPr>
      <dsp:spPr>
        <a:xfrm>
          <a:off x="2715735" y="527695"/>
          <a:ext cx="2056576" cy="205657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Cómo son sus adversarios</a:t>
          </a:r>
        </a:p>
      </dsp:txBody>
      <dsp:txXfrm>
        <a:off x="2816129" y="628089"/>
        <a:ext cx="1855788" cy="1855788"/>
      </dsp:txXfrm>
    </dsp:sp>
    <dsp:sp modelId="{4213C938-54E4-D447-B0E1-49B527848B88}">
      <dsp:nvSpPr>
        <dsp:cNvPr id="0" name=""/>
        <dsp:cNvSpPr/>
      </dsp:nvSpPr>
      <dsp:spPr>
        <a:xfrm>
          <a:off x="500960" y="2742470"/>
          <a:ext cx="2056576" cy="205657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Cómo son los electores</a:t>
          </a:r>
        </a:p>
      </dsp:txBody>
      <dsp:txXfrm>
        <a:off x="601354" y="2842864"/>
        <a:ext cx="1855788" cy="1855788"/>
      </dsp:txXfrm>
    </dsp:sp>
    <dsp:sp modelId="{848EFE54-719A-404B-A87C-92FAE67B0F89}">
      <dsp:nvSpPr>
        <dsp:cNvPr id="0" name=""/>
        <dsp:cNvSpPr/>
      </dsp:nvSpPr>
      <dsp:spPr>
        <a:xfrm>
          <a:off x="2715735" y="2742470"/>
          <a:ext cx="2056576" cy="20565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Cómo es la elección</a:t>
          </a:r>
        </a:p>
      </dsp:txBody>
      <dsp:txXfrm>
        <a:off x="2816129" y="2842864"/>
        <a:ext cx="1855788" cy="1855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1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9.tif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8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Modelo de </a:t>
            </a:r>
            <a:r>
              <a:rPr lang="es-ES" dirty="0" err="1"/>
              <a:t>newman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84911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0AC4DC-1C51-2B4E-91E2-61EB01669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II. DISEÑO DEL PRODUCTO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5F52DB-D957-B949-99CE-4E2186F366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El partido diseña el producto de acuerdo con los hallazgos encotrados en la inteligencia de mercados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C5B1620-FF00-D849-8B1A-DCE5D367D75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DCDADC"/>
              </a:clrFrom>
              <a:clrTo>
                <a:srgbClr val="DCDAD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8717" y="3741038"/>
            <a:ext cx="3913850" cy="206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243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493E88-5243-884E-BCBA-C51A4E7DD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III. Ajuste del producto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D072BB-FA3B-C445-A269-0B5BC27E4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305" y="2015732"/>
            <a:ext cx="11534274" cy="4842268"/>
          </a:xfrm>
        </p:spPr>
        <p:txBody>
          <a:bodyPr>
            <a:normAutofit/>
          </a:bodyPr>
          <a:lstStyle/>
          <a:p>
            <a:r>
              <a:rPr lang="es-MX" sz="2800" dirty="0"/>
              <a:t>El partido debe ajustar el producto definido</a:t>
            </a:r>
          </a:p>
          <a:p>
            <a:r>
              <a:rPr lang="es-MX" sz="2800" dirty="0"/>
              <a:t>Debe considerar:</a:t>
            </a:r>
          </a:p>
          <a:p>
            <a:pPr lvl="1"/>
            <a:r>
              <a:rPr lang="es-MX" sz="2400" dirty="0"/>
              <a:t>Lo alcanzable del producto (cumplimiento de promesas electorales). </a:t>
            </a:r>
          </a:p>
          <a:p>
            <a:pPr lvl="1"/>
            <a:r>
              <a:rPr lang="es-MX" sz="2400" dirty="0"/>
              <a:t>La reacción interna: asegurarse de que los cambios tendrán el apoyo de los miembros del partido. </a:t>
            </a:r>
          </a:p>
          <a:p>
            <a:pPr lvl="1"/>
            <a:r>
              <a:rPr lang="es-MX" sz="2400" dirty="0"/>
              <a:t>Los competidores: identificar las debilidades de los partidos opositores y contraponerlas a las fortalezas propias, para determinar un alto nivel de diferenciación</a:t>
            </a:r>
          </a:p>
          <a:p>
            <a:pPr lvl="1"/>
            <a:r>
              <a:rPr lang="es-MX" sz="2400" dirty="0"/>
              <a:t>El apoyo: segmentar el mercado para identificar las bolsas de potenciales votantes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609808C-D882-D54D-A466-FC150971351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5414" y="538322"/>
            <a:ext cx="4712387" cy="214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3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946B49-3D54-6145-B969-4869100F9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IV. Implementación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7A3105-B65C-0B45-95BC-5E6645DD0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Implementar los cambios necesarios a lo largo y ancho del partido. </a:t>
            </a:r>
          </a:p>
          <a:p>
            <a:r>
              <a:rPr lang="es-MX" sz="2800" dirty="0"/>
              <a:t>Es necesario manejar un control en el que se marquen los tiempos y objetivos a alcanzar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7BFC87F-BB61-7043-82DA-E7824EB4DF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885" y="388400"/>
            <a:ext cx="2438399" cy="177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8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DED60-ED3B-3E42-A840-0271013AC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V. Comunicación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6CE062-057D-6F43-AD98-C42C668C1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44436"/>
          </a:xfrm>
        </p:spPr>
        <p:txBody>
          <a:bodyPr>
            <a:normAutofit/>
          </a:bodyPr>
          <a:lstStyle/>
          <a:p>
            <a:r>
              <a:rPr lang="es-MX" sz="2800" dirty="0"/>
              <a:t>Es una de las partes más importantes de este proceso, tiene que llevarse cuidadosa y rigurosamente para no cometer errores de comunicación a los votantes</a:t>
            </a:r>
          </a:p>
          <a:p>
            <a:r>
              <a:rPr lang="es-MX" sz="2800" dirty="0"/>
              <a:t>Se requiere una coordinación cuidadosa para dar a conocer el producto</a:t>
            </a:r>
          </a:p>
          <a:p>
            <a:r>
              <a:rPr lang="es-MX" sz="2800" dirty="0"/>
              <a:t>Se espera que los votantes conozcan las bondades del “producto” antes de comenzar la campaña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56A0A13-57B1-9249-8269-1278661A28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07" r="19585"/>
          <a:stretch/>
        </p:blipFill>
        <p:spPr>
          <a:xfrm>
            <a:off x="9068804" y="320842"/>
            <a:ext cx="2448662" cy="183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914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564E8D-C89A-244D-B6C7-C883D7CC1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VI. campaña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92B265-8BB2-9947-A841-961330A39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Durante ésta, el partido debe repetir su mensaje en los distintos medios de comunicación en la campaña oficial</a:t>
            </a:r>
          </a:p>
          <a:p>
            <a:r>
              <a:rPr lang="es-MX" sz="2800" dirty="0"/>
              <a:t>El objetivo es recordar a sus votantes los aspectos clave y ventajas de su producto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A6D0A4-ADE9-4A4D-9868-0DE0D44BB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450" y="4219071"/>
            <a:ext cx="4255404" cy="249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04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7E76C1-9487-F04A-9C37-CAD0A07E5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VII. elección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23A2AA-E2D0-FB44-A0E1-D1D5B8C75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288815"/>
          </a:xfrm>
        </p:spPr>
        <p:txBody>
          <a:bodyPr>
            <a:normAutofit/>
          </a:bodyPr>
          <a:lstStyle/>
          <a:p>
            <a:r>
              <a:rPr lang="es-MX" sz="2800" dirty="0"/>
              <a:t>El partido no sólo debe enfocarse en ganar votos,</a:t>
            </a:r>
          </a:p>
          <a:p>
            <a:r>
              <a:rPr lang="es-MX" sz="2800" dirty="0"/>
              <a:t>El partido también debe  atraer percepciones positivas de los votantes desde todos los aspectos de su comportamiento:</a:t>
            </a:r>
          </a:p>
          <a:p>
            <a:pPr lvl="1"/>
            <a:r>
              <a:rPr lang="es-MX" sz="2400" dirty="0"/>
              <a:t>política, </a:t>
            </a:r>
          </a:p>
          <a:p>
            <a:pPr lvl="1"/>
            <a:r>
              <a:rPr lang="es-MX" sz="2400" dirty="0"/>
              <a:t>imagen de sus líderes, </a:t>
            </a:r>
          </a:p>
          <a:p>
            <a:pPr lvl="1"/>
            <a:r>
              <a:rPr lang="es-MX" sz="2400" dirty="0"/>
              <a:t>la unidad y </a:t>
            </a:r>
          </a:p>
          <a:p>
            <a:pPr lvl="1"/>
            <a:r>
              <a:rPr lang="es-MX" sz="2400" dirty="0"/>
              <a:t>capacidad del partido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0ADB72F-535B-1445-905F-E5EB803582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1" b="100000" l="0" r="51429">
                        <a14:foregroundMark x1="21905" y1="88475" x2="21905" y2="88475"/>
                        <a14:foregroundMark x1="31587" y1="92881" x2="31587" y2="92881"/>
                        <a14:foregroundMark x1="29524" y1="41695" x2="29524" y2="41695"/>
                        <a14:foregroundMark x1="20317" y1="44407" x2="20317" y2="44407"/>
                        <a14:foregroundMark x1="14921" y1="48475" x2="14921" y2="48475"/>
                        <a14:foregroundMark x1="4921" y1="52881" x2="4921" y2="52881"/>
                        <a14:foregroundMark x1="5714" y1="67797" x2="5714" y2="67797"/>
                        <a14:foregroundMark x1="7460" y1="35593" x2="7460" y2="35593"/>
                        <a14:foregroundMark x1="43016" y1="36610" x2="43016" y2="36610"/>
                        <a14:foregroundMark x1="41270" y1="65424" x2="41270" y2="65424"/>
                        <a14:foregroundMark x1="6984" y1="36949" x2="6984" y2="36949"/>
                        <a14:foregroundMark x1="26984" y1="72881" x2="26984" y2="72881"/>
                        <a14:backgroundMark x1="2381" y1="88814" x2="2381" y2="88814"/>
                        <a14:backgroundMark x1="1429" y1="80339" x2="1429" y2="80339"/>
                        <a14:backgroundMark x1="1429" y1="73220" x2="1429" y2="73220"/>
                        <a14:backgroundMark x1="3175" y1="96610" x2="3175" y2="96610"/>
                        <a14:backgroundMark x1="9048" y1="97288" x2="9048" y2="97288"/>
                        <a14:backgroundMark x1="11111" y1="96949" x2="11111" y2="96949"/>
                        <a14:backgroundMark x1="12698" y1="95932" x2="12698" y2="95932"/>
                        <a14:backgroundMark x1="14921" y1="95254" x2="14921" y2="95254"/>
                        <a14:backgroundMark x1="13810" y1="96610" x2="13810" y2="96610"/>
                        <a14:backgroundMark x1="15714" y1="95932" x2="15714" y2="95932"/>
                        <a14:backgroundMark x1="26984" y1="95932" x2="26984" y2="95932"/>
                        <a14:backgroundMark x1="26984" y1="89492" x2="26984" y2="89492"/>
                        <a14:backgroundMark x1="26349" y1="84746" x2="26349" y2="84746"/>
                        <a14:backgroundMark x1="26349" y1="77966" x2="26349" y2="77966"/>
                        <a14:backgroundMark x1="27460" y1="75593" x2="27460" y2="75593"/>
                        <a14:backgroundMark x1="26825" y1="83390" x2="26825" y2="83390"/>
                        <a14:backgroundMark x1="40000" y1="84068" x2="40000" y2="84068"/>
                        <a14:backgroundMark x1="41429" y1="90508" x2="41429" y2="90508"/>
                        <a14:backgroundMark x1="41905" y1="95932" x2="41905" y2="95932"/>
                        <a14:backgroundMark x1="39524" y1="94576" x2="39524" y2="94576"/>
                        <a14:backgroundMark x1="39048" y1="88136" x2="39048" y2="88136"/>
                        <a14:backgroundMark x1="40794" y1="81017" x2="40794" y2="81017"/>
                        <a14:backgroundMark x1="39206" y1="77966" x2="39206" y2="77966"/>
                        <a14:backgroundMark x1="41429" y1="77288" x2="41429" y2="77288"/>
                        <a14:backgroundMark x1="41429" y1="69492" x2="41429" y2="69492"/>
                        <a14:backgroundMark x1="2063" y1="72203" x2="2063" y2="72203"/>
                        <a14:backgroundMark x1="2381" y1="69153" x2="2381" y2="69153"/>
                        <a14:backgroundMark x1="4603" y1="71525" x2="4603" y2="71525"/>
                        <a14:backgroundMark x1="3175" y1="70169" x2="3175" y2="70169"/>
                        <a14:backgroundMark x1="27778" y1="80000" x2="27778" y2="80000"/>
                        <a14:backgroundMark x1="26190" y1="72203" x2="26190" y2="72203"/>
                        <a14:backgroundMark x1="27619" y1="70169" x2="27619" y2="70169"/>
                        <a14:backgroundMark x1="28095" y1="92881" x2="28095" y2="92881"/>
                        <a14:backgroundMark x1="42063" y1="86441" x2="42063" y2="86441"/>
                        <a14:backgroundMark x1="21905" y1="98644" x2="21905" y2="98644"/>
                        <a14:backgroundMark x1="17619" y1="98644" x2="17619" y2="98644"/>
                        <a14:backgroundMark x1="30952" y1="98644" x2="30952" y2="98644"/>
                        <a14:backgroundMark x1="35556" y1="98305" x2="35556" y2="98305"/>
                        <a14:backgroundMark x1="33016" y1="98983" x2="33016" y2="98983"/>
                      </a14:backgroundRemoval>
                    </a14:imgEffect>
                  </a14:imgLayer>
                </a14:imgProps>
              </a:ext>
            </a:extLst>
          </a:blip>
          <a:srcRect r="50076"/>
          <a:stretch/>
        </p:blipFill>
        <p:spPr>
          <a:xfrm>
            <a:off x="7974391" y="3385212"/>
            <a:ext cx="4266596" cy="40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685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371862-D2CE-CE4F-A691-7C790AE0E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VIII. ENTREGA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166102-B0DD-0D4A-BE87-CE092B4E7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El partido, ya en el gobierno, debe entregar su producto tal y como lo estuvo anunciando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3D6B991-8FD5-E64E-B17E-2D1225CDC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2394" y="3249385"/>
            <a:ext cx="5078220" cy="285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32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69BE92-F305-B64A-B77B-7788AEF13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Resumen de los modelos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EE0B77-406F-EE44-BA9B-6A708C57706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11" b="82895" l="3125" r="98438">
                        <a14:foregroundMark x1="4531" y1="23684" x2="4531" y2="23684"/>
                        <a14:foregroundMark x1="11719" y1="48026" x2="11719" y2="48026"/>
                        <a14:foregroundMark x1="23750" y1="26974" x2="23750" y2="26974"/>
                        <a14:foregroundMark x1="25781" y1="30263" x2="25781" y2="30263"/>
                        <a14:foregroundMark x1="35156" y1="73026" x2="35156" y2="73026"/>
                        <a14:foregroundMark x1="53125" y1="47368" x2="53125" y2="47368"/>
                        <a14:foregroundMark x1="53750" y1="50658" x2="53750" y2="50658"/>
                        <a14:foregroundMark x1="53750" y1="47368" x2="53750" y2="47368"/>
                        <a14:backgroundMark x1="4375" y1="69079" x2="4375" y2="69079"/>
                        <a14:backgroundMark x1="7813" y1="68421" x2="7813" y2="68421"/>
                        <a14:backgroundMark x1="11250" y1="76974" x2="11250" y2="76974"/>
                        <a14:backgroundMark x1="27969" y1="77632" x2="27969" y2="77632"/>
                        <a14:backgroundMark x1="23906" y1="69079" x2="23906" y2="69079"/>
                        <a14:backgroundMark x1="25469" y1="72368" x2="25469" y2="72368"/>
                        <a14:backgroundMark x1="27813" y1="69737" x2="27813" y2="69737"/>
                        <a14:backgroundMark x1="16719" y1="71711" x2="16719" y2="71711"/>
                        <a14:backgroundMark x1="20156" y1="73026" x2="20156" y2="73026"/>
                        <a14:backgroundMark x1="24219" y1="79605" x2="24219" y2="79605"/>
                        <a14:backgroundMark x1="7813" y1="79605" x2="7813" y2="79605"/>
                        <a14:backgroundMark x1="9844" y1="71711" x2="9844" y2="71711"/>
                        <a14:backgroundMark x1="28438" y1="68421" x2="28438" y2="68421"/>
                        <a14:backgroundMark x1="25938" y1="67763" x2="25938" y2="67763"/>
                        <a14:backgroundMark x1="28906" y1="63816" x2="28906" y2="63816"/>
                        <a14:backgroundMark x1="21406" y1="67763" x2="21406" y2="67763"/>
                        <a14:backgroundMark x1="18125" y1="69737" x2="18125" y2="69737"/>
                        <a14:backgroundMark x1="15469" y1="68421" x2="15469" y2="68421"/>
                        <a14:backgroundMark x1="6094" y1="73026" x2="6094" y2="73026"/>
                        <a14:backgroundMark x1="5313" y1="67105" x2="5313" y2="67105"/>
                        <a14:backgroundMark x1="13281" y1="73684" x2="13281" y2="736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7438" y="4847771"/>
            <a:ext cx="9418055" cy="223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012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EDB6CF7B-F568-8648-AE07-4AF6DD8CC3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251909"/>
              </p:ext>
            </p:extLst>
          </p:nvPr>
        </p:nvGraphicFramePr>
        <p:xfrm>
          <a:off x="1721276" y="125147"/>
          <a:ext cx="9843565" cy="6488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902">
                  <a:extLst>
                    <a:ext uri="{9D8B030D-6E8A-4147-A177-3AD203B41FA5}">
                      <a16:colId xmlns:a16="http://schemas.microsoft.com/office/drawing/2014/main" val="1106072294"/>
                    </a:ext>
                  </a:extLst>
                </a:gridCol>
                <a:gridCol w="2008682">
                  <a:extLst>
                    <a:ext uri="{9D8B030D-6E8A-4147-A177-3AD203B41FA5}">
                      <a16:colId xmlns:a16="http://schemas.microsoft.com/office/drawing/2014/main" val="1003854057"/>
                    </a:ext>
                  </a:extLst>
                </a:gridCol>
                <a:gridCol w="2110555">
                  <a:extLst>
                    <a:ext uri="{9D8B030D-6E8A-4147-A177-3AD203B41FA5}">
                      <a16:colId xmlns:a16="http://schemas.microsoft.com/office/drawing/2014/main" val="2816585023"/>
                    </a:ext>
                  </a:extLst>
                </a:gridCol>
                <a:gridCol w="1968713">
                  <a:extLst>
                    <a:ext uri="{9D8B030D-6E8A-4147-A177-3AD203B41FA5}">
                      <a16:colId xmlns:a16="http://schemas.microsoft.com/office/drawing/2014/main" val="4165052257"/>
                    </a:ext>
                  </a:extLst>
                </a:gridCol>
                <a:gridCol w="1968713">
                  <a:extLst>
                    <a:ext uri="{9D8B030D-6E8A-4147-A177-3AD203B41FA5}">
                      <a16:colId xmlns:a16="http://schemas.microsoft.com/office/drawing/2014/main" val="2734249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Niffenger, et 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Guijarro, et 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Lebaron, et 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Newman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MOP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490488"/>
                  </a:ext>
                </a:extLst>
              </a:tr>
              <a:tr h="228600">
                <a:tc rowSpan="3">
                  <a:txBody>
                    <a:bodyPr/>
                    <a:lstStyle/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r>
                        <a:rPr lang="es-MX" dirty="0"/>
                        <a:t>El candidato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r>
                        <a:rPr lang="es-MX" dirty="0"/>
                        <a:t>Persona</a:t>
                      </a:r>
                    </a:p>
                    <a:p>
                      <a:r>
                        <a:rPr lang="es-MX" dirty="0"/>
                        <a:t>Programa</a:t>
                      </a:r>
                    </a:p>
                    <a:p>
                      <a:r>
                        <a:rPr lang="es-MX" dirty="0"/>
                        <a:t>Partido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r>
                        <a:rPr lang="es-MX" dirty="0"/>
                        <a:t>Candidato</a:t>
                      </a:r>
                    </a:p>
                    <a:p>
                      <a:r>
                        <a:rPr lang="es-MX" dirty="0"/>
                        <a:t>Ideología política</a:t>
                      </a:r>
                    </a:p>
                    <a:p>
                      <a:r>
                        <a:rPr lang="es-MX" dirty="0"/>
                        <a:t>Buena gobernanza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r>
                        <a:rPr lang="es-MX" dirty="0"/>
                        <a:t>Plataforma de campaña ligada al candidato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Inv. de mdos: Entender las demandas reales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835470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Diseño de acuerdo a lo encontrado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47406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Ajuste de acuerdo a lo alcanzable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043746"/>
                  </a:ext>
                </a:extLst>
              </a:tr>
              <a:tr h="12103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Costos económicos y psicológicos. Imagen nacional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Precio que paga el elector a cambio de los beneficios deseados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Actitudes y comportamientos de candidatos internos y externos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Investigación de mercados: definiendo con mayor precisión el mercado objetivo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Implementar los cambios necesarios manejando un control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977770"/>
                  </a:ext>
                </a:extLst>
              </a:tr>
              <a:tr h="65532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Eventos de campaña y publicidad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s-MX" dirty="0"/>
                        <a:t>Medios usados para difundir el mensaje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s-MX" dirty="0"/>
                        <a:t>Vinculado con la diseminación de la información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s-MX" sz="1600" dirty="0"/>
                        <a:t>Mercadotecnia de medios: características del partido y promoción del mensaje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Comunicación coordinada para dar a conocer el producto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081327"/>
                  </a:ext>
                </a:extLst>
              </a:tr>
              <a:tr h="65532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Elección para ganar votos y atraer percepciones positivas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176680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r>
                        <a:rPr lang="es-MX" dirty="0"/>
                        <a:t>Mítines y programas de voluntarios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Canales utilizados para poner a disposición de la población, el candidato y partido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r>
                        <a:rPr lang="es-MX" dirty="0"/>
                        <a:t>La manera en que las campañas están distribuidas para los votantes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La visualización del candidato con lo que se va a utilizar para persuadir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Entregar el producto ta y como lo anunció, (popuestas de campaña, ideología congruencia)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625010"/>
                  </a:ext>
                </a:extLst>
              </a:tr>
            </a:tbl>
          </a:graphicData>
        </a:graphic>
      </p:graphicFrame>
      <p:sp>
        <p:nvSpPr>
          <p:cNvPr id="4" name="Triángulo rectángulo 3">
            <a:extLst>
              <a:ext uri="{FF2B5EF4-FFF2-40B4-BE49-F238E27FC236}">
                <a16:creationId xmlns:a16="http://schemas.microsoft.com/office/drawing/2014/main" id="{5434DF31-C161-D545-A4DA-DDB3BFFBE1A1}"/>
              </a:ext>
            </a:extLst>
          </p:cNvPr>
          <p:cNvSpPr/>
          <p:nvPr/>
        </p:nvSpPr>
        <p:spPr>
          <a:xfrm>
            <a:off x="1731217" y="497578"/>
            <a:ext cx="9833623" cy="6116082"/>
          </a:xfrm>
          <a:prstGeom prst="rtTriangle">
            <a:avLst/>
          </a:prstGeom>
          <a:solidFill>
            <a:srgbClr val="B71E42">
              <a:alpha val="3607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B50E4E6-A973-4548-B868-D7E8AE963C1F}"/>
              </a:ext>
            </a:extLst>
          </p:cNvPr>
          <p:cNvSpPr txBox="1"/>
          <p:nvPr/>
        </p:nvSpPr>
        <p:spPr>
          <a:xfrm rot="16200000">
            <a:off x="-629587" y="3341541"/>
            <a:ext cx="2117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Enfoque al candidato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6848725-0090-0E41-A0AE-5D9ADA4CAA38}"/>
              </a:ext>
            </a:extLst>
          </p:cNvPr>
          <p:cNvSpPr txBox="1"/>
          <p:nvPr/>
        </p:nvSpPr>
        <p:spPr>
          <a:xfrm rot="16200000">
            <a:off x="10836624" y="3451441"/>
            <a:ext cx="1897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Enfoque al partido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1EF7DE8-09E3-8D41-9F75-202169BD48FA}"/>
              </a:ext>
            </a:extLst>
          </p:cNvPr>
          <p:cNvSpPr txBox="1"/>
          <p:nvPr/>
        </p:nvSpPr>
        <p:spPr>
          <a:xfrm>
            <a:off x="675317" y="1242618"/>
            <a:ext cx="1050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Producto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EEEBAFD-32C1-A840-B1EB-EF50250910EE}"/>
              </a:ext>
            </a:extLst>
          </p:cNvPr>
          <p:cNvSpPr txBox="1"/>
          <p:nvPr/>
        </p:nvSpPr>
        <p:spPr>
          <a:xfrm>
            <a:off x="669453" y="2709661"/>
            <a:ext cx="777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Precio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A9727FB-A7D0-1548-95EB-FB5B8F4C1563}"/>
              </a:ext>
            </a:extLst>
          </p:cNvPr>
          <p:cNvSpPr txBox="1"/>
          <p:nvPr/>
        </p:nvSpPr>
        <p:spPr>
          <a:xfrm>
            <a:off x="607699" y="4051631"/>
            <a:ext cx="1212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Promoción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E68454B-3F12-2F42-AC8E-85AEBEF70580}"/>
              </a:ext>
            </a:extLst>
          </p:cNvPr>
          <p:cNvSpPr txBox="1"/>
          <p:nvPr/>
        </p:nvSpPr>
        <p:spPr>
          <a:xfrm>
            <a:off x="716464" y="531749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Plaza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BF2CD1C-4AF7-E34C-B7F0-A48C5B3F94E4}"/>
              </a:ext>
            </a:extLst>
          </p:cNvPr>
          <p:cNvSpPr txBox="1"/>
          <p:nvPr/>
        </p:nvSpPr>
        <p:spPr>
          <a:xfrm>
            <a:off x="478498" y="6035014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Distribución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0625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4FC0CB-9AB5-5544-83E7-25B223AF8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C7A632-766C-B04C-9E80-16C312A74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7674" y="2083834"/>
            <a:ext cx="4343830" cy="3997828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Todos los modelos son buenos: no hay ninguno mejor que otro.</a:t>
            </a:r>
          </a:p>
          <a:p>
            <a:r>
              <a:rPr lang="es-MX" sz="2800" dirty="0"/>
              <a:t>Se debe elegir un modelo de acuerdo al entorno y a las principales fortalezas de todo el conjunto de elementos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1C8052CC-6529-D545-BC3B-2889D2E530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668317"/>
              </p:ext>
            </p:extLst>
          </p:nvPr>
        </p:nvGraphicFramePr>
        <p:xfrm>
          <a:off x="670861" y="1565345"/>
          <a:ext cx="5273273" cy="532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5AEAB59B-FF27-CD4D-8560-8AD7A9F9C56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60350" r="100000"/>
                    </a14:imgEffect>
                  </a14:imgLayer>
                </a14:imgProps>
              </a:ext>
            </a:extLst>
          </a:blip>
          <a:srcRect l="56003" r="1"/>
          <a:stretch/>
        </p:blipFill>
        <p:spPr>
          <a:xfrm>
            <a:off x="61301" y="2052116"/>
            <a:ext cx="1394775" cy="198683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E944219-A2C3-4C4D-9635-7DB853DA6A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0410"/>
          <a:stretch/>
        </p:blipFill>
        <p:spPr>
          <a:xfrm>
            <a:off x="-530390" y="4360428"/>
            <a:ext cx="1879982" cy="194142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63B8041-1283-6A40-94B6-87758A432C0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0515"/>
          <a:stretch/>
        </p:blipFill>
        <p:spPr>
          <a:xfrm>
            <a:off x="6024386" y="2289235"/>
            <a:ext cx="1502715" cy="170812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B144A79-077B-894C-AF47-76FBF1DF714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75006"/>
          <a:stretch/>
        </p:blipFill>
        <p:spPr>
          <a:xfrm>
            <a:off x="5279937" y="2289235"/>
            <a:ext cx="747709" cy="168273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36E01A3-BC06-714F-852A-14852C3ADB6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0076"/>
          <a:stretch/>
        </p:blipFill>
        <p:spPr>
          <a:xfrm>
            <a:off x="5264876" y="4228717"/>
            <a:ext cx="2127477" cy="199542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32351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Bases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Aplica conceptos del marketing a la </a:t>
            </a:r>
            <a:r>
              <a:rPr lang="es-ES_tradnl" sz="2800" dirty="0" err="1"/>
              <a:t>din</a:t>
            </a:r>
            <a:r>
              <a:rPr lang="es-ES" sz="2800" dirty="0"/>
              <a:t>á</a:t>
            </a:r>
            <a:r>
              <a:rPr lang="es-ES_tradnl" sz="2800" dirty="0"/>
              <a:t>mica de un partido </a:t>
            </a:r>
            <a:r>
              <a:rPr lang="es-ES_tradnl" sz="2800" dirty="0" err="1"/>
              <a:t>pol</a:t>
            </a:r>
            <a:r>
              <a:rPr lang="es-ES" sz="2800" dirty="0" err="1"/>
              <a:t>íti</a:t>
            </a:r>
            <a:r>
              <a:rPr lang="es-ES_tradnl" sz="2800" dirty="0" err="1"/>
              <a:t>co</a:t>
            </a:r>
            <a:r>
              <a:rPr lang="es-ES_tradnl" sz="2800" dirty="0"/>
              <a:t> dentro de un proceso electoral, desde su comienzo hasta la </a:t>
            </a:r>
            <a:r>
              <a:rPr lang="es-ES_tradnl" sz="2800" dirty="0" err="1"/>
              <a:t>culminaci</a:t>
            </a:r>
            <a:r>
              <a:rPr lang="es-ES" sz="2800" dirty="0" err="1"/>
              <a:t>ó</a:t>
            </a:r>
            <a:r>
              <a:rPr lang="es-ES_tradnl" sz="2800" dirty="0"/>
              <a:t>n del partido en el poder. </a:t>
            </a:r>
          </a:p>
          <a:p>
            <a:r>
              <a:rPr lang="es-ES_tradnl" sz="2800" dirty="0"/>
              <a:t>El modelo de marketing </a:t>
            </a:r>
            <a:r>
              <a:rPr lang="es-ES_tradnl" sz="2800" dirty="0" err="1"/>
              <a:t>pol</a:t>
            </a:r>
            <a:r>
              <a:rPr lang="es-ES" sz="2800" dirty="0" err="1"/>
              <a:t>ít</a:t>
            </a:r>
            <a:r>
              <a:rPr lang="es-ES_tradnl" sz="2800" dirty="0" err="1"/>
              <a:t>ico</a:t>
            </a:r>
            <a:r>
              <a:rPr lang="es-ES_tradnl" sz="2800" dirty="0"/>
              <a:t> debe ser flexible, aplicable a la realidad, </a:t>
            </a:r>
            <a:r>
              <a:rPr lang="es-ES_tradnl" sz="2800" dirty="0" err="1"/>
              <a:t>cre</a:t>
            </a:r>
            <a:r>
              <a:rPr lang="es-ES" sz="2800" dirty="0" err="1"/>
              <a:t>íb</a:t>
            </a:r>
            <a:r>
              <a:rPr lang="es-ES_tradnl" sz="2800" dirty="0"/>
              <a:t>le y con objetivos concretos a seguir </a:t>
            </a:r>
          </a:p>
          <a:p>
            <a:endParaRPr lang="es-ES_tradnl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2971C8C-5EB5-1F49-9D34-509E557B7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4726" y="4686156"/>
            <a:ext cx="2518229" cy="14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21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5D0DD3-FF10-CE41-A99D-6826D1565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C4E30F-80E4-3643-BD41-183EE31DD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34567"/>
          </a:xfrm>
        </p:spPr>
        <p:txBody>
          <a:bodyPr>
            <a:normAutofit fontScale="92500" lnSpcReduction="20000"/>
          </a:bodyPr>
          <a:lstStyle/>
          <a:p>
            <a:r>
              <a:rPr lang="es-ES" sz="2400" dirty="0"/>
              <a:t>Alonso Coto, Manuel A. y </a:t>
            </a:r>
            <a:r>
              <a:rPr lang="es-ES" sz="2400" dirty="0" err="1"/>
              <a:t>Adell</a:t>
            </a:r>
            <a:r>
              <a:rPr lang="es-ES" sz="2400" dirty="0"/>
              <a:t> A. (2011). Marketing Político 2.0; lo que todo candidato necesita saber para ganar las elecciones. Gestión 2000</a:t>
            </a:r>
            <a:endParaRPr lang="es-MX" sz="2400" dirty="0"/>
          </a:p>
          <a:p>
            <a:r>
              <a:rPr lang="es-MX" sz="2400" dirty="0"/>
              <a:t>Antevenio (2018). 5 Súper Ejemplos de marketing político en internet. Recuperado el 5 de febrero de https://www.antevenio.com/blog/2018/03/ejemplos-de-marketing-politico-2/</a:t>
            </a:r>
          </a:p>
          <a:p>
            <a:r>
              <a:rPr lang="es-ES" sz="2400" dirty="0"/>
              <a:t>Costa </a:t>
            </a:r>
            <a:r>
              <a:rPr lang="es-ES" sz="2400" dirty="0" err="1"/>
              <a:t>Bonino</a:t>
            </a:r>
            <a:r>
              <a:rPr lang="es-ES" sz="2400" dirty="0"/>
              <a:t>, L. (2010) Manual de Marketing Político. Consultado el 05/05/2015, Disponible: http://</a:t>
            </a:r>
            <a:r>
              <a:rPr lang="es-ES" sz="2400" dirty="0" err="1"/>
              <a:t>www.costabonino.com</a:t>
            </a:r>
            <a:r>
              <a:rPr lang="es-ES" sz="2400" dirty="0"/>
              <a:t>/</a:t>
            </a:r>
            <a:r>
              <a:rPr lang="es-ES" sz="2400" dirty="0" err="1"/>
              <a:t>manualmp.pdf</a:t>
            </a:r>
            <a:endParaRPr lang="es-MX" sz="2400" dirty="0"/>
          </a:p>
          <a:p>
            <a:r>
              <a:rPr lang="es-ES" sz="2400" dirty="0" err="1"/>
              <a:t>Maarek</a:t>
            </a:r>
            <a:r>
              <a:rPr lang="es-ES" sz="2400" dirty="0"/>
              <a:t>, P. J. (1997). Marketing político y comunicación: claves para una buena información política. Editorial Paidós.</a:t>
            </a:r>
            <a:endParaRPr lang="es-MX" sz="2400" dirty="0"/>
          </a:p>
          <a:p>
            <a:r>
              <a:rPr lang="es-ES" sz="2400" dirty="0"/>
              <a:t>Martín Salgado, L. (2002). Marketing político, arte y ciencia de la persuasión en democracia. Editorial Paidós. 4a Edición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24385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3E0E04-2011-7E41-8B27-70E44EB96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producto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5C4819-397C-244B-A597-A7BCA7661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0653" y="2015732"/>
            <a:ext cx="6094685" cy="3951931"/>
          </a:xfrm>
        </p:spPr>
        <p:txBody>
          <a:bodyPr>
            <a:normAutofit fontScale="92500" lnSpcReduction="10000"/>
          </a:bodyPr>
          <a:lstStyle/>
          <a:p>
            <a:r>
              <a:rPr lang="es-MX" sz="2800" dirty="0"/>
              <a:t>Todo gira en torno a la plataforma de campaña: propuestas políticas, económicas y sociales</a:t>
            </a:r>
          </a:p>
          <a:p>
            <a:r>
              <a:rPr lang="es-MX" sz="2800" dirty="0"/>
              <a:t>Liga la oferta que hace el candidato a sus electores</a:t>
            </a:r>
          </a:p>
          <a:p>
            <a:r>
              <a:rPr lang="es-MX" sz="2800" dirty="0"/>
              <a:t>Conjuntamente con sus características, imagen, cualidades morales, experiencia, confianza</a:t>
            </a:r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FC8981C-D1F5-554C-87DC-F4FAD14F87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47" r="14014" b="22045"/>
          <a:stretch/>
        </p:blipFill>
        <p:spPr>
          <a:xfrm>
            <a:off x="7304418" y="2480787"/>
            <a:ext cx="4444192" cy="252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983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31C4BC-12E6-AB44-9183-E7091520A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plaza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92FBC6-53FB-E84B-8C27-059A3072D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189" y="2015732"/>
            <a:ext cx="6331109" cy="3987506"/>
          </a:xfrm>
        </p:spPr>
        <p:txBody>
          <a:bodyPr>
            <a:normAutofit fontScale="92500" lnSpcReduction="10000"/>
          </a:bodyPr>
          <a:lstStyle/>
          <a:p>
            <a:r>
              <a:rPr lang="es-MX" sz="3200" dirty="0"/>
              <a:t>La visualización del candidato/partido por los electores</a:t>
            </a:r>
          </a:p>
          <a:p>
            <a:r>
              <a:rPr lang="es-MX" sz="3200" dirty="0"/>
              <a:t>Se deben considerar las características del candidato/producto para persuadir</a:t>
            </a:r>
          </a:p>
          <a:p>
            <a:r>
              <a:rPr lang="es-MX" sz="3200" dirty="0"/>
              <a:t>Dichas características deben ser visibles y accesibles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F372DD6-39DD-8743-AC81-85D243A8E90C}"/>
              </a:ext>
            </a:extLst>
          </p:cNvPr>
          <p:cNvSpPr txBox="1"/>
          <p:nvPr/>
        </p:nvSpPr>
        <p:spPr>
          <a:xfrm>
            <a:off x="7914807" y="839343"/>
            <a:ext cx="3597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/>
              <a:t>“Si eres una estrella, </a:t>
            </a:r>
          </a:p>
          <a:p>
            <a:pPr algn="r"/>
            <a:r>
              <a:rPr lang="es-MX" sz="2000" dirty="0"/>
              <a:t>te dejan hacer lo que quieras”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FD8D5A-B591-1347-984B-509E09AB4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854" y="1853754"/>
            <a:ext cx="2794000" cy="37211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7BCF1398-AB50-5C43-8167-50A562547BA3}"/>
              </a:ext>
            </a:extLst>
          </p:cNvPr>
          <p:cNvSpPr/>
          <p:nvPr/>
        </p:nvSpPr>
        <p:spPr>
          <a:xfrm>
            <a:off x="6522719" y="5696713"/>
            <a:ext cx="5259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222222"/>
                </a:solidFill>
                <a:latin typeface="Arial" panose="020B0604020202020204" pitchFamily="34" charset="0"/>
              </a:rPr>
              <a:t>Trump y Rodman, </a:t>
            </a:r>
            <a:r>
              <a:rPr lang="es-MX" i="1" dirty="0">
                <a:solidFill>
                  <a:srgbClr val="222222"/>
                </a:solidFill>
                <a:latin typeface="Arial" panose="020B0604020202020204" pitchFamily="34" charset="0"/>
              </a:rPr>
              <a:t>The Celebrity Apprentice</a:t>
            </a:r>
            <a:r>
              <a:rPr lang="es-MX" dirty="0">
                <a:solidFill>
                  <a:srgbClr val="222222"/>
                </a:solidFill>
                <a:latin typeface="Arial" panose="020B0604020202020204" pitchFamily="34" charset="0"/>
              </a:rPr>
              <a:t>, 2009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97699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0081EF-2C5D-0D47-9272-7D98C22D1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Pull marketing (mercadotecnia de medios)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8F3D37-F6E1-BF42-8E75-C3B6880BA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903" y="2090451"/>
            <a:ext cx="5938571" cy="38611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200" dirty="0"/>
              <a:t>Las características del candidato/partido, deben integarse en:</a:t>
            </a:r>
            <a:endParaRPr lang="es-MX" sz="2800" dirty="0"/>
          </a:p>
          <a:p>
            <a:r>
              <a:rPr lang="es-MX" sz="2800" dirty="0"/>
              <a:t>Actividades de promoción de los mensajes e imagen</a:t>
            </a:r>
          </a:p>
          <a:p>
            <a:r>
              <a:rPr lang="es-MX" sz="2800" dirty="0"/>
              <a:t>Resaltar principalmente en medios masivos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755EEC1-E2DB-F74B-8291-3DAE24719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0862" y="2248525"/>
            <a:ext cx="4101380" cy="272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47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F1C8AC-CD09-1B44-B41E-2C7A8A25A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Investigación de mercados (polling)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04A225-5D73-794F-A8DD-E25FDAA6D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4664407" cy="3450613"/>
          </a:xfrm>
        </p:spPr>
        <p:txBody>
          <a:bodyPr>
            <a:normAutofit/>
          </a:bodyPr>
          <a:lstStyle/>
          <a:p>
            <a:r>
              <a:rPr lang="es-MX" sz="3200" dirty="0"/>
              <a:t>La investigación de las tendencias deben definir con mayor precisión el mercado objetivo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1170424-8119-2D44-B725-3F425C371F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63" r="20300"/>
          <a:stretch/>
        </p:blipFill>
        <p:spPr>
          <a:xfrm>
            <a:off x="6405919" y="2078327"/>
            <a:ext cx="4648935" cy="332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336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9124647" cy="2541431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Modelo </a:t>
            </a:r>
            <a:r>
              <a:rPr lang="es-ES" dirty="0" err="1"/>
              <a:t>Market</a:t>
            </a:r>
            <a:r>
              <a:rPr lang="es-ES" dirty="0"/>
              <a:t> </a:t>
            </a:r>
            <a:r>
              <a:rPr lang="es-ES" dirty="0" err="1"/>
              <a:t>Oriented</a:t>
            </a:r>
            <a:r>
              <a:rPr lang="es-ES" dirty="0"/>
              <a:t> </a:t>
            </a:r>
            <a:r>
              <a:rPr lang="es-ES" dirty="0" err="1"/>
              <a:t>Parties</a:t>
            </a:r>
            <a:r>
              <a:rPr lang="es-ES" dirty="0"/>
              <a:t> (MOP)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7002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31C4BC-12E6-AB44-9183-E7091520A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BASES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92FBC6-53FB-E84B-8C27-059A3072D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2142"/>
          </a:xfrm>
        </p:spPr>
        <p:txBody>
          <a:bodyPr>
            <a:normAutofit lnSpcReduction="10000"/>
          </a:bodyPr>
          <a:lstStyle/>
          <a:p>
            <a:r>
              <a:rPr lang="es-MX" sz="3200" dirty="0"/>
              <a:t>Define el proceso que tiene que llevar a cabo un partido político </a:t>
            </a:r>
          </a:p>
          <a:p>
            <a:r>
              <a:rPr lang="es-MX" sz="3200" dirty="0"/>
              <a:t>Desde el principio de un periodo electoral, pasando por las elecciones hasta llegar al poder y posteriormente cumplir su programa electoral y satisfacer a aquellos electores que han depositado su confianza en ellos</a:t>
            </a:r>
          </a:p>
          <a:p>
            <a:endParaRPr lang="es-MX" sz="3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F40ABFC-BC95-C445-8A70-CBD27609FD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788" t="6042" b="19791"/>
          <a:stretch/>
        </p:blipFill>
        <p:spPr>
          <a:xfrm>
            <a:off x="9339857" y="117089"/>
            <a:ext cx="2588163" cy="242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8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BB4598-D58D-2549-AAFC-68F3212EA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1. Inteligencia de mercados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184912C-2435-0C44-ABA8-6F138B015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317" y="2128025"/>
            <a:ext cx="10172538" cy="5123005"/>
          </a:xfrm>
        </p:spPr>
        <p:txBody>
          <a:bodyPr>
            <a:normAutofit/>
          </a:bodyPr>
          <a:lstStyle/>
          <a:p>
            <a:r>
              <a:rPr lang="es-MX" sz="2800" dirty="0"/>
              <a:t>Analizar las demandas reales del mercado político</a:t>
            </a:r>
          </a:p>
          <a:p>
            <a:r>
              <a:rPr lang="es-MX" sz="2800" dirty="0"/>
              <a:t>Se apoya de herramientas como:</a:t>
            </a:r>
          </a:p>
          <a:p>
            <a:r>
              <a:rPr lang="es-MX" sz="2800" dirty="0"/>
              <a:t>Brainstorming entre simpatizantes</a:t>
            </a:r>
          </a:p>
          <a:p>
            <a:r>
              <a:rPr lang="es-MX" sz="2800" dirty="0"/>
              <a:t>Crear debates políticos</a:t>
            </a:r>
          </a:p>
          <a:p>
            <a:r>
              <a:rPr lang="es-MX" sz="2800" dirty="0"/>
              <a:t>Tener encuentros con simpatizantes</a:t>
            </a:r>
          </a:p>
          <a:p>
            <a:r>
              <a:rPr lang="es-MX" sz="2800" dirty="0"/>
              <a:t>Tener encuentros con opositores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El partido debe centrarse en entender las demandas de reales del mercado político en lugar de dar por ciertas las que cree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335DF95-C05D-544F-BD8A-E45460941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1270" y="576676"/>
            <a:ext cx="4450980" cy="381921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37345843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Galería</Template>
  <TotalTime>542</TotalTime>
  <Words>1003</Words>
  <Application>Microsoft Macintosh PowerPoint</Application>
  <PresentationFormat>Panorámica</PresentationFormat>
  <Paragraphs>124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3" baseType="lpstr">
      <vt:lpstr>Arial</vt:lpstr>
      <vt:lpstr>Gill Sans MT</vt:lpstr>
      <vt:lpstr>Gallery</vt:lpstr>
      <vt:lpstr>Modelo de newman</vt:lpstr>
      <vt:lpstr>Bases</vt:lpstr>
      <vt:lpstr>producto</vt:lpstr>
      <vt:lpstr>plaza</vt:lpstr>
      <vt:lpstr>Pull marketing (mercadotecnia de medios)</vt:lpstr>
      <vt:lpstr>Investigación de mercados (polling)</vt:lpstr>
      <vt:lpstr>Modelo Market Oriented Parties (MOP)</vt:lpstr>
      <vt:lpstr>BASES</vt:lpstr>
      <vt:lpstr>1. Inteligencia de mercados</vt:lpstr>
      <vt:lpstr>II. DISEÑO DEL PRODUCTO</vt:lpstr>
      <vt:lpstr>III. Ajuste del producto</vt:lpstr>
      <vt:lpstr>IV. Implementación</vt:lpstr>
      <vt:lpstr>V. Comunicación</vt:lpstr>
      <vt:lpstr>VI. campaña</vt:lpstr>
      <vt:lpstr>VII. elección</vt:lpstr>
      <vt:lpstr>VIII. ENTREGA</vt:lpstr>
      <vt:lpstr>Resumen de los modelos</vt:lpstr>
      <vt:lpstr>Presentación de PowerPoint</vt:lpstr>
      <vt:lpstr>Conclusiones</vt:lpstr>
      <vt:lpstr>Referencias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 de marketing político</dc:title>
  <dc:creator>Usuario de Microsoft Office</dc:creator>
  <cp:lastModifiedBy>Usuario de Microsoft Office</cp:lastModifiedBy>
  <cp:revision>39</cp:revision>
  <dcterms:created xsi:type="dcterms:W3CDTF">2019-02-25T02:08:36Z</dcterms:created>
  <dcterms:modified xsi:type="dcterms:W3CDTF">2019-09-30T15:26:42Z</dcterms:modified>
</cp:coreProperties>
</file>