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sldIdLst>
    <p:sldId id="269" r:id="rId2"/>
    <p:sldId id="267" r:id="rId3"/>
    <p:sldId id="270" r:id="rId4"/>
    <p:sldId id="271" r:id="rId5"/>
    <p:sldId id="272" r:id="rId6"/>
    <p:sldId id="280" r:id="rId7"/>
    <p:sldId id="281" r:id="rId8"/>
    <p:sldId id="282" r:id="rId9"/>
    <p:sldId id="283" r:id="rId10"/>
    <p:sldId id="284" r:id="rId11"/>
    <p:sldId id="303" r:id="rId12"/>
    <p:sldId id="30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64"/>
    <p:restoredTop sz="94697"/>
  </p:normalViewPr>
  <p:slideViewPr>
    <p:cSldViewPr snapToGrid="0" snapToObjects="1">
      <p:cViewPr varScale="1">
        <p:scale>
          <a:sx n="80" d="100"/>
          <a:sy n="80" d="100"/>
        </p:scale>
        <p:origin x="11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178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36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879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927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3822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324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819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116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9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0618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139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911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10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tiff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tiff"/><Relationship Id="rId5" Type="http://schemas.openxmlformats.org/officeDocument/2006/relationships/image" Target="../media/image9.tiff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tiff"/><Relationship Id="rId5" Type="http://schemas.openxmlformats.org/officeDocument/2006/relationships/image" Target="../media/image13.tiff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tiff"/><Relationship Id="rId5" Type="http://schemas.openxmlformats.org/officeDocument/2006/relationships/image" Target="../media/image7.tiff"/><Relationship Id="rId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7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tiff"/><Relationship Id="rId4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8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tiff"/><Relationship Id="rId4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1.tif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microsoft.com/office/2007/relationships/hdphoto" Target="../media/hdphoto9.wdp"/><Relationship Id="rId5" Type="http://schemas.openxmlformats.org/officeDocument/2006/relationships/image" Target="../media/image20.png"/><Relationship Id="rId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Se dirige a un mercado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2800" dirty="0"/>
              <a:t>Se dirige a una audiencia</a:t>
            </a:r>
            <a:endParaRPr lang="es-MX" sz="2800" b="1" dirty="0"/>
          </a:p>
        </p:txBody>
      </p:sp>
      <p:pic>
        <p:nvPicPr>
          <p:cNvPr id="7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8D0C09-C01E-E246-8952-FD4BD2420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 rot="20753983">
            <a:off x="7994471" y="1630570"/>
            <a:ext cx="1614969" cy="1684169"/>
          </a:xfrm>
        </p:spPr>
        <p:txBody>
          <a:bodyPr>
            <a:prstTxWarp prst="textArchUp">
              <a:avLst>
                <a:gd name="adj" fmla="val 10573099"/>
              </a:avLst>
            </a:prstTxWarp>
            <a:normAutofit/>
          </a:bodyPr>
          <a:lstStyle/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47F5EAA2-F5A6-6249-81BE-967F24B5CE4E}"/>
              </a:ext>
            </a:extLst>
          </p:cNvPr>
          <p:cNvSpPr txBox="1">
            <a:spLocks/>
          </p:cNvSpPr>
          <p:nvPr/>
        </p:nvSpPr>
        <p:spPr>
          <a:xfrm rot="20753983">
            <a:off x="7847405" y="1315964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Down">
              <a:avLst>
                <a:gd name="adj" fmla="val 18663125"/>
              </a:avLst>
            </a:prstTxWarp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Político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1C01451-C83A-154A-875F-5C42C44D23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4058758"/>
            <a:ext cx="3632200" cy="22352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EA8A43F-D67F-804D-BD64-888F0CD825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5245" y="3988109"/>
            <a:ext cx="4924355" cy="230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4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069848" y="3342372"/>
            <a:ext cx="4754880" cy="2613925"/>
          </a:xfrm>
        </p:spPr>
        <p:txBody>
          <a:bodyPr>
            <a:normAutofit/>
          </a:bodyPr>
          <a:lstStyle/>
          <a:p>
            <a:r>
              <a:rPr lang="es-ES_tradnl" sz="2800" dirty="0"/>
              <a:t>La mercadotecnia comercial se basa en empleados asalariados.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373368" y="3242809"/>
            <a:ext cx="5209032" cy="2714171"/>
          </a:xfrm>
        </p:spPr>
        <p:txBody>
          <a:bodyPr>
            <a:normAutofit/>
          </a:bodyPr>
          <a:lstStyle/>
          <a:p>
            <a:r>
              <a:rPr lang="es-ES_tradnl" sz="2800" dirty="0"/>
              <a:t>La mercadotecnia política se basa predominantemente en voluntarios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 txBox="1">
            <a:spLocks/>
          </p:cNvSpPr>
          <p:nvPr/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MX"/>
              <a:t>Diferencias Mkt y Mkt Político</a:t>
            </a:r>
          </a:p>
        </p:txBody>
      </p:sp>
      <p:pic>
        <p:nvPicPr>
          <p:cNvPr id="9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pic>
        <p:nvPicPr>
          <p:cNvPr id="8" name="Imagen 7" descr="Captura de pantalla 2017-12-04 a las 11.38.07 p.m..png">
            <a:extLst>
              <a:ext uri="{FF2B5EF4-FFF2-40B4-BE49-F238E27FC236}">
                <a16:creationId xmlns:a16="http://schemas.microsoft.com/office/drawing/2014/main" id="{3A7D45BE-95F7-C941-80BE-BEACDD6CC6D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10021" r="7917" b="27562"/>
          <a:stretch/>
        </p:blipFill>
        <p:spPr>
          <a:xfrm>
            <a:off x="6994357" y="4284000"/>
            <a:ext cx="3703233" cy="206579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FBEC7667-7C1D-6841-B0E8-D089D18C27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000" b="98800" l="3500" r="95333">
                        <a14:foregroundMark x1="56500" y1="44400" x2="56500" y2="44400"/>
                        <a14:foregroundMark x1="59333" y1="15600" x2="59333" y2="15600"/>
                        <a14:foregroundMark x1="69333" y1="12400" x2="69333" y2="12400"/>
                        <a14:foregroundMark x1="53833" y1="13200" x2="53833" y2="13200"/>
                        <a14:foregroundMark x1="42000" y1="12800" x2="42000" y2="12800"/>
                        <a14:foregroundMark x1="48167" y1="15200" x2="48167" y2="15200"/>
                        <a14:foregroundMark x1="29167" y1="14400" x2="29167" y2="14400"/>
                        <a14:foregroundMark x1="24167" y1="22800" x2="24167" y2="22800"/>
                        <a14:foregroundMark x1="19000" y1="16800" x2="19000" y2="16800"/>
                        <a14:foregroundMark x1="13500" y1="25200" x2="13500" y2="25200"/>
                        <a14:foregroundMark x1="15000" y1="53600" x2="15000" y2="53600"/>
                        <a14:foregroundMark x1="14667" y1="16800" x2="14667" y2="16800"/>
                        <a14:foregroundMark x1="9167" y1="29600" x2="9167" y2="29600"/>
                        <a14:foregroundMark x1="6500" y1="36400" x2="6500" y2="36400"/>
                        <a14:foregroundMark x1="7667" y1="52800" x2="7667" y2="52800"/>
                        <a14:foregroundMark x1="24333" y1="18400" x2="24333" y2="18400"/>
                        <a14:foregroundMark x1="26833" y1="48800" x2="26833" y2="48800"/>
                        <a14:foregroundMark x1="19833" y1="14800" x2="19833" y2="14800"/>
                        <a14:foregroundMark x1="18500" y1="24400" x2="18500" y2="24400"/>
                        <a14:foregroundMark x1="16667" y1="79600" x2="16667" y2="79600"/>
                        <a14:foregroundMark x1="30500" y1="44400" x2="30500" y2="44400"/>
                        <a14:foregroundMark x1="25500" y1="58800" x2="25500" y2="58800"/>
                        <a14:foregroundMark x1="58667" y1="80400" x2="58667" y2="80400"/>
                        <a14:foregroundMark x1="59000" y1="96800" x2="59000" y2="96800"/>
                        <a14:foregroundMark x1="52667" y1="94000" x2="52667" y2="94000"/>
                        <a14:foregroundMark x1="53500" y1="83600" x2="53500" y2="83600"/>
                        <a14:foregroundMark x1="54833" y1="60800" x2="54833" y2="60800"/>
                        <a14:foregroundMark x1="57500" y1="61600" x2="57500" y2="61600"/>
                        <a14:foregroundMark x1="57333" y1="36400" x2="57333" y2="36400"/>
                        <a14:foregroundMark x1="51000" y1="43600" x2="51000" y2="43600"/>
                        <a14:foregroundMark x1="45000" y1="26400" x2="45000" y2="26400"/>
                        <a14:foregroundMark x1="47667" y1="26000" x2="47667" y2="26000"/>
                        <a14:foregroundMark x1="48500" y1="24400" x2="48500" y2="24400"/>
                        <a14:foregroundMark x1="50500" y1="27200" x2="50500" y2="27200"/>
                        <a14:foregroundMark x1="46833" y1="43200" x2="46833" y2="43200"/>
                        <a14:foregroundMark x1="45000" y1="62800" x2="45000" y2="62800"/>
                        <a14:foregroundMark x1="44667" y1="53600" x2="44667" y2="53600"/>
                        <a14:foregroundMark x1="43000" y1="44000" x2="43000" y2="44000"/>
                        <a14:foregroundMark x1="42167" y1="30000" x2="42167" y2="30000"/>
                        <a14:foregroundMark x1="54167" y1="43600" x2="54167" y2="43600"/>
                        <a14:foregroundMark x1="51500" y1="33600" x2="51500" y2="33600"/>
                        <a14:foregroundMark x1="53333" y1="35600" x2="53333" y2="35600"/>
                        <a14:foregroundMark x1="57833" y1="56800" x2="57833" y2="56800"/>
                        <a14:foregroundMark x1="51333" y1="51200" x2="51333" y2="51200"/>
                        <a14:foregroundMark x1="43667" y1="80800" x2="43667" y2="80800"/>
                        <a14:foregroundMark x1="49500" y1="77600" x2="49500" y2="77600"/>
                        <a14:foregroundMark x1="43000" y1="92000" x2="43000" y2="92000"/>
                        <a14:foregroundMark x1="50167" y1="89200" x2="50167" y2="89200"/>
                        <a14:foregroundMark x1="43667" y1="70000" x2="43667" y2="70000"/>
                        <a14:foregroundMark x1="47667" y1="56000" x2="47667" y2="56000"/>
                        <a14:foregroundMark x1="75500" y1="94400" x2="75500" y2="94400"/>
                        <a14:foregroundMark x1="71667" y1="93600" x2="71667" y2="93600"/>
                        <a14:foregroundMark x1="76500" y1="93600" x2="76500" y2="93600"/>
                        <a14:foregroundMark x1="59333" y1="94800" x2="59333" y2="94800"/>
                        <a14:foregroundMark x1="53333" y1="93200" x2="53333" y2="93200"/>
                        <a14:foregroundMark x1="52000" y1="92000" x2="52000" y2="92000"/>
                        <a14:foregroundMark x1="54000" y1="92400" x2="54000" y2="92400"/>
                        <a14:foregroundMark x1="50000" y1="94000" x2="50000" y2="94000"/>
                        <a14:foregroundMark x1="50833" y1="94400" x2="50833" y2="94400"/>
                        <a14:foregroundMark x1="55000" y1="92400" x2="55000" y2="92400"/>
                        <a14:foregroundMark x1="60000" y1="95200" x2="60000" y2="95200"/>
                        <a14:foregroundMark x1="71833" y1="91600" x2="71833" y2="91600"/>
                        <a14:foregroundMark x1="8500" y1="62800" x2="8500" y2="62800"/>
                        <a14:foregroundMark x1="7833" y1="60000" x2="7833" y2="60000"/>
                        <a14:foregroundMark x1="7667" y1="57600" x2="7667" y2="57600"/>
                        <a14:foregroundMark x1="7667" y1="55600" x2="7667" y2="55600"/>
                        <a14:foregroundMark x1="7833" y1="51200" x2="7833" y2="51200"/>
                        <a14:foregroundMark x1="8000" y1="50000" x2="8000" y2="50000"/>
                        <a14:foregroundMark x1="15000" y1="36400" x2="15000" y2="36400"/>
                        <a14:foregroundMark x1="13167" y1="30400" x2="13167" y2="30400"/>
                        <a14:foregroundMark x1="10000" y1="27600" x2="10000" y2="27600"/>
                        <a14:foregroundMark x1="7333" y1="34400" x2="7333" y2="34400"/>
                        <a14:foregroundMark x1="7667" y1="32000" x2="7667" y2="32000"/>
                        <a14:foregroundMark x1="6667" y1="40000" x2="6667" y2="40000"/>
                        <a14:foregroundMark x1="6667" y1="42000" x2="6667" y2="42000"/>
                        <a14:foregroundMark x1="24000" y1="15600" x2="24000" y2="15600"/>
                        <a14:foregroundMark x1="24167" y1="27600" x2="24167" y2="27600"/>
                        <a14:foregroundMark x1="21167" y1="30400" x2="21167" y2="30400"/>
                        <a14:foregroundMark x1="24667" y1="45200" x2="24667" y2="45200"/>
                        <a14:foregroundMark x1="29667" y1="22400" x2="29667" y2="22400"/>
                        <a14:foregroundMark x1="35000" y1="13200" x2="35000" y2="13200"/>
                        <a14:foregroundMark x1="36000" y1="13600" x2="36000" y2="13600"/>
                        <a14:foregroundMark x1="33333" y1="14400" x2="33333" y2="14400"/>
                        <a14:foregroundMark x1="34333" y1="11600" x2="34333" y2="11600"/>
                        <a14:foregroundMark x1="35500" y1="11200" x2="35500" y2="11200"/>
                        <a14:foregroundMark x1="36333" y1="12000" x2="36333" y2="12000"/>
                        <a14:foregroundMark x1="37000" y1="14000" x2="37000" y2="14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6009" y="4780614"/>
            <a:ext cx="3202558" cy="133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02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27DFD0-532D-6943-94B3-DD61B862B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6BCFF9-B304-0046-ABB1-EB5BB3FA3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1158" y="2103120"/>
            <a:ext cx="6874042" cy="3931920"/>
          </a:xfrm>
        </p:spPr>
        <p:txBody>
          <a:bodyPr>
            <a:normAutofit/>
          </a:bodyPr>
          <a:lstStyle/>
          <a:p>
            <a:r>
              <a:rPr lang="es-MX" sz="3200" dirty="0"/>
              <a:t>Los fundamentos de la mercadotecnia política son los mismos que la mercadotecnia comercial.</a:t>
            </a:r>
          </a:p>
          <a:p>
            <a:r>
              <a:rPr lang="es-MX" sz="3200" dirty="0"/>
              <a:t>Sin embargo, es importane conocer sus diferencias para enfocar de mejor manera la estrategia que se debe seguir.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E7520FE-95E4-DE4F-BECB-86A62D0E46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3221" y="1750194"/>
            <a:ext cx="2950966" cy="1655000"/>
          </a:xfrm>
          <a:prstGeom prst="rect">
            <a:avLst/>
          </a:prstGeom>
        </p:spPr>
      </p:pic>
      <p:pic>
        <p:nvPicPr>
          <p:cNvPr id="5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F0786696-9333-7647-9004-5015F277A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030" y="4069080"/>
            <a:ext cx="3043348" cy="202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echa abajo 5">
            <a:extLst>
              <a:ext uri="{FF2B5EF4-FFF2-40B4-BE49-F238E27FC236}">
                <a16:creationId xmlns:a16="http://schemas.microsoft.com/office/drawing/2014/main" id="{8059C095-3950-0845-8565-250DBDA87515}"/>
              </a:ext>
            </a:extLst>
          </p:cNvPr>
          <p:cNvSpPr/>
          <p:nvPr/>
        </p:nvSpPr>
        <p:spPr>
          <a:xfrm>
            <a:off x="2277979" y="3405194"/>
            <a:ext cx="609600" cy="663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0394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5D0DD3-FF10-CE41-A99D-6826D1565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C4E30F-80E4-3643-BD41-183EE31DD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034567"/>
          </a:xfrm>
        </p:spPr>
        <p:txBody>
          <a:bodyPr>
            <a:normAutofit fontScale="92500"/>
          </a:bodyPr>
          <a:lstStyle/>
          <a:p>
            <a:r>
              <a:rPr lang="es-ES" sz="2400" dirty="0"/>
              <a:t>Alonso Coto, Manuel A. y </a:t>
            </a:r>
            <a:r>
              <a:rPr lang="es-ES" sz="2400" dirty="0" err="1"/>
              <a:t>Adell</a:t>
            </a:r>
            <a:r>
              <a:rPr lang="es-ES" sz="2400" dirty="0"/>
              <a:t> A. (2011). Marketing Político 2.0; lo que todo candidato necesita saber para ganar las elecciones. Gestión 2000</a:t>
            </a:r>
            <a:endParaRPr lang="es-MX" sz="2400" dirty="0"/>
          </a:p>
          <a:p>
            <a:r>
              <a:rPr lang="es-MX" sz="2400" dirty="0"/>
              <a:t>Antevenio (2018). 5 Súper Ejemplos de marketing político en internet. Recuperado el 5 de febrero de https://www.antevenio.com/blog/2018/03/ejemplos-de-marketing-politico-2/</a:t>
            </a:r>
          </a:p>
          <a:p>
            <a:r>
              <a:rPr lang="es-ES" sz="2400" dirty="0"/>
              <a:t>Costa </a:t>
            </a:r>
            <a:r>
              <a:rPr lang="es-ES" sz="2400" dirty="0" err="1"/>
              <a:t>Bonino</a:t>
            </a:r>
            <a:r>
              <a:rPr lang="es-ES" sz="2400" dirty="0"/>
              <a:t>, L. (2010) Manual de Marketing Político. Consultado el 05/05/2015, Disponible: http://</a:t>
            </a:r>
            <a:r>
              <a:rPr lang="es-ES" sz="2400" dirty="0" err="1"/>
              <a:t>www.costabonino.com</a:t>
            </a:r>
            <a:r>
              <a:rPr lang="es-ES" sz="2400" dirty="0"/>
              <a:t>/</a:t>
            </a:r>
            <a:r>
              <a:rPr lang="es-ES" sz="2400" dirty="0" err="1"/>
              <a:t>manualmp.pdf</a:t>
            </a:r>
            <a:endParaRPr lang="es-MX" sz="2400" dirty="0"/>
          </a:p>
          <a:p>
            <a:r>
              <a:rPr lang="es-ES" sz="2400" dirty="0" err="1"/>
              <a:t>Maarek</a:t>
            </a:r>
            <a:r>
              <a:rPr lang="es-ES" sz="2400" dirty="0"/>
              <a:t>, P. J. (1997). Marketing político y comunicación: claves para una buena información política. Editorial Paidós.</a:t>
            </a:r>
            <a:endParaRPr lang="es-MX" sz="2400" dirty="0"/>
          </a:p>
          <a:p>
            <a:r>
              <a:rPr lang="es-ES" sz="2400" dirty="0"/>
              <a:t>Martín Salgado, L. (2002). Marketing político, arte y ciencia de la persuasión en democracia. Editorial Paidós. 4a Edición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289384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Características externas: color, forma, presentación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2800" dirty="0"/>
              <a:t>Características externas: imagen, forma de expresarse</a:t>
            </a:r>
          </a:p>
        </p:txBody>
      </p:sp>
      <p:pic>
        <p:nvPicPr>
          <p:cNvPr id="7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8D0C09-C01E-E246-8952-FD4BD2420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 rot="20753983">
            <a:off x="7994471" y="1630570"/>
            <a:ext cx="1614969" cy="1684169"/>
          </a:xfrm>
        </p:spPr>
        <p:txBody>
          <a:bodyPr>
            <a:prstTxWarp prst="textArchUp">
              <a:avLst>
                <a:gd name="adj" fmla="val 10573099"/>
              </a:avLst>
            </a:prstTxWarp>
            <a:normAutofit/>
          </a:bodyPr>
          <a:lstStyle/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47F5EAA2-F5A6-6249-81BE-967F24B5CE4E}"/>
              </a:ext>
            </a:extLst>
          </p:cNvPr>
          <p:cNvSpPr txBox="1">
            <a:spLocks/>
          </p:cNvSpPr>
          <p:nvPr/>
        </p:nvSpPr>
        <p:spPr>
          <a:xfrm rot="20753983">
            <a:off x="7847405" y="1315964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Down">
              <a:avLst>
                <a:gd name="adj" fmla="val 18663125"/>
              </a:avLst>
            </a:prstTxWarp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Político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7D9526D-A350-7F44-871A-44A4847F4D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436" y="4235340"/>
            <a:ext cx="3924297" cy="220741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2F5AE52-251E-554A-87E6-36C4CDDB25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22" b="100000" l="9975" r="89899">
                        <a14:foregroundMark x1="48737" y1="19324" x2="48737" y2="19324"/>
                        <a14:foregroundMark x1="52020" y1="9662" x2="52020" y2="9662"/>
                        <a14:foregroundMark x1="52525" y1="22866" x2="52525" y2="22866"/>
                        <a14:foregroundMark x1="52020" y1="19324" x2="52020" y2="19324"/>
                        <a14:foregroundMark x1="52020" y1="15620" x2="52020" y2="15620"/>
                        <a14:foregroundMark x1="47222" y1="15620" x2="47222" y2="15620"/>
                        <a14:foregroundMark x1="45833" y1="24799" x2="45833" y2="24799"/>
                        <a14:foregroundMark x1="48864" y1="23671" x2="48864" y2="23671"/>
                        <a14:foregroundMark x1="54672" y1="24316" x2="54672" y2="24316"/>
                        <a14:foregroundMark x1="55808" y1="24799" x2="55808" y2="24799"/>
                        <a14:foregroundMark x1="55177" y1="21578" x2="55177" y2="21578"/>
                        <a14:foregroundMark x1="54545" y1="19968" x2="54545" y2="19968"/>
                        <a14:foregroundMark x1="44949" y1="21256" x2="44949" y2="21256"/>
                        <a14:foregroundMark x1="53662" y1="7890" x2="53662" y2="7890"/>
                        <a14:foregroundMark x1="53662" y1="10306" x2="53662" y2="10306"/>
                        <a14:foregroundMark x1="46970" y1="10467" x2="46970" y2="10467"/>
                        <a14:foregroundMark x1="46970" y1="6924" x2="46970" y2="6924"/>
                        <a14:foregroundMark x1="46212" y1="9018" x2="46212" y2="9018"/>
                        <a14:foregroundMark x1="48232" y1="9662" x2="48232" y2="9662"/>
                        <a14:foregroundMark x1="49874" y1="10789" x2="49874" y2="10789"/>
                        <a14:foregroundMark x1="50126" y1="9662" x2="50126" y2="9662"/>
                        <a14:foregroundMark x1="51136" y1="8052" x2="51136" y2="8052"/>
                        <a14:foregroundMark x1="50884" y1="7568" x2="50884" y2="7568"/>
                        <a14:foregroundMark x1="50126" y1="14010" x2="50126" y2="14010"/>
                        <a14:foregroundMark x1="48485" y1="6441" x2="48485" y2="6441"/>
                        <a14:foregroundMark x1="52020" y1="5797" x2="52020" y2="5797"/>
                        <a14:foregroundMark x1="53914" y1="6441" x2="53914" y2="6441"/>
                        <a14:foregroundMark x1="47980" y1="7729" x2="47980" y2="7729"/>
                        <a14:foregroundMark x1="49369" y1="6602" x2="49369" y2="6602"/>
                        <a14:foregroundMark x1="45581" y1="16586" x2="45581" y2="165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92649" y="4159878"/>
            <a:ext cx="3007738" cy="235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80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Características propias: marca, etiqueta, notoriedad e historia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2800" dirty="0"/>
              <a:t>Características propias: valores humanos, ideología, familia, un pasado…</a:t>
            </a:r>
          </a:p>
        </p:txBody>
      </p:sp>
      <p:pic>
        <p:nvPicPr>
          <p:cNvPr id="7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8D0C09-C01E-E246-8952-FD4BD2420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 rot="20753983">
            <a:off x="7994471" y="1630570"/>
            <a:ext cx="1614969" cy="1684169"/>
          </a:xfrm>
        </p:spPr>
        <p:txBody>
          <a:bodyPr>
            <a:prstTxWarp prst="textArchUp">
              <a:avLst>
                <a:gd name="adj" fmla="val 10573099"/>
              </a:avLst>
            </a:prstTxWarp>
            <a:normAutofit/>
          </a:bodyPr>
          <a:lstStyle/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47F5EAA2-F5A6-6249-81BE-967F24B5CE4E}"/>
              </a:ext>
            </a:extLst>
          </p:cNvPr>
          <p:cNvSpPr txBox="1">
            <a:spLocks/>
          </p:cNvSpPr>
          <p:nvPr/>
        </p:nvSpPr>
        <p:spPr>
          <a:xfrm rot="20753983">
            <a:off x="7847405" y="1315964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Down">
              <a:avLst>
                <a:gd name="adj" fmla="val 18663125"/>
              </a:avLst>
            </a:prstTxWarp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Político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15AB32C-9830-7044-9277-525A4C33D0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1716" y="4332586"/>
            <a:ext cx="1530682" cy="201487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1132864-08C9-E047-8A02-BCBF88C433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9236" y="4672524"/>
            <a:ext cx="2725964" cy="167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877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Su objetivo: satisfacer una necesidad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2800" dirty="0"/>
              <a:t>Su objetivo: credibilidad en las promesas que hace</a:t>
            </a:r>
          </a:p>
        </p:txBody>
      </p:sp>
      <p:pic>
        <p:nvPicPr>
          <p:cNvPr id="7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8D0C09-C01E-E246-8952-FD4BD2420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 rot="20753983">
            <a:off x="7994471" y="1630570"/>
            <a:ext cx="1614969" cy="1684169"/>
          </a:xfrm>
        </p:spPr>
        <p:txBody>
          <a:bodyPr>
            <a:prstTxWarp prst="textArchUp">
              <a:avLst>
                <a:gd name="adj" fmla="val 10573099"/>
              </a:avLst>
            </a:prstTxWarp>
            <a:normAutofit/>
          </a:bodyPr>
          <a:lstStyle/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47F5EAA2-F5A6-6249-81BE-967F24B5CE4E}"/>
              </a:ext>
            </a:extLst>
          </p:cNvPr>
          <p:cNvSpPr txBox="1">
            <a:spLocks/>
          </p:cNvSpPr>
          <p:nvPr/>
        </p:nvSpPr>
        <p:spPr>
          <a:xfrm rot="20753983">
            <a:off x="7847405" y="1315964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Down">
              <a:avLst>
                <a:gd name="adj" fmla="val 18663125"/>
              </a:avLst>
            </a:prstTxWarp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Político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B8EDB04-4B65-514D-B706-142D1379EF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149" y="4246843"/>
            <a:ext cx="4417692" cy="2208846"/>
          </a:xfrm>
          <a:prstGeom prst="ellipse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B393FDD-7D38-B846-90A9-DE024E33411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84" t="71323" r="49472" b="7513"/>
          <a:stretch/>
        </p:blipFill>
        <p:spPr>
          <a:xfrm>
            <a:off x="7053944" y="4351378"/>
            <a:ext cx="3541487" cy="191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83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Medios para darse a conocer: tradicionales y digitales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2800" dirty="0"/>
              <a:t>Medios para darse a conocer: tradicionales y digitales</a:t>
            </a:r>
          </a:p>
        </p:txBody>
      </p:sp>
      <p:pic>
        <p:nvPicPr>
          <p:cNvPr id="7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8D0C09-C01E-E246-8952-FD4BD2420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 rot="20753983">
            <a:off x="7994471" y="1630570"/>
            <a:ext cx="1614969" cy="1684169"/>
          </a:xfrm>
        </p:spPr>
        <p:txBody>
          <a:bodyPr>
            <a:prstTxWarp prst="textArchUp">
              <a:avLst>
                <a:gd name="adj" fmla="val 10573099"/>
              </a:avLst>
            </a:prstTxWarp>
            <a:normAutofit/>
          </a:bodyPr>
          <a:lstStyle/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47F5EAA2-F5A6-6249-81BE-967F24B5CE4E}"/>
              </a:ext>
            </a:extLst>
          </p:cNvPr>
          <p:cNvSpPr txBox="1">
            <a:spLocks/>
          </p:cNvSpPr>
          <p:nvPr/>
        </p:nvSpPr>
        <p:spPr>
          <a:xfrm rot="20753983">
            <a:off x="7847405" y="1315964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Down">
              <a:avLst>
                <a:gd name="adj" fmla="val 18663125"/>
              </a:avLst>
            </a:prstTxWarp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Político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5698049-574D-FF4B-B9FD-EA9D2EC6435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627" t="3469" r="6947" b="10886"/>
          <a:stretch/>
        </p:blipFill>
        <p:spPr>
          <a:xfrm>
            <a:off x="1479183" y="4222748"/>
            <a:ext cx="3234670" cy="233363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4929A5E-F0B4-3543-ACC1-59929448462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92939" y="4222747"/>
            <a:ext cx="4129061" cy="237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88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41684" y="3062514"/>
            <a:ext cx="5434504" cy="2893784"/>
          </a:xfrm>
        </p:spPr>
        <p:txBody>
          <a:bodyPr>
            <a:normAutofit/>
          </a:bodyPr>
          <a:lstStyle/>
          <a:p>
            <a:r>
              <a:rPr lang="es-ES_tradnl" sz="2800" dirty="0"/>
              <a:t>En la mercadotecnia comercial existe un enorme el número de productos o servicios que se ofrecen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373368" y="3062513"/>
            <a:ext cx="4754880" cy="2894467"/>
          </a:xfrm>
        </p:spPr>
        <p:txBody>
          <a:bodyPr>
            <a:normAutofit/>
          </a:bodyPr>
          <a:lstStyle/>
          <a:p>
            <a:r>
              <a:rPr lang="es-ES_tradnl" sz="2800" dirty="0"/>
              <a:t>En la mercadotecnia política existe un limitado número de partidos y candidatos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 txBox="1">
            <a:spLocks/>
          </p:cNvSpPr>
          <p:nvPr/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MX"/>
              <a:t>Diferencias Mkt y Mkt Político</a:t>
            </a:r>
          </a:p>
        </p:txBody>
      </p:sp>
      <p:sp>
        <p:nvSpPr>
          <p:cNvPr id="8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 txBox="1">
            <a:spLocks/>
          </p:cNvSpPr>
          <p:nvPr/>
        </p:nvSpPr>
        <p:spPr>
          <a:xfrm>
            <a:off x="6373368" y="3342373"/>
            <a:ext cx="5113782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2800" dirty="0"/>
          </a:p>
        </p:txBody>
      </p:sp>
      <p:pic>
        <p:nvPicPr>
          <p:cNvPr id="9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C99EA45-8348-314C-9948-7B22487804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7177" y="4570989"/>
            <a:ext cx="3327588" cy="187176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D9BAC46C-96F3-AD4F-A674-5C58356D1D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4423" y="4582925"/>
            <a:ext cx="3295656" cy="185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232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069848" y="3342372"/>
            <a:ext cx="4754880" cy="2613925"/>
          </a:xfrm>
        </p:spPr>
        <p:txBody>
          <a:bodyPr>
            <a:normAutofit/>
          </a:bodyPr>
          <a:lstStyle/>
          <a:p>
            <a:r>
              <a:rPr lang="es-ES_tradnl" sz="2800" dirty="0"/>
              <a:t>El mercado comercial generalmente </a:t>
            </a:r>
            <a:r>
              <a:rPr lang="es-ES_tradnl" sz="2800"/>
              <a:t>es permanente</a:t>
            </a:r>
            <a:endParaRPr lang="es-ES_tradnl" sz="2800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373368" y="3242809"/>
            <a:ext cx="4754880" cy="2714171"/>
          </a:xfrm>
        </p:spPr>
        <p:txBody>
          <a:bodyPr>
            <a:normAutofit/>
          </a:bodyPr>
          <a:lstStyle/>
          <a:p>
            <a:r>
              <a:rPr lang="es-ES_tradnl" sz="2800"/>
              <a:t>El mercado político es temporal</a:t>
            </a:r>
            <a:endParaRPr lang="es-ES_tradnl" sz="280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 txBox="1">
            <a:spLocks/>
          </p:cNvSpPr>
          <p:nvPr/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MX"/>
              <a:t>Diferencias Mkt y Mkt Político</a:t>
            </a:r>
          </a:p>
        </p:txBody>
      </p:sp>
      <p:pic>
        <p:nvPicPr>
          <p:cNvPr id="9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C6083F2-F2F6-024F-9BD0-C1B14E6948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2695" y="4471425"/>
            <a:ext cx="3194222" cy="1872475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98BF141-04BE-D949-9652-0EEEEDAB62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992" l="3186" r="93213">
                        <a14:foregroundMark x1="80332" y1="54637" x2="80332" y2="54637"/>
                        <a14:foregroundMark x1="80332" y1="47782" x2="80332" y2="47782"/>
                        <a14:foregroundMark x1="76454" y1="40927" x2="76454" y2="40927"/>
                        <a14:foregroundMark x1="73407" y1="52621" x2="73407" y2="52621"/>
                        <a14:foregroundMark x1="73407" y1="46976" x2="73407" y2="46976"/>
                        <a14:foregroundMark x1="84488" y1="46774" x2="84488" y2="46774"/>
                        <a14:foregroundMark x1="7618" y1="33669" x2="7618" y2="33669"/>
                        <a14:foregroundMark x1="8172" y1="30242" x2="8172" y2="30242"/>
                        <a14:foregroundMark x1="9695" y1="50403" x2="9695" y2="50403"/>
                        <a14:foregroundMark x1="7618" y1="68145" x2="7618" y2="68145"/>
                        <a14:foregroundMark x1="4986" y1="69758" x2="4986" y2="69758"/>
                        <a14:foregroundMark x1="7895" y1="69960" x2="7895" y2="69960"/>
                        <a14:foregroundMark x1="10803" y1="69355" x2="10803" y2="69355"/>
                        <a14:foregroundMark x1="6094" y1="71976" x2="6094" y2="71976"/>
                        <a14:foregroundMark x1="8587" y1="71976" x2="8587" y2="71976"/>
                        <a14:foregroundMark x1="13296" y1="73992" x2="13296" y2="73992"/>
                        <a14:foregroundMark x1="4155" y1="72177" x2="4155" y2="72177"/>
                        <a14:foregroundMark x1="16343" y1="72782" x2="16343" y2="72782"/>
                        <a14:foregroundMark x1="20222" y1="73790" x2="20222" y2="73790"/>
                        <a14:foregroundMark x1="22576" y1="76815" x2="22576" y2="76815"/>
                        <a14:foregroundMark x1="26731" y1="76815" x2="26731" y2="76815"/>
                        <a14:foregroundMark x1="29917" y1="76613" x2="29917" y2="76613"/>
                        <a14:foregroundMark x1="31302" y1="79032" x2="31302" y2="79032"/>
                        <a14:foregroundMark x1="33795" y1="80847" x2="33795" y2="80847"/>
                        <a14:foregroundMark x1="37535" y1="80847" x2="37535" y2="80847"/>
                        <a14:foregroundMark x1="40582" y1="81452" x2="40582" y2="81452"/>
                        <a14:foregroundMark x1="43490" y1="81452" x2="43490" y2="81452"/>
                        <a14:foregroundMark x1="45152" y1="84677" x2="45152" y2="84677"/>
                        <a14:foregroundMark x1="58864" y1="90121" x2="58864" y2="90121"/>
                        <a14:foregroundMark x1="63989" y1="91734" x2="63989" y2="91734"/>
                        <a14:foregroundMark x1="68421" y1="91734" x2="68421" y2="91734"/>
                        <a14:foregroundMark x1="70776" y1="90323" x2="70776" y2="90323"/>
                        <a14:foregroundMark x1="11634" y1="72984" x2="11634" y2="72984"/>
                        <a14:foregroundMark x1="65512" y1="91129" x2="65512" y2="91129"/>
                        <a14:foregroundMark x1="61080" y1="91129" x2="61080" y2="91129"/>
                        <a14:foregroundMark x1="84349" y1="97177" x2="84349" y2="97177"/>
                        <a14:foregroundMark x1="78393" y1="97379" x2="78393" y2="97379"/>
                        <a14:foregroundMark x1="75208" y1="96169" x2="75208" y2="96169"/>
                        <a14:foregroundMark x1="87950" y1="96976" x2="87950" y2="96976"/>
                        <a14:foregroundMark x1="78532" y1="37903" x2="78532" y2="37903"/>
                        <a14:backgroundMark x1="56787" y1="97379" x2="56787" y2="97379"/>
                        <a14:backgroundMark x1="60665" y1="96976" x2="60665" y2="96976"/>
                        <a14:backgroundMark x1="63296" y1="97177" x2="63296" y2="97177"/>
                        <a14:backgroundMark x1="71191" y1="97782" x2="71191" y2="97782"/>
                        <a14:backgroundMark x1="66482" y1="97782" x2="66482" y2="97782"/>
                        <a14:backgroundMark x1="72576" y1="97379" x2="72576" y2="9737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47132" y="4354095"/>
            <a:ext cx="3237164" cy="222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963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069848" y="3342372"/>
            <a:ext cx="4754880" cy="2613925"/>
          </a:xfrm>
        </p:spPr>
        <p:txBody>
          <a:bodyPr>
            <a:normAutofit/>
          </a:bodyPr>
          <a:lstStyle/>
          <a:p>
            <a:r>
              <a:rPr lang="es-ES_tradnl" sz="2800" dirty="0"/>
              <a:t>El objetivo de la mercadotecnia comercial es la </a:t>
            </a:r>
            <a:r>
              <a:rPr lang="es-ES_tradnl" sz="2800"/>
              <a:t>utilidad monetaria</a:t>
            </a:r>
            <a:endParaRPr lang="es-ES_tradnl" sz="2800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373368" y="3242809"/>
            <a:ext cx="4754880" cy="2714171"/>
          </a:xfrm>
        </p:spPr>
        <p:txBody>
          <a:bodyPr>
            <a:normAutofit/>
          </a:bodyPr>
          <a:lstStyle/>
          <a:p>
            <a:r>
              <a:rPr lang="es-ES_tradnl" sz="2800" dirty="0"/>
              <a:t>El objetivo del marketing </a:t>
            </a:r>
            <a:r>
              <a:rPr lang="es-ES_tradnl" sz="2800" dirty="0" err="1"/>
              <a:t>pol</a:t>
            </a:r>
            <a:r>
              <a:rPr lang="es-ES" sz="2800" dirty="0" err="1"/>
              <a:t>ítico</a:t>
            </a:r>
            <a:r>
              <a:rPr lang="es-ES" sz="2800" dirty="0"/>
              <a:t> es </a:t>
            </a:r>
            <a:r>
              <a:rPr lang="es-ES_tradnl" sz="2800" dirty="0"/>
              <a:t>ganar las elecciones o la aprobación del ciudadano 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 txBox="1">
            <a:spLocks/>
          </p:cNvSpPr>
          <p:nvPr/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MX"/>
              <a:t>Diferencias Mkt y Mkt Político</a:t>
            </a:r>
          </a:p>
        </p:txBody>
      </p:sp>
      <p:pic>
        <p:nvPicPr>
          <p:cNvPr id="9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05C22D8-3FBF-2A46-99B8-6D7E3F4C84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07" r="19585"/>
          <a:stretch/>
        </p:blipFill>
        <p:spPr>
          <a:xfrm>
            <a:off x="7789556" y="4649334"/>
            <a:ext cx="2171826" cy="16302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529B6557-31B5-D341-8D35-978E2EB6CC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39000" y="4358868"/>
            <a:ext cx="1853842" cy="192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917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069848" y="3342372"/>
            <a:ext cx="4754880" cy="2613925"/>
          </a:xfrm>
        </p:spPr>
        <p:txBody>
          <a:bodyPr>
            <a:normAutofit/>
          </a:bodyPr>
          <a:lstStyle/>
          <a:p>
            <a:r>
              <a:rPr lang="es-ES_tradnl" sz="2800" dirty="0"/>
              <a:t>La </a:t>
            </a:r>
            <a:r>
              <a:rPr lang="es-ES_tradnl" sz="2800" dirty="0" err="1"/>
              <a:t>organizaci</a:t>
            </a:r>
            <a:r>
              <a:rPr lang="es-ES" sz="2800" dirty="0" err="1"/>
              <a:t>ón</a:t>
            </a:r>
            <a:r>
              <a:rPr lang="es-ES" sz="2800" dirty="0"/>
              <a:t> </a:t>
            </a:r>
            <a:r>
              <a:rPr lang="es-ES_tradnl" sz="2800" dirty="0"/>
              <a:t>comercial es estable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373368" y="3242809"/>
            <a:ext cx="4754880" cy="2714171"/>
          </a:xfrm>
        </p:spPr>
        <p:txBody>
          <a:bodyPr>
            <a:normAutofit/>
          </a:bodyPr>
          <a:lstStyle/>
          <a:p>
            <a:r>
              <a:rPr lang="es-ES_tradnl" sz="2800" dirty="0"/>
              <a:t>La organización electoral es dinámica: se establece totalmente nueva 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 txBox="1">
            <a:spLocks/>
          </p:cNvSpPr>
          <p:nvPr/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MX"/>
              <a:t>Diferencias Mkt y Mkt Político</a:t>
            </a:r>
          </a:p>
        </p:txBody>
      </p:sp>
      <p:pic>
        <p:nvPicPr>
          <p:cNvPr id="9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502A75C-D2C8-D943-A1DD-9EDA47A1B47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31" b="100000" l="0" r="51429">
                        <a14:foregroundMark x1="21905" y1="88475" x2="21905" y2="88475"/>
                        <a14:foregroundMark x1="31587" y1="92881" x2="31587" y2="92881"/>
                        <a14:foregroundMark x1="29524" y1="41695" x2="29524" y2="41695"/>
                        <a14:foregroundMark x1="20317" y1="44407" x2="20317" y2="44407"/>
                        <a14:foregroundMark x1="14921" y1="48475" x2="14921" y2="48475"/>
                        <a14:foregroundMark x1="4921" y1="52881" x2="4921" y2="52881"/>
                        <a14:foregroundMark x1="5714" y1="67797" x2="5714" y2="67797"/>
                        <a14:foregroundMark x1="7460" y1="35593" x2="7460" y2="35593"/>
                        <a14:foregroundMark x1="43016" y1="36610" x2="43016" y2="36610"/>
                        <a14:foregroundMark x1="41270" y1="65424" x2="41270" y2="65424"/>
                        <a14:foregroundMark x1="6984" y1="36949" x2="6984" y2="36949"/>
                        <a14:foregroundMark x1="26984" y1="72881" x2="26984" y2="72881"/>
                        <a14:backgroundMark x1="2381" y1="88814" x2="2381" y2="88814"/>
                        <a14:backgroundMark x1="1429" y1="80339" x2="1429" y2="80339"/>
                        <a14:backgroundMark x1="1429" y1="73220" x2="1429" y2="73220"/>
                        <a14:backgroundMark x1="3175" y1="96610" x2="3175" y2="96610"/>
                        <a14:backgroundMark x1="9048" y1="97288" x2="9048" y2="97288"/>
                        <a14:backgroundMark x1="11111" y1="96949" x2="11111" y2="96949"/>
                        <a14:backgroundMark x1="12698" y1="95932" x2="12698" y2="95932"/>
                        <a14:backgroundMark x1="14921" y1="95254" x2="14921" y2="95254"/>
                        <a14:backgroundMark x1="13810" y1="96610" x2="13810" y2="96610"/>
                        <a14:backgroundMark x1="15714" y1="95932" x2="15714" y2="95932"/>
                        <a14:backgroundMark x1="26984" y1="95932" x2="26984" y2="95932"/>
                        <a14:backgroundMark x1="26984" y1="89492" x2="26984" y2="89492"/>
                        <a14:backgroundMark x1="26349" y1="84746" x2="26349" y2="84746"/>
                        <a14:backgroundMark x1="26349" y1="77966" x2="26349" y2="77966"/>
                        <a14:backgroundMark x1="27460" y1="75593" x2="27460" y2="75593"/>
                        <a14:backgroundMark x1="26825" y1="83390" x2="26825" y2="83390"/>
                        <a14:backgroundMark x1="40000" y1="84068" x2="40000" y2="84068"/>
                        <a14:backgroundMark x1="41429" y1="90508" x2="41429" y2="90508"/>
                        <a14:backgroundMark x1="41905" y1="95932" x2="41905" y2="95932"/>
                        <a14:backgroundMark x1="39524" y1="94576" x2="39524" y2="94576"/>
                        <a14:backgroundMark x1="39048" y1="88136" x2="39048" y2="88136"/>
                        <a14:backgroundMark x1="40794" y1="81017" x2="40794" y2="81017"/>
                        <a14:backgroundMark x1="39206" y1="77966" x2="39206" y2="77966"/>
                        <a14:backgroundMark x1="41429" y1="77288" x2="41429" y2="77288"/>
                        <a14:backgroundMark x1="41429" y1="69492" x2="41429" y2="69492"/>
                        <a14:backgroundMark x1="2063" y1="72203" x2="2063" y2="72203"/>
                        <a14:backgroundMark x1="2381" y1="69153" x2="2381" y2="69153"/>
                        <a14:backgroundMark x1="4603" y1="71525" x2="4603" y2="71525"/>
                        <a14:backgroundMark x1="3175" y1="70169" x2="3175" y2="70169"/>
                        <a14:backgroundMark x1="27778" y1="80000" x2="27778" y2="80000"/>
                        <a14:backgroundMark x1="26190" y1="72203" x2="26190" y2="72203"/>
                        <a14:backgroundMark x1="27619" y1="70169" x2="27619" y2="70169"/>
                        <a14:backgroundMark x1="28095" y1="92881" x2="28095" y2="92881"/>
                        <a14:backgroundMark x1="42063" y1="86441" x2="42063" y2="86441"/>
                        <a14:backgroundMark x1="21905" y1="98644" x2="21905" y2="98644"/>
                        <a14:backgroundMark x1="17619" y1="98644" x2="17619" y2="98644"/>
                        <a14:backgroundMark x1="30952" y1="98644" x2="30952" y2="98644"/>
                        <a14:backgroundMark x1="35556" y1="98305" x2="35556" y2="98305"/>
                        <a14:backgroundMark x1="33016" y1="98983" x2="33016" y2="98983"/>
                      </a14:backgroundRemoval>
                    </a14:imgEffect>
                  </a14:imgLayer>
                </a14:imgProps>
              </a:ext>
            </a:extLst>
          </a:blip>
          <a:srcRect r="50076"/>
          <a:stretch/>
        </p:blipFill>
        <p:spPr>
          <a:xfrm>
            <a:off x="7267275" y="3962400"/>
            <a:ext cx="2967065" cy="2782906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E9C142D-2228-2942-AA3B-C4BE1AC1E0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9622" y="4514290"/>
            <a:ext cx="3634618" cy="190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5782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{54EFF215-CD5F-A147-858A-CEC10040B4D5}tf10001067</Template>
  <TotalTime>393</TotalTime>
  <Words>417</Words>
  <Application>Microsoft Macintosh PowerPoint</Application>
  <PresentationFormat>Panorámica</PresentationFormat>
  <Paragraphs>49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Garamond</vt:lpstr>
      <vt:lpstr>Savon</vt:lpstr>
      <vt:lpstr>Diferencias Mkt y Mkt Político</vt:lpstr>
      <vt:lpstr>Diferencias Mkt y Mkt Político</vt:lpstr>
      <vt:lpstr>Diferencias Mkt y Mkt Político</vt:lpstr>
      <vt:lpstr>Diferencias Mkt y Mkt Político</vt:lpstr>
      <vt:lpstr>Diferencias Mkt y Mkt Político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Referencias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político: fundamentos y particularidades</dc:title>
  <dc:creator>Usuario de Microsoft Office</dc:creator>
  <cp:lastModifiedBy>Usuario de Microsoft Office</cp:lastModifiedBy>
  <cp:revision>28</cp:revision>
  <dcterms:created xsi:type="dcterms:W3CDTF">2019-02-12T23:24:51Z</dcterms:created>
  <dcterms:modified xsi:type="dcterms:W3CDTF">2019-09-30T14:45:36Z</dcterms:modified>
</cp:coreProperties>
</file>