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62" r:id="rId2"/>
    <p:sldId id="263" r:id="rId3"/>
    <p:sldId id="264" r:id="rId4"/>
    <p:sldId id="265" r:id="rId5"/>
    <p:sldId id="266" r:id="rId6"/>
    <p:sldId id="268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4"/>
    <p:restoredTop sz="94697"/>
  </p:normalViewPr>
  <p:slideViewPr>
    <p:cSldViewPr snapToGrid="0" snapToObjects="1">
      <p:cViewPr varScale="1">
        <p:scale>
          <a:sx n="80" d="100"/>
          <a:sy n="80" d="100"/>
        </p:scale>
        <p:origin x="11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78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6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87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92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382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2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0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FC15F27C-FDC6-B945-8FCF-1B94B3DE0E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FEE67F4-E332-A142-9021-ACD2446422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14" name="Marcador de texto 4">
            <a:extLst>
              <a:ext uri="{FF2B5EF4-FFF2-40B4-BE49-F238E27FC236}">
                <a16:creationId xmlns:a16="http://schemas.microsoft.com/office/drawing/2014/main" id="{18F25D76-516D-9245-923E-C63C64513DE4}"/>
              </a:ext>
            </a:extLst>
          </p:cNvPr>
          <p:cNvSpPr txBox="1">
            <a:spLocks/>
          </p:cNvSpPr>
          <p:nvPr userDrawn="1"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sp>
        <p:nvSpPr>
          <p:cNvPr id="15" name="Marcador de texto 4">
            <a:extLst>
              <a:ext uri="{FF2B5EF4-FFF2-40B4-BE49-F238E27FC236}">
                <a16:creationId xmlns:a16="http://schemas.microsoft.com/office/drawing/2014/main" id="{A1BBEB5B-5770-8A4B-8DF2-D838728589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402689">
            <a:off x="7935344" y="1500111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140581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16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9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61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39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911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tif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tiff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Su fin último es obtener mejores resultados de </a:t>
            </a:r>
            <a:r>
              <a:rPr lang="es-MX" sz="2800" b="1" dirty="0"/>
              <a:t>VENTAS</a:t>
            </a:r>
          </a:p>
          <a:p>
            <a:endParaRPr lang="es-MX" sz="28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7" y="3342373"/>
            <a:ext cx="5339661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Su fin último es obtener mejores resultados en </a:t>
            </a:r>
            <a:r>
              <a:rPr lang="es-MX" sz="2800" b="1" dirty="0"/>
              <a:t>DETERMINADAS ELECCIONES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92B6875-8D72-704D-B0C2-9EB66F8986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4777" y="3888268"/>
            <a:ext cx="2555285" cy="255528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02CBB49-E66E-0B49-8269-47B5145586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92" t="15178"/>
          <a:stretch/>
        </p:blipFill>
        <p:spPr>
          <a:xfrm>
            <a:off x="6627328" y="4570989"/>
            <a:ext cx="4349253" cy="1872564"/>
          </a:xfrm>
          <a:prstGeom prst="rect">
            <a:avLst/>
          </a:prstGeom>
        </p:spPr>
      </p:pic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C8333EA8-730D-984F-87A3-A139707C6A98}"/>
              </a:ext>
            </a:extLst>
          </p:cNvPr>
          <p:cNvSpPr txBox="1">
            <a:spLocks/>
          </p:cNvSpPr>
          <p:nvPr/>
        </p:nvSpPr>
        <p:spPr>
          <a:xfrm rot="20753983">
            <a:off x="7994471" y="1630570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>
                <a:gd name="adj" fmla="val 10573099"/>
              </a:avLst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  <a:endParaRPr lang="es-MX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716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Pueden lanzarse productos que difícilmente alguien compra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5709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Pueden presentarse candidatos mediocres por los que casi nadie votará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60716DC-5968-6F49-9363-F8648484E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373" y="4351337"/>
            <a:ext cx="2838450" cy="18923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1D875A8-D800-454C-B650-A28B0396D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332" y="4351337"/>
            <a:ext cx="3810000" cy="1905000"/>
          </a:xfrm>
          <a:prstGeom prst="rect">
            <a:avLst/>
          </a:prstGeom>
        </p:spPr>
      </p:pic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6363D0F4-4F2A-3F48-A32A-8AA5F911C77B}"/>
              </a:ext>
            </a:extLst>
          </p:cNvPr>
          <p:cNvSpPr txBox="1">
            <a:spLocks/>
          </p:cNvSpPr>
          <p:nvPr/>
        </p:nvSpPr>
        <p:spPr>
          <a:xfrm rot="20753983">
            <a:off x="7994471" y="1630570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>
                <a:gd name="adj" fmla="val 10573099"/>
              </a:avLst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  <a:endParaRPr lang="es-MX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974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3200" dirty="0"/>
              <a:t>Se lanzan productos revolucionarios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3200" dirty="0"/>
              <a:t>Se redactan programas reformistas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CB6753A-AE35-474E-B292-FE3952664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596" y="4302715"/>
            <a:ext cx="4192604" cy="235834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75B625E-11D7-5747-A1BE-599F1ECB73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26" r="99231">
                        <a14:foregroundMark x1="83077" y1="6410" x2="83077" y2="6410"/>
                        <a14:foregroundMark x1="85641" y1="6410" x2="85641" y2="6410"/>
                        <a14:foregroundMark x1="88205" y1="7949" x2="88205" y2="7949"/>
                        <a14:foregroundMark x1="88974" y1="6410" x2="88974" y2="6410"/>
                        <a14:foregroundMark x1="91538" y1="30256" x2="91538" y2="30256"/>
                        <a14:foregroundMark x1="94103" y1="66410" x2="94103" y2="66410"/>
                        <a14:foregroundMark x1="94103" y1="45897" x2="94103" y2="45897"/>
                        <a14:foregroundMark x1="94103" y1="42051" x2="94103" y2="42051"/>
                        <a14:foregroundMark x1="93590" y1="29487" x2="93590" y2="29487"/>
                        <a14:foregroundMark x1="90256" y1="15641" x2="90256" y2="15641"/>
                        <a14:foregroundMark x1="62564" y1="12564" x2="62564" y2="12564"/>
                        <a14:foregroundMark x1="56154" y1="11026" x2="56154" y2="11026"/>
                        <a14:foregroundMark x1="63333" y1="9744" x2="63333" y2="9744"/>
                        <a14:foregroundMark x1="44359" y1="5128" x2="44359" y2="5128"/>
                        <a14:foregroundMark x1="30513" y1="11795" x2="30513" y2="11795"/>
                        <a14:foregroundMark x1="25897" y1="9231" x2="25897" y2="9231"/>
                        <a14:foregroundMark x1="30513" y1="7949" x2="30513" y2="7949"/>
                        <a14:foregroundMark x1="10769" y1="14359" x2="10769" y2="1435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3106" y="4330048"/>
            <a:ext cx="2175337" cy="2175337"/>
          </a:xfrm>
          <a:prstGeom prst="rect">
            <a:avLst/>
          </a:prstGeom>
        </p:spPr>
      </p:pic>
      <p:sp>
        <p:nvSpPr>
          <p:cNvPr id="14" name="Marcador de texto 4">
            <a:extLst>
              <a:ext uri="{FF2B5EF4-FFF2-40B4-BE49-F238E27FC236}">
                <a16:creationId xmlns:a16="http://schemas.microsoft.com/office/drawing/2014/main" id="{2DC68DA3-4BE9-7B41-99DD-033990ABB1FB}"/>
              </a:ext>
            </a:extLst>
          </p:cNvPr>
          <p:cNvSpPr txBox="1">
            <a:spLocks/>
          </p:cNvSpPr>
          <p:nvPr/>
        </p:nvSpPr>
        <p:spPr>
          <a:xfrm rot="20753983">
            <a:off x="7994471" y="1630570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>
                <a:gd name="adj" fmla="val 10573099"/>
              </a:avLst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  <a:endParaRPr lang="es-MX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859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Relación producto-vendedores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Relación candidato-militantes</a:t>
            </a:r>
          </a:p>
        </p:txBody>
      </p:sp>
      <p:pic>
        <p:nvPicPr>
          <p:cNvPr id="7" name="Picture 2" descr="Resultado de imagen para estrategia publicitaria en polÃ­tica">
            <a:extLst>
              <a:ext uri="{FF2B5EF4-FFF2-40B4-BE49-F238E27FC236}">
                <a16:creationId xmlns:a16="http://schemas.microsoft.com/office/drawing/2014/main" id="{21E3A6A7-FFC8-0345-A312-32956F47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7101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47F5EAA2-F5A6-6249-81BE-967F24B5CE4E}"/>
              </a:ext>
            </a:extLst>
          </p:cNvPr>
          <p:cNvSpPr txBox="1">
            <a:spLocks/>
          </p:cNvSpPr>
          <p:nvPr/>
        </p:nvSpPr>
        <p:spPr>
          <a:xfrm rot="20753983">
            <a:off x="7847405" y="1315964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Down">
              <a:avLst>
                <a:gd name="adj" fmla="val 18663125"/>
              </a:avLst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Político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93BC72D-F6FD-1B4D-9DE4-24B84DD2B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1518" y="4074630"/>
            <a:ext cx="3810000" cy="21336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654EE33-4933-4445-8A2E-46584E58B8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7921" y="4004574"/>
            <a:ext cx="4407312" cy="220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95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Producto respaldado por una empresa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Candidato respaldado por un partido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25C71EF-6097-894F-B433-314E57723B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" y="4494541"/>
            <a:ext cx="4955556" cy="167766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6413A05-2341-684F-A541-21B3FD4AD3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1259" y="4302715"/>
            <a:ext cx="3551466" cy="1986834"/>
          </a:xfrm>
          <a:prstGeom prst="rect">
            <a:avLst/>
          </a:prstGeom>
        </p:spPr>
      </p:pic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C2122311-85B0-4249-B0CB-557B54E9B798}"/>
              </a:ext>
            </a:extLst>
          </p:cNvPr>
          <p:cNvSpPr txBox="1">
            <a:spLocks/>
          </p:cNvSpPr>
          <p:nvPr/>
        </p:nvSpPr>
        <p:spPr>
          <a:xfrm rot="20753983">
            <a:off x="7994471" y="1630570"/>
            <a:ext cx="1614969" cy="1684169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>
                <a:gd name="adj" fmla="val 10573099"/>
              </a:avLst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  <a:endParaRPr lang="es-MX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641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Se utilizan más promociones que propaganda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Se utiliza sólo propaganda, no promociones</a:t>
            </a:r>
            <a:endParaRPr lang="es-MX" sz="28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A4EFF06-F0EB-5C48-8E26-124E6D291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89" b="98936" l="3520" r="96029">
                        <a14:foregroundMark x1="13177" y1="48404" x2="13177" y2="48404"/>
                        <a14:foregroundMark x1="15253" y1="47872" x2="15253" y2="47872"/>
                        <a14:foregroundMark x1="11733" y1="42154" x2="11733" y2="42154"/>
                        <a14:foregroundMark x1="68502" y1="50532" x2="68502" y2="50532"/>
                        <a14:foregroundMark x1="74639" y1="52128" x2="74639" y2="52128"/>
                        <a14:foregroundMark x1="77437" y1="51596" x2="77437" y2="51596"/>
                        <a14:foregroundMark x1="80686" y1="52660" x2="80686" y2="52660"/>
                        <a14:foregroundMark x1="86011" y1="51596" x2="86011" y2="51596"/>
                        <a14:foregroundMark x1="87816" y1="53191" x2="87816" y2="53191"/>
                        <a14:foregroundMark x1="93141" y1="58378" x2="93141" y2="58378"/>
                        <a14:foregroundMark x1="87816" y1="59973" x2="87816" y2="59973"/>
                        <a14:foregroundMark x1="79964" y1="58378" x2="79964" y2="58378"/>
                        <a14:foregroundMark x1="74639" y1="56915" x2="74639" y2="56915"/>
                        <a14:foregroundMark x1="15253" y1="42686" x2="15253" y2="426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9383" y="3829050"/>
            <a:ext cx="3998411" cy="271372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D131D0B-A517-1E41-AFA9-335FC79DA46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9258" y="4283996"/>
            <a:ext cx="3144453" cy="23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38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CB748-4A4D-5C45-B6EB-EE13017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Diferencias Mkt y Mkt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B3B75C-352C-3A47-BCA1-C4EE9E112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0113" y="3355978"/>
            <a:ext cx="4924615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Se vende un producto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C9519C-A7FC-D348-ADC0-03584ACD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3368" y="3342373"/>
            <a:ext cx="5113782" cy="3200400"/>
          </a:xfrm>
        </p:spPr>
        <p:txBody>
          <a:bodyPr>
            <a:normAutofit/>
          </a:bodyPr>
          <a:lstStyle/>
          <a:p>
            <a:r>
              <a:rPr lang="es-MX" sz="2800" dirty="0"/>
              <a:t>Se convence sobre un candidato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F1AA54B-A03F-8D4E-8D5E-BCD866783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23" b="100000" l="4417" r="9841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1035" y="1531112"/>
            <a:ext cx="2950966" cy="1655000"/>
          </a:xfrm>
          <a:prstGeom prst="rect">
            <a:avLst/>
          </a:prstGeo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8D0C09-C01E-E246-8952-FD4BD2420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 rot="20753983">
            <a:off x="7994471" y="1630570"/>
            <a:ext cx="1614969" cy="1684169"/>
          </a:xfrm>
        </p:spPr>
        <p:txBody>
          <a:bodyPr>
            <a:prstTxWarp prst="textArchUp">
              <a:avLst>
                <a:gd name="adj" fmla="val 10573099"/>
              </a:avLst>
            </a:prstTxWarp>
            <a:normAutofit/>
          </a:bodyPr>
          <a:lstStyle/>
          <a:p>
            <a:r>
              <a:rPr lang="es-MX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Marketing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0617D02-12E6-CA41-B458-9B2F95633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413" y="3800693"/>
            <a:ext cx="4991100" cy="259953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49B9DDC-0230-7647-B9A7-F9C8A19325F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511" y="3729240"/>
            <a:ext cx="4133579" cy="310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1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{54EFF215-CD5F-A147-858A-CEC10040B4D5}tf10001067</Template>
  <TotalTime>403</TotalTime>
  <Words>124</Words>
  <Application>Microsoft Macintosh PowerPoint</Application>
  <PresentationFormat>Panorámica</PresentationFormat>
  <Paragraphs>30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Garamond</vt:lpstr>
      <vt:lpstr>Savon</vt:lpstr>
      <vt:lpstr>Diferencias Mkt y Mkt Político</vt:lpstr>
      <vt:lpstr>Diferencias Mkt y Mkt Político</vt:lpstr>
      <vt:lpstr>Diferencias Mkt y Mkt Político</vt:lpstr>
      <vt:lpstr>Diferencias Mkt y Mkt Político</vt:lpstr>
      <vt:lpstr>Diferencias Mkt y Mkt Político</vt:lpstr>
      <vt:lpstr>Diferencias Mkt y Mkt Político</vt:lpstr>
      <vt:lpstr>Diferencias Mkt y Mkt Político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político: fundamentos y particularidades</dc:title>
  <dc:creator>Usuario de Microsoft Office</dc:creator>
  <cp:lastModifiedBy>Usuario de Microsoft Office</cp:lastModifiedBy>
  <cp:revision>31</cp:revision>
  <dcterms:created xsi:type="dcterms:W3CDTF">2019-02-12T23:24:51Z</dcterms:created>
  <dcterms:modified xsi:type="dcterms:W3CDTF">2019-09-30T15:02:32Z</dcterms:modified>
</cp:coreProperties>
</file>