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87" r:id="rId2"/>
    <p:sldId id="299" r:id="rId3"/>
    <p:sldId id="300" r:id="rId4"/>
    <p:sldId id="256" r:id="rId5"/>
    <p:sldId id="285" r:id="rId6"/>
    <p:sldId id="274" r:id="rId7"/>
    <p:sldId id="275" r:id="rId8"/>
    <p:sldId id="279" r:id="rId9"/>
    <p:sldId id="257" r:id="rId10"/>
    <p:sldId id="276" r:id="rId11"/>
    <p:sldId id="277" r:id="rId12"/>
    <p:sldId id="278" r:id="rId13"/>
    <p:sldId id="286" r:id="rId14"/>
    <p:sldId id="258" r:id="rId15"/>
    <p:sldId id="26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54FD2-0217-DB45-B3DF-91BC5A45FDB7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77E9105-4AC7-8445-9557-77F8B5A739DA}">
      <dgm:prSet phldrT="[Texto]"/>
      <dgm:spPr/>
      <dgm:t>
        <a:bodyPr/>
        <a:lstStyle/>
        <a:p>
          <a:r>
            <a:rPr lang="es-ES" dirty="0"/>
            <a:t>Cómo es el candidato</a:t>
          </a:r>
        </a:p>
      </dgm:t>
    </dgm:pt>
    <dgm:pt modelId="{08EFBD27-E60B-A947-81D9-3BA0DD55510E}" type="parTrans" cxnId="{2AC63923-E643-174A-B5D4-0E413FF47155}">
      <dgm:prSet/>
      <dgm:spPr/>
      <dgm:t>
        <a:bodyPr/>
        <a:lstStyle/>
        <a:p>
          <a:endParaRPr lang="es-ES"/>
        </a:p>
      </dgm:t>
    </dgm:pt>
    <dgm:pt modelId="{2E1B6729-3817-2E46-A6BA-86AE9CB58FE5}" type="sibTrans" cxnId="{2AC63923-E643-174A-B5D4-0E413FF47155}">
      <dgm:prSet/>
      <dgm:spPr/>
      <dgm:t>
        <a:bodyPr/>
        <a:lstStyle/>
        <a:p>
          <a:endParaRPr lang="es-ES"/>
        </a:p>
      </dgm:t>
    </dgm:pt>
    <dgm:pt modelId="{E7446D56-F9F9-284E-A5A8-87C3A0FA695C}">
      <dgm:prSet phldrT="[Texto]"/>
      <dgm:spPr/>
      <dgm:t>
        <a:bodyPr/>
        <a:lstStyle/>
        <a:p>
          <a:r>
            <a:rPr lang="es-ES" dirty="0"/>
            <a:t>Cómo son sus adversarios</a:t>
          </a:r>
        </a:p>
      </dgm:t>
    </dgm:pt>
    <dgm:pt modelId="{8221311C-1F4F-E143-9E8F-73B4A7472FC7}" type="parTrans" cxnId="{B43AB7A7-FA0D-A541-8801-ADCE66CE38CF}">
      <dgm:prSet/>
      <dgm:spPr/>
      <dgm:t>
        <a:bodyPr/>
        <a:lstStyle/>
        <a:p>
          <a:endParaRPr lang="es-ES"/>
        </a:p>
      </dgm:t>
    </dgm:pt>
    <dgm:pt modelId="{DB296C1F-928C-0B48-946E-09C8D69894B7}" type="sibTrans" cxnId="{B43AB7A7-FA0D-A541-8801-ADCE66CE38CF}">
      <dgm:prSet/>
      <dgm:spPr/>
      <dgm:t>
        <a:bodyPr/>
        <a:lstStyle/>
        <a:p>
          <a:endParaRPr lang="es-ES"/>
        </a:p>
      </dgm:t>
    </dgm:pt>
    <dgm:pt modelId="{1A032290-5739-4D49-819A-1445753B7AB0}">
      <dgm:prSet phldrT="[Texto]"/>
      <dgm:spPr/>
      <dgm:t>
        <a:bodyPr/>
        <a:lstStyle/>
        <a:p>
          <a:r>
            <a:rPr lang="es-ES" dirty="0"/>
            <a:t>Cómo son los electores</a:t>
          </a:r>
        </a:p>
      </dgm:t>
    </dgm:pt>
    <dgm:pt modelId="{D2D011A1-6F43-F648-8B01-A2DDCF7B1FF1}" type="parTrans" cxnId="{F73626FB-F319-B448-8AD1-A0A59E07D1A5}">
      <dgm:prSet/>
      <dgm:spPr/>
      <dgm:t>
        <a:bodyPr/>
        <a:lstStyle/>
        <a:p>
          <a:endParaRPr lang="es-ES"/>
        </a:p>
      </dgm:t>
    </dgm:pt>
    <dgm:pt modelId="{F96F431C-25B1-384D-A67A-249C0138D3BF}" type="sibTrans" cxnId="{F73626FB-F319-B448-8AD1-A0A59E07D1A5}">
      <dgm:prSet/>
      <dgm:spPr/>
      <dgm:t>
        <a:bodyPr/>
        <a:lstStyle/>
        <a:p>
          <a:endParaRPr lang="es-ES"/>
        </a:p>
      </dgm:t>
    </dgm:pt>
    <dgm:pt modelId="{FCB1F4AE-FBC6-924A-AC7C-DA0B018DB2FE}">
      <dgm:prSet phldrT="[Texto]"/>
      <dgm:spPr/>
      <dgm:t>
        <a:bodyPr/>
        <a:lstStyle/>
        <a:p>
          <a:r>
            <a:rPr lang="es-ES" dirty="0"/>
            <a:t>Cómo es la elección</a:t>
          </a:r>
        </a:p>
      </dgm:t>
    </dgm:pt>
    <dgm:pt modelId="{031A1D3D-4B08-614C-B8F6-99D406DC0EDD}" type="parTrans" cxnId="{F4AA3C7A-E21F-D848-8392-2CB2336BF9F9}">
      <dgm:prSet/>
      <dgm:spPr/>
      <dgm:t>
        <a:bodyPr/>
        <a:lstStyle/>
        <a:p>
          <a:endParaRPr lang="es-ES"/>
        </a:p>
      </dgm:t>
    </dgm:pt>
    <dgm:pt modelId="{D3869A94-D464-0A49-AA45-EDF305186A95}" type="sibTrans" cxnId="{F4AA3C7A-E21F-D848-8392-2CB2336BF9F9}">
      <dgm:prSet/>
      <dgm:spPr/>
      <dgm:t>
        <a:bodyPr/>
        <a:lstStyle/>
        <a:p>
          <a:endParaRPr lang="es-ES"/>
        </a:p>
      </dgm:t>
    </dgm:pt>
    <dgm:pt modelId="{8F7232BD-B410-3644-BE6C-DB3E91A2F8E6}" type="pres">
      <dgm:prSet presAssocID="{C6354FD2-0217-DB45-B3DF-91BC5A45FDB7}" presName="matrix" presStyleCnt="0">
        <dgm:presLayoutVars>
          <dgm:chMax val="1"/>
          <dgm:dir/>
          <dgm:resizeHandles val="exact"/>
        </dgm:presLayoutVars>
      </dgm:prSet>
      <dgm:spPr/>
    </dgm:pt>
    <dgm:pt modelId="{9E9A4ED5-12C0-5A42-A1AE-83D88400EE36}" type="pres">
      <dgm:prSet presAssocID="{C6354FD2-0217-DB45-B3DF-91BC5A45FDB7}" presName="diamond" presStyleLbl="bgShp" presStyleIdx="0" presStyleCnt="1"/>
      <dgm:spPr/>
    </dgm:pt>
    <dgm:pt modelId="{00F5F291-93E7-BA4E-BB6C-3F5FBDB8219A}" type="pres">
      <dgm:prSet presAssocID="{C6354FD2-0217-DB45-B3DF-91BC5A45FDB7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D64777C-38CA-8B4B-8425-2DCD60CD2311}" type="pres">
      <dgm:prSet presAssocID="{C6354FD2-0217-DB45-B3DF-91BC5A45FDB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213C938-54E4-D447-B0E1-49B527848B88}" type="pres">
      <dgm:prSet presAssocID="{C6354FD2-0217-DB45-B3DF-91BC5A45FDB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48EFE54-719A-404B-A87C-92FAE67B0F89}" type="pres">
      <dgm:prSet presAssocID="{C6354FD2-0217-DB45-B3DF-91BC5A45FDB7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AC63923-E643-174A-B5D4-0E413FF47155}" srcId="{C6354FD2-0217-DB45-B3DF-91BC5A45FDB7}" destId="{A77E9105-4AC7-8445-9557-77F8B5A739DA}" srcOrd="0" destOrd="0" parTransId="{08EFBD27-E60B-A947-81D9-3BA0DD55510E}" sibTransId="{2E1B6729-3817-2E46-A6BA-86AE9CB58FE5}"/>
    <dgm:cxn modelId="{784FD361-1E56-AF4F-B7E6-7115D0151BAE}" type="presOf" srcId="{FCB1F4AE-FBC6-924A-AC7C-DA0B018DB2FE}" destId="{848EFE54-719A-404B-A87C-92FAE67B0F89}" srcOrd="0" destOrd="0" presId="urn:microsoft.com/office/officeart/2005/8/layout/matrix3"/>
    <dgm:cxn modelId="{624AC667-844D-EA4A-B032-F1788A4D8716}" type="presOf" srcId="{A77E9105-4AC7-8445-9557-77F8B5A739DA}" destId="{00F5F291-93E7-BA4E-BB6C-3F5FBDB8219A}" srcOrd="0" destOrd="0" presId="urn:microsoft.com/office/officeart/2005/8/layout/matrix3"/>
    <dgm:cxn modelId="{F4AA3C7A-E21F-D848-8392-2CB2336BF9F9}" srcId="{C6354FD2-0217-DB45-B3DF-91BC5A45FDB7}" destId="{FCB1F4AE-FBC6-924A-AC7C-DA0B018DB2FE}" srcOrd="3" destOrd="0" parTransId="{031A1D3D-4B08-614C-B8F6-99D406DC0EDD}" sibTransId="{D3869A94-D464-0A49-AA45-EDF305186A95}"/>
    <dgm:cxn modelId="{6E2E4C87-6505-A344-8502-C825AEC2A8BE}" type="presOf" srcId="{1A032290-5739-4D49-819A-1445753B7AB0}" destId="{4213C938-54E4-D447-B0E1-49B527848B88}" srcOrd="0" destOrd="0" presId="urn:microsoft.com/office/officeart/2005/8/layout/matrix3"/>
    <dgm:cxn modelId="{9ECF2E8E-311D-D047-8CE0-85C4761C43FD}" type="presOf" srcId="{C6354FD2-0217-DB45-B3DF-91BC5A45FDB7}" destId="{8F7232BD-B410-3644-BE6C-DB3E91A2F8E6}" srcOrd="0" destOrd="0" presId="urn:microsoft.com/office/officeart/2005/8/layout/matrix3"/>
    <dgm:cxn modelId="{B43AB7A7-FA0D-A541-8801-ADCE66CE38CF}" srcId="{C6354FD2-0217-DB45-B3DF-91BC5A45FDB7}" destId="{E7446D56-F9F9-284E-A5A8-87C3A0FA695C}" srcOrd="1" destOrd="0" parTransId="{8221311C-1F4F-E143-9E8F-73B4A7472FC7}" sibTransId="{DB296C1F-928C-0B48-946E-09C8D69894B7}"/>
    <dgm:cxn modelId="{11D20CE2-95F1-8242-9E06-34E19816022E}" type="presOf" srcId="{E7446D56-F9F9-284E-A5A8-87C3A0FA695C}" destId="{4D64777C-38CA-8B4B-8425-2DCD60CD2311}" srcOrd="0" destOrd="0" presId="urn:microsoft.com/office/officeart/2005/8/layout/matrix3"/>
    <dgm:cxn modelId="{F73626FB-F319-B448-8AD1-A0A59E07D1A5}" srcId="{C6354FD2-0217-DB45-B3DF-91BC5A45FDB7}" destId="{1A032290-5739-4D49-819A-1445753B7AB0}" srcOrd="2" destOrd="0" parTransId="{D2D011A1-6F43-F648-8B01-A2DDCF7B1FF1}" sibTransId="{F96F431C-25B1-384D-A67A-249C0138D3BF}"/>
    <dgm:cxn modelId="{0105BBB0-DD36-9149-8C3A-635EB388E014}" type="presParOf" srcId="{8F7232BD-B410-3644-BE6C-DB3E91A2F8E6}" destId="{9E9A4ED5-12C0-5A42-A1AE-83D88400EE36}" srcOrd="0" destOrd="0" presId="urn:microsoft.com/office/officeart/2005/8/layout/matrix3"/>
    <dgm:cxn modelId="{7C571746-4965-4B47-A8F2-C4B33217AC38}" type="presParOf" srcId="{8F7232BD-B410-3644-BE6C-DB3E91A2F8E6}" destId="{00F5F291-93E7-BA4E-BB6C-3F5FBDB8219A}" srcOrd="1" destOrd="0" presId="urn:microsoft.com/office/officeart/2005/8/layout/matrix3"/>
    <dgm:cxn modelId="{6C74F81F-2C90-7E42-9074-E1BE147FC5D9}" type="presParOf" srcId="{8F7232BD-B410-3644-BE6C-DB3E91A2F8E6}" destId="{4D64777C-38CA-8B4B-8425-2DCD60CD2311}" srcOrd="2" destOrd="0" presId="urn:microsoft.com/office/officeart/2005/8/layout/matrix3"/>
    <dgm:cxn modelId="{185AE32F-77AF-E247-AEB4-A0BEA6F5DF66}" type="presParOf" srcId="{8F7232BD-B410-3644-BE6C-DB3E91A2F8E6}" destId="{4213C938-54E4-D447-B0E1-49B527848B88}" srcOrd="3" destOrd="0" presId="urn:microsoft.com/office/officeart/2005/8/layout/matrix3"/>
    <dgm:cxn modelId="{C5AD8D14-F1BA-2E47-AF32-C0F4A9DCCCB0}" type="presParOf" srcId="{8F7232BD-B410-3644-BE6C-DB3E91A2F8E6}" destId="{848EFE54-719A-404B-A87C-92FAE67B0F89}" srcOrd="4" destOrd="0" presId="urn:microsoft.com/office/officeart/2005/8/layout/matrix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B6660C-62B6-D646-9FDA-C52C591393FD}" type="doc">
      <dgm:prSet loTypeId="urn:microsoft.com/office/officeart/2005/8/layout/pyramid2" loCatId="pyramid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6DD6711-0B7F-5F41-928B-0B9716F79BC3}">
      <dgm:prSet/>
      <dgm:spPr/>
      <dgm:t>
        <a:bodyPr/>
        <a:lstStyle/>
        <a:p>
          <a:r>
            <a:rPr lang="es-MX" dirty="0"/>
            <a:t>Puntos fuertes del candidato</a:t>
          </a:r>
        </a:p>
      </dgm:t>
    </dgm:pt>
    <dgm:pt modelId="{991D73A1-19FB-614A-86DA-2D8685E8AB3D}" type="parTrans" cxnId="{00D8A912-0D32-5142-9FF2-7A0CAAE52570}">
      <dgm:prSet/>
      <dgm:spPr/>
      <dgm:t>
        <a:bodyPr/>
        <a:lstStyle/>
        <a:p>
          <a:endParaRPr lang="es-ES"/>
        </a:p>
      </dgm:t>
    </dgm:pt>
    <dgm:pt modelId="{5F1EFB09-2E62-C947-8F57-564F98A1DCC5}" type="sibTrans" cxnId="{00D8A912-0D32-5142-9FF2-7A0CAAE52570}">
      <dgm:prSet/>
      <dgm:spPr/>
      <dgm:t>
        <a:bodyPr/>
        <a:lstStyle/>
        <a:p>
          <a:endParaRPr lang="es-ES"/>
        </a:p>
      </dgm:t>
    </dgm:pt>
    <dgm:pt modelId="{65EB09E6-C93A-B744-AA33-F79EFE5953B0}">
      <dgm:prSet/>
      <dgm:spPr/>
      <dgm:t>
        <a:bodyPr/>
        <a:lstStyle/>
        <a:p>
          <a:r>
            <a:rPr lang="es-MX" dirty="0"/>
            <a:t>Identidad con su partido</a:t>
          </a:r>
        </a:p>
      </dgm:t>
    </dgm:pt>
    <dgm:pt modelId="{AD09D3A0-80C6-BA4C-B132-7804A35598CE}" type="parTrans" cxnId="{2A3D09F0-6458-D04D-BC8A-AB6E0D07BF69}">
      <dgm:prSet/>
      <dgm:spPr/>
      <dgm:t>
        <a:bodyPr/>
        <a:lstStyle/>
        <a:p>
          <a:endParaRPr lang="es-ES"/>
        </a:p>
      </dgm:t>
    </dgm:pt>
    <dgm:pt modelId="{5582BE22-B89D-504A-A9AD-BB712AA9E667}" type="sibTrans" cxnId="{2A3D09F0-6458-D04D-BC8A-AB6E0D07BF69}">
      <dgm:prSet/>
      <dgm:spPr/>
      <dgm:t>
        <a:bodyPr/>
        <a:lstStyle/>
        <a:p>
          <a:endParaRPr lang="es-ES"/>
        </a:p>
      </dgm:t>
    </dgm:pt>
    <dgm:pt modelId="{1A6927A2-CF12-124F-AA04-38616AFC6245}">
      <dgm:prSet/>
      <dgm:spPr/>
      <dgm:t>
        <a:bodyPr/>
        <a:lstStyle/>
        <a:p>
          <a:r>
            <a:rPr lang="es-ES" dirty="0"/>
            <a:t>Deseos y/o temores de los candidatos</a:t>
          </a:r>
        </a:p>
      </dgm:t>
    </dgm:pt>
    <dgm:pt modelId="{55893979-F3E8-D448-8406-DF05D283EA5E}" type="parTrans" cxnId="{A0E8BA3A-DFCC-874F-A218-FF63D5197EB9}">
      <dgm:prSet/>
      <dgm:spPr/>
      <dgm:t>
        <a:bodyPr/>
        <a:lstStyle/>
        <a:p>
          <a:endParaRPr lang="es-ES"/>
        </a:p>
      </dgm:t>
    </dgm:pt>
    <dgm:pt modelId="{0B069CFA-A868-3D45-88B3-77D9070A1CE7}" type="sibTrans" cxnId="{A0E8BA3A-DFCC-874F-A218-FF63D5197EB9}">
      <dgm:prSet/>
      <dgm:spPr/>
      <dgm:t>
        <a:bodyPr/>
        <a:lstStyle/>
        <a:p>
          <a:endParaRPr lang="es-ES"/>
        </a:p>
      </dgm:t>
    </dgm:pt>
    <dgm:pt modelId="{DA564873-EFE2-CA49-BFFC-8B0D06072B83}" type="pres">
      <dgm:prSet presAssocID="{7CB6660C-62B6-D646-9FDA-C52C591393FD}" presName="compositeShape" presStyleCnt="0">
        <dgm:presLayoutVars>
          <dgm:dir/>
          <dgm:resizeHandles/>
        </dgm:presLayoutVars>
      </dgm:prSet>
      <dgm:spPr/>
    </dgm:pt>
    <dgm:pt modelId="{3B0E6567-EAF1-4F42-AF3C-61C5CC85F49E}" type="pres">
      <dgm:prSet presAssocID="{7CB6660C-62B6-D646-9FDA-C52C591393FD}" presName="pyramid" presStyleLbl="node1" presStyleIdx="0" presStyleCnt="1"/>
      <dgm:spPr/>
    </dgm:pt>
    <dgm:pt modelId="{AB2ABC1B-D864-E048-8B72-AC9A0C35C1F9}" type="pres">
      <dgm:prSet presAssocID="{7CB6660C-62B6-D646-9FDA-C52C591393FD}" presName="theList" presStyleCnt="0"/>
      <dgm:spPr/>
    </dgm:pt>
    <dgm:pt modelId="{07CB4FD2-2501-104E-BD54-DBD850B30F80}" type="pres">
      <dgm:prSet presAssocID="{26DD6711-0B7F-5F41-928B-0B9716F79BC3}" presName="aNode" presStyleLbl="fgAcc1" presStyleIdx="0" presStyleCnt="3">
        <dgm:presLayoutVars>
          <dgm:bulletEnabled val="1"/>
        </dgm:presLayoutVars>
      </dgm:prSet>
      <dgm:spPr/>
    </dgm:pt>
    <dgm:pt modelId="{E608F455-1FF4-ED47-B711-7404DAC0A8A4}" type="pres">
      <dgm:prSet presAssocID="{26DD6711-0B7F-5F41-928B-0B9716F79BC3}" presName="aSpace" presStyleCnt="0"/>
      <dgm:spPr/>
    </dgm:pt>
    <dgm:pt modelId="{7C3065BB-1C94-7841-8E35-8C22635BD972}" type="pres">
      <dgm:prSet presAssocID="{65EB09E6-C93A-B744-AA33-F79EFE5953B0}" presName="aNode" presStyleLbl="fgAcc1" presStyleIdx="1" presStyleCnt="3" custScaleX="102067" custScaleY="111216" custLinFactNeighborY="77010">
        <dgm:presLayoutVars>
          <dgm:bulletEnabled val="1"/>
        </dgm:presLayoutVars>
      </dgm:prSet>
      <dgm:spPr/>
    </dgm:pt>
    <dgm:pt modelId="{B4A48EB6-A1CF-D344-A19E-B59A2C8D0B31}" type="pres">
      <dgm:prSet presAssocID="{65EB09E6-C93A-B744-AA33-F79EFE5953B0}" presName="aSpace" presStyleCnt="0"/>
      <dgm:spPr/>
    </dgm:pt>
    <dgm:pt modelId="{4F6E6C20-A88E-5F47-9973-0B08FBA1953D}" type="pres">
      <dgm:prSet presAssocID="{1A6927A2-CF12-124F-AA04-38616AFC6245}" presName="aNode" presStyleLbl="fgAcc1" presStyleIdx="2" presStyleCnt="3" custScaleY="121976" custLinFactY="8644" custLinFactNeighborX="3250" custLinFactNeighborY="100000">
        <dgm:presLayoutVars>
          <dgm:bulletEnabled val="1"/>
        </dgm:presLayoutVars>
      </dgm:prSet>
      <dgm:spPr/>
    </dgm:pt>
    <dgm:pt modelId="{D02DEAE6-2A4C-3140-BEA1-4ECE0B90E49C}" type="pres">
      <dgm:prSet presAssocID="{1A6927A2-CF12-124F-AA04-38616AFC6245}" presName="aSpace" presStyleCnt="0"/>
      <dgm:spPr/>
    </dgm:pt>
  </dgm:ptLst>
  <dgm:cxnLst>
    <dgm:cxn modelId="{00D8A912-0D32-5142-9FF2-7A0CAAE52570}" srcId="{7CB6660C-62B6-D646-9FDA-C52C591393FD}" destId="{26DD6711-0B7F-5F41-928B-0B9716F79BC3}" srcOrd="0" destOrd="0" parTransId="{991D73A1-19FB-614A-86DA-2D8685E8AB3D}" sibTransId="{5F1EFB09-2E62-C947-8F57-564F98A1DCC5}"/>
    <dgm:cxn modelId="{E71AE72A-E5BF-D14B-BBFC-8EEC48A7CEB4}" type="presOf" srcId="{1A6927A2-CF12-124F-AA04-38616AFC6245}" destId="{4F6E6C20-A88E-5F47-9973-0B08FBA1953D}" srcOrd="0" destOrd="0" presId="urn:microsoft.com/office/officeart/2005/8/layout/pyramid2"/>
    <dgm:cxn modelId="{C9FA112E-EBF8-8743-A817-D0A2720B97E0}" type="presOf" srcId="{65EB09E6-C93A-B744-AA33-F79EFE5953B0}" destId="{7C3065BB-1C94-7841-8E35-8C22635BD972}" srcOrd="0" destOrd="0" presId="urn:microsoft.com/office/officeart/2005/8/layout/pyramid2"/>
    <dgm:cxn modelId="{A0E8BA3A-DFCC-874F-A218-FF63D5197EB9}" srcId="{7CB6660C-62B6-D646-9FDA-C52C591393FD}" destId="{1A6927A2-CF12-124F-AA04-38616AFC6245}" srcOrd="2" destOrd="0" parTransId="{55893979-F3E8-D448-8406-DF05D283EA5E}" sibTransId="{0B069CFA-A868-3D45-88B3-77D9070A1CE7}"/>
    <dgm:cxn modelId="{8005EF4B-035F-ED41-81B2-872B4D3E1062}" type="presOf" srcId="{7CB6660C-62B6-D646-9FDA-C52C591393FD}" destId="{DA564873-EFE2-CA49-BFFC-8B0D06072B83}" srcOrd="0" destOrd="0" presId="urn:microsoft.com/office/officeart/2005/8/layout/pyramid2"/>
    <dgm:cxn modelId="{478E4EC8-1D4E-1848-9064-E2ED5EF0AF13}" type="presOf" srcId="{26DD6711-0B7F-5F41-928B-0B9716F79BC3}" destId="{07CB4FD2-2501-104E-BD54-DBD850B30F80}" srcOrd="0" destOrd="0" presId="urn:microsoft.com/office/officeart/2005/8/layout/pyramid2"/>
    <dgm:cxn modelId="{2A3D09F0-6458-D04D-BC8A-AB6E0D07BF69}" srcId="{7CB6660C-62B6-D646-9FDA-C52C591393FD}" destId="{65EB09E6-C93A-B744-AA33-F79EFE5953B0}" srcOrd="1" destOrd="0" parTransId="{AD09D3A0-80C6-BA4C-B132-7804A35598CE}" sibTransId="{5582BE22-B89D-504A-A9AD-BB712AA9E667}"/>
    <dgm:cxn modelId="{CD09972A-01B0-9C41-ADE3-5CB33C84EA8C}" type="presParOf" srcId="{DA564873-EFE2-CA49-BFFC-8B0D06072B83}" destId="{3B0E6567-EAF1-4F42-AF3C-61C5CC85F49E}" srcOrd="0" destOrd="0" presId="urn:microsoft.com/office/officeart/2005/8/layout/pyramid2"/>
    <dgm:cxn modelId="{A1E60B64-2142-EB4A-B27A-863965343CBB}" type="presParOf" srcId="{DA564873-EFE2-CA49-BFFC-8B0D06072B83}" destId="{AB2ABC1B-D864-E048-8B72-AC9A0C35C1F9}" srcOrd="1" destOrd="0" presId="urn:microsoft.com/office/officeart/2005/8/layout/pyramid2"/>
    <dgm:cxn modelId="{B4BFCAFF-DA6F-D94D-91BD-F7D025E3F4B6}" type="presParOf" srcId="{AB2ABC1B-D864-E048-8B72-AC9A0C35C1F9}" destId="{07CB4FD2-2501-104E-BD54-DBD850B30F80}" srcOrd="0" destOrd="0" presId="urn:microsoft.com/office/officeart/2005/8/layout/pyramid2"/>
    <dgm:cxn modelId="{664496A6-2D53-C343-926E-B72CF334B9FE}" type="presParOf" srcId="{AB2ABC1B-D864-E048-8B72-AC9A0C35C1F9}" destId="{E608F455-1FF4-ED47-B711-7404DAC0A8A4}" srcOrd="1" destOrd="0" presId="urn:microsoft.com/office/officeart/2005/8/layout/pyramid2"/>
    <dgm:cxn modelId="{B6D13347-41C8-E24F-934B-FCAD8A90B846}" type="presParOf" srcId="{AB2ABC1B-D864-E048-8B72-AC9A0C35C1F9}" destId="{7C3065BB-1C94-7841-8E35-8C22635BD972}" srcOrd="2" destOrd="0" presId="urn:microsoft.com/office/officeart/2005/8/layout/pyramid2"/>
    <dgm:cxn modelId="{E4B25911-ED27-564D-932F-BEC788463A3D}" type="presParOf" srcId="{AB2ABC1B-D864-E048-8B72-AC9A0C35C1F9}" destId="{B4A48EB6-A1CF-D344-A19E-B59A2C8D0B31}" srcOrd="3" destOrd="0" presId="urn:microsoft.com/office/officeart/2005/8/layout/pyramid2"/>
    <dgm:cxn modelId="{5CBAE824-94EC-2141-BEBD-4A0EF86A36B0}" type="presParOf" srcId="{AB2ABC1B-D864-E048-8B72-AC9A0C35C1F9}" destId="{4F6E6C20-A88E-5F47-9973-0B08FBA1953D}" srcOrd="4" destOrd="0" presId="urn:microsoft.com/office/officeart/2005/8/layout/pyramid2"/>
    <dgm:cxn modelId="{190CCD28-C54E-C047-B6B4-58D707DACABB}" type="presParOf" srcId="{AB2ABC1B-D864-E048-8B72-AC9A0C35C1F9}" destId="{D02DEAE6-2A4C-3140-BEA1-4ECE0B90E49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A4ED5-12C0-5A42-A1AE-83D88400EE36}">
      <dsp:nvSpPr>
        <dsp:cNvPr id="0" name=""/>
        <dsp:cNvSpPr/>
      </dsp:nvSpPr>
      <dsp:spPr>
        <a:xfrm>
          <a:off x="2365828" y="0"/>
          <a:ext cx="5326743" cy="532674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F5F291-93E7-BA4E-BB6C-3F5FBDB8219A}">
      <dsp:nvSpPr>
        <dsp:cNvPr id="0" name=""/>
        <dsp:cNvSpPr/>
      </dsp:nvSpPr>
      <dsp:spPr>
        <a:xfrm>
          <a:off x="2871869" y="506040"/>
          <a:ext cx="2077429" cy="20774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Cómo es el candidato</a:t>
          </a:r>
        </a:p>
      </dsp:txBody>
      <dsp:txXfrm>
        <a:off x="2973281" y="607452"/>
        <a:ext cx="1874605" cy="1874605"/>
      </dsp:txXfrm>
    </dsp:sp>
    <dsp:sp modelId="{4D64777C-38CA-8B4B-8425-2DCD60CD2311}">
      <dsp:nvSpPr>
        <dsp:cNvPr id="0" name=""/>
        <dsp:cNvSpPr/>
      </dsp:nvSpPr>
      <dsp:spPr>
        <a:xfrm>
          <a:off x="5109101" y="506040"/>
          <a:ext cx="2077429" cy="20774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Cómo son sus adversarios</a:t>
          </a:r>
        </a:p>
      </dsp:txBody>
      <dsp:txXfrm>
        <a:off x="5210513" y="607452"/>
        <a:ext cx="1874605" cy="1874605"/>
      </dsp:txXfrm>
    </dsp:sp>
    <dsp:sp modelId="{4213C938-54E4-D447-B0E1-49B527848B88}">
      <dsp:nvSpPr>
        <dsp:cNvPr id="0" name=""/>
        <dsp:cNvSpPr/>
      </dsp:nvSpPr>
      <dsp:spPr>
        <a:xfrm>
          <a:off x="2871869" y="2743272"/>
          <a:ext cx="2077429" cy="207742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Cómo son los electores</a:t>
          </a:r>
        </a:p>
      </dsp:txBody>
      <dsp:txXfrm>
        <a:off x="2973281" y="2844684"/>
        <a:ext cx="1874605" cy="1874605"/>
      </dsp:txXfrm>
    </dsp:sp>
    <dsp:sp modelId="{848EFE54-719A-404B-A87C-92FAE67B0F89}">
      <dsp:nvSpPr>
        <dsp:cNvPr id="0" name=""/>
        <dsp:cNvSpPr/>
      </dsp:nvSpPr>
      <dsp:spPr>
        <a:xfrm>
          <a:off x="5109101" y="2743272"/>
          <a:ext cx="2077429" cy="20774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Cómo es la elección</a:t>
          </a:r>
        </a:p>
      </dsp:txBody>
      <dsp:txXfrm>
        <a:off x="5210513" y="2844684"/>
        <a:ext cx="1874605" cy="1874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E6567-EAF1-4F42-AF3C-61C5CC85F49E}">
      <dsp:nvSpPr>
        <dsp:cNvPr id="0" name=""/>
        <dsp:cNvSpPr/>
      </dsp:nvSpPr>
      <dsp:spPr>
        <a:xfrm>
          <a:off x="303171" y="0"/>
          <a:ext cx="5994400" cy="59944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B4FD2-2501-104E-BD54-DBD850B30F80}">
      <dsp:nvSpPr>
        <dsp:cNvPr id="0" name=""/>
        <dsp:cNvSpPr/>
      </dsp:nvSpPr>
      <dsp:spPr>
        <a:xfrm>
          <a:off x="3300371" y="601524"/>
          <a:ext cx="3896360" cy="12925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400" kern="1200" dirty="0"/>
            <a:t>Puntos fuertes del candidato</a:t>
          </a:r>
        </a:p>
      </dsp:txBody>
      <dsp:txXfrm>
        <a:off x="3363468" y="664621"/>
        <a:ext cx="3770166" cy="1166348"/>
      </dsp:txXfrm>
    </dsp:sp>
    <dsp:sp modelId="{7C3065BB-1C94-7841-8E35-8C22635BD972}">
      <dsp:nvSpPr>
        <dsp:cNvPr id="0" name=""/>
        <dsp:cNvSpPr/>
      </dsp:nvSpPr>
      <dsp:spPr>
        <a:xfrm>
          <a:off x="3260102" y="2180057"/>
          <a:ext cx="3976897" cy="14375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400" kern="1200" dirty="0"/>
            <a:t>Identidad con su partido</a:t>
          </a:r>
        </a:p>
      </dsp:txBody>
      <dsp:txXfrm>
        <a:off x="3330276" y="2250231"/>
        <a:ext cx="3836549" cy="1297166"/>
      </dsp:txXfrm>
    </dsp:sp>
    <dsp:sp modelId="{4F6E6C20-A88E-5F47-9973-0B08FBA1953D}">
      <dsp:nvSpPr>
        <dsp:cNvPr id="0" name=""/>
        <dsp:cNvSpPr/>
      </dsp:nvSpPr>
      <dsp:spPr>
        <a:xfrm>
          <a:off x="3427002" y="3928011"/>
          <a:ext cx="3896360" cy="157659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Deseos y/o temores de los candidatos</a:t>
          </a:r>
        </a:p>
      </dsp:txBody>
      <dsp:txXfrm>
        <a:off x="3503965" y="4004974"/>
        <a:ext cx="3742434" cy="1422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78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6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87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2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82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2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1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16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9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61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3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911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tif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5.wdp"/><Relationship Id="rId5" Type="http://schemas.openxmlformats.org/officeDocument/2006/relationships/image" Target="../media/image19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tif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1.tiff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6904" y="2601657"/>
            <a:ext cx="9978189" cy="2590800"/>
          </a:xfrm>
        </p:spPr>
        <p:txBody>
          <a:bodyPr>
            <a:normAutofit/>
          </a:bodyPr>
          <a:lstStyle/>
          <a:p>
            <a:r>
              <a:rPr lang="es-ES_tradnl" sz="6600" dirty="0"/>
              <a:t>marketing </a:t>
            </a:r>
            <a:r>
              <a:rPr lang="es-ES_tradnl" sz="6600" dirty="0" err="1"/>
              <a:t>pol</a:t>
            </a:r>
            <a:r>
              <a:rPr lang="es-ES" sz="6600" dirty="0" err="1"/>
              <a:t>ítico</a:t>
            </a:r>
            <a:r>
              <a:rPr lang="es-ES" sz="6600" dirty="0"/>
              <a:t> </a:t>
            </a:r>
            <a:r>
              <a:rPr lang="es-ES" sz="3600" dirty="0"/>
              <a:t>fundamentos y particularidades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17780" y="4716379"/>
            <a:ext cx="8089799" cy="721894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Mercadotecnia política</a:t>
            </a:r>
          </a:p>
          <a:p>
            <a:pPr algn="l"/>
            <a:r>
              <a:rPr lang="es-ES_tradnl" sz="2000" dirty="0"/>
              <a:t>Rosa María Nava </a:t>
            </a:r>
            <a:r>
              <a:rPr lang="es-ES_tradnl" sz="2000" dirty="0" err="1"/>
              <a:t>Rogel</a:t>
            </a:r>
            <a:r>
              <a:rPr lang="es-ES_tradnl" sz="2000" dirty="0"/>
              <a:t>				Febrero de 2019</a:t>
            </a:r>
            <a:endParaRPr lang="es-ES_tradnl" dirty="0"/>
          </a:p>
        </p:txBody>
      </p:sp>
      <p:pic>
        <p:nvPicPr>
          <p:cNvPr id="4" name="Imagen 50">
            <a:extLst>
              <a:ext uri="{FF2B5EF4-FFF2-40B4-BE49-F238E27FC236}">
                <a16:creationId xmlns:a16="http://schemas.microsoft.com/office/drawing/2014/main" id="{7906B9CD-5DD7-0441-89C8-C98F9D80F3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t="5090" r="84664" b="88689"/>
          <a:stretch/>
        </p:blipFill>
        <p:spPr bwMode="auto">
          <a:xfrm>
            <a:off x="1526410" y="1335053"/>
            <a:ext cx="1446022" cy="12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3FA3DB6-20AE-344E-B8C6-2E6B2BC85F9E}"/>
              </a:ext>
            </a:extLst>
          </p:cNvPr>
          <p:cNvSpPr txBox="1"/>
          <p:nvPr/>
        </p:nvSpPr>
        <p:spPr>
          <a:xfrm>
            <a:off x="3018151" y="1438399"/>
            <a:ext cx="5581015" cy="984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000" dirty="0"/>
              <a:t>Universidad Autónoma del Estado de México</a:t>
            </a:r>
          </a:p>
          <a:p>
            <a:r>
              <a:rPr lang="es-MX" dirty="0"/>
              <a:t>Facultad de Contaduría y Administración, Unidad Los Uribe</a:t>
            </a:r>
          </a:p>
          <a:p>
            <a:r>
              <a:rPr lang="es-MX" sz="2000" b="1" u="sng" dirty="0"/>
              <a:t>Licenciatura en Mercadotecnia</a:t>
            </a:r>
          </a:p>
        </p:txBody>
      </p:sp>
    </p:spTree>
    <p:extLst>
      <p:ext uri="{BB962C8B-B14F-4D97-AF65-F5344CB8AC3E}">
        <p14:creationId xmlns:p14="http://schemas.microsoft.com/office/powerpoint/2010/main" val="329930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4A53D0-FE9D-5947-A826-C082E4E92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Normas de conducta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B57F46-DCF2-1E40-A98D-E0D158CD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Replanteamiento sistemático de la campaña</a:t>
            </a:r>
          </a:p>
          <a:p>
            <a:pPr marL="0" indent="0">
              <a:buNone/>
            </a:pPr>
            <a:r>
              <a:rPr lang="es-MX" sz="3200" dirty="0"/>
              <a:t>Señalando la obligatoriedad de rechazar campañas idénticas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0C1F76C-19AF-204B-A1FC-CBFE2AE28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885" y="404442"/>
            <a:ext cx="2438399" cy="177437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48925CD-8E7A-BB47-85C9-500D8E57D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729" y="3244279"/>
            <a:ext cx="5409413" cy="317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4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4A53D0-FE9D-5947-A826-C082E4E92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Normas de conducta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B57F46-DCF2-1E40-A98D-E0D158CD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Desmarque mínimo</a:t>
            </a:r>
          </a:p>
          <a:p>
            <a:pPr marL="0" indent="0">
              <a:buNone/>
            </a:pPr>
            <a:r>
              <a:rPr lang="es-MX" sz="3200" dirty="0"/>
              <a:t>Debe enfocarse a que las opciones elegidas concedan ventaja en un aspecto concreto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0C1F76C-19AF-204B-A1FC-CBFE2AE28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885" y="388400"/>
            <a:ext cx="2438399" cy="177437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A9F3758-D66E-304C-93C0-C274DD570A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1" t="11591" r="19385"/>
          <a:stretch/>
        </p:blipFill>
        <p:spPr>
          <a:xfrm>
            <a:off x="5079999" y="3352800"/>
            <a:ext cx="4789715" cy="3036606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C85B7521-08AC-D849-A460-F89863AF1940}"/>
              </a:ext>
            </a:extLst>
          </p:cNvPr>
          <p:cNvSpPr/>
          <p:nvPr/>
        </p:nvSpPr>
        <p:spPr>
          <a:xfrm>
            <a:off x="7866742" y="4499537"/>
            <a:ext cx="1161143" cy="162442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810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4A53D0-FE9D-5947-A826-C082E4E92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Normas de conducta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B57F46-DCF2-1E40-A98D-E0D158CD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Máxima seguridad</a:t>
            </a:r>
          </a:p>
          <a:p>
            <a:pPr marL="0" indent="0">
              <a:buNone/>
            </a:pPr>
            <a:r>
              <a:rPr lang="es-MX" sz="3200" dirty="0"/>
              <a:t>Señalando que no debe ponerse en práctica una estrategia que implique riesgo para el candidato o los contrincantes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0C1F76C-19AF-204B-A1FC-CBFE2AE28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885" y="388400"/>
            <a:ext cx="2438399" cy="177437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93ED94C-F82C-8848-867D-DD4933781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057" y="3925598"/>
            <a:ext cx="3292848" cy="219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34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7FF417-1524-EF49-947A-13522B3F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particularidades</a:t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02EB40B-4D29-244D-B67B-F10B5567ABA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11" b="82895" l="3125" r="98438">
                        <a14:foregroundMark x1="4531" y1="23684" x2="4531" y2="23684"/>
                        <a14:foregroundMark x1="11719" y1="48026" x2="11719" y2="48026"/>
                        <a14:foregroundMark x1="23750" y1="26974" x2="23750" y2="26974"/>
                        <a14:foregroundMark x1="25781" y1="30263" x2="25781" y2="30263"/>
                        <a14:foregroundMark x1="35156" y1="73026" x2="35156" y2="73026"/>
                        <a14:foregroundMark x1="53125" y1="47368" x2="53125" y2="47368"/>
                        <a14:foregroundMark x1="53750" y1="50658" x2="53750" y2="50658"/>
                        <a14:foregroundMark x1="53750" y1="47368" x2="53750" y2="47368"/>
                        <a14:backgroundMark x1="4375" y1="69079" x2="4375" y2="69079"/>
                        <a14:backgroundMark x1="7813" y1="68421" x2="7813" y2="68421"/>
                        <a14:backgroundMark x1="11250" y1="76974" x2="11250" y2="76974"/>
                        <a14:backgroundMark x1="27969" y1="77632" x2="27969" y2="77632"/>
                        <a14:backgroundMark x1="23906" y1="69079" x2="23906" y2="69079"/>
                        <a14:backgroundMark x1="25469" y1="72368" x2="25469" y2="72368"/>
                        <a14:backgroundMark x1="27813" y1="69737" x2="27813" y2="69737"/>
                        <a14:backgroundMark x1="16719" y1="71711" x2="16719" y2="71711"/>
                        <a14:backgroundMark x1="20156" y1="73026" x2="20156" y2="73026"/>
                        <a14:backgroundMark x1="24219" y1="79605" x2="24219" y2="79605"/>
                        <a14:backgroundMark x1="7813" y1="79605" x2="7813" y2="79605"/>
                        <a14:backgroundMark x1="9844" y1="71711" x2="9844" y2="71711"/>
                        <a14:backgroundMark x1="28438" y1="68421" x2="28438" y2="68421"/>
                        <a14:backgroundMark x1="25938" y1="67763" x2="25938" y2="67763"/>
                        <a14:backgroundMark x1="28906" y1="63816" x2="28906" y2="63816"/>
                        <a14:backgroundMark x1="21406" y1="67763" x2="21406" y2="67763"/>
                        <a14:backgroundMark x1="18125" y1="69737" x2="18125" y2="69737"/>
                        <a14:backgroundMark x1="15469" y1="68421" x2="15469" y2="68421"/>
                        <a14:backgroundMark x1="6094" y1="73026" x2="6094" y2="73026"/>
                        <a14:backgroundMark x1="5313" y1="67105" x2="5313" y2="67105"/>
                        <a14:backgroundMark x1="13281" y1="73684" x2="13281" y2="73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0019" y="3712328"/>
            <a:ext cx="9418055" cy="223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89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Analiza e interviene en todos los factores que interviene en la </a:t>
            </a:r>
            <a:r>
              <a:rPr lang="es-MX" sz="2800" b="1" dirty="0"/>
              <a:t>ACCIÓN DE VENTA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Analiza e interviene en todos los factores que interviene en una </a:t>
            </a:r>
            <a:r>
              <a:rPr lang="es-MX" sz="2800" b="1" dirty="0"/>
              <a:t>CAMPAÑA ELECTORAL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65780FE-4358-3C48-B79A-12D44D3292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77" b="99281" l="0" r="982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3364" y="4499660"/>
            <a:ext cx="2517182" cy="188595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8C01746-08C8-914D-A74F-BF027876138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045" r="10660" b="23450"/>
          <a:stretch/>
        </p:blipFill>
        <p:spPr>
          <a:xfrm>
            <a:off x="1350534" y="4700588"/>
            <a:ext cx="3207220" cy="168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254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000" dirty="0"/>
              <a:t>El proceso involucra desde la fase de la </a:t>
            </a:r>
            <a:r>
              <a:rPr lang="es-MX" sz="2000" b="1" dirty="0"/>
              <a:t>PRODUCCIÓN </a:t>
            </a:r>
            <a:r>
              <a:rPr lang="es-MX" sz="2000" dirty="0"/>
              <a:t>hasta la </a:t>
            </a:r>
            <a:r>
              <a:rPr lang="es-MX" sz="2000" b="1" dirty="0"/>
              <a:t>ENTREGA AL CONSUMIDOR FINAL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000" dirty="0"/>
              <a:t>El proceso involucra desde </a:t>
            </a:r>
            <a:r>
              <a:rPr lang="es-MX" sz="2000" b="1" dirty="0"/>
              <a:t>COMIENZA LA CAMPAÑA </a:t>
            </a:r>
            <a:r>
              <a:rPr lang="es-MX" sz="2000" dirty="0"/>
              <a:t>hasta que se </a:t>
            </a:r>
            <a:r>
              <a:rPr lang="es-MX" sz="2000" b="1" dirty="0"/>
              <a:t>LOGRAN LOS VOTOS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878346-7DC7-9A44-9F4C-C71F4D2588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8857" y="4119670"/>
            <a:ext cx="2798421" cy="242310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A3F5DA6-C1DE-4744-BA2F-E125D2C34BB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788" t="6042" b="19791"/>
          <a:stretch/>
        </p:blipFill>
        <p:spPr>
          <a:xfrm>
            <a:off x="7527386" y="3988109"/>
            <a:ext cx="2588163" cy="242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29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Los cambios sociales, económicos, políticos ambientales y tecnológicos, han posicionado al conocimiento como la plataforma más importante para el desarrollo de los individuos y sus comunidades.</a:t>
            </a:r>
          </a:p>
          <a:p>
            <a:r>
              <a:rPr lang="es-MX" sz="2400" dirty="0"/>
              <a:t>La licenciatura en mercadotecnia, responde a la necesidad formar especialistas en mercadotcnia, comprometidos y con un alto sentido social. </a:t>
            </a:r>
          </a:p>
          <a:p>
            <a:r>
              <a:rPr lang="es-MX" sz="2400" dirty="0"/>
              <a:t>Por ello, esta unidad de aprendizaje es fundamental en su formación, cuyo objetivo es desarrollar técnicas y habilidades para realizar diagnósticos sociopolíticos que sirvan como base para el diseño de campañas y el manejo estratégico de la imagen pública	.</a:t>
            </a:r>
          </a:p>
          <a:p>
            <a:endParaRPr lang="es-MX" sz="2400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45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La unidad de aprendizaje “Mercadotecnia Política” consta de cuatro unidades.</a:t>
            </a:r>
          </a:p>
          <a:p>
            <a:r>
              <a:rPr lang="es-MX" sz="2400" dirty="0"/>
              <a:t>En la primera se expican sus bases, antecedentes y el desarrollo que ha tenido en los últimos años.</a:t>
            </a:r>
          </a:p>
          <a:p>
            <a:r>
              <a:rPr lang="es-MX" sz="2400" dirty="0"/>
              <a:t>Este material integra el tercer subtema del tercer tema de la primera unidad temática.</a:t>
            </a:r>
          </a:p>
          <a:p>
            <a:r>
              <a:rPr lang="es-MX" sz="2400" dirty="0"/>
              <a:t>Es necesario que junto con el material, los alumnos y el profesor compartan casos en los que reconocen lo que aquí se incluye.</a:t>
            </a:r>
          </a:p>
          <a:p>
            <a:endParaRPr lang="es-MX" sz="2400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23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D1546EA9-3C44-0544-8AA9-FB9AC421E573}"/>
              </a:ext>
            </a:extLst>
          </p:cNvPr>
          <p:cNvSpPr/>
          <p:nvPr/>
        </p:nvSpPr>
        <p:spPr>
          <a:xfrm>
            <a:off x="5907314" y="5109029"/>
            <a:ext cx="1654629" cy="14804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8B3DBE3-1EDF-1A4F-8A5E-BDA0B1A18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2075921"/>
            <a:ext cx="9068586" cy="2024588"/>
          </a:xfrm>
        </p:spPr>
        <p:txBody>
          <a:bodyPr/>
          <a:lstStyle/>
          <a:p>
            <a:r>
              <a:rPr lang="es-MX" sz="6000" dirty="0"/>
              <a:t>Marketing político: </a:t>
            </a:r>
            <a:r>
              <a:rPr lang="es-MX" sz="4400" dirty="0"/>
              <a:t>fundamentos y particularidades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273390-CF7C-364E-82DD-5488C9007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38" y="4255554"/>
            <a:ext cx="9070848" cy="592217"/>
          </a:xfrm>
        </p:spPr>
        <p:txBody>
          <a:bodyPr>
            <a:normAutofit fontScale="92500" lnSpcReduction="10000"/>
          </a:bodyPr>
          <a:lstStyle/>
          <a:p>
            <a:r>
              <a:rPr lang="es-MX" sz="2100" dirty="0"/>
              <a:t>Rosa María Nava Rogel</a:t>
            </a:r>
          </a:p>
          <a:p>
            <a:r>
              <a:rPr lang="es-MX" dirty="0"/>
              <a:t>Febrero de 2019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30C57F-A69C-E34D-9879-33A15F76C3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11" b="82895" l="3125" r="98438">
                        <a14:foregroundMark x1="4531" y1="23684" x2="4531" y2="23684"/>
                        <a14:foregroundMark x1="11719" y1="48026" x2="11719" y2="48026"/>
                        <a14:foregroundMark x1="23750" y1="26974" x2="23750" y2="26974"/>
                        <a14:foregroundMark x1="25781" y1="30263" x2="25781" y2="30263"/>
                        <a14:foregroundMark x1="35156" y1="73026" x2="35156" y2="73026"/>
                        <a14:foregroundMark x1="53125" y1="47368" x2="53125" y2="47368"/>
                        <a14:foregroundMark x1="53750" y1="50658" x2="53750" y2="50658"/>
                        <a14:foregroundMark x1="53750" y1="47368" x2="53750" y2="47368"/>
                        <a14:backgroundMark x1="4375" y1="69079" x2="4375" y2="69079"/>
                        <a14:backgroundMark x1="7813" y1="68421" x2="7813" y2="68421"/>
                        <a14:backgroundMark x1="11250" y1="76974" x2="11250" y2="76974"/>
                        <a14:backgroundMark x1="27969" y1="77632" x2="27969" y2="77632"/>
                        <a14:backgroundMark x1="23906" y1="69079" x2="23906" y2="69079"/>
                        <a14:backgroundMark x1="25469" y1="72368" x2="25469" y2="72368"/>
                        <a14:backgroundMark x1="27813" y1="69737" x2="27813" y2="69737"/>
                        <a14:backgroundMark x1="16719" y1="71711" x2="16719" y2="71711"/>
                        <a14:backgroundMark x1="20156" y1="73026" x2="20156" y2="73026"/>
                        <a14:backgroundMark x1="24219" y1="79605" x2="24219" y2="79605"/>
                        <a14:backgroundMark x1="7813" y1="79605" x2="7813" y2="79605"/>
                        <a14:backgroundMark x1="9844" y1="71711" x2="9844" y2="71711"/>
                        <a14:backgroundMark x1="28438" y1="68421" x2="28438" y2="68421"/>
                        <a14:backgroundMark x1="25938" y1="67763" x2="25938" y2="67763"/>
                        <a14:backgroundMark x1="28906" y1="63816" x2="28906" y2="63816"/>
                        <a14:backgroundMark x1="21406" y1="67763" x2="21406" y2="67763"/>
                        <a14:backgroundMark x1="18125" y1="69737" x2="18125" y2="69737"/>
                        <a14:backgroundMark x1="15469" y1="68421" x2="15469" y2="68421"/>
                        <a14:backgroundMark x1="6094" y1="73026" x2="6094" y2="73026"/>
                        <a14:backgroundMark x1="5313" y1="67105" x2="5313" y2="67105"/>
                        <a14:backgroundMark x1="13281" y1="73684" x2="13281" y2="73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7438" y="4847771"/>
            <a:ext cx="9418055" cy="223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12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7FF417-1524-EF49-947A-13522B3F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Fundamentos</a:t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02EB40B-4D29-244D-B67B-F10B5567ABA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11" b="82895" l="3125" r="98438">
                        <a14:foregroundMark x1="4531" y1="23684" x2="4531" y2="23684"/>
                        <a14:foregroundMark x1="11719" y1="48026" x2="11719" y2="48026"/>
                        <a14:foregroundMark x1="23750" y1="26974" x2="23750" y2="26974"/>
                        <a14:foregroundMark x1="25781" y1="30263" x2="25781" y2="30263"/>
                        <a14:foregroundMark x1="35156" y1="73026" x2="35156" y2="73026"/>
                        <a14:foregroundMark x1="53125" y1="47368" x2="53125" y2="47368"/>
                        <a14:foregroundMark x1="53750" y1="50658" x2="53750" y2="50658"/>
                        <a14:foregroundMark x1="53750" y1="47368" x2="53750" y2="47368"/>
                        <a14:backgroundMark x1="4375" y1="69079" x2="4375" y2="69079"/>
                        <a14:backgroundMark x1="7813" y1="68421" x2="7813" y2="68421"/>
                        <a14:backgroundMark x1="11250" y1="76974" x2="11250" y2="76974"/>
                        <a14:backgroundMark x1="27969" y1="77632" x2="27969" y2="77632"/>
                        <a14:backgroundMark x1="23906" y1="69079" x2="23906" y2="69079"/>
                        <a14:backgroundMark x1="25469" y1="72368" x2="25469" y2="72368"/>
                        <a14:backgroundMark x1="27813" y1="69737" x2="27813" y2="69737"/>
                        <a14:backgroundMark x1="16719" y1="71711" x2="16719" y2="71711"/>
                        <a14:backgroundMark x1="20156" y1="73026" x2="20156" y2="73026"/>
                        <a14:backgroundMark x1="24219" y1="79605" x2="24219" y2="79605"/>
                        <a14:backgroundMark x1="7813" y1="79605" x2="7813" y2="79605"/>
                        <a14:backgroundMark x1="9844" y1="71711" x2="9844" y2="71711"/>
                        <a14:backgroundMark x1="28438" y1="68421" x2="28438" y2="68421"/>
                        <a14:backgroundMark x1="25938" y1="67763" x2="25938" y2="67763"/>
                        <a14:backgroundMark x1="28906" y1="63816" x2="28906" y2="63816"/>
                        <a14:backgroundMark x1="21406" y1="67763" x2="21406" y2="67763"/>
                        <a14:backgroundMark x1="18125" y1="69737" x2="18125" y2="69737"/>
                        <a14:backgroundMark x1="15469" y1="68421" x2="15469" y2="68421"/>
                        <a14:backgroundMark x1="6094" y1="73026" x2="6094" y2="73026"/>
                        <a14:backgroundMark x1="5313" y1="67105" x2="5313" y2="67105"/>
                        <a14:backgroundMark x1="13281" y1="73684" x2="13281" y2="73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0019" y="3712328"/>
            <a:ext cx="9418055" cy="223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23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1F494E-E6DB-B54E-9EFE-989D14669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81336"/>
            <a:ext cx="10058400" cy="1099121"/>
          </a:xfrm>
        </p:spPr>
        <p:txBody>
          <a:bodyPr/>
          <a:lstStyle/>
          <a:p>
            <a:r>
              <a:rPr lang="es-MX" dirty="0"/>
              <a:t>Debe conocerse: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9DBFA265-51C5-CC4B-915F-4952AE4E09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07547"/>
              </p:ext>
            </p:extLst>
          </p:nvPr>
        </p:nvGraphicFramePr>
        <p:xfrm>
          <a:off x="1066800" y="1328394"/>
          <a:ext cx="10058400" cy="532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250CE23B-80A5-FC42-BFC8-E1BCD49AF87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60350" r="100000"/>
                    </a14:imgEffect>
                  </a14:imgLayer>
                </a14:imgProps>
              </a:ext>
            </a:extLst>
          </a:blip>
          <a:srcRect l="56003" r="1"/>
          <a:stretch/>
        </p:blipFill>
        <p:spPr>
          <a:xfrm>
            <a:off x="2351314" y="1878830"/>
            <a:ext cx="1562553" cy="198683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4320E04-5B07-574A-9DB2-10B27AF386C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0515"/>
          <a:stretch/>
        </p:blipFill>
        <p:spPr>
          <a:xfrm>
            <a:off x="9187547" y="2157535"/>
            <a:ext cx="1502715" cy="17081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40455C2-7937-7349-AE87-AC5480080CF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75006"/>
          <a:stretch/>
        </p:blipFill>
        <p:spPr>
          <a:xfrm>
            <a:off x="8443098" y="2157535"/>
            <a:ext cx="747709" cy="16827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AB5EE5F-B1A8-F242-A42F-2A7323B24D7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0076"/>
          <a:stretch/>
        </p:blipFill>
        <p:spPr>
          <a:xfrm>
            <a:off x="8395380" y="4097017"/>
            <a:ext cx="2127477" cy="19954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7F0D943-4E97-AA4D-BEA9-36C26FFD638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0410"/>
          <a:stretch/>
        </p:blipFill>
        <p:spPr>
          <a:xfrm>
            <a:off x="1857829" y="4151020"/>
            <a:ext cx="2056038" cy="194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30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A9F84-5300-CB4E-A4EE-129D4EC5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Un único mensaje dicho de 1000 maneras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889942-35E3-C640-8AE4-30EA0D34F2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" y="2014194"/>
            <a:ext cx="9563210" cy="434430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3C297BC-03FF-5B42-87C4-787774BBC872}"/>
              </a:ext>
            </a:extLst>
          </p:cNvPr>
          <p:cNvSpPr txBox="1"/>
          <p:nvPr/>
        </p:nvSpPr>
        <p:spPr>
          <a:xfrm>
            <a:off x="7982858" y="5712170"/>
            <a:ext cx="3791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Desde el slogan de la campaña hasta la imagen del candidato</a:t>
            </a:r>
          </a:p>
        </p:txBody>
      </p:sp>
    </p:spTree>
    <p:extLst>
      <p:ext uri="{BB962C8B-B14F-4D97-AF65-F5344CB8AC3E}">
        <p14:creationId xmlns:p14="http://schemas.microsoft.com/office/powerpoint/2010/main" val="393675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A9F84-5300-CB4E-A4EE-129D4EC5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Coherencia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3C297BC-03FF-5B42-87C4-787774BBC872}"/>
              </a:ext>
            </a:extLst>
          </p:cNvPr>
          <p:cNvSpPr txBox="1"/>
          <p:nvPr/>
        </p:nvSpPr>
        <p:spPr>
          <a:xfrm>
            <a:off x="1066800" y="2014194"/>
            <a:ext cx="34471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Para que exista un buen mensaje, debe fundamentarse en:</a:t>
            </a:r>
            <a:endParaRPr lang="es-MX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E7944C33-2DB2-F047-9454-7D333C21E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6801337"/>
              </p:ext>
            </p:extLst>
          </p:nvPr>
        </p:nvGraphicFramePr>
        <p:xfrm>
          <a:off x="3585029" y="348343"/>
          <a:ext cx="7540171" cy="599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998BC66E-B6CD-8A46-A4D6-67DF66E79B8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60350" r="100000"/>
                    </a14:imgEffect>
                  </a14:imgLayer>
                </a14:imgProps>
              </a:ext>
            </a:extLst>
          </a:blip>
          <a:srcRect l="56003" r="1"/>
          <a:stretch/>
        </p:blipFill>
        <p:spPr>
          <a:xfrm>
            <a:off x="5877451" y="783772"/>
            <a:ext cx="1140205" cy="144980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CB05EC3-4156-514A-8D92-2BF8DCB16F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36885" y="2563440"/>
            <a:ext cx="2518229" cy="142158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4DF7F1A-F290-1F4A-8E71-C0BD9F83C2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39348" y="4292755"/>
            <a:ext cx="2952482" cy="155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3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4A53D0-FE9D-5947-A826-C082E4E92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Normas de conducta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B57F46-DCF2-1E40-A98D-E0D158CD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Coherencia: </a:t>
            </a:r>
          </a:p>
          <a:p>
            <a:pPr marL="0" indent="0">
              <a:buNone/>
            </a:pPr>
            <a:r>
              <a:rPr lang="es-MX" sz="3200" dirty="0"/>
              <a:t>No debe haber ninguna decisión sin contrastarla con las demás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EBC7112-7933-B346-BAAA-6CCAE6B61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885" y="388400"/>
            <a:ext cx="2438399" cy="177437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DC5F961-1BC4-674C-8869-6460704C61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07" r="19585"/>
          <a:stretch/>
        </p:blipFill>
        <p:spPr>
          <a:xfrm>
            <a:off x="4006357" y="3744686"/>
            <a:ext cx="3468499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14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{54EFF215-CD5F-A147-858A-CEC10040B4D5}tf10001067</Template>
  <TotalTime>396</TotalTime>
  <Words>420</Words>
  <Application>Microsoft Macintosh PowerPoint</Application>
  <PresentationFormat>Panorámica</PresentationFormat>
  <Paragraphs>54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Garamond</vt:lpstr>
      <vt:lpstr>Savon</vt:lpstr>
      <vt:lpstr>marketing político fundamentos y particularidades</vt:lpstr>
      <vt:lpstr>Guión Explicativo</vt:lpstr>
      <vt:lpstr>Guión Explicativo</vt:lpstr>
      <vt:lpstr>Marketing político: fundamentos y particularidades</vt:lpstr>
      <vt:lpstr>Fundamentos </vt:lpstr>
      <vt:lpstr>Debe conocerse:</vt:lpstr>
      <vt:lpstr>Un único mensaje dicho de 1000 maneras</vt:lpstr>
      <vt:lpstr>Coherencia</vt:lpstr>
      <vt:lpstr>Normas de conducta</vt:lpstr>
      <vt:lpstr>Normas de conducta</vt:lpstr>
      <vt:lpstr>Normas de conducta</vt:lpstr>
      <vt:lpstr>Normas de conducta</vt:lpstr>
      <vt:lpstr>particularidades </vt:lpstr>
      <vt:lpstr>Diferencias Mkt y Mkt Político</vt:lpstr>
      <vt:lpstr>Diferencias Mkt y Mkt Político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político: fundamentos y particularidades</dc:title>
  <dc:creator>Usuario de Microsoft Office</dc:creator>
  <cp:lastModifiedBy>Usuario de Microsoft Office</cp:lastModifiedBy>
  <cp:revision>30</cp:revision>
  <dcterms:created xsi:type="dcterms:W3CDTF">2019-02-12T23:24:51Z</dcterms:created>
  <dcterms:modified xsi:type="dcterms:W3CDTF">2019-09-30T15:01:56Z</dcterms:modified>
</cp:coreProperties>
</file>