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443" r:id="rId2"/>
    <p:sldId id="459" r:id="rId3"/>
    <p:sldId id="444" r:id="rId4"/>
    <p:sldId id="445" r:id="rId5"/>
    <p:sldId id="446" r:id="rId6"/>
    <p:sldId id="447" r:id="rId7"/>
    <p:sldId id="448" r:id="rId8"/>
    <p:sldId id="449" r:id="rId9"/>
    <p:sldId id="450" r:id="rId10"/>
    <p:sldId id="451" r:id="rId11"/>
    <p:sldId id="452" r:id="rId12"/>
    <p:sldId id="460" r:id="rId13"/>
    <p:sldId id="461" r:id="rId14"/>
    <p:sldId id="462" r:id="rId15"/>
    <p:sldId id="463" r:id="rId16"/>
    <p:sldId id="464" r:id="rId17"/>
    <p:sldId id="465" r:id="rId18"/>
    <p:sldId id="466" r:id="rId19"/>
    <p:sldId id="467" r:id="rId20"/>
    <p:sldId id="468" r:id="rId21"/>
    <p:sldId id="475" r:id="rId22"/>
    <p:sldId id="476" r:id="rId23"/>
    <p:sldId id="477" r:id="rId24"/>
    <p:sldId id="469" r:id="rId25"/>
    <p:sldId id="470" r:id="rId26"/>
    <p:sldId id="471" r:id="rId27"/>
    <p:sldId id="472" r:id="rId28"/>
    <p:sldId id="473" r:id="rId29"/>
    <p:sldId id="453" r:id="rId30"/>
    <p:sldId id="454" r:id="rId31"/>
    <p:sldId id="455" r:id="rId32"/>
    <p:sldId id="456" r:id="rId33"/>
    <p:sldId id="457" r:id="rId34"/>
    <p:sldId id="266" r:id="rId35"/>
    <p:sldId id="364" r:id="rId36"/>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848"/>
    <a:srgbClr val="B5F7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088" autoAdjust="0"/>
    <p:restoredTop sz="94660"/>
  </p:normalViewPr>
  <p:slideViewPr>
    <p:cSldViewPr snapToGrid="0">
      <p:cViewPr>
        <p:scale>
          <a:sx n="60" d="100"/>
          <a:sy n="60" d="100"/>
        </p:scale>
        <p:origin x="317"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MX"/>
          </a:p>
        </p:txBody>
      </p:sp>
      <p:sp>
        <p:nvSpPr>
          <p:cNvPr id="4" name="Marcador de fecha 3"/>
          <p:cNvSpPr>
            <a:spLocks noGrp="1"/>
          </p:cNvSpPr>
          <p:nvPr>
            <p:ph type="dt" sz="half" idx="10"/>
          </p:nvPr>
        </p:nvSpPr>
        <p:spPr/>
        <p:txBody>
          <a:bodyPr/>
          <a:lstStyle/>
          <a:p>
            <a:fld id="{4AC68665-F150-40B2-93D8-E1AC117CA6C8}" type="datetimeFigureOut">
              <a:rPr lang="es-MX" smtClean="0"/>
              <a:pPr/>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B1DCEFF-F402-4771-A29B-DE7B90C3C5A8}" type="slidenum">
              <a:rPr lang="es-MX" smtClean="0"/>
              <a:pPr/>
              <a:t>‹Nº›</a:t>
            </a:fld>
            <a:endParaRPr lang="es-MX"/>
          </a:p>
        </p:txBody>
      </p:sp>
    </p:spTree>
    <p:extLst>
      <p:ext uri="{BB962C8B-B14F-4D97-AF65-F5344CB8AC3E}">
        <p14:creationId xmlns:p14="http://schemas.microsoft.com/office/powerpoint/2010/main" val="3340861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4AC68665-F150-40B2-93D8-E1AC117CA6C8}" type="datetimeFigureOut">
              <a:rPr lang="es-MX" smtClean="0"/>
              <a:pPr/>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B1DCEFF-F402-4771-A29B-DE7B90C3C5A8}" type="slidenum">
              <a:rPr lang="es-MX" smtClean="0"/>
              <a:pPr/>
              <a:t>‹Nº›</a:t>
            </a:fld>
            <a:endParaRPr lang="es-MX"/>
          </a:p>
        </p:txBody>
      </p:sp>
    </p:spTree>
    <p:extLst>
      <p:ext uri="{BB962C8B-B14F-4D97-AF65-F5344CB8AC3E}">
        <p14:creationId xmlns:p14="http://schemas.microsoft.com/office/powerpoint/2010/main" val="10593305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4AC68665-F150-40B2-93D8-E1AC117CA6C8}" type="datetimeFigureOut">
              <a:rPr lang="es-MX" smtClean="0"/>
              <a:pPr/>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B1DCEFF-F402-4771-A29B-DE7B90C3C5A8}" type="slidenum">
              <a:rPr lang="es-MX" smtClean="0"/>
              <a:pPr/>
              <a:t>‹Nº›</a:t>
            </a:fld>
            <a:endParaRPr lang="es-MX"/>
          </a:p>
        </p:txBody>
      </p:sp>
    </p:spTree>
    <p:extLst>
      <p:ext uri="{BB962C8B-B14F-4D97-AF65-F5344CB8AC3E}">
        <p14:creationId xmlns:p14="http://schemas.microsoft.com/office/powerpoint/2010/main" val="649431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4AC68665-F150-40B2-93D8-E1AC117CA6C8}" type="datetimeFigureOut">
              <a:rPr lang="es-MX" smtClean="0"/>
              <a:pPr/>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B1DCEFF-F402-4771-A29B-DE7B90C3C5A8}" type="slidenum">
              <a:rPr lang="es-MX" smtClean="0"/>
              <a:pPr/>
              <a:t>‹Nº›</a:t>
            </a:fld>
            <a:endParaRPr lang="es-MX"/>
          </a:p>
        </p:txBody>
      </p:sp>
    </p:spTree>
    <p:extLst>
      <p:ext uri="{BB962C8B-B14F-4D97-AF65-F5344CB8AC3E}">
        <p14:creationId xmlns:p14="http://schemas.microsoft.com/office/powerpoint/2010/main" val="2190425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4AC68665-F150-40B2-93D8-E1AC117CA6C8}" type="datetimeFigureOut">
              <a:rPr lang="es-MX" smtClean="0"/>
              <a:pPr/>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B1DCEFF-F402-4771-A29B-DE7B90C3C5A8}" type="slidenum">
              <a:rPr lang="es-MX" smtClean="0"/>
              <a:pPr/>
              <a:t>‹Nº›</a:t>
            </a:fld>
            <a:endParaRPr lang="es-MX"/>
          </a:p>
        </p:txBody>
      </p:sp>
    </p:spTree>
    <p:extLst>
      <p:ext uri="{BB962C8B-B14F-4D97-AF65-F5344CB8AC3E}">
        <p14:creationId xmlns:p14="http://schemas.microsoft.com/office/powerpoint/2010/main" val="3957309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4AC68665-F150-40B2-93D8-E1AC117CA6C8}" type="datetimeFigureOut">
              <a:rPr lang="es-MX" smtClean="0"/>
              <a:pPr/>
              <a:t>30/09/2019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B1DCEFF-F402-4771-A29B-DE7B90C3C5A8}" type="slidenum">
              <a:rPr lang="es-MX" smtClean="0"/>
              <a:pPr/>
              <a:t>‹Nº›</a:t>
            </a:fld>
            <a:endParaRPr lang="es-MX"/>
          </a:p>
        </p:txBody>
      </p:sp>
    </p:spTree>
    <p:extLst>
      <p:ext uri="{BB962C8B-B14F-4D97-AF65-F5344CB8AC3E}">
        <p14:creationId xmlns:p14="http://schemas.microsoft.com/office/powerpoint/2010/main" val="4195827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4AC68665-F150-40B2-93D8-E1AC117CA6C8}" type="datetimeFigureOut">
              <a:rPr lang="es-MX" smtClean="0"/>
              <a:pPr/>
              <a:t>30/09/2019</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EB1DCEFF-F402-4771-A29B-DE7B90C3C5A8}" type="slidenum">
              <a:rPr lang="es-MX" smtClean="0"/>
              <a:pPr/>
              <a:t>‹Nº›</a:t>
            </a:fld>
            <a:endParaRPr lang="es-MX"/>
          </a:p>
        </p:txBody>
      </p:sp>
    </p:spTree>
    <p:extLst>
      <p:ext uri="{BB962C8B-B14F-4D97-AF65-F5344CB8AC3E}">
        <p14:creationId xmlns:p14="http://schemas.microsoft.com/office/powerpoint/2010/main" val="376414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4AC68665-F150-40B2-93D8-E1AC117CA6C8}" type="datetimeFigureOut">
              <a:rPr lang="es-MX" smtClean="0"/>
              <a:pPr/>
              <a:t>30/09/2019</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B1DCEFF-F402-4771-A29B-DE7B90C3C5A8}" type="slidenum">
              <a:rPr lang="es-MX" smtClean="0"/>
              <a:pPr/>
              <a:t>‹Nº›</a:t>
            </a:fld>
            <a:endParaRPr lang="es-MX"/>
          </a:p>
        </p:txBody>
      </p:sp>
    </p:spTree>
    <p:extLst>
      <p:ext uri="{BB962C8B-B14F-4D97-AF65-F5344CB8AC3E}">
        <p14:creationId xmlns:p14="http://schemas.microsoft.com/office/powerpoint/2010/main" val="3107037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AC68665-F150-40B2-93D8-E1AC117CA6C8}" type="datetimeFigureOut">
              <a:rPr lang="es-MX" smtClean="0"/>
              <a:pPr/>
              <a:t>30/09/2019</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EB1DCEFF-F402-4771-A29B-DE7B90C3C5A8}" type="slidenum">
              <a:rPr lang="es-MX" smtClean="0"/>
              <a:pPr/>
              <a:t>‹Nº›</a:t>
            </a:fld>
            <a:endParaRPr lang="es-MX"/>
          </a:p>
        </p:txBody>
      </p:sp>
    </p:spTree>
    <p:extLst>
      <p:ext uri="{BB962C8B-B14F-4D97-AF65-F5344CB8AC3E}">
        <p14:creationId xmlns:p14="http://schemas.microsoft.com/office/powerpoint/2010/main" val="82562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4AC68665-F150-40B2-93D8-E1AC117CA6C8}" type="datetimeFigureOut">
              <a:rPr lang="es-MX" smtClean="0"/>
              <a:pPr/>
              <a:t>30/09/2019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B1DCEFF-F402-4771-A29B-DE7B90C3C5A8}" type="slidenum">
              <a:rPr lang="es-MX" smtClean="0"/>
              <a:pPr/>
              <a:t>‹Nº›</a:t>
            </a:fld>
            <a:endParaRPr lang="es-MX"/>
          </a:p>
        </p:txBody>
      </p:sp>
    </p:spTree>
    <p:extLst>
      <p:ext uri="{BB962C8B-B14F-4D97-AF65-F5344CB8AC3E}">
        <p14:creationId xmlns:p14="http://schemas.microsoft.com/office/powerpoint/2010/main" val="232310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4AC68665-F150-40B2-93D8-E1AC117CA6C8}" type="datetimeFigureOut">
              <a:rPr lang="es-MX" smtClean="0"/>
              <a:pPr/>
              <a:t>30/09/2019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B1DCEFF-F402-4771-A29B-DE7B90C3C5A8}" type="slidenum">
              <a:rPr lang="es-MX" smtClean="0"/>
              <a:pPr/>
              <a:t>‹Nº›</a:t>
            </a:fld>
            <a:endParaRPr lang="es-MX"/>
          </a:p>
        </p:txBody>
      </p:sp>
    </p:spTree>
    <p:extLst>
      <p:ext uri="{BB962C8B-B14F-4D97-AF65-F5344CB8AC3E}">
        <p14:creationId xmlns:p14="http://schemas.microsoft.com/office/powerpoint/2010/main" val="1447092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C68665-F150-40B2-93D8-E1AC117CA6C8}" type="datetimeFigureOut">
              <a:rPr lang="es-MX" smtClean="0"/>
              <a:pPr/>
              <a:t>30/09/2019</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1DCEFF-F402-4771-A29B-DE7B90C3C5A8}" type="slidenum">
              <a:rPr lang="es-MX" smtClean="0"/>
              <a:pPr/>
              <a:t>‹Nº›</a:t>
            </a:fld>
            <a:endParaRPr lang="es-MX"/>
          </a:p>
        </p:txBody>
      </p:sp>
    </p:spTree>
    <p:extLst>
      <p:ext uri="{BB962C8B-B14F-4D97-AF65-F5344CB8AC3E}">
        <p14:creationId xmlns:p14="http://schemas.microsoft.com/office/powerpoint/2010/main" val="22779328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5" Type="http://schemas.microsoft.com/office/2007/relationships/hdphoto" Target="../media/hdphoto2.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4.jpg"/><Relationship Id="rId7" Type="http://schemas.openxmlformats.org/officeDocument/2006/relationships/image" Target="../media/image17.jpe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16.jpeg"/><Relationship Id="rId11" Type="http://schemas.openxmlformats.org/officeDocument/2006/relationships/image" Target="../media/image21.jpeg"/><Relationship Id="rId5" Type="http://schemas.openxmlformats.org/officeDocument/2006/relationships/image" Target="../media/image15.jpeg"/><Relationship Id="rId10" Type="http://schemas.openxmlformats.org/officeDocument/2006/relationships/image" Target="../media/image20.jpeg"/><Relationship Id="rId4" Type="http://schemas.openxmlformats.org/officeDocument/2006/relationships/image" Target="../media/image14.jpeg"/><Relationship Id="rId9"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25.jpeg"/></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26.jpeg"/></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5" Type="http://schemas.openxmlformats.org/officeDocument/2006/relationships/image" Target="../media/image28.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29.jpeg"/></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30.jpeg"/></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34.png"/><Relationship Id="rId5" Type="http://schemas.openxmlformats.org/officeDocument/2006/relationships/image" Target="../media/image33.jpeg"/><Relationship Id="rId4" Type="http://schemas.openxmlformats.org/officeDocument/2006/relationships/image" Target="../media/image32.jpeg"/></Relationships>
</file>

<file path=ppt/slides/_rels/slide2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36.jpeg"/></Relationships>
</file>

<file path=ppt/slides/_rels/slide2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37.jpeg"/></Relationships>
</file>

<file path=ppt/slides/_rels/slide26.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4.jpg"/><Relationship Id="rId7" Type="http://schemas.openxmlformats.org/officeDocument/2006/relationships/image" Target="../media/image41.jpe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2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43.jpeg"/></Relationships>
</file>

<file path=ppt/slides/_rels/slide28.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image" Target="../media/image4.jpg"/><Relationship Id="rId7" Type="http://schemas.openxmlformats.org/officeDocument/2006/relationships/image" Target="../media/image47.jpe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 Id="rId9" Type="http://schemas.openxmlformats.org/officeDocument/2006/relationships/image" Target="../media/image49.jpeg"/></Relationships>
</file>

<file path=ppt/slides/_rels/slide2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5" Type="http://schemas.openxmlformats.org/officeDocument/2006/relationships/image" Target="../media/image51.jpeg"/><Relationship Id="rId4" Type="http://schemas.openxmlformats.org/officeDocument/2006/relationships/image" Target="../media/image50.jpe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52.jpeg"/></Relationships>
</file>

<file path=ppt/slides/_rels/slide32.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image" Target="../media/image56.jpe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53.jpeg"/></Relationships>
</file>

<file path=ppt/slides/_rels/slide3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hyperlink" Target="https://www.obs-edu.com/int/blog-investigacion/sistemas/empresas-industriales-conceptos-generales-y-tipos-destacar" TargetMode="External"/><Relationship Id="rId2" Type="http://schemas.openxmlformats.org/officeDocument/2006/relationships/hyperlink" Target="https://nayelyreyes.wordpress.com/2009/09/29/factores-del-contexto-en-las-necesidades-humanas/"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5" Type="http://schemas.openxmlformats.org/officeDocument/2006/relationships/image" Target="../media/image12.jpe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9481492" y="362265"/>
            <a:ext cx="1080000" cy="1080000"/>
          </a:xfrm>
          <a:prstGeom prst="rect">
            <a:avLst/>
          </a:prstGeom>
        </p:spPr>
      </p:pic>
      <p:sp>
        <p:nvSpPr>
          <p:cNvPr id="5" name="CuadroTexto 4"/>
          <p:cNvSpPr txBox="1"/>
          <p:nvPr/>
        </p:nvSpPr>
        <p:spPr>
          <a:xfrm>
            <a:off x="2659224" y="398783"/>
            <a:ext cx="6774024" cy="707886"/>
          </a:xfrm>
          <a:prstGeom prst="rect">
            <a:avLst/>
          </a:prstGeom>
          <a:noFill/>
        </p:spPr>
        <p:txBody>
          <a:bodyPr wrap="square" rtlCol="0">
            <a:spAutoFit/>
          </a:bodyPr>
          <a:lstStyle/>
          <a:p>
            <a:pPr algn="ctr"/>
            <a:r>
              <a:rPr lang="es-MX" sz="2000" dirty="0" smtClean="0">
                <a:latin typeface="Century Gothic" panose="020B0502020202020204" pitchFamily="34" charset="0"/>
              </a:rPr>
              <a:t>UNIVERSIDAD AUTÓNOMA DEL ESTADO DE MÉXICO</a:t>
            </a:r>
          </a:p>
          <a:p>
            <a:pPr algn="ctr"/>
            <a:r>
              <a:rPr lang="es-MX" sz="2000" dirty="0" smtClean="0">
                <a:latin typeface="Century Gothic" panose="020B0502020202020204" pitchFamily="34" charset="0"/>
              </a:rPr>
              <a:t>CENTRO UNIVERSITARIO UAEM VALLE DE CHALCO</a:t>
            </a:r>
            <a:endParaRPr lang="es-MX" sz="2000" dirty="0">
              <a:latin typeface="Century Gothic" panose="020B0502020202020204" pitchFamily="34" charset="0"/>
            </a:endParaRPr>
          </a:p>
        </p:txBody>
      </p:sp>
      <p:pic>
        <p:nvPicPr>
          <p:cNvPr id="6" name="Imagen 5"/>
          <p:cNvPicPr>
            <a:picLocks noChangeAspect="1"/>
          </p:cNvPicPr>
          <p:nvPr/>
        </p:nvPicPr>
        <p:blipFill>
          <a:blip r:embed="rId4" cstate="print">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tretch>
            <a:fillRect/>
          </a:stretch>
        </p:blipFill>
        <p:spPr>
          <a:xfrm>
            <a:off x="1330407" y="212726"/>
            <a:ext cx="1080000" cy="1080000"/>
          </a:xfrm>
          <a:prstGeom prst="rect">
            <a:avLst/>
          </a:prstGeom>
        </p:spPr>
      </p:pic>
      <p:sp>
        <p:nvSpPr>
          <p:cNvPr id="9" name="Text Box 7"/>
          <p:cNvSpPr txBox="1">
            <a:spLocks noChangeArrowheads="1"/>
          </p:cNvSpPr>
          <p:nvPr/>
        </p:nvSpPr>
        <p:spPr bwMode="auto">
          <a:xfrm>
            <a:off x="9343851" y="6147918"/>
            <a:ext cx="243528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Century Gothic" panose="020B0502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Century Gothic" panose="020B0502020202020204" pitchFamily="34" charset="0"/>
              <a:cs typeface="Arial" panose="020B0604020202020204" pitchFamily="34" charset="0"/>
            </a:endParaRPr>
          </a:p>
          <a:p>
            <a:pPr eaLnBrk="1" hangingPunct="1"/>
            <a:r>
              <a:rPr lang="es-ES_tradnl" altLang="es-MX" sz="1200" i="1" dirty="0" smtClean="0">
                <a:solidFill>
                  <a:srgbClr val="7F6000"/>
                </a:solidFill>
                <a:latin typeface="Century Gothic" panose="020B0502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Century Gothic" panose="020B0502020202020204" pitchFamily="34" charset="0"/>
              </a:rPr>
              <a:t>.</a:t>
            </a:r>
            <a:endParaRPr lang="es-ES" altLang="es-MX" sz="1200" b="1" i="1" dirty="0">
              <a:solidFill>
                <a:schemeClr val="accent6">
                  <a:lumMod val="75000"/>
                </a:schemeClr>
              </a:solidFill>
              <a:latin typeface="Century Gothic" panose="020B0502020202020204" pitchFamily="34" charset="0"/>
            </a:endParaRPr>
          </a:p>
        </p:txBody>
      </p:sp>
      <p:sp>
        <p:nvSpPr>
          <p:cNvPr id="10" name="Text Box 11"/>
          <p:cNvSpPr txBox="1">
            <a:spLocks noChangeArrowheads="1"/>
          </p:cNvSpPr>
          <p:nvPr/>
        </p:nvSpPr>
        <p:spPr bwMode="auto">
          <a:xfrm>
            <a:off x="3253048" y="1043583"/>
            <a:ext cx="4914862" cy="2708434"/>
          </a:xfrm>
          <a:prstGeom prst="rect">
            <a:avLst/>
          </a:prstGeom>
          <a:noFill/>
          <a:ln>
            <a:noFill/>
          </a:ln>
          <a:effectLst>
            <a:outerShdw blurRad="152400" dist="317500" dir="5400000" sx="90000" sy="-19000" rotWithShape="0">
              <a:prstClr val="black">
                <a:alpha val="15000"/>
              </a:prst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400" b="1" u="sng" dirty="0">
                <a:solidFill>
                  <a:srgbClr val="00B0F0"/>
                </a:solidFill>
                <a:latin typeface="+mn-lt"/>
                <a:cs typeface="Arial" panose="020B0604020202020204" pitchFamily="34" charset="0"/>
              </a:rPr>
              <a:t> </a:t>
            </a:r>
            <a:endParaRPr lang="es-ES_tradnl" altLang="es-MX" sz="1400" b="1" u="sng" dirty="0" smtClean="0">
              <a:solidFill>
                <a:srgbClr val="00B0F0"/>
              </a:solidFill>
              <a:latin typeface="+mn-lt"/>
              <a:cs typeface="Arial" panose="020B0604020202020204" pitchFamily="34" charset="0"/>
            </a:endParaRPr>
          </a:p>
          <a:p>
            <a:pPr eaLnBrk="1" hangingPunct="1"/>
            <a:endParaRPr lang="es-ES_tradnl" altLang="es-MX" sz="2000" b="1" u="sng" dirty="0" smtClean="0">
              <a:solidFill>
                <a:srgbClr val="008000"/>
              </a:solidFill>
              <a:latin typeface="+mn-lt"/>
              <a:cs typeface="Arial" panose="020B0604020202020204" pitchFamily="34" charset="0"/>
            </a:endParaRPr>
          </a:p>
          <a:p>
            <a:pPr eaLnBrk="1" hangingPunct="1"/>
            <a:r>
              <a:rPr lang="es-ES_tradnl" altLang="es-MX" sz="2800" b="1" u="sng" dirty="0" smtClean="0">
                <a:latin typeface="Century Gothic" panose="020B0502020202020204" pitchFamily="34" charset="0"/>
                <a:cs typeface="Arial" panose="020B0604020202020204" pitchFamily="34" charset="0"/>
              </a:rPr>
              <a:t>TITULO: </a:t>
            </a:r>
            <a:r>
              <a:rPr lang="es-ES_tradnl" altLang="es-MX" sz="2800" b="1" dirty="0" smtClean="0">
                <a:solidFill>
                  <a:srgbClr val="0070C0"/>
                </a:solidFill>
                <a:latin typeface="Century Gothic" panose="020B0502020202020204" pitchFamily="34" charset="0"/>
                <a:cs typeface="Arial" panose="020B0604020202020204" pitchFamily="34" charset="0"/>
              </a:rPr>
              <a:t>CICLO </a:t>
            </a:r>
            <a:r>
              <a:rPr lang="es-ES_tradnl" altLang="es-MX" sz="2800" b="1" dirty="0">
                <a:solidFill>
                  <a:srgbClr val="0070C0"/>
                </a:solidFill>
                <a:latin typeface="Century Gothic" panose="020B0502020202020204" pitchFamily="34" charset="0"/>
                <a:cs typeface="Arial" panose="020B0604020202020204" pitchFamily="34" charset="0"/>
              </a:rPr>
              <a:t>DE VIDA DE UN PRODUCTO</a:t>
            </a:r>
          </a:p>
          <a:p>
            <a:pPr eaLnBrk="1" hangingPunct="1"/>
            <a:r>
              <a:rPr lang="es-ES_tradnl" altLang="es-MX" sz="2000" b="1" dirty="0" smtClean="0">
                <a:latin typeface="Century Gothic" panose="020B0502020202020204" pitchFamily="34" charset="0"/>
                <a:cs typeface="Arial" panose="020B0604020202020204" pitchFamily="34" charset="0"/>
              </a:rPr>
              <a:t>Unidad </a:t>
            </a:r>
            <a:r>
              <a:rPr lang="es-ES_tradnl" altLang="es-MX" sz="2000" b="1" dirty="0">
                <a:latin typeface="Century Gothic" panose="020B0502020202020204" pitchFamily="34" charset="0"/>
                <a:cs typeface="Arial" panose="020B0604020202020204" pitchFamily="34" charset="0"/>
              </a:rPr>
              <a:t>de aprendizaje: </a:t>
            </a:r>
            <a:endParaRPr lang="es-ES_tradnl" altLang="es-MX" sz="2000" b="1" dirty="0">
              <a:solidFill>
                <a:schemeClr val="accent3">
                  <a:lumMod val="20000"/>
                  <a:lumOff val="80000"/>
                </a:schemeClr>
              </a:solidFill>
              <a:latin typeface="Century Gothic" panose="020B0502020202020204" pitchFamily="34" charset="0"/>
              <a:cs typeface="Arial" panose="020B0604020202020204" pitchFamily="34" charset="0"/>
            </a:endParaRPr>
          </a:p>
          <a:p>
            <a:pPr eaLnBrk="1" hangingPunct="1"/>
            <a:r>
              <a:rPr lang="es-ES_tradnl" altLang="es-MX" sz="2000" b="1" dirty="0" smtClean="0">
                <a:latin typeface="Century Gothic" panose="020B0502020202020204" pitchFamily="34" charset="0"/>
                <a:cs typeface="Arial" panose="020B0604020202020204" pitchFamily="34" charset="0"/>
              </a:rPr>
              <a:t>Diseño </a:t>
            </a:r>
            <a:r>
              <a:rPr lang="es-ES_tradnl" altLang="es-MX" sz="2000" b="1" dirty="0" smtClean="0">
                <a:latin typeface="Century Gothic" panose="020B0502020202020204" pitchFamily="34" charset="0"/>
                <a:cs typeface="Arial" panose="020B0604020202020204" pitchFamily="34" charset="0"/>
              </a:rPr>
              <a:t>de productos</a:t>
            </a:r>
          </a:p>
          <a:p>
            <a:pPr eaLnBrk="1" hangingPunct="1"/>
            <a:endParaRPr lang="es-ES_tradnl" altLang="es-MX" sz="2000" b="1" dirty="0" smtClean="0">
              <a:solidFill>
                <a:schemeClr val="accent4">
                  <a:lumMod val="75000"/>
                </a:schemeClr>
              </a:solidFill>
              <a:latin typeface="+mn-lt"/>
              <a:cs typeface="Arial" panose="020B0604020202020204" pitchFamily="34" charset="0"/>
            </a:endParaRPr>
          </a:p>
          <a:p>
            <a:pPr eaLnBrk="1" hangingPunct="1"/>
            <a:endParaRPr lang="es-ES_tradnl" altLang="es-MX" sz="2000" b="1" dirty="0">
              <a:latin typeface="+mn-lt"/>
              <a:cs typeface="Arial" panose="020B0604020202020204" pitchFamily="34" charset="0"/>
            </a:endParaRPr>
          </a:p>
        </p:txBody>
      </p:sp>
      <p:sp>
        <p:nvSpPr>
          <p:cNvPr id="11" name="CuadroTexto 1"/>
          <p:cNvSpPr txBox="1">
            <a:spLocks noChangeArrowheads="1"/>
          </p:cNvSpPr>
          <p:nvPr/>
        </p:nvSpPr>
        <p:spPr bwMode="auto">
          <a:xfrm>
            <a:off x="8869788" y="1583722"/>
            <a:ext cx="288862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2000" b="1" i="1" dirty="0">
                <a:latin typeface="Century Gothic" panose="020B0502020202020204" pitchFamily="34" charset="0"/>
              </a:rPr>
              <a:t>Solo visión </a:t>
            </a:r>
            <a:r>
              <a:rPr lang="es-ES" altLang="es-MX" sz="2000" b="1" i="1" dirty="0" smtClean="0">
                <a:latin typeface="Century Gothic" panose="020B0502020202020204" pitchFamily="34" charset="0"/>
              </a:rPr>
              <a:t>proyectables </a:t>
            </a:r>
            <a:endParaRPr lang="es-ES" altLang="es-MX" sz="2000" b="1" i="1" dirty="0">
              <a:latin typeface="Century Gothic" panose="020B0502020202020204" pitchFamily="34" charset="0"/>
            </a:endParaRPr>
          </a:p>
        </p:txBody>
      </p:sp>
      <p:sp>
        <p:nvSpPr>
          <p:cNvPr id="12" name="CuadroTexto 2"/>
          <p:cNvSpPr txBox="1">
            <a:spLocks noChangeArrowheads="1"/>
          </p:cNvSpPr>
          <p:nvPr/>
        </p:nvSpPr>
        <p:spPr bwMode="auto">
          <a:xfrm>
            <a:off x="5256470" y="3516798"/>
            <a:ext cx="4716778" cy="28315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400" b="1" dirty="0">
                <a:latin typeface="Century Gothic" panose="020B0502020202020204" pitchFamily="34" charset="0"/>
                <a:cs typeface="Arial" panose="020B0604020202020204" pitchFamily="34" charset="0"/>
              </a:rPr>
              <a:t>Tipo de Unidad de aprendizaje</a:t>
            </a:r>
            <a:r>
              <a:rPr lang="es-ES" altLang="es-MX" sz="1400" dirty="0">
                <a:latin typeface="Century Gothic" panose="020B0502020202020204" pitchFamily="34" charset="0"/>
                <a:cs typeface="Arial" panose="020B0604020202020204" pitchFamily="34" charset="0"/>
              </a:rPr>
              <a:t>: curso taller</a:t>
            </a:r>
            <a:endParaRPr lang="es-ES_tradnl" altLang="es-MX" sz="1400" dirty="0">
              <a:latin typeface="Century Gothic" panose="020B0502020202020204" pitchFamily="34" charset="0"/>
              <a:cs typeface="Arial" panose="020B0604020202020204" pitchFamily="34" charset="0"/>
            </a:endParaRPr>
          </a:p>
          <a:p>
            <a:pPr eaLnBrk="1" hangingPunct="1"/>
            <a:r>
              <a:rPr lang="es-ES" altLang="es-MX" sz="1400" b="1" dirty="0">
                <a:latin typeface="Century Gothic" panose="020B0502020202020204" pitchFamily="34" charset="0"/>
                <a:cs typeface="Arial" panose="020B0604020202020204" pitchFamily="34" charset="0"/>
              </a:rPr>
              <a:t>Carácter de la Unidad de Aprendizaje</a:t>
            </a:r>
            <a:r>
              <a:rPr lang="es-ES" altLang="es-MX" sz="1400" dirty="0">
                <a:latin typeface="Century Gothic" panose="020B0502020202020204" pitchFamily="34" charset="0"/>
                <a:cs typeface="Arial" panose="020B0604020202020204" pitchFamily="34" charset="0"/>
              </a:rPr>
              <a:t>: obligatoria</a:t>
            </a:r>
            <a:endParaRPr lang="es-ES_tradnl" altLang="es-MX" sz="1400" dirty="0">
              <a:latin typeface="Century Gothic" panose="020B0502020202020204" pitchFamily="34" charset="0"/>
              <a:cs typeface="Arial" panose="020B0604020202020204" pitchFamily="34" charset="0"/>
            </a:endParaRPr>
          </a:p>
          <a:p>
            <a:pPr eaLnBrk="1" hangingPunct="1"/>
            <a:r>
              <a:rPr lang="es-ES" altLang="es-MX" sz="1400" b="1" dirty="0">
                <a:latin typeface="Century Gothic" panose="020B0502020202020204" pitchFamily="34" charset="0"/>
                <a:cs typeface="Arial" panose="020B0604020202020204" pitchFamily="34" charset="0"/>
              </a:rPr>
              <a:t>Núcleo de Formación: </a:t>
            </a:r>
            <a:r>
              <a:rPr lang="es-ES_tradnl" altLang="es-MX" sz="1400" dirty="0" smtClean="0">
                <a:latin typeface="Century Gothic" panose="020B0502020202020204" pitchFamily="34" charset="0"/>
                <a:cs typeface="Arial" panose="020B0604020202020204" pitchFamily="34" charset="0"/>
              </a:rPr>
              <a:t>sustantivo</a:t>
            </a:r>
            <a:endParaRPr lang="es-ES_tradnl" altLang="es-MX" sz="1400" dirty="0">
              <a:latin typeface="Century Gothic" panose="020B0502020202020204" pitchFamily="34" charset="0"/>
              <a:cs typeface="Arial" panose="020B0604020202020204" pitchFamily="34" charset="0"/>
            </a:endParaRPr>
          </a:p>
          <a:p>
            <a:pPr eaLnBrk="1" hangingPunct="1"/>
            <a:r>
              <a:rPr lang="es-ES" altLang="es-MX" sz="1400" b="1" dirty="0" smtClean="0">
                <a:latin typeface="Century Gothic" panose="020B0502020202020204" pitchFamily="34" charset="0"/>
                <a:cs typeface="Arial" panose="020B0604020202020204" pitchFamily="34" charset="0"/>
              </a:rPr>
              <a:t>Modalidad educativa: </a:t>
            </a:r>
            <a:r>
              <a:rPr lang="es-ES" altLang="es-MX" sz="1400" dirty="0">
                <a:latin typeface="Century Gothic" panose="020B0502020202020204" pitchFamily="34" charset="0"/>
                <a:cs typeface="Arial" panose="020B0604020202020204" pitchFamily="34" charset="0"/>
              </a:rPr>
              <a:t>e</a:t>
            </a:r>
            <a:r>
              <a:rPr lang="es-ES" altLang="es-MX" sz="1400" dirty="0" smtClean="0">
                <a:latin typeface="Century Gothic" panose="020B0502020202020204" pitchFamily="34" charset="0"/>
                <a:cs typeface="Arial" panose="020B0604020202020204" pitchFamily="34" charset="0"/>
              </a:rPr>
              <a:t>scolarizada.</a:t>
            </a:r>
          </a:p>
          <a:p>
            <a:pPr eaLnBrk="1" hangingPunct="1"/>
            <a:r>
              <a:rPr lang="es-ES" altLang="es-MX" sz="1400" dirty="0">
                <a:latin typeface="Century Gothic" panose="020B0502020202020204" pitchFamily="34" charset="0"/>
                <a:cs typeface="Arial" panose="020B0604020202020204" pitchFamily="34" charset="0"/>
              </a:rPr>
              <a:t>S</a:t>
            </a:r>
            <a:r>
              <a:rPr lang="es-ES" altLang="es-MX" sz="1400" dirty="0" smtClean="0">
                <a:latin typeface="Century Gothic" panose="020B0502020202020204" pitchFamily="34" charset="0"/>
                <a:cs typeface="Arial" panose="020B0604020202020204" pitchFamily="34" charset="0"/>
              </a:rPr>
              <a:t>istema flexible.</a:t>
            </a:r>
            <a:endParaRPr lang="es-ES_tradnl" altLang="es-MX" sz="1400" dirty="0">
              <a:latin typeface="Century Gothic" panose="020B0502020202020204" pitchFamily="34" charset="0"/>
              <a:cs typeface="Arial" panose="020B0604020202020204" pitchFamily="34" charset="0"/>
            </a:endParaRPr>
          </a:p>
          <a:p>
            <a:pPr eaLnBrk="1" hangingPunct="1"/>
            <a:r>
              <a:rPr lang="es-ES" altLang="es-MX" sz="1400" b="1" dirty="0">
                <a:latin typeface="Century Gothic" panose="020B0502020202020204" pitchFamily="34" charset="0"/>
                <a:cs typeface="Arial" panose="020B0604020202020204" pitchFamily="34" charset="0"/>
              </a:rPr>
              <a:t>Prerrequisitos: </a:t>
            </a:r>
            <a:r>
              <a:rPr lang="es-ES" altLang="es-MX" sz="1400" dirty="0">
                <a:latin typeface="Century Gothic" panose="020B0502020202020204" pitchFamily="34" charset="0"/>
                <a:cs typeface="Arial" panose="020B0604020202020204" pitchFamily="34" charset="0"/>
              </a:rPr>
              <a:t>ninguno.</a:t>
            </a:r>
            <a:endParaRPr lang="es-ES_tradnl" altLang="es-MX" sz="1400" dirty="0">
              <a:latin typeface="Century Gothic" panose="020B0502020202020204" pitchFamily="34" charset="0"/>
              <a:cs typeface="Arial" panose="020B0604020202020204" pitchFamily="34" charset="0"/>
            </a:endParaRPr>
          </a:p>
          <a:p>
            <a:pPr eaLnBrk="1" hangingPunct="1"/>
            <a:r>
              <a:rPr lang="es-ES" altLang="es-MX" sz="1400" b="1" dirty="0">
                <a:latin typeface="Century Gothic" panose="020B0502020202020204" pitchFamily="34" charset="0"/>
                <a:cs typeface="Arial" panose="020B0604020202020204" pitchFamily="34" charset="0"/>
              </a:rPr>
              <a:t>Programas educativos en donde se imparte:</a:t>
            </a:r>
            <a:endParaRPr lang="es-ES_tradnl" altLang="es-MX" sz="1400" b="1" dirty="0">
              <a:latin typeface="Century Gothic" panose="020B0502020202020204" pitchFamily="34" charset="0"/>
              <a:cs typeface="Arial" panose="020B0604020202020204" pitchFamily="34" charset="0"/>
            </a:endParaRPr>
          </a:p>
          <a:p>
            <a:pPr eaLnBrk="1" hangingPunct="1"/>
            <a:r>
              <a:rPr lang="es-ES" altLang="es-MX" sz="1400" b="1" dirty="0">
                <a:latin typeface="Century Gothic" panose="020B0502020202020204" pitchFamily="34" charset="0"/>
                <a:cs typeface="Arial" panose="020B0604020202020204" pitchFamily="34" charset="0"/>
              </a:rPr>
              <a:t>Licenciatura en Diseño </a:t>
            </a:r>
            <a:r>
              <a:rPr lang="es-ES" altLang="es-MX" sz="1400" b="1" dirty="0" smtClean="0">
                <a:latin typeface="Century Gothic" panose="020B0502020202020204" pitchFamily="34" charset="0"/>
                <a:cs typeface="Arial" panose="020B0604020202020204" pitchFamily="34" charset="0"/>
              </a:rPr>
              <a:t>Industrial </a:t>
            </a:r>
          </a:p>
          <a:p>
            <a:pPr eaLnBrk="1" hangingPunct="1"/>
            <a:r>
              <a:rPr lang="es-ES" altLang="es-MX" sz="1400" dirty="0" smtClean="0">
                <a:latin typeface="Century Gothic" panose="020B0502020202020204" pitchFamily="34" charset="0"/>
                <a:cs typeface="Arial" panose="020B0604020202020204" pitchFamily="34" charset="0"/>
              </a:rPr>
              <a:t>Facultad </a:t>
            </a:r>
            <a:r>
              <a:rPr lang="es-ES" altLang="es-MX" sz="1400" dirty="0">
                <a:latin typeface="Century Gothic" panose="020B0502020202020204" pitchFamily="34" charset="0"/>
                <a:cs typeface="Arial" panose="020B0604020202020204" pitchFamily="34" charset="0"/>
              </a:rPr>
              <a:t>de Arquitectura y </a:t>
            </a:r>
            <a:r>
              <a:rPr lang="es-ES" altLang="es-MX" sz="1400" dirty="0" smtClean="0">
                <a:latin typeface="Century Gothic" panose="020B0502020202020204" pitchFamily="34" charset="0"/>
                <a:cs typeface="Arial" panose="020B0604020202020204" pitchFamily="34" charset="0"/>
              </a:rPr>
              <a:t>Diseño</a:t>
            </a:r>
          </a:p>
          <a:p>
            <a:pPr eaLnBrk="1" hangingPunct="1"/>
            <a:r>
              <a:rPr lang="es-ES" altLang="es-MX" sz="1400" dirty="0" smtClean="0">
                <a:latin typeface="Century Gothic" panose="020B0502020202020204" pitchFamily="34" charset="0"/>
                <a:cs typeface="Arial" panose="020B0604020202020204" pitchFamily="34" charset="0"/>
              </a:rPr>
              <a:t>Centro </a:t>
            </a:r>
            <a:r>
              <a:rPr lang="es-ES" altLang="es-MX" sz="1400" dirty="0">
                <a:latin typeface="Century Gothic" panose="020B0502020202020204" pitchFamily="34" charset="0"/>
                <a:cs typeface="Arial" panose="020B0604020202020204" pitchFamily="34" charset="0"/>
              </a:rPr>
              <a:t>Universitario UAEM Valle de Chalco y Zumpango.</a:t>
            </a:r>
            <a:endParaRPr lang="es-ES_tradnl" altLang="es-MX" sz="1400" dirty="0">
              <a:latin typeface="Century Gothic" panose="020B0502020202020204" pitchFamily="34" charset="0"/>
              <a:cs typeface="Arial" panose="020B0604020202020204" pitchFamily="34" charset="0"/>
            </a:endParaRPr>
          </a:p>
          <a:p>
            <a:pPr eaLnBrk="1" hangingPunct="1"/>
            <a:r>
              <a:rPr lang="es-ES" altLang="es-MX" sz="1200" dirty="0">
                <a:latin typeface="Century Gothic" panose="020B0502020202020204" pitchFamily="34" charset="0"/>
                <a:cs typeface="Arial" panose="020B0604020202020204" pitchFamily="34" charset="0"/>
              </a:rPr>
              <a:t> </a:t>
            </a:r>
            <a:endParaRPr lang="es-ES_tradnl" altLang="es-MX" sz="1200" dirty="0">
              <a:latin typeface="Century Gothic" panose="020B0502020202020204" pitchFamily="34" charset="0"/>
              <a:cs typeface="Arial" panose="020B0604020202020204" pitchFamily="34" charset="0"/>
            </a:endParaRPr>
          </a:p>
          <a:p>
            <a:pPr eaLnBrk="1" hangingPunct="1"/>
            <a:endParaRPr lang="es-ES" altLang="es-MX" sz="1200" dirty="0">
              <a:latin typeface="Century Gothic" panose="020B0502020202020204" pitchFamily="34" charset="0"/>
            </a:endParaRPr>
          </a:p>
        </p:txBody>
      </p:sp>
      <p:sp>
        <p:nvSpPr>
          <p:cNvPr id="13" name="Text Box 8"/>
          <p:cNvSpPr txBox="1">
            <a:spLocks noChangeArrowheads="1"/>
          </p:cNvSpPr>
          <p:nvPr/>
        </p:nvSpPr>
        <p:spPr bwMode="auto">
          <a:xfrm>
            <a:off x="1512022" y="3341644"/>
            <a:ext cx="2496196"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dirty="0">
                <a:latin typeface="Century Gothic" panose="020B0502020202020204" pitchFamily="34" charset="0"/>
                <a:cs typeface="Arial" panose="020B0604020202020204" pitchFamily="34" charset="0"/>
              </a:rPr>
              <a:t>Programa educativo: </a:t>
            </a:r>
            <a:endParaRPr lang="es-MX" altLang="es-MX" sz="1600" dirty="0" smtClean="0">
              <a:latin typeface="Century Gothic" panose="020B0502020202020204" pitchFamily="34" charset="0"/>
              <a:cs typeface="Arial" panose="020B0604020202020204" pitchFamily="34" charset="0"/>
            </a:endParaRPr>
          </a:p>
          <a:p>
            <a:pPr eaLnBrk="1" hangingPunct="1"/>
            <a:r>
              <a:rPr lang="es-MX" altLang="es-MX" sz="1600" b="1" dirty="0" smtClean="0">
                <a:latin typeface="Century Gothic" panose="020B0502020202020204" pitchFamily="34" charset="0"/>
                <a:cs typeface="Arial" panose="020B0604020202020204" pitchFamily="34" charset="0"/>
              </a:rPr>
              <a:t>Diseño </a:t>
            </a:r>
            <a:r>
              <a:rPr lang="es-MX" altLang="es-MX" sz="1600" b="1" dirty="0">
                <a:latin typeface="Century Gothic" panose="020B0502020202020204" pitchFamily="34" charset="0"/>
                <a:cs typeface="Arial" panose="020B0604020202020204" pitchFamily="34" charset="0"/>
              </a:rPr>
              <a:t>Industrial</a:t>
            </a:r>
            <a:endParaRPr lang="es-ES" altLang="es-MX" sz="1600" b="1" dirty="0">
              <a:latin typeface="Century Gothic" panose="020B0502020202020204" pitchFamily="34" charset="0"/>
              <a:cs typeface="Arial" panose="020B0604020202020204" pitchFamily="34" charset="0"/>
            </a:endParaRPr>
          </a:p>
          <a:p>
            <a:pPr eaLnBrk="1" hangingPunct="1"/>
            <a:r>
              <a:rPr lang="es-ES" altLang="es-MX" sz="1600" b="1" dirty="0">
                <a:latin typeface="Century Gothic" panose="020B0502020202020204" pitchFamily="34" charset="0"/>
                <a:cs typeface="Arial" panose="020B0604020202020204" pitchFamily="34" charset="0"/>
              </a:rPr>
              <a:t>PLAN DE ESTUDIOS 2015</a:t>
            </a:r>
            <a:endParaRPr lang="es-ES" altLang="es-MX" sz="1600" dirty="0">
              <a:latin typeface="Century Gothic" panose="020B0502020202020204" pitchFamily="34" charset="0"/>
              <a:cs typeface="Arial" panose="020B0604020202020204" pitchFamily="34" charset="0"/>
            </a:endParaRPr>
          </a:p>
        </p:txBody>
      </p:sp>
      <p:sp>
        <p:nvSpPr>
          <p:cNvPr id="15" name="Text Box 7"/>
          <p:cNvSpPr txBox="1">
            <a:spLocks noChangeArrowheads="1"/>
          </p:cNvSpPr>
          <p:nvPr/>
        </p:nvSpPr>
        <p:spPr bwMode="auto">
          <a:xfrm>
            <a:off x="1512022" y="6039827"/>
            <a:ext cx="487505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800" b="1" dirty="0" smtClean="0">
                <a:latin typeface="Century Gothic" panose="020B0502020202020204" pitchFamily="34" charset="0"/>
              </a:rPr>
              <a:t>Autor: Dr. </a:t>
            </a:r>
            <a:r>
              <a:rPr lang="es-ES_tradnl" altLang="es-MX" sz="1800" b="1" dirty="0">
                <a:latin typeface="Century Gothic" panose="020B0502020202020204" pitchFamily="34" charset="0"/>
              </a:rPr>
              <a:t>Omar Eduardo Sánchez Estrada</a:t>
            </a:r>
            <a:r>
              <a:rPr lang="es-ES_tradnl" altLang="es-MX" sz="1800" dirty="0">
                <a:latin typeface="Century Gothic" panose="020B0502020202020204" pitchFamily="34" charset="0"/>
              </a:rPr>
              <a:t>.</a:t>
            </a:r>
            <a:endParaRPr lang="es-ES" altLang="es-MX" sz="1800" b="1" dirty="0">
              <a:latin typeface="Century Gothic" panose="020B0502020202020204" pitchFamily="34" charset="0"/>
            </a:endParaRPr>
          </a:p>
        </p:txBody>
      </p:sp>
    </p:spTree>
    <p:extLst>
      <p:ext uri="{BB962C8B-B14F-4D97-AF65-F5344CB8AC3E}">
        <p14:creationId xmlns:p14="http://schemas.microsoft.com/office/powerpoint/2010/main" val="29515069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8" name="CuadroTexto 2"/>
          <p:cNvSpPr txBox="1"/>
          <p:nvPr/>
        </p:nvSpPr>
        <p:spPr>
          <a:xfrm>
            <a:off x="610097" y="1879286"/>
            <a:ext cx="3133928" cy="3046988"/>
          </a:xfrm>
          <a:prstGeom prst="rect">
            <a:avLst/>
          </a:prstGeom>
          <a:noFill/>
        </p:spPr>
        <p:txBody>
          <a:bodyPr wrap="square" rtlCol="0">
            <a:spAutoFit/>
          </a:bodyPr>
          <a:lstStyle/>
          <a:p>
            <a:pPr algn="ctr">
              <a:buFont typeface="Wingdings" pitchFamily="2" charset="2"/>
              <a:buChar char="§"/>
            </a:pPr>
            <a:r>
              <a:rPr lang="es-MX" sz="1600" b="1" dirty="0" smtClean="0">
                <a:latin typeface="Century Gothic" pitchFamily="34" charset="0"/>
              </a:rPr>
              <a:t>Ecología industrial: </a:t>
            </a:r>
          </a:p>
          <a:p>
            <a:r>
              <a:rPr lang="es-MX" sz="1600" dirty="0" smtClean="0">
                <a:latin typeface="Century Gothic" pitchFamily="34" charset="0"/>
              </a:rPr>
              <a:t>Estrategia que promueve cerrar el ciclo del material, de modo que utiliza los subproductos y residuos de una industria como materia prima de otra; potencian la creación de redes de empresas, con lo cual favorecen, además, los aspectos económicos y los ambientales. </a:t>
            </a:r>
          </a:p>
        </p:txBody>
      </p:sp>
      <p:pic>
        <p:nvPicPr>
          <p:cNvPr id="10" name="Picture 4" descr="Imagen relacionada"/>
          <p:cNvPicPr>
            <a:picLocks noChangeAspect="1" noChangeArrowheads="1"/>
          </p:cNvPicPr>
          <p:nvPr/>
        </p:nvPicPr>
        <p:blipFill>
          <a:blip r:embed="rId4" cstate="print"/>
          <a:srcRect/>
          <a:stretch>
            <a:fillRect/>
          </a:stretch>
        </p:blipFill>
        <p:spPr bwMode="auto">
          <a:xfrm>
            <a:off x="3648708" y="1118291"/>
            <a:ext cx="7119734" cy="5476273"/>
          </a:xfrm>
          <a:prstGeom prst="rect">
            <a:avLst/>
          </a:prstGeom>
          <a:noFill/>
          <a:ln w="3175">
            <a:solidFill>
              <a:schemeClr val="tx1"/>
            </a:solidFill>
            <a:prstDash val="sysDash"/>
          </a:ln>
        </p:spPr>
      </p:pic>
    </p:spTree>
    <p:extLst>
      <p:ext uri="{BB962C8B-B14F-4D97-AF65-F5344CB8AC3E}">
        <p14:creationId xmlns:p14="http://schemas.microsoft.com/office/powerpoint/2010/main" val="26504357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pic>
        <p:nvPicPr>
          <p:cNvPr id="8" name="Picture 2" descr="Resultado de imagen para greenwashing ejemplos"/>
          <p:cNvPicPr>
            <a:picLocks noChangeAspect="1" noChangeArrowheads="1"/>
          </p:cNvPicPr>
          <p:nvPr/>
        </p:nvPicPr>
        <p:blipFill>
          <a:blip r:embed="rId4" cstate="print"/>
          <a:srcRect/>
          <a:stretch>
            <a:fillRect/>
          </a:stretch>
        </p:blipFill>
        <p:spPr bwMode="auto">
          <a:xfrm>
            <a:off x="879675" y="1268352"/>
            <a:ext cx="2358964" cy="1611165"/>
          </a:xfrm>
          <a:prstGeom prst="rect">
            <a:avLst/>
          </a:prstGeom>
          <a:noFill/>
        </p:spPr>
      </p:pic>
      <p:pic>
        <p:nvPicPr>
          <p:cNvPr id="9" name="Picture 4" descr="Resultado de imagen para greenwashing ejemplos"/>
          <p:cNvPicPr>
            <a:picLocks noChangeAspect="1" noChangeArrowheads="1"/>
          </p:cNvPicPr>
          <p:nvPr/>
        </p:nvPicPr>
        <p:blipFill>
          <a:blip r:embed="rId5" cstate="print"/>
          <a:srcRect/>
          <a:stretch>
            <a:fillRect/>
          </a:stretch>
        </p:blipFill>
        <p:spPr bwMode="auto">
          <a:xfrm>
            <a:off x="688012" y="4885733"/>
            <a:ext cx="2332981" cy="1299182"/>
          </a:xfrm>
          <a:prstGeom prst="rect">
            <a:avLst/>
          </a:prstGeom>
          <a:noFill/>
        </p:spPr>
      </p:pic>
      <p:pic>
        <p:nvPicPr>
          <p:cNvPr id="10" name="Picture 6" descr="Imagen relacionada"/>
          <p:cNvPicPr>
            <a:picLocks noChangeAspect="1" noChangeArrowheads="1"/>
          </p:cNvPicPr>
          <p:nvPr/>
        </p:nvPicPr>
        <p:blipFill>
          <a:blip r:embed="rId6" cstate="print"/>
          <a:srcRect l="2713" t="1850" r="5594"/>
          <a:stretch>
            <a:fillRect/>
          </a:stretch>
        </p:blipFill>
        <p:spPr bwMode="auto">
          <a:xfrm>
            <a:off x="879675" y="2997843"/>
            <a:ext cx="1956122" cy="1766694"/>
          </a:xfrm>
          <a:prstGeom prst="rect">
            <a:avLst/>
          </a:prstGeom>
          <a:noFill/>
        </p:spPr>
      </p:pic>
      <p:pic>
        <p:nvPicPr>
          <p:cNvPr id="11" name="Picture 8" descr="Resultado de imagen para greenwashing ejemplos"/>
          <p:cNvPicPr>
            <a:picLocks noChangeAspect="1" noChangeArrowheads="1"/>
          </p:cNvPicPr>
          <p:nvPr/>
        </p:nvPicPr>
        <p:blipFill>
          <a:blip r:embed="rId7" cstate="print"/>
          <a:srcRect/>
          <a:stretch>
            <a:fillRect/>
          </a:stretch>
        </p:blipFill>
        <p:spPr bwMode="auto">
          <a:xfrm>
            <a:off x="3733935" y="327256"/>
            <a:ext cx="2233916" cy="1404886"/>
          </a:xfrm>
          <a:prstGeom prst="rect">
            <a:avLst/>
          </a:prstGeom>
          <a:noFill/>
        </p:spPr>
      </p:pic>
      <p:pic>
        <p:nvPicPr>
          <p:cNvPr id="12" name="Picture 10" descr="Imagen relacionada"/>
          <p:cNvPicPr>
            <a:picLocks noChangeAspect="1" noChangeArrowheads="1"/>
          </p:cNvPicPr>
          <p:nvPr/>
        </p:nvPicPr>
        <p:blipFill>
          <a:blip r:embed="rId8" cstate="print"/>
          <a:srcRect/>
          <a:stretch>
            <a:fillRect/>
          </a:stretch>
        </p:blipFill>
        <p:spPr bwMode="auto">
          <a:xfrm>
            <a:off x="8863435" y="2930102"/>
            <a:ext cx="2981325" cy="2238376"/>
          </a:xfrm>
          <a:prstGeom prst="rect">
            <a:avLst/>
          </a:prstGeom>
          <a:noFill/>
        </p:spPr>
      </p:pic>
      <p:pic>
        <p:nvPicPr>
          <p:cNvPr id="13" name="Picture 12" descr="Resultado de imagen para greenwashing ejemplos"/>
          <p:cNvPicPr>
            <a:picLocks noChangeAspect="1" noChangeArrowheads="1"/>
          </p:cNvPicPr>
          <p:nvPr/>
        </p:nvPicPr>
        <p:blipFill>
          <a:blip r:embed="rId9" cstate="print"/>
          <a:srcRect l="31848" t="1249" r="32489" b="1536"/>
          <a:stretch>
            <a:fillRect/>
          </a:stretch>
        </p:blipFill>
        <p:spPr bwMode="auto">
          <a:xfrm>
            <a:off x="7503304" y="4039563"/>
            <a:ext cx="749446" cy="2042933"/>
          </a:xfrm>
          <a:prstGeom prst="rect">
            <a:avLst/>
          </a:prstGeom>
          <a:noFill/>
        </p:spPr>
      </p:pic>
      <p:pic>
        <p:nvPicPr>
          <p:cNvPr id="14" name="Picture 14" descr="Imagen relacionada"/>
          <p:cNvPicPr>
            <a:picLocks noChangeAspect="1" noChangeArrowheads="1"/>
          </p:cNvPicPr>
          <p:nvPr/>
        </p:nvPicPr>
        <p:blipFill>
          <a:blip r:embed="rId10" cstate="print"/>
          <a:srcRect t="6764" b="4814"/>
          <a:stretch>
            <a:fillRect/>
          </a:stretch>
        </p:blipFill>
        <p:spPr bwMode="auto">
          <a:xfrm>
            <a:off x="7601243" y="277310"/>
            <a:ext cx="1952625" cy="2071868"/>
          </a:xfrm>
          <a:prstGeom prst="rect">
            <a:avLst/>
          </a:prstGeom>
          <a:noFill/>
        </p:spPr>
      </p:pic>
      <p:pic>
        <p:nvPicPr>
          <p:cNvPr id="15" name="Picture 16" descr="Resultado de imagen para greenwashing ejemplos"/>
          <p:cNvPicPr>
            <a:picLocks noChangeAspect="1" noChangeArrowheads="1"/>
          </p:cNvPicPr>
          <p:nvPr/>
        </p:nvPicPr>
        <p:blipFill>
          <a:blip r:embed="rId11" cstate="print"/>
          <a:srcRect/>
          <a:stretch>
            <a:fillRect/>
          </a:stretch>
        </p:blipFill>
        <p:spPr bwMode="auto">
          <a:xfrm>
            <a:off x="3715472" y="4403445"/>
            <a:ext cx="2786603" cy="1864085"/>
          </a:xfrm>
          <a:prstGeom prst="rect">
            <a:avLst/>
          </a:prstGeom>
          <a:noFill/>
        </p:spPr>
      </p:pic>
      <p:sp>
        <p:nvSpPr>
          <p:cNvPr id="16" name="10 CuadroTexto"/>
          <p:cNvSpPr txBox="1"/>
          <p:nvPr/>
        </p:nvSpPr>
        <p:spPr>
          <a:xfrm>
            <a:off x="4190035" y="2187615"/>
            <a:ext cx="4143736" cy="1754326"/>
          </a:xfrm>
          <a:prstGeom prst="rect">
            <a:avLst/>
          </a:prstGeom>
          <a:noFill/>
        </p:spPr>
        <p:txBody>
          <a:bodyPr wrap="square" rtlCol="0">
            <a:spAutoFit/>
          </a:bodyPr>
          <a:lstStyle/>
          <a:p>
            <a:pPr algn="ctr">
              <a:buFont typeface="Wingdings" pitchFamily="2" charset="2"/>
              <a:buChar char="§"/>
            </a:pPr>
            <a:r>
              <a:rPr lang="es-MX" b="1" dirty="0" smtClean="0">
                <a:latin typeface="Century Gothic" pitchFamily="34" charset="0"/>
              </a:rPr>
              <a:t>Green </a:t>
            </a:r>
            <a:r>
              <a:rPr lang="es-MX" b="1" dirty="0" err="1" smtClean="0">
                <a:latin typeface="Century Gothic" pitchFamily="34" charset="0"/>
              </a:rPr>
              <a:t>washing</a:t>
            </a:r>
            <a:r>
              <a:rPr lang="es-MX" b="1" dirty="0" smtClean="0">
                <a:latin typeface="Century Gothic" pitchFamily="34" charset="0"/>
              </a:rPr>
              <a:t>: </a:t>
            </a:r>
          </a:p>
          <a:p>
            <a:r>
              <a:rPr lang="es-MX" dirty="0" smtClean="0">
                <a:latin typeface="Century Gothic" pitchFamily="34" charset="0"/>
              </a:rPr>
              <a:t>Práctica empresarial consistente en publicitar sus productos como respetuosos con el medio ambiente, como argumento de venta, aunque no lo sean. </a:t>
            </a:r>
          </a:p>
        </p:txBody>
      </p:sp>
    </p:spTree>
    <p:extLst>
      <p:ext uri="{BB962C8B-B14F-4D97-AF65-F5344CB8AC3E}">
        <p14:creationId xmlns:p14="http://schemas.microsoft.com/office/powerpoint/2010/main" val="29550779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8" name="1 CuadroTexto"/>
          <p:cNvSpPr txBox="1"/>
          <p:nvPr/>
        </p:nvSpPr>
        <p:spPr>
          <a:xfrm>
            <a:off x="749562" y="1380747"/>
            <a:ext cx="10440364" cy="923330"/>
          </a:xfrm>
          <a:prstGeom prst="rect">
            <a:avLst/>
          </a:prstGeom>
          <a:noFill/>
        </p:spPr>
        <p:txBody>
          <a:bodyPr wrap="square" rtlCol="0">
            <a:spAutoFit/>
          </a:bodyPr>
          <a:lstStyle/>
          <a:p>
            <a:pPr algn="ctr">
              <a:buFont typeface="Wingdings" pitchFamily="2" charset="2"/>
              <a:buChar char="§"/>
            </a:pPr>
            <a:r>
              <a:rPr lang="es-MX" b="1" dirty="0" smtClean="0">
                <a:latin typeface="Century Gothic" pitchFamily="34" charset="0"/>
              </a:rPr>
              <a:t> Huella ambiental: </a:t>
            </a:r>
          </a:p>
          <a:p>
            <a:r>
              <a:rPr lang="es-MX" dirty="0" smtClean="0">
                <a:latin typeface="Century Gothic" pitchFamily="34" charset="0"/>
              </a:rPr>
              <a:t>Analiza las contribuciones a lo largo del ciclo de vida de un producto en todos los vectores ambientales: atmósfera, residuos, suelos, biodiversidad, … </a:t>
            </a:r>
          </a:p>
        </p:txBody>
      </p:sp>
      <p:pic>
        <p:nvPicPr>
          <p:cNvPr id="9" name="3 Imagen" descr="HA-los-seis-sellos.jpg"/>
          <p:cNvPicPr>
            <a:picLocks noChangeAspect="1"/>
          </p:cNvPicPr>
          <p:nvPr/>
        </p:nvPicPr>
        <p:blipFill>
          <a:blip r:embed="rId4" cstate="print"/>
          <a:stretch>
            <a:fillRect/>
          </a:stretch>
        </p:blipFill>
        <p:spPr>
          <a:xfrm>
            <a:off x="4358257" y="5317342"/>
            <a:ext cx="2817772" cy="1095409"/>
          </a:xfrm>
          <a:prstGeom prst="rect">
            <a:avLst/>
          </a:prstGeom>
        </p:spPr>
      </p:pic>
      <p:pic>
        <p:nvPicPr>
          <p:cNvPr id="10" name="Picture 2" descr="Resultado de imagen para huella ambiental ejemplos"/>
          <p:cNvPicPr>
            <a:picLocks noChangeAspect="1" noChangeArrowheads="1"/>
          </p:cNvPicPr>
          <p:nvPr/>
        </p:nvPicPr>
        <p:blipFill>
          <a:blip r:embed="rId5" cstate="print"/>
          <a:srcRect l="12981" t="6043" r="12678" b="6145"/>
          <a:stretch>
            <a:fillRect/>
          </a:stretch>
        </p:blipFill>
        <p:spPr bwMode="auto">
          <a:xfrm>
            <a:off x="2897091" y="2650035"/>
            <a:ext cx="2163250" cy="2430685"/>
          </a:xfrm>
          <a:prstGeom prst="rect">
            <a:avLst/>
          </a:prstGeom>
          <a:noFill/>
        </p:spPr>
      </p:pic>
      <p:pic>
        <p:nvPicPr>
          <p:cNvPr id="11" name="5 Imagen" descr="cambio_climatico_BanCo2.png"/>
          <p:cNvPicPr>
            <a:picLocks noChangeAspect="1"/>
          </p:cNvPicPr>
          <p:nvPr/>
        </p:nvPicPr>
        <p:blipFill>
          <a:blip r:embed="rId6" cstate="print"/>
          <a:srcRect l="4884" r="4984"/>
          <a:stretch>
            <a:fillRect/>
          </a:stretch>
        </p:blipFill>
        <p:spPr>
          <a:xfrm>
            <a:off x="6279421" y="2727804"/>
            <a:ext cx="4910505" cy="2378015"/>
          </a:xfrm>
          <a:prstGeom prst="rect">
            <a:avLst/>
          </a:prstGeom>
        </p:spPr>
      </p:pic>
    </p:spTree>
    <p:extLst>
      <p:ext uri="{BB962C8B-B14F-4D97-AF65-F5344CB8AC3E}">
        <p14:creationId xmlns:p14="http://schemas.microsoft.com/office/powerpoint/2010/main" val="1434691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8" name="1 CuadroTexto"/>
          <p:cNvSpPr txBox="1"/>
          <p:nvPr/>
        </p:nvSpPr>
        <p:spPr>
          <a:xfrm>
            <a:off x="2177061" y="2228770"/>
            <a:ext cx="3275638" cy="3139321"/>
          </a:xfrm>
          <a:prstGeom prst="rect">
            <a:avLst/>
          </a:prstGeom>
          <a:noFill/>
        </p:spPr>
        <p:txBody>
          <a:bodyPr wrap="square" rtlCol="0">
            <a:spAutoFit/>
          </a:bodyPr>
          <a:lstStyle/>
          <a:p>
            <a:pPr algn="ctr">
              <a:buFont typeface="Wingdings" pitchFamily="2" charset="2"/>
              <a:buChar char="§"/>
            </a:pPr>
            <a:r>
              <a:rPr lang="es-MX" b="1" dirty="0" smtClean="0">
                <a:latin typeface="Century Gothic" pitchFamily="34" charset="0"/>
              </a:rPr>
              <a:t> Huella de carbono: </a:t>
            </a:r>
          </a:p>
          <a:p>
            <a:pPr algn="ctr"/>
            <a:r>
              <a:rPr lang="es-MX" dirty="0" smtClean="0">
                <a:latin typeface="Century Gothic" pitchFamily="34" charset="0"/>
              </a:rPr>
              <a:t>Análisis de las contribuciones a la categoría de impacto de Calentamiento Global a lo largo del ciclo de vida de un producto. Viene a ser un ACV simplificado, puesto que sólo se considera una categoría de impacto de todas las posibles. </a:t>
            </a:r>
          </a:p>
        </p:txBody>
      </p:sp>
      <p:pic>
        <p:nvPicPr>
          <p:cNvPr id="9" name="Picture 2" descr="Imagen relacionada"/>
          <p:cNvPicPr>
            <a:picLocks noChangeAspect="1" noChangeArrowheads="1"/>
          </p:cNvPicPr>
          <p:nvPr/>
        </p:nvPicPr>
        <p:blipFill>
          <a:blip r:embed="rId4" cstate="print">
            <a:lum contrast="10000"/>
          </a:blip>
          <a:srcRect t="117" r="4770" b="8344"/>
          <a:stretch>
            <a:fillRect/>
          </a:stretch>
        </p:blipFill>
        <p:spPr bwMode="auto">
          <a:xfrm>
            <a:off x="5452699" y="1979750"/>
            <a:ext cx="5778309" cy="3637359"/>
          </a:xfrm>
          <a:prstGeom prst="rect">
            <a:avLst/>
          </a:prstGeom>
          <a:noFill/>
        </p:spPr>
      </p:pic>
    </p:spTree>
    <p:extLst>
      <p:ext uri="{BB962C8B-B14F-4D97-AF65-F5344CB8AC3E}">
        <p14:creationId xmlns:p14="http://schemas.microsoft.com/office/powerpoint/2010/main" val="29807694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8" name="2 CuadroTexto"/>
          <p:cNvSpPr txBox="1"/>
          <p:nvPr/>
        </p:nvSpPr>
        <p:spPr>
          <a:xfrm>
            <a:off x="6397561" y="1421845"/>
            <a:ext cx="2628598" cy="4524315"/>
          </a:xfrm>
          <a:prstGeom prst="rect">
            <a:avLst/>
          </a:prstGeom>
          <a:noFill/>
        </p:spPr>
        <p:txBody>
          <a:bodyPr wrap="square" rtlCol="0">
            <a:spAutoFit/>
          </a:bodyPr>
          <a:lstStyle/>
          <a:p>
            <a:pPr algn="ctr">
              <a:buFont typeface="Wingdings" pitchFamily="2" charset="2"/>
              <a:buChar char="§"/>
            </a:pPr>
            <a:r>
              <a:rPr lang="es-MX" b="1" dirty="0" smtClean="0">
                <a:latin typeface="Century Gothic" pitchFamily="34" charset="0"/>
              </a:rPr>
              <a:t> </a:t>
            </a:r>
            <a:r>
              <a:rPr lang="es-MX" b="1" dirty="0" err="1" smtClean="0">
                <a:latin typeface="Century Gothic" pitchFamily="34" charset="0"/>
              </a:rPr>
              <a:t>Life</a:t>
            </a:r>
            <a:r>
              <a:rPr lang="es-MX" b="1" dirty="0" smtClean="0">
                <a:latin typeface="Century Gothic" pitchFamily="34" charset="0"/>
              </a:rPr>
              <a:t> </a:t>
            </a:r>
            <a:r>
              <a:rPr lang="es-MX" b="1" dirty="0" err="1" smtClean="0">
                <a:latin typeface="Century Gothic" pitchFamily="34" charset="0"/>
              </a:rPr>
              <a:t>Cycle</a:t>
            </a:r>
            <a:r>
              <a:rPr lang="es-MX" b="1" dirty="0" smtClean="0">
                <a:latin typeface="Century Gothic" pitchFamily="34" charset="0"/>
              </a:rPr>
              <a:t> </a:t>
            </a:r>
            <a:r>
              <a:rPr lang="es-MX" b="1" dirty="0" err="1" smtClean="0">
                <a:latin typeface="Century Gothic" pitchFamily="34" charset="0"/>
              </a:rPr>
              <a:t>Costing</a:t>
            </a:r>
            <a:r>
              <a:rPr lang="es-MX" b="1" dirty="0" smtClean="0">
                <a:latin typeface="Century Gothic" pitchFamily="34" charset="0"/>
              </a:rPr>
              <a:t> (LCC): </a:t>
            </a:r>
          </a:p>
          <a:p>
            <a:pPr algn="ctr"/>
            <a:r>
              <a:rPr lang="es-MX" dirty="0" smtClean="0">
                <a:latin typeface="Century Gothic" pitchFamily="34" charset="0"/>
              </a:rPr>
              <a:t>Consiste en considerar, en la etapa de diseño de un producto, junto con el análisis de todos los costes, la repercusión ambiental durante todo su ciclo de vida. Ello permite combinar los parámetros económicos con los ambientales para la toma de decisiones. </a:t>
            </a:r>
            <a:endParaRPr lang="es-MX" dirty="0"/>
          </a:p>
        </p:txBody>
      </p:sp>
      <p:pic>
        <p:nvPicPr>
          <p:cNvPr id="9" name="Picture 6" descr="Imagen relacionada"/>
          <p:cNvPicPr>
            <a:picLocks noChangeAspect="1" noChangeArrowheads="1"/>
          </p:cNvPicPr>
          <p:nvPr/>
        </p:nvPicPr>
        <p:blipFill>
          <a:blip r:embed="rId4" cstate="print"/>
          <a:srcRect/>
          <a:stretch>
            <a:fillRect/>
          </a:stretch>
        </p:blipFill>
        <p:spPr bwMode="auto">
          <a:xfrm>
            <a:off x="1981545" y="1613302"/>
            <a:ext cx="4416016" cy="4141399"/>
          </a:xfrm>
          <a:prstGeom prst="roundRect">
            <a:avLst>
              <a:gd name="adj" fmla="val 42630"/>
            </a:avLst>
          </a:prstGeom>
          <a:noFill/>
        </p:spPr>
      </p:pic>
    </p:spTree>
    <p:extLst>
      <p:ext uri="{BB962C8B-B14F-4D97-AF65-F5344CB8AC3E}">
        <p14:creationId xmlns:p14="http://schemas.microsoft.com/office/powerpoint/2010/main" val="35504489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8" name="1 CuadroTexto"/>
          <p:cNvSpPr txBox="1"/>
          <p:nvPr/>
        </p:nvSpPr>
        <p:spPr>
          <a:xfrm>
            <a:off x="572685" y="2009487"/>
            <a:ext cx="3894495" cy="3416320"/>
          </a:xfrm>
          <a:prstGeom prst="rect">
            <a:avLst/>
          </a:prstGeom>
          <a:noFill/>
        </p:spPr>
        <p:txBody>
          <a:bodyPr wrap="square" rtlCol="0">
            <a:spAutoFit/>
          </a:bodyPr>
          <a:lstStyle/>
          <a:p>
            <a:pPr algn="ctr">
              <a:buFont typeface="Wingdings" pitchFamily="2" charset="2"/>
              <a:buChar char="§"/>
            </a:pPr>
            <a:r>
              <a:rPr lang="es-MX" b="1" dirty="0" err="1" smtClean="0">
                <a:latin typeface="Century Gothic" pitchFamily="34" charset="0"/>
              </a:rPr>
              <a:t>Life</a:t>
            </a:r>
            <a:r>
              <a:rPr lang="es-MX" b="1" dirty="0" smtClean="0">
                <a:latin typeface="Century Gothic" pitchFamily="34" charset="0"/>
              </a:rPr>
              <a:t> </a:t>
            </a:r>
            <a:r>
              <a:rPr lang="es-MX" b="1" dirty="0" err="1" smtClean="0">
                <a:latin typeface="Century Gothic" pitchFamily="34" charset="0"/>
              </a:rPr>
              <a:t>Cycle</a:t>
            </a:r>
            <a:r>
              <a:rPr lang="es-MX" b="1" dirty="0" smtClean="0">
                <a:latin typeface="Century Gothic" pitchFamily="34" charset="0"/>
              </a:rPr>
              <a:t> </a:t>
            </a:r>
            <a:r>
              <a:rPr lang="es-MX" b="1" dirty="0" err="1" smtClean="0">
                <a:latin typeface="Century Gothic" pitchFamily="34" charset="0"/>
              </a:rPr>
              <a:t>Sustainability</a:t>
            </a:r>
            <a:r>
              <a:rPr lang="es-MX" b="1" dirty="0" smtClean="0">
                <a:latin typeface="Century Gothic" pitchFamily="34" charset="0"/>
              </a:rPr>
              <a:t> </a:t>
            </a:r>
            <a:r>
              <a:rPr lang="es-MX" b="1" dirty="0" err="1" smtClean="0">
                <a:latin typeface="Century Gothic" pitchFamily="34" charset="0"/>
              </a:rPr>
              <a:t>Assessment</a:t>
            </a:r>
            <a:r>
              <a:rPr lang="es-MX" b="1" dirty="0" smtClean="0">
                <a:latin typeface="Century Gothic" pitchFamily="34" charset="0"/>
              </a:rPr>
              <a:t> (LCSA): </a:t>
            </a:r>
          </a:p>
          <a:p>
            <a:pPr algn="ctr"/>
            <a:r>
              <a:rPr lang="es-MX" dirty="0" smtClean="0">
                <a:latin typeface="Century Gothic" pitchFamily="34" charset="0"/>
              </a:rPr>
              <a:t>Consiste en tomar en consideración, en el ciclo de vida de un producto, no sólo los parámetros ambientales y los económicos, sino también los sociales, de modo que toma en cuenta el concepto integral de sostenibilidad. </a:t>
            </a:r>
          </a:p>
          <a:p>
            <a:pPr algn="ctr"/>
            <a:r>
              <a:rPr lang="es-MX" dirty="0" smtClean="0">
                <a:latin typeface="Century Gothic" pitchFamily="34" charset="0"/>
              </a:rPr>
              <a:t>LCSA = LCA + LCC + SLCA: Social </a:t>
            </a:r>
            <a:r>
              <a:rPr lang="es-MX" dirty="0" err="1" smtClean="0">
                <a:latin typeface="Century Gothic" pitchFamily="34" charset="0"/>
              </a:rPr>
              <a:t>Life</a:t>
            </a:r>
            <a:r>
              <a:rPr lang="es-MX" dirty="0" smtClean="0">
                <a:latin typeface="Century Gothic" pitchFamily="34" charset="0"/>
              </a:rPr>
              <a:t> </a:t>
            </a:r>
            <a:r>
              <a:rPr lang="es-MX" dirty="0" err="1" smtClean="0">
                <a:latin typeface="Century Gothic" pitchFamily="34" charset="0"/>
              </a:rPr>
              <a:t>Cycle</a:t>
            </a:r>
            <a:r>
              <a:rPr lang="es-MX" dirty="0" smtClean="0">
                <a:latin typeface="Century Gothic" pitchFamily="34" charset="0"/>
              </a:rPr>
              <a:t> </a:t>
            </a:r>
            <a:r>
              <a:rPr lang="es-MX" dirty="0" err="1" smtClean="0">
                <a:latin typeface="Century Gothic" pitchFamily="34" charset="0"/>
              </a:rPr>
              <a:t>Assessment</a:t>
            </a:r>
            <a:endParaRPr lang="es-MX" dirty="0" smtClean="0">
              <a:latin typeface="Century Gothic" pitchFamily="34" charset="0"/>
            </a:endParaRPr>
          </a:p>
        </p:txBody>
      </p:sp>
      <p:pic>
        <p:nvPicPr>
          <p:cNvPr id="9" name="Picture 2" descr="Imagen relacionada"/>
          <p:cNvPicPr>
            <a:picLocks noChangeAspect="1" noChangeArrowheads="1"/>
          </p:cNvPicPr>
          <p:nvPr/>
        </p:nvPicPr>
        <p:blipFill>
          <a:blip r:embed="rId4" cstate="print">
            <a:lum contrast="10000"/>
          </a:blip>
          <a:srcRect/>
          <a:stretch>
            <a:fillRect/>
          </a:stretch>
        </p:blipFill>
        <p:spPr bwMode="auto">
          <a:xfrm>
            <a:off x="4467180" y="1421845"/>
            <a:ext cx="3005351" cy="2859194"/>
          </a:xfrm>
          <a:prstGeom prst="rect">
            <a:avLst/>
          </a:prstGeom>
          <a:noFill/>
        </p:spPr>
      </p:pic>
      <p:pic>
        <p:nvPicPr>
          <p:cNvPr id="10" name="3 Imagen" descr="sustenta.png"/>
          <p:cNvPicPr>
            <a:picLocks noChangeAspect="1"/>
          </p:cNvPicPr>
          <p:nvPr/>
        </p:nvPicPr>
        <p:blipFill>
          <a:blip r:embed="rId5" cstate="print">
            <a:lum contrast="10000"/>
          </a:blip>
          <a:stretch>
            <a:fillRect/>
          </a:stretch>
        </p:blipFill>
        <p:spPr>
          <a:xfrm>
            <a:off x="6411705" y="2327628"/>
            <a:ext cx="4778221" cy="3826309"/>
          </a:xfrm>
          <a:prstGeom prst="rect">
            <a:avLst/>
          </a:prstGeom>
        </p:spPr>
      </p:pic>
    </p:spTree>
    <p:extLst>
      <p:ext uri="{BB962C8B-B14F-4D97-AF65-F5344CB8AC3E}">
        <p14:creationId xmlns:p14="http://schemas.microsoft.com/office/powerpoint/2010/main" val="8048976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8" name="Título 1"/>
          <p:cNvSpPr>
            <a:spLocks noGrp="1"/>
          </p:cNvSpPr>
          <p:nvPr>
            <p:ph type="title"/>
          </p:nvPr>
        </p:nvSpPr>
        <p:spPr>
          <a:xfrm>
            <a:off x="317796" y="1278944"/>
            <a:ext cx="8023167" cy="720000"/>
          </a:xfrm>
        </p:spPr>
        <p:txBody>
          <a:bodyPr>
            <a:normAutofit/>
          </a:bodyPr>
          <a:lstStyle/>
          <a:p>
            <a:r>
              <a:rPr lang="es-MX" sz="2400" dirty="0">
                <a:latin typeface="Century Gothic" panose="020B0502020202020204" pitchFamily="34" charset="0"/>
              </a:rPr>
              <a:t>1.5	Etapas del ciclo de vida de un </a:t>
            </a:r>
            <a:r>
              <a:rPr lang="es-MX" sz="2400" dirty="0" smtClean="0">
                <a:latin typeface="Century Gothic" panose="020B0502020202020204" pitchFamily="34" charset="0"/>
              </a:rPr>
              <a:t>producto </a:t>
            </a:r>
            <a:endParaRPr lang="es-MX" sz="2400" dirty="0">
              <a:latin typeface="Century Gothic" panose="020B0502020202020204" pitchFamily="34" charset="0"/>
            </a:endParaRPr>
          </a:p>
        </p:txBody>
      </p:sp>
      <p:sp>
        <p:nvSpPr>
          <p:cNvPr id="9" name="3 CuadroTexto"/>
          <p:cNvSpPr txBox="1"/>
          <p:nvPr/>
        </p:nvSpPr>
        <p:spPr>
          <a:xfrm>
            <a:off x="6994074" y="2026940"/>
            <a:ext cx="4667721" cy="2062103"/>
          </a:xfrm>
          <a:prstGeom prst="rect">
            <a:avLst/>
          </a:prstGeom>
          <a:noFill/>
        </p:spPr>
        <p:txBody>
          <a:bodyPr wrap="square" rtlCol="0">
            <a:spAutoFit/>
          </a:bodyPr>
          <a:lstStyle/>
          <a:p>
            <a:pPr indent="457200" algn="just"/>
            <a:r>
              <a:rPr lang="es-MX" sz="1600" dirty="0" smtClean="0">
                <a:latin typeface="Century Gothic" pitchFamily="34" charset="0"/>
              </a:rPr>
              <a:t>En el contexto del Análisis del Ciclo de Vida, se incluye el estudio y la cuantificación de los impactos ambientales asociados a la vida de un producto, proceso o actividad desde </a:t>
            </a:r>
            <a:r>
              <a:rPr lang="es-MX" sz="1600" b="1" dirty="0" smtClean="0">
                <a:latin typeface="Century Gothic" pitchFamily="34" charset="0"/>
              </a:rPr>
              <a:t>“la cuna a la tumba”</a:t>
            </a:r>
            <a:r>
              <a:rPr lang="es-MX" sz="1600" dirty="0" smtClean="0">
                <a:latin typeface="Century Gothic" pitchFamily="34" charset="0"/>
              </a:rPr>
              <a:t>, esto es, el conjunto de las siguientes etapas: adquisición de materias primas, fabricación, distribución, uso y fin de vida útil.  </a:t>
            </a:r>
            <a:endParaRPr lang="es-MX" sz="1600" dirty="0">
              <a:latin typeface="Century Gothic" pitchFamily="34" charset="0"/>
            </a:endParaRPr>
          </a:p>
        </p:txBody>
      </p:sp>
      <p:pic>
        <p:nvPicPr>
          <p:cNvPr id="10" name="4 Imagen" descr="acv 1.jpg"/>
          <p:cNvPicPr>
            <a:picLocks noChangeAspect="1"/>
          </p:cNvPicPr>
          <p:nvPr/>
        </p:nvPicPr>
        <p:blipFill>
          <a:blip r:embed="rId4" cstate="print"/>
          <a:srcRect l="6087" t="1291" r="9699"/>
          <a:stretch>
            <a:fillRect/>
          </a:stretch>
        </p:blipFill>
        <p:spPr>
          <a:xfrm>
            <a:off x="569388" y="2027369"/>
            <a:ext cx="6192457" cy="4313271"/>
          </a:xfrm>
          <a:prstGeom prst="rect">
            <a:avLst/>
          </a:prstGeom>
        </p:spPr>
      </p:pic>
      <p:sp>
        <p:nvSpPr>
          <p:cNvPr id="11" name="5 CuadroTexto"/>
          <p:cNvSpPr txBox="1"/>
          <p:nvPr/>
        </p:nvSpPr>
        <p:spPr>
          <a:xfrm>
            <a:off x="7295841" y="4586831"/>
            <a:ext cx="3599727" cy="1323439"/>
          </a:xfrm>
          <a:prstGeom prst="rect">
            <a:avLst/>
          </a:prstGeom>
          <a:noFill/>
        </p:spPr>
        <p:txBody>
          <a:bodyPr wrap="square" rtlCol="0">
            <a:spAutoFit/>
          </a:bodyPr>
          <a:lstStyle/>
          <a:p>
            <a:pPr algn="ctr"/>
            <a:r>
              <a:rPr lang="es-MX" sz="1600" dirty="0" smtClean="0">
                <a:latin typeface="Century Gothic" pitchFamily="34" charset="0"/>
              </a:rPr>
              <a:t>A la vista de las etapas que conforman el ciclo de vida, es habitual encontrarse con alcances diferentes en el desarrollo de un ACV.</a:t>
            </a:r>
            <a:endParaRPr lang="es-MX" sz="1600" dirty="0">
              <a:latin typeface="Century Gothic" pitchFamily="34" charset="0"/>
            </a:endParaRPr>
          </a:p>
        </p:txBody>
      </p:sp>
    </p:spTree>
    <p:extLst>
      <p:ext uri="{BB962C8B-B14F-4D97-AF65-F5344CB8AC3E}">
        <p14:creationId xmlns:p14="http://schemas.microsoft.com/office/powerpoint/2010/main" val="34340069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8496" y="168914"/>
            <a:ext cx="661180" cy="5907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1043383" y="46393"/>
            <a:ext cx="842967" cy="835799"/>
          </a:xfrm>
          <a:prstGeom prst="rect">
            <a:avLst/>
          </a:prstGeom>
        </p:spPr>
      </p:pic>
      <p:pic>
        <p:nvPicPr>
          <p:cNvPr id="8" name="2 Imagen" descr="DH ACV.jpg"/>
          <p:cNvPicPr>
            <a:picLocks noChangeAspect="1"/>
          </p:cNvPicPr>
          <p:nvPr/>
        </p:nvPicPr>
        <p:blipFill>
          <a:blip r:embed="rId4" cstate="print">
            <a:lum contrast="10000"/>
          </a:blip>
          <a:srcRect l="7377" t="2192" r="8904" b="402"/>
          <a:stretch>
            <a:fillRect/>
          </a:stretch>
        </p:blipFill>
        <p:spPr>
          <a:xfrm>
            <a:off x="2650603" y="439836"/>
            <a:ext cx="6377652" cy="4589210"/>
          </a:xfrm>
          <a:prstGeom prst="roundRect">
            <a:avLst>
              <a:gd name="adj" fmla="val 19118"/>
            </a:avLst>
          </a:prstGeom>
        </p:spPr>
      </p:pic>
      <p:sp>
        <p:nvSpPr>
          <p:cNvPr id="9" name="3 CuadroTexto"/>
          <p:cNvSpPr txBox="1"/>
          <p:nvPr/>
        </p:nvSpPr>
        <p:spPr>
          <a:xfrm>
            <a:off x="9028255" y="5990426"/>
            <a:ext cx="3001701" cy="369332"/>
          </a:xfrm>
          <a:prstGeom prst="rect">
            <a:avLst/>
          </a:prstGeom>
          <a:noFill/>
        </p:spPr>
        <p:txBody>
          <a:bodyPr wrap="square" rtlCol="0">
            <a:spAutoFit/>
          </a:bodyPr>
          <a:lstStyle/>
          <a:p>
            <a:pPr algn="ctr"/>
            <a:r>
              <a:rPr lang="es-MX" b="1" dirty="0" smtClean="0">
                <a:latin typeface="Century Gothic" pitchFamily="34" charset="0"/>
              </a:rPr>
              <a:t>Esquema </a:t>
            </a:r>
            <a:r>
              <a:rPr lang="es-MX" b="1" dirty="0" smtClean="0">
                <a:latin typeface="Century Gothic" pitchFamily="34" charset="0"/>
              </a:rPr>
              <a:t>-ACV</a:t>
            </a:r>
            <a:endParaRPr lang="es-MX" b="1" dirty="0" smtClean="0">
              <a:latin typeface="Century Gothic" pitchFamily="34" charset="0"/>
            </a:endParaRPr>
          </a:p>
        </p:txBody>
      </p:sp>
      <p:sp>
        <p:nvSpPr>
          <p:cNvPr id="10" name="4 CuadroTexto"/>
          <p:cNvSpPr txBox="1"/>
          <p:nvPr/>
        </p:nvSpPr>
        <p:spPr>
          <a:xfrm>
            <a:off x="7338352" y="555585"/>
            <a:ext cx="3460830" cy="923330"/>
          </a:xfrm>
          <a:prstGeom prst="rect">
            <a:avLst/>
          </a:prstGeom>
          <a:noFill/>
        </p:spPr>
        <p:txBody>
          <a:bodyPr wrap="square" rtlCol="0">
            <a:spAutoFit/>
          </a:bodyPr>
          <a:lstStyle/>
          <a:p>
            <a:pPr lvl="0" algn="ctr">
              <a:buFont typeface="Wingdings" pitchFamily="2" charset="2"/>
              <a:buChar char="§"/>
            </a:pPr>
            <a:r>
              <a:rPr lang="es-MX" dirty="0" smtClean="0">
                <a:solidFill>
                  <a:prstClr val="black"/>
                </a:solidFill>
              </a:rPr>
              <a:t> </a:t>
            </a:r>
            <a:r>
              <a:rPr lang="es-MX" sz="1200" b="1" dirty="0" smtClean="0">
                <a:solidFill>
                  <a:prstClr val="black"/>
                </a:solidFill>
                <a:latin typeface="Century Gothic" pitchFamily="34" charset="0"/>
              </a:rPr>
              <a:t>De la puerta a la puerta (</a:t>
            </a:r>
            <a:r>
              <a:rPr lang="es-MX" sz="1200" b="1" dirty="0" err="1" smtClean="0">
                <a:solidFill>
                  <a:prstClr val="black"/>
                </a:solidFill>
                <a:latin typeface="Century Gothic" pitchFamily="34" charset="0"/>
              </a:rPr>
              <a:t>Gate</a:t>
            </a:r>
            <a:r>
              <a:rPr lang="es-MX" sz="1200" b="1" dirty="0" smtClean="0">
                <a:solidFill>
                  <a:prstClr val="black"/>
                </a:solidFill>
                <a:latin typeface="Century Gothic" pitchFamily="34" charset="0"/>
              </a:rPr>
              <a:t> </a:t>
            </a:r>
            <a:r>
              <a:rPr lang="es-MX" sz="1200" b="1" dirty="0" err="1" smtClean="0">
                <a:solidFill>
                  <a:prstClr val="black"/>
                </a:solidFill>
                <a:latin typeface="Century Gothic" pitchFamily="34" charset="0"/>
              </a:rPr>
              <a:t>to</a:t>
            </a:r>
            <a:r>
              <a:rPr lang="es-MX" sz="1200" b="1" dirty="0" smtClean="0">
                <a:solidFill>
                  <a:prstClr val="black"/>
                </a:solidFill>
                <a:latin typeface="Century Gothic" pitchFamily="34" charset="0"/>
              </a:rPr>
              <a:t> </a:t>
            </a:r>
            <a:r>
              <a:rPr lang="es-MX" sz="1200" b="1" dirty="0" err="1" smtClean="0">
                <a:solidFill>
                  <a:prstClr val="black"/>
                </a:solidFill>
                <a:latin typeface="Century Gothic" pitchFamily="34" charset="0"/>
              </a:rPr>
              <a:t>gate</a:t>
            </a:r>
            <a:r>
              <a:rPr lang="es-MX" sz="1200" b="1" dirty="0" smtClean="0">
                <a:solidFill>
                  <a:prstClr val="black"/>
                </a:solidFill>
                <a:latin typeface="Century Gothic" pitchFamily="34" charset="0"/>
              </a:rPr>
              <a:t>): </a:t>
            </a:r>
          </a:p>
          <a:p>
            <a:pPr lvl="0" algn="ctr"/>
            <a:r>
              <a:rPr lang="es-MX" sz="1200" dirty="0" smtClean="0">
                <a:solidFill>
                  <a:prstClr val="black"/>
                </a:solidFill>
                <a:latin typeface="Century Gothic" pitchFamily="34" charset="0"/>
              </a:rPr>
              <a:t>Considera únicamente las actividades (proceso productivo) de la empresa a la que se aplica. </a:t>
            </a:r>
            <a:endParaRPr lang="es-MX" dirty="0"/>
          </a:p>
        </p:txBody>
      </p:sp>
      <p:sp>
        <p:nvSpPr>
          <p:cNvPr id="11" name="5 CuadroTexto"/>
          <p:cNvSpPr txBox="1"/>
          <p:nvPr/>
        </p:nvSpPr>
        <p:spPr>
          <a:xfrm>
            <a:off x="752353" y="673261"/>
            <a:ext cx="3460830" cy="830997"/>
          </a:xfrm>
          <a:prstGeom prst="rect">
            <a:avLst/>
          </a:prstGeom>
          <a:noFill/>
        </p:spPr>
        <p:txBody>
          <a:bodyPr wrap="square" rtlCol="0">
            <a:spAutoFit/>
          </a:bodyPr>
          <a:lstStyle/>
          <a:p>
            <a:pPr algn="ctr">
              <a:buFont typeface="Wingdings" pitchFamily="2" charset="2"/>
              <a:buChar char="§"/>
            </a:pPr>
            <a:r>
              <a:rPr lang="es-MX" sz="1200" dirty="0" smtClean="0">
                <a:latin typeface="Century Gothic" pitchFamily="34" charset="0"/>
              </a:rPr>
              <a:t> </a:t>
            </a:r>
            <a:r>
              <a:rPr lang="es-MX" sz="1200" b="1" dirty="0" smtClean="0">
                <a:latin typeface="Century Gothic" pitchFamily="34" charset="0"/>
              </a:rPr>
              <a:t>De la cuna a la puerta (</a:t>
            </a:r>
            <a:r>
              <a:rPr lang="es-MX" sz="1200" b="1" dirty="0" err="1" smtClean="0">
                <a:latin typeface="Century Gothic" pitchFamily="34" charset="0"/>
              </a:rPr>
              <a:t>Cradle</a:t>
            </a:r>
            <a:r>
              <a:rPr lang="es-MX" sz="1200" b="1" dirty="0" smtClean="0">
                <a:latin typeface="Century Gothic" pitchFamily="34" charset="0"/>
              </a:rPr>
              <a:t> </a:t>
            </a:r>
            <a:r>
              <a:rPr lang="es-MX" sz="1200" b="1" dirty="0" err="1" smtClean="0">
                <a:latin typeface="Century Gothic" pitchFamily="34" charset="0"/>
              </a:rPr>
              <a:t>to</a:t>
            </a:r>
            <a:r>
              <a:rPr lang="es-MX" sz="1200" b="1" dirty="0" smtClean="0">
                <a:latin typeface="Century Gothic" pitchFamily="34" charset="0"/>
              </a:rPr>
              <a:t> </a:t>
            </a:r>
            <a:r>
              <a:rPr lang="es-MX" sz="1200" b="1" dirty="0" err="1" smtClean="0">
                <a:latin typeface="Century Gothic" pitchFamily="34" charset="0"/>
              </a:rPr>
              <a:t>gate</a:t>
            </a:r>
            <a:r>
              <a:rPr lang="es-MX" sz="1200" b="1" dirty="0" smtClean="0">
                <a:latin typeface="Century Gothic" pitchFamily="34" charset="0"/>
              </a:rPr>
              <a:t>): </a:t>
            </a:r>
          </a:p>
          <a:p>
            <a:pPr algn="ctr"/>
            <a:r>
              <a:rPr lang="es-MX" sz="1200" dirty="0" smtClean="0">
                <a:latin typeface="Century Gothic" pitchFamily="34" charset="0"/>
              </a:rPr>
              <a:t>Toma en consideración desde la extracción y acondicionamiento de materias primas hasta el proceso productivo de la empresa. </a:t>
            </a:r>
          </a:p>
        </p:txBody>
      </p:sp>
      <p:sp>
        <p:nvSpPr>
          <p:cNvPr id="12" name="6 CuadroTexto"/>
          <p:cNvSpPr txBox="1"/>
          <p:nvPr/>
        </p:nvSpPr>
        <p:spPr>
          <a:xfrm>
            <a:off x="8476527" y="3036420"/>
            <a:ext cx="3460830" cy="830997"/>
          </a:xfrm>
          <a:prstGeom prst="rect">
            <a:avLst/>
          </a:prstGeom>
          <a:noFill/>
        </p:spPr>
        <p:txBody>
          <a:bodyPr wrap="square" rtlCol="0">
            <a:spAutoFit/>
          </a:bodyPr>
          <a:lstStyle/>
          <a:p>
            <a:pPr algn="ctr">
              <a:buFont typeface="Wingdings" pitchFamily="2" charset="2"/>
              <a:buChar char="§"/>
            </a:pPr>
            <a:r>
              <a:rPr lang="es-MX" sz="1200" dirty="0" smtClean="0">
                <a:latin typeface="Century Gothic" pitchFamily="34" charset="0"/>
              </a:rPr>
              <a:t> </a:t>
            </a:r>
            <a:r>
              <a:rPr lang="es-MX" sz="1200" b="1" dirty="0" smtClean="0">
                <a:latin typeface="Century Gothic" pitchFamily="34" charset="0"/>
              </a:rPr>
              <a:t>De la puerta a la tumba (</a:t>
            </a:r>
            <a:r>
              <a:rPr lang="es-MX" sz="1200" b="1" dirty="0" err="1" smtClean="0">
                <a:latin typeface="Century Gothic" pitchFamily="34" charset="0"/>
              </a:rPr>
              <a:t>Gate</a:t>
            </a:r>
            <a:r>
              <a:rPr lang="es-MX" sz="1200" b="1" dirty="0" smtClean="0">
                <a:latin typeface="Century Gothic" pitchFamily="34" charset="0"/>
              </a:rPr>
              <a:t> </a:t>
            </a:r>
            <a:r>
              <a:rPr lang="es-MX" sz="1200" b="1" dirty="0" err="1" smtClean="0">
                <a:latin typeface="Century Gothic" pitchFamily="34" charset="0"/>
              </a:rPr>
              <a:t>to</a:t>
            </a:r>
            <a:r>
              <a:rPr lang="es-MX" sz="1200" b="1" dirty="0" smtClean="0">
                <a:latin typeface="Century Gothic" pitchFamily="34" charset="0"/>
              </a:rPr>
              <a:t> grave): </a:t>
            </a:r>
          </a:p>
          <a:p>
            <a:pPr algn="ctr"/>
            <a:r>
              <a:rPr lang="es-MX" sz="1200" dirty="0" smtClean="0">
                <a:latin typeface="Century Gothic" pitchFamily="34" charset="0"/>
              </a:rPr>
              <a:t>Considera el proceso productivo de la empresa y abarca hasta la fase de gestión de los residuos a que da lugar el producto. </a:t>
            </a:r>
          </a:p>
        </p:txBody>
      </p:sp>
      <p:sp>
        <p:nvSpPr>
          <p:cNvPr id="13" name="7 CuadroTexto"/>
          <p:cNvSpPr txBox="1"/>
          <p:nvPr/>
        </p:nvSpPr>
        <p:spPr>
          <a:xfrm>
            <a:off x="254643" y="3015204"/>
            <a:ext cx="3460830" cy="830997"/>
          </a:xfrm>
          <a:prstGeom prst="rect">
            <a:avLst/>
          </a:prstGeom>
          <a:noFill/>
        </p:spPr>
        <p:txBody>
          <a:bodyPr wrap="square" rtlCol="0">
            <a:spAutoFit/>
          </a:bodyPr>
          <a:lstStyle/>
          <a:p>
            <a:pPr algn="ctr">
              <a:buFont typeface="Wingdings" pitchFamily="2" charset="2"/>
              <a:buChar char="§"/>
            </a:pPr>
            <a:r>
              <a:rPr lang="es-MX" sz="1200" b="1" dirty="0" smtClean="0">
                <a:latin typeface="Century Gothic" pitchFamily="34" charset="0"/>
              </a:rPr>
              <a:t>De la cuna a la tumba (</a:t>
            </a:r>
            <a:r>
              <a:rPr lang="es-MX" sz="1200" b="1" dirty="0" err="1" smtClean="0">
                <a:latin typeface="Century Gothic" pitchFamily="34" charset="0"/>
              </a:rPr>
              <a:t>Cradle</a:t>
            </a:r>
            <a:r>
              <a:rPr lang="es-MX" sz="1200" b="1" dirty="0" smtClean="0">
                <a:latin typeface="Century Gothic" pitchFamily="34" charset="0"/>
              </a:rPr>
              <a:t> </a:t>
            </a:r>
            <a:r>
              <a:rPr lang="es-MX" sz="1200" b="1" dirty="0" err="1" smtClean="0">
                <a:latin typeface="Century Gothic" pitchFamily="34" charset="0"/>
              </a:rPr>
              <a:t>to</a:t>
            </a:r>
            <a:r>
              <a:rPr lang="es-MX" sz="1200" b="1" dirty="0" smtClean="0">
                <a:latin typeface="Century Gothic" pitchFamily="34" charset="0"/>
              </a:rPr>
              <a:t> grave): </a:t>
            </a:r>
          </a:p>
          <a:p>
            <a:pPr algn="ctr"/>
            <a:r>
              <a:rPr lang="es-MX" sz="1200" dirty="0" smtClean="0">
                <a:latin typeface="Century Gothic" pitchFamily="34" charset="0"/>
              </a:rPr>
              <a:t>Estudia desde el acondicionamiento de las materias primas hasta la gestión última de los residuos (reciclaje u otros). </a:t>
            </a:r>
          </a:p>
        </p:txBody>
      </p:sp>
      <p:sp>
        <p:nvSpPr>
          <p:cNvPr id="14" name="8 CuadroTexto"/>
          <p:cNvSpPr txBox="1"/>
          <p:nvPr/>
        </p:nvSpPr>
        <p:spPr>
          <a:xfrm>
            <a:off x="3472434" y="5159429"/>
            <a:ext cx="5197032" cy="1015663"/>
          </a:xfrm>
          <a:prstGeom prst="rect">
            <a:avLst/>
          </a:prstGeom>
          <a:noFill/>
        </p:spPr>
        <p:txBody>
          <a:bodyPr wrap="square" rtlCol="0">
            <a:spAutoFit/>
          </a:bodyPr>
          <a:lstStyle/>
          <a:p>
            <a:pPr algn="ctr">
              <a:buFont typeface="Wingdings" pitchFamily="2" charset="2"/>
              <a:buChar char="§"/>
            </a:pPr>
            <a:r>
              <a:rPr lang="es-MX" sz="1200" b="1" dirty="0" smtClean="0">
                <a:latin typeface="Century Gothic" pitchFamily="34" charset="0"/>
              </a:rPr>
              <a:t>De la cuna a la cuna (</a:t>
            </a:r>
            <a:r>
              <a:rPr lang="es-MX" sz="1200" b="1" dirty="0" err="1" smtClean="0">
                <a:latin typeface="Century Gothic" pitchFamily="34" charset="0"/>
              </a:rPr>
              <a:t>Cradle</a:t>
            </a:r>
            <a:r>
              <a:rPr lang="es-MX" sz="1200" b="1" dirty="0" smtClean="0">
                <a:latin typeface="Century Gothic" pitchFamily="34" charset="0"/>
              </a:rPr>
              <a:t> </a:t>
            </a:r>
            <a:r>
              <a:rPr lang="es-MX" sz="1200" b="1" dirty="0" err="1" smtClean="0">
                <a:latin typeface="Century Gothic" pitchFamily="34" charset="0"/>
              </a:rPr>
              <a:t>to</a:t>
            </a:r>
            <a:r>
              <a:rPr lang="es-MX" sz="1200" b="1" dirty="0" smtClean="0">
                <a:latin typeface="Century Gothic" pitchFamily="34" charset="0"/>
              </a:rPr>
              <a:t> </a:t>
            </a:r>
            <a:r>
              <a:rPr lang="es-MX" sz="1200" b="1" dirty="0" err="1" smtClean="0">
                <a:latin typeface="Century Gothic" pitchFamily="34" charset="0"/>
              </a:rPr>
              <a:t>cradle</a:t>
            </a:r>
            <a:r>
              <a:rPr lang="es-MX" sz="1200" b="1" dirty="0" smtClean="0">
                <a:latin typeface="Century Gothic" pitchFamily="34" charset="0"/>
              </a:rPr>
              <a:t>): </a:t>
            </a:r>
          </a:p>
          <a:p>
            <a:pPr algn="ctr"/>
            <a:r>
              <a:rPr lang="es-MX" sz="1200" dirty="0" smtClean="0">
                <a:latin typeface="Century Gothic" pitchFamily="34" charset="0"/>
              </a:rPr>
              <a:t>Considera el ciclo de vida completo del producto, ya que abarca desde el acondicionamiento de las materias primas hasta que el producto, tras quedar fuera de uso, es reintroducido en el mismo proceso productivo o en otro. </a:t>
            </a:r>
          </a:p>
        </p:txBody>
      </p:sp>
    </p:spTree>
    <p:extLst>
      <p:ext uri="{BB962C8B-B14F-4D97-AF65-F5344CB8AC3E}">
        <p14:creationId xmlns:p14="http://schemas.microsoft.com/office/powerpoint/2010/main" val="29921705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8" name="Título 1"/>
          <p:cNvSpPr>
            <a:spLocks noGrp="1"/>
          </p:cNvSpPr>
          <p:nvPr>
            <p:ph type="title"/>
          </p:nvPr>
        </p:nvSpPr>
        <p:spPr>
          <a:xfrm>
            <a:off x="486525" y="1346253"/>
            <a:ext cx="8023167" cy="720000"/>
          </a:xfrm>
        </p:spPr>
        <p:txBody>
          <a:bodyPr>
            <a:normAutofit/>
          </a:bodyPr>
          <a:lstStyle/>
          <a:p>
            <a:r>
              <a:rPr lang="es-MX" sz="2400" dirty="0">
                <a:latin typeface="Century Gothic" panose="020B0502020202020204" pitchFamily="34" charset="0"/>
              </a:rPr>
              <a:t>1.6	Normativas ISO del </a:t>
            </a:r>
            <a:r>
              <a:rPr lang="es-MX" sz="2400" dirty="0" smtClean="0">
                <a:latin typeface="Century Gothic" panose="020B0502020202020204" pitchFamily="34" charset="0"/>
              </a:rPr>
              <a:t>ACV</a:t>
            </a:r>
            <a:endParaRPr lang="es-MX" sz="2400" dirty="0">
              <a:latin typeface="Century Gothic" panose="020B0502020202020204" pitchFamily="34" charset="0"/>
            </a:endParaRPr>
          </a:p>
        </p:txBody>
      </p:sp>
      <p:sp>
        <p:nvSpPr>
          <p:cNvPr id="9" name="CuadroTexto 8"/>
          <p:cNvSpPr txBox="1"/>
          <p:nvPr/>
        </p:nvSpPr>
        <p:spPr>
          <a:xfrm>
            <a:off x="819625" y="2598805"/>
            <a:ext cx="5743374" cy="4001095"/>
          </a:xfrm>
          <a:prstGeom prst="rect">
            <a:avLst/>
          </a:prstGeom>
          <a:noFill/>
        </p:spPr>
        <p:txBody>
          <a:bodyPr wrap="square" rtlCol="0">
            <a:spAutoFit/>
          </a:bodyPr>
          <a:lstStyle/>
          <a:p>
            <a:pPr algn="ctr"/>
            <a:r>
              <a:rPr lang="es-MX" sz="1400" dirty="0" smtClean="0">
                <a:latin typeface="Century Gothic" panose="020B0502020202020204" pitchFamily="34" charset="0"/>
              </a:rPr>
              <a:t>Las </a:t>
            </a:r>
            <a:r>
              <a:rPr lang="es-MX" sz="1400" dirty="0">
                <a:latin typeface="Century Gothic" panose="020B0502020202020204" pitchFamily="34" charset="0"/>
              </a:rPr>
              <a:t>normas de la serie </a:t>
            </a:r>
            <a:r>
              <a:rPr lang="es-MX" sz="1400" b="1" dirty="0">
                <a:latin typeface="Century Gothic" panose="020B0502020202020204" pitchFamily="34" charset="0"/>
              </a:rPr>
              <a:t>14000</a:t>
            </a:r>
            <a:r>
              <a:rPr lang="es-MX" sz="1400" dirty="0">
                <a:latin typeface="Century Gothic" panose="020B0502020202020204" pitchFamily="34" charset="0"/>
              </a:rPr>
              <a:t> que presentan mayor relación con ACV son las siguientes: </a:t>
            </a:r>
            <a:endParaRPr lang="es-MX" sz="1400" dirty="0" smtClean="0">
              <a:latin typeface="Century Gothic" panose="020B0502020202020204" pitchFamily="34" charset="0"/>
            </a:endParaRPr>
          </a:p>
          <a:p>
            <a:endParaRPr lang="es-MX" sz="1400" dirty="0">
              <a:latin typeface="Century Gothic" panose="020B0502020202020204" pitchFamily="34" charset="0"/>
            </a:endParaRPr>
          </a:p>
          <a:p>
            <a:pPr marL="285750" indent="-285750">
              <a:buFont typeface="Wingdings" panose="05000000000000000000" pitchFamily="2" charset="2"/>
              <a:buChar char="§"/>
            </a:pPr>
            <a:r>
              <a:rPr lang="es-MX" sz="1400" dirty="0" smtClean="0">
                <a:latin typeface="Century Gothic" panose="020B0502020202020204" pitchFamily="34" charset="0"/>
              </a:rPr>
              <a:t>UNE-EN </a:t>
            </a:r>
            <a:r>
              <a:rPr lang="es-MX" sz="1400" dirty="0">
                <a:latin typeface="Century Gothic" panose="020B0502020202020204" pitchFamily="34" charset="0"/>
              </a:rPr>
              <a:t>ISO 14001:2004. Sistemas de gestión ambiental. Requisitos con orientación para su uso. </a:t>
            </a:r>
            <a:endParaRPr lang="es-MX" sz="1400" dirty="0" smtClean="0">
              <a:latin typeface="Century Gothic" panose="020B0502020202020204" pitchFamily="34" charset="0"/>
            </a:endParaRPr>
          </a:p>
          <a:p>
            <a:endParaRPr lang="es-MX" sz="1400" dirty="0">
              <a:latin typeface="Century Gothic" panose="020B0502020202020204" pitchFamily="34" charset="0"/>
            </a:endParaRPr>
          </a:p>
          <a:p>
            <a:pPr marL="285750" indent="-285750">
              <a:buFont typeface="Wingdings" panose="05000000000000000000" pitchFamily="2" charset="2"/>
              <a:buChar char="§"/>
            </a:pPr>
            <a:r>
              <a:rPr lang="es-MX" sz="1400" dirty="0" smtClean="0">
                <a:latin typeface="Century Gothic" panose="020B0502020202020204" pitchFamily="34" charset="0"/>
              </a:rPr>
              <a:t>UNE-EN </a:t>
            </a:r>
            <a:r>
              <a:rPr lang="es-MX" sz="1400" dirty="0">
                <a:latin typeface="Century Gothic" panose="020B0502020202020204" pitchFamily="34" charset="0"/>
              </a:rPr>
              <a:t>ISO 14006: 2011. Sistemas de gestión ambiental. Directrices para la gestión del eco diseño. </a:t>
            </a:r>
            <a:endParaRPr lang="es-MX" sz="1400" dirty="0" smtClean="0">
              <a:latin typeface="Century Gothic" panose="020B0502020202020204" pitchFamily="34" charset="0"/>
            </a:endParaRPr>
          </a:p>
          <a:p>
            <a:endParaRPr lang="es-MX" sz="1400" dirty="0">
              <a:latin typeface="Century Gothic" panose="020B0502020202020204" pitchFamily="34" charset="0"/>
            </a:endParaRPr>
          </a:p>
          <a:p>
            <a:pPr marL="285750" indent="-285750">
              <a:buFont typeface="Wingdings" panose="05000000000000000000" pitchFamily="2" charset="2"/>
              <a:buChar char="§"/>
            </a:pPr>
            <a:r>
              <a:rPr lang="es-MX" sz="1400" dirty="0" smtClean="0">
                <a:latin typeface="Century Gothic" panose="020B0502020202020204" pitchFamily="34" charset="0"/>
              </a:rPr>
              <a:t>UNE-EN </a:t>
            </a:r>
            <a:r>
              <a:rPr lang="es-MX" sz="1400" dirty="0">
                <a:latin typeface="Century Gothic" panose="020B0502020202020204" pitchFamily="34" charset="0"/>
              </a:rPr>
              <a:t>ISO 14020:2002. Etiquetas ecológicas y declaraciones ambientales. Principios generales. </a:t>
            </a:r>
            <a:endParaRPr lang="es-MX" sz="1400" dirty="0" smtClean="0">
              <a:latin typeface="Century Gothic" panose="020B0502020202020204" pitchFamily="34" charset="0"/>
            </a:endParaRPr>
          </a:p>
          <a:p>
            <a:endParaRPr lang="es-MX" sz="1400" dirty="0">
              <a:latin typeface="Century Gothic" panose="020B0502020202020204" pitchFamily="34" charset="0"/>
            </a:endParaRPr>
          </a:p>
          <a:p>
            <a:pPr marL="285750" indent="-285750">
              <a:buFont typeface="Wingdings" panose="05000000000000000000" pitchFamily="2" charset="2"/>
              <a:buChar char="§"/>
            </a:pPr>
            <a:r>
              <a:rPr lang="es-MX" sz="1400" dirty="0" smtClean="0">
                <a:latin typeface="Century Gothic" panose="020B0502020202020204" pitchFamily="34" charset="0"/>
              </a:rPr>
              <a:t>UNE-EN </a:t>
            </a:r>
            <a:r>
              <a:rPr lang="es-MX" sz="1400" dirty="0">
                <a:latin typeface="Century Gothic" panose="020B0502020202020204" pitchFamily="34" charset="0"/>
              </a:rPr>
              <a:t>ISO 14021:2002. Etiquetas ecológicas y declaraciones ambientales. Auto declaraciones medioambientales. Etiquetado ecológico Tipo II (se basada en declaraciones del fabricante (ej.: fabricado con “x”% de material reciclado). </a:t>
            </a:r>
            <a:endParaRPr lang="es-MX" sz="1400" dirty="0" smtClean="0">
              <a:latin typeface="Century Gothic" panose="020B0502020202020204" pitchFamily="34" charset="0"/>
            </a:endParaRPr>
          </a:p>
          <a:p>
            <a:endParaRPr lang="es-MX" sz="1600" dirty="0">
              <a:latin typeface="Century Gothic" panose="020B0502020202020204" pitchFamily="34" charset="0"/>
            </a:endParaRPr>
          </a:p>
        </p:txBody>
      </p:sp>
      <p:sp>
        <p:nvSpPr>
          <p:cNvPr id="10" name="CuadroTexto 9"/>
          <p:cNvSpPr txBox="1"/>
          <p:nvPr/>
        </p:nvSpPr>
        <p:spPr>
          <a:xfrm>
            <a:off x="6997699" y="1706253"/>
            <a:ext cx="4474249" cy="2893100"/>
          </a:xfrm>
          <a:prstGeom prst="rect">
            <a:avLst/>
          </a:prstGeom>
          <a:noFill/>
        </p:spPr>
        <p:txBody>
          <a:bodyPr wrap="square" rtlCol="0">
            <a:spAutoFit/>
          </a:bodyPr>
          <a:lstStyle/>
          <a:p>
            <a:pPr algn="just"/>
            <a:r>
              <a:rPr lang="es-MX" sz="1400" dirty="0"/>
              <a:t> </a:t>
            </a:r>
            <a:r>
              <a:rPr lang="es-MX" sz="1400" dirty="0">
                <a:latin typeface="Century Gothic" panose="020B0502020202020204" pitchFamily="34" charset="0"/>
              </a:rPr>
              <a:t>Las normas de la serie </a:t>
            </a:r>
            <a:r>
              <a:rPr lang="es-MX" sz="1400" b="1" dirty="0">
                <a:latin typeface="Century Gothic" panose="020B0502020202020204" pitchFamily="34" charset="0"/>
              </a:rPr>
              <a:t>ISO 14000</a:t>
            </a:r>
            <a:r>
              <a:rPr lang="es-MX" sz="1400" dirty="0">
                <a:latin typeface="Century Gothic" panose="020B0502020202020204" pitchFamily="34" charset="0"/>
              </a:rPr>
              <a:t>, estando todas ellas desarrolladas, entre otras, sobre las siguientes bases: </a:t>
            </a:r>
          </a:p>
          <a:p>
            <a:pPr marL="285750" indent="-285750" algn="just">
              <a:buFont typeface="Wingdings" panose="05000000000000000000" pitchFamily="2" charset="2"/>
              <a:buChar char="§"/>
            </a:pPr>
            <a:r>
              <a:rPr lang="es-MX" sz="1400" dirty="0" smtClean="0">
                <a:latin typeface="Century Gothic" panose="020B0502020202020204" pitchFamily="34" charset="0"/>
              </a:rPr>
              <a:t>Tener </a:t>
            </a:r>
            <a:r>
              <a:rPr lang="es-MX" sz="1400" dirty="0">
                <a:latin typeface="Century Gothic" panose="020B0502020202020204" pitchFamily="34" charset="0"/>
              </a:rPr>
              <a:t>como objetivo la mejora de la gestión ambiental. </a:t>
            </a:r>
          </a:p>
          <a:p>
            <a:pPr marL="285750" indent="-285750" algn="just">
              <a:buFont typeface="Wingdings" panose="05000000000000000000" pitchFamily="2" charset="2"/>
              <a:buChar char="§"/>
            </a:pPr>
            <a:r>
              <a:rPr lang="es-MX" sz="1400" dirty="0" smtClean="0">
                <a:latin typeface="Century Gothic" panose="020B0502020202020204" pitchFamily="34" charset="0"/>
              </a:rPr>
              <a:t>Basarse </a:t>
            </a:r>
            <a:r>
              <a:rPr lang="es-MX" sz="1400" dirty="0">
                <a:latin typeface="Century Gothic" panose="020B0502020202020204" pitchFamily="34" charset="0"/>
              </a:rPr>
              <a:t>en el conocimiento científico y ser útiles y prácticas. </a:t>
            </a:r>
          </a:p>
          <a:p>
            <a:pPr marL="285750" indent="-285750" algn="just">
              <a:buFont typeface="Wingdings" panose="05000000000000000000" pitchFamily="2" charset="2"/>
              <a:buChar char="§"/>
            </a:pPr>
            <a:r>
              <a:rPr lang="es-MX" sz="1400" dirty="0" smtClean="0">
                <a:latin typeface="Century Gothic" panose="020B0502020202020204" pitchFamily="34" charset="0"/>
              </a:rPr>
              <a:t>Resultar </a:t>
            </a:r>
            <a:r>
              <a:rPr lang="es-MX" sz="1400" dirty="0">
                <a:latin typeface="Century Gothic" panose="020B0502020202020204" pitchFamily="34" charset="0"/>
              </a:rPr>
              <a:t>de interés para sus usuarios y el público en general. </a:t>
            </a:r>
          </a:p>
          <a:p>
            <a:pPr marL="285750" indent="-285750" algn="just">
              <a:buFont typeface="Wingdings" panose="05000000000000000000" pitchFamily="2" charset="2"/>
              <a:buChar char="§"/>
            </a:pPr>
            <a:r>
              <a:rPr lang="es-MX" sz="1400" dirty="0" smtClean="0">
                <a:latin typeface="Century Gothic" panose="020B0502020202020204" pitchFamily="34" charset="0"/>
              </a:rPr>
              <a:t>Cubrir </a:t>
            </a:r>
            <a:r>
              <a:rPr lang="es-MX" sz="1400" dirty="0">
                <a:latin typeface="Century Gothic" panose="020B0502020202020204" pitchFamily="34" charset="0"/>
              </a:rPr>
              <a:t>necesidades de organizaciones de cualquier tamaño y geografía. </a:t>
            </a:r>
          </a:p>
          <a:p>
            <a:pPr marL="285750" indent="-285750" algn="just">
              <a:buFont typeface="Wingdings" panose="05000000000000000000" pitchFamily="2" charset="2"/>
              <a:buChar char="§"/>
            </a:pPr>
            <a:r>
              <a:rPr lang="es-MX" sz="1400" dirty="0" smtClean="0">
                <a:latin typeface="Century Gothic" panose="020B0502020202020204" pitchFamily="34" charset="0"/>
              </a:rPr>
              <a:t>Ser </a:t>
            </a:r>
            <a:r>
              <a:rPr lang="es-MX" sz="1400" dirty="0">
                <a:latin typeface="Century Gothic" panose="020B0502020202020204" pitchFamily="34" charset="0"/>
              </a:rPr>
              <a:t>verificables tanto externa como internamente. </a:t>
            </a:r>
          </a:p>
        </p:txBody>
      </p:sp>
    </p:spTree>
    <p:extLst>
      <p:ext uri="{BB962C8B-B14F-4D97-AF65-F5344CB8AC3E}">
        <p14:creationId xmlns:p14="http://schemas.microsoft.com/office/powerpoint/2010/main" val="39468956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8" name="CuadroTexto 7"/>
          <p:cNvSpPr txBox="1"/>
          <p:nvPr/>
        </p:nvSpPr>
        <p:spPr>
          <a:xfrm>
            <a:off x="2177061" y="1564243"/>
            <a:ext cx="8162026" cy="5293757"/>
          </a:xfrm>
          <a:prstGeom prst="rect">
            <a:avLst/>
          </a:prstGeom>
          <a:noFill/>
        </p:spPr>
        <p:txBody>
          <a:bodyPr wrap="square" rtlCol="0">
            <a:spAutoFit/>
          </a:bodyPr>
          <a:lstStyle/>
          <a:p>
            <a:pPr marL="285750" indent="-285750">
              <a:buFont typeface="Wingdings" panose="05000000000000000000" pitchFamily="2" charset="2"/>
              <a:buChar char="§"/>
            </a:pPr>
            <a:r>
              <a:rPr lang="es-MX" sz="1400" dirty="0">
                <a:latin typeface="Century Gothic" panose="020B0502020202020204" pitchFamily="34" charset="0"/>
              </a:rPr>
              <a:t>UNE-EN ISO 14024:2001. Etiquetas ecológicas y declaraciones ambientales. Etiquetado ecológico Tipo I. Principios generales y procedimientos (se basa en criterios establecidos por una tercera parte, como la </a:t>
            </a:r>
            <a:r>
              <a:rPr lang="es-MX" sz="1400" dirty="0" err="1">
                <a:latin typeface="Century Gothic" panose="020B0502020202020204" pitchFamily="34" charset="0"/>
              </a:rPr>
              <a:t>ecoetiqueta</a:t>
            </a:r>
            <a:r>
              <a:rPr lang="es-MX" sz="1400" dirty="0">
                <a:latin typeface="Century Gothic" panose="020B0502020202020204" pitchFamily="34" charset="0"/>
              </a:rPr>
              <a:t> de la UE, el </a:t>
            </a:r>
            <a:r>
              <a:rPr lang="es-MX" sz="1400" dirty="0" err="1">
                <a:latin typeface="Century Gothic" panose="020B0502020202020204" pitchFamily="34" charset="0"/>
              </a:rPr>
              <a:t>Nordic</a:t>
            </a:r>
            <a:r>
              <a:rPr lang="es-MX" sz="1400" dirty="0">
                <a:latin typeface="Century Gothic" panose="020B0502020202020204" pitchFamily="34" charset="0"/>
              </a:rPr>
              <a:t> </a:t>
            </a:r>
            <a:r>
              <a:rPr lang="es-MX" sz="1400" dirty="0" err="1">
                <a:latin typeface="Century Gothic" panose="020B0502020202020204" pitchFamily="34" charset="0"/>
              </a:rPr>
              <a:t>Swan</a:t>
            </a:r>
            <a:r>
              <a:rPr lang="es-MX" sz="1400" dirty="0">
                <a:latin typeface="Century Gothic" panose="020B0502020202020204" pitchFamily="34" charset="0"/>
              </a:rPr>
              <a:t> u otros). </a:t>
            </a:r>
          </a:p>
          <a:p>
            <a:pPr marL="285750" indent="-285750">
              <a:buFont typeface="Wingdings" panose="05000000000000000000" pitchFamily="2" charset="2"/>
              <a:buChar char="§"/>
            </a:pPr>
            <a:endParaRPr lang="es-MX" sz="1400" dirty="0" smtClean="0">
              <a:latin typeface="Century Gothic" panose="020B0502020202020204" pitchFamily="34" charset="0"/>
            </a:endParaRPr>
          </a:p>
          <a:p>
            <a:pPr marL="285750" indent="-285750">
              <a:buFont typeface="Wingdings" panose="05000000000000000000" pitchFamily="2" charset="2"/>
              <a:buChar char="§"/>
            </a:pPr>
            <a:r>
              <a:rPr lang="es-MX" sz="1400" dirty="0" smtClean="0">
                <a:latin typeface="Century Gothic" panose="020B0502020202020204" pitchFamily="34" charset="0"/>
              </a:rPr>
              <a:t>UNE-EN </a:t>
            </a:r>
            <a:r>
              <a:rPr lang="es-MX" sz="1400" dirty="0">
                <a:latin typeface="Century Gothic" panose="020B0502020202020204" pitchFamily="34" charset="0"/>
              </a:rPr>
              <a:t>ISO 14025:2010. UNE EN-ISO 14024:2001. Etiquetas ecológicas y declaraciones ambientales. Etiquetado ecológico Tipo III. Principios generales y procedimientos (Se basa en información cuantificada del producto obtenida de un estudio de su ciclo de vida). </a:t>
            </a:r>
          </a:p>
          <a:p>
            <a:pPr marL="285750" indent="-285750">
              <a:buFont typeface="Wingdings" panose="05000000000000000000" pitchFamily="2" charset="2"/>
              <a:buChar char="§"/>
            </a:pPr>
            <a:endParaRPr lang="es-MX" sz="1400" dirty="0" smtClean="0">
              <a:latin typeface="Century Gothic" panose="020B0502020202020204" pitchFamily="34" charset="0"/>
            </a:endParaRPr>
          </a:p>
          <a:p>
            <a:pPr marL="285750" indent="-285750">
              <a:buFont typeface="Wingdings" panose="05000000000000000000" pitchFamily="2" charset="2"/>
              <a:buChar char="§"/>
            </a:pPr>
            <a:r>
              <a:rPr lang="es-MX" sz="1400" dirty="0" smtClean="0">
                <a:latin typeface="Century Gothic" panose="020B0502020202020204" pitchFamily="34" charset="0"/>
              </a:rPr>
              <a:t>UNE- </a:t>
            </a:r>
            <a:r>
              <a:rPr lang="es-MX" sz="1400" dirty="0">
                <a:latin typeface="Century Gothic" panose="020B0502020202020204" pitchFamily="34" charset="0"/>
              </a:rPr>
              <a:t>EN ISO 14031:2000. Gestión medioambiental. Evaluación del comportamiento medioambiental. Directrices generales. </a:t>
            </a:r>
          </a:p>
          <a:p>
            <a:pPr marL="285750" indent="-285750">
              <a:buFont typeface="Wingdings" panose="05000000000000000000" pitchFamily="2" charset="2"/>
              <a:buChar char="§"/>
            </a:pPr>
            <a:endParaRPr lang="es-MX" sz="1400" dirty="0" smtClean="0">
              <a:latin typeface="Century Gothic" panose="020B0502020202020204" pitchFamily="34" charset="0"/>
            </a:endParaRPr>
          </a:p>
          <a:p>
            <a:pPr marL="285750" indent="-285750">
              <a:buFont typeface="Wingdings" panose="05000000000000000000" pitchFamily="2" charset="2"/>
              <a:buChar char="§"/>
            </a:pPr>
            <a:r>
              <a:rPr lang="es-MX" sz="1400" dirty="0" smtClean="0">
                <a:latin typeface="Century Gothic" panose="020B0502020202020204" pitchFamily="34" charset="0"/>
              </a:rPr>
              <a:t>UNE-EN </a:t>
            </a:r>
            <a:r>
              <a:rPr lang="es-MX" sz="1400" dirty="0">
                <a:latin typeface="Century Gothic" panose="020B0502020202020204" pitchFamily="34" charset="0"/>
              </a:rPr>
              <a:t>ISO 14040:2006. Gestión ambiental. Análisis de ciclo de vida. Principios y marco de referencia. </a:t>
            </a:r>
          </a:p>
          <a:p>
            <a:pPr marL="285750" indent="-285750">
              <a:buFont typeface="Wingdings" panose="05000000000000000000" pitchFamily="2" charset="2"/>
              <a:buChar char="§"/>
            </a:pPr>
            <a:endParaRPr lang="es-MX" sz="1400" dirty="0" smtClean="0">
              <a:latin typeface="Century Gothic" panose="020B0502020202020204" pitchFamily="34" charset="0"/>
            </a:endParaRPr>
          </a:p>
          <a:p>
            <a:pPr marL="285750" indent="-285750">
              <a:buFont typeface="Wingdings" panose="05000000000000000000" pitchFamily="2" charset="2"/>
              <a:buChar char="§"/>
            </a:pPr>
            <a:r>
              <a:rPr lang="es-MX" sz="1400" dirty="0" smtClean="0">
                <a:latin typeface="Century Gothic" panose="020B0502020202020204" pitchFamily="34" charset="0"/>
              </a:rPr>
              <a:t>UNE-EN </a:t>
            </a:r>
            <a:r>
              <a:rPr lang="es-MX" sz="1400" dirty="0">
                <a:latin typeface="Century Gothic" panose="020B0502020202020204" pitchFamily="34" charset="0"/>
              </a:rPr>
              <a:t>ISO 14044:2006. Gestión ambiental. Análisis de ciclo de vida. Requisitos y directrices. </a:t>
            </a:r>
          </a:p>
          <a:p>
            <a:pPr marL="285750" indent="-285750">
              <a:buFont typeface="Wingdings" panose="05000000000000000000" pitchFamily="2" charset="2"/>
              <a:buChar char="§"/>
            </a:pPr>
            <a:endParaRPr lang="es-MX" sz="1400" dirty="0" smtClean="0">
              <a:latin typeface="Century Gothic" panose="020B0502020202020204" pitchFamily="34" charset="0"/>
            </a:endParaRPr>
          </a:p>
          <a:p>
            <a:pPr marL="285750" indent="-285750">
              <a:buFont typeface="Wingdings" panose="05000000000000000000" pitchFamily="2" charset="2"/>
              <a:buChar char="§"/>
            </a:pPr>
            <a:r>
              <a:rPr lang="es-MX" sz="1400" dirty="0" smtClean="0">
                <a:latin typeface="Century Gothic" panose="020B0502020202020204" pitchFamily="34" charset="0"/>
              </a:rPr>
              <a:t>UNE-EN </a:t>
            </a:r>
            <a:r>
              <a:rPr lang="es-MX" sz="1400" dirty="0">
                <a:latin typeface="Century Gothic" panose="020B0502020202020204" pitchFamily="34" charset="0"/>
              </a:rPr>
              <a:t>ISO 14045:2012. Gestión ambiental. Evaluación de la </a:t>
            </a:r>
            <a:r>
              <a:rPr lang="es-MX" sz="1400" dirty="0" err="1">
                <a:latin typeface="Century Gothic" panose="020B0502020202020204" pitchFamily="34" charset="0"/>
              </a:rPr>
              <a:t>ecoeficiencia</a:t>
            </a:r>
            <a:r>
              <a:rPr lang="es-MX" sz="1400" dirty="0">
                <a:latin typeface="Century Gothic" panose="020B0502020202020204" pitchFamily="34" charset="0"/>
              </a:rPr>
              <a:t> del sistema del producto. Principios, requisitos y directrices. </a:t>
            </a:r>
          </a:p>
          <a:p>
            <a:pPr marL="285750" indent="-285750">
              <a:buFont typeface="Wingdings" panose="05000000000000000000" pitchFamily="2" charset="2"/>
              <a:buChar char="§"/>
            </a:pPr>
            <a:endParaRPr lang="es-MX" sz="1400" dirty="0" smtClean="0">
              <a:latin typeface="Century Gothic" panose="020B0502020202020204" pitchFamily="34" charset="0"/>
            </a:endParaRPr>
          </a:p>
          <a:p>
            <a:pPr marL="285750" indent="-285750">
              <a:buFont typeface="Wingdings" panose="05000000000000000000" pitchFamily="2" charset="2"/>
              <a:buChar char="§"/>
            </a:pPr>
            <a:r>
              <a:rPr lang="es-MX" sz="1400" dirty="0" smtClean="0">
                <a:latin typeface="Century Gothic" panose="020B0502020202020204" pitchFamily="34" charset="0"/>
              </a:rPr>
              <a:t>UNE-EN </a:t>
            </a:r>
            <a:r>
              <a:rPr lang="es-MX" sz="1400" dirty="0">
                <a:latin typeface="Century Gothic" panose="020B0502020202020204" pitchFamily="34" charset="0"/>
              </a:rPr>
              <a:t>ISO 14046:2015. Gestión ambiental. Huella de agua. Principios, requisitos y directrices. </a:t>
            </a:r>
          </a:p>
          <a:p>
            <a:pPr marL="285750" indent="-285750">
              <a:buFont typeface="Wingdings" panose="05000000000000000000" pitchFamily="2" charset="2"/>
              <a:buChar char="§"/>
            </a:pPr>
            <a:endParaRPr lang="es-MX" sz="1600" dirty="0" smtClean="0">
              <a:latin typeface="Century Gothic" panose="020B0502020202020204" pitchFamily="34" charset="0"/>
            </a:endParaRPr>
          </a:p>
        </p:txBody>
      </p:sp>
    </p:spTree>
    <p:extLst>
      <p:ext uri="{BB962C8B-B14F-4D97-AF65-F5344CB8AC3E}">
        <p14:creationId xmlns:p14="http://schemas.microsoft.com/office/powerpoint/2010/main" val="31507341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64428" y="1421845"/>
            <a:ext cx="3267269" cy="802433"/>
          </a:xfrm>
        </p:spPr>
        <p:txBody>
          <a:bodyPr>
            <a:normAutofit fontScale="90000"/>
          </a:bodyPr>
          <a:lstStyle/>
          <a:p>
            <a:r>
              <a:rPr lang="es-MX" sz="3600" dirty="0" smtClean="0">
                <a:latin typeface="Calibri" panose="020F0502020204030204" pitchFamily="34" charset="0"/>
                <a:cs typeface="Calibri" panose="020F0502020204030204" pitchFamily="34" charset="0"/>
              </a:rPr>
              <a:t>INFORMACIÓN GENERAL </a:t>
            </a:r>
            <a:endParaRPr lang="es-MX" sz="3600" dirty="0">
              <a:latin typeface="Calibri" panose="020F0502020204030204" pitchFamily="34" charset="0"/>
              <a:cs typeface="Calibri" panose="020F0502020204030204" pitchFamily="34" charset="0"/>
            </a:endParaRPr>
          </a:p>
        </p:txBody>
      </p:sp>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8" name="Rectángulo 7"/>
          <p:cNvSpPr/>
          <p:nvPr/>
        </p:nvSpPr>
        <p:spPr>
          <a:xfrm>
            <a:off x="2915946" y="2760036"/>
            <a:ext cx="6593813" cy="2308324"/>
          </a:xfrm>
          <a:prstGeom prst="rect">
            <a:avLst/>
          </a:prstGeom>
        </p:spPr>
        <p:txBody>
          <a:bodyPr wrap="square">
            <a:spAutoFit/>
          </a:bodyPr>
          <a:lstStyle/>
          <a:p>
            <a:pPr algn="just"/>
            <a:r>
              <a:rPr lang="es-MX" sz="2400" dirty="0" smtClean="0">
                <a:latin typeface="Century Gothic" panose="020B0502020202020204" pitchFamily="34" charset="0"/>
              </a:rPr>
              <a:t>La presentación tiene como objetivo dar a</a:t>
            </a:r>
          </a:p>
          <a:p>
            <a:pPr algn="just"/>
            <a:r>
              <a:rPr lang="es-MX" sz="2400" dirty="0">
                <a:latin typeface="Century Gothic" panose="020B0502020202020204" pitchFamily="34" charset="0"/>
              </a:rPr>
              <a:t>c</a:t>
            </a:r>
            <a:r>
              <a:rPr lang="es-MX" sz="2400" dirty="0" smtClean="0">
                <a:latin typeface="Century Gothic" panose="020B0502020202020204" pitchFamily="34" charset="0"/>
              </a:rPr>
              <a:t>onocer las características más relevantes para iniciar el proceso de análisis del ciclo de vida de un producto, con la finalidad de aplicar sus principios al desarrollo de proyectos de diseño. </a:t>
            </a:r>
            <a:endParaRPr lang="es-MX" sz="2400" dirty="0">
              <a:latin typeface="Century Gothic" panose="020B0502020202020204" pitchFamily="34" charset="0"/>
            </a:endParaRPr>
          </a:p>
        </p:txBody>
      </p:sp>
    </p:spTree>
    <p:extLst>
      <p:ext uri="{BB962C8B-B14F-4D97-AF65-F5344CB8AC3E}">
        <p14:creationId xmlns:p14="http://schemas.microsoft.com/office/powerpoint/2010/main" val="31881046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8" name="CuadroTexto 7"/>
          <p:cNvSpPr txBox="1"/>
          <p:nvPr/>
        </p:nvSpPr>
        <p:spPr>
          <a:xfrm>
            <a:off x="2960264" y="469810"/>
            <a:ext cx="5572968" cy="6124754"/>
          </a:xfrm>
          <a:prstGeom prst="rect">
            <a:avLst/>
          </a:prstGeom>
          <a:noFill/>
        </p:spPr>
        <p:txBody>
          <a:bodyPr wrap="square" rtlCol="0">
            <a:spAutoFit/>
          </a:bodyPr>
          <a:lstStyle/>
          <a:p>
            <a:pPr marL="285750" indent="-285750">
              <a:buFont typeface="Wingdings" panose="05000000000000000000" pitchFamily="2" charset="2"/>
              <a:buChar char="§"/>
            </a:pPr>
            <a:r>
              <a:rPr lang="es-MX" sz="1400" dirty="0">
                <a:latin typeface="Century Gothic" panose="020B0502020202020204" pitchFamily="34" charset="0"/>
              </a:rPr>
              <a:t>UNE-ISO/TR 14062:2007 IN. Gestión ambiental. Integración de los aspectos ambientales en el diseño y desarrollo de productos. </a:t>
            </a:r>
          </a:p>
          <a:p>
            <a:pPr marL="285750" indent="-285750">
              <a:buFont typeface="Wingdings" panose="05000000000000000000" pitchFamily="2" charset="2"/>
              <a:buChar char="§"/>
            </a:pPr>
            <a:endParaRPr lang="es-MX" sz="1400" dirty="0" smtClean="0">
              <a:latin typeface="Century Gothic" panose="020B0502020202020204" pitchFamily="34" charset="0"/>
            </a:endParaRPr>
          </a:p>
          <a:p>
            <a:pPr marL="285750" indent="-285750">
              <a:buFont typeface="Wingdings" panose="05000000000000000000" pitchFamily="2" charset="2"/>
              <a:buChar char="§"/>
            </a:pPr>
            <a:r>
              <a:rPr lang="es-MX" sz="1400" dirty="0" smtClean="0">
                <a:latin typeface="Century Gothic" panose="020B0502020202020204" pitchFamily="34" charset="0"/>
              </a:rPr>
              <a:t>UNE-EN </a:t>
            </a:r>
            <a:r>
              <a:rPr lang="es-MX" sz="1400" dirty="0">
                <a:latin typeface="Century Gothic" panose="020B0502020202020204" pitchFamily="34" charset="0"/>
              </a:rPr>
              <a:t>ISO 14063:2010. Gestión ambiental. Comunicación ambiental. Directrices y ejemplos. </a:t>
            </a:r>
            <a:endParaRPr lang="es-MX" sz="1400" dirty="0" smtClean="0">
              <a:latin typeface="Century Gothic" panose="020B0502020202020204" pitchFamily="34" charset="0"/>
            </a:endParaRPr>
          </a:p>
          <a:p>
            <a:endParaRPr lang="es-MX" sz="1400" dirty="0">
              <a:latin typeface="Century Gothic" panose="020B0502020202020204" pitchFamily="34" charset="0"/>
            </a:endParaRPr>
          </a:p>
          <a:p>
            <a:pPr marL="285750" indent="-285750">
              <a:buFont typeface="Wingdings" panose="05000000000000000000" pitchFamily="2" charset="2"/>
              <a:buChar char="§"/>
            </a:pPr>
            <a:r>
              <a:rPr lang="es-MX" sz="1400" dirty="0" smtClean="0">
                <a:latin typeface="Century Gothic" panose="020B0502020202020204" pitchFamily="34" charset="0"/>
              </a:rPr>
              <a:t>UNE-EN </a:t>
            </a:r>
            <a:r>
              <a:rPr lang="es-MX" sz="1400" dirty="0">
                <a:latin typeface="Century Gothic" panose="020B0502020202020204" pitchFamily="34" charset="0"/>
              </a:rPr>
              <a:t>ISO 14064-1:2012. Gases de efecto invernadero. Parte 1: Especificaciones y orientaciones, a nivel de la organización, para la cuantificación y la declaración de las emisiones y reducciones de gases de efecto invernadero. </a:t>
            </a:r>
          </a:p>
          <a:p>
            <a:pPr marL="285750" indent="-285750">
              <a:buFont typeface="Wingdings" panose="05000000000000000000" pitchFamily="2" charset="2"/>
              <a:buChar char="§"/>
            </a:pPr>
            <a:endParaRPr lang="es-MX" sz="1400" dirty="0" smtClean="0">
              <a:latin typeface="Century Gothic" panose="020B0502020202020204" pitchFamily="34" charset="0"/>
            </a:endParaRPr>
          </a:p>
          <a:p>
            <a:pPr marL="285750" indent="-285750">
              <a:buFont typeface="Wingdings" panose="05000000000000000000" pitchFamily="2" charset="2"/>
              <a:buChar char="§"/>
            </a:pPr>
            <a:r>
              <a:rPr lang="es-MX" sz="1400" dirty="0" smtClean="0">
                <a:latin typeface="Century Gothic" panose="020B0502020202020204" pitchFamily="34" charset="0"/>
              </a:rPr>
              <a:t>UNE-EN </a:t>
            </a:r>
            <a:r>
              <a:rPr lang="es-MX" sz="1400" dirty="0">
                <a:latin typeface="Century Gothic" panose="020B0502020202020204" pitchFamily="34" charset="0"/>
              </a:rPr>
              <a:t>ISO 14064-2:2012. Gases de efecto invernadero. Parte 2: Especificaciones y orientaciones, a nivel de proyecto, para la cuantificación, la monitorización y la declaración de las reducciones y de las mejoras en la eliminación de gases de efecto invernadero. </a:t>
            </a:r>
          </a:p>
          <a:p>
            <a:pPr marL="285750" indent="-285750">
              <a:buFont typeface="Wingdings" panose="05000000000000000000" pitchFamily="2" charset="2"/>
              <a:buChar char="§"/>
            </a:pPr>
            <a:endParaRPr lang="es-MX" sz="1400" dirty="0" smtClean="0">
              <a:latin typeface="Century Gothic" panose="020B0502020202020204" pitchFamily="34" charset="0"/>
            </a:endParaRPr>
          </a:p>
          <a:p>
            <a:pPr marL="285750" indent="-285750">
              <a:buFont typeface="Wingdings" panose="05000000000000000000" pitchFamily="2" charset="2"/>
              <a:buChar char="§"/>
            </a:pPr>
            <a:r>
              <a:rPr lang="es-MX" sz="1400" dirty="0" smtClean="0">
                <a:latin typeface="Century Gothic" panose="020B0502020202020204" pitchFamily="34" charset="0"/>
              </a:rPr>
              <a:t>UNE-EN </a:t>
            </a:r>
            <a:r>
              <a:rPr lang="es-MX" sz="1400" dirty="0">
                <a:latin typeface="Century Gothic" panose="020B0502020202020204" pitchFamily="34" charset="0"/>
              </a:rPr>
              <a:t>ISO 14064-3:2012. Gases de efecto invernadero. Parte 3: Especificaciones y orientaciones para la validación y la verificación de las declaraciones de gases de efecto invernadero. </a:t>
            </a:r>
          </a:p>
          <a:p>
            <a:pPr marL="285750" indent="-285750">
              <a:buFont typeface="Wingdings" panose="05000000000000000000" pitchFamily="2" charset="2"/>
              <a:buChar char="§"/>
            </a:pPr>
            <a:endParaRPr lang="es-MX" sz="1400" dirty="0" smtClean="0">
              <a:latin typeface="Century Gothic" panose="020B0502020202020204" pitchFamily="34" charset="0"/>
            </a:endParaRPr>
          </a:p>
          <a:p>
            <a:pPr marL="285750" indent="-285750">
              <a:buFont typeface="Wingdings" panose="05000000000000000000" pitchFamily="2" charset="2"/>
              <a:buChar char="§"/>
            </a:pPr>
            <a:r>
              <a:rPr lang="es-MX" sz="1400" dirty="0" smtClean="0">
                <a:latin typeface="Century Gothic" panose="020B0502020202020204" pitchFamily="34" charset="0"/>
              </a:rPr>
              <a:t>UNE-E </a:t>
            </a:r>
            <a:r>
              <a:rPr lang="es-MX" sz="1400" dirty="0">
                <a:latin typeface="Century Gothic" panose="020B0502020202020204" pitchFamily="34" charset="0"/>
              </a:rPr>
              <a:t>ISO 14065:2012. Gases de efecto invernadero. Requisitos para los organismos que realizan la validación y la verificación de gases de efecto invernadero, para su uso en acreditación u otras formas de reconocimiento</a:t>
            </a:r>
            <a:r>
              <a:rPr lang="es-MX" sz="1400" dirty="0" smtClean="0">
                <a:latin typeface="Century Gothic" panose="020B0502020202020204" pitchFamily="34" charset="0"/>
              </a:rPr>
              <a:t>.</a:t>
            </a:r>
            <a:endParaRPr lang="es-MX" sz="1400" dirty="0">
              <a:latin typeface="Century Gothic" panose="020B0502020202020204" pitchFamily="34" charset="0"/>
            </a:endParaRPr>
          </a:p>
        </p:txBody>
      </p:sp>
    </p:spTree>
    <p:extLst>
      <p:ext uri="{BB962C8B-B14F-4D97-AF65-F5344CB8AC3E}">
        <p14:creationId xmlns:p14="http://schemas.microsoft.com/office/powerpoint/2010/main" val="38255314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9" name="Text Box 6"/>
          <p:cNvSpPr txBox="1">
            <a:spLocks noChangeArrowheads="1"/>
          </p:cNvSpPr>
          <p:nvPr/>
        </p:nvSpPr>
        <p:spPr bwMode="auto">
          <a:xfrm>
            <a:off x="3299681" y="27731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10" name="Título 1"/>
          <p:cNvSpPr>
            <a:spLocks noGrp="1"/>
          </p:cNvSpPr>
          <p:nvPr>
            <p:ph type="title"/>
          </p:nvPr>
        </p:nvSpPr>
        <p:spPr>
          <a:xfrm>
            <a:off x="467416" y="1425644"/>
            <a:ext cx="8023167" cy="720000"/>
          </a:xfrm>
        </p:spPr>
        <p:txBody>
          <a:bodyPr>
            <a:normAutofit/>
          </a:bodyPr>
          <a:lstStyle/>
          <a:p>
            <a:r>
              <a:rPr lang="es-MX" sz="2400" dirty="0">
                <a:latin typeface="Century Gothic" panose="020B0502020202020204" pitchFamily="34" charset="0"/>
              </a:rPr>
              <a:t>2.1	Definición de necesidad(es</a:t>
            </a:r>
            <a:r>
              <a:rPr lang="es-MX" sz="2400" dirty="0" smtClean="0">
                <a:latin typeface="Century Gothic" panose="020B0502020202020204" pitchFamily="34" charset="0"/>
              </a:rPr>
              <a:t>) </a:t>
            </a:r>
            <a:endParaRPr lang="es-MX" sz="2400" dirty="0">
              <a:latin typeface="Century Gothic" panose="020B0502020202020204" pitchFamily="34" charset="0"/>
            </a:endParaRPr>
          </a:p>
        </p:txBody>
      </p:sp>
      <p:pic>
        <p:nvPicPr>
          <p:cNvPr id="11" name="2 Imagen" descr="piramide-maslow.png"/>
          <p:cNvPicPr>
            <a:picLocks noChangeAspect="1"/>
          </p:cNvPicPr>
          <p:nvPr/>
        </p:nvPicPr>
        <p:blipFill>
          <a:blip r:embed="rId4" cstate="print">
            <a:lum contrast="20000"/>
          </a:blip>
          <a:srcRect t="7405" r="1654" b="8246"/>
          <a:stretch>
            <a:fillRect/>
          </a:stretch>
        </p:blipFill>
        <p:spPr>
          <a:xfrm>
            <a:off x="6400800" y="3241963"/>
            <a:ext cx="5367630" cy="2695709"/>
          </a:xfrm>
          <a:prstGeom prst="rect">
            <a:avLst/>
          </a:prstGeom>
        </p:spPr>
      </p:pic>
      <p:sp>
        <p:nvSpPr>
          <p:cNvPr id="13" name="6 CuadroTexto"/>
          <p:cNvSpPr txBox="1"/>
          <p:nvPr/>
        </p:nvSpPr>
        <p:spPr>
          <a:xfrm>
            <a:off x="467416" y="2401804"/>
            <a:ext cx="9179625" cy="830997"/>
          </a:xfrm>
          <a:prstGeom prst="rect">
            <a:avLst/>
          </a:prstGeom>
          <a:noFill/>
        </p:spPr>
        <p:txBody>
          <a:bodyPr wrap="square" rtlCol="0">
            <a:spAutoFit/>
          </a:bodyPr>
          <a:lstStyle/>
          <a:p>
            <a:pPr indent="457200" algn="just"/>
            <a:r>
              <a:rPr lang="es-MX" sz="1600" dirty="0" smtClean="0">
                <a:latin typeface="Century Gothic" pitchFamily="34" charset="0"/>
              </a:rPr>
              <a:t>La </a:t>
            </a:r>
            <a:r>
              <a:rPr lang="es-MX" sz="1600" b="1" dirty="0" smtClean="0">
                <a:latin typeface="Century Gothic" pitchFamily="34" charset="0"/>
              </a:rPr>
              <a:t>Pirámide de </a:t>
            </a:r>
            <a:r>
              <a:rPr lang="es-MX" sz="1600" b="1" dirty="0" err="1" smtClean="0">
                <a:latin typeface="Century Gothic" pitchFamily="34" charset="0"/>
              </a:rPr>
              <a:t>Maslow</a:t>
            </a:r>
            <a:r>
              <a:rPr lang="es-MX" sz="1600" dirty="0" smtClean="0">
                <a:latin typeface="Century Gothic" pitchFamily="34" charset="0"/>
              </a:rPr>
              <a:t>, o </a:t>
            </a:r>
            <a:r>
              <a:rPr lang="es-MX" sz="1600" b="1" dirty="0" smtClean="0">
                <a:latin typeface="Century Gothic" pitchFamily="34" charset="0"/>
              </a:rPr>
              <a:t>jerarquía de las necesidades humanas</a:t>
            </a:r>
            <a:r>
              <a:rPr lang="es-MX" sz="1600" dirty="0" smtClean="0">
                <a:latin typeface="Century Gothic" pitchFamily="34" charset="0"/>
              </a:rPr>
              <a:t>, es una teoría psicológica propuesta por Abraham </a:t>
            </a:r>
            <a:r>
              <a:rPr lang="es-MX" sz="1600" dirty="0" err="1" smtClean="0">
                <a:latin typeface="Century Gothic" pitchFamily="34" charset="0"/>
              </a:rPr>
              <a:t>Maslow</a:t>
            </a:r>
            <a:r>
              <a:rPr lang="es-MX" sz="1600" dirty="0" smtClean="0">
                <a:latin typeface="Century Gothic" pitchFamily="34" charset="0"/>
              </a:rPr>
              <a:t> en su obra: Una teoría sobre la motivación humana de 1943, que posteriormente amplió. </a:t>
            </a:r>
            <a:endParaRPr lang="es-MX" sz="1600" dirty="0">
              <a:latin typeface="Century Gothic" pitchFamily="34" charset="0"/>
            </a:endParaRPr>
          </a:p>
        </p:txBody>
      </p:sp>
      <p:sp>
        <p:nvSpPr>
          <p:cNvPr id="14" name="7 CuadroTexto"/>
          <p:cNvSpPr txBox="1"/>
          <p:nvPr/>
        </p:nvSpPr>
        <p:spPr>
          <a:xfrm>
            <a:off x="467416" y="4035423"/>
            <a:ext cx="5664530" cy="1815882"/>
          </a:xfrm>
          <a:prstGeom prst="rect">
            <a:avLst/>
          </a:prstGeom>
          <a:noFill/>
        </p:spPr>
        <p:txBody>
          <a:bodyPr wrap="square" rtlCol="0">
            <a:spAutoFit/>
          </a:bodyPr>
          <a:lstStyle/>
          <a:p>
            <a:pPr algn="just"/>
            <a:r>
              <a:rPr lang="es-MX" sz="1600" dirty="0" smtClean="0">
                <a:latin typeface="Century Gothic" pitchFamily="34" charset="0"/>
              </a:rPr>
              <a:t>La idea básica de esta jerarquía es que las necesidades más altas ocupan nuestra atención sólo cuando se han satisfecho las necesidades inferiores de la pirámide. Las fuerzas de crecimiento dan lugar a un movimiento ascendente en la jerarquía, mientras que las fuerzas regresivas empujan las necesidades prepotentes hacia abajo en la jerarquía.</a:t>
            </a:r>
            <a:r>
              <a:rPr lang="es-MX" sz="1600" dirty="0" smtClean="0"/>
              <a:t> </a:t>
            </a:r>
            <a:endParaRPr lang="es-MX" sz="1600" dirty="0"/>
          </a:p>
        </p:txBody>
      </p:sp>
    </p:spTree>
    <p:extLst>
      <p:ext uri="{BB962C8B-B14F-4D97-AF65-F5344CB8AC3E}">
        <p14:creationId xmlns:p14="http://schemas.microsoft.com/office/powerpoint/2010/main" val="3563259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9" name="Text Box 6"/>
          <p:cNvSpPr txBox="1">
            <a:spLocks noChangeArrowheads="1"/>
          </p:cNvSpPr>
          <p:nvPr/>
        </p:nvSpPr>
        <p:spPr bwMode="auto">
          <a:xfrm>
            <a:off x="3299681" y="27731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12" name="Título 1"/>
          <p:cNvSpPr>
            <a:spLocks noGrp="1"/>
          </p:cNvSpPr>
          <p:nvPr>
            <p:ph type="title"/>
          </p:nvPr>
        </p:nvSpPr>
        <p:spPr>
          <a:xfrm>
            <a:off x="247993" y="1076031"/>
            <a:ext cx="8023167" cy="720000"/>
          </a:xfrm>
        </p:spPr>
        <p:txBody>
          <a:bodyPr>
            <a:normAutofit/>
          </a:bodyPr>
          <a:lstStyle/>
          <a:p>
            <a:r>
              <a:rPr lang="es-MX" sz="2400" dirty="0">
                <a:latin typeface="Century Gothic" panose="020B0502020202020204" pitchFamily="34" charset="0"/>
              </a:rPr>
              <a:t>2.2	Contexto de la(s) necesidad(es) ubicada(s</a:t>
            </a:r>
            <a:r>
              <a:rPr lang="es-MX" sz="2400" dirty="0" smtClean="0">
                <a:latin typeface="Century Gothic" panose="020B0502020202020204" pitchFamily="34" charset="0"/>
              </a:rPr>
              <a:t>) </a:t>
            </a:r>
            <a:endParaRPr lang="es-MX" sz="2400" dirty="0">
              <a:latin typeface="Century Gothic" panose="020B0502020202020204" pitchFamily="34" charset="0"/>
            </a:endParaRPr>
          </a:p>
        </p:txBody>
      </p:sp>
      <p:sp>
        <p:nvSpPr>
          <p:cNvPr id="15" name="2 CuadroTexto"/>
          <p:cNvSpPr txBox="1"/>
          <p:nvPr/>
        </p:nvSpPr>
        <p:spPr>
          <a:xfrm>
            <a:off x="1370446" y="1998937"/>
            <a:ext cx="4563187" cy="923330"/>
          </a:xfrm>
          <a:prstGeom prst="rect">
            <a:avLst/>
          </a:prstGeom>
          <a:noFill/>
        </p:spPr>
        <p:txBody>
          <a:bodyPr wrap="square" rtlCol="0">
            <a:spAutoFit/>
          </a:bodyPr>
          <a:lstStyle/>
          <a:p>
            <a:pPr algn="just"/>
            <a:r>
              <a:rPr lang="es-MX" b="1" dirty="0" smtClean="0">
                <a:latin typeface="Century Gothic" pitchFamily="34" charset="0"/>
              </a:rPr>
              <a:t>T</a:t>
            </a:r>
            <a:r>
              <a:rPr lang="es-MX" dirty="0" smtClean="0">
                <a:latin typeface="Century Gothic" pitchFamily="34" charset="0"/>
              </a:rPr>
              <a:t>oda actividad de la vida humana debe contribuir al mejoramiento de la </a:t>
            </a:r>
            <a:r>
              <a:rPr lang="es-MX" b="1" i="1" dirty="0" smtClean="0">
                <a:latin typeface="Century Gothic" pitchFamily="34" charset="0"/>
              </a:rPr>
              <a:t>calidad de </a:t>
            </a:r>
            <a:r>
              <a:rPr lang="es-MX" b="1" i="1" dirty="0" smtClean="0">
                <a:latin typeface="Century Gothic" pitchFamily="34" charset="0"/>
              </a:rPr>
              <a:t>vida</a:t>
            </a:r>
            <a:r>
              <a:rPr lang="es-MX" dirty="0">
                <a:latin typeface="Century Gothic" pitchFamily="34" charset="0"/>
              </a:rPr>
              <a:t>.</a:t>
            </a:r>
            <a:endParaRPr lang="es-MX" dirty="0">
              <a:latin typeface="Century Gothic" pitchFamily="34" charset="0"/>
            </a:endParaRPr>
          </a:p>
        </p:txBody>
      </p:sp>
      <p:sp>
        <p:nvSpPr>
          <p:cNvPr id="17" name="6 CuadroTexto"/>
          <p:cNvSpPr txBox="1"/>
          <p:nvPr/>
        </p:nvSpPr>
        <p:spPr>
          <a:xfrm>
            <a:off x="3356688" y="3494584"/>
            <a:ext cx="5153891" cy="2308324"/>
          </a:xfrm>
          <a:prstGeom prst="rect">
            <a:avLst/>
          </a:prstGeom>
          <a:noFill/>
        </p:spPr>
        <p:txBody>
          <a:bodyPr wrap="square" rtlCol="0">
            <a:spAutoFit/>
          </a:bodyPr>
          <a:lstStyle/>
          <a:p>
            <a:pPr algn="just"/>
            <a:r>
              <a:rPr lang="es-MX" b="1" dirty="0" smtClean="0">
                <a:latin typeface="Century Gothic" pitchFamily="34" charset="0"/>
              </a:rPr>
              <a:t>E</a:t>
            </a:r>
            <a:r>
              <a:rPr lang="es-MX" dirty="0" smtClean="0">
                <a:latin typeface="Century Gothic" pitchFamily="34" charset="0"/>
              </a:rPr>
              <a:t>l estudio titulado </a:t>
            </a:r>
            <a:r>
              <a:rPr lang="es-MX" b="1" dirty="0" smtClean="0">
                <a:latin typeface="Century Gothic" pitchFamily="34" charset="0"/>
              </a:rPr>
              <a:t>“</a:t>
            </a:r>
            <a:r>
              <a:rPr lang="es-MX" b="1" i="1" dirty="0" smtClean="0">
                <a:latin typeface="Century Gothic" pitchFamily="34" charset="0"/>
              </a:rPr>
              <a:t>Desarrollo a Escala Humana, una opción para el futuro</a:t>
            </a:r>
            <a:r>
              <a:rPr lang="es-MX" b="1" dirty="0" smtClean="0">
                <a:latin typeface="Century Gothic" pitchFamily="34" charset="0"/>
              </a:rPr>
              <a:t>“; </a:t>
            </a:r>
            <a:r>
              <a:rPr lang="es-MX" dirty="0" smtClean="0">
                <a:latin typeface="Century Gothic" pitchFamily="34" charset="0"/>
              </a:rPr>
              <a:t>es un aporte para una filosofía del desarrollo que sea menos mecanicista y más humana. Desde esta perspectiva, se considera que un desarrollo a Escala Humana, orientado en gran medida hacia la satisfacción de necesidades </a:t>
            </a:r>
            <a:r>
              <a:rPr lang="es-MX" dirty="0" smtClean="0">
                <a:latin typeface="Century Gothic" pitchFamily="34" charset="0"/>
              </a:rPr>
              <a:t>humanas. </a:t>
            </a:r>
            <a:endParaRPr lang="es-MX" dirty="0">
              <a:latin typeface="Century Gothic" pitchFamily="34" charset="0"/>
            </a:endParaRPr>
          </a:p>
        </p:txBody>
      </p:sp>
      <p:pic>
        <p:nvPicPr>
          <p:cNvPr id="18" name="7 Imagen" descr="psd-mother's-day-color-silhouette-vector-heypik-6JU44PM.jpg"/>
          <p:cNvPicPr>
            <a:picLocks noChangeAspect="1"/>
          </p:cNvPicPr>
          <p:nvPr/>
        </p:nvPicPr>
        <p:blipFill>
          <a:blip r:embed="rId4" cstate="print">
            <a:lum contrast="20000"/>
          </a:blip>
          <a:srcRect l="55982" r="8599" b="56500"/>
          <a:stretch>
            <a:fillRect/>
          </a:stretch>
        </p:blipFill>
        <p:spPr>
          <a:xfrm>
            <a:off x="10323117" y="2377654"/>
            <a:ext cx="890649" cy="774803"/>
          </a:xfrm>
          <a:prstGeom prst="rect">
            <a:avLst/>
          </a:prstGeom>
        </p:spPr>
      </p:pic>
      <p:pic>
        <p:nvPicPr>
          <p:cNvPr id="19" name="8 Imagen" descr="psd-mother's-day-color-silhouette-vector-heypik-6JU44PM.jpg"/>
          <p:cNvPicPr>
            <a:picLocks noChangeAspect="1"/>
          </p:cNvPicPr>
          <p:nvPr/>
        </p:nvPicPr>
        <p:blipFill>
          <a:blip r:embed="rId4" cstate="print">
            <a:lum contrast="20000"/>
          </a:blip>
          <a:srcRect l="6474" t="4941" r="59052" b="57056"/>
          <a:stretch>
            <a:fillRect/>
          </a:stretch>
        </p:blipFill>
        <p:spPr>
          <a:xfrm>
            <a:off x="10346959" y="4869736"/>
            <a:ext cx="1356083" cy="1058858"/>
          </a:xfrm>
          <a:prstGeom prst="rect">
            <a:avLst/>
          </a:prstGeom>
        </p:spPr>
      </p:pic>
      <p:pic>
        <p:nvPicPr>
          <p:cNvPr id="20" name="9 Imagen" descr="psd-mother's-day-color-silhouette-vector-heypik-6JU44PM.jpg"/>
          <p:cNvPicPr>
            <a:picLocks noChangeAspect="1"/>
          </p:cNvPicPr>
          <p:nvPr/>
        </p:nvPicPr>
        <p:blipFill>
          <a:blip r:embed="rId4" cstate="print">
            <a:lum contrast="20000"/>
          </a:blip>
          <a:srcRect l="33392" t="43611" r="34022" b="3052"/>
          <a:stretch>
            <a:fillRect/>
          </a:stretch>
        </p:blipFill>
        <p:spPr>
          <a:xfrm>
            <a:off x="8894606" y="3296304"/>
            <a:ext cx="1188126" cy="1377538"/>
          </a:xfrm>
          <a:prstGeom prst="rect">
            <a:avLst/>
          </a:prstGeom>
        </p:spPr>
      </p:pic>
      <p:pic>
        <p:nvPicPr>
          <p:cNvPr id="21" name="10 Imagen" descr="siluetas-gente-hablando_1048-5221.jpg"/>
          <p:cNvPicPr>
            <a:picLocks noChangeAspect="1"/>
          </p:cNvPicPr>
          <p:nvPr/>
        </p:nvPicPr>
        <p:blipFill>
          <a:blip r:embed="rId5" cstate="print"/>
          <a:srcRect l="-1251" t="808" r="51660" b="13209"/>
          <a:stretch>
            <a:fillRect/>
          </a:stretch>
        </p:blipFill>
        <p:spPr>
          <a:xfrm>
            <a:off x="9051291" y="4869736"/>
            <a:ext cx="1014060" cy="1058858"/>
          </a:xfrm>
          <a:prstGeom prst="rect">
            <a:avLst/>
          </a:prstGeom>
        </p:spPr>
      </p:pic>
      <p:pic>
        <p:nvPicPr>
          <p:cNvPr id="22" name="11 Imagen" descr="siluetas-gente-hablando_1048-5221.jpg"/>
          <p:cNvPicPr>
            <a:picLocks noChangeAspect="1"/>
          </p:cNvPicPr>
          <p:nvPr/>
        </p:nvPicPr>
        <p:blipFill>
          <a:blip r:embed="rId5" cstate="print"/>
          <a:srcRect l="54149" t="2516" b="9086"/>
          <a:stretch>
            <a:fillRect/>
          </a:stretch>
        </p:blipFill>
        <p:spPr>
          <a:xfrm>
            <a:off x="10423637" y="3494584"/>
            <a:ext cx="1008414" cy="1170847"/>
          </a:xfrm>
          <a:prstGeom prst="rect">
            <a:avLst/>
          </a:prstGeom>
        </p:spPr>
      </p:pic>
      <p:pic>
        <p:nvPicPr>
          <p:cNvPr id="23" name="12 Imagen" descr="b7eaa1cc40aa2779297bce3f03096184-ni--o-con-cola-de-caballo-saltando-silueta-by-vexels.png"/>
          <p:cNvPicPr>
            <a:picLocks noChangeAspect="1"/>
          </p:cNvPicPr>
          <p:nvPr/>
        </p:nvPicPr>
        <p:blipFill>
          <a:blip r:embed="rId6" cstate="print"/>
          <a:srcRect l="18750" t="2947" r="20491" b="3540"/>
          <a:stretch>
            <a:fillRect/>
          </a:stretch>
        </p:blipFill>
        <p:spPr>
          <a:xfrm>
            <a:off x="9130733" y="2144623"/>
            <a:ext cx="748301" cy="1151681"/>
          </a:xfrm>
          <a:prstGeom prst="rect">
            <a:avLst/>
          </a:prstGeom>
        </p:spPr>
      </p:pic>
    </p:spTree>
    <p:extLst>
      <p:ext uri="{BB962C8B-B14F-4D97-AF65-F5344CB8AC3E}">
        <p14:creationId xmlns:p14="http://schemas.microsoft.com/office/powerpoint/2010/main" val="21795588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16" name="4 Cruz"/>
          <p:cNvSpPr/>
          <p:nvPr/>
        </p:nvSpPr>
        <p:spPr>
          <a:xfrm>
            <a:off x="4346369" y="1923804"/>
            <a:ext cx="3075710" cy="3040082"/>
          </a:xfrm>
          <a:prstGeom prst="plus">
            <a:avLst>
              <a:gd name="adj" fmla="val 44305"/>
            </a:avLst>
          </a:prstGeom>
          <a:gradFill flip="none" rotWithShape="1">
            <a:gsLst>
              <a:gs pos="0">
                <a:schemeClr val="accent1">
                  <a:lumMod val="60000"/>
                  <a:lumOff val="40000"/>
                </a:schemeClr>
              </a:gs>
              <a:gs pos="50000">
                <a:schemeClr val="accent1">
                  <a:tint val="44500"/>
                  <a:satMod val="160000"/>
                </a:schemeClr>
              </a:gs>
              <a:gs pos="100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4" name="5 Imagen" descr="man-146843_960_720.png"/>
          <p:cNvPicPr>
            <a:picLocks noChangeAspect="1"/>
          </p:cNvPicPr>
          <p:nvPr/>
        </p:nvPicPr>
        <p:blipFill>
          <a:blip r:embed="rId4" cstate="print">
            <a:grayscl/>
          </a:blip>
          <a:stretch>
            <a:fillRect/>
          </a:stretch>
        </p:blipFill>
        <p:spPr>
          <a:xfrm>
            <a:off x="5527469" y="2719444"/>
            <a:ext cx="705926" cy="1411851"/>
          </a:xfrm>
          <a:prstGeom prst="rect">
            <a:avLst/>
          </a:prstGeom>
        </p:spPr>
      </p:pic>
      <p:sp>
        <p:nvSpPr>
          <p:cNvPr id="25" name="6 CuadroTexto"/>
          <p:cNvSpPr txBox="1"/>
          <p:nvPr/>
        </p:nvSpPr>
        <p:spPr>
          <a:xfrm>
            <a:off x="5308271" y="1484412"/>
            <a:ext cx="1175658" cy="400110"/>
          </a:xfrm>
          <a:prstGeom prst="rect">
            <a:avLst/>
          </a:prstGeom>
          <a:noFill/>
        </p:spPr>
        <p:txBody>
          <a:bodyPr wrap="square" rtlCol="0">
            <a:spAutoFit/>
          </a:bodyPr>
          <a:lstStyle/>
          <a:p>
            <a:pPr algn="ctr"/>
            <a:r>
              <a:rPr lang="es-MX" sz="2000" dirty="0" smtClean="0">
                <a:latin typeface="Century Gothic" pitchFamily="34" charset="0"/>
              </a:rPr>
              <a:t>Ser</a:t>
            </a:r>
            <a:endParaRPr lang="es-MX" sz="2000" dirty="0">
              <a:latin typeface="Century Gothic" pitchFamily="34" charset="0"/>
            </a:endParaRPr>
          </a:p>
        </p:txBody>
      </p:sp>
      <p:sp>
        <p:nvSpPr>
          <p:cNvPr id="26" name="7 CuadroTexto"/>
          <p:cNvSpPr txBox="1"/>
          <p:nvPr/>
        </p:nvSpPr>
        <p:spPr>
          <a:xfrm>
            <a:off x="5282540" y="5045033"/>
            <a:ext cx="1175658" cy="400110"/>
          </a:xfrm>
          <a:prstGeom prst="rect">
            <a:avLst/>
          </a:prstGeom>
          <a:noFill/>
        </p:spPr>
        <p:txBody>
          <a:bodyPr wrap="square" rtlCol="0">
            <a:spAutoFit/>
          </a:bodyPr>
          <a:lstStyle/>
          <a:p>
            <a:pPr algn="ctr"/>
            <a:r>
              <a:rPr lang="es-MX" sz="2000" dirty="0" smtClean="0">
                <a:latin typeface="Century Gothic" pitchFamily="34" charset="0"/>
              </a:rPr>
              <a:t>Hacer</a:t>
            </a:r>
            <a:endParaRPr lang="es-MX" sz="2000" dirty="0">
              <a:latin typeface="Century Gothic" pitchFamily="34" charset="0"/>
            </a:endParaRPr>
          </a:p>
        </p:txBody>
      </p:sp>
      <p:sp>
        <p:nvSpPr>
          <p:cNvPr id="27" name="8 CuadroTexto"/>
          <p:cNvSpPr txBox="1"/>
          <p:nvPr/>
        </p:nvSpPr>
        <p:spPr>
          <a:xfrm>
            <a:off x="3059875" y="3249880"/>
            <a:ext cx="1175658" cy="400110"/>
          </a:xfrm>
          <a:prstGeom prst="rect">
            <a:avLst/>
          </a:prstGeom>
          <a:noFill/>
        </p:spPr>
        <p:txBody>
          <a:bodyPr wrap="square" rtlCol="0">
            <a:spAutoFit/>
          </a:bodyPr>
          <a:lstStyle/>
          <a:p>
            <a:pPr algn="ctr"/>
            <a:r>
              <a:rPr lang="es-MX" sz="2000" dirty="0" smtClean="0">
                <a:latin typeface="Century Gothic" pitchFamily="34" charset="0"/>
              </a:rPr>
              <a:t>Tener</a:t>
            </a:r>
            <a:endParaRPr lang="es-MX" sz="2000" dirty="0">
              <a:latin typeface="Century Gothic" pitchFamily="34" charset="0"/>
            </a:endParaRPr>
          </a:p>
        </p:txBody>
      </p:sp>
      <p:sp>
        <p:nvSpPr>
          <p:cNvPr id="28" name="9 CuadroTexto"/>
          <p:cNvSpPr txBox="1"/>
          <p:nvPr/>
        </p:nvSpPr>
        <p:spPr>
          <a:xfrm>
            <a:off x="7499150" y="3259780"/>
            <a:ext cx="1175658" cy="400110"/>
          </a:xfrm>
          <a:prstGeom prst="rect">
            <a:avLst/>
          </a:prstGeom>
          <a:noFill/>
        </p:spPr>
        <p:txBody>
          <a:bodyPr wrap="square" rtlCol="0">
            <a:spAutoFit/>
          </a:bodyPr>
          <a:lstStyle/>
          <a:p>
            <a:pPr algn="ctr"/>
            <a:r>
              <a:rPr lang="es-MX" sz="2000" dirty="0" smtClean="0">
                <a:latin typeface="Century Gothic" pitchFamily="34" charset="0"/>
              </a:rPr>
              <a:t>Estar</a:t>
            </a:r>
            <a:endParaRPr lang="es-MX" sz="2000" dirty="0">
              <a:latin typeface="Century Gothic" pitchFamily="34" charset="0"/>
            </a:endParaRPr>
          </a:p>
        </p:txBody>
      </p:sp>
      <p:sp>
        <p:nvSpPr>
          <p:cNvPr id="29" name="10 CuadroTexto"/>
          <p:cNvSpPr txBox="1"/>
          <p:nvPr/>
        </p:nvSpPr>
        <p:spPr>
          <a:xfrm rot="19540089">
            <a:off x="5129143" y="2591299"/>
            <a:ext cx="1534484" cy="1543792"/>
          </a:xfrm>
          <a:prstGeom prst="rect">
            <a:avLst/>
          </a:prstGeom>
          <a:noFill/>
        </p:spPr>
        <p:txBody>
          <a:bodyPr wrap="square" rtlCol="0">
            <a:prstTxWarp prst="textCircle">
              <a:avLst>
                <a:gd name="adj" fmla="val 10960418"/>
              </a:avLst>
            </a:prstTxWarp>
            <a:spAutoFit/>
          </a:bodyPr>
          <a:lstStyle/>
          <a:p>
            <a:r>
              <a:rPr lang="es-MX" sz="2000" b="1" dirty="0" smtClean="0">
                <a:solidFill>
                  <a:srgbClr val="C00000"/>
                </a:solidFill>
                <a:latin typeface="Century Gothic" pitchFamily="34" charset="0"/>
              </a:rPr>
              <a:t>Necesidades existenciales </a:t>
            </a:r>
            <a:endParaRPr lang="es-MX" sz="2000" b="1" dirty="0">
              <a:solidFill>
                <a:srgbClr val="C00000"/>
              </a:solidFill>
              <a:latin typeface="Century Gothic" pitchFamily="34" charset="0"/>
            </a:endParaRPr>
          </a:p>
        </p:txBody>
      </p:sp>
      <p:sp>
        <p:nvSpPr>
          <p:cNvPr id="30" name="11 CuadroTexto"/>
          <p:cNvSpPr txBox="1"/>
          <p:nvPr/>
        </p:nvSpPr>
        <p:spPr>
          <a:xfrm>
            <a:off x="2666016" y="875809"/>
            <a:ext cx="6483928" cy="738664"/>
          </a:xfrm>
          <a:prstGeom prst="rect">
            <a:avLst/>
          </a:prstGeom>
          <a:noFill/>
        </p:spPr>
        <p:txBody>
          <a:bodyPr wrap="square" rtlCol="0">
            <a:spAutoFit/>
          </a:bodyPr>
          <a:lstStyle/>
          <a:p>
            <a:pPr algn="ctr"/>
            <a:r>
              <a:rPr lang="es-MX" sz="1400" dirty="0" smtClean="0">
                <a:latin typeface="Century Gothic" pitchFamily="34" charset="0"/>
              </a:rPr>
              <a:t>El hombre tiene la necesidad de desarrollar todas sus potencialidades que le permitan determinar su individualidad.</a:t>
            </a:r>
            <a:br>
              <a:rPr lang="es-MX" sz="1400" dirty="0" smtClean="0">
                <a:latin typeface="Century Gothic" pitchFamily="34" charset="0"/>
              </a:rPr>
            </a:br>
            <a:endParaRPr lang="es-MX" sz="1400" dirty="0">
              <a:latin typeface="Century Gothic" pitchFamily="34" charset="0"/>
            </a:endParaRPr>
          </a:p>
        </p:txBody>
      </p:sp>
      <p:sp>
        <p:nvSpPr>
          <p:cNvPr id="31" name="13 CuadroTexto"/>
          <p:cNvSpPr txBox="1"/>
          <p:nvPr/>
        </p:nvSpPr>
        <p:spPr>
          <a:xfrm>
            <a:off x="249382" y="2194262"/>
            <a:ext cx="3063834" cy="2462213"/>
          </a:xfrm>
          <a:prstGeom prst="rect">
            <a:avLst/>
          </a:prstGeom>
          <a:noFill/>
        </p:spPr>
        <p:txBody>
          <a:bodyPr wrap="square" rtlCol="0">
            <a:spAutoFit/>
          </a:bodyPr>
          <a:lstStyle/>
          <a:p>
            <a:pPr algn="ctr"/>
            <a:r>
              <a:rPr lang="es-MX" sz="1400" dirty="0" smtClean="0">
                <a:latin typeface="Century Gothic" pitchFamily="34" charset="0"/>
              </a:rPr>
              <a:t>El hombre tiene la necesidad de poseer bienes materiales y espirituales que enfatiza en sus posesiones y le permiten un desarrollo más pleno de su ser.</a:t>
            </a:r>
            <a:br>
              <a:rPr lang="es-MX" sz="1400" dirty="0" smtClean="0">
                <a:latin typeface="Century Gothic" pitchFamily="34" charset="0"/>
              </a:rPr>
            </a:br>
            <a:r>
              <a:rPr lang="es-MX" sz="1400" dirty="0" smtClean="0">
                <a:latin typeface="Century Gothic" pitchFamily="34" charset="0"/>
              </a:rPr>
              <a:t>Esta necesidad implica, tener una familia, alimentación, trabajo, salud, derechos, amistades, educación, recreación, fe, esperanza, amor, paz, libertad. </a:t>
            </a:r>
            <a:endParaRPr lang="es-MX" sz="1400" dirty="0">
              <a:latin typeface="Century Gothic" pitchFamily="34" charset="0"/>
            </a:endParaRPr>
          </a:p>
        </p:txBody>
      </p:sp>
      <p:sp>
        <p:nvSpPr>
          <p:cNvPr id="32" name="14 CuadroTexto"/>
          <p:cNvSpPr txBox="1"/>
          <p:nvPr/>
        </p:nvSpPr>
        <p:spPr>
          <a:xfrm>
            <a:off x="8550235" y="1626917"/>
            <a:ext cx="2755075" cy="3754874"/>
          </a:xfrm>
          <a:prstGeom prst="rect">
            <a:avLst/>
          </a:prstGeom>
          <a:solidFill>
            <a:schemeClr val="bg1"/>
          </a:solidFill>
        </p:spPr>
        <p:txBody>
          <a:bodyPr wrap="square" rtlCol="0">
            <a:spAutoFit/>
          </a:bodyPr>
          <a:lstStyle/>
          <a:p>
            <a:pPr algn="ctr"/>
            <a:r>
              <a:rPr lang="es-MX" sz="1400" dirty="0" smtClean="0">
                <a:latin typeface="Century Gothic" pitchFamily="34" charset="0"/>
              </a:rPr>
              <a:t>El hombre tiene la necesidad de ubicarse en un espacio físico, en un entorno vital y social, en el cual debe realizarse como persona.</a:t>
            </a:r>
          </a:p>
          <a:p>
            <a:pPr algn="ctr"/>
            <a:r>
              <a:rPr lang="es-MX" sz="1400" dirty="0" smtClean="0">
                <a:latin typeface="Century Gothic" pitchFamily="34" charset="0"/>
              </a:rPr>
              <a:t>Esta necesidad implica no solamente mantener su privacidad e intimidad, sino propender por espacios de encuentro, crear ámbitos de interacción formativa y participativa de producción, retroalimentación y de pertenencia que le permitan vivir y madurar con plasticidad espacio temporal en su quehacer diario.</a:t>
            </a:r>
          </a:p>
        </p:txBody>
      </p:sp>
      <p:sp>
        <p:nvSpPr>
          <p:cNvPr id="33" name="15 CuadroTexto"/>
          <p:cNvSpPr txBox="1"/>
          <p:nvPr/>
        </p:nvSpPr>
        <p:spPr>
          <a:xfrm>
            <a:off x="2113814" y="5427026"/>
            <a:ext cx="7588333" cy="1169551"/>
          </a:xfrm>
          <a:prstGeom prst="rect">
            <a:avLst/>
          </a:prstGeom>
          <a:noFill/>
        </p:spPr>
        <p:txBody>
          <a:bodyPr wrap="square" rtlCol="0">
            <a:spAutoFit/>
          </a:bodyPr>
          <a:lstStyle/>
          <a:p>
            <a:pPr algn="ctr"/>
            <a:r>
              <a:rPr lang="es-MX" sz="1400" dirty="0" smtClean="0">
                <a:latin typeface="Century Gothic" pitchFamily="34" charset="0"/>
              </a:rPr>
              <a:t>El Hombre, como Homo </a:t>
            </a:r>
            <a:r>
              <a:rPr lang="es-MX" sz="1400" dirty="0" err="1" smtClean="0">
                <a:latin typeface="Century Gothic" pitchFamily="34" charset="0"/>
              </a:rPr>
              <a:t>Faber</a:t>
            </a:r>
            <a:r>
              <a:rPr lang="es-MX" sz="1400" dirty="0" smtClean="0">
                <a:latin typeface="Century Gothic" pitchFamily="34" charset="0"/>
              </a:rPr>
              <a:t>, tiene la necesidad de hacer y construir cosas.</a:t>
            </a:r>
          </a:p>
          <a:p>
            <a:pPr algn="ctr"/>
            <a:r>
              <a:rPr lang="es-MX" sz="1400" dirty="0" smtClean="0">
                <a:latin typeface="Century Gothic" pitchFamily="34" charset="0"/>
              </a:rPr>
              <a:t>Esta necesidad implica crear, procrear, crecer, conocerse, trabajar, producir, prevenir, cooperar, investigar, experimentar, construir, interpretar, discrepar, acatar, dialogar, evocar, soñar, descansar, actualizarse, confrontar, relajarse, optar, arriesgar, asumir, desobedecer y meditar.</a:t>
            </a:r>
          </a:p>
        </p:txBody>
      </p:sp>
    </p:spTree>
    <p:extLst>
      <p:ext uri="{BB962C8B-B14F-4D97-AF65-F5344CB8AC3E}">
        <p14:creationId xmlns:p14="http://schemas.microsoft.com/office/powerpoint/2010/main" val="26859496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8" name="Título 1"/>
          <p:cNvSpPr>
            <a:spLocks noGrp="1"/>
          </p:cNvSpPr>
          <p:nvPr>
            <p:ph type="title"/>
          </p:nvPr>
        </p:nvSpPr>
        <p:spPr>
          <a:xfrm>
            <a:off x="1203526" y="1476045"/>
            <a:ext cx="8023167" cy="720000"/>
          </a:xfrm>
        </p:spPr>
        <p:txBody>
          <a:bodyPr>
            <a:normAutofit/>
          </a:bodyPr>
          <a:lstStyle/>
          <a:p>
            <a:r>
              <a:rPr lang="es-MX" sz="2400" dirty="0">
                <a:latin typeface="Century Gothic" panose="020B0502020202020204" pitchFamily="34" charset="0"/>
              </a:rPr>
              <a:t>3</a:t>
            </a:r>
            <a:r>
              <a:rPr lang="es-MX" sz="2400" dirty="0" smtClean="0">
                <a:latin typeface="Century Gothic" panose="020B0502020202020204" pitchFamily="34" charset="0"/>
              </a:rPr>
              <a:t>.1</a:t>
            </a:r>
            <a:r>
              <a:rPr lang="es-MX" sz="2400" dirty="0">
                <a:latin typeface="Century Gothic" panose="020B0502020202020204" pitchFamily="34" charset="0"/>
              </a:rPr>
              <a:t>	</a:t>
            </a:r>
            <a:r>
              <a:rPr lang="es-MX" sz="2400" dirty="0" smtClean="0">
                <a:latin typeface="Century Gothic" panose="020B0502020202020204" pitchFamily="34" charset="0"/>
              </a:rPr>
              <a:t>Concepto </a:t>
            </a:r>
            <a:endParaRPr lang="es-MX" sz="2400" dirty="0">
              <a:latin typeface="Century Gothic" panose="020B0502020202020204" pitchFamily="34" charset="0"/>
            </a:endParaRPr>
          </a:p>
        </p:txBody>
      </p:sp>
      <p:sp>
        <p:nvSpPr>
          <p:cNvPr id="9" name="4 CuadroTexto"/>
          <p:cNvSpPr txBox="1"/>
          <p:nvPr/>
        </p:nvSpPr>
        <p:spPr>
          <a:xfrm>
            <a:off x="985309" y="2077299"/>
            <a:ext cx="10324618" cy="369332"/>
          </a:xfrm>
          <a:prstGeom prst="rect">
            <a:avLst/>
          </a:prstGeom>
          <a:noFill/>
        </p:spPr>
        <p:txBody>
          <a:bodyPr wrap="square" rtlCol="0">
            <a:spAutoFit/>
          </a:bodyPr>
          <a:lstStyle/>
          <a:p>
            <a:r>
              <a:rPr lang="es-MX" dirty="0" smtClean="0">
                <a:latin typeface="Century Gothic" pitchFamily="34" charset="0"/>
              </a:rPr>
              <a:t>Del latín </a:t>
            </a:r>
            <a:r>
              <a:rPr lang="es-MX" b="1" i="1" dirty="0" err="1" smtClean="0">
                <a:latin typeface="Century Gothic" pitchFamily="34" charset="0"/>
              </a:rPr>
              <a:t>conceptus</a:t>
            </a:r>
            <a:r>
              <a:rPr lang="es-MX" dirty="0" smtClean="0">
                <a:latin typeface="Century Gothic" pitchFamily="34" charset="0"/>
              </a:rPr>
              <a:t>, el término concepto se refiere a la idea que forma el </a:t>
            </a:r>
            <a:r>
              <a:rPr lang="es-MX" b="1" dirty="0" smtClean="0">
                <a:latin typeface="Century Gothic" pitchFamily="34" charset="0"/>
              </a:rPr>
              <a:t>entendimiento</a:t>
            </a:r>
            <a:r>
              <a:rPr lang="es-MX" dirty="0" smtClean="0">
                <a:latin typeface="Century Gothic" pitchFamily="34" charset="0"/>
              </a:rPr>
              <a:t>. </a:t>
            </a:r>
            <a:endParaRPr lang="es-MX" dirty="0">
              <a:latin typeface="Century Gothic" pitchFamily="34" charset="0"/>
            </a:endParaRPr>
          </a:p>
        </p:txBody>
      </p:sp>
      <p:pic>
        <p:nvPicPr>
          <p:cNvPr id="10" name="Picture 2" descr="Resultado de imagen para CONCEPTO"/>
          <p:cNvPicPr>
            <a:picLocks noChangeAspect="1" noChangeArrowheads="1"/>
          </p:cNvPicPr>
          <p:nvPr/>
        </p:nvPicPr>
        <p:blipFill>
          <a:blip r:embed="rId4" cstate="print"/>
          <a:srcRect/>
          <a:stretch>
            <a:fillRect/>
          </a:stretch>
        </p:blipFill>
        <p:spPr bwMode="auto">
          <a:xfrm>
            <a:off x="1054750" y="2946324"/>
            <a:ext cx="5520441" cy="3105248"/>
          </a:xfrm>
          <a:prstGeom prst="rect">
            <a:avLst/>
          </a:prstGeom>
          <a:noFill/>
        </p:spPr>
      </p:pic>
      <p:sp>
        <p:nvSpPr>
          <p:cNvPr id="11" name="6 CuadroTexto"/>
          <p:cNvSpPr txBox="1"/>
          <p:nvPr/>
        </p:nvSpPr>
        <p:spPr>
          <a:xfrm>
            <a:off x="6923120" y="2841228"/>
            <a:ext cx="3379809" cy="2554545"/>
          </a:xfrm>
          <a:prstGeom prst="rect">
            <a:avLst/>
          </a:prstGeom>
          <a:noFill/>
        </p:spPr>
        <p:txBody>
          <a:bodyPr wrap="square" rtlCol="0">
            <a:spAutoFit/>
          </a:bodyPr>
          <a:lstStyle/>
          <a:p>
            <a:pPr indent="457200" algn="just"/>
            <a:r>
              <a:rPr lang="es-MX" sz="1600" dirty="0" smtClean="0">
                <a:latin typeface="Century Gothic" pitchFamily="34" charset="0"/>
              </a:rPr>
              <a:t>Un concepto es, por lo tanto, una </a:t>
            </a:r>
            <a:r>
              <a:rPr lang="es-MX" sz="1600" b="1" dirty="0" smtClean="0">
                <a:latin typeface="Century Gothic" pitchFamily="34" charset="0"/>
              </a:rPr>
              <a:t>unidad cognitiva de significado</a:t>
            </a:r>
            <a:r>
              <a:rPr lang="es-MX" sz="1600" dirty="0" smtClean="0">
                <a:latin typeface="Century Gothic" pitchFamily="34" charset="0"/>
              </a:rPr>
              <a:t>. Nace como una idea abstracta (es una construcción mental) que permite comprender las experiencias surgidas a partir de la interacción con el entorno y que, finalmente, se verbaliza (se pone en palabras). </a:t>
            </a:r>
            <a:endParaRPr lang="es-MX" dirty="0">
              <a:latin typeface="Century Gothic" pitchFamily="34" charset="0"/>
            </a:endParaRPr>
          </a:p>
        </p:txBody>
      </p:sp>
    </p:spTree>
    <p:extLst>
      <p:ext uri="{BB962C8B-B14F-4D97-AF65-F5344CB8AC3E}">
        <p14:creationId xmlns:p14="http://schemas.microsoft.com/office/powerpoint/2010/main" val="40813973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8" name="Título 1"/>
          <p:cNvSpPr>
            <a:spLocks noGrp="1"/>
          </p:cNvSpPr>
          <p:nvPr>
            <p:ph type="title"/>
          </p:nvPr>
        </p:nvSpPr>
        <p:spPr>
          <a:xfrm>
            <a:off x="2761853" y="1784649"/>
            <a:ext cx="8023167" cy="720000"/>
          </a:xfrm>
        </p:spPr>
        <p:txBody>
          <a:bodyPr>
            <a:normAutofit/>
          </a:bodyPr>
          <a:lstStyle/>
          <a:p>
            <a:r>
              <a:rPr lang="es-MX" sz="2400" dirty="0">
                <a:latin typeface="Century Gothic" panose="020B0502020202020204" pitchFamily="34" charset="0"/>
              </a:rPr>
              <a:t>3</a:t>
            </a:r>
            <a:r>
              <a:rPr lang="es-MX" sz="2400" dirty="0" smtClean="0">
                <a:latin typeface="Century Gothic" panose="020B0502020202020204" pitchFamily="34" charset="0"/>
              </a:rPr>
              <a:t>.2</a:t>
            </a:r>
            <a:r>
              <a:rPr lang="es-MX" sz="2400" dirty="0">
                <a:latin typeface="Century Gothic" panose="020B0502020202020204" pitchFamily="34" charset="0"/>
              </a:rPr>
              <a:t>	Lluvia de </a:t>
            </a:r>
            <a:r>
              <a:rPr lang="es-MX" sz="2400" dirty="0" smtClean="0">
                <a:latin typeface="Century Gothic" panose="020B0502020202020204" pitchFamily="34" charset="0"/>
              </a:rPr>
              <a:t>ideas </a:t>
            </a:r>
            <a:endParaRPr lang="es-MX" sz="2400" dirty="0">
              <a:latin typeface="Century Gothic" panose="020B0502020202020204" pitchFamily="34" charset="0"/>
            </a:endParaRPr>
          </a:p>
        </p:txBody>
      </p:sp>
      <p:pic>
        <p:nvPicPr>
          <p:cNvPr id="9" name="2 Imagen" descr="lluvia de ideas.jpg"/>
          <p:cNvPicPr>
            <a:picLocks noChangeAspect="1"/>
          </p:cNvPicPr>
          <p:nvPr/>
        </p:nvPicPr>
        <p:blipFill>
          <a:blip r:embed="rId4" cstate="print"/>
          <a:srcRect l="1936" r="1496" b="2208"/>
          <a:stretch>
            <a:fillRect/>
          </a:stretch>
        </p:blipFill>
        <p:spPr>
          <a:xfrm>
            <a:off x="2578360" y="3664770"/>
            <a:ext cx="4444678" cy="2945894"/>
          </a:xfrm>
          <a:prstGeom prst="rect">
            <a:avLst/>
          </a:prstGeom>
        </p:spPr>
      </p:pic>
      <p:sp>
        <p:nvSpPr>
          <p:cNvPr id="10" name="5 CuadroTexto"/>
          <p:cNvSpPr txBox="1"/>
          <p:nvPr/>
        </p:nvSpPr>
        <p:spPr>
          <a:xfrm>
            <a:off x="7326057" y="2053658"/>
            <a:ext cx="3458963" cy="2062103"/>
          </a:xfrm>
          <a:prstGeom prst="rect">
            <a:avLst/>
          </a:prstGeom>
          <a:noFill/>
        </p:spPr>
        <p:txBody>
          <a:bodyPr wrap="square" rtlCol="0">
            <a:spAutoFit/>
          </a:bodyPr>
          <a:lstStyle/>
          <a:p>
            <a:r>
              <a:rPr lang="es-MX" sz="1600" dirty="0" smtClean="0">
                <a:latin typeface="Century Gothic" pitchFamily="34" charset="0"/>
              </a:rPr>
              <a:t>Es una herramienta de trabajo grupal que facilita el surgimiento de nuevas ideas sobre un tema o problema determinado. La lluvia de ideas, es una técnica de grupo para generar ideas originales en un ambiente relajado.</a:t>
            </a:r>
            <a:endParaRPr lang="es-MX" sz="1600" dirty="0">
              <a:latin typeface="Century Gothic" pitchFamily="34" charset="0"/>
            </a:endParaRPr>
          </a:p>
        </p:txBody>
      </p:sp>
    </p:spTree>
    <p:extLst>
      <p:ext uri="{BB962C8B-B14F-4D97-AF65-F5344CB8AC3E}">
        <p14:creationId xmlns:p14="http://schemas.microsoft.com/office/powerpoint/2010/main" val="248044293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pic>
        <p:nvPicPr>
          <p:cNvPr id="8" name="Picture 2" descr="Imagen relacionada"/>
          <p:cNvPicPr>
            <a:picLocks noChangeAspect="1" noChangeArrowheads="1"/>
          </p:cNvPicPr>
          <p:nvPr/>
        </p:nvPicPr>
        <p:blipFill>
          <a:blip r:embed="rId4" cstate="print"/>
          <a:srcRect l="4075" r="5932"/>
          <a:stretch>
            <a:fillRect/>
          </a:stretch>
        </p:blipFill>
        <p:spPr bwMode="auto">
          <a:xfrm>
            <a:off x="3012794" y="3840513"/>
            <a:ext cx="1418086" cy="1233585"/>
          </a:xfrm>
          <a:prstGeom prst="rect">
            <a:avLst/>
          </a:prstGeom>
          <a:noFill/>
          <a:ln w="3175">
            <a:solidFill>
              <a:schemeClr val="tx1"/>
            </a:solidFill>
            <a:prstDash val="sysDot"/>
          </a:ln>
        </p:spPr>
      </p:pic>
      <p:pic>
        <p:nvPicPr>
          <p:cNvPr id="9" name="3 Imagen" descr="aa.jpg"/>
          <p:cNvPicPr>
            <a:picLocks noChangeAspect="1"/>
          </p:cNvPicPr>
          <p:nvPr/>
        </p:nvPicPr>
        <p:blipFill>
          <a:blip r:embed="rId5" cstate="print"/>
          <a:srcRect r="2952" b="1535"/>
          <a:stretch>
            <a:fillRect/>
          </a:stretch>
        </p:blipFill>
        <p:spPr>
          <a:xfrm>
            <a:off x="5585880" y="2362200"/>
            <a:ext cx="1428894" cy="2234113"/>
          </a:xfrm>
          <a:prstGeom prst="rect">
            <a:avLst/>
          </a:prstGeom>
          <a:ln w="6350">
            <a:solidFill>
              <a:schemeClr val="tx1"/>
            </a:solidFill>
          </a:ln>
        </p:spPr>
      </p:pic>
      <p:pic>
        <p:nvPicPr>
          <p:cNvPr id="10" name="4 Imagen" descr="c1.jpg"/>
          <p:cNvPicPr>
            <a:picLocks noChangeAspect="1"/>
          </p:cNvPicPr>
          <p:nvPr/>
        </p:nvPicPr>
        <p:blipFill>
          <a:blip r:embed="rId6" cstate="print"/>
          <a:stretch>
            <a:fillRect/>
          </a:stretch>
        </p:blipFill>
        <p:spPr>
          <a:xfrm rot="490043">
            <a:off x="3430020" y="1740261"/>
            <a:ext cx="1701703" cy="1668277"/>
          </a:xfrm>
          <a:prstGeom prst="rect">
            <a:avLst/>
          </a:prstGeom>
          <a:ln w="3175">
            <a:solidFill>
              <a:schemeClr val="tx1"/>
            </a:solidFill>
            <a:prstDash val="dash"/>
          </a:ln>
        </p:spPr>
      </p:pic>
      <p:pic>
        <p:nvPicPr>
          <p:cNvPr id="11" name="5 Imagen" descr="e.jpg"/>
          <p:cNvPicPr>
            <a:picLocks noChangeAspect="1"/>
          </p:cNvPicPr>
          <p:nvPr/>
        </p:nvPicPr>
        <p:blipFill>
          <a:blip r:embed="rId7" cstate="print"/>
          <a:stretch>
            <a:fillRect/>
          </a:stretch>
        </p:blipFill>
        <p:spPr>
          <a:xfrm rot="20104491">
            <a:off x="6071058" y="5056050"/>
            <a:ext cx="1418086" cy="1431543"/>
          </a:xfrm>
          <a:prstGeom prst="rect">
            <a:avLst/>
          </a:prstGeom>
          <a:ln w="3175">
            <a:solidFill>
              <a:schemeClr val="tx1"/>
            </a:solidFill>
            <a:prstDash val="sysDot"/>
          </a:ln>
        </p:spPr>
      </p:pic>
      <p:pic>
        <p:nvPicPr>
          <p:cNvPr id="12" name="6 Imagen" descr="h1.jpg"/>
          <p:cNvPicPr>
            <a:picLocks noChangeAspect="1"/>
          </p:cNvPicPr>
          <p:nvPr/>
        </p:nvPicPr>
        <p:blipFill>
          <a:blip r:embed="rId8" cstate="print"/>
          <a:stretch>
            <a:fillRect/>
          </a:stretch>
        </p:blipFill>
        <p:spPr>
          <a:xfrm rot="374149">
            <a:off x="4170937" y="5388237"/>
            <a:ext cx="1144764" cy="1276277"/>
          </a:xfrm>
          <a:prstGeom prst="rect">
            <a:avLst/>
          </a:prstGeom>
          <a:ln w="3175">
            <a:solidFill>
              <a:schemeClr val="tx1"/>
            </a:solidFill>
          </a:ln>
        </p:spPr>
      </p:pic>
      <p:sp>
        <p:nvSpPr>
          <p:cNvPr id="13" name="Título 1"/>
          <p:cNvSpPr>
            <a:spLocks noGrp="1"/>
          </p:cNvSpPr>
          <p:nvPr>
            <p:ph type="title"/>
          </p:nvPr>
        </p:nvSpPr>
        <p:spPr>
          <a:xfrm>
            <a:off x="731735" y="1606287"/>
            <a:ext cx="8023167" cy="720000"/>
          </a:xfrm>
        </p:spPr>
        <p:txBody>
          <a:bodyPr>
            <a:normAutofit/>
          </a:bodyPr>
          <a:lstStyle/>
          <a:p>
            <a:r>
              <a:rPr lang="es-MX" sz="2400" dirty="0">
                <a:latin typeface="Century Gothic" panose="020B0502020202020204" pitchFamily="34" charset="0"/>
              </a:rPr>
              <a:t>3</a:t>
            </a:r>
            <a:r>
              <a:rPr lang="es-MX" sz="2400" dirty="0" smtClean="0">
                <a:latin typeface="Century Gothic" panose="020B0502020202020204" pitchFamily="34" charset="0"/>
              </a:rPr>
              <a:t>.3</a:t>
            </a:r>
            <a:r>
              <a:rPr lang="es-MX" sz="2400" dirty="0">
                <a:latin typeface="Century Gothic" panose="020B0502020202020204" pitchFamily="34" charset="0"/>
              </a:rPr>
              <a:t>	</a:t>
            </a:r>
            <a:r>
              <a:rPr lang="es-MX" sz="2400" dirty="0" smtClean="0">
                <a:latin typeface="Century Gothic" panose="020B0502020202020204" pitchFamily="34" charset="0"/>
              </a:rPr>
              <a:t>Bocetaje </a:t>
            </a:r>
            <a:endParaRPr lang="es-MX" sz="2400" dirty="0">
              <a:latin typeface="Century Gothic" panose="020B0502020202020204" pitchFamily="34" charset="0"/>
            </a:endParaRPr>
          </a:p>
        </p:txBody>
      </p:sp>
    </p:spTree>
    <p:extLst>
      <p:ext uri="{BB962C8B-B14F-4D97-AF65-F5344CB8AC3E}">
        <p14:creationId xmlns:p14="http://schemas.microsoft.com/office/powerpoint/2010/main" val="40057969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8" name="Título 1"/>
          <p:cNvSpPr>
            <a:spLocks noGrp="1"/>
          </p:cNvSpPr>
          <p:nvPr>
            <p:ph type="title"/>
          </p:nvPr>
        </p:nvSpPr>
        <p:spPr>
          <a:xfrm>
            <a:off x="3261581" y="1337101"/>
            <a:ext cx="7315199" cy="720000"/>
          </a:xfrm>
        </p:spPr>
        <p:txBody>
          <a:bodyPr>
            <a:normAutofit/>
          </a:bodyPr>
          <a:lstStyle/>
          <a:p>
            <a:r>
              <a:rPr lang="es-MX" sz="2400" dirty="0">
                <a:latin typeface="Century Gothic" panose="020B0502020202020204" pitchFamily="34" charset="0"/>
              </a:rPr>
              <a:t>3</a:t>
            </a:r>
            <a:r>
              <a:rPr lang="es-MX" sz="2400" dirty="0" smtClean="0">
                <a:latin typeface="Century Gothic" panose="020B0502020202020204" pitchFamily="34" charset="0"/>
              </a:rPr>
              <a:t>.4.1</a:t>
            </a:r>
            <a:r>
              <a:rPr lang="es-MX" sz="2400" dirty="0">
                <a:latin typeface="Century Gothic" panose="020B0502020202020204" pitchFamily="34" charset="0"/>
              </a:rPr>
              <a:t>	Enfocar al </a:t>
            </a:r>
            <a:r>
              <a:rPr lang="es-MX" sz="2400" dirty="0" smtClean="0">
                <a:latin typeface="Century Gothic" panose="020B0502020202020204" pitchFamily="34" charset="0"/>
              </a:rPr>
              <a:t>usuario </a:t>
            </a:r>
            <a:endParaRPr lang="es-MX" sz="2400" dirty="0">
              <a:latin typeface="Century Gothic" panose="020B0502020202020204" pitchFamily="34" charset="0"/>
            </a:endParaRPr>
          </a:p>
        </p:txBody>
      </p:sp>
      <p:pic>
        <p:nvPicPr>
          <p:cNvPr id="9" name="Picture 2" descr="Imagen relacionada"/>
          <p:cNvPicPr>
            <a:picLocks noChangeAspect="1" noChangeArrowheads="1"/>
          </p:cNvPicPr>
          <p:nvPr/>
        </p:nvPicPr>
        <p:blipFill>
          <a:blip r:embed="rId4" cstate="print"/>
          <a:srcRect b="4448"/>
          <a:stretch>
            <a:fillRect/>
          </a:stretch>
        </p:blipFill>
        <p:spPr bwMode="auto">
          <a:xfrm>
            <a:off x="3261581" y="2316935"/>
            <a:ext cx="4286250" cy="4277629"/>
          </a:xfrm>
          <a:prstGeom prst="rect">
            <a:avLst/>
          </a:prstGeom>
          <a:noFill/>
        </p:spPr>
      </p:pic>
    </p:spTree>
    <p:extLst>
      <p:ext uri="{BB962C8B-B14F-4D97-AF65-F5344CB8AC3E}">
        <p14:creationId xmlns:p14="http://schemas.microsoft.com/office/powerpoint/2010/main" val="35236056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pic>
        <p:nvPicPr>
          <p:cNvPr id="8" name="Picture 2" descr="Resultado de imagen para espacio y entorno definicion"/>
          <p:cNvPicPr>
            <a:picLocks noChangeAspect="1" noChangeArrowheads="1"/>
          </p:cNvPicPr>
          <p:nvPr/>
        </p:nvPicPr>
        <p:blipFill>
          <a:blip r:embed="rId4" cstate="print"/>
          <a:srcRect l="3611" t="2371" r="3055" b="12204"/>
          <a:stretch>
            <a:fillRect/>
          </a:stretch>
        </p:blipFill>
        <p:spPr bwMode="auto">
          <a:xfrm>
            <a:off x="4320188" y="5065989"/>
            <a:ext cx="1928074" cy="1297742"/>
          </a:xfrm>
          <a:prstGeom prst="rect">
            <a:avLst/>
          </a:prstGeom>
          <a:noFill/>
        </p:spPr>
      </p:pic>
      <p:pic>
        <p:nvPicPr>
          <p:cNvPr id="9" name="3 Imagen" descr="hm-oficina-ejecutiva.jpg"/>
          <p:cNvPicPr>
            <a:picLocks noChangeAspect="1"/>
          </p:cNvPicPr>
          <p:nvPr/>
        </p:nvPicPr>
        <p:blipFill>
          <a:blip r:embed="rId5" cstate="print"/>
          <a:stretch>
            <a:fillRect/>
          </a:stretch>
        </p:blipFill>
        <p:spPr>
          <a:xfrm>
            <a:off x="6677882" y="1526309"/>
            <a:ext cx="1948515" cy="1297742"/>
          </a:xfrm>
          <a:prstGeom prst="rect">
            <a:avLst/>
          </a:prstGeom>
        </p:spPr>
      </p:pic>
      <p:pic>
        <p:nvPicPr>
          <p:cNvPr id="10" name="4 Imagen" descr="CIUDAD.jpg"/>
          <p:cNvPicPr>
            <a:picLocks noChangeAspect="1"/>
          </p:cNvPicPr>
          <p:nvPr/>
        </p:nvPicPr>
        <p:blipFill>
          <a:blip r:embed="rId6" cstate="print"/>
          <a:stretch>
            <a:fillRect/>
          </a:stretch>
        </p:blipFill>
        <p:spPr>
          <a:xfrm>
            <a:off x="4310919" y="3297652"/>
            <a:ext cx="1946613" cy="1297742"/>
          </a:xfrm>
          <a:prstGeom prst="rect">
            <a:avLst/>
          </a:prstGeom>
        </p:spPr>
      </p:pic>
      <p:pic>
        <p:nvPicPr>
          <p:cNvPr id="11" name="5 Imagen" descr="taxco-guerrero-panoramica.jpg"/>
          <p:cNvPicPr>
            <a:picLocks noChangeAspect="1"/>
          </p:cNvPicPr>
          <p:nvPr/>
        </p:nvPicPr>
        <p:blipFill>
          <a:blip r:embed="rId7" cstate="print"/>
          <a:stretch>
            <a:fillRect/>
          </a:stretch>
        </p:blipFill>
        <p:spPr>
          <a:xfrm>
            <a:off x="6696931" y="3320513"/>
            <a:ext cx="1946613" cy="1297742"/>
          </a:xfrm>
          <a:prstGeom prst="rect">
            <a:avLst/>
          </a:prstGeom>
        </p:spPr>
      </p:pic>
      <p:pic>
        <p:nvPicPr>
          <p:cNvPr id="12" name="6 Imagen" descr="cc170616n018f16.jpg_258117318.jpg"/>
          <p:cNvPicPr>
            <a:picLocks noChangeAspect="1"/>
          </p:cNvPicPr>
          <p:nvPr/>
        </p:nvPicPr>
        <p:blipFill>
          <a:blip r:embed="rId8" cstate="print"/>
          <a:srcRect l="5657" t="4163" r="1701" b="2103"/>
          <a:stretch>
            <a:fillRect/>
          </a:stretch>
        </p:blipFill>
        <p:spPr>
          <a:xfrm>
            <a:off x="4235671" y="1526309"/>
            <a:ext cx="2021861" cy="1300528"/>
          </a:xfrm>
          <a:prstGeom prst="rect">
            <a:avLst/>
          </a:prstGeom>
        </p:spPr>
      </p:pic>
      <p:pic>
        <p:nvPicPr>
          <p:cNvPr id="13" name="7 Imagen" descr="WhatsApp-Image-2019-01-11-at-09.34.08-1-1024x682.jpeg"/>
          <p:cNvPicPr>
            <a:picLocks noChangeAspect="1"/>
          </p:cNvPicPr>
          <p:nvPr/>
        </p:nvPicPr>
        <p:blipFill>
          <a:blip r:embed="rId9" cstate="print"/>
          <a:stretch>
            <a:fillRect/>
          </a:stretch>
        </p:blipFill>
        <p:spPr>
          <a:xfrm>
            <a:off x="6677882" y="5090258"/>
            <a:ext cx="2021618" cy="1297742"/>
          </a:xfrm>
          <a:prstGeom prst="rect">
            <a:avLst/>
          </a:prstGeom>
        </p:spPr>
      </p:pic>
      <p:sp>
        <p:nvSpPr>
          <p:cNvPr id="14" name="Título 1"/>
          <p:cNvSpPr>
            <a:spLocks noGrp="1"/>
          </p:cNvSpPr>
          <p:nvPr>
            <p:ph type="title"/>
          </p:nvPr>
        </p:nvSpPr>
        <p:spPr>
          <a:xfrm>
            <a:off x="373492" y="975757"/>
            <a:ext cx="7315199" cy="720000"/>
          </a:xfrm>
        </p:spPr>
        <p:txBody>
          <a:bodyPr>
            <a:normAutofit/>
          </a:bodyPr>
          <a:lstStyle/>
          <a:p>
            <a:r>
              <a:rPr lang="es-MX" sz="2400" dirty="0">
                <a:latin typeface="Century Gothic" panose="020B0502020202020204" pitchFamily="34" charset="0"/>
              </a:rPr>
              <a:t>3</a:t>
            </a:r>
            <a:r>
              <a:rPr lang="es-MX" sz="2400" dirty="0" smtClean="0">
                <a:latin typeface="Century Gothic" panose="020B0502020202020204" pitchFamily="34" charset="0"/>
              </a:rPr>
              <a:t>.4.2</a:t>
            </a:r>
            <a:r>
              <a:rPr lang="es-MX" sz="2400" dirty="0">
                <a:latin typeface="Century Gothic" panose="020B0502020202020204" pitchFamily="34" charset="0"/>
              </a:rPr>
              <a:t>	El espacio y/o </a:t>
            </a:r>
            <a:r>
              <a:rPr lang="es-MX" sz="2400" dirty="0" smtClean="0">
                <a:latin typeface="Century Gothic" panose="020B0502020202020204" pitchFamily="34" charset="0"/>
              </a:rPr>
              <a:t>entorno </a:t>
            </a:r>
            <a:endParaRPr lang="es-MX" sz="2400" dirty="0">
              <a:latin typeface="Century Gothic" panose="020B0502020202020204" pitchFamily="34" charset="0"/>
            </a:endParaRPr>
          </a:p>
        </p:txBody>
      </p:sp>
    </p:spTree>
    <p:extLst>
      <p:ext uri="{BB962C8B-B14F-4D97-AF65-F5344CB8AC3E}">
        <p14:creationId xmlns:p14="http://schemas.microsoft.com/office/powerpoint/2010/main" val="1962696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8" name="Título 1"/>
          <p:cNvSpPr>
            <a:spLocks noGrp="1"/>
          </p:cNvSpPr>
          <p:nvPr>
            <p:ph type="title"/>
          </p:nvPr>
        </p:nvSpPr>
        <p:spPr>
          <a:xfrm>
            <a:off x="1108825" y="1421845"/>
            <a:ext cx="8023167" cy="720000"/>
          </a:xfrm>
        </p:spPr>
        <p:txBody>
          <a:bodyPr>
            <a:normAutofit/>
          </a:bodyPr>
          <a:lstStyle/>
          <a:p>
            <a:r>
              <a:rPr lang="es-MX" sz="2400" dirty="0">
                <a:latin typeface="Century Gothic" panose="020B0502020202020204" pitchFamily="34" charset="0"/>
              </a:rPr>
              <a:t>4.1	Tipos de materias primas </a:t>
            </a:r>
            <a:r>
              <a:rPr lang="es-MX" sz="2400" dirty="0" smtClean="0">
                <a:latin typeface="Century Gothic" panose="020B0502020202020204" pitchFamily="34" charset="0"/>
              </a:rPr>
              <a:t> </a:t>
            </a:r>
            <a:endParaRPr lang="es-MX" sz="2400" dirty="0">
              <a:latin typeface="Century Gothic" panose="020B0502020202020204" pitchFamily="34" charset="0"/>
            </a:endParaRPr>
          </a:p>
        </p:txBody>
      </p:sp>
      <p:sp>
        <p:nvSpPr>
          <p:cNvPr id="9" name="3 CuadroTexto"/>
          <p:cNvSpPr txBox="1"/>
          <p:nvPr/>
        </p:nvSpPr>
        <p:spPr>
          <a:xfrm>
            <a:off x="1075802" y="2324042"/>
            <a:ext cx="3646026" cy="1569660"/>
          </a:xfrm>
          <a:prstGeom prst="rect">
            <a:avLst/>
          </a:prstGeom>
          <a:noFill/>
        </p:spPr>
        <p:txBody>
          <a:bodyPr wrap="square" rtlCol="0">
            <a:spAutoFit/>
          </a:bodyPr>
          <a:lstStyle/>
          <a:p>
            <a:pPr algn="just"/>
            <a:r>
              <a:rPr lang="es-MX" sz="1600" dirty="0" smtClean="0">
                <a:latin typeface="Century Gothic" pitchFamily="34" charset="0"/>
              </a:rPr>
              <a:t>La materia prima es toda aquella </a:t>
            </a:r>
            <a:r>
              <a:rPr lang="es-MX" sz="1600" b="1" dirty="0" smtClean="0">
                <a:latin typeface="Century Gothic" pitchFamily="34" charset="0"/>
              </a:rPr>
              <a:t>sustancia</a:t>
            </a:r>
            <a:r>
              <a:rPr lang="es-MX" sz="1600" dirty="0" smtClean="0">
                <a:latin typeface="Century Gothic" pitchFamily="34" charset="0"/>
              </a:rPr>
              <a:t> que es </a:t>
            </a:r>
            <a:r>
              <a:rPr lang="es-MX" sz="1600" b="1" dirty="0" smtClean="0">
                <a:latin typeface="Century Gothic" pitchFamily="34" charset="0"/>
              </a:rPr>
              <a:t>extraída de la naturaleza</a:t>
            </a:r>
            <a:r>
              <a:rPr lang="es-MX" sz="1600" dirty="0" smtClean="0">
                <a:latin typeface="Century Gothic" pitchFamily="34" charset="0"/>
              </a:rPr>
              <a:t> y que luego de pasar por algunos procesos de transformación se convierte en </a:t>
            </a:r>
            <a:r>
              <a:rPr lang="es-MX" sz="1600" b="1" dirty="0" smtClean="0">
                <a:latin typeface="Century Gothic" pitchFamily="34" charset="0"/>
              </a:rPr>
              <a:t>bienes</a:t>
            </a:r>
            <a:r>
              <a:rPr lang="es-MX" sz="1600" dirty="0" smtClean="0">
                <a:latin typeface="Century Gothic" pitchFamily="34" charset="0"/>
              </a:rPr>
              <a:t> utilizados para consumo.</a:t>
            </a:r>
          </a:p>
        </p:txBody>
      </p:sp>
      <p:pic>
        <p:nvPicPr>
          <p:cNvPr id="10" name="Picture 2" descr="Resultado de imagen para materia prima"/>
          <p:cNvPicPr>
            <a:picLocks noChangeAspect="1" noChangeArrowheads="1"/>
          </p:cNvPicPr>
          <p:nvPr/>
        </p:nvPicPr>
        <p:blipFill>
          <a:blip r:embed="rId4" cstate="print"/>
          <a:srcRect l="2136" t="3549" r="28179" b="7288"/>
          <a:stretch>
            <a:fillRect/>
          </a:stretch>
        </p:blipFill>
        <p:spPr bwMode="auto">
          <a:xfrm>
            <a:off x="1191552" y="3979221"/>
            <a:ext cx="3460829" cy="2665237"/>
          </a:xfrm>
          <a:prstGeom prst="rect">
            <a:avLst/>
          </a:prstGeom>
          <a:noFill/>
        </p:spPr>
      </p:pic>
      <p:pic>
        <p:nvPicPr>
          <p:cNvPr id="11" name="Picture 6" descr="Imagen relacionada"/>
          <p:cNvPicPr>
            <a:picLocks noChangeAspect="1" noChangeArrowheads="1"/>
          </p:cNvPicPr>
          <p:nvPr/>
        </p:nvPicPr>
        <p:blipFill>
          <a:blip r:embed="rId5" cstate="print"/>
          <a:stretch>
            <a:fillRect/>
          </a:stretch>
        </p:blipFill>
        <p:spPr bwMode="auto">
          <a:xfrm>
            <a:off x="5583460" y="2983799"/>
            <a:ext cx="4659492" cy="2746467"/>
          </a:xfrm>
          <a:prstGeom prst="roundRect">
            <a:avLst>
              <a:gd name="adj" fmla="val 23449"/>
            </a:avLst>
          </a:prstGeom>
          <a:noFill/>
          <a:ln w="3175">
            <a:noFill/>
          </a:ln>
        </p:spPr>
      </p:pic>
      <p:sp>
        <p:nvSpPr>
          <p:cNvPr id="12" name="7 CuadroTexto"/>
          <p:cNvSpPr txBox="1"/>
          <p:nvPr/>
        </p:nvSpPr>
        <p:spPr>
          <a:xfrm>
            <a:off x="5196390" y="5784871"/>
            <a:ext cx="5324354" cy="923330"/>
          </a:xfrm>
          <a:prstGeom prst="rect">
            <a:avLst/>
          </a:prstGeom>
          <a:noFill/>
        </p:spPr>
        <p:txBody>
          <a:bodyPr wrap="square" rtlCol="0">
            <a:spAutoFit/>
          </a:bodyPr>
          <a:lstStyle/>
          <a:p>
            <a:pPr algn="ctr"/>
            <a:r>
              <a:rPr lang="es-MX" dirty="0" smtClean="0">
                <a:latin typeface="Century Gothic" pitchFamily="34" charset="0"/>
              </a:rPr>
              <a:t>Esta transformación le proporciona </a:t>
            </a:r>
            <a:r>
              <a:rPr lang="es-MX" b="1" dirty="0" smtClean="0">
                <a:latin typeface="Century Gothic" pitchFamily="34" charset="0"/>
              </a:rPr>
              <a:t>valor al producto inicial</a:t>
            </a:r>
            <a:r>
              <a:rPr lang="es-MX" dirty="0" smtClean="0">
                <a:latin typeface="Century Gothic" pitchFamily="34" charset="0"/>
              </a:rPr>
              <a:t>, contribuyendo de esta manera al desarrollo de la economía.</a:t>
            </a:r>
            <a:endParaRPr lang="es-MX" dirty="0"/>
          </a:p>
        </p:txBody>
      </p:sp>
    </p:spTree>
    <p:extLst>
      <p:ext uri="{BB962C8B-B14F-4D97-AF65-F5344CB8AC3E}">
        <p14:creationId xmlns:p14="http://schemas.microsoft.com/office/powerpoint/2010/main" val="18130068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94220" y="1101471"/>
            <a:ext cx="3267269" cy="802433"/>
          </a:xfrm>
        </p:spPr>
        <p:txBody>
          <a:bodyPr>
            <a:normAutofit/>
          </a:bodyPr>
          <a:lstStyle/>
          <a:p>
            <a:r>
              <a:rPr lang="es-MX" sz="3600" dirty="0" smtClean="0">
                <a:latin typeface="Calibri" panose="020F0502020204030204" pitchFamily="34" charset="0"/>
                <a:cs typeface="Calibri" panose="020F0502020204030204" pitchFamily="34" charset="0"/>
              </a:rPr>
              <a:t>Contenido</a:t>
            </a:r>
            <a:endParaRPr lang="es-MX" sz="3600" dirty="0">
              <a:latin typeface="Calibri" panose="020F0502020204030204" pitchFamily="34" charset="0"/>
              <a:cs typeface="Calibri" panose="020F0502020204030204" pitchFamily="34" charset="0"/>
            </a:endParaRPr>
          </a:p>
        </p:txBody>
      </p:sp>
      <p:sp>
        <p:nvSpPr>
          <p:cNvPr id="4" name="Text Box 6"/>
          <p:cNvSpPr txBox="1">
            <a:spLocks noChangeArrowheads="1"/>
          </p:cNvSpPr>
          <p:nvPr/>
        </p:nvSpPr>
        <p:spPr bwMode="auto">
          <a:xfrm>
            <a:off x="3261581" y="529670"/>
            <a:ext cx="5182829" cy="8925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Century Gothic" panose="020B0502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Century Gothic" panose="020B0502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19390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8" name="Rectángulo 7"/>
          <p:cNvSpPr/>
          <p:nvPr/>
        </p:nvSpPr>
        <p:spPr>
          <a:xfrm>
            <a:off x="998220" y="1502688"/>
            <a:ext cx="6096000" cy="5293757"/>
          </a:xfrm>
          <a:prstGeom prst="rect">
            <a:avLst/>
          </a:prstGeom>
        </p:spPr>
        <p:txBody>
          <a:bodyPr>
            <a:spAutoFit/>
          </a:bodyPr>
          <a:lstStyle/>
          <a:p>
            <a:r>
              <a:rPr lang="es-MX" sz="1600" b="1" dirty="0">
                <a:latin typeface="Century Gothic" panose="020B0502020202020204" pitchFamily="34" charset="0"/>
              </a:rPr>
              <a:t>1.	Ciclo de vida </a:t>
            </a:r>
          </a:p>
          <a:p>
            <a:r>
              <a:rPr lang="es-MX" sz="1600" dirty="0">
                <a:latin typeface="Century Gothic" panose="020B0502020202020204" pitchFamily="34" charset="0"/>
              </a:rPr>
              <a:t>    1.1	Definición de análisis del ciclo de vida (ACV)</a:t>
            </a:r>
          </a:p>
          <a:p>
            <a:r>
              <a:rPr lang="es-MX" sz="1600" dirty="0">
                <a:latin typeface="Century Gothic" panose="020B0502020202020204" pitchFamily="34" charset="0"/>
              </a:rPr>
              <a:t>    1.2	</a:t>
            </a:r>
            <a:r>
              <a:rPr lang="es-MX" sz="1600" dirty="0" smtClean="0">
                <a:latin typeface="Century Gothic" panose="020B0502020202020204" pitchFamily="34" charset="0"/>
              </a:rPr>
              <a:t>Trabajar con el  </a:t>
            </a:r>
            <a:r>
              <a:rPr lang="es-MX" sz="1600" dirty="0">
                <a:latin typeface="Century Gothic" panose="020B0502020202020204" pitchFamily="34" charset="0"/>
              </a:rPr>
              <a:t>ciclo de vida </a:t>
            </a:r>
          </a:p>
          <a:p>
            <a:r>
              <a:rPr lang="es-MX" sz="1600" dirty="0">
                <a:latin typeface="Century Gothic" panose="020B0502020202020204" pitchFamily="34" charset="0"/>
              </a:rPr>
              <a:t>    1.3	Evolución histórica </a:t>
            </a:r>
          </a:p>
          <a:p>
            <a:r>
              <a:rPr lang="es-MX" sz="1600" dirty="0">
                <a:latin typeface="Century Gothic" panose="020B0502020202020204" pitchFamily="34" charset="0"/>
              </a:rPr>
              <a:t>    1.4	Conceptos relacionados </a:t>
            </a:r>
          </a:p>
          <a:p>
            <a:r>
              <a:rPr lang="es-MX" sz="1600" dirty="0">
                <a:latin typeface="Century Gothic" panose="020B0502020202020204" pitchFamily="34" charset="0"/>
              </a:rPr>
              <a:t>    1.5	Etapas del ciclo de vida de un producto</a:t>
            </a:r>
          </a:p>
          <a:p>
            <a:r>
              <a:rPr lang="es-MX" sz="1600" dirty="0">
                <a:latin typeface="Century Gothic" panose="020B0502020202020204" pitchFamily="34" charset="0"/>
              </a:rPr>
              <a:t>    1.6    </a:t>
            </a:r>
            <a:r>
              <a:rPr lang="es-MX" sz="1600" dirty="0" smtClean="0">
                <a:latin typeface="Century Gothic" panose="020B0502020202020204" pitchFamily="34" charset="0"/>
              </a:rPr>
              <a:t>  Normativas </a:t>
            </a:r>
            <a:r>
              <a:rPr lang="es-MX" sz="1600" dirty="0">
                <a:latin typeface="Century Gothic" panose="020B0502020202020204" pitchFamily="34" charset="0"/>
              </a:rPr>
              <a:t>ISO del ACV </a:t>
            </a:r>
            <a:endParaRPr lang="es-MX" sz="1600" dirty="0" smtClean="0">
              <a:latin typeface="Century Gothic" panose="020B0502020202020204" pitchFamily="34" charset="0"/>
            </a:endParaRPr>
          </a:p>
          <a:p>
            <a:r>
              <a:rPr lang="es-MX" sz="1600" b="1" dirty="0">
                <a:latin typeface="Century Gothic" panose="020B0502020202020204" pitchFamily="34" charset="0"/>
              </a:rPr>
              <a:t>2.	Detección de la(s) necesidad(es)</a:t>
            </a:r>
          </a:p>
          <a:p>
            <a:r>
              <a:rPr lang="es-MX" sz="1600" dirty="0">
                <a:latin typeface="Century Gothic" panose="020B0502020202020204" pitchFamily="34" charset="0"/>
              </a:rPr>
              <a:t>    2.1	Definición de necesidad(es)</a:t>
            </a:r>
          </a:p>
          <a:p>
            <a:r>
              <a:rPr lang="es-MX" sz="1600" dirty="0">
                <a:latin typeface="Century Gothic" panose="020B0502020202020204" pitchFamily="34" charset="0"/>
              </a:rPr>
              <a:t>    2.2	Contexto de la(s) necesidad(es) ubicada(s</a:t>
            </a:r>
            <a:r>
              <a:rPr lang="es-MX" sz="1600" dirty="0" smtClean="0">
                <a:latin typeface="Century Gothic" panose="020B0502020202020204" pitchFamily="34" charset="0"/>
              </a:rPr>
              <a:t>)</a:t>
            </a:r>
          </a:p>
          <a:p>
            <a:r>
              <a:rPr lang="es-MX" sz="1600" b="1" dirty="0" smtClean="0">
                <a:latin typeface="Century Gothic" panose="020B0502020202020204" pitchFamily="34" charset="0"/>
              </a:rPr>
              <a:t>3.</a:t>
            </a:r>
            <a:r>
              <a:rPr lang="es-MX" sz="1600" b="1" dirty="0">
                <a:latin typeface="Century Gothic" panose="020B0502020202020204" pitchFamily="34" charset="0"/>
              </a:rPr>
              <a:t>	</a:t>
            </a:r>
            <a:r>
              <a:rPr lang="es-MX" sz="1600" b="1" dirty="0" smtClean="0">
                <a:latin typeface="Century Gothic" panose="020B0502020202020204" pitchFamily="34" charset="0"/>
              </a:rPr>
              <a:t>Concepción del producto</a:t>
            </a:r>
            <a:endParaRPr lang="es-MX" sz="1600" b="1" dirty="0">
              <a:latin typeface="Century Gothic" panose="020B0502020202020204" pitchFamily="34" charset="0"/>
            </a:endParaRPr>
          </a:p>
          <a:p>
            <a:r>
              <a:rPr lang="es-MX" sz="1600" dirty="0">
                <a:latin typeface="Century Gothic" panose="020B0502020202020204" pitchFamily="34" charset="0"/>
              </a:rPr>
              <a:t> </a:t>
            </a:r>
            <a:r>
              <a:rPr lang="es-MX" sz="1600" dirty="0" smtClean="0">
                <a:latin typeface="Century Gothic" panose="020B0502020202020204" pitchFamily="34" charset="0"/>
              </a:rPr>
              <a:t>   3.1</a:t>
            </a:r>
            <a:r>
              <a:rPr lang="es-MX" sz="1600" dirty="0">
                <a:latin typeface="Century Gothic" panose="020B0502020202020204" pitchFamily="34" charset="0"/>
              </a:rPr>
              <a:t>	Concepto</a:t>
            </a:r>
          </a:p>
          <a:p>
            <a:r>
              <a:rPr lang="es-MX" sz="1600" dirty="0">
                <a:latin typeface="Century Gothic" panose="020B0502020202020204" pitchFamily="34" charset="0"/>
              </a:rPr>
              <a:t>    3</a:t>
            </a:r>
            <a:r>
              <a:rPr lang="es-MX" sz="1600" dirty="0" smtClean="0">
                <a:latin typeface="Century Gothic" panose="020B0502020202020204" pitchFamily="34" charset="0"/>
              </a:rPr>
              <a:t>.2</a:t>
            </a:r>
            <a:r>
              <a:rPr lang="es-MX" sz="1600" dirty="0">
                <a:latin typeface="Century Gothic" panose="020B0502020202020204" pitchFamily="34" charset="0"/>
              </a:rPr>
              <a:t>	Lluvia de ideas</a:t>
            </a:r>
          </a:p>
          <a:p>
            <a:r>
              <a:rPr lang="es-MX" sz="1600" dirty="0">
                <a:latin typeface="Century Gothic" panose="020B0502020202020204" pitchFamily="34" charset="0"/>
              </a:rPr>
              <a:t>    </a:t>
            </a:r>
            <a:r>
              <a:rPr lang="es-MX" sz="1600" dirty="0" smtClean="0">
                <a:latin typeface="Century Gothic" panose="020B0502020202020204" pitchFamily="34" charset="0"/>
              </a:rPr>
              <a:t>3.3</a:t>
            </a:r>
            <a:r>
              <a:rPr lang="es-MX" sz="1600" dirty="0">
                <a:latin typeface="Century Gothic" panose="020B0502020202020204" pitchFamily="34" charset="0"/>
              </a:rPr>
              <a:t>	Bocetaje</a:t>
            </a:r>
          </a:p>
          <a:p>
            <a:r>
              <a:rPr lang="es-MX" sz="1600" dirty="0">
                <a:latin typeface="Century Gothic" panose="020B0502020202020204" pitchFamily="34" charset="0"/>
              </a:rPr>
              <a:t>    </a:t>
            </a:r>
            <a:r>
              <a:rPr lang="es-MX" sz="1600" dirty="0" smtClean="0">
                <a:latin typeface="Century Gothic" panose="020B0502020202020204" pitchFamily="34" charset="0"/>
              </a:rPr>
              <a:t>3.4</a:t>
            </a:r>
            <a:r>
              <a:rPr lang="es-MX" sz="1600" dirty="0">
                <a:latin typeface="Century Gothic" panose="020B0502020202020204" pitchFamily="34" charset="0"/>
              </a:rPr>
              <a:t>	Fase analítica </a:t>
            </a:r>
          </a:p>
          <a:p>
            <a:r>
              <a:rPr lang="es-MX" sz="1600" dirty="0">
                <a:latin typeface="Century Gothic" panose="020B0502020202020204" pitchFamily="34" charset="0"/>
              </a:rPr>
              <a:t>        3</a:t>
            </a:r>
            <a:r>
              <a:rPr lang="es-MX" sz="1600" dirty="0" smtClean="0">
                <a:latin typeface="Century Gothic" panose="020B0502020202020204" pitchFamily="34" charset="0"/>
              </a:rPr>
              <a:t>.4.1</a:t>
            </a:r>
            <a:r>
              <a:rPr lang="es-MX" sz="1600" dirty="0">
                <a:latin typeface="Century Gothic" panose="020B0502020202020204" pitchFamily="34" charset="0"/>
              </a:rPr>
              <a:t>	Enfocar al usuario</a:t>
            </a:r>
          </a:p>
          <a:p>
            <a:r>
              <a:rPr lang="es-MX" sz="1600" dirty="0">
                <a:latin typeface="Century Gothic" panose="020B0502020202020204" pitchFamily="34" charset="0"/>
              </a:rPr>
              <a:t>        3</a:t>
            </a:r>
            <a:r>
              <a:rPr lang="es-MX" sz="1600" dirty="0" smtClean="0">
                <a:latin typeface="Century Gothic" panose="020B0502020202020204" pitchFamily="34" charset="0"/>
              </a:rPr>
              <a:t>.4.2</a:t>
            </a:r>
            <a:r>
              <a:rPr lang="es-MX" sz="1600" dirty="0">
                <a:latin typeface="Century Gothic" panose="020B0502020202020204" pitchFamily="34" charset="0"/>
              </a:rPr>
              <a:t>	El espacio y/o entorno</a:t>
            </a:r>
          </a:p>
          <a:p>
            <a:r>
              <a:rPr lang="es-MX" sz="1600" dirty="0">
                <a:latin typeface="Century Gothic" panose="020B0502020202020204" pitchFamily="34" charset="0"/>
              </a:rPr>
              <a:t>        3</a:t>
            </a:r>
            <a:r>
              <a:rPr lang="es-MX" sz="1600" dirty="0" smtClean="0">
                <a:latin typeface="Century Gothic" panose="020B0502020202020204" pitchFamily="34" charset="0"/>
              </a:rPr>
              <a:t>.4.3</a:t>
            </a:r>
            <a:r>
              <a:rPr lang="es-MX" sz="1600" dirty="0">
                <a:latin typeface="Century Gothic" panose="020B0502020202020204" pitchFamily="34" charset="0"/>
              </a:rPr>
              <a:t>	</a:t>
            </a:r>
            <a:r>
              <a:rPr lang="es-MX" sz="1600" dirty="0" smtClean="0">
                <a:latin typeface="Century Gothic" panose="020B0502020202020204" pitchFamily="34" charset="0"/>
              </a:rPr>
              <a:t>Características</a:t>
            </a:r>
          </a:p>
          <a:p>
            <a:r>
              <a:rPr lang="es-MX" sz="1600" dirty="0" smtClean="0">
                <a:latin typeface="Century Gothic" panose="020B0502020202020204" pitchFamily="34" charset="0"/>
              </a:rPr>
              <a:t>4. Conclusiones</a:t>
            </a:r>
          </a:p>
          <a:p>
            <a:r>
              <a:rPr lang="es-MX" sz="1600" dirty="0" smtClean="0">
                <a:latin typeface="Century Gothic" panose="020B0502020202020204" pitchFamily="34" charset="0"/>
              </a:rPr>
              <a:t>5. Referencias</a:t>
            </a:r>
          </a:p>
          <a:p>
            <a:endParaRPr lang="es-MX" dirty="0">
              <a:latin typeface="Century Gothic" panose="020B0502020202020204" pitchFamily="34" charset="0"/>
            </a:endParaRPr>
          </a:p>
        </p:txBody>
      </p:sp>
    </p:spTree>
    <p:extLst>
      <p:ext uri="{BB962C8B-B14F-4D97-AF65-F5344CB8AC3E}">
        <p14:creationId xmlns:p14="http://schemas.microsoft.com/office/powerpoint/2010/main" val="32916562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8" name="3 CuadroTexto"/>
          <p:cNvSpPr txBox="1"/>
          <p:nvPr/>
        </p:nvSpPr>
        <p:spPr>
          <a:xfrm flipH="1">
            <a:off x="1802860" y="1147156"/>
            <a:ext cx="8275899" cy="646331"/>
          </a:xfrm>
          <a:prstGeom prst="rect">
            <a:avLst/>
          </a:prstGeom>
          <a:noFill/>
        </p:spPr>
        <p:txBody>
          <a:bodyPr wrap="square" rtlCol="0">
            <a:spAutoFit/>
          </a:bodyPr>
          <a:lstStyle/>
          <a:p>
            <a:pPr algn="ctr"/>
            <a:r>
              <a:rPr lang="es-MX" dirty="0" smtClean="0">
                <a:latin typeface="Century Gothic" pitchFamily="34" charset="0"/>
              </a:rPr>
              <a:t>Entre los tipos de materia prima y su clasificación que existen, podemos conseguir los siguientes:</a:t>
            </a:r>
            <a:endParaRPr lang="es-MX" dirty="0">
              <a:latin typeface="Century Gothic" pitchFamily="34" charset="0"/>
            </a:endParaRPr>
          </a:p>
        </p:txBody>
      </p:sp>
      <p:sp>
        <p:nvSpPr>
          <p:cNvPr id="9" name="5 CuadroTexto"/>
          <p:cNvSpPr txBox="1"/>
          <p:nvPr/>
        </p:nvSpPr>
        <p:spPr>
          <a:xfrm>
            <a:off x="3770568" y="6116147"/>
            <a:ext cx="3970117" cy="646331"/>
          </a:xfrm>
          <a:prstGeom prst="rect">
            <a:avLst/>
          </a:prstGeom>
          <a:noFill/>
        </p:spPr>
        <p:txBody>
          <a:bodyPr wrap="square" rtlCol="0">
            <a:spAutoFit/>
          </a:bodyPr>
          <a:lstStyle/>
          <a:p>
            <a:pPr algn="ctr"/>
            <a:r>
              <a:rPr lang="es-MX" sz="1200" dirty="0" smtClean="0">
                <a:latin typeface="Century Gothic" pitchFamily="34" charset="0"/>
              </a:rPr>
              <a:t>Estas materias son el agua,  el oxígeno, el hidrógeno y todos aquellos productos que se encuentran en la naturaleza en estos 2 estados.</a:t>
            </a:r>
            <a:endParaRPr lang="es-MX" sz="1600" dirty="0"/>
          </a:p>
        </p:txBody>
      </p:sp>
      <p:sp>
        <p:nvSpPr>
          <p:cNvPr id="10" name="6 CuadroTexto"/>
          <p:cNvSpPr txBox="1"/>
          <p:nvPr/>
        </p:nvSpPr>
        <p:spPr>
          <a:xfrm>
            <a:off x="1802876" y="2131004"/>
            <a:ext cx="2916822" cy="830997"/>
          </a:xfrm>
          <a:prstGeom prst="rect">
            <a:avLst/>
          </a:prstGeom>
          <a:noFill/>
        </p:spPr>
        <p:txBody>
          <a:bodyPr wrap="square" rtlCol="0">
            <a:spAutoFit/>
          </a:bodyPr>
          <a:lstStyle/>
          <a:p>
            <a:pPr algn="ctr"/>
            <a:r>
              <a:rPr lang="es-MX" sz="1200" dirty="0" smtClean="0">
                <a:latin typeface="Century Gothic" pitchFamily="34" charset="0"/>
              </a:rPr>
              <a:t>Aquellas que son extraídas de la vegetación como, por ejemplo, la madera, las frutas, las semillas, trigo, soja entre otras. </a:t>
            </a:r>
            <a:endParaRPr lang="es-MX" sz="1200" dirty="0">
              <a:latin typeface="Century Gothic" pitchFamily="34" charset="0"/>
            </a:endParaRPr>
          </a:p>
        </p:txBody>
      </p:sp>
      <p:sp>
        <p:nvSpPr>
          <p:cNvPr id="11" name="7 CuadroTexto"/>
          <p:cNvSpPr txBox="1"/>
          <p:nvPr/>
        </p:nvSpPr>
        <p:spPr>
          <a:xfrm>
            <a:off x="6722079" y="2086639"/>
            <a:ext cx="2569583" cy="830997"/>
          </a:xfrm>
          <a:prstGeom prst="rect">
            <a:avLst/>
          </a:prstGeom>
          <a:noFill/>
        </p:spPr>
        <p:txBody>
          <a:bodyPr wrap="square" rtlCol="0">
            <a:spAutoFit/>
          </a:bodyPr>
          <a:lstStyle/>
          <a:p>
            <a:pPr algn="ctr"/>
            <a:r>
              <a:rPr lang="es-MX" sz="1200" dirty="0" smtClean="0">
                <a:latin typeface="Century Gothic" pitchFamily="34" charset="0"/>
              </a:rPr>
              <a:t>Estas provienen de los animales. Entre ellas están las pieles,  la leche, la lana,  la seda, la carne y otras. </a:t>
            </a:r>
            <a:endParaRPr lang="es-MX" sz="1200" dirty="0">
              <a:latin typeface="Century Gothic" pitchFamily="34" charset="0"/>
            </a:endParaRPr>
          </a:p>
        </p:txBody>
      </p:sp>
      <p:sp>
        <p:nvSpPr>
          <p:cNvPr id="12" name="8 CuadroTexto"/>
          <p:cNvSpPr txBox="1"/>
          <p:nvPr/>
        </p:nvSpPr>
        <p:spPr>
          <a:xfrm>
            <a:off x="8574046" y="3905783"/>
            <a:ext cx="2615880" cy="1015663"/>
          </a:xfrm>
          <a:prstGeom prst="rect">
            <a:avLst/>
          </a:prstGeom>
          <a:noFill/>
        </p:spPr>
        <p:txBody>
          <a:bodyPr wrap="square" rtlCol="0">
            <a:spAutoFit/>
          </a:bodyPr>
          <a:lstStyle/>
          <a:p>
            <a:pPr algn="ctr"/>
            <a:r>
              <a:rPr lang="es-MX" sz="1200" dirty="0" smtClean="0">
                <a:latin typeface="Century Gothic" pitchFamily="34" charset="0"/>
              </a:rPr>
              <a:t>Se originan en la tierra debido a procesos naturales que ocurren en el suelo dando como resultado el oro,  la plata, el hierro, el cobre, entre otros. </a:t>
            </a:r>
            <a:endParaRPr lang="es-MX" sz="1200" dirty="0">
              <a:latin typeface="Century Gothic" pitchFamily="34" charset="0"/>
            </a:endParaRPr>
          </a:p>
        </p:txBody>
      </p:sp>
      <p:sp>
        <p:nvSpPr>
          <p:cNvPr id="13" name="9 CuadroTexto"/>
          <p:cNvSpPr txBox="1"/>
          <p:nvPr/>
        </p:nvSpPr>
        <p:spPr>
          <a:xfrm>
            <a:off x="112954" y="3961735"/>
            <a:ext cx="2939969" cy="1015663"/>
          </a:xfrm>
          <a:prstGeom prst="rect">
            <a:avLst/>
          </a:prstGeom>
          <a:noFill/>
        </p:spPr>
        <p:txBody>
          <a:bodyPr wrap="square" rtlCol="0">
            <a:spAutoFit/>
          </a:bodyPr>
          <a:lstStyle/>
          <a:p>
            <a:pPr algn="ctr"/>
            <a:r>
              <a:rPr lang="es-MX" sz="1200" dirty="0" smtClean="0">
                <a:latin typeface="Century Gothic" pitchFamily="34" charset="0"/>
              </a:rPr>
              <a:t>Estos productos son aquellos como el petróleo, los diamantes, el gas natural y aquellos que se originan a partir de las plantas y organismos que han vivido en la tierra. </a:t>
            </a:r>
            <a:endParaRPr lang="es-MX" sz="1200" dirty="0">
              <a:latin typeface="Century Gothic" pitchFamily="34" charset="0"/>
            </a:endParaRPr>
          </a:p>
        </p:txBody>
      </p:sp>
      <p:sp>
        <p:nvSpPr>
          <p:cNvPr id="14" name="14 CuadroTexto"/>
          <p:cNvSpPr txBox="1"/>
          <p:nvPr/>
        </p:nvSpPr>
        <p:spPr>
          <a:xfrm>
            <a:off x="4465038" y="4145010"/>
            <a:ext cx="2441669" cy="519351"/>
          </a:xfrm>
          <a:prstGeom prst="ellipse">
            <a:avLst/>
          </a:prstGeom>
          <a:solidFill>
            <a:srgbClr val="FFC000"/>
          </a:solidFill>
        </p:spPr>
        <p:txBody>
          <a:bodyPr wrap="square" rtlCol="0">
            <a:spAutoFit/>
          </a:bodyPr>
          <a:lstStyle/>
          <a:p>
            <a:r>
              <a:rPr lang="es-MX" b="1" dirty="0" smtClean="0">
                <a:latin typeface="Century Gothic" pitchFamily="34" charset="0"/>
              </a:rPr>
              <a:t>Materia Prima</a:t>
            </a:r>
            <a:endParaRPr lang="es-MX" b="1" dirty="0">
              <a:latin typeface="Century Gothic" pitchFamily="34" charset="0"/>
            </a:endParaRPr>
          </a:p>
        </p:txBody>
      </p:sp>
      <p:sp>
        <p:nvSpPr>
          <p:cNvPr id="15" name="16 CuadroTexto"/>
          <p:cNvSpPr txBox="1"/>
          <p:nvPr/>
        </p:nvSpPr>
        <p:spPr>
          <a:xfrm>
            <a:off x="6201240" y="2837068"/>
            <a:ext cx="1181614" cy="519351"/>
          </a:xfrm>
          <a:prstGeom prst="ellipse">
            <a:avLst/>
          </a:prstGeom>
          <a:solidFill>
            <a:srgbClr val="FFC000"/>
          </a:solidFill>
        </p:spPr>
        <p:txBody>
          <a:bodyPr wrap="none" rtlCol="0">
            <a:spAutoFit/>
          </a:bodyPr>
          <a:lstStyle/>
          <a:p>
            <a:r>
              <a:rPr lang="es-MX" dirty="0" smtClean="0"/>
              <a:t>Animal</a:t>
            </a:r>
            <a:endParaRPr lang="es-MX" dirty="0"/>
          </a:p>
        </p:txBody>
      </p:sp>
      <p:sp>
        <p:nvSpPr>
          <p:cNvPr id="16" name="17 CuadroTexto"/>
          <p:cNvSpPr txBox="1"/>
          <p:nvPr/>
        </p:nvSpPr>
        <p:spPr>
          <a:xfrm>
            <a:off x="7254536" y="4179720"/>
            <a:ext cx="1280885" cy="519351"/>
          </a:xfrm>
          <a:prstGeom prst="ellipse">
            <a:avLst/>
          </a:prstGeom>
          <a:solidFill>
            <a:srgbClr val="FFC000"/>
          </a:solidFill>
        </p:spPr>
        <p:txBody>
          <a:bodyPr wrap="none" rtlCol="0">
            <a:spAutoFit/>
          </a:bodyPr>
          <a:lstStyle/>
          <a:p>
            <a:r>
              <a:rPr lang="es-MX" dirty="0" smtClean="0"/>
              <a:t>Mineral</a:t>
            </a:r>
            <a:endParaRPr lang="es-MX" dirty="0"/>
          </a:p>
        </p:txBody>
      </p:sp>
      <p:sp>
        <p:nvSpPr>
          <p:cNvPr id="17" name="18 CuadroTexto"/>
          <p:cNvSpPr txBox="1"/>
          <p:nvPr/>
        </p:nvSpPr>
        <p:spPr>
          <a:xfrm>
            <a:off x="4476605" y="5464510"/>
            <a:ext cx="2579893" cy="519351"/>
          </a:xfrm>
          <a:prstGeom prst="ellipse">
            <a:avLst/>
          </a:prstGeom>
          <a:solidFill>
            <a:srgbClr val="FFC000"/>
          </a:solidFill>
        </p:spPr>
        <p:txBody>
          <a:bodyPr wrap="none" rtlCol="0">
            <a:spAutoFit/>
          </a:bodyPr>
          <a:lstStyle/>
          <a:p>
            <a:r>
              <a:rPr lang="es-MX" dirty="0" smtClean="0"/>
              <a:t>Líquida o gaseosa</a:t>
            </a:r>
            <a:endParaRPr lang="es-MX" dirty="0"/>
          </a:p>
        </p:txBody>
      </p:sp>
      <p:sp>
        <p:nvSpPr>
          <p:cNvPr id="18" name="19 CuadroTexto"/>
          <p:cNvSpPr txBox="1"/>
          <p:nvPr/>
        </p:nvSpPr>
        <p:spPr>
          <a:xfrm>
            <a:off x="3133952" y="4214444"/>
            <a:ext cx="850347" cy="519351"/>
          </a:xfrm>
          <a:prstGeom prst="ellipse">
            <a:avLst/>
          </a:prstGeom>
          <a:solidFill>
            <a:srgbClr val="FFC000"/>
          </a:solidFill>
        </p:spPr>
        <p:txBody>
          <a:bodyPr wrap="none" rtlCol="0">
            <a:spAutoFit/>
          </a:bodyPr>
          <a:lstStyle/>
          <a:p>
            <a:r>
              <a:rPr lang="es-MX" dirty="0" smtClean="0"/>
              <a:t>Fósil</a:t>
            </a:r>
            <a:endParaRPr lang="es-MX" dirty="0"/>
          </a:p>
        </p:txBody>
      </p:sp>
      <p:sp>
        <p:nvSpPr>
          <p:cNvPr id="19" name="20 CuadroTexto"/>
          <p:cNvSpPr txBox="1"/>
          <p:nvPr/>
        </p:nvSpPr>
        <p:spPr>
          <a:xfrm>
            <a:off x="3863157" y="2837065"/>
            <a:ext cx="1235982" cy="519351"/>
          </a:xfrm>
          <a:prstGeom prst="ellipse">
            <a:avLst/>
          </a:prstGeom>
          <a:solidFill>
            <a:srgbClr val="FFC000"/>
          </a:solidFill>
        </p:spPr>
        <p:txBody>
          <a:bodyPr wrap="none" rtlCol="0">
            <a:spAutoFit/>
          </a:bodyPr>
          <a:lstStyle/>
          <a:p>
            <a:r>
              <a:rPr lang="es-MX" dirty="0" smtClean="0"/>
              <a:t>Vegetal</a:t>
            </a:r>
            <a:endParaRPr lang="es-MX" dirty="0"/>
          </a:p>
        </p:txBody>
      </p:sp>
      <p:cxnSp>
        <p:nvCxnSpPr>
          <p:cNvPr id="20" name="24 Conector recto"/>
          <p:cNvCxnSpPr/>
          <p:nvPr/>
        </p:nvCxnSpPr>
        <p:spPr>
          <a:xfrm flipV="1">
            <a:off x="6097065" y="3300049"/>
            <a:ext cx="509286" cy="949124"/>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 name="27 Conector recto"/>
          <p:cNvCxnSpPr/>
          <p:nvPr/>
        </p:nvCxnSpPr>
        <p:spPr>
          <a:xfrm flipH="1" flipV="1">
            <a:off x="4710041" y="3301979"/>
            <a:ext cx="509286" cy="949124"/>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2" name="28 Conector recto"/>
          <p:cNvCxnSpPr/>
          <p:nvPr/>
        </p:nvCxnSpPr>
        <p:spPr>
          <a:xfrm flipV="1">
            <a:off x="3936461" y="4399641"/>
            <a:ext cx="679047" cy="61736"/>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3" name="29 Conector recto"/>
          <p:cNvCxnSpPr/>
          <p:nvPr/>
        </p:nvCxnSpPr>
        <p:spPr>
          <a:xfrm flipV="1">
            <a:off x="5645655" y="4567478"/>
            <a:ext cx="28937" cy="966482"/>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4" name="30 Conector recto"/>
          <p:cNvCxnSpPr/>
          <p:nvPr/>
        </p:nvCxnSpPr>
        <p:spPr>
          <a:xfrm>
            <a:off x="6752967" y="4395786"/>
            <a:ext cx="652040" cy="27004"/>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44652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8" name="Título 1"/>
          <p:cNvSpPr>
            <a:spLocks noGrp="1"/>
          </p:cNvSpPr>
          <p:nvPr>
            <p:ph type="title"/>
          </p:nvPr>
        </p:nvSpPr>
        <p:spPr>
          <a:xfrm>
            <a:off x="867525" y="1180666"/>
            <a:ext cx="8023167" cy="720000"/>
          </a:xfrm>
        </p:spPr>
        <p:txBody>
          <a:bodyPr>
            <a:normAutofit fontScale="90000"/>
          </a:bodyPr>
          <a:lstStyle/>
          <a:p>
            <a:r>
              <a:rPr lang="es-MX" sz="2400" dirty="0">
                <a:latin typeface="Century Gothic" panose="020B0502020202020204" pitchFamily="34" charset="0"/>
              </a:rPr>
              <a:t>3</a:t>
            </a:r>
            <a:r>
              <a:rPr lang="es-MX" sz="2400" dirty="0" smtClean="0">
                <a:latin typeface="Century Gothic" panose="020B0502020202020204" pitchFamily="34" charset="0"/>
              </a:rPr>
              <a:t>.2</a:t>
            </a:r>
            <a:r>
              <a:rPr lang="es-MX" sz="2400" dirty="0">
                <a:latin typeface="Century Gothic" panose="020B0502020202020204" pitchFamily="34" charset="0"/>
              </a:rPr>
              <a:t>	Responsables de la adquisición de materia </a:t>
            </a:r>
            <a:r>
              <a:rPr lang="es-MX" sz="2400" dirty="0" smtClean="0">
                <a:latin typeface="Century Gothic" panose="020B0502020202020204" pitchFamily="34" charset="0"/>
              </a:rPr>
              <a:t>prima</a:t>
            </a:r>
            <a:endParaRPr lang="es-MX" sz="2400" dirty="0">
              <a:latin typeface="Century Gothic" panose="020B0502020202020204" pitchFamily="34" charset="0"/>
            </a:endParaRPr>
          </a:p>
        </p:txBody>
      </p:sp>
      <p:sp>
        <p:nvSpPr>
          <p:cNvPr id="9" name="2 CuadroTexto"/>
          <p:cNvSpPr txBox="1"/>
          <p:nvPr/>
        </p:nvSpPr>
        <p:spPr>
          <a:xfrm>
            <a:off x="1748899" y="1897659"/>
            <a:ext cx="7801337" cy="584775"/>
          </a:xfrm>
          <a:prstGeom prst="rect">
            <a:avLst/>
          </a:prstGeom>
          <a:noFill/>
        </p:spPr>
        <p:txBody>
          <a:bodyPr wrap="square" rtlCol="0">
            <a:spAutoFit/>
          </a:bodyPr>
          <a:lstStyle/>
          <a:p>
            <a:pPr algn="ctr"/>
            <a:r>
              <a:rPr lang="es-MX" sz="1600" dirty="0" smtClean="0">
                <a:latin typeface="Century Gothic" pitchFamily="34" charset="0"/>
              </a:rPr>
              <a:t>La materia prima es utilizada principalmente en las </a:t>
            </a:r>
            <a:r>
              <a:rPr lang="es-MX" sz="1600" b="1" dirty="0" smtClean="0">
                <a:latin typeface="Century Gothic" pitchFamily="34" charset="0"/>
              </a:rPr>
              <a:t>empresas industriales</a:t>
            </a:r>
            <a:r>
              <a:rPr lang="es-MX" sz="1600" dirty="0" smtClean="0">
                <a:latin typeface="Century Gothic" pitchFamily="34" charset="0"/>
              </a:rPr>
              <a:t> que son las que fabrican un producto. </a:t>
            </a:r>
            <a:endParaRPr lang="es-MX" sz="1600" dirty="0">
              <a:latin typeface="Century Gothic" pitchFamily="34" charset="0"/>
            </a:endParaRPr>
          </a:p>
        </p:txBody>
      </p:sp>
      <p:pic>
        <p:nvPicPr>
          <p:cNvPr id="10" name="Picture 4" descr="Resultado de imagen para empresas industriales ejemplos"/>
          <p:cNvPicPr>
            <a:picLocks noChangeAspect="1" noChangeArrowheads="1"/>
          </p:cNvPicPr>
          <p:nvPr/>
        </p:nvPicPr>
        <p:blipFill>
          <a:blip r:embed="rId4" cstate="print"/>
          <a:srcRect/>
          <a:stretch>
            <a:fillRect/>
          </a:stretch>
        </p:blipFill>
        <p:spPr bwMode="auto">
          <a:xfrm>
            <a:off x="3573664" y="4193307"/>
            <a:ext cx="3524250" cy="2381250"/>
          </a:xfrm>
          <a:prstGeom prst="rect">
            <a:avLst/>
          </a:prstGeom>
          <a:noFill/>
        </p:spPr>
      </p:pic>
      <p:sp>
        <p:nvSpPr>
          <p:cNvPr id="11" name="7 CuadroTexto"/>
          <p:cNvSpPr txBox="1"/>
          <p:nvPr/>
        </p:nvSpPr>
        <p:spPr>
          <a:xfrm>
            <a:off x="7316324" y="4687163"/>
            <a:ext cx="4213185" cy="1815882"/>
          </a:xfrm>
          <a:prstGeom prst="rect">
            <a:avLst/>
          </a:prstGeom>
          <a:noFill/>
        </p:spPr>
        <p:txBody>
          <a:bodyPr wrap="square" rtlCol="0">
            <a:spAutoFit/>
          </a:bodyPr>
          <a:lstStyle/>
          <a:p>
            <a:pPr algn="just"/>
            <a:r>
              <a:rPr lang="es-MX" sz="1600" dirty="0" smtClean="0">
                <a:latin typeface="Century Gothic" pitchFamily="34" charset="0"/>
              </a:rPr>
              <a:t>Este tipo de negocios generan un buen número de puestos de trabajo, ya que se necesita mucha mano de obra para llevar a cabo todo el proceso. Además, para el desempeño de las distintas actividades se utilizan unas normas y pautas de actuación estandarizadas. </a:t>
            </a:r>
          </a:p>
        </p:txBody>
      </p:sp>
      <p:sp>
        <p:nvSpPr>
          <p:cNvPr id="12" name="8 CuadroTexto"/>
          <p:cNvSpPr txBox="1"/>
          <p:nvPr/>
        </p:nvSpPr>
        <p:spPr>
          <a:xfrm>
            <a:off x="5186583" y="2765768"/>
            <a:ext cx="4710894" cy="1323439"/>
          </a:xfrm>
          <a:prstGeom prst="rect">
            <a:avLst/>
          </a:prstGeom>
          <a:noFill/>
        </p:spPr>
        <p:txBody>
          <a:bodyPr wrap="square" rtlCol="0">
            <a:spAutoFit/>
          </a:bodyPr>
          <a:lstStyle/>
          <a:p>
            <a:pPr algn="just"/>
            <a:r>
              <a:rPr lang="es-MX" sz="1600" dirty="0" smtClean="0">
                <a:latin typeface="Century Gothic" pitchFamily="34" charset="0"/>
              </a:rPr>
              <a:t>Entre sus características principales hay que destacar que pueden llevar </a:t>
            </a:r>
            <a:r>
              <a:rPr lang="es-MX" sz="1600" b="1" dirty="0" smtClean="0">
                <a:latin typeface="Century Gothic" pitchFamily="34" charset="0"/>
              </a:rPr>
              <a:t>dos tipos de producción</a:t>
            </a:r>
            <a:r>
              <a:rPr lang="es-MX" sz="1600" dirty="0" smtClean="0">
                <a:latin typeface="Century Gothic" pitchFamily="34" charset="0"/>
              </a:rPr>
              <a:t>, ya sea en </a:t>
            </a:r>
            <a:r>
              <a:rPr lang="es-MX" sz="1600" b="1" dirty="0" smtClean="0">
                <a:latin typeface="Century Gothic" pitchFamily="34" charset="0"/>
              </a:rPr>
              <a:t>línea o en serie</a:t>
            </a:r>
            <a:r>
              <a:rPr lang="es-MX" sz="1600" dirty="0" smtClean="0">
                <a:latin typeface="Century Gothic" pitchFamily="34" charset="0"/>
              </a:rPr>
              <a:t>, pero esto dependerá directamente del producto final al que se quiera llegar.</a:t>
            </a:r>
          </a:p>
        </p:txBody>
      </p:sp>
    </p:spTree>
    <p:extLst>
      <p:ext uri="{BB962C8B-B14F-4D97-AF65-F5344CB8AC3E}">
        <p14:creationId xmlns:p14="http://schemas.microsoft.com/office/powerpoint/2010/main" val="7178510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8" name="2 CuadroTexto"/>
          <p:cNvSpPr txBox="1"/>
          <p:nvPr/>
        </p:nvSpPr>
        <p:spPr>
          <a:xfrm>
            <a:off x="3928140" y="1892601"/>
            <a:ext cx="4404286" cy="1815882"/>
          </a:xfrm>
          <a:prstGeom prst="rect">
            <a:avLst/>
          </a:prstGeom>
          <a:noFill/>
        </p:spPr>
        <p:txBody>
          <a:bodyPr wrap="square" rtlCol="0">
            <a:spAutoFit/>
          </a:bodyPr>
          <a:lstStyle/>
          <a:p>
            <a:r>
              <a:rPr lang="es-MX" sz="1600" dirty="0" smtClean="0">
                <a:latin typeface="Century Gothic" pitchFamily="34" charset="0"/>
              </a:rPr>
              <a:t>A pesar de que el concepto de empresa industrial abarca un amplio abanico de posibilidades, estas se suelen dividir en dos grupos claramente definidos:</a:t>
            </a:r>
          </a:p>
          <a:p>
            <a:endParaRPr lang="es-MX" sz="1600" dirty="0" smtClean="0">
              <a:latin typeface="Century Gothic" pitchFamily="34" charset="0"/>
            </a:endParaRPr>
          </a:p>
          <a:p>
            <a:pPr>
              <a:buFont typeface="Wingdings" pitchFamily="2" charset="2"/>
              <a:buChar char="§"/>
            </a:pPr>
            <a:r>
              <a:rPr lang="es-MX" sz="1600" dirty="0" smtClean="0">
                <a:latin typeface="Century Gothic" pitchFamily="34" charset="0"/>
              </a:rPr>
              <a:t> Empresas extractivas </a:t>
            </a:r>
          </a:p>
          <a:p>
            <a:pPr>
              <a:buFont typeface="Wingdings" pitchFamily="2" charset="2"/>
              <a:buChar char="§"/>
            </a:pPr>
            <a:r>
              <a:rPr lang="es-MX" sz="1600" dirty="0" smtClean="0">
                <a:latin typeface="Century Gothic" pitchFamily="34" charset="0"/>
              </a:rPr>
              <a:t> Empresas manufactureras</a:t>
            </a:r>
          </a:p>
        </p:txBody>
      </p:sp>
      <p:pic>
        <p:nvPicPr>
          <p:cNvPr id="9" name="3 Imagen" descr="fondo.jpeg"/>
          <p:cNvPicPr>
            <a:picLocks noChangeAspect="1"/>
          </p:cNvPicPr>
          <p:nvPr/>
        </p:nvPicPr>
        <p:blipFill>
          <a:blip r:embed="rId4" cstate="print"/>
          <a:stretch>
            <a:fillRect/>
          </a:stretch>
        </p:blipFill>
        <p:spPr>
          <a:xfrm>
            <a:off x="1342540" y="4179240"/>
            <a:ext cx="2155789" cy="1410243"/>
          </a:xfrm>
          <a:prstGeom prst="rect">
            <a:avLst/>
          </a:prstGeom>
        </p:spPr>
      </p:pic>
      <p:pic>
        <p:nvPicPr>
          <p:cNvPr id="10" name="4 Imagen" descr="mining-business-ideas-and-opportunity.jpg"/>
          <p:cNvPicPr>
            <a:picLocks noChangeAspect="1"/>
          </p:cNvPicPr>
          <p:nvPr/>
        </p:nvPicPr>
        <p:blipFill>
          <a:blip r:embed="rId5" cstate="print"/>
          <a:stretch>
            <a:fillRect/>
          </a:stretch>
        </p:blipFill>
        <p:spPr>
          <a:xfrm>
            <a:off x="3640442" y="4158465"/>
            <a:ext cx="2161995" cy="1440000"/>
          </a:xfrm>
          <a:prstGeom prst="rect">
            <a:avLst/>
          </a:prstGeom>
        </p:spPr>
      </p:pic>
      <p:pic>
        <p:nvPicPr>
          <p:cNvPr id="11" name="5 Imagen" descr="868.jpg"/>
          <p:cNvPicPr>
            <a:picLocks noChangeAspect="1"/>
          </p:cNvPicPr>
          <p:nvPr/>
        </p:nvPicPr>
        <p:blipFill>
          <a:blip r:embed="rId6" cstate="print"/>
          <a:stretch>
            <a:fillRect/>
          </a:stretch>
        </p:blipFill>
        <p:spPr>
          <a:xfrm>
            <a:off x="5944550" y="4158465"/>
            <a:ext cx="2245763" cy="1440000"/>
          </a:xfrm>
          <a:prstGeom prst="rect">
            <a:avLst/>
          </a:prstGeom>
        </p:spPr>
      </p:pic>
      <p:pic>
        <p:nvPicPr>
          <p:cNvPr id="13" name="7 Imagen" descr="sector-primario-e1539981499293-300x149.jpg"/>
          <p:cNvPicPr>
            <a:picLocks noChangeAspect="1"/>
          </p:cNvPicPr>
          <p:nvPr/>
        </p:nvPicPr>
        <p:blipFill>
          <a:blip r:embed="rId7" cstate="print"/>
          <a:stretch>
            <a:fillRect/>
          </a:stretch>
        </p:blipFill>
        <p:spPr>
          <a:xfrm>
            <a:off x="8332426" y="4179240"/>
            <a:ext cx="2857500" cy="1419225"/>
          </a:xfrm>
          <a:prstGeom prst="rect">
            <a:avLst/>
          </a:prstGeom>
        </p:spPr>
      </p:pic>
    </p:spTree>
    <p:extLst>
      <p:ext uri="{BB962C8B-B14F-4D97-AF65-F5344CB8AC3E}">
        <p14:creationId xmlns:p14="http://schemas.microsoft.com/office/powerpoint/2010/main" val="6454590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2" name="CuadroTexto 1"/>
          <p:cNvSpPr txBox="1"/>
          <p:nvPr/>
        </p:nvSpPr>
        <p:spPr>
          <a:xfrm>
            <a:off x="3492500" y="1968500"/>
            <a:ext cx="5651500" cy="3170099"/>
          </a:xfrm>
          <a:prstGeom prst="rect">
            <a:avLst/>
          </a:prstGeom>
          <a:noFill/>
        </p:spPr>
        <p:txBody>
          <a:bodyPr wrap="square" rtlCol="0">
            <a:spAutoFit/>
          </a:bodyPr>
          <a:lstStyle/>
          <a:p>
            <a:r>
              <a:rPr lang="es-MX" sz="2400" b="1" dirty="0" smtClean="0"/>
              <a:t> Conclusiones </a:t>
            </a:r>
          </a:p>
          <a:p>
            <a:endParaRPr lang="es-MX" dirty="0" smtClean="0"/>
          </a:p>
          <a:p>
            <a:pPr algn="just"/>
            <a:r>
              <a:rPr lang="es-MX" sz="2000" dirty="0" smtClean="0"/>
              <a:t>El ciclo de vida de un producto debe trabajarse por fases, consolidando los criterios que se aplicaran para implementar estrategias de seguimiento, desarrollo y actualización de lo contrario se estará regresando al proceso convencional de los productos. El diseñador debe trabajar hacia el desarrollo de una cultura de producción cíclica.</a:t>
            </a:r>
          </a:p>
          <a:p>
            <a:endParaRPr lang="es-MX" dirty="0"/>
          </a:p>
        </p:txBody>
      </p:sp>
    </p:spTree>
    <p:extLst>
      <p:ext uri="{BB962C8B-B14F-4D97-AF65-F5344CB8AC3E}">
        <p14:creationId xmlns:p14="http://schemas.microsoft.com/office/powerpoint/2010/main" val="25551294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70119" y="365125"/>
            <a:ext cx="3586350" cy="929285"/>
          </a:xfrm>
        </p:spPr>
        <p:txBody>
          <a:bodyPr/>
          <a:lstStyle/>
          <a:p>
            <a:r>
              <a:rPr lang="es-MX" dirty="0" smtClean="0">
                <a:latin typeface="Century Gothic" pitchFamily="34" charset="0"/>
              </a:rPr>
              <a:t>Referencias</a:t>
            </a:r>
            <a:endParaRPr lang="es-MX" dirty="0">
              <a:latin typeface="Century Gothic" pitchFamily="34" charset="0"/>
            </a:endParaRPr>
          </a:p>
        </p:txBody>
      </p:sp>
      <p:sp>
        <p:nvSpPr>
          <p:cNvPr id="3" name="2 CuadroTexto"/>
          <p:cNvSpPr txBox="1"/>
          <p:nvPr/>
        </p:nvSpPr>
        <p:spPr>
          <a:xfrm>
            <a:off x="391886" y="1484416"/>
            <a:ext cx="10889672" cy="4678204"/>
          </a:xfrm>
          <a:prstGeom prst="rect">
            <a:avLst/>
          </a:prstGeom>
          <a:noFill/>
        </p:spPr>
        <p:txBody>
          <a:bodyPr wrap="square" rtlCol="0">
            <a:spAutoFit/>
          </a:bodyPr>
          <a:lstStyle/>
          <a:p>
            <a:pPr indent="457200"/>
            <a:r>
              <a:rPr lang="es-MX" sz="2000" dirty="0" smtClean="0">
                <a:latin typeface="Century Gothic" pitchFamily="34" charset="0"/>
              </a:rPr>
              <a:t>Alvarado Liscano, </a:t>
            </a:r>
            <a:r>
              <a:rPr lang="es-MX" sz="2000" dirty="0" err="1" smtClean="0">
                <a:latin typeface="Century Gothic" pitchFamily="34" charset="0"/>
              </a:rPr>
              <a:t>Jilma</a:t>
            </a:r>
            <a:r>
              <a:rPr lang="es-MX" sz="2000" dirty="0" smtClean="0">
                <a:latin typeface="Century Gothic" pitchFamily="34" charset="0"/>
              </a:rPr>
              <a:t> G.. (2003, julio 14). La acción gerencial y las nuevas tendencias gerenciales. Recuperado de https://www.gestiopolis.com/accion-gerencial-nuevas-tendencias-gerenciales/ </a:t>
            </a:r>
          </a:p>
          <a:p>
            <a:pPr indent="457200"/>
            <a:endParaRPr lang="es-MX" sz="2000" dirty="0" smtClean="0">
              <a:latin typeface="Century Gothic" pitchFamily="34" charset="0"/>
            </a:endParaRPr>
          </a:p>
          <a:p>
            <a:pPr indent="457200"/>
            <a:r>
              <a:rPr lang="es-MX" sz="2000" dirty="0" smtClean="0">
                <a:latin typeface="Century Gothic" pitchFamily="34" charset="0"/>
              </a:rPr>
              <a:t>Business </a:t>
            </a:r>
            <a:r>
              <a:rPr lang="es-MX" sz="2000" dirty="0" err="1" smtClean="0">
                <a:latin typeface="Century Gothic" pitchFamily="34" charset="0"/>
              </a:rPr>
              <a:t>School</a:t>
            </a:r>
            <a:r>
              <a:rPr lang="es-MX" sz="2000" dirty="0" smtClean="0">
                <a:latin typeface="Century Gothic" pitchFamily="34" charset="0"/>
              </a:rPr>
              <a:t> (2019, Mayo 29). Cuatro tipos de procesos de fabricación que debes conocer [Post en foro de la Universidad de Barcelona). Recuperado de https://www.obs-edu.com/int/blog-project-management/proyectos-ingenieria/cuatro-tipos-de-procesos-de-fabricacion-que-debes-conocer </a:t>
            </a:r>
          </a:p>
          <a:p>
            <a:pPr indent="457200"/>
            <a:endParaRPr lang="es-MX" sz="2000" dirty="0" smtClean="0">
              <a:latin typeface="Century Gothic" pitchFamily="34" charset="0"/>
            </a:endParaRPr>
          </a:p>
          <a:p>
            <a:pPr indent="457200"/>
            <a:r>
              <a:rPr lang="es-MX" sz="2000" dirty="0" smtClean="0">
                <a:latin typeface="Century Gothic" pitchFamily="34" charset="0"/>
              </a:rPr>
              <a:t>Gerencie.com (30 de abril de 2018) Materia prima. Costos. Recuperado de https://www.gerencie.com/materia-prima.html </a:t>
            </a:r>
          </a:p>
          <a:p>
            <a:pPr indent="457200"/>
            <a:endParaRPr lang="es-MX" sz="2000" dirty="0" smtClean="0">
              <a:latin typeface="Century Gothic" pitchFamily="34" charset="0"/>
            </a:endParaRPr>
          </a:p>
          <a:p>
            <a:pPr indent="457200"/>
            <a:r>
              <a:rPr lang="es-MX" sz="2000" dirty="0" smtClean="0">
                <a:latin typeface="Century Gothic" pitchFamily="34" charset="0"/>
              </a:rPr>
              <a:t>Guerrero, Tania. (2013). Proceso de adquisición de materia prima. Recuperado de https://prezi.com/lt6zo9mrn_u6/proceso-de-adquisicion-de-materia-prima/</a:t>
            </a:r>
          </a:p>
          <a:p>
            <a:endParaRPr lang="es-MX"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70119" y="365125"/>
            <a:ext cx="3586350" cy="929285"/>
          </a:xfrm>
        </p:spPr>
        <p:txBody>
          <a:bodyPr/>
          <a:lstStyle/>
          <a:p>
            <a:r>
              <a:rPr lang="es-MX" dirty="0" smtClean="0">
                <a:latin typeface="Century Gothic" pitchFamily="34" charset="0"/>
              </a:rPr>
              <a:t>Referencias</a:t>
            </a:r>
            <a:endParaRPr lang="es-MX" dirty="0">
              <a:latin typeface="Century Gothic" pitchFamily="34" charset="0"/>
            </a:endParaRPr>
          </a:p>
        </p:txBody>
      </p:sp>
      <p:sp>
        <p:nvSpPr>
          <p:cNvPr id="3" name="2 CuadroTexto"/>
          <p:cNvSpPr txBox="1"/>
          <p:nvPr/>
        </p:nvSpPr>
        <p:spPr>
          <a:xfrm>
            <a:off x="391886" y="1484416"/>
            <a:ext cx="10889672" cy="1754326"/>
          </a:xfrm>
          <a:prstGeom prst="rect">
            <a:avLst/>
          </a:prstGeom>
          <a:noFill/>
        </p:spPr>
        <p:txBody>
          <a:bodyPr wrap="square" rtlCol="0">
            <a:spAutoFit/>
          </a:bodyPr>
          <a:lstStyle/>
          <a:p>
            <a:r>
              <a:rPr lang="es-MX" dirty="0" smtClean="0">
                <a:hlinkClick r:id="rId2"/>
              </a:rPr>
              <a:t>https://nayelyreyes.wordpress.com/2009/09/29/factores-del-contexto-en-las-necesidades-humanas/</a:t>
            </a:r>
            <a:r>
              <a:rPr lang="es-MX" dirty="0" smtClean="0"/>
              <a:t> </a:t>
            </a:r>
          </a:p>
          <a:p>
            <a:endParaRPr lang="es-MX" dirty="0" smtClean="0"/>
          </a:p>
          <a:p>
            <a:r>
              <a:rPr lang="es-MX" dirty="0" smtClean="0">
                <a:hlinkClick r:id="rId3"/>
              </a:rPr>
              <a:t>https://www.obs-edu.com/int/blog-investigacion/sistemas/empresas-industriales-conceptos-generales-y-tipos-destacar</a:t>
            </a:r>
            <a:r>
              <a:rPr lang="es-MX" dirty="0" smtClean="0"/>
              <a:t> </a:t>
            </a:r>
          </a:p>
          <a:p>
            <a:endParaRPr lang="es-MX" dirty="0" smtClean="0"/>
          </a:p>
          <a:p>
            <a:endParaRPr lang="es-MX"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9" name="CuadroTexto 8"/>
          <p:cNvSpPr txBox="1"/>
          <p:nvPr/>
        </p:nvSpPr>
        <p:spPr>
          <a:xfrm>
            <a:off x="2374493" y="2101026"/>
            <a:ext cx="4009682" cy="4031873"/>
          </a:xfrm>
          <a:prstGeom prst="rect">
            <a:avLst/>
          </a:prstGeom>
          <a:noFill/>
        </p:spPr>
        <p:txBody>
          <a:bodyPr wrap="square" rtlCol="0">
            <a:spAutoFit/>
          </a:bodyPr>
          <a:lstStyle/>
          <a:p>
            <a:pPr indent="457200" algn="just"/>
            <a:r>
              <a:rPr lang="es-MX" sz="1600" dirty="0">
                <a:latin typeface="Century Gothic" panose="020B0502020202020204" pitchFamily="34" charset="0"/>
              </a:rPr>
              <a:t>h</a:t>
            </a:r>
            <a:r>
              <a:rPr lang="es-MX" sz="1600" dirty="0" smtClean="0">
                <a:latin typeface="Century Gothic" panose="020B0502020202020204" pitchFamily="34" charset="0"/>
              </a:rPr>
              <a:t>erramienta </a:t>
            </a:r>
            <a:r>
              <a:rPr lang="es-MX" sz="1600" dirty="0">
                <a:latin typeface="Century Gothic" panose="020B0502020202020204" pitchFamily="34" charset="0"/>
              </a:rPr>
              <a:t>de gestión medioambiental cuya finalidad es analizar de forma objetiva, metódica, sistemática y científica los distintos impactos ambientales potenciales, asociados a cada una de las etapas del ciclo de vida de un producto. </a:t>
            </a:r>
            <a:endParaRPr lang="es-MX" sz="1600" dirty="0" smtClean="0">
              <a:latin typeface="Century Gothic" panose="020B0502020202020204" pitchFamily="34" charset="0"/>
            </a:endParaRPr>
          </a:p>
          <a:p>
            <a:pPr indent="457200" algn="just"/>
            <a:endParaRPr lang="es-MX" sz="1600" dirty="0">
              <a:latin typeface="Century Gothic" panose="020B0502020202020204" pitchFamily="34" charset="0"/>
            </a:endParaRPr>
          </a:p>
          <a:p>
            <a:pPr indent="457200" algn="just"/>
            <a:endParaRPr lang="es-MX" sz="1600" dirty="0" smtClean="0">
              <a:latin typeface="Century Gothic" panose="020B0502020202020204" pitchFamily="34" charset="0"/>
            </a:endParaRPr>
          </a:p>
          <a:p>
            <a:pPr indent="457200" algn="just"/>
            <a:r>
              <a:rPr lang="es-MX" sz="1600" dirty="0" smtClean="0">
                <a:latin typeface="Century Gothic" panose="020B0502020202020204" pitchFamily="34" charset="0"/>
              </a:rPr>
              <a:t>Básicamente</a:t>
            </a:r>
            <a:r>
              <a:rPr lang="es-MX" sz="1600" dirty="0">
                <a:latin typeface="Century Gothic" panose="020B0502020202020204" pitchFamily="34" charset="0"/>
              </a:rPr>
              <a:t>, se enfoca al rediseño de productos bajo el criterio de que los recursos energéticos y materias primas no son ilimitados y que, normalmente, se utilizan más rápido de cómo se reemplazan o como surgen nuevas alternativas. </a:t>
            </a:r>
          </a:p>
        </p:txBody>
      </p:sp>
      <p:sp>
        <p:nvSpPr>
          <p:cNvPr id="10" name="CuadroTexto 9"/>
          <p:cNvSpPr txBox="1"/>
          <p:nvPr/>
        </p:nvSpPr>
        <p:spPr>
          <a:xfrm>
            <a:off x="6932232" y="2657969"/>
            <a:ext cx="4539443" cy="923330"/>
          </a:xfrm>
          <a:prstGeom prst="rect">
            <a:avLst/>
          </a:prstGeom>
          <a:noFill/>
        </p:spPr>
        <p:txBody>
          <a:bodyPr wrap="square" rtlCol="0">
            <a:spAutoFit/>
          </a:bodyPr>
          <a:lstStyle/>
          <a:p>
            <a:pPr algn="ctr"/>
            <a:r>
              <a:rPr lang="es-MX" b="1" dirty="0" smtClean="0">
                <a:latin typeface="Century Gothic" panose="020B0502020202020204" pitchFamily="34" charset="0"/>
              </a:rPr>
              <a:t>“</a:t>
            </a:r>
            <a:r>
              <a:rPr lang="es-MX" b="1" dirty="0">
                <a:latin typeface="Century Gothic" panose="020B0502020202020204" pitchFamily="34" charset="0"/>
              </a:rPr>
              <a:t>Desde el nacimiento hasta la tumba” </a:t>
            </a:r>
            <a:r>
              <a:rPr lang="es-MX" dirty="0">
                <a:latin typeface="Century Gothic" panose="020B0502020202020204" pitchFamily="34" charset="0"/>
              </a:rPr>
              <a:t>es lo que se denomina ciclo de vida de un producto</a:t>
            </a:r>
            <a:r>
              <a:rPr lang="es-MX" dirty="0" smtClean="0">
                <a:latin typeface="Century Gothic" panose="020B0502020202020204" pitchFamily="34" charset="0"/>
              </a:rPr>
              <a:t>.</a:t>
            </a:r>
            <a:endParaRPr lang="es-MX" dirty="0"/>
          </a:p>
        </p:txBody>
      </p:sp>
      <p:pic>
        <p:nvPicPr>
          <p:cNvPr id="11" name="5 Imagen" descr="ACV.jpg"/>
          <p:cNvPicPr>
            <a:picLocks noChangeAspect="1"/>
          </p:cNvPicPr>
          <p:nvPr/>
        </p:nvPicPr>
        <p:blipFill>
          <a:blip r:embed="rId4" cstate="print"/>
          <a:stretch>
            <a:fillRect/>
          </a:stretch>
        </p:blipFill>
        <p:spPr>
          <a:xfrm>
            <a:off x="7603176" y="3843821"/>
            <a:ext cx="2627404" cy="1622130"/>
          </a:xfrm>
          <a:prstGeom prst="rect">
            <a:avLst/>
          </a:prstGeom>
        </p:spPr>
      </p:pic>
      <p:sp>
        <p:nvSpPr>
          <p:cNvPr id="12" name="Título 1"/>
          <p:cNvSpPr>
            <a:spLocks noGrp="1"/>
          </p:cNvSpPr>
          <p:nvPr>
            <p:ph type="title"/>
          </p:nvPr>
        </p:nvSpPr>
        <p:spPr>
          <a:xfrm>
            <a:off x="627704" y="1381026"/>
            <a:ext cx="8023167" cy="720000"/>
          </a:xfrm>
        </p:spPr>
        <p:txBody>
          <a:bodyPr>
            <a:normAutofit/>
          </a:bodyPr>
          <a:lstStyle/>
          <a:p>
            <a:r>
              <a:rPr lang="es-MX" sz="2400" dirty="0">
                <a:latin typeface="Century Gothic" panose="020B0502020202020204" pitchFamily="34" charset="0"/>
              </a:rPr>
              <a:t>1.1	Definición de análisis del ciclo de vida (ACV)</a:t>
            </a:r>
          </a:p>
        </p:txBody>
      </p:sp>
    </p:spTree>
    <p:extLst>
      <p:ext uri="{BB962C8B-B14F-4D97-AF65-F5344CB8AC3E}">
        <p14:creationId xmlns:p14="http://schemas.microsoft.com/office/powerpoint/2010/main" val="28528703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8" name="Título 1"/>
          <p:cNvSpPr>
            <a:spLocks noGrp="1"/>
          </p:cNvSpPr>
          <p:nvPr>
            <p:ph type="title"/>
          </p:nvPr>
        </p:nvSpPr>
        <p:spPr>
          <a:xfrm>
            <a:off x="763701" y="1371283"/>
            <a:ext cx="8023167" cy="720000"/>
          </a:xfrm>
        </p:spPr>
        <p:txBody>
          <a:bodyPr>
            <a:normAutofit/>
          </a:bodyPr>
          <a:lstStyle/>
          <a:p>
            <a:r>
              <a:rPr lang="es-MX" sz="2400" dirty="0">
                <a:latin typeface="Century Gothic" panose="020B0502020202020204" pitchFamily="34" charset="0"/>
              </a:rPr>
              <a:t>1.2	</a:t>
            </a:r>
            <a:r>
              <a:rPr lang="es-MX" sz="2400" dirty="0">
                <a:latin typeface="Century Gothic" panose="020B0502020202020204" pitchFamily="34" charset="0"/>
              </a:rPr>
              <a:t>T</a:t>
            </a:r>
            <a:r>
              <a:rPr lang="es-MX" sz="2400" dirty="0" smtClean="0">
                <a:latin typeface="Century Gothic" panose="020B0502020202020204" pitchFamily="34" charset="0"/>
              </a:rPr>
              <a:t>rabajar con el </a:t>
            </a:r>
            <a:r>
              <a:rPr lang="es-MX" sz="2400" dirty="0" smtClean="0">
                <a:latin typeface="Century Gothic" panose="020B0502020202020204" pitchFamily="34" charset="0"/>
              </a:rPr>
              <a:t>ciclo </a:t>
            </a:r>
            <a:r>
              <a:rPr lang="es-MX" sz="2400" dirty="0">
                <a:latin typeface="Century Gothic" panose="020B0502020202020204" pitchFamily="34" charset="0"/>
              </a:rPr>
              <a:t>de vida </a:t>
            </a:r>
            <a:r>
              <a:rPr lang="es-MX" sz="2400" dirty="0" smtClean="0">
                <a:latin typeface="Century Gothic" panose="020B0502020202020204" pitchFamily="34" charset="0"/>
              </a:rPr>
              <a:t> </a:t>
            </a:r>
            <a:endParaRPr lang="es-MX" sz="2400" dirty="0">
              <a:latin typeface="Century Gothic" panose="020B0502020202020204" pitchFamily="34" charset="0"/>
            </a:endParaRPr>
          </a:p>
        </p:txBody>
      </p:sp>
      <p:sp>
        <p:nvSpPr>
          <p:cNvPr id="9" name="CuadroTexto 8"/>
          <p:cNvSpPr txBox="1"/>
          <p:nvPr/>
        </p:nvSpPr>
        <p:spPr>
          <a:xfrm>
            <a:off x="763701" y="2091283"/>
            <a:ext cx="5217553" cy="4278094"/>
          </a:xfrm>
          <a:prstGeom prst="rect">
            <a:avLst/>
          </a:prstGeom>
          <a:noFill/>
        </p:spPr>
        <p:txBody>
          <a:bodyPr wrap="square" rtlCol="0">
            <a:spAutoFit/>
          </a:bodyPr>
          <a:lstStyle/>
          <a:p>
            <a:pPr indent="457200" algn="just"/>
            <a:r>
              <a:rPr lang="es-MX" sz="1600" dirty="0">
                <a:latin typeface="Century Gothic" panose="020B0502020202020204" pitchFamily="34" charset="0"/>
              </a:rPr>
              <a:t>La Teoría de la Difusión y Adopción de las Innovaciones o Creaciones, proporciona la razón fundamental</a:t>
            </a:r>
            <a:r>
              <a:rPr lang="es-MX" sz="1600" dirty="0" smtClean="0">
                <a:latin typeface="Century Gothic" panose="020B0502020202020204" pitchFamily="34" charset="0"/>
              </a:rPr>
              <a:t>:</a:t>
            </a:r>
          </a:p>
          <a:p>
            <a:pPr indent="457200" algn="just"/>
            <a:endParaRPr lang="es-MX" sz="1600" dirty="0">
              <a:latin typeface="Century Gothic" panose="020B0502020202020204" pitchFamily="34" charset="0"/>
            </a:endParaRPr>
          </a:p>
          <a:p>
            <a:pPr indent="457200" algn="just"/>
            <a:r>
              <a:rPr lang="es-MX" sz="1600" dirty="0">
                <a:latin typeface="Century Gothic" panose="020B0502020202020204" pitchFamily="34" charset="0"/>
              </a:rPr>
              <a:t>Cuando se lanza un nuevo producto, la empresa debe estimular la toma de conciencia, el interés, la prueba y la compra; esto toma </a:t>
            </a:r>
            <a:r>
              <a:rPr lang="es-MX" sz="1600" dirty="0" smtClean="0">
                <a:latin typeface="Century Gothic" panose="020B0502020202020204" pitchFamily="34" charset="0"/>
              </a:rPr>
              <a:t>tiempo.</a:t>
            </a:r>
          </a:p>
          <a:p>
            <a:pPr indent="457200" algn="just"/>
            <a:endParaRPr lang="es-MX" sz="1600" dirty="0">
              <a:latin typeface="Century Gothic" panose="020B0502020202020204" pitchFamily="34" charset="0"/>
            </a:endParaRPr>
          </a:p>
          <a:p>
            <a:pPr indent="457200" algn="just"/>
            <a:r>
              <a:rPr lang="es-MX" sz="1600" dirty="0" smtClean="0">
                <a:latin typeface="Century Gothic" panose="020B0502020202020204" pitchFamily="34" charset="0"/>
              </a:rPr>
              <a:t>Si </a:t>
            </a:r>
            <a:r>
              <a:rPr lang="es-MX" sz="1600" dirty="0">
                <a:latin typeface="Century Gothic" panose="020B0502020202020204" pitchFamily="34" charset="0"/>
              </a:rPr>
              <a:t>el producto es satisfactorio, mayor número de consumidores (adopción temprana) lo tendrán. </a:t>
            </a:r>
            <a:endParaRPr lang="es-MX" sz="1600" dirty="0" smtClean="0">
              <a:latin typeface="Century Gothic" panose="020B0502020202020204" pitchFamily="34" charset="0"/>
            </a:endParaRPr>
          </a:p>
          <a:p>
            <a:pPr indent="457200" algn="just"/>
            <a:endParaRPr lang="es-MX" sz="1600" dirty="0">
              <a:latin typeface="Century Gothic" panose="020B0502020202020204" pitchFamily="34" charset="0"/>
            </a:endParaRPr>
          </a:p>
          <a:p>
            <a:pPr indent="457200" algn="just"/>
            <a:r>
              <a:rPr lang="es-MX" sz="1600" dirty="0" smtClean="0">
                <a:latin typeface="Century Gothic" panose="020B0502020202020204" pitchFamily="34" charset="0"/>
              </a:rPr>
              <a:t>La </a:t>
            </a:r>
            <a:r>
              <a:rPr lang="es-MX" sz="1600" dirty="0">
                <a:latin typeface="Century Gothic" panose="020B0502020202020204" pitchFamily="34" charset="0"/>
              </a:rPr>
              <a:t>entrada de los competidores al mercado acelera el proceso de adopción, lo cual incrementa la conciencia del mercado y hace que bajen los precios. </a:t>
            </a:r>
            <a:endParaRPr lang="es-MX" sz="1600" dirty="0" smtClean="0">
              <a:latin typeface="Century Gothic" panose="020B0502020202020204" pitchFamily="34" charset="0"/>
            </a:endParaRPr>
          </a:p>
          <a:p>
            <a:pPr indent="457200" algn="just"/>
            <a:endParaRPr lang="es-MX" sz="1600" dirty="0">
              <a:latin typeface="Century Gothic" panose="020B0502020202020204" pitchFamily="34" charset="0"/>
            </a:endParaRPr>
          </a:p>
        </p:txBody>
      </p:sp>
      <p:sp>
        <p:nvSpPr>
          <p:cNvPr id="10" name="CuadroTexto 9"/>
          <p:cNvSpPr txBox="1"/>
          <p:nvPr/>
        </p:nvSpPr>
        <p:spPr>
          <a:xfrm>
            <a:off x="6776645" y="2899172"/>
            <a:ext cx="4210196" cy="1323439"/>
          </a:xfrm>
          <a:prstGeom prst="rect">
            <a:avLst/>
          </a:prstGeom>
          <a:noFill/>
        </p:spPr>
        <p:txBody>
          <a:bodyPr wrap="square" rtlCol="0">
            <a:spAutoFit/>
          </a:bodyPr>
          <a:lstStyle/>
          <a:p>
            <a:pPr indent="457200" algn="just"/>
            <a:r>
              <a:rPr lang="es-MX" sz="1600" dirty="0" smtClean="0">
                <a:latin typeface="Century Gothic" panose="020B0502020202020204" pitchFamily="34" charset="0"/>
              </a:rPr>
              <a:t>El </a:t>
            </a:r>
            <a:r>
              <a:rPr lang="es-MX" sz="1600" dirty="0">
                <a:latin typeface="Century Gothic" panose="020B0502020202020204" pitchFamily="34" charset="0"/>
              </a:rPr>
              <a:t>concepto de CVP proporciona un marco útil para desarrollar estrategias de comercialización en diferentes etapas del ciclo del producto. </a:t>
            </a:r>
            <a:endParaRPr lang="es-MX" sz="1600" dirty="0"/>
          </a:p>
        </p:txBody>
      </p:sp>
      <p:sp>
        <p:nvSpPr>
          <p:cNvPr id="2" name="CuadroTexto 1"/>
          <p:cNvSpPr txBox="1"/>
          <p:nvPr/>
        </p:nvSpPr>
        <p:spPr>
          <a:xfrm>
            <a:off x="7675241" y="4222611"/>
            <a:ext cx="2005780" cy="1200329"/>
          </a:xfrm>
          <a:prstGeom prst="rect">
            <a:avLst/>
          </a:prstGeom>
          <a:noFill/>
        </p:spPr>
        <p:txBody>
          <a:bodyPr wrap="square" rtlCol="0">
            <a:spAutoFit/>
          </a:bodyPr>
          <a:lstStyle/>
          <a:p>
            <a:r>
              <a:rPr lang="es-MX" sz="7200" dirty="0" smtClean="0"/>
              <a:t>CVP</a:t>
            </a:r>
            <a:endParaRPr lang="es-MX" sz="7200" dirty="0"/>
          </a:p>
        </p:txBody>
      </p:sp>
    </p:spTree>
    <p:extLst>
      <p:ext uri="{BB962C8B-B14F-4D97-AF65-F5344CB8AC3E}">
        <p14:creationId xmlns:p14="http://schemas.microsoft.com/office/powerpoint/2010/main" val="7540170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171863" y="117047"/>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8" name="Título 1"/>
          <p:cNvSpPr>
            <a:spLocks noGrp="1"/>
          </p:cNvSpPr>
          <p:nvPr>
            <p:ph type="title"/>
          </p:nvPr>
        </p:nvSpPr>
        <p:spPr>
          <a:xfrm>
            <a:off x="178131" y="1044098"/>
            <a:ext cx="8023167" cy="720000"/>
          </a:xfrm>
        </p:spPr>
        <p:txBody>
          <a:bodyPr>
            <a:normAutofit/>
          </a:bodyPr>
          <a:lstStyle/>
          <a:p>
            <a:r>
              <a:rPr lang="es-MX" sz="1800" dirty="0" smtClean="0">
                <a:latin typeface="Century Gothic" panose="020B0502020202020204" pitchFamily="34" charset="0"/>
              </a:rPr>
              <a:t>1.3 Evolución </a:t>
            </a:r>
            <a:r>
              <a:rPr lang="es-MX" sz="1800" dirty="0" smtClean="0">
                <a:latin typeface="Century Gothic" panose="020B0502020202020204" pitchFamily="34" charset="0"/>
              </a:rPr>
              <a:t>histórica</a:t>
            </a:r>
            <a:endParaRPr lang="es-MX" sz="1800" dirty="0">
              <a:latin typeface="Century Gothic" panose="020B0502020202020204" pitchFamily="34" charset="0"/>
            </a:endParaRPr>
          </a:p>
        </p:txBody>
      </p:sp>
      <p:sp>
        <p:nvSpPr>
          <p:cNvPr id="9" name="Flecha derecha 8"/>
          <p:cNvSpPr/>
          <p:nvPr/>
        </p:nvSpPr>
        <p:spPr>
          <a:xfrm>
            <a:off x="407323" y="2506877"/>
            <a:ext cx="11384873" cy="1138844"/>
          </a:xfrm>
          <a:prstGeom prst="rightArrow">
            <a:avLst>
              <a:gd name="adj1" fmla="val 36861"/>
              <a:gd name="adj2" fmla="val 55109"/>
            </a:avLst>
          </a:prstGeom>
          <a:gradFill flip="none" rotWithShape="1">
            <a:gsLst>
              <a:gs pos="0">
                <a:srgbClr val="001848"/>
              </a:gs>
              <a:gs pos="50000">
                <a:schemeClr val="accent1">
                  <a:lumMod val="75000"/>
                </a:schemeClr>
              </a:gs>
              <a:gs pos="100000">
                <a:srgbClr val="B5F7E1"/>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5 CuadroTexto"/>
          <p:cNvSpPr txBox="1"/>
          <p:nvPr/>
        </p:nvSpPr>
        <p:spPr>
          <a:xfrm>
            <a:off x="178131" y="3788228"/>
            <a:ext cx="712519" cy="369332"/>
          </a:xfrm>
          <a:prstGeom prst="rect">
            <a:avLst/>
          </a:prstGeom>
          <a:noFill/>
        </p:spPr>
        <p:txBody>
          <a:bodyPr wrap="square" rtlCol="0">
            <a:spAutoFit/>
          </a:bodyPr>
          <a:lstStyle/>
          <a:p>
            <a:r>
              <a:rPr lang="es-MX" b="1" dirty="0" smtClean="0">
                <a:latin typeface="Century Gothic" pitchFamily="34" charset="0"/>
              </a:rPr>
              <a:t>1960</a:t>
            </a:r>
            <a:endParaRPr lang="es-MX" b="1" dirty="0">
              <a:latin typeface="Century Gothic" pitchFamily="34" charset="0"/>
            </a:endParaRPr>
          </a:p>
        </p:txBody>
      </p:sp>
      <p:cxnSp>
        <p:nvCxnSpPr>
          <p:cNvPr id="11" name="7 Conector recto"/>
          <p:cNvCxnSpPr/>
          <p:nvPr/>
        </p:nvCxnSpPr>
        <p:spPr>
          <a:xfrm flipH="1">
            <a:off x="534390" y="2565070"/>
            <a:ext cx="11876" cy="1140031"/>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2" name="16 Conector recto"/>
          <p:cNvCxnSpPr/>
          <p:nvPr/>
        </p:nvCxnSpPr>
        <p:spPr>
          <a:xfrm flipH="1">
            <a:off x="2551165" y="2574970"/>
            <a:ext cx="11876" cy="1140031"/>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3" name="17 Conector recto"/>
          <p:cNvCxnSpPr/>
          <p:nvPr/>
        </p:nvCxnSpPr>
        <p:spPr>
          <a:xfrm flipH="1">
            <a:off x="4627315" y="2572995"/>
            <a:ext cx="11876" cy="1140031"/>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4" name="18 Conector recto"/>
          <p:cNvCxnSpPr/>
          <p:nvPr/>
        </p:nvCxnSpPr>
        <p:spPr>
          <a:xfrm flipH="1">
            <a:off x="6679715" y="2594770"/>
            <a:ext cx="11876" cy="1140031"/>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5" name="19 Conector recto"/>
          <p:cNvCxnSpPr/>
          <p:nvPr/>
        </p:nvCxnSpPr>
        <p:spPr>
          <a:xfrm flipH="1">
            <a:off x="8708365" y="2616545"/>
            <a:ext cx="11876" cy="114003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6" name="20 CuadroTexto"/>
          <p:cNvSpPr txBox="1"/>
          <p:nvPr/>
        </p:nvSpPr>
        <p:spPr>
          <a:xfrm>
            <a:off x="2206823" y="2135579"/>
            <a:ext cx="712519" cy="369332"/>
          </a:xfrm>
          <a:prstGeom prst="rect">
            <a:avLst/>
          </a:prstGeom>
          <a:noFill/>
        </p:spPr>
        <p:txBody>
          <a:bodyPr wrap="square" rtlCol="0">
            <a:spAutoFit/>
          </a:bodyPr>
          <a:lstStyle/>
          <a:p>
            <a:r>
              <a:rPr lang="es-MX" b="1" dirty="0" smtClean="0">
                <a:latin typeface="Century Gothic" pitchFamily="34" charset="0"/>
              </a:rPr>
              <a:t>1970</a:t>
            </a:r>
            <a:endParaRPr lang="es-MX" b="1" dirty="0">
              <a:latin typeface="Century Gothic" pitchFamily="34" charset="0"/>
            </a:endParaRPr>
          </a:p>
        </p:txBody>
      </p:sp>
      <p:sp>
        <p:nvSpPr>
          <p:cNvPr id="17" name="21 CuadroTexto"/>
          <p:cNvSpPr txBox="1"/>
          <p:nvPr/>
        </p:nvSpPr>
        <p:spPr>
          <a:xfrm>
            <a:off x="4273119" y="3786248"/>
            <a:ext cx="712519" cy="369332"/>
          </a:xfrm>
          <a:prstGeom prst="rect">
            <a:avLst/>
          </a:prstGeom>
          <a:noFill/>
        </p:spPr>
        <p:txBody>
          <a:bodyPr wrap="square" rtlCol="0">
            <a:spAutoFit/>
          </a:bodyPr>
          <a:lstStyle/>
          <a:p>
            <a:r>
              <a:rPr lang="es-MX" b="1" dirty="0" smtClean="0">
                <a:latin typeface="Century Gothic" pitchFamily="34" charset="0"/>
              </a:rPr>
              <a:t>1980</a:t>
            </a:r>
            <a:endParaRPr lang="es-MX" b="1" dirty="0">
              <a:latin typeface="Century Gothic" pitchFamily="34" charset="0"/>
            </a:endParaRPr>
          </a:p>
        </p:txBody>
      </p:sp>
      <p:sp>
        <p:nvSpPr>
          <p:cNvPr id="18" name="22 CuadroTexto"/>
          <p:cNvSpPr txBox="1"/>
          <p:nvPr/>
        </p:nvSpPr>
        <p:spPr>
          <a:xfrm>
            <a:off x="6327542" y="2159329"/>
            <a:ext cx="712519" cy="369332"/>
          </a:xfrm>
          <a:prstGeom prst="rect">
            <a:avLst/>
          </a:prstGeom>
          <a:noFill/>
        </p:spPr>
        <p:txBody>
          <a:bodyPr wrap="square" rtlCol="0">
            <a:spAutoFit/>
          </a:bodyPr>
          <a:lstStyle/>
          <a:p>
            <a:r>
              <a:rPr lang="es-MX" b="1" dirty="0" smtClean="0">
                <a:latin typeface="Century Gothic" pitchFamily="34" charset="0"/>
              </a:rPr>
              <a:t>1990</a:t>
            </a:r>
            <a:endParaRPr lang="es-MX" b="1" dirty="0">
              <a:latin typeface="Century Gothic" pitchFamily="34" charset="0"/>
            </a:endParaRPr>
          </a:p>
        </p:txBody>
      </p:sp>
      <p:sp>
        <p:nvSpPr>
          <p:cNvPr id="19" name="23 CuadroTexto"/>
          <p:cNvSpPr txBox="1"/>
          <p:nvPr/>
        </p:nvSpPr>
        <p:spPr>
          <a:xfrm>
            <a:off x="8356232" y="3831770"/>
            <a:ext cx="712519" cy="369332"/>
          </a:xfrm>
          <a:prstGeom prst="rect">
            <a:avLst/>
          </a:prstGeom>
          <a:noFill/>
        </p:spPr>
        <p:txBody>
          <a:bodyPr wrap="square" rtlCol="0">
            <a:spAutoFit/>
          </a:bodyPr>
          <a:lstStyle/>
          <a:p>
            <a:r>
              <a:rPr lang="es-MX" b="1" dirty="0" smtClean="0">
                <a:latin typeface="Century Gothic" pitchFamily="34" charset="0"/>
              </a:rPr>
              <a:t>2000</a:t>
            </a:r>
            <a:endParaRPr lang="es-MX" b="1" dirty="0">
              <a:latin typeface="Century Gothic" pitchFamily="34" charset="0"/>
            </a:endParaRPr>
          </a:p>
        </p:txBody>
      </p:sp>
      <p:sp>
        <p:nvSpPr>
          <p:cNvPr id="20" name="13 CuadroTexto"/>
          <p:cNvSpPr txBox="1"/>
          <p:nvPr/>
        </p:nvSpPr>
        <p:spPr>
          <a:xfrm>
            <a:off x="462989" y="4155312"/>
            <a:ext cx="1493134" cy="1015663"/>
          </a:xfrm>
          <a:prstGeom prst="rect">
            <a:avLst/>
          </a:prstGeom>
          <a:noFill/>
          <a:ln w="3175">
            <a:solidFill>
              <a:schemeClr val="tx1"/>
            </a:solidFill>
          </a:ln>
        </p:spPr>
        <p:txBody>
          <a:bodyPr wrap="square" rtlCol="0">
            <a:spAutoFit/>
          </a:bodyPr>
          <a:lstStyle/>
          <a:p>
            <a:pPr algn="ctr"/>
            <a:r>
              <a:rPr lang="es-MX" sz="1000" dirty="0" smtClean="0">
                <a:latin typeface="Century Gothic" pitchFamily="34" charset="0"/>
              </a:rPr>
              <a:t>1° Estudios realizados para la disminución de recursos consumidos en Estados Unidos y Gran Bretaña.</a:t>
            </a:r>
            <a:endParaRPr lang="es-MX" sz="1000" dirty="0">
              <a:latin typeface="Century Gothic" pitchFamily="34" charset="0"/>
            </a:endParaRPr>
          </a:p>
        </p:txBody>
      </p:sp>
      <p:sp>
        <p:nvSpPr>
          <p:cNvPr id="21" name="14 CuadroTexto"/>
          <p:cNvSpPr txBox="1"/>
          <p:nvPr/>
        </p:nvSpPr>
        <p:spPr>
          <a:xfrm>
            <a:off x="3752143" y="974202"/>
            <a:ext cx="1493134" cy="1477328"/>
          </a:xfrm>
          <a:prstGeom prst="rect">
            <a:avLst/>
          </a:prstGeom>
          <a:noFill/>
          <a:ln w="3175">
            <a:solidFill>
              <a:schemeClr val="tx1"/>
            </a:solidFill>
          </a:ln>
        </p:spPr>
        <p:txBody>
          <a:bodyPr wrap="square" rtlCol="0">
            <a:spAutoFit/>
          </a:bodyPr>
          <a:lstStyle/>
          <a:p>
            <a:pPr algn="ctr"/>
            <a:r>
              <a:rPr lang="es-MX" sz="1000" dirty="0" smtClean="0">
                <a:latin typeface="Century Gothic" pitchFamily="34" charset="0"/>
              </a:rPr>
              <a:t>1979</a:t>
            </a:r>
          </a:p>
          <a:p>
            <a:pPr algn="ctr"/>
            <a:r>
              <a:rPr lang="es-MX" sz="1000" dirty="0" smtClean="0">
                <a:latin typeface="Century Gothic" pitchFamily="34" charset="0"/>
              </a:rPr>
              <a:t>La fundación de la </a:t>
            </a:r>
            <a:r>
              <a:rPr lang="es-MX" sz="1000" b="1" dirty="0" smtClean="0">
                <a:latin typeface="Century Gothic" panose="020B0502020202020204" pitchFamily="34" charset="0"/>
              </a:rPr>
              <a:t>SETAC</a:t>
            </a:r>
            <a:r>
              <a:rPr lang="es-MX" sz="1000" dirty="0" smtClean="0">
                <a:latin typeface="Century Gothic" panose="020B0502020202020204" pitchFamily="34" charset="0"/>
              </a:rPr>
              <a:t> (</a:t>
            </a:r>
            <a:r>
              <a:rPr lang="es-MX" sz="1000" dirty="0" err="1" smtClean="0">
                <a:latin typeface="Century Gothic" panose="020B0502020202020204" pitchFamily="34" charset="0"/>
              </a:rPr>
              <a:t>Society</a:t>
            </a:r>
            <a:r>
              <a:rPr lang="es-MX" sz="1000" dirty="0" smtClean="0">
                <a:latin typeface="Century Gothic" panose="020B0502020202020204" pitchFamily="34" charset="0"/>
              </a:rPr>
              <a:t> for </a:t>
            </a:r>
            <a:r>
              <a:rPr lang="es-MX" sz="1000" dirty="0" err="1" smtClean="0">
                <a:latin typeface="Century Gothic" panose="020B0502020202020204" pitchFamily="34" charset="0"/>
              </a:rPr>
              <a:t>Environmental</a:t>
            </a:r>
            <a:r>
              <a:rPr lang="es-MX" sz="1000" dirty="0" smtClean="0">
                <a:latin typeface="Century Gothic" panose="020B0502020202020204" pitchFamily="34" charset="0"/>
              </a:rPr>
              <a:t> </a:t>
            </a:r>
            <a:r>
              <a:rPr lang="es-MX" sz="1000" dirty="0" err="1" smtClean="0">
                <a:latin typeface="Century Gothic" panose="020B0502020202020204" pitchFamily="34" charset="0"/>
              </a:rPr>
              <a:t>Toxicology</a:t>
            </a:r>
            <a:r>
              <a:rPr lang="es-MX" sz="1000" dirty="0" smtClean="0">
                <a:latin typeface="Century Gothic" panose="020B0502020202020204" pitchFamily="34" charset="0"/>
              </a:rPr>
              <a:t> and </a:t>
            </a:r>
            <a:r>
              <a:rPr lang="es-MX" sz="1000" dirty="0" err="1" smtClean="0">
                <a:latin typeface="Century Gothic" panose="020B0502020202020204" pitchFamily="34" charset="0"/>
              </a:rPr>
              <a:t>Chemistry</a:t>
            </a:r>
            <a:r>
              <a:rPr lang="es-MX" sz="1000" dirty="0" smtClean="0">
                <a:latin typeface="Century Gothic" panose="020B0502020202020204" pitchFamily="34" charset="0"/>
              </a:rPr>
              <a:t>), comenzó el desarrollo de la metodología y los criterios del ACV.  </a:t>
            </a:r>
            <a:endParaRPr lang="es-MX" sz="1000" dirty="0">
              <a:latin typeface="Century Gothic" pitchFamily="34" charset="0"/>
            </a:endParaRPr>
          </a:p>
        </p:txBody>
      </p:sp>
      <p:cxnSp>
        <p:nvCxnSpPr>
          <p:cNvPr id="22" name="25 Conector recto de flecha"/>
          <p:cNvCxnSpPr/>
          <p:nvPr/>
        </p:nvCxnSpPr>
        <p:spPr>
          <a:xfrm>
            <a:off x="4490978" y="2303362"/>
            <a:ext cx="3" cy="55559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29 Conector recto de flecha"/>
          <p:cNvCxnSpPr/>
          <p:nvPr/>
        </p:nvCxnSpPr>
        <p:spPr>
          <a:xfrm flipH="1" flipV="1">
            <a:off x="1203763" y="3275631"/>
            <a:ext cx="4" cy="87967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32 CuadroTexto"/>
          <p:cNvSpPr txBox="1"/>
          <p:nvPr/>
        </p:nvSpPr>
        <p:spPr>
          <a:xfrm>
            <a:off x="5891514" y="4272987"/>
            <a:ext cx="1064866" cy="1169551"/>
          </a:xfrm>
          <a:prstGeom prst="rect">
            <a:avLst/>
          </a:prstGeom>
          <a:noFill/>
          <a:ln w="3175">
            <a:solidFill>
              <a:schemeClr val="tx1"/>
            </a:solidFill>
          </a:ln>
        </p:spPr>
        <p:txBody>
          <a:bodyPr wrap="square" rtlCol="0">
            <a:spAutoFit/>
          </a:bodyPr>
          <a:lstStyle/>
          <a:p>
            <a:pPr algn="ctr"/>
            <a:r>
              <a:rPr lang="es-MX" sz="1000" dirty="0" smtClean="0">
                <a:latin typeface="Century Gothic" pitchFamily="34" charset="0"/>
              </a:rPr>
              <a:t>1990</a:t>
            </a:r>
          </a:p>
          <a:p>
            <a:pPr algn="ctr"/>
            <a:r>
              <a:rPr lang="es-MX" sz="1000" dirty="0" smtClean="0">
                <a:latin typeface="Century Gothic" pitchFamily="34" charset="0"/>
              </a:rPr>
              <a:t>Se proyecta el tema del </a:t>
            </a:r>
            <a:r>
              <a:rPr lang="es-MX" sz="1000" b="1" dirty="0" smtClean="0">
                <a:latin typeface="Century Gothic" pitchFamily="34" charset="0"/>
              </a:rPr>
              <a:t>Análisis del Ciclo de Vida </a:t>
            </a:r>
            <a:r>
              <a:rPr lang="es-MX" sz="1000" dirty="0" smtClean="0">
                <a:latin typeface="Century Gothic" pitchFamily="34" charset="0"/>
              </a:rPr>
              <a:t>a nivel Internacional.</a:t>
            </a:r>
            <a:endParaRPr lang="es-MX" sz="1000" dirty="0">
              <a:latin typeface="Century Gothic" pitchFamily="34" charset="0"/>
            </a:endParaRPr>
          </a:p>
        </p:txBody>
      </p:sp>
      <p:cxnSp>
        <p:nvCxnSpPr>
          <p:cNvPr id="25" name="33 Conector recto de flecha"/>
          <p:cNvCxnSpPr/>
          <p:nvPr/>
        </p:nvCxnSpPr>
        <p:spPr>
          <a:xfrm flipV="1">
            <a:off x="6678592" y="3694257"/>
            <a:ext cx="2071" cy="56522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35 CuadroTexto"/>
          <p:cNvSpPr txBox="1"/>
          <p:nvPr/>
        </p:nvSpPr>
        <p:spPr>
          <a:xfrm>
            <a:off x="6053554" y="879683"/>
            <a:ext cx="1921398" cy="1323439"/>
          </a:xfrm>
          <a:prstGeom prst="rect">
            <a:avLst/>
          </a:prstGeom>
          <a:noFill/>
          <a:ln w="3175">
            <a:solidFill>
              <a:schemeClr val="tx1"/>
            </a:solidFill>
          </a:ln>
        </p:spPr>
        <p:txBody>
          <a:bodyPr wrap="square" rtlCol="0">
            <a:spAutoFit/>
          </a:bodyPr>
          <a:lstStyle/>
          <a:p>
            <a:pPr algn="ctr"/>
            <a:r>
              <a:rPr lang="es-MX" sz="1000" dirty="0" smtClean="0">
                <a:latin typeface="Century Gothic" pitchFamily="34" charset="0"/>
              </a:rPr>
              <a:t>1992. </a:t>
            </a:r>
          </a:p>
          <a:p>
            <a:pPr algn="ctr"/>
            <a:r>
              <a:rPr lang="es-MX" sz="1000" dirty="0" smtClean="0">
                <a:latin typeface="Century Gothic" pitchFamily="34" charset="0"/>
              </a:rPr>
              <a:t>Se crea </a:t>
            </a:r>
            <a:r>
              <a:rPr lang="es-MX" sz="1000" b="1" dirty="0" smtClean="0">
                <a:latin typeface="Century Gothic" pitchFamily="34" charset="0"/>
              </a:rPr>
              <a:t>la SPOLD </a:t>
            </a:r>
            <a:r>
              <a:rPr lang="es-MX" sz="1000" dirty="0" smtClean="0">
                <a:latin typeface="Century Gothic" pitchFamily="34" charset="0"/>
              </a:rPr>
              <a:t>(</a:t>
            </a:r>
            <a:r>
              <a:rPr lang="es-MX" sz="1000" dirty="0" err="1" smtClean="0">
                <a:latin typeface="Century Gothic" pitchFamily="34" charset="0"/>
              </a:rPr>
              <a:t>Society</a:t>
            </a:r>
            <a:r>
              <a:rPr lang="es-MX" sz="1000" dirty="0" smtClean="0">
                <a:latin typeface="Century Gothic" pitchFamily="34" charset="0"/>
              </a:rPr>
              <a:t> for the </a:t>
            </a:r>
            <a:r>
              <a:rPr lang="es-MX" sz="1000" dirty="0" err="1" smtClean="0">
                <a:latin typeface="Century Gothic" pitchFamily="34" charset="0"/>
              </a:rPr>
              <a:t>Promotion</a:t>
            </a:r>
            <a:r>
              <a:rPr lang="es-MX" sz="1000" dirty="0" smtClean="0">
                <a:latin typeface="Century Gothic" pitchFamily="34" charset="0"/>
              </a:rPr>
              <a:t> of LCA </a:t>
            </a:r>
            <a:r>
              <a:rPr lang="es-MX" sz="1000" dirty="0" err="1" smtClean="0">
                <a:latin typeface="Century Gothic" pitchFamily="34" charset="0"/>
              </a:rPr>
              <a:t>Development</a:t>
            </a:r>
            <a:r>
              <a:rPr lang="es-MX" sz="1000" dirty="0" smtClean="0">
                <a:latin typeface="Century Gothic" pitchFamily="34" charset="0"/>
              </a:rPr>
              <a:t>), formada por 20 grandes compañías europeas, con el objetivo de potenciar y normalizar el uso del ACV.</a:t>
            </a:r>
            <a:endParaRPr lang="es-MX" sz="1000" dirty="0">
              <a:latin typeface="Century Gothic" pitchFamily="34" charset="0"/>
            </a:endParaRPr>
          </a:p>
        </p:txBody>
      </p:sp>
      <p:cxnSp>
        <p:nvCxnSpPr>
          <p:cNvPr id="27" name="36 Conector recto de flecha"/>
          <p:cNvCxnSpPr/>
          <p:nvPr/>
        </p:nvCxnSpPr>
        <p:spPr>
          <a:xfrm>
            <a:off x="7002684" y="2048719"/>
            <a:ext cx="1997" cy="81216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39 Conector recto de flecha"/>
          <p:cNvCxnSpPr/>
          <p:nvPr/>
        </p:nvCxnSpPr>
        <p:spPr>
          <a:xfrm flipV="1">
            <a:off x="7222602" y="3275635"/>
            <a:ext cx="0" cy="105329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42 CuadroTexto"/>
          <p:cNvSpPr txBox="1"/>
          <p:nvPr/>
        </p:nvSpPr>
        <p:spPr>
          <a:xfrm>
            <a:off x="7002681" y="4328932"/>
            <a:ext cx="1585732" cy="1477328"/>
          </a:xfrm>
          <a:prstGeom prst="rect">
            <a:avLst/>
          </a:prstGeom>
          <a:noFill/>
          <a:ln>
            <a:solidFill>
              <a:schemeClr val="tx1"/>
            </a:solidFill>
          </a:ln>
        </p:spPr>
        <p:txBody>
          <a:bodyPr wrap="square" rtlCol="0">
            <a:spAutoFit/>
          </a:bodyPr>
          <a:lstStyle/>
          <a:p>
            <a:pPr algn="ctr"/>
            <a:r>
              <a:rPr lang="es-MX" sz="1000" dirty="0" smtClean="0">
                <a:latin typeface="Century Gothic" pitchFamily="34" charset="0"/>
              </a:rPr>
              <a:t>1993</a:t>
            </a:r>
          </a:p>
          <a:p>
            <a:pPr algn="ctr"/>
            <a:r>
              <a:rPr lang="es-MX" sz="1000" dirty="0" smtClean="0">
                <a:latin typeface="Century Gothic" pitchFamily="34" charset="0"/>
              </a:rPr>
              <a:t>Se crea en </a:t>
            </a:r>
            <a:r>
              <a:rPr lang="es-MX" sz="1000" b="1" dirty="0" smtClean="0">
                <a:latin typeface="Century Gothic" pitchFamily="34" charset="0"/>
              </a:rPr>
              <a:t>ISO</a:t>
            </a:r>
            <a:r>
              <a:rPr lang="es-MX" sz="1000" dirty="0" smtClean="0">
                <a:latin typeface="Century Gothic" pitchFamily="34" charset="0"/>
              </a:rPr>
              <a:t> el Comité Técnico 207 (ISO/TC 207), con el objetivo de desarrollar normativas internacionales para gestión medioambiental.</a:t>
            </a:r>
            <a:endParaRPr lang="es-MX" sz="1000" dirty="0">
              <a:latin typeface="Century Gothic" pitchFamily="34" charset="0"/>
            </a:endParaRPr>
          </a:p>
        </p:txBody>
      </p:sp>
      <p:sp>
        <p:nvSpPr>
          <p:cNvPr id="30" name="43 CuadroTexto"/>
          <p:cNvSpPr txBox="1"/>
          <p:nvPr/>
        </p:nvSpPr>
        <p:spPr>
          <a:xfrm>
            <a:off x="10093124" y="3646030"/>
            <a:ext cx="2098876" cy="1631216"/>
          </a:xfrm>
          <a:prstGeom prst="rect">
            <a:avLst/>
          </a:prstGeom>
          <a:noFill/>
        </p:spPr>
        <p:txBody>
          <a:bodyPr wrap="square" rtlCol="0">
            <a:spAutoFit/>
          </a:bodyPr>
          <a:lstStyle/>
          <a:p>
            <a:pPr algn="ctr"/>
            <a:r>
              <a:rPr lang="es-MX" sz="1000" dirty="0" smtClean="0">
                <a:latin typeface="Century Gothic" panose="020B0502020202020204" pitchFamily="34" charset="0"/>
              </a:rPr>
              <a:t>Actualmente, la Plataforma europea sobre Análisis de Ciclo de Vida, está trabajando en la homogeneización metodológica y de tratamiento de datos, de modo que se disponga de herramientas de trabajo comunes para todos los </a:t>
            </a:r>
            <a:r>
              <a:rPr lang="es-MX" sz="1000" dirty="0" err="1" smtClean="0">
                <a:latin typeface="Century Gothic" panose="020B0502020202020204" pitchFamily="34" charset="0"/>
              </a:rPr>
              <a:t>ACVs</a:t>
            </a:r>
            <a:r>
              <a:rPr lang="es-MX" sz="1000" dirty="0" smtClean="0">
                <a:latin typeface="Century Gothic" panose="020B0502020202020204" pitchFamily="34" charset="0"/>
              </a:rPr>
              <a:t>. </a:t>
            </a:r>
          </a:p>
        </p:txBody>
      </p:sp>
    </p:spTree>
    <p:extLst>
      <p:ext uri="{BB962C8B-B14F-4D97-AF65-F5344CB8AC3E}">
        <p14:creationId xmlns:p14="http://schemas.microsoft.com/office/powerpoint/2010/main" val="31848559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8" name="Título 1"/>
          <p:cNvSpPr>
            <a:spLocks noGrp="1"/>
          </p:cNvSpPr>
          <p:nvPr>
            <p:ph type="title"/>
          </p:nvPr>
        </p:nvSpPr>
        <p:spPr>
          <a:xfrm>
            <a:off x="654964" y="1364384"/>
            <a:ext cx="8023167" cy="720000"/>
          </a:xfrm>
        </p:spPr>
        <p:txBody>
          <a:bodyPr>
            <a:normAutofit/>
          </a:bodyPr>
          <a:lstStyle/>
          <a:p>
            <a:r>
              <a:rPr lang="es-MX" sz="2400" dirty="0" smtClean="0">
                <a:latin typeface="Century Gothic" panose="020B0502020202020204" pitchFamily="34" charset="0"/>
              </a:rPr>
              <a:t>1.4 Conceptos </a:t>
            </a:r>
            <a:r>
              <a:rPr lang="es-MX" sz="2400" dirty="0">
                <a:latin typeface="Century Gothic" panose="020B0502020202020204" pitchFamily="34" charset="0"/>
              </a:rPr>
              <a:t>relacionados </a:t>
            </a:r>
            <a:r>
              <a:rPr lang="es-MX" sz="2400" dirty="0" smtClean="0">
                <a:latin typeface="Century Gothic" panose="020B0502020202020204" pitchFamily="34" charset="0"/>
              </a:rPr>
              <a:t> </a:t>
            </a:r>
            <a:endParaRPr lang="es-MX" sz="2400" dirty="0">
              <a:latin typeface="Century Gothic" panose="020B0502020202020204" pitchFamily="34" charset="0"/>
            </a:endParaRPr>
          </a:p>
        </p:txBody>
      </p:sp>
      <p:sp>
        <p:nvSpPr>
          <p:cNvPr id="9" name="CuadroTexto 8"/>
          <p:cNvSpPr txBox="1"/>
          <p:nvPr/>
        </p:nvSpPr>
        <p:spPr>
          <a:xfrm>
            <a:off x="854825" y="2062017"/>
            <a:ext cx="10123714" cy="923330"/>
          </a:xfrm>
          <a:prstGeom prst="rect">
            <a:avLst/>
          </a:prstGeom>
          <a:noFill/>
        </p:spPr>
        <p:txBody>
          <a:bodyPr wrap="square" rtlCol="0">
            <a:spAutoFit/>
          </a:bodyPr>
          <a:lstStyle/>
          <a:p>
            <a:pPr algn="ctr"/>
            <a:r>
              <a:rPr lang="es-MX" dirty="0">
                <a:latin typeface="Century Gothic" panose="020B0502020202020204" pitchFamily="34" charset="0"/>
              </a:rPr>
              <a:t>Los fundamentos del ACV y su metodología están relacionados y se toman en consideración en conceptos que actualmente son muy utilizados en el campo del medio ambiente y la sostenibilidad:  </a:t>
            </a:r>
          </a:p>
        </p:txBody>
      </p:sp>
      <p:pic>
        <p:nvPicPr>
          <p:cNvPr id="10" name="4 Imagen" descr="consumoresponsable.jpg"/>
          <p:cNvPicPr>
            <a:picLocks noChangeAspect="1"/>
          </p:cNvPicPr>
          <p:nvPr/>
        </p:nvPicPr>
        <p:blipFill>
          <a:blip r:embed="rId4" cstate="print"/>
          <a:stretch>
            <a:fillRect/>
          </a:stretch>
        </p:blipFill>
        <p:spPr>
          <a:xfrm>
            <a:off x="4333584" y="4058861"/>
            <a:ext cx="2074038" cy="2074038"/>
          </a:xfrm>
          <a:prstGeom prst="rect">
            <a:avLst/>
          </a:prstGeom>
        </p:spPr>
      </p:pic>
      <p:pic>
        <p:nvPicPr>
          <p:cNvPr id="12" name="9 Imagen" descr="consumidor verde.jpg"/>
          <p:cNvPicPr>
            <a:picLocks noChangeAspect="1"/>
          </p:cNvPicPr>
          <p:nvPr/>
        </p:nvPicPr>
        <p:blipFill>
          <a:blip r:embed="rId5" cstate="print"/>
          <a:srcRect l="23059" t="1333" r="21599" b="3161"/>
          <a:stretch>
            <a:fillRect/>
          </a:stretch>
        </p:blipFill>
        <p:spPr>
          <a:xfrm>
            <a:off x="8115352" y="2575776"/>
            <a:ext cx="2865410" cy="2952045"/>
          </a:xfrm>
          <a:prstGeom prst="rect">
            <a:avLst/>
          </a:prstGeom>
        </p:spPr>
      </p:pic>
      <p:pic>
        <p:nvPicPr>
          <p:cNvPr id="13" name="Picture 2" descr="Imagen relacionada"/>
          <p:cNvPicPr>
            <a:picLocks noChangeAspect="1" noChangeArrowheads="1"/>
          </p:cNvPicPr>
          <p:nvPr/>
        </p:nvPicPr>
        <p:blipFill>
          <a:blip r:embed="rId6" cstate="print"/>
          <a:srcRect/>
          <a:stretch>
            <a:fillRect/>
          </a:stretch>
        </p:blipFill>
        <p:spPr bwMode="auto">
          <a:xfrm>
            <a:off x="6740063" y="4236603"/>
            <a:ext cx="1045655" cy="1451019"/>
          </a:xfrm>
          <a:prstGeom prst="rect">
            <a:avLst/>
          </a:prstGeom>
          <a:noFill/>
        </p:spPr>
      </p:pic>
      <p:sp>
        <p:nvSpPr>
          <p:cNvPr id="14" name="CuadroTexto 2"/>
          <p:cNvSpPr txBox="1"/>
          <p:nvPr/>
        </p:nvSpPr>
        <p:spPr>
          <a:xfrm>
            <a:off x="1080153" y="3625519"/>
            <a:ext cx="3204997" cy="2062103"/>
          </a:xfrm>
          <a:prstGeom prst="rect">
            <a:avLst/>
          </a:prstGeom>
          <a:noFill/>
        </p:spPr>
        <p:txBody>
          <a:bodyPr wrap="square" rtlCol="0">
            <a:spAutoFit/>
          </a:bodyPr>
          <a:lstStyle/>
          <a:p>
            <a:pPr algn="ctr">
              <a:buFont typeface="Wingdings" pitchFamily="2" charset="2"/>
              <a:buChar char="§"/>
            </a:pPr>
            <a:r>
              <a:rPr lang="es-MX" sz="1600" b="1" dirty="0" smtClean="0">
                <a:latin typeface="Century Gothic" panose="020B0502020202020204" pitchFamily="34" charset="0"/>
              </a:rPr>
              <a:t>Compra </a:t>
            </a:r>
            <a:r>
              <a:rPr lang="es-MX" sz="1600" b="1" dirty="0">
                <a:latin typeface="Century Gothic" panose="020B0502020202020204" pitchFamily="34" charset="0"/>
              </a:rPr>
              <a:t>Verde: </a:t>
            </a:r>
            <a:endParaRPr lang="es-MX" sz="1600" b="1" dirty="0" smtClean="0">
              <a:latin typeface="Century Gothic" panose="020B0502020202020204" pitchFamily="34" charset="0"/>
            </a:endParaRPr>
          </a:p>
          <a:p>
            <a:pPr algn="ctr"/>
            <a:r>
              <a:rPr lang="es-MX" sz="1600" dirty="0" smtClean="0">
                <a:latin typeface="Century Gothic" panose="020B0502020202020204" pitchFamily="34" charset="0"/>
              </a:rPr>
              <a:t>Es </a:t>
            </a:r>
            <a:r>
              <a:rPr lang="es-MX" sz="1600" dirty="0">
                <a:latin typeface="Century Gothic" panose="020B0502020202020204" pitchFamily="34" charset="0"/>
              </a:rPr>
              <a:t>la toma en consideración de los impactos ambientales (además de los económicos, técnicos u otros) de un producto en todo su ciclo de vida en el proceso de compra o de contratación del mismo. </a:t>
            </a:r>
            <a:endParaRPr lang="es-MX" sz="1600" dirty="0" smtClean="0">
              <a:latin typeface="Century Gothic" panose="020B0502020202020204" pitchFamily="34" charset="0"/>
            </a:endParaRPr>
          </a:p>
        </p:txBody>
      </p:sp>
    </p:spTree>
    <p:extLst>
      <p:ext uri="{BB962C8B-B14F-4D97-AF65-F5344CB8AC3E}">
        <p14:creationId xmlns:p14="http://schemas.microsoft.com/office/powerpoint/2010/main" val="14412820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8" name="1 CuadroTexto"/>
          <p:cNvSpPr txBox="1"/>
          <p:nvPr/>
        </p:nvSpPr>
        <p:spPr>
          <a:xfrm>
            <a:off x="1203526" y="1764129"/>
            <a:ext cx="3634450" cy="3139321"/>
          </a:xfrm>
          <a:prstGeom prst="rect">
            <a:avLst/>
          </a:prstGeom>
          <a:noFill/>
        </p:spPr>
        <p:txBody>
          <a:bodyPr wrap="square" rtlCol="0">
            <a:spAutoFit/>
          </a:bodyPr>
          <a:lstStyle/>
          <a:p>
            <a:pPr algn="ctr">
              <a:buFont typeface="Wingdings" pitchFamily="2" charset="2"/>
              <a:buChar char="§"/>
            </a:pPr>
            <a:r>
              <a:rPr lang="es-MX" b="1" dirty="0" smtClean="0">
                <a:latin typeface="Century Gothic" panose="020B0502020202020204" pitchFamily="34" charset="0"/>
              </a:rPr>
              <a:t>Declaraciones ambientales de producto (EDP): </a:t>
            </a:r>
          </a:p>
          <a:p>
            <a:pPr algn="ctr"/>
            <a:r>
              <a:rPr lang="es-MX" dirty="0" smtClean="0">
                <a:latin typeface="Century Gothic" panose="020B0502020202020204" pitchFamily="34" charset="0"/>
              </a:rPr>
              <a:t>Es un certificado que se otorga a un producto, material o servicio, por aportar información ambiental de sus impactos a lo largo de su ciclo de vida. No establecen criterios de preferencia, pero aportan información para la toma de decisiones. </a:t>
            </a:r>
            <a:r>
              <a:rPr lang="es-MX" dirty="0" smtClean="0"/>
              <a:t> </a:t>
            </a:r>
            <a:endParaRPr lang="es-MX" dirty="0"/>
          </a:p>
        </p:txBody>
      </p:sp>
      <p:pic>
        <p:nvPicPr>
          <p:cNvPr id="9" name="Picture 4" descr="Resultado de imagen para certificacion ambiental de productos"/>
          <p:cNvPicPr>
            <a:picLocks noChangeAspect="1" noChangeArrowheads="1"/>
          </p:cNvPicPr>
          <p:nvPr/>
        </p:nvPicPr>
        <p:blipFill>
          <a:blip r:embed="rId4" cstate="print"/>
          <a:srcRect/>
          <a:stretch>
            <a:fillRect/>
          </a:stretch>
        </p:blipFill>
        <p:spPr bwMode="auto">
          <a:xfrm>
            <a:off x="5294682" y="1421845"/>
            <a:ext cx="3863832" cy="2519130"/>
          </a:xfrm>
          <a:prstGeom prst="rect">
            <a:avLst/>
          </a:prstGeom>
          <a:noFill/>
          <a:ln w="3175">
            <a:solidFill>
              <a:schemeClr val="tx1"/>
            </a:solidFill>
          </a:ln>
        </p:spPr>
      </p:pic>
      <p:pic>
        <p:nvPicPr>
          <p:cNvPr id="10" name="Picture 2" descr="Resultado de imagen para certificacion ambiental de productos"/>
          <p:cNvPicPr>
            <a:picLocks noChangeAspect="1" noChangeArrowheads="1"/>
          </p:cNvPicPr>
          <p:nvPr/>
        </p:nvPicPr>
        <p:blipFill>
          <a:blip r:embed="rId5" cstate="print"/>
          <a:srcRect/>
          <a:stretch>
            <a:fillRect/>
          </a:stretch>
        </p:blipFill>
        <p:spPr bwMode="auto">
          <a:xfrm>
            <a:off x="5294682" y="4065381"/>
            <a:ext cx="3863832" cy="2067518"/>
          </a:xfrm>
          <a:prstGeom prst="rect">
            <a:avLst/>
          </a:prstGeom>
          <a:noFill/>
          <a:ln w="3175">
            <a:solidFill>
              <a:schemeClr val="tx1"/>
            </a:solidFill>
          </a:ln>
        </p:spPr>
      </p:pic>
    </p:spTree>
    <p:extLst>
      <p:ext uri="{BB962C8B-B14F-4D97-AF65-F5344CB8AC3E}">
        <p14:creationId xmlns:p14="http://schemas.microsoft.com/office/powerpoint/2010/main" val="19270460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261581" y="529670"/>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526" y="277310"/>
            <a:ext cx="973535" cy="869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p:cNvPicPr/>
          <p:nvPr/>
        </p:nvPicPr>
        <p:blipFill rotWithShape="1">
          <a:blip r:embed="rId3">
            <a:extLst>
              <a:ext uri="{28A0092B-C50C-407E-A947-70E740481C1C}">
                <a14:useLocalDpi xmlns:a14="http://schemas.microsoft.com/office/drawing/2010/main" val="0"/>
              </a:ext>
            </a:extLst>
          </a:blip>
          <a:srcRect l="73742" r="3113"/>
          <a:stretch/>
        </p:blipFill>
        <p:spPr>
          <a:xfrm>
            <a:off x="10346959" y="193900"/>
            <a:ext cx="842967" cy="835799"/>
          </a:xfrm>
          <a:prstGeom prst="rect">
            <a:avLst/>
          </a:prstGeom>
        </p:spPr>
      </p:pic>
      <p:sp>
        <p:nvSpPr>
          <p:cNvPr id="7" name="Text Box 7"/>
          <p:cNvSpPr txBox="1">
            <a:spLocks noChangeArrowheads="1"/>
          </p:cNvSpPr>
          <p:nvPr/>
        </p:nvSpPr>
        <p:spPr bwMode="auto">
          <a:xfrm>
            <a:off x="9831697" y="6132899"/>
            <a:ext cx="22981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7F6000"/>
                </a:solidFill>
                <a:latin typeface="Arial" panose="020B0604020202020204" pitchFamily="34" charset="0"/>
                <a:ea typeface="FangSong" panose="02010609060101010101" pitchFamily="49" charset="-122"/>
                <a:cs typeface="Arial" panose="020B0604020202020204" pitchFamily="34" charset="0"/>
              </a:rPr>
              <a:t>Ciclo de vida de un producto</a:t>
            </a:r>
            <a:endParaRPr lang="es-ES_tradnl" altLang="es-MX" sz="1200" i="1" dirty="0" smtClean="0">
              <a:solidFill>
                <a:srgbClr val="7F6000"/>
              </a:solidFill>
              <a:latin typeface="Arial" panose="020B0604020202020204" pitchFamily="34" charset="0"/>
              <a:cs typeface="Arial" panose="020B0604020202020204" pitchFamily="34" charset="0"/>
            </a:endParaRPr>
          </a:p>
          <a:p>
            <a:pPr eaLnBrk="1" hangingPunct="1"/>
            <a:r>
              <a:rPr lang="es-ES_tradnl" altLang="es-MX" sz="1200" i="1" dirty="0" smtClean="0">
                <a:solidFill>
                  <a:srgbClr val="7F6000"/>
                </a:solidFill>
                <a:latin typeface="Arial" panose="020B0604020202020204" pitchFamily="34" charset="0"/>
                <a:cs typeface="Arial" panose="020B0604020202020204" pitchFamily="34" charset="0"/>
              </a:rPr>
              <a:t> Dr. Omar Eduardo Sánchez E</a:t>
            </a:r>
            <a:r>
              <a:rPr lang="es-ES_tradnl" altLang="es-MX" sz="1200" i="1" dirty="0" smtClean="0">
                <a:solidFill>
                  <a:schemeClr val="accent6">
                    <a:lumMod val="75000"/>
                  </a:schemeClr>
                </a:solidFill>
                <a:latin typeface="Arial Narrow" panose="020B0606020202030204" pitchFamily="34" charset="0"/>
              </a:rPr>
              <a:t>.</a:t>
            </a:r>
            <a:endParaRPr lang="es-ES" altLang="es-MX" sz="1200" b="1" i="1" dirty="0">
              <a:solidFill>
                <a:schemeClr val="accent6">
                  <a:lumMod val="75000"/>
                </a:schemeClr>
              </a:solidFill>
              <a:latin typeface="Arial Narrow" panose="020B0606020202030204" pitchFamily="34" charset="0"/>
            </a:endParaRPr>
          </a:p>
        </p:txBody>
      </p:sp>
      <p:sp>
        <p:nvSpPr>
          <p:cNvPr id="8" name="1 CuadroTexto"/>
          <p:cNvSpPr txBox="1"/>
          <p:nvPr/>
        </p:nvSpPr>
        <p:spPr>
          <a:xfrm>
            <a:off x="992623" y="1421845"/>
            <a:ext cx="10197303" cy="1200329"/>
          </a:xfrm>
          <a:prstGeom prst="rect">
            <a:avLst/>
          </a:prstGeom>
          <a:noFill/>
        </p:spPr>
        <p:txBody>
          <a:bodyPr wrap="square" rtlCol="0">
            <a:spAutoFit/>
          </a:bodyPr>
          <a:lstStyle/>
          <a:p>
            <a:pPr algn="ctr">
              <a:buFont typeface="Wingdings" pitchFamily="2" charset="2"/>
              <a:buChar char="§"/>
            </a:pPr>
            <a:r>
              <a:rPr lang="es-MX" b="1" dirty="0" smtClean="0">
                <a:latin typeface="Century Gothic" panose="020B0502020202020204" pitchFamily="34" charset="0"/>
              </a:rPr>
              <a:t>Eco diseño (Diseño para el medio ambiente – DFE): </a:t>
            </a:r>
          </a:p>
          <a:p>
            <a:pPr algn="just"/>
            <a:r>
              <a:rPr lang="es-MX" dirty="0" smtClean="0">
                <a:latin typeface="Century Gothic" panose="020B0502020202020204" pitchFamily="34" charset="0"/>
              </a:rPr>
              <a:t>Introducción de la variable ambiental junto a otros criterios habituales (calidad, costes, …) en el diseño de productos, a lo largo de todo su ciclo de vida, previo a su salida al mercado. </a:t>
            </a:r>
            <a:endParaRPr lang="es-MX" dirty="0"/>
          </a:p>
        </p:txBody>
      </p:sp>
      <p:pic>
        <p:nvPicPr>
          <p:cNvPr id="9" name="Picture 2" descr="Resultado de imagen para ecodiseÃ±o"/>
          <p:cNvPicPr>
            <a:picLocks noChangeAspect="1" noChangeArrowheads="1"/>
          </p:cNvPicPr>
          <p:nvPr/>
        </p:nvPicPr>
        <p:blipFill>
          <a:blip r:embed="rId4" cstate="print"/>
          <a:srcRect/>
          <a:stretch>
            <a:fillRect/>
          </a:stretch>
        </p:blipFill>
        <p:spPr bwMode="auto">
          <a:xfrm>
            <a:off x="3261581" y="2766636"/>
            <a:ext cx="3048000" cy="1495426"/>
          </a:xfrm>
          <a:prstGeom prst="rect">
            <a:avLst/>
          </a:prstGeom>
          <a:noFill/>
        </p:spPr>
      </p:pic>
      <p:sp>
        <p:nvSpPr>
          <p:cNvPr id="10" name="8 CuadroTexto"/>
          <p:cNvSpPr txBox="1"/>
          <p:nvPr/>
        </p:nvSpPr>
        <p:spPr>
          <a:xfrm>
            <a:off x="1475738" y="4655571"/>
            <a:ext cx="4833843" cy="1477328"/>
          </a:xfrm>
          <a:prstGeom prst="rect">
            <a:avLst/>
          </a:prstGeom>
          <a:noFill/>
        </p:spPr>
        <p:txBody>
          <a:bodyPr wrap="square" rtlCol="0">
            <a:spAutoFit/>
          </a:bodyPr>
          <a:lstStyle/>
          <a:p>
            <a:pPr algn="ctr">
              <a:buFont typeface="Wingdings" pitchFamily="2" charset="2"/>
              <a:buChar char="§"/>
            </a:pPr>
            <a:r>
              <a:rPr lang="es-MX" b="1" dirty="0" smtClean="0">
                <a:latin typeface="Century Gothic" panose="020B0502020202020204" pitchFamily="34" charset="0"/>
              </a:rPr>
              <a:t>Eco etiqueta: </a:t>
            </a:r>
          </a:p>
          <a:p>
            <a:pPr algn="just"/>
            <a:r>
              <a:rPr lang="es-MX" dirty="0" smtClean="0">
                <a:latin typeface="Century Gothic" panose="020B0502020202020204" pitchFamily="34" charset="0"/>
              </a:rPr>
              <a:t>Distintivo que se otorga a determinados productos por el cumplimiento de determinados criterios ambientales en determinadas etapas de su ciclo de vida. </a:t>
            </a:r>
            <a:endParaRPr lang="es-MX" dirty="0"/>
          </a:p>
        </p:txBody>
      </p:sp>
      <p:pic>
        <p:nvPicPr>
          <p:cNvPr id="11" name="Picture 4" descr="Resultado de imagen para certificacion ambiental de productos"/>
          <p:cNvPicPr>
            <a:picLocks noChangeAspect="1" noChangeArrowheads="1"/>
          </p:cNvPicPr>
          <p:nvPr/>
        </p:nvPicPr>
        <p:blipFill>
          <a:blip r:embed="rId5" cstate="print">
            <a:lum contrast="10000"/>
          </a:blip>
          <a:srcRect/>
          <a:stretch>
            <a:fillRect/>
          </a:stretch>
        </p:blipFill>
        <p:spPr bwMode="auto">
          <a:xfrm>
            <a:off x="6651251" y="2870644"/>
            <a:ext cx="4117191" cy="3013784"/>
          </a:xfrm>
          <a:prstGeom prst="rect">
            <a:avLst/>
          </a:prstGeom>
          <a:noFill/>
        </p:spPr>
      </p:pic>
    </p:spTree>
    <p:extLst>
      <p:ext uri="{BB962C8B-B14F-4D97-AF65-F5344CB8AC3E}">
        <p14:creationId xmlns:p14="http://schemas.microsoft.com/office/powerpoint/2010/main" val="251534923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1304</TotalTime>
  <Words>3315</Words>
  <Application>Microsoft Office PowerPoint</Application>
  <PresentationFormat>Panorámica</PresentationFormat>
  <Paragraphs>333</Paragraphs>
  <Slides>35</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35</vt:i4>
      </vt:variant>
    </vt:vector>
  </HeadingPairs>
  <TitlesOfParts>
    <vt:vector size="44" baseType="lpstr">
      <vt:lpstr>MS PGothic</vt:lpstr>
      <vt:lpstr>Arial</vt:lpstr>
      <vt:lpstr>Arial Narrow</vt:lpstr>
      <vt:lpstr>Calibri</vt:lpstr>
      <vt:lpstr>Calibri Light</vt:lpstr>
      <vt:lpstr>Century Gothic</vt:lpstr>
      <vt:lpstr>FangSong</vt:lpstr>
      <vt:lpstr>Wingdings</vt:lpstr>
      <vt:lpstr>Tema de Office</vt:lpstr>
      <vt:lpstr>Presentación de PowerPoint</vt:lpstr>
      <vt:lpstr>INFORMACIÓN GENERAL </vt:lpstr>
      <vt:lpstr>Contenido</vt:lpstr>
      <vt:lpstr>1.1 Definición de análisis del ciclo de vida (ACV)</vt:lpstr>
      <vt:lpstr>1.2 Trabajar con el ciclo de vida  </vt:lpstr>
      <vt:lpstr>1.3 Evolución histórica</vt:lpstr>
      <vt:lpstr>1.4 Conceptos relacionados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1.5 Etapas del ciclo de vida de un producto </vt:lpstr>
      <vt:lpstr>Presentación de PowerPoint</vt:lpstr>
      <vt:lpstr>1.6 Normativas ISO del ACV</vt:lpstr>
      <vt:lpstr>Presentación de PowerPoint</vt:lpstr>
      <vt:lpstr>Presentación de PowerPoint</vt:lpstr>
      <vt:lpstr>2.1 Definición de necesidad(es) </vt:lpstr>
      <vt:lpstr>2.2 Contexto de la(s) necesidad(es) ubicada(s) </vt:lpstr>
      <vt:lpstr>Presentación de PowerPoint</vt:lpstr>
      <vt:lpstr>3.1 Concepto </vt:lpstr>
      <vt:lpstr>3.2 Lluvia de ideas </vt:lpstr>
      <vt:lpstr>3.3 Bocetaje </vt:lpstr>
      <vt:lpstr>3.4.1 Enfocar al usuario </vt:lpstr>
      <vt:lpstr>3.4.2 El espacio y/o entorno </vt:lpstr>
      <vt:lpstr>4.1 Tipos de materias primas  </vt:lpstr>
      <vt:lpstr>Presentación de PowerPoint</vt:lpstr>
      <vt:lpstr>3.2 Responsables de la adquisición de materia prima</vt:lpstr>
      <vt:lpstr>Presentación de PowerPoint</vt:lpstr>
      <vt:lpstr>Presentación de PowerPoint</vt:lpstr>
      <vt:lpstr>Referencias</vt:lpstr>
      <vt:lpstr>Referencias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Ciclo de Vida de un Producto</dc:title>
  <dc:creator>sala2</dc:creator>
  <cp:lastModifiedBy>EDUARDO SÁNCHEZ</cp:lastModifiedBy>
  <cp:revision>81</cp:revision>
  <dcterms:created xsi:type="dcterms:W3CDTF">2019-06-05T20:40:42Z</dcterms:created>
  <dcterms:modified xsi:type="dcterms:W3CDTF">2019-10-01T04:56:41Z</dcterms:modified>
</cp:coreProperties>
</file>