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8" r:id="rId2"/>
  </p:sldMasterIdLst>
  <p:sldIdLst>
    <p:sldId id="256" r:id="rId3"/>
    <p:sldId id="285" r:id="rId4"/>
    <p:sldId id="286" r:id="rId5"/>
    <p:sldId id="288" r:id="rId6"/>
    <p:sldId id="257" r:id="rId7"/>
    <p:sldId id="271" r:id="rId8"/>
    <p:sldId id="273" r:id="rId9"/>
    <p:sldId id="272" r:id="rId10"/>
    <p:sldId id="274" r:id="rId11"/>
    <p:sldId id="276" r:id="rId12"/>
    <p:sldId id="275" r:id="rId13"/>
    <p:sldId id="277" r:id="rId14"/>
    <p:sldId id="280" r:id="rId15"/>
    <p:sldId id="278" r:id="rId16"/>
    <p:sldId id="279" r:id="rId17"/>
    <p:sldId id="281" r:id="rId18"/>
    <p:sldId id="291" r:id="rId19"/>
    <p:sldId id="282" r:id="rId20"/>
    <p:sldId id="283" r:id="rId21"/>
    <p:sldId id="292" r:id="rId22"/>
    <p:sldId id="293" r:id="rId23"/>
    <p:sldId id="294" r:id="rId24"/>
    <p:sldId id="295" r:id="rId25"/>
    <p:sldId id="296" r:id="rId26"/>
    <p:sldId id="297" r:id="rId27"/>
    <p:sldId id="298" r:id="rId28"/>
    <p:sldId id="299" r:id="rId29"/>
    <p:sldId id="289" r:id="rId30"/>
    <p:sldId id="300" r:id="rId31"/>
    <p:sldId id="301" r:id="rId32"/>
    <p:sldId id="258" r:id="rId33"/>
    <p:sldId id="259" r:id="rId34"/>
    <p:sldId id="260" r:id="rId35"/>
    <p:sldId id="261" r:id="rId36"/>
    <p:sldId id="262" r:id="rId37"/>
    <p:sldId id="263" r:id="rId38"/>
    <p:sldId id="264" r:id="rId39"/>
    <p:sldId id="265" r:id="rId40"/>
    <p:sldId id="266" r:id="rId41"/>
    <p:sldId id="267" r:id="rId42"/>
    <p:sldId id="268" r:id="rId43"/>
    <p:sldId id="269" r:id="rId44"/>
    <p:sldId id="270" r:id="rId45"/>
    <p:sldId id="290" r:id="rId46"/>
    <p:sldId id="302" r:id="rId47"/>
    <p:sldId id="303" r:id="rId48"/>
    <p:sldId id="305" r:id="rId49"/>
    <p:sldId id="304"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9" d="100"/>
          <a:sy n="89" d="100"/>
        </p:scale>
        <p:origin x="10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61BC479A-9C1E-43E7-9E09-BC074690A984}"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9ECA7A-81F7-4EF0-9AD4-F4F00508637C}"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902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1BC479A-9C1E-43E7-9E09-BC074690A984}"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9ECA7A-81F7-4EF0-9AD4-F4F00508637C}" type="slidenum">
              <a:rPr lang="es-MX" smtClean="0"/>
              <a:t>‹Nº›</a:t>
            </a:fld>
            <a:endParaRPr lang="es-MX"/>
          </a:p>
        </p:txBody>
      </p:sp>
    </p:spTree>
    <p:extLst>
      <p:ext uri="{BB962C8B-B14F-4D97-AF65-F5344CB8AC3E}">
        <p14:creationId xmlns:p14="http://schemas.microsoft.com/office/powerpoint/2010/main" val="575817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1BC479A-9C1E-43E7-9E09-BC074690A984}"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9ECA7A-81F7-4EF0-9AD4-F4F00508637C}" type="slidenum">
              <a:rPr lang="es-MX" smtClean="0"/>
              <a:t>‹Nº›</a:t>
            </a:fld>
            <a:endParaRPr lang="es-MX"/>
          </a:p>
        </p:txBody>
      </p:sp>
    </p:spTree>
    <p:extLst>
      <p:ext uri="{BB962C8B-B14F-4D97-AF65-F5344CB8AC3E}">
        <p14:creationId xmlns:p14="http://schemas.microsoft.com/office/powerpoint/2010/main" val="3793467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E79B108-C949-451A-98A3-A0269D763F95}"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692AE24-5B24-46E9-A27F-A875599A7780}" type="slidenum">
              <a:rPr lang="es-MX" smtClean="0"/>
              <a:t>‹Nº›</a:t>
            </a:fld>
            <a:endParaRPr lang="es-MX"/>
          </a:p>
        </p:txBody>
      </p:sp>
    </p:spTree>
    <p:extLst>
      <p:ext uri="{BB962C8B-B14F-4D97-AF65-F5344CB8AC3E}">
        <p14:creationId xmlns:p14="http://schemas.microsoft.com/office/powerpoint/2010/main" val="4056131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7" name="Shape 37"/>
          <p:cNvSpPr>
            <a:spLocks noGrp="1"/>
          </p:cNvSpPr>
          <p:nvPr>
            <p:ph type="title"/>
          </p:nvPr>
        </p:nvSpPr>
        <p:spPr>
          <a:xfrm>
            <a:off x="914400" y="609600"/>
            <a:ext cx="10363200" cy="1143000"/>
          </a:xfrm>
          <a:prstGeom prst="rect">
            <a:avLst/>
          </a:prstGeom>
        </p:spPr>
        <p:txBody>
          <a:bodyPr/>
          <a:lstStyle/>
          <a:p>
            <a:r>
              <a:t>Texto del título</a:t>
            </a:r>
          </a:p>
        </p:txBody>
      </p:sp>
      <p:sp>
        <p:nvSpPr>
          <p:cNvPr id="38" name="Shape 38"/>
          <p:cNvSpPr>
            <a:spLocks noGrp="1"/>
          </p:cNvSpPr>
          <p:nvPr>
            <p:ph type="sldNum" sz="quarter" idx="2"/>
          </p:nvPr>
        </p:nvSpPr>
        <p:spPr>
          <a:prstGeom prst="rect">
            <a:avLst/>
          </a:prstGeom>
        </p:spPr>
        <p:txBody>
          <a:bodyPr/>
          <a:lstStyle/>
          <a:p>
            <a:fld id="{86CB4B4D-7CA3-9044-876B-883B54F8677D}" type="slidenum">
              <a:t>‹Nº›</a:t>
            </a:fld>
            <a:endParaRPr/>
          </a:p>
        </p:txBody>
      </p:sp>
    </p:spTree>
    <p:extLst>
      <p:ext uri="{BB962C8B-B14F-4D97-AF65-F5344CB8AC3E}">
        <p14:creationId xmlns:p14="http://schemas.microsoft.com/office/powerpoint/2010/main" val="394649111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1_Defaul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Texto del título</a:t>
            </a:r>
          </a:p>
        </p:txBody>
      </p:sp>
      <p:sp>
        <p:nvSpPr>
          <p:cNvPr id="21" name="Shape 21"/>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2" name="Shape 22"/>
          <p:cNvSpPr>
            <a:spLocks noGrp="1"/>
          </p:cNvSpPr>
          <p:nvPr>
            <p:ph type="sldNum" sz="quarter" idx="2"/>
          </p:nvPr>
        </p:nvSpPr>
        <p:spPr>
          <a:prstGeom prst="rect">
            <a:avLst/>
          </a:prstGeom>
        </p:spPr>
        <p:txBody>
          <a:bodyPr/>
          <a:lstStyle/>
          <a:p>
            <a:fld id="{86CB4B4D-7CA3-9044-876B-883B54F8677D}" type="slidenum">
              <a:t>‹Nº›</a:t>
            </a:fld>
            <a:endParaRPr/>
          </a:p>
        </p:txBody>
      </p:sp>
    </p:spTree>
    <p:extLst>
      <p:ext uri="{BB962C8B-B14F-4D97-AF65-F5344CB8AC3E}">
        <p14:creationId xmlns:p14="http://schemas.microsoft.com/office/powerpoint/2010/main" val="3865049129"/>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4023565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2883287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36747441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15480341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1740312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1BC479A-9C1E-43E7-9E09-BC074690A984}"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9ECA7A-81F7-4EF0-9AD4-F4F00508637C}" type="slidenum">
              <a:rPr lang="es-MX" smtClean="0"/>
              <a:t>‹Nº›</a:t>
            </a:fld>
            <a:endParaRPr lang="es-MX"/>
          </a:p>
        </p:txBody>
      </p:sp>
    </p:spTree>
    <p:extLst>
      <p:ext uri="{BB962C8B-B14F-4D97-AF65-F5344CB8AC3E}">
        <p14:creationId xmlns:p14="http://schemas.microsoft.com/office/powerpoint/2010/main" val="1853869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22157078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29233169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15471614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13128852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13795645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D4D9424-6739-4921-95C6-DFBFB41E5595}" type="datetimeFigureOut">
              <a:rPr lang="es-MX" smtClean="0"/>
              <a:t>27/09/2019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3F19B39-C25F-41B6-990B-2731CED20349}" type="slidenum">
              <a:rPr lang="es-MX" smtClean="0"/>
              <a:t>‹Nº›</a:t>
            </a:fld>
            <a:endParaRPr lang="es-MX"/>
          </a:p>
        </p:txBody>
      </p:sp>
    </p:spTree>
    <p:extLst>
      <p:ext uri="{BB962C8B-B14F-4D97-AF65-F5344CB8AC3E}">
        <p14:creationId xmlns:p14="http://schemas.microsoft.com/office/powerpoint/2010/main" val="3320938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61BC479A-9C1E-43E7-9E09-BC074690A984}"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9ECA7A-81F7-4EF0-9AD4-F4F00508637C}"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9799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1BC479A-9C1E-43E7-9E09-BC074690A984}"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49ECA7A-81F7-4EF0-9AD4-F4F00508637C}" type="slidenum">
              <a:rPr lang="es-MX" smtClean="0"/>
              <a:t>‹Nº›</a:t>
            </a:fld>
            <a:endParaRPr lang="es-MX"/>
          </a:p>
        </p:txBody>
      </p:sp>
    </p:spTree>
    <p:extLst>
      <p:ext uri="{BB962C8B-B14F-4D97-AF65-F5344CB8AC3E}">
        <p14:creationId xmlns:p14="http://schemas.microsoft.com/office/powerpoint/2010/main" val="3269359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1BC479A-9C1E-43E7-9E09-BC074690A984}" type="datetimeFigureOut">
              <a:rPr lang="es-MX" smtClean="0"/>
              <a:t>27/09/2019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49ECA7A-81F7-4EF0-9AD4-F4F00508637C}" type="slidenum">
              <a:rPr lang="es-MX" smtClean="0"/>
              <a:t>‹Nº›</a:t>
            </a:fld>
            <a:endParaRPr lang="es-MX"/>
          </a:p>
        </p:txBody>
      </p:sp>
    </p:spTree>
    <p:extLst>
      <p:ext uri="{BB962C8B-B14F-4D97-AF65-F5344CB8AC3E}">
        <p14:creationId xmlns:p14="http://schemas.microsoft.com/office/powerpoint/2010/main" val="289386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1BC479A-9C1E-43E7-9E09-BC074690A984}" type="datetimeFigureOut">
              <a:rPr lang="es-MX" smtClean="0"/>
              <a:t>27/09/2019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49ECA7A-81F7-4EF0-9AD4-F4F00508637C}" type="slidenum">
              <a:rPr lang="es-MX" smtClean="0"/>
              <a:t>‹Nº›</a:t>
            </a:fld>
            <a:endParaRPr lang="es-MX"/>
          </a:p>
        </p:txBody>
      </p:sp>
    </p:spTree>
    <p:extLst>
      <p:ext uri="{BB962C8B-B14F-4D97-AF65-F5344CB8AC3E}">
        <p14:creationId xmlns:p14="http://schemas.microsoft.com/office/powerpoint/2010/main" val="3881122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1BC479A-9C1E-43E7-9E09-BC074690A984}" type="datetimeFigureOut">
              <a:rPr lang="es-MX" smtClean="0"/>
              <a:t>27/09/2019</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349ECA7A-81F7-4EF0-9AD4-F4F00508637C}" type="slidenum">
              <a:rPr lang="es-MX" smtClean="0"/>
              <a:t>‹Nº›</a:t>
            </a:fld>
            <a:endParaRPr lang="es-MX"/>
          </a:p>
        </p:txBody>
      </p:sp>
    </p:spTree>
    <p:extLst>
      <p:ext uri="{BB962C8B-B14F-4D97-AF65-F5344CB8AC3E}">
        <p14:creationId xmlns:p14="http://schemas.microsoft.com/office/powerpoint/2010/main" val="5083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1BC479A-9C1E-43E7-9E09-BC074690A984}" type="datetimeFigureOut">
              <a:rPr lang="es-MX" smtClean="0"/>
              <a:t>27/09/2019</a:t>
            </a:fld>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49ECA7A-81F7-4EF0-9AD4-F4F00508637C}" type="slidenum">
              <a:rPr lang="es-MX" smtClean="0"/>
              <a:t>‹Nº›</a:t>
            </a:fld>
            <a:endParaRPr lang="es-MX"/>
          </a:p>
        </p:txBody>
      </p:sp>
    </p:spTree>
    <p:extLst>
      <p:ext uri="{BB962C8B-B14F-4D97-AF65-F5344CB8AC3E}">
        <p14:creationId xmlns:p14="http://schemas.microsoft.com/office/powerpoint/2010/main" val="3172087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61BC479A-9C1E-43E7-9E09-BC074690A984}"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49ECA7A-81F7-4EF0-9AD4-F4F00508637C}" type="slidenum">
              <a:rPr lang="es-MX" smtClean="0"/>
              <a:t>‹Nº›</a:t>
            </a:fld>
            <a:endParaRPr lang="es-MX"/>
          </a:p>
        </p:txBody>
      </p:sp>
    </p:spTree>
    <p:extLst>
      <p:ext uri="{BB962C8B-B14F-4D97-AF65-F5344CB8AC3E}">
        <p14:creationId xmlns:p14="http://schemas.microsoft.com/office/powerpoint/2010/main" val="1408047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1BC479A-9C1E-43E7-9E09-BC074690A984}" type="datetimeFigureOut">
              <a:rPr lang="es-MX" smtClean="0"/>
              <a:t>27/09/2019</a:t>
            </a:fld>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49ECA7A-81F7-4EF0-9AD4-F4F00508637C}" type="slidenum">
              <a:rPr lang="es-MX" smtClean="0"/>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99310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4D9424-6739-4921-95C6-DFBFB41E5595}" type="datetimeFigureOut">
              <a:rPr lang="es-MX" smtClean="0"/>
              <a:t>27/09/2019</a:t>
            </a:fld>
            <a:endParaRPr lang="es-MX"/>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F19B39-C25F-41B6-990B-2731CED20349}" type="slidenum">
              <a:rPr lang="es-MX" smtClean="0"/>
              <a:t>‹Nº›</a:t>
            </a:fld>
            <a:endParaRPr lang="es-MX"/>
          </a:p>
        </p:txBody>
      </p:sp>
    </p:spTree>
    <p:extLst>
      <p:ext uri="{BB962C8B-B14F-4D97-AF65-F5344CB8AC3E}">
        <p14:creationId xmlns:p14="http://schemas.microsoft.com/office/powerpoint/2010/main" val="190465225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Autofit/>
          </a:bodyPr>
          <a:lstStyle/>
          <a:p>
            <a:pPr algn="ctr"/>
            <a:r>
              <a:rPr lang="es-MX" altLang="es-MX" sz="3600" dirty="0"/>
              <a:t>UNIVERSIDAD AUTÓNOMA DEL ESTADO DE MÉXICO</a:t>
            </a:r>
            <a:br>
              <a:rPr lang="es-MX" altLang="es-MX" sz="3600" dirty="0"/>
            </a:br>
            <a:r>
              <a:rPr lang="es-MX" altLang="es-MX" sz="3600" dirty="0"/>
              <a:t/>
            </a:r>
            <a:br>
              <a:rPr lang="es-MX" altLang="es-MX" sz="3600" dirty="0"/>
            </a:br>
            <a:r>
              <a:rPr lang="es-MX" altLang="es-MX" sz="3600" dirty="0"/>
              <a:t>FAC. DE PLANEACIÓN URBANA Y REGIONAL</a:t>
            </a:r>
            <a:br>
              <a:rPr lang="es-MX" altLang="es-MX" sz="3600" dirty="0"/>
            </a:br>
            <a:r>
              <a:rPr lang="es-MX" altLang="es-MX" sz="3600" b="1" dirty="0"/>
              <a:t>UA: SOCIOLOGÍA URBANA I</a:t>
            </a:r>
            <a:br>
              <a:rPr lang="es-MX" altLang="es-MX" sz="3600" b="1" dirty="0"/>
            </a:br>
            <a:r>
              <a:rPr lang="es-MX" altLang="es-MX" sz="3600" b="1" dirty="0"/>
              <a:t>UNIDAD 3</a:t>
            </a:r>
            <a:br>
              <a:rPr lang="es-MX" altLang="es-MX" sz="3600" b="1" dirty="0"/>
            </a:br>
            <a:r>
              <a:rPr lang="es-MX" altLang="es-MX" sz="3600" b="1" dirty="0"/>
              <a:t>TEMA: La Escuela de Chicago</a:t>
            </a:r>
            <a:br>
              <a:rPr lang="es-MX" altLang="es-MX" sz="3600" b="1" dirty="0"/>
            </a:br>
            <a:r>
              <a:rPr lang="es-MX" altLang="es-MX" sz="3600" b="1" dirty="0"/>
              <a:t>MATERIAL VISUAL: DIAPOSITIVAS</a:t>
            </a:r>
            <a:endParaRPr lang="es-MX" sz="3600" b="1" dirty="0"/>
          </a:p>
        </p:txBody>
      </p:sp>
      <p:sp>
        <p:nvSpPr>
          <p:cNvPr id="3" name="Subtítulo 2"/>
          <p:cNvSpPr>
            <a:spLocks noGrp="1"/>
          </p:cNvSpPr>
          <p:nvPr>
            <p:ph type="subTitle" idx="1"/>
          </p:nvPr>
        </p:nvSpPr>
        <p:spPr>
          <a:xfrm>
            <a:off x="1100051" y="4455619"/>
            <a:ext cx="10058400" cy="1661401"/>
          </a:xfrm>
        </p:spPr>
        <p:txBody>
          <a:bodyPr>
            <a:normAutofit fontScale="62500" lnSpcReduction="20000"/>
          </a:bodyPr>
          <a:lstStyle/>
          <a:p>
            <a:r>
              <a:rPr lang="es-MX" altLang="es-MX" dirty="0"/>
              <a:t/>
            </a:r>
            <a:br>
              <a:rPr lang="es-MX" altLang="es-MX" dirty="0"/>
            </a:br>
            <a:r>
              <a:rPr lang="es-MX" altLang="es-MX" dirty="0"/>
              <a:t/>
            </a:r>
            <a:br>
              <a:rPr lang="es-MX" altLang="es-MX" dirty="0"/>
            </a:br>
            <a:r>
              <a:rPr lang="es-MX" altLang="es-MX" sz="5800" dirty="0"/>
              <a:t>Elaboró</a:t>
            </a:r>
            <a:br>
              <a:rPr lang="es-MX" altLang="es-MX" sz="5800" dirty="0"/>
            </a:br>
            <a:r>
              <a:rPr lang="es-MX" altLang="es-MX" sz="5800" dirty="0"/>
              <a:t>Yadira Contreras Juárez, 2019</a:t>
            </a:r>
            <a:br>
              <a:rPr lang="es-MX" altLang="es-MX" sz="5800" dirty="0"/>
            </a:br>
            <a:endParaRPr lang="es-MX" sz="5800" dirty="0"/>
          </a:p>
        </p:txBody>
      </p:sp>
      <p:pic>
        <p:nvPicPr>
          <p:cNvPr id="4" name="Imagen 3"/>
          <p:cNvPicPr>
            <a:picLocks noChangeAspect="1"/>
          </p:cNvPicPr>
          <p:nvPr/>
        </p:nvPicPr>
        <p:blipFill>
          <a:blip r:embed="rId2"/>
          <a:stretch>
            <a:fillRect/>
          </a:stretch>
        </p:blipFill>
        <p:spPr>
          <a:xfrm>
            <a:off x="10059836" y="1816113"/>
            <a:ext cx="816935" cy="1097375"/>
          </a:xfrm>
          <a:prstGeom prst="rect">
            <a:avLst/>
          </a:prstGeom>
        </p:spPr>
      </p:pic>
    </p:spTree>
    <p:extLst>
      <p:ext uri="{BB962C8B-B14F-4D97-AF65-F5344CB8AC3E}">
        <p14:creationId xmlns:p14="http://schemas.microsoft.com/office/powerpoint/2010/main" val="22049026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1891" y="222818"/>
            <a:ext cx="10944113" cy="1240222"/>
          </a:xfrm>
        </p:spPr>
        <p:txBody>
          <a:bodyPr>
            <a:normAutofit fontScale="90000"/>
          </a:bodyPr>
          <a:lstStyle/>
          <a:p>
            <a:r>
              <a:rPr lang="es-MX" dirty="0"/>
              <a:t>A principios del siglo </a:t>
            </a:r>
            <a:r>
              <a:rPr lang="es-MX" dirty="0" smtClean="0"/>
              <a:t>XX Chicago se constituía como:</a:t>
            </a:r>
            <a:endParaRPr lang="es-MX" dirty="0"/>
          </a:p>
        </p:txBody>
      </p:sp>
      <p:sp>
        <p:nvSpPr>
          <p:cNvPr id="3" name="Rectángulo redondeado 2"/>
          <p:cNvSpPr/>
          <p:nvPr/>
        </p:nvSpPr>
        <p:spPr>
          <a:xfrm>
            <a:off x="560140" y="1736309"/>
            <a:ext cx="10660828" cy="4658061"/>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MX" sz="4000" dirty="0" smtClean="0">
                <a:solidFill>
                  <a:schemeClr val="tx1"/>
                </a:solidFill>
              </a:rPr>
              <a:t>Una ciudad y sociedad que había resurgido de las cenizas, por lo tanto, </a:t>
            </a:r>
            <a:r>
              <a:rPr lang="es-MX" sz="4000" dirty="0" smtClean="0">
                <a:solidFill>
                  <a:srgbClr val="FFC000"/>
                </a:solidFill>
                <a:latin typeface="AR CARTER" panose="02000000000000000000" pitchFamily="2" charset="0"/>
              </a:rPr>
              <a:t>se concibió sin pasado, sin identidad o mecanismos de cohesión social compartidos definidos, sólo los que proveía la división social del trabajo industrial.</a:t>
            </a:r>
          </a:p>
          <a:p>
            <a:pPr algn="ctr"/>
            <a:r>
              <a:rPr lang="es-MX" sz="4000" dirty="0" smtClean="0">
                <a:solidFill>
                  <a:schemeClr val="tx1"/>
                </a:solidFill>
              </a:rPr>
              <a:t>Chicago se caracterizó por ser una ciudad atractiva para población migrante, principalmente de ciudades europeas</a:t>
            </a:r>
            <a:endParaRPr lang="es-MX" sz="4000" dirty="0">
              <a:solidFill>
                <a:schemeClr val="tx1"/>
              </a:solidFill>
            </a:endParaRPr>
          </a:p>
        </p:txBody>
      </p:sp>
    </p:spTree>
    <p:extLst>
      <p:ext uri="{BB962C8B-B14F-4D97-AF65-F5344CB8AC3E}">
        <p14:creationId xmlns:p14="http://schemas.microsoft.com/office/powerpoint/2010/main" val="566229927"/>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752216" y="336331"/>
            <a:ext cx="10776379" cy="1200329"/>
          </a:xfrm>
          <a:prstGeom prst="rect">
            <a:avLst/>
          </a:prstGeom>
          <a:noFill/>
        </p:spPr>
        <p:txBody>
          <a:bodyPr wrap="square" rtlCol="0">
            <a:spAutoFit/>
          </a:bodyPr>
          <a:lstStyle/>
          <a:p>
            <a:r>
              <a:rPr lang="es-MX" sz="3600" dirty="0" smtClean="0"/>
              <a:t>Chicago cumplía 100 años desde su fundación, así que para 1934 la ciudad era:  </a:t>
            </a:r>
            <a:endParaRPr lang="es-MX" sz="3600" dirty="0"/>
          </a:p>
        </p:txBody>
      </p:sp>
      <p:pic>
        <p:nvPicPr>
          <p:cNvPr id="4" name="Imagen 3"/>
          <p:cNvPicPr>
            <a:picLocks noChangeAspect="1"/>
          </p:cNvPicPr>
          <p:nvPr/>
        </p:nvPicPr>
        <p:blipFill>
          <a:blip r:embed="rId2"/>
          <a:stretch>
            <a:fillRect/>
          </a:stretch>
        </p:blipFill>
        <p:spPr>
          <a:xfrm>
            <a:off x="752216" y="1536660"/>
            <a:ext cx="5054022" cy="5079293"/>
          </a:xfrm>
          <a:prstGeom prst="rect">
            <a:avLst/>
          </a:prstGeom>
        </p:spPr>
      </p:pic>
      <p:cxnSp>
        <p:nvCxnSpPr>
          <p:cNvPr id="6" name="Conector angular 5"/>
          <p:cNvCxnSpPr/>
          <p:nvPr/>
        </p:nvCxnSpPr>
        <p:spPr>
          <a:xfrm>
            <a:off x="5024670" y="1536660"/>
            <a:ext cx="1555531" cy="1227764"/>
          </a:xfrm>
          <a:prstGeom prst="bentConnector3">
            <a:avLst>
              <a:gd name="adj1" fmla="val 50000"/>
            </a:avLst>
          </a:prstGeom>
          <a:ln w="381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7" name="CuadroTexto 6"/>
          <p:cNvSpPr txBox="1"/>
          <p:nvPr/>
        </p:nvSpPr>
        <p:spPr>
          <a:xfrm>
            <a:off x="6580201" y="1264504"/>
            <a:ext cx="4948394" cy="507831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MX" sz="3600" dirty="0" smtClean="0"/>
              <a:t>*Centro de una nueva industria: la publicidad</a:t>
            </a:r>
          </a:p>
          <a:p>
            <a:r>
              <a:rPr lang="es-MX" sz="3600" dirty="0" smtClean="0"/>
              <a:t>*El capitalista pasó de la producción en masa al </a:t>
            </a:r>
          </a:p>
          <a:p>
            <a:r>
              <a:rPr lang="es-MX" sz="3600" dirty="0"/>
              <a:t>c</a:t>
            </a:r>
            <a:r>
              <a:rPr lang="es-MX" sz="3600" dirty="0" smtClean="0"/>
              <a:t>onsumo en masa</a:t>
            </a:r>
          </a:p>
          <a:p>
            <a:r>
              <a:rPr lang="es-MX" sz="3600" dirty="0" smtClean="0"/>
              <a:t>*Se consolidó la psicología del </a:t>
            </a:r>
            <a:r>
              <a:rPr lang="es-MX" sz="3600" dirty="0" smtClean="0"/>
              <a:t>consumidor, </a:t>
            </a:r>
            <a:r>
              <a:rPr lang="es-MX" sz="3600" dirty="0" smtClean="0"/>
              <a:t>cambió la cultura popular urbana</a:t>
            </a:r>
            <a:endParaRPr lang="es-MX" sz="3600" dirty="0"/>
          </a:p>
        </p:txBody>
      </p:sp>
    </p:spTree>
    <p:extLst>
      <p:ext uri="{BB962C8B-B14F-4D97-AF65-F5344CB8AC3E}">
        <p14:creationId xmlns:p14="http://schemas.microsoft.com/office/powerpoint/2010/main" val="1936806796"/>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3270" y="0"/>
            <a:ext cx="10363200" cy="1143000"/>
          </a:xfrm>
        </p:spPr>
        <p:txBody>
          <a:bodyPr/>
          <a:lstStyle/>
          <a:p>
            <a:r>
              <a:rPr lang="es-MX" dirty="0" smtClean="0"/>
              <a:t>Todo lo anterior:</a:t>
            </a:r>
            <a:endParaRPr lang="es-MX" dirty="0"/>
          </a:p>
        </p:txBody>
      </p:sp>
      <p:sp>
        <p:nvSpPr>
          <p:cNvPr id="3" name="CuadroTexto 2"/>
          <p:cNvSpPr txBox="1"/>
          <p:nvPr/>
        </p:nvSpPr>
        <p:spPr>
          <a:xfrm>
            <a:off x="273270" y="924910"/>
            <a:ext cx="4918840" cy="5632311"/>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s-MX" sz="3600" dirty="0" smtClean="0">
                <a:solidFill>
                  <a:schemeClr val="tx1"/>
                </a:solidFill>
              </a:rPr>
              <a:t>*Migración</a:t>
            </a:r>
          </a:p>
          <a:p>
            <a:r>
              <a:rPr lang="es-MX" sz="3600" dirty="0" smtClean="0">
                <a:solidFill>
                  <a:schemeClr val="tx1"/>
                </a:solidFill>
              </a:rPr>
              <a:t>*Cambio en el entorno construido</a:t>
            </a:r>
          </a:p>
          <a:p>
            <a:r>
              <a:rPr lang="es-MX" sz="3600" dirty="0" smtClean="0">
                <a:solidFill>
                  <a:schemeClr val="tx1"/>
                </a:solidFill>
              </a:rPr>
              <a:t>*Economía basada en el capitalismo industrial</a:t>
            </a:r>
          </a:p>
          <a:p>
            <a:r>
              <a:rPr lang="es-MX" sz="3600" dirty="0" smtClean="0">
                <a:solidFill>
                  <a:schemeClr val="tx1"/>
                </a:solidFill>
              </a:rPr>
              <a:t>*Sociedad </a:t>
            </a:r>
            <a:r>
              <a:rPr lang="es-MX" sz="3600" dirty="0">
                <a:solidFill>
                  <a:schemeClr val="tx1"/>
                </a:solidFill>
              </a:rPr>
              <a:t>y ciudad sin un </a:t>
            </a:r>
            <a:r>
              <a:rPr lang="es-MX" sz="3600" dirty="0" smtClean="0">
                <a:solidFill>
                  <a:schemeClr val="tx1"/>
                </a:solidFill>
              </a:rPr>
              <a:t>pasado que determinó en la falta de identidad y</a:t>
            </a:r>
            <a:r>
              <a:rPr lang="es-MX" sz="2400" dirty="0" smtClean="0">
                <a:solidFill>
                  <a:schemeClr val="tx1"/>
                </a:solidFill>
              </a:rPr>
              <a:t> </a:t>
            </a:r>
            <a:r>
              <a:rPr lang="es-MX" sz="3600" dirty="0">
                <a:solidFill>
                  <a:schemeClr val="tx1"/>
                </a:solidFill>
              </a:rPr>
              <a:t>de cohesión social</a:t>
            </a:r>
          </a:p>
        </p:txBody>
      </p:sp>
      <p:sp>
        <p:nvSpPr>
          <p:cNvPr id="4" name="Flecha derecha 3"/>
          <p:cNvSpPr/>
          <p:nvPr/>
        </p:nvSpPr>
        <p:spPr>
          <a:xfrm>
            <a:off x="5192110" y="1807779"/>
            <a:ext cx="2144111" cy="107205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3200" dirty="0" smtClean="0">
                <a:solidFill>
                  <a:schemeClr val="tx1"/>
                </a:solidFill>
              </a:rPr>
              <a:t>PROVOCÓ</a:t>
            </a:r>
            <a:endParaRPr lang="es-MX" sz="3200" dirty="0">
              <a:solidFill>
                <a:schemeClr val="tx1"/>
              </a:solidFill>
            </a:endParaRPr>
          </a:p>
        </p:txBody>
      </p:sp>
      <p:sp>
        <p:nvSpPr>
          <p:cNvPr id="5" name="Rectángulo redondeado 4"/>
          <p:cNvSpPr/>
          <p:nvPr/>
        </p:nvSpPr>
        <p:spPr>
          <a:xfrm>
            <a:off x="7336220" y="924909"/>
            <a:ext cx="4677103" cy="56323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Transformaciones positivas: Chicago fue el mejor ejemplo de una modernidad a la que se le relacionó  ORDEN Y PROGRESO. </a:t>
            </a:r>
          </a:p>
          <a:p>
            <a:pPr algn="ctr"/>
            <a:r>
              <a:rPr lang="es-MX" sz="3600" b="1" u="sng" dirty="0" smtClean="0">
                <a:solidFill>
                  <a:srgbClr val="FFFF00"/>
                </a:solidFill>
                <a:latin typeface="AR CARTER" panose="02000000000000000000" pitchFamily="2" charset="0"/>
              </a:rPr>
              <a:t>También presentó síntomas de disfuncionalidad</a:t>
            </a:r>
            <a:endParaRPr lang="es-MX" sz="3600" b="1" u="sng" dirty="0">
              <a:solidFill>
                <a:srgbClr val="FFFF00"/>
              </a:solidFill>
              <a:latin typeface="AR CARTER" panose="02000000000000000000" pitchFamily="2" charset="0"/>
            </a:endParaRPr>
          </a:p>
        </p:txBody>
      </p:sp>
    </p:spTree>
    <p:extLst>
      <p:ext uri="{BB962C8B-B14F-4D97-AF65-F5344CB8AC3E}">
        <p14:creationId xmlns:p14="http://schemas.microsoft.com/office/powerpoint/2010/main" val="797217595"/>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2358" y="1219199"/>
            <a:ext cx="10363200" cy="4487917"/>
          </a:xfrm>
        </p:spPr>
        <p:txBody>
          <a:bodyPr>
            <a:noAutofit/>
          </a:bodyPr>
          <a:lstStyle/>
          <a:p>
            <a:r>
              <a:rPr lang="es-MX" sz="8800" dirty="0" smtClean="0">
                <a:latin typeface="Algerian" panose="04020705040A02060702" pitchFamily="82" charset="0"/>
              </a:rPr>
              <a:t>Por lo tanto, hubo problemas sociales</a:t>
            </a:r>
            <a:endParaRPr lang="es-MX" sz="8800" dirty="0">
              <a:latin typeface="Algerian" panose="04020705040A02060702" pitchFamily="82" charset="0"/>
            </a:endParaRPr>
          </a:p>
        </p:txBody>
      </p:sp>
    </p:spTree>
    <p:extLst>
      <p:ext uri="{BB962C8B-B14F-4D97-AF65-F5344CB8AC3E}">
        <p14:creationId xmlns:p14="http://schemas.microsoft.com/office/powerpoint/2010/main" val="3491165389"/>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31077" y="1790394"/>
            <a:ext cx="6931572" cy="5412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551793" y="248024"/>
            <a:ext cx="10363200" cy="765969"/>
          </a:xfrm>
        </p:spPr>
        <p:txBody>
          <a:bodyPr/>
          <a:lstStyle/>
          <a:p>
            <a:r>
              <a:rPr lang="es-MX" dirty="0" smtClean="0"/>
              <a:t>La migración</a:t>
            </a:r>
            <a:endParaRPr lang="es-MX" dirty="0"/>
          </a:p>
        </p:txBody>
      </p:sp>
      <p:sp>
        <p:nvSpPr>
          <p:cNvPr id="3" name="CuadroTexto 2"/>
          <p:cNvSpPr txBox="1"/>
          <p:nvPr/>
        </p:nvSpPr>
        <p:spPr>
          <a:xfrm>
            <a:off x="331077" y="862723"/>
            <a:ext cx="11088414" cy="1384995"/>
          </a:xfrm>
          <a:prstGeom prst="rect">
            <a:avLst/>
          </a:prstGeom>
          <a:noFill/>
        </p:spPr>
        <p:txBody>
          <a:bodyPr wrap="square" rtlCol="0">
            <a:spAutoFit/>
          </a:bodyPr>
          <a:lstStyle/>
          <a:p>
            <a:r>
              <a:rPr lang="es-MX" sz="2800" dirty="0" smtClean="0"/>
              <a:t>En Europa la migración se caracterizó por población rural que se trasladaba a las ciudades = misma religión, lengua y rasgos somáticos. Sin embargo, en Estados Unidos la migración se caracterizó por:</a:t>
            </a:r>
            <a:endParaRPr lang="es-MX" sz="2800" dirty="0"/>
          </a:p>
        </p:txBody>
      </p:sp>
      <p:sp>
        <p:nvSpPr>
          <p:cNvPr id="4" name="Rectángulo redondeado 3"/>
          <p:cNvSpPr/>
          <p:nvPr/>
        </p:nvSpPr>
        <p:spPr>
          <a:xfrm>
            <a:off x="6632027" y="2527683"/>
            <a:ext cx="4372304" cy="42251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tx1"/>
                </a:solidFill>
              </a:rPr>
              <a:t>Diversidad cultural: convivían judíos centroeuropeos con católicos sicilianos u ortodoxos griegos, mediterráneos con irlandeses. Germanos con eslavos, negros del sur con blancos  racistas del sur y del norte     </a:t>
            </a:r>
            <a:r>
              <a:rPr lang="es-MX" sz="4800" dirty="0" smtClean="0">
                <a:solidFill>
                  <a:srgbClr val="FFFF00"/>
                </a:solidFill>
                <a:latin typeface="AR CARTER" panose="02000000000000000000" pitchFamily="2" charset="0"/>
              </a:rPr>
              <a:t>= disturbios raciales </a:t>
            </a:r>
            <a:endParaRPr lang="es-MX" sz="4800" dirty="0">
              <a:solidFill>
                <a:srgbClr val="FFFF00"/>
              </a:solidFill>
              <a:latin typeface="AR CARTER" panose="02000000000000000000" pitchFamily="2" charset="0"/>
            </a:endParaRPr>
          </a:p>
        </p:txBody>
      </p:sp>
      <p:cxnSp>
        <p:nvCxnSpPr>
          <p:cNvPr id="6" name="Conector angular 5"/>
          <p:cNvCxnSpPr/>
          <p:nvPr/>
        </p:nvCxnSpPr>
        <p:spPr>
          <a:xfrm>
            <a:off x="4989787" y="2343435"/>
            <a:ext cx="1597572" cy="1214001"/>
          </a:xfrm>
          <a:prstGeom prst="bentConnector3">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026" name="Picture 2" descr="https://upload.wikimedia.org/wikipedia/commons/thumb/b/bf/Chicago_Race_Riot_1919_stoning.png/240px-Chicago_Race_Riot_1919_stoni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5779" y="2639841"/>
            <a:ext cx="2510477" cy="25627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0" name="Rectángulo 9"/>
          <p:cNvSpPr/>
          <p:nvPr/>
        </p:nvSpPr>
        <p:spPr>
          <a:xfrm>
            <a:off x="1045778" y="5202621"/>
            <a:ext cx="2510477" cy="1323439"/>
          </a:xfrm>
          <a:prstGeom prst="rect">
            <a:avLst/>
          </a:prstGeom>
        </p:spPr>
        <p:txBody>
          <a:bodyPr wrap="square">
            <a:spAutoFit/>
          </a:bodyPr>
          <a:lstStyle/>
          <a:p>
            <a:r>
              <a:rPr lang="es-MX" sz="800" dirty="0"/>
              <a:t>https://www.google.com/</a:t>
            </a:r>
            <a:r>
              <a:rPr lang="es-MX" sz="800" dirty="0" err="1"/>
              <a:t>search?rlz</a:t>
            </a:r>
            <a:r>
              <a:rPr lang="es-MX" sz="800" dirty="0"/>
              <a:t>=1C1HLDY_esMX836MX836&amp;biw=1600&amp;bih=789&amp;tbm=</a:t>
            </a:r>
            <a:r>
              <a:rPr lang="es-MX" sz="800" dirty="0" err="1"/>
              <a:t>isch&amp;sxsrf</a:t>
            </a:r>
            <a:r>
              <a:rPr lang="es-MX" sz="800" dirty="0"/>
              <a:t>=ACYBGNQjTgOqeCsFnWMYCDcbz0uK0pQTKA%3A1568997438038&amp;sa=1&amp;ei=PgCFXfH-AYP4tAXaibyADg&amp;q=Disturbios+raciales+Chicago+en+1919&amp;oq=Disturbios+raciales+Chicago+en+1919&amp;gs_l=img.3...4470435.4480978..4481986...0.0..0.138.1774.20j2......0....1..gws-wiz-img.xfHQu2N2aI0&amp;ved=0ahUKEwjxlcr36t_kAhUDPK0KHdoED-AQ4dUDCAc&amp;uact=5#imgrc=jh_SqOYx0AhrjM:</a:t>
            </a:r>
          </a:p>
        </p:txBody>
      </p:sp>
      <p:cxnSp>
        <p:nvCxnSpPr>
          <p:cNvPr id="12" name="Conector angular 11"/>
          <p:cNvCxnSpPr/>
          <p:nvPr/>
        </p:nvCxnSpPr>
        <p:spPr>
          <a:xfrm rot="10800000">
            <a:off x="3656103" y="4640262"/>
            <a:ext cx="2931256" cy="1671146"/>
          </a:xfrm>
          <a:prstGeom prst="bentConnector3">
            <a:avLst/>
          </a:prstGeom>
          <a:ln w="38100">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13887479"/>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0414" y="294290"/>
            <a:ext cx="10363200" cy="1143000"/>
          </a:xfrm>
        </p:spPr>
        <p:txBody>
          <a:bodyPr>
            <a:normAutofit fontScale="90000"/>
          </a:bodyPr>
          <a:lstStyle/>
          <a:p>
            <a:r>
              <a:rPr lang="es-MX" dirty="0" smtClean="0">
                <a:latin typeface="Aharoni" panose="02010803020104030203" pitchFamily="2" charset="-79"/>
                <a:cs typeface="Aharoni" panose="02010803020104030203" pitchFamily="2" charset="-79"/>
              </a:rPr>
              <a:t>Además de los disturbios raciales hubo:</a:t>
            </a:r>
            <a:r>
              <a:rPr lang="es-MX" dirty="0" smtClean="0"/>
              <a:t/>
            </a:r>
            <a:br>
              <a:rPr lang="es-MX" dirty="0" smtClean="0"/>
            </a:br>
            <a:endParaRPr lang="es-MX" dirty="0"/>
          </a:p>
        </p:txBody>
      </p:sp>
      <p:sp>
        <p:nvSpPr>
          <p:cNvPr id="3" name="CuadroTexto 2"/>
          <p:cNvSpPr txBox="1"/>
          <p:nvPr/>
        </p:nvSpPr>
        <p:spPr>
          <a:xfrm>
            <a:off x="546538" y="2207172"/>
            <a:ext cx="9559097" cy="2585323"/>
          </a:xfrm>
          <a:prstGeom prst="rect">
            <a:avLst/>
          </a:prstGeom>
          <a:noFill/>
        </p:spPr>
        <p:txBody>
          <a:bodyPr wrap="square" rtlCol="0">
            <a:spAutoFit/>
          </a:bodyPr>
          <a:lstStyle/>
          <a:p>
            <a:r>
              <a:rPr lang="es-MX" sz="3600" dirty="0" smtClean="0"/>
              <a:t>1. Competición laboral. Derivado del regreso de los veteranos de la Primera Guerra Mundial</a:t>
            </a:r>
          </a:p>
          <a:p>
            <a:r>
              <a:rPr lang="es-MX" sz="3600" dirty="0" smtClean="0"/>
              <a:t>2. Altas tasas de criminalidad organizada</a:t>
            </a:r>
          </a:p>
          <a:p>
            <a:r>
              <a:rPr lang="es-MX" sz="3600" dirty="0" smtClean="0"/>
              <a:t>3. Alta tasa de homicidios domésticos</a:t>
            </a:r>
          </a:p>
          <a:p>
            <a:endParaRPr lang="es-MX" dirty="0"/>
          </a:p>
        </p:txBody>
      </p:sp>
      <p:sp>
        <p:nvSpPr>
          <p:cNvPr id="4" name="Flecha derecha 3"/>
          <p:cNvSpPr/>
          <p:nvPr/>
        </p:nvSpPr>
        <p:spPr>
          <a:xfrm rot="5400000">
            <a:off x="8312367" y="1165336"/>
            <a:ext cx="1484589" cy="9564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curvada hacia la izquierda 4"/>
          <p:cNvSpPr/>
          <p:nvPr/>
        </p:nvSpPr>
        <p:spPr>
          <a:xfrm>
            <a:off x="8797159" y="2921881"/>
            <a:ext cx="1886605" cy="315309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Rectángulo 5"/>
          <p:cNvSpPr/>
          <p:nvPr/>
        </p:nvSpPr>
        <p:spPr>
          <a:xfrm>
            <a:off x="2072561" y="4792495"/>
            <a:ext cx="6724598" cy="1569660"/>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r>
              <a:rPr lang="es-MX" sz="4800" dirty="0">
                <a:solidFill>
                  <a:schemeClr val="tx1"/>
                </a:solidFill>
              </a:rPr>
              <a:t>EL REVERSO OSCURO DEL </a:t>
            </a:r>
            <a:r>
              <a:rPr lang="es-MX" sz="4800" i="1" dirty="0">
                <a:solidFill>
                  <a:schemeClr val="tx1"/>
                </a:solidFill>
              </a:rPr>
              <a:t>AMERICAN DREAM</a:t>
            </a:r>
          </a:p>
        </p:txBody>
      </p:sp>
    </p:spTree>
    <p:extLst>
      <p:ext uri="{BB962C8B-B14F-4D97-AF65-F5344CB8AC3E}">
        <p14:creationId xmlns:p14="http://schemas.microsoft.com/office/powerpoint/2010/main" val="1561777315"/>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609599"/>
            <a:ext cx="10363200" cy="5276193"/>
          </a:xfrm>
        </p:spPr>
        <p:style>
          <a:lnRef idx="1">
            <a:schemeClr val="accent5"/>
          </a:lnRef>
          <a:fillRef idx="2">
            <a:schemeClr val="accent5"/>
          </a:fillRef>
          <a:effectRef idx="1">
            <a:schemeClr val="accent5"/>
          </a:effectRef>
          <a:fontRef idx="minor">
            <a:schemeClr val="dk1"/>
          </a:fontRef>
        </p:style>
        <p:txBody>
          <a:bodyPr>
            <a:normAutofit/>
          </a:bodyPr>
          <a:lstStyle/>
          <a:p>
            <a:r>
              <a:rPr lang="es-MX" dirty="0" smtClean="0"/>
              <a:t>Todo el contexto anterior fue la preocupación de científicos sociales del Departamento  de Sociología de Chicago:</a:t>
            </a:r>
            <a:br>
              <a:rPr lang="es-MX" dirty="0" smtClean="0"/>
            </a:br>
            <a:r>
              <a:rPr lang="es-MX" dirty="0" smtClean="0">
                <a:latin typeface="Pristina" panose="03060402040406080204" pitchFamily="66" charset="0"/>
              </a:rPr>
              <a:t>Había que diseccionar  aquellas anomalías monstruosas que habían surgido para entender su comportamiento y eventualmente controlarlo con la finalidad de salvar el proyecto de la modernidad </a:t>
            </a:r>
            <a:r>
              <a:rPr lang="es-MX" dirty="0" smtClean="0">
                <a:latin typeface="Pristina" panose="03060402040406080204" pitchFamily="66" charset="0"/>
              </a:rPr>
              <a:t> (</a:t>
            </a:r>
            <a:r>
              <a:rPr lang="es-MX" dirty="0" err="1" smtClean="0">
                <a:latin typeface="Pristina" panose="03060402040406080204" pitchFamily="66" charset="0"/>
              </a:rPr>
              <a:t>Ullán</a:t>
            </a:r>
            <a:r>
              <a:rPr lang="es-MX" dirty="0" smtClean="0">
                <a:latin typeface="Pristina" panose="03060402040406080204" pitchFamily="66" charset="0"/>
              </a:rPr>
              <a:t>, 2014)</a:t>
            </a:r>
            <a:endParaRPr lang="es-MX" dirty="0">
              <a:latin typeface="Pristina" panose="03060402040406080204" pitchFamily="66" charset="0"/>
            </a:endParaRPr>
          </a:p>
        </p:txBody>
      </p:sp>
    </p:spTree>
    <p:extLst>
      <p:ext uri="{BB962C8B-B14F-4D97-AF65-F5344CB8AC3E}">
        <p14:creationId xmlns:p14="http://schemas.microsoft.com/office/powerpoint/2010/main" val="1327779091"/>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8642" y="1189148"/>
            <a:ext cx="10363200" cy="4426039"/>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MX" dirty="0" smtClean="0"/>
              <a:t>El departamento de Sociología de Chicago se fundó en 1892 por </a:t>
            </a:r>
            <a:r>
              <a:rPr lang="es-MX" dirty="0" err="1" smtClean="0"/>
              <a:t>Albion</a:t>
            </a:r>
            <a:r>
              <a:rPr lang="es-MX" dirty="0" smtClean="0"/>
              <a:t> </a:t>
            </a:r>
            <a:r>
              <a:rPr lang="es-MX" dirty="0" err="1" smtClean="0"/>
              <a:t>Woodbury</a:t>
            </a:r>
            <a:r>
              <a:rPr lang="es-MX" dirty="0" smtClean="0"/>
              <a:t> Small.</a:t>
            </a:r>
            <a:br>
              <a:rPr lang="es-MX" dirty="0" smtClean="0"/>
            </a:br>
            <a:r>
              <a:rPr lang="es-MX" dirty="0" smtClean="0"/>
              <a:t>Según </a:t>
            </a:r>
            <a:r>
              <a:rPr lang="es-MX" dirty="0" err="1" smtClean="0"/>
              <a:t>Ullán</a:t>
            </a:r>
            <a:r>
              <a:rPr lang="es-MX" dirty="0" smtClean="0"/>
              <a:t> (2014) </a:t>
            </a:r>
            <a:r>
              <a:rPr lang="es-MX" dirty="0" smtClean="0"/>
              <a:t>hubo tres generaciones de estudios e investigadores en este departamento, mismos que contribuyeron a los estudios de la sociología urbana.</a:t>
            </a:r>
            <a:br>
              <a:rPr lang="es-MX" dirty="0" smtClean="0"/>
            </a:br>
            <a:endParaRPr lang="es-MX" dirty="0"/>
          </a:p>
        </p:txBody>
      </p:sp>
    </p:spTree>
    <p:extLst>
      <p:ext uri="{BB962C8B-B14F-4D97-AF65-F5344CB8AC3E}">
        <p14:creationId xmlns:p14="http://schemas.microsoft.com/office/powerpoint/2010/main" val="207332368"/>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3076" y="1629102"/>
            <a:ext cx="10363200" cy="2995449"/>
          </a:xfrm>
        </p:spPr>
        <p:txBody>
          <a:bodyPr>
            <a:noAutofit/>
          </a:bodyPr>
          <a:lstStyle/>
          <a:p>
            <a:r>
              <a:rPr lang="es-MX" sz="6000" dirty="0" smtClean="0"/>
              <a:t>2. La Primera Generación de la Escuela de Chicago</a:t>
            </a:r>
            <a:endParaRPr lang="es-MX" sz="6000" dirty="0"/>
          </a:p>
        </p:txBody>
      </p:sp>
    </p:spTree>
    <p:extLst>
      <p:ext uri="{BB962C8B-B14F-4D97-AF65-F5344CB8AC3E}">
        <p14:creationId xmlns:p14="http://schemas.microsoft.com/office/powerpoint/2010/main" val="2972011415"/>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609600"/>
            <a:ext cx="10363200" cy="4876800"/>
          </a:xfrm>
        </p:spPr>
        <p:txBody>
          <a:bodyPr>
            <a:normAutofit fontScale="90000"/>
          </a:bodyPr>
          <a:lstStyle/>
          <a:p>
            <a:r>
              <a:rPr lang="es-MX" dirty="0" smtClean="0"/>
              <a:t>Desde la fundación del depto. de Sociología éste se convirtió muy pronto en influencia de pensamiento  hegemónico. En este primer momento, o sea desde 1892 hasta la primera década y media del siglo XX la sociología urbana no existía como tal. Pero esta </a:t>
            </a:r>
            <a:r>
              <a:rPr lang="es-MX" dirty="0" smtClean="0"/>
              <a:t>primera generación </a:t>
            </a:r>
            <a:r>
              <a:rPr lang="es-MX" dirty="0" smtClean="0"/>
              <a:t>pone las bases para su creación.</a:t>
            </a:r>
            <a:endParaRPr lang="es-MX" dirty="0"/>
          </a:p>
        </p:txBody>
      </p:sp>
    </p:spTree>
    <p:extLst>
      <p:ext uri="{BB962C8B-B14F-4D97-AF65-F5344CB8AC3E}">
        <p14:creationId xmlns:p14="http://schemas.microsoft.com/office/powerpoint/2010/main" val="2683070806"/>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231820" y="283335"/>
            <a:ext cx="11668259" cy="6106707"/>
          </a:xfrm>
        </p:spPr>
        <p:txBody>
          <a:bodyPr numCol="2">
            <a:noAutofit/>
          </a:bodyPr>
          <a:lstStyle/>
          <a:p>
            <a:pPr algn="just"/>
            <a:r>
              <a:rPr lang="es-MX" dirty="0" smtClean="0"/>
              <a:t>Introducción </a:t>
            </a:r>
          </a:p>
          <a:p>
            <a:pPr algn="just"/>
            <a:r>
              <a:rPr lang="es-MX" sz="1050" dirty="0" smtClean="0"/>
              <a:t>La  </a:t>
            </a:r>
            <a:r>
              <a:rPr lang="es-MX" sz="1050" dirty="0"/>
              <a:t>UA (unidad de aprendizaje) Sociología Urbana 1, misma que se imparte en el  quinto semestre de la licenciatura en Planeación Territorial, es  de corte teórico,  integrada en el  área de Sociedad y </a:t>
            </a:r>
            <a:r>
              <a:rPr lang="es-MX" sz="1050" dirty="0" smtClean="0"/>
              <a:t>Territorio La </a:t>
            </a:r>
            <a:r>
              <a:rPr lang="es-MX" sz="1050" dirty="0"/>
              <a:t>importancia de esta UA  en la </a:t>
            </a:r>
            <a:r>
              <a:rPr lang="es-MX" sz="1050" dirty="0" err="1"/>
              <a:t>currícula</a:t>
            </a:r>
            <a:r>
              <a:rPr lang="es-MX" sz="1050" dirty="0"/>
              <a:t>  de la licenciatura recae  en el estudio y análisis  que se hace entre sociedad y territorio, y la ciudad como producto material de la </a:t>
            </a:r>
            <a:r>
              <a:rPr lang="es-MX" sz="1050" dirty="0" smtClean="0"/>
              <a:t>sociedad. Derivado </a:t>
            </a:r>
            <a:r>
              <a:rPr lang="es-MX" sz="1050" dirty="0"/>
              <a:t>de lo anterior , Sociología Urbana 1 tiene tres unidades  de competencia: 1) conceptos básicos, 2) orígenes de la ciudad y 3) los sociólogos urbanos clásicos.</a:t>
            </a:r>
          </a:p>
          <a:p>
            <a:pPr algn="just"/>
            <a:r>
              <a:rPr lang="es-MX" sz="1050" dirty="0"/>
              <a:t>De la unidad número </a:t>
            </a:r>
            <a:r>
              <a:rPr lang="es-MX" sz="1050" dirty="0" smtClean="0"/>
              <a:t>III </a:t>
            </a:r>
            <a:r>
              <a:rPr lang="es-MX" sz="1050" dirty="0"/>
              <a:t>se eligió </a:t>
            </a:r>
            <a:r>
              <a:rPr lang="es-MX" sz="1050" dirty="0" smtClean="0"/>
              <a:t>para </a:t>
            </a:r>
            <a:r>
              <a:rPr lang="es-MX" sz="1050" dirty="0"/>
              <a:t>esta presentación </a:t>
            </a:r>
            <a:r>
              <a:rPr lang="es-MX" sz="1050" dirty="0" smtClean="0"/>
              <a:t>El tema </a:t>
            </a:r>
            <a:r>
              <a:rPr lang="es-MX" sz="1050" dirty="0" smtClean="0">
                <a:solidFill>
                  <a:schemeClr val="tx1"/>
                </a:solidFill>
              </a:rPr>
              <a:t>3.3 “LA ESCUELA DE CHICAGO”.  Este tema, corresponde a las generalidades de esta escuela de pensamiento que se expone en una sesión de dos horas. Las particularidades de cada autor se profundizan en sesiones subsiguientes. </a:t>
            </a:r>
            <a:endParaRPr lang="es-MX" sz="1050" dirty="0">
              <a:solidFill>
                <a:schemeClr val="tx1"/>
              </a:solidFill>
            </a:endParaRPr>
          </a:p>
          <a:p>
            <a:pPr algn="just"/>
            <a:r>
              <a:rPr lang="es-MX" sz="1800" dirty="0"/>
              <a:t>JUSTIFICACIÓN</a:t>
            </a:r>
            <a:endParaRPr lang="es-MX" sz="2000" dirty="0"/>
          </a:p>
          <a:p>
            <a:pPr algn="just"/>
            <a:r>
              <a:rPr lang="es-MX" sz="1050" dirty="0"/>
              <a:t>En una UA teórica  como Sociología Urbana 1,  el procesamiento de la información de corte  teórico e histórico </a:t>
            </a:r>
            <a:r>
              <a:rPr lang="es-MX" sz="1050" dirty="0" smtClean="0"/>
              <a:t>es </a:t>
            </a:r>
            <a:r>
              <a:rPr lang="es-MX" sz="1050" dirty="0"/>
              <a:t>muy conveniente mostrarla con esquemas  e imágenes que ayudarán a recrear contextos que para los alumnos les resulta difícil imaginar. </a:t>
            </a:r>
          </a:p>
          <a:p>
            <a:pPr algn="just"/>
            <a:r>
              <a:rPr lang="es-MX" sz="1050" dirty="0">
                <a:solidFill>
                  <a:schemeClr val="tx1"/>
                </a:solidFill>
              </a:rPr>
              <a:t>La ciudad </a:t>
            </a:r>
            <a:r>
              <a:rPr lang="es-MX" sz="1050" dirty="0" smtClean="0">
                <a:solidFill>
                  <a:schemeClr val="tx1"/>
                </a:solidFill>
              </a:rPr>
              <a:t>analizada desde la Escuela de Chicago forma </a:t>
            </a:r>
            <a:r>
              <a:rPr lang="es-MX" sz="1050" dirty="0">
                <a:solidFill>
                  <a:schemeClr val="tx1"/>
                </a:solidFill>
              </a:rPr>
              <a:t>parte de la unidad </a:t>
            </a:r>
            <a:r>
              <a:rPr lang="es-MX" sz="1050" dirty="0" smtClean="0">
                <a:solidFill>
                  <a:schemeClr val="tx1"/>
                </a:solidFill>
              </a:rPr>
              <a:t>III. Esta escuela de pensamiento es la institucionalización de la Sociología Urbana en el ámbito de las C.S. Es decir, cuando en 1892 inicia el departamento de Sociología en la Universidad de Chicago, los investigadores se enfocaron al análisis de la ciudad industrial-moderna, su gran laboratorio fue la ciudad de Chicago. Por ello, los estudios realizados contribuyeron en el pensamiento hegemónico de la Sociología en Estados Unidos. </a:t>
            </a:r>
          </a:p>
          <a:p>
            <a:pPr algn="just"/>
            <a:r>
              <a:rPr lang="es-MX" sz="1050" dirty="0"/>
              <a:t>¿Por qué mostrar </a:t>
            </a:r>
            <a:r>
              <a:rPr lang="es-MX" sz="1050" dirty="0" smtClean="0"/>
              <a:t>la Escuela de Chicago en </a:t>
            </a:r>
            <a:r>
              <a:rPr lang="es-MX" sz="1050" dirty="0"/>
              <a:t>material didáctico visual? Lo anterior sirve para </a:t>
            </a:r>
            <a:r>
              <a:rPr lang="es-MX" sz="1050" dirty="0" smtClean="0"/>
              <a:t>enseñar </a:t>
            </a:r>
            <a:r>
              <a:rPr lang="es-MX" sz="1050" dirty="0"/>
              <a:t>a los estudiantes que </a:t>
            </a:r>
            <a:r>
              <a:rPr lang="es-MX" sz="1050" dirty="0" smtClean="0"/>
              <a:t>la Escuela de Chicago  se desarrolló en un contexto </a:t>
            </a:r>
            <a:r>
              <a:rPr lang="es-MX" sz="1050" dirty="0" smtClean="0"/>
              <a:t>específico (finales del siglo XIX y principios del XX) </a:t>
            </a:r>
            <a:r>
              <a:rPr lang="es-MX" sz="1050" dirty="0" smtClean="0"/>
              <a:t>y se derivaron tres generaciones de investigadores. En esta exposición se presenta la primera y segunda. Ésta última es la más relevante para los estudios de la Sociología Urbana porque, algunos </a:t>
            </a:r>
            <a:r>
              <a:rPr lang="es-MX" sz="1050" dirty="0" smtClean="0"/>
              <a:t>autores, </a:t>
            </a:r>
            <a:r>
              <a:rPr lang="es-MX" sz="1050" dirty="0" smtClean="0"/>
              <a:t>han manifestado que la disciplina nace en este departamento. De allí la importancia </a:t>
            </a:r>
            <a:r>
              <a:rPr lang="es-MX" sz="1050" dirty="0" smtClean="0"/>
              <a:t>de realizar el material. </a:t>
            </a:r>
            <a:endParaRPr lang="es-MX" sz="1050" dirty="0" smtClean="0"/>
          </a:p>
          <a:p>
            <a:pPr algn="just"/>
            <a:r>
              <a:rPr lang="es-MX" sz="1050" dirty="0" smtClean="0">
                <a:solidFill>
                  <a:schemeClr val="tx1"/>
                </a:solidFill>
                <a:sym typeface="Trebuchet MS" pitchFamily="34" charset="0"/>
              </a:rPr>
              <a:t>La </a:t>
            </a:r>
            <a:r>
              <a:rPr lang="es-MX" sz="1050" dirty="0">
                <a:solidFill>
                  <a:schemeClr val="tx1"/>
                </a:solidFill>
                <a:sym typeface="Trebuchet MS" pitchFamily="34" charset="0"/>
              </a:rPr>
              <a:t>contribución que tendrá </a:t>
            </a:r>
            <a:r>
              <a:rPr lang="es-MX" sz="1050" dirty="0" smtClean="0">
                <a:solidFill>
                  <a:schemeClr val="tx1"/>
                </a:solidFill>
                <a:sym typeface="Trebuchet MS" pitchFamily="34" charset="0"/>
              </a:rPr>
              <a:t>en los </a:t>
            </a:r>
            <a:r>
              <a:rPr lang="es-MX" sz="1050" dirty="0">
                <a:solidFill>
                  <a:schemeClr val="tx1"/>
                </a:solidFill>
                <a:sym typeface="Trebuchet MS" pitchFamily="34" charset="0"/>
              </a:rPr>
              <a:t>estudiantes este material visual que se muestra recae en que a través de mostrar </a:t>
            </a:r>
            <a:r>
              <a:rPr lang="es-MX" sz="1050" dirty="0" smtClean="0">
                <a:solidFill>
                  <a:schemeClr val="tx1"/>
                </a:solidFill>
                <a:sym typeface="Trebuchet MS" pitchFamily="34" charset="0"/>
              </a:rPr>
              <a:t>imágenes del contexto histórico de Chicago en el periodo anterior mencionado los alumnos relacionen los temas y construcciones teóricas-conceptuales de los autores que integran esta escuela de pensamiento. Es decir, que relacionen que la teoría como construcción abstracta tiene un referente contextual..</a:t>
            </a:r>
            <a:endParaRPr lang="es-MX" sz="1050" dirty="0" smtClean="0">
              <a:solidFill>
                <a:schemeClr val="tx1"/>
              </a:solidFill>
              <a:sym typeface="Trebuchet MS" pitchFamily="34" charset="0"/>
            </a:endParaRPr>
          </a:p>
          <a:p>
            <a:pPr algn="just"/>
            <a:endParaRPr lang="es-MX" sz="1050" dirty="0" smtClean="0">
              <a:solidFill>
                <a:schemeClr val="tx1"/>
              </a:solidFill>
            </a:endParaRPr>
          </a:p>
          <a:p>
            <a:pPr algn="just"/>
            <a:r>
              <a:rPr lang="es-MX" sz="1050" dirty="0" smtClean="0">
                <a:solidFill>
                  <a:schemeClr val="tx1"/>
                </a:solidFill>
              </a:rPr>
              <a:t>Por </a:t>
            </a:r>
            <a:r>
              <a:rPr lang="es-MX" sz="1050" dirty="0">
                <a:solidFill>
                  <a:schemeClr val="tx1"/>
                </a:solidFill>
              </a:rPr>
              <a:t>último, </a:t>
            </a:r>
            <a:r>
              <a:rPr lang="es-MX" sz="1050" dirty="0" smtClean="0">
                <a:solidFill>
                  <a:schemeClr val="tx1"/>
                </a:solidFill>
              </a:rPr>
              <a:t>cabe </a:t>
            </a:r>
            <a:r>
              <a:rPr lang="es-MX" sz="1050" dirty="0">
                <a:solidFill>
                  <a:schemeClr val="tx1"/>
                </a:solidFill>
              </a:rPr>
              <a:t>aclarara que lo que interesa </a:t>
            </a:r>
            <a:r>
              <a:rPr lang="es-MX" sz="1050" dirty="0" smtClean="0">
                <a:solidFill>
                  <a:schemeClr val="tx1"/>
                </a:solidFill>
              </a:rPr>
              <a:t>mostrar en </a:t>
            </a:r>
            <a:r>
              <a:rPr lang="es-MX" sz="1050" dirty="0">
                <a:solidFill>
                  <a:schemeClr val="tx1"/>
                </a:solidFill>
              </a:rPr>
              <a:t>la </a:t>
            </a:r>
            <a:r>
              <a:rPr lang="es-MX" sz="1050" dirty="0" smtClean="0">
                <a:solidFill>
                  <a:schemeClr val="tx1"/>
                </a:solidFill>
              </a:rPr>
              <a:t>presentación, y que los estudiantes aprehendan, son dos aspectos: 1. El contexto histórico y 2. Las generalidades de los autores. (Las particularidades y profundidad  a nivel teórico-metodológico se harán en una sesión por cada autor)</a:t>
            </a:r>
            <a:endParaRPr lang="es-MX" sz="1050" dirty="0">
              <a:solidFill>
                <a:schemeClr val="tx1"/>
              </a:solidFill>
            </a:endParaRPr>
          </a:p>
          <a:p>
            <a:pPr algn="just"/>
            <a:endParaRPr lang="es-MX" sz="1050" dirty="0" smtClean="0">
              <a:solidFill>
                <a:srgbClr val="FF0000"/>
              </a:solidFill>
            </a:endParaRPr>
          </a:p>
          <a:p>
            <a:pPr algn="just"/>
            <a:r>
              <a:rPr lang="es-MX" sz="1050" dirty="0" smtClean="0"/>
              <a:t> </a:t>
            </a:r>
            <a:endParaRPr lang="es-MX" sz="1050" dirty="0"/>
          </a:p>
          <a:p>
            <a:pPr algn="just"/>
            <a:endParaRPr lang="es-MX" sz="1050" dirty="0" smtClean="0">
              <a:sym typeface="Trebuchet MS" pitchFamily="34" charset="0"/>
            </a:endParaRPr>
          </a:p>
          <a:p>
            <a:pPr algn="just"/>
            <a:endParaRPr lang="es-MX" sz="800" dirty="0"/>
          </a:p>
          <a:p>
            <a:pPr algn="just"/>
            <a:r>
              <a:rPr lang="es-MX" sz="1050" dirty="0" smtClean="0"/>
              <a:t> </a:t>
            </a:r>
            <a:endParaRPr lang="es-MX" sz="1050" dirty="0"/>
          </a:p>
          <a:p>
            <a:endParaRPr lang="es-MX" sz="1050" dirty="0"/>
          </a:p>
        </p:txBody>
      </p:sp>
    </p:spTree>
    <p:extLst>
      <p:ext uri="{BB962C8B-B14F-4D97-AF65-F5344CB8AC3E}">
        <p14:creationId xmlns:p14="http://schemas.microsoft.com/office/powerpoint/2010/main" val="28484584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8800" y="558084"/>
            <a:ext cx="6885904" cy="2185115"/>
          </a:xfrm>
        </p:spPr>
        <p:txBody>
          <a:bodyPr>
            <a:normAutofit fontScale="90000"/>
          </a:bodyPr>
          <a:lstStyle/>
          <a:p>
            <a:r>
              <a:rPr lang="es-MX" dirty="0" smtClean="0"/>
              <a:t>¿Qué estudiaron los primeros sociólogos del departamento de Sociología de la Universidad de Chicago?</a:t>
            </a:r>
            <a:endParaRPr lang="es-MX" dirty="0"/>
          </a:p>
        </p:txBody>
      </p:sp>
      <p:sp>
        <p:nvSpPr>
          <p:cNvPr id="4" name="3 Flecha curvada hacia la derecha"/>
          <p:cNvSpPr/>
          <p:nvPr/>
        </p:nvSpPr>
        <p:spPr>
          <a:xfrm>
            <a:off x="643944" y="1390918"/>
            <a:ext cx="1184856" cy="297502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 name="4 CuadroTexto"/>
          <p:cNvSpPr txBox="1"/>
          <p:nvPr/>
        </p:nvSpPr>
        <p:spPr>
          <a:xfrm>
            <a:off x="1802222" y="3203241"/>
            <a:ext cx="10123615" cy="2585323"/>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s-MX" sz="5400" b="1" dirty="0" smtClean="0">
                <a:solidFill>
                  <a:srgbClr val="FF0000"/>
                </a:solidFill>
                <a:latin typeface="Bradley Hand ITC" panose="03070402050302030203" pitchFamily="66" charset="0"/>
              </a:rPr>
              <a:t>LOS PROCESOS SOCIALES DE LA SOCIEDAD MODERNA DE LA CIUDAD DE CHICAGO</a:t>
            </a:r>
            <a:endParaRPr lang="es-MX" sz="5400" b="1" dirty="0">
              <a:solidFill>
                <a:srgbClr val="FF0000"/>
              </a:solidFill>
              <a:latin typeface="Bradley Hand ITC" panose="03070402050302030203" pitchFamily="66" charset="0"/>
            </a:endParaRPr>
          </a:p>
        </p:txBody>
      </p:sp>
    </p:spTree>
    <p:extLst>
      <p:ext uri="{BB962C8B-B14F-4D97-AF65-F5344CB8AC3E}">
        <p14:creationId xmlns:p14="http://schemas.microsoft.com/office/powerpoint/2010/main" val="94417096"/>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772731" y="579549"/>
            <a:ext cx="1893195" cy="6697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914399" y="609599"/>
            <a:ext cx="10959921" cy="1850265"/>
          </a:xfrm>
        </p:spPr>
        <p:txBody>
          <a:bodyPr>
            <a:normAutofit fontScale="90000"/>
          </a:bodyPr>
          <a:lstStyle/>
          <a:p>
            <a:r>
              <a:rPr lang="es-MX" sz="6000" dirty="0" smtClean="0"/>
              <a:t>Small </a:t>
            </a:r>
            <a:r>
              <a:rPr lang="es-MX" dirty="0" smtClean="0"/>
              <a:t> fue el fundador del Departamento de Sociología y Antropología, es decir se abordaban temáticas de ambas ciencias.</a:t>
            </a:r>
            <a:endParaRPr lang="es-MX" dirty="0"/>
          </a:p>
        </p:txBody>
      </p:sp>
      <p:cxnSp>
        <p:nvCxnSpPr>
          <p:cNvPr id="8" name="7 Conector angular"/>
          <p:cNvCxnSpPr>
            <a:stCxn id="3" idx="1"/>
          </p:cNvCxnSpPr>
          <p:nvPr/>
        </p:nvCxnSpPr>
        <p:spPr>
          <a:xfrm rot="10800000" flipV="1">
            <a:off x="540913" y="914400"/>
            <a:ext cx="231818" cy="1906072"/>
          </a:xfrm>
          <a:prstGeom prst="bentConnector2">
            <a:avLst/>
          </a:prstGeom>
          <a:ln w="57150">
            <a:tailEnd type="arrow"/>
          </a:ln>
        </p:spPr>
        <p:style>
          <a:lnRef idx="3">
            <a:schemeClr val="accent2"/>
          </a:lnRef>
          <a:fillRef idx="0">
            <a:schemeClr val="accent2"/>
          </a:fillRef>
          <a:effectRef idx="2">
            <a:schemeClr val="accent2"/>
          </a:effectRef>
          <a:fontRef idx="minor">
            <a:schemeClr val="tx1"/>
          </a:fontRef>
        </p:style>
      </p:cxnSp>
      <p:sp>
        <p:nvSpPr>
          <p:cNvPr id="13" name="12 Rectángulo redondeado"/>
          <p:cNvSpPr/>
          <p:nvPr/>
        </p:nvSpPr>
        <p:spPr>
          <a:xfrm>
            <a:off x="399244" y="2820471"/>
            <a:ext cx="10573555" cy="35030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solidFill>
                  <a:srgbClr val="FFFF00"/>
                </a:solidFill>
              </a:rPr>
              <a:t>Fue punto de partida para que los investigadores de este departamento construyeran conocimiento científico a partir de dos enfoques:</a:t>
            </a:r>
          </a:p>
          <a:p>
            <a:pPr marL="342900" indent="-342900" algn="ctr">
              <a:buAutoNum type="arabicPeriod"/>
            </a:pPr>
            <a:r>
              <a:rPr lang="es-MX" sz="4000" dirty="0" smtClean="0">
                <a:solidFill>
                  <a:srgbClr val="FFFF00"/>
                </a:solidFill>
                <a:latin typeface="Pristina" panose="03060402040406080204" pitchFamily="66" charset="0"/>
              </a:rPr>
              <a:t>Nomotéticos = buscan leyes</a:t>
            </a:r>
          </a:p>
          <a:p>
            <a:pPr marL="342900" indent="-342900" algn="ctr">
              <a:buAutoNum type="arabicPeriod"/>
            </a:pPr>
            <a:r>
              <a:rPr lang="es-MX" sz="4000" dirty="0" smtClean="0">
                <a:solidFill>
                  <a:srgbClr val="FFFF00"/>
                </a:solidFill>
                <a:latin typeface="Pristina" panose="03060402040406080204" pitchFamily="66" charset="0"/>
              </a:rPr>
              <a:t>Ideográficos = no buscan leyes, sino las particularidades de los fenómenos</a:t>
            </a:r>
            <a:endParaRPr lang="es-MX" sz="4000" dirty="0">
              <a:solidFill>
                <a:srgbClr val="FFFF00"/>
              </a:solidFill>
              <a:latin typeface="Pristina" panose="03060402040406080204" pitchFamily="66" charset="0"/>
            </a:endParaRPr>
          </a:p>
        </p:txBody>
      </p:sp>
    </p:spTree>
    <p:extLst>
      <p:ext uri="{BB962C8B-B14F-4D97-AF65-F5344CB8AC3E}">
        <p14:creationId xmlns:p14="http://schemas.microsoft.com/office/powerpoint/2010/main" val="4120289896"/>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3840401354"/>
              </p:ext>
            </p:extLst>
          </p:nvPr>
        </p:nvGraphicFramePr>
        <p:xfrm>
          <a:off x="605302" y="268905"/>
          <a:ext cx="10735359" cy="6118715"/>
        </p:xfrm>
        <a:graphic>
          <a:graphicData uri="http://schemas.openxmlformats.org/drawingml/2006/table">
            <a:tbl>
              <a:tblPr firstRow="1" bandRow="1">
                <a:tableStyleId>{5C22544A-7EE6-4342-B048-85BDC9FD1C3A}</a:tableStyleId>
              </a:tblPr>
              <a:tblGrid>
                <a:gridCol w="4460935">
                  <a:extLst>
                    <a:ext uri="{9D8B030D-6E8A-4147-A177-3AD203B41FA5}">
                      <a16:colId xmlns:a16="http://schemas.microsoft.com/office/drawing/2014/main" val="20000"/>
                    </a:ext>
                  </a:extLst>
                </a:gridCol>
                <a:gridCol w="6274424">
                  <a:extLst>
                    <a:ext uri="{9D8B030D-6E8A-4147-A177-3AD203B41FA5}">
                      <a16:colId xmlns:a16="http://schemas.microsoft.com/office/drawing/2014/main" val="20001"/>
                    </a:ext>
                  </a:extLst>
                </a:gridCol>
              </a:tblGrid>
              <a:tr h="739119">
                <a:tc>
                  <a:txBody>
                    <a:bodyPr/>
                    <a:lstStyle/>
                    <a:p>
                      <a:r>
                        <a:rPr lang="es-MX" sz="2800" dirty="0" smtClean="0">
                          <a:solidFill>
                            <a:schemeClr val="tx1"/>
                          </a:solidFill>
                        </a:rPr>
                        <a:t>Uso</a:t>
                      </a:r>
                      <a:r>
                        <a:rPr lang="es-MX" sz="2800" baseline="0" dirty="0" smtClean="0">
                          <a:solidFill>
                            <a:schemeClr val="tx1"/>
                          </a:solidFill>
                        </a:rPr>
                        <a:t> del método cuantitativo = Nomotéticos</a:t>
                      </a:r>
                      <a:endParaRPr lang="es-MX" sz="2800" dirty="0">
                        <a:solidFill>
                          <a:schemeClr val="tx1"/>
                        </a:solidFill>
                      </a:endParaRPr>
                    </a:p>
                  </a:txBody>
                  <a:tcPr/>
                </a:tc>
                <a:tc>
                  <a:txBody>
                    <a:bodyPr/>
                    <a:lstStyle/>
                    <a:p>
                      <a:r>
                        <a:rPr lang="es-MX" sz="2800" b="1" kern="1200" dirty="0" smtClean="0">
                          <a:solidFill>
                            <a:schemeClr val="tx1"/>
                          </a:solidFill>
                          <a:latin typeface="+mn-lt"/>
                          <a:ea typeface="+mn-ea"/>
                          <a:cs typeface="+mn-cs"/>
                        </a:rPr>
                        <a:t>Uso del método cualitativo = Ideográficos</a:t>
                      </a:r>
                      <a:endParaRPr lang="es-MX" sz="2800" b="1" kern="1200" dirty="0">
                        <a:solidFill>
                          <a:schemeClr val="tx1"/>
                        </a:solidFill>
                        <a:latin typeface="+mn-lt"/>
                        <a:ea typeface="+mn-ea"/>
                        <a:cs typeface="+mn-cs"/>
                      </a:endParaRPr>
                    </a:p>
                  </a:txBody>
                  <a:tcPr/>
                </a:tc>
                <a:extLst>
                  <a:ext uri="{0D108BD9-81ED-4DB2-BD59-A6C34878D82A}">
                    <a16:rowId xmlns:a16="http://schemas.microsoft.com/office/drawing/2014/main" val="10000"/>
                  </a:ext>
                </a:extLst>
              </a:tr>
              <a:tr h="5173835">
                <a:tc>
                  <a:txBody>
                    <a:bodyPr/>
                    <a:lstStyle/>
                    <a:p>
                      <a:r>
                        <a:rPr lang="es-MX" sz="3200" dirty="0" smtClean="0"/>
                        <a:t>Small</a:t>
                      </a:r>
                      <a:endParaRPr lang="es-MX" sz="3200" dirty="0"/>
                    </a:p>
                  </a:txBody>
                  <a:tcPr/>
                </a:tc>
                <a:tc>
                  <a:txBody>
                    <a:bodyPr/>
                    <a:lstStyle/>
                    <a:p>
                      <a:r>
                        <a:rPr lang="es-MX" sz="3200" dirty="0" smtClean="0">
                          <a:solidFill>
                            <a:srgbClr val="FF0000"/>
                          </a:solidFill>
                        </a:rPr>
                        <a:t>George Herbert</a:t>
                      </a:r>
                      <a:r>
                        <a:rPr lang="es-MX" sz="3200" baseline="0" dirty="0" smtClean="0">
                          <a:solidFill>
                            <a:srgbClr val="FF0000"/>
                          </a:solidFill>
                        </a:rPr>
                        <a:t> Mead</a:t>
                      </a:r>
                    </a:p>
                    <a:p>
                      <a:r>
                        <a:rPr lang="es-MX" sz="3200" baseline="0" dirty="0" smtClean="0">
                          <a:solidFill>
                            <a:srgbClr val="FF0000"/>
                          </a:solidFill>
                        </a:rPr>
                        <a:t>John Dewey </a:t>
                      </a:r>
                      <a:r>
                        <a:rPr lang="es-MX" sz="3200" baseline="0" dirty="0" smtClean="0"/>
                        <a:t>= fenomenología</a:t>
                      </a:r>
                    </a:p>
                    <a:p>
                      <a:r>
                        <a:rPr lang="es-MX" sz="3200" baseline="0" dirty="0" smtClean="0">
                          <a:solidFill>
                            <a:srgbClr val="FF0000"/>
                          </a:solidFill>
                        </a:rPr>
                        <a:t>William I. Thomas</a:t>
                      </a:r>
                    </a:p>
                    <a:p>
                      <a:r>
                        <a:rPr lang="es-MX" sz="3200" baseline="0" dirty="0" err="1" smtClean="0">
                          <a:solidFill>
                            <a:srgbClr val="FF0000"/>
                          </a:solidFill>
                        </a:rPr>
                        <a:t>Florian</a:t>
                      </a:r>
                      <a:r>
                        <a:rPr lang="es-MX" sz="3200" baseline="0" dirty="0" smtClean="0">
                          <a:solidFill>
                            <a:srgbClr val="FF0000"/>
                          </a:solidFill>
                        </a:rPr>
                        <a:t> </a:t>
                      </a:r>
                      <a:r>
                        <a:rPr lang="es-MX" sz="3200" baseline="0" dirty="0" err="1" smtClean="0">
                          <a:solidFill>
                            <a:srgbClr val="FF0000"/>
                          </a:solidFill>
                        </a:rPr>
                        <a:t>Znaniecki</a:t>
                      </a:r>
                      <a:r>
                        <a:rPr lang="es-MX" sz="3200" baseline="0" dirty="0" smtClean="0">
                          <a:solidFill>
                            <a:srgbClr val="FF0000"/>
                          </a:solidFill>
                        </a:rPr>
                        <a:t>  </a:t>
                      </a:r>
                      <a:r>
                        <a:rPr lang="es-MX" sz="3200" baseline="0" dirty="0" smtClean="0"/>
                        <a:t>= utilizaron enfoques culturalistas </a:t>
                      </a:r>
                      <a:r>
                        <a:rPr lang="es-MX" sz="3200" baseline="0" dirty="0" smtClean="0"/>
                        <a:t>para </a:t>
                      </a:r>
                      <a:r>
                        <a:rPr lang="es-MX" sz="3200" baseline="0" dirty="0" smtClean="0"/>
                        <a:t>la realización de un enfoque cualitativo = utilizaron técnicas etnográficas para el estudio de comunidades étnicas urbanas</a:t>
                      </a:r>
                      <a:r>
                        <a:rPr lang="es-MX" sz="1800" baseline="0" dirty="0" smtClean="0"/>
                        <a:t>.</a:t>
                      </a:r>
                      <a:endParaRPr lang="es-MX" sz="3200" baseline="0" dirty="0" smtClean="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671581745"/>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321973" y="605307"/>
            <a:ext cx="3825024" cy="5280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321973" y="605307"/>
            <a:ext cx="10788203" cy="1631324"/>
          </a:xfrm>
        </p:spPr>
        <p:txBody>
          <a:bodyPr>
            <a:normAutofit fontScale="90000"/>
          </a:bodyPr>
          <a:lstStyle/>
          <a:p>
            <a:r>
              <a:rPr lang="es-MX" dirty="0" smtClean="0"/>
              <a:t>William I. Thomas realizó un estudio de los polacos, el grupo más numeroso y visible, en ese entonces, en la sociedad de Chicago.</a:t>
            </a:r>
            <a:endParaRPr lang="es-MX" dirty="0"/>
          </a:p>
        </p:txBody>
      </p:sp>
      <p:cxnSp>
        <p:nvCxnSpPr>
          <p:cNvPr id="6" name="5 Conector angular"/>
          <p:cNvCxnSpPr>
            <a:stCxn id="3" idx="1"/>
          </p:cNvCxnSpPr>
          <p:nvPr/>
        </p:nvCxnSpPr>
        <p:spPr>
          <a:xfrm rot="10800000" flipH="1" flipV="1">
            <a:off x="321972" y="869324"/>
            <a:ext cx="206061" cy="2375010"/>
          </a:xfrm>
          <a:prstGeom prst="bentConnector4">
            <a:avLst>
              <a:gd name="adj1" fmla="val -110938"/>
              <a:gd name="adj2" fmla="val 55558"/>
            </a:avLst>
          </a:prstGeom>
          <a:ln w="57150">
            <a:solidFill>
              <a:srgbClr val="FFC0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425000" y="3244334"/>
            <a:ext cx="11489093" cy="329320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sz="2600" dirty="0" smtClean="0"/>
              <a:t>*Aprendió la lengua polaca</a:t>
            </a:r>
          </a:p>
          <a:p>
            <a:r>
              <a:rPr lang="es-MX" sz="2600" dirty="0" smtClean="0"/>
              <a:t>*Realizó entrevistas e historias de vida a miembros de la comunidad</a:t>
            </a:r>
          </a:p>
          <a:p>
            <a:r>
              <a:rPr lang="es-MX" sz="2600" dirty="0" smtClean="0"/>
              <a:t>*Utilizó la observación participante</a:t>
            </a:r>
          </a:p>
          <a:p>
            <a:r>
              <a:rPr lang="es-MX" sz="2600" dirty="0" smtClean="0"/>
              <a:t>*Analizó documentos (notas periodísticas) y correspondencia personal de inmigrantes </a:t>
            </a:r>
          </a:p>
          <a:p>
            <a:r>
              <a:rPr lang="es-MX" sz="2600" dirty="0" smtClean="0"/>
              <a:t>*Realizó viajes a Polonia para conocer el contexto social y cultural de los inmigrantes</a:t>
            </a:r>
          </a:p>
          <a:p>
            <a:r>
              <a:rPr lang="es-MX" sz="2600" dirty="0" smtClean="0"/>
              <a:t>*En uno de estos viajes conoció al sociólogo  </a:t>
            </a:r>
            <a:r>
              <a:rPr lang="es-MX" sz="2600" dirty="0" err="1"/>
              <a:t>Florian</a:t>
            </a:r>
            <a:r>
              <a:rPr lang="es-MX" sz="2600" dirty="0"/>
              <a:t> </a:t>
            </a:r>
            <a:r>
              <a:rPr lang="es-MX" sz="2600" dirty="0" err="1"/>
              <a:t>Znaniecki</a:t>
            </a:r>
            <a:r>
              <a:rPr lang="es-MX" sz="2600" dirty="0"/>
              <a:t> </a:t>
            </a:r>
            <a:r>
              <a:rPr lang="es-MX" sz="2600" dirty="0" smtClean="0"/>
              <a:t> quien más tarde fuera profesor de este departamento</a:t>
            </a:r>
            <a:endParaRPr lang="es-MX" sz="2600" dirty="0"/>
          </a:p>
        </p:txBody>
      </p:sp>
    </p:spTree>
    <p:extLst>
      <p:ext uri="{BB962C8B-B14F-4D97-AF65-F5344CB8AC3E}">
        <p14:creationId xmlns:p14="http://schemas.microsoft.com/office/powerpoint/2010/main" val="163368930"/>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Llamada de flecha hacia abajo"/>
          <p:cNvSpPr/>
          <p:nvPr/>
        </p:nvSpPr>
        <p:spPr>
          <a:xfrm>
            <a:off x="1030311" y="756746"/>
            <a:ext cx="10406128" cy="4871322"/>
          </a:xfrm>
          <a:prstGeom prst="downArrowCallou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6600" dirty="0">
              <a:solidFill>
                <a:schemeClr val="tx1"/>
              </a:solidFill>
            </a:endParaRPr>
          </a:p>
        </p:txBody>
      </p:sp>
      <p:sp>
        <p:nvSpPr>
          <p:cNvPr id="2" name="1 Título"/>
          <p:cNvSpPr>
            <a:spLocks noGrp="1"/>
          </p:cNvSpPr>
          <p:nvPr>
            <p:ph type="title"/>
          </p:nvPr>
        </p:nvSpPr>
        <p:spPr>
          <a:xfrm>
            <a:off x="1030311" y="756745"/>
            <a:ext cx="10363200" cy="3476113"/>
          </a:xfrm>
        </p:spPr>
        <p:txBody>
          <a:bodyPr>
            <a:normAutofit fontScale="90000"/>
          </a:bodyPr>
          <a:lstStyle/>
          <a:p>
            <a:r>
              <a:rPr lang="es-MX" b="1" dirty="0" smtClean="0"/>
              <a:t>Además de realizar investigación, los integrantes de esta primera generación colaboraron en la reforma de las instituciones  y en la resolución de los problemas urbanos de Chicago. </a:t>
            </a:r>
            <a:br>
              <a:rPr lang="es-MX" b="1" dirty="0" smtClean="0"/>
            </a:br>
            <a:endParaRPr lang="es-MX" b="1" dirty="0"/>
          </a:p>
        </p:txBody>
      </p:sp>
      <p:sp>
        <p:nvSpPr>
          <p:cNvPr id="4" name="3 CuadroTexto"/>
          <p:cNvSpPr txBox="1"/>
          <p:nvPr/>
        </p:nvSpPr>
        <p:spPr>
          <a:xfrm>
            <a:off x="3368552" y="5589430"/>
            <a:ext cx="6168099" cy="830997"/>
          </a:xfrm>
          <a:prstGeom prst="rect">
            <a:avLst/>
          </a:prstGeom>
          <a:noFill/>
        </p:spPr>
        <p:txBody>
          <a:bodyPr wrap="none" rtlCol="0">
            <a:spAutoFit/>
          </a:bodyPr>
          <a:lstStyle/>
          <a:p>
            <a:r>
              <a:rPr lang="es-MX" sz="4800" dirty="0" smtClean="0"/>
              <a:t>Lo anterior dio pauta a: </a:t>
            </a:r>
            <a:endParaRPr lang="es-MX" sz="4800" dirty="0"/>
          </a:p>
        </p:txBody>
      </p:sp>
    </p:spTree>
    <p:extLst>
      <p:ext uri="{BB962C8B-B14F-4D97-AF65-F5344CB8AC3E}">
        <p14:creationId xmlns:p14="http://schemas.microsoft.com/office/powerpoint/2010/main" val="960911671"/>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3753" y="1613646"/>
            <a:ext cx="11537576" cy="4967457"/>
          </a:xfrm>
        </p:spPr>
        <p:txBody>
          <a:bodyPr>
            <a:normAutofit/>
          </a:bodyPr>
          <a:lstStyle/>
          <a:p>
            <a:r>
              <a:rPr lang="es-MX" sz="3800" dirty="0" smtClean="0"/>
              <a:t>*George Herbert Mead colaboró en el City Club de Chicago = organización no partidista con el objetivo de fomentar políticas urbanas. </a:t>
            </a:r>
            <a:br>
              <a:rPr lang="es-MX" sz="3800" dirty="0" smtClean="0"/>
            </a:br>
            <a:r>
              <a:rPr lang="es-MX" sz="3800" dirty="0" smtClean="0"/>
              <a:t>*Dewey también participaba en este club, pero en 1904, por </a:t>
            </a:r>
            <a:r>
              <a:rPr lang="es-MX" sz="3800" dirty="0" err="1" smtClean="0"/>
              <a:t>desaveniencias</a:t>
            </a:r>
            <a:r>
              <a:rPr lang="es-MX" sz="3800" dirty="0"/>
              <a:t> </a:t>
            </a:r>
            <a:r>
              <a:rPr lang="es-MX" sz="3800" dirty="0" smtClean="0"/>
              <a:t>entre el club y Dewey  se forzó su salida.</a:t>
            </a:r>
            <a:br>
              <a:rPr lang="es-MX" sz="3800" dirty="0" smtClean="0"/>
            </a:br>
            <a:r>
              <a:rPr lang="es-MX" sz="3800" dirty="0" smtClean="0"/>
              <a:t>*En 1918 le tocó el turno a Thomas, a quien  se le confirieron cargos </a:t>
            </a:r>
            <a:r>
              <a:rPr lang="es-MX" sz="3800" dirty="0" smtClean="0"/>
              <a:t>ilegales </a:t>
            </a:r>
            <a:r>
              <a:rPr lang="es-MX" sz="3800" dirty="0" smtClean="0"/>
              <a:t>y tuvo que salir del Departamento de Sociología.  </a:t>
            </a:r>
            <a:br>
              <a:rPr lang="es-MX" sz="3800" dirty="0" smtClean="0"/>
            </a:br>
            <a:endParaRPr lang="es-MX" sz="3800" dirty="0"/>
          </a:p>
        </p:txBody>
      </p:sp>
      <p:sp>
        <p:nvSpPr>
          <p:cNvPr id="3" name="2 CuadroTexto"/>
          <p:cNvSpPr txBox="1"/>
          <p:nvPr/>
        </p:nvSpPr>
        <p:spPr>
          <a:xfrm>
            <a:off x="443753" y="301732"/>
            <a:ext cx="11537576"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sz="3600" b="1" dirty="0" smtClean="0"/>
              <a:t>Desencuentros entre los investigadores del Departamento de Sociología e instituciones de Chicago  </a:t>
            </a:r>
            <a:endParaRPr lang="es-MX" sz="3600" b="1" dirty="0"/>
          </a:p>
        </p:txBody>
      </p:sp>
    </p:spTree>
    <p:extLst>
      <p:ext uri="{BB962C8B-B14F-4D97-AF65-F5344CB8AC3E}">
        <p14:creationId xmlns:p14="http://schemas.microsoft.com/office/powerpoint/2010/main" val="4293098293"/>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0773" y="283778"/>
            <a:ext cx="11269793" cy="5908767"/>
          </a:xfrm>
        </p:spPr>
        <p:txBody>
          <a:bodyPr>
            <a:normAutofit/>
          </a:bodyPr>
          <a:lstStyle/>
          <a:p>
            <a:r>
              <a:rPr lang="es-MX" dirty="0" smtClean="0"/>
              <a:t>Thomas tuvo dos discípulos:</a:t>
            </a:r>
            <a:br>
              <a:rPr lang="es-MX" dirty="0" smtClean="0"/>
            </a:br>
            <a:r>
              <a:rPr lang="es-MX" dirty="0" smtClean="0"/>
              <a:t> </a:t>
            </a:r>
            <a:r>
              <a:rPr lang="es-MX" dirty="0" smtClean="0">
                <a:solidFill>
                  <a:srgbClr val="FF0000"/>
                </a:solidFill>
              </a:rPr>
              <a:t>Robert </a:t>
            </a:r>
            <a:r>
              <a:rPr lang="es-MX" dirty="0" err="1" smtClean="0">
                <a:solidFill>
                  <a:srgbClr val="FF0000"/>
                </a:solidFill>
              </a:rPr>
              <a:t>Ezra</a:t>
            </a:r>
            <a:r>
              <a:rPr lang="es-MX" dirty="0" smtClean="0">
                <a:solidFill>
                  <a:srgbClr val="FF0000"/>
                </a:solidFill>
              </a:rPr>
              <a:t> Park </a:t>
            </a:r>
            <a:r>
              <a:rPr lang="es-MX" dirty="0" smtClean="0"/>
              <a:t>y Herbert Miller, quienes habían colaborado, de manera breve, en la última obra que escribió en el departamento de Sociología, Old </a:t>
            </a:r>
            <a:r>
              <a:rPr lang="es-MX" dirty="0" err="1" smtClean="0"/>
              <a:t>World</a:t>
            </a:r>
            <a:r>
              <a:rPr lang="es-MX" dirty="0" smtClean="0"/>
              <a:t> </a:t>
            </a:r>
            <a:r>
              <a:rPr lang="es-MX" dirty="0" err="1" smtClean="0"/>
              <a:t>Traits</a:t>
            </a:r>
            <a:r>
              <a:rPr lang="es-MX" dirty="0" smtClean="0"/>
              <a:t> </a:t>
            </a:r>
            <a:r>
              <a:rPr lang="es-MX" dirty="0" err="1" smtClean="0"/>
              <a:t>Transplanted</a:t>
            </a:r>
            <a:r>
              <a:rPr lang="es-MX" dirty="0"/>
              <a:t> </a:t>
            </a:r>
            <a:r>
              <a:rPr lang="es-MX" dirty="0" smtClean="0"/>
              <a:t>(Rasgos </a:t>
            </a:r>
            <a:r>
              <a:rPr lang="es-MX" dirty="0"/>
              <a:t>del viejo mundo </a:t>
            </a:r>
            <a:r>
              <a:rPr lang="es-MX" dirty="0" smtClean="0"/>
              <a:t>trasplantados).</a:t>
            </a:r>
            <a:br>
              <a:rPr lang="es-MX" dirty="0" smtClean="0"/>
            </a:br>
            <a:r>
              <a:rPr lang="es-MX" dirty="0" smtClean="0"/>
              <a:t>Sin embargo, por los problemas de Thomas tuvieron que firmar éstos últimos.</a:t>
            </a:r>
            <a:endParaRPr lang="es-MX" dirty="0"/>
          </a:p>
        </p:txBody>
      </p:sp>
    </p:spTree>
    <p:extLst>
      <p:ext uri="{BB962C8B-B14F-4D97-AF65-F5344CB8AC3E}">
        <p14:creationId xmlns:p14="http://schemas.microsoft.com/office/powerpoint/2010/main" val="2068245236"/>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6206" y="609599"/>
            <a:ext cx="10863642" cy="2406869"/>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es-MX" dirty="0" smtClean="0"/>
              <a:t>Thomas realizó estudios de delincuencia entre los polacos y evidenció que las explicaciones de este fenómeno eran distintas a las que habían ofrecido los moralistas de la época. </a:t>
            </a:r>
            <a:endParaRPr lang="es-MX" dirty="0"/>
          </a:p>
        </p:txBody>
      </p:sp>
      <p:sp>
        <p:nvSpPr>
          <p:cNvPr id="3" name="2 Rectángulo redondeado"/>
          <p:cNvSpPr/>
          <p:nvPr/>
        </p:nvSpPr>
        <p:spPr>
          <a:xfrm>
            <a:off x="1985555" y="3226526"/>
            <a:ext cx="8190412" cy="32134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smtClean="0">
                <a:solidFill>
                  <a:schemeClr val="tx1"/>
                </a:solidFill>
              </a:rPr>
              <a:t>Dewey y Thomas salen del departamento de Sociología de la Escuela de Chicago  por ideas liberales a su época</a:t>
            </a:r>
            <a:endParaRPr lang="es-MX" sz="4400" dirty="0">
              <a:solidFill>
                <a:schemeClr val="tx1"/>
              </a:solidFill>
            </a:endParaRPr>
          </a:p>
        </p:txBody>
      </p:sp>
    </p:spTree>
    <p:extLst>
      <p:ext uri="{BB962C8B-B14F-4D97-AF65-F5344CB8AC3E}">
        <p14:creationId xmlns:p14="http://schemas.microsoft.com/office/powerpoint/2010/main" val="3789458419"/>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5421" y="953589"/>
            <a:ext cx="10363200" cy="4650377"/>
          </a:xfrm>
        </p:spPr>
        <p:txBody>
          <a:bodyPr>
            <a:noAutofit/>
          </a:bodyPr>
          <a:lstStyle/>
          <a:p>
            <a:r>
              <a:rPr lang="es-MX" sz="6000" dirty="0"/>
              <a:t>3. La Segunda Generación de la Escuela de </a:t>
            </a:r>
            <a:r>
              <a:rPr lang="es-MX" sz="6000" dirty="0" smtClean="0"/>
              <a:t>Chicago: </a:t>
            </a:r>
            <a:r>
              <a:rPr lang="es-MX" sz="6000" dirty="0" err="1" smtClean="0"/>
              <a:t>Biologicismo</a:t>
            </a:r>
            <a:r>
              <a:rPr lang="es-MX" sz="6000" dirty="0" smtClean="0"/>
              <a:t>, Funcionalismo y </a:t>
            </a:r>
            <a:r>
              <a:rPr lang="es-MX" sz="6000" dirty="0" err="1" smtClean="0"/>
              <a:t>Culturalismo</a:t>
            </a:r>
            <a:r>
              <a:rPr lang="es-MX" sz="6000" dirty="0" smtClean="0"/>
              <a:t>. Entre la Ecología Humana y los </a:t>
            </a:r>
            <a:r>
              <a:rPr lang="es-MX" sz="6000" dirty="0" err="1" smtClean="0"/>
              <a:t>Community</a:t>
            </a:r>
            <a:r>
              <a:rPr lang="es-MX" sz="6000" dirty="0" smtClean="0"/>
              <a:t> </a:t>
            </a:r>
            <a:r>
              <a:rPr lang="es-MX" sz="6000" dirty="0" err="1" smtClean="0"/>
              <a:t>Studies</a:t>
            </a:r>
            <a:endParaRPr lang="es-MX" sz="6000" dirty="0"/>
          </a:p>
        </p:txBody>
      </p:sp>
    </p:spTree>
    <p:extLst>
      <p:ext uri="{BB962C8B-B14F-4D97-AF65-F5344CB8AC3E}">
        <p14:creationId xmlns:p14="http://schemas.microsoft.com/office/powerpoint/2010/main" val="1778293945"/>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696" y="27593"/>
            <a:ext cx="10363200" cy="1143000"/>
          </a:xfrm>
        </p:spPr>
        <p:txBody>
          <a:bodyPr/>
          <a:lstStyle/>
          <a:p>
            <a:r>
              <a:rPr lang="es-MX" dirty="0" smtClean="0"/>
              <a:t>Generalidades: </a:t>
            </a:r>
            <a:endParaRPr lang="es-MX" dirty="0"/>
          </a:p>
        </p:txBody>
      </p:sp>
      <p:sp>
        <p:nvSpPr>
          <p:cNvPr id="3" name="CuadroTexto 2"/>
          <p:cNvSpPr txBox="1"/>
          <p:nvPr/>
        </p:nvSpPr>
        <p:spPr>
          <a:xfrm>
            <a:off x="507171" y="1269402"/>
            <a:ext cx="3234590" cy="4832092"/>
          </a:xfrm>
          <a:prstGeom prst="rect">
            <a:avLst/>
          </a:prstGeom>
          <a:noFill/>
        </p:spPr>
        <p:txBody>
          <a:bodyPr wrap="square" rtlCol="0">
            <a:spAutoFit/>
          </a:bodyPr>
          <a:lstStyle/>
          <a:p>
            <a:r>
              <a:rPr lang="es-MX" sz="2800" dirty="0" smtClean="0"/>
              <a:t>Para la segunda década del siglo hubo tres profesores del departamento de Sociología de la Universidad de Chicago  que coeditaron una de las mayores obras del departamento, “</a:t>
            </a:r>
            <a:r>
              <a:rPr lang="es-MX" sz="2800" dirty="0" err="1" smtClean="0"/>
              <a:t>The</a:t>
            </a:r>
            <a:r>
              <a:rPr lang="es-MX" sz="2800" dirty="0" smtClean="0"/>
              <a:t> City” (1925)</a:t>
            </a:r>
            <a:endParaRPr lang="es-MX" sz="2800" dirty="0"/>
          </a:p>
        </p:txBody>
      </p:sp>
      <p:sp>
        <p:nvSpPr>
          <p:cNvPr id="4" name="Flecha derecha 3"/>
          <p:cNvSpPr/>
          <p:nvPr/>
        </p:nvSpPr>
        <p:spPr>
          <a:xfrm>
            <a:off x="2800461" y="3657600"/>
            <a:ext cx="1351991" cy="4419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8089" y="1624405"/>
            <a:ext cx="2714625" cy="4166977"/>
          </a:xfrm>
          <a:prstGeom prst="rect">
            <a:avLst/>
          </a:prstGeom>
          <a:noFill/>
          <a:extLst>
            <a:ext uri="{909E8E84-426E-40DD-AFC4-6F175D3DCCD1}">
              <a14:hiddenFill xmlns:a14="http://schemas.microsoft.com/office/drawing/2010/main">
                <a:solidFill>
                  <a:srgbClr val="FFFFFF"/>
                </a:solidFill>
              </a14:hiddenFill>
            </a:ext>
          </a:extLst>
        </p:spPr>
      </p:pic>
      <p:sp>
        <p:nvSpPr>
          <p:cNvPr id="6" name="Flecha derecha 5"/>
          <p:cNvSpPr/>
          <p:nvPr/>
        </p:nvSpPr>
        <p:spPr>
          <a:xfrm>
            <a:off x="6922714" y="1531620"/>
            <a:ext cx="1351991" cy="4419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redondeado 6"/>
          <p:cNvSpPr/>
          <p:nvPr/>
        </p:nvSpPr>
        <p:spPr>
          <a:xfrm>
            <a:off x="8274705" y="1269402"/>
            <a:ext cx="3408223" cy="20116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8274704" y="1290935"/>
            <a:ext cx="3257493" cy="1754326"/>
          </a:xfrm>
          <a:prstGeom prst="rect">
            <a:avLst/>
          </a:prstGeom>
          <a:noFill/>
        </p:spPr>
        <p:txBody>
          <a:bodyPr wrap="square" rtlCol="0">
            <a:spAutoFit/>
          </a:bodyPr>
          <a:lstStyle/>
          <a:p>
            <a:r>
              <a:rPr lang="es-MX" dirty="0" smtClean="0"/>
              <a:t>Robert </a:t>
            </a:r>
            <a:r>
              <a:rPr lang="es-MX" dirty="0" err="1" smtClean="0"/>
              <a:t>Ezra</a:t>
            </a:r>
            <a:r>
              <a:rPr lang="es-MX" dirty="0" smtClean="0"/>
              <a:t> Park, </a:t>
            </a:r>
            <a:r>
              <a:rPr lang="es-MX" dirty="0" err="1" smtClean="0"/>
              <a:t>Ernest</a:t>
            </a:r>
            <a:r>
              <a:rPr lang="es-MX" dirty="0" smtClean="0"/>
              <a:t> </a:t>
            </a:r>
            <a:r>
              <a:rPr lang="es-MX" dirty="0" err="1" smtClean="0"/>
              <a:t>Burgess</a:t>
            </a:r>
            <a:r>
              <a:rPr lang="es-MX" dirty="0" smtClean="0"/>
              <a:t> y R. </a:t>
            </a:r>
            <a:r>
              <a:rPr lang="es-MX" dirty="0" err="1" smtClean="0"/>
              <a:t>McKEnzie</a:t>
            </a:r>
            <a:r>
              <a:rPr lang="es-MX" dirty="0" smtClean="0"/>
              <a:t> colaboraron en la elaboración de esta obra, además se anexó un capítulo de un alumno del departamento, Louis </a:t>
            </a:r>
            <a:r>
              <a:rPr lang="es-MX" dirty="0" err="1" smtClean="0"/>
              <a:t>Wirth</a:t>
            </a:r>
            <a:endParaRPr lang="es-MX" dirty="0"/>
          </a:p>
        </p:txBody>
      </p:sp>
      <p:cxnSp>
        <p:nvCxnSpPr>
          <p:cNvPr id="9" name="Conector angular 8"/>
          <p:cNvCxnSpPr/>
          <p:nvPr/>
        </p:nvCxnSpPr>
        <p:spPr>
          <a:xfrm rot="5400000">
            <a:off x="9322600" y="3492740"/>
            <a:ext cx="882127" cy="430305"/>
          </a:xfrm>
          <a:prstGeom prst="bentConnector3">
            <a:avLst/>
          </a:prstGeom>
          <a:ln w="38100">
            <a:tailEnd type="triangle"/>
          </a:ln>
        </p:spPr>
        <p:style>
          <a:lnRef idx="3">
            <a:schemeClr val="dk1"/>
          </a:lnRef>
          <a:fillRef idx="0">
            <a:schemeClr val="dk1"/>
          </a:fillRef>
          <a:effectRef idx="2">
            <a:schemeClr val="dk1"/>
          </a:effectRef>
          <a:fontRef idx="minor">
            <a:schemeClr val="tx1"/>
          </a:fontRef>
        </p:style>
      </p:cxnSp>
      <p:sp>
        <p:nvSpPr>
          <p:cNvPr id="10" name="CuadroTexto 9"/>
          <p:cNvSpPr txBox="1"/>
          <p:nvPr/>
        </p:nvSpPr>
        <p:spPr>
          <a:xfrm>
            <a:off x="8153131" y="4148956"/>
            <a:ext cx="3478082" cy="2554545"/>
          </a:xfrm>
          <a:prstGeom prst="rect">
            <a:avLst/>
          </a:prstGeom>
          <a:noFill/>
        </p:spPr>
        <p:txBody>
          <a:bodyPr wrap="square" rtlCol="0">
            <a:spAutoFit/>
          </a:bodyPr>
          <a:lstStyle/>
          <a:p>
            <a:r>
              <a:rPr lang="es-MX" sz="3200" dirty="0" smtClean="0">
                <a:latin typeface="AR CARTER" panose="02000000000000000000" pitchFamily="2" charset="0"/>
              </a:rPr>
              <a:t>Fundadores de la segunda generación de la Escuela de Chicago y precursores de lo que se le denomina Sociología Urbana</a:t>
            </a:r>
            <a:endParaRPr lang="es-MX" sz="3200" dirty="0">
              <a:latin typeface="AR CARTER" panose="02000000000000000000" pitchFamily="2" charset="0"/>
            </a:endParaRPr>
          </a:p>
        </p:txBody>
      </p:sp>
    </p:spTree>
    <p:extLst>
      <p:ext uri="{BB962C8B-B14F-4D97-AF65-F5344CB8AC3E}">
        <p14:creationId xmlns:p14="http://schemas.microsoft.com/office/powerpoint/2010/main" val="3308514610"/>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1141412" y="987136"/>
            <a:ext cx="9905999" cy="5247409"/>
          </a:xfrm>
        </p:spPr>
        <p:txBody>
          <a:bodyPr>
            <a:normAutofit/>
          </a:bodyPr>
          <a:lstStyle/>
          <a:p>
            <a:pPr algn="just">
              <a:lnSpc>
                <a:spcPct val="80000"/>
              </a:lnSpc>
              <a:buFontTx/>
              <a:buNone/>
            </a:pPr>
            <a:r>
              <a:rPr lang="es-MX" sz="4400" dirty="0"/>
              <a:t>GUÍA DE USO:</a:t>
            </a:r>
          </a:p>
          <a:p>
            <a:pPr algn="just">
              <a:lnSpc>
                <a:spcPct val="80000"/>
              </a:lnSpc>
              <a:buNone/>
            </a:pPr>
            <a:r>
              <a:rPr lang="es-MX" b="1" dirty="0">
                <a:ea typeface="Copperplate"/>
                <a:cs typeface="Copperplate"/>
                <a:sym typeface="Copperplate"/>
              </a:rPr>
              <a:t>El material presentado está en versión Microsoft Office </a:t>
            </a:r>
            <a:r>
              <a:rPr lang="es-MX" b="1" dirty="0" err="1">
                <a:ea typeface="Copperplate"/>
                <a:cs typeface="Copperplate"/>
                <a:sym typeface="Copperplate"/>
              </a:rPr>
              <a:t>Power</a:t>
            </a:r>
            <a:r>
              <a:rPr lang="es-MX" b="1" dirty="0">
                <a:ea typeface="Copperplate"/>
                <a:cs typeface="Copperplate"/>
                <a:sym typeface="Copperplate"/>
              </a:rPr>
              <a:t> Point </a:t>
            </a:r>
            <a:r>
              <a:rPr lang="es-MX" b="1" dirty="0" smtClean="0">
                <a:ea typeface="Copperplate"/>
                <a:cs typeface="Copperplate"/>
                <a:sym typeface="Copperplate"/>
              </a:rPr>
              <a:t>2010.</a:t>
            </a:r>
            <a:endParaRPr lang="es-MX" dirty="0"/>
          </a:p>
          <a:p>
            <a:pPr algn="just">
              <a:lnSpc>
                <a:spcPct val="80000"/>
              </a:lnSpc>
              <a:buFontTx/>
              <a:buNone/>
            </a:pPr>
            <a:endParaRPr lang="es-MX" dirty="0"/>
          </a:p>
          <a:p>
            <a:pPr algn="just">
              <a:buFontTx/>
              <a:buNone/>
            </a:pPr>
            <a:r>
              <a:rPr lang="es-MX" dirty="0">
                <a:latin typeface="Century Gothic" pitchFamily="34" charset="0"/>
              </a:rPr>
              <a:t>El orden de la exposición </a:t>
            </a:r>
            <a:r>
              <a:rPr lang="es-MX" dirty="0" smtClean="0">
                <a:latin typeface="Century Gothic" pitchFamily="34" charset="0"/>
              </a:rPr>
              <a:t>es </a:t>
            </a:r>
            <a:r>
              <a:rPr lang="es-MX" dirty="0">
                <a:latin typeface="Century Gothic" pitchFamily="34" charset="0"/>
              </a:rPr>
              <a:t>el </a:t>
            </a:r>
            <a:r>
              <a:rPr lang="es-MX" dirty="0" smtClean="0">
                <a:latin typeface="Century Gothic" pitchFamily="34" charset="0"/>
              </a:rPr>
              <a:t>siguiente:</a:t>
            </a:r>
            <a:endParaRPr lang="es-MX" dirty="0">
              <a:latin typeface="Century Gothic" pitchFamily="34" charset="0"/>
            </a:endParaRPr>
          </a:p>
          <a:p>
            <a:pPr algn="just">
              <a:buFontTx/>
              <a:buNone/>
            </a:pPr>
            <a:r>
              <a:rPr lang="es-MX" dirty="0">
                <a:latin typeface="Century Gothic" pitchFamily="34" charset="0"/>
              </a:rPr>
              <a:t> </a:t>
            </a:r>
          </a:p>
          <a:p>
            <a:pPr marL="0" indent="0">
              <a:buNone/>
            </a:pPr>
            <a:r>
              <a:rPr lang="es-MX" dirty="0">
                <a:latin typeface="Century Gothic" pitchFamily="34" charset="0"/>
              </a:rPr>
              <a:t>1</a:t>
            </a:r>
            <a:r>
              <a:rPr lang="es-MX" dirty="0" smtClean="0">
                <a:latin typeface="Century Gothic" pitchFamily="34" charset="0"/>
              </a:rPr>
              <a:t>). </a:t>
            </a:r>
            <a:r>
              <a:rPr lang="es-MX" dirty="0"/>
              <a:t>El contexto histórico </a:t>
            </a:r>
            <a:r>
              <a:rPr lang="es-MX" dirty="0" smtClean="0"/>
              <a:t>de la ciudad moderna-industrial de Chicago</a:t>
            </a:r>
            <a:endParaRPr lang="es-MX" dirty="0"/>
          </a:p>
          <a:p>
            <a:pPr marL="0" indent="0">
              <a:buNone/>
            </a:pPr>
            <a:r>
              <a:rPr lang="es-MX" dirty="0"/>
              <a:t>2</a:t>
            </a:r>
            <a:r>
              <a:rPr lang="es-MX" dirty="0" smtClean="0"/>
              <a:t>) La primera generación de la escuela de Chicago</a:t>
            </a:r>
          </a:p>
          <a:p>
            <a:pPr marL="0" indent="0">
              <a:buNone/>
            </a:pPr>
            <a:r>
              <a:rPr lang="es-MX" dirty="0" smtClean="0"/>
              <a:t>3) </a:t>
            </a:r>
            <a:r>
              <a:rPr lang="es-MX" dirty="0" smtClean="0"/>
              <a:t>La segunda generación de la escuela de Chicago</a:t>
            </a:r>
            <a:endParaRPr lang="es-MX" dirty="0"/>
          </a:p>
        </p:txBody>
      </p:sp>
    </p:spTree>
    <p:extLst>
      <p:ext uri="{BB962C8B-B14F-4D97-AF65-F5344CB8AC3E}">
        <p14:creationId xmlns:p14="http://schemas.microsoft.com/office/powerpoint/2010/main" val="29218223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609600"/>
            <a:ext cx="10363200" cy="1875416"/>
          </a:xfrm>
        </p:spPr>
        <p:txBody>
          <a:bodyPr>
            <a:normAutofit fontScale="90000"/>
          </a:bodyPr>
          <a:lstStyle/>
          <a:p>
            <a:r>
              <a:rPr lang="es-MX" dirty="0" smtClean="0"/>
              <a:t>Explicaron los fenómenos humanos  como </a:t>
            </a:r>
            <a:br>
              <a:rPr lang="es-MX" dirty="0" smtClean="0"/>
            </a:br>
            <a:r>
              <a:rPr lang="es-MX" dirty="0"/>
              <a:t> </a:t>
            </a:r>
            <a:r>
              <a:rPr lang="es-MX" dirty="0" smtClean="0"/>
              <a:t>           producto de los procesos  de adaptación    </a:t>
            </a:r>
            <a:br>
              <a:rPr lang="es-MX" dirty="0" smtClean="0"/>
            </a:br>
            <a:r>
              <a:rPr lang="es-MX" dirty="0"/>
              <a:t> </a:t>
            </a:r>
            <a:r>
              <a:rPr lang="es-MX" dirty="0" smtClean="0"/>
              <a:t>                de las poblaciones al entorno </a:t>
            </a:r>
            <a:r>
              <a:rPr lang="es-MX" dirty="0" smtClean="0"/>
              <a:t>       </a:t>
            </a:r>
            <a:br>
              <a:rPr lang="es-MX" dirty="0" smtClean="0"/>
            </a:br>
            <a:r>
              <a:rPr lang="es-MX" dirty="0"/>
              <a:t> </a:t>
            </a:r>
            <a:r>
              <a:rPr lang="es-MX" dirty="0" smtClean="0"/>
              <a:t>                   </a:t>
            </a:r>
            <a:r>
              <a:rPr lang="es-MX" dirty="0" smtClean="0"/>
              <a:t>ecológico</a:t>
            </a:r>
            <a:endParaRPr lang="es-MX" dirty="0"/>
          </a:p>
        </p:txBody>
      </p:sp>
      <p:sp>
        <p:nvSpPr>
          <p:cNvPr id="3" name="Flecha abajo 2"/>
          <p:cNvSpPr/>
          <p:nvPr/>
        </p:nvSpPr>
        <p:spPr>
          <a:xfrm>
            <a:off x="1280160" y="1220992"/>
            <a:ext cx="710005" cy="26625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710004" y="3883510"/>
            <a:ext cx="10370372" cy="178510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sz="4400" dirty="0" smtClean="0">
                <a:latin typeface="AR CARTER" panose="02000000000000000000" pitchFamily="2" charset="0"/>
              </a:rPr>
              <a:t>Nace la </a:t>
            </a:r>
            <a:r>
              <a:rPr lang="es-MX" sz="6600" dirty="0" smtClean="0">
                <a:latin typeface="AR CARTER" panose="02000000000000000000" pitchFamily="2" charset="0"/>
              </a:rPr>
              <a:t>Ecología Humana  </a:t>
            </a:r>
            <a:r>
              <a:rPr lang="es-MX" sz="4400" dirty="0" smtClean="0">
                <a:latin typeface="AR CARTER" panose="02000000000000000000" pitchFamily="2" charset="0"/>
              </a:rPr>
              <a:t>como una disciplina holística </a:t>
            </a:r>
            <a:endParaRPr lang="es-MX" sz="4400" dirty="0">
              <a:latin typeface="AR CARTER" panose="02000000000000000000" pitchFamily="2" charset="0"/>
            </a:endParaRPr>
          </a:p>
        </p:txBody>
      </p:sp>
    </p:spTree>
    <p:extLst>
      <p:ext uri="{BB962C8B-B14F-4D97-AF65-F5344CB8AC3E}">
        <p14:creationId xmlns:p14="http://schemas.microsoft.com/office/powerpoint/2010/main" val="3122569880"/>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Shape 226"/>
          <p:cNvSpPr>
            <a:spLocks noGrp="1"/>
          </p:cNvSpPr>
          <p:nvPr>
            <p:ph type="title"/>
          </p:nvPr>
        </p:nvSpPr>
        <p:spPr>
          <a:xfrm>
            <a:off x="2209800" y="609600"/>
            <a:ext cx="3200400" cy="685800"/>
          </a:xfrm>
          <a:prstGeom prst="rect">
            <a:avLst/>
          </a:prstGeom>
        </p:spPr>
        <p:txBody>
          <a:bodyPr>
            <a:normAutofit/>
          </a:bodyPr>
          <a:lstStyle>
            <a:lvl1pPr>
              <a:defRPr sz="3600"/>
            </a:lvl1pPr>
          </a:lstStyle>
          <a:p>
            <a:pPr>
              <a:defRPr sz="4400"/>
            </a:pPr>
            <a:r>
              <a:rPr/>
              <a:t>R. E. Park</a:t>
            </a:r>
          </a:p>
        </p:txBody>
      </p:sp>
      <p:sp>
        <p:nvSpPr>
          <p:cNvPr id="227" name="Shape 227"/>
          <p:cNvSpPr/>
          <p:nvPr/>
        </p:nvSpPr>
        <p:spPr>
          <a:xfrm>
            <a:off x="4953000" y="762000"/>
            <a:ext cx="1676400" cy="381000"/>
          </a:xfrm>
          <a:prstGeom prst="rightArrow">
            <a:avLst>
              <a:gd name="adj1" fmla="val 50000"/>
              <a:gd name="adj2" fmla="val 110000"/>
            </a:avLst>
          </a:prstGeom>
          <a:ln/>
        </p:spPr>
        <p:style>
          <a:lnRef idx="1">
            <a:schemeClr val="accent4"/>
          </a:lnRef>
          <a:fillRef idx="2">
            <a:schemeClr val="accent4"/>
          </a:fillRef>
          <a:effectRef idx="1">
            <a:schemeClr val="accent4"/>
          </a:effectRef>
          <a:fontRef idx="minor">
            <a:schemeClr val="dk1"/>
          </a:fontRef>
        </p:style>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28" name="Shape 228"/>
          <p:cNvSpPr/>
          <p:nvPr/>
        </p:nvSpPr>
        <p:spPr>
          <a:xfrm>
            <a:off x="6613526" y="676276"/>
            <a:ext cx="4176713" cy="182614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spAutoFit/>
          </a:bodyPr>
          <a:lstStyle/>
          <a:p>
            <a:pPr>
              <a:defRPr sz="2400">
                <a:uFill>
                  <a:solidFill>
                    <a:schemeClr val="accent4"/>
                  </a:solidFill>
                </a:uFill>
                <a:latin typeface="+mn-lt"/>
                <a:ea typeface="+mn-ea"/>
                <a:cs typeface="+mn-cs"/>
                <a:sym typeface="Times New Roman"/>
              </a:defRPr>
            </a:pPr>
            <a:r>
              <a:rPr sz="2800"/>
              <a:t>Debido a la complejidad de </a:t>
            </a:r>
          </a:p>
          <a:p>
            <a:pPr>
              <a:defRPr sz="2400">
                <a:uFill>
                  <a:solidFill>
                    <a:schemeClr val="accent4"/>
                  </a:solidFill>
                </a:uFill>
                <a:latin typeface="+mn-lt"/>
                <a:ea typeface="+mn-ea"/>
                <a:cs typeface="+mn-cs"/>
                <a:sym typeface="Times New Roman"/>
              </a:defRPr>
            </a:pPr>
            <a:r>
              <a:rPr sz="2800"/>
              <a:t>la vida urbana, se necesitan</a:t>
            </a:r>
          </a:p>
          <a:p>
            <a:pPr>
              <a:defRPr sz="2400">
                <a:uFill>
                  <a:solidFill>
                    <a:schemeClr val="accent4"/>
                  </a:solidFill>
                </a:uFill>
                <a:latin typeface="+mn-lt"/>
                <a:ea typeface="+mn-ea"/>
                <a:cs typeface="+mn-cs"/>
                <a:sym typeface="Times New Roman"/>
              </a:defRPr>
            </a:pPr>
            <a:r>
              <a:rPr sz="2800"/>
              <a:t>diferentes posturas para </a:t>
            </a:r>
          </a:p>
          <a:p>
            <a:pPr>
              <a:defRPr sz="2400">
                <a:uFill>
                  <a:solidFill>
                    <a:schemeClr val="accent4"/>
                  </a:solidFill>
                </a:uFill>
                <a:latin typeface="+mn-lt"/>
                <a:ea typeface="+mn-ea"/>
                <a:cs typeface="+mn-cs"/>
                <a:sym typeface="Times New Roman"/>
              </a:defRPr>
            </a:pPr>
            <a:r>
              <a:rPr sz="2800"/>
              <a:t>estudiar a la ciudad</a:t>
            </a:r>
          </a:p>
        </p:txBody>
      </p:sp>
      <p:sp>
        <p:nvSpPr>
          <p:cNvPr id="229" name="Shape 229"/>
          <p:cNvSpPr/>
          <p:nvPr/>
        </p:nvSpPr>
        <p:spPr>
          <a:xfrm>
            <a:off x="2971800" y="1295400"/>
            <a:ext cx="381000" cy="1143000"/>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400" y="16200"/>
                </a:lnTo>
                <a:lnTo>
                  <a:pt x="5400" y="0"/>
                </a:lnTo>
                <a:lnTo>
                  <a:pt x="16200" y="0"/>
                </a:lnTo>
                <a:lnTo>
                  <a:pt x="16200" y="16200"/>
                </a:lnTo>
                <a:lnTo>
                  <a:pt x="21600" y="16200"/>
                </a:lnTo>
                <a:lnTo>
                  <a:pt x="10800" y="21600"/>
                </a:lnTo>
                <a:close/>
              </a:path>
            </a:pathLst>
          </a:custGeom>
          <a:ln/>
        </p:spPr>
        <p:style>
          <a:lnRef idx="1">
            <a:schemeClr val="accent4"/>
          </a:lnRef>
          <a:fillRef idx="2">
            <a:schemeClr val="accent4"/>
          </a:fillRef>
          <a:effectRef idx="1">
            <a:schemeClr val="accent4"/>
          </a:effectRef>
          <a:fontRef idx="minor">
            <a:schemeClr val="dk1"/>
          </a:fontRef>
        </p:style>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30" name="Shape 230"/>
          <p:cNvSpPr/>
          <p:nvPr/>
        </p:nvSpPr>
        <p:spPr>
          <a:xfrm>
            <a:off x="1124607" y="2468563"/>
            <a:ext cx="9009993" cy="2318583"/>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lvl1pPr defTabSz="914400">
              <a:defRPr sz="2000">
                <a:uFill>
                  <a:solidFill>
                    <a:schemeClr val="accent4"/>
                  </a:solidFill>
                </a:uFill>
                <a:latin typeface="+mn-lt"/>
                <a:ea typeface="+mn-ea"/>
                <a:cs typeface="+mn-cs"/>
                <a:sym typeface="Times New Roman"/>
              </a:defRPr>
            </a:lvl1pPr>
          </a:lstStyle>
          <a:p>
            <a:pPr>
              <a:defRPr sz="2400"/>
            </a:pPr>
            <a:r>
              <a:rPr dirty="0"/>
              <a:t>“La ciudad </a:t>
            </a:r>
            <a:r>
              <a:rPr dirty="0" err="1"/>
              <a:t>es</a:t>
            </a:r>
            <a:r>
              <a:rPr dirty="0"/>
              <a:t> un </a:t>
            </a:r>
            <a:r>
              <a:rPr dirty="0" err="1"/>
              <a:t>estado</a:t>
            </a:r>
            <a:r>
              <a:rPr dirty="0"/>
              <a:t> de </a:t>
            </a:r>
            <a:r>
              <a:rPr dirty="0" err="1"/>
              <a:t>ánimo</a:t>
            </a:r>
            <a:r>
              <a:rPr dirty="0"/>
              <a:t>, un </a:t>
            </a:r>
            <a:r>
              <a:rPr dirty="0" err="1"/>
              <a:t>conjunto</a:t>
            </a:r>
            <a:r>
              <a:rPr dirty="0"/>
              <a:t> de </a:t>
            </a:r>
            <a:r>
              <a:rPr dirty="0" err="1"/>
              <a:t>costumbres</a:t>
            </a:r>
            <a:r>
              <a:rPr dirty="0"/>
              <a:t> y </a:t>
            </a:r>
            <a:r>
              <a:rPr dirty="0" err="1"/>
              <a:t>tradiciones</a:t>
            </a:r>
            <a:r>
              <a:rPr dirty="0"/>
              <a:t>, de </a:t>
            </a:r>
            <a:r>
              <a:rPr dirty="0" err="1"/>
              <a:t>actitudes</a:t>
            </a:r>
            <a:r>
              <a:rPr dirty="0"/>
              <a:t> y </a:t>
            </a:r>
            <a:r>
              <a:rPr dirty="0" err="1"/>
              <a:t>sentimientos</a:t>
            </a:r>
            <a:r>
              <a:rPr dirty="0"/>
              <a:t> </a:t>
            </a:r>
            <a:r>
              <a:rPr dirty="0" err="1"/>
              <a:t>organizados</a:t>
            </a:r>
            <a:r>
              <a:rPr dirty="0"/>
              <a:t>, </a:t>
            </a:r>
            <a:r>
              <a:rPr dirty="0" err="1"/>
              <a:t>en</a:t>
            </a:r>
            <a:r>
              <a:rPr dirty="0"/>
              <a:t> </a:t>
            </a:r>
            <a:r>
              <a:rPr dirty="0" err="1"/>
              <a:t>otras</a:t>
            </a:r>
            <a:r>
              <a:rPr dirty="0"/>
              <a:t> palabras la ciudad no </a:t>
            </a:r>
            <a:r>
              <a:rPr dirty="0" err="1"/>
              <a:t>es</a:t>
            </a:r>
            <a:r>
              <a:rPr dirty="0"/>
              <a:t> </a:t>
            </a:r>
            <a:r>
              <a:rPr dirty="0" err="1"/>
              <a:t>solamente</a:t>
            </a:r>
            <a:r>
              <a:rPr dirty="0"/>
              <a:t> un </a:t>
            </a:r>
            <a:r>
              <a:rPr dirty="0" err="1"/>
              <a:t>mecanismo</a:t>
            </a:r>
            <a:r>
              <a:rPr dirty="0"/>
              <a:t> </a:t>
            </a:r>
            <a:r>
              <a:rPr dirty="0" err="1"/>
              <a:t>físico</a:t>
            </a:r>
            <a:r>
              <a:rPr dirty="0"/>
              <a:t> y </a:t>
            </a:r>
            <a:r>
              <a:rPr dirty="0" err="1"/>
              <a:t>una</a:t>
            </a:r>
            <a:r>
              <a:rPr dirty="0"/>
              <a:t> </a:t>
            </a:r>
            <a:r>
              <a:rPr dirty="0" err="1"/>
              <a:t>construcción</a:t>
            </a:r>
            <a:r>
              <a:rPr dirty="0"/>
              <a:t> artificial: </a:t>
            </a:r>
            <a:r>
              <a:rPr dirty="0" err="1"/>
              <a:t>está</a:t>
            </a:r>
            <a:r>
              <a:rPr dirty="0"/>
              <a:t> </a:t>
            </a:r>
            <a:r>
              <a:rPr dirty="0" err="1"/>
              <a:t>implicada</a:t>
            </a:r>
            <a:r>
              <a:rPr dirty="0"/>
              <a:t> </a:t>
            </a:r>
            <a:r>
              <a:rPr dirty="0" err="1"/>
              <a:t>en</a:t>
            </a:r>
            <a:r>
              <a:rPr dirty="0"/>
              <a:t> el </a:t>
            </a:r>
            <a:r>
              <a:rPr dirty="0" err="1"/>
              <a:t>proceso</a:t>
            </a:r>
            <a:r>
              <a:rPr dirty="0"/>
              <a:t> vital de las </a:t>
            </a:r>
            <a:r>
              <a:rPr dirty="0" err="1"/>
              <a:t>gentes</a:t>
            </a:r>
            <a:r>
              <a:rPr dirty="0"/>
              <a:t> que la </a:t>
            </a:r>
            <a:r>
              <a:rPr dirty="0" err="1"/>
              <a:t>forman</a:t>
            </a:r>
            <a:r>
              <a:rPr dirty="0"/>
              <a:t>: </a:t>
            </a:r>
            <a:r>
              <a:rPr dirty="0" err="1"/>
              <a:t>es</a:t>
            </a:r>
            <a:r>
              <a:rPr dirty="0"/>
              <a:t> un </a:t>
            </a:r>
            <a:r>
              <a:rPr dirty="0" err="1"/>
              <a:t>producto</a:t>
            </a:r>
            <a:r>
              <a:rPr dirty="0"/>
              <a:t> de la </a:t>
            </a:r>
            <a:r>
              <a:rPr dirty="0" err="1"/>
              <a:t>naturaleza</a:t>
            </a:r>
            <a:r>
              <a:rPr dirty="0"/>
              <a:t> y </a:t>
            </a:r>
            <a:r>
              <a:rPr dirty="0" err="1"/>
              <a:t>en</a:t>
            </a:r>
            <a:r>
              <a:rPr dirty="0"/>
              <a:t> particular de la </a:t>
            </a:r>
            <a:r>
              <a:rPr dirty="0" err="1"/>
              <a:t>naturaleza</a:t>
            </a:r>
            <a:r>
              <a:rPr dirty="0"/>
              <a:t> </a:t>
            </a:r>
            <a:r>
              <a:rPr dirty="0" err="1"/>
              <a:t>humana</a:t>
            </a:r>
            <a:r>
              <a:rPr dirty="0"/>
              <a:t>” (Park, </a:t>
            </a:r>
            <a:r>
              <a:rPr dirty="0" err="1"/>
              <a:t>citado</a:t>
            </a:r>
            <a:r>
              <a:rPr dirty="0"/>
              <a:t> </a:t>
            </a:r>
            <a:r>
              <a:rPr dirty="0" err="1"/>
              <a:t>en</a:t>
            </a:r>
            <a:r>
              <a:rPr dirty="0"/>
              <a:t> </a:t>
            </a:r>
            <a:r>
              <a:rPr dirty="0" err="1"/>
              <a:t>Bettin</a:t>
            </a:r>
            <a:r>
              <a:rPr dirty="0"/>
              <a:t>, 1987)</a:t>
            </a:r>
          </a:p>
        </p:txBody>
      </p:sp>
      <p:sp>
        <p:nvSpPr>
          <p:cNvPr id="231" name="Shape 231"/>
          <p:cNvSpPr/>
          <p:nvPr/>
        </p:nvSpPr>
        <p:spPr>
          <a:xfrm>
            <a:off x="3429000" y="1584326"/>
            <a:ext cx="1155316" cy="71814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000"/>
              <a:t>Concepto </a:t>
            </a:r>
          </a:p>
          <a:p>
            <a:pPr>
              <a:defRPr sz="2400">
                <a:uFill>
                  <a:solidFill>
                    <a:schemeClr val="accent4"/>
                  </a:solidFill>
                </a:uFill>
                <a:latin typeface="+mn-lt"/>
                <a:ea typeface="+mn-ea"/>
                <a:cs typeface="+mn-cs"/>
                <a:sym typeface="Times New Roman"/>
              </a:defRPr>
            </a:pPr>
            <a:r>
              <a:rPr sz="2000"/>
              <a:t>de ciudad</a:t>
            </a:r>
          </a:p>
        </p:txBody>
      </p:sp>
      <p:sp>
        <p:nvSpPr>
          <p:cNvPr id="232" name="Shape 232"/>
          <p:cNvSpPr/>
          <p:nvPr/>
        </p:nvSpPr>
        <p:spPr>
          <a:xfrm rot="10800000" flipH="1" flipV="1">
            <a:off x="1375529" y="851177"/>
            <a:ext cx="1046996" cy="1651239"/>
          </a:xfrm>
          <a:custGeom>
            <a:avLst/>
            <a:gdLst/>
            <a:ahLst/>
            <a:cxnLst>
              <a:cxn ang="0">
                <a:pos x="wd2" y="hd2"/>
              </a:cxn>
              <a:cxn ang="5400000">
                <a:pos x="wd2" y="hd2"/>
              </a:cxn>
              <a:cxn ang="10800000">
                <a:pos x="wd2" y="hd2"/>
              </a:cxn>
              <a:cxn ang="16200000">
                <a:pos x="wd2" y="hd2"/>
              </a:cxn>
            </a:cxnLst>
            <a:rect l="0" t="0" r="r" b="b"/>
            <a:pathLst>
              <a:path w="21600" h="21600" extrusionOk="0">
                <a:moveTo>
                  <a:pt x="15429" y="0"/>
                </a:moveTo>
                <a:lnTo>
                  <a:pt x="0" y="0"/>
                </a:lnTo>
                <a:lnTo>
                  <a:pt x="0" y="19003"/>
                </a:lnTo>
                <a:lnTo>
                  <a:pt x="21600" y="19003"/>
                </a:lnTo>
                <a:lnTo>
                  <a:pt x="21600" y="21600"/>
                </a:lnTo>
              </a:path>
            </a:pathLst>
          </a:custGeom>
          <a:ln w="38100">
            <a:tailEnd type="triangle"/>
          </a:ln>
        </p:spPr>
        <p:style>
          <a:lnRef idx="3">
            <a:schemeClr val="accent2"/>
          </a:lnRef>
          <a:fillRef idx="0">
            <a:schemeClr val="accent2"/>
          </a:fillRef>
          <a:effectRef idx="2">
            <a:schemeClr val="accent2"/>
          </a:effectRef>
          <a:fontRef idx="minor">
            <a:schemeClr val="tx1"/>
          </a:fontRef>
        </p:style>
        <p:txBody>
          <a:bodyPr lIns="50800" tIns="50800" rIns="50800" bIns="50800"/>
          <a:lstStyle/>
          <a:p>
            <a:pPr>
              <a:defRPr sz="2400">
                <a:uFill>
                  <a:solidFill>
                    <a:schemeClr val="accent4"/>
                  </a:solidFill>
                </a:uFill>
                <a:latin typeface="+mn-lt"/>
                <a:ea typeface="+mn-ea"/>
                <a:cs typeface="+mn-cs"/>
                <a:sym typeface="Times New Roman"/>
              </a:defRPr>
            </a:pPr>
            <a:endParaRPr sz="2400"/>
          </a:p>
        </p:txBody>
      </p:sp>
      <p:sp>
        <p:nvSpPr>
          <p:cNvPr id="234" name="Shape 234"/>
          <p:cNvSpPr/>
          <p:nvPr/>
        </p:nvSpPr>
        <p:spPr>
          <a:xfrm>
            <a:off x="830318" y="5186641"/>
            <a:ext cx="10258096" cy="1395254"/>
          </a:xfrm>
          <a:prstGeom prst="rect">
            <a:avLst/>
          </a:prstGeom>
          <a:ln/>
          <a:extLst>
            <a:ext uri="{C572A759-6A51-4108-AA02-DFA0A04FC94B}">
              <ma14:wrappingTextBoxFlag xmlns:ma14="http://schemas.microsoft.com/office/mac/drawingml/2011/main" xmlns="" val="1"/>
            </a:ext>
          </a:extLst>
        </p:spPr>
        <p:style>
          <a:lnRef idx="1">
            <a:schemeClr val="accent4"/>
          </a:lnRef>
          <a:fillRef idx="2">
            <a:schemeClr val="accent4"/>
          </a:fillRef>
          <a:effectRef idx="1">
            <a:schemeClr val="accent4"/>
          </a:effectRef>
          <a:fontRef idx="minor">
            <a:schemeClr val="dk1"/>
          </a:fontRef>
        </p:style>
        <p:txBody>
          <a:bodyPr wrap="square" lIns="50800" tIns="50800" rIns="50800" bIns="50800">
            <a:spAutoFit/>
          </a:bodyPr>
          <a:lstStyle/>
          <a:p>
            <a:pPr algn="ctr">
              <a:defRPr sz="2400">
                <a:uFill>
                  <a:solidFill>
                    <a:schemeClr val="accent4"/>
                  </a:solidFill>
                </a:uFill>
                <a:latin typeface="+mn-lt"/>
                <a:ea typeface="+mn-ea"/>
                <a:cs typeface="+mn-cs"/>
                <a:sym typeface="Times New Roman"/>
              </a:defRPr>
            </a:pPr>
            <a:r>
              <a:rPr sz="2800" dirty="0" err="1"/>
              <a:t>Trataba</a:t>
            </a:r>
            <a:r>
              <a:rPr sz="2800" dirty="0"/>
              <a:t> de </a:t>
            </a:r>
            <a:r>
              <a:rPr sz="2800" dirty="0" err="1"/>
              <a:t>reestablecer</a:t>
            </a:r>
            <a:r>
              <a:rPr sz="2800" dirty="0"/>
              <a:t>  la </a:t>
            </a:r>
            <a:r>
              <a:rPr sz="2800" dirty="0" err="1"/>
              <a:t>perspectiva</a:t>
            </a:r>
            <a:r>
              <a:rPr sz="2800" dirty="0"/>
              <a:t> del </a:t>
            </a:r>
            <a:r>
              <a:rPr sz="2800" dirty="0" err="1"/>
              <a:t>darwinismo</a:t>
            </a:r>
            <a:r>
              <a:rPr sz="2800" dirty="0"/>
              <a:t> </a:t>
            </a:r>
          </a:p>
          <a:p>
            <a:pPr algn="ctr">
              <a:defRPr sz="2400">
                <a:uFill>
                  <a:solidFill>
                    <a:schemeClr val="accent4"/>
                  </a:solidFill>
                </a:uFill>
                <a:latin typeface="+mn-lt"/>
                <a:ea typeface="+mn-ea"/>
                <a:cs typeface="+mn-cs"/>
                <a:sym typeface="Times New Roman"/>
              </a:defRPr>
            </a:pPr>
            <a:r>
              <a:rPr sz="2800" dirty="0"/>
              <a:t>social </a:t>
            </a:r>
            <a:r>
              <a:rPr sz="2800" dirty="0" err="1"/>
              <a:t>en</a:t>
            </a:r>
            <a:r>
              <a:rPr sz="2800" dirty="0"/>
              <a:t> el </a:t>
            </a:r>
            <a:r>
              <a:rPr sz="2800" dirty="0" err="1"/>
              <a:t>análisis</a:t>
            </a:r>
            <a:r>
              <a:rPr sz="2800" dirty="0"/>
              <a:t> de la </a:t>
            </a:r>
            <a:r>
              <a:rPr sz="2800" dirty="0" err="1"/>
              <a:t>sociedad</a:t>
            </a:r>
            <a:r>
              <a:rPr sz="2800" dirty="0"/>
              <a:t> </a:t>
            </a:r>
            <a:r>
              <a:rPr sz="2800" dirty="0" err="1"/>
              <a:t>contemporánea</a:t>
            </a:r>
            <a:r>
              <a:rPr sz="2800" dirty="0"/>
              <a:t>: </a:t>
            </a:r>
          </a:p>
          <a:p>
            <a:pPr algn="ctr">
              <a:defRPr sz="2400">
                <a:uFill>
                  <a:solidFill>
                    <a:schemeClr val="accent4"/>
                  </a:solidFill>
                </a:uFill>
                <a:latin typeface="+mn-lt"/>
                <a:ea typeface="+mn-ea"/>
                <a:cs typeface="+mn-cs"/>
                <a:sym typeface="Times New Roman"/>
              </a:defRPr>
            </a:pPr>
            <a:r>
              <a:rPr sz="2800" dirty="0" err="1"/>
              <a:t>utiliza</a:t>
            </a:r>
            <a:r>
              <a:rPr sz="2800" dirty="0"/>
              <a:t> el </a:t>
            </a:r>
            <a:r>
              <a:rPr sz="2800" dirty="0" err="1"/>
              <a:t>concepto</a:t>
            </a:r>
            <a:r>
              <a:rPr sz="2800" dirty="0"/>
              <a:t> de </a:t>
            </a:r>
            <a:r>
              <a:rPr sz="2800" i="1" dirty="0" err="1"/>
              <a:t>Ecología</a:t>
            </a:r>
            <a:r>
              <a:rPr sz="2800" i="1" dirty="0"/>
              <a:t> Humana</a:t>
            </a:r>
          </a:p>
        </p:txBody>
      </p:sp>
    </p:spTree>
    <p:extLst>
      <p:ext uri="{BB962C8B-B14F-4D97-AF65-F5344CB8AC3E}">
        <p14:creationId xmlns:p14="http://schemas.microsoft.com/office/powerpoint/2010/main" val="1684799581"/>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p:cNvSpPr>
          <p:nvPr>
            <p:ph type="title"/>
          </p:nvPr>
        </p:nvSpPr>
        <p:spPr>
          <a:xfrm>
            <a:off x="2514600" y="762000"/>
            <a:ext cx="8153400" cy="1143001"/>
          </a:xfrm>
          <a:prstGeom prst="rect">
            <a:avLst/>
          </a:prstGeom>
        </p:spPr>
        <p:txBody>
          <a:bodyPr/>
          <a:lstStyle/>
          <a:p>
            <a:pPr algn="l"/>
            <a:r>
              <a:rPr sz="4000" i="1"/>
              <a:t>Ecología humana</a:t>
            </a:r>
            <a:r>
              <a:rPr sz="3200"/>
              <a:t>: </a:t>
            </a:r>
            <a:r>
              <a:rPr sz="2800"/>
              <a:t>La remite como una concepción de orden social definido sin ambigüedades.</a:t>
            </a:r>
          </a:p>
        </p:txBody>
      </p:sp>
      <p:sp>
        <p:nvSpPr>
          <p:cNvPr id="237" name="Shape 237"/>
          <p:cNvSpPr/>
          <p:nvPr/>
        </p:nvSpPr>
        <p:spPr>
          <a:xfrm>
            <a:off x="2566987" y="3789363"/>
            <a:ext cx="485776" cy="976313"/>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400" y="16200"/>
                </a:lnTo>
                <a:lnTo>
                  <a:pt x="5400" y="0"/>
                </a:lnTo>
                <a:lnTo>
                  <a:pt x="16200" y="0"/>
                </a:lnTo>
                <a:lnTo>
                  <a:pt x="16200" y="16200"/>
                </a:lnTo>
                <a:lnTo>
                  <a:pt x="21600" y="16200"/>
                </a:lnTo>
                <a:lnTo>
                  <a:pt x="10800" y="21600"/>
                </a:lnTo>
                <a:close/>
              </a:path>
            </a:pathLst>
          </a:custGeom>
          <a:solidFill>
            <a:srgbClr val="CC3300"/>
          </a:solidFill>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38" name="Shape 238"/>
          <p:cNvSpPr/>
          <p:nvPr/>
        </p:nvSpPr>
        <p:spPr>
          <a:xfrm>
            <a:off x="2438401" y="2057401"/>
            <a:ext cx="8002319" cy="182614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a:t>Insiste en una lucha por la existencia, que es la lucha </a:t>
            </a:r>
          </a:p>
          <a:p>
            <a:pPr>
              <a:defRPr sz="2400">
                <a:uFill>
                  <a:solidFill>
                    <a:schemeClr val="accent4"/>
                  </a:solidFill>
                </a:uFill>
                <a:latin typeface="+mn-lt"/>
                <a:ea typeface="+mn-ea"/>
                <a:cs typeface="+mn-cs"/>
                <a:sym typeface="Times New Roman"/>
              </a:defRPr>
            </a:pPr>
            <a:r>
              <a:rPr sz="2800"/>
              <a:t>de agregados humanos que se organizan, como en las </a:t>
            </a:r>
          </a:p>
          <a:p>
            <a:pPr>
              <a:defRPr sz="2400">
                <a:uFill>
                  <a:solidFill>
                    <a:schemeClr val="accent4"/>
                  </a:solidFill>
                </a:uFill>
                <a:latin typeface="+mn-lt"/>
                <a:ea typeface="+mn-ea"/>
                <a:cs typeface="+mn-cs"/>
                <a:sym typeface="Times New Roman"/>
              </a:defRPr>
            </a:pPr>
            <a:r>
              <a:rPr sz="2800"/>
              <a:t>comunidades animales y que unen todas sus energías </a:t>
            </a:r>
          </a:p>
          <a:p>
            <a:pPr>
              <a:defRPr sz="2400">
                <a:uFill>
                  <a:solidFill>
                    <a:schemeClr val="accent4"/>
                  </a:solidFill>
                </a:uFill>
                <a:latin typeface="+mn-lt"/>
                <a:ea typeface="+mn-ea"/>
                <a:cs typeface="+mn-cs"/>
                <a:sym typeface="Times New Roman"/>
              </a:defRPr>
            </a:pPr>
            <a:r>
              <a:rPr sz="2800"/>
              <a:t>para resistir la presión de las fuerzas externas.</a:t>
            </a:r>
          </a:p>
        </p:txBody>
      </p:sp>
      <p:grpSp>
        <p:nvGrpSpPr>
          <p:cNvPr id="242" name="Group 242"/>
          <p:cNvGrpSpPr/>
          <p:nvPr/>
        </p:nvGrpSpPr>
        <p:grpSpPr>
          <a:xfrm>
            <a:off x="1752600" y="1219200"/>
            <a:ext cx="762000" cy="1792225"/>
            <a:chOff x="0" y="0"/>
            <a:chExt cx="762000" cy="1792224"/>
          </a:xfrm>
        </p:grpSpPr>
        <p:sp>
          <p:nvSpPr>
            <p:cNvPr id="239" name="Shape 239"/>
            <p:cNvSpPr/>
            <p:nvPr/>
          </p:nvSpPr>
          <p:spPr>
            <a:xfrm>
              <a:off x="0" y="0"/>
              <a:ext cx="762000" cy="179222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671" y="0"/>
                    <a:pt x="0" y="3454"/>
                    <a:pt x="0" y="7714"/>
                  </a:cubicBezTo>
                  <a:lnTo>
                    <a:pt x="0" y="12122"/>
                  </a:lnTo>
                  <a:cubicBezTo>
                    <a:pt x="0" y="15392"/>
                    <a:pt x="5770" y="18306"/>
                    <a:pt x="14400" y="19396"/>
                  </a:cubicBezTo>
                  <a:lnTo>
                    <a:pt x="14400" y="21600"/>
                  </a:lnTo>
                  <a:lnTo>
                    <a:pt x="21600" y="17633"/>
                  </a:lnTo>
                  <a:lnTo>
                    <a:pt x="14400" y="12784"/>
                  </a:lnTo>
                  <a:lnTo>
                    <a:pt x="14400" y="14987"/>
                  </a:lnTo>
                  <a:cubicBezTo>
                    <a:pt x="7890" y="14165"/>
                    <a:pt x="2873" y="12282"/>
                    <a:pt x="900" y="9918"/>
                  </a:cubicBezTo>
                  <a:lnTo>
                    <a:pt x="900" y="9918"/>
                  </a:lnTo>
                  <a:cubicBezTo>
                    <a:pt x="3630" y="6649"/>
                    <a:pt x="12048" y="4408"/>
                    <a:pt x="21600" y="4408"/>
                  </a:cubicBezTo>
                  <a:close/>
                </a:path>
              </a:pathLst>
            </a:custGeom>
            <a:gradFill flip="none" rotWithShape="1">
              <a:gsLst>
                <a:gs pos="0">
                  <a:srgbClr val="CC3300"/>
                </a:gs>
                <a:gs pos="100000">
                  <a:srgbClr val="5E1700"/>
                </a:gs>
              </a:gsLst>
              <a:path path="shape">
                <a:fillToRect l="50000" t="50000" r="50000" b="50000"/>
              </a:path>
            </a:gradFill>
            <a:ln w="9525" cap="flat">
              <a:solidFill>
                <a:srgbClr val="E69980"/>
              </a:solidFill>
              <a:prstDash val="solid"/>
              <a:round/>
            </a:ln>
            <a:effectLst/>
          </p:spPr>
          <p:txBody>
            <a:bodyPr wrap="square" lIns="50800" tIns="50800" rIns="50800" bIns="50800" numCol="1" anchor="ctr">
              <a:noAutofit/>
            </a:bodyPr>
            <a:lstStyle/>
            <a:p>
              <a:pPr algn="ctr">
                <a:defRPr sz="2800">
                  <a:solidFill>
                    <a:srgbClr val="CC3300"/>
                  </a:solidFill>
                  <a:uFill>
                    <a:solidFill>
                      <a:srgbClr val="CC3300"/>
                    </a:solidFill>
                  </a:uFill>
                  <a:latin typeface="+mn-lt"/>
                  <a:ea typeface="+mn-ea"/>
                  <a:cs typeface="+mn-cs"/>
                  <a:sym typeface="Times New Roman"/>
                </a:defRPr>
              </a:pPr>
              <a:endParaRPr sz="2800"/>
            </a:p>
          </p:txBody>
        </p:sp>
        <p:sp>
          <p:nvSpPr>
            <p:cNvPr id="240" name="Shape 240"/>
            <p:cNvSpPr/>
            <p:nvPr/>
          </p:nvSpPr>
          <p:spPr>
            <a:xfrm>
              <a:off x="0" y="0"/>
              <a:ext cx="762000" cy="8229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671" y="0"/>
                    <a:pt x="0" y="7522"/>
                    <a:pt x="0" y="16800"/>
                  </a:cubicBezTo>
                  <a:cubicBezTo>
                    <a:pt x="0" y="18425"/>
                    <a:pt x="303" y="20042"/>
                    <a:pt x="900" y="21600"/>
                  </a:cubicBezTo>
                  <a:lnTo>
                    <a:pt x="900" y="21600"/>
                  </a:lnTo>
                  <a:cubicBezTo>
                    <a:pt x="3630" y="14480"/>
                    <a:pt x="12048" y="9600"/>
                    <a:pt x="21600" y="9600"/>
                  </a:cubicBezTo>
                  <a:close/>
                </a:path>
              </a:pathLst>
            </a:custGeom>
            <a:solidFill>
              <a:srgbClr val="A32900"/>
            </a:solidFill>
            <a:ln w="12700" cap="flat">
              <a:noFill/>
              <a:miter lim="400000"/>
            </a:ln>
            <a:effectLst/>
          </p:spPr>
          <p:txBody>
            <a:bodyPr wrap="square" lIns="50800" tIns="50800" rIns="50800" bIns="50800" numCol="1" anchor="ctr">
              <a:noAutofit/>
            </a:bodyPr>
            <a:lstStyle/>
            <a:p>
              <a:pPr algn="ctr">
                <a:defRPr sz="2800">
                  <a:solidFill>
                    <a:srgbClr val="CC3300"/>
                  </a:solidFill>
                  <a:uFill>
                    <a:solidFill>
                      <a:srgbClr val="CC3300"/>
                    </a:solidFill>
                  </a:uFill>
                  <a:latin typeface="+mn-lt"/>
                  <a:ea typeface="+mn-ea"/>
                  <a:cs typeface="+mn-cs"/>
                  <a:sym typeface="Times New Roman"/>
                </a:defRPr>
              </a:pPr>
              <a:endParaRPr sz="2800"/>
            </a:p>
          </p:txBody>
        </p:sp>
        <p:sp>
          <p:nvSpPr>
            <p:cNvPr id="241" name="Shape 241"/>
            <p:cNvSpPr/>
            <p:nvPr/>
          </p:nvSpPr>
          <p:spPr>
            <a:xfrm>
              <a:off x="0" y="640080"/>
              <a:ext cx="31764" cy="18287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7315"/>
                    <a:pt x="7276" y="14590"/>
                    <a:pt x="21600" y="21600"/>
                  </a:cubicBezTo>
                </a:path>
              </a:pathLst>
            </a:custGeom>
            <a:noFill/>
            <a:ln w="9525" cap="flat">
              <a:solidFill>
                <a:srgbClr val="E69980"/>
              </a:solidFill>
              <a:prstDash val="solid"/>
              <a:round/>
            </a:ln>
            <a:effectLst/>
          </p:spPr>
          <p:txBody>
            <a:bodyPr wrap="square" lIns="50800" tIns="50800" rIns="50800" bIns="50800" numCol="1" anchor="ctr">
              <a:noAutofit/>
            </a:bodyPr>
            <a:lstStyle/>
            <a:p>
              <a:pPr algn="ctr">
                <a:defRPr sz="2800">
                  <a:solidFill>
                    <a:srgbClr val="CC3300"/>
                  </a:solidFill>
                  <a:uFill>
                    <a:solidFill>
                      <a:srgbClr val="CC3300"/>
                    </a:solidFill>
                  </a:uFill>
                  <a:latin typeface="+mn-lt"/>
                  <a:ea typeface="+mn-ea"/>
                  <a:cs typeface="+mn-cs"/>
                  <a:sym typeface="Times New Roman"/>
                </a:defRPr>
              </a:pPr>
              <a:endParaRPr sz="2800"/>
            </a:p>
          </p:txBody>
        </p:sp>
      </p:grpSp>
      <p:sp>
        <p:nvSpPr>
          <p:cNvPr id="243" name="Shape 243"/>
          <p:cNvSpPr/>
          <p:nvPr/>
        </p:nvSpPr>
        <p:spPr>
          <a:xfrm>
            <a:off x="2063751" y="4652963"/>
            <a:ext cx="7861447" cy="182614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a:t>Se desprende el concepto de comunidad urbana:</a:t>
            </a:r>
          </a:p>
          <a:p>
            <a:pPr>
              <a:defRPr sz="2400">
                <a:uFill>
                  <a:solidFill>
                    <a:schemeClr val="accent4"/>
                  </a:solidFill>
                </a:uFill>
                <a:latin typeface="+mn-lt"/>
                <a:ea typeface="+mn-ea"/>
                <a:cs typeface="+mn-cs"/>
                <a:sym typeface="Times New Roman"/>
              </a:defRPr>
            </a:pPr>
            <a:r>
              <a:rPr sz="2800"/>
              <a:t>Park se ocupa principalmente de la ciudad industrial, </a:t>
            </a:r>
          </a:p>
          <a:p>
            <a:pPr>
              <a:defRPr sz="2400">
                <a:uFill>
                  <a:solidFill>
                    <a:schemeClr val="accent4"/>
                  </a:solidFill>
                </a:uFill>
                <a:latin typeface="+mn-lt"/>
                <a:ea typeface="+mn-ea"/>
                <a:cs typeface="+mn-cs"/>
                <a:sym typeface="Times New Roman"/>
              </a:defRPr>
            </a:pPr>
            <a:r>
              <a:rPr sz="2800"/>
              <a:t>la considera un laboratorio donde puede aplicar los</a:t>
            </a:r>
          </a:p>
          <a:p>
            <a:pPr>
              <a:defRPr sz="2400">
                <a:uFill>
                  <a:solidFill>
                    <a:schemeClr val="accent4"/>
                  </a:solidFill>
                </a:uFill>
                <a:latin typeface="+mn-lt"/>
                <a:ea typeface="+mn-ea"/>
                <a:cs typeface="+mn-cs"/>
                <a:sym typeface="Times New Roman"/>
              </a:defRPr>
            </a:pPr>
            <a:r>
              <a:rPr sz="2800"/>
              <a:t> conceptos de la ciencia natural</a:t>
            </a:r>
          </a:p>
        </p:txBody>
      </p:sp>
    </p:spTree>
    <p:extLst>
      <p:ext uri="{BB962C8B-B14F-4D97-AF65-F5344CB8AC3E}">
        <p14:creationId xmlns:p14="http://schemas.microsoft.com/office/powerpoint/2010/main" val="3289475785"/>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a:spLocks noGrp="1"/>
          </p:cNvSpPr>
          <p:nvPr>
            <p:ph type="title"/>
          </p:nvPr>
        </p:nvSpPr>
        <p:spPr>
          <a:xfrm>
            <a:off x="2209800" y="609601"/>
            <a:ext cx="7772400" cy="587375"/>
          </a:xfrm>
          <a:prstGeom prst="rect">
            <a:avLst/>
          </a:prstGeom>
        </p:spPr>
        <p:txBody>
          <a:bodyPr>
            <a:normAutofit/>
          </a:bodyPr>
          <a:lstStyle>
            <a:lvl1pPr defTabSz="786384">
              <a:defRPr sz="3440"/>
            </a:lvl1pPr>
          </a:lstStyle>
          <a:p>
            <a:pPr>
              <a:defRPr sz="3784"/>
            </a:pPr>
            <a:r>
              <a:rPr/>
              <a:t>El orden ecológico de la ciudad</a:t>
            </a:r>
          </a:p>
        </p:txBody>
      </p:sp>
      <p:sp>
        <p:nvSpPr>
          <p:cNvPr id="246" name="Shape 246"/>
          <p:cNvSpPr/>
          <p:nvPr/>
        </p:nvSpPr>
        <p:spPr>
          <a:xfrm>
            <a:off x="5016500" y="1484312"/>
            <a:ext cx="1684692"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Competición</a:t>
            </a:r>
          </a:p>
        </p:txBody>
      </p:sp>
      <p:sp>
        <p:nvSpPr>
          <p:cNvPr id="247" name="Shape 247"/>
          <p:cNvSpPr/>
          <p:nvPr/>
        </p:nvSpPr>
        <p:spPr>
          <a:xfrm>
            <a:off x="4583113" y="2276475"/>
            <a:ext cx="2881313" cy="288131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gradFill>
            <a:gsLst>
              <a:gs pos="0">
                <a:srgbClr val="CC3300"/>
              </a:gs>
              <a:gs pos="100000">
                <a:srgbClr val="5E1700"/>
              </a:gs>
            </a:gsLst>
            <a:lin ang="2700000"/>
          </a:gradFill>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48" name="Shape 248"/>
          <p:cNvSpPr/>
          <p:nvPr/>
        </p:nvSpPr>
        <p:spPr>
          <a:xfrm>
            <a:off x="7659687" y="3325812"/>
            <a:ext cx="1215076"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Conflicto</a:t>
            </a:r>
          </a:p>
        </p:txBody>
      </p:sp>
      <p:sp>
        <p:nvSpPr>
          <p:cNvPr id="249" name="Shape 249"/>
          <p:cNvSpPr/>
          <p:nvPr/>
        </p:nvSpPr>
        <p:spPr>
          <a:xfrm>
            <a:off x="5067301" y="5343525"/>
            <a:ext cx="1520929"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Adaptación</a:t>
            </a:r>
          </a:p>
        </p:txBody>
      </p:sp>
      <p:sp>
        <p:nvSpPr>
          <p:cNvPr id="250" name="Shape 250"/>
          <p:cNvSpPr/>
          <p:nvPr/>
        </p:nvSpPr>
        <p:spPr>
          <a:xfrm>
            <a:off x="2495551" y="3429000"/>
            <a:ext cx="1529265"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Asimilación</a:t>
            </a:r>
          </a:p>
        </p:txBody>
      </p:sp>
      <p:sp>
        <p:nvSpPr>
          <p:cNvPr id="251" name="Shape 251"/>
          <p:cNvSpPr/>
          <p:nvPr/>
        </p:nvSpPr>
        <p:spPr>
          <a:xfrm>
            <a:off x="7175501" y="1916112"/>
            <a:ext cx="1008063" cy="9366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71"/>
                  <a:pt x="21600" y="21600"/>
                </a:cubicBezTo>
              </a:path>
            </a:pathLst>
          </a:custGeom>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52" name="Shape 252"/>
          <p:cNvSpPr/>
          <p:nvPr/>
        </p:nvSpPr>
        <p:spPr>
          <a:xfrm flipH="1">
            <a:off x="8183563" y="2636838"/>
            <a:ext cx="144463" cy="215901"/>
          </a:xfrm>
          <a:prstGeom prst="line">
            <a:avLst/>
          </a:prstGeom>
          <a:ln>
            <a:solidFill>
              <a:schemeClr val="accent4"/>
            </a:solidFill>
          </a:ln>
        </p:spPr>
        <p:txBody>
          <a:bodyPr lIns="0" tIns="0" rIns="0" bIns="0"/>
          <a:lstStyle/>
          <a:p>
            <a:endParaRPr/>
          </a:p>
        </p:txBody>
      </p:sp>
      <p:sp>
        <p:nvSpPr>
          <p:cNvPr id="253" name="Shape 253"/>
          <p:cNvSpPr/>
          <p:nvPr/>
        </p:nvSpPr>
        <p:spPr>
          <a:xfrm flipH="1" flipV="1">
            <a:off x="7967663" y="2708275"/>
            <a:ext cx="215901" cy="146050"/>
          </a:xfrm>
          <a:prstGeom prst="line">
            <a:avLst/>
          </a:prstGeom>
          <a:ln>
            <a:solidFill>
              <a:schemeClr val="accent4"/>
            </a:solidFill>
          </a:ln>
        </p:spPr>
        <p:txBody>
          <a:bodyPr lIns="0" tIns="0" rIns="0" bIns="0"/>
          <a:lstStyle/>
          <a:p>
            <a:endParaRPr/>
          </a:p>
        </p:txBody>
      </p:sp>
      <p:sp>
        <p:nvSpPr>
          <p:cNvPr id="254" name="Shape 254"/>
          <p:cNvSpPr/>
          <p:nvPr/>
        </p:nvSpPr>
        <p:spPr>
          <a:xfrm>
            <a:off x="7032625" y="1196975"/>
            <a:ext cx="2922018"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000">
                <a:uFill>
                  <a:solidFill>
                    <a:schemeClr val="accent4"/>
                  </a:solidFill>
                </a:uFill>
                <a:latin typeface="+mn-lt"/>
                <a:ea typeface="+mn-ea"/>
                <a:cs typeface="+mn-cs"/>
                <a:sym typeface="Times New Roman"/>
              </a:defRPr>
            </a:lvl1pPr>
          </a:lstStyle>
          <a:p>
            <a:pPr>
              <a:defRPr sz="2400"/>
            </a:pPr>
            <a:r>
              <a:rPr/>
              <a:t>Lucha por la existencia</a:t>
            </a:r>
          </a:p>
        </p:txBody>
      </p:sp>
      <p:sp>
        <p:nvSpPr>
          <p:cNvPr id="255" name="Shape 255"/>
          <p:cNvSpPr/>
          <p:nvPr/>
        </p:nvSpPr>
        <p:spPr>
          <a:xfrm>
            <a:off x="9028113" y="3017837"/>
            <a:ext cx="1989775"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a:t>Competición, </a:t>
            </a:r>
          </a:p>
          <a:p>
            <a:pPr>
              <a:defRPr sz="2400">
                <a:uFill>
                  <a:solidFill>
                    <a:schemeClr val="accent4"/>
                  </a:solidFill>
                </a:uFill>
                <a:latin typeface="+mn-lt"/>
                <a:ea typeface="+mn-ea"/>
                <a:cs typeface="+mn-cs"/>
                <a:sym typeface="Times New Roman"/>
              </a:defRPr>
            </a:pPr>
            <a:r>
              <a:rPr/>
              <a:t>fuerza de seres</a:t>
            </a:r>
          </a:p>
          <a:p>
            <a:pPr>
              <a:defRPr sz="2400">
                <a:uFill>
                  <a:solidFill>
                    <a:schemeClr val="accent4"/>
                  </a:solidFill>
                </a:uFill>
                <a:latin typeface="+mn-lt"/>
                <a:ea typeface="+mn-ea"/>
                <a:cs typeface="+mn-cs"/>
                <a:sym typeface="Times New Roman"/>
              </a:defRPr>
            </a:pPr>
            <a:r>
              <a:rPr/>
              <a:t> racionales</a:t>
            </a:r>
          </a:p>
        </p:txBody>
      </p:sp>
      <p:sp>
        <p:nvSpPr>
          <p:cNvPr id="256" name="Shape 256"/>
          <p:cNvSpPr/>
          <p:nvPr/>
        </p:nvSpPr>
        <p:spPr>
          <a:xfrm>
            <a:off x="1774825" y="2708275"/>
            <a:ext cx="2991140"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a:t>Forma de metabolismo</a:t>
            </a:r>
          </a:p>
          <a:p>
            <a:pPr>
              <a:defRPr sz="2400">
                <a:uFill>
                  <a:solidFill>
                    <a:schemeClr val="accent4"/>
                  </a:solidFill>
                </a:uFill>
                <a:latin typeface="+mn-lt"/>
                <a:ea typeface="+mn-ea"/>
                <a:cs typeface="+mn-cs"/>
                <a:sym typeface="Times New Roman"/>
              </a:defRPr>
            </a:pPr>
            <a:r>
              <a:rPr/>
              <a:t> del organismo social</a:t>
            </a:r>
          </a:p>
        </p:txBody>
      </p:sp>
      <p:sp>
        <p:nvSpPr>
          <p:cNvPr id="257" name="Shape 257"/>
          <p:cNvSpPr/>
          <p:nvPr/>
        </p:nvSpPr>
        <p:spPr>
          <a:xfrm>
            <a:off x="6888163" y="5084762"/>
            <a:ext cx="1656479"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1800">
                <a:uFill>
                  <a:solidFill>
                    <a:schemeClr val="accent4"/>
                  </a:solidFill>
                </a:uFill>
                <a:latin typeface="+mn-lt"/>
                <a:ea typeface="+mn-ea"/>
                <a:cs typeface="+mn-cs"/>
                <a:sym typeface="Times New Roman"/>
              </a:defRPr>
            </a:lvl1pPr>
          </a:lstStyle>
          <a:p>
            <a:pPr>
              <a:defRPr sz="2400"/>
            </a:pPr>
            <a:r>
              <a:rPr/>
              <a:t>Orden social</a:t>
            </a:r>
          </a:p>
        </p:txBody>
      </p:sp>
    </p:spTree>
    <p:extLst>
      <p:ext uri="{BB962C8B-B14F-4D97-AF65-F5344CB8AC3E}">
        <p14:creationId xmlns:p14="http://schemas.microsoft.com/office/powerpoint/2010/main" val="3549982116"/>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p:cNvSpPr>
          <p:nvPr>
            <p:ph type="title"/>
          </p:nvPr>
        </p:nvSpPr>
        <p:spPr>
          <a:xfrm>
            <a:off x="3359151" y="1773237"/>
            <a:ext cx="5400675" cy="719138"/>
          </a:xfrm>
          <a:prstGeom prst="rect">
            <a:avLst/>
          </a:prstGeom>
        </p:spPr>
        <p:txBody>
          <a:bodyPr>
            <a:normAutofit fontScale="90000"/>
          </a:bodyPr>
          <a:lstStyle>
            <a:lvl1pPr>
              <a:defRPr sz="3200"/>
            </a:lvl1pPr>
          </a:lstStyle>
          <a:p>
            <a:pPr>
              <a:defRPr sz="4400"/>
            </a:pPr>
            <a:r>
              <a:rPr/>
              <a:t>Dos procesos complementarios</a:t>
            </a:r>
          </a:p>
        </p:txBody>
      </p:sp>
      <p:grpSp>
        <p:nvGrpSpPr>
          <p:cNvPr id="263" name="Group 263"/>
          <p:cNvGrpSpPr/>
          <p:nvPr/>
        </p:nvGrpSpPr>
        <p:grpSpPr>
          <a:xfrm>
            <a:off x="2279650" y="1412876"/>
            <a:ext cx="719138" cy="2398967"/>
            <a:chOff x="0" y="0"/>
            <a:chExt cx="719137" cy="2398966"/>
          </a:xfrm>
        </p:grpSpPr>
        <p:sp>
          <p:nvSpPr>
            <p:cNvPr id="260" name="Shape 260"/>
            <p:cNvSpPr/>
            <p:nvPr/>
          </p:nvSpPr>
          <p:spPr>
            <a:xfrm>
              <a:off x="0" y="0"/>
              <a:ext cx="719138" cy="239896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671" y="0"/>
                    <a:pt x="0" y="3454"/>
                    <a:pt x="0" y="7714"/>
                  </a:cubicBezTo>
                  <a:lnTo>
                    <a:pt x="0" y="12122"/>
                  </a:lnTo>
                  <a:cubicBezTo>
                    <a:pt x="0" y="15392"/>
                    <a:pt x="5770" y="18306"/>
                    <a:pt x="14400" y="19396"/>
                  </a:cubicBezTo>
                  <a:lnTo>
                    <a:pt x="14400" y="21600"/>
                  </a:lnTo>
                  <a:lnTo>
                    <a:pt x="21600" y="17633"/>
                  </a:lnTo>
                  <a:lnTo>
                    <a:pt x="14400" y="12784"/>
                  </a:lnTo>
                  <a:lnTo>
                    <a:pt x="14400" y="14987"/>
                  </a:lnTo>
                  <a:cubicBezTo>
                    <a:pt x="7890" y="14165"/>
                    <a:pt x="2873" y="12282"/>
                    <a:pt x="900" y="9918"/>
                  </a:cubicBezTo>
                  <a:lnTo>
                    <a:pt x="900" y="9918"/>
                  </a:lnTo>
                  <a:cubicBezTo>
                    <a:pt x="3630" y="6649"/>
                    <a:pt x="12048" y="4408"/>
                    <a:pt x="21600" y="4408"/>
                  </a:cubicBezTo>
                  <a:close/>
                </a:path>
              </a:pathLst>
            </a:custGeom>
            <a:solidFill>
              <a:srgbClr val="CC3300"/>
            </a:solidFill>
            <a:ln w="9525" cap="flat">
              <a:solidFill>
                <a:schemeClr val="accent4"/>
              </a:solidFill>
              <a:prstDash val="solid"/>
              <a:round/>
            </a:ln>
            <a:effectLst/>
          </p:spPr>
          <p:txBody>
            <a:bodyPr wrap="square" lIns="50800" tIns="50800" rIns="50800" bIns="50800" numCol="1" anchor="ctr">
              <a:noAutofit/>
            </a:bodyPr>
            <a:lstStyle/>
            <a:p>
              <a:pPr algn="ctr">
                <a:defRPr sz="2800">
                  <a:uFill>
                    <a:solidFill>
                      <a:schemeClr val="accent4"/>
                    </a:solidFill>
                  </a:uFill>
                  <a:latin typeface="+mn-lt"/>
                  <a:ea typeface="+mn-ea"/>
                  <a:cs typeface="+mn-cs"/>
                  <a:sym typeface="Times New Roman"/>
                </a:defRPr>
              </a:pPr>
              <a:endParaRPr sz="2800"/>
            </a:p>
          </p:txBody>
        </p:sp>
        <p:sp>
          <p:nvSpPr>
            <p:cNvPr id="261" name="Shape 261"/>
            <p:cNvSpPr/>
            <p:nvPr/>
          </p:nvSpPr>
          <p:spPr>
            <a:xfrm>
              <a:off x="0" y="0"/>
              <a:ext cx="719138" cy="110157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671" y="0"/>
                    <a:pt x="0" y="7522"/>
                    <a:pt x="0" y="16800"/>
                  </a:cubicBezTo>
                  <a:cubicBezTo>
                    <a:pt x="0" y="18425"/>
                    <a:pt x="303" y="20042"/>
                    <a:pt x="900" y="21600"/>
                  </a:cubicBezTo>
                  <a:lnTo>
                    <a:pt x="900" y="21600"/>
                  </a:lnTo>
                  <a:cubicBezTo>
                    <a:pt x="3630" y="14480"/>
                    <a:pt x="12048" y="9600"/>
                    <a:pt x="21600" y="9600"/>
                  </a:cubicBezTo>
                  <a:close/>
                </a:path>
              </a:pathLst>
            </a:custGeom>
            <a:solidFill>
              <a:srgbClr val="A32900"/>
            </a:solidFill>
            <a:ln w="12700" cap="flat">
              <a:noFill/>
              <a:miter lim="400000"/>
            </a:ln>
            <a:effectLst/>
          </p:spPr>
          <p:txBody>
            <a:bodyPr wrap="square" lIns="50800" tIns="50800" rIns="50800" bIns="50800" numCol="1" anchor="ctr">
              <a:noAutofit/>
            </a:bodyPr>
            <a:lstStyle/>
            <a:p>
              <a:pPr algn="ctr">
                <a:defRPr sz="2800">
                  <a:uFill>
                    <a:solidFill>
                      <a:schemeClr val="accent4"/>
                    </a:solidFill>
                  </a:uFill>
                  <a:latin typeface="+mn-lt"/>
                  <a:ea typeface="+mn-ea"/>
                  <a:cs typeface="+mn-cs"/>
                  <a:sym typeface="Times New Roman"/>
                </a:defRPr>
              </a:pPr>
              <a:endParaRPr sz="2800"/>
            </a:p>
          </p:txBody>
        </p:sp>
        <p:sp>
          <p:nvSpPr>
            <p:cNvPr id="262" name="Shape 262"/>
            <p:cNvSpPr/>
            <p:nvPr/>
          </p:nvSpPr>
          <p:spPr>
            <a:xfrm>
              <a:off x="0" y="856773"/>
              <a:ext cx="29977" cy="2447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7315"/>
                    <a:pt x="7276" y="14590"/>
                    <a:pt x="21600" y="21600"/>
                  </a:cubicBezTo>
                </a:path>
              </a:pathLst>
            </a:custGeom>
            <a:noFill/>
            <a:ln w="9525" cap="flat">
              <a:solidFill>
                <a:schemeClr val="accent4"/>
              </a:solidFill>
              <a:prstDash val="solid"/>
              <a:round/>
            </a:ln>
            <a:effectLst/>
          </p:spPr>
          <p:txBody>
            <a:bodyPr wrap="square" lIns="50800" tIns="50800" rIns="50800" bIns="50800" numCol="1" anchor="ctr">
              <a:noAutofit/>
            </a:bodyPr>
            <a:lstStyle/>
            <a:p>
              <a:pPr algn="ctr">
                <a:defRPr sz="2800">
                  <a:uFill>
                    <a:solidFill>
                      <a:schemeClr val="accent4"/>
                    </a:solidFill>
                  </a:uFill>
                  <a:latin typeface="+mn-lt"/>
                  <a:ea typeface="+mn-ea"/>
                  <a:cs typeface="+mn-cs"/>
                  <a:sym typeface="Times New Roman"/>
                </a:defRPr>
              </a:pPr>
              <a:endParaRPr sz="2800"/>
            </a:p>
          </p:txBody>
        </p:sp>
      </p:grpSp>
      <p:grpSp>
        <p:nvGrpSpPr>
          <p:cNvPr id="267" name="Group 267"/>
          <p:cNvGrpSpPr/>
          <p:nvPr/>
        </p:nvGrpSpPr>
        <p:grpSpPr>
          <a:xfrm>
            <a:off x="8975725" y="1268413"/>
            <a:ext cx="649288" cy="2328959"/>
            <a:chOff x="0" y="0"/>
            <a:chExt cx="649287" cy="2328957"/>
          </a:xfrm>
        </p:grpSpPr>
        <p:sp>
          <p:nvSpPr>
            <p:cNvPr id="264" name="Shape 264"/>
            <p:cNvSpPr/>
            <p:nvPr/>
          </p:nvSpPr>
          <p:spPr>
            <a:xfrm>
              <a:off x="0" y="0"/>
              <a:ext cx="649288" cy="23289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3454"/>
                    <a:pt x="21600" y="7714"/>
                  </a:cubicBezTo>
                  <a:lnTo>
                    <a:pt x="21600" y="12122"/>
                  </a:lnTo>
                  <a:cubicBezTo>
                    <a:pt x="21600" y="15392"/>
                    <a:pt x="15830" y="18306"/>
                    <a:pt x="7200" y="19396"/>
                  </a:cubicBezTo>
                  <a:lnTo>
                    <a:pt x="7200" y="21600"/>
                  </a:lnTo>
                  <a:lnTo>
                    <a:pt x="0" y="17633"/>
                  </a:lnTo>
                  <a:lnTo>
                    <a:pt x="7200" y="12784"/>
                  </a:lnTo>
                  <a:lnTo>
                    <a:pt x="7200" y="14987"/>
                  </a:lnTo>
                  <a:cubicBezTo>
                    <a:pt x="13710" y="14165"/>
                    <a:pt x="18727" y="12282"/>
                    <a:pt x="20700" y="9918"/>
                  </a:cubicBezTo>
                  <a:lnTo>
                    <a:pt x="20700" y="9918"/>
                  </a:lnTo>
                  <a:cubicBezTo>
                    <a:pt x="17970" y="6649"/>
                    <a:pt x="9552" y="4408"/>
                    <a:pt x="0" y="4408"/>
                  </a:cubicBezTo>
                  <a:close/>
                </a:path>
              </a:pathLst>
            </a:custGeom>
            <a:solidFill>
              <a:srgbClr val="CC3300"/>
            </a:solidFill>
            <a:ln w="9525" cap="flat">
              <a:solidFill>
                <a:schemeClr val="accent4"/>
              </a:solidFill>
              <a:prstDash val="solid"/>
              <a:round/>
            </a:ln>
            <a:effectLst/>
          </p:spPr>
          <p:txBody>
            <a:bodyPr wrap="square" lIns="50800" tIns="50800" rIns="50800" bIns="50800" numCol="1" anchor="ctr">
              <a:noAutofit/>
            </a:bodyPr>
            <a:lstStyle/>
            <a:p>
              <a:pPr>
                <a:defRPr sz="2400">
                  <a:uFill>
                    <a:solidFill>
                      <a:schemeClr val="accent4"/>
                    </a:solidFill>
                  </a:uFill>
                  <a:latin typeface="+mn-lt"/>
                  <a:ea typeface="+mn-ea"/>
                  <a:cs typeface="+mn-cs"/>
                  <a:sym typeface="Times New Roman"/>
                </a:defRPr>
              </a:pPr>
              <a:endParaRPr sz="2400"/>
            </a:p>
          </p:txBody>
        </p:sp>
        <p:sp>
          <p:nvSpPr>
            <p:cNvPr id="265" name="Shape 265"/>
            <p:cNvSpPr/>
            <p:nvPr/>
          </p:nvSpPr>
          <p:spPr>
            <a:xfrm>
              <a:off x="0" y="0"/>
              <a:ext cx="649288" cy="13070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6154"/>
                    <a:pt x="21600" y="13745"/>
                  </a:cubicBezTo>
                  <a:lnTo>
                    <a:pt x="21600" y="21600"/>
                  </a:lnTo>
                  <a:cubicBezTo>
                    <a:pt x="21600" y="14009"/>
                    <a:pt x="11929" y="7855"/>
                    <a:pt x="0" y="7855"/>
                  </a:cubicBezTo>
                  <a:close/>
                </a:path>
              </a:pathLst>
            </a:custGeom>
            <a:solidFill>
              <a:srgbClr val="A32900"/>
            </a:solidFill>
            <a:ln w="12700" cap="flat">
              <a:noFill/>
              <a:miter lim="400000"/>
            </a:ln>
            <a:effectLst/>
          </p:spPr>
          <p:txBody>
            <a:bodyPr wrap="square" lIns="50800" tIns="50800" rIns="50800" bIns="50800" numCol="1" anchor="ctr">
              <a:noAutofit/>
            </a:bodyPr>
            <a:lstStyle/>
            <a:p>
              <a:pPr>
                <a:defRPr sz="2400">
                  <a:uFill>
                    <a:solidFill>
                      <a:schemeClr val="accent4"/>
                    </a:solidFill>
                  </a:uFill>
                  <a:latin typeface="+mn-lt"/>
                  <a:ea typeface="+mn-ea"/>
                  <a:cs typeface="+mn-cs"/>
                  <a:sym typeface="Times New Roman"/>
                </a:defRPr>
              </a:pPr>
              <a:endParaRPr sz="2400"/>
            </a:p>
          </p:txBody>
        </p:sp>
        <p:sp>
          <p:nvSpPr>
            <p:cNvPr id="266" name="Shape 266"/>
            <p:cNvSpPr/>
            <p:nvPr/>
          </p:nvSpPr>
          <p:spPr>
            <a:xfrm>
              <a:off x="622222" y="1069423"/>
              <a:ext cx="27066" cy="2376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4285"/>
                    <a:pt x="14324" y="7010"/>
                    <a:pt x="0" y="0"/>
                  </a:cubicBezTo>
                </a:path>
              </a:pathLst>
            </a:custGeom>
            <a:noFill/>
            <a:ln w="9525" cap="flat">
              <a:solidFill>
                <a:schemeClr val="accent4"/>
              </a:solidFill>
              <a:prstDash val="solid"/>
              <a:round/>
            </a:ln>
            <a:effectLst/>
          </p:spPr>
          <p:txBody>
            <a:bodyPr wrap="square" lIns="50800" tIns="50800" rIns="50800" bIns="50800" numCol="1" anchor="ctr">
              <a:noAutofit/>
            </a:bodyPr>
            <a:lstStyle/>
            <a:p>
              <a:pPr>
                <a:defRPr sz="2400">
                  <a:uFill>
                    <a:solidFill>
                      <a:schemeClr val="accent4"/>
                    </a:solidFill>
                  </a:uFill>
                  <a:latin typeface="+mn-lt"/>
                  <a:ea typeface="+mn-ea"/>
                  <a:cs typeface="+mn-cs"/>
                  <a:sym typeface="Times New Roman"/>
                </a:defRPr>
              </a:pPr>
              <a:endParaRPr sz="2400"/>
            </a:p>
          </p:txBody>
        </p:sp>
      </p:grpSp>
      <p:sp>
        <p:nvSpPr>
          <p:cNvPr id="268" name="Shape 268"/>
          <p:cNvSpPr/>
          <p:nvPr/>
        </p:nvSpPr>
        <p:spPr>
          <a:xfrm>
            <a:off x="3216275" y="3068637"/>
            <a:ext cx="1552476"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Predominio</a:t>
            </a:r>
          </a:p>
        </p:txBody>
      </p:sp>
      <p:sp>
        <p:nvSpPr>
          <p:cNvPr id="269" name="Shape 269"/>
          <p:cNvSpPr/>
          <p:nvPr/>
        </p:nvSpPr>
        <p:spPr>
          <a:xfrm>
            <a:off x="6940550" y="2967037"/>
            <a:ext cx="3858172" cy="170303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a:t>Sucesión</a:t>
            </a:r>
          </a:p>
          <a:p>
            <a:pPr>
              <a:defRPr sz="2400">
                <a:uFill>
                  <a:solidFill>
                    <a:schemeClr val="accent4"/>
                  </a:solidFill>
                </a:uFill>
                <a:latin typeface="+mn-lt"/>
                <a:ea typeface="+mn-ea"/>
                <a:cs typeface="+mn-cs"/>
                <a:sym typeface="Times New Roman"/>
              </a:defRPr>
            </a:pPr>
            <a:r>
              <a:rPr sz="2400"/>
              <a:t>Serie de acontecimientos que </a:t>
            </a:r>
          </a:p>
          <a:p>
            <a:pPr>
              <a:defRPr sz="2400">
                <a:uFill>
                  <a:solidFill>
                    <a:schemeClr val="accent4"/>
                  </a:solidFill>
                </a:uFill>
                <a:latin typeface="+mn-lt"/>
                <a:ea typeface="+mn-ea"/>
                <a:cs typeface="+mn-cs"/>
                <a:sym typeface="Times New Roman"/>
              </a:defRPr>
            </a:pPr>
            <a:r>
              <a:rPr sz="2400"/>
              <a:t>sobresalen en la comunidad </a:t>
            </a:r>
          </a:p>
          <a:p>
            <a:pPr>
              <a:defRPr sz="2400">
                <a:uFill>
                  <a:solidFill>
                    <a:schemeClr val="accent4"/>
                  </a:solidFill>
                </a:uFill>
                <a:latin typeface="+mn-lt"/>
                <a:ea typeface="+mn-ea"/>
                <a:cs typeface="+mn-cs"/>
                <a:sym typeface="Times New Roman"/>
              </a:defRPr>
            </a:pPr>
            <a:r>
              <a:rPr sz="2400"/>
              <a:t>cuando se desarrolla y crece</a:t>
            </a:r>
            <a:r>
              <a:rPr sz="2800"/>
              <a:t>.</a:t>
            </a:r>
          </a:p>
        </p:txBody>
      </p:sp>
      <p:sp>
        <p:nvSpPr>
          <p:cNvPr id="270" name="Shape 270"/>
          <p:cNvSpPr/>
          <p:nvPr/>
        </p:nvSpPr>
        <p:spPr>
          <a:xfrm>
            <a:off x="6024563" y="3357563"/>
            <a:ext cx="215901" cy="792163"/>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400" y="16200"/>
                </a:lnTo>
                <a:lnTo>
                  <a:pt x="5400" y="0"/>
                </a:lnTo>
                <a:lnTo>
                  <a:pt x="16200" y="0"/>
                </a:lnTo>
                <a:lnTo>
                  <a:pt x="16200" y="16200"/>
                </a:lnTo>
                <a:lnTo>
                  <a:pt x="21600" y="16200"/>
                </a:lnTo>
                <a:lnTo>
                  <a:pt x="10800" y="21600"/>
                </a:lnTo>
                <a:close/>
              </a:path>
            </a:pathLst>
          </a:custGeom>
          <a:solidFill>
            <a:srgbClr val="CC3300"/>
          </a:solidFill>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71" name="Shape 271"/>
          <p:cNvSpPr/>
          <p:nvPr/>
        </p:nvSpPr>
        <p:spPr>
          <a:xfrm>
            <a:off x="4779962" y="4551363"/>
            <a:ext cx="3534878" cy="964367"/>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a:t>Actúan para establecer </a:t>
            </a:r>
          </a:p>
          <a:p>
            <a:pPr>
              <a:defRPr sz="2400">
                <a:uFill>
                  <a:solidFill>
                    <a:schemeClr val="accent4"/>
                  </a:solidFill>
                </a:uFill>
                <a:latin typeface="+mn-lt"/>
                <a:ea typeface="+mn-ea"/>
                <a:cs typeface="+mn-cs"/>
                <a:sym typeface="Times New Roman"/>
              </a:defRPr>
            </a:pPr>
            <a:r>
              <a:rPr sz="2800"/>
              <a:t>el orden comunitario</a:t>
            </a:r>
          </a:p>
        </p:txBody>
      </p:sp>
      <p:sp>
        <p:nvSpPr>
          <p:cNvPr id="272" name="Shape 272"/>
          <p:cNvSpPr/>
          <p:nvPr/>
        </p:nvSpPr>
        <p:spPr>
          <a:xfrm>
            <a:off x="3071812" y="3573462"/>
            <a:ext cx="2604046"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400"/>
              <a:t>Tiende a establecer </a:t>
            </a:r>
          </a:p>
          <a:p>
            <a:pPr>
              <a:defRPr sz="2400">
                <a:uFill>
                  <a:solidFill>
                    <a:schemeClr val="accent4"/>
                  </a:solidFill>
                </a:uFill>
                <a:latin typeface="+mn-lt"/>
                <a:ea typeface="+mn-ea"/>
                <a:cs typeface="+mn-cs"/>
                <a:sym typeface="Times New Roman"/>
              </a:defRPr>
            </a:pPr>
            <a:r>
              <a:rPr sz="2400"/>
              <a:t>orden ecológico en</a:t>
            </a:r>
          </a:p>
          <a:p>
            <a:pPr>
              <a:defRPr sz="2400">
                <a:uFill>
                  <a:solidFill>
                    <a:schemeClr val="accent4"/>
                  </a:solidFill>
                </a:uFill>
                <a:latin typeface="+mn-lt"/>
                <a:ea typeface="+mn-ea"/>
                <a:cs typeface="+mn-cs"/>
                <a:sym typeface="Times New Roman"/>
              </a:defRPr>
            </a:pPr>
            <a:r>
              <a:rPr sz="2400"/>
              <a:t> la ciudad</a:t>
            </a:r>
          </a:p>
        </p:txBody>
      </p:sp>
    </p:spTree>
    <p:extLst>
      <p:ext uri="{BB962C8B-B14F-4D97-AF65-F5344CB8AC3E}">
        <p14:creationId xmlns:p14="http://schemas.microsoft.com/office/powerpoint/2010/main" val="3967076806"/>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hape 274"/>
          <p:cNvSpPr>
            <a:spLocks noGrp="1"/>
          </p:cNvSpPr>
          <p:nvPr>
            <p:ph type="title"/>
          </p:nvPr>
        </p:nvSpPr>
        <p:spPr>
          <a:xfrm>
            <a:off x="2209800" y="609600"/>
            <a:ext cx="7772400" cy="731838"/>
          </a:xfrm>
          <a:prstGeom prst="rect">
            <a:avLst/>
          </a:prstGeom>
        </p:spPr>
        <p:txBody>
          <a:bodyPr/>
          <a:lstStyle>
            <a:lvl1pPr>
              <a:defRPr sz="4000"/>
            </a:lvl1pPr>
          </a:lstStyle>
          <a:p>
            <a:pPr>
              <a:defRPr sz="4400"/>
            </a:pPr>
            <a:r>
              <a:rPr/>
              <a:t>Organización social en la ciudad</a:t>
            </a:r>
          </a:p>
        </p:txBody>
      </p:sp>
      <p:sp>
        <p:nvSpPr>
          <p:cNvPr id="275" name="Shape 275"/>
          <p:cNvSpPr/>
          <p:nvPr/>
        </p:nvSpPr>
        <p:spPr>
          <a:xfrm>
            <a:off x="4800600" y="2060575"/>
            <a:ext cx="2592388" cy="12969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6480" y="6171"/>
                </a:lnTo>
                <a:lnTo>
                  <a:pt x="8640" y="6171"/>
                </a:lnTo>
                <a:lnTo>
                  <a:pt x="8640" y="12343"/>
                </a:lnTo>
                <a:lnTo>
                  <a:pt x="4320" y="12343"/>
                </a:lnTo>
                <a:lnTo>
                  <a:pt x="4320" y="9257"/>
                </a:lnTo>
                <a:lnTo>
                  <a:pt x="0" y="15429"/>
                </a:lnTo>
                <a:lnTo>
                  <a:pt x="4320" y="21600"/>
                </a:lnTo>
                <a:lnTo>
                  <a:pt x="4320" y="18514"/>
                </a:lnTo>
                <a:lnTo>
                  <a:pt x="17280" y="18514"/>
                </a:lnTo>
                <a:lnTo>
                  <a:pt x="17280" y="21600"/>
                </a:lnTo>
                <a:lnTo>
                  <a:pt x="21600" y="15429"/>
                </a:lnTo>
                <a:lnTo>
                  <a:pt x="17280" y="9257"/>
                </a:lnTo>
                <a:lnTo>
                  <a:pt x="17280" y="12343"/>
                </a:lnTo>
                <a:lnTo>
                  <a:pt x="12960" y="12343"/>
                </a:lnTo>
                <a:lnTo>
                  <a:pt x="12960" y="6171"/>
                </a:lnTo>
                <a:lnTo>
                  <a:pt x="15120" y="6171"/>
                </a:lnTo>
                <a:close/>
              </a:path>
            </a:pathLst>
          </a:custGeom>
          <a:solidFill>
            <a:srgbClr val="CC3300"/>
          </a:solidFill>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76" name="Shape 276"/>
          <p:cNvSpPr/>
          <p:nvPr/>
        </p:nvSpPr>
        <p:spPr>
          <a:xfrm>
            <a:off x="4656137" y="1484312"/>
            <a:ext cx="2725298"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Se da por dos niveles</a:t>
            </a:r>
          </a:p>
        </p:txBody>
      </p:sp>
      <p:sp>
        <p:nvSpPr>
          <p:cNvPr id="277" name="Shape 277"/>
          <p:cNvSpPr/>
          <p:nvPr/>
        </p:nvSpPr>
        <p:spPr>
          <a:xfrm>
            <a:off x="2619375" y="2751137"/>
            <a:ext cx="964046"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Biótico</a:t>
            </a:r>
          </a:p>
        </p:txBody>
      </p:sp>
      <p:sp>
        <p:nvSpPr>
          <p:cNvPr id="278" name="Shape 278"/>
          <p:cNvSpPr/>
          <p:nvPr/>
        </p:nvSpPr>
        <p:spPr>
          <a:xfrm>
            <a:off x="8020050" y="2606675"/>
            <a:ext cx="1082156"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Cultural</a:t>
            </a:r>
          </a:p>
        </p:txBody>
      </p:sp>
      <p:sp>
        <p:nvSpPr>
          <p:cNvPr id="279" name="Shape 279"/>
          <p:cNvSpPr/>
          <p:nvPr/>
        </p:nvSpPr>
        <p:spPr>
          <a:xfrm>
            <a:off x="6024562" y="3357563"/>
            <a:ext cx="142876" cy="647701"/>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400" y="16200"/>
                </a:lnTo>
                <a:lnTo>
                  <a:pt x="5400" y="0"/>
                </a:lnTo>
                <a:lnTo>
                  <a:pt x="16200" y="0"/>
                </a:lnTo>
                <a:lnTo>
                  <a:pt x="16200" y="16200"/>
                </a:lnTo>
                <a:lnTo>
                  <a:pt x="21600" y="16200"/>
                </a:lnTo>
                <a:lnTo>
                  <a:pt x="10800" y="21600"/>
                </a:lnTo>
                <a:close/>
              </a:path>
            </a:pathLst>
          </a:custGeom>
          <a:solidFill>
            <a:srgbClr val="CC3300"/>
          </a:solidFill>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80" name="Shape 280"/>
          <p:cNvSpPr/>
          <p:nvPr/>
        </p:nvSpPr>
        <p:spPr>
          <a:xfrm>
            <a:off x="2566987" y="3933826"/>
            <a:ext cx="7693516" cy="268791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a:t>Estos dos se mantienen por la interacción de cuatro </a:t>
            </a:r>
          </a:p>
          <a:p>
            <a:pPr>
              <a:defRPr sz="2400">
                <a:uFill>
                  <a:solidFill>
                    <a:schemeClr val="accent4"/>
                  </a:solidFill>
                </a:uFill>
                <a:latin typeface="+mn-lt"/>
                <a:ea typeface="+mn-ea"/>
                <a:cs typeface="+mn-cs"/>
                <a:sym typeface="Times New Roman"/>
              </a:defRPr>
            </a:pPr>
            <a:r>
              <a:rPr sz="2800"/>
              <a:t>elementos:</a:t>
            </a:r>
          </a:p>
          <a:p>
            <a:pPr>
              <a:defRPr sz="2400">
                <a:uFill>
                  <a:solidFill>
                    <a:schemeClr val="accent4"/>
                  </a:solidFill>
                </a:uFill>
                <a:latin typeface="+mn-lt"/>
                <a:ea typeface="+mn-ea"/>
                <a:cs typeface="+mn-cs"/>
                <a:sym typeface="Times New Roman"/>
              </a:defRPr>
            </a:pPr>
            <a:r>
              <a:rPr sz="2800">
                <a:solidFill>
                  <a:srgbClr val="CC3300"/>
                </a:solidFill>
                <a:uFill>
                  <a:solidFill>
                    <a:srgbClr val="CC3300"/>
                  </a:solidFill>
                </a:uFill>
                <a:latin typeface="Helvetica"/>
                <a:ea typeface="Helvetica"/>
                <a:cs typeface="Helvetica"/>
                <a:sym typeface="Helvetica"/>
              </a:rPr>
              <a:t></a:t>
            </a:r>
            <a:r>
              <a:rPr sz="2800"/>
              <a:t> Población</a:t>
            </a:r>
          </a:p>
          <a:p>
            <a:pPr>
              <a:defRPr sz="2400">
                <a:uFill>
                  <a:solidFill>
                    <a:schemeClr val="accent4"/>
                  </a:solidFill>
                </a:uFill>
                <a:latin typeface="+mn-lt"/>
                <a:ea typeface="+mn-ea"/>
                <a:cs typeface="+mn-cs"/>
                <a:sym typeface="Times New Roman"/>
              </a:defRPr>
            </a:pPr>
            <a:r>
              <a:rPr sz="2800">
                <a:solidFill>
                  <a:srgbClr val="CC3300"/>
                </a:solidFill>
                <a:uFill>
                  <a:solidFill>
                    <a:srgbClr val="CC3300"/>
                  </a:solidFill>
                </a:uFill>
                <a:latin typeface="Helvetica"/>
                <a:ea typeface="Helvetica"/>
                <a:cs typeface="Helvetica"/>
                <a:sym typeface="Helvetica"/>
              </a:rPr>
              <a:t></a:t>
            </a:r>
            <a:r>
              <a:rPr sz="2800"/>
              <a:t> Tecnología</a:t>
            </a:r>
          </a:p>
          <a:p>
            <a:pPr>
              <a:defRPr sz="2400">
                <a:uFill>
                  <a:solidFill>
                    <a:schemeClr val="accent4"/>
                  </a:solidFill>
                </a:uFill>
                <a:latin typeface="+mn-lt"/>
                <a:ea typeface="+mn-ea"/>
                <a:cs typeface="+mn-cs"/>
                <a:sym typeface="Times New Roman"/>
              </a:defRPr>
            </a:pPr>
            <a:r>
              <a:rPr sz="2800">
                <a:solidFill>
                  <a:srgbClr val="CC3300"/>
                </a:solidFill>
                <a:uFill>
                  <a:solidFill>
                    <a:srgbClr val="CC3300"/>
                  </a:solidFill>
                </a:uFill>
                <a:latin typeface="Helvetica"/>
                <a:ea typeface="Helvetica"/>
                <a:cs typeface="Helvetica"/>
                <a:sym typeface="Helvetica"/>
              </a:rPr>
              <a:t></a:t>
            </a:r>
            <a:r>
              <a:rPr sz="2800"/>
              <a:t> Costumbres y creencias</a:t>
            </a:r>
          </a:p>
          <a:p>
            <a:pPr>
              <a:defRPr sz="2400">
                <a:uFill>
                  <a:solidFill>
                    <a:schemeClr val="accent4"/>
                  </a:solidFill>
                </a:uFill>
                <a:latin typeface="+mn-lt"/>
                <a:ea typeface="+mn-ea"/>
                <a:cs typeface="+mn-cs"/>
                <a:sym typeface="Times New Roman"/>
              </a:defRPr>
            </a:pPr>
            <a:r>
              <a:rPr sz="2800">
                <a:solidFill>
                  <a:srgbClr val="CC3300"/>
                </a:solidFill>
                <a:uFill>
                  <a:solidFill>
                    <a:srgbClr val="CC3300"/>
                  </a:solidFill>
                </a:uFill>
                <a:latin typeface="Helvetica"/>
                <a:ea typeface="Helvetica"/>
                <a:cs typeface="Helvetica"/>
                <a:sym typeface="Helvetica"/>
              </a:rPr>
              <a:t></a:t>
            </a:r>
            <a:r>
              <a:rPr sz="2800"/>
              <a:t> Recursos naturales</a:t>
            </a:r>
          </a:p>
        </p:txBody>
      </p:sp>
    </p:spTree>
    <p:extLst>
      <p:ext uri="{BB962C8B-B14F-4D97-AF65-F5344CB8AC3E}">
        <p14:creationId xmlns:p14="http://schemas.microsoft.com/office/powerpoint/2010/main" val="2355303904"/>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hape 282"/>
          <p:cNvSpPr>
            <a:spLocks noGrp="1"/>
          </p:cNvSpPr>
          <p:nvPr>
            <p:ph type="title"/>
          </p:nvPr>
        </p:nvSpPr>
        <p:spPr>
          <a:xfrm>
            <a:off x="4677102" y="956547"/>
            <a:ext cx="2837796" cy="658813"/>
          </a:xfrm>
          <a:prstGeom prst="rect">
            <a:avLst/>
          </a:prstGeom>
        </p:spPr>
        <p:txBody>
          <a:bodyPr>
            <a:normAutofit fontScale="90000"/>
          </a:bodyPr>
          <a:lstStyle>
            <a:lvl1pPr defTabSz="896111">
              <a:defRPr sz="3920"/>
            </a:lvl1pPr>
          </a:lstStyle>
          <a:p>
            <a:pPr>
              <a:defRPr sz="4312"/>
            </a:pPr>
            <a:r>
              <a:rPr dirty="0" err="1"/>
              <a:t>Área</a:t>
            </a:r>
            <a:r>
              <a:rPr dirty="0"/>
              <a:t> Natural</a:t>
            </a:r>
          </a:p>
        </p:txBody>
      </p:sp>
      <p:sp>
        <p:nvSpPr>
          <p:cNvPr id="283" name="Shape 283"/>
          <p:cNvSpPr/>
          <p:nvPr/>
        </p:nvSpPr>
        <p:spPr>
          <a:xfrm flipV="1">
            <a:off x="1774825" y="1386045"/>
            <a:ext cx="2902277" cy="8947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792" y="0"/>
                </a:lnTo>
                <a:lnTo>
                  <a:pt x="10792" y="21600"/>
                </a:lnTo>
                <a:lnTo>
                  <a:pt x="21600" y="21600"/>
                </a:lnTo>
              </a:path>
            </a:pathLst>
          </a:custGeom>
          <a:ln w="38100">
            <a:tailEnd type="triangle"/>
          </a:ln>
        </p:spPr>
        <p:style>
          <a:lnRef idx="3">
            <a:schemeClr val="accent6"/>
          </a:lnRef>
          <a:fillRef idx="0">
            <a:schemeClr val="accent6"/>
          </a:fillRef>
          <a:effectRef idx="2">
            <a:schemeClr val="accent6"/>
          </a:effectRef>
          <a:fontRef idx="minor">
            <a:schemeClr val="tx1"/>
          </a:fontRef>
        </p:style>
        <p:txBody>
          <a:bodyPr lIns="50800" tIns="50800" rIns="50800" bIns="50800"/>
          <a:lstStyle/>
          <a:p>
            <a:pPr>
              <a:defRPr sz="2400">
                <a:uFill>
                  <a:solidFill>
                    <a:schemeClr val="accent4"/>
                  </a:solidFill>
                </a:uFill>
                <a:latin typeface="+mn-lt"/>
                <a:ea typeface="+mn-ea"/>
                <a:cs typeface="+mn-cs"/>
                <a:sym typeface="Times New Roman"/>
              </a:defRPr>
            </a:pPr>
            <a:endParaRPr sz="2400"/>
          </a:p>
        </p:txBody>
      </p:sp>
      <p:sp>
        <p:nvSpPr>
          <p:cNvPr id="285" name="Shape 285"/>
          <p:cNvSpPr/>
          <p:nvPr/>
        </p:nvSpPr>
        <p:spPr>
          <a:xfrm>
            <a:off x="1774825" y="1844675"/>
            <a:ext cx="8307852" cy="139525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a:t>Concepto operativo iniciado por Park, utilizado aún </a:t>
            </a:r>
          </a:p>
          <a:p>
            <a:pPr>
              <a:defRPr sz="2400">
                <a:uFill>
                  <a:solidFill>
                    <a:schemeClr val="accent4"/>
                  </a:solidFill>
                </a:uFill>
                <a:latin typeface="+mn-lt"/>
                <a:ea typeface="+mn-ea"/>
                <a:cs typeface="+mn-cs"/>
                <a:sym typeface="Times New Roman"/>
              </a:defRPr>
            </a:pPr>
            <a:r>
              <a:rPr sz="2800"/>
              <a:t>como la primera etapa para un estudio sociológico de la </a:t>
            </a:r>
          </a:p>
          <a:p>
            <a:pPr>
              <a:defRPr sz="2400">
                <a:uFill>
                  <a:solidFill>
                    <a:schemeClr val="accent4"/>
                  </a:solidFill>
                </a:uFill>
                <a:latin typeface="+mn-lt"/>
                <a:ea typeface="+mn-ea"/>
                <a:cs typeface="+mn-cs"/>
                <a:sym typeface="Times New Roman"/>
              </a:defRPr>
            </a:pPr>
            <a:r>
              <a:rPr sz="2800"/>
              <a:t>ciudad.</a:t>
            </a:r>
          </a:p>
        </p:txBody>
      </p:sp>
      <p:sp>
        <p:nvSpPr>
          <p:cNvPr id="286" name="Shape 286"/>
          <p:cNvSpPr/>
          <p:nvPr/>
        </p:nvSpPr>
        <p:spPr>
          <a:xfrm>
            <a:off x="803002" y="3239929"/>
            <a:ext cx="10348474" cy="3118803"/>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p>
            <a:pPr marL="457200" indent="-457200" algn="ctr">
              <a:defRPr sz="2400">
                <a:uFill>
                  <a:solidFill>
                    <a:schemeClr val="accent4"/>
                  </a:solidFill>
                </a:uFill>
                <a:latin typeface="+mn-lt"/>
                <a:ea typeface="+mn-ea"/>
                <a:cs typeface="+mn-cs"/>
                <a:sym typeface="Times New Roman"/>
              </a:defRPr>
            </a:pPr>
            <a:r>
              <a:rPr sz="2800" dirty="0"/>
              <a:t>La </a:t>
            </a:r>
            <a:r>
              <a:rPr sz="2800" dirty="0" err="1"/>
              <a:t>comunidad</a:t>
            </a:r>
            <a:r>
              <a:rPr sz="2800" dirty="0"/>
              <a:t> </a:t>
            </a:r>
            <a:r>
              <a:rPr sz="2800" dirty="0" err="1"/>
              <a:t>urbana</a:t>
            </a:r>
            <a:r>
              <a:rPr sz="2800" dirty="0"/>
              <a:t> </a:t>
            </a:r>
            <a:r>
              <a:rPr sz="2800" dirty="0" err="1"/>
              <a:t>contiene</a:t>
            </a:r>
            <a:r>
              <a:rPr sz="2800" dirty="0"/>
              <a:t> </a:t>
            </a:r>
            <a:r>
              <a:rPr sz="2800" dirty="0" err="1"/>
              <a:t>áreas</a:t>
            </a:r>
            <a:r>
              <a:rPr sz="2800" dirty="0"/>
              <a:t> </a:t>
            </a:r>
            <a:r>
              <a:rPr sz="2800" dirty="0" err="1"/>
              <a:t>naturales</a:t>
            </a:r>
            <a:r>
              <a:rPr sz="2800" dirty="0"/>
              <a:t> que </a:t>
            </a:r>
            <a:r>
              <a:rPr sz="2800" dirty="0" err="1"/>
              <a:t>cumplen</a:t>
            </a:r>
            <a:r>
              <a:rPr sz="2800" dirty="0"/>
              <a:t> </a:t>
            </a:r>
          </a:p>
          <a:p>
            <a:pPr marL="457200" indent="-457200" algn="ctr">
              <a:defRPr sz="2400">
                <a:uFill>
                  <a:solidFill>
                    <a:schemeClr val="accent4"/>
                  </a:solidFill>
                </a:uFill>
                <a:latin typeface="+mn-lt"/>
                <a:ea typeface="+mn-ea"/>
                <a:cs typeface="+mn-cs"/>
                <a:sym typeface="Times New Roman"/>
              </a:defRPr>
            </a:pPr>
            <a:r>
              <a:rPr sz="2800" dirty="0" err="1"/>
              <a:t>una</a:t>
            </a:r>
            <a:r>
              <a:rPr sz="2800" dirty="0"/>
              <a:t> </a:t>
            </a:r>
            <a:r>
              <a:rPr sz="2800" dirty="0" err="1"/>
              <a:t>función</a:t>
            </a:r>
            <a:r>
              <a:rPr sz="2800" dirty="0"/>
              <a:t> </a:t>
            </a:r>
            <a:r>
              <a:rPr sz="2800" dirty="0" err="1"/>
              <a:t>específica</a:t>
            </a:r>
            <a:r>
              <a:rPr sz="2800" dirty="0"/>
              <a:t>:</a:t>
            </a:r>
          </a:p>
          <a:p>
            <a:pPr marL="533400" indent="-533400" algn="ctr">
              <a:buSzPct val="100000"/>
              <a:buAutoNum type="arabicParenR"/>
              <a:defRPr sz="2400">
                <a:uFill>
                  <a:solidFill>
                    <a:schemeClr val="accent4"/>
                  </a:solidFill>
                </a:uFill>
                <a:latin typeface="+mn-lt"/>
                <a:ea typeface="+mn-ea"/>
                <a:cs typeface="+mn-cs"/>
                <a:sym typeface="Times New Roman"/>
              </a:defRPr>
            </a:pPr>
            <a:r>
              <a:rPr sz="2800" dirty="0" err="1"/>
              <a:t>Responden</a:t>
            </a:r>
            <a:r>
              <a:rPr sz="2800" dirty="0"/>
              <a:t> a </a:t>
            </a:r>
            <a:r>
              <a:rPr sz="2800" dirty="0" err="1"/>
              <a:t>necesidades</a:t>
            </a:r>
            <a:r>
              <a:rPr sz="2800" dirty="0"/>
              <a:t> de la </a:t>
            </a:r>
            <a:r>
              <a:rPr sz="2800" dirty="0" err="1"/>
              <a:t>producción</a:t>
            </a:r>
            <a:r>
              <a:rPr sz="2800" dirty="0"/>
              <a:t> </a:t>
            </a:r>
            <a:r>
              <a:rPr sz="2800" dirty="0" err="1"/>
              <a:t>en</a:t>
            </a:r>
            <a:r>
              <a:rPr sz="2800" dirty="0"/>
              <a:t> </a:t>
            </a:r>
            <a:r>
              <a:rPr sz="2800" dirty="0" err="1"/>
              <a:t>una</a:t>
            </a:r>
            <a:r>
              <a:rPr sz="2800" dirty="0"/>
              <a:t> </a:t>
            </a:r>
          </a:p>
          <a:p>
            <a:pPr marL="457200" indent="-457200" algn="ctr">
              <a:defRPr sz="2400">
                <a:uFill>
                  <a:solidFill>
                    <a:schemeClr val="accent4"/>
                  </a:solidFill>
                </a:uFill>
                <a:latin typeface="+mn-lt"/>
                <a:ea typeface="+mn-ea"/>
                <a:cs typeface="+mn-cs"/>
                <a:sym typeface="Times New Roman"/>
              </a:defRPr>
            </a:pPr>
            <a:r>
              <a:rPr sz="2800" dirty="0" err="1"/>
              <a:t>sociedad</a:t>
            </a:r>
            <a:r>
              <a:rPr sz="2800" dirty="0"/>
              <a:t> </a:t>
            </a:r>
            <a:r>
              <a:rPr sz="2800" dirty="0" err="1"/>
              <a:t>diferenciada</a:t>
            </a:r>
            <a:r>
              <a:rPr sz="2800" dirty="0"/>
              <a:t> </a:t>
            </a:r>
          </a:p>
          <a:p>
            <a:pPr marL="457200" indent="-457200" algn="ctr">
              <a:defRPr sz="2400">
                <a:uFill>
                  <a:solidFill>
                    <a:schemeClr val="accent4"/>
                  </a:solidFill>
                </a:uFill>
                <a:latin typeface="+mn-lt"/>
                <a:ea typeface="+mn-ea"/>
                <a:cs typeface="+mn-cs"/>
                <a:sym typeface="Times New Roman"/>
              </a:defRPr>
            </a:pPr>
            <a:endParaRPr sz="2800" dirty="0"/>
          </a:p>
          <a:p>
            <a:pPr marL="457200" indent="-457200" algn="ctr">
              <a:defRPr sz="2400">
                <a:uFill>
                  <a:solidFill>
                    <a:schemeClr val="accent4"/>
                  </a:solidFill>
                </a:uFill>
                <a:latin typeface="+mn-lt"/>
                <a:ea typeface="+mn-ea"/>
                <a:cs typeface="+mn-cs"/>
                <a:sym typeface="Times New Roman"/>
              </a:defRPr>
            </a:pPr>
            <a:r>
              <a:rPr sz="2800" dirty="0"/>
              <a:t>2)  Son </a:t>
            </a:r>
            <a:r>
              <a:rPr sz="2800" dirty="0" err="1"/>
              <a:t>áreas</a:t>
            </a:r>
            <a:r>
              <a:rPr sz="2800" dirty="0"/>
              <a:t> </a:t>
            </a:r>
            <a:r>
              <a:rPr sz="2800" dirty="0" err="1"/>
              <a:t>urbanas</a:t>
            </a:r>
            <a:r>
              <a:rPr sz="2800" dirty="0"/>
              <a:t> </a:t>
            </a:r>
            <a:r>
              <a:rPr sz="2800" dirty="0" err="1"/>
              <a:t>naturales</a:t>
            </a:r>
            <a:r>
              <a:rPr sz="2800" dirty="0"/>
              <a:t> </a:t>
            </a:r>
            <a:r>
              <a:rPr sz="2800" dirty="0" err="1"/>
              <a:t>porque</a:t>
            </a:r>
            <a:r>
              <a:rPr sz="2800" dirty="0"/>
              <a:t>  </a:t>
            </a:r>
            <a:r>
              <a:rPr sz="2800" dirty="0" err="1"/>
              <a:t>tienen</a:t>
            </a:r>
            <a:r>
              <a:rPr sz="2800" dirty="0"/>
              <a:t> </a:t>
            </a:r>
            <a:r>
              <a:rPr sz="2800" dirty="0" err="1"/>
              <a:t>una</a:t>
            </a:r>
            <a:r>
              <a:rPr sz="2800" dirty="0"/>
              <a:t> </a:t>
            </a:r>
            <a:r>
              <a:rPr sz="2800" dirty="0" err="1"/>
              <a:t>historia</a:t>
            </a:r>
            <a:r>
              <a:rPr sz="2800" dirty="0"/>
              <a:t> </a:t>
            </a:r>
          </a:p>
          <a:p>
            <a:pPr marL="457200" indent="-457200" algn="ctr">
              <a:defRPr sz="2400">
                <a:uFill>
                  <a:solidFill>
                    <a:schemeClr val="accent4"/>
                  </a:solidFill>
                </a:uFill>
                <a:latin typeface="+mn-lt"/>
                <a:ea typeface="+mn-ea"/>
                <a:cs typeface="+mn-cs"/>
                <a:sym typeface="Times New Roman"/>
              </a:defRPr>
            </a:pPr>
            <a:r>
              <a:rPr sz="2800" dirty="0"/>
              <a:t>natural </a:t>
            </a:r>
            <a:r>
              <a:rPr sz="2800" dirty="0" err="1"/>
              <a:t>sometido</a:t>
            </a:r>
            <a:r>
              <a:rPr sz="2800" dirty="0"/>
              <a:t> a las </a:t>
            </a:r>
            <a:r>
              <a:rPr sz="2800" dirty="0" err="1"/>
              <a:t>leyes</a:t>
            </a:r>
            <a:r>
              <a:rPr sz="2800" dirty="0"/>
              <a:t> de la </a:t>
            </a:r>
            <a:r>
              <a:rPr sz="2800" dirty="0" err="1"/>
              <a:t>naturaleza</a:t>
            </a:r>
            <a:endParaRPr sz="2800" dirty="0"/>
          </a:p>
        </p:txBody>
      </p:sp>
    </p:spTree>
    <p:extLst>
      <p:ext uri="{BB962C8B-B14F-4D97-AF65-F5344CB8AC3E}">
        <p14:creationId xmlns:p14="http://schemas.microsoft.com/office/powerpoint/2010/main" val="1123008218"/>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p:cNvSpPr>
          <p:nvPr>
            <p:ph type="title"/>
          </p:nvPr>
        </p:nvSpPr>
        <p:spPr>
          <a:xfrm>
            <a:off x="3880944" y="409202"/>
            <a:ext cx="4695497" cy="874713"/>
          </a:xfrm>
          <a:prstGeom prst="rect">
            <a:avLst/>
          </a:prstGeom>
        </p:spPr>
        <p:txBody>
          <a:bodyPr/>
          <a:lstStyle/>
          <a:p>
            <a:r>
              <a:rPr dirty="0"/>
              <a:t>Ernest W. Burgess</a:t>
            </a:r>
          </a:p>
        </p:txBody>
      </p:sp>
      <p:sp>
        <p:nvSpPr>
          <p:cNvPr id="290" name="Shape 290"/>
          <p:cNvSpPr/>
          <p:nvPr/>
        </p:nvSpPr>
        <p:spPr>
          <a:xfrm>
            <a:off x="1208691" y="3068637"/>
            <a:ext cx="10174012" cy="2903359"/>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p>
            <a:pPr>
              <a:defRPr sz="2400">
                <a:uFill>
                  <a:solidFill>
                    <a:schemeClr val="accent4"/>
                  </a:solidFill>
                </a:uFill>
                <a:latin typeface="+mn-lt"/>
                <a:ea typeface="+mn-ea"/>
                <a:cs typeface="+mn-cs"/>
                <a:sym typeface="Times New Roman"/>
              </a:defRPr>
            </a:pPr>
            <a:r>
              <a:rPr sz="2600" dirty="0"/>
              <a:t>Su </a:t>
            </a:r>
            <a:r>
              <a:rPr sz="2600" dirty="0" err="1"/>
              <a:t>aportación</a:t>
            </a:r>
            <a:r>
              <a:rPr sz="2600" dirty="0"/>
              <a:t> </a:t>
            </a:r>
            <a:r>
              <a:rPr sz="2600" dirty="0" err="1"/>
              <a:t>más</a:t>
            </a:r>
            <a:r>
              <a:rPr sz="2600" dirty="0"/>
              <a:t> </a:t>
            </a:r>
            <a:r>
              <a:rPr sz="2600" dirty="0" err="1"/>
              <a:t>importante</a:t>
            </a:r>
            <a:r>
              <a:rPr sz="2600" dirty="0"/>
              <a:t> </a:t>
            </a:r>
            <a:r>
              <a:rPr sz="2600" dirty="0" err="1"/>
              <a:t>fue</a:t>
            </a:r>
            <a:r>
              <a:rPr sz="2600" dirty="0"/>
              <a:t> la de “</a:t>
            </a:r>
            <a:r>
              <a:rPr sz="2600" dirty="0" err="1"/>
              <a:t>Círculos</a:t>
            </a:r>
            <a:r>
              <a:rPr sz="2600" dirty="0"/>
              <a:t> </a:t>
            </a:r>
            <a:r>
              <a:rPr sz="2600" dirty="0" err="1" smtClean="0"/>
              <a:t>Concéntricos</a:t>
            </a:r>
            <a:r>
              <a:rPr sz="2600" dirty="0"/>
              <a:t>”, para </a:t>
            </a:r>
            <a:r>
              <a:rPr sz="2600" dirty="0" err="1"/>
              <a:t>explicar</a:t>
            </a:r>
            <a:r>
              <a:rPr sz="2600" dirty="0"/>
              <a:t> la </a:t>
            </a:r>
            <a:r>
              <a:rPr sz="2600" dirty="0" err="1"/>
              <a:t>expansión</a:t>
            </a:r>
            <a:r>
              <a:rPr sz="2600" dirty="0"/>
              <a:t> de la ciudad </a:t>
            </a:r>
            <a:r>
              <a:rPr sz="2600" dirty="0" err="1" smtClean="0"/>
              <a:t>como</a:t>
            </a:r>
            <a:r>
              <a:rPr sz="2600" dirty="0" smtClean="0"/>
              <a:t> </a:t>
            </a:r>
            <a:r>
              <a:rPr sz="2600" dirty="0" err="1"/>
              <a:t>producto</a:t>
            </a:r>
            <a:r>
              <a:rPr sz="2600" dirty="0"/>
              <a:t> de un </a:t>
            </a:r>
            <a:r>
              <a:rPr sz="2600" dirty="0" err="1"/>
              <a:t>proceso</a:t>
            </a:r>
            <a:r>
              <a:rPr sz="2600" dirty="0"/>
              <a:t> que </a:t>
            </a:r>
            <a:r>
              <a:rPr sz="2600" dirty="0" smtClean="0"/>
              <a:t>se</a:t>
            </a:r>
            <a:r>
              <a:rPr lang="es-MX" sz="2600" dirty="0" smtClean="0"/>
              <a:t> </a:t>
            </a:r>
            <a:r>
              <a:rPr sz="2600" dirty="0" err="1" smtClean="0"/>
              <a:t>desarrolla</a:t>
            </a:r>
            <a:r>
              <a:rPr sz="2600" dirty="0" smtClean="0"/>
              <a:t> </a:t>
            </a:r>
            <a:r>
              <a:rPr sz="2600" dirty="0" err="1"/>
              <a:t>en</a:t>
            </a:r>
            <a:r>
              <a:rPr sz="2600" dirty="0"/>
              <a:t> </a:t>
            </a:r>
            <a:r>
              <a:rPr sz="2600" dirty="0" err="1"/>
              <a:t>varias</a:t>
            </a:r>
            <a:r>
              <a:rPr sz="2600" dirty="0"/>
              <a:t> </a:t>
            </a:r>
            <a:r>
              <a:rPr sz="2600" dirty="0" err="1" smtClean="0"/>
              <a:t>fases</a:t>
            </a:r>
            <a:r>
              <a:rPr sz="2600" dirty="0"/>
              <a:t>. </a:t>
            </a:r>
          </a:p>
          <a:p>
            <a:pPr>
              <a:defRPr sz="2400">
                <a:uFill>
                  <a:solidFill>
                    <a:schemeClr val="accent4"/>
                  </a:solidFill>
                </a:uFill>
                <a:latin typeface="+mn-lt"/>
                <a:ea typeface="+mn-ea"/>
                <a:cs typeface="+mn-cs"/>
                <a:sym typeface="Times New Roman"/>
              </a:defRPr>
            </a:pPr>
            <a:endParaRPr sz="2600" dirty="0"/>
          </a:p>
          <a:p>
            <a:pPr>
              <a:defRPr sz="2400">
                <a:uFill>
                  <a:solidFill>
                    <a:schemeClr val="accent4"/>
                  </a:solidFill>
                </a:uFill>
                <a:latin typeface="+mn-lt"/>
                <a:ea typeface="+mn-ea"/>
                <a:cs typeface="+mn-cs"/>
                <a:sym typeface="Times New Roman"/>
              </a:defRPr>
            </a:pPr>
            <a:r>
              <a:rPr sz="2600" dirty="0"/>
              <a:t>Cinco </a:t>
            </a:r>
            <a:r>
              <a:rPr sz="2600" dirty="0" err="1"/>
              <a:t>círculos</a:t>
            </a:r>
            <a:r>
              <a:rPr sz="2600" dirty="0"/>
              <a:t> </a:t>
            </a:r>
            <a:r>
              <a:rPr sz="2600" dirty="0" err="1"/>
              <a:t>explicaban</a:t>
            </a:r>
            <a:r>
              <a:rPr sz="2600" dirty="0"/>
              <a:t> las </a:t>
            </a:r>
            <a:r>
              <a:rPr sz="2600" dirty="0" err="1"/>
              <a:t>fases</a:t>
            </a:r>
            <a:r>
              <a:rPr sz="2600" dirty="0"/>
              <a:t> </a:t>
            </a:r>
            <a:r>
              <a:rPr sz="2600" dirty="0" err="1"/>
              <a:t>sucesivas</a:t>
            </a:r>
            <a:r>
              <a:rPr sz="2600" dirty="0"/>
              <a:t> de la </a:t>
            </a:r>
            <a:r>
              <a:rPr sz="2600" dirty="0" err="1"/>
              <a:t>expansión</a:t>
            </a:r>
            <a:r>
              <a:rPr sz="2600" dirty="0"/>
              <a:t> </a:t>
            </a:r>
            <a:r>
              <a:rPr sz="2600" dirty="0" smtClean="0"/>
              <a:t>de </a:t>
            </a:r>
            <a:r>
              <a:rPr sz="2600" dirty="0"/>
              <a:t>la </a:t>
            </a:r>
            <a:r>
              <a:rPr sz="2600" dirty="0" smtClean="0"/>
              <a:t>ciudad</a:t>
            </a:r>
            <a:r>
              <a:rPr lang="es-MX" sz="2600" dirty="0" smtClean="0"/>
              <a:t> </a:t>
            </a:r>
            <a:r>
              <a:rPr sz="2600" dirty="0" err="1" smtClean="0"/>
              <a:t>en</a:t>
            </a:r>
            <a:r>
              <a:rPr sz="2600" dirty="0" smtClean="0"/>
              <a:t> </a:t>
            </a:r>
            <a:r>
              <a:rPr sz="2600" dirty="0"/>
              <a:t>un </a:t>
            </a:r>
            <a:r>
              <a:rPr sz="2600" dirty="0" err="1"/>
              <a:t>determinado</a:t>
            </a:r>
            <a:r>
              <a:rPr sz="2600" dirty="0"/>
              <a:t> </a:t>
            </a:r>
            <a:r>
              <a:rPr sz="2600" dirty="0" err="1"/>
              <a:t>territorio</a:t>
            </a:r>
            <a:r>
              <a:rPr sz="2600" dirty="0"/>
              <a:t> y la </a:t>
            </a:r>
            <a:r>
              <a:rPr sz="2600" dirty="0" err="1"/>
              <a:t>diversidad</a:t>
            </a:r>
            <a:r>
              <a:rPr sz="2600" dirty="0"/>
              <a:t> </a:t>
            </a:r>
            <a:r>
              <a:rPr sz="2600" dirty="0" smtClean="0"/>
              <a:t>sociocultural </a:t>
            </a:r>
            <a:r>
              <a:rPr sz="2600" dirty="0"/>
              <a:t>de las </a:t>
            </a:r>
            <a:r>
              <a:rPr sz="2600" dirty="0" err="1"/>
              <a:t>áreas</a:t>
            </a:r>
            <a:r>
              <a:rPr sz="2600" dirty="0"/>
              <a:t> </a:t>
            </a:r>
            <a:r>
              <a:rPr sz="2600" dirty="0" err="1"/>
              <a:t>determinadas</a:t>
            </a:r>
            <a:endParaRPr sz="2600" dirty="0"/>
          </a:p>
        </p:txBody>
      </p:sp>
      <p:sp>
        <p:nvSpPr>
          <p:cNvPr id="291" name="Shape 291"/>
          <p:cNvSpPr/>
          <p:nvPr/>
        </p:nvSpPr>
        <p:spPr>
          <a:xfrm>
            <a:off x="977462" y="1412875"/>
            <a:ext cx="10405241" cy="4830270"/>
          </a:xfrm>
          <a:custGeom>
            <a:avLst/>
            <a:gdLst/>
            <a:ahLst/>
            <a:cxnLst>
              <a:cxn ang="0">
                <a:pos x="wd2" y="hd2"/>
              </a:cxn>
              <a:cxn ang="5400000">
                <a:pos x="wd2" y="hd2"/>
              </a:cxn>
              <a:cxn ang="10800000">
                <a:pos x="wd2" y="hd2"/>
              </a:cxn>
              <a:cxn ang="16200000">
                <a:pos x="wd2" y="hd2"/>
              </a:cxn>
            </a:cxnLst>
            <a:rect l="0" t="0" r="r" b="b"/>
            <a:pathLst>
              <a:path w="21600" h="21600" extrusionOk="0">
                <a:moveTo>
                  <a:pt x="0" y="7200"/>
                </a:moveTo>
                <a:lnTo>
                  <a:pt x="8100" y="7200"/>
                </a:lnTo>
                <a:lnTo>
                  <a:pt x="8100" y="3600"/>
                </a:lnTo>
                <a:lnTo>
                  <a:pt x="5400" y="3600"/>
                </a:lnTo>
                <a:lnTo>
                  <a:pt x="10800" y="0"/>
                </a:lnTo>
                <a:lnTo>
                  <a:pt x="16200" y="3600"/>
                </a:lnTo>
                <a:lnTo>
                  <a:pt x="13500" y="3600"/>
                </a:lnTo>
                <a:lnTo>
                  <a:pt x="13500" y="7200"/>
                </a:lnTo>
                <a:lnTo>
                  <a:pt x="21600" y="7200"/>
                </a:lnTo>
                <a:lnTo>
                  <a:pt x="21600" y="21600"/>
                </a:lnTo>
                <a:lnTo>
                  <a:pt x="0" y="21600"/>
                </a:lnTo>
                <a:close/>
              </a:path>
            </a:pathLst>
          </a:custGeom>
          <a:ln w="38100">
            <a:solidFill>
              <a:srgbClr val="CC3300"/>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92" name="Shape 292"/>
          <p:cNvSpPr/>
          <p:nvPr/>
        </p:nvSpPr>
        <p:spPr>
          <a:xfrm>
            <a:off x="5087937" y="1844675"/>
            <a:ext cx="2495940"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a:t>Intentaba elaborar </a:t>
            </a:r>
          </a:p>
          <a:p>
            <a:pPr>
              <a:defRPr sz="2400">
                <a:uFill>
                  <a:solidFill>
                    <a:schemeClr val="accent4"/>
                  </a:solidFill>
                </a:uFill>
                <a:latin typeface="+mn-lt"/>
                <a:ea typeface="+mn-ea"/>
                <a:cs typeface="+mn-cs"/>
                <a:sym typeface="Times New Roman"/>
              </a:defRPr>
            </a:pPr>
            <a:r>
              <a:rPr/>
              <a:t>instrumentos </a:t>
            </a:r>
          </a:p>
          <a:p>
            <a:pPr>
              <a:defRPr sz="2400">
                <a:uFill>
                  <a:solidFill>
                    <a:schemeClr val="accent4"/>
                  </a:solidFill>
                </a:uFill>
                <a:latin typeface="+mn-lt"/>
                <a:ea typeface="+mn-ea"/>
                <a:cs typeface="+mn-cs"/>
                <a:sym typeface="Times New Roman"/>
              </a:defRPr>
            </a:pPr>
            <a:r>
              <a:rPr/>
              <a:t>conceptuales</a:t>
            </a:r>
          </a:p>
        </p:txBody>
      </p:sp>
    </p:spTree>
    <p:extLst>
      <p:ext uri="{BB962C8B-B14F-4D97-AF65-F5344CB8AC3E}">
        <p14:creationId xmlns:p14="http://schemas.microsoft.com/office/powerpoint/2010/main" val="3217183123"/>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p:cNvSpPr>
          <p:nvPr>
            <p:ph type="title"/>
          </p:nvPr>
        </p:nvSpPr>
        <p:spPr>
          <a:xfrm>
            <a:off x="1135117" y="179388"/>
            <a:ext cx="10037380" cy="1560032"/>
          </a:xfrm>
          <a:prstGeom prst="rect">
            <a:avLst/>
          </a:prstGeom>
        </p:spPr>
        <p:style>
          <a:lnRef idx="1">
            <a:schemeClr val="accent1"/>
          </a:lnRef>
          <a:fillRef idx="2">
            <a:schemeClr val="accent1"/>
          </a:fillRef>
          <a:effectRef idx="1">
            <a:schemeClr val="accent1"/>
          </a:effectRef>
          <a:fontRef idx="minor">
            <a:schemeClr val="dk1"/>
          </a:fontRef>
        </p:style>
        <p:txBody>
          <a:bodyPr>
            <a:normAutofit fontScale="90000"/>
          </a:bodyPr>
          <a:lstStyle>
            <a:lvl1pPr algn="l" defTabSz="813816">
              <a:defRPr sz="2848" i="1"/>
            </a:lvl1pPr>
          </a:lstStyle>
          <a:p>
            <a:pPr>
              <a:defRPr sz="3916" i="0"/>
            </a:pPr>
            <a:r>
              <a:rPr dirty="0"/>
              <a:t>Dos </a:t>
            </a:r>
            <a:r>
              <a:rPr dirty="0" err="1"/>
              <a:t>procesos</a:t>
            </a:r>
            <a:r>
              <a:rPr dirty="0"/>
              <a:t> </a:t>
            </a:r>
            <a:r>
              <a:rPr dirty="0" err="1" smtClean="0"/>
              <a:t>definían</a:t>
            </a:r>
            <a:r>
              <a:rPr dirty="0" smtClean="0"/>
              <a:t> </a:t>
            </a:r>
            <a:r>
              <a:rPr dirty="0"/>
              <a:t>la </a:t>
            </a:r>
            <a:r>
              <a:rPr dirty="0" err="1"/>
              <a:t>expansión</a:t>
            </a:r>
            <a:r>
              <a:rPr dirty="0"/>
              <a:t> </a:t>
            </a:r>
            <a:r>
              <a:rPr dirty="0" err="1"/>
              <a:t>urbana</a:t>
            </a:r>
            <a:r>
              <a:rPr dirty="0"/>
              <a:t>: </a:t>
            </a:r>
            <a:r>
              <a:rPr lang="es-MX" dirty="0" smtClean="0"/>
              <a:t/>
            </a:r>
            <a:br>
              <a:rPr lang="es-MX" dirty="0" smtClean="0"/>
            </a:br>
            <a:r>
              <a:rPr lang="es-MX" dirty="0" smtClean="0"/>
              <a:t>1.</a:t>
            </a:r>
            <a:r>
              <a:rPr dirty="0" err="1" smtClean="0"/>
              <a:t>Extensión-sucesión</a:t>
            </a:r>
            <a:r>
              <a:rPr dirty="0" smtClean="0"/>
              <a:t> </a:t>
            </a:r>
            <a:r>
              <a:rPr dirty="0"/>
              <a:t>y </a:t>
            </a:r>
            <a:r>
              <a:rPr lang="es-MX" dirty="0" smtClean="0"/>
              <a:t>2.C</a:t>
            </a:r>
            <a:r>
              <a:rPr dirty="0" err="1" smtClean="0"/>
              <a:t>entralización-descentralización</a:t>
            </a:r>
            <a:endParaRPr dirty="0"/>
          </a:p>
        </p:txBody>
      </p:sp>
      <p:sp>
        <p:nvSpPr>
          <p:cNvPr id="295" name="Shape 295"/>
          <p:cNvSpPr/>
          <p:nvPr/>
        </p:nvSpPr>
        <p:spPr>
          <a:xfrm>
            <a:off x="5591176" y="3716337"/>
            <a:ext cx="288925" cy="35877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4835" y="0"/>
                  <a:pt x="0" y="4835"/>
                  <a:pt x="0" y="10800"/>
                </a:cubicBezTo>
                <a:lnTo>
                  <a:pt x="0" y="10800"/>
                </a:lnTo>
                <a:cubicBezTo>
                  <a:pt x="0" y="16765"/>
                  <a:pt x="4835" y="21600"/>
                  <a:pt x="10800" y="21600"/>
                </a:cubicBezTo>
                <a:lnTo>
                  <a:pt x="10800" y="21600"/>
                </a:lnTo>
                <a:cubicBezTo>
                  <a:pt x="16765" y="21600"/>
                  <a:pt x="21600" y="16765"/>
                  <a:pt x="21600" y="10800"/>
                </a:cubicBezTo>
                <a:lnTo>
                  <a:pt x="21600" y="10800"/>
                </a:lnTo>
                <a:cubicBezTo>
                  <a:pt x="21600" y="4835"/>
                  <a:pt x="16765" y="0"/>
                  <a:pt x="10800" y="0"/>
                </a:cubicBezTo>
                <a:close/>
              </a:path>
            </a:pathLst>
          </a:custGeom>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96" name="Shape 296"/>
          <p:cNvSpPr/>
          <p:nvPr/>
        </p:nvSpPr>
        <p:spPr>
          <a:xfrm>
            <a:off x="5232401" y="3429000"/>
            <a:ext cx="1008063" cy="8651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4835" y="0"/>
                  <a:pt x="0" y="4835"/>
                  <a:pt x="0" y="10800"/>
                </a:cubicBezTo>
                <a:lnTo>
                  <a:pt x="0" y="10800"/>
                </a:lnTo>
                <a:cubicBezTo>
                  <a:pt x="0" y="16765"/>
                  <a:pt x="4835" y="21600"/>
                  <a:pt x="10800" y="21600"/>
                </a:cubicBezTo>
                <a:lnTo>
                  <a:pt x="10800" y="21600"/>
                </a:lnTo>
                <a:cubicBezTo>
                  <a:pt x="16765" y="21600"/>
                  <a:pt x="21600" y="16765"/>
                  <a:pt x="21600" y="10800"/>
                </a:cubicBezTo>
                <a:lnTo>
                  <a:pt x="21600" y="10800"/>
                </a:lnTo>
                <a:cubicBezTo>
                  <a:pt x="21600" y="4835"/>
                  <a:pt x="16765" y="0"/>
                  <a:pt x="10800" y="0"/>
                </a:cubicBezTo>
                <a:close/>
              </a:path>
            </a:pathLst>
          </a:custGeom>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97" name="Shape 297"/>
          <p:cNvSpPr/>
          <p:nvPr/>
        </p:nvSpPr>
        <p:spPr>
          <a:xfrm flipH="1">
            <a:off x="4872038" y="3141662"/>
            <a:ext cx="1655763" cy="15128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4835" y="0"/>
                  <a:pt x="0" y="4835"/>
                  <a:pt x="0" y="10800"/>
                </a:cubicBezTo>
                <a:lnTo>
                  <a:pt x="0" y="10800"/>
                </a:lnTo>
                <a:cubicBezTo>
                  <a:pt x="0" y="16765"/>
                  <a:pt x="4835" y="21600"/>
                  <a:pt x="10800" y="21600"/>
                </a:cubicBezTo>
                <a:lnTo>
                  <a:pt x="10800" y="21600"/>
                </a:lnTo>
                <a:cubicBezTo>
                  <a:pt x="16765" y="21600"/>
                  <a:pt x="21600" y="16765"/>
                  <a:pt x="21600" y="10800"/>
                </a:cubicBezTo>
                <a:lnTo>
                  <a:pt x="21600" y="10800"/>
                </a:lnTo>
                <a:cubicBezTo>
                  <a:pt x="21600" y="4835"/>
                  <a:pt x="16765" y="0"/>
                  <a:pt x="10800" y="0"/>
                </a:cubicBezTo>
                <a:close/>
              </a:path>
            </a:pathLst>
          </a:custGeom>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98" name="Shape 298"/>
          <p:cNvSpPr/>
          <p:nvPr/>
        </p:nvSpPr>
        <p:spPr>
          <a:xfrm>
            <a:off x="4656137" y="2852737"/>
            <a:ext cx="2160588" cy="21605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4835" y="0"/>
                  <a:pt x="0" y="4835"/>
                  <a:pt x="0" y="10800"/>
                </a:cubicBezTo>
                <a:lnTo>
                  <a:pt x="0" y="10800"/>
                </a:lnTo>
                <a:cubicBezTo>
                  <a:pt x="0" y="16765"/>
                  <a:pt x="4835" y="21600"/>
                  <a:pt x="10800" y="21600"/>
                </a:cubicBezTo>
                <a:lnTo>
                  <a:pt x="10800" y="21600"/>
                </a:lnTo>
                <a:cubicBezTo>
                  <a:pt x="16765" y="21600"/>
                  <a:pt x="21600" y="16765"/>
                  <a:pt x="21600" y="10800"/>
                </a:cubicBezTo>
                <a:lnTo>
                  <a:pt x="21600" y="10800"/>
                </a:lnTo>
                <a:cubicBezTo>
                  <a:pt x="21600" y="4835"/>
                  <a:pt x="16765" y="0"/>
                  <a:pt x="10800" y="0"/>
                </a:cubicBezTo>
                <a:close/>
              </a:path>
            </a:pathLst>
          </a:custGeom>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99" name="Shape 299"/>
          <p:cNvSpPr/>
          <p:nvPr/>
        </p:nvSpPr>
        <p:spPr>
          <a:xfrm>
            <a:off x="4295776" y="2636837"/>
            <a:ext cx="2879725" cy="266382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4835" y="0"/>
                  <a:pt x="0" y="4835"/>
                  <a:pt x="0" y="10800"/>
                </a:cubicBezTo>
                <a:lnTo>
                  <a:pt x="0" y="10800"/>
                </a:lnTo>
                <a:cubicBezTo>
                  <a:pt x="0" y="16765"/>
                  <a:pt x="4835" y="21600"/>
                  <a:pt x="10800" y="21600"/>
                </a:cubicBezTo>
                <a:lnTo>
                  <a:pt x="10800" y="21600"/>
                </a:lnTo>
                <a:cubicBezTo>
                  <a:pt x="16765" y="21600"/>
                  <a:pt x="21600" y="16765"/>
                  <a:pt x="21600" y="10800"/>
                </a:cubicBezTo>
                <a:lnTo>
                  <a:pt x="21600" y="10800"/>
                </a:lnTo>
                <a:cubicBezTo>
                  <a:pt x="21600" y="4835"/>
                  <a:pt x="16765" y="0"/>
                  <a:pt x="10800" y="0"/>
                </a:cubicBezTo>
                <a:close/>
              </a:path>
            </a:pathLst>
          </a:custGeom>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300" name="Shape 300"/>
          <p:cNvSpPr/>
          <p:nvPr/>
        </p:nvSpPr>
        <p:spPr>
          <a:xfrm flipV="1">
            <a:off x="5735638" y="2060576"/>
            <a:ext cx="1" cy="1800225"/>
          </a:xfrm>
          <a:prstGeom prst="line">
            <a:avLst/>
          </a:prstGeom>
          <a:ln w="19050">
            <a:solidFill>
              <a:schemeClr val="accent4"/>
            </a:solidFill>
            <a:tailEnd type="triangle"/>
          </a:ln>
        </p:spPr>
        <p:txBody>
          <a:bodyPr lIns="0" tIns="0" rIns="0" bIns="0"/>
          <a:lstStyle/>
          <a:p>
            <a:endParaRPr/>
          </a:p>
        </p:txBody>
      </p:sp>
      <p:sp>
        <p:nvSpPr>
          <p:cNvPr id="301" name="Shape 301"/>
          <p:cNvSpPr/>
          <p:nvPr/>
        </p:nvSpPr>
        <p:spPr>
          <a:xfrm>
            <a:off x="5664200" y="1628775"/>
            <a:ext cx="3136628"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Centro: Barrio comercial</a:t>
            </a:r>
          </a:p>
        </p:txBody>
      </p:sp>
      <p:sp>
        <p:nvSpPr>
          <p:cNvPr id="302" name="Shape 302"/>
          <p:cNvSpPr/>
          <p:nvPr/>
        </p:nvSpPr>
        <p:spPr>
          <a:xfrm>
            <a:off x="6024563" y="4005263"/>
            <a:ext cx="1727201" cy="1"/>
          </a:xfrm>
          <a:prstGeom prst="line">
            <a:avLst/>
          </a:prstGeom>
          <a:ln w="19050">
            <a:solidFill>
              <a:schemeClr val="accent4"/>
            </a:solidFill>
            <a:tailEnd type="triangle"/>
          </a:ln>
        </p:spPr>
        <p:txBody>
          <a:bodyPr lIns="0" tIns="0" rIns="0" bIns="0"/>
          <a:lstStyle/>
          <a:p>
            <a:endParaRPr/>
          </a:p>
        </p:txBody>
      </p:sp>
      <p:sp>
        <p:nvSpPr>
          <p:cNvPr id="303" name="Shape 303"/>
          <p:cNvSpPr/>
          <p:nvPr/>
        </p:nvSpPr>
        <p:spPr>
          <a:xfrm>
            <a:off x="7967662" y="3429001"/>
            <a:ext cx="1832040" cy="964367"/>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a:t>Empresas </a:t>
            </a:r>
          </a:p>
          <a:p>
            <a:pPr>
              <a:defRPr sz="2400">
                <a:uFill>
                  <a:solidFill>
                    <a:schemeClr val="accent4"/>
                  </a:solidFill>
                </a:uFill>
                <a:latin typeface="+mn-lt"/>
                <a:ea typeface="+mn-ea"/>
                <a:cs typeface="+mn-cs"/>
                <a:sym typeface="Times New Roman"/>
              </a:defRPr>
            </a:pPr>
            <a:r>
              <a:rPr sz="2800"/>
              <a:t>comerciales</a:t>
            </a:r>
          </a:p>
        </p:txBody>
      </p:sp>
      <p:sp>
        <p:nvSpPr>
          <p:cNvPr id="304" name="Shape 304"/>
          <p:cNvSpPr/>
          <p:nvPr/>
        </p:nvSpPr>
        <p:spPr>
          <a:xfrm>
            <a:off x="6240463" y="4221163"/>
            <a:ext cx="1439863" cy="1008063"/>
          </a:xfrm>
          <a:prstGeom prst="line">
            <a:avLst/>
          </a:prstGeom>
          <a:ln w="19050">
            <a:solidFill>
              <a:schemeClr val="accent4"/>
            </a:solidFill>
            <a:tailEnd type="triangle"/>
          </a:ln>
        </p:spPr>
        <p:txBody>
          <a:bodyPr lIns="0" tIns="0" rIns="0" bIns="0"/>
          <a:lstStyle/>
          <a:p>
            <a:endParaRPr/>
          </a:p>
        </p:txBody>
      </p:sp>
      <p:sp>
        <p:nvSpPr>
          <p:cNvPr id="305" name="Shape 305"/>
          <p:cNvSpPr/>
          <p:nvPr/>
        </p:nvSpPr>
        <p:spPr>
          <a:xfrm>
            <a:off x="7948613" y="5199062"/>
            <a:ext cx="1109919"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a:t>Obreros</a:t>
            </a:r>
          </a:p>
        </p:txBody>
      </p:sp>
      <p:sp>
        <p:nvSpPr>
          <p:cNvPr id="306" name="Shape 306"/>
          <p:cNvSpPr/>
          <p:nvPr/>
        </p:nvSpPr>
        <p:spPr>
          <a:xfrm flipH="1">
            <a:off x="3359150" y="4005263"/>
            <a:ext cx="1081088" cy="1"/>
          </a:xfrm>
          <a:prstGeom prst="line">
            <a:avLst/>
          </a:prstGeom>
          <a:ln w="19050">
            <a:solidFill>
              <a:schemeClr val="accent4"/>
            </a:solidFill>
            <a:tailEnd type="triangle"/>
          </a:ln>
        </p:spPr>
        <p:txBody>
          <a:bodyPr lIns="0" tIns="0" rIns="0" bIns="0"/>
          <a:lstStyle/>
          <a:p>
            <a:endParaRPr/>
          </a:p>
        </p:txBody>
      </p:sp>
      <p:sp>
        <p:nvSpPr>
          <p:cNvPr id="307" name="Shape 307"/>
          <p:cNvSpPr/>
          <p:nvPr/>
        </p:nvSpPr>
        <p:spPr>
          <a:xfrm>
            <a:off x="1774826" y="3500438"/>
            <a:ext cx="2062359" cy="964367"/>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a:t>Trabajadores </a:t>
            </a:r>
          </a:p>
          <a:p>
            <a:pPr>
              <a:defRPr sz="2400">
                <a:uFill>
                  <a:solidFill>
                    <a:schemeClr val="accent4"/>
                  </a:solidFill>
                </a:uFill>
                <a:latin typeface="+mn-lt"/>
                <a:ea typeface="+mn-ea"/>
                <a:cs typeface="+mn-cs"/>
                <a:sym typeface="Times New Roman"/>
              </a:defRPr>
            </a:pPr>
            <a:r>
              <a:rPr sz="2800"/>
              <a:t>pendulares</a:t>
            </a:r>
          </a:p>
        </p:txBody>
      </p:sp>
      <p:sp>
        <p:nvSpPr>
          <p:cNvPr id="308" name="Shape 308"/>
          <p:cNvSpPr/>
          <p:nvPr/>
        </p:nvSpPr>
        <p:spPr>
          <a:xfrm flipH="1">
            <a:off x="4656138" y="4652963"/>
            <a:ext cx="647701" cy="792163"/>
          </a:xfrm>
          <a:prstGeom prst="line">
            <a:avLst/>
          </a:prstGeom>
          <a:ln w="19050">
            <a:solidFill>
              <a:schemeClr val="accent4"/>
            </a:solidFill>
            <a:tailEnd type="triangle"/>
          </a:ln>
        </p:spPr>
        <p:txBody>
          <a:bodyPr lIns="0" tIns="0" rIns="0" bIns="0"/>
          <a:lstStyle/>
          <a:p>
            <a:endParaRPr/>
          </a:p>
        </p:txBody>
      </p:sp>
      <p:sp>
        <p:nvSpPr>
          <p:cNvPr id="309" name="Shape 309"/>
          <p:cNvSpPr/>
          <p:nvPr/>
        </p:nvSpPr>
        <p:spPr>
          <a:xfrm>
            <a:off x="2624751" y="5118581"/>
            <a:ext cx="2098267"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dirty="0" err="1"/>
              <a:t>Área</a:t>
            </a:r>
            <a:r>
              <a:rPr dirty="0"/>
              <a:t> </a:t>
            </a:r>
            <a:r>
              <a:rPr dirty="0" err="1"/>
              <a:t>residencial</a:t>
            </a:r>
            <a:endParaRPr dirty="0"/>
          </a:p>
        </p:txBody>
      </p:sp>
      <p:sp>
        <p:nvSpPr>
          <p:cNvPr id="310" name="Shape 310"/>
          <p:cNvSpPr/>
          <p:nvPr/>
        </p:nvSpPr>
        <p:spPr>
          <a:xfrm>
            <a:off x="0" y="5659438"/>
            <a:ext cx="12192000" cy="1087477"/>
          </a:xfrm>
          <a:prstGeom prst="rect">
            <a:avLst/>
          </a:prstGeom>
          <a:ln/>
          <a:extLst>
            <a:ext uri="{C572A759-6A51-4108-AA02-DFA0A04FC94B}">
              <ma14:wrappingTextBoxFlag xmlns:ma14="http://schemas.microsoft.com/office/mac/drawingml/2011/main" xmlns="" val="1"/>
            </a:ext>
          </a:extLst>
        </p:spPr>
        <p:style>
          <a:lnRef idx="1">
            <a:schemeClr val="accent1"/>
          </a:lnRef>
          <a:fillRef idx="3">
            <a:schemeClr val="accent1"/>
          </a:fillRef>
          <a:effectRef idx="2">
            <a:schemeClr val="accent1"/>
          </a:effectRef>
          <a:fontRef idx="minor">
            <a:schemeClr val="lt1"/>
          </a:fontRef>
        </p:style>
        <p:txBody>
          <a:bodyPr wrap="square" lIns="50800" tIns="50800" rIns="50800" bIns="50800">
            <a:spAutoFit/>
          </a:bodyPr>
          <a:lstStyle>
            <a:lvl1pPr defTabSz="914400">
              <a:defRPr sz="2000">
                <a:uFill>
                  <a:solidFill>
                    <a:schemeClr val="accent4"/>
                  </a:solidFill>
                </a:uFill>
                <a:latin typeface="+mn-lt"/>
                <a:ea typeface="+mn-ea"/>
                <a:cs typeface="+mn-cs"/>
                <a:sym typeface="Times New Roman"/>
              </a:defRPr>
            </a:lvl1pPr>
          </a:lstStyle>
          <a:p>
            <a:pPr>
              <a:defRPr sz="2400"/>
            </a:pPr>
            <a:r>
              <a:rPr sz="3200" dirty="0" err="1">
                <a:solidFill>
                  <a:schemeClr val="tx1"/>
                </a:solidFill>
              </a:rPr>
              <a:t>Cada</a:t>
            </a:r>
            <a:r>
              <a:rPr sz="3200" dirty="0">
                <a:solidFill>
                  <a:schemeClr val="tx1"/>
                </a:solidFill>
              </a:rPr>
              <a:t> </a:t>
            </a:r>
            <a:r>
              <a:rPr sz="3200" dirty="0" err="1">
                <a:solidFill>
                  <a:schemeClr val="tx1"/>
                </a:solidFill>
              </a:rPr>
              <a:t>círculo</a:t>
            </a:r>
            <a:r>
              <a:rPr sz="3200" dirty="0">
                <a:solidFill>
                  <a:schemeClr val="tx1"/>
                </a:solidFill>
              </a:rPr>
              <a:t> </a:t>
            </a:r>
            <a:r>
              <a:rPr sz="3200" dirty="0" err="1">
                <a:solidFill>
                  <a:schemeClr val="tx1"/>
                </a:solidFill>
              </a:rPr>
              <a:t>corresponde</a:t>
            </a:r>
            <a:r>
              <a:rPr sz="3200" dirty="0">
                <a:solidFill>
                  <a:schemeClr val="tx1"/>
                </a:solidFill>
              </a:rPr>
              <a:t> a </a:t>
            </a:r>
            <a:r>
              <a:rPr sz="3200" dirty="0" err="1">
                <a:solidFill>
                  <a:schemeClr val="tx1"/>
                </a:solidFill>
              </a:rPr>
              <a:t>una</a:t>
            </a:r>
            <a:r>
              <a:rPr sz="3200" dirty="0">
                <a:solidFill>
                  <a:schemeClr val="tx1"/>
                </a:solidFill>
              </a:rPr>
              <a:t> </a:t>
            </a:r>
            <a:r>
              <a:rPr sz="3200" dirty="0" err="1">
                <a:solidFill>
                  <a:schemeClr val="tx1"/>
                </a:solidFill>
              </a:rPr>
              <a:t>función</a:t>
            </a:r>
            <a:r>
              <a:rPr sz="3200" dirty="0">
                <a:solidFill>
                  <a:schemeClr val="tx1"/>
                </a:solidFill>
              </a:rPr>
              <a:t> </a:t>
            </a:r>
            <a:r>
              <a:rPr sz="3200" dirty="0" err="1">
                <a:solidFill>
                  <a:schemeClr val="tx1"/>
                </a:solidFill>
              </a:rPr>
              <a:t>específica</a:t>
            </a:r>
            <a:r>
              <a:rPr sz="3200" dirty="0">
                <a:solidFill>
                  <a:schemeClr val="tx1"/>
                </a:solidFill>
              </a:rPr>
              <a:t> y </a:t>
            </a:r>
            <a:r>
              <a:rPr sz="3200" dirty="0" err="1" smtClean="0">
                <a:solidFill>
                  <a:schemeClr val="tx1"/>
                </a:solidFill>
              </a:rPr>
              <a:t>es</a:t>
            </a:r>
            <a:r>
              <a:rPr sz="3200" dirty="0" smtClean="0">
                <a:solidFill>
                  <a:schemeClr val="tx1"/>
                </a:solidFill>
              </a:rPr>
              <a:t> </a:t>
            </a:r>
            <a:r>
              <a:rPr sz="3200" dirty="0">
                <a:solidFill>
                  <a:schemeClr val="tx1"/>
                </a:solidFill>
              </a:rPr>
              <a:t>indispensable para el </a:t>
            </a:r>
            <a:r>
              <a:rPr sz="3200" dirty="0" err="1">
                <a:solidFill>
                  <a:schemeClr val="tx1"/>
                </a:solidFill>
              </a:rPr>
              <a:t>centro</a:t>
            </a:r>
            <a:endParaRPr sz="3200" dirty="0">
              <a:solidFill>
                <a:schemeClr val="tx1"/>
              </a:solidFill>
            </a:endParaRPr>
          </a:p>
        </p:txBody>
      </p:sp>
    </p:spTree>
    <p:extLst>
      <p:ext uri="{BB962C8B-B14F-4D97-AF65-F5344CB8AC3E}">
        <p14:creationId xmlns:p14="http://schemas.microsoft.com/office/powerpoint/2010/main" val="2588399189"/>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Shape 313"/>
          <p:cNvSpPr>
            <a:spLocks noGrp="1"/>
          </p:cNvSpPr>
          <p:nvPr>
            <p:ph type="title"/>
          </p:nvPr>
        </p:nvSpPr>
        <p:spPr>
          <a:xfrm>
            <a:off x="4803228" y="285042"/>
            <a:ext cx="6716110" cy="1018241"/>
          </a:xfrm>
          <a:prstGeom prst="rect">
            <a:avLst/>
          </a:prstGeom>
        </p:spPr>
        <p:txBody>
          <a:bodyPr>
            <a:noAutofit/>
          </a:bodyPr>
          <a:lstStyle/>
          <a:p>
            <a:pPr defTabSz="749808">
              <a:defRPr sz="3607"/>
            </a:pPr>
            <a:r>
              <a:rPr sz="4000" b="1" dirty="0" smtClean="0"/>
              <a:t>McKenzie</a:t>
            </a:r>
            <a:r>
              <a:rPr dirty="0"/>
              <a:t/>
            </a:r>
            <a:br>
              <a:rPr dirty="0"/>
            </a:br>
            <a:endParaRPr dirty="0"/>
          </a:p>
        </p:txBody>
      </p:sp>
      <p:sp>
        <p:nvSpPr>
          <p:cNvPr id="315" name="Shape 315"/>
          <p:cNvSpPr/>
          <p:nvPr/>
        </p:nvSpPr>
        <p:spPr>
          <a:xfrm>
            <a:off x="399393" y="852955"/>
            <a:ext cx="11508828" cy="2749471"/>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p>
            <a:pPr>
              <a:defRPr sz="2400">
                <a:uFill>
                  <a:solidFill>
                    <a:schemeClr val="accent4"/>
                  </a:solidFill>
                </a:uFill>
                <a:latin typeface="+mn-lt"/>
                <a:ea typeface="+mn-ea"/>
                <a:cs typeface="+mn-cs"/>
                <a:sym typeface="Times New Roman"/>
              </a:defRPr>
            </a:pPr>
            <a:r>
              <a:rPr lang="es-MX" sz="2800" dirty="0" smtClean="0"/>
              <a:t>*</a:t>
            </a:r>
            <a:r>
              <a:rPr sz="2800" dirty="0" smtClean="0"/>
              <a:t>Su </a:t>
            </a:r>
            <a:r>
              <a:rPr sz="2800" dirty="0" err="1"/>
              <a:t>objetivo</a:t>
            </a:r>
            <a:r>
              <a:rPr sz="2800" dirty="0"/>
              <a:t> </a:t>
            </a:r>
            <a:r>
              <a:rPr sz="2800" dirty="0" err="1"/>
              <a:t>es</a:t>
            </a:r>
            <a:r>
              <a:rPr sz="2800" dirty="0"/>
              <a:t> </a:t>
            </a:r>
            <a:r>
              <a:rPr sz="2800" dirty="0" err="1"/>
              <a:t>estudiar</a:t>
            </a:r>
            <a:r>
              <a:rPr sz="2800" dirty="0"/>
              <a:t> </a:t>
            </a:r>
            <a:r>
              <a:rPr sz="2800" dirty="0" smtClean="0"/>
              <a:t>a </a:t>
            </a:r>
            <a:r>
              <a:rPr sz="2800" dirty="0"/>
              <a:t>la </a:t>
            </a:r>
            <a:r>
              <a:rPr sz="2800" dirty="0" err="1" smtClean="0"/>
              <a:t>metrópoli</a:t>
            </a:r>
            <a:r>
              <a:rPr lang="es-MX" sz="2800" dirty="0" smtClean="0"/>
              <a:t>.</a:t>
            </a:r>
            <a:r>
              <a:rPr sz="2800" dirty="0" smtClean="0"/>
              <a:t> </a:t>
            </a:r>
            <a:endParaRPr sz="2800" dirty="0"/>
          </a:p>
          <a:p>
            <a:pPr>
              <a:defRPr sz="2400">
                <a:uFill>
                  <a:solidFill>
                    <a:schemeClr val="accent4"/>
                  </a:solidFill>
                </a:uFill>
                <a:latin typeface="+mn-lt"/>
                <a:ea typeface="+mn-ea"/>
                <a:cs typeface="+mn-cs"/>
                <a:sym typeface="Times New Roman"/>
              </a:defRPr>
            </a:pPr>
            <a:r>
              <a:rPr lang="es-MX" sz="2800" dirty="0" smtClean="0"/>
              <a:t>*</a:t>
            </a:r>
            <a:r>
              <a:rPr sz="2800" dirty="0" smtClean="0"/>
              <a:t>Le </a:t>
            </a:r>
            <a:r>
              <a:rPr sz="2800" dirty="0" err="1"/>
              <a:t>interesa</a:t>
            </a:r>
            <a:r>
              <a:rPr sz="2800" dirty="0"/>
              <a:t> </a:t>
            </a:r>
            <a:r>
              <a:rPr sz="2800" dirty="0" err="1"/>
              <a:t>estudiar</a:t>
            </a:r>
            <a:r>
              <a:rPr sz="2800" dirty="0"/>
              <a:t> a la </a:t>
            </a:r>
            <a:r>
              <a:rPr sz="2800" dirty="0" err="1" smtClean="0"/>
              <a:t>supercomunidad</a:t>
            </a:r>
            <a:r>
              <a:rPr lang="es-MX" sz="2800" dirty="0" smtClean="0"/>
              <a:t>.</a:t>
            </a:r>
          </a:p>
          <a:p>
            <a:pPr>
              <a:defRPr sz="2400">
                <a:uFill>
                  <a:solidFill>
                    <a:schemeClr val="accent4"/>
                  </a:solidFill>
                </a:uFill>
                <a:latin typeface="+mn-lt"/>
                <a:ea typeface="+mn-ea"/>
                <a:cs typeface="+mn-cs"/>
                <a:sym typeface="Times New Roman"/>
              </a:defRPr>
            </a:pPr>
            <a:r>
              <a:rPr lang="es-MX" sz="2800" dirty="0" smtClean="0"/>
              <a:t>*</a:t>
            </a:r>
            <a:r>
              <a:rPr sz="2800" dirty="0" err="1" smtClean="0"/>
              <a:t>Sostiene</a:t>
            </a:r>
            <a:r>
              <a:rPr sz="2800" dirty="0" smtClean="0"/>
              <a:t> </a:t>
            </a:r>
            <a:r>
              <a:rPr sz="2800" dirty="0"/>
              <a:t>que para </a:t>
            </a:r>
            <a:r>
              <a:rPr sz="2800" dirty="0" err="1"/>
              <a:t>entender</a:t>
            </a:r>
            <a:r>
              <a:rPr sz="2800" dirty="0"/>
              <a:t> la </a:t>
            </a:r>
            <a:r>
              <a:rPr sz="2800" dirty="0" err="1"/>
              <a:t>organización</a:t>
            </a:r>
            <a:r>
              <a:rPr sz="2800" dirty="0"/>
              <a:t> </a:t>
            </a:r>
            <a:r>
              <a:rPr sz="2800" dirty="0" err="1"/>
              <a:t>urbana</a:t>
            </a:r>
            <a:r>
              <a:rPr sz="2800" dirty="0"/>
              <a:t> </a:t>
            </a:r>
            <a:r>
              <a:rPr sz="2800" dirty="0" err="1"/>
              <a:t>es</a:t>
            </a:r>
            <a:r>
              <a:rPr sz="2800" dirty="0"/>
              <a:t> </a:t>
            </a:r>
            <a:r>
              <a:rPr sz="2800" dirty="0" err="1" smtClean="0"/>
              <a:t>necesario</a:t>
            </a:r>
            <a:r>
              <a:rPr sz="2800" dirty="0" smtClean="0"/>
              <a:t> </a:t>
            </a:r>
            <a:r>
              <a:rPr sz="2800" dirty="0" err="1"/>
              <a:t>estudiar</a:t>
            </a:r>
            <a:r>
              <a:rPr sz="2800" dirty="0"/>
              <a:t> </a:t>
            </a:r>
            <a:r>
              <a:rPr sz="2800" dirty="0" smtClean="0"/>
              <a:t>el</a:t>
            </a:r>
            <a:r>
              <a:rPr lang="es-MX" sz="2800" dirty="0" smtClean="0"/>
              <a:t> </a:t>
            </a:r>
            <a:r>
              <a:rPr sz="2800" dirty="0" err="1" smtClean="0"/>
              <a:t>centro</a:t>
            </a:r>
            <a:r>
              <a:rPr sz="2800" dirty="0" smtClean="0"/>
              <a:t> </a:t>
            </a:r>
            <a:r>
              <a:rPr sz="2800" dirty="0"/>
              <a:t>y la </a:t>
            </a:r>
            <a:r>
              <a:rPr sz="2800" dirty="0" err="1"/>
              <a:t>comunidad</a:t>
            </a:r>
            <a:r>
              <a:rPr sz="2800" dirty="0"/>
              <a:t> </a:t>
            </a:r>
            <a:r>
              <a:rPr sz="2800" dirty="0" smtClean="0"/>
              <a:t>local</a:t>
            </a:r>
            <a:r>
              <a:rPr lang="es-MX" sz="2800" dirty="0" smtClean="0"/>
              <a:t>.</a:t>
            </a:r>
            <a:endParaRPr sz="2800" dirty="0"/>
          </a:p>
          <a:p>
            <a:pPr>
              <a:defRPr sz="2400">
                <a:uFill>
                  <a:solidFill>
                    <a:schemeClr val="accent4"/>
                  </a:solidFill>
                </a:uFill>
                <a:latin typeface="+mn-lt"/>
                <a:ea typeface="+mn-ea"/>
                <a:cs typeface="+mn-cs"/>
                <a:sym typeface="Times New Roman"/>
              </a:defRPr>
            </a:pPr>
            <a:r>
              <a:rPr lang="es-MX" sz="2800" dirty="0" smtClean="0"/>
              <a:t>*</a:t>
            </a:r>
            <a:r>
              <a:rPr sz="3000" dirty="0" smtClean="0">
                <a:latin typeface="AR CARTER" panose="02000000000000000000" pitchFamily="2" charset="0"/>
              </a:rPr>
              <a:t>La </a:t>
            </a:r>
            <a:r>
              <a:rPr sz="3000" dirty="0" err="1">
                <a:latin typeface="AR CARTER" panose="02000000000000000000" pitchFamily="2" charset="0"/>
              </a:rPr>
              <a:t>ecología</a:t>
            </a:r>
            <a:r>
              <a:rPr sz="3000" dirty="0">
                <a:latin typeface="AR CARTER" panose="02000000000000000000" pitchFamily="2" charset="0"/>
              </a:rPr>
              <a:t> </a:t>
            </a:r>
            <a:r>
              <a:rPr sz="3000" dirty="0" err="1">
                <a:latin typeface="AR CARTER" panose="02000000000000000000" pitchFamily="2" charset="0"/>
              </a:rPr>
              <a:t>humana</a:t>
            </a:r>
            <a:r>
              <a:rPr sz="3000" dirty="0">
                <a:latin typeface="AR CARTER" panose="02000000000000000000" pitchFamily="2" charset="0"/>
              </a:rPr>
              <a:t> para </a:t>
            </a:r>
            <a:r>
              <a:rPr sz="3000" dirty="0" err="1">
                <a:latin typeface="AR CARTER" panose="02000000000000000000" pitchFamily="2" charset="0"/>
              </a:rPr>
              <a:t>este</a:t>
            </a:r>
            <a:r>
              <a:rPr sz="3000" dirty="0">
                <a:latin typeface="AR CARTER" panose="02000000000000000000" pitchFamily="2" charset="0"/>
              </a:rPr>
              <a:t> </a:t>
            </a:r>
            <a:r>
              <a:rPr sz="3000" dirty="0" err="1">
                <a:latin typeface="AR CARTER" panose="02000000000000000000" pitchFamily="2" charset="0"/>
              </a:rPr>
              <a:t>autor</a:t>
            </a:r>
            <a:r>
              <a:rPr sz="3000" dirty="0">
                <a:latin typeface="AR CARTER" panose="02000000000000000000" pitchFamily="2" charset="0"/>
              </a:rPr>
              <a:t> </a:t>
            </a:r>
            <a:r>
              <a:rPr sz="3000" dirty="0" err="1">
                <a:latin typeface="AR CARTER" panose="02000000000000000000" pitchFamily="2" charset="0"/>
              </a:rPr>
              <a:t>es</a:t>
            </a:r>
            <a:r>
              <a:rPr sz="3000" dirty="0">
                <a:latin typeface="AR CARTER" panose="02000000000000000000" pitchFamily="2" charset="0"/>
              </a:rPr>
              <a:t>: “Las </a:t>
            </a:r>
            <a:r>
              <a:rPr sz="3000" dirty="0" err="1">
                <a:latin typeface="AR CARTER" panose="02000000000000000000" pitchFamily="2" charset="0"/>
              </a:rPr>
              <a:t>relaciones</a:t>
            </a:r>
            <a:r>
              <a:rPr sz="3000" dirty="0">
                <a:latin typeface="AR CARTER" panose="02000000000000000000" pitchFamily="2" charset="0"/>
              </a:rPr>
              <a:t> </a:t>
            </a:r>
            <a:r>
              <a:rPr sz="3000" dirty="0" err="1" smtClean="0">
                <a:latin typeface="AR CARTER" panose="02000000000000000000" pitchFamily="2" charset="0"/>
              </a:rPr>
              <a:t>espaciales</a:t>
            </a:r>
            <a:r>
              <a:rPr sz="3000" dirty="0" smtClean="0">
                <a:latin typeface="AR CARTER" panose="02000000000000000000" pitchFamily="2" charset="0"/>
              </a:rPr>
              <a:t> y</a:t>
            </a:r>
            <a:r>
              <a:rPr lang="es-MX" sz="3000" dirty="0" smtClean="0">
                <a:latin typeface="AR CARTER" panose="02000000000000000000" pitchFamily="2" charset="0"/>
              </a:rPr>
              <a:t> </a:t>
            </a:r>
            <a:r>
              <a:rPr sz="3000" dirty="0" err="1" smtClean="0">
                <a:latin typeface="AR CARTER" panose="02000000000000000000" pitchFamily="2" charset="0"/>
              </a:rPr>
              <a:t>temporales</a:t>
            </a:r>
            <a:r>
              <a:rPr sz="3000" dirty="0" smtClean="0">
                <a:latin typeface="AR CARTER" panose="02000000000000000000" pitchFamily="2" charset="0"/>
              </a:rPr>
              <a:t> </a:t>
            </a:r>
            <a:r>
              <a:rPr sz="3000" dirty="0">
                <a:latin typeface="AR CARTER" panose="02000000000000000000" pitchFamily="2" charset="0"/>
              </a:rPr>
              <a:t>de </a:t>
            </a:r>
            <a:r>
              <a:rPr sz="3000" dirty="0" err="1" smtClean="0">
                <a:latin typeface="AR CARTER" panose="02000000000000000000" pitchFamily="2" charset="0"/>
              </a:rPr>
              <a:t>los</a:t>
            </a:r>
            <a:r>
              <a:rPr lang="es-MX" sz="3000" dirty="0">
                <a:latin typeface="AR CARTER" panose="02000000000000000000" pitchFamily="2" charset="0"/>
              </a:rPr>
              <a:t> </a:t>
            </a:r>
            <a:r>
              <a:rPr sz="3000" dirty="0" err="1" smtClean="0">
                <a:latin typeface="AR CARTER" panose="02000000000000000000" pitchFamily="2" charset="0"/>
              </a:rPr>
              <a:t>seres</a:t>
            </a:r>
            <a:r>
              <a:rPr lang="es-MX" sz="3000" dirty="0">
                <a:latin typeface="AR CARTER" panose="02000000000000000000" pitchFamily="2" charset="0"/>
              </a:rPr>
              <a:t> </a:t>
            </a:r>
            <a:r>
              <a:rPr sz="3000" dirty="0" err="1" smtClean="0">
                <a:latin typeface="AR CARTER" panose="02000000000000000000" pitchFamily="2" charset="0"/>
              </a:rPr>
              <a:t>humanos</a:t>
            </a:r>
            <a:r>
              <a:rPr lang="es-MX" sz="3000" dirty="0">
                <a:latin typeface="AR CARTER" panose="02000000000000000000" pitchFamily="2" charset="0"/>
              </a:rPr>
              <a:t> </a:t>
            </a:r>
            <a:r>
              <a:rPr sz="3000" dirty="0" err="1" smtClean="0">
                <a:latin typeface="AR CARTER" panose="02000000000000000000" pitchFamily="2" charset="0"/>
              </a:rPr>
              <a:t>bajo</a:t>
            </a:r>
            <a:r>
              <a:rPr sz="3000" dirty="0" smtClean="0">
                <a:latin typeface="AR CARTER" panose="02000000000000000000" pitchFamily="2" charset="0"/>
              </a:rPr>
              <a:t> la</a:t>
            </a:r>
            <a:r>
              <a:rPr lang="es-MX" sz="3000" dirty="0">
                <a:latin typeface="AR CARTER" panose="02000000000000000000" pitchFamily="2" charset="0"/>
              </a:rPr>
              <a:t> </a:t>
            </a:r>
            <a:r>
              <a:rPr sz="3000" dirty="0" err="1" smtClean="0">
                <a:latin typeface="AR CARTER" panose="02000000000000000000" pitchFamily="2" charset="0"/>
              </a:rPr>
              <a:t>influencia</a:t>
            </a:r>
            <a:r>
              <a:rPr sz="3000" dirty="0" smtClean="0">
                <a:latin typeface="AR CARTER" panose="02000000000000000000" pitchFamily="2" charset="0"/>
              </a:rPr>
              <a:t> </a:t>
            </a:r>
            <a:r>
              <a:rPr sz="3000" dirty="0">
                <a:latin typeface="AR CARTER" panose="02000000000000000000" pitchFamily="2" charset="0"/>
              </a:rPr>
              <a:t>de </a:t>
            </a:r>
            <a:r>
              <a:rPr sz="3000" dirty="0" smtClean="0">
                <a:latin typeface="AR CARTER" panose="02000000000000000000" pitchFamily="2" charset="0"/>
              </a:rPr>
              <a:t>las</a:t>
            </a:r>
            <a:r>
              <a:rPr lang="es-MX" sz="3000" dirty="0" smtClean="0">
                <a:latin typeface="AR CARTER" panose="02000000000000000000" pitchFamily="2" charset="0"/>
              </a:rPr>
              <a:t> </a:t>
            </a:r>
            <a:r>
              <a:rPr sz="3000" dirty="0" err="1" smtClean="0">
                <a:latin typeface="AR CARTER" panose="02000000000000000000" pitchFamily="2" charset="0"/>
              </a:rPr>
              <a:t>fuerzas</a:t>
            </a:r>
            <a:r>
              <a:rPr lang="es-MX" sz="3000" dirty="0">
                <a:latin typeface="AR CARTER" panose="02000000000000000000" pitchFamily="2" charset="0"/>
              </a:rPr>
              <a:t> </a:t>
            </a:r>
            <a:r>
              <a:rPr sz="3000" dirty="0" err="1" smtClean="0">
                <a:latin typeface="AR CARTER" panose="02000000000000000000" pitchFamily="2" charset="0"/>
              </a:rPr>
              <a:t>selectivas</a:t>
            </a:r>
            <a:r>
              <a:rPr sz="3000" dirty="0" smtClean="0">
                <a:latin typeface="AR CARTER" panose="02000000000000000000" pitchFamily="2" charset="0"/>
              </a:rPr>
              <a:t>,</a:t>
            </a:r>
            <a:r>
              <a:rPr lang="es-MX" sz="3000" dirty="0">
                <a:latin typeface="AR CARTER" panose="02000000000000000000" pitchFamily="2" charset="0"/>
              </a:rPr>
              <a:t> </a:t>
            </a:r>
            <a:r>
              <a:rPr sz="3000" dirty="0" err="1" smtClean="0">
                <a:latin typeface="AR CARTER" panose="02000000000000000000" pitchFamily="2" charset="0"/>
              </a:rPr>
              <a:t>distributivas</a:t>
            </a:r>
            <a:r>
              <a:rPr sz="3000" dirty="0" smtClean="0">
                <a:latin typeface="AR CARTER" panose="02000000000000000000" pitchFamily="2" charset="0"/>
              </a:rPr>
              <a:t> y</a:t>
            </a:r>
            <a:r>
              <a:rPr lang="es-MX" sz="3000" dirty="0" smtClean="0">
                <a:latin typeface="AR CARTER" panose="02000000000000000000" pitchFamily="2" charset="0"/>
              </a:rPr>
              <a:t> </a:t>
            </a:r>
            <a:r>
              <a:rPr sz="3000" dirty="0" err="1" smtClean="0">
                <a:latin typeface="AR CARTER" panose="02000000000000000000" pitchFamily="2" charset="0"/>
              </a:rPr>
              <a:t>apropiadas</a:t>
            </a:r>
            <a:r>
              <a:rPr sz="3000" dirty="0" smtClean="0">
                <a:latin typeface="AR CARTER" panose="02000000000000000000" pitchFamily="2" charset="0"/>
              </a:rPr>
              <a:t> </a:t>
            </a:r>
            <a:r>
              <a:rPr sz="3000" dirty="0">
                <a:latin typeface="AR CARTER" panose="02000000000000000000" pitchFamily="2" charset="0"/>
              </a:rPr>
              <a:t>que </a:t>
            </a:r>
            <a:r>
              <a:rPr sz="3000" dirty="0" err="1">
                <a:latin typeface="AR CARTER" panose="02000000000000000000" pitchFamily="2" charset="0"/>
              </a:rPr>
              <a:t>actúan</a:t>
            </a:r>
            <a:r>
              <a:rPr sz="3000" dirty="0">
                <a:latin typeface="AR CARTER" panose="02000000000000000000" pitchFamily="2" charset="0"/>
              </a:rPr>
              <a:t> </a:t>
            </a:r>
            <a:r>
              <a:rPr sz="3000" dirty="0" err="1">
                <a:latin typeface="AR CARTER" panose="02000000000000000000" pitchFamily="2" charset="0"/>
              </a:rPr>
              <a:t>en</a:t>
            </a:r>
            <a:r>
              <a:rPr sz="3000" dirty="0">
                <a:latin typeface="AR CARTER" panose="02000000000000000000" pitchFamily="2" charset="0"/>
              </a:rPr>
              <a:t> el </a:t>
            </a:r>
            <a:r>
              <a:rPr sz="3000" dirty="0" err="1">
                <a:latin typeface="AR CARTER" panose="02000000000000000000" pitchFamily="2" charset="0"/>
              </a:rPr>
              <a:t>ambiente</a:t>
            </a:r>
            <a:r>
              <a:rPr sz="3000" dirty="0">
                <a:latin typeface="AR CARTER" panose="02000000000000000000" pitchFamily="2" charset="0"/>
              </a:rPr>
              <a:t>”</a:t>
            </a:r>
          </a:p>
        </p:txBody>
      </p:sp>
      <p:sp>
        <p:nvSpPr>
          <p:cNvPr id="320" name="Shape 320"/>
          <p:cNvSpPr/>
          <p:nvPr/>
        </p:nvSpPr>
        <p:spPr>
          <a:xfrm>
            <a:off x="3210350" y="3646793"/>
            <a:ext cx="360363" cy="936625"/>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400" y="16200"/>
                </a:lnTo>
                <a:lnTo>
                  <a:pt x="5400" y="0"/>
                </a:lnTo>
                <a:lnTo>
                  <a:pt x="16200" y="0"/>
                </a:lnTo>
                <a:lnTo>
                  <a:pt x="16200" y="16200"/>
                </a:lnTo>
                <a:lnTo>
                  <a:pt x="21600" y="16200"/>
                </a:lnTo>
                <a:lnTo>
                  <a:pt x="10800" y="21600"/>
                </a:lnTo>
                <a:close/>
              </a:path>
            </a:pathLst>
          </a:custGeom>
          <a:solidFill>
            <a:srgbClr val="CC3300"/>
          </a:solidFill>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321" name="Shape 321"/>
          <p:cNvSpPr/>
          <p:nvPr/>
        </p:nvSpPr>
        <p:spPr>
          <a:xfrm>
            <a:off x="694067" y="4627785"/>
            <a:ext cx="11214154" cy="533479"/>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p>
            <a:pPr>
              <a:defRPr sz="2400">
                <a:uFill>
                  <a:solidFill>
                    <a:schemeClr val="accent4"/>
                  </a:solidFill>
                </a:uFill>
                <a:latin typeface="+mn-lt"/>
                <a:ea typeface="+mn-ea"/>
                <a:cs typeface="+mn-cs"/>
                <a:sym typeface="Times New Roman"/>
              </a:defRPr>
            </a:pPr>
            <a:r>
              <a:rPr sz="2800" dirty="0"/>
              <a:t>De </a:t>
            </a:r>
            <a:r>
              <a:rPr sz="2800" dirty="0" err="1"/>
              <a:t>acuerdo</a:t>
            </a:r>
            <a:r>
              <a:rPr sz="2800" dirty="0"/>
              <a:t> a </a:t>
            </a:r>
            <a:r>
              <a:rPr sz="2800" dirty="0" err="1"/>
              <a:t>este</a:t>
            </a:r>
            <a:r>
              <a:rPr sz="2800" dirty="0"/>
              <a:t> </a:t>
            </a:r>
            <a:r>
              <a:rPr sz="2800" dirty="0" err="1"/>
              <a:t>concepto</a:t>
            </a:r>
            <a:r>
              <a:rPr sz="2800" dirty="0"/>
              <a:t>  divide a </a:t>
            </a:r>
            <a:r>
              <a:rPr sz="2800" dirty="0" smtClean="0"/>
              <a:t>las </a:t>
            </a:r>
            <a:r>
              <a:rPr sz="2800" dirty="0" err="1"/>
              <a:t>comunidades</a:t>
            </a:r>
            <a:r>
              <a:rPr sz="2800" dirty="0"/>
              <a:t> </a:t>
            </a:r>
            <a:r>
              <a:rPr sz="2800" dirty="0" err="1"/>
              <a:t>en</a:t>
            </a:r>
            <a:r>
              <a:rPr sz="2800" dirty="0"/>
              <a:t> </a:t>
            </a:r>
            <a:r>
              <a:rPr sz="2800" dirty="0" err="1"/>
              <a:t>cuatro</a:t>
            </a:r>
            <a:r>
              <a:rPr sz="2800" dirty="0"/>
              <a:t> </a:t>
            </a:r>
            <a:r>
              <a:rPr sz="2800" dirty="0" err="1" smtClean="0"/>
              <a:t>tipos</a:t>
            </a:r>
            <a:r>
              <a:rPr lang="es-MX" sz="2800" dirty="0" smtClean="0"/>
              <a:t>:</a:t>
            </a:r>
            <a:endParaRPr sz="2800" dirty="0"/>
          </a:p>
        </p:txBody>
      </p:sp>
    </p:spTree>
    <p:extLst>
      <p:ext uri="{BB962C8B-B14F-4D97-AF65-F5344CB8AC3E}">
        <p14:creationId xmlns:p14="http://schemas.microsoft.com/office/powerpoint/2010/main" val="3803615299"/>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Referencias:</a:t>
            </a:r>
            <a:br>
              <a:rPr lang="es-MX" dirty="0"/>
            </a:br>
            <a:endParaRPr lang="es-MX" dirty="0"/>
          </a:p>
        </p:txBody>
      </p:sp>
      <p:sp>
        <p:nvSpPr>
          <p:cNvPr id="3" name="Marcador de contenido 2"/>
          <p:cNvSpPr>
            <a:spLocks noGrp="1"/>
          </p:cNvSpPr>
          <p:nvPr>
            <p:ph sz="quarter" idx="13"/>
          </p:nvPr>
        </p:nvSpPr>
        <p:spPr>
          <a:xfrm>
            <a:off x="838200" y="2504209"/>
            <a:ext cx="10515600" cy="2867891"/>
          </a:xfrm>
        </p:spPr>
        <p:txBody>
          <a:bodyPr>
            <a:normAutofit/>
          </a:bodyPr>
          <a:lstStyle/>
          <a:p>
            <a:pPr algn="just">
              <a:lnSpc>
                <a:spcPct val="80000"/>
              </a:lnSpc>
              <a:buNone/>
            </a:pPr>
            <a:r>
              <a:rPr lang="es-MX" sz="3200" b="1" dirty="0" smtClean="0"/>
              <a:t>*</a:t>
            </a:r>
            <a:r>
              <a:rPr lang="es-MX" sz="3200" b="1" dirty="0" err="1" smtClean="0"/>
              <a:t>Bettin</a:t>
            </a:r>
            <a:r>
              <a:rPr lang="es-MX" sz="3200" b="1" dirty="0" smtClean="0"/>
              <a:t>, </a:t>
            </a:r>
            <a:r>
              <a:rPr lang="es-MX" sz="3200" b="1" dirty="0" err="1" smtClean="0"/>
              <a:t>Gianfraco</a:t>
            </a:r>
            <a:r>
              <a:rPr lang="es-MX" sz="3200" b="1" dirty="0" smtClean="0"/>
              <a:t> (1982). Los sociólogos de la ciudad. Barcelona: Gustavo </a:t>
            </a:r>
            <a:r>
              <a:rPr lang="es-MX" sz="3200" b="1" dirty="0" err="1" smtClean="0"/>
              <a:t>Gilli</a:t>
            </a:r>
            <a:r>
              <a:rPr lang="es-MX" sz="3200" b="1" dirty="0" smtClean="0"/>
              <a:t>.</a:t>
            </a:r>
            <a:endParaRPr lang="es-MX" sz="3200" b="1" dirty="0"/>
          </a:p>
          <a:p>
            <a:pPr algn="just">
              <a:lnSpc>
                <a:spcPct val="80000"/>
              </a:lnSpc>
              <a:buNone/>
            </a:pPr>
            <a:endParaRPr lang="es-MX" sz="3200" b="1" dirty="0"/>
          </a:p>
          <a:p>
            <a:pPr algn="just">
              <a:lnSpc>
                <a:spcPct val="80000"/>
              </a:lnSpc>
              <a:buNone/>
            </a:pPr>
            <a:r>
              <a:rPr lang="es-MX" sz="3200" b="1" dirty="0" smtClean="0"/>
              <a:t>*</a:t>
            </a:r>
            <a:r>
              <a:rPr lang="es-MX" sz="3200" b="1" dirty="0" err="1" smtClean="0"/>
              <a:t>Ullán</a:t>
            </a:r>
            <a:r>
              <a:rPr lang="es-MX" sz="3200" b="1" dirty="0" smtClean="0"/>
              <a:t>, Francisco (2014). Sociología Urbana: de Marx y Engels hasta las teorías posmodernas</a:t>
            </a:r>
            <a:endParaRPr lang="es-MX" sz="3200" b="1" dirty="0"/>
          </a:p>
          <a:p>
            <a:pPr algn="just">
              <a:lnSpc>
                <a:spcPct val="80000"/>
              </a:lnSpc>
              <a:buNone/>
            </a:pPr>
            <a:endParaRPr lang="es-MX" dirty="0"/>
          </a:p>
        </p:txBody>
      </p:sp>
    </p:spTree>
    <p:extLst>
      <p:ext uri="{BB962C8B-B14F-4D97-AF65-F5344CB8AC3E}">
        <p14:creationId xmlns:p14="http://schemas.microsoft.com/office/powerpoint/2010/main" val="38245009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p:nvPr/>
        </p:nvSpPr>
        <p:spPr>
          <a:xfrm>
            <a:off x="3935412" y="981076"/>
            <a:ext cx="936626" cy="48244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0"/>
                </a:lnTo>
                <a:cubicBezTo>
                  <a:pt x="15635" y="0"/>
                  <a:pt x="10800" y="806"/>
                  <a:pt x="10800" y="1800"/>
                </a:cubicBezTo>
                <a:lnTo>
                  <a:pt x="10800" y="9000"/>
                </a:lnTo>
                <a:lnTo>
                  <a:pt x="10800" y="9000"/>
                </a:lnTo>
                <a:cubicBezTo>
                  <a:pt x="10800" y="9994"/>
                  <a:pt x="5965" y="10800"/>
                  <a:pt x="0" y="10800"/>
                </a:cubicBezTo>
                <a:lnTo>
                  <a:pt x="0" y="10800"/>
                </a:lnTo>
                <a:cubicBezTo>
                  <a:pt x="5965" y="10800"/>
                  <a:pt x="10800" y="11606"/>
                  <a:pt x="10800" y="12600"/>
                </a:cubicBezTo>
                <a:lnTo>
                  <a:pt x="10800" y="19800"/>
                </a:lnTo>
                <a:lnTo>
                  <a:pt x="10800" y="19800"/>
                </a:lnTo>
                <a:cubicBezTo>
                  <a:pt x="10800" y="20794"/>
                  <a:pt x="15635" y="21600"/>
                  <a:pt x="21600" y="21600"/>
                </a:cubicBezTo>
              </a:path>
            </a:pathLst>
          </a:custGeom>
          <a:ln>
            <a:solidFill>
              <a:srgbClr val="CC3300"/>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324" name="Shape 324"/>
          <p:cNvSpPr/>
          <p:nvPr/>
        </p:nvSpPr>
        <p:spPr>
          <a:xfrm>
            <a:off x="4800601" y="981076"/>
            <a:ext cx="5513497" cy="484235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lang="es-MX" sz="2800" dirty="0" smtClean="0">
                <a:latin typeface="Helvetica"/>
                <a:ea typeface="Helvetica"/>
                <a:cs typeface="Helvetica"/>
                <a:sym typeface="Helvetica"/>
              </a:rPr>
              <a:t>*</a:t>
            </a:r>
            <a:r>
              <a:rPr sz="2800" dirty="0" smtClean="0">
                <a:latin typeface="Helvetica"/>
                <a:ea typeface="Helvetica"/>
                <a:cs typeface="Helvetica"/>
                <a:sym typeface="Helvetica"/>
              </a:rPr>
              <a:t> </a:t>
            </a:r>
            <a:r>
              <a:rPr sz="2800" dirty="0"/>
              <a:t>La </a:t>
            </a:r>
            <a:r>
              <a:rPr sz="2800" dirty="0" err="1"/>
              <a:t>comunidad</a:t>
            </a:r>
            <a:r>
              <a:rPr sz="2800" dirty="0"/>
              <a:t> de </a:t>
            </a:r>
            <a:r>
              <a:rPr sz="2800" dirty="0" err="1"/>
              <a:t>servicio</a:t>
            </a:r>
            <a:r>
              <a:rPr sz="2800" dirty="0"/>
              <a:t> </a:t>
            </a:r>
            <a:r>
              <a:rPr sz="2800" dirty="0" err="1"/>
              <a:t>primario</a:t>
            </a:r>
            <a:endParaRPr sz="2800" dirty="0"/>
          </a:p>
          <a:p>
            <a:pPr>
              <a:defRPr sz="2400">
                <a:uFill>
                  <a:solidFill>
                    <a:schemeClr val="accent4"/>
                  </a:solidFill>
                </a:uFill>
                <a:latin typeface="+mn-lt"/>
                <a:ea typeface="+mn-ea"/>
                <a:cs typeface="+mn-cs"/>
                <a:sym typeface="Times New Roman"/>
              </a:defRPr>
            </a:pPr>
            <a:endParaRPr sz="2800" dirty="0"/>
          </a:p>
          <a:p>
            <a:pPr>
              <a:defRPr sz="2400">
                <a:uFill>
                  <a:solidFill>
                    <a:schemeClr val="accent4"/>
                  </a:solidFill>
                </a:uFill>
                <a:latin typeface="+mn-lt"/>
                <a:ea typeface="+mn-ea"/>
                <a:cs typeface="+mn-cs"/>
                <a:sym typeface="Times New Roman"/>
              </a:defRPr>
            </a:pPr>
            <a:endParaRPr sz="2800" dirty="0"/>
          </a:p>
          <a:p>
            <a:pPr>
              <a:defRPr sz="2400">
                <a:uFill>
                  <a:solidFill>
                    <a:schemeClr val="accent4"/>
                  </a:solidFill>
                </a:uFill>
                <a:latin typeface="+mn-lt"/>
                <a:ea typeface="+mn-ea"/>
                <a:cs typeface="+mn-cs"/>
                <a:sym typeface="Times New Roman"/>
              </a:defRPr>
            </a:pPr>
            <a:r>
              <a:rPr lang="es-MX" sz="2800" dirty="0" smtClean="0">
                <a:latin typeface="Helvetica"/>
                <a:ea typeface="Helvetica"/>
                <a:cs typeface="Helvetica"/>
                <a:sym typeface="Helvetica"/>
              </a:rPr>
              <a:t>*</a:t>
            </a:r>
            <a:r>
              <a:rPr sz="2800" dirty="0" smtClean="0">
                <a:latin typeface="Helvetica"/>
                <a:ea typeface="Helvetica"/>
                <a:cs typeface="Helvetica"/>
                <a:sym typeface="Helvetica"/>
              </a:rPr>
              <a:t> </a:t>
            </a:r>
            <a:r>
              <a:rPr sz="2800" dirty="0"/>
              <a:t>La ciudad </a:t>
            </a:r>
            <a:r>
              <a:rPr sz="2800" dirty="0" err="1"/>
              <a:t>comercial</a:t>
            </a:r>
            <a:endParaRPr sz="2800" dirty="0"/>
          </a:p>
          <a:p>
            <a:pPr>
              <a:defRPr sz="2400">
                <a:uFill>
                  <a:solidFill>
                    <a:schemeClr val="accent4"/>
                  </a:solidFill>
                </a:uFill>
                <a:latin typeface="+mn-lt"/>
                <a:ea typeface="+mn-ea"/>
                <a:cs typeface="+mn-cs"/>
                <a:sym typeface="Times New Roman"/>
              </a:defRPr>
            </a:pPr>
            <a:endParaRPr sz="2800" dirty="0"/>
          </a:p>
          <a:p>
            <a:pPr>
              <a:defRPr sz="2400">
                <a:uFill>
                  <a:solidFill>
                    <a:schemeClr val="accent4"/>
                  </a:solidFill>
                </a:uFill>
                <a:latin typeface="+mn-lt"/>
                <a:ea typeface="+mn-ea"/>
                <a:cs typeface="+mn-cs"/>
                <a:sym typeface="Times New Roman"/>
              </a:defRPr>
            </a:pPr>
            <a:endParaRPr sz="2800" dirty="0"/>
          </a:p>
          <a:p>
            <a:pPr>
              <a:defRPr sz="2400">
                <a:uFill>
                  <a:solidFill>
                    <a:schemeClr val="accent4"/>
                  </a:solidFill>
                </a:uFill>
                <a:latin typeface="+mn-lt"/>
                <a:ea typeface="+mn-ea"/>
                <a:cs typeface="+mn-cs"/>
                <a:sym typeface="Times New Roman"/>
              </a:defRPr>
            </a:pPr>
            <a:r>
              <a:rPr lang="es-MX" sz="2800" dirty="0" smtClean="0">
                <a:latin typeface="Helvetica"/>
                <a:ea typeface="Helvetica"/>
                <a:cs typeface="Helvetica"/>
                <a:sym typeface="Helvetica"/>
              </a:rPr>
              <a:t>*</a:t>
            </a:r>
            <a:r>
              <a:rPr sz="2800" dirty="0" smtClean="0">
                <a:latin typeface="Helvetica"/>
                <a:ea typeface="Helvetica"/>
                <a:cs typeface="Helvetica"/>
                <a:sym typeface="Helvetica"/>
              </a:rPr>
              <a:t> </a:t>
            </a:r>
            <a:r>
              <a:rPr sz="2800" dirty="0"/>
              <a:t>La ciudad industrial</a:t>
            </a:r>
          </a:p>
          <a:p>
            <a:pPr>
              <a:defRPr sz="2400">
                <a:uFill>
                  <a:solidFill>
                    <a:schemeClr val="accent4"/>
                  </a:solidFill>
                </a:uFill>
                <a:latin typeface="+mn-lt"/>
                <a:ea typeface="+mn-ea"/>
                <a:cs typeface="+mn-cs"/>
                <a:sym typeface="Times New Roman"/>
              </a:defRPr>
            </a:pPr>
            <a:endParaRPr sz="2800" dirty="0"/>
          </a:p>
          <a:p>
            <a:pPr>
              <a:defRPr sz="2400">
                <a:uFill>
                  <a:solidFill>
                    <a:schemeClr val="accent4"/>
                  </a:solidFill>
                </a:uFill>
                <a:latin typeface="+mn-lt"/>
                <a:ea typeface="+mn-ea"/>
                <a:cs typeface="+mn-cs"/>
                <a:sym typeface="Times New Roman"/>
              </a:defRPr>
            </a:pPr>
            <a:endParaRPr sz="2800" dirty="0"/>
          </a:p>
          <a:p>
            <a:pPr>
              <a:defRPr sz="2400">
                <a:uFill>
                  <a:solidFill>
                    <a:schemeClr val="accent4"/>
                  </a:solidFill>
                </a:uFill>
                <a:latin typeface="+mn-lt"/>
                <a:ea typeface="+mn-ea"/>
                <a:cs typeface="+mn-cs"/>
                <a:sym typeface="Times New Roman"/>
              </a:defRPr>
            </a:pPr>
            <a:r>
              <a:rPr lang="es-MX" sz="2800" dirty="0" smtClean="0">
                <a:latin typeface="Helvetica"/>
                <a:ea typeface="Helvetica"/>
                <a:cs typeface="Helvetica"/>
                <a:sym typeface="Helvetica"/>
              </a:rPr>
              <a:t>*</a:t>
            </a:r>
            <a:r>
              <a:rPr sz="2800" dirty="0" smtClean="0">
                <a:latin typeface="Helvetica"/>
                <a:ea typeface="Helvetica"/>
                <a:cs typeface="Helvetica"/>
                <a:sym typeface="Helvetica"/>
              </a:rPr>
              <a:t> </a:t>
            </a:r>
            <a:r>
              <a:rPr sz="2800" dirty="0"/>
              <a:t>La </a:t>
            </a:r>
            <a:r>
              <a:rPr sz="2800" dirty="0" err="1"/>
              <a:t>comunidad</a:t>
            </a:r>
            <a:r>
              <a:rPr sz="2800" dirty="0"/>
              <a:t> sin base </a:t>
            </a:r>
            <a:r>
              <a:rPr sz="2800" dirty="0" err="1"/>
              <a:t>económica</a:t>
            </a:r>
            <a:r>
              <a:rPr sz="2800" dirty="0"/>
              <a:t> </a:t>
            </a:r>
          </a:p>
          <a:p>
            <a:pPr>
              <a:defRPr sz="2400">
                <a:uFill>
                  <a:solidFill>
                    <a:schemeClr val="accent4"/>
                  </a:solidFill>
                </a:uFill>
                <a:latin typeface="+mn-lt"/>
                <a:ea typeface="+mn-ea"/>
                <a:cs typeface="+mn-cs"/>
                <a:sym typeface="Times New Roman"/>
              </a:defRPr>
            </a:pPr>
            <a:r>
              <a:rPr sz="2800" dirty="0" err="1"/>
              <a:t>autónoma</a:t>
            </a:r>
            <a:endParaRPr sz="2800" dirty="0"/>
          </a:p>
        </p:txBody>
      </p:sp>
      <p:sp>
        <p:nvSpPr>
          <p:cNvPr id="325" name="Shape 325"/>
          <p:cNvSpPr/>
          <p:nvPr/>
        </p:nvSpPr>
        <p:spPr>
          <a:xfrm>
            <a:off x="1919287" y="2997201"/>
            <a:ext cx="2056910" cy="964367"/>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a:t>4 tipos de </a:t>
            </a:r>
          </a:p>
          <a:p>
            <a:pPr>
              <a:defRPr sz="2400">
                <a:uFill>
                  <a:solidFill>
                    <a:schemeClr val="accent4"/>
                  </a:solidFill>
                </a:uFill>
                <a:latin typeface="+mn-lt"/>
                <a:ea typeface="+mn-ea"/>
                <a:cs typeface="+mn-cs"/>
                <a:sym typeface="Times New Roman"/>
              </a:defRPr>
            </a:pPr>
            <a:r>
              <a:rPr sz="2800"/>
              <a:t>comunidades</a:t>
            </a:r>
          </a:p>
        </p:txBody>
      </p:sp>
    </p:spTree>
    <p:extLst>
      <p:ext uri="{BB962C8B-B14F-4D97-AF65-F5344CB8AC3E}">
        <p14:creationId xmlns:p14="http://schemas.microsoft.com/office/powerpoint/2010/main" val="3750169219"/>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hape 327"/>
          <p:cNvSpPr>
            <a:spLocks noGrp="1"/>
          </p:cNvSpPr>
          <p:nvPr>
            <p:ph type="title"/>
          </p:nvPr>
        </p:nvSpPr>
        <p:spPr>
          <a:xfrm>
            <a:off x="2209800" y="609600"/>
            <a:ext cx="7772400" cy="731838"/>
          </a:xfrm>
          <a:prstGeom prst="rect">
            <a:avLst/>
          </a:prstGeom>
        </p:spPr>
        <p:txBody>
          <a:bodyPr/>
          <a:lstStyle>
            <a:lvl1pPr>
              <a:defRPr sz="4000"/>
            </a:lvl1pPr>
          </a:lstStyle>
          <a:p>
            <a:pPr>
              <a:defRPr sz="4400"/>
            </a:pPr>
            <a:r>
              <a:rPr/>
              <a:t>Louis Wirth</a:t>
            </a:r>
          </a:p>
        </p:txBody>
      </p:sp>
      <p:sp>
        <p:nvSpPr>
          <p:cNvPr id="328" name="Shape 328"/>
          <p:cNvSpPr/>
          <p:nvPr/>
        </p:nvSpPr>
        <p:spPr>
          <a:xfrm>
            <a:off x="4583112" y="1341437"/>
            <a:ext cx="217488" cy="935038"/>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400" y="16200"/>
                </a:lnTo>
                <a:lnTo>
                  <a:pt x="5400" y="0"/>
                </a:lnTo>
                <a:lnTo>
                  <a:pt x="16200" y="0"/>
                </a:lnTo>
                <a:lnTo>
                  <a:pt x="16200" y="16200"/>
                </a:lnTo>
                <a:lnTo>
                  <a:pt x="21600" y="16200"/>
                </a:lnTo>
                <a:lnTo>
                  <a:pt x="10800" y="21600"/>
                </a:lnTo>
                <a:close/>
              </a:path>
            </a:pathLst>
          </a:custGeom>
          <a:solidFill>
            <a:srgbClr val="CC3300"/>
          </a:solidFill>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329" name="Shape 329"/>
          <p:cNvSpPr/>
          <p:nvPr/>
        </p:nvSpPr>
        <p:spPr>
          <a:xfrm>
            <a:off x="1313793" y="2205037"/>
            <a:ext cx="9354207" cy="3549690"/>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p>
            <a:pPr>
              <a:defRPr sz="2400">
                <a:uFill>
                  <a:solidFill>
                    <a:schemeClr val="accent4"/>
                  </a:solidFill>
                </a:uFill>
                <a:latin typeface="+mn-lt"/>
                <a:ea typeface="+mn-ea"/>
                <a:cs typeface="+mn-cs"/>
                <a:sym typeface="Times New Roman"/>
              </a:defRPr>
            </a:pPr>
            <a:r>
              <a:rPr sz="2800" dirty="0" err="1"/>
              <a:t>Realizó</a:t>
            </a:r>
            <a:r>
              <a:rPr sz="2800" dirty="0"/>
              <a:t> </a:t>
            </a:r>
            <a:r>
              <a:rPr sz="2800" dirty="0" err="1"/>
              <a:t>una</a:t>
            </a:r>
            <a:r>
              <a:rPr sz="2800" dirty="0"/>
              <a:t> de las </a:t>
            </a:r>
            <a:r>
              <a:rPr sz="2800" dirty="0" err="1"/>
              <a:t>contribuciones</a:t>
            </a:r>
            <a:r>
              <a:rPr sz="2800" dirty="0"/>
              <a:t>  </a:t>
            </a:r>
            <a:r>
              <a:rPr sz="2800" dirty="0" err="1"/>
              <a:t>teórica</a:t>
            </a:r>
            <a:r>
              <a:rPr sz="2800" dirty="0"/>
              <a:t> </a:t>
            </a:r>
            <a:r>
              <a:rPr sz="2800" dirty="0" err="1"/>
              <a:t>más</a:t>
            </a:r>
            <a:r>
              <a:rPr sz="2800" dirty="0"/>
              <a:t> </a:t>
            </a:r>
            <a:r>
              <a:rPr sz="2800" dirty="0" err="1"/>
              <a:t>importantes</a:t>
            </a:r>
            <a:r>
              <a:rPr sz="2800" dirty="0"/>
              <a:t> </a:t>
            </a:r>
          </a:p>
          <a:p>
            <a:pPr>
              <a:defRPr sz="2400">
                <a:uFill>
                  <a:solidFill>
                    <a:schemeClr val="accent4"/>
                  </a:solidFill>
                </a:uFill>
                <a:latin typeface="+mn-lt"/>
                <a:ea typeface="+mn-ea"/>
                <a:cs typeface="+mn-cs"/>
                <a:sym typeface="Times New Roman"/>
              </a:defRPr>
            </a:pPr>
            <a:r>
              <a:rPr sz="2800" dirty="0"/>
              <a:t>para la </a:t>
            </a:r>
            <a:r>
              <a:rPr sz="2800" dirty="0" err="1"/>
              <a:t>sociología</a:t>
            </a:r>
            <a:r>
              <a:rPr sz="2800" dirty="0"/>
              <a:t> </a:t>
            </a:r>
            <a:r>
              <a:rPr sz="2800" dirty="0" err="1"/>
              <a:t>urbana</a:t>
            </a:r>
            <a:endParaRPr sz="2800" dirty="0"/>
          </a:p>
          <a:p>
            <a:pPr>
              <a:defRPr sz="2400">
                <a:uFill>
                  <a:solidFill>
                    <a:schemeClr val="accent4"/>
                  </a:solidFill>
                </a:uFill>
                <a:latin typeface="+mn-lt"/>
                <a:ea typeface="+mn-ea"/>
                <a:cs typeface="+mn-cs"/>
                <a:sym typeface="Times New Roman"/>
              </a:defRPr>
            </a:pPr>
            <a:endParaRPr sz="2800" dirty="0"/>
          </a:p>
          <a:p>
            <a:pPr>
              <a:defRPr sz="2400">
                <a:uFill>
                  <a:solidFill>
                    <a:schemeClr val="accent4"/>
                  </a:solidFill>
                </a:uFill>
                <a:latin typeface="+mn-lt"/>
                <a:ea typeface="+mn-ea"/>
                <a:cs typeface="+mn-cs"/>
                <a:sym typeface="Times New Roman"/>
              </a:defRPr>
            </a:pPr>
            <a:r>
              <a:rPr sz="2800" dirty="0" err="1"/>
              <a:t>Insertó</a:t>
            </a:r>
            <a:r>
              <a:rPr sz="2800" dirty="0"/>
              <a:t>  a </a:t>
            </a:r>
            <a:r>
              <a:rPr sz="2800" dirty="0" err="1"/>
              <a:t>su</a:t>
            </a:r>
            <a:r>
              <a:rPr sz="2800" dirty="0"/>
              <a:t> </a:t>
            </a:r>
            <a:r>
              <a:rPr sz="2800" dirty="0" err="1"/>
              <a:t>cuadro</a:t>
            </a:r>
            <a:r>
              <a:rPr sz="2800" dirty="0"/>
              <a:t> </a:t>
            </a:r>
            <a:r>
              <a:rPr sz="2800" dirty="0" err="1"/>
              <a:t>teórico</a:t>
            </a:r>
            <a:r>
              <a:rPr sz="2800" dirty="0"/>
              <a:t> el </a:t>
            </a:r>
            <a:r>
              <a:rPr sz="2800" dirty="0" err="1"/>
              <a:t>problema</a:t>
            </a:r>
            <a:r>
              <a:rPr sz="2800" dirty="0"/>
              <a:t> del </a:t>
            </a:r>
            <a:r>
              <a:rPr sz="2800" dirty="0" err="1"/>
              <a:t>consenso</a:t>
            </a:r>
            <a:r>
              <a:rPr sz="2800" dirty="0"/>
              <a:t> </a:t>
            </a:r>
          </a:p>
          <a:p>
            <a:pPr>
              <a:defRPr sz="2400">
                <a:uFill>
                  <a:solidFill>
                    <a:schemeClr val="accent4"/>
                  </a:solidFill>
                </a:uFill>
                <a:latin typeface="+mn-lt"/>
                <a:ea typeface="+mn-ea"/>
                <a:cs typeface="+mn-cs"/>
                <a:sym typeface="Times New Roman"/>
              </a:defRPr>
            </a:pPr>
            <a:r>
              <a:rPr sz="2800" dirty="0" err="1"/>
              <a:t>como</a:t>
            </a:r>
            <a:r>
              <a:rPr sz="2800" dirty="0"/>
              <a:t> </a:t>
            </a:r>
            <a:r>
              <a:rPr sz="2800" dirty="0" err="1"/>
              <a:t>problema</a:t>
            </a:r>
            <a:r>
              <a:rPr sz="2800" dirty="0"/>
              <a:t> principal de la </a:t>
            </a:r>
            <a:r>
              <a:rPr sz="2800" dirty="0" err="1"/>
              <a:t>sociedad</a:t>
            </a:r>
            <a:endParaRPr sz="2800" dirty="0"/>
          </a:p>
          <a:p>
            <a:pPr>
              <a:defRPr sz="2400">
                <a:uFill>
                  <a:solidFill>
                    <a:schemeClr val="accent4"/>
                  </a:solidFill>
                </a:uFill>
                <a:latin typeface="+mn-lt"/>
                <a:ea typeface="+mn-ea"/>
                <a:cs typeface="+mn-cs"/>
                <a:sym typeface="Times New Roman"/>
              </a:defRPr>
            </a:pPr>
            <a:endParaRPr sz="2800" dirty="0"/>
          </a:p>
          <a:p>
            <a:pPr>
              <a:defRPr sz="2400">
                <a:uFill>
                  <a:solidFill>
                    <a:schemeClr val="accent4"/>
                  </a:solidFill>
                </a:uFill>
                <a:latin typeface="+mn-lt"/>
                <a:ea typeface="+mn-ea"/>
                <a:cs typeface="+mn-cs"/>
                <a:sym typeface="Times New Roman"/>
              </a:defRPr>
            </a:pPr>
            <a:r>
              <a:rPr sz="2800" dirty="0" err="1"/>
              <a:t>Realizó</a:t>
            </a:r>
            <a:r>
              <a:rPr sz="2800" dirty="0"/>
              <a:t> </a:t>
            </a:r>
            <a:r>
              <a:rPr sz="2800" dirty="0" err="1"/>
              <a:t>una</a:t>
            </a:r>
            <a:r>
              <a:rPr sz="2800" dirty="0"/>
              <a:t> </a:t>
            </a:r>
            <a:r>
              <a:rPr sz="2800" dirty="0" err="1"/>
              <a:t>contribución</a:t>
            </a:r>
            <a:r>
              <a:rPr sz="2800" dirty="0"/>
              <a:t> </a:t>
            </a:r>
            <a:r>
              <a:rPr sz="2800" dirty="0" err="1"/>
              <a:t>teórica</a:t>
            </a:r>
            <a:r>
              <a:rPr sz="2800" dirty="0"/>
              <a:t> con </a:t>
            </a:r>
            <a:r>
              <a:rPr sz="2800" dirty="0" err="1"/>
              <a:t>su</a:t>
            </a:r>
            <a:r>
              <a:rPr sz="2800" dirty="0"/>
              <a:t> </a:t>
            </a:r>
            <a:r>
              <a:rPr sz="2800" dirty="0" err="1"/>
              <a:t>ensayo</a:t>
            </a:r>
            <a:r>
              <a:rPr sz="2800" dirty="0"/>
              <a:t> </a:t>
            </a:r>
          </a:p>
          <a:p>
            <a:pPr>
              <a:defRPr sz="2400">
                <a:uFill>
                  <a:solidFill>
                    <a:schemeClr val="accent4"/>
                  </a:solidFill>
                </a:uFill>
                <a:latin typeface="+mn-lt"/>
                <a:ea typeface="+mn-ea"/>
                <a:cs typeface="+mn-cs"/>
                <a:sym typeface="Times New Roman"/>
              </a:defRPr>
            </a:pPr>
            <a:r>
              <a:rPr sz="2800" dirty="0"/>
              <a:t>“El </a:t>
            </a:r>
            <a:r>
              <a:rPr sz="2800" dirty="0" err="1"/>
              <a:t>urbanismo</a:t>
            </a:r>
            <a:r>
              <a:rPr sz="2800" dirty="0"/>
              <a:t> </a:t>
            </a:r>
            <a:r>
              <a:rPr sz="2800" dirty="0" err="1"/>
              <a:t>como</a:t>
            </a:r>
            <a:r>
              <a:rPr sz="2800" dirty="0"/>
              <a:t> </a:t>
            </a:r>
            <a:r>
              <a:rPr sz="2800" dirty="0" err="1"/>
              <a:t>modo</a:t>
            </a:r>
            <a:r>
              <a:rPr sz="2800" dirty="0"/>
              <a:t> de </a:t>
            </a:r>
            <a:r>
              <a:rPr sz="2800" dirty="0" err="1"/>
              <a:t>vida</a:t>
            </a:r>
            <a:r>
              <a:rPr sz="2800" dirty="0"/>
              <a:t>”</a:t>
            </a:r>
          </a:p>
        </p:txBody>
      </p:sp>
    </p:spTree>
    <p:extLst>
      <p:ext uri="{BB962C8B-B14F-4D97-AF65-F5344CB8AC3E}">
        <p14:creationId xmlns:p14="http://schemas.microsoft.com/office/powerpoint/2010/main" val="2648528417"/>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p:nvPr/>
        </p:nvSpPr>
        <p:spPr>
          <a:xfrm>
            <a:off x="4327855" y="477459"/>
            <a:ext cx="3033053" cy="1887696"/>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p>
            <a:pPr>
              <a:defRPr sz="2400">
                <a:uFill>
                  <a:solidFill>
                    <a:schemeClr val="accent4"/>
                  </a:solidFill>
                </a:uFill>
                <a:latin typeface="+mn-lt"/>
                <a:ea typeface="+mn-ea"/>
                <a:cs typeface="+mn-cs"/>
                <a:sym typeface="Times New Roman"/>
              </a:defRPr>
            </a:pPr>
            <a:r>
              <a:rPr sz="2400" dirty="0" err="1"/>
              <a:t>En</a:t>
            </a:r>
            <a:r>
              <a:rPr sz="2400" dirty="0"/>
              <a:t> la</a:t>
            </a:r>
            <a:r>
              <a:rPr sz="2800" dirty="0"/>
              <a:t> Ciudad</a:t>
            </a:r>
          </a:p>
          <a:p>
            <a:pPr>
              <a:defRPr sz="2400">
                <a:uFill>
                  <a:solidFill>
                    <a:schemeClr val="accent4"/>
                  </a:solidFill>
                </a:uFill>
                <a:latin typeface="+mn-lt"/>
                <a:ea typeface="+mn-ea"/>
                <a:cs typeface="+mn-cs"/>
                <a:sym typeface="Times New Roman"/>
              </a:defRPr>
            </a:pPr>
            <a:r>
              <a:rPr sz="2400" dirty="0" err="1"/>
              <a:t>debe</a:t>
            </a:r>
            <a:r>
              <a:rPr sz="2400" dirty="0"/>
              <a:t> </a:t>
            </a:r>
            <a:r>
              <a:rPr sz="2400" dirty="0" err="1"/>
              <a:t>haber</a:t>
            </a:r>
            <a:r>
              <a:rPr sz="2800" dirty="0"/>
              <a:t> </a:t>
            </a:r>
            <a:r>
              <a:rPr sz="2800" dirty="0" err="1"/>
              <a:t>consenso</a:t>
            </a:r>
            <a:r>
              <a:rPr sz="2800" dirty="0"/>
              <a:t> </a:t>
            </a:r>
          </a:p>
          <a:p>
            <a:pPr>
              <a:defRPr sz="2400">
                <a:uFill>
                  <a:solidFill>
                    <a:schemeClr val="accent4"/>
                  </a:solidFill>
                </a:uFill>
                <a:latin typeface="+mn-lt"/>
                <a:ea typeface="+mn-ea"/>
                <a:cs typeface="+mn-cs"/>
                <a:sym typeface="Times New Roman"/>
              </a:defRPr>
            </a:pPr>
            <a:r>
              <a:rPr sz="2400" dirty="0"/>
              <a:t>a </a:t>
            </a:r>
            <a:r>
              <a:rPr sz="2400" dirty="0" err="1"/>
              <a:t>través</a:t>
            </a:r>
            <a:r>
              <a:rPr sz="2400" dirty="0"/>
              <a:t> de la</a:t>
            </a:r>
            <a:r>
              <a:rPr sz="2800" dirty="0"/>
              <a:t> </a:t>
            </a:r>
          </a:p>
          <a:p>
            <a:pPr>
              <a:defRPr sz="2400">
                <a:uFill>
                  <a:solidFill>
                    <a:schemeClr val="accent4"/>
                  </a:solidFill>
                </a:uFill>
                <a:latin typeface="+mn-lt"/>
                <a:ea typeface="+mn-ea"/>
                <a:cs typeface="+mn-cs"/>
                <a:sym typeface="Times New Roman"/>
              </a:defRPr>
            </a:pPr>
            <a:r>
              <a:rPr sz="3200" dirty="0" err="1"/>
              <a:t>comunicación</a:t>
            </a:r>
            <a:endParaRPr sz="3200" dirty="0"/>
          </a:p>
        </p:txBody>
      </p:sp>
      <p:sp>
        <p:nvSpPr>
          <p:cNvPr id="332" name="Shape 332"/>
          <p:cNvSpPr/>
          <p:nvPr/>
        </p:nvSpPr>
        <p:spPr>
          <a:xfrm>
            <a:off x="4583112" y="4592184"/>
            <a:ext cx="268586" cy="364064"/>
          </a:xfrm>
          <a:prstGeom prst="line">
            <a:avLst/>
          </a:prstGeom>
          <a:ln w="38100">
            <a:tailEnd type="triangle"/>
          </a:ln>
        </p:spPr>
        <p:style>
          <a:lnRef idx="3">
            <a:schemeClr val="accent1"/>
          </a:lnRef>
          <a:fillRef idx="0">
            <a:schemeClr val="accent1"/>
          </a:fillRef>
          <a:effectRef idx="2">
            <a:schemeClr val="accent1"/>
          </a:effectRef>
          <a:fontRef idx="minor">
            <a:schemeClr val="tx1"/>
          </a:fontRef>
        </p:style>
        <p:txBody>
          <a:bodyPr lIns="0" tIns="0" rIns="0" bIns="0"/>
          <a:lstStyle/>
          <a:p>
            <a:endParaRPr/>
          </a:p>
        </p:txBody>
      </p:sp>
      <p:sp>
        <p:nvSpPr>
          <p:cNvPr id="333" name="Shape 333"/>
          <p:cNvSpPr/>
          <p:nvPr/>
        </p:nvSpPr>
        <p:spPr>
          <a:xfrm>
            <a:off x="6672262" y="1773237"/>
            <a:ext cx="3724276" cy="121058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spAutoFit/>
          </a:bodyPr>
          <a:lstStyle/>
          <a:p>
            <a:pPr>
              <a:defRPr sz="2400">
                <a:uFill>
                  <a:solidFill>
                    <a:schemeClr val="accent4"/>
                  </a:solidFill>
                </a:uFill>
                <a:latin typeface="+mn-lt"/>
                <a:ea typeface="+mn-ea"/>
                <a:cs typeface="+mn-cs"/>
                <a:sym typeface="Times New Roman"/>
              </a:defRPr>
            </a:pPr>
            <a:r>
              <a:rPr sz="2400"/>
              <a:t>Se basa en el sentimiento </a:t>
            </a:r>
          </a:p>
          <a:p>
            <a:pPr>
              <a:defRPr sz="2400">
                <a:uFill>
                  <a:solidFill>
                    <a:schemeClr val="accent4"/>
                  </a:solidFill>
                </a:uFill>
                <a:latin typeface="+mn-lt"/>
                <a:ea typeface="+mn-ea"/>
                <a:cs typeface="+mn-cs"/>
                <a:sym typeface="Times New Roman"/>
              </a:defRPr>
            </a:pPr>
            <a:r>
              <a:rPr sz="2400"/>
              <a:t>de identificación con un </a:t>
            </a:r>
          </a:p>
          <a:p>
            <a:pPr>
              <a:defRPr sz="2400">
                <a:uFill>
                  <a:solidFill>
                    <a:schemeClr val="accent4"/>
                  </a:solidFill>
                </a:uFill>
                <a:latin typeface="+mn-lt"/>
                <a:ea typeface="+mn-ea"/>
                <a:cs typeface="+mn-cs"/>
                <a:sym typeface="Times New Roman"/>
              </a:defRPr>
            </a:pPr>
            <a:r>
              <a:rPr sz="2400"/>
              <a:t>grupo en el cual crea libertad</a:t>
            </a:r>
          </a:p>
        </p:txBody>
      </p:sp>
      <p:sp>
        <p:nvSpPr>
          <p:cNvPr id="334" name="Shape 334"/>
          <p:cNvSpPr/>
          <p:nvPr/>
        </p:nvSpPr>
        <p:spPr>
          <a:xfrm flipV="1">
            <a:off x="7280055" y="768788"/>
            <a:ext cx="473239" cy="535677"/>
          </a:xfrm>
          <a:prstGeom prst="line">
            <a:avLst/>
          </a:prstGeom>
          <a:ln>
            <a:tailEnd type="triangle"/>
          </a:ln>
        </p:spPr>
        <p:style>
          <a:lnRef idx="3">
            <a:schemeClr val="accent2"/>
          </a:lnRef>
          <a:fillRef idx="0">
            <a:schemeClr val="accent2"/>
          </a:fillRef>
          <a:effectRef idx="2">
            <a:schemeClr val="accent2"/>
          </a:effectRef>
          <a:fontRef idx="minor">
            <a:schemeClr val="tx1"/>
          </a:fontRef>
        </p:style>
        <p:txBody>
          <a:bodyPr lIns="0" tIns="0" rIns="0" bIns="0"/>
          <a:lstStyle/>
          <a:p>
            <a:endParaRPr/>
          </a:p>
        </p:txBody>
      </p:sp>
      <p:sp>
        <p:nvSpPr>
          <p:cNvPr id="335" name="Shape 335"/>
          <p:cNvSpPr/>
          <p:nvPr/>
        </p:nvSpPr>
        <p:spPr>
          <a:xfrm>
            <a:off x="7753294" y="363617"/>
            <a:ext cx="3337965"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400" dirty="0" err="1"/>
              <a:t>Relación</a:t>
            </a:r>
            <a:r>
              <a:rPr sz="2400" dirty="0"/>
              <a:t> entre </a:t>
            </a:r>
            <a:r>
              <a:rPr sz="2400" dirty="0" err="1"/>
              <a:t>medios</a:t>
            </a:r>
            <a:r>
              <a:rPr sz="2400" dirty="0"/>
              <a:t> de </a:t>
            </a:r>
          </a:p>
          <a:p>
            <a:pPr>
              <a:defRPr sz="2400">
                <a:uFill>
                  <a:solidFill>
                    <a:schemeClr val="accent4"/>
                  </a:solidFill>
                </a:uFill>
                <a:latin typeface="+mn-lt"/>
                <a:ea typeface="+mn-ea"/>
                <a:cs typeface="+mn-cs"/>
                <a:sym typeface="Times New Roman"/>
              </a:defRPr>
            </a:pPr>
            <a:r>
              <a:rPr sz="2400" dirty="0" err="1"/>
              <a:t>comunicación</a:t>
            </a:r>
            <a:r>
              <a:rPr sz="2400" dirty="0"/>
              <a:t> de </a:t>
            </a:r>
            <a:r>
              <a:rPr sz="2400" dirty="0" err="1"/>
              <a:t>masas</a:t>
            </a:r>
            <a:endParaRPr sz="2400" dirty="0"/>
          </a:p>
        </p:txBody>
      </p:sp>
      <p:sp>
        <p:nvSpPr>
          <p:cNvPr id="336" name="Shape 336"/>
          <p:cNvSpPr/>
          <p:nvPr/>
        </p:nvSpPr>
        <p:spPr>
          <a:xfrm>
            <a:off x="7305620" y="1289686"/>
            <a:ext cx="3658980" cy="25203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20555" y="21600"/>
                </a:lnTo>
              </a:path>
            </a:pathLst>
          </a:custGeom>
          <a:ln>
            <a:tailEnd type="triangle"/>
          </a:ln>
        </p:spPr>
        <p:style>
          <a:lnRef idx="3">
            <a:schemeClr val="accent2"/>
          </a:lnRef>
          <a:fillRef idx="0">
            <a:schemeClr val="accent2"/>
          </a:fillRef>
          <a:effectRef idx="2">
            <a:schemeClr val="accent2"/>
          </a:effectRef>
          <a:fontRef idx="minor">
            <a:schemeClr val="tx1"/>
          </a:fontRef>
        </p:style>
        <p:txBody>
          <a:bodyPr lIns="50800" tIns="50800" rIns="50800" bIns="50800"/>
          <a:lstStyle/>
          <a:p>
            <a:pPr>
              <a:defRPr sz="2400">
                <a:uFill>
                  <a:solidFill>
                    <a:schemeClr val="accent4"/>
                  </a:solidFill>
                </a:uFill>
                <a:latin typeface="+mn-lt"/>
                <a:ea typeface="+mn-ea"/>
                <a:cs typeface="+mn-cs"/>
                <a:sym typeface="Times New Roman"/>
              </a:defRPr>
            </a:pPr>
            <a:endParaRPr sz="2400"/>
          </a:p>
        </p:txBody>
      </p:sp>
      <p:sp>
        <p:nvSpPr>
          <p:cNvPr id="338" name="Shape 338"/>
          <p:cNvSpPr/>
          <p:nvPr/>
        </p:nvSpPr>
        <p:spPr>
          <a:xfrm>
            <a:off x="5951538" y="2997200"/>
            <a:ext cx="4280211" cy="133369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000" dirty="0"/>
              <a:t>Se da  a </a:t>
            </a:r>
            <a:r>
              <a:rPr sz="2000" dirty="0" err="1"/>
              <a:t>partir</a:t>
            </a:r>
            <a:r>
              <a:rPr sz="2000" dirty="0"/>
              <a:t> de la </a:t>
            </a:r>
            <a:r>
              <a:rPr sz="2000" dirty="0" err="1"/>
              <a:t>división</a:t>
            </a:r>
            <a:r>
              <a:rPr sz="2000" dirty="0"/>
              <a:t> del </a:t>
            </a:r>
            <a:r>
              <a:rPr sz="2000" dirty="0" err="1"/>
              <a:t>trabajo</a:t>
            </a:r>
            <a:r>
              <a:rPr sz="2000" dirty="0"/>
              <a:t>, </a:t>
            </a:r>
          </a:p>
          <a:p>
            <a:pPr>
              <a:defRPr sz="2400">
                <a:uFill>
                  <a:solidFill>
                    <a:schemeClr val="accent4"/>
                  </a:solidFill>
                </a:uFill>
                <a:latin typeface="+mn-lt"/>
                <a:ea typeface="+mn-ea"/>
                <a:cs typeface="+mn-cs"/>
                <a:sym typeface="Times New Roman"/>
              </a:defRPr>
            </a:pPr>
            <a:r>
              <a:rPr sz="2000" dirty="0" err="1"/>
              <a:t>competición</a:t>
            </a:r>
            <a:r>
              <a:rPr sz="2000" dirty="0"/>
              <a:t> </a:t>
            </a:r>
            <a:r>
              <a:rPr sz="2000" dirty="0" err="1"/>
              <a:t>económica</a:t>
            </a:r>
            <a:r>
              <a:rPr sz="2000" dirty="0"/>
              <a:t>, junto </a:t>
            </a:r>
          </a:p>
          <a:p>
            <a:pPr>
              <a:defRPr sz="2400">
                <a:uFill>
                  <a:solidFill>
                    <a:schemeClr val="accent4"/>
                  </a:solidFill>
                </a:uFill>
                <a:latin typeface="+mn-lt"/>
                <a:ea typeface="+mn-ea"/>
                <a:cs typeface="+mn-cs"/>
                <a:sym typeface="Times New Roman"/>
              </a:defRPr>
            </a:pPr>
            <a:r>
              <a:rPr sz="2000" dirty="0"/>
              <a:t>con la </a:t>
            </a:r>
            <a:r>
              <a:rPr sz="2000" dirty="0" err="1"/>
              <a:t>cultura</a:t>
            </a:r>
            <a:r>
              <a:rPr sz="2000" dirty="0"/>
              <a:t>, la </a:t>
            </a:r>
            <a:r>
              <a:rPr sz="2000" dirty="0" err="1"/>
              <a:t>tradición</a:t>
            </a:r>
            <a:r>
              <a:rPr sz="2000" dirty="0"/>
              <a:t> y las </a:t>
            </a:r>
            <a:r>
              <a:rPr sz="2000" dirty="0" err="1"/>
              <a:t>normas</a:t>
            </a:r>
            <a:r>
              <a:rPr sz="2000" dirty="0"/>
              <a:t>, </a:t>
            </a:r>
          </a:p>
          <a:p>
            <a:pPr>
              <a:defRPr sz="2400">
                <a:uFill>
                  <a:solidFill>
                    <a:schemeClr val="accent4"/>
                  </a:solidFill>
                </a:uFill>
                <a:latin typeface="+mn-lt"/>
                <a:ea typeface="+mn-ea"/>
                <a:cs typeface="+mn-cs"/>
                <a:sym typeface="Times New Roman"/>
              </a:defRPr>
            </a:pPr>
            <a:r>
              <a:rPr sz="2000" dirty="0"/>
              <a:t>que son la base para </a:t>
            </a:r>
            <a:r>
              <a:rPr sz="2000" dirty="0" err="1"/>
              <a:t>fundar</a:t>
            </a:r>
            <a:r>
              <a:rPr sz="2000" dirty="0"/>
              <a:t> el </a:t>
            </a:r>
            <a:r>
              <a:rPr sz="2000" dirty="0" err="1"/>
              <a:t>consenso</a:t>
            </a:r>
            <a:endParaRPr sz="2000" dirty="0"/>
          </a:p>
        </p:txBody>
      </p:sp>
      <p:sp>
        <p:nvSpPr>
          <p:cNvPr id="339" name="Shape 339"/>
          <p:cNvSpPr/>
          <p:nvPr/>
        </p:nvSpPr>
        <p:spPr>
          <a:xfrm>
            <a:off x="5880101" y="3068638"/>
            <a:ext cx="4787899" cy="1441451"/>
          </a:xfrm>
          <a:prstGeom prst="rect">
            <a:avLst/>
          </a:prstGeom>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340" name="Shape 340"/>
          <p:cNvSpPr/>
          <p:nvPr/>
        </p:nvSpPr>
        <p:spPr>
          <a:xfrm flipH="1">
            <a:off x="3306753" y="2046904"/>
            <a:ext cx="1021102" cy="12902"/>
          </a:xfrm>
          <a:prstGeom prst="line">
            <a:avLst/>
          </a:prstGeom>
          <a:ln/>
        </p:spPr>
        <p:style>
          <a:lnRef idx="3">
            <a:schemeClr val="accent2"/>
          </a:lnRef>
          <a:fillRef idx="0">
            <a:schemeClr val="accent2"/>
          </a:fillRef>
          <a:effectRef idx="2">
            <a:schemeClr val="accent2"/>
          </a:effectRef>
          <a:fontRef idx="minor">
            <a:schemeClr val="tx1"/>
          </a:fontRef>
        </p:style>
        <p:txBody>
          <a:bodyPr lIns="0" tIns="0" rIns="0" bIns="0"/>
          <a:lstStyle/>
          <a:p>
            <a:endParaRPr/>
          </a:p>
        </p:txBody>
      </p:sp>
      <p:sp>
        <p:nvSpPr>
          <p:cNvPr id="341" name="Shape 341"/>
          <p:cNvSpPr/>
          <p:nvPr/>
        </p:nvSpPr>
        <p:spPr>
          <a:xfrm flipV="1">
            <a:off x="3306753" y="1484313"/>
            <a:ext cx="1" cy="576263"/>
          </a:xfrm>
          <a:prstGeom prst="line">
            <a:avLst/>
          </a:prstGeom>
          <a:ln>
            <a:tailEnd type="triangle"/>
          </a:ln>
        </p:spPr>
        <p:style>
          <a:lnRef idx="3">
            <a:schemeClr val="accent2"/>
          </a:lnRef>
          <a:fillRef idx="0">
            <a:schemeClr val="accent2"/>
          </a:fillRef>
          <a:effectRef idx="2">
            <a:schemeClr val="accent2"/>
          </a:effectRef>
          <a:fontRef idx="minor">
            <a:schemeClr val="tx1"/>
          </a:fontRef>
        </p:style>
        <p:txBody>
          <a:bodyPr lIns="0" tIns="0" rIns="0" bIns="0"/>
          <a:lstStyle/>
          <a:p>
            <a:endParaRPr/>
          </a:p>
        </p:txBody>
      </p:sp>
      <p:sp>
        <p:nvSpPr>
          <p:cNvPr id="342" name="Shape 342"/>
          <p:cNvSpPr/>
          <p:nvPr/>
        </p:nvSpPr>
        <p:spPr>
          <a:xfrm>
            <a:off x="1844773" y="711009"/>
            <a:ext cx="1806007"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400" dirty="0"/>
              <a:t>Le da </a:t>
            </a:r>
            <a:r>
              <a:rPr sz="2400" dirty="0" err="1"/>
              <a:t>libertad</a:t>
            </a:r>
            <a:endParaRPr sz="2400" dirty="0"/>
          </a:p>
          <a:p>
            <a:pPr>
              <a:defRPr sz="2400">
                <a:uFill>
                  <a:solidFill>
                    <a:schemeClr val="accent4"/>
                  </a:solidFill>
                </a:uFill>
                <a:latin typeface="+mn-lt"/>
                <a:ea typeface="+mn-ea"/>
                <a:cs typeface="+mn-cs"/>
                <a:sym typeface="Times New Roman"/>
              </a:defRPr>
            </a:pPr>
            <a:r>
              <a:rPr sz="2400" dirty="0"/>
              <a:t> al </a:t>
            </a:r>
            <a:r>
              <a:rPr sz="2400" dirty="0" err="1"/>
              <a:t>individuo</a:t>
            </a:r>
            <a:endParaRPr sz="2400" dirty="0"/>
          </a:p>
        </p:txBody>
      </p:sp>
      <p:sp>
        <p:nvSpPr>
          <p:cNvPr id="343" name="Shape 343"/>
          <p:cNvSpPr/>
          <p:nvPr/>
        </p:nvSpPr>
        <p:spPr>
          <a:xfrm rot="16200000" flipH="1" flipV="1">
            <a:off x="1542886" y="-528462"/>
            <a:ext cx="2965428" cy="4386174"/>
          </a:xfrm>
          <a:custGeom>
            <a:avLst/>
            <a:gdLst/>
            <a:ahLst/>
            <a:cxnLst>
              <a:cxn ang="0">
                <a:pos x="wd2" y="hd2"/>
              </a:cxn>
              <a:cxn ang="5400000">
                <a:pos x="wd2" y="hd2"/>
              </a:cxn>
              <a:cxn ang="10800000">
                <a:pos x="wd2" y="hd2"/>
              </a:cxn>
              <a:cxn ang="16200000">
                <a:pos x="wd2" y="hd2"/>
              </a:cxn>
            </a:cxnLst>
            <a:rect l="0" t="0" r="r" b="b"/>
            <a:pathLst>
              <a:path w="21600" h="21600" extrusionOk="0">
                <a:moveTo>
                  <a:pt x="1665" y="0"/>
                </a:moveTo>
                <a:lnTo>
                  <a:pt x="0" y="0"/>
                </a:lnTo>
                <a:lnTo>
                  <a:pt x="0" y="21600"/>
                </a:lnTo>
                <a:lnTo>
                  <a:pt x="21600" y="21600"/>
                </a:lnTo>
                <a:lnTo>
                  <a:pt x="21600" y="17645"/>
                </a:lnTo>
              </a:path>
            </a:pathLst>
          </a:custGeom>
          <a:ln>
            <a:headEnd type="triangle"/>
            <a:tailEnd type="triangle"/>
          </a:ln>
        </p:spPr>
        <p:style>
          <a:lnRef idx="3">
            <a:schemeClr val="accent2"/>
          </a:lnRef>
          <a:fillRef idx="0">
            <a:schemeClr val="accent2"/>
          </a:fillRef>
          <a:effectRef idx="2">
            <a:schemeClr val="accent2"/>
          </a:effectRef>
          <a:fontRef idx="minor">
            <a:schemeClr val="tx1"/>
          </a:fontRef>
        </p:style>
        <p:txBody>
          <a:bodyPr lIns="50800" tIns="50800" rIns="50800" bIns="50800"/>
          <a:lstStyle/>
          <a:p>
            <a:pPr>
              <a:defRPr sz="2400">
                <a:uFill>
                  <a:solidFill>
                    <a:schemeClr val="accent4"/>
                  </a:solidFill>
                </a:uFill>
                <a:latin typeface="+mn-lt"/>
                <a:ea typeface="+mn-ea"/>
                <a:cs typeface="+mn-cs"/>
                <a:sym typeface="Times New Roman"/>
              </a:defRPr>
            </a:pPr>
            <a:endParaRPr sz="2400"/>
          </a:p>
        </p:txBody>
      </p:sp>
      <p:sp>
        <p:nvSpPr>
          <p:cNvPr id="344" name="Shape 344"/>
          <p:cNvSpPr/>
          <p:nvPr/>
        </p:nvSpPr>
        <p:spPr>
          <a:xfrm>
            <a:off x="1670624" y="2773003"/>
            <a:ext cx="3548063" cy="841256"/>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spAutoFit/>
          </a:bodyPr>
          <a:lstStyle>
            <a:lvl1pPr defTabSz="914400">
              <a:defRPr sz="2800">
                <a:uFill>
                  <a:solidFill>
                    <a:schemeClr val="accent4"/>
                  </a:solidFill>
                </a:uFill>
                <a:latin typeface="+mn-lt"/>
                <a:ea typeface="+mn-ea"/>
                <a:cs typeface="+mn-cs"/>
                <a:sym typeface="Times New Roman"/>
              </a:defRPr>
            </a:lvl1pPr>
          </a:lstStyle>
          <a:p>
            <a:pPr>
              <a:defRPr sz="2400"/>
            </a:pPr>
            <a:r>
              <a:rPr dirty="0"/>
              <a:t>¿</a:t>
            </a:r>
            <a:r>
              <a:rPr dirty="0" err="1"/>
              <a:t>Cómo</a:t>
            </a:r>
            <a:r>
              <a:rPr dirty="0"/>
              <a:t> se da el </a:t>
            </a:r>
            <a:r>
              <a:rPr dirty="0" err="1"/>
              <a:t>consenso</a:t>
            </a:r>
            <a:r>
              <a:rPr dirty="0"/>
              <a:t> </a:t>
            </a:r>
            <a:r>
              <a:rPr dirty="0" err="1"/>
              <a:t>en</a:t>
            </a:r>
            <a:r>
              <a:rPr dirty="0"/>
              <a:t> la ciudad?</a:t>
            </a:r>
          </a:p>
        </p:txBody>
      </p:sp>
      <p:sp>
        <p:nvSpPr>
          <p:cNvPr id="345" name="Shape 345"/>
          <p:cNvSpPr/>
          <p:nvPr/>
        </p:nvSpPr>
        <p:spPr>
          <a:xfrm>
            <a:off x="3648075" y="3284538"/>
            <a:ext cx="0" cy="576263"/>
          </a:xfrm>
          <a:prstGeom prst="line">
            <a:avLst/>
          </a:prstGeom>
          <a:ln w="38100">
            <a:solidFill>
              <a:srgbClr val="CC3300"/>
            </a:solidFill>
            <a:tailEnd type="triangle"/>
          </a:ln>
        </p:spPr>
        <p:txBody>
          <a:bodyPr lIns="0" tIns="0" rIns="0" bIns="0"/>
          <a:lstStyle/>
          <a:p>
            <a:endParaRPr/>
          </a:p>
        </p:txBody>
      </p:sp>
      <p:sp>
        <p:nvSpPr>
          <p:cNvPr id="346" name="Shape 346"/>
          <p:cNvSpPr/>
          <p:nvPr/>
        </p:nvSpPr>
        <p:spPr>
          <a:xfrm>
            <a:off x="966953" y="3810000"/>
            <a:ext cx="4609878" cy="1210588"/>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p>
            <a:pPr>
              <a:defRPr sz="2400">
                <a:uFill>
                  <a:solidFill>
                    <a:schemeClr val="accent4"/>
                  </a:solidFill>
                </a:uFill>
                <a:latin typeface="+mn-lt"/>
                <a:ea typeface="+mn-ea"/>
                <a:cs typeface="+mn-cs"/>
                <a:sym typeface="Times New Roman"/>
              </a:defRPr>
            </a:pPr>
            <a:r>
              <a:rPr sz="2400" dirty="0"/>
              <a:t>Se </a:t>
            </a:r>
            <a:r>
              <a:rPr sz="2400" dirty="0" err="1"/>
              <a:t>tiene</a:t>
            </a:r>
            <a:r>
              <a:rPr sz="2400" dirty="0"/>
              <a:t> que </a:t>
            </a:r>
            <a:r>
              <a:rPr sz="2400" dirty="0" err="1"/>
              <a:t>construir</a:t>
            </a:r>
            <a:r>
              <a:rPr sz="2400" dirty="0"/>
              <a:t> a </a:t>
            </a:r>
            <a:r>
              <a:rPr sz="2400" dirty="0" err="1"/>
              <a:t>partir</a:t>
            </a:r>
            <a:r>
              <a:rPr sz="2400" dirty="0"/>
              <a:t> </a:t>
            </a:r>
          </a:p>
          <a:p>
            <a:pPr>
              <a:defRPr sz="2400">
                <a:uFill>
                  <a:solidFill>
                    <a:schemeClr val="accent4"/>
                  </a:solidFill>
                </a:uFill>
                <a:latin typeface="+mn-lt"/>
                <a:ea typeface="+mn-ea"/>
                <a:cs typeface="+mn-cs"/>
                <a:sym typeface="Times New Roman"/>
              </a:defRPr>
            </a:pPr>
            <a:r>
              <a:rPr sz="2400" dirty="0"/>
              <a:t>de la </a:t>
            </a:r>
            <a:r>
              <a:rPr sz="2400" dirty="0" err="1"/>
              <a:t>discusión</a:t>
            </a:r>
            <a:r>
              <a:rPr sz="2400" dirty="0"/>
              <a:t>, </a:t>
            </a:r>
            <a:r>
              <a:rPr sz="2400" dirty="0" err="1"/>
              <a:t>negociación</a:t>
            </a:r>
            <a:r>
              <a:rPr sz="2400" dirty="0"/>
              <a:t> e </a:t>
            </a:r>
          </a:p>
          <a:p>
            <a:pPr>
              <a:defRPr sz="2400">
                <a:uFill>
                  <a:solidFill>
                    <a:schemeClr val="accent4"/>
                  </a:solidFill>
                </a:uFill>
                <a:latin typeface="+mn-lt"/>
                <a:ea typeface="+mn-ea"/>
                <a:cs typeface="+mn-cs"/>
                <a:sym typeface="Times New Roman"/>
              </a:defRPr>
            </a:pPr>
            <a:r>
              <a:rPr sz="2400" dirty="0" err="1"/>
              <a:t>interacción</a:t>
            </a:r>
            <a:r>
              <a:rPr sz="2400" dirty="0"/>
              <a:t> social</a:t>
            </a:r>
          </a:p>
        </p:txBody>
      </p:sp>
      <p:sp>
        <p:nvSpPr>
          <p:cNvPr id="347" name="Shape 347"/>
          <p:cNvSpPr/>
          <p:nvPr/>
        </p:nvSpPr>
        <p:spPr>
          <a:xfrm>
            <a:off x="4583112" y="4805561"/>
            <a:ext cx="6084888" cy="139525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spAutoFit/>
          </a:bodyPr>
          <a:lstStyle/>
          <a:p>
            <a:pPr>
              <a:defRPr sz="2400">
                <a:uFill>
                  <a:solidFill>
                    <a:schemeClr val="accent4"/>
                  </a:solidFill>
                </a:uFill>
                <a:latin typeface="+mn-lt"/>
                <a:ea typeface="+mn-ea"/>
                <a:cs typeface="+mn-cs"/>
                <a:sym typeface="Times New Roman"/>
              </a:defRPr>
            </a:pPr>
            <a:r>
              <a:rPr sz="2800" dirty="0"/>
              <a:t>Este </a:t>
            </a:r>
            <a:r>
              <a:rPr sz="2800" dirty="0" err="1"/>
              <a:t>consenso</a:t>
            </a:r>
            <a:r>
              <a:rPr sz="2800" dirty="0"/>
              <a:t> </a:t>
            </a:r>
            <a:r>
              <a:rPr sz="2800" dirty="0" err="1"/>
              <a:t>es</a:t>
            </a:r>
            <a:r>
              <a:rPr sz="2800" dirty="0"/>
              <a:t> </a:t>
            </a:r>
            <a:r>
              <a:rPr sz="2800" dirty="0" err="1"/>
              <a:t>una</a:t>
            </a:r>
            <a:r>
              <a:rPr sz="2800" dirty="0"/>
              <a:t> </a:t>
            </a:r>
            <a:r>
              <a:rPr sz="2800" dirty="0" err="1"/>
              <a:t>acción</a:t>
            </a:r>
            <a:r>
              <a:rPr sz="2800" dirty="0"/>
              <a:t> </a:t>
            </a:r>
          </a:p>
          <a:p>
            <a:pPr>
              <a:defRPr sz="2400">
                <a:uFill>
                  <a:solidFill>
                    <a:schemeClr val="accent4"/>
                  </a:solidFill>
                </a:uFill>
                <a:latin typeface="+mn-lt"/>
                <a:ea typeface="+mn-ea"/>
                <a:cs typeface="+mn-cs"/>
                <a:sym typeface="Times New Roman"/>
              </a:defRPr>
            </a:pPr>
            <a:r>
              <a:rPr sz="2800" dirty="0" err="1"/>
              <a:t>congelada</a:t>
            </a:r>
            <a:r>
              <a:rPr sz="2800" dirty="0"/>
              <a:t> </a:t>
            </a:r>
            <a:r>
              <a:rPr sz="2800" dirty="0" err="1"/>
              <a:t>capaz</a:t>
            </a:r>
            <a:r>
              <a:rPr sz="2800" dirty="0"/>
              <a:t> de </a:t>
            </a:r>
            <a:r>
              <a:rPr sz="2800" dirty="0" err="1"/>
              <a:t>movilizar</a:t>
            </a:r>
            <a:r>
              <a:rPr sz="2800" dirty="0"/>
              <a:t> </a:t>
            </a:r>
          </a:p>
          <a:p>
            <a:pPr>
              <a:defRPr sz="2400">
                <a:uFill>
                  <a:solidFill>
                    <a:schemeClr val="accent4"/>
                  </a:solidFill>
                </a:uFill>
                <a:latin typeface="+mn-lt"/>
                <a:ea typeface="+mn-ea"/>
                <a:cs typeface="+mn-cs"/>
                <a:sym typeface="Times New Roman"/>
              </a:defRPr>
            </a:pPr>
            <a:r>
              <a:rPr sz="2800" dirty="0" err="1"/>
              <a:t>energía</a:t>
            </a:r>
            <a:r>
              <a:rPr sz="2800" dirty="0"/>
              <a:t> de la </a:t>
            </a:r>
            <a:r>
              <a:rPr sz="2800" dirty="0" err="1"/>
              <a:t>colectividad</a:t>
            </a:r>
            <a:endParaRPr sz="2800" dirty="0"/>
          </a:p>
        </p:txBody>
      </p:sp>
      <p:sp>
        <p:nvSpPr>
          <p:cNvPr id="348" name="Shape 348"/>
          <p:cNvSpPr/>
          <p:nvPr/>
        </p:nvSpPr>
        <p:spPr>
          <a:xfrm>
            <a:off x="8904288" y="4292600"/>
            <a:ext cx="1079501" cy="1296988"/>
          </a:xfrm>
          <a:custGeom>
            <a:avLst/>
            <a:gdLst/>
            <a:ahLst/>
            <a:cxnLst>
              <a:cxn ang="0">
                <a:pos x="wd2" y="hd2"/>
              </a:cxn>
              <a:cxn ang="5400000">
                <a:pos x="wd2" y="hd2"/>
              </a:cxn>
              <a:cxn ang="10800000">
                <a:pos x="wd2" y="hd2"/>
              </a:cxn>
              <a:cxn ang="16200000">
                <a:pos x="wd2" y="hd2"/>
              </a:cxn>
            </a:cxnLst>
            <a:rect l="0" t="0" r="r" b="b"/>
            <a:pathLst>
              <a:path w="21600" h="21600" extrusionOk="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CC3300"/>
          </a:solidFill>
          <a:ln>
            <a:solidFill>
              <a:schemeClr val="accent4"/>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Tree>
    <p:extLst>
      <p:ext uri="{BB962C8B-B14F-4D97-AF65-F5344CB8AC3E}">
        <p14:creationId xmlns:p14="http://schemas.microsoft.com/office/powerpoint/2010/main" val="2242414055"/>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hape 350"/>
          <p:cNvSpPr>
            <a:spLocks noGrp="1"/>
          </p:cNvSpPr>
          <p:nvPr>
            <p:ph type="title"/>
          </p:nvPr>
        </p:nvSpPr>
        <p:spPr>
          <a:xfrm>
            <a:off x="3863976" y="2781300"/>
            <a:ext cx="4176713" cy="1595438"/>
          </a:xfrm>
          <a:prstGeom prst="rect">
            <a:avLst/>
          </a:prstGeom>
        </p:spPr>
        <p:txBody>
          <a:bodyPr>
            <a:noAutofit/>
          </a:bodyPr>
          <a:lstStyle>
            <a:lvl1pPr algn="l">
              <a:defRPr sz="2400"/>
            </a:lvl1pPr>
          </a:lstStyle>
          <a:p>
            <a:pPr>
              <a:defRPr sz="4400"/>
            </a:pPr>
            <a:r>
              <a:rPr sz="2800" dirty="0"/>
              <a:t>Para </a:t>
            </a:r>
            <a:r>
              <a:rPr sz="2800" dirty="0" err="1"/>
              <a:t>explicar</a:t>
            </a:r>
            <a:r>
              <a:rPr sz="2800" dirty="0"/>
              <a:t> al </a:t>
            </a:r>
            <a:r>
              <a:rPr sz="2800" dirty="0" err="1"/>
              <a:t>urbanismo</a:t>
            </a:r>
            <a:r>
              <a:rPr sz="2800" dirty="0"/>
              <a:t> </a:t>
            </a:r>
            <a:r>
              <a:rPr sz="2800" dirty="0" err="1"/>
              <a:t>como</a:t>
            </a:r>
            <a:r>
              <a:rPr sz="2800" dirty="0"/>
              <a:t> </a:t>
            </a:r>
            <a:r>
              <a:rPr sz="2800" dirty="0" err="1"/>
              <a:t>modo</a:t>
            </a:r>
            <a:r>
              <a:rPr sz="2800" dirty="0"/>
              <a:t> de </a:t>
            </a:r>
            <a:r>
              <a:rPr sz="2800" dirty="0" err="1"/>
              <a:t>vida</a:t>
            </a:r>
            <a:r>
              <a:rPr sz="2800" dirty="0"/>
              <a:t> </a:t>
            </a:r>
            <a:r>
              <a:rPr sz="2800" dirty="0" err="1"/>
              <a:t>hace</a:t>
            </a:r>
            <a:r>
              <a:rPr sz="2800" dirty="0"/>
              <a:t> </a:t>
            </a:r>
            <a:r>
              <a:rPr sz="2800" dirty="0" err="1"/>
              <a:t>una</a:t>
            </a:r>
            <a:r>
              <a:rPr sz="2800" dirty="0"/>
              <a:t> </a:t>
            </a:r>
            <a:r>
              <a:rPr sz="2800" dirty="0" err="1"/>
              <a:t>diferencia</a:t>
            </a:r>
            <a:r>
              <a:rPr sz="2800" dirty="0"/>
              <a:t> entre </a:t>
            </a:r>
            <a:r>
              <a:rPr sz="2800" dirty="0" err="1"/>
              <a:t>urbanización</a:t>
            </a:r>
            <a:r>
              <a:rPr sz="2800" dirty="0"/>
              <a:t> y </a:t>
            </a:r>
            <a:r>
              <a:rPr sz="2800" dirty="0" err="1"/>
              <a:t>urbanismo</a:t>
            </a:r>
            <a:endParaRPr sz="2800" dirty="0"/>
          </a:p>
        </p:txBody>
      </p:sp>
      <p:sp>
        <p:nvSpPr>
          <p:cNvPr id="351" name="Shape 351"/>
          <p:cNvSpPr/>
          <p:nvPr/>
        </p:nvSpPr>
        <p:spPr>
          <a:xfrm>
            <a:off x="3863975" y="2133600"/>
            <a:ext cx="4248150" cy="2952750"/>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8100" y="5400"/>
                </a:lnTo>
                <a:lnTo>
                  <a:pt x="8100" y="2700"/>
                </a:lnTo>
                <a:lnTo>
                  <a:pt x="5400" y="2700"/>
                </a:lnTo>
                <a:lnTo>
                  <a:pt x="10800" y="0"/>
                </a:lnTo>
                <a:lnTo>
                  <a:pt x="16200" y="2700"/>
                </a:lnTo>
                <a:lnTo>
                  <a:pt x="13500" y="2700"/>
                </a:lnTo>
                <a:lnTo>
                  <a:pt x="13500" y="5400"/>
                </a:lnTo>
                <a:lnTo>
                  <a:pt x="21600" y="5400"/>
                </a:lnTo>
                <a:lnTo>
                  <a:pt x="21600" y="16200"/>
                </a:lnTo>
                <a:lnTo>
                  <a:pt x="13500" y="16200"/>
                </a:lnTo>
                <a:lnTo>
                  <a:pt x="13500" y="18900"/>
                </a:lnTo>
                <a:lnTo>
                  <a:pt x="16200" y="18900"/>
                </a:lnTo>
                <a:lnTo>
                  <a:pt x="10800" y="21600"/>
                </a:lnTo>
                <a:lnTo>
                  <a:pt x="5400" y="18900"/>
                </a:lnTo>
                <a:lnTo>
                  <a:pt x="8100" y="18900"/>
                </a:lnTo>
                <a:lnTo>
                  <a:pt x="8100" y="16200"/>
                </a:lnTo>
                <a:lnTo>
                  <a:pt x="0" y="16200"/>
                </a:lnTo>
                <a:close/>
              </a:path>
            </a:pathLst>
          </a:custGeom>
          <a:ln w="38100">
            <a:solidFill>
              <a:schemeClr val="accent1"/>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352" name="Shape 352"/>
          <p:cNvSpPr/>
          <p:nvPr/>
        </p:nvSpPr>
        <p:spPr>
          <a:xfrm>
            <a:off x="276113" y="236022"/>
            <a:ext cx="11639775" cy="1395254"/>
          </a:xfrm>
          <a:prstGeom prst="rect">
            <a:avLst/>
          </a:prstGeom>
          <a:ln/>
          <a:extLst>
            <a:ext uri="{C572A759-6A51-4108-AA02-DFA0A04FC94B}">
              <ma14:wrappingTextBoxFlag xmlns:ma14="http://schemas.microsoft.com/office/mac/drawingml/2011/main" xmlns="" val="1"/>
            </a:ext>
          </a:extLst>
        </p:spPr>
        <p:style>
          <a:lnRef idx="1">
            <a:schemeClr val="accent1"/>
          </a:lnRef>
          <a:fillRef idx="2">
            <a:schemeClr val="accent1"/>
          </a:fillRef>
          <a:effectRef idx="1">
            <a:schemeClr val="accent1"/>
          </a:effectRef>
          <a:fontRef idx="minor">
            <a:schemeClr val="dk1"/>
          </a:fontRef>
        </p:style>
        <p:txBody>
          <a:bodyPr wrap="square" lIns="50800" tIns="50800" rIns="50800" bIns="50800">
            <a:spAutoFit/>
          </a:bodyPr>
          <a:lstStyle/>
          <a:p>
            <a:pPr algn="ctr">
              <a:defRPr sz="2400">
                <a:uFill>
                  <a:solidFill>
                    <a:schemeClr val="accent4"/>
                  </a:solidFill>
                </a:uFill>
                <a:latin typeface="+mn-lt"/>
                <a:ea typeface="+mn-ea"/>
                <a:cs typeface="+mn-cs"/>
                <a:sym typeface="Times New Roman"/>
              </a:defRPr>
            </a:pPr>
            <a:r>
              <a:rPr sz="2800" i="1" dirty="0" err="1"/>
              <a:t>Urbanismo</a:t>
            </a:r>
            <a:r>
              <a:rPr sz="2800" i="1" dirty="0"/>
              <a:t>:</a:t>
            </a:r>
            <a:r>
              <a:rPr sz="2800" dirty="0"/>
              <a:t> </a:t>
            </a:r>
            <a:r>
              <a:rPr sz="2800" dirty="0" err="1" smtClean="0"/>
              <a:t>conjun</a:t>
            </a:r>
            <a:r>
              <a:rPr lang="es-MX" sz="2800" dirty="0" smtClean="0"/>
              <a:t>t</a:t>
            </a:r>
            <a:r>
              <a:rPr sz="2800" dirty="0" smtClean="0"/>
              <a:t>o de</a:t>
            </a:r>
            <a:r>
              <a:rPr lang="es-MX" sz="2800" dirty="0" smtClean="0"/>
              <a:t> </a:t>
            </a:r>
            <a:r>
              <a:rPr sz="2800" dirty="0" err="1" smtClean="0"/>
              <a:t>elementos</a:t>
            </a:r>
            <a:r>
              <a:rPr sz="2800" dirty="0" smtClean="0"/>
              <a:t> que</a:t>
            </a:r>
            <a:r>
              <a:rPr lang="es-MX" sz="2800" dirty="0"/>
              <a:t> </a:t>
            </a:r>
            <a:r>
              <a:rPr sz="2800" dirty="0" err="1" smtClean="0"/>
              <a:t>forman</a:t>
            </a:r>
            <a:r>
              <a:rPr sz="2800" dirty="0" smtClean="0"/>
              <a:t> </a:t>
            </a:r>
            <a:r>
              <a:rPr sz="2800" dirty="0"/>
              <a:t>el </a:t>
            </a:r>
            <a:r>
              <a:rPr sz="2800" dirty="0" err="1" smtClean="0"/>
              <a:t>tipo</a:t>
            </a:r>
            <a:r>
              <a:rPr lang="es-MX" sz="2800" dirty="0"/>
              <a:t> </a:t>
            </a:r>
            <a:r>
              <a:rPr sz="2800" dirty="0" smtClean="0"/>
              <a:t>de </a:t>
            </a:r>
            <a:r>
              <a:rPr sz="2800" dirty="0" err="1"/>
              <a:t>vida</a:t>
            </a:r>
            <a:r>
              <a:rPr sz="2800" dirty="0"/>
              <a:t> </a:t>
            </a:r>
            <a:r>
              <a:rPr sz="2800" dirty="0" err="1"/>
              <a:t>en</a:t>
            </a:r>
            <a:r>
              <a:rPr sz="2800" dirty="0"/>
              <a:t> la </a:t>
            </a:r>
            <a:r>
              <a:rPr sz="2800" dirty="0" smtClean="0"/>
              <a:t>ciudad,</a:t>
            </a:r>
            <a:r>
              <a:rPr lang="es-MX" sz="2800" dirty="0" smtClean="0"/>
              <a:t> </a:t>
            </a:r>
            <a:r>
              <a:rPr sz="2800" dirty="0" err="1" smtClean="0"/>
              <a:t>típico</a:t>
            </a:r>
            <a:r>
              <a:rPr sz="2800" dirty="0" smtClean="0"/>
              <a:t> </a:t>
            </a:r>
            <a:r>
              <a:rPr sz="2800" dirty="0" err="1"/>
              <a:t>modo</a:t>
            </a:r>
            <a:r>
              <a:rPr sz="2800" dirty="0"/>
              <a:t> de </a:t>
            </a:r>
            <a:r>
              <a:rPr sz="2800" dirty="0" err="1"/>
              <a:t>vida</a:t>
            </a:r>
            <a:r>
              <a:rPr sz="2800" dirty="0"/>
              <a:t> </a:t>
            </a:r>
            <a:r>
              <a:rPr sz="2800" dirty="0" smtClean="0"/>
              <a:t>social</a:t>
            </a:r>
            <a:r>
              <a:rPr lang="es-MX" sz="2800" dirty="0" smtClean="0"/>
              <a:t>. E</a:t>
            </a:r>
            <a:r>
              <a:rPr sz="2800" dirty="0" err="1" smtClean="0"/>
              <a:t>xistió</a:t>
            </a:r>
            <a:r>
              <a:rPr lang="es-MX" sz="2800" dirty="0" smtClean="0"/>
              <a:t> </a:t>
            </a:r>
            <a:r>
              <a:rPr sz="2800" dirty="0" err="1" smtClean="0"/>
              <a:t>en</a:t>
            </a:r>
            <a:r>
              <a:rPr lang="es-MX" sz="2800" dirty="0" smtClean="0"/>
              <a:t> </a:t>
            </a:r>
            <a:r>
              <a:rPr sz="2800" dirty="0" err="1" smtClean="0"/>
              <a:t>aquellos</a:t>
            </a:r>
            <a:r>
              <a:rPr lang="es-MX" sz="2800" dirty="0" smtClean="0"/>
              <a:t> </a:t>
            </a:r>
            <a:r>
              <a:rPr sz="2800" dirty="0" err="1" smtClean="0"/>
              <a:t>asentamientos</a:t>
            </a:r>
            <a:r>
              <a:rPr lang="es-MX" sz="2800" dirty="0" smtClean="0"/>
              <a:t> </a:t>
            </a:r>
            <a:r>
              <a:rPr sz="2800" dirty="0" err="1" smtClean="0"/>
              <a:t>concebidos</a:t>
            </a:r>
            <a:r>
              <a:rPr sz="2800" dirty="0" smtClean="0"/>
              <a:t> </a:t>
            </a:r>
            <a:r>
              <a:rPr sz="2800" dirty="0" err="1" smtClean="0"/>
              <a:t>como</a:t>
            </a:r>
            <a:r>
              <a:rPr sz="2800" dirty="0" smtClean="0"/>
              <a:t> </a:t>
            </a:r>
            <a:r>
              <a:rPr sz="2800" dirty="0"/>
              <a:t>ciudad.</a:t>
            </a:r>
          </a:p>
        </p:txBody>
      </p:sp>
      <p:sp>
        <p:nvSpPr>
          <p:cNvPr id="353" name="Shape 353"/>
          <p:cNvSpPr/>
          <p:nvPr/>
        </p:nvSpPr>
        <p:spPr>
          <a:xfrm>
            <a:off x="1" y="5157787"/>
            <a:ext cx="12192000" cy="1395254"/>
          </a:xfrm>
          <a:prstGeom prst="rect">
            <a:avLst/>
          </a:prstGeom>
          <a:ln/>
          <a:extLst>
            <a:ext uri="{C572A759-6A51-4108-AA02-DFA0A04FC94B}">
              <ma14:wrappingTextBoxFlag xmlns:ma14="http://schemas.microsoft.com/office/mac/drawingml/2011/main" xmlns="" val="1"/>
            </a:ext>
          </a:extLst>
        </p:spPr>
        <p:style>
          <a:lnRef idx="1">
            <a:schemeClr val="accent1"/>
          </a:lnRef>
          <a:fillRef idx="2">
            <a:schemeClr val="accent1"/>
          </a:fillRef>
          <a:effectRef idx="1">
            <a:schemeClr val="accent1"/>
          </a:effectRef>
          <a:fontRef idx="minor">
            <a:schemeClr val="dk1"/>
          </a:fontRef>
        </p:style>
        <p:txBody>
          <a:bodyPr wrap="square" lIns="50800" tIns="50800" rIns="50800" bIns="50800">
            <a:spAutoFit/>
          </a:bodyPr>
          <a:lstStyle/>
          <a:p>
            <a:pPr>
              <a:defRPr sz="2400">
                <a:uFill>
                  <a:solidFill>
                    <a:schemeClr val="accent4"/>
                  </a:solidFill>
                </a:uFill>
                <a:latin typeface="+mn-lt"/>
                <a:ea typeface="+mn-ea"/>
                <a:cs typeface="+mn-cs"/>
                <a:sym typeface="Times New Roman"/>
              </a:defRPr>
            </a:pPr>
            <a:r>
              <a:rPr sz="2800" b="1" i="1" dirty="0" err="1"/>
              <a:t>Urbanización</a:t>
            </a:r>
            <a:r>
              <a:rPr sz="2800" dirty="0"/>
              <a:t>: </a:t>
            </a:r>
            <a:r>
              <a:rPr sz="2800" dirty="0" err="1"/>
              <a:t>capitalismo</a:t>
            </a:r>
            <a:r>
              <a:rPr sz="2800" dirty="0"/>
              <a:t> </a:t>
            </a:r>
            <a:r>
              <a:rPr sz="2800" dirty="0" err="1"/>
              <a:t>moderno</a:t>
            </a:r>
            <a:r>
              <a:rPr sz="2800" dirty="0"/>
              <a:t>, </a:t>
            </a:r>
            <a:r>
              <a:rPr sz="2800" dirty="0" err="1"/>
              <a:t>desarrollo</a:t>
            </a:r>
            <a:r>
              <a:rPr sz="2800" dirty="0"/>
              <a:t> y </a:t>
            </a:r>
          </a:p>
          <a:p>
            <a:pPr>
              <a:defRPr sz="2400">
                <a:uFill>
                  <a:solidFill>
                    <a:schemeClr val="accent4"/>
                  </a:solidFill>
                </a:uFill>
                <a:latin typeface="+mn-lt"/>
                <a:ea typeface="+mn-ea"/>
                <a:cs typeface="+mn-cs"/>
                <a:sym typeface="Times New Roman"/>
              </a:defRPr>
            </a:pPr>
            <a:r>
              <a:rPr sz="2800" dirty="0" err="1"/>
              <a:t>extensión</a:t>
            </a:r>
            <a:r>
              <a:rPr sz="2800" dirty="0"/>
              <a:t> de </a:t>
            </a:r>
            <a:r>
              <a:rPr sz="2800" dirty="0" err="1"/>
              <a:t>factores</a:t>
            </a:r>
            <a:r>
              <a:rPr sz="2800" dirty="0"/>
              <a:t> </a:t>
            </a:r>
            <a:r>
              <a:rPr sz="2800" dirty="0" err="1"/>
              <a:t>como</a:t>
            </a:r>
            <a:r>
              <a:rPr sz="2800" dirty="0"/>
              <a:t> </a:t>
            </a:r>
            <a:r>
              <a:rPr sz="2800" dirty="0" err="1"/>
              <a:t>tecnología</a:t>
            </a:r>
            <a:r>
              <a:rPr sz="2800" dirty="0"/>
              <a:t>, </a:t>
            </a:r>
            <a:r>
              <a:rPr sz="2800" dirty="0" err="1"/>
              <a:t>producción</a:t>
            </a:r>
            <a:r>
              <a:rPr sz="2800" dirty="0"/>
              <a:t> </a:t>
            </a:r>
            <a:r>
              <a:rPr sz="2800" dirty="0" err="1"/>
              <a:t>estándar</a:t>
            </a:r>
            <a:endParaRPr sz="2800" dirty="0"/>
          </a:p>
          <a:p>
            <a:pPr>
              <a:defRPr sz="2400">
                <a:uFill>
                  <a:solidFill>
                    <a:schemeClr val="accent4"/>
                  </a:solidFill>
                </a:uFill>
                <a:latin typeface="+mn-lt"/>
                <a:ea typeface="+mn-ea"/>
                <a:cs typeface="+mn-cs"/>
                <a:sym typeface="Times New Roman"/>
              </a:defRPr>
            </a:pPr>
            <a:r>
              <a:rPr sz="2800" dirty="0"/>
              <a:t> y </a:t>
            </a:r>
            <a:r>
              <a:rPr sz="2800" dirty="0" err="1"/>
              <a:t>organización</a:t>
            </a:r>
            <a:r>
              <a:rPr sz="2800" dirty="0"/>
              <a:t> </a:t>
            </a:r>
            <a:r>
              <a:rPr sz="2800" dirty="0" err="1"/>
              <a:t>en</a:t>
            </a:r>
            <a:r>
              <a:rPr sz="2800" dirty="0"/>
              <a:t> el </a:t>
            </a:r>
            <a:r>
              <a:rPr sz="2800" dirty="0" err="1"/>
              <a:t>trabajo</a:t>
            </a:r>
            <a:r>
              <a:rPr sz="2800" dirty="0"/>
              <a:t>.</a:t>
            </a:r>
          </a:p>
        </p:txBody>
      </p:sp>
      <p:sp>
        <p:nvSpPr>
          <p:cNvPr id="354" name="Shape 354"/>
          <p:cNvSpPr/>
          <p:nvPr/>
        </p:nvSpPr>
        <p:spPr>
          <a:xfrm>
            <a:off x="8112126" y="3500438"/>
            <a:ext cx="360363" cy="1"/>
          </a:xfrm>
          <a:prstGeom prst="line">
            <a:avLst/>
          </a:prstGeom>
          <a:ln>
            <a:solidFill>
              <a:schemeClr val="accent4"/>
            </a:solidFill>
            <a:tailEnd type="triangle"/>
          </a:ln>
        </p:spPr>
        <p:txBody>
          <a:bodyPr lIns="0" tIns="0" rIns="0" bIns="0"/>
          <a:lstStyle/>
          <a:p>
            <a:endParaRPr/>
          </a:p>
        </p:txBody>
      </p:sp>
      <p:sp>
        <p:nvSpPr>
          <p:cNvPr id="355" name="Shape 355"/>
          <p:cNvSpPr/>
          <p:nvPr/>
        </p:nvSpPr>
        <p:spPr>
          <a:xfrm>
            <a:off x="1631369" y="2112129"/>
            <a:ext cx="2016706" cy="256480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000" dirty="0"/>
              <a:t>A </a:t>
            </a:r>
            <a:r>
              <a:rPr sz="2000" dirty="0" err="1"/>
              <a:t>partir</a:t>
            </a:r>
            <a:r>
              <a:rPr sz="2000" dirty="0"/>
              <a:t> de </a:t>
            </a:r>
          </a:p>
          <a:p>
            <a:pPr>
              <a:defRPr sz="2400">
                <a:uFill>
                  <a:solidFill>
                    <a:schemeClr val="accent4"/>
                  </a:solidFill>
                </a:uFill>
                <a:latin typeface="+mn-lt"/>
                <a:ea typeface="+mn-ea"/>
                <a:cs typeface="+mn-cs"/>
                <a:sym typeface="Times New Roman"/>
              </a:defRPr>
            </a:pPr>
            <a:r>
              <a:rPr sz="2000" dirty="0" err="1"/>
              <a:t>esta</a:t>
            </a:r>
            <a:r>
              <a:rPr sz="2000" dirty="0"/>
              <a:t> </a:t>
            </a:r>
            <a:r>
              <a:rPr sz="2000" dirty="0" err="1"/>
              <a:t>diferencia</a:t>
            </a:r>
            <a:r>
              <a:rPr sz="2000" dirty="0"/>
              <a:t> </a:t>
            </a:r>
          </a:p>
          <a:p>
            <a:pPr>
              <a:defRPr sz="2400">
                <a:uFill>
                  <a:solidFill>
                    <a:schemeClr val="accent4"/>
                  </a:solidFill>
                </a:uFill>
                <a:latin typeface="+mn-lt"/>
                <a:ea typeface="+mn-ea"/>
                <a:cs typeface="+mn-cs"/>
                <a:sym typeface="Times New Roman"/>
              </a:defRPr>
            </a:pPr>
            <a:r>
              <a:rPr sz="2000" dirty="0" err="1"/>
              <a:t>relaciona</a:t>
            </a:r>
            <a:r>
              <a:rPr sz="2000" dirty="0"/>
              <a:t> </a:t>
            </a:r>
            <a:r>
              <a:rPr sz="2000" dirty="0" err="1"/>
              <a:t>factores</a:t>
            </a:r>
            <a:r>
              <a:rPr sz="2000" dirty="0"/>
              <a:t> </a:t>
            </a:r>
          </a:p>
          <a:p>
            <a:pPr>
              <a:defRPr sz="2400">
                <a:uFill>
                  <a:solidFill>
                    <a:schemeClr val="accent4"/>
                  </a:solidFill>
                </a:uFill>
                <a:latin typeface="+mn-lt"/>
                <a:ea typeface="+mn-ea"/>
                <a:cs typeface="+mn-cs"/>
                <a:sym typeface="Times New Roman"/>
              </a:defRPr>
            </a:pPr>
            <a:r>
              <a:rPr sz="2000" dirty="0" err="1"/>
              <a:t>Cuantitativos</a:t>
            </a:r>
            <a:r>
              <a:rPr sz="2000" dirty="0"/>
              <a:t>, </a:t>
            </a:r>
          </a:p>
          <a:p>
            <a:pPr>
              <a:defRPr sz="2400">
                <a:uFill>
                  <a:solidFill>
                    <a:schemeClr val="accent4"/>
                  </a:solidFill>
                </a:uFill>
                <a:latin typeface="+mn-lt"/>
                <a:ea typeface="+mn-ea"/>
                <a:cs typeface="+mn-cs"/>
                <a:sym typeface="Times New Roman"/>
              </a:defRPr>
            </a:pPr>
            <a:r>
              <a:rPr sz="2000" dirty="0" err="1"/>
              <a:t>como</a:t>
            </a:r>
            <a:r>
              <a:rPr sz="2000" dirty="0"/>
              <a:t>  </a:t>
            </a:r>
            <a:r>
              <a:rPr sz="2000" dirty="0" err="1"/>
              <a:t>número</a:t>
            </a:r>
            <a:r>
              <a:rPr sz="2000" dirty="0"/>
              <a:t> y </a:t>
            </a:r>
          </a:p>
          <a:p>
            <a:pPr>
              <a:defRPr sz="2400">
                <a:uFill>
                  <a:solidFill>
                    <a:schemeClr val="accent4"/>
                  </a:solidFill>
                </a:uFill>
                <a:latin typeface="+mn-lt"/>
                <a:ea typeface="+mn-ea"/>
                <a:cs typeface="+mn-cs"/>
                <a:sym typeface="Times New Roman"/>
              </a:defRPr>
            </a:pPr>
            <a:r>
              <a:rPr sz="2000" dirty="0" err="1"/>
              <a:t>densidad</a:t>
            </a:r>
            <a:r>
              <a:rPr sz="2000" dirty="0"/>
              <a:t> de</a:t>
            </a:r>
          </a:p>
          <a:p>
            <a:pPr>
              <a:defRPr sz="2400">
                <a:uFill>
                  <a:solidFill>
                    <a:schemeClr val="accent4"/>
                  </a:solidFill>
                </a:uFill>
                <a:latin typeface="+mn-lt"/>
                <a:ea typeface="+mn-ea"/>
                <a:cs typeface="+mn-cs"/>
                <a:sym typeface="Times New Roman"/>
              </a:defRPr>
            </a:pPr>
            <a:r>
              <a:rPr sz="2000" dirty="0"/>
              <a:t> </a:t>
            </a:r>
            <a:r>
              <a:rPr sz="2000" dirty="0" err="1"/>
              <a:t>habitantes</a:t>
            </a:r>
            <a:r>
              <a:rPr sz="2000" dirty="0"/>
              <a:t> para </a:t>
            </a:r>
          </a:p>
          <a:p>
            <a:pPr>
              <a:defRPr sz="2400">
                <a:uFill>
                  <a:solidFill>
                    <a:schemeClr val="accent4"/>
                  </a:solidFill>
                </a:uFill>
                <a:latin typeface="+mn-lt"/>
                <a:ea typeface="+mn-ea"/>
                <a:cs typeface="+mn-cs"/>
                <a:sym typeface="Times New Roman"/>
              </a:defRPr>
            </a:pPr>
            <a:r>
              <a:rPr sz="2000" dirty="0" err="1"/>
              <a:t>definir</a:t>
            </a:r>
            <a:r>
              <a:rPr sz="2000" dirty="0"/>
              <a:t> a la ciudad</a:t>
            </a:r>
          </a:p>
        </p:txBody>
      </p:sp>
      <p:sp>
        <p:nvSpPr>
          <p:cNvPr id="356" name="Shape 356"/>
          <p:cNvSpPr/>
          <p:nvPr/>
        </p:nvSpPr>
        <p:spPr>
          <a:xfrm>
            <a:off x="8640745" y="2079347"/>
            <a:ext cx="2084629" cy="26879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p>
            <a:pPr>
              <a:defRPr sz="2400">
                <a:uFill>
                  <a:solidFill>
                    <a:schemeClr val="accent4"/>
                  </a:solidFill>
                </a:uFill>
                <a:latin typeface="+mn-lt"/>
                <a:ea typeface="+mn-ea"/>
                <a:cs typeface="+mn-cs"/>
                <a:sym typeface="Times New Roman"/>
              </a:defRPr>
            </a:pPr>
            <a:r>
              <a:rPr sz="2800" dirty="0"/>
              <a:t>CIUDAD: </a:t>
            </a:r>
          </a:p>
          <a:p>
            <a:pPr>
              <a:defRPr sz="2400">
                <a:uFill>
                  <a:solidFill>
                    <a:schemeClr val="accent4"/>
                  </a:solidFill>
                </a:uFill>
                <a:latin typeface="+mn-lt"/>
                <a:ea typeface="+mn-ea"/>
                <a:cs typeface="+mn-cs"/>
                <a:sym typeface="Times New Roman"/>
              </a:defRPr>
            </a:pPr>
            <a:r>
              <a:rPr sz="2000" dirty="0"/>
              <a:t>“</a:t>
            </a:r>
            <a:r>
              <a:rPr sz="2000" dirty="0" err="1"/>
              <a:t>asentamiento</a:t>
            </a:r>
            <a:r>
              <a:rPr sz="2000" dirty="0"/>
              <a:t> </a:t>
            </a:r>
          </a:p>
          <a:p>
            <a:pPr>
              <a:defRPr sz="2400">
                <a:uFill>
                  <a:solidFill>
                    <a:schemeClr val="accent4"/>
                  </a:solidFill>
                </a:uFill>
                <a:latin typeface="+mn-lt"/>
                <a:ea typeface="+mn-ea"/>
                <a:cs typeface="+mn-cs"/>
                <a:sym typeface="Times New Roman"/>
              </a:defRPr>
            </a:pPr>
            <a:r>
              <a:rPr sz="2000" dirty="0" err="1"/>
              <a:t>relativamente</a:t>
            </a:r>
            <a:r>
              <a:rPr sz="2000" dirty="0"/>
              <a:t> </a:t>
            </a:r>
          </a:p>
          <a:p>
            <a:pPr>
              <a:defRPr sz="2400">
                <a:uFill>
                  <a:solidFill>
                    <a:schemeClr val="accent4"/>
                  </a:solidFill>
                </a:uFill>
                <a:latin typeface="+mn-lt"/>
                <a:ea typeface="+mn-ea"/>
                <a:cs typeface="+mn-cs"/>
                <a:sym typeface="Times New Roman"/>
              </a:defRPr>
            </a:pPr>
            <a:r>
              <a:rPr sz="2000" dirty="0" err="1"/>
              <a:t>grande</a:t>
            </a:r>
            <a:r>
              <a:rPr sz="2000" dirty="0"/>
              <a:t>, </a:t>
            </a:r>
            <a:r>
              <a:rPr sz="2000" dirty="0" err="1"/>
              <a:t>denso</a:t>
            </a:r>
            <a:r>
              <a:rPr sz="2000" dirty="0"/>
              <a:t> y</a:t>
            </a:r>
          </a:p>
          <a:p>
            <a:pPr>
              <a:defRPr sz="2400">
                <a:uFill>
                  <a:solidFill>
                    <a:schemeClr val="accent4"/>
                  </a:solidFill>
                </a:uFill>
                <a:latin typeface="+mn-lt"/>
                <a:ea typeface="+mn-ea"/>
                <a:cs typeface="+mn-cs"/>
                <a:sym typeface="Times New Roman"/>
              </a:defRPr>
            </a:pPr>
            <a:r>
              <a:rPr sz="2000" dirty="0"/>
              <a:t> </a:t>
            </a:r>
            <a:r>
              <a:rPr sz="2000" dirty="0" err="1"/>
              <a:t>permanente</a:t>
            </a:r>
            <a:r>
              <a:rPr sz="2000" dirty="0"/>
              <a:t> de</a:t>
            </a:r>
          </a:p>
          <a:p>
            <a:pPr>
              <a:defRPr sz="2400">
                <a:uFill>
                  <a:solidFill>
                    <a:schemeClr val="accent4"/>
                  </a:solidFill>
                </a:uFill>
                <a:latin typeface="+mn-lt"/>
                <a:ea typeface="+mn-ea"/>
                <a:cs typeface="+mn-cs"/>
                <a:sym typeface="Times New Roman"/>
              </a:defRPr>
            </a:pPr>
            <a:r>
              <a:rPr sz="2000" dirty="0"/>
              <a:t> </a:t>
            </a:r>
            <a:r>
              <a:rPr sz="2000" dirty="0" err="1"/>
              <a:t>individuos</a:t>
            </a:r>
            <a:r>
              <a:rPr sz="2000" dirty="0"/>
              <a:t> </a:t>
            </a:r>
          </a:p>
          <a:p>
            <a:pPr>
              <a:defRPr sz="2400">
                <a:uFill>
                  <a:solidFill>
                    <a:schemeClr val="accent4"/>
                  </a:solidFill>
                </a:uFill>
                <a:latin typeface="+mn-lt"/>
                <a:ea typeface="+mn-ea"/>
                <a:cs typeface="+mn-cs"/>
                <a:sym typeface="Times New Roman"/>
              </a:defRPr>
            </a:pPr>
            <a:r>
              <a:rPr sz="2000" dirty="0" err="1"/>
              <a:t>socialmente</a:t>
            </a:r>
            <a:r>
              <a:rPr sz="2000" dirty="0"/>
              <a:t> </a:t>
            </a:r>
          </a:p>
          <a:p>
            <a:pPr>
              <a:defRPr sz="2400">
                <a:uFill>
                  <a:solidFill>
                    <a:schemeClr val="accent4"/>
                  </a:solidFill>
                </a:uFill>
                <a:latin typeface="+mn-lt"/>
                <a:ea typeface="+mn-ea"/>
                <a:cs typeface="+mn-cs"/>
                <a:sym typeface="Times New Roman"/>
              </a:defRPr>
            </a:pPr>
            <a:r>
              <a:rPr sz="2000" dirty="0" err="1"/>
              <a:t>Heterogéneos</a:t>
            </a:r>
            <a:r>
              <a:rPr sz="2000" dirty="0"/>
              <a:t>”</a:t>
            </a:r>
          </a:p>
        </p:txBody>
      </p:sp>
    </p:spTree>
    <p:extLst>
      <p:ext uri="{BB962C8B-B14F-4D97-AF65-F5344CB8AC3E}">
        <p14:creationId xmlns:p14="http://schemas.microsoft.com/office/powerpoint/2010/main" val="3604810447"/>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ipse 6"/>
          <p:cNvSpPr/>
          <p:nvPr/>
        </p:nvSpPr>
        <p:spPr>
          <a:xfrm>
            <a:off x="1492469" y="3457903"/>
            <a:ext cx="3541985" cy="6253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Elipse 7"/>
          <p:cNvSpPr/>
          <p:nvPr/>
        </p:nvSpPr>
        <p:spPr>
          <a:xfrm>
            <a:off x="6390289" y="3358055"/>
            <a:ext cx="1828801" cy="8303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785308" y="677732"/>
            <a:ext cx="10370372" cy="1059628"/>
          </a:xfrm>
        </p:spPr>
        <p:txBody>
          <a:bodyPr/>
          <a:lstStyle/>
          <a:p>
            <a:r>
              <a:rPr lang="es-MX" dirty="0" smtClean="0"/>
              <a:t>R. </a:t>
            </a:r>
            <a:r>
              <a:rPr lang="es-MX" dirty="0" err="1" smtClean="0"/>
              <a:t>Redfield</a:t>
            </a:r>
            <a:r>
              <a:rPr lang="es-MX" dirty="0" smtClean="0"/>
              <a:t> y la Sociedad Folk</a:t>
            </a:r>
            <a:endParaRPr lang="es-MX" dirty="0"/>
          </a:p>
        </p:txBody>
      </p:sp>
      <p:sp>
        <p:nvSpPr>
          <p:cNvPr id="5" name="Flecha abajo 4"/>
          <p:cNvSpPr/>
          <p:nvPr/>
        </p:nvSpPr>
        <p:spPr>
          <a:xfrm>
            <a:off x="1818042" y="1737360"/>
            <a:ext cx="473337" cy="11187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982407" y="2599208"/>
            <a:ext cx="11262144" cy="1384995"/>
          </a:xfrm>
          <a:prstGeom prst="rect">
            <a:avLst/>
          </a:prstGeom>
          <a:noFill/>
        </p:spPr>
        <p:txBody>
          <a:bodyPr wrap="square" rtlCol="0">
            <a:spAutoFit/>
          </a:bodyPr>
          <a:lstStyle/>
          <a:p>
            <a:r>
              <a:rPr lang="es-MX" dirty="0" smtClean="0"/>
              <a:t>Plantea la posibilidad de construir un objeto teórico, una herramienta de análisis que permite </a:t>
            </a:r>
            <a:r>
              <a:rPr lang="es-MX" sz="2800" dirty="0" smtClean="0"/>
              <a:t>explicar los procesos de cambio cultural que propician el paso de </a:t>
            </a:r>
          </a:p>
          <a:p>
            <a:r>
              <a:rPr lang="es-MX" sz="2800" dirty="0" smtClean="0"/>
              <a:t>las sociedades más simples a las más complejas.</a:t>
            </a:r>
            <a:endParaRPr lang="es-MX" sz="2800" dirty="0"/>
          </a:p>
        </p:txBody>
      </p:sp>
      <p:sp>
        <p:nvSpPr>
          <p:cNvPr id="9" name="Flecha abajo 8"/>
          <p:cNvSpPr/>
          <p:nvPr/>
        </p:nvSpPr>
        <p:spPr>
          <a:xfrm>
            <a:off x="3069021" y="4083269"/>
            <a:ext cx="105103" cy="50449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abajo 9"/>
          <p:cNvSpPr/>
          <p:nvPr/>
        </p:nvSpPr>
        <p:spPr>
          <a:xfrm>
            <a:off x="7241629" y="4188373"/>
            <a:ext cx="108780" cy="3993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660758" y="4685017"/>
            <a:ext cx="3769878" cy="1200329"/>
          </a:xfrm>
          <a:prstGeom prst="rect">
            <a:avLst/>
          </a:prstGeom>
          <a:noFill/>
        </p:spPr>
        <p:txBody>
          <a:bodyPr wrap="none" rtlCol="0">
            <a:spAutoFit/>
          </a:bodyPr>
          <a:lstStyle/>
          <a:p>
            <a:r>
              <a:rPr lang="es-MX" dirty="0" smtClean="0"/>
              <a:t>Se caracterizan por ser tradicionalistas</a:t>
            </a:r>
          </a:p>
          <a:p>
            <a:r>
              <a:rPr lang="es-MX" dirty="0" smtClean="0"/>
              <a:t>Homogéneas</a:t>
            </a:r>
          </a:p>
          <a:p>
            <a:r>
              <a:rPr lang="es-MX" dirty="0" smtClean="0"/>
              <a:t>Apegadas a lo sagrado</a:t>
            </a:r>
          </a:p>
          <a:p>
            <a:r>
              <a:rPr lang="es-MX" dirty="0" smtClean="0"/>
              <a:t>Funcionan en colectivo</a:t>
            </a:r>
            <a:endParaRPr lang="es-MX" dirty="0"/>
          </a:p>
        </p:txBody>
      </p:sp>
      <p:sp>
        <p:nvSpPr>
          <p:cNvPr id="12" name="CuadroTexto 11"/>
          <p:cNvSpPr txBox="1"/>
          <p:nvPr/>
        </p:nvSpPr>
        <p:spPr>
          <a:xfrm>
            <a:off x="6810704" y="4685017"/>
            <a:ext cx="3388941" cy="1200329"/>
          </a:xfrm>
          <a:prstGeom prst="rect">
            <a:avLst/>
          </a:prstGeom>
          <a:noFill/>
        </p:spPr>
        <p:txBody>
          <a:bodyPr wrap="none" rtlCol="0">
            <a:spAutoFit/>
          </a:bodyPr>
          <a:lstStyle/>
          <a:p>
            <a:r>
              <a:rPr lang="es-MX" dirty="0" smtClean="0"/>
              <a:t>Se caracterizan por la racionalidad</a:t>
            </a:r>
          </a:p>
          <a:p>
            <a:r>
              <a:rPr lang="es-MX" dirty="0" smtClean="0"/>
              <a:t>Heterogéneas</a:t>
            </a:r>
          </a:p>
          <a:p>
            <a:r>
              <a:rPr lang="es-MX" dirty="0" smtClean="0"/>
              <a:t>Seculares </a:t>
            </a:r>
          </a:p>
          <a:p>
            <a:r>
              <a:rPr lang="es-MX" dirty="0" smtClean="0"/>
              <a:t>Son individualistas</a:t>
            </a:r>
            <a:endParaRPr lang="es-MX" dirty="0"/>
          </a:p>
        </p:txBody>
      </p:sp>
    </p:spTree>
    <p:extLst>
      <p:ext uri="{BB962C8B-B14F-4D97-AF65-F5344CB8AC3E}">
        <p14:creationId xmlns:p14="http://schemas.microsoft.com/office/powerpoint/2010/main" val="4056610792"/>
      </p:ext>
    </p:extLst>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a:xfrm>
            <a:off x="1217538" y="1829443"/>
            <a:ext cx="2334959" cy="4857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1273168" y="607453"/>
            <a:ext cx="6875428" cy="1815882"/>
          </a:xfrm>
          <a:prstGeom prst="rect">
            <a:avLst/>
          </a:prstGeom>
          <a:noFill/>
        </p:spPr>
        <p:txBody>
          <a:bodyPr wrap="square" rtlCol="0">
            <a:spAutoFit/>
          </a:bodyPr>
          <a:lstStyle/>
          <a:p>
            <a:r>
              <a:rPr lang="es-MX" sz="2400" dirty="0" smtClean="0"/>
              <a:t>A </a:t>
            </a:r>
            <a:r>
              <a:rPr lang="es-MX" sz="2400" dirty="0" err="1" smtClean="0"/>
              <a:t>Redfield</a:t>
            </a:r>
            <a:r>
              <a:rPr lang="es-MX" sz="2400" dirty="0" smtClean="0"/>
              <a:t> le interesa el cambio social como transformación CULTURAL</a:t>
            </a:r>
          </a:p>
          <a:p>
            <a:r>
              <a:rPr lang="es-MX" sz="2400" dirty="0" smtClean="0"/>
              <a:t>La Sociedad tradicional-simple = Empieza como una</a:t>
            </a:r>
            <a:r>
              <a:rPr lang="es-MX" dirty="0" smtClean="0"/>
              <a:t> </a:t>
            </a:r>
            <a:r>
              <a:rPr lang="es-MX" sz="4000" dirty="0" smtClean="0">
                <a:latin typeface="AR CARTER" panose="02000000000000000000" pitchFamily="2" charset="0"/>
              </a:rPr>
              <a:t>sociedad folk</a:t>
            </a:r>
            <a:endParaRPr lang="es-MX" sz="4000" dirty="0">
              <a:latin typeface="AR CARTER" panose="02000000000000000000" pitchFamily="2" charset="0"/>
            </a:endParaRPr>
          </a:p>
        </p:txBody>
      </p:sp>
      <p:sp>
        <p:nvSpPr>
          <p:cNvPr id="6" name="Flecha derecha 5"/>
          <p:cNvSpPr/>
          <p:nvPr/>
        </p:nvSpPr>
        <p:spPr>
          <a:xfrm rot="739999">
            <a:off x="3563517" y="2018165"/>
            <a:ext cx="593891" cy="2758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4110241" y="1994126"/>
            <a:ext cx="2102069" cy="1846659"/>
          </a:xfrm>
          <a:prstGeom prst="rect">
            <a:avLst/>
          </a:prstGeom>
          <a:noFill/>
        </p:spPr>
        <p:txBody>
          <a:bodyPr wrap="square" rtlCol="0">
            <a:spAutoFit/>
          </a:bodyPr>
          <a:lstStyle/>
          <a:p>
            <a:r>
              <a:rPr lang="es-MX" sz="2400" dirty="0" smtClean="0"/>
              <a:t>Tipo ideal </a:t>
            </a:r>
            <a:r>
              <a:rPr lang="es-MX" dirty="0" smtClean="0"/>
              <a:t>que se caracteriza  por el aislamiento, tiene homogeneidad cultural, sociedad sin historia escrita</a:t>
            </a:r>
            <a:endParaRPr lang="es-MX" dirty="0"/>
          </a:p>
        </p:txBody>
      </p:sp>
      <p:sp>
        <p:nvSpPr>
          <p:cNvPr id="8" name="Cerrar llave 7"/>
          <p:cNvSpPr/>
          <p:nvPr/>
        </p:nvSpPr>
        <p:spPr>
          <a:xfrm>
            <a:off x="5924897" y="1829443"/>
            <a:ext cx="592475" cy="2196019"/>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
        <p:nvSpPr>
          <p:cNvPr id="9" name="CuadroTexto 8"/>
          <p:cNvSpPr txBox="1"/>
          <p:nvPr/>
        </p:nvSpPr>
        <p:spPr>
          <a:xfrm flipH="1">
            <a:off x="6664777" y="1903471"/>
            <a:ext cx="2907688" cy="378565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MX" sz="2000" dirty="0" smtClean="0">
                <a:solidFill>
                  <a:schemeClr val="tx1"/>
                </a:solidFill>
                <a:latin typeface="Aharoni" panose="02010803020104030203" pitchFamily="2" charset="-79"/>
                <a:cs typeface="Aharoni" panose="02010803020104030203" pitchFamily="2" charset="-79"/>
              </a:rPr>
              <a:t>A partir de la sociedad folk se puede visualizar un tipo ideal de cambio cultural </a:t>
            </a:r>
            <a:r>
              <a:rPr lang="es-MX" sz="2000" dirty="0" smtClean="0">
                <a:solidFill>
                  <a:schemeClr val="tx1"/>
                </a:solidFill>
              </a:rPr>
              <a:t>= </a:t>
            </a:r>
            <a:r>
              <a:rPr lang="es-MX" sz="2000" u="sng" dirty="0" smtClean="0">
                <a:solidFill>
                  <a:schemeClr val="tx1"/>
                </a:solidFill>
              </a:rPr>
              <a:t>entender los cambios como formas sucesivas de transformaciones sociales y culturales. </a:t>
            </a:r>
          </a:p>
          <a:p>
            <a:r>
              <a:rPr lang="es-MX" sz="2000" dirty="0" smtClean="0">
                <a:solidFill>
                  <a:schemeClr val="tx1"/>
                </a:solidFill>
              </a:rPr>
              <a:t>Es decir, funciona como un modelo que ayuda a registrar los cambios. </a:t>
            </a:r>
            <a:endParaRPr lang="es-MX" sz="2000" dirty="0">
              <a:solidFill>
                <a:schemeClr val="tx1"/>
              </a:solidFill>
            </a:endParaRPr>
          </a:p>
        </p:txBody>
      </p:sp>
      <p:sp>
        <p:nvSpPr>
          <p:cNvPr id="10" name="Flecha derecha 9"/>
          <p:cNvSpPr/>
          <p:nvPr/>
        </p:nvSpPr>
        <p:spPr>
          <a:xfrm rot="10800000">
            <a:off x="5161275" y="5468268"/>
            <a:ext cx="3752657" cy="313193"/>
          </a:xfrm>
          <a:prstGeom prst="rightArrow">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11" name="CuadroTexto 10"/>
          <p:cNvSpPr txBox="1"/>
          <p:nvPr/>
        </p:nvSpPr>
        <p:spPr>
          <a:xfrm>
            <a:off x="205238" y="5319797"/>
            <a:ext cx="4956037" cy="461665"/>
          </a:xfrm>
          <a:prstGeom prst="rect">
            <a:avLst/>
          </a:prstGeom>
          <a:noFill/>
        </p:spPr>
        <p:txBody>
          <a:bodyPr wrap="none" rtlCol="0">
            <a:spAutoFit/>
          </a:bodyPr>
          <a:lstStyle/>
          <a:p>
            <a:r>
              <a:rPr lang="es-MX" sz="2400" dirty="0" smtClean="0"/>
              <a:t>Hay tres cambios que observa el autor</a:t>
            </a:r>
            <a:endParaRPr lang="es-MX" sz="2400" dirty="0"/>
          </a:p>
        </p:txBody>
      </p:sp>
    </p:spTree>
    <p:extLst>
      <p:ext uri="{BB962C8B-B14F-4D97-AF65-F5344CB8AC3E}">
        <p14:creationId xmlns:p14="http://schemas.microsoft.com/office/powerpoint/2010/main" val="1574004731"/>
      </p:ext>
    </p:extLst>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5310" y="286604"/>
            <a:ext cx="10951780" cy="2046693"/>
          </a:xfrm>
        </p:spPr>
        <p:txBody>
          <a:bodyPr>
            <a:normAutofit/>
          </a:bodyPr>
          <a:lstStyle/>
          <a:p>
            <a:r>
              <a:rPr lang="es-MX" sz="4000" dirty="0" smtClean="0">
                <a:latin typeface="AR CARTER" panose="02000000000000000000" pitchFamily="2" charset="0"/>
              </a:rPr>
              <a:t>Los cambios transitan de una sociedad simple a una compleja y trae como consecuencia el rompimiento de la homogeneidad, tradiciones, función de colectivo de la sociedad folk: </a:t>
            </a:r>
            <a:endParaRPr lang="es-MX" sz="4000" dirty="0">
              <a:latin typeface="AR CARTER" panose="02000000000000000000" pitchFamily="2" charset="0"/>
            </a:endParaRPr>
          </a:p>
        </p:txBody>
      </p:sp>
      <p:sp>
        <p:nvSpPr>
          <p:cNvPr id="3" name="Marcador de texto 2"/>
          <p:cNvSpPr>
            <a:spLocks noGrp="1"/>
          </p:cNvSpPr>
          <p:nvPr>
            <p:ph type="body" idx="1"/>
          </p:nvPr>
        </p:nvSpPr>
        <p:spPr>
          <a:xfrm>
            <a:off x="420414" y="2333297"/>
            <a:ext cx="4014952" cy="2564524"/>
          </a:xfrm>
        </p:spPr>
        <p:style>
          <a:lnRef idx="1">
            <a:schemeClr val="accent1"/>
          </a:lnRef>
          <a:fillRef idx="2">
            <a:schemeClr val="accent1"/>
          </a:fillRef>
          <a:effectRef idx="1">
            <a:schemeClr val="accent1"/>
          </a:effectRef>
          <a:fontRef idx="minor">
            <a:schemeClr val="dk1"/>
          </a:fontRef>
        </p:style>
        <p:txBody>
          <a:bodyPr>
            <a:noAutofit/>
          </a:bodyPr>
          <a:lstStyle/>
          <a:p>
            <a:r>
              <a:rPr lang="es-MX" sz="2800" dirty="0" smtClean="0"/>
              <a:t>Tres aspectos donde se pueden visualizar cambios</a:t>
            </a:r>
          </a:p>
          <a:p>
            <a:r>
              <a:rPr lang="es-MX" sz="2800" dirty="0" smtClean="0"/>
              <a:t>1. Desorganización</a:t>
            </a:r>
          </a:p>
          <a:p>
            <a:r>
              <a:rPr lang="es-MX" sz="2800" dirty="0" smtClean="0"/>
              <a:t>2. Secularización</a:t>
            </a:r>
          </a:p>
          <a:p>
            <a:r>
              <a:rPr lang="es-MX" sz="2800" dirty="0" smtClean="0"/>
              <a:t>3. Individualización</a:t>
            </a:r>
            <a:endParaRPr lang="es-MX" sz="2800" dirty="0"/>
          </a:p>
        </p:txBody>
      </p:sp>
      <p:sp>
        <p:nvSpPr>
          <p:cNvPr id="4" name="Igual que 3"/>
          <p:cNvSpPr/>
          <p:nvPr/>
        </p:nvSpPr>
        <p:spPr>
          <a:xfrm>
            <a:off x="4540470" y="3111062"/>
            <a:ext cx="1429406" cy="85133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 name="CuadroTexto 4"/>
          <p:cNvSpPr txBox="1"/>
          <p:nvPr/>
        </p:nvSpPr>
        <p:spPr>
          <a:xfrm>
            <a:off x="5980386" y="1977241"/>
            <a:ext cx="5297214" cy="409342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MX" sz="2800" dirty="0" smtClean="0">
                <a:solidFill>
                  <a:schemeClr val="tx1"/>
                </a:solidFill>
              </a:rPr>
              <a:t>Si en una sociedad se visualizan estos cambios, entonces está transitando hacia una sociedad compleja. Si, por el contario, en una sociedad no se observan, entonces sigue siendo una sociedad simple. Es decir, sigue presentándose, según </a:t>
            </a:r>
            <a:r>
              <a:rPr lang="es-MX" sz="2800" dirty="0" err="1" smtClean="0">
                <a:solidFill>
                  <a:schemeClr val="tx1"/>
                </a:solidFill>
              </a:rPr>
              <a:t>Redfiel</a:t>
            </a:r>
            <a:r>
              <a:rPr lang="es-MX" sz="2800" dirty="0" smtClean="0">
                <a:solidFill>
                  <a:schemeClr val="tx1"/>
                </a:solidFill>
              </a:rPr>
              <a:t>, como una </a:t>
            </a:r>
            <a:r>
              <a:rPr lang="es-MX" sz="3600" b="1" u="sng" dirty="0" smtClean="0">
                <a:solidFill>
                  <a:schemeClr val="tx1"/>
                </a:solidFill>
                <a:latin typeface="AR CARTER" panose="02000000000000000000" pitchFamily="2" charset="0"/>
              </a:rPr>
              <a:t>sociedad folk.  </a:t>
            </a:r>
            <a:endParaRPr lang="es-MX" sz="3600" b="1" u="sng" dirty="0">
              <a:solidFill>
                <a:schemeClr val="tx1"/>
              </a:solidFill>
              <a:latin typeface="AR CARTER" panose="02000000000000000000" pitchFamily="2" charset="0"/>
            </a:endParaRPr>
          </a:p>
        </p:txBody>
      </p:sp>
    </p:spTree>
    <p:extLst>
      <p:ext uri="{BB962C8B-B14F-4D97-AF65-F5344CB8AC3E}">
        <p14:creationId xmlns:p14="http://schemas.microsoft.com/office/powerpoint/2010/main" val="4098310620"/>
      </p:ext>
    </p:extLst>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a:t>
            </a:r>
            <a:br>
              <a:rPr lang="es-MX" dirty="0" smtClean="0"/>
            </a:br>
            <a:endParaRPr lang="es-MX" dirty="0"/>
          </a:p>
        </p:txBody>
      </p:sp>
      <p:sp>
        <p:nvSpPr>
          <p:cNvPr id="3" name="Marcador de texto 2"/>
          <p:cNvSpPr>
            <a:spLocks noGrp="1"/>
          </p:cNvSpPr>
          <p:nvPr>
            <p:ph type="body" idx="1"/>
          </p:nvPr>
        </p:nvSpPr>
        <p:spPr>
          <a:xfrm>
            <a:off x="1097280" y="1845734"/>
            <a:ext cx="10058400" cy="1833381"/>
          </a:xfrm>
        </p:spPr>
        <p:txBody>
          <a:bodyPr>
            <a:normAutofit lnSpcReduction="10000"/>
          </a:bodyPr>
          <a:lstStyle/>
          <a:p>
            <a:r>
              <a:rPr lang="es-MX" sz="3200" dirty="0" smtClean="0"/>
              <a:t>Completa la matriz de inducción que a continuación se presenta. Particularmente atiende el apartado de contexto y las generalidades de la escuela de pensamiento expuesta en esta presentación. </a:t>
            </a:r>
            <a:endParaRPr lang="es-MX" sz="3200" dirty="0"/>
          </a:p>
        </p:txBody>
      </p:sp>
    </p:spTree>
    <p:extLst>
      <p:ext uri="{BB962C8B-B14F-4D97-AF65-F5344CB8AC3E}">
        <p14:creationId xmlns:p14="http://schemas.microsoft.com/office/powerpoint/2010/main" val="446991357"/>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246261561"/>
              </p:ext>
            </p:extLst>
          </p:nvPr>
        </p:nvGraphicFramePr>
        <p:xfrm>
          <a:off x="735725" y="914400"/>
          <a:ext cx="10825653" cy="5685617"/>
        </p:xfrm>
        <a:graphic>
          <a:graphicData uri="http://schemas.openxmlformats.org/drawingml/2006/table">
            <a:tbl>
              <a:tblPr firstRow="1" bandRow="1">
                <a:tableStyleId>{93296810-A885-4BE3-A3E7-6D5BEEA58F35}</a:tableStyleId>
              </a:tblPr>
              <a:tblGrid>
                <a:gridCol w="1345323">
                  <a:extLst>
                    <a:ext uri="{9D8B030D-6E8A-4147-A177-3AD203B41FA5}">
                      <a16:colId xmlns:a16="http://schemas.microsoft.com/office/drawing/2014/main" val="20000"/>
                    </a:ext>
                  </a:extLst>
                </a:gridCol>
                <a:gridCol w="2469989">
                  <a:extLst>
                    <a:ext uri="{9D8B030D-6E8A-4147-A177-3AD203B41FA5}">
                      <a16:colId xmlns:a16="http://schemas.microsoft.com/office/drawing/2014/main" val="20001"/>
                    </a:ext>
                  </a:extLst>
                </a:gridCol>
                <a:gridCol w="2247055">
                  <a:extLst>
                    <a:ext uri="{9D8B030D-6E8A-4147-A177-3AD203B41FA5}">
                      <a16:colId xmlns:a16="http://schemas.microsoft.com/office/drawing/2014/main" val="20002"/>
                    </a:ext>
                  </a:extLst>
                </a:gridCol>
                <a:gridCol w="2254903">
                  <a:extLst>
                    <a:ext uri="{9D8B030D-6E8A-4147-A177-3AD203B41FA5}">
                      <a16:colId xmlns:a16="http://schemas.microsoft.com/office/drawing/2014/main" val="20003"/>
                    </a:ext>
                  </a:extLst>
                </a:gridCol>
                <a:gridCol w="2508383">
                  <a:extLst>
                    <a:ext uri="{9D8B030D-6E8A-4147-A177-3AD203B41FA5}">
                      <a16:colId xmlns:a16="http://schemas.microsoft.com/office/drawing/2014/main" val="20004"/>
                    </a:ext>
                  </a:extLst>
                </a:gridCol>
              </a:tblGrid>
              <a:tr h="972991">
                <a:tc>
                  <a:txBody>
                    <a:bodyPr/>
                    <a:lstStyle/>
                    <a:p>
                      <a:r>
                        <a:rPr lang="es-MX" sz="1400" dirty="0" smtClean="0"/>
                        <a:t>Autores</a:t>
                      </a:r>
                      <a:endParaRPr lang="es-MX" sz="1400" dirty="0">
                        <a:solidFill>
                          <a:schemeClr val="tx1"/>
                        </a:solidFill>
                      </a:endParaRPr>
                    </a:p>
                  </a:txBody>
                  <a:tcPr marL="68580" marR="68580"/>
                </a:tc>
                <a:tc>
                  <a:txBody>
                    <a:bodyPr/>
                    <a:lstStyle/>
                    <a:p>
                      <a:r>
                        <a:rPr lang="es-MX" sz="1400" dirty="0" smtClean="0"/>
                        <a:t>Contexto  (económico, político,</a:t>
                      </a:r>
                      <a:r>
                        <a:rPr lang="es-MX" sz="1400" baseline="0" dirty="0" smtClean="0"/>
                        <a:t> social y cultural) </a:t>
                      </a:r>
                      <a:r>
                        <a:rPr lang="es-MX" sz="1400" dirty="0" smtClean="0"/>
                        <a:t>en el que generaron</a:t>
                      </a:r>
                      <a:r>
                        <a:rPr lang="es-MX" sz="1400" baseline="0" dirty="0" smtClean="0"/>
                        <a:t> sus postulados teóricos</a:t>
                      </a:r>
                      <a:endParaRPr lang="es-MX" sz="1400" dirty="0" smtClean="0"/>
                    </a:p>
                    <a:p>
                      <a:endParaRPr lang="es-MX" sz="1400" dirty="0">
                        <a:solidFill>
                          <a:schemeClr val="tx1"/>
                        </a:solidFill>
                      </a:endParaRPr>
                    </a:p>
                  </a:txBody>
                  <a:tcPr marL="68580" marR="68580"/>
                </a:tc>
                <a:tc>
                  <a:txBody>
                    <a:bodyPr/>
                    <a:lstStyle/>
                    <a:p>
                      <a:r>
                        <a:rPr lang="es-MX" sz="1400" dirty="0" smtClean="0"/>
                        <a:t>Generalidades</a:t>
                      </a:r>
                      <a:r>
                        <a:rPr lang="es-MX" sz="1400" baseline="0" dirty="0" smtClean="0"/>
                        <a:t> de la clasificación  o escuela en la que están </a:t>
                      </a:r>
                      <a:r>
                        <a:rPr lang="es-MX" sz="1400" baseline="0" dirty="0" smtClean="0"/>
                        <a:t>organizados los autores</a:t>
                      </a:r>
                      <a:endParaRPr lang="es-MX" sz="1400" dirty="0">
                        <a:solidFill>
                          <a:schemeClr val="tx1"/>
                        </a:solidFill>
                      </a:endParaRPr>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dirty="0" smtClean="0"/>
                        <a:t>Postulados</a:t>
                      </a:r>
                      <a:r>
                        <a:rPr lang="es-MX" sz="1400" baseline="0" dirty="0" smtClean="0"/>
                        <a:t> generales de los autores (qué proponen, cómo, con qué modelos y/o conceptos)</a:t>
                      </a:r>
                      <a:endParaRPr lang="es-MX" sz="1400" dirty="0" smtClean="0">
                        <a:solidFill>
                          <a:schemeClr val="tx1"/>
                        </a:solidFill>
                      </a:endParaRPr>
                    </a:p>
                  </a:txBody>
                  <a:tcPr marL="68580" marR="68580"/>
                </a:tc>
                <a:tc>
                  <a:txBody>
                    <a:bodyPr/>
                    <a:lstStyle/>
                    <a:p>
                      <a:r>
                        <a:rPr lang="es-MX" sz="1400" dirty="0" smtClean="0"/>
                        <a:t>Conclusiones de cada autor</a:t>
                      </a:r>
                      <a:endParaRPr lang="es-MX" sz="1400" dirty="0">
                        <a:solidFill>
                          <a:schemeClr val="tx1"/>
                        </a:solidFill>
                      </a:endParaRPr>
                    </a:p>
                  </a:txBody>
                  <a:tcPr marL="68580" marR="68580"/>
                </a:tc>
                <a:extLst>
                  <a:ext uri="{0D108BD9-81ED-4DB2-BD59-A6C34878D82A}">
                    <a16:rowId xmlns:a16="http://schemas.microsoft.com/office/drawing/2014/main" val="10000"/>
                  </a:ext>
                </a:extLst>
              </a:tr>
              <a:tr h="1145214">
                <a:tc>
                  <a:txBody>
                    <a:bodyPr/>
                    <a:lstStyle/>
                    <a:p>
                      <a:r>
                        <a:rPr lang="es-MX" dirty="0" smtClean="0"/>
                        <a:t>1. </a:t>
                      </a:r>
                      <a:endParaRPr lang="es-MX" dirty="0"/>
                    </a:p>
                  </a:txBody>
                  <a:tcPr marL="68580" marR="68580"/>
                </a:tc>
                <a:tc>
                  <a:txBody>
                    <a:bodyPr/>
                    <a:lstStyle/>
                    <a:p>
                      <a:endParaRPr lang="es-MX" dirty="0"/>
                    </a:p>
                  </a:txBody>
                  <a:tcPr marL="68580" marR="68580"/>
                </a:tc>
                <a:tc>
                  <a:txBody>
                    <a:bodyPr/>
                    <a:lstStyle/>
                    <a:p>
                      <a:endParaRPr lang="es-MX"/>
                    </a:p>
                  </a:txBody>
                  <a:tcPr marL="68580" marR="68580"/>
                </a:tc>
                <a:tc>
                  <a:txBody>
                    <a:bodyPr/>
                    <a:lstStyle/>
                    <a:p>
                      <a:endParaRPr lang="es-MX" dirty="0"/>
                    </a:p>
                  </a:txBody>
                  <a:tcPr marL="68580" marR="68580"/>
                </a:tc>
                <a:tc>
                  <a:txBody>
                    <a:bodyPr/>
                    <a:lstStyle/>
                    <a:p>
                      <a:endParaRPr lang="es-MX" dirty="0"/>
                    </a:p>
                  </a:txBody>
                  <a:tcPr marL="68580" marR="68580"/>
                </a:tc>
                <a:extLst>
                  <a:ext uri="{0D108BD9-81ED-4DB2-BD59-A6C34878D82A}">
                    <a16:rowId xmlns:a16="http://schemas.microsoft.com/office/drawing/2014/main" val="10001"/>
                  </a:ext>
                </a:extLst>
              </a:tr>
              <a:tr h="1145214">
                <a:tc>
                  <a:txBody>
                    <a:bodyPr/>
                    <a:lstStyle/>
                    <a:p>
                      <a:r>
                        <a:rPr lang="es-MX" dirty="0" smtClean="0"/>
                        <a:t>2.</a:t>
                      </a:r>
                      <a:endParaRPr lang="es-MX" dirty="0"/>
                    </a:p>
                  </a:txBody>
                  <a:tcPr marL="68580" marR="68580"/>
                </a:tc>
                <a:tc>
                  <a:txBody>
                    <a:bodyPr/>
                    <a:lstStyle/>
                    <a:p>
                      <a:endParaRPr lang="es-MX" dirty="0"/>
                    </a:p>
                  </a:txBody>
                  <a:tcPr marL="68580" marR="68580"/>
                </a:tc>
                <a:tc>
                  <a:txBody>
                    <a:bodyPr/>
                    <a:lstStyle/>
                    <a:p>
                      <a:endParaRPr lang="es-MX"/>
                    </a:p>
                  </a:txBody>
                  <a:tcPr marL="68580" marR="68580"/>
                </a:tc>
                <a:tc>
                  <a:txBody>
                    <a:bodyPr/>
                    <a:lstStyle/>
                    <a:p>
                      <a:endParaRPr lang="es-MX" dirty="0"/>
                    </a:p>
                  </a:txBody>
                  <a:tcPr marL="68580" marR="68580"/>
                </a:tc>
                <a:tc>
                  <a:txBody>
                    <a:bodyPr/>
                    <a:lstStyle/>
                    <a:p>
                      <a:endParaRPr lang="es-MX" dirty="0"/>
                    </a:p>
                  </a:txBody>
                  <a:tcPr marL="68580" marR="68580"/>
                </a:tc>
                <a:extLst>
                  <a:ext uri="{0D108BD9-81ED-4DB2-BD59-A6C34878D82A}">
                    <a16:rowId xmlns:a16="http://schemas.microsoft.com/office/drawing/2014/main" val="10002"/>
                  </a:ext>
                </a:extLst>
              </a:tr>
              <a:tr h="1378215">
                <a:tc>
                  <a:txBody>
                    <a:bodyPr/>
                    <a:lstStyle/>
                    <a:p>
                      <a:r>
                        <a:rPr lang="es-MX" dirty="0" smtClean="0"/>
                        <a:t>3.</a:t>
                      </a:r>
                      <a:endParaRPr lang="es-MX" dirty="0"/>
                    </a:p>
                  </a:txBody>
                  <a:tcPr marL="68580" marR="68580"/>
                </a:tc>
                <a:tc>
                  <a:txBody>
                    <a:bodyPr/>
                    <a:lstStyle/>
                    <a:p>
                      <a:endParaRPr lang="es-MX"/>
                    </a:p>
                  </a:txBody>
                  <a:tcPr marL="68580" marR="68580"/>
                </a:tc>
                <a:tc>
                  <a:txBody>
                    <a:bodyPr/>
                    <a:lstStyle/>
                    <a:p>
                      <a:endParaRPr lang="es-MX"/>
                    </a:p>
                  </a:txBody>
                  <a:tcPr marL="68580" marR="68580"/>
                </a:tc>
                <a:tc>
                  <a:txBody>
                    <a:bodyPr/>
                    <a:lstStyle/>
                    <a:p>
                      <a:endParaRPr lang="es-MX" dirty="0"/>
                    </a:p>
                  </a:txBody>
                  <a:tcPr marL="68580" marR="68580"/>
                </a:tc>
                <a:tc>
                  <a:txBody>
                    <a:bodyPr/>
                    <a:lstStyle/>
                    <a:p>
                      <a:endParaRPr lang="es-MX" dirty="0"/>
                    </a:p>
                  </a:txBody>
                  <a:tcPr marL="68580" marR="68580"/>
                </a:tc>
                <a:extLst>
                  <a:ext uri="{0D108BD9-81ED-4DB2-BD59-A6C34878D82A}">
                    <a16:rowId xmlns:a16="http://schemas.microsoft.com/office/drawing/2014/main" val="10003"/>
                  </a:ext>
                </a:extLst>
              </a:tr>
              <a:tr h="858734">
                <a:tc>
                  <a:txBody>
                    <a:bodyPr/>
                    <a:lstStyle/>
                    <a:p>
                      <a:r>
                        <a:rPr lang="es-MX" dirty="0" smtClean="0"/>
                        <a:t>4.</a:t>
                      </a:r>
                      <a:endParaRPr lang="es-MX" dirty="0"/>
                    </a:p>
                  </a:txBody>
                  <a:tcPr marL="68580" marR="68580"/>
                </a:tc>
                <a:tc>
                  <a:txBody>
                    <a:bodyPr/>
                    <a:lstStyle/>
                    <a:p>
                      <a:endParaRPr lang="es-MX"/>
                    </a:p>
                  </a:txBody>
                  <a:tcPr marL="68580" marR="68580"/>
                </a:tc>
                <a:tc>
                  <a:txBody>
                    <a:bodyPr/>
                    <a:lstStyle/>
                    <a:p>
                      <a:endParaRPr lang="es-MX" dirty="0"/>
                    </a:p>
                  </a:txBody>
                  <a:tcPr marL="68580" marR="68580"/>
                </a:tc>
                <a:tc>
                  <a:txBody>
                    <a:bodyPr/>
                    <a:lstStyle/>
                    <a:p>
                      <a:endParaRPr lang="es-MX" dirty="0"/>
                    </a:p>
                  </a:txBody>
                  <a:tcPr marL="68580" marR="68580"/>
                </a:tc>
                <a:tc>
                  <a:txBody>
                    <a:bodyPr/>
                    <a:lstStyle/>
                    <a:p>
                      <a:endParaRPr lang="es-MX" dirty="0"/>
                    </a:p>
                  </a:txBody>
                  <a:tcPr marL="68580" marR="68580"/>
                </a:tc>
                <a:extLst>
                  <a:ext uri="{0D108BD9-81ED-4DB2-BD59-A6C34878D82A}">
                    <a16:rowId xmlns:a16="http://schemas.microsoft.com/office/drawing/2014/main" val="10004"/>
                  </a:ext>
                </a:extLst>
              </a:tr>
            </a:tbl>
          </a:graphicData>
        </a:graphic>
      </p:graphicFrame>
      <p:sp>
        <p:nvSpPr>
          <p:cNvPr id="5" name="4 CuadroTexto"/>
          <p:cNvSpPr txBox="1"/>
          <p:nvPr/>
        </p:nvSpPr>
        <p:spPr>
          <a:xfrm>
            <a:off x="1631505" y="193183"/>
            <a:ext cx="8856984" cy="646331"/>
          </a:xfrm>
          <a:prstGeom prst="rect">
            <a:avLst/>
          </a:prstGeom>
          <a:noFill/>
        </p:spPr>
        <p:txBody>
          <a:bodyPr wrap="square" rtlCol="0">
            <a:spAutoFit/>
          </a:bodyPr>
          <a:lstStyle/>
          <a:p>
            <a:pPr defTabSz="914400"/>
            <a:r>
              <a:rPr lang="es-MX" b="1" dirty="0">
                <a:solidFill>
                  <a:prstClr val="black"/>
                </a:solidFill>
                <a:latin typeface="Calibri"/>
              </a:rPr>
              <a:t>Matriz de inducción. Postulados teóricos de la sociología urbana  finales del siglo XIX y primera mitad del siglo XX </a:t>
            </a:r>
          </a:p>
        </p:txBody>
      </p:sp>
    </p:spTree>
    <p:extLst>
      <p:ext uri="{BB962C8B-B14F-4D97-AF65-F5344CB8AC3E}">
        <p14:creationId xmlns:p14="http://schemas.microsoft.com/office/powerpoint/2010/main" val="4235613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Shape 221"/>
          <p:cNvSpPr>
            <a:spLocks noGrp="1"/>
          </p:cNvSpPr>
          <p:nvPr>
            <p:ph type="title"/>
          </p:nvPr>
        </p:nvSpPr>
        <p:spPr>
          <a:xfrm>
            <a:off x="2199289" y="152398"/>
            <a:ext cx="7772400" cy="1143001"/>
          </a:xfrm>
          <a:prstGeom prst="rect">
            <a:avLst/>
          </a:prstGeom>
        </p:spPr>
        <p:txBody>
          <a:bodyPr/>
          <a:lstStyle/>
          <a:p>
            <a:r>
              <a:rPr dirty="0"/>
              <a:t>La </a:t>
            </a:r>
            <a:r>
              <a:rPr dirty="0" err="1"/>
              <a:t>Escuela</a:t>
            </a:r>
            <a:r>
              <a:rPr dirty="0"/>
              <a:t> de Chicago</a:t>
            </a:r>
          </a:p>
        </p:txBody>
      </p:sp>
      <p:sp>
        <p:nvSpPr>
          <p:cNvPr id="222" name="Shape 222"/>
          <p:cNvSpPr/>
          <p:nvPr/>
        </p:nvSpPr>
        <p:spPr>
          <a:xfrm>
            <a:off x="525517" y="1295399"/>
            <a:ext cx="10920249" cy="4842351"/>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p>
            <a:pPr>
              <a:defRPr sz="2400">
                <a:uFill>
                  <a:solidFill>
                    <a:schemeClr val="accent4"/>
                  </a:solidFill>
                </a:uFill>
                <a:latin typeface="+mn-lt"/>
                <a:ea typeface="+mn-ea"/>
                <a:cs typeface="+mn-cs"/>
                <a:sym typeface="Times New Roman"/>
              </a:defRPr>
            </a:pPr>
            <a:r>
              <a:rPr sz="2800" dirty="0"/>
              <a:t>Los </a:t>
            </a:r>
            <a:r>
              <a:rPr sz="2800" dirty="0" err="1"/>
              <a:t>estudios</a:t>
            </a:r>
            <a:r>
              <a:rPr sz="2800" dirty="0"/>
              <a:t> de la ciudad se </a:t>
            </a:r>
            <a:r>
              <a:rPr sz="2800" dirty="0" err="1"/>
              <a:t>desarrollaron</a:t>
            </a:r>
            <a:r>
              <a:rPr sz="2800" dirty="0"/>
              <a:t> </a:t>
            </a:r>
            <a:r>
              <a:rPr sz="2800" dirty="0" err="1"/>
              <a:t>en</a:t>
            </a:r>
            <a:r>
              <a:rPr sz="2800" dirty="0"/>
              <a:t> </a:t>
            </a:r>
            <a:r>
              <a:rPr sz="2800" dirty="0" err="1"/>
              <a:t>diferentes</a:t>
            </a:r>
            <a:r>
              <a:rPr sz="2800" dirty="0"/>
              <a:t> </a:t>
            </a:r>
            <a:r>
              <a:rPr sz="2800" dirty="0" err="1" smtClean="0"/>
              <a:t>contextos</a:t>
            </a:r>
            <a:r>
              <a:rPr sz="2800" dirty="0"/>
              <a:t>, </a:t>
            </a:r>
            <a:r>
              <a:rPr sz="2800" dirty="0" err="1"/>
              <a:t>en</a:t>
            </a:r>
            <a:r>
              <a:rPr sz="2800" dirty="0"/>
              <a:t> Europa se </a:t>
            </a:r>
            <a:r>
              <a:rPr sz="2800" dirty="0" err="1"/>
              <a:t>desarrollaron</a:t>
            </a:r>
            <a:r>
              <a:rPr sz="2800" dirty="0"/>
              <a:t> </a:t>
            </a:r>
            <a:r>
              <a:rPr sz="2800" dirty="0" err="1"/>
              <a:t>análisis</a:t>
            </a:r>
            <a:r>
              <a:rPr sz="2800" dirty="0"/>
              <a:t> </a:t>
            </a:r>
            <a:r>
              <a:rPr sz="2800" dirty="0" err="1"/>
              <a:t>teóricos</a:t>
            </a:r>
            <a:r>
              <a:rPr sz="2800" dirty="0"/>
              <a:t>. </a:t>
            </a:r>
            <a:r>
              <a:rPr sz="2800" dirty="0" err="1" smtClean="0"/>
              <a:t>América</a:t>
            </a:r>
            <a:r>
              <a:rPr sz="2800" dirty="0" smtClean="0"/>
              <a:t> </a:t>
            </a:r>
            <a:r>
              <a:rPr sz="2800" dirty="0"/>
              <a:t>no </a:t>
            </a:r>
            <a:r>
              <a:rPr sz="2800" dirty="0" err="1"/>
              <a:t>fue</a:t>
            </a:r>
            <a:r>
              <a:rPr sz="2800" dirty="0"/>
              <a:t> la </a:t>
            </a:r>
            <a:r>
              <a:rPr sz="2800" dirty="0" err="1"/>
              <a:t>excepción</a:t>
            </a:r>
            <a:r>
              <a:rPr sz="2800" dirty="0"/>
              <a:t>, la Universidad de </a:t>
            </a:r>
            <a:r>
              <a:rPr sz="2800" dirty="0" smtClean="0"/>
              <a:t>Chicago</a:t>
            </a:r>
            <a:r>
              <a:rPr lang="es-MX" sz="2800" dirty="0" smtClean="0"/>
              <a:t> </a:t>
            </a:r>
            <a:r>
              <a:rPr sz="2800" dirty="0" err="1" smtClean="0"/>
              <a:t>trataba</a:t>
            </a:r>
            <a:r>
              <a:rPr sz="2800" dirty="0" smtClean="0"/>
              <a:t> </a:t>
            </a:r>
            <a:r>
              <a:rPr sz="2800" dirty="0"/>
              <a:t>de </a:t>
            </a:r>
            <a:r>
              <a:rPr sz="2800" dirty="0" err="1"/>
              <a:t>relacionar</a:t>
            </a:r>
            <a:r>
              <a:rPr sz="2800" dirty="0"/>
              <a:t> </a:t>
            </a:r>
            <a:r>
              <a:rPr sz="2800" dirty="0" err="1"/>
              <a:t>los</a:t>
            </a:r>
            <a:r>
              <a:rPr sz="2800" dirty="0"/>
              <a:t> </a:t>
            </a:r>
            <a:r>
              <a:rPr sz="2800" dirty="0" err="1" smtClean="0"/>
              <a:t>enfoques</a:t>
            </a:r>
            <a:r>
              <a:rPr sz="2800" dirty="0" smtClean="0"/>
              <a:t> </a:t>
            </a:r>
            <a:r>
              <a:rPr sz="2800" dirty="0"/>
              <a:t>de la </a:t>
            </a:r>
            <a:r>
              <a:rPr sz="2800" dirty="0" err="1"/>
              <a:t>ciencia</a:t>
            </a:r>
            <a:r>
              <a:rPr sz="2800" dirty="0"/>
              <a:t> natural </a:t>
            </a:r>
            <a:r>
              <a:rPr sz="2800" dirty="0" smtClean="0"/>
              <a:t>con </a:t>
            </a:r>
            <a:r>
              <a:rPr sz="2800" dirty="0"/>
              <a:t>lo que </a:t>
            </a:r>
            <a:r>
              <a:rPr sz="2800" dirty="0" err="1"/>
              <a:t>estaba</a:t>
            </a:r>
            <a:r>
              <a:rPr sz="2800" dirty="0"/>
              <a:t> </a:t>
            </a:r>
            <a:r>
              <a:rPr sz="2800" dirty="0" err="1"/>
              <a:t>ocurriendo</a:t>
            </a:r>
            <a:r>
              <a:rPr sz="2800" dirty="0"/>
              <a:t> </a:t>
            </a:r>
            <a:r>
              <a:rPr sz="2800" dirty="0" err="1"/>
              <a:t>en</a:t>
            </a:r>
            <a:r>
              <a:rPr sz="2800" dirty="0"/>
              <a:t> la ciudad de Chicago, </a:t>
            </a:r>
            <a:r>
              <a:rPr sz="2800" dirty="0" smtClean="0"/>
              <a:t>a </a:t>
            </a:r>
            <a:r>
              <a:rPr sz="2800" dirty="0" err="1"/>
              <a:t>través</a:t>
            </a:r>
            <a:r>
              <a:rPr sz="2800" dirty="0"/>
              <a:t> de </a:t>
            </a:r>
            <a:r>
              <a:rPr sz="2800" dirty="0" err="1"/>
              <a:t>este</a:t>
            </a:r>
            <a:r>
              <a:rPr sz="2800" dirty="0"/>
              <a:t> </a:t>
            </a:r>
            <a:r>
              <a:rPr sz="2800" dirty="0" err="1"/>
              <a:t>enfoque</a:t>
            </a:r>
            <a:r>
              <a:rPr sz="2800" dirty="0"/>
              <a:t> </a:t>
            </a:r>
            <a:r>
              <a:rPr sz="2800" dirty="0" err="1"/>
              <a:t>aspiraba</a:t>
            </a:r>
            <a:r>
              <a:rPr sz="2800" dirty="0"/>
              <a:t> a </a:t>
            </a:r>
            <a:r>
              <a:rPr sz="2800" dirty="0" err="1"/>
              <a:t>explicar</a:t>
            </a:r>
            <a:r>
              <a:rPr sz="2800" dirty="0"/>
              <a:t> la </a:t>
            </a:r>
            <a:r>
              <a:rPr sz="2800" dirty="0" err="1"/>
              <a:t>moderna</a:t>
            </a:r>
            <a:r>
              <a:rPr sz="2800" dirty="0"/>
              <a:t> </a:t>
            </a:r>
            <a:r>
              <a:rPr sz="2800" dirty="0" err="1" smtClean="0"/>
              <a:t>sociedad</a:t>
            </a:r>
            <a:r>
              <a:rPr sz="2800" dirty="0" smtClean="0"/>
              <a:t> </a:t>
            </a:r>
            <a:r>
              <a:rPr sz="2800" dirty="0"/>
              <a:t>de </a:t>
            </a:r>
            <a:r>
              <a:rPr sz="2800" dirty="0" err="1"/>
              <a:t>masas</a:t>
            </a:r>
            <a:r>
              <a:rPr sz="2800" dirty="0" smtClean="0"/>
              <a:t>.</a:t>
            </a:r>
            <a:r>
              <a:rPr lang="es-MX" sz="2800" dirty="0">
                <a:solidFill>
                  <a:srgbClr val="CC3300"/>
                </a:solidFill>
                <a:uFill>
                  <a:solidFill>
                    <a:srgbClr val="CC3300"/>
                  </a:solidFill>
                </a:uFill>
              </a:rPr>
              <a:t> Principales </a:t>
            </a:r>
            <a:r>
              <a:rPr lang="es-MX" sz="2800" dirty="0" smtClean="0">
                <a:solidFill>
                  <a:srgbClr val="CC3300"/>
                </a:solidFill>
                <a:uFill>
                  <a:solidFill>
                    <a:srgbClr val="CC3300"/>
                  </a:solidFill>
                </a:uFill>
              </a:rPr>
              <a:t>representantes (segunda generación)</a:t>
            </a:r>
            <a:r>
              <a:rPr lang="es-MX" sz="2800" dirty="0" smtClean="0">
                <a:solidFill>
                  <a:srgbClr val="C00000"/>
                </a:solidFill>
              </a:rPr>
              <a:t>:</a:t>
            </a:r>
            <a:endParaRPr lang="es-MX" sz="2800" dirty="0">
              <a:solidFill>
                <a:srgbClr val="C00000"/>
              </a:solidFill>
            </a:endParaRPr>
          </a:p>
          <a:p>
            <a:pPr>
              <a:defRPr sz="2400">
                <a:uFill>
                  <a:solidFill>
                    <a:schemeClr val="accent4"/>
                  </a:solidFill>
                </a:uFill>
                <a:latin typeface="+mn-lt"/>
                <a:ea typeface="+mn-ea"/>
                <a:cs typeface="+mn-cs"/>
                <a:sym typeface="Times New Roman"/>
              </a:defRPr>
            </a:pPr>
            <a:r>
              <a:rPr lang="es-MX" sz="2800" dirty="0" smtClean="0"/>
              <a:t>*</a:t>
            </a:r>
            <a:r>
              <a:rPr sz="2800" dirty="0" smtClean="0"/>
              <a:t>R</a:t>
            </a:r>
            <a:r>
              <a:rPr sz="2800" dirty="0"/>
              <a:t>. E. Park</a:t>
            </a:r>
          </a:p>
          <a:p>
            <a:pPr>
              <a:defRPr sz="2400">
                <a:uFill>
                  <a:solidFill>
                    <a:schemeClr val="accent4"/>
                  </a:solidFill>
                </a:uFill>
                <a:latin typeface="+mn-lt"/>
                <a:ea typeface="+mn-ea"/>
                <a:cs typeface="+mn-cs"/>
                <a:sym typeface="Times New Roman"/>
              </a:defRPr>
            </a:pPr>
            <a:r>
              <a:rPr lang="es-MX" sz="2800" dirty="0" smtClean="0"/>
              <a:t>*L.</a:t>
            </a:r>
            <a:r>
              <a:rPr sz="2800" dirty="0" smtClean="0"/>
              <a:t>Wirth</a:t>
            </a:r>
            <a:endParaRPr sz="2800" dirty="0"/>
          </a:p>
          <a:p>
            <a:pPr>
              <a:defRPr sz="2400">
                <a:uFill>
                  <a:solidFill>
                    <a:schemeClr val="accent4"/>
                  </a:solidFill>
                </a:uFill>
                <a:latin typeface="+mn-lt"/>
                <a:ea typeface="+mn-ea"/>
                <a:cs typeface="+mn-cs"/>
                <a:sym typeface="Times New Roman"/>
              </a:defRPr>
            </a:pPr>
            <a:r>
              <a:rPr lang="es-MX" sz="2800" dirty="0" smtClean="0"/>
              <a:t>*E.</a:t>
            </a:r>
            <a:r>
              <a:rPr sz="2800" dirty="0" smtClean="0"/>
              <a:t>Burgess</a:t>
            </a:r>
            <a:endParaRPr sz="2800" dirty="0"/>
          </a:p>
          <a:p>
            <a:pPr>
              <a:defRPr sz="2400">
                <a:uFill>
                  <a:solidFill>
                    <a:schemeClr val="accent4"/>
                  </a:solidFill>
                </a:uFill>
                <a:latin typeface="+mn-lt"/>
                <a:ea typeface="+mn-ea"/>
                <a:cs typeface="+mn-cs"/>
                <a:sym typeface="Times New Roman"/>
              </a:defRPr>
            </a:pPr>
            <a:r>
              <a:rPr lang="es-MX" sz="2800" dirty="0" smtClean="0"/>
              <a:t>*R.</a:t>
            </a:r>
            <a:r>
              <a:rPr sz="2800" dirty="0" smtClean="0"/>
              <a:t>McKenzie</a:t>
            </a:r>
            <a:endParaRPr lang="es-MX" sz="2800" dirty="0" smtClean="0"/>
          </a:p>
          <a:p>
            <a:pPr>
              <a:defRPr sz="2400">
                <a:uFill>
                  <a:solidFill>
                    <a:schemeClr val="accent4"/>
                  </a:solidFill>
                </a:uFill>
                <a:latin typeface="+mn-lt"/>
                <a:ea typeface="+mn-ea"/>
                <a:cs typeface="+mn-cs"/>
                <a:sym typeface="Times New Roman"/>
              </a:defRPr>
            </a:pPr>
            <a:r>
              <a:rPr lang="es-MX" sz="2800" dirty="0" smtClean="0"/>
              <a:t>*R. </a:t>
            </a:r>
            <a:r>
              <a:rPr lang="es-MX" sz="2800" dirty="0" err="1" smtClean="0"/>
              <a:t>Redfiel</a:t>
            </a:r>
            <a:endParaRPr sz="2800" dirty="0"/>
          </a:p>
        </p:txBody>
      </p:sp>
      <p:sp>
        <p:nvSpPr>
          <p:cNvPr id="223" name="Shape 223"/>
          <p:cNvSpPr/>
          <p:nvPr/>
        </p:nvSpPr>
        <p:spPr>
          <a:xfrm>
            <a:off x="2417379" y="4067502"/>
            <a:ext cx="409904" cy="2070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5965" y="0"/>
                  <a:pt x="10800" y="806"/>
                  <a:pt x="10800" y="1800"/>
                </a:cubicBezTo>
                <a:lnTo>
                  <a:pt x="10800" y="9000"/>
                </a:lnTo>
                <a:lnTo>
                  <a:pt x="10800" y="9000"/>
                </a:lnTo>
                <a:cubicBezTo>
                  <a:pt x="10800" y="9994"/>
                  <a:pt x="15635" y="10800"/>
                  <a:pt x="21600" y="10800"/>
                </a:cubicBezTo>
                <a:lnTo>
                  <a:pt x="21600" y="10800"/>
                </a:lnTo>
                <a:cubicBezTo>
                  <a:pt x="15635" y="10800"/>
                  <a:pt x="10800" y="11606"/>
                  <a:pt x="10800" y="12600"/>
                </a:cubicBezTo>
                <a:lnTo>
                  <a:pt x="10800" y="19800"/>
                </a:lnTo>
                <a:lnTo>
                  <a:pt x="10800" y="19800"/>
                </a:lnTo>
                <a:cubicBezTo>
                  <a:pt x="10800" y="20794"/>
                  <a:pt x="5965" y="21600"/>
                  <a:pt x="0" y="21600"/>
                </a:cubicBezTo>
              </a:path>
            </a:pathLst>
          </a:custGeom>
          <a:ln w="28575">
            <a:solidFill>
              <a:srgbClr val="C00000"/>
            </a:solidFill>
          </a:ln>
        </p:spPr>
        <p:txBody>
          <a:bodyPr lIns="50800" tIns="50800" rIns="50800" bIns="50800" anchor="ctr"/>
          <a:lstStyle/>
          <a:p>
            <a:pPr>
              <a:defRPr sz="2400">
                <a:uFill>
                  <a:solidFill>
                    <a:schemeClr val="accent4"/>
                  </a:solidFill>
                </a:uFill>
                <a:latin typeface="+mn-lt"/>
                <a:ea typeface="+mn-ea"/>
                <a:cs typeface="+mn-cs"/>
                <a:sym typeface="Times New Roman"/>
              </a:defRPr>
            </a:pPr>
            <a:endParaRPr sz="2400"/>
          </a:p>
        </p:txBody>
      </p:sp>
      <p:sp>
        <p:nvSpPr>
          <p:cNvPr id="224" name="Shape 224"/>
          <p:cNvSpPr/>
          <p:nvPr/>
        </p:nvSpPr>
        <p:spPr>
          <a:xfrm>
            <a:off x="3134711" y="3963224"/>
            <a:ext cx="5081327" cy="176458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spAutoFit/>
          </a:bodyPr>
          <a:lstStyle/>
          <a:p>
            <a:pPr>
              <a:defRPr sz="2400">
                <a:uFill>
                  <a:solidFill>
                    <a:schemeClr val="accent4"/>
                  </a:solidFill>
                </a:uFill>
                <a:latin typeface="+mn-lt"/>
                <a:ea typeface="+mn-ea"/>
                <a:cs typeface="+mn-cs"/>
                <a:sym typeface="Times New Roman"/>
              </a:defRPr>
            </a:pPr>
            <a:r>
              <a:rPr sz="2800" dirty="0" err="1"/>
              <a:t>Contribución</a:t>
            </a:r>
            <a:r>
              <a:rPr sz="2800" dirty="0"/>
              <a:t> </a:t>
            </a:r>
            <a:r>
              <a:rPr sz="2800" dirty="0" err="1"/>
              <a:t>teórica</a:t>
            </a:r>
            <a:r>
              <a:rPr sz="2800" dirty="0"/>
              <a:t> y </a:t>
            </a:r>
            <a:r>
              <a:rPr sz="2800" dirty="0" err="1"/>
              <a:t>empírica</a:t>
            </a:r>
            <a:r>
              <a:rPr sz="2800" dirty="0"/>
              <a:t>.</a:t>
            </a:r>
          </a:p>
          <a:p>
            <a:pPr>
              <a:defRPr sz="2400">
                <a:uFill>
                  <a:solidFill>
                    <a:schemeClr val="accent4"/>
                  </a:solidFill>
                </a:uFill>
                <a:latin typeface="+mn-lt"/>
                <a:ea typeface="+mn-ea"/>
                <a:cs typeface="+mn-cs"/>
                <a:sym typeface="Times New Roman"/>
              </a:defRPr>
            </a:pPr>
            <a:endParaRPr sz="2800" dirty="0"/>
          </a:p>
          <a:p>
            <a:pPr>
              <a:defRPr sz="2400">
                <a:uFill>
                  <a:solidFill>
                    <a:schemeClr val="accent4"/>
                  </a:solidFill>
                </a:uFill>
                <a:latin typeface="+mn-lt"/>
                <a:ea typeface="+mn-ea"/>
                <a:cs typeface="+mn-cs"/>
                <a:sym typeface="Times New Roman"/>
              </a:defRPr>
            </a:pPr>
            <a:r>
              <a:rPr sz="2400" dirty="0"/>
              <a:t>Los </a:t>
            </a:r>
            <a:r>
              <a:rPr sz="2400" dirty="0" err="1"/>
              <a:t>estudios</a:t>
            </a:r>
            <a:r>
              <a:rPr sz="2400" dirty="0"/>
              <a:t> se </a:t>
            </a:r>
            <a:r>
              <a:rPr sz="2400" dirty="0" err="1"/>
              <a:t>dan</a:t>
            </a:r>
            <a:r>
              <a:rPr sz="2400" dirty="0"/>
              <a:t> </a:t>
            </a:r>
            <a:r>
              <a:rPr sz="2400" dirty="0" err="1"/>
              <a:t>en</a:t>
            </a:r>
            <a:r>
              <a:rPr sz="2400" dirty="0"/>
              <a:t> un </a:t>
            </a:r>
            <a:r>
              <a:rPr sz="2400" dirty="0" err="1"/>
              <a:t>contexto</a:t>
            </a:r>
            <a:r>
              <a:rPr sz="2400" dirty="0"/>
              <a:t> </a:t>
            </a:r>
          </a:p>
          <a:p>
            <a:pPr>
              <a:defRPr sz="2400">
                <a:uFill>
                  <a:solidFill>
                    <a:schemeClr val="accent4"/>
                  </a:solidFill>
                </a:uFill>
                <a:latin typeface="+mn-lt"/>
                <a:ea typeface="+mn-ea"/>
                <a:cs typeface="+mn-cs"/>
                <a:sym typeface="Times New Roman"/>
              </a:defRPr>
            </a:pPr>
            <a:r>
              <a:rPr sz="2400" dirty="0"/>
              <a:t>de </a:t>
            </a:r>
            <a:r>
              <a:rPr sz="2400" dirty="0" err="1"/>
              <a:t>crecimiento</a:t>
            </a:r>
            <a:r>
              <a:rPr sz="2400" dirty="0"/>
              <a:t> </a:t>
            </a:r>
            <a:r>
              <a:rPr sz="2400" dirty="0" err="1"/>
              <a:t>poblacional</a:t>
            </a:r>
            <a:r>
              <a:rPr sz="2400" dirty="0"/>
              <a:t> y </a:t>
            </a:r>
            <a:r>
              <a:rPr sz="2400" dirty="0" err="1"/>
              <a:t>migración</a:t>
            </a:r>
            <a:r>
              <a:rPr sz="2800" dirty="0"/>
              <a:t>.</a:t>
            </a:r>
          </a:p>
        </p:txBody>
      </p:sp>
    </p:spTree>
    <p:extLst>
      <p:ext uri="{BB962C8B-B14F-4D97-AF65-F5344CB8AC3E}">
        <p14:creationId xmlns:p14="http://schemas.microsoft.com/office/powerpoint/2010/main" val="1284497348"/>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1338" y="1933903"/>
            <a:ext cx="11004331" cy="2963917"/>
          </a:xfrm>
        </p:spPr>
        <p:txBody>
          <a:bodyPr>
            <a:noAutofit/>
          </a:bodyPr>
          <a:lstStyle/>
          <a:p>
            <a:r>
              <a:rPr lang="es-MX" sz="6000" dirty="0" smtClean="0"/>
              <a:t>1. Contexto de la Ciudad de Chicago a finales del siglo XIX y principios del XX</a:t>
            </a:r>
            <a:endParaRPr lang="es-MX" sz="6000" dirty="0"/>
          </a:p>
        </p:txBody>
      </p:sp>
    </p:spTree>
    <p:extLst>
      <p:ext uri="{BB962C8B-B14F-4D97-AF65-F5344CB8AC3E}">
        <p14:creationId xmlns:p14="http://schemas.microsoft.com/office/powerpoint/2010/main" val="2468910061"/>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057" y="357717"/>
            <a:ext cx="4128800" cy="5376042"/>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076638" y="5436588"/>
            <a:ext cx="4206219"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000" b="0" i="0" u="none" strike="noStrike" kern="1200" cap="none" spc="0" normalizeH="0" baseline="0" noProof="0" dirty="0" smtClean="0">
                <a:ln>
                  <a:noFill/>
                </a:ln>
                <a:solidFill>
                  <a:prstClr val="black"/>
                </a:solidFill>
                <a:effectLst/>
                <a:uLnTx/>
                <a:uFillTx/>
                <a:latin typeface="Calibri" panose="020F0502020204030204"/>
                <a:ea typeface="+mn-ea"/>
                <a:cs typeface="+mn-cs"/>
              </a:rPr>
              <a:t>https://www.google.com/</a:t>
            </a:r>
            <a:r>
              <a:rPr kumimoji="0" lang="es-MX" sz="1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search?rlz</a:t>
            </a:r>
            <a:r>
              <a:rPr kumimoji="0" lang="es-MX" sz="1000" b="0" i="0" u="none" strike="noStrike" kern="1200" cap="none" spc="0" normalizeH="0" baseline="0" noProof="0" dirty="0" smtClean="0">
                <a:ln>
                  <a:noFill/>
                </a:ln>
                <a:solidFill>
                  <a:prstClr val="black"/>
                </a:solidFill>
                <a:effectLst/>
                <a:uLnTx/>
                <a:uFillTx/>
                <a:latin typeface="Calibri" panose="020F0502020204030204"/>
                <a:ea typeface="+mn-ea"/>
                <a:cs typeface="+mn-cs"/>
              </a:rPr>
              <a:t>=1C1HLDY_esMX836MX836&amp;biw=1600&amp;bih=789&amp;tbm=</a:t>
            </a:r>
            <a:r>
              <a:rPr kumimoji="0" lang="es-MX" sz="1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isch&amp;sxsrf</a:t>
            </a:r>
            <a:r>
              <a:rPr kumimoji="0" lang="es-MX" sz="1000" b="0" i="0" u="none" strike="noStrike" kern="1200" cap="none" spc="0" normalizeH="0" baseline="0" noProof="0" dirty="0" smtClean="0">
                <a:ln>
                  <a:noFill/>
                </a:ln>
                <a:solidFill>
                  <a:prstClr val="black"/>
                </a:solidFill>
                <a:effectLst/>
                <a:uLnTx/>
                <a:uFillTx/>
                <a:latin typeface="Calibri" panose="020F0502020204030204"/>
                <a:ea typeface="+mn-ea"/>
                <a:cs typeface="+mn-cs"/>
              </a:rPr>
              <a:t>=ACYBGNSqtFOmPanhsTZ_GZEwtA1alkOecQ%3A1568918316340&amp;sa=1&amp;ei=LMuDXf6YFNmH1fAPxKWUqA4&amp;q=ciudad+de+chicago+en+1834&amp;oq=ciudad+de+chicago+en+1834&amp;gs_l=img.12...5773.11060..13037...0.0..0.115.567.0j5......0....1..gws-wiz-img.n4UfqdwPLMI&amp;ved=0ahUKEwj-3rSXxN3kAhXZQxUIHcQSBeUQ4dUDCAc#imgdii=7GRBSFn2Txu6wM:&amp;</a:t>
            </a:r>
            <a:r>
              <a:rPr kumimoji="0" lang="es-MX" sz="1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imgrc</a:t>
            </a:r>
            <a:r>
              <a:rPr kumimoji="0" lang="es-MX" sz="1000" b="0" i="0" u="none" strike="noStrike" kern="1200" cap="none" spc="0" normalizeH="0" baseline="0" noProof="0" dirty="0" smtClean="0">
                <a:ln>
                  <a:noFill/>
                </a:ln>
                <a:solidFill>
                  <a:prstClr val="black"/>
                </a:solidFill>
                <a:effectLst/>
                <a:uLnTx/>
                <a:uFillTx/>
                <a:latin typeface="Calibri" panose="020F0502020204030204"/>
                <a:ea typeface="+mn-ea"/>
                <a:cs typeface="+mn-cs"/>
              </a:rPr>
              <a:t>=YWsEYii4UsgeeM:</a:t>
            </a:r>
          </a:p>
        </p:txBody>
      </p:sp>
      <p:sp>
        <p:nvSpPr>
          <p:cNvPr id="5" name="CuadroTexto 4"/>
          <p:cNvSpPr txBox="1"/>
          <p:nvPr/>
        </p:nvSpPr>
        <p:spPr>
          <a:xfrm>
            <a:off x="525517" y="115611"/>
            <a:ext cx="717452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200" b="0" i="0" u="none" strike="noStrike" kern="1200" cap="none" spc="0" normalizeH="0" baseline="0" noProof="0" dirty="0" smtClean="0">
                <a:ln>
                  <a:noFill/>
                </a:ln>
                <a:solidFill>
                  <a:prstClr val="black"/>
                </a:solidFill>
                <a:effectLst/>
                <a:uLnTx/>
                <a:uFillTx/>
                <a:latin typeface="Calibri" panose="020F0502020204030204"/>
                <a:ea typeface="+mn-ea"/>
                <a:cs typeface="+mn-cs"/>
              </a:rPr>
              <a:t>Fundación de la ciudad de Chicago, 1934</a:t>
            </a:r>
          </a:p>
        </p:txBody>
      </p:sp>
      <p:sp>
        <p:nvSpPr>
          <p:cNvPr id="6" name="Flecha derecha 5"/>
          <p:cNvSpPr/>
          <p:nvPr/>
        </p:nvSpPr>
        <p:spPr>
          <a:xfrm>
            <a:off x="5360276" y="2614448"/>
            <a:ext cx="1944414" cy="5990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smtClean="0">
              <a:ln>
                <a:noFill/>
              </a:ln>
              <a:solidFill>
                <a:prstClr val="white"/>
              </a:solidFill>
              <a:effectLst/>
              <a:uLnTx/>
              <a:uFillTx/>
              <a:latin typeface="Calibri" panose="020F0502020204030204"/>
              <a:ea typeface="+mn-ea"/>
              <a:cs typeface="+mn-cs"/>
            </a:endParaRPr>
          </a:p>
        </p:txBody>
      </p:sp>
      <p:sp>
        <p:nvSpPr>
          <p:cNvPr id="8" name="Rectángulo redondeado 7"/>
          <p:cNvSpPr/>
          <p:nvPr/>
        </p:nvSpPr>
        <p:spPr>
          <a:xfrm>
            <a:off x="7588469" y="407999"/>
            <a:ext cx="3657600" cy="5490921"/>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0" i="0" u="none" strike="noStrike" kern="1200" cap="none" spc="0" normalizeH="0" baseline="0" noProof="0" dirty="0" smtClean="0">
                <a:ln>
                  <a:noFill/>
                </a:ln>
                <a:solidFill>
                  <a:prstClr val="black"/>
                </a:solidFill>
                <a:effectLst/>
                <a:uLnTx/>
                <a:uFillTx/>
                <a:latin typeface="Calibri" panose="020F0502020204030204"/>
                <a:ea typeface="+mn-ea"/>
                <a:cs typeface="+mn-cs"/>
              </a:rPr>
              <a:t>En 35 años la ciudad de Chicago presentó obras de ingeniería  = el canal de Illinois y Michigan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0" i="0" u="none" strike="noStrike" kern="1200" cap="none" spc="0" normalizeH="0" baseline="0" noProof="0" dirty="0" smtClean="0">
                <a:ln>
                  <a:noFill/>
                </a:ln>
                <a:solidFill>
                  <a:prstClr val="black"/>
                </a:solidFill>
                <a:effectLst/>
                <a:uLnTx/>
                <a:uFillTx/>
                <a:latin typeface="Calibri" panose="020F0502020204030204"/>
                <a:ea typeface="+mn-ea"/>
                <a:cs typeface="+mn-cs"/>
              </a:rPr>
              <a:t>Llegó el ferrocarril y el telégrafo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0" i="0" u="none" strike="noStrike" kern="1200" cap="none" spc="0" normalizeH="0" baseline="0" noProof="0" dirty="0" smtClean="0">
                <a:ln>
                  <a:noFill/>
                </a:ln>
                <a:solidFill>
                  <a:prstClr val="black"/>
                </a:solidFill>
                <a:effectLst/>
                <a:uLnTx/>
                <a:uFillTx/>
                <a:latin typeface="Calibri" panose="020F0502020204030204"/>
                <a:ea typeface="+mn-ea"/>
                <a:cs typeface="+mn-cs"/>
              </a:rPr>
              <a:t>En 1870 ya era una ciudad con 300,000 habitantes</a:t>
            </a:r>
          </a:p>
        </p:txBody>
      </p:sp>
    </p:spTree>
    <p:extLst>
      <p:ext uri="{BB962C8B-B14F-4D97-AF65-F5344CB8AC3E}">
        <p14:creationId xmlns:p14="http://schemas.microsoft.com/office/powerpoint/2010/main" val="2023791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6745" y="319326"/>
            <a:ext cx="10363200" cy="114300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MX" dirty="0" smtClean="0"/>
              <a:t>Chicago en 1871 = el gran incendio que destruyó la ciudad</a:t>
            </a:r>
            <a:endParaRPr lang="es-MX" dirty="0"/>
          </a:p>
        </p:txBody>
      </p:sp>
      <p:pic>
        <p:nvPicPr>
          <p:cNvPr id="3"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317" y="1752600"/>
            <a:ext cx="3894083" cy="39294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Rectángulo 3"/>
          <p:cNvSpPr/>
          <p:nvPr/>
        </p:nvSpPr>
        <p:spPr>
          <a:xfrm>
            <a:off x="756745" y="5682056"/>
            <a:ext cx="3967655" cy="861774"/>
          </a:xfrm>
          <a:prstGeom prst="rect">
            <a:avLst/>
          </a:prstGeom>
        </p:spPr>
        <p:txBody>
          <a:bodyPr wrap="square">
            <a:spAutoFit/>
          </a:bodyPr>
          <a:lstStyle/>
          <a:p>
            <a:r>
              <a:rPr lang="es-MX" sz="1000" dirty="0" smtClean="0"/>
              <a:t>https://www.google.com/search?q=ciudad+de+chicago+principios+del+siglo+XX&amp;rlz=1C1HLDY_esMX836MX836&amp;sxsrf=ACYBGNR78fvjYAXs4z1-H2Wv71HQj_ccgQ:1568917638872&amp;source=lnms&amp;tbm=isch&amp;sa=X&amp;ved=0ahUKEwjhvK_Uwd3kAhXYuZ4KHWUtDGgQ_AUIEigB&amp;biw=1600&amp;bih=789#imgdii=inCxaScP3H_BaM:&amp;imgrc=-fE8lHA81ilicM:</a:t>
            </a:r>
            <a:endParaRPr lang="es-MX" sz="1000" dirty="0"/>
          </a:p>
        </p:txBody>
      </p:sp>
      <p:sp>
        <p:nvSpPr>
          <p:cNvPr id="8" name="CuadroTexto 7"/>
          <p:cNvSpPr txBox="1"/>
          <p:nvPr/>
        </p:nvSpPr>
        <p:spPr>
          <a:xfrm>
            <a:off x="4929352" y="2371861"/>
            <a:ext cx="1713185" cy="1015663"/>
          </a:xfrm>
          <a:prstGeom prst="rect">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s-MX" sz="2000" dirty="0" smtClean="0">
                <a:solidFill>
                  <a:schemeClr val="tx1"/>
                </a:solidFill>
              </a:rPr>
              <a:t>Dejó sin hogar a un tercio de la población</a:t>
            </a:r>
            <a:endParaRPr lang="es-MX" sz="2000" dirty="0">
              <a:solidFill>
                <a:schemeClr val="tx1"/>
              </a:solidFill>
            </a:endParaRPr>
          </a:p>
        </p:txBody>
      </p:sp>
      <p:sp>
        <p:nvSpPr>
          <p:cNvPr id="9" name="Flecha derecha 8"/>
          <p:cNvSpPr/>
          <p:nvPr/>
        </p:nvSpPr>
        <p:spPr>
          <a:xfrm rot="5400000">
            <a:off x="5470111" y="1382806"/>
            <a:ext cx="373118" cy="5465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6979" y="1752600"/>
            <a:ext cx="3778469" cy="39294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1" name="Rectángulo 10"/>
          <p:cNvSpPr/>
          <p:nvPr/>
        </p:nvSpPr>
        <p:spPr>
          <a:xfrm>
            <a:off x="6779172" y="5715608"/>
            <a:ext cx="3972911" cy="861774"/>
          </a:xfrm>
          <a:prstGeom prst="rect">
            <a:avLst/>
          </a:prstGeom>
        </p:spPr>
        <p:txBody>
          <a:bodyPr wrap="square">
            <a:spAutoFit/>
          </a:bodyPr>
          <a:lstStyle/>
          <a:p>
            <a:pPr lvl="0"/>
            <a:r>
              <a:rPr lang="es-MX" sz="1000" dirty="0">
                <a:solidFill>
                  <a:prstClr val="black"/>
                </a:solidFill>
              </a:rPr>
              <a:t>https://www.google.com/search?q=ciudad+de+chicago+principios+del+siglo+XX&amp;rlz=1C1HLDY_esMX836MX836&amp;sxsrf=ACYBGNR78fvjYAXs4z1-H2Wv71HQj_ccgQ:1568917638872&amp;source=lnms&amp;tbm=isch&amp;sa=X&amp;ved=0ahUKEwjhvK_Uwd3kAhXYuZ4KHWUtDGgQ_AUIEigB&amp;biw=1600&amp;bih=789#imgdii=LLF9GIsK28MAYM:&amp;imgrc=-fE8lHA81ilicM:</a:t>
            </a:r>
          </a:p>
        </p:txBody>
      </p:sp>
    </p:spTree>
    <p:extLst>
      <p:ext uri="{BB962C8B-B14F-4D97-AF65-F5344CB8AC3E}">
        <p14:creationId xmlns:p14="http://schemas.microsoft.com/office/powerpoint/2010/main" val="4182549884"/>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5311" y="304800"/>
            <a:ext cx="10794124" cy="1143000"/>
          </a:xfrm>
        </p:spPr>
        <p:txBody>
          <a:bodyPr>
            <a:normAutofit fontScale="90000"/>
          </a:bodyPr>
          <a:lstStyle/>
          <a:p>
            <a:r>
              <a:rPr lang="es-MX" dirty="0" smtClean="0"/>
              <a:t>Después del </a:t>
            </a:r>
            <a:r>
              <a:rPr lang="es-MX" dirty="0" smtClean="0"/>
              <a:t>incendio, </a:t>
            </a:r>
            <a:r>
              <a:rPr lang="es-MX" dirty="0" smtClean="0"/>
              <a:t>la ciudad de Chicago renace:</a:t>
            </a:r>
            <a:endParaRPr lang="es-MX" dirty="0"/>
          </a:p>
        </p:txBody>
      </p:sp>
      <p:sp>
        <p:nvSpPr>
          <p:cNvPr id="3" name="Abrir llave 2"/>
          <p:cNvSpPr/>
          <p:nvPr/>
        </p:nvSpPr>
        <p:spPr>
          <a:xfrm>
            <a:off x="4456386" y="1538278"/>
            <a:ext cx="178676" cy="4799460"/>
          </a:xfrm>
          <a:prstGeom prst="leftBrace">
            <a:avLst>
              <a:gd name="adj1" fmla="val 8333"/>
              <a:gd name="adj2" fmla="val 47356"/>
            </a:avLst>
          </a:prstGeom>
          <a:ln w="38100"/>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pic>
        <p:nvPicPr>
          <p:cNvPr id="4" name="Picture 2" descr="Resultado de imagen para ciudad de chicago principios del siglo X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81" y="1770964"/>
            <a:ext cx="3810000" cy="25050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5" name="Rectángulo 4"/>
          <p:cNvSpPr/>
          <p:nvPr/>
        </p:nvSpPr>
        <p:spPr>
          <a:xfrm>
            <a:off x="237074" y="4276040"/>
            <a:ext cx="3810000" cy="784830"/>
          </a:xfrm>
          <a:prstGeom prst="rect">
            <a:avLst/>
          </a:prstGeom>
        </p:spPr>
        <p:txBody>
          <a:bodyPr wrap="square">
            <a:spAutoFit/>
          </a:bodyPr>
          <a:lstStyle/>
          <a:p>
            <a:r>
              <a:rPr lang="es-MX" sz="900" dirty="0"/>
              <a:t>https://www.google.com/search?q=ciudad+de+chicago+principios+del+siglo+XX&amp;rlz=1C1HLDY_esMX836MX836&amp;sxsrf=ACYBGNR78fvjYAXs4z1-H2Wv71HQj_ccgQ:1568917638872&amp;source=lnms&amp;tbm=isch&amp;sa=X&amp;ved=0ahUKEwjhvK_Uwd3kAhXYuZ4KHWUtDGgQ_AUIEigB&amp;biw=1600&amp;bih=789#imgrc=-fE8lHA81ilicM:</a:t>
            </a:r>
          </a:p>
        </p:txBody>
      </p:sp>
      <p:sp>
        <p:nvSpPr>
          <p:cNvPr id="6" name="CuadroTexto 5"/>
          <p:cNvSpPr txBox="1"/>
          <p:nvPr/>
        </p:nvSpPr>
        <p:spPr>
          <a:xfrm>
            <a:off x="4819150" y="1768336"/>
            <a:ext cx="4307437" cy="4093428"/>
          </a:xfrm>
          <a:prstGeom prst="rect">
            <a:avLst/>
          </a:prstGeom>
          <a:noFill/>
        </p:spPr>
        <p:txBody>
          <a:bodyPr wrap="square" rtlCol="0">
            <a:spAutoFit/>
          </a:bodyPr>
          <a:lstStyle/>
          <a:p>
            <a:r>
              <a:rPr lang="es-MX" dirty="0" smtClean="0"/>
              <a:t>*</a:t>
            </a:r>
            <a:r>
              <a:rPr lang="es-MX" sz="2000" dirty="0" smtClean="0"/>
              <a:t>Construida desde cero con edificios de hormigón y acero</a:t>
            </a:r>
          </a:p>
          <a:p>
            <a:r>
              <a:rPr lang="es-MX" sz="2000" dirty="0" smtClean="0"/>
              <a:t>*Se edificó el primer rascacielos = Home </a:t>
            </a:r>
            <a:r>
              <a:rPr lang="es-MX" sz="2000" dirty="0" err="1" smtClean="0"/>
              <a:t>Insurance</a:t>
            </a:r>
            <a:r>
              <a:rPr lang="es-MX" sz="2000" dirty="0" smtClean="0"/>
              <a:t> </a:t>
            </a:r>
            <a:r>
              <a:rPr lang="es-MX" sz="2000" dirty="0" err="1" smtClean="0"/>
              <a:t>Building</a:t>
            </a:r>
            <a:endParaRPr lang="es-MX" sz="2000" dirty="0" smtClean="0"/>
          </a:p>
          <a:p>
            <a:r>
              <a:rPr lang="es-MX" sz="2000" dirty="0" smtClean="0"/>
              <a:t>*Se erigió como líder de la arquitectura moderna.</a:t>
            </a:r>
          </a:p>
          <a:p>
            <a:r>
              <a:rPr lang="es-MX" sz="2000" dirty="0" smtClean="0"/>
              <a:t>*En Chicago se estableció el modelo  </a:t>
            </a:r>
          </a:p>
          <a:p>
            <a:r>
              <a:rPr lang="es-MX" sz="2000" dirty="0" smtClean="0"/>
              <a:t>de los CBT (Central Business </a:t>
            </a:r>
            <a:r>
              <a:rPr lang="es-MX" sz="2000" dirty="0" err="1" smtClean="0"/>
              <a:t>Districts</a:t>
            </a:r>
            <a:r>
              <a:rPr lang="es-MX" sz="2000" dirty="0" smtClean="0"/>
              <a:t>).</a:t>
            </a:r>
          </a:p>
          <a:p>
            <a:r>
              <a:rPr lang="es-MX" sz="2000" dirty="0" smtClean="0"/>
              <a:t>*Lo anterior tuvo como actor principal </a:t>
            </a:r>
          </a:p>
          <a:p>
            <a:r>
              <a:rPr lang="es-MX" sz="2000" dirty="0"/>
              <a:t>a</a:t>
            </a:r>
            <a:r>
              <a:rPr lang="es-MX" sz="2000" dirty="0" smtClean="0"/>
              <a:t>l inversionista capitalista.</a:t>
            </a:r>
          </a:p>
          <a:p>
            <a:r>
              <a:rPr lang="es-MX" sz="2000" dirty="0" smtClean="0"/>
              <a:t>*La vida social y cultural así como el </a:t>
            </a:r>
          </a:p>
          <a:p>
            <a:r>
              <a:rPr lang="es-MX" sz="2000" dirty="0"/>
              <a:t>e</a:t>
            </a:r>
            <a:r>
              <a:rPr lang="es-MX" sz="2000" dirty="0" smtClean="0"/>
              <a:t>ntorno construido pasó de</a:t>
            </a:r>
          </a:p>
          <a:p>
            <a:r>
              <a:rPr lang="es-MX" sz="2000" dirty="0"/>
              <a:t>l</a:t>
            </a:r>
            <a:r>
              <a:rPr lang="es-MX" sz="2000" dirty="0" smtClean="0"/>
              <a:t>o tradicional a la modernidad</a:t>
            </a:r>
            <a:r>
              <a:rPr lang="es-MX" dirty="0" smtClean="0"/>
              <a:t>.</a:t>
            </a:r>
          </a:p>
        </p:txBody>
      </p:sp>
      <p:grpSp>
        <p:nvGrpSpPr>
          <p:cNvPr id="9" name="Grupo 8"/>
          <p:cNvGrpSpPr/>
          <p:nvPr/>
        </p:nvGrpSpPr>
        <p:grpSpPr>
          <a:xfrm>
            <a:off x="9126587" y="1770964"/>
            <a:ext cx="2740626" cy="3705053"/>
            <a:chOff x="733644" y="768569"/>
            <a:chExt cx="4276725" cy="4909899"/>
          </a:xfrm>
        </p:grpSpPr>
        <p:pic>
          <p:nvPicPr>
            <p:cNvPr id="10"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644" y="768569"/>
              <a:ext cx="4276725" cy="40481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1" name="Rectángulo 10"/>
            <p:cNvSpPr/>
            <p:nvPr/>
          </p:nvSpPr>
          <p:spPr>
            <a:xfrm>
              <a:off x="733644" y="4816694"/>
              <a:ext cx="4276725" cy="861774"/>
            </a:xfrm>
            <a:prstGeom prst="rect">
              <a:avLst/>
            </a:prstGeom>
          </p:spPr>
          <p:txBody>
            <a:bodyPr wrap="square">
              <a:spAutoFit/>
            </a:bodyPr>
            <a:lstStyle/>
            <a:p>
              <a:r>
                <a:rPr lang="es-MX" sz="1000" dirty="0"/>
                <a:t>https://www.google.com/search?q=Home+Insurance+Building+chicago+1900&amp;rlz=1C1HLDY_esMX836MX836&amp;sxsrf=ACYBGNTusG2oubWzEzk7AIEDn6oLnlARMw:1568996495967&amp;source=lnms&amp;tbm=isch&amp;sa=X&amp;ved=0ahUKEwjP1q6259_kAhWuna0KHVJ7DEQQ_AUIEigB&amp;biw=1600&amp;bih=789#imgdii=tt-aWF0hvjfOkM:&amp;imgrc=D90WFdqsiQBLZM:</a:t>
              </a:r>
            </a:p>
          </p:txBody>
        </p:sp>
      </p:grpSp>
      <p:cxnSp>
        <p:nvCxnSpPr>
          <p:cNvPr id="8" name="Conector recto de flecha 7"/>
          <p:cNvCxnSpPr/>
          <p:nvPr/>
        </p:nvCxnSpPr>
        <p:spPr>
          <a:xfrm>
            <a:off x="7551889" y="2908136"/>
            <a:ext cx="1299625" cy="13740"/>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86678466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955</TotalTime>
  <Words>3016</Words>
  <Application>Microsoft Office PowerPoint</Application>
  <PresentationFormat>Panorámica</PresentationFormat>
  <Paragraphs>313</Paragraphs>
  <Slides>48</Slides>
  <Notes>0</Notes>
  <HiddenSlides>0</HiddenSlides>
  <MMClips>0</MMClips>
  <ScaleCrop>false</ScaleCrop>
  <HeadingPairs>
    <vt:vector size="6" baseType="variant">
      <vt:variant>
        <vt:lpstr>Fuentes usadas</vt:lpstr>
      </vt:variant>
      <vt:variant>
        <vt:i4>13</vt:i4>
      </vt:variant>
      <vt:variant>
        <vt:lpstr>Tema</vt:lpstr>
      </vt:variant>
      <vt:variant>
        <vt:i4>2</vt:i4>
      </vt:variant>
      <vt:variant>
        <vt:lpstr>Títulos de diapositiva</vt:lpstr>
      </vt:variant>
      <vt:variant>
        <vt:i4>48</vt:i4>
      </vt:variant>
    </vt:vector>
  </HeadingPairs>
  <TitlesOfParts>
    <vt:vector size="63" baseType="lpstr">
      <vt:lpstr>Aharoni</vt:lpstr>
      <vt:lpstr>Algerian</vt:lpstr>
      <vt:lpstr>AR CARTER</vt:lpstr>
      <vt:lpstr>Arial</vt:lpstr>
      <vt:lpstr>Bradley Hand ITC</vt:lpstr>
      <vt:lpstr>Calibri</vt:lpstr>
      <vt:lpstr>Calibri Light</vt:lpstr>
      <vt:lpstr>Century Gothic</vt:lpstr>
      <vt:lpstr>Copperplate</vt:lpstr>
      <vt:lpstr>Helvetica</vt:lpstr>
      <vt:lpstr>Pristina</vt:lpstr>
      <vt:lpstr>Times New Roman</vt:lpstr>
      <vt:lpstr>Trebuchet MS</vt:lpstr>
      <vt:lpstr>Retrospección</vt:lpstr>
      <vt:lpstr>Tema de Office</vt:lpstr>
      <vt:lpstr>UNIVERSIDAD AUTÓNOMA DEL ESTADO DE MÉXICO  FAC. DE PLANEACIÓN URBANA Y REGIONAL UA: SOCIOLOGÍA URBANA I UNIDAD 3 TEMA: La Escuela de Chicago MATERIAL VISUAL: DIAPOSITIVAS</vt:lpstr>
      <vt:lpstr>Presentación de PowerPoint</vt:lpstr>
      <vt:lpstr>Presentación de PowerPoint</vt:lpstr>
      <vt:lpstr>Referencias: </vt:lpstr>
      <vt:lpstr>La Escuela de Chicago</vt:lpstr>
      <vt:lpstr>1. Contexto de la Ciudad de Chicago a finales del siglo XIX y principios del XX</vt:lpstr>
      <vt:lpstr>Presentación de PowerPoint</vt:lpstr>
      <vt:lpstr>Chicago en 1871 = el gran incendio que destruyó la ciudad</vt:lpstr>
      <vt:lpstr>Después del incendio, la ciudad de Chicago renace:</vt:lpstr>
      <vt:lpstr>A principios del siglo XX Chicago se constituía como:</vt:lpstr>
      <vt:lpstr>Presentación de PowerPoint</vt:lpstr>
      <vt:lpstr>Todo lo anterior:</vt:lpstr>
      <vt:lpstr>Por lo tanto, hubo problemas sociales</vt:lpstr>
      <vt:lpstr>La migración</vt:lpstr>
      <vt:lpstr>Además de los disturbios raciales hubo: </vt:lpstr>
      <vt:lpstr>Todo el contexto anterior fue la preocupación de científicos sociales del Departamento  de Sociología de Chicago: Había que diseccionar  aquellas anomalías monstruosas que habían surgido para entender su comportamiento y eventualmente controlarlo con la finalidad de salvar el proyecto de la modernidad  (Ullán, 2014)</vt:lpstr>
      <vt:lpstr>El departamento de Sociología de Chicago se fundó en 1892 por Albion Woodbury Small. Según Ullán (2014) hubo tres generaciones de estudios e investigadores en este departamento, mismos que contribuyeron a los estudios de la sociología urbana. </vt:lpstr>
      <vt:lpstr>2. La Primera Generación de la Escuela de Chicago</vt:lpstr>
      <vt:lpstr>Desde la fundación del depto. de Sociología éste se convirtió muy pronto en influencia de pensamiento  hegemónico. En este primer momento, o sea desde 1892 hasta la primera década y media del siglo XX la sociología urbana no existía como tal. Pero esta primera generación pone las bases para su creación.</vt:lpstr>
      <vt:lpstr>¿Qué estudiaron los primeros sociólogos del departamento de Sociología de la Universidad de Chicago?</vt:lpstr>
      <vt:lpstr>Small  fue el fundador del Departamento de Sociología y Antropología, es decir se abordaban temáticas de ambas ciencias.</vt:lpstr>
      <vt:lpstr>Presentación de PowerPoint</vt:lpstr>
      <vt:lpstr>William I. Thomas realizó un estudio de los polacos, el grupo más numeroso y visible, en ese entonces, en la sociedad de Chicago.</vt:lpstr>
      <vt:lpstr>Además de realizar investigación, los integrantes de esta primera generación colaboraron en la reforma de las instituciones  y en la resolución de los problemas urbanos de Chicago.  </vt:lpstr>
      <vt:lpstr>*George Herbert Mead colaboró en el City Club de Chicago = organización no partidista con el objetivo de fomentar políticas urbanas.  *Dewey también participaba en este club, pero en 1904, por desaveniencias entre el club y Dewey  se forzó su salida. *En 1918 le tocó el turno a Thomas, a quien  se le confirieron cargos ilegales y tuvo que salir del Departamento de Sociología.   </vt:lpstr>
      <vt:lpstr>Thomas tuvo dos discípulos:  Robert Ezra Park y Herbert Miller, quienes habían colaborado, de manera breve, en la última obra que escribió en el departamento de Sociología, Old World Traits Transplanted (Rasgos del viejo mundo trasplantados). Sin embargo, por los problemas de Thomas tuvieron que firmar éstos últimos.</vt:lpstr>
      <vt:lpstr>Thomas realizó estudios de delincuencia entre los polacos y evidenció que las explicaciones de este fenómeno eran distintas a las que habían ofrecido los moralistas de la época. </vt:lpstr>
      <vt:lpstr>3. La Segunda Generación de la Escuela de Chicago: Biologicismo, Funcionalismo y Culturalismo. Entre la Ecología Humana y los Community Studies</vt:lpstr>
      <vt:lpstr>Generalidades: </vt:lpstr>
      <vt:lpstr>Explicaron los fenómenos humanos  como              producto de los procesos  de adaptación                      de las poblaciones al entorno                             ecológico</vt:lpstr>
      <vt:lpstr>R. E. Park</vt:lpstr>
      <vt:lpstr>Ecología humana: La remite como una concepción de orden social definido sin ambigüedades.</vt:lpstr>
      <vt:lpstr>El orden ecológico de la ciudad</vt:lpstr>
      <vt:lpstr>Dos procesos complementarios</vt:lpstr>
      <vt:lpstr>Organización social en la ciudad</vt:lpstr>
      <vt:lpstr>Área Natural</vt:lpstr>
      <vt:lpstr>Ernest W. Burgess</vt:lpstr>
      <vt:lpstr>Dos procesos definían la expansión urbana:  1.Extensión-sucesión y 2.Centralización-descentralización</vt:lpstr>
      <vt:lpstr>McKenzie </vt:lpstr>
      <vt:lpstr>Presentación de PowerPoint</vt:lpstr>
      <vt:lpstr>Louis Wirth</vt:lpstr>
      <vt:lpstr>Presentación de PowerPoint</vt:lpstr>
      <vt:lpstr>Para explicar al urbanismo como modo de vida hace una diferencia entre urbanización y urbanismo</vt:lpstr>
      <vt:lpstr>R. Redfield y la Sociedad Folk</vt:lpstr>
      <vt:lpstr>Presentación de PowerPoint</vt:lpstr>
      <vt:lpstr>Los cambios transitan de una sociedad simple a una compleja y trae como consecuencia el rompimiento de la homogeneidad, tradiciones, función de colectivo de la sociedad folk: </vt:lpstr>
      <vt:lpstr>EJERCICIO: </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Yadira</dc:creator>
  <cp:lastModifiedBy>Yadira</cp:lastModifiedBy>
  <cp:revision>63</cp:revision>
  <dcterms:created xsi:type="dcterms:W3CDTF">2019-09-19T18:27:56Z</dcterms:created>
  <dcterms:modified xsi:type="dcterms:W3CDTF">2019-09-27T16:18:50Z</dcterms:modified>
</cp:coreProperties>
</file>