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90" r:id="rId3"/>
    <p:sldId id="304" r:id="rId4"/>
    <p:sldId id="291" r:id="rId5"/>
    <p:sldId id="292" r:id="rId6"/>
    <p:sldId id="302" r:id="rId7"/>
    <p:sldId id="303" r:id="rId8"/>
    <p:sldId id="258" r:id="rId9"/>
    <p:sldId id="301" r:id="rId10"/>
    <p:sldId id="259" r:id="rId11"/>
    <p:sldId id="260" r:id="rId12"/>
    <p:sldId id="264" r:id="rId13"/>
    <p:sldId id="265" r:id="rId14"/>
    <p:sldId id="270" r:id="rId15"/>
    <p:sldId id="271" r:id="rId16"/>
    <p:sldId id="272" r:id="rId17"/>
    <p:sldId id="273" r:id="rId18"/>
    <p:sldId id="274" r:id="rId19"/>
    <p:sldId id="275" r:id="rId20"/>
    <p:sldId id="276" r:id="rId21"/>
    <p:sldId id="277" r:id="rId22"/>
    <p:sldId id="278" r:id="rId23"/>
    <p:sldId id="279" r:id="rId24"/>
    <p:sldId id="281" r:id="rId25"/>
    <p:sldId id="282" r:id="rId26"/>
    <p:sldId id="285" r:id="rId27"/>
    <p:sldId id="298" r:id="rId28"/>
    <p:sldId id="299" r:id="rId29"/>
    <p:sldId id="286" r:id="rId30"/>
    <p:sldId id="300" r:id="rId31"/>
    <p:sldId id="287" r:id="rId32"/>
    <p:sldId id="293" r:id="rId33"/>
    <p:sldId id="294" r:id="rId34"/>
    <p:sldId id="295" r:id="rId35"/>
    <p:sldId id="296" r:id="rId36"/>
    <p:sldId id="297" r:id="rId3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72821" autoAdjust="0"/>
  </p:normalViewPr>
  <p:slideViewPr>
    <p:cSldViewPr>
      <p:cViewPr>
        <p:scale>
          <a:sx n="60" d="100"/>
          <a:sy n="60" d="100"/>
        </p:scale>
        <p:origin x="-78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90279BB1-DC89-4675-9898-608139F26BFF}" type="datetimeFigureOut">
              <a:rPr lang="es-ES" smtClean="0"/>
              <a:pPr/>
              <a:t>04/04/2019</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3840E42A-A266-4C03-99CC-697DDBEC9A4B}"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0279BB1-DC89-4675-9898-608139F26BFF}" type="datetimeFigureOut">
              <a:rPr lang="es-ES" smtClean="0"/>
              <a:pPr/>
              <a:t>04/04/2019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40E42A-A266-4C03-99CC-697DDBEC9A4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0279BB1-DC89-4675-9898-608139F26BFF}" type="datetimeFigureOut">
              <a:rPr lang="es-ES" smtClean="0"/>
              <a:pPr/>
              <a:t>04/04/2019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40E42A-A266-4C03-99CC-697DDBEC9A4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90279BB1-DC89-4675-9898-608139F26BFF}" type="datetimeFigureOut">
              <a:rPr lang="es-ES" smtClean="0"/>
              <a:pPr/>
              <a:t>04/04/2019</a:t>
            </a:fld>
            <a:endParaRPr lang="es-ES"/>
          </a:p>
        </p:txBody>
      </p:sp>
      <p:sp>
        <p:nvSpPr>
          <p:cNvPr id="9" name="8 Marcador de número de diapositiva"/>
          <p:cNvSpPr>
            <a:spLocks noGrp="1"/>
          </p:cNvSpPr>
          <p:nvPr>
            <p:ph type="sldNum" sz="quarter" idx="15"/>
          </p:nvPr>
        </p:nvSpPr>
        <p:spPr/>
        <p:txBody>
          <a:bodyPr rtlCol="0"/>
          <a:lstStyle/>
          <a:p>
            <a:fld id="{3840E42A-A266-4C03-99CC-697DDBEC9A4B}"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90279BB1-DC89-4675-9898-608139F26BFF}" type="datetimeFigureOut">
              <a:rPr lang="es-ES" smtClean="0"/>
              <a:pPr/>
              <a:t>04/04/2019</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3840E42A-A266-4C03-99CC-697DDBEC9A4B}"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90279BB1-DC89-4675-9898-608139F26BFF}" type="datetimeFigureOut">
              <a:rPr lang="es-ES" smtClean="0"/>
              <a:pPr/>
              <a:t>04/04/2019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840E42A-A266-4C03-99CC-697DDBEC9A4B}"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90279BB1-DC89-4675-9898-608139F26BFF}" type="datetimeFigureOut">
              <a:rPr lang="es-ES" smtClean="0"/>
              <a:pPr/>
              <a:t>04/04/2019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840E42A-A266-4C03-99CC-697DDBEC9A4B}"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90279BB1-DC89-4675-9898-608139F26BFF}" type="datetimeFigureOut">
              <a:rPr lang="es-ES" smtClean="0"/>
              <a:pPr/>
              <a:t>04/04/2019</a:t>
            </a:fld>
            <a:endParaRPr lang="es-ES"/>
          </a:p>
        </p:txBody>
      </p:sp>
      <p:sp>
        <p:nvSpPr>
          <p:cNvPr id="7" name="6 Marcador de número de diapositiva"/>
          <p:cNvSpPr>
            <a:spLocks noGrp="1"/>
          </p:cNvSpPr>
          <p:nvPr>
            <p:ph type="sldNum" sz="quarter" idx="11"/>
          </p:nvPr>
        </p:nvSpPr>
        <p:spPr/>
        <p:txBody>
          <a:bodyPr rtlCol="0"/>
          <a:lstStyle/>
          <a:p>
            <a:fld id="{3840E42A-A266-4C03-99CC-697DDBEC9A4B}"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0279BB1-DC89-4675-9898-608139F26BFF}" type="datetimeFigureOut">
              <a:rPr lang="es-ES" smtClean="0"/>
              <a:pPr/>
              <a:t>04/04/2019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840E42A-A266-4C03-99CC-697DDBEC9A4B}"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90279BB1-DC89-4675-9898-608139F26BFF}" type="datetimeFigureOut">
              <a:rPr lang="es-ES" smtClean="0"/>
              <a:pPr/>
              <a:t>04/04/2019</a:t>
            </a:fld>
            <a:endParaRPr lang="es-ES"/>
          </a:p>
        </p:txBody>
      </p:sp>
      <p:sp>
        <p:nvSpPr>
          <p:cNvPr id="22" name="21 Marcador de número de diapositiva"/>
          <p:cNvSpPr>
            <a:spLocks noGrp="1"/>
          </p:cNvSpPr>
          <p:nvPr>
            <p:ph type="sldNum" sz="quarter" idx="15"/>
          </p:nvPr>
        </p:nvSpPr>
        <p:spPr/>
        <p:txBody>
          <a:bodyPr rtlCol="0"/>
          <a:lstStyle/>
          <a:p>
            <a:fld id="{3840E42A-A266-4C03-99CC-697DDBEC9A4B}"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90279BB1-DC89-4675-9898-608139F26BFF}" type="datetimeFigureOut">
              <a:rPr lang="es-ES" smtClean="0"/>
              <a:pPr/>
              <a:t>04/04/2019</a:t>
            </a:fld>
            <a:endParaRPr lang="es-ES"/>
          </a:p>
        </p:txBody>
      </p:sp>
      <p:sp>
        <p:nvSpPr>
          <p:cNvPr id="18" name="17 Marcador de número de diapositiva"/>
          <p:cNvSpPr>
            <a:spLocks noGrp="1"/>
          </p:cNvSpPr>
          <p:nvPr>
            <p:ph type="sldNum" sz="quarter" idx="11"/>
          </p:nvPr>
        </p:nvSpPr>
        <p:spPr/>
        <p:txBody>
          <a:bodyPr rtlCol="0"/>
          <a:lstStyle/>
          <a:p>
            <a:fld id="{3840E42A-A266-4C03-99CC-697DDBEC9A4B}"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0279BB1-DC89-4675-9898-608139F26BFF}" type="datetimeFigureOut">
              <a:rPr lang="es-ES" smtClean="0"/>
              <a:pPr/>
              <a:t>04/04/2019</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840E42A-A266-4C03-99CC-697DDBEC9A4B}"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2286000" y="980728"/>
            <a:ext cx="6174432" cy="4062651"/>
          </a:xfrm>
          <a:prstGeom prst="rect">
            <a:avLst/>
          </a:prstGeom>
        </p:spPr>
        <p:txBody>
          <a:bodyPr wrap="square">
            <a:spAutoFit/>
          </a:bodyPr>
          <a:lstStyle/>
          <a:p>
            <a:r>
              <a:rPr lang="es-ES" b="1" dirty="0" smtClean="0">
                <a:latin typeface="Arial" pitchFamily="34" charset="0"/>
                <a:cs typeface="Arial" pitchFamily="34" charset="0"/>
              </a:rPr>
              <a:t>ASIGNATURA: </a:t>
            </a:r>
            <a:r>
              <a:rPr lang="es-ES" sz="1600" dirty="0" smtClean="0">
                <a:latin typeface="Arial" pitchFamily="34" charset="0"/>
                <a:cs typeface="Arial" pitchFamily="34" charset="0"/>
              </a:rPr>
              <a:t>Proceso Penal </a:t>
            </a:r>
          </a:p>
          <a:p>
            <a:r>
              <a:rPr lang="es-ES" sz="2400" dirty="0" smtClean="0">
                <a:latin typeface="Arial" pitchFamily="34" charset="0"/>
                <a:cs typeface="Arial" pitchFamily="34" charset="0"/>
              </a:rPr>
              <a:t/>
            </a:r>
            <a:br>
              <a:rPr lang="es-ES" sz="2400" dirty="0" smtClean="0">
                <a:latin typeface="Arial" pitchFamily="34" charset="0"/>
                <a:cs typeface="Arial" pitchFamily="34" charset="0"/>
              </a:rPr>
            </a:br>
            <a:r>
              <a:rPr lang="es-ES" b="1" dirty="0" smtClean="0">
                <a:latin typeface="Arial" pitchFamily="34" charset="0"/>
                <a:cs typeface="Arial" pitchFamily="34" charset="0"/>
              </a:rPr>
              <a:t>CLAVE: </a:t>
            </a:r>
            <a:r>
              <a:rPr lang="es-ES" sz="1600" dirty="0" smtClean="0">
                <a:latin typeface="Arial" pitchFamily="34" charset="0"/>
                <a:cs typeface="Arial" pitchFamily="34" charset="0"/>
              </a:rPr>
              <a:t>LDE 605</a:t>
            </a:r>
          </a:p>
          <a:p>
            <a:r>
              <a:rPr lang="es-ES" sz="2400" dirty="0" smtClean="0">
                <a:latin typeface="Arial" pitchFamily="34" charset="0"/>
                <a:cs typeface="Arial" pitchFamily="34" charset="0"/>
              </a:rPr>
              <a:t/>
            </a:r>
            <a:br>
              <a:rPr lang="es-ES" sz="2400" dirty="0" smtClean="0">
                <a:latin typeface="Arial" pitchFamily="34" charset="0"/>
                <a:cs typeface="Arial" pitchFamily="34" charset="0"/>
              </a:rPr>
            </a:br>
            <a:r>
              <a:rPr lang="es-ES" b="1" dirty="0" smtClean="0">
                <a:latin typeface="Arial" pitchFamily="34" charset="0"/>
                <a:cs typeface="Arial" pitchFamily="34" charset="0"/>
              </a:rPr>
              <a:t>CONTENIDO: </a:t>
            </a:r>
            <a:r>
              <a:rPr lang="es-ES" sz="1600" dirty="0" smtClean="0">
                <a:latin typeface="Arial" pitchFamily="34" charset="0"/>
                <a:cs typeface="Arial" pitchFamily="34" charset="0"/>
              </a:rPr>
              <a:t>Unidad I – Antecedentes, Sujetos Procesales y Principios Constitucionales</a:t>
            </a:r>
          </a:p>
          <a:p>
            <a:r>
              <a:rPr lang="es-ES" sz="2400" dirty="0" smtClean="0">
                <a:latin typeface="Arial" pitchFamily="34" charset="0"/>
                <a:cs typeface="Arial" pitchFamily="34" charset="0"/>
              </a:rPr>
              <a:t/>
            </a:r>
            <a:br>
              <a:rPr lang="es-ES" sz="2400" dirty="0" smtClean="0">
                <a:latin typeface="Arial" pitchFamily="34" charset="0"/>
                <a:cs typeface="Arial" pitchFamily="34" charset="0"/>
              </a:rPr>
            </a:br>
            <a:r>
              <a:rPr lang="es-ES" b="1" dirty="0" smtClean="0">
                <a:latin typeface="Arial" pitchFamily="34" charset="0"/>
                <a:cs typeface="Arial" pitchFamily="34" charset="0"/>
              </a:rPr>
              <a:t>TEMA: </a:t>
            </a:r>
          </a:p>
          <a:p>
            <a:r>
              <a:rPr lang="es-ES" sz="1600" dirty="0" smtClean="0">
                <a:latin typeface="Arial" pitchFamily="34" charset="0"/>
                <a:cs typeface="Arial" pitchFamily="34" charset="0"/>
              </a:rPr>
              <a:t>1.1 Sistemas de Enjuiciamiento Penal</a:t>
            </a:r>
            <a:br>
              <a:rPr lang="es-ES" sz="1600" dirty="0" smtClean="0">
                <a:latin typeface="Arial" pitchFamily="34" charset="0"/>
                <a:cs typeface="Arial" pitchFamily="34" charset="0"/>
              </a:rPr>
            </a:br>
            <a:r>
              <a:rPr lang="es-ES" sz="1600" dirty="0" smtClean="0">
                <a:latin typeface="Arial" pitchFamily="34" charset="0"/>
                <a:cs typeface="Arial" pitchFamily="34" charset="0"/>
              </a:rPr>
              <a:t>1.2 Principios Procesales</a:t>
            </a:r>
            <a:br>
              <a:rPr lang="es-ES" sz="1600" dirty="0" smtClean="0">
                <a:latin typeface="Arial" pitchFamily="34" charset="0"/>
                <a:cs typeface="Arial" pitchFamily="34" charset="0"/>
              </a:rPr>
            </a:br>
            <a:r>
              <a:rPr lang="es-ES" sz="1600" dirty="0" smtClean="0">
                <a:latin typeface="Arial" pitchFamily="34" charset="0"/>
                <a:cs typeface="Arial" pitchFamily="34" charset="0"/>
              </a:rPr>
              <a:t>1.3 Partes y Sujetos Procesales</a:t>
            </a:r>
            <a:br>
              <a:rPr lang="es-ES" sz="1600" dirty="0" smtClean="0">
                <a:latin typeface="Arial" pitchFamily="34" charset="0"/>
                <a:cs typeface="Arial" pitchFamily="34" charset="0"/>
              </a:rPr>
            </a:br>
            <a:r>
              <a:rPr lang="es-ES" sz="1600" dirty="0" smtClean="0">
                <a:latin typeface="Arial" pitchFamily="34" charset="0"/>
                <a:cs typeface="Arial" pitchFamily="34" charset="0"/>
              </a:rPr>
              <a:t>1.4 Derechos</a:t>
            </a:r>
            <a:br>
              <a:rPr lang="es-ES" sz="1600" dirty="0" smtClean="0">
                <a:latin typeface="Arial" pitchFamily="34" charset="0"/>
                <a:cs typeface="Arial" pitchFamily="34" charset="0"/>
              </a:rPr>
            </a:br>
            <a:r>
              <a:rPr lang="es-ES" sz="1600" dirty="0" smtClean="0">
                <a:latin typeface="Arial" pitchFamily="34" charset="0"/>
                <a:cs typeface="Arial" pitchFamily="34" charset="0"/>
              </a:rPr>
              <a:t>1.5 Derechos en el Procedimiento </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i="1" dirty="0" smtClean="0">
                <a:solidFill>
                  <a:schemeClr val="tx1"/>
                </a:solidFill>
                <a:latin typeface="Arial Black" pitchFamily="34" charset="0"/>
              </a:rPr>
              <a:t>1.3PARTES Y SUJETOS PROCESALES</a:t>
            </a:r>
            <a:r>
              <a:rPr lang="es-ES" dirty="0" smtClean="0"/>
              <a:t/>
            </a:r>
            <a:br>
              <a:rPr lang="es-ES" dirty="0" smtClean="0"/>
            </a:br>
            <a:endParaRPr lang="es-ES" dirty="0"/>
          </a:p>
        </p:txBody>
      </p:sp>
      <p:sp>
        <p:nvSpPr>
          <p:cNvPr id="3" name="2 Marcador de contenido"/>
          <p:cNvSpPr>
            <a:spLocks noGrp="1"/>
          </p:cNvSpPr>
          <p:nvPr>
            <p:ph sz="quarter" idx="1"/>
          </p:nvPr>
        </p:nvSpPr>
        <p:spPr/>
        <p:txBody>
          <a:bodyPr>
            <a:normAutofit/>
          </a:bodyPr>
          <a:lstStyle/>
          <a:p>
            <a:r>
              <a:rPr lang="es-ES" sz="1200" b="1" i="1" dirty="0" smtClean="0">
                <a:latin typeface="Arial" pitchFamily="34" charset="0"/>
                <a:cs typeface="Arial" pitchFamily="34" charset="0"/>
              </a:rPr>
              <a:t>ART. 105 Sujeto de Procedimiento Penal</a:t>
            </a:r>
          </a:p>
          <a:p>
            <a:pPr>
              <a:buNone/>
            </a:pPr>
            <a:r>
              <a:rPr lang="es-ES" sz="1200" dirty="0" smtClean="0"/>
              <a:t> Son sujetos del procedimiento penal los siguientes:</a:t>
            </a:r>
            <a:endParaRPr lang="es-ES" sz="1200" dirty="0" smtClean="0">
              <a:latin typeface="Arial" pitchFamily="34" charset="0"/>
              <a:cs typeface="Arial" pitchFamily="34" charset="0"/>
            </a:endParaRPr>
          </a:p>
          <a:p>
            <a:pPr marL="514350" indent="-514350">
              <a:buAutoNum type="romanUcPeriod"/>
            </a:pPr>
            <a:r>
              <a:rPr lang="es-ES" sz="1200" dirty="0" smtClean="0">
                <a:latin typeface="Arial" pitchFamily="34" charset="0"/>
                <a:cs typeface="Arial" pitchFamily="34" charset="0"/>
              </a:rPr>
              <a:t>I. La víctima u ofendido;</a:t>
            </a:r>
          </a:p>
          <a:p>
            <a:pPr marL="514350" indent="-514350">
              <a:buAutoNum type="romanUcPeriod"/>
            </a:pPr>
            <a:r>
              <a:rPr lang="es-ES" sz="1200" dirty="0" smtClean="0">
                <a:latin typeface="Arial" pitchFamily="34" charset="0"/>
                <a:cs typeface="Arial" pitchFamily="34" charset="0"/>
              </a:rPr>
              <a:t>II. El Asesor jurídico; </a:t>
            </a:r>
          </a:p>
          <a:p>
            <a:pPr marL="514350" indent="-514350">
              <a:buAutoNum type="romanUcPeriod"/>
            </a:pPr>
            <a:r>
              <a:rPr lang="es-ES" sz="1200" dirty="0" smtClean="0">
                <a:latin typeface="Arial" pitchFamily="34" charset="0"/>
                <a:cs typeface="Arial" pitchFamily="34" charset="0"/>
              </a:rPr>
              <a:t>III. El imputado;</a:t>
            </a:r>
          </a:p>
          <a:p>
            <a:pPr marL="514350" indent="-514350">
              <a:buAutoNum type="romanUcPeriod"/>
            </a:pPr>
            <a:r>
              <a:rPr lang="es-ES" sz="1200" dirty="0" smtClean="0">
                <a:latin typeface="Arial" pitchFamily="34" charset="0"/>
                <a:cs typeface="Arial" pitchFamily="34" charset="0"/>
              </a:rPr>
              <a:t> IV. El Defensor; </a:t>
            </a:r>
          </a:p>
          <a:p>
            <a:pPr marL="514350" indent="-514350">
              <a:buAutoNum type="romanUcPeriod"/>
            </a:pPr>
            <a:r>
              <a:rPr lang="es-ES" sz="1200" dirty="0" smtClean="0">
                <a:latin typeface="Arial" pitchFamily="34" charset="0"/>
                <a:cs typeface="Arial" pitchFamily="34" charset="0"/>
              </a:rPr>
              <a:t>V. El Ministerio Público; </a:t>
            </a:r>
          </a:p>
          <a:p>
            <a:pPr marL="514350" indent="-514350">
              <a:buAutoNum type="romanUcPeriod"/>
            </a:pPr>
            <a:r>
              <a:rPr lang="es-ES" sz="1200" dirty="0" smtClean="0">
                <a:latin typeface="Arial" pitchFamily="34" charset="0"/>
                <a:cs typeface="Arial" pitchFamily="34" charset="0"/>
              </a:rPr>
              <a:t>VI. La Policía;</a:t>
            </a:r>
          </a:p>
          <a:p>
            <a:pPr marL="514350" indent="-514350">
              <a:buAutoNum type="romanUcPeriod"/>
            </a:pPr>
            <a:r>
              <a:rPr lang="es-ES" sz="1200" dirty="0" smtClean="0">
                <a:latin typeface="Arial" pitchFamily="34" charset="0"/>
                <a:cs typeface="Arial" pitchFamily="34" charset="0"/>
              </a:rPr>
              <a:t> VII. El Órgano jurisdiccional, y </a:t>
            </a:r>
          </a:p>
          <a:p>
            <a:pPr marL="514350" indent="-514350">
              <a:buAutoNum type="romanUcPeriod"/>
            </a:pPr>
            <a:r>
              <a:rPr lang="es-ES" sz="1200" dirty="0" smtClean="0">
                <a:latin typeface="Arial" pitchFamily="34" charset="0"/>
                <a:cs typeface="Arial" pitchFamily="34" charset="0"/>
              </a:rPr>
              <a:t>VIII. La autoridad de supervisión de medidas cautelares y de la suspensión condicional del proceso.</a:t>
            </a:r>
          </a:p>
          <a:p>
            <a:pPr marL="514350" indent="-514350">
              <a:buNone/>
            </a:pPr>
            <a:endParaRPr lang="es-ES" sz="1200" dirty="0" smtClean="0">
              <a:latin typeface="Arial" pitchFamily="34" charset="0"/>
              <a:cs typeface="Arial" pitchFamily="34" charset="0"/>
            </a:endParaRPr>
          </a:p>
          <a:p>
            <a:pPr marL="514350" indent="-514350">
              <a:buNone/>
            </a:pPr>
            <a:r>
              <a:rPr lang="es-ES" sz="1200" dirty="0" smtClean="0"/>
              <a:t>Los sujetos del procedimiento que tendrán la calidad de parte en los procedimientos previstos en este Código, son el imputado y su Defensor, el Ministerio Público, la víctima u ofendido y su Asesor jurídico.</a:t>
            </a:r>
            <a:endParaRPr lang="es-ES" sz="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1600" b="1" i="1" dirty="0" smtClean="0">
                <a:solidFill>
                  <a:schemeClr val="tx1"/>
                </a:solidFill>
                <a:latin typeface="Aharoni" pitchFamily="2" charset="-79"/>
                <a:cs typeface="Aharoni" pitchFamily="2" charset="-79"/>
              </a:rPr>
              <a:t>VICTIMA U OFENDIDO</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457200" y="1844824"/>
            <a:ext cx="7467600" cy="4629128"/>
          </a:xfrm>
        </p:spPr>
        <p:txBody>
          <a:bodyPr>
            <a:normAutofit/>
          </a:bodyPr>
          <a:lstStyle/>
          <a:p>
            <a:pPr algn="just"/>
            <a:r>
              <a:rPr lang="es-ES" sz="1400" b="1" i="1" dirty="0" smtClean="0">
                <a:latin typeface="Arial" pitchFamily="34" charset="0"/>
                <a:cs typeface="Arial" pitchFamily="34" charset="0"/>
              </a:rPr>
              <a:t>ARTÍCULO 108. VÍCTIMA U OFENDIDO </a:t>
            </a:r>
          </a:p>
          <a:p>
            <a:pPr algn="just">
              <a:buFont typeface="Wingdings" pitchFamily="2" charset="2"/>
              <a:buChar char="Ø"/>
            </a:pPr>
            <a:r>
              <a:rPr lang="es-ES" sz="1400" dirty="0" smtClean="0">
                <a:latin typeface="Arial" pitchFamily="34" charset="0"/>
                <a:cs typeface="Arial" pitchFamily="34" charset="0"/>
              </a:rPr>
              <a:t>      Se considera </a:t>
            </a:r>
            <a:r>
              <a:rPr lang="es-ES" sz="1400" b="1" i="1" dirty="0" smtClean="0">
                <a:latin typeface="Arial" pitchFamily="34" charset="0"/>
                <a:cs typeface="Arial" pitchFamily="34" charset="0"/>
              </a:rPr>
              <a:t>víctima </a:t>
            </a:r>
            <a:r>
              <a:rPr lang="es-ES" sz="1400" dirty="0" smtClean="0">
                <a:latin typeface="Arial" pitchFamily="34" charset="0"/>
                <a:cs typeface="Arial" pitchFamily="34" charset="0"/>
              </a:rPr>
              <a:t>del delito al sujeto pasivo que resiente directamente sobre su        persona la afectación producida por la conducta delictiva.</a:t>
            </a:r>
          </a:p>
          <a:p>
            <a:pPr algn="just">
              <a:buFont typeface="Wingdings" pitchFamily="2" charset="2"/>
              <a:buChar char="Ø"/>
            </a:pPr>
            <a:r>
              <a:rPr lang="es-ES" sz="1400" dirty="0" smtClean="0">
                <a:latin typeface="Arial" pitchFamily="34" charset="0"/>
                <a:cs typeface="Arial" pitchFamily="34" charset="0"/>
              </a:rPr>
              <a:t>      Asimismo, se considerará </a:t>
            </a:r>
            <a:r>
              <a:rPr lang="es-ES" sz="1400" b="1" i="1" dirty="0" smtClean="0">
                <a:latin typeface="Arial" pitchFamily="34" charset="0"/>
                <a:cs typeface="Arial" pitchFamily="34" charset="0"/>
              </a:rPr>
              <a:t>ofendido </a:t>
            </a:r>
            <a:r>
              <a:rPr lang="es-ES" sz="1400" dirty="0" smtClean="0">
                <a:latin typeface="Arial" pitchFamily="34" charset="0"/>
                <a:cs typeface="Arial" pitchFamily="34" charset="0"/>
              </a:rPr>
              <a:t>a la persona física o moral titular del bien jurídico lesionado o puesto en peligro por la acción u omisión prevista en la ley penal como delito. </a:t>
            </a:r>
          </a:p>
          <a:p>
            <a:pPr algn="just">
              <a:buNone/>
            </a:pPr>
            <a:r>
              <a:rPr lang="es-ES" sz="1400" dirty="0" smtClean="0">
                <a:latin typeface="Arial" pitchFamily="34" charset="0"/>
                <a:cs typeface="Arial" pitchFamily="34" charset="0"/>
              </a:rPr>
              <a:t>       </a:t>
            </a:r>
            <a:r>
              <a:rPr lang="es-ES" sz="1400" b="1" i="1" dirty="0" smtClean="0">
                <a:latin typeface="Arial" pitchFamily="34" charset="0"/>
                <a:cs typeface="Arial" pitchFamily="34" charset="0"/>
              </a:rPr>
              <a:t>La víctima u ofendido, </a:t>
            </a:r>
            <a:r>
              <a:rPr lang="es-ES" sz="1400" dirty="0" smtClean="0">
                <a:latin typeface="Arial" pitchFamily="34" charset="0"/>
                <a:cs typeface="Arial" pitchFamily="34" charset="0"/>
              </a:rPr>
              <a:t>en términos de la Constitución y demás ordenamientos aplicables, tendrá todos los derechos y prerrogativas que en éstas se le reconocen</a:t>
            </a:r>
            <a:r>
              <a:rPr lang="es-ES" dirty="0" smtClean="0"/>
              <a:t>.</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922114"/>
          </a:xfrm>
        </p:spPr>
        <p:txBody>
          <a:bodyPr>
            <a:normAutofit/>
          </a:bodyPr>
          <a:lstStyle/>
          <a:p>
            <a:pPr algn="ctr"/>
            <a:r>
              <a:rPr lang="es-ES" sz="1600" b="1" i="1" dirty="0" smtClean="0">
                <a:solidFill>
                  <a:schemeClr val="tx1"/>
                </a:solidFill>
                <a:latin typeface="Aharoni" pitchFamily="2" charset="-79"/>
                <a:cs typeface="Aharoni" pitchFamily="2" charset="-79"/>
              </a:rPr>
              <a:t>ASESOR JURÍDICO</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539552" y="1556792"/>
            <a:ext cx="7467600" cy="4873752"/>
          </a:xfrm>
        </p:spPr>
        <p:txBody>
          <a:bodyPr>
            <a:normAutofit/>
          </a:bodyPr>
          <a:lstStyle/>
          <a:p>
            <a:r>
              <a:rPr lang="es-ES" sz="1200" b="1" i="1" dirty="0" smtClean="0">
                <a:latin typeface="Arial" pitchFamily="34" charset="0"/>
                <a:cs typeface="Arial" pitchFamily="34" charset="0"/>
              </a:rPr>
              <a:t>ARTÍCULO 110. ASESOR JURÍDICO</a:t>
            </a:r>
          </a:p>
          <a:p>
            <a:pPr algn="just">
              <a:buNone/>
            </a:pPr>
            <a:r>
              <a:rPr lang="es-ES" sz="1200" dirty="0" smtClean="0">
                <a:latin typeface="Arial" pitchFamily="34" charset="0"/>
                <a:cs typeface="Arial" pitchFamily="34" charset="0"/>
              </a:rPr>
              <a:t>      En cualquier etapa del procedimiento, las víctimas u ofendidos podrán designar a un Asesor jurídico, el cual deberá ser licenciado en derecho o abogado titulado, quien deberá acreditar su profesión desde el inicio de su intervención mediante cédula profesional.</a:t>
            </a:r>
          </a:p>
          <a:p>
            <a:pPr algn="just">
              <a:buNone/>
            </a:pPr>
            <a:r>
              <a:rPr lang="es-ES" sz="1200" dirty="0" smtClean="0">
                <a:latin typeface="Arial" pitchFamily="34" charset="0"/>
                <a:cs typeface="Arial" pitchFamily="34" charset="0"/>
              </a:rPr>
              <a:t>      Si la víctima u ofendido no puede designar uno particular, tendrá derecho a uno de oficio. Cuando la víctima u ofendido perteneciere a un pueblo o comunidad indígena, el Asesor jurídico deberá tener conocimiento de su lengua y cultura y, en caso de que no fuere posible, deberá actuar asistido de un intérprete que tenga dicho conocimiento. </a:t>
            </a:r>
          </a:p>
          <a:p>
            <a:pPr algn="just">
              <a:buNone/>
            </a:pPr>
            <a:r>
              <a:rPr lang="es-ES" sz="1200" dirty="0" smtClean="0">
                <a:latin typeface="Arial" pitchFamily="34" charset="0"/>
                <a:cs typeface="Arial" pitchFamily="34" charset="0"/>
              </a:rPr>
              <a:t>       La intervención del Asesor jurídico será para orientar, asesorar o intervenir legalmente en el procedimiento penal en representación de la víctima u ofendido. </a:t>
            </a:r>
          </a:p>
          <a:p>
            <a:pPr algn="just">
              <a:buNone/>
            </a:pPr>
            <a:r>
              <a:rPr lang="es-ES" sz="1200" dirty="0" smtClean="0">
                <a:latin typeface="Arial" pitchFamily="34" charset="0"/>
                <a:cs typeface="Arial" pitchFamily="34" charset="0"/>
              </a:rPr>
              <a:t>      En cualquier etapa del procedimiento, las víctimas podrán actuar por sí o a través de su Asesor jurídico, quien sólo promoverá lo que previamente informe a su representado. </a:t>
            </a:r>
          </a:p>
          <a:p>
            <a:pPr algn="just">
              <a:buNone/>
            </a:pPr>
            <a:r>
              <a:rPr lang="es-ES" sz="1200" dirty="0" smtClean="0">
                <a:latin typeface="Arial" pitchFamily="34" charset="0"/>
                <a:cs typeface="Arial" pitchFamily="34" charset="0"/>
              </a:rPr>
              <a:t>      El Asesor jurídico intervendrá en representación de la víctima u ofendido en igualdad de condiciones que el Defensor</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1600" b="1" i="1" dirty="0" smtClean="0">
                <a:solidFill>
                  <a:schemeClr val="tx1"/>
                </a:solidFill>
                <a:latin typeface="Aharoni" pitchFamily="2" charset="-79"/>
                <a:cs typeface="Aharoni" pitchFamily="2" charset="-79"/>
              </a:rPr>
              <a:t>IMPUTADO</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467544" y="1484784"/>
            <a:ext cx="7467600" cy="4873752"/>
          </a:xfrm>
        </p:spPr>
        <p:txBody>
          <a:bodyPr/>
          <a:lstStyle/>
          <a:p>
            <a:r>
              <a:rPr lang="es-ES" sz="1200" b="1" i="1" dirty="0" smtClean="0">
                <a:latin typeface="Arial" pitchFamily="34" charset="0"/>
                <a:cs typeface="Arial" pitchFamily="34" charset="0"/>
              </a:rPr>
              <a:t>ARTÍCULO 112. DENOMINACIÓN </a:t>
            </a:r>
          </a:p>
          <a:p>
            <a:pPr algn="just">
              <a:buNone/>
            </a:pPr>
            <a:r>
              <a:rPr lang="es-ES" sz="1200" dirty="0" smtClean="0">
                <a:latin typeface="Arial" pitchFamily="34" charset="0"/>
                <a:cs typeface="Arial" pitchFamily="34" charset="0"/>
              </a:rPr>
              <a:t>      Se denominará genéricamente imputado a quien sea señalado por el Ministerio Público como posible autor o partícipe de un hecho que la ley señale como delito.</a:t>
            </a:r>
          </a:p>
          <a:p>
            <a:pPr algn="just">
              <a:buNone/>
            </a:pPr>
            <a:r>
              <a:rPr lang="es-ES" sz="1200" dirty="0" smtClean="0">
                <a:latin typeface="Arial" pitchFamily="34" charset="0"/>
                <a:cs typeface="Arial" pitchFamily="34" charset="0"/>
              </a:rPr>
              <a:t>      Además, se denominará acusado a la persona contra quien se ha formulado acusación y sentenciado a aquel sobre quien ha recaído una sentencia aunque no haya sido declarada firme.</a:t>
            </a:r>
          </a:p>
          <a:p>
            <a:pPr algn="just"/>
            <a:r>
              <a:rPr lang="es-ES" sz="1200" b="1" i="1" dirty="0" smtClean="0">
                <a:latin typeface="Arial" pitchFamily="34" charset="0"/>
                <a:cs typeface="Arial" pitchFamily="34" charset="0"/>
              </a:rPr>
              <a:t> ARTÍCULO 114. DECLARACIÓN DEL IMPUTADO</a:t>
            </a:r>
            <a:endParaRPr lang="es-ES" sz="1200" dirty="0" smtClean="0">
              <a:latin typeface="Arial" pitchFamily="34" charset="0"/>
              <a:cs typeface="Arial" pitchFamily="34" charset="0"/>
            </a:endParaRPr>
          </a:p>
          <a:p>
            <a:pPr>
              <a:buNone/>
            </a:pPr>
            <a:r>
              <a:rPr lang="es-ES" sz="1200" dirty="0" smtClean="0">
                <a:latin typeface="Arial" pitchFamily="34" charset="0"/>
                <a:cs typeface="Arial" pitchFamily="34" charset="0"/>
              </a:rPr>
              <a:t>       El imputado tendrá derecho a declarar durante cualquier etapa del procedimiento. En este caso, podrá hacerlo ante el Ministerio Público o ante el Órgano jurisdiccional, con pleno respeto a los derechos que lo amparan y en presencia de su Defensor.</a:t>
            </a:r>
          </a:p>
          <a:p>
            <a:pPr>
              <a:buNone/>
            </a:pPr>
            <a:r>
              <a:rPr lang="es-ES" sz="1200" dirty="0" smtClean="0">
                <a:latin typeface="Arial" pitchFamily="34" charset="0"/>
                <a:cs typeface="Arial" pitchFamily="34" charset="0"/>
              </a:rPr>
              <a:t>       En caso que el imputado manifieste a la Policía su deseo de declarar sobre los hechos que se investigan, ésta deberá comunicar dicha situación al Ministerio Público para que se reciban sus manifestaciones con las formalidades previstas en este Código.</a:t>
            </a:r>
          </a:p>
          <a:p>
            <a:pPr algn="just">
              <a:buNone/>
            </a:pPr>
            <a:endParaRPr lang="es-ES" sz="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1600" b="1" i="1" dirty="0" smtClean="0">
                <a:solidFill>
                  <a:schemeClr val="tx1"/>
                </a:solidFill>
                <a:latin typeface="Aharoni" pitchFamily="2" charset="-79"/>
                <a:cs typeface="Aharoni" pitchFamily="2" charset="-79"/>
              </a:rPr>
              <a:t>DEFENSOR</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755576" y="1628800"/>
            <a:ext cx="7467600" cy="4873752"/>
          </a:xfrm>
        </p:spPr>
        <p:txBody>
          <a:bodyPr/>
          <a:lstStyle/>
          <a:p>
            <a:r>
              <a:rPr lang="es-ES" sz="1400" b="1" i="1" dirty="0" smtClean="0">
                <a:latin typeface="Arial" pitchFamily="34" charset="0"/>
                <a:cs typeface="Arial" pitchFamily="34" charset="0"/>
              </a:rPr>
              <a:t>ARTÍCULO 115. DESIGNACIÓN DE DEFENSOR</a:t>
            </a:r>
          </a:p>
          <a:p>
            <a:pPr algn="just">
              <a:buNone/>
            </a:pPr>
            <a:r>
              <a:rPr lang="es-ES" sz="1200" dirty="0" smtClean="0">
                <a:latin typeface="Arial" pitchFamily="34" charset="0"/>
                <a:cs typeface="Arial" pitchFamily="34" charset="0"/>
              </a:rPr>
              <a:t>      El Defensor podrá ser designado por el imputado desde el momento de su detención, mismo que deberá ser licenciado en derecho o abogado titulado con cédula profesional. A falta de éste o ante la omisión de su designación, será nombrado el Defensor público que corresponda. </a:t>
            </a:r>
          </a:p>
          <a:p>
            <a:pPr algn="just">
              <a:buNone/>
            </a:pPr>
            <a:r>
              <a:rPr lang="es-ES" sz="1200" dirty="0" smtClean="0">
                <a:latin typeface="Arial" pitchFamily="34" charset="0"/>
                <a:cs typeface="Arial" pitchFamily="34" charset="0"/>
              </a:rPr>
              <a:t>      La intervención del Defensor no menoscabará el derecho del imputado de intervenir, formular peticiones y hacer las manifestaciones que estime pertinentes.</a:t>
            </a:r>
          </a:p>
          <a:p>
            <a:pPr algn="just">
              <a:buNone/>
            </a:pPr>
            <a:endParaRPr lang="es-ES" sz="1200" dirty="0" smtClean="0">
              <a:latin typeface="Arial" pitchFamily="34" charset="0"/>
              <a:cs typeface="Arial" pitchFamily="34" charset="0"/>
            </a:endParaRPr>
          </a:p>
          <a:p>
            <a:pPr algn="just"/>
            <a:r>
              <a:rPr lang="es-ES" sz="1400" b="1" i="1" dirty="0" smtClean="0">
                <a:latin typeface="Arial" pitchFamily="34" charset="0"/>
                <a:cs typeface="Arial" pitchFamily="34" charset="0"/>
              </a:rPr>
              <a:t>ARTÍCULO 116. ACREDITACIÓN </a:t>
            </a:r>
          </a:p>
          <a:p>
            <a:pPr algn="just">
              <a:buNone/>
            </a:pPr>
            <a:r>
              <a:rPr lang="es-ES" sz="1200" dirty="0" smtClean="0">
                <a:latin typeface="Arial" pitchFamily="34" charset="0"/>
                <a:cs typeface="Arial" pitchFamily="34" charset="0"/>
              </a:rPr>
              <a:t>      Los Defensores designados deberán acreditar su profesión ante el Órgano jurisdiccional desde el inicio de su intervención en el procedimiento, mediante cédula profesional legalmente expedida por la autoridad competente.</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562074"/>
          </a:xfrm>
        </p:spPr>
        <p:txBody>
          <a:bodyPr>
            <a:normAutofit/>
          </a:bodyPr>
          <a:lstStyle/>
          <a:p>
            <a:pPr>
              <a:buFont typeface="Arial" pitchFamily="34" charset="0"/>
              <a:buChar char="•"/>
            </a:pPr>
            <a:r>
              <a:rPr lang="es-ES" sz="1400" b="1" i="1" dirty="0" smtClean="0">
                <a:solidFill>
                  <a:schemeClr val="tx1"/>
                </a:solidFill>
                <a:latin typeface="Arial" pitchFamily="34" charset="0"/>
                <a:cs typeface="Arial" pitchFamily="34" charset="0"/>
              </a:rPr>
              <a:t> ARTÍCULO 117. OBLIGACIONES DEL DEFENSOR</a:t>
            </a:r>
            <a:endParaRPr lang="es-ES" sz="1400" b="1" i="1" dirty="0">
              <a:solidFill>
                <a:schemeClr val="tx1"/>
              </a:solidFill>
            </a:endParaRPr>
          </a:p>
        </p:txBody>
      </p:sp>
      <p:sp>
        <p:nvSpPr>
          <p:cNvPr id="3" name="2 Marcador de contenido"/>
          <p:cNvSpPr>
            <a:spLocks noGrp="1"/>
          </p:cNvSpPr>
          <p:nvPr>
            <p:ph sz="quarter" idx="1"/>
          </p:nvPr>
        </p:nvSpPr>
        <p:spPr>
          <a:xfrm>
            <a:off x="457200" y="908720"/>
            <a:ext cx="7467600" cy="5565232"/>
          </a:xfrm>
        </p:spPr>
        <p:txBody>
          <a:bodyPr>
            <a:normAutofit/>
          </a:bodyPr>
          <a:lstStyle/>
          <a:p>
            <a:pPr>
              <a:buNone/>
            </a:pPr>
            <a:r>
              <a:rPr lang="es-ES" sz="1200" dirty="0" smtClean="0">
                <a:latin typeface="Arial" pitchFamily="34" charset="0"/>
                <a:cs typeface="Arial" pitchFamily="34" charset="0"/>
              </a:rPr>
              <a:t> I. Entrevistar al imputado para conocer directamente su versión de los hechos que motivan la investigación, a fin de ofrecer los datos y medios de prueba pertinentes que sean necesarios para llevar a cabo una adecuada defensa;</a:t>
            </a:r>
          </a:p>
          <a:p>
            <a:pPr>
              <a:buNone/>
            </a:pPr>
            <a:r>
              <a:rPr lang="es-ES" sz="1200" dirty="0" smtClean="0">
                <a:latin typeface="Arial" pitchFamily="34" charset="0"/>
                <a:cs typeface="Arial" pitchFamily="34" charset="0"/>
              </a:rPr>
              <a:t> II. Asesorar al imputado sobre la naturaleza y las consecuencias jurídicas de los hechos punibles que se le atribuyen; </a:t>
            </a:r>
          </a:p>
          <a:p>
            <a:pPr>
              <a:buNone/>
            </a:pPr>
            <a:r>
              <a:rPr lang="es-ES" sz="1200" dirty="0" smtClean="0">
                <a:latin typeface="Arial" pitchFamily="34" charset="0"/>
                <a:cs typeface="Arial" pitchFamily="34" charset="0"/>
              </a:rPr>
              <a:t>III. Comparecer y asistir jurídicamente al imputado en el momento en que rinda su declaración, así como en cualquier diligencia o audiencia que establezca la ley; </a:t>
            </a:r>
          </a:p>
          <a:p>
            <a:pPr>
              <a:buNone/>
            </a:pPr>
            <a:r>
              <a:rPr lang="es-ES" sz="1200" dirty="0" smtClean="0">
                <a:latin typeface="Arial" pitchFamily="34" charset="0"/>
                <a:cs typeface="Arial" pitchFamily="34" charset="0"/>
              </a:rPr>
              <a:t>IV. Analizar las constancias que obren en la carpeta de investigación, a fin de contar con mayores elementos para la defensa; </a:t>
            </a:r>
          </a:p>
          <a:p>
            <a:pPr>
              <a:buNone/>
            </a:pPr>
            <a:r>
              <a:rPr lang="es-ES" sz="1200" dirty="0" smtClean="0">
                <a:latin typeface="Arial" pitchFamily="34" charset="0"/>
                <a:cs typeface="Arial" pitchFamily="34" charset="0"/>
              </a:rPr>
              <a:t>V. Comunicarse directa y personalmente con el imputado, cuando lo estime conveniente, siempre y cuando esto no altere el desarrollo normal de las audiencias; </a:t>
            </a:r>
          </a:p>
          <a:p>
            <a:pPr>
              <a:buNone/>
            </a:pPr>
            <a:r>
              <a:rPr lang="es-ES" sz="1200" dirty="0" smtClean="0">
                <a:latin typeface="Arial" pitchFamily="34" charset="0"/>
                <a:cs typeface="Arial" pitchFamily="34" charset="0"/>
              </a:rPr>
              <a:t>VI. Recabar y ofrecer los medios de prueba necesarios para la defensa; </a:t>
            </a:r>
          </a:p>
          <a:p>
            <a:pPr>
              <a:buNone/>
            </a:pPr>
            <a:r>
              <a:rPr lang="es-ES" sz="1200" dirty="0" smtClean="0">
                <a:latin typeface="Arial" pitchFamily="34" charset="0"/>
                <a:cs typeface="Arial" pitchFamily="34" charset="0"/>
              </a:rPr>
              <a:t>VII. Presentar los argumentos y datos de prueba que desvirtúen la existencia del hecho que la ley señala como delito, o aquellos que permitan hacer valer la procedencia de alguna causal de inimputabilidad, sobreseimiento o excluyente de responsabilidad a favor del imputado y la prescripción de la acción penal o cualquier otra causal legal que sea en beneficio del imputado; </a:t>
            </a:r>
          </a:p>
          <a:p>
            <a:pPr>
              <a:buNone/>
            </a:pPr>
            <a:r>
              <a:rPr lang="es-ES" sz="1200" dirty="0" smtClean="0">
                <a:latin typeface="Arial" pitchFamily="34" charset="0"/>
                <a:cs typeface="Arial" pitchFamily="34" charset="0"/>
              </a:rPr>
              <a:t>VIII. Solicitar el no ejercicio de la acción penal; </a:t>
            </a:r>
          </a:p>
          <a:p>
            <a:pPr>
              <a:buNone/>
            </a:pPr>
            <a:r>
              <a:rPr lang="es-ES" sz="1200" dirty="0" smtClean="0">
                <a:latin typeface="Arial" pitchFamily="34" charset="0"/>
                <a:cs typeface="Arial" pitchFamily="34" charset="0"/>
              </a:rPr>
              <a:t>IX. Ofrecer los datos o medios de prueba en la audiencia correspondientes y promover la exclusión de los ofrecidos por el Ministerio Público o la víctima u ofendido cuando no se ajusten a la ley; </a:t>
            </a:r>
          </a:p>
          <a:p>
            <a:pPr>
              <a:buNone/>
            </a:pPr>
            <a:r>
              <a:rPr lang="es-ES" sz="1200" dirty="0" smtClean="0">
                <a:latin typeface="Arial" pitchFamily="34" charset="0"/>
                <a:cs typeface="Arial" pitchFamily="34" charset="0"/>
              </a:rPr>
              <a:t>X. Promover a favor del imputado la aplicación de mecanismos alternativos de solución de controversias o formas anticipadas de terminación del proceso penal, de conformidad con las disposiciones aplicables;</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827584" y="1600200"/>
            <a:ext cx="7097216" cy="4873752"/>
          </a:xfrm>
        </p:spPr>
        <p:txBody>
          <a:bodyPr>
            <a:normAutofit/>
          </a:bodyPr>
          <a:lstStyle/>
          <a:p>
            <a:pPr algn="just">
              <a:buNone/>
            </a:pPr>
            <a:r>
              <a:rPr lang="es-ES" sz="1200" dirty="0" smtClean="0">
                <a:latin typeface="Arial" pitchFamily="34" charset="0"/>
                <a:cs typeface="Arial" pitchFamily="34" charset="0"/>
              </a:rPr>
              <a:t>XI. Participar en la audiencia de juicio, en la que podrá exponer sus alegatos de apertura, desahogar las pruebas ofrecidas, controvertir las de los otros intervinientes, hacer las objeciones que procedan y formular sus alegatos finales; </a:t>
            </a:r>
          </a:p>
          <a:p>
            <a:pPr algn="just">
              <a:buNone/>
            </a:pPr>
            <a:r>
              <a:rPr lang="es-ES" sz="1200" dirty="0" smtClean="0">
                <a:latin typeface="Arial" pitchFamily="34" charset="0"/>
                <a:cs typeface="Arial" pitchFamily="34" charset="0"/>
              </a:rPr>
              <a:t>XII. Mantener informado al imputado sobre el desarrollo y seguimiento del procedimiento o juicio; </a:t>
            </a:r>
          </a:p>
          <a:p>
            <a:pPr algn="just">
              <a:buNone/>
            </a:pPr>
            <a:r>
              <a:rPr lang="es-ES" sz="1200" dirty="0" smtClean="0">
                <a:latin typeface="Arial" pitchFamily="34" charset="0"/>
                <a:cs typeface="Arial" pitchFamily="34" charset="0"/>
              </a:rPr>
              <a:t>XIII. En los casos en que proceda, formular solicitudes de procedimientos especiales; </a:t>
            </a:r>
          </a:p>
          <a:p>
            <a:pPr algn="just">
              <a:buNone/>
            </a:pPr>
            <a:r>
              <a:rPr lang="es-ES" sz="1200" dirty="0" smtClean="0">
                <a:latin typeface="Arial" pitchFamily="34" charset="0"/>
                <a:cs typeface="Arial" pitchFamily="34" charset="0"/>
              </a:rPr>
              <a:t>XIV. Guardar el secreto profesional en el desempeño de sus funciones; </a:t>
            </a:r>
          </a:p>
          <a:p>
            <a:pPr algn="just">
              <a:buNone/>
            </a:pPr>
            <a:r>
              <a:rPr lang="es-ES" sz="1200" dirty="0" smtClean="0">
                <a:latin typeface="Arial" pitchFamily="34" charset="0"/>
                <a:cs typeface="Arial" pitchFamily="34" charset="0"/>
              </a:rPr>
              <a:t>XV. Interponer los recursos e incidentes en términos de este Código y de la legislación aplicable y, en su caso, promover el juicio de Amparo; </a:t>
            </a:r>
          </a:p>
          <a:p>
            <a:pPr algn="just">
              <a:buNone/>
            </a:pPr>
            <a:r>
              <a:rPr lang="es-ES" sz="1200" dirty="0" smtClean="0">
                <a:latin typeface="Arial" pitchFamily="34" charset="0"/>
                <a:cs typeface="Arial" pitchFamily="34" charset="0"/>
              </a:rPr>
              <a:t>XVI. Informar a los imputados y a sus familiares la situación jurídica en que se encuentre su defensa, y</a:t>
            </a:r>
          </a:p>
          <a:p>
            <a:pPr algn="just">
              <a:buNone/>
            </a:pPr>
            <a:r>
              <a:rPr lang="es-ES" sz="1200" dirty="0" smtClean="0">
                <a:latin typeface="Arial" pitchFamily="34" charset="0"/>
                <a:cs typeface="Arial" pitchFamily="34" charset="0"/>
              </a:rPr>
              <a:t> XVII. Las demás que señalen las leyes.</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7931224" cy="6069288"/>
          </a:xfrm>
        </p:spPr>
        <p:txBody>
          <a:bodyPr>
            <a:normAutofit/>
          </a:bodyPr>
          <a:lstStyle/>
          <a:p>
            <a:r>
              <a:rPr lang="es-ES" sz="1200" b="1" i="1" dirty="0" smtClean="0">
                <a:latin typeface="Arial" pitchFamily="34" charset="0"/>
                <a:cs typeface="Arial" pitchFamily="34" charset="0"/>
              </a:rPr>
              <a:t>ARTÍCULO 118. NOMBRAMIENTO POSTERIOR </a:t>
            </a:r>
          </a:p>
          <a:p>
            <a:pPr algn="just">
              <a:buNone/>
            </a:pPr>
            <a:r>
              <a:rPr lang="es-ES" sz="1200" dirty="0" smtClean="0">
                <a:latin typeface="Arial" pitchFamily="34" charset="0"/>
                <a:cs typeface="Arial" pitchFamily="34" charset="0"/>
              </a:rPr>
              <a:t>     Durante el transcurso del procedimiento el imputado podrá designar a un nuevo Defensor, sin embargo, hasta en tanto el nuevo Defensor no comparezca a aceptar el cargo conferido, el Órgano jurisdiccional o el Ministerio Público le designarán al imputado un Defensor público, a fin de no dejarlo en estado de indefensión.</a:t>
            </a:r>
          </a:p>
          <a:p>
            <a:r>
              <a:rPr lang="es-ES" sz="1200" dirty="0" smtClean="0">
                <a:latin typeface="Arial" pitchFamily="34" charset="0"/>
                <a:cs typeface="Arial" pitchFamily="34" charset="0"/>
              </a:rPr>
              <a:t> </a:t>
            </a:r>
            <a:r>
              <a:rPr lang="es-ES" sz="1200" b="1" i="1" dirty="0" smtClean="0">
                <a:latin typeface="Arial" pitchFamily="34" charset="0"/>
                <a:cs typeface="Arial" pitchFamily="34" charset="0"/>
              </a:rPr>
              <a:t>ARTÍCULO 119. INADMISIBILIDAD Y APARTAMIENTO</a:t>
            </a:r>
          </a:p>
          <a:p>
            <a:pPr algn="just">
              <a:buNone/>
            </a:pPr>
            <a:r>
              <a:rPr lang="es-ES" sz="1200" dirty="0" smtClean="0">
                <a:latin typeface="Arial" pitchFamily="34" charset="0"/>
                <a:cs typeface="Arial" pitchFamily="34" charset="0"/>
              </a:rPr>
              <a:t>      En ningún caso podrá nombrarse como Defensor del imputado a cualquier persona que sea coimputada del acusado, haya sido sentenciada por el mismo hecho o imputada por ser autor o partícipe del encubrimiento o favorecimiento del mismo hecho. </a:t>
            </a:r>
          </a:p>
          <a:p>
            <a:pPr algn="just"/>
            <a:r>
              <a:rPr lang="es-ES" sz="1200" b="1" i="1" dirty="0" smtClean="0">
                <a:latin typeface="Arial" pitchFamily="34" charset="0"/>
                <a:cs typeface="Arial" pitchFamily="34" charset="0"/>
              </a:rPr>
              <a:t>ARTÍCULO 120. RENUNCIA Y ABANDONO </a:t>
            </a:r>
          </a:p>
          <a:p>
            <a:pPr algn="just">
              <a:buNone/>
            </a:pPr>
            <a:r>
              <a:rPr lang="es-ES" sz="1200" dirty="0" smtClean="0">
                <a:latin typeface="Arial" pitchFamily="34" charset="0"/>
                <a:cs typeface="Arial" pitchFamily="34" charset="0"/>
              </a:rPr>
              <a:t>      Cuando el Defensor renuncie o abandone la defensa, el Ministerio Público o el Órgano jurisdiccional le harán saber al imputado que tiene derecho a designar a otro Defensor; sin embargo, en tanto no lo designe o no quiera o no pueda nombrarlo, se le designará un Defensor público. </a:t>
            </a:r>
          </a:p>
          <a:p>
            <a:pPr algn="just"/>
            <a:r>
              <a:rPr lang="es-ES" sz="1200" b="1" i="1" dirty="0" smtClean="0">
                <a:latin typeface="Arial" pitchFamily="34" charset="0"/>
                <a:cs typeface="Arial" pitchFamily="34" charset="0"/>
              </a:rPr>
              <a:t>ARTÍCULO 121. GARANTÍA DE LA DEFENSA TÉCNICA </a:t>
            </a:r>
          </a:p>
          <a:p>
            <a:pPr algn="just">
              <a:buNone/>
            </a:pPr>
            <a:r>
              <a:rPr lang="es-ES" sz="1200" dirty="0" smtClean="0">
                <a:latin typeface="Arial" pitchFamily="34" charset="0"/>
                <a:cs typeface="Arial" pitchFamily="34" charset="0"/>
              </a:rPr>
              <a:t>      Siempre que el Órgano jurisdiccional advierta que existe una manifiesta y sistemática incapacidad técnica del Defensor, prevendrá al imputado para que designe otro. </a:t>
            </a:r>
          </a:p>
          <a:p>
            <a:pPr algn="just">
              <a:buNone/>
            </a:pPr>
            <a:r>
              <a:rPr lang="es-ES" sz="1200" dirty="0" smtClean="0">
                <a:latin typeface="Arial" pitchFamily="34" charset="0"/>
                <a:cs typeface="Arial" pitchFamily="34" charset="0"/>
              </a:rPr>
              <a:t>      Si se trata de un Defensor privado, el imputado contará con tres días para designar un nuevo Defensor. Si prevenido el imputado, no se designa otro, un Defensor público será asignado para colaborar en su defensa.</a:t>
            </a:r>
          </a:p>
          <a:p>
            <a:pPr algn="just">
              <a:buNone/>
            </a:pPr>
            <a:r>
              <a:rPr lang="es-ES" sz="1200" dirty="0" smtClean="0">
                <a:latin typeface="Arial" pitchFamily="34" charset="0"/>
                <a:cs typeface="Arial" pitchFamily="34" charset="0"/>
              </a:rPr>
              <a:t>     Si se trata de un Defensor público, con independencia de la responsabilidad en que incurriere, se dará vista al superior jerárquico para los efectos de sustitución.</a:t>
            </a:r>
          </a:p>
          <a:p>
            <a:pPr algn="just">
              <a:buNone/>
            </a:pPr>
            <a:r>
              <a:rPr lang="es-ES" sz="1200" dirty="0" smtClean="0">
                <a:latin typeface="Arial" pitchFamily="34" charset="0"/>
                <a:cs typeface="Arial" pitchFamily="34" charset="0"/>
              </a:rPr>
              <a:t>     En ambos casos se otorgará un término que no excederá de diez días para que se desarrolle una defensa adecuada a partir del acto que suscitó el cambio. </a:t>
            </a:r>
          </a:p>
          <a:p>
            <a:pPr algn="just"/>
            <a:r>
              <a:rPr lang="es-ES" sz="1200" b="1" i="1" dirty="0" smtClean="0">
                <a:latin typeface="Arial" pitchFamily="34" charset="0"/>
                <a:cs typeface="Arial" pitchFamily="34" charset="0"/>
              </a:rPr>
              <a:t>ARTÍCULO 122. NOMBRAMIENTO DEL DEFENSOR PÚBLICO</a:t>
            </a:r>
          </a:p>
          <a:p>
            <a:pPr algn="just">
              <a:buNone/>
            </a:pPr>
            <a:r>
              <a:rPr lang="es-ES" sz="1200" b="1" i="1" dirty="0" smtClean="0">
                <a:latin typeface="Arial" pitchFamily="34" charset="0"/>
                <a:cs typeface="Arial" pitchFamily="34" charset="0"/>
              </a:rPr>
              <a:t>      </a:t>
            </a:r>
            <a:r>
              <a:rPr lang="es-ES" sz="1200" dirty="0" smtClean="0">
                <a:latin typeface="Arial" pitchFamily="34" charset="0"/>
                <a:cs typeface="Arial" pitchFamily="34" charset="0"/>
              </a:rPr>
              <a:t>Cuando el imputado no pueda o se niegue a designar un Defensor particular, el Ministerio Público solicitará a la autoridad competente se nombre un Defensor público; si es ante el Órgano jurisdiccional éste designará al defensor público, que lleve la representación de la defensa desde el primer acto en que intervenga. Será responsabilidad del defensor la oportuna comparecencia.</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48680"/>
            <a:ext cx="7859216" cy="5925272"/>
          </a:xfrm>
        </p:spPr>
        <p:txBody>
          <a:bodyPr>
            <a:normAutofit/>
          </a:bodyPr>
          <a:lstStyle/>
          <a:p>
            <a:pPr algn="just"/>
            <a:r>
              <a:rPr lang="es-ES" sz="1200" b="1" i="1" dirty="0" smtClean="0">
                <a:latin typeface="Arial" pitchFamily="34" charset="0"/>
                <a:cs typeface="Arial" pitchFamily="34" charset="0"/>
              </a:rPr>
              <a:t>ARTÍCULO 123. NÚMERO DE DEFENSORES </a:t>
            </a:r>
          </a:p>
          <a:p>
            <a:pPr algn="just">
              <a:buNone/>
            </a:pPr>
            <a:r>
              <a:rPr lang="es-ES" sz="1200" dirty="0" smtClean="0">
                <a:latin typeface="Arial" pitchFamily="34" charset="0"/>
                <a:cs typeface="Arial" pitchFamily="34" charset="0"/>
              </a:rPr>
              <a:t>      El imputado podrá designar el número de Defensores que considere conveniente, los cuales, en las audiencias, tomarán la palabra en orden y deberán actuar en todo caso con respeto.</a:t>
            </a:r>
          </a:p>
          <a:p>
            <a:pPr algn="just"/>
            <a:r>
              <a:rPr lang="es-ES" sz="1200" dirty="0" smtClean="0">
                <a:latin typeface="Arial" pitchFamily="34" charset="0"/>
                <a:cs typeface="Arial" pitchFamily="34" charset="0"/>
              </a:rPr>
              <a:t> </a:t>
            </a:r>
            <a:r>
              <a:rPr lang="es-ES" sz="1200" b="1" i="1" dirty="0" smtClean="0">
                <a:latin typeface="Arial" pitchFamily="34" charset="0"/>
                <a:cs typeface="Arial" pitchFamily="34" charset="0"/>
              </a:rPr>
              <a:t>ARTÍCULO 124. DEFENSOR COMÚN </a:t>
            </a:r>
          </a:p>
          <a:p>
            <a:pPr algn="just">
              <a:buNone/>
            </a:pPr>
            <a:r>
              <a:rPr lang="es-ES" sz="1200" dirty="0" smtClean="0">
                <a:latin typeface="Arial" pitchFamily="34" charset="0"/>
                <a:cs typeface="Arial" pitchFamily="34" charset="0"/>
              </a:rPr>
              <a:t>      La defensa de varios imputados en un mismo proceso por un Defensor común no será admisible, a menos que se acredite que no existe incompatibilidad ni conflicto de intereses de las defensas de los imputados. Si se autoriza el Defensor común y la incompatibilidad se advierte en el curso del proceso, será corregida de oficio y se proveerá lo necesario para reemplazar al Defensor. </a:t>
            </a:r>
          </a:p>
          <a:p>
            <a:pPr algn="just"/>
            <a:r>
              <a:rPr lang="es-ES" sz="1200" b="1" i="1" dirty="0" smtClean="0">
                <a:latin typeface="Arial" pitchFamily="34" charset="0"/>
                <a:cs typeface="Arial" pitchFamily="34" charset="0"/>
              </a:rPr>
              <a:t>ARTÍCULO 125. ENTREVISTA CON LOS DETENIDOS </a:t>
            </a:r>
          </a:p>
          <a:p>
            <a:pPr algn="just">
              <a:buNone/>
            </a:pPr>
            <a:r>
              <a:rPr lang="es-ES" sz="1200" dirty="0" smtClean="0">
                <a:latin typeface="Arial" pitchFamily="34" charset="0"/>
                <a:cs typeface="Arial" pitchFamily="34" charset="0"/>
              </a:rPr>
              <a:t>      El imputado que se encuentre detenido por cualquier circunstancia, antes de rendir declaración tendrá derecho a entrevistarse oportunamente y en forma privada con su Defensor, cuando así lo solicite, en el lugar que para tal efecto se designe. La autoridad del conocimiento tiene la obligación de implementar todo lo necesario para el libre ejercicio de este derecho.</a:t>
            </a:r>
          </a:p>
          <a:p>
            <a:pPr algn="just"/>
            <a:r>
              <a:rPr lang="es-ES" sz="1200" dirty="0" smtClean="0">
                <a:latin typeface="Arial" pitchFamily="34" charset="0"/>
                <a:cs typeface="Arial" pitchFamily="34" charset="0"/>
              </a:rPr>
              <a:t> </a:t>
            </a:r>
            <a:r>
              <a:rPr lang="es-ES" sz="1200" b="1" i="1" dirty="0" smtClean="0">
                <a:latin typeface="Arial" pitchFamily="34" charset="0"/>
                <a:cs typeface="Arial" pitchFamily="34" charset="0"/>
              </a:rPr>
              <a:t>ARTÍCULO 126. ENTREVISTA CON OTRAS PERSONAS </a:t>
            </a:r>
          </a:p>
          <a:p>
            <a:pPr algn="just">
              <a:buNone/>
            </a:pPr>
            <a:r>
              <a:rPr lang="es-ES" sz="1200" dirty="0" smtClean="0">
                <a:latin typeface="Arial" pitchFamily="34" charset="0"/>
                <a:cs typeface="Arial" pitchFamily="34" charset="0"/>
              </a:rPr>
              <a:t>      Si antes de una audiencia, con motivo de su preparación, el Defensor tuviera necesidad de entrevistar a una persona o interviniente del procedimiento que se niega a recibirlo, podrá solicitar el auxilio judicial, explicándole las razones por las que se hace necesaria la entrevista.</a:t>
            </a:r>
          </a:p>
          <a:p>
            <a:pPr algn="just">
              <a:buNone/>
            </a:pPr>
            <a:r>
              <a:rPr lang="es-ES" sz="1200" dirty="0" smtClean="0">
                <a:latin typeface="Arial" pitchFamily="34" charset="0"/>
                <a:cs typeface="Arial" pitchFamily="34" charset="0"/>
              </a:rPr>
              <a:t>      El Órgano jurisdiccional, en caso de considerar fundada la solicitud, expedirá la orden para que dicha persona sea entrevistada por el Defensor en el lugar y tiempo que aquélla establezca o el propio Órgano jurisdiccional determine. </a:t>
            </a:r>
          </a:p>
          <a:p>
            <a:pPr algn="just">
              <a:buNone/>
            </a:pPr>
            <a:r>
              <a:rPr lang="es-ES" sz="1200" dirty="0" smtClean="0">
                <a:latin typeface="Arial" pitchFamily="34" charset="0"/>
                <a:cs typeface="Arial" pitchFamily="34" charset="0"/>
              </a:rPr>
              <a:t>      Esta autorización no se concederá en aquellos casos en que, a solicitud del Ministerio Público, el Órgano jurisdiccional estime que la víctima o los testigos deben estar sujetos a protocolos especiales de protección.</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346050"/>
          </a:xfrm>
        </p:spPr>
        <p:txBody>
          <a:bodyPr>
            <a:normAutofit/>
          </a:bodyPr>
          <a:lstStyle/>
          <a:p>
            <a:pPr algn="ctr"/>
            <a:r>
              <a:rPr lang="es-ES" sz="1600" b="1" i="1" dirty="0" smtClean="0">
                <a:solidFill>
                  <a:schemeClr val="tx1"/>
                </a:solidFill>
                <a:latin typeface="Aharoni" pitchFamily="2" charset="-79"/>
                <a:cs typeface="Aharoni" pitchFamily="2" charset="-79"/>
              </a:rPr>
              <a:t>MINISTERIO PÚBLICO</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457200" y="764704"/>
            <a:ext cx="8075240" cy="5709248"/>
          </a:xfrm>
        </p:spPr>
        <p:txBody>
          <a:bodyPr>
            <a:noAutofit/>
          </a:bodyPr>
          <a:lstStyle/>
          <a:p>
            <a:pPr algn="just"/>
            <a:r>
              <a:rPr lang="es-ES" sz="1200" dirty="0" smtClean="0">
                <a:latin typeface="Arial" pitchFamily="34" charset="0"/>
                <a:cs typeface="Arial" pitchFamily="34" charset="0"/>
              </a:rPr>
              <a:t> </a:t>
            </a:r>
            <a:r>
              <a:rPr lang="es-ES" sz="1200" b="1" i="1" dirty="0" smtClean="0">
                <a:latin typeface="Arial" pitchFamily="34" charset="0"/>
                <a:cs typeface="Arial" pitchFamily="34" charset="0"/>
              </a:rPr>
              <a:t>ARTÍCULO 127. COMPETENCIA DEL MINISTERIO PÚBLICO </a:t>
            </a:r>
          </a:p>
          <a:p>
            <a:pPr algn="just">
              <a:buNone/>
            </a:pPr>
            <a:r>
              <a:rPr lang="es-ES" sz="1200" dirty="0" smtClean="0">
                <a:latin typeface="Arial" pitchFamily="34" charset="0"/>
                <a:cs typeface="Arial" pitchFamily="34" charset="0"/>
              </a:rPr>
              <a:t>     Compete al Ministerio Público conducir la investigación, coordinar a las Policías y a los servicios periciales durante la investigación, resolver sobre el ejercicio de la acción penal en la forma establecida por la ley y, en su caso, ordenar las diligencias pertinentes y útiles para demostrar, o no, la existencia del delito y la responsabilidad de quien lo cometió o participó en su comisión. .</a:t>
            </a:r>
          </a:p>
          <a:p>
            <a:pPr algn="just"/>
            <a:r>
              <a:rPr lang="es-ES" sz="1200" b="1" i="1" dirty="0" smtClean="0">
                <a:latin typeface="Arial" pitchFamily="34" charset="0"/>
                <a:cs typeface="Arial" pitchFamily="34" charset="0"/>
              </a:rPr>
              <a:t>ARTÍCULO 129. DEBER DE OBJETIVIDAD Y DEBIDA DILIGENCIA</a:t>
            </a:r>
          </a:p>
          <a:p>
            <a:pPr algn="just">
              <a:buNone/>
            </a:pPr>
            <a:r>
              <a:rPr lang="es-ES" sz="1200" b="1" i="1" dirty="0" smtClean="0">
                <a:latin typeface="Arial" pitchFamily="34" charset="0"/>
                <a:cs typeface="Arial" pitchFamily="34" charset="0"/>
              </a:rPr>
              <a:t>      </a:t>
            </a:r>
            <a:r>
              <a:rPr lang="es-ES" sz="1200" dirty="0" smtClean="0">
                <a:latin typeface="Arial" pitchFamily="34" charset="0"/>
                <a:cs typeface="Arial" pitchFamily="34" charset="0"/>
              </a:rPr>
              <a:t>La investigación debe ser objetiva y referirse tanto a los elementos de cargo como de descargo y conducida con la debida diligencia, a efecto de garantizar el respeto de los derechos de las partes y el debido proceso.</a:t>
            </a:r>
          </a:p>
          <a:p>
            <a:pPr algn="just">
              <a:buNone/>
            </a:pPr>
            <a:r>
              <a:rPr lang="es-ES" sz="1200" dirty="0" smtClean="0">
                <a:latin typeface="Arial" pitchFamily="34" charset="0"/>
                <a:cs typeface="Arial" pitchFamily="34" charset="0"/>
              </a:rPr>
              <a:t>      Al concluir la investigación complementaria puede solicitar el sobreseimiento del proceso, o bien, en la audiencia de juicio podrá concluir solicitando la absolución o una condena más leve que aquella que sugiere la acusación, cuando en ésta surjan elementos que conduzcan a esa conclusión, de conformidad con lo previsto en este Código. </a:t>
            </a:r>
          </a:p>
          <a:p>
            <a:pPr algn="just">
              <a:buNone/>
            </a:pPr>
            <a:r>
              <a:rPr lang="es-ES" sz="1200" dirty="0" smtClean="0">
                <a:latin typeface="Arial" pitchFamily="34" charset="0"/>
                <a:cs typeface="Arial" pitchFamily="34" charset="0"/>
              </a:rPr>
              <a:t>     Durante la investigación, tanto el imputado como su Defensor, así como la víctima o el ofendido, podrán solicitar al Ministerio Público todos aquellos actos de investigación que consideraren pertinentes y útiles para el esclarecimiento de los hechos. El Ministerio Público dentro del plazo de tres días resolverá sobre dicha solicitud. Para tal efecto, podrá disponer que se lleven a cabo las diligencias que se estimen conducentes para efectos de la investigación. </a:t>
            </a:r>
          </a:p>
          <a:p>
            <a:pPr algn="just">
              <a:buNone/>
            </a:pPr>
            <a:r>
              <a:rPr lang="es-ES" sz="1200" dirty="0" smtClean="0">
                <a:latin typeface="Arial" pitchFamily="34" charset="0"/>
                <a:cs typeface="Arial" pitchFamily="34" charset="0"/>
              </a:rPr>
              <a:t>      El Ministerio Público podrá, con pleno respeto a los derechos que lo amparan y en presencia del Defensor, solicitar la comparecencia del imputado y/u ordenar su declaración, cuando considere que es relevante para esclarecer la existencia del hecho delictivo y la probable participación o intervención.</a:t>
            </a:r>
          </a:p>
          <a:p>
            <a:pPr algn="just"/>
            <a:r>
              <a:rPr lang="es-ES" sz="1200" dirty="0" smtClean="0">
                <a:latin typeface="Arial" pitchFamily="34" charset="0"/>
                <a:cs typeface="Arial" pitchFamily="34" charset="0"/>
              </a:rPr>
              <a:t> </a:t>
            </a:r>
            <a:r>
              <a:rPr lang="es-ES" sz="1200" b="1" i="1" dirty="0" smtClean="0">
                <a:latin typeface="Arial" pitchFamily="34" charset="0"/>
                <a:cs typeface="Arial" pitchFamily="34" charset="0"/>
              </a:rPr>
              <a:t>ARTÍCULO 130. CARGA DE LA PRUEBA </a:t>
            </a:r>
          </a:p>
          <a:p>
            <a:pPr algn="just">
              <a:buNone/>
            </a:pPr>
            <a:r>
              <a:rPr lang="es-ES" sz="1200" dirty="0" smtClean="0">
                <a:latin typeface="Arial" pitchFamily="34" charset="0"/>
                <a:cs typeface="Arial" pitchFamily="34" charset="0"/>
              </a:rPr>
              <a:t>      La carga de la prueba para demostrar la culpabilidad corresponde a la parte acusadora, conforme lo establezca el tipo penal.</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7467600" cy="724942"/>
          </a:xfrm>
        </p:spPr>
        <p:txBody>
          <a:bodyPr>
            <a:normAutofit fontScale="90000"/>
          </a:bodyPr>
          <a:lstStyle/>
          <a:p>
            <a:pPr algn="ctr"/>
            <a:r>
              <a:rPr lang="es-ES" sz="2400" b="1" i="1" dirty="0" smtClean="0">
                <a:solidFill>
                  <a:schemeClr val="tx1"/>
                </a:solidFill>
                <a:latin typeface="Arial Black" pitchFamily="34" charset="0"/>
                <a:cs typeface="Arial" pitchFamily="34" charset="0"/>
              </a:rPr>
              <a:t>1.1Sistemas de Enjuiciamiento Penal</a:t>
            </a:r>
            <a:br>
              <a:rPr lang="es-ES" sz="2400" b="1" i="1" dirty="0" smtClean="0">
                <a:solidFill>
                  <a:schemeClr val="tx1"/>
                </a:solidFill>
                <a:latin typeface="Arial Black" pitchFamily="34" charset="0"/>
                <a:cs typeface="Arial" pitchFamily="34" charset="0"/>
              </a:rPr>
            </a:br>
            <a:r>
              <a:rPr lang="es-ES" sz="1600" b="1" i="1" dirty="0" smtClean="0">
                <a:latin typeface="Algerian" pitchFamily="82" charset="0"/>
              </a:rPr>
              <a:t/>
            </a:r>
            <a:br>
              <a:rPr lang="es-ES" sz="1600" b="1" i="1" dirty="0" smtClean="0">
                <a:latin typeface="Algerian" pitchFamily="82" charset="0"/>
              </a:rPr>
            </a:br>
            <a:endParaRPr lang="es-ES" sz="1600" b="1" i="1" dirty="0">
              <a:latin typeface="Algerian" pitchFamily="82" charset="0"/>
            </a:endParaRPr>
          </a:p>
        </p:txBody>
      </p:sp>
      <p:sp>
        <p:nvSpPr>
          <p:cNvPr id="3" name="2 Marcador de contenido"/>
          <p:cNvSpPr>
            <a:spLocks noGrp="1"/>
          </p:cNvSpPr>
          <p:nvPr>
            <p:ph sz="quarter" idx="1"/>
          </p:nvPr>
        </p:nvSpPr>
        <p:spPr/>
        <p:txBody>
          <a:bodyPr>
            <a:normAutofit/>
          </a:bodyPr>
          <a:lstStyle/>
          <a:p>
            <a:pPr algn="just">
              <a:buNone/>
            </a:pPr>
            <a:r>
              <a:rPr lang="es-ES" sz="1200" dirty="0" smtClean="0">
                <a:latin typeface="Arial" pitchFamily="34" charset="0"/>
                <a:cs typeface="Arial" pitchFamily="34" charset="0"/>
              </a:rPr>
              <a:t>     Un sistema de enjuiciamiento, se entiende por tal, el conjunto de instituciones, normas, procedimientos y autoridades que intervienen en la impartición de justicia de un país.</a:t>
            </a:r>
          </a:p>
          <a:p>
            <a:pPr algn="just">
              <a:buNone/>
            </a:pPr>
            <a:endParaRPr lang="es-ES" sz="1200" dirty="0" smtClean="0">
              <a:latin typeface="Arial" pitchFamily="34" charset="0"/>
              <a:cs typeface="Arial" pitchFamily="34" charset="0"/>
            </a:endParaRPr>
          </a:p>
          <a:p>
            <a:pPr algn="just">
              <a:buNone/>
            </a:pPr>
            <a:r>
              <a:rPr lang="es-ES" sz="1200" dirty="0" smtClean="0">
                <a:latin typeface="Arial" pitchFamily="34" charset="0"/>
                <a:cs typeface="Arial" pitchFamily="34" charset="0"/>
              </a:rPr>
              <a:t>      Entiéndase por sistema de enjuiciamiento, la forma, modo o manera como un estado resuelve los conflictos interpersonales de sus gobernados, y que éste sistema refleja con mayor exactitud los contenidos democráticos o autocráticos de su constitución, existiendo una relación directamente proporcional entre un estado de derecho de corte autocrático, con los sistemas de enjuiciamiento inquisitivo, y viceversa los estados más liberales y democráticos con los sistemas de enjuiciamiento acusatorios y orales.</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48680"/>
            <a:ext cx="7931224" cy="5925272"/>
          </a:xfrm>
        </p:spPr>
        <p:txBody>
          <a:bodyPr>
            <a:normAutofit/>
          </a:bodyPr>
          <a:lstStyle/>
          <a:p>
            <a:pPr algn="just"/>
            <a:r>
              <a:rPr lang="es-ES" sz="1200" b="1" i="1" dirty="0" smtClean="0">
                <a:latin typeface="Arial" pitchFamily="34" charset="0"/>
                <a:cs typeface="Arial" pitchFamily="34" charset="0"/>
              </a:rPr>
              <a:t>ARTÍCULO 131. OBLIGACIONES DEL MINISTERIO PÚBLICO</a:t>
            </a:r>
          </a:p>
          <a:p>
            <a:pPr algn="just">
              <a:buNone/>
            </a:pPr>
            <a:r>
              <a:rPr lang="es-ES" sz="1200" dirty="0" smtClean="0">
                <a:latin typeface="Arial" pitchFamily="34" charset="0"/>
                <a:cs typeface="Arial" pitchFamily="34" charset="0"/>
              </a:rPr>
              <a:t>I. Vigilar que en toda investigación de los delitos se cumpla estrictamente con los derechos humanos reconocidos en la Constitución y en los Tratados; </a:t>
            </a:r>
          </a:p>
          <a:p>
            <a:pPr algn="just">
              <a:buNone/>
            </a:pPr>
            <a:r>
              <a:rPr lang="es-ES" sz="1200" dirty="0" smtClean="0">
                <a:latin typeface="Arial" pitchFamily="34" charset="0"/>
                <a:cs typeface="Arial" pitchFamily="34" charset="0"/>
              </a:rPr>
              <a:t>II. Recibir las denuncias o querellas que le presenten en forma oral, por escrito, o a través de medios digitales, incluso mediante denuncias anónimas en términos de las disposiciones legales aplicables, sobre hechos que puedan constituir algún delito; </a:t>
            </a:r>
          </a:p>
          <a:p>
            <a:pPr algn="just">
              <a:buNone/>
            </a:pPr>
            <a:r>
              <a:rPr lang="es-ES" sz="1200" dirty="0" smtClean="0">
                <a:latin typeface="Arial" pitchFamily="34" charset="0"/>
                <a:cs typeface="Arial" pitchFamily="34" charset="0"/>
              </a:rPr>
              <a:t>III. Ejercer la conducción y el mando de la investigación de los delitos, para lo cual deberá coordinar a las Policías y a los peritos durante la misma; </a:t>
            </a:r>
          </a:p>
          <a:p>
            <a:pPr algn="just">
              <a:buNone/>
            </a:pPr>
            <a:r>
              <a:rPr lang="es-ES" sz="1200" dirty="0" smtClean="0">
                <a:latin typeface="Arial" pitchFamily="34" charset="0"/>
                <a:cs typeface="Arial" pitchFamily="34" charset="0"/>
              </a:rPr>
              <a:t>IV. Ordenar o supervisar, según sea el caso, la aplicación y ejecución de las medidas necesarias para impedir que se pierdan, destruyan o alteren los indicios, una vez que tenga noticia del mismo, así como cerciorarse de que se han seguido las reglas y protocolos para su preservación y procesamiento; </a:t>
            </a:r>
          </a:p>
          <a:p>
            <a:pPr algn="just">
              <a:buNone/>
            </a:pPr>
            <a:r>
              <a:rPr lang="es-ES" sz="1200" dirty="0" smtClean="0">
                <a:latin typeface="Arial" pitchFamily="34" charset="0"/>
                <a:cs typeface="Arial" pitchFamily="34" charset="0"/>
              </a:rPr>
              <a:t>V. Iniciar la investigación correspondiente cuando así proceda y, en su caso, ordenar la recolección de indicios y medios de prueba que deberán servir para sus respectivas resoluciones y las del Órgano jurisdiccional, así como recabar los elementos necesarios que determinen el daño causado por el delito y la cuantificación del mismo para los efectos de su reparación; </a:t>
            </a:r>
          </a:p>
          <a:p>
            <a:pPr algn="just">
              <a:buNone/>
            </a:pPr>
            <a:r>
              <a:rPr lang="es-ES" sz="1200" dirty="0" smtClean="0">
                <a:latin typeface="Arial" pitchFamily="34" charset="0"/>
                <a:cs typeface="Arial" pitchFamily="34" charset="0"/>
              </a:rPr>
              <a:t>VI. Ejercer funciones de investigación respecto de los delitos en materias concurrentes, cuando ejerza la facultad de atracción y en los demás casos que las leyes lo establezcan; </a:t>
            </a:r>
          </a:p>
          <a:p>
            <a:pPr algn="just">
              <a:buNone/>
            </a:pPr>
            <a:r>
              <a:rPr lang="es-ES" sz="1200" dirty="0" smtClean="0">
                <a:latin typeface="Arial" pitchFamily="34" charset="0"/>
                <a:cs typeface="Arial" pitchFamily="34" charset="0"/>
              </a:rPr>
              <a:t>VII. Ordenar a la Policía y a sus auxiliares, en el ámbito de su competencia, la práctica de actos de investigación conducentes para el esclarecimiento del hecho delictivo, así como analizar las que dichas autoridades hubieren practicado; </a:t>
            </a:r>
          </a:p>
          <a:p>
            <a:pPr algn="just">
              <a:buNone/>
            </a:pPr>
            <a:r>
              <a:rPr lang="es-ES" sz="1200" dirty="0" smtClean="0">
                <a:latin typeface="Arial" pitchFamily="34" charset="0"/>
                <a:cs typeface="Arial" pitchFamily="34" charset="0"/>
              </a:rPr>
              <a:t>VIII. Instruir a las Policías sobre la legalidad, pertinencia, suficiencia y contundencia de los indicios recolectados o por recolectar, así como las demás actividades y diligencias que deben ser llevadas a cabo dentro de la investigación; </a:t>
            </a:r>
          </a:p>
          <a:p>
            <a:pPr algn="just">
              <a:buNone/>
            </a:pPr>
            <a:r>
              <a:rPr lang="es-ES" sz="1200" dirty="0" smtClean="0">
                <a:latin typeface="Arial" pitchFamily="34" charset="0"/>
                <a:cs typeface="Arial" pitchFamily="34" charset="0"/>
              </a:rPr>
              <a:t>IX. Requerir informes o documentación a otras autoridades y a particulares, así como solicitar la práctica de peritajes y diligencias para la obtención de otros medios de prueba;</a:t>
            </a:r>
          </a:p>
          <a:p>
            <a:pPr algn="just">
              <a:buNone/>
            </a:pPr>
            <a:r>
              <a:rPr lang="es-ES" sz="1200" dirty="0" smtClean="0">
                <a:latin typeface="Arial" pitchFamily="34" charset="0"/>
                <a:cs typeface="Arial" pitchFamily="34" charset="0"/>
              </a:rPr>
              <a:t> X. Solicitar al Órgano jurisdiccional la autorización de actos de investigación y demás actuaciones que sean necesarias dentro de la misma;</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9552" y="548680"/>
            <a:ext cx="7992888" cy="5760640"/>
          </a:xfrm>
        </p:spPr>
        <p:txBody>
          <a:bodyPr>
            <a:normAutofit lnSpcReduction="10000"/>
          </a:bodyPr>
          <a:lstStyle/>
          <a:p>
            <a:pPr algn="just">
              <a:buNone/>
            </a:pPr>
            <a:r>
              <a:rPr lang="es-ES" sz="1200" dirty="0" smtClean="0">
                <a:latin typeface="Arial" pitchFamily="34" charset="0"/>
                <a:cs typeface="Arial" pitchFamily="34" charset="0"/>
              </a:rPr>
              <a:t>XI. Ordenar la detención y la retención de los imputados cuando resulte procedente en los términos que establece este Código; </a:t>
            </a:r>
          </a:p>
          <a:p>
            <a:pPr algn="just">
              <a:buNone/>
            </a:pPr>
            <a:r>
              <a:rPr lang="es-ES" sz="1200" dirty="0" smtClean="0">
                <a:latin typeface="Arial" pitchFamily="34" charset="0"/>
                <a:cs typeface="Arial" pitchFamily="34" charset="0"/>
              </a:rPr>
              <a:t>XII. Brindar las medidas de seguridad necesarias, a efecto de garantizar que las víctimas u ofendidos o testigos del delito puedan llevar a cabo la identificación del imputado sin riesgo para ellos; </a:t>
            </a:r>
          </a:p>
          <a:p>
            <a:pPr algn="just">
              <a:buNone/>
            </a:pPr>
            <a:r>
              <a:rPr lang="es-ES" sz="1200" dirty="0" smtClean="0">
                <a:latin typeface="Arial" pitchFamily="34" charset="0"/>
                <a:cs typeface="Arial" pitchFamily="34" charset="0"/>
              </a:rPr>
              <a:t>XIII. Determinar el archivo temporal y el no ejercicio de la acción penal, así como ejercer la facultad de no investigar en los casos autorizados por este Código; </a:t>
            </a:r>
          </a:p>
          <a:p>
            <a:pPr algn="just">
              <a:buNone/>
            </a:pPr>
            <a:r>
              <a:rPr lang="es-ES" sz="1200" dirty="0" smtClean="0">
                <a:latin typeface="Arial" pitchFamily="34" charset="0"/>
                <a:cs typeface="Arial" pitchFamily="34" charset="0"/>
              </a:rPr>
              <a:t>XIV. Decidir la aplicación de criterios de oportunidad en los casos previstos en este Código; </a:t>
            </a:r>
          </a:p>
          <a:p>
            <a:pPr algn="just">
              <a:buNone/>
            </a:pPr>
            <a:r>
              <a:rPr lang="es-ES" sz="1200" dirty="0" smtClean="0">
                <a:latin typeface="Arial" pitchFamily="34" charset="0"/>
                <a:cs typeface="Arial" pitchFamily="34" charset="0"/>
              </a:rPr>
              <a:t>XV. Promover las acciones necesarias para que se provea la seguridad y proporcionar el auxilio a víctimas, ofendidos, testigos, jueces, magistrados, agentes del Ministerio Público, Policías, peritos y, en general, a todos los sujetos que con motivo de su intervención en el procedimiento, cuya vida o integridad corporal se encuentren en riesgo inminente; </a:t>
            </a:r>
          </a:p>
          <a:p>
            <a:pPr algn="just">
              <a:buNone/>
            </a:pPr>
            <a:r>
              <a:rPr lang="es-ES" sz="1200" dirty="0" smtClean="0">
                <a:latin typeface="Arial" pitchFamily="34" charset="0"/>
                <a:cs typeface="Arial" pitchFamily="34" charset="0"/>
              </a:rPr>
              <a:t>XVI. Ejercer la acción penal cuando proceda; </a:t>
            </a:r>
          </a:p>
          <a:p>
            <a:pPr algn="just">
              <a:buNone/>
            </a:pPr>
            <a:r>
              <a:rPr lang="es-ES" sz="1200" dirty="0" smtClean="0">
                <a:latin typeface="Arial" pitchFamily="34" charset="0"/>
                <a:cs typeface="Arial" pitchFamily="34" charset="0"/>
              </a:rPr>
              <a:t>XVII. Poner a disposición del Órgano jurisdiccional a las personas detenidas dentro de los plazos establecidos en el presente Código; </a:t>
            </a:r>
          </a:p>
          <a:p>
            <a:pPr algn="just">
              <a:buNone/>
            </a:pPr>
            <a:r>
              <a:rPr lang="es-ES" sz="1200" dirty="0" smtClean="0">
                <a:latin typeface="Arial" pitchFamily="34" charset="0"/>
                <a:cs typeface="Arial" pitchFamily="34" charset="0"/>
              </a:rPr>
              <a:t>XVIII. Promover la aplicación de mecanismos alternativos de solución de controversias o formas anticipadas de terminación del proceso penal, de conformidad con las disposiciones aplicables; </a:t>
            </a:r>
          </a:p>
          <a:p>
            <a:pPr algn="just">
              <a:buNone/>
            </a:pPr>
            <a:r>
              <a:rPr lang="es-ES" sz="1200" dirty="0" smtClean="0">
                <a:latin typeface="Arial" pitchFamily="34" charset="0"/>
                <a:cs typeface="Arial" pitchFamily="34" charset="0"/>
              </a:rPr>
              <a:t>XIX. Solicitar las medidas cautelares aplicables al imputado en el proceso, en atención a las disposiciones conducentes y promover su cumplimiento; </a:t>
            </a:r>
          </a:p>
          <a:p>
            <a:pPr algn="just">
              <a:buNone/>
            </a:pPr>
            <a:r>
              <a:rPr lang="es-ES" sz="1200" dirty="0" smtClean="0">
                <a:latin typeface="Arial" pitchFamily="34" charset="0"/>
                <a:cs typeface="Arial" pitchFamily="34" charset="0"/>
              </a:rPr>
              <a:t>XX. Comunicar al Órgano jurisdiccional y al imputado los hechos, así como los datos de prueba que los sustentan y la fundamentación jurídica, atendiendo al objetivo o finalidad de cada etapa del procedimiento;</a:t>
            </a:r>
          </a:p>
          <a:p>
            <a:pPr algn="just">
              <a:buNone/>
            </a:pPr>
            <a:r>
              <a:rPr lang="es-ES" sz="1200" dirty="0" smtClean="0">
                <a:latin typeface="Arial" pitchFamily="34" charset="0"/>
                <a:cs typeface="Arial" pitchFamily="34" charset="0"/>
              </a:rPr>
              <a:t>XXI. Solicitar a la autoridad judicial la imposición de las penas o medidas de seguridad que correspondan; </a:t>
            </a:r>
          </a:p>
          <a:p>
            <a:pPr algn="just">
              <a:buNone/>
            </a:pPr>
            <a:r>
              <a:rPr lang="es-ES" sz="1200" dirty="0" smtClean="0">
                <a:latin typeface="Arial" pitchFamily="34" charset="0"/>
                <a:cs typeface="Arial" pitchFamily="34" charset="0"/>
              </a:rPr>
              <a:t>XXII. Solicitar el pago de la reparación del daño a favor de la víctima u ofendido del delito, sin perjuicio de que éstos lo pudieran solicitar directamente; </a:t>
            </a:r>
          </a:p>
          <a:p>
            <a:pPr algn="just">
              <a:buNone/>
            </a:pPr>
            <a:r>
              <a:rPr lang="es-ES" sz="1200" dirty="0" smtClean="0">
                <a:latin typeface="Arial" pitchFamily="34" charset="0"/>
                <a:cs typeface="Arial" pitchFamily="34" charset="0"/>
              </a:rPr>
              <a:t>XXIII. Actuar en estricto apego a los principios de legalidad, objetividad, eficiencia, profesionalismo, honradez y respeto a los derechos humanos reconocidos en la Constitución, y </a:t>
            </a:r>
          </a:p>
          <a:p>
            <a:pPr algn="just">
              <a:buNone/>
            </a:pPr>
            <a:r>
              <a:rPr lang="es-ES" sz="1200" dirty="0" smtClean="0">
                <a:latin typeface="Arial" pitchFamily="34" charset="0"/>
                <a:cs typeface="Arial" pitchFamily="34" charset="0"/>
              </a:rPr>
              <a:t>XXIV. Las demás que señale este Código y otras disposiciones aplicables</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7467600" cy="432048"/>
          </a:xfrm>
        </p:spPr>
        <p:txBody>
          <a:bodyPr>
            <a:noAutofit/>
          </a:bodyPr>
          <a:lstStyle/>
          <a:p>
            <a:pPr algn="ctr"/>
            <a:r>
              <a:rPr lang="es-ES" sz="1600" b="1" i="1" dirty="0" smtClean="0">
                <a:solidFill>
                  <a:schemeClr val="tx1"/>
                </a:solidFill>
                <a:latin typeface="Aharoni" pitchFamily="2" charset="-79"/>
                <a:cs typeface="Aharoni" pitchFamily="2" charset="-79"/>
              </a:rPr>
              <a:t>POLICÍA</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457200" y="1052736"/>
            <a:ext cx="7931224" cy="5688632"/>
          </a:xfrm>
        </p:spPr>
        <p:txBody>
          <a:bodyPr>
            <a:noAutofit/>
          </a:bodyPr>
          <a:lstStyle/>
          <a:p>
            <a:pPr algn="just"/>
            <a:r>
              <a:rPr lang="es-ES" sz="1200" dirty="0" smtClean="0">
                <a:latin typeface="Arial" pitchFamily="34" charset="0"/>
                <a:cs typeface="Arial" pitchFamily="34" charset="0"/>
              </a:rPr>
              <a:t> </a:t>
            </a:r>
            <a:r>
              <a:rPr lang="es-ES" sz="1200" b="1" i="1" dirty="0" smtClean="0">
                <a:latin typeface="Arial" pitchFamily="34" charset="0"/>
                <a:cs typeface="Arial" pitchFamily="34" charset="0"/>
              </a:rPr>
              <a:t>ARTÍCULO 132. OBLIGACIONES DEL POLICÍA </a:t>
            </a:r>
          </a:p>
          <a:p>
            <a:pPr algn="just">
              <a:buNone/>
            </a:pPr>
            <a:r>
              <a:rPr lang="es-ES" sz="1200" dirty="0" smtClean="0">
                <a:latin typeface="Arial" pitchFamily="34" charset="0"/>
                <a:cs typeface="Arial" pitchFamily="34" charset="0"/>
              </a:rPr>
              <a:t>El Policía actuará bajo la conducción y mando del Ministerio Público en la investigación de los delitos en estricto apego a los principios de legalidad, objetividad, eficiencia, profesionalismo, honradez y respeto a los derechos humanos reconocidos en la Constitución. </a:t>
            </a:r>
          </a:p>
          <a:p>
            <a:pPr algn="just">
              <a:buFont typeface="Wingdings" pitchFamily="2" charset="2"/>
              <a:buChar char="Ø"/>
            </a:pPr>
            <a:r>
              <a:rPr lang="es-ES" sz="1200" dirty="0" smtClean="0">
                <a:latin typeface="Arial" pitchFamily="34" charset="0"/>
                <a:cs typeface="Arial" pitchFamily="34" charset="0"/>
              </a:rPr>
              <a:t>Para los efectos del presente Código, el Policía tendrá las siguientes obligaciones:</a:t>
            </a:r>
          </a:p>
          <a:p>
            <a:pPr algn="just">
              <a:buNone/>
            </a:pPr>
            <a:r>
              <a:rPr lang="es-ES" sz="1200" dirty="0" smtClean="0">
                <a:latin typeface="Arial" pitchFamily="34" charset="0"/>
                <a:cs typeface="Arial" pitchFamily="34" charset="0"/>
              </a:rPr>
              <a:t> I. Recibir las denuncias sobre hechos que puedan ser constitutivos de delito e informar al Ministerio Público por cualquier medio y de forma inmediata de las diligencias practicadas; </a:t>
            </a:r>
          </a:p>
          <a:p>
            <a:pPr algn="just">
              <a:buNone/>
            </a:pPr>
            <a:r>
              <a:rPr lang="es-ES" sz="1200" dirty="0" smtClean="0">
                <a:latin typeface="Arial" pitchFamily="34" charset="0"/>
                <a:cs typeface="Arial" pitchFamily="34" charset="0"/>
              </a:rPr>
              <a:t>II. Recibir denuncias anónimas e inmediatamente hacerlo del conocimiento del Ministerio Público a efecto de que éste coordine la investigación; </a:t>
            </a:r>
          </a:p>
          <a:p>
            <a:pPr algn="just">
              <a:buNone/>
            </a:pPr>
            <a:r>
              <a:rPr lang="es-ES" sz="1200" dirty="0" smtClean="0">
                <a:latin typeface="Arial" pitchFamily="34" charset="0"/>
                <a:cs typeface="Arial" pitchFamily="34" charset="0"/>
              </a:rPr>
              <a:t>III. Realizar detenciones en los casos que autoriza la Constitución, haciendo saber a la persona detenida los derechos que ésta le otorga; I</a:t>
            </a:r>
          </a:p>
          <a:p>
            <a:pPr algn="just">
              <a:buNone/>
            </a:pPr>
            <a:r>
              <a:rPr lang="es-ES" sz="1200" dirty="0" smtClean="0">
                <a:latin typeface="Arial" pitchFamily="34" charset="0"/>
                <a:cs typeface="Arial" pitchFamily="34" charset="0"/>
              </a:rPr>
              <a:t>V. Impedir que se consumen los delitos o que los hechos produzcan consecuencias ulteriores. Especialmente estará obligada a realizar todos los actos necesarios para evitar una agresión real, actual o inminente y sin derecho en protección de bienes jurídicos de los gobernados a quienes tiene la obligación de proteger; </a:t>
            </a:r>
          </a:p>
          <a:p>
            <a:pPr algn="just">
              <a:buNone/>
            </a:pPr>
            <a:r>
              <a:rPr lang="es-ES" sz="1200" dirty="0" smtClean="0">
                <a:latin typeface="Arial" pitchFamily="34" charset="0"/>
                <a:cs typeface="Arial" pitchFamily="34" charset="0"/>
              </a:rPr>
              <a:t>V. Actuar bajo el mando del Ministerio Público en el aseguramiento de bienes relacionados con la investigación de los delitos; </a:t>
            </a:r>
          </a:p>
          <a:p>
            <a:pPr algn="just">
              <a:buNone/>
            </a:pPr>
            <a:r>
              <a:rPr lang="es-ES" sz="1200" dirty="0" smtClean="0">
                <a:latin typeface="Arial" pitchFamily="34" charset="0"/>
                <a:cs typeface="Arial" pitchFamily="34" charset="0"/>
              </a:rPr>
              <a:t>VI. Informar sin dilación por cualquier medio al Ministerio Público sobre la detención de cualquier persona, e inscribir inmediatamente las detenciones en el registro que al efecto establezcan las disposiciones aplicables; </a:t>
            </a:r>
          </a:p>
          <a:p>
            <a:pPr algn="just">
              <a:buNone/>
            </a:pPr>
            <a:r>
              <a:rPr lang="es-ES" sz="1200" dirty="0" smtClean="0">
                <a:latin typeface="Arial" pitchFamily="34" charset="0"/>
                <a:cs typeface="Arial" pitchFamily="34" charset="0"/>
              </a:rPr>
              <a:t>VII. Practicar las inspecciones y otros actos de investigación, así como reportar sus resultados al Ministerio Público. En aquellos que se requiera autorización judicial, deberá solicitarla a través del Ministerio Público;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7467600" cy="6069288"/>
          </a:xfrm>
        </p:spPr>
        <p:txBody>
          <a:bodyPr>
            <a:normAutofit/>
          </a:bodyPr>
          <a:lstStyle/>
          <a:p>
            <a:pPr algn="just">
              <a:buNone/>
            </a:pPr>
            <a:endParaRPr lang="es-ES" sz="1200" dirty="0" smtClean="0">
              <a:latin typeface="Arial" pitchFamily="34" charset="0"/>
              <a:cs typeface="Arial" pitchFamily="34" charset="0"/>
            </a:endParaRPr>
          </a:p>
          <a:p>
            <a:pPr algn="just">
              <a:buNone/>
            </a:pPr>
            <a:endParaRPr lang="es-ES" sz="1200" dirty="0" smtClean="0">
              <a:latin typeface="Arial" pitchFamily="34" charset="0"/>
              <a:cs typeface="Arial" pitchFamily="34" charset="0"/>
            </a:endParaRPr>
          </a:p>
          <a:p>
            <a:pPr algn="just">
              <a:buNone/>
            </a:pPr>
            <a:r>
              <a:rPr lang="es-ES" sz="1200" dirty="0" smtClean="0">
                <a:latin typeface="Arial" pitchFamily="34" charset="0"/>
                <a:cs typeface="Arial" pitchFamily="34" charset="0"/>
              </a:rPr>
              <a:t>VIII. Preservar el lugar de los hechos o del hallazgo y en general, realizar todos los actos necesarios para garantizar la integridad de los indicios. En su caso deberá dar aviso a la Policía con capacidades para procesar la escena del hecho y al Ministerio Público conforme a las disposiciones previstas en este Código y en la legislación aplicable; </a:t>
            </a:r>
          </a:p>
          <a:p>
            <a:pPr algn="just">
              <a:buNone/>
            </a:pPr>
            <a:r>
              <a:rPr lang="es-ES" sz="1200" dirty="0" smtClean="0">
                <a:latin typeface="Arial" pitchFamily="34" charset="0"/>
                <a:cs typeface="Arial" pitchFamily="34" charset="0"/>
              </a:rPr>
              <a:t>IX. Recolectar y resguardar objetos relacionados con la investigación de los delitos, en los términos de la fracción anterior; </a:t>
            </a:r>
          </a:p>
          <a:p>
            <a:pPr algn="just">
              <a:buNone/>
            </a:pPr>
            <a:r>
              <a:rPr lang="es-ES" sz="1200" dirty="0" smtClean="0">
                <a:latin typeface="Arial" pitchFamily="34" charset="0"/>
                <a:cs typeface="Arial" pitchFamily="34" charset="0"/>
              </a:rPr>
              <a:t>X. Entrevistar a las personas que pudieran aportar algún dato o elemento para la investigación; </a:t>
            </a:r>
          </a:p>
          <a:p>
            <a:pPr algn="just">
              <a:buNone/>
            </a:pPr>
            <a:r>
              <a:rPr lang="es-ES" sz="1200" dirty="0" smtClean="0">
                <a:latin typeface="Arial" pitchFamily="34" charset="0"/>
                <a:cs typeface="Arial" pitchFamily="34" charset="0"/>
              </a:rPr>
              <a:t>XI. Requerir a las autoridades competentes y solicitar a las personas físicas o morales, informes y documentos para fines de la investigación. En caso de negativa, informará al Ministerio Público para que determine lo conducente; </a:t>
            </a:r>
          </a:p>
          <a:p>
            <a:pPr algn="just">
              <a:buNone/>
            </a:pPr>
            <a:r>
              <a:rPr lang="es-ES" sz="1200" dirty="0" smtClean="0">
                <a:latin typeface="Arial" pitchFamily="34" charset="0"/>
                <a:cs typeface="Arial" pitchFamily="34" charset="0"/>
              </a:rPr>
              <a:t>XII. Proporcionar atención a víctimas u ofendidos o testigos del delito. Para tal efecto, deberá: </a:t>
            </a:r>
          </a:p>
          <a:p>
            <a:pPr algn="just">
              <a:buAutoNum type="alphaLcParenR"/>
            </a:pPr>
            <a:r>
              <a:rPr lang="es-ES" sz="1200" dirty="0" smtClean="0">
                <a:latin typeface="Arial" pitchFamily="34" charset="0"/>
                <a:cs typeface="Arial" pitchFamily="34" charset="0"/>
              </a:rPr>
              <a:t>Prestar protección y auxilio inmediato, de conformidad con las disposiciones aplicables</a:t>
            </a:r>
          </a:p>
          <a:p>
            <a:pPr algn="just">
              <a:buAutoNum type="alphaLcParenR"/>
            </a:pPr>
            <a:r>
              <a:rPr lang="es-ES" sz="1200" dirty="0" smtClean="0">
                <a:latin typeface="Arial" pitchFamily="34" charset="0"/>
                <a:cs typeface="Arial" pitchFamily="34" charset="0"/>
              </a:rPr>
              <a:t> Informar a la víctima u ofendido sobre los derechos que en su favor se establecen; </a:t>
            </a:r>
          </a:p>
          <a:p>
            <a:pPr algn="just">
              <a:buAutoNum type="alphaLcParenR"/>
            </a:pPr>
            <a:r>
              <a:rPr lang="es-ES" sz="1200" dirty="0" smtClean="0">
                <a:latin typeface="Arial" pitchFamily="34" charset="0"/>
                <a:cs typeface="Arial" pitchFamily="34" charset="0"/>
              </a:rPr>
              <a:t> Procurar que reciban atención médica y psicológica cuando sea necesaria, y </a:t>
            </a:r>
          </a:p>
          <a:p>
            <a:pPr algn="just">
              <a:buAutoNum type="alphaLcParenR"/>
            </a:pPr>
            <a:r>
              <a:rPr lang="es-ES" sz="1200" dirty="0" smtClean="0">
                <a:latin typeface="Arial" pitchFamily="34" charset="0"/>
                <a:cs typeface="Arial" pitchFamily="34" charset="0"/>
              </a:rPr>
              <a:t> Adoptar las medidas que se consideren necesarias, en el ámbito de su competencia, tendientes a evitar que se ponga en peligro su integridad física y psicológica; </a:t>
            </a:r>
          </a:p>
          <a:p>
            <a:pPr algn="just">
              <a:buNone/>
            </a:pPr>
            <a:r>
              <a:rPr lang="es-ES" sz="1200" dirty="0" smtClean="0">
                <a:latin typeface="Arial" pitchFamily="34" charset="0"/>
                <a:cs typeface="Arial" pitchFamily="34" charset="0"/>
              </a:rPr>
              <a:t>XIII. Dar cumplimiento a los mandamientos ministeriales y jurisdiccionales que les sean instruidos; </a:t>
            </a:r>
          </a:p>
          <a:p>
            <a:pPr algn="just">
              <a:buNone/>
            </a:pPr>
            <a:r>
              <a:rPr lang="es-ES" sz="1200" dirty="0" smtClean="0">
                <a:latin typeface="Arial" pitchFamily="34" charset="0"/>
                <a:cs typeface="Arial" pitchFamily="34" charset="0"/>
              </a:rPr>
              <a:t>XIV. Emitir el informe policial y demás documentos, de conformidad con las disposiciones aplicables. Para tal efecto se podrá apoyar en los conocimientos que resulten necesarios, sin que ello tenga el carácter de informes periciales, y </a:t>
            </a:r>
          </a:p>
          <a:p>
            <a:pPr algn="just">
              <a:buNone/>
            </a:pPr>
            <a:r>
              <a:rPr lang="es-ES" sz="1200" dirty="0" smtClean="0">
                <a:latin typeface="Arial" pitchFamily="34" charset="0"/>
                <a:cs typeface="Arial" pitchFamily="34" charset="0"/>
              </a:rPr>
              <a:t>XV. Las demás que le confieran este Código y otras disposiciones aplicables. </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418058"/>
          </a:xfrm>
        </p:spPr>
        <p:txBody>
          <a:bodyPr>
            <a:normAutofit/>
          </a:bodyPr>
          <a:lstStyle/>
          <a:p>
            <a:pPr algn="ctr"/>
            <a:r>
              <a:rPr lang="es-ES" sz="1600" b="1" i="1" dirty="0" smtClean="0">
                <a:solidFill>
                  <a:schemeClr val="tx1"/>
                </a:solidFill>
                <a:latin typeface="Aharoni" pitchFamily="2" charset="-79"/>
                <a:cs typeface="Aharoni" pitchFamily="2" charset="-79"/>
              </a:rPr>
              <a:t>JUECES Y MAGISTRADOS</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457200" y="1052736"/>
            <a:ext cx="7859216" cy="5421216"/>
          </a:xfrm>
        </p:spPr>
        <p:txBody>
          <a:bodyPr>
            <a:normAutofit/>
          </a:bodyPr>
          <a:lstStyle/>
          <a:p>
            <a:pPr algn="just"/>
            <a:r>
              <a:rPr lang="es-ES" sz="1200" b="1" i="1" dirty="0" smtClean="0">
                <a:latin typeface="Arial" pitchFamily="34" charset="0"/>
                <a:cs typeface="Arial" pitchFamily="34" charset="0"/>
              </a:rPr>
              <a:t>ARTÍCULO 133. COMPETENCIA JURISDICCIONAL</a:t>
            </a:r>
          </a:p>
          <a:p>
            <a:pPr algn="just">
              <a:buNone/>
            </a:pPr>
            <a:r>
              <a:rPr lang="es-ES" sz="1200" dirty="0" smtClean="0">
                <a:latin typeface="Arial" pitchFamily="34" charset="0"/>
                <a:cs typeface="Arial" pitchFamily="34" charset="0"/>
              </a:rPr>
              <a:t> Para los efectos de este Código, la competencia jurisdiccional comprende a los siguientes órganos:</a:t>
            </a:r>
          </a:p>
          <a:p>
            <a:pPr algn="just">
              <a:buNone/>
            </a:pPr>
            <a:r>
              <a:rPr lang="es-ES" sz="1200" dirty="0" smtClean="0">
                <a:latin typeface="Arial" pitchFamily="34" charset="0"/>
                <a:cs typeface="Arial" pitchFamily="34" charset="0"/>
              </a:rPr>
              <a:t> I. Juez de control, con competencia para ejercer las atribuciones que este Código le reconoce desde el inicio de la etapa de investigación hasta el dictado del auto de apertura a juicio;</a:t>
            </a:r>
          </a:p>
          <a:p>
            <a:pPr algn="just">
              <a:buNone/>
            </a:pPr>
            <a:r>
              <a:rPr lang="es-ES" sz="1200" dirty="0" smtClean="0">
                <a:latin typeface="Arial" pitchFamily="34" charset="0"/>
                <a:cs typeface="Arial" pitchFamily="34" charset="0"/>
              </a:rPr>
              <a:t> II. Tribunal de enjuiciamiento, que preside la audiencia de juicio y dictará la sentencia, y </a:t>
            </a:r>
          </a:p>
          <a:p>
            <a:pPr algn="just">
              <a:buNone/>
            </a:pPr>
            <a:r>
              <a:rPr lang="es-ES" sz="1200" dirty="0" smtClean="0">
                <a:latin typeface="Arial" pitchFamily="34" charset="0"/>
                <a:cs typeface="Arial" pitchFamily="34" charset="0"/>
              </a:rPr>
              <a:t>III. Tribunal de alzada, que conocerá de los medios de impugnación y demás asuntos que prevé este Código. </a:t>
            </a:r>
          </a:p>
          <a:p>
            <a:pPr algn="just"/>
            <a:r>
              <a:rPr lang="es-ES" sz="1200" b="1" i="1" dirty="0" smtClean="0">
                <a:latin typeface="Arial" pitchFamily="34" charset="0"/>
                <a:cs typeface="Arial" pitchFamily="34" charset="0"/>
              </a:rPr>
              <a:t>ARTÍCULO 134. DEBERES COMUNES DE LOS JUECES </a:t>
            </a:r>
          </a:p>
          <a:p>
            <a:pPr algn="just">
              <a:buNone/>
            </a:pPr>
            <a:r>
              <a:rPr lang="es-ES" sz="1200" dirty="0" smtClean="0">
                <a:latin typeface="Arial" pitchFamily="34" charset="0"/>
                <a:cs typeface="Arial" pitchFamily="34" charset="0"/>
              </a:rPr>
              <a:t>En el ámbito de sus respectivas competencias y atribuciones, son deberes comunes de los jueces y magistrados, los siguientes:</a:t>
            </a:r>
          </a:p>
          <a:p>
            <a:pPr algn="just">
              <a:buNone/>
            </a:pPr>
            <a:r>
              <a:rPr lang="es-ES" sz="1200" dirty="0" smtClean="0">
                <a:latin typeface="Arial" pitchFamily="34" charset="0"/>
                <a:cs typeface="Arial" pitchFamily="34" charset="0"/>
              </a:rPr>
              <a:t> I. Resolver los asuntos sometidos a su consideración con la debida diligencia, dentro de los términos previstos en la ley y con sujeción a los principios que deben regir el ejercicio de la función jurisdiccional;</a:t>
            </a:r>
          </a:p>
          <a:p>
            <a:pPr algn="just">
              <a:buNone/>
            </a:pPr>
            <a:r>
              <a:rPr lang="es-ES" sz="1200" dirty="0" smtClean="0">
                <a:latin typeface="Arial" pitchFamily="34" charset="0"/>
                <a:cs typeface="Arial" pitchFamily="34" charset="0"/>
              </a:rPr>
              <a:t>II. Respetar, garantizar y velar por la salvaguarda de los derechos de quienes intervienen en el procedimiento;</a:t>
            </a:r>
          </a:p>
          <a:p>
            <a:pPr algn="just">
              <a:buNone/>
            </a:pPr>
            <a:r>
              <a:rPr lang="es-ES" sz="1200" dirty="0" smtClean="0">
                <a:latin typeface="Arial" pitchFamily="34" charset="0"/>
                <a:cs typeface="Arial" pitchFamily="34" charset="0"/>
              </a:rPr>
              <a:t> III. Guardar reserva sobre los asuntos relacionados con su función, aun después de haber cesado en el ejercicio del cargo; </a:t>
            </a:r>
          </a:p>
          <a:p>
            <a:pPr algn="just">
              <a:buNone/>
            </a:pPr>
            <a:r>
              <a:rPr lang="es-ES" sz="1200" dirty="0" smtClean="0">
                <a:latin typeface="Arial" pitchFamily="34" charset="0"/>
                <a:cs typeface="Arial" pitchFamily="34" charset="0"/>
              </a:rPr>
              <a:t>IV. Atender oportuna y debidamente las peticiones dirigidas por los sujetos que intervienen dentro del procedimiento penal; </a:t>
            </a:r>
          </a:p>
          <a:p>
            <a:pPr algn="just">
              <a:buNone/>
            </a:pPr>
            <a:r>
              <a:rPr lang="es-ES" sz="1200" dirty="0" smtClean="0">
                <a:latin typeface="Arial" pitchFamily="34" charset="0"/>
                <a:cs typeface="Arial" pitchFamily="34" charset="0"/>
              </a:rPr>
              <a:t>V. Abstenerse de presentar en público al imputado o acusado como culpable si no existiera condena; </a:t>
            </a:r>
          </a:p>
          <a:p>
            <a:pPr algn="just">
              <a:buNone/>
            </a:pPr>
            <a:r>
              <a:rPr lang="es-ES" sz="1200" dirty="0" smtClean="0">
                <a:latin typeface="Arial" pitchFamily="34" charset="0"/>
                <a:cs typeface="Arial" pitchFamily="34" charset="0"/>
              </a:rPr>
              <a:t>VI. Mantener el orden en las salas de audiencias, y </a:t>
            </a:r>
          </a:p>
          <a:p>
            <a:pPr algn="just">
              <a:buNone/>
            </a:pPr>
            <a:r>
              <a:rPr lang="es-ES" sz="1200" dirty="0" smtClean="0">
                <a:latin typeface="Arial" pitchFamily="34" charset="0"/>
                <a:cs typeface="Arial" pitchFamily="34" charset="0"/>
              </a:rPr>
              <a:t>VII. Los demás establecidos en la Ley Orgánica, en este Código y otras disposiciones aplicables. </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764704"/>
            <a:ext cx="7467600" cy="5709248"/>
          </a:xfrm>
        </p:spPr>
        <p:txBody>
          <a:bodyPr>
            <a:normAutofit/>
          </a:bodyPr>
          <a:lstStyle/>
          <a:p>
            <a:pPr algn="just"/>
            <a:r>
              <a:rPr lang="es-ES" sz="1200" b="1" i="1" dirty="0" smtClean="0">
                <a:latin typeface="Arial" pitchFamily="34" charset="0"/>
                <a:cs typeface="Arial" pitchFamily="34" charset="0"/>
              </a:rPr>
              <a:t>ARTÍCULO 135. LA QUEJA Y SU PROCEDENCIA </a:t>
            </a:r>
          </a:p>
          <a:p>
            <a:pPr algn="just">
              <a:buNone/>
            </a:pPr>
            <a:r>
              <a:rPr lang="es-ES" sz="1200" dirty="0" smtClean="0">
                <a:latin typeface="Arial" pitchFamily="34" charset="0"/>
                <a:cs typeface="Arial" pitchFamily="34" charset="0"/>
              </a:rPr>
              <a:t>Procederá queja en contra del juzgador de primera instancia por no realizar un acto procesal dentro del plazo señalado por este Código. La queja podrá ser promovida por cualquier parte del procedimiento y se tramitará sin perjuicio de las otras consecuencias legales que tenga la omisión del juzgador. </a:t>
            </a:r>
          </a:p>
          <a:p>
            <a:pPr algn="just">
              <a:buNone/>
            </a:pPr>
            <a:r>
              <a:rPr lang="es-ES" sz="1200" dirty="0" smtClean="0">
                <a:latin typeface="Arial" pitchFamily="34" charset="0"/>
                <a:cs typeface="Arial" pitchFamily="34" charset="0"/>
              </a:rPr>
              <a:t>La queja será interpuesta ante el Órgano jurisdiccional omiso; éste tiene un plazo de veinticuatro horas para subsanar dicha omisión, o bien, realizar un informe breve y conciso sobre las razones por las cuales no se ha verificado el acto procesal o la formalidad exigidos por la norma omitida y remitir el recurso y dicho informe al Órgano jurisdiccional competente. Párrafo reformado DOF 17-06-2016 </a:t>
            </a:r>
          </a:p>
          <a:p>
            <a:pPr algn="just">
              <a:buNone/>
            </a:pPr>
            <a:r>
              <a:rPr lang="es-ES" sz="1200" dirty="0" smtClean="0">
                <a:latin typeface="Arial" pitchFamily="34" charset="0"/>
                <a:cs typeface="Arial" pitchFamily="34" charset="0"/>
              </a:rPr>
              <a:t>La autoridad jurisdiccional competente tramitará y resolverá en un plazo no mayor a tres días en los términos de las disposiciones aplicables. Párrafo reformado DOF 17-06-2016 </a:t>
            </a:r>
          </a:p>
          <a:p>
            <a:pPr algn="just">
              <a:buNone/>
            </a:pPr>
            <a:r>
              <a:rPr lang="es-ES" sz="1200" dirty="0" smtClean="0">
                <a:latin typeface="Arial" pitchFamily="34" charset="0"/>
                <a:cs typeface="Arial" pitchFamily="34" charset="0"/>
              </a:rPr>
              <a:t>En ningún caso, el Órgano jurisdiccional competente para resolver la queja podrá ordenar al Órgano Jurisdiccional omiso los términos y las condiciones en que deberá subsanarse la omisión, debiéndose limitar su resolución a que se realice el acto omitido. Párrafo reformado DOF 17-06-2016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38138"/>
          </a:xfrm>
        </p:spPr>
        <p:txBody>
          <a:bodyPr>
            <a:normAutofit/>
          </a:bodyPr>
          <a:lstStyle/>
          <a:p>
            <a:pPr algn="ctr"/>
            <a:r>
              <a:rPr lang="es-ES" sz="2400" b="1" i="1" dirty="0" smtClean="0">
                <a:solidFill>
                  <a:schemeClr val="tx1"/>
                </a:solidFill>
                <a:latin typeface="Arial Black" pitchFamily="34" charset="0"/>
                <a:cs typeface="Aharoni" pitchFamily="2" charset="-79"/>
              </a:rPr>
              <a:t>1.4 derechos</a:t>
            </a:r>
            <a:r>
              <a:rPr lang="es-ES" sz="2700" b="1" i="1" dirty="0" smtClean="0">
                <a:solidFill>
                  <a:schemeClr val="tx1"/>
                </a:solidFill>
                <a:latin typeface="Aharoni" pitchFamily="2" charset="-79"/>
                <a:cs typeface="Aharoni" pitchFamily="2" charset="-79"/>
              </a:rPr>
              <a:t/>
            </a:r>
            <a:br>
              <a:rPr lang="es-ES" sz="2700" b="1" i="1" dirty="0" smtClean="0">
                <a:solidFill>
                  <a:schemeClr val="tx1"/>
                </a:solidFill>
                <a:latin typeface="Aharoni" pitchFamily="2" charset="-79"/>
                <a:cs typeface="Aharoni" pitchFamily="2" charset="-79"/>
              </a:rPr>
            </a:br>
            <a:r>
              <a:rPr lang="es-ES" sz="1600" b="1" i="1" dirty="0" smtClean="0">
                <a:solidFill>
                  <a:schemeClr val="tx1"/>
                </a:solidFill>
                <a:latin typeface="Algerian" pitchFamily="82" charset="0"/>
              </a:rPr>
              <a:t/>
            </a:r>
            <a:br>
              <a:rPr lang="es-ES" sz="1600" b="1" i="1" dirty="0" smtClean="0">
                <a:solidFill>
                  <a:schemeClr val="tx1"/>
                </a:solidFill>
                <a:latin typeface="Algerian" pitchFamily="82" charset="0"/>
              </a:rPr>
            </a:br>
            <a:r>
              <a:rPr lang="es-ES" sz="1600" b="1" i="1" dirty="0" smtClean="0">
                <a:solidFill>
                  <a:schemeClr val="tx1"/>
                </a:solidFill>
                <a:latin typeface="Aharoni" pitchFamily="2" charset="-79"/>
                <a:cs typeface="Aharoni" pitchFamily="2" charset="-79"/>
              </a:rPr>
              <a:t>Victima u ofendido</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467544" y="1988840"/>
            <a:ext cx="8003232" cy="4320480"/>
          </a:xfrm>
        </p:spPr>
        <p:txBody>
          <a:bodyPr>
            <a:normAutofit/>
          </a:bodyPr>
          <a:lstStyle/>
          <a:p>
            <a:pPr>
              <a:buNone/>
            </a:pPr>
            <a:r>
              <a:rPr lang="es-ES" sz="1200" b="1" i="1" dirty="0" smtClean="0">
                <a:latin typeface="Arial" pitchFamily="34" charset="0"/>
                <a:cs typeface="Arial" pitchFamily="34" charset="0"/>
              </a:rPr>
              <a:t>ARTÍCULO 109. DERECHOS DE LA VÍCTIMA U OFENDIDO (art.20 apartado C DEL CPEUM)</a:t>
            </a:r>
          </a:p>
          <a:p>
            <a:pPr algn="just"/>
            <a:r>
              <a:rPr lang="es-ES" sz="1200" dirty="0" smtClean="0">
                <a:latin typeface="Arial" pitchFamily="34" charset="0"/>
                <a:cs typeface="Arial" pitchFamily="34" charset="0"/>
              </a:rPr>
              <a:t>I. A ser informado de los derechos que en su favor le reconoce la Constitución; </a:t>
            </a:r>
          </a:p>
          <a:p>
            <a:pPr algn="just"/>
            <a:r>
              <a:rPr lang="es-ES" sz="1200" dirty="0" smtClean="0">
                <a:latin typeface="Arial" pitchFamily="34" charset="0"/>
                <a:cs typeface="Arial" pitchFamily="34" charset="0"/>
              </a:rPr>
              <a:t>II. A que el Ministerio Público y sus auxiliares así como el Órgano jurisdiccional les faciliten el acceso a la justicia y les presten los servicios que constitucionalmente tienen encomendados con legalidad, honradez, lealtad, imparcialidad, profesionalismo, eficiencia y eficacia y con la debida diligencia; </a:t>
            </a:r>
          </a:p>
          <a:p>
            <a:pPr algn="just"/>
            <a:r>
              <a:rPr lang="es-ES" sz="1200" dirty="0" smtClean="0">
                <a:latin typeface="Arial" pitchFamily="34" charset="0"/>
                <a:cs typeface="Arial" pitchFamily="34" charset="0"/>
              </a:rPr>
              <a:t>III. A contar con información sobre los derechos que en su beneficio existan, como ser atendidos por personal del mismo sexo, o del sexo que la víctima elija, cuando así lo requieran y recibir desde la comisión del delito atención médica y psicológica de urgencia, así como asistencia jurídica a través de un Asesor jurídico;</a:t>
            </a:r>
          </a:p>
          <a:p>
            <a:pPr algn="just"/>
            <a:r>
              <a:rPr lang="es-ES" sz="1200" dirty="0" smtClean="0">
                <a:latin typeface="Arial" pitchFamily="34" charset="0"/>
                <a:cs typeface="Arial" pitchFamily="34" charset="0"/>
              </a:rPr>
              <a:t> IV. A comunicarse, inmediatamente después de haberse cometido el delito con un familiar, e incluso con su Asesor jurídico; </a:t>
            </a:r>
          </a:p>
          <a:p>
            <a:pPr algn="just"/>
            <a:r>
              <a:rPr lang="es-ES" sz="1200" dirty="0" smtClean="0">
                <a:latin typeface="Arial" pitchFamily="34" charset="0"/>
                <a:cs typeface="Arial" pitchFamily="34" charset="0"/>
              </a:rPr>
              <a:t>V. A ser informado, cuando así lo solicite, del desarrollo del procedimiento penal por su Asesor jurídico, el Ministerio Público y/o, en su caso, por el Juez o Tribunal; </a:t>
            </a:r>
          </a:p>
          <a:p>
            <a:pPr algn="just"/>
            <a:r>
              <a:rPr lang="es-ES" sz="1200" dirty="0" smtClean="0">
                <a:latin typeface="Arial" pitchFamily="34" charset="0"/>
                <a:cs typeface="Arial" pitchFamily="34" charset="0"/>
              </a:rPr>
              <a:t>VI. A ser tratado con respeto y dignidad; </a:t>
            </a:r>
          </a:p>
          <a:p>
            <a:pPr algn="just"/>
            <a:r>
              <a:rPr lang="es-ES" sz="1200" dirty="0" smtClean="0">
                <a:latin typeface="Arial" pitchFamily="34" charset="0"/>
                <a:cs typeface="Arial" pitchFamily="34" charset="0"/>
              </a:rPr>
              <a:t>VII. A contar con un Asesor jurídico gratuito en cualquier etapa del procedimiento, en los términos de la legislación aplicable; </a:t>
            </a:r>
          </a:p>
          <a:p>
            <a:pPr algn="just"/>
            <a:r>
              <a:rPr lang="es-ES" sz="1200" dirty="0" smtClean="0">
                <a:latin typeface="Arial" pitchFamily="34" charset="0"/>
                <a:cs typeface="Arial" pitchFamily="34" charset="0"/>
              </a:rPr>
              <a:t> VIII. A recibir trato sin discriminación a fin de evitar que se atente contra la dignidad humana y se anulen o menoscaben sus derechos y libertades, por lo que la protección de sus derechos se hará sin distinción alguna; IX. A acceder a la justicia de manera pronta, gratuita e imparcial respecto de sus denuncias o querellas; </a:t>
            </a:r>
          </a:p>
          <a:p>
            <a:pPr algn="just"/>
            <a:r>
              <a:rPr lang="es-ES" sz="1200" dirty="0" smtClean="0">
                <a:latin typeface="Arial" pitchFamily="34" charset="0"/>
                <a:cs typeface="Arial" pitchFamily="34" charset="0"/>
              </a:rPr>
              <a:t>X. A participar en los mecanismos alternativos de solución de controversias;</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92696"/>
            <a:ext cx="7467600" cy="5781256"/>
          </a:xfrm>
        </p:spPr>
        <p:txBody>
          <a:bodyPr>
            <a:normAutofit fontScale="55000" lnSpcReduction="20000"/>
          </a:bodyPr>
          <a:lstStyle/>
          <a:p>
            <a:pPr algn="just"/>
            <a:r>
              <a:rPr lang="es-ES" dirty="0" smtClean="0">
                <a:latin typeface="Arial" pitchFamily="34" charset="0"/>
                <a:cs typeface="Arial" pitchFamily="34" charset="0"/>
              </a:rPr>
              <a:t>XI. A recibir gratuitamente la asistencia de un intérprete o traductor desde la denuncia hasta la conclusión del procedimiento penal, cuando la víctima u ofendido pertenezca a un grupo étnico o pueblo indígena o no conozca o no comprenda el idioma español; </a:t>
            </a:r>
          </a:p>
          <a:p>
            <a:pPr algn="just"/>
            <a:r>
              <a:rPr lang="es-ES" dirty="0" smtClean="0">
                <a:latin typeface="Arial" pitchFamily="34" charset="0"/>
                <a:cs typeface="Arial" pitchFamily="34" charset="0"/>
              </a:rPr>
              <a:t>XII. En caso de tener alguna discapacidad, a que se realicen los ajustes al procedimiento penal que sean necesarios para salvaguardar sus derechos; </a:t>
            </a:r>
          </a:p>
          <a:p>
            <a:pPr algn="just"/>
            <a:r>
              <a:rPr lang="es-ES" dirty="0" smtClean="0">
                <a:latin typeface="Arial" pitchFamily="34" charset="0"/>
                <a:cs typeface="Arial" pitchFamily="34" charset="0"/>
              </a:rPr>
              <a:t>XIII. A que se le proporcione asistencia migratoria cuando tenga otra nacionalidad; </a:t>
            </a:r>
          </a:p>
          <a:p>
            <a:pPr algn="just"/>
            <a:r>
              <a:rPr lang="es-ES" dirty="0" smtClean="0">
                <a:latin typeface="Arial" pitchFamily="34" charset="0"/>
                <a:cs typeface="Arial" pitchFamily="34" charset="0"/>
              </a:rPr>
              <a:t>XIV. A que se le reciban todos los datos o elementos de prueba pertinentes con los que cuente, tanto en la investigación como en el proceso, a que se desahoguen las diligencias correspondientes, y a intervenir en el juicio e interponer los recursos en los términos que establece este Código; </a:t>
            </a:r>
          </a:p>
          <a:p>
            <a:pPr algn="just"/>
            <a:r>
              <a:rPr lang="es-ES" dirty="0" smtClean="0">
                <a:latin typeface="Arial" pitchFamily="34" charset="0"/>
                <a:cs typeface="Arial" pitchFamily="34" charset="0"/>
              </a:rPr>
              <a:t>XV. A intervenir en todo el procedimiento por sí o a través de su Asesor jurídico, conforme lo dispuesto en este Código;</a:t>
            </a:r>
          </a:p>
          <a:p>
            <a:pPr algn="just"/>
            <a:r>
              <a:rPr lang="es-ES" dirty="0" smtClean="0">
                <a:latin typeface="Arial" pitchFamily="34" charset="0"/>
                <a:cs typeface="Arial" pitchFamily="34" charset="0"/>
              </a:rPr>
              <a:t> XVI. A que se le provea protección cuando exista riesgo para su vida o integridad personal; </a:t>
            </a:r>
          </a:p>
          <a:p>
            <a:pPr algn="just"/>
            <a:r>
              <a:rPr lang="es-ES" dirty="0" smtClean="0">
                <a:latin typeface="Arial" pitchFamily="34" charset="0"/>
                <a:cs typeface="Arial" pitchFamily="34" charset="0"/>
              </a:rPr>
              <a:t>XVII. A solicitar la realización de actos de investigación que en su caso correspondan, salvo que el Ministerio Público considere que no es necesario, debiendo fundar y motivar su negativa; </a:t>
            </a:r>
          </a:p>
          <a:p>
            <a:pPr algn="just"/>
            <a:r>
              <a:rPr lang="es-ES" dirty="0" smtClean="0">
                <a:latin typeface="Arial" pitchFamily="34" charset="0"/>
                <a:cs typeface="Arial" pitchFamily="34" charset="0"/>
              </a:rPr>
              <a:t>XVIII. A recibir atención médica y psicológica o a ser canalizado a instituciones que le proporcionen estos servicios, así como a recibir protección especial de su integridad física y psíquica cuando así lo solicite, o cuando se trate de delitos que así lo requieran; </a:t>
            </a:r>
          </a:p>
          <a:p>
            <a:pPr algn="just"/>
            <a:r>
              <a:rPr lang="es-ES" dirty="0" smtClean="0">
                <a:latin typeface="Arial" pitchFamily="34" charset="0"/>
                <a:cs typeface="Arial" pitchFamily="34" charset="0"/>
              </a:rPr>
              <a:t>XIX. A solicitar medidas de protección, providencias precautorias y medidas cautelares; </a:t>
            </a:r>
          </a:p>
          <a:p>
            <a:pPr algn="just"/>
            <a:r>
              <a:rPr lang="es-ES" dirty="0" smtClean="0">
                <a:latin typeface="Arial" pitchFamily="34" charset="0"/>
                <a:cs typeface="Arial" pitchFamily="34" charset="0"/>
              </a:rPr>
              <a:t>XX. A solicitar el traslado de la autoridad al lugar en donde se encuentre, para ser interrogada o participar en el acto para el cual fue citada, cuando por su edad, enfermedad grave o por alguna otra imposibilidad física o psicológica se dificulte su comparecencia, a cuyo fin deberá requerir la dispensa, por sí o por un tercero, con anticipación</a:t>
            </a:r>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816096"/>
            <a:ext cx="8003232" cy="5781256"/>
          </a:xfrm>
        </p:spPr>
        <p:txBody>
          <a:bodyPr>
            <a:normAutofit fontScale="55000" lnSpcReduction="20000"/>
          </a:bodyPr>
          <a:lstStyle/>
          <a:p>
            <a:pPr algn="just"/>
            <a:r>
              <a:rPr lang="es-ES" dirty="0" smtClean="0">
                <a:latin typeface="Arial" pitchFamily="34" charset="0"/>
                <a:cs typeface="Arial" pitchFamily="34" charset="0"/>
              </a:rPr>
              <a:t>XXI. A impugnar por sí o por medio de su representante, las omisiones o negligencia que cometa el Ministerio Público en el desempeño de sus funciones de investigación, en los términos previstos en este Código y en las demás disposiciones legales aplicables; </a:t>
            </a:r>
          </a:p>
          <a:p>
            <a:pPr algn="just"/>
            <a:r>
              <a:rPr lang="es-ES" dirty="0" smtClean="0">
                <a:latin typeface="Arial" pitchFamily="34" charset="0"/>
                <a:cs typeface="Arial" pitchFamily="34" charset="0"/>
              </a:rPr>
              <a:t>XXII. A tener acceso a los registros de la investigación durante el procedimiento, así como a obtener copia gratuita de éstos, salvo que la información esté sujeta a reserva así determinada por el Órgano jurisdiccional; </a:t>
            </a:r>
          </a:p>
          <a:p>
            <a:pPr algn="just"/>
            <a:r>
              <a:rPr lang="es-ES" dirty="0" smtClean="0">
                <a:latin typeface="Arial" pitchFamily="34" charset="0"/>
                <a:cs typeface="Arial" pitchFamily="34" charset="0"/>
              </a:rPr>
              <a:t>XXIII. A ser restituido en sus derechos, cuando éstos estén acreditados; </a:t>
            </a:r>
          </a:p>
          <a:p>
            <a:pPr algn="just"/>
            <a:r>
              <a:rPr lang="es-ES" dirty="0" smtClean="0">
                <a:latin typeface="Arial" pitchFamily="34" charset="0"/>
                <a:cs typeface="Arial" pitchFamily="34" charset="0"/>
              </a:rPr>
              <a:t>XXIV. A que se le garantice la reparación del daño durante el procedimiento en cualquiera de las formas previstas en este Código;</a:t>
            </a:r>
          </a:p>
          <a:p>
            <a:pPr algn="just"/>
            <a:r>
              <a:rPr lang="es-ES" dirty="0" smtClean="0">
                <a:latin typeface="Arial" pitchFamily="34" charset="0"/>
                <a:cs typeface="Arial" pitchFamily="34" charset="0"/>
              </a:rPr>
              <a:t> XXV. A que se le repare el daño causado por la comisión del delito, pudiendo solicitarlo directamente al Órgano jurisdiccional, sin perjuicio de que el Ministerio Público lo solicite; </a:t>
            </a:r>
          </a:p>
          <a:p>
            <a:pPr algn="just"/>
            <a:r>
              <a:rPr lang="es-ES" dirty="0" smtClean="0">
                <a:latin typeface="Arial" pitchFamily="34" charset="0"/>
                <a:cs typeface="Arial" pitchFamily="34" charset="0"/>
              </a:rPr>
              <a:t>XXVI. Al resguardo de su identidad y demás datos personales cuando sean menores de edad, se trate de delitos de violación contra la libertad y el normal desarrollo psicosexual, violencia familiar, secuestro, trata de personas o cuando a juicio del Órgano jurisdiccional sea necesario para su protección, salvaguardando en todo caso los derechos de la defensa; </a:t>
            </a:r>
          </a:p>
          <a:p>
            <a:pPr algn="just"/>
            <a:r>
              <a:rPr lang="es-ES" dirty="0" smtClean="0">
                <a:latin typeface="Arial" pitchFamily="34" charset="0"/>
                <a:cs typeface="Arial" pitchFamily="34" charset="0"/>
              </a:rPr>
              <a:t>XXVII. A ser notificado del desistimiento de la acción penal y de todas las resoluciones que finalicen el procedimiento, de conformidad con las reglas que establece este Código; </a:t>
            </a:r>
          </a:p>
          <a:p>
            <a:pPr algn="just"/>
            <a:r>
              <a:rPr lang="es-ES" dirty="0" smtClean="0">
                <a:latin typeface="Arial" pitchFamily="34" charset="0"/>
                <a:cs typeface="Arial" pitchFamily="34" charset="0"/>
              </a:rPr>
              <a:t>XXVIII. A solicitar la reapertura del proceso cuando se haya decretado su suspensión, y </a:t>
            </a:r>
          </a:p>
          <a:p>
            <a:pPr algn="just"/>
            <a:r>
              <a:rPr lang="es-ES" dirty="0" smtClean="0">
                <a:latin typeface="Arial" pitchFamily="34" charset="0"/>
                <a:cs typeface="Arial" pitchFamily="34" charset="0"/>
              </a:rPr>
              <a:t>XXIX. Los demás que establezcan este Código y otras leyes aplicables.</a:t>
            </a:r>
          </a:p>
          <a:p>
            <a:pPr algn="just">
              <a:buNone/>
            </a:pPr>
            <a:r>
              <a:rPr lang="es-ES" dirty="0" smtClean="0">
                <a:latin typeface="Arial" pitchFamily="34" charset="0"/>
                <a:cs typeface="Arial" pitchFamily="34" charset="0"/>
              </a:rPr>
              <a:t>      En el caso de que las víctimas sean personas menores de dieciocho años, el Órgano jurisdiccional o el Ministerio Público tendrán en cuenta los principios del interés superior de los niños o adolescentes, la prevalencia de sus derechos, su protección integral y los derechos consagrados en la Constitución, en los Tratados, así como los previstos en el presente Código. </a:t>
            </a:r>
          </a:p>
          <a:p>
            <a:pPr algn="just">
              <a:buNone/>
            </a:pPr>
            <a:r>
              <a:rPr lang="es-ES" dirty="0" smtClean="0">
                <a:latin typeface="Arial" pitchFamily="34" charset="0"/>
                <a:cs typeface="Arial" pitchFamily="34" charset="0"/>
              </a:rPr>
              <a:t>      Para los delitos que impliquen violencia contra las mujeres, se deberán observar todos los derechos que en su favor establece la Ley General de Acceso de las Mujeres a una Vida Libre de Violencia y demás disposiciones aplicables.</a:t>
            </a: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562074"/>
          </a:xfrm>
        </p:spPr>
        <p:txBody>
          <a:bodyPr>
            <a:normAutofit/>
          </a:bodyPr>
          <a:lstStyle/>
          <a:p>
            <a:pPr algn="ctr"/>
            <a:r>
              <a:rPr lang="es-ES" sz="1600" b="1" i="1" dirty="0" smtClean="0">
                <a:solidFill>
                  <a:schemeClr val="tx1"/>
                </a:solidFill>
                <a:latin typeface="Aharoni" pitchFamily="2" charset="-79"/>
                <a:cs typeface="Aharoni" pitchFamily="2" charset="-79"/>
              </a:rPr>
              <a:t>Imputado</a:t>
            </a:r>
            <a:r>
              <a:rPr lang="es-ES" sz="1600" b="1" i="1" dirty="0" smtClean="0">
                <a:latin typeface="Algerian" pitchFamily="82" charset="0"/>
              </a:rPr>
              <a:t> </a:t>
            </a:r>
            <a:endParaRPr lang="es-ES" sz="1600" b="1" i="1" dirty="0">
              <a:latin typeface="Algerian" pitchFamily="82" charset="0"/>
            </a:endParaRPr>
          </a:p>
        </p:txBody>
      </p:sp>
      <p:sp>
        <p:nvSpPr>
          <p:cNvPr id="3" name="2 Marcador de contenido"/>
          <p:cNvSpPr>
            <a:spLocks noGrp="1"/>
          </p:cNvSpPr>
          <p:nvPr>
            <p:ph sz="quarter" idx="1"/>
          </p:nvPr>
        </p:nvSpPr>
        <p:spPr>
          <a:xfrm>
            <a:off x="457200" y="1124744"/>
            <a:ext cx="7467600" cy="5349208"/>
          </a:xfrm>
        </p:spPr>
        <p:txBody>
          <a:bodyPr>
            <a:normAutofit fontScale="47500" lnSpcReduction="20000"/>
          </a:bodyPr>
          <a:lstStyle/>
          <a:p>
            <a:pPr algn="just">
              <a:buNone/>
            </a:pPr>
            <a:r>
              <a:rPr lang="es-ES" sz="2800" b="1" i="1" dirty="0" smtClean="0">
                <a:latin typeface="Arial" pitchFamily="34" charset="0"/>
                <a:cs typeface="Arial" pitchFamily="34" charset="0"/>
              </a:rPr>
              <a:t>ARTÍCULO 113. DERECHOS DEL IMPUTADO (art.20 apartado A de la CPEUM)</a:t>
            </a:r>
          </a:p>
          <a:p>
            <a:pPr algn="just"/>
            <a:r>
              <a:rPr lang="es-ES" sz="2500" dirty="0" smtClean="0">
                <a:latin typeface="Arial" pitchFamily="34" charset="0"/>
                <a:cs typeface="Arial" pitchFamily="34" charset="0"/>
              </a:rPr>
              <a:t> I. A ser considerado y tratado como inocente hasta que se demuestre su responsabilidad; </a:t>
            </a:r>
          </a:p>
          <a:p>
            <a:pPr algn="just"/>
            <a:r>
              <a:rPr lang="es-ES" sz="2500" dirty="0" smtClean="0">
                <a:latin typeface="Arial" pitchFamily="34" charset="0"/>
                <a:cs typeface="Arial" pitchFamily="34" charset="0"/>
              </a:rPr>
              <a:t>II. A comunicarse con un familiar y con su Defensor cuando sea detenido, debiendo brindarle el Ministerio Público todas las facilidades para lograrlo; </a:t>
            </a:r>
          </a:p>
          <a:p>
            <a:pPr algn="just"/>
            <a:r>
              <a:rPr lang="es-ES" sz="2500" dirty="0" smtClean="0">
                <a:latin typeface="Arial" pitchFamily="34" charset="0"/>
                <a:cs typeface="Arial" pitchFamily="34" charset="0"/>
              </a:rPr>
              <a:t>III. A declarar o a guardar silencio, en el entendido que su silencio no podrá ser utilizado en su perjuicio; </a:t>
            </a:r>
          </a:p>
          <a:p>
            <a:pPr algn="just"/>
            <a:r>
              <a:rPr lang="es-ES" sz="2500" dirty="0" smtClean="0">
                <a:latin typeface="Arial" pitchFamily="34" charset="0"/>
                <a:cs typeface="Arial" pitchFamily="34" charset="0"/>
              </a:rPr>
              <a:t>IV. A estar asistido de su Defensor al momento de rendir su declaración, así como en cualquier otra actuación y a entrevistarse en privado previamente con él;</a:t>
            </a:r>
          </a:p>
          <a:p>
            <a:pPr algn="just"/>
            <a:r>
              <a:rPr lang="es-ES" sz="2500" dirty="0" smtClean="0">
                <a:latin typeface="Arial" pitchFamily="34" charset="0"/>
                <a:cs typeface="Arial" pitchFamily="34" charset="0"/>
              </a:rPr>
              <a:t> V. A que se le informe, tanto en el momento de su detención como en su comparecencia ante el Ministerio Público o el Juez de control, los hechos que se le imputan y los derechos que le asisten, así como, en su caso, el motivo de la privación de su libertad y el servidor público que la ordenó, exhibiéndosele, según corresponda, la orden emitida en su contra; </a:t>
            </a:r>
          </a:p>
          <a:p>
            <a:pPr algn="just"/>
            <a:r>
              <a:rPr lang="es-ES" sz="2500" dirty="0" smtClean="0">
                <a:latin typeface="Arial" pitchFamily="34" charset="0"/>
                <a:cs typeface="Arial" pitchFamily="34" charset="0"/>
              </a:rPr>
              <a:t>VI. A no ser sometido en ningún momento del procedimiento a técnicas ni métodos que atenten contra su dignidad, induzcan o alteren su libre voluntad; </a:t>
            </a:r>
          </a:p>
          <a:p>
            <a:pPr algn="just"/>
            <a:r>
              <a:rPr lang="es-ES" sz="2500" dirty="0" smtClean="0">
                <a:latin typeface="Arial" pitchFamily="34" charset="0"/>
                <a:cs typeface="Arial" pitchFamily="34" charset="0"/>
              </a:rPr>
              <a:t>VII. A solicitar ante la autoridad judicial la modificación de la medida cautelar que se le haya impuesto, en los casos en que se encuentre en prisión preventiva, en los supuestos señalados por este Código;</a:t>
            </a:r>
          </a:p>
          <a:p>
            <a:pPr algn="just"/>
            <a:r>
              <a:rPr lang="es-ES" sz="2500" dirty="0" smtClean="0">
                <a:latin typeface="Arial" pitchFamily="34" charset="0"/>
                <a:cs typeface="Arial" pitchFamily="34" charset="0"/>
              </a:rPr>
              <a:t> VIII. A tener acceso él y su defensa, salvo las excepciones previstas en la ley, a los registros de la investigación, así como a obtener copia gratuita, registro fotográfico o electrónico de los mismos, en términos de los artículos 218 y 219 de este Código. </a:t>
            </a:r>
          </a:p>
          <a:p>
            <a:pPr algn="just"/>
            <a:r>
              <a:rPr lang="es-ES" sz="2500" dirty="0" smtClean="0">
                <a:latin typeface="Arial" pitchFamily="34" charset="0"/>
                <a:cs typeface="Arial" pitchFamily="34" charset="0"/>
              </a:rPr>
              <a:t>IX. A que se le reciban los medios pertinentes de prueba que ofrezca, concediéndosele el tiempo necesario para tal efecto y auxiliándosele para obtener la comparecencia de las personas cuyo testimonio solicite y que no pueda presentar directamente, en términos de lo establecido por este Código; </a:t>
            </a:r>
          </a:p>
          <a:p>
            <a:pPr algn="just"/>
            <a:r>
              <a:rPr lang="es-ES" sz="2500" dirty="0" smtClean="0">
                <a:latin typeface="Arial" pitchFamily="34" charset="0"/>
                <a:cs typeface="Arial" pitchFamily="34" charset="0"/>
              </a:rPr>
              <a:t>X. A ser juzgado en audiencia por un Tribunal de enjuiciamiento, antes de cuatro meses si se tratare de delitos cuya pena máxima no exceda de dos años de prisión, y antes de un año si la pena excediere de ese tiempo, salvo que solicite mayor plazo para su defensa; </a:t>
            </a:r>
          </a:p>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i="1" dirty="0" smtClean="0">
                <a:solidFill>
                  <a:schemeClr val="tx1"/>
                </a:solidFill>
                <a:latin typeface="Aharoni" pitchFamily="2" charset="-79"/>
                <a:cs typeface="Aharoni" pitchFamily="2" charset="-79"/>
              </a:rPr>
              <a:t>inquisitivos</a:t>
            </a:r>
            <a:endParaRPr lang="es-ES" sz="2400" dirty="0">
              <a:latin typeface="Aharoni" pitchFamily="2" charset="-79"/>
              <a:cs typeface="Aharoni" pitchFamily="2" charset="-79"/>
            </a:endParaRPr>
          </a:p>
        </p:txBody>
      </p:sp>
      <p:sp>
        <p:nvSpPr>
          <p:cNvPr id="3" name="2 Marcador de contenido"/>
          <p:cNvSpPr>
            <a:spLocks noGrp="1"/>
          </p:cNvSpPr>
          <p:nvPr>
            <p:ph sz="quarter" idx="1"/>
          </p:nvPr>
        </p:nvSpPr>
        <p:spPr/>
        <p:txBody>
          <a:bodyPr/>
          <a:lstStyle/>
          <a:p>
            <a:pPr algn="just"/>
            <a:r>
              <a:rPr lang="es-ES" sz="1200" dirty="0" smtClean="0">
                <a:latin typeface="Arial" pitchFamily="34" charset="0"/>
                <a:cs typeface="Arial" pitchFamily="34" charset="0"/>
              </a:rPr>
              <a:t>los autores señalan que éste sistema tiene como fuente jurídica al derecho Romano Imperial, de la última Época, prosiguiendo con la inquisición perfeccionada por el Derecho Canónico, y que perneó por toda la Europa Continental a partir del siglo XIII</a:t>
            </a:r>
            <a:r>
              <a:rPr lang="es-ES" dirty="0" smtClean="0"/>
              <a:t>.</a:t>
            </a:r>
          </a:p>
          <a:p>
            <a:pPr algn="just"/>
            <a:r>
              <a:rPr lang="es-ES" sz="1200" dirty="0" smtClean="0">
                <a:latin typeface="Arial" pitchFamily="34" charset="0"/>
                <a:cs typeface="Arial" pitchFamily="34" charset="0"/>
              </a:rPr>
              <a:t>El sistema inquisitivo es propio del absolutismo, donde la administración de justicia descansaba en una sola persona, el soberano, que la delegaba a terceros para que la ejercieran materialmente.</a:t>
            </a:r>
          </a:p>
          <a:p>
            <a:pPr algn="just"/>
            <a:r>
              <a:rPr lang="es-ES" sz="1200" dirty="0" smtClean="0">
                <a:latin typeface="Arial" pitchFamily="34" charset="0"/>
                <a:cs typeface="Arial" pitchFamily="34" charset="0"/>
              </a:rPr>
              <a:t>En este sistema la persecución penal pública de los delitos en manos del inquisidor, quien al mismo tiempo ejercía las funciones de acusar y defender, es desarrollada en el marco de un proceso penal excesivamente formal, riguroso, discontinuo y secreto, por ende, escrito, pues en él, mediante el levantamiento de actas, se construía el material a partir del cual se dicta el fallo</a:t>
            </a:r>
            <a:r>
              <a:rPr lang="es-ES" sz="1200" dirty="0" smtClean="0"/>
              <a:t>.</a:t>
            </a:r>
          </a:p>
          <a:p>
            <a:pPr algn="just"/>
            <a:endParaRPr lang="es-ES" sz="1200" dirty="0" smtClean="0"/>
          </a:p>
          <a:p>
            <a:pPr algn="just">
              <a:buNone/>
            </a:pPr>
            <a:endParaRPr lang="es-ES" sz="1200" dirty="0" smtClean="0"/>
          </a:p>
          <a:p>
            <a:pPr algn="ctr"/>
            <a:r>
              <a:rPr lang="es-ES" sz="1200" b="1" i="1" dirty="0" smtClean="0">
                <a:latin typeface="Arial" pitchFamily="34" charset="0"/>
                <a:cs typeface="Arial" pitchFamily="34" charset="0"/>
              </a:rPr>
              <a:t>Principios Constitutivos.</a:t>
            </a:r>
          </a:p>
          <a:p>
            <a:pPr algn="ctr"/>
            <a:endParaRPr lang="es-ES" sz="1200" b="1" i="1" dirty="0" smtClean="0">
              <a:latin typeface="Arial" pitchFamily="34" charset="0"/>
              <a:cs typeface="Arial" pitchFamily="34" charset="0"/>
            </a:endParaRPr>
          </a:p>
          <a:p>
            <a:pPr algn="just">
              <a:buFont typeface="+mj-lt"/>
              <a:buAutoNum type="arabicPeriod"/>
            </a:pPr>
            <a:r>
              <a:rPr lang="es-ES" sz="1200" dirty="0" smtClean="0">
                <a:latin typeface="Arial" pitchFamily="34" charset="0"/>
                <a:cs typeface="Arial" pitchFamily="34" charset="0"/>
              </a:rPr>
              <a:t>Inmediatez</a:t>
            </a:r>
          </a:p>
          <a:p>
            <a:pPr algn="just">
              <a:buFont typeface="+mj-lt"/>
              <a:buAutoNum type="arabicPeriod"/>
            </a:pPr>
            <a:r>
              <a:rPr lang="es-ES" sz="1200" dirty="0" smtClean="0">
                <a:latin typeface="Arial" pitchFamily="34" charset="0"/>
                <a:cs typeface="Arial" pitchFamily="34" charset="0"/>
              </a:rPr>
              <a:t>Oficiosidad.</a:t>
            </a:r>
          </a:p>
          <a:p>
            <a:pPr algn="just">
              <a:buFont typeface="+mj-lt"/>
              <a:buAutoNum type="arabicPeriod"/>
            </a:pPr>
            <a:r>
              <a:rPr lang="es-ES" sz="1200" dirty="0" smtClean="0">
                <a:latin typeface="Arial" pitchFamily="34" charset="0"/>
                <a:cs typeface="Arial" pitchFamily="34" charset="0"/>
              </a:rPr>
              <a:t>Secrecía</a:t>
            </a:r>
          </a:p>
          <a:p>
            <a:pPr algn="just">
              <a:buFont typeface="+mj-lt"/>
              <a:buAutoNum type="arabicPeriod"/>
            </a:pPr>
            <a:r>
              <a:rPr lang="es-ES" sz="1200" dirty="0" smtClean="0">
                <a:latin typeface="Arial" pitchFamily="34" charset="0"/>
                <a:cs typeface="Arial" pitchFamily="34" charset="0"/>
              </a:rPr>
              <a:t>Escritura</a:t>
            </a:r>
          </a:p>
          <a:p>
            <a:pPr algn="just">
              <a:buFont typeface="+mj-lt"/>
              <a:buAutoNum type="arabicPeriod"/>
            </a:pPr>
            <a:r>
              <a:rPr lang="es-ES" sz="1200" dirty="0" smtClean="0">
                <a:latin typeface="Arial" pitchFamily="34" charset="0"/>
                <a:cs typeface="Arial" pitchFamily="34" charset="0"/>
              </a:rPr>
              <a:t>Unidad de parte.</a:t>
            </a:r>
          </a:p>
          <a:p>
            <a:pPr algn="just">
              <a:buFont typeface="+mj-lt"/>
              <a:buAutoNum type="arabicPeriod"/>
            </a:pPr>
            <a:r>
              <a:rPr lang="es-ES" sz="1200" dirty="0" smtClean="0">
                <a:latin typeface="Arial" pitchFamily="34" charset="0"/>
                <a:cs typeface="Arial" pitchFamily="34" charset="0"/>
              </a:rPr>
              <a:t>Sistema de valoración de tazado legal.</a:t>
            </a:r>
            <a:endParaRPr lang="es-ES" sz="1200" b="1" i="1" dirty="0">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764704"/>
            <a:ext cx="7467600" cy="5709248"/>
          </a:xfrm>
        </p:spPr>
        <p:txBody>
          <a:bodyPr>
            <a:normAutofit fontScale="55000" lnSpcReduction="20000"/>
          </a:bodyPr>
          <a:lstStyle/>
          <a:p>
            <a:pPr algn="just"/>
            <a:r>
              <a:rPr lang="es-ES" dirty="0" smtClean="0">
                <a:latin typeface="Arial" pitchFamily="34" charset="0"/>
                <a:cs typeface="Arial" pitchFamily="34" charset="0"/>
              </a:rPr>
              <a:t>XI. A tener una defensa adecuada por parte de un licenciado en derecho o abogado titulado, con cédula profesional, al cual elegirá libremente incluso desde el momento de su detención y, a falta de éste, por el Defensor público que le corresponda, así como a reunirse o entrevistarse con él en estricta confidencialidad; </a:t>
            </a:r>
          </a:p>
          <a:p>
            <a:pPr algn="just"/>
            <a:r>
              <a:rPr lang="es-ES" dirty="0" smtClean="0">
                <a:latin typeface="Arial" pitchFamily="34" charset="0"/>
                <a:cs typeface="Arial" pitchFamily="34" charset="0"/>
              </a:rPr>
              <a:t>XII. A ser asistido gratuitamente por un traductor o intérprete en el caso de que no comprenda o hable el idioma español; cuando el imputado perteneciere a un pueblo o comunidad indígena, el Defensor deberá tener conocimiento de su lengua y cultura y, en caso de que no fuere posible, deberá actuar asistido de un intérprete de la cultura y lengua de que se trate; </a:t>
            </a:r>
          </a:p>
          <a:p>
            <a:pPr algn="just"/>
            <a:r>
              <a:rPr lang="es-ES" dirty="0" smtClean="0">
                <a:latin typeface="Arial" pitchFamily="34" charset="0"/>
                <a:cs typeface="Arial" pitchFamily="34" charset="0"/>
              </a:rPr>
              <a:t>XIII. A ser presentado ante el Ministerio Público o ante el Juez de control, según el caso, inmediatamente después de ser detenido o aprehendido;</a:t>
            </a:r>
          </a:p>
          <a:p>
            <a:pPr algn="just"/>
            <a:r>
              <a:rPr lang="es-ES" dirty="0" smtClean="0">
                <a:latin typeface="Arial" pitchFamily="34" charset="0"/>
                <a:cs typeface="Arial" pitchFamily="34" charset="0"/>
              </a:rPr>
              <a:t> XIV. A no ser expuesto a los medios de comunicación;</a:t>
            </a:r>
          </a:p>
          <a:p>
            <a:pPr algn="just"/>
            <a:r>
              <a:rPr lang="es-ES" dirty="0" smtClean="0">
                <a:latin typeface="Arial" pitchFamily="34" charset="0"/>
                <a:cs typeface="Arial" pitchFamily="34" charset="0"/>
              </a:rPr>
              <a:t> XV. A no ser presentado ante la comunidad como culpable;</a:t>
            </a:r>
          </a:p>
          <a:p>
            <a:pPr algn="just"/>
            <a:r>
              <a:rPr lang="es-ES" dirty="0" smtClean="0"/>
              <a:t>XVI. A solicitar desde el momento de su detención, asistencia social para los menores de edad o personas con discapacidad cuyo cuidado personal tenga a su cargo; </a:t>
            </a:r>
          </a:p>
          <a:p>
            <a:pPr algn="just"/>
            <a:r>
              <a:rPr lang="es-ES" dirty="0" smtClean="0"/>
              <a:t>XVII. A obtener su libertad en el caso de que haya sido detenido, cuando no se ordene la prisión preventiva, u otra medida cautelar restrictiva de su libertad; </a:t>
            </a:r>
          </a:p>
          <a:p>
            <a:pPr algn="just"/>
            <a:r>
              <a:rPr lang="es-ES" dirty="0" smtClean="0"/>
              <a:t>XVIII. A que se informe a la embajada o consulado que corresponda cuando sea detenido, y se le proporcione asistencia migratoria cuando tenga nacionalidad extranjera, y </a:t>
            </a:r>
          </a:p>
          <a:p>
            <a:pPr algn="just"/>
            <a:r>
              <a:rPr lang="es-ES" dirty="0" smtClean="0"/>
              <a:t>XIX. Los demás que establezca este Código y otras disposiciones aplicables. </a:t>
            </a:r>
          </a:p>
          <a:p>
            <a:pPr algn="just">
              <a:buNone/>
            </a:pPr>
            <a:r>
              <a:rPr lang="es-ES" dirty="0" smtClean="0"/>
              <a:t>      Los plazos a que se refiere la fracción X de este artículo, se contarán a partir de la audiencia inicial hasta el momento en que sea dictada la sentencia emitida por el Órgano jurisdiccional competente. </a:t>
            </a:r>
          </a:p>
          <a:p>
            <a:pPr algn="just">
              <a:buNone/>
            </a:pPr>
            <a:r>
              <a:rPr lang="es-ES" dirty="0" smtClean="0"/>
              <a:t>      Cuando el imputado tenga a su cuidado menores de edad, personas con discapacidad, o adultos mayores que dependan de él, y no haya otra persona que pueda ejercer ese cuidado, el Ministerio Público deberá canalizarlos a instituciones de asistencia social que correspondan, a efecto de recibir la protección.</a:t>
            </a:r>
            <a:endParaRPr lang="es-ES" dirty="0" smtClean="0">
              <a:latin typeface="Arial" pitchFamily="34" charset="0"/>
              <a:cs typeface="Arial" pitchFamily="34" charset="0"/>
            </a:endParaRPr>
          </a:p>
          <a:p>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1600" b="1" i="1" dirty="0" smtClean="0">
                <a:solidFill>
                  <a:schemeClr val="tx1"/>
                </a:solidFill>
                <a:latin typeface="Aharoni" pitchFamily="2" charset="-79"/>
                <a:cs typeface="Aharoni" pitchFamily="2" charset="-79"/>
              </a:rPr>
              <a:t>Grupo vulnerable</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p:txBody>
          <a:bodyPr>
            <a:normAutofit/>
          </a:bodyPr>
          <a:lstStyle/>
          <a:p>
            <a:pPr algn="just"/>
            <a:r>
              <a:rPr lang="es-ES" sz="1200" b="1" i="1" dirty="0" smtClean="0">
                <a:latin typeface="Arial" pitchFamily="34" charset="0"/>
                <a:cs typeface="Arial" pitchFamily="34" charset="0"/>
              </a:rPr>
              <a:t>ARTÍCULO 420. PUEBLOS Y COMUNIDADES INDÍGENAS </a:t>
            </a:r>
          </a:p>
          <a:p>
            <a:pPr algn="just">
              <a:buNone/>
            </a:pPr>
            <a:r>
              <a:rPr lang="es-ES" sz="1200" dirty="0" smtClean="0">
                <a:latin typeface="Arial" pitchFamily="34" charset="0"/>
                <a:cs typeface="Arial" pitchFamily="34" charset="0"/>
              </a:rPr>
              <a:t>      Cuando se trate de delitos que afecten bienes jurídicos propios de un pueblo o comunidad indígena o bienes personales de alguno de sus miembros, y tanto el imputado como la víctima, o en su caso sus familiares, acepten el modo en el que la comunidad, conforme a sus propios sistemas normativos en la regulación y solución de sus conflictos internos proponga resolver el conflicto, se declarará la extinción de la acción penal, salvo en los casos en que la solución no considere la perspectiva de género, afecte la dignidad de las personas, el interés superior de los niños y las niñas o del derecho a una vida libre de violencia hacia la mujer. </a:t>
            </a:r>
          </a:p>
          <a:p>
            <a:pPr algn="just">
              <a:buNone/>
            </a:pPr>
            <a:r>
              <a:rPr lang="es-ES" sz="1200" dirty="0" smtClean="0">
                <a:latin typeface="Arial" pitchFamily="34" charset="0"/>
                <a:cs typeface="Arial" pitchFamily="34" charset="0"/>
              </a:rPr>
              <a:t>      En estos casos, cualquier miembro de la comunidad indígena podrá solicitar que así se declare ante el Juez competente. </a:t>
            </a:r>
          </a:p>
          <a:p>
            <a:pPr algn="just">
              <a:buNone/>
            </a:pPr>
            <a:r>
              <a:rPr lang="es-ES" sz="1200" dirty="0" smtClean="0">
                <a:latin typeface="Arial" pitchFamily="34" charset="0"/>
                <a:cs typeface="Arial" pitchFamily="34" charset="0"/>
              </a:rPr>
              <a:t>      </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426170"/>
          </a:xfrm>
        </p:spPr>
        <p:txBody>
          <a:bodyPr>
            <a:normAutofit/>
          </a:bodyPr>
          <a:lstStyle/>
          <a:p>
            <a:pPr algn="ctr"/>
            <a:r>
              <a:rPr lang="es-ES" sz="2400" b="1" i="1" dirty="0" smtClean="0">
                <a:solidFill>
                  <a:schemeClr val="tx1"/>
                </a:solidFill>
                <a:latin typeface="Arial Black" pitchFamily="34" charset="0"/>
              </a:rPr>
              <a:t>1.5Derechos en el procedimiento</a:t>
            </a:r>
            <a:r>
              <a:rPr lang="es-ES" dirty="0" smtClean="0">
                <a:solidFill>
                  <a:schemeClr val="tx1"/>
                </a:solidFill>
              </a:rPr>
              <a:t/>
            </a:r>
            <a:br>
              <a:rPr lang="es-ES" dirty="0" smtClean="0">
                <a:solidFill>
                  <a:schemeClr val="tx1"/>
                </a:solidFill>
              </a:rPr>
            </a:br>
            <a:r>
              <a:rPr lang="es-ES" dirty="0" smtClean="0"/>
              <a:t/>
            </a:r>
            <a:br>
              <a:rPr lang="es-ES" dirty="0" smtClean="0"/>
            </a:br>
            <a:r>
              <a:rPr lang="es-ES" sz="3200" b="1" i="1" dirty="0" smtClean="0">
                <a:latin typeface="Arial" pitchFamily="34" charset="0"/>
                <a:cs typeface="Arial" pitchFamily="34" charset="0"/>
              </a:rPr>
              <a:t> </a:t>
            </a:r>
            <a:r>
              <a:rPr lang="es-ES" sz="1600" b="1" i="1" dirty="0" smtClean="0">
                <a:solidFill>
                  <a:schemeClr val="tx1"/>
                </a:solidFill>
                <a:latin typeface="Aharoni" pitchFamily="2" charset="-79"/>
                <a:cs typeface="Aharoni" pitchFamily="2" charset="-79"/>
              </a:rPr>
              <a:t>DERECHO A LA INTIMIDAD Y A LA PRIVACIDAD</a:t>
            </a:r>
            <a:r>
              <a:rPr lang="es-ES" sz="1600" dirty="0" smtClean="0">
                <a:solidFill>
                  <a:schemeClr val="tx1"/>
                </a:solidFill>
                <a:latin typeface="Aharoni" pitchFamily="2" charset="-79"/>
                <a:cs typeface="Aharoni" pitchFamily="2" charset="-79"/>
              </a:rPr>
              <a:t> </a:t>
            </a:r>
            <a:endParaRPr lang="es-ES" sz="1600"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1115616" y="2060848"/>
            <a:ext cx="6552728" cy="4413104"/>
          </a:xfrm>
        </p:spPr>
        <p:txBody>
          <a:bodyPr>
            <a:normAutofit/>
          </a:bodyPr>
          <a:lstStyle/>
          <a:p>
            <a:pPr algn="just"/>
            <a:r>
              <a:rPr lang="es-ES" sz="1200" b="1" i="1" dirty="0" smtClean="0">
                <a:latin typeface="Arial" pitchFamily="34" charset="0"/>
                <a:cs typeface="Arial" pitchFamily="34" charset="0"/>
              </a:rPr>
              <a:t>ARTÍCULO 15. DERECHO A LA INTIMIDAD Y A LA PRIVACIDAD </a:t>
            </a:r>
          </a:p>
          <a:p>
            <a:pPr algn="just">
              <a:buNone/>
            </a:pPr>
            <a:r>
              <a:rPr lang="es-ES" sz="1200" dirty="0" smtClean="0">
                <a:latin typeface="Arial" pitchFamily="34" charset="0"/>
                <a:cs typeface="Arial" pitchFamily="34" charset="0"/>
              </a:rPr>
              <a:t>     En todo procedimiento penal se respetará el derecho a la intimidad de cualquier persona que intervenga en él, asimismo se protegerá la información que se refiere a la vida privada y los datos personales, en los términos y con las excepciones que fijan la Constitución, este Código y la legislación aplicable</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1600" b="1" i="1" dirty="0" smtClean="0">
                <a:solidFill>
                  <a:schemeClr val="tx1"/>
                </a:solidFill>
                <a:latin typeface="Aharoni" pitchFamily="2" charset="-79"/>
                <a:cs typeface="Aharoni" pitchFamily="2" charset="-79"/>
              </a:rPr>
              <a:t>Justicia pronta</a:t>
            </a:r>
            <a:endParaRPr lang="es-ES" sz="1600"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971600" y="2132856"/>
            <a:ext cx="6696744" cy="4269088"/>
          </a:xfrm>
        </p:spPr>
        <p:txBody>
          <a:bodyPr/>
          <a:lstStyle/>
          <a:p>
            <a:pPr algn="just"/>
            <a:r>
              <a:rPr lang="es-ES" sz="1200" b="1" i="1" dirty="0" smtClean="0">
                <a:latin typeface="Arial" pitchFamily="34" charset="0"/>
                <a:cs typeface="Arial" pitchFamily="34" charset="0"/>
              </a:rPr>
              <a:t>ARTÍCULO 16. JUSTICIA  PRONTA</a:t>
            </a:r>
          </a:p>
          <a:p>
            <a:pPr algn="just">
              <a:buNone/>
            </a:pPr>
            <a:r>
              <a:rPr lang="es-ES" sz="1200" dirty="0" smtClean="0">
                <a:latin typeface="Arial" pitchFamily="34" charset="0"/>
                <a:cs typeface="Arial" pitchFamily="34" charset="0"/>
              </a:rPr>
              <a:t> Toda persona tendrá derecho a ser juzgada dentro de los plazos legalmente establecidos. </a:t>
            </a:r>
          </a:p>
          <a:p>
            <a:pPr algn="just">
              <a:buNone/>
            </a:pPr>
            <a:endParaRPr lang="es-ES" sz="1200" dirty="0" smtClean="0">
              <a:latin typeface="Arial" pitchFamily="34" charset="0"/>
              <a:cs typeface="Arial" pitchFamily="34" charset="0"/>
            </a:endParaRPr>
          </a:p>
          <a:p>
            <a:pPr algn="just">
              <a:buNone/>
            </a:pPr>
            <a:r>
              <a:rPr lang="es-ES" sz="1200" dirty="0" smtClean="0">
                <a:latin typeface="Arial" pitchFamily="34" charset="0"/>
                <a:cs typeface="Arial" pitchFamily="34" charset="0"/>
              </a:rPr>
              <a:t>Los servidores públicos de las instituciones de procuración e impartición de justicia deberán atender las solicitudes de las partes con prontitud, sin causar dilaciones injustificadas.</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1600" b="1" i="1" dirty="0" smtClean="0">
                <a:solidFill>
                  <a:schemeClr val="tx1"/>
                </a:solidFill>
                <a:latin typeface="Aharoni" pitchFamily="2" charset="-79"/>
                <a:cs typeface="Aharoni" pitchFamily="2" charset="-79"/>
              </a:rPr>
              <a:t>Derecho a una defensa y asesoría jurídica adecuada e inmediata</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p:txBody>
          <a:bodyPr>
            <a:normAutofit/>
          </a:bodyPr>
          <a:lstStyle/>
          <a:p>
            <a:pPr algn="just"/>
            <a:r>
              <a:rPr lang="es-ES" sz="1200" b="1" i="1" dirty="0" smtClean="0">
                <a:latin typeface="Arial" pitchFamily="34" charset="0"/>
                <a:cs typeface="Arial" pitchFamily="34" charset="0"/>
              </a:rPr>
              <a:t>ARTÍCULO 17. DERECHO A UNA DEFENSA Y ASESORÍA JURÍDICA ADECUADA E INMEDIATA </a:t>
            </a:r>
          </a:p>
          <a:p>
            <a:pPr algn="just">
              <a:buNone/>
            </a:pPr>
            <a:r>
              <a:rPr lang="es-ES" sz="1200" dirty="0" smtClean="0">
                <a:latin typeface="Arial" pitchFamily="34" charset="0"/>
                <a:cs typeface="Arial" pitchFamily="34" charset="0"/>
              </a:rPr>
              <a:t>      La defensa es un derecho fundamental e irrenunciable que asiste a todo imputado, no obstante, deberá ejercerlo siempre con la asistencia de su Defensor o a través de éste. </a:t>
            </a:r>
          </a:p>
          <a:p>
            <a:pPr algn="just">
              <a:buNone/>
            </a:pPr>
            <a:r>
              <a:rPr lang="es-ES" sz="1200" dirty="0" smtClean="0">
                <a:latin typeface="Arial" pitchFamily="34" charset="0"/>
                <a:cs typeface="Arial" pitchFamily="34" charset="0"/>
              </a:rPr>
              <a:t>      El Defensor deberá ser licenciado en derecho o abogado titulado, con cédula profesional. </a:t>
            </a:r>
          </a:p>
          <a:p>
            <a:pPr algn="just">
              <a:buNone/>
            </a:pPr>
            <a:r>
              <a:rPr lang="es-ES" sz="1200" dirty="0" smtClean="0">
                <a:latin typeface="Arial" pitchFamily="34" charset="0"/>
                <a:cs typeface="Arial" pitchFamily="34" charset="0"/>
              </a:rPr>
              <a:t>      Se entenderá por una defensa técnica, la que debe realizar el Defensor particular que el imputado elija libremente o el Defensor público que le corresponda, para que le asista desde su detención y a lo largo de todo el procedimiento, sin perjuicio de los actos de defensa material que el propio imputado pueda llevar a cabo.</a:t>
            </a:r>
          </a:p>
          <a:p>
            <a:pPr algn="just">
              <a:buNone/>
            </a:pPr>
            <a:r>
              <a:rPr lang="es-ES" sz="1200" dirty="0" smtClean="0">
                <a:latin typeface="Arial" pitchFamily="34" charset="0"/>
                <a:cs typeface="Arial" pitchFamily="34" charset="0"/>
              </a:rPr>
              <a:t>       La víctima u ofendido tendrá derecho a contar con un Asesor jurídico gratuito en cualquier etapa del procedimiento, en los términos de la legislación aplicable. </a:t>
            </a:r>
          </a:p>
          <a:p>
            <a:pPr algn="just">
              <a:buNone/>
            </a:pPr>
            <a:r>
              <a:rPr lang="es-ES" sz="1200" dirty="0" smtClean="0">
                <a:latin typeface="Arial" pitchFamily="34" charset="0"/>
                <a:cs typeface="Arial" pitchFamily="34" charset="0"/>
              </a:rPr>
              <a:t>      Corresponde al Órgano jurisdiccional velar sin preferencias ni desigualdades por la defensa adecuada y técnica del imputado</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1600" b="1" i="1" dirty="0" smtClean="0">
                <a:solidFill>
                  <a:schemeClr val="tx1"/>
                </a:solidFill>
                <a:latin typeface="Aharoni" pitchFamily="2" charset="-79"/>
                <a:cs typeface="Aharoni" pitchFamily="2" charset="-79"/>
              </a:rPr>
              <a:t>Garantía de ser informado de sus derechos</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p:txBody>
          <a:bodyPr>
            <a:normAutofit/>
          </a:bodyPr>
          <a:lstStyle/>
          <a:p>
            <a:pPr algn="just"/>
            <a:r>
              <a:rPr lang="es-ES" sz="1200" b="1" i="1" dirty="0" smtClean="0">
                <a:latin typeface="Arial" pitchFamily="34" charset="0"/>
                <a:cs typeface="Arial" pitchFamily="34" charset="0"/>
              </a:rPr>
              <a:t>ARTÍCULO 18. GARANTÍA DE SER INFORMADO DE SUS DERECHOS</a:t>
            </a:r>
          </a:p>
          <a:p>
            <a:pPr algn="just">
              <a:buNone/>
            </a:pPr>
            <a:r>
              <a:rPr lang="es-ES" sz="1200" dirty="0" smtClean="0">
                <a:latin typeface="Arial" pitchFamily="34" charset="0"/>
                <a:cs typeface="Arial" pitchFamily="34" charset="0"/>
              </a:rPr>
              <a:t>     Todas las autoridades que intervengan en los actos iniciales del procedimiento deberán velar porque tanto el imputado como la víctima u ofendido conozcan los derechos que le reconocen en ese momento procedimental la Constitución, los Tratados y las leyes que de ellos emanen, en los términos establecidos en el presente Código.</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0648"/>
            <a:ext cx="7216080" cy="1143000"/>
          </a:xfrm>
        </p:spPr>
        <p:txBody>
          <a:bodyPr>
            <a:normAutofit/>
          </a:bodyPr>
          <a:lstStyle/>
          <a:p>
            <a:pPr algn="ctr"/>
            <a:r>
              <a:rPr lang="es-ES" sz="1600" b="1" i="1" dirty="0" smtClean="0">
                <a:solidFill>
                  <a:schemeClr val="tx1"/>
                </a:solidFill>
                <a:latin typeface="Aharoni" pitchFamily="2" charset="-79"/>
                <a:cs typeface="Aharoni" pitchFamily="2" charset="-79"/>
              </a:rPr>
              <a:t>Derecho al respeto a la libertad personal</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p:txBody>
          <a:bodyPr>
            <a:normAutofit/>
          </a:bodyPr>
          <a:lstStyle/>
          <a:p>
            <a:pPr algn="just"/>
            <a:r>
              <a:rPr lang="es-ES" sz="1200" b="1" i="1" dirty="0" smtClean="0">
                <a:latin typeface="Arial" pitchFamily="34" charset="0"/>
                <a:cs typeface="Arial" pitchFamily="34" charset="0"/>
              </a:rPr>
              <a:t>ARTÍCULO 19. DERECHO AL RESPETO A LA LIBERTAD PERSONAL </a:t>
            </a:r>
          </a:p>
          <a:p>
            <a:pPr algn="just">
              <a:buNone/>
            </a:pPr>
            <a:r>
              <a:rPr lang="es-ES" sz="1200" dirty="0" smtClean="0">
                <a:latin typeface="Arial" pitchFamily="34" charset="0"/>
                <a:cs typeface="Arial" pitchFamily="34" charset="0"/>
              </a:rPr>
              <a:t>     Toda persona tiene derecho a que se respete su libertad personal, por lo que nadie podrá ser privado de la misma, sino en virtud de mandamiento dictado por la autoridad judicial o de conformidad con las demás causas y condiciones que autorizan la Constitución y este Código.</a:t>
            </a:r>
          </a:p>
          <a:p>
            <a:pPr algn="just">
              <a:buNone/>
            </a:pPr>
            <a:r>
              <a:rPr lang="es-ES" sz="1200" dirty="0" smtClean="0">
                <a:latin typeface="Arial" pitchFamily="34" charset="0"/>
                <a:cs typeface="Arial" pitchFamily="34" charset="0"/>
              </a:rPr>
              <a:t>       La autoridad judicial sólo podrá autorizar como medidas cautelares, o providencias precautorias restrictivas de la libertad, las que estén establecidas en este Código y en las leyes especiales. La prisión preventiva será de carácter excepcional y su aplicación se regirá en los términos previstos en este Código.</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i="1" dirty="0" smtClean="0">
                <a:solidFill>
                  <a:schemeClr val="tx1"/>
                </a:solidFill>
                <a:latin typeface="Aharoni" pitchFamily="2" charset="-79"/>
                <a:cs typeface="Aharoni" pitchFamily="2" charset="-79"/>
              </a:rPr>
              <a:t>mixto</a:t>
            </a:r>
            <a:endParaRPr lang="es-ES" sz="24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p:txBody>
          <a:bodyPr>
            <a:normAutofit/>
          </a:bodyPr>
          <a:lstStyle/>
          <a:p>
            <a:pPr algn="just"/>
            <a:endParaRPr lang="es-ES" sz="1200" dirty="0" smtClean="0">
              <a:latin typeface="Arial" pitchFamily="34" charset="0"/>
              <a:cs typeface="Arial" pitchFamily="34" charset="0"/>
            </a:endParaRPr>
          </a:p>
          <a:p>
            <a:pPr algn="just"/>
            <a:r>
              <a:rPr lang="es-ES" sz="1200" dirty="0" smtClean="0">
                <a:latin typeface="Arial" pitchFamily="34" charset="0"/>
                <a:cs typeface="Arial" pitchFamily="34" charset="0"/>
              </a:rPr>
              <a:t>La razón primaria por la cual se cambia el sistema de enjuiciamiento penal a uno de naturaleza mixta, es para dar oportunidad a los individuos a poder tener una defensa activa y participativa que mediara las fuerzas, con la fase inquisitiva del procedimiento penal, que era la fase de investigación del delito, para poder encontrar pruebas de su comisión y quien lo cometió, en esta etapa es donde el estado preparaba su acusación, y ya ante le juez una fase acusatoria en la cual, al menos en teoría, el indiciado puede tener una libertad de defensa.</a:t>
            </a:r>
          </a:p>
          <a:p>
            <a:pPr algn="just"/>
            <a:r>
              <a:rPr lang="es-ES" sz="1200" dirty="0" smtClean="0">
                <a:latin typeface="Arial" pitchFamily="34" charset="0"/>
                <a:cs typeface="Arial" pitchFamily="34" charset="0"/>
              </a:rPr>
              <a:t>Se llama sistema mixto, porque viene otra vez de la tradición jurídica románico- germánica, del sistema continental europeo a raíz de movimientos intelectuales, como la ilustración que motivó la Revolución Francesa, con la cual se abandonaron viejos esquemas jurídicos y la creación de nuevos de corte democrático y liberal, pretendiendo conciliar el interés del estado por investigar los delitos y el </a:t>
            </a:r>
            <a:r>
              <a:rPr lang="es-ES" sz="1200" dirty="0" err="1" smtClean="0">
                <a:latin typeface="Arial" pitchFamily="34" charset="0"/>
                <a:cs typeface="Arial" pitchFamily="34" charset="0"/>
              </a:rPr>
              <a:t>uis</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libertatis</a:t>
            </a:r>
            <a:r>
              <a:rPr lang="es-ES" sz="1200" dirty="0" smtClean="0">
                <a:latin typeface="Arial" pitchFamily="34" charset="0"/>
                <a:cs typeface="Arial" pitchFamily="34" charset="0"/>
              </a:rPr>
              <a:t> de los ciudadanos otorgándole derecho a la defensa</a:t>
            </a:r>
          </a:p>
          <a:p>
            <a:pPr algn="just"/>
            <a:endParaRPr lang="es-ES" sz="1200" dirty="0" smtClean="0">
              <a:latin typeface="Arial" pitchFamily="34" charset="0"/>
              <a:cs typeface="Arial" pitchFamily="34" charset="0"/>
            </a:endParaRPr>
          </a:p>
          <a:p>
            <a:pPr algn="just"/>
            <a:endParaRPr lang="es-ES" sz="1200" dirty="0" smtClean="0">
              <a:latin typeface="Arial" pitchFamily="34" charset="0"/>
              <a:cs typeface="Arial" pitchFamily="34" charset="0"/>
            </a:endParaRPr>
          </a:p>
          <a:p>
            <a:pPr algn="ctr"/>
            <a:r>
              <a:rPr lang="es-ES" sz="1200" b="1" i="1" dirty="0" smtClean="0">
                <a:latin typeface="Arial" pitchFamily="34" charset="0"/>
                <a:cs typeface="Arial" pitchFamily="34" charset="0"/>
              </a:rPr>
              <a:t>Principios Constitutivos.</a:t>
            </a:r>
          </a:p>
          <a:p>
            <a:pPr algn="ctr"/>
            <a:endParaRPr lang="es-ES" sz="1200" b="1" i="1" dirty="0" smtClean="0">
              <a:latin typeface="Arial" pitchFamily="34" charset="0"/>
              <a:cs typeface="Arial" pitchFamily="34" charset="0"/>
            </a:endParaRPr>
          </a:p>
          <a:p>
            <a:pPr algn="just">
              <a:buFont typeface="+mj-lt"/>
              <a:buAutoNum type="arabicPeriod"/>
            </a:pPr>
            <a:r>
              <a:rPr lang="es-ES" sz="1200" dirty="0" smtClean="0">
                <a:latin typeface="Arial" pitchFamily="34" charset="0"/>
                <a:cs typeface="Arial" pitchFamily="34" charset="0"/>
              </a:rPr>
              <a:t>El principio de secrecía</a:t>
            </a:r>
          </a:p>
          <a:p>
            <a:pPr algn="just">
              <a:buFont typeface="+mj-lt"/>
              <a:buAutoNum type="arabicPeriod"/>
            </a:pPr>
            <a:r>
              <a:rPr lang="es-ES" sz="1200" dirty="0" smtClean="0">
                <a:latin typeface="Arial" pitchFamily="34" charset="0"/>
                <a:cs typeface="Arial" pitchFamily="34" charset="0"/>
              </a:rPr>
              <a:t>El principio de inmediatez</a:t>
            </a:r>
          </a:p>
          <a:p>
            <a:pPr algn="just">
              <a:buFont typeface="+mj-lt"/>
              <a:buAutoNum type="arabicPeriod"/>
            </a:pPr>
            <a:r>
              <a:rPr lang="es-ES" sz="1200" dirty="0" smtClean="0">
                <a:latin typeface="Arial" pitchFamily="34" charset="0"/>
                <a:cs typeface="Arial" pitchFamily="34" charset="0"/>
              </a:rPr>
              <a:t>El principio de oficiosidad</a:t>
            </a:r>
            <a:endParaRPr lang="es-ES" sz="12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i="1" dirty="0" smtClean="0">
                <a:solidFill>
                  <a:schemeClr val="tx1"/>
                </a:solidFill>
                <a:latin typeface="Aharoni" pitchFamily="2" charset="-79"/>
                <a:cs typeface="Aharoni" pitchFamily="2" charset="-79"/>
              </a:rPr>
              <a:t>acusatorio</a:t>
            </a:r>
            <a:endParaRPr lang="es-ES" sz="24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p:txBody>
          <a:bodyPr>
            <a:normAutofit/>
          </a:bodyPr>
          <a:lstStyle/>
          <a:p>
            <a:pPr algn="just"/>
            <a:r>
              <a:rPr lang="es-ES" sz="1300" dirty="0" smtClean="0">
                <a:latin typeface="Arial" pitchFamily="34" charset="0"/>
                <a:cs typeface="Arial" pitchFamily="34" charset="0"/>
              </a:rPr>
              <a:t>El sistema penal acusatorio es un sistema </a:t>
            </a:r>
            <a:r>
              <a:rPr lang="es-ES" sz="1300" dirty="0" err="1" smtClean="0">
                <a:latin typeface="Arial" pitchFamily="34" charset="0"/>
                <a:cs typeface="Arial" pitchFamily="34" charset="0"/>
              </a:rPr>
              <a:t>adversarial</a:t>
            </a:r>
            <a:r>
              <a:rPr lang="es-ES" sz="1300" dirty="0" smtClean="0">
                <a:latin typeface="Arial" pitchFamily="34" charset="0"/>
                <a:cs typeface="Arial" pitchFamily="34" charset="0"/>
              </a:rPr>
              <a:t>, donde las partes (la Fiscalía y la Defensa), se enfrentan en igualdad de oportunidades ante un juez imparcial, quien con base en las pruebas y argumentos, decide si condena o absuelve”.</a:t>
            </a:r>
          </a:p>
          <a:p>
            <a:pPr algn="just"/>
            <a:r>
              <a:rPr lang="es-ES" sz="1300" dirty="0" smtClean="0">
                <a:latin typeface="Arial" pitchFamily="34" charset="0"/>
                <a:cs typeface="Arial" pitchFamily="34" charset="0"/>
              </a:rPr>
              <a:t>En el paradigma acusatorio, que tiene como piedra fundacional el respeto irrestricto de los derechos humanos y garantías procesales y penales, se destaca la presunción de la inocencia del acusado, hasta que se pruebe lo contrario.</a:t>
            </a:r>
          </a:p>
          <a:p>
            <a:pPr algn="just"/>
            <a:r>
              <a:rPr lang="es-ES" sz="1300" dirty="0" smtClean="0">
                <a:latin typeface="Arial" pitchFamily="34" charset="0"/>
                <a:cs typeface="Arial" pitchFamily="34" charset="0"/>
              </a:rPr>
              <a:t>El proceso en este modelo es una garantía individual frente al intento estatal de imponer una pena; admite la posibilidad excepcional de privar al imputado de su libertad antes de la condena, pero sólo como una medida cautelar de los fines del proceso y nunca como una sanción anticipada.</a:t>
            </a:r>
          </a:p>
          <a:p>
            <a:pPr algn="ctr"/>
            <a:r>
              <a:rPr lang="es-ES" sz="1200" b="1" i="1" dirty="0" smtClean="0">
                <a:latin typeface="Arial" pitchFamily="34" charset="0"/>
                <a:cs typeface="Arial" pitchFamily="34" charset="0"/>
              </a:rPr>
              <a:t>Principios Rectores del Sistema Acusatorio</a:t>
            </a:r>
          </a:p>
          <a:p>
            <a:pPr algn="just"/>
            <a:r>
              <a:rPr lang="es-ES" sz="1200" dirty="0" smtClean="0">
                <a:latin typeface="Arial" pitchFamily="34" charset="0"/>
                <a:cs typeface="Arial" pitchFamily="34" charset="0"/>
              </a:rPr>
              <a:t>Para la realización de un estudio sistemático de tales principios conviene dividirlos en tres grandes segmentos:</a:t>
            </a:r>
          </a:p>
          <a:p>
            <a:pPr algn="just">
              <a:buFont typeface="+mj-lt"/>
              <a:buAutoNum type="arabicPeriod"/>
            </a:pPr>
            <a:r>
              <a:rPr lang="es-ES" sz="1200" dirty="0" smtClean="0">
                <a:latin typeface="Arial" pitchFamily="34" charset="0"/>
                <a:cs typeface="Arial" pitchFamily="34" charset="0"/>
              </a:rPr>
              <a:t> principios que rigen en la iniciación del procedimiento; </a:t>
            </a:r>
          </a:p>
          <a:p>
            <a:pPr algn="just">
              <a:buFont typeface="+mj-lt"/>
              <a:buAutoNum type="arabicPeriod"/>
            </a:pPr>
            <a:r>
              <a:rPr lang="es-ES" sz="1200" dirty="0" smtClean="0">
                <a:latin typeface="Arial" pitchFamily="34" charset="0"/>
                <a:cs typeface="Arial" pitchFamily="34" charset="0"/>
              </a:rPr>
              <a:t> principios relativos a la realización del procedimiento; </a:t>
            </a:r>
          </a:p>
          <a:p>
            <a:pPr algn="just">
              <a:buFont typeface="+mj-lt"/>
              <a:buAutoNum type="arabicPeriod"/>
            </a:pPr>
            <a:r>
              <a:rPr lang="es-ES" sz="1200" dirty="0" smtClean="0">
                <a:latin typeface="Arial" pitchFamily="34" charset="0"/>
                <a:cs typeface="Arial" pitchFamily="34" charset="0"/>
              </a:rPr>
              <a:t>principios probatorios.</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426170"/>
          </a:xfrm>
        </p:spPr>
        <p:txBody>
          <a:bodyPr>
            <a:normAutofit fontScale="90000"/>
          </a:bodyPr>
          <a:lstStyle/>
          <a:p>
            <a:pPr algn="ctr"/>
            <a:r>
              <a:rPr lang="es-ES" sz="2400" b="1" i="1" dirty="0" smtClean="0">
                <a:solidFill>
                  <a:schemeClr val="tx1"/>
                </a:solidFill>
                <a:latin typeface="Arial Black" pitchFamily="34" charset="0"/>
                <a:cs typeface="Aharoni" pitchFamily="2" charset="-79"/>
              </a:rPr>
              <a:t>1.2PRINCIPIOS PROCESALES</a:t>
            </a:r>
            <a:br>
              <a:rPr lang="es-ES" sz="2400" b="1" i="1" dirty="0" smtClean="0">
                <a:solidFill>
                  <a:schemeClr val="tx1"/>
                </a:solidFill>
                <a:latin typeface="Arial Black" pitchFamily="34" charset="0"/>
                <a:cs typeface="Aharoni" pitchFamily="2" charset="-79"/>
              </a:rPr>
            </a:br>
            <a:r>
              <a:rPr lang="es-ES" sz="2400" b="1" i="1" dirty="0" smtClean="0">
                <a:solidFill>
                  <a:schemeClr val="tx1"/>
                </a:solidFill>
                <a:latin typeface="Arial Black" pitchFamily="34" charset="0"/>
                <a:cs typeface="Aharoni" pitchFamily="2" charset="-79"/>
              </a:rPr>
              <a:t/>
            </a:r>
            <a:br>
              <a:rPr lang="es-ES" sz="2400" b="1" i="1" dirty="0" smtClean="0">
                <a:solidFill>
                  <a:schemeClr val="tx1"/>
                </a:solidFill>
                <a:latin typeface="Arial Black" pitchFamily="34" charset="0"/>
                <a:cs typeface="Aharoni" pitchFamily="2" charset="-79"/>
              </a:rPr>
            </a:br>
            <a:r>
              <a:rPr lang="es-ES" sz="1800" b="1" dirty="0" smtClean="0">
                <a:solidFill>
                  <a:schemeClr val="tx1"/>
                </a:solidFill>
                <a:latin typeface="Aharoni" pitchFamily="2" charset="-79"/>
                <a:cs typeface="Aharoni" pitchFamily="2" charset="-79"/>
              </a:rPr>
              <a:t>Constitución política de los estados unidos mexicanos</a:t>
            </a:r>
            <a:r>
              <a:rPr lang="es-ES" sz="3200" b="1" i="1" dirty="0" smtClean="0">
                <a:solidFill>
                  <a:schemeClr val="tx1"/>
                </a:solidFill>
                <a:latin typeface="Arial Black" pitchFamily="34" charset="0"/>
                <a:cs typeface="Aharoni" pitchFamily="2" charset="-79"/>
              </a:rPr>
              <a:t/>
            </a:r>
            <a:br>
              <a:rPr lang="es-ES" sz="3200" b="1" i="1" dirty="0" smtClean="0">
                <a:solidFill>
                  <a:schemeClr val="tx1"/>
                </a:solidFill>
                <a:latin typeface="Arial Black" pitchFamily="34" charset="0"/>
                <a:cs typeface="Aharoni" pitchFamily="2" charset="-79"/>
              </a:rPr>
            </a:br>
            <a:endParaRPr lang="es-ES" dirty="0"/>
          </a:p>
        </p:txBody>
      </p:sp>
      <p:sp>
        <p:nvSpPr>
          <p:cNvPr id="3" name="2 Marcador de contenido"/>
          <p:cNvSpPr>
            <a:spLocks noGrp="1"/>
          </p:cNvSpPr>
          <p:nvPr>
            <p:ph sz="quarter" idx="1"/>
          </p:nvPr>
        </p:nvSpPr>
        <p:spPr>
          <a:xfrm>
            <a:off x="457200" y="1600200"/>
            <a:ext cx="8147248" cy="4873752"/>
          </a:xfrm>
        </p:spPr>
        <p:txBody>
          <a:bodyPr>
            <a:normAutofit fontScale="32500" lnSpcReduction="20000"/>
          </a:bodyPr>
          <a:lstStyle/>
          <a:p>
            <a:pPr algn="just"/>
            <a:r>
              <a:rPr lang="es-ES" sz="3700" b="1" i="1" dirty="0" smtClean="0">
                <a:latin typeface="Arial" pitchFamily="34" charset="0"/>
                <a:cs typeface="Arial" pitchFamily="34" charset="0"/>
              </a:rPr>
              <a:t>Artículo 20</a:t>
            </a:r>
            <a:r>
              <a:rPr lang="es-ES" sz="3700" dirty="0" smtClean="0">
                <a:latin typeface="Arial" pitchFamily="34" charset="0"/>
                <a:cs typeface="Arial" pitchFamily="34" charset="0"/>
              </a:rPr>
              <a:t>.  El proceso penal será acusatorio y oral. Se regirá por los principios de </a:t>
            </a:r>
            <a:r>
              <a:rPr lang="es-ES" sz="3700" b="1" dirty="0" smtClean="0">
                <a:latin typeface="Arial" pitchFamily="34" charset="0"/>
                <a:cs typeface="Arial" pitchFamily="34" charset="0"/>
              </a:rPr>
              <a:t>publicidad, contradicción, concentración, continuidad e inmediación</a:t>
            </a:r>
            <a:r>
              <a:rPr lang="es-ES" sz="3700" dirty="0" smtClean="0">
                <a:latin typeface="Arial" pitchFamily="34" charset="0"/>
                <a:cs typeface="Arial" pitchFamily="34" charset="0"/>
              </a:rPr>
              <a:t>. </a:t>
            </a:r>
          </a:p>
          <a:p>
            <a:pPr algn="just">
              <a:buNone/>
            </a:pP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A. De los principios generales:</a:t>
            </a:r>
          </a:p>
          <a:p>
            <a:pPr algn="just">
              <a:buNone/>
            </a:pPr>
            <a:r>
              <a:rPr lang="es-ES" sz="3700" dirty="0" smtClean="0">
                <a:latin typeface="Arial" pitchFamily="34" charset="0"/>
                <a:cs typeface="Arial" pitchFamily="34" charset="0"/>
              </a:rPr>
              <a:t> </a:t>
            </a:r>
            <a:br>
              <a:rPr lang="es-ES" sz="3700" dirty="0" smtClean="0">
                <a:latin typeface="Arial" pitchFamily="34" charset="0"/>
                <a:cs typeface="Arial" pitchFamily="34" charset="0"/>
              </a:rPr>
            </a:b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I. El proceso penal tendrá por objeto el esclarecimiento de los hechos, proteger al inocente, procurar que el culpable no quede impune y que los daños causados por el delito se reparen; </a:t>
            </a:r>
          </a:p>
          <a:p>
            <a:pPr algn="just">
              <a:buNone/>
            </a:pP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II. Toda audiencia se desarrollará en presencia del juez, sin que pueda delegar en ninguna persona el desahogo y la valoración de las pruebas, la cual deberá realizarse de manera libre y lógica; </a:t>
            </a:r>
          </a:p>
          <a:p>
            <a:pPr algn="just">
              <a:buNone/>
            </a:pP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III. Para los efectos de la sentencia sólo se considerarán como prueba aquellas que hayan sido desahogadas en la audiencia de juicio. La ley establecerá las excepciones y los requisitos para admitir en juicio la prueba anticipada, que por su naturaleza requiera desahogo previo;</a:t>
            </a:r>
          </a:p>
          <a:p>
            <a:pPr algn="just">
              <a:buNone/>
            </a:pPr>
            <a:r>
              <a:rPr lang="es-ES" sz="3700" dirty="0" smtClean="0">
                <a:latin typeface="Arial" pitchFamily="34" charset="0"/>
                <a:cs typeface="Arial" pitchFamily="34" charset="0"/>
              </a:rPr>
              <a:t> </a:t>
            </a:r>
            <a:br>
              <a:rPr lang="es-ES" sz="3700" dirty="0" smtClean="0">
                <a:latin typeface="Arial" pitchFamily="34" charset="0"/>
                <a:cs typeface="Arial" pitchFamily="34" charset="0"/>
              </a:rPr>
            </a:b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IV. El juicio se celebrará ante un juez que no haya conocido del caso previamente. La presentación de los argumentos y los elementos probatorios se desarrollará de manera pública, contradictoria y oral; </a:t>
            </a:r>
          </a:p>
          <a:p>
            <a:pPr algn="just">
              <a:buNone/>
            </a:pP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
            </a:r>
            <a:br>
              <a:rPr lang="es-ES" sz="3700" dirty="0" smtClean="0">
                <a:latin typeface="Arial" pitchFamily="34" charset="0"/>
                <a:cs typeface="Arial" pitchFamily="34" charset="0"/>
              </a:rPr>
            </a:br>
            <a:r>
              <a:rPr lang="es-ES" sz="3700" dirty="0" smtClean="0">
                <a:latin typeface="Arial" pitchFamily="34" charset="0"/>
                <a:cs typeface="Arial" pitchFamily="34" charset="0"/>
              </a:rPr>
              <a:t>V. La carga de la prueba para demostrar la culpabilidad corresponde a la parte acusadora, conforme lo establezca el tipo penal. Las partes tendrán igualdad procesal para sostener la acusación o la defensa, respectivamente; </a:t>
            </a:r>
          </a:p>
          <a:p>
            <a:pPr algn="just">
              <a:buNone/>
            </a:pPr>
            <a:r>
              <a:rPr lang="es-ES" sz="3000" dirty="0" smtClean="0">
                <a:latin typeface="Arial" pitchFamily="34" charset="0"/>
                <a:cs typeface="Arial" pitchFamily="34" charset="0"/>
              </a:rPr>
              <a:t/>
            </a:r>
            <a:br>
              <a:rPr lang="es-ES" sz="3000" dirty="0" smtClean="0">
                <a:latin typeface="Arial" pitchFamily="34" charset="0"/>
                <a:cs typeface="Arial" pitchFamily="34" charset="0"/>
              </a:rPr>
            </a:br>
            <a:r>
              <a:rPr lang="es-ES" sz="3000" dirty="0" smtClean="0">
                <a:latin typeface="Arial" pitchFamily="34" charset="0"/>
                <a:cs typeface="Arial" pitchFamily="34" charset="0"/>
              </a:rPr>
              <a:t/>
            </a:r>
            <a:br>
              <a:rPr lang="es-ES" sz="3000" dirty="0" smtClean="0">
                <a:latin typeface="Arial" pitchFamily="34" charset="0"/>
                <a:cs typeface="Arial" pitchFamily="34" charset="0"/>
              </a:rPr>
            </a:b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algn="just">
              <a:buNone/>
            </a:pPr>
            <a:r>
              <a:rPr lang="es-ES" sz="1300" dirty="0" smtClean="0">
                <a:latin typeface="Arial" pitchFamily="34" charset="0"/>
                <a:cs typeface="Arial" pitchFamily="34" charset="0"/>
              </a:rPr>
              <a:t>     </a:t>
            </a:r>
            <a:r>
              <a:rPr lang="es-ES" sz="1200" dirty="0" smtClean="0">
                <a:latin typeface="Arial" pitchFamily="34" charset="0"/>
                <a:cs typeface="Arial" pitchFamily="34" charset="0"/>
              </a:rPr>
              <a:t>VI. Ningún juzgador podrá tratar asuntos que estén sujetos a proceso con cualquiera de las partes sin que esté presente la otra, respetando en todo momento el principio de contradicción, salvo las excepciones que establece esta Constitución; </a:t>
            </a:r>
          </a:p>
          <a:p>
            <a:pPr algn="just">
              <a:buNone/>
            </a:pP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VII. Una vez iniciado el proceso penal, siempre y cuando no exista oposición del inculpado, se podrá decretar su terminación anticipada en los supuestos y bajo las modalidades que determine la ley. Si el imputado reconoce ante la autoridad judicial, voluntariamente y con conocimiento de las consecuencias, su participación en el delito y existen medios de convicción suficientes para corroborar la imputación, el juez citará a audiencia de sentencia. La ley establecerá los beneficios que se podrán otorgar al inculpado cuando acepte su responsabilidad;</a:t>
            </a:r>
          </a:p>
          <a:p>
            <a:pPr algn="just">
              <a:buNone/>
            </a:pPr>
            <a:r>
              <a:rPr lang="es-ES" sz="1200" dirty="0" smtClean="0">
                <a:latin typeface="Arial" pitchFamily="34" charset="0"/>
                <a:cs typeface="Arial" pitchFamily="34" charset="0"/>
              </a:rPr>
              <a:t>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VIII. El juez sólo condenará cuando exista convicción de la culpabilidad del procesado;</a:t>
            </a:r>
          </a:p>
          <a:p>
            <a:pPr algn="just">
              <a:buNone/>
            </a:pPr>
            <a:r>
              <a:rPr lang="es-ES" sz="1200" dirty="0" smtClean="0">
                <a:latin typeface="Arial" pitchFamily="34" charset="0"/>
                <a:cs typeface="Arial" pitchFamily="34" charset="0"/>
              </a:rPr>
              <a:t>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IX. Cualquier prueba obtenida con violación de derechos fundamentales será nula, </a:t>
            </a:r>
          </a:p>
          <a:p>
            <a:pPr algn="just">
              <a:buNone/>
            </a:pPr>
            <a:r>
              <a:rPr lang="es-ES" sz="1200" dirty="0" smtClean="0">
                <a:latin typeface="Arial" pitchFamily="34" charset="0"/>
                <a:cs typeface="Arial" pitchFamily="34" charset="0"/>
              </a:rPr>
              <a:t>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X. Los principios previstos en este artículo, se observarán también en las audiencias preliminares al juicio. </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354162"/>
          </a:xfrm>
        </p:spPr>
        <p:txBody>
          <a:bodyPr>
            <a:normAutofit/>
          </a:bodyPr>
          <a:lstStyle/>
          <a:p>
            <a:pPr algn="ctr"/>
            <a:r>
              <a:rPr lang="es-ES" sz="2400" b="1" i="1" dirty="0" smtClean="0">
                <a:solidFill>
                  <a:schemeClr val="tx1"/>
                </a:solidFill>
                <a:latin typeface="Arial Black" pitchFamily="34" charset="0"/>
                <a:cs typeface="Aharoni" pitchFamily="2" charset="-79"/>
              </a:rPr>
              <a:t/>
            </a:r>
            <a:br>
              <a:rPr lang="es-ES" sz="2400" b="1" i="1" dirty="0" smtClean="0">
                <a:solidFill>
                  <a:schemeClr val="tx1"/>
                </a:solidFill>
                <a:latin typeface="Arial Black" pitchFamily="34" charset="0"/>
                <a:cs typeface="Aharoni" pitchFamily="2" charset="-79"/>
              </a:rPr>
            </a:br>
            <a:r>
              <a:rPr lang="es-ES" sz="1600" b="1" i="1" dirty="0" smtClean="0">
                <a:solidFill>
                  <a:schemeClr val="tx1"/>
                </a:solidFill>
                <a:latin typeface="Aharoni" pitchFamily="2" charset="-79"/>
                <a:cs typeface="Aharoni" pitchFamily="2" charset="-79"/>
              </a:rPr>
              <a:t>Código nacional de procedimientos penales</a:t>
            </a:r>
            <a:endParaRPr lang="es-ES" sz="1600" b="1" i="1" dirty="0">
              <a:solidFill>
                <a:schemeClr val="tx1"/>
              </a:solidFill>
              <a:latin typeface="Aharoni" pitchFamily="2" charset="-79"/>
              <a:cs typeface="Aharoni" pitchFamily="2" charset="-79"/>
            </a:endParaRPr>
          </a:p>
        </p:txBody>
      </p:sp>
      <p:sp>
        <p:nvSpPr>
          <p:cNvPr id="3" name="2 Marcador de contenido"/>
          <p:cNvSpPr>
            <a:spLocks noGrp="1"/>
          </p:cNvSpPr>
          <p:nvPr>
            <p:ph sz="quarter" idx="1"/>
          </p:nvPr>
        </p:nvSpPr>
        <p:spPr>
          <a:xfrm>
            <a:off x="827584" y="1988840"/>
            <a:ext cx="7097216" cy="4248472"/>
          </a:xfrm>
        </p:spPr>
        <p:txBody>
          <a:bodyPr>
            <a:normAutofit/>
          </a:bodyPr>
          <a:lstStyle/>
          <a:p>
            <a:pPr algn="just"/>
            <a:r>
              <a:rPr lang="es-ES" sz="1200" b="1" i="1" dirty="0" smtClean="0">
                <a:latin typeface="Arial" pitchFamily="34" charset="0"/>
                <a:cs typeface="Arial" pitchFamily="34" charset="0"/>
              </a:rPr>
              <a:t>ARTÍCULO 4O. CARACTERÍSTICAS Y PRINCIPIOS RECTORES </a:t>
            </a:r>
          </a:p>
          <a:p>
            <a:pPr algn="just">
              <a:buNone/>
            </a:pPr>
            <a:r>
              <a:rPr lang="es-ES" sz="1200" b="1" i="1" dirty="0" smtClean="0">
                <a:latin typeface="Arial" pitchFamily="34" charset="0"/>
                <a:cs typeface="Arial" pitchFamily="34" charset="0"/>
              </a:rPr>
              <a:t>      </a:t>
            </a:r>
            <a:r>
              <a:rPr lang="es-ES" sz="1200" dirty="0" smtClean="0">
                <a:latin typeface="Arial" pitchFamily="34" charset="0"/>
                <a:cs typeface="Arial" pitchFamily="34" charset="0"/>
              </a:rPr>
              <a:t>El proceso penal será acusatorio y oral, en él se observarán los principios de </a:t>
            </a:r>
            <a:r>
              <a:rPr lang="es-ES" sz="1200" b="1" i="1" dirty="0" smtClean="0">
                <a:latin typeface="Arial" pitchFamily="34" charset="0"/>
                <a:cs typeface="Arial" pitchFamily="34" charset="0"/>
              </a:rPr>
              <a:t>publicidad, contradicción, concentración, continuidad e inmediación</a:t>
            </a:r>
            <a:r>
              <a:rPr lang="es-ES" sz="1200" dirty="0" smtClean="0">
                <a:latin typeface="Arial" pitchFamily="34" charset="0"/>
                <a:cs typeface="Arial" pitchFamily="34" charset="0"/>
              </a:rPr>
              <a:t> y aquellos previstos en la Constitución. Tratados y demás leyes. </a:t>
            </a:r>
          </a:p>
          <a:p>
            <a:pPr algn="just">
              <a:buNone/>
            </a:pPr>
            <a:r>
              <a:rPr lang="es-ES" sz="1200" dirty="0" smtClean="0">
                <a:latin typeface="Arial" pitchFamily="34" charset="0"/>
                <a:cs typeface="Arial" pitchFamily="34" charset="0"/>
              </a:rPr>
              <a:t>      Este Código y la legislación aplicable establecerán las excepciones a los principios antes señalados, de conformidad con lo previsto en la Constitución. En todo momento, las autoridades deberán respetar y proteger tanto la dignidad de la víctima como la dignidad del imputado.</a:t>
            </a:r>
          </a:p>
          <a:p>
            <a:pPr algn="just">
              <a:buNone/>
            </a:pP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260648"/>
            <a:ext cx="7931224" cy="6213304"/>
          </a:xfrm>
        </p:spPr>
        <p:txBody>
          <a:bodyPr>
            <a:normAutofit/>
          </a:bodyPr>
          <a:lstStyle/>
          <a:p>
            <a:pPr algn="just"/>
            <a:r>
              <a:rPr lang="es-ES" sz="1200" b="1" i="1" dirty="0" smtClean="0">
                <a:latin typeface="Arial" pitchFamily="34" charset="0"/>
                <a:cs typeface="Arial" pitchFamily="34" charset="0"/>
              </a:rPr>
              <a:t>ARTÍCULO 5O. PRINCIPIO DE PUBLICIDAD </a:t>
            </a:r>
          </a:p>
          <a:p>
            <a:pPr algn="just">
              <a:buNone/>
            </a:pPr>
            <a:r>
              <a:rPr lang="es-ES" sz="1200" dirty="0" smtClean="0">
                <a:latin typeface="Arial" pitchFamily="34" charset="0"/>
                <a:cs typeface="Arial" pitchFamily="34" charset="0"/>
              </a:rPr>
              <a:t>      Las audiencias serán públicas, con el fin de que a ellas accedan no sólo las partes que intervienen en el procedimiento sino también el público en general, con las excepciones previstas en este Código. Los periodistas y los medios de comunicación podrán acceder al lugar en el que se desarrolle la audiencia en los casos y condiciones que determine el Órgano jurisdiccional conforme a lo dispuesto por la Constitución, este Código y los acuerdos generales que emita el Consejo. </a:t>
            </a:r>
          </a:p>
          <a:p>
            <a:pPr algn="just">
              <a:buNone/>
            </a:pPr>
            <a:endParaRPr lang="es-ES" sz="1200" dirty="0" smtClean="0">
              <a:latin typeface="Arial" pitchFamily="34" charset="0"/>
              <a:cs typeface="Arial" pitchFamily="34" charset="0"/>
            </a:endParaRPr>
          </a:p>
          <a:p>
            <a:pPr algn="just"/>
            <a:r>
              <a:rPr lang="es-ES" sz="1200" b="1" i="1" dirty="0" smtClean="0">
                <a:latin typeface="Arial" pitchFamily="34" charset="0"/>
                <a:cs typeface="Arial" pitchFamily="34" charset="0"/>
              </a:rPr>
              <a:t>ARTÍCULO 6O. PRINCIPIO DE CONTRADICCIÓN </a:t>
            </a:r>
          </a:p>
          <a:p>
            <a:pPr algn="just">
              <a:buNone/>
            </a:pPr>
            <a:r>
              <a:rPr lang="es-ES" sz="1200" dirty="0" smtClean="0">
                <a:latin typeface="Arial" pitchFamily="34" charset="0"/>
                <a:cs typeface="Arial" pitchFamily="34" charset="0"/>
              </a:rPr>
              <a:t>      Las partes podrán conocer, controvertir o confrontar los medios de prueba, así como oponerse a las peticiones y alegatos de la otra parte, salvo lo previsto en este Código. </a:t>
            </a:r>
          </a:p>
          <a:p>
            <a:pPr algn="just">
              <a:buNone/>
            </a:pPr>
            <a:endParaRPr lang="es-ES" sz="1200" dirty="0" smtClean="0">
              <a:latin typeface="Arial" pitchFamily="34" charset="0"/>
              <a:cs typeface="Arial" pitchFamily="34" charset="0"/>
            </a:endParaRPr>
          </a:p>
          <a:p>
            <a:pPr algn="just"/>
            <a:r>
              <a:rPr lang="es-ES" sz="1200" b="1" i="1" dirty="0" smtClean="0">
                <a:latin typeface="Arial" pitchFamily="34" charset="0"/>
                <a:cs typeface="Arial" pitchFamily="34" charset="0"/>
              </a:rPr>
              <a:t>ARTÍCULO 7O. PRINCIPIO DE CONTINUIDAD</a:t>
            </a:r>
          </a:p>
          <a:p>
            <a:pPr algn="just">
              <a:buNone/>
            </a:pPr>
            <a:r>
              <a:rPr lang="es-ES" sz="1200" dirty="0" smtClean="0">
                <a:latin typeface="Arial" pitchFamily="34" charset="0"/>
                <a:cs typeface="Arial" pitchFamily="34" charset="0"/>
              </a:rPr>
              <a:t>      Las audiencias se llevarán a cabo de forma continua, sucesiva y secuencial, salvo los casos excepcionales previstos en este Código. </a:t>
            </a:r>
          </a:p>
          <a:p>
            <a:pPr algn="just">
              <a:buNone/>
            </a:pPr>
            <a:endParaRPr lang="es-ES" sz="1200" dirty="0" smtClean="0">
              <a:latin typeface="Arial" pitchFamily="34" charset="0"/>
              <a:cs typeface="Arial" pitchFamily="34" charset="0"/>
            </a:endParaRPr>
          </a:p>
          <a:p>
            <a:pPr algn="just"/>
            <a:r>
              <a:rPr lang="es-ES" sz="1200" b="1" i="1" dirty="0" smtClean="0">
                <a:latin typeface="Arial" pitchFamily="34" charset="0"/>
                <a:cs typeface="Arial" pitchFamily="34" charset="0"/>
              </a:rPr>
              <a:t>ARTÍCULO 8O. PRINCIPIO DE CONCENTRACIÓN</a:t>
            </a:r>
          </a:p>
          <a:p>
            <a:pPr algn="just">
              <a:buNone/>
            </a:pPr>
            <a:r>
              <a:rPr lang="es-ES" sz="1200" dirty="0" smtClean="0">
                <a:latin typeface="Arial" pitchFamily="34" charset="0"/>
                <a:cs typeface="Arial" pitchFamily="34" charset="0"/>
              </a:rPr>
              <a:t>       Las audiencias se desarrollarán preferentemente en un mismo día o en días consecutivos hasta su conclusión, en los términos previstos en este Código, salvo los casos excepcionales establecidos en este ordenamiento. Asimismo, las partes podrán solicitar la acumulación de procesos distintos en aquellos supuestos previstos en este Código.</a:t>
            </a:r>
          </a:p>
          <a:p>
            <a:pPr algn="just">
              <a:buNone/>
            </a:pPr>
            <a:endParaRPr lang="es-ES" sz="1200" dirty="0" smtClean="0">
              <a:latin typeface="Arial" pitchFamily="34" charset="0"/>
              <a:cs typeface="Arial" pitchFamily="34" charset="0"/>
            </a:endParaRPr>
          </a:p>
          <a:p>
            <a:pPr algn="just"/>
            <a:r>
              <a:rPr lang="es-ES" sz="1200" b="1" i="1" dirty="0" smtClean="0">
                <a:latin typeface="Arial" pitchFamily="34" charset="0"/>
                <a:cs typeface="Arial" pitchFamily="34" charset="0"/>
              </a:rPr>
              <a:t> ARTÍCULO 9O. PRINCIPIO DE INMEDIACIÓN</a:t>
            </a:r>
          </a:p>
          <a:p>
            <a:pPr algn="just">
              <a:buNone/>
            </a:pPr>
            <a:r>
              <a:rPr lang="es-ES" sz="1200" dirty="0" smtClean="0">
                <a:latin typeface="Arial" pitchFamily="34" charset="0"/>
                <a:cs typeface="Arial" pitchFamily="34" charset="0"/>
              </a:rPr>
              <a:t>      Toda audiencia se desarrollará íntegramente en presencia del Órgano jurisdiccional, así como de las partes que deban de intervenir en la misma, con las excepciones previstas en este Código. En ningún caso, el Órgano jurisdiccional podrá delegar en persona alguna la admisión, el desahogo o la valoración de las pruebas, ni la emisión y explicación de la sentencia respectiva.</a:t>
            </a:r>
            <a:endParaRPr lang="es-E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830</TotalTime>
  <Words>7654</Words>
  <Application>Microsoft Office PowerPoint</Application>
  <PresentationFormat>Presentación en pantalla (4:3)</PresentationFormat>
  <Paragraphs>317</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Mirador</vt:lpstr>
      <vt:lpstr>Diapositiva 1</vt:lpstr>
      <vt:lpstr>1.1Sistemas de Enjuiciamiento Penal  </vt:lpstr>
      <vt:lpstr>inquisitivos</vt:lpstr>
      <vt:lpstr>mixto</vt:lpstr>
      <vt:lpstr>acusatorio</vt:lpstr>
      <vt:lpstr>1.2PRINCIPIOS PROCESALES  Constitución política de los estados unidos mexicanos </vt:lpstr>
      <vt:lpstr>Diapositiva 7</vt:lpstr>
      <vt:lpstr> Código nacional de procedimientos penales</vt:lpstr>
      <vt:lpstr>Diapositiva 9</vt:lpstr>
      <vt:lpstr>1.3PARTES Y SUJETOS PROCESALES </vt:lpstr>
      <vt:lpstr>VICTIMA U OFENDIDO</vt:lpstr>
      <vt:lpstr>ASESOR JURÍDICO</vt:lpstr>
      <vt:lpstr>IMPUTADO</vt:lpstr>
      <vt:lpstr>DEFENSOR</vt:lpstr>
      <vt:lpstr> ARTÍCULO 117. OBLIGACIONES DEL DEFENSOR</vt:lpstr>
      <vt:lpstr>Diapositiva 16</vt:lpstr>
      <vt:lpstr>Diapositiva 17</vt:lpstr>
      <vt:lpstr>Diapositiva 18</vt:lpstr>
      <vt:lpstr>MINISTERIO PÚBLICO</vt:lpstr>
      <vt:lpstr>Diapositiva 20</vt:lpstr>
      <vt:lpstr>Diapositiva 21</vt:lpstr>
      <vt:lpstr>POLICÍA</vt:lpstr>
      <vt:lpstr>Diapositiva 23</vt:lpstr>
      <vt:lpstr>JUECES Y MAGISTRADOS</vt:lpstr>
      <vt:lpstr>Diapositiva 25</vt:lpstr>
      <vt:lpstr>1.4 derechos  Victima u ofendido</vt:lpstr>
      <vt:lpstr>Diapositiva 27</vt:lpstr>
      <vt:lpstr>Diapositiva 28</vt:lpstr>
      <vt:lpstr>Imputado </vt:lpstr>
      <vt:lpstr>Diapositiva 30</vt:lpstr>
      <vt:lpstr>Grupo vulnerable</vt:lpstr>
      <vt:lpstr>1.5Derechos en el procedimiento   DERECHO A LA INTIMIDAD Y A LA PRIVACIDAD </vt:lpstr>
      <vt:lpstr>Justicia pronta</vt:lpstr>
      <vt:lpstr>Derecho a una defensa y asesoría jurídica adecuada e inmediata</vt:lpstr>
      <vt:lpstr>Garantía de ser informado de sus derechos</vt:lpstr>
      <vt:lpstr>Derecho al respeto a la libertad personal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ASIGNATURA: Proceso Penal  CLAVE: LDE 605 CONTENIDO: Unidad I – Antecedentes, Sujetos Procesales y Principios Constitucionales TEMA: 1.1 Sistemas de Enjuiciamiento Penal 1.2 Principios Procesales 1.3 Partes y Sujetos Procesales 1.4 Derechos 1.5 Derechos en el Procedimiento</dc:title>
  <dc:creator>MARIO</dc:creator>
  <cp:lastModifiedBy>MARIO</cp:lastModifiedBy>
  <cp:revision>75</cp:revision>
  <dcterms:created xsi:type="dcterms:W3CDTF">2019-03-01T04:20:40Z</dcterms:created>
  <dcterms:modified xsi:type="dcterms:W3CDTF">2019-04-04T19:53:08Z</dcterms:modified>
</cp:coreProperties>
</file>