
<file path=[Content_Types].xml><?xml version="1.0" encoding="utf-8"?>
<Types xmlns="http://schemas.openxmlformats.org/package/2006/content-types">
  <Default Extension="xml" ContentType="application/xml"/>
  <Default Extension="png" ContentType="image/png"/>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oleObject"/>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1"/>
  </p:notesMasterIdLst>
  <p:sldIdLst>
    <p:sldId id="256" r:id="rId2"/>
    <p:sldId id="257" r:id="rId3"/>
    <p:sldId id="258" r:id="rId4"/>
    <p:sldId id="259" r:id="rId5"/>
    <p:sldId id="260" r:id="rId6"/>
    <p:sldId id="261" r:id="rId7"/>
    <p:sldId id="262" r:id="rId8"/>
    <p:sldId id="265"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66" r:id="rId30"/>
    <p:sldId id="293" r:id="rId31"/>
    <p:sldId id="294" r:id="rId32"/>
    <p:sldId id="295" r:id="rId33"/>
    <p:sldId id="296" r:id="rId34"/>
    <p:sldId id="297" r:id="rId35"/>
    <p:sldId id="298" r:id="rId36"/>
    <p:sldId id="299" r:id="rId37"/>
    <p:sldId id="300" r:id="rId38"/>
    <p:sldId id="301" r:id="rId39"/>
    <p:sldId id="302" r:id="rId40"/>
    <p:sldId id="304" r:id="rId41"/>
    <p:sldId id="267" r:id="rId42"/>
    <p:sldId id="305" r:id="rId43"/>
    <p:sldId id="306" r:id="rId44"/>
    <p:sldId id="307" r:id="rId45"/>
    <p:sldId id="337" r:id="rId46"/>
    <p:sldId id="338" r:id="rId47"/>
    <p:sldId id="268" r:id="rId48"/>
    <p:sldId id="325" r:id="rId49"/>
    <p:sldId id="326" r:id="rId50"/>
    <p:sldId id="327" r:id="rId51"/>
    <p:sldId id="328" r:id="rId52"/>
    <p:sldId id="335" r:id="rId53"/>
    <p:sldId id="269" r:id="rId54"/>
    <p:sldId id="336" r:id="rId55"/>
    <p:sldId id="270" r:id="rId56"/>
    <p:sldId id="339" r:id="rId57"/>
    <p:sldId id="340" r:id="rId58"/>
    <p:sldId id="341" r:id="rId59"/>
    <p:sldId id="271" r:id="rId60"/>
    <p:sldId id="342" r:id="rId61"/>
    <p:sldId id="343" r:id="rId62"/>
    <p:sldId id="344" r:id="rId63"/>
    <p:sldId id="345" r:id="rId64"/>
    <p:sldId id="346" r:id="rId65"/>
    <p:sldId id="347" r:id="rId66"/>
    <p:sldId id="272" r:id="rId67"/>
    <p:sldId id="348" r:id="rId68"/>
    <p:sldId id="263" r:id="rId69"/>
    <p:sldId id="264" r:id="rId7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p:restoredTop sz="94663"/>
  </p:normalViewPr>
  <p:slideViewPr>
    <p:cSldViewPr snapToGrid="0" snapToObjects="1">
      <p:cViewPr varScale="1">
        <p:scale>
          <a:sx n="68" d="100"/>
          <a:sy n="68" d="100"/>
        </p:scale>
        <p:origin x="224" y="12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663002-D713-5742-889C-D65A0F72C356}" type="datetimeFigureOut">
              <a:rPr lang="en-US" smtClean="0"/>
              <a:t>9/4/19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9E05CB-9F13-E446-B332-4F15D2409FD3}" type="slidenum">
              <a:rPr lang="en-US" smtClean="0"/>
              <a:t>‹#›</a:t>
            </a:fld>
            <a:endParaRPr lang="en-US"/>
          </a:p>
        </p:txBody>
      </p:sp>
    </p:spTree>
    <p:extLst>
      <p:ext uri="{BB962C8B-B14F-4D97-AF65-F5344CB8AC3E}">
        <p14:creationId xmlns:p14="http://schemas.microsoft.com/office/powerpoint/2010/main" val="276036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9E05CB-9F13-E446-B332-4F15D2409FD3}" type="slidenum">
              <a:rPr lang="en-US" smtClean="0"/>
              <a:t>1</a:t>
            </a:fld>
            <a:endParaRPr lang="en-US"/>
          </a:p>
        </p:txBody>
      </p:sp>
    </p:spTree>
    <p:extLst>
      <p:ext uri="{BB962C8B-B14F-4D97-AF65-F5344CB8AC3E}">
        <p14:creationId xmlns:p14="http://schemas.microsoft.com/office/powerpoint/2010/main" val="194171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fld id="{0FFA813C-8C25-4139-88CA-56850D4CFD83}" type="slidenum">
              <a:rPr lang="es-ES" sz="1200"/>
              <a:pPr eaLnBrk="1" hangingPunct="1"/>
              <a:t>49</a:t>
            </a:fld>
            <a:endParaRPr lang="es-ES" sz="1200"/>
          </a:p>
        </p:txBody>
      </p:sp>
      <p:sp>
        <p:nvSpPr>
          <p:cNvPr id="121859" name="Rectangle 2"/>
          <p:cNvSpPr>
            <a:spLocks noGrp="1" noRot="1" noChangeAspect="1" noChangeArrowheads="1" noTextEdit="1"/>
          </p:cNvSpPr>
          <p:nvPr>
            <p:ph type="sldImg"/>
          </p:nvPr>
        </p:nvSpPr>
        <p:spPr>
          <a:xfrm>
            <a:off x="-263525" y="103188"/>
            <a:ext cx="3389313" cy="1906587"/>
          </a:xfrm>
          <a:ln/>
        </p:spPr>
      </p:sp>
      <p:sp>
        <p:nvSpPr>
          <p:cNvPr id="121860" name="Rectangle 3"/>
          <p:cNvSpPr>
            <a:spLocks noGrp="1" noChangeArrowheads="1"/>
          </p:cNvSpPr>
          <p:nvPr>
            <p:ph type="body" idx="1"/>
          </p:nvPr>
        </p:nvSpPr>
        <p:spPr>
          <a:xfrm>
            <a:off x="0" y="2206625"/>
            <a:ext cx="6858000" cy="6373813"/>
          </a:xfrm>
          <a:noFill/>
        </p:spPr>
        <p:txBody>
          <a:bodyPr/>
          <a:lstStyle/>
          <a:p>
            <a:pPr eaLnBrk="1" hangingPunct="1"/>
            <a:endParaRPr lang="en-US" smtClean="0"/>
          </a:p>
        </p:txBody>
      </p:sp>
    </p:spTree>
    <p:extLst>
      <p:ext uri="{BB962C8B-B14F-4D97-AF65-F5344CB8AC3E}">
        <p14:creationId xmlns:p14="http://schemas.microsoft.com/office/powerpoint/2010/main" val="1577090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9E05CB-9F13-E446-B332-4F15D2409FD3}" type="slidenum">
              <a:rPr lang="en-US" smtClean="0"/>
              <a:t>53</a:t>
            </a:fld>
            <a:endParaRPr lang="en-US"/>
          </a:p>
        </p:txBody>
      </p:sp>
    </p:spTree>
    <p:extLst>
      <p:ext uri="{BB962C8B-B14F-4D97-AF65-F5344CB8AC3E}">
        <p14:creationId xmlns:p14="http://schemas.microsoft.com/office/powerpoint/2010/main" val="347725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45C09BEB-A2BD-9D4D-AA08-FA7F08A75F89}" type="slidenum">
              <a:rPr lang="en-US" smtClean="0"/>
              <a:t>4</a:t>
            </a:fld>
            <a:endParaRPr lang="en-US"/>
          </a:p>
        </p:txBody>
      </p:sp>
    </p:spTree>
    <p:extLst>
      <p:ext uri="{BB962C8B-B14F-4D97-AF65-F5344CB8AC3E}">
        <p14:creationId xmlns:p14="http://schemas.microsoft.com/office/powerpoint/2010/main" val="14844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a:defRPr sz="2400">
                <a:solidFill>
                  <a:schemeClr val="tx1"/>
                </a:solidFill>
                <a:latin typeface="Times New Roman" charset="0"/>
              </a:defRPr>
            </a:lvl1pPr>
            <a:lvl2pPr marL="742950" indent="-285750" defTabSz="925513">
              <a:defRPr sz="2400">
                <a:solidFill>
                  <a:schemeClr val="tx1"/>
                </a:solidFill>
                <a:latin typeface="Times New Roman" charset="0"/>
              </a:defRPr>
            </a:lvl2pPr>
            <a:lvl3pPr marL="1143000" indent="-228600" defTabSz="925513">
              <a:defRPr sz="2400">
                <a:solidFill>
                  <a:schemeClr val="tx1"/>
                </a:solidFill>
                <a:latin typeface="Times New Roman" charset="0"/>
              </a:defRPr>
            </a:lvl3pPr>
            <a:lvl4pPr marL="1600200" indent="-228600" defTabSz="925513">
              <a:defRPr sz="2400">
                <a:solidFill>
                  <a:schemeClr val="tx1"/>
                </a:solidFill>
                <a:latin typeface="Times New Roman" charset="0"/>
              </a:defRPr>
            </a:lvl4pPr>
            <a:lvl5pPr marL="2057400" indent="-228600" defTabSz="925513">
              <a:defRPr sz="2400">
                <a:solidFill>
                  <a:schemeClr val="tx1"/>
                </a:solidFill>
                <a:latin typeface="Times New Roman" charset="0"/>
              </a:defRPr>
            </a:lvl5pPr>
            <a:lvl6pPr marL="2514600" indent="-228600" defTabSz="925513" eaLnBrk="0" fontAlgn="base" hangingPunct="0">
              <a:spcBef>
                <a:spcPct val="0"/>
              </a:spcBef>
              <a:spcAft>
                <a:spcPct val="0"/>
              </a:spcAft>
              <a:defRPr sz="2400">
                <a:solidFill>
                  <a:schemeClr val="tx1"/>
                </a:solidFill>
                <a:latin typeface="Times New Roman" charset="0"/>
              </a:defRPr>
            </a:lvl6pPr>
            <a:lvl7pPr marL="2971800" indent="-228600" defTabSz="925513" eaLnBrk="0" fontAlgn="base" hangingPunct="0">
              <a:spcBef>
                <a:spcPct val="0"/>
              </a:spcBef>
              <a:spcAft>
                <a:spcPct val="0"/>
              </a:spcAft>
              <a:defRPr sz="2400">
                <a:solidFill>
                  <a:schemeClr val="tx1"/>
                </a:solidFill>
                <a:latin typeface="Times New Roman" charset="0"/>
              </a:defRPr>
            </a:lvl7pPr>
            <a:lvl8pPr marL="3429000" indent="-228600" defTabSz="925513" eaLnBrk="0" fontAlgn="base" hangingPunct="0">
              <a:spcBef>
                <a:spcPct val="0"/>
              </a:spcBef>
              <a:spcAft>
                <a:spcPct val="0"/>
              </a:spcAft>
              <a:defRPr sz="2400">
                <a:solidFill>
                  <a:schemeClr val="tx1"/>
                </a:solidFill>
                <a:latin typeface="Times New Roman" charset="0"/>
              </a:defRPr>
            </a:lvl8pPr>
            <a:lvl9pPr marL="3886200" indent="-228600" defTabSz="925513" eaLnBrk="0" fontAlgn="base" hangingPunct="0">
              <a:spcBef>
                <a:spcPct val="0"/>
              </a:spcBef>
              <a:spcAft>
                <a:spcPct val="0"/>
              </a:spcAft>
              <a:defRPr sz="2400">
                <a:solidFill>
                  <a:schemeClr val="tx1"/>
                </a:solidFill>
                <a:latin typeface="Times New Roman" charset="0"/>
              </a:defRPr>
            </a:lvl9pPr>
          </a:lstStyle>
          <a:p>
            <a:fld id="{733F456A-828F-964F-9EC0-460EADA08590}" type="slidenum">
              <a:rPr lang="en-US" altLang="en-US" sz="1000"/>
              <a:pPr/>
              <a:t>10</a:t>
            </a:fld>
            <a:endParaRPr lang="en-US" altLang="en-US" sz="1000"/>
          </a:p>
        </p:txBody>
      </p:sp>
      <p:sp>
        <p:nvSpPr>
          <p:cNvPr id="3789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rPr>
              <a:t>Notes:</a:t>
            </a:r>
          </a:p>
        </p:txBody>
      </p:sp>
      <p:sp>
        <p:nvSpPr>
          <p:cNvPr id="37892" name="Rectangle 3"/>
          <p:cNvSpPr>
            <a:spLocks noGrp="1" noRot="1" noChangeAspect="1" noChangeArrowheads="1" noTextEdit="1"/>
          </p:cNvSpPr>
          <p:nvPr>
            <p:ph type="sldImg"/>
          </p:nvPr>
        </p:nvSpPr>
        <p:spPr>
          <a:xfrm>
            <a:off x="409575" y="698500"/>
            <a:ext cx="6132513" cy="3451225"/>
          </a:xfrm>
          <a:ln cap="flat"/>
        </p:spPr>
      </p:sp>
    </p:spTree>
    <p:extLst>
      <p:ext uri="{BB962C8B-B14F-4D97-AF65-F5344CB8AC3E}">
        <p14:creationId xmlns:p14="http://schemas.microsoft.com/office/powerpoint/2010/main" val="250423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a:defRPr sz="2400">
                <a:solidFill>
                  <a:schemeClr val="tx1"/>
                </a:solidFill>
                <a:latin typeface="Times New Roman" charset="0"/>
              </a:defRPr>
            </a:lvl1pPr>
            <a:lvl2pPr marL="742950" indent="-285750" defTabSz="925513">
              <a:defRPr sz="2400">
                <a:solidFill>
                  <a:schemeClr val="tx1"/>
                </a:solidFill>
                <a:latin typeface="Times New Roman" charset="0"/>
              </a:defRPr>
            </a:lvl2pPr>
            <a:lvl3pPr marL="1143000" indent="-228600" defTabSz="925513">
              <a:defRPr sz="2400">
                <a:solidFill>
                  <a:schemeClr val="tx1"/>
                </a:solidFill>
                <a:latin typeface="Times New Roman" charset="0"/>
              </a:defRPr>
            </a:lvl3pPr>
            <a:lvl4pPr marL="1600200" indent="-228600" defTabSz="925513">
              <a:defRPr sz="2400">
                <a:solidFill>
                  <a:schemeClr val="tx1"/>
                </a:solidFill>
                <a:latin typeface="Times New Roman" charset="0"/>
              </a:defRPr>
            </a:lvl4pPr>
            <a:lvl5pPr marL="2057400" indent="-228600" defTabSz="925513">
              <a:defRPr sz="2400">
                <a:solidFill>
                  <a:schemeClr val="tx1"/>
                </a:solidFill>
                <a:latin typeface="Times New Roman" charset="0"/>
              </a:defRPr>
            </a:lvl5pPr>
            <a:lvl6pPr marL="2514600" indent="-228600" defTabSz="925513" eaLnBrk="0" fontAlgn="base" hangingPunct="0">
              <a:spcBef>
                <a:spcPct val="0"/>
              </a:spcBef>
              <a:spcAft>
                <a:spcPct val="0"/>
              </a:spcAft>
              <a:defRPr sz="2400">
                <a:solidFill>
                  <a:schemeClr val="tx1"/>
                </a:solidFill>
                <a:latin typeface="Times New Roman" charset="0"/>
              </a:defRPr>
            </a:lvl6pPr>
            <a:lvl7pPr marL="2971800" indent="-228600" defTabSz="925513" eaLnBrk="0" fontAlgn="base" hangingPunct="0">
              <a:spcBef>
                <a:spcPct val="0"/>
              </a:spcBef>
              <a:spcAft>
                <a:spcPct val="0"/>
              </a:spcAft>
              <a:defRPr sz="2400">
                <a:solidFill>
                  <a:schemeClr val="tx1"/>
                </a:solidFill>
                <a:latin typeface="Times New Roman" charset="0"/>
              </a:defRPr>
            </a:lvl7pPr>
            <a:lvl8pPr marL="3429000" indent="-228600" defTabSz="925513" eaLnBrk="0" fontAlgn="base" hangingPunct="0">
              <a:spcBef>
                <a:spcPct val="0"/>
              </a:spcBef>
              <a:spcAft>
                <a:spcPct val="0"/>
              </a:spcAft>
              <a:defRPr sz="2400">
                <a:solidFill>
                  <a:schemeClr val="tx1"/>
                </a:solidFill>
                <a:latin typeface="Times New Roman" charset="0"/>
              </a:defRPr>
            </a:lvl8pPr>
            <a:lvl9pPr marL="3886200" indent="-228600" defTabSz="925513" eaLnBrk="0" fontAlgn="base" hangingPunct="0">
              <a:spcBef>
                <a:spcPct val="0"/>
              </a:spcBef>
              <a:spcAft>
                <a:spcPct val="0"/>
              </a:spcAft>
              <a:defRPr sz="2400">
                <a:solidFill>
                  <a:schemeClr val="tx1"/>
                </a:solidFill>
                <a:latin typeface="Times New Roman" charset="0"/>
              </a:defRPr>
            </a:lvl9pPr>
          </a:lstStyle>
          <a:p>
            <a:fld id="{62BE421B-65DD-8346-AFE0-CF8B0548BA15}" type="slidenum">
              <a:rPr lang="en-US" altLang="en-US" sz="1000"/>
              <a:pPr/>
              <a:t>11</a:t>
            </a:fld>
            <a:endParaRPr lang="en-US" altLang="en-US" sz="1000"/>
          </a:p>
        </p:txBody>
      </p:sp>
      <p:sp>
        <p:nvSpPr>
          <p:cNvPr id="3891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rPr>
              <a:t>Notes:</a:t>
            </a:r>
          </a:p>
        </p:txBody>
      </p:sp>
      <p:sp>
        <p:nvSpPr>
          <p:cNvPr id="38916" name="Rectangle 3"/>
          <p:cNvSpPr>
            <a:spLocks noGrp="1" noRot="1" noChangeAspect="1" noChangeArrowheads="1" noTextEdit="1"/>
          </p:cNvSpPr>
          <p:nvPr>
            <p:ph type="sldImg"/>
          </p:nvPr>
        </p:nvSpPr>
        <p:spPr>
          <a:xfrm>
            <a:off x="409575" y="698500"/>
            <a:ext cx="6132513" cy="3451225"/>
          </a:xfrm>
          <a:ln cap="flat"/>
        </p:spPr>
      </p:sp>
    </p:spTree>
    <p:extLst>
      <p:ext uri="{BB962C8B-B14F-4D97-AF65-F5344CB8AC3E}">
        <p14:creationId xmlns:p14="http://schemas.microsoft.com/office/powerpoint/2010/main" val="8420514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a:defRPr sz="2400">
                <a:solidFill>
                  <a:schemeClr val="tx1"/>
                </a:solidFill>
                <a:latin typeface="Times New Roman" charset="0"/>
              </a:defRPr>
            </a:lvl1pPr>
            <a:lvl2pPr marL="742950" indent="-285750" defTabSz="925513">
              <a:defRPr sz="2400">
                <a:solidFill>
                  <a:schemeClr val="tx1"/>
                </a:solidFill>
                <a:latin typeface="Times New Roman" charset="0"/>
              </a:defRPr>
            </a:lvl2pPr>
            <a:lvl3pPr marL="1143000" indent="-228600" defTabSz="925513">
              <a:defRPr sz="2400">
                <a:solidFill>
                  <a:schemeClr val="tx1"/>
                </a:solidFill>
                <a:latin typeface="Times New Roman" charset="0"/>
              </a:defRPr>
            </a:lvl3pPr>
            <a:lvl4pPr marL="1600200" indent="-228600" defTabSz="925513">
              <a:defRPr sz="2400">
                <a:solidFill>
                  <a:schemeClr val="tx1"/>
                </a:solidFill>
                <a:latin typeface="Times New Roman" charset="0"/>
              </a:defRPr>
            </a:lvl4pPr>
            <a:lvl5pPr marL="2057400" indent="-228600" defTabSz="925513">
              <a:defRPr sz="2400">
                <a:solidFill>
                  <a:schemeClr val="tx1"/>
                </a:solidFill>
                <a:latin typeface="Times New Roman" charset="0"/>
              </a:defRPr>
            </a:lvl5pPr>
            <a:lvl6pPr marL="2514600" indent="-228600" defTabSz="925513" eaLnBrk="0" fontAlgn="base" hangingPunct="0">
              <a:spcBef>
                <a:spcPct val="0"/>
              </a:spcBef>
              <a:spcAft>
                <a:spcPct val="0"/>
              </a:spcAft>
              <a:defRPr sz="2400">
                <a:solidFill>
                  <a:schemeClr val="tx1"/>
                </a:solidFill>
                <a:latin typeface="Times New Roman" charset="0"/>
              </a:defRPr>
            </a:lvl6pPr>
            <a:lvl7pPr marL="2971800" indent="-228600" defTabSz="925513" eaLnBrk="0" fontAlgn="base" hangingPunct="0">
              <a:spcBef>
                <a:spcPct val="0"/>
              </a:spcBef>
              <a:spcAft>
                <a:spcPct val="0"/>
              </a:spcAft>
              <a:defRPr sz="2400">
                <a:solidFill>
                  <a:schemeClr val="tx1"/>
                </a:solidFill>
                <a:latin typeface="Times New Roman" charset="0"/>
              </a:defRPr>
            </a:lvl7pPr>
            <a:lvl8pPr marL="3429000" indent="-228600" defTabSz="925513" eaLnBrk="0" fontAlgn="base" hangingPunct="0">
              <a:spcBef>
                <a:spcPct val="0"/>
              </a:spcBef>
              <a:spcAft>
                <a:spcPct val="0"/>
              </a:spcAft>
              <a:defRPr sz="2400">
                <a:solidFill>
                  <a:schemeClr val="tx1"/>
                </a:solidFill>
                <a:latin typeface="Times New Roman" charset="0"/>
              </a:defRPr>
            </a:lvl8pPr>
            <a:lvl9pPr marL="3886200" indent="-228600" defTabSz="925513" eaLnBrk="0" fontAlgn="base" hangingPunct="0">
              <a:spcBef>
                <a:spcPct val="0"/>
              </a:spcBef>
              <a:spcAft>
                <a:spcPct val="0"/>
              </a:spcAft>
              <a:defRPr sz="2400">
                <a:solidFill>
                  <a:schemeClr val="tx1"/>
                </a:solidFill>
                <a:latin typeface="Times New Roman" charset="0"/>
              </a:defRPr>
            </a:lvl9pPr>
          </a:lstStyle>
          <a:p>
            <a:fld id="{DA38931E-AF31-A645-9BC9-E8DE09206AFE}" type="slidenum">
              <a:rPr lang="en-US" altLang="en-US" sz="1000"/>
              <a:pPr/>
              <a:t>12</a:t>
            </a:fld>
            <a:endParaRPr lang="en-US" altLang="en-US" sz="1000"/>
          </a:p>
        </p:txBody>
      </p:sp>
      <p:sp>
        <p:nvSpPr>
          <p:cNvPr id="3993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rPr>
              <a:t>Notes:</a:t>
            </a:r>
          </a:p>
        </p:txBody>
      </p:sp>
      <p:sp>
        <p:nvSpPr>
          <p:cNvPr id="39940" name="Rectangle 3"/>
          <p:cNvSpPr>
            <a:spLocks noGrp="1" noRot="1" noChangeAspect="1" noChangeArrowheads="1" noTextEdit="1"/>
          </p:cNvSpPr>
          <p:nvPr>
            <p:ph type="sldImg"/>
          </p:nvPr>
        </p:nvSpPr>
        <p:spPr>
          <a:xfrm>
            <a:off x="409575" y="698500"/>
            <a:ext cx="6132513" cy="3451225"/>
          </a:xfrm>
          <a:ln cap="flat"/>
        </p:spPr>
      </p:sp>
    </p:spTree>
    <p:extLst>
      <p:ext uri="{BB962C8B-B14F-4D97-AF65-F5344CB8AC3E}">
        <p14:creationId xmlns:p14="http://schemas.microsoft.com/office/powerpoint/2010/main" val="169305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a:defRPr sz="2400">
                <a:solidFill>
                  <a:schemeClr val="tx1"/>
                </a:solidFill>
                <a:latin typeface="Times New Roman" charset="0"/>
              </a:defRPr>
            </a:lvl1pPr>
            <a:lvl2pPr marL="742950" indent="-285750" defTabSz="925513">
              <a:defRPr sz="2400">
                <a:solidFill>
                  <a:schemeClr val="tx1"/>
                </a:solidFill>
                <a:latin typeface="Times New Roman" charset="0"/>
              </a:defRPr>
            </a:lvl2pPr>
            <a:lvl3pPr marL="1143000" indent="-228600" defTabSz="925513">
              <a:defRPr sz="2400">
                <a:solidFill>
                  <a:schemeClr val="tx1"/>
                </a:solidFill>
                <a:latin typeface="Times New Roman" charset="0"/>
              </a:defRPr>
            </a:lvl3pPr>
            <a:lvl4pPr marL="1600200" indent="-228600" defTabSz="925513">
              <a:defRPr sz="2400">
                <a:solidFill>
                  <a:schemeClr val="tx1"/>
                </a:solidFill>
                <a:latin typeface="Times New Roman" charset="0"/>
              </a:defRPr>
            </a:lvl4pPr>
            <a:lvl5pPr marL="2057400" indent="-228600" defTabSz="925513">
              <a:defRPr sz="2400">
                <a:solidFill>
                  <a:schemeClr val="tx1"/>
                </a:solidFill>
                <a:latin typeface="Times New Roman" charset="0"/>
              </a:defRPr>
            </a:lvl5pPr>
            <a:lvl6pPr marL="2514600" indent="-228600" defTabSz="925513" eaLnBrk="0" fontAlgn="base" hangingPunct="0">
              <a:spcBef>
                <a:spcPct val="0"/>
              </a:spcBef>
              <a:spcAft>
                <a:spcPct val="0"/>
              </a:spcAft>
              <a:defRPr sz="2400">
                <a:solidFill>
                  <a:schemeClr val="tx1"/>
                </a:solidFill>
                <a:latin typeface="Times New Roman" charset="0"/>
              </a:defRPr>
            </a:lvl6pPr>
            <a:lvl7pPr marL="2971800" indent="-228600" defTabSz="925513" eaLnBrk="0" fontAlgn="base" hangingPunct="0">
              <a:spcBef>
                <a:spcPct val="0"/>
              </a:spcBef>
              <a:spcAft>
                <a:spcPct val="0"/>
              </a:spcAft>
              <a:defRPr sz="2400">
                <a:solidFill>
                  <a:schemeClr val="tx1"/>
                </a:solidFill>
                <a:latin typeface="Times New Roman" charset="0"/>
              </a:defRPr>
            </a:lvl7pPr>
            <a:lvl8pPr marL="3429000" indent="-228600" defTabSz="925513" eaLnBrk="0" fontAlgn="base" hangingPunct="0">
              <a:spcBef>
                <a:spcPct val="0"/>
              </a:spcBef>
              <a:spcAft>
                <a:spcPct val="0"/>
              </a:spcAft>
              <a:defRPr sz="2400">
                <a:solidFill>
                  <a:schemeClr val="tx1"/>
                </a:solidFill>
                <a:latin typeface="Times New Roman" charset="0"/>
              </a:defRPr>
            </a:lvl8pPr>
            <a:lvl9pPr marL="3886200" indent="-228600" defTabSz="925513" eaLnBrk="0" fontAlgn="base" hangingPunct="0">
              <a:spcBef>
                <a:spcPct val="0"/>
              </a:spcBef>
              <a:spcAft>
                <a:spcPct val="0"/>
              </a:spcAft>
              <a:defRPr sz="2400">
                <a:solidFill>
                  <a:schemeClr val="tx1"/>
                </a:solidFill>
                <a:latin typeface="Times New Roman" charset="0"/>
              </a:defRPr>
            </a:lvl9pPr>
          </a:lstStyle>
          <a:p>
            <a:fld id="{0B1BDBA7-8309-3940-B05E-B578CE12AEE8}" type="slidenum">
              <a:rPr lang="en-US" altLang="en-US" sz="1000"/>
              <a:pPr/>
              <a:t>13</a:t>
            </a:fld>
            <a:endParaRPr lang="en-US" altLang="en-US" sz="1000"/>
          </a:p>
        </p:txBody>
      </p:sp>
      <p:sp>
        <p:nvSpPr>
          <p:cNvPr id="4096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rPr>
              <a:t>Notes:</a:t>
            </a:r>
          </a:p>
        </p:txBody>
      </p:sp>
      <p:sp>
        <p:nvSpPr>
          <p:cNvPr id="40964" name="Rectangle 3"/>
          <p:cNvSpPr>
            <a:spLocks noGrp="1" noRot="1" noChangeAspect="1" noChangeArrowheads="1" noTextEdit="1"/>
          </p:cNvSpPr>
          <p:nvPr>
            <p:ph type="sldImg"/>
          </p:nvPr>
        </p:nvSpPr>
        <p:spPr>
          <a:xfrm>
            <a:off x="409575" y="698500"/>
            <a:ext cx="6132513" cy="3451225"/>
          </a:xfrm>
          <a:ln cap="flat"/>
        </p:spPr>
      </p:sp>
    </p:spTree>
    <p:extLst>
      <p:ext uri="{BB962C8B-B14F-4D97-AF65-F5344CB8AC3E}">
        <p14:creationId xmlns:p14="http://schemas.microsoft.com/office/powerpoint/2010/main" val="1334078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a:defRPr sz="2400">
                <a:solidFill>
                  <a:schemeClr val="tx1"/>
                </a:solidFill>
                <a:latin typeface="Times New Roman" charset="0"/>
              </a:defRPr>
            </a:lvl1pPr>
            <a:lvl2pPr marL="742950" indent="-285750" defTabSz="925513">
              <a:defRPr sz="2400">
                <a:solidFill>
                  <a:schemeClr val="tx1"/>
                </a:solidFill>
                <a:latin typeface="Times New Roman" charset="0"/>
              </a:defRPr>
            </a:lvl2pPr>
            <a:lvl3pPr marL="1143000" indent="-228600" defTabSz="925513">
              <a:defRPr sz="2400">
                <a:solidFill>
                  <a:schemeClr val="tx1"/>
                </a:solidFill>
                <a:latin typeface="Times New Roman" charset="0"/>
              </a:defRPr>
            </a:lvl3pPr>
            <a:lvl4pPr marL="1600200" indent="-228600" defTabSz="925513">
              <a:defRPr sz="2400">
                <a:solidFill>
                  <a:schemeClr val="tx1"/>
                </a:solidFill>
                <a:latin typeface="Times New Roman" charset="0"/>
              </a:defRPr>
            </a:lvl4pPr>
            <a:lvl5pPr marL="2057400" indent="-228600" defTabSz="925513">
              <a:defRPr sz="2400">
                <a:solidFill>
                  <a:schemeClr val="tx1"/>
                </a:solidFill>
                <a:latin typeface="Times New Roman" charset="0"/>
              </a:defRPr>
            </a:lvl5pPr>
            <a:lvl6pPr marL="2514600" indent="-228600" defTabSz="925513" eaLnBrk="0" fontAlgn="base" hangingPunct="0">
              <a:spcBef>
                <a:spcPct val="0"/>
              </a:spcBef>
              <a:spcAft>
                <a:spcPct val="0"/>
              </a:spcAft>
              <a:defRPr sz="2400">
                <a:solidFill>
                  <a:schemeClr val="tx1"/>
                </a:solidFill>
                <a:latin typeface="Times New Roman" charset="0"/>
              </a:defRPr>
            </a:lvl6pPr>
            <a:lvl7pPr marL="2971800" indent="-228600" defTabSz="925513" eaLnBrk="0" fontAlgn="base" hangingPunct="0">
              <a:spcBef>
                <a:spcPct val="0"/>
              </a:spcBef>
              <a:spcAft>
                <a:spcPct val="0"/>
              </a:spcAft>
              <a:defRPr sz="2400">
                <a:solidFill>
                  <a:schemeClr val="tx1"/>
                </a:solidFill>
                <a:latin typeface="Times New Roman" charset="0"/>
              </a:defRPr>
            </a:lvl7pPr>
            <a:lvl8pPr marL="3429000" indent="-228600" defTabSz="925513" eaLnBrk="0" fontAlgn="base" hangingPunct="0">
              <a:spcBef>
                <a:spcPct val="0"/>
              </a:spcBef>
              <a:spcAft>
                <a:spcPct val="0"/>
              </a:spcAft>
              <a:defRPr sz="2400">
                <a:solidFill>
                  <a:schemeClr val="tx1"/>
                </a:solidFill>
                <a:latin typeface="Times New Roman" charset="0"/>
              </a:defRPr>
            </a:lvl8pPr>
            <a:lvl9pPr marL="3886200" indent="-228600" defTabSz="925513" eaLnBrk="0" fontAlgn="base" hangingPunct="0">
              <a:spcBef>
                <a:spcPct val="0"/>
              </a:spcBef>
              <a:spcAft>
                <a:spcPct val="0"/>
              </a:spcAft>
              <a:defRPr sz="2400">
                <a:solidFill>
                  <a:schemeClr val="tx1"/>
                </a:solidFill>
                <a:latin typeface="Times New Roman" charset="0"/>
              </a:defRPr>
            </a:lvl9pPr>
          </a:lstStyle>
          <a:p>
            <a:fld id="{A7208762-1707-184E-A7F0-94BACAB19256}" type="slidenum">
              <a:rPr lang="en-US" altLang="en-US" sz="1000"/>
              <a:pPr/>
              <a:t>14</a:t>
            </a:fld>
            <a:endParaRPr lang="en-US" altLang="en-US" sz="1000"/>
          </a:p>
        </p:txBody>
      </p:sp>
      <p:sp>
        <p:nvSpPr>
          <p:cNvPr id="4198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rPr>
              <a:t>Notes:</a:t>
            </a:r>
          </a:p>
        </p:txBody>
      </p:sp>
      <p:sp>
        <p:nvSpPr>
          <p:cNvPr id="41988" name="Rectangle 3"/>
          <p:cNvSpPr>
            <a:spLocks noGrp="1" noRot="1" noChangeAspect="1" noChangeArrowheads="1" noTextEdit="1"/>
          </p:cNvSpPr>
          <p:nvPr>
            <p:ph type="sldImg"/>
          </p:nvPr>
        </p:nvSpPr>
        <p:spPr>
          <a:xfrm>
            <a:off x="409575" y="698500"/>
            <a:ext cx="6132513" cy="3451225"/>
          </a:xfrm>
          <a:ln cap="flat"/>
        </p:spPr>
      </p:sp>
    </p:spTree>
    <p:extLst>
      <p:ext uri="{BB962C8B-B14F-4D97-AF65-F5344CB8AC3E}">
        <p14:creationId xmlns:p14="http://schemas.microsoft.com/office/powerpoint/2010/main" val="179031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a:defRPr sz="2400">
                <a:solidFill>
                  <a:schemeClr val="tx1"/>
                </a:solidFill>
                <a:latin typeface="Times New Roman" charset="0"/>
              </a:defRPr>
            </a:lvl1pPr>
            <a:lvl2pPr marL="742950" indent="-285750" defTabSz="925513">
              <a:defRPr sz="2400">
                <a:solidFill>
                  <a:schemeClr val="tx1"/>
                </a:solidFill>
                <a:latin typeface="Times New Roman" charset="0"/>
              </a:defRPr>
            </a:lvl2pPr>
            <a:lvl3pPr marL="1143000" indent="-228600" defTabSz="925513">
              <a:defRPr sz="2400">
                <a:solidFill>
                  <a:schemeClr val="tx1"/>
                </a:solidFill>
                <a:latin typeface="Times New Roman" charset="0"/>
              </a:defRPr>
            </a:lvl3pPr>
            <a:lvl4pPr marL="1600200" indent="-228600" defTabSz="925513">
              <a:defRPr sz="2400">
                <a:solidFill>
                  <a:schemeClr val="tx1"/>
                </a:solidFill>
                <a:latin typeface="Times New Roman" charset="0"/>
              </a:defRPr>
            </a:lvl4pPr>
            <a:lvl5pPr marL="2057400" indent="-228600" defTabSz="925513">
              <a:defRPr sz="2400">
                <a:solidFill>
                  <a:schemeClr val="tx1"/>
                </a:solidFill>
                <a:latin typeface="Times New Roman" charset="0"/>
              </a:defRPr>
            </a:lvl5pPr>
            <a:lvl6pPr marL="2514600" indent="-228600" defTabSz="925513" eaLnBrk="0" fontAlgn="base" hangingPunct="0">
              <a:spcBef>
                <a:spcPct val="0"/>
              </a:spcBef>
              <a:spcAft>
                <a:spcPct val="0"/>
              </a:spcAft>
              <a:defRPr sz="2400">
                <a:solidFill>
                  <a:schemeClr val="tx1"/>
                </a:solidFill>
                <a:latin typeface="Times New Roman" charset="0"/>
              </a:defRPr>
            </a:lvl6pPr>
            <a:lvl7pPr marL="2971800" indent="-228600" defTabSz="925513" eaLnBrk="0" fontAlgn="base" hangingPunct="0">
              <a:spcBef>
                <a:spcPct val="0"/>
              </a:spcBef>
              <a:spcAft>
                <a:spcPct val="0"/>
              </a:spcAft>
              <a:defRPr sz="2400">
                <a:solidFill>
                  <a:schemeClr val="tx1"/>
                </a:solidFill>
                <a:latin typeface="Times New Roman" charset="0"/>
              </a:defRPr>
            </a:lvl7pPr>
            <a:lvl8pPr marL="3429000" indent="-228600" defTabSz="925513" eaLnBrk="0" fontAlgn="base" hangingPunct="0">
              <a:spcBef>
                <a:spcPct val="0"/>
              </a:spcBef>
              <a:spcAft>
                <a:spcPct val="0"/>
              </a:spcAft>
              <a:defRPr sz="2400">
                <a:solidFill>
                  <a:schemeClr val="tx1"/>
                </a:solidFill>
                <a:latin typeface="Times New Roman" charset="0"/>
              </a:defRPr>
            </a:lvl8pPr>
            <a:lvl9pPr marL="3886200" indent="-228600" defTabSz="925513" eaLnBrk="0" fontAlgn="base" hangingPunct="0">
              <a:spcBef>
                <a:spcPct val="0"/>
              </a:spcBef>
              <a:spcAft>
                <a:spcPct val="0"/>
              </a:spcAft>
              <a:defRPr sz="2400">
                <a:solidFill>
                  <a:schemeClr val="tx1"/>
                </a:solidFill>
                <a:latin typeface="Times New Roman" charset="0"/>
              </a:defRPr>
            </a:lvl9pPr>
          </a:lstStyle>
          <a:p>
            <a:fld id="{5D5FE776-D95D-5946-921C-78F4C73978AF}" type="slidenum">
              <a:rPr lang="en-US" altLang="en-US" sz="1000"/>
              <a:pPr/>
              <a:t>19</a:t>
            </a:fld>
            <a:endParaRPr lang="en-US" altLang="en-US" sz="1000"/>
          </a:p>
        </p:txBody>
      </p:sp>
      <p:sp>
        <p:nvSpPr>
          <p:cNvPr id="43011" name="Rectangle 2"/>
          <p:cNvSpPr>
            <a:spLocks noGrp="1" noRot="1" noChangeAspect="1" noChangeArrowheads="1" noTextEdit="1"/>
          </p:cNvSpPr>
          <p:nvPr>
            <p:ph type="sldImg"/>
          </p:nvPr>
        </p:nvSpPr>
        <p:spPr>
          <a:xfrm>
            <a:off x="409575" y="698500"/>
            <a:ext cx="6132513" cy="3451225"/>
          </a:xfrm>
          <a:ln cap="flat"/>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charset="0"/>
              </a:rPr>
              <a:t>Notes:</a:t>
            </a:r>
          </a:p>
        </p:txBody>
      </p:sp>
    </p:spTree>
    <p:extLst>
      <p:ext uri="{BB962C8B-B14F-4D97-AF65-F5344CB8AC3E}">
        <p14:creationId xmlns:p14="http://schemas.microsoft.com/office/powerpoint/2010/main" val="1691288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fld id="{438EE397-3270-45A6-A0F1-8D48809CB91C}" type="slidenum">
              <a:rPr lang="es-ES" sz="1200"/>
              <a:pPr eaLnBrk="1" hangingPunct="1"/>
              <a:t>48</a:t>
            </a:fld>
            <a:endParaRPr lang="es-ES" sz="1200"/>
          </a:p>
        </p:txBody>
      </p:sp>
      <p:sp>
        <p:nvSpPr>
          <p:cNvPr id="124931" name="Rectangle 2"/>
          <p:cNvSpPr>
            <a:spLocks noGrp="1" noRot="1" noChangeAspect="1" noChangeArrowheads="1" noTextEdit="1"/>
          </p:cNvSpPr>
          <p:nvPr>
            <p:ph type="sldImg"/>
          </p:nvPr>
        </p:nvSpPr>
        <p:spPr>
          <a:xfrm>
            <a:off x="-263525" y="103188"/>
            <a:ext cx="3389313" cy="1906587"/>
          </a:xfrm>
          <a:ln/>
        </p:spPr>
      </p:sp>
      <p:sp>
        <p:nvSpPr>
          <p:cNvPr id="124932" name="Rectangle 3"/>
          <p:cNvSpPr>
            <a:spLocks noGrp="1" noChangeArrowheads="1"/>
          </p:cNvSpPr>
          <p:nvPr>
            <p:ph type="body" idx="1"/>
          </p:nvPr>
        </p:nvSpPr>
        <p:spPr>
          <a:xfrm>
            <a:off x="0" y="2206625"/>
            <a:ext cx="6858000" cy="6373813"/>
          </a:xfrm>
          <a:noFill/>
        </p:spPr>
        <p:txBody>
          <a:bodyPr/>
          <a:lstStyle/>
          <a:p>
            <a:pPr eaLnBrk="1" hangingPunct="1"/>
            <a:endParaRPr lang="en-US" smtClean="0"/>
          </a:p>
        </p:txBody>
      </p:sp>
    </p:spTree>
    <p:extLst>
      <p:ext uri="{BB962C8B-B14F-4D97-AF65-F5344CB8AC3E}">
        <p14:creationId xmlns:p14="http://schemas.microsoft.com/office/powerpoint/2010/main" val="1996033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9/4/19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9/4/19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9/4/19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990600"/>
            <a:ext cx="11277600" cy="6858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406400" y="1828800"/>
            <a:ext cx="55372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46800" y="1828800"/>
            <a:ext cx="55372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fld id="{FC01C320-19A9-474F-90E9-16CAB487DEF5}" type="datetime1">
              <a:rPr lang="en-CA" smtClean="0"/>
              <a:t>2019-09-04</a:t>
            </a:fld>
            <a:endParaRPr lang="es-ES"/>
          </a:p>
        </p:txBody>
      </p:sp>
      <p:sp>
        <p:nvSpPr>
          <p:cNvPr id="6" name="Rectangle 5"/>
          <p:cNvSpPr>
            <a:spLocks noGrp="1" noChangeArrowheads="1"/>
          </p:cNvSpPr>
          <p:nvPr>
            <p:ph type="ftr" sz="quarter" idx="11"/>
          </p:nvPr>
        </p:nvSpPr>
        <p:spPr>
          <a:ln/>
        </p:spPr>
        <p:txBody>
          <a:bodyPr/>
          <a:lstStyle>
            <a:lvl1pPr>
              <a:defRPr/>
            </a:lvl1pPr>
          </a:lstStyle>
          <a:p>
            <a:pPr>
              <a:defRPr/>
            </a:pPr>
            <a:r>
              <a:rPr lang="es-ES" smtClean="0"/>
              <a:t>M en C.I Gabriela Munguia Vazquez</a:t>
            </a: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0AA5215B-369D-42F7-B58C-41FA5ADFE4CF}" type="slidenum">
              <a:rPr lang="es-ES"/>
              <a:pPr>
                <a:defRPr/>
              </a:pPr>
              <a:t>‹#›</a:t>
            </a:fld>
            <a:endParaRPr lang="es-ES"/>
          </a:p>
        </p:txBody>
      </p:sp>
    </p:spTree>
    <p:extLst>
      <p:ext uri="{BB962C8B-B14F-4D97-AF65-F5344CB8AC3E}">
        <p14:creationId xmlns:p14="http://schemas.microsoft.com/office/powerpoint/2010/main" val="22355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9/4/19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9/4/19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9/4/19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9/4/19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9/4/19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9/4/19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9/4/19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s-CO" b="1" dirty="0">
                <a:solidFill>
                  <a:schemeClr val="tx1"/>
                </a:solidFill>
                <a:latin typeface="Arial Unicode MS" pitchFamily="34" charset="-128"/>
                <a:ea typeface="Arial Unicode MS" pitchFamily="34" charset="-128"/>
                <a:cs typeface="Arial Unicode MS" pitchFamily="34" charset="-128"/>
              </a:rPr>
              <a:t>Universidad Autónoma del Estado de México</a:t>
            </a:r>
            <a:r>
              <a:rPr lang="es-CO" sz="4400" b="1" dirty="0">
                <a:solidFill>
                  <a:schemeClr val="tx1"/>
                </a:solidFill>
                <a:latin typeface="Arial Unicode MS" pitchFamily="34" charset="-128"/>
                <a:ea typeface="Arial Unicode MS" pitchFamily="34" charset="-128"/>
                <a:cs typeface="Arial Unicode MS" pitchFamily="34" charset="-128"/>
              </a:rPr>
              <a:t/>
            </a:r>
            <a:br>
              <a:rPr lang="es-CO" sz="4400" b="1" dirty="0">
                <a:solidFill>
                  <a:schemeClr val="tx1"/>
                </a:solidFill>
                <a:latin typeface="Arial Unicode MS" pitchFamily="34" charset="-128"/>
                <a:ea typeface="Arial Unicode MS" pitchFamily="34" charset="-128"/>
                <a:cs typeface="Arial Unicode MS" pitchFamily="34" charset="-128"/>
              </a:rPr>
            </a:br>
            <a:r>
              <a:rPr lang="es-CO" sz="4400" b="1" dirty="0">
                <a:solidFill>
                  <a:schemeClr val="tx1"/>
                </a:solidFill>
                <a:latin typeface="Arial Unicode MS" pitchFamily="34" charset="-128"/>
                <a:ea typeface="Arial Unicode MS" pitchFamily="34" charset="-128"/>
                <a:cs typeface="Arial Unicode MS" pitchFamily="34" charset="-128"/>
              </a:rPr>
              <a:t>  </a:t>
            </a:r>
            <a:br>
              <a:rPr lang="es-CO" sz="4400" b="1" dirty="0">
                <a:solidFill>
                  <a:schemeClr val="tx1"/>
                </a:solidFill>
                <a:latin typeface="Arial Unicode MS" pitchFamily="34" charset="-128"/>
                <a:ea typeface="Arial Unicode MS" pitchFamily="34" charset="-128"/>
                <a:cs typeface="Arial Unicode MS" pitchFamily="34" charset="-128"/>
              </a:rPr>
            </a:br>
            <a:r>
              <a:rPr lang="es-CO" sz="4000" b="1" dirty="0">
                <a:solidFill>
                  <a:schemeClr val="tx1"/>
                </a:solidFill>
                <a:latin typeface="Arial Unicode MS" pitchFamily="34" charset="-128"/>
                <a:ea typeface="Arial Unicode MS" pitchFamily="34" charset="-128"/>
                <a:cs typeface="Arial Unicode MS" pitchFamily="34" charset="-128"/>
              </a:rPr>
              <a:t>Facultad de Economía</a:t>
            </a:r>
            <a:endParaRPr lang="en-US" dirty="0"/>
          </a:p>
        </p:txBody>
      </p:sp>
      <p:sp>
        <p:nvSpPr>
          <p:cNvPr id="4" name="2 Subtítulo"/>
          <p:cNvSpPr txBox="1">
            <a:spLocks/>
          </p:cNvSpPr>
          <p:nvPr/>
        </p:nvSpPr>
        <p:spPr>
          <a:xfrm>
            <a:off x="3593719" y="2743094"/>
            <a:ext cx="4403591" cy="1714606"/>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cap="all">
                <a:solidFill>
                  <a:schemeClr val="accent2"/>
                </a:solidFill>
                <a:latin typeface="+mn-lt"/>
                <a:ea typeface="+mn-ea"/>
                <a:cs typeface="+mn-cs"/>
              </a:defRPr>
            </a:lvl1pPr>
            <a:lvl2pPr marL="457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9pPr>
          </a:lstStyle>
          <a:p>
            <a:pPr algn="ctr"/>
            <a:endParaRPr lang="es-MX" sz="2000" dirty="0" smtClean="0">
              <a:solidFill>
                <a:schemeClr val="bg1"/>
              </a:solidFill>
              <a:latin typeface="Arial Unicode MS" pitchFamily="34" charset="-128"/>
              <a:ea typeface="Arial Unicode MS" pitchFamily="34" charset="-128"/>
              <a:cs typeface="Arial Unicode MS" pitchFamily="34" charset="-128"/>
            </a:endParaRPr>
          </a:p>
          <a:p>
            <a:pPr algn="ctr"/>
            <a:r>
              <a:rPr lang="es-MX" sz="2000" dirty="0" smtClean="0">
                <a:solidFill>
                  <a:schemeClr val="bg1"/>
                </a:solidFill>
                <a:latin typeface="Arial Unicode MS" pitchFamily="34" charset="-128"/>
                <a:ea typeface="Arial Unicode MS" pitchFamily="34" charset="-128"/>
                <a:cs typeface="Arial Unicode MS" pitchFamily="34" charset="-128"/>
              </a:rPr>
              <a:t>Licenciatura en Negocios Internacionales, Bilingüe</a:t>
            </a:r>
          </a:p>
          <a:p>
            <a:pPr algn="ctr"/>
            <a:endParaRPr lang="es-MX" sz="2000" dirty="0" smtClean="0">
              <a:solidFill>
                <a:schemeClr val="bg1"/>
              </a:solidFill>
              <a:latin typeface="Arial Unicode MS" pitchFamily="34" charset="-128"/>
              <a:ea typeface="Arial Unicode MS" pitchFamily="34" charset="-128"/>
              <a:cs typeface="Arial Unicode MS" pitchFamily="34" charset="-128"/>
            </a:endParaRPr>
          </a:p>
          <a:p>
            <a:pPr algn="ctr"/>
            <a:r>
              <a:rPr lang="es-MX" sz="2000" dirty="0" smtClean="0">
                <a:solidFill>
                  <a:schemeClr val="bg1"/>
                </a:solidFill>
                <a:latin typeface="Arial Unicode MS" pitchFamily="34" charset="-128"/>
                <a:ea typeface="Arial Unicode MS" pitchFamily="34" charset="-128"/>
                <a:cs typeface="Arial Unicode MS" pitchFamily="34" charset="-128"/>
              </a:rPr>
              <a:t>Logistica Internacional*</a:t>
            </a:r>
          </a:p>
          <a:p>
            <a:pPr algn="ctr"/>
            <a:endParaRPr lang="es-MX" sz="2000" dirty="0">
              <a:solidFill>
                <a:schemeClr val="bg1"/>
              </a:solidFill>
              <a:latin typeface="Arial Unicode MS" pitchFamily="34" charset="-128"/>
              <a:ea typeface="Arial Unicode MS" pitchFamily="34" charset="-128"/>
              <a:cs typeface="Arial Unicode MS" pitchFamily="34" charset="-128"/>
            </a:endParaRPr>
          </a:p>
          <a:p>
            <a:pPr algn="ctr"/>
            <a:r>
              <a:rPr lang="es-ES" sz="2000" dirty="0">
                <a:solidFill>
                  <a:schemeClr val="bg1"/>
                </a:solidFill>
                <a:latin typeface="Arial Unicode MS" pitchFamily="34" charset="-128"/>
                <a:ea typeface="Arial Unicode MS" pitchFamily="34" charset="-128"/>
                <a:cs typeface="Arial Unicode MS" pitchFamily="34" charset="-128"/>
              </a:rPr>
              <a:t>Elaboró:  </a:t>
            </a:r>
            <a:r>
              <a:rPr lang="es-ES" sz="2000" dirty="0" err="1">
                <a:solidFill>
                  <a:schemeClr val="bg1"/>
                </a:solidFill>
                <a:latin typeface="Arial Unicode MS" pitchFamily="34" charset="-128"/>
                <a:ea typeface="Arial Unicode MS" pitchFamily="34" charset="-128"/>
                <a:cs typeface="Arial Unicode MS" pitchFamily="34" charset="-128"/>
              </a:rPr>
              <a:t>dra</a:t>
            </a:r>
            <a:r>
              <a:rPr lang="es-ES" sz="2000" dirty="0">
                <a:solidFill>
                  <a:schemeClr val="bg1"/>
                </a:solidFill>
                <a:latin typeface="Arial Unicode MS" pitchFamily="34" charset="-128"/>
                <a:ea typeface="Arial Unicode MS" pitchFamily="34" charset="-128"/>
                <a:cs typeface="Arial Unicode MS" pitchFamily="34" charset="-128"/>
              </a:rPr>
              <a:t> en </a:t>
            </a:r>
            <a:r>
              <a:rPr lang="es-ES" sz="2000" dirty="0" err="1">
                <a:solidFill>
                  <a:schemeClr val="bg1"/>
                </a:solidFill>
                <a:latin typeface="Arial Unicode MS" pitchFamily="34" charset="-128"/>
                <a:ea typeface="Arial Unicode MS" pitchFamily="34" charset="-128"/>
                <a:cs typeface="Arial Unicode MS" pitchFamily="34" charset="-128"/>
              </a:rPr>
              <a:t>cea</a:t>
            </a:r>
            <a:r>
              <a:rPr lang="es-ES" sz="2000" dirty="0">
                <a:solidFill>
                  <a:schemeClr val="bg1"/>
                </a:solidFill>
                <a:latin typeface="Arial Unicode MS" pitchFamily="34" charset="-128"/>
                <a:ea typeface="Arial Unicode MS" pitchFamily="34" charset="-128"/>
                <a:cs typeface="Arial Unicode MS" pitchFamily="34" charset="-128"/>
              </a:rPr>
              <a:t>. Gabriela Munguía Vázquez</a:t>
            </a:r>
          </a:p>
          <a:p>
            <a:pPr algn="ctr"/>
            <a:r>
              <a:rPr lang="es-ES" sz="2000" dirty="0" smtClean="0">
                <a:solidFill>
                  <a:schemeClr val="tx1"/>
                </a:solidFill>
                <a:latin typeface="Arial Unicode MS" pitchFamily="34" charset="-128"/>
                <a:ea typeface="Arial Unicode MS" pitchFamily="34" charset="-128"/>
                <a:cs typeface="Arial Unicode MS" pitchFamily="34" charset="-128"/>
              </a:rPr>
              <a:t>Fecha de elaboración 2019b</a:t>
            </a:r>
            <a:endParaRPr lang="es-ES" sz="2000" dirty="0">
              <a:solidFill>
                <a:schemeClr val="tx1"/>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837214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noFill/>
        </p:spPr>
        <p:txBody>
          <a:bodyPr vert="horz" lIns="92075" tIns="46038" rIns="92075" bIns="46038" rtlCol="0" anchor="b">
            <a:normAutofit/>
          </a:bodyPr>
          <a:lstStyle/>
          <a:p>
            <a:r>
              <a:rPr lang="en-US" altLang="en-US"/>
              <a:t>Transportation Modes</a:t>
            </a:r>
            <a:endParaRPr lang="en-US" altLang="en-US" b="0"/>
          </a:p>
        </p:txBody>
      </p:sp>
      <p:sp>
        <p:nvSpPr>
          <p:cNvPr id="16388" name="Rectangle 3"/>
          <p:cNvSpPr>
            <a:spLocks noGrp="1" noChangeArrowheads="1"/>
          </p:cNvSpPr>
          <p:nvPr>
            <p:ph type="body" idx="1"/>
          </p:nvPr>
        </p:nvSpPr>
        <p:spPr>
          <a:xfrm>
            <a:off x="2438400" y="1447800"/>
            <a:ext cx="7727950" cy="4114800"/>
          </a:xfrm>
          <a:noFill/>
        </p:spPr>
        <p:txBody>
          <a:bodyPr vert="horz" lIns="92075" tIns="46038" rIns="92075" bIns="46038" rtlCol="0" anchor="ctr">
            <a:normAutofit/>
          </a:bodyPr>
          <a:lstStyle/>
          <a:p>
            <a:r>
              <a:rPr lang="en-US" altLang="en-US" dirty="0"/>
              <a:t>Trucks</a:t>
            </a:r>
          </a:p>
          <a:p>
            <a:pPr marL="324000" lvl="1" indent="0">
              <a:buNone/>
            </a:pPr>
            <a:r>
              <a:rPr lang="en-US" altLang="en-US" dirty="0"/>
              <a:t>TL</a:t>
            </a:r>
          </a:p>
          <a:p>
            <a:pPr marL="324000" lvl="1" indent="0">
              <a:buNone/>
            </a:pPr>
            <a:r>
              <a:rPr lang="en-US" altLang="en-US" dirty="0"/>
              <a:t>LTL</a:t>
            </a:r>
          </a:p>
          <a:p>
            <a:r>
              <a:rPr lang="en-US" altLang="en-US" dirty="0"/>
              <a:t>Rail</a:t>
            </a:r>
          </a:p>
          <a:p>
            <a:r>
              <a:rPr lang="en-US" altLang="en-US" dirty="0"/>
              <a:t>Air</a:t>
            </a:r>
          </a:p>
          <a:p>
            <a:r>
              <a:rPr lang="en-US" altLang="en-US" dirty="0"/>
              <a:t>Package Carriers</a:t>
            </a:r>
          </a:p>
          <a:p>
            <a:r>
              <a:rPr lang="en-US" altLang="en-US" dirty="0"/>
              <a:t>Water</a:t>
            </a:r>
          </a:p>
          <a:p>
            <a:r>
              <a:rPr lang="en-US" altLang="en-US" dirty="0"/>
              <a:t>Pipeline</a:t>
            </a:r>
          </a:p>
        </p:txBody>
      </p:sp>
    </p:spTree>
    <p:extLst>
      <p:ext uri="{BB962C8B-B14F-4D97-AF65-F5344CB8AC3E}">
        <p14:creationId xmlns:p14="http://schemas.microsoft.com/office/powerpoint/2010/main" val="2139959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noFill/>
        </p:spPr>
        <p:txBody>
          <a:bodyPr vert="horz" lIns="92075" tIns="46038" rIns="92075" bIns="46038" rtlCol="0" anchor="b">
            <a:normAutofit/>
          </a:bodyPr>
          <a:lstStyle/>
          <a:p>
            <a:r>
              <a:rPr lang="en-US" altLang="en-US"/>
              <a:t>Truckload (TL)</a:t>
            </a:r>
            <a:endParaRPr lang="en-US" altLang="en-US" b="0"/>
          </a:p>
        </p:txBody>
      </p:sp>
      <p:sp>
        <p:nvSpPr>
          <p:cNvPr id="17412" name="Rectangle 3"/>
          <p:cNvSpPr>
            <a:spLocks noGrp="1" noChangeArrowheads="1"/>
          </p:cNvSpPr>
          <p:nvPr>
            <p:ph type="body" idx="1"/>
          </p:nvPr>
        </p:nvSpPr>
        <p:spPr>
          <a:xfrm>
            <a:off x="2209800" y="1676400"/>
            <a:ext cx="7727950" cy="4114800"/>
          </a:xfrm>
          <a:noFill/>
        </p:spPr>
        <p:txBody>
          <a:bodyPr vert="horz" lIns="92075" tIns="46038" rIns="92075" bIns="46038" rtlCol="0" anchor="ctr">
            <a:normAutofit/>
          </a:bodyPr>
          <a:lstStyle/>
          <a:p>
            <a:r>
              <a:rPr lang="en-US" altLang="en-US"/>
              <a:t>Average revenue per ton mile (1996) = 9.13 cents</a:t>
            </a:r>
          </a:p>
          <a:p>
            <a:r>
              <a:rPr lang="en-US" altLang="en-US"/>
              <a:t>Average haul = 274 miles</a:t>
            </a:r>
          </a:p>
          <a:p>
            <a:r>
              <a:rPr lang="en-US" altLang="en-US"/>
              <a:t>Average Capacity = 42,000 - 50,000 lb.</a:t>
            </a:r>
          </a:p>
          <a:p>
            <a:r>
              <a:rPr lang="en-US" altLang="en-US"/>
              <a:t>Low fixed and variable costs</a:t>
            </a:r>
          </a:p>
          <a:p>
            <a:r>
              <a:rPr lang="en-US" altLang="en-US"/>
              <a:t>Major Issues</a:t>
            </a:r>
            <a:endParaRPr lang="en-US" altLang="en-US" sz="2400"/>
          </a:p>
          <a:p>
            <a:pPr lvl="1"/>
            <a:r>
              <a:rPr lang="en-US" altLang="en-US"/>
              <a:t>Utilization</a:t>
            </a:r>
          </a:p>
          <a:p>
            <a:pPr lvl="1"/>
            <a:r>
              <a:rPr lang="en-US" altLang="en-US"/>
              <a:t>Consistent service</a:t>
            </a:r>
          </a:p>
          <a:p>
            <a:pPr lvl="1"/>
            <a:r>
              <a:rPr lang="en-US" altLang="en-US"/>
              <a:t>Backhauls</a:t>
            </a:r>
          </a:p>
        </p:txBody>
      </p:sp>
    </p:spTree>
    <p:extLst>
      <p:ext uri="{BB962C8B-B14F-4D97-AF65-F5344CB8AC3E}">
        <p14:creationId xmlns:p14="http://schemas.microsoft.com/office/powerpoint/2010/main" val="1948207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noFill/>
        </p:spPr>
        <p:txBody>
          <a:bodyPr vert="horz" lIns="92075" tIns="46038" rIns="92075" bIns="46038" rtlCol="0" anchor="b">
            <a:normAutofit/>
          </a:bodyPr>
          <a:lstStyle/>
          <a:p>
            <a:r>
              <a:rPr lang="en-US" altLang="en-US"/>
              <a:t>Less Than Truckload (LTL)</a:t>
            </a:r>
            <a:endParaRPr lang="en-US" altLang="en-US" b="0"/>
          </a:p>
        </p:txBody>
      </p:sp>
      <p:sp>
        <p:nvSpPr>
          <p:cNvPr id="18436" name="Rectangle 3"/>
          <p:cNvSpPr>
            <a:spLocks noGrp="1" noChangeArrowheads="1"/>
          </p:cNvSpPr>
          <p:nvPr>
            <p:ph type="body" idx="1"/>
          </p:nvPr>
        </p:nvSpPr>
        <p:spPr>
          <a:xfrm>
            <a:off x="2209800" y="1600200"/>
            <a:ext cx="7727950" cy="4114800"/>
          </a:xfrm>
          <a:noFill/>
        </p:spPr>
        <p:txBody>
          <a:bodyPr vert="horz" lIns="92075" tIns="46038" rIns="92075" bIns="46038" rtlCol="0" anchor="ctr">
            <a:normAutofit/>
          </a:bodyPr>
          <a:lstStyle/>
          <a:p>
            <a:r>
              <a:rPr lang="en-US" altLang="en-US"/>
              <a:t>Average revenue per ton-mile (1996) = 25.08 cents</a:t>
            </a:r>
          </a:p>
          <a:p>
            <a:r>
              <a:rPr lang="en-US" altLang="en-US"/>
              <a:t>Average haul = 646 miles</a:t>
            </a:r>
          </a:p>
          <a:p>
            <a:r>
              <a:rPr lang="en-US" altLang="en-US"/>
              <a:t>Higher fixed costs (terminals) and low variable costs</a:t>
            </a:r>
          </a:p>
          <a:p>
            <a:r>
              <a:rPr lang="en-US" altLang="en-US"/>
              <a:t>Major issues:</a:t>
            </a:r>
          </a:p>
          <a:p>
            <a:pPr lvl="1"/>
            <a:r>
              <a:rPr lang="en-US" altLang="en-US"/>
              <a:t>Location of consolidation facilities</a:t>
            </a:r>
          </a:p>
          <a:p>
            <a:pPr lvl="1"/>
            <a:r>
              <a:rPr lang="en-US" altLang="en-US"/>
              <a:t>Utilization</a:t>
            </a:r>
          </a:p>
          <a:p>
            <a:pPr lvl="1"/>
            <a:r>
              <a:rPr lang="en-US" altLang="en-US"/>
              <a:t>Vehicle routing</a:t>
            </a:r>
          </a:p>
          <a:p>
            <a:pPr lvl="1"/>
            <a:r>
              <a:rPr lang="en-US" altLang="en-US"/>
              <a:t>Customer service</a:t>
            </a:r>
          </a:p>
        </p:txBody>
      </p:sp>
    </p:spTree>
    <p:extLst>
      <p:ext uri="{BB962C8B-B14F-4D97-AF65-F5344CB8AC3E}">
        <p14:creationId xmlns:p14="http://schemas.microsoft.com/office/powerpoint/2010/main" val="441083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noFill/>
        </p:spPr>
        <p:txBody>
          <a:bodyPr vert="horz" lIns="92075" tIns="46038" rIns="92075" bIns="46038" rtlCol="0" anchor="b">
            <a:normAutofit/>
          </a:bodyPr>
          <a:lstStyle/>
          <a:p>
            <a:r>
              <a:rPr lang="en-US" altLang="en-US"/>
              <a:t>Rail</a:t>
            </a:r>
            <a:endParaRPr lang="en-US" altLang="en-US" b="0"/>
          </a:p>
        </p:txBody>
      </p:sp>
      <p:sp>
        <p:nvSpPr>
          <p:cNvPr id="19460" name="Rectangle 3"/>
          <p:cNvSpPr>
            <a:spLocks noGrp="1" noChangeArrowheads="1"/>
          </p:cNvSpPr>
          <p:nvPr>
            <p:ph type="body" idx="1"/>
          </p:nvPr>
        </p:nvSpPr>
        <p:spPr>
          <a:xfrm>
            <a:off x="2209800" y="1676400"/>
            <a:ext cx="7727950" cy="4114800"/>
          </a:xfrm>
          <a:noFill/>
        </p:spPr>
        <p:txBody>
          <a:bodyPr vert="horz" lIns="92075" tIns="46038" rIns="92075" bIns="46038" rtlCol="0" anchor="ctr">
            <a:normAutofit/>
          </a:bodyPr>
          <a:lstStyle/>
          <a:p>
            <a:r>
              <a:rPr lang="en-US" altLang="en-US"/>
              <a:t>Average revenue / ton-mile (1996) = 2.5 cents</a:t>
            </a:r>
          </a:p>
          <a:p>
            <a:r>
              <a:rPr lang="en-US" altLang="en-US"/>
              <a:t>Average haul = 720 miles</a:t>
            </a:r>
          </a:p>
          <a:p>
            <a:r>
              <a:rPr lang="en-US" altLang="en-US"/>
              <a:t>Average load = 80 tons</a:t>
            </a:r>
          </a:p>
          <a:p>
            <a:r>
              <a:rPr lang="en-US" altLang="en-US"/>
              <a:t>Key issues:</a:t>
            </a:r>
          </a:p>
          <a:p>
            <a:pPr lvl="1"/>
            <a:r>
              <a:rPr lang="en-US" altLang="en-US"/>
              <a:t>Scheduling to minimize delays / improve service</a:t>
            </a:r>
          </a:p>
          <a:p>
            <a:pPr lvl="1"/>
            <a:r>
              <a:rPr lang="en-US" altLang="en-US"/>
              <a:t>Off-track delays (at pickup and delivery end) </a:t>
            </a:r>
          </a:p>
          <a:p>
            <a:pPr lvl="1"/>
            <a:r>
              <a:rPr lang="en-US" altLang="en-US"/>
              <a:t>Yard operations</a:t>
            </a:r>
          </a:p>
          <a:p>
            <a:pPr lvl="1"/>
            <a:r>
              <a:rPr lang="en-US" altLang="en-US"/>
              <a:t>Variability of delivery times</a:t>
            </a:r>
          </a:p>
          <a:p>
            <a:pPr lvl="1"/>
            <a:endParaRPr lang="en-US" altLang="en-US"/>
          </a:p>
        </p:txBody>
      </p:sp>
    </p:spTree>
    <p:extLst>
      <p:ext uri="{BB962C8B-B14F-4D97-AF65-F5344CB8AC3E}">
        <p14:creationId xmlns:p14="http://schemas.microsoft.com/office/powerpoint/2010/main" val="102042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noFill/>
        </p:spPr>
        <p:txBody>
          <a:bodyPr vert="horz" lIns="92075" tIns="46038" rIns="92075" bIns="46038" rtlCol="0" anchor="b">
            <a:normAutofit/>
          </a:bodyPr>
          <a:lstStyle/>
          <a:p>
            <a:r>
              <a:rPr lang="en-US" altLang="en-US"/>
              <a:t>Air</a:t>
            </a:r>
            <a:endParaRPr lang="en-US" altLang="en-US" b="0"/>
          </a:p>
        </p:txBody>
      </p:sp>
      <p:sp>
        <p:nvSpPr>
          <p:cNvPr id="20484" name="Rectangle 3"/>
          <p:cNvSpPr>
            <a:spLocks noGrp="1" noChangeArrowheads="1"/>
          </p:cNvSpPr>
          <p:nvPr>
            <p:ph type="body" idx="1"/>
          </p:nvPr>
        </p:nvSpPr>
        <p:spPr>
          <a:xfrm>
            <a:off x="2514600" y="1676400"/>
            <a:ext cx="7727950" cy="4114800"/>
          </a:xfrm>
          <a:noFill/>
        </p:spPr>
        <p:txBody>
          <a:bodyPr vert="horz" lIns="92075" tIns="46038" rIns="92075" bIns="46038" rtlCol="0" anchor="ctr">
            <a:normAutofit/>
          </a:bodyPr>
          <a:lstStyle/>
          <a:p>
            <a:r>
              <a:rPr lang="en-US" altLang="en-US"/>
              <a:t>Key issues:</a:t>
            </a:r>
          </a:p>
          <a:p>
            <a:pPr lvl="1"/>
            <a:r>
              <a:rPr lang="en-US" altLang="en-US"/>
              <a:t>Location/number of hubs</a:t>
            </a:r>
          </a:p>
          <a:p>
            <a:pPr lvl="1"/>
            <a:r>
              <a:rPr lang="en-US" altLang="en-US"/>
              <a:t>Location of fleet bases/crew bases</a:t>
            </a:r>
          </a:p>
          <a:p>
            <a:pPr lvl="1"/>
            <a:r>
              <a:rPr lang="en-US" altLang="en-US"/>
              <a:t>Schedule optimization</a:t>
            </a:r>
          </a:p>
          <a:p>
            <a:pPr lvl="1"/>
            <a:r>
              <a:rPr lang="en-US" altLang="en-US"/>
              <a:t>Fleet assignment</a:t>
            </a:r>
          </a:p>
          <a:p>
            <a:pPr lvl="1"/>
            <a:r>
              <a:rPr lang="en-US" altLang="en-US"/>
              <a:t>Crew scheduling</a:t>
            </a:r>
          </a:p>
          <a:p>
            <a:pPr lvl="1"/>
            <a:r>
              <a:rPr lang="en-US" altLang="en-US"/>
              <a:t>Yield management</a:t>
            </a:r>
          </a:p>
        </p:txBody>
      </p:sp>
    </p:spTree>
    <p:extLst>
      <p:ext uri="{BB962C8B-B14F-4D97-AF65-F5344CB8AC3E}">
        <p14:creationId xmlns:p14="http://schemas.microsoft.com/office/powerpoint/2010/main" val="2123856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r>
              <a:rPr lang="en-US" altLang="en-US"/>
              <a:t>Package Carriers</a:t>
            </a:r>
          </a:p>
        </p:txBody>
      </p:sp>
      <p:sp>
        <p:nvSpPr>
          <p:cNvPr id="21508" name="Rectangle 3"/>
          <p:cNvSpPr>
            <a:spLocks noGrp="1" noChangeArrowheads="1"/>
          </p:cNvSpPr>
          <p:nvPr>
            <p:ph type="body" idx="1"/>
          </p:nvPr>
        </p:nvSpPr>
        <p:spPr>
          <a:xfrm>
            <a:off x="1873250" y="1524000"/>
            <a:ext cx="8413750" cy="4114800"/>
          </a:xfrm>
        </p:spPr>
        <p:txBody>
          <a:bodyPr>
            <a:normAutofit fontScale="92500" lnSpcReduction="10000"/>
          </a:bodyPr>
          <a:lstStyle/>
          <a:p>
            <a:r>
              <a:rPr lang="en-US" altLang="en-US" sz="2600"/>
              <a:t>Companies like FedEx, UPS, USPS, that carry small packages ranging from letters to shipments of about 150 pounds</a:t>
            </a:r>
          </a:p>
          <a:p>
            <a:r>
              <a:rPr lang="en-US" altLang="en-US" sz="2600"/>
              <a:t>Expensive</a:t>
            </a:r>
          </a:p>
          <a:p>
            <a:r>
              <a:rPr lang="en-US" altLang="en-US" sz="2600"/>
              <a:t>Rapid and reliable delivery</a:t>
            </a:r>
          </a:p>
          <a:p>
            <a:r>
              <a:rPr lang="en-US" altLang="en-US" sz="2600"/>
              <a:t>Small and time-sensitive shipments</a:t>
            </a:r>
          </a:p>
          <a:p>
            <a:r>
              <a:rPr lang="en-US" altLang="en-US" sz="2600"/>
              <a:t>Preferred mode for e-businesses (e.g., Amazon, Dell, McMaster-Carr)</a:t>
            </a:r>
          </a:p>
          <a:p>
            <a:r>
              <a:rPr lang="en-US" altLang="en-US" sz="2600"/>
              <a:t>Consolidation of shipments (especially important for package carriers that use air as a primary method of transport)</a:t>
            </a:r>
          </a:p>
        </p:txBody>
      </p:sp>
    </p:spTree>
    <p:extLst>
      <p:ext uri="{BB962C8B-B14F-4D97-AF65-F5344CB8AC3E}">
        <p14:creationId xmlns:p14="http://schemas.microsoft.com/office/powerpoint/2010/main" val="362990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r>
              <a:rPr lang="en-US" altLang="en-US"/>
              <a:t>Water</a:t>
            </a:r>
          </a:p>
        </p:txBody>
      </p:sp>
      <p:sp>
        <p:nvSpPr>
          <p:cNvPr id="22532" name="Rectangle 3"/>
          <p:cNvSpPr>
            <a:spLocks noGrp="1" noChangeArrowheads="1"/>
          </p:cNvSpPr>
          <p:nvPr>
            <p:ph type="body" idx="1"/>
          </p:nvPr>
        </p:nvSpPr>
        <p:spPr>
          <a:xfrm>
            <a:off x="2025650" y="1676400"/>
            <a:ext cx="8108950" cy="4114800"/>
          </a:xfrm>
        </p:spPr>
        <p:txBody>
          <a:bodyPr/>
          <a:lstStyle/>
          <a:p>
            <a:r>
              <a:rPr lang="en-US" altLang="en-US"/>
              <a:t>Limited to certain geographic areas</a:t>
            </a:r>
          </a:p>
          <a:p>
            <a:r>
              <a:rPr lang="en-US" altLang="en-US"/>
              <a:t>Ocean, inland waterway system, coastal waters</a:t>
            </a:r>
          </a:p>
          <a:p>
            <a:r>
              <a:rPr lang="en-US" altLang="en-US"/>
              <a:t>Very large loads at very low cost</a:t>
            </a:r>
          </a:p>
          <a:p>
            <a:r>
              <a:rPr lang="en-US" altLang="en-US"/>
              <a:t>Slowest</a:t>
            </a:r>
          </a:p>
          <a:p>
            <a:r>
              <a:rPr lang="en-US" altLang="en-US"/>
              <a:t>Dominant in global trade (autos, grain, apparel, etc.)</a:t>
            </a:r>
          </a:p>
        </p:txBody>
      </p:sp>
    </p:spTree>
    <p:extLst>
      <p:ext uri="{BB962C8B-B14F-4D97-AF65-F5344CB8AC3E}">
        <p14:creationId xmlns:p14="http://schemas.microsoft.com/office/powerpoint/2010/main" val="1932851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r>
              <a:rPr lang="en-US" altLang="en-US"/>
              <a:t>Pipeline</a:t>
            </a:r>
          </a:p>
        </p:txBody>
      </p:sp>
      <p:sp>
        <p:nvSpPr>
          <p:cNvPr id="23556" name="Rectangle 3"/>
          <p:cNvSpPr>
            <a:spLocks noGrp="1" noChangeArrowheads="1"/>
          </p:cNvSpPr>
          <p:nvPr>
            <p:ph type="body" idx="1"/>
          </p:nvPr>
        </p:nvSpPr>
        <p:spPr>
          <a:xfrm>
            <a:off x="2209800" y="1676400"/>
            <a:ext cx="7727950" cy="4114800"/>
          </a:xfrm>
        </p:spPr>
        <p:txBody>
          <a:bodyPr/>
          <a:lstStyle/>
          <a:p>
            <a:r>
              <a:rPr lang="en-US" altLang="en-US"/>
              <a:t>High fixed cost</a:t>
            </a:r>
          </a:p>
          <a:p>
            <a:r>
              <a:rPr lang="en-US" altLang="en-US"/>
              <a:t>Primarily for crude petroleum, refined petroleum products, natural gas</a:t>
            </a:r>
          </a:p>
          <a:p>
            <a:r>
              <a:rPr lang="en-US" altLang="en-US"/>
              <a:t>Best for large and predictable demand</a:t>
            </a:r>
          </a:p>
          <a:p>
            <a:r>
              <a:rPr lang="en-US" altLang="en-US"/>
              <a:t>Would be used for getting crude oil to a port or refinery, but not for getting refined gasoline to a gasoline station (why?)</a:t>
            </a:r>
          </a:p>
        </p:txBody>
      </p:sp>
    </p:spTree>
    <p:extLst>
      <p:ext uri="{BB962C8B-B14F-4D97-AF65-F5344CB8AC3E}">
        <p14:creationId xmlns:p14="http://schemas.microsoft.com/office/powerpoint/2010/main" val="453965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altLang="en-US"/>
              <a:t>Intermodal</a:t>
            </a:r>
          </a:p>
        </p:txBody>
      </p:sp>
      <p:sp>
        <p:nvSpPr>
          <p:cNvPr id="24580" name="Rectangle 3"/>
          <p:cNvSpPr>
            <a:spLocks noGrp="1" noChangeArrowheads="1"/>
          </p:cNvSpPr>
          <p:nvPr>
            <p:ph type="body" idx="1"/>
          </p:nvPr>
        </p:nvSpPr>
        <p:spPr>
          <a:xfrm>
            <a:off x="1828800" y="1524000"/>
            <a:ext cx="8610600" cy="4114800"/>
          </a:xfrm>
        </p:spPr>
        <p:txBody>
          <a:bodyPr/>
          <a:lstStyle/>
          <a:p>
            <a:pPr>
              <a:lnSpc>
                <a:spcPct val="90000"/>
              </a:lnSpc>
            </a:pPr>
            <a:r>
              <a:rPr lang="en-US" altLang="en-US"/>
              <a:t>Use of more than one mode of transportation to move a shipment to its destination</a:t>
            </a:r>
          </a:p>
          <a:p>
            <a:pPr>
              <a:lnSpc>
                <a:spcPct val="90000"/>
              </a:lnSpc>
            </a:pPr>
            <a:r>
              <a:rPr lang="en-US" altLang="en-US"/>
              <a:t>Most common example: rail/truck</a:t>
            </a:r>
          </a:p>
          <a:p>
            <a:pPr>
              <a:lnSpc>
                <a:spcPct val="90000"/>
              </a:lnSpc>
            </a:pPr>
            <a:r>
              <a:rPr lang="en-US" altLang="en-US"/>
              <a:t>Also water/rail/truck or water/truck</a:t>
            </a:r>
          </a:p>
          <a:p>
            <a:pPr>
              <a:lnSpc>
                <a:spcPct val="90000"/>
              </a:lnSpc>
            </a:pPr>
            <a:r>
              <a:rPr lang="en-US" altLang="en-US"/>
              <a:t>Grown considerably with increased use of containers</a:t>
            </a:r>
          </a:p>
          <a:p>
            <a:pPr>
              <a:lnSpc>
                <a:spcPct val="90000"/>
              </a:lnSpc>
            </a:pPr>
            <a:r>
              <a:rPr lang="en-US" altLang="en-US"/>
              <a:t>Increased global trade has also increased use of intermodal transportation</a:t>
            </a:r>
          </a:p>
          <a:p>
            <a:pPr>
              <a:lnSpc>
                <a:spcPct val="90000"/>
              </a:lnSpc>
            </a:pPr>
            <a:r>
              <a:rPr lang="en-US" altLang="en-US"/>
              <a:t>More convenient for shippers (one entity provides the complete service)</a:t>
            </a:r>
          </a:p>
          <a:p>
            <a:pPr>
              <a:lnSpc>
                <a:spcPct val="90000"/>
              </a:lnSpc>
            </a:pPr>
            <a:r>
              <a:rPr lang="en-US" altLang="en-US"/>
              <a:t>Key issue involves the exchange of information to facilitate transfer between different transport modes</a:t>
            </a:r>
          </a:p>
        </p:txBody>
      </p:sp>
    </p:spTree>
    <p:extLst>
      <p:ext uri="{BB962C8B-B14F-4D97-AF65-F5344CB8AC3E}">
        <p14:creationId xmlns:p14="http://schemas.microsoft.com/office/powerpoint/2010/main" val="193068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1905000" y="266700"/>
            <a:ext cx="8305800" cy="1104900"/>
          </a:xfrm>
          <a:noFill/>
        </p:spPr>
        <p:txBody>
          <a:bodyPr vert="horz" lIns="92075" tIns="46038" rIns="92075" bIns="46038" rtlCol="0" anchor="b">
            <a:normAutofit/>
          </a:bodyPr>
          <a:lstStyle/>
          <a:p>
            <a:r>
              <a:rPr lang="en-US" altLang="en-US"/>
              <a:t>Design Options for a</a:t>
            </a:r>
            <a:br>
              <a:rPr lang="en-US" altLang="en-US"/>
            </a:br>
            <a:r>
              <a:rPr lang="en-US" altLang="en-US"/>
              <a:t>Transportation Network</a:t>
            </a:r>
            <a:endParaRPr lang="en-US" altLang="en-US" sz="3200"/>
          </a:p>
        </p:txBody>
      </p:sp>
      <p:sp>
        <p:nvSpPr>
          <p:cNvPr id="25604" name="Rectangle 3"/>
          <p:cNvSpPr>
            <a:spLocks noGrp="1" noChangeArrowheads="1"/>
          </p:cNvSpPr>
          <p:nvPr>
            <p:ph type="body" idx="1"/>
          </p:nvPr>
        </p:nvSpPr>
        <p:spPr>
          <a:xfrm>
            <a:off x="1981200" y="1676400"/>
            <a:ext cx="8261350" cy="4114800"/>
          </a:xfrm>
          <a:noFill/>
        </p:spPr>
        <p:txBody>
          <a:bodyPr vert="horz" lIns="92075" tIns="46038" rIns="92075" bIns="46038" rtlCol="0" anchor="ctr">
            <a:normAutofit/>
          </a:bodyPr>
          <a:lstStyle/>
          <a:p>
            <a:r>
              <a:rPr lang="en-US" altLang="en-US"/>
              <a:t>What are the transportation options? Which one to select? On what basis?</a:t>
            </a:r>
          </a:p>
          <a:p>
            <a:r>
              <a:rPr lang="en-US" altLang="en-US"/>
              <a:t>Direct shipping network</a:t>
            </a:r>
          </a:p>
          <a:p>
            <a:r>
              <a:rPr lang="en-US" altLang="en-US"/>
              <a:t>Direct shipping with milk runs</a:t>
            </a:r>
          </a:p>
          <a:p>
            <a:r>
              <a:rPr lang="en-US" altLang="en-US"/>
              <a:t>All shipments via central DC</a:t>
            </a:r>
          </a:p>
          <a:p>
            <a:r>
              <a:rPr lang="en-US" altLang="en-US"/>
              <a:t>Shipping via DC using milk runs</a:t>
            </a:r>
          </a:p>
          <a:p>
            <a:r>
              <a:rPr lang="en-US" altLang="en-US"/>
              <a:t>Tailored network</a:t>
            </a:r>
          </a:p>
        </p:txBody>
      </p:sp>
    </p:spTree>
    <p:extLst>
      <p:ext uri="{BB962C8B-B14F-4D97-AF65-F5344CB8AC3E}">
        <p14:creationId xmlns:p14="http://schemas.microsoft.com/office/powerpoint/2010/main" val="481677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nvPr>
        </p:nvGraphicFramePr>
        <p:xfrm>
          <a:off x="761999" y="948267"/>
          <a:ext cx="11159067" cy="5232400"/>
        </p:xfrm>
        <a:graphic>
          <a:graphicData uri="http://schemas.openxmlformats.org/presentationml/2006/ole">
            <mc:AlternateContent xmlns:mc="http://schemas.openxmlformats.org/markup-compatibility/2006">
              <mc:Choice xmlns:v="urn:schemas-microsoft-com:vml" Requires="v">
                <p:oleObj spid="_x0000_s1097" name="Document" r:id="rId4" imgW="5943600" imgH="1638300" progId="Word.Document.12">
                  <p:embed/>
                </p:oleObj>
              </mc:Choice>
              <mc:Fallback>
                <p:oleObj name="Document" r:id="rId4" imgW="5943600" imgH="1638300" progId="Word.Document.12">
                  <p:embed/>
                  <p:pic>
                    <p:nvPicPr>
                      <p:cNvPr id="0" name=""/>
                      <p:cNvPicPr/>
                      <p:nvPr/>
                    </p:nvPicPr>
                    <p:blipFill>
                      <a:blip r:embed="rId5"/>
                      <a:stretch>
                        <a:fillRect/>
                      </a:stretch>
                    </p:blipFill>
                    <p:spPr>
                      <a:xfrm>
                        <a:off x="761999" y="948267"/>
                        <a:ext cx="11159067" cy="5232400"/>
                      </a:xfrm>
                      <a:prstGeom prst="rect">
                        <a:avLst/>
                      </a:prstGeom>
                    </p:spPr>
                  </p:pic>
                </p:oleObj>
              </mc:Fallback>
            </mc:AlternateContent>
          </a:graphicData>
        </a:graphic>
      </p:graphicFrame>
    </p:spTree>
    <p:extLst>
      <p:ext uri="{BB962C8B-B14F-4D97-AF65-F5344CB8AC3E}">
        <p14:creationId xmlns:p14="http://schemas.microsoft.com/office/powerpoint/2010/main" val="17463784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1026"/>
          <p:cNvSpPr>
            <a:spLocks noGrp="1" noChangeArrowheads="1"/>
          </p:cNvSpPr>
          <p:nvPr>
            <p:ph type="title"/>
          </p:nvPr>
        </p:nvSpPr>
        <p:spPr>
          <a:xfrm>
            <a:off x="1676400" y="266700"/>
            <a:ext cx="8839200" cy="1104900"/>
          </a:xfrm>
        </p:spPr>
        <p:txBody>
          <a:bodyPr/>
          <a:lstStyle/>
          <a:p>
            <a:r>
              <a:rPr lang="en-US" altLang="en-US"/>
              <a:t>Trade-offs in Transportation Design</a:t>
            </a:r>
          </a:p>
        </p:txBody>
      </p:sp>
      <p:sp>
        <p:nvSpPr>
          <p:cNvPr id="26628" name="Rectangle 1027"/>
          <p:cNvSpPr>
            <a:spLocks noGrp="1" noChangeArrowheads="1"/>
          </p:cNvSpPr>
          <p:nvPr>
            <p:ph type="body" idx="1"/>
          </p:nvPr>
        </p:nvSpPr>
        <p:spPr>
          <a:xfrm>
            <a:off x="2209800" y="1676400"/>
            <a:ext cx="7727950" cy="4114800"/>
          </a:xfrm>
        </p:spPr>
        <p:txBody>
          <a:bodyPr/>
          <a:lstStyle/>
          <a:p>
            <a:r>
              <a:rPr lang="en-US" altLang="en-US"/>
              <a:t>Transportation and inventory cost trade-off</a:t>
            </a:r>
          </a:p>
          <a:p>
            <a:pPr lvl="1"/>
            <a:r>
              <a:rPr lang="en-US" altLang="en-US"/>
              <a:t>Choice of transportation mode</a:t>
            </a:r>
          </a:p>
          <a:p>
            <a:pPr lvl="1"/>
            <a:r>
              <a:rPr lang="en-US" altLang="en-US"/>
              <a:t>Inventory aggregation</a:t>
            </a:r>
          </a:p>
          <a:p>
            <a:r>
              <a:rPr lang="en-US" altLang="en-US"/>
              <a:t>Transportation cost and responsiveness trade-off</a:t>
            </a:r>
          </a:p>
        </p:txBody>
      </p:sp>
    </p:spTree>
    <p:extLst>
      <p:ext uri="{BB962C8B-B14F-4D97-AF65-F5344CB8AC3E}">
        <p14:creationId xmlns:p14="http://schemas.microsoft.com/office/powerpoint/2010/main" val="1396940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n-US" altLang="en-US"/>
              <a:t>Choice of Transportation Mode</a:t>
            </a:r>
          </a:p>
        </p:txBody>
      </p:sp>
      <p:sp>
        <p:nvSpPr>
          <p:cNvPr id="27652" name="Rectangle 3"/>
          <p:cNvSpPr>
            <a:spLocks noGrp="1" noChangeArrowheads="1"/>
          </p:cNvSpPr>
          <p:nvPr>
            <p:ph type="body" idx="1"/>
          </p:nvPr>
        </p:nvSpPr>
        <p:spPr>
          <a:xfrm>
            <a:off x="2057400" y="1676400"/>
            <a:ext cx="8108950" cy="4114800"/>
          </a:xfrm>
        </p:spPr>
        <p:txBody>
          <a:bodyPr/>
          <a:lstStyle/>
          <a:p>
            <a:r>
              <a:rPr lang="en-US" altLang="en-US"/>
              <a:t>A manager must account for inventory costs when selecting a mode of transportation</a:t>
            </a:r>
          </a:p>
          <a:p>
            <a:r>
              <a:rPr lang="en-US" altLang="en-US"/>
              <a:t>A mode with higher transportation costs can be justified if it results in significantly lower inventories</a:t>
            </a:r>
          </a:p>
        </p:txBody>
      </p:sp>
    </p:spTree>
    <p:extLst>
      <p:ext uri="{BB962C8B-B14F-4D97-AF65-F5344CB8AC3E}">
        <p14:creationId xmlns:p14="http://schemas.microsoft.com/office/powerpoint/2010/main" val="2081939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altLang="en-US"/>
              <a:t>Inventory Aggregation: Inventory vs. Transportation Cost</a:t>
            </a:r>
          </a:p>
        </p:txBody>
      </p:sp>
      <p:sp>
        <p:nvSpPr>
          <p:cNvPr id="28676" name="Rectangle 3"/>
          <p:cNvSpPr>
            <a:spLocks noGrp="1" noChangeArrowheads="1"/>
          </p:cNvSpPr>
          <p:nvPr>
            <p:ph type="body" idx="1"/>
          </p:nvPr>
        </p:nvSpPr>
        <p:spPr>
          <a:xfrm>
            <a:off x="1981200" y="1600200"/>
            <a:ext cx="8261350" cy="4724400"/>
          </a:xfrm>
        </p:spPr>
        <p:txBody>
          <a:bodyPr/>
          <a:lstStyle/>
          <a:p>
            <a:r>
              <a:rPr lang="en-US" altLang="en-US"/>
              <a:t>As a result of physical aggregation</a:t>
            </a:r>
          </a:p>
          <a:p>
            <a:pPr lvl="1"/>
            <a:r>
              <a:rPr lang="en-US" altLang="en-US"/>
              <a:t>Inventory costs decrease</a:t>
            </a:r>
          </a:p>
          <a:p>
            <a:pPr lvl="1"/>
            <a:r>
              <a:rPr lang="en-US" altLang="en-US"/>
              <a:t>Inbound transportation cost decreases</a:t>
            </a:r>
          </a:p>
          <a:p>
            <a:pPr lvl="1"/>
            <a:r>
              <a:rPr lang="en-US" altLang="en-US"/>
              <a:t>Outbound transportation cost increases</a:t>
            </a:r>
          </a:p>
          <a:p>
            <a:r>
              <a:rPr lang="en-US" altLang="en-US"/>
              <a:t>Inventory aggregation decreases supply chain costs if the product has a high value to weight ratio, high demand uncertainty, or customer orders are large</a:t>
            </a:r>
          </a:p>
          <a:p>
            <a:r>
              <a:rPr lang="en-US" altLang="en-US"/>
              <a:t>Inventory aggregation may increase supply chain costs if the product has a low value to weight ratio, low demand uncertainty, or customer orders are small</a:t>
            </a:r>
          </a:p>
        </p:txBody>
      </p:sp>
    </p:spTree>
    <p:extLst>
      <p:ext uri="{BB962C8B-B14F-4D97-AF65-F5344CB8AC3E}">
        <p14:creationId xmlns:p14="http://schemas.microsoft.com/office/powerpoint/2010/main" val="548339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normAutofit fontScale="90000"/>
          </a:bodyPr>
          <a:lstStyle/>
          <a:p>
            <a:r>
              <a:rPr lang="en-US" altLang="en-US" sz="3400"/>
              <a:t>Trade-offs Between Transportation Cost and Customer Responsiveness</a:t>
            </a:r>
            <a:endParaRPr lang="en-US" altLang="en-US" sz="3200"/>
          </a:p>
        </p:txBody>
      </p:sp>
      <p:sp>
        <p:nvSpPr>
          <p:cNvPr id="29700" name="Rectangle 3"/>
          <p:cNvSpPr>
            <a:spLocks noGrp="1" noChangeArrowheads="1"/>
          </p:cNvSpPr>
          <p:nvPr>
            <p:ph type="body" idx="1"/>
          </p:nvPr>
        </p:nvSpPr>
        <p:spPr>
          <a:xfrm>
            <a:off x="1981200" y="1676400"/>
            <a:ext cx="8261350" cy="4114800"/>
          </a:xfrm>
        </p:spPr>
        <p:txBody>
          <a:bodyPr/>
          <a:lstStyle/>
          <a:p>
            <a:r>
              <a:rPr lang="en-US" altLang="en-US"/>
              <a:t>Temporal aggregation is the process of combining orders across time</a:t>
            </a:r>
          </a:p>
          <a:p>
            <a:r>
              <a:rPr lang="en-US" altLang="en-US"/>
              <a:t>Temporal aggregation reduces transportation cost because it results in larger shipments and reduces variation in shipment sizes</a:t>
            </a:r>
          </a:p>
          <a:p>
            <a:r>
              <a:rPr lang="en-US" altLang="en-US"/>
              <a:t>However, temporal aggregation reduces customer responsiveness</a:t>
            </a:r>
          </a:p>
        </p:txBody>
      </p:sp>
    </p:spTree>
    <p:extLst>
      <p:ext uri="{BB962C8B-B14F-4D97-AF65-F5344CB8AC3E}">
        <p14:creationId xmlns:p14="http://schemas.microsoft.com/office/powerpoint/2010/main" val="322872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r>
              <a:rPr lang="en-US" altLang="en-US"/>
              <a:t>Tailored Transportation</a:t>
            </a:r>
          </a:p>
        </p:txBody>
      </p:sp>
      <p:sp>
        <p:nvSpPr>
          <p:cNvPr id="30724" name="Rectangle 3"/>
          <p:cNvSpPr>
            <a:spLocks noGrp="1" noChangeArrowheads="1"/>
          </p:cNvSpPr>
          <p:nvPr>
            <p:ph type="body" idx="1"/>
          </p:nvPr>
        </p:nvSpPr>
        <p:spPr>
          <a:xfrm>
            <a:off x="1828800" y="1676400"/>
            <a:ext cx="8413750" cy="4114800"/>
          </a:xfrm>
        </p:spPr>
        <p:txBody>
          <a:bodyPr/>
          <a:lstStyle/>
          <a:p>
            <a:r>
              <a:rPr lang="en-US" altLang="en-US"/>
              <a:t>The use of different transportation networks and modes based on customer and product characteristics</a:t>
            </a:r>
          </a:p>
          <a:p>
            <a:r>
              <a:rPr lang="en-US" altLang="en-US"/>
              <a:t>Factors affecting tailoring:</a:t>
            </a:r>
          </a:p>
          <a:p>
            <a:pPr lvl="1"/>
            <a:r>
              <a:rPr lang="en-US" altLang="en-US"/>
              <a:t>Customer distance and density</a:t>
            </a:r>
          </a:p>
          <a:p>
            <a:pPr lvl="1"/>
            <a:r>
              <a:rPr lang="en-US" altLang="en-US"/>
              <a:t>Customer size</a:t>
            </a:r>
          </a:p>
          <a:p>
            <a:pPr lvl="1"/>
            <a:r>
              <a:rPr lang="en-US" altLang="en-US"/>
              <a:t>Product demand and value</a:t>
            </a:r>
          </a:p>
        </p:txBody>
      </p:sp>
    </p:spTree>
    <p:extLst>
      <p:ext uri="{BB962C8B-B14F-4D97-AF65-F5344CB8AC3E}">
        <p14:creationId xmlns:p14="http://schemas.microsoft.com/office/powerpoint/2010/main" val="1978398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altLang="en-US"/>
              <a:t>Role of IT in Transportation</a:t>
            </a:r>
          </a:p>
        </p:txBody>
      </p:sp>
      <p:sp>
        <p:nvSpPr>
          <p:cNvPr id="31748" name="Rectangle 3"/>
          <p:cNvSpPr>
            <a:spLocks noGrp="1" noChangeArrowheads="1"/>
          </p:cNvSpPr>
          <p:nvPr>
            <p:ph type="body" idx="1"/>
          </p:nvPr>
        </p:nvSpPr>
        <p:spPr>
          <a:xfrm>
            <a:off x="1828800" y="1676400"/>
            <a:ext cx="8413750" cy="4114800"/>
          </a:xfrm>
        </p:spPr>
        <p:txBody>
          <a:bodyPr/>
          <a:lstStyle/>
          <a:p>
            <a:r>
              <a:rPr lang="en-US" altLang="en-US"/>
              <a:t>The complexity of transportation decisions demands to use of IT systems</a:t>
            </a:r>
          </a:p>
          <a:p>
            <a:r>
              <a:rPr lang="en-US" altLang="en-US"/>
              <a:t>IT software can assist in:</a:t>
            </a:r>
          </a:p>
          <a:p>
            <a:pPr lvl="1"/>
            <a:r>
              <a:rPr lang="en-US" altLang="en-US"/>
              <a:t>Identification of optimal routes by minimizing costs subject to delivery constraints</a:t>
            </a:r>
          </a:p>
          <a:p>
            <a:pPr lvl="1"/>
            <a:r>
              <a:rPr lang="en-US" altLang="en-US"/>
              <a:t>Optimal fleet utilization</a:t>
            </a:r>
          </a:p>
          <a:p>
            <a:pPr lvl="1"/>
            <a:r>
              <a:rPr lang="en-US" altLang="en-US"/>
              <a:t>GPS applications</a:t>
            </a:r>
          </a:p>
        </p:txBody>
      </p:sp>
    </p:spTree>
    <p:extLst>
      <p:ext uri="{BB962C8B-B14F-4D97-AF65-F5344CB8AC3E}">
        <p14:creationId xmlns:p14="http://schemas.microsoft.com/office/powerpoint/2010/main" val="1453224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r>
              <a:rPr lang="en-US" altLang="en-US" sz="3200"/>
              <a:t>Risk Management in Transportation</a:t>
            </a:r>
          </a:p>
        </p:txBody>
      </p:sp>
      <p:sp>
        <p:nvSpPr>
          <p:cNvPr id="32772" name="Rectangle 3"/>
          <p:cNvSpPr>
            <a:spLocks noGrp="1" noChangeArrowheads="1"/>
          </p:cNvSpPr>
          <p:nvPr>
            <p:ph type="body" idx="1"/>
          </p:nvPr>
        </p:nvSpPr>
        <p:spPr>
          <a:xfrm>
            <a:off x="1828800" y="1676400"/>
            <a:ext cx="8413750" cy="4114800"/>
          </a:xfrm>
        </p:spPr>
        <p:txBody>
          <a:bodyPr/>
          <a:lstStyle/>
          <a:p>
            <a:pPr>
              <a:lnSpc>
                <a:spcPct val="90000"/>
              </a:lnSpc>
            </a:pPr>
            <a:r>
              <a:rPr lang="en-US" altLang="en-US"/>
              <a:t>Three main risks to be considered in transportation are:</a:t>
            </a:r>
          </a:p>
          <a:p>
            <a:pPr lvl="1">
              <a:lnSpc>
                <a:spcPct val="90000"/>
              </a:lnSpc>
            </a:pPr>
            <a:r>
              <a:rPr lang="en-US" altLang="en-US"/>
              <a:t>Risk that the shipment is delayed</a:t>
            </a:r>
          </a:p>
          <a:p>
            <a:pPr lvl="1">
              <a:lnSpc>
                <a:spcPct val="90000"/>
              </a:lnSpc>
            </a:pPr>
            <a:r>
              <a:rPr lang="en-US" altLang="en-US"/>
              <a:t>Risk of disruptions</a:t>
            </a:r>
          </a:p>
          <a:p>
            <a:pPr lvl="1">
              <a:lnSpc>
                <a:spcPct val="90000"/>
              </a:lnSpc>
            </a:pPr>
            <a:r>
              <a:rPr lang="en-US" altLang="en-US"/>
              <a:t>Risk of hazardous material</a:t>
            </a:r>
          </a:p>
          <a:p>
            <a:pPr>
              <a:lnSpc>
                <a:spcPct val="90000"/>
              </a:lnSpc>
            </a:pPr>
            <a:r>
              <a:rPr lang="en-US" altLang="en-US"/>
              <a:t>Risk mitigation strategies:</a:t>
            </a:r>
          </a:p>
          <a:p>
            <a:pPr lvl="1">
              <a:lnSpc>
                <a:spcPct val="90000"/>
              </a:lnSpc>
            </a:pPr>
            <a:r>
              <a:rPr lang="en-US" altLang="en-US"/>
              <a:t>Decrease the probability of disruptions</a:t>
            </a:r>
          </a:p>
          <a:p>
            <a:pPr lvl="1">
              <a:lnSpc>
                <a:spcPct val="90000"/>
              </a:lnSpc>
            </a:pPr>
            <a:r>
              <a:rPr lang="en-US" altLang="en-US"/>
              <a:t>Alternative routings</a:t>
            </a:r>
          </a:p>
          <a:p>
            <a:pPr lvl="1">
              <a:lnSpc>
                <a:spcPct val="90000"/>
              </a:lnSpc>
            </a:pPr>
            <a:r>
              <a:rPr lang="en-US" altLang="en-US"/>
              <a:t>In case of hazardous materials the use of modified containers, low-risk transportation models, modification of physical and chemical properties can prove to be effective</a:t>
            </a:r>
          </a:p>
        </p:txBody>
      </p:sp>
    </p:spTree>
    <p:extLst>
      <p:ext uri="{BB962C8B-B14F-4D97-AF65-F5344CB8AC3E}">
        <p14:creationId xmlns:p14="http://schemas.microsoft.com/office/powerpoint/2010/main" val="1006906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1905000" y="266700"/>
            <a:ext cx="8305800" cy="1104900"/>
          </a:xfrm>
        </p:spPr>
        <p:txBody>
          <a:bodyPr/>
          <a:lstStyle/>
          <a:p>
            <a:r>
              <a:rPr lang="en-US" altLang="en-US"/>
              <a:t>Making Transportation</a:t>
            </a:r>
            <a:br>
              <a:rPr lang="en-US" altLang="en-US"/>
            </a:br>
            <a:r>
              <a:rPr lang="en-US" altLang="en-US"/>
              <a:t>Decisions in Practice</a:t>
            </a:r>
            <a:endParaRPr lang="en-US" altLang="en-US" sz="3200"/>
          </a:p>
        </p:txBody>
      </p:sp>
      <p:sp>
        <p:nvSpPr>
          <p:cNvPr id="33796" name="Rectangle 3"/>
          <p:cNvSpPr>
            <a:spLocks noGrp="1" noChangeArrowheads="1"/>
          </p:cNvSpPr>
          <p:nvPr>
            <p:ph type="body" idx="1"/>
          </p:nvPr>
        </p:nvSpPr>
        <p:spPr>
          <a:xfrm>
            <a:off x="2057400" y="1676400"/>
            <a:ext cx="8185150" cy="4114800"/>
          </a:xfrm>
        </p:spPr>
        <p:txBody>
          <a:bodyPr/>
          <a:lstStyle/>
          <a:p>
            <a:r>
              <a:rPr lang="en-US" altLang="en-US"/>
              <a:t>Align transportation strategy with competitive strategy</a:t>
            </a:r>
          </a:p>
          <a:p>
            <a:r>
              <a:rPr lang="en-US" altLang="en-US"/>
              <a:t>Consider both in-house and outsourced transportation</a:t>
            </a:r>
          </a:p>
          <a:p>
            <a:r>
              <a:rPr lang="en-US" altLang="en-US"/>
              <a:t>Design a transportation network that can handle </a:t>
            </a:r>
            <a:br>
              <a:rPr lang="en-US" altLang="en-US"/>
            </a:br>
            <a:r>
              <a:rPr lang="en-US" altLang="en-US"/>
              <a:t>e-commerce</a:t>
            </a:r>
          </a:p>
          <a:p>
            <a:r>
              <a:rPr lang="en-US" altLang="en-US"/>
              <a:t>Use technology to improve transportation performance</a:t>
            </a:r>
          </a:p>
          <a:p>
            <a:r>
              <a:rPr lang="en-US" altLang="en-US"/>
              <a:t>Design flexibility into the transportation network</a:t>
            </a:r>
          </a:p>
        </p:txBody>
      </p:sp>
    </p:spTree>
    <p:extLst>
      <p:ext uri="{BB962C8B-B14F-4D97-AF65-F5344CB8AC3E}">
        <p14:creationId xmlns:p14="http://schemas.microsoft.com/office/powerpoint/2010/main" val="900944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r>
              <a:rPr lang="en-US" altLang="en-US"/>
              <a:t>Summary of Learning Objectives</a:t>
            </a:r>
          </a:p>
        </p:txBody>
      </p:sp>
      <p:sp>
        <p:nvSpPr>
          <p:cNvPr id="34820" name="Rectangle 3"/>
          <p:cNvSpPr>
            <a:spLocks noGrp="1" noChangeArrowheads="1"/>
          </p:cNvSpPr>
          <p:nvPr>
            <p:ph type="body" idx="1"/>
          </p:nvPr>
        </p:nvSpPr>
        <p:spPr>
          <a:xfrm>
            <a:off x="2057400" y="1676400"/>
            <a:ext cx="8185150" cy="4114800"/>
          </a:xfrm>
        </p:spPr>
        <p:txBody>
          <a:bodyPr/>
          <a:lstStyle/>
          <a:p>
            <a:r>
              <a:rPr lang="en-US" altLang="en-US"/>
              <a:t>What is the role of transportation in a supply chain?</a:t>
            </a:r>
          </a:p>
          <a:p>
            <a:r>
              <a:rPr lang="en-US" altLang="en-US"/>
              <a:t>What are the strengths and weaknesses of different transport modes?</a:t>
            </a:r>
          </a:p>
          <a:p>
            <a:r>
              <a:rPr lang="en-US" altLang="en-US"/>
              <a:t>What are the different network design options and what are their strengths and weaknesses?</a:t>
            </a:r>
          </a:p>
          <a:p>
            <a:r>
              <a:rPr lang="en-US" altLang="en-US"/>
              <a:t>What are the trade-offs in transportation network design?</a:t>
            </a:r>
          </a:p>
        </p:txBody>
      </p:sp>
    </p:spTree>
    <p:extLst>
      <p:ext uri="{BB962C8B-B14F-4D97-AF65-F5344CB8AC3E}">
        <p14:creationId xmlns:p14="http://schemas.microsoft.com/office/powerpoint/2010/main" val="273151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4.2 The surrender of allowances</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975703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132" y="2053098"/>
            <a:ext cx="10993549" cy="1475013"/>
          </a:xfrm>
        </p:spPr>
        <p:txBody>
          <a:bodyPr>
            <a:normAutofit fontScale="90000"/>
          </a:bodyPr>
          <a:lstStyle/>
          <a:p>
            <a:pPr algn="ctr"/>
            <a:r>
              <a:rPr lang="en-US" dirty="0" err="1" smtClean="0"/>
              <a:t>Unidad</a:t>
            </a:r>
            <a:r>
              <a:rPr lang="en-US" dirty="0" smtClean="0"/>
              <a:t> </a:t>
            </a:r>
            <a:r>
              <a:rPr lang="en-US" dirty="0"/>
              <a:t>4</a:t>
            </a:r>
            <a:r>
              <a:rPr lang="en-US" dirty="0" smtClean="0"/>
              <a:t>.- </a:t>
            </a:r>
            <a:r>
              <a:rPr lang="es-MX" b="1" dirty="0"/>
              <a:t>Los Incoterms (2010) y los RAFTD. </a:t>
            </a:r>
            <a:r>
              <a:rPr lang="en-US" b="1" dirty="0"/>
              <a:t>(Revised American </a:t>
            </a:r>
            <a:r>
              <a:rPr lang="en-US" b="1" dirty="0" err="1"/>
              <a:t>Foreing</a:t>
            </a:r>
            <a:r>
              <a:rPr lang="en-US" b="1" dirty="0"/>
              <a:t> Trade definitions)</a:t>
            </a:r>
            <a:r>
              <a:rPr lang="en-US" dirty="0"/>
              <a:t/>
            </a:r>
            <a:br>
              <a:rPr lang="en-US" dirty="0"/>
            </a:br>
            <a:endParaRPr lang="en-US" dirty="0"/>
          </a:p>
        </p:txBody>
      </p:sp>
      <p:sp>
        <p:nvSpPr>
          <p:cNvPr id="3" name="Subtitle 2"/>
          <p:cNvSpPr>
            <a:spLocks noGrp="1"/>
          </p:cNvSpPr>
          <p:nvPr>
            <p:ph type="subTitle" idx="1"/>
          </p:nvPr>
        </p:nvSpPr>
        <p:spPr/>
        <p:txBody>
          <a:bodyPr>
            <a:normAutofit/>
          </a:bodyPr>
          <a:lstStyle/>
          <a:p>
            <a:r>
              <a:rPr lang="es-MX" b="1" dirty="0" smtClean="0"/>
              <a:t> </a:t>
            </a:r>
            <a:endParaRPr lang="en-US" dirty="0"/>
          </a:p>
        </p:txBody>
      </p:sp>
    </p:spTree>
    <p:extLst>
      <p:ext uri="{BB962C8B-B14F-4D97-AF65-F5344CB8AC3E}">
        <p14:creationId xmlns:p14="http://schemas.microsoft.com/office/powerpoint/2010/main" val="17227820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zh-TW"/>
              <a:t>International Transportation Process</a:t>
            </a:r>
          </a:p>
        </p:txBody>
      </p:sp>
      <p:sp>
        <p:nvSpPr>
          <p:cNvPr id="6147" name="Rectangle 3"/>
          <p:cNvSpPr>
            <a:spLocks noGrp="1" noChangeArrowheads="1"/>
          </p:cNvSpPr>
          <p:nvPr>
            <p:ph type="body" idx="1"/>
          </p:nvPr>
        </p:nvSpPr>
        <p:spPr>
          <a:xfrm>
            <a:off x="2209800" y="1981200"/>
            <a:ext cx="7772400" cy="4876800"/>
          </a:xfrm>
        </p:spPr>
        <p:txBody>
          <a:bodyPr>
            <a:normAutofit lnSpcReduction="10000"/>
          </a:bodyPr>
          <a:lstStyle/>
          <a:p>
            <a:r>
              <a:rPr lang="en-US" altLang="zh-TW" sz="2800"/>
              <a:t>From the shipper</a:t>
            </a:r>
            <a:r>
              <a:rPr lang="en-US" altLang="zh-TW" sz="2800">
                <a:latin typeface="Times New Roman" charset="0"/>
              </a:rPr>
              <a:t>’</a:t>
            </a:r>
            <a:r>
              <a:rPr lang="en-US" altLang="zh-TW" sz="2800"/>
              <a:t>s perspective, the management of international transportation involves the planning, implementation, and control of the procurement and use of freight transportation and related service providers to achieve company objectives.</a:t>
            </a:r>
          </a:p>
          <a:p>
            <a:r>
              <a:rPr lang="en-US" altLang="zh-TW" sz="2800"/>
              <a:t>Managing the international transportation process is more complex than that of domestic transportation because of the many differences between the trading nation</a:t>
            </a:r>
            <a:r>
              <a:rPr lang="en-US" altLang="zh-TW" sz="2800">
                <a:latin typeface="Times New Roman" charset="0"/>
              </a:rPr>
              <a:t>’</a:t>
            </a:r>
            <a:r>
              <a:rPr lang="en-US" altLang="zh-TW" sz="2800"/>
              <a:t>s transportation and customs regulations, infrastructure, exchange rates, culture, and language.</a:t>
            </a:r>
          </a:p>
        </p:txBody>
      </p:sp>
    </p:spTree>
    <p:extLst>
      <p:ext uri="{BB962C8B-B14F-4D97-AF65-F5344CB8AC3E}">
        <p14:creationId xmlns:p14="http://schemas.microsoft.com/office/powerpoint/2010/main" val="473591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US" altLang="zh-TW"/>
              <a:t>Buyer-Seller Agreement</a:t>
            </a:r>
          </a:p>
        </p:txBody>
      </p:sp>
      <p:sp>
        <p:nvSpPr>
          <p:cNvPr id="1027" name="Rectangle 3"/>
          <p:cNvSpPr>
            <a:spLocks noGrp="1" noChangeArrowheads="1"/>
          </p:cNvSpPr>
          <p:nvPr>
            <p:ph type="body" idx="1"/>
          </p:nvPr>
        </p:nvSpPr>
        <p:spPr/>
        <p:txBody>
          <a:bodyPr/>
          <a:lstStyle/>
          <a:p>
            <a:r>
              <a:rPr lang="en-US" altLang="zh-TW"/>
              <a:t>The agreement between the buyer and seller determines the specific transportation criteria the seller must meet. These criteria include the product to be shipped, financial terms, delivery requirements (date and location), packing, the transportation method(s) to be used, and cargo insurance.</a:t>
            </a:r>
          </a:p>
        </p:txBody>
      </p:sp>
    </p:spTree>
    <p:extLst>
      <p:ext uri="{BB962C8B-B14F-4D97-AF65-F5344CB8AC3E}">
        <p14:creationId xmlns:p14="http://schemas.microsoft.com/office/powerpoint/2010/main" val="10817599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ltLang="zh-TW"/>
              <a:t>Order preparation</a:t>
            </a:r>
          </a:p>
        </p:txBody>
      </p:sp>
      <p:sp>
        <p:nvSpPr>
          <p:cNvPr id="12291" name="Rectangle 3"/>
          <p:cNvSpPr>
            <a:spLocks noGrp="1" noChangeArrowheads="1"/>
          </p:cNvSpPr>
          <p:nvPr>
            <p:ph type="body" idx="1"/>
          </p:nvPr>
        </p:nvSpPr>
        <p:spPr>
          <a:xfrm>
            <a:off x="2209800" y="1981200"/>
            <a:ext cx="7772400" cy="4876800"/>
          </a:xfrm>
        </p:spPr>
        <p:txBody>
          <a:bodyPr/>
          <a:lstStyle/>
          <a:p>
            <a:r>
              <a:rPr lang="en-US" altLang="zh-TW"/>
              <a:t>Order preparation involves either picking items ordered from inventory or manufacturing them. In either case, the seller must make sure the item prepared for shipping matches exactly what is ordered. </a:t>
            </a:r>
          </a:p>
          <a:p>
            <a:r>
              <a:rPr lang="en-US" altLang="zh-TW"/>
              <a:t>Failure to comply with the product specifications contained in the buyer</a:t>
            </a:r>
            <a:r>
              <a:rPr lang="en-US" altLang="zh-TW">
                <a:latin typeface="Times New Roman" charset="0"/>
              </a:rPr>
              <a:t>’</a:t>
            </a:r>
            <a:r>
              <a:rPr lang="en-US" altLang="zh-TW"/>
              <a:t>s purchase order indicates the buyer</a:t>
            </a:r>
            <a:r>
              <a:rPr lang="en-US" altLang="zh-TW">
                <a:latin typeface="Times New Roman" charset="0"/>
              </a:rPr>
              <a:t>’</a:t>
            </a:r>
            <a:r>
              <a:rPr lang="en-US" altLang="zh-TW"/>
              <a:t>s refusal to accept the shipment or to pay the invoice.</a:t>
            </a:r>
          </a:p>
        </p:txBody>
      </p:sp>
    </p:spTree>
    <p:extLst>
      <p:ext uri="{BB962C8B-B14F-4D97-AF65-F5344CB8AC3E}">
        <p14:creationId xmlns:p14="http://schemas.microsoft.com/office/powerpoint/2010/main" val="542201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zh-TW"/>
              <a:t>Documentation</a:t>
            </a:r>
          </a:p>
        </p:txBody>
      </p:sp>
      <p:sp>
        <p:nvSpPr>
          <p:cNvPr id="13315" name="Rectangle 3"/>
          <p:cNvSpPr>
            <a:spLocks noGrp="1" noChangeArrowheads="1"/>
          </p:cNvSpPr>
          <p:nvPr>
            <p:ph type="body" idx="1"/>
          </p:nvPr>
        </p:nvSpPr>
        <p:spPr>
          <a:xfrm>
            <a:off x="2209800" y="1981200"/>
            <a:ext cx="7772400" cy="4495800"/>
          </a:xfrm>
        </p:spPr>
        <p:txBody>
          <a:bodyPr/>
          <a:lstStyle/>
          <a:p>
            <a:r>
              <a:rPr lang="en-US" altLang="zh-TW"/>
              <a:t>International shipments movement is controlled by paper; without proper documentation the shipment does not move.</a:t>
            </a:r>
          </a:p>
          <a:p>
            <a:r>
              <a:rPr lang="en-US" altLang="zh-TW"/>
              <a:t>A missing or incorrect document can delay a shipment and/or prevent the shipment from entering a country. These documents are governed by the customs regulations of the shipping and receiving nations.</a:t>
            </a:r>
          </a:p>
        </p:txBody>
      </p:sp>
    </p:spTree>
    <p:extLst>
      <p:ext uri="{BB962C8B-B14F-4D97-AF65-F5344CB8AC3E}">
        <p14:creationId xmlns:p14="http://schemas.microsoft.com/office/powerpoint/2010/main" val="10066055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zh-TW"/>
              <a:t>Export License</a:t>
            </a:r>
          </a:p>
        </p:txBody>
      </p:sp>
      <p:sp>
        <p:nvSpPr>
          <p:cNvPr id="14339" name="Rectangle 3"/>
          <p:cNvSpPr>
            <a:spLocks noGrp="1" noChangeArrowheads="1"/>
          </p:cNvSpPr>
          <p:nvPr>
            <p:ph type="body" idx="1"/>
          </p:nvPr>
        </p:nvSpPr>
        <p:spPr>
          <a:xfrm>
            <a:off x="2209800" y="1981200"/>
            <a:ext cx="7772400" cy="4876800"/>
          </a:xfrm>
        </p:spPr>
        <p:txBody>
          <a:bodyPr/>
          <a:lstStyle/>
          <a:p>
            <a:r>
              <a:rPr lang="en-US" altLang="zh-TW"/>
              <a:t>No special authorization is needed to export, but the president of the United States is authorized to control exports for national security, foreign policy, and items in short supply.</a:t>
            </a:r>
          </a:p>
          <a:p>
            <a:r>
              <a:rPr lang="en-US" altLang="zh-TW"/>
              <a:t>In addition, licensing by a federal agency having jurisdiction over a commodity can exercise licensing requirements for a given product, such as the Department of Agriculture having jurisdiction over grain.</a:t>
            </a:r>
          </a:p>
        </p:txBody>
      </p:sp>
    </p:spTree>
    <p:extLst>
      <p:ext uri="{BB962C8B-B14F-4D97-AF65-F5344CB8AC3E}">
        <p14:creationId xmlns:p14="http://schemas.microsoft.com/office/powerpoint/2010/main" val="1426018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zh-TW"/>
              <a:t>Sales Documents</a:t>
            </a:r>
          </a:p>
        </p:txBody>
      </p:sp>
      <p:sp>
        <p:nvSpPr>
          <p:cNvPr id="15363" name="Rectangle 3"/>
          <p:cNvSpPr>
            <a:spLocks noGrp="1" noChangeArrowheads="1"/>
          </p:cNvSpPr>
          <p:nvPr>
            <p:ph type="body" idx="1"/>
          </p:nvPr>
        </p:nvSpPr>
        <p:spPr>
          <a:xfrm>
            <a:off x="2209800" y="1981200"/>
            <a:ext cx="7772400" cy="4876800"/>
          </a:xfrm>
        </p:spPr>
        <p:txBody>
          <a:bodyPr/>
          <a:lstStyle/>
          <a:p>
            <a:pPr>
              <a:lnSpc>
                <a:spcPct val="90000"/>
              </a:lnSpc>
            </a:pPr>
            <a:r>
              <a:rPr lang="en-US" altLang="zh-TW"/>
              <a:t>Three sales documents are generally used in international trade</a:t>
            </a:r>
          </a:p>
          <a:p>
            <a:pPr lvl="1">
              <a:lnSpc>
                <a:spcPct val="90000"/>
              </a:lnSpc>
            </a:pPr>
            <a:r>
              <a:rPr lang="en-US" altLang="zh-TW"/>
              <a:t>A pro-forma invoice</a:t>
            </a:r>
          </a:p>
          <a:p>
            <a:pPr lvl="1">
              <a:lnSpc>
                <a:spcPct val="90000"/>
              </a:lnSpc>
            </a:pPr>
            <a:r>
              <a:rPr lang="en-US" altLang="zh-TW"/>
              <a:t>A commercial invoice</a:t>
            </a:r>
          </a:p>
          <a:p>
            <a:pPr lvl="1">
              <a:lnSpc>
                <a:spcPct val="90000"/>
              </a:lnSpc>
            </a:pPr>
            <a:r>
              <a:rPr lang="en-US" altLang="zh-TW"/>
              <a:t>A consular invoice</a:t>
            </a:r>
          </a:p>
          <a:p>
            <a:pPr>
              <a:lnSpc>
                <a:spcPct val="90000"/>
              </a:lnSpc>
            </a:pPr>
            <a:r>
              <a:rPr lang="en-US" altLang="zh-TW"/>
              <a:t>All three contain essentially the same information: buyer, seller, product descriptions, payment terms, selling price, and other information requested by the buyer, bank, or importing country.</a:t>
            </a:r>
          </a:p>
        </p:txBody>
      </p:sp>
    </p:spTree>
    <p:extLst>
      <p:ext uri="{BB962C8B-B14F-4D97-AF65-F5344CB8AC3E}">
        <p14:creationId xmlns:p14="http://schemas.microsoft.com/office/powerpoint/2010/main" val="1182151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209800" y="228600"/>
            <a:ext cx="7772400" cy="762000"/>
          </a:xfrm>
        </p:spPr>
        <p:txBody>
          <a:bodyPr/>
          <a:lstStyle/>
          <a:p>
            <a:r>
              <a:rPr lang="en-US" altLang="zh-TW"/>
              <a:t>Sales Documents</a:t>
            </a:r>
          </a:p>
        </p:txBody>
      </p:sp>
      <p:sp>
        <p:nvSpPr>
          <p:cNvPr id="16387" name="Rectangle 3"/>
          <p:cNvSpPr>
            <a:spLocks noGrp="1" noChangeArrowheads="1"/>
          </p:cNvSpPr>
          <p:nvPr>
            <p:ph type="body" sz="half" idx="1"/>
          </p:nvPr>
        </p:nvSpPr>
        <p:spPr>
          <a:xfrm>
            <a:off x="1516566" y="2018370"/>
            <a:ext cx="8465634" cy="4192859"/>
          </a:xfrm>
        </p:spPr>
        <p:txBody>
          <a:bodyPr>
            <a:normAutofit fontScale="92500" lnSpcReduction="20000"/>
          </a:bodyPr>
          <a:lstStyle/>
          <a:p>
            <a:pPr>
              <a:lnSpc>
                <a:spcPct val="90000"/>
              </a:lnSpc>
            </a:pPr>
            <a:r>
              <a:rPr lang="en-US" altLang="zh-TW" sz="2800"/>
              <a:t>The </a:t>
            </a:r>
            <a:r>
              <a:rPr lang="en-US" altLang="zh-TW" sz="2800" b="1"/>
              <a:t>pro-forma invoice</a:t>
            </a:r>
            <a:r>
              <a:rPr lang="en-US" altLang="zh-TW" sz="2800"/>
              <a:t> is issued by the seller to acquaint the importer and import government authorities with details of the shipment. It may be required to obtain necessary foreign exchange information and/or an import license or permit.</a:t>
            </a:r>
          </a:p>
          <a:p>
            <a:pPr>
              <a:lnSpc>
                <a:spcPct val="90000"/>
              </a:lnSpc>
            </a:pPr>
            <a:r>
              <a:rPr lang="en-US" altLang="zh-TW" sz="2800"/>
              <a:t>The </a:t>
            </a:r>
            <a:r>
              <a:rPr lang="en-US" altLang="zh-TW" sz="2800" b="1"/>
              <a:t>commercial invoice</a:t>
            </a:r>
            <a:r>
              <a:rPr lang="en-US" altLang="zh-TW" sz="2800"/>
              <a:t>, issued by the seller, is a bill of sale for the goods sold to the buyer, a basis for determining shipment value and importing duty assessment, and a requirement for clearing goods through customs.</a:t>
            </a:r>
          </a:p>
          <a:p>
            <a:pPr>
              <a:lnSpc>
                <a:spcPct val="90000"/>
              </a:lnSpc>
            </a:pPr>
            <a:r>
              <a:rPr lang="en-US" altLang="zh-TW" sz="2800"/>
              <a:t>The </a:t>
            </a:r>
            <a:r>
              <a:rPr lang="en-US" altLang="zh-TW" sz="2800" b="1"/>
              <a:t>consular invoice</a:t>
            </a:r>
            <a:r>
              <a:rPr lang="en-US" altLang="zh-TW" sz="2800"/>
              <a:t> is the same as the commercial invoice except it is a special form prescribed by the importing country and it must be completed in the language of the importing country.</a:t>
            </a:r>
          </a:p>
        </p:txBody>
      </p:sp>
    </p:spTree>
    <p:extLst>
      <p:ext uri="{BB962C8B-B14F-4D97-AF65-F5344CB8AC3E}">
        <p14:creationId xmlns:p14="http://schemas.microsoft.com/office/powerpoint/2010/main" val="4201231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209800" y="228600"/>
            <a:ext cx="7772400" cy="1143000"/>
          </a:xfrm>
        </p:spPr>
        <p:txBody>
          <a:bodyPr/>
          <a:lstStyle/>
          <a:p>
            <a:r>
              <a:rPr lang="en-US" altLang="zh-TW"/>
              <a:t>Financial Documents</a:t>
            </a:r>
          </a:p>
        </p:txBody>
      </p:sp>
      <p:sp>
        <p:nvSpPr>
          <p:cNvPr id="20483" name="Rectangle 3"/>
          <p:cNvSpPr>
            <a:spLocks noGrp="1" noChangeArrowheads="1"/>
          </p:cNvSpPr>
          <p:nvPr>
            <p:ph type="body" idx="1"/>
          </p:nvPr>
        </p:nvSpPr>
        <p:spPr>
          <a:xfrm>
            <a:off x="2209800" y="1600200"/>
            <a:ext cx="7772400" cy="5257800"/>
          </a:xfrm>
        </p:spPr>
        <p:txBody>
          <a:bodyPr/>
          <a:lstStyle/>
          <a:p>
            <a:pPr>
              <a:lnSpc>
                <a:spcPct val="90000"/>
              </a:lnSpc>
            </a:pPr>
            <a:r>
              <a:rPr lang="en-US" altLang="zh-TW"/>
              <a:t>In the buyer-seller agreement, the credit extended by the seller to the buyer is delineated and takes the form of either a letter of credit or draft.</a:t>
            </a:r>
          </a:p>
          <a:p>
            <a:pPr>
              <a:lnSpc>
                <a:spcPct val="90000"/>
              </a:lnSpc>
            </a:pPr>
            <a:r>
              <a:rPr lang="en-US" altLang="zh-TW"/>
              <a:t>The letter of credit, issued by the buyer</a:t>
            </a:r>
            <a:r>
              <a:rPr lang="en-US" altLang="zh-TW">
                <a:latin typeface="Times New Roman" charset="0"/>
              </a:rPr>
              <a:t>’</a:t>
            </a:r>
            <a:r>
              <a:rPr lang="en-US" altLang="zh-TW"/>
              <a:t>s bank, is a guarantee by the buyer</a:t>
            </a:r>
            <a:r>
              <a:rPr lang="en-US" altLang="zh-TW">
                <a:latin typeface="Times New Roman" charset="0"/>
              </a:rPr>
              <a:t>’</a:t>
            </a:r>
            <a:r>
              <a:rPr lang="en-US" altLang="zh-TW"/>
              <a:t>s bank to the seller that payment will be made if certain terms and conditions are met. These conditions include, for example, documentation, shipping date, time limits, and so on. If these conditions are not met, payment will be withheld.</a:t>
            </a:r>
          </a:p>
        </p:txBody>
      </p:sp>
    </p:spTree>
    <p:extLst>
      <p:ext uri="{BB962C8B-B14F-4D97-AF65-F5344CB8AC3E}">
        <p14:creationId xmlns:p14="http://schemas.microsoft.com/office/powerpoint/2010/main" val="839036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zh-TW"/>
              <a:t>Financial Documents</a:t>
            </a:r>
          </a:p>
        </p:txBody>
      </p:sp>
      <p:sp>
        <p:nvSpPr>
          <p:cNvPr id="21507" name="Rectangle 3"/>
          <p:cNvSpPr>
            <a:spLocks noGrp="1" noChangeArrowheads="1"/>
          </p:cNvSpPr>
          <p:nvPr>
            <p:ph type="body" idx="1"/>
          </p:nvPr>
        </p:nvSpPr>
        <p:spPr/>
        <p:txBody>
          <a:bodyPr/>
          <a:lstStyle/>
          <a:p>
            <a:r>
              <a:rPr lang="en-US" altLang="zh-TW"/>
              <a:t>The draft is credit extended by the seller directly to the buyer. It is a written order for a sum of money to be paid by the buyer on a certain date. Upon presentation of the draft to the buyer</a:t>
            </a:r>
            <a:r>
              <a:rPr lang="en-US" altLang="zh-TW">
                <a:latin typeface="Times New Roman" charset="0"/>
              </a:rPr>
              <a:t>’</a:t>
            </a:r>
            <a:r>
              <a:rPr lang="en-US" altLang="zh-TW"/>
              <a:t>s bank, the buyer</a:t>
            </a:r>
            <a:r>
              <a:rPr lang="en-US" altLang="zh-TW">
                <a:latin typeface="Times New Roman" charset="0"/>
              </a:rPr>
              <a:t>’</a:t>
            </a:r>
            <a:r>
              <a:rPr lang="en-US" altLang="zh-TW"/>
              <a:t>s bank collects the money from the buyer, releases the shipment documentation to permit the buyer to receiver the shipment, and remits the money to the seller.</a:t>
            </a:r>
          </a:p>
        </p:txBody>
      </p:sp>
    </p:spTree>
    <p:extLst>
      <p:ext uri="{BB962C8B-B14F-4D97-AF65-F5344CB8AC3E}">
        <p14:creationId xmlns:p14="http://schemas.microsoft.com/office/powerpoint/2010/main" val="14195579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zh-TW"/>
              <a:t>Transportation Documents</a:t>
            </a:r>
          </a:p>
        </p:txBody>
      </p:sp>
      <p:sp>
        <p:nvSpPr>
          <p:cNvPr id="22531" name="Rectangle 3"/>
          <p:cNvSpPr>
            <a:spLocks noGrp="1" noChangeArrowheads="1"/>
          </p:cNvSpPr>
          <p:nvPr>
            <p:ph type="body" idx="1"/>
          </p:nvPr>
        </p:nvSpPr>
        <p:spPr/>
        <p:txBody>
          <a:bodyPr/>
          <a:lstStyle/>
          <a:p>
            <a:r>
              <a:rPr lang="en-US" altLang="zh-TW"/>
              <a:t>As with domestic shipment, international shipments require a bill of lading.</a:t>
            </a:r>
          </a:p>
          <a:p>
            <a:r>
              <a:rPr lang="en-US" altLang="zh-TW"/>
              <a:t>The bill of lading acts as a contract of carriage, a receipt for the goods, and provides carrier delivery instructions. For water shipments, an ocean bill of lading is used; an airway bill is used for air carrier shipments.</a:t>
            </a:r>
          </a:p>
        </p:txBody>
      </p:sp>
    </p:spTree>
    <p:extLst>
      <p:ext uri="{BB962C8B-B14F-4D97-AF65-F5344CB8AC3E}">
        <p14:creationId xmlns:p14="http://schemas.microsoft.com/office/powerpoint/2010/main" val="2115387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Guión</a:t>
            </a:r>
            <a:r>
              <a:rPr lang="en-US" dirty="0" smtClean="0"/>
              <a:t> </a:t>
            </a:r>
            <a:r>
              <a:rPr lang="en-US" dirty="0" err="1" smtClean="0"/>
              <a:t>explicativo</a:t>
            </a:r>
            <a:r>
              <a:rPr lang="en-US" dirty="0" smtClean="0"/>
              <a:t> de </a:t>
            </a:r>
            <a:r>
              <a:rPr lang="en-US" dirty="0" err="1" smtClean="0"/>
              <a:t>uso</a:t>
            </a:r>
            <a:endParaRPr lang="en-US" dirty="0"/>
          </a:p>
        </p:txBody>
      </p:sp>
      <p:sp>
        <p:nvSpPr>
          <p:cNvPr id="3" name="Content Placeholder 2"/>
          <p:cNvSpPr>
            <a:spLocks noGrp="1"/>
          </p:cNvSpPr>
          <p:nvPr>
            <p:ph idx="1"/>
          </p:nvPr>
        </p:nvSpPr>
        <p:spPr/>
        <p:txBody>
          <a:bodyPr/>
          <a:lstStyle/>
          <a:p>
            <a:pPr algn="just"/>
            <a:r>
              <a:rPr lang="en-US" dirty="0" smtClean="0"/>
              <a:t>Las siguientes diapositivas </a:t>
            </a:r>
            <a:r>
              <a:rPr lang="en-US" dirty="0" err="1" smtClean="0"/>
              <a:t>contienen</a:t>
            </a:r>
            <a:r>
              <a:rPr lang="en-US" dirty="0" smtClean="0"/>
              <a:t> </a:t>
            </a:r>
            <a:r>
              <a:rPr lang="en-US" dirty="0" err="1" smtClean="0"/>
              <a:t>puntos</a:t>
            </a:r>
            <a:r>
              <a:rPr lang="en-US" dirty="0" smtClean="0"/>
              <a:t> </a:t>
            </a:r>
            <a:r>
              <a:rPr lang="en-US" dirty="0" err="1" smtClean="0"/>
              <a:t>importantes</a:t>
            </a:r>
            <a:r>
              <a:rPr lang="en-US" dirty="0" smtClean="0"/>
              <a:t> </a:t>
            </a:r>
            <a:r>
              <a:rPr lang="en-US" dirty="0" err="1" smtClean="0"/>
              <a:t>sobre</a:t>
            </a:r>
            <a:r>
              <a:rPr lang="en-US" dirty="0" smtClean="0"/>
              <a:t> la </a:t>
            </a:r>
            <a:r>
              <a:rPr lang="en-US" dirty="0" err="1" smtClean="0"/>
              <a:t>Unidad</a:t>
            </a:r>
            <a:r>
              <a:rPr lang="en-US" dirty="0" smtClean="0"/>
              <a:t> 4 de UA </a:t>
            </a:r>
            <a:r>
              <a:rPr lang="en-US" dirty="0" err="1" smtClean="0"/>
              <a:t>Logistica</a:t>
            </a:r>
            <a:r>
              <a:rPr lang="en-US" dirty="0" smtClean="0"/>
              <a:t> </a:t>
            </a:r>
            <a:r>
              <a:rPr lang="en-US" dirty="0" err="1" smtClean="0"/>
              <a:t>Internacional</a:t>
            </a:r>
            <a:r>
              <a:rPr lang="en-US" dirty="0" smtClean="0"/>
              <a:t>*. </a:t>
            </a:r>
          </a:p>
          <a:p>
            <a:pPr algn="just"/>
            <a:r>
              <a:rPr lang="en-US" dirty="0" err="1" smtClean="0"/>
              <a:t>Éstas</a:t>
            </a:r>
            <a:r>
              <a:rPr lang="en-US" dirty="0" smtClean="0"/>
              <a:t> se </a:t>
            </a:r>
            <a:r>
              <a:rPr lang="en-US" dirty="0" err="1" smtClean="0"/>
              <a:t>complementan</a:t>
            </a:r>
            <a:r>
              <a:rPr lang="en-US" dirty="0" smtClean="0"/>
              <a:t> con </a:t>
            </a:r>
            <a:r>
              <a:rPr lang="en-US" dirty="0" err="1" smtClean="0"/>
              <a:t>ejemplos</a:t>
            </a:r>
            <a:r>
              <a:rPr lang="en-US" dirty="0" smtClean="0"/>
              <a:t> </a:t>
            </a:r>
            <a:r>
              <a:rPr lang="en-US" dirty="0" err="1" smtClean="0"/>
              <a:t>claros</a:t>
            </a:r>
            <a:r>
              <a:rPr lang="en-US" dirty="0" smtClean="0"/>
              <a:t> y </a:t>
            </a:r>
            <a:r>
              <a:rPr lang="en-US" dirty="0" err="1" smtClean="0"/>
              <a:t>ejercicios</a:t>
            </a:r>
            <a:r>
              <a:rPr lang="en-US" dirty="0" smtClean="0"/>
              <a:t> con la </a:t>
            </a:r>
            <a:r>
              <a:rPr lang="en-US" dirty="0" err="1" smtClean="0"/>
              <a:t>finalidad</a:t>
            </a:r>
            <a:r>
              <a:rPr lang="en-US" dirty="0" smtClean="0"/>
              <a:t> de </a:t>
            </a:r>
            <a:r>
              <a:rPr lang="en-US" dirty="0" err="1" smtClean="0"/>
              <a:t>ayudar</a:t>
            </a:r>
            <a:r>
              <a:rPr lang="en-US" dirty="0" smtClean="0"/>
              <a:t> a </a:t>
            </a:r>
            <a:r>
              <a:rPr lang="en-US" dirty="0" err="1" smtClean="0"/>
              <a:t>que</a:t>
            </a:r>
            <a:r>
              <a:rPr lang="en-US" dirty="0" smtClean="0"/>
              <a:t> el </a:t>
            </a:r>
            <a:r>
              <a:rPr lang="en-US" dirty="0" err="1" smtClean="0"/>
              <a:t>alumno</a:t>
            </a:r>
            <a:r>
              <a:rPr lang="en-US" dirty="0" smtClean="0"/>
              <a:t> </a:t>
            </a:r>
            <a:r>
              <a:rPr lang="en-US" dirty="0" err="1" smtClean="0"/>
              <a:t>tenga</a:t>
            </a:r>
            <a:r>
              <a:rPr lang="en-US" dirty="0" smtClean="0"/>
              <a:t> </a:t>
            </a:r>
            <a:r>
              <a:rPr lang="en-US" dirty="0" err="1" smtClean="0"/>
              <a:t>una</a:t>
            </a:r>
            <a:r>
              <a:rPr lang="en-US" dirty="0" smtClean="0"/>
              <a:t> </a:t>
            </a:r>
            <a:r>
              <a:rPr lang="en-US" dirty="0" err="1" smtClean="0"/>
              <a:t>mejor</a:t>
            </a:r>
            <a:r>
              <a:rPr lang="en-US" dirty="0" smtClean="0"/>
              <a:t> </a:t>
            </a:r>
            <a:r>
              <a:rPr lang="en-US" dirty="0" err="1" smtClean="0"/>
              <a:t>comprensión</a:t>
            </a:r>
            <a:r>
              <a:rPr lang="en-US" dirty="0" smtClean="0"/>
              <a:t> de los </a:t>
            </a:r>
            <a:r>
              <a:rPr lang="en-US" dirty="0" err="1" smtClean="0"/>
              <a:t>temas</a:t>
            </a:r>
            <a:r>
              <a:rPr lang="en-US" dirty="0" smtClean="0"/>
              <a:t> </a:t>
            </a:r>
            <a:r>
              <a:rPr lang="en-US" dirty="0" err="1" smtClean="0"/>
              <a:t>tratados</a:t>
            </a:r>
            <a:r>
              <a:rPr lang="en-US" dirty="0" smtClean="0"/>
              <a:t>.</a:t>
            </a:r>
          </a:p>
          <a:p>
            <a:pPr algn="just"/>
            <a:endParaRPr lang="en-US" dirty="0" smtClean="0"/>
          </a:p>
          <a:p>
            <a:endParaRPr lang="en-US" dirty="0"/>
          </a:p>
          <a:p>
            <a:endParaRPr lang="en-US" dirty="0"/>
          </a:p>
        </p:txBody>
      </p:sp>
    </p:spTree>
    <p:extLst>
      <p:ext uri="{BB962C8B-B14F-4D97-AF65-F5344CB8AC3E}">
        <p14:creationId xmlns:p14="http://schemas.microsoft.com/office/powerpoint/2010/main" val="7775006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ltLang="zh-TW"/>
              <a:t>Transportation</a:t>
            </a:r>
          </a:p>
        </p:txBody>
      </p:sp>
      <p:sp>
        <p:nvSpPr>
          <p:cNvPr id="24579" name="Rectangle 3"/>
          <p:cNvSpPr>
            <a:spLocks noGrp="1" noChangeArrowheads="1"/>
          </p:cNvSpPr>
          <p:nvPr>
            <p:ph type="body" idx="1"/>
          </p:nvPr>
        </p:nvSpPr>
        <p:spPr/>
        <p:txBody>
          <a:bodyPr/>
          <a:lstStyle/>
          <a:p>
            <a:r>
              <a:rPr lang="en-US" altLang="zh-TW"/>
              <a:t>The transportation elements include the selection of carriers, ports/gateways, intermediaries, and the acquisition of insurance. </a:t>
            </a:r>
          </a:p>
          <a:p>
            <a:r>
              <a:rPr lang="en-US" altLang="zh-TW"/>
              <a:t>At lease three carriers are involved in an international shipment: a domestic, an international, and an foreign carrier.</a:t>
            </a:r>
          </a:p>
          <a:p>
            <a:pPr>
              <a:buFont typeface="Wingdings" charset="2"/>
              <a:buNone/>
            </a:pPr>
            <a:endParaRPr lang="en-US" altLang="zh-TW"/>
          </a:p>
          <a:p>
            <a:endParaRPr lang="en-US" altLang="zh-TW"/>
          </a:p>
        </p:txBody>
      </p:sp>
    </p:spTree>
    <p:extLst>
      <p:ext uri="{BB962C8B-B14F-4D97-AF65-F5344CB8AC3E}">
        <p14:creationId xmlns:p14="http://schemas.microsoft.com/office/powerpoint/2010/main" val="4005279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4.3 Border </a:t>
            </a:r>
            <a:br>
              <a:rPr lang="en-US" dirty="0"/>
            </a:b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2620662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7AEEC493-4637-9148-AB6F-E41A526E50BE}" type="slidenum">
              <a:rPr lang="en-US" altLang="en-US"/>
              <a:pPr/>
              <a:t>42</a:t>
            </a:fld>
            <a:endParaRPr lang="en-US" altLang="en-US"/>
          </a:p>
        </p:txBody>
      </p:sp>
      <p:sp>
        <p:nvSpPr>
          <p:cNvPr id="125954" name="Rectangle 2"/>
          <p:cNvSpPr>
            <a:spLocks noGrp="1" noChangeArrowheads="1"/>
          </p:cNvSpPr>
          <p:nvPr>
            <p:ph type="title"/>
          </p:nvPr>
        </p:nvSpPr>
        <p:spPr>
          <a:xfrm>
            <a:off x="2514600" y="609600"/>
            <a:ext cx="7772400" cy="1143000"/>
          </a:xfrm>
        </p:spPr>
        <p:txBody>
          <a:bodyPr/>
          <a:lstStyle/>
          <a:p>
            <a:pPr algn="ctr"/>
            <a:r>
              <a:rPr lang="en-US" altLang="en-US" b="1" i="0"/>
              <a:t>Special Trade Zones</a:t>
            </a:r>
          </a:p>
        </p:txBody>
      </p:sp>
      <p:sp>
        <p:nvSpPr>
          <p:cNvPr id="125955" name="Rectangle 3"/>
          <p:cNvSpPr>
            <a:spLocks noGrp="1" noChangeArrowheads="1"/>
          </p:cNvSpPr>
          <p:nvPr>
            <p:ph type="body" idx="1"/>
          </p:nvPr>
        </p:nvSpPr>
        <p:spPr>
          <a:xfrm>
            <a:off x="1981200" y="1524000"/>
            <a:ext cx="5715000" cy="4495800"/>
          </a:xfrm>
        </p:spPr>
        <p:txBody>
          <a:bodyPr/>
          <a:lstStyle/>
          <a:p>
            <a:pPr>
              <a:lnSpc>
                <a:spcPct val="110000"/>
              </a:lnSpc>
            </a:pPr>
            <a:r>
              <a:rPr lang="en-US" altLang="en-US" sz="2400" b="1"/>
              <a:t>Foreign trade zones </a:t>
            </a:r>
            <a:r>
              <a:rPr lang="en-US" altLang="en-US" sz="2400"/>
              <a:t>are areas where foreign goods may be held or processed and then re-exported without incurring duties.</a:t>
            </a:r>
          </a:p>
          <a:p>
            <a:pPr>
              <a:lnSpc>
                <a:spcPct val="110000"/>
              </a:lnSpc>
            </a:pPr>
            <a:r>
              <a:rPr lang="en-US" altLang="en-US" sz="2400"/>
              <a:t>Trade zones can be useful as transshipment points to reduce logistics cost and redesign marketing approaches.</a:t>
            </a:r>
          </a:p>
          <a:p>
            <a:pPr>
              <a:lnSpc>
                <a:spcPct val="110000"/>
              </a:lnSpc>
            </a:pPr>
            <a:r>
              <a:rPr lang="en-US" altLang="en-US" sz="2400"/>
              <a:t>Governments and firms benefit from foreign trade zones.  </a:t>
            </a:r>
            <a:endParaRPr lang="en-US" altLang="en-US" sz="2800"/>
          </a:p>
        </p:txBody>
      </p:sp>
      <p:graphicFrame>
        <p:nvGraphicFramePr>
          <p:cNvPr id="125962" name="Object 10"/>
          <p:cNvGraphicFramePr>
            <a:graphicFrameLocks noChangeAspect="1"/>
          </p:cNvGraphicFramePr>
          <p:nvPr/>
        </p:nvGraphicFramePr>
        <p:xfrm>
          <a:off x="7772400" y="2133600"/>
          <a:ext cx="2732088" cy="2971800"/>
        </p:xfrm>
        <a:graphic>
          <a:graphicData uri="http://schemas.openxmlformats.org/presentationml/2006/ole">
            <mc:AlternateContent xmlns:mc="http://schemas.openxmlformats.org/markup-compatibility/2006">
              <mc:Choice xmlns:v="urn:schemas-microsoft-com:vml" Requires="v">
                <p:oleObj spid="_x0000_s14387" name="Clip" r:id="rId3" imgW="5767200" imgH="4106520" progId="MS_ClipArt_Gallery.2">
                  <p:embed/>
                </p:oleObj>
              </mc:Choice>
              <mc:Fallback>
                <p:oleObj name="Clip" r:id="rId3" imgW="5767200" imgH="4106520"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2133600"/>
                        <a:ext cx="2732088" cy="297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25963" name="AutoShape 11"/>
          <p:cNvSpPr>
            <a:spLocks noChangeArrowheads="1"/>
          </p:cNvSpPr>
          <p:nvPr/>
        </p:nvSpPr>
        <p:spPr bwMode="auto">
          <a:xfrm rot="-5400000">
            <a:off x="7962900" y="3162300"/>
            <a:ext cx="1143000" cy="914400"/>
          </a:xfrm>
          <a:prstGeom prst="irregularSeal2">
            <a:avLst/>
          </a:prstGeom>
          <a:solidFill>
            <a:srgbClr val="E54317"/>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2671543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5955">
                                            <p:txEl>
                                              <p:pRg st="0" end="0"/>
                                            </p:txEl>
                                          </p:spTgt>
                                        </p:tgtEl>
                                        <p:attrNameLst>
                                          <p:attrName>style.visibility</p:attrName>
                                        </p:attrNameLst>
                                      </p:cBhvr>
                                      <p:to>
                                        <p:strVal val="visible"/>
                                      </p:to>
                                    </p:set>
                                    <p:anim calcmode="lin" valueType="num">
                                      <p:cBhvr additive="base">
                                        <p:cTn id="7" dur="500" fill="hold"/>
                                        <p:tgtEl>
                                          <p:spTgt spid="1259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59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5955">
                                            <p:txEl>
                                              <p:pRg st="1" end="1"/>
                                            </p:txEl>
                                          </p:spTgt>
                                        </p:tgtEl>
                                        <p:attrNameLst>
                                          <p:attrName>style.visibility</p:attrName>
                                        </p:attrNameLst>
                                      </p:cBhvr>
                                      <p:to>
                                        <p:strVal val="visible"/>
                                      </p:to>
                                    </p:set>
                                    <p:anim calcmode="lin" valueType="num">
                                      <p:cBhvr additive="base">
                                        <p:cTn id="13" dur="500" fill="hold"/>
                                        <p:tgtEl>
                                          <p:spTgt spid="1259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59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5955">
                                            <p:txEl>
                                              <p:pRg st="2" end="2"/>
                                            </p:txEl>
                                          </p:spTgt>
                                        </p:tgtEl>
                                        <p:attrNameLst>
                                          <p:attrName>style.visibility</p:attrName>
                                        </p:attrNameLst>
                                      </p:cBhvr>
                                      <p:to>
                                        <p:strVal val="visible"/>
                                      </p:to>
                                    </p:set>
                                    <p:anim calcmode="lin" valueType="num">
                                      <p:cBhvr additive="base">
                                        <p:cTn id="19" dur="500" fill="hold"/>
                                        <p:tgtEl>
                                          <p:spTgt spid="1259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595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3898A7E-EADF-0C47-ADAC-C8F1A97A4150}" type="slidenum">
              <a:rPr lang="en-US" altLang="en-US"/>
              <a:pPr/>
              <a:t>43</a:t>
            </a:fld>
            <a:endParaRPr lang="en-US" altLang="en-US"/>
          </a:p>
        </p:txBody>
      </p:sp>
      <p:sp>
        <p:nvSpPr>
          <p:cNvPr id="126978" name="Rectangle 2"/>
          <p:cNvSpPr>
            <a:spLocks noGrp="1" noChangeArrowheads="1"/>
          </p:cNvSpPr>
          <p:nvPr>
            <p:ph type="title"/>
          </p:nvPr>
        </p:nvSpPr>
        <p:spPr>
          <a:xfrm>
            <a:off x="2514600" y="914400"/>
            <a:ext cx="7772400" cy="1066800"/>
          </a:xfrm>
        </p:spPr>
        <p:txBody>
          <a:bodyPr/>
          <a:lstStyle/>
          <a:p>
            <a:pPr algn="ctr">
              <a:lnSpc>
                <a:spcPct val="80000"/>
              </a:lnSpc>
            </a:pPr>
            <a:r>
              <a:rPr lang="en-US" altLang="en-US" b="1" i="0"/>
              <a:t>Export Processing Zones and Economic Zones</a:t>
            </a:r>
          </a:p>
        </p:txBody>
      </p:sp>
      <p:sp>
        <p:nvSpPr>
          <p:cNvPr id="126981" name="Rectangle 5"/>
          <p:cNvSpPr>
            <a:spLocks noGrp="1" noChangeArrowheads="1"/>
          </p:cNvSpPr>
          <p:nvPr>
            <p:ph type="body" idx="1"/>
          </p:nvPr>
        </p:nvSpPr>
        <p:spPr>
          <a:xfrm>
            <a:off x="2209800" y="2057400"/>
            <a:ext cx="7772400" cy="4343400"/>
          </a:xfrm>
        </p:spPr>
        <p:txBody>
          <a:bodyPr>
            <a:normAutofit lnSpcReduction="10000"/>
          </a:bodyPr>
          <a:lstStyle/>
          <a:p>
            <a:r>
              <a:rPr lang="en-US" altLang="en-US" sz="2400"/>
              <a:t>In </a:t>
            </a:r>
            <a:r>
              <a:rPr lang="en-US" altLang="en-US" sz="2400" b="1"/>
              <a:t>export processing zones</a:t>
            </a:r>
            <a:r>
              <a:rPr lang="en-US" altLang="en-US" sz="2400"/>
              <a:t>, special rules apply that are different in other regions of the country.</a:t>
            </a:r>
          </a:p>
          <a:p>
            <a:r>
              <a:rPr lang="en-US" altLang="en-US" sz="2400"/>
              <a:t>These zones usually provide tax-free and duty-free treatment for production facilities whose output is destined abroad.</a:t>
            </a:r>
          </a:p>
          <a:p>
            <a:r>
              <a:rPr lang="en-US" altLang="en-US" sz="2400"/>
              <a:t>The </a:t>
            </a:r>
            <a:r>
              <a:rPr lang="en-US" altLang="en-US" sz="2400" b="1"/>
              <a:t>maquiladoras </a:t>
            </a:r>
            <a:r>
              <a:rPr lang="en-US" altLang="en-US" sz="2400"/>
              <a:t>of Mexico are one example of a program that permits firms to take advantage of sharp differentials in labor costs.</a:t>
            </a:r>
          </a:p>
          <a:p>
            <a:r>
              <a:rPr lang="en-US" altLang="en-US" sz="2400"/>
              <a:t>Through the creation of </a:t>
            </a:r>
            <a:r>
              <a:rPr lang="en-US" altLang="en-US" sz="2400" b="1"/>
              <a:t>special economic zones</a:t>
            </a:r>
            <a:r>
              <a:rPr lang="en-US" altLang="en-US" sz="2400"/>
              <a:t>, the Chinese government has attracted many foreign investors bringing in millions of dollars.  </a:t>
            </a:r>
          </a:p>
        </p:txBody>
      </p:sp>
    </p:spTree>
    <p:extLst>
      <p:ext uri="{BB962C8B-B14F-4D97-AF65-F5344CB8AC3E}">
        <p14:creationId xmlns:p14="http://schemas.microsoft.com/office/powerpoint/2010/main" val="18222541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6981">
                                            <p:txEl>
                                              <p:pRg st="0" end="0"/>
                                            </p:txEl>
                                          </p:spTgt>
                                        </p:tgtEl>
                                        <p:attrNameLst>
                                          <p:attrName>style.visibility</p:attrName>
                                        </p:attrNameLst>
                                      </p:cBhvr>
                                      <p:to>
                                        <p:strVal val="visible"/>
                                      </p:to>
                                    </p:set>
                                    <p:animEffect transition="in" filter="blinds(horizontal)">
                                      <p:cBhvr>
                                        <p:cTn id="7" dur="500"/>
                                        <p:tgtEl>
                                          <p:spTgt spid="12698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6981">
                                            <p:txEl>
                                              <p:pRg st="1" end="1"/>
                                            </p:txEl>
                                          </p:spTgt>
                                        </p:tgtEl>
                                        <p:attrNameLst>
                                          <p:attrName>style.visibility</p:attrName>
                                        </p:attrNameLst>
                                      </p:cBhvr>
                                      <p:to>
                                        <p:strVal val="visible"/>
                                      </p:to>
                                    </p:set>
                                    <p:animEffect transition="in" filter="blinds(horizontal)">
                                      <p:cBhvr>
                                        <p:cTn id="12" dur="500"/>
                                        <p:tgtEl>
                                          <p:spTgt spid="12698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6981">
                                            <p:txEl>
                                              <p:pRg st="2" end="2"/>
                                            </p:txEl>
                                          </p:spTgt>
                                        </p:tgtEl>
                                        <p:attrNameLst>
                                          <p:attrName>style.visibility</p:attrName>
                                        </p:attrNameLst>
                                      </p:cBhvr>
                                      <p:to>
                                        <p:strVal val="visible"/>
                                      </p:to>
                                    </p:set>
                                    <p:animEffect transition="in" filter="blinds(horizontal)">
                                      <p:cBhvr>
                                        <p:cTn id="17" dur="500"/>
                                        <p:tgtEl>
                                          <p:spTgt spid="12698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6981">
                                            <p:txEl>
                                              <p:pRg st="3" end="3"/>
                                            </p:txEl>
                                          </p:spTgt>
                                        </p:tgtEl>
                                        <p:attrNameLst>
                                          <p:attrName>style.visibility</p:attrName>
                                        </p:attrNameLst>
                                      </p:cBhvr>
                                      <p:to>
                                        <p:strVal val="visible"/>
                                      </p:to>
                                    </p:set>
                                    <p:animEffect transition="in" filter="blinds(horizontal)">
                                      <p:cBhvr>
                                        <p:cTn id="22" dur="500"/>
                                        <p:tgtEl>
                                          <p:spTgt spid="12698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1"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94080C5-278C-3947-8AB5-2C28F81E18CF}" type="slidenum">
              <a:rPr lang="en-US" altLang="en-US"/>
              <a:pPr/>
              <a:t>44</a:t>
            </a:fld>
            <a:endParaRPr lang="en-US" altLang="en-US"/>
          </a:p>
        </p:txBody>
      </p:sp>
      <p:sp>
        <p:nvSpPr>
          <p:cNvPr id="130050" name="Rectangle 2"/>
          <p:cNvSpPr>
            <a:spLocks noGrp="1" noChangeArrowheads="1"/>
          </p:cNvSpPr>
          <p:nvPr>
            <p:ph type="title"/>
          </p:nvPr>
        </p:nvSpPr>
        <p:spPr>
          <a:xfrm>
            <a:off x="2133600" y="914400"/>
            <a:ext cx="7772400" cy="1143000"/>
          </a:xfrm>
        </p:spPr>
        <p:txBody>
          <a:bodyPr/>
          <a:lstStyle/>
          <a:p>
            <a:pPr algn="ctr">
              <a:lnSpc>
                <a:spcPct val="80000"/>
              </a:lnSpc>
            </a:pPr>
            <a:r>
              <a:rPr lang="en-US" altLang="en-US" b="1" i="0"/>
              <a:t>Centralized Logistics Management</a:t>
            </a:r>
          </a:p>
        </p:txBody>
      </p:sp>
      <p:sp>
        <p:nvSpPr>
          <p:cNvPr id="130069" name="Rectangle 21"/>
          <p:cNvSpPr>
            <a:spLocks noGrp="1" noChangeArrowheads="1"/>
          </p:cNvSpPr>
          <p:nvPr>
            <p:ph type="body" idx="1"/>
          </p:nvPr>
        </p:nvSpPr>
        <p:spPr>
          <a:xfrm>
            <a:off x="2209800" y="2133600"/>
            <a:ext cx="7696200" cy="4267200"/>
          </a:xfrm>
        </p:spPr>
        <p:txBody>
          <a:bodyPr/>
          <a:lstStyle/>
          <a:p>
            <a:r>
              <a:rPr lang="en-US" altLang="en-US" sz="2400" b="1"/>
              <a:t>In international logistics, the existence of a headquarters staff that retains decision-making power over logistics is important.</a:t>
            </a:r>
          </a:p>
          <a:p>
            <a:r>
              <a:rPr lang="en-US" altLang="en-US" sz="2400" b="1"/>
              <a:t>To avoid internal problems, both headquarters staff and local management should report to one person.</a:t>
            </a:r>
          </a:p>
          <a:p>
            <a:r>
              <a:rPr lang="en-US" altLang="en-US" sz="2400" b="1"/>
              <a:t>This individual can contribute an objective view when inevitable conflicts arise in international logistics coordination.</a:t>
            </a:r>
            <a:endParaRPr lang="en-US" altLang="en-US" sz="2800" b="1"/>
          </a:p>
        </p:txBody>
      </p:sp>
    </p:spTree>
    <p:extLst>
      <p:ext uri="{BB962C8B-B14F-4D97-AF65-F5344CB8AC3E}">
        <p14:creationId xmlns:p14="http://schemas.microsoft.com/office/powerpoint/2010/main" val="1361797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0069">
                                            <p:txEl>
                                              <p:pRg st="0" end="0"/>
                                            </p:txEl>
                                          </p:spTgt>
                                        </p:tgtEl>
                                        <p:attrNameLst>
                                          <p:attrName>style.visibility</p:attrName>
                                        </p:attrNameLst>
                                      </p:cBhvr>
                                      <p:to>
                                        <p:strVal val="visible"/>
                                      </p:to>
                                    </p:set>
                                    <p:animEffect transition="in" filter="box(in)">
                                      <p:cBhvr>
                                        <p:cTn id="7" dur="500"/>
                                        <p:tgtEl>
                                          <p:spTgt spid="13006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0069">
                                            <p:txEl>
                                              <p:pRg st="1" end="1"/>
                                            </p:txEl>
                                          </p:spTgt>
                                        </p:tgtEl>
                                        <p:attrNameLst>
                                          <p:attrName>style.visibility</p:attrName>
                                        </p:attrNameLst>
                                      </p:cBhvr>
                                      <p:to>
                                        <p:strVal val="visible"/>
                                      </p:to>
                                    </p:set>
                                    <p:animEffect transition="in" filter="box(in)">
                                      <p:cBhvr>
                                        <p:cTn id="12" dur="500"/>
                                        <p:tgtEl>
                                          <p:spTgt spid="13006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0069">
                                            <p:txEl>
                                              <p:pRg st="2" end="2"/>
                                            </p:txEl>
                                          </p:spTgt>
                                        </p:tgtEl>
                                        <p:attrNameLst>
                                          <p:attrName>style.visibility</p:attrName>
                                        </p:attrNameLst>
                                      </p:cBhvr>
                                      <p:to>
                                        <p:strVal val="visible"/>
                                      </p:to>
                                    </p:set>
                                    <p:animEffect transition="in" filter="box(in)">
                                      <p:cBhvr>
                                        <p:cTn id="17" dur="500"/>
                                        <p:tgtEl>
                                          <p:spTgt spid="13006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69"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1524000" y="414338"/>
            <a:ext cx="8229600" cy="1143000"/>
          </a:xfrm>
        </p:spPr>
        <p:txBody>
          <a:bodyPr/>
          <a:lstStyle/>
          <a:p>
            <a:r>
              <a:rPr lang="es-ES" altLang="es-MX" b="1" smtClean="0"/>
              <a:t>FAS – Free Alongside Ship</a:t>
            </a:r>
          </a:p>
        </p:txBody>
      </p:sp>
      <p:sp>
        <p:nvSpPr>
          <p:cNvPr id="61443" name="Text Box 4"/>
          <p:cNvSpPr txBox="1">
            <a:spLocks noChangeArrowheads="1"/>
          </p:cNvSpPr>
          <p:nvPr/>
        </p:nvSpPr>
        <p:spPr bwMode="auto">
          <a:xfrm>
            <a:off x="1847851" y="6329364"/>
            <a:ext cx="1552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200">
                <a:latin typeface="Arial" charset="0"/>
              </a:rPr>
              <a:t>Fuente: Legiscomex</a:t>
            </a:r>
          </a:p>
        </p:txBody>
      </p:sp>
      <p:pic>
        <p:nvPicPr>
          <p:cNvPr id="6144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313" y="1639888"/>
            <a:ext cx="8064500" cy="409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85363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1524000" y="414338"/>
            <a:ext cx="8229600" cy="1143000"/>
          </a:xfrm>
        </p:spPr>
        <p:txBody>
          <a:bodyPr/>
          <a:lstStyle/>
          <a:p>
            <a:r>
              <a:rPr lang="es-ES" altLang="es-MX" b="1" smtClean="0"/>
              <a:t>FOB – Free On Board</a:t>
            </a:r>
          </a:p>
        </p:txBody>
      </p:sp>
      <p:sp>
        <p:nvSpPr>
          <p:cNvPr id="62467" name="Text Box 3"/>
          <p:cNvSpPr txBox="1">
            <a:spLocks noChangeArrowheads="1"/>
          </p:cNvSpPr>
          <p:nvPr/>
        </p:nvSpPr>
        <p:spPr bwMode="auto">
          <a:xfrm>
            <a:off x="1847851" y="6329364"/>
            <a:ext cx="1552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200">
                <a:latin typeface="Arial" charset="0"/>
              </a:rPr>
              <a:t>Fuente: Legiscomex</a:t>
            </a:r>
          </a:p>
        </p:txBody>
      </p:sp>
      <p:pic>
        <p:nvPicPr>
          <p:cNvPr id="6246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750" y="1484313"/>
            <a:ext cx="7920038" cy="398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01226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4.4 Fees paid </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414730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lgn="l" eaLnBrk="1" hangingPunct="1"/>
            <a:r>
              <a:rPr lang="ca-ES" sz="2400" dirty="0">
                <a:solidFill>
                  <a:srgbClr val="FF0000"/>
                </a:solidFill>
              </a:rPr>
              <a:t>Marítimo</a:t>
            </a:r>
          </a:p>
        </p:txBody>
      </p:sp>
      <p:sp>
        <p:nvSpPr>
          <p:cNvPr id="152579" name="Rectangle 3"/>
          <p:cNvSpPr>
            <a:spLocks noGrp="1" noChangeArrowheads="1"/>
          </p:cNvSpPr>
          <p:nvPr>
            <p:ph idx="1"/>
          </p:nvPr>
        </p:nvSpPr>
        <p:spPr>
          <a:xfrm>
            <a:off x="1866284" y="1986620"/>
            <a:ext cx="8458200" cy="1671638"/>
          </a:xfrm>
        </p:spPr>
        <p:txBody>
          <a:bodyPr/>
          <a:lstStyle/>
          <a:p>
            <a:pPr eaLnBrk="1" hangingPunct="1">
              <a:lnSpc>
                <a:spcPct val="80000"/>
              </a:lnSpc>
            </a:pPr>
            <a:r>
              <a:rPr lang="es-ES" sz="2000" dirty="0">
                <a:solidFill>
                  <a:srgbClr val="000099"/>
                </a:solidFill>
              </a:rPr>
              <a:t>En los envíos transoceánicos, el transporte marítimo no tiene competencia. El flete es el mayor componente de coste dentro de la cadena logística de exportación  (alrededor del 70%), y sus oscilaciones vienen dadas por la oferta disponible de flota, la capacidad de </a:t>
            </a:r>
            <a:r>
              <a:rPr lang="es-ES_tradnl" sz="2000" dirty="0">
                <a:solidFill>
                  <a:srgbClr val="000099"/>
                </a:solidFill>
              </a:rPr>
              <a:t>conseguir</a:t>
            </a:r>
            <a:r>
              <a:rPr lang="es-ES" sz="2000" dirty="0">
                <a:solidFill>
                  <a:srgbClr val="000099"/>
                </a:solidFill>
              </a:rPr>
              <a:t> los retornos,  las variaciones </a:t>
            </a:r>
            <a:r>
              <a:rPr lang="es-ES_tradnl" sz="2000" dirty="0">
                <a:solidFill>
                  <a:srgbClr val="000099"/>
                </a:solidFill>
              </a:rPr>
              <a:t>en la demanda (ciclo económico).</a:t>
            </a:r>
          </a:p>
          <a:p>
            <a:pPr eaLnBrk="1" hangingPunct="1">
              <a:lnSpc>
                <a:spcPct val="130000"/>
              </a:lnSpc>
              <a:spcBef>
                <a:spcPct val="50000"/>
              </a:spcBef>
              <a:spcAft>
                <a:spcPct val="30000"/>
              </a:spcAft>
              <a:buClr>
                <a:srgbClr val="333399"/>
              </a:buClr>
              <a:buSzPct val="85000"/>
              <a:buFont typeface="Wingdings" pitchFamily="2" charset="2"/>
              <a:buNone/>
            </a:pPr>
            <a:endParaRPr lang="ca-ES" sz="2000" b="1" dirty="0">
              <a:solidFill>
                <a:srgbClr val="000099"/>
              </a:solidFill>
            </a:endParaRPr>
          </a:p>
        </p:txBody>
      </p:sp>
      <p:grpSp>
        <p:nvGrpSpPr>
          <p:cNvPr id="44036" name="Group 4"/>
          <p:cNvGrpSpPr>
            <a:grpSpLocks/>
          </p:cNvGrpSpPr>
          <p:nvPr/>
        </p:nvGrpSpPr>
        <p:grpSpPr bwMode="auto">
          <a:xfrm>
            <a:off x="9120189" y="260351"/>
            <a:ext cx="1330325" cy="1152525"/>
            <a:chOff x="4849" y="1441"/>
            <a:chExt cx="190" cy="190"/>
          </a:xfrm>
        </p:grpSpPr>
        <p:sp>
          <p:nvSpPr>
            <p:cNvPr id="44040" name="AutoShape 5"/>
            <p:cNvSpPr>
              <a:spLocks noChangeArrowheads="1"/>
            </p:cNvSpPr>
            <p:nvPr/>
          </p:nvSpPr>
          <p:spPr bwMode="auto">
            <a:xfrm>
              <a:off x="4849" y="1441"/>
              <a:ext cx="190" cy="190"/>
            </a:xfrm>
            <a:prstGeom prst="roundRect">
              <a:avLst>
                <a:gd name="adj" fmla="val 12421"/>
              </a:avLst>
            </a:prstGeom>
            <a:solidFill>
              <a:srgbClr val="00CCFF"/>
            </a:solidFill>
            <a:ln w="1651">
              <a:solidFill>
                <a:srgbClr val="000000"/>
              </a:solidFill>
              <a:round/>
              <a:headEnd/>
              <a:tailEnd/>
            </a:ln>
          </p:spPr>
          <p:txBody>
            <a:bodyPr/>
            <a:lstStyle/>
            <a:p>
              <a:endParaRPr lang="en-CA"/>
            </a:p>
          </p:txBody>
        </p:sp>
        <p:grpSp>
          <p:nvGrpSpPr>
            <p:cNvPr id="44041" name="Group 6"/>
            <p:cNvGrpSpPr>
              <a:grpSpLocks/>
            </p:cNvGrpSpPr>
            <p:nvPr/>
          </p:nvGrpSpPr>
          <p:grpSpPr bwMode="auto">
            <a:xfrm>
              <a:off x="4867" y="1456"/>
              <a:ext cx="154" cy="154"/>
              <a:chOff x="4867" y="1456"/>
              <a:chExt cx="154" cy="154"/>
            </a:xfrm>
          </p:grpSpPr>
          <p:sp>
            <p:nvSpPr>
              <p:cNvPr id="44042" name="Freeform 7"/>
              <p:cNvSpPr>
                <a:spLocks/>
              </p:cNvSpPr>
              <p:nvPr/>
            </p:nvSpPr>
            <p:spPr bwMode="auto">
              <a:xfrm>
                <a:off x="4891" y="1488"/>
                <a:ext cx="105" cy="91"/>
              </a:xfrm>
              <a:custGeom>
                <a:avLst/>
                <a:gdLst>
                  <a:gd name="T0" fmla="*/ 52 w 1155"/>
                  <a:gd name="T1" fmla="*/ 0 h 1006"/>
                  <a:gd name="T2" fmla="*/ 5 w 1155"/>
                  <a:gd name="T3" fmla="*/ 20 h 1006"/>
                  <a:gd name="T4" fmla="*/ 4 w 1155"/>
                  <a:gd name="T5" fmla="*/ 21 h 1006"/>
                  <a:gd name="T6" fmla="*/ 2 w 1155"/>
                  <a:gd name="T7" fmla="*/ 21 h 1006"/>
                  <a:gd name="T8" fmla="*/ 2 w 1155"/>
                  <a:gd name="T9" fmla="*/ 22 h 1006"/>
                  <a:gd name="T10" fmla="*/ 1 w 1155"/>
                  <a:gd name="T11" fmla="*/ 22 h 1006"/>
                  <a:gd name="T12" fmla="*/ 0 w 1155"/>
                  <a:gd name="T13" fmla="*/ 23 h 1006"/>
                  <a:gd name="T14" fmla="*/ 0 w 1155"/>
                  <a:gd name="T15" fmla="*/ 24 h 1006"/>
                  <a:gd name="T16" fmla="*/ 0 w 1155"/>
                  <a:gd name="T17" fmla="*/ 25 h 1006"/>
                  <a:gd name="T18" fmla="*/ 0 w 1155"/>
                  <a:gd name="T19" fmla="*/ 26 h 1006"/>
                  <a:gd name="T20" fmla="*/ 12 w 1155"/>
                  <a:gd name="T21" fmla="*/ 53 h 1006"/>
                  <a:gd name="T22" fmla="*/ 12 w 1155"/>
                  <a:gd name="T23" fmla="*/ 91 h 1006"/>
                  <a:gd name="T24" fmla="*/ 93 w 1155"/>
                  <a:gd name="T25" fmla="*/ 91 h 1006"/>
                  <a:gd name="T26" fmla="*/ 93 w 1155"/>
                  <a:gd name="T27" fmla="*/ 53 h 1006"/>
                  <a:gd name="T28" fmla="*/ 105 w 1155"/>
                  <a:gd name="T29" fmla="*/ 27 h 1006"/>
                  <a:gd name="T30" fmla="*/ 105 w 1155"/>
                  <a:gd name="T31" fmla="*/ 26 h 1006"/>
                  <a:gd name="T32" fmla="*/ 105 w 1155"/>
                  <a:gd name="T33" fmla="*/ 25 h 1006"/>
                  <a:gd name="T34" fmla="*/ 105 w 1155"/>
                  <a:gd name="T35" fmla="*/ 24 h 1006"/>
                  <a:gd name="T36" fmla="*/ 104 w 1155"/>
                  <a:gd name="T37" fmla="*/ 23 h 1006"/>
                  <a:gd name="T38" fmla="*/ 104 w 1155"/>
                  <a:gd name="T39" fmla="*/ 23 h 1006"/>
                  <a:gd name="T40" fmla="*/ 103 w 1155"/>
                  <a:gd name="T41" fmla="*/ 22 h 1006"/>
                  <a:gd name="T42" fmla="*/ 103 w 1155"/>
                  <a:gd name="T43" fmla="*/ 22 h 1006"/>
                  <a:gd name="T44" fmla="*/ 102 w 1155"/>
                  <a:gd name="T45" fmla="*/ 21 h 1006"/>
                  <a:gd name="T46" fmla="*/ 101 w 1155"/>
                  <a:gd name="T47" fmla="*/ 21 h 1006"/>
                  <a:gd name="T48" fmla="*/ 100 w 1155"/>
                  <a:gd name="T49" fmla="*/ 20 h 1006"/>
                  <a:gd name="T50" fmla="*/ 52 w 1155"/>
                  <a:gd name="T51" fmla="*/ 0 h 100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55" h="1006">
                    <a:moveTo>
                      <a:pt x="577" y="0"/>
                    </a:moveTo>
                    <a:lnTo>
                      <a:pt x="55" y="224"/>
                    </a:lnTo>
                    <a:lnTo>
                      <a:pt x="42" y="230"/>
                    </a:lnTo>
                    <a:lnTo>
                      <a:pt x="27" y="236"/>
                    </a:lnTo>
                    <a:lnTo>
                      <a:pt x="17" y="241"/>
                    </a:lnTo>
                    <a:lnTo>
                      <a:pt x="9" y="248"/>
                    </a:lnTo>
                    <a:lnTo>
                      <a:pt x="2" y="258"/>
                    </a:lnTo>
                    <a:lnTo>
                      <a:pt x="0" y="269"/>
                    </a:lnTo>
                    <a:lnTo>
                      <a:pt x="0" y="280"/>
                    </a:lnTo>
                    <a:lnTo>
                      <a:pt x="1" y="292"/>
                    </a:lnTo>
                    <a:lnTo>
                      <a:pt x="133" y="589"/>
                    </a:lnTo>
                    <a:lnTo>
                      <a:pt x="133" y="1006"/>
                    </a:lnTo>
                    <a:lnTo>
                      <a:pt x="1018" y="1006"/>
                    </a:lnTo>
                    <a:lnTo>
                      <a:pt x="1018" y="589"/>
                    </a:lnTo>
                    <a:lnTo>
                      <a:pt x="1151" y="294"/>
                    </a:lnTo>
                    <a:lnTo>
                      <a:pt x="1154" y="283"/>
                    </a:lnTo>
                    <a:lnTo>
                      <a:pt x="1155" y="272"/>
                    </a:lnTo>
                    <a:lnTo>
                      <a:pt x="1154" y="263"/>
                    </a:lnTo>
                    <a:lnTo>
                      <a:pt x="1149" y="257"/>
                    </a:lnTo>
                    <a:lnTo>
                      <a:pt x="1143" y="249"/>
                    </a:lnTo>
                    <a:lnTo>
                      <a:pt x="1137" y="243"/>
                    </a:lnTo>
                    <a:lnTo>
                      <a:pt x="1129" y="238"/>
                    </a:lnTo>
                    <a:lnTo>
                      <a:pt x="1120" y="233"/>
                    </a:lnTo>
                    <a:lnTo>
                      <a:pt x="1110" y="229"/>
                    </a:lnTo>
                    <a:lnTo>
                      <a:pt x="1097" y="224"/>
                    </a:lnTo>
                    <a:lnTo>
                      <a:pt x="5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sp>
            <p:nvSpPr>
              <p:cNvPr id="44043" name="Freeform 8"/>
              <p:cNvSpPr>
                <a:spLocks/>
              </p:cNvSpPr>
              <p:nvPr/>
            </p:nvSpPr>
            <p:spPr bwMode="auto">
              <a:xfrm>
                <a:off x="4901" y="1456"/>
                <a:ext cx="86" cy="50"/>
              </a:xfrm>
              <a:custGeom>
                <a:avLst/>
                <a:gdLst>
                  <a:gd name="T0" fmla="*/ 31 w 938"/>
                  <a:gd name="T1" fmla="*/ 0 h 549"/>
                  <a:gd name="T2" fmla="*/ 55 w 938"/>
                  <a:gd name="T3" fmla="*/ 0 h 549"/>
                  <a:gd name="T4" fmla="*/ 55 w 938"/>
                  <a:gd name="T5" fmla="*/ 14 h 549"/>
                  <a:gd name="T6" fmla="*/ 72 w 938"/>
                  <a:gd name="T7" fmla="*/ 14 h 549"/>
                  <a:gd name="T8" fmla="*/ 72 w 938"/>
                  <a:gd name="T9" fmla="*/ 26 h 549"/>
                  <a:gd name="T10" fmla="*/ 86 w 938"/>
                  <a:gd name="T11" fmla="*/ 26 h 549"/>
                  <a:gd name="T12" fmla="*/ 86 w 938"/>
                  <a:gd name="T13" fmla="*/ 50 h 549"/>
                  <a:gd name="T14" fmla="*/ 76 w 938"/>
                  <a:gd name="T15" fmla="*/ 46 h 549"/>
                  <a:gd name="T16" fmla="*/ 76 w 938"/>
                  <a:gd name="T17" fmla="*/ 36 h 549"/>
                  <a:gd name="T18" fmla="*/ 62 w 938"/>
                  <a:gd name="T19" fmla="*/ 36 h 549"/>
                  <a:gd name="T20" fmla="*/ 62 w 938"/>
                  <a:gd name="T21" fmla="*/ 24 h 549"/>
                  <a:gd name="T22" fmla="*/ 24 w 938"/>
                  <a:gd name="T23" fmla="*/ 24 h 549"/>
                  <a:gd name="T24" fmla="*/ 24 w 938"/>
                  <a:gd name="T25" fmla="*/ 36 h 549"/>
                  <a:gd name="T26" fmla="*/ 10 w 938"/>
                  <a:gd name="T27" fmla="*/ 36 h 549"/>
                  <a:gd name="T28" fmla="*/ 10 w 938"/>
                  <a:gd name="T29" fmla="*/ 46 h 549"/>
                  <a:gd name="T30" fmla="*/ 0 w 938"/>
                  <a:gd name="T31" fmla="*/ 50 h 549"/>
                  <a:gd name="T32" fmla="*/ 0 w 938"/>
                  <a:gd name="T33" fmla="*/ 26 h 549"/>
                  <a:gd name="T34" fmla="*/ 14 w 938"/>
                  <a:gd name="T35" fmla="*/ 26 h 549"/>
                  <a:gd name="T36" fmla="*/ 14 w 938"/>
                  <a:gd name="T37" fmla="*/ 14 h 549"/>
                  <a:gd name="T38" fmla="*/ 31 w 938"/>
                  <a:gd name="T39" fmla="*/ 14 h 549"/>
                  <a:gd name="T40" fmla="*/ 31 w 938"/>
                  <a:gd name="T41" fmla="*/ 0 h 5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38" h="549">
                    <a:moveTo>
                      <a:pt x="339" y="0"/>
                    </a:moveTo>
                    <a:lnTo>
                      <a:pt x="599" y="0"/>
                    </a:lnTo>
                    <a:lnTo>
                      <a:pt x="599" y="156"/>
                    </a:lnTo>
                    <a:lnTo>
                      <a:pt x="782" y="156"/>
                    </a:lnTo>
                    <a:lnTo>
                      <a:pt x="782" y="287"/>
                    </a:lnTo>
                    <a:lnTo>
                      <a:pt x="938" y="287"/>
                    </a:lnTo>
                    <a:lnTo>
                      <a:pt x="938" y="549"/>
                    </a:lnTo>
                    <a:lnTo>
                      <a:pt x="833" y="503"/>
                    </a:lnTo>
                    <a:lnTo>
                      <a:pt x="833" y="391"/>
                    </a:lnTo>
                    <a:lnTo>
                      <a:pt x="677" y="391"/>
                    </a:lnTo>
                    <a:lnTo>
                      <a:pt x="677" y="260"/>
                    </a:lnTo>
                    <a:lnTo>
                      <a:pt x="261" y="260"/>
                    </a:lnTo>
                    <a:lnTo>
                      <a:pt x="261" y="391"/>
                    </a:lnTo>
                    <a:lnTo>
                      <a:pt x="105" y="391"/>
                    </a:lnTo>
                    <a:lnTo>
                      <a:pt x="105" y="503"/>
                    </a:lnTo>
                    <a:lnTo>
                      <a:pt x="0" y="549"/>
                    </a:lnTo>
                    <a:lnTo>
                      <a:pt x="0" y="287"/>
                    </a:lnTo>
                    <a:lnTo>
                      <a:pt x="156" y="287"/>
                    </a:lnTo>
                    <a:lnTo>
                      <a:pt x="156" y="156"/>
                    </a:lnTo>
                    <a:lnTo>
                      <a:pt x="339" y="156"/>
                    </a:lnTo>
                    <a:lnTo>
                      <a:pt x="3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grpSp>
            <p:nvGrpSpPr>
              <p:cNvPr id="44044" name="Group 9"/>
              <p:cNvGrpSpPr>
                <a:grpSpLocks/>
              </p:cNvGrpSpPr>
              <p:nvPr/>
            </p:nvGrpSpPr>
            <p:grpSpPr bwMode="auto">
              <a:xfrm>
                <a:off x="4867" y="1591"/>
                <a:ext cx="154" cy="19"/>
                <a:chOff x="4867" y="1591"/>
                <a:chExt cx="154" cy="19"/>
              </a:xfrm>
            </p:grpSpPr>
            <p:grpSp>
              <p:nvGrpSpPr>
                <p:cNvPr id="44052" name="Group 10"/>
                <p:cNvGrpSpPr>
                  <a:grpSpLocks/>
                </p:cNvGrpSpPr>
                <p:nvPr/>
              </p:nvGrpSpPr>
              <p:grpSpPr bwMode="auto">
                <a:xfrm>
                  <a:off x="4867" y="1591"/>
                  <a:ext cx="77" cy="19"/>
                  <a:chOff x="4867" y="1591"/>
                  <a:chExt cx="77" cy="19"/>
                </a:xfrm>
              </p:grpSpPr>
              <p:sp>
                <p:nvSpPr>
                  <p:cNvPr id="44056" name="Freeform 11"/>
                  <p:cNvSpPr>
                    <a:spLocks/>
                  </p:cNvSpPr>
                  <p:nvPr/>
                </p:nvSpPr>
                <p:spPr bwMode="auto">
                  <a:xfrm>
                    <a:off x="4867" y="1591"/>
                    <a:ext cx="39" cy="19"/>
                  </a:xfrm>
                  <a:custGeom>
                    <a:avLst/>
                    <a:gdLst>
                      <a:gd name="T0" fmla="*/ 0 w 422"/>
                      <a:gd name="T1" fmla="*/ 6 h 214"/>
                      <a:gd name="T2" fmla="*/ 2 w 422"/>
                      <a:gd name="T3" fmla="*/ 6 h 214"/>
                      <a:gd name="T4" fmla="*/ 4 w 422"/>
                      <a:gd name="T5" fmla="*/ 5 h 214"/>
                      <a:gd name="T6" fmla="*/ 6 w 422"/>
                      <a:gd name="T7" fmla="*/ 5 h 214"/>
                      <a:gd name="T8" fmla="*/ 8 w 422"/>
                      <a:gd name="T9" fmla="*/ 4 h 214"/>
                      <a:gd name="T10" fmla="*/ 10 w 422"/>
                      <a:gd name="T11" fmla="*/ 3 h 214"/>
                      <a:gd name="T12" fmla="*/ 11 w 422"/>
                      <a:gd name="T13" fmla="*/ 3 h 214"/>
                      <a:gd name="T14" fmla="*/ 12 w 422"/>
                      <a:gd name="T15" fmla="*/ 2 h 214"/>
                      <a:gd name="T16" fmla="*/ 14 w 422"/>
                      <a:gd name="T17" fmla="*/ 1 h 214"/>
                      <a:gd name="T18" fmla="*/ 15 w 422"/>
                      <a:gd name="T19" fmla="*/ 1 h 214"/>
                      <a:gd name="T20" fmla="*/ 17 w 422"/>
                      <a:gd name="T21" fmla="*/ 0 h 214"/>
                      <a:gd name="T22" fmla="*/ 18 w 422"/>
                      <a:gd name="T23" fmla="*/ 0 h 214"/>
                      <a:gd name="T24" fmla="*/ 19 w 422"/>
                      <a:gd name="T25" fmla="*/ 0 h 214"/>
                      <a:gd name="T26" fmla="*/ 21 w 422"/>
                      <a:gd name="T27" fmla="*/ 0 h 214"/>
                      <a:gd name="T28" fmla="*/ 22 w 422"/>
                      <a:gd name="T29" fmla="*/ 0 h 214"/>
                      <a:gd name="T30" fmla="*/ 24 w 422"/>
                      <a:gd name="T31" fmla="*/ 1 h 214"/>
                      <a:gd name="T32" fmla="*/ 25 w 422"/>
                      <a:gd name="T33" fmla="*/ 1 h 214"/>
                      <a:gd name="T34" fmla="*/ 27 w 422"/>
                      <a:gd name="T35" fmla="*/ 2 h 214"/>
                      <a:gd name="T36" fmla="*/ 28 w 422"/>
                      <a:gd name="T37" fmla="*/ 3 h 214"/>
                      <a:gd name="T38" fmla="*/ 30 w 422"/>
                      <a:gd name="T39" fmla="*/ 4 h 214"/>
                      <a:gd name="T40" fmla="*/ 32 w 422"/>
                      <a:gd name="T41" fmla="*/ 5 h 214"/>
                      <a:gd name="T42" fmla="*/ 34 w 422"/>
                      <a:gd name="T43" fmla="*/ 5 h 214"/>
                      <a:gd name="T44" fmla="*/ 35 w 422"/>
                      <a:gd name="T45" fmla="*/ 5 h 214"/>
                      <a:gd name="T46" fmla="*/ 37 w 422"/>
                      <a:gd name="T47" fmla="*/ 6 h 214"/>
                      <a:gd name="T48" fmla="*/ 39 w 422"/>
                      <a:gd name="T49" fmla="*/ 6 h 214"/>
                      <a:gd name="T50" fmla="*/ 39 w 422"/>
                      <a:gd name="T51" fmla="*/ 19 h 214"/>
                      <a:gd name="T52" fmla="*/ 37 w 422"/>
                      <a:gd name="T53" fmla="*/ 19 h 214"/>
                      <a:gd name="T54" fmla="*/ 35 w 422"/>
                      <a:gd name="T55" fmla="*/ 19 h 214"/>
                      <a:gd name="T56" fmla="*/ 34 w 422"/>
                      <a:gd name="T57" fmla="*/ 18 h 214"/>
                      <a:gd name="T58" fmla="*/ 32 w 422"/>
                      <a:gd name="T59" fmla="*/ 18 h 214"/>
                      <a:gd name="T60" fmla="*/ 31 w 422"/>
                      <a:gd name="T61" fmla="*/ 17 h 214"/>
                      <a:gd name="T62" fmla="*/ 29 w 422"/>
                      <a:gd name="T63" fmla="*/ 17 h 214"/>
                      <a:gd name="T64" fmla="*/ 27 w 422"/>
                      <a:gd name="T65" fmla="*/ 16 h 214"/>
                      <a:gd name="T66" fmla="*/ 26 w 422"/>
                      <a:gd name="T67" fmla="*/ 15 h 214"/>
                      <a:gd name="T68" fmla="*/ 25 w 422"/>
                      <a:gd name="T69" fmla="*/ 15 h 214"/>
                      <a:gd name="T70" fmla="*/ 24 w 422"/>
                      <a:gd name="T71" fmla="*/ 14 h 214"/>
                      <a:gd name="T72" fmla="*/ 22 w 422"/>
                      <a:gd name="T73" fmla="*/ 14 h 214"/>
                      <a:gd name="T74" fmla="*/ 21 w 422"/>
                      <a:gd name="T75" fmla="*/ 13 h 214"/>
                      <a:gd name="T76" fmla="*/ 20 w 422"/>
                      <a:gd name="T77" fmla="*/ 13 h 214"/>
                      <a:gd name="T78" fmla="*/ 18 w 422"/>
                      <a:gd name="T79" fmla="*/ 13 h 214"/>
                      <a:gd name="T80" fmla="*/ 17 w 422"/>
                      <a:gd name="T81" fmla="*/ 13 h 214"/>
                      <a:gd name="T82" fmla="*/ 16 w 422"/>
                      <a:gd name="T83" fmla="*/ 14 h 214"/>
                      <a:gd name="T84" fmla="*/ 15 w 422"/>
                      <a:gd name="T85" fmla="*/ 14 h 214"/>
                      <a:gd name="T86" fmla="*/ 13 w 422"/>
                      <a:gd name="T87" fmla="*/ 15 h 214"/>
                      <a:gd name="T88" fmla="*/ 12 w 422"/>
                      <a:gd name="T89" fmla="*/ 15 h 214"/>
                      <a:gd name="T90" fmla="*/ 11 w 422"/>
                      <a:gd name="T91" fmla="*/ 16 h 214"/>
                      <a:gd name="T92" fmla="*/ 10 w 422"/>
                      <a:gd name="T93" fmla="*/ 17 h 214"/>
                      <a:gd name="T94" fmla="*/ 8 w 422"/>
                      <a:gd name="T95" fmla="*/ 17 h 214"/>
                      <a:gd name="T96" fmla="*/ 6 w 422"/>
                      <a:gd name="T97" fmla="*/ 18 h 214"/>
                      <a:gd name="T98" fmla="*/ 5 w 422"/>
                      <a:gd name="T99" fmla="*/ 18 h 214"/>
                      <a:gd name="T100" fmla="*/ 4 w 422"/>
                      <a:gd name="T101" fmla="*/ 19 h 214"/>
                      <a:gd name="T102" fmla="*/ 2 w 422"/>
                      <a:gd name="T103" fmla="*/ 19 h 214"/>
                      <a:gd name="T104" fmla="*/ 1 w 422"/>
                      <a:gd name="T105" fmla="*/ 19 h 214"/>
                      <a:gd name="T106" fmla="*/ 0 w 422"/>
                      <a:gd name="T107" fmla="*/ 19 h 214"/>
                      <a:gd name="T108" fmla="*/ 0 w 422"/>
                      <a:gd name="T109" fmla="*/ 6 h 21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22" h="214">
                        <a:moveTo>
                          <a:pt x="0" y="65"/>
                        </a:moveTo>
                        <a:lnTo>
                          <a:pt x="24" y="62"/>
                        </a:lnTo>
                        <a:lnTo>
                          <a:pt x="43" y="60"/>
                        </a:lnTo>
                        <a:lnTo>
                          <a:pt x="61" y="54"/>
                        </a:lnTo>
                        <a:lnTo>
                          <a:pt x="84" y="46"/>
                        </a:lnTo>
                        <a:lnTo>
                          <a:pt x="104" y="37"/>
                        </a:lnTo>
                        <a:lnTo>
                          <a:pt x="120" y="29"/>
                        </a:lnTo>
                        <a:lnTo>
                          <a:pt x="134" y="21"/>
                        </a:lnTo>
                        <a:lnTo>
                          <a:pt x="151" y="14"/>
                        </a:lnTo>
                        <a:lnTo>
                          <a:pt x="164" y="9"/>
                        </a:lnTo>
                        <a:lnTo>
                          <a:pt x="181" y="4"/>
                        </a:lnTo>
                        <a:lnTo>
                          <a:pt x="196" y="1"/>
                        </a:lnTo>
                        <a:lnTo>
                          <a:pt x="210" y="0"/>
                        </a:lnTo>
                        <a:lnTo>
                          <a:pt x="226" y="1"/>
                        </a:lnTo>
                        <a:lnTo>
                          <a:pt x="240" y="5"/>
                        </a:lnTo>
                        <a:lnTo>
                          <a:pt x="256" y="10"/>
                        </a:lnTo>
                        <a:lnTo>
                          <a:pt x="272" y="16"/>
                        </a:lnTo>
                        <a:lnTo>
                          <a:pt x="290" y="25"/>
                        </a:lnTo>
                        <a:lnTo>
                          <a:pt x="307" y="35"/>
                        </a:lnTo>
                        <a:lnTo>
                          <a:pt x="327" y="43"/>
                        </a:lnTo>
                        <a:lnTo>
                          <a:pt x="345" y="51"/>
                        </a:lnTo>
                        <a:lnTo>
                          <a:pt x="363" y="55"/>
                        </a:lnTo>
                        <a:lnTo>
                          <a:pt x="380" y="60"/>
                        </a:lnTo>
                        <a:lnTo>
                          <a:pt x="403" y="64"/>
                        </a:lnTo>
                        <a:lnTo>
                          <a:pt x="422" y="65"/>
                        </a:lnTo>
                        <a:lnTo>
                          <a:pt x="422" y="214"/>
                        </a:lnTo>
                        <a:lnTo>
                          <a:pt x="404" y="212"/>
                        </a:lnTo>
                        <a:lnTo>
                          <a:pt x="383" y="209"/>
                        </a:lnTo>
                        <a:lnTo>
                          <a:pt x="366" y="207"/>
                        </a:lnTo>
                        <a:lnTo>
                          <a:pt x="346" y="200"/>
                        </a:lnTo>
                        <a:lnTo>
                          <a:pt x="331" y="196"/>
                        </a:lnTo>
                        <a:lnTo>
                          <a:pt x="316" y="190"/>
                        </a:lnTo>
                        <a:lnTo>
                          <a:pt x="297" y="179"/>
                        </a:lnTo>
                        <a:lnTo>
                          <a:pt x="284" y="171"/>
                        </a:lnTo>
                        <a:lnTo>
                          <a:pt x="271" y="164"/>
                        </a:lnTo>
                        <a:lnTo>
                          <a:pt x="255" y="158"/>
                        </a:lnTo>
                        <a:lnTo>
                          <a:pt x="241" y="154"/>
                        </a:lnTo>
                        <a:lnTo>
                          <a:pt x="228" y="151"/>
                        </a:lnTo>
                        <a:lnTo>
                          <a:pt x="213" y="149"/>
                        </a:lnTo>
                        <a:lnTo>
                          <a:pt x="200" y="150"/>
                        </a:lnTo>
                        <a:lnTo>
                          <a:pt x="186" y="152"/>
                        </a:lnTo>
                        <a:lnTo>
                          <a:pt x="169" y="156"/>
                        </a:lnTo>
                        <a:lnTo>
                          <a:pt x="159" y="160"/>
                        </a:lnTo>
                        <a:lnTo>
                          <a:pt x="144" y="167"/>
                        </a:lnTo>
                        <a:lnTo>
                          <a:pt x="132" y="173"/>
                        </a:lnTo>
                        <a:lnTo>
                          <a:pt x="118" y="180"/>
                        </a:lnTo>
                        <a:lnTo>
                          <a:pt x="104" y="188"/>
                        </a:lnTo>
                        <a:lnTo>
                          <a:pt x="86" y="196"/>
                        </a:lnTo>
                        <a:lnTo>
                          <a:pt x="69" y="201"/>
                        </a:lnTo>
                        <a:lnTo>
                          <a:pt x="55" y="206"/>
                        </a:lnTo>
                        <a:lnTo>
                          <a:pt x="41" y="209"/>
                        </a:lnTo>
                        <a:lnTo>
                          <a:pt x="24" y="211"/>
                        </a:lnTo>
                        <a:lnTo>
                          <a:pt x="10" y="212"/>
                        </a:lnTo>
                        <a:lnTo>
                          <a:pt x="0" y="212"/>
                        </a:lnTo>
                        <a:lnTo>
                          <a:pt x="0"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sp>
                <p:nvSpPr>
                  <p:cNvPr id="44057" name="Freeform 12"/>
                  <p:cNvSpPr>
                    <a:spLocks/>
                  </p:cNvSpPr>
                  <p:nvPr/>
                </p:nvSpPr>
                <p:spPr bwMode="auto">
                  <a:xfrm>
                    <a:off x="4906" y="1591"/>
                    <a:ext cx="38" cy="19"/>
                  </a:xfrm>
                  <a:custGeom>
                    <a:avLst/>
                    <a:gdLst>
                      <a:gd name="T0" fmla="*/ 0 w 422"/>
                      <a:gd name="T1" fmla="*/ 6 h 214"/>
                      <a:gd name="T2" fmla="*/ 2 w 422"/>
                      <a:gd name="T3" fmla="*/ 6 h 214"/>
                      <a:gd name="T4" fmla="*/ 4 w 422"/>
                      <a:gd name="T5" fmla="*/ 5 h 214"/>
                      <a:gd name="T6" fmla="*/ 6 w 422"/>
                      <a:gd name="T7" fmla="*/ 5 h 214"/>
                      <a:gd name="T8" fmla="*/ 8 w 422"/>
                      <a:gd name="T9" fmla="*/ 4 h 214"/>
                      <a:gd name="T10" fmla="*/ 9 w 422"/>
                      <a:gd name="T11" fmla="*/ 3 h 214"/>
                      <a:gd name="T12" fmla="*/ 11 w 422"/>
                      <a:gd name="T13" fmla="*/ 3 h 214"/>
                      <a:gd name="T14" fmla="*/ 12 w 422"/>
                      <a:gd name="T15" fmla="*/ 2 h 214"/>
                      <a:gd name="T16" fmla="*/ 14 w 422"/>
                      <a:gd name="T17" fmla="*/ 1 h 214"/>
                      <a:gd name="T18" fmla="*/ 15 w 422"/>
                      <a:gd name="T19" fmla="*/ 1 h 214"/>
                      <a:gd name="T20" fmla="*/ 16 w 422"/>
                      <a:gd name="T21" fmla="*/ 0 h 214"/>
                      <a:gd name="T22" fmla="*/ 18 w 422"/>
                      <a:gd name="T23" fmla="*/ 0 h 214"/>
                      <a:gd name="T24" fmla="*/ 19 w 422"/>
                      <a:gd name="T25" fmla="*/ 0 h 214"/>
                      <a:gd name="T26" fmla="*/ 20 w 422"/>
                      <a:gd name="T27" fmla="*/ 0 h 214"/>
                      <a:gd name="T28" fmla="*/ 22 w 422"/>
                      <a:gd name="T29" fmla="*/ 0 h 214"/>
                      <a:gd name="T30" fmla="*/ 23 w 422"/>
                      <a:gd name="T31" fmla="*/ 1 h 214"/>
                      <a:gd name="T32" fmla="*/ 25 w 422"/>
                      <a:gd name="T33" fmla="*/ 1 h 214"/>
                      <a:gd name="T34" fmla="*/ 26 w 422"/>
                      <a:gd name="T35" fmla="*/ 2 h 214"/>
                      <a:gd name="T36" fmla="*/ 28 w 422"/>
                      <a:gd name="T37" fmla="*/ 3 h 214"/>
                      <a:gd name="T38" fmla="*/ 29 w 422"/>
                      <a:gd name="T39" fmla="*/ 4 h 214"/>
                      <a:gd name="T40" fmla="*/ 31 w 422"/>
                      <a:gd name="T41" fmla="*/ 5 h 214"/>
                      <a:gd name="T42" fmla="*/ 33 w 422"/>
                      <a:gd name="T43" fmla="*/ 5 h 214"/>
                      <a:gd name="T44" fmla="*/ 34 w 422"/>
                      <a:gd name="T45" fmla="*/ 5 h 214"/>
                      <a:gd name="T46" fmla="*/ 36 w 422"/>
                      <a:gd name="T47" fmla="*/ 6 h 214"/>
                      <a:gd name="T48" fmla="*/ 38 w 422"/>
                      <a:gd name="T49" fmla="*/ 6 h 214"/>
                      <a:gd name="T50" fmla="*/ 38 w 422"/>
                      <a:gd name="T51" fmla="*/ 19 h 214"/>
                      <a:gd name="T52" fmla="*/ 36 w 422"/>
                      <a:gd name="T53" fmla="*/ 19 h 214"/>
                      <a:gd name="T54" fmla="*/ 35 w 422"/>
                      <a:gd name="T55" fmla="*/ 19 h 214"/>
                      <a:gd name="T56" fmla="*/ 33 w 422"/>
                      <a:gd name="T57" fmla="*/ 18 h 214"/>
                      <a:gd name="T58" fmla="*/ 31 w 422"/>
                      <a:gd name="T59" fmla="*/ 18 h 214"/>
                      <a:gd name="T60" fmla="*/ 30 w 422"/>
                      <a:gd name="T61" fmla="*/ 17 h 214"/>
                      <a:gd name="T62" fmla="*/ 28 w 422"/>
                      <a:gd name="T63" fmla="*/ 17 h 214"/>
                      <a:gd name="T64" fmla="*/ 27 w 422"/>
                      <a:gd name="T65" fmla="*/ 16 h 214"/>
                      <a:gd name="T66" fmla="*/ 26 w 422"/>
                      <a:gd name="T67" fmla="*/ 15 h 214"/>
                      <a:gd name="T68" fmla="*/ 24 w 422"/>
                      <a:gd name="T69" fmla="*/ 15 h 214"/>
                      <a:gd name="T70" fmla="*/ 23 w 422"/>
                      <a:gd name="T71" fmla="*/ 14 h 214"/>
                      <a:gd name="T72" fmla="*/ 22 w 422"/>
                      <a:gd name="T73" fmla="*/ 14 h 214"/>
                      <a:gd name="T74" fmla="*/ 21 w 422"/>
                      <a:gd name="T75" fmla="*/ 13 h 214"/>
                      <a:gd name="T76" fmla="*/ 19 w 422"/>
                      <a:gd name="T77" fmla="*/ 13 h 214"/>
                      <a:gd name="T78" fmla="*/ 18 w 422"/>
                      <a:gd name="T79" fmla="*/ 13 h 214"/>
                      <a:gd name="T80" fmla="*/ 17 w 422"/>
                      <a:gd name="T81" fmla="*/ 13 h 214"/>
                      <a:gd name="T82" fmla="*/ 15 w 422"/>
                      <a:gd name="T83" fmla="*/ 14 h 214"/>
                      <a:gd name="T84" fmla="*/ 14 w 422"/>
                      <a:gd name="T85" fmla="*/ 14 h 214"/>
                      <a:gd name="T86" fmla="*/ 13 w 422"/>
                      <a:gd name="T87" fmla="*/ 15 h 214"/>
                      <a:gd name="T88" fmla="*/ 12 w 422"/>
                      <a:gd name="T89" fmla="*/ 15 h 214"/>
                      <a:gd name="T90" fmla="*/ 11 w 422"/>
                      <a:gd name="T91" fmla="*/ 16 h 214"/>
                      <a:gd name="T92" fmla="*/ 9 w 422"/>
                      <a:gd name="T93" fmla="*/ 17 h 214"/>
                      <a:gd name="T94" fmla="*/ 8 w 422"/>
                      <a:gd name="T95" fmla="*/ 17 h 214"/>
                      <a:gd name="T96" fmla="*/ 6 w 422"/>
                      <a:gd name="T97" fmla="*/ 18 h 214"/>
                      <a:gd name="T98" fmla="*/ 5 w 422"/>
                      <a:gd name="T99" fmla="*/ 18 h 214"/>
                      <a:gd name="T100" fmla="*/ 4 w 422"/>
                      <a:gd name="T101" fmla="*/ 19 h 214"/>
                      <a:gd name="T102" fmla="*/ 2 w 422"/>
                      <a:gd name="T103" fmla="*/ 19 h 214"/>
                      <a:gd name="T104" fmla="*/ 1 w 422"/>
                      <a:gd name="T105" fmla="*/ 19 h 214"/>
                      <a:gd name="T106" fmla="*/ 0 w 422"/>
                      <a:gd name="T107" fmla="*/ 19 h 214"/>
                      <a:gd name="T108" fmla="*/ 0 w 422"/>
                      <a:gd name="T109" fmla="*/ 6 h 21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22" h="214">
                        <a:moveTo>
                          <a:pt x="0" y="65"/>
                        </a:moveTo>
                        <a:lnTo>
                          <a:pt x="24" y="62"/>
                        </a:lnTo>
                        <a:lnTo>
                          <a:pt x="43" y="60"/>
                        </a:lnTo>
                        <a:lnTo>
                          <a:pt x="63" y="54"/>
                        </a:lnTo>
                        <a:lnTo>
                          <a:pt x="85" y="46"/>
                        </a:lnTo>
                        <a:lnTo>
                          <a:pt x="104" y="37"/>
                        </a:lnTo>
                        <a:lnTo>
                          <a:pt x="121" y="29"/>
                        </a:lnTo>
                        <a:lnTo>
                          <a:pt x="134" y="21"/>
                        </a:lnTo>
                        <a:lnTo>
                          <a:pt x="152" y="14"/>
                        </a:lnTo>
                        <a:lnTo>
                          <a:pt x="165" y="9"/>
                        </a:lnTo>
                        <a:lnTo>
                          <a:pt x="183" y="4"/>
                        </a:lnTo>
                        <a:lnTo>
                          <a:pt x="196" y="1"/>
                        </a:lnTo>
                        <a:lnTo>
                          <a:pt x="211" y="0"/>
                        </a:lnTo>
                        <a:lnTo>
                          <a:pt x="226" y="1"/>
                        </a:lnTo>
                        <a:lnTo>
                          <a:pt x="242" y="5"/>
                        </a:lnTo>
                        <a:lnTo>
                          <a:pt x="257" y="10"/>
                        </a:lnTo>
                        <a:lnTo>
                          <a:pt x="274" y="16"/>
                        </a:lnTo>
                        <a:lnTo>
                          <a:pt x="292" y="25"/>
                        </a:lnTo>
                        <a:lnTo>
                          <a:pt x="308" y="35"/>
                        </a:lnTo>
                        <a:lnTo>
                          <a:pt x="327" y="43"/>
                        </a:lnTo>
                        <a:lnTo>
                          <a:pt x="345" y="51"/>
                        </a:lnTo>
                        <a:lnTo>
                          <a:pt x="363" y="55"/>
                        </a:lnTo>
                        <a:lnTo>
                          <a:pt x="380" y="60"/>
                        </a:lnTo>
                        <a:lnTo>
                          <a:pt x="402" y="64"/>
                        </a:lnTo>
                        <a:lnTo>
                          <a:pt x="422" y="65"/>
                        </a:lnTo>
                        <a:lnTo>
                          <a:pt x="422" y="214"/>
                        </a:lnTo>
                        <a:lnTo>
                          <a:pt x="402" y="212"/>
                        </a:lnTo>
                        <a:lnTo>
                          <a:pt x="384" y="209"/>
                        </a:lnTo>
                        <a:lnTo>
                          <a:pt x="365" y="207"/>
                        </a:lnTo>
                        <a:lnTo>
                          <a:pt x="346" y="200"/>
                        </a:lnTo>
                        <a:lnTo>
                          <a:pt x="331" y="196"/>
                        </a:lnTo>
                        <a:lnTo>
                          <a:pt x="316" y="190"/>
                        </a:lnTo>
                        <a:lnTo>
                          <a:pt x="298" y="179"/>
                        </a:lnTo>
                        <a:lnTo>
                          <a:pt x="285" y="171"/>
                        </a:lnTo>
                        <a:lnTo>
                          <a:pt x="271" y="164"/>
                        </a:lnTo>
                        <a:lnTo>
                          <a:pt x="255" y="158"/>
                        </a:lnTo>
                        <a:lnTo>
                          <a:pt x="243" y="154"/>
                        </a:lnTo>
                        <a:lnTo>
                          <a:pt x="228" y="151"/>
                        </a:lnTo>
                        <a:lnTo>
                          <a:pt x="215" y="149"/>
                        </a:lnTo>
                        <a:lnTo>
                          <a:pt x="200" y="150"/>
                        </a:lnTo>
                        <a:lnTo>
                          <a:pt x="186" y="152"/>
                        </a:lnTo>
                        <a:lnTo>
                          <a:pt x="170" y="156"/>
                        </a:lnTo>
                        <a:lnTo>
                          <a:pt x="160" y="160"/>
                        </a:lnTo>
                        <a:lnTo>
                          <a:pt x="145" y="167"/>
                        </a:lnTo>
                        <a:lnTo>
                          <a:pt x="132" y="173"/>
                        </a:lnTo>
                        <a:lnTo>
                          <a:pt x="118" y="180"/>
                        </a:lnTo>
                        <a:lnTo>
                          <a:pt x="104" y="188"/>
                        </a:lnTo>
                        <a:lnTo>
                          <a:pt x="87" y="196"/>
                        </a:lnTo>
                        <a:lnTo>
                          <a:pt x="69" y="201"/>
                        </a:lnTo>
                        <a:lnTo>
                          <a:pt x="57" y="206"/>
                        </a:lnTo>
                        <a:lnTo>
                          <a:pt x="42" y="209"/>
                        </a:lnTo>
                        <a:lnTo>
                          <a:pt x="24" y="211"/>
                        </a:lnTo>
                        <a:lnTo>
                          <a:pt x="10" y="212"/>
                        </a:lnTo>
                        <a:lnTo>
                          <a:pt x="0" y="212"/>
                        </a:lnTo>
                        <a:lnTo>
                          <a:pt x="0"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grpSp>
            <p:grpSp>
              <p:nvGrpSpPr>
                <p:cNvPr id="44053" name="Group 13"/>
                <p:cNvGrpSpPr>
                  <a:grpSpLocks/>
                </p:cNvGrpSpPr>
                <p:nvPr/>
              </p:nvGrpSpPr>
              <p:grpSpPr bwMode="auto">
                <a:xfrm>
                  <a:off x="4944" y="1591"/>
                  <a:ext cx="77" cy="19"/>
                  <a:chOff x="4944" y="1591"/>
                  <a:chExt cx="77" cy="19"/>
                </a:xfrm>
              </p:grpSpPr>
              <p:sp>
                <p:nvSpPr>
                  <p:cNvPr id="44054" name="Freeform 14"/>
                  <p:cNvSpPr>
                    <a:spLocks/>
                  </p:cNvSpPr>
                  <p:nvPr/>
                </p:nvSpPr>
                <p:spPr bwMode="auto">
                  <a:xfrm>
                    <a:off x="4944" y="1591"/>
                    <a:ext cx="38" cy="19"/>
                  </a:xfrm>
                  <a:custGeom>
                    <a:avLst/>
                    <a:gdLst>
                      <a:gd name="T0" fmla="*/ 0 w 421"/>
                      <a:gd name="T1" fmla="*/ 6 h 214"/>
                      <a:gd name="T2" fmla="*/ 2 w 421"/>
                      <a:gd name="T3" fmla="*/ 6 h 214"/>
                      <a:gd name="T4" fmla="*/ 4 w 421"/>
                      <a:gd name="T5" fmla="*/ 5 h 214"/>
                      <a:gd name="T6" fmla="*/ 6 w 421"/>
                      <a:gd name="T7" fmla="*/ 5 h 214"/>
                      <a:gd name="T8" fmla="*/ 8 w 421"/>
                      <a:gd name="T9" fmla="*/ 4 h 214"/>
                      <a:gd name="T10" fmla="*/ 9 w 421"/>
                      <a:gd name="T11" fmla="*/ 3 h 214"/>
                      <a:gd name="T12" fmla="*/ 11 w 421"/>
                      <a:gd name="T13" fmla="*/ 3 h 214"/>
                      <a:gd name="T14" fmla="*/ 12 w 421"/>
                      <a:gd name="T15" fmla="*/ 2 h 214"/>
                      <a:gd name="T16" fmla="*/ 14 w 421"/>
                      <a:gd name="T17" fmla="*/ 1 h 214"/>
                      <a:gd name="T18" fmla="*/ 15 w 421"/>
                      <a:gd name="T19" fmla="*/ 1 h 214"/>
                      <a:gd name="T20" fmla="*/ 16 w 421"/>
                      <a:gd name="T21" fmla="*/ 0 h 214"/>
                      <a:gd name="T22" fmla="*/ 18 w 421"/>
                      <a:gd name="T23" fmla="*/ 0 h 214"/>
                      <a:gd name="T24" fmla="*/ 19 w 421"/>
                      <a:gd name="T25" fmla="*/ 0 h 214"/>
                      <a:gd name="T26" fmla="*/ 20 w 421"/>
                      <a:gd name="T27" fmla="*/ 0 h 214"/>
                      <a:gd name="T28" fmla="*/ 22 w 421"/>
                      <a:gd name="T29" fmla="*/ 0 h 214"/>
                      <a:gd name="T30" fmla="*/ 23 w 421"/>
                      <a:gd name="T31" fmla="*/ 1 h 214"/>
                      <a:gd name="T32" fmla="*/ 25 w 421"/>
                      <a:gd name="T33" fmla="*/ 1 h 214"/>
                      <a:gd name="T34" fmla="*/ 26 w 421"/>
                      <a:gd name="T35" fmla="*/ 2 h 214"/>
                      <a:gd name="T36" fmla="*/ 28 w 421"/>
                      <a:gd name="T37" fmla="*/ 3 h 214"/>
                      <a:gd name="T38" fmla="*/ 29 w 421"/>
                      <a:gd name="T39" fmla="*/ 4 h 214"/>
                      <a:gd name="T40" fmla="*/ 31 w 421"/>
                      <a:gd name="T41" fmla="*/ 5 h 214"/>
                      <a:gd name="T42" fmla="*/ 33 w 421"/>
                      <a:gd name="T43" fmla="*/ 5 h 214"/>
                      <a:gd name="T44" fmla="*/ 34 w 421"/>
                      <a:gd name="T45" fmla="*/ 5 h 214"/>
                      <a:gd name="T46" fmla="*/ 36 w 421"/>
                      <a:gd name="T47" fmla="*/ 6 h 214"/>
                      <a:gd name="T48" fmla="*/ 38 w 421"/>
                      <a:gd name="T49" fmla="*/ 6 h 214"/>
                      <a:gd name="T50" fmla="*/ 38 w 421"/>
                      <a:gd name="T51" fmla="*/ 19 h 214"/>
                      <a:gd name="T52" fmla="*/ 36 w 421"/>
                      <a:gd name="T53" fmla="*/ 19 h 214"/>
                      <a:gd name="T54" fmla="*/ 35 w 421"/>
                      <a:gd name="T55" fmla="*/ 19 h 214"/>
                      <a:gd name="T56" fmla="*/ 33 w 421"/>
                      <a:gd name="T57" fmla="*/ 18 h 214"/>
                      <a:gd name="T58" fmla="*/ 31 w 421"/>
                      <a:gd name="T59" fmla="*/ 18 h 214"/>
                      <a:gd name="T60" fmla="*/ 30 w 421"/>
                      <a:gd name="T61" fmla="*/ 17 h 214"/>
                      <a:gd name="T62" fmla="*/ 29 w 421"/>
                      <a:gd name="T63" fmla="*/ 17 h 214"/>
                      <a:gd name="T64" fmla="*/ 27 w 421"/>
                      <a:gd name="T65" fmla="*/ 16 h 214"/>
                      <a:gd name="T66" fmla="*/ 26 w 421"/>
                      <a:gd name="T67" fmla="*/ 15 h 214"/>
                      <a:gd name="T68" fmla="*/ 24 w 421"/>
                      <a:gd name="T69" fmla="*/ 15 h 214"/>
                      <a:gd name="T70" fmla="*/ 23 w 421"/>
                      <a:gd name="T71" fmla="*/ 14 h 214"/>
                      <a:gd name="T72" fmla="*/ 22 w 421"/>
                      <a:gd name="T73" fmla="*/ 14 h 214"/>
                      <a:gd name="T74" fmla="*/ 21 w 421"/>
                      <a:gd name="T75" fmla="*/ 13 h 214"/>
                      <a:gd name="T76" fmla="*/ 19 w 421"/>
                      <a:gd name="T77" fmla="*/ 13 h 214"/>
                      <a:gd name="T78" fmla="*/ 18 w 421"/>
                      <a:gd name="T79" fmla="*/ 13 h 214"/>
                      <a:gd name="T80" fmla="*/ 17 w 421"/>
                      <a:gd name="T81" fmla="*/ 13 h 214"/>
                      <a:gd name="T82" fmla="*/ 15 w 421"/>
                      <a:gd name="T83" fmla="*/ 14 h 214"/>
                      <a:gd name="T84" fmla="*/ 14 w 421"/>
                      <a:gd name="T85" fmla="*/ 14 h 214"/>
                      <a:gd name="T86" fmla="*/ 13 w 421"/>
                      <a:gd name="T87" fmla="*/ 15 h 214"/>
                      <a:gd name="T88" fmla="*/ 12 w 421"/>
                      <a:gd name="T89" fmla="*/ 15 h 214"/>
                      <a:gd name="T90" fmla="*/ 11 w 421"/>
                      <a:gd name="T91" fmla="*/ 16 h 214"/>
                      <a:gd name="T92" fmla="*/ 9 w 421"/>
                      <a:gd name="T93" fmla="*/ 17 h 214"/>
                      <a:gd name="T94" fmla="*/ 8 w 421"/>
                      <a:gd name="T95" fmla="*/ 17 h 214"/>
                      <a:gd name="T96" fmla="*/ 6 w 421"/>
                      <a:gd name="T97" fmla="*/ 18 h 214"/>
                      <a:gd name="T98" fmla="*/ 5 w 421"/>
                      <a:gd name="T99" fmla="*/ 18 h 214"/>
                      <a:gd name="T100" fmla="*/ 4 w 421"/>
                      <a:gd name="T101" fmla="*/ 19 h 214"/>
                      <a:gd name="T102" fmla="*/ 2 w 421"/>
                      <a:gd name="T103" fmla="*/ 19 h 214"/>
                      <a:gd name="T104" fmla="*/ 1 w 421"/>
                      <a:gd name="T105" fmla="*/ 19 h 214"/>
                      <a:gd name="T106" fmla="*/ 0 w 421"/>
                      <a:gd name="T107" fmla="*/ 19 h 214"/>
                      <a:gd name="T108" fmla="*/ 0 w 421"/>
                      <a:gd name="T109" fmla="*/ 6 h 21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21" h="214">
                        <a:moveTo>
                          <a:pt x="0" y="65"/>
                        </a:moveTo>
                        <a:lnTo>
                          <a:pt x="24" y="62"/>
                        </a:lnTo>
                        <a:lnTo>
                          <a:pt x="43" y="60"/>
                        </a:lnTo>
                        <a:lnTo>
                          <a:pt x="61" y="54"/>
                        </a:lnTo>
                        <a:lnTo>
                          <a:pt x="85" y="46"/>
                        </a:lnTo>
                        <a:lnTo>
                          <a:pt x="103" y="37"/>
                        </a:lnTo>
                        <a:lnTo>
                          <a:pt x="120" y="29"/>
                        </a:lnTo>
                        <a:lnTo>
                          <a:pt x="135" y="21"/>
                        </a:lnTo>
                        <a:lnTo>
                          <a:pt x="151" y="14"/>
                        </a:lnTo>
                        <a:lnTo>
                          <a:pt x="165" y="9"/>
                        </a:lnTo>
                        <a:lnTo>
                          <a:pt x="182" y="4"/>
                        </a:lnTo>
                        <a:lnTo>
                          <a:pt x="196" y="1"/>
                        </a:lnTo>
                        <a:lnTo>
                          <a:pt x="211" y="0"/>
                        </a:lnTo>
                        <a:lnTo>
                          <a:pt x="227" y="1"/>
                        </a:lnTo>
                        <a:lnTo>
                          <a:pt x="240" y="5"/>
                        </a:lnTo>
                        <a:lnTo>
                          <a:pt x="257" y="10"/>
                        </a:lnTo>
                        <a:lnTo>
                          <a:pt x="273" y="16"/>
                        </a:lnTo>
                        <a:lnTo>
                          <a:pt x="291" y="25"/>
                        </a:lnTo>
                        <a:lnTo>
                          <a:pt x="307" y="35"/>
                        </a:lnTo>
                        <a:lnTo>
                          <a:pt x="326" y="43"/>
                        </a:lnTo>
                        <a:lnTo>
                          <a:pt x="345" y="51"/>
                        </a:lnTo>
                        <a:lnTo>
                          <a:pt x="362" y="55"/>
                        </a:lnTo>
                        <a:lnTo>
                          <a:pt x="380" y="60"/>
                        </a:lnTo>
                        <a:lnTo>
                          <a:pt x="403" y="64"/>
                        </a:lnTo>
                        <a:lnTo>
                          <a:pt x="421" y="65"/>
                        </a:lnTo>
                        <a:lnTo>
                          <a:pt x="421" y="214"/>
                        </a:lnTo>
                        <a:lnTo>
                          <a:pt x="403" y="212"/>
                        </a:lnTo>
                        <a:lnTo>
                          <a:pt x="383" y="209"/>
                        </a:lnTo>
                        <a:lnTo>
                          <a:pt x="364" y="207"/>
                        </a:lnTo>
                        <a:lnTo>
                          <a:pt x="346" y="200"/>
                        </a:lnTo>
                        <a:lnTo>
                          <a:pt x="331" y="196"/>
                        </a:lnTo>
                        <a:lnTo>
                          <a:pt x="316" y="190"/>
                        </a:lnTo>
                        <a:lnTo>
                          <a:pt x="298" y="179"/>
                        </a:lnTo>
                        <a:lnTo>
                          <a:pt x="285" y="171"/>
                        </a:lnTo>
                        <a:lnTo>
                          <a:pt x="271" y="164"/>
                        </a:lnTo>
                        <a:lnTo>
                          <a:pt x="256" y="158"/>
                        </a:lnTo>
                        <a:lnTo>
                          <a:pt x="242" y="154"/>
                        </a:lnTo>
                        <a:lnTo>
                          <a:pt x="229" y="151"/>
                        </a:lnTo>
                        <a:lnTo>
                          <a:pt x="214" y="149"/>
                        </a:lnTo>
                        <a:lnTo>
                          <a:pt x="201" y="150"/>
                        </a:lnTo>
                        <a:lnTo>
                          <a:pt x="185" y="152"/>
                        </a:lnTo>
                        <a:lnTo>
                          <a:pt x="170" y="156"/>
                        </a:lnTo>
                        <a:lnTo>
                          <a:pt x="159" y="160"/>
                        </a:lnTo>
                        <a:lnTo>
                          <a:pt x="144" y="167"/>
                        </a:lnTo>
                        <a:lnTo>
                          <a:pt x="131" y="173"/>
                        </a:lnTo>
                        <a:lnTo>
                          <a:pt x="118" y="180"/>
                        </a:lnTo>
                        <a:lnTo>
                          <a:pt x="103" y="188"/>
                        </a:lnTo>
                        <a:lnTo>
                          <a:pt x="87" y="196"/>
                        </a:lnTo>
                        <a:lnTo>
                          <a:pt x="69" y="201"/>
                        </a:lnTo>
                        <a:lnTo>
                          <a:pt x="56" y="206"/>
                        </a:lnTo>
                        <a:lnTo>
                          <a:pt x="41" y="209"/>
                        </a:lnTo>
                        <a:lnTo>
                          <a:pt x="24" y="211"/>
                        </a:lnTo>
                        <a:lnTo>
                          <a:pt x="10" y="212"/>
                        </a:lnTo>
                        <a:lnTo>
                          <a:pt x="0" y="212"/>
                        </a:lnTo>
                        <a:lnTo>
                          <a:pt x="0"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sp>
                <p:nvSpPr>
                  <p:cNvPr id="44055" name="Freeform 15"/>
                  <p:cNvSpPr>
                    <a:spLocks/>
                  </p:cNvSpPr>
                  <p:nvPr/>
                </p:nvSpPr>
                <p:spPr bwMode="auto">
                  <a:xfrm>
                    <a:off x="4982" y="1591"/>
                    <a:ext cx="39" cy="19"/>
                  </a:xfrm>
                  <a:custGeom>
                    <a:avLst/>
                    <a:gdLst>
                      <a:gd name="T0" fmla="*/ 0 w 423"/>
                      <a:gd name="T1" fmla="*/ 6 h 214"/>
                      <a:gd name="T2" fmla="*/ 2 w 423"/>
                      <a:gd name="T3" fmla="*/ 6 h 214"/>
                      <a:gd name="T4" fmla="*/ 4 w 423"/>
                      <a:gd name="T5" fmla="*/ 5 h 214"/>
                      <a:gd name="T6" fmla="*/ 6 w 423"/>
                      <a:gd name="T7" fmla="*/ 5 h 214"/>
                      <a:gd name="T8" fmla="*/ 8 w 423"/>
                      <a:gd name="T9" fmla="*/ 4 h 214"/>
                      <a:gd name="T10" fmla="*/ 10 w 423"/>
                      <a:gd name="T11" fmla="*/ 3 h 214"/>
                      <a:gd name="T12" fmla="*/ 11 w 423"/>
                      <a:gd name="T13" fmla="*/ 3 h 214"/>
                      <a:gd name="T14" fmla="*/ 13 w 423"/>
                      <a:gd name="T15" fmla="*/ 2 h 214"/>
                      <a:gd name="T16" fmla="*/ 14 w 423"/>
                      <a:gd name="T17" fmla="*/ 1 h 214"/>
                      <a:gd name="T18" fmla="*/ 15 w 423"/>
                      <a:gd name="T19" fmla="*/ 1 h 214"/>
                      <a:gd name="T20" fmla="*/ 17 w 423"/>
                      <a:gd name="T21" fmla="*/ 0 h 214"/>
                      <a:gd name="T22" fmla="*/ 18 w 423"/>
                      <a:gd name="T23" fmla="*/ 0 h 214"/>
                      <a:gd name="T24" fmla="*/ 20 w 423"/>
                      <a:gd name="T25" fmla="*/ 0 h 214"/>
                      <a:gd name="T26" fmla="*/ 21 w 423"/>
                      <a:gd name="T27" fmla="*/ 0 h 214"/>
                      <a:gd name="T28" fmla="*/ 22 w 423"/>
                      <a:gd name="T29" fmla="*/ 0 h 214"/>
                      <a:gd name="T30" fmla="*/ 24 w 423"/>
                      <a:gd name="T31" fmla="*/ 1 h 214"/>
                      <a:gd name="T32" fmla="*/ 25 w 423"/>
                      <a:gd name="T33" fmla="*/ 1 h 214"/>
                      <a:gd name="T34" fmla="*/ 27 w 423"/>
                      <a:gd name="T35" fmla="*/ 2 h 214"/>
                      <a:gd name="T36" fmla="*/ 28 w 423"/>
                      <a:gd name="T37" fmla="*/ 3 h 214"/>
                      <a:gd name="T38" fmla="*/ 30 w 423"/>
                      <a:gd name="T39" fmla="*/ 4 h 214"/>
                      <a:gd name="T40" fmla="*/ 32 w 423"/>
                      <a:gd name="T41" fmla="*/ 5 h 214"/>
                      <a:gd name="T42" fmla="*/ 34 w 423"/>
                      <a:gd name="T43" fmla="*/ 5 h 214"/>
                      <a:gd name="T44" fmla="*/ 35 w 423"/>
                      <a:gd name="T45" fmla="*/ 5 h 214"/>
                      <a:gd name="T46" fmla="*/ 37 w 423"/>
                      <a:gd name="T47" fmla="*/ 6 h 214"/>
                      <a:gd name="T48" fmla="*/ 39 w 423"/>
                      <a:gd name="T49" fmla="*/ 6 h 214"/>
                      <a:gd name="T50" fmla="*/ 39 w 423"/>
                      <a:gd name="T51" fmla="*/ 19 h 214"/>
                      <a:gd name="T52" fmla="*/ 37 w 423"/>
                      <a:gd name="T53" fmla="*/ 19 h 214"/>
                      <a:gd name="T54" fmla="*/ 35 w 423"/>
                      <a:gd name="T55" fmla="*/ 19 h 214"/>
                      <a:gd name="T56" fmla="*/ 34 w 423"/>
                      <a:gd name="T57" fmla="*/ 18 h 214"/>
                      <a:gd name="T58" fmla="*/ 32 w 423"/>
                      <a:gd name="T59" fmla="*/ 18 h 214"/>
                      <a:gd name="T60" fmla="*/ 31 w 423"/>
                      <a:gd name="T61" fmla="*/ 17 h 214"/>
                      <a:gd name="T62" fmla="*/ 29 w 423"/>
                      <a:gd name="T63" fmla="*/ 17 h 214"/>
                      <a:gd name="T64" fmla="*/ 28 w 423"/>
                      <a:gd name="T65" fmla="*/ 16 h 214"/>
                      <a:gd name="T66" fmla="*/ 26 w 423"/>
                      <a:gd name="T67" fmla="*/ 15 h 214"/>
                      <a:gd name="T68" fmla="*/ 25 w 423"/>
                      <a:gd name="T69" fmla="*/ 15 h 214"/>
                      <a:gd name="T70" fmla="*/ 24 w 423"/>
                      <a:gd name="T71" fmla="*/ 14 h 214"/>
                      <a:gd name="T72" fmla="*/ 22 w 423"/>
                      <a:gd name="T73" fmla="*/ 14 h 214"/>
                      <a:gd name="T74" fmla="*/ 21 w 423"/>
                      <a:gd name="T75" fmla="*/ 13 h 214"/>
                      <a:gd name="T76" fmla="*/ 20 w 423"/>
                      <a:gd name="T77" fmla="*/ 13 h 214"/>
                      <a:gd name="T78" fmla="*/ 19 w 423"/>
                      <a:gd name="T79" fmla="*/ 13 h 214"/>
                      <a:gd name="T80" fmla="*/ 17 w 423"/>
                      <a:gd name="T81" fmla="*/ 13 h 214"/>
                      <a:gd name="T82" fmla="*/ 16 w 423"/>
                      <a:gd name="T83" fmla="*/ 14 h 214"/>
                      <a:gd name="T84" fmla="*/ 15 w 423"/>
                      <a:gd name="T85" fmla="*/ 14 h 214"/>
                      <a:gd name="T86" fmla="*/ 13 w 423"/>
                      <a:gd name="T87" fmla="*/ 15 h 214"/>
                      <a:gd name="T88" fmla="*/ 12 w 423"/>
                      <a:gd name="T89" fmla="*/ 15 h 214"/>
                      <a:gd name="T90" fmla="*/ 11 w 423"/>
                      <a:gd name="T91" fmla="*/ 16 h 214"/>
                      <a:gd name="T92" fmla="*/ 10 w 423"/>
                      <a:gd name="T93" fmla="*/ 17 h 214"/>
                      <a:gd name="T94" fmla="*/ 8 w 423"/>
                      <a:gd name="T95" fmla="*/ 17 h 214"/>
                      <a:gd name="T96" fmla="*/ 6 w 423"/>
                      <a:gd name="T97" fmla="*/ 18 h 214"/>
                      <a:gd name="T98" fmla="*/ 5 w 423"/>
                      <a:gd name="T99" fmla="*/ 18 h 214"/>
                      <a:gd name="T100" fmla="*/ 4 w 423"/>
                      <a:gd name="T101" fmla="*/ 19 h 214"/>
                      <a:gd name="T102" fmla="*/ 2 w 423"/>
                      <a:gd name="T103" fmla="*/ 19 h 214"/>
                      <a:gd name="T104" fmla="*/ 1 w 423"/>
                      <a:gd name="T105" fmla="*/ 19 h 214"/>
                      <a:gd name="T106" fmla="*/ 0 w 423"/>
                      <a:gd name="T107" fmla="*/ 19 h 214"/>
                      <a:gd name="T108" fmla="*/ 0 w 423"/>
                      <a:gd name="T109" fmla="*/ 6 h 21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23" h="214">
                        <a:moveTo>
                          <a:pt x="0" y="65"/>
                        </a:moveTo>
                        <a:lnTo>
                          <a:pt x="25" y="62"/>
                        </a:lnTo>
                        <a:lnTo>
                          <a:pt x="44" y="60"/>
                        </a:lnTo>
                        <a:lnTo>
                          <a:pt x="62" y="54"/>
                        </a:lnTo>
                        <a:lnTo>
                          <a:pt x="85" y="46"/>
                        </a:lnTo>
                        <a:lnTo>
                          <a:pt x="104" y="37"/>
                        </a:lnTo>
                        <a:lnTo>
                          <a:pt x="122" y="29"/>
                        </a:lnTo>
                        <a:lnTo>
                          <a:pt x="136" y="21"/>
                        </a:lnTo>
                        <a:lnTo>
                          <a:pt x="153" y="14"/>
                        </a:lnTo>
                        <a:lnTo>
                          <a:pt x="167" y="9"/>
                        </a:lnTo>
                        <a:lnTo>
                          <a:pt x="184" y="4"/>
                        </a:lnTo>
                        <a:lnTo>
                          <a:pt x="198" y="1"/>
                        </a:lnTo>
                        <a:lnTo>
                          <a:pt x="213" y="0"/>
                        </a:lnTo>
                        <a:lnTo>
                          <a:pt x="228" y="1"/>
                        </a:lnTo>
                        <a:lnTo>
                          <a:pt x="243" y="5"/>
                        </a:lnTo>
                        <a:lnTo>
                          <a:pt x="259" y="10"/>
                        </a:lnTo>
                        <a:lnTo>
                          <a:pt x="276" y="16"/>
                        </a:lnTo>
                        <a:lnTo>
                          <a:pt x="292" y="25"/>
                        </a:lnTo>
                        <a:lnTo>
                          <a:pt x="309" y="35"/>
                        </a:lnTo>
                        <a:lnTo>
                          <a:pt x="329" y="43"/>
                        </a:lnTo>
                        <a:lnTo>
                          <a:pt x="347" y="51"/>
                        </a:lnTo>
                        <a:lnTo>
                          <a:pt x="364" y="55"/>
                        </a:lnTo>
                        <a:lnTo>
                          <a:pt x="380" y="60"/>
                        </a:lnTo>
                        <a:lnTo>
                          <a:pt x="404" y="64"/>
                        </a:lnTo>
                        <a:lnTo>
                          <a:pt x="423" y="65"/>
                        </a:lnTo>
                        <a:lnTo>
                          <a:pt x="423" y="214"/>
                        </a:lnTo>
                        <a:lnTo>
                          <a:pt x="404" y="212"/>
                        </a:lnTo>
                        <a:lnTo>
                          <a:pt x="384" y="209"/>
                        </a:lnTo>
                        <a:lnTo>
                          <a:pt x="367" y="207"/>
                        </a:lnTo>
                        <a:lnTo>
                          <a:pt x="347" y="200"/>
                        </a:lnTo>
                        <a:lnTo>
                          <a:pt x="333" y="196"/>
                        </a:lnTo>
                        <a:lnTo>
                          <a:pt x="317" y="190"/>
                        </a:lnTo>
                        <a:lnTo>
                          <a:pt x="300" y="179"/>
                        </a:lnTo>
                        <a:lnTo>
                          <a:pt x="287" y="171"/>
                        </a:lnTo>
                        <a:lnTo>
                          <a:pt x="273" y="164"/>
                        </a:lnTo>
                        <a:lnTo>
                          <a:pt x="257" y="158"/>
                        </a:lnTo>
                        <a:lnTo>
                          <a:pt x="244" y="154"/>
                        </a:lnTo>
                        <a:lnTo>
                          <a:pt x="230" y="151"/>
                        </a:lnTo>
                        <a:lnTo>
                          <a:pt x="217" y="149"/>
                        </a:lnTo>
                        <a:lnTo>
                          <a:pt x="202" y="150"/>
                        </a:lnTo>
                        <a:lnTo>
                          <a:pt x="188" y="152"/>
                        </a:lnTo>
                        <a:lnTo>
                          <a:pt x="172" y="156"/>
                        </a:lnTo>
                        <a:lnTo>
                          <a:pt x="162" y="160"/>
                        </a:lnTo>
                        <a:lnTo>
                          <a:pt x="145" y="167"/>
                        </a:lnTo>
                        <a:lnTo>
                          <a:pt x="134" y="173"/>
                        </a:lnTo>
                        <a:lnTo>
                          <a:pt x="119" y="180"/>
                        </a:lnTo>
                        <a:lnTo>
                          <a:pt x="105" y="188"/>
                        </a:lnTo>
                        <a:lnTo>
                          <a:pt x="86" y="196"/>
                        </a:lnTo>
                        <a:lnTo>
                          <a:pt x="70" y="201"/>
                        </a:lnTo>
                        <a:lnTo>
                          <a:pt x="57" y="206"/>
                        </a:lnTo>
                        <a:lnTo>
                          <a:pt x="42" y="209"/>
                        </a:lnTo>
                        <a:lnTo>
                          <a:pt x="25" y="211"/>
                        </a:lnTo>
                        <a:lnTo>
                          <a:pt x="10" y="212"/>
                        </a:lnTo>
                        <a:lnTo>
                          <a:pt x="0" y="212"/>
                        </a:lnTo>
                        <a:lnTo>
                          <a:pt x="0"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grpSp>
          </p:grpSp>
          <p:grpSp>
            <p:nvGrpSpPr>
              <p:cNvPr id="44045" name="Group 16"/>
              <p:cNvGrpSpPr>
                <a:grpSpLocks/>
              </p:cNvGrpSpPr>
              <p:nvPr/>
            </p:nvGrpSpPr>
            <p:grpSpPr bwMode="auto">
              <a:xfrm>
                <a:off x="4867" y="1569"/>
                <a:ext cx="154" cy="20"/>
                <a:chOff x="4867" y="1569"/>
                <a:chExt cx="154" cy="20"/>
              </a:xfrm>
            </p:grpSpPr>
            <p:grpSp>
              <p:nvGrpSpPr>
                <p:cNvPr id="44046" name="Group 17"/>
                <p:cNvGrpSpPr>
                  <a:grpSpLocks/>
                </p:cNvGrpSpPr>
                <p:nvPr/>
              </p:nvGrpSpPr>
              <p:grpSpPr bwMode="auto">
                <a:xfrm>
                  <a:off x="4867" y="1569"/>
                  <a:ext cx="77" cy="20"/>
                  <a:chOff x="4867" y="1569"/>
                  <a:chExt cx="77" cy="20"/>
                </a:xfrm>
              </p:grpSpPr>
              <p:sp>
                <p:nvSpPr>
                  <p:cNvPr id="44050" name="Freeform 18"/>
                  <p:cNvSpPr>
                    <a:spLocks/>
                  </p:cNvSpPr>
                  <p:nvPr/>
                </p:nvSpPr>
                <p:spPr bwMode="auto">
                  <a:xfrm>
                    <a:off x="4867" y="1569"/>
                    <a:ext cx="39" cy="20"/>
                  </a:xfrm>
                  <a:custGeom>
                    <a:avLst/>
                    <a:gdLst>
                      <a:gd name="T0" fmla="*/ 0 w 422"/>
                      <a:gd name="T1" fmla="*/ 6 h 218"/>
                      <a:gd name="T2" fmla="*/ 2 w 422"/>
                      <a:gd name="T3" fmla="*/ 6 h 218"/>
                      <a:gd name="T4" fmla="*/ 4 w 422"/>
                      <a:gd name="T5" fmla="*/ 6 h 218"/>
                      <a:gd name="T6" fmla="*/ 6 w 422"/>
                      <a:gd name="T7" fmla="*/ 5 h 218"/>
                      <a:gd name="T8" fmla="*/ 8 w 422"/>
                      <a:gd name="T9" fmla="*/ 4 h 218"/>
                      <a:gd name="T10" fmla="*/ 10 w 422"/>
                      <a:gd name="T11" fmla="*/ 4 h 218"/>
                      <a:gd name="T12" fmla="*/ 11 w 422"/>
                      <a:gd name="T13" fmla="*/ 3 h 218"/>
                      <a:gd name="T14" fmla="*/ 12 w 422"/>
                      <a:gd name="T15" fmla="*/ 2 h 218"/>
                      <a:gd name="T16" fmla="*/ 14 w 422"/>
                      <a:gd name="T17" fmla="*/ 1 h 218"/>
                      <a:gd name="T18" fmla="*/ 15 w 422"/>
                      <a:gd name="T19" fmla="*/ 1 h 218"/>
                      <a:gd name="T20" fmla="*/ 17 w 422"/>
                      <a:gd name="T21" fmla="*/ 1 h 218"/>
                      <a:gd name="T22" fmla="*/ 18 w 422"/>
                      <a:gd name="T23" fmla="*/ 0 h 218"/>
                      <a:gd name="T24" fmla="*/ 19 w 422"/>
                      <a:gd name="T25" fmla="*/ 0 h 218"/>
                      <a:gd name="T26" fmla="*/ 21 w 422"/>
                      <a:gd name="T27" fmla="*/ 0 h 218"/>
                      <a:gd name="T28" fmla="*/ 22 w 422"/>
                      <a:gd name="T29" fmla="*/ 1 h 218"/>
                      <a:gd name="T30" fmla="*/ 24 w 422"/>
                      <a:gd name="T31" fmla="*/ 1 h 218"/>
                      <a:gd name="T32" fmla="*/ 25 w 422"/>
                      <a:gd name="T33" fmla="*/ 2 h 218"/>
                      <a:gd name="T34" fmla="*/ 27 w 422"/>
                      <a:gd name="T35" fmla="*/ 2 h 218"/>
                      <a:gd name="T36" fmla="*/ 28 w 422"/>
                      <a:gd name="T37" fmla="*/ 3 h 218"/>
                      <a:gd name="T38" fmla="*/ 30 w 422"/>
                      <a:gd name="T39" fmla="*/ 4 h 218"/>
                      <a:gd name="T40" fmla="*/ 32 w 422"/>
                      <a:gd name="T41" fmla="*/ 5 h 218"/>
                      <a:gd name="T42" fmla="*/ 34 w 422"/>
                      <a:gd name="T43" fmla="*/ 5 h 218"/>
                      <a:gd name="T44" fmla="*/ 35 w 422"/>
                      <a:gd name="T45" fmla="*/ 6 h 218"/>
                      <a:gd name="T46" fmla="*/ 37 w 422"/>
                      <a:gd name="T47" fmla="*/ 6 h 218"/>
                      <a:gd name="T48" fmla="*/ 39 w 422"/>
                      <a:gd name="T49" fmla="*/ 6 h 218"/>
                      <a:gd name="T50" fmla="*/ 39 w 422"/>
                      <a:gd name="T51" fmla="*/ 20 h 218"/>
                      <a:gd name="T52" fmla="*/ 37 w 422"/>
                      <a:gd name="T53" fmla="*/ 20 h 218"/>
                      <a:gd name="T54" fmla="*/ 35 w 422"/>
                      <a:gd name="T55" fmla="*/ 19 h 218"/>
                      <a:gd name="T56" fmla="*/ 34 w 422"/>
                      <a:gd name="T57" fmla="*/ 19 h 218"/>
                      <a:gd name="T58" fmla="*/ 32 w 422"/>
                      <a:gd name="T59" fmla="*/ 19 h 218"/>
                      <a:gd name="T60" fmla="*/ 31 w 422"/>
                      <a:gd name="T61" fmla="*/ 18 h 218"/>
                      <a:gd name="T62" fmla="*/ 29 w 422"/>
                      <a:gd name="T63" fmla="*/ 18 h 218"/>
                      <a:gd name="T64" fmla="*/ 27 w 422"/>
                      <a:gd name="T65" fmla="*/ 17 h 218"/>
                      <a:gd name="T66" fmla="*/ 26 w 422"/>
                      <a:gd name="T67" fmla="*/ 16 h 218"/>
                      <a:gd name="T68" fmla="*/ 25 w 422"/>
                      <a:gd name="T69" fmla="*/ 15 h 218"/>
                      <a:gd name="T70" fmla="*/ 24 w 422"/>
                      <a:gd name="T71" fmla="*/ 15 h 218"/>
                      <a:gd name="T72" fmla="*/ 22 w 422"/>
                      <a:gd name="T73" fmla="*/ 14 h 218"/>
                      <a:gd name="T74" fmla="*/ 21 w 422"/>
                      <a:gd name="T75" fmla="*/ 14 h 218"/>
                      <a:gd name="T76" fmla="*/ 20 w 422"/>
                      <a:gd name="T77" fmla="*/ 14 h 218"/>
                      <a:gd name="T78" fmla="*/ 18 w 422"/>
                      <a:gd name="T79" fmla="*/ 14 h 218"/>
                      <a:gd name="T80" fmla="*/ 17 w 422"/>
                      <a:gd name="T81" fmla="*/ 14 h 218"/>
                      <a:gd name="T82" fmla="*/ 16 w 422"/>
                      <a:gd name="T83" fmla="*/ 14 h 218"/>
                      <a:gd name="T84" fmla="*/ 15 w 422"/>
                      <a:gd name="T85" fmla="*/ 15 h 218"/>
                      <a:gd name="T86" fmla="*/ 13 w 422"/>
                      <a:gd name="T87" fmla="*/ 16 h 218"/>
                      <a:gd name="T88" fmla="*/ 12 w 422"/>
                      <a:gd name="T89" fmla="*/ 16 h 218"/>
                      <a:gd name="T90" fmla="*/ 11 w 422"/>
                      <a:gd name="T91" fmla="*/ 17 h 218"/>
                      <a:gd name="T92" fmla="*/ 10 w 422"/>
                      <a:gd name="T93" fmla="*/ 18 h 218"/>
                      <a:gd name="T94" fmla="*/ 8 w 422"/>
                      <a:gd name="T95" fmla="*/ 18 h 218"/>
                      <a:gd name="T96" fmla="*/ 6 w 422"/>
                      <a:gd name="T97" fmla="*/ 19 h 218"/>
                      <a:gd name="T98" fmla="*/ 5 w 422"/>
                      <a:gd name="T99" fmla="*/ 19 h 218"/>
                      <a:gd name="T100" fmla="*/ 4 w 422"/>
                      <a:gd name="T101" fmla="*/ 19 h 218"/>
                      <a:gd name="T102" fmla="*/ 2 w 422"/>
                      <a:gd name="T103" fmla="*/ 20 h 218"/>
                      <a:gd name="T104" fmla="*/ 1 w 422"/>
                      <a:gd name="T105" fmla="*/ 20 h 218"/>
                      <a:gd name="T106" fmla="*/ 0 w 422"/>
                      <a:gd name="T107" fmla="*/ 20 h 218"/>
                      <a:gd name="T108" fmla="*/ 0 w 422"/>
                      <a:gd name="T109" fmla="*/ 6 h 2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22" h="218">
                        <a:moveTo>
                          <a:pt x="0" y="67"/>
                        </a:moveTo>
                        <a:lnTo>
                          <a:pt x="24" y="64"/>
                        </a:lnTo>
                        <a:lnTo>
                          <a:pt x="43" y="60"/>
                        </a:lnTo>
                        <a:lnTo>
                          <a:pt x="61" y="55"/>
                        </a:lnTo>
                        <a:lnTo>
                          <a:pt x="84" y="48"/>
                        </a:lnTo>
                        <a:lnTo>
                          <a:pt x="104" y="39"/>
                        </a:lnTo>
                        <a:lnTo>
                          <a:pt x="120" y="30"/>
                        </a:lnTo>
                        <a:lnTo>
                          <a:pt x="134" y="23"/>
                        </a:lnTo>
                        <a:lnTo>
                          <a:pt x="151" y="16"/>
                        </a:lnTo>
                        <a:lnTo>
                          <a:pt x="164" y="11"/>
                        </a:lnTo>
                        <a:lnTo>
                          <a:pt x="181" y="6"/>
                        </a:lnTo>
                        <a:lnTo>
                          <a:pt x="196" y="3"/>
                        </a:lnTo>
                        <a:lnTo>
                          <a:pt x="210" y="0"/>
                        </a:lnTo>
                        <a:lnTo>
                          <a:pt x="226" y="2"/>
                        </a:lnTo>
                        <a:lnTo>
                          <a:pt x="240" y="6"/>
                        </a:lnTo>
                        <a:lnTo>
                          <a:pt x="256" y="12"/>
                        </a:lnTo>
                        <a:lnTo>
                          <a:pt x="272" y="19"/>
                        </a:lnTo>
                        <a:lnTo>
                          <a:pt x="290" y="27"/>
                        </a:lnTo>
                        <a:lnTo>
                          <a:pt x="307" y="37"/>
                        </a:lnTo>
                        <a:lnTo>
                          <a:pt x="327" y="45"/>
                        </a:lnTo>
                        <a:lnTo>
                          <a:pt x="345" y="53"/>
                        </a:lnTo>
                        <a:lnTo>
                          <a:pt x="363" y="57"/>
                        </a:lnTo>
                        <a:lnTo>
                          <a:pt x="380" y="61"/>
                        </a:lnTo>
                        <a:lnTo>
                          <a:pt x="403" y="66"/>
                        </a:lnTo>
                        <a:lnTo>
                          <a:pt x="422" y="67"/>
                        </a:lnTo>
                        <a:lnTo>
                          <a:pt x="422" y="218"/>
                        </a:lnTo>
                        <a:lnTo>
                          <a:pt x="404" y="214"/>
                        </a:lnTo>
                        <a:lnTo>
                          <a:pt x="383" y="212"/>
                        </a:lnTo>
                        <a:lnTo>
                          <a:pt x="366" y="208"/>
                        </a:lnTo>
                        <a:lnTo>
                          <a:pt x="346" y="204"/>
                        </a:lnTo>
                        <a:lnTo>
                          <a:pt x="331" y="199"/>
                        </a:lnTo>
                        <a:lnTo>
                          <a:pt x="316" y="192"/>
                        </a:lnTo>
                        <a:lnTo>
                          <a:pt x="297" y="183"/>
                        </a:lnTo>
                        <a:lnTo>
                          <a:pt x="284" y="174"/>
                        </a:lnTo>
                        <a:lnTo>
                          <a:pt x="271" y="168"/>
                        </a:lnTo>
                        <a:lnTo>
                          <a:pt x="255" y="160"/>
                        </a:lnTo>
                        <a:lnTo>
                          <a:pt x="241" y="156"/>
                        </a:lnTo>
                        <a:lnTo>
                          <a:pt x="228" y="153"/>
                        </a:lnTo>
                        <a:lnTo>
                          <a:pt x="213" y="152"/>
                        </a:lnTo>
                        <a:lnTo>
                          <a:pt x="200" y="152"/>
                        </a:lnTo>
                        <a:lnTo>
                          <a:pt x="186" y="154"/>
                        </a:lnTo>
                        <a:lnTo>
                          <a:pt x="169" y="158"/>
                        </a:lnTo>
                        <a:lnTo>
                          <a:pt x="159" y="163"/>
                        </a:lnTo>
                        <a:lnTo>
                          <a:pt x="144" y="170"/>
                        </a:lnTo>
                        <a:lnTo>
                          <a:pt x="132" y="176"/>
                        </a:lnTo>
                        <a:lnTo>
                          <a:pt x="118" y="184"/>
                        </a:lnTo>
                        <a:lnTo>
                          <a:pt x="104" y="192"/>
                        </a:lnTo>
                        <a:lnTo>
                          <a:pt x="86" y="199"/>
                        </a:lnTo>
                        <a:lnTo>
                          <a:pt x="69" y="205"/>
                        </a:lnTo>
                        <a:lnTo>
                          <a:pt x="55" y="208"/>
                        </a:lnTo>
                        <a:lnTo>
                          <a:pt x="41" y="212"/>
                        </a:lnTo>
                        <a:lnTo>
                          <a:pt x="24" y="214"/>
                        </a:lnTo>
                        <a:lnTo>
                          <a:pt x="10" y="216"/>
                        </a:lnTo>
                        <a:lnTo>
                          <a:pt x="0" y="216"/>
                        </a:lnTo>
                        <a:lnTo>
                          <a:pt x="0"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sp>
                <p:nvSpPr>
                  <p:cNvPr id="44051" name="Freeform 19"/>
                  <p:cNvSpPr>
                    <a:spLocks/>
                  </p:cNvSpPr>
                  <p:nvPr/>
                </p:nvSpPr>
                <p:spPr bwMode="auto">
                  <a:xfrm>
                    <a:off x="4906" y="1569"/>
                    <a:ext cx="38" cy="20"/>
                  </a:xfrm>
                  <a:custGeom>
                    <a:avLst/>
                    <a:gdLst>
                      <a:gd name="T0" fmla="*/ 0 w 422"/>
                      <a:gd name="T1" fmla="*/ 6 h 218"/>
                      <a:gd name="T2" fmla="*/ 2 w 422"/>
                      <a:gd name="T3" fmla="*/ 6 h 218"/>
                      <a:gd name="T4" fmla="*/ 4 w 422"/>
                      <a:gd name="T5" fmla="*/ 6 h 218"/>
                      <a:gd name="T6" fmla="*/ 6 w 422"/>
                      <a:gd name="T7" fmla="*/ 5 h 218"/>
                      <a:gd name="T8" fmla="*/ 8 w 422"/>
                      <a:gd name="T9" fmla="*/ 4 h 218"/>
                      <a:gd name="T10" fmla="*/ 9 w 422"/>
                      <a:gd name="T11" fmla="*/ 4 h 218"/>
                      <a:gd name="T12" fmla="*/ 11 w 422"/>
                      <a:gd name="T13" fmla="*/ 3 h 218"/>
                      <a:gd name="T14" fmla="*/ 12 w 422"/>
                      <a:gd name="T15" fmla="*/ 2 h 218"/>
                      <a:gd name="T16" fmla="*/ 14 w 422"/>
                      <a:gd name="T17" fmla="*/ 1 h 218"/>
                      <a:gd name="T18" fmla="*/ 15 w 422"/>
                      <a:gd name="T19" fmla="*/ 1 h 218"/>
                      <a:gd name="T20" fmla="*/ 16 w 422"/>
                      <a:gd name="T21" fmla="*/ 1 h 218"/>
                      <a:gd name="T22" fmla="*/ 18 w 422"/>
                      <a:gd name="T23" fmla="*/ 0 h 218"/>
                      <a:gd name="T24" fmla="*/ 19 w 422"/>
                      <a:gd name="T25" fmla="*/ 0 h 218"/>
                      <a:gd name="T26" fmla="*/ 20 w 422"/>
                      <a:gd name="T27" fmla="*/ 0 h 218"/>
                      <a:gd name="T28" fmla="*/ 22 w 422"/>
                      <a:gd name="T29" fmla="*/ 1 h 218"/>
                      <a:gd name="T30" fmla="*/ 23 w 422"/>
                      <a:gd name="T31" fmla="*/ 1 h 218"/>
                      <a:gd name="T32" fmla="*/ 25 w 422"/>
                      <a:gd name="T33" fmla="*/ 2 h 218"/>
                      <a:gd name="T34" fmla="*/ 26 w 422"/>
                      <a:gd name="T35" fmla="*/ 2 h 218"/>
                      <a:gd name="T36" fmla="*/ 28 w 422"/>
                      <a:gd name="T37" fmla="*/ 3 h 218"/>
                      <a:gd name="T38" fmla="*/ 29 w 422"/>
                      <a:gd name="T39" fmla="*/ 4 h 218"/>
                      <a:gd name="T40" fmla="*/ 31 w 422"/>
                      <a:gd name="T41" fmla="*/ 5 h 218"/>
                      <a:gd name="T42" fmla="*/ 33 w 422"/>
                      <a:gd name="T43" fmla="*/ 5 h 218"/>
                      <a:gd name="T44" fmla="*/ 34 w 422"/>
                      <a:gd name="T45" fmla="*/ 6 h 218"/>
                      <a:gd name="T46" fmla="*/ 36 w 422"/>
                      <a:gd name="T47" fmla="*/ 6 h 218"/>
                      <a:gd name="T48" fmla="*/ 38 w 422"/>
                      <a:gd name="T49" fmla="*/ 6 h 218"/>
                      <a:gd name="T50" fmla="*/ 38 w 422"/>
                      <a:gd name="T51" fmla="*/ 20 h 218"/>
                      <a:gd name="T52" fmla="*/ 36 w 422"/>
                      <a:gd name="T53" fmla="*/ 20 h 218"/>
                      <a:gd name="T54" fmla="*/ 35 w 422"/>
                      <a:gd name="T55" fmla="*/ 19 h 218"/>
                      <a:gd name="T56" fmla="*/ 33 w 422"/>
                      <a:gd name="T57" fmla="*/ 19 h 218"/>
                      <a:gd name="T58" fmla="*/ 31 w 422"/>
                      <a:gd name="T59" fmla="*/ 19 h 218"/>
                      <a:gd name="T60" fmla="*/ 30 w 422"/>
                      <a:gd name="T61" fmla="*/ 18 h 218"/>
                      <a:gd name="T62" fmla="*/ 28 w 422"/>
                      <a:gd name="T63" fmla="*/ 18 h 218"/>
                      <a:gd name="T64" fmla="*/ 27 w 422"/>
                      <a:gd name="T65" fmla="*/ 17 h 218"/>
                      <a:gd name="T66" fmla="*/ 26 w 422"/>
                      <a:gd name="T67" fmla="*/ 16 h 218"/>
                      <a:gd name="T68" fmla="*/ 24 w 422"/>
                      <a:gd name="T69" fmla="*/ 15 h 218"/>
                      <a:gd name="T70" fmla="*/ 23 w 422"/>
                      <a:gd name="T71" fmla="*/ 15 h 218"/>
                      <a:gd name="T72" fmla="*/ 22 w 422"/>
                      <a:gd name="T73" fmla="*/ 14 h 218"/>
                      <a:gd name="T74" fmla="*/ 21 w 422"/>
                      <a:gd name="T75" fmla="*/ 14 h 218"/>
                      <a:gd name="T76" fmla="*/ 19 w 422"/>
                      <a:gd name="T77" fmla="*/ 14 h 218"/>
                      <a:gd name="T78" fmla="*/ 18 w 422"/>
                      <a:gd name="T79" fmla="*/ 14 h 218"/>
                      <a:gd name="T80" fmla="*/ 17 w 422"/>
                      <a:gd name="T81" fmla="*/ 14 h 218"/>
                      <a:gd name="T82" fmla="*/ 15 w 422"/>
                      <a:gd name="T83" fmla="*/ 14 h 218"/>
                      <a:gd name="T84" fmla="*/ 14 w 422"/>
                      <a:gd name="T85" fmla="*/ 15 h 218"/>
                      <a:gd name="T86" fmla="*/ 13 w 422"/>
                      <a:gd name="T87" fmla="*/ 16 h 218"/>
                      <a:gd name="T88" fmla="*/ 12 w 422"/>
                      <a:gd name="T89" fmla="*/ 16 h 218"/>
                      <a:gd name="T90" fmla="*/ 11 w 422"/>
                      <a:gd name="T91" fmla="*/ 17 h 218"/>
                      <a:gd name="T92" fmla="*/ 9 w 422"/>
                      <a:gd name="T93" fmla="*/ 18 h 218"/>
                      <a:gd name="T94" fmla="*/ 8 w 422"/>
                      <a:gd name="T95" fmla="*/ 18 h 218"/>
                      <a:gd name="T96" fmla="*/ 6 w 422"/>
                      <a:gd name="T97" fmla="*/ 19 h 218"/>
                      <a:gd name="T98" fmla="*/ 5 w 422"/>
                      <a:gd name="T99" fmla="*/ 19 h 218"/>
                      <a:gd name="T100" fmla="*/ 4 w 422"/>
                      <a:gd name="T101" fmla="*/ 19 h 218"/>
                      <a:gd name="T102" fmla="*/ 2 w 422"/>
                      <a:gd name="T103" fmla="*/ 20 h 218"/>
                      <a:gd name="T104" fmla="*/ 1 w 422"/>
                      <a:gd name="T105" fmla="*/ 20 h 218"/>
                      <a:gd name="T106" fmla="*/ 0 w 422"/>
                      <a:gd name="T107" fmla="*/ 20 h 218"/>
                      <a:gd name="T108" fmla="*/ 0 w 422"/>
                      <a:gd name="T109" fmla="*/ 6 h 2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22" h="218">
                        <a:moveTo>
                          <a:pt x="0" y="67"/>
                        </a:moveTo>
                        <a:lnTo>
                          <a:pt x="24" y="64"/>
                        </a:lnTo>
                        <a:lnTo>
                          <a:pt x="43" y="60"/>
                        </a:lnTo>
                        <a:lnTo>
                          <a:pt x="63" y="55"/>
                        </a:lnTo>
                        <a:lnTo>
                          <a:pt x="85" y="48"/>
                        </a:lnTo>
                        <a:lnTo>
                          <a:pt x="104" y="39"/>
                        </a:lnTo>
                        <a:lnTo>
                          <a:pt x="121" y="30"/>
                        </a:lnTo>
                        <a:lnTo>
                          <a:pt x="134" y="23"/>
                        </a:lnTo>
                        <a:lnTo>
                          <a:pt x="152" y="16"/>
                        </a:lnTo>
                        <a:lnTo>
                          <a:pt x="165" y="11"/>
                        </a:lnTo>
                        <a:lnTo>
                          <a:pt x="183" y="6"/>
                        </a:lnTo>
                        <a:lnTo>
                          <a:pt x="196" y="3"/>
                        </a:lnTo>
                        <a:lnTo>
                          <a:pt x="211" y="0"/>
                        </a:lnTo>
                        <a:lnTo>
                          <a:pt x="226" y="2"/>
                        </a:lnTo>
                        <a:lnTo>
                          <a:pt x="242" y="6"/>
                        </a:lnTo>
                        <a:lnTo>
                          <a:pt x="257" y="12"/>
                        </a:lnTo>
                        <a:lnTo>
                          <a:pt x="274" y="19"/>
                        </a:lnTo>
                        <a:lnTo>
                          <a:pt x="292" y="27"/>
                        </a:lnTo>
                        <a:lnTo>
                          <a:pt x="308" y="37"/>
                        </a:lnTo>
                        <a:lnTo>
                          <a:pt x="327" y="45"/>
                        </a:lnTo>
                        <a:lnTo>
                          <a:pt x="345" y="53"/>
                        </a:lnTo>
                        <a:lnTo>
                          <a:pt x="363" y="57"/>
                        </a:lnTo>
                        <a:lnTo>
                          <a:pt x="380" y="61"/>
                        </a:lnTo>
                        <a:lnTo>
                          <a:pt x="402" y="66"/>
                        </a:lnTo>
                        <a:lnTo>
                          <a:pt x="422" y="67"/>
                        </a:lnTo>
                        <a:lnTo>
                          <a:pt x="422" y="218"/>
                        </a:lnTo>
                        <a:lnTo>
                          <a:pt x="402" y="214"/>
                        </a:lnTo>
                        <a:lnTo>
                          <a:pt x="384" y="212"/>
                        </a:lnTo>
                        <a:lnTo>
                          <a:pt x="365" y="208"/>
                        </a:lnTo>
                        <a:lnTo>
                          <a:pt x="346" y="204"/>
                        </a:lnTo>
                        <a:lnTo>
                          <a:pt x="331" y="199"/>
                        </a:lnTo>
                        <a:lnTo>
                          <a:pt x="316" y="192"/>
                        </a:lnTo>
                        <a:lnTo>
                          <a:pt x="298" y="183"/>
                        </a:lnTo>
                        <a:lnTo>
                          <a:pt x="285" y="174"/>
                        </a:lnTo>
                        <a:lnTo>
                          <a:pt x="271" y="168"/>
                        </a:lnTo>
                        <a:lnTo>
                          <a:pt x="255" y="160"/>
                        </a:lnTo>
                        <a:lnTo>
                          <a:pt x="243" y="156"/>
                        </a:lnTo>
                        <a:lnTo>
                          <a:pt x="228" y="153"/>
                        </a:lnTo>
                        <a:lnTo>
                          <a:pt x="215" y="152"/>
                        </a:lnTo>
                        <a:lnTo>
                          <a:pt x="200" y="152"/>
                        </a:lnTo>
                        <a:lnTo>
                          <a:pt x="186" y="154"/>
                        </a:lnTo>
                        <a:lnTo>
                          <a:pt x="170" y="158"/>
                        </a:lnTo>
                        <a:lnTo>
                          <a:pt x="160" y="163"/>
                        </a:lnTo>
                        <a:lnTo>
                          <a:pt x="145" y="170"/>
                        </a:lnTo>
                        <a:lnTo>
                          <a:pt x="132" y="176"/>
                        </a:lnTo>
                        <a:lnTo>
                          <a:pt x="118" y="184"/>
                        </a:lnTo>
                        <a:lnTo>
                          <a:pt x="104" y="192"/>
                        </a:lnTo>
                        <a:lnTo>
                          <a:pt x="87" y="199"/>
                        </a:lnTo>
                        <a:lnTo>
                          <a:pt x="69" y="205"/>
                        </a:lnTo>
                        <a:lnTo>
                          <a:pt x="57" y="208"/>
                        </a:lnTo>
                        <a:lnTo>
                          <a:pt x="42" y="212"/>
                        </a:lnTo>
                        <a:lnTo>
                          <a:pt x="24" y="214"/>
                        </a:lnTo>
                        <a:lnTo>
                          <a:pt x="10" y="216"/>
                        </a:lnTo>
                        <a:lnTo>
                          <a:pt x="0" y="216"/>
                        </a:lnTo>
                        <a:lnTo>
                          <a:pt x="0"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grpSp>
            <p:grpSp>
              <p:nvGrpSpPr>
                <p:cNvPr id="44047" name="Group 20"/>
                <p:cNvGrpSpPr>
                  <a:grpSpLocks/>
                </p:cNvGrpSpPr>
                <p:nvPr/>
              </p:nvGrpSpPr>
              <p:grpSpPr bwMode="auto">
                <a:xfrm>
                  <a:off x="4944" y="1569"/>
                  <a:ext cx="77" cy="20"/>
                  <a:chOff x="4944" y="1569"/>
                  <a:chExt cx="77" cy="20"/>
                </a:xfrm>
              </p:grpSpPr>
              <p:sp>
                <p:nvSpPr>
                  <p:cNvPr id="44048" name="Freeform 21"/>
                  <p:cNvSpPr>
                    <a:spLocks/>
                  </p:cNvSpPr>
                  <p:nvPr/>
                </p:nvSpPr>
                <p:spPr bwMode="auto">
                  <a:xfrm>
                    <a:off x="4944" y="1569"/>
                    <a:ext cx="38" cy="20"/>
                  </a:xfrm>
                  <a:custGeom>
                    <a:avLst/>
                    <a:gdLst>
                      <a:gd name="T0" fmla="*/ 0 w 421"/>
                      <a:gd name="T1" fmla="*/ 6 h 218"/>
                      <a:gd name="T2" fmla="*/ 2 w 421"/>
                      <a:gd name="T3" fmla="*/ 6 h 218"/>
                      <a:gd name="T4" fmla="*/ 4 w 421"/>
                      <a:gd name="T5" fmla="*/ 6 h 218"/>
                      <a:gd name="T6" fmla="*/ 6 w 421"/>
                      <a:gd name="T7" fmla="*/ 5 h 218"/>
                      <a:gd name="T8" fmla="*/ 8 w 421"/>
                      <a:gd name="T9" fmla="*/ 4 h 218"/>
                      <a:gd name="T10" fmla="*/ 9 w 421"/>
                      <a:gd name="T11" fmla="*/ 4 h 218"/>
                      <a:gd name="T12" fmla="*/ 11 w 421"/>
                      <a:gd name="T13" fmla="*/ 3 h 218"/>
                      <a:gd name="T14" fmla="*/ 12 w 421"/>
                      <a:gd name="T15" fmla="*/ 2 h 218"/>
                      <a:gd name="T16" fmla="*/ 14 w 421"/>
                      <a:gd name="T17" fmla="*/ 1 h 218"/>
                      <a:gd name="T18" fmla="*/ 15 w 421"/>
                      <a:gd name="T19" fmla="*/ 1 h 218"/>
                      <a:gd name="T20" fmla="*/ 16 w 421"/>
                      <a:gd name="T21" fmla="*/ 1 h 218"/>
                      <a:gd name="T22" fmla="*/ 18 w 421"/>
                      <a:gd name="T23" fmla="*/ 0 h 218"/>
                      <a:gd name="T24" fmla="*/ 19 w 421"/>
                      <a:gd name="T25" fmla="*/ 0 h 218"/>
                      <a:gd name="T26" fmla="*/ 20 w 421"/>
                      <a:gd name="T27" fmla="*/ 0 h 218"/>
                      <a:gd name="T28" fmla="*/ 22 w 421"/>
                      <a:gd name="T29" fmla="*/ 1 h 218"/>
                      <a:gd name="T30" fmla="*/ 23 w 421"/>
                      <a:gd name="T31" fmla="*/ 1 h 218"/>
                      <a:gd name="T32" fmla="*/ 25 w 421"/>
                      <a:gd name="T33" fmla="*/ 2 h 218"/>
                      <a:gd name="T34" fmla="*/ 26 w 421"/>
                      <a:gd name="T35" fmla="*/ 2 h 218"/>
                      <a:gd name="T36" fmla="*/ 28 w 421"/>
                      <a:gd name="T37" fmla="*/ 3 h 218"/>
                      <a:gd name="T38" fmla="*/ 29 w 421"/>
                      <a:gd name="T39" fmla="*/ 4 h 218"/>
                      <a:gd name="T40" fmla="*/ 31 w 421"/>
                      <a:gd name="T41" fmla="*/ 5 h 218"/>
                      <a:gd name="T42" fmla="*/ 33 w 421"/>
                      <a:gd name="T43" fmla="*/ 5 h 218"/>
                      <a:gd name="T44" fmla="*/ 34 w 421"/>
                      <a:gd name="T45" fmla="*/ 6 h 218"/>
                      <a:gd name="T46" fmla="*/ 36 w 421"/>
                      <a:gd name="T47" fmla="*/ 6 h 218"/>
                      <a:gd name="T48" fmla="*/ 38 w 421"/>
                      <a:gd name="T49" fmla="*/ 6 h 218"/>
                      <a:gd name="T50" fmla="*/ 38 w 421"/>
                      <a:gd name="T51" fmla="*/ 20 h 218"/>
                      <a:gd name="T52" fmla="*/ 36 w 421"/>
                      <a:gd name="T53" fmla="*/ 20 h 218"/>
                      <a:gd name="T54" fmla="*/ 35 w 421"/>
                      <a:gd name="T55" fmla="*/ 19 h 218"/>
                      <a:gd name="T56" fmla="*/ 33 w 421"/>
                      <a:gd name="T57" fmla="*/ 19 h 218"/>
                      <a:gd name="T58" fmla="*/ 31 w 421"/>
                      <a:gd name="T59" fmla="*/ 19 h 218"/>
                      <a:gd name="T60" fmla="*/ 30 w 421"/>
                      <a:gd name="T61" fmla="*/ 18 h 218"/>
                      <a:gd name="T62" fmla="*/ 29 w 421"/>
                      <a:gd name="T63" fmla="*/ 18 h 218"/>
                      <a:gd name="T64" fmla="*/ 27 w 421"/>
                      <a:gd name="T65" fmla="*/ 17 h 218"/>
                      <a:gd name="T66" fmla="*/ 26 w 421"/>
                      <a:gd name="T67" fmla="*/ 16 h 218"/>
                      <a:gd name="T68" fmla="*/ 24 w 421"/>
                      <a:gd name="T69" fmla="*/ 15 h 218"/>
                      <a:gd name="T70" fmla="*/ 23 w 421"/>
                      <a:gd name="T71" fmla="*/ 15 h 218"/>
                      <a:gd name="T72" fmla="*/ 22 w 421"/>
                      <a:gd name="T73" fmla="*/ 14 h 218"/>
                      <a:gd name="T74" fmla="*/ 21 w 421"/>
                      <a:gd name="T75" fmla="*/ 14 h 218"/>
                      <a:gd name="T76" fmla="*/ 19 w 421"/>
                      <a:gd name="T77" fmla="*/ 14 h 218"/>
                      <a:gd name="T78" fmla="*/ 18 w 421"/>
                      <a:gd name="T79" fmla="*/ 14 h 218"/>
                      <a:gd name="T80" fmla="*/ 17 w 421"/>
                      <a:gd name="T81" fmla="*/ 14 h 218"/>
                      <a:gd name="T82" fmla="*/ 15 w 421"/>
                      <a:gd name="T83" fmla="*/ 14 h 218"/>
                      <a:gd name="T84" fmla="*/ 14 w 421"/>
                      <a:gd name="T85" fmla="*/ 15 h 218"/>
                      <a:gd name="T86" fmla="*/ 13 w 421"/>
                      <a:gd name="T87" fmla="*/ 16 h 218"/>
                      <a:gd name="T88" fmla="*/ 12 w 421"/>
                      <a:gd name="T89" fmla="*/ 16 h 218"/>
                      <a:gd name="T90" fmla="*/ 11 w 421"/>
                      <a:gd name="T91" fmla="*/ 17 h 218"/>
                      <a:gd name="T92" fmla="*/ 9 w 421"/>
                      <a:gd name="T93" fmla="*/ 18 h 218"/>
                      <a:gd name="T94" fmla="*/ 8 w 421"/>
                      <a:gd name="T95" fmla="*/ 18 h 218"/>
                      <a:gd name="T96" fmla="*/ 6 w 421"/>
                      <a:gd name="T97" fmla="*/ 19 h 218"/>
                      <a:gd name="T98" fmla="*/ 5 w 421"/>
                      <a:gd name="T99" fmla="*/ 19 h 218"/>
                      <a:gd name="T100" fmla="*/ 4 w 421"/>
                      <a:gd name="T101" fmla="*/ 19 h 218"/>
                      <a:gd name="T102" fmla="*/ 2 w 421"/>
                      <a:gd name="T103" fmla="*/ 20 h 218"/>
                      <a:gd name="T104" fmla="*/ 1 w 421"/>
                      <a:gd name="T105" fmla="*/ 20 h 218"/>
                      <a:gd name="T106" fmla="*/ 0 w 421"/>
                      <a:gd name="T107" fmla="*/ 20 h 218"/>
                      <a:gd name="T108" fmla="*/ 0 w 421"/>
                      <a:gd name="T109" fmla="*/ 6 h 2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21" h="218">
                        <a:moveTo>
                          <a:pt x="0" y="67"/>
                        </a:moveTo>
                        <a:lnTo>
                          <a:pt x="24" y="64"/>
                        </a:lnTo>
                        <a:lnTo>
                          <a:pt x="43" y="60"/>
                        </a:lnTo>
                        <a:lnTo>
                          <a:pt x="61" y="55"/>
                        </a:lnTo>
                        <a:lnTo>
                          <a:pt x="85" y="48"/>
                        </a:lnTo>
                        <a:lnTo>
                          <a:pt x="103" y="39"/>
                        </a:lnTo>
                        <a:lnTo>
                          <a:pt x="120" y="30"/>
                        </a:lnTo>
                        <a:lnTo>
                          <a:pt x="135" y="23"/>
                        </a:lnTo>
                        <a:lnTo>
                          <a:pt x="151" y="16"/>
                        </a:lnTo>
                        <a:lnTo>
                          <a:pt x="165" y="11"/>
                        </a:lnTo>
                        <a:lnTo>
                          <a:pt x="182" y="6"/>
                        </a:lnTo>
                        <a:lnTo>
                          <a:pt x="196" y="3"/>
                        </a:lnTo>
                        <a:lnTo>
                          <a:pt x="211" y="0"/>
                        </a:lnTo>
                        <a:lnTo>
                          <a:pt x="227" y="2"/>
                        </a:lnTo>
                        <a:lnTo>
                          <a:pt x="240" y="6"/>
                        </a:lnTo>
                        <a:lnTo>
                          <a:pt x="257" y="12"/>
                        </a:lnTo>
                        <a:lnTo>
                          <a:pt x="273" y="19"/>
                        </a:lnTo>
                        <a:lnTo>
                          <a:pt x="291" y="27"/>
                        </a:lnTo>
                        <a:lnTo>
                          <a:pt x="307" y="37"/>
                        </a:lnTo>
                        <a:lnTo>
                          <a:pt x="326" y="45"/>
                        </a:lnTo>
                        <a:lnTo>
                          <a:pt x="345" y="53"/>
                        </a:lnTo>
                        <a:lnTo>
                          <a:pt x="362" y="57"/>
                        </a:lnTo>
                        <a:lnTo>
                          <a:pt x="380" y="61"/>
                        </a:lnTo>
                        <a:lnTo>
                          <a:pt x="403" y="66"/>
                        </a:lnTo>
                        <a:lnTo>
                          <a:pt x="421" y="67"/>
                        </a:lnTo>
                        <a:lnTo>
                          <a:pt x="421" y="218"/>
                        </a:lnTo>
                        <a:lnTo>
                          <a:pt x="403" y="214"/>
                        </a:lnTo>
                        <a:lnTo>
                          <a:pt x="383" y="212"/>
                        </a:lnTo>
                        <a:lnTo>
                          <a:pt x="364" y="208"/>
                        </a:lnTo>
                        <a:lnTo>
                          <a:pt x="346" y="204"/>
                        </a:lnTo>
                        <a:lnTo>
                          <a:pt x="331" y="199"/>
                        </a:lnTo>
                        <a:lnTo>
                          <a:pt x="316" y="192"/>
                        </a:lnTo>
                        <a:lnTo>
                          <a:pt x="298" y="183"/>
                        </a:lnTo>
                        <a:lnTo>
                          <a:pt x="285" y="174"/>
                        </a:lnTo>
                        <a:lnTo>
                          <a:pt x="271" y="168"/>
                        </a:lnTo>
                        <a:lnTo>
                          <a:pt x="256" y="160"/>
                        </a:lnTo>
                        <a:lnTo>
                          <a:pt x="242" y="156"/>
                        </a:lnTo>
                        <a:lnTo>
                          <a:pt x="229" y="153"/>
                        </a:lnTo>
                        <a:lnTo>
                          <a:pt x="214" y="152"/>
                        </a:lnTo>
                        <a:lnTo>
                          <a:pt x="201" y="152"/>
                        </a:lnTo>
                        <a:lnTo>
                          <a:pt x="185" y="154"/>
                        </a:lnTo>
                        <a:lnTo>
                          <a:pt x="170" y="158"/>
                        </a:lnTo>
                        <a:lnTo>
                          <a:pt x="159" y="163"/>
                        </a:lnTo>
                        <a:lnTo>
                          <a:pt x="144" y="170"/>
                        </a:lnTo>
                        <a:lnTo>
                          <a:pt x="131" y="176"/>
                        </a:lnTo>
                        <a:lnTo>
                          <a:pt x="118" y="184"/>
                        </a:lnTo>
                        <a:lnTo>
                          <a:pt x="103" y="192"/>
                        </a:lnTo>
                        <a:lnTo>
                          <a:pt x="87" y="199"/>
                        </a:lnTo>
                        <a:lnTo>
                          <a:pt x="69" y="205"/>
                        </a:lnTo>
                        <a:lnTo>
                          <a:pt x="56" y="208"/>
                        </a:lnTo>
                        <a:lnTo>
                          <a:pt x="41" y="212"/>
                        </a:lnTo>
                        <a:lnTo>
                          <a:pt x="24" y="214"/>
                        </a:lnTo>
                        <a:lnTo>
                          <a:pt x="10" y="216"/>
                        </a:lnTo>
                        <a:lnTo>
                          <a:pt x="0" y="216"/>
                        </a:lnTo>
                        <a:lnTo>
                          <a:pt x="0"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sp>
                <p:nvSpPr>
                  <p:cNvPr id="44049" name="Freeform 22"/>
                  <p:cNvSpPr>
                    <a:spLocks/>
                  </p:cNvSpPr>
                  <p:nvPr/>
                </p:nvSpPr>
                <p:spPr bwMode="auto">
                  <a:xfrm>
                    <a:off x="4982" y="1569"/>
                    <a:ext cx="39" cy="20"/>
                  </a:xfrm>
                  <a:custGeom>
                    <a:avLst/>
                    <a:gdLst>
                      <a:gd name="T0" fmla="*/ 0 w 423"/>
                      <a:gd name="T1" fmla="*/ 6 h 218"/>
                      <a:gd name="T2" fmla="*/ 2 w 423"/>
                      <a:gd name="T3" fmla="*/ 6 h 218"/>
                      <a:gd name="T4" fmla="*/ 4 w 423"/>
                      <a:gd name="T5" fmla="*/ 6 h 218"/>
                      <a:gd name="T6" fmla="*/ 6 w 423"/>
                      <a:gd name="T7" fmla="*/ 5 h 218"/>
                      <a:gd name="T8" fmla="*/ 8 w 423"/>
                      <a:gd name="T9" fmla="*/ 4 h 218"/>
                      <a:gd name="T10" fmla="*/ 10 w 423"/>
                      <a:gd name="T11" fmla="*/ 4 h 218"/>
                      <a:gd name="T12" fmla="*/ 11 w 423"/>
                      <a:gd name="T13" fmla="*/ 3 h 218"/>
                      <a:gd name="T14" fmla="*/ 13 w 423"/>
                      <a:gd name="T15" fmla="*/ 2 h 218"/>
                      <a:gd name="T16" fmla="*/ 14 w 423"/>
                      <a:gd name="T17" fmla="*/ 1 h 218"/>
                      <a:gd name="T18" fmla="*/ 15 w 423"/>
                      <a:gd name="T19" fmla="*/ 1 h 218"/>
                      <a:gd name="T20" fmla="*/ 17 w 423"/>
                      <a:gd name="T21" fmla="*/ 1 h 218"/>
                      <a:gd name="T22" fmla="*/ 18 w 423"/>
                      <a:gd name="T23" fmla="*/ 0 h 218"/>
                      <a:gd name="T24" fmla="*/ 20 w 423"/>
                      <a:gd name="T25" fmla="*/ 0 h 218"/>
                      <a:gd name="T26" fmla="*/ 21 w 423"/>
                      <a:gd name="T27" fmla="*/ 0 h 218"/>
                      <a:gd name="T28" fmla="*/ 22 w 423"/>
                      <a:gd name="T29" fmla="*/ 1 h 218"/>
                      <a:gd name="T30" fmla="*/ 24 w 423"/>
                      <a:gd name="T31" fmla="*/ 1 h 218"/>
                      <a:gd name="T32" fmla="*/ 25 w 423"/>
                      <a:gd name="T33" fmla="*/ 2 h 218"/>
                      <a:gd name="T34" fmla="*/ 27 w 423"/>
                      <a:gd name="T35" fmla="*/ 2 h 218"/>
                      <a:gd name="T36" fmla="*/ 28 w 423"/>
                      <a:gd name="T37" fmla="*/ 3 h 218"/>
                      <a:gd name="T38" fmla="*/ 30 w 423"/>
                      <a:gd name="T39" fmla="*/ 4 h 218"/>
                      <a:gd name="T40" fmla="*/ 32 w 423"/>
                      <a:gd name="T41" fmla="*/ 5 h 218"/>
                      <a:gd name="T42" fmla="*/ 34 w 423"/>
                      <a:gd name="T43" fmla="*/ 5 h 218"/>
                      <a:gd name="T44" fmla="*/ 35 w 423"/>
                      <a:gd name="T45" fmla="*/ 6 h 218"/>
                      <a:gd name="T46" fmla="*/ 37 w 423"/>
                      <a:gd name="T47" fmla="*/ 6 h 218"/>
                      <a:gd name="T48" fmla="*/ 39 w 423"/>
                      <a:gd name="T49" fmla="*/ 6 h 218"/>
                      <a:gd name="T50" fmla="*/ 39 w 423"/>
                      <a:gd name="T51" fmla="*/ 20 h 218"/>
                      <a:gd name="T52" fmla="*/ 37 w 423"/>
                      <a:gd name="T53" fmla="*/ 20 h 218"/>
                      <a:gd name="T54" fmla="*/ 35 w 423"/>
                      <a:gd name="T55" fmla="*/ 19 h 218"/>
                      <a:gd name="T56" fmla="*/ 34 w 423"/>
                      <a:gd name="T57" fmla="*/ 19 h 218"/>
                      <a:gd name="T58" fmla="*/ 32 w 423"/>
                      <a:gd name="T59" fmla="*/ 19 h 218"/>
                      <a:gd name="T60" fmla="*/ 31 w 423"/>
                      <a:gd name="T61" fmla="*/ 18 h 218"/>
                      <a:gd name="T62" fmla="*/ 29 w 423"/>
                      <a:gd name="T63" fmla="*/ 18 h 218"/>
                      <a:gd name="T64" fmla="*/ 28 w 423"/>
                      <a:gd name="T65" fmla="*/ 17 h 218"/>
                      <a:gd name="T66" fmla="*/ 26 w 423"/>
                      <a:gd name="T67" fmla="*/ 16 h 218"/>
                      <a:gd name="T68" fmla="*/ 25 w 423"/>
                      <a:gd name="T69" fmla="*/ 15 h 218"/>
                      <a:gd name="T70" fmla="*/ 24 w 423"/>
                      <a:gd name="T71" fmla="*/ 15 h 218"/>
                      <a:gd name="T72" fmla="*/ 22 w 423"/>
                      <a:gd name="T73" fmla="*/ 14 h 218"/>
                      <a:gd name="T74" fmla="*/ 21 w 423"/>
                      <a:gd name="T75" fmla="*/ 14 h 218"/>
                      <a:gd name="T76" fmla="*/ 20 w 423"/>
                      <a:gd name="T77" fmla="*/ 14 h 218"/>
                      <a:gd name="T78" fmla="*/ 19 w 423"/>
                      <a:gd name="T79" fmla="*/ 14 h 218"/>
                      <a:gd name="T80" fmla="*/ 17 w 423"/>
                      <a:gd name="T81" fmla="*/ 14 h 218"/>
                      <a:gd name="T82" fmla="*/ 16 w 423"/>
                      <a:gd name="T83" fmla="*/ 14 h 218"/>
                      <a:gd name="T84" fmla="*/ 15 w 423"/>
                      <a:gd name="T85" fmla="*/ 15 h 218"/>
                      <a:gd name="T86" fmla="*/ 13 w 423"/>
                      <a:gd name="T87" fmla="*/ 16 h 218"/>
                      <a:gd name="T88" fmla="*/ 12 w 423"/>
                      <a:gd name="T89" fmla="*/ 16 h 218"/>
                      <a:gd name="T90" fmla="*/ 11 w 423"/>
                      <a:gd name="T91" fmla="*/ 17 h 218"/>
                      <a:gd name="T92" fmla="*/ 10 w 423"/>
                      <a:gd name="T93" fmla="*/ 18 h 218"/>
                      <a:gd name="T94" fmla="*/ 8 w 423"/>
                      <a:gd name="T95" fmla="*/ 18 h 218"/>
                      <a:gd name="T96" fmla="*/ 6 w 423"/>
                      <a:gd name="T97" fmla="*/ 19 h 218"/>
                      <a:gd name="T98" fmla="*/ 5 w 423"/>
                      <a:gd name="T99" fmla="*/ 19 h 218"/>
                      <a:gd name="T100" fmla="*/ 4 w 423"/>
                      <a:gd name="T101" fmla="*/ 19 h 218"/>
                      <a:gd name="T102" fmla="*/ 2 w 423"/>
                      <a:gd name="T103" fmla="*/ 20 h 218"/>
                      <a:gd name="T104" fmla="*/ 1 w 423"/>
                      <a:gd name="T105" fmla="*/ 20 h 218"/>
                      <a:gd name="T106" fmla="*/ 0 w 423"/>
                      <a:gd name="T107" fmla="*/ 20 h 218"/>
                      <a:gd name="T108" fmla="*/ 0 w 423"/>
                      <a:gd name="T109" fmla="*/ 6 h 2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23" h="218">
                        <a:moveTo>
                          <a:pt x="0" y="67"/>
                        </a:moveTo>
                        <a:lnTo>
                          <a:pt x="25" y="64"/>
                        </a:lnTo>
                        <a:lnTo>
                          <a:pt x="44" y="60"/>
                        </a:lnTo>
                        <a:lnTo>
                          <a:pt x="62" y="55"/>
                        </a:lnTo>
                        <a:lnTo>
                          <a:pt x="85" y="48"/>
                        </a:lnTo>
                        <a:lnTo>
                          <a:pt x="104" y="39"/>
                        </a:lnTo>
                        <a:lnTo>
                          <a:pt x="122" y="30"/>
                        </a:lnTo>
                        <a:lnTo>
                          <a:pt x="136" y="23"/>
                        </a:lnTo>
                        <a:lnTo>
                          <a:pt x="153" y="16"/>
                        </a:lnTo>
                        <a:lnTo>
                          <a:pt x="167" y="11"/>
                        </a:lnTo>
                        <a:lnTo>
                          <a:pt x="184" y="6"/>
                        </a:lnTo>
                        <a:lnTo>
                          <a:pt x="198" y="3"/>
                        </a:lnTo>
                        <a:lnTo>
                          <a:pt x="213" y="0"/>
                        </a:lnTo>
                        <a:lnTo>
                          <a:pt x="228" y="2"/>
                        </a:lnTo>
                        <a:lnTo>
                          <a:pt x="243" y="6"/>
                        </a:lnTo>
                        <a:lnTo>
                          <a:pt x="259" y="12"/>
                        </a:lnTo>
                        <a:lnTo>
                          <a:pt x="276" y="19"/>
                        </a:lnTo>
                        <a:lnTo>
                          <a:pt x="292" y="27"/>
                        </a:lnTo>
                        <a:lnTo>
                          <a:pt x="309" y="37"/>
                        </a:lnTo>
                        <a:lnTo>
                          <a:pt x="329" y="45"/>
                        </a:lnTo>
                        <a:lnTo>
                          <a:pt x="347" y="53"/>
                        </a:lnTo>
                        <a:lnTo>
                          <a:pt x="364" y="57"/>
                        </a:lnTo>
                        <a:lnTo>
                          <a:pt x="380" y="61"/>
                        </a:lnTo>
                        <a:lnTo>
                          <a:pt x="404" y="66"/>
                        </a:lnTo>
                        <a:lnTo>
                          <a:pt x="423" y="67"/>
                        </a:lnTo>
                        <a:lnTo>
                          <a:pt x="423" y="218"/>
                        </a:lnTo>
                        <a:lnTo>
                          <a:pt x="404" y="214"/>
                        </a:lnTo>
                        <a:lnTo>
                          <a:pt x="384" y="212"/>
                        </a:lnTo>
                        <a:lnTo>
                          <a:pt x="367" y="208"/>
                        </a:lnTo>
                        <a:lnTo>
                          <a:pt x="347" y="204"/>
                        </a:lnTo>
                        <a:lnTo>
                          <a:pt x="333" y="199"/>
                        </a:lnTo>
                        <a:lnTo>
                          <a:pt x="317" y="192"/>
                        </a:lnTo>
                        <a:lnTo>
                          <a:pt x="300" y="183"/>
                        </a:lnTo>
                        <a:lnTo>
                          <a:pt x="287" y="174"/>
                        </a:lnTo>
                        <a:lnTo>
                          <a:pt x="273" y="168"/>
                        </a:lnTo>
                        <a:lnTo>
                          <a:pt x="257" y="160"/>
                        </a:lnTo>
                        <a:lnTo>
                          <a:pt x="244" y="156"/>
                        </a:lnTo>
                        <a:lnTo>
                          <a:pt x="230" y="153"/>
                        </a:lnTo>
                        <a:lnTo>
                          <a:pt x="217" y="152"/>
                        </a:lnTo>
                        <a:lnTo>
                          <a:pt x="202" y="152"/>
                        </a:lnTo>
                        <a:lnTo>
                          <a:pt x="188" y="154"/>
                        </a:lnTo>
                        <a:lnTo>
                          <a:pt x="172" y="158"/>
                        </a:lnTo>
                        <a:lnTo>
                          <a:pt x="162" y="163"/>
                        </a:lnTo>
                        <a:lnTo>
                          <a:pt x="145" y="170"/>
                        </a:lnTo>
                        <a:lnTo>
                          <a:pt x="134" y="176"/>
                        </a:lnTo>
                        <a:lnTo>
                          <a:pt x="119" y="184"/>
                        </a:lnTo>
                        <a:lnTo>
                          <a:pt x="105" y="192"/>
                        </a:lnTo>
                        <a:lnTo>
                          <a:pt x="86" y="199"/>
                        </a:lnTo>
                        <a:lnTo>
                          <a:pt x="70" y="205"/>
                        </a:lnTo>
                        <a:lnTo>
                          <a:pt x="57" y="208"/>
                        </a:lnTo>
                        <a:lnTo>
                          <a:pt x="42" y="212"/>
                        </a:lnTo>
                        <a:lnTo>
                          <a:pt x="25" y="214"/>
                        </a:lnTo>
                        <a:lnTo>
                          <a:pt x="10" y="216"/>
                        </a:lnTo>
                        <a:lnTo>
                          <a:pt x="0" y="216"/>
                        </a:lnTo>
                        <a:lnTo>
                          <a:pt x="0"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grpSp>
          </p:grpSp>
        </p:grpSp>
      </p:grpSp>
      <p:sp>
        <p:nvSpPr>
          <p:cNvPr id="152599" name="Rectangle 23"/>
          <p:cNvSpPr>
            <a:spLocks noChangeArrowheads="1"/>
          </p:cNvSpPr>
          <p:nvPr/>
        </p:nvSpPr>
        <p:spPr bwMode="auto">
          <a:xfrm>
            <a:off x="2208213" y="4221163"/>
            <a:ext cx="4248150" cy="2227262"/>
          </a:xfrm>
          <a:prstGeom prst="rect">
            <a:avLst/>
          </a:prstGeom>
          <a:noFill/>
          <a:ln>
            <a:noFill/>
          </a:ln>
          <a:effectLst/>
          <a:extLst>
            <a:ext uri="{909E8E84-426E-40DD-AFC4-6F175D3DCCD1}">
              <a14:hiddenFill xmlns:a14="http://schemas.microsoft.com/office/drawing/2010/main">
                <a:solidFill>
                  <a:srgbClr val="CC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5F5F5F"/>
                  </a:outerShdw>
                </a:effectLst>
              </a14:hiddenEffects>
            </a:ext>
          </a:extLst>
        </p:spPr>
        <p:txBody>
          <a:bodyPr/>
          <a:lstStyle/>
          <a:p>
            <a:pPr marL="342900" indent="-342900" algn="just">
              <a:spcBef>
                <a:spcPct val="20000"/>
              </a:spcBef>
              <a:buClr>
                <a:schemeClr val="accent1"/>
              </a:buClr>
              <a:buSzPct val="65000"/>
              <a:buFont typeface="Wingdings" pitchFamily="2" charset="2"/>
              <a:buChar char="Ø"/>
            </a:pPr>
            <a:r>
              <a:rPr lang="es-ES" sz="1600" b="1">
                <a:solidFill>
                  <a:srgbClr val="FF6600"/>
                </a:solidFill>
                <a:latin typeface="Arial" charset="0"/>
                <a:cs typeface="Arial" charset="0"/>
              </a:rPr>
              <a:t>BAF</a:t>
            </a:r>
            <a:r>
              <a:rPr lang="es-ES" sz="1600">
                <a:solidFill>
                  <a:srgbClr val="FF6600"/>
                </a:solidFill>
                <a:latin typeface="Arial" charset="0"/>
                <a:cs typeface="Arial" charset="0"/>
              </a:rPr>
              <a:t>: 	</a:t>
            </a:r>
            <a:r>
              <a:rPr lang="es-ES" sz="1600" b="1">
                <a:solidFill>
                  <a:srgbClr val="FF6600"/>
                </a:solidFill>
                <a:latin typeface="Arial" charset="0"/>
                <a:cs typeface="Arial" charset="0"/>
              </a:rPr>
              <a:t>Bunker adjustment factor </a:t>
            </a:r>
          </a:p>
          <a:p>
            <a:pPr marL="342900" indent="-342900" algn="just">
              <a:spcBef>
                <a:spcPct val="20000"/>
              </a:spcBef>
              <a:buClr>
                <a:schemeClr val="accent1"/>
              </a:buClr>
              <a:buSzPct val="65000"/>
            </a:pPr>
            <a:r>
              <a:rPr lang="es-ES" sz="1600">
                <a:solidFill>
                  <a:srgbClr val="FF6600"/>
                </a:solidFill>
                <a:latin typeface="Arial" charset="0"/>
                <a:cs typeface="Arial" charset="0"/>
              </a:rPr>
              <a:t>		Recargo por encarecimiento </a:t>
            </a:r>
          </a:p>
          <a:p>
            <a:pPr marL="342900" indent="-342900" algn="just">
              <a:spcBef>
                <a:spcPct val="20000"/>
              </a:spcBef>
              <a:buClr>
                <a:schemeClr val="accent1"/>
              </a:buClr>
              <a:buSzPct val="65000"/>
            </a:pPr>
            <a:r>
              <a:rPr lang="es-ES" sz="1600">
                <a:solidFill>
                  <a:srgbClr val="FF6600"/>
                </a:solidFill>
                <a:latin typeface="Arial" charset="0"/>
                <a:cs typeface="Arial" charset="0"/>
              </a:rPr>
              <a:t>		del combustible</a:t>
            </a:r>
            <a:endParaRPr lang="es-ES" sz="1600">
              <a:solidFill>
                <a:srgbClr val="FF6600"/>
              </a:solidFill>
              <a:latin typeface="Arial" charset="0"/>
            </a:endParaRPr>
          </a:p>
          <a:p>
            <a:pPr marL="342900" indent="-342900" algn="just">
              <a:spcBef>
                <a:spcPct val="20000"/>
              </a:spcBef>
              <a:buClr>
                <a:schemeClr val="accent1"/>
              </a:buClr>
              <a:buSzPct val="65000"/>
              <a:buFont typeface="Wingdings" pitchFamily="2" charset="2"/>
              <a:buChar char="Ø"/>
            </a:pPr>
            <a:r>
              <a:rPr lang="es-ES" sz="1600" b="1">
                <a:solidFill>
                  <a:srgbClr val="FF6600"/>
                </a:solidFill>
                <a:latin typeface="Arial" charset="0"/>
                <a:cs typeface="Arial" charset="0"/>
              </a:rPr>
              <a:t>CAF</a:t>
            </a:r>
            <a:r>
              <a:rPr lang="es-ES" sz="1600">
                <a:solidFill>
                  <a:srgbClr val="FF6600"/>
                </a:solidFill>
                <a:latin typeface="Arial" charset="0"/>
                <a:cs typeface="Arial" charset="0"/>
              </a:rPr>
              <a:t>: 	</a:t>
            </a:r>
            <a:r>
              <a:rPr lang="es-ES" sz="1600" b="1">
                <a:solidFill>
                  <a:srgbClr val="FF6600"/>
                </a:solidFill>
                <a:latin typeface="Arial" charset="0"/>
                <a:cs typeface="Arial" charset="0"/>
              </a:rPr>
              <a:t>Currency adjustment factor</a:t>
            </a:r>
            <a:r>
              <a:rPr lang="es-ES" sz="1600">
                <a:solidFill>
                  <a:srgbClr val="FF6600"/>
                </a:solidFill>
                <a:latin typeface="Arial" charset="0"/>
                <a:cs typeface="Arial" charset="0"/>
              </a:rPr>
              <a:t> </a:t>
            </a:r>
          </a:p>
          <a:p>
            <a:pPr marL="342900" indent="-342900" algn="just">
              <a:spcBef>
                <a:spcPct val="20000"/>
              </a:spcBef>
              <a:buClr>
                <a:schemeClr val="accent1"/>
              </a:buClr>
              <a:buSzPct val="65000"/>
            </a:pPr>
            <a:r>
              <a:rPr lang="es-ES" sz="1600">
                <a:solidFill>
                  <a:srgbClr val="FF6600"/>
                </a:solidFill>
                <a:latin typeface="Arial" charset="0"/>
                <a:cs typeface="Arial" charset="0"/>
              </a:rPr>
              <a:t>		Recargo por fluctuación de divisa</a:t>
            </a:r>
            <a:endParaRPr lang="es-ES" sz="1600">
              <a:solidFill>
                <a:srgbClr val="FF6600"/>
              </a:solidFill>
              <a:latin typeface="Arial" charset="0"/>
            </a:endParaRPr>
          </a:p>
          <a:p>
            <a:pPr marL="342900" indent="-342900" algn="just">
              <a:spcBef>
                <a:spcPct val="20000"/>
              </a:spcBef>
              <a:buClr>
                <a:schemeClr val="accent1"/>
              </a:buClr>
              <a:buSzPct val="65000"/>
              <a:buFont typeface="Wingdings" pitchFamily="2" charset="2"/>
              <a:buChar char="Ø"/>
            </a:pPr>
            <a:r>
              <a:rPr lang="es-ES" sz="1600" b="1">
                <a:solidFill>
                  <a:srgbClr val="FF6600"/>
                </a:solidFill>
                <a:latin typeface="Arial" charset="0"/>
                <a:cs typeface="Arial" charset="0"/>
              </a:rPr>
              <a:t>EIS</a:t>
            </a:r>
            <a:r>
              <a:rPr lang="es-ES" sz="1600">
                <a:solidFill>
                  <a:srgbClr val="FF6600"/>
                </a:solidFill>
                <a:latin typeface="Arial" charset="0"/>
                <a:cs typeface="Arial" charset="0"/>
              </a:rPr>
              <a:t>: 	</a:t>
            </a:r>
            <a:r>
              <a:rPr lang="es-ES" sz="1600" b="1">
                <a:solidFill>
                  <a:srgbClr val="FF6600"/>
                </a:solidFill>
                <a:latin typeface="Arial" charset="0"/>
                <a:cs typeface="Arial" charset="0"/>
              </a:rPr>
              <a:t>Equipment imbalance surcharge</a:t>
            </a:r>
            <a:r>
              <a:rPr lang="es-ES" sz="1600">
                <a:solidFill>
                  <a:srgbClr val="FF6600"/>
                </a:solidFill>
                <a:latin typeface="Arial" charset="0"/>
                <a:cs typeface="Arial" charset="0"/>
              </a:rPr>
              <a:t> </a:t>
            </a:r>
          </a:p>
          <a:p>
            <a:pPr marL="342900" indent="-342900" algn="just">
              <a:spcBef>
                <a:spcPct val="20000"/>
              </a:spcBef>
              <a:buClr>
                <a:schemeClr val="accent1"/>
              </a:buClr>
              <a:buSzPct val="65000"/>
            </a:pPr>
            <a:r>
              <a:rPr lang="es-ES" sz="1600">
                <a:solidFill>
                  <a:srgbClr val="FF6600"/>
                </a:solidFill>
                <a:latin typeface="Arial" charset="0"/>
                <a:cs typeface="Arial" charset="0"/>
              </a:rPr>
              <a:t>		Recargo por reposición de equipo</a:t>
            </a:r>
            <a:r>
              <a:rPr lang="es-ES" sz="1400">
                <a:solidFill>
                  <a:srgbClr val="FF6600"/>
                </a:solidFill>
                <a:latin typeface="Arial" charset="0"/>
                <a:cs typeface="Arial" charset="0"/>
              </a:rPr>
              <a:t> </a:t>
            </a:r>
            <a:endParaRPr lang="es-ES" sz="1400">
              <a:solidFill>
                <a:srgbClr val="FF6600"/>
              </a:solidFill>
              <a:latin typeface="Arial" charset="0"/>
            </a:endParaRPr>
          </a:p>
        </p:txBody>
      </p:sp>
      <p:sp>
        <p:nvSpPr>
          <p:cNvPr id="152600" name="Rectangle 24"/>
          <p:cNvSpPr>
            <a:spLocks noChangeArrowheads="1"/>
          </p:cNvSpPr>
          <p:nvPr/>
        </p:nvSpPr>
        <p:spPr bwMode="auto">
          <a:xfrm>
            <a:off x="6527800" y="3865563"/>
            <a:ext cx="3671888" cy="2443162"/>
          </a:xfrm>
          <a:prstGeom prst="rect">
            <a:avLst/>
          </a:prstGeom>
          <a:noFill/>
          <a:ln>
            <a:noFill/>
          </a:ln>
          <a:effectLst/>
          <a:extLst>
            <a:ext uri="{909E8E84-426E-40DD-AFC4-6F175D3DCCD1}">
              <a14:hiddenFill xmlns:a14="http://schemas.microsoft.com/office/drawing/2010/main">
                <a:solidFill>
                  <a:srgbClr val="CC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5F5F5F"/>
                  </a:outerShdw>
                </a:effectLst>
              </a14:hiddenEffects>
            </a:ext>
          </a:extLst>
        </p:spPr>
        <p:txBody>
          <a:bodyPr/>
          <a:lstStyle/>
          <a:p>
            <a:pPr marL="342900" indent="-342900" algn="just">
              <a:spcBef>
                <a:spcPct val="20000"/>
              </a:spcBef>
              <a:buClr>
                <a:schemeClr val="accent1"/>
              </a:buClr>
              <a:buSzPct val="65000"/>
              <a:buFont typeface="Wingdings" pitchFamily="2" charset="2"/>
              <a:buChar char="Ø"/>
            </a:pPr>
            <a:r>
              <a:rPr lang="es-ES" sz="1600" b="1">
                <a:solidFill>
                  <a:srgbClr val="FF6600"/>
                </a:solidFill>
                <a:latin typeface="Arial" charset="0"/>
                <a:cs typeface="Arial" charset="0"/>
              </a:rPr>
              <a:t>CS</a:t>
            </a:r>
            <a:r>
              <a:rPr lang="es-ES" sz="1600">
                <a:solidFill>
                  <a:srgbClr val="FF6600"/>
                </a:solidFill>
                <a:latin typeface="Arial" charset="0"/>
                <a:cs typeface="Arial" charset="0"/>
              </a:rPr>
              <a:t>: 	</a:t>
            </a:r>
            <a:r>
              <a:rPr lang="es-ES" sz="1600" b="1">
                <a:solidFill>
                  <a:srgbClr val="FF6600"/>
                </a:solidFill>
                <a:latin typeface="Arial" charset="0"/>
                <a:cs typeface="Arial" charset="0"/>
              </a:rPr>
              <a:t>Congestion surcharge </a:t>
            </a:r>
          </a:p>
          <a:p>
            <a:pPr marL="342900" indent="-342900" algn="just">
              <a:spcBef>
                <a:spcPct val="20000"/>
              </a:spcBef>
              <a:buClr>
                <a:schemeClr val="accent1"/>
              </a:buClr>
              <a:buSzPct val="65000"/>
            </a:pPr>
            <a:r>
              <a:rPr lang="es-ES" sz="1600">
                <a:solidFill>
                  <a:srgbClr val="FF6600"/>
                </a:solidFill>
                <a:latin typeface="Arial" charset="0"/>
                <a:cs typeface="Arial" charset="0"/>
              </a:rPr>
              <a:t>		Recargo por congestión</a:t>
            </a:r>
          </a:p>
          <a:p>
            <a:pPr marL="342900" indent="-342900" algn="just">
              <a:spcBef>
                <a:spcPct val="20000"/>
              </a:spcBef>
              <a:buClr>
                <a:schemeClr val="accent1"/>
              </a:buClr>
              <a:buSzPct val="65000"/>
            </a:pPr>
            <a:r>
              <a:rPr lang="es-ES" sz="1600">
                <a:solidFill>
                  <a:srgbClr val="FF6600"/>
                </a:solidFill>
                <a:latin typeface="Arial" charset="0"/>
                <a:cs typeface="Arial" charset="0"/>
              </a:rPr>
              <a:t>		en puerto de escala </a:t>
            </a:r>
            <a:endParaRPr lang="es-ES" sz="1600">
              <a:solidFill>
                <a:srgbClr val="FF6600"/>
              </a:solidFill>
              <a:latin typeface="Arial" charset="0"/>
            </a:endParaRPr>
          </a:p>
          <a:p>
            <a:pPr marL="342900" indent="-342900" algn="just">
              <a:spcBef>
                <a:spcPct val="20000"/>
              </a:spcBef>
              <a:buClr>
                <a:schemeClr val="accent1"/>
              </a:buClr>
              <a:buSzPct val="65000"/>
              <a:buFont typeface="Wingdings" pitchFamily="2" charset="2"/>
              <a:buChar char="Ø"/>
            </a:pPr>
            <a:r>
              <a:rPr lang="es-ES" sz="1600" b="1">
                <a:solidFill>
                  <a:srgbClr val="FF6600"/>
                </a:solidFill>
                <a:latin typeface="Arial" charset="0"/>
                <a:cs typeface="Arial" charset="0"/>
              </a:rPr>
              <a:t>HL</a:t>
            </a:r>
            <a:r>
              <a:rPr lang="es-ES" sz="1600">
                <a:solidFill>
                  <a:srgbClr val="FF6600"/>
                </a:solidFill>
                <a:latin typeface="Arial" charset="0"/>
                <a:cs typeface="Arial" charset="0"/>
              </a:rPr>
              <a:t>: </a:t>
            </a:r>
            <a:r>
              <a:rPr lang="es-ES" sz="1600" b="1">
                <a:solidFill>
                  <a:srgbClr val="FF6600"/>
                </a:solidFill>
                <a:latin typeface="Arial" charset="0"/>
                <a:cs typeface="Arial" charset="0"/>
              </a:rPr>
              <a:t>	Heavy lift </a:t>
            </a:r>
          </a:p>
          <a:p>
            <a:pPr marL="342900" indent="-342900" algn="just">
              <a:spcBef>
                <a:spcPct val="20000"/>
              </a:spcBef>
              <a:buClr>
                <a:schemeClr val="accent1"/>
              </a:buClr>
              <a:buSzPct val="65000"/>
            </a:pPr>
            <a:r>
              <a:rPr lang="es-ES" sz="1600">
                <a:solidFill>
                  <a:srgbClr val="FF6600"/>
                </a:solidFill>
                <a:latin typeface="Arial" charset="0"/>
                <a:cs typeface="Arial" charset="0"/>
              </a:rPr>
              <a:t>		Recargo por extra peso</a:t>
            </a:r>
            <a:r>
              <a:rPr lang="es-PE" sz="2000">
                <a:solidFill>
                  <a:srgbClr val="FF6600"/>
                </a:solidFill>
                <a:latin typeface="Arial" charset="0"/>
                <a:cs typeface="Arial" charset="0"/>
              </a:rPr>
              <a:t> </a:t>
            </a:r>
          </a:p>
          <a:p>
            <a:pPr marL="342900" indent="-342900" algn="just">
              <a:spcBef>
                <a:spcPct val="20000"/>
              </a:spcBef>
              <a:buClr>
                <a:schemeClr val="accent1"/>
              </a:buClr>
              <a:buSzPct val="65000"/>
              <a:buFont typeface="Wingdings" pitchFamily="2" charset="2"/>
              <a:buChar char="Ø"/>
            </a:pPr>
            <a:r>
              <a:rPr lang="es-ES" sz="1600" b="1">
                <a:solidFill>
                  <a:srgbClr val="FF6600"/>
                </a:solidFill>
                <a:latin typeface="Arial" charset="0"/>
                <a:cs typeface="Arial" charset="0"/>
              </a:rPr>
              <a:t>OOG: Out of gauge</a:t>
            </a:r>
            <a:r>
              <a:rPr lang="es-ES" sz="1600">
                <a:solidFill>
                  <a:srgbClr val="FF6600"/>
                </a:solidFill>
                <a:latin typeface="Arial" charset="0"/>
                <a:cs typeface="Arial" charset="0"/>
              </a:rPr>
              <a:t> </a:t>
            </a:r>
          </a:p>
          <a:p>
            <a:pPr marL="342900" indent="-342900" algn="just">
              <a:spcBef>
                <a:spcPct val="20000"/>
              </a:spcBef>
              <a:buClr>
                <a:schemeClr val="accent1"/>
              </a:buClr>
              <a:buSzPct val="65000"/>
            </a:pPr>
            <a:r>
              <a:rPr lang="es-ES" sz="1600">
                <a:solidFill>
                  <a:srgbClr val="FF6600"/>
                </a:solidFill>
                <a:latin typeface="Arial" charset="0"/>
                <a:cs typeface="Arial" charset="0"/>
              </a:rPr>
              <a:t>		Recargo por carga fuera</a:t>
            </a:r>
          </a:p>
          <a:p>
            <a:pPr marL="342900" indent="-342900" algn="just">
              <a:spcBef>
                <a:spcPct val="20000"/>
              </a:spcBef>
              <a:buClr>
                <a:schemeClr val="accent1"/>
              </a:buClr>
              <a:buSzPct val="65000"/>
            </a:pPr>
            <a:r>
              <a:rPr lang="es-ES" sz="1600">
                <a:solidFill>
                  <a:srgbClr val="FF6600"/>
                </a:solidFill>
                <a:latin typeface="Arial" charset="0"/>
                <a:cs typeface="Arial" charset="0"/>
              </a:rPr>
              <a:t>		de anchura / altura </a:t>
            </a:r>
            <a:endParaRPr lang="es-ES" sz="1600">
              <a:solidFill>
                <a:srgbClr val="FF6600"/>
              </a:solidFill>
              <a:latin typeface="Arial" charset="0"/>
            </a:endParaRPr>
          </a:p>
          <a:p>
            <a:pPr marL="342900" indent="-342900" algn="just">
              <a:spcBef>
                <a:spcPct val="20000"/>
              </a:spcBef>
              <a:buClr>
                <a:schemeClr val="accent1"/>
              </a:buClr>
              <a:buSzPct val="65000"/>
              <a:buFont typeface="Wingdings" pitchFamily="2" charset="2"/>
              <a:buChar char="Ø"/>
            </a:pPr>
            <a:endParaRPr lang="es-PE" sz="2000">
              <a:solidFill>
                <a:srgbClr val="FF6600"/>
              </a:solidFill>
              <a:latin typeface="Arial" charset="0"/>
              <a:cs typeface="Arial" charset="0"/>
            </a:endParaRPr>
          </a:p>
        </p:txBody>
      </p:sp>
      <p:sp>
        <p:nvSpPr>
          <p:cNvPr id="152601" name="Rectangle 25"/>
          <p:cNvSpPr>
            <a:spLocks noChangeArrowheads="1"/>
          </p:cNvSpPr>
          <p:nvPr/>
        </p:nvSpPr>
        <p:spPr bwMode="auto">
          <a:xfrm>
            <a:off x="2135188" y="3573464"/>
            <a:ext cx="3600450" cy="427037"/>
          </a:xfrm>
          <a:prstGeom prst="rect">
            <a:avLst/>
          </a:prstGeom>
          <a:noFill/>
          <a:ln>
            <a:noFill/>
          </a:ln>
          <a:effectLst/>
          <a:extLst>
            <a:ext uri="{909E8E84-426E-40DD-AFC4-6F175D3DCCD1}">
              <a14:hiddenFill xmlns:a14="http://schemas.microsoft.com/office/drawing/2010/main">
                <a:solidFill>
                  <a:srgbClr val="CC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5F5F5F"/>
                  </a:outerShdw>
                </a:effectLst>
              </a14:hiddenEffects>
            </a:ext>
          </a:extLst>
        </p:spPr>
        <p:txBody>
          <a:bodyPr/>
          <a:lstStyle/>
          <a:p>
            <a:pPr marL="342900" indent="-342900" algn="just">
              <a:spcBef>
                <a:spcPct val="20000"/>
              </a:spcBef>
              <a:buClr>
                <a:schemeClr val="accent1"/>
              </a:buClr>
              <a:buSzPct val="65000"/>
              <a:defRPr/>
            </a:pPr>
            <a:r>
              <a:rPr lang="es-ES" sz="2000" b="1">
                <a:solidFill>
                  <a:srgbClr val="FF6600"/>
                </a:solidFill>
                <a:effectLst>
                  <a:outerShdw blurRad="38100" dist="38100" dir="2700000" algn="tl">
                    <a:srgbClr val="C0C0C0"/>
                  </a:outerShdw>
                </a:effectLst>
                <a:latin typeface="Arial" charset="0"/>
                <a:cs typeface="Arial" charset="0"/>
              </a:rPr>
              <a:t>RECARGOS</a:t>
            </a:r>
            <a:endParaRPr lang="es-ES" sz="2000">
              <a:solidFill>
                <a:srgbClr val="FF6600"/>
              </a:solidFill>
              <a:effectLst>
                <a:outerShdw blurRad="38100" dist="38100" dir="2700000" algn="tl">
                  <a:srgbClr val="C0C0C0"/>
                </a:outerShdw>
              </a:effectLst>
              <a:latin typeface="Arial" charset="0"/>
            </a:endParaRPr>
          </a:p>
        </p:txBody>
      </p:sp>
      <p:sp>
        <p:nvSpPr>
          <p:cNvPr id="2" name="Footer Placeholder 1"/>
          <p:cNvSpPr>
            <a:spLocks noGrp="1"/>
          </p:cNvSpPr>
          <p:nvPr>
            <p:ph type="ftr" sz="quarter" idx="11"/>
          </p:nvPr>
        </p:nvSpPr>
        <p:spPr/>
        <p:txBody>
          <a:bodyPr/>
          <a:lstStyle/>
          <a:p>
            <a:r>
              <a:rPr lang="es-ES" smtClean="0"/>
              <a:t>M en C.I Gabriela Munguia Vazquez</a:t>
            </a:r>
            <a:endParaRPr lang="en-CA"/>
          </a:p>
        </p:txBody>
      </p:sp>
    </p:spTree>
    <p:extLst>
      <p:ext uri="{BB962C8B-B14F-4D97-AF65-F5344CB8AC3E}">
        <p14:creationId xmlns:p14="http://schemas.microsoft.com/office/powerpoint/2010/main" val="14774321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2579">
                                            <p:txEl>
                                              <p:pRg st="0" end="0"/>
                                            </p:txEl>
                                          </p:spTgt>
                                        </p:tgtEl>
                                        <p:attrNameLst>
                                          <p:attrName>style.visibility</p:attrName>
                                        </p:attrNameLst>
                                      </p:cBhvr>
                                      <p:to>
                                        <p:strVal val="visible"/>
                                      </p:to>
                                    </p:set>
                                    <p:animEffect transition="in" filter="box(in)">
                                      <p:cBhvr>
                                        <p:cTn id="7" dur="500"/>
                                        <p:tgtEl>
                                          <p:spTgt spid="152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52599"/>
                                        </p:tgtEl>
                                        <p:attrNameLst>
                                          <p:attrName>style.visibility</p:attrName>
                                        </p:attrNameLst>
                                      </p:cBhvr>
                                      <p:to>
                                        <p:strVal val="visible"/>
                                      </p:to>
                                    </p:set>
                                    <p:animEffect transition="in" filter="checkerboard(across)">
                                      <p:cBhvr>
                                        <p:cTn id="12" dur="500"/>
                                        <p:tgtEl>
                                          <p:spTgt spid="152599"/>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52600"/>
                                        </p:tgtEl>
                                        <p:attrNameLst>
                                          <p:attrName>style.visibility</p:attrName>
                                        </p:attrNameLst>
                                      </p:cBhvr>
                                      <p:to>
                                        <p:strVal val="visible"/>
                                      </p:to>
                                    </p:set>
                                    <p:animEffect transition="in" filter="checkerboard(across)">
                                      <p:cBhvr>
                                        <p:cTn id="15" dur="500"/>
                                        <p:tgtEl>
                                          <p:spTgt spid="152600"/>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52601"/>
                                        </p:tgtEl>
                                        <p:attrNameLst>
                                          <p:attrName>style.visibility</p:attrName>
                                        </p:attrNameLst>
                                      </p:cBhvr>
                                      <p:to>
                                        <p:strVal val="visible"/>
                                      </p:to>
                                    </p:set>
                                    <p:animEffect transition="in" filter="checkerboard(across)">
                                      <p:cBhvr>
                                        <p:cTn id="18" dur="500"/>
                                        <p:tgtEl>
                                          <p:spTgt spid="1526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p:bldP spid="152599" grpId="0"/>
      <p:bldP spid="152600" grpId="0"/>
      <p:bldP spid="15260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l" eaLnBrk="1" hangingPunct="1"/>
            <a:r>
              <a:rPr lang="ca-ES" sz="2400" dirty="0">
                <a:solidFill>
                  <a:srgbClr val="FF0000"/>
                </a:solidFill>
              </a:rPr>
              <a:t> Aéreo</a:t>
            </a:r>
          </a:p>
        </p:txBody>
      </p:sp>
      <p:sp>
        <p:nvSpPr>
          <p:cNvPr id="146435" name="Rectangle 3"/>
          <p:cNvSpPr>
            <a:spLocks noGrp="1" noChangeArrowheads="1"/>
          </p:cNvSpPr>
          <p:nvPr>
            <p:ph type="body" sz="half" idx="1"/>
          </p:nvPr>
        </p:nvSpPr>
        <p:spPr>
          <a:xfrm>
            <a:off x="1587500" y="623154"/>
            <a:ext cx="8915400" cy="5029200"/>
          </a:xfrm>
        </p:spPr>
        <p:txBody>
          <a:bodyPr/>
          <a:lstStyle/>
          <a:p>
            <a:pPr algn="ctr" eaLnBrk="1" hangingPunct="1">
              <a:buFont typeface="Wingdings" pitchFamily="2" charset="2"/>
              <a:buNone/>
            </a:pPr>
            <a:endParaRPr lang="es-ES">
              <a:solidFill>
                <a:srgbClr val="000099"/>
              </a:solidFill>
            </a:endParaRPr>
          </a:p>
          <a:p>
            <a:pPr eaLnBrk="1" hangingPunct="1"/>
            <a:r>
              <a:rPr lang="es-ES" sz="2000" dirty="0">
                <a:solidFill>
                  <a:srgbClr val="000099"/>
                </a:solidFill>
              </a:rPr>
              <a:t>Su </a:t>
            </a:r>
            <a:r>
              <a:rPr lang="es-ES" sz="2000" b="1" dirty="0">
                <a:solidFill>
                  <a:srgbClr val="000099"/>
                </a:solidFill>
              </a:rPr>
              <a:t>coste es al menos 4 veces superior al marítimo</a:t>
            </a:r>
            <a:r>
              <a:rPr lang="es-ES" sz="2000" dirty="0">
                <a:solidFill>
                  <a:srgbClr val="000099"/>
                </a:solidFill>
              </a:rPr>
              <a:t> y sólo se justifica en cadenas con productos de elevado valor, o con con necesidad de tiempo de transporte muy bajo (incidencias o productos perecederos)</a:t>
            </a:r>
          </a:p>
          <a:p>
            <a:pPr lvl="1" eaLnBrk="1" hangingPunct="1"/>
            <a:endParaRPr lang="ca-ES" sz="2000" b="1" dirty="0">
              <a:solidFill>
                <a:srgbClr val="000099"/>
              </a:solidFill>
            </a:endParaRPr>
          </a:p>
        </p:txBody>
      </p:sp>
      <p:grpSp>
        <p:nvGrpSpPr>
          <p:cNvPr id="40964" name="Group 4"/>
          <p:cNvGrpSpPr>
            <a:grpSpLocks/>
          </p:cNvGrpSpPr>
          <p:nvPr/>
        </p:nvGrpSpPr>
        <p:grpSpPr bwMode="auto">
          <a:xfrm>
            <a:off x="9264651" y="260351"/>
            <a:ext cx="1152525" cy="1077913"/>
            <a:chOff x="2942" y="3814"/>
            <a:chExt cx="172" cy="180"/>
          </a:xfrm>
        </p:grpSpPr>
        <p:sp>
          <p:nvSpPr>
            <p:cNvPr id="40967" name="AutoShape 5"/>
            <p:cNvSpPr>
              <a:spLocks noChangeAspect="1" noChangeArrowheads="1"/>
            </p:cNvSpPr>
            <p:nvPr/>
          </p:nvSpPr>
          <p:spPr bwMode="auto">
            <a:xfrm>
              <a:off x="2942" y="3826"/>
              <a:ext cx="172" cy="168"/>
            </a:xfrm>
            <a:prstGeom prst="roundRect">
              <a:avLst>
                <a:gd name="adj" fmla="val 12435"/>
              </a:avLst>
            </a:prstGeom>
            <a:solidFill>
              <a:srgbClr val="C0C0C0"/>
            </a:solidFill>
            <a:ln w="1651">
              <a:solidFill>
                <a:srgbClr val="000000"/>
              </a:solidFill>
              <a:round/>
              <a:headEnd/>
              <a:tailEnd/>
            </a:ln>
          </p:spPr>
          <p:txBody>
            <a:bodyPr/>
            <a:lstStyle/>
            <a:p>
              <a:endParaRPr lang="en-CA"/>
            </a:p>
          </p:txBody>
        </p:sp>
        <p:grpSp>
          <p:nvGrpSpPr>
            <p:cNvPr id="40968" name="Group 6"/>
            <p:cNvGrpSpPr>
              <a:grpSpLocks noChangeAspect="1"/>
            </p:cNvGrpSpPr>
            <p:nvPr/>
          </p:nvGrpSpPr>
          <p:grpSpPr bwMode="auto">
            <a:xfrm>
              <a:off x="2959" y="3814"/>
              <a:ext cx="150" cy="174"/>
              <a:chOff x="4865" y="2492"/>
              <a:chExt cx="111" cy="122"/>
            </a:xfrm>
          </p:grpSpPr>
          <p:sp>
            <p:nvSpPr>
              <p:cNvPr id="40969" name="Freeform 7"/>
              <p:cNvSpPr>
                <a:spLocks noChangeAspect="1"/>
              </p:cNvSpPr>
              <p:nvPr/>
            </p:nvSpPr>
            <p:spPr bwMode="auto">
              <a:xfrm>
                <a:off x="4865" y="2498"/>
                <a:ext cx="111" cy="116"/>
              </a:xfrm>
              <a:custGeom>
                <a:avLst/>
                <a:gdLst>
                  <a:gd name="T0" fmla="*/ 50 w 1549"/>
                  <a:gd name="T1" fmla="*/ 0 h 1629"/>
                  <a:gd name="T2" fmla="*/ 61 w 1549"/>
                  <a:gd name="T3" fmla="*/ 0 h 1629"/>
                  <a:gd name="T4" fmla="*/ 61 w 1549"/>
                  <a:gd name="T5" fmla="*/ 44 h 1629"/>
                  <a:gd name="T6" fmla="*/ 111 w 1549"/>
                  <a:gd name="T7" fmla="*/ 72 h 1629"/>
                  <a:gd name="T8" fmla="*/ 111 w 1549"/>
                  <a:gd name="T9" fmla="*/ 87 h 1629"/>
                  <a:gd name="T10" fmla="*/ 61 w 1549"/>
                  <a:gd name="T11" fmla="*/ 70 h 1629"/>
                  <a:gd name="T12" fmla="*/ 61 w 1549"/>
                  <a:gd name="T13" fmla="*/ 96 h 1629"/>
                  <a:gd name="T14" fmla="*/ 73 w 1549"/>
                  <a:gd name="T15" fmla="*/ 104 h 1629"/>
                  <a:gd name="T16" fmla="*/ 73 w 1549"/>
                  <a:gd name="T17" fmla="*/ 116 h 1629"/>
                  <a:gd name="T18" fmla="*/ 55 w 1549"/>
                  <a:gd name="T19" fmla="*/ 110 h 1629"/>
                  <a:gd name="T20" fmla="*/ 38 w 1549"/>
                  <a:gd name="T21" fmla="*/ 116 h 1629"/>
                  <a:gd name="T22" fmla="*/ 38 w 1549"/>
                  <a:gd name="T23" fmla="*/ 104 h 1629"/>
                  <a:gd name="T24" fmla="*/ 50 w 1549"/>
                  <a:gd name="T25" fmla="*/ 96 h 1629"/>
                  <a:gd name="T26" fmla="*/ 50 w 1549"/>
                  <a:gd name="T27" fmla="*/ 70 h 1629"/>
                  <a:gd name="T28" fmla="*/ 0 w 1549"/>
                  <a:gd name="T29" fmla="*/ 87 h 1629"/>
                  <a:gd name="T30" fmla="*/ 0 w 1549"/>
                  <a:gd name="T31" fmla="*/ 72 h 1629"/>
                  <a:gd name="T32" fmla="*/ 50 w 1549"/>
                  <a:gd name="T33" fmla="*/ 44 h 1629"/>
                  <a:gd name="T34" fmla="*/ 50 w 1549"/>
                  <a:gd name="T35" fmla="*/ 0 h 16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49" h="1629">
                    <a:moveTo>
                      <a:pt x="693" y="0"/>
                    </a:moveTo>
                    <a:lnTo>
                      <a:pt x="856" y="0"/>
                    </a:lnTo>
                    <a:lnTo>
                      <a:pt x="856" y="612"/>
                    </a:lnTo>
                    <a:lnTo>
                      <a:pt x="1549" y="1018"/>
                    </a:lnTo>
                    <a:lnTo>
                      <a:pt x="1549" y="1222"/>
                    </a:lnTo>
                    <a:lnTo>
                      <a:pt x="856" y="978"/>
                    </a:lnTo>
                    <a:lnTo>
                      <a:pt x="856" y="1345"/>
                    </a:lnTo>
                    <a:lnTo>
                      <a:pt x="1018" y="1467"/>
                    </a:lnTo>
                    <a:lnTo>
                      <a:pt x="1018" y="1629"/>
                    </a:lnTo>
                    <a:lnTo>
                      <a:pt x="774" y="1549"/>
                    </a:lnTo>
                    <a:lnTo>
                      <a:pt x="531" y="1629"/>
                    </a:lnTo>
                    <a:lnTo>
                      <a:pt x="531" y="1467"/>
                    </a:lnTo>
                    <a:lnTo>
                      <a:pt x="693" y="1345"/>
                    </a:lnTo>
                    <a:lnTo>
                      <a:pt x="693" y="978"/>
                    </a:lnTo>
                    <a:lnTo>
                      <a:pt x="0" y="1222"/>
                    </a:lnTo>
                    <a:lnTo>
                      <a:pt x="0" y="1018"/>
                    </a:lnTo>
                    <a:lnTo>
                      <a:pt x="693" y="612"/>
                    </a:lnTo>
                    <a:lnTo>
                      <a:pt x="69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sp>
            <p:nvSpPr>
              <p:cNvPr id="40970" name="Oval 8"/>
              <p:cNvSpPr>
                <a:spLocks noChangeAspect="1" noChangeArrowheads="1"/>
              </p:cNvSpPr>
              <p:nvPr/>
            </p:nvSpPr>
            <p:spPr bwMode="auto">
              <a:xfrm>
                <a:off x="4915" y="2492"/>
                <a:ext cx="11" cy="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CA"/>
              </a:p>
            </p:txBody>
          </p:sp>
        </p:grpSp>
      </p:grpSp>
      <p:sp>
        <p:nvSpPr>
          <p:cNvPr id="146441" name="Rectangle 9"/>
          <p:cNvSpPr>
            <a:spLocks noChangeArrowheads="1"/>
          </p:cNvSpPr>
          <p:nvPr/>
        </p:nvSpPr>
        <p:spPr bwMode="auto">
          <a:xfrm>
            <a:off x="2989303" y="4451313"/>
            <a:ext cx="8424863"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sz="1600" b="1">
                <a:solidFill>
                  <a:srgbClr val="FF6600"/>
                </a:solidFill>
                <a:latin typeface="Arial" charset="0"/>
              </a:rPr>
              <a:t>FSC: Fuel </a:t>
            </a:r>
            <a:r>
              <a:rPr lang="es-ES" sz="1600" b="1" dirty="0" err="1">
                <a:solidFill>
                  <a:srgbClr val="FF6600"/>
                </a:solidFill>
                <a:latin typeface="Arial" charset="0"/>
              </a:rPr>
              <a:t>surcharge</a:t>
            </a:r>
            <a:r>
              <a:rPr lang="es-ES" sz="1600" b="1" dirty="0">
                <a:solidFill>
                  <a:srgbClr val="FF6600"/>
                </a:solidFill>
                <a:latin typeface="Arial" charset="0"/>
              </a:rPr>
              <a:t> </a:t>
            </a:r>
          </a:p>
          <a:p>
            <a:r>
              <a:rPr lang="es-ES" sz="1600" dirty="0">
                <a:solidFill>
                  <a:srgbClr val="FF6600"/>
                </a:solidFill>
                <a:latin typeface="Arial" charset="0"/>
              </a:rPr>
              <a:t>Recargo por encarecimiento del combustible</a:t>
            </a:r>
          </a:p>
          <a:p>
            <a:endParaRPr lang="es-ES" sz="1600" b="1" dirty="0">
              <a:solidFill>
                <a:srgbClr val="FF6600"/>
              </a:solidFill>
              <a:latin typeface="Arial" charset="0"/>
            </a:endParaRPr>
          </a:p>
          <a:p>
            <a:r>
              <a:rPr lang="es-ES" sz="1600" b="1" dirty="0">
                <a:solidFill>
                  <a:srgbClr val="FF6600"/>
                </a:solidFill>
                <a:latin typeface="Arial" charset="0"/>
              </a:rPr>
              <a:t>GTC: </a:t>
            </a:r>
            <a:r>
              <a:rPr lang="es-ES" sz="1600" b="1" dirty="0" err="1">
                <a:solidFill>
                  <a:srgbClr val="FF6600"/>
                </a:solidFill>
                <a:latin typeface="Arial" charset="0"/>
              </a:rPr>
              <a:t>Ground</a:t>
            </a:r>
            <a:r>
              <a:rPr lang="es-ES" sz="1600" b="1" dirty="0">
                <a:solidFill>
                  <a:srgbClr val="FF6600"/>
                </a:solidFill>
                <a:latin typeface="Arial" charset="0"/>
              </a:rPr>
              <a:t> terminal </a:t>
            </a:r>
            <a:r>
              <a:rPr lang="es-ES" sz="1600" b="1" dirty="0" err="1">
                <a:solidFill>
                  <a:srgbClr val="FF6600"/>
                </a:solidFill>
                <a:latin typeface="Arial" charset="0"/>
              </a:rPr>
              <a:t>charge</a:t>
            </a:r>
            <a:r>
              <a:rPr lang="es-ES" sz="1600" b="1" dirty="0">
                <a:solidFill>
                  <a:srgbClr val="FF6600"/>
                </a:solidFill>
                <a:latin typeface="Arial" charset="0"/>
              </a:rPr>
              <a:t> </a:t>
            </a:r>
          </a:p>
          <a:p>
            <a:r>
              <a:rPr lang="es-ES" sz="1600" dirty="0">
                <a:solidFill>
                  <a:srgbClr val="FF6600"/>
                </a:solidFill>
                <a:latin typeface="Arial" charset="0"/>
              </a:rPr>
              <a:t>Recargo por costos operativos de pista</a:t>
            </a:r>
          </a:p>
          <a:p>
            <a:endParaRPr lang="es-ES" sz="1600" b="1" dirty="0">
              <a:solidFill>
                <a:srgbClr val="FF6600"/>
              </a:solidFill>
              <a:latin typeface="Arial" charset="0"/>
            </a:endParaRPr>
          </a:p>
          <a:p>
            <a:r>
              <a:rPr lang="es-ES" sz="1600" b="1" dirty="0">
                <a:solidFill>
                  <a:srgbClr val="FF6600"/>
                </a:solidFill>
                <a:latin typeface="Arial" charset="0"/>
              </a:rPr>
              <a:t>SCC: Security </a:t>
            </a:r>
            <a:r>
              <a:rPr lang="es-ES" sz="1600" b="1" dirty="0" err="1">
                <a:solidFill>
                  <a:srgbClr val="FF6600"/>
                </a:solidFill>
                <a:latin typeface="Arial" charset="0"/>
              </a:rPr>
              <a:t>surcharge</a:t>
            </a:r>
            <a:endParaRPr lang="es-ES" sz="1600" b="1" dirty="0">
              <a:solidFill>
                <a:srgbClr val="FF6600"/>
              </a:solidFill>
              <a:latin typeface="Arial" charset="0"/>
            </a:endParaRPr>
          </a:p>
          <a:p>
            <a:r>
              <a:rPr lang="es-ES" sz="1600" dirty="0">
                <a:solidFill>
                  <a:srgbClr val="FF6600"/>
                </a:solidFill>
                <a:latin typeface="Arial" charset="0"/>
              </a:rPr>
              <a:t>Recargo por aplicación de procesos de seguridad</a:t>
            </a:r>
          </a:p>
        </p:txBody>
      </p:sp>
      <p:sp>
        <p:nvSpPr>
          <p:cNvPr id="146442" name="Rectangle 10"/>
          <p:cNvSpPr>
            <a:spLocks noChangeArrowheads="1"/>
          </p:cNvSpPr>
          <p:nvPr/>
        </p:nvSpPr>
        <p:spPr bwMode="auto">
          <a:xfrm>
            <a:off x="4160179" y="3842023"/>
            <a:ext cx="3600450" cy="427038"/>
          </a:xfrm>
          <a:prstGeom prst="rect">
            <a:avLst/>
          </a:prstGeom>
          <a:noFill/>
          <a:ln>
            <a:noFill/>
          </a:ln>
          <a:effectLst/>
          <a:extLst>
            <a:ext uri="{909E8E84-426E-40DD-AFC4-6F175D3DCCD1}">
              <a14:hiddenFill xmlns:a14="http://schemas.microsoft.com/office/drawing/2010/main">
                <a:solidFill>
                  <a:srgbClr val="CC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5F5F5F"/>
                  </a:outerShdw>
                </a:effectLst>
              </a14:hiddenEffects>
            </a:ext>
          </a:extLst>
        </p:spPr>
        <p:txBody>
          <a:bodyPr/>
          <a:lstStyle/>
          <a:p>
            <a:pPr marL="342900" indent="-342900" algn="just">
              <a:spcBef>
                <a:spcPct val="20000"/>
              </a:spcBef>
              <a:buClr>
                <a:schemeClr val="accent1"/>
              </a:buClr>
              <a:buSzPct val="65000"/>
              <a:defRPr/>
            </a:pPr>
            <a:r>
              <a:rPr lang="es-ES" sz="1600" b="1" dirty="0">
                <a:solidFill>
                  <a:srgbClr val="FF6600"/>
                </a:solidFill>
                <a:effectLst>
                  <a:outerShdw blurRad="38100" dist="38100" dir="2700000" algn="tl">
                    <a:srgbClr val="C0C0C0"/>
                  </a:outerShdw>
                </a:effectLst>
                <a:latin typeface="Arial" charset="0"/>
                <a:cs typeface="Arial" charset="0"/>
              </a:rPr>
              <a:t>RECARGOS</a:t>
            </a:r>
            <a:endParaRPr lang="es-ES" sz="1600" dirty="0">
              <a:solidFill>
                <a:srgbClr val="FF6600"/>
              </a:solidFill>
              <a:effectLst>
                <a:outerShdw blurRad="38100" dist="38100" dir="2700000" algn="tl">
                  <a:srgbClr val="C0C0C0"/>
                </a:outerShdw>
              </a:effectLst>
              <a:latin typeface="Arial" charset="0"/>
            </a:endParaRPr>
          </a:p>
        </p:txBody>
      </p:sp>
      <p:sp>
        <p:nvSpPr>
          <p:cNvPr id="2" name="Footer Placeholder 1"/>
          <p:cNvSpPr>
            <a:spLocks noGrp="1"/>
          </p:cNvSpPr>
          <p:nvPr>
            <p:ph type="ftr" sz="quarter" idx="11"/>
          </p:nvPr>
        </p:nvSpPr>
        <p:spPr/>
        <p:txBody>
          <a:bodyPr/>
          <a:lstStyle/>
          <a:p>
            <a:pPr>
              <a:defRPr/>
            </a:pPr>
            <a:r>
              <a:rPr lang="es-ES" smtClean="0"/>
              <a:t>M en C.I Gabriela Munguia Vazquez</a:t>
            </a:r>
            <a:endParaRPr lang="es-ES"/>
          </a:p>
        </p:txBody>
      </p:sp>
    </p:spTree>
    <p:extLst>
      <p:ext uri="{BB962C8B-B14F-4D97-AF65-F5344CB8AC3E}">
        <p14:creationId xmlns:p14="http://schemas.microsoft.com/office/powerpoint/2010/main" val="20663137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6435">
                                            <p:txEl>
                                              <p:pRg st="1" end="1"/>
                                            </p:txEl>
                                          </p:spTgt>
                                        </p:tgtEl>
                                        <p:attrNameLst>
                                          <p:attrName>style.visibility</p:attrName>
                                        </p:attrNameLst>
                                      </p:cBhvr>
                                      <p:to>
                                        <p:strVal val="visible"/>
                                      </p:to>
                                    </p:set>
                                    <p:animEffect transition="in" filter="box(in)">
                                      <p:cBhvr>
                                        <p:cTn id="7" dur="500"/>
                                        <p:tgtEl>
                                          <p:spTgt spid="14643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46441"/>
                                        </p:tgtEl>
                                        <p:attrNameLst>
                                          <p:attrName>style.visibility</p:attrName>
                                        </p:attrNameLst>
                                      </p:cBhvr>
                                      <p:to>
                                        <p:strVal val="visible"/>
                                      </p:to>
                                    </p:set>
                                    <p:animEffect transition="in" filter="checkerboard(across)">
                                      <p:cBhvr>
                                        <p:cTn id="12" dur="500"/>
                                        <p:tgtEl>
                                          <p:spTgt spid="146441"/>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46442"/>
                                        </p:tgtEl>
                                        <p:attrNameLst>
                                          <p:attrName>style.visibility</p:attrName>
                                        </p:attrNameLst>
                                      </p:cBhvr>
                                      <p:to>
                                        <p:strVal val="visible"/>
                                      </p:to>
                                    </p:set>
                                    <p:animEffect transition="in" filter="checkerboard(across)">
                                      <p:cBhvr>
                                        <p:cTn id="15" dur="500"/>
                                        <p:tgtEl>
                                          <p:spTgt spid="146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build="p"/>
      <p:bldP spid="146441" grpId="0"/>
      <p:bldP spid="1464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Explanatory use guide</a:t>
            </a:r>
            <a:endParaRPr lang="es-MX" dirty="0"/>
          </a:p>
        </p:txBody>
      </p:sp>
      <p:sp>
        <p:nvSpPr>
          <p:cNvPr id="3" name="2 Marcador de contenido"/>
          <p:cNvSpPr>
            <a:spLocks noGrp="1"/>
          </p:cNvSpPr>
          <p:nvPr>
            <p:ph idx="1"/>
          </p:nvPr>
        </p:nvSpPr>
        <p:spPr/>
        <p:txBody>
          <a:bodyPr/>
          <a:lstStyle/>
          <a:p>
            <a:pPr algn="just"/>
            <a:r>
              <a:rPr lang="en-US" dirty="0" smtClean="0"/>
              <a:t>The following slides contain important points on the </a:t>
            </a:r>
            <a:r>
              <a:rPr lang="en-US" dirty="0"/>
              <a:t>U</a:t>
            </a:r>
            <a:r>
              <a:rPr lang="en-US" dirty="0" smtClean="0"/>
              <a:t>nit 4 of the International Logistics* learning unit. </a:t>
            </a:r>
          </a:p>
          <a:p>
            <a:pPr algn="just"/>
            <a:r>
              <a:rPr lang="en-US" dirty="0" smtClean="0"/>
              <a:t>These are complemented with clear examples and exercises in order to help the student to have a better understanding of the class issues.</a:t>
            </a:r>
            <a:endParaRPr lang="es-MX" dirty="0"/>
          </a:p>
        </p:txBody>
      </p:sp>
    </p:spTree>
    <p:extLst>
      <p:ext uri="{BB962C8B-B14F-4D97-AF65-F5344CB8AC3E}">
        <p14:creationId xmlns:p14="http://schemas.microsoft.com/office/powerpoint/2010/main" val="3802151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1524000" y="414338"/>
            <a:ext cx="8229600" cy="1143000"/>
          </a:xfrm>
        </p:spPr>
        <p:txBody>
          <a:bodyPr/>
          <a:lstStyle/>
          <a:p>
            <a:r>
              <a:rPr lang="es-ES" altLang="es-MX" b="1" smtClean="0"/>
              <a:t>CFR – Cost and Freight</a:t>
            </a:r>
          </a:p>
        </p:txBody>
      </p:sp>
      <p:sp>
        <p:nvSpPr>
          <p:cNvPr id="63491" name="Text Box 3"/>
          <p:cNvSpPr txBox="1">
            <a:spLocks noChangeArrowheads="1"/>
          </p:cNvSpPr>
          <p:nvPr/>
        </p:nvSpPr>
        <p:spPr bwMode="auto">
          <a:xfrm>
            <a:off x="1847851" y="6329364"/>
            <a:ext cx="1552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200">
                <a:latin typeface="Arial" charset="0"/>
              </a:rPr>
              <a:t>Fuente: Legiscomex</a:t>
            </a:r>
          </a:p>
        </p:txBody>
      </p:sp>
      <p:pic>
        <p:nvPicPr>
          <p:cNvPr id="6349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8214" y="1557339"/>
            <a:ext cx="7704137" cy="399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970794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1524000" y="414338"/>
            <a:ext cx="8229600" cy="1143000"/>
          </a:xfrm>
        </p:spPr>
        <p:txBody>
          <a:bodyPr>
            <a:normAutofit/>
          </a:bodyPr>
          <a:lstStyle/>
          <a:p>
            <a:r>
              <a:rPr lang="es-ES" altLang="es-MX" b="1" smtClean="0"/>
              <a:t>CIF – Cost, Insurance and Freight</a:t>
            </a:r>
          </a:p>
        </p:txBody>
      </p:sp>
      <p:sp>
        <p:nvSpPr>
          <p:cNvPr id="64515" name="Text Box 3"/>
          <p:cNvSpPr txBox="1">
            <a:spLocks noChangeArrowheads="1"/>
          </p:cNvSpPr>
          <p:nvPr/>
        </p:nvSpPr>
        <p:spPr bwMode="auto">
          <a:xfrm>
            <a:off x="1847851" y="6329364"/>
            <a:ext cx="1552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200">
                <a:latin typeface="Arial" charset="0"/>
              </a:rPr>
              <a:t>Fuente: Legiscomex</a:t>
            </a:r>
          </a:p>
        </p:txBody>
      </p:sp>
      <p:pic>
        <p:nvPicPr>
          <p:cNvPr id="6451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750" y="1341439"/>
            <a:ext cx="8064500"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4971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1524000" y="414338"/>
            <a:ext cx="8229600" cy="1143000"/>
          </a:xfrm>
        </p:spPr>
        <p:txBody>
          <a:bodyPr/>
          <a:lstStyle/>
          <a:p>
            <a:r>
              <a:rPr lang="es-ES" altLang="es-MX" sz="3200" b="1"/>
              <a:t>DDP – Delivered Duty Paid</a:t>
            </a:r>
          </a:p>
        </p:txBody>
      </p:sp>
      <p:sp>
        <p:nvSpPr>
          <p:cNvPr id="71683" name="Text Box 3"/>
          <p:cNvSpPr txBox="1">
            <a:spLocks noChangeArrowheads="1"/>
          </p:cNvSpPr>
          <p:nvPr/>
        </p:nvSpPr>
        <p:spPr bwMode="auto">
          <a:xfrm>
            <a:off x="1847851" y="6329364"/>
            <a:ext cx="1552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200">
                <a:latin typeface="Arial" charset="0"/>
              </a:rPr>
              <a:t>Fuente: Legiscomex</a:t>
            </a:r>
          </a:p>
        </p:txBody>
      </p:sp>
      <p:pic>
        <p:nvPicPr>
          <p:cNvPr id="7168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4825" y="1412876"/>
            <a:ext cx="8281988" cy="425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24556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4.5 Fees unpaid </a:t>
            </a:r>
            <a:br>
              <a:rPr lang="en-US" dirty="0"/>
            </a:b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3361649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a:xfrm>
            <a:off x="1524000" y="414338"/>
            <a:ext cx="8229600" cy="1143000"/>
          </a:xfrm>
        </p:spPr>
        <p:txBody>
          <a:bodyPr/>
          <a:lstStyle/>
          <a:p>
            <a:r>
              <a:rPr lang="es-ES" altLang="es-MX" sz="3200" b="1"/>
              <a:t>DDU – Delivered Duty Unpaid</a:t>
            </a:r>
          </a:p>
        </p:txBody>
      </p:sp>
      <p:sp>
        <p:nvSpPr>
          <p:cNvPr id="70659" name="Text Box 3"/>
          <p:cNvSpPr txBox="1">
            <a:spLocks noChangeArrowheads="1"/>
          </p:cNvSpPr>
          <p:nvPr/>
        </p:nvSpPr>
        <p:spPr bwMode="auto">
          <a:xfrm>
            <a:off x="1847851" y="6329364"/>
            <a:ext cx="1552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200">
                <a:latin typeface="Arial" charset="0"/>
              </a:rPr>
              <a:t>Fuente: Legiscomex</a:t>
            </a:r>
          </a:p>
        </p:txBody>
      </p:sp>
      <p:pic>
        <p:nvPicPr>
          <p:cNvPr id="70660"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1188" y="1357313"/>
            <a:ext cx="8259762" cy="421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23976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4.6 Pier delivery</a:t>
            </a:r>
            <a:br>
              <a:rPr lang="en-US" dirty="0"/>
            </a:b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6698001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1524000" y="414338"/>
            <a:ext cx="8229600" cy="1143000"/>
          </a:xfrm>
        </p:spPr>
        <p:txBody>
          <a:bodyPr/>
          <a:lstStyle/>
          <a:p>
            <a:r>
              <a:rPr lang="es-ES" altLang="es-MX" b="1" smtClean="0"/>
              <a:t>FAS – Free Alongside Ship</a:t>
            </a:r>
          </a:p>
        </p:txBody>
      </p:sp>
      <p:sp>
        <p:nvSpPr>
          <p:cNvPr id="61443" name="Text Box 4"/>
          <p:cNvSpPr txBox="1">
            <a:spLocks noChangeArrowheads="1"/>
          </p:cNvSpPr>
          <p:nvPr/>
        </p:nvSpPr>
        <p:spPr bwMode="auto">
          <a:xfrm>
            <a:off x="1847851" y="6329364"/>
            <a:ext cx="1552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200">
                <a:latin typeface="Arial" charset="0"/>
              </a:rPr>
              <a:t>Fuente: Legiscomex</a:t>
            </a:r>
          </a:p>
        </p:txBody>
      </p:sp>
      <p:pic>
        <p:nvPicPr>
          <p:cNvPr id="6144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313" y="1639888"/>
            <a:ext cx="8064500" cy="409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4972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1524000" y="414338"/>
            <a:ext cx="8229600" cy="1143000"/>
          </a:xfrm>
        </p:spPr>
        <p:txBody>
          <a:bodyPr/>
          <a:lstStyle/>
          <a:p>
            <a:r>
              <a:rPr lang="es-ES" altLang="es-MX" b="1" smtClean="0"/>
              <a:t>CPT – Carriage Paid To</a:t>
            </a:r>
          </a:p>
        </p:txBody>
      </p:sp>
      <p:sp>
        <p:nvSpPr>
          <p:cNvPr id="65539" name="Text Box 3"/>
          <p:cNvSpPr txBox="1">
            <a:spLocks noChangeArrowheads="1"/>
          </p:cNvSpPr>
          <p:nvPr/>
        </p:nvSpPr>
        <p:spPr bwMode="auto">
          <a:xfrm>
            <a:off x="1847851" y="6329364"/>
            <a:ext cx="1552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200">
                <a:latin typeface="Arial" charset="0"/>
              </a:rPr>
              <a:t>Fuente: Legiscomex</a:t>
            </a:r>
          </a:p>
        </p:txBody>
      </p:sp>
      <p:pic>
        <p:nvPicPr>
          <p:cNvPr id="6554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288" y="1484313"/>
            <a:ext cx="8280400" cy="425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337445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1524000" y="414338"/>
            <a:ext cx="8229600" cy="1143000"/>
          </a:xfrm>
        </p:spPr>
        <p:txBody>
          <a:bodyPr/>
          <a:lstStyle/>
          <a:p>
            <a:r>
              <a:rPr lang="es-ES" altLang="es-MX" sz="3200" b="1"/>
              <a:t>CIP – Carriage and Insurance paid to</a:t>
            </a:r>
          </a:p>
        </p:txBody>
      </p:sp>
      <p:sp>
        <p:nvSpPr>
          <p:cNvPr id="66563" name="Text Box 3"/>
          <p:cNvSpPr txBox="1">
            <a:spLocks noChangeArrowheads="1"/>
          </p:cNvSpPr>
          <p:nvPr/>
        </p:nvSpPr>
        <p:spPr bwMode="auto">
          <a:xfrm>
            <a:off x="1847851" y="6329364"/>
            <a:ext cx="1552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200" dirty="0">
                <a:latin typeface="Arial" charset="0"/>
              </a:rPr>
              <a:t>Fuente: </a:t>
            </a:r>
            <a:r>
              <a:rPr lang="es-ES" altLang="es-MX" sz="1200" dirty="0" err="1">
                <a:latin typeface="Arial" charset="0"/>
              </a:rPr>
              <a:t>Legiscomex</a:t>
            </a:r>
            <a:endParaRPr lang="es-ES" altLang="es-MX" sz="1200" dirty="0">
              <a:latin typeface="Arial" charset="0"/>
            </a:endParaRPr>
          </a:p>
        </p:txBody>
      </p:sp>
      <p:pic>
        <p:nvPicPr>
          <p:cNvPr id="6656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750" y="1273175"/>
            <a:ext cx="7920038" cy="402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532314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4.7 Differences and similarities between Incoterms and RAFTD </a:t>
            </a:r>
            <a:br>
              <a:rPr lang="en-US" dirty="0"/>
            </a:br>
            <a:endParaRPr lang="en-US" dirty="0"/>
          </a:p>
        </p:txBody>
      </p:sp>
      <p:pic>
        <p:nvPicPr>
          <p:cNvPr id="4" name="Picture 3"/>
          <p:cNvPicPr>
            <a:picLocks noChangeAspect="1"/>
          </p:cNvPicPr>
          <p:nvPr/>
        </p:nvPicPr>
        <p:blipFill>
          <a:blip r:embed="rId2"/>
          <a:stretch>
            <a:fillRect/>
          </a:stretch>
        </p:blipFill>
        <p:spPr>
          <a:xfrm>
            <a:off x="3453625" y="1803400"/>
            <a:ext cx="4838700" cy="5054600"/>
          </a:xfrm>
          <a:prstGeom prst="rect">
            <a:avLst/>
          </a:prstGeom>
        </p:spPr>
      </p:pic>
    </p:spTree>
    <p:extLst>
      <p:ext uri="{BB962C8B-B14F-4D97-AF65-F5344CB8AC3E}">
        <p14:creationId xmlns:p14="http://schemas.microsoft.com/office/powerpoint/2010/main" val="102713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Logística Internacional*</a:t>
            </a:r>
            <a:endParaRPr lang="es-ES" dirty="0"/>
          </a:p>
        </p:txBody>
      </p:sp>
      <p:sp>
        <p:nvSpPr>
          <p:cNvPr id="3" name="2 Marcador de contenido"/>
          <p:cNvSpPr>
            <a:spLocks noGrp="1"/>
          </p:cNvSpPr>
          <p:nvPr>
            <p:ph idx="1"/>
          </p:nvPr>
        </p:nvSpPr>
        <p:spPr>
          <a:xfrm>
            <a:off x="1371599" y="2286000"/>
            <a:ext cx="10026869" cy="3581400"/>
          </a:xfrm>
        </p:spPr>
        <p:txBody>
          <a:bodyPr>
            <a:normAutofit/>
          </a:bodyPr>
          <a:lstStyle/>
          <a:p>
            <a:pPr marL="0" indent="0" algn="just">
              <a:buNone/>
            </a:pPr>
            <a:r>
              <a:rPr lang="es-MX" b="1" dirty="0" smtClean="0"/>
              <a:t>Objetivos </a:t>
            </a:r>
            <a:r>
              <a:rPr lang="es-MX" b="1" dirty="0"/>
              <a:t>de la unidad de aprendizaje. </a:t>
            </a:r>
            <a:endParaRPr lang="es-MX" b="1" dirty="0" smtClean="0"/>
          </a:p>
          <a:p>
            <a:pPr marL="0" indent="0" algn="just">
              <a:buNone/>
            </a:pPr>
            <a:endParaRPr lang="es-MX" b="1" dirty="0"/>
          </a:p>
          <a:p>
            <a:pPr marL="0" indent="0" algn="just">
              <a:buNone/>
            </a:pPr>
            <a:r>
              <a:rPr lang="es-MX" dirty="0"/>
              <a:t>Seleccionar los mejores procedimientos para la importación y exportación de productos a nivel internacional, basándose en aspectos como el transporte, marítimo, aéreo, terrestre y multimodal, el tratamiento arancelario, INCOTERMS, tratados comerciales y demás factores que puedan afectar el precio del producto en el destino final. </a:t>
            </a:r>
            <a:endParaRPr lang="en-US" dirty="0"/>
          </a:p>
          <a:p>
            <a:pPr marL="0" indent="0" algn="just">
              <a:buNone/>
            </a:pPr>
            <a:r>
              <a:rPr lang="es-MX" b="1" dirty="0"/>
              <a:t> </a:t>
            </a:r>
            <a:endParaRPr lang="en-US" dirty="0"/>
          </a:p>
          <a:p>
            <a:pPr marL="0" indent="0" algn="just">
              <a:buNone/>
            </a:pPr>
            <a:endParaRPr lang="es-ES" dirty="0"/>
          </a:p>
        </p:txBody>
      </p:sp>
    </p:spTree>
    <p:extLst>
      <p:ext uri="{BB962C8B-B14F-4D97-AF65-F5344CB8AC3E}">
        <p14:creationId xmlns:p14="http://schemas.microsoft.com/office/powerpoint/2010/main" val="15116384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s-ES" dirty="0"/>
              <a:t>Para facilitar las negociaciones y evitar malos entendidos entre comerciantes internacionales, se siguen reglas aceptadas en el ámbito internacional, que señalan las obligaciones y los derechos del comprador y del vendedor. Actualmente los más usados son los Términos de Comercio Internacional o INCOTERMS (International </a:t>
            </a:r>
            <a:r>
              <a:rPr lang="es-ES" dirty="0" err="1"/>
              <a:t>Commercial</a:t>
            </a:r>
            <a:r>
              <a:rPr lang="es-ES" dirty="0"/>
              <a:t> </a:t>
            </a:r>
            <a:r>
              <a:rPr lang="es-ES" dirty="0" err="1"/>
              <a:t>Terms</a:t>
            </a:r>
            <a:r>
              <a:rPr lang="es-ES" dirty="0"/>
              <a:t>), los cuales constituyen un conjunto de 13 reglas de la Cámara de Comercio Internacional, aunque algunos comerciantes en Estados Unidos siguen usando las Definiciones Revisadas del Comercio Exterior Estadounidense (RAFTD, por sus siglas en inglés) de la Cámara de Comercio de los Estados Unidos de Norteamérica.</a:t>
            </a:r>
            <a:endParaRPr lang="en-US" dirty="0"/>
          </a:p>
          <a:p>
            <a:pPr marL="0" indent="0">
              <a:buNone/>
            </a:pPr>
            <a:endParaRPr lang="en-US" dirty="0"/>
          </a:p>
          <a:p>
            <a:r>
              <a:rPr lang="es-ES" dirty="0"/>
              <a:t>Dado que ambos sistemas utilizan términos comunes, con diferente normatividad, es importante que el exportador deje bien establecido en el contrato que término se está usando.</a:t>
            </a:r>
            <a:endParaRPr lang="en-US" dirty="0"/>
          </a:p>
          <a:p>
            <a:pPr marL="0" indent="0">
              <a:buNone/>
            </a:pPr>
            <a:endParaRPr lang="en-US" dirty="0"/>
          </a:p>
          <a:p>
            <a:endParaRPr lang="en-US" dirty="0"/>
          </a:p>
        </p:txBody>
      </p:sp>
    </p:spTree>
    <p:extLst>
      <p:ext uri="{BB962C8B-B14F-4D97-AF65-F5344CB8AC3E}">
        <p14:creationId xmlns:p14="http://schemas.microsoft.com/office/powerpoint/2010/main" val="85689495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i="1" dirty="0"/>
              <a:t>RAFTD (ESTADOS UNIDOS)</a:t>
            </a:r>
            <a:r>
              <a:rPr lang="en-US" dirty="0"/>
              <a:t/>
            </a:r>
            <a:br>
              <a:rPr lang="en-US" dirty="0"/>
            </a:br>
            <a:endParaRPr lang="en-US" dirty="0"/>
          </a:p>
        </p:txBody>
      </p:sp>
      <p:sp>
        <p:nvSpPr>
          <p:cNvPr id="3" name="Content Placeholder 2"/>
          <p:cNvSpPr>
            <a:spLocks noGrp="1"/>
          </p:cNvSpPr>
          <p:nvPr>
            <p:ph idx="1"/>
          </p:nvPr>
        </p:nvSpPr>
        <p:spPr/>
        <p:txBody>
          <a:bodyPr/>
          <a:lstStyle/>
          <a:p>
            <a:r>
              <a:rPr lang="es-ES" dirty="0" smtClean="0"/>
              <a:t>Los </a:t>
            </a:r>
            <a:r>
              <a:rPr lang="es-ES" dirty="0"/>
              <a:t>RAFTD fueron derogadas en 1985, sin embargo, en la práctica se siguen utilizando por los importadores y exportadores de los Estados Unidos. No son de uso obligatorio, la validez la dan las partes en el momento en que son utilizados estos términos y son aceptadas por ellos, mediante los convenios y contratos establecidos.</a:t>
            </a:r>
            <a:endParaRPr lang="en-US" dirty="0"/>
          </a:p>
          <a:p>
            <a:pPr marL="0" indent="0">
              <a:buNone/>
            </a:pPr>
            <a:endParaRPr lang="en-US" dirty="0"/>
          </a:p>
          <a:p>
            <a:r>
              <a:rPr lang="es-ES" dirty="0"/>
              <a:t>Cuando se utilizan los RAFTD es importante que se incluya en los contratos o cotizaciones escritas la siguiente leyenda: </a:t>
            </a:r>
            <a:r>
              <a:rPr lang="es-ES" i="1" dirty="0" err="1"/>
              <a:t>Quotation</a:t>
            </a:r>
            <a:r>
              <a:rPr lang="es-ES" i="1" dirty="0"/>
              <a:t> </a:t>
            </a:r>
            <a:r>
              <a:rPr lang="es-ES" i="1" dirty="0" err="1"/>
              <a:t>Subject</a:t>
            </a:r>
            <a:r>
              <a:rPr lang="es-ES" i="1" dirty="0"/>
              <a:t> to </a:t>
            </a:r>
            <a:r>
              <a:rPr lang="es-ES" i="1" dirty="0" err="1"/>
              <a:t>the</a:t>
            </a:r>
            <a:r>
              <a:rPr lang="es-ES" i="1" dirty="0"/>
              <a:t> </a:t>
            </a:r>
            <a:r>
              <a:rPr lang="es-ES" i="1" dirty="0" err="1"/>
              <a:t>Revised</a:t>
            </a:r>
            <a:r>
              <a:rPr lang="es-ES" i="1" dirty="0"/>
              <a:t> American </a:t>
            </a:r>
            <a:r>
              <a:rPr lang="es-ES" i="1" dirty="0" err="1"/>
              <a:t>Foreign</a:t>
            </a:r>
            <a:r>
              <a:rPr lang="es-ES" i="1" dirty="0"/>
              <a:t> </a:t>
            </a:r>
            <a:r>
              <a:rPr lang="es-ES" i="1" dirty="0" err="1"/>
              <a:t>Trade</a:t>
            </a:r>
            <a:r>
              <a:rPr lang="es-ES" i="1" dirty="0"/>
              <a:t> </a:t>
            </a:r>
            <a:r>
              <a:rPr lang="es-ES" i="1" dirty="0" err="1"/>
              <a:t>Definitions</a:t>
            </a:r>
            <a:r>
              <a:rPr lang="es-ES" i="1" dirty="0"/>
              <a:t> </a:t>
            </a:r>
            <a:r>
              <a:rPr lang="es-ES" dirty="0"/>
              <a:t>1941 (Cotización sujeta a las Definiciones Revisadas del Comercio Exterior Norteamericano de 1941). Con esto se garantiza que no habrá duda sobre los términos que se estén empleando.</a:t>
            </a:r>
            <a:endParaRPr lang="en-US" dirty="0"/>
          </a:p>
          <a:p>
            <a:pPr marL="0" indent="0">
              <a:buNone/>
            </a:pPr>
            <a:endParaRPr lang="en-US" dirty="0"/>
          </a:p>
          <a:p>
            <a:endParaRPr lang="en-US" dirty="0"/>
          </a:p>
        </p:txBody>
      </p:sp>
    </p:spTree>
    <p:extLst>
      <p:ext uri="{BB962C8B-B14F-4D97-AF65-F5344CB8AC3E}">
        <p14:creationId xmlns:p14="http://schemas.microsoft.com/office/powerpoint/2010/main" val="6490623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68069763"/>
              </p:ext>
            </p:extLst>
          </p:nvPr>
        </p:nvGraphicFramePr>
        <p:xfrm>
          <a:off x="3357763" y="3554224"/>
          <a:ext cx="6323965" cy="1645920"/>
        </p:xfrm>
        <a:graphic>
          <a:graphicData uri="http://schemas.openxmlformats.org/drawingml/2006/table">
            <a:tbl>
              <a:tblPr/>
              <a:tblGrid>
                <a:gridCol w="884555"/>
                <a:gridCol w="885190"/>
                <a:gridCol w="885190"/>
                <a:gridCol w="3669030"/>
              </a:tblGrid>
              <a:tr h="0">
                <a:tc>
                  <a:txBody>
                    <a:bodyPr/>
                    <a:lstStyle/>
                    <a:p>
                      <a:pPr algn="ctr">
                        <a:spcAft>
                          <a:spcPts val="0"/>
                        </a:spcAft>
                      </a:pPr>
                      <a:r>
                        <a:rPr lang="es-ES" sz="1200">
                          <a:effectLst/>
                          <a:latin typeface="Arial Unicode MS" charset="0"/>
                          <a:ea typeface="Times New Roman" charset="0"/>
                          <a:cs typeface="Times New Roman" charset="0"/>
                        </a:rPr>
                        <a:t>Siglas</a:t>
                      </a:r>
                      <a:endParaRPr lang="en-US"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effectLst/>
                          <a:latin typeface="Arial Unicode MS" charset="0"/>
                          <a:ea typeface="Times New Roman" charset="0"/>
                          <a:cs typeface="Times New Roman" charset="0"/>
                        </a:rPr>
                        <a:t>Inglés</a:t>
                      </a:r>
                      <a:endParaRPr lang="en-US"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effectLst/>
                          <a:latin typeface="Arial Unicode MS" charset="0"/>
                          <a:ea typeface="Times New Roman" charset="0"/>
                          <a:cs typeface="Times New Roman" charset="0"/>
                        </a:rPr>
                        <a:t>Español</a:t>
                      </a:r>
                      <a:endParaRPr lang="en-US"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tabLst>
                          <a:tab pos="2743200" algn="ctr"/>
                          <a:tab pos="457200" algn="l"/>
                        </a:tabLst>
                      </a:pPr>
                      <a:r>
                        <a:rPr lang="es-ES" sz="800" spc="0" dirty="0">
                          <a:effectLst/>
                          <a:latin typeface="Arial Unicode MS" charset="0"/>
                          <a:ea typeface="Times New Roman" charset="0"/>
                          <a:cs typeface="Times New Roman" charset="0"/>
                        </a:rPr>
                        <a:t>Cometarios</a:t>
                      </a:r>
                      <a:endParaRPr lang="en-US" sz="800" spc="-50" dirty="0">
                        <a:effectLst/>
                        <a:latin typeface="Arial Black" charset="0"/>
                        <a:ea typeface="Times New Roman" charset="0"/>
                        <a:cs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ctr">
                        <a:spcAft>
                          <a:spcPts val="0"/>
                        </a:spcAft>
                      </a:pPr>
                      <a:r>
                        <a:rPr lang="es-ES" sz="1200">
                          <a:effectLst/>
                          <a:latin typeface="Arial Unicode MS" charset="0"/>
                          <a:ea typeface="Times New Roman" charset="0"/>
                          <a:cs typeface="Times New Roman" charset="0"/>
                        </a:rPr>
                        <a:t>Ex (lugar de origen</a:t>
                      </a:r>
                      <a:endParaRPr lang="en-US"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effectLst/>
                          <a:latin typeface="Arial Unicode MS" charset="0"/>
                          <a:ea typeface="Times New Roman" charset="0"/>
                          <a:cs typeface="Times New Roman" charset="0"/>
                        </a:rPr>
                        <a:t>Ex - works</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factory</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mills</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mine</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plantation</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warehouse</a:t>
                      </a:r>
                      <a:endParaRPr lang="en-US"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effectLst/>
                          <a:latin typeface="Arial Unicode MS" charset="0"/>
                          <a:ea typeface="Times New Roman" charset="0"/>
                          <a:cs typeface="Times New Roman" charset="0"/>
                        </a:rPr>
                        <a:t>Ex – planta</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fábrica</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molino</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mina</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plantación</a:t>
                      </a:r>
                      <a:endParaRPr lang="en-US" sz="1200">
                        <a:effectLst/>
                        <a:latin typeface="Times New Roman" charset="0"/>
                        <a:ea typeface="Times New Roman" charset="0"/>
                      </a:endParaRPr>
                    </a:p>
                    <a:p>
                      <a:pPr algn="ctr">
                        <a:spcAft>
                          <a:spcPts val="0"/>
                        </a:spcAft>
                      </a:pPr>
                      <a:r>
                        <a:rPr lang="es-ES" sz="1200">
                          <a:effectLst/>
                          <a:latin typeface="Arial Unicode MS" charset="0"/>
                          <a:ea typeface="Times New Roman" charset="0"/>
                          <a:cs typeface="Times New Roman" charset="0"/>
                        </a:rPr>
                        <a:t>Ex – almacén</a:t>
                      </a:r>
                      <a:endParaRPr lang="en-US"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1200" dirty="0">
                          <a:effectLst/>
                          <a:latin typeface="Arial Unicode MS" charset="0"/>
                          <a:ea typeface="Times New Roman" charset="0"/>
                          <a:cs typeface="Times New Roman" charset="0"/>
                        </a:rPr>
                        <a:t>El precio cotizado se aplica solamente en el lugar de origen y el vendedor se compromete a poner la mercancía a disposición del comprador, en el lugar acordado, en la fecha fijada.</a:t>
                      </a:r>
                      <a:endParaRPr lang="en-US"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6" name="Rectangle 5"/>
          <p:cNvSpPr/>
          <p:nvPr/>
        </p:nvSpPr>
        <p:spPr>
          <a:xfrm>
            <a:off x="851210" y="2237822"/>
            <a:ext cx="6096000" cy="1200329"/>
          </a:xfrm>
          <a:prstGeom prst="rect">
            <a:avLst/>
          </a:prstGeom>
        </p:spPr>
        <p:txBody>
          <a:bodyPr>
            <a:spAutoFit/>
          </a:bodyPr>
          <a:lstStyle/>
          <a:p>
            <a:pPr algn="just">
              <a:spcAft>
                <a:spcPts val="0"/>
              </a:spcAft>
            </a:pPr>
            <a:r>
              <a:rPr lang="es-ES" dirty="0">
                <a:latin typeface="Arial Unicode MS" charset="0"/>
                <a:ea typeface="Times New Roman" charset="0"/>
                <a:cs typeface="Times New Roman" charset="0"/>
              </a:rPr>
              <a:t>Las definiciones tienen diferentes variantes. El término Ex -Works presenta seis variantes y el FOB otras tantas. A continuación se indican los diferentes tipos de RAFTD con sus variantes:</a:t>
            </a:r>
            <a:endParaRPr lang="en-US" dirty="0">
              <a:effectLst/>
              <a:latin typeface="Times New Roman" charset="0"/>
              <a:ea typeface="Times New Roman" charset="0"/>
            </a:endParaRPr>
          </a:p>
        </p:txBody>
      </p:sp>
    </p:spTree>
    <p:extLst>
      <p:ext uri="{BB962C8B-B14F-4D97-AF65-F5344CB8AC3E}">
        <p14:creationId xmlns:p14="http://schemas.microsoft.com/office/powerpoint/2010/main" val="36008461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55112078"/>
              </p:ext>
            </p:extLst>
          </p:nvPr>
        </p:nvGraphicFramePr>
        <p:xfrm>
          <a:off x="970156" y="947856"/>
          <a:ext cx="10114156" cy="5118406"/>
        </p:xfrm>
        <a:graphic>
          <a:graphicData uri="http://schemas.openxmlformats.org/drawingml/2006/table">
            <a:tbl>
              <a:tblPr/>
              <a:tblGrid>
                <a:gridCol w="1414705"/>
                <a:gridCol w="1415717"/>
                <a:gridCol w="1415717"/>
                <a:gridCol w="5868017"/>
              </a:tblGrid>
              <a:tr h="532167">
                <a:tc>
                  <a:txBody>
                    <a:bodyPr/>
                    <a:lstStyle/>
                    <a:p>
                      <a:pPr algn="ctr">
                        <a:spcAft>
                          <a:spcPts val="0"/>
                        </a:spcAft>
                      </a:pPr>
                      <a:r>
                        <a:rPr lang="es-ES" sz="800">
                          <a:effectLst/>
                          <a:latin typeface="Arial Unicode MS" charset="0"/>
                          <a:ea typeface="Times New Roman" charset="0"/>
                          <a:cs typeface="Times New Roman" charset="0"/>
                        </a:rPr>
                        <a:t>FOB (libre a bordo)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Named inland carrier at named inland point of departure</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Porteador</a:t>
                      </a:r>
                      <a:endParaRPr lang="en-US" sz="800">
                        <a:effectLst/>
                        <a:latin typeface="Times New Roman" charset="0"/>
                        <a:ea typeface="Times New Roman" charset="0"/>
                      </a:endParaRPr>
                    </a:p>
                    <a:p>
                      <a:pPr algn="ctr">
                        <a:spcAft>
                          <a:spcPts val="0"/>
                        </a:spcAft>
                      </a:pPr>
                      <a:r>
                        <a:rPr lang="es-ES" sz="800">
                          <a:effectLst/>
                          <a:latin typeface="Arial Unicode MS" charset="0"/>
                          <a:ea typeface="Times New Roman" charset="0"/>
                          <a:cs typeface="Times New Roman" charset="0"/>
                        </a:rPr>
                        <a:t>Interiore</a:t>
                      </a:r>
                      <a:endParaRPr lang="en-US" sz="800">
                        <a:effectLst/>
                        <a:latin typeface="Times New Roman" charset="0"/>
                        <a:ea typeface="Times New Roman" charset="0"/>
                      </a:endParaRPr>
                    </a:p>
                    <a:p>
                      <a:pPr algn="ctr">
                        <a:spcAft>
                          <a:spcPts val="0"/>
                        </a:spcAft>
                      </a:pPr>
                      <a:r>
                        <a:rPr lang="es-ES" sz="800">
                          <a:effectLst/>
                          <a:latin typeface="Arial Unicode MS" charset="0"/>
                          <a:ea typeface="Times New Roman" charset="0"/>
                          <a:cs typeface="Times New Roman" charset="0"/>
                        </a:rPr>
                        <a:t>Específico en el lugar interior de embarque específico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a:effectLst/>
                          <a:latin typeface="Arial Unicode MS" charset="0"/>
                          <a:ea typeface="Times New Roman" charset="0"/>
                          <a:cs typeface="Times New Roman" charset="0"/>
                        </a:rPr>
                        <a:t>El precio cotizado se aplica solamente en el lugar de embarque en el país, y el vendedor hace los arreglos necesarios para cargar la mercancía en ferrocarriles, camiones, barcazas, lanchones, aviones o cualquier otro medio de transporte disponible,</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40359">
                <a:tc>
                  <a:txBody>
                    <a:bodyPr/>
                    <a:lstStyle/>
                    <a:p>
                      <a:pPr algn="ctr">
                        <a:spcAft>
                          <a:spcPts val="0"/>
                        </a:spcAft>
                      </a:pPr>
                      <a:r>
                        <a:rPr lang="es-ES" sz="800">
                          <a:effectLst/>
                          <a:latin typeface="Arial Unicode MS" charset="0"/>
                          <a:ea typeface="Times New Roman" charset="0"/>
                          <a:cs typeface="Times New Roman" charset="0"/>
                        </a:rPr>
                        <a:t>FOB (libre a bordo)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Named inland carrier at named inland point of departure freight prepaid to (named point of exportation)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Porteador interior específico en el lugar de embarque específico “flete pagado hasta” (lugar específico de exportación)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a:effectLst/>
                          <a:latin typeface="Arial Unicode MS" charset="0"/>
                          <a:ea typeface="Times New Roman" charset="0"/>
                          <a:cs typeface="Times New Roman" charset="0"/>
                        </a:rPr>
                        <a:t>El vendedor cotiza un precio que incluye los gastos de transporte hasta el lugar específico del que partirá la exportación, sin asumir responsabilidad alguna sobre la mercancía después de obtener el correspondiente conocimiento de embarque sin tachadura alguna, u otro recibo de transporte en el lugar interior de partida específico.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36263">
                <a:tc>
                  <a:txBody>
                    <a:bodyPr/>
                    <a:lstStyle/>
                    <a:p>
                      <a:pPr algn="ctr">
                        <a:spcAft>
                          <a:spcPts val="0"/>
                        </a:spcAft>
                      </a:pPr>
                      <a:r>
                        <a:rPr lang="es-ES" sz="800">
                          <a:effectLst/>
                          <a:latin typeface="Arial Unicode MS" charset="0"/>
                          <a:ea typeface="Times New Roman" charset="0"/>
                          <a:cs typeface="Times New Roman" charset="0"/>
                        </a:rPr>
                        <a:t>FOB (libre a bordo)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Named inland carrier at named inland point of departure freight allowed to (named point)</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Porteador interior específico en lugar de embarque específico “flete incluido hasta”(lugar específico)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dirty="0">
                          <a:effectLst/>
                          <a:latin typeface="Arial Unicode MS" charset="0"/>
                          <a:ea typeface="Times New Roman" charset="0"/>
                          <a:cs typeface="Times New Roman" charset="0"/>
                        </a:rPr>
                        <a:t>El precio incluye los gastos de transporte hasta el lugar del cual se trate, fletes marítimos pagados a la entrega, y deduciendo el costo de transporte sin asumir responsabilidad alguna de las mercancías después de obtener un conocimiento de embarque sin tachadura alguna, u otro recibo de transporte en el lugar interior de embarque específico.</a:t>
                      </a:r>
                      <a:endParaRPr lang="en-US" sz="800" dirty="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84216">
                <a:tc>
                  <a:txBody>
                    <a:bodyPr/>
                    <a:lstStyle/>
                    <a:p>
                      <a:pPr algn="ctr">
                        <a:spcAft>
                          <a:spcPts val="0"/>
                        </a:spcAft>
                      </a:pPr>
                      <a:r>
                        <a:rPr lang="es-ES" sz="800">
                          <a:effectLst/>
                          <a:latin typeface="Arial Unicode MS" charset="0"/>
                          <a:ea typeface="Times New Roman" charset="0"/>
                          <a:cs typeface="Times New Roman" charset="0"/>
                        </a:rPr>
                        <a:t>FOB (libre a bordo)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Named inland carrier at named point of exportation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Porteador</a:t>
                      </a:r>
                      <a:endParaRPr lang="en-US" sz="800">
                        <a:effectLst/>
                        <a:latin typeface="Times New Roman" charset="0"/>
                        <a:ea typeface="Times New Roman" charset="0"/>
                      </a:endParaRPr>
                    </a:p>
                    <a:p>
                      <a:pPr algn="ctr">
                        <a:spcAft>
                          <a:spcPts val="0"/>
                        </a:spcAft>
                      </a:pPr>
                      <a:r>
                        <a:rPr lang="es-ES" sz="800">
                          <a:effectLst/>
                          <a:latin typeface="Arial Unicode MS" charset="0"/>
                          <a:ea typeface="Times New Roman" charset="0"/>
                          <a:cs typeface="Times New Roman" charset="0"/>
                        </a:rPr>
                        <a:t>Interior</a:t>
                      </a:r>
                      <a:endParaRPr lang="en-US" sz="800">
                        <a:effectLst/>
                        <a:latin typeface="Times New Roman" charset="0"/>
                        <a:ea typeface="Times New Roman" charset="0"/>
                      </a:endParaRPr>
                    </a:p>
                    <a:p>
                      <a:pPr algn="ctr">
                        <a:spcAft>
                          <a:spcPts val="0"/>
                        </a:spcAft>
                      </a:pPr>
                      <a:r>
                        <a:rPr lang="es-ES" sz="800">
                          <a:effectLst/>
                          <a:latin typeface="Arial Unicode MS" charset="0"/>
                          <a:ea typeface="Times New Roman" charset="0"/>
                          <a:cs typeface="Times New Roman" charset="0"/>
                        </a:rPr>
                        <a:t>Especificó (libre a bordo) en lugar específico de exportación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a:effectLst/>
                          <a:latin typeface="Arial Unicode MS" charset="0"/>
                          <a:ea typeface="Times New Roman" charset="0"/>
                          <a:cs typeface="Times New Roman" charset="0"/>
                        </a:rPr>
                        <a:t>El vendedor cotiza un precio que incluye el costo del transporte de ka mercancía hasta el lugar específico de exportación y asume cualquier pérdida o daño, o ambos, incurridos hasta ese momento.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4095">
                <a:tc>
                  <a:txBody>
                    <a:bodyPr/>
                    <a:lstStyle/>
                    <a:p>
                      <a:pPr algn="ctr">
                        <a:spcAft>
                          <a:spcPts val="0"/>
                        </a:spcAft>
                      </a:pPr>
                      <a:r>
                        <a:rPr lang="es-ES" sz="800">
                          <a:effectLst/>
                          <a:latin typeface="Arial Unicode MS" charset="0"/>
                          <a:ea typeface="Times New Roman" charset="0"/>
                          <a:cs typeface="Times New Roman" charset="0"/>
                        </a:rPr>
                        <a:t>FOB VESSEL (embarcación)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Named point of shipment</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Puerto específico de embarque</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a:effectLst/>
                          <a:latin typeface="Arial Unicode MS" charset="0"/>
                          <a:ea typeface="Times New Roman" charset="0"/>
                          <a:cs typeface="Times New Roman" charset="0"/>
                        </a:rPr>
                        <a:t>Incluye todos los gastos hasta la entrega de la mercancía y todos los gastos de transporte hasta el lugar interior convenido en el país de importación.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56143">
                <a:tc>
                  <a:txBody>
                    <a:bodyPr/>
                    <a:lstStyle/>
                    <a:p>
                      <a:pPr algn="ctr">
                        <a:spcAft>
                          <a:spcPts val="0"/>
                        </a:spcAft>
                      </a:pPr>
                      <a:r>
                        <a:rPr lang="es-ES" sz="800">
                          <a:effectLst/>
                          <a:latin typeface="Arial Unicode MS" charset="0"/>
                          <a:ea typeface="Times New Roman" charset="0"/>
                          <a:cs typeface="Times New Roman" charset="0"/>
                        </a:rPr>
                        <a:t>FOB ( libre a bordo)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Named inland point in country of importation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Lugar interior específico en el país de importación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a:effectLst/>
                          <a:latin typeface="Arial Unicode MS" charset="0"/>
                          <a:ea typeface="Times New Roman" charset="0"/>
                          <a:cs typeface="Times New Roman" charset="0"/>
                        </a:rPr>
                        <a:t>Se cotiza un precio que incluye el costo de la mercancía y todos los gastos de transporte hasta el lugar interior convenido en el país de importación.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80120">
                <a:tc>
                  <a:txBody>
                    <a:bodyPr/>
                    <a:lstStyle/>
                    <a:p>
                      <a:pPr algn="ctr">
                        <a:spcAft>
                          <a:spcPts val="0"/>
                        </a:spcAft>
                      </a:pPr>
                      <a:r>
                        <a:rPr lang="en-US" sz="800">
                          <a:effectLst/>
                          <a:latin typeface="Arial Unicode MS" charset="0"/>
                          <a:ea typeface="Times New Roman" charset="0"/>
                          <a:cs typeface="Times New Roman" charset="0"/>
                        </a:rPr>
                        <a:t>FAS</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Free Along Side</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Libre al costado de la embarcación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a:effectLst/>
                          <a:latin typeface="Arial Unicode MS" charset="0"/>
                          <a:ea typeface="Times New Roman" charset="0"/>
                          <a:cs typeface="Times New Roman" charset="0"/>
                        </a:rPr>
                        <a:t>Se cotiza un precio que incluye la entrega de la mercancía en el costado de la embarcación y al alcance del equipo de carga de ésta.</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52048">
                <a:tc>
                  <a:txBody>
                    <a:bodyPr/>
                    <a:lstStyle/>
                    <a:p>
                      <a:pPr algn="ctr">
                        <a:spcAft>
                          <a:spcPts val="0"/>
                        </a:spcAft>
                      </a:pPr>
                      <a:r>
                        <a:rPr lang="en-US" sz="800">
                          <a:effectLst/>
                          <a:latin typeface="Arial Unicode MS" charset="0"/>
                          <a:ea typeface="Times New Roman" charset="0"/>
                          <a:cs typeface="Times New Roman" charset="0"/>
                        </a:rPr>
                        <a:t>C &amp; F</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Cos &amp; Freigth</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Costo y Flete</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a:effectLst/>
                          <a:latin typeface="Arial Unicode MS" charset="0"/>
                          <a:ea typeface="Times New Roman" charset="0"/>
                          <a:cs typeface="Times New Roman" charset="0"/>
                        </a:rPr>
                        <a:t>El precio incluye el costo del transporte hasta el lugar en específico de destino de la mercancía.</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2875">
                <a:tc>
                  <a:txBody>
                    <a:bodyPr/>
                    <a:lstStyle/>
                    <a:p>
                      <a:pPr algn="ctr">
                        <a:spcAft>
                          <a:spcPts val="0"/>
                        </a:spcAft>
                      </a:pPr>
                      <a:r>
                        <a:rPr lang="en-US" sz="800">
                          <a:effectLst/>
                          <a:latin typeface="Arial Unicode MS" charset="0"/>
                          <a:ea typeface="Times New Roman" charset="0"/>
                          <a:cs typeface="Times New Roman" charset="0"/>
                        </a:rPr>
                        <a:t>CIF</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Cost, Insurance &amp; Freight</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Costo, Seguro y Flete</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a:effectLst/>
                          <a:latin typeface="Arial Unicode MS" charset="0"/>
                          <a:ea typeface="Times New Roman" charset="0"/>
                          <a:cs typeface="Times New Roman" charset="0"/>
                        </a:rPr>
                        <a:t>Indica que además del costo de la mercancía, se incluye el seguro marítimo y todos los cargos de transporte hasta el punto específico de destino.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80120">
                <a:tc>
                  <a:txBody>
                    <a:bodyPr/>
                    <a:lstStyle/>
                    <a:p>
                      <a:pPr algn="ctr">
                        <a:spcAft>
                          <a:spcPts val="0"/>
                        </a:spcAft>
                      </a:pPr>
                      <a:r>
                        <a:rPr lang="en-US" sz="800">
                          <a:effectLst/>
                          <a:latin typeface="Arial Unicode MS" charset="0"/>
                          <a:ea typeface="Times New Roman" charset="0"/>
                          <a:cs typeface="Times New Roman" charset="0"/>
                        </a:rPr>
                        <a:t>EX - DOCK</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800">
                          <a:effectLst/>
                          <a:latin typeface="Arial Unicode MS" charset="0"/>
                          <a:ea typeface="Times New Roman" charset="0"/>
                          <a:cs typeface="Times New Roman" charset="0"/>
                        </a:rPr>
                        <a:t>Named point of importation</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800">
                          <a:effectLst/>
                          <a:latin typeface="Arial Unicode MS" charset="0"/>
                          <a:ea typeface="Times New Roman" charset="0"/>
                          <a:cs typeface="Times New Roman" charset="0"/>
                        </a:rPr>
                        <a:t>Puesto en muelle en el país de destino</a:t>
                      </a:r>
                      <a:endParaRPr lang="en-US" sz="80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s-ES" sz="800" dirty="0">
                          <a:effectLst/>
                          <a:latin typeface="Arial Unicode MS" charset="0"/>
                          <a:ea typeface="Times New Roman" charset="0"/>
                          <a:cs typeface="Times New Roman" charset="0"/>
                        </a:rPr>
                        <a:t>El vendedor cotiza un precio que incluye el costo de la mercancía y todos los costos adicionales y necesarios para situar la mercancía en el muelle del puerto específico de importación, con los impuestos pagados si es el caso.</a:t>
                      </a:r>
                      <a:endParaRPr lang="en-US" sz="800" dirty="0">
                        <a:effectLst/>
                        <a:latin typeface="Times New Roman" charset="0"/>
                        <a:ea typeface="Times New Roman" charset="0"/>
                      </a:endParaRPr>
                    </a:p>
                  </a:txBody>
                  <a:tcPr marL="12785" marR="127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1520506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9161" y="1268759"/>
            <a:ext cx="8140390" cy="4524315"/>
          </a:xfrm>
          <a:prstGeom prst="rect">
            <a:avLst/>
          </a:prstGeom>
        </p:spPr>
        <p:txBody>
          <a:bodyPr wrap="square">
            <a:spAutoFit/>
          </a:bodyPr>
          <a:lstStyle/>
          <a:p>
            <a:pPr algn="just">
              <a:spcAft>
                <a:spcPts val="0"/>
              </a:spcAft>
            </a:pPr>
            <a:r>
              <a:rPr lang="es-ES" dirty="0">
                <a:latin typeface="Arial Unicode MS" charset="0"/>
                <a:ea typeface="Times New Roman" charset="0"/>
                <a:cs typeface="Times New Roman" charset="0"/>
              </a:rPr>
              <a:t>INCOTERMS</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Los INCOTERMS son los términos bajo los cuales se establecen las obligaciones y derechos de las partes participantes en un intercambio comercial internacional. Su importancia radica en que dependiendo del término que se use en el contrato, se desprenderán los derechos y obligaciones de cada una de las partes con relación al lugar donde se entrega la mercancía, regulando tres aspectos básicos entre el comprador y el vendedor: transferencia de riesgos, costos y documentación.</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 </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Cabe mencionar que en virtud de la "Segunda Resolución de Modificaciones a la Resolución Miscelánea de Comercio Exterior 1999" en la que se modifica la regla 3.5.1, se vuelve imprescindible incorporar correctamente los INCOTERMS 1990 en las operaciones de Importación y Exportación para determinar el correcto valor de aduanas de las mercancías. Es de esperarse que esta resolución se haga extensible a los 2000 porque de hecho ya se están utilizando</a:t>
            </a:r>
            <a:r>
              <a:rPr lang="es-ES" dirty="0" smtClean="0">
                <a:latin typeface="Arial Unicode MS" charset="0"/>
                <a:ea typeface="Times New Roman" charset="0"/>
                <a:cs typeface="Times New Roman" charset="0"/>
              </a:rPr>
              <a:t>.</a:t>
            </a:r>
            <a:endParaRPr lang="en-US" dirty="0">
              <a:latin typeface="Times New Roman" charset="0"/>
              <a:ea typeface="Times New Roman" charset="0"/>
            </a:endParaRPr>
          </a:p>
        </p:txBody>
      </p:sp>
    </p:spTree>
    <p:extLst>
      <p:ext uri="{BB962C8B-B14F-4D97-AF65-F5344CB8AC3E}">
        <p14:creationId xmlns:p14="http://schemas.microsoft.com/office/powerpoint/2010/main" val="7711854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4693" y="197346"/>
            <a:ext cx="7839307" cy="5909310"/>
          </a:xfrm>
          <a:prstGeom prst="rect">
            <a:avLst/>
          </a:prstGeom>
        </p:spPr>
        <p:txBody>
          <a:bodyPr wrap="square">
            <a:spAutoFit/>
          </a:bodyPr>
          <a:lstStyle/>
          <a:p>
            <a:pPr algn="just">
              <a:spcAft>
                <a:spcPts val="0"/>
              </a:spcAft>
            </a:pPr>
            <a:r>
              <a:rPr lang="es-ES" dirty="0">
                <a:latin typeface="Arial Unicode MS" charset="0"/>
                <a:ea typeface="Times New Roman" charset="0"/>
                <a:cs typeface="Times New Roman" charset="0"/>
              </a:rPr>
              <a:t>Los INCOTERMS pueden clasificarse de dos formas:</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 </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1) Por grupos: se clasifica por la primera letra de las siglas </a:t>
            </a:r>
            <a:r>
              <a:rPr lang="es-ES" dirty="0" err="1">
                <a:latin typeface="Arial Unicode MS" charset="0"/>
                <a:ea typeface="Times New Roman" charset="0"/>
                <a:cs typeface="Times New Roman" charset="0"/>
              </a:rPr>
              <a:t>deI</a:t>
            </a:r>
            <a:r>
              <a:rPr lang="es-ES" dirty="0">
                <a:latin typeface="Arial Unicode MS" charset="0"/>
                <a:ea typeface="Times New Roman" charset="0"/>
                <a:cs typeface="Times New Roman" charset="0"/>
              </a:rPr>
              <a:t> INCOTERM; los términos que inician con las letras E y F son entregados en el país de origen y los que inician con C y D son entregados en el país de destino.</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 </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2) Por tipo de transporte a utilizar (el transporte que se recomienda): </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A = Aéreo</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M = Marítimo o fluvial</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O = Cualquier tipo de transporte, incluyendo multimodal</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T = Transporte terrestre</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 </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Las definiciones de cada uno de los INCOTERMS versión 2000, pueden ser consultadas en la Guía Básica del Exportador editado por Bancomext, en la biblioteca del mismo Bancomext.</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 </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Los INCOTERMS más utilizados para la exportación son:</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Categoría E el EXW </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Categoría C el CIF y CIP</a:t>
            </a:r>
            <a:endParaRPr lang="en-US" dirty="0">
              <a:latin typeface="Times New Roman" charset="0"/>
              <a:ea typeface="Times New Roman" charset="0"/>
            </a:endParaRPr>
          </a:p>
          <a:p>
            <a:pPr algn="just">
              <a:spcAft>
                <a:spcPts val="0"/>
              </a:spcAft>
            </a:pPr>
            <a:r>
              <a:rPr lang="es-ES" dirty="0">
                <a:latin typeface="Arial Unicode MS" charset="0"/>
                <a:ea typeface="Times New Roman" charset="0"/>
                <a:cs typeface="Times New Roman" charset="0"/>
              </a:rPr>
              <a:t>Categoría F el FOB</a:t>
            </a:r>
            <a:endParaRPr lang="en-US" dirty="0">
              <a:effectLst/>
              <a:latin typeface="Times New Roman" charset="0"/>
              <a:ea typeface="Times New Roman" charset="0"/>
            </a:endParaRPr>
          </a:p>
        </p:txBody>
      </p:sp>
    </p:spTree>
    <p:extLst>
      <p:ext uri="{BB962C8B-B14F-4D97-AF65-F5344CB8AC3E}">
        <p14:creationId xmlns:p14="http://schemas.microsoft.com/office/powerpoint/2010/main" val="15861063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251" y="635249"/>
            <a:ext cx="11029616" cy="1013800"/>
          </a:xfrm>
        </p:spPr>
        <p:txBody>
          <a:bodyPr/>
          <a:lstStyle/>
          <a:p>
            <a:r>
              <a:rPr lang="en-US" dirty="0"/>
              <a:t>Application Exercises (Case study)</a:t>
            </a:r>
            <a:br>
              <a:rPr lang="en-US" dirty="0"/>
            </a:br>
            <a:endParaRPr lang="en-US" dirty="0"/>
          </a:p>
        </p:txBody>
      </p:sp>
      <p:sp>
        <p:nvSpPr>
          <p:cNvPr id="6" name="Rectangle 1"/>
          <p:cNvSpPr>
            <a:spLocks noChangeArrowheads="1"/>
          </p:cNvSpPr>
          <p:nvPr/>
        </p:nvSpPr>
        <p:spPr bwMode="auto">
          <a:xfrm>
            <a:off x="0" y="1780546"/>
            <a:ext cx="26384531"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Arial" charset="0"/>
              </a:rPr>
              <a:t>Coloque</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verdadero</a:t>
            </a:r>
            <a:r>
              <a:rPr kumimoji="0" lang="en-US" altLang="en-US" sz="1800" b="0" i="0" u="none" strike="noStrike" cap="none" normalizeH="0" baseline="0" dirty="0">
                <a:ln>
                  <a:noFill/>
                </a:ln>
                <a:solidFill>
                  <a:schemeClr val="tx1"/>
                </a:solidFill>
                <a:effectLst/>
                <a:latin typeface="Arial" charset="0"/>
              </a:rPr>
              <a:t> o </a:t>
            </a:r>
            <a:r>
              <a:rPr kumimoji="0" lang="en-US" altLang="en-US" sz="1800" b="0" i="0" u="none" strike="noStrike" cap="none" normalizeH="0" baseline="0" dirty="0" err="1">
                <a:ln>
                  <a:noFill/>
                </a:ln>
                <a:solidFill>
                  <a:schemeClr val="tx1"/>
                </a:solidFill>
                <a:effectLst/>
                <a:latin typeface="Arial" charset="0"/>
              </a:rPr>
              <a:t>falso</a:t>
            </a:r>
            <a:r>
              <a:rPr kumimoji="0" lang="en-US" altLang="en-US" sz="1800" b="0" i="0" u="none" strike="noStrike" cap="none" normalizeH="0" baseline="0" dirty="0" smtClean="0">
                <a:ln>
                  <a:noFill/>
                </a:ln>
                <a:solidFill>
                  <a:schemeClr val="tx1"/>
                </a:solidFill>
                <a:effectLst/>
                <a:latin typeface="Arial"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rPr>
              <a:t>Si </a:t>
            </a:r>
            <a:r>
              <a:rPr kumimoji="0" lang="en-US" altLang="en-US" sz="1800" b="0" i="0" u="none" strike="noStrike" cap="none" normalizeH="0" baseline="0" dirty="0">
                <a:ln>
                  <a:noFill/>
                </a:ln>
                <a:solidFill>
                  <a:schemeClr val="tx1"/>
                </a:solidFill>
                <a:effectLst/>
                <a:latin typeface="Arial" charset="0"/>
              </a:rPr>
              <a:t>en </a:t>
            </a:r>
            <a:r>
              <a:rPr kumimoji="0" lang="en-US" altLang="en-US" sz="1800" b="0" i="0" u="none" strike="noStrike" cap="none" normalizeH="0" baseline="0" dirty="0" err="1">
                <a:ln>
                  <a:noFill/>
                </a:ln>
                <a:solidFill>
                  <a:schemeClr val="tx1"/>
                </a:solidFill>
                <a:effectLst/>
                <a:latin typeface="Arial" charset="0"/>
              </a:rPr>
              <a:t>una</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operación</a:t>
            </a:r>
            <a:r>
              <a:rPr kumimoji="0" lang="en-US" altLang="en-US" sz="1800" b="0" i="0" u="none" strike="noStrike" cap="none" normalizeH="0" baseline="0" dirty="0">
                <a:ln>
                  <a:noFill/>
                </a:ln>
                <a:solidFill>
                  <a:schemeClr val="tx1"/>
                </a:solidFill>
                <a:effectLst/>
                <a:latin typeface="Arial" charset="0"/>
              </a:rPr>
              <a:t> FCA la </a:t>
            </a:r>
            <a:r>
              <a:rPr kumimoji="0" lang="en-US" altLang="en-US" sz="1800" b="0" i="0" u="none" strike="noStrike" cap="none" normalizeH="0" baseline="0" dirty="0" err="1">
                <a:ln>
                  <a:noFill/>
                </a:ln>
                <a:solidFill>
                  <a:schemeClr val="tx1"/>
                </a:solidFill>
                <a:effectLst/>
                <a:latin typeface="Arial" charset="0"/>
              </a:rPr>
              <a:t>entrega</a:t>
            </a:r>
            <a:r>
              <a:rPr kumimoji="0" lang="en-US" altLang="en-US" sz="1800" b="0" i="0" u="none" strike="noStrike" cap="none" normalizeH="0" baseline="0" dirty="0">
                <a:ln>
                  <a:noFill/>
                </a:ln>
                <a:solidFill>
                  <a:schemeClr val="tx1"/>
                </a:solidFill>
                <a:effectLst/>
                <a:latin typeface="Arial" charset="0"/>
              </a:rPr>
              <a:t> de la </a:t>
            </a:r>
            <a:r>
              <a:rPr kumimoji="0" lang="en-US" altLang="en-US" sz="1800" b="0" i="0" u="none" strike="noStrike" cap="none" normalizeH="0" baseline="0" dirty="0" err="1">
                <a:ln>
                  <a:noFill/>
                </a:ln>
                <a:solidFill>
                  <a:schemeClr val="tx1"/>
                </a:solidFill>
                <a:effectLst/>
                <a:latin typeface="Arial" charset="0"/>
              </a:rPr>
              <a:t>mercadería</a:t>
            </a:r>
            <a:r>
              <a:rPr kumimoji="0" lang="en-US" altLang="en-US" sz="1800" b="0" i="0" u="none" strike="noStrike" cap="none" normalizeH="0" baseline="0" dirty="0">
                <a:ln>
                  <a:noFill/>
                </a:ln>
                <a:solidFill>
                  <a:schemeClr val="tx1"/>
                </a:solidFill>
                <a:effectLst/>
                <a:latin typeface="Arial" charset="0"/>
              </a:rPr>
              <a:t> al primer </a:t>
            </a:r>
            <a:r>
              <a:rPr kumimoji="0" lang="en-US" altLang="en-US" sz="1800" b="0" i="0" u="none" strike="noStrike" cap="none" normalizeH="0" baseline="0" dirty="0" err="1">
                <a:ln>
                  <a:noFill/>
                </a:ln>
                <a:solidFill>
                  <a:schemeClr val="tx1"/>
                </a:solidFill>
                <a:effectLst/>
                <a:latin typeface="Arial" charset="0"/>
              </a:rPr>
              <a:t>transportista</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designado</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por</a:t>
            </a:r>
            <a:r>
              <a:rPr kumimoji="0" lang="en-US" altLang="en-US" sz="1800" b="0" i="0" u="none" strike="noStrike" cap="none" normalizeH="0" baseline="0" dirty="0">
                <a:ln>
                  <a:noFill/>
                </a:ln>
                <a:solidFill>
                  <a:schemeClr val="tx1"/>
                </a:solidFill>
                <a:effectLst/>
                <a:latin typeface="Arial" charset="0"/>
              </a:rPr>
              <a:t> el comprador se </a:t>
            </a:r>
            <a:r>
              <a:rPr kumimoji="0" lang="en-US" altLang="en-US" sz="1800" b="0" i="0" u="none" strike="noStrike" cap="none" normalizeH="0" baseline="0" dirty="0" err="1">
                <a:ln>
                  <a:noFill/>
                </a:ln>
                <a:solidFill>
                  <a:schemeClr val="tx1"/>
                </a:solidFill>
                <a:effectLst/>
                <a:latin typeface="Arial" charset="0"/>
              </a:rPr>
              <a:t>realiza</a:t>
            </a:r>
            <a:r>
              <a:rPr kumimoji="0" lang="en-US" altLang="en-US" sz="1800" b="0" i="0" u="none" strike="noStrike" cap="none" normalizeH="0" baseline="0" dirty="0">
                <a:ln>
                  <a:noFill/>
                </a:ln>
                <a:solidFill>
                  <a:schemeClr val="tx1"/>
                </a:solidFill>
                <a:effectLst/>
                <a:latin typeface="Arial" charset="0"/>
              </a:rPr>
              <a:t> en los </a:t>
            </a:r>
            <a:r>
              <a:rPr kumimoji="0" lang="en-US" altLang="en-US" sz="1800" b="0" i="0" u="none" strike="noStrike" cap="none" normalizeH="0" baseline="0" dirty="0" err="1">
                <a:ln>
                  <a:noFill/>
                </a:ln>
                <a:solidFill>
                  <a:schemeClr val="tx1"/>
                </a:solidFill>
                <a:effectLst/>
                <a:latin typeface="Arial" charset="0"/>
              </a:rPr>
              <a:t>propios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depósitos</a:t>
            </a:r>
            <a:r>
              <a:rPr kumimoji="0" lang="en-US" altLang="en-US" sz="1800" b="0" i="0" u="none" strike="noStrike" cap="none" normalizeH="0" baseline="0" dirty="0">
                <a:ln>
                  <a:noFill/>
                </a:ln>
                <a:solidFill>
                  <a:schemeClr val="tx1"/>
                </a:solidFill>
                <a:effectLst/>
                <a:latin typeface="Arial" charset="0"/>
              </a:rPr>
              <a:t> del </a:t>
            </a:r>
            <a:r>
              <a:rPr kumimoji="0" lang="en-US" altLang="en-US" sz="1800" b="0" i="0" u="none" strike="noStrike" cap="none" normalizeH="0" baseline="0" dirty="0" err="1">
                <a:ln>
                  <a:noFill/>
                </a:ln>
                <a:solidFill>
                  <a:schemeClr val="tx1"/>
                </a:solidFill>
                <a:effectLst/>
                <a:latin typeface="Arial" charset="0"/>
              </a:rPr>
              <a:t>vendedor</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entonces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seria</a:t>
            </a:r>
            <a:r>
              <a:rPr kumimoji="0" lang="en-US" altLang="en-US" sz="1800" b="0" i="0" u="none" strike="noStrike" cap="none" normalizeH="0" baseline="0" dirty="0">
                <a:ln>
                  <a:noFill/>
                </a:ln>
                <a:solidFill>
                  <a:schemeClr val="tx1"/>
                </a:solidFill>
                <a:effectLst/>
                <a:latin typeface="Arial" charset="0"/>
              </a:rPr>
              <a:t> lo </a:t>
            </a:r>
            <a:r>
              <a:rPr kumimoji="0" lang="en-US" altLang="en-US" sz="1800" b="0" i="0" u="none" strike="noStrike" cap="none" normalizeH="0" baseline="0" dirty="0" err="1">
                <a:ln>
                  <a:noFill/>
                </a:ln>
                <a:solidFill>
                  <a:schemeClr val="tx1"/>
                </a:solidFill>
                <a:effectLst/>
                <a:latin typeface="Arial" charset="0"/>
              </a:rPr>
              <a:t>mismo</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que</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utilizar</a:t>
            </a:r>
            <a:r>
              <a:rPr kumimoji="0" lang="en-US" altLang="en-US" sz="1800" b="0" i="0" u="none" strike="noStrike" cap="none" normalizeH="0" baseline="0" dirty="0">
                <a:ln>
                  <a:noFill/>
                </a:ln>
                <a:solidFill>
                  <a:schemeClr val="tx1"/>
                </a:solidFill>
                <a:effectLst/>
                <a:latin typeface="Arial" charset="0"/>
              </a:rPr>
              <a:t> el Incoterm EXW. </a:t>
            </a:r>
            <a:r>
              <a:rPr kumimoji="0" lang="en-US" altLang="en-US" sz="1800" b="0" i="0" u="none" strike="noStrike" cap="none" normalizeH="0" baseline="0" dirty="0" err="1">
                <a:ln>
                  <a:noFill/>
                </a:ln>
                <a:solidFill>
                  <a:schemeClr val="tx1"/>
                </a:solidFill>
                <a:effectLst/>
                <a:latin typeface="Arial" charset="0"/>
              </a:rPr>
              <a:t>Comente</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si</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esta</a:t>
            </a:r>
            <a:r>
              <a:rPr kumimoji="0" lang="en-US" altLang="en-US" sz="1800" b="0" i="0" u="none" strike="noStrike" cap="none" normalizeH="0" baseline="0" dirty="0">
                <a:ln>
                  <a:noFill/>
                </a:ln>
                <a:solidFill>
                  <a:schemeClr val="tx1"/>
                </a:solidFill>
                <a:effectLst/>
                <a:latin typeface="Arial" charset="0"/>
              </a:rPr>
              <a:t> de </a:t>
            </a:r>
            <a:r>
              <a:rPr kumimoji="0" lang="en-US" altLang="en-US" sz="1800" b="0" i="0" u="none" strike="noStrike" cap="none" normalizeH="0" baseline="0" dirty="0" err="1">
                <a:ln>
                  <a:noFill/>
                </a:ln>
                <a:solidFill>
                  <a:schemeClr val="tx1"/>
                </a:solidFill>
                <a:effectLst/>
                <a:latin typeface="Arial" charset="0"/>
              </a:rPr>
              <a:t>acuerdo</a:t>
            </a:r>
            <a:r>
              <a:rPr kumimoji="0" lang="en-US" altLang="en-US" sz="1800" b="0" i="0" u="none" strike="noStrike" cap="none" normalizeH="0" baseline="0" dirty="0">
                <a:ln>
                  <a:noFill/>
                </a:ln>
                <a:solidFill>
                  <a:schemeClr val="tx1"/>
                </a:solidFill>
                <a:effectLst/>
                <a:latin typeface="Arial" charset="0"/>
              </a:rPr>
              <a:t>, o no, y </a:t>
            </a:r>
            <a:r>
              <a:rPr kumimoji="0" lang="en-US" altLang="en-US" sz="1800" b="0" i="0" u="none" strike="noStrike" cap="none" normalizeH="0" baseline="0" dirty="0" err="1">
                <a:ln>
                  <a:noFill/>
                </a:ln>
                <a:solidFill>
                  <a:schemeClr val="tx1"/>
                </a:solidFill>
                <a:effectLst/>
                <a:latin typeface="Arial" charset="0"/>
              </a:rPr>
              <a:t>por</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qué</a:t>
            </a:r>
            <a:r>
              <a:rPr kumimoji="0" lang="en-US" altLang="en-US" sz="1800" b="0" i="0" u="none" strike="noStrike" cap="none" normalizeH="0" baseline="0" dirty="0">
                <a:ln>
                  <a:noFill/>
                </a:ln>
                <a:solidFill>
                  <a:schemeClr val="tx1"/>
                </a:solidFill>
                <a:effectLst/>
                <a:latin typeface="Arial"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charset="0"/>
              </a:rPr>
              <a:t/>
            </a:r>
            <a:br>
              <a:rPr kumimoji="0" lang="en-US" altLang="en-US" sz="1800" b="0" i="0" u="none" strike="noStrike" cap="none" normalizeH="0" baseline="0" dirty="0">
                <a:ln>
                  <a:noFill/>
                </a:ln>
                <a:solidFill>
                  <a:schemeClr val="tx1"/>
                </a:solidFill>
                <a:effectLst/>
                <a:latin typeface="Arial" charset="0"/>
              </a:rPr>
            </a:br>
            <a:endParaRPr kumimoji="0" lang="en-US" altLang="en-US" sz="1800" b="0" i="0" u="none" strike="noStrike" cap="none" normalizeH="0" baseline="0" dirty="0">
              <a:ln>
                <a:noFill/>
              </a:ln>
              <a:solidFill>
                <a:schemeClr val="tx1"/>
              </a:solidFill>
              <a:effectLst/>
              <a:latin typeface="Arial"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098444168"/>
              </p:ext>
            </p:extLst>
          </p:nvPr>
        </p:nvGraphicFramePr>
        <p:xfrm>
          <a:off x="2800087" y="2988527"/>
          <a:ext cx="6257290" cy="3504093"/>
        </p:xfrm>
        <a:graphic>
          <a:graphicData uri="http://schemas.openxmlformats.org/drawingml/2006/table">
            <a:tbl>
              <a:tblPr/>
              <a:tblGrid>
                <a:gridCol w="3128645"/>
                <a:gridCol w="3128645"/>
              </a:tblGrid>
              <a:tr h="212253">
                <a:tc>
                  <a:txBody>
                    <a:bodyPr/>
                    <a:lstStyle/>
                    <a:p>
                      <a:pPr algn="ctr">
                        <a:spcAft>
                          <a:spcPts val="0"/>
                        </a:spcAft>
                      </a:pPr>
                      <a:r>
                        <a:rPr lang="es-AR" sz="1200" b="1">
                          <a:effectLst/>
                          <a:latin typeface="Verdana" charset="0"/>
                          <a:ea typeface="Times New Roman" charset="0"/>
                        </a:rPr>
                        <a:t>Propuesta</a:t>
                      </a:r>
                      <a:endParaRPr lang="en-US" sz="1200">
                        <a:effectLst/>
                        <a:latin typeface="Times New Roman" charset="0"/>
                        <a:ea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AR" sz="1200" b="1">
                          <a:effectLst/>
                          <a:latin typeface="Verdana" charset="0"/>
                          <a:ea typeface="Times New Roman" charset="0"/>
                        </a:rPr>
                        <a:t>Verdadero o Falso</a:t>
                      </a:r>
                      <a:endParaRPr lang="en-US" sz="1200">
                        <a:effectLst/>
                        <a:latin typeface="Times New Roman" charset="0"/>
                        <a:ea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just">
                        <a:lnSpc>
                          <a:spcPct val="150000"/>
                        </a:lnSpc>
                        <a:spcAft>
                          <a:spcPts val="0"/>
                        </a:spcAft>
                      </a:pPr>
                      <a:r>
                        <a:rPr lang="es-AR" sz="1200">
                          <a:effectLst/>
                          <a:latin typeface="Verdana" charset="0"/>
                          <a:ea typeface="Times New Roman" charset="0"/>
                        </a:rPr>
                        <a:t>El Incoterms CIP es para uso en cualquier medio de transporte excepto el marítimo.</a:t>
                      </a:r>
                      <a:endParaRPr lang="en-US" sz="1200">
                        <a:effectLst/>
                        <a:latin typeface="Times New Roman" charset="0"/>
                        <a:ea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AR" sz="2000" dirty="0">
                          <a:solidFill>
                            <a:srgbClr val="FF0000"/>
                          </a:solidFill>
                          <a:effectLst/>
                          <a:latin typeface="Verdana" charset="0"/>
                          <a:ea typeface="Times New Roman" charset="0"/>
                        </a:rPr>
                        <a:t> </a:t>
                      </a:r>
                      <a:endParaRPr lang="en-US" sz="1200" dirty="0">
                        <a:effectLst/>
                        <a:latin typeface="Times New Roman" charset="0"/>
                        <a:ea typeface="Times New Roman"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just">
                        <a:lnSpc>
                          <a:spcPct val="150000"/>
                        </a:lnSpc>
                        <a:spcAft>
                          <a:spcPts val="0"/>
                        </a:spcAft>
                      </a:pPr>
                      <a:r>
                        <a:rPr lang="es-AR" sz="1200">
                          <a:effectLst/>
                          <a:latin typeface="Verdana" charset="0"/>
                          <a:ea typeface="Times New Roman" charset="0"/>
                        </a:rPr>
                        <a:t>El Incoterm CIF y el Incoterm FOB coinciden en la transferencia del riesgo</a:t>
                      </a:r>
                      <a:endParaRPr lang="en-US" sz="1200">
                        <a:effectLst/>
                        <a:latin typeface="Times New Roman" charset="0"/>
                        <a:ea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AR" sz="2000">
                          <a:solidFill>
                            <a:srgbClr val="FF0000"/>
                          </a:solidFill>
                          <a:effectLst/>
                          <a:latin typeface="Verdana" charset="0"/>
                          <a:ea typeface="Times New Roman" charset="0"/>
                        </a:rPr>
                        <a:t> </a:t>
                      </a:r>
                      <a:endParaRPr lang="en-US" sz="1200">
                        <a:effectLst/>
                        <a:latin typeface="Times New Roman" charset="0"/>
                        <a:ea typeface="Times New Roman"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just">
                        <a:lnSpc>
                          <a:spcPct val="150000"/>
                        </a:lnSpc>
                        <a:spcAft>
                          <a:spcPts val="0"/>
                        </a:spcAft>
                      </a:pPr>
                      <a:r>
                        <a:rPr lang="es-AR" sz="1200">
                          <a:effectLst/>
                          <a:latin typeface="Verdana" charset="0"/>
                          <a:ea typeface="Times New Roman" charset="0"/>
                        </a:rPr>
                        <a:t>En el Incoterm FAS los trámites de exportación corren por cuenta del comprador</a:t>
                      </a:r>
                      <a:endParaRPr lang="en-US" sz="1200">
                        <a:effectLst/>
                        <a:latin typeface="Times New Roman" charset="0"/>
                        <a:ea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AR" sz="2000">
                          <a:solidFill>
                            <a:srgbClr val="FF0000"/>
                          </a:solidFill>
                          <a:effectLst/>
                          <a:latin typeface="Verdana" charset="0"/>
                          <a:ea typeface="Times New Roman" charset="0"/>
                        </a:rPr>
                        <a:t> </a:t>
                      </a:r>
                      <a:endParaRPr lang="en-US" sz="1200">
                        <a:effectLst/>
                        <a:latin typeface="Times New Roman" charset="0"/>
                        <a:ea typeface="Times New Roman"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just">
                        <a:lnSpc>
                          <a:spcPct val="150000"/>
                        </a:lnSpc>
                        <a:spcAft>
                          <a:spcPts val="0"/>
                        </a:spcAft>
                      </a:pPr>
                      <a:r>
                        <a:rPr lang="es-AR" sz="1200">
                          <a:effectLst/>
                          <a:latin typeface="Verdana" charset="0"/>
                          <a:ea typeface="Times New Roman" charset="0"/>
                        </a:rPr>
                        <a:t>La cobertura del seguro en CIF debe hacerse en una moneda diferente a la del contrato</a:t>
                      </a:r>
                      <a:endParaRPr lang="en-US" sz="1200">
                        <a:effectLst/>
                        <a:latin typeface="Times New Roman" charset="0"/>
                        <a:ea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AR" sz="2000" dirty="0">
                          <a:solidFill>
                            <a:srgbClr val="FF0000"/>
                          </a:solidFill>
                          <a:effectLst/>
                          <a:latin typeface="Verdana" charset="0"/>
                          <a:ea typeface="Times New Roman" charset="0"/>
                        </a:rPr>
                        <a:t> </a:t>
                      </a:r>
                      <a:endParaRPr lang="en-US" sz="1200" dirty="0">
                        <a:effectLst/>
                        <a:latin typeface="Times New Roman" charset="0"/>
                        <a:ea typeface="Times New Roman"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793740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830245473"/>
              </p:ext>
            </p:extLst>
          </p:nvPr>
        </p:nvGraphicFramePr>
        <p:xfrm>
          <a:off x="6823630" y="2755462"/>
          <a:ext cx="3384367" cy="3524250"/>
        </p:xfrm>
        <a:graphic>
          <a:graphicData uri="http://schemas.openxmlformats.org/drawingml/2006/table">
            <a:tbl>
              <a:tblPr/>
              <a:tblGrid>
                <a:gridCol w="2125429"/>
                <a:gridCol w="1258938"/>
              </a:tblGrid>
              <a:tr h="172133">
                <a:tc>
                  <a:txBody>
                    <a:bodyPr/>
                    <a:lstStyle/>
                    <a:p>
                      <a:pPr algn="ctr">
                        <a:spcAft>
                          <a:spcPts val="0"/>
                        </a:spcAft>
                      </a:pPr>
                      <a:r>
                        <a:rPr lang="es-AR" sz="700" b="1">
                          <a:effectLst/>
                          <a:latin typeface="Verdana" charset="0"/>
                          <a:ea typeface="Times New Roman" charset="0"/>
                        </a:rPr>
                        <a:t>Situación Operativa</a:t>
                      </a:r>
                      <a:endParaRPr lang="en-US" sz="700">
                        <a:effectLst/>
                        <a:latin typeface="Times New Roman" charset="0"/>
                        <a:ea typeface="Times New Roman" charset="0"/>
                      </a:endParaRPr>
                    </a:p>
                  </a:txBody>
                  <a:tcPr marL="27199" marR="2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AR" sz="700" b="1">
                          <a:effectLst/>
                          <a:latin typeface="Verdana" charset="0"/>
                          <a:ea typeface="Times New Roman" charset="0"/>
                        </a:rPr>
                        <a:t>Incoterm correcto</a:t>
                      </a:r>
                      <a:endParaRPr lang="en-US" sz="700">
                        <a:effectLst/>
                        <a:latin typeface="Times New Roman" charset="0"/>
                        <a:ea typeface="Times New Roman" charset="0"/>
                      </a:endParaRPr>
                    </a:p>
                  </a:txBody>
                  <a:tcPr marL="27199" marR="2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225910">
                <a:tc>
                  <a:txBody>
                    <a:bodyPr/>
                    <a:lstStyle/>
                    <a:p>
                      <a:pPr>
                        <a:spcAft>
                          <a:spcPts val="0"/>
                        </a:spcAft>
                      </a:pPr>
                      <a:r>
                        <a:rPr lang="es-ES" sz="700">
                          <a:effectLst/>
                          <a:latin typeface="Verdana" charset="0"/>
                          <a:ea typeface="Times New Roman" charset="0"/>
                        </a:rPr>
                        <a:t>Importamos 100 Toneladas de determinado Fertilizante provenientes de India. El flete y seguro de la mercadería fueron pagados en origen, desde India hasta Tucumán. Los riesgos se transfieren cuando la mercadería llega a nuestros depósitos en Tucumán, no obstante los trámites aduaneros en Argentina han corrido por nuestra cuenta. La mercadería se entrega sin descargar del camión.</a:t>
                      </a:r>
                      <a:endParaRPr lang="en-US" sz="700">
                        <a:effectLst/>
                        <a:latin typeface="Times New Roman" charset="0"/>
                        <a:ea typeface="Times New Roman" charset="0"/>
                      </a:endParaRPr>
                    </a:p>
                  </a:txBody>
                  <a:tcPr marL="27199" marR="2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AR" sz="1200">
                          <a:solidFill>
                            <a:srgbClr val="FF0000"/>
                          </a:solidFill>
                          <a:effectLst/>
                          <a:latin typeface="Verdana" charset="0"/>
                          <a:ea typeface="Times New Roman" charset="0"/>
                        </a:rPr>
                        <a:t> </a:t>
                      </a:r>
                      <a:endParaRPr lang="en-US" sz="700">
                        <a:effectLst/>
                        <a:latin typeface="Times New Roman" charset="0"/>
                        <a:ea typeface="Times New Roman" charset="0"/>
                      </a:endParaRPr>
                    </a:p>
                  </a:txBody>
                  <a:tcPr marL="27199" marR="2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71434">
                <a:tc>
                  <a:txBody>
                    <a:bodyPr/>
                    <a:lstStyle/>
                    <a:p>
                      <a:pPr>
                        <a:spcAft>
                          <a:spcPts val="0"/>
                        </a:spcAft>
                      </a:pPr>
                      <a:r>
                        <a:rPr lang="es-ES" sz="700">
                          <a:effectLst/>
                          <a:latin typeface="Verdana" charset="0"/>
                          <a:ea typeface="Times New Roman" charset="0"/>
                        </a:rPr>
                        <a:t> </a:t>
                      </a:r>
                      <a:endParaRPr lang="en-US" sz="700">
                        <a:effectLst/>
                        <a:latin typeface="Times New Roman" charset="0"/>
                        <a:ea typeface="Times New Roman" charset="0"/>
                      </a:endParaRPr>
                    </a:p>
                    <a:p>
                      <a:pPr>
                        <a:spcAft>
                          <a:spcPts val="0"/>
                        </a:spcAft>
                      </a:pPr>
                      <a:r>
                        <a:rPr lang="es-ES" sz="700">
                          <a:effectLst/>
                          <a:latin typeface="Verdana" charset="0"/>
                          <a:ea typeface="Times New Roman" charset="0"/>
                        </a:rPr>
                        <a:t>Importamos grampas desde Shangai. La condición de venta incluye costos y gastos hasta que la mercadería se encuentra sobre el buque en el Puerto de Shangai.</a:t>
                      </a:r>
                      <a:endParaRPr lang="en-US" sz="700">
                        <a:effectLst/>
                        <a:latin typeface="Times New Roman" charset="0"/>
                        <a:ea typeface="Times New Roman" charset="0"/>
                      </a:endParaRPr>
                    </a:p>
                    <a:p>
                      <a:pPr>
                        <a:spcAft>
                          <a:spcPts val="0"/>
                        </a:spcAft>
                      </a:pPr>
                      <a:r>
                        <a:rPr lang="es-ES" sz="700">
                          <a:effectLst/>
                          <a:latin typeface="Verdana" charset="0"/>
                          <a:ea typeface="Times New Roman" charset="0"/>
                        </a:rPr>
                        <a:t> </a:t>
                      </a:r>
                      <a:endParaRPr lang="en-US" sz="700">
                        <a:effectLst/>
                        <a:latin typeface="Times New Roman" charset="0"/>
                        <a:ea typeface="Times New Roman" charset="0"/>
                      </a:endParaRPr>
                    </a:p>
                  </a:txBody>
                  <a:tcPr marL="27199" marR="2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AR" sz="1200">
                          <a:solidFill>
                            <a:srgbClr val="FF0000"/>
                          </a:solidFill>
                          <a:effectLst/>
                          <a:latin typeface="Verdana" charset="0"/>
                          <a:ea typeface="Times New Roman" charset="0"/>
                        </a:rPr>
                        <a:t> </a:t>
                      </a:r>
                      <a:endParaRPr lang="en-US" sz="700">
                        <a:effectLst/>
                        <a:latin typeface="Times New Roman" charset="0"/>
                        <a:ea typeface="Times New Roman" charset="0"/>
                      </a:endParaRPr>
                    </a:p>
                  </a:txBody>
                  <a:tcPr marL="27199" marR="2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54773">
                <a:tc>
                  <a:txBody>
                    <a:bodyPr/>
                    <a:lstStyle/>
                    <a:p>
                      <a:pPr>
                        <a:spcAft>
                          <a:spcPts val="0"/>
                        </a:spcAft>
                      </a:pPr>
                      <a:r>
                        <a:rPr lang="es-AR" sz="700">
                          <a:effectLst/>
                          <a:latin typeface="Verdana" charset="0"/>
                          <a:ea typeface="Times New Roman" charset="0"/>
                        </a:rPr>
                        <a:t>Exportamos miel a USA, el medio de transporte será marítimo y nuestra responsabilidad en cuánto a costes y riesgos culmina cuando entregamos la mercadería al transportista. La mercadería debe estar despachada para exportación. No podemos llenar un contenedor completo, por lo que recurrimos a un agente para hacer la consolidación con mercaderías de otros exportadores. Este nos pide que le entreguemos la mercadería en Córdoba para hacer allí la consolidación.</a:t>
                      </a:r>
                      <a:endParaRPr lang="en-US" sz="700">
                        <a:effectLst/>
                        <a:latin typeface="Times New Roman" charset="0"/>
                        <a:ea typeface="Times New Roman" charset="0"/>
                      </a:endParaRPr>
                    </a:p>
                    <a:p>
                      <a:pPr>
                        <a:spcAft>
                          <a:spcPts val="0"/>
                        </a:spcAft>
                      </a:pPr>
                      <a:r>
                        <a:rPr lang="es-AR" sz="700">
                          <a:effectLst/>
                          <a:latin typeface="Verdana" charset="0"/>
                          <a:ea typeface="Times New Roman" charset="0"/>
                        </a:rPr>
                        <a:t> </a:t>
                      </a:r>
                      <a:endParaRPr lang="en-US" sz="700">
                        <a:effectLst/>
                        <a:latin typeface="Times New Roman" charset="0"/>
                        <a:ea typeface="Times New Roman" charset="0"/>
                      </a:endParaRPr>
                    </a:p>
                  </a:txBody>
                  <a:tcPr marL="27199" marR="2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AR" sz="1200" dirty="0">
                          <a:solidFill>
                            <a:srgbClr val="FF0000"/>
                          </a:solidFill>
                          <a:effectLst/>
                          <a:latin typeface="Verdana" charset="0"/>
                          <a:ea typeface="Times New Roman" charset="0"/>
                        </a:rPr>
                        <a:t> </a:t>
                      </a:r>
                      <a:endParaRPr lang="en-US" sz="700" dirty="0">
                        <a:effectLst/>
                        <a:latin typeface="Times New Roman" charset="0"/>
                        <a:ea typeface="Times New Roman" charset="0"/>
                      </a:endParaRPr>
                    </a:p>
                  </a:txBody>
                  <a:tcPr marL="27199" marR="2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6" name="Rectangle 5"/>
          <p:cNvSpPr/>
          <p:nvPr/>
        </p:nvSpPr>
        <p:spPr>
          <a:xfrm>
            <a:off x="237892" y="2755462"/>
            <a:ext cx="6096000" cy="923330"/>
          </a:xfrm>
          <a:prstGeom prst="rect">
            <a:avLst/>
          </a:prstGeom>
        </p:spPr>
        <p:txBody>
          <a:bodyPr>
            <a:spAutoFit/>
          </a:bodyPr>
          <a:lstStyle/>
          <a:p>
            <a:pPr lvl="0" defTabSz="914400" eaLnBrk="0" fontAlgn="base" hangingPunct="0">
              <a:spcBef>
                <a:spcPct val="0"/>
              </a:spcBef>
              <a:spcAft>
                <a:spcPct val="0"/>
              </a:spcAft>
            </a:pPr>
            <a:r>
              <a:rPr lang="en-US" altLang="en-US" dirty="0" smtClean="0">
                <a:latin typeface="Arial" charset="0"/>
              </a:rPr>
              <a:t>En </a:t>
            </a:r>
            <a:r>
              <a:rPr lang="en-US" altLang="en-US" dirty="0" err="1">
                <a:latin typeface="Arial" charset="0"/>
              </a:rPr>
              <a:t>función</a:t>
            </a:r>
            <a:r>
              <a:rPr lang="en-US" altLang="en-US" dirty="0">
                <a:latin typeface="Arial" charset="0"/>
              </a:rPr>
              <a:t> de la </a:t>
            </a:r>
            <a:r>
              <a:rPr lang="en-US" altLang="en-US" dirty="0" err="1">
                <a:latin typeface="Arial" charset="0"/>
              </a:rPr>
              <a:t>situación</a:t>
            </a:r>
            <a:r>
              <a:rPr lang="en-US" altLang="en-US" dirty="0">
                <a:latin typeface="Arial" charset="0"/>
              </a:rPr>
              <a:t> </a:t>
            </a:r>
            <a:r>
              <a:rPr lang="en-US" altLang="en-US" dirty="0" err="1">
                <a:latin typeface="Arial" charset="0"/>
              </a:rPr>
              <a:t>descrita</a:t>
            </a:r>
            <a:r>
              <a:rPr lang="en-US" altLang="en-US" dirty="0">
                <a:latin typeface="Arial" charset="0"/>
              </a:rPr>
              <a:t>, </a:t>
            </a:r>
            <a:r>
              <a:rPr lang="en-US" altLang="en-US" dirty="0" err="1">
                <a:latin typeface="Arial" charset="0"/>
              </a:rPr>
              <a:t>coloque</a:t>
            </a:r>
            <a:r>
              <a:rPr lang="en-US" altLang="en-US" dirty="0">
                <a:latin typeface="Arial" charset="0"/>
              </a:rPr>
              <a:t> el Incoterm en forma </a:t>
            </a:r>
            <a:r>
              <a:rPr lang="en-US" altLang="en-US" dirty="0" err="1">
                <a:latin typeface="Arial" charset="0"/>
              </a:rPr>
              <a:t>correcta</a:t>
            </a:r>
            <a:r>
              <a:rPr lang="en-US" altLang="en-US" dirty="0">
                <a:latin typeface="Arial" charset="0"/>
              </a:rPr>
              <a:t> y </a:t>
            </a:r>
            <a:r>
              <a:rPr lang="en-US" altLang="en-US" dirty="0" err="1">
                <a:latin typeface="Arial" charset="0"/>
              </a:rPr>
              <a:t>completa</a:t>
            </a:r>
            <a:r>
              <a:rPr lang="en-US" altLang="en-US" dirty="0">
                <a:latin typeface="Arial" charset="0"/>
              </a:rPr>
              <a:t>.</a:t>
            </a:r>
          </a:p>
          <a:p>
            <a:pPr lvl="0" defTabSz="914400" eaLnBrk="0" fontAlgn="base" hangingPunct="0">
              <a:spcBef>
                <a:spcPct val="0"/>
              </a:spcBef>
              <a:spcAft>
                <a:spcPct val="0"/>
              </a:spcAft>
            </a:pPr>
            <a:endParaRPr lang="en-US" altLang="en-US" dirty="0">
              <a:latin typeface="Arial" charset="0"/>
            </a:endParaRPr>
          </a:p>
        </p:txBody>
      </p:sp>
    </p:spTree>
    <p:extLst>
      <p:ext uri="{BB962C8B-B14F-4D97-AF65-F5344CB8AC3E}">
        <p14:creationId xmlns:p14="http://schemas.microsoft.com/office/powerpoint/2010/main" val="98805360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Unit </a:t>
            </a:r>
            <a:r>
              <a:rPr lang="en-US" dirty="0"/>
              <a:t>Summary</a:t>
            </a:r>
            <a:r>
              <a:rPr lang="es-ES" dirty="0" smtClean="0"/>
              <a:t/>
            </a:r>
            <a:br>
              <a:rPr lang="es-ES" dirty="0" smtClean="0"/>
            </a:br>
            <a:endParaRPr lang="es-ES" dirty="0"/>
          </a:p>
        </p:txBody>
      </p:sp>
      <p:sp>
        <p:nvSpPr>
          <p:cNvPr id="3" name="2 Marcador de contenido"/>
          <p:cNvSpPr>
            <a:spLocks noGrp="1"/>
          </p:cNvSpPr>
          <p:nvPr>
            <p:ph idx="1"/>
          </p:nvPr>
        </p:nvSpPr>
        <p:spPr/>
        <p:txBody>
          <a:bodyPr/>
          <a:lstStyle/>
          <a:p>
            <a:pPr marL="0" indent="0" algn="just">
              <a:buNone/>
            </a:pPr>
            <a:r>
              <a:rPr lang="en-US" dirty="0"/>
              <a:t>To conclude, many other types of transportation can be combined perfectly to reach people’s high requirement of the time-sensitive and convenience</a:t>
            </a:r>
            <a:r>
              <a:rPr lang="en-US" dirty="0" smtClean="0"/>
              <a:t>.</a:t>
            </a:r>
          </a:p>
          <a:p>
            <a:pPr marL="0" indent="0" algn="just">
              <a:buNone/>
            </a:pPr>
            <a:r>
              <a:rPr lang="en-US" dirty="0" smtClean="0"/>
              <a:t> </a:t>
            </a:r>
            <a:r>
              <a:rPr lang="en-US" dirty="0"/>
              <a:t>If the </a:t>
            </a:r>
            <a:r>
              <a:rPr lang="en-US" dirty="0">
                <a:solidFill>
                  <a:schemeClr val="tx1">
                    <a:lumMod val="95000"/>
                    <a:lumOff val="5000"/>
                  </a:schemeClr>
                </a:solidFill>
              </a:rPr>
              <a:t>shipping from </a:t>
            </a:r>
            <a:r>
              <a:rPr lang="en-US" dirty="0" smtClean="0">
                <a:solidFill>
                  <a:schemeClr val="tx1">
                    <a:lumMod val="95000"/>
                    <a:lumOff val="5000"/>
                  </a:schemeClr>
                </a:solidFill>
              </a:rPr>
              <a:t>Mexico to China</a:t>
            </a:r>
            <a:r>
              <a:rPr lang="en-US" dirty="0"/>
              <a:t> cannot finished by one type of transportation, the international multimodal transport would be a better way to support the strong timeliness. </a:t>
            </a:r>
            <a:endParaRPr lang="en-US" dirty="0" smtClean="0"/>
          </a:p>
          <a:p>
            <a:pPr marL="0" indent="0" algn="just">
              <a:buNone/>
            </a:pPr>
            <a:r>
              <a:rPr lang="en-US" dirty="0" smtClean="0"/>
              <a:t>Therefore</a:t>
            </a:r>
            <a:r>
              <a:rPr lang="en-US" dirty="0"/>
              <a:t>, we should learn to combine all the advantages which are from each type of the transport to make the international transport more efficiently and instantly.</a:t>
            </a:r>
          </a:p>
          <a:p>
            <a:pPr marL="0" indent="0">
              <a:buNone/>
            </a:pPr>
            <a:endParaRPr lang="es-ES" dirty="0"/>
          </a:p>
        </p:txBody>
      </p:sp>
    </p:spTree>
    <p:extLst>
      <p:ext uri="{BB962C8B-B14F-4D97-AF65-F5344CB8AC3E}">
        <p14:creationId xmlns:p14="http://schemas.microsoft.com/office/powerpoint/2010/main" val="37034838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VI. Acervo bibliográfico </a:t>
            </a:r>
            <a:r>
              <a:rPr lang="es-ES" dirty="0"/>
              <a:t/>
            </a:r>
            <a:br>
              <a:rPr lang="es-ES" dirty="0"/>
            </a:br>
            <a:endParaRPr lang="es-ES" dirty="0"/>
          </a:p>
        </p:txBody>
      </p:sp>
      <p:sp>
        <p:nvSpPr>
          <p:cNvPr id="4" name="Content Placeholder 3"/>
          <p:cNvSpPr>
            <a:spLocks noGrp="1"/>
          </p:cNvSpPr>
          <p:nvPr>
            <p:ph idx="1"/>
          </p:nvPr>
        </p:nvSpPr>
        <p:spPr/>
        <p:txBody>
          <a:bodyPr>
            <a:normAutofit fontScale="92500" lnSpcReduction="10000"/>
          </a:bodyPr>
          <a:lstStyle/>
          <a:p>
            <a:r>
              <a:rPr lang="es-MX" dirty="0"/>
              <a:t>Bowersox, D (2013), “ supply Chain Logistics Managment”, Mc Graw Hill,  cuarta edición, pag 419-452.</a:t>
            </a:r>
            <a:endParaRPr lang="en-US" dirty="0"/>
          </a:p>
          <a:p>
            <a:r>
              <a:rPr lang="es-MX" u="sng" dirty="0"/>
              <a:t>Ballou</a:t>
            </a:r>
            <a:r>
              <a:rPr lang="es-MX" dirty="0"/>
              <a:t>(2004)Business Logistics Management: Supply Chain Management. Planning, Organizing, and Controlling the Supply Chain, Prentice-Hall Internat., - 789 páginas</a:t>
            </a:r>
            <a:endParaRPr lang="en-US" dirty="0"/>
          </a:p>
          <a:p>
            <a:r>
              <a:rPr lang="es-MX" dirty="0" smtClean="0"/>
              <a:t>Chase,R</a:t>
            </a:r>
            <a:r>
              <a:rPr lang="es-MX" dirty="0"/>
              <a:t>, (2014), “ Administración de Operaciones: Producción y Cadena de Suministro”, Mc Graw Hill, 13° Edición, capitulo 17.</a:t>
            </a:r>
            <a:endParaRPr lang="en-US" dirty="0"/>
          </a:p>
          <a:p>
            <a:r>
              <a:rPr lang="es-MX" dirty="0"/>
              <a:t>Chopra S. (2013). “Administración de la Cadena de Suministro”: Estrategia, Planeación y operación”, Quinta Edición, Pearson, Capítulo 14.</a:t>
            </a:r>
            <a:endParaRPr lang="en-US" dirty="0"/>
          </a:p>
          <a:p>
            <a:r>
              <a:rPr lang="es-MX" dirty="0"/>
              <a:t>Coyle, (2013), Administración de la Cadena de suministro: Una perspectiva Logistica”, Cengage Learning, novena edición</a:t>
            </a:r>
            <a:r>
              <a:rPr lang="es-MX" dirty="0" smtClean="0"/>
              <a:t>.</a:t>
            </a:r>
          </a:p>
          <a:p>
            <a:r>
              <a:rPr lang="es-ES" altLang="es-MX" dirty="0" err="1" smtClean="0">
                <a:latin typeface="Arial" charset="0"/>
              </a:rPr>
              <a:t>Legiscomex</a:t>
            </a:r>
            <a:r>
              <a:rPr lang="es-ES" altLang="es-MX" dirty="0" smtClean="0">
                <a:latin typeface="Arial" charset="0"/>
              </a:rPr>
              <a:t> (2019), sistema de Inteligencia comercial en </a:t>
            </a:r>
            <a:r>
              <a:rPr lang="es-ES" altLang="es-MX" dirty="0" err="1" smtClean="0">
                <a:latin typeface="Arial" charset="0"/>
              </a:rPr>
              <a:t>linea</a:t>
            </a:r>
            <a:r>
              <a:rPr lang="es-ES" altLang="es-MX" dirty="0">
                <a:latin typeface="Arial" charset="0"/>
              </a:rPr>
              <a:t>: https://</a:t>
            </a:r>
            <a:r>
              <a:rPr lang="es-ES" altLang="es-MX" dirty="0" err="1">
                <a:latin typeface="Arial" charset="0"/>
              </a:rPr>
              <a:t>www.legiscomex.com</a:t>
            </a:r>
            <a:endParaRPr lang="en-US" dirty="0"/>
          </a:p>
          <a:p>
            <a:r>
              <a:rPr lang="es-MX" dirty="0" smtClean="0"/>
              <a:t>Sosa</a:t>
            </a:r>
            <a:r>
              <a:rPr lang="es-MX" dirty="0"/>
              <a:t>, (2008), “Documentos, logística de transporte seguros y embalaje internacional de mercancías”, Carpenter Consulting Group,Mexico</a:t>
            </a:r>
            <a:endParaRPr lang="en-US" dirty="0"/>
          </a:p>
          <a:p>
            <a:pPr marL="0" indent="0">
              <a:buNone/>
            </a:pPr>
            <a:endParaRPr lang="en-US" dirty="0"/>
          </a:p>
        </p:txBody>
      </p:sp>
    </p:spTree>
    <p:extLst>
      <p:ext uri="{BB962C8B-B14F-4D97-AF65-F5344CB8AC3E}">
        <p14:creationId xmlns:p14="http://schemas.microsoft.com/office/powerpoint/2010/main" val="10377481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Indices</a:t>
            </a:r>
            <a:endParaRPr lang="en-US" dirty="0"/>
          </a:p>
        </p:txBody>
      </p:sp>
      <p:sp>
        <p:nvSpPr>
          <p:cNvPr id="3" name="Content Placeholder 2"/>
          <p:cNvSpPr>
            <a:spLocks noGrp="1"/>
          </p:cNvSpPr>
          <p:nvPr>
            <p:ph idx="1"/>
          </p:nvPr>
        </p:nvSpPr>
        <p:spPr>
          <a:xfrm>
            <a:off x="1371600" y="2228850"/>
            <a:ext cx="9601200" cy="3638550"/>
          </a:xfrm>
        </p:spPr>
        <p:txBody>
          <a:bodyPr>
            <a:normAutofit fontScale="85000" lnSpcReduction="20000"/>
          </a:bodyPr>
          <a:lstStyle/>
          <a:p>
            <a:pPr marL="0" indent="0">
              <a:buNone/>
            </a:pPr>
            <a:r>
              <a:rPr lang="es-MX" dirty="0"/>
              <a:t> </a:t>
            </a:r>
            <a:endParaRPr lang="en-US" dirty="0"/>
          </a:p>
          <a:p>
            <a:pPr marL="0" indent="0">
              <a:buNone/>
            </a:pPr>
            <a:r>
              <a:rPr lang="es-MX" b="1" dirty="0"/>
              <a:t>Los Incoterms (2010) y los RAFTD. </a:t>
            </a:r>
            <a:r>
              <a:rPr lang="en-US" b="1" dirty="0"/>
              <a:t>(Revised American </a:t>
            </a:r>
            <a:r>
              <a:rPr lang="en-US" b="1" dirty="0" err="1"/>
              <a:t>Foreing</a:t>
            </a:r>
            <a:r>
              <a:rPr lang="en-US" b="1" dirty="0"/>
              <a:t> Trade definitions)</a:t>
            </a:r>
            <a:endParaRPr lang="en-US" dirty="0"/>
          </a:p>
          <a:p>
            <a:pPr marL="0" indent="0">
              <a:buNone/>
            </a:pPr>
            <a:r>
              <a:rPr lang="en-US" dirty="0"/>
              <a:t> </a:t>
            </a:r>
          </a:p>
          <a:p>
            <a:pPr marL="0" indent="0">
              <a:buNone/>
            </a:pPr>
            <a:r>
              <a:rPr lang="en-US" dirty="0"/>
              <a:t>   4.1 Transport </a:t>
            </a:r>
          </a:p>
          <a:p>
            <a:pPr marL="0" indent="0">
              <a:buNone/>
            </a:pPr>
            <a:r>
              <a:rPr lang="en-US" dirty="0"/>
              <a:t>   4.2 The surrender of allowances</a:t>
            </a:r>
          </a:p>
          <a:p>
            <a:pPr marL="0" indent="0">
              <a:buNone/>
            </a:pPr>
            <a:r>
              <a:rPr lang="en-US" dirty="0"/>
              <a:t>   4.3 Border </a:t>
            </a:r>
          </a:p>
          <a:p>
            <a:pPr marL="0" indent="0">
              <a:buNone/>
            </a:pPr>
            <a:r>
              <a:rPr lang="en-US" dirty="0"/>
              <a:t>   4.4 Fees paid </a:t>
            </a:r>
          </a:p>
          <a:p>
            <a:pPr marL="0" indent="0">
              <a:buNone/>
            </a:pPr>
            <a:r>
              <a:rPr lang="en-US" dirty="0"/>
              <a:t>   4.5 Fees unpaid </a:t>
            </a:r>
          </a:p>
          <a:p>
            <a:pPr marL="0" indent="0">
              <a:buNone/>
            </a:pPr>
            <a:r>
              <a:rPr lang="en-US" dirty="0"/>
              <a:t>   4.6 Pier delivery</a:t>
            </a:r>
          </a:p>
          <a:p>
            <a:pPr marL="0" indent="0">
              <a:buNone/>
            </a:pPr>
            <a:r>
              <a:rPr lang="en-US" dirty="0"/>
              <a:t>   4.7 Differences and similarities between Incoterms and RAFTD </a:t>
            </a:r>
          </a:p>
          <a:p>
            <a:pPr marL="0" indent="0">
              <a:buNone/>
            </a:pPr>
            <a:r>
              <a:rPr lang="en-US" dirty="0"/>
              <a:t>         Application Exercises (Case study)</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3750615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4.1 Transport </a:t>
            </a:r>
            <a:br>
              <a:rPr lang="en-US" dirty="0"/>
            </a:b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958581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050"/>
          <p:cNvSpPr>
            <a:spLocks noGrp="1" noChangeArrowheads="1"/>
          </p:cNvSpPr>
          <p:nvPr>
            <p:ph type="title"/>
          </p:nvPr>
        </p:nvSpPr>
        <p:spPr/>
        <p:txBody>
          <a:bodyPr/>
          <a:lstStyle/>
          <a:p>
            <a:r>
              <a:rPr lang="en-US" altLang="en-US"/>
              <a:t>Factors Affecting</a:t>
            </a:r>
            <a:br>
              <a:rPr lang="en-US" altLang="en-US"/>
            </a:br>
            <a:r>
              <a:rPr lang="en-US" altLang="en-US"/>
              <a:t>Transportation Decisions</a:t>
            </a:r>
          </a:p>
        </p:txBody>
      </p:sp>
      <p:sp>
        <p:nvSpPr>
          <p:cNvPr id="15364" name="Rectangle 2051"/>
          <p:cNvSpPr>
            <a:spLocks noGrp="1" noChangeArrowheads="1"/>
          </p:cNvSpPr>
          <p:nvPr>
            <p:ph type="body" idx="1"/>
          </p:nvPr>
        </p:nvSpPr>
        <p:spPr>
          <a:xfrm>
            <a:off x="1905000" y="1676400"/>
            <a:ext cx="8337550" cy="4114800"/>
          </a:xfrm>
        </p:spPr>
        <p:txBody>
          <a:bodyPr/>
          <a:lstStyle/>
          <a:p>
            <a:r>
              <a:rPr lang="en-US" altLang="en-US"/>
              <a:t>Carrier (party that moves or transports the product)</a:t>
            </a:r>
          </a:p>
          <a:p>
            <a:pPr lvl="1"/>
            <a:r>
              <a:rPr lang="en-US" altLang="en-US"/>
              <a:t>Vehicle-related cost</a:t>
            </a:r>
          </a:p>
          <a:p>
            <a:pPr lvl="1"/>
            <a:r>
              <a:rPr lang="en-US" altLang="en-US"/>
              <a:t>Fixed operating cost</a:t>
            </a:r>
          </a:p>
          <a:p>
            <a:pPr lvl="1"/>
            <a:r>
              <a:rPr lang="en-US" altLang="en-US"/>
              <a:t>Trip-related cost</a:t>
            </a:r>
          </a:p>
          <a:p>
            <a:r>
              <a:rPr lang="en-US" altLang="en-US"/>
              <a:t>Shipper (party that requires the movement of the product between two points in the supply chain)</a:t>
            </a:r>
          </a:p>
          <a:p>
            <a:pPr lvl="1"/>
            <a:r>
              <a:rPr lang="en-US" altLang="en-US"/>
              <a:t>Transportation cost</a:t>
            </a:r>
          </a:p>
          <a:p>
            <a:pPr lvl="1"/>
            <a:r>
              <a:rPr lang="en-US" altLang="en-US"/>
              <a:t>Inventory cost</a:t>
            </a:r>
          </a:p>
          <a:p>
            <a:pPr lvl="1"/>
            <a:r>
              <a:rPr lang="en-US" altLang="en-US"/>
              <a:t>Facility cost</a:t>
            </a:r>
          </a:p>
        </p:txBody>
      </p:sp>
    </p:spTree>
    <p:extLst>
      <p:ext uri="{BB962C8B-B14F-4D97-AF65-F5344CB8AC3E}">
        <p14:creationId xmlns:p14="http://schemas.microsoft.com/office/powerpoint/2010/main" val="769832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Dividend</Template>
  <TotalTime>134</TotalTime>
  <Words>3626</Words>
  <Application>Microsoft Macintosh PowerPoint</Application>
  <PresentationFormat>Widescreen</PresentationFormat>
  <Paragraphs>425</Paragraphs>
  <Slides>69</Slides>
  <Notes>11</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2</vt:i4>
      </vt:variant>
      <vt:variant>
        <vt:lpstr>Slide Titles</vt:lpstr>
      </vt:variant>
      <vt:variant>
        <vt:i4>69</vt:i4>
      </vt:variant>
    </vt:vector>
  </HeadingPairs>
  <TitlesOfParts>
    <vt:vector size="82" baseType="lpstr">
      <vt:lpstr>Arial Black</vt:lpstr>
      <vt:lpstr>Arial Unicode MS</vt:lpstr>
      <vt:lpstr>Calibri</vt:lpstr>
      <vt:lpstr>Gill Sans MT</vt:lpstr>
      <vt:lpstr>Times New Roman</vt:lpstr>
      <vt:lpstr>Verdana</vt:lpstr>
      <vt:lpstr>Wingdings</vt:lpstr>
      <vt:lpstr>Wingdings 2</vt:lpstr>
      <vt:lpstr>微軟正黑體</vt:lpstr>
      <vt:lpstr>Arial</vt:lpstr>
      <vt:lpstr>Dividend</vt:lpstr>
      <vt:lpstr>Document</vt:lpstr>
      <vt:lpstr>Clip</vt:lpstr>
      <vt:lpstr>Universidad Autónoma del Estado de México    Facultad de Economía</vt:lpstr>
      <vt:lpstr>PowerPoint Presentation</vt:lpstr>
      <vt:lpstr>Unidad 4.- Los Incoterms (2010) y los RAFTD. (Revised American Foreing Trade definitions) </vt:lpstr>
      <vt:lpstr>Guión explicativo de uso</vt:lpstr>
      <vt:lpstr>Explanatory use guide</vt:lpstr>
      <vt:lpstr>Logística Internacional*</vt:lpstr>
      <vt:lpstr>Indices</vt:lpstr>
      <vt:lpstr>4.1 Transport  </vt:lpstr>
      <vt:lpstr>Factors Affecting Transportation Decisions</vt:lpstr>
      <vt:lpstr>Transportation Modes</vt:lpstr>
      <vt:lpstr>Truckload (TL)</vt:lpstr>
      <vt:lpstr>Less Than Truckload (LTL)</vt:lpstr>
      <vt:lpstr>Rail</vt:lpstr>
      <vt:lpstr>Air</vt:lpstr>
      <vt:lpstr>Package Carriers</vt:lpstr>
      <vt:lpstr>Water</vt:lpstr>
      <vt:lpstr>Pipeline</vt:lpstr>
      <vt:lpstr>Intermodal</vt:lpstr>
      <vt:lpstr>Design Options for a Transportation Network</vt:lpstr>
      <vt:lpstr>Trade-offs in Transportation Design</vt:lpstr>
      <vt:lpstr>Choice of Transportation Mode</vt:lpstr>
      <vt:lpstr>Inventory Aggregation: Inventory vs. Transportation Cost</vt:lpstr>
      <vt:lpstr>Trade-offs Between Transportation Cost and Customer Responsiveness</vt:lpstr>
      <vt:lpstr>Tailored Transportation</vt:lpstr>
      <vt:lpstr>Role of IT in Transportation</vt:lpstr>
      <vt:lpstr>Risk Management in Transportation</vt:lpstr>
      <vt:lpstr>Making Transportation Decisions in Practice</vt:lpstr>
      <vt:lpstr>Summary of Learning Objectives</vt:lpstr>
      <vt:lpstr> 4.2 The surrender of allowances</vt:lpstr>
      <vt:lpstr>International Transportation Process</vt:lpstr>
      <vt:lpstr>Buyer-Seller Agreement</vt:lpstr>
      <vt:lpstr>Order preparation</vt:lpstr>
      <vt:lpstr>Documentation</vt:lpstr>
      <vt:lpstr>Export License</vt:lpstr>
      <vt:lpstr>Sales Documents</vt:lpstr>
      <vt:lpstr>Sales Documents</vt:lpstr>
      <vt:lpstr>Financial Documents</vt:lpstr>
      <vt:lpstr>Financial Documents</vt:lpstr>
      <vt:lpstr>Transportation Documents</vt:lpstr>
      <vt:lpstr>Transportation</vt:lpstr>
      <vt:lpstr>4.3 Border  </vt:lpstr>
      <vt:lpstr>Special Trade Zones</vt:lpstr>
      <vt:lpstr>Export Processing Zones and Economic Zones</vt:lpstr>
      <vt:lpstr>Centralized Logistics Management</vt:lpstr>
      <vt:lpstr>FAS – Free Alongside Ship</vt:lpstr>
      <vt:lpstr>FOB – Free On Board</vt:lpstr>
      <vt:lpstr> 4.4 Fees paid </vt:lpstr>
      <vt:lpstr>Marítimo</vt:lpstr>
      <vt:lpstr> Aéreo</vt:lpstr>
      <vt:lpstr>CFR – Cost and Freight</vt:lpstr>
      <vt:lpstr>CIF – Cost, Insurance and Freight</vt:lpstr>
      <vt:lpstr>DDP – Delivered Duty Paid</vt:lpstr>
      <vt:lpstr>4.5 Fees unpaid  </vt:lpstr>
      <vt:lpstr>DDU – Delivered Duty Unpaid</vt:lpstr>
      <vt:lpstr>4.6 Pier delivery </vt:lpstr>
      <vt:lpstr>FAS – Free Alongside Ship</vt:lpstr>
      <vt:lpstr>CPT – Carriage Paid To</vt:lpstr>
      <vt:lpstr>CIP – Carriage and Insurance paid to</vt:lpstr>
      <vt:lpstr>4.7 Differences and similarities between Incoterms and RAFTD  </vt:lpstr>
      <vt:lpstr>PowerPoint Presentation</vt:lpstr>
      <vt:lpstr>RAFTD (ESTADOS UNIDOS) </vt:lpstr>
      <vt:lpstr>PowerPoint Presentation</vt:lpstr>
      <vt:lpstr>PowerPoint Presentation</vt:lpstr>
      <vt:lpstr>PowerPoint Presentation</vt:lpstr>
      <vt:lpstr>PowerPoint Presentation</vt:lpstr>
      <vt:lpstr>Application Exercises (Case study) </vt:lpstr>
      <vt:lpstr>PowerPoint Presentation</vt:lpstr>
      <vt:lpstr>Unit Summary </vt:lpstr>
      <vt:lpstr>VI. Acervo bibliográfico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Economía</dc:title>
  <dc:creator>g mv</dc:creator>
  <cp:lastModifiedBy>g mv</cp:lastModifiedBy>
  <cp:revision>41</cp:revision>
  <dcterms:created xsi:type="dcterms:W3CDTF">2018-09-10T19:20:10Z</dcterms:created>
  <dcterms:modified xsi:type="dcterms:W3CDTF">2019-09-04T17:33:37Z</dcterms:modified>
</cp:coreProperties>
</file>