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5"/>
  </p:notesMasterIdLst>
  <p:sldIdLst>
    <p:sldId id="261" r:id="rId2"/>
    <p:sldId id="260" r:id="rId3"/>
    <p:sldId id="263" r:id="rId4"/>
    <p:sldId id="264" r:id="rId5"/>
    <p:sldId id="265" r:id="rId6"/>
    <p:sldId id="266" r:id="rId7"/>
    <p:sldId id="267" r:id="rId8"/>
    <p:sldId id="268" r:id="rId9"/>
    <p:sldId id="291" r:id="rId10"/>
    <p:sldId id="269" r:id="rId11"/>
    <p:sldId id="289" r:id="rId12"/>
    <p:sldId id="290"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6" r:id="rId29"/>
    <p:sldId id="285" r:id="rId30"/>
    <p:sldId id="262" r:id="rId31"/>
    <p:sldId id="287" r:id="rId32"/>
    <p:sldId id="288" r:id="rId33"/>
    <p:sldId id="259" r:id="rId34"/>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D5335"/>
    <a:srgbClr val="2D53FE"/>
    <a:srgbClr val="988034"/>
    <a:srgbClr val="9D853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7" d="100"/>
          <a:sy n="87" d="100"/>
        </p:scale>
        <p:origin x="1500"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85E40E-2D36-6B40-B94C-E1D7C50DE4D0}" type="datetimeFigureOut">
              <a:rPr lang="es-ES" smtClean="0"/>
              <a:t>26/09/2019</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E6F0D6-6552-DF4D-A969-BD0CE982FE06}" type="slidenum">
              <a:rPr lang="es-ES" smtClean="0"/>
              <a:t>‹Nº›</a:t>
            </a:fld>
            <a:endParaRPr lang="es-ES"/>
          </a:p>
        </p:txBody>
      </p:sp>
    </p:spTree>
    <p:extLst>
      <p:ext uri="{BB962C8B-B14F-4D97-AF65-F5344CB8AC3E}">
        <p14:creationId xmlns:p14="http://schemas.microsoft.com/office/powerpoint/2010/main" val="14149254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PORTADA</a:t>
            </a:r>
            <a:r>
              <a:rPr lang="es-ES" baseline="0" dirty="0" smtClean="0"/>
              <a:t> 2 </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a:t>
            </a:fld>
            <a:endParaRPr lang="es-ES"/>
          </a:p>
        </p:txBody>
      </p:sp>
    </p:spTree>
    <p:extLst>
      <p:ext uri="{BB962C8B-B14F-4D97-AF65-F5344CB8AC3E}">
        <p14:creationId xmlns:p14="http://schemas.microsoft.com/office/powerpoint/2010/main" val="16569884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a:t>
            </a:fld>
            <a:endParaRPr lang="es-ES"/>
          </a:p>
        </p:txBody>
      </p:sp>
    </p:spTree>
    <p:extLst>
      <p:ext uri="{BB962C8B-B14F-4D97-AF65-F5344CB8AC3E}">
        <p14:creationId xmlns:p14="http://schemas.microsoft.com/office/powerpoint/2010/main" val="3201563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5</a:t>
            </a:fld>
            <a:endParaRPr lang="es-ES"/>
          </a:p>
        </p:txBody>
      </p:sp>
    </p:spTree>
    <p:extLst>
      <p:ext uri="{BB962C8B-B14F-4D97-AF65-F5344CB8AC3E}">
        <p14:creationId xmlns:p14="http://schemas.microsoft.com/office/powerpoint/2010/main" val="42415864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14</a:t>
            </a:fld>
            <a:endParaRPr lang="es-ES"/>
          </a:p>
        </p:txBody>
      </p:sp>
    </p:spTree>
    <p:extLst>
      <p:ext uri="{BB962C8B-B14F-4D97-AF65-F5344CB8AC3E}">
        <p14:creationId xmlns:p14="http://schemas.microsoft.com/office/powerpoint/2010/main" val="3737563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30</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CONTRAPORTADA</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33</a:t>
            </a:fld>
            <a:endParaRPr lang="es-ES"/>
          </a:p>
        </p:txBody>
      </p:sp>
    </p:spTree>
    <p:extLst>
      <p:ext uri="{BB962C8B-B14F-4D97-AF65-F5344CB8AC3E}">
        <p14:creationId xmlns:p14="http://schemas.microsoft.com/office/powerpoint/2010/main" val="20783409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26/09/2019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698638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26/09/2019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238888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26/09/2019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490365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26/09/2019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274506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068DA5DE-CB02-F146-B8B0-A4C7E19A4A49}" type="datetimeFigureOut">
              <a:rPr lang="es-ES" smtClean="0"/>
              <a:t>26/09/2019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85475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068DA5DE-CB02-F146-B8B0-A4C7E19A4A49}" type="datetimeFigureOut">
              <a:rPr lang="es-ES" smtClean="0"/>
              <a:t>26/09/2019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926928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068DA5DE-CB02-F146-B8B0-A4C7E19A4A49}" type="datetimeFigureOut">
              <a:rPr lang="es-ES" smtClean="0"/>
              <a:t>26/09/2019</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3458985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068DA5DE-CB02-F146-B8B0-A4C7E19A4A49}" type="datetimeFigureOut">
              <a:rPr lang="es-ES" smtClean="0"/>
              <a:t>26/09/2019</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3038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068DA5DE-CB02-F146-B8B0-A4C7E19A4A49}" type="datetimeFigureOut">
              <a:rPr lang="es-ES" smtClean="0"/>
              <a:t>26/09/2019</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2340053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068DA5DE-CB02-F146-B8B0-A4C7E19A4A49}" type="datetimeFigureOut">
              <a:rPr lang="es-ES" smtClean="0"/>
              <a:t>26/09/2019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212514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068DA5DE-CB02-F146-B8B0-A4C7E19A4A49}" type="datetimeFigureOut">
              <a:rPr lang="es-ES" smtClean="0"/>
              <a:t>26/09/2019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915867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8DA5DE-CB02-F146-B8B0-A4C7E19A4A49}" type="datetimeFigureOut">
              <a:rPr lang="es-ES" smtClean="0"/>
              <a:t>26/09/2019</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FDBAE8-0AD5-4C4A-B0F5-4BBC06F38D92}" type="slidenum">
              <a:rPr lang="es-ES" smtClean="0"/>
              <a:t>‹Nº›</a:t>
            </a:fld>
            <a:endParaRPr lang="es-ES"/>
          </a:p>
        </p:txBody>
      </p:sp>
    </p:spTree>
    <p:extLst>
      <p:ext uri="{BB962C8B-B14F-4D97-AF65-F5344CB8AC3E}">
        <p14:creationId xmlns:p14="http://schemas.microsoft.com/office/powerpoint/2010/main" val="3553114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28.JP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35.emf"/><Relationship Id="rId5" Type="http://schemas.openxmlformats.org/officeDocument/2006/relationships/image" Target="../media/image34.jpeg"/><Relationship Id="rId4" Type="http://schemas.openxmlformats.org/officeDocument/2006/relationships/image" Target="../media/image33.png"/></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g"/></Relationships>
</file>

<file path=ppt/slides/_rels/slide3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5.emf"/></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318001" y="2236424"/>
            <a:ext cx="4341257" cy="4221114"/>
          </a:xfrm>
        </p:spPr>
        <p:txBody>
          <a:bodyPr>
            <a:normAutofit fontScale="90000"/>
          </a:bodyPr>
          <a:lstStyle/>
          <a:p>
            <a:pPr lvl="0">
              <a:spcBef>
                <a:spcPts val="0"/>
              </a:spcBef>
            </a:pPr>
            <a:r>
              <a:rPr lang="es-ES" sz="3500" dirty="0">
                <a:latin typeface="Metropolis Black"/>
                <a:cs typeface="Metropolis Black"/>
              </a:rPr>
              <a:t>MANEJO DE PASTIZALES</a:t>
            </a:r>
            <a:br>
              <a:rPr lang="es-ES" sz="3500" dirty="0">
                <a:latin typeface="Metropolis Black"/>
                <a:cs typeface="Metropolis Black"/>
              </a:rPr>
            </a:br>
            <a:r>
              <a:rPr lang="es-ES" sz="3500" dirty="0" smtClean="0">
                <a:latin typeface="Metropolis Black"/>
                <a:cs typeface="Metropolis Black"/>
              </a:rPr>
              <a:t>TERMINOLOGÍA</a:t>
            </a:r>
            <a:br>
              <a:rPr lang="es-ES" sz="3500" dirty="0" smtClean="0">
                <a:latin typeface="Metropolis Black"/>
                <a:cs typeface="Metropolis Black"/>
              </a:rPr>
            </a:br>
            <a:r>
              <a:rPr lang="es-ES" sz="3500" dirty="0" smtClean="0">
                <a:latin typeface="Metropolis Black"/>
                <a:cs typeface="Metropolis Black"/>
              </a:rPr>
              <a:t/>
            </a:r>
            <a:br>
              <a:rPr lang="es-ES" sz="3500" dirty="0" smtClean="0">
                <a:latin typeface="Metropolis Black"/>
                <a:cs typeface="Metropolis Black"/>
              </a:rPr>
            </a:br>
            <a:r>
              <a:rPr lang="es-MX" sz="1800" dirty="0">
                <a:solidFill>
                  <a:prstClr val="black"/>
                </a:solidFill>
                <a:latin typeface="Aharoni" panose="02010803020104030203" pitchFamily="2" charset="-79"/>
                <a:ea typeface="+mn-ea"/>
                <a:cs typeface="Aharoni" panose="02010803020104030203" pitchFamily="2" charset="-79"/>
              </a:rPr>
              <a:t>PROGRAMA POR COMPETENCIAS </a:t>
            </a:r>
            <a:br>
              <a:rPr lang="es-MX" sz="1800" dirty="0">
                <a:solidFill>
                  <a:prstClr val="black"/>
                </a:solidFill>
                <a:latin typeface="Aharoni" panose="02010803020104030203" pitchFamily="2" charset="-79"/>
                <a:ea typeface="+mn-ea"/>
                <a:cs typeface="Aharoni" panose="02010803020104030203" pitchFamily="2" charset="-79"/>
              </a:rPr>
            </a:br>
            <a:r>
              <a:rPr lang="es-MX" sz="1800" dirty="0">
                <a:solidFill>
                  <a:prstClr val="black"/>
                </a:solidFill>
                <a:latin typeface="Aharoni" panose="02010803020104030203" pitchFamily="2" charset="-79"/>
                <a:ea typeface="+mn-ea"/>
                <a:cs typeface="Aharoni" panose="02010803020104030203" pitchFamily="2" charset="-79"/>
              </a:rPr>
              <a:t>MANEJO DE PASTIZALES</a:t>
            </a:r>
            <a:br>
              <a:rPr lang="es-MX" sz="1800" dirty="0">
                <a:solidFill>
                  <a:prstClr val="black"/>
                </a:solidFill>
                <a:latin typeface="Aharoni" panose="02010803020104030203" pitchFamily="2" charset="-79"/>
                <a:ea typeface="+mn-ea"/>
                <a:cs typeface="Aharoni" panose="02010803020104030203" pitchFamily="2" charset="-79"/>
              </a:rPr>
            </a:br>
            <a:r>
              <a:rPr lang="es-ES" sz="3500" dirty="0" smtClean="0">
                <a:latin typeface="Metropolis Black"/>
                <a:cs typeface="Metropolis Black"/>
              </a:rPr>
              <a:t/>
            </a:r>
            <a:br>
              <a:rPr lang="es-ES" sz="3500" dirty="0" smtClean="0">
                <a:latin typeface="Metropolis Black"/>
                <a:cs typeface="Metropolis Black"/>
              </a:rPr>
            </a:br>
            <a:r>
              <a:rPr lang="es-ES" sz="1400" b="1" dirty="0" smtClean="0">
                <a:latin typeface="Metropolis Black"/>
                <a:cs typeface="Metropolis Black"/>
              </a:rPr>
              <a:t>DR. ERNESTO JOEL DORANTES CORONADO </a:t>
            </a:r>
            <a:r>
              <a:rPr lang="es-ES" sz="3500" dirty="0">
                <a:latin typeface="Metropolis Black"/>
                <a:cs typeface="Metropolis Black"/>
              </a:rPr>
              <a:t/>
            </a:r>
            <a:br>
              <a:rPr lang="es-ES" sz="3500" dirty="0">
                <a:latin typeface="Metropolis Black"/>
                <a:cs typeface="Metropolis Black"/>
              </a:rPr>
            </a:br>
            <a:r>
              <a:rPr lang="es-ES" sz="3500" dirty="0">
                <a:latin typeface="Metropolis Black"/>
                <a:cs typeface="Metropolis Black"/>
              </a:rPr>
              <a:t/>
            </a:r>
            <a:br>
              <a:rPr lang="es-ES" sz="3500" dirty="0">
                <a:latin typeface="Metropolis Black"/>
                <a:cs typeface="Metropolis Black"/>
              </a:rPr>
            </a:br>
            <a:r>
              <a:rPr lang="es-ES" sz="1700" dirty="0" smtClean="0">
                <a:latin typeface="Metropolis Light"/>
                <a:cs typeface="Metropolis Light"/>
              </a:rPr>
              <a:t>02/09/19</a:t>
            </a:r>
            <a:endParaRPr lang="es-ES" sz="1700" dirty="0">
              <a:latin typeface="Metropolis Light"/>
              <a:cs typeface="Metropolis Light"/>
            </a:endParaRPr>
          </a:p>
        </p:txBody>
      </p:sp>
      <p:sp>
        <p:nvSpPr>
          <p:cNvPr id="11" name="Rectángulo 10"/>
          <p:cNvSpPr/>
          <p:nvPr/>
        </p:nvSpPr>
        <p:spPr>
          <a:xfrm>
            <a:off x="3708400" y="0"/>
            <a:ext cx="342900" cy="6858000"/>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Rectángulo 12"/>
          <p:cNvSpPr/>
          <p:nvPr/>
        </p:nvSpPr>
        <p:spPr>
          <a:xfrm>
            <a:off x="4025900" y="0"/>
            <a:ext cx="45719" cy="685800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7" name="Imagen 16" descr="Sin títul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30699" y="469900"/>
            <a:ext cx="4081707" cy="787400"/>
          </a:xfrm>
          <a:prstGeom prst="rect">
            <a:avLst/>
          </a:prstGeom>
        </p:spPr>
      </p:pic>
      <p:sp>
        <p:nvSpPr>
          <p:cNvPr id="18" name="Rectángulo 17"/>
          <p:cNvSpPr/>
          <p:nvPr/>
        </p:nvSpPr>
        <p:spPr>
          <a:xfrm>
            <a:off x="5114664" y="780534"/>
            <a:ext cx="3982300" cy="523220"/>
          </a:xfrm>
          <a:prstGeom prst="rect">
            <a:avLst/>
          </a:prstGeom>
        </p:spPr>
        <p:txBody>
          <a:bodyPr wrap="square">
            <a:spAutoFit/>
          </a:bodyPr>
          <a:lstStyle/>
          <a:p>
            <a:r>
              <a:rPr lang="es-ES" sz="1400" dirty="0" smtClean="0">
                <a:latin typeface="Metropolis Light"/>
                <a:cs typeface="Metropolis Light"/>
              </a:rPr>
              <a:t>Centro Universitario UAEM Temascaltepec</a:t>
            </a:r>
          </a:p>
          <a:p>
            <a:r>
              <a:rPr lang="es-ES" sz="1400" dirty="0" smtClean="0">
                <a:latin typeface="Metropolis Light"/>
                <a:cs typeface="Metropolis Light"/>
              </a:rPr>
              <a:t>      Ingeniero Agrónomo Zootecnista</a:t>
            </a:r>
            <a:endParaRPr lang="es-ES" sz="1400" dirty="0">
              <a:latin typeface="Metropolis Light"/>
              <a:cs typeface="Metropolis Light"/>
            </a:endParaRPr>
          </a:p>
        </p:txBody>
      </p:sp>
      <p:pic>
        <p:nvPicPr>
          <p:cNvPr id="3" name="Imagen 2"/>
          <p:cNvPicPr>
            <a:picLocks noChangeAspect="1"/>
          </p:cNvPicPr>
          <p:nvPr/>
        </p:nvPicPr>
        <p:blipFill>
          <a:blip r:embed="rId4"/>
          <a:stretch>
            <a:fillRect/>
          </a:stretch>
        </p:blipFill>
        <p:spPr>
          <a:xfrm>
            <a:off x="-24770" y="-5047"/>
            <a:ext cx="3733170" cy="3899971"/>
          </a:xfrm>
          <a:prstGeom prst="rect">
            <a:avLst/>
          </a:prstGeom>
        </p:spPr>
      </p:pic>
      <p:pic>
        <p:nvPicPr>
          <p:cNvPr id="5" name="Imagen 4"/>
          <p:cNvPicPr>
            <a:picLocks noChangeAspect="1"/>
          </p:cNvPicPr>
          <p:nvPr/>
        </p:nvPicPr>
        <p:blipFill>
          <a:blip r:embed="rId5"/>
          <a:stretch>
            <a:fillRect/>
          </a:stretch>
        </p:blipFill>
        <p:spPr>
          <a:xfrm>
            <a:off x="0" y="4037682"/>
            <a:ext cx="3757101" cy="2820318"/>
          </a:xfrm>
          <a:prstGeom prst="rect">
            <a:avLst/>
          </a:prstGeom>
        </p:spPr>
      </p:pic>
      <p:sp>
        <p:nvSpPr>
          <p:cNvPr id="8" name="Rectángulo 7"/>
          <p:cNvSpPr/>
          <p:nvPr/>
        </p:nvSpPr>
        <p:spPr>
          <a:xfrm>
            <a:off x="-24770" y="3642216"/>
            <a:ext cx="3781871" cy="430887"/>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pPr lvl="0"/>
            <a:r>
              <a:rPr lang="es-MX" sz="1100" dirty="0">
                <a:solidFill>
                  <a:prstClr val="white"/>
                </a:solidFill>
                <a:latin typeface="Metropolis Black"/>
              </a:rPr>
              <a:t>Cañadas de Nanchititla , </a:t>
            </a:r>
            <a:r>
              <a:rPr lang="es-MX" sz="1100" dirty="0" smtClean="0">
                <a:solidFill>
                  <a:prstClr val="white"/>
                </a:solidFill>
                <a:latin typeface="Metropolis Black"/>
              </a:rPr>
              <a:t>Luvianos </a:t>
            </a:r>
            <a:r>
              <a:rPr lang="es-MX" sz="1100" dirty="0">
                <a:solidFill>
                  <a:prstClr val="white"/>
                </a:solidFill>
                <a:latin typeface="Metropolis Black"/>
              </a:rPr>
              <a:t>Méx.</a:t>
            </a:r>
          </a:p>
          <a:p>
            <a:pPr lvl="0"/>
            <a:r>
              <a:rPr lang="es-MX" sz="1100" dirty="0">
                <a:solidFill>
                  <a:prstClr val="white"/>
                </a:solidFill>
                <a:latin typeface="Metropolis Black"/>
              </a:rPr>
              <a:t>Foto: Dr. Dorantes </a:t>
            </a:r>
            <a:r>
              <a:rPr lang="es-MX" sz="1100" dirty="0" smtClean="0">
                <a:solidFill>
                  <a:prstClr val="white"/>
                </a:solidFill>
                <a:latin typeface="Metropolis Black"/>
              </a:rPr>
              <a:t>CEJ</a:t>
            </a:r>
            <a:endParaRPr lang="es-MX" sz="1100" dirty="0">
              <a:solidFill>
                <a:prstClr val="white"/>
              </a:solidFill>
              <a:latin typeface="Metropolis Black"/>
            </a:endParaRPr>
          </a:p>
        </p:txBody>
      </p:sp>
    </p:spTree>
    <p:extLst>
      <p:ext uri="{BB962C8B-B14F-4D97-AF65-F5344CB8AC3E}">
        <p14:creationId xmlns:p14="http://schemas.microsoft.com/office/powerpoint/2010/main" val="11811998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s-ES" dirty="0" smtClean="0"/>
              <a:t>Pastizal </a:t>
            </a:r>
            <a:endParaRPr lang="es-ES" dirty="0"/>
          </a:p>
        </p:txBody>
      </p:sp>
      <p:sp>
        <p:nvSpPr>
          <p:cNvPr id="6" name="Rectángulo 5"/>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7" name="Imagen 6"/>
          <p:cNvPicPr>
            <a:picLocks noChangeAspect="1"/>
          </p:cNvPicPr>
          <p:nvPr/>
        </p:nvPicPr>
        <p:blipFill rotWithShape="1">
          <a:blip r:embed="rId2"/>
          <a:srcRect l="73958" t="84690" r="12292" b="10271"/>
          <a:stretch/>
        </p:blipFill>
        <p:spPr>
          <a:xfrm>
            <a:off x="7265365" y="6505576"/>
            <a:ext cx="1678610" cy="330634"/>
          </a:xfrm>
          <a:prstGeom prst="rect">
            <a:avLst/>
          </a:prstGeom>
        </p:spPr>
      </p:pic>
      <p:sp>
        <p:nvSpPr>
          <p:cNvPr id="8" name="Rectángulo 7"/>
          <p:cNvSpPr/>
          <p:nvPr/>
        </p:nvSpPr>
        <p:spPr>
          <a:xfrm>
            <a:off x="178395" y="1435470"/>
            <a:ext cx="5929798" cy="1477328"/>
          </a:xfrm>
          <a:prstGeom prst="rect">
            <a:avLst/>
          </a:prstGeom>
        </p:spPr>
        <p:txBody>
          <a:bodyPr wrap="square">
            <a:spAutoFit/>
          </a:bodyPr>
          <a:lstStyle/>
          <a:p>
            <a:endParaRPr lang="es-MX" b="1" dirty="0"/>
          </a:p>
          <a:p>
            <a:pPr algn="just"/>
            <a:endParaRPr lang="es-MX" b="1" dirty="0"/>
          </a:p>
          <a:p>
            <a:pPr marL="342900" indent="-342900" algn="just">
              <a:buAutoNum type="arabicPeriod" startAt="2"/>
            </a:pPr>
            <a:r>
              <a:rPr lang="es-MX" b="1" dirty="0" smtClean="0">
                <a:solidFill>
                  <a:srgbClr val="FF0000"/>
                </a:solidFill>
              </a:rPr>
              <a:t>El  agostadero </a:t>
            </a:r>
            <a:r>
              <a:rPr lang="es-MX" b="1" dirty="0"/>
              <a:t>es el terreno de cultivo donde los animales pacen una vez que se haya levantado las cosechas o que no se han cultivado en los últimos </a:t>
            </a:r>
            <a:r>
              <a:rPr lang="es-MX" b="1" dirty="0" smtClean="0"/>
              <a:t>años</a:t>
            </a:r>
          </a:p>
        </p:txBody>
      </p:sp>
      <p:pic>
        <p:nvPicPr>
          <p:cNvPr id="11" name="Imagen 10"/>
          <p:cNvPicPr>
            <a:picLocks noChangeAspect="1"/>
          </p:cNvPicPr>
          <p:nvPr/>
        </p:nvPicPr>
        <p:blipFill rotWithShape="1">
          <a:blip r:embed="rId3"/>
          <a:srcRect t="15150" b="26130"/>
          <a:stretch/>
        </p:blipFill>
        <p:spPr>
          <a:xfrm>
            <a:off x="1453458" y="3172858"/>
            <a:ext cx="5685472" cy="2500665"/>
          </a:xfrm>
          <a:prstGeom prst="rect">
            <a:avLst/>
          </a:prstGeom>
        </p:spPr>
      </p:pic>
    </p:spTree>
    <p:extLst>
      <p:ext uri="{BB962C8B-B14F-4D97-AF65-F5344CB8AC3E}">
        <p14:creationId xmlns:p14="http://schemas.microsoft.com/office/powerpoint/2010/main" val="9860603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s-ES" dirty="0" smtClean="0">
                <a:solidFill>
                  <a:prstClr val="white"/>
                </a:solidFill>
              </a:rPr>
              <a:t>Pastizal </a:t>
            </a:r>
            <a:endParaRPr lang="es-ES" dirty="0">
              <a:solidFill>
                <a:prstClr val="white"/>
              </a:solidFill>
            </a:endParaRPr>
          </a:p>
        </p:txBody>
      </p:sp>
      <p:sp>
        <p:nvSpPr>
          <p:cNvPr id="6" name="Rectángulo 5"/>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solidFill>
                <a:prstClr val="white"/>
              </a:solidFill>
            </a:endParaRPr>
          </a:p>
        </p:txBody>
      </p:sp>
      <p:pic>
        <p:nvPicPr>
          <p:cNvPr id="7" name="Imagen 6"/>
          <p:cNvPicPr>
            <a:picLocks noChangeAspect="1"/>
          </p:cNvPicPr>
          <p:nvPr/>
        </p:nvPicPr>
        <p:blipFill rotWithShape="1">
          <a:blip r:embed="rId2"/>
          <a:srcRect l="73958" t="84690" r="12292" b="10271"/>
          <a:stretch/>
        </p:blipFill>
        <p:spPr>
          <a:xfrm>
            <a:off x="7265365" y="6505576"/>
            <a:ext cx="1678610" cy="330634"/>
          </a:xfrm>
          <a:prstGeom prst="rect">
            <a:avLst/>
          </a:prstGeom>
        </p:spPr>
      </p:pic>
      <p:sp>
        <p:nvSpPr>
          <p:cNvPr id="8" name="Rectángulo 7"/>
          <p:cNvSpPr/>
          <p:nvPr/>
        </p:nvSpPr>
        <p:spPr>
          <a:xfrm>
            <a:off x="178395" y="1435470"/>
            <a:ext cx="5929798" cy="646331"/>
          </a:xfrm>
          <a:prstGeom prst="rect">
            <a:avLst/>
          </a:prstGeom>
        </p:spPr>
        <p:txBody>
          <a:bodyPr wrap="square">
            <a:spAutoFit/>
          </a:bodyPr>
          <a:lstStyle/>
          <a:p>
            <a:pPr marL="457200" indent="-457200">
              <a:buFontTx/>
              <a:buAutoNum type="arabicPeriod" startAt="3"/>
            </a:pPr>
            <a:r>
              <a:rPr lang="es-MX" b="1" dirty="0" smtClean="0">
                <a:solidFill>
                  <a:srgbClr val="FF0000"/>
                </a:solidFill>
              </a:rPr>
              <a:t>Zacatal</a:t>
            </a:r>
            <a:r>
              <a:rPr lang="es-MX" b="1" dirty="0">
                <a:solidFill>
                  <a:srgbClr val="FFFF00"/>
                </a:solidFill>
              </a:rPr>
              <a:t>.</a:t>
            </a:r>
            <a:r>
              <a:rPr lang="es-MX" b="1" dirty="0">
                <a:solidFill>
                  <a:prstClr val="black"/>
                </a:solidFill>
              </a:rPr>
              <a:t> Tierra en donde dominan las gramíneas</a:t>
            </a:r>
            <a:r>
              <a:rPr lang="es-MX" b="1" dirty="0" smtClean="0">
                <a:solidFill>
                  <a:prstClr val="black"/>
                </a:solidFill>
              </a:rPr>
              <a:t>.</a:t>
            </a:r>
          </a:p>
          <a:p>
            <a:endParaRPr lang="es-MX" b="1" dirty="0" smtClean="0">
              <a:solidFill>
                <a:prstClr val="black"/>
              </a:solidFill>
            </a:endParaRPr>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4660" y="2081801"/>
            <a:ext cx="5929798" cy="4009272"/>
          </a:xfrm>
          <a:prstGeom prst="rect">
            <a:avLst/>
          </a:prstGeom>
        </p:spPr>
      </p:pic>
      <p:sp>
        <p:nvSpPr>
          <p:cNvPr id="3" name="CuadroTexto 2"/>
          <p:cNvSpPr txBox="1"/>
          <p:nvPr/>
        </p:nvSpPr>
        <p:spPr>
          <a:xfrm>
            <a:off x="1322024" y="5844852"/>
            <a:ext cx="3932487" cy="246221"/>
          </a:xfrm>
          <a:prstGeom prst="rect">
            <a:avLst/>
          </a:prstGeom>
          <a:noFill/>
        </p:spPr>
        <p:txBody>
          <a:bodyPr wrap="none" rtlCol="0">
            <a:spAutoFit/>
          </a:bodyPr>
          <a:lstStyle/>
          <a:p>
            <a:r>
              <a:rPr lang="es-MX" sz="1000" dirty="0" err="1" smtClean="0">
                <a:solidFill>
                  <a:schemeClr val="bg1"/>
                </a:solidFill>
              </a:rPr>
              <a:t>Mombasa</a:t>
            </a:r>
            <a:r>
              <a:rPr lang="es-MX" sz="1000" dirty="0" smtClean="0">
                <a:solidFill>
                  <a:schemeClr val="bg1"/>
                </a:solidFill>
              </a:rPr>
              <a:t> (</a:t>
            </a:r>
            <a:r>
              <a:rPr lang="es-MX" sz="1000" dirty="0" err="1" smtClean="0">
                <a:solidFill>
                  <a:schemeClr val="bg1"/>
                </a:solidFill>
              </a:rPr>
              <a:t>Panicum</a:t>
            </a:r>
            <a:r>
              <a:rPr lang="es-MX" sz="1000" dirty="0" smtClean="0">
                <a:solidFill>
                  <a:schemeClr val="bg1"/>
                </a:solidFill>
              </a:rPr>
              <a:t>  </a:t>
            </a:r>
            <a:r>
              <a:rPr lang="es-MX" sz="1000" dirty="0" err="1" smtClean="0">
                <a:solidFill>
                  <a:schemeClr val="bg1"/>
                </a:solidFill>
              </a:rPr>
              <a:t>máximun</a:t>
            </a:r>
            <a:r>
              <a:rPr lang="es-MX" sz="1000" dirty="0" smtClean="0">
                <a:solidFill>
                  <a:schemeClr val="bg1"/>
                </a:solidFill>
              </a:rPr>
              <a:t>). Amatepec, Méx. Foto: Dr. Dorantes CEJ </a:t>
            </a:r>
            <a:endParaRPr lang="es-MX" sz="1000" dirty="0">
              <a:solidFill>
                <a:schemeClr val="bg1"/>
              </a:solidFill>
            </a:endParaRPr>
          </a:p>
        </p:txBody>
      </p:sp>
    </p:spTree>
    <p:extLst>
      <p:ext uri="{BB962C8B-B14F-4D97-AF65-F5344CB8AC3E}">
        <p14:creationId xmlns:p14="http://schemas.microsoft.com/office/powerpoint/2010/main" val="5668774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s-ES" dirty="0" smtClean="0">
                <a:solidFill>
                  <a:prstClr val="white"/>
                </a:solidFill>
              </a:rPr>
              <a:t>Pastizal </a:t>
            </a:r>
            <a:endParaRPr lang="es-ES" dirty="0">
              <a:solidFill>
                <a:prstClr val="white"/>
              </a:solidFill>
            </a:endParaRPr>
          </a:p>
        </p:txBody>
      </p:sp>
      <p:sp>
        <p:nvSpPr>
          <p:cNvPr id="6" name="Rectángulo 5"/>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solidFill>
                <a:prstClr val="white"/>
              </a:solidFill>
            </a:endParaRPr>
          </a:p>
        </p:txBody>
      </p:sp>
      <p:pic>
        <p:nvPicPr>
          <p:cNvPr id="7" name="Imagen 6"/>
          <p:cNvPicPr>
            <a:picLocks noChangeAspect="1"/>
          </p:cNvPicPr>
          <p:nvPr/>
        </p:nvPicPr>
        <p:blipFill rotWithShape="1">
          <a:blip r:embed="rId2"/>
          <a:srcRect l="73958" t="84690" r="12292" b="10271"/>
          <a:stretch/>
        </p:blipFill>
        <p:spPr>
          <a:xfrm>
            <a:off x="7265365" y="6505576"/>
            <a:ext cx="1678610" cy="330634"/>
          </a:xfrm>
          <a:prstGeom prst="rect">
            <a:avLst/>
          </a:prstGeom>
        </p:spPr>
      </p:pic>
      <p:sp>
        <p:nvSpPr>
          <p:cNvPr id="8" name="Rectángulo 7"/>
          <p:cNvSpPr/>
          <p:nvPr/>
        </p:nvSpPr>
        <p:spPr>
          <a:xfrm>
            <a:off x="178395" y="1435470"/>
            <a:ext cx="5929798" cy="369332"/>
          </a:xfrm>
          <a:prstGeom prst="rect">
            <a:avLst/>
          </a:prstGeom>
        </p:spPr>
        <p:txBody>
          <a:bodyPr wrap="square">
            <a:spAutoFit/>
          </a:bodyPr>
          <a:lstStyle/>
          <a:p>
            <a:r>
              <a:rPr lang="es-MX" b="1" dirty="0" smtClean="0">
                <a:solidFill>
                  <a:srgbClr val="FF0000"/>
                </a:solidFill>
              </a:rPr>
              <a:t>4.     Pradera</a:t>
            </a:r>
            <a:r>
              <a:rPr lang="es-MX" b="1" dirty="0" smtClean="0">
                <a:solidFill>
                  <a:prstClr val="black"/>
                </a:solidFill>
              </a:rPr>
              <a:t> lugar del campo llano y con hierba </a:t>
            </a:r>
            <a:endParaRPr lang="es-MX" b="1" dirty="0">
              <a:solidFill>
                <a:prstClr val="black"/>
              </a:solidFill>
            </a:endParaRPr>
          </a:p>
        </p:txBody>
      </p:sp>
      <p:sp>
        <p:nvSpPr>
          <p:cNvPr id="14" name="Rectángulo 13"/>
          <p:cNvSpPr/>
          <p:nvPr/>
        </p:nvSpPr>
        <p:spPr>
          <a:xfrm>
            <a:off x="7567471" y="5717044"/>
            <a:ext cx="1775641" cy="430887"/>
          </a:xfrm>
          <a:prstGeom prst="rect">
            <a:avLst/>
          </a:prstGeom>
        </p:spPr>
        <p:txBody>
          <a:bodyPr wrap="square">
            <a:spAutoFit/>
          </a:bodyPr>
          <a:lstStyle/>
          <a:p>
            <a:r>
              <a:rPr lang="es-MX" sz="1100" dirty="0">
                <a:solidFill>
                  <a:prstClr val="white"/>
                </a:solidFill>
              </a:rPr>
              <a:t>Tejupilco Méx.</a:t>
            </a:r>
          </a:p>
          <a:p>
            <a:r>
              <a:rPr lang="es-MX" sz="1100" dirty="0">
                <a:solidFill>
                  <a:prstClr val="white"/>
                </a:solidFill>
              </a:rPr>
              <a:t>Foto: Dr. </a:t>
            </a:r>
            <a:r>
              <a:rPr lang="es-MX" sz="1100" dirty="0" smtClean="0">
                <a:solidFill>
                  <a:prstClr val="white"/>
                </a:solidFill>
              </a:rPr>
              <a:t>Dorantes CEJ </a:t>
            </a:r>
            <a:endParaRPr lang="es-MX" sz="1100" dirty="0">
              <a:solidFill>
                <a:prstClr val="white"/>
              </a:solidFill>
            </a:endParaRPr>
          </a:p>
        </p:txBody>
      </p:sp>
      <p:pic>
        <p:nvPicPr>
          <p:cNvPr id="2" name="Imagen 1"/>
          <p:cNvPicPr>
            <a:picLocks noChangeAspect="1"/>
          </p:cNvPicPr>
          <p:nvPr/>
        </p:nvPicPr>
        <p:blipFill>
          <a:blip r:embed="rId3"/>
          <a:stretch>
            <a:fillRect/>
          </a:stretch>
        </p:blipFill>
        <p:spPr>
          <a:xfrm>
            <a:off x="1986519" y="2162447"/>
            <a:ext cx="5278846" cy="3512832"/>
          </a:xfrm>
          <a:prstGeom prst="rect">
            <a:avLst/>
          </a:prstGeom>
        </p:spPr>
      </p:pic>
    </p:spTree>
    <p:extLst>
      <p:ext uri="{BB962C8B-B14F-4D97-AF65-F5344CB8AC3E}">
        <p14:creationId xmlns:p14="http://schemas.microsoft.com/office/powerpoint/2010/main" val="19964946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s-ES" sz="3200" dirty="0" smtClean="0">
                <a:latin typeface="Metropolis Black"/>
              </a:rPr>
              <a:t> </a:t>
            </a:r>
            <a:r>
              <a:rPr lang="es-ES" sz="3200" dirty="0">
                <a:latin typeface="Metropolis Black"/>
              </a:rPr>
              <a:t>Tipos de pastizales</a:t>
            </a:r>
            <a:r>
              <a:rPr lang="es-MX" dirty="0"/>
              <a:t/>
            </a:r>
            <a:br>
              <a:rPr lang="es-MX" dirty="0"/>
            </a:br>
            <a:endParaRPr lang="es-ES" dirty="0"/>
          </a:p>
        </p:txBody>
      </p:sp>
      <p:sp>
        <p:nvSpPr>
          <p:cNvPr id="6" name="Rectángulo 5"/>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7" name="Imagen 6"/>
          <p:cNvPicPr>
            <a:picLocks noChangeAspect="1"/>
          </p:cNvPicPr>
          <p:nvPr/>
        </p:nvPicPr>
        <p:blipFill rotWithShape="1">
          <a:blip r:embed="rId2"/>
          <a:srcRect l="73958" t="84690" r="12292" b="10271"/>
          <a:stretch/>
        </p:blipFill>
        <p:spPr>
          <a:xfrm>
            <a:off x="7265365" y="6505576"/>
            <a:ext cx="1678610" cy="330634"/>
          </a:xfrm>
          <a:prstGeom prst="rect">
            <a:avLst/>
          </a:prstGeom>
        </p:spPr>
      </p:pic>
      <p:sp>
        <p:nvSpPr>
          <p:cNvPr id="3" name="Rectángulo 2"/>
          <p:cNvSpPr/>
          <p:nvPr/>
        </p:nvSpPr>
        <p:spPr>
          <a:xfrm>
            <a:off x="217314" y="1219492"/>
            <a:ext cx="6844497" cy="1200329"/>
          </a:xfrm>
          <a:prstGeom prst="rect">
            <a:avLst/>
          </a:prstGeom>
        </p:spPr>
        <p:txBody>
          <a:bodyPr wrap="square">
            <a:spAutoFit/>
          </a:bodyPr>
          <a:lstStyle/>
          <a:p>
            <a:pPr lvl="0"/>
            <a:r>
              <a:rPr lang="es-MX" dirty="0">
                <a:solidFill>
                  <a:srgbClr val="FF0000"/>
                </a:solidFill>
                <a:latin typeface="Metropolis Black"/>
              </a:rPr>
              <a:t>Pastizal nativo.</a:t>
            </a:r>
          </a:p>
          <a:p>
            <a:pPr lvl="0"/>
            <a:r>
              <a:rPr lang="es-MX" dirty="0">
                <a:solidFill>
                  <a:prstClr val="black"/>
                </a:solidFill>
                <a:latin typeface="Metropolis Black"/>
              </a:rPr>
              <a:t>Extensiones en donde la vegetación está compuesta por especies oriundas de la región y no existe la intervención del humano.</a:t>
            </a:r>
          </a:p>
        </p:txBody>
      </p:sp>
      <p:pic>
        <p:nvPicPr>
          <p:cNvPr id="10" name="Imagen 9"/>
          <p:cNvPicPr>
            <a:picLocks noChangeAspect="1"/>
          </p:cNvPicPr>
          <p:nvPr/>
        </p:nvPicPr>
        <p:blipFill>
          <a:blip r:embed="rId3"/>
          <a:stretch>
            <a:fillRect/>
          </a:stretch>
        </p:blipFill>
        <p:spPr>
          <a:xfrm>
            <a:off x="1525763" y="2420694"/>
            <a:ext cx="5976724" cy="4250199"/>
          </a:xfrm>
          <a:prstGeom prst="rect">
            <a:avLst/>
          </a:prstGeom>
        </p:spPr>
      </p:pic>
      <p:sp>
        <p:nvSpPr>
          <p:cNvPr id="11" name="CuadroTexto 10"/>
          <p:cNvSpPr txBox="1"/>
          <p:nvPr/>
        </p:nvSpPr>
        <p:spPr>
          <a:xfrm>
            <a:off x="1608010" y="6262618"/>
            <a:ext cx="2435282" cy="400110"/>
          </a:xfrm>
          <a:prstGeom prst="rect">
            <a:avLst/>
          </a:prstGeom>
          <a:noFill/>
        </p:spPr>
        <p:txBody>
          <a:bodyPr wrap="none" rtlCol="0">
            <a:spAutoFit/>
          </a:bodyPr>
          <a:lstStyle/>
          <a:p>
            <a:r>
              <a:rPr lang="es-MX" sz="1000" dirty="0" smtClean="0">
                <a:solidFill>
                  <a:schemeClr val="bg1"/>
                </a:solidFill>
              </a:rPr>
              <a:t>Sierra de cañadas de Nanchititla. Edo. Méx.</a:t>
            </a:r>
          </a:p>
          <a:p>
            <a:r>
              <a:rPr lang="es-MX" sz="1000" dirty="0" smtClean="0">
                <a:solidFill>
                  <a:schemeClr val="bg1"/>
                </a:solidFill>
              </a:rPr>
              <a:t>Foto: M en C. Mejía HP.</a:t>
            </a:r>
            <a:endParaRPr lang="es-MX" sz="1000" dirty="0">
              <a:solidFill>
                <a:schemeClr val="bg1"/>
              </a:solidFill>
            </a:endParaRPr>
          </a:p>
        </p:txBody>
      </p:sp>
    </p:spTree>
    <p:extLst>
      <p:ext uri="{BB962C8B-B14F-4D97-AF65-F5344CB8AC3E}">
        <p14:creationId xmlns:p14="http://schemas.microsoft.com/office/powerpoint/2010/main" val="10165747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lvl="0" algn="ctr"/>
            <a:r>
              <a:rPr lang="es-ES" sz="3200">
                <a:solidFill>
                  <a:prstClr val="white"/>
                </a:solidFill>
                <a:latin typeface="Metropolis Black"/>
              </a:rPr>
              <a:t>Tipos de pastizales</a:t>
            </a:r>
            <a:r>
              <a:rPr lang="es-MX">
                <a:solidFill>
                  <a:prstClr val="white"/>
                </a:solidFill>
              </a:rPr>
              <a:t/>
            </a:r>
            <a:br>
              <a:rPr lang="es-MX">
                <a:solidFill>
                  <a:prstClr val="white"/>
                </a:solidFill>
              </a:rPr>
            </a:br>
            <a:endParaRPr lang="es-ES" dirty="0">
              <a:solidFill>
                <a:prstClr val="white"/>
              </a:solidFill>
            </a:endParaRPr>
          </a:p>
        </p:txBody>
      </p:sp>
      <p:sp>
        <p:nvSpPr>
          <p:cNvPr id="6" name="Rectángulo 5"/>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7" name="Imagen 6"/>
          <p:cNvPicPr>
            <a:picLocks noChangeAspect="1"/>
          </p:cNvPicPr>
          <p:nvPr/>
        </p:nvPicPr>
        <p:blipFill rotWithShape="1">
          <a:blip r:embed="rId3"/>
          <a:srcRect l="73958" t="84690" r="12292" b="10271"/>
          <a:stretch/>
        </p:blipFill>
        <p:spPr>
          <a:xfrm>
            <a:off x="7265365" y="6505576"/>
            <a:ext cx="1678610" cy="330634"/>
          </a:xfrm>
          <a:prstGeom prst="rect">
            <a:avLst/>
          </a:prstGeom>
        </p:spPr>
      </p:pic>
      <p:sp>
        <p:nvSpPr>
          <p:cNvPr id="3" name="Rectángulo 2"/>
          <p:cNvSpPr/>
          <p:nvPr/>
        </p:nvSpPr>
        <p:spPr>
          <a:xfrm>
            <a:off x="217315" y="2809104"/>
            <a:ext cx="4126085" cy="2031325"/>
          </a:xfrm>
          <a:prstGeom prst="rect">
            <a:avLst/>
          </a:prstGeom>
        </p:spPr>
        <p:txBody>
          <a:bodyPr wrap="square">
            <a:spAutoFit/>
          </a:bodyPr>
          <a:lstStyle/>
          <a:p>
            <a:r>
              <a:rPr lang="es-MX" dirty="0">
                <a:solidFill>
                  <a:srgbClr val="FF0000"/>
                </a:solidFill>
                <a:latin typeface="Metropolis Black"/>
              </a:rPr>
              <a:t>Pastizal inducido.</a:t>
            </a:r>
          </a:p>
          <a:p>
            <a:pPr algn="just"/>
            <a:r>
              <a:rPr lang="es-MX" dirty="0">
                <a:latin typeface="Metropolis Black"/>
              </a:rPr>
              <a:t>Áreas en donde la vegetación nativa ha sido sustituida por otra de la misma región  o cambios en el porcentaje de las proporciones en la composición botánica por una buena o mala intervención del  humano.</a:t>
            </a:r>
          </a:p>
        </p:txBody>
      </p:sp>
      <p:pic>
        <p:nvPicPr>
          <p:cNvPr id="8" name="Imagen 7"/>
          <p:cNvPicPr>
            <a:picLocks noChangeAspect="1"/>
          </p:cNvPicPr>
          <p:nvPr/>
        </p:nvPicPr>
        <p:blipFill>
          <a:blip r:embed="rId4"/>
          <a:stretch>
            <a:fillRect/>
          </a:stretch>
        </p:blipFill>
        <p:spPr>
          <a:xfrm>
            <a:off x="4667972" y="1157377"/>
            <a:ext cx="4407690" cy="3308476"/>
          </a:xfrm>
          <a:prstGeom prst="rect">
            <a:avLst/>
          </a:prstGeom>
        </p:spPr>
      </p:pic>
      <p:sp>
        <p:nvSpPr>
          <p:cNvPr id="10" name="Rectángulo 9"/>
          <p:cNvSpPr/>
          <p:nvPr/>
        </p:nvSpPr>
        <p:spPr>
          <a:xfrm>
            <a:off x="4972534" y="4034966"/>
            <a:ext cx="4572000" cy="430887"/>
          </a:xfrm>
          <a:prstGeom prst="rect">
            <a:avLst/>
          </a:prstGeom>
        </p:spPr>
        <p:txBody>
          <a:bodyPr>
            <a:spAutoFit/>
          </a:bodyPr>
          <a:lstStyle/>
          <a:p>
            <a:pPr lvl="0"/>
            <a:r>
              <a:rPr lang="es-MX" sz="1100" dirty="0" smtClean="0">
                <a:solidFill>
                  <a:prstClr val="white"/>
                </a:solidFill>
                <a:latin typeface="Century Gothic" panose="020B0502020202020204"/>
              </a:rPr>
              <a:t>Bejucos, Tejupilco</a:t>
            </a:r>
            <a:r>
              <a:rPr lang="es-MX" sz="1100" dirty="0">
                <a:solidFill>
                  <a:prstClr val="white"/>
                </a:solidFill>
                <a:latin typeface="Century Gothic" panose="020B0502020202020204"/>
              </a:rPr>
              <a:t>, México</a:t>
            </a:r>
          </a:p>
          <a:p>
            <a:pPr lvl="0"/>
            <a:r>
              <a:rPr lang="es-MX" sz="1100" dirty="0">
                <a:solidFill>
                  <a:prstClr val="white"/>
                </a:solidFill>
                <a:latin typeface="Century Gothic" panose="020B0502020202020204"/>
              </a:rPr>
              <a:t>Foto</a:t>
            </a:r>
            <a:r>
              <a:rPr lang="es-MX" sz="1100" dirty="0" smtClean="0">
                <a:solidFill>
                  <a:prstClr val="white"/>
                </a:solidFill>
                <a:latin typeface="Century Gothic" panose="020B0502020202020204"/>
              </a:rPr>
              <a:t>: M en C.  </a:t>
            </a:r>
            <a:r>
              <a:rPr lang="es-MX" sz="1100" dirty="0">
                <a:solidFill>
                  <a:prstClr val="white"/>
                </a:solidFill>
                <a:latin typeface="Century Gothic" panose="020B0502020202020204"/>
              </a:rPr>
              <a:t>Mejía HP</a:t>
            </a:r>
          </a:p>
        </p:txBody>
      </p:sp>
      <p:sp>
        <p:nvSpPr>
          <p:cNvPr id="11" name="Llamada rectangular redondeada 10"/>
          <p:cNvSpPr/>
          <p:nvPr/>
        </p:nvSpPr>
        <p:spPr>
          <a:xfrm>
            <a:off x="5477357" y="4925644"/>
            <a:ext cx="2788920" cy="1120140"/>
          </a:xfrm>
          <a:prstGeom prst="wedgeRoundRectCallout">
            <a:avLst>
              <a:gd name="adj1" fmla="val 7733"/>
              <a:gd name="adj2" fmla="val -130753"/>
              <a:gd name="adj3" fmla="val 16667"/>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MX" dirty="0" smtClean="0"/>
              <a:t>Eliminación de árboles  para dar origen a vegetación herbácea </a:t>
            </a:r>
            <a:endParaRPr lang="es-MX" dirty="0"/>
          </a:p>
        </p:txBody>
      </p:sp>
    </p:spTree>
    <p:extLst>
      <p:ext uri="{BB962C8B-B14F-4D97-AF65-F5344CB8AC3E}">
        <p14:creationId xmlns:p14="http://schemas.microsoft.com/office/powerpoint/2010/main" val="2217570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Rectángulo 5"/>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7" name="Imagen 6"/>
          <p:cNvPicPr>
            <a:picLocks noChangeAspect="1"/>
          </p:cNvPicPr>
          <p:nvPr/>
        </p:nvPicPr>
        <p:blipFill rotWithShape="1">
          <a:blip r:embed="rId2"/>
          <a:srcRect l="73958" t="84690" r="12292" b="10271"/>
          <a:stretch/>
        </p:blipFill>
        <p:spPr>
          <a:xfrm>
            <a:off x="7265365" y="6505576"/>
            <a:ext cx="1678610" cy="330634"/>
          </a:xfrm>
          <a:prstGeom prst="rect">
            <a:avLst/>
          </a:prstGeom>
        </p:spPr>
      </p:pic>
      <p:sp>
        <p:nvSpPr>
          <p:cNvPr id="3" name="Rectángulo 2"/>
          <p:cNvSpPr/>
          <p:nvPr/>
        </p:nvSpPr>
        <p:spPr>
          <a:xfrm>
            <a:off x="96130" y="1209392"/>
            <a:ext cx="4572000" cy="1200329"/>
          </a:xfrm>
          <a:prstGeom prst="rect">
            <a:avLst/>
          </a:prstGeom>
        </p:spPr>
        <p:txBody>
          <a:bodyPr>
            <a:spAutoFit/>
          </a:bodyPr>
          <a:lstStyle/>
          <a:p>
            <a:r>
              <a:rPr lang="es-MX" dirty="0">
                <a:solidFill>
                  <a:srgbClr val="FF0000"/>
                </a:solidFill>
              </a:rPr>
              <a:t>Pastizal introducido</a:t>
            </a:r>
            <a:r>
              <a:rPr lang="es-MX" dirty="0"/>
              <a:t>.</a:t>
            </a:r>
          </a:p>
          <a:p>
            <a:r>
              <a:rPr lang="es-MX" dirty="0"/>
              <a:t>Es en el que se han sustituido las especies oriundas por otras que no se encuentran ahí en condiciones normales.</a:t>
            </a:r>
          </a:p>
        </p:txBody>
      </p:sp>
      <p:pic>
        <p:nvPicPr>
          <p:cNvPr id="2" name="Imagen 1"/>
          <p:cNvPicPr>
            <a:picLocks noChangeAspect="1"/>
          </p:cNvPicPr>
          <p:nvPr/>
        </p:nvPicPr>
        <p:blipFill>
          <a:blip r:embed="rId3"/>
          <a:stretch>
            <a:fillRect/>
          </a:stretch>
        </p:blipFill>
        <p:spPr>
          <a:xfrm>
            <a:off x="2691606" y="2069341"/>
            <a:ext cx="6252369" cy="4176451"/>
          </a:xfrm>
          <a:prstGeom prst="rect">
            <a:avLst/>
          </a:prstGeom>
        </p:spPr>
      </p:pic>
      <p:sp>
        <p:nvSpPr>
          <p:cNvPr id="11" name="Llamada rectangular redondeada 10"/>
          <p:cNvSpPr/>
          <p:nvPr/>
        </p:nvSpPr>
        <p:spPr>
          <a:xfrm>
            <a:off x="3877937" y="5899422"/>
            <a:ext cx="1370139" cy="936788"/>
          </a:xfrm>
          <a:prstGeom prst="wedgeRoundRectCallout">
            <a:avLst>
              <a:gd name="adj1" fmla="val 99345"/>
              <a:gd name="adj2" fmla="val -51601"/>
              <a:gd name="adj3" fmla="val 16667"/>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MX" sz="1400" dirty="0" smtClean="0">
                <a:latin typeface="Metropolis Black"/>
              </a:rPr>
              <a:t>Mombasa </a:t>
            </a:r>
          </a:p>
          <a:p>
            <a:pPr algn="ctr"/>
            <a:r>
              <a:rPr lang="es-MX" sz="1400" dirty="0" smtClean="0">
                <a:latin typeface="Metropolis Black"/>
              </a:rPr>
              <a:t>Trópico seco </a:t>
            </a:r>
            <a:endParaRPr lang="es-MX" sz="1400" dirty="0">
              <a:latin typeface="Metropolis Black"/>
            </a:endParaRPr>
          </a:p>
        </p:txBody>
      </p:sp>
      <p:sp>
        <p:nvSpPr>
          <p:cNvPr id="8" name="Rectángulo 7"/>
          <p:cNvSpPr/>
          <p:nvPr/>
        </p:nvSpPr>
        <p:spPr>
          <a:xfrm>
            <a:off x="7662232" y="3747745"/>
            <a:ext cx="4572000" cy="430887"/>
          </a:xfrm>
          <a:prstGeom prst="rect">
            <a:avLst/>
          </a:prstGeom>
        </p:spPr>
        <p:txBody>
          <a:bodyPr>
            <a:spAutoFit/>
          </a:bodyPr>
          <a:lstStyle/>
          <a:p>
            <a:pPr lvl="0"/>
            <a:r>
              <a:rPr lang="es-MX" sz="1100" dirty="0">
                <a:solidFill>
                  <a:prstClr val="white"/>
                </a:solidFill>
              </a:rPr>
              <a:t>Amatepec, Edo. Méx.</a:t>
            </a:r>
          </a:p>
          <a:p>
            <a:pPr lvl="0"/>
            <a:r>
              <a:rPr lang="es-MX" sz="1100" dirty="0">
                <a:solidFill>
                  <a:prstClr val="white"/>
                </a:solidFill>
              </a:rPr>
              <a:t>Foto: Dr. Dorantes CEJ</a:t>
            </a:r>
          </a:p>
        </p:txBody>
      </p:sp>
    </p:spTree>
    <p:extLst>
      <p:ext uri="{BB962C8B-B14F-4D97-AF65-F5344CB8AC3E}">
        <p14:creationId xmlns:p14="http://schemas.microsoft.com/office/powerpoint/2010/main" val="10080737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Rectángulo 5"/>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7" name="Imagen 6"/>
          <p:cNvPicPr>
            <a:picLocks noChangeAspect="1"/>
          </p:cNvPicPr>
          <p:nvPr/>
        </p:nvPicPr>
        <p:blipFill rotWithShape="1">
          <a:blip r:embed="rId2"/>
          <a:srcRect l="73958" t="84690" r="12292" b="10271"/>
          <a:stretch/>
        </p:blipFill>
        <p:spPr>
          <a:xfrm>
            <a:off x="7265365" y="6505576"/>
            <a:ext cx="1678610" cy="330634"/>
          </a:xfrm>
          <a:prstGeom prst="rect">
            <a:avLst/>
          </a:prstGeom>
        </p:spPr>
      </p:pic>
      <p:sp>
        <p:nvSpPr>
          <p:cNvPr id="2" name="Rectángulo 1"/>
          <p:cNvSpPr/>
          <p:nvPr/>
        </p:nvSpPr>
        <p:spPr>
          <a:xfrm>
            <a:off x="411480" y="1517779"/>
            <a:ext cx="4572000" cy="2862322"/>
          </a:xfrm>
          <a:prstGeom prst="rect">
            <a:avLst/>
          </a:prstGeom>
        </p:spPr>
        <p:txBody>
          <a:bodyPr>
            <a:spAutoFit/>
          </a:bodyPr>
          <a:lstStyle/>
          <a:p>
            <a:r>
              <a:rPr lang="es-MX" dirty="0">
                <a:solidFill>
                  <a:srgbClr val="FF0000"/>
                </a:solidFill>
                <a:latin typeface="Metropolis Black"/>
              </a:rPr>
              <a:t>Pastizales residentes.</a:t>
            </a:r>
          </a:p>
          <a:p>
            <a:pPr algn="just"/>
            <a:r>
              <a:rPr lang="es-MX" dirty="0">
                <a:latin typeface="Metropolis Black"/>
              </a:rPr>
              <a:t>Hay muchas especies introducidas que se comportan como nativas y que pueden competir con la flora nativa; aún más se duda que hayan llegado de otros sitios, pero se reportan como oriundas de otros lugares. Cuando los pastizales tengan en su composición botánica dominancia de estas especies considero conveniente denominarles pastizales residentes</a:t>
            </a:r>
          </a:p>
        </p:txBody>
      </p:sp>
      <p:pic>
        <p:nvPicPr>
          <p:cNvPr id="3" name="Imagen 2"/>
          <p:cNvPicPr>
            <a:picLocks noChangeAspect="1"/>
          </p:cNvPicPr>
          <p:nvPr/>
        </p:nvPicPr>
        <p:blipFill>
          <a:blip r:embed="rId3"/>
          <a:stretch>
            <a:fillRect/>
          </a:stretch>
        </p:blipFill>
        <p:spPr>
          <a:xfrm>
            <a:off x="5182090" y="1350088"/>
            <a:ext cx="3965722" cy="4364912"/>
          </a:xfrm>
          <a:prstGeom prst="rect">
            <a:avLst/>
          </a:prstGeom>
        </p:spPr>
      </p:pic>
      <p:sp>
        <p:nvSpPr>
          <p:cNvPr id="8" name="Llamada rectangular redondeada 7"/>
          <p:cNvSpPr/>
          <p:nvPr/>
        </p:nvSpPr>
        <p:spPr>
          <a:xfrm>
            <a:off x="2098533" y="4725489"/>
            <a:ext cx="2353056" cy="1554480"/>
          </a:xfrm>
          <a:prstGeom prst="wedgeRoundRectCallout">
            <a:avLst>
              <a:gd name="adj1" fmla="val 117919"/>
              <a:gd name="adj2" fmla="val -32364"/>
              <a:gd name="adj3" fmla="val 16667"/>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t>Estrella africana de África oriental se adaptó muy bien </a:t>
            </a:r>
            <a:r>
              <a:rPr lang="es-MX" dirty="0"/>
              <a:t>a</a:t>
            </a:r>
            <a:r>
              <a:rPr lang="es-MX" dirty="0" smtClean="0"/>
              <a:t> condiciones  de México </a:t>
            </a:r>
            <a:endParaRPr lang="es-MX" dirty="0"/>
          </a:p>
        </p:txBody>
      </p:sp>
      <p:sp>
        <p:nvSpPr>
          <p:cNvPr id="9" name="Rectángulo 8"/>
          <p:cNvSpPr/>
          <p:nvPr/>
        </p:nvSpPr>
        <p:spPr>
          <a:xfrm>
            <a:off x="7455003" y="5244852"/>
            <a:ext cx="2015490" cy="440757"/>
          </a:xfrm>
          <a:prstGeom prst="rect">
            <a:avLst/>
          </a:prstGeom>
        </p:spPr>
        <p:txBody>
          <a:bodyPr wrap="square">
            <a:spAutoFit/>
          </a:bodyPr>
          <a:lstStyle/>
          <a:p>
            <a:pPr lvl="0"/>
            <a:r>
              <a:rPr lang="es-MX" sz="1100" dirty="0" smtClean="0">
                <a:solidFill>
                  <a:prstClr val="white"/>
                </a:solidFill>
              </a:rPr>
              <a:t>Temascaltepec  </a:t>
            </a:r>
            <a:r>
              <a:rPr lang="es-MX" sz="1100" dirty="0">
                <a:solidFill>
                  <a:prstClr val="white"/>
                </a:solidFill>
              </a:rPr>
              <a:t>Méx.</a:t>
            </a:r>
          </a:p>
          <a:p>
            <a:pPr lvl="0"/>
            <a:r>
              <a:rPr lang="es-MX" sz="1100" dirty="0">
                <a:solidFill>
                  <a:prstClr val="white"/>
                </a:solidFill>
              </a:rPr>
              <a:t>Foto: Dr. </a:t>
            </a:r>
            <a:r>
              <a:rPr lang="es-MX" sz="1100" dirty="0" smtClean="0">
                <a:solidFill>
                  <a:prstClr val="white"/>
                </a:solidFill>
              </a:rPr>
              <a:t>Dorantes CEJ </a:t>
            </a:r>
            <a:endParaRPr lang="es-MX" sz="1100" dirty="0">
              <a:solidFill>
                <a:prstClr val="white"/>
              </a:solidFill>
            </a:endParaRPr>
          </a:p>
        </p:txBody>
      </p:sp>
    </p:spTree>
    <p:extLst>
      <p:ext uri="{BB962C8B-B14F-4D97-AF65-F5344CB8AC3E}">
        <p14:creationId xmlns:p14="http://schemas.microsoft.com/office/powerpoint/2010/main" val="9840451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Rectángulo 5"/>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7" name="Imagen 6"/>
          <p:cNvPicPr>
            <a:picLocks noChangeAspect="1"/>
          </p:cNvPicPr>
          <p:nvPr/>
        </p:nvPicPr>
        <p:blipFill rotWithShape="1">
          <a:blip r:embed="rId2"/>
          <a:srcRect l="73958" t="84690" r="12292" b="10271"/>
          <a:stretch/>
        </p:blipFill>
        <p:spPr>
          <a:xfrm>
            <a:off x="7265365" y="6505576"/>
            <a:ext cx="1678610" cy="330634"/>
          </a:xfrm>
          <a:prstGeom prst="rect">
            <a:avLst/>
          </a:prstGeom>
        </p:spPr>
      </p:pic>
      <p:sp>
        <p:nvSpPr>
          <p:cNvPr id="2" name="Rectángulo 1"/>
          <p:cNvSpPr/>
          <p:nvPr/>
        </p:nvSpPr>
        <p:spPr>
          <a:xfrm>
            <a:off x="217315" y="1674762"/>
            <a:ext cx="4354685" cy="3139321"/>
          </a:xfrm>
          <a:prstGeom prst="rect">
            <a:avLst/>
          </a:prstGeom>
        </p:spPr>
        <p:txBody>
          <a:bodyPr wrap="square">
            <a:spAutoFit/>
          </a:bodyPr>
          <a:lstStyle/>
          <a:p>
            <a:r>
              <a:rPr lang="es-MX" dirty="0">
                <a:solidFill>
                  <a:srgbClr val="FF0000"/>
                </a:solidFill>
              </a:rPr>
              <a:t>Matorra</a:t>
            </a:r>
            <a:r>
              <a:rPr lang="es-MX" dirty="0"/>
              <a:t>l. Terreno de arbustos bajos.</a:t>
            </a:r>
          </a:p>
          <a:p>
            <a:endParaRPr lang="es-MX" dirty="0"/>
          </a:p>
          <a:p>
            <a:endParaRPr lang="es-MX" dirty="0" smtClean="0"/>
          </a:p>
          <a:p>
            <a:endParaRPr lang="es-MX" dirty="0"/>
          </a:p>
          <a:p>
            <a:endParaRPr lang="es-MX" dirty="0" smtClean="0"/>
          </a:p>
          <a:p>
            <a:endParaRPr lang="es-MX" dirty="0"/>
          </a:p>
          <a:p>
            <a:endParaRPr lang="es-MX" dirty="0"/>
          </a:p>
          <a:p>
            <a:endParaRPr lang="es-MX" dirty="0"/>
          </a:p>
          <a:p>
            <a:r>
              <a:rPr lang="es-MX" dirty="0">
                <a:solidFill>
                  <a:srgbClr val="FF0000"/>
                </a:solidFill>
              </a:rPr>
              <a:t>Arbusto. </a:t>
            </a:r>
            <a:r>
              <a:rPr lang="es-MX" dirty="0"/>
              <a:t>Vegetal leñoso que se eleva a poca altura y cuyo tallo está </a:t>
            </a:r>
            <a:r>
              <a:rPr lang="es-MX" dirty="0">
                <a:latin typeface="Metropolis Black"/>
              </a:rPr>
              <a:t>ramificado</a:t>
            </a:r>
            <a:r>
              <a:rPr lang="es-MX" dirty="0"/>
              <a:t> desde la base.</a:t>
            </a:r>
          </a:p>
        </p:txBody>
      </p:sp>
      <p:pic>
        <p:nvPicPr>
          <p:cNvPr id="10" name="Imagen 9"/>
          <p:cNvPicPr>
            <a:picLocks noChangeAspect="1"/>
          </p:cNvPicPr>
          <p:nvPr/>
        </p:nvPicPr>
        <p:blipFill rotWithShape="1">
          <a:blip r:embed="rId3"/>
          <a:srcRect b="20820"/>
          <a:stretch/>
        </p:blipFill>
        <p:spPr>
          <a:xfrm>
            <a:off x="4744525" y="3658516"/>
            <a:ext cx="3661345" cy="2171486"/>
          </a:xfrm>
          <a:prstGeom prst="rect">
            <a:avLst/>
          </a:prstGeom>
        </p:spPr>
      </p:pic>
      <p:pic>
        <p:nvPicPr>
          <p:cNvPr id="11" name="Imagen 10"/>
          <p:cNvPicPr>
            <a:picLocks noChangeAspect="1"/>
          </p:cNvPicPr>
          <p:nvPr/>
        </p:nvPicPr>
        <p:blipFill>
          <a:blip r:embed="rId4"/>
          <a:stretch>
            <a:fillRect/>
          </a:stretch>
        </p:blipFill>
        <p:spPr>
          <a:xfrm>
            <a:off x="4663578" y="1229758"/>
            <a:ext cx="3742292" cy="2095684"/>
          </a:xfrm>
          <a:prstGeom prst="rect">
            <a:avLst/>
          </a:prstGeom>
        </p:spPr>
      </p:pic>
    </p:spTree>
    <p:extLst>
      <p:ext uri="{BB962C8B-B14F-4D97-AF65-F5344CB8AC3E}">
        <p14:creationId xmlns:p14="http://schemas.microsoft.com/office/powerpoint/2010/main" val="7077744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Rectángulo 5"/>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7" name="Imagen 6"/>
          <p:cNvPicPr>
            <a:picLocks noChangeAspect="1"/>
          </p:cNvPicPr>
          <p:nvPr/>
        </p:nvPicPr>
        <p:blipFill rotWithShape="1">
          <a:blip r:embed="rId2"/>
          <a:srcRect l="73958" t="84690" r="12292" b="10271"/>
          <a:stretch/>
        </p:blipFill>
        <p:spPr>
          <a:xfrm>
            <a:off x="7265365" y="6505576"/>
            <a:ext cx="1678610" cy="330634"/>
          </a:xfrm>
          <a:prstGeom prst="rect">
            <a:avLst/>
          </a:prstGeom>
        </p:spPr>
      </p:pic>
      <p:sp>
        <p:nvSpPr>
          <p:cNvPr id="2" name="Rectángulo 1"/>
          <p:cNvSpPr/>
          <p:nvPr/>
        </p:nvSpPr>
        <p:spPr>
          <a:xfrm>
            <a:off x="217316" y="1683514"/>
            <a:ext cx="3803842" cy="3693319"/>
          </a:xfrm>
          <a:prstGeom prst="rect">
            <a:avLst/>
          </a:prstGeom>
        </p:spPr>
        <p:txBody>
          <a:bodyPr wrap="square">
            <a:spAutoFit/>
          </a:bodyPr>
          <a:lstStyle/>
          <a:p>
            <a:pPr algn="just"/>
            <a:r>
              <a:rPr lang="es-MX" dirty="0">
                <a:solidFill>
                  <a:srgbClr val="FF0000"/>
                </a:solidFill>
                <a:latin typeface="Metropolis Black"/>
              </a:rPr>
              <a:t>Biomasa.</a:t>
            </a:r>
          </a:p>
          <a:p>
            <a:pPr algn="just"/>
            <a:r>
              <a:rPr lang="es-MX" dirty="0">
                <a:latin typeface="Metropolis Black"/>
              </a:rPr>
              <a:t>Es el peso de todos los organismos por unidad de área, incluye: productores, consumidores y desintegradores. Generalmente la biomasa se mide en peso; sin embargo, resulta más conveniente expresarla en términos de calorías, de tal forma que pueda establecerse la relación entre las velocidades de la corriente de energía y biomasa o promedio del estado permanente.</a:t>
            </a:r>
          </a:p>
        </p:txBody>
      </p:sp>
      <p:pic>
        <p:nvPicPr>
          <p:cNvPr id="3" name="Imagen 2"/>
          <p:cNvPicPr>
            <a:picLocks noChangeAspect="1"/>
          </p:cNvPicPr>
          <p:nvPr/>
        </p:nvPicPr>
        <p:blipFill>
          <a:blip r:embed="rId3"/>
          <a:stretch>
            <a:fillRect/>
          </a:stretch>
        </p:blipFill>
        <p:spPr>
          <a:xfrm>
            <a:off x="4231123" y="1683514"/>
            <a:ext cx="4979614" cy="3732844"/>
          </a:xfrm>
          <a:prstGeom prst="rect">
            <a:avLst/>
          </a:prstGeom>
        </p:spPr>
      </p:pic>
      <p:sp>
        <p:nvSpPr>
          <p:cNvPr id="9" name="Flecha curvada hacia arriba 8"/>
          <p:cNvSpPr/>
          <p:nvPr/>
        </p:nvSpPr>
        <p:spPr>
          <a:xfrm rot="14834159">
            <a:off x="5775328" y="2340702"/>
            <a:ext cx="3530534" cy="1219813"/>
          </a:xfrm>
          <a:prstGeom prst="curvedUpArrow">
            <a:avLst>
              <a:gd name="adj1" fmla="val 25000"/>
              <a:gd name="adj2" fmla="val 83125"/>
              <a:gd name="adj3" fmla="val 25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solidFill>
                <a:schemeClr val="tx1"/>
              </a:solidFill>
            </a:endParaRPr>
          </a:p>
        </p:txBody>
      </p:sp>
      <p:sp>
        <p:nvSpPr>
          <p:cNvPr id="10" name="Flecha curvada hacia arriba 9"/>
          <p:cNvSpPr/>
          <p:nvPr/>
        </p:nvSpPr>
        <p:spPr>
          <a:xfrm rot="3758822">
            <a:off x="3309702" y="3330178"/>
            <a:ext cx="3939755" cy="1207505"/>
          </a:xfrm>
          <a:prstGeom prst="curvedUpArrow">
            <a:avLst>
              <a:gd name="adj1" fmla="val 25000"/>
              <a:gd name="adj2" fmla="val 83125"/>
              <a:gd name="adj3" fmla="val 25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solidFill>
                <a:schemeClr val="tx1"/>
              </a:solidFill>
            </a:endParaRPr>
          </a:p>
        </p:txBody>
      </p:sp>
      <p:sp>
        <p:nvSpPr>
          <p:cNvPr id="11" name="Rectángulo 10"/>
          <p:cNvSpPr/>
          <p:nvPr/>
        </p:nvSpPr>
        <p:spPr>
          <a:xfrm>
            <a:off x="6500040" y="4972428"/>
            <a:ext cx="4572000" cy="400110"/>
          </a:xfrm>
          <a:prstGeom prst="rect">
            <a:avLst/>
          </a:prstGeom>
        </p:spPr>
        <p:txBody>
          <a:bodyPr>
            <a:spAutoFit/>
          </a:bodyPr>
          <a:lstStyle/>
          <a:p>
            <a:pPr lvl="0"/>
            <a:r>
              <a:rPr lang="es-MX" sz="1000" dirty="0">
                <a:solidFill>
                  <a:prstClr val="white"/>
                </a:solidFill>
                <a:latin typeface="Century Gothic" panose="020B0502020202020204"/>
              </a:rPr>
              <a:t>Cañadas de Nanchititla , Luvianos. Méx.</a:t>
            </a:r>
          </a:p>
          <a:p>
            <a:pPr lvl="0"/>
            <a:r>
              <a:rPr lang="es-MX" sz="1000" dirty="0">
                <a:solidFill>
                  <a:prstClr val="white"/>
                </a:solidFill>
                <a:latin typeface="Century Gothic" panose="020B0502020202020204"/>
              </a:rPr>
              <a:t>Foto: Dr. Dorantes CEJ </a:t>
            </a:r>
          </a:p>
        </p:txBody>
      </p:sp>
    </p:spTree>
    <p:extLst>
      <p:ext uri="{BB962C8B-B14F-4D97-AF65-F5344CB8AC3E}">
        <p14:creationId xmlns:p14="http://schemas.microsoft.com/office/powerpoint/2010/main" val="16990847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Sin título-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7315" y="6279969"/>
            <a:ext cx="1993189" cy="432416"/>
          </a:xfrm>
          <a:prstGeom prst="rect">
            <a:avLst/>
          </a:prstGeom>
        </p:spPr>
      </p:pic>
      <p:sp>
        <p:nvSpPr>
          <p:cNvPr id="5" name="Rectángulo 4"/>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Rectángulo 5"/>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7" name="Imagen 6"/>
          <p:cNvPicPr>
            <a:picLocks noChangeAspect="1"/>
          </p:cNvPicPr>
          <p:nvPr/>
        </p:nvPicPr>
        <p:blipFill rotWithShape="1">
          <a:blip r:embed="rId3"/>
          <a:srcRect l="73958" t="84690" r="12292" b="10271"/>
          <a:stretch/>
        </p:blipFill>
        <p:spPr>
          <a:xfrm>
            <a:off x="7265365" y="6505576"/>
            <a:ext cx="1678610" cy="330634"/>
          </a:xfrm>
          <a:prstGeom prst="rect">
            <a:avLst/>
          </a:prstGeom>
        </p:spPr>
      </p:pic>
      <p:sp>
        <p:nvSpPr>
          <p:cNvPr id="2" name="Rectángulo 1"/>
          <p:cNvSpPr/>
          <p:nvPr/>
        </p:nvSpPr>
        <p:spPr>
          <a:xfrm>
            <a:off x="347486" y="2894054"/>
            <a:ext cx="3726035" cy="2031325"/>
          </a:xfrm>
          <a:prstGeom prst="rect">
            <a:avLst/>
          </a:prstGeom>
        </p:spPr>
        <p:txBody>
          <a:bodyPr wrap="square">
            <a:spAutoFit/>
          </a:bodyPr>
          <a:lstStyle/>
          <a:p>
            <a:r>
              <a:rPr lang="es-MX" dirty="0">
                <a:solidFill>
                  <a:srgbClr val="FF0000"/>
                </a:solidFill>
                <a:latin typeface="Metropolis Black"/>
              </a:rPr>
              <a:t>Sitio.</a:t>
            </a:r>
          </a:p>
          <a:p>
            <a:r>
              <a:rPr lang="es-MX" dirty="0">
                <a:latin typeface="Metropolis Black"/>
              </a:rPr>
              <a:t>Una comunidad vegetal distintiva, de superficie considerable, aún dentro de un tipo de vegetación mayor, pero que se encuentra plenamente diferenciado por su estructura y productividad</a:t>
            </a:r>
          </a:p>
        </p:txBody>
      </p:sp>
      <p:pic>
        <p:nvPicPr>
          <p:cNvPr id="9" name="Imagen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23844" y="934381"/>
            <a:ext cx="4463005" cy="5950673"/>
          </a:xfrm>
          <a:prstGeom prst="rect">
            <a:avLst/>
          </a:prstGeom>
        </p:spPr>
      </p:pic>
      <p:sp>
        <p:nvSpPr>
          <p:cNvPr id="10" name="Anillo 9"/>
          <p:cNvSpPr/>
          <p:nvPr/>
        </p:nvSpPr>
        <p:spPr>
          <a:xfrm>
            <a:off x="4715070" y="4588309"/>
            <a:ext cx="2275133" cy="2247901"/>
          </a:xfrm>
          <a:prstGeom prst="donut">
            <a:avLst>
              <a:gd name="adj" fmla="val 5354"/>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solidFill>
                <a:schemeClr val="tx1"/>
              </a:solidFill>
            </a:endParaRPr>
          </a:p>
        </p:txBody>
      </p:sp>
      <p:sp>
        <p:nvSpPr>
          <p:cNvPr id="8" name="Rectángulo 7"/>
          <p:cNvSpPr/>
          <p:nvPr/>
        </p:nvSpPr>
        <p:spPr>
          <a:xfrm>
            <a:off x="4562881" y="6456558"/>
            <a:ext cx="3449620" cy="400110"/>
          </a:xfrm>
          <a:prstGeom prst="rect">
            <a:avLst/>
          </a:prstGeom>
        </p:spPr>
        <p:txBody>
          <a:bodyPr wrap="square">
            <a:spAutoFit/>
          </a:bodyPr>
          <a:lstStyle/>
          <a:p>
            <a:r>
              <a:rPr lang="es-MX" sz="1000" dirty="0">
                <a:solidFill>
                  <a:prstClr val="white"/>
                </a:solidFill>
                <a:latin typeface="Century Gothic" panose="020B0502020202020204"/>
              </a:rPr>
              <a:t>Selva baja caducifolia  Nanchititla, </a:t>
            </a:r>
            <a:r>
              <a:rPr lang="es-MX" sz="1000" dirty="0" err="1" smtClean="0">
                <a:solidFill>
                  <a:prstClr val="white"/>
                </a:solidFill>
                <a:latin typeface="Century Gothic" panose="020B0502020202020204"/>
              </a:rPr>
              <a:t>Luvianos</a:t>
            </a:r>
            <a:r>
              <a:rPr lang="es-MX" sz="1000" dirty="0" smtClean="0">
                <a:solidFill>
                  <a:prstClr val="white"/>
                </a:solidFill>
                <a:latin typeface="Century Gothic" panose="020B0502020202020204"/>
              </a:rPr>
              <a:t>. </a:t>
            </a:r>
            <a:r>
              <a:rPr lang="es-MX" sz="1000" dirty="0">
                <a:solidFill>
                  <a:prstClr val="white"/>
                </a:solidFill>
                <a:latin typeface="Century Gothic" panose="020B0502020202020204"/>
              </a:rPr>
              <a:t>México</a:t>
            </a:r>
          </a:p>
          <a:p>
            <a:r>
              <a:rPr lang="es-MX" sz="1000" dirty="0">
                <a:solidFill>
                  <a:prstClr val="white"/>
                </a:solidFill>
                <a:latin typeface="Century Gothic" panose="020B0502020202020204"/>
              </a:rPr>
              <a:t>Foto: Dr. Dorantes CEJ</a:t>
            </a:r>
          </a:p>
        </p:txBody>
      </p:sp>
    </p:spTree>
    <p:extLst>
      <p:ext uri="{BB962C8B-B14F-4D97-AF65-F5344CB8AC3E}">
        <p14:creationId xmlns:p14="http://schemas.microsoft.com/office/powerpoint/2010/main" val="32077786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17315" y="1317384"/>
            <a:ext cx="8601845" cy="1754326"/>
          </a:xfrm>
          <a:prstGeom prst="rect">
            <a:avLst/>
          </a:prstGeom>
          <a:noFill/>
        </p:spPr>
        <p:txBody>
          <a:bodyPr wrap="square" rtlCol="0">
            <a:spAutoFit/>
          </a:bodyPr>
          <a:lstStyle/>
          <a:p>
            <a:pPr algn="ctr"/>
            <a:r>
              <a:rPr lang="es-MX" dirty="0" smtClean="0">
                <a:latin typeface="Aharoni" panose="02010803020104030203" pitchFamily="2" charset="-79"/>
                <a:cs typeface="Aharoni" panose="02010803020104030203" pitchFamily="2" charset="-79"/>
              </a:rPr>
              <a:t>PROGRAMA </a:t>
            </a:r>
            <a:r>
              <a:rPr lang="es-MX" dirty="0">
                <a:latin typeface="Aharoni" panose="02010803020104030203" pitchFamily="2" charset="-79"/>
                <a:cs typeface="Aharoni" panose="02010803020104030203" pitchFamily="2" charset="-79"/>
              </a:rPr>
              <a:t>POR COMPETENCIAS </a:t>
            </a:r>
          </a:p>
          <a:p>
            <a:pPr algn="ctr"/>
            <a:r>
              <a:rPr lang="es-MX" dirty="0" smtClean="0">
                <a:latin typeface="Aharoni" panose="02010803020104030203" pitchFamily="2" charset="-79"/>
                <a:cs typeface="Aharoni" panose="02010803020104030203" pitchFamily="2" charset="-79"/>
              </a:rPr>
              <a:t>MANEJO DE PASTIZALES</a:t>
            </a:r>
            <a:endParaRPr lang="es-MX" dirty="0">
              <a:latin typeface="Aharoni" panose="02010803020104030203" pitchFamily="2" charset="-79"/>
              <a:cs typeface="Aharoni" panose="02010803020104030203" pitchFamily="2" charset="-79"/>
            </a:endParaRPr>
          </a:p>
          <a:p>
            <a:pPr algn="ctr"/>
            <a:endParaRPr lang="es-MX" dirty="0">
              <a:latin typeface="Aharoni" panose="02010803020104030203" pitchFamily="2" charset="-79"/>
              <a:cs typeface="Aharoni" panose="02010803020104030203" pitchFamily="2" charset="-79"/>
            </a:endParaRPr>
          </a:p>
          <a:p>
            <a:pPr algn="ctr"/>
            <a:r>
              <a:rPr lang="es-MX" dirty="0">
                <a:latin typeface="Aharoni" panose="02010803020104030203" pitchFamily="2" charset="-79"/>
                <a:cs typeface="Aharoni" panose="02010803020104030203" pitchFamily="2" charset="-79"/>
              </a:rPr>
              <a:t>ELABORADO POR: DR. ERNESTO JOEL DORANTES CORONADO</a:t>
            </a:r>
          </a:p>
          <a:p>
            <a:pPr algn="ctr"/>
            <a:endParaRPr lang="es-MX" dirty="0">
              <a:latin typeface="Aharoni" panose="02010803020104030203" pitchFamily="2" charset="-79"/>
              <a:cs typeface="Aharoni" panose="02010803020104030203" pitchFamily="2" charset="-79"/>
            </a:endParaRPr>
          </a:p>
          <a:p>
            <a:r>
              <a:rPr lang="es-MX" dirty="0" smtClean="0">
                <a:latin typeface="Aharoni" panose="02010803020104030203" pitchFamily="2" charset="-79"/>
                <a:cs typeface="Aharoni" panose="02010803020104030203" pitchFamily="2" charset="-79"/>
              </a:rPr>
              <a:t>                                           UNIDAD </a:t>
            </a:r>
            <a:r>
              <a:rPr lang="es-MX" dirty="0">
                <a:latin typeface="Aharoni" panose="02010803020104030203" pitchFamily="2" charset="-79"/>
                <a:cs typeface="Aharoni" panose="02010803020104030203" pitchFamily="2" charset="-79"/>
              </a:rPr>
              <a:t>DE COMPETENCIA: I</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Metropolis Extra Bold"/>
              <a:cs typeface="Metropolis Extra Bold"/>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4109003" y="6403453"/>
            <a:ext cx="5012853" cy="3693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a:latin typeface="Metropolis Black"/>
                <a:cs typeface="Metropolis Black"/>
              </a:rPr>
              <a:t>MANEJO DE PASTIZALES</a:t>
            </a:r>
            <a:br>
              <a:rPr lang="es-ES" sz="900" dirty="0">
                <a:latin typeface="Metropolis Black"/>
                <a:cs typeface="Metropolis Black"/>
              </a:rPr>
            </a:br>
            <a:r>
              <a:rPr lang="es-ES" sz="900" dirty="0" smtClean="0">
                <a:latin typeface="Metropolis Black"/>
                <a:cs typeface="Metropolis Black"/>
              </a:rPr>
              <a:t>TERMINOLOGÍA</a:t>
            </a:r>
            <a:endParaRPr lang="es-ES" sz="900" dirty="0">
              <a:solidFill>
                <a:schemeClr val="bg1"/>
              </a:solidFill>
              <a:latin typeface="Metropolis Light"/>
              <a:cs typeface="Metropolis Light"/>
            </a:endParaRPr>
          </a:p>
        </p:txBody>
      </p:sp>
      <p:graphicFrame>
        <p:nvGraphicFramePr>
          <p:cNvPr id="11" name="Tabla 10"/>
          <p:cNvGraphicFramePr>
            <a:graphicFrameLocks noGrp="1"/>
          </p:cNvGraphicFramePr>
          <p:nvPr>
            <p:extLst>
              <p:ext uri="{D42A27DB-BD31-4B8C-83A1-F6EECF244321}">
                <p14:modId xmlns:p14="http://schemas.microsoft.com/office/powerpoint/2010/main" val="1344915338"/>
              </p:ext>
            </p:extLst>
          </p:nvPr>
        </p:nvGraphicFramePr>
        <p:xfrm>
          <a:off x="217315" y="3555183"/>
          <a:ext cx="8681120" cy="2054097"/>
        </p:xfrm>
        <a:graphic>
          <a:graphicData uri="http://schemas.openxmlformats.org/drawingml/2006/table">
            <a:tbl>
              <a:tblPr firstRow="1" bandRow="1"/>
              <a:tblGrid>
                <a:gridCol w="8681120"/>
              </a:tblGrid>
              <a:tr h="360590">
                <a:tc>
                  <a:txBody>
                    <a:bodyPr/>
                    <a:lstStyle>
                      <a:lvl1pPr marL="0" algn="l" defTabSz="457200" rtl="0" eaLnBrk="1" latinLnBrk="0" hangingPunct="1">
                        <a:defRPr sz="1800" b="1" kern="1200">
                          <a:solidFill>
                            <a:schemeClr val="lt1"/>
                          </a:solidFill>
                          <a:latin typeface="Century Gothic" panose="020B0502020202020204"/>
                        </a:defRPr>
                      </a:lvl1pPr>
                      <a:lvl2pPr marL="457200" algn="l" defTabSz="457200" rtl="0" eaLnBrk="1" latinLnBrk="0" hangingPunct="1">
                        <a:defRPr sz="1800" b="1" kern="1200">
                          <a:solidFill>
                            <a:schemeClr val="lt1"/>
                          </a:solidFill>
                          <a:latin typeface="Century Gothic" panose="020B0502020202020204"/>
                        </a:defRPr>
                      </a:lvl2pPr>
                      <a:lvl3pPr marL="914400" algn="l" defTabSz="457200" rtl="0" eaLnBrk="1" latinLnBrk="0" hangingPunct="1">
                        <a:defRPr sz="1800" b="1" kern="1200">
                          <a:solidFill>
                            <a:schemeClr val="lt1"/>
                          </a:solidFill>
                          <a:latin typeface="Century Gothic" panose="020B0502020202020204"/>
                        </a:defRPr>
                      </a:lvl3pPr>
                      <a:lvl4pPr marL="1371600" algn="l" defTabSz="457200" rtl="0" eaLnBrk="1" latinLnBrk="0" hangingPunct="1">
                        <a:defRPr sz="1800" b="1" kern="1200">
                          <a:solidFill>
                            <a:schemeClr val="lt1"/>
                          </a:solidFill>
                          <a:latin typeface="Century Gothic" panose="020B0502020202020204"/>
                        </a:defRPr>
                      </a:lvl4pPr>
                      <a:lvl5pPr marL="1828800" algn="l" defTabSz="457200" rtl="0" eaLnBrk="1" latinLnBrk="0" hangingPunct="1">
                        <a:defRPr sz="1800" b="1" kern="1200">
                          <a:solidFill>
                            <a:schemeClr val="lt1"/>
                          </a:solidFill>
                          <a:latin typeface="Century Gothic" panose="020B0502020202020204"/>
                        </a:defRPr>
                      </a:lvl5pPr>
                      <a:lvl6pPr marL="2286000" algn="l" defTabSz="457200" rtl="0" eaLnBrk="1" latinLnBrk="0" hangingPunct="1">
                        <a:defRPr sz="1800" b="1" kern="1200">
                          <a:solidFill>
                            <a:schemeClr val="lt1"/>
                          </a:solidFill>
                          <a:latin typeface="Century Gothic" panose="020B0502020202020204"/>
                        </a:defRPr>
                      </a:lvl6pPr>
                      <a:lvl7pPr marL="2743200" algn="l" defTabSz="457200" rtl="0" eaLnBrk="1" latinLnBrk="0" hangingPunct="1">
                        <a:defRPr sz="1800" b="1" kern="1200">
                          <a:solidFill>
                            <a:schemeClr val="lt1"/>
                          </a:solidFill>
                          <a:latin typeface="Century Gothic" panose="020B0502020202020204"/>
                        </a:defRPr>
                      </a:lvl7pPr>
                      <a:lvl8pPr marL="3200400" algn="l" defTabSz="457200" rtl="0" eaLnBrk="1" latinLnBrk="0" hangingPunct="1">
                        <a:defRPr sz="1800" b="1" kern="1200">
                          <a:solidFill>
                            <a:schemeClr val="lt1"/>
                          </a:solidFill>
                          <a:latin typeface="Century Gothic" panose="020B0502020202020204"/>
                        </a:defRPr>
                      </a:lvl8pPr>
                      <a:lvl9pPr marL="3657600" algn="l" defTabSz="457200" rtl="0" eaLnBrk="1" latinLnBrk="0" hangingPunct="1">
                        <a:defRPr sz="1800" b="1" kern="1200">
                          <a:solidFill>
                            <a:schemeClr val="lt1"/>
                          </a:solidFill>
                          <a:latin typeface="Century Gothic" panose="020B0502020202020204"/>
                        </a:defRPr>
                      </a:lvl9pPr>
                    </a:lstStyle>
                    <a:p>
                      <a:pPr marL="0" marR="0" indent="0" algn="ctr" defTabSz="457200" rtl="0" eaLnBrk="1" fontAlgn="auto" latinLnBrk="0" hangingPunct="1">
                        <a:lnSpc>
                          <a:spcPct val="100000"/>
                        </a:lnSpc>
                        <a:spcBef>
                          <a:spcPts val="0"/>
                        </a:spcBef>
                        <a:spcAft>
                          <a:spcPts val="0"/>
                        </a:spcAft>
                        <a:buClrTx/>
                        <a:buSzTx/>
                        <a:buFontTx/>
                        <a:buNone/>
                        <a:tabLst/>
                        <a:defRPr/>
                      </a:pPr>
                      <a:r>
                        <a:rPr lang="es-MX" sz="2400" dirty="0" smtClean="0"/>
                        <a:t>COMPETENCIA GENÉRICA</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6AAC90"/>
                    </a:solidFill>
                  </a:tcPr>
                </a:tc>
              </a:tr>
              <a:tr h="1596897">
                <a:tc>
                  <a:txBody>
                    <a:bodyPr/>
                    <a:lstStyle>
                      <a:lvl1pPr marL="0" algn="l" defTabSz="457200" rtl="0" eaLnBrk="1" latinLnBrk="0" hangingPunct="1">
                        <a:defRPr sz="1800" kern="1200">
                          <a:solidFill>
                            <a:schemeClr val="dk1"/>
                          </a:solidFill>
                          <a:latin typeface="Century Gothic" panose="020B0502020202020204"/>
                        </a:defRPr>
                      </a:lvl1pPr>
                      <a:lvl2pPr marL="457200" algn="l" defTabSz="457200" rtl="0" eaLnBrk="1" latinLnBrk="0" hangingPunct="1">
                        <a:defRPr sz="1800" kern="1200">
                          <a:solidFill>
                            <a:schemeClr val="dk1"/>
                          </a:solidFill>
                          <a:latin typeface="Century Gothic" panose="020B0502020202020204"/>
                        </a:defRPr>
                      </a:lvl2pPr>
                      <a:lvl3pPr marL="914400" algn="l" defTabSz="457200" rtl="0" eaLnBrk="1" latinLnBrk="0" hangingPunct="1">
                        <a:defRPr sz="1800" kern="1200">
                          <a:solidFill>
                            <a:schemeClr val="dk1"/>
                          </a:solidFill>
                          <a:latin typeface="Century Gothic" panose="020B0502020202020204"/>
                        </a:defRPr>
                      </a:lvl3pPr>
                      <a:lvl4pPr marL="1371600" algn="l" defTabSz="457200" rtl="0" eaLnBrk="1" latinLnBrk="0" hangingPunct="1">
                        <a:defRPr sz="1800" kern="1200">
                          <a:solidFill>
                            <a:schemeClr val="dk1"/>
                          </a:solidFill>
                          <a:latin typeface="Century Gothic" panose="020B0502020202020204"/>
                        </a:defRPr>
                      </a:lvl4pPr>
                      <a:lvl5pPr marL="1828800" algn="l" defTabSz="457200" rtl="0" eaLnBrk="1" latinLnBrk="0" hangingPunct="1">
                        <a:defRPr sz="1800" kern="1200">
                          <a:solidFill>
                            <a:schemeClr val="dk1"/>
                          </a:solidFill>
                          <a:latin typeface="Century Gothic" panose="020B0502020202020204"/>
                        </a:defRPr>
                      </a:lvl5pPr>
                      <a:lvl6pPr marL="2286000" algn="l" defTabSz="457200" rtl="0" eaLnBrk="1" latinLnBrk="0" hangingPunct="1">
                        <a:defRPr sz="1800" kern="1200">
                          <a:solidFill>
                            <a:schemeClr val="dk1"/>
                          </a:solidFill>
                          <a:latin typeface="Century Gothic" panose="020B0502020202020204"/>
                        </a:defRPr>
                      </a:lvl6pPr>
                      <a:lvl7pPr marL="2743200" algn="l" defTabSz="457200" rtl="0" eaLnBrk="1" latinLnBrk="0" hangingPunct="1">
                        <a:defRPr sz="1800" kern="1200">
                          <a:solidFill>
                            <a:schemeClr val="dk1"/>
                          </a:solidFill>
                          <a:latin typeface="Century Gothic" panose="020B0502020202020204"/>
                        </a:defRPr>
                      </a:lvl7pPr>
                      <a:lvl8pPr marL="3200400" algn="l" defTabSz="457200" rtl="0" eaLnBrk="1" latinLnBrk="0" hangingPunct="1">
                        <a:defRPr sz="1800" kern="1200">
                          <a:solidFill>
                            <a:schemeClr val="dk1"/>
                          </a:solidFill>
                          <a:latin typeface="Century Gothic" panose="020B0502020202020204"/>
                        </a:defRPr>
                      </a:lvl8pPr>
                      <a:lvl9pPr marL="3657600" algn="l" defTabSz="457200" rtl="0" eaLnBrk="1" latinLnBrk="0" hangingPunct="1">
                        <a:defRPr sz="1800" kern="1200">
                          <a:solidFill>
                            <a:schemeClr val="dk1"/>
                          </a:solidFill>
                          <a:latin typeface="Century Gothic" panose="020B0502020202020204"/>
                        </a:defRPr>
                      </a:lvl9pPr>
                    </a:lstStyle>
                    <a:p>
                      <a:pPr algn="just"/>
                      <a:r>
                        <a:rPr lang="es-ES" sz="1800" dirty="0" smtClean="0">
                          <a:effectLst/>
                          <a:latin typeface="Metropolis Black"/>
                          <a:ea typeface="Times New Roman" panose="02020603050405020304" pitchFamily="18" charset="0"/>
                        </a:rPr>
                        <a:t>Terminología. Para obtener una claridad y comprensión entre conceptos como pastizal, agostadero, zacatal, pastoreo,  apacentamiento, entre otros. En función de evitar la discordancia entre los mismos; sobre todo para evitar que se da por las inadecuadas traducciones que se hacen principalmente del inglés al español.</a:t>
                      </a:r>
                      <a:endParaRPr lang="es-MX" dirty="0">
                        <a:latin typeface="Metropolis Black"/>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AAC90">
                        <a:tint val="40000"/>
                      </a:srgbClr>
                    </a:solidFill>
                  </a:tcPr>
                </a:tc>
              </a:tr>
            </a:tbl>
          </a:graphicData>
        </a:graphic>
      </p:graphicFrame>
    </p:spTree>
    <p:extLst>
      <p:ext uri="{BB962C8B-B14F-4D97-AF65-F5344CB8AC3E}">
        <p14:creationId xmlns:p14="http://schemas.microsoft.com/office/powerpoint/2010/main" val="18935939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Rectángulo 5"/>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7" name="Imagen 6"/>
          <p:cNvPicPr>
            <a:picLocks noChangeAspect="1"/>
          </p:cNvPicPr>
          <p:nvPr/>
        </p:nvPicPr>
        <p:blipFill rotWithShape="1">
          <a:blip r:embed="rId2"/>
          <a:srcRect l="73958" t="84690" r="12292" b="10271"/>
          <a:stretch/>
        </p:blipFill>
        <p:spPr>
          <a:xfrm>
            <a:off x="7265365" y="6505576"/>
            <a:ext cx="1678610" cy="330634"/>
          </a:xfrm>
          <a:prstGeom prst="rect">
            <a:avLst/>
          </a:prstGeom>
        </p:spPr>
      </p:pic>
      <p:sp>
        <p:nvSpPr>
          <p:cNvPr id="2" name="Rectángulo 1"/>
          <p:cNvSpPr/>
          <p:nvPr/>
        </p:nvSpPr>
        <p:spPr>
          <a:xfrm>
            <a:off x="217315" y="1306920"/>
            <a:ext cx="7926560" cy="1200329"/>
          </a:xfrm>
          <a:prstGeom prst="rect">
            <a:avLst/>
          </a:prstGeom>
        </p:spPr>
        <p:txBody>
          <a:bodyPr wrap="square">
            <a:spAutoFit/>
          </a:bodyPr>
          <a:lstStyle/>
          <a:p>
            <a:pPr algn="just"/>
            <a:r>
              <a:rPr lang="es-MX" dirty="0">
                <a:solidFill>
                  <a:srgbClr val="FF0000"/>
                </a:solidFill>
                <a:latin typeface="Metropolis Black"/>
              </a:rPr>
              <a:t>Condición.</a:t>
            </a:r>
          </a:p>
          <a:p>
            <a:pPr algn="just"/>
            <a:r>
              <a:rPr lang="es-MX" dirty="0">
                <a:latin typeface="Metropolis Black"/>
              </a:rPr>
              <a:t>Se refiere al estado o productividad del pastizal basándose en la composición botánica del mismo, generalmente desde el punto de vista forrajero.</a:t>
            </a:r>
          </a:p>
        </p:txBody>
      </p:sp>
      <p:sp>
        <p:nvSpPr>
          <p:cNvPr id="9" name="Rectángulo 8"/>
          <p:cNvSpPr/>
          <p:nvPr/>
        </p:nvSpPr>
        <p:spPr>
          <a:xfrm>
            <a:off x="3258862" y="3259603"/>
            <a:ext cx="811441" cy="369332"/>
          </a:xfrm>
          <a:prstGeom prst="rect">
            <a:avLst/>
          </a:prstGeom>
        </p:spPr>
        <p:txBody>
          <a:bodyPr wrap="none">
            <a:spAutoFit/>
          </a:bodyPr>
          <a:lstStyle/>
          <a:p>
            <a:pPr lvl="0"/>
            <a:r>
              <a:rPr lang="es-MX" dirty="0">
                <a:solidFill>
                  <a:prstClr val="white"/>
                </a:solidFill>
                <a:latin typeface="Century Gothic" panose="020B0502020202020204"/>
              </a:rPr>
              <a:t>Lluvia</a:t>
            </a:r>
          </a:p>
        </p:txBody>
      </p:sp>
      <p:sp>
        <p:nvSpPr>
          <p:cNvPr id="10" name="Rectángulo 9"/>
          <p:cNvSpPr/>
          <p:nvPr/>
        </p:nvSpPr>
        <p:spPr>
          <a:xfrm>
            <a:off x="6729840" y="3274962"/>
            <a:ext cx="756938" cy="369332"/>
          </a:xfrm>
          <a:prstGeom prst="rect">
            <a:avLst/>
          </a:prstGeom>
        </p:spPr>
        <p:txBody>
          <a:bodyPr wrap="none">
            <a:spAutoFit/>
          </a:bodyPr>
          <a:lstStyle/>
          <a:p>
            <a:pPr lvl="0"/>
            <a:r>
              <a:rPr lang="es-MX" dirty="0">
                <a:solidFill>
                  <a:prstClr val="white"/>
                </a:solidFill>
                <a:latin typeface="Century Gothic" panose="020B0502020202020204"/>
              </a:rPr>
              <a:t>Seca</a:t>
            </a:r>
          </a:p>
        </p:txBody>
      </p:sp>
      <p:pic>
        <p:nvPicPr>
          <p:cNvPr id="4" name="Imagen 3"/>
          <p:cNvPicPr>
            <a:picLocks noChangeAspect="1"/>
          </p:cNvPicPr>
          <p:nvPr/>
        </p:nvPicPr>
        <p:blipFill>
          <a:blip r:embed="rId3"/>
          <a:stretch>
            <a:fillRect/>
          </a:stretch>
        </p:blipFill>
        <p:spPr>
          <a:xfrm>
            <a:off x="599325" y="3144052"/>
            <a:ext cx="2950658" cy="2210145"/>
          </a:xfrm>
          <a:prstGeom prst="rect">
            <a:avLst/>
          </a:prstGeom>
        </p:spPr>
      </p:pic>
      <p:pic>
        <p:nvPicPr>
          <p:cNvPr id="12" name="Imagen 11"/>
          <p:cNvPicPr>
            <a:picLocks noChangeAspect="1"/>
          </p:cNvPicPr>
          <p:nvPr/>
        </p:nvPicPr>
        <p:blipFill>
          <a:blip r:embed="rId4"/>
          <a:stretch>
            <a:fillRect/>
          </a:stretch>
        </p:blipFill>
        <p:spPr>
          <a:xfrm>
            <a:off x="4333014" y="3144052"/>
            <a:ext cx="3043289" cy="2210145"/>
          </a:xfrm>
          <a:prstGeom prst="rect">
            <a:avLst/>
          </a:prstGeom>
        </p:spPr>
      </p:pic>
    </p:spTree>
    <p:extLst>
      <p:ext uri="{BB962C8B-B14F-4D97-AF65-F5344CB8AC3E}">
        <p14:creationId xmlns:p14="http://schemas.microsoft.com/office/powerpoint/2010/main" val="36112975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Rectángulo 5"/>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7" name="Imagen 6"/>
          <p:cNvPicPr>
            <a:picLocks noChangeAspect="1"/>
          </p:cNvPicPr>
          <p:nvPr/>
        </p:nvPicPr>
        <p:blipFill rotWithShape="1">
          <a:blip r:embed="rId2"/>
          <a:srcRect l="73958" t="84690" r="12292" b="10271"/>
          <a:stretch/>
        </p:blipFill>
        <p:spPr>
          <a:xfrm>
            <a:off x="7265365" y="6505576"/>
            <a:ext cx="1678610" cy="330634"/>
          </a:xfrm>
          <a:prstGeom prst="rect">
            <a:avLst/>
          </a:prstGeom>
        </p:spPr>
      </p:pic>
      <p:sp>
        <p:nvSpPr>
          <p:cNvPr id="3" name="Rectángulo 2"/>
          <p:cNvSpPr/>
          <p:nvPr/>
        </p:nvSpPr>
        <p:spPr>
          <a:xfrm>
            <a:off x="624939" y="1277699"/>
            <a:ext cx="4572000" cy="923330"/>
          </a:xfrm>
          <a:prstGeom prst="rect">
            <a:avLst/>
          </a:prstGeom>
        </p:spPr>
        <p:txBody>
          <a:bodyPr>
            <a:spAutoFit/>
          </a:bodyPr>
          <a:lstStyle/>
          <a:p>
            <a:r>
              <a:rPr lang="es-MX" dirty="0">
                <a:solidFill>
                  <a:srgbClr val="FF0000"/>
                </a:solidFill>
                <a:latin typeface="Metropolis Black"/>
              </a:rPr>
              <a:t>Tendencia</a:t>
            </a:r>
            <a:r>
              <a:rPr lang="es-MX" dirty="0">
                <a:latin typeface="Metropolis Black"/>
              </a:rPr>
              <a:t>.</a:t>
            </a:r>
          </a:p>
          <a:p>
            <a:r>
              <a:rPr lang="es-MX" dirty="0">
                <a:latin typeface="Metropolis Black"/>
              </a:rPr>
              <a:t>La dirección de cambio en la condición de un pastizal.</a:t>
            </a:r>
          </a:p>
        </p:txBody>
      </p:sp>
      <p:pic>
        <p:nvPicPr>
          <p:cNvPr id="2" name="Imagen 1"/>
          <p:cNvPicPr>
            <a:picLocks noChangeAspect="1"/>
          </p:cNvPicPr>
          <p:nvPr/>
        </p:nvPicPr>
        <p:blipFill>
          <a:blip r:embed="rId3"/>
          <a:stretch>
            <a:fillRect/>
          </a:stretch>
        </p:blipFill>
        <p:spPr>
          <a:xfrm>
            <a:off x="1215297" y="2794153"/>
            <a:ext cx="5405839" cy="3027270"/>
          </a:xfrm>
          <a:prstGeom prst="rect">
            <a:avLst/>
          </a:prstGeom>
        </p:spPr>
      </p:pic>
    </p:spTree>
    <p:extLst>
      <p:ext uri="{BB962C8B-B14F-4D97-AF65-F5344CB8AC3E}">
        <p14:creationId xmlns:p14="http://schemas.microsoft.com/office/powerpoint/2010/main" val="30500623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Rectángulo 5"/>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7" name="Imagen 6"/>
          <p:cNvPicPr>
            <a:picLocks noChangeAspect="1"/>
          </p:cNvPicPr>
          <p:nvPr/>
        </p:nvPicPr>
        <p:blipFill rotWithShape="1">
          <a:blip r:embed="rId2"/>
          <a:srcRect l="73958" t="84690" r="12292" b="10271"/>
          <a:stretch/>
        </p:blipFill>
        <p:spPr>
          <a:xfrm>
            <a:off x="7265365" y="6505576"/>
            <a:ext cx="1678610" cy="330634"/>
          </a:xfrm>
          <a:prstGeom prst="rect">
            <a:avLst/>
          </a:prstGeom>
        </p:spPr>
      </p:pic>
      <p:sp>
        <p:nvSpPr>
          <p:cNvPr id="3" name="Rectángulo 2"/>
          <p:cNvSpPr/>
          <p:nvPr/>
        </p:nvSpPr>
        <p:spPr>
          <a:xfrm>
            <a:off x="217315" y="2052578"/>
            <a:ext cx="4572000" cy="2862322"/>
          </a:xfrm>
          <a:prstGeom prst="rect">
            <a:avLst/>
          </a:prstGeom>
        </p:spPr>
        <p:txBody>
          <a:bodyPr>
            <a:spAutoFit/>
          </a:bodyPr>
          <a:lstStyle/>
          <a:p>
            <a:pPr algn="just"/>
            <a:r>
              <a:rPr lang="es-MX" dirty="0">
                <a:solidFill>
                  <a:srgbClr val="FF0000"/>
                </a:solidFill>
                <a:latin typeface="Metropolis Black"/>
              </a:rPr>
              <a:t>Forraje.</a:t>
            </a:r>
          </a:p>
          <a:p>
            <a:r>
              <a:rPr lang="es-MX" dirty="0"/>
              <a:t>Se define como cualquier parte comestible de una planta que tienen un valor nutritivo y que está disponible para ser consumida por los animales. Una planta o parte de la planta tiene que llenar varios requisitos antes de que pueda ser considerada como forraje. El más importante de estos es la aceptabilidad por parte de los animales, la disponibilidad y su aporte de nutrimentos.</a:t>
            </a:r>
          </a:p>
        </p:txBody>
      </p:sp>
      <p:pic>
        <p:nvPicPr>
          <p:cNvPr id="11" name="Imagen 10"/>
          <p:cNvPicPr>
            <a:picLocks noChangeAspect="1"/>
          </p:cNvPicPr>
          <p:nvPr/>
        </p:nvPicPr>
        <p:blipFill>
          <a:blip r:embed="rId3"/>
          <a:stretch>
            <a:fillRect/>
          </a:stretch>
        </p:blipFill>
        <p:spPr>
          <a:xfrm>
            <a:off x="5155894" y="3096185"/>
            <a:ext cx="3186008" cy="3322873"/>
          </a:xfrm>
          <a:prstGeom prst="rect">
            <a:avLst/>
          </a:prstGeom>
        </p:spPr>
      </p:pic>
      <p:pic>
        <p:nvPicPr>
          <p:cNvPr id="8" name="Imagen 7"/>
          <p:cNvPicPr>
            <a:picLocks noChangeAspect="1"/>
          </p:cNvPicPr>
          <p:nvPr/>
        </p:nvPicPr>
        <p:blipFill>
          <a:blip r:embed="rId4"/>
          <a:stretch>
            <a:fillRect/>
          </a:stretch>
        </p:blipFill>
        <p:spPr>
          <a:xfrm>
            <a:off x="4914726" y="-420563"/>
            <a:ext cx="2840982" cy="3792041"/>
          </a:xfrm>
          <a:prstGeom prst="rect">
            <a:avLst/>
          </a:prstGeom>
        </p:spPr>
      </p:pic>
      <p:pic>
        <p:nvPicPr>
          <p:cNvPr id="12" name="Imagen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2847733" y="5016536"/>
            <a:ext cx="2071316" cy="1553487"/>
          </a:xfrm>
          <a:prstGeom prst="rect">
            <a:avLst/>
          </a:prstGeom>
        </p:spPr>
      </p:pic>
      <p:pic>
        <p:nvPicPr>
          <p:cNvPr id="14" name="Imagen 13"/>
          <p:cNvPicPr>
            <a:picLocks noChangeAspect="1"/>
          </p:cNvPicPr>
          <p:nvPr/>
        </p:nvPicPr>
        <p:blipFill>
          <a:blip r:embed="rId6"/>
          <a:stretch>
            <a:fillRect/>
          </a:stretch>
        </p:blipFill>
        <p:spPr>
          <a:xfrm>
            <a:off x="7099131" y="3587776"/>
            <a:ext cx="1738530" cy="1221120"/>
          </a:xfrm>
          <a:prstGeom prst="rect">
            <a:avLst/>
          </a:prstGeom>
        </p:spPr>
      </p:pic>
    </p:spTree>
    <p:extLst>
      <p:ext uri="{BB962C8B-B14F-4D97-AF65-F5344CB8AC3E}">
        <p14:creationId xmlns:p14="http://schemas.microsoft.com/office/powerpoint/2010/main" val="167160744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Rectángulo 4"/>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6" name="Imagen 5"/>
          <p:cNvPicPr>
            <a:picLocks noChangeAspect="1"/>
          </p:cNvPicPr>
          <p:nvPr/>
        </p:nvPicPr>
        <p:blipFill rotWithShape="1">
          <a:blip r:embed="rId2"/>
          <a:srcRect l="73958" t="84690" r="12292" b="10271"/>
          <a:stretch/>
        </p:blipFill>
        <p:spPr>
          <a:xfrm>
            <a:off x="7265365" y="6505576"/>
            <a:ext cx="1678610" cy="330634"/>
          </a:xfrm>
          <a:prstGeom prst="rect">
            <a:avLst/>
          </a:prstGeom>
        </p:spPr>
      </p:pic>
      <p:sp>
        <p:nvSpPr>
          <p:cNvPr id="2" name="Rectángulo 1"/>
          <p:cNvSpPr/>
          <p:nvPr/>
        </p:nvSpPr>
        <p:spPr>
          <a:xfrm>
            <a:off x="217315" y="3003074"/>
            <a:ext cx="3068810" cy="1477328"/>
          </a:xfrm>
          <a:prstGeom prst="rect">
            <a:avLst/>
          </a:prstGeom>
        </p:spPr>
        <p:txBody>
          <a:bodyPr wrap="square">
            <a:spAutoFit/>
          </a:bodyPr>
          <a:lstStyle/>
          <a:p>
            <a:r>
              <a:rPr lang="es-MX" dirty="0">
                <a:solidFill>
                  <a:srgbClr val="FF0000"/>
                </a:solidFill>
                <a:latin typeface="Metropolis Black"/>
              </a:rPr>
              <a:t>Hierba.</a:t>
            </a:r>
          </a:p>
          <a:p>
            <a:r>
              <a:rPr lang="es-MX" dirty="0">
                <a:latin typeface="Metropolis Black"/>
              </a:rPr>
              <a:t>Cualquier herbácea que no pertenezca a la familia </a:t>
            </a:r>
            <a:r>
              <a:rPr lang="es-MX" dirty="0" err="1">
                <a:latin typeface="Metropolis Black"/>
              </a:rPr>
              <a:t>Gramineae</a:t>
            </a:r>
            <a:r>
              <a:rPr lang="es-MX" dirty="0">
                <a:latin typeface="Metropolis Black"/>
              </a:rPr>
              <a:t>, </a:t>
            </a:r>
            <a:r>
              <a:rPr lang="es-MX" dirty="0" err="1">
                <a:latin typeface="Metropolis Black"/>
              </a:rPr>
              <a:t>Cyperaceae</a:t>
            </a:r>
            <a:r>
              <a:rPr lang="es-MX" dirty="0">
                <a:latin typeface="Metropolis Black"/>
              </a:rPr>
              <a:t> y/o </a:t>
            </a:r>
            <a:r>
              <a:rPr lang="es-MX" dirty="0" err="1">
                <a:latin typeface="Metropolis Black"/>
              </a:rPr>
              <a:t>Juncaceae</a:t>
            </a:r>
            <a:r>
              <a:rPr lang="es-MX" dirty="0">
                <a:latin typeface="Metropolis Black"/>
              </a:rPr>
              <a:t> (</a:t>
            </a:r>
            <a:r>
              <a:rPr lang="es-MX" dirty="0" err="1">
                <a:latin typeface="Metropolis Black"/>
              </a:rPr>
              <a:t>Forb</a:t>
            </a:r>
            <a:r>
              <a:rPr lang="es-MX" dirty="0">
                <a:latin typeface="Metropolis Black"/>
              </a:rPr>
              <a:t> en inglés).</a:t>
            </a:r>
          </a:p>
        </p:txBody>
      </p:sp>
      <p:pic>
        <p:nvPicPr>
          <p:cNvPr id="7" name="Imagen 6"/>
          <p:cNvPicPr>
            <a:picLocks noChangeAspect="1"/>
          </p:cNvPicPr>
          <p:nvPr/>
        </p:nvPicPr>
        <p:blipFill>
          <a:blip r:embed="rId3"/>
          <a:stretch>
            <a:fillRect/>
          </a:stretch>
        </p:blipFill>
        <p:spPr>
          <a:xfrm>
            <a:off x="3848330" y="2452630"/>
            <a:ext cx="4964968" cy="2780382"/>
          </a:xfrm>
          <a:prstGeom prst="rect">
            <a:avLst/>
          </a:prstGeom>
        </p:spPr>
      </p:pic>
    </p:spTree>
    <p:extLst>
      <p:ext uri="{BB962C8B-B14F-4D97-AF65-F5344CB8AC3E}">
        <p14:creationId xmlns:p14="http://schemas.microsoft.com/office/powerpoint/2010/main" val="231072215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Rectángulo 4"/>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6" name="Imagen 5"/>
          <p:cNvPicPr>
            <a:picLocks noChangeAspect="1"/>
          </p:cNvPicPr>
          <p:nvPr/>
        </p:nvPicPr>
        <p:blipFill rotWithShape="1">
          <a:blip r:embed="rId2"/>
          <a:srcRect l="73958" t="84690" r="12292" b="10271"/>
          <a:stretch/>
        </p:blipFill>
        <p:spPr>
          <a:xfrm>
            <a:off x="7265365" y="6505576"/>
            <a:ext cx="1678610" cy="330634"/>
          </a:xfrm>
          <a:prstGeom prst="rect">
            <a:avLst/>
          </a:prstGeom>
        </p:spPr>
      </p:pic>
      <p:sp>
        <p:nvSpPr>
          <p:cNvPr id="3" name="Rectángulo 2"/>
          <p:cNvSpPr/>
          <p:nvPr/>
        </p:nvSpPr>
        <p:spPr>
          <a:xfrm>
            <a:off x="485775" y="2551837"/>
            <a:ext cx="4572000" cy="2031325"/>
          </a:xfrm>
          <a:prstGeom prst="rect">
            <a:avLst/>
          </a:prstGeom>
        </p:spPr>
        <p:txBody>
          <a:bodyPr>
            <a:spAutoFit/>
          </a:bodyPr>
          <a:lstStyle/>
          <a:p>
            <a:r>
              <a:rPr lang="es-MX" dirty="0">
                <a:solidFill>
                  <a:srgbClr val="FF0000"/>
                </a:solidFill>
                <a:latin typeface="Metropolis Black"/>
              </a:rPr>
              <a:t>Vegetación.</a:t>
            </a:r>
          </a:p>
          <a:p>
            <a:r>
              <a:rPr lang="es-MX" dirty="0">
                <a:latin typeface="Metropolis Black"/>
              </a:rPr>
              <a:t>Plantas en general o una agregación particular de plantas, especialmente con relación a las comunidades que ellas forman. Es la suma total de todas las plantas vasculares en una comunidad específica.</a:t>
            </a:r>
          </a:p>
        </p:txBody>
      </p:sp>
      <p:sp>
        <p:nvSpPr>
          <p:cNvPr id="9" name="Rectángulo 8"/>
          <p:cNvSpPr/>
          <p:nvPr/>
        </p:nvSpPr>
        <p:spPr>
          <a:xfrm>
            <a:off x="485775" y="5326095"/>
            <a:ext cx="4572000" cy="830997"/>
          </a:xfrm>
          <a:prstGeom prst="rect">
            <a:avLst/>
          </a:prstGeom>
        </p:spPr>
        <p:style>
          <a:lnRef idx="2">
            <a:schemeClr val="dk1">
              <a:shade val="50000"/>
            </a:schemeClr>
          </a:lnRef>
          <a:fillRef idx="1">
            <a:schemeClr val="dk1"/>
          </a:fillRef>
          <a:effectRef idx="0">
            <a:schemeClr val="dk1"/>
          </a:effectRef>
          <a:fontRef idx="minor">
            <a:schemeClr val="lt1"/>
          </a:fontRef>
        </p:style>
        <p:txBody>
          <a:bodyPr>
            <a:spAutoFit/>
          </a:bodyPr>
          <a:lstStyle/>
          <a:p>
            <a:pPr lvl="0"/>
            <a:r>
              <a:rPr lang="es-MX" sz="1200" dirty="0">
                <a:solidFill>
                  <a:prstClr val="white"/>
                </a:solidFill>
                <a:latin typeface="Century Gothic" panose="020B0502020202020204"/>
              </a:rPr>
              <a:t>Nota: Las plantas vasculares son las llamadas plantas superiores o </a:t>
            </a:r>
            <a:r>
              <a:rPr lang="es-MX" sz="1200" dirty="0" err="1">
                <a:solidFill>
                  <a:prstClr val="white"/>
                </a:solidFill>
                <a:latin typeface="Century Gothic" panose="020B0502020202020204"/>
              </a:rPr>
              <a:t>cormófitas</a:t>
            </a:r>
            <a:r>
              <a:rPr lang="es-MX" sz="1200" dirty="0">
                <a:solidFill>
                  <a:prstClr val="white"/>
                </a:solidFill>
                <a:latin typeface="Century Gothic" panose="020B0502020202020204"/>
              </a:rPr>
              <a:t> que forman parte de la flora. Su principal característica es que presentan una diferenciación real de tejidos en raíz, tallo, hojas, flores…</a:t>
            </a:r>
          </a:p>
        </p:txBody>
      </p:sp>
      <p:pic>
        <p:nvPicPr>
          <p:cNvPr id="10" name="Imagen 9"/>
          <p:cNvPicPr>
            <a:picLocks noChangeAspect="1"/>
          </p:cNvPicPr>
          <p:nvPr/>
        </p:nvPicPr>
        <p:blipFill rotWithShape="1">
          <a:blip r:embed="rId3">
            <a:extLst>
              <a:ext uri="{28A0092B-C50C-407E-A947-70E740481C1C}">
                <a14:useLocalDpi xmlns:a14="http://schemas.microsoft.com/office/drawing/2010/main" val="0"/>
              </a:ext>
            </a:extLst>
          </a:blip>
          <a:srcRect l="23874" t="15645" b="16416"/>
          <a:stretch/>
        </p:blipFill>
        <p:spPr>
          <a:xfrm>
            <a:off x="4845700" y="2335575"/>
            <a:ext cx="4098275" cy="2743201"/>
          </a:xfrm>
          <a:prstGeom prst="rect">
            <a:avLst/>
          </a:prstGeom>
        </p:spPr>
      </p:pic>
    </p:spTree>
    <p:extLst>
      <p:ext uri="{BB962C8B-B14F-4D97-AF65-F5344CB8AC3E}">
        <p14:creationId xmlns:p14="http://schemas.microsoft.com/office/powerpoint/2010/main" val="8631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Rectángulo 4"/>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6" name="Imagen 5"/>
          <p:cNvPicPr>
            <a:picLocks noChangeAspect="1"/>
          </p:cNvPicPr>
          <p:nvPr/>
        </p:nvPicPr>
        <p:blipFill rotWithShape="1">
          <a:blip r:embed="rId2"/>
          <a:srcRect l="73958" t="84690" r="12292" b="10271"/>
          <a:stretch/>
        </p:blipFill>
        <p:spPr>
          <a:xfrm>
            <a:off x="7265365" y="6505576"/>
            <a:ext cx="1678610" cy="330634"/>
          </a:xfrm>
          <a:prstGeom prst="rect">
            <a:avLst/>
          </a:prstGeom>
        </p:spPr>
      </p:pic>
      <p:sp>
        <p:nvSpPr>
          <p:cNvPr id="3" name="Rectángulo 2"/>
          <p:cNvSpPr/>
          <p:nvPr/>
        </p:nvSpPr>
        <p:spPr>
          <a:xfrm>
            <a:off x="600075" y="1951672"/>
            <a:ext cx="4572000" cy="1477328"/>
          </a:xfrm>
          <a:prstGeom prst="rect">
            <a:avLst/>
          </a:prstGeom>
        </p:spPr>
        <p:txBody>
          <a:bodyPr>
            <a:spAutoFit/>
          </a:bodyPr>
          <a:lstStyle/>
          <a:p>
            <a:r>
              <a:rPr lang="es-MX" dirty="0">
                <a:solidFill>
                  <a:srgbClr val="FF0000"/>
                </a:solidFill>
              </a:rPr>
              <a:t>Vegetación herbácea.</a:t>
            </a:r>
          </a:p>
          <a:p>
            <a:r>
              <a:rPr lang="es-MX" dirty="0"/>
              <a:t>Toda aquella vegetación que se encuentra en estrato inferior y de un sitio determinado, incluyendo hierbas, gramíneas, ciperáceas y </a:t>
            </a:r>
            <a:r>
              <a:rPr lang="es-MX" dirty="0" err="1"/>
              <a:t>juncaceas</a:t>
            </a:r>
            <a:r>
              <a:rPr lang="es-MX" dirty="0"/>
              <a:t>.</a:t>
            </a:r>
          </a:p>
        </p:txBody>
      </p:sp>
      <p:pic>
        <p:nvPicPr>
          <p:cNvPr id="2" name="Imagen 1"/>
          <p:cNvPicPr>
            <a:picLocks noChangeAspect="1"/>
          </p:cNvPicPr>
          <p:nvPr/>
        </p:nvPicPr>
        <p:blipFill>
          <a:blip r:embed="rId3"/>
          <a:stretch>
            <a:fillRect/>
          </a:stretch>
        </p:blipFill>
        <p:spPr>
          <a:xfrm>
            <a:off x="3633496" y="3246131"/>
            <a:ext cx="4309665" cy="3139620"/>
          </a:xfrm>
          <a:prstGeom prst="rect">
            <a:avLst/>
          </a:prstGeom>
        </p:spPr>
      </p:pic>
    </p:spTree>
    <p:extLst>
      <p:ext uri="{BB962C8B-B14F-4D97-AF65-F5344CB8AC3E}">
        <p14:creationId xmlns:p14="http://schemas.microsoft.com/office/powerpoint/2010/main" val="267615421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Rectángulo 4"/>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6" name="Imagen 5"/>
          <p:cNvPicPr>
            <a:picLocks noChangeAspect="1"/>
          </p:cNvPicPr>
          <p:nvPr/>
        </p:nvPicPr>
        <p:blipFill rotWithShape="1">
          <a:blip r:embed="rId2"/>
          <a:srcRect l="73958" t="84690" r="12292" b="10271"/>
          <a:stretch/>
        </p:blipFill>
        <p:spPr>
          <a:xfrm>
            <a:off x="7265365" y="6505576"/>
            <a:ext cx="1678610" cy="330634"/>
          </a:xfrm>
          <a:prstGeom prst="rect">
            <a:avLst/>
          </a:prstGeom>
        </p:spPr>
      </p:pic>
      <p:sp>
        <p:nvSpPr>
          <p:cNvPr id="2" name="Rectángulo 1"/>
          <p:cNvSpPr/>
          <p:nvPr/>
        </p:nvSpPr>
        <p:spPr>
          <a:xfrm>
            <a:off x="4131670" y="2051923"/>
            <a:ext cx="4572000" cy="3970318"/>
          </a:xfrm>
          <a:prstGeom prst="rect">
            <a:avLst/>
          </a:prstGeom>
        </p:spPr>
        <p:txBody>
          <a:bodyPr>
            <a:spAutoFit/>
          </a:bodyPr>
          <a:lstStyle/>
          <a:p>
            <a:r>
              <a:rPr lang="es-MX" dirty="0">
                <a:solidFill>
                  <a:srgbClr val="FF0000"/>
                </a:solidFill>
              </a:rPr>
              <a:t>Cobertura.</a:t>
            </a:r>
          </a:p>
          <a:p>
            <a:pPr algn="just"/>
            <a:r>
              <a:rPr lang="es-MX" dirty="0"/>
              <a:t>Es la proporción de superficie ocupada por una planta con base a la proyección vertical hacia abajo del follaje o parte aérea de la planta, expresada como fracción o porcentaje. La cobertura puede ser: basal, cuando se mide a nivel del suelo o sea la corona de la planta; aérea cuando se mide el follaje. Por ejemplo si un “ballico” (</a:t>
            </a:r>
            <a:r>
              <a:rPr lang="es-MX" dirty="0" err="1"/>
              <a:t>Lolium</a:t>
            </a:r>
            <a:r>
              <a:rPr lang="es-MX" dirty="0"/>
              <a:t> perenne) tiene una cobertura de 35; nos indica que una superficie de suelo está cubierto por ballico en un 35 %, el resto pude ser otras especies o suelo desnudo.</a:t>
            </a:r>
          </a:p>
          <a:p>
            <a:endParaRPr lang="es-MX" dirty="0"/>
          </a:p>
        </p:txBody>
      </p:sp>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784" y="1299072"/>
            <a:ext cx="4064000" cy="3048000"/>
          </a:xfrm>
          <a:prstGeom prst="rect">
            <a:avLst/>
          </a:prstGeom>
        </p:spPr>
      </p:pic>
    </p:spTree>
    <p:extLst>
      <p:ext uri="{BB962C8B-B14F-4D97-AF65-F5344CB8AC3E}">
        <p14:creationId xmlns:p14="http://schemas.microsoft.com/office/powerpoint/2010/main" val="387470905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Rectángulo 4"/>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6" name="Imagen 5"/>
          <p:cNvPicPr>
            <a:picLocks noChangeAspect="1"/>
          </p:cNvPicPr>
          <p:nvPr/>
        </p:nvPicPr>
        <p:blipFill rotWithShape="1">
          <a:blip r:embed="rId2"/>
          <a:srcRect l="73958" t="84690" r="12292" b="10271"/>
          <a:stretch/>
        </p:blipFill>
        <p:spPr>
          <a:xfrm>
            <a:off x="7265365" y="6505576"/>
            <a:ext cx="1678610" cy="330634"/>
          </a:xfrm>
          <a:prstGeom prst="rect">
            <a:avLst/>
          </a:prstGeom>
        </p:spPr>
      </p:pic>
      <p:sp>
        <p:nvSpPr>
          <p:cNvPr id="3" name="Rectángulo 2"/>
          <p:cNvSpPr/>
          <p:nvPr/>
        </p:nvSpPr>
        <p:spPr>
          <a:xfrm>
            <a:off x="324997" y="1610671"/>
            <a:ext cx="4572000" cy="3416320"/>
          </a:xfrm>
          <a:prstGeom prst="rect">
            <a:avLst/>
          </a:prstGeom>
        </p:spPr>
        <p:txBody>
          <a:bodyPr>
            <a:spAutoFit/>
          </a:bodyPr>
          <a:lstStyle/>
          <a:p>
            <a:r>
              <a:rPr lang="es-MX" dirty="0">
                <a:solidFill>
                  <a:srgbClr val="FF0000"/>
                </a:solidFill>
              </a:rPr>
              <a:t>Frecuencia.</a:t>
            </a:r>
          </a:p>
          <a:p>
            <a:pPr algn="just"/>
            <a:r>
              <a:rPr lang="es-MX" dirty="0"/>
              <a:t>Es una expresión estadística de la presencia o ausencia de individuos en una serie de </a:t>
            </a:r>
            <a:r>
              <a:rPr lang="es-MX" dirty="0" err="1"/>
              <a:t>submuestras</a:t>
            </a:r>
            <a:r>
              <a:rPr lang="es-MX" dirty="0"/>
              <a:t>. Numéricamente es la relación entre el número de muestras que contienen una especie y el número total de  muestras expresado en porcentaje. Por ejemplo si la especie (</a:t>
            </a:r>
            <a:r>
              <a:rPr lang="es-MX" dirty="0" err="1"/>
              <a:t>Brachiaria</a:t>
            </a:r>
            <a:r>
              <a:rPr lang="es-MX" dirty="0"/>
              <a:t> </a:t>
            </a:r>
            <a:r>
              <a:rPr lang="es-MX" dirty="0" err="1"/>
              <a:t>brizantha</a:t>
            </a:r>
            <a:r>
              <a:rPr lang="es-MX" dirty="0"/>
              <a:t>), aparece en 27 muestras, cuando se han hecho 45 </a:t>
            </a:r>
            <a:r>
              <a:rPr lang="es-MX" dirty="0" err="1"/>
              <a:t>submuestras</a:t>
            </a:r>
            <a:r>
              <a:rPr lang="es-MX" dirty="0"/>
              <a:t> en un pastizal, la frecuencia será:</a:t>
            </a:r>
          </a:p>
          <a:p>
            <a:pPr algn="just"/>
            <a:endParaRPr lang="es-MX" dirty="0"/>
          </a:p>
          <a:p>
            <a:r>
              <a:rPr lang="es-MX" dirty="0"/>
              <a:t>F = 27/45  = 0,60 (60%)</a:t>
            </a:r>
          </a:p>
        </p:txBody>
      </p:sp>
    </p:spTree>
    <p:extLst>
      <p:ext uri="{BB962C8B-B14F-4D97-AF65-F5344CB8AC3E}">
        <p14:creationId xmlns:p14="http://schemas.microsoft.com/office/powerpoint/2010/main" val="100232891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l="73958" t="84690" r="12292" b="10271"/>
          <a:stretch/>
        </p:blipFill>
        <p:spPr>
          <a:xfrm>
            <a:off x="7265365" y="6505576"/>
            <a:ext cx="1678610" cy="330634"/>
          </a:xfrm>
          <a:prstGeom prst="rect">
            <a:avLst/>
          </a:prstGeom>
        </p:spPr>
      </p:pic>
      <p:sp>
        <p:nvSpPr>
          <p:cNvPr id="6" name="Rectángulo 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 name="Rectángulo 1"/>
          <p:cNvSpPr/>
          <p:nvPr/>
        </p:nvSpPr>
        <p:spPr>
          <a:xfrm>
            <a:off x="155070" y="1072106"/>
            <a:ext cx="4572000" cy="1477328"/>
          </a:xfrm>
          <a:prstGeom prst="rect">
            <a:avLst/>
          </a:prstGeom>
        </p:spPr>
        <p:txBody>
          <a:bodyPr>
            <a:spAutoFit/>
          </a:bodyPr>
          <a:lstStyle/>
          <a:p>
            <a:r>
              <a:rPr lang="es-MX" dirty="0">
                <a:solidFill>
                  <a:srgbClr val="FF0000"/>
                </a:solidFill>
                <a:latin typeface="Metropolis Black"/>
              </a:rPr>
              <a:t>Abundancia.</a:t>
            </a:r>
          </a:p>
          <a:p>
            <a:r>
              <a:rPr lang="es-MX" dirty="0"/>
              <a:t>Es una descripción específica, con relación a la densidad de las especies. Se le utiliza bajo la siguiente clasificación: 1) muy rara, 2) rara, 3) ocasional, 4) abundante y 5) muy abundante.</a:t>
            </a:r>
          </a:p>
        </p:txBody>
      </p:sp>
      <p:pic>
        <p:nvPicPr>
          <p:cNvPr id="5" name="Imagen 4"/>
          <p:cNvPicPr>
            <a:picLocks noChangeAspect="1"/>
          </p:cNvPicPr>
          <p:nvPr/>
        </p:nvPicPr>
        <p:blipFill>
          <a:blip r:embed="rId3"/>
          <a:stretch>
            <a:fillRect/>
          </a:stretch>
        </p:blipFill>
        <p:spPr>
          <a:xfrm>
            <a:off x="2441070" y="2817812"/>
            <a:ext cx="4488540" cy="3362072"/>
          </a:xfrm>
          <a:prstGeom prst="rect">
            <a:avLst/>
          </a:prstGeom>
        </p:spPr>
      </p:pic>
    </p:spTree>
    <p:extLst>
      <p:ext uri="{BB962C8B-B14F-4D97-AF65-F5344CB8AC3E}">
        <p14:creationId xmlns:p14="http://schemas.microsoft.com/office/powerpoint/2010/main" val="388553269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a:srcRect l="73958" t="84690" r="12292" b="10271"/>
          <a:stretch/>
        </p:blipFill>
        <p:spPr>
          <a:xfrm>
            <a:off x="7265365" y="6505576"/>
            <a:ext cx="1678610" cy="330634"/>
          </a:xfrm>
          <a:prstGeom prst="rect">
            <a:avLst/>
          </a:prstGeom>
        </p:spPr>
      </p:pic>
      <p:sp>
        <p:nvSpPr>
          <p:cNvPr id="7" name="Rectángulo 6"/>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8" name="Rectángulo 7"/>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 name="Rectángulo 1"/>
          <p:cNvSpPr/>
          <p:nvPr/>
        </p:nvSpPr>
        <p:spPr>
          <a:xfrm>
            <a:off x="217315" y="1462396"/>
            <a:ext cx="4572000" cy="1477328"/>
          </a:xfrm>
          <a:prstGeom prst="rect">
            <a:avLst/>
          </a:prstGeom>
        </p:spPr>
        <p:txBody>
          <a:bodyPr>
            <a:spAutoFit/>
          </a:bodyPr>
          <a:lstStyle/>
          <a:p>
            <a:r>
              <a:rPr lang="es-MX" dirty="0">
                <a:solidFill>
                  <a:srgbClr val="FF0000"/>
                </a:solidFill>
                <a:latin typeface="Metropolis Black"/>
              </a:rPr>
              <a:t>Utilización forrajera.</a:t>
            </a:r>
          </a:p>
          <a:p>
            <a:r>
              <a:rPr lang="es-MX" dirty="0">
                <a:latin typeface="Metropolis Black"/>
              </a:rPr>
              <a:t>Es el uso que hace el ganado de las plantas que se presentan en un pastizal, o la cantidad de forraje que consume el ganado.</a:t>
            </a:r>
          </a:p>
        </p:txBody>
      </p:sp>
      <p:pic>
        <p:nvPicPr>
          <p:cNvPr id="4" name="Imagen 3"/>
          <p:cNvPicPr>
            <a:picLocks noChangeAspect="1"/>
          </p:cNvPicPr>
          <p:nvPr/>
        </p:nvPicPr>
        <p:blipFill rotWithShape="1">
          <a:blip r:embed="rId3"/>
          <a:srcRect b="21562"/>
          <a:stretch/>
        </p:blipFill>
        <p:spPr>
          <a:xfrm>
            <a:off x="1969151" y="3208663"/>
            <a:ext cx="4288430" cy="2465024"/>
          </a:xfrm>
          <a:prstGeom prst="rect">
            <a:avLst/>
          </a:prstGeom>
        </p:spPr>
      </p:pic>
    </p:spTree>
    <p:extLst>
      <p:ext uri="{BB962C8B-B14F-4D97-AF65-F5344CB8AC3E}">
        <p14:creationId xmlns:p14="http://schemas.microsoft.com/office/powerpoint/2010/main" val="5131243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8" name="Imagen 7"/>
          <p:cNvPicPr>
            <a:picLocks noChangeAspect="1"/>
          </p:cNvPicPr>
          <p:nvPr/>
        </p:nvPicPr>
        <p:blipFill rotWithShape="1">
          <a:blip r:embed="rId2"/>
          <a:srcRect l="73958" t="84690" r="12292" b="10271"/>
          <a:stretch/>
        </p:blipFill>
        <p:spPr>
          <a:xfrm>
            <a:off x="7265365" y="6505576"/>
            <a:ext cx="1678610" cy="330634"/>
          </a:xfrm>
          <a:prstGeom prst="rect">
            <a:avLst/>
          </a:prstGeom>
        </p:spPr>
      </p:pic>
      <p:sp>
        <p:nvSpPr>
          <p:cNvPr id="9" name="Rectángulo 8"/>
          <p:cNvSpPr/>
          <p:nvPr/>
        </p:nvSpPr>
        <p:spPr>
          <a:xfrm>
            <a:off x="2798450" y="2045376"/>
            <a:ext cx="5964550" cy="1754326"/>
          </a:xfrm>
          <a:prstGeom prst="rect">
            <a:avLst/>
          </a:prstGeom>
        </p:spPr>
        <p:txBody>
          <a:bodyPr wrap="square">
            <a:spAutoFit/>
          </a:bodyPr>
          <a:lstStyle/>
          <a:p>
            <a:pPr algn="just"/>
            <a:r>
              <a:rPr lang="es-MX" b="1" dirty="0"/>
              <a:t>El recurso pastizal de la República Mexicana representa una de las mayores riquezas y factor de gran importancia en el desarrollo económico de distintos Estados; riqueza que se representa por la relevancia económica que tiene la ganadería de las diferentes regiones: áridas, </a:t>
            </a:r>
            <a:r>
              <a:rPr lang="es-MX" b="1" dirty="0" err="1"/>
              <a:t>semi</a:t>
            </a:r>
            <a:r>
              <a:rPr lang="es-MX" b="1" dirty="0"/>
              <a:t>-áridas, templadas y tropicales.</a:t>
            </a:r>
          </a:p>
        </p:txBody>
      </p:sp>
      <p:pic>
        <p:nvPicPr>
          <p:cNvPr id="10" name="Imagen 9"/>
          <p:cNvPicPr>
            <a:picLocks noChangeAspect="1"/>
          </p:cNvPicPr>
          <p:nvPr/>
        </p:nvPicPr>
        <p:blipFill rotWithShape="1">
          <a:blip r:embed="rId3"/>
          <a:srcRect b="17770"/>
          <a:stretch/>
        </p:blipFill>
        <p:spPr>
          <a:xfrm>
            <a:off x="-1" y="977900"/>
            <a:ext cx="2790825" cy="1631950"/>
          </a:xfrm>
          <a:prstGeom prst="rect">
            <a:avLst/>
          </a:prstGeom>
        </p:spPr>
      </p:pic>
      <p:pic>
        <p:nvPicPr>
          <p:cNvPr id="12" name="Imagen 11"/>
          <p:cNvPicPr>
            <a:picLocks noChangeAspect="1"/>
          </p:cNvPicPr>
          <p:nvPr/>
        </p:nvPicPr>
        <p:blipFill rotWithShape="1">
          <a:blip r:embed="rId4">
            <a:extLst>
              <a:ext uri="{28A0092B-C50C-407E-A947-70E740481C1C}">
                <a14:useLocalDpi xmlns:a14="http://schemas.microsoft.com/office/drawing/2010/main" val="0"/>
              </a:ext>
            </a:extLst>
          </a:blip>
          <a:srcRect b="14331"/>
          <a:stretch/>
        </p:blipFill>
        <p:spPr>
          <a:xfrm>
            <a:off x="-57889" y="3206963"/>
            <a:ext cx="2787011" cy="1790693"/>
          </a:xfrm>
          <a:prstGeom prst="rect">
            <a:avLst/>
          </a:prstGeom>
        </p:spPr>
      </p:pic>
      <p:sp>
        <p:nvSpPr>
          <p:cNvPr id="14" name="Rectángulo 13"/>
          <p:cNvSpPr/>
          <p:nvPr/>
        </p:nvSpPr>
        <p:spPr>
          <a:xfrm>
            <a:off x="-75496" y="2223331"/>
            <a:ext cx="4572000" cy="430887"/>
          </a:xfrm>
          <a:prstGeom prst="rect">
            <a:avLst/>
          </a:prstGeom>
        </p:spPr>
        <p:txBody>
          <a:bodyPr>
            <a:spAutoFit/>
          </a:bodyPr>
          <a:lstStyle/>
          <a:p>
            <a:pPr lvl="0"/>
            <a:r>
              <a:rPr lang="es-MX" sz="1100" dirty="0" smtClean="0">
                <a:solidFill>
                  <a:prstClr val="white"/>
                </a:solidFill>
                <a:latin typeface="Century Gothic" panose="020B0502020202020204"/>
              </a:rPr>
              <a:t>Bejucos, Tejupilco,  </a:t>
            </a:r>
            <a:r>
              <a:rPr lang="es-MX" sz="1100" dirty="0">
                <a:solidFill>
                  <a:prstClr val="white"/>
                </a:solidFill>
                <a:latin typeface="Century Gothic" panose="020B0502020202020204"/>
              </a:rPr>
              <a:t>Méx.</a:t>
            </a:r>
          </a:p>
          <a:p>
            <a:pPr lvl="0"/>
            <a:r>
              <a:rPr lang="es-MX" sz="1100" dirty="0">
                <a:solidFill>
                  <a:prstClr val="white"/>
                </a:solidFill>
                <a:latin typeface="Century Gothic" panose="020B0502020202020204"/>
              </a:rPr>
              <a:t>Foto: </a:t>
            </a:r>
            <a:r>
              <a:rPr lang="es-MX" sz="1100" dirty="0" smtClean="0">
                <a:solidFill>
                  <a:prstClr val="white"/>
                </a:solidFill>
                <a:latin typeface="Century Gothic" panose="020B0502020202020204"/>
              </a:rPr>
              <a:t>M en C. Mejía HP</a:t>
            </a:r>
            <a:endParaRPr lang="es-MX" sz="1100" dirty="0">
              <a:solidFill>
                <a:prstClr val="white"/>
              </a:solidFill>
              <a:latin typeface="Century Gothic" panose="020B0502020202020204"/>
            </a:endParaRPr>
          </a:p>
        </p:txBody>
      </p:sp>
      <p:sp>
        <p:nvSpPr>
          <p:cNvPr id="2" name="Rectángulo 1"/>
          <p:cNvSpPr/>
          <p:nvPr/>
        </p:nvSpPr>
        <p:spPr>
          <a:xfrm>
            <a:off x="-95209" y="4651733"/>
            <a:ext cx="4572000" cy="430887"/>
          </a:xfrm>
          <a:prstGeom prst="rect">
            <a:avLst/>
          </a:prstGeom>
        </p:spPr>
        <p:txBody>
          <a:bodyPr>
            <a:spAutoFit/>
          </a:bodyPr>
          <a:lstStyle/>
          <a:p>
            <a:pPr lvl="0"/>
            <a:r>
              <a:rPr lang="es-MX" sz="1100" dirty="0">
                <a:solidFill>
                  <a:prstClr val="black"/>
                </a:solidFill>
                <a:latin typeface="Century Gothic" panose="020B0502020202020204"/>
              </a:rPr>
              <a:t>Puerto del Aire, Tejupilco Méx.</a:t>
            </a:r>
          </a:p>
          <a:p>
            <a:pPr lvl="0"/>
            <a:r>
              <a:rPr lang="es-MX" sz="1100" dirty="0">
                <a:solidFill>
                  <a:prstClr val="black"/>
                </a:solidFill>
                <a:latin typeface="Century Gothic" panose="020B0502020202020204"/>
              </a:rPr>
              <a:t>Foto: Dr. Dorantes CEJ</a:t>
            </a:r>
          </a:p>
        </p:txBody>
      </p:sp>
      <p:pic>
        <p:nvPicPr>
          <p:cNvPr id="3" name="Imagen 2"/>
          <p:cNvPicPr>
            <a:picLocks noChangeAspect="1"/>
          </p:cNvPicPr>
          <p:nvPr/>
        </p:nvPicPr>
        <p:blipFill rotWithShape="1">
          <a:blip r:embed="rId5">
            <a:extLst>
              <a:ext uri="{28A0092B-C50C-407E-A947-70E740481C1C}">
                <a14:useLocalDpi xmlns:a14="http://schemas.microsoft.com/office/drawing/2010/main" val="0"/>
              </a:ext>
            </a:extLst>
          </a:blip>
          <a:srcRect l="15572" r="-1777" b="12139"/>
          <a:stretch/>
        </p:blipFill>
        <p:spPr>
          <a:xfrm>
            <a:off x="2746729" y="4088127"/>
            <a:ext cx="3378757" cy="2582766"/>
          </a:xfrm>
          <a:prstGeom prst="rect">
            <a:avLst/>
          </a:prstGeom>
        </p:spPr>
      </p:pic>
      <p:sp>
        <p:nvSpPr>
          <p:cNvPr id="6" name="CuadroTexto 5"/>
          <p:cNvSpPr txBox="1"/>
          <p:nvPr/>
        </p:nvSpPr>
        <p:spPr>
          <a:xfrm>
            <a:off x="2746729" y="6281498"/>
            <a:ext cx="2497555" cy="430887"/>
          </a:xfrm>
          <a:prstGeom prst="rect">
            <a:avLst/>
          </a:prstGeom>
          <a:noFill/>
        </p:spPr>
        <p:txBody>
          <a:bodyPr wrap="square" rtlCol="0">
            <a:spAutoFit/>
          </a:bodyPr>
          <a:lstStyle/>
          <a:p>
            <a:r>
              <a:rPr lang="es-MX" sz="1100" dirty="0" smtClean="0">
                <a:solidFill>
                  <a:schemeClr val="bg1"/>
                </a:solidFill>
              </a:rPr>
              <a:t>Bosque de pino, Volcán de Toluca </a:t>
            </a:r>
          </a:p>
          <a:p>
            <a:r>
              <a:rPr lang="es-MX" sz="1100" dirty="0" smtClean="0">
                <a:solidFill>
                  <a:schemeClr val="bg1"/>
                </a:solidFill>
              </a:rPr>
              <a:t>Foto: Dr. Dorantes CEJ  </a:t>
            </a:r>
            <a:endParaRPr lang="es-MX" sz="1100" dirty="0">
              <a:solidFill>
                <a:schemeClr val="bg1"/>
              </a:solidFill>
            </a:endParaRPr>
          </a:p>
        </p:txBody>
      </p:sp>
      <p:pic>
        <p:nvPicPr>
          <p:cNvPr id="16" name="Imagen 1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73463" y="4088126"/>
            <a:ext cx="3223265" cy="2417449"/>
          </a:xfrm>
          <a:prstGeom prst="rect">
            <a:avLst/>
          </a:prstGeom>
        </p:spPr>
      </p:pic>
      <p:sp>
        <p:nvSpPr>
          <p:cNvPr id="18" name="Rectángulo 17"/>
          <p:cNvSpPr/>
          <p:nvPr/>
        </p:nvSpPr>
        <p:spPr>
          <a:xfrm>
            <a:off x="5921400" y="6128503"/>
            <a:ext cx="4572000" cy="400110"/>
          </a:xfrm>
          <a:prstGeom prst="rect">
            <a:avLst/>
          </a:prstGeom>
        </p:spPr>
        <p:txBody>
          <a:bodyPr>
            <a:spAutoFit/>
          </a:bodyPr>
          <a:lstStyle/>
          <a:p>
            <a:pPr lvl="0"/>
            <a:r>
              <a:rPr lang="es-MX" sz="1000" dirty="0">
                <a:solidFill>
                  <a:prstClr val="white"/>
                </a:solidFill>
              </a:rPr>
              <a:t>Centro Universitario UAEM Temascaltepec </a:t>
            </a:r>
          </a:p>
          <a:p>
            <a:pPr lvl="0"/>
            <a:r>
              <a:rPr lang="es-MX" sz="1000" dirty="0">
                <a:solidFill>
                  <a:prstClr val="white"/>
                </a:solidFill>
              </a:rPr>
              <a:t>Foto: Dr. Dorantes CEJ</a:t>
            </a:r>
          </a:p>
        </p:txBody>
      </p:sp>
    </p:spTree>
    <p:extLst>
      <p:ext uri="{BB962C8B-B14F-4D97-AF65-F5344CB8AC3E}">
        <p14:creationId xmlns:p14="http://schemas.microsoft.com/office/powerpoint/2010/main" val="327402578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1857443" y="-1891729"/>
            <a:ext cx="1012190" cy="4727068"/>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2" name="CuadroTexto 11"/>
          <p:cNvSpPr txBox="1"/>
          <p:nvPr/>
        </p:nvSpPr>
        <p:spPr>
          <a:xfrm>
            <a:off x="6396992" y="4858151"/>
            <a:ext cx="1943100" cy="276999"/>
          </a:xfrm>
          <a:prstGeom prst="rect">
            <a:avLst/>
          </a:prstGeom>
          <a:noFill/>
        </p:spPr>
        <p:txBody>
          <a:bodyPr wrap="square" rtlCol="0">
            <a:spAutoFit/>
          </a:bodyPr>
          <a:lstStyle/>
          <a:p>
            <a:r>
              <a:rPr lang="es-ES" sz="1200" dirty="0" smtClean="0">
                <a:latin typeface="Metropolis Light"/>
                <a:cs typeface="Metropolis Light"/>
              </a:rPr>
              <a:t>.</a:t>
            </a:r>
            <a:endParaRPr lang="es-ES" sz="1200" dirty="0">
              <a:latin typeface="Metropolis Light"/>
              <a:cs typeface="Metropolis Light"/>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Metropolis Light"/>
                <a:cs typeface="Metropolis Light"/>
              </a:rPr>
              <a:t>  Titulo de la presentación</a:t>
            </a:r>
            <a:endParaRPr lang="es-ES" sz="900" dirty="0">
              <a:solidFill>
                <a:schemeClr val="bg1"/>
              </a:solidFill>
              <a:latin typeface="Metropolis Light"/>
              <a:cs typeface="Metropolis Light"/>
            </a:endParaRPr>
          </a:p>
        </p:txBody>
      </p:sp>
      <p:sp>
        <p:nvSpPr>
          <p:cNvPr id="3" name="Rectángulo 2"/>
          <p:cNvSpPr/>
          <p:nvPr/>
        </p:nvSpPr>
        <p:spPr>
          <a:xfrm>
            <a:off x="105830" y="1422748"/>
            <a:ext cx="6208689" cy="4081734"/>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2" name="Imagen 1"/>
          <p:cNvPicPr>
            <a:picLocks noChangeAspect="1"/>
          </p:cNvPicPr>
          <p:nvPr/>
        </p:nvPicPr>
        <p:blipFill>
          <a:blip r:embed="rId3"/>
          <a:stretch>
            <a:fillRect/>
          </a:stretch>
        </p:blipFill>
        <p:spPr>
          <a:xfrm>
            <a:off x="105830" y="1491388"/>
            <a:ext cx="6291162" cy="3944454"/>
          </a:xfrm>
          <a:prstGeom prst="rect">
            <a:avLst/>
          </a:prstGeom>
        </p:spPr>
      </p:pic>
      <p:sp>
        <p:nvSpPr>
          <p:cNvPr id="5" name="Rectángulo 4"/>
          <p:cNvSpPr/>
          <p:nvPr/>
        </p:nvSpPr>
        <p:spPr>
          <a:xfrm>
            <a:off x="6396991" y="2555564"/>
            <a:ext cx="2659051" cy="3416320"/>
          </a:xfrm>
          <a:prstGeom prst="rect">
            <a:avLst/>
          </a:prstGeom>
        </p:spPr>
        <p:txBody>
          <a:bodyPr wrap="square">
            <a:spAutoFit/>
          </a:bodyPr>
          <a:lstStyle/>
          <a:p>
            <a:r>
              <a:rPr lang="es-MX" dirty="0">
                <a:solidFill>
                  <a:srgbClr val="FF0000"/>
                </a:solidFill>
              </a:rPr>
              <a:t>Carga animal</a:t>
            </a:r>
            <a:r>
              <a:rPr lang="es-MX" dirty="0"/>
              <a:t>.</a:t>
            </a:r>
          </a:p>
          <a:p>
            <a:r>
              <a:rPr lang="es-MX" dirty="0"/>
              <a:t>Es el número de animales que pastorean un área dada y un tiempo determinado </a:t>
            </a:r>
          </a:p>
          <a:p>
            <a:endParaRPr lang="es-MX" dirty="0"/>
          </a:p>
          <a:p>
            <a:r>
              <a:rPr lang="es-MX" dirty="0">
                <a:solidFill>
                  <a:srgbClr val="FF0000"/>
                </a:solidFill>
              </a:rPr>
              <a:t>Capacidad de carga </a:t>
            </a:r>
            <a:r>
              <a:rPr lang="es-MX" dirty="0"/>
              <a:t>o capacidad de pastoreo.</a:t>
            </a:r>
          </a:p>
          <a:p>
            <a:r>
              <a:rPr lang="es-MX" dirty="0"/>
              <a:t>Máxima carga animal posible sin ocasionar daño a la vegetación o recursos relacionados. </a:t>
            </a:r>
          </a:p>
        </p:txBody>
      </p:sp>
    </p:spTree>
    <p:extLst>
      <p:ext uri="{BB962C8B-B14F-4D97-AF65-F5344CB8AC3E}">
        <p14:creationId xmlns:p14="http://schemas.microsoft.com/office/powerpoint/2010/main" val="288681408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186409" y="3545933"/>
            <a:ext cx="4572000" cy="2031325"/>
          </a:xfrm>
          <a:prstGeom prst="rect">
            <a:avLst/>
          </a:prstGeom>
        </p:spPr>
        <p:txBody>
          <a:bodyPr>
            <a:spAutoFit/>
          </a:bodyPr>
          <a:lstStyle/>
          <a:p>
            <a:pPr algn="just"/>
            <a:r>
              <a:rPr lang="es-MX" dirty="0">
                <a:solidFill>
                  <a:srgbClr val="FF0000"/>
                </a:solidFill>
              </a:rPr>
              <a:t>Grado de uso o factor de uso.</a:t>
            </a:r>
          </a:p>
          <a:p>
            <a:pPr algn="just"/>
            <a:r>
              <a:rPr lang="es-MX" dirty="0"/>
              <a:t>Consumo anual del forraje producido expresado en peso. De acuerdo con la cuantía de dicho peso se puede tener una clasificación de: sin uso, uso ligero, uso adecuado, uso intenso, uso severo, uso destructivo.</a:t>
            </a:r>
          </a:p>
          <a:p>
            <a:pPr algn="just"/>
            <a:endParaRPr lang="es-MX" dirty="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544" y="1089751"/>
            <a:ext cx="3633730" cy="4844973"/>
          </a:xfrm>
          <a:prstGeom prst="rect">
            <a:avLst/>
          </a:prstGeom>
        </p:spPr>
      </p:pic>
      <p:sp>
        <p:nvSpPr>
          <p:cNvPr id="5" name="Rectángulo 4"/>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Rectángulo 5"/>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7" name="Imagen 6"/>
          <p:cNvPicPr>
            <a:picLocks noChangeAspect="1"/>
          </p:cNvPicPr>
          <p:nvPr/>
        </p:nvPicPr>
        <p:blipFill rotWithShape="1">
          <a:blip r:embed="rId3"/>
          <a:srcRect l="73958" t="84690" r="12292" b="10271"/>
          <a:stretch/>
        </p:blipFill>
        <p:spPr>
          <a:xfrm>
            <a:off x="7265365" y="6505576"/>
            <a:ext cx="1678610" cy="330634"/>
          </a:xfrm>
          <a:prstGeom prst="rect">
            <a:avLst/>
          </a:prstGeom>
        </p:spPr>
      </p:pic>
    </p:spTree>
    <p:extLst>
      <p:ext uri="{BB962C8B-B14F-4D97-AF65-F5344CB8AC3E}">
        <p14:creationId xmlns:p14="http://schemas.microsoft.com/office/powerpoint/2010/main" val="36280573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Rectángulo 4"/>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7" name="Imagen 6"/>
          <p:cNvPicPr>
            <a:picLocks noChangeAspect="1"/>
          </p:cNvPicPr>
          <p:nvPr/>
        </p:nvPicPr>
        <p:blipFill rotWithShape="1">
          <a:blip r:embed="rId2"/>
          <a:srcRect l="73958" t="84690" r="12292" b="10271"/>
          <a:stretch/>
        </p:blipFill>
        <p:spPr>
          <a:xfrm>
            <a:off x="7265365" y="6505576"/>
            <a:ext cx="1678610" cy="330634"/>
          </a:xfrm>
          <a:prstGeom prst="rect">
            <a:avLst/>
          </a:prstGeom>
        </p:spPr>
      </p:pic>
      <p:sp>
        <p:nvSpPr>
          <p:cNvPr id="8" name="CuadroTexto 7"/>
          <p:cNvSpPr txBox="1"/>
          <p:nvPr/>
        </p:nvSpPr>
        <p:spPr>
          <a:xfrm>
            <a:off x="433683" y="2254088"/>
            <a:ext cx="8510292" cy="2308324"/>
          </a:xfrm>
          <a:prstGeom prst="rect">
            <a:avLst/>
          </a:prstGeom>
          <a:noFill/>
        </p:spPr>
        <p:txBody>
          <a:bodyPr wrap="square" rtlCol="0">
            <a:spAutoFit/>
          </a:bodyPr>
          <a:lstStyle/>
          <a:p>
            <a:r>
              <a:rPr lang="es-MX" dirty="0" smtClean="0"/>
              <a:t>Bibliografía </a:t>
            </a:r>
          </a:p>
          <a:p>
            <a:endParaRPr lang="es-MX" dirty="0"/>
          </a:p>
          <a:p>
            <a:r>
              <a:rPr lang="es-MX" dirty="0" smtClean="0"/>
              <a:t>Dorantes Coronado Ernesto Joel (2005). Manejo de Pastizales. Universidad Autónoma del estado de México. Colección: ciencias Agropecuarias. Serie Agronomía </a:t>
            </a:r>
          </a:p>
          <a:p>
            <a:r>
              <a:rPr lang="es-MX" dirty="0" smtClean="0"/>
              <a:t>ISBN 968 835 871-1</a:t>
            </a:r>
          </a:p>
          <a:p>
            <a:endParaRPr lang="es-MX" dirty="0"/>
          </a:p>
          <a:p>
            <a:r>
              <a:rPr lang="es-MX" dirty="0" smtClean="0"/>
              <a:t>Real Academia Española (2018). Diccionario de la lengua Española en: https</a:t>
            </a:r>
            <a:r>
              <a:rPr lang="es-MX" dirty="0"/>
              <a:t>://www.rae.es/</a:t>
            </a:r>
          </a:p>
        </p:txBody>
      </p:sp>
    </p:spTree>
    <p:extLst>
      <p:ext uri="{BB962C8B-B14F-4D97-AF65-F5344CB8AC3E}">
        <p14:creationId xmlns:p14="http://schemas.microsoft.com/office/powerpoint/2010/main" val="163058110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Sin título-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92312" y="4557253"/>
            <a:ext cx="1502664" cy="1588008"/>
          </a:xfrm>
          <a:prstGeom prst="rect">
            <a:avLst/>
          </a:prstGeom>
        </p:spPr>
      </p:pic>
    </p:spTree>
    <p:extLst>
      <p:ext uri="{BB962C8B-B14F-4D97-AF65-F5344CB8AC3E}">
        <p14:creationId xmlns:p14="http://schemas.microsoft.com/office/powerpoint/2010/main" val="28161660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8" name="Imagen 7"/>
          <p:cNvPicPr>
            <a:picLocks noChangeAspect="1"/>
          </p:cNvPicPr>
          <p:nvPr/>
        </p:nvPicPr>
        <p:blipFill rotWithShape="1">
          <a:blip r:embed="rId3"/>
          <a:srcRect l="73958" t="84690" r="12292" b="10271"/>
          <a:stretch/>
        </p:blipFill>
        <p:spPr>
          <a:xfrm>
            <a:off x="7265365" y="6505576"/>
            <a:ext cx="1678610" cy="330634"/>
          </a:xfrm>
          <a:prstGeom prst="rect">
            <a:avLst/>
          </a:prstGeom>
        </p:spPr>
      </p:pic>
      <p:sp>
        <p:nvSpPr>
          <p:cNvPr id="9" name="Rectángulo 8"/>
          <p:cNvSpPr/>
          <p:nvPr/>
        </p:nvSpPr>
        <p:spPr>
          <a:xfrm>
            <a:off x="4114800" y="1915529"/>
            <a:ext cx="4572000" cy="2585323"/>
          </a:xfrm>
          <a:prstGeom prst="rect">
            <a:avLst/>
          </a:prstGeom>
        </p:spPr>
        <p:txBody>
          <a:bodyPr>
            <a:spAutoFit/>
          </a:bodyPr>
          <a:lstStyle/>
          <a:p>
            <a:pPr algn="just"/>
            <a:r>
              <a:rPr lang="es-MX" b="1" dirty="0">
                <a:latin typeface="Metropolis Black"/>
              </a:rPr>
              <a:t>La conservación, mejoramiento y optimización del uso del recurso pastizal es específico para cada explotación, limitado por los factores climáticos, edáficos, fisiográficos y bióticos (ambientales), entre otros, que inciden sobre los componentes botánicos y repercuten sobre el fin principal: la producción animal.</a:t>
            </a:r>
          </a:p>
        </p:txBody>
      </p:sp>
      <p:pic>
        <p:nvPicPr>
          <p:cNvPr id="2" name="Imagen 1"/>
          <p:cNvPicPr>
            <a:picLocks noChangeAspect="1"/>
          </p:cNvPicPr>
          <p:nvPr/>
        </p:nvPicPr>
        <p:blipFill>
          <a:blip r:embed="rId4"/>
          <a:stretch>
            <a:fillRect/>
          </a:stretch>
        </p:blipFill>
        <p:spPr>
          <a:xfrm>
            <a:off x="3" y="986759"/>
            <a:ext cx="3977086" cy="5315317"/>
          </a:xfrm>
          <a:prstGeom prst="rect">
            <a:avLst/>
          </a:prstGeom>
        </p:spPr>
      </p:pic>
      <p:sp>
        <p:nvSpPr>
          <p:cNvPr id="6" name="CuadroTexto 5"/>
          <p:cNvSpPr txBox="1"/>
          <p:nvPr/>
        </p:nvSpPr>
        <p:spPr>
          <a:xfrm>
            <a:off x="103384" y="5930410"/>
            <a:ext cx="2428870" cy="400110"/>
          </a:xfrm>
          <a:prstGeom prst="rect">
            <a:avLst/>
          </a:prstGeom>
          <a:noFill/>
        </p:spPr>
        <p:txBody>
          <a:bodyPr wrap="none" rtlCol="0">
            <a:spAutoFit/>
          </a:bodyPr>
          <a:lstStyle/>
          <a:p>
            <a:r>
              <a:rPr lang="es-MX" sz="1000" dirty="0" smtClean="0">
                <a:solidFill>
                  <a:schemeClr val="bg1"/>
                </a:solidFill>
              </a:rPr>
              <a:t>Centro Universitario UAEM Temascaltepec </a:t>
            </a:r>
          </a:p>
          <a:p>
            <a:r>
              <a:rPr lang="es-MX" sz="1000" dirty="0" smtClean="0">
                <a:solidFill>
                  <a:schemeClr val="bg1"/>
                </a:solidFill>
              </a:rPr>
              <a:t>Foto: Dr. Dorantes CEJ</a:t>
            </a:r>
            <a:endParaRPr lang="es-MX" sz="1000" dirty="0">
              <a:solidFill>
                <a:schemeClr val="bg1"/>
              </a:solidFill>
            </a:endParaRPr>
          </a:p>
        </p:txBody>
      </p:sp>
    </p:spTree>
    <p:extLst>
      <p:ext uri="{BB962C8B-B14F-4D97-AF65-F5344CB8AC3E}">
        <p14:creationId xmlns:p14="http://schemas.microsoft.com/office/powerpoint/2010/main" val="19731886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6" name="Rectángulo 5"/>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7" name="Imagen 6"/>
          <p:cNvPicPr>
            <a:picLocks noChangeAspect="1"/>
          </p:cNvPicPr>
          <p:nvPr/>
        </p:nvPicPr>
        <p:blipFill rotWithShape="1">
          <a:blip r:embed="rId3"/>
          <a:srcRect l="73958" t="84690" r="12292" b="10271"/>
          <a:stretch/>
        </p:blipFill>
        <p:spPr>
          <a:xfrm>
            <a:off x="7265365" y="6505576"/>
            <a:ext cx="1678610" cy="330634"/>
          </a:xfrm>
          <a:prstGeom prst="rect">
            <a:avLst/>
          </a:prstGeom>
        </p:spPr>
      </p:pic>
      <p:sp>
        <p:nvSpPr>
          <p:cNvPr id="8" name="CuadroTexto 7"/>
          <p:cNvSpPr txBox="1"/>
          <p:nvPr/>
        </p:nvSpPr>
        <p:spPr>
          <a:xfrm>
            <a:off x="217315" y="146903"/>
            <a:ext cx="3565207" cy="830997"/>
          </a:xfrm>
          <a:prstGeom prst="rect">
            <a:avLst/>
          </a:prstGeom>
          <a:noFill/>
        </p:spPr>
        <p:txBody>
          <a:bodyPr wrap="none" rtlCol="0">
            <a:spAutoFit/>
          </a:bodyPr>
          <a:lstStyle/>
          <a:p>
            <a:r>
              <a:rPr lang="es-MX" sz="4800" dirty="0" smtClean="0">
                <a:solidFill>
                  <a:schemeClr val="bg1"/>
                </a:solidFill>
              </a:rPr>
              <a:t>Terminología </a:t>
            </a:r>
            <a:endParaRPr lang="es-MX" sz="4800" dirty="0">
              <a:solidFill>
                <a:schemeClr val="bg1"/>
              </a:solidFill>
            </a:endParaRPr>
          </a:p>
        </p:txBody>
      </p:sp>
      <p:sp>
        <p:nvSpPr>
          <p:cNvPr id="9" name="Rectángulo 8"/>
          <p:cNvSpPr/>
          <p:nvPr/>
        </p:nvSpPr>
        <p:spPr>
          <a:xfrm>
            <a:off x="602296" y="3462005"/>
            <a:ext cx="1524776" cy="369332"/>
          </a:xfrm>
          <a:prstGeom prst="rect">
            <a:avLst/>
          </a:prstGeom>
        </p:spPr>
        <p:txBody>
          <a:bodyPr wrap="none">
            <a:spAutoFit/>
          </a:bodyPr>
          <a:lstStyle/>
          <a:p>
            <a:r>
              <a:rPr lang="es-MX" dirty="0">
                <a:latin typeface="Metropolis Black"/>
              </a:rPr>
              <a:t>¿</a:t>
            </a:r>
            <a:r>
              <a:rPr lang="es-MX" dirty="0" smtClean="0">
                <a:latin typeface="Metropolis Black"/>
              </a:rPr>
              <a:t>Pastizal? </a:t>
            </a:r>
            <a:r>
              <a:rPr lang="es-MX" dirty="0">
                <a:latin typeface="Metropolis Black"/>
              </a:rPr>
              <a:t>= </a:t>
            </a:r>
          </a:p>
        </p:txBody>
      </p:sp>
      <p:sp>
        <p:nvSpPr>
          <p:cNvPr id="10" name="CuadroTexto 9"/>
          <p:cNvSpPr txBox="1"/>
          <p:nvPr/>
        </p:nvSpPr>
        <p:spPr>
          <a:xfrm>
            <a:off x="5374606" y="2677056"/>
            <a:ext cx="306494" cy="369332"/>
          </a:xfrm>
          <a:prstGeom prst="rect">
            <a:avLst/>
          </a:prstGeom>
          <a:noFill/>
        </p:spPr>
        <p:txBody>
          <a:bodyPr wrap="none" rtlCol="0">
            <a:spAutoFit/>
          </a:bodyPr>
          <a:lstStyle/>
          <a:p>
            <a:r>
              <a:rPr lang="es-MX" dirty="0" smtClean="0"/>
              <a:t>o</a:t>
            </a:r>
            <a:endParaRPr lang="es-MX" dirty="0"/>
          </a:p>
        </p:txBody>
      </p:sp>
      <p:pic>
        <p:nvPicPr>
          <p:cNvPr id="15" name="Imagen 14"/>
          <p:cNvPicPr>
            <a:picLocks noChangeAspect="1"/>
          </p:cNvPicPr>
          <p:nvPr/>
        </p:nvPicPr>
        <p:blipFill>
          <a:blip r:embed="rId4"/>
          <a:stretch>
            <a:fillRect/>
          </a:stretch>
        </p:blipFill>
        <p:spPr>
          <a:xfrm>
            <a:off x="2210504" y="2093560"/>
            <a:ext cx="2981202" cy="1536325"/>
          </a:xfrm>
          <a:prstGeom prst="rect">
            <a:avLst/>
          </a:prstGeom>
        </p:spPr>
      </p:pic>
      <p:sp>
        <p:nvSpPr>
          <p:cNvPr id="12" name="Rectángulo 11"/>
          <p:cNvSpPr/>
          <p:nvPr/>
        </p:nvSpPr>
        <p:spPr>
          <a:xfrm>
            <a:off x="5191706" y="4695063"/>
            <a:ext cx="306494" cy="369332"/>
          </a:xfrm>
          <a:prstGeom prst="rect">
            <a:avLst/>
          </a:prstGeom>
        </p:spPr>
        <p:txBody>
          <a:bodyPr wrap="none">
            <a:spAutoFit/>
          </a:bodyPr>
          <a:lstStyle/>
          <a:p>
            <a:r>
              <a:rPr lang="es-MX" dirty="0"/>
              <a:t>o</a:t>
            </a:r>
          </a:p>
        </p:txBody>
      </p:sp>
      <p:pic>
        <p:nvPicPr>
          <p:cNvPr id="3" name="Imagen 2"/>
          <p:cNvPicPr>
            <a:picLocks noChangeAspect="1"/>
          </p:cNvPicPr>
          <p:nvPr/>
        </p:nvPicPr>
        <p:blipFill>
          <a:blip r:embed="rId5"/>
          <a:stretch>
            <a:fillRect/>
          </a:stretch>
        </p:blipFill>
        <p:spPr>
          <a:xfrm>
            <a:off x="2273608" y="3707319"/>
            <a:ext cx="2809875" cy="2076450"/>
          </a:xfrm>
          <a:prstGeom prst="rect">
            <a:avLst/>
          </a:prstGeom>
        </p:spPr>
      </p:pic>
      <p:sp>
        <p:nvSpPr>
          <p:cNvPr id="11" name="Rectángulo 10"/>
          <p:cNvSpPr/>
          <p:nvPr/>
        </p:nvSpPr>
        <p:spPr>
          <a:xfrm>
            <a:off x="2273608" y="5344955"/>
            <a:ext cx="4572000" cy="430887"/>
          </a:xfrm>
          <a:prstGeom prst="rect">
            <a:avLst/>
          </a:prstGeom>
        </p:spPr>
        <p:txBody>
          <a:bodyPr>
            <a:spAutoFit/>
          </a:bodyPr>
          <a:lstStyle/>
          <a:p>
            <a:pPr lvl="0"/>
            <a:r>
              <a:rPr lang="es-MX" sz="1100" dirty="0" smtClean="0">
                <a:solidFill>
                  <a:schemeClr val="bg1"/>
                </a:solidFill>
                <a:latin typeface="Century Gothic" panose="020B0502020202020204"/>
              </a:rPr>
              <a:t>Selva baja caducifolia, </a:t>
            </a:r>
            <a:r>
              <a:rPr lang="es-MX" sz="1100" dirty="0">
                <a:solidFill>
                  <a:schemeClr val="bg1"/>
                </a:solidFill>
                <a:latin typeface="Century Gothic" panose="020B0502020202020204"/>
              </a:rPr>
              <a:t>Tejupilco,  Méx.</a:t>
            </a:r>
          </a:p>
          <a:p>
            <a:pPr lvl="0"/>
            <a:r>
              <a:rPr lang="es-MX" sz="1100" dirty="0">
                <a:solidFill>
                  <a:schemeClr val="bg1"/>
                </a:solidFill>
                <a:latin typeface="Century Gothic" panose="020B0502020202020204"/>
              </a:rPr>
              <a:t>Foto: </a:t>
            </a:r>
            <a:r>
              <a:rPr lang="es-MX" sz="1100" dirty="0" smtClean="0">
                <a:solidFill>
                  <a:schemeClr val="bg1"/>
                </a:solidFill>
                <a:latin typeface="Century Gothic" panose="020B0502020202020204"/>
              </a:rPr>
              <a:t>Dorantes CEJ</a:t>
            </a:r>
            <a:endParaRPr lang="es-MX" sz="1100" dirty="0">
              <a:solidFill>
                <a:schemeClr val="bg1"/>
              </a:solidFill>
              <a:latin typeface="Century Gothic" panose="020B0502020202020204"/>
            </a:endParaRPr>
          </a:p>
        </p:txBody>
      </p:sp>
      <p:pic>
        <p:nvPicPr>
          <p:cNvPr id="4" name="Imagen 3"/>
          <p:cNvPicPr>
            <a:picLocks noChangeAspect="1"/>
          </p:cNvPicPr>
          <p:nvPr/>
        </p:nvPicPr>
        <p:blipFill>
          <a:blip r:embed="rId6"/>
          <a:stretch>
            <a:fillRect/>
          </a:stretch>
        </p:blipFill>
        <p:spPr>
          <a:xfrm>
            <a:off x="5805487" y="3831336"/>
            <a:ext cx="2783210" cy="2084721"/>
          </a:xfrm>
          <a:prstGeom prst="rect">
            <a:avLst/>
          </a:prstGeom>
        </p:spPr>
      </p:pic>
      <p:pic>
        <p:nvPicPr>
          <p:cNvPr id="17" name="Imagen 16"/>
          <p:cNvPicPr>
            <a:picLocks noChangeAspect="1"/>
          </p:cNvPicPr>
          <p:nvPr/>
        </p:nvPicPr>
        <p:blipFill>
          <a:blip r:embed="rId7"/>
          <a:stretch>
            <a:fillRect/>
          </a:stretch>
        </p:blipFill>
        <p:spPr>
          <a:xfrm>
            <a:off x="5816922" y="1977410"/>
            <a:ext cx="2771775" cy="1647825"/>
          </a:xfrm>
          <a:prstGeom prst="rect">
            <a:avLst/>
          </a:prstGeom>
        </p:spPr>
      </p:pic>
    </p:spTree>
    <p:extLst>
      <p:ext uri="{BB962C8B-B14F-4D97-AF65-F5344CB8AC3E}">
        <p14:creationId xmlns:p14="http://schemas.microsoft.com/office/powerpoint/2010/main" val="13235656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Sin título-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7315" y="6279969"/>
            <a:ext cx="1993189" cy="432416"/>
          </a:xfrm>
          <a:prstGeom prst="rect">
            <a:avLst/>
          </a:prstGeom>
        </p:spPr>
      </p:pic>
      <p:sp>
        <p:nvSpPr>
          <p:cNvPr id="5" name="Rectángulo 4"/>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Rectángulo 5"/>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7" name="Imagen 6"/>
          <p:cNvPicPr>
            <a:picLocks noChangeAspect="1"/>
          </p:cNvPicPr>
          <p:nvPr/>
        </p:nvPicPr>
        <p:blipFill rotWithShape="1">
          <a:blip r:embed="rId3"/>
          <a:srcRect l="73958" t="84690" r="12292" b="10271"/>
          <a:stretch/>
        </p:blipFill>
        <p:spPr>
          <a:xfrm>
            <a:off x="7265365" y="6505576"/>
            <a:ext cx="1678610" cy="330634"/>
          </a:xfrm>
          <a:prstGeom prst="rect">
            <a:avLst/>
          </a:prstGeom>
        </p:spPr>
      </p:pic>
      <p:sp>
        <p:nvSpPr>
          <p:cNvPr id="8" name="Rectángulo 7"/>
          <p:cNvSpPr/>
          <p:nvPr/>
        </p:nvSpPr>
        <p:spPr>
          <a:xfrm>
            <a:off x="3532670" y="2880628"/>
            <a:ext cx="4572000" cy="2031325"/>
          </a:xfrm>
          <a:prstGeom prst="rect">
            <a:avLst/>
          </a:prstGeom>
        </p:spPr>
        <p:txBody>
          <a:bodyPr>
            <a:spAutoFit/>
          </a:bodyPr>
          <a:lstStyle/>
          <a:p>
            <a:pPr algn="just"/>
            <a:r>
              <a:rPr lang="es-MX" b="1" dirty="0"/>
              <a:t>Para mantener una claridad y adecuada comprensión de los temas que se verán </a:t>
            </a:r>
            <a:r>
              <a:rPr lang="es-MX" b="1" dirty="0" smtClean="0"/>
              <a:t>en el curso Manejo de Pastizales, </a:t>
            </a:r>
            <a:r>
              <a:rPr lang="es-MX" b="1" dirty="0"/>
              <a:t>sin la intención de caer en controversias, esta </a:t>
            </a:r>
            <a:r>
              <a:rPr lang="es-MX" b="1" dirty="0" smtClean="0"/>
              <a:t>presentación </a:t>
            </a:r>
            <a:r>
              <a:rPr lang="es-MX" b="1" dirty="0"/>
              <a:t>tiene por objeto: </a:t>
            </a:r>
            <a:r>
              <a:rPr lang="es-MX" b="1" dirty="0">
                <a:latin typeface="Metropolis Black"/>
              </a:rPr>
              <a:t>describir</a:t>
            </a:r>
            <a:r>
              <a:rPr lang="es-MX" b="1" dirty="0"/>
              <a:t> y definir el término pastizal, agostadero y otras terminologías de uso común en la materia</a:t>
            </a:r>
          </a:p>
        </p:txBody>
      </p:sp>
      <p:pic>
        <p:nvPicPr>
          <p:cNvPr id="2" name="Imagen 1"/>
          <p:cNvPicPr>
            <a:picLocks noChangeAspect="1"/>
          </p:cNvPicPr>
          <p:nvPr/>
        </p:nvPicPr>
        <p:blipFill>
          <a:blip r:embed="rId4">
            <a:grayscl/>
          </a:blip>
          <a:stretch>
            <a:fillRect/>
          </a:stretch>
        </p:blipFill>
        <p:spPr>
          <a:xfrm>
            <a:off x="53667" y="1876639"/>
            <a:ext cx="3425339" cy="3698250"/>
          </a:xfrm>
          <a:prstGeom prst="rect">
            <a:avLst/>
          </a:prstGeom>
        </p:spPr>
      </p:pic>
    </p:spTree>
    <p:extLst>
      <p:ext uri="{BB962C8B-B14F-4D97-AF65-F5344CB8AC3E}">
        <p14:creationId xmlns:p14="http://schemas.microsoft.com/office/powerpoint/2010/main" val="714427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s-ES" dirty="0" smtClean="0"/>
              <a:t>Agostadero o Pastizal</a:t>
            </a:r>
            <a:endParaRPr lang="es-ES" dirty="0"/>
          </a:p>
        </p:txBody>
      </p:sp>
      <p:sp>
        <p:nvSpPr>
          <p:cNvPr id="6" name="Rectángulo 5"/>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7" name="Imagen 6"/>
          <p:cNvPicPr>
            <a:picLocks noChangeAspect="1"/>
          </p:cNvPicPr>
          <p:nvPr/>
        </p:nvPicPr>
        <p:blipFill rotWithShape="1">
          <a:blip r:embed="rId2"/>
          <a:srcRect l="73958" t="84690" r="12292" b="10271"/>
          <a:stretch/>
        </p:blipFill>
        <p:spPr>
          <a:xfrm>
            <a:off x="7265365" y="6505576"/>
            <a:ext cx="1678610" cy="330634"/>
          </a:xfrm>
          <a:prstGeom prst="rect">
            <a:avLst/>
          </a:prstGeom>
        </p:spPr>
      </p:pic>
      <p:sp>
        <p:nvSpPr>
          <p:cNvPr id="8" name="Rectángulo 7"/>
          <p:cNvSpPr/>
          <p:nvPr/>
        </p:nvSpPr>
        <p:spPr>
          <a:xfrm>
            <a:off x="2941478" y="1691563"/>
            <a:ext cx="6002497" cy="4801314"/>
          </a:xfrm>
          <a:prstGeom prst="rect">
            <a:avLst/>
          </a:prstGeom>
        </p:spPr>
        <p:txBody>
          <a:bodyPr wrap="square">
            <a:spAutoFit/>
          </a:bodyPr>
          <a:lstStyle/>
          <a:p>
            <a:r>
              <a:rPr lang="es-MX" dirty="0" smtClean="0">
                <a:solidFill>
                  <a:srgbClr val="FF0000"/>
                </a:solidFill>
                <a:latin typeface="Metropolis Black"/>
              </a:rPr>
              <a:t>Agostadero </a:t>
            </a:r>
            <a:r>
              <a:rPr lang="es-MX" dirty="0">
                <a:solidFill>
                  <a:srgbClr val="FF0000"/>
                </a:solidFill>
                <a:latin typeface="Metropolis Black"/>
              </a:rPr>
              <a:t>o Pastizal.</a:t>
            </a:r>
          </a:p>
          <a:p>
            <a:r>
              <a:rPr lang="es-MX" dirty="0">
                <a:latin typeface="Metropolis Black"/>
              </a:rPr>
              <a:t>En función de la claridad y comprensión para este punto se enuncia lo escrito por Aizpuru, (1991). Quien nos cita que el diccionario de la Real Academia Española  </a:t>
            </a:r>
            <a:r>
              <a:rPr lang="es-MX" dirty="0" smtClean="0">
                <a:latin typeface="Metropolis Black"/>
              </a:rPr>
              <a:t>(2018) </a:t>
            </a:r>
            <a:r>
              <a:rPr lang="es-MX" dirty="0">
                <a:latin typeface="Metropolis Black"/>
              </a:rPr>
              <a:t>propone las siguientes definiciones:</a:t>
            </a:r>
          </a:p>
          <a:p>
            <a:endParaRPr lang="es-MX" dirty="0">
              <a:latin typeface="Metropolis Black"/>
            </a:endParaRPr>
          </a:p>
          <a:p>
            <a:r>
              <a:rPr lang="es-MX" dirty="0">
                <a:solidFill>
                  <a:srgbClr val="FF0000"/>
                </a:solidFill>
                <a:latin typeface="Metropolis Black"/>
              </a:rPr>
              <a:t>Pastizal.</a:t>
            </a:r>
            <a:r>
              <a:rPr lang="es-MX" dirty="0">
                <a:latin typeface="Metropolis Black"/>
              </a:rPr>
              <a:t>	 Terreno de abundante pasto.</a:t>
            </a:r>
          </a:p>
          <a:p>
            <a:r>
              <a:rPr lang="es-MX" dirty="0" smtClean="0">
                <a:solidFill>
                  <a:srgbClr val="FF0000"/>
                </a:solidFill>
                <a:latin typeface="Metropolis Black"/>
              </a:rPr>
              <a:t>Pastar.</a:t>
            </a:r>
            <a:r>
              <a:rPr lang="es-MX" dirty="0">
                <a:solidFill>
                  <a:srgbClr val="FF0000"/>
                </a:solidFill>
                <a:latin typeface="Metropolis Black"/>
              </a:rPr>
              <a:t> </a:t>
            </a:r>
            <a:r>
              <a:rPr lang="es-MX" dirty="0" smtClean="0">
                <a:latin typeface="Metropolis Black"/>
              </a:rPr>
              <a:t>Llevar el ganado al pasto</a:t>
            </a:r>
            <a:r>
              <a:rPr lang="es-MX" dirty="0">
                <a:latin typeface="Metropolis Black"/>
              </a:rPr>
              <a:t>, </a:t>
            </a:r>
            <a:r>
              <a:rPr lang="es-MX" dirty="0" smtClean="0">
                <a:latin typeface="Metropolis Black"/>
              </a:rPr>
              <a:t>comer hierba u otros       		vegetales cortándolos con los dientes en el 			lugar 				donde se cría y</a:t>
            </a:r>
            <a:endParaRPr lang="es-MX" dirty="0">
              <a:latin typeface="Metropolis Black"/>
            </a:endParaRPr>
          </a:p>
          <a:p>
            <a:r>
              <a:rPr lang="es-MX" dirty="0">
                <a:solidFill>
                  <a:srgbClr val="FF0000"/>
                </a:solidFill>
                <a:latin typeface="Metropolis Black"/>
              </a:rPr>
              <a:t>Pasto. </a:t>
            </a:r>
            <a:r>
              <a:rPr lang="es-MX" dirty="0" smtClean="0">
                <a:latin typeface="Metropolis Black"/>
              </a:rPr>
              <a:t>Tiene </a:t>
            </a:r>
            <a:r>
              <a:rPr lang="es-MX" dirty="0">
                <a:latin typeface="Metropolis Black"/>
              </a:rPr>
              <a:t>tres acepciones.</a:t>
            </a:r>
          </a:p>
          <a:p>
            <a:endParaRPr lang="es-MX" dirty="0">
              <a:latin typeface="Metropolis Black"/>
            </a:endParaRPr>
          </a:p>
          <a:p>
            <a:r>
              <a:rPr lang="es-MX" dirty="0">
                <a:latin typeface="Metropolis Black"/>
              </a:rPr>
              <a:t>a)	Acción de pastar</a:t>
            </a:r>
          </a:p>
          <a:p>
            <a:r>
              <a:rPr lang="es-MX" dirty="0">
                <a:latin typeface="Metropolis Black"/>
              </a:rPr>
              <a:t>b)	Hierba que el ganado pace en el mismo terreno donde se cría.</a:t>
            </a:r>
          </a:p>
          <a:p>
            <a:r>
              <a:rPr lang="es-MX" dirty="0">
                <a:latin typeface="Metropolis Black"/>
              </a:rPr>
              <a:t>c)	</a:t>
            </a:r>
            <a:r>
              <a:rPr lang="es-MX" dirty="0" smtClean="0">
                <a:latin typeface="Metropolis Black"/>
              </a:rPr>
              <a:t>Cosa </a:t>
            </a:r>
            <a:r>
              <a:rPr lang="es-MX" dirty="0">
                <a:latin typeface="Metropolis Black"/>
              </a:rPr>
              <a:t>que sirve para el sustento del animal.</a:t>
            </a:r>
          </a:p>
          <a:p>
            <a:endParaRPr lang="es-MX" dirty="0"/>
          </a:p>
        </p:txBody>
      </p:sp>
      <p:pic>
        <p:nvPicPr>
          <p:cNvPr id="2" name="Imagen 1"/>
          <p:cNvPicPr>
            <a:picLocks noChangeAspect="1"/>
          </p:cNvPicPr>
          <p:nvPr/>
        </p:nvPicPr>
        <p:blipFill rotWithShape="1">
          <a:blip r:embed="rId3"/>
          <a:srcRect l="26570"/>
          <a:stretch/>
        </p:blipFill>
        <p:spPr>
          <a:xfrm>
            <a:off x="104293" y="2462154"/>
            <a:ext cx="2837185" cy="2109845"/>
          </a:xfrm>
          <a:prstGeom prst="rect">
            <a:avLst/>
          </a:prstGeom>
        </p:spPr>
      </p:pic>
    </p:spTree>
    <p:extLst>
      <p:ext uri="{BB962C8B-B14F-4D97-AF65-F5344CB8AC3E}">
        <p14:creationId xmlns:p14="http://schemas.microsoft.com/office/powerpoint/2010/main" val="29654888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s-ES"/>
              <a:t>Agostadero o Pastizal</a:t>
            </a:r>
            <a:endParaRPr lang="es-ES" dirty="0"/>
          </a:p>
        </p:txBody>
      </p:sp>
      <p:sp>
        <p:nvSpPr>
          <p:cNvPr id="6" name="Rectángulo 5"/>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7" name="Imagen 6"/>
          <p:cNvPicPr>
            <a:picLocks noChangeAspect="1"/>
          </p:cNvPicPr>
          <p:nvPr/>
        </p:nvPicPr>
        <p:blipFill rotWithShape="1">
          <a:blip r:embed="rId2"/>
          <a:srcRect l="73958" t="84690" r="12292" b="10271"/>
          <a:stretch/>
        </p:blipFill>
        <p:spPr>
          <a:xfrm>
            <a:off x="7265365" y="6505576"/>
            <a:ext cx="1678610" cy="330634"/>
          </a:xfrm>
          <a:prstGeom prst="rect">
            <a:avLst/>
          </a:prstGeom>
        </p:spPr>
      </p:pic>
      <p:sp>
        <p:nvSpPr>
          <p:cNvPr id="2" name="Rectángulo 1"/>
          <p:cNvSpPr/>
          <p:nvPr/>
        </p:nvSpPr>
        <p:spPr>
          <a:xfrm>
            <a:off x="3790950" y="2336272"/>
            <a:ext cx="4572000" cy="2585323"/>
          </a:xfrm>
          <a:prstGeom prst="rect">
            <a:avLst/>
          </a:prstGeom>
        </p:spPr>
        <p:txBody>
          <a:bodyPr>
            <a:spAutoFit/>
          </a:bodyPr>
          <a:lstStyle/>
          <a:p>
            <a:pPr lvl="0"/>
            <a:r>
              <a:rPr lang="es-MX" dirty="0">
                <a:solidFill>
                  <a:srgbClr val="FF0000"/>
                </a:solidFill>
              </a:rPr>
              <a:t>Agostadero.</a:t>
            </a:r>
            <a:r>
              <a:rPr lang="es-MX" dirty="0">
                <a:solidFill>
                  <a:prstClr val="black"/>
                </a:solidFill>
              </a:rPr>
              <a:t>	Sitio donde agosta el ganado</a:t>
            </a:r>
            <a:r>
              <a:rPr lang="es-MX" dirty="0" smtClean="0">
                <a:solidFill>
                  <a:prstClr val="black"/>
                </a:solidFill>
              </a:rPr>
              <a:t>.</a:t>
            </a:r>
          </a:p>
          <a:p>
            <a:pPr lvl="0"/>
            <a:r>
              <a:rPr lang="es-MX" dirty="0">
                <a:solidFill>
                  <a:prstClr val="black"/>
                </a:solidFill>
              </a:rPr>
              <a:t>	</a:t>
            </a:r>
            <a:r>
              <a:rPr lang="es-MX" dirty="0" smtClean="0">
                <a:solidFill>
                  <a:prstClr val="black"/>
                </a:solidFill>
              </a:rPr>
              <a:t>		Tiempo en que agosta el ganado</a:t>
            </a:r>
          </a:p>
          <a:p>
            <a:pPr lvl="0"/>
            <a:r>
              <a:rPr lang="es-MX" dirty="0" smtClean="0">
                <a:solidFill>
                  <a:prstClr val="black"/>
                </a:solidFill>
              </a:rPr>
              <a:t>			Acción de agostar  (Arar la tierra 			en el mes de agosto)</a:t>
            </a:r>
            <a:endParaRPr lang="es-MX" dirty="0">
              <a:solidFill>
                <a:prstClr val="black"/>
              </a:solidFill>
            </a:endParaRPr>
          </a:p>
          <a:p>
            <a:pPr lvl="0"/>
            <a:r>
              <a:rPr lang="es-MX" dirty="0">
                <a:solidFill>
                  <a:srgbClr val="FF0000"/>
                </a:solidFill>
              </a:rPr>
              <a:t>Agostar.</a:t>
            </a:r>
            <a:r>
              <a:rPr lang="es-MX" dirty="0">
                <a:solidFill>
                  <a:prstClr val="black"/>
                </a:solidFill>
              </a:rPr>
              <a:t>	</a:t>
            </a:r>
            <a:r>
              <a:rPr lang="es-MX" dirty="0" smtClean="0">
                <a:solidFill>
                  <a:prstClr val="black"/>
                </a:solidFill>
              </a:rPr>
              <a:t>Del ganado: Pastar durante el tiempo 		de sequía en rastrojeras o dehesas;</a:t>
            </a:r>
            <a:endParaRPr lang="es-MX" dirty="0">
              <a:solidFill>
                <a:prstClr val="black"/>
              </a:solidFill>
            </a:endParaRPr>
          </a:p>
          <a:p>
            <a:pPr lvl="0"/>
            <a:r>
              <a:rPr lang="es-MX" dirty="0">
                <a:solidFill>
                  <a:srgbClr val="FF0000"/>
                </a:solidFill>
              </a:rPr>
              <a:t>Agostera. </a:t>
            </a:r>
            <a:r>
              <a:rPr lang="es-MX" dirty="0">
                <a:solidFill>
                  <a:prstClr val="black"/>
                </a:solidFill>
              </a:rPr>
              <a:t>	(de agosto). Ganado </a:t>
            </a:r>
            <a:r>
              <a:rPr lang="es-MX" dirty="0" smtClean="0">
                <a:solidFill>
                  <a:prstClr val="black"/>
                </a:solidFill>
              </a:rPr>
              <a:t>que entra a 			pacer en los rastrojos tras la 				cosecha de las mieses </a:t>
            </a:r>
            <a:endParaRPr lang="es-MX" dirty="0">
              <a:solidFill>
                <a:prstClr val="black"/>
              </a:solidFill>
            </a:endParaRPr>
          </a:p>
        </p:txBody>
      </p:sp>
      <p:sp>
        <p:nvSpPr>
          <p:cNvPr id="9" name="CuadroTexto 8"/>
          <p:cNvSpPr txBox="1"/>
          <p:nvPr/>
        </p:nvSpPr>
        <p:spPr>
          <a:xfrm>
            <a:off x="7020280" y="4783095"/>
            <a:ext cx="1735603" cy="276999"/>
          </a:xfrm>
          <a:prstGeom prst="rect">
            <a:avLst/>
          </a:prstGeom>
          <a:noFill/>
        </p:spPr>
        <p:txBody>
          <a:bodyPr wrap="none" rtlCol="0">
            <a:spAutoFit/>
          </a:bodyPr>
          <a:lstStyle/>
          <a:p>
            <a:r>
              <a:rPr lang="es-MX" sz="1200" i="1" dirty="0" smtClean="0"/>
              <a:t>Real Academia Española </a:t>
            </a:r>
            <a:endParaRPr lang="es-MX" sz="1200" i="1" dirty="0"/>
          </a:p>
        </p:txBody>
      </p:sp>
      <p:pic>
        <p:nvPicPr>
          <p:cNvPr id="10" name="Imagen 9"/>
          <p:cNvPicPr>
            <a:picLocks noChangeAspect="1"/>
          </p:cNvPicPr>
          <p:nvPr/>
        </p:nvPicPr>
        <p:blipFill>
          <a:blip r:embed="rId3"/>
          <a:stretch>
            <a:fillRect/>
          </a:stretch>
        </p:blipFill>
        <p:spPr>
          <a:xfrm>
            <a:off x="251862" y="2852206"/>
            <a:ext cx="3146155" cy="2359617"/>
          </a:xfrm>
          <a:prstGeom prst="rect">
            <a:avLst/>
          </a:prstGeom>
        </p:spPr>
      </p:pic>
    </p:spTree>
    <p:extLst>
      <p:ext uri="{BB962C8B-B14F-4D97-AF65-F5344CB8AC3E}">
        <p14:creationId xmlns:p14="http://schemas.microsoft.com/office/powerpoint/2010/main" val="20886493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s-ES" dirty="0" smtClean="0">
                <a:solidFill>
                  <a:prstClr val="white"/>
                </a:solidFill>
              </a:rPr>
              <a:t>Pastizal </a:t>
            </a:r>
            <a:endParaRPr lang="es-ES" dirty="0">
              <a:solidFill>
                <a:prstClr val="white"/>
              </a:solidFill>
            </a:endParaRPr>
          </a:p>
        </p:txBody>
      </p:sp>
      <p:sp>
        <p:nvSpPr>
          <p:cNvPr id="6" name="Rectángulo 5"/>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solidFill>
                <a:prstClr val="white"/>
              </a:solidFill>
            </a:endParaRPr>
          </a:p>
        </p:txBody>
      </p:sp>
      <p:pic>
        <p:nvPicPr>
          <p:cNvPr id="7" name="Imagen 6"/>
          <p:cNvPicPr>
            <a:picLocks noChangeAspect="1"/>
          </p:cNvPicPr>
          <p:nvPr/>
        </p:nvPicPr>
        <p:blipFill rotWithShape="1">
          <a:blip r:embed="rId2"/>
          <a:srcRect l="73958" t="84690" r="12292" b="10271"/>
          <a:stretch/>
        </p:blipFill>
        <p:spPr>
          <a:xfrm>
            <a:off x="7265365" y="6505576"/>
            <a:ext cx="1678610" cy="330634"/>
          </a:xfrm>
          <a:prstGeom prst="rect">
            <a:avLst/>
          </a:prstGeom>
        </p:spPr>
      </p:pic>
      <p:sp>
        <p:nvSpPr>
          <p:cNvPr id="8" name="Rectángulo 7"/>
          <p:cNvSpPr/>
          <p:nvPr/>
        </p:nvSpPr>
        <p:spPr>
          <a:xfrm>
            <a:off x="57333" y="1077717"/>
            <a:ext cx="4845173" cy="3970318"/>
          </a:xfrm>
          <a:prstGeom prst="rect">
            <a:avLst/>
          </a:prstGeom>
        </p:spPr>
        <p:txBody>
          <a:bodyPr wrap="square">
            <a:spAutoFit/>
          </a:bodyPr>
          <a:lstStyle/>
          <a:p>
            <a:r>
              <a:rPr lang="es-MX" b="1" dirty="0">
                <a:solidFill>
                  <a:prstClr val="black"/>
                </a:solidFill>
              </a:rPr>
              <a:t>Tomando como base lo anterior podemos definir lo siguiente.</a:t>
            </a:r>
          </a:p>
          <a:p>
            <a:endParaRPr lang="es-MX" b="1" dirty="0" smtClean="0">
              <a:solidFill>
                <a:prstClr val="black"/>
              </a:solidFill>
            </a:endParaRPr>
          </a:p>
          <a:p>
            <a:endParaRPr lang="es-MX" b="1" dirty="0">
              <a:solidFill>
                <a:prstClr val="black"/>
              </a:solidFill>
            </a:endParaRPr>
          </a:p>
          <a:p>
            <a:endParaRPr lang="es-MX" b="1" dirty="0">
              <a:solidFill>
                <a:prstClr val="black"/>
              </a:solidFill>
            </a:endParaRPr>
          </a:p>
          <a:p>
            <a:pPr marL="342900" indent="-342900" algn="just">
              <a:buFontTx/>
              <a:buAutoNum type="arabicPeriod"/>
            </a:pPr>
            <a:r>
              <a:rPr lang="es-MX" b="1" dirty="0" smtClean="0">
                <a:solidFill>
                  <a:srgbClr val="FF0000"/>
                </a:solidFill>
              </a:rPr>
              <a:t>Un </a:t>
            </a:r>
            <a:r>
              <a:rPr lang="es-MX" b="1" dirty="0">
                <a:solidFill>
                  <a:srgbClr val="FF0000"/>
                </a:solidFill>
              </a:rPr>
              <a:t>pastizal </a:t>
            </a:r>
            <a:r>
              <a:rPr lang="es-MX" b="1" dirty="0">
                <a:solidFill>
                  <a:prstClr val="black"/>
                </a:solidFill>
              </a:rPr>
              <a:t>es cualquier área que produce forraje, ya sea éste en forma de gramíneas, graminoides, hierbas o mezclas de éstas, arbustos ramoneables y vegetación arbórea. Por lo tanto los pastizales son cualquier área o tipo de vegetación que sirve como sustento y da alimento al ganado y a los animales silvestres</a:t>
            </a:r>
            <a:r>
              <a:rPr lang="es-MX" b="1" dirty="0" smtClean="0">
                <a:solidFill>
                  <a:prstClr val="black"/>
                </a:solidFill>
              </a:rPr>
              <a:t>.</a:t>
            </a:r>
          </a:p>
          <a:p>
            <a:pPr algn="just"/>
            <a:endParaRPr lang="es-MX" b="1" dirty="0">
              <a:solidFill>
                <a:prstClr val="black"/>
              </a:solidFill>
            </a:endParaRPr>
          </a:p>
        </p:txBody>
      </p:sp>
      <p:pic>
        <p:nvPicPr>
          <p:cNvPr id="9" name="Imagen 8"/>
          <p:cNvPicPr>
            <a:picLocks noChangeAspect="1"/>
          </p:cNvPicPr>
          <p:nvPr/>
        </p:nvPicPr>
        <p:blipFill rotWithShape="1">
          <a:blip r:embed="rId3">
            <a:extLst>
              <a:ext uri="{28A0092B-C50C-407E-A947-70E740481C1C}">
                <a14:useLocalDpi xmlns:a14="http://schemas.microsoft.com/office/drawing/2010/main" val="0"/>
              </a:ext>
            </a:extLst>
          </a:blip>
          <a:srcRect r="21600"/>
          <a:stretch/>
        </p:blipFill>
        <p:spPr>
          <a:xfrm rot="5400000">
            <a:off x="5098219" y="1912246"/>
            <a:ext cx="4092559" cy="3915074"/>
          </a:xfrm>
          <a:prstGeom prst="rect">
            <a:avLst/>
          </a:prstGeom>
        </p:spPr>
      </p:pic>
      <p:sp>
        <p:nvSpPr>
          <p:cNvPr id="10" name="Rectángulo 9"/>
          <p:cNvSpPr/>
          <p:nvPr/>
        </p:nvSpPr>
        <p:spPr>
          <a:xfrm>
            <a:off x="6624494" y="5523273"/>
            <a:ext cx="2280183" cy="400110"/>
          </a:xfrm>
          <a:prstGeom prst="rect">
            <a:avLst/>
          </a:prstGeom>
        </p:spPr>
        <p:txBody>
          <a:bodyPr wrap="square">
            <a:spAutoFit/>
          </a:bodyPr>
          <a:lstStyle/>
          <a:p>
            <a:r>
              <a:rPr lang="es-MX" sz="1000" dirty="0">
                <a:solidFill>
                  <a:prstClr val="white"/>
                </a:solidFill>
              </a:rPr>
              <a:t>Cañadas de Nanchititla , </a:t>
            </a:r>
            <a:r>
              <a:rPr lang="es-MX" sz="1000" dirty="0" err="1">
                <a:solidFill>
                  <a:prstClr val="white"/>
                </a:solidFill>
              </a:rPr>
              <a:t>Luvianos</a:t>
            </a:r>
            <a:r>
              <a:rPr lang="es-MX" sz="1000" dirty="0">
                <a:solidFill>
                  <a:prstClr val="white"/>
                </a:solidFill>
              </a:rPr>
              <a:t>. Méx.</a:t>
            </a:r>
          </a:p>
          <a:p>
            <a:r>
              <a:rPr lang="es-MX" sz="1000" dirty="0">
                <a:solidFill>
                  <a:prstClr val="white"/>
                </a:solidFill>
              </a:rPr>
              <a:t>Foto: Dr. Dorantes CEJ </a:t>
            </a:r>
          </a:p>
        </p:txBody>
      </p:sp>
    </p:spTree>
    <p:extLst>
      <p:ext uri="{BB962C8B-B14F-4D97-AF65-F5344CB8AC3E}">
        <p14:creationId xmlns:p14="http://schemas.microsoft.com/office/powerpoint/2010/main" val="310573508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3108</TotalTime>
  <Words>1588</Words>
  <Application>Microsoft Office PowerPoint</Application>
  <PresentationFormat>Presentación en pantalla (4:3)</PresentationFormat>
  <Paragraphs>162</Paragraphs>
  <Slides>33</Slides>
  <Notes>7</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33</vt:i4>
      </vt:variant>
    </vt:vector>
  </HeadingPairs>
  <TitlesOfParts>
    <vt:vector size="44" baseType="lpstr">
      <vt:lpstr>Aharoni</vt:lpstr>
      <vt:lpstr>Arial</vt:lpstr>
      <vt:lpstr>Avenir Black</vt:lpstr>
      <vt:lpstr>Avenir Book</vt:lpstr>
      <vt:lpstr>Calibri</vt:lpstr>
      <vt:lpstr>Century Gothic</vt:lpstr>
      <vt:lpstr>Metropolis Black</vt:lpstr>
      <vt:lpstr>Metropolis Extra Bold</vt:lpstr>
      <vt:lpstr>Metropolis Light</vt:lpstr>
      <vt:lpstr>Times New Roman</vt:lpstr>
      <vt:lpstr>Tema de Office</vt:lpstr>
      <vt:lpstr>MANEJO DE PASTIZALES TERMINOLOGÍA  PROGRAMA POR COMPETENCIAS  MANEJO DE PASTIZALES  DR. ERNESTO JOEL DORANTES CORONADO   02/09/19</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 (del color del identificador de la secretaría y con tipografía Helvetica Neue Light)</dc:title>
  <dc:creator>DCGU1</dc:creator>
  <cp:lastModifiedBy>PC</cp:lastModifiedBy>
  <cp:revision>130</cp:revision>
  <dcterms:created xsi:type="dcterms:W3CDTF">2013-06-28T15:10:46Z</dcterms:created>
  <dcterms:modified xsi:type="dcterms:W3CDTF">2019-09-26T22:10:23Z</dcterms:modified>
</cp:coreProperties>
</file>