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16" r:id="rId6"/>
  </p:sldMasterIdLst>
  <p:sldIdLst>
    <p:sldId id="256" r:id="rId7"/>
    <p:sldId id="357" r:id="rId8"/>
    <p:sldId id="358" r:id="rId9"/>
    <p:sldId id="359" r:id="rId10"/>
    <p:sldId id="361" r:id="rId11"/>
    <p:sldId id="360" r:id="rId12"/>
    <p:sldId id="260" r:id="rId13"/>
    <p:sldId id="261" r:id="rId14"/>
    <p:sldId id="263" r:id="rId15"/>
    <p:sldId id="308" r:id="rId16"/>
    <p:sldId id="309" r:id="rId17"/>
    <p:sldId id="311" r:id="rId18"/>
    <p:sldId id="312" r:id="rId19"/>
    <p:sldId id="316" r:id="rId20"/>
    <p:sldId id="317" r:id="rId21"/>
    <p:sldId id="354" r:id="rId22"/>
    <p:sldId id="264" r:id="rId23"/>
    <p:sldId id="271" r:id="rId24"/>
    <p:sldId id="292" r:id="rId25"/>
    <p:sldId id="293" r:id="rId26"/>
    <p:sldId id="362" r:id="rId27"/>
    <p:sldId id="294" r:id="rId28"/>
    <p:sldId id="295" r:id="rId29"/>
    <p:sldId id="363" r:id="rId30"/>
    <p:sldId id="296" r:id="rId31"/>
    <p:sldId id="297" r:id="rId32"/>
    <p:sldId id="305" r:id="rId33"/>
    <p:sldId id="306" r:id="rId34"/>
    <p:sldId id="353" r:id="rId35"/>
    <p:sldId id="342" r:id="rId36"/>
    <p:sldId id="343" r:id="rId37"/>
    <p:sldId id="339" r:id="rId38"/>
    <p:sldId id="340" r:id="rId39"/>
    <p:sldId id="341" r:id="rId40"/>
    <p:sldId id="356" r:id="rId4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482565"/>
    <a:srgbClr val="FF9933"/>
    <a:srgbClr val="CBE05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52" autoAdjust="0"/>
    <p:restoredTop sz="94660"/>
  </p:normalViewPr>
  <p:slideViewPr>
    <p:cSldViewPr snapToGrid="0">
      <p:cViewPr>
        <p:scale>
          <a:sx n="60" d="100"/>
          <a:sy n="60" d="100"/>
        </p:scale>
        <p:origin x="-235" y="-6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33754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124774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074562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85050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65461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835679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064364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163040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3986022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616024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573201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8787189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889214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19999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78144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589439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5376112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7981838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262434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0298924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0675504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2608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2227509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82309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8083720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208434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222612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1825332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1602451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66077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0873697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28377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032684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8697567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376531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124876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0413523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5405576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4807491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6"/>
          <p:cNvSpPr/>
          <p:nvPr/>
        </p:nvSpPr>
        <p:spPr>
          <a:xfrm>
            <a:off x="4250268" y="268289"/>
            <a:ext cx="7558617" cy="39004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5" name="Rectangle 7"/>
          <p:cNvSpPr/>
          <p:nvPr/>
        </p:nvSpPr>
        <p:spPr>
          <a:xfrm>
            <a:off x="357718" y="268288"/>
            <a:ext cx="245533" cy="388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ctrTitle"/>
          </p:nvPr>
        </p:nvSpPr>
        <p:spPr>
          <a:xfrm>
            <a:off x="4267200" y="4208929"/>
            <a:ext cx="7278624" cy="1048684"/>
          </a:xfrm>
        </p:spPr>
        <p:txBody>
          <a:bodyPr rtlCol="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4267200" y="5257800"/>
            <a:ext cx="7278624" cy="621792"/>
          </a:xfrm>
        </p:spPr>
        <p:txBody>
          <a:bodyPr rtlCol="0">
            <a:normAutofit/>
          </a:bodyPr>
          <a:lstStyle>
            <a:lvl1pPr marL="0" indent="0" algn="l" defTabSz="914400" rtl="0" eaLnBrk="1" latinLnBrk="0" hangingPunct="1">
              <a:spcBef>
                <a:spcPts val="180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a:p>
        </p:txBody>
      </p:sp>
      <p:sp>
        <p:nvSpPr>
          <p:cNvPr id="6" name="Date Placeholder 3"/>
          <p:cNvSpPr>
            <a:spLocks noGrp="1"/>
          </p:cNvSpPr>
          <p:nvPr>
            <p:ph type="dt" sz="half" idx="10"/>
          </p:nvPr>
        </p:nvSpPr>
        <p:spPr>
          <a:xfrm>
            <a:off x="4368800" y="390526"/>
            <a:ext cx="7340600" cy="365125"/>
          </a:xfrm>
        </p:spPr>
        <p:txBody>
          <a:bodyPr/>
          <a:lstStyle>
            <a:lvl1pPr>
              <a:defRPr sz="2200" b="0">
                <a:solidFill>
                  <a:schemeClr val="bg1"/>
                </a:solidFill>
              </a:defRPr>
            </a:lvl1pPr>
          </a:lstStyle>
          <a:p>
            <a:pPr>
              <a:defRPr/>
            </a:pPr>
            <a:fld id="{EE950CE2-038E-43EA-BFCB-D6BC35AB0FDB}" type="datetime1">
              <a:rPr lang="en-US" altLang="es-ES">
                <a:solidFill>
                  <a:prstClr val="white"/>
                </a:solidFill>
              </a:rPr>
              <a:pPr>
                <a:defRPr/>
              </a:pPr>
              <a:t>9/30/2019</a:t>
            </a:fld>
            <a:endParaRPr lang="en-US" altLang="es-ES">
              <a:solidFill>
                <a:prstClr val="white"/>
              </a:solidFill>
            </a:endParaRPr>
          </a:p>
        </p:txBody>
      </p:sp>
      <p:sp>
        <p:nvSpPr>
          <p:cNvPr id="7" name="Footer Placeholder 4"/>
          <p:cNvSpPr>
            <a:spLocks noGrp="1"/>
          </p:cNvSpPr>
          <p:nvPr>
            <p:ph type="ftr" sz="quarter" idx="11"/>
          </p:nvPr>
        </p:nvSpPr>
        <p:spPr>
          <a:xfrm>
            <a:off x="4292601" y="6356351"/>
            <a:ext cx="6314017" cy="365125"/>
          </a:xfrm>
        </p:spPr>
        <p:txBody>
          <a:bodyPr/>
          <a:lstStyle>
            <a:lvl1pPr algn="l">
              <a:defRPr sz="1100">
                <a:solidFill>
                  <a:srgbClr val="858585"/>
                </a:solidFill>
              </a:defRPr>
            </a:lvl1pPr>
          </a:lstStyle>
          <a:p>
            <a:pPr>
              <a:defRPr/>
            </a:pPr>
            <a:endParaRPr lang="es-ES" altLang="es-ES"/>
          </a:p>
        </p:txBody>
      </p:sp>
      <p:sp>
        <p:nvSpPr>
          <p:cNvPr id="8" name="Slide Number Placeholder 5"/>
          <p:cNvSpPr>
            <a:spLocks noGrp="1"/>
          </p:cNvSpPr>
          <p:nvPr>
            <p:ph type="sldNum" sz="quarter" idx="12"/>
          </p:nvPr>
        </p:nvSpPr>
        <p:spPr>
          <a:xfrm>
            <a:off x="11008784" y="6356351"/>
            <a:ext cx="914400" cy="365125"/>
          </a:xfrm>
        </p:spPr>
        <p:txBody>
          <a:bodyPr/>
          <a:lstStyle>
            <a:lvl1pPr>
              <a:defRPr sz="1100">
                <a:solidFill>
                  <a:srgbClr val="858585"/>
                </a:solidFill>
              </a:defRPr>
            </a:lvl1pPr>
          </a:lstStyle>
          <a:p>
            <a:fld id="{C200FF89-5194-4E6D-B194-0ACDD33D1505}" type="slidenum">
              <a:rPr lang="en-US" altLang="es-ES"/>
              <a:pPr/>
              <a:t>‹Nº›</a:t>
            </a:fld>
            <a:endParaRPr lang="en-US" altLang="es-ES"/>
          </a:p>
        </p:txBody>
      </p:sp>
    </p:spTree>
    <p:extLst>
      <p:ext uri="{BB962C8B-B14F-4D97-AF65-F5344CB8AC3E}">
        <p14:creationId xmlns:p14="http://schemas.microsoft.com/office/powerpoint/2010/main" val="5270255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p:nvPr/>
        </p:nvSpPr>
        <p:spPr>
          <a:xfrm>
            <a:off x="9616018" y="268289"/>
            <a:ext cx="2194983"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Date Placeholder 3"/>
          <p:cNvSpPr>
            <a:spLocks noGrp="1"/>
          </p:cNvSpPr>
          <p:nvPr>
            <p:ph type="dt" sz="half" idx="10"/>
          </p:nvPr>
        </p:nvSpPr>
        <p:spPr>
          <a:xfrm>
            <a:off x="9616017" y="6356351"/>
            <a:ext cx="2336800" cy="365125"/>
          </a:xfrm>
        </p:spPr>
        <p:txBody>
          <a:bodyPr/>
          <a:lstStyle>
            <a:lvl1pPr>
              <a:defRPr/>
            </a:lvl1pPr>
          </a:lstStyle>
          <a:p>
            <a:pPr>
              <a:defRPr/>
            </a:pPr>
            <a:fld id="{56AB6B97-88E6-4A06-8B8A-B9BC6CAE70A7}" type="datetime1">
              <a:rPr lang="en-US" altLang="es-ES"/>
              <a:pPr>
                <a:defRPr/>
              </a:pPr>
              <a:t>9/30/2019</a:t>
            </a:fld>
            <a:endParaRPr lang="en-US" altLang="es-ES"/>
          </a:p>
        </p:txBody>
      </p:sp>
      <p:sp>
        <p:nvSpPr>
          <p:cNvPr id="6" name="Footer Placeholder 4"/>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7" name="Slide Number Placeholder 5"/>
          <p:cNvSpPr>
            <a:spLocks noGrp="1"/>
          </p:cNvSpPr>
          <p:nvPr>
            <p:ph type="sldNum" sz="quarter" idx="12"/>
          </p:nvPr>
        </p:nvSpPr>
        <p:spPr/>
        <p:txBody>
          <a:bodyPr/>
          <a:lstStyle>
            <a:lvl1pPr>
              <a:defRPr/>
            </a:lvl1pPr>
          </a:lstStyle>
          <a:p>
            <a:fld id="{C2DDA0F3-CEA4-42A1-9F07-750932023325}"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15075507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5" name="Rectangle 6"/>
          <p:cNvSpPr/>
          <p:nvPr/>
        </p:nvSpPr>
        <p:spPr>
          <a:xfrm>
            <a:off x="4250268" y="268289"/>
            <a:ext cx="7558617" cy="2560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6" name="Rectangle 7"/>
          <p:cNvSpPr/>
          <p:nvPr/>
        </p:nvSpPr>
        <p:spPr>
          <a:xfrm>
            <a:off x="357718" y="268288"/>
            <a:ext cx="245533" cy="388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ctrTitle"/>
          </p:nvPr>
        </p:nvSpPr>
        <p:spPr>
          <a:xfrm>
            <a:off x="4267200" y="4171950"/>
            <a:ext cx="7277225" cy="1085850"/>
          </a:xfrm>
        </p:spPr>
        <p:txBody>
          <a:bodyPr>
            <a:normAutofit/>
          </a:bodyPr>
          <a:lstStyle>
            <a:lvl1pPr>
              <a:defRPr sz="4600"/>
            </a:lvl1pPr>
          </a:lstStyle>
          <a:p>
            <a:r>
              <a:rPr lang="es-ES_tradnl" smtClean="0"/>
              <a:t>Click to edit Master title style</a:t>
            </a:r>
            <a:endParaRPr/>
          </a:p>
        </p:txBody>
      </p:sp>
      <p:sp>
        <p:nvSpPr>
          <p:cNvPr id="3" name="Subtitle 2"/>
          <p:cNvSpPr>
            <a:spLocks noGrp="1"/>
          </p:cNvSpPr>
          <p:nvPr>
            <p:ph type="subTitle" idx="1"/>
          </p:nvPr>
        </p:nvSpPr>
        <p:spPr>
          <a:xfrm>
            <a:off x="4267201" y="5257800"/>
            <a:ext cx="7277224" cy="618565"/>
          </a:xfrm>
        </p:spPr>
        <p:txBody>
          <a:bodyPr>
            <a:normAutofit/>
          </a:bodyPr>
          <a:lstStyle>
            <a:lvl1pPr marL="0" indent="0" algn="l">
              <a:buNone/>
              <a:defRPr sz="16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a:p>
        </p:txBody>
      </p:sp>
      <p:sp>
        <p:nvSpPr>
          <p:cNvPr id="9" name="Picture Placeholder 8"/>
          <p:cNvSpPr>
            <a:spLocks noGrp="1"/>
          </p:cNvSpPr>
          <p:nvPr>
            <p:ph type="pic" sz="quarter" idx="13"/>
          </p:nvPr>
        </p:nvSpPr>
        <p:spPr>
          <a:xfrm>
            <a:off x="4267201" y="2877671"/>
            <a:ext cx="7529156" cy="1280160"/>
          </a:xfrm>
        </p:spPr>
        <p:txBody>
          <a:bodyPr rtlCol="0">
            <a:normAutofit/>
          </a:bodyPr>
          <a:lstStyle>
            <a:lvl1pPr>
              <a:buNone/>
              <a:defRPr/>
            </a:lvl1pPr>
          </a:lstStyle>
          <a:p>
            <a:pPr lvl="0"/>
            <a:r>
              <a:rPr lang="es-ES_tradnl" noProof="0" smtClean="0"/>
              <a:t>Click icon to add picture</a:t>
            </a:r>
            <a:endParaRPr noProof="0"/>
          </a:p>
        </p:txBody>
      </p:sp>
      <p:sp>
        <p:nvSpPr>
          <p:cNvPr id="7" name="Date Placeholder 3"/>
          <p:cNvSpPr>
            <a:spLocks noGrp="1"/>
          </p:cNvSpPr>
          <p:nvPr>
            <p:ph type="dt" sz="half" idx="14"/>
          </p:nvPr>
        </p:nvSpPr>
        <p:spPr>
          <a:xfrm>
            <a:off x="4368800" y="390526"/>
            <a:ext cx="7332133" cy="365125"/>
          </a:xfrm>
        </p:spPr>
        <p:txBody>
          <a:bodyPr/>
          <a:lstStyle>
            <a:lvl1pPr>
              <a:defRPr sz="2200" b="0">
                <a:solidFill>
                  <a:schemeClr val="bg1"/>
                </a:solidFill>
              </a:defRPr>
            </a:lvl1pPr>
          </a:lstStyle>
          <a:p>
            <a:pPr>
              <a:defRPr/>
            </a:pPr>
            <a:fld id="{4C4A90BD-91E4-4228-836B-1F6810E7325E}" type="datetime1">
              <a:rPr lang="en-US" altLang="es-ES">
                <a:solidFill>
                  <a:prstClr val="white"/>
                </a:solidFill>
              </a:rPr>
              <a:pPr>
                <a:defRPr/>
              </a:pPr>
              <a:t>9/30/2019</a:t>
            </a:fld>
            <a:endParaRPr lang="en-US" altLang="es-ES" sz="1000">
              <a:solidFill>
                <a:prstClr val="black"/>
              </a:solidFill>
            </a:endParaRPr>
          </a:p>
        </p:txBody>
      </p:sp>
      <p:sp>
        <p:nvSpPr>
          <p:cNvPr id="8" name="Footer Placeholder 4"/>
          <p:cNvSpPr>
            <a:spLocks noGrp="1"/>
          </p:cNvSpPr>
          <p:nvPr>
            <p:ph type="ftr" sz="quarter" idx="15"/>
          </p:nvPr>
        </p:nvSpPr>
        <p:spPr>
          <a:xfrm>
            <a:off x="4284134" y="6356351"/>
            <a:ext cx="6314017" cy="365125"/>
          </a:xfrm>
        </p:spPr>
        <p:txBody>
          <a:bodyPr/>
          <a:lstStyle>
            <a:lvl1pPr>
              <a:defRPr/>
            </a:lvl1pPr>
          </a:lstStyle>
          <a:p>
            <a:pPr>
              <a:defRPr/>
            </a:pPr>
            <a:endParaRPr lang="es-ES" altLang="es-ES">
              <a:solidFill>
                <a:prstClr val="black"/>
              </a:solidFill>
            </a:endParaRPr>
          </a:p>
        </p:txBody>
      </p:sp>
      <p:sp>
        <p:nvSpPr>
          <p:cNvPr id="10" name="Slide Number Placeholder 5"/>
          <p:cNvSpPr>
            <a:spLocks noGrp="1"/>
          </p:cNvSpPr>
          <p:nvPr>
            <p:ph type="sldNum" sz="quarter" idx="16"/>
          </p:nvPr>
        </p:nvSpPr>
        <p:spPr>
          <a:xfrm>
            <a:off x="11021484" y="6356351"/>
            <a:ext cx="914400" cy="365125"/>
          </a:xfrm>
        </p:spPr>
        <p:txBody>
          <a:bodyPr/>
          <a:lstStyle>
            <a:lvl1pPr>
              <a:defRPr sz="1100">
                <a:solidFill>
                  <a:srgbClr val="858585"/>
                </a:solidFill>
              </a:defRPr>
            </a:lvl1pPr>
          </a:lstStyle>
          <a:p>
            <a:fld id="{9CF62CD1-CF75-4237-A5B7-5545E0DA3BAB}" type="slidenum">
              <a:rPr lang="en-US" altLang="es-ES"/>
              <a:pPr/>
              <a:t>‹Nº›</a:t>
            </a:fld>
            <a:endParaRPr lang="en-US" altLang="es-ES" sz="1000" b="0">
              <a:solidFill>
                <a:prstClr val="black"/>
              </a:solidFill>
            </a:endParaRPr>
          </a:p>
        </p:txBody>
      </p:sp>
    </p:spTree>
    <p:extLst>
      <p:ext uri="{BB962C8B-B14F-4D97-AF65-F5344CB8AC3E}">
        <p14:creationId xmlns:p14="http://schemas.microsoft.com/office/powerpoint/2010/main" val="37920132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5" name="Rectangle 6"/>
          <p:cNvSpPr/>
          <p:nvPr/>
        </p:nvSpPr>
        <p:spPr>
          <a:xfrm>
            <a:off x="359833" y="268289"/>
            <a:ext cx="2194984"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2904565" y="914400"/>
            <a:ext cx="8677836" cy="1143000"/>
          </a:xfrm>
        </p:spPr>
        <p:txBody>
          <a:bodyPr/>
          <a:lstStyle/>
          <a:p>
            <a:r>
              <a:rPr lang="es-ES_tradnl" smtClean="0"/>
              <a:t>Click to edit Master title style</a:t>
            </a:r>
            <a:endParaRPr/>
          </a:p>
        </p:txBody>
      </p:sp>
      <p:sp>
        <p:nvSpPr>
          <p:cNvPr id="3" name="Content Placeholder 2"/>
          <p:cNvSpPr>
            <a:spLocks noGrp="1"/>
          </p:cNvSpPr>
          <p:nvPr>
            <p:ph idx="1"/>
          </p:nvPr>
        </p:nvSpPr>
        <p:spPr>
          <a:xfrm>
            <a:off x="2904565" y="2209801"/>
            <a:ext cx="8677836" cy="3916363"/>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9" name="Picture Placeholder 8"/>
          <p:cNvSpPr>
            <a:spLocks noGrp="1"/>
          </p:cNvSpPr>
          <p:nvPr>
            <p:ph type="pic" sz="quarter" idx="13"/>
          </p:nvPr>
        </p:nvSpPr>
        <p:spPr>
          <a:xfrm>
            <a:off x="359833" y="1976718"/>
            <a:ext cx="2194560" cy="4625788"/>
          </a:xfrm>
        </p:spPr>
        <p:txBody>
          <a:bodyPr rtlCol="0">
            <a:normAutofit/>
          </a:bodyPr>
          <a:lstStyle>
            <a:lvl1pPr>
              <a:buNone/>
              <a:defRPr/>
            </a:lvl1pPr>
          </a:lstStyle>
          <a:p>
            <a:pPr lvl="0"/>
            <a:r>
              <a:rPr lang="es-ES_tradnl" noProof="0" smtClean="0"/>
              <a:t>Click icon to add picture</a:t>
            </a:r>
            <a:endParaRPr noProof="0"/>
          </a:p>
        </p:txBody>
      </p:sp>
      <p:sp>
        <p:nvSpPr>
          <p:cNvPr id="6" name="Date Placeholder 3"/>
          <p:cNvSpPr>
            <a:spLocks noGrp="1"/>
          </p:cNvSpPr>
          <p:nvPr>
            <p:ph type="dt" sz="half" idx="14"/>
          </p:nvPr>
        </p:nvSpPr>
        <p:spPr>
          <a:xfrm>
            <a:off x="9616017" y="6356351"/>
            <a:ext cx="2336800" cy="365125"/>
          </a:xfrm>
        </p:spPr>
        <p:txBody>
          <a:bodyPr/>
          <a:lstStyle>
            <a:lvl1pPr>
              <a:defRPr/>
            </a:lvl1pPr>
          </a:lstStyle>
          <a:p>
            <a:pPr>
              <a:defRPr/>
            </a:pPr>
            <a:fld id="{C6361659-3CEF-4537-918F-8F8FB00395D7}" type="datetime1">
              <a:rPr lang="en-US" altLang="es-ES"/>
              <a:pPr>
                <a:defRPr/>
              </a:pPr>
              <a:t>9/30/2019</a:t>
            </a:fld>
            <a:endParaRPr lang="en-US" altLang="es-ES" sz="1000">
              <a:solidFill>
                <a:prstClr val="black"/>
              </a:solidFill>
            </a:endParaRPr>
          </a:p>
        </p:txBody>
      </p:sp>
      <p:sp>
        <p:nvSpPr>
          <p:cNvPr id="7" name="Footer Placeholder 4"/>
          <p:cNvSpPr>
            <a:spLocks noGrp="1"/>
          </p:cNvSpPr>
          <p:nvPr>
            <p:ph type="ftr" sz="quarter" idx="15"/>
          </p:nvPr>
        </p:nvSpPr>
        <p:spPr>
          <a:xfrm>
            <a:off x="2904067" y="6356351"/>
            <a:ext cx="6570133" cy="365125"/>
          </a:xfrm>
        </p:spPr>
        <p:txBody>
          <a:bodyPr/>
          <a:lstStyle>
            <a:lvl1pPr>
              <a:defRPr/>
            </a:lvl1pPr>
          </a:lstStyle>
          <a:p>
            <a:pPr>
              <a:defRPr/>
            </a:pPr>
            <a:endParaRPr lang="es-ES" altLang="es-ES">
              <a:solidFill>
                <a:prstClr val="black"/>
              </a:solidFill>
            </a:endParaRPr>
          </a:p>
        </p:txBody>
      </p:sp>
      <p:sp>
        <p:nvSpPr>
          <p:cNvPr id="8" name="Slide Number Placeholder 5"/>
          <p:cNvSpPr>
            <a:spLocks noGrp="1"/>
          </p:cNvSpPr>
          <p:nvPr>
            <p:ph type="sldNum" sz="quarter" idx="16"/>
          </p:nvPr>
        </p:nvSpPr>
        <p:spPr>
          <a:xfrm>
            <a:off x="442384" y="360364"/>
            <a:ext cx="675216" cy="365125"/>
          </a:xfrm>
        </p:spPr>
        <p:txBody>
          <a:bodyPr/>
          <a:lstStyle>
            <a:lvl1pPr>
              <a:defRPr/>
            </a:lvl1pPr>
          </a:lstStyle>
          <a:p>
            <a:fld id="{B0F923E1-29AC-468B-8AEF-A60499DD7D33}"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42785586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6"/>
          <p:cNvSpPr/>
          <p:nvPr/>
        </p:nvSpPr>
        <p:spPr>
          <a:xfrm>
            <a:off x="10346267" y="268288"/>
            <a:ext cx="146473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2946401" y="3429000"/>
            <a:ext cx="6621928" cy="1398494"/>
          </a:xfrm>
        </p:spPr>
        <p:txBody>
          <a:bodyPr/>
          <a:lstStyle>
            <a:lvl1pPr algn="r">
              <a:defRPr sz="4600" b="0" cap="none" baseline="0"/>
            </a:lvl1pPr>
          </a:lstStyle>
          <a:p>
            <a:r>
              <a:rPr lang="es-ES_tradnl" smtClean="0"/>
              <a:t>Click to edit Master title style</a:t>
            </a:r>
            <a:endParaRPr/>
          </a:p>
        </p:txBody>
      </p:sp>
      <p:sp>
        <p:nvSpPr>
          <p:cNvPr id="3" name="Text Placeholder 2"/>
          <p:cNvSpPr>
            <a:spLocks noGrp="1"/>
          </p:cNvSpPr>
          <p:nvPr>
            <p:ph type="body" idx="1"/>
          </p:nvPr>
        </p:nvSpPr>
        <p:spPr>
          <a:xfrm>
            <a:off x="2946401" y="4824414"/>
            <a:ext cx="6621928" cy="1320800"/>
          </a:xfrm>
        </p:spPr>
        <p:txBody>
          <a:bodyPr>
            <a:normAutofit/>
          </a:bodyPr>
          <a:lstStyle>
            <a:lvl1pPr marL="0" indent="0" algn="r">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5" name="Date Placeholder 3"/>
          <p:cNvSpPr>
            <a:spLocks noGrp="1"/>
          </p:cNvSpPr>
          <p:nvPr>
            <p:ph type="dt" sz="half" idx="10"/>
          </p:nvPr>
        </p:nvSpPr>
        <p:spPr>
          <a:xfrm>
            <a:off x="7416801" y="6356351"/>
            <a:ext cx="2163233" cy="365125"/>
          </a:xfrm>
        </p:spPr>
        <p:txBody>
          <a:bodyPr/>
          <a:lstStyle>
            <a:lvl1pPr>
              <a:defRPr/>
            </a:lvl1pPr>
          </a:lstStyle>
          <a:p>
            <a:pPr>
              <a:defRPr/>
            </a:pPr>
            <a:fld id="{300D42CC-029C-428B-8D3D-E54BD58DD8EF}" type="datetime1">
              <a:rPr lang="en-US" altLang="es-ES"/>
              <a:pPr>
                <a:defRPr/>
              </a:pPr>
              <a:t>9/30/2019</a:t>
            </a:fld>
            <a:endParaRPr lang="en-US" altLang="es-ES"/>
          </a:p>
        </p:txBody>
      </p:sp>
      <p:sp>
        <p:nvSpPr>
          <p:cNvPr id="6" name="Footer Placeholder 4"/>
          <p:cNvSpPr>
            <a:spLocks noGrp="1"/>
          </p:cNvSpPr>
          <p:nvPr>
            <p:ph type="ftr" sz="quarter" idx="11"/>
          </p:nvPr>
        </p:nvSpPr>
        <p:spPr>
          <a:xfrm>
            <a:off x="232834" y="6356351"/>
            <a:ext cx="7082367" cy="365125"/>
          </a:xfrm>
        </p:spPr>
        <p:txBody>
          <a:bodyPr/>
          <a:lstStyle>
            <a:lvl1pPr algn="l">
              <a:defRPr sz="1100">
                <a:solidFill>
                  <a:srgbClr val="858585"/>
                </a:solidFill>
              </a:defRPr>
            </a:lvl1pPr>
          </a:lstStyle>
          <a:p>
            <a:pPr>
              <a:defRPr/>
            </a:pPr>
            <a:endParaRPr lang="es-ES" altLang="es-ES"/>
          </a:p>
        </p:txBody>
      </p:sp>
      <p:sp>
        <p:nvSpPr>
          <p:cNvPr id="7" name="Slide Number Placeholder 5"/>
          <p:cNvSpPr>
            <a:spLocks noGrp="1"/>
          </p:cNvSpPr>
          <p:nvPr>
            <p:ph type="sldNum" sz="quarter" idx="12"/>
          </p:nvPr>
        </p:nvSpPr>
        <p:spPr/>
        <p:txBody>
          <a:bodyPr/>
          <a:lstStyle>
            <a:lvl1pPr>
              <a:defRPr/>
            </a:lvl1pPr>
          </a:lstStyle>
          <a:p>
            <a:fld id="{3A58D534-8DFE-4B51-907D-0BC03FB0A996}"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2640076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8175262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5" name="Rectangle 6"/>
          <p:cNvSpPr/>
          <p:nvPr/>
        </p:nvSpPr>
        <p:spPr>
          <a:xfrm>
            <a:off x="359833" y="4773614"/>
            <a:ext cx="3962400" cy="18446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4960472" y="3429001"/>
            <a:ext cx="6621928" cy="1398494"/>
          </a:xfrm>
        </p:spPr>
        <p:txBody>
          <a:bodyPr/>
          <a:lstStyle>
            <a:lvl1pPr algn="r">
              <a:defRPr sz="4600" b="0" cap="none" baseline="0"/>
            </a:lvl1pPr>
          </a:lstStyle>
          <a:p>
            <a:r>
              <a:rPr lang="es-ES_tradnl" smtClean="0"/>
              <a:t>Click to edit Master title style</a:t>
            </a:r>
            <a:endParaRPr/>
          </a:p>
        </p:txBody>
      </p:sp>
      <p:sp>
        <p:nvSpPr>
          <p:cNvPr id="3" name="Text Placeholder 2"/>
          <p:cNvSpPr>
            <a:spLocks noGrp="1"/>
          </p:cNvSpPr>
          <p:nvPr>
            <p:ph type="body" idx="1"/>
          </p:nvPr>
        </p:nvSpPr>
        <p:spPr>
          <a:xfrm>
            <a:off x="4960472" y="4824414"/>
            <a:ext cx="6621928" cy="1320800"/>
          </a:xfrm>
        </p:spPr>
        <p:txBody>
          <a:bodyPr>
            <a:normAutofit/>
          </a:bodyPr>
          <a:lstStyle>
            <a:lvl1pPr marL="0" indent="0" algn="r">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9" name="Picture Placeholder 8"/>
          <p:cNvSpPr>
            <a:spLocks noGrp="1"/>
          </p:cNvSpPr>
          <p:nvPr>
            <p:ph type="pic" sz="quarter" idx="13"/>
          </p:nvPr>
        </p:nvSpPr>
        <p:spPr>
          <a:xfrm>
            <a:off x="359832" y="268288"/>
            <a:ext cx="3962400" cy="4438650"/>
          </a:xfrm>
        </p:spPr>
        <p:txBody>
          <a:bodyPr rtlCol="0">
            <a:normAutofit/>
          </a:bodyPr>
          <a:lstStyle>
            <a:lvl1pPr>
              <a:buNone/>
              <a:defRPr/>
            </a:lvl1pPr>
          </a:lstStyle>
          <a:p>
            <a:pPr lvl="0"/>
            <a:r>
              <a:rPr lang="es-ES_tradnl" noProof="0" smtClean="0"/>
              <a:t>Click icon to add picture</a:t>
            </a:r>
            <a:endParaRPr noProof="0"/>
          </a:p>
        </p:txBody>
      </p:sp>
      <p:sp>
        <p:nvSpPr>
          <p:cNvPr id="6" name="Slide Number Placeholder 5"/>
          <p:cNvSpPr>
            <a:spLocks noGrp="1"/>
          </p:cNvSpPr>
          <p:nvPr>
            <p:ph type="sldNum" sz="quarter" idx="14"/>
          </p:nvPr>
        </p:nvSpPr>
        <p:spPr>
          <a:xfrm>
            <a:off x="467784" y="6105526"/>
            <a:ext cx="675216" cy="365125"/>
          </a:xfrm>
        </p:spPr>
        <p:txBody>
          <a:bodyPr/>
          <a:lstStyle>
            <a:lvl1pPr>
              <a:defRPr/>
            </a:lvl1pPr>
          </a:lstStyle>
          <a:p>
            <a:fld id="{32EC89BA-99CA-4C0B-9A8C-73F978784166}"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40341386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6"/>
          <p:cNvSpPr/>
          <p:nvPr/>
        </p:nvSpPr>
        <p:spPr>
          <a:xfrm>
            <a:off x="10864852" y="268289"/>
            <a:ext cx="958849"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600" y="914400"/>
            <a:ext cx="98552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Content Placeholder 3"/>
          <p:cNvSpPr>
            <a:spLocks noGrp="1"/>
          </p:cNvSpPr>
          <p:nvPr>
            <p:ph sz="half" idx="2"/>
          </p:nvPr>
        </p:nvSpPr>
        <p:spPr>
          <a:xfrm>
            <a:off x="570992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6" name="Date Placeholder 4"/>
          <p:cNvSpPr>
            <a:spLocks noGrp="1"/>
          </p:cNvSpPr>
          <p:nvPr>
            <p:ph type="dt" sz="half" idx="10"/>
          </p:nvPr>
        </p:nvSpPr>
        <p:spPr/>
        <p:txBody>
          <a:bodyPr/>
          <a:lstStyle>
            <a:lvl1pPr>
              <a:defRPr/>
            </a:lvl1pPr>
          </a:lstStyle>
          <a:p>
            <a:pPr>
              <a:defRPr/>
            </a:pPr>
            <a:fld id="{E6D7111A-E456-4454-8472-9B3632849588}" type="datetime1">
              <a:rPr lang="en-US" altLang="es-ES"/>
              <a:pPr>
                <a:defRPr/>
              </a:pPr>
              <a:t>9/30/2019</a:t>
            </a:fld>
            <a:endParaRPr lang="en-US" altLang="es-ES"/>
          </a:p>
        </p:txBody>
      </p:sp>
      <p:sp>
        <p:nvSpPr>
          <p:cNvPr id="7" name="Footer Placeholder 5"/>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8" name="Slide Number Placeholder 6"/>
          <p:cNvSpPr>
            <a:spLocks noGrp="1"/>
          </p:cNvSpPr>
          <p:nvPr>
            <p:ph type="sldNum" sz="quarter" idx="12"/>
          </p:nvPr>
        </p:nvSpPr>
        <p:spPr/>
        <p:txBody>
          <a:bodyPr/>
          <a:lstStyle>
            <a:lvl1pPr>
              <a:defRPr/>
            </a:lvl1pPr>
          </a:lstStyle>
          <a:p>
            <a:fld id="{406F2674-F1F7-41EC-9203-DAF91452F3AF}"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15092890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10864852" y="268289"/>
            <a:ext cx="958849"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599" y="914400"/>
            <a:ext cx="9851136" cy="1143000"/>
          </a:xfrm>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609600" y="2054132"/>
            <a:ext cx="4754880" cy="639762"/>
          </a:xfrm>
        </p:spPr>
        <p:txBody>
          <a:bodyPr anchor="b">
            <a:noAutofit/>
          </a:bodyPr>
          <a:lstStyle>
            <a:lvl1pPr marL="0" indent="0" algn="ctr">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609600"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Text Placeholder 4"/>
          <p:cNvSpPr>
            <a:spLocks noGrp="1"/>
          </p:cNvSpPr>
          <p:nvPr>
            <p:ph type="body" sz="quarter" idx="3"/>
          </p:nvPr>
        </p:nvSpPr>
        <p:spPr>
          <a:xfrm>
            <a:off x="5705855" y="2054132"/>
            <a:ext cx="4754880" cy="639762"/>
          </a:xfrm>
        </p:spPr>
        <p:txBody>
          <a:bodyPr anchor="b">
            <a:noAutofit/>
          </a:bodyPr>
          <a:lstStyle>
            <a:lvl1pPr marL="0" indent="0" algn="ctr">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5705855"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8" name="Date Placeholder 6"/>
          <p:cNvSpPr>
            <a:spLocks noGrp="1"/>
          </p:cNvSpPr>
          <p:nvPr>
            <p:ph type="dt" sz="half" idx="10"/>
          </p:nvPr>
        </p:nvSpPr>
        <p:spPr/>
        <p:txBody>
          <a:bodyPr/>
          <a:lstStyle>
            <a:lvl1pPr>
              <a:defRPr/>
            </a:lvl1pPr>
          </a:lstStyle>
          <a:p>
            <a:pPr>
              <a:defRPr/>
            </a:pPr>
            <a:fld id="{73DF5AB6-8858-4961-9537-628FF35E67C1}" type="datetime1">
              <a:rPr lang="en-US" altLang="es-ES"/>
              <a:pPr>
                <a:defRPr/>
              </a:pPr>
              <a:t>9/30/2019</a:t>
            </a:fld>
            <a:endParaRPr lang="en-US" altLang="es-ES"/>
          </a:p>
        </p:txBody>
      </p:sp>
      <p:sp>
        <p:nvSpPr>
          <p:cNvPr id="9" name="Footer Placeholder 7"/>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10" name="Slide Number Placeholder 8"/>
          <p:cNvSpPr>
            <a:spLocks noGrp="1"/>
          </p:cNvSpPr>
          <p:nvPr>
            <p:ph type="sldNum" sz="quarter" idx="12"/>
          </p:nvPr>
        </p:nvSpPr>
        <p:spPr/>
        <p:txBody>
          <a:bodyPr/>
          <a:lstStyle>
            <a:lvl1pPr>
              <a:defRPr/>
            </a:lvl1pPr>
          </a:lstStyle>
          <a:p>
            <a:fld id="{50F8BDCC-E4B5-49C9-B8E2-46CC1890F722}"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2623361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6"/>
          <p:cNvSpPr/>
          <p:nvPr/>
        </p:nvSpPr>
        <p:spPr>
          <a:xfrm>
            <a:off x="10864852" y="268289"/>
            <a:ext cx="958849"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600" y="914400"/>
            <a:ext cx="98552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609599" y="2214562"/>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9" name="Content Placeholder 2"/>
          <p:cNvSpPr>
            <a:spLocks noGrp="1"/>
          </p:cNvSpPr>
          <p:nvPr>
            <p:ph sz="half" idx="13"/>
          </p:nvPr>
        </p:nvSpPr>
        <p:spPr>
          <a:xfrm>
            <a:off x="609599" y="4224973"/>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6" name="Date Placeholder 4"/>
          <p:cNvSpPr>
            <a:spLocks noGrp="1"/>
          </p:cNvSpPr>
          <p:nvPr>
            <p:ph type="dt" sz="half" idx="14"/>
          </p:nvPr>
        </p:nvSpPr>
        <p:spPr/>
        <p:txBody>
          <a:bodyPr/>
          <a:lstStyle>
            <a:lvl1pPr>
              <a:defRPr/>
            </a:lvl1pPr>
          </a:lstStyle>
          <a:p>
            <a:pPr>
              <a:defRPr/>
            </a:pPr>
            <a:fld id="{84F19108-D872-42C9-BAFC-988714C0EFBE}" type="datetime1">
              <a:rPr lang="en-US" altLang="es-ES"/>
              <a:pPr>
                <a:defRPr/>
              </a:pPr>
              <a:t>9/30/2019</a:t>
            </a:fld>
            <a:endParaRPr lang="en-US" altLang="es-ES" sz="1000">
              <a:solidFill>
                <a:prstClr val="black"/>
              </a:solidFill>
            </a:endParaRPr>
          </a:p>
        </p:txBody>
      </p:sp>
      <p:sp>
        <p:nvSpPr>
          <p:cNvPr id="7" name="Footer Placeholder 5"/>
          <p:cNvSpPr>
            <a:spLocks noGrp="1"/>
          </p:cNvSpPr>
          <p:nvPr>
            <p:ph type="ftr" sz="quarter" idx="15"/>
          </p:nvPr>
        </p:nvSpPr>
        <p:spPr/>
        <p:txBody>
          <a:bodyPr/>
          <a:lstStyle>
            <a:lvl1pPr>
              <a:defRPr/>
            </a:lvl1pPr>
          </a:lstStyle>
          <a:p>
            <a:pPr>
              <a:defRPr/>
            </a:pPr>
            <a:endParaRPr lang="es-ES" altLang="es-ES">
              <a:solidFill>
                <a:prstClr val="black"/>
              </a:solidFill>
            </a:endParaRPr>
          </a:p>
        </p:txBody>
      </p:sp>
      <p:sp>
        <p:nvSpPr>
          <p:cNvPr id="8" name="Slide Number Placeholder 6"/>
          <p:cNvSpPr>
            <a:spLocks noGrp="1"/>
          </p:cNvSpPr>
          <p:nvPr>
            <p:ph type="sldNum" sz="quarter" idx="16"/>
          </p:nvPr>
        </p:nvSpPr>
        <p:spPr/>
        <p:txBody>
          <a:bodyPr/>
          <a:lstStyle>
            <a:lvl1pPr>
              <a:defRPr/>
            </a:lvl1pPr>
          </a:lstStyle>
          <a:p>
            <a:fld id="{8F306438-73D3-41F5-85BB-054C215FD4F0}"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29848731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6" name="Rectangle 6"/>
          <p:cNvSpPr/>
          <p:nvPr/>
        </p:nvSpPr>
        <p:spPr>
          <a:xfrm>
            <a:off x="10864852" y="268289"/>
            <a:ext cx="958849"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600" y="914400"/>
            <a:ext cx="98552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0" name="Content Placeholder 2"/>
          <p:cNvSpPr>
            <a:spLocks noGrp="1"/>
          </p:cNvSpPr>
          <p:nvPr>
            <p:ph sz="half" idx="14"/>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7" name="Date Placeholder 4"/>
          <p:cNvSpPr>
            <a:spLocks noGrp="1"/>
          </p:cNvSpPr>
          <p:nvPr>
            <p:ph type="dt" sz="half" idx="15"/>
          </p:nvPr>
        </p:nvSpPr>
        <p:spPr/>
        <p:txBody>
          <a:bodyPr/>
          <a:lstStyle>
            <a:lvl1pPr>
              <a:defRPr/>
            </a:lvl1pPr>
          </a:lstStyle>
          <a:p>
            <a:pPr>
              <a:defRPr/>
            </a:pPr>
            <a:fld id="{FF85D221-3A35-4E55-940B-F93801ED30C2}" type="datetime1">
              <a:rPr lang="en-US" altLang="es-ES"/>
              <a:pPr>
                <a:defRPr/>
              </a:pPr>
              <a:t>9/30/2019</a:t>
            </a:fld>
            <a:endParaRPr lang="en-US" altLang="es-ES" sz="1000">
              <a:solidFill>
                <a:prstClr val="black"/>
              </a:solidFill>
            </a:endParaRPr>
          </a:p>
        </p:txBody>
      </p:sp>
      <p:sp>
        <p:nvSpPr>
          <p:cNvPr id="8" name="Footer Placeholder 5"/>
          <p:cNvSpPr>
            <a:spLocks noGrp="1"/>
          </p:cNvSpPr>
          <p:nvPr>
            <p:ph type="ftr" sz="quarter" idx="16"/>
          </p:nvPr>
        </p:nvSpPr>
        <p:spPr/>
        <p:txBody>
          <a:bodyPr/>
          <a:lstStyle>
            <a:lvl1pPr>
              <a:defRPr/>
            </a:lvl1pPr>
          </a:lstStyle>
          <a:p>
            <a:pPr>
              <a:defRPr/>
            </a:pPr>
            <a:endParaRPr lang="es-ES" altLang="es-ES">
              <a:solidFill>
                <a:prstClr val="black"/>
              </a:solidFill>
            </a:endParaRPr>
          </a:p>
        </p:txBody>
      </p:sp>
      <p:sp>
        <p:nvSpPr>
          <p:cNvPr id="11" name="Slide Number Placeholder 6"/>
          <p:cNvSpPr>
            <a:spLocks noGrp="1"/>
          </p:cNvSpPr>
          <p:nvPr>
            <p:ph type="sldNum" sz="quarter" idx="17"/>
          </p:nvPr>
        </p:nvSpPr>
        <p:spPr/>
        <p:txBody>
          <a:bodyPr/>
          <a:lstStyle>
            <a:lvl1pPr>
              <a:defRPr/>
            </a:lvl1pPr>
          </a:lstStyle>
          <a:p>
            <a:fld id="{89346411-EC3A-4FE0-8898-ED8971B680E4}"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13223729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10864852" y="268289"/>
            <a:ext cx="958849"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600" y="914400"/>
            <a:ext cx="98552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1" name="Content Placeholder 2"/>
          <p:cNvSpPr>
            <a:spLocks noGrp="1"/>
          </p:cNvSpPr>
          <p:nvPr>
            <p:ph sz="half" idx="14"/>
          </p:nvPr>
        </p:nvSpPr>
        <p:spPr>
          <a:xfrm>
            <a:off x="60960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2" name="Content Placeholder 2"/>
          <p:cNvSpPr>
            <a:spLocks noGrp="1"/>
          </p:cNvSpPr>
          <p:nvPr>
            <p:ph sz="half" idx="15"/>
          </p:nvPr>
        </p:nvSpPr>
        <p:spPr>
          <a:xfrm>
            <a:off x="60960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8" name="Date Placeholder 4"/>
          <p:cNvSpPr>
            <a:spLocks noGrp="1"/>
          </p:cNvSpPr>
          <p:nvPr>
            <p:ph type="dt" sz="half" idx="16"/>
          </p:nvPr>
        </p:nvSpPr>
        <p:spPr/>
        <p:txBody>
          <a:bodyPr/>
          <a:lstStyle>
            <a:lvl1pPr>
              <a:defRPr/>
            </a:lvl1pPr>
          </a:lstStyle>
          <a:p>
            <a:pPr>
              <a:defRPr/>
            </a:pPr>
            <a:fld id="{4E9B95C4-062C-406A-AFE6-21E578470730}" type="datetime1">
              <a:rPr lang="en-US" altLang="es-ES"/>
              <a:pPr>
                <a:defRPr/>
              </a:pPr>
              <a:t>9/30/2019</a:t>
            </a:fld>
            <a:endParaRPr lang="en-US" altLang="es-ES" sz="1000">
              <a:solidFill>
                <a:prstClr val="black"/>
              </a:solidFill>
            </a:endParaRPr>
          </a:p>
        </p:txBody>
      </p:sp>
      <p:sp>
        <p:nvSpPr>
          <p:cNvPr id="10" name="Footer Placeholder 5"/>
          <p:cNvSpPr>
            <a:spLocks noGrp="1"/>
          </p:cNvSpPr>
          <p:nvPr>
            <p:ph type="ftr" sz="quarter" idx="17"/>
          </p:nvPr>
        </p:nvSpPr>
        <p:spPr/>
        <p:txBody>
          <a:bodyPr/>
          <a:lstStyle>
            <a:lvl1pPr>
              <a:defRPr/>
            </a:lvl1pPr>
          </a:lstStyle>
          <a:p>
            <a:pPr>
              <a:defRPr/>
            </a:pPr>
            <a:endParaRPr lang="es-ES" altLang="es-ES">
              <a:solidFill>
                <a:prstClr val="black"/>
              </a:solidFill>
            </a:endParaRPr>
          </a:p>
        </p:txBody>
      </p:sp>
      <p:sp>
        <p:nvSpPr>
          <p:cNvPr id="13" name="Slide Number Placeholder 6"/>
          <p:cNvSpPr>
            <a:spLocks noGrp="1"/>
          </p:cNvSpPr>
          <p:nvPr>
            <p:ph type="sldNum" sz="quarter" idx="18"/>
          </p:nvPr>
        </p:nvSpPr>
        <p:spPr/>
        <p:txBody>
          <a:bodyPr/>
          <a:lstStyle>
            <a:lvl1pPr>
              <a:defRPr/>
            </a:lvl1pPr>
          </a:lstStyle>
          <a:p>
            <a:fld id="{03B11744-1581-4443-AEFA-B62DCCEB9FE0}"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8050091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6"/>
          <p:cNvSpPr/>
          <p:nvPr/>
        </p:nvSpPr>
        <p:spPr>
          <a:xfrm>
            <a:off x="10864852" y="268289"/>
            <a:ext cx="958849"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4" name="Date Placeholder 2"/>
          <p:cNvSpPr>
            <a:spLocks noGrp="1"/>
          </p:cNvSpPr>
          <p:nvPr>
            <p:ph type="dt" sz="half" idx="10"/>
          </p:nvPr>
        </p:nvSpPr>
        <p:spPr/>
        <p:txBody>
          <a:bodyPr/>
          <a:lstStyle>
            <a:lvl1pPr>
              <a:defRPr/>
            </a:lvl1pPr>
          </a:lstStyle>
          <a:p>
            <a:pPr>
              <a:defRPr/>
            </a:pPr>
            <a:fld id="{F5C23106-B884-46A9-9741-753613BC777E}" type="datetime1">
              <a:rPr lang="en-US" altLang="es-ES"/>
              <a:pPr>
                <a:defRPr/>
              </a:pPr>
              <a:t>9/30/2019</a:t>
            </a:fld>
            <a:endParaRPr lang="en-US" altLang="es-ES"/>
          </a:p>
        </p:txBody>
      </p:sp>
      <p:sp>
        <p:nvSpPr>
          <p:cNvPr id="5" name="Footer Placeholder 3"/>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6" name="Slide Number Placeholder 4"/>
          <p:cNvSpPr>
            <a:spLocks noGrp="1"/>
          </p:cNvSpPr>
          <p:nvPr>
            <p:ph type="sldNum" sz="quarter" idx="12"/>
          </p:nvPr>
        </p:nvSpPr>
        <p:spPr/>
        <p:txBody>
          <a:bodyPr/>
          <a:lstStyle>
            <a:lvl1pPr>
              <a:defRPr/>
            </a:lvl1pPr>
          </a:lstStyle>
          <a:p>
            <a:fld id="{9001EBBB-17B2-4275-9930-8C001CC5D5C1}"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34769866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p:nvPr/>
        </p:nvSpPr>
        <p:spPr>
          <a:xfrm>
            <a:off x="10864852" y="268289"/>
            <a:ext cx="958849"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3" name="Date Placeholder 1"/>
          <p:cNvSpPr>
            <a:spLocks noGrp="1"/>
          </p:cNvSpPr>
          <p:nvPr>
            <p:ph type="dt" sz="half" idx="10"/>
          </p:nvPr>
        </p:nvSpPr>
        <p:spPr/>
        <p:txBody>
          <a:bodyPr/>
          <a:lstStyle>
            <a:lvl1pPr>
              <a:defRPr/>
            </a:lvl1pPr>
          </a:lstStyle>
          <a:p>
            <a:pPr>
              <a:defRPr/>
            </a:pPr>
            <a:fld id="{F73D6F55-D06B-41EC-BEB9-705E7B1A87A6}" type="datetime1">
              <a:rPr lang="en-US" altLang="es-ES"/>
              <a:pPr>
                <a:defRPr/>
              </a:pPr>
              <a:t>9/30/2019</a:t>
            </a:fld>
            <a:endParaRPr lang="en-US" altLang="es-ES"/>
          </a:p>
        </p:txBody>
      </p:sp>
      <p:sp>
        <p:nvSpPr>
          <p:cNvPr id="4" name="Footer Placeholder 2"/>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5" name="Slide Number Placeholder 3"/>
          <p:cNvSpPr>
            <a:spLocks noGrp="1"/>
          </p:cNvSpPr>
          <p:nvPr>
            <p:ph type="sldNum" sz="quarter" idx="12"/>
          </p:nvPr>
        </p:nvSpPr>
        <p:spPr/>
        <p:txBody>
          <a:bodyPr/>
          <a:lstStyle>
            <a:lvl1pPr>
              <a:defRPr/>
            </a:lvl1pPr>
          </a:lstStyle>
          <a:p>
            <a:fld id="{4A5B3CDE-FA04-4010-A32E-61BFF4E0F274}"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40145862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6"/>
          <p:cNvSpPr/>
          <p:nvPr/>
        </p:nvSpPr>
        <p:spPr>
          <a:xfrm>
            <a:off x="10864852" y="268289"/>
            <a:ext cx="958849"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599" y="995082"/>
            <a:ext cx="4754880" cy="1035424"/>
          </a:xfrm>
        </p:spPr>
        <p:txBody>
          <a:bodyPr/>
          <a:lstStyle>
            <a:lvl1pPr algn="l">
              <a:defRPr sz="2800" b="0"/>
            </a:lvl1pPr>
          </a:lstStyle>
          <a:p>
            <a:r>
              <a:rPr lang="es-ES_tradnl" smtClean="0"/>
              <a:t>Click to edit Master title style</a:t>
            </a:r>
            <a:endParaRPr/>
          </a:p>
        </p:txBody>
      </p:sp>
      <p:sp>
        <p:nvSpPr>
          <p:cNvPr id="3" name="Content Placeholder 2"/>
          <p:cNvSpPr>
            <a:spLocks noGrp="1"/>
          </p:cNvSpPr>
          <p:nvPr>
            <p:ph idx="1"/>
          </p:nvPr>
        </p:nvSpPr>
        <p:spPr>
          <a:xfrm>
            <a:off x="6349403" y="990600"/>
            <a:ext cx="4754880" cy="513556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5A0FC918-CFD2-47B5-9311-83266AC845C8}" type="datetime1">
              <a:rPr lang="en-US" altLang="es-ES"/>
              <a:pPr>
                <a:defRPr/>
              </a:pPr>
              <a:t>9/30/2019</a:t>
            </a:fld>
            <a:endParaRPr lang="en-US" altLang="es-ES"/>
          </a:p>
        </p:txBody>
      </p:sp>
      <p:sp>
        <p:nvSpPr>
          <p:cNvPr id="7" name="Footer Placeholder 5"/>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8" name="Slide Number Placeholder 6"/>
          <p:cNvSpPr>
            <a:spLocks noGrp="1"/>
          </p:cNvSpPr>
          <p:nvPr>
            <p:ph type="sldNum" sz="quarter" idx="12"/>
          </p:nvPr>
        </p:nvSpPr>
        <p:spPr/>
        <p:txBody>
          <a:bodyPr/>
          <a:lstStyle>
            <a:lvl1pPr>
              <a:defRPr/>
            </a:lvl1pPr>
          </a:lstStyle>
          <a:p>
            <a:fld id="{DF85D622-CE88-46B7-B8DA-9202CC7180A8}"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1493544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Rectangle 6"/>
          <p:cNvSpPr/>
          <p:nvPr/>
        </p:nvSpPr>
        <p:spPr>
          <a:xfrm>
            <a:off x="6328833" y="268289"/>
            <a:ext cx="5486400"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09599" y="995082"/>
            <a:ext cx="4754880" cy="1035424"/>
          </a:xfrm>
        </p:spPr>
        <p:txBody>
          <a:bodyPr/>
          <a:lstStyle>
            <a:lvl1pPr algn="l">
              <a:defRPr sz="2800" b="0"/>
            </a:lvl1pPr>
          </a:lstStyle>
          <a:p>
            <a:r>
              <a:rPr lang="es-ES_tradnl" smtClean="0"/>
              <a:t>Click to edit Master title style</a:t>
            </a:r>
            <a:endParaRPr/>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10" name="Picture Placeholder 9"/>
          <p:cNvSpPr>
            <a:spLocks noGrp="1"/>
          </p:cNvSpPr>
          <p:nvPr>
            <p:ph type="pic" sz="quarter" idx="13"/>
          </p:nvPr>
        </p:nvSpPr>
        <p:spPr>
          <a:xfrm>
            <a:off x="6347011" y="990600"/>
            <a:ext cx="5462016" cy="5611813"/>
          </a:xfrm>
        </p:spPr>
        <p:txBody>
          <a:bodyPr rtlCol="0">
            <a:normAutofit/>
          </a:bodyPr>
          <a:lstStyle>
            <a:lvl1pPr>
              <a:buNone/>
              <a:defRPr/>
            </a:lvl1pPr>
          </a:lstStyle>
          <a:p>
            <a:pPr lvl="0"/>
            <a:r>
              <a:rPr lang="es-ES_tradnl" noProof="0" smtClean="0"/>
              <a:t>Click icon to add picture</a:t>
            </a:r>
            <a:endParaRPr noProof="0"/>
          </a:p>
        </p:txBody>
      </p:sp>
      <p:sp>
        <p:nvSpPr>
          <p:cNvPr id="6" name="Date Placeholder 4"/>
          <p:cNvSpPr>
            <a:spLocks noGrp="1"/>
          </p:cNvSpPr>
          <p:nvPr>
            <p:ph type="dt" sz="half" idx="14"/>
          </p:nvPr>
        </p:nvSpPr>
        <p:spPr>
          <a:xfrm>
            <a:off x="215900" y="6124576"/>
            <a:ext cx="2336800" cy="365125"/>
          </a:xfrm>
        </p:spPr>
        <p:txBody>
          <a:bodyPr/>
          <a:lstStyle>
            <a:lvl1pPr algn="l">
              <a:defRPr/>
            </a:lvl1pPr>
          </a:lstStyle>
          <a:p>
            <a:pPr>
              <a:defRPr/>
            </a:pPr>
            <a:fld id="{0DC5867E-E222-470C-A930-59D0E083F9F6}" type="datetime1">
              <a:rPr lang="en-US" altLang="es-ES"/>
              <a:pPr>
                <a:defRPr/>
              </a:pPr>
              <a:t>9/30/2019</a:t>
            </a:fld>
            <a:endParaRPr lang="en-US" altLang="es-ES">
              <a:solidFill>
                <a:prstClr val="black"/>
              </a:solidFill>
            </a:endParaRPr>
          </a:p>
        </p:txBody>
      </p:sp>
      <p:sp>
        <p:nvSpPr>
          <p:cNvPr id="7" name="Footer Placeholder 5"/>
          <p:cNvSpPr>
            <a:spLocks noGrp="1"/>
          </p:cNvSpPr>
          <p:nvPr>
            <p:ph type="ftr" sz="quarter" idx="15"/>
          </p:nvPr>
        </p:nvSpPr>
        <p:spPr>
          <a:xfrm>
            <a:off x="232834" y="6356351"/>
            <a:ext cx="5151967" cy="365125"/>
          </a:xfrm>
        </p:spPr>
        <p:txBody>
          <a:bodyPr/>
          <a:lstStyle>
            <a:lvl1pPr algn="l">
              <a:defRPr sz="1100"/>
            </a:lvl1pPr>
          </a:lstStyle>
          <a:p>
            <a:pPr>
              <a:defRPr/>
            </a:pPr>
            <a:endParaRPr lang="es-ES" altLang="es-ES">
              <a:solidFill>
                <a:prstClr val="black"/>
              </a:solidFill>
            </a:endParaRPr>
          </a:p>
        </p:txBody>
      </p:sp>
      <p:sp>
        <p:nvSpPr>
          <p:cNvPr id="8" name="Slide Number Placeholder 6"/>
          <p:cNvSpPr>
            <a:spLocks noGrp="1"/>
          </p:cNvSpPr>
          <p:nvPr>
            <p:ph type="sldNum" sz="quarter" idx="16"/>
          </p:nvPr>
        </p:nvSpPr>
        <p:spPr/>
        <p:txBody>
          <a:bodyPr/>
          <a:lstStyle>
            <a:lvl1pPr>
              <a:defRPr/>
            </a:lvl1pPr>
          </a:lstStyle>
          <a:p>
            <a:fld id="{FEDC98FD-BCAD-46A4-8E1A-5D1F728B9155}" type="slidenum">
              <a:rPr lang="en-US" altLang="es-ES">
                <a:solidFill>
                  <a:prstClr val="white"/>
                </a:solidFill>
              </a:rPr>
              <a:pPr/>
              <a:t>‹Nº›</a:t>
            </a:fld>
            <a:endParaRPr lang="en-US" altLang="es-ES">
              <a:solidFill>
                <a:prstClr val="black"/>
              </a:solidFill>
            </a:endParaRPr>
          </a:p>
        </p:txBody>
      </p:sp>
    </p:spTree>
    <p:extLst>
      <p:ext uri="{BB962C8B-B14F-4D97-AF65-F5344CB8AC3E}">
        <p14:creationId xmlns:p14="http://schemas.microsoft.com/office/powerpoint/2010/main" val="2266801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44360064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5" name="Rectangle 6"/>
          <p:cNvSpPr/>
          <p:nvPr/>
        </p:nvSpPr>
        <p:spPr>
          <a:xfrm>
            <a:off x="9622367" y="268288"/>
            <a:ext cx="2186517" cy="363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11717" y="4267200"/>
            <a:ext cx="8636000" cy="566738"/>
          </a:xfrm>
        </p:spPr>
        <p:txBody>
          <a:bodyPr/>
          <a:lstStyle>
            <a:lvl1pPr algn="l">
              <a:defRPr sz="2800" b="0"/>
            </a:lvl1pPr>
          </a:lstStyle>
          <a:p>
            <a:r>
              <a:rPr lang="es-ES_tradnl" smtClean="0"/>
              <a:t>Click to edit Master title style</a:t>
            </a:r>
            <a:endParaRPr/>
          </a:p>
        </p:txBody>
      </p:sp>
      <p:sp>
        <p:nvSpPr>
          <p:cNvPr id="3" name="Picture Placeholder 2"/>
          <p:cNvSpPr>
            <a:spLocks noGrp="1"/>
          </p:cNvSpPr>
          <p:nvPr>
            <p:ph type="pic" idx="1"/>
          </p:nvPr>
        </p:nvSpPr>
        <p:spPr>
          <a:xfrm>
            <a:off x="359832" y="268288"/>
            <a:ext cx="9144000" cy="363931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Click icon to add picture</a:t>
            </a:r>
            <a:endParaRPr noProof="0"/>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57493F25-F3FC-4BD9-88B9-370F5AA009C7}" type="datetime1">
              <a:rPr lang="en-US" altLang="es-ES"/>
              <a:pPr>
                <a:defRPr/>
              </a:pPr>
              <a:t>9/30/2019</a:t>
            </a:fld>
            <a:endParaRPr lang="en-US" altLang="es-ES" sz="1000">
              <a:solidFill>
                <a:prstClr val="black"/>
              </a:solidFill>
            </a:endParaRPr>
          </a:p>
        </p:txBody>
      </p:sp>
      <p:sp>
        <p:nvSpPr>
          <p:cNvPr id="7" name="Footer Placeholder 5"/>
          <p:cNvSpPr>
            <a:spLocks noGrp="1"/>
          </p:cNvSpPr>
          <p:nvPr>
            <p:ph type="ftr" sz="quarter" idx="11"/>
          </p:nvPr>
        </p:nvSpPr>
        <p:spPr/>
        <p:txBody>
          <a:bodyPr/>
          <a:lstStyle>
            <a:lvl1pPr>
              <a:defRPr/>
            </a:lvl1pPr>
          </a:lstStyle>
          <a:p>
            <a:pPr>
              <a:defRPr/>
            </a:pPr>
            <a:endParaRPr lang="es-ES" altLang="es-ES">
              <a:solidFill>
                <a:prstClr val="black"/>
              </a:solidFill>
            </a:endParaRPr>
          </a:p>
        </p:txBody>
      </p:sp>
      <p:sp>
        <p:nvSpPr>
          <p:cNvPr id="8" name="Slide Number Placeholder 6"/>
          <p:cNvSpPr>
            <a:spLocks noGrp="1"/>
          </p:cNvSpPr>
          <p:nvPr>
            <p:ph type="sldNum" sz="quarter" idx="12"/>
          </p:nvPr>
        </p:nvSpPr>
        <p:spPr/>
        <p:txBody>
          <a:bodyPr/>
          <a:lstStyle>
            <a:lvl1pPr>
              <a:defRPr/>
            </a:lvl1pPr>
          </a:lstStyle>
          <a:p>
            <a:fld id="{51AA4B8F-0B4A-4B2D-A9DD-D5CCD42A37D3}"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305093355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6"/>
          <p:cNvSpPr/>
          <p:nvPr/>
        </p:nvSpPr>
        <p:spPr>
          <a:xfrm>
            <a:off x="10847918" y="268288"/>
            <a:ext cx="960967" cy="363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a:xfrm>
            <a:off x="611717" y="4267200"/>
            <a:ext cx="8636000" cy="566738"/>
          </a:xfrm>
        </p:spPr>
        <p:txBody>
          <a:bodyPr/>
          <a:lstStyle>
            <a:lvl1pPr algn="l">
              <a:defRPr sz="2800" b="0"/>
            </a:lvl1pPr>
          </a:lstStyle>
          <a:p>
            <a:r>
              <a:rPr lang="es-ES_tradnl" smtClean="0"/>
              <a:t>Click to edit Master title style</a:t>
            </a:r>
            <a:endParaRPr/>
          </a:p>
        </p:txBody>
      </p:sp>
      <p:sp>
        <p:nvSpPr>
          <p:cNvPr id="3" name="Picture Placeholder 2"/>
          <p:cNvSpPr>
            <a:spLocks noGrp="1"/>
          </p:cNvSpPr>
          <p:nvPr>
            <p:ph type="pic" idx="1"/>
          </p:nvPr>
        </p:nvSpPr>
        <p:spPr>
          <a:xfrm>
            <a:off x="359832" y="268288"/>
            <a:ext cx="4008968" cy="363931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Click icon to add picture</a:t>
            </a:r>
            <a:endParaRPr noProof="0"/>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10" name="Picture Placeholder 2"/>
          <p:cNvSpPr>
            <a:spLocks noGrp="1"/>
          </p:cNvSpPr>
          <p:nvPr>
            <p:ph type="pic" idx="13"/>
          </p:nvPr>
        </p:nvSpPr>
        <p:spPr>
          <a:xfrm>
            <a:off x="4470400" y="268289"/>
            <a:ext cx="6269317"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Click icon to add picture</a:t>
            </a:r>
            <a:endParaRPr noProof="0"/>
          </a:p>
        </p:txBody>
      </p:sp>
      <p:sp>
        <p:nvSpPr>
          <p:cNvPr id="11" name="Picture Placeholder 2"/>
          <p:cNvSpPr>
            <a:spLocks noGrp="1"/>
          </p:cNvSpPr>
          <p:nvPr>
            <p:ph type="pic" idx="14"/>
          </p:nvPr>
        </p:nvSpPr>
        <p:spPr>
          <a:xfrm>
            <a:off x="4470400" y="2131936"/>
            <a:ext cx="3072384"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Click icon to add picture</a:t>
            </a:r>
            <a:endParaRPr noProof="0"/>
          </a:p>
        </p:txBody>
      </p:sp>
      <p:sp>
        <p:nvSpPr>
          <p:cNvPr id="12" name="Picture Placeholder 2"/>
          <p:cNvSpPr>
            <a:spLocks noGrp="1"/>
          </p:cNvSpPr>
          <p:nvPr>
            <p:ph type="pic" idx="15"/>
          </p:nvPr>
        </p:nvSpPr>
        <p:spPr>
          <a:xfrm>
            <a:off x="7667333" y="2131936"/>
            <a:ext cx="3072384"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Click icon to add picture</a:t>
            </a:r>
            <a:endParaRPr noProof="0"/>
          </a:p>
        </p:txBody>
      </p:sp>
      <p:sp>
        <p:nvSpPr>
          <p:cNvPr id="9" name="Date Placeholder 4"/>
          <p:cNvSpPr>
            <a:spLocks noGrp="1"/>
          </p:cNvSpPr>
          <p:nvPr>
            <p:ph type="dt" sz="half" idx="16"/>
          </p:nvPr>
        </p:nvSpPr>
        <p:spPr/>
        <p:txBody>
          <a:bodyPr/>
          <a:lstStyle>
            <a:lvl1pPr>
              <a:defRPr/>
            </a:lvl1pPr>
          </a:lstStyle>
          <a:p>
            <a:pPr>
              <a:defRPr/>
            </a:pPr>
            <a:fld id="{9C638AEC-A8A1-4B03-82BB-BBC671167126}" type="datetime1">
              <a:rPr lang="en-US" altLang="es-ES"/>
              <a:pPr>
                <a:defRPr/>
              </a:pPr>
              <a:t>9/30/2019</a:t>
            </a:fld>
            <a:endParaRPr lang="en-US" altLang="es-ES" sz="1000">
              <a:solidFill>
                <a:prstClr val="black"/>
              </a:solidFill>
            </a:endParaRPr>
          </a:p>
        </p:txBody>
      </p:sp>
      <p:sp>
        <p:nvSpPr>
          <p:cNvPr id="13" name="Footer Placeholder 5"/>
          <p:cNvSpPr>
            <a:spLocks noGrp="1"/>
          </p:cNvSpPr>
          <p:nvPr>
            <p:ph type="ftr" sz="quarter" idx="17"/>
          </p:nvPr>
        </p:nvSpPr>
        <p:spPr/>
        <p:txBody>
          <a:bodyPr/>
          <a:lstStyle>
            <a:lvl1pPr>
              <a:defRPr/>
            </a:lvl1pPr>
          </a:lstStyle>
          <a:p>
            <a:pPr>
              <a:defRPr/>
            </a:pPr>
            <a:endParaRPr lang="es-ES" altLang="es-ES">
              <a:solidFill>
                <a:prstClr val="black"/>
              </a:solidFill>
            </a:endParaRPr>
          </a:p>
        </p:txBody>
      </p:sp>
      <p:sp>
        <p:nvSpPr>
          <p:cNvPr id="14" name="Slide Number Placeholder 6"/>
          <p:cNvSpPr>
            <a:spLocks noGrp="1"/>
          </p:cNvSpPr>
          <p:nvPr>
            <p:ph type="sldNum" sz="quarter" idx="18"/>
          </p:nvPr>
        </p:nvSpPr>
        <p:spPr/>
        <p:txBody>
          <a:bodyPr/>
          <a:lstStyle>
            <a:lvl1pPr>
              <a:defRPr/>
            </a:lvl1pPr>
          </a:lstStyle>
          <a:p>
            <a:fld id="{192D780C-53D9-4F4D-B378-D2C2FCA04233}" type="slidenum">
              <a:rPr lang="en-US" altLang="es-ES">
                <a:solidFill>
                  <a:prstClr val="white"/>
                </a:solidFill>
              </a:rPr>
              <a:pPr/>
              <a:t>‹Nº›</a:t>
            </a:fld>
            <a:endParaRPr lang="en-US" altLang="es-ES" sz="1000" b="0">
              <a:solidFill>
                <a:prstClr val="black"/>
              </a:solidFill>
            </a:endParaRPr>
          </a:p>
        </p:txBody>
      </p:sp>
    </p:spTree>
    <p:extLst>
      <p:ext uri="{BB962C8B-B14F-4D97-AF65-F5344CB8AC3E}">
        <p14:creationId xmlns:p14="http://schemas.microsoft.com/office/powerpoint/2010/main" val="28157919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6"/>
          <p:cNvSpPr/>
          <p:nvPr/>
        </p:nvSpPr>
        <p:spPr>
          <a:xfrm>
            <a:off x="9616018" y="268289"/>
            <a:ext cx="2194983"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Date Placeholder 3"/>
          <p:cNvSpPr>
            <a:spLocks noGrp="1"/>
          </p:cNvSpPr>
          <p:nvPr>
            <p:ph type="dt" sz="half" idx="10"/>
          </p:nvPr>
        </p:nvSpPr>
        <p:spPr/>
        <p:txBody>
          <a:bodyPr/>
          <a:lstStyle>
            <a:lvl1pPr>
              <a:defRPr/>
            </a:lvl1pPr>
          </a:lstStyle>
          <a:p>
            <a:pPr>
              <a:defRPr/>
            </a:pPr>
            <a:fld id="{8FF4BBF4-2A1D-4784-A838-17E8887E9BAF}" type="datetime1">
              <a:rPr lang="en-US" altLang="es-ES"/>
              <a:pPr>
                <a:defRPr/>
              </a:pPr>
              <a:t>9/30/2019</a:t>
            </a:fld>
            <a:endParaRPr lang="en-US" altLang="es-ES"/>
          </a:p>
        </p:txBody>
      </p:sp>
      <p:sp>
        <p:nvSpPr>
          <p:cNvPr id="6" name="Footer Placeholder 4"/>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7" name="Slide Number Placeholder 5"/>
          <p:cNvSpPr>
            <a:spLocks noGrp="1"/>
          </p:cNvSpPr>
          <p:nvPr>
            <p:ph type="sldNum" sz="quarter" idx="12"/>
          </p:nvPr>
        </p:nvSpPr>
        <p:spPr/>
        <p:txBody>
          <a:bodyPr/>
          <a:lstStyle>
            <a:lvl1pPr>
              <a:defRPr/>
            </a:lvl1pPr>
          </a:lstStyle>
          <a:p>
            <a:fld id="{C60D9CC7-1A4F-447D-90AA-107CD97B8383}"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38304799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6"/>
          <p:cNvSpPr/>
          <p:nvPr/>
        </p:nvSpPr>
        <p:spPr>
          <a:xfrm>
            <a:off x="10864852" y="268289"/>
            <a:ext cx="958849"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defTabSz="457200" eaLnBrk="1" fontAlgn="base" hangingPunct="1">
              <a:spcBef>
                <a:spcPct val="0"/>
              </a:spcBef>
              <a:spcAft>
                <a:spcPct val="0"/>
              </a:spcAft>
              <a:defRPr/>
            </a:pPr>
            <a:endParaRPr lang="es-ES_tradnl" altLang="es-ES" sz="1800" smtClean="0">
              <a:solidFill>
                <a:srgbClr val="FFFFFF"/>
              </a:solidFill>
              <a:latin typeface="Century Gothic" charset="0"/>
            </a:endParaRPr>
          </a:p>
        </p:txBody>
      </p:sp>
      <p:sp>
        <p:nvSpPr>
          <p:cNvPr id="2" name="Vertical Title 1"/>
          <p:cNvSpPr>
            <a:spLocks noGrp="1"/>
          </p:cNvSpPr>
          <p:nvPr>
            <p:ph type="title" orient="vert"/>
          </p:nvPr>
        </p:nvSpPr>
        <p:spPr>
          <a:xfrm>
            <a:off x="10058399" y="1035425"/>
            <a:ext cx="1763060" cy="5090739"/>
          </a:xfrm>
        </p:spPr>
        <p:txBody>
          <a:bodyPr vert="eaVert" anchor="t"/>
          <a:lstStyle/>
          <a:p>
            <a:r>
              <a:rPr lang="es-ES_tradnl" smtClean="0"/>
              <a:t>Click to edit Master title style</a:t>
            </a:r>
            <a:endParaRPr/>
          </a:p>
        </p:txBody>
      </p:sp>
      <p:sp>
        <p:nvSpPr>
          <p:cNvPr id="3" name="Vertical Text Placeholder 2"/>
          <p:cNvSpPr>
            <a:spLocks noGrp="1"/>
          </p:cNvSpPr>
          <p:nvPr>
            <p:ph type="body" orient="vert" idx="1"/>
          </p:nvPr>
        </p:nvSpPr>
        <p:spPr>
          <a:xfrm>
            <a:off x="609600" y="1035425"/>
            <a:ext cx="8026400" cy="5109789"/>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Date Placeholder 3"/>
          <p:cNvSpPr>
            <a:spLocks noGrp="1"/>
          </p:cNvSpPr>
          <p:nvPr>
            <p:ph type="dt" sz="half" idx="10"/>
          </p:nvPr>
        </p:nvSpPr>
        <p:spPr/>
        <p:txBody>
          <a:bodyPr/>
          <a:lstStyle>
            <a:lvl1pPr>
              <a:defRPr/>
            </a:lvl1pPr>
          </a:lstStyle>
          <a:p>
            <a:pPr>
              <a:defRPr/>
            </a:pPr>
            <a:fld id="{8535F803-D210-4CAA-9E5F-CE89199287E3}" type="datetime1">
              <a:rPr lang="en-US" altLang="es-ES"/>
              <a:pPr>
                <a:defRPr/>
              </a:pPr>
              <a:t>9/30/2019</a:t>
            </a:fld>
            <a:endParaRPr lang="en-US" altLang="es-ES"/>
          </a:p>
        </p:txBody>
      </p:sp>
      <p:sp>
        <p:nvSpPr>
          <p:cNvPr id="6" name="Footer Placeholder 4"/>
          <p:cNvSpPr>
            <a:spLocks noGrp="1"/>
          </p:cNvSpPr>
          <p:nvPr>
            <p:ph type="ftr" sz="quarter" idx="11"/>
          </p:nvPr>
        </p:nvSpPr>
        <p:spPr/>
        <p:txBody>
          <a:bodyPr/>
          <a:lstStyle>
            <a:lvl1pPr algn="l">
              <a:defRPr sz="1100">
                <a:solidFill>
                  <a:srgbClr val="858585"/>
                </a:solidFill>
              </a:defRPr>
            </a:lvl1pPr>
          </a:lstStyle>
          <a:p>
            <a:pPr>
              <a:defRPr/>
            </a:pPr>
            <a:endParaRPr lang="es-ES" altLang="es-ES"/>
          </a:p>
        </p:txBody>
      </p:sp>
      <p:sp>
        <p:nvSpPr>
          <p:cNvPr id="7" name="Slide Number Placeholder 5"/>
          <p:cNvSpPr>
            <a:spLocks noGrp="1"/>
          </p:cNvSpPr>
          <p:nvPr>
            <p:ph type="sldNum" sz="quarter" idx="12"/>
          </p:nvPr>
        </p:nvSpPr>
        <p:spPr/>
        <p:txBody>
          <a:bodyPr/>
          <a:lstStyle>
            <a:lvl1pPr>
              <a:defRPr/>
            </a:lvl1pPr>
          </a:lstStyle>
          <a:p>
            <a:fld id="{800E293D-3C0F-42AC-8E2C-CDEF47EF4E1A}" type="slidenum">
              <a:rPr lang="en-US" altLang="es-ES">
                <a:solidFill>
                  <a:prstClr val="white"/>
                </a:solidFill>
              </a:rPr>
              <a:pPr/>
              <a:t>‹Nº›</a:t>
            </a:fld>
            <a:endParaRPr lang="en-US" altLang="es-ES">
              <a:solidFill>
                <a:prstClr val="white"/>
              </a:solidFill>
            </a:endParaRPr>
          </a:p>
        </p:txBody>
      </p:sp>
    </p:spTree>
    <p:extLst>
      <p:ext uri="{BB962C8B-B14F-4D97-AF65-F5344CB8AC3E}">
        <p14:creationId xmlns:p14="http://schemas.microsoft.com/office/powerpoint/2010/main" val="42832919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527332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3918635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76235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7556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MX">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815691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MX">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717414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1831099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MX">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5934698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1047164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6807697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9234373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9237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040662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10494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theme" Target="../theme/theme5.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theme" Target="../theme/theme6.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B26CA-42C4-4E80-BE12-4B1B53784965}" type="datetimeFigureOut">
              <a:rPr lang="es-MX" smtClean="0"/>
              <a:pPr/>
              <a:t>30/09/2019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3126E9-88D6-4E29-964B-97264B74FCB1}" type="slidenum">
              <a:rPr lang="es-MX" smtClean="0"/>
              <a:pPr/>
              <a:t>‹Nº›</a:t>
            </a:fld>
            <a:endParaRPr lang="es-MX"/>
          </a:p>
        </p:txBody>
      </p:sp>
    </p:spTree>
    <p:extLst>
      <p:ext uri="{BB962C8B-B14F-4D97-AF65-F5344CB8AC3E}">
        <p14:creationId xmlns:p14="http://schemas.microsoft.com/office/powerpoint/2010/main" val="1932722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6286553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5708369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7263F-ED94-40C7-BC4C-76A410D4C35C}" type="datetimeFigureOut">
              <a:rPr lang="es-ES" smtClean="0">
                <a:solidFill>
                  <a:prstClr val="black">
                    <a:tint val="75000"/>
                  </a:prstClr>
                </a:solidFill>
              </a:rPr>
              <a:pPr/>
              <a:t>30/09/2019</a:t>
            </a:fld>
            <a:endParaRPr lang="es-ES">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213BE-B9C6-4771-AE5F-84136F42C15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817030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914400"/>
            <a:ext cx="86783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_tradnl" altLang="es-ES" smtClean="0"/>
              <a:t>Click to edit Master title style</a:t>
            </a:r>
            <a:endParaRPr lang="en-US" altLang="es-ES" smtClean="0"/>
          </a:p>
        </p:txBody>
      </p:sp>
      <p:sp>
        <p:nvSpPr>
          <p:cNvPr id="1027" name="Text Placeholder 2"/>
          <p:cNvSpPr>
            <a:spLocks noGrp="1"/>
          </p:cNvSpPr>
          <p:nvPr>
            <p:ph type="body" idx="1"/>
          </p:nvPr>
        </p:nvSpPr>
        <p:spPr bwMode="auto">
          <a:xfrm>
            <a:off x="609600" y="2209801"/>
            <a:ext cx="8678333" cy="391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altLang="es-ES" smtClean="0"/>
              <a:t>Click to edit Master text styles</a:t>
            </a:r>
          </a:p>
          <a:p>
            <a:pPr lvl="1"/>
            <a:r>
              <a:rPr lang="es-ES_tradnl" altLang="es-ES" smtClean="0"/>
              <a:t>Second level</a:t>
            </a:r>
          </a:p>
          <a:p>
            <a:pPr lvl="2"/>
            <a:r>
              <a:rPr lang="es-ES_tradnl" altLang="es-ES" smtClean="0"/>
              <a:t>Third level</a:t>
            </a:r>
          </a:p>
          <a:p>
            <a:pPr lvl="3"/>
            <a:r>
              <a:rPr lang="es-ES_tradnl" altLang="es-ES" smtClean="0"/>
              <a:t>Fourth level</a:t>
            </a:r>
          </a:p>
          <a:p>
            <a:pPr lvl="4"/>
            <a:r>
              <a:rPr lang="es-ES_tradnl" altLang="es-ES" smtClean="0"/>
              <a:t>Fifth level</a:t>
            </a:r>
            <a:endParaRPr lang="en-US" altLang="es-ES" smtClean="0"/>
          </a:p>
        </p:txBody>
      </p:sp>
      <p:sp>
        <p:nvSpPr>
          <p:cNvPr id="4" name="Date Placeholder 3"/>
          <p:cNvSpPr>
            <a:spLocks noGrp="1"/>
          </p:cNvSpPr>
          <p:nvPr>
            <p:ph type="dt" sz="half" idx="2"/>
          </p:nvPr>
        </p:nvSpPr>
        <p:spPr>
          <a:xfrm>
            <a:off x="9599084" y="6356351"/>
            <a:ext cx="2336800" cy="365125"/>
          </a:xfrm>
          <a:prstGeom prst="rect">
            <a:avLst/>
          </a:prstGeom>
        </p:spPr>
        <p:txBody>
          <a:bodyPr vert="horz" wrap="square" lIns="91440" tIns="45720" rIns="91440" bIns="45720" numCol="1" anchor="ctr" anchorCtr="0" compatLnSpc="1">
            <a:prstTxWarp prst="textNoShape">
              <a:avLst/>
            </a:prstTxWarp>
          </a:bodyPr>
          <a:lstStyle>
            <a:lvl1pPr algn="r">
              <a:defRPr sz="1100" b="1">
                <a:solidFill>
                  <a:srgbClr val="858585"/>
                </a:solidFill>
                <a:latin typeface="Century Gothic" charset="0"/>
                <a:ea typeface="ＭＳ Ｐゴシック" charset="-128"/>
              </a:defRPr>
            </a:lvl1pPr>
          </a:lstStyle>
          <a:p>
            <a:pPr defTabSz="457200" fontAlgn="base">
              <a:spcBef>
                <a:spcPct val="0"/>
              </a:spcBef>
              <a:spcAft>
                <a:spcPct val="0"/>
              </a:spcAft>
              <a:defRPr/>
            </a:pPr>
            <a:fld id="{04A57FAE-F673-4913-B9AE-C2987E651DA3}" type="datetime1">
              <a:rPr lang="en-US" altLang="es-ES" smtClean="0"/>
              <a:pPr defTabSz="457200" fontAlgn="base">
                <a:spcBef>
                  <a:spcPct val="0"/>
                </a:spcBef>
                <a:spcAft>
                  <a:spcPct val="0"/>
                </a:spcAft>
                <a:defRPr/>
              </a:pPr>
              <a:t>9/30/2019</a:t>
            </a:fld>
            <a:endParaRPr lang="en-US" altLang="es-ES" sz="1000">
              <a:solidFill>
                <a:prstClr val="black"/>
              </a:solidFill>
            </a:endParaRPr>
          </a:p>
        </p:txBody>
      </p:sp>
      <p:sp>
        <p:nvSpPr>
          <p:cNvPr id="5" name="Footer Placeholder 4"/>
          <p:cNvSpPr>
            <a:spLocks noGrp="1"/>
          </p:cNvSpPr>
          <p:nvPr>
            <p:ph type="ftr" sz="quarter" idx="3"/>
          </p:nvPr>
        </p:nvSpPr>
        <p:spPr>
          <a:xfrm>
            <a:off x="232833" y="6356351"/>
            <a:ext cx="8009467" cy="365125"/>
          </a:xfrm>
          <a:prstGeom prst="rect">
            <a:avLst/>
          </a:prstGeom>
        </p:spPr>
        <p:txBody>
          <a:bodyPr vert="horz" wrap="square" lIns="91440" tIns="45720" rIns="91440" bIns="45720" numCol="1" anchor="ctr" anchorCtr="0" compatLnSpc="1">
            <a:prstTxWarp prst="textNoShape">
              <a:avLst/>
            </a:prstTxWarp>
          </a:bodyPr>
          <a:lstStyle>
            <a:lvl1pPr algn="r">
              <a:defRPr sz="1000" b="1">
                <a:latin typeface="Century Gothic" charset="0"/>
                <a:ea typeface="ＭＳ Ｐゴシック" charset="-128"/>
              </a:defRPr>
            </a:lvl1pPr>
          </a:lstStyle>
          <a:p>
            <a:pPr defTabSz="457200" fontAlgn="base">
              <a:spcBef>
                <a:spcPct val="0"/>
              </a:spcBef>
              <a:spcAft>
                <a:spcPct val="0"/>
              </a:spcAft>
              <a:defRPr/>
            </a:pPr>
            <a:endParaRPr lang="es-ES" altLang="es-ES">
              <a:solidFill>
                <a:prstClr val="black"/>
              </a:solidFill>
            </a:endParaRPr>
          </a:p>
        </p:txBody>
      </p:sp>
      <p:sp>
        <p:nvSpPr>
          <p:cNvPr id="6" name="Slide Number Placeholder 5"/>
          <p:cNvSpPr>
            <a:spLocks noGrp="1"/>
          </p:cNvSpPr>
          <p:nvPr>
            <p:ph type="sldNum" sz="quarter" idx="4"/>
          </p:nvPr>
        </p:nvSpPr>
        <p:spPr>
          <a:xfrm>
            <a:off x="11008784" y="360364"/>
            <a:ext cx="675216" cy="365125"/>
          </a:xfrm>
          <a:prstGeom prst="rect">
            <a:avLst/>
          </a:prstGeom>
        </p:spPr>
        <p:txBody>
          <a:bodyPr vert="horz" wrap="square" lIns="91440" tIns="45720" rIns="91440" bIns="45720" numCol="1" anchor="ctr" anchorCtr="0" compatLnSpc="1">
            <a:prstTxWarp prst="textNoShape">
              <a:avLst/>
            </a:prstTxWarp>
          </a:bodyPr>
          <a:lstStyle>
            <a:lvl1pPr algn="r">
              <a:defRPr sz="2200" b="1">
                <a:solidFill>
                  <a:schemeClr val="bg1"/>
                </a:solidFill>
                <a:latin typeface="Century Gothic" panose="020B0502020202020204" pitchFamily="34" charset="0"/>
              </a:defRPr>
            </a:lvl1pPr>
          </a:lstStyle>
          <a:p>
            <a:pPr defTabSz="457200" fontAlgn="base">
              <a:spcBef>
                <a:spcPct val="0"/>
              </a:spcBef>
              <a:spcAft>
                <a:spcPct val="0"/>
              </a:spcAft>
            </a:pPr>
            <a:fld id="{C7479840-5299-4B48-A450-3985507D34BA}" type="slidenum">
              <a:rPr lang="en-US" altLang="es-ES" smtClean="0">
                <a:solidFill>
                  <a:prstClr val="white"/>
                </a:solidFill>
                <a:ea typeface="ＭＳ Ｐゴシック" panose="020B0600070205080204" pitchFamily="34" charset="-128"/>
              </a:rPr>
              <a:pPr defTabSz="457200" fontAlgn="base">
                <a:spcBef>
                  <a:spcPct val="0"/>
                </a:spcBef>
                <a:spcAft>
                  <a:spcPct val="0"/>
                </a:spcAft>
              </a:pPr>
              <a:t>‹Nº›</a:t>
            </a:fld>
            <a:endParaRPr lang="en-US" altLang="es-ES" sz="1000" b="0" smtClean="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53538834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Lst>
  <p:txStyles>
    <p:titleStyle>
      <a:lvl1pPr algn="l" rtl="0" eaLnBrk="0" fontAlgn="base" hangingPunct="0">
        <a:spcBef>
          <a:spcPct val="0"/>
        </a:spcBef>
        <a:spcAft>
          <a:spcPct val="0"/>
        </a:spcAft>
        <a:defRPr sz="3600" kern="1200">
          <a:solidFill>
            <a:schemeClr val="accent1"/>
          </a:solidFill>
          <a:latin typeface="+mj-lt"/>
          <a:ea typeface="ＭＳ Ｐゴシック" charset="-128"/>
          <a:cs typeface="ＭＳ Ｐゴシック" charset="-128"/>
        </a:defRPr>
      </a:lvl1pPr>
      <a:lvl2pPr algn="l" rtl="0" eaLnBrk="0" fontAlgn="base" hangingPunct="0">
        <a:spcBef>
          <a:spcPct val="0"/>
        </a:spcBef>
        <a:spcAft>
          <a:spcPct val="0"/>
        </a:spcAft>
        <a:defRPr sz="3600">
          <a:solidFill>
            <a:schemeClr val="accent1"/>
          </a:solidFill>
          <a:latin typeface="Century Gothic" charset="0"/>
          <a:ea typeface="ＭＳ Ｐゴシック" charset="-128"/>
          <a:cs typeface="ＭＳ Ｐゴシック" charset="-128"/>
        </a:defRPr>
      </a:lvl2pPr>
      <a:lvl3pPr algn="l" rtl="0" eaLnBrk="0" fontAlgn="base" hangingPunct="0">
        <a:spcBef>
          <a:spcPct val="0"/>
        </a:spcBef>
        <a:spcAft>
          <a:spcPct val="0"/>
        </a:spcAft>
        <a:defRPr sz="3600">
          <a:solidFill>
            <a:schemeClr val="accent1"/>
          </a:solidFill>
          <a:latin typeface="Century Gothic" charset="0"/>
          <a:ea typeface="ＭＳ Ｐゴシック" charset="-128"/>
          <a:cs typeface="ＭＳ Ｐゴシック" charset="-128"/>
        </a:defRPr>
      </a:lvl3pPr>
      <a:lvl4pPr algn="l" rtl="0" eaLnBrk="0" fontAlgn="base" hangingPunct="0">
        <a:spcBef>
          <a:spcPct val="0"/>
        </a:spcBef>
        <a:spcAft>
          <a:spcPct val="0"/>
        </a:spcAft>
        <a:defRPr sz="3600">
          <a:solidFill>
            <a:schemeClr val="accent1"/>
          </a:solidFill>
          <a:latin typeface="Century Gothic" charset="0"/>
          <a:ea typeface="ＭＳ Ｐゴシック" charset="-128"/>
          <a:cs typeface="ＭＳ Ｐゴシック" charset="-128"/>
        </a:defRPr>
      </a:lvl4pPr>
      <a:lvl5pPr algn="l" rtl="0" eaLnBrk="0" fontAlgn="base" hangingPunct="0">
        <a:spcBef>
          <a:spcPct val="0"/>
        </a:spcBef>
        <a:spcAft>
          <a:spcPct val="0"/>
        </a:spcAft>
        <a:defRPr sz="3600">
          <a:solidFill>
            <a:schemeClr val="accent1"/>
          </a:solidFill>
          <a:latin typeface="Century Gothic" charset="0"/>
          <a:ea typeface="ＭＳ Ｐゴシック" charset="-128"/>
          <a:cs typeface="ＭＳ Ｐゴシック" charset="-128"/>
        </a:defRPr>
      </a:lvl5pPr>
      <a:lvl6pPr marL="457200" algn="l" rtl="0" fontAlgn="base">
        <a:spcBef>
          <a:spcPct val="0"/>
        </a:spcBef>
        <a:spcAft>
          <a:spcPct val="0"/>
        </a:spcAft>
        <a:defRPr sz="3600">
          <a:solidFill>
            <a:schemeClr val="accent1"/>
          </a:solidFill>
          <a:latin typeface="Century Gothic" charset="0"/>
          <a:ea typeface="ＭＳ Ｐゴシック" charset="-128"/>
          <a:cs typeface="ＭＳ Ｐゴシック" charset="-128"/>
        </a:defRPr>
      </a:lvl6pPr>
      <a:lvl7pPr marL="914400" algn="l" rtl="0" fontAlgn="base">
        <a:spcBef>
          <a:spcPct val="0"/>
        </a:spcBef>
        <a:spcAft>
          <a:spcPct val="0"/>
        </a:spcAft>
        <a:defRPr sz="3600">
          <a:solidFill>
            <a:schemeClr val="accent1"/>
          </a:solidFill>
          <a:latin typeface="Century Gothic" charset="0"/>
          <a:ea typeface="ＭＳ Ｐゴシック" charset="-128"/>
          <a:cs typeface="ＭＳ Ｐゴシック" charset="-128"/>
        </a:defRPr>
      </a:lvl7pPr>
      <a:lvl8pPr marL="1371600" algn="l" rtl="0" fontAlgn="base">
        <a:spcBef>
          <a:spcPct val="0"/>
        </a:spcBef>
        <a:spcAft>
          <a:spcPct val="0"/>
        </a:spcAft>
        <a:defRPr sz="3600">
          <a:solidFill>
            <a:schemeClr val="accent1"/>
          </a:solidFill>
          <a:latin typeface="Century Gothic" charset="0"/>
          <a:ea typeface="ＭＳ Ｐゴシック" charset="-128"/>
          <a:cs typeface="ＭＳ Ｐゴシック" charset="-128"/>
        </a:defRPr>
      </a:lvl8pPr>
      <a:lvl9pPr marL="1828800" algn="l" rtl="0" fontAlgn="base">
        <a:spcBef>
          <a:spcPct val="0"/>
        </a:spcBef>
        <a:spcAft>
          <a:spcPct val="0"/>
        </a:spcAft>
        <a:defRPr sz="3600">
          <a:solidFill>
            <a:schemeClr val="accent1"/>
          </a:solidFill>
          <a:latin typeface="Century Gothic" charset="0"/>
          <a:ea typeface="ＭＳ Ｐゴシック" charset="-128"/>
          <a:cs typeface="ＭＳ Ｐゴシック" charset="-128"/>
        </a:defRPr>
      </a:lvl9pPr>
    </p:titleStyle>
    <p:bodyStyle>
      <a:lvl1pPr marL="228600" indent="-228600" algn="l" rtl="0" eaLnBrk="0" fontAlgn="base" hangingPunct="0">
        <a:spcBef>
          <a:spcPts val="1800"/>
        </a:spcBef>
        <a:spcAft>
          <a:spcPct val="0"/>
        </a:spcAft>
        <a:buClr>
          <a:schemeClr val="accent1"/>
        </a:buClr>
        <a:buSzPct val="100000"/>
        <a:buFont typeface="Wingdings 2" panose="05020102010507070707" pitchFamily="18" charset="2"/>
        <a:buChar char="¡"/>
        <a:defRPr sz="2000" kern="1200">
          <a:solidFill>
            <a:schemeClr val="tx2"/>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4E5C77"/>
        </a:buClr>
        <a:buSzPct val="100000"/>
        <a:buFont typeface="Wingdings 2" panose="05020102010507070707" pitchFamily="18" charset="2"/>
        <a:buChar char="¡"/>
        <a:defRPr sz="2800" kern="1200">
          <a:solidFill>
            <a:schemeClr val="tx2"/>
          </a:solidFill>
          <a:latin typeface="+mn-lt"/>
          <a:ea typeface="ＭＳ Ｐゴシック" charset="-128"/>
          <a:cs typeface="+mn-cs"/>
        </a:defRPr>
      </a:lvl2pPr>
      <a:lvl3pPr marL="685800" indent="-228600" algn="l" rtl="0" eaLnBrk="0" fontAlgn="base" hangingPunct="0">
        <a:spcBef>
          <a:spcPts val="600"/>
        </a:spcBef>
        <a:spcAft>
          <a:spcPct val="0"/>
        </a:spcAft>
        <a:buClr>
          <a:schemeClr val="accent1"/>
        </a:buClr>
        <a:buSzPct val="100000"/>
        <a:buFont typeface="Wingdings 2" panose="05020102010507070707" pitchFamily="18" charset="2"/>
        <a:buChar char="¡"/>
        <a:defRPr sz="2400" kern="1200">
          <a:solidFill>
            <a:schemeClr val="tx2"/>
          </a:solidFill>
          <a:latin typeface="+mn-lt"/>
          <a:ea typeface="ＭＳ Ｐゴシック" charset="-128"/>
          <a:cs typeface="+mn-cs"/>
        </a:defRPr>
      </a:lvl3pPr>
      <a:lvl4pPr marL="914400" indent="-228600" algn="l" rtl="0" eaLnBrk="0" fontAlgn="base" hangingPunct="0">
        <a:spcBef>
          <a:spcPts val="600"/>
        </a:spcBef>
        <a:spcAft>
          <a:spcPct val="0"/>
        </a:spcAft>
        <a:buClr>
          <a:srgbClr val="4E5C77"/>
        </a:buClr>
        <a:buSzPct val="100000"/>
        <a:buFont typeface="Wingdings 2" panose="05020102010507070707" pitchFamily="18" charset="2"/>
        <a:buChar char="¡"/>
        <a:defRPr sz="2000" kern="1200">
          <a:solidFill>
            <a:schemeClr val="tx2"/>
          </a:solidFill>
          <a:latin typeface="+mn-lt"/>
          <a:ea typeface="ＭＳ Ｐゴシック" charset="-128"/>
          <a:cs typeface="+mn-cs"/>
        </a:defRPr>
      </a:lvl4pPr>
      <a:lvl5pPr marL="1143000" indent="-228600" algn="l" rtl="0" eaLnBrk="0" fontAlgn="base" hangingPunct="0">
        <a:spcBef>
          <a:spcPts val="600"/>
        </a:spcBef>
        <a:spcAft>
          <a:spcPct val="0"/>
        </a:spcAft>
        <a:buClr>
          <a:schemeClr val="accent1"/>
        </a:buClr>
        <a:buSzPct val="100000"/>
        <a:buFont typeface="Wingdings 2" panose="05020102010507070707" pitchFamily="18" charset="2"/>
        <a:buChar char="¡"/>
        <a:defRPr sz="2000" kern="1200">
          <a:solidFill>
            <a:schemeClr val="tx2"/>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B26CA-42C4-4E80-BE12-4B1B53784965}"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3126E9-88D6-4E29-964B-97264B74FCB1}"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57607087"/>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ww.unfpa.org/es/el-enfoque-basado-en-los-derechos-humano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hyperlink" Target="http://neliatello.com/docs/apuntes-sobre-intervencion-social_nelia-tello.pdf" TargetMode="Externa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8" Type="http://schemas.openxmlformats.org/officeDocument/2006/relationships/hyperlink" Target="http://portal.unesco.org/es/ev.php-URL_ID=13179&amp;URL_DO=DO_TOPIC&amp;URL_SECTION=201.html" TargetMode="External"/><Relationship Id="rId3" Type="http://schemas.openxmlformats.org/officeDocument/2006/relationships/hyperlink" Target="http://www.unesco.org/new/es/office-in-montevideo/social-and-human-sciences/social-inclusion-and-human-rights/" TargetMode="External"/><Relationship Id="rId7" Type="http://schemas.openxmlformats.org/officeDocument/2006/relationships/hyperlink" Target="https://unesdoc.unesco.org/ark:/48223/pf0000127162_spa" TargetMode="External"/><Relationship Id="rId2" Type="http://schemas.openxmlformats.org/officeDocument/2006/relationships/hyperlink" Target="http://vip.ucaldas.edu.co/kepes/downloads/Revista8_4.pdf" TargetMode="External"/><Relationship Id="rId1" Type="http://schemas.openxmlformats.org/officeDocument/2006/relationships/slideLayout" Target="../slideLayouts/slideLayout70.xml"/><Relationship Id="rId6" Type="http://schemas.openxmlformats.org/officeDocument/2006/relationships/hyperlink" Target="https://unesdoc.unesco.org/ark:/48223/pf0000151226" TargetMode="External"/><Relationship Id="rId5" Type="http://schemas.openxmlformats.org/officeDocument/2006/relationships/hyperlink" Target="https://www.unfpa.org/es/el-enfoque-basado-en-los-derechos-humanos" TargetMode="External"/><Relationship Id="rId4" Type="http://schemas.openxmlformats.org/officeDocument/2006/relationships/hyperlink" Target="https://gem-report-2016.unesco.org/es/chapter/las-gentes-el-desarrollo-social-inclusivo/" TargetMode="External"/><Relationship Id="rId9" Type="http://schemas.openxmlformats.org/officeDocument/2006/relationships/hyperlink" Target="https://www.redalyc.org/articulo.oa?id=7910580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3522543" y="228598"/>
            <a:ext cx="7689126" cy="6338085"/>
          </a:xfrm>
          <a:prstGeom prst="rect">
            <a:avLst/>
          </a:prstGeom>
          <a:noFill/>
          <a:ln w="9525">
            <a:noFill/>
            <a:miter lim="800000"/>
            <a:headEnd/>
            <a:tailEnd/>
          </a:ln>
        </p:spPr>
      </p:pic>
      <p:pic>
        <p:nvPicPr>
          <p:cNvPr id="5"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795759" y="228599"/>
            <a:ext cx="304800" cy="4543650"/>
          </a:xfrm>
          <a:prstGeom prst="rect">
            <a:avLst/>
          </a:prstGeom>
          <a:ln w="9525">
            <a:noFill/>
            <a:miter lim="800000"/>
            <a:headEnd/>
            <a:tailEnd/>
          </a:ln>
        </p:spPr>
      </p:pic>
      <p:sp>
        <p:nvSpPr>
          <p:cNvPr id="6" name="Subtitle 2"/>
          <p:cNvSpPr>
            <a:spLocks noGrp="1"/>
          </p:cNvSpPr>
          <p:nvPr>
            <p:ph type="subTitle" idx="1"/>
          </p:nvPr>
        </p:nvSpPr>
        <p:spPr>
          <a:xfrm>
            <a:off x="3598742" y="588987"/>
            <a:ext cx="7489409" cy="1851789"/>
          </a:xfrm>
        </p:spPr>
        <p:txBody>
          <a:bodyPr wrap="square" anchor="ctr">
            <a:spAutoFit/>
          </a:bodyPr>
          <a:lstStyle/>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Universidad Autónoma del Estado de México</a:t>
            </a:r>
          </a:p>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Facultad de Arquitectura y Diseño</a:t>
            </a:r>
          </a:p>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Licenciatura en Diseño Gráfico</a:t>
            </a:r>
          </a:p>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Proyecto Integral de Diseño Gráfico </a:t>
            </a:r>
            <a:r>
              <a:rPr lang="es-ES_tradnl" altLang="es-MX" sz="1800" b="1" i="1" dirty="0" smtClean="0">
                <a:solidFill>
                  <a:schemeClr val="accent6">
                    <a:lumMod val="75000"/>
                  </a:schemeClr>
                </a:solidFill>
                <a:ea typeface="ＭＳ Ｐゴシック" panose="020B0600070205080204" pitchFamily="34" charset="-128"/>
              </a:rPr>
              <a:t>1</a:t>
            </a:r>
            <a:endParaRPr lang="es-ES_tradnl" altLang="es-MX" sz="1800" b="1" i="1" dirty="0" smtClean="0">
              <a:solidFill>
                <a:schemeClr val="accent6">
                  <a:lumMod val="75000"/>
                </a:schemeClr>
              </a:solidFill>
              <a:ea typeface="ＭＳ Ｐゴシック" panose="020B0600070205080204" pitchFamily="34" charset="-128"/>
            </a:endParaRPr>
          </a:p>
          <a:p>
            <a:pPr algn="ctr">
              <a:buFont typeface="Arial" panose="020B0604020202020204" pitchFamily="34" charset="0"/>
              <a:buNone/>
            </a:pPr>
            <a:endParaRPr lang="es-ES_tradnl" altLang="es-MX" sz="1800" b="1" i="1" dirty="0" smtClean="0">
              <a:solidFill>
                <a:srgbClr val="2390ED"/>
              </a:solidFill>
              <a:ea typeface="ＭＳ Ｐゴシック" panose="020B0600070205080204" pitchFamily="34" charset="-128"/>
            </a:endParaRPr>
          </a:p>
        </p:txBody>
      </p:sp>
      <p:sp>
        <p:nvSpPr>
          <p:cNvPr id="7" name="Subtitle 2"/>
          <p:cNvSpPr txBox="1">
            <a:spLocks/>
          </p:cNvSpPr>
          <p:nvPr/>
        </p:nvSpPr>
        <p:spPr bwMode="auto">
          <a:xfrm>
            <a:off x="3591510" y="2295754"/>
            <a:ext cx="7489409" cy="400110"/>
          </a:xfrm>
          <a:prstGeom prst="rect">
            <a:avLst/>
          </a:prstGeom>
          <a:solidFill>
            <a:srgbClr val="482565"/>
          </a:solidFill>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r>
              <a:rPr lang="es-ES_tradnl" altLang="es-MX" sz="2000" b="1" dirty="0" smtClean="0">
                <a:solidFill>
                  <a:schemeClr val="bg1"/>
                </a:solidFill>
                <a:latin typeface="Century Gothic" panose="020B0502020202020204" pitchFamily="34" charset="0"/>
              </a:rPr>
              <a:t>Actuación </a:t>
            </a:r>
            <a:r>
              <a:rPr lang="es-ES_tradnl" altLang="es-MX" sz="2000" b="1" dirty="0">
                <a:solidFill>
                  <a:schemeClr val="bg1"/>
                </a:solidFill>
                <a:latin typeface="Century Gothic" panose="020B0502020202020204" pitchFamily="34" charset="0"/>
              </a:rPr>
              <a:t>d</a:t>
            </a:r>
            <a:r>
              <a:rPr lang="es-ES_tradnl" altLang="es-MX" sz="2000" b="1" dirty="0" smtClean="0">
                <a:solidFill>
                  <a:schemeClr val="bg1"/>
                </a:solidFill>
                <a:latin typeface="Century Gothic" panose="020B0502020202020204" pitchFamily="34" charset="0"/>
              </a:rPr>
              <a:t>el </a:t>
            </a:r>
            <a:r>
              <a:rPr lang="es-ES_tradnl" altLang="es-MX" sz="2000" b="1" dirty="0">
                <a:solidFill>
                  <a:schemeClr val="bg1"/>
                </a:solidFill>
                <a:latin typeface="Century Gothic" panose="020B0502020202020204" pitchFamily="34" charset="0"/>
              </a:rPr>
              <a:t>D</a:t>
            </a:r>
            <a:r>
              <a:rPr lang="es-ES_tradnl" altLang="es-MX" sz="2000" b="1" dirty="0" smtClean="0">
                <a:solidFill>
                  <a:schemeClr val="bg1"/>
                </a:solidFill>
                <a:latin typeface="Century Gothic" panose="020B0502020202020204" pitchFamily="34" charset="0"/>
              </a:rPr>
              <a:t>iseño para grupos vulnerables</a:t>
            </a:r>
            <a:endParaRPr lang="es-ES_tradnl" altLang="es-MX" sz="1400" b="1" dirty="0">
              <a:solidFill>
                <a:schemeClr val="bg1"/>
              </a:solidFill>
              <a:latin typeface="Century Gothic" panose="020B0502020202020204" pitchFamily="34" charset="0"/>
            </a:endParaRPr>
          </a:p>
        </p:txBody>
      </p:sp>
      <p:grpSp>
        <p:nvGrpSpPr>
          <p:cNvPr id="8" name="Group 15"/>
          <p:cNvGrpSpPr>
            <a:grpSpLocks/>
          </p:cNvGrpSpPr>
          <p:nvPr/>
        </p:nvGrpSpPr>
        <p:grpSpPr bwMode="auto">
          <a:xfrm>
            <a:off x="1481559" y="1697539"/>
            <a:ext cx="1865313" cy="3625850"/>
            <a:chOff x="609600" y="3429000"/>
            <a:chExt cx="1371600" cy="2667000"/>
          </a:xfrm>
        </p:grpSpPr>
        <p:pic>
          <p:nvPicPr>
            <p:cNvPr id="9" name="Picture 4" descr="logofa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575" y="4419600"/>
              <a:ext cx="1009650" cy="609600"/>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logouaem.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19" y="3429000"/>
              <a:ext cx="6905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ciad-header.png"/>
            <p:cNvPicPr>
              <a:picLocks noChangeAspect="1"/>
            </p:cNvPicPr>
            <p:nvPr/>
          </p:nvPicPr>
          <p:blipFill>
            <a:blip r:embed="rId5">
              <a:lum contrast="26000"/>
              <a:extLst>
                <a:ext uri="{28A0092B-C50C-407E-A947-70E740481C1C}">
                  <a14:useLocalDpi xmlns:a14="http://schemas.microsoft.com/office/drawing/2010/main" val="0"/>
                </a:ext>
              </a:extLst>
            </a:blip>
            <a:srcRect/>
            <a:stretch>
              <a:fillRect/>
            </a:stretch>
          </p:blipFill>
          <p:spPr bwMode="auto">
            <a:xfrm>
              <a:off x="609600" y="5410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Subtitle 2"/>
          <p:cNvSpPr txBox="1">
            <a:spLocks/>
          </p:cNvSpPr>
          <p:nvPr/>
        </p:nvSpPr>
        <p:spPr bwMode="auto">
          <a:xfrm>
            <a:off x="4289520" y="3598281"/>
            <a:ext cx="6590681" cy="204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914400" eaLnBrk="1" hangingPunct="1">
              <a:spcBef>
                <a:spcPts val="1800"/>
              </a:spcBef>
              <a:buClr>
                <a:schemeClr val="accent1"/>
              </a:buClr>
              <a:buSzPct val="100000"/>
              <a:buFont typeface="Arial" panose="020B0604020202020204" pitchFamily="34" charset="0"/>
              <a:buNone/>
            </a:pPr>
            <a:endParaRPr lang="es-ES_tradnl" altLang="es-MX" sz="1400" b="1" dirty="0" smtClean="0">
              <a:solidFill>
                <a:srgbClr val="2390ED"/>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FF9933"/>
                </a:solidFill>
                <a:latin typeface="Century Gothic" panose="020B0502020202020204" pitchFamily="34" charset="0"/>
              </a:rPr>
              <a:t>Agosto de 2019</a:t>
            </a:r>
          </a:p>
          <a:p>
            <a:pPr defTabSz="914400" eaLnBrk="1" hangingPunct="1">
              <a:spcBef>
                <a:spcPts val="1800"/>
              </a:spcBef>
              <a:buClr>
                <a:schemeClr val="accent1"/>
              </a:buClr>
              <a:buSzPct val="100000"/>
              <a:buFont typeface="Arial" panose="020B0604020202020204" pitchFamily="34" charset="0"/>
              <a:buNone/>
            </a:pPr>
            <a:r>
              <a:rPr lang="es-ES_tradnl" altLang="es-MX" sz="1300" b="1" i="1" dirty="0" smtClean="0">
                <a:solidFill>
                  <a:srgbClr val="525252"/>
                </a:solidFill>
                <a:latin typeface="Century Gothic" panose="020B0502020202020204" pitchFamily="34" charset="0"/>
              </a:rPr>
              <a:t>Dra. María Gabriela Villar </a:t>
            </a:r>
            <a:r>
              <a:rPr lang="es-ES_tradnl" altLang="es-MX" sz="1300" b="1" i="1" dirty="0" smtClean="0">
                <a:solidFill>
                  <a:srgbClr val="525252"/>
                </a:solidFill>
              </a:rPr>
              <a:t>García</a:t>
            </a:r>
            <a:endParaRPr lang="es-ES_tradnl" altLang="es-MX" sz="1300" b="1" i="1" dirty="0">
              <a:solidFill>
                <a:srgbClr val="52525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p:txBody>
      </p:sp>
      <p:sp>
        <p:nvSpPr>
          <p:cNvPr id="13" name="Process 11"/>
          <p:cNvSpPr/>
          <p:nvPr/>
        </p:nvSpPr>
        <p:spPr>
          <a:xfrm>
            <a:off x="814755" y="250915"/>
            <a:ext cx="285804" cy="6404528"/>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2711449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cess 7"/>
          <p:cNvSpPr/>
          <p:nvPr/>
        </p:nvSpPr>
        <p:spPr>
          <a:xfrm>
            <a:off x="6168111" y="2451773"/>
            <a:ext cx="4688115" cy="2034265"/>
          </a:xfrm>
          <a:prstGeom prst="flowChartProcess">
            <a:avLst/>
          </a:prstGeom>
          <a:solidFill>
            <a:srgbClr val="92D05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6843026" y="2505926"/>
            <a:ext cx="3048000" cy="1643527"/>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000" i="1" dirty="0" smtClean="0">
                <a:solidFill>
                  <a:schemeClr val="bg1"/>
                </a:solidFill>
                <a:ea typeface="ＭＳ Ｐゴシック" panose="020B0600070205080204" pitchFamily="34" charset="-128"/>
              </a:rPr>
              <a:t>CLASE ANTERIOR</a:t>
            </a:r>
            <a:endParaRPr lang="es-ES_tradnl" altLang="es-MX" sz="2000" i="1" dirty="0" smtClean="0">
              <a:solidFill>
                <a:schemeClr val="bg1"/>
              </a:solidFill>
              <a:ea typeface="ＭＳ Ｐゴシック" panose="020B0600070205080204" pitchFamily="34" charset="-128"/>
            </a:endParaRPr>
          </a:p>
          <a:p>
            <a:pPr algn="dist"/>
            <a:r>
              <a:rPr lang="es-ES_tradnl" altLang="es-MX" sz="3600" i="1" dirty="0" smtClean="0">
                <a:solidFill>
                  <a:schemeClr val="bg1"/>
                </a:solidFill>
                <a:ea typeface="ＭＳ Ｐゴシック" panose="020B0600070205080204" pitchFamily="34" charset="-128"/>
              </a:rPr>
              <a:t> Interacción vs Intervención:</a:t>
            </a:r>
          </a:p>
          <a:p>
            <a:pPr algn="dist"/>
            <a:r>
              <a:rPr lang="es-ES_tradnl" altLang="es-MX" sz="2000" i="1" dirty="0">
                <a:solidFill>
                  <a:schemeClr val="bg1"/>
                </a:solidFill>
                <a:ea typeface="ＭＳ Ｐゴシック" panose="020B0600070205080204" pitchFamily="34" charset="-128"/>
              </a:rPr>
              <a:t>(</a:t>
            </a:r>
            <a:r>
              <a:rPr lang="es-ES_tradnl" altLang="es-MX" sz="2000" i="1" dirty="0" smtClean="0">
                <a:solidFill>
                  <a:schemeClr val="bg1"/>
                </a:solidFill>
                <a:ea typeface="ＭＳ Ｐゴシック" panose="020B0600070205080204" pitchFamily="34" charset="-128"/>
              </a:rPr>
              <a:t>abordaje)</a:t>
            </a:r>
            <a:endParaRPr lang="es-ES_tradnl" altLang="es-MX" sz="2000" i="1" dirty="0">
              <a:solidFill>
                <a:schemeClr val="bg1"/>
              </a:solidFill>
              <a:ea typeface="ＭＳ Ｐゴシック" panose="020B0600070205080204" pitchFamily="34" charset="-128"/>
            </a:endParaRPr>
          </a:p>
        </p:txBody>
      </p:sp>
      <p:sp>
        <p:nvSpPr>
          <p:cNvPr id="6" name="Process 7"/>
          <p:cNvSpPr/>
          <p:nvPr/>
        </p:nvSpPr>
        <p:spPr>
          <a:xfrm>
            <a:off x="0" y="204300"/>
            <a:ext cx="3962400" cy="1890718"/>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1233556"/>
            <a:ext cx="3048000" cy="3582519"/>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a:solidFill>
                <a:schemeClr val="bg1"/>
              </a:solidFill>
              <a:ea typeface="ＭＳ Ｐゴシック" panose="020B0600070205080204" pitchFamily="34" charset="-128"/>
            </a:endParaRPr>
          </a:p>
          <a:p>
            <a:pPr algn="dist"/>
            <a:r>
              <a:rPr lang="es-ES_tradnl" altLang="es-MX" sz="2800" i="1" dirty="0" smtClean="0">
                <a:solidFill>
                  <a:schemeClr val="bg1"/>
                </a:solidFill>
                <a:ea typeface="ＭＳ Ｐゴシック" panose="020B0600070205080204" pitchFamily="34" charset="-128"/>
              </a:rPr>
              <a:t>Presentaré algunas posibilidades</a:t>
            </a:r>
          </a:p>
          <a:p>
            <a:pPr algn="dist"/>
            <a:r>
              <a:rPr lang="es-ES_tradnl" altLang="es-MX" sz="2800" i="1" dirty="0" smtClean="0">
                <a:solidFill>
                  <a:schemeClr val="bg1"/>
                </a:solidFill>
                <a:ea typeface="ＭＳ Ｐゴシック" panose="020B0600070205080204" pitchFamily="34" charset="-128"/>
              </a:rPr>
              <a:t>de </a:t>
            </a:r>
            <a:r>
              <a:rPr lang="es-ES_tradnl" altLang="es-MX" sz="2800" i="1" dirty="0" smtClean="0">
                <a:solidFill>
                  <a:schemeClr val="bg1"/>
                </a:solidFill>
                <a:ea typeface="ＭＳ Ｐゴシック" panose="020B0600070205080204" pitchFamily="34" charset="-128"/>
              </a:rPr>
              <a:t>actuación</a:t>
            </a:r>
          </a:p>
          <a:p>
            <a:pPr algn="dist"/>
            <a:r>
              <a:rPr lang="es-ES_tradnl" altLang="es-MX" sz="2800" b="1" i="1" dirty="0" smtClean="0">
                <a:solidFill>
                  <a:schemeClr val="bg1"/>
                </a:solidFill>
                <a:ea typeface="ＭＳ Ｐゴシック" panose="020B0600070205080204" pitchFamily="34" charset="-128"/>
              </a:rPr>
              <a:t>RECORDANDO</a:t>
            </a:r>
            <a:r>
              <a:rPr lang="es-ES_tradnl" altLang="es-MX" sz="2800" i="1" dirty="0" smtClean="0">
                <a:solidFill>
                  <a:schemeClr val="bg1"/>
                </a:solidFill>
                <a:ea typeface="ＭＳ Ｐゴシック" panose="020B0600070205080204" pitchFamily="34" charset="-128"/>
              </a:rPr>
              <a:t>:</a:t>
            </a:r>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466352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93359" y="317636"/>
            <a:ext cx="6277986" cy="1164467"/>
          </a:xfrm>
          <a:prstGeom prst="rect">
            <a:avLst/>
          </a:prstGeom>
          <a:solidFill>
            <a:srgbClr val="92D05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CuadroTexto"/>
          <p:cNvSpPr txBox="1"/>
          <p:nvPr/>
        </p:nvSpPr>
        <p:spPr>
          <a:xfrm>
            <a:off x="2993359" y="804996"/>
            <a:ext cx="6574953" cy="461665"/>
          </a:xfrm>
          <a:prstGeom prst="rect">
            <a:avLst/>
          </a:prstGeom>
          <a:noFill/>
        </p:spPr>
        <p:txBody>
          <a:bodyPr wrap="square" rtlCol="0">
            <a:spAutoFit/>
          </a:bodyPr>
          <a:lstStyle/>
          <a:p>
            <a:r>
              <a:rPr lang="es-ES_tradnl" sz="2400" b="1" dirty="0" smtClean="0"/>
              <a:t>Los proyectos sociales desde cualquier iniciativa</a:t>
            </a:r>
          </a:p>
        </p:txBody>
      </p:sp>
      <p:sp>
        <p:nvSpPr>
          <p:cNvPr id="6" name="5 CuadroTexto"/>
          <p:cNvSpPr txBox="1"/>
          <p:nvPr/>
        </p:nvSpPr>
        <p:spPr>
          <a:xfrm>
            <a:off x="2895539" y="1611893"/>
            <a:ext cx="6831372" cy="3139321"/>
          </a:xfrm>
          <a:prstGeom prst="rect">
            <a:avLst/>
          </a:prstGeom>
          <a:noFill/>
        </p:spPr>
        <p:txBody>
          <a:bodyPr wrap="square" rtlCol="0">
            <a:spAutoFit/>
          </a:bodyPr>
          <a:lstStyle/>
          <a:p>
            <a:r>
              <a:rPr lang="es-ES_tradnl" dirty="0" smtClean="0"/>
              <a:t>No </a:t>
            </a:r>
            <a:r>
              <a:rPr lang="es-ES_tradnl" dirty="0"/>
              <a:t>deben realizarse de manera aislada (persona o grupo), el éxito de estos depende de la capacidad de interacción para la construcción de relaciones de colaboración. </a:t>
            </a:r>
            <a:endParaRPr lang="es-ES_tradnl" dirty="0" smtClean="0"/>
          </a:p>
          <a:p>
            <a:endParaRPr lang="es-ES_tradnl" dirty="0"/>
          </a:p>
          <a:p>
            <a:r>
              <a:rPr lang="es-ES_tradnl" dirty="0" smtClean="0"/>
              <a:t>Los </a:t>
            </a:r>
            <a:r>
              <a:rPr lang="es-ES_tradnl" dirty="0"/>
              <a:t>proyectos de este tipo, deben responder a una necesidad social sentida, a una problemática identificada y por tanto, han de servir para mejorar las condiciones de vida de los involucrados. </a:t>
            </a:r>
            <a:endParaRPr lang="es-ES_tradnl" dirty="0" smtClean="0"/>
          </a:p>
          <a:p>
            <a:endParaRPr lang="es-ES_tradnl" dirty="0"/>
          </a:p>
          <a:p>
            <a:r>
              <a:rPr lang="es-ES_tradnl" dirty="0" smtClean="0"/>
              <a:t>Esperando que </a:t>
            </a:r>
            <a:r>
              <a:rPr lang="es-ES_tradnl" dirty="0"/>
              <a:t>proyectos </a:t>
            </a:r>
            <a:r>
              <a:rPr lang="es-ES_tradnl" dirty="0" smtClean="0"/>
              <a:t>sociales  </a:t>
            </a:r>
            <a:r>
              <a:rPr lang="es-ES_tradnl" dirty="0"/>
              <a:t>provoquen cambios y transformaciones en los espacios y/o comunidades en donde se </a:t>
            </a:r>
            <a:r>
              <a:rPr lang="es-ES_tradnl" dirty="0" smtClean="0"/>
              <a:t>desarrollan.</a:t>
            </a:r>
            <a:endParaRPr lang="es-ES" dirty="0"/>
          </a:p>
        </p:txBody>
      </p:sp>
      <p:sp>
        <p:nvSpPr>
          <p:cNvPr id="7" name="6 CuadroTexto"/>
          <p:cNvSpPr txBox="1"/>
          <p:nvPr/>
        </p:nvSpPr>
        <p:spPr>
          <a:xfrm>
            <a:off x="2903219" y="5032215"/>
            <a:ext cx="6831372" cy="12003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ES_tradnl" dirty="0" smtClean="0"/>
              <a:t>Existen </a:t>
            </a:r>
            <a:r>
              <a:rPr lang="es-ES_tradnl" dirty="0"/>
              <a:t>dos causes desde el ejercicio de la disciplina del diseño, la intervención social y la interacción social; en sus bases radican las diferencias por lo que se exponen como formas de lograr objetivos comunes.</a:t>
            </a:r>
            <a:endParaRPr lang="es-ES" dirty="0"/>
          </a:p>
        </p:txBody>
      </p:sp>
      <p:sp>
        <p:nvSpPr>
          <p:cNvPr id="8" name="7 Flecha abajo"/>
          <p:cNvSpPr/>
          <p:nvPr/>
        </p:nvSpPr>
        <p:spPr>
          <a:xfrm>
            <a:off x="5638157" y="4636229"/>
            <a:ext cx="1781166" cy="395986"/>
          </a:xfrm>
          <a:prstGeom prst="downArrow">
            <a:avLst>
              <a:gd name="adj1" fmla="val 50000"/>
              <a:gd name="adj2" fmla="val 5292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Flecha derecha"/>
          <p:cNvSpPr/>
          <p:nvPr/>
        </p:nvSpPr>
        <p:spPr>
          <a:xfrm>
            <a:off x="2436416" y="1633870"/>
            <a:ext cx="216024" cy="504056"/>
          </a:xfrm>
          <a:prstGeom prst="rightArrow">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Flecha derecha"/>
          <p:cNvSpPr/>
          <p:nvPr/>
        </p:nvSpPr>
        <p:spPr>
          <a:xfrm>
            <a:off x="2418834" y="2746710"/>
            <a:ext cx="216024" cy="504056"/>
          </a:xfrm>
          <a:prstGeom prst="rightArrow">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Flecha derecha"/>
          <p:cNvSpPr/>
          <p:nvPr/>
        </p:nvSpPr>
        <p:spPr>
          <a:xfrm>
            <a:off x="2436416" y="3854099"/>
            <a:ext cx="216024" cy="504056"/>
          </a:xfrm>
          <a:prstGeom prst="rightArrow">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Title 1"/>
          <p:cNvSpPr txBox="1">
            <a:spLocks/>
          </p:cNvSpPr>
          <p:nvPr/>
        </p:nvSpPr>
        <p:spPr>
          <a:xfrm>
            <a:off x="2993359" y="466948"/>
            <a:ext cx="4927317" cy="341632"/>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1800" b="1" dirty="0"/>
              <a:t>Tenemos en claro que:</a:t>
            </a:r>
            <a:endParaRPr lang="es-ES" sz="1800" b="1" dirty="0"/>
          </a:p>
        </p:txBody>
      </p:sp>
    </p:spTree>
    <p:extLst>
      <p:ext uri="{BB962C8B-B14F-4D97-AF65-F5344CB8AC3E}">
        <p14:creationId xmlns:p14="http://schemas.microsoft.com/office/powerpoint/2010/main" val="1466025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79576" y="1089318"/>
            <a:ext cx="8388424" cy="720080"/>
          </a:xfrm>
          <a:prstGeom prst="rect">
            <a:avLst/>
          </a:prstGeom>
          <a:solidFill>
            <a:srgbClr val="92D05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3" name="2 CuadroTexto"/>
          <p:cNvSpPr txBox="1"/>
          <p:nvPr/>
        </p:nvSpPr>
        <p:spPr>
          <a:xfrm>
            <a:off x="3060978" y="1181343"/>
            <a:ext cx="6275383" cy="461665"/>
          </a:xfrm>
          <a:prstGeom prst="rect">
            <a:avLst/>
          </a:prstGeom>
          <a:noFill/>
        </p:spPr>
        <p:txBody>
          <a:bodyPr wrap="square" rtlCol="0">
            <a:spAutoFit/>
          </a:bodyPr>
          <a:lstStyle/>
          <a:p>
            <a:r>
              <a:rPr lang="es-ES_tradnl" sz="2400" b="1" dirty="0">
                <a:solidFill>
                  <a:prstClr val="black"/>
                </a:solidFill>
              </a:rPr>
              <a:t>Intervenir /  concepto</a:t>
            </a:r>
            <a:endParaRPr lang="es-ES" sz="2400" b="1" dirty="0">
              <a:solidFill>
                <a:prstClr val="black"/>
              </a:solidFill>
            </a:endParaRPr>
          </a:p>
        </p:txBody>
      </p:sp>
      <p:sp>
        <p:nvSpPr>
          <p:cNvPr id="7" name="6 CuadroTexto"/>
          <p:cNvSpPr txBox="1"/>
          <p:nvPr/>
        </p:nvSpPr>
        <p:spPr>
          <a:xfrm>
            <a:off x="2495600" y="1884199"/>
            <a:ext cx="6090954" cy="3970318"/>
          </a:xfrm>
          <a:prstGeom prst="rect">
            <a:avLst/>
          </a:prstGeom>
          <a:noFill/>
        </p:spPr>
        <p:txBody>
          <a:bodyPr wrap="square" rtlCol="0">
            <a:spAutoFit/>
          </a:bodyPr>
          <a:lstStyle/>
          <a:p>
            <a:pPr algn="just"/>
            <a:r>
              <a:rPr lang="es-ES_tradnl" dirty="0">
                <a:solidFill>
                  <a:prstClr val="black"/>
                </a:solidFill>
              </a:rPr>
              <a:t>Tello (2008): La intervención social es una acción intencional que se funda en el conocimiento científico y que pretende desencadenar procesos de cambio social modificando una situación personal o grupal que no se percibe como satisfactoria. </a:t>
            </a:r>
          </a:p>
          <a:p>
            <a:pPr algn="just"/>
            <a:endParaRPr lang="es-ES_tradnl" dirty="0">
              <a:solidFill>
                <a:prstClr val="black"/>
              </a:solidFill>
            </a:endParaRPr>
          </a:p>
          <a:p>
            <a:pPr algn="just"/>
            <a:r>
              <a:rPr lang="es-ES_tradnl" dirty="0">
                <a:solidFill>
                  <a:prstClr val="black"/>
                </a:solidFill>
              </a:rPr>
              <a:t>Desde el pensamiento de (Blanco, 2006) la intervención social se fundamenta sobre la idea de progreso y se ubica en un pensamiento de la modernidad más positiva, se sujeta sobre la paradoja del binomio protección-control y establece una relación claramente jerarquizada de la persona o grupo que interviene y la persona o grupo de intervención. Intervenir un grupo social desde la perspectiva de este texto,  implica una visión del mundo, del que interviene con su acción </a:t>
            </a:r>
            <a:endParaRPr lang="es-ES" dirty="0">
              <a:solidFill>
                <a:prstClr val="black"/>
              </a:solidFill>
            </a:endParaRP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54393" y="1340769"/>
            <a:ext cx="1651818" cy="4976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Flecha derecha"/>
          <p:cNvSpPr/>
          <p:nvPr/>
        </p:nvSpPr>
        <p:spPr>
          <a:xfrm>
            <a:off x="2370165" y="2599751"/>
            <a:ext cx="216024" cy="504056"/>
          </a:xfrm>
          <a:prstGeom prst="rightArrow">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10" name="9 Flecha derecha"/>
          <p:cNvSpPr/>
          <p:nvPr/>
        </p:nvSpPr>
        <p:spPr>
          <a:xfrm>
            <a:off x="2279576" y="3617330"/>
            <a:ext cx="216024" cy="504056"/>
          </a:xfrm>
          <a:prstGeom prst="rightArrow">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8" name="Process 7"/>
          <p:cNvSpPr/>
          <p:nvPr/>
        </p:nvSpPr>
        <p:spPr>
          <a:xfrm>
            <a:off x="0" y="204301"/>
            <a:ext cx="3962400" cy="662320"/>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1"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smtClean="0">
                <a:solidFill>
                  <a:schemeClr val="accent5">
                    <a:lumMod val="50000"/>
                  </a:schemeClr>
                </a:solidFill>
              </a:rPr>
              <a:t>Recordando</a:t>
            </a:r>
            <a:endParaRPr lang="es-MX" sz="2800" b="1" dirty="0">
              <a:solidFill>
                <a:schemeClr val="accent5">
                  <a:lumMod val="50000"/>
                </a:schemeClr>
              </a:solidFill>
            </a:endParaRPr>
          </a:p>
        </p:txBody>
      </p:sp>
    </p:spTree>
    <p:extLst>
      <p:ext uri="{BB962C8B-B14F-4D97-AF65-F5344CB8AC3E}">
        <p14:creationId xmlns:p14="http://schemas.microsoft.com/office/powerpoint/2010/main" val="42133753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75540" y="1186926"/>
            <a:ext cx="7668344" cy="720080"/>
          </a:xfrm>
          <a:prstGeom prst="rect">
            <a:avLst/>
          </a:prstGeom>
          <a:solidFill>
            <a:srgbClr val="92D05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3" name="2 CuadroTexto"/>
          <p:cNvSpPr txBox="1"/>
          <p:nvPr/>
        </p:nvSpPr>
        <p:spPr>
          <a:xfrm>
            <a:off x="2436862" y="1278951"/>
            <a:ext cx="7859559" cy="461665"/>
          </a:xfrm>
          <a:prstGeom prst="rect">
            <a:avLst/>
          </a:prstGeom>
          <a:noFill/>
        </p:spPr>
        <p:txBody>
          <a:bodyPr wrap="square" rtlCol="0">
            <a:spAutoFit/>
          </a:bodyPr>
          <a:lstStyle/>
          <a:p>
            <a:r>
              <a:rPr lang="es-ES_tradnl" sz="2400" b="1" dirty="0">
                <a:solidFill>
                  <a:prstClr val="black"/>
                </a:solidFill>
              </a:rPr>
              <a:t>Intervenir /  como proceso teórico metodológico</a:t>
            </a:r>
            <a:endParaRPr lang="es-ES" sz="2400" b="1" dirty="0">
              <a:solidFill>
                <a:prstClr val="black"/>
              </a:solidFill>
            </a:endParaRPr>
          </a:p>
        </p:txBody>
      </p:sp>
      <p:sp>
        <p:nvSpPr>
          <p:cNvPr id="6" name="5 CuadroTexto"/>
          <p:cNvSpPr txBox="1"/>
          <p:nvPr/>
        </p:nvSpPr>
        <p:spPr>
          <a:xfrm>
            <a:off x="2499218" y="1897102"/>
            <a:ext cx="6831372" cy="923330"/>
          </a:xfrm>
          <a:prstGeom prst="rect">
            <a:avLst/>
          </a:prstGeom>
          <a:noFill/>
        </p:spPr>
        <p:txBody>
          <a:bodyPr wrap="square" rtlCol="0">
            <a:spAutoFit/>
          </a:bodyPr>
          <a:lstStyle/>
          <a:p>
            <a:pPr algn="just"/>
            <a:r>
              <a:rPr lang="es-ES_tradnl" dirty="0">
                <a:solidFill>
                  <a:prstClr val="black"/>
                </a:solidFill>
              </a:rPr>
              <a:t>Ha sido muy utilizado en las ciencias sociales como eje para realizar una serie de acciones de manera subordinada en donde en palabras de (Saavedra, 2015), intervenir constituye un sello de identidad.</a:t>
            </a:r>
            <a:endParaRPr lang="es-ES" dirty="0">
              <a:solidFill>
                <a:prstClr val="black"/>
              </a:solidFill>
            </a:endParaRPr>
          </a:p>
        </p:txBody>
      </p:sp>
      <p:sp>
        <p:nvSpPr>
          <p:cNvPr id="7" name="6 CuadroTexto"/>
          <p:cNvSpPr txBox="1"/>
          <p:nvPr/>
        </p:nvSpPr>
        <p:spPr>
          <a:xfrm>
            <a:off x="4462035" y="3085910"/>
            <a:ext cx="1855844"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S" dirty="0">
                <a:solidFill>
                  <a:prstClr val="white"/>
                </a:solidFill>
              </a:rPr>
              <a:t> Psicología Social</a:t>
            </a:r>
          </a:p>
        </p:txBody>
      </p:sp>
      <p:sp>
        <p:nvSpPr>
          <p:cNvPr id="8" name="7 CuadroTexto"/>
          <p:cNvSpPr txBox="1"/>
          <p:nvPr/>
        </p:nvSpPr>
        <p:spPr>
          <a:xfrm>
            <a:off x="7521677" y="3085910"/>
            <a:ext cx="1676522"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S" dirty="0">
                <a:solidFill>
                  <a:prstClr val="white"/>
                </a:solidFill>
              </a:rPr>
              <a:t>  Trabajo social</a:t>
            </a:r>
          </a:p>
        </p:txBody>
      </p:sp>
      <p:sp>
        <p:nvSpPr>
          <p:cNvPr id="9" name="8 CuadroTexto"/>
          <p:cNvSpPr txBox="1"/>
          <p:nvPr/>
        </p:nvSpPr>
        <p:spPr>
          <a:xfrm>
            <a:off x="4462035" y="3808610"/>
            <a:ext cx="4988890" cy="2308324"/>
          </a:xfrm>
          <a:prstGeom prst="rect">
            <a:avLst/>
          </a:prstGeom>
          <a:noFill/>
        </p:spPr>
        <p:txBody>
          <a:bodyPr wrap="square" rtlCol="0">
            <a:spAutoFit/>
          </a:bodyPr>
          <a:lstStyle/>
          <a:p>
            <a:pPr algn="just"/>
            <a:r>
              <a:rPr lang="es-ES_tradnl" dirty="0">
                <a:solidFill>
                  <a:prstClr val="black"/>
                </a:solidFill>
              </a:rPr>
              <a:t>En ambas, existe el argumento sobre la actividad discursiva de persuadir o convencer.</a:t>
            </a:r>
          </a:p>
          <a:p>
            <a:pPr algn="just"/>
            <a:endParaRPr lang="es-ES_tradnl" dirty="0">
              <a:solidFill>
                <a:prstClr val="black"/>
              </a:solidFill>
            </a:endParaRPr>
          </a:p>
          <a:p>
            <a:pPr algn="just"/>
            <a:r>
              <a:rPr lang="es-ES_tradnl" dirty="0">
                <a:solidFill>
                  <a:prstClr val="black"/>
                </a:solidFill>
              </a:rPr>
              <a:t>En términos generales existe una disyuntiva sobre el concepto y el uso de este tipo de acción, que constituye una forma de actuar en contextos sociales desde una perspectiva de mercado. PROGRESO</a:t>
            </a:r>
            <a:endParaRPr lang="es-ES" dirty="0">
              <a:solidFill>
                <a:prstClr val="black"/>
              </a:solidFill>
            </a:endParaRPr>
          </a:p>
        </p:txBody>
      </p:sp>
      <p:sp>
        <p:nvSpPr>
          <p:cNvPr id="10" name="AutoShape 2" descr="Resultado de imagen para secretaria de desarrollo social"/>
          <p:cNvSpPr>
            <a:spLocks noChangeAspect="1" noChangeArrowheads="1"/>
          </p:cNvSpPr>
          <p:nvPr/>
        </p:nvSpPr>
        <p:spPr bwMode="auto">
          <a:xfrm>
            <a:off x="1055459" y="-11543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prstClr val="black"/>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532" y="3068104"/>
            <a:ext cx="1170778" cy="1170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7159" y="4106100"/>
            <a:ext cx="2275706" cy="593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6862" y="4763606"/>
            <a:ext cx="1259015" cy="1259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rocess 7"/>
          <p:cNvSpPr/>
          <p:nvPr/>
        </p:nvSpPr>
        <p:spPr>
          <a:xfrm>
            <a:off x="0" y="204301"/>
            <a:ext cx="3962400" cy="662320"/>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3"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smtClean="0">
                <a:solidFill>
                  <a:schemeClr val="accent5">
                    <a:lumMod val="50000"/>
                  </a:schemeClr>
                </a:solidFill>
              </a:rPr>
              <a:t>Recordando</a:t>
            </a:r>
            <a:endParaRPr lang="es-MX" sz="2800" b="1" dirty="0">
              <a:solidFill>
                <a:schemeClr val="accent5">
                  <a:lumMod val="50000"/>
                </a:schemeClr>
              </a:solidFill>
            </a:endParaRPr>
          </a:p>
        </p:txBody>
      </p:sp>
    </p:spTree>
    <p:extLst>
      <p:ext uri="{BB962C8B-B14F-4D97-AF65-F5344CB8AC3E}">
        <p14:creationId xmlns:p14="http://schemas.microsoft.com/office/powerpoint/2010/main" val="3584709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99656" y="1409358"/>
            <a:ext cx="7668344" cy="720080"/>
          </a:xfrm>
          <a:prstGeom prst="rect">
            <a:avLst/>
          </a:prstGeom>
          <a:solidFill>
            <a:schemeClr val="accent6">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3" name="2 CuadroTexto"/>
          <p:cNvSpPr txBox="1"/>
          <p:nvPr/>
        </p:nvSpPr>
        <p:spPr>
          <a:xfrm>
            <a:off x="3060978" y="1501383"/>
            <a:ext cx="6275383" cy="461665"/>
          </a:xfrm>
          <a:prstGeom prst="rect">
            <a:avLst/>
          </a:prstGeom>
          <a:noFill/>
        </p:spPr>
        <p:txBody>
          <a:bodyPr wrap="square" rtlCol="0">
            <a:spAutoFit/>
          </a:bodyPr>
          <a:lstStyle/>
          <a:p>
            <a:r>
              <a:rPr lang="es-ES_tradnl" sz="2400" b="1" dirty="0">
                <a:solidFill>
                  <a:prstClr val="black"/>
                </a:solidFill>
              </a:rPr>
              <a:t>Interactuar /  Como acción</a:t>
            </a:r>
            <a:endParaRPr lang="es-ES" sz="2400" b="1" dirty="0">
              <a:solidFill>
                <a:prstClr val="black"/>
              </a:solidFill>
            </a:endParaRPr>
          </a:p>
        </p:txBody>
      </p:sp>
      <p:sp>
        <p:nvSpPr>
          <p:cNvPr id="5" name="4 CuadroTexto"/>
          <p:cNvSpPr txBox="1"/>
          <p:nvPr/>
        </p:nvSpPr>
        <p:spPr>
          <a:xfrm>
            <a:off x="3282678" y="2229420"/>
            <a:ext cx="5472608" cy="2862322"/>
          </a:xfrm>
          <a:prstGeom prst="rect">
            <a:avLst/>
          </a:prstGeom>
          <a:noFill/>
        </p:spPr>
        <p:txBody>
          <a:bodyPr wrap="square" rtlCol="0">
            <a:spAutoFit/>
          </a:bodyPr>
          <a:lstStyle/>
          <a:p>
            <a:pPr algn="just"/>
            <a:r>
              <a:rPr lang="es-ES_tradnl" b="1" dirty="0">
                <a:solidFill>
                  <a:prstClr val="black"/>
                </a:solidFill>
              </a:rPr>
              <a:t>Nace como propuesta para analizar realidades sociales con base precisamente en las interacciones personales (</a:t>
            </a:r>
            <a:r>
              <a:rPr lang="es-ES_tradnl" b="1" dirty="0" err="1">
                <a:solidFill>
                  <a:prstClr val="black"/>
                </a:solidFill>
              </a:rPr>
              <a:t>Sociologìa</a:t>
            </a:r>
            <a:r>
              <a:rPr lang="es-ES_tradnl" b="1" dirty="0">
                <a:solidFill>
                  <a:prstClr val="black"/>
                </a:solidFill>
              </a:rPr>
              <a:t>, antropología y otras).</a:t>
            </a:r>
          </a:p>
          <a:p>
            <a:pPr algn="just"/>
            <a:endParaRPr lang="es-ES_tradnl" b="1" dirty="0">
              <a:solidFill>
                <a:prstClr val="black"/>
              </a:solidFill>
            </a:endParaRPr>
          </a:p>
          <a:p>
            <a:pPr algn="just"/>
            <a:r>
              <a:rPr lang="es-ES_tradnl" b="1" dirty="0">
                <a:solidFill>
                  <a:prstClr val="black"/>
                </a:solidFill>
              </a:rPr>
              <a:t>Se rescata desde la postura de </a:t>
            </a:r>
            <a:r>
              <a:rPr lang="es-ES_tradnl" b="1" dirty="0" err="1">
                <a:solidFill>
                  <a:prstClr val="black"/>
                </a:solidFill>
              </a:rPr>
              <a:t>Goffman</a:t>
            </a:r>
            <a:r>
              <a:rPr lang="es-ES_tradnl" b="1" dirty="0">
                <a:solidFill>
                  <a:prstClr val="black"/>
                </a:solidFill>
              </a:rPr>
              <a:t>, las posibilidades que ofrece para discutir a partir de las cuestiones de la vida cotidiana, del involucramiento personal con la construcción diaria de los fenómenos de un grupo.</a:t>
            </a:r>
          </a:p>
          <a:p>
            <a:pPr algn="just"/>
            <a:endParaRPr lang="es-ES_tradnl" b="1" dirty="0">
              <a:solidFill>
                <a:prstClr val="black"/>
              </a:solidFill>
            </a:endParaRPr>
          </a:p>
        </p:txBody>
      </p:sp>
      <p:sp>
        <p:nvSpPr>
          <p:cNvPr id="6" name="Process 7"/>
          <p:cNvSpPr/>
          <p:nvPr/>
        </p:nvSpPr>
        <p:spPr>
          <a:xfrm>
            <a:off x="0" y="204301"/>
            <a:ext cx="3962400" cy="662320"/>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smtClean="0">
                <a:solidFill>
                  <a:schemeClr val="accent5">
                    <a:lumMod val="50000"/>
                  </a:schemeClr>
                </a:solidFill>
              </a:rPr>
              <a:t>Recordando</a:t>
            </a:r>
            <a:endParaRPr lang="es-MX" sz="2800" b="1" dirty="0">
              <a:solidFill>
                <a:schemeClr val="accent5">
                  <a:lumMod val="50000"/>
                </a:schemeClr>
              </a:solidFill>
            </a:endParaRPr>
          </a:p>
        </p:txBody>
      </p:sp>
    </p:spTree>
    <p:extLst>
      <p:ext uri="{BB962C8B-B14F-4D97-AF65-F5344CB8AC3E}">
        <p14:creationId xmlns:p14="http://schemas.microsoft.com/office/powerpoint/2010/main" val="18753829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096936" y="764704"/>
            <a:ext cx="7668344" cy="720080"/>
          </a:xfrm>
          <a:prstGeom prst="rect">
            <a:avLst/>
          </a:prstGeom>
          <a:solidFill>
            <a:schemeClr val="accent6">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3" name="2 CuadroTexto"/>
          <p:cNvSpPr txBox="1"/>
          <p:nvPr/>
        </p:nvSpPr>
        <p:spPr>
          <a:xfrm>
            <a:off x="4158258" y="856729"/>
            <a:ext cx="6275383" cy="461665"/>
          </a:xfrm>
          <a:prstGeom prst="rect">
            <a:avLst/>
          </a:prstGeom>
          <a:noFill/>
        </p:spPr>
        <p:txBody>
          <a:bodyPr wrap="square" rtlCol="0">
            <a:spAutoFit/>
          </a:bodyPr>
          <a:lstStyle/>
          <a:p>
            <a:r>
              <a:rPr lang="es-ES_tradnl" sz="2400" b="1" dirty="0">
                <a:solidFill>
                  <a:prstClr val="black"/>
                </a:solidFill>
              </a:rPr>
              <a:t>interactuar /  interacción simbólica</a:t>
            </a:r>
            <a:endParaRPr lang="es-ES" sz="2400" b="1" dirty="0">
              <a:solidFill>
                <a:prstClr val="black"/>
              </a:solidFill>
            </a:endParaRPr>
          </a:p>
        </p:txBody>
      </p:sp>
      <p:sp>
        <p:nvSpPr>
          <p:cNvPr id="5" name="4 CuadroTexto"/>
          <p:cNvSpPr txBox="1"/>
          <p:nvPr/>
        </p:nvSpPr>
        <p:spPr>
          <a:xfrm>
            <a:off x="2495600" y="1484784"/>
            <a:ext cx="4680520" cy="4801314"/>
          </a:xfrm>
          <a:prstGeom prst="rect">
            <a:avLst/>
          </a:prstGeom>
          <a:noFill/>
        </p:spPr>
        <p:txBody>
          <a:bodyPr wrap="square" rtlCol="0">
            <a:spAutoFit/>
          </a:bodyPr>
          <a:lstStyle/>
          <a:p>
            <a:pPr algn="just"/>
            <a:r>
              <a:rPr lang="es-ES_tradnl" dirty="0">
                <a:solidFill>
                  <a:prstClr val="black"/>
                </a:solidFill>
              </a:rPr>
              <a:t>“ […] se  observan convergencias  que  apuntan  hacia  comprender  el  interaccionismo  simbólico  como  la forma de entender  cómo  la gente percibe, entiende e interpreta el mundo  en sociedad. </a:t>
            </a:r>
          </a:p>
          <a:p>
            <a:pPr algn="just"/>
            <a:endParaRPr lang="es-ES_tradnl" dirty="0">
              <a:solidFill>
                <a:prstClr val="black"/>
              </a:solidFill>
            </a:endParaRPr>
          </a:p>
          <a:p>
            <a:pPr algn="just"/>
            <a:r>
              <a:rPr lang="es-ES_tradnl" dirty="0">
                <a:solidFill>
                  <a:prstClr val="black"/>
                </a:solidFill>
              </a:rPr>
              <a:t>La importancia de este marco de referencia para la investigación cualitativa  en el área del  diseño  es  su  énfasis  sobre  la  importancia  de  los  signos  y  los  símbolos, y  lo fundamental de los procesos interpretativos  —generados a  base de  interacciones—  para entender  la  significación  y  su  repercusión  en  la  conducta  humana  a  partir  de  la interacción de los colectivos (receptores) de los textos del diseño” (Villar M.G; Mora M.P; y Maldonado A, 2018; pg.12).</a:t>
            </a:r>
            <a:endParaRPr lang="es-ES" dirty="0">
              <a:solidFill>
                <a:prstClr val="black"/>
              </a:solidFill>
            </a:endParaRPr>
          </a:p>
        </p:txBody>
      </p:sp>
      <p:pic>
        <p:nvPicPr>
          <p:cNvPr id="10242" name="Picture 2" descr="C:\Users\gabriela villar\Downloads\Colectividades2 (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145" y="3263498"/>
            <a:ext cx="3087199" cy="2469759"/>
          </a:xfrm>
          <a:prstGeom prst="rect">
            <a:avLst/>
          </a:prstGeom>
          <a:noFill/>
          <a:extLst>
            <a:ext uri="{909E8E84-426E-40DD-AFC4-6F175D3DCCD1}">
              <a14:hiddenFill xmlns:a14="http://schemas.microsoft.com/office/drawing/2010/main">
                <a:solidFill>
                  <a:srgbClr val="FFFFFF"/>
                </a:solidFill>
              </a14:hiddenFill>
            </a:ext>
          </a:extLst>
        </p:spPr>
      </p:pic>
      <p:sp>
        <p:nvSpPr>
          <p:cNvPr id="6" name="Process 7"/>
          <p:cNvSpPr/>
          <p:nvPr/>
        </p:nvSpPr>
        <p:spPr>
          <a:xfrm>
            <a:off x="0" y="204301"/>
            <a:ext cx="3962400" cy="662320"/>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smtClean="0">
                <a:solidFill>
                  <a:schemeClr val="accent5">
                    <a:lumMod val="50000"/>
                  </a:schemeClr>
                </a:solidFill>
              </a:rPr>
              <a:t>Recordando</a:t>
            </a:r>
            <a:endParaRPr lang="es-MX" sz="2800" b="1" dirty="0">
              <a:solidFill>
                <a:schemeClr val="accent5">
                  <a:lumMod val="50000"/>
                </a:schemeClr>
              </a:solidFill>
            </a:endParaRPr>
          </a:p>
        </p:txBody>
      </p:sp>
    </p:spTree>
    <p:extLst>
      <p:ext uri="{BB962C8B-B14F-4D97-AF65-F5344CB8AC3E}">
        <p14:creationId xmlns:p14="http://schemas.microsoft.com/office/powerpoint/2010/main" val="819600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6168111" y="2155065"/>
            <a:ext cx="4688115" cy="2671578"/>
          </a:xfrm>
          <a:prstGeom prst="flowChartProcess">
            <a:avLst/>
          </a:prstGeom>
          <a:solidFill>
            <a:srgbClr val="92D05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6843026" y="2312027"/>
            <a:ext cx="3048000" cy="2031325"/>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s-ES_tradnl" altLang="es-MX" sz="2800" i="1" dirty="0" smtClean="0">
              <a:solidFill>
                <a:schemeClr val="bg1"/>
              </a:solidFill>
              <a:ea typeface="ＭＳ Ｐゴシック" panose="020B0600070205080204" pitchFamily="34" charset="-128"/>
            </a:endParaRPr>
          </a:p>
          <a:p>
            <a:pPr algn="dist"/>
            <a:r>
              <a:rPr lang="es-ES_tradnl" altLang="es-MX" sz="2800" i="1" dirty="0" smtClean="0">
                <a:solidFill>
                  <a:schemeClr val="bg1"/>
                </a:solidFill>
                <a:ea typeface="ＭＳ Ｐゴシック" panose="020B0600070205080204" pitchFamily="34" charset="-128"/>
              </a:rPr>
              <a:t>Perspectiva desde los Derechos Humanos</a:t>
            </a:r>
            <a:endParaRPr lang="es-ES_tradnl" altLang="es-MX" sz="2800" i="1" dirty="0">
              <a:solidFill>
                <a:schemeClr val="bg1"/>
              </a:solidFill>
              <a:ea typeface="ＭＳ Ｐゴシック" panose="020B0600070205080204" pitchFamily="34" charset="-128"/>
            </a:endParaRPr>
          </a:p>
        </p:txBody>
      </p:sp>
      <p:sp>
        <p:nvSpPr>
          <p:cNvPr id="4" name="Process 7"/>
          <p:cNvSpPr/>
          <p:nvPr/>
        </p:nvSpPr>
        <p:spPr>
          <a:xfrm>
            <a:off x="0" y="204300"/>
            <a:ext cx="3962400" cy="1890718"/>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1039657"/>
            <a:ext cx="3048000" cy="319472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a:solidFill>
                <a:schemeClr val="bg1"/>
              </a:solidFill>
              <a:ea typeface="ＭＳ Ｐゴシック" panose="020B0600070205080204" pitchFamily="34" charset="-128"/>
            </a:endParaRPr>
          </a:p>
          <a:p>
            <a:pPr algn="dist"/>
            <a:r>
              <a:rPr lang="es-ES_tradnl" altLang="es-MX" sz="2800" i="1" dirty="0" smtClean="0">
                <a:solidFill>
                  <a:schemeClr val="bg1"/>
                </a:solidFill>
                <a:ea typeface="ＭＳ Ｐゴシック" panose="020B0600070205080204" pitchFamily="34" charset="-128"/>
              </a:rPr>
              <a:t>Presentaré algunas posibilidades</a:t>
            </a:r>
          </a:p>
          <a:p>
            <a:pPr algn="dist"/>
            <a:r>
              <a:rPr lang="es-ES_tradnl" altLang="es-MX" sz="2800" i="1" dirty="0" smtClean="0">
                <a:solidFill>
                  <a:schemeClr val="bg1"/>
                </a:solidFill>
                <a:ea typeface="ＭＳ Ｐゴシック" panose="020B0600070205080204" pitchFamily="34" charset="-128"/>
              </a:rPr>
              <a:t>de actuación</a:t>
            </a:r>
          </a:p>
          <a:p>
            <a:pPr algn="dist"/>
            <a:endParaRPr lang="es-ES_tradnl" altLang="es-MX" sz="2800"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708334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5684520" y="1687354"/>
            <a:ext cx="5833602" cy="338554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ES_tradnl" sz="2800" dirty="0"/>
              <a:t>Un diseño que se mira desde los ojos de la justicia social, pero que se fundamenta en el derecho y en la satisfacción de necesidades pero a partir del reconocimiento a los derechos humanos como intrínseco al mismo ser humano.</a:t>
            </a:r>
            <a:endParaRPr lang="es-ES" sz="2800" dirty="0"/>
          </a:p>
          <a:p>
            <a:endParaRPr lang="es-MX" dirty="0"/>
          </a:p>
        </p:txBody>
      </p:sp>
      <p:sp>
        <p:nvSpPr>
          <p:cNvPr id="12" name="Flecha derecha 11"/>
          <p:cNvSpPr/>
          <p:nvPr/>
        </p:nvSpPr>
        <p:spPr>
          <a:xfrm>
            <a:off x="5475573" y="1722948"/>
            <a:ext cx="159014" cy="429491"/>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5"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133" y="1937693"/>
            <a:ext cx="3877627" cy="3600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uadroTexto 2"/>
          <p:cNvSpPr txBox="1"/>
          <p:nvPr/>
        </p:nvSpPr>
        <p:spPr>
          <a:xfrm>
            <a:off x="679133" y="5603335"/>
            <a:ext cx="3277653" cy="215444"/>
          </a:xfrm>
          <a:prstGeom prst="rect">
            <a:avLst/>
          </a:prstGeom>
          <a:noFill/>
        </p:spPr>
        <p:txBody>
          <a:bodyPr wrap="square" rtlCol="0">
            <a:spAutoFit/>
          </a:bodyPr>
          <a:lstStyle/>
          <a:p>
            <a:r>
              <a:rPr lang="es-MX" sz="800" dirty="0" smtClean="0"/>
              <a:t>Fuente de </a:t>
            </a:r>
            <a:r>
              <a:rPr lang="es-MX" sz="800" dirty="0"/>
              <a:t>la imagen: </a:t>
            </a:r>
            <a:r>
              <a:rPr lang="es-MX" sz="800" dirty="0"/>
              <a:t>https://www.incluyeme.com/que-es-la-inclusion-2/</a:t>
            </a:r>
            <a:endParaRPr lang="es-MX" sz="800" dirty="0"/>
          </a:p>
        </p:txBody>
      </p:sp>
    </p:spTree>
    <p:extLst>
      <p:ext uri="{BB962C8B-B14F-4D97-AF65-F5344CB8AC3E}">
        <p14:creationId xmlns:p14="http://schemas.microsoft.com/office/powerpoint/2010/main" val="4129645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uadroTexto 18"/>
          <p:cNvSpPr txBox="1"/>
          <p:nvPr/>
        </p:nvSpPr>
        <p:spPr>
          <a:xfrm>
            <a:off x="759665" y="2047258"/>
            <a:ext cx="9743613" cy="523220"/>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_tradnl" sz="2800" b="1" dirty="0"/>
              <a:t>El enfoque de derechos humanos en el ejercicio del diseño</a:t>
            </a:r>
            <a:endParaRPr lang="es-MX" sz="2800" dirty="0"/>
          </a:p>
        </p:txBody>
      </p:sp>
      <p:sp>
        <p:nvSpPr>
          <p:cNvPr id="21" name="CuadroTexto 20"/>
          <p:cNvSpPr txBox="1"/>
          <p:nvPr/>
        </p:nvSpPr>
        <p:spPr>
          <a:xfrm>
            <a:off x="5569180" y="2850491"/>
            <a:ext cx="4934099" cy="3785652"/>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_tradnl" sz="2400" dirty="0"/>
              <a:t>Repensar las formas de hacer diseño, implica reflexionar en el cómo, a manera cuestionamiento. Por muchos años se ha vinculado al diseño y en específico al diseño social como vehículo de bienestar. En la actualidad se reconocen otros factores que se integran al ejercicio con grupos como lo es desde el enfoque de Derechos Humanos.</a:t>
            </a:r>
            <a:endParaRPr lang="es-MX" sz="2400" dirty="0"/>
          </a:p>
        </p:txBody>
      </p:sp>
      <p:sp>
        <p:nvSpPr>
          <p:cNvPr id="6"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8"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65" y="3520440"/>
            <a:ext cx="4339444" cy="1937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uadroTexto 2"/>
          <p:cNvSpPr txBox="1"/>
          <p:nvPr/>
        </p:nvSpPr>
        <p:spPr>
          <a:xfrm>
            <a:off x="679133" y="5603335"/>
            <a:ext cx="3277653" cy="338554"/>
          </a:xfrm>
          <a:prstGeom prst="rect">
            <a:avLst/>
          </a:prstGeom>
          <a:noFill/>
        </p:spPr>
        <p:txBody>
          <a:bodyPr wrap="square" rtlCol="0">
            <a:spAutoFit/>
          </a:bodyPr>
          <a:lstStyle/>
          <a:p>
            <a:r>
              <a:rPr lang="es-MX" sz="800" dirty="0" smtClean="0"/>
              <a:t>Fuente de </a:t>
            </a:r>
            <a:r>
              <a:rPr lang="es-MX" sz="800" dirty="0"/>
              <a:t>la imagen: </a:t>
            </a:r>
            <a:r>
              <a:rPr lang="es-MX" sz="800" dirty="0"/>
              <a:t>http://www.4vientos.net/2015/12/22/la-larga-marcha-por-los-derechos-humanos//</a:t>
            </a:r>
            <a:endParaRPr lang="es-MX" sz="800" dirty="0"/>
          </a:p>
        </p:txBody>
      </p:sp>
    </p:spTree>
    <p:extLst>
      <p:ext uri="{BB962C8B-B14F-4D97-AF65-F5344CB8AC3E}">
        <p14:creationId xmlns:p14="http://schemas.microsoft.com/office/powerpoint/2010/main" val="64280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41198" y="1979942"/>
            <a:ext cx="10912840" cy="3416320"/>
          </a:xfrm>
          <a:prstGeom prst="rect">
            <a:avLst/>
          </a:prstGeom>
          <a:solidFill>
            <a:schemeClr val="accent1">
              <a:lumMod val="75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_tradnl" sz="2400" dirty="0"/>
              <a:t>La UNESCO en su exposición sobre Inclusión Social y Derechos Humanos menciona que “</a:t>
            </a:r>
            <a:r>
              <a:rPr lang="es-ES_tradnl" sz="2400" b="1" dirty="0"/>
              <a:t>Los países de América Latina y el Caribe están experimentando diversos procesos de transformación social</a:t>
            </a:r>
            <a:r>
              <a:rPr lang="es-ES_tradnl" sz="2400" dirty="0"/>
              <a:t>. Si bien durante los últimos años se han venido consolidando las democracias y </a:t>
            </a:r>
            <a:r>
              <a:rPr lang="es-ES_tradnl" sz="2400" b="1" dirty="0"/>
              <a:t>ha disminuido la pobreza, esta sigue siendo una región con marcadas desigualdades, con exclusiones</a:t>
            </a:r>
            <a:r>
              <a:rPr lang="es-ES_tradnl" sz="2400" dirty="0"/>
              <a:t>, y sufriendo graves violaciones de derechos humanos” (UNESCO, </a:t>
            </a:r>
            <a:r>
              <a:rPr lang="es-ES_tradnl" sz="2400" dirty="0" err="1"/>
              <a:t>s.f</a:t>
            </a:r>
            <a:r>
              <a:rPr lang="es-ES_tradnl" sz="2400" dirty="0"/>
              <a:t>: 1)., por lo que pretende contribuir a que existan sociedades más inclusivas y sostenibles, promoviendo la solidaridad, el respeto, y eliminando todas las formas de discriminación bajo un enfoque de derechos humanos y equidad de </a:t>
            </a:r>
            <a:r>
              <a:rPr lang="es-ES_tradnl" sz="2400" dirty="0" smtClean="0"/>
              <a:t>género.</a:t>
            </a:r>
            <a:endParaRPr lang="es-MX" sz="2400" dirty="0"/>
          </a:p>
        </p:txBody>
      </p:sp>
      <p:sp>
        <p:nvSpPr>
          <p:cNvPr id="4" name="Estrella de 5 puntas 3"/>
          <p:cNvSpPr/>
          <p:nvPr/>
        </p:nvSpPr>
        <p:spPr>
          <a:xfrm>
            <a:off x="841198" y="5640778"/>
            <a:ext cx="574184" cy="63810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8"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sp>
        <p:nvSpPr>
          <p:cNvPr id="3" name="2 CuadroTexto"/>
          <p:cNvSpPr txBox="1"/>
          <p:nvPr/>
        </p:nvSpPr>
        <p:spPr>
          <a:xfrm>
            <a:off x="1417320" y="5745480"/>
            <a:ext cx="8214360" cy="369332"/>
          </a:xfrm>
          <a:prstGeom prst="rect">
            <a:avLst/>
          </a:prstGeom>
          <a:noFill/>
        </p:spPr>
        <p:txBody>
          <a:bodyPr wrap="square" rtlCol="0">
            <a:spAutoFit/>
          </a:bodyPr>
          <a:lstStyle/>
          <a:p>
            <a:r>
              <a:rPr lang="es-ES" dirty="0" smtClean="0"/>
              <a:t>Lectura: </a:t>
            </a:r>
            <a:r>
              <a:rPr lang="es-ES_tradnl" dirty="0">
                <a:solidFill>
                  <a:prstClr val="white"/>
                </a:solidFill>
              </a:rPr>
              <a:t>: </a:t>
            </a:r>
            <a:r>
              <a:rPr lang="es-ES_tradnl" u="sng" dirty="0">
                <a:solidFill>
                  <a:prstClr val="white"/>
                </a:solidFill>
                <a:hlinkClick r:id="rId2"/>
              </a:rPr>
              <a:t>https://www.unfpa.org/es/el-enfoque-basado-en-los-derechos-humanos</a:t>
            </a:r>
            <a:endParaRPr lang="es-ES" dirty="0"/>
          </a:p>
        </p:txBody>
      </p:sp>
    </p:spTree>
    <p:extLst>
      <p:ext uri="{BB962C8B-B14F-4D97-AF65-F5344CB8AC3E}">
        <p14:creationId xmlns:p14="http://schemas.microsoft.com/office/powerpoint/2010/main" val="791797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969388" y="1220301"/>
            <a:ext cx="6611740" cy="4708981"/>
          </a:xfrm>
          <a:prstGeom prst="rect">
            <a:avLst/>
          </a:prstGeom>
          <a:noFill/>
        </p:spPr>
        <p:txBody>
          <a:bodyPr wrap="square" rtlCol="0">
            <a:spAutoFit/>
          </a:bodyPr>
          <a:lstStyle/>
          <a:p>
            <a:pPr algn="r"/>
            <a:endParaRPr lang="es-MX" sz="2000" i="1" dirty="0"/>
          </a:p>
          <a:p>
            <a:pPr algn="just"/>
            <a:r>
              <a:rPr lang="es-MX" sz="2000" dirty="0"/>
              <a:t>El material que a continuación se presenta, esta diseñado para el apoyo de la Unidad de Aprendizaje de </a:t>
            </a:r>
            <a:r>
              <a:rPr lang="es-MX" sz="2000" dirty="0" smtClean="0"/>
              <a:t>Proyecto Integral de Diseño Gráfico </a:t>
            </a:r>
            <a:r>
              <a:rPr lang="es-MX" sz="2000" dirty="0" smtClean="0"/>
              <a:t>1, </a:t>
            </a:r>
            <a:r>
              <a:rPr lang="es-MX" sz="2000" dirty="0"/>
              <a:t>que tiene cómo propósito, el desarrollo de un proyecto de investigación que responda a una labor teórico metodológica de generación de ideas y soluciones referentes al diseño </a:t>
            </a:r>
            <a:r>
              <a:rPr lang="es-MX" sz="2000" dirty="0" smtClean="0"/>
              <a:t>gráfico, en lo particular desde un ámbito social.</a:t>
            </a:r>
            <a:endParaRPr lang="es-MX" sz="2000" dirty="0"/>
          </a:p>
          <a:p>
            <a:pPr algn="just"/>
            <a:endParaRPr lang="es-MX" sz="2000" dirty="0"/>
          </a:p>
          <a:p>
            <a:pPr algn="just"/>
            <a:r>
              <a:rPr lang="es-ES" sz="2000" dirty="0"/>
              <a:t>El </a:t>
            </a:r>
            <a:r>
              <a:rPr lang="es-ES" sz="2000" b="1" dirty="0" smtClean="0"/>
              <a:t>tema </a:t>
            </a:r>
            <a:r>
              <a:rPr lang="es-ES" sz="2000" dirty="0" smtClean="0"/>
              <a:t>presenta </a:t>
            </a:r>
            <a:r>
              <a:rPr lang="es-ES" sz="2000" dirty="0"/>
              <a:t>contenidos que exponen </a:t>
            </a:r>
            <a:r>
              <a:rPr lang="es-ES" sz="2000" dirty="0" smtClean="0"/>
              <a:t>formas de acercamiento a grupos sociales a partir del enfoque de Derechos Humanos y como antecedente la Interacción, e Intervención como ejes en la investigación Acción Participativa.</a:t>
            </a:r>
            <a:endParaRPr lang="es-ES" sz="2000" dirty="0"/>
          </a:p>
          <a:p>
            <a:pPr algn="just"/>
            <a:endParaRPr lang="es-ES" sz="2000" dirty="0"/>
          </a:p>
        </p:txBody>
      </p:sp>
      <p:sp>
        <p:nvSpPr>
          <p:cNvPr id="5" name="4 Rectángulo"/>
          <p:cNvSpPr/>
          <p:nvPr/>
        </p:nvSpPr>
        <p:spPr>
          <a:xfrm>
            <a:off x="8595923" y="0"/>
            <a:ext cx="1970411" cy="6858000"/>
          </a:xfrm>
          <a:prstGeom prst="rect">
            <a:avLst/>
          </a:prstGeom>
          <a:solidFill>
            <a:schemeClr val="accent5">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a:solidFill>
                  <a:schemeClr val="accent5">
                    <a:lumMod val="50000"/>
                  </a:schemeClr>
                </a:solidFill>
              </a:rPr>
              <a:t>GUIÓN EXPLICATIVO</a:t>
            </a:r>
          </a:p>
        </p:txBody>
      </p:sp>
    </p:spTree>
    <p:extLst>
      <p:ext uri="{BB962C8B-B14F-4D97-AF65-F5344CB8AC3E}">
        <p14:creationId xmlns:p14="http://schemas.microsoft.com/office/powerpoint/2010/main" val="328450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031206" y="1831057"/>
            <a:ext cx="8756421" cy="1938992"/>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400" dirty="0"/>
              <a:t>Un ejercicio profesional bajo esta perspectiva sugiere una misión, una visión y por tanto una agenda por definir desde la disciplina como eje para su actuar a favor de todos y todas desde el planteamiento del Fondo de Población de las Naciones Unidas (UNFPA).</a:t>
            </a:r>
            <a:endParaRPr lang="es-ES" sz="2400" dirty="0"/>
          </a:p>
        </p:txBody>
      </p:sp>
      <p:sp>
        <p:nvSpPr>
          <p:cNvPr id="9" name="Flecha derecha 8"/>
          <p:cNvSpPr/>
          <p:nvPr/>
        </p:nvSpPr>
        <p:spPr>
          <a:xfrm>
            <a:off x="1516398" y="1831057"/>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1"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12"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3"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sp>
        <p:nvSpPr>
          <p:cNvPr id="3" name="AutoShape 2" descr="Resultado de imagen para enfoque basado en derechos hum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4" descr="Resultado de imagen para enfoque basado en derechos human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26" name="Picture 2" descr="Resultado de imagen para agenda por la pa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3695" y="3887491"/>
            <a:ext cx="3810000" cy="2705100"/>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8"/>
          <p:cNvSpPr txBox="1"/>
          <p:nvPr/>
        </p:nvSpPr>
        <p:spPr>
          <a:xfrm>
            <a:off x="5338486" y="5501487"/>
            <a:ext cx="1928307" cy="461665"/>
          </a:xfrm>
          <a:prstGeom prst="rect">
            <a:avLst/>
          </a:prstGeom>
          <a:noFill/>
        </p:spPr>
        <p:txBody>
          <a:bodyPr wrap="square" rtlCol="0">
            <a:spAutoFit/>
          </a:bodyPr>
          <a:lstStyle/>
          <a:p>
            <a:r>
              <a:rPr lang="es-MX" sz="800" dirty="0" smtClean="0"/>
              <a:t>Fuente de </a:t>
            </a:r>
            <a:r>
              <a:rPr lang="es-MX" sz="800" dirty="0"/>
              <a:t>la imagen: </a:t>
            </a:r>
            <a:r>
              <a:rPr lang="es-MX" sz="800" dirty="0"/>
              <a:t>https: http://www.congdcar.org/es/sensibilizacion/ods.html</a:t>
            </a:r>
            <a:endParaRPr lang="es-MX" sz="800" dirty="0"/>
          </a:p>
        </p:txBody>
      </p:sp>
    </p:spTree>
    <p:extLst>
      <p:ext uri="{BB962C8B-B14F-4D97-AF65-F5344CB8AC3E}">
        <p14:creationId xmlns:p14="http://schemas.microsoft.com/office/powerpoint/2010/main" val="15901313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4"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sp>
        <p:nvSpPr>
          <p:cNvPr id="6" name="AutoShape 2" descr="Resultado de imagen para enfoque basado en derechos hum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4" descr="Resultado de imagen para enfoque basado en derechos human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8" name="CuadroTexto 5"/>
          <p:cNvSpPr txBox="1"/>
          <p:nvPr/>
        </p:nvSpPr>
        <p:spPr>
          <a:xfrm>
            <a:off x="5081544" y="2581801"/>
            <a:ext cx="5706083" cy="2308324"/>
          </a:xfrm>
          <a:prstGeom prst="rect">
            <a:avLst/>
          </a:prstGeom>
          <a:noFill/>
        </p:spPr>
        <p:txBody>
          <a:bodyPr wrap="square" rtlCol="0">
            <a:spAutoFit/>
          </a:bodyPr>
          <a:lstStyle/>
          <a:p>
            <a:pPr algn="just"/>
            <a:r>
              <a:rPr lang="es-ES_tradnl" dirty="0"/>
              <a:t>“El enfoque basado en los derechos humanos se centra en los grupos de población que son </a:t>
            </a:r>
            <a:r>
              <a:rPr lang="es-ES_tradnl" dirty="0" smtClean="0"/>
              <a:t>objeto </a:t>
            </a:r>
            <a:r>
              <a:rPr lang="es-ES_tradnl" dirty="0"/>
              <a:t>de una mayor marginación, exclusión y discriminación. Este enfoque a menudo requiere un </a:t>
            </a:r>
            <a:r>
              <a:rPr lang="es-ES_tradnl" dirty="0" smtClean="0"/>
              <a:t>análisis </a:t>
            </a:r>
            <a:r>
              <a:rPr lang="es-ES_tradnl" dirty="0"/>
              <a:t>de las normas de género, de las diferentes formas de discriminación y de los </a:t>
            </a:r>
            <a:r>
              <a:rPr lang="es-ES_tradnl" dirty="0" smtClean="0"/>
              <a:t>desequilibrios </a:t>
            </a:r>
            <a:r>
              <a:rPr lang="es-ES_tradnl" dirty="0"/>
              <a:t>de poder a fin de garantizar que las intervenciones lleguen a los segmentos más </a:t>
            </a:r>
            <a:r>
              <a:rPr lang="es-ES_tradnl" dirty="0" smtClean="0"/>
              <a:t>marginados </a:t>
            </a:r>
            <a:r>
              <a:rPr lang="es-ES_tradnl" dirty="0"/>
              <a:t>de la población” (UNFPA, </a:t>
            </a:r>
            <a:r>
              <a:rPr lang="es-ES_tradnl" dirty="0" err="1"/>
              <a:t>s.f</a:t>
            </a:r>
            <a:r>
              <a:rPr lang="es-ES_tradnl" dirty="0"/>
              <a:t>: 1). </a:t>
            </a:r>
            <a:endParaRPr lang="es-ES" dirty="0"/>
          </a:p>
        </p:txBody>
      </p:sp>
      <p:sp>
        <p:nvSpPr>
          <p:cNvPr id="9" name="Estrella de 5 puntas 6"/>
          <p:cNvSpPr/>
          <p:nvPr/>
        </p:nvSpPr>
        <p:spPr>
          <a:xfrm>
            <a:off x="4743888" y="2825641"/>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4998" y="2252095"/>
            <a:ext cx="2849880" cy="3051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21336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962400" y="1701073"/>
            <a:ext cx="7825452" cy="4524315"/>
          </a:xfrm>
          <a:prstGeom prst="rect">
            <a:avLst/>
          </a:prstGeom>
          <a:solidFill>
            <a:srgbClr val="660066"/>
          </a:solidFill>
        </p:spPr>
        <p:style>
          <a:lnRef idx="3">
            <a:schemeClr val="lt1"/>
          </a:lnRef>
          <a:fillRef idx="1">
            <a:schemeClr val="accent1"/>
          </a:fillRef>
          <a:effectRef idx="1">
            <a:schemeClr val="accent1"/>
          </a:effectRef>
          <a:fontRef idx="minor">
            <a:schemeClr val="lt1"/>
          </a:fontRef>
        </p:style>
        <p:txBody>
          <a:bodyPr wrap="square" rtlCol="0">
            <a:spAutoFit/>
          </a:bodyPr>
          <a:lstStyle/>
          <a:p>
            <a:endParaRPr lang="es-MX" sz="2400" dirty="0" smtClean="0"/>
          </a:p>
          <a:p>
            <a:r>
              <a:rPr lang="es-ES_tradnl" sz="2400" dirty="0"/>
              <a:t>De acuerdo con esta institución, el enfoque basado en los derechos humanos debe centrarse en grupos y sectores de la población que son objeto de mayor marginación, exclusión y discriminación. </a:t>
            </a:r>
            <a:endParaRPr lang="es-ES_tradnl" sz="2400" dirty="0" smtClean="0"/>
          </a:p>
          <a:p>
            <a:endParaRPr lang="es-ES_tradnl" sz="2400" dirty="0"/>
          </a:p>
          <a:p>
            <a:r>
              <a:rPr lang="es-ES_tradnl" sz="2400" dirty="0"/>
              <a:t>En la actualidad la UNESCO y sus asociados, se dirigen hacía el enfoque de derechos reconociendo a través de sus diferentes experiencias  en donde “las necesidades no atendidas conducen hacía la insatisfacción, mientras que los derechos que no se respetan derivan en su violación” (UNFPA, </a:t>
            </a:r>
            <a:r>
              <a:rPr lang="es-ES_tradnl" sz="2400" dirty="0" err="1"/>
              <a:t>s.f</a:t>
            </a:r>
            <a:r>
              <a:rPr lang="es-ES_tradnl" sz="2400" dirty="0"/>
              <a:t>: 1). </a:t>
            </a:r>
            <a:endParaRPr lang="es-MX" sz="2400" dirty="0"/>
          </a:p>
        </p:txBody>
      </p:sp>
      <p:sp>
        <p:nvSpPr>
          <p:cNvPr id="4" name="Flecha derecha 3"/>
          <p:cNvSpPr/>
          <p:nvPr/>
        </p:nvSpPr>
        <p:spPr>
          <a:xfrm>
            <a:off x="3505200" y="2074880"/>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8"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sp>
        <p:nvSpPr>
          <p:cNvPr id="10" name="AutoShape 2" descr="Resultado de imagen para enfoque basado en derechos hum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1" name="AutoShape 4" descr="Resultado de imagen para enfoque basado en derechos human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0" name="Picture 2" descr="Resultado de imagen para derechos human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787" y="2074880"/>
            <a:ext cx="2536825" cy="3698097"/>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8"/>
          <p:cNvSpPr txBox="1"/>
          <p:nvPr/>
        </p:nvSpPr>
        <p:spPr>
          <a:xfrm>
            <a:off x="712787" y="5919204"/>
            <a:ext cx="1928307" cy="461665"/>
          </a:xfrm>
          <a:prstGeom prst="rect">
            <a:avLst/>
          </a:prstGeom>
          <a:noFill/>
        </p:spPr>
        <p:txBody>
          <a:bodyPr wrap="square" rtlCol="0">
            <a:spAutoFit/>
          </a:bodyPr>
          <a:lstStyle/>
          <a:p>
            <a:r>
              <a:rPr lang="es-MX" sz="800" dirty="0" smtClean="0"/>
              <a:t>Fuente de </a:t>
            </a:r>
            <a:r>
              <a:rPr lang="es-MX" sz="800" dirty="0"/>
              <a:t>la imagen: </a:t>
            </a:r>
            <a:r>
              <a:rPr lang="es-MX" sz="800" dirty="0" smtClean="0"/>
              <a:t>https</a:t>
            </a:r>
            <a:r>
              <a:rPr lang="es-MX" sz="800" dirty="0"/>
              <a:t>://dimad.org/100-carteles-por-los-derechos-humanos/</a:t>
            </a:r>
            <a:endParaRPr lang="es-MX" sz="800" dirty="0"/>
          </a:p>
        </p:txBody>
      </p:sp>
    </p:spTree>
    <p:extLst>
      <p:ext uri="{BB962C8B-B14F-4D97-AF65-F5344CB8AC3E}">
        <p14:creationId xmlns:p14="http://schemas.microsoft.com/office/powerpoint/2010/main" val="14153787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575300" y="2509720"/>
            <a:ext cx="5757583" cy="35394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b="1" dirty="0"/>
              <a:t>El objetivo de este enfoque, es abordar las complejidades del desarrollo, sobre todo el desarrollo social. ¿Cuál será la postura desde el diseño</a:t>
            </a:r>
            <a:r>
              <a:rPr lang="es-ES_tradnl" sz="2800" dirty="0"/>
              <a:t>; </a:t>
            </a:r>
            <a:r>
              <a:rPr lang="es-ES_tradnl" sz="2800" b="1" dirty="0"/>
              <a:t>atender la insatisfacción o mirar hacía los derechos humanos como posibilidad para generar desarrollo </a:t>
            </a:r>
            <a:r>
              <a:rPr lang="es-ES_tradnl" sz="2800" b="1" dirty="0" smtClean="0"/>
              <a:t>social?</a:t>
            </a:r>
            <a:endParaRPr lang="es-ES" sz="2800" b="1" dirty="0"/>
          </a:p>
        </p:txBody>
      </p:sp>
      <p:sp>
        <p:nvSpPr>
          <p:cNvPr id="8"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10"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1"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sp>
        <p:nvSpPr>
          <p:cNvPr id="12" name="AutoShape 2" descr="Resultado de imagen para enfoque basado en derechos hum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 name="AutoShape 4" descr="Resultado de imagen para enfoque basado en derechos human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3074" name="Picture 2" descr="Multitud de manifestantes se reúnen para apoyar los derechos humano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1" y="2571344"/>
            <a:ext cx="5003799" cy="3175406"/>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8"/>
          <p:cNvSpPr txBox="1"/>
          <p:nvPr/>
        </p:nvSpPr>
        <p:spPr>
          <a:xfrm>
            <a:off x="1145093" y="5919204"/>
            <a:ext cx="1928307" cy="584775"/>
          </a:xfrm>
          <a:prstGeom prst="rect">
            <a:avLst/>
          </a:prstGeom>
          <a:noFill/>
        </p:spPr>
        <p:txBody>
          <a:bodyPr wrap="square" rtlCol="0">
            <a:spAutoFit/>
          </a:bodyPr>
          <a:lstStyle/>
          <a:p>
            <a:r>
              <a:rPr lang="es-MX" sz="800" dirty="0" smtClean="0"/>
              <a:t>Fuente de </a:t>
            </a:r>
            <a:r>
              <a:rPr lang="es-MX" sz="800" dirty="0"/>
              <a:t>la imagen: </a:t>
            </a:r>
            <a:r>
              <a:rPr lang="es-MX" sz="800" dirty="0"/>
              <a:t>https://www.freepik.es/vector-gratis/multitud-manifestantes-reunen-apoyar-derechos-humanos_3585183.htm</a:t>
            </a:r>
            <a:endParaRPr lang="es-MX" sz="800" dirty="0"/>
          </a:p>
        </p:txBody>
      </p:sp>
    </p:spTree>
    <p:extLst>
      <p:ext uri="{BB962C8B-B14F-4D97-AF65-F5344CB8AC3E}">
        <p14:creationId xmlns:p14="http://schemas.microsoft.com/office/powerpoint/2010/main" val="34217648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Desarrollo:</a:t>
            </a:r>
            <a:endParaRPr lang="es-ES_tradnl" altLang="es-MX" sz="2800" i="1" dirty="0">
              <a:solidFill>
                <a:schemeClr val="bg1"/>
              </a:solidFill>
              <a:ea typeface="ＭＳ Ｐゴシック" panose="020B0600070205080204" pitchFamily="34" charset="-128"/>
            </a:endParaRPr>
          </a:p>
        </p:txBody>
      </p:sp>
      <p:sp>
        <p:nvSpPr>
          <p:cNvPr id="4"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123737"/>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Lo social en el Diseño:</a:t>
            </a:r>
            <a:endParaRPr lang="es-ES_tradnl" altLang="es-MX" sz="2800" i="1" dirty="0">
              <a:solidFill>
                <a:schemeClr val="bg1"/>
              </a:solidFill>
              <a:ea typeface="ＭＳ Ｐゴシック" panose="020B0600070205080204" pitchFamily="34" charset="-128"/>
            </a:endParaRPr>
          </a:p>
        </p:txBody>
      </p:sp>
      <p:sp>
        <p:nvSpPr>
          <p:cNvPr id="6" name="AutoShape 2" descr="Resultado de imagen para enfoque basado en derechos hum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4" descr="Resultado de imagen para enfoque basado en derechos human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8" name="CuadroTexto 3"/>
          <p:cNvSpPr txBox="1"/>
          <p:nvPr/>
        </p:nvSpPr>
        <p:spPr>
          <a:xfrm>
            <a:off x="3962400" y="2198520"/>
            <a:ext cx="7878483" cy="39703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dirty="0" smtClean="0"/>
              <a:t>La </a:t>
            </a:r>
            <a:r>
              <a:rPr lang="es-ES_tradnl" sz="2800" dirty="0"/>
              <a:t>respuesta está ya planteada desde la UNESCO, reconociendo en este enfoque la responsabilidad de todos los actores como agentes activos por que intervienen en su propio desarrollo. Desde el diseño, la misión será: </a:t>
            </a:r>
            <a:r>
              <a:rPr lang="es-ES_tradnl" sz="2800" b="1" dirty="0"/>
              <a:t>educar, informar, empoderar; todas las acciones anteriores para mantener o generar progreso.</a:t>
            </a:r>
            <a:r>
              <a:rPr lang="es-ES_tradnl" sz="2800" dirty="0"/>
              <a:t> Aquí la pregunta sería ¿Qué tipo de progreso y en su caso </a:t>
            </a:r>
            <a:r>
              <a:rPr lang="es-ES_tradnl" sz="2800" b="1" dirty="0"/>
              <a:t>qué entendemos desde esta tesitura por desarrollo social?</a:t>
            </a:r>
            <a:endParaRPr lang="es-ES" sz="2800" b="1" dirty="0"/>
          </a:p>
        </p:txBody>
      </p:sp>
      <p:sp>
        <p:nvSpPr>
          <p:cNvPr id="9" name="8 Rectángulo"/>
          <p:cNvSpPr/>
          <p:nvPr/>
        </p:nvSpPr>
        <p:spPr>
          <a:xfrm>
            <a:off x="457200" y="5595065"/>
            <a:ext cx="2489200" cy="400110"/>
          </a:xfrm>
          <a:prstGeom prst="rect">
            <a:avLst/>
          </a:prstGeom>
        </p:spPr>
        <p:txBody>
          <a:bodyPr wrap="square">
            <a:spAutoFit/>
          </a:bodyPr>
          <a:lstStyle/>
          <a:p>
            <a:r>
              <a:rPr lang="es-ES" sz="1000" dirty="0"/>
              <a:t>https://blog.oxfamintermon.org/mini-guia-para-conocer-los-derechos-humanos/</a:t>
            </a:r>
          </a:p>
        </p:txBody>
      </p:sp>
      <p:pic>
        <p:nvPicPr>
          <p:cNvPr id="4100" name="Picture 4" descr="Resultado de imagen para derechos human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2756584"/>
            <a:ext cx="3632200" cy="263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3074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236139" cy="523220"/>
          </a:xfrm>
          <a:prstGeom prst="rect">
            <a:avLst/>
          </a:prstGeom>
          <a:solidFill>
            <a:srgbClr val="7030A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b="1" dirty="0"/>
              <a:t>Desarrollo Social – Desarrollo Social Inclusivo</a:t>
            </a:r>
            <a:endParaRPr lang="es-ES" sz="2800" dirty="0"/>
          </a:p>
        </p:txBody>
      </p:sp>
      <p:sp>
        <p:nvSpPr>
          <p:cNvPr id="3" name="CuadroTexto 2"/>
          <p:cNvSpPr txBox="1"/>
          <p:nvPr/>
        </p:nvSpPr>
        <p:spPr>
          <a:xfrm>
            <a:off x="3532094" y="938359"/>
            <a:ext cx="7942730"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dirty="0"/>
              <a:t>El factor y concepto de desarrollo social, retoma importancia para valorar el diseño social</a:t>
            </a:r>
            <a:endParaRPr lang="es-MX" sz="2800" dirty="0"/>
          </a:p>
        </p:txBody>
      </p:sp>
      <p:sp>
        <p:nvSpPr>
          <p:cNvPr id="4" name="Flecha derecha 3"/>
          <p:cNvSpPr/>
          <p:nvPr/>
        </p:nvSpPr>
        <p:spPr>
          <a:xfrm>
            <a:off x="2946568" y="938359"/>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1"/>
          <p:cNvSpPr txBox="1"/>
          <p:nvPr/>
        </p:nvSpPr>
        <p:spPr>
          <a:xfrm>
            <a:off x="995848" y="2208350"/>
            <a:ext cx="4815840" cy="3539430"/>
          </a:xfrm>
          <a:prstGeom prst="rect">
            <a:avLst/>
          </a:prstGeom>
          <a:solidFill>
            <a:srgbClr val="660066"/>
          </a:solidFill>
        </p:spPr>
        <p:style>
          <a:lnRef idx="3">
            <a:schemeClr val="lt1"/>
          </a:lnRef>
          <a:fillRef idx="1">
            <a:schemeClr val="accent1"/>
          </a:fillRef>
          <a:effectRef idx="1">
            <a:schemeClr val="accent1"/>
          </a:effectRef>
          <a:fontRef idx="minor">
            <a:schemeClr val="lt1"/>
          </a:fontRef>
        </p:style>
        <p:txBody>
          <a:bodyPr wrap="square" rtlCol="0">
            <a:spAutoFit/>
          </a:bodyPr>
          <a:lstStyle/>
          <a:p>
            <a:endParaRPr lang="es-MX" sz="2400" dirty="0" smtClean="0"/>
          </a:p>
          <a:p>
            <a:r>
              <a:rPr lang="es-ES_tradnl" sz="2000" dirty="0" smtClean="0"/>
              <a:t>D: “Un </a:t>
            </a:r>
            <a:r>
              <a:rPr lang="es-ES_tradnl" sz="2000" dirty="0"/>
              <a:t>desplazamiento ascendente de una sociedad a lo largo de un </a:t>
            </a:r>
            <a:r>
              <a:rPr lang="es-ES_tradnl" sz="2000" i="1" dirty="0"/>
              <a:t>continuum</a:t>
            </a:r>
            <a:r>
              <a:rPr lang="es-ES_tradnl" sz="2000" dirty="0"/>
              <a:t> en  cuyos </a:t>
            </a:r>
            <a:r>
              <a:rPr lang="es-ES_tradnl" sz="2000" dirty="0" smtClean="0"/>
              <a:t> extremos </a:t>
            </a:r>
            <a:r>
              <a:rPr lang="es-ES_tradnl" sz="2000" dirty="0"/>
              <a:t>	estarían, por un lado, las sociedades más avanzadas y, por el </a:t>
            </a:r>
            <a:r>
              <a:rPr lang="es-ES_tradnl" sz="2000" dirty="0" smtClean="0"/>
              <a:t> otro</a:t>
            </a:r>
            <a:r>
              <a:rPr lang="es-ES_tradnl" sz="2000" dirty="0"/>
              <a:t>, las más atrasadas. Por </a:t>
            </a:r>
            <a:r>
              <a:rPr lang="es-ES_tradnl" sz="2000" dirty="0" smtClean="0"/>
              <a:t> avance </a:t>
            </a:r>
            <a:r>
              <a:rPr lang="es-ES_tradnl" sz="2000" dirty="0"/>
              <a:t>o atraso se entiende un conjunto de bienes y prácticas que tienen que ver con la 	tecnología, la productividad, la afluencia y la </a:t>
            </a:r>
            <a:r>
              <a:rPr lang="es-ES_tradnl" sz="2000" dirty="0" smtClean="0"/>
              <a:t>mayor </a:t>
            </a:r>
            <a:r>
              <a:rPr lang="es-ES_tradnl" sz="2000" dirty="0"/>
              <a:t>distancia respecto a la mera </a:t>
            </a:r>
            <a:r>
              <a:rPr lang="es-ES_tradnl" sz="2000" dirty="0" smtClean="0"/>
              <a:t>supervivencia</a:t>
            </a:r>
            <a:r>
              <a:rPr lang="es-ES_tradnl" sz="2000" dirty="0"/>
              <a:t>” (Uribe, 2004: 13).</a:t>
            </a:r>
            <a:endParaRPr lang="es-ES" sz="2000" dirty="0"/>
          </a:p>
        </p:txBody>
      </p:sp>
      <p:sp>
        <p:nvSpPr>
          <p:cNvPr id="8" name="CuadroTexto 1"/>
          <p:cNvSpPr txBox="1"/>
          <p:nvPr/>
        </p:nvSpPr>
        <p:spPr>
          <a:xfrm>
            <a:off x="6363781" y="2055950"/>
            <a:ext cx="4815840" cy="4462760"/>
          </a:xfrm>
          <a:prstGeom prst="rect">
            <a:avLst/>
          </a:prstGeom>
          <a:solidFill>
            <a:srgbClr val="FF6600"/>
          </a:solidFill>
        </p:spPr>
        <p:style>
          <a:lnRef idx="3">
            <a:schemeClr val="lt1"/>
          </a:lnRef>
          <a:fillRef idx="1">
            <a:schemeClr val="accent1"/>
          </a:fillRef>
          <a:effectRef idx="1">
            <a:schemeClr val="accent1"/>
          </a:effectRef>
          <a:fontRef idx="minor">
            <a:schemeClr val="lt1"/>
          </a:fontRef>
        </p:style>
        <p:txBody>
          <a:bodyPr wrap="square" rtlCol="0">
            <a:spAutoFit/>
          </a:bodyPr>
          <a:lstStyle/>
          <a:p>
            <a:endParaRPr lang="es-MX" sz="2400" dirty="0" smtClean="0"/>
          </a:p>
          <a:p>
            <a:r>
              <a:rPr lang="es-ES_tradnl" sz="2000" dirty="0" smtClean="0"/>
              <a:t>DS“[…] </a:t>
            </a:r>
            <a:r>
              <a:rPr lang="es-ES_tradnl" sz="2000" dirty="0"/>
              <a:t>el resultado de la mejora de los índices colectivos de bienestar como esperanza de vida, </a:t>
            </a:r>
            <a:r>
              <a:rPr lang="es-ES_tradnl" sz="2000" dirty="0" smtClean="0"/>
              <a:t>mortalidad </a:t>
            </a:r>
            <a:r>
              <a:rPr lang="es-ES_tradnl" sz="2000" dirty="0"/>
              <a:t>infantil, ingreso disponible, ingesta calórica o acceso a servicios sociales; es decir, 	todo lo que significa que los grupos humanos vivan más, tengan mayor goce de bienes de </a:t>
            </a:r>
            <a:r>
              <a:rPr lang="es-ES_tradnl" sz="2000" dirty="0" smtClean="0"/>
              <a:t>consumo </a:t>
            </a:r>
            <a:r>
              <a:rPr lang="es-ES_tradnl" sz="2000" dirty="0"/>
              <a:t>y sufran menos las penalidades impuestas por los embates de la naturaleza, la 	enfermedad y los riesgos a los cuales estamos expuestos” (Uribe, 2004: 13). </a:t>
            </a:r>
            <a:endParaRPr lang="es-ES" sz="2000" dirty="0"/>
          </a:p>
          <a:p>
            <a:r>
              <a:rPr lang="es-ES_tradnl" sz="2000" dirty="0"/>
              <a:t> </a:t>
            </a:r>
            <a:endParaRPr lang="es-ES" sz="2000" dirty="0"/>
          </a:p>
        </p:txBody>
      </p:sp>
    </p:spTree>
    <p:extLst>
      <p:ext uri="{BB962C8B-B14F-4D97-AF65-F5344CB8AC3E}">
        <p14:creationId xmlns:p14="http://schemas.microsoft.com/office/powerpoint/2010/main" val="549650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2"/>
          <p:cNvSpPr txBox="1"/>
          <p:nvPr/>
        </p:nvSpPr>
        <p:spPr>
          <a:xfrm>
            <a:off x="637390" y="938359"/>
            <a:ext cx="7354118" cy="224676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dirty="0"/>
              <a:t>Cabe mencionar que la definición sobre desarrollo social requiere ser permeada aun con el enfoque de derechos humanos como posibilidad para romper con el esquema de violación de estos en grupos vulnerables.</a:t>
            </a:r>
            <a:endParaRPr lang="es-ES" sz="2800" dirty="0"/>
          </a:p>
        </p:txBody>
      </p:sp>
      <p:sp>
        <p:nvSpPr>
          <p:cNvPr id="8" name="Flecha derecha 3"/>
          <p:cNvSpPr/>
          <p:nvPr/>
        </p:nvSpPr>
        <p:spPr>
          <a:xfrm>
            <a:off x="51864" y="938359"/>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1"/>
          <p:cNvSpPr txBox="1"/>
          <p:nvPr/>
        </p:nvSpPr>
        <p:spPr>
          <a:xfrm>
            <a:off x="343981" y="3712355"/>
            <a:ext cx="7647527" cy="2708434"/>
          </a:xfrm>
          <a:prstGeom prst="rect">
            <a:avLst/>
          </a:prstGeom>
          <a:solidFill>
            <a:srgbClr val="FF660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dirty="0"/>
              <a:t>Desde la perspectiva de la UNESCO en su Informe de seguimiento de la educación en el mundo, existe una particularidad en el desarrollo social que es denominada desarrollo social inclusivo, éste</a:t>
            </a:r>
            <a:r>
              <a:rPr lang="es-ES_tradnl" sz="2800" dirty="0" smtClean="0"/>
              <a:t>:</a:t>
            </a:r>
          </a:p>
          <a:p>
            <a:endParaRPr lang="es-ES_tradnl" sz="1400" dirty="0" smtClean="0"/>
          </a:p>
          <a:p>
            <a:endParaRPr lang="es-ES" sz="2400" dirty="0"/>
          </a:p>
          <a:p>
            <a:r>
              <a:rPr lang="es-ES_tradnl" sz="2000" dirty="0"/>
              <a:t> </a:t>
            </a:r>
            <a:endParaRPr lang="es-ES" sz="2000" dirty="0"/>
          </a:p>
        </p:txBody>
      </p:sp>
      <p:sp>
        <p:nvSpPr>
          <p:cNvPr id="11" name="CuadroTexto 1"/>
          <p:cNvSpPr txBox="1"/>
          <p:nvPr/>
        </p:nvSpPr>
        <p:spPr>
          <a:xfrm>
            <a:off x="343981" y="347636"/>
            <a:ext cx="8236139" cy="523220"/>
          </a:xfrm>
          <a:prstGeom prst="rect">
            <a:avLst/>
          </a:prstGeom>
          <a:solidFill>
            <a:srgbClr val="7030A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b="1" dirty="0"/>
              <a:t>Desarrollo Social – Desarrollo Social Inclusivo</a:t>
            </a:r>
            <a:endParaRPr lang="es-ES" sz="2800" dirty="0"/>
          </a:p>
        </p:txBody>
      </p:sp>
      <p:sp>
        <p:nvSpPr>
          <p:cNvPr id="12" name="CuadroTexto 2"/>
          <p:cNvSpPr txBox="1"/>
          <p:nvPr/>
        </p:nvSpPr>
        <p:spPr>
          <a:xfrm>
            <a:off x="8168640" y="1575668"/>
            <a:ext cx="3764280" cy="3724096"/>
          </a:xfrm>
          <a:prstGeom prst="rect">
            <a:avLst/>
          </a:prstGeom>
          <a:solidFill>
            <a:srgbClr val="00206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1600" dirty="0"/>
              <a:t>“Exige atajar las arraigadas marginación y discriminación en contra de las mujeres, las personas 	con discapacidad, las poblaciones indígenas, las minorías étnicas y lingüísticas, las poblaciones 	refugiadas y desplazadas, entre otros grupos vulnerables. Para cambiar normas discriminatorias 	y empoderar a las mujeres y los hombres, se pueden mejorar la educación y los conocimientos 	que transmite a fin de influir en los valores y las actitudes” (UNESCO, 2016: </a:t>
            </a:r>
            <a:r>
              <a:rPr lang="es-ES_tradnl" sz="1600" dirty="0" err="1"/>
              <a:t>s.p.</a:t>
            </a:r>
            <a:r>
              <a:rPr lang="es-ES_tradnl" sz="1600" dirty="0"/>
              <a:t>).</a:t>
            </a:r>
            <a:endParaRPr lang="es-ES" sz="1600" dirty="0"/>
          </a:p>
          <a:p>
            <a:r>
              <a:rPr lang="es-ES_tradnl" sz="2800" dirty="0"/>
              <a:t> </a:t>
            </a:r>
            <a:endParaRPr lang="es-ES" sz="2800" dirty="0"/>
          </a:p>
        </p:txBody>
      </p:sp>
    </p:spTree>
    <p:extLst>
      <p:ext uri="{BB962C8B-B14F-4D97-AF65-F5344CB8AC3E}">
        <p14:creationId xmlns:p14="http://schemas.microsoft.com/office/powerpoint/2010/main" val="13693661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057834" y="1350786"/>
            <a:ext cx="10356926" cy="2985433"/>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000" dirty="0"/>
              <a:t>“Son muchos los acuerdos internacionales que guían el trabajo de las </a:t>
            </a:r>
            <a:r>
              <a:rPr lang="es-ES_tradnl" sz="2000" dirty="0" smtClean="0"/>
              <a:t>Naciones </a:t>
            </a:r>
            <a:r>
              <a:rPr lang="es-ES_tradnl" sz="2000" dirty="0"/>
              <a:t>Unidas en </a:t>
            </a:r>
            <a:r>
              <a:rPr lang="es-ES_tradnl" sz="2000" dirty="0" smtClean="0"/>
              <a:t>relación </a:t>
            </a:r>
            <a:r>
              <a:rPr lang="es-ES_tradnl" sz="2000" dirty="0"/>
              <a:t>con el desarrollo social, como son, sin </a:t>
            </a:r>
            <a:r>
              <a:rPr lang="es-ES_tradnl" sz="2000" dirty="0" smtClean="0"/>
              <a:t>limitarse </a:t>
            </a:r>
            <a:r>
              <a:rPr lang="es-ES_tradnl" sz="2000" dirty="0"/>
              <a:t>a ello, la Declaración de Copenhague </a:t>
            </a:r>
            <a:r>
              <a:rPr lang="es-ES_tradnl" sz="2000" dirty="0" smtClean="0"/>
              <a:t>sobre </a:t>
            </a:r>
            <a:r>
              <a:rPr lang="es-ES_tradnl" sz="2000" dirty="0"/>
              <a:t>Desarrollo Social y el </a:t>
            </a:r>
            <a:r>
              <a:rPr lang="es-ES_tradnl" sz="2000" dirty="0" smtClean="0"/>
              <a:t>Programa </a:t>
            </a:r>
            <a:r>
              <a:rPr lang="es-ES_tradnl" sz="2000" dirty="0"/>
              <a:t>de acción del Cumbre Mundial sobre Desarrollo Social, </a:t>
            </a:r>
            <a:r>
              <a:rPr lang="es-ES_tradnl" sz="2000" dirty="0" smtClean="0"/>
              <a:t>la </a:t>
            </a:r>
            <a:r>
              <a:rPr lang="es-ES_tradnl" sz="2000" dirty="0"/>
              <a:t>Agenda </a:t>
            </a:r>
            <a:r>
              <a:rPr lang="es-ES_tradnl" sz="2000" dirty="0" smtClean="0"/>
              <a:t>2030 </a:t>
            </a:r>
            <a:r>
              <a:rPr lang="es-ES_tradnl" sz="2000" dirty="0"/>
              <a:t>para el Desarrollo Sostenible, el Programa de Acción Mundial para los </a:t>
            </a:r>
            <a:r>
              <a:rPr lang="es-ES_tradnl" sz="2000" dirty="0" smtClean="0"/>
              <a:t>Jóvenes</a:t>
            </a:r>
            <a:r>
              <a:rPr lang="es-ES_tradnl" sz="2000" dirty="0"/>
              <a:t>, el Documento final de la Reunión de Alto Nivel sobre la </a:t>
            </a:r>
            <a:r>
              <a:rPr lang="es-ES_tradnl" sz="2000" dirty="0" smtClean="0"/>
              <a:t>Discapacidad </a:t>
            </a:r>
            <a:r>
              <a:rPr lang="es-ES_tradnl" sz="2000" dirty="0"/>
              <a:t>y el 	Desarrollo, el Plan de Acción Internacional de Madrid </a:t>
            </a:r>
            <a:r>
              <a:rPr lang="es-ES_tradnl" sz="2000" dirty="0" smtClean="0"/>
              <a:t>sobre </a:t>
            </a:r>
            <a:r>
              <a:rPr lang="es-ES_tradnl" sz="2000" dirty="0"/>
              <a:t>el Envejecimiento y los objetivos </a:t>
            </a:r>
            <a:r>
              <a:rPr lang="es-ES_tradnl" sz="2000" dirty="0" smtClean="0"/>
              <a:t>del </a:t>
            </a:r>
            <a:r>
              <a:rPr lang="es-ES_tradnl" sz="2000" dirty="0"/>
              <a:t>Año Internacional de la familia, el </a:t>
            </a:r>
            <a:r>
              <a:rPr lang="es-ES_tradnl" sz="2000" dirty="0" smtClean="0"/>
              <a:t>Año </a:t>
            </a:r>
            <a:r>
              <a:rPr lang="es-ES_tradnl" sz="2000" dirty="0"/>
              <a:t>Internacional de las Cooperativas y el Tercer 	Decenio de las Naciones Unidas para la Erradicación de la Pobreza” (UNESCO, </a:t>
            </a:r>
            <a:r>
              <a:rPr lang="es-ES_tradnl" sz="2000" dirty="0" err="1"/>
              <a:t>s.f</a:t>
            </a:r>
            <a:r>
              <a:rPr lang="es-ES_tradnl" sz="2000" dirty="0"/>
              <a:t>: </a:t>
            </a:r>
            <a:r>
              <a:rPr lang="es-ES_tradnl" sz="2000" dirty="0" err="1"/>
              <a:t>s.p.</a:t>
            </a:r>
            <a:r>
              <a:rPr lang="es-ES_tradnl" sz="2000" dirty="0"/>
              <a:t>).</a:t>
            </a:r>
            <a:endParaRPr lang="es-ES" sz="2000" dirty="0"/>
          </a:p>
          <a:p>
            <a:r>
              <a:rPr lang="es-ES_tradnl" sz="2800" dirty="0"/>
              <a:t> </a:t>
            </a:r>
            <a:endParaRPr lang="es-ES" sz="2800" dirty="0"/>
          </a:p>
        </p:txBody>
      </p:sp>
      <p:sp>
        <p:nvSpPr>
          <p:cNvPr id="4" name="Flecha derecha 3"/>
          <p:cNvSpPr/>
          <p:nvPr/>
        </p:nvSpPr>
        <p:spPr>
          <a:xfrm>
            <a:off x="472308" y="135078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1"/>
          <p:cNvSpPr txBox="1"/>
          <p:nvPr/>
        </p:nvSpPr>
        <p:spPr>
          <a:xfrm>
            <a:off x="343981" y="347636"/>
            <a:ext cx="8236139" cy="523220"/>
          </a:xfrm>
          <a:prstGeom prst="rect">
            <a:avLst/>
          </a:prstGeom>
          <a:solidFill>
            <a:srgbClr val="7030A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b="1" dirty="0"/>
              <a:t>Desarrollo Social – Desarrollo Social Inclusivo</a:t>
            </a:r>
            <a:endParaRPr lang="es-ES" sz="2800" dirty="0"/>
          </a:p>
        </p:txBody>
      </p:sp>
      <p:sp>
        <p:nvSpPr>
          <p:cNvPr id="8" name="CuadroTexto 1"/>
          <p:cNvSpPr txBox="1"/>
          <p:nvPr/>
        </p:nvSpPr>
        <p:spPr>
          <a:xfrm>
            <a:off x="1057834" y="4489595"/>
            <a:ext cx="10356926" cy="1877437"/>
          </a:xfrm>
          <a:prstGeom prst="rect">
            <a:avLst/>
          </a:prstGeom>
          <a:solidFill>
            <a:srgbClr val="FF660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400" dirty="0"/>
              <a:t>Todas las anteriores muestran un abanico de posibilidades para el ejercicio del diseño desde el enfoque del desarrollo social inclusivo, entendido como acciones que posibiliten o disminuyan las desigualdades sociales reconociendo también la  diversidad cultural</a:t>
            </a:r>
            <a:r>
              <a:rPr lang="es-ES_tradnl" sz="2400" dirty="0" smtClean="0"/>
              <a:t>.</a:t>
            </a:r>
            <a:endParaRPr lang="es-ES" sz="2400" dirty="0"/>
          </a:p>
          <a:p>
            <a:r>
              <a:rPr lang="es-ES_tradnl" sz="2000" dirty="0"/>
              <a:t> </a:t>
            </a:r>
            <a:endParaRPr lang="es-ES" sz="2000" dirty="0"/>
          </a:p>
        </p:txBody>
      </p:sp>
    </p:spTree>
    <p:extLst>
      <p:ext uri="{BB962C8B-B14F-4D97-AF65-F5344CB8AC3E}">
        <p14:creationId xmlns:p14="http://schemas.microsoft.com/office/powerpoint/2010/main" val="16451689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954107"/>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b="1" dirty="0" smtClean="0"/>
              <a:t>Diversidad Cultural</a:t>
            </a:r>
          </a:p>
          <a:p>
            <a:r>
              <a:rPr lang="es-MX" sz="2800" b="1" dirty="0" smtClean="0"/>
              <a:t>Patrimonio Cultural</a:t>
            </a:r>
            <a:endParaRPr lang="es-MX" sz="2800" b="1" dirty="0"/>
          </a:p>
        </p:txBody>
      </p:sp>
      <p:sp>
        <p:nvSpPr>
          <p:cNvPr id="3" name="CuadroTexto 2"/>
          <p:cNvSpPr txBox="1"/>
          <p:nvPr/>
        </p:nvSpPr>
        <p:spPr>
          <a:xfrm>
            <a:off x="1057834" y="1548906"/>
            <a:ext cx="8301320" cy="4524315"/>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400" dirty="0"/>
              <a:t>Desde las orientaciones principales de un plan de acción para la aplicación de la Declaración Universal de la UNESCO sobre la Diversidad Cultural, que pueden ser revisadas en UNESCO (2001), </a:t>
            </a:r>
            <a:r>
              <a:rPr lang="es-ES_tradnl" sz="2400" b="1" dirty="0"/>
              <a:t>desde las disciplinas del diseño se podrían establecer proyectos para: Patrimonio cultural, reforzar o coadyuvar en la cohesión social, incentivar el desarrollo social inclusivo, promoción o difusión de los derechos humanos de las minorías, entre ellos los derechos culturales, promover diversas formas de expresión mediante la palabra y la imagen, promover políticas culturales, incentivar la participación de la sociedad civil para promover la diversidad cultural y el desarrollo humano sostenible, todas a partir del enfoque de la innovación social como posibilidad</a:t>
            </a:r>
            <a:r>
              <a:rPr lang="es-ES_tradnl" sz="2400" dirty="0"/>
              <a:t>.</a:t>
            </a:r>
            <a:endParaRPr lang="es-ES" sz="2400" dirty="0"/>
          </a:p>
        </p:txBody>
      </p:sp>
      <p:sp>
        <p:nvSpPr>
          <p:cNvPr id="4" name="Flecha derecha 3"/>
          <p:cNvSpPr/>
          <p:nvPr/>
        </p:nvSpPr>
        <p:spPr>
          <a:xfrm>
            <a:off x="472308" y="1548906"/>
            <a:ext cx="457200" cy="637309"/>
          </a:xfrm>
          <a:prstGeom prst="rightArrow">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rotWithShape="1">
          <a:blip r:embed="rId2"/>
          <a:srcRect l="13187" t="1" b="-4916"/>
          <a:stretch/>
        </p:blipFill>
        <p:spPr>
          <a:xfrm>
            <a:off x="9511554" y="1867560"/>
            <a:ext cx="2832846" cy="4356476"/>
          </a:xfrm>
          <a:prstGeom prst="rect">
            <a:avLst/>
          </a:prstGeom>
        </p:spPr>
      </p:pic>
    </p:spTree>
    <p:extLst>
      <p:ext uri="{BB962C8B-B14F-4D97-AF65-F5344CB8AC3E}">
        <p14:creationId xmlns:p14="http://schemas.microsoft.com/office/powerpoint/2010/main" val="22477825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6168111" y="2451773"/>
            <a:ext cx="4688115" cy="2034265"/>
          </a:xfrm>
          <a:prstGeom prst="flowChartProcess">
            <a:avLst/>
          </a:prstGeom>
          <a:solidFill>
            <a:srgbClr val="92D05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6843026" y="2339727"/>
            <a:ext cx="3048000" cy="1975926"/>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s-ES_tradnl" altLang="es-MX" sz="2800" i="1" dirty="0" smtClean="0">
              <a:solidFill>
                <a:schemeClr val="bg1"/>
              </a:solidFill>
              <a:ea typeface="ＭＳ Ｐゴシック" panose="020B0600070205080204" pitchFamily="34" charset="-128"/>
            </a:endParaRPr>
          </a:p>
          <a:p>
            <a:pPr algn="dist"/>
            <a:r>
              <a:rPr lang="es-ES_tradnl" altLang="es-MX" sz="3600" i="1" dirty="0" smtClean="0">
                <a:solidFill>
                  <a:schemeClr val="bg1"/>
                </a:solidFill>
                <a:ea typeface="ＭＳ Ｐゴシック" panose="020B0600070205080204" pitchFamily="34" charset="-128"/>
              </a:rPr>
              <a:t>Investigación Acción Participativa:</a:t>
            </a:r>
            <a:endParaRPr lang="es-ES_tradnl" altLang="es-MX" sz="3600" i="1" dirty="0">
              <a:solidFill>
                <a:schemeClr val="bg1"/>
              </a:solidFill>
              <a:ea typeface="ＭＳ Ｐゴシック" panose="020B0600070205080204" pitchFamily="34" charset="-128"/>
            </a:endParaRPr>
          </a:p>
        </p:txBody>
      </p:sp>
      <p:sp>
        <p:nvSpPr>
          <p:cNvPr id="4" name="Process 7"/>
          <p:cNvSpPr/>
          <p:nvPr/>
        </p:nvSpPr>
        <p:spPr>
          <a:xfrm>
            <a:off x="0" y="204300"/>
            <a:ext cx="3962400" cy="1890718"/>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1039657"/>
            <a:ext cx="3048000" cy="319472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smtClean="0">
              <a:solidFill>
                <a:schemeClr val="bg1"/>
              </a:solidFill>
              <a:ea typeface="ＭＳ Ｐゴシック" panose="020B0600070205080204" pitchFamily="34" charset="-128"/>
            </a:endParaRPr>
          </a:p>
          <a:p>
            <a:pPr algn="dist"/>
            <a:endParaRPr lang="es-ES_tradnl" altLang="es-MX" sz="2800" i="1" dirty="0">
              <a:solidFill>
                <a:schemeClr val="bg1"/>
              </a:solidFill>
              <a:ea typeface="ＭＳ Ｐゴシック" panose="020B0600070205080204" pitchFamily="34" charset="-128"/>
            </a:endParaRPr>
          </a:p>
          <a:p>
            <a:pPr algn="dist"/>
            <a:r>
              <a:rPr lang="es-ES_tradnl" altLang="es-MX" sz="2800" i="1" dirty="0" smtClean="0">
                <a:solidFill>
                  <a:schemeClr val="bg1"/>
                </a:solidFill>
                <a:ea typeface="ＭＳ Ｐゴシック" panose="020B0600070205080204" pitchFamily="34" charset="-128"/>
              </a:rPr>
              <a:t>Presentaré algunas posibilidades</a:t>
            </a:r>
          </a:p>
          <a:p>
            <a:pPr algn="dist"/>
            <a:r>
              <a:rPr lang="es-ES_tradnl" altLang="es-MX" sz="2800" i="1" dirty="0" smtClean="0">
                <a:solidFill>
                  <a:schemeClr val="bg1"/>
                </a:solidFill>
                <a:ea typeface="ＭＳ Ｐゴシック" panose="020B0600070205080204" pitchFamily="34" charset="-128"/>
              </a:rPr>
              <a:t>de actuación</a:t>
            </a:r>
          </a:p>
          <a:p>
            <a:pPr algn="dist"/>
            <a:endParaRPr lang="es-ES_tradnl" altLang="es-MX" sz="2800"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2258883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2867123" y="2149594"/>
            <a:ext cx="6611740" cy="2862322"/>
          </a:xfrm>
          <a:prstGeom prst="rect">
            <a:avLst/>
          </a:prstGeom>
          <a:noFill/>
        </p:spPr>
        <p:txBody>
          <a:bodyPr wrap="square" rtlCol="0">
            <a:spAutoFit/>
          </a:bodyPr>
          <a:lstStyle/>
          <a:p>
            <a:pPr algn="r"/>
            <a:endParaRPr lang="es-MX" sz="2000" dirty="0"/>
          </a:p>
          <a:p>
            <a:pPr algn="just">
              <a:defRPr/>
            </a:pPr>
            <a:r>
              <a:rPr lang="es-ES" altLang="es-MX" sz="2000" dirty="0">
                <a:solidFill>
                  <a:srgbClr val="000000"/>
                </a:solidFill>
                <a:cs typeface="Arial" panose="020B0604020202020204" pitchFamily="34" charset="0"/>
              </a:rPr>
              <a:t>El producto de la U. A. </a:t>
            </a:r>
            <a:r>
              <a:rPr lang="es-ES" altLang="es-MX" sz="2000" dirty="0" smtClean="0">
                <a:solidFill>
                  <a:srgbClr val="000000"/>
                </a:solidFill>
                <a:cs typeface="Arial" panose="020B0604020202020204" pitchFamily="34" charset="0"/>
              </a:rPr>
              <a:t>PIDG </a:t>
            </a:r>
            <a:r>
              <a:rPr lang="es-ES" altLang="es-MX" sz="2000" dirty="0" smtClean="0">
                <a:solidFill>
                  <a:srgbClr val="000000"/>
                </a:solidFill>
                <a:cs typeface="Arial" panose="020B0604020202020204" pitchFamily="34" charset="0"/>
              </a:rPr>
              <a:t>1, </a:t>
            </a:r>
            <a:r>
              <a:rPr lang="es-ES" altLang="es-MX" sz="2000" dirty="0">
                <a:solidFill>
                  <a:srgbClr val="000000"/>
                </a:solidFill>
                <a:cs typeface="Arial" panose="020B0604020202020204" pitchFamily="34" charset="0"/>
              </a:rPr>
              <a:t>es un Proyecto de Investigación a partir de identificar o problematizar acerca de un objeto/sujeto de investigación dentro del área del Diseño Gráfico; para ello, el alumno(a) deberá realizar su descripción, planteamiento y justificación, así como abordar diferentes enfoques teórico-metodológicos que le ayuden comprenderlo. </a:t>
            </a:r>
          </a:p>
          <a:p>
            <a:pPr algn="just">
              <a:defRPr/>
            </a:pPr>
            <a:endParaRPr lang="es-ES" altLang="es-MX" sz="2000" dirty="0">
              <a:solidFill>
                <a:srgbClr val="000000"/>
              </a:solidFill>
              <a:cs typeface="Arial" panose="020B0604020202020204" pitchFamily="34" charset="0"/>
            </a:endParaRPr>
          </a:p>
        </p:txBody>
      </p:sp>
      <p:sp>
        <p:nvSpPr>
          <p:cNvPr id="3" name="2 Rectángulo"/>
          <p:cNvSpPr/>
          <p:nvPr/>
        </p:nvSpPr>
        <p:spPr>
          <a:xfrm>
            <a:off x="8595923" y="0"/>
            <a:ext cx="1970411" cy="6858000"/>
          </a:xfrm>
          <a:prstGeom prst="rect">
            <a:avLst/>
          </a:prstGeom>
          <a:solidFill>
            <a:schemeClr val="accent5">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a:solidFill>
                  <a:schemeClr val="accent5">
                    <a:lumMod val="50000"/>
                  </a:schemeClr>
                </a:solidFill>
              </a:rPr>
              <a:t>GUIÓN EXPLICATIVO</a:t>
            </a:r>
          </a:p>
        </p:txBody>
      </p:sp>
    </p:spTree>
    <p:extLst>
      <p:ext uri="{BB962C8B-B14F-4D97-AF65-F5344CB8AC3E}">
        <p14:creationId xmlns:p14="http://schemas.microsoft.com/office/powerpoint/2010/main" val="349393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rotWithShape="1">
          <a:blip r:embed="rId2"/>
          <a:srcRect l="20069" t="21726" r="9465" b="9341"/>
          <a:stretch/>
        </p:blipFill>
        <p:spPr bwMode="auto">
          <a:xfrm>
            <a:off x="1738901" y="1034959"/>
            <a:ext cx="8377555" cy="49884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11295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1444924" y="602160"/>
            <a:ext cx="9019875" cy="6463308"/>
          </a:xfrm>
          <a:prstGeom prst="rect">
            <a:avLst/>
          </a:prstGeom>
          <a:noFill/>
        </p:spPr>
        <p:txBody>
          <a:bodyPr wrap="square" rtlCol="0">
            <a:spAutoFit/>
          </a:bodyPr>
          <a:lstStyle/>
          <a:p>
            <a:r>
              <a:rPr lang="es-MX" dirty="0">
                <a:latin typeface="+mj-lt"/>
              </a:rPr>
              <a:t>“Metodología de inclusión Social desde el Diseño Gráfico. Caso de Estudio: Asociación de Discapacitados Visuales del Estado de México”. </a:t>
            </a:r>
            <a:endParaRPr lang="es-MX" dirty="0" smtClean="0">
              <a:latin typeface="+mj-lt"/>
            </a:endParaRPr>
          </a:p>
          <a:p>
            <a:endParaRPr lang="es-MX" dirty="0" smtClean="0">
              <a:latin typeface="+mj-lt"/>
            </a:endParaRPr>
          </a:p>
          <a:p>
            <a:r>
              <a:rPr lang="es-MX" dirty="0" smtClean="0">
                <a:latin typeface="+mj-lt"/>
              </a:rPr>
              <a:t>“La marca territorio como  estrategia de innovación social. Caso: Villa de Allende, Estado de México”</a:t>
            </a:r>
          </a:p>
          <a:p>
            <a:endParaRPr lang="es-MX" dirty="0">
              <a:latin typeface="+mj-lt"/>
            </a:endParaRPr>
          </a:p>
          <a:p>
            <a:r>
              <a:rPr lang="es-ES_tradnl" dirty="0">
                <a:latin typeface="+mj-lt"/>
              </a:rPr>
              <a:t>“Estrategia de Diseño para fomentar el desarrollo social de la comunidad otomí de San Mateo </a:t>
            </a:r>
            <a:r>
              <a:rPr lang="es-ES_tradnl" dirty="0" err="1">
                <a:latin typeface="+mj-lt"/>
              </a:rPr>
              <a:t>Capulhuac</a:t>
            </a:r>
            <a:r>
              <a:rPr lang="es-ES_tradnl" dirty="0">
                <a:latin typeface="+mj-lt"/>
              </a:rPr>
              <a:t>, </a:t>
            </a:r>
            <a:r>
              <a:rPr lang="es-ES_tradnl" dirty="0" err="1">
                <a:latin typeface="+mj-lt"/>
              </a:rPr>
              <a:t>Otzolotepec</a:t>
            </a:r>
            <a:r>
              <a:rPr lang="es-ES_tradnl" dirty="0">
                <a:latin typeface="+mj-lt"/>
              </a:rPr>
              <a:t>, Estado de México. Caso: Centro Holístico de Capacitación”</a:t>
            </a:r>
            <a:endParaRPr lang="es-MX" dirty="0">
              <a:latin typeface="+mj-lt"/>
            </a:endParaRPr>
          </a:p>
          <a:p>
            <a:r>
              <a:rPr lang="es-MX" dirty="0">
                <a:latin typeface="+mj-lt"/>
              </a:rPr>
              <a:t>“Estrategia de diseño con perspectiva de género como conformadora de una cultura de equidad en la FAD de la </a:t>
            </a:r>
            <a:r>
              <a:rPr lang="es-MX" dirty="0" err="1">
                <a:latin typeface="+mj-lt"/>
              </a:rPr>
              <a:t>UAEMéx</a:t>
            </a:r>
            <a:r>
              <a:rPr lang="es-MX" dirty="0" smtClean="0">
                <a:latin typeface="+mj-lt"/>
              </a:rPr>
              <a:t>”.</a:t>
            </a:r>
          </a:p>
          <a:p>
            <a:endParaRPr lang="es-MX" dirty="0">
              <a:latin typeface="+mj-lt"/>
            </a:endParaRPr>
          </a:p>
          <a:p>
            <a:r>
              <a:rPr lang="es-MX" dirty="0" smtClean="0">
                <a:latin typeface="+mj-lt"/>
              </a:rPr>
              <a:t>“Estudio </a:t>
            </a:r>
            <a:r>
              <a:rPr lang="es-MX" dirty="0">
                <a:latin typeface="+mj-lt"/>
              </a:rPr>
              <a:t>crítico sobre las capacidades del diseño para innovar en </a:t>
            </a:r>
            <a:r>
              <a:rPr lang="es-MX" dirty="0" smtClean="0">
                <a:latin typeface="+mj-lt"/>
              </a:rPr>
              <a:t>productos </a:t>
            </a:r>
            <a:r>
              <a:rPr lang="es-MX" dirty="0" err="1" smtClean="0">
                <a:latin typeface="+mj-lt"/>
              </a:rPr>
              <a:t>identitarios</a:t>
            </a:r>
            <a:r>
              <a:rPr lang="es-MX" dirty="0">
                <a:latin typeface="+mj-lt"/>
              </a:rPr>
              <a:t>. Caso: Zapateros de </a:t>
            </a:r>
            <a:r>
              <a:rPr lang="es-MX" dirty="0" smtClean="0">
                <a:latin typeface="+mj-lt"/>
              </a:rPr>
              <a:t>SMA”.</a:t>
            </a:r>
          </a:p>
          <a:p>
            <a:endParaRPr lang="es-MX" dirty="0">
              <a:latin typeface="+mj-lt"/>
            </a:endParaRPr>
          </a:p>
          <a:p>
            <a:r>
              <a:rPr lang="es-MX" dirty="0" smtClean="0">
                <a:latin typeface="+mj-lt"/>
              </a:rPr>
              <a:t>“Modelo </a:t>
            </a:r>
            <a:r>
              <a:rPr lang="es-MX" dirty="0">
                <a:latin typeface="+mj-lt"/>
              </a:rPr>
              <a:t>de salvaguarda de los factores simbólicos e </a:t>
            </a:r>
            <a:r>
              <a:rPr lang="es-MX" dirty="0" err="1">
                <a:latin typeface="+mj-lt"/>
              </a:rPr>
              <a:t>identitarios</a:t>
            </a:r>
            <a:r>
              <a:rPr lang="es-MX" dirty="0">
                <a:latin typeface="+mj-lt"/>
              </a:rPr>
              <a:t> del rebozo de </a:t>
            </a:r>
            <a:r>
              <a:rPr lang="es-MX" dirty="0" smtClean="0">
                <a:latin typeface="+mj-lt"/>
              </a:rPr>
              <a:t>Tenancingo”.</a:t>
            </a:r>
          </a:p>
          <a:p>
            <a:endParaRPr lang="es-MX" dirty="0">
              <a:latin typeface="+mj-lt"/>
            </a:endParaRPr>
          </a:p>
          <a:p>
            <a:r>
              <a:rPr lang="es-MX" dirty="0" smtClean="0">
                <a:latin typeface="+mj-lt"/>
              </a:rPr>
              <a:t>“Participación </a:t>
            </a:r>
            <a:r>
              <a:rPr lang="es-MX" dirty="0">
                <a:latin typeface="+mj-lt"/>
              </a:rPr>
              <a:t>del diseño gráfico en la elaboración de recursos didácticos para el aprendizaje de niños y niñas son </a:t>
            </a:r>
            <a:r>
              <a:rPr lang="es-MX" dirty="0" err="1">
                <a:latin typeface="+mj-lt"/>
              </a:rPr>
              <a:t>Sindrome</a:t>
            </a:r>
            <a:r>
              <a:rPr lang="es-MX" dirty="0">
                <a:latin typeface="+mj-lt"/>
              </a:rPr>
              <a:t> de </a:t>
            </a:r>
            <a:r>
              <a:rPr lang="es-MX" dirty="0" smtClean="0">
                <a:latin typeface="+mj-lt"/>
              </a:rPr>
              <a:t>Down”.</a:t>
            </a:r>
          </a:p>
          <a:p>
            <a:endParaRPr lang="es-MX" dirty="0">
              <a:latin typeface="+mj-lt"/>
            </a:endParaRPr>
          </a:p>
          <a:p>
            <a:r>
              <a:rPr lang="es-MX" dirty="0" smtClean="0">
                <a:latin typeface="+mj-lt"/>
              </a:rPr>
              <a:t>“Estrategia de </a:t>
            </a:r>
            <a:r>
              <a:rPr lang="es-MX" dirty="0" err="1" smtClean="0">
                <a:latin typeface="+mj-lt"/>
              </a:rPr>
              <a:t>transverzalización</a:t>
            </a:r>
            <a:r>
              <a:rPr lang="es-MX" dirty="0" smtClean="0">
                <a:latin typeface="+mj-lt"/>
              </a:rPr>
              <a:t> con PEG desde las posibilidades del DG en la FAD de la </a:t>
            </a:r>
            <a:r>
              <a:rPr lang="es-MX" dirty="0" err="1" smtClean="0">
                <a:latin typeface="+mj-lt"/>
              </a:rPr>
              <a:t>UAEMéx</a:t>
            </a:r>
            <a:r>
              <a:rPr lang="es-MX" dirty="0" smtClean="0">
                <a:latin typeface="+mj-lt"/>
              </a:rPr>
              <a:t>”.</a:t>
            </a:r>
            <a:endParaRPr lang="es-MX" dirty="0">
              <a:latin typeface="+mj-lt"/>
            </a:endParaRPr>
          </a:p>
          <a:p>
            <a:r>
              <a:rPr lang="es-ES_tradnl" dirty="0">
                <a:solidFill>
                  <a:prstClr val="black"/>
                </a:solidFill>
                <a:latin typeface="+mj-lt"/>
              </a:rPr>
              <a:t> </a:t>
            </a:r>
            <a:endParaRPr lang="es-ES" dirty="0">
              <a:solidFill>
                <a:prstClr val="black"/>
              </a:solidFill>
              <a:latin typeface="+mj-lt"/>
            </a:endParaRPr>
          </a:p>
          <a:p>
            <a:endParaRPr lang="es-ES" dirty="0">
              <a:solidFill>
                <a:prstClr val="black"/>
              </a:solidFill>
            </a:endParaRPr>
          </a:p>
        </p:txBody>
      </p:sp>
    </p:spTree>
    <p:extLst>
      <p:ext uri="{BB962C8B-B14F-4D97-AF65-F5344CB8AC3E}">
        <p14:creationId xmlns:p14="http://schemas.microsoft.com/office/powerpoint/2010/main" val="16559797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999656" y="620688"/>
            <a:ext cx="7668344" cy="720080"/>
          </a:xfrm>
          <a:prstGeom prst="rect">
            <a:avLst/>
          </a:prstGeom>
          <a:solidFill>
            <a:srgbClr val="92D05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4" name="3 CuadroTexto"/>
          <p:cNvSpPr txBox="1"/>
          <p:nvPr/>
        </p:nvSpPr>
        <p:spPr>
          <a:xfrm>
            <a:off x="3060978" y="712713"/>
            <a:ext cx="7139479" cy="461665"/>
          </a:xfrm>
          <a:prstGeom prst="rect">
            <a:avLst/>
          </a:prstGeom>
          <a:noFill/>
        </p:spPr>
        <p:txBody>
          <a:bodyPr wrap="square" rtlCol="0">
            <a:spAutoFit/>
          </a:bodyPr>
          <a:lstStyle/>
          <a:p>
            <a:r>
              <a:rPr lang="es-ES_tradnl" sz="2400" b="1" dirty="0">
                <a:solidFill>
                  <a:prstClr val="black"/>
                </a:solidFill>
              </a:rPr>
              <a:t>Conclusiones</a:t>
            </a:r>
            <a:endParaRPr lang="es-ES" sz="2400" dirty="0">
              <a:solidFill>
                <a:prstClr val="black"/>
              </a:solidFill>
            </a:endParaRPr>
          </a:p>
        </p:txBody>
      </p:sp>
      <p:sp>
        <p:nvSpPr>
          <p:cNvPr id="5" name="4 Rectángulo"/>
          <p:cNvSpPr/>
          <p:nvPr/>
        </p:nvSpPr>
        <p:spPr>
          <a:xfrm rot="5400000">
            <a:off x="-1375363" y="3329723"/>
            <a:ext cx="6840531" cy="216024"/>
          </a:xfrm>
          <a:prstGeom prst="rect">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6" name="5 Rectángulo"/>
          <p:cNvSpPr/>
          <p:nvPr/>
        </p:nvSpPr>
        <p:spPr>
          <a:xfrm>
            <a:off x="1524000" y="6316837"/>
            <a:ext cx="9144000" cy="216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8" name="7 CuadroTexto"/>
          <p:cNvSpPr txBox="1"/>
          <p:nvPr/>
        </p:nvSpPr>
        <p:spPr>
          <a:xfrm>
            <a:off x="2783632" y="1700808"/>
            <a:ext cx="6840760" cy="3693319"/>
          </a:xfrm>
          <a:prstGeom prst="rect">
            <a:avLst/>
          </a:prstGeom>
          <a:noFill/>
        </p:spPr>
        <p:txBody>
          <a:bodyPr wrap="square" rtlCol="0">
            <a:spAutoFit/>
          </a:bodyPr>
          <a:lstStyle/>
          <a:p>
            <a:r>
              <a:rPr lang="es-ES_tradnl" dirty="0">
                <a:solidFill>
                  <a:prstClr val="black"/>
                </a:solidFill>
              </a:rPr>
              <a:t>A partir de las experiencias de interacción social y simbólica presentadas a través de dos casos expuestos </a:t>
            </a:r>
            <a:r>
              <a:rPr lang="es-ES_tradnl" dirty="0" smtClean="0">
                <a:solidFill>
                  <a:prstClr val="black"/>
                </a:solidFill>
              </a:rPr>
              <a:t>,se </a:t>
            </a:r>
            <a:r>
              <a:rPr lang="es-ES_tradnl" dirty="0">
                <a:solidFill>
                  <a:prstClr val="black"/>
                </a:solidFill>
              </a:rPr>
              <a:t>sugieren algunas conclusiones desde el ejercicio de investigación de este grupo para la práctica cotidiana </a:t>
            </a:r>
            <a:r>
              <a:rPr lang="es-ES_tradnl" dirty="0" smtClean="0">
                <a:solidFill>
                  <a:prstClr val="black"/>
                </a:solidFill>
              </a:rPr>
              <a:t>hacía grupos vulnerables.</a:t>
            </a:r>
            <a:endParaRPr lang="es-ES_tradnl" dirty="0">
              <a:solidFill>
                <a:prstClr val="black"/>
              </a:solidFill>
            </a:endParaRPr>
          </a:p>
          <a:p>
            <a:endParaRPr lang="es-ES_tradnl" dirty="0">
              <a:solidFill>
                <a:prstClr val="black"/>
              </a:solidFill>
            </a:endParaRPr>
          </a:p>
          <a:p>
            <a:r>
              <a:rPr lang="es-ES_tradnl" dirty="0">
                <a:solidFill>
                  <a:prstClr val="black"/>
                </a:solidFill>
              </a:rPr>
              <a:t>Se espera que a partir de </a:t>
            </a:r>
            <a:r>
              <a:rPr lang="es-ES_tradnl" dirty="0" smtClean="0">
                <a:solidFill>
                  <a:prstClr val="black"/>
                </a:solidFill>
              </a:rPr>
              <a:t>las posibilidades expuesta, se logren construir </a:t>
            </a:r>
            <a:r>
              <a:rPr lang="es-ES_tradnl" dirty="0">
                <a:solidFill>
                  <a:prstClr val="black"/>
                </a:solidFill>
              </a:rPr>
              <a:t>alianzas entre los participantes (comunidad-diseñadores) que permitan modificar sus entornos y mejorar las condiciones o calidad de vida de los grupos, entendiendo que los proyectos sociales desde cualquier iniciativa dependen de la capacidad de interacción para la construcción de relaciones de colaboración en donde la re significación cultural y simbólica son fundamento del ejercicio de interacción del diseño. </a:t>
            </a:r>
            <a:endParaRPr lang="es-ES" dirty="0">
              <a:solidFill>
                <a:prstClr val="black"/>
              </a:solidFill>
            </a:endParaRPr>
          </a:p>
          <a:p>
            <a:endParaRPr lang="es-ES" dirty="0">
              <a:solidFill>
                <a:prstClr val="black"/>
              </a:solidFill>
            </a:endParaRPr>
          </a:p>
        </p:txBody>
      </p:sp>
    </p:spTree>
    <p:extLst>
      <p:ext uri="{BB962C8B-B14F-4D97-AF65-F5344CB8AC3E}">
        <p14:creationId xmlns:p14="http://schemas.microsoft.com/office/powerpoint/2010/main" val="38786194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99656" y="620688"/>
            <a:ext cx="7668344" cy="720080"/>
          </a:xfrm>
          <a:prstGeom prst="rect">
            <a:avLst/>
          </a:prstGeom>
          <a:solidFill>
            <a:srgbClr val="92D05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3" name="2 CuadroTexto"/>
          <p:cNvSpPr txBox="1"/>
          <p:nvPr/>
        </p:nvSpPr>
        <p:spPr>
          <a:xfrm>
            <a:off x="3060978" y="712713"/>
            <a:ext cx="7139479" cy="461665"/>
          </a:xfrm>
          <a:prstGeom prst="rect">
            <a:avLst/>
          </a:prstGeom>
          <a:noFill/>
        </p:spPr>
        <p:txBody>
          <a:bodyPr wrap="square" rtlCol="0">
            <a:spAutoFit/>
          </a:bodyPr>
          <a:lstStyle/>
          <a:p>
            <a:r>
              <a:rPr lang="es-ES_tradnl" sz="2400" b="1" dirty="0">
                <a:solidFill>
                  <a:prstClr val="black"/>
                </a:solidFill>
              </a:rPr>
              <a:t>Conclusiones</a:t>
            </a:r>
            <a:endParaRPr lang="es-ES" sz="2400" dirty="0">
              <a:solidFill>
                <a:prstClr val="black"/>
              </a:solidFill>
            </a:endParaRPr>
          </a:p>
        </p:txBody>
      </p:sp>
      <p:sp>
        <p:nvSpPr>
          <p:cNvPr id="4" name="3 Rectángulo"/>
          <p:cNvSpPr/>
          <p:nvPr/>
        </p:nvSpPr>
        <p:spPr>
          <a:xfrm rot="5400000">
            <a:off x="-1375363" y="3329723"/>
            <a:ext cx="6840531" cy="216024"/>
          </a:xfrm>
          <a:prstGeom prst="rect">
            <a:avLst/>
          </a:prstGeom>
          <a:solidFill>
            <a:srgbClr val="99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5" name="4 Rectángulo"/>
          <p:cNvSpPr/>
          <p:nvPr/>
        </p:nvSpPr>
        <p:spPr>
          <a:xfrm>
            <a:off x="1524000" y="6316837"/>
            <a:ext cx="9144000" cy="216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6" name="5 CuadroTexto"/>
          <p:cNvSpPr txBox="1"/>
          <p:nvPr/>
        </p:nvSpPr>
        <p:spPr>
          <a:xfrm>
            <a:off x="2999656" y="2422073"/>
            <a:ext cx="6840760" cy="2031325"/>
          </a:xfrm>
          <a:prstGeom prst="rect">
            <a:avLst/>
          </a:prstGeom>
          <a:noFill/>
        </p:spPr>
        <p:txBody>
          <a:bodyPr wrap="square" rtlCol="0">
            <a:spAutoFit/>
          </a:bodyPr>
          <a:lstStyle/>
          <a:p>
            <a:pPr algn="just"/>
            <a:r>
              <a:rPr lang="es-ES_tradnl" dirty="0">
                <a:solidFill>
                  <a:prstClr val="black"/>
                </a:solidFill>
              </a:rPr>
              <a:t>Desde la experiencia en los casos, se distinguen los efectos colectivos de la disciplina de manera positiva. Se reconoce que la investigación desde el área del diseño para el desarrollo social </a:t>
            </a:r>
            <a:r>
              <a:rPr lang="es-ES_tradnl" dirty="0" smtClean="0">
                <a:solidFill>
                  <a:prstClr val="black"/>
                </a:solidFill>
              </a:rPr>
              <a:t>inclusivo, implica </a:t>
            </a:r>
            <a:r>
              <a:rPr lang="es-ES_tradnl" dirty="0">
                <a:solidFill>
                  <a:prstClr val="black"/>
                </a:solidFill>
              </a:rPr>
              <a:t>una postura de apertura para el intercambio, en donde los productos serán resultado de un ejercicio dialógico que supone un cambio social y cultural derivado de la dinámica grupal.</a:t>
            </a:r>
            <a:endParaRPr lang="es-ES" dirty="0">
              <a:solidFill>
                <a:prstClr val="black"/>
              </a:solidFill>
            </a:endParaRPr>
          </a:p>
          <a:p>
            <a:endParaRPr lang="es-ES" dirty="0">
              <a:solidFill>
                <a:prstClr val="black"/>
              </a:solidFill>
            </a:endParaRPr>
          </a:p>
        </p:txBody>
      </p:sp>
    </p:spTree>
    <p:extLst>
      <p:ext uri="{BB962C8B-B14F-4D97-AF65-F5344CB8AC3E}">
        <p14:creationId xmlns:p14="http://schemas.microsoft.com/office/powerpoint/2010/main" val="29761773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436166"/>
            <a:ext cx="7668344" cy="720080"/>
          </a:xfrm>
          <a:prstGeom prst="rect">
            <a:avLst/>
          </a:prstGeom>
          <a:solidFill>
            <a:schemeClr val="accent4">
              <a:lumMod val="75000"/>
              <a:alpha val="6392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3" name="2 CuadroTexto"/>
          <p:cNvSpPr txBox="1"/>
          <p:nvPr/>
        </p:nvSpPr>
        <p:spPr>
          <a:xfrm>
            <a:off x="886822" y="528190"/>
            <a:ext cx="7139479" cy="461665"/>
          </a:xfrm>
          <a:prstGeom prst="rect">
            <a:avLst/>
          </a:prstGeom>
          <a:noFill/>
        </p:spPr>
        <p:txBody>
          <a:bodyPr wrap="square" rtlCol="0">
            <a:spAutoFit/>
          </a:bodyPr>
          <a:lstStyle/>
          <a:p>
            <a:r>
              <a:rPr lang="es-ES_tradnl" sz="2400" b="1" dirty="0">
                <a:solidFill>
                  <a:prstClr val="black"/>
                </a:solidFill>
              </a:rPr>
              <a:t>Fuentes de consulta</a:t>
            </a:r>
            <a:endParaRPr lang="es-ES" sz="2400" dirty="0">
              <a:solidFill>
                <a:prstClr val="black"/>
              </a:solidFill>
            </a:endParaRPr>
          </a:p>
        </p:txBody>
      </p:sp>
      <p:sp>
        <p:nvSpPr>
          <p:cNvPr id="6" name="5 CuadroTexto"/>
          <p:cNvSpPr txBox="1"/>
          <p:nvPr/>
        </p:nvSpPr>
        <p:spPr>
          <a:xfrm>
            <a:off x="2999656" y="1412777"/>
            <a:ext cx="6840760" cy="5216813"/>
          </a:xfrm>
          <a:prstGeom prst="rect">
            <a:avLst/>
          </a:prstGeom>
          <a:noFill/>
        </p:spPr>
        <p:txBody>
          <a:bodyPr wrap="square" rtlCol="0">
            <a:spAutoFit/>
          </a:bodyPr>
          <a:lstStyle/>
          <a:p>
            <a:r>
              <a:rPr lang="es-ES_tradnl" sz="900" dirty="0">
                <a:solidFill>
                  <a:prstClr val="black"/>
                </a:solidFill>
              </a:rPr>
              <a:t>Álvarez-</a:t>
            </a:r>
            <a:r>
              <a:rPr lang="es-ES_tradnl" sz="900" dirty="0" err="1">
                <a:solidFill>
                  <a:prstClr val="black"/>
                </a:solidFill>
              </a:rPr>
              <a:t>Gayou</a:t>
            </a:r>
            <a:r>
              <a:rPr lang="es-ES_tradnl" sz="900" dirty="0">
                <a:solidFill>
                  <a:prstClr val="black"/>
                </a:solidFill>
              </a:rPr>
              <a:t>, J. (2010). </a:t>
            </a:r>
            <a:r>
              <a:rPr lang="es-ES_tradnl" sz="900" i="1" dirty="0">
                <a:solidFill>
                  <a:prstClr val="black"/>
                </a:solidFill>
              </a:rPr>
              <a:t>Cómo hacer investigación cualitativa. Fundamentos y metodología</a:t>
            </a:r>
            <a:r>
              <a:rPr lang="es-ES_tradnl" sz="900" dirty="0">
                <a:solidFill>
                  <a:prstClr val="black"/>
                </a:solidFill>
              </a:rPr>
              <a:t>. Barcelona, España: Paidós Ecuador.</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err="1">
                <a:solidFill>
                  <a:prstClr val="black"/>
                </a:solidFill>
              </a:rPr>
              <a:t>Balcazar</a:t>
            </a:r>
            <a:r>
              <a:rPr lang="es-ES_tradnl" sz="900" dirty="0">
                <a:solidFill>
                  <a:prstClr val="black"/>
                </a:solidFill>
              </a:rPr>
              <a:t>, F. (2003). </a:t>
            </a:r>
            <a:r>
              <a:rPr lang="es-ES_tradnl" sz="900" i="1" dirty="0">
                <a:solidFill>
                  <a:prstClr val="black"/>
                </a:solidFill>
              </a:rPr>
              <a:t>Investigación acción participativa (</a:t>
            </a:r>
            <a:r>
              <a:rPr lang="es-ES_tradnl" sz="900" i="1" dirty="0" err="1">
                <a:solidFill>
                  <a:prstClr val="black"/>
                </a:solidFill>
              </a:rPr>
              <a:t>iap</a:t>
            </a:r>
            <a:r>
              <a:rPr lang="es-ES_tradnl" sz="900" i="1" dirty="0">
                <a:solidFill>
                  <a:prstClr val="black"/>
                </a:solidFill>
              </a:rPr>
              <a:t>): Aspectos conceptuales y dificultades de implementación</a:t>
            </a:r>
            <a:r>
              <a:rPr lang="es-ES_tradnl" sz="900" dirty="0">
                <a:solidFill>
                  <a:prstClr val="black"/>
                </a:solidFill>
              </a:rPr>
              <a:t>. Fundamentos en Humanidades, IV (7-8), 59-77.</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Blanco J. (2006). La Construcción Social del Sujeto de Intervención. Los modelos implícitos en los procesos de intervención social. </a:t>
            </a:r>
            <a:r>
              <a:rPr lang="es-ES_tradnl" sz="900" i="1" dirty="0">
                <a:solidFill>
                  <a:prstClr val="black"/>
                </a:solidFill>
              </a:rPr>
              <a:t>Acciones e Investigaciones Sociales</a:t>
            </a:r>
            <a:r>
              <a:rPr lang="es-ES_tradnl" sz="900" dirty="0">
                <a:solidFill>
                  <a:prstClr val="black"/>
                </a:solidFill>
              </a:rPr>
              <a:t>, (22), 1-20</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Díez, E. (2013). </a:t>
            </a:r>
            <a:r>
              <a:rPr lang="es-ES_tradnl" sz="900" dirty="0" err="1">
                <a:solidFill>
                  <a:prstClr val="black"/>
                </a:solidFill>
              </a:rPr>
              <a:t>Investigacion</a:t>
            </a:r>
            <a:r>
              <a:rPr lang="es-ES_tradnl" sz="900" dirty="0">
                <a:solidFill>
                  <a:prstClr val="black"/>
                </a:solidFill>
              </a:rPr>
              <a:t>‐acción participativa: el cambio cultural con la implicación de los participantes. </a:t>
            </a:r>
            <a:r>
              <a:rPr lang="es-ES_tradnl" sz="900" i="1" dirty="0">
                <a:solidFill>
                  <a:prstClr val="black"/>
                </a:solidFill>
              </a:rPr>
              <a:t>Revista Electrónica Interuniversitaria de Formación del Profesorado, 16 </a:t>
            </a:r>
            <a:r>
              <a:rPr lang="es-ES_tradnl" sz="900" dirty="0">
                <a:solidFill>
                  <a:prstClr val="black"/>
                </a:solidFill>
              </a:rPr>
              <a:t>(3), 137-153.</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err="1">
                <a:solidFill>
                  <a:prstClr val="black"/>
                </a:solidFill>
              </a:rPr>
              <a:t>Frascara</a:t>
            </a:r>
            <a:r>
              <a:rPr lang="es-ES_tradnl" sz="900" dirty="0">
                <a:solidFill>
                  <a:prstClr val="black"/>
                </a:solidFill>
              </a:rPr>
              <a:t>, J. (2004). </a:t>
            </a:r>
            <a:r>
              <a:rPr lang="es-ES_tradnl" sz="900" i="1" dirty="0">
                <a:solidFill>
                  <a:prstClr val="black"/>
                </a:solidFill>
              </a:rPr>
              <a:t>Diseño gráfico para la gente. Comunicaciones de masa y cambio social</a:t>
            </a:r>
            <a:r>
              <a:rPr lang="es-ES_tradnl" sz="900" dirty="0">
                <a:solidFill>
                  <a:prstClr val="black"/>
                </a:solidFill>
              </a:rPr>
              <a:t>. Buenos Aires, Argentina: Ediciones Infinito.</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González, A, y </a:t>
            </a:r>
            <a:r>
              <a:rPr lang="es-ES_tradnl" sz="900" dirty="0" err="1">
                <a:solidFill>
                  <a:prstClr val="black"/>
                </a:solidFill>
              </a:rPr>
              <a:t>Jaraiz</a:t>
            </a:r>
            <a:r>
              <a:rPr lang="es-ES_tradnl" sz="900" dirty="0">
                <a:solidFill>
                  <a:prstClr val="black"/>
                </a:solidFill>
              </a:rPr>
              <a:t>, G. (2013). La intervención social: una mirada desde esquemas de complejidad. En E. Ballesteros y J. </a:t>
            </a:r>
            <a:r>
              <a:rPr lang="es-ES_tradnl" sz="900" dirty="0" err="1">
                <a:solidFill>
                  <a:prstClr val="black"/>
                </a:solidFill>
              </a:rPr>
              <a:t>Solanda</a:t>
            </a:r>
            <a:r>
              <a:rPr lang="es-ES_tradnl" sz="900" dirty="0">
                <a:solidFill>
                  <a:prstClr val="black"/>
                </a:solidFill>
              </a:rPr>
              <a:t>. Complejidad y Ciencias Sociales. Sevilla: U.I. Andalucía.</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Mercado, A. &amp; Zaragoza, L. (2011). La interacción social en el pensamiento sociológico de </a:t>
            </a:r>
            <a:r>
              <a:rPr lang="es-ES_tradnl" sz="900" dirty="0" err="1">
                <a:solidFill>
                  <a:prstClr val="black"/>
                </a:solidFill>
              </a:rPr>
              <a:t>Erving</a:t>
            </a:r>
            <a:r>
              <a:rPr lang="es-ES_tradnl" sz="900" dirty="0">
                <a:solidFill>
                  <a:prstClr val="black"/>
                </a:solidFill>
              </a:rPr>
              <a:t> </a:t>
            </a:r>
            <a:r>
              <a:rPr lang="es-ES_tradnl" sz="900" dirty="0" err="1">
                <a:solidFill>
                  <a:prstClr val="black"/>
                </a:solidFill>
              </a:rPr>
              <a:t>Goffman</a:t>
            </a:r>
            <a:r>
              <a:rPr lang="es-ES_tradnl" sz="900" dirty="0">
                <a:solidFill>
                  <a:prstClr val="black"/>
                </a:solidFill>
              </a:rPr>
              <a:t>. </a:t>
            </a:r>
            <a:r>
              <a:rPr lang="es-ES_tradnl" sz="900" i="1" dirty="0">
                <a:solidFill>
                  <a:prstClr val="black"/>
                </a:solidFill>
              </a:rPr>
              <a:t>Espacios Públicos</a:t>
            </a:r>
            <a:r>
              <a:rPr lang="es-ES_tradnl" sz="900" dirty="0">
                <a:solidFill>
                  <a:prstClr val="black"/>
                </a:solidFill>
              </a:rPr>
              <a:t>, 14 (31), 158-175.</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Mora, M. (2018). Tesis de maestría</a:t>
            </a:r>
            <a:r>
              <a:rPr lang="es-ES_tradnl" sz="900" i="1" dirty="0">
                <a:solidFill>
                  <a:prstClr val="black"/>
                </a:solidFill>
              </a:rPr>
              <a:t>: Los objetos desde el diseño en las principales tradiciones de </a:t>
            </a:r>
            <a:r>
              <a:rPr lang="es-ES_tradnl" sz="900" i="1" dirty="0" err="1">
                <a:solidFill>
                  <a:prstClr val="black"/>
                </a:solidFill>
              </a:rPr>
              <a:t>Jiquipilco</a:t>
            </a:r>
            <a:r>
              <a:rPr lang="es-ES_tradnl" sz="900" i="1" dirty="0">
                <a:solidFill>
                  <a:prstClr val="black"/>
                </a:solidFill>
              </a:rPr>
              <a:t>, Estado de México. Hacia la creación de un inventario, para resguardar y promover la identidad colectiva del lugar</a:t>
            </a:r>
            <a:r>
              <a:rPr lang="es-ES_tradnl" sz="900" dirty="0">
                <a:solidFill>
                  <a:prstClr val="black"/>
                </a:solidFill>
              </a:rPr>
              <a:t>. Toluca, México: </a:t>
            </a:r>
            <a:r>
              <a:rPr lang="es-ES_tradnl" sz="900" dirty="0" err="1">
                <a:solidFill>
                  <a:prstClr val="black"/>
                </a:solidFill>
              </a:rPr>
              <a:t>UAEMéx</a:t>
            </a:r>
            <a:r>
              <a:rPr lang="es-ES_tradnl" sz="900" dirty="0">
                <a:solidFill>
                  <a:prstClr val="black"/>
                </a:solidFill>
              </a:rPr>
              <a:t>.</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Prado Arellano, L. (2008). Los horizontes de la intervención en lo social. </a:t>
            </a:r>
            <a:r>
              <a:rPr lang="es-ES_tradnl" sz="900" i="1" dirty="0">
                <a:solidFill>
                  <a:prstClr val="black"/>
                </a:solidFill>
              </a:rPr>
              <a:t>Reflexión Política, 10 </a:t>
            </a:r>
            <a:r>
              <a:rPr lang="es-ES_tradnl" sz="900" dirty="0">
                <a:solidFill>
                  <a:prstClr val="black"/>
                </a:solidFill>
              </a:rPr>
              <a:t>(20), 58-69.</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Saavedra, J. (2015). Cuatro argumentos sobre el concepto de intervención social. </a:t>
            </a:r>
            <a:r>
              <a:rPr lang="es-ES_tradnl" sz="900" i="1" dirty="0">
                <a:solidFill>
                  <a:prstClr val="black"/>
                </a:solidFill>
              </a:rPr>
              <a:t>Cinta </a:t>
            </a:r>
            <a:r>
              <a:rPr lang="es-ES_tradnl" sz="900" i="1" dirty="0" err="1">
                <a:solidFill>
                  <a:prstClr val="black"/>
                </a:solidFill>
              </a:rPr>
              <a:t>Moebio</a:t>
            </a:r>
            <a:r>
              <a:rPr lang="es-ES_tradnl" sz="900" dirty="0">
                <a:solidFill>
                  <a:prstClr val="black"/>
                </a:solidFill>
              </a:rPr>
              <a:t>, (53), 135-146.</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Solórzano, E. (2017). Tesis de maestría: </a:t>
            </a:r>
            <a:r>
              <a:rPr lang="es-ES_tradnl" sz="900" i="1" dirty="0">
                <a:solidFill>
                  <a:prstClr val="black"/>
                </a:solidFill>
              </a:rPr>
              <a:t>Diseño de una estrategia de comunicación para reforzar la identidad local de la producción de pan artesanal de Santa Cruz </a:t>
            </a:r>
            <a:r>
              <a:rPr lang="es-ES_tradnl" sz="900" i="1" dirty="0" err="1">
                <a:solidFill>
                  <a:prstClr val="black"/>
                </a:solidFill>
              </a:rPr>
              <a:t>Cuahutenco</a:t>
            </a:r>
            <a:r>
              <a:rPr lang="es-ES_tradnl" sz="900" i="1" dirty="0">
                <a:solidFill>
                  <a:prstClr val="black"/>
                </a:solidFill>
              </a:rPr>
              <a:t>, Zinacantepec, Edo. de México.</a:t>
            </a:r>
            <a:r>
              <a:rPr lang="es-ES_tradnl" sz="900" dirty="0">
                <a:solidFill>
                  <a:prstClr val="black"/>
                </a:solidFill>
              </a:rPr>
              <a:t> Toluca, México: </a:t>
            </a:r>
            <a:r>
              <a:rPr lang="es-ES_tradnl" sz="900" dirty="0" err="1">
                <a:solidFill>
                  <a:prstClr val="black"/>
                </a:solidFill>
              </a:rPr>
              <a:t>UAEMéx</a:t>
            </a:r>
            <a:r>
              <a:rPr lang="es-ES_tradnl" sz="900" dirty="0">
                <a:solidFill>
                  <a:prstClr val="black"/>
                </a:solidFill>
              </a:rPr>
              <a:t>.</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Tello, N. (2017). </a:t>
            </a:r>
            <a:r>
              <a:rPr lang="es-ES_tradnl" sz="900" i="1" dirty="0">
                <a:solidFill>
                  <a:prstClr val="black"/>
                </a:solidFill>
              </a:rPr>
              <a:t>Trabajo Social, disciplina del conocimiento, Serie Apuntes de trabajo Social</a:t>
            </a:r>
            <a:r>
              <a:rPr lang="es-ES_tradnl" sz="900" dirty="0">
                <a:solidFill>
                  <a:prstClr val="black"/>
                </a:solidFill>
              </a:rPr>
              <a:t>. 18 de julio de 2018, de UNAM Sitio web: </a:t>
            </a:r>
            <a:r>
              <a:rPr lang="es-ES_tradnl" sz="900" u="sng" dirty="0">
                <a:solidFill>
                  <a:prstClr val="black"/>
                </a:solidFill>
                <a:hlinkClick r:id="rId2"/>
              </a:rPr>
              <a:t>http://neliatello.com/docs/apuntes-sobre-intervencion-social_nelia-tello.pdf</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Villar, M.G., Mora, M.P. &amp; Maldonado, A.A. (2018). Un acercamiento a la investigación cualitativa en la disciplina del diseño. </a:t>
            </a:r>
            <a:r>
              <a:rPr lang="es-ES_tradnl" sz="900" i="1" dirty="0">
                <a:solidFill>
                  <a:prstClr val="black"/>
                </a:solidFill>
              </a:rPr>
              <a:t>RIDE</a:t>
            </a:r>
            <a:r>
              <a:rPr lang="es-ES_tradnl" sz="900" dirty="0">
                <a:solidFill>
                  <a:prstClr val="black"/>
                </a:solidFill>
              </a:rPr>
              <a:t>, 8 (16), 1-12.</a:t>
            </a:r>
            <a:endParaRPr lang="es-ES" sz="900" dirty="0">
              <a:solidFill>
                <a:prstClr val="black"/>
              </a:solidFill>
            </a:endParaRPr>
          </a:p>
          <a:p>
            <a:r>
              <a:rPr lang="es-ES_tradnl" sz="900" dirty="0">
                <a:solidFill>
                  <a:prstClr val="black"/>
                </a:solidFill>
              </a:rPr>
              <a:t> </a:t>
            </a:r>
            <a:endParaRPr lang="es-ES" sz="900" dirty="0">
              <a:solidFill>
                <a:prstClr val="black"/>
              </a:solidFill>
            </a:endParaRPr>
          </a:p>
          <a:p>
            <a:r>
              <a:rPr lang="es-ES_tradnl" sz="900" dirty="0">
                <a:solidFill>
                  <a:prstClr val="black"/>
                </a:solidFill>
              </a:rPr>
              <a:t>Villar, M.G. (2015). Tesis doctoral: </a:t>
            </a:r>
            <a:r>
              <a:rPr lang="es-ES_tradnl" sz="900" i="1" dirty="0">
                <a:solidFill>
                  <a:prstClr val="black"/>
                </a:solidFill>
              </a:rPr>
              <a:t>La construcción social de la identidad colectiva mexicana representada a través del texto publicitario. Estudio de caso: La familia de clase media en el México de los años 50´s a 60´s. </a:t>
            </a:r>
            <a:r>
              <a:rPr lang="es-ES_tradnl" sz="900" dirty="0">
                <a:solidFill>
                  <a:prstClr val="black"/>
                </a:solidFill>
              </a:rPr>
              <a:t>Toluca, México: </a:t>
            </a:r>
            <a:r>
              <a:rPr lang="es-ES_tradnl" sz="900" dirty="0" err="1">
                <a:solidFill>
                  <a:prstClr val="black"/>
                </a:solidFill>
              </a:rPr>
              <a:t>UAEMéx</a:t>
            </a:r>
            <a:r>
              <a:rPr lang="es-ES_tradnl" sz="900" dirty="0">
                <a:solidFill>
                  <a:prstClr val="black"/>
                </a:solidFill>
              </a:rPr>
              <a:t>.</a:t>
            </a:r>
            <a:endParaRPr lang="es-ES" sz="900" dirty="0">
              <a:solidFill>
                <a:prstClr val="black"/>
              </a:solidFill>
            </a:endParaRPr>
          </a:p>
          <a:p>
            <a:endParaRPr lang="es-ES" dirty="0">
              <a:solidFill>
                <a:prstClr val="black"/>
              </a:solidFill>
            </a:endParaRPr>
          </a:p>
        </p:txBody>
      </p:sp>
    </p:spTree>
    <p:extLst>
      <p:ext uri="{BB962C8B-B14F-4D97-AF65-F5344CB8AC3E}">
        <p14:creationId xmlns:p14="http://schemas.microsoft.com/office/powerpoint/2010/main" val="37556178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981" y="347636"/>
            <a:ext cx="8190419" cy="523220"/>
          </a:xfrm>
          <a:prstGeom prst="rect">
            <a:avLst/>
          </a:prstGeom>
          <a:solidFill>
            <a:schemeClr val="accent6"/>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b="1" dirty="0" smtClean="0">
                <a:solidFill>
                  <a:prstClr val="white"/>
                </a:solidFill>
              </a:rPr>
              <a:t>Links de interés:</a:t>
            </a:r>
            <a:endParaRPr lang="es-ES" sz="2800" dirty="0">
              <a:solidFill>
                <a:prstClr val="white"/>
              </a:solidFill>
            </a:endParaRPr>
          </a:p>
        </p:txBody>
      </p:sp>
      <p:sp>
        <p:nvSpPr>
          <p:cNvPr id="3" name="CuadroTexto 2"/>
          <p:cNvSpPr txBox="1"/>
          <p:nvPr/>
        </p:nvSpPr>
        <p:spPr>
          <a:xfrm>
            <a:off x="1057834" y="1104364"/>
            <a:ext cx="10402646" cy="5570756"/>
          </a:xfrm>
          <a:prstGeom prst="rect">
            <a:avLst/>
          </a:prstGeom>
          <a:solidFill>
            <a:schemeClr val="accent3">
              <a:lumMod val="50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1100" dirty="0">
                <a:solidFill>
                  <a:prstClr val="white"/>
                </a:solidFill>
              </a:rPr>
              <a:t>Chaves</a:t>
            </a:r>
            <a:r>
              <a:rPr lang="es-ES_tradnl" sz="2400" dirty="0">
                <a:solidFill>
                  <a:prstClr val="white"/>
                </a:solidFill>
              </a:rPr>
              <a:t>, </a:t>
            </a:r>
            <a:r>
              <a:rPr lang="es-ES_tradnl" sz="1100" dirty="0">
                <a:solidFill>
                  <a:prstClr val="white"/>
                </a:solidFill>
              </a:rPr>
              <a:t>N. (2001). El oficio de diseñar. Propuesta a la conciencia crítica de los que comienzan. Barcelona: Gustavo </a:t>
            </a:r>
            <a:r>
              <a:rPr lang="es-ES_tradnl" sz="1100" dirty="0" err="1">
                <a:solidFill>
                  <a:prstClr val="white"/>
                </a:solidFill>
              </a:rPr>
              <a:t>Gilli</a:t>
            </a:r>
            <a:r>
              <a:rPr lang="es-ES_tradnl" sz="1100" dirty="0">
                <a:solidFill>
                  <a:prstClr val="white"/>
                </a:solidFill>
              </a:rPr>
              <a:t>. </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_tradnl" sz="1100" dirty="0" err="1">
                <a:solidFill>
                  <a:prstClr val="white"/>
                </a:solidFill>
              </a:rPr>
              <a:t>Margolin</a:t>
            </a:r>
            <a:r>
              <a:rPr lang="es-ES_tradnl" sz="1100" dirty="0">
                <a:solidFill>
                  <a:prstClr val="white"/>
                </a:solidFill>
              </a:rPr>
              <a:t> Sylvia &amp; </a:t>
            </a:r>
            <a:r>
              <a:rPr lang="es-ES_tradnl" sz="1100" dirty="0" err="1">
                <a:solidFill>
                  <a:prstClr val="white"/>
                </a:solidFill>
              </a:rPr>
              <a:t>Victor</a:t>
            </a:r>
            <a:r>
              <a:rPr lang="es-ES_tradnl" sz="1100" dirty="0">
                <a:solidFill>
                  <a:prstClr val="white"/>
                </a:solidFill>
              </a:rPr>
              <a:t>. (2012). Un “modelo social” de diseño: cuestiones de práctica e investigación. KEPES, 8, 61-72. Disponible en. </a:t>
            </a:r>
            <a:r>
              <a:rPr lang="es-ES_tradnl" sz="1100" u="sng" dirty="0">
                <a:solidFill>
                  <a:prstClr val="white"/>
                </a:solidFill>
                <a:hlinkClick r:id="rId2"/>
              </a:rPr>
              <a:t>http://vip.ucaldas.edu.co/kepes/downloads/Revista8_4.pdf</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_tradnl" sz="1100" dirty="0">
                <a:solidFill>
                  <a:prstClr val="white"/>
                </a:solidFill>
              </a:rPr>
              <a:t>UNESCO. (</a:t>
            </a:r>
            <a:r>
              <a:rPr lang="es-ES_tradnl" sz="1100" dirty="0" err="1">
                <a:solidFill>
                  <a:prstClr val="white"/>
                </a:solidFill>
              </a:rPr>
              <a:t>s.f</a:t>
            </a:r>
            <a:r>
              <a:rPr lang="es-ES_tradnl" sz="1100" dirty="0">
                <a:solidFill>
                  <a:prstClr val="white"/>
                </a:solidFill>
              </a:rPr>
              <a:t>). Inclusión Social y Derechos. Mayo 9, 2019, de UNESCO Sitio web: </a:t>
            </a:r>
            <a:r>
              <a:rPr lang="es-ES_tradnl" sz="1100" u="sng" dirty="0">
                <a:solidFill>
                  <a:prstClr val="white"/>
                </a:solidFill>
                <a:hlinkClick r:id="rId3"/>
              </a:rPr>
              <a:t>http://www.unesco.org/new/es/office-in-montevideo/social-and-human-sciences/social-inclusion-and-human-rights/</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_tradnl" sz="1100" dirty="0">
                <a:solidFill>
                  <a:prstClr val="white"/>
                </a:solidFill>
              </a:rPr>
              <a:t>UNESCO. (2008, Diciembre 10). Declaración Universal de Derechos Humanos. UNESCO, 1, 70. 2019, mayo 13, De https://unesdoc.unesco.org/ark:/48223/pf0000179018 Base de datos.</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_tradnl" sz="1100" dirty="0">
                <a:solidFill>
                  <a:prstClr val="white"/>
                </a:solidFill>
              </a:rPr>
              <a:t>UNESCO. (2016). Informe de Seguimiento de la Educación en el Mundo. Mayo 3, 2109, de UNESCO Sitio web: </a:t>
            </a:r>
            <a:r>
              <a:rPr lang="es-ES_tradnl" sz="1100" u="sng" dirty="0">
                <a:solidFill>
                  <a:prstClr val="white"/>
                </a:solidFill>
                <a:hlinkClick r:id="rId4"/>
              </a:rPr>
              <a:t>https://gem-report-2016.unesco.org/es/chapter/las-gentes-el-desarrollo-social-inclusivo/</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_tradnl" sz="1100" dirty="0">
                <a:solidFill>
                  <a:prstClr val="white"/>
                </a:solidFill>
              </a:rPr>
              <a:t>UNESCO (s.f.). Desarrollo Social. Mayo 1, 2019, de UNESCO Sitio web: https://www.un.org/development/desa/es/key-issues/social.html</a:t>
            </a:r>
            <a:endParaRPr lang="es-ES" sz="1100" dirty="0">
              <a:solidFill>
                <a:prstClr val="white"/>
              </a:solidFill>
            </a:endParaRPr>
          </a:p>
          <a:p>
            <a:r>
              <a:rPr lang="es-ES_tradnl" sz="1100" dirty="0">
                <a:solidFill>
                  <a:prstClr val="white"/>
                </a:solidFill>
              </a:rPr>
              <a:t>UNFPA. (</a:t>
            </a:r>
            <a:r>
              <a:rPr lang="es-ES_tradnl" sz="1100" dirty="0" err="1">
                <a:solidFill>
                  <a:prstClr val="white"/>
                </a:solidFill>
              </a:rPr>
              <a:t>s.f</a:t>
            </a:r>
            <a:r>
              <a:rPr lang="es-ES_tradnl" sz="1100" dirty="0">
                <a:solidFill>
                  <a:prstClr val="white"/>
                </a:solidFill>
              </a:rPr>
              <a:t>). El enfoque basado en los derechos humanos. Mayo 1, 2019, de UNESCO Sitio web: </a:t>
            </a:r>
            <a:r>
              <a:rPr lang="es-ES_tradnl" sz="1100" u="sng" dirty="0">
                <a:solidFill>
                  <a:prstClr val="white"/>
                </a:solidFill>
                <a:hlinkClick r:id="rId5"/>
              </a:rPr>
              <a:t>https://www.unfpa.org/es/el-enfoque-basado-en-los-derechos-humanos</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 sz="1100" dirty="0">
                <a:solidFill>
                  <a:prstClr val="white"/>
                </a:solidFill>
              </a:rPr>
              <a:t>UNESCO (2005). </a:t>
            </a:r>
            <a:r>
              <a:rPr lang="es-ES" sz="1100" i="1" dirty="0">
                <a:solidFill>
                  <a:prstClr val="white"/>
                </a:solidFill>
              </a:rPr>
              <a:t>“Diversidad cultural. Materiales para la formación docente y el trabajo de aula”. Santiago, Chile. </a:t>
            </a:r>
            <a:r>
              <a:rPr lang="es-ES" sz="1100" i="1" u="sng" dirty="0">
                <a:solidFill>
                  <a:prstClr val="white"/>
                </a:solidFill>
                <a:hlinkClick r:id="rId6"/>
              </a:rPr>
              <a:t>https://unesdoc.unesco.org/ark:/48223/pf0000151226</a:t>
            </a:r>
            <a:r>
              <a:rPr lang="es-ES" sz="1100" i="1" dirty="0">
                <a:solidFill>
                  <a:prstClr val="white"/>
                </a:solidFill>
              </a:rPr>
              <a:t> </a:t>
            </a:r>
            <a:endParaRPr lang="es-ES" sz="1100" dirty="0">
              <a:solidFill>
                <a:prstClr val="white"/>
              </a:solidFill>
            </a:endParaRPr>
          </a:p>
          <a:p>
            <a:r>
              <a:rPr lang="es-ES" sz="1100" dirty="0">
                <a:solidFill>
                  <a:prstClr val="white"/>
                </a:solidFill>
              </a:rPr>
              <a:t> </a:t>
            </a:r>
          </a:p>
          <a:p>
            <a:r>
              <a:rPr lang="es-ES" sz="1100" dirty="0">
                <a:solidFill>
                  <a:prstClr val="white"/>
                </a:solidFill>
              </a:rPr>
              <a:t>UNESCO (2002). “</a:t>
            </a:r>
            <a:r>
              <a:rPr lang="es-ES" sz="1100" i="1" dirty="0">
                <a:solidFill>
                  <a:prstClr val="white"/>
                </a:solidFill>
              </a:rPr>
              <a:t>Declaración Universal sobre la Diversidad Cultural. Una visión, una plataforma conceptual, un semillero de idea</a:t>
            </a:r>
            <a:r>
              <a:rPr lang="es-ES" sz="1100" dirty="0">
                <a:solidFill>
                  <a:prstClr val="white"/>
                </a:solidFill>
              </a:rPr>
              <a:t>s,</a:t>
            </a:r>
            <a:r>
              <a:rPr lang="es-ES" sz="1100" i="1" dirty="0">
                <a:solidFill>
                  <a:prstClr val="white"/>
                </a:solidFill>
              </a:rPr>
              <a:t> un paradigma nuevo. </a:t>
            </a:r>
            <a:r>
              <a:rPr lang="es-ES" sz="1100" dirty="0">
                <a:solidFill>
                  <a:prstClr val="white"/>
                </a:solidFill>
              </a:rPr>
              <a:t>Paris, Francia. </a:t>
            </a:r>
            <a:r>
              <a:rPr lang="es-ES" sz="1100" u="sng" dirty="0">
                <a:solidFill>
                  <a:prstClr val="white"/>
                </a:solidFill>
                <a:hlinkClick r:id="rId7"/>
              </a:rPr>
              <a:t>https://unesdoc.unesco.org/ark:/48223/pf0000127162_spa</a:t>
            </a:r>
            <a:r>
              <a:rPr lang="es-ES" sz="1100" dirty="0">
                <a:solidFill>
                  <a:prstClr val="white"/>
                </a:solidFill>
              </a:rPr>
              <a:t> </a:t>
            </a:r>
          </a:p>
          <a:p>
            <a:r>
              <a:rPr lang="es-ES" sz="1100" dirty="0">
                <a:solidFill>
                  <a:prstClr val="white"/>
                </a:solidFill>
              </a:rPr>
              <a:t> </a:t>
            </a:r>
          </a:p>
          <a:p>
            <a:r>
              <a:rPr lang="es-ES" sz="1100" dirty="0">
                <a:solidFill>
                  <a:prstClr val="white"/>
                </a:solidFill>
              </a:rPr>
              <a:t>UNESCO. (2001). Declaración Universal de la UNESCO sobre la Diversidad Cultural. Mayo 5, 2019, de UNESCO Sitio web: </a:t>
            </a:r>
            <a:r>
              <a:rPr lang="es-ES" sz="1100" u="sng" dirty="0">
                <a:solidFill>
                  <a:prstClr val="white"/>
                </a:solidFill>
                <a:hlinkClick r:id="rId8"/>
              </a:rPr>
              <a:t>http://portal.unesco.org/es/ev.php-URL_ID=13179&amp;URL_DO=DO_TOPIC&amp;URL_SECTION=201.html</a:t>
            </a:r>
            <a:endParaRPr lang="es-ES" sz="1100" dirty="0">
              <a:solidFill>
                <a:prstClr val="white"/>
              </a:solidFill>
            </a:endParaRPr>
          </a:p>
          <a:p>
            <a:r>
              <a:rPr lang="es-ES" sz="1100" dirty="0">
                <a:solidFill>
                  <a:prstClr val="white"/>
                </a:solidFill>
              </a:rPr>
              <a:t> </a:t>
            </a:r>
          </a:p>
          <a:p>
            <a:r>
              <a:rPr lang="es-ES_tradnl" sz="1100" dirty="0">
                <a:solidFill>
                  <a:prstClr val="white"/>
                </a:solidFill>
              </a:rPr>
              <a:t>Uribe, C. (2004). Desarrollo social y bienestar. </a:t>
            </a:r>
            <a:r>
              <a:rPr lang="es-ES_tradnl" sz="1100" dirty="0" err="1">
                <a:solidFill>
                  <a:prstClr val="white"/>
                </a:solidFill>
              </a:rPr>
              <a:t>Universitas</a:t>
            </a:r>
            <a:r>
              <a:rPr lang="es-ES_tradnl" sz="1100" dirty="0">
                <a:solidFill>
                  <a:prstClr val="white"/>
                </a:solidFill>
              </a:rPr>
              <a:t> Humanística, 58, 11-25. Disponible en: </a:t>
            </a:r>
            <a:r>
              <a:rPr lang="es-ES_tradnl" sz="1100" u="sng" dirty="0">
                <a:solidFill>
                  <a:prstClr val="white"/>
                </a:solidFill>
                <a:hlinkClick r:id="rId9"/>
              </a:rPr>
              <a:t>https://www.redalyc.org/articulo.oa?id=79105802</a:t>
            </a:r>
            <a:endParaRPr lang="es-ES" sz="1100" dirty="0">
              <a:solidFill>
                <a:prstClr val="white"/>
              </a:solidFill>
            </a:endParaRPr>
          </a:p>
          <a:p>
            <a:r>
              <a:rPr lang="es-ES_tradnl" sz="1100" dirty="0">
                <a:solidFill>
                  <a:prstClr val="white"/>
                </a:solidFill>
              </a:rPr>
              <a:t> </a:t>
            </a:r>
            <a:endParaRPr lang="es-ES" sz="1100" dirty="0">
              <a:solidFill>
                <a:prstClr val="white"/>
              </a:solidFill>
            </a:endParaRPr>
          </a:p>
          <a:p>
            <a:r>
              <a:rPr lang="es-ES_tradnl" sz="1100" dirty="0">
                <a:solidFill>
                  <a:prstClr val="white"/>
                </a:solidFill>
              </a:rPr>
              <a:t>Villar, M. (2015). Tesis Doctoral: La construcción social de la identidad colectiva mexicana representada a través del texto publicitario. Estudio de caso: La familia de clase media en el México de los años 50´s a 60´s. Toluca, México: </a:t>
            </a:r>
            <a:r>
              <a:rPr lang="es-ES_tradnl" sz="1100" dirty="0" err="1">
                <a:solidFill>
                  <a:prstClr val="white"/>
                </a:solidFill>
              </a:rPr>
              <a:t>UAEMéx</a:t>
            </a:r>
            <a:r>
              <a:rPr lang="es-ES_tradnl" sz="1100" dirty="0">
                <a:solidFill>
                  <a:prstClr val="white"/>
                </a:solidFill>
              </a:rPr>
              <a:t>.</a:t>
            </a:r>
            <a:endParaRPr lang="es-ES" sz="1100" dirty="0">
              <a:solidFill>
                <a:prstClr val="white"/>
              </a:solidFill>
            </a:endParaRPr>
          </a:p>
          <a:p>
            <a:r>
              <a:rPr lang="es-ES_tradnl" sz="2400" dirty="0">
                <a:solidFill>
                  <a:prstClr val="white"/>
                </a:solidFill>
              </a:rPr>
              <a:t> </a:t>
            </a:r>
            <a:endParaRPr lang="es-ES" sz="2400" dirty="0">
              <a:solidFill>
                <a:prstClr val="white"/>
              </a:solidFill>
            </a:endParaRPr>
          </a:p>
        </p:txBody>
      </p:sp>
    </p:spTree>
    <p:extLst>
      <p:ext uri="{BB962C8B-B14F-4D97-AF65-F5344CB8AC3E}">
        <p14:creationId xmlns:p14="http://schemas.microsoft.com/office/powerpoint/2010/main" val="1678804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87688" y="1484784"/>
            <a:ext cx="6120680" cy="3170099"/>
          </a:xfrm>
          <a:prstGeom prst="rect">
            <a:avLst/>
          </a:prstGeom>
        </p:spPr>
        <p:txBody>
          <a:bodyPr wrap="square">
            <a:spAutoFit/>
          </a:bodyPr>
          <a:lstStyle/>
          <a:p>
            <a:pPr algn="just">
              <a:defRPr/>
            </a:pPr>
            <a:endParaRPr lang="es-ES" altLang="es-MX" sz="2000" dirty="0">
              <a:solidFill>
                <a:srgbClr val="000000"/>
              </a:solidFill>
              <a:cs typeface="Arial" panose="020B0604020202020204" pitchFamily="34" charset="0"/>
            </a:endParaRPr>
          </a:p>
          <a:p>
            <a:pPr algn="just">
              <a:defRPr/>
            </a:pPr>
            <a:endParaRPr lang="es-ES" altLang="es-MX" sz="2000" dirty="0">
              <a:solidFill>
                <a:srgbClr val="000000"/>
              </a:solidFill>
              <a:cs typeface="Arial" panose="020B0604020202020204" pitchFamily="34" charset="0"/>
            </a:endParaRPr>
          </a:p>
          <a:p>
            <a:pPr algn="just">
              <a:defRPr/>
            </a:pPr>
            <a:r>
              <a:rPr lang="es-ES" altLang="es-MX" sz="2000" dirty="0">
                <a:solidFill>
                  <a:srgbClr val="000000"/>
                </a:solidFill>
                <a:cs typeface="Arial" panose="020B0604020202020204" pitchFamily="34" charset="0"/>
              </a:rPr>
              <a:t>La visión de esta U. A. es la de la generación y aplicación del conocimiento dentro del ámbito del Diseño Gráfico e iniciar el debate teórico metodológico de la disciplina dentro de un contexto determinado, así como desarrollar propuestas teóricas y proyectuales como satisfactores a problemáticas que puede resolver el egresado como parte del compromiso social que tiene la universidad pública. </a:t>
            </a:r>
            <a:endParaRPr lang="es-MX" altLang="es-MX" sz="2000" dirty="0">
              <a:solidFill>
                <a:srgbClr val="7F7F7F"/>
              </a:solidFill>
              <a:latin typeface="Helvetica" panose="020B0604020202020204" pitchFamily="34" charset="0"/>
              <a:cs typeface="Helvetica" panose="020B0604020202020204" pitchFamily="34" charset="0"/>
            </a:endParaRPr>
          </a:p>
        </p:txBody>
      </p:sp>
      <p:sp>
        <p:nvSpPr>
          <p:cNvPr id="3" name="2 Rectángulo"/>
          <p:cNvSpPr/>
          <p:nvPr/>
        </p:nvSpPr>
        <p:spPr>
          <a:xfrm>
            <a:off x="8595923" y="0"/>
            <a:ext cx="1970411" cy="6858000"/>
          </a:xfrm>
          <a:prstGeom prst="rect">
            <a:avLst/>
          </a:prstGeom>
          <a:solidFill>
            <a:schemeClr val="accent5">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2800" b="1" dirty="0">
                <a:solidFill>
                  <a:schemeClr val="accent5">
                    <a:lumMod val="50000"/>
                  </a:schemeClr>
                </a:solidFill>
              </a:rPr>
              <a:t>GUIÓN EXPLICATIVO</a:t>
            </a:r>
          </a:p>
        </p:txBody>
      </p:sp>
    </p:spTree>
    <p:extLst>
      <p:ext uri="{BB962C8B-B14F-4D97-AF65-F5344CB8AC3E}">
        <p14:creationId xmlns:p14="http://schemas.microsoft.com/office/powerpoint/2010/main" val="2005752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6">
              <a:lumMod val="75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Consideraciones:</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329269"/>
            <a:ext cx="8648054" cy="498598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a:t>El desarrollo del curso se establece </a:t>
            </a:r>
            <a:r>
              <a:rPr lang="es-MX" dirty="0"/>
              <a:t>como Taller</a:t>
            </a:r>
            <a:r>
              <a:rPr lang="x-none"/>
              <a:t>, en donde el alumno(a) en forma</a:t>
            </a:r>
            <a:r>
              <a:rPr lang="es-MX" dirty="0"/>
              <a:t> grupal e</a:t>
            </a:r>
            <a:r>
              <a:rPr lang="x-none"/>
              <a:t> individual recibe orientación por parte del profesor, acerca del método  y teorías a seguir para la organización y fundamentación, que lo lleve a presentar el Estado del Arte en el área </a:t>
            </a:r>
            <a:r>
              <a:rPr lang="es-MX" dirty="0"/>
              <a:t>elegida, así como su abordaje </a:t>
            </a:r>
            <a:r>
              <a:rPr lang="es-MX" dirty="0" smtClean="0"/>
              <a:t>teórico y metodológico </a:t>
            </a:r>
            <a:r>
              <a:rPr lang="es-MX" dirty="0"/>
              <a:t>para su producto de diseño</a:t>
            </a:r>
            <a:r>
              <a:rPr lang="x-none"/>
              <a:t>. La evaluación por tanto, es continua, según la presentación de evidencias de desempeño, que se traducen en avances dentro del Proyecto de Investigación.</a:t>
            </a:r>
            <a:endParaRPr lang="es-MX" dirty="0"/>
          </a:p>
          <a:p>
            <a:pPr algn="just"/>
            <a:r>
              <a:rPr lang="es-ES" dirty="0"/>
              <a:t>La visión de esta U. A. es la de la aplicación del conocimiento dentro del ámbito del Diseño  e iniciar el </a:t>
            </a:r>
            <a:r>
              <a:rPr lang="es-ES" dirty="0">
                <a:solidFill>
                  <a:srgbClr val="FF0000"/>
                </a:solidFill>
              </a:rPr>
              <a:t>debate teórico metodológico </a:t>
            </a:r>
            <a:r>
              <a:rPr lang="es-ES" dirty="0"/>
              <a:t>de la disciplina dentro de un contexto determinado, que permitan emplearse como satisfactores a problemáticas que pueda resolver el </a:t>
            </a:r>
            <a:r>
              <a:rPr lang="es-ES" dirty="0" smtClean="0"/>
              <a:t>alumno(a) </a:t>
            </a:r>
            <a:r>
              <a:rPr lang="es-ES" dirty="0"/>
              <a:t>como parte del compromiso social que tiene la universidad </a:t>
            </a:r>
            <a:r>
              <a:rPr lang="es-ES" dirty="0" smtClean="0"/>
              <a:t>pública</a:t>
            </a:r>
          </a:p>
          <a:p>
            <a:pPr algn="just"/>
            <a:endParaRPr lang="es-ES" dirty="0"/>
          </a:p>
          <a:p>
            <a:pPr algn="just"/>
            <a:r>
              <a:rPr lang="es-ES" altLang="es-MX" dirty="0">
                <a:solidFill>
                  <a:srgbClr val="000000"/>
                </a:solidFill>
                <a:cs typeface="Arial" panose="020B0604020202020204" pitchFamily="34" charset="0"/>
              </a:rPr>
              <a:t>El desarrollo del curso se establece con base en asesorías, en donde el alumno(a) en forma individual o grupal recibe orientación por parte del profesor, acerca del método a seguir para la organización de la información que lo lleve a presentar el Estado de Conocimiento del tema de investigación. La evaluación por tanto, es continua, según la presentación de evidencias de desempeño, que se traducen en avances dentro del Proyecto de Investigación.</a:t>
            </a:r>
            <a:endParaRPr lang="es-ES_tradnl" altLang="es-MX" dirty="0">
              <a:solidFill>
                <a:srgbClr val="000000"/>
              </a:solidFill>
              <a:cs typeface="Arial" panose="020B0604020202020204" pitchFamily="34" charset="0"/>
            </a:endParaRPr>
          </a:p>
          <a:p>
            <a:pPr algn="just"/>
            <a:endParaRPr lang="es-MX" sz="1200" dirty="0"/>
          </a:p>
        </p:txBody>
      </p:sp>
    </p:spTree>
    <p:extLst>
      <p:ext uri="{BB962C8B-B14F-4D97-AF65-F5344CB8AC3E}">
        <p14:creationId xmlns:p14="http://schemas.microsoft.com/office/powerpoint/2010/main" val="3261140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p:nvPr/>
        </p:nvPicPr>
        <p:blipFill rotWithShape="1">
          <a:blip r:embed="rId2"/>
          <a:srcRect l="11127" t="17206" r="25294" b="10619"/>
          <a:stretch/>
        </p:blipFill>
        <p:spPr bwMode="auto">
          <a:xfrm>
            <a:off x="800100" y="1074420"/>
            <a:ext cx="10241280" cy="5063490"/>
          </a:xfrm>
          <a:prstGeom prst="rect">
            <a:avLst/>
          </a:prstGeom>
          <a:ln>
            <a:noFill/>
          </a:ln>
          <a:extLst>
            <a:ext uri="{53640926-AAD7-44D8-BBD7-CCE9431645EC}">
              <a14:shadowObscured xmlns:a14="http://schemas.microsoft.com/office/drawing/2010/main"/>
            </a:ext>
          </a:extLst>
        </p:spPr>
      </p:pic>
      <p:sp>
        <p:nvSpPr>
          <p:cNvPr id="3" name="Content Placeholder 2"/>
          <p:cNvSpPr>
            <a:spLocks noGrp="1"/>
          </p:cNvSpPr>
          <p:nvPr/>
        </p:nvSpPr>
        <p:spPr bwMode="auto">
          <a:xfrm>
            <a:off x="1936751" y="107950"/>
            <a:ext cx="5915025" cy="635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buFont typeface="Arial" panose="020B0604020202020204" pitchFamily="34" charset="0"/>
              <a:buNone/>
            </a:pPr>
            <a:r>
              <a:rPr lang="es-ES_tradnl" altLang="es-MX" sz="1600" b="1" dirty="0">
                <a:solidFill>
                  <a:schemeClr val="accent5">
                    <a:lumMod val="50000"/>
                  </a:schemeClr>
                </a:solidFill>
                <a:ea typeface="ＭＳ Ｐゴシック" panose="020B0600070205080204" pitchFamily="34" charset="-128"/>
              </a:rPr>
              <a:t>UBICACIÓN DE LA U.A. PROYECTOS DE EVALUACIÓN PROFESIONAL I</a:t>
            </a:r>
          </a:p>
          <a:p>
            <a:pPr eaLnBrk="1" hangingPunct="1">
              <a:buFont typeface="Arial" panose="020B0604020202020204" pitchFamily="34" charset="0"/>
              <a:buNone/>
            </a:pPr>
            <a:r>
              <a:rPr lang="es-ES_tradnl" altLang="es-MX" sz="1600" b="1" dirty="0">
                <a:solidFill>
                  <a:schemeClr val="accent5">
                    <a:lumMod val="50000"/>
                  </a:schemeClr>
                </a:solidFill>
                <a:ea typeface="ＭＳ Ｐゴシック" panose="020B0600070205080204" pitchFamily="34" charset="-128"/>
              </a:rPr>
              <a:t>EN EL MAPA CURRICULAR DE LA LIC. EN D.G.</a:t>
            </a:r>
            <a:endParaRPr lang="es-MX" altLang="es-MX" sz="1600" b="1" dirty="0">
              <a:solidFill>
                <a:schemeClr val="accent5">
                  <a:lumMod val="50000"/>
                </a:schemeClr>
              </a:solidFill>
              <a:ea typeface="ＭＳ Ｐゴシック" panose="020B0600070205080204" pitchFamily="34" charset="-128"/>
            </a:endParaRPr>
          </a:p>
        </p:txBody>
      </p:sp>
      <p:sp>
        <p:nvSpPr>
          <p:cNvPr id="4" name="Flecha abajo 5"/>
          <p:cNvSpPr>
            <a:spLocks noChangeArrowheads="1"/>
          </p:cNvSpPr>
          <p:nvPr/>
        </p:nvSpPr>
        <p:spPr bwMode="auto">
          <a:xfrm>
            <a:off x="9447242" y="996148"/>
            <a:ext cx="304800" cy="304800"/>
          </a:xfrm>
          <a:prstGeom prst="downArrow">
            <a:avLst>
              <a:gd name="adj1" fmla="val 50000"/>
              <a:gd name="adj2" fmla="val 50000"/>
            </a:avLst>
          </a:prstGeom>
          <a:solidFill>
            <a:srgbClr val="FF0000"/>
          </a:solidFill>
          <a:ln w="9525">
            <a:solidFill>
              <a:srgbClr val="4A7EBB"/>
            </a:solidFill>
            <a:miter lim="800000"/>
            <a:headEnd/>
            <a:tailEnd/>
          </a:ln>
          <a:effectLst>
            <a:outerShdw blurRad="40000" dist="23000" dir="5400000" rotWithShape="0">
              <a:srgbClr val="808080">
                <a:alpha val="34999"/>
              </a:srgbClr>
            </a:outerShdw>
          </a:effectLst>
        </p:spPr>
        <p:txBody>
          <a:bodyPr anchor="ctr"/>
          <a:ls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lgn="ctr"/>
            <a:endParaRPr lang="es-ES_tradnl" altLang="es-MX">
              <a:solidFill>
                <a:srgbClr val="FFFFFF"/>
              </a:solidFill>
              <a:latin typeface="Calibri" panose="020F0502020204030204" pitchFamily="34" charset="0"/>
            </a:endParaRPr>
          </a:p>
        </p:txBody>
      </p:sp>
      <p:sp>
        <p:nvSpPr>
          <p:cNvPr id="2" name="1 Rectángulo"/>
          <p:cNvSpPr/>
          <p:nvPr/>
        </p:nvSpPr>
        <p:spPr>
          <a:xfrm>
            <a:off x="10382491" y="5544273"/>
            <a:ext cx="486137" cy="474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85592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4"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Antecedentes:</a:t>
            </a:r>
            <a:endParaRPr lang="es-ES_tradnl" altLang="es-MX" sz="2800" i="1" dirty="0">
              <a:solidFill>
                <a:schemeClr val="bg1"/>
              </a:solidFill>
              <a:ea typeface="ＭＳ Ｐゴシック" panose="020B0600070205080204" pitchFamily="34" charset="-128"/>
            </a:endParaRPr>
          </a:p>
        </p:txBody>
      </p:sp>
      <p:sp>
        <p:nvSpPr>
          <p:cNvPr id="18" name="CuadroTexto 17"/>
          <p:cNvSpPr txBox="1"/>
          <p:nvPr/>
        </p:nvSpPr>
        <p:spPr>
          <a:xfrm>
            <a:off x="4107543" y="1865040"/>
            <a:ext cx="7830948" cy="39703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endParaRPr lang="es-MX" sz="2800" dirty="0" smtClean="0"/>
          </a:p>
          <a:p>
            <a:r>
              <a:rPr lang="es-MX" sz="2800" dirty="0" smtClean="0"/>
              <a:t>Desde </a:t>
            </a:r>
            <a:r>
              <a:rPr lang="es-MX" sz="2800" dirty="0"/>
              <a:t>el contexto del </a:t>
            </a:r>
            <a:r>
              <a:rPr lang="es-MX" sz="2800" dirty="0" smtClean="0"/>
              <a:t>Diseño para el DS se observa  </a:t>
            </a:r>
            <a:r>
              <a:rPr lang="es-MX" sz="2800" dirty="0"/>
              <a:t>la necesidad de </a:t>
            </a:r>
            <a:r>
              <a:rPr lang="es-ES_tradnl" sz="2800" dirty="0"/>
              <a:t>repensar el quehacer </a:t>
            </a:r>
            <a:r>
              <a:rPr lang="es-ES_tradnl" sz="2800" dirty="0" smtClean="0"/>
              <a:t>como </a:t>
            </a:r>
            <a:r>
              <a:rPr lang="es-ES_tradnl" sz="2800" dirty="0"/>
              <a:t>una práctica dirigida por un compromiso socialmente responsable que requiere de reconocer una serie de circunstancias y marcos referenciales e incluso legales que deben considerarse </a:t>
            </a:r>
            <a:r>
              <a:rPr lang="es-ES_tradnl" sz="2800" dirty="0" smtClean="0"/>
              <a:t> </a:t>
            </a:r>
            <a:r>
              <a:rPr lang="es-ES_tradnl" sz="2800" dirty="0"/>
              <a:t>para proponer un ejercicio </a:t>
            </a:r>
            <a:r>
              <a:rPr lang="es-ES_tradnl" sz="2800" dirty="0" smtClean="0"/>
              <a:t>capaz </a:t>
            </a:r>
            <a:r>
              <a:rPr lang="es-ES_tradnl" sz="2800" dirty="0"/>
              <a:t>de transformar </a:t>
            </a:r>
            <a:r>
              <a:rPr lang="es-ES_tradnl" sz="2800" dirty="0" smtClean="0"/>
              <a:t>realidades.</a:t>
            </a:r>
          </a:p>
          <a:p>
            <a:endParaRPr lang="es-ES" sz="2800" dirty="0"/>
          </a:p>
        </p:txBody>
      </p:sp>
      <p:sp>
        <p:nvSpPr>
          <p:cNvPr id="19" name="Flecha derecha 18"/>
          <p:cNvSpPr/>
          <p:nvPr/>
        </p:nvSpPr>
        <p:spPr>
          <a:xfrm>
            <a:off x="3580597" y="1762328"/>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rotWithShape="1">
          <a:blip r:embed="rId2"/>
          <a:srcRect l="69332" t="20310" r="3110" b="58295"/>
          <a:stretch/>
        </p:blipFill>
        <p:spPr>
          <a:xfrm>
            <a:off x="301615" y="2539701"/>
            <a:ext cx="3359169" cy="2404155"/>
          </a:xfrm>
          <a:prstGeom prst="rect">
            <a:avLst/>
          </a:prstGeom>
        </p:spPr>
      </p:pic>
      <p:sp>
        <p:nvSpPr>
          <p:cNvPr id="3" name="CuadroTexto 2"/>
          <p:cNvSpPr txBox="1"/>
          <p:nvPr/>
        </p:nvSpPr>
        <p:spPr>
          <a:xfrm>
            <a:off x="382772" y="5018560"/>
            <a:ext cx="3277653" cy="584775"/>
          </a:xfrm>
          <a:prstGeom prst="rect">
            <a:avLst/>
          </a:prstGeom>
          <a:noFill/>
        </p:spPr>
        <p:txBody>
          <a:bodyPr wrap="square" rtlCol="0">
            <a:spAutoFit/>
          </a:bodyPr>
          <a:lstStyle/>
          <a:p>
            <a:r>
              <a:rPr lang="es-MX" sz="800" dirty="0" smtClean="0"/>
              <a:t>Fuente de </a:t>
            </a:r>
            <a:r>
              <a:rPr lang="es-MX" sz="800" dirty="0"/>
              <a:t>la imagen: https://www.gob.mx/profedet/documentos/manual-interno-para-la-atencion-integral-y-especializada-para-personas-y-grupos-vulnerables-o-en-situacion-de-discriminacion</a:t>
            </a:r>
          </a:p>
        </p:txBody>
      </p:sp>
    </p:spTree>
    <p:extLst>
      <p:ext uri="{BB962C8B-B14F-4D97-AF65-F5344CB8AC3E}">
        <p14:creationId xmlns:p14="http://schemas.microsoft.com/office/powerpoint/2010/main" val="13625675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0"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Contexto:</a:t>
            </a:r>
            <a:endParaRPr lang="es-ES_tradnl" altLang="es-MX" sz="2800" i="1" dirty="0">
              <a:solidFill>
                <a:schemeClr val="bg1"/>
              </a:solidFill>
              <a:ea typeface="ＭＳ Ｐゴシック" panose="020B0600070205080204" pitchFamily="34" charset="-128"/>
            </a:endParaRPr>
          </a:p>
        </p:txBody>
      </p:sp>
      <p:sp>
        <p:nvSpPr>
          <p:cNvPr id="11" name="CuadroTexto 10"/>
          <p:cNvSpPr txBox="1"/>
          <p:nvPr/>
        </p:nvSpPr>
        <p:spPr>
          <a:xfrm>
            <a:off x="4116050" y="1604299"/>
            <a:ext cx="7830948" cy="440120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_tradnl" sz="2800" dirty="0"/>
              <a:t>El horizonte de acción del diseño social es </a:t>
            </a:r>
            <a:r>
              <a:rPr lang="es-ES_tradnl" sz="2800" dirty="0" smtClean="0"/>
              <a:t>amplio.</a:t>
            </a:r>
          </a:p>
          <a:p>
            <a:r>
              <a:rPr lang="es-ES_tradnl" sz="2800" dirty="0" smtClean="0"/>
              <a:t> </a:t>
            </a:r>
          </a:p>
          <a:p>
            <a:r>
              <a:rPr lang="es-ES_tradnl" sz="2800" dirty="0" smtClean="0"/>
              <a:t>Nos </a:t>
            </a:r>
            <a:r>
              <a:rPr lang="es-ES_tradnl" sz="2800" dirty="0"/>
              <a:t>enfrentamos como </a:t>
            </a:r>
            <a:r>
              <a:rPr lang="es-ES_tradnl" sz="2800" dirty="0" smtClean="0"/>
              <a:t>diseñadores(ras) </a:t>
            </a:r>
            <a:r>
              <a:rPr lang="es-ES_tradnl" sz="2800" dirty="0"/>
              <a:t>al reto de generar condiciones de vida más igualitarias, equitativas, </a:t>
            </a:r>
            <a:r>
              <a:rPr lang="es-ES_tradnl" sz="2800" dirty="0" smtClean="0"/>
              <a:t>justas.</a:t>
            </a:r>
          </a:p>
          <a:p>
            <a:endParaRPr lang="es-ES_tradnl" sz="2800" dirty="0"/>
          </a:p>
          <a:p>
            <a:r>
              <a:rPr lang="es-ES_tradnl" sz="2800" dirty="0" smtClean="0"/>
              <a:t>Se plantean </a:t>
            </a:r>
            <a:r>
              <a:rPr lang="es-ES_tradnl" sz="2800" dirty="0"/>
              <a:t>una serie de variables que se conjugan </a:t>
            </a:r>
            <a:r>
              <a:rPr lang="es-ES_tradnl" sz="2800" dirty="0" smtClean="0"/>
              <a:t>para re </a:t>
            </a:r>
            <a:r>
              <a:rPr lang="es-ES_tradnl" sz="2800" dirty="0"/>
              <a:t>pensar en la praxis del diseño desde el adjetivo social como una posibilidad de hacer diseño desde la diversidad cultural para el desarrollo social.</a:t>
            </a:r>
            <a:endParaRPr lang="es-MX" sz="2800" dirty="0"/>
          </a:p>
        </p:txBody>
      </p:sp>
      <p:sp>
        <p:nvSpPr>
          <p:cNvPr id="15" name="Flecha derecha 14"/>
          <p:cNvSpPr/>
          <p:nvPr/>
        </p:nvSpPr>
        <p:spPr>
          <a:xfrm>
            <a:off x="3620356" y="1604299"/>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rotWithShape="1">
          <a:blip r:embed="rId2"/>
          <a:srcRect l="73333" t="23809" r="7381" b="47619"/>
          <a:stretch/>
        </p:blipFill>
        <p:spPr>
          <a:xfrm>
            <a:off x="689429" y="2599773"/>
            <a:ext cx="2351314" cy="1915887"/>
          </a:xfrm>
          <a:prstGeom prst="rect">
            <a:avLst/>
          </a:prstGeom>
        </p:spPr>
      </p:pic>
      <p:sp>
        <p:nvSpPr>
          <p:cNvPr id="8" name="CuadroTexto 7"/>
          <p:cNvSpPr txBox="1"/>
          <p:nvPr/>
        </p:nvSpPr>
        <p:spPr>
          <a:xfrm>
            <a:off x="457200" y="4792121"/>
            <a:ext cx="3277653" cy="461665"/>
          </a:xfrm>
          <a:prstGeom prst="rect">
            <a:avLst/>
          </a:prstGeom>
          <a:noFill/>
        </p:spPr>
        <p:txBody>
          <a:bodyPr wrap="square" rtlCol="0">
            <a:spAutoFit/>
          </a:bodyPr>
          <a:lstStyle/>
          <a:p>
            <a:r>
              <a:rPr lang="es-MX" sz="800" dirty="0" smtClean="0"/>
              <a:t>Fuente de </a:t>
            </a:r>
            <a:r>
              <a:rPr lang="es-MX" sz="800" dirty="0"/>
              <a:t>la imagen: https://www.istockphoto.com/es/vector/apariencia-aspecto-dise%C3%B1o-ojo-mirada-vista-imagen-creativa-icono-violeta-oscuro-gm1137427185-303320722</a:t>
            </a:r>
          </a:p>
        </p:txBody>
      </p:sp>
    </p:spTree>
    <p:extLst>
      <p:ext uri="{BB962C8B-B14F-4D97-AF65-F5344CB8AC3E}">
        <p14:creationId xmlns:p14="http://schemas.microsoft.com/office/powerpoint/2010/main" val="2027874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462982" y="2188949"/>
            <a:ext cx="6331528" cy="34163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ES_tradnl" sz="2400" dirty="0"/>
              <a:t>¿</a:t>
            </a:r>
            <a:r>
              <a:rPr lang="es-ES_tradnl" sz="2400" dirty="0" smtClean="0"/>
              <a:t>Cómo dar voz </a:t>
            </a:r>
            <a:r>
              <a:rPr lang="es-ES_tradnl" sz="2400" dirty="0"/>
              <a:t>y expresión a toda una serie de circunstancias sociales actuales que han sido poco abordadas desde el </a:t>
            </a:r>
            <a:r>
              <a:rPr lang="es-ES_tradnl" sz="2400" dirty="0" smtClean="0"/>
              <a:t>diseño?</a:t>
            </a:r>
          </a:p>
          <a:p>
            <a:pPr algn="just"/>
            <a:endParaRPr lang="es-ES_tradnl" sz="2400" dirty="0" smtClean="0"/>
          </a:p>
          <a:p>
            <a:pPr algn="just"/>
            <a:r>
              <a:rPr lang="es-ES_tradnl" sz="2400" dirty="0" smtClean="0"/>
              <a:t>Un diseño </a:t>
            </a:r>
            <a:r>
              <a:rPr lang="es-ES_tradnl" sz="2400" dirty="0"/>
              <a:t>que no tiene como fin último el comercio y que se tiñe del adjetivo social como posibilidad para actuar en favor de grupos desprotegidos, vulnerables o con requerimientos </a:t>
            </a:r>
            <a:r>
              <a:rPr lang="es-ES_tradnl" sz="2400" dirty="0" smtClean="0"/>
              <a:t>específicos.</a:t>
            </a:r>
            <a:endParaRPr lang="es-MX" sz="2400" dirty="0"/>
          </a:p>
        </p:txBody>
      </p:sp>
      <p:sp>
        <p:nvSpPr>
          <p:cNvPr id="12" name="Flecha derecha 11"/>
          <p:cNvSpPr/>
          <p:nvPr/>
        </p:nvSpPr>
        <p:spPr>
          <a:xfrm>
            <a:off x="1185891" y="2292726"/>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Process 7"/>
          <p:cNvSpPr/>
          <p:nvPr/>
        </p:nvSpPr>
        <p:spPr>
          <a:xfrm>
            <a:off x="0" y="204300"/>
            <a:ext cx="3962400" cy="1016001"/>
          </a:xfrm>
          <a:prstGeom prst="flowChartProcess">
            <a:avLst/>
          </a:prstGeom>
          <a:solidFill>
            <a:srgbClr val="FF9933"/>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4" name="Title 1"/>
          <p:cNvSpPr txBox="1">
            <a:spLocks/>
          </p:cNvSpPr>
          <p:nvPr/>
        </p:nvSpPr>
        <p:spPr>
          <a:xfrm>
            <a:off x="457200" y="317636"/>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Contexto:</a:t>
            </a:r>
            <a:endParaRPr lang="es-ES_tradnl" altLang="es-MX" sz="2800" i="1" dirty="0">
              <a:solidFill>
                <a:schemeClr val="bg1"/>
              </a:solidFill>
              <a:ea typeface="ＭＳ Ｐゴシック" panose="020B0600070205080204" pitchFamily="34" charset="-128"/>
            </a:endParaRPr>
          </a:p>
        </p:txBody>
      </p:sp>
      <p:sp>
        <p:nvSpPr>
          <p:cNvPr id="7" name="Flecha derecha 6"/>
          <p:cNvSpPr/>
          <p:nvPr/>
        </p:nvSpPr>
        <p:spPr>
          <a:xfrm>
            <a:off x="1185890" y="3682363"/>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rotWithShape="1">
          <a:blip r:embed="rId2"/>
          <a:srcRect l="45357" t="42328" r="39524" b="22117"/>
          <a:stretch/>
        </p:blipFill>
        <p:spPr>
          <a:xfrm>
            <a:off x="8523646" y="2314520"/>
            <a:ext cx="1843314" cy="2438400"/>
          </a:xfrm>
          <a:prstGeom prst="rect">
            <a:avLst/>
          </a:prstGeom>
        </p:spPr>
      </p:pic>
      <p:sp>
        <p:nvSpPr>
          <p:cNvPr id="9" name="CuadroTexto 8"/>
          <p:cNvSpPr txBox="1"/>
          <p:nvPr/>
        </p:nvSpPr>
        <p:spPr>
          <a:xfrm>
            <a:off x="8523646" y="5039822"/>
            <a:ext cx="1928307" cy="461665"/>
          </a:xfrm>
          <a:prstGeom prst="rect">
            <a:avLst/>
          </a:prstGeom>
          <a:noFill/>
        </p:spPr>
        <p:txBody>
          <a:bodyPr wrap="square" rtlCol="0">
            <a:spAutoFit/>
          </a:bodyPr>
          <a:lstStyle/>
          <a:p>
            <a:r>
              <a:rPr lang="es-MX" sz="800" dirty="0" smtClean="0"/>
              <a:t>Fuente de </a:t>
            </a:r>
            <a:r>
              <a:rPr lang="es-MX" sz="800" dirty="0"/>
              <a:t>la imagen: https://www.meguicabrera.com/mis-mejores-demos-para-tu-casting/</a:t>
            </a:r>
          </a:p>
        </p:txBody>
      </p:sp>
    </p:spTree>
    <p:extLst>
      <p:ext uri="{BB962C8B-B14F-4D97-AF65-F5344CB8AC3E}">
        <p14:creationId xmlns:p14="http://schemas.microsoft.com/office/powerpoint/2010/main" val="8912310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Plaza">
  <a:themeElements>
    <a:clrScheme name="Custom 16">
      <a:dk1>
        <a:sysClr val="windowText" lastClr="000000"/>
      </a:dk1>
      <a:lt1>
        <a:sysClr val="window" lastClr="FFFFFF"/>
      </a:lt1>
      <a:dk2>
        <a:srgbClr val="333333"/>
      </a:dk2>
      <a:lt2>
        <a:srgbClr val="CCCCCC"/>
      </a:lt2>
      <a:accent1>
        <a:srgbClr val="B9C1D1"/>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4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2093</TotalTime>
  <Words>2799</Words>
  <Application>Microsoft Office PowerPoint</Application>
  <PresentationFormat>Personalizado</PresentationFormat>
  <Paragraphs>230</Paragraphs>
  <Slides>35</Slides>
  <Notes>0</Notes>
  <HiddenSlides>0</HiddenSlides>
  <MMClips>0</MMClips>
  <ScaleCrop>false</ScaleCrop>
  <HeadingPairs>
    <vt:vector size="4" baseType="variant">
      <vt:variant>
        <vt:lpstr>Tema</vt:lpstr>
      </vt:variant>
      <vt:variant>
        <vt:i4>6</vt:i4>
      </vt:variant>
      <vt:variant>
        <vt:lpstr>Títulos de diapositiva</vt:lpstr>
      </vt:variant>
      <vt:variant>
        <vt:i4>35</vt:i4>
      </vt:variant>
    </vt:vector>
  </HeadingPairs>
  <TitlesOfParts>
    <vt:vector size="41" baseType="lpstr">
      <vt:lpstr>Tema de Office</vt:lpstr>
      <vt:lpstr>1_Tema de Office</vt:lpstr>
      <vt:lpstr>2_Tema de Office</vt:lpstr>
      <vt:lpstr>3_Tema de Office</vt:lpstr>
      <vt:lpstr>Plaza</vt:lpstr>
      <vt:lpstr>4_Tema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 villar</dc:creator>
  <cp:lastModifiedBy>gabriela villar</cp:lastModifiedBy>
  <cp:revision>174</cp:revision>
  <dcterms:created xsi:type="dcterms:W3CDTF">2015-09-28T18:21:47Z</dcterms:created>
  <dcterms:modified xsi:type="dcterms:W3CDTF">2019-10-01T01:21:57Z</dcterms:modified>
</cp:coreProperties>
</file>