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61" r:id="rId2"/>
    <p:sldId id="260" r:id="rId3"/>
    <p:sldId id="289" r:id="rId4"/>
    <p:sldId id="334" r:id="rId5"/>
    <p:sldId id="335" r:id="rId6"/>
    <p:sldId id="336" r:id="rId7"/>
    <p:sldId id="337" r:id="rId8"/>
    <p:sldId id="338" r:id="rId9"/>
    <p:sldId id="339" r:id="rId10"/>
    <p:sldId id="315" r:id="rId11"/>
    <p:sldId id="359" r:id="rId12"/>
    <p:sldId id="340" r:id="rId13"/>
    <p:sldId id="341" r:id="rId14"/>
    <p:sldId id="342" r:id="rId15"/>
    <p:sldId id="343" r:id="rId16"/>
    <p:sldId id="317" r:id="rId17"/>
    <p:sldId id="348" r:id="rId18"/>
    <p:sldId id="347" r:id="rId19"/>
    <p:sldId id="346" r:id="rId20"/>
    <p:sldId id="344" r:id="rId21"/>
    <p:sldId id="321" r:id="rId22"/>
    <p:sldId id="345" r:id="rId23"/>
    <p:sldId id="349" r:id="rId24"/>
    <p:sldId id="350" r:id="rId25"/>
    <p:sldId id="351" r:id="rId26"/>
    <p:sldId id="352" r:id="rId27"/>
    <p:sldId id="353" r:id="rId28"/>
    <p:sldId id="354" r:id="rId29"/>
    <p:sldId id="328" r:id="rId30"/>
    <p:sldId id="356" r:id="rId31"/>
    <p:sldId id="357" r:id="rId32"/>
    <p:sldId id="259" r:id="rId3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50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11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440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12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2230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13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3202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14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455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15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42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822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18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4986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19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7187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20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0390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22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567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23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1568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24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561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25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6352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26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293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9133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28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7171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30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957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31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6782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CONTRAPORTADA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8340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4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4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951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5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917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6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780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898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8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928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9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442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t>26/09/2019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318001" y="2236424"/>
            <a:ext cx="4341257" cy="4221114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s-ES" sz="4000" dirty="0">
                <a:latin typeface="Metropolis Black"/>
                <a:cs typeface="Metropolis Black"/>
              </a:rPr>
              <a:t>Selección natural y artificial </a:t>
            </a:r>
            <a:r>
              <a:rPr lang="es-ES" sz="3500" dirty="0" smtClean="0">
                <a:latin typeface="Metropolis Black"/>
                <a:cs typeface="Metropolis Black"/>
              </a:rPr>
              <a:t/>
            </a:r>
            <a:br>
              <a:rPr lang="es-ES" sz="3500" dirty="0" smtClean="0">
                <a:latin typeface="Metropolis Black"/>
                <a:cs typeface="Metropolis Black"/>
              </a:rPr>
            </a:br>
            <a:r>
              <a:rPr lang="es-ES" sz="3500" dirty="0" smtClean="0">
                <a:latin typeface="Metropolis Black"/>
                <a:cs typeface="Metropolis Black"/>
              </a:rPr>
              <a:t/>
            </a:r>
            <a:br>
              <a:rPr lang="es-ES" sz="3500" dirty="0" smtClean="0">
                <a:latin typeface="Metropolis Black"/>
                <a:cs typeface="Metropolis Black"/>
              </a:rPr>
            </a:br>
            <a:r>
              <a:rPr lang="es-MX" sz="1800" dirty="0">
                <a:solidFill>
                  <a:prstClr val="black"/>
                </a:solidFill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PROGRAMA POR COMPETENCIAS </a:t>
            </a:r>
            <a:br>
              <a:rPr lang="es-MX" sz="1800" dirty="0">
                <a:solidFill>
                  <a:prstClr val="black"/>
                </a:solidFill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</a:br>
            <a:r>
              <a:rPr lang="es-MX" sz="1800" dirty="0">
                <a:solidFill>
                  <a:prstClr val="black"/>
                </a:solidFill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GENÉTICA GENERAL </a:t>
            </a:r>
            <a:br>
              <a:rPr lang="es-MX" sz="1800" dirty="0">
                <a:solidFill>
                  <a:prstClr val="black"/>
                </a:solidFill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</a:br>
            <a:r>
              <a:rPr lang="es-ES" sz="3500" dirty="0" smtClean="0">
                <a:latin typeface="Metropolis Black"/>
                <a:cs typeface="Metropolis Black"/>
              </a:rPr>
              <a:t/>
            </a:r>
            <a:br>
              <a:rPr lang="es-ES" sz="3500" dirty="0" smtClean="0">
                <a:latin typeface="Metropolis Black"/>
                <a:cs typeface="Metropolis Black"/>
              </a:rPr>
            </a:br>
            <a:r>
              <a:rPr lang="es-ES" sz="1400" b="1" dirty="0" smtClean="0">
                <a:latin typeface="Metropolis Black"/>
                <a:cs typeface="Metropolis Black"/>
              </a:rPr>
              <a:t>DR. ERNESTO JOEL DORANTES CORONADO </a:t>
            </a:r>
            <a:r>
              <a:rPr lang="es-ES" sz="3500" dirty="0">
                <a:latin typeface="Metropolis Black"/>
                <a:cs typeface="Metropolis Black"/>
              </a:rPr>
              <a:t/>
            </a:r>
            <a:br>
              <a:rPr lang="es-ES" sz="3500" dirty="0">
                <a:latin typeface="Metropolis Black"/>
                <a:cs typeface="Metropolis Black"/>
              </a:rPr>
            </a:br>
            <a:r>
              <a:rPr lang="es-ES" sz="3500" dirty="0" smtClean="0">
                <a:latin typeface="Metropolis Black"/>
                <a:cs typeface="Metropolis Black"/>
              </a:rPr>
              <a:t/>
            </a:r>
            <a:br>
              <a:rPr lang="es-ES" sz="3500" dirty="0" smtClean="0">
                <a:latin typeface="Metropolis Black"/>
                <a:cs typeface="Metropolis Black"/>
              </a:rPr>
            </a:br>
            <a:r>
              <a:rPr lang="es-ES" sz="3500" dirty="0">
                <a:latin typeface="Metropolis Black"/>
                <a:cs typeface="Metropolis Black"/>
              </a:rPr>
              <a:t/>
            </a:r>
            <a:br>
              <a:rPr lang="es-ES" sz="3500" dirty="0">
                <a:latin typeface="Metropolis Black"/>
                <a:cs typeface="Metropolis Black"/>
              </a:rPr>
            </a:br>
            <a:r>
              <a:rPr lang="es-ES" sz="1700" dirty="0" smtClean="0">
                <a:latin typeface="Metropolis Light"/>
                <a:cs typeface="Metropolis Black"/>
              </a:rPr>
              <a:t>24</a:t>
            </a:r>
            <a:r>
              <a:rPr lang="es-ES" sz="1700" dirty="0" smtClean="0">
                <a:latin typeface="Metropolis Light"/>
                <a:cs typeface="Metropolis Light"/>
              </a:rPr>
              <a:t>/09/19</a:t>
            </a:r>
            <a:endParaRPr lang="es-ES" sz="1700" dirty="0">
              <a:latin typeface="Metropolis Light"/>
              <a:cs typeface="Metropolis Light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70840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4025900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699" y="46990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5114664" y="780534"/>
            <a:ext cx="3982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>
                <a:latin typeface="Metropolis Light"/>
                <a:cs typeface="Metropolis Light"/>
              </a:rPr>
              <a:t>Centro Universitario UAEM Temascaltepec </a:t>
            </a:r>
          </a:p>
          <a:p>
            <a:r>
              <a:rPr lang="es-ES" sz="1400" dirty="0" smtClean="0">
                <a:latin typeface="Metropolis Light"/>
                <a:cs typeface="Metropolis Light"/>
              </a:rPr>
              <a:t>       Ingeniero Agrónomo zootecnista 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0" y="0"/>
            <a:ext cx="3708400" cy="67753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/>
          <a:srcRect r="4253" b="16521"/>
          <a:stretch/>
        </p:blipFill>
        <p:spPr>
          <a:xfrm>
            <a:off x="-45088" y="3435335"/>
            <a:ext cx="3733169" cy="244445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059" y="1721822"/>
            <a:ext cx="3712333" cy="142629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8941" y="5513942"/>
            <a:ext cx="1310761" cy="126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27596"/>
            <a:ext cx="8229600" cy="1143000"/>
          </a:xfrm>
        </p:spPr>
        <p:txBody>
          <a:bodyPr/>
          <a:lstStyle/>
          <a:p>
            <a:r>
              <a:rPr lang="es-MX" dirty="0" smtClean="0"/>
              <a:t>Selección artificial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Selección realizada por el criador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5"/>
            <a:ext cx="8064896" cy="3117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75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5" y="6279969"/>
            <a:ext cx="1993189" cy="43241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409952" y="1110701"/>
            <a:ext cx="44518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prstClr val="black"/>
                </a:solidFill>
                <a:ea typeface="+mj-ea"/>
                <a:cs typeface="+mj-cs"/>
              </a:rPr>
              <a:t>Selección artificial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2106728" y="1751332"/>
            <a:ext cx="5058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/>
              <a:t>Selección realizada por el criador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194" y="2779629"/>
            <a:ext cx="6504065" cy="251405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1812" y="2781437"/>
            <a:ext cx="1733550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210504" y="878011"/>
            <a:ext cx="43236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prstClr val="black"/>
                </a:solidFill>
                <a:ea typeface="+mj-ea"/>
                <a:cs typeface="+mj-cs"/>
              </a:rPr>
              <a:t>Selección artificial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050890" y="1834286"/>
            <a:ext cx="6642848" cy="2230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s-MX" dirty="0" smtClean="0"/>
              <a:t>Las dirige el hombre para su utilidad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s-MX" dirty="0" smtClean="0"/>
              <a:t>Opera hacia un objetivo específico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s-MX" dirty="0" smtClean="0"/>
              <a:t>Se obtiene una transformación más rápida de características fenotípicas  de la especie en cuestión 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532" y="4311345"/>
            <a:ext cx="2350206" cy="159761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017" y="4166905"/>
            <a:ext cx="2330960" cy="1745970"/>
          </a:xfrm>
          <a:prstGeom prst="rect">
            <a:avLst/>
          </a:prstGeom>
        </p:spPr>
      </p:pic>
      <p:sp>
        <p:nvSpPr>
          <p:cNvPr id="11" name="Flecha derecha 10"/>
          <p:cNvSpPr/>
          <p:nvPr/>
        </p:nvSpPr>
        <p:spPr>
          <a:xfrm>
            <a:off x="3633496" y="4867835"/>
            <a:ext cx="1283286" cy="484632"/>
          </a:xfrm>
          <a:prstGeom prst="rightArrow">
            <a:avLst/>
          </a:prstGeom>
        </p:spPr>
        <p:style>
          <a:lnRef idx="1">
            <a:schemeClr val="accent1"/>
          </a:lnRef>
          <a:fillRef idx="1003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selección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5704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1281" y="1058853"/>
            <a:ext cx="8509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latin typeface="Metropolis Black"/>
              </a:rPr>
              <a:t>La selección artificial de las especies que nos alimentan </a:t>
            </a:r>
            <a:endParaRPr lang="es-MX" sz="2400" b="1" dirty="0">
              <a:latin typeface="Metropolis Black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79795" y="1828440"/>
            <a:ext cx="78960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EL MAIZ (Zea </a:t>
            </a:r>
            <a:r>
              <a:rPr lang="es-MX" b="1" dirty="0" err="1" smtClean="0"/>
              <a:t>mays</a:t>
            </a:r>
            <a:r>
              <a:rPr lang="es-MX" b="1" dirty="0" smtClean="0"/>
              <a:t>)  </a:t>
            </a:r>
          </a:p>
          <a:p>
            <a:endParaRPr lang="es-MX" dirty="0"/>
          </a:p>
          <a:p>
            <a:r>
              <a:rPr lang="es-MX" dirty="0" smtClean="0"/>
              <a:t>Fue domesticado en Mesoamérica (de Nayarit a Nicaragua) a partir de diferentes poblaciones de </a:t>
            </a:r>
            <a:r>
              <a:rPr lang="es-MX" dirty="0" err="1" smtClean="0"/>
              <a:t>Teocintle</a:t>
            </a:r>
            <a:r>
              <a:rPr lang="es-MX" dirty="0" smtClean="0"/>
              <a:t> hace unos 8,000 años y seleccionado artificialmente a través de seleccionar las mejores mazorcas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81" y="3429000"/>
            <a:ext cx="2619375" cy="175260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128348" y="5176786"/>
            <a:ext cx="1082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Teocintle</a:t>
            </a:r>
            <a:r>
              <a:rPr lang="es-MX" dirty="0" smtClean="0"/>
              <a:t> </a:t>
            </a:r>
            <a:endParaRPr lang="es-MX" dirty="0"/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3227294" y="4305300"/>
            <a:ext cx="1707777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577" y="330576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21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06822" y="954507"/>
            <a:ext cx="72479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400" b="1" dirty="0">
                <a:solidFill>
                  <a:prstClr val="black"/>
                </a:solidFill>
                <a:latin typeface="Metropolis Black"/>
              </a:rPr>
              <a:t>La selección artificial de las especies que nos alimentan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34118" y="1780139"/>
            <a:ext cx="82833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El Guajolote </a:t>
            </a:r>
            <a:r>
              <a:rPr lang="es-MX" dirty="0" smtClean="0"/>
              <a:t>(</a:t>
            </a:r>
            <a:r>
              <a:rPr lang="es-MX" dirty="0" err="1" smtClean="0"/>
              <a:t>Meleagris</a:t>
            </a:r>
            <a:r>
              <a:rPr lang="es-MX" dirty="0" smtClean="0"/>
              <a:t> gallopavo) </a:t>
            </a:r>
          </a:p>
          <a:p>
            <a:endParaRPr lang="es-MX" b="1" dirty="0"/>
          </a:p>
          <a:p>
            <a:r>
              <a:rPr lang="es-MX" dirty="0" smtClean="0"/>
              <a:t>Ave  mexicana domesticado en el centro de México en </a:t>
            </a:r>
            <a:r>
              <a:rPr lang="es-MX" dirty="0" err="1" smtClean="0"/>
              <a:t>Tlamatla</a:t>
            </a:r>
            <a:r>
              <a:rPr lang="es-MX" dirty="0" smtClean="0"/>
              <a:t> y </a:t>
            </a:r>
            <a:r>
              <a:rPr lang="es-MX" dirty="0" err="1" smtClean="0"/>
              <a:t>Tlatilco</a:t>
            </a:r>
            <a:r>
              <a:rPr lang="es-MX" dirty="0" smtClean="0"/>
              <a:t> hace unos      3 000 años</a:t>
            </a:r>
          </a:p>
          <a:p>
            <a:endParaRPr lang="es-MX" b="1" dirty="0" smtClean="0"/>
          </a:p>
          <a:p>
            <a:endParaRPr lang="es-MX" b="1" dirty="0" smtClean="0"/>
          </a:p>
          <a:p>
            <a:endParaRPr lang="es-MX" b="1" dirty="0"/>
          </a:p>
          <a:p>
            <a:endParaRPr lang="es-MX" b="1" dirty="0" smtClean="0"/>
          </a:p>
          <a:p>
            <a:endParaRPr lang="es-MX" b="1" dirty="0"/>
          </a:p>
          <a:p>
            <a:endParaRPr lang="es-MX" b="1" dirty="0"/>
          </a:p>
          <a:p>
            <a:r>
              <a:rPr lang="es-MX" b="1" dirty="0" err="1" smtClean="0"/>
              <a:t>Xoloescuintle</a:t>
            </a:r>
            <a:r>
              <a:rPr lang="es-MX" b="1" dirty="0" smtClean="0"/>
              <a:t>  </a:t>
            </a:r>
          </a:p>
          <a:p>
            <a:r>
              <a:rPr lang="es-MX" dirty="0" smtClean="0"/>
              <a:t>Fue domesticado por los pueblos prehispánicos en México hace más de 5500 años. Se utilizaba como alimento y manjar en el pozole. En la actualidad solo es un animal de compañía 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2356" y="2870548"/>
            <a:ext cx="1261140" cy="155058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4745" y="2870548"/>
            <a:ext cx="2474743" cy="164682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5812" y="5573184"/>
            <a:ext cx="1603676" cy="99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94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18564" y="1238490"/>
            <a:ext cx="79875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400" b="1" dirty="0">
                <a:solidFill>
                  <a:prstClr val="black"/>
                </a:solidFill>
                <a:latin typeface="Metropolis Black"/>
              </a:rPr>
              <a:t>La selección artificial </a:t>
            </a:r>
            <a:r>
              <a:rPr lang="es-MX" sz="2400" b="1" dirty="0" smtClean="0">
                <a:solidFill>
                  <a:prstClr val="black"/>
                </a:solidFill>
                <a:latin typeface="Metropolis Black"/>
              </a:rPr>
              <a:t>y la genética para el mejoramiento </a:t>
            </a:r>
            <a:endParaRPr lang="es-MX" sz="2400" b="1" dirty="0">
              <a:solidFill>
                <a:prstClr val="black"/>
              </a:solidFill>
              <a:latin typeface="Metropolis Black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43753" y="2102483"/>
            <a:ext cx="8337176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s-MX" sz="3200" dirty="0">
                <a:solidFill>
                  <a:prstClr val="black"/>
                </a:solidFill>
              </a:rPr>
              <a:t>Desechar = seleccionar</a:t>
            </a:r>
          </a:p>
          <a:p>
            <a:pPr lvl="0">
              <a:spcBef>
                <a:spcPct val="20000"/>
              </a:spcBef>
            </a:pPr>
            <a:r>
              <a:rPr lang="es-MX" sz="3200" dirty="0">
                <a:solidFill>
                  <a:prstClr val="black"/>
                </a:solidFill>
              </a:rPr>
              <a:t>Es importante desechar por razones genéticas y </a:t>
            </a:r>
            <a:r>
              <a:rPr lang="es-MX" sz="3200" u="sng" dirty="0">
                <a:solidFill>
                  <a:prstClr val="black"/>
                </a:solidFill>
              </a:rPr>
              <a:t>no ambientales o por mal aspecto</a:t>
            </a:r>
            <a:r>
              <a:rPr lang="es-MX" sz="3200" dirty="0">
                <a:solidFill>
                  <a:prstClr val="black"/>
                </a:solidFill>
              </a:rPr>
              <a:t>.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041" y="3770632"/>
            <a:ext cx="2371550" cy="178628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3709" y="3770632"/>
            <a:ext cx="1743607" cy="174360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487" y="3740551"/>
            <a:ext cx="2304488" cy="1676545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856486" y="5539624"/>
            <a:ext cx="80320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dirty="0">
                <a:solidFill>
                  <a:prstClr val="black"/>
                </a:solidFill>
              </a:rPr>
              <a:t>Fácil desechar por mal aspecto o enfermedad pero  ayuda poco al </a:t>
            </a:r>
            <a:r>
              <a:rPr lang="es-MX" dirty="0" err="1" smtClean="0">
                <a:solidFill>
                  <a:prstClr val="black"/>
                </a:solidFill>
              </a:rPr>
              <a:t>Mej</a:t>
            </a:r>
            <a:r>
              <a:rPr lang="es-MX" dirty="0" smtClean="0">
                <a:solidFill>
                  <a:prstClr val="black"/>
                </a:solidFill>
              </a:rPr>
              <a:t>. Genético</a:t>
            </a:r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27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76901"/>
            <a:ext cx="8229600" cy="1143000"/>
          </a:xfrm>
        </p:spPr>
        <p:txBody>
          <a:bodyPr/>
          <a:lstStyle/>
          <a:p>
            <a:r>
              <a:rPr lang="es-MX" dirty="0" smtClean="0"/>
              <a:t>Selección artificial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Selección hecha por el criador </a:t>
            </a:r>
          </a:p>
          <a:p>
            <a:r>
              <a:rPr lang="es-MX" dirty="0" smtClean="0"/>
              <a:t>Desechar = seleccionar</a:t>
            </a:r>
          </a:p>
          <a:p>
            <a:pPr marL="0" indent="0">
              <a:buNone/>
            </a:pPr>
            <a:r>
              <a:rPr lang="es-MX" dirty="0" smtClean="0"/>
              <a:t>Es importante desechar por razones genéticas y no ambientales o por mal aspecto. </a:t>
            </a:r>
            <a:endParaRPr lang="es-MX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12162"/>
            <a:ext cx="2304256" cy="1675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113" y="3912162"/>
            <a:ext cx="1745927" cy="174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344" y="3912162"/>
            <a:ext cx="2369016" cy="1790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115616" y="5908630"/>
            <a:ext cx="6920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Fácil desechar por mal aspecto o enfermedad pero  ayuda poco al MG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09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46467" y="1071010"/>
            <a:ext cx="78586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>
                <a:solidFill>
                  <a:prstClr val="black"/>
                </a:solidFill>
                <a:ea typeface="+mj-ea"/>
                <a:cs typeface="+mj-cs"/>
              </a:rPr>
              <a:t>Selección animal </a:t>
            </a:r>
            <a:r>
              <a:rPr lang="es-MX" sz="3200" dirty="0" smtClean="0">
                <a:solidFill>
                  <a:prstClr val="black"/>
                </a:solidFill>
                <a:ea typeface="+mj-ea"/>
                <a:cs typeface="+mj-cs"/>
              </a:rPr>
              <a:t>en el mejoramiento genético</a:t>
            </a:r>
            <a:endParaRPr lang="es-MX" sz="3200" dirty="0"/>
          </a:p>
        </p:txBody>
      </p:sp>
      <p:sp>
        <p:nvSpPr>
          <p:cNvPr id="6" name="Rectángulo 5"/>
          <p:cNvSpPr/>
          <p:nvPr/>
        </p:nvSpPr>
        <p:spPr>
          <a:xfrm>
            <a:off x="1519518" y="1846842"/>
            <a:ext cx="5747472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Es la elección </a:t>
            </a:r>
            <a:r>
              <a:rPr lang="es-MX" sz="2400" dirty="0"/>
              <a:t>de los animales destinados a la reproducción, para conseguir mejoras en la raza.</a:t>
            </a:r>
          </a:p>
          <a:p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016" y="3754235"/>
            <a:ext cx="2466975" cy="18478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5070" y="3982835"/>
            <a:ext cx="2828925" cy="161925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5075" y="4009351"/>
            <a:ext cx="282892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56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61012" y="2323802"/>
            <a:ext cx="8229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3200" dirty="0">
                <a:solidFill>
                  <a:prstClr val="black"/>
                </a:solidFill>
              </a:rPr>
              <a:t>Proceso  que consiste en escoger  las mejores características de los animales, las mas superiores  con el objetivo de aparearlos y producir descendencias con mayor potencial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972071" y="1389241"/>
            <a:ext cx="3470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/>
              <a:t>SELECCIÓN GENÉTICA 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44614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836813" y="1244461"/>
            <a:ext cx="34703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800" b="1" dirty="0">
                <a:solidFill>
                  <a:prstClr val="black"/>
                </a:solidFill>
              </a:rPr>
              <a:t>SELECCIÓN GENÉTICA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412210" y="1870627"/>
            <a:ext cx="6629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Metropolis Black"/>
              </a:rPr>
              <a:t>Elección de que algunos animales sean los procreadores de la siguiente generación </a:t>
            </a:r>
          </a:p>
          <a:p>
            <a:endParaRPr lang="es-MX" sz="2400" dirty="0">
              <a:latin typeface="Metropolis Black"/>
            </a:endParaRPr>
          </a:p>
          <a:p>
            <a:r>
              <a:rPr lang="es-MX" sz="2400" dirty="0">
                <a:latin typeface="Metropolis Black"/>
              </a:rPr>
              <a:t>Modifica la frecuencia con la que ciertos genes aparecen en una población</a:t>
            </a:r>
          </a:p>
          <a:p>
            <a:r>
              <a:rPr lang="es-MX" sz="2400" dirty="0">
                <a:latin typeface="Metropolis Black"/>
              </a:rPr>
              <a:t>Situación ideal</a:t>
            </a:r>
            <a:r>
              <a:rPr lang="es-MX" sz="2400" dirty="0" smtClean="0">
                <a:latin typeface="Metropolis Black"/>
              </a:rPr>
              <a:t>:</a:t>
            </a:r>
          </a:p>
          <a:p>
            <a:endParaRPr lang="es-MX" sz="2400" dirty="0">
              <a:latin typeface="Metropolis Black"/>
            </a:endParaRPr>
          </a:p>
          <a:p>
            <a:r>
              <a:rPr lang="es-MX" sz="2400" dirty="0">
                <a:latin typeface="Metropolis Black"/>
              </a:rPr>
              <a:t>Muchos genes “buenos</a:t>
            </a:r>
            <a:r>
              <a:rPr lang="es-MX" sz="2400" dirty="0" smtClean="0">
                <a:latin typeface="Metropolis Black"/>
              </a:rPr>
              <a:t>”</a:t>
            </a:r>
          </a:p>
          <a:p>
            <a:endParaRPr lang="es-MX" sz="2400" dirty="0">
              <a:latin typeface="Metropolis Black"/>
            </a:endParaRPr>
          </a:p>
          <a:p>
            <a:r>
              <a:rPr lang="es-MX" sz="2400" dirty="0">
                <a:latin typeface="Metropolis Black"/>
              </a:rPr>
              <a:t>Pocos genes “malos”</a:t>
            </a:r>
          </a:p>
        </p:txBody>
      </p:sp>
    </p:spTree>
    <p:extLst>
      <p:ext uri="{BB962C8B-B14F-4D97-AF65-F5344CB8AC3E}">
        <p14:creationId xmlns:p14="http://schemas.microsoft.com/office/powerpoint/2010/main" val="87499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4109003" y="6403453"/>
            <a:ext cx="5012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b="1" dirty="0" smtClean="0">
                <a:latin typeface="Metropolis Black"/>
                <a:cs typeface="Metropolis Black"/>
              </a:rPr>
              <a:t>GENÉTICA GENERAL </a:t>
            </a:r>
            <a:r>
              <a:rPr lang="es-ES" sz="900" b="1" dirty="0">
                <a:latin typeface="Metropolis Black"/>
                <a:cs typeface="Metropolis Black"/>
              </a:rPr>
              <a:t/>
            </a:r>
            <a:br>
              <a:rPr lang="es-ES" sz="900" b="1" dirty="0">
                <a:latin typeface="Metropolis Black"/>
                <a:cs typeface="Metropolis Black"/>
              </a:rPr>
            </a:br>
            <a:r>
              <a:rPr lang="es-ES" sz="900" b="1" dirty="0" smtClean="0"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schemeClr val="bg1"/>
              </a:solidFill>
              <a:latin typeface="Metropolis Light"/>
              <a:cs typeface="Metropolis Light"/>
            </a:endParaRP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34440"/>
              </p:ext>
            </p:extLst>
          </p:nvPr>
        </p:nvGraphicFramePr>
        <p:xfrm>
          <a:off x="217315" y="2582079"/>
          <a:ext cx="8681120" cy="3566160"/>
        </p:xfrm>
        <a:graphic>
          <a:graphicData uri="http://schemas.openxmlformats.org/drawingml/2006/table">
            <a:tbl>
              <a:tblPr firstRow="1" bandRow="1"/>
              <a:tblGrid>
                <a:gridCol w="8681120"/>
              </a:tblGrid>
              <a:tr h="36059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PROPÓSITO GENERAL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AC90"/>
                    </a:solidFill>
                  </a:tcPr>
                </a:tc>
              </a:tr>
              <a:tr h="159689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just"/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/>
                          <a:ea typeface="+mn-ea"/>
                          <a:cs typeface="+mn-cs"/>
                        </a:rPr>
                        <a:t>Al finalizar el curso el estudiante será capaz de aplicar e interpretar de manera esquemática cómo se transmiten los genes para la expresión del genotipo y el fenotipo en las plantas y animales, así como los principios importantes para conservar, mejorar y combinar la herencia de los mismos, formando nuevas variedades o razas o mejorando las ya existentes. A partir de identificar los caracteres objetivos de la producción animal, su forma y composición química como factores de la herencia llamados genes. Y la segregación genética a través de las leyes de la herencia. Estos conocimientos se identificarán a través de lecturas y de tareas de investigación con productores o aprovechando la posta zootécnica del Centro Universitario UAEM Temascaltepec. </a:t>
                      </a:r>
                      <a:endParaRPr lang="es-MX" dirty="0">
                        <a:latin typeface="Metropolis Black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AC90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657725" y="1090980"/>
            <a:ext cx="82407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PROGRAMA POR COMPETENCIAS </a:t>
            </a:r>
          </a:p>
          <a:p>
            <a:pPr algn="ctr"/>
            <a:r>
              <a:rPr lang="es-MX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GENÉTICA GENERAL </a:t>
            </a:r>
          </a:p>
          <a:p>
            <a:pPr algn="ctr"/>
            <a:endParaRPr lang="es-MX" dirty="0">
              <a:solidFill>
                <a:prstClr val="black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ELABORADO POR: DR. ERNESTO JOEL DORANTES CORONADO</a:t>
            </a:r>
          </a:p>
          <a:p>
            <a:r>
              <a:rPr lang="es-MX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                                  </a:t>
            </a:r>
            <a:r>
              <a:rPr lang="es-MX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UNIDAD DE COMPETENCIA: I</a:t>
            </a:r>
          </a:p>
        </p:txBody>
      </p:sp>
    </p:spTree>
    <p:extLst>
      <p:ext uri="{BB962C8B-B14F-4D97-AF65-F5344CB8AC3E}">
        <p14:creationId xmlns:p14="http://schemas.microsoft.com/office/powerpoint/2010/main" val="189359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0" y="1213009"/>
            <a:ext cx="88750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2400" u="sng" dirty="0">
                <a:latin typeface="Century Gothic" panose="020B0502020202020204"/>
              </a:rPr>
              <a:t>La selección genética </a:t>
            </a:r>
            <a:r>
              <a:rPr lang="es-MX" sz="2400" dirty="0">
                <a:latin typeface="Century Gothic" panose="020B0502020202020204"/>
              </a:rPr>
              <a:t>es una herramienta de conocimiento, disponible para el productor comercial, que le facilita seleccionar reproductores acordes a sus propios objetivos, su medio ambiente, su sistema de trabajo y su mercado; permitiéndole obtener avances permanentes y acumulativos.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7" y="3608547"/>
            <a:ext cx="4206605" cy="238374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7573" y="3608547"/>
            <a:ext cx="3816427" cy="2402032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3633496" y="5053997"/>
            <a:ext cx="2084294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dirty="0">
                <a:latin typeface="Century Gothic" panose="020B0502020202020204"/>
              </a:rPr>
              <a:t>Muy importante</a:t>
            </a:r>
          </a:p>
          <a:p>
            <a:pPr lvl="0" algn="ctr"/>
            <a:r>
              <a:rPr lang="es-MX" dirty="0" smtClean="0">
                <a:latin typeface="Century Gothic" panose="020B0502020202020204"/>
              </a:rPr>
              <a:t>Seleccionar </a:t>
            </a:r>
            <a:r>
              <a:rPr lang="es-MX" dirty="0">
                <a:latin typeface="Century Gothic" panose="020B0502020202020204"/>
              </a:rPr>
              <a:t>por  genotipo </a:t>
            </a:r>
          </a:p>
        </p:txBody>
      </p:sp>
    </p:spTree>
    <p:extLst>
      <p:ext uri="{BB962C8B-B14F-4D97-AF65-F5344CB8AC3E}">
        <p14:creationId xmlns:p14="http://schemas.microsoft.com/office/powerpoint/2010/main" val="310857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/>
          <a:p>
            <a:r>
              <a:rPr lang="es-MX" dirty="0" smtClean="0"/>
              <a:t>Objetivo de selección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Mejorar la media 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891118"/>
            <a:ext cx="5976664" cy="3217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3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057399" y="1065114"/>
            <a:ext cx="59570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dirty="0">
                <a:solidFill>
                  <a:prstClr val="black"/>
                </a:solidFill>
                <a:ea typeface="+mj-ea"/>
                <a:cs typeface="+mj-cs"/>
              </a:rPr>
              <a:t>Objetivo de selección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2937143" y="2154977"/>
            <a:ext cx="34848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s-MX" sz="3200" dirty="0">
                <a:solidFill>
                  <a:prstClr val="black"/>
                </a:solidFill>
              </a:rPr>
              <a:t>Mejorar la media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276" y="2914478"/>
            <a:ext cx="5974598" cy="321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75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373923" y="1065115"/>
            <a:ext cx="3514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/>
              <a:t>PROGRESO GENÉTICO </a:t>
            </a:r>
            <a:endParaRPr lang="es-MX" sz="28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1213909" y="1566859"/>
            <a:ext cx="608756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dirty="0" smtClean="0"/>
              <a:t>Es la mejora que se obtiene entre generaciones</a:t>
            </a:r>
            <a:endParaRPr lang="es-MX" sz="2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597878" y="2093295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Metropolis Black"/>
              </a:rPr>
              <a:t>Ejemplo:</a:t>
            </a:r>
          </a:p>
          <a:p>
            <a:r>
              <a:rPr lang="es-MX" sz="2400" dirty="0" smtClean="0">
                <a:latin typeface="Metropolis Black"/>
              </a:rPr>
              <a:t>Si a través de la selección se logra que los descendientes sean superiores en un determinado </a:t>
            </a:r>
            <a:r>
              <a:rPr lang="es-MX" sz="2400" dirty="0" err="1" smtClean="0">
                <a:latin typeface="Metropolis Black"/>
              </a:rPr>
              <a:t>caracter</a:t>
            </a:r>
            <a:r>
              <a:rPr lang="es-MX" sz="2400" dirty="0" smtClean="0">
                <a:latin typeface="Metropolis Black"/>
              </a:rPr>
              <a:t>, por ejemplo producción media de leche diaria aumenta en los descendientes  entonces ha ocurrido un progreso genético. Si disminuye el progreso genético ha sido negativo. </a:t>
            </a:r>
            <a:endParaRPr lang="es-MX" sz="2400" dirty="0">
              <a:latin typeface="Metropolis Black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9722" y="4585635"/>
            <a:ext cx="2533650" cy="180975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/>
          <a:srcRect l="9377" t="7068" r="12077" b="22194"/>
          <a:stretch/>
        </p:blipFill>
        <p:spPr>
          <a:xfrm>
            <a:off x="967152" y="4724284"/>
            <a:ext cx="2595798" cy="1555685"/>
          </a:xfrm>
          <a:prstGeom prst="rect">
            <a:avLst/>
          </a:prstGeom>
        </p:spPr>
      </p:pic>
      <p:cxnSp>
        <p:nvCxnSpPr>
          <p:cNvPr id="16" name="Conector recto de flecha 15"/>
          <p:cNvCxnSpPr>
            <a:stCxn id="14" idx="3"/>
            <a:endCxn id="12" idx="1"/>
          </p:cNvCxnSpPr>
          <p:nvPr/>
        </p:nvCxnSpPr>
        <p:spPr>
          <a:xfrm flipV="1">
            <a:off x="3562950" y="5490510"/>
            <a:ext cx="1346772" cy="11617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21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09953" y="1065114"/>
            <a:ext cx="821201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400" dirty="0">
                <a:solidFill>
                  <a:prstClr val="black"/>
                </a:solidFill>
              </a:rPr>
              <a:t>FACTORES QUE CONTROLAN EL PROGESO GENÉTICO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509953" y="2598877"/>
            <a:ext cx="8036168" cy="29484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lvl="0" indent="-514350">
              <a:spcBef>
                <a:spcPct val="20000"/>
              </a:spcBef>
              <a:buFont typeface="Arial"/>
              <a:buAutoNum type="alphaUcParenR"/>
            </a:pPr>
            <a:r>
              <a:rPr lang="es-MX" sz="3200" dirty="0">
                <a:solidFill>
                  <a:prstClr val="black"/>
                </a:solidFill>
              </a:rPr>
              <a:t>HEREDABILIDAD</a:t>
            </a:r>
          </a:p>
          <a:p>
            <a:pPr lvl="0">
              <a:spcBef>
                <a:spcPct val="20000"/>
              </a:spcBef>
            </a:pPr>
            <a:endParaRPr lang="es-MX" sz="32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es-MX" sz="3200" dirty="0">
                <a:solidFill>
                  <a:prstClr val="black"/>
                </a:solidFill>
              </a:rPr>
              <a:t>B) SELECCIÓN DIFERENCIAL </a:t>
            </a:r>
          </a:p>
          <a:p>
            <a:pPr lvl="0">
              <a:spcBef>
                <a:spcPct val="20000"/>
              </a:spcBef>
            </a:pPr>
            <a:endParaRPr lang="es-MX" sz="32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es-MX" sz="3200" dirty="0">
                <a:solidFill>
                  <a:prstClr val="black"/>
                </a:solidFill>
              </a:rPr>
              <a:t>C) INTERVALO ENTRE GENERACIONES </a:t>
            </a:r>
          </a:p>
        </p:txBody>
      </p:sp>
    </p:spTree>
    <p:extLst>
      <p:ext uri="{BB962C8B-B14F-4D97-AF65-F5344CB8AC3E}">
        <p14:creationId xmlns:p14="http://schemas.microsoft.com/office/powerpoint/2010/main" val="49286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594828" y="1155180"/>
            <a:ext cx="35323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prstClr val="black"/>
                </a:solidFill>
                <a:ea typeface="+mj-ea"/>
                <a:cs typeface="+mj-cs"/>
              </a:rPr>
              <a:t>Heredabilidad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826477" y="2365250"/>
            <a:ext cx="77899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s-MX" sz="3200" dirty="0">
                <a:solidFill>
                  <a:prstClr val="black"/>
                </a:solidFill>
              </a:rPr>
              <a:t>Estima la fracción de la variabilidad </a:t>
            </a:r>
            <a:r>
              <a:rPr lang="es-MX" sz="3200" dirty="0" smtClean="0">
                <a:solidFill>
                  <a:prstClr val="black"/>
                </a:solidFill>
              </a:rPr>
              <a:t>fenotípica </a:t>
            </a:r>
            <a:r>
              <a:rPr lang="es-MX" sz="3200" dirty="0">
                <a:solidFill>
                  <a:prstClr val="black"/>
                </a:solidFill>
              </a:rPr>
              <a:t>que es transmisible a la descendencia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/>
              <p:cNvSpPr/>
              <p:nvPr/>
            </p:nvSpPr>
            <p:spPr>
              <a:xfrm>
                <a:off x="2435469" y="3386537"/>
                <a:ext cx="4572000" cy="288655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ctr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3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3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s-MX" sz="3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32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3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type m:val="skw"/>
                              <m:ctrlPr>
                                <a:rPr lang="es-MX" sz="32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s-MX" sz="3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MX" sz="3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s-MX" sz="3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s-MX" sz="3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s-MX" sz="320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MX" sz="320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s-MX" sz="32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  <m:sup>
                                  <m:r>
                                    <a:rPr lang="es-MX" sz="32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  <m:sup/>
                      </m:sSup>
                    </m:oMath>
                  </m:oMathPara>
                </a14:m>
                <a:endParaRPr lang="es-MX" sz="3200" dirty="0" smtClean="0">
                  <a:solidFill>
                    <a:prstClr val="black"/>
                  </a:solidFill>
                </a:endParaRPr>
              </a:p>
              <a:p>
                <a:pPr lvl="0" algn="ctr"/>
                <a:endParaRPr lang="es-MX" sz="3200" dirty="0">
                  <a:solidFill>
                    <a:prstClr val="black"/>
                  </a:solidFill>
                </a:endParaRPr>
              </a:p>
              <a:p>
                <a:pPr lvl="0" algn="ctr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3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s-MX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3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type m:val="skw"/>
                              <m:ctrlPr>
                                <a:rPr lang="es-MX" sz="3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s-MX" sz="3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MX" sz="3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s-MX" sz="32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  <m:sup>
                                  <m:r>
                                    <a:rPr lang="es-MX" sz="3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s-MX" sz="3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MX" sz="3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s-MX" sz="3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  <m:sup>
                                  <m:r>
                                    <a:rPr lang="es-MX" sz="3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  <m:sup/>
                      </m:sSup>
                    </m:oMath>
                  </m:oMathPara>
                </a14:m>
                <a:endParaRPr lang="es-MX" sz="32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5469" y="3386537"/>
                <a:ext cx="4572000" cy="288655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255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41938" y="1027639"/>
            <a:ext cx="72800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b="1" dirty="0">
                <a:solidFill>
                  <a:prstClr val="black"/>
                </a:solidFill>
                <a:ea typeface="+mj-ea"/>
                <a:cs typeface="+mj-cs"/>
              </a:rPr>
              <a:t>variación genética aditiva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217315" y="2255481"/>
            <a:ext cx="817684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Algunos alelos pueden contribuir con un valor fijo al valor métrico del valor cuantitativo. </a:t>
            </a:r>
          </a:p>
          <a:p>
            <a:pPr algn="just"/>
            <a:r>
              <a:rPr lang="es-MX" dirty="0"/>
              <a:t>Por ejemplo si los genes A y B controlan el rendimiento en el maíz (realmente está controlado por muchos genes) y cada alelo contribuye en forma diferente al rendimiento de la siguiente manera:</a:t>
            </a:r>
          </a:p>
          <a:p>
            <a:pPr algn="just"/>
            <a:r>
              <a:rPr lang="pt-BR" dirty="0"/>
              <a:t>A = 4,    a=2,     B= 6,    b = 3</a:t>
            </a:r>
          </a:p>
          <a:p>
            <a:pPr algn="just"/>
            <a:endParaRPr lang="pt-BR" dirty="0"/>
          </a:p>
          <a:p>
            <a:pPr algn="just"/>
            <a:r>
              <a:rPr lang="es-MX" dirty="0"/>
              <a:t>Entonces el </a:t>
            </a:r>
            <a:r>
              <a:rPr lang="es-MX" dirty="0" smtClean="0"/>
              <a:t>genotipo:</a:t>
            </a:r>
          </a:p>
          <a:p>
            <a:pPr algn="just"/>
            <a:r>
              <a:rPr lang="es-MX" dirty="0" smtClean="0"/>
              <a:t>AABB </a:t>
            </a:r>
            <a:r>
              <a:rPr lang="es-MX" dirty="0"/>
              <a:t>tendrá un rendimiento de 20 (4+4+6+6) </a:t>
            </a:r>
            <a:endParaRPr lang="es-MX" dirty="0" smtClean="0"/>
          </a:p>
          <a:p>
            <a:pPr algn="just"/>
            <a:r>
              <a:rPr lang="es-MX" dirty="0" err="1" smtClean="0"/>
              <a:t>AaBb</a:t>
            </a:r>
            <a:r>
              <a:rPr lang="es-MX" dirty="0" smtClean="0"/>
              <a:t> </a:t>
            </a:r>
            <a:r>
              <a:rPr lang="es-MX" dirty="0"/>
              <a:t>tendrá uno de 15 (4+2+6+3).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Los </a:t>
            </a:r>
            <a:r>
              <a:rPr lang="es-MX" dirty="0"/>
              <a:t>genes que actúan de esta manera son aditivos y contribuyen a la varianza genética aditiva (</a:t>
            </a:r>
            <a:r>
              <a:rPr lang="es-MX" b="1" dirty="0"/>
              <a:t>VA</a:t>
            </a:r>
            <a:r>
              <a:rPr lang="es-MX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71648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20200" y="987939"/>
            <a:ext cx="831122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b="1" dirty="0">
                <a:solidFill>
                  <a:prstClr val="black"/>
                </a:solidFill>
                <a:ea typeface="+mj-ea"/>
                <a:cs typeface="+mj-cs"/>
              </a:rPr>
              <a:t>Varianza genética por dominancia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420200" y="1997839"/>
            <a:ext cx="81610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/>
              <a:t>Existen otros que pueden poseer una acción dominante que “enmascara” la contribución de los alelos recesivos en ese locus. </a:t>
            </a:r>
            <a:endParaRPr lang="es-MX" sz="2400" b="1" dirty="0" smtClean="0"/>
          </a:p>
          <a:p>
            <a:r>
              <a:rPr lang="es-MX" sz="2400" b="1" dirty="0" smtClean="0"/>
              <a:t>Por ejemplo:</a:t>
            </a:r>
          </a:p>
          <a:p>
            <a:endParaRPr lang="es-MX" sz="2400" b="1" dirty="0"/>
          </a:p>
          <a:p>
            <a:r>
              <a:rPr lang="es-MX" sz="2400" b="1" dirty="0" smtClean="0"/>
              <a:t>Si </a:t>
            </a:r>
            <a:r>
              <a:rPr lang="es-MX" sz="2400" b="1" dirty="0"/>
              <a:t>los dos genes que se mencionan exhibieran dominancia el valor métrico del genotipo </a:t>
            </a:r>
            <a:r>
              <a:rPr lang="es-MX" sz="2400" b="1" dirty="0" err="1"/>
              <a:t>heterocigota</a:t>
            </a:r>
            <a:r>
              <a:rPr lang="es-MX" sz="2400" b="1" dirty="0"/>
              <a:t> </a:t>
            </a:r>
            <a:r>
              <a:rPr lang="es-MX" sz="2400" b="1" dirty="0" err="1"/>
              <a:t>AaBb</a:t>
            </a:r>
            <a:r>
              <a:rPr lang="es-MX" sz="2400" b="1" dirty="0"/>
              <a:t> sería de 20.</a:t>
            </a:r>
          </a:p>
          <a:p>
            <a:r>
              <a:rPr lang="es-MX" sz="2400" b="1" dirty="0"/>
              <a:t> Este valor es igual al del homocigota dominante. Esta fuente de variabilidad se atribuye a la</a:t>
            </a:r>
          </a:p>
          <a:p>
            <a:r>
              <a:rPr lang="es-MX" sz="2400" b="1" dirty="0"/>
              <a:t>(VD).</a:t>
            </a:r>
          </a:p>
        </p:txBody>
      </p:sp>
    </p:spTree>
    <p:extLst>
      <p:ext uri="{BB962C8B-B14F-4D97-AF65-F5344CB8AC3E}">
        <p14:creationId xmlns:p14="http://schemas.microsoft.com/office/powerpoint/2010/main" val="99572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97876" y="1065114"/>
            <a:ext cx="83526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4400" b="1" dirty="0">
                <a:solidFill>
                  <a:prstClr val="black"/>
                </a:solidFill>
              </a:rPr>
              <a:t>Variación genética por interacción </a:t>
            </a: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" y="1997985"/>
            <a:ext cx="9147809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s-MX" sz="3200" dirty="0">
                <a:solidFill>
                  <a:prstClr val="black"/>
                </a:solidFill>
              </a:rPr>
              <a:t>El otro tipo de varianza genética está asociada a las interacciones entre los genes. La base</a:t>
            </a:r>
          </a:p>
          <a:p>
            <a:pPr lvl="0" algn="ctr">
              <a:spcBef>
                <a:spcPct val="20000"/>
              </a:spcBef>
            </a:pPr>
            <a:r>
              <a:rPr lang="es-MX" sz="3200" dirty="0">
                <a:solidFill>
                  <a:prstClr val="black"/>
                </a:solidFill>
              </a:rPr>
              <a:t> genética de esta varianza es la </a:t>
            </a:r>
            <a:r>
              <a:rPr lang="es-MX" sz="3200" dirty="0" err="1">
                <a:solidFill>
                  <a:prstClr val="black"/>
                </a:solidFill>
              </a:rPr>
              <a:t>epistasis</a:t>
            </a:r>
            <a:r>
              <a:rPr lang="es-MX" sz="3200" dirty="0">
                <a:solidFill>
                  <a:prstClr val="black"/>
                </a:solidFill>
              </a:rPr>
              <a:t> y se denomina 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55948"/>
            <a:ext cx="5834378" cy="1902117"/>
          </a:xfrm>
          <a:prstGeom prst="rect">
            <a:avLst/>
          </a:prstGeom>
        </p:spPr>
      </p:pic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352693"/>
              </p:ext>
            </p:extLst>
          </p:nvPr>
        </p:nvGraphicFramePr>
        <p:xfrm>
          <a:off x="6219092" y="4088238"/>
          <a:ext cx="2731477" cy="1844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84031"/>
                <a:gridCol w="1547446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Genotipo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Tipo de cresta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smtClean="0"/>
                        <a:t>R_P_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nuez</a:t>
                      </a:r>
                      <a:endParaRPr lang="es-MX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err="1" smtClean="0"/>
                        <a:t>R_pp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Chícharo </a:t>
                      </a:r>
                      <a:endParaRPr lang="es-MX" b="1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s-MX" b="1" dirty="0" err="1" smtClean="0"/>
                        <a:t>rrP</a:t>
                      </a:r>
                      <a:r>
                        <a:rPr lang="es-MX" b="1" dirty="0" smtClean="0"/>
                        <a:t>_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Rosa </a:t>
                      </a:r>
                      <a:endParaRPr lang="es-MX" b="1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s-MX" b="1" dirty="0" err="1" smtClean="0"/>
                        <a:t>rrpp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simple</a:t>
                      </a:r>
                      <a:endParaRPr lang="es-MX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28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dirty="0"/>
              <a:t>La </a:t>
            </a:r>
            <a:r>
              <a:rPr lang="es-MX" b="1" dirty="0"/>
              <a:t>Varianza Genética Total </a:t>
            </a:r>
            <a:r>
              <a:rPr lang="es-MX" dirty="0"/>
              <a:t>puede subdividirse en tres formas de</a:t>
            </a:r>
          </a:p>
          <a:p>
            <a:r>
              <a:rPr lang="es-MX" dirty="0"/>
              <a:t>varianza:</a:t>
            </a:r>
          </a:p>
          <a:p>
            <a:r>
              <a:rPr lang="es-MX" b="1" dirty="0"/>
              <a:t>VG = VA + VD + VI</a:t>
            </a:r>
          </a:p>
          <a:p>
            <a:r>
              <a:rPr lang="es-MX" dirty="0"/>
              <a:t>La </a:t>
            </a:r>
            <a:r>
              <a:rPr lang="es-MX" b="1" dirty="0"/>
              <a:t>Varianza Fenotípica Total </a:t>
            </a:r>
            <a:r>
              <a:rPr lang="es-MX" dirty="0"/>
              <a:t>tiene entonces los siguientes</a:t>
            </a:r>
          </a:p>
          <a:p>
            <a:r>
              <a:rPr lang="es-MX" dirty="0"/>
              <a:t>componentes:</a:t>
            </a:r>
          </a:p>
          <a:p>
            <a:r>
              <a:rPr lang="es-MX" b="1" dirty="0"/>
              <a:t>VP = VA + VD + VI + VE + VGE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0366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prstClr val="white"/>
              </a:solidFill>
              <a:latin typeface="Metropolis Extra Bold"/>
              <a:cs typeface="Metropolis Extra Bold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prstClr val="white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prstClr val="white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prstClr val="white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528135"/>
              </p:ext>
            </p:extLst>
          </p:nvPr>
        </p:nvGraphicFramePr>
        <p:xfrm>
          <a:off x="217315" y="2573791"/>
          <a:ext cx="8681120" cy="2054097"/>
        </p:xfrm>
        <a:graphic>
          <a:graphicData uri="http://schemas.openxmlformats.org/drawingml/2006/table">
            <a:tbl>
              <a:tblPr firstRow="1" bandRow="1"/>
              <a:tblGrid>
                <a:gridCol w="8681120"/>
              </a:tblGrid>
              <a:tr h="36059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COMPETENCIA GENÉRICA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AC90"/>
                    </a:solidFill>
                  </a:tcPr>
                </a:tc>
              </a:tr>
              <a:tr h="159689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just"/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/>
                          <a:ea typeface="+mn-ea"/>
                          <a:cs typeface="+mn-cs"/>
                        </a:rPr>
                        <a:t>Establecer los principios de la herencia para el mejoramiento genético de los animales por selección o cruzamiento de animales  emparentados y no emparentados</a:t>
                      </a:r>
                      <a:endParaRPr lang="es-MX" dirty="0">
                        <a:latin typeface="Metropolis Black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AC90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4531700" y="644155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</p:spTree>
    <p:extLst>
      <p:ext uri="{BB962C8B-B14F-4D97-AF65-F5344CB8AC3E}">
        <p14:creationId xmlns:p14="http://schemas.microsoft.com/office/powerpoint/2010/main" val="388726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02750" y="1468091"/>
            <a:ext cx="854612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s-MX" sz="3200" dirty="0">
                <a:solidFill>
                  <a:prstClr val="black"/>
                </a:solidFill>
              </a:rPr>
              <a:t>La </a:t>
            </a:r>
            <a:r>
              <a:rPr lang="es-MX" sz="3200" b="1" dirty="0">
                <a:solidFill>
                  <a:prstClr val="black"/>
                </a:solidFill>
              </a:rPr>
              <a:t>Varianza Genética Total </a:t>
            </a:r>
            <a:r>
              <a:rPr lang="es-MX" sz="3200" dirty="0">
                <a:solidFill>
                  <a:prstClr val="black"/>
                </a:solidFill>
              </a:rPr>
              <a:t>puede subdividirse en tres formas de</a:t>
            </a:r>
          </a:p>
          <a:p>
            <a:pPr lvl="0">
              <a:spcBef>
                <a:spcPct val="20000"/>
              </a:spcBef>
            </a:pPr>
            <a:r>
              <a:rPr lang="es-MX" sz="3200" dirty="0">
                <a:solidFill>
                  <a:prstClr val="black"/>
                </a:solidFill>
              </a:rPr>
              <a:t>varianza:</a:t>
            </a:r>
          </a:p>
          <a:p>
            <a:pPr lvl="0">
              <a:spcBef>
                <a:spcPct val="20000"/>
              </a:spcBef>
            </a:pPr>
            <a:r>
              <a:rPr lang="es-MX" sz="3200" b="1" dirty="0" smtClean="0">
                <a:solidFill>
                  <a:prstClr val="black"/>
                </a:solidFill>
              </a:rPr>
              <a:t>           VG </a:t>
            </a:r>
            <a:r>
              <a:rPr lang="es-MX" sz="3200" b="1" dirty="0">
                <a:solidFill>
                  <a:prstClr val="black"/>
                </a:solidFill>
              </a:rPr>
              <a:t>= VA + VD + VI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s-MX" sz="3200" dirty="0">
                <a:solidFill>
                  <a:prstClr val="black"/>
                </a:solidFill>
              </a:rPr>
              <a:t>La </a:t>
            </a:r>
            <a:r>
              <a:rPr lang="es-MX" sz="3200" b="1" dirty="0">
                <a:solidFill>
                  <a:prstClr val="black"/>
                </a:solidFill>
              </a:rPr>
              <a:t>Varianza Fenotípica Total </a:t>
            </a:r>
            <a:r>
              <a:rPr lang="es-MX" sz="3200" dirty="0">
                <a:solidFill>
                  <a:prstClr val="black"/>
                </a:solidFill>
              </a:rPr>
              <a:t>tiene entonces los </a:t>
            </a:r>
            <a:r>
              <a:rPr lang="es-MX" sz="3200" dirty="0" smtClean="0">
                <a:solidFill>
                  <a:prstClr val="black"/>
                </a:solidFill>
              </a:rPr>
              <a:t>siguientes</a:t>
            </a:r>
          </a:p>
          <a:p>
            <a:pPr lvl="0">
              <a:spcBef>
                <a:spcPct val="20000"/>
              </a:spcBef>
            </a:pPr>
            <a:r>
              <a:rPr lang="es-MX" sz="3200" dirty="0" smtClean="0">
                <a:solidFill>
                  <a:prstClr val="black"/>
                </a:solidFill>
              </a:rPr>
              <a:t>componentes</a:t>
            </a:r>
            <a:r>
              <a:rPr lang="es-MX" sz="3200" dirty="0">
                <a:solidFill>
                  <a:prstClr val="black"/>
                </a:solidFill>
              </a:rPr>
              <a:t>:</a:t>
            </a:r>
          </a:p>
          <a:p>
            <a:pPr lvl="0">
              <a:spcBef>
                <a:spcPct val="20000"/>
              </a:spcBef>
            </a:pPr>
            <a:r>
              <a:rPr lang="es-MX" sz="3200" b="1" dirty="0" smtClean="0">
                <a:solidFill>
                  <a:prstClr val="black"/>
                </a:solidFill>
              </a:rPr>
              <a:t>                         VP </a:t>
            </a:r>
            <a:r>
              <a:rPr lang="es-MX" sz="3200" b="1" dirty="0">
                <a:solidFill>
                  <a:prstClr val="black"/>
                </a:solidFill>
              </a:rPr>
              <a:t>= VA + VD + VI + VE + VGE</a:t>
            </a:r>
          </a:p>
        </p:txBody>
      </p:sp>
    </p:spTree>
    <p:extLst>
      <p:ext uri="{BB962C8B-B14F-4D97-AF65-F5344CB8AC3E}">
        <p14:creationId xmlns:p14="http://schemas.microsoft.com/office/powerpoint/2010/main" val="334931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72661" y="1065114"/>
            <a:ext cx="71393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dirty="0">
                <a:solidFill>
                  <a:prstClr val="black"/>
                </a:solidFill>
                <a:ea typeface="+mj-ea"/>
                <a:cs typeface="+mj-cs"/>
              </a:rPr>
              <a:t>Diferentes tipos de selección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408259" y="2354097"/>
            <a:ext cx="8335106" cy="2948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spcBef>
                <a:spcPct val="20000"/>
              </a:spcBef>
              <a:buFont typeface="+mj-lt"/>
              <a:buAutoNum type="alphaLcParenR"/>
            </a:pPr>
            <a:r>
              <a:rPr lang="es-MX" sz="3200" dirty="0">
                <a:solidFill>
                  <a:prstClr val="black"/>
                </a:solidFill>
              </a:rPr>
              <a:t>Selección individual o en masa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lphaLcParenR"/>
            </a:pPr>
            <a:r>
              <a:rPr lang="es-MX" sz="3200" dirty="0">
                <a:solidFill>
                  <a:prstClr val="black"/>
                </a:solidFill>
              </a:rPr>
              <a:t>Registros de rendimiento de toda la vida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lphaLcParenR"/>
            </a:pPr>
            <a:r>
              <a:rPr lang="es-MX" sz="3200" dirty="0">
                <a:solidFill>
                  <a:prstClr val="black"/>
                </a:solidFill>
              </a:rPr>
              <a:t>Selección por pedigrí (</a:t>
            </a:r>
            <a:r>
              <a:rPr lang="es-MX" sz="3200" dirty="0" err="1">
                <a:solidFill>
                  <a:prstClr val="black"/>
                </a:solidFill>
              </a:rPr>
              <a:t>pedigree</a:t>
            </a:r>
            <a:r>
              <a:rPr lang="es-MX" sz="3200" dirty="0">
                <a:solidFill>
                  <a:prstClr val="black"/>
                </a:solidFill>
              </a:rPr>
              <a:t>)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lphaLcParenR"/>
            </a:pPr>
            <a:r>
              <a:rPr lang="es-MX" sz="3200" dirty="0">
                <a:solidFill>
                  <a:prstClr val="black"/>
                </a:solidFill>
              </a:rPr>
              <a:t>Rendimiento de la progenie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lphaLcParenR"/>
            </a:pPr>
            <a:r>
              <a:rPr lang="es-MX" sz="3200" dirty="0">
                <a:solidFill>
                  <a:prstClr val="black"/>
                </a:solidFill>
              </a:rPr>
              <a:t>Rendimiento de otros parientes (</a:t>
            </a:r>
            <a:r>
              <a:rPr lang="es-MX" sz="3200" dirty="0" err="1">
                <a:solidFill>
                  <a:prstClr val="black"/>
                </a:solidFill>
              </a:rPr>
              <a:t>Sel</a:t>
            </a:r>
            <a:r>
              <a:rPr lang="es-MX" sz="3200" dirty="0">
                <a:solidFill>
                  <a:prstClr val="black"/>
                </a:solidFill>
              </a:rPr>
              <a:t>. Familiar)</a:t>
            </a:r>
          </a:p>
        </p:txBody>
      </p:sp>
    </p:spTree>
    <p:extLst>
      <p:ext uri="{BB962C8B-B14F-4D97-AF65-F5344CB8AC3E}">
        <p14:creationId xmlns:p14="http://schemas.microsoft.com/office/powerpoint/2010/main" val="421433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312" y="4557253"/>
            <a:ext cx="1502664" cy="158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6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1223681" y="977901"/>
            <a:ext cx="7425317" cy="6223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Selección natural y artificial 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4722615" y="2073968"/>
            <a:ext cx="4421385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SzTx/>
            </a:pPr>
            <a:r>
              <a:rPr lang="es-MX" altLang="es-MX" sz="2400" b="1" dirty="0" smtClean="0">
                <a:solidFill>
                  <a:srgbClr val="0066FF"/>
                </a:solidFill>
                <a:latin typeface="Metropolis Black"/>
              </a:rPr>
              <a:t>1.Natural</a:t>
            </a:r>
            <a:r>
              <a:rPr lang="es-MX" altLang="es-MX" sz="2400" b="1" dirty="0">
                <a:solidFill>
                  <a:srgbClr val="0066FF"/>
                </a:solidFill>
                <a:latin typeface="Metropolis Black"/>
              </a:rPr>
              <a:t>.-</a:t>
            </a:r>
            <a:r>
              <a:rPr lang="es-MX" altLang="es-MX" sz="2400" b="1" dirty="0">
                <a:latin typeface="Metropolis Black"/>
              </a:rPr>
              <a:t> opera </a:t>
            </a:r>
            <a:r>
              <a:rPr lang="es-MX" altLang="es-MX" sz="2400" b="1" u="sng" dirty="0">
                <a:latin typeface="Metropolis Black"/>
              </a:rPr>
              <a:t>sin la intervención del hombre </a:t>
            </a:r>
            <a:r>
              <a:rPr lang="es-MX" altLang="es-MX" sz="2400" b="1" dirty="0">
                <a:latin typeface="Metropolis Black"/>
              </a:rPr>
              <a:t>en todas las poblaciones. L</a:t>
            </a:r>
            <a:r>
              <a:rPr lang="es-MX" altLang="es-MX" sz="2400" b="1" dirty="0" smtClean="0">
                <a:latin typeface="Metropolis Black"/>
              </a:rPr>
              <a:t>a </a:t>
            </a:r>
            <a:r>
              <a:rPr lang="es-MX" altLang="es-MX" sz="2400" b="1" dirty="0">
                <a:latin typeface="Metropolis Black"/>
              </a:rPr>
              <a:t>selección </a:t>
            </a:r>
            <a:r>
              <a:rPr lang="es-MX" altLang="es-MX" sz="2400" b="1" dirty="0" smtClean="0">
                <a:latin typeface="Metropolis Black"/>
              </a:rPr>
              <a:t>natural, fue estudiada por </a:t>
            </a:r>
            <a:r>
              <a:rPr lang="es-MX" altLang="es-MX" sz="2400" b="1" dirty="0">
                <a:latin typeface="Metropolis Black"/>
              </a:rPr>
              <a:t>Darwin </a:t>
            </a:r>
            <a:r>
              <a:rPr lang="es-MX" altLang="es-MX" sz="2400" b="1" dirty="0" smtClean="0">
                <a:latin typeface="Metropolis Black"/>
              </a:rPr>
              <a:t>en Isla Galápagos.</a:t>
            </a:r>
            <a:endParaRPr lang="es-MX" altLang="es-MX" sz="2400" b="1" dirty="0">
              <a:latin typeface="Metropolis Black"/>
            </a:endParaRPr>
          </a:p>
          <a:p>
            <a:pPr marL="609600" indent="-609600" algn="just">
              <a:lnSpc>
                <a:spcPct val="80000"/>
              </a:lnSpc>
              <a:buSzTx/>
              <a:buFont typeface="Wingdings" panose="05000000000000000000" pitchFamily="2" charset="2"/>
              <a:buAutoNum type="arabicPeriod"/>
            </a:pPr>
            <a:endParaRPr lang="es-MX" altLang="es-MX" sz="2400" b="1" dirty="0">
              <a:latin typeface="Metropolis Black"/>
            </a:endParaRPr>
          </a:p>
          <a:p>
            <a:pPr algn="just">
              <a:lnSpc>
                <a:spcPct val="80000"/>
              </a:lnSpc>
              <a:buSzTx/>
            </a:pPr>
            <a:r>
              <a:rPr lang="es-MX" altLang="es-MX" sz="2400" b="1" dirty="0" smtClean="0">
                <a:solidFill>
                  <a:srgbClr val="0066FF"/>
                </a:solidFill>
                <a:latin typeface="Metropolis Black"/>
              </a:rPr>
              <a:t>2.Artificial</a:t>
            </a:r>
            <a:r>
              <a:rPr lang="es-MX" altLang="es-MX" sz="2400" b="1" dirty="0">
                <a:solidFill>
                  <a:srgbClr val="0066FF"/>
                </a:solidFill>
                <a:latin typeface="Metropolis Black"/>
              </a:rPr>
              <a:t>.-</a:t>
            </a:r>
            <a:r>
              <a:rPr lang="es-MX" altLang="es-MX" sz="2400" b="1" dirty="0">
                <a:latin typeface="Metropolis Black"/>
              </a:rPr>
              <a:t> su finalidad </a:t>
            </a:r>
            <a:r>
              <a:rPr lang="es-MX" altLang="es-MX" sz="2400" b="1" u="sng" dirty="0">
                <a:latin typeface="Metropolis Black"/>
              </a:rPr>
              <a:t>es determinada por el humano</a:t>
            </a:r>
            <a:r>
              <a:rPr lang="es-MX" altLang="es-MX" sz="2400" b="1" dirty="0">
                <a:latin typeface="Metropolis Black"/>
              </a:rPr>
              <a:t>.</a:t>
            </a:r>
            <a:endParaRPr lang="es-ES" altLang="es-MX" sz="2400" b="1" dirty="0">
              <a:latin typeface="Metropolis Black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40294" t="7319" r="8823" b="16894"/>
          <a:stretch/>
        </p:blipFill>
        <p:spPr>
          <a:xfrm>
            <a:off x="217314" y="1976646"/>
            <a:ext cx="4329119" cy="3465798"/>
          </a:xfrm>
          <a:prstGeom prst="rect">
            <a:avLst/>
          </a:prstGeom>
        </p:spPr>
      </p:pic>
      <p:sp>
        <p:nvSpPr>
          <p:cNvPr id="11" name="Anillo 10"/>
          <p:cNvSpPr/>
          <p:nvPr/>
        </p:nvSpPr>
        <p:spPr>
          <a:xfrm>
            <a:off x="217315" y="4113189"/>
            <a:ext cx="1490461" cy="1467340"/>
          </a:xfrm>
          <a:prstGeom prst="donut">
            <a:avLst>
              <a:gd name="adj" fmla="val 712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6433" y="4978246"/>
            <a:ext cx="2646159" cy="1764106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1831649" y="5442444"/>
            <a:ext cx="2398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Islas Galápagos. </a:t>
            </a:r>
            <a:r>
              <a:rPr lang="es-MX" sz="1000" dirty="0" smtClean="0"/>
              <a:t>Google </a:t>
            </a:r>
            <a:r>
              <a:rPr lang="es-MX" sz="1000" dirty="0" err="1" smtClean="0"/>
              <a:t>maps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4591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525795" y="1065115"/>
            <a:ext cx="45159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prstClr val="black"/>
                </a:solidFill>
                <a:latin typeface="Metropolis Black"/>
                <a:ea typeface="+mj-ea"/>
                <a:cs typeface="+mj-cs"/>
              </a:rPr>
              <a:t>Selección natural</a:t>
            </a:r>
            <a:endParaRPr lang="es-MX" dirty="0">
              <a:latin typeface="Metropolis Black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141694" y="233627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MX" dirty="0"/>
              <a:t>Fenómeno esencial de la </a:t>
            </a:r>
            <a:r>
              <a:rPr lang="es-MX" dirty="0" smtClean="0"/>
              <a:t>evolución</a:t>
            </a:r>
          </a:p>
          <a:p>
            <a:endParaRPr lang="es-MX" dirty="0"/>
          </a:p>
          <a:p>
            <a:pPr algn="just">
              <a:buFont typeface="Wingdings" pitchFamily="2" charset="2"/>
              <a:buChar char="ü"/>
            </a:pPr>
            <a:r>
              <a:rPr lang="es-MX" dirty="0"/>
              <a:t>Establece que las condiciones de un medio ambiente favorecen o dificultan la reproducción de los organismos vivos según sus peculiaridades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Premisas o principios  </a:t>
            </a:r>
            <a:endParaRPr lang="es-MX" dirty="0"/>
          </a:p>
          <a:p>
            <a:pPr marL="514350" indent="-514350" algn="just">
              <a:buFontTx/>
              <a:buAutoNum type="arabicPeriod"/>
            </a:pPr>
            <a:r>
              <a:rPr lang="es-MX" dirty="0" smtClean="0"/>
              <a:t>Variabilidad </a:t>
            </a:r>
            <a:r>
              <a:rPr lang="es-MX" dirty="0"/>
              <a:t>del </a:t>
            </a:r>
            <a:r>
              <a:rPr lang="es-MX" dirty="0" smtClean="0"/>
              <a:t>rasgo</a:t>
            </a:r>
          </a:p>
          <a:p>
            <a:pPr marL="514350" indent="-514350" algn="just">
              <a:buFontTx/>
              <a:buAutoNum type="arabicPeriod"/>
            </a:pPr>
            <a:r>
              <a:rPr lang="es-MX" dirty="0" smtClean="0"/>
              <a:t>Rasgo </a:t>
            </a:r>
            <a:r>
              <a:rPr lang="es-MX" dirty="0"/>
              <a:t>debe ser </a:t>
            </a:r>
            <a:r>
              <a:rPr lang="es-MX" dirty="0" smtClean="0"/>
              <a:t>heredable</a:t>
            </a:r>
            <a:endParaRPr lang="es-MX" dirty="0"/>
          </a:p>
          <a:p>
            <a:pPr marL="514350" indent="-514350" algn="just">
              <a:buAutoNum type="arabicPeriod"/>
            </a:pPr>
            <a:r>
              <a:rPr lang="es-MX" dirty="0"/>
              <a:t>Acumulación del rasgo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01" y="2336272"/>
            <a:ext cx="3170195" cy="27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59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496435" y="1213828"/>
            <a:ext cx="7395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La selección natural es la base del cambio evolutivo de las especies  </a:t>
            </a:r>
            <a:endParaRPr lang="es-MX" sz="20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2043114" y="2658618"/>
            <a:ext cx="5065396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Proceso en el que los organismos  con características favorables a  mayor  adaptación al medio, desplazan a los de características   con menor adaptación . Mediante  la acumulación lenta de cambios genéticos favorables a lo largo de las generaciones.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85740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35932" y="1044009"/>
            <a:ext cx="5679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>
                <a:latin typeface="Metropolis Black"/>
              </a:rPr>
              <a:t>1. PRINCIPIO DE LA VARIACIÓN </a:t>
            </a:r>
            <a:endParaRPr lang="es-MX" sz="2800" dirty="0">
              <a:latin typeface="Metropolis Black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76232" y="1681224"/>
            <a:ext cx="8399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Los elementos o individuos de la población no son todos iguales </a:t>
            </a:r>
            <a:endParaRPr lang="es-MX" sz="2400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315" y="2239117"/>
            <a:ext cx="2466975" cy="184785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4"/>
          <a:srcRect t="7771"/>
          <a:stretch/>
        </p:blipFill>
        <p:spPr>
          <a:xfrm>
            <a:off x="2684290" y="2197837"/>
            <a:ext cx="2048296" cy="188913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2586" y="2134631"/>
            <a:ext cx="2314575" cy="197167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6"/>
          <a:srcRect l="15287" r="7843"/>
          <a:stretch/>
        </p:blipFill>
        <p:spPr>
          <a:xfrm>
            <a:off x="7047161" y="2179793"/>
            <a:ext cx="1949824" cy="185177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" y="4450976"/>
            <a:ext cx="2591413" cy="1560228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8"/>
          <a:srcRect l="8591" b="12467"/>
          <a:stretch/>
        </p:blipFill>
        <p:spPr>
          <a:xfrm>
            <a:off x="2591416" y="4460435"/>
            <a:ext cx="2044301" cy="1559859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9"/>
          <a:srcRect l="627" t="29046" r="-627" b="628"/>
          <a:stretch/>
        </p:blipFill>
        <p:spPr>
          <a:xfrm>
            <a:off x="4635717" y="4437306"/>
            <a:ext cx="2371098" cy="1667513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98029" y="4450976"/>
            <a:ext cx="1998956" cy="158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80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39538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653987" y="1065114"/>
            <a:ext cx="6064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2800" dirty="0">
                <a:solidFill>
                  <a:prstClr val="black"/>
                </a:solidFill>
                <a:latin typeface="Metropolis Black"/>
              </a:rPr>
              <a:t>1. </a:t>
            </a:r>
            <a:r>
              <a:rPr lang="es-MX" sz="2800" dirty="0" smtClean="0">
                <a:solidFill>
                  <a:prstClr val="black"/>
                </a:solidFill>
                <a:latin typeface="Metropolis Black"/>
              </a:rPr>
              <a:t>DE LA EFICIENCIA BIOLÓGICA </a:t>
            </a:r>
            <a:endParaRPr lang="es-MX" sz="2800" dirty="0">
              <a:solidFill>
                <a:prstClr val="black"/>
              </a:solidFill>
              <a:latin typeface="Metropolis Black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17315" y="1610111"/>
            <a:ext cx="76945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Metropolis Black"/>
              </a:rPr>
              <a:t>La eficiencia biológica es un carácter cuantitativo que engloba a muchos otros relacionados con: </a:t>
            </a:r>
          </a:p>
          <a:p>
            <a:r>
              <a:rPr lang="es-MX" b="1" dirty="0" smtClean="0">
                <a:solidFill>
                  <a:srgbClr val="FF0000"/>
                </a:solidFill>
                <a:latin typeface="Metropolis Black"/>
              </a:rPr>
              <a:t>                            La supervivencia del más apto</a:t>
            </a:r>
          </a:p>
          <a:p>
            <a:r>
              <a:rPr lang="es-MX" b="1" dirty="0" smtClean="0">
                <a:latin typeface="Metropolis Black"/>
              </a:rPr>
              <a:t>Los individuos más aptos tienen mayor probabilidad de sobrevivir hasta edad reproductora y dejar descendientes. Así aumentan la frecuencia de estos genes en la población </a:t>
            </a:r>
          </a:p>
          <a:p>
            <a:pPr marL="342900" indent="-342900">
              <a:buFont typeface="+mj-lt"/>
              <a:buAutoNum type="alphaLcPeriod"/>
            </a:pPr>
            <a:endParaRPr lang="es-MX" b="1" dirty="0">
              <a:latin typeface="Metropolis Black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979" y="3431994"/>
            <a:ext cx="1914525" cy="2390775"/>
          </a:xfrm>
          <a:prstGeom prst="rect">
            <a:avLst/>
          </a:prstGeom>
        </p:spPr>
      </p:pic>
      <p:sp>
        <p:nvSpPr>
          <p:cNvPr id="11" name="Flecha derecha 10"/>
          <p:cNvSpPr/>
          <p:nvPr/>
        </p:nvSpPr>
        <p:spPr>
          <a:xfrm>
            <a:off x="1799964" y="4533778"/>
            <a:ext cx="489204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/>
          <p:cNvSpPr txBox="1"/>
          <p:nvPr/>
        </p:nvSpPr>
        <p:spPr>
          <a:xfrm>
            <a:off x="2309221" y="4314429"/>
            <a:ext cx="1259937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Jirafas con cuello más grande </a:t>
            </a:r>
            <a:endParaRPr lang="es-MX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9158" y="3731850"/>
            <a:ext cx="3271590" cy="2225162"/>
          </a:xfrm>
          <a:prstGeom prst="rect">
            <a:avLst/>
          </a:prstGeom>
        </p:spPr>
      </p:pic>
      <p:sp>
        <p:nvSpPr>
          <p:cNvPr id="14" name="Flecha derecha 13"/>
          <p:cNvSpPr/>
          <p:nvPr/>
        </p:nvSpPr>
        <p:spPr>
          <a:xfrm>
            <a:off x="6617210" y="5223341"/>
            <a:ext cx="489204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Rectángulo 14"/>
          <p:cNvSpPr/>
          <p:nvPr/>
        </p:nvSpPr>
        <p:spPr>
          <a:xfrm>
            <a:off x="7266988" y="5128349"/>
            <a:ext cx="148774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/>
              <a:t>Jirafas con cuello más </a:t>
            </a:r>
            <a:r>
              <a:rPr lang="es-MX" dirty="0" smtClean="0"/>
              <a:t>corto </a:t>
            </a:r>
            <a:endParaRPr lang="es-MX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6414" y="3075247"/>
            <a:ext cx="2014636" cy="177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37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</a:rPr>
              <a:t> </a:t>
            </a: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5812" y="64825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sz="900" dirty="0">
                <a:solidFill>
                  <a:prstClr val="white"/>
                </a:solidFill>
                <a:latin typeface="Avenir Black"/>
                <a:cs typeface="Avenir Black"/>
              </a:rPr>
              <a:t> </a:t>
            </a: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GENÉTICA GENERAL </a:t>
            </a:r>
            <a:b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</a:br>
            <a:r>
              <a:rPr lang="es-ES" sz="900" b="1" dirty="0">
                <a:solidFill>
                  <a:prstClr val="black"/>
                </a:solidFill>
                <a:latin typeface="Metropolis Black"/>
                <a:cs typeface="Metropolis Black"/>
              </a:rPr>
              <a:t>SELECCIÓN NATURAL Y ARTIFICIAL </a:t>
            </a:r>
            <a:endParaRPr lang="es-ES" sz="900" b="1" dirty="0">
              <a:solidFill>
                <a:prstClr val="white"/>
              </a:solidFill>
              <a:latin typeface="Metropolis Light"/>
              <a:cs typeface="Metropolis Light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842247" y="1013186"/>
            <a:ext cx="57822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2800" dirty="0">
                <a:solidFill>
                  <a:prstClr val="black"/>
                </a:solidFill>
                <a:latin typeface="Metropolis Black"/>
              </a:rPr>
              <a:t>1. PRINCIPIO </a:t>
            </a:r>
            <a:r>
              <a:rPr lang="es-MX" sz="2800" dirty="0" smtClean="0">
                <a:solidFill>
                  <a:prstClr val="black"/>
                </a:solidFill>
                <a:latin typeface="Metropolis Black"/>
              </a:rPr>
              <a:t>DE LA HERENCIA </a:t>
            </a:r>
            <a:endParaRPr lang="es-MX" sz="2800" dirty="0">
              <a:solidFill>
                <a:prstClr val="black"/>
              </a:solidFill>
              <a:latin typeface="Metropolis Black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842247" y="1498053"/>
            <a:ext cx="6158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La intensidad de selección es distinta en las poblaciones (depende de la oportunidad de selección y varianza genética aditiva)  depende de la transmisión de sus caracteres a la descendencia 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528834" y="2698382"/>
            <a:ext cx="6785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La modificación de las frecuencias génicas y genotípicas a consecuencia de la selección natural dan origen mejor  adaptación de las poblaciones e incluso nuevas especies  </a:t>
            </a:r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6907" y="3860358"/>
            <a:ext cx="2739642" cy="248153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7236" y="3829678"/>
            <a:ext cx="2889754" cy="260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2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5881</TotalTime>
  <Words>1419</Words>
  <Application>Microsoft Office PowerPoint</Application>
  <PresentationFormat>Presentación en pantalla (4:3)</PresentationFormat>
  <Paragraphs>241</Paragraphs>
  <Slides>32</Slides>
  <Notes>28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44" baseType="lpstr">
      <vt:lpstr>Aharoni</vt:lpstr>
      <vt:lpstr>Arial</vt:lpstr>
      <vt:lpstr>Avenir Black</vt:lpstr>
      <vt:lpstr>Avenir Book</vt:lpstr>
      <vt:lpstr>Calibri</vt:lpstr>
      <vt:lpstr>Cambria Math</vt:lpstr>
      <vt:lpstr>Century Gothic</vt:lpstr>
      <vt:lpstr>Metropolis Black</vt:lpstr>
      <vt:lpstr>Metropolis Extra Bold</vt:lpstr>
      <vt:lpstr>Metropolis Light</vt:lpstr>
      <vt:lpstr>Wingdings</vt:lpstr>
      <vt:lpstr>Tema de Office</vt:lpstr>
      <vt:lpstr>Selección natural y artificial   PROGRAMA POR COMPETENCIAS  GENÉTICA GENERAL   DR. ERNESTO JOEL DORANTES CORONADO    24/09/19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Selección artificial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Selección artificial</vt:lpstr>
      <vt:lpstr>Presentación de PowerPoint</vt:lpstr>
      <vt:lpstr>Presentación de PowerPoint</vt:lpstr>
      <vt:lpstr>Presentación de PowerPoint</vt:lpstr>
      <vt:lpstr>Presentación de PowerPoint</vt:lpstr>
      <vt:lpstr>Objetivo de selección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PC</cp:lastModifiedBy>
  <cp:revision>197</cp:revision>
  <dcterms:created xsi:type="dcterms:W3CDTF">2013-06-28T15:10:46Z</dcterms:created>
  <dcterms:modified xsi:type="dcterms:W3CDTF">2019-09-26T22:13:35Z</dcterms:modified>
</cp:coreProperties>
</file>