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5" r:id="rId1"/>
  </p:sldMasterIdLst>
  <p:sldIdLst>
    <p:sldId id="256" r:id="rId2"/>
    <p:sldId id="285"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6" r:id="rId26"/>
    <p:sldId id="282" r:id="rId27"/>
    <p:sldId id="284" r:id="rId28"/>
    <p:sldId id="288" r:id="rId29"/>
    <p:sldId id="279" r:id="rId30"/>
    <p:sldId id="280" r:id="rId31"/>
    <p:sldId id="287" r:id="rId32"/>
    <p:sldId id="289"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89" d="100"/>
          <a:sy n="89" d="100"/>
        </p:scale>
        <p:origin x="57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9530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77844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87804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752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76038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629771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64833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73944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19864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9493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99739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73371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75562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36860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5686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3226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69695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66894297"/>
      </p:ext>
    </p:extLst>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759003" y="3783577"/>
            <a:ext cx="8001000" cy="1453019"/>
          </a:xfrm>
        </p:spPr>
        <p:txBody>
          <a:bodyPr>
            <a:noAutofit/>
          </a:bodyPr>
          <a:lstStyle/>
          <a:p>
            <a:pPr algn="ctr"/>
            <a:r>
              <a:rPr lang="es-MX" sz="3200" i="1" dirty="0" smtClean="0">
                <a:solidFill>
                  <a:schemeClr val="bg2">
                    <a:lumMod val="50000"/>
                  </a:schemeClr>
                </a:solidFill>
              </a:rPr>
              <a:t>INTRODUCCIÓN AL DISEÑO DE UNA </a:t>
            </a:r>
            <a:r>
              <a:rPr lang="es-MX" sz="3200" i="1" dirty="0" smtClean="0">
                <a:solidFill>
                  <a:schemeClr val="bg2">
                    <a:lumMod val="50000"/>
                  </a:schemeClr>
                </a:solidFill>
              </a:rPr>
              <a:t>ENCUESTA i</a:t>
            </a:r>
            <a:endParaRPr lang="es-MX" sz="3200" i="1" dirty="0">
              <a:solidFill>
                <a:schemeClr val="bg2">
                  <a:lumMod val="50000"/>
                </a:schemeClr>
              </a:solidFill>
            </a:endParaRPr>
          </a:p>
        </p:txBody>
      </p:sp>
      <p:sp>
        <p:nvSpPr>
          <p:cNvPr id="3" name="Subtítulo 2"/>
          <p:cNvSpPr>
            <a:spLocks noGrp="1"/>
          </p:cNvSpPr>
          <p:nvPr>
            <p:ph type="subTitle" idx="1"/>
          </p:nvPr>
        </p:nvSpPr>
        <p:spPr>
          <a:xfrm>
            <a:off x="3759003" y="5848173"/>
            <a:ext cx="8332788" cy="464946"/>
          </a:xfrm>
        </p:spPr>
        <p:txBody>
          <a:bodyPr>
            <a:normAutofit/>
          </a:bodyPr>
          <a:lstStyle/>
          <a:p>
            <a:pPr algn="r"/>
            <a:r>
              <a:rPr lang="es-MX" sz="1800" b="1" dirty="0" smtClean="0">
                <a:solidFill>
                  <a:schemeClr val="bg2">
                    <a:lumMod val="50000"/>
                  </a:schemeClr>
                </a:solidFill>
              </a:rPr>
              <a:t>DR. EN C. ERNESTO JOEL DORANTES CORONADO </a:t>
            </a:r>
            <a:endParaRPr lang="es-MX" sz="1800" b="1" dirty="0">
              <a:solidFill>
                <a:schemeClr val="bg2">
                  <a:lumMod val="50000"/>
                </a:schemeClr>
              </a:solidFill>
            </a:endParaRPr>
          </a:p>
        </p:txBody>
      </p:sp>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backgroundRemoval t="9172" b="94675" l="3991" r="93016"/>
                    </a14:imgEffect>
                  </a14:imgLayer>
                </a14:imgProps>
              </a:ext>
              <a:ext uri="{28A0092B-C50C-407E-A947-70E740481C1C}">
                <a14:useLocalDpi xmlns:a14="http://schemas.microsoft.com/office/drawing/2010/main" val="0"/>
              </a:ext>
            </a:extLst>
          </a:blip>
          <a:srcRect l="3187" t="28757" r="6212" b="2439"/>
          <a:stretch/>
        </p:blipFill>
        <p:spPr>
          <a:xfrm>
            <a:off x="86061" y="-181607"/>
            <a:ext cx="12105939" cy="2196546"/>
          </a:xfrm>
          <a:prstGeom prst="rect">
            <a:avLst/>
          </a:prstGeom>
        </p:spPr>
      </p:pic>
      <p:pic>
        <p:nvPicPr>
          <p:cNvPr id="5" name="Imagen 4"/>
          <p:cNvPicPr>
            <a:picLocks noChangeAspect="1"/>
          </p:cNvPicPr>
          <p:nvPr/>
        </p:nvPicPr>
        <p:blipFill rotWithShape="1">
          <a:blip r:embed="rId4">
            <a:extLst>
              <a:ext uri="{28A0092B-C50C-407E-A947-70E740481C1C}">
                <a14:useLocalDpi xmlns:a14="http://schemas.microsoft.com/office/drawing/2010/main" val="0"/>
              </a:ext>
            </a:extLst>
          </a:blip>
          <a:srcRect l="37082" t="5606" r="23031" b="24243"/>
          <a:stretch/>
        </p:blipFill>
        <p:spPr>
          <a:xfrm>
            <a:off x="1454728" y="3992003"/>
            <a:ext cx="2078182" cy="2741306"/>
          </a:xfrm>
          <a:prstGeom prst="rect">
            <a:avLst/>
          </a:prstGeom>
        </p:spPr>
      </p:pic>
      <p:sp>
        <p:nvSpPr>
          <p:cNvPr id="7" name="CuadroTexto 6"/>
          <p:cNvSpPr txBox="1"/>
          <p:nvPr/>
        </p:nvSpPr>
        <p:spPr>
          <a:xfrm>
            <a:off x="1793128" y="1764742"/>
            <a:ext cx="8691803" cy="861774"/>
          </a:xfrm>
          <a:prstGeom prst="rect">
            <a:avLst/>
          </a:prstGeom>
          <a:noFill/>
        </p:spPr>
        <p:txBody>
          <a:bodyPr wrap="none" rtlCol="0">
            <a:spAutoFit/>
          </a:bodyPr>
          <a:lstStyle/>
          <a:p>
            <a:pPr algn="ctr"/>
            <a:r>
              <a:rPr lang="es-MX" dirty="0" smtClean="0"/>
              <a:t>UNIVERSIDAD  AUTÓNOMA DEL ESTADO DE MÉXICO</a:t>
            </a:r>
          </a:p>
          <a:p>
            <a:pPr algn="ctr"/>
            <a:r>
              <a:rPr lang="es-MX" dirty="0" smtClean="0"/>
              <a:t>CENTRO UNIVERSITARIO UAEM TEMASCALTEPEC </a:t>
            </a:r>
          </a:p>
          <a:p>
            <a:pPr algn="ctr"/>
            <a:r>
              <a:rPr lang="es-MX" sz="1400" dirty="0" smtClean="0"/>
              <a:t>PROGRAMA DE MAESTRIA Y DOCTORADO EN CIENCIAS AGROPECUARIAS Y RECURSOS NATURALES </a:t>
            </a:r>
            <a:endParaRPr lang="es-MX" sz="1400" dirty="0"/>
          </a:p>
        </p:txBody>
      </p:sp>
    </p:spTree>
    <p:extLst>
      <p:ext uri="{BB962C8B-B14F-4D97-AF65-F5344CB8AC3E}">
        <p14:creationId xmlns:p14="http://schemas.microsoft.com/office/powerpoint/2010/main" val="9546949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95595" y="252216"/>
            <a:ext cx="5800809" cy="1507067"/>
          </a:xfrm>
        </p:spPr>
        <p:txBody>
          <a:bodyPr/>
          <a:lstStyle/>
          <a:p>
            <a:r>
              <a:rPr lang="es-MX" b="1" dirty="0"/>
              <a:t>Etapas de la encuesta</a:t>
            </a:r>
            <a:endParaRPr lang="es-MX" dirty="0"/>
          </a:p>
        </p:txBody>
      </p:sp>
      <p:sp>
        <p:nvSpPr>
          <p:cNvPr id="3" name="Marcador de contenido 2"/>
          <p:cNvSpPr>
            <a:spLocks noGrp="1"/>
          </p:cNvSpPr>
          <p:nvPr>
            <p:ph idx="1"/>
          </p:nvPr>
        </p:nvSpPr>
        <p:spPr>
          <a:xfrm>
            <a:off x="684212" y="1263316"/>
            <a:ext cx="10108114" cy="3615267"/>
          </a:xfrm>
        </p:spPr>
        <p:txBody>
          <a:bodyPr>
            <a:normAutofit/>
          </a:bodyPr>
          <a:lstStyle/>
          <a:p>
            <a:endParaRPr lang="es-MX" dirty="0"/>
          </a:p>
          <a:p>
            <a:pPr algn="just"/>
            <a:r>
              <a:rPr lang="es-MX" sz="2400" b="1" i="1" dirty="0"/>
              <a:t>4</a:t>
            </a:r>
            <a:r>
              <a:rPr lang="es-MX" sz="2400" b="1" i="1" dirty="0" smtClean="0"/>
              <a:t>. </a:t>
            </a:r>
            <a:r>
              <a:rPr lang="es-MX" sz="2400" b="1" i="1" dirty="0"/>
              <a:t>Diseño de muestreo: </a:t>
            </a:r>
            <a:endParaRPr lang="es-MX" sz="2400" b="1" i="1" dirty="0" smtClean="0"/>
          </a:p>
          <a:p>
            <a:pPr marL="0" indent="0" algn="just">
              <a:buNone/>
            </a:pPr>
            <a:endParaRPr lang="es-MX" sz="2600" b="1" i="1" dirty="0" smtClean="0"/>
          </a:p>
          <a:p>
            <a:pPr algn="just">
              <a:buFont typeface="Wingdings" panose="05000000000000000000" pitchFamily="2" charset="2"/>
              <a:buChar char="q"/>
            </a:pPr>
            <a:r>
              <a:rPr lang="es-MX" b="1" i="1" u="sng" dirty="0" smtClean="0"/>
              <a:t>Calcular </a:t>
            </a:r>
            <a:r>
              <a:rPr lang="es-MX" b="1" i="1" u="sng" dirty="0"/>
              <a:t>un número apropiado de elementos de la muestra</a:t>
            </a:r>
            <a:r>
              <a:rPr lang="es-MX" dirty="0"/>
              <a:t>, de tal manera ésta proporcione suficiente información para los objetivos de la encuesta. Muchas encuestas producen poca o inútil información porque no fueron diseñadas </a:t>
            </a:r>
            <a:r>
              <a:rPr lang="es-MX" dirty="0" smtClean="0"/>
              <a:t>apropiadamente. </a:t>
            </a:r>
            <a:endParaRPr lang="es-MX" dirty="0"/>
          </a:p>
          <a:p>
            <a:endParaRPr lang="es-MX" dirty="0"/>
          </a:p>
        </p:txBody>
      </p:sp>
    </p:spTree>
    <p:extLst>
      <p:ext uri="{BB962C8B-B14F-4D97-AF65-F5344CB8AC3E}">
        <p14:creationId xmlns:p14="http://schemas.microsoft.com/office/powerpoint/2010/main" val="39582122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1216" y="264248"/>
            <a:ext cx="6089567" cy="1507067"/>
          </a:xfrm>
        </p:spPr>
        <p:txBody>
          <a:bodyPr/>
          <a:lstStyle/>
          <a:p>
            <a:r>
              <a:rPr lang="es-MX" b="1" dirty="0" smtClean="0"/>
              <a:t>Datos del cuestionario </a:t>
            </a:r>
            <a:endParaRPr lang="es-MX" dirty="0"/>
          </a:p>
        </p:txBody>
      </p:sp>
      <p:sp>
        <p:nvSpPr>
          <p:cNvPr id="3" name="Marcador de contenido 2"/>
          <p:cNvSpPr>
            <a:spLocks noGrp="1"/>
          </p:cNvSpPr>
          <p:nvPr>
            <p:ph idx="1"/>
          </p:nvPr>
        </p:nvSpPr>
        <p:spPr>
          <a:xfrm>
            <a:off x="684212" y="1479884"/>
            <a:ext cx="9819356" cy="3756749"/>
          </a:xfrm>
        </p:spPr>
        <p:txBody>
          <a:bodyPr>
            <a:normAutofit fontScale="32500" lnSpcReduction="20000"/>
          </a:bodyPr>
          <a:lstStyle/>
          <a:p>
            <a:endParaRPr lang="es-MX" sz="2400" dirty="0"/>
          </a:p>
          <a:p>
            <a:pPr marL="0" indent="0">
              <a:buNone/>
            </a:pPr>
            <a:r>
              <a:rPr lang="es-MX" sz="7400" b="1" dirty="0" smtClean="0"/>
              <a:t>Este debe incluir:</a:t>
            </a:r>
          </a:p>
          <a:p>
            <a:pPr marL="0" indent="0">
              <a:buNone/>
            </a:pPr>
            <a:endParaRPr lang="es-MX" sz="3400" dirty="0" smtClean="0"/>
          </a:p>
          <a:p>
            <a:pPr>
              <a:buFont typeface="Wingdings" panose="05000000000000000000" pitchFamily="2" charset="2"/>
              <a:buChar char="ü"/>
            </a:pPr>
            <a:r>
              <a:rPr lang="es-MX" sz="6200" dirty="0"/>
              <a:t>L</a:t>
            </a:r>
            <a:r>
              <a:rPr lang="es-MX" sz="6200" dirty="0" smtClean="0"/>
              <a:t>a </a:t>
            </a:r>
            <a:r>
              <a:rPr lang="es-MX" sz="6200" dirty="0"/>
              <a:t>presentación de los objetivos del </a:t>
            </a:r>
            <a:r>
              <a:rPr lang="es-MX" sz="6200" dirty="0" smtClean="0"/>
              <a:t>estudio. </a:t>
            </a:r>
          </a:p>
          <a:p>
            <a:pPr>
              <a:buFont typeface="Wingdings" panose="05000000000000000000" pitchFamily="2" charset="2"/>
              <a:buChar char="ü"/>
            </a:pPr>
            <a:r>
              <a:rPr lang="es-MX" sz="6200" dirty="0" smtClean="0"/>
              <a:t>Instrucciones </a:t>
            </a:r>
            <a:r>
              <a:rPr lang="es-MX" sz="6200" dirty="0"/>
              <a:t>sobre el llenado</a:t>
            </a:r>
            <a:r>
              <a:rPr lang="es-MX" sz="6200" dirty="0" smtClean="0"/>
              <a:t>.</a:t>
            </a:r>
          </a:p>
          <a:p>
            <a:pPr>
              <a:buFont typeface="Wingdings" panose="05000000000000000000" pitchFamily="2" charset="2"/>
              <a:buChar char="ü"/>
            </a:pPr>
            <a:r>
              <a:rPr lang="es-MX" sz="6200" dirty="0" smtClean="0"/>
              <a:t>Datos  </a:t>
            </a:r>
            <a:r>
              <a:rPr lang="es-MX" sz="6200" dirty="0"/>
              <a:t>de identificación como: nombre de la institución, nombre del </a:t>
            </a:r>
            <a:r>
              <a:rPr lang="es-MX" sz="6200" dirty="0" smtClean="0"/>
              <a:t>entrevistador. </a:t>
            </a:r>
          </a:p>
          <a:p>
            <a:pPr>
              <a:buFont typeface="Wingdings" panose="05000000000000000000" pitchFamily="2" charset="2"/>
              <a:buChar char="ü"/>
            </a:pPr>
            <a:r>
              <a:rPr lang="es-MX" sz="6200" dirty="0"/>
              <a:t>T</a:t>
            </a:r>
            <a:r>
              <a:rPr lang="es-MX" sz="6200" dirty="0" smtClean="0"/>
              <a:t>odo </a:t>
            </a:r>
            <a:r>
              <a:rPr lang="es-MX" sz="6200" dirty="0"/>
              <a:t>tipo de datos que sirvan para el control de la investigación</a:t>
            </a:r>
            <a:r>
              <a:rPr lang="es-MX" sz="6200" dirty="0" smtClean="0"/>
              <a:t>.</a:t>
            </a:r>
          </a:p>
          <a:p>
            <a:pPr>
              <a:buFont typeface="Wingdings" panose="05000000000000000000" pitchFamily="2" charset="2"/>
              <a:buChar char="ü"/>
            </a:pPr>
            <a:r>
              <a:rPr lang="es-MX" sz="6200" dirty="0" smtClean="0"/>
              <a:t>La sección </a:t>
            </a:r>
            <a:r>
              <a:rPr lang="es-MX" sz="6200" dirty="0"/>
              <a:t>final deberá contener el cierre de la </a:t>
            </a:r>
            <a:r>
              <a:rPr lang="es-MX" sz="6200" dirty="0" smtClean="0"/>
              <a:t>entrevista. </a:t>
            </a:r>
          </a:p>
          <a:p>
            <a:pPr>
              <a:buFont typeface="Wingdings" panose="05000000000000000000" pitchFamily="2" charset="2"/>
              <a:buChar char="ü"/>
            </a:pPr>
            <a:r>
              <a:rPr lang="es-MX" sz="6200" dirty="0" smtClean="0"/>
              <a:t>Espacio </a:t>
            </a:r>
            <a:r>
              <a:rPr lang="es-MX" sz="6200" dirty="0"/>
              <a:t>para que el entrevistador anote sus observaciones, o para algún otro dato que el entrevistador determine es conveniente observar y anotar. </a:t>
            </a:r>
          </a:p>
          <a:p>
            <a:endParaRPr lang="es-MX" sz="3200" dirty="0"/>
          </a:p>
        </p:txBody>
      </p:sp>
    </p:spTree>
    <p:extLst>
      <p:ext uri="{BB962C8B-B14F-4D97-AF65-F5344CB8AC3E}">
        <p14:creationId xmlns:p14="http://schemas.microsoft.com/office/powerpoint/2010/main" val="3825186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72422" y="167996"/>
            <a:ext cx="3647156" cy="1507067"/>
          </a:xfrm>
        </p:spPr>
        <p:txBody>
          <a:bodyPr/>
          <a:lstStyle/>
          <a:p>
            <a:r>
              <a:rPr lang="es-MX" dirty="0" smtClean="0"/>
              <a:t>Cuestionario </a:t>
            </a:r>
            <a:endParaRPr lang="es-MX" dirty="0"/>
          </a:p>
        </p:txBody>
      </p:sp>
      <p:sp>
        <p:nvSpPr>
          <p:cNvPr id="3" name="Marcador de contenido 2"/>
          <p:cNvSpPr>
            <a:spLocks noGrp="1"/>
          </p:cNvSpPr>
          <p:nvPr>
            <p:ph idx="1"/>
          </p:nvPr>
        </p:nvSpPr>
        <p:spPr>
          <a:xfrm>
            <a:off x="756402" y="1347536"/>
            <a:ext cx="9831387" cy="5101390"/>
          </a:xfrm>
        </p:spPr>
        <p:txBody>
          <a:bodyPr>
            <a:normAutofit fontScale="25000" lnSpcReduction="20000"/>
          </a:bodyPr>
          <a:lstStyle/>
          <a:p>
            <a:endParaRPr lang="es-MX" sz="9600" dirty="0"/>
          </a:p>
          <a:p>
            <a:r>
              <a:rPr lang="es-MX" sz="9600" b="1" dirty="0"/>
              <a:t>a) </a:t>
            </a:r>
            <a:r>
              <a:rPr lang="es-MX" sz="9600" b="1" i="1" dirty="0"/>
              <a:t>Orden de las preguntas. </a:t>
            </a:r>
            <a:endParaRPr lang="es-MX" sz="9600" b="1" i="1" dirty="0" smtClean="0"/>
          </a:p>
          <a:p>
            <a:endParaRPr lang="es-MX" sz="6400" i="1" dirty="0"/>
          </a:p>
          <a:p>
            <a:r>
              <a:rPr lang="es-MX" sz="8000" dirty="0" smtClean="0"/>
              <a:t>Se </a:t>
            </a:r>
            <a:r>
              <a:rPr lang="es-MX" sz="8000" dirty="0"/>
              <a:t>recomienda que aparezcan primero las preguntas más generales y después las específicas</a:t>
            </a:r>
            <a:r>
              <a:rPr lang="es-MX" sz="8000" dirty="0" smtClean="0"/>
              <a:t>.</a:t>
            </a:r>
          </a:p>
          <a:p>
            <a:endParaRPr lang="es-MX" sz="8000" dirty="0"/>
          </a:p>
          <a:p>
            <a:r>
              <a:rPr lang="es-MX" sz="8000" dirty="0" smtClean="0"/>
              <a:t>La </a:t>
            </a:r>
            <a:r>
              <a:rPr lang="es-MX" sz="8000" dirty="0"/>
              <a:t>complejidad de las preguntas vaya de menos a más; </a:t>
            </a:r>
            <a:endParaRPr lang="es-MX" sz="8000" dirty="0" smtClean="0"/>
          </a:p>
          <a:p>
            <a:pPr lvl="5"/>
            <a:r>
              <a:rPr lang="es-MX" sz="8000" dirty="0"/>
              <a:t>E</a:t>
            </a:r>
            <a:r>
              <a:rPr lang="es-MX" sz="8000" dirty="0" smtClean="0"/>
              <a:t>jemplo </a:t>
            </a:r>
          </a:p>
          <a:p>
            <a:pPr marL="0" indent="0">
              <a:buNone/>
            </a:pPr>
            <a:r>
              <a:rPr lang="es-MX" sz="8000" dirty="0"/>
              <a:t>	</a:t>
            </a:r>
            <a:r>
              <a:rPr lang="es-MX" sz="8000" dirty="0" smtClean="0"/>
              <a:t>							Sexo</a:t>
            </a:r>
            <a:r>
              <a:rPr lang="es-MX" sz="8000" dirty="0"/>
              <a:t>.</a:t>
            </a:r>
            <a:r>
              <a:rPr lang="es-MX" sz="8000" dirty="0" smtClean="0"/>
              <a:t> </a:t>
            </a:r>
          </a:p>
          <a:p>
            <a:pPr marL="3657600" lvl="8" indent="0">
              <a:buNone/>
            </a:pPr>
            <a:r>
              <a:rPr lang="es-MX" sz="8000" dirty="0" smtClean="0"/>
              <a:t>Edad.</a:t>
            </a:r>
          </a:p>
          <a:p>
            <a:pPr marL="0" indent="0">
              <a:buNone/>
            </a:pPr>
            <a:r>
              <a:rPr lang="es-MX" sz="8000" dirty="0" smtClean="0"/>
              <a:t>								Escolaridad</a:t>
            </a:r>
            <a:r>
              <a:rPr lang="es-MX" sz="8000" dirty="0"/>
              <a:t>.</a:t>
            </a:r>
            <a:r>
              <a:rPr lang="es-MX" sz="8000" dirty="0" smtClean="0"/>
              <a:t> </a:t>
            </a:r>
          </a:p>
          <a:p>
            <a:pPr marL="0" indent="0">
              <a:buNone/>
            </a:pPr>
            <a:r>
              <a:rPr lang="es-MX" sz="8000" dirty="0" smtClean="0"/>
              <a:t>								Ocupación</a:t>
            </a:r>
            <a:r>
              <a:rPr lang="es-MX" sz="8000" dirty="0"/>
              <a:t>.</a:t>
            </a:r>
            <a:r>
              <a:rPr lang="es-MX" sz="8000" dirty="0" smtClean="0"/>
              <a:t> </a:t>
            </a:r>
          </a:p>
          <a:p>
            <a:r>
              <a:rPr lang="es-MX" sz="8000" dirty="0" smtClean="0"/>
              <a:t>Enseguida </a:t>
            </a:r>
            <a:r>
              <a:rPr lang="es-MX" sz="8000" dirty="0"/>
              <a:t>deberán estar las preguntas referentes al tema de investigación y </a:t>
            </a:r>
            <a:r>
              <a:rPr lang="es-MX" sz="8000" dirty="0" smtClean="0"/>
              <a:t>finalmente</a:t>
            </a:r>
            <a:r>
              <a:rPr lang="es-MX" sz="8000" dirty="0"/>
              <a:t>, si se desea, las preguntas de opinión o actitudes. </a:t>
            </a:r>
          </a:p>
        </p:txBody>
      </p:sp>
    </p:spTree>
    <p:extLst>
      <p:ext uri="{BB962C8B-B14F-4D97-AF65-F5344CB8AC3E}">
        <p14:creationId xmlns:p14="http://schemas.microsoft.com/office/powerpoint/2010/main" val="2109908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06248" y="216569"/>
            <a:ext cx="3779504" cy="1507067"/>
          </a:xfrm>
        </p:spPr>
        <p:txBody>
          <a:bodyPr/>
          <a:lstStyle/>
          <a:p>
            <a:r>
              <a:rPr lang="es-MX" dirty="0" smtClean="0"/>
              <a:t>Cuestionario </a:t>
            </a:r>
            <a:endParaRPr lang="es-MX" dirty="0"/>
          </a:p>
        </p:txBody>
      </p:sp>
      <p:sp>
        <p:nvSpPr>
          <p:cNvPr id="3" name="Marcador de contenido 2"/>
          <p:cNvSpPr>
            <a:spLocks noGrp="1"/>
          </p:cNvSpPr>
          <p:nvPr>
            <p:ph idx="1"/>
          </p:nvPr>
        </p:nvSpPr>
        <p:spPr>
          <a:xfrm>
            <a:off x="792498" y="1621366"/>
            <a:ext cx="8796670" cy="3615267"/>
          </a:xfrm>
        </p:spPr>
        <p:txBody>
          <a:bodyPr>
            <a:normAutofit/>
          </a:bodyPr>
          <a:lstStyle/>
          <a:p>
            <a:r>
              <a:rPr lang="es-MX" sz="2400" b="1" dirty="0" smtClean="0"/>
              <a:t>b</a:t>
            </a:r>
            <a:r>
              <a:rPr lang="es-MX" sz="2400" b="1" dirty="0"/>
              <a:t>) </a:t>
            </a:r>
            <a:r>
              <a:rPr lang="es-MX" sz="2400" b="1" i="1" dirty="0"/>
              <a:t>Contenido de las preguntas. </a:t>
            </a:r>
            <a:endParaRPr lang="es-MX" sz="2400" b="1" i="1" dirty="0" smtClean="0"/>
          </a:p>
          <a:p>
            <a:pPr marL="0" indent="0">
              <a:buNone/>
            </a:pPr>
            <a:endParaRPr lang="es-MX" sz="2400" b="1" i="1" dirty="0" smtClean="0"/>
          </a:p>
          <a:p>
            <a:pPr algn="just"/>
            <a:r>
              <a:rPr lang="es-MX" dirty="0" smtClean="0"/>
              <a:t>Puede </a:t>
            </a:r>
            <a:r>
              <a:rPr lang="es-MX" dirty="0"/>
              <a:t>haber preguntas cortas o de opinión, si el tema lo requiere. A veces es recomendable la combinación de </a:t>
            </a:r>
            <a:r>
              <a:rPr lang="es-MX" b="1" dirty="0"/>
              <a:t>preguntas abiertas </a:t>
            </a:r>
            <a:r>
              <a:rPr lang="es-MX" dirty="0"/>
              <a:t>(el entrevistado no enfrenta categorías en la respuesta) y </a:t>
            </a:r>
            <a:r>
              <a:rPr lang="es-MX" b="1" dirty="0"/>
              <a:t>preguntas cerradas </a:t>
            </a:r>
            <a:r>
              <a:rPr lang="es-MX" dirty="0"/>
              <a:t>(se presentan opciones múltiples</a:t>
            </a:r>
            <a:r>
              <a:rPr lang="es-MX" dirty="0" smtClean="0"/>
              <a:t>).</a:t>
            </a:r>
          </a:p>
          <a:p>
            <a:pPr algn="just"/>
            <a:r>
              <a:rPr lang="es-MX" dirty="0" smtClean="0"/>
              <a:t>Procurar en medición escala u ordinales.</a:t>
            </a:r>
            <a:endParaRPr lang="es-MX" dirty="0"/>
          </a:p>
        </p:txBody>
      </p:sp>
    </p:spTree>
    <p:extLst>
      <p:ext uri="{BB962C8B-B14F-4D97-AF65-F5344CB8AC3E}">
        <p14:creationId xmlns:p14="http://schemas.microsoft.com/office/powerpoint/2010/main" val="967685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42341" y="95805"/>
            <a:ext cx="3707315" cy="926879"/>
          </a:xfrm>
        </p:spPr>
        <p:txBody>
          <a:bodyPr/>
          <a:lstStyle/>
          <a:p>
            <a:r>
              <a:rPr lang="es-MX" dirty="0" smtClean="0"/>
              <a:t>Cuestionario </a:t>
            </a:r>
            <a:endParaRPr lang="es-MX" dirty="0"/>
          </a:p>
        </p:txBody>
      </p:sp>
      <p:sp>
        <p:nvSpPr>
          <p:cNvPr id="3" name="Marcador de contenido 2"/>
          <p:cNvSpPr>
            <a:spLocks noGrp="1"/>
          </p:cNvSpPr>
          <p:nvPr>
            <p:ph idx="1"/>
          </p:nvPr>
        </p:nvSpPr>
        <p:spPr>
          <a:xfrm>
            <a:off x="421105" y="1022684"/>
            <a:ext cx="11204197" cy="5354052"/>
          </a:xfrm>
        </p:spPr>
        <p:txBody>
          <a:bodyPr>
            <a:noAutofit/>
          </a:bodyPr>
          <a:lstStyle/>
          <a:p>
            <a:r>
              <a:rPr lang="es-MX" sz="2400" b="1" dirty="0" smtClean="0"/>
              <a:t>c) </a:t>
            </a:r>
            <a:r>
              <a:rPr lang="es-MX" sz="2400" b="1" i="1" dirty="0"/>
              <a:t>Redacción de las preguntas. </a:t>
            </a:r>
            <a:endParaRPr lang="es-MX" sz="1200" i="1" dirty="0"/>
          </a:p>
          <a:p>
            <a:pPr>
              <a:buFont typeface="Wingdings" panose="05000000000000000000" pitchFamily="2" charset="2"/>
              <a:buChar char="q"/>
            </a:pPr>
            <a:r>
              <a:rPr lang="es-MX" sz="1800" dirty="0"/>
              <a:t>Éstas deben realizarse con un lenguaje acorde a las personas a quienes van dirigidas. </a:t>
            </a:r>
          </a:p>
          <a:p>
            <a:pPr marL="0" indent="0">
              <a:buNone/>
            </a:pPr>
            <a:r>
              <a:rPr lang="es-MX" sz="1800" dirty="0"/>
              <a:t>Problemas:</a:t>
            </a:r>
          </a:p>
          <a:p>
            <a:pPr marL="0" indent="0">
              <a:buNone/>
            </a:pPr>
            <a:r>
              <a:rPr lang="es-MX" sz="1800" b="1" i="1" u="sng" dirty="0"/>
              <a:t>muchas preguntas que pueden parecer claras para quien diseña la encuesta, no lo serán para el encuestado</a:t>
            </a:r>
            <a:r>
              <a:rPr lang="es-MX" sz="1800" dirty="0"/>
              <a:t>.</a:t>
            </a:r>
          </a:p>
          <a:p>
            <a:pPr marL="0" indent="0">
              <a:buNone/>
            </a:pPr>
            <a:r>
              <a:rPr lang="es-MX" sz="1800" dirty="0"/>
              <a:t> </a:t>
            </a:r>
            <a:r>
              <a:rPr lang="es-MX" sz="1800" dirty="0" smtClean="0"/>
              <a:t>Ejemplo</a:t>
            </a:r>
            <a:endParaRPr lang="es-MX" sz="1800" dirty="0"/>
          </a:p>
          <a:p>
            <a:pPr lvl="1">
              <a:buFont typeface="Arial" panose="020B0604020202020204" pitchFamily="34" charset="0"/>
              <a:buChar char="•"/>
            </a:pPr>
            <a:r>
              <a:rPr lang="es-MX" dirty="0" smtClean="0"/>
              <a:t>¿Cuántos </a:t>
            </a:r>
            <a:r>
              <a:rPr lang="es-MX" dirty="0"/>
              <a:t>niños hay en su familia? No es claro para muchos, pues no se especifica hasta que edad se considerara que la persona es todavía un niño. </a:t>
            </a:r>
          </a:p>
          <a:p>
            <a:pPr marL="0" indent="0">
              <a:buNone/>
            </a:pPr>
            <a:r>
              <a:rPr lang="es-MX" sz="1800" b="1" i="1" u="sng" dirty="0"/>
              <a:t>Se debe evitar asimismo preguntas que induzcan al entrevistado a decir lo que se quiere escuchar</a:t>
            </a:r>
            <a:r>
              <a:rPr lang="es-MX" sz="1800" dirty="0" smtClean="0"/>
              <a:t>.</a:t>
            </a:r>
          </a:p>
          <a:p>
            <a:pPr marL="0" indent="0">
              <a:buNone/>
            </a:pPr>
            <a:r>
              <a:rPr lang="es-MX" sz="1800" dirty="0" smtClean="0"/>
              <a:t> Ejemplo </a:t>
            </a:r>
          </a:p>
          <a:p>
            <a:pPr lvl="1">
              <a:buFont typeface="Arial" panose="020B0604020202020204" pitchFamily="34" charset="0"/>
              <a:buChar char="•"/>
            </a:pPr>
            <a:r>
              <a:rPr lang="es-MX" i="1" dirty="0" smtClean="0"/>
              <a:t>La </a:t>
            </a:r>
            <a:r>
              <a:rPr lang="es-MX" i="1" dirty="0"/>
              <a:t>Iglesia Católica está en contra del uso del condón, ¿y usted? </a:t>
            </a:r>
            <a:r>
              <a:rPr lang="es-MX" dirty="0"/>
              <a:t>Incrementa la proporción de encuestados que quieren compartir la opinión de la Iglesia. </a:t>
            </a:r>
            <a:endParaRPr lang="es-MX" dirty="0" smtClean="0"/>
          </a:p>
          <a:p>
            <a:pPr marL="0" indent="0">
              <a:buNone/>
            </a:pPr>
            <a:r>
              <a:rPr lang="es-MX" sz="1800" dirty="0" smtClean="0"/>
              <a:t>¿</a:t>
            </a:r>
            <a:r>
              <a:rPr lang="es-MX" sz="1800" dirty="0"/>
              <a:t>cuál es el problema principal que enfrenta el magisterio? Brinda un rango de posibilidades que tal vez origine respuestas que no corresponden a la información que se quería </a:t>
            </a:r>
            <a:r>
              <a:rPr lang="es-MX" sz="1800" dirty="0" smtClean="0"/>
              <a:t>recabar.</a:t>
            </a:r>
            <a:endParaRPr lang="es-MX" sz="1800" dirty="0"/>
          </a:p>
        </p:txBody>
      </p:sp>
    </p:spTree>
    <p:extLst>
      <p:ext uri="{BB962C8B-B14F-4D97-AF65-F5344CB8AC3E}">
        <p14:creationId xmlns:p14="http://schemas.microsoft.com/office/powerpoint/2010/main" val="19883063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17490" y="180026"/>
            <a:ext cx="4357019" cy="1507067"/>
          </a:xfrm>
        </p:spPr>
        <p:txBody>
          <a:bodyPr/>
          <a:lstStyle/>
          <a:p>
            <a:r>
              <a:rPr lang="es-MX" dirty="0" smtClean="0"/>
              <a:t>Tipos de estudios </a:t>
            </a:r>
            <a:endParaRPr lang="es-MX" dirty="0"/>
          </a:p>
        </p:txBody>
      </p:sp>
      <p:sp>
        <p:nvSpPr>
          <p:cNvPr id="3" name="Marcador de contenido 2"/>
          <p:cNvSpPr>
            <a:spLocks noGrp="1"/>
          </p:cNvSpPr>
          <p:nvPr>
            <p:ph idx="1"/>
          </p:nvPr>
        </p:nvSpPr>
        <p:spPr>
          <a:xfrm>
            <a:off x="890336" y="1687093"/>
            <a:ext cx="8534400" cy="3275711"/>
          </a:xfrm>
        </p:spPr>
        <p:txBody>
          <a:bodyPr>
            <a:normAutofit/>
          </a:bodyPr>
          <a:lstStyle/>
          <a:p>
            <a:r>
              <a:rPr lang="es-MX" sz="2400" b="1" dirty="0">
                <a:solidFill>
                  <a:srgbClr val="000000"/>
                </a:solidFill>
                <a:latin typeface="+mj-lt"/>
              </a:rPr>
              <a:t>Tipos de Estudios </a:t>
            </a:r>
            <a:endParaRPr lang="es-MX" sz="2400" b="1" dirty="0" smtClean="0">
              <a:solidFill>
                <a:srgbClr val="000000"/>
              </a:solidFill>
              <a:latin typeface="+mj-lt"/>
            </a:endParaRPr>
          </a:p>
          <a:p>
            <a:pPr marL="0" indent="0">
              <a:buNone/>
            </a:pPr>
            <a:endParaRPr lang="es-MX" dirty="0">
              <a:solidFill>
                <a:srgbClr val="000000"/>
              </a:solidFill>
              <a:latin typeface="+mj-lt"/>
            </a:endParaRPr>
          </a:p>
          <a:p>
            <a:pPr algn="just"/>
            <a:r>
              <a:rPr lang="es-MX" dirty="0">
                <a:solidFill>
                  <a:srgbClr val="000000"/>
                </a:solidFill>
                <a:latin typeface="Century Gothic" panose="020B0502020202020204" pitchFamily="34" charset="0"/>
              </a:rPr>
              <a:t>Existen varios tipos de estudios en la investigación del comportamiento humano. Generalmente se dividen en estudios </a:t>
            </a:r>
            <a:r>
              <a:rPr lang="es-MX" b="1" i="1" dirty="0">
                <a:solidFill>
                  <a:srgbClr val="000000"/>
                </a:solidFill>
                <a:latin typeface="Century Gothic" panose="020B0502020202020204" pitchFamily="34" charset="0"/>
              </a:rPr>
              <a:t>exploratorios, descriptivos, </a:t>
            </a:r>
            <a:r>
              <a:rPr lang="es-MX" b="1" i="1" dirty="0" smtClean="0">
                <a:solidFill>
                  <a:srgbClr val="000000"/>
                </a:solidFill>
                <a:latin typeface="Century Gothic" panose="020B0502020202020204" pitchFamily="34" charset="0"/>
              </a:rPr>
              <a:t>correlaciónales </a:t>
            </a:r>
            <a:r>
              <a:rPr lang="es-MX" b="1" i="1" dirty="0">
                <a:solidFill>
                  <a:srgbClr val="000000"/>
                </a:solidFill>
                <a:latin typeface="Century Gothic" panose="020B0502020202020204" pitchFamily="34" charset="0"/>
              </a:rPr>
              <a:t>y explicativos</a:t>
            </a:r>
            <a:r>
              <a:rPr lang="es-MX" i="1" dirty="0">
                <a:solidFill>
                  <a:srgbClr val="000000"/>
                </a:solidFill>
                <a:latin typeface="Century Gothic" panose="020B0502020202020204" pitchFamily="34" charset="0"/>
              </a:rPr>
              <a:t>. </a:t>
            </a:r>
            <a:r>
              <a:rPr lang="es-MX" dirty="0">
                <a:solidFill>
                  <a:srgbClr val="000000"/>
                </a:solidFill>
                <a:latin typeface="Century Gothic" panose="020B0502020202020204" pitchFamily="34" charset="0"/>
              </a:rPr>
              <a:t>Es muy importante conocer el tipo de estudio que se está desarrollando pues de ello dependerá el análisis a efectuar.</a:t>
            </a:r>
            <a:endParaRPr lang="es-MX" dirty="0">
              <a:latin typeface="Century Gothic" panose="020B0502020202020204" pitchFamily="34" charset="0"/>
            </a:endParaRPr>
          </a:p>
        </p:txBody>
      </p:sp>
    </p:spTree>
    <p:extLst>
      <p:ext uri="{BB962C8B-B14F-4D97-AF65-F5344CB8AC3E}">
        <p14:creationId xmlns:p14="http://schemas.microsoft.com/office/powerpoint/2010/main" val="29156214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4806" y="264247"/>
            <a:ext cx="6402388" cy="1507067"/>
          </a:xfrm>
        </p:spPr>
        <p:txBody>
          <a:bodyPr/>
          <a:lstStyle/>
          <a:p>
            <a:r>
              <a:rPr lang="es-MX" dirty="0" smtClean="0"/>
              <a:t>Estudios Exploratorios </a:t>
            </a:r>
            <a:endParaRPr lang="es-MX" dirty="0"/>
          </a:p>
        </p:txBody>
      </p:sp>
      <p:sp>
        <p:nvSpPr>
          <p:cNvPr id="3" name="Marcador de contenido 2"/>
          <p:cNvSpPr>
            <a:spLocks noGrp="1"/>
          </p:cNvSpPr>
          <p:nvPr>
            <p:ph idx="1"/>
          </p:nvPr>
        </p:nvSpPr>
        <p:spPr>
          <a:xfrm>
            <a:off x="672180" y="1540042"/>
            <a:ext cx="10084051" cy="2279762"/>
          </a:xfrm>
        </p:spPr>
        <p:txBody>
          <a:bodyPr>
            <a:normAutofit/>
          </a:bodyPr>
          <a:lstStyle/>
          <a:p>
            <a:pPr algn="just"/>
            <a:r>
              <a:rPr lang="es-MX" dirty="0">
                <a:solidFill>
                  <a:srgbClr val="000000"/>
                </a:solidFill>
                <a:latin typeface="+mj-lt"/>
              </a:rPr>
              <a:t>Se efectúan normalmente cuando el objetivo es examinar un tema o problema de investigación poco estudiado, o que no ha sido abordado antes. Es decir, cuando la revisión de la literatura reveló que únicamente hay guías no investigadas e ideas vagamente relacionadas con el problema de estudio.</a:t>
            </a:r>
            <a:endParaRPr lang="es-MX" dirty="0">
              <a:latin typeface="+mj-lt"/>
            </a:endParaRPr>
          </a:p>
        </p:txBody>
      </p:sp>
    </p:spTree>
    <p:extLst>
      <p:ext uri="{BB962C8B-B14F-4D97-AF65-F5344CB8AC3E}">
        <p14:creationId xmlns:p14="http://schemas.microsoft.com/office/powerpoint/2010/main" val="38266431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61769" y="444722"/>
            <a:ext cx="5668462" cy="1179541"/>
          </a:xfrm>
        </p:spPr>
        <p:txBody>
          <a:bodyPr/>
          <a:lstStyle/>
          <a:p>
            <a:r>
              <a:rPr lang="es-MX" dirty="0" smtClean="0"/>
              <a:t>Estudios descriptivos </a:t>
            </a:r>
            <a:endParaRPr lang="es-MX" dirty="0"/>
          </a:p>
        </p:txBody>
      </p:sp>
      <p:sp>
        <p:nvSpPr>
          <p:cNvPr id="3" name="Marcador de contenido 2"/>
          <p:cNvSpPr>
            <a:spLocks noGrp="1"/>
          </p:cNvSpPr>
          <p:nvPr>
            <p:ph idx="1"/>
          </p:nvPr>
        </p:nvSpPr>
        <p:spPr>
          <a:xfrm>
            <a:off x="768432" y="1792705"/>
            <a:ext cx="9314031" cy="3615267"/>
          </a:xfrm>
        </p:spPr>
        <p:txBody>
          <a:bodyPr>
            <a:normAutofit/>
          </a:bodyPr>
          <a:lstStyle/>
          <a:p>
            <a:pPr marL="0" indent="0">
              <a:buNone/>
            </a:pPr>
            <a:r>
              <a:rPr lang="es-MX" dirty="0" smtClean="0"/>
              <a:t>Define los fenómenos, </a:t>
            </a:r>
            <a:r>
              <a:rPr lang="es-MX" dirty="0"/>
              <a:t>cómo es y cómo se </a:t>
            </a:r>
            <a:r>
              <a:rPr lang="es-MX" dirty="0" smtClean="0"/>
              <a:t>manifiesta.</a:t>
            </a:r>
          </a:p>
          <a:p>
            <a:pPr marL="0" indent="0">
              <a:buNone/>
            </a:pPr>
            <a:endParaRPr lang="es-MX" dirty="0" smtClean="0"/>
          </a:p>
          <a:p>
            <a:pPr algn="just"/>
            <a:r>
              <a:rPr lang="es-MX" dirty="0"/>
              <a:t>E</a:t>
            </a:r>
            <a:r>
              <a:rPr lang="es-MX" dirty="0" smtClean="0"/>
              <a:t>specificar </a:t>
            </a:r>
            <a:r>
              <a:rPr lang="es-MX" dirty="0"/>
              <a:t>las propiedades importantes de personas y grupos, comunidades o cualquier otro fenómeno </a:t>
            </a:r>
            <a:r>
              <a:rPr lang="es-MX" dirty="0" smtClean="0"/>
              <a:t>que</a:t>
            </a:r>
            <a:r>
              <a:rPr lang="es-MX" dirty="0"/>
              <a:t> sea sometido a análisis. </a:t>
            </a:r>
            <a:endParaRPr lang="es-MX" dirty="0" smtClean="0"/>
          </a:p>
          <a:p>
            <a:pPr algn="just"/>
            <a:r>
              <a:rPr lang="es-MX" dirty="0" smtClean="0"/>
              <a:t>El </a:t>
            </a:r>
            <a:r>
              <a:rPr lang="es-MX" dirty="0"/>
              <a:t>objetivo de los estudios descriptivos es obtener una medición precisa de ciertos fenómenos, como son las preferencias políticas, neurosis, prejuicios raciales o </a:t>
            </a:r>
            <a:r>
              <a:rPr lang="es-MX" dirty="0" smtClean="0"/>
              <a:t>divorcios.</a:t>
            </a:r>
            <a:endParaRPr lang="es-MX" dirty="0"/>
          </a:p>
        </p:txBody>
      </p:sp>
    </p:spTree>
    <p:extLst>
      <p:ext uri="{BB962C8B-B14F-4D97-AF65-F5344CB8AC3E}">
        <p14:creationId xmlns:p14="http://schemas.microsoft.com/office/powerpoint/2010/main" val="14942334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84253" y="315942"/>
            <a:ext cx="6823494" cy="1507067"/>
          </a:xfrm>
        </p:spPr>
        <p:txBody>
          <a:bodyPr/>
          <a:lstStyle/>
          <a:p>
            <a:r>
              <a:rPr lang="es-MX" dirty="0" smtClean="0"/>
              <a:t>Estudios correlaciónales </a:t>
            </a:r>
            <a:endParaRPr lang="es-MX" dirty="0"/>
          </a:p>
        </p:txBody>
      </p:sp>
      <p:sp>
        <p:nvSpPr>
          <p:cNvPr id="3" name="Marcador de contenido 2"/>
          <p:cNvSpPr>
            <a:spLocks noGrp="1"/>
          </p:cNvSpPr>
          <p:nvPr>
            <p:ph idx="1"/>
          </p:nvPr>
        </p:nvSpPr>
        <p:spPr>
          <a:xfrm>
            <a:off x="587959" y="1892078"/>
            <a:ext cx="9566693" cy="4153569"/>
          </a:xfrm>
        </p:spPr>
        <p:txBody>
          <a:bodyPr>
            <a:normAutofit/>
          </a:bodyPr>
          <a:lstStyle/>
          <a:p>
            <a:pPr algn="just"/>
            <a:r>
              <a:rPr lang="es-MX" b="1" i="1" dirty="0" smtClean="0">
                <a:solidFill>
                  <a:srgbClr val="000000"/>
                </a:solidFill>
                <a:latin typeface="+mj-lt"/>
              </a:rPr>
              <a:t> </a:t>
            </a:r>
            <a:r>
              <a:rPr lang="es-MX" dirty="0">
                <a:solidFill>
                  <a:srgbClr val="000000"/>
                </a:solidFill>
                <a:latin typeface="+mj-lt"/>
              </a:rPr>
              <a:t>Estos estudios pretenden responder a preguntas de investigación en las cuales el propósito es medir el grado de relación que exista entre dos o más conceptos o variables. </a:t>
            </a:r>
            <a:endParaRPr lang="es-MX" dirty="0" smtClean="0">
              <a:solidFill>
                <a:srgbClr val="000000"/>
              </a:solidFill>
              <a:latin typeface="+mj-lt"/>
            </a:endParaRPr>
          </a:p>
          <a:p>
            <a:pPr algn="just"/>
            <a:r>
              <a:rPr lang="es-MX" dirty="0" smtClean="0">
                <a:solidFill>
                  <a:srgbClr val="000000"/>
                </a:solidFill>
                <a:latin typeface="+mj-lt"/>
              </a:rPr>
              <a:t>La </a:t>
            </a:r>
            <a:r>
              <a:rPr lang="es-MX" dirty="0">
                <a:solidFill>
                  <a:srgbClr val="000000"/>
                </a:solidFill>
                <a:latin typeface="+mj-lt"/>
              </a:rPr>
              <a:t>mayoría de las veces sólo se analiza la relación entre dos variables, pero puede generalizarse a más variables</a:t>
            </a:r>
            <a:r>
              <a:rPr lang="es-MX" dirty="0" smtClean="0">
                <a:solidFill>
                  <a:srgbClr val="000000"/>
                </a:solidFill>
                <a:latin typeface="+mj-lt"/>
              </a:rPr>
              <a:t>. </a:t>
            </a:r>
          </a:p>
          <a:p>
            <a:pPr lvl="1" algn="just">
              <a:buFont typeface="Wingdings" panose="05000000000000000000" pitchFamily="2" charset="2"/>
              <a:buChar char="q"/>
            </a:pPr>
            <a:r>
              <a:rPr lang="es-MX" sz="2000" dirty="0" smtClean="0">
                <a:solidFill>
                  <a:srgbClr val="000000"/>
                </a:solidFill>
                <a:latin typeface="+mj-lt"/>
              </a:rPr>
              <a:t>Ejemplo:</a:t>
            </a:r>
          </a:p>
          <a:p>
            <a:pPr lvl="1" algn="just">
              <a:buFont typeface="Wingdings" panose="05000000000000000000" pitchFamily="2" charset="2"/>
              <a:buChar char="v"/>
            </a:pPr>
            <a:r>
              <a:rPr lang="es-MX" dirty="0" smtClean="0">
                <a:solidFill>
                  <a:srgbClr val="000000"/>
                </a:solidFill>
                <a:latin typeface="+mj-lt"/>
              </a:rPr>
              <a:t>Un </a:t>
            </a:r>
            <a:r>
              <a:rPr lang="es-MX" dirty="0">
                <a:solidFill>
                  <a:srgbClr val="000000"/>
                </a:solidFill>
                <a:latin typeface="+mj-lt"/>
              </a:rPr>
              <a:t>investigador puede medir motivación laboral y productividad en el trabajo y después analizar si los trabajadores con mayor motivación son o no los más productivos.</a:t>
            </a:r>
            <a:endParaRPr lang="es-MX" dirty="0">
              <a:latin typeface="+mj-lt"/>
            </a:endParaRPr>
          </a:p>
        </p:txBody>
      </p:sp>
    </p:spTree>
    <p:extLst>
      <p:ext uri="{BB962C8B-B14F-4D97-AF65-F5344CB8AC3E}">
        <p14:creationId xmlns:p14="http://schemas.microsoft.com/office/powerpoint/2010/main" val="33639191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58022" y="372979"/>
            <a:ext cx="5475956" cy="917073"/>
          </a:xfrm>
        </p:spPr>
        <p:txBody>
          <a:bodyPr/>
          <a:lstStyle/>
          <a:p>
            <a:r>
              <a:rPr lang="es-MX" dirty="0" smtClean="0"/>
              <a:t>Estudios explicativos </a:t>
            </a:r>
            <a:endParaRPr lang="es-MX" dirty="0"/>
          </a:p>
        </p:txBody>
      </p:sp>
      <p:sp>
        <p:nvSpPr>
          <p:cNvPr id="3" name="Marcador de contenido 2"/>
          <p:cNvSpPr>
            <a:spLocks noGrp="1"/>
          </p:cNvSpPr>
          <p:nvPr>
            <p:ph idx="1"/>
          </p:nvPr>
        </p:nvSpPr>
        <p:spPr>
          <a:xfrm>
            <a:off x="708275" y="1792705"/>
            <a:ext cx="8534400" cy="3615267"/>
          </a:xfrm>
        </p:spPr>
        <p:txBody>
          <a:bodyPr>
            <a:normAutofit fontScale="92500" lnSpcReduction="10000"/>
          </a:bodyPr>
          <a:lstStyle/>
          <a:p>
            <a:pPr algn="just">
              <a:buFont typeface="Wingdings" panose="05000000000000000000" pitchFamily="2" charset="2"/>
              <a:buChar char="ü"/>
            </a:pPr>
            <a:r>
              <a:rPr lang="es-MX" dirty="0" smtClean="0">
                <a:solidFill>
                  <a:srgbClr val="000000"/>
                </a:solidFill>
                <a:latin typeface="+mj-lt"/>
              </a:rPr>
              <a:t>Este </a:t>
            </a:r>
            <a:r>
              <a:rPr lang="es-MX" dirty="0">
                <a:solidFill>
                  <a:srgbClr val="000000"/>
                </a:solidFill>
                <a:latin typeface="+mj-lt"/>
              </a:rPr>
              <a:t>tipo de estudio va más allá de la descripción de conceptos o fenómenos o del establecimiento de relaciones entre conceptos; están dirigidos a responder a las causas de los eventos físicos o sociales. </a:t>
            </a:r>
            <a:endParaRPr lang="es-MX" dirty="0" smtClean="0">
              <a:solidFill>
                <a:srgbClr val="000000"/>
              </a:solidFill>
              <a:latin typeface="+mj-lt"/>
            </a:endParaRPr>
          </a:p>
          <a:p>
            <a:pPr algn="just">
              <a:buFont typeface="Wingdings" panose="05000000000000000000" pitchFamily="2" charset="2"/>
              <a:buChar char="ü"/>
            </a:pPr>
            <a:endParaRPr lang="es-MX" dirty="0" smtClean="0">
              <a:solidFill>
                <a:srgbClr val="000000"/>
              </a:solidFill>
              <a:latin typeface="+mj-lt"/>
            </a:endParaRPr>
          </a:p>
          <a:p>
            <a:pPr algn="just">
              <a:buFont typeface="Wingdings" panose="05000000000000000000" pitchFamily="2" charset="2"/>
              <a:buChar char="ü"/>
            </a:pPr>
            <a:r>
              <a:rPr lang="es-MX" dirty="0" smtClean="0">
                <a:solidFill>
                  <a:srgbClr val="000000"/>
                </a:solidFill>
                <a:latin typeface="+mj-lt"/>
              </a:rPr>
              <a:t>Explica </a:t>
            </a:r>
            <a:r>
              <a:rPr lang="es-MX" dirty="0">
                <a:solidFill>
                  <a:srgbClr val="000000"/>
                </a:solidFill>
                <a:latin typeface="+mj-lt"/>
              </a:rPr>
              <a:t>por qué ocurre un fenómeno y en que condiciones se presenta, o bien, por qué dos o más variables están relacionadas</a:t>
            </a:r>
            <a:r>
              <a:rPr lang="es-MX" dirty="0" smtClean="0">
                <a:solidFill>
                  <a:srgbClr val="000000"/>
                </a:solidFill>
                <a:latin typeface="+mj-lt"/>
              </a:rPr>
              <a:t>.</a:t>
            </a:r>
          </a:p>
          <a:p>
            <a:pPr algn="just">
              <a:buFont typeface="Wingdings" panose="05000000000000000000" pitchFamily="2" charset="2"/>
              <a:buChar char="ü"/>
            </a:pPr>
            <a:endParaRPr lang="es-MX" dirty="0" smtClean="0">
              <a:solidFill>
                <a:srgbClr val="000000"/>
              </a:solidFill>
              <a:latin typeface="+mj-lt"/>
            </a:endParaRPr>
          </a:p>
          <a:p>
            <a:pPr algn="just">
              <a:buFont typeface="Wingdings" panose="05000000000000000000" pitchFamily="2" charset="2"/>
              <a:buChar char="ü"/>
            </a:pPr>
            <a:r>
              <a:rPr lang="es-MX" dirty="0" smtClean="0">
                <a:solidFill>
                  <a:srgbClr val="000000"/>
                </a:solidFill>
                <a:latin typeface="+mj-lt"/>
              </a:rPr>
              <a:t> </a:t>
            </a:r>
            <a:r>
              <a:rPr lang="es-MX" dirty="0">
                <a:solidFill>
                  <a:srgbClr val="000000"/>
                </a:solidFill>
                <a:latin typeface="+mj-lt"/>
              </a:rPr>
              <a:t>Los estudios explicativos son más estructurados que los otros estudios y de hecho implican los propósitos de ellos (exploración, descripción y </a:t>
            </a:r>
            <a:r>
              <a:rPr lang="es-MX" dirty="0" smtClean="0">
                <a:solidFill>
                  <a:srgbClr val="000000"/>
                </a:solidFill>
                <a:latin typeface="+mj-lt"/>
              </a:rPr>
              <a:t>correlación).</a:t>
            </a:r>
            <a:endParaRPr lang="es-MX" dirty="0">
              <a:latin typeface="+mj-lt"/>
            </a:endParaRPr>
          </a:p>
        </p:txBody>
      </p:sp>
    </p:spTree>
    <p:extLst>
      <p:ext uri="{BB962C8B-B14F-4D97-AF65-F5344CB8AC3E}">
        <p14:creationId xmlns:p14="http://schemas.microsoft.com/office/powerpoint/2010/main" val="4158083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927651546"/>
              </p:ext>
            </p:extLst>
          </p:nvPr>
        </p:nvGraphicFramePr>
        <p:xfrm>
          <a:off x="1919601" y="2591497"/>
          <a:ext cx="8128000" cy="1285240"/>
        </p:xfrm>
        <a:graphic>
          <a:graphicData uri="http://schemas.openxmlformats.org/drawingml/2006/table">
            <a:tbl>
              <a:tblPr firstRow="1" bandRow="1">
                <a:tableStyleId>{5C22544A-7EE6-4342-B048-85BDC9FD1C3A}</a:tableStyleId>
              </a:tblPr>
              <a:tblGrid>
                <a:gridCol w="8128000"/>
              </a:tblGrid>
              <a:tr h="370840">
                <a:tc>
                  <a:txBody>
                    <a:bodyPr/>
                    <a:lstStyle/>
                    <a:p>
                      <a:pPr algn="ctr"/>
                      <a:r>
                        <a:rPr lang="es-MX" dirty="0" smtClean="0"/>
                        <a:t>OBJETIVO GENERAL </a:t>
                      </a:r>
                      <a:endParaRPr lang="es-MX" dirty="0"/>
                    </a:p>
                  </a:txBody>
                  <a:tcPr/>
                </a:tc>
              </a:tr>
              <a:tr h="370840">
                <a:tc>
                  <a:txBody>
                    <a:bodyPr/>
                    <a:lstStyle/>
                    <a:p>
                      <a:r>
                        <a:rPr lang="es-MX" dirty="0" smtClean="0"/>
                        <a:t>EL</a:t>
                      </a:r>
                      <a:r>
                        <a:rPr lang="es-MX" baseline="0" dirty="0" smtClean="0"/>
                        <a:t> DISCENTE IDENTIFICARÁ EL TEMA GENERAL DE SU PROYECTO Y EL CONTEXTO DENTRO DEL CUAL SE DESARROLLARÁ EN EL MARCO DE LGAC DEL PROGRAMA DE POSGRADO</a:t>
                      </a:r>
                      <a:endParaRPr lang="es-MX" dirty="0"/>
                    </a:p>
                  </a:txBody>
                  <a:tcP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1418173446"/>
              </p:ext>
            </p:extLst>
          </p:nvPr>
        </p:nvGraphicFramePr>
        <p:xfrm>
          <a:off x="1919601" y="4495126"/>
          <a:ext cx="8128000" cy="1828800"/>
        </p:xfrm>
        <a:graphic>
          <a:graphicData uri="http://schemas.openxmlformats.org/drawingml/2006/table">
            <a:tbl>
              <a:tblPr firstRow="1" bandRow="1">
                <a:tableStyleId>{5C22544A-7EE6-4342-B048-85BDC9FD1C3A}</a:tableStyleId>
              </a:tblPr>
              <a:tblGrid>
                <a:gridCol w="8128000"/>
              </a:tblGrid>
              <a:tr h="0">
                <a:tc>
                  <a:txBody>
                    <a:bodyPr/>
                    <a:lstStyle/>
                    <a:p>
                      <a:r>
                        <a:rPr lang="es-MX" dirty="0" smtClean="0"/>
                        <a:t>CONTENIDO</a:t>
                      </a:r>
                      <a:r>
                        <a:rPr lang="es-MX" baseline="0" dirty="0" smtClean="0"/>
                        <a:t> TEMÁTICO </a:t>
                      </a:r>
                      <a:endParaRPr lang="es-MX" dirty="0"/>
                    </a:p>
                  </a:txBody>
                  <a:tcPr/>
                </a:tc>
              </a:tr>
              <a:tr h="370840">
                <a:tc>
                  <a:txBody>
                    <a:bodyPr/>
                    <a:lstStyle/>
                    <a:p>
                      <a:r>
                        <a:rPr lang="es-MX" dirty="0" smtClean="0"/>
                        <a:t>TEMAS DE LA LGAC PROCESOS SOCIALES EN EL AMBITO RURAL:</a:t>
                      </a:r>
                      <a:r>
                        <a:rPr lang="es-MX" baseline="0" dirty="0" smtClean="0"/>
                        <a:t> FENÓMENOS SOCIALES Y TECNOÓGICOS DEL MEDIO RURAL Y DE SU SECTOR PRODUCTIVO, ESTUDIOS AGROALIMENTARIOS MECANISMOS SOCIO-POLÍTICOS Y ECONÓMICOS, DESARROLLO SUSTENTABLE DE LAS SOCIEDADES. </a:t>
                      </a:r>
                      <a:endParaRPr lang="es-MX" dirty="0"/>
                    </a:p>
                  </a:txBody>
                  <a:tcPr/>
                </a:tc>
              </a:tr>
            </a:tbl>
          </a:graphicData>
        </a:graphic>
      </p:graphicFrame>
      <p:sp>
        <p:nvSpPr>
          <p:cNvPr id="2" name="Rectángulo 1"/>
          <p:cNvSpPr/>
          <p:nvPr/>
        </p:nvSpPr>
        <p:spPr>
          <a:xfrm>
            <a:off x="1919601" y="897308"/>
            <a:ext cx="8128000" cy="120032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lvl="0"/>
            <a:r>
              <a:rPr lang="es-MX" dirty="0">
                <a:solidFill>
                  <a:prstClr val="white"/>
                </a:solidFill>
              </a:rPr>
              <a:t>UNIDAD DE </a:t>
            </a:r>
            <a:r>
              <a:rPr lang="es-MX" dirty="0" smtClean="0">
                <a:solidFill>
                  <a:prstClr val="white"/>
                </a:solidFill>
              </a:rPr>
              <a:t>APRENDIZAJE: </a:t>
            </a:r>
          </a:p>
          <a:p>
            <a:pPr lvl="0"/>
            <a:endParaRPr lang="es-MX" dirty="0">
              <a:solidFill>
                <a:prstClr val="white"/>
              </a:solidFill>
            </a:endParaRPr>
          </a:p>
          <a:p>
            <a:pPr lvl="0"/>
            <a:r>
              <a:rPr lang="es-MX" dirty="0">
                <a:solidFill>
                  <a:prstClr val="white"/>
                </a:solidFill>
              </a:rPr>
              <a:t>TEMAS SELECTOS </a:t>
            </a:r>
            <a:r>
              <a:rPr lang="es-MX" dirty="0" smtClean="0">
                <a:solidFill>
                  <a:prstClr val="white"/>
                </a:solidFill>
              </a:rPr>
              <a:t>I.  </a:t>
            </a:r>
            <a:r>
              <a:rPr lang="es-MX" dirty="0">
                <a:solidFill>
                  <a:prstClr val="white"/>
                </a:solidFill>
              </a:rPr>
              <a:t>EN CIENCIAS AGROPECUARIAS Y RECUROSOS NATURALES </a:t>
            </a:r>
          </a:p>
        </p:txBody>
      </p:sp>
    </p:spTree>
    <p:extLst>
      <p:ext uri="{BB962C8B-B14F-4D97-AF65-F5344CB8AC3E}">
        <p14:creationId xmlns:p14="http://schemas.microsoft.com/office/powerpoint/2010/main" val="19986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28800" y="143932"/>
            <a:ext cx="8534400" cy="1507067"/>
          </a:xfrm>
        </p:spPr>
        <p:txBody>
          <a:bodyPr>
            <a:normAutofit fontScale="90000"/>
          </a:bodyPr>
          <a:lstStyle/>
          <a:p>
            <a:pPr algn="ctr"/>
            <a:r>
              <a:rPr lang="es-MX" dirty="0">
                <a:solidFill>
                  <a:srgbClr val="000000"/>
                </a:solidFill>
              </a:rPr>
              <a:t>el periodo en que se capta la información, el estudio puede ser:</a:t>
            </a:r>
            <a:endParaRPr lang="es-MX" dirty="0"/>
          </a:p>
        </p:txBody>
      </p:sp>
      <p:sp>
        <p:nvSpPr>
          <p:cNvPr id="3" name="Marcador de contenido 2"/>
          <p:cNvSpPr>
            <a:spLocks noGrp="1"/>
          </p:cNvSpPr>
          <p:nvPr>
            <p:ph idx="1"/>
          </p:nvPr>
        </p:nvSpPr>
        <p:spPr>
          <a:xfrm>
            <a:off x="1129382" y="1943100"/>
            <a:ext cx="2997451" cy="2971800"/>
          </a:xfrm>
        </p:spPr>
        <p:txBody>
          <a:bodyPr>
            <a:normAutofit/>
          </a:bodyPr>
          <a:lstStyle/>
          <a:p>
            <a:r>
              <a:rPr lang="es-MX" b="1" i="1" dirty="0" smtClean="0">
                <a:solidFill>
                  <a:srgbClr val="000000"/>
                </a:solidFill>
                <a:latin typeface="Times New Roman" panose="02020603050405020304" pitchFamily="18" charset="0"/>
              </a:rPr>
              <a:t>Retrospectivo</a:t>
            </a:r>
          </a:p>
          <a:p>
            <a:r>
              <a:rPr lang="es-MX" b="1" i="1" dirty="0" smtClean="0">
                <a:solidFill>
                  <a:srgbClr val="000000"/>
                </a:solidFill>
                <a:latin typeface="Times New Roman" panose="02020603050405020304" pitchFamily="18" charset="0"/>
              </a:rPr>
              <a:t>Retrospectivo parcial</a:t>
            </a:r>
            <a:endParaRPr lang="es-MX" b="1" i="1" dirty="0">
              <a:solidFill>
                <a:srgbClr val="000000"/>
              </a:solidFill>
              <a:latin typeface="Times New Roman" panose="02020603050405020304" pitchFamily="18" charset="0"/>
            </a:endParaRPr>
          </a:p>
          <a:p>
            <a:r>
              <a:rPr lang="es-MX" b="1" i="1" dirty="0" smtClean="0">
                <a:solidFill>
                  <a:srgbClr val="000000"/>
                </a:solidFill>
                <a:latin typeface="Times New Roman" panose="02020603050405020304" pitchFamily="18" charset="0"/>
              </a:rPr>
              <a:t>Prospectivo</a:t>
            </a:r>
          </a:p>
          <a:p>
            <a:r>
              <a:rPr lang="es-MX" b="1" i="1" dirty="0" smtClean="0">
                <a:solidFill>
                  <a:srgbClr val="000000"/>
                </a:solidFill>
                <a:latin typeface="Times New Roman" panose="02020603050405020304" pitchFamily="18" charset="0"/>
              </a:rPr>
              <a:t>Longitudinal</a:t>
            </a:r>
          </a:p>
          <a:p>
            <a:r>
              <a:rPr lang="es-MX" b="1" i="1" dirty="0" smtClean="0">
                <a:solidFill>
                  <a:srgbClr val="000000"/>
                </a:solidFill>
                <a:latin typeface="Times New Roman" panose="02020603050405020304" pitchFamily="18" charset="0"/>
              </a:rPr>
              <a:t>Transversal</a:t>
            </a:r>
          </a:p>
        </p:txBody>
      </p:sp>
    </p:spTree>
    <p:extLst>
      <p:ext uri="{BB962C8B-B14F-4D97-AF65-F5344CB8AC3E}">
        <p14:creationId xmlns:p14="http://schemas.microsoft.com/office/powerpoint/2010/main" val="11417082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212" y="685800"/>
            <a:ext cx="9085430" cy="3910263"/>
          </a:xfrm>
        </p:spPr>
        <p:txBody>
          <a:bodyPr/>
          <a:lstStyle/>
          <a:p>
            <a:r>
              <a:rPr lang="es-MX" sz="2400" b="1" i="1" dirty="0">
                <a:solidFill>
                  <a:srgbClr val="000000"/>
                </a:solidFill>
                <a:latin typeface="+mj-lt"/>
              </a:rPr>
              <a:t>Retrospectivo</a:t>
            </a:r>
            <a:r>
              <a:rPr lang="es-MX" sz="2400" i="1" dirty="0">
                <a:solidFill>
                  <a:srgbClr val="000000"/>
                </a:solidFill>
                <a:latin typeface="+mj-lt"/>
              </a:rPr>
              <a:t>. </a:t>
            </a:r>
            <a:endParaRPr lang="es-MX" sz="2400" i="1" dirty="0" smtClean="0">
              <a:solidFill>
                <a:srgbClr val="000000"/>
              </a:solidFill>
              <a:latin typeface="+mj-lt"/>
            </a:endParaRPr>
          </a:p>
          <a:p>
            <a:pPr>
              <a:buFont typeface="Wingdings" panose="05000000000000000000" pitchFamily="2" charset="2"/>
              <a:buChar char="v"/>
            </a:pPr>
            <a:r>
              <a:rPr lang="es-MX" dirty="0" smtClean="0">
                <a:solidFill>
                  <a:srgbClr val="000000"/>
                </a:solidFill>
                <a:latin typeface="+mj-lt"/>
              </a:rPr>
              <a:t>Es </a:t>
            </a:r>
            <a:r>
              <a:rPr lang="es-MX" dirty="0">
                <a:solidFill>
                  <a:srgbClr val="000000"/>
                </a:solidFill>
                <a:latin typeface="+mj-lt"/>
              </a:rPr>
              <a:t>cuando la información se obtuvo anteriormente a la planeación del estudio y con fines ajenos al trabajo de investigación que se pretende realizar</a:t>
            </a:r>
            <a:r>
              <a:rPr lang="es-MX" dirty="0" smtClean="0">
                <a:solidFill>
                  <a:srgbClr val="000000"/>
                </a:solidFill>
                <a:latin typeface="+mj-lt"/>
              </a:rPr>
              <a:t>.</a:t>
            </a:r>
          </a:p>
          <a:p>
            <a:endParaRPr lang="es-MX" dirty="0" smtClean="0">
              <a:solidFill>
                <a:srgbClr val="000000"/>
              </a:solidFill>
              <a:latin typeface="+mj-lt"/>
            </a:endParaRPr>
          </a:p>
          <a:p>
            <a:r>
              <a:rPr lang="es-MX" sz="2400" b="1" i="1" dirty="0">
                <a:solidFill>
                  <a:srgbClr val="000000"/>
                </a:solidFill>
                <a:latin typeface="+mj-lt"/>
              </a:rPr>
              <a:t>Retrospectivo parcial</a:t>
            </a:r>
            <a:r>
              <a:rPr lang="es-MX" sz="2400" b="1" i="1" dirty="0" smtClean="0">
                <a:solidFill>
                  <a:srgbClr val="000000"/>
                </a:solidFill>
                <a:latin typeface="+mj-lt"/>
              </a:rPr>
              <a:t>.</a:t>
            </a:r>
          </a:p>
          <a:p>
            <a:pPr>
              <a:buFont typeface="Wingdings" panose="05000000000000000000" pitchFamily="2" charset="2"/>
              <a:buChar char="v"/>
            </a:pPr>
            <a:r>
              <a:rPr lang="es-MX" i="1" dirty="0" smtClean="0">
                <a:solidFill>
                  <a:srgbClr val="000000"/>
                </a:solidFill>
                <a:latin typeface="+mj-lt"/>
              </a:rPr>
              <a:t> </a:t>
            </a:r>
            <a:r>
              <a:rPr lang="es-MX" dirty="0">
                <a:solidFill>
                  <a:srgbClr val="000000"/>
                </a:solidFill>
                <a:latin typeface="+mj-lt"/>
              </a:rPr>
              <a:t>Este estudio cuenta con una parte de la información y el resto se obtendrá durante la investigación.</a:t>
            </a:r>
            <a:endParaRPr lang="es-MX" dirty="0">
              <a:latin typeface="+mj-lt"/>
            </a:endParaRPr>
          </a:p>
        </p:txBody>
      </p:sp>
    </p:spTree>
    <p:extLst>
      <p:ext uri="{BB962C8B-B14F-4D97-AF65-F5344CB8AC3E}">
        <p14:creationId xmlns:p14="http://schemas.microsoft.com/office/powerpoint/2010/main" val="37885541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5137" y="685799"/>
            <a:ext cx="10721725" cy="5041233"/>
          </a:xfrm>
        </p:spPr>
        <p:txBody>
          <a:bodyPr>
            <a:normAutofit/>
          </a:bodyPr>
          <a:lstStyle/>
          <a:p>
            <a:r>
              <a:rPr lang="es-MX" sz="2400" b="1" i="1" dirty="0">
                <a:solidFill>
                  <a:srgbClr val="000000"/>
                </a:solidFill>
                <a:latin typeface="+mj-lt"/>
              </a:rPr>
              <a:t>Prospectivo</a:t>
            </a:r>
            <a:r>
              <a:rPr lang="es-MX" sz="2400" i="1" dirty="0" smtClean="0">
                <a:solidFill>
                  <a:srgbClr val="000000"/>
                </a:solidFill>
                <a:latin typeface="+mj-lt"/>
              </a:rPr>
              <a:t>.</a:t>
            </a:r>
          </a:p>
          <a:p>
            <a:pPr>
              <a:buFont typeface="Wingdings" panose="05000000000000000000" pitchFamily="2" charset="2"/>
              <a:buChar char="v"/>
            </a:pPr>
            <a:r>
              <a:rPr lang="es-MX" dirty="0" smtClean="0">
                <a:solidFill>
                  <a:srgbClr val="000000"/>
                </a:solidFill>
                <a:latin typeface="+mj-lt"/>
              </a:rPr>
              <a:t>Estudio </a:t>
            </a:r>
            <a:r>
              <a:rPr lang="es-MX" dirty="0">
                <a:solidFill>
                  <a:srgbClr val="000000"/>
                </a:solidFill>
                <a:latin typeface="+mj-lt"/>
              </a:rPr>
              <a:t>en el que toda la información se recogerá, de acuerdo con los criterios del investigador y para los fines específicos de la investigación, y siempre después de la planeación de ésta. Ahora, de acuerdo a la evolución del fenómeno estudiado, los estudios se pueden clasificar como: </a:t>
            </a:r>
            <a:endParaRPr lang="es-MX" dirty="0" smtClean="0">
              <a:solidFill>
                <a:srgbClr val="000000"/>
              </a:solidFill>
              <a:latin typeface="+mj-lt"/>
            </a:endParaRPr>
          </a:p>
          <a:p>
            <a:r>
              <a:rPr lang="es-MX" sz="2400" b="1" i="1" dirty="0" smtClean="0">
                <a:solidFill>
                  <a:srgbClr val="000000"/>
                </a:solidFill>
                <a:latin typeface="+mj-lt"/>
              </a:rPr>
              <a:t>Longitudinal</a:t>
            </a:r>
            <a:r>
              <a:rPr lang="es-MX" sz="2400" i="1" dirty="0">
                <a:solidFill>
                  <a:srgbClr val="000000"/>
                </a:solidFill>
                <a:latin typeface="+mj-lt"/>
              </a:rPr>
              <a:t>. </a:t>
            </a:r>
            <a:endParaRPr lang="es-MX" sz="2400" i="1" dirty="0" smtClean="0">
              <a:solidFill>
                <a:srgbClr val="000000"/>
              </a:solidFill>
              <a:latin typeface="+mj-lt"/>
            </a:endParaRPr>
          </a:p>
          <a:p>
            <a:pPr>
              <a:buFont typeface="Wingdings" panose="05000000000000000000" pitchFamily="2" charset="2"/>
              <a:buChar char="v"/>
            </a:pPr>
            <a:r>
              <a:rPr lang="es-MX" dirty="0" smtClean="0">
                <a:solidFill>
                  <a:srgbClr val="000000"/>
                </a:solidFill>
                <a:latin typeface="+mj-lt"/>
              </a:rPr>
              <a:t>Esto </a:t>
            </a:r>
            <a:r>
              <a:rPr lang="es-MX" dirty="0">
                <a:solidFill>
                  <a:srgbClr val="000000"/>
                </a:solidFill>
                <a:latin typeface="+mj-lt"/>
              </a:rPr>
              <a:t>es, cuando se miden en varias ocasiones las variables involucradas. Implica un seguimiento para estudiar la evolución de las unidades en el tiempo. </a:t>
            </a:r>
            <a:endParaRPr lang="es-MX" dirty="0" smtClean="0">
              <a:solidFill>
                <a:srgbClr val="000000"/>
              </a:solidFill>
              <a:latin typeface="+mj-lt"/>
            </a:endParaRPr>
          </a:p>
          <a:p>
            <a:r>
              <a:rPr lang="es-MX" sz="2400" b="1" i="1" dirty="0" smtClean="0">
                <a:solidFill>
                  <a:srgbClr val="000000"/>
                </a:solidFill>
                <a:latin typeface="+mj-lt"/>
              </a:rPr>
              <a:t>Transversal</a:t>
            </a:r>
            <a:r>
              <a:rPr lang="es-MX" sz="2400" i="1" dirty="0" smtClean="0">
                <a:solidFill>
                  <a:srgbClr val="000000"/>
                </a:solidFill>
                <a:latin typeface="+mj-lt"/>
              </a:rPr>
              <a:t>.</a:t>
            </a:r>
          </a:p>
          <a:p>
            <a:pPr>
              <a:buFont typeface="Wingdings" panose="05000000000000000000" pitchFamily="2" charset="2"/>
              <a:buChar char="v"/>
            </a:pPr>
            <a:r>
              <a:rPr lang="es-MX" dirty="0" smtClean="0">
                <a:solidFill>
                  <a:srgbClr val="000000"/>
                </a:solidFill>
                <a:latin typeface="+mj-lt"/>
              </a:rPr>
              <a:t>Es </a:t>
            </a:r>
            <a:r>
              <a:rPr lang="es-MX" dirty="0">
                <a:solidFill>
                  <a:srgbClr val="000000"/>
                </a:solidFill>
                <a:latin typeface="+mj-lt"/>
              </a:rPr>
              <a:t>un estudio en el cual se mide una sola vez la o las </a:t>
            </a:r>
            <a:r>
              <a:rPr lang="es-MX" dirty="0" smtClean="0">
                <a:solidFill>
                  <a:srgbClr val="000000"/>
                </a:solidFill>
                <a:latin typeface="+mj-lt"/>
              </a:rPr>
              <a:t>variables en estudio, sin pretender evaluar la evolución de esas unidades</a:t>
            </a:r>
            <a:endParaRPr lang="es-MX" dirty="0">
              <a:latin typeface="+mj-lt"/>
            </a:endParaRPr>
          </a:p>
        </p:txBody>
      </p:sp>
    </p:spTree>
    <p:extLst>
      <p:ext uri="{BB962C8B-B14F-4D97-AF65-F5344CB8AC3E}">
        <p14:creationId xmlns:p14="http://schemas.microsoft.com/office/powerpoint/2010/main" val="25567984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8907" y="381891"/>
            <a:ext cx="8534400" cy="1507067"/>
          </a:xfrm>
        </p:spPr>
        <p:txBody>
          <a:bodyPr>
            <a:normAutofit fontScale="90000"/>
          </a:bodyPr>
          <a:lstStyle/>
          <a:p>
            <a:pPr algn="ctr"/>
            <a:r>
              <a:rPr lang="es-MX" dirty="0" smtClean="0"/>
              <a:t>Clasificación de estudios de acuerdo con la comparación de la población </a:t>
            </a:r>
            <a:endParaRPr lang="es-MX" dirty="0"/>
          </a:p>
        </p:txBody>
      </p:sp>
      <p:sp>
        <p:nvSpPr>
          <p:cNvPr id="3" name="Marcador de contenido 2"/>
          <p:cNvSpPr>
            <a:spLocks noGrp="1"/>
          </p:cNvSpPr>
          <p:nvPr>
            <p:ph idx="1"/>
          </p:nvPr>
        </p:nvSpPr>
        <p:spPr>
          <a:xfrm>
            <a:off x="479675" y="1888958"/>
            <a:ext cx="11034546" cy="3615267"/>
          </a:xfrm>
        </p:spPr>
        <p:txBody>
          <a:bodyPr>
            <a:normAutofit/>
          </a:bodyPr>
          <a:lstStyle/>
          <a:p>
            <a:r>
              <a:rPr lang="es-MX" sz="2400" b="1" i="1" dirty="0" smtClean="0">
                <a:solidFill>
                  <a:srgbClr val="000000"/>
                </a:solidFill>
                <a:latin typeface="+mj-lt"/>
              </a:rPr>
              <a:t>Descriptivo</a:t>
            </a:r>
            <a:r>
              <a:rPr lang="es-MX" sz="2400" i="1" dirty="0" smtClean="0">
                <a:solidFill>
                  <a:srgbClr val="000000"/>
                </a:solidFill>
                <a:latin typeface="+mj-lt"/>
              </a:rPr>
              <a:t>.</a:t>
            </a:r>
          </a:p>
          <a:p>
            <a:pPr lvl="1">
              <a:buFont typeface="Wingdings" panose="05000000000000000000" pitchFamily="2" charset="2"/>
              <a:buChar char="ü"/>
            </a:pPr>
            <a:r>
              <a:rPr lang="es-MX" sz="2000" dirty="0" smtClean="0">
                <a:solidFill>
                  <a:srgbClr val="000000"/>
                </a:solidFill>
                <a:latin typeface="+mj-lt"/>
              </a:rPr>
              <a:t>Estudio </a:t>
            </a:r>
            <a:r>
              <a:rPr lang="es-MX" sz="2000" dirty="0">
                <a:solidFill>
                  <a:srgbClr val="000000"/>
                </a:solidFill>
                <a:latin typeface="+mj-lt"/>
              </a:rPr>
              <a:t>que sólo cuenta con una población, la cual se pretende describir en función de un grupo de variables y respecto a la cual no existen hipótesis centrales</a:t>
            </a:r>
            <a:r>
              <a:rPr lang="es-MX" dirty="0">
                <a:solidFill>
                  <a:srgbClr val="000000"/>
                </a:solidFill>
                <a:latin typeface="+mj-lt"/>
              </a:rPr>
              <a:t>. </a:t>
            </a:r>
            <a:endParaRPr lang="es-MX" dirty="0" smtClean="0">
              <a:solidFill>
                <a:srgbClr val="000000"/>
              </a:solidFill>
              <a:latin typeface="+mj-lt"/>
            </a:endParaRPr>
          </a:p>
          <a:p>
            <a:r>
              <a:rPr lang="es-MX" sz="2400" b="1" i="1" dirty="0" smtClean="0">
                <a:solidFill>
                  <a:srgbClr val="000000"/>
                </a:solidFill>
                <a:latin typeface="+mj-lt"/>
              </a:rPr>
              <a:t>Comparativo</a:t>
            </a:r>
            <a:r>
              <a:rPr lang="es-MX" sz="2400" i="1" dirty="0">
                <a:solidFill>
                  <a:srgbClr val="000000"/>
                </a:solidFill>
                <a:latin typeface="+mj-lt"/>
              </a:rPr>
              <a:t>. </a:t>
            </a:r>
            <a:endParaRPr lang="es-MX" sz="2400" i="1" dirty="0" smtClean="0">
              <a:solidFill>
                <a:srgbClr val="000000"/>
              </a:solidFill>
              <a:latin typeface="+mj-lt"/>
            </a:endParaRPr>
          </a:p>
          <a:p>
            <a:pPr lvl="1">
              <a:buFont typeface="Wingdings" panose="05000000000000000000" pitchFamily="2" charset="2"/>
              <a:buChar char="ü"/>
            </a:pPr>
            <a:r>
              <a:rPr lang="es-MX" sz="2000" dirty="0" smtClean="0">
                <a:solidFill>
                  <a:srgbClr val="000000"/>
                </a:solidFill>
                <a:latin typeface="+mj-lt"/>
              </a:rPr>
              <a:t>Estudio </a:t>
            </a:r>
            <a:r>
              <a:rPr lang="es-MX" sz="2000" dirty="0">
                <a:solidFill>
                  <a:srgbClr val="000000"/>
                </a:solidFill>
                <a:latin typeface="+mj-lt"/>
              </a:rPr>
              <a:t>donde existen dos o más poblaciones y donde se quieren comparar algunas variables para contrastar una o varias hipótesis centrales. </a:t>
            </a:r>
            <a:endParaRPr lang="es-MX" sz="2000" dirty="0" smtClean="0">
              <a:solidFill>
                <a:srgbClr val="000000"/>
              </a:solidFill>
              <a:latin typeface="+mj-lt"/>
            </a:endParaRPr>
          </a:p>
        </p:txBody>
      </p:sp>
    </p:spTree>
    <p:extLst>
      <p:ext uri="{BB962C8B-B14F-4D97-AF65-F5344CB8AC3E}">
        <p14:creationId xmlns:p14="http://schemas.microsoft.com/office/powerpoint/2010/main" val="27581884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7042" y="565484"/>
            <a:ext cx="10888579" cy="1565442"/>
          </a:xfrm>
        </p:spPr>
        <p:txBody>
          <a:bodyPr>
            <a:normAutofit fontScale="90000"/>
          </a:bodyPr>
          <a:lstStyle/>
          <a:p>
            <a:r>
              <a:rPr lang="es-MX" dirty="0" smtClean="0">
                <a:solidFill>
                  <a:srgbClr val="000000"/>
                </a:solidFill>
              </a:rPr>
              <a:t>acuerdo </a:t>
            </a:r>
            <a:r>
              <a:rPr lang="es-MX" dirty="0">
                <a:solidFill>
                  <a:srgbClr val="000000"/>
                </a:solidFill>
              </a:rPr>
              <a:t>con la interferencia del investigador en el fenómeno que se analiza, el estudio se puede clasificar como:</a:t>
            </a:r>
            <a:endParaRPr lang="es-MX" dirty="0"/>
          </a:p>
        </p:txBody>
      </p:sp>
      <p:sp>
        <p:nvSpPr>
          <p:cNvPr id="3" name="Marcador de contenido 2"/>
          <p:cNvSpPr>
            <a:spLocks noGrp="1"/>
          </p:cNvSpPr>
          <p:nvPr>
            <p:ph idx="1"/>
          </p:nvPr>
        </p:nvSpPr>
        <p:spPr>
          <a:xfrm>
            <a:off x="575928" y="2370221"/>
            <a:ext cx="10276556" cy="4030579"/>
          </a:xfrm>
        </p:spPr>
        <p:txBody>
          <a:bodyPr>
            <a:noAutofit/>
          </a:bodyPr>
          <a:lstStyle/>
          <a:p>
            <a:r>
              <a:rPr lang="es-MX" b="1" i="1" dirty="0">
                <a:solidFill>
                  <a:srgbClr val="000000"/>
                </a:solidFill>
                <a:latin typeface="+mj-lt"/>
              </a:rPr>
              <a:t>Observacional</a:t>
            </a:r>
            <a:r>
              <a:rPr lang="es-MX" i="1" dirty="0" smtClean="0">
                <a:solidFill>
                  <a:srgbClr val="000000"/>
                </a:solidFill>
                <a:latin typeface="+mj-lt"/>
              </a:rPr>
              <a:t>.  </a:t>
            </a:r>
          </a:p>
          <a:p>
            <a:pPr>
              <a:buFont typeface="Wingdings" panose="05000000000000000000" pitchFamily="2" charset="2"/>
              <a:buChar char="v"/>
            </a:pPr>
            <a:r>
              <a:rPr lang="es-MX" dirty="0" smtClean="0">
                <a:solidFill>
                  <a:srgbClr val="000000"/>
                </a:solidFill>
                <a:latin typeface="+mj-lt"/>
              </a:rPr>
              <a:t>Estudio </a:t>
            </a:r>
            <a:r>
              <a:rPr lang="es-MX" dirty="0">
                <a:solidFill>
                  <a:srgbClr val="000000"/>
                </a:solidFill>
                <a:latin typeface="+mj-lt"/>
              </a:rPr>
              <a:t>en el cual el investigador sólo puede describir o medir el fenómeno estudiado y no puede modificar a voluntad propia ninguno de los factores que intervienen en el proceso. </a:t>
            </a:r>
            <a:endParaRPr lang="es-MX" dirty="0" smtClean="0">
              <a:solidFill>
                <a:srgbClr val="000000"/>
              </a:solidFill>
              <a:latin typeface="+mj-lt"/>
            </a:endParaRPr>
          </a:p>
          <a:p>
            <a:endParaRPr lang="es-MX" b="1" i="1" dirty="0">
              <a:solidFill>
                <a:srgbClr val="000000"/>
              </a:solidFill>
              <a:latin typeface="+mj-lt"/>
            </a:endParaRPr>
          </a:p>
          <a:p>
            <a:r>
              <a:rPr lang="es-MX" b="1" i="1" dirty="0" smtClean="0">
                <a:solidFill>
                  <a:srgbClr val="000000"/>
                </a:solidFill>
                <a:latin typeface="+mj-lt"/>
              </a:rPr>
              <a:t>Experimental</a:t>
            </a:r>
            <a:r>
              <a:rPr lang="es-MX" i="1" dirty="0">
                <a:solidFill>
                  <a:srgbClr val="000000"/>
                </a:solidFill>
                <a:latin typeface="+mj-lt"/>
              </a:rPr>
              <a:t>. </a:t>
            </a:r>
            <a:endParaRPr lang="es-MX" i="1" dirty="0" smtClean="0">
              <a:solidFill>
                <a:srgbClr val="000000"/>
              </a:solidFill>
              <a:latin typeface="+mj-lt"/>
            </a:endParaRPr>
          </a:p>
          <a:p>
            <a:pPr>
              <a:buFont typeface="Wingdings" panose="05000000000000000000" pitchFamily="2" charset="2"/>
              <a:buChar char="v"/>
            </a:pPr>
            <a:r>
              <a:rPr lang="es-MX" dirty="0" smtClean="0">
                <a:solidFill>
                  <a:srgbClr val="000000"/>
                </a:solidFill>
                <a:latin typeface="+mj-lt"/>
              </a:rPr>
              <a:t>Estudio </a:t>
            </a:r>
            <a:r>
              <a:rPr lang="es-MX" dirty="0">
                <a:solidFill>
                  <a:srgbClr val="000000"/>
                </a:solidFill>
                <a:latin typeface="+mj-lt"/>
              </a:rPr>
              <a:t>en el que el investigador modifica a voluntad una o algunas variables del fenómeno estudiado; generalmente, modifica las variables consideradas como causa, para llegar a establecer una relación de causa-efecto. El aspecto fundamental de este tipo de estudio es que, se pueden asignar al azar las unidades a las diversas variantes del factor causal. </a:t>
            </a:r>
            <a:endParaRPr lang="es-MX" dirty="0">
              <a:latin typeface="+mj-lt"/>
            </a:endParaRPr>
          </a:p>
        </p:txBody>
      </p:sp>
    </p:spTree>
    <p:extLst>
      <p:ext uri="{BB962C8B-B14F-4D97-AF65-F5344CB8AC3E}">
        <p14:creationId xmlns:p14="http://schemas.microsoft.com/office/powerpoint/2010/main" val="2157961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6166" y="767387"/>
            <a:ext cx="8534400" cy="1507067"/>
          </a:xfrm>
        </p:spPr>
        <p:txBody>
          <a:bodyPr/>
          <a:lstStyle/>
          <a:p>
            <a:r>
              <a:rPr lang="es-MX" dirty="0" smtClean="0"/>
              <a:t>Muestra</a:t>
            </a:r>
            <a:endParaRPr lang="es-MX" dirty="0"/>
          </a:p>
        </p:txBody>
      </p:sp>
      <p:sp>
        <p:nvSpPr>
          <p:cNvPr id="4" name="CuadroTexto 3"/>
          <p:cNvSpPr txBox="1"/>
          <p:nvPr/>
        </p:nvSpPr>
        <p:spPr>
          <a:xfrm>
            <a:off x="1236519" y="2628900"/>
            <a:ext cx="10380518" cy="2246769"/>
          </a:xfrm>
          <a:prstGeom prst="rect">
            <a:avLst/>
          </a:prstGeom>
          <a:noFill/>
        </p:spPr>
        <p:txBody>
          <a:bodyPr wrap="square" rtlCol="0">
            <a:spAutoFit/>
          </a:bodyPr>
          <a:lstStyle/>
          <a:p>
            <a:pPr algn="just"/>
            <a:r>
              <a:rPr lang="es-MX" sz="2800" dirty="0" smtClean="0"/>
              <a:t>Es necesario determinar el número de encuestas que de deben realizar. Sobre todo para que sean representativas y tengan confiablidad estadística </a:t>
            </a:r>
          </a:p>
          <a:p>
            <a:pPr algn="just"/>
            <a:endParaRPr lang="es-MX" sz="2800" dirty="0"/>
          </a:p>
          <a:p>
            <a:pPr algn="just"/>
            <a:r>
              <a:rPr lang="es-MX" sz="2800" dirty="0" smtClean="0"/>
              <a:t>Que los datos obtenidos representen a la población base</a:t>
            </a:r>
            <a:endParaRPr lang="es-MX" sz="2800" dirty="0"/>
          </a:p>
        </p:txBody>
      </p:sp>
    </p:spTree>
    <p:extLst>
      <p:ext uri="{BB962C8B-B14F-4D97-AF65-F5344CB8AC3E}">
        <p14:creationId xmlns:p14="http://schemas.microsoft.com/office/powerpoint/2010/main" val="3098780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Oval 4"/>
          <p:cNvSpPr>
            <a:spLocks noChangeArrowheads="1"/>
          </p:cNvSpPr>
          <p:nvPr/>
        </p:nvSpPr>
        <p:spPr bwMode="auto">
          <a:xfrm>
            <a:off x="2286000" y="457200"/>
            <a:ext cx="3200400" cy="3124200"/>
          </a:xfrm>
          <a:prstGeom prst="ellipse">
            <a:avLst/>
          </a:prstGeom>
          <a:solidFill>
            <a:srgbClr val="333333"/>
          </a:solidFill>
          <a:ln w="9525">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sz="3200"/>
              <a:t>Población</a:t>
            </a:r>
            <a:endParaRPr lang="en-US" altLang="es-MX" sz="3200"/>
          </a:p>
        </p:txBody>
      </p:sp>
      <p:sp>
        <p:nvSpPr>
          <p:cNvPr id="184325" name="AutoShape 5"/>
          <p:cNvSpPr>
            <a:spLocks noChangeArrowheads="1"/>
          </p:cNvSpPr>
          <p:nvPr/>
        </p:nvSpPr>
        <p:spPr bwMode="auto">
          <a:xfrm rot="10800000">
            <a:off x="6629400" y="1295400"/>
            <a:ext cx="3352800" cy="1447800"/>
          </a:xfrm>
          <a:prstGeom prst="homePlate">
            <a:avLst>
              <a:gd name="adj" fmla="val 57895"/>
            </a:avLst>
          </a:prstGeom>
          <a:solidFill>
            <a:srgbClr val="333333"/>
          </a:solidFill>
          <a:ln w="952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sz="3200"/>
              <a:t>Parámetro</a:t>
            </a:r>
            <a:endParaRPr lang="en-US" altLang="es-MX" sz="3200"/>
          </a:p>
        </p:txBody>
      </p:sp>
      <p:sp>
        <p:nvSpPr>
          <p:cNvPr id="184326" name="Oval 6"/>
          <p:cNvSpPr>
            <a:spLocks noChangeArrowheads="1"/>
          </p:cNvSpPr>
          <p:nvPr/>
        </p:nvSpPr>
        <p:spPr bwMode="auto">
          <a:xfrm>
            <a:off x="2667000" y="4572000"/>
            <a:ext cx="2133600" cy="1143000"/>
          </a:xfrm>
          <a:prstGeom prst="ellipse">
            <a:avLst/>
          </a:prstGeom>
          <a:solidFill>
            <a:srgbClr val="FFFF00"/>
          </a:solidFill>
          <a:ln w="9525">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sz="3200">
                <a:solidFill>
                  <a:schemeClr val="bg2"/>
                </a:solidFill>
              </a:rPr>
              <a:t>Muestra</a:t>
            </a:r>
            <a:endParaRPr lang="en-US" altLang="es-MX" sz="3200">
              <a:solidFill>
                <a:schemeClr val="bg2"/>
              </a:solidFill>
            </a:endParaRPr>
          </a:p>
        </p:txBody>
      </p:sp>
      <p:sp>
        <p:nvSpPr>
          <p:cNvPr id="184327" name="AutoShape 7"/>
          <p:cNvSpPr>
            <a:spLocks noChangeArrowheads="1"/>
          </p:cNvSpPr>
          <p:nvPr/>
        </p:nvSpPr>
        <p:spPr bwMode="auto">
          <a:xfrm rot="10800000">
            <a:off x="6629400" y="4419600"/>
            <a:ext cx="3352800" cy="1447800"/>
          </a:xfrm>
          <a:prstGeom prst="homePlate">
            <a:avLst>
              <a:gd name="adj" fmla="val 57895"/>
            </a:avLst>
          </a:prstGeom>
          <a:solidFill>
            <a:srgbClr val="FFFF00"/>
          </a:solidFill>
          <a:ln w="952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sz="3200">
                <a:solidFill>
                  <a:schemeClr val="bg2"/>
                </a:solidFill>
              </a:rPr>
              <a:t>Estadístico</a:t>
            </a:r>
            <a:endParaRPr lang="en-US" altLang="es-MX" sz="3200">
              <a:solidFill>
                <a:schemeClr val="bg2"/>
              </a:solidFill>
            </a:endParaRPr>
          </a:p>
        </p:txBody>
      </p:sp>
      <p:sp>
        <p:nvSpPr>
          <p:cNvPr id="184328" name="AutoShape 8"/>
          <p:cNvSpPr>
            <a:spLocks noChangeArrowheads="1"/>
          </p:cNvSpPr>
          <p:nvPr/>
        </p:nvSpPr>
        <p:spPr bwMode="auto">
          <a:xfrm rot="-5400000">
            <a:off x="7962900" y="3086100"/>
            <a:ext cx="1066800" cy="990600"/>
          </a:xfrm>
          <a:custGeom>
            <a:avLst/>
            <a:gdLst>
              <a:gd name="T0" fmla="*/ 800100 w 21600"/>
              <a:gd name="T1" fmla="*/ 0 h 21600"/>
              <a:gd name="T2" fmla="*/ 0 w 21600"/>
              <a:gd name="T3" fmla="*/ 495300 h 21600"/>
              <a:gd name="T4" fmla="*/ 800100 w 21600"/>
              <a:gd name="T5" fmla="*/ 990600 h 21600"/>
              <a:gd name="T6" fmla="*/ 1066800 w 21600"/>
              <a:gd name="T7" fmla="*/ 4953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00"/>
          </a:solidFill>
          <a:ln w="952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extLst>
      <p:ext uri="{BB962C8B-B14F-4D97-AF65-F5344CB8AC3E}">
        <p14:creationId xmlns:p14="http://schemas.microsoft.com/office/powerpoint/2010/main" val="16086514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84325"/>
                                        </p:tgtEl>
                                        <p:attrNameLst>
                                          <p:attrName>style.visibility</p:attrName>
                                        </p:attrNameLst>
                                      </p:cBhvr>
                                      <p:to>
                                        <p:strVal val="visible"/>
                                      </p:to>
                                    </p:set>
                                    <p:anim calcmode="lin" valueType="num">
                                      <p:cBhvr additive="base">
                                        <p:cTn id="7" dur="500" fill="hold"/>
                                        <p:tgtEl>
                                          <p:spTgt spid="184325"/>
                                        </p:tgtEl>
                                        <p:attrNameLst>
                                          <p:attrName>ppt_x</p:attrName>
                                        </p:attrNameLst>
                                      </p:cBhvr>
                                      <p:tavLst>
                                        <p:tav tm="0">
                                          <p:val>
                                            <p:strVal val="1+#ppt_w/2"/>
                                          </p:val>
                                        </p:tav>
                                        <p:tav tm="100000">
                                          <p:val>
                                            <p:strVal val="#ppt_x"/>
                                          </p:val>
                                        </p:tav>
                                      </p:tavLst>
                                    </p:anim>
                                    <p:anim calcmode="lin" valueType="num">
                                      <p:cBhvr additive="base">
                                        <p:cTn id="8" dur="500" fill="hold"/>
                                        <p:tgtEl>
                                          <p:spTgt spid="18432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4326"/>
                                        </p:tgtEl>
                                        <p:attrNameLst>
                                          <p:attrName>style.visibility</p:attrName>
                                        </p:attrNameLst>
                                      </p:cBhvr>
                                      <p:to>
                                        <p:strVal val="visible"/>
                                      </p:to>
                                    </p:set>
                                    <p:anim calcmode="lin" valueType="num">
                                      <p:cBhvr additive="base">
                                        <p:cTn id="13" dur="500" fill="hold"/>
                                        <p:tgtEl>
                                          <p:spTgt spid="184326"/>
                                        </p:tgtEl>
                                        <p:attrNameLst>
                                          <p:attrName>ppt_x</p:attrName>
                                        </p:attrNameLst>
                                      </p:cBhvr>
                                      <p:tavLst>
                                        <p:tav tm="0">
                                          <p:val>
                                            <p:strVal val="#ppt_x"/>
                                          </p:val>
                                        </p:tav>
                                        <p:tav tm="100000">
                                          <p:val>
                                            <p:strVal val="#ppt_x"/>
                                          </p:val>
                                        </p:tav>
                                      </p:tavLst>
                                    </p:anim>
                                    <p:anim calcmode="lin" valueType="num">
                                      <p:cBhvr additive="base">
                                        <p:cTn id="14" dur="500" fill="hold"/>
                                        <p:tgtEl>
                                          <p:spTgt spid="18432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84327"/>
                                        </p:tgtEl>
                                        <p:attrNameLst>
                                          <p:attrName>style.visibility</p:attrName>
                                        </p:attrNameLst>
                                      </p:cBhvr>
                                      <p:to>
                                        <p:strVal val="visible"/>
                                      </p:to>
                                    </p:set>
                                    <p:anim calcmode="lin" valueType="num">
                                      <p:cBhvr additive="base">
                                        <p:cTn id="19" dur="500" fill="hold"/>
                                        <p:tgtEl>
                                          <p:spTgt spid="184327"/>
                                        </p:tgtEl>
                                        <p:attrNameLst>
                                          <p:attrName>ppt_x</p:attrName>
                                        </p:attrNameLst>
                                      </p:cBhvr>
                                      <p:tavLst>
                                        <p:tav tm="0">
                                          <p:val>
                                            <p:strVal val="1+#ppt_w/2"/>
                                          </p:val>
                                        </p:tav>
                                        <p:tav tm="100000">
                                          <p:val>
                                            <p:strVal val="#ppt_x"/>
                                          </p:val>
                                        </p:tav>
                                      </p:tavLst>
                                    </p:anim>
                                    <p:anim calcmode="lin" valueType="num">
                                      <p:cBhvr additive="base">
                                        <p:cTn id="20" dur="500" fill="hold"/>
                                        <p:tgtEl>
                                          <p:spTgt spid="18432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184328"/>
                                        </p:tgtEl>
                                        <p:attrNameLst>
                                          <p:attrName>style.visibility</p:attrName>
                                        </p:attrNameLst>
                                      </p:cBhvr>
                                      <p:to>
                                        <p:strVal val="visible"/>
                                      </p:to>
                                    </p:set>
                                    <p:anim calcmode="lin" valueType="num">
                                      <p:cBhvr>
                                        <p:cTn id="25" dur="1000" fill="hold"/>
                                        <p:tgtEl>
                                          <p:spTgt spid="184328"/>
                                        </p:tgtEl>
                                        <p:attrNameLst>
                                          <p:attrName>ppt_w</p:attrName>
                                        </p:attrNameLst>
                                      </p:cBhvr>
                                      <p:tavLst>
                                        <p:tav tm="0">
                                          <p:val>
                                            <p:strVal val="#ppt_w*0.70"/>
                                          </p:val>
                                        </p:tav>
                                        <p:tav tm="100000">
                                          <p:val>
                                            <p:strVal val="#ppt_w"/>
                                          </p:val>
                                        </p:tav>
                                      </p:tavLst>
                                    </p:anim>
                                    <p:anim calcmode="lin" valueType="num">
                                      <p:cBhvr>
                                        <p:cTn id="26" dur="1000" fill="hold"/>
                                        <p:tgtEl>
                                          <p:spTgt spid="184328"/>
                                        </p:tgtEl>
                                        <p:attrNameLst>
                                          <p:attrName>ppt_h</p:attrName>
                                        </p:attrNameLst>
                                      </p:cBhvr>
                                      <p:tavLst>
                                        <p:tav tm="0">
                                          <p:val>
                                            <p:strVal val="#ppt_h"/>
                                          </p:val>
                                        </p:tav>
                                        <p:tav tm="100000">
                                          <p:val>
                                            <p:strVal val="#ppt_h"/>
                                          </p:val>
                                        </p:tav>
                                      </p:tavLst>
                                    </p:anim>
                                    <p:animEffect transition="in" filter="fade">
                                      <p:cBhvr>
                                        <p:cTn id="27" dur="1000"/>
                                        <p:tgtEl>
                                          <p:spTgt spid="184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5" grpId="0" animBg="1"/>
      <p:bldP spid="184326" grpId="0" animBg="1"/>
      <p:bldP spid="184327" grpId="0" animBg="1"/>
      <p:bldP spid="1843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5" name="Group 81"/>
          <p:cNvGrpSpPr>
            <a:grpSpLocks/>
          </p:cNvGrpSpPr>
          <p:nvPr/>
        </p:nvGrpSpPr>
        <p:grpSpPr bwMode="auto">
          <a:xfrm>
            <a:off x="1676400" y="1506538"/>
            <a:ext cx="8534400" cy="2057400"/>
            <a:chOff x="96" y="336"/>
            <a:chExt cx="5376" cy="1296"/>
          </a:xfrm>
        </p:grpSpPr>
        <p:sp>
          <p:nvSpPr>
            <p:cNvPr id="8201" name="Oval 6"/>
            <p:cNvSpPr>
              <a:spLocks noChangeArrowheads="1"/>
            </p:cNvSpPr>
            <p:nvPr/>
          </p:nvSpPr>
          <p:spPr bwMode="auto">
            <a:xfrm>
              <a:off x="4464" y="336"/>
              <a:ext cx="1008" cy="1008"/>
            </a:xfrm>
            <a:prstGeom prst="ellipse">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02" name="AutoShape 8"/>
            <p:cNvSpPr>
              <a:spLocks noChangeArrowheads="1"/>
            </p:cNvSpPr>
            <p:nvPr/>
          </p:nvSpPr>
          <p:spPr bwMode="auto">
            <a:xfrm>
              <a:off x="5000" y="759"/>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03" name="AutoShape 9"/>
            <p:cNvSpPr>
              <a:spLocks noChangeArrowheads="1"/>
            </p:cNvSpPr>
            <p:nvPr/>
          </p:nvSpPr>
          <p:spPr bwMode="auto">
            <a:xfrm>
              <a:off x="4785" y="72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04" name="AutoShape 10"/>
            <p:cNvSpPr>
              <a:spLocks noChangeArrowheads="1"/>
            </p:cNvSpPr>
            <p:nvPr/>
          </p:nvSpPr>
          <p:spPr bwMode="auto">
            <a:xfrm>
              <a:off x="4874" y="791"/>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05" name="AutoShape 11"/>
            <p:cNvSpPr>
              <a:spLocks noChangeArrowheads="1"/>
            </p:cNvSpPr>
            <p:nvPr/>
          </p:nvSpPr>
          <p:spPr bwMode="auto">
            <a:xfrm>
              <a:off x="5000" y="921"/>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06" name="AutoShape 12"/>
            <p:cNvSpPr>
              <a:spLocks noChangeArrowheads="1"/>
            </p:cNvSpPr>
            <p:nvPr/>
          </p:nvSpPr>
          <p:spPr bwMode="auto">
            <a:xfrm>
              <a:off x="4944" y="624"/>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07" name="AutoShape 13"/>
            <p:cNvSpPr>
              <a:spLocks noChangeArrowheads="1"/>
            </p:cNvSpPr>
            <p:nvPr/>
          </p:nvSpPr>
          <p:spPr bwMode="auto">
            <a:xfrm>
              <a:off x="4881" y="670"/>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08" name="AutoShape 14"/>
            <p:cNvSpPr>
              <a:spLocks noChangeArrowheads="1"/>
            </p:cNvSpPr>
            <p:nvPr/>
          </p:nvSpPr>
          <p:spPr bwMode="auto">
            <a:xfrm>
              <a:off x="5088" y="720"/>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09" name="AutoShape 15"/>
            <p:cNvSpPr>
              <a:spLocks noChangeArrowheads="1"/>
            </p:cNvSpPr>
            <p:nvPr/>
          </p:nvSpPr>
          <p:spPr bwMode="auto">
            <a:xfrm>
              <a:off x="5094" y="82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10" name="AutoShape 16"/>
            <p:cNvSpPr>
              <a:spLocks noChangeArrowheads="1"/>
            </p:cNvSpPr>
            <p:nvPr/>
          </p:nvSpPr>
          <p:spPr bwMode="auto">
            <a:xfrm>
              <a:off x="5040" y="86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11" name="AutoShape 17"/>
            <p:cNvSpPr>
              <a:spLocks noChangeArrowheads="1"/>
            </p:cNvSpPr>
            <p:nvPr/>
          </p:nvSpPr>
          <p:spPr bwMode="auto">
            <a:xfrm>
              <a:off x="5031" y="629"/>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12" name="AutoShape 18"/>
            <p:cNvSpPr>
              <a:spLocks noChangeArrowheads="1"/>
            </p:cNvSpPr>
            <p:nvPr/>
          </p:nvSpPr>
          <p:spPr bwMode="auto">
            <a:xfrm>
              <a:off x="4833" y="62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endParaRPr lang="es-MX" altLang="es-MX">
                <a:solidFill>
                  <a:srgbClr val="800000"/>
                </a:solidFill>
              </a:endParaRPr>
            </a:p>
          </p:txBody>
        </p:sp>
        <p:sp>
          <p:nvSpPr>
            <p:cNvPr id="8213" name="AutoShape 19"/>
            <p:cNvSpPr>
              <a:spLocks noChangeArrowheads="1"/>
            </p:cNvSpPr>
            <p:nvPr/>
          </p:nvSpPr>
          <p:spPr bwMode="auto">
            <a:xfrm>
              <a:off x="4800" y="81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14" name="AutoShape 20"/>
            <p:cNvSpPr>
              <a:spLocks noChangeArrowheads="1"/>
            </p:cNvSpPr>
            <p:nvPr/>
          </p:nvSpPr>
          <p:spPr bwMode="auto">
            <a:xfrm>
              <a:off x="4929" y="958"/>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a:solidFill>
                    <a:srgbClr val="800000"/>
                  </a:solidFill>
                </a:rPr>
                <a:t>v</a:t>
              </a:r>
              <a:endParaRPr lang="en-US" altLang="es-MX">
                <a:solidFill>
                  <a:srgbClr val="800000"/>
                </a:solidFill>
              </a:endParaRPr>
            </a:p>
          </p:txBody>
        </p:sp>
        <p:sp>
          <p:nvSpPr>
            <p:cNvPr id="8215" name="AutoShape 21"/>
            <p:cNvSpPr>
              <a:spLocks noChangeArrowheads="1"/>
            </p:cNvSpPr>
            <p:nvPr/>
          </p:nvSpPr>
          <p:spPr bwMode="auto">
            <a:xfrm>
              <a:off x="4842" y="921"/>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a:solidFill>
                    <a:srgbClr val="800000"/>
                  </a:solidFill>
                </a:rPr>
                <a:t>v</a:t>
              </a:r>
              <a:endParaRPr lang="en-US" altLang="es-MX">
                <a:solidFill>
                  <a:srgbClr val="800000"/>
                </a:solidFill>
              </a:endParaRPr>
            </a:p>
          </p:txBody>
        </p:sp>
        <p:sp>
          <p:nvSpPr>
            <p:cNvPr id="8216" name="AutoShape 22"/>
            <p:cNvSpPr>
              <a:spLocks noChangeArrowheads="1"/>
            </p:cNvSpPr>
            <p:nvPr/>
          </p:nvSpPr>
          <p:spPr bwMode="auto">
            <a:xfrm>
              <a:off x="4944" y="864"/>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215063" name="AutoShape 23"/>
            <p:cNvSpPr>
              <a:spLocks noChangeArrowheads="1"/>
            </p:cNvSpPr>
            <p:nvPr/>
          </p:nvSpPr>
          <p:spPr bwMode="auto">
            <a:xfrm>
              <a:off x="4842" y="694"/>
              <a:ext cx="252" cy="227"/>
            </a:xfrm>
            <a:prstGeom prst="star5">
              <a:avLst/>
            </a:prstGeom>
            <a:solidFill>
              <a:srgbClr val="0033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es-MX">
                <a:solidFill>
                  <a:srgbClr val="0033CC"/>
                </a:solidFill>
              </a:endParaRPr>
            </a:p>
          </p:txBody>
        </p:sp>
        <p:sp>
          <p:nvSpPr>
            <p:cNvPr id="8218" name="Oval 25"/>
            <p:cNvSpPr>
              <a:spLocks noChangeArrowheads="1"/>
            </p:cNvSpPr>
            <p:nvPr/>
          </p:nvSpPr>
          <p:spPr bwMode="auto">
            <a:xfrm>
              <a:off x="3072" y="336"/>
              <a:ext cx="1008" cy="1008"/>
            </a:xfrm>
            <a:prstGeom prst="ellipse">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19" name="AutoShape 27"/>
            <p:cNvSpPr>
              <a:spLocks noChangeArrowheads="1"/>
            </p:cNvSpPr>
            <p:nvPr/>
          </p:nvSpPr>
          <p:spPr bwMode="auto">
            <a:xfrm>
              <a:off x="3608" y="119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0" name="AutoShape 28"/>
            <p:cNvSpPr>
              <a:spLocks noChangeArrowheads="1"/>
            </p:cNvSpPr>
            <p:nvPr/>
          </p:nvSpPr>
          <p:spPr bwMode="auto">
            <a:xfrm>
              <a:off x="3393" y="1152"/>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1" name="AutoShape 29"/>
            <p:cNvSpPr>
              <a:spLocks noChangeArrowheads="1"/>
            </p:cNvSpPr>
            <p:nvPr/>
          </p:nvSpPr>
          <p:spPr bwMode="auto">
            <a:xfrm>
              <a:off x="3482" y="122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2" name="AutoShape 30"/>
            <p:cNvSpPr>
              <a:spLocks noChangeArrowheads="1"/>
            </p:cNvSpPr>
            <p:nvPr/>
          </p:nvSpPr>
          <p:spPr bwMode="auto">
            <a:xfrm>
              <a:off x="3608" y="135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3" name="AutoShape 31"/>
            <p:cNvSpPr>
              <a:spLocks noChangeArrowheads="1"/>
            </p:cNvSpPr>
            <p:nvPr/>
          </p:nvSpPr>
          <p:spPr bwMode="auto">
            <a:xfrm>
              <a:off x="3671" y="1344"/>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4" name="AutoShape 32"/>
            <p:cNvSpPr>
              <a:spLocks noChangeArrowheads="1"/>
            </p:cNvSpPr>
            <p:nvPr/>
          </p:nvSpPr>
          <p:spPr bwMode="auto">
            <a:xfrm>
              <a:off x="3441" y="1198"/>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5" name="AutoShape 33"/>
            <p:cNvSpPr>
              <a:spLocks noChangeArrowheads="1"/>
            </p:cNvSpPr>
            <p:nvPr/>
          </p:nvSpPr>
          <p:spPr bwMode="auto">
            <a:xfrm>
              <a:off x="3681" y="1129"/>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6" name="AutoShape 34"/>
            <p:cNvSpPr>
              <a:spLocks noChangeArrowheads="1"/>
            </p:cNvSpPr>
            <p:nvPr/>
          </p:nvSpPr>
          <p:spPr bwMode="auto">
            <a:xfrm>
              <a:off x="3702" y="1259"/>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7" name="AutoShape 35"/>
            <p:cNvSpPr>
              <a:spLocks noChangeArrowheads="1"/>
            </p:cNvSpPr>
            <p:nvPr/>
          </p:nvSpPr>
          <p:spPr bwMode="auto">
            <a:xfrm>
              <a:off x="3552" y="1248"/>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8" name="AutoShape 36"/>
            <p:cNvSpPr>
              <a:spLocks noChangeArrowheads="1"/>
            </p:cNvSpPr>
            <p:nvPr/>
          </p:nvSpPr>
          <p:spPr bwMode="auto">
            <a:xfrm>
              <a:off x="3537" y="110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29" name="AutoShape 37"/>
            <p:cNvSpPr>
              <a:spLocks noChangeArrowheads="1"/>
            </p:cNvSpPr>
            <p:nvPr/>
          </p:nvSpPr>
          <p:spPr bwMode="auto">
            <a:xfrm>
              <a:off x="3777" y="1200"/>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endParaRPr lang="es-MX" altLang="es-MX">
                <a:solidFill>
                  <a:srgbClr val="800000"/>
                </a:solidFill>
              </a:endParaRPr>
            </a:p>
          </p:txBody>
        </p:sp>
        <p:sp>
          <p:nvSpPr>
            <p:cNvPr id="8230" name="AutoShape 38"/>
            <p:cNvSpPr>
              <a:spLocks noChangeArrowheads="1"/>
            </p:cNvSpPr>
            <p:nvPr/>
          </p:nvSpPr>
          <p:spPr bwMode="auto">
            <a:xfrm>
              <a:off x="3324" y="122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31" name="AutoShape 39"/>
            <p:cNvSpPr>
              <a:spLocks noChangeArrowheads="1"/>
            </p:cNvSpPr>
            <p:nvPr/>
          </p:nvSpPr>
          <p:spPr bwMode="auto">
            <a:xfrm>
              <a:off x="3324" y="135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a:solidFill>
                    <a:srgbClr val="800000"/>
                  </a:solidFill>
                </a:rPr>
                <a:t>v</a:t>
              </a:r>
              <a:endParaRPr lang="en-US" altLang="es-MX">
                <a:solidFill>
                  <a:srgbClr val="800000"/>
                </a:solidFill>
              </a:endParaRPr>
            </a:p>
          </p:txBody>
        </p:sp>
        <p:sp>
          <p:nvSpPr>
            <p:cNvPr id="8232" name="AutoShape 40"/>
            <p:cNvSpPr>
              <a:spLocks noChangeArrowheads="1"/>
            </p:cNvSpPr>
            <p:nvPr/>
          </p:nvSpPr>
          <p:spPr bwMode="auto">
            <a:xfrm>
              <a:off x="3450" y="135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a:solidFill>
                    <a:srgbClr val="800000"/>
                  </a:solidFill>
                </a:rPr>
                <a:t>v</a:t>
              </a:r>
              <a:endParaRPr lang="en-US" altLang="es-MX">
                <a:solidFill>
                  <a:srgbClr val="800000"/>
                </a:solidFill>
              </a:endParaRPr>
            </a:p>
          </p:txBody>
        </p:sp>
        <p:sp>
          <p:nvSpPr>
            <p:cNvPr id="8233" name="AutoShape 41"/>
            <p:cNvSpPr>
              <a:spLocks noChangeArrowheads="1"/>
            </p:cNvSpPr>
            <p:nvPr/>
          </p:nvSpPr>
          <p:spPr bwMode="auto">
            <a:xfrm>
              <a:off x="3513" y="1344"/>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215082" name="AutoShape 42"/>
            <p:cNvSpPr>
              <a:spLocks noChangeArrowheads="1"/>
            </p:cNvSpPr>
            <p:nvPr/>
          </p:nvSpPr>
          <p:spPr bwMode="auto">
            <a:xfrm>
              <a:off x="3450" y="694"/>
              <a:ext cx="252" cy="227"/>
            </a:xfrm>
            <a:prstGeom prst="star5">
              <a:avLst/>
            </a:prstGeom>
            <a:solidFill>
              <a:srgbClr val="0033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es-MX">
                <a:solidFill>
                  <a:srgbClr val="0033CC"/>
                </a:solidFill>
              </a:endParaRPr>
            </a:p>
          </p:txBody>
        </p:sp>
        <p:sp>
          <p:nvSpPr>
            <p:cNvPr id="8235" name="Oval 44"/>
            <p:cNvSpPr>
              <a:spLocks noChangeArrowheads="1"/>
            </p:cNvSpPr>
            <p:nvPr/>
          </p:nvSpPr>
          <p:spPr bwMode="auto">
            <a:xfrm>
              <a:off x="1680" y="336"/>
              <a:ext cx="1008" cy="1008"/>
            </a:xfrm>
            <a:prstGeom prst="ellipse">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36" name="AutoShape 46"/>
            <p:cNvSpPr>
              <a:spLocks noChangeArrowheads="1"/>
            </p:cNvSpPr>
            <p:nvPr/>
          </p:nvSpPr>
          <p:spPr bwMode="auto">
            <a:xfrm>
              <a:off x="2216" y="759"/>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37" name="AutoShape 47"/>
            <p:cNvSpPr>
              <a:spLocks noChangeArrowheads="1"/>
            </p:cNvSpPr>
            <p:nvPr/>
          </p:nvSpPr>
          <p:spPr bwMode="auto">
            <a:xfrm>
              <a:off x="1869" y="72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38" name="AutoShape 48"/>
            <p:cNvSpPr>
              <a:spLocks noChangeArrowheads="1"/>
            </p:cNvSpPr>
            <p:nvPr/>
          </p:nvSpPr>
          <p:spPr bwMode="auto">
            <a:xfrm>
              <a:off x="2090" y="791"/>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39" name="AutoShape 49"/>
            <p:cNvSpPr>
              <a:spLocks noChangeArrowheads="1"/>
            </p:cNvSpPr>
            <p:nvPr/>
          </p:nvSpPr>
          <p:spPr bwMode="auto">
            <a:xfrm>
              <a:off x="2241" y="100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40" name="AutoShape 50"/>
            <p:cNvSpPr>
              <a:spLocks noChangeArrowheads="1"/>
            </p:cNvSpPr>
            <p:nvPr/>
          </p:nvSpPr>
          <p:spPr bwMode="auto">
            <a:xfrm>
              <a:off x="1968" y="1054"/>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41" name="AutoShape 51"/>
            <p:cNvSpPr>
              <a:spLocks noChangeArrowheads="1"/>
            </p:cNvSpPr>
            <p:nvPr/>
          </p:nvSpPr>
          <p:spPr bwMode="auto">
            <a:xfrm>
              <a:off x="2027" y="59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42" name="AutoShape 52"/>
            <p:cNvSpPr>
              <a:spLocks noChangeArrowheads="1"/>
            </p:cNvSpPr>
            <p:nvPr/>
          </p:nvSpPr>
          <p:spPr bwMode="auto">
            <a:xfrm>
              <a:off x="2405" y="69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43" name="AutoShape 53"/>
            <p:cNvSpPr>
              <a:spLocks noChangeArrowheads="1"/>
            </p:cNvSpPr>
            <p:nvPr/>
          </p:nvSpPr>
          <p:spPr bwMode="auto">
            <a:xfrm>
              <a:off x="2310" y="82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44" name="AutoShape 54"/>
            <p:cNvSpPr>
              <a:spLocks noChangeArrowheads="1"/>
            </p:cNvSpPr>
            <p:nvPr/>
          </p:nvSpPr>
          <p:spPr bwMode="auto">
            <a:xfrm>
              <a:off x="2405" y="95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45" name="AutoShape 55"/>
            <p:cNvSpPr>
              <a:spLocks noChangeArrowheads="1"/>
            </p:cNvSpPr>
            <p:nvPr/>
          </p:nvSpPr>
          <p:spPr bwMode="auto">
            <a:xfrm>
              <a:off x="2247" y="528"/>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46" name="AutoShape 56"/>
            <p:cNvSpPr>
              <a:spLocks noChangeArrowheads="1"/>
            </p:cNvSpPr>
            <p:nvPr/>
          </p:nvSpPr>
          <p:spPr bwMode="auto">
            <a:xfrm>
              <a:off x="2481" y="82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endParaRPr lang="es-MX" altLang="es-MX">
                <a:solidFill>
                  <a:srgbClr val="800000"/>
                </a:solidFill>
              </a:endParaRPr>
            </a:p>
          </p:txBody>
        </p:sp>
        <p:sp>
          <p:nvSpPr>
            <p:cNvPr id="8247" name="AutoShape 57"/>
            <p:cNvSpPr>
              <a:spLocks noChangeArrowheads="1"/>
            </p:cNvSpPr>
            <p:nvPr/>
          </p:nvSpPr>
          <p:spPr bwMode="auto">
            <a:xfrm>
              <a:off x="1872" y="576"/>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48" name="AutoShape 58"/>
            <p:cNvSpPr>
              <a:spLocks noChangeArrowheads="1"/>
            </p:cNvSpPr>
            <p:nvPr/>
          </p:nvSpPr>
          <p:spPr bwMode="auto">
            <a:xfrm>
              <a:off x="1824" y="960"/>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a:solidFill>
                    <a:srgbClr val="800000"/>
                  </a:solidFill>
                </a:rPr>
                <a:t>v</a:t>
              </a:r>
              <a:endParaRPr lang="en-US" altLang="es-MX">
                <a:solidFill>
                  <a:srgbClr val="800000"/>
                </a:solidFill>
              </a:endParaRPr>
            </a:p>
          </p:txBody>
        </p:sp>
        <p:sp>
          <p:nvSpPr>
            <p:cNvPr id="8249" name="AutoShape 59"/>
            <p:cNvSpPr>
              <a:spLocks noChangeArrowheads="1"/>
            </p:cNvSpPr>
            <p:nvPr/>
          </p:nvSpPr>
          <p:spPr bwMode="auto">
            <a:xfrm>
              <a:off x="2058" y="921"/>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a:solidFill>
                    <a:srgbClr val="800000"/>
                  </a:solidFill>
                </a:rPr>
                <a:t>v</a:t>
              </a:r>
              <a:endParaRPr lang="en-US" altLang="es-MX">
                <a:solidFill>
                  <a:srgbClr val="800000"/>
                </a:solidFill>
              </a:endParaRPr>
            </a:p>
          </p:txBody>
        </p:sp>
        <p:sp>
          <p:nvSpPr>
            <p:cNvPr id="8250" name="AutoShape 60"/>
            <p:cNvSpPr>
              <a:spLocks noChangeArrowheads="1"/>
            </p:cNvSpPr>
            <p:nvPr/>
          </p:nvSpPr>
          <p:spPr bwMode="auto">
            <a:xfrm>
              <a:off x="2121" y="1150"/>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215101" name="AutoShape 61"/>
            <p:cNvSpPr>
              <a:spLocks noChangeArrowheads="1"/>
            </p:cNvSpPr>
            <p:nvPr/>
          </p:nvSpPr>
          <p:spPr bwMode="auto">
            <a:xfrm>
              <a:off x="2058" y="694"/>
              <a:ext cx="252" cy="227"/>
            </a:xfrm>
            <a:prstGeom prst="star5">
              <a:avLst/>
            </a:prstGeom>
            <a:solidFill>
              <a:srgbClr val="0033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es-MX">
                <a:solidFill>
                  <a:srgbClr val="0033CC"/>
                </a:solidFill>
              </a:endParaRPr>
            </a:p>
          </p:txBody>
        </p:sp>
        <p:sp>
          <p:nvSpPr>
            <p:cNvPr id="8252" name="Oval 63"/>
            <p:cNvSpPr>
              <a:spLocks noChangeArrowheads="1"/>
            </p:cNvSpPr>
            <p:nvPr/>
          </p:nvSpPr>
          <p:spPr bwMode="auto">
            <a:xfrm>
              <a:off x="288" y="336"/>
              <a:ext cx="1008" cy="1008"/>
            </a:xfrm>
            <a:prstGeom prst="ellipse">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53" name="AutoShape 65"/>
            <p:cNvSpPr>
              <a:spLocks noChangeArrowheads="1"/>
            </p:cNvSpPr>
            <p:nvPr/>
          </p:nvSpPr>
          <p:spPr bwMode="auto">
            <a:xfrm>
              <a:off x="516" y="1098"/>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54" name="AutoShape 66"/>
            <p:cNvSpPr>
              <a:spLocks noChangeArrowheads="1"/>
            </p:cNvSpPr>
            <p:nvPr/>
          </p:nvSpPr>
          <p:spPr bwMode="auto">
            <a:xfrm>
              <a:off x="169" y="1065"/>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55" name="AutoShape 67"/>
            <p:cNvSpPr>
              <a:spLocks noChangeArrowheads="1"/>
            </p:cNvSpPr>
            <p:nvPr/>
          </p:nvSpPr>
          <p:spPr bwMode="auto">
            <a:xfrm>
              <a:off x="390" y="1130"/>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56" name="AutoShape 68"/>
            <p:cNvSpPr>
              <a:spLocks noChangeArrowheads="1"/>
            </p:cNvSpPr>
            <p:nvPr/>
          </p:nvSpPr>
          <p:spPr bwMode="auto">
            <a:xfrm>
              <a:off x="720" y="1534"/>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57" name="AutoShape 69"/>
            <p:cNvSpPr>
              <a:spLocks noChangeArrowheads="1"/>
            </p:cNvSpPr>
            <p:nvPr/>
          </p:nvSpPr>
          <p:spPr bwMode="auto">
            <a:xfrm>
              <a:off x="579" y="1325"/>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58" name="AutoShape 70"/>
            <p:cNvSpPr>
              <a:spLocks noChangeArrowheads="1"/>
            </p:cNvSpPr>
            <p:nvPr/>
          </p:nvSpPr>
          <p:spPr bwMode="auto">
            <a:xfrm>
              <a:off x="327" y="935"/>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59" name="AutoShape 71"/>
            <p:cNvSpPr>
              <a:spLocks noChangeArrowheads="1"/>
            </p:cNvSpPr>
            <p:nvPr/>
          </p:nvSpPr>
          <p:spPr bwMode="auto">
            <a:xfrm>
              <a:off x="849" y="816"/>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60" name="AutoShape 72"/>
            <p:cNvSpPr>
              <a:spLocks noChangeArrowheads="1"/>
            </p:cNvSpPr>
            <p:nvPr/>
          </p:nvSpPr>
          <p:spPr bwMode="auto">
            <a:xfrm>
              <a:off x="753" y="1104"/>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61" name="AutoShape 73"/>
            <p:cNvSpPr>
              <a:spLocks noChangeArrowheads="1"/>
            </p:cNvSpPr>
            <p:nvPr/>
          </p:nvSpPr>
          <p:spPr bwMode="auto">
            <a:xfrm>
              <a:off x="705" y="1293"/>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62" name="AutoShape 74"/>
            <p:cNvSpPr>
              <a:spLocks noChangeArrowheads="1"/>
            </p:cNvSpPr>
            <p:nvPr/>
          </p:nvSpPr>
          <p:spPr bwMode="auto">
            <a:xfrm>
              <a:off x="432" y="720"/>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63" name="AutoShape 75"/>
            <p:cNvSpPr>
              <a:spLocks noChangeArrowheads="1"/>
            </p:cNvSpPr>
            <p:nvPr/>
          </p:nvSpPr>
          <p:spPr bwMode="auto">
            <a:xfrm>
              <a:off x="993" y="1152"/>
              <a:ext cx="63" cy="97"/>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endParaRPr lang="es-MX" altLang="es-MX"/>
            </a:p>
          </p:txBody>
        </p:sp>
        <p:sp>
          <p:nvSpPr>
            <p:cNvPr id="8264" name="AutoShape 76"/>
            <p:cNvSpPr>
              <a:spLocks noChangeArrowheads="1"/>
            </p:cNvSpPr>
            <p:nvPr/>
          </p:nvSpPr>
          <p:spPr bwMode="auto">
            <a:xfrm>
              <a:off x="609" y="912"/>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8265" name="AutoShape 77"/>
            <p:cNvSpPr>
              <a:spLocks noChangeArrowheads="1"/>
            </p:cNvSpPr>
            <p:nvPr/>
          </p:nvSpPr>
          <p:spPr bwMode="auto">
            <a:xfrm>
              <a:off x="192" y="1390"/>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a:solidFill>
                    <a:srgbClr val="800000"/>
                  </a:solidFill>
                </a:rPr>
                <a:t>v</a:t>
              </a:r>
              <a:endParaRPr lang="en-US" altLang="es-MX">
                <a:solidFill>
                  <a:srgbClr val="800000"/>
                </a:solidFill>
              </a:endParaRPr>
            </a:p>
          </p:txBody>
        </p:sp>
        <p:sp>
          <p:nvSpPr>
            <p:cNvPr id="8266" name="AutoShape 78"/>
            <p:cNvSpPr>
              <a:spLocks noChangeArrowheads="1"/>
            </p:cNvSpPr>
            <p:nvPr/>
          </p:nvSpPr>
          <p:spPr bwMode="auto">
            <a:xfrm>
              <a:off x="96" y="1248"/>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s-MX" altLang="es-MX">
                  <a:solidFill>
                    <a:srgbClr val="800000"/>
                  </a:solidFill>
                </a:rPr>
                <a:t>v</a:t>
              </a:r>
              <a:endParaRPr lang="en-US" altLang="es-MX">
                <a:solidFill>
                  <a:srgbClr val="800000"/>
                </a:solidFill>
              </a:endParaRPr>
            </a:p>
          </p:txBody>
        </p:sp>
        <p:sp>
          <p:nvSpPr>
            <p:cNvPr id="8267" name="AutoShape 79"/>
            <p:cNvSpPr>
              <a:spLocks noChangeArrowheads="1"/>
            </p:cNvSpPr>
            <p:nvPr/>
          </p:nvSpPr>
          <p:spPr bwMode="auto">
            <a:xfrm>
              <a:off x="421" y="1390"/>
              <a:ext cx="63" cy="98"/>
            </a:xfrm>
            <a:prstGeom prst="star4">
              <a:avLst>
                <a:gd name="adj" fmla="val 12500"/>
              </a:avLst>
            </a:prstGeom>
            <a:solidFill>
              <a:srgbClr val="000000"/>
            </a:solidFill>
            <a:ln w="12700">
              <a:solidFill>
                <a:srgbClr val="CC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215120" name="AutoShape 80"/>
            <p:cNvSpPr>
              <a:spLocks noChangeArrowheads="1"/>
            </p:cNvSpPr>
            <p:nvPr/>
          </p:nvSpPr>
          <p:spPr bwMode="auto">
            <a:xfrm>
              <a:off x="660" y="685"/>
              <a:ext cx="252" cy="227"/>
            </a:xfrm>
            <a:prstGeom prst="star5">
              <a:avLst/>
            </a:prstGeom>
            <a:solidFill>
              <a:srgbClr val="0033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es-MX">
                <a:solidFill>
                  <a:srgbClr val="0033CC"/>
                </a:solidFill>
              </a:endParaRPr>
            </a:p>
          </p:txBody>
        </p:sp>
      </p:grpSp>
      <p:sp>
        <p:nvSpPr>
          <p:cNvPr id="215122" name="Text Box 82"/>
          <p:cNvSpPr txBox="1">
            <a:spLocks noChangeArrowheads="1"/>
          </p:cNvSpPr>
          <p:nvPr/>
        </p:nvSpPr>
        <p:spPr bwMode="auto">
          <a:xfrm>
            <a:off x="1828800" y="3716338"/>
            <a:ext cx="1828800" cy="116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spcBef>
                <a:spcPct val="50000"/>
              </a:spcBef>
            </a:pPr>
            <a:r>
              <a:rPr lang="en-US" altLang="es-MX" sz="2800">
                <a:solidFill>
                  <a:srgbClr val="FFFF00"/>
                </a:solidFill>
              </a:rPr>
              <a:t>Sesgado</a:t>
            </a:r>
          </a:p>
          <a:p>
            <a:pPr algn="ctr" eaLnBrk="1" hangingPunct="1">
              <a:spcBef>
                <a:spcPct val="50000"/>
              </a:spcBef>
            </a:pPr>
            <a:r>
              <a:rPr lang="en-US" altLang="es-MX" sz="2800">
                <a:solidFill>
                  <a:srgbClr val="FFFF00"/>
                </a:solidFill>
              </a:rPr>
              <a:t>Impreciso</a:t>
            </a:r>
          </a:p>
        </p:txBody>
      </p:sp>
      <p:sp>
        <p:nvSpPr>
          <p:cNvPr id="215123" name="Text Box 83"/>
          <p:cNvSpPr txBox="1">
            <a:spLocks noChangeArrowheads="1"/>
          </p:cNvSpPr>
          <p:nvPr/>
        </p:nvSpPr>
        <p:spPr bwMode="auto">
          <a:xfrm>
            <a:off x="3962400" y="3716338"/>
            <a:ext cx="1828800" cy="116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spcBef>
                <a:spcPct val="50000"/>
              </a:spcBef>
            </a:pPr>
            <a:r>
              <a:rPr lang="en-US" altLang="es-MX" sz="2800">
                <a:solidFill>
                  <a:srgbClr val="FFFF00"/>
                </a:solidFill>
              </a:rPr>
              <a:t>Insesgado</a:t>
            </a:r>
          </a:p>
          <a:p>
            <a:pPr algn="ctr" eaLnBrk="1" hangingPunct="1">
              <a:spcBef>
                <a:spcPct val="50000"/>
              </a:spcBef>
            </a:pPr>
            <a:r>
              <a:rPr lang="en-US" altLang="es-MX" sz="2800">
                <a:solidFill>
                  <a:srgbClr val="FFFF00"/>
                </a:solidFill>
              </a:rPr>
              <a:t>Impreciso</a:t>
            </a:r>
          </a:p>
        </p:txBody>
      </p:sp>
      <p:sp>
        <p:nvSpPr>
          <p:cNvPr id="215124" name="Text Box 84"/>
          <p:cNvSpPr txBox="1">
            <a:spLocks noChangeArrowheads="1"/>
          </p:cNvSpPr>
          <p:nvPr/>
        </p:nvSpPr>
        <p:spPr bwMode="auto">
          <a:xfrm>
            <a:off x="6324600" y="3716338"/>
            <a:ext cx="1828800" cy="116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spcBef>
                <a:spcPct val="50000"/>
              </a:spcBef>
            </a:pPr>
            <a:r>
              <a:rPr lang="en-US" altLang="es-MX" sz="2800">
                <a:solidFill>
                  <a:srgbClr val="FFFF00"/>
                </a:solidFill>
              </a:rPr>
              <a:t>Sesgado</a:t>
            </a:r>
          </a:p>
          <a:p>
            <a:pPr algn="ctr" eaLnBrk="1" hangingPunct="1">
              <a:spcBef>
                <a:spcPct val="50000"/>
              </a:spcBef>
            </a:pPr>
            <a:r>
              <a:rPr lang="en-US" altLang="es-MX" sz="2800">
                <a:solidFill>
                  <a:srgbClr val="FFFF00"/>
                </a:solidFill>
              </a:rPr>
              <a:t>Preciso</a:t>
            </a:r>
          </a:p>
        </p:txBody>
      </p:sp>
      <p:sp>
        <p:nvSpPr>
          <p:cNvPr id="215125" name="Text Box 85"/>
          <p:cNvSpPr txBox="1">
            <a:spLocks noChangeArrowheads="1"/>
          </p:cNvSpPr>
          <p:nvPr/>
        </p:nvSpPr>
        <p:spPr bwMode="auto">
          <a:xfrm>
            <a:off x="8458200" y="3716338"/>
            <a:ext cx="1828800" cy="116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spcBef>
                <a:spcPct val="50000"/>
              </a:spcBef>
            </a:pPr>
            <a:r>
              <a:rPr lang="en-US" altLang="es-MX" sz="2800"/>
              <a:t>Insesgado</a:t>
            </a:r>
          </a:p>
          <a:p>
            <a:pPr algn="ctr" eaLnBrk="1" hangingPunct="1">
              <a:spcBef>
                <a:spcPct val="50000"/>
              </a:spcBef>
            </a:pPr>
            <a:r>
              <a:rPr lang="en-US" altLang="es-MX" sz="2800"/>
              <a:t>Preciso</a:t>
            </a:r>
          </a:p>
        </p:txBody>
      </p:sp>
      <p:sp>
        <p:nvSpPr>
          <p:cNvPr id="8200" name="Text Box 86"/>
          <p:cNvSpPr txBox="1">
            <a:spLocks noChangeArrowheads="1"/>
          </p:cNvSpPr>
          <p:nvPr/>
        </p:nvSpPr>
        <p:spPr bwMode="auto">
          <a:xfrm>
            <a:off x="2743200" y="457200"/>
            <a:ext cx="6705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spcBef>
                <a:spcPct val="50000"/>
              </a:spcBef>
            </a:pPr>
            <a:r>
              <a:rPr lang="en-US" altLang="es-MX" sz="3600">
                <a:solidFill>
                  <a:srgbClr val="FFFF00"/>
                </a:solidFill>
              </a:rPr>
              <a:t>Propiedades de los Estimadores</a:t>
            </a:r>
          </a:p>
        </p:txBody>
      </p:sp>
    </p:spTree>
    <p:extLst>
      <p:ext uri="{BB962C8B-B14F-4D97-AF65-F5344CB8AC3E}">
        <p14:creationId xmlns:p14="http://schemas.microsoft.com/office/powerpoint/2010/main" val="7287475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122"/>
                                        </p:tgtEl>
                                        <p:attrNameLst>
                                          <p:attrName>style.visibility</p:attrName>
                                        </p:attrNameLst>
                                      </p:cBhvr>
                                      <p:to>
                                        <p:strVal val="visible"/>
                                      </p:to>
                                    </p:set>
                                    <p:anim calcmode="lin" valueType="num">
                                      <p:cBhvr additive="base">
                                        <p:cTn id="7" dur="500" fill="hold"/>
                                        <p:tgtEl>
                                          <p:spTgt spid="215122"/>
                                        </p:tgtEl>
                                        <p:attrNameLst>
                                          <p:attrName>ppt_x</p:attrName>
                                        </p:attrNameLst>
                                      </p:cBhvr>
                                      <p:tavLst>
                                        <p:tav tm="0">
                                          <p:val>
                                            <p:strVal val="#ppt_x"/>
                                          </p:val>
                                        </p:tav>
                                        <p:tav tm="100000">
                                          <p:val>
                                            <p:strVal val="#ppt_x"/>
                                          </p:val>
                                        </p:tav>
                                      </p:tavLst>
                                    </p:anim>
                                    <p:anim calcmode="lin" valueType="num">
                                      <p:cBhvr additive="base">
                                        <p:cTn id="8" dur="500" fill="hold"/>
                                        <p:tgtEl>
                                          <p:spTgt spid="21512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123"/>
                                        </p:tgtEl>
                                        <p:attrNameLst>
                                          <p:attrName>style.visibility</p:attrName>
                                        </p:attrNameLst>
                                      </p:cBhvr>
                                      <p:to>
                                        <p:strVal val="visible"/>
                                      </p:to>
                                    </p:set>
                                    <p:anim calcmode="lin" valueType="num">
                                      <p:cBhvr additive="base">
                                        <p:cTn id="13" dur="500" fill="hold"/>
                                        <p:tgtEl>
                                          <p:spTgt spid="215123"/>
                                        </p:tgtEl>
                                        <p:attrNameLst>
                                          <p:attrName>ppt_x</p:attrName>
                                        </p:attrNameLst>
                                      </p:cBhvr>
                                      <p:tavLst>
                                        <p:tav tm="0">
                                          <p:val>
                                            <p:strVal val="#ppt_x"/>
                                          </p:val>
                                        </p:tav>
                                        <p:tav tm="100000">
                                          <p:val>
                                            <p:strVal val="#ppt_x"/>
                                          </p:val>
                                        </p:tav>
                                      </p:tavLst>
                                    </p:anim>
                                    <p:anim calcmode="lin" valueType="num">
                                      <p:cBhvr additive="base">
                                        <p:cTn id="14" dur="500" fill="hold"/>
                                        <p:tgtEl>
                                          <p:spTgt spid="215123"/>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124"/>
                                        </p:tgtEl>
                                        <p:attrNameLst>
                                          <p:attrName>style.visibility</p:attrName>
                                        </p:attrNameLst>
                                      </p:cBhvr>
                                      <p:to>
                                        <p:strVal val="visible"/>
                                      </p:to>
                                    </p:set>
                                    <p:anim calcmode="lin" valueType="num">
                                      <p:cBhvr additive="base">
                                        <p:cTn id="19" dur="500" fill="hold"/>
                                        <p:tgtEl>
                                          <p:spTgt spid="215124"/>
                                        </p:tgtEl>
                                        <p:attrNameLst>
                                          <p:attrName>ppt_x</p:attrName>
                                        </p:attrNameLst>
                                      </p:cBhvr>
                                      <p:tavLst>
                                        <p:tav tm="0">
                                          <p:val>
                                            <p:strVal val="#ppt_x"/>
                                          </p:val>
                                        </p:tav>
                                        <p:tav tm="100000">
                                          <p:val>
                                            <p:strVal val="#ppt_x"/>
                                          </p:val>
                                        </p:tav>
                                      </p:tavLst>
                                    </p:anim>
                                    <p:anim calcmode="lin" valueType="num">
                                      <p:cBhvr additive="base">
                                        <p:cTn id="20" dur="500" fill="hold"/>
                                        <p:tgtEl>
                                          <p:spTgt spid="215124"/>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5125"/>
                                        </p:tgtEl>
                                        <p:attrNameLst>
                                          <p:attrName>style.visibility</p:attrName>
                                        </p:attrNameLst>
                                      </p:cBhvr>
                                      <p:to>
                                        <p:strVal val="visible"/>
                                      </p:to>
                                    </p:set>
                                    <p:anim calcmode="lin" valueType="num">
                                      <p:cBhvr additive="base">
                                        <p:cTn id="25" dur="500" fill="hold"/>
                                        <p:tgtEl>
                                          <p:spTgt spid="215125"/>
                                        </p:tgtEl>
                                        <p:attrNameLst>
                                          <p:attrName>ppt_x</p:attrName>
                                        </p:attrNameLst>
                                      </p:cBhvr>
                                      <p:tavLst>
                                        <p:tav tm="0">
                                          <p:val>
                                            <p:strVal val="#ppt_x"/>
                                          </p:val>
                                        </p:tav>
                                        <p:tav tm="100000">
                                          <p:val>
                                            <p:strVal val="#ppt_x"/>
                                          </p:val>
                                        </p:tav>
                                      </p:tavLst>
                                    </p:anim>
                                    <p:anim calcmode="lin" valueType="num">
                                      <p:cBhvr additive="base">
                                        <p:cTn id="26" dur="500" fill="hold"/>
                                        <p:tgtEl>
                                          <p:spTgt spid="215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22" grpId="0"/>
      <p:bldP spid="215123" grpId="0"/>
      <p:bldP spid="215124" grpId="0"/>
      <p:bldP spid="2151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43002" y="1245052"/>
            <a:ext cx="9601200" cy="4308872"/>
          </a:xfrm>
          <a:prstGeom prst="rect">
            <a:avLst/>
          </a:prstGeom>
          <a:noFill/>
        </p:spPr>
        <p:txBody>
          <a:bodyPr wrap="square" rtlCol="0">
            <a:spAutoFit/>
          </a:bodyPr>
          <a:lstStyle/>
          <a:p>
            <a:endParaRPr lang="es-MX" dirty="0" smtClean="0"/>
          </a:p>
          <a:p>
            <a:r>
              <a:rPr lang="es-MX" sz="3200" dirty="0" smtClean="0"/>
              <a:t>Se desea realizar una encuesta a Productores de Unidades de Producción Caprina del municipio de  Amatepec, en censo de la Secretaría de Desarrollo Agropecuario SEDAGRO con cede en Tejupilco; registró 513 productores </a:t>
            </a:r>
          </a:p>
          <a:p>
            <a:endParaRPr lang="es-MX" sz="3200" dirty="0"/>
          </a:p>
          <a:p>
            <a:r>
              <a:rPr lang="es-MX" sz="3200" dirty="0" smtClean="0"/>
              <a:t>¿Cuantas encuestas son adecuadas?</a:t>
            </a:r>
            <a:endParaRPr lang="es-MX" sz="3200" dirty="0"/>
          </a:p>
        </p:txBody>
      </p:sp>
      <p:sp>
        <p:nvSpPr>
          <p:cNvPr id="3" name="CuadroTexto 2"/>
          <p:cNvSpPr txBox="1"/>
          <p:nvPr/>
        </p:nvSpPr>
        <p:spPr>
          <a:xfrm>
            <a:off x="1039093" y="290945"/>
            <a:ext cx="9200966" cy="95410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s-MX" sz="2800" dirty="0" smtClean="0"/>
              <a:t>Ejemplo del tamaño de muestra cuando se conoce el tamaño de la población</a:t>
            </a:r>
            <a:r>
              <a:rPr lang="es-MX" sz="2000" dirty="0" smtClean="0"/>
              <a:t> </a:t>
            </a:r>
            <a:endParaRPr lang="es-MX" sz="2000" dirty="0"/>
          </a:p>
        </p:txBody>
      </p:sp>
    </p:spTree>
    <p:extLst>
      <p:ext uri="{BB962C8B-B14F-4D97-AF65-F5344CB8AC3E}">
        <p14:creationId xmlns:p14="http://schemas.microsoft.com/office/powerpoint/2010/main" val="1721186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79249" y="342405"/>
            <a:ext cx="10069689" cy="1754326"/>
          </a:xfrm>
          <a:prstGeom prst="rect">
            <a:avLst/>
          </a:prstGeom>
        </p:spPr>
        <p:txBody>
          <a:bodyPr wrap="square">
            <a:spAutoFit/>
          </a:bodyPr>
          <a:lstStyle/>
          <a:p>
            <a:pPr algn="ctr"/>
            <a:r>
              <a:rPr lang="es-MX" sz="3600" cap="all" dirty="0" smtClean="0">
                <a:ln w="3175" cmpd="sng">
                  <a:noFill/>
                </a:ln>
                <a:solidFill>
                  <a:srgbClr val="000000"/>
                </a:solidFill>
                <a:ea typeface="+mj-ea"/>
                <a:cs typeface="+mj-cs"/>
              </a:rPr>
              <a:t>Un ejemplo para obtener (</a:t>
            </a:r>
            <a:r>
              <a:rPr lang="es-MX" sz="3600" dirty="0" smtClean="0">
                <a:ln w="3175" cmpd="sng">
                  <a:noFill/>
                </a:ln>
                <a:solidFill>
                  <a:srgbClr val="000000"/>
                </a:solidFill>
                <a:ea typeface="+mj-ea"/>
                <a:cs typeface="+mj-cs"/>
              </a:rPr>
              <a:t>n</a:t>
            </a:r>
            <a:r>
              <a:rPr lang="es-MX" sz="3600" cap="all" dirty="0" smtClean="0">
                <a:ln w="3175" cmpd="sng">
                  <a:noFill/>
                </a:ln>
                <a:solidFill>
                  <a:srgbClr val="000000"/>
                </a:solidFill>
                <a:ea typeface="+mj-ea"/>
                <a:cs typeface="+mj-cs"/>
              </a:rPr>
              <a:t>) muestra cuando se conoce el tamaño de la población, formula:  </a:t>
            </a:r>
            <a:endParaRPr lang="es-MX" dirty="0"/>
          </a:p>
        </p:txBody>
      </p:sp>
      <p:pic>
        <p:nvPicPr>
          <p:cNvPr id="6" name="Imagen 5"/>
          <p:cNvPicPr>
            <a:picLocks noChangeAspect="1"/>
          </p:cNvPicPr>
          <p:nvPr/>
        </p:nvPicPr>
        <p:blipFill rotWithShape="1">
          <a:blip r:embed="rId2"/>
          <a:srcRect l="24962" t="43708" r="22995" b="25332"/>
          <a:stretch/>
        </p:blipFill>
        <p:spPr>
          <a:xfrm>
            <a:off x="733777" y="2655319"/>
            <a:ext cx="11112989" cy="3553572"/>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202327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197927" y="1621366"/>
            <a:ext cx="7048630" cy="3615267"/>
          </a:xfrm>
        </p:spPr>
        <p:txBody>
          <a:bodyPr>
            <a:normAutofit fontScale="92500"/>
          </a:bodyPr>
          <a:lstStyle/>
          <a:p>
            <a:endParaRPr lang="es-MX" dirty="0"/>
          </a:p>
          <a:p>
            <a:r>
              <a:rPr lang="es-MX" sz="2400" dirty="0"/>
              <a:t> Muchos problemas de investigación requieren la recolección de datos </a:t>
            </a:r>
            <a:r>
              <a:rPr lang="es-MX" sz="2400" dirty="0" smtClean="0"/>
              <a:t>muéstrales, para definir los fenómenos sociales y tecnológicos del medio rural y de su sector productivo. </a:t>
            </a:r>
          </a:p>
          <a:p>
            <a:endParaRPr lang="es-MX" sz="2400" dirty="0"/>
          </a:p>
          <a:p>
            <a:r>
              <a:rPr lang="es-MX" sz="2400" dirty="0" smtClean="0"/>
              <a:t>los </a:t>
            </a:r>
            <a:r>
              <a:rPr lang="es-MX" sz="2400" dirty="0"/>
              <a:t>cuales pueden obtenerse mediante el uso de </a:t>
            </a:r>
            <a:r>
              <a:rPr lang="es-MX" sz="2400" dirty="0" smtClean="0"/>
              <a:t>encuestas con los agentes implicados y/o en las unidades de producción rural.</a:t>
            </a:r>
          </a:p>
        </p:txBody>
      </p:sp>
      <p:pic>
        <p:nvPicPr>
          <p:cNvPr id="4" name="Imagen 3"/>
          <p:cNvPicPr>
            <a:picLocks noChangeAspect="1"/>
          </p:cNvPicPr>
          <p:nvPr/>
        </p:nvPicPr>
        <p:blipFill>
          <a:blip r:embed="rId2"/>
          <a:stretch>
            <a:fillRect/>
          </a:stretch>
        </p:blipFill>
        <p:spPr>
          <a:xfrm>
            <a:off x="295275" y="1059871"/>
            <a:ext cx="3654666" cy="4176761"/>
          </a:xfrm>
          <a:prstGeom prst="rect">
            <a:avLst/>
          </a:prstGeom>
        </p:spPr>
      </p:pic>
    </p:spTree>
    <p:extLst>
      <p:ext uri="{BB962C8B-B14F-4D97-AF65-F5344CB8AC3E}">
        <p14:creationId xmlns:p14="http://schemas.microsoft.com/office/powerpoint/2010/main" val="29022377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13974" t="35484" r="51883" b="19107"/>
          <a:stretch/>
        </p:blipFill>
        <p:spPr>
          <a:xfrm>
            <a:off x="2833509" y="204434"/>
            <a:ext cx="8225959" cy="5880277"/>
          </a:xfrm>
          <a:prstGeom prst="rect">
            <a:avLst/>
          </a:prstGeom>
        </p:spPr>
      </p:pic>
    </p:spTree>
    <p:extLst>
      <p:ext uri="{BB962C8B-B14F-4D97-AF65-F5344CB8AC3E}">
        <p14:creationId xmlns:p14="http://schemas.microsoft.com/office/powerpoint/2010/main" val="4803255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59873" y="706582"/>
            <a:ext cx="8611653" cy="2215991"/>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es-MX" sz="2000" dirty="0" smtClean="0"/>
              <a:t>Como:</a:t>
            </a:r>
          </a:p>
          <a:p>
            <a:r>
              <a:rPr lang="es-MX" sz="2000" dirty="0" smtClean="0"/>
              <a:t>Población (N)=513</a:t>
            </a:r>
          </a:p>
          <a:p>
            <a:r>
              <a:rPr lang="es-MX" sz="2000" dirty="0" smtClean="0"/>
              <a:t>Nivel de confianza (Z) = 90%</a:t>
            </a:r>
          </a:p>
          <a:p>
            <a:r>
              <a:rPr lang="es-MX" sz="2000" dirty="0" smtClean="0"/>
              <a:t>Proporción de la población con la característica de estudio = P=0.5</a:t>
            </a:r>
          </a:p>
          <a:p>
            <a:r>
              <a:rPr lang="es-MX" sz="2000" dirty="0" smtClean="0"/>
              <a:t>Proporción de la población sin la característica de estudio= q= 0.5</a:t>
            </a:r>
          </a:p>
          <a:p>
            <a:r>
              <a:rPr lang="es-MX" sz="2000" dirty="0" smtClean="0"/>
              <a:t>Error(E)= 10%</a:t>
            </a:r>
          </a:p>
          <a:p>
            <a:endParaRPr lang="es-MX" dirty="0" smtClean="0"/>
          </a:p>
        </p:txBody>
      </p:sp>
      <mc:AlternateContent xmlns:mc="http://schemas.openxmlformats.org/markup-compatibility/2006" xmlns:a14="http://schemas.microsoft.com/office/drawing/2010/main">
        <mc:Choice Requires="a14">
          <p:sp>
            <p:nvSpPr>
              <p:cNvPr id="5" name="CuadroTexto 4"/>
              <p:cNvSpPr txBox="1"/>
              <p:nvPr/>
            </p:nvSpPr>
            <p:spPr>
              <a:xfrm>
                <a:off x="1352501" y="3387437"/>
                <a:ext cx="2920736" cy="69730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rPr>
                        <m:t>𝓃</m:t>
                      </m:r>
                      <m:r>
                        <a:rPr lang="es-MX" i="1" smtClean="0">
                          <a:latin typeface="Cambria Math" panose="02040503050406030204" pitchFamily="18" charset="0"/>
                        </a:rPr>
                        <m:t>=</m:t>
                      </m:r>
                      <m:f>
                        <m:fPr>
                          <m:ctrlPr>
                            <a:rPr lang="el-GR" i="1" smtClean="0">
                              <a:latin typeface="Cambria Math" panose="02040503050406030204" pitchFamily="18" charset="0"/>
                            </a:rPr>
                          </m:ctrlPr>
                        </m:fPr>
                        <m:num>
                          <m:sSup>
                            <m:sSupPr>
                              <m:ctrlPr>
                                <a:rPr lang="el-GR" i="1" smtClean="0">
                                  <a:latin typeface="Cambria Math" panose="02040503050406030204" pitchFamily="18" charset="0"/>
                                </a:rPr>
                              </m:ctrlPr>
                            </m:sSupPr>
                            <m:e>
                              <m:r>
                                <a:rPr lang="es-MX" b="0" i="1" smtClean="0">
                                  <a:latin typeface="Cambria Math" panose="02040503050406030204" pitchFamily="18" charset="0"/>
                                </a:rPr>
                                <m:t>𝑍</m:t>
                              </m:r>
                            </m:e>
                            <m:sup>
                              <m:r>
                                <a:rPr lang="es-MX" b="0" i="1" smtClean="0">
                                  <a:latin typeface="Cambria Math" panose="02040503050406030204" pitchFamily="18" charset="0"/>
                                </a:rPr>
                                <m:t>2</m:t>
                              </m:r>
                            </m:sup>
                          </m:sSup>
                          <m:r>
                            <a:rPr lang="es-MX" b="0" i="1" smtClean="0">
                              <a:latin typeface="Cambria Math" panose="02040503050406030204" pitchFamily="18" charset="0"/>
                            </a:rPr>
                            <m:t> </m:t>
                          </m:r>
                          <m:d>
                            <m:dPr>
                              <m:ctrlPr>
                                <a:rPr lang="es-MX" b="0" i="1" smtClean="0">
                                  <a:latin typeface="Cambria Math" panose="02040503050406030204" pitchFamily="18" charset="0"/>
                                </a:rPr>
                              </m:ctrlPr>
                            </m:dPr>
                            <m:e>
                              <m:r>
                                <a:rPr lang="es-MX" b="0" i="1" smtClean="0">
                                  <a:latin typeface="Cambria Math" panose="02040503050406030204" pitchFamily="18" charset="0"/>
                                </a:rPr>
                                <m:t>𝑝</m:t>
                              </m:r>
                              <m:r>
                                <a:rPr lang="es-MX" b="0" i="1" smtClean="0">
                                  <a:latin typeface="Cambria Math" panose="02040503050406030204" pitchFamily="18" charset="0"/>
                                </a:rPr>
                                <m:t>∗</m:t>
                              </m:r>
                              <m:r>
                                <a:rPr lang="es-MX" b="0" i="1" smtClean="0">
                                  <a:latin typeface="Cambria Math" panose="02040503050406030204" pitchFamily="18" charset="0"/>
                                </a:rPr>
                                <m:t>𝑞</m:t>
                              </m:r>
                            </m:e>
                          </m:d>
                          <m:r>
                            <a:rPr lang="es-MX" b="0" i="1" smtClean="0">
                              <a:latin typeface="Cambria Math" panose="02040503050406030204" pitchFamily="18" charset="0"/>
                            </a:rPr>
                            <m:t>𝑁</m:t>
                          </m:r>
                        </m:num>
                        <m:den>
                          <m:sSup>
                            <m:sSupPr>
                              <m:ctrlPr>
                                <a:rPr lang="el-GR" i="1" smtClean="0">
                                  <a:latin typeface="Cambria Math" panose="02040503050406030204" pitchFamily="18" charset="0"/>
                                </a:rPr>
                              </m:ctrlPr>
                            </m:sSupPr>
                            <m:e>
                              <m:r>
                                <a:rPr lang="es-MX" b="0" i="1" smtClean="0">
                                  <a:latin typeface="Cambria Math" panose="02040503050406030204" pitchFamily="18" charset="0"/>
                                </a:rPr>
                                <m:t>𝐸</m:t>
                              </m:r>
                            </m:e>
                            <m:sup>
                              <m:r>
                                <a:rPr lang="es-MX" b="0" i="1" smtClean="0">
                                  <a:latin typeface="Cambria Math" panose="02040503050406030204" pitchFamily="18" charset="0"/>
                                </a:rPr>
                                <m:t>2</m:t>
                              </m:r>
                            </m:sup>
                          </m:sSup>
                          <m:d>
                            <m:dPr>
                              <m:ctrlPr>
                                <a:rPr lang="es-MX" b="0" i="1" smtClean="0">
                                  <a:latin typeface="Cambria Math" panose="02040503050406030204" pitchFamily="18" charset="0"/>
                                </a:rPr>
                              </m:ctrlPr>
                            </m:dPr>
                            <m:e>
                              <m:r>
                                <a:rPr lang="es-MX" b="0" i="1" smtClean="0">
                                  <a:latin typeface="Cambria Math" panose="02040503050406030204" pitchFamily="18" charset="0"/>
                                </a:rPr>
                                <m:t>𝑛</m:t>
                              </m:r>
                              <m:r>
                                <a:rPr lang="es-MX" b="0" i="1" smtClean="0">
                                  <a:latin typeface="Cambria Math" panose="02040503050406030204" pitchFamily="18" charset="0"/>
                                </a:rPr>
                                <m:t>−1</m:t>
                              </m:r>
                            </m:e>
                          </m:d>
                          <m:r>
                            <a:rPr lang="es-MX" b="0" i="1" smtClean="0">
                              <a:latin typeface="Cambria Math" panose="02040503050406030204" pitchFamily="18" charset="0"/>
                            </a:rPr>
                            <m:t>+</m:t>
                          </m:r>
                          <m:sSup>
                            <m:sSupPr>
                              <m:ctrlPr>
                                <a:rPr lang="es-MX" b="0" i="1" smtClean="0">
                                  <a:latin typeface="Cambria Math" panose="02040503050406030204" pitchFamily="18" charset="0"/>
                                </a:rPr>
                              </m:ctrlPr>
                            </m:sSupPr>
                            <m:e>
                              <m:r>
                                <a:rPr lang="es-MX" b="0" i="1" smtClean="0">
                                  <a:latin typeface="Cambria Math" panose="02040503050406030204" pitchFamily="18" charset="0"/>
                                </a:rPr>
                                <m:t>𝑍</m:t>
                              </m:r>
                            </m:e>
                            <m:sup>
                              <m:r>
                                <a:rPr lang="es-MX" b="0" i="1" smtClean="0">
                                  <a:latin typeface="Cambria Math" panose="02040503050406030204" pitchFamily="18" charset="0"/>
                                </a:rPr>
                                <m:t>2</m:t>
                              </m:r>
                            </m:sup>
                          </m:sSup>
                          <m:r>
                            <a:rPr lang="es-MX" b="0" i="1" smtClean="0">
                              <a:latin typeface="Cambria Math" panose="02040503050406030204" pitchFamily="18" charset="0"/>
                            </a:rPr>
                            <m:t>(</m:t>
                          </m:r>
                          <m:r>
                            <a:rPr lang="es-MX" b="0" i="1" smtClean="0">
                              <a:latin typeface="Cambria Math" panose="02040503050406030204" pitchFamily="18" charset="0"/>
                            </a:rPr>
                            <m:t>𝑝</m:t>
                          </m:r>
                          <m:r>
                            <a:rPr lang="es-MX" b="0" i="1" smtClean="0">
                              <a:latin typeface="Cambria Math" panose="02040503050406030204" pitchFamily="18" charset="0"/>
                            </a:rPr>
                            <m:t>∗</m:t>
                          </m:r>
                          <m:r>
                            <a:rPr lang="es-MX" b="0" i="1" smtClean="0">
                              <a:latin typeface="Cambria Math" panose="02040503050406030204" pitchFamily="18" charset="0"/>
                            </a:rPr>
                            <m:t>𝑞</m:t>
                          </m:r>
                          <m:r>
                            <a:rPr lang="es-MX" b="0" i="1" smtClean="0">
                              <a:latin typeface="Cambria Math" panose="02040503050406030204" pitchFamily="18" charset="0"/>
                            </a:rPr>
                            <m:t>)</m:t>
                          </m:r>
                        </m:den>
                      </m:f>
                    </m:oMath>
                  </m:oMathPara>
                </a14:m>
                <a:endParaRPr lang="es-MX" dirty="0"/>
              </a:p>
            </p:txBody>
          </p:sp>
        </mc:Choice>
        <mc:Fallback xmlns="">
          <p:sp>
            <p:nvSpPr>
              <p:cNvPr id="5" name="CuadroTexto 4"/>
              <p:cNvSpPr txBox="1">
                <a:spLocks noRot="1" noChangeAspect="1" noMove="1" noResize="1" noEditPoints="1" noAdjustHandles="1" noChangeArrowheads="1" noChangeShapeType="1" noTextEdit="1"/>
              </p:cNvSpPr>
              <p:nvPr/>
            </p:nvSpPr>
            <p:spPr>
              <a:xfrm>
                <a:off x="1352501" y="3387437"/>
                <a:ext cx="2920736" cy="697307"/>
              </a:xfrm>
              <a:prstGeom prst="rect">
                <a:avLst/>
              </a:prstGeom>
              <a:blipFill rotWithShape="0">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Rectángulo 5"/>
              <p:cNvSpPr/>
              <p:nvPr/>
            </p:nvSpPr>
            <p:spPr>
              <a:xfrm>
                <a:off x="3325236" y="4575028"/>
                <a:ext cx="4080925" cy="6973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i="1" smtClean="0">
                          <a:solidFill>
                            <a:prstClr val="white"/>
                          </a:solidFill>
                          <a:latin typeface="Cambria Math" panose="02040503050406030204" pitchFamily="18" charset="0"/>
                        </a:rPr>
                        <m:t>𝓃</m:t>
                      </m:r>
                      <m:r>
                        <a:rPr lang="es-MX" i="1" smtClean="0">
                          <a:solidFill>
                            <a:prstClr val="white"/>
                          </a:solidFill>
                          <a:latin typeface="Cambria Math" panose="02040503050406030204" pitchFamily="18" charset="0"/>
                        </a:rPr>
                        <m:t>=</m:t>
                      </m:r>
                      <m:f>
                        <m:fPr>
                          <m:ctrlPr>
                            <a:rPr lang="el-GR" i="1">
                              <a:solidFill>
                                <a:prstClr val="white"/>
                              </a:solidFill>
                              <a:latin typeface="Cambria Math" panose="02040503050406030204" pitchFamily="18" charset="0"/>
                            </a:rPr>
                          </m:ctrlPr>
                        </m:fPr>
                        <m:num>
                          <m:sSup>
                            <m:sSupPr>
                              <m:ctrlPr>
                                <a:rPr lang="el-GR" i="1">
                                  <a:solidFill>
                                    <a:prstClr val="white"/>
                                  </a:solidFill>
                                  <a:latin typeface="Cambria Math" panose="02040503050406030204" pitchFamily="18" charset="0"/>
                                </a:rPr>
                              </m:ctrlPr>
                            </m:sSupPr>
                            <m:e>
                              <m:r>
                                <a:rPr lang="es-MX" b="0" i="1" smtClean="0">
                                  <a:solidFill>
                                    <a:prstClr val="white"/>
                                  </a:solidFill>
                                  <a:latin typeface="Cambria Math" panose="02040503050406030204" pitchFamily="18" charset="0"/>
                                </a:rPr>
                                <m:t>1.645</m:t>
                              </m:r>
                            </m:e>
                            <m:sup>
                              <m:r>
                                <a:rPr lang="es-MX" i="1">
                                  <a:solidFill>
                                    <a:prstClr val="white"/>
                                  </a:solidFill>
                                  <a:latin typeface="Cambria Math" panose="02040503050406030204" pitchFamily="18" charset="0"/>
                                </a:rPr>
                                <m:t>2</m:t>
                              </m:r>
                            </m:sup>
                          </m:sSup>
                          <m:r>
                            <a:rPr lang="es-MX" i="1">
                              <a:solidFill>
                                <a:prstClr val="white"/>
                              </a:solidFill>
                              <a:latin typeface="Cambria Math" panose="02040503050406030204" pitchFamily="18" charset="0"/>
                            </a:rPr>
                            <m:t> </m:t>
                          </m:r>
                          <m:d>
                            <m:dPr>
                              <m:ctrlPr>
                                <a:rPr lang="es-MX" i="1">
                                  <a:solidFill>
                                    <a:prstClr val="white"/>
                                  </a:solidFill>
                                  <a:latin typeface="Cambria Math" panose="02040503050406030204" pitchFamily="18" charset="0"/>
                                </a:rPr>
                              </m:ctrlPr>
                            </m:dPr>
                            <m:e>
                              <m:r>
                                <a:rPr lang="es-MX" b="0" i="1" smtClean="0">
                                  <a:solidFill>
                                    <a:prstClr val="white"/>
                                  </a:solidFill>
                                  <a:latin typeface="Cambria Math" panose="02040503050406030204" pitchFamily="18" charset="0"/>
                                </a:rPr>
                                <m:t>0.5</m:t>
                              </m:r>
                              <m:r>
                                <a:rPr lang="es-MX" i="1">
                                  <a:solidFill>
                                    <a:prstClr val="white"/>
                                  </a:solidFill>
                                  <a:latin typeface="Cambria Math" panose="02040503050406030204" pitchFamily="18" charset="0"/>
                                </a:rPr>
                                <m:t>∗</m:t>
                              </m:r>
                              <m:r>
                                <a:rPr lang="es-MX" b="0" i="1" smtClean="0">
                                  <a:solidFill>
                                    <a:prstClr val="white"/>
                                  </a:solidFill>
                                  <a:latin typeface="Cambria Math" panose="02040503050406030204" pitchFamily="18" charset="0"/>
                                </a:rPr>
                                <m:t>0.5</m:t>
                              </m:r>
                            </m:e>
                          </m:d>
                          <m:r>
                            <a:rPr lang="es-MX" b="0" i="1" smtClean="0">
                              <a:solidFill>
                                <a:prstClr val="white"/>
                              </a:solidFill>
                              <a:latin typeface="Cambria Math" panose="02040503050406030204" pitchFamily="18" charset="0"/>
                            </a:rPr>
                            <m:t>513</m:t>
                          </m:r>
                        </m:num>
                        <m:den>
                          <m:sSup>
                            <m:sSupPr>
                              <m:ctrlPr>
                                <a:rPr lang="el-GR" i="1">
                                  <a:solidFill>
                                    <a:prstClr val="white"/>
                                  </a:solidFill>
                                  <a:latin typeface="Cambria Math" panose="02040503050406030204" pitchFamily="18" charset="0"/>
                                </a:rPr>
                              </m:ctrlPr>
                            </m:sSupPr>
                            <m:e>
                              <m:r>
                                <a:rPr lang="es-MX" b="0" i="1" smtClean="0">
                                  <a:solidFill>
                                    <a:prstClr val="white"/>
                                  </a:solidFill>
                                  <a:latin typeface="Cambria Math" panose="02040503050406030204" pitchFamily="18" charset="0"/>
                                </a:rPr>
                                <m:t>0.1</m:t>
                              </m:r>
                            </m:e>
                            <m:sup>
                              <m:r>
                                <a:rPr lang="es-MX" i="1">
                                  <a:solidFill>
                                    <a:prstClr val="white"/>
                                  </a:solidFill>
                                  <a:latin typeface="Cambria Math" panose="02040503050406030204" pitchFamily="18" charset="0"/>
                                </a:rPr>
                                <m:t>2</m:t>
                              </m:r>
                            </m:sup>
                          </m:sSup>
                          <m:d>
                            <m:dPr>
                              <m:ctrlPr>
                                <a:rPr lang="es-MX" i="1">
                                  <a:solidFill>
                                    <a:prstClr val="white"/>
                                  </a:solidFill>
                                  <a:latin typeface="Cambria Math" panose="02040503050406030204" pitchFamily="18" charset="0"/>
                                </a:rPr>
                              </m:ctrlPr>
                            </m:dPr>
                            <m:e>
                              <m:r>
                                <a:rPr lang="es-MX" b="0" i="1" smtClean="0">
                                  <a:solidFill>
                                    <a:prstClr val="white"/>
                                  </a:solidFill>
                                  <a:latin typeface="Cambria Math" panose="02040503050406030204" pitchFamily="18" charset="0"/>
                                </a:rPr>
                                <m:t>513</m:t>
                              </m:r>
                              <m:r>
                                <a:rPr lang="es-MX" i="1">
                                  <a:solidFill>
                                    <a:prstClr val="white"/>
                                  </a:solidFill>
                                  <a:latin typeface="Cambria Math" panose="02040503050406030204" pitchFamily="18" charset="0"/>
                                </a:rPr>
                                <m:t>−1</m:t>
                              </m:r>
                            </m:e>
                          </m:d>
                          <m:r>
                            <a:rPr lang="es-MX" i="1">
                              <a:solidFill>
                                <a:prstClr val="white"/>
                              </a:solidFill>
                              <a:latin typeface="Cambria Math" panose="02040503050406030204" pitchFamily="18" charset="0"/>
                            </a:rPr>
                            <m:t>+</m:t>
                          </m:r>
                          <m:sSup>
                            <m:sSupPr>
                              <m:ctrlPr>
                                <a:rPr lang="es-MX" i="1">
                                  <a:solidFill>
                                    <a:prstClr val="white"/>
                                  </a:solidFill>
                                  <a:latin typeface="Cambria Math" panose="02040503050406030204" pitchFamily="18" charset="0"/>
                                </a:rPr>
                              </m:ctrlPr>
                            </m:sSupPr>
                            <m:e>
                              <m:r>
                                <a:rPr lang="es-MX" b="0" i="1" smtClean="0">
                                  <a:solidFill>
                                    <a:prstClr val="white"/>
                                  </a:solidFill>
                                  <a:latin typeface="Cambria Math" panose="02040503050406030204" pitchFamily="18" charset="0"/>
                                </a:rPr>
                                <m:t>1.645</m:t>
                              </m:r>
                            </m:e>
                            <m:sup>
                              <m:r>
                                <a:rPr lang="es-MX" i="1">
                                  <a:solidFill>
                                    <a:prstClr val="white"/>
                                  </a:solidFill>
                                  <a:latin typeface="Cambria Math" panose="02040503050406030204" pitchFamily="18" charset="0"/>
                                </a:rPr>
                                <m:t>2</m:t>
                              </m:r>
                            </m:sup>
                          </m:sSup>
                          <m:r>
                            <a:rPr lang="es-MX" i="1">
                              <a:solidFill>
                                <a:prstClr val="white"/>
                              </a:solidFill>
                              <a:latin typeface="Cambria Math" panose="02040503050406030204" pitchFamily="18" charset="0"/>
                            </a:rPr>
                            <m:t>(</m:t>
                          </m:r>
                          <m:r>
                            <a:rPr lang="es-MX" b="0" i="1" smtClean="0">
                              <a:solidFill>
                                <a:prstClr val="white"/>
                              </a:solidFill>
                              <a:latin typeface="Cambria Math" panose="02040503050406030204" pitchFamily="18" charset="0"/>
                            </a:rPr>
                            <m:t>0.5</m:t>
                          </m:r>
                          <m:r>
                            <a:rPr lang="es-MX" i="1">
                              <a:solidFill>
                                <a:prstClr val="white"/>
                              </a:solidFill>
                              <a:latin typeface="Cambria Math" panose="02040503050406030204" pitchFamily="18" charset="0"/>
                            </a:rPr>
                            <m:t>∗</m:t>
                          </m:r>
                          <m:r>
                            <a:rPr lang="es-MX" b="0" i="1" smtClean="0">
                              <a:solidFill>
                                <a:prstClr val="white"/>
                              </a:solidFill>
                              <a:latin typeface="Cambria Math" panose="02040503050406030204" pitchFamily="18" charset="0"/>
                            </a:rPr>
                            <m:t>0.5</m:t>
                          </m:r>
                          <m:r>
                            <a:rPr lang="es-MX" i="1">
                              <a:solidFill>
                                <a:prstClr val="white"/>
                              </a:solidFill>
                              <a:latin typeface="Cambria Math" panose="02040503050406030204" pitchFamily="18" charset="0"/>
                            </a:rPr>
                            <m:t>)</m:t>
                          </m:r>
                        </m:den>
                      </m:f>
                    </m:oMath>
                  </m:oMathPara>
                </a14:m>
                <a:endParaRPr lang="es-MX" dirty="0"/>
              </a:p>
            </p:txBody>
          </p:sp>
        </mc:Choice>
        <mc:Fallback xmlns="">
          <p:sp>
            <p:nvSpPr>
              <p:cNvPr id="6" name="Rectángulo 5"/>
              <p:cNvSpPr>
                <a:spLocks noRot="1" noChangeAspect="1" noMove="1" noResize="1" noEditPoints="1" noAdjustHandles="1" noChangeArrowheads="1" noChangeShapeType="1" noTextEdit="1"/>
              </p:cNvSpPr>
              <p:nvPr/>
            </p:nvSpPr>
            <p:spPr>
              <a:xfrm>
                <a:off x="3325236" y="4575028"/>
                <a:ext cx="4080925" cy="697307"/>
              </a:xfrm>
              <a:prstGeom prst="rect">
                <a:avLst/>
              </a:prstGeom>
              <a:blipFill rotWithShape="0">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Rectángulo 6"/>
              <p:cNvSpPr/>
              <p:nvPr/>
            </p:nvSpPr>
            <p:spPr>
              <a:xfrm>
                <a:off x="6578732" y="5522211"/>
                <a:ext cx="1930592" cy="6165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i="1" smtClean="0">
                          <a:solidFill>
                            <a:prstClr val="white"/>
                          </a:solidFill>
                          <a:latin typeface="Cambria Math" panose="02040503050406030204" pitchFamily="18" charset="0"/>
                        </a:rPr>
                        <m:t>𝓃</m:t>
                      </m:r>
                      <m:r>
                        <a:rPr lang="es-MX" i="1" smtClean="0">
                          <a:solidFill>
                            <a:prstClr val="white"/>
                          </a:solidFill>
                          <a:latin typeface="Cambria Math" panose="02040503050406030204" pitchFamily="18" charset="0"/>
                        </a:rPr>
                        <m:t>=</m:t>
                      </m:r>
                      <m:f>
                        <m:fPr>
                          <m:ctrlPr>
                            <a:rPr lang="el-GR" i="1" smtClean="0">
                              <a:solidFill>
                                <a:prstClr val="white"/>
                              </a:solidFill>
                              <a:latin typeface="Cambria Math" panose="02040503050406030204" pitchFamily="18" charset="0"/>
                            </a:rPr>
                          </m:ctrlPr>
                        </m:fPr>
                        <m:num>
                          <m:r>
                            <a:rPr lang="es-MX" b="0" i="1" smtClean="0">
                              <a:solidFill>
                                <a:prstClr val="white"/>
                              </a:solidFill>
                              <a:latin typeface="Cambria Math" panose="02040503050406030204" pitchFamily="18" charset="0"/>
                            </a:rPr>
                            <m:t>694.094125</m:t>
                          </m:r>
                        </m:num>
                        <m:den>
                          <m:r>
                            <a:rPr lang="es-MX" b="0" i="1" smtClean="0">
                              <a:solidFill>
                                <a:prstClr val="white"/>
                              </a:solidFill>
                              <a:latin typeface="Cambria Math" panose="02040503050406030204" pitchFamily="18" charset="0"/>
                            </a:rPr>
                            <m:t>5.79650625</m:t>
                          </m:r>
                        </m:den>
                      </m:f>
                    </m:oMath>
                  </m:oMathPara>
                </a14:m>
                <a:endParaRPr lang="es-MX" dirty="0"/>
              </a:p>
            </p:txBody>
          </p:sp>
        </mc:Choice>
        <mc:Fallback xmlns="">
          <p:sp>
            <p:nvSpPr>
              <p:cNvPr id="7" name="Rectángulo 6"/>
              <p:cNvSpPr>
                <a:spLocks noRot="1" noChangeAspect="1" noMove="1" noResize="1" noEditPoints="1" noAdjustHandles="1" noChangeArrowheads="1" noChangeShapeType="1" noTextEdit="1"/>
              </p:cNvSpPr>
              <p:nvPr/>
            </p:nvSpPr>
            <p:spPr>
              <a:xfrm>
                <a:off x="6578732" y="5522211"/>
                <a:ext cx="1930592" cy="616515"/>
              </a:xfrm>
              <a:prstGeom prst="rect">
                <a:avLst/>
              </a:prstGeom>
              <a:blipFill rotWithShape="0">
                <a:blip r:embed="rId4"/>
                <a:stretch>
                  <a:fillRect/>
                </a:stretch>
              </a:blipFill>
            </p:spPr>
            <p:txBody>
              <a:bodyPr/>
              <a:lstStyle/>
              <a:p>
                <a:r>
                  <a:rPr lang="es-MX">
                    <a:noFill/>
                  </a:rPr>
                  <a:t> </a:t>
                </a:r>
              </a:p>
            </p:txBody>
          </p:sp>
        </mc:Fallback>
      </mc:AlternateContent>
      <p:sp>
        <p:nvSpPr>
          <p:cNvPr id="8" name="CuadroTexto 7"/>
          <p:cNvSpPr txBox="1"/>
          <p:nvPr/>
        </p:nvSpPr>
        <p:spPr>
          <a:xfrm>
            <a:off x="8946573" y="6026727"/>
            <a:ext cx="2884123" cy="369332"/>
          </a:xfrm>
          <a:prstGeom prst="rect">
            <a:avLst/>
          </a:prstGeom>
          <a:noFill/>
        </p:spPr>
        <p:txBody>
          <a:bodyPr wrap="none" rtlCol="0">
            <a:spAutoFit/>
          </a:bodyPr>
          <a:lstStyle/>
          <a:p>
            <a:r>
              <a:rPr lang="es-MX" dirty="0" smtClean="0">
                <a:latin typeface="Cambria Math" panose="02040503050406030204" pitchFamily="18" charset="0"/>
                <a:ea typeface="Cambria Math" panose="02040503050406030204" pitchFamily="18" charset="0"/>
              </a:rPr>
              <a:t>𝓃=59.87187649 encuestas</a:t>
            </a:r>
            <a:endParaRPr lang="es-MX" dirty="0"/>
          </a:p>
        </p:txBody>
      </p:sp>
    </p:spTree>
    <p:extLst>
      <p:ext uri="{BB962C8B-B14F-4D97-AF65-F5344CB8AC3E}">
        <p14:creationId xmlns:p14="http://schemas.microsoft.com/office/powerpoint/2010/main" val="22456910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9858" t="49683" r="67188" b="32875"/>
          <a:stretch/>
        </p:blipFill>
        <p:spPr>
          <a:xfrm>
            <a:off x="5873028" y="2381250"/>
            <a:ext cx="2263833" cy="1638300"/>
          </a:xfrm>
          <a:prstGeom prst="rect">
            <a:avLst/>
          </a:prstGeom>
        </p:spPr>
      </p:pic>
      <p:pic>
        <p:nvPicPr>
          <p:cNvPr id="5" name="Imagen 4"/>
          <p:cNvPicPr>
            <a:picLocks noChangeAspect="1"/>
          </p:cNvPicPr>
          <p:nvPr/>
        </p:nvPicPr>
        <p:blipFill>
          <a:blip r:embed="rId3"/>
          <a:stretch>
            <a:fillRect/>
          </a:stretch>
        </p:blipFill>
        <p:spPr>
          <a:xfrm>
            <a:off x="3596553" y="2381250"/>
            <a:ext cx="2276475" cy="1638300"/>
          </a:xfrm>
          <a:prstGeom prst="rect">
            <a:avLst/>
          </a:prstGeom>
        </p:spPr>
      </p:pic>
    </p:spTree>
    <p:extLst>
      <p:ext uri="{BB962C8B-B14F-4D97-AF65-F5344CB8AC3E}">
        <p14:creationId xmlns:p14="http://schemas.microsoft.com/office/powerpoint/2010/main" val="912790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669107"/>
            <a:ext cx="10817977" cy="4632158"/>
          </a:xfrm>
        </p:spPr>
        <p:txBody>
          <a:bodyPr>
            <a:noAutofit/>
          </a:bodyPr>
          <a:lstStyle/>
          <a:p>
            <a:r>
              <a:rPr lang="es-MX" sz="2400" dirty="0"/>
              <a:t> La finalidad de una encuesta por muestreo </a:t>
            </a:r>
            <a:r>
              <a:rPr lang="es-MX" sz="2400" dirty="0" smtClean="0"/>
              <a:t>es: </a:t>
            </a:r>
          </a:p>
          <a:p>
            <a:endParaRPr lang="es-MX" sz="2400" dirty="0"/>
          </a:p>
          <a:p>
            <a:pPr lvl="1">
              <a:buFont typeface="Wingdings" panose="05000000000000000000" pitchFamily="2" charset="2"/>
              <a:buChar char="§"/>
            </a:pPr>
            <a:r>
              <a:rPr lang="es-MX" sz="2200" dirty="0"/>
              <a:t>O</a:t>
            </a:r>
            <a:r>
              <a:rPr lang="es-MX" sz="2200" dirty="0" smtClean="0"/>
              <a:t>btener </a:t>
            </a:r>
            <a:r>
              <a:rPr lang="es-MX" sz="2200" dirty="0"/>
              <a:t>información para satisfacer una necesidad </a:t>
            </a:r>
            <a:r>
              <a:rPr lang="es-MX" sz="2200" dirty="0" smtClean="0"/>
              <a:t>definida.</a:t>
            </a:r>
          </a:p>
          <a:p>
            <a:pPr lvl="1">
              <a:buFont typeface="Wingdings" panose="05000000000000000000" pitchFamily="2" charset="2"/>
              <a:buChar char="§"/>
            </a:pPr>
            <a:r>
              <a:rPr lang="es-MX" sz="2200" dirty="0" smtClean="0"/>
              <a:t>La </a:t>
            </a:r>
            <a:r>
              <a:rPr lang="es-MX" sz="2200" dirty="0"/>
              <a:t>encuesta no es un método específico de alguna disciplina en </a:t>
            </a:r>
            <a:r>
              <a:rPr lang="es-MX" sz="2200" dirty="0" smtClean="0"/>
              <a:t>particular.</a:t>
            </a:r>
          </a:p>
          <a:p>
            <a:pPr lvl="1">
              <a:buFont typeface="Wingdings" panose="05000000000000000000" pitchFamily="2" charset="2"/>
              <a:buChar char="§"/>
            </a:pPr>
            <a:r>
              <a:rPr lang="es-MX" sz="2200" dirty="0"/>
              <a:t>S</a:t>
            </a:r>
            <a:r>
              <a:rPr lang="es-MX" sz="2200" dirty="0" smtClean="0"/>
              <a:t>e </a:t>
            </a:r>
            <a:r>
              <a:rPr lang="es-MX" sz="2200" dirty="0"/>
              <a:t>aplica en forma amplia a problemas de diversos campos</a:t>
            </a:r>
            <a:r>
              <a:rPr lang="es-MX" sz="2200" dirty="0" smtClean="0"/>
              <a:t>.</a:t>
            </a:r>
          </a:p>
          <a:p>
            <a:endParaRPr lang="es-MX" sz="2400" dirty="0"/>
          </a:p>
          <a:p>
            <a:r>
              <a:rPr lang="es-MX" sz="2400" dirty="0" smtClean="0"/>
              <a:t>Esta </a:t>
            </a:r>
            <a:r>
              <a:rPr lang="es-MX" sz="2400" dirty="0"/>
              <a:t>capacidad de múltiple aplicación y su gran alcance hace a la encuesta una técnica de gran utilidad. </a:t>
            </a:r>
          </a:p>
          <a:p>
            <a:endParaRPr lang="es-MX" sz="2400" dirty="0"/>
          </a:p>
        </p:txBody>
      </p:sp>
      <p:pic>
        <p:nvPicPr>
          <p:cNvPr id="1026" name="Picture 2" descr="Resultado de imagen para encue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8222" y="326443"/>
            <a:ext cx="2003667" cy="2685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60470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endParaRPr lang="es-MX" dirty="0"/>
          </a:p>
          <a:p>
            <a:r>
              <a:rPr lang="es-MX" sz="2400" dirty="0" smtClean="0"/>
              <a:t>Hoy </a:t>
            </a:r>
            <a:r>
              <a:rPr lang="es-MX" sz="2400" dirty="0"/>
              <a:t>en día todas las personas han leído o escuchado sobre encuestas de opinión </a:t>
            </a:r>
            <a:r>
              <a:rPr lang="es-MX" sz="2400" dirty="0" smtClean="0"/>
              <a:t>pública:</a:t>
            </a:r>
          </a:p>
          <a:p>
            <a:pPr lvl="1">
              <a:buFont typeface="Arial" panose="020B0604020202020204" pitchFamily="34" charset="0"/>
              <a:buChar char="•"/>
            </a:pPr>
            <a:r>
              <a:rPr lang="es-MX" sz="2200" dirty="0"/>
              <a:t>P</a:t>
            </a:r>
            <a:r>
              <a:rPr lang="es-MX" sz="2200" dirty="0" smtClean="0"/>
              <a:t>redicciones </a:t>
            </a:r>
            <a:r>
              <a:rPr lang="es-MX" sz="2200" dirty="0"/>
              <a:t>en </a:t>
            </a:r>
            <a:r>
              <a:rPr lang="es-MX" sz="2200" dirty="0" smtClean="0"/>
              <a:t>elecciones. </a:t>
            </a:r>
          </a:p>
          <a:p>
            <a:pPr lvl="1">
              <a:buFont typeface="Arial" panose="020B0604020202020204" pitchFamily="34" charset="0"/>
              <a:buChar char="•"/>
            </a:pPr>
            <a:r>
              <a:rPr lang="es-MX" sz="2200" dirty="0"/>
              <a:t>E</a:t>
            </a:r>
            <a:r>
              <a:rPr lang="es-MX" sz="2200" dirty="0" smtClean="0"/>
              <a:t>studios </a:t>
            </a:r>
            <a:r>
              <a:rPr lang="es-MX" sz="2200" dirty="0"/>
              <a:t>de </a:t>
            </a:r>
            <a:r>
              <a:rPr lang="es-MX" sz="2200" dirty="0" smtClean="0"/>
              <a:t>mercado. </a:t>
            </a:r>
          </a:p>
          <a:p>
            <a:pPr lvl="1">
              <a:buFont typeface="Arial" panose="020B0604020202020204" pitchFamily="34" charset="0"/>
              <a:buChar char="•"/>
            </a:pPr>
            <a:r>
              <a:rPr lang="es-MX" sz="2200" dirty="0"/>
              <a:t>C</a:t>
            </a:r>
            <a:r>
              <a:rPr lang="es-MX" sz="2200" dirty="0" smtClean="0"/>
              <a:t>ensos</a:t>
            </a:r>
            <a:r>
              <a:rPr lang="es-MX" sz="2200" dirty="0"/>
              <a:t>, etcétera. </a:t>
            </a:r>
            <a:endParaRPr lang="es-MX" sz="2200" dirty="0" smtClean="0"/>
          </a:p>
          <a:p>
            <a:pPr marL="0" indent="0">
              <a:buNone/>
            </a:pPr>
            <a:endParaRPr lang="es-MX" dirty="0" smtClean="0"/>
          </a:p>
          <a:p>
            <a:pPr marL="0" indent="0">
              <a:buNone/>
            </a:pPr>
            <a:r>
              <a:rPr lang="es-MX" sz="2400" dirty="0" smtClean="0"/>
              <a:t>EN CONSECUENCIA SE PUEDE PENSAR QUE:</a:t>
            </a:r>
            <a:endParaRPr lang="es-MX" sz="2400" dirty="0"/>
          </a:p>
          <a:p>
            <a:endParaRPr lang="es-MX" dirty="0" smtClean="0"/>
          </a:p>
        </p:txBody>
      </p:sp>
      <p:sp>
        <p:nvSpPr>
          <p:cNvPr id="4" name="Rectángulo 3"/>
          <p:cNvSpPr/>
          <p:nvPr/>
        </p:nvSpPr>
        <p:spPr>
          <a:xfrm>
            <a:off x="3048000" y="4187275"/>
            <a:ext cx="6096000" cy="2554545"/>
          </a:xfrm>
          <a:prstGeom prst="rect">
            <a:avLst/>
          </a:prstGeom>
          <a:ln w="57150">
            <a:solidFill>
              <a:schemeClr val="tx1"/>
            </a:solidFill>
          </a:ln>
        </p:spPr>
        <p:txBody>
          <a:bodyPr>
            <a:spAutoFit/>
          </a:bodyPr>
          <a:lstStyle/>
          <a:p>
            <a:r>
              <a:rPr lang="es-MX" sz="2000" dirty="0"/>
              <a:t>Una </a:t>
            </a:r>
            <a:r>
              <a:rPr lang="es-MX" sz="2000" dirty="0" smtClean="0"/>
              <a:t>encuesta: </a:t>
            </a:r>
            <a:r>
              <a:rPr lang="es-MX" sz="2000" dirty="0"/>
              <a:t>es sencillo efectuar una encuesta, después de todo cualquiera puede plantear preguntas y contar frecuencias, sin embargo esto no es así. Se puede encontrar un gran número de encuestas mal diseñadas en el seguimiento y estructuración de las preguntas, en la codificación de las respuestas, en el diseño de muestreo, </a:t>
            </a:r>
            <a:r>
              <a:rPr lang="es-MX" sz="2000" dirty="0" smtClean="0"/>
              <a:t>etcétera.</a:t>
            </a:r>
            <a:endParaRPr lang="es-MX" sz="2000" dirty="0"/>
          </a:p>
        </p:txBody>
      </p:sp>
      <p:pic>
        <p:nvPicPr>
          <p:cNvPr id="2" name="Imagen 1"/>
          <p:cNvPicPr>
            <a:picLocks noChangeAspect="1"/>
          </p:cNvPicPr>
          <p:nvPr/>
        </p:nvPicPr>
        <p:blipFill>
          <a:blip r:embed="rId2"/>
          <a:stretch>
            <a:fillRect/>
          </a:stretch>
        </p:blipFill>
        <p:spPr>
          <a:xfrm>
            <a:off x="8511885" y="1434794"/>
            <a:ext cx="3197513" cy="2108505"/>
          </a:xfrm>
          <a:prstGeom prst="rect">
            <a:avLst/>
          </a:prstGeom>
        </p:spPr>
      </p:pic>
      <p:pic>
        <p:nvPicPr>
          <p:cNvPr id="5" name="Imagen 4"/>
          <p:cNvPicPr>
            <a:picLocks noChangeAspect="1"/>
          </p:cNvPicPr>
          <p:nvPr/>
        </p:nvPicPr>
        <p:blipFill>
          <a:blip r:embed="rId3"/>
          <a:stretch>
            <a:fillRect/>
          </a:stretch>
        </p:blipFill>
        <p:spPr>
          <a:xfrm>
            <a:off x="6541607" y="1652154"/>
            <a:ext cx="1970277" cy="1755037"/>
          </a:xfrm>
          <a:prstGeom prst="rect">
            <a:avLst/>
          </a:prstGeom>
        </p:spPr>
      </p:pic>
      <p:pic>
        <p:nvPicPr>
          <p:cNvPr id="6" name="Imagen 5"/>
          <p:cNvPicPr>
            <a:picLocks noChangeAspect="1"/>
          </p:cNvPicPr>
          <p:nvPr/>
        </p:nvPicPr>
        <p:blipFill>
          <a:blip r:embed="rId4"/>
          <a:stretch>
            <a:fillRect/>
          </a:stretch>
        </p:blipFill>
        <p:spPr>
          <a:xfrm>
            <a:off x="9373032" y="4681537"/>
            <a:ext cx="2486025" cy="1838325"/>
          </a:xfrm>
          <a:prstGeom prst="rect">
            <a:avLst/>
          </a:prstGeom>
        </p:spPr>
      </p:pic>
    </p:spTree>
    <p:extLst>
      <p:ext uri="{BB962C8B-B14F-4D97-AF65-F5344CB8AC3E}">
        <p14:creationId xmlns:p14="http://schemas.microsoft.com/office/powerpoint/2010/main" val="138296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1074" y="529390"/>
            <a:ext cx="10769851" cy="4535905"/>
          </a:xfrm>
        </p:spPr>
        <p:txBody>
          <a:bodyPr>
            <a:normAutofit/>
          </a:bodyPr>
          <a:lstStyle/>
          <a:p>
            <a:endParaRPr lang="es-MX" sz="2800" dirty="0"/>
          </a:p>
          <a:p>
            <a:r>
              <a:rPr lang="es-MX" sz="2400" dirty="0"/>
              <a:t> La primera tarea de toda encuesta por muestreo es fijar en términos concretos los objetivos de la misma y tener presente: </a:t>
            </a:r>
            <a:endParaRPr lang="es-MX" sz="2400" dirty="0" smtClean="0"/>
          </a:p>
          <a:p>
            <a:pPr marL="0" indent="0">
              <a:buNone/>
            </a:pPr>
            <a:endParaRPr lang="es-MX" sz="2400" dirty="0"/>
          </a:p>
          <a:p>
            <a:pPr lvl="1">
              <a:buFont typeface="Wingdings" panose="05000000000000000000" pitchFamily="2" charset="2"/>
              <a:buChar char="ü"/>
            </a:pPr>
            <a:r>
              <a:rPr lang="es-MX" sz="2000" dirty="0" smtClean="0"/>
              <a:t>¿</a:t>
            </a:r>
            <a:r>
              <a:rPr lang="es-MX" sz="2000" dirty="0"/>
              <a:t>Qué información se necesita para cumplirlos? </a:t>
            </a:r>
            <a:endParaRPr lang="es-MX" sz="2000" dirty="0" smtClean="0"/>
          </a:p>
          <a:p>
            <a:pPr lvl="1">
              <a:buFont typeface="Wingdings" panose="05000000000000000000" pitchFamily="2" charset="2"/>
              <a:buChar char="ü"/>
            </a:pPr>
            <a:r>
              <a:rPr lang="es-MX" sz="2000" dirty="0"/>
              <a:t>¿</a:t>
            </a:r>
            <a:r>
              <a:rPr lang="es-MX" sz="2000" dirty="0" smtClean="0"/>
              <a:t>Cuál es la escala que se necesita obtener de las variables y parámetros? </a:t>
            </a:r>
            <a:endParaRPr lang="es-MX" sz="2000" dirty="0"/>
          </a:p>
          <a:p>
            <a:pPr lvl="1">
              <a:buFont typeface="Wingdings" panose="05000000000000000000" pitchFamily="2" charset="2"/>
              <a:buChar char="ü"/>
            </a:pPr>
            <a:r>
              <a:rPr lang="es-MX" sz="2000" dirty="0" smtClean="0"/>
              <a:t>¿</a:t>
            </a:r>
            <a:r>
              <a:rPr lang="es-MX" sz="2000" dirty="0"/>
              <a:t>Existe información, disponible de antemano, de encuestas piloto u otras encuestas similares que pueda ser aprovechada? </a:t>
            </a:r>
          </a:p>
          <a:p>
            <a:pPr lvl="1">
              <a:buFont typeface="Wingdings" panose="05000000000000000000" pitchFamily="2" charset="2"/>
              <a:buChar char="ü"/>
            </a:pPr>
            <a:r>
              <a:rPr lang="es-MX" sz="2000" dirty="0" smtClean="0"/>
              <a:t>¿</a:t>
            </a:r>
            <a:r>
              <a:rPr lang="es-MX" sz="2000" dirty="0"/>
              <a:t>De que medios materiales y personales se dispone? </a:t>
            </a:r>
          </a:p>
          <a:p>
            <a:pPr lvl="1">
              <a:buFont typeface="Wingdings" panose="05000000000000000000" pitchFamily="2" charset="2"/>
              <a:buChar char="ü"/>
            </a:pPr>
            <a:r>
              <a:rPr lang="es-MX" sz="2000" dirty="0" smtClean="0"/>
              <a:t>Límites </a:t>
            </a:r>
            <a:r>
              <a:rPr lang="es-MX" sz="2000" dirty="0"/>
              <a:t>presupuestarios y temporales, etcétera. </a:t>
            </a:r>
          </a:p>
        </p:txBody>
      </p:sp>
      <p:pic>
        <p:nvPicPr>
          <p:cNvPr id="2" name="Imagen 1"/>
          <p:cNvPicPr>
            <a:picLocks noChangeAspect="1"/>
          </p:cNvPicPr>
          <p:nvPr/>
        </p:nvPicPr>
        <p:blipFill>
          <a:blip r:embed="rId2"/>
          <a:stretch>
            <a:fillRect/>
          </a:stretch>
        </p:blipFill>
        <p:spPr>
          <a:xfrm>
            <a:off x="3774931" y="5171642"/>
            <a:ext cx="3228975" cy="1419225"/>
          </a:xfrm>
          <a:prstGeom prst="rect">
            <a:avLst/>
          </a:prstGeom>
        </p:spPr>
      </p:pic>
    </p:spTree>
    <p:extLst>
      <p:ext uri="{BB962C8B-B14F-4D97-AF65-F5344CB8AC3E}">
        <p14:creationId xmlns:p14="http://schemas.microsoft.com/office/powerpoint/2010/main" val="3135005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08316" y="336884"/>
            <a:ext cx="6775367" cy="998621"/>
          </a:xfrm>
        </p:spPr>
        <p:txBody>
          <a:bodyPr>
            <a:normAutofit fontScale="90000"/>
          </a:bodyPr>
          <a:lstStyle/>
          <a:p>
            <a:r>
              <a:rPr lang="es-MX" dirty="0"/>
              <a:t/>
            </a:r>
            <a:br>
              <a:rPr lang="es-MX" dirty="0"/>
            </a:br>
            <a:r>
              <a:rPr lang="es-MX" dirty="0"/>
              <a:t> </a:t>
            </a:r>
            <a:r>
              <a:rPr lang="es-MX" b="1" dirty="0"/>
              <a:t>Etapas de la encuesta</a:t>
            </a:r>
            <a:r>
              <a:rPr lang="es-MX" dirty="0"/>
              <a:t>. </a:t>
            </a:r>
          </a:p>
        </p:txBody>
      </p:sp>
      <p:sp>
        <p:nvSpPr>
          <p:cNvPr id="3" name="Marcador de contenido 2"/>
          <p:cNvSpPr>
            <a:spLocks noGrp="1"/>
          </p:cNvSpPr>
          <p:nvPr>
            <p:ph idx="1"/>
          </p:nvPr>
        </p:nvSpPr>
        <p:spPr>
          <a:xfrm>
            <a:off x="563896" y="1648327"/>
            <a:ext cx="8748545" cy="2213810"/>
          </a:xfrm>
        </p:spPr>
        <p:txBody>
          <a:bodyPr>
            <a:normAutofit fontScale="92500" lnSpcReduction="20000"/>
          </a:bodyPr>
          <a:lstStyle/>
          <a:p>
            <a:pPr marL="0" indent="0">
              <a:buNone/>
            </a:pPr>
            <a:endParaRPr lang="es-MX" dirty="0"/>
          </a:p>
          <a:p>
            <a:r>
              <a:rPr lang="es-MX" sz="2400" dirty="0"/>
              <a:t>1. </a:t>
            </a:r>
            <a:r>
              <a:rPr lang="es-MX" sz="2600" b="1" i="1" dirty="0"/>
              <a:t>Planteamiento de objetivos de la encuesta</a:t>
            </a:r>
            <a:r>
              <a:rPr lang="es-MX" sz="2600" b="1" dirty="0"/>
              <a:t>: </a:t>
            </a:r>
          </a:p>
          <a:p>
            <a:pPr marL="0" indent="0">
              <a:buNone/>
            </a:pPr>
            <a:endParaRPr lang="es-MX" sz="2400" dirty="0" smtClean="0"/>
          </a:p>
          <a:p>
            <a:pPr algn="just">
              <a:buFont typeface="Wingdings" panose="05000000000000000000" pitchFamily="2" charset="2"/>
              <a:buChar char="q"/>
            </a:pPr>
            <a:r>
              <a:rPr lang="es-MX" sz="2200" dirty="0" smtClean="0"/>
              <a:t>Los </a:t>
            </a:r>
            <a:r>
              <a:rPr lang="es-MX" sz="2200" dirty="0"/>
              <a:t>objetivos suficientemente simples, de tal manera que sean entendidos por quienes trabajan en la encuesta y sean logrados exitosamente cuando se complete la misma. </a:t>
            </a:r>
          </a:p>
          <a:p>
            <a:endParaRPr lang="es-MX" dirty="0"/>
          </a:p>
        </p:txBody>
      </p:sp>
    </p:spTree>
    <p:extLst>
      <p:ext uri="{BB962C8B-B14F-4D97-AF65-F5344CB8AC3E}">
        <p14:creationId xmlns:p14="http://schemas.microsoft.com/office/powerpoint/2010/main" val="3164051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43889" y="300342"/>
            <a:ext cx="7704222" cy="1507067"/>
          </a:xfrm>
        </p:spPr>
        <p:txBody>
          <a:bodyPr/>
          <a:lstStyle/>
          <a:p>
            <a:r>
              <a:rPr lang="es-MX" b="1" dirty="0"/>
              <a:t>Etapas de la encuesta</a:t>
            </a:r>
            <a:r>
              <a:rPr lang="es-MX" dirty="0"/>
              <a:t>.</a:t>
            </a:r>
          </a:p>
        </p:txBody>
      </p:sp>
      <p:sp>
        <p:nvSpPr>
          <p:cNvPr id="3" name="Marcador de contenido 2"/>
          <p:cNvSpPr>
            <a:spLocks noGrp="1"/>
          </p:cNvSpPr>
          <p:nvPr>
            <p:ph idx="1"/>
          </p:nvPr>
        </p:nvSpPr>
        <p:spPr>
          <a:xfrm>
            <a:off x="684212" y="1612232"/>
            <a:ext cx="9891546" cy="3061814"/>
          </a:xfrm>
        </p:spPr>
        <p:txBody>
          <a:bodyPr>
            <a:normAutofit fontScale="70000" lnSpcReduction="20000"/>
          </a:bodyPr>
          <a:lstStyle/>
          <a:p>
            <a:pPr marL="0" indent="0">
              <a:buNone/>
            </a:pPr>
            <a:endParaRPr lang="es-MX" dirty="0"/>
          </a:p>
          <a:p>
            <a:r>
              <a:rPr lang="es-MX" sz="3400" b="1" dirty="0" smtClean="0"/>
              <a:t>2. </a:t>
            </a:r>
            <a:r>
              <a:rPr lang="es-MX" sz="3400" b="1" i="1" dirty="0" smtClean="0"/>
              <a:t>Población objetivo</a:t>
            </a:r>
            <a:r>
              <a:rPr lang="es-MX" sz="3400" b="1" dirty="0" smtClean="0"/>
              <a:t>. </a:t>
            </a:r>
          </a:p>
          <a:p>
            <a:pPr marL="0" indent="0">
              <a:buNone/>
            </a:pPr>
            <a:endParaRPr lang="es-MX" sz="3400" b="1" dirty="0" smtClean="0"/>
          </a:p>
          <a:p>
            <a:pPr algn="just">
              <a:buFont typeface="Wingdings" panose="05000000000000000000" pitchFamily="2" charset="2"/>
              <a:buChar char="v"/>
            </a:pPr>
            <a:r>
              <a:rPr lang="es-MX" sz="2900" dirty="0" smtClean="0"/>
              <a:t>Debe precisarse de acuerdo a los conceptos y variables que se quieren medir.</a:t>
            </a:r>
          </a:p>
          <a:p>
            <a:pPr algn="just">
              <a:buFont typeface="Wingdings" panose="05000000000000000000" pitchFamily="2" charset="2"/>
              <a:buChar char="v"/>
            </a:pPr>
            <a:r>
              <a:rPr lang="es-MX" sz="2900" dirty="0" smtClean="0"/>
              <a:t>Por ejemplo, en una encuesta política ¿la población objetivo debieran ser todos los adultos que pueden votar? ¿Todos los votantes registrados? ¿Todas las personas que votaron en la última elección? ¿los adultos de una localidad ?.</a:t>
            </a:r>
            <a:endParaRPr lang="es-MX" sz="2900" dirty="0"/>
          </a:p>
        </p:txBody>
      </p:sp>
    </p:spTree>
    <p:extLst>
      <p:ext uri="{BB962C8B-B14F-4D97-AF65-F5344CB8AC3E}">
        <p14:creationId xmlns:p14="http://schemas.microsoft.com/office/powerpoint/2010/main" val="31345685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16600" y="264248"/>
            <a:ext cx="6558799" cy="1179542"/>
          </a:xfrm>
        </p:spPr>
        <p:txBody>
          <a:bodyPr/>
          <a:lstStyle/>
          <a:p>
            <a:r>
              <a:rPr lang="es-MX" b="1" dirty="0"/>
              <a:t>Etapas de la encuesta</a:t>
            </a:r>
            <a:r>
              <a:rPr lang="es-MX" dirty="0"/>
              <a:t>.</a:t>
            </a:r>
          </a:p>
        </p:txBody>
      </p:sp>
      <p:sp>
        <p:nvSpPr>
          <p:cNvPr id="3" name="Marcador de contenido 2"/>
          <p:cNvSpPr>
            <a:spLocks noGrp="1"/>
          </p:cNvSpPr>
          <p:nvPr>
            <p:ph idx="1"/>
          </p:nvPr>
        </p:nvSpPr>
        <p:spPr>
          <a:xfrm>
            <a:off x="684212" y="1564105"/>
            <a:ext cx="9386220" cy="2736962"/>
          </a:xfrm>
        </p:spPr>
        <p:txBody>
          <a:bodyPr>
            <a:normAutofit lnSpcReduction="10000"/>
          </a:bodyPr>
          <a:lstStyle/>
          <a:p>
            <a:endParaRPr lang="es-MX" dirty="0"/>
          </a:p>
          <a:p>
            <a:r>
              <a:rPr lang="es-MX" sz="2400" b="1" dirty="0"/>
              <a:t>3</a:t>
            </a:r>
            <a:r>
              <a:rPr lang="es-MX" sz="2400" b="1" dirty="0" smtClean="0"/>
              <a:t>. </a:t>
            </a:r>
            <a:r>
              <a:rPr lang="es-MX" sz="2400" b="1" i="1" dirty="0"/>
              <a:t>Instrumento de medición</a:t>
            </a:r>
            <a:r>
              <a:rPr lang="es-MX" b="1" i="1" dirty="0"/>
              <a:t>: </a:t>
            </a:r>
            <a:endParaRPr lang="es-MX" b="1" i="1" dirty="0" smtClean="0"/>
          </a:p>
          <a:p>
            <a:endParaRPr lang="es-MX" i="1" dirty="0"/>
          </a:p>
          <a:p>
            <a:pPr algn="just">
              <a:buFont typeface="Wingdings" panose="05000000000000000000" pitchFamily="2" charset="2"/>
              <a:buChar char="q"/>
            </a:pPr>
            <a:r>
              <a:rPr lang="es-MX" dirty="0" smtClean="0"/>
              <a:t>En </a:t>
            </a:r>
            <a:r>
              <a:rPr lang="es-MX" dirty="0"/>
              <a:t>conjunción con el paso anterior, se debe especificar cuidadosamente </a:t>
            </a:r>
            <a:r>
              <a:rPr lang="es-MX" b="1" i="1" u="sng" dirty="0"/>
              <a:t>qué mediciones van a ser obtenidas</a:t>
            </a:r>
            <a:r>
              <a:rPr lang="es-MX" dirty="0"/>
              <a:t>. Si se va usar un cuestionario planee las preguntas de tal manera que se minimice la no respuesta y el sesgo en las mismas. </a:t>
            </a:r>
          </a:p>
          <a:p>
            <a:endParaRPr lang="es-MX" dirty="0"/>
          </a:p>
        </p:txBody>
      </p:sp>
    </p:spTree>
    <p:extLst>
      <p:ext uri="{BB962C8B-B14F-4D97-AF65-F5344CB8AC3E}">
        <p14:creationId xmlns:p14="http://schemas.microsoft.com/office/powerpoint/2010/main" val="1261329408"/>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1012</TotalTime>
  <Words>1825</Words>
  <Application>Microsoft Office PowerPoint</Application>
  <PresentationFormat>Panorámica</PresentationFormat>
  <Paragraphs>190</Paragraphs>
  <Slides>32</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32</vt:i4>
      </vt:variant>
    </vt:vector>
  </HeadingPairs>
  <TitlesOfParts>
    <vt:vector size="40" baseType="lpstr">
      <vt:lpstr>Arial</vt:lpstr>
      <vt:lpstr>Cambria Math</vt:lpstr>
      <vt:lpstr>Century Gothic</vt:lpstr>
      <vt:lpstr>Tahoma</vt:lpstr>
      <vt:lpstr>Times New Roman</vt:lpstr>
      <vt:lpstr>Wingdings</vt:lpstr>
      <vt:lpstr>Wingdings 3</vt:lpstr>
      <vt:lpstr>Sector</vt:lpstr>
      <vt:lpstr>INTRODUCCIÓN AL DISEÑO DE UNA ENCUESTA i</vt:lpstr>
      <vt:lpstr>Presentación de PowerPoint</vt:lpstr>
      <vt:lpstr>Presentación de PowerPoint</vt:lpstr>
      <vt:lpstr>Presentación de PowerPoint</vt:lpstr>
      <vt:lpstr>Presentación de PowerPoint</vt:lpstr>
      <vt:lpstr>Presentación de PowerPoint</vt:lpstr>
      <vt:lpstr>  Etapas de la encuesta. </vt:lpstr>
      <vt:lpstr>Etapas de la encuesta.</vt:lpstr>
      <vt:lpstr>Etapas de la encuesta.</vt:lpstr>
      <vt:lpstr>Etapas de la encuesta</vt:lpstr>
      <vt:lpstr>Datos del cuestionario </vt:lpstr>
      <vt:lpstr>Cuestionario </vt:lpstr>
      <vt:lpstr>Cuestionario </vt:lpstr>
      <vt:lpstr>Cuestionario </vt:lpstr>
      <vt:lpstr>Tipos de estudios </vt:lpstr>
      <vt:lpstr>Estudios Exploratorios </vt:lpstr>
      <vt:lpstr>Estudios descriptivos </vt:lpstr>
      <vt:lpstr>Estudios correlaciónales </vt:lpstr>
      <vt:lpstr>Estudios explicativos </vt:lpstr>
      <vt:lpstr>el periodo en que se capta la información, el estudio puede ser:</vt:lpstr>
      <vt:lpstr>Presentación de PowerPoint</vt:lpstr>
      <vt:lpstr>Presentación de PowerPoint</vt:lpstr>
      <vt:lpstr>Clasificación de estudios de acuerdo con la comparación de la población </vt:lpstr>
      <vt:lpstr>acuerdo con la interferencia del investigador en el fenómeno que se analiza, el estudio se puede clasificar como:</vt:lpstr>
      <vt:lpstr>Muestra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INTRODUCCIÓN AL DISEÑO DE UNA ENCUESTA</dc:title>
  <dc:creator>Ernesto</dc:creator>
  <cp:lastModifiedBy>PC</cp:lastModifiedBy>
  <cp:revision>32</cp:revision>
  <dcterms:created xsi:type="dcterms:W3CDTF">2015-11-04T15:44:16Z</dcterms:created>
  <dcterms:modified xsi:type="dcterms:W3CDTF">2019-10-01T02:13:20Z</dcterms:modified>
</cp:coreProperties>
</file>