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2"/>
  </p:notesMasterIdLst>
  <p:handoutMasterIdLst>
    <p:handoutMasterId r:id="rId53"/>
  </p:handoutMasterIdLst>
  <p:sldIdLst>
    <p:sldId id="256" r:id="rId2"/>
    <p:sldId id="262" r:id="rId3"/>
    <p:sldId id="296" r:id="rId4"/>
    <p:sldId id="318" r:id="rId5"/>
    <p:sldId id="264" r:id="rId6"/>
    <p:sldId id="265" r:id="rId7"/>
    <p:sldId id="263" r:id="rId8"/>
    <p:sldId id="266" r:id="rId9"/>
    <p:sldId id="267" r:id="rId10"/>
    <p:sldId id="268" r:id="rId11"/>
    <p:sldId id="269" r:id="rId12"/>
    <p:sldId id="271" r:id="rId13"/>
    <p:sldId id="302" r:id="rId14"/>
    <p:sldId id="270" r:id="rId15"/>
    <p:sldId id="272" r:id="rId16"/>
    <p:sldId id="285" r:id="rId17"/>
    <p:sldId id="309" r:id="rId18"/>
    <p:sldId id="286" r:id="rId19"/>
    <p:sldId id="310" r:id="rId20"/>
    <p:sldId id="289" r:id="rId21"/>
    <p:sldId id="298" r:id="rId22"/>
    <p:sldId id="290" r:id="rId23"/>
    <p:sldId id="297" r:id="rId24"/>
    <p:sldId id="273" r:id="rId25"/>
    <p:sldId id="311" r:id="rId26"/>
    <p:sldId id="288" r:id="rId27"/>
    <p:sldId id="287" r:id="rId28"/>
    <p:sldId id="274" r:id="rId29"/>
    <p:sldId id="275" r:id="rId30"/>
    <p:sldId id="276" r:id="rId31"/>
    <p:sldId id="277" r:id="rId32"/>
    <p:sldId id="319" r:id="rId33"/>
    <p:sldId id="316" r:id="rId34"/>
    <p:sldId id="304" r:id="rId35"/>
    <p:sldId id="291" r:id="rId36"/>
    <p:sldId id="293" r:id="rId37"/>
    <p:sldId id="306" r:id="rId38"/>
    <p:sldId id="299" r:id="rId39"/>
    <p:sldId id="301" r:id="rId40"/>
    <p:sldId id="307" r:id="rId41"/>
    <p:sldId id="305" r:id="rId42"/>
    <p:sldId id="315" r:id="rId43"/>
    <p:sldId id="300" r:id="rId44"/>
    <p:sldId id="317" r:id="rId45"/>
    <p:sldId id="312" r:id="rId46"/>
    <p:sldId id="313" r:id="rId47"/>
    <p:sldId id="314" r:id="rId48"/>
    <p:sldId id="320" r:id="rId49"/>
    <p:sldId id="280" r:id="rId50"/>
    <p:sldId id="281"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663366"/>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Énfasis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47" autoAdjust="0"/>
    <p:restoredTop sz="94759" autoAdjust="0"/>
  </p:normalViewPr>
  <p:slideViewPr>
    <p:cSldViewPr snapToGrid="0">
      <p:cViewPr varScale="1">
        <p:scale>
          <a:sx n="94" d="100"/>
          <a:sy n="94" d="100"/>
        </p:scale>
        <p:origin x="1824"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7" d="100"/>
          <a:sy n="57" d="100"/>
        </p:scale>
        <p:origin x="249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92078E-BD2A-46F6-B2E0-FDEA5EACEDE4}" type="doc">
      <dgm:prSet loTypeId="urn:microsoft.com/office/officeart/2018/2/layout/IconLabelDescriptionList" loCatId="icon" qsTypeId="urn:microsoft.com/office/officeart/2005/8/quickstyle/simple1" qsCatId="simple" csTypeId="urn:microsoft.com/office/officeart/2005/8/colors/accent2_2" csCatId="accent2" phldr="1"/>
      <dgm:spPr/>
      <dgm:t>
        <a:bodyPr/>
        <a:lstStyle/>
        <a:p>
          <a:endParaRPr lang="en-US"/>
        </a:p>
      </dgm:t>
    </dgm:pt>
    <dgm:pt modelId="{79A33028-4DA9-45BB-B069-83C9DFF37959}">
      <dgm:prSet/>
      <dgm:spPr/>
      <dgm:t>
        <a:bodyPr/>
        <a:lstStyle/>
        <a:p>
          <a:pPr>
            <a:lnSpc>
              <a:spcPct val="100000"/>
            </a:lnSpc>
            <a:defRPr b="1"/>
          </a:pPr>
          <a:r>
            <a:rPr lang="es-MX" b="1"/>
            <a:t>Introducción</a:t>
          </a:r>
          <a:br>
            <a:rPr lang="es-MX" b="1"/>
          </a:br>
          <a:r>
            <a:rPr lang="es-MX" b="1"/>
            <a:t>Unidad 1. Enfoque estratégico del diseño</a:t>
          </a:r>
          <a:endParaRPr lang="en-US"/>
        </a:p>
      </dgm:t>
    </dgm:pt>
    <dgm:pt modelId="{89E76232-ED29-4484-90B8-28242A410B74}" type="parTrans" cxnId="{3E065EA9-5353-47DB-8CD6-54B0A2D14A38}">
      <dgm:prSet/>
      <dgm:spPr/>
      <dgm:t>
        <a:bodyPr/>
        <a:lstStyle/>
        <a:p>
          <a:endParaRPr lang="en-US"/>
        </a:p>
      </dgm:t>
    </dgm:pt>
    <dgm:pt modelId="{FD85B03A-7969-4D5F-83B0-8A5A4C6EF712}" type="sibTrans" cxnId="{3E065EA9-5353-47DB-8CD6-54B0A2D14A38}">
      <dgm:prSet/>
      <dgm:spPr/>
      <dgm:t>
        <a:bodyPr/>
        <a:lstStyle/>
        <a:p>
          <a:endParaRPr lang="en-US"/>
        </a:p>
      </dgm:t>
    </dgm:pt>
    <dgm:pt modelId="{42D169F6-40FE-47D8-858E-09A01783456F}">
      <dgm:prSet/>
      <dgm:spPr/>
      <dgm:t>
        <a:bodyPr/>
        <a:lstStyle/>
        <a:p>
          <a:pPr>
            <a:lnSpc>
              <a:spcPct val="100000"/>
            </a:lnSpc>
          </a:pPr>
          <a:r>
            <a:rPr lang="es-ES" dirty="0"/>
            <a:t>1.1 Definición de la gestión estratégica del diseño</a:t>
          </a:r>
          <a:endParaRPr lang="en-US" dirty="0"/>
        </a:p>
      </dgm:t>
    </dgm:pt>
    <dgm:pt modelId="{8850A181-4997-4AA0-821A-E228E1D77BBA}" type="parTrans" cxnId="{130E051A-ECC2-4113-A270-7E003CAC51EC}">
      <dgm:prSet/>
      <dgm:spPr/>
      <dgm:t>
        <a:bodyPr/>
        <a:lstStyle/>
        <a:p>
          <a:endParaRPr lang="en-US"/>
        </a:p>
      </dgm:t>
    </dgm:pt>
    <dgm:pt modelId="{8AB05803-D7D1-43E7-9EAD-B6914171F021}" type="sibTrans" cxnId="{130E051A-ECC2-4113-A270-7E003CAC51EC}">
      <dgm:prSet/>
      <dgm:spPr/>
      <dgm:t>
        <a:bodyPr/>
        <a:lstStyle/>
        <a:p>
          <a:endParaRPr lang="en-US"/>
        </a:p>
      </dgm:t>
    </dgm:pt>
    <dgm:pt modelId="{A3139B58-710D-431C-9FA4-38D02F2B0EC4}">
      <dgm:prSet/>
      <dgm:spPr/>
      <dgm:t>
        <a:bodyPr/>
        <a:lstStyle/>
        <a:p>
          <a:pPr>
            <a:lnSpc>
              <a:spcPct val="100000"/>
            </a:lnSpc>
          </a:pPr>
          <a:r>
            <a:rPr lang="es-ES"/>
            <a:t>1.2 Concepto del diseño estratégico.</a:t>
          </a:r>
          <a:endParaRPr lang="en-US"/>
        </a:p>
      </dgm:t>
    </dgm:pt>
    <dgm:pt modelId="{E93BCD16-01F0-490E-BBED-61F080D3F07B}" type="parTrans" cxnId="{4518EC70-205E-4E77-93B8-98DECF2FBC77}">
      <dgm:prSet/>
      <dgm:spPr/>
      <dgm:t>
        <a:bodyPr/>
        <a:lstStyle/>
        <a:p>
          <a:endParaRPr lang="en-US"/>
        </a:p>
      </dgm:t>
    </dgm:pt>
    <dgm:pt modelId="{25FCD238-635B-44CC-A658-8F3A8EE7841B}" type="sibTrans" cxnId="{4518EC70-205E-4E77-93B8-98DECF2FBC77}">
      <dgm:prSet/>
      <dgm:spPr/>
      <dgm:t>
        <a:bodyPr/>
        <a:lstStyle/>
        <a:p>
          <a:endParaRPr lang="en-US"/>
        </a:p>
      </dgm:t>
    </dgm:pt>
    <dgm:pt modelId="{ECD48541-3F0A-4088-98EA-BFF6E8C68BEA}">
      <dgm:prSet/>
      <dgm:spPr/>
      <dgm:t>
        <a:bodyPr/>
        <a:lstStyle/>
        <a:p>
          <a:pPr>
            <a:lnSpc>
              <a:spcPct val="100000"/>
            </a:lnSpc>
          </a:pPr>
          <a:r>
            <a:rPr lang="es-ES"/>
            <a:t>1.3 Principios y características del diseño estratégico.</a:t>
          </a:r>
          <a:endParaRPr lang="en-US"/>
        </a:p>
      </dgm:t>
    </dgm:pt>
    <dgm:pt modelId="{37D5C55D-FD42-4776-87A3-9B0DA85C6E3C}" type="parTrans" cxnId="{BBBD8C6A-2BDC-4536-B3F9-A52BC26A2570}">
      <dgm:prSet/>
      <dgm:spPr/>
      <dgm:t>
        <a:bodyPr/>
        <a:lstStyle/>
        <a:p>
          <a:endParaRPr lang="en-US"/>
        </a:p>
      </dgm:t>
    </dgm:pt>
    <dgm:pt modelId="{FDF996C0-0F9D-42AC-B3AD-1EE7177D6C9B}" type="sibTrans" cxnId="{BBBD8C6A-2BDC-4536-B3F9-A52BC26A2570}">
      <dgm:prSet/>
      <dgm:spPr/>
      <dgm:t>
        <a:bodyPr/>
        <a:lstStyle/>
        <a:p>
          <a:endParaRPr lang="en-US"/>
        </a:p>
      </dgm:t>
    </dgm:pt>
    <dgm:pt modelId="{48F059D8-B36A-42CF-A2CC-52134F29A2F3}">
      <dgm:prSet/>
      <dgm:spPr/>
      <dgm:t>
        <a:bodyPr/>
        <a:lstStyle/>
        <a:p>
          <a:pPr>
            <a:lnSpc>
              <a:spcPct val="100000"/>
            </a:lnSpc>
          </a:pPr>
          <a:r>
            <a:rPr lang="es-ES"/>
            <a:t>1.4 Concepto de familia de productos en el diseño industrial.</a:t>
          </a:r>
          <a:endParaRPr lang="en-US"/>
        </a:p>
      </dgm:t>
    </dgm:pt>
    <dgm:pt modelId="{6FFC68A1-E4CA-433D-921D-4F6F155434D9}" type="parTrans" cxnId="{4A3EAD7E-231A-47D2-B498-F9A144A55572}">
      <dgm:prSet/>
      <dgm:spPr/>
      <dgm:t>
        <a:bodyPr/>
        <a:lstStyle/>
        <a:p>
          <a:endParaRPr lang="en-US"/>
        </a:p>
      </dgm:t>
    </dgm:pt>
    <dgm:pt modelId="{5C146ED1-A9F1-4474-A48E-A8630F540BEC}" type="sibTrans" cxnId="{4A3EAD7E-231A-47D2-B498-F9A144A55572}">
      <dgm:prSet/>
      <dgm:spPr/>
      <dgm:t>
        <a:bodyPr/>
        <a:lstStyle/>
        <a:p>
          <a:endParaRPr lang="en-US"/>
        </a:p>
      </dgm:t>
    </dgm:pt>
    <dgm:pt modelId="{C17ACAF1-EDB3-4837-A165-CCEE6DD96AF4}">
      <dgm:prSet/>
      <dgm:spPr/>
      <dgm:t>
        <a:bodyPr/>
        <a:lstStyle/>
        <a:p>
          <a:pPr>
            <a:lnSpc>
              <a:spcPct val="100000"/>
            </a:lnSpc>
          </a:pPr>
          <a:r>
            <a:rPr lang="es-ES"/>
            <a:t>1.5 Concepto de familia de productos bajo el enfoque  de la planeación estratégica del diseño</a:t>
          </a:r>
          <a:endParaRPr lang="en-US"/>
        </a:p>
      </dgm:t>
    </dgm:pt>
    <dgm:pt modelId="{B57CD576-0CA2-4D86-9CDD-154AB300F1A4}" type="parTrans" cxnId="{352439CA-ABF0-45B3-B386-5A913292DCF6}">
      <dgm:prSet/>
      <dgm:spPr/>
      <dgm:t>
        <a:bodyPr/>
        <a:lstStyle/>
        <a:p>
          <a:endParaRPr lang="en-US"/>
        </a:p>
      </dgm:t>
    </dgm:pt>
    <dgm:pt modelId="{B0EE45F3-4D37-4A20-9194-C4C85B9B79FA}" type="sibTrans" cxnId="{352439CA-ABF0-45B3-B386-5A913292DCF6}">
      <dgm:prSet/>
      <dgm:spPr/>
      <dgm:t>
        <a:bodyPr/>
        <a:lstStyle/>
        <a:p>
          <a:endParaRPr lang="en-US"/>
        </a:p>
      </dgm:t>
    </dgm:pt>
    <dgm:pt modelId="{9E374387-E13C-43D8-8177-69A5FC873D39}">
      <dgm:prSet/>
      <dgm:spPr/>
      <dgm:t>
        <a:bodyPr/>
        <a:lstStyle/>
        <a:p>
          <a:pPr>
            <a:lnSpc>
              <a:spcPct val="100000"/>
            </a:lnSpc>
            <a:defRPr b="1"/>
          </a:pPr>
          <a:r>
            <a:rPr lang="es-MX" b="1"/>
            <a:t>Unidad 2. Fases del proyecto</a:t>
          </a:r>
          <a:endParaRPr lang="en-US"/>
        </a:p>
      </dgm:t>
    </dgm:pt>
    <dgm:pt modelId="{D0BE181B-5A1C-4E36-9AA7-0D858EB343A7}" type="parTrans" cxnId="{07F050E5-DC44-49F4-B9E1-D4FB1AC01509}">
      <dgm:prSet/>
      <dgm:spPr/>
      <dgm:t>
        <a:bodyPr/>
        <a:lstStyle/>
        <a:p>
          <a:endParaRPr lang="en-US"/>
        </a:p>
      </dgm:t>
    </dgm:pt>
    <dgm:pt modelId="{EEDD476E-93D9-4D3D-B635-3F9D3E701FC5}" type="sibTrans" cxnId="{07F050E5-DC44-49F4-B9E1-D4FB1AC01509}">
      <dgm:prSet/>
      <dgm:spPr/>
      <dgm:t>
        <a:bodyPr/>
        <a:lstStyle/>
        <a:p>
          <a:endParaRPr lang="en-US"/>
        </a:p>
      </dgm:t>
    </dgm:pt>
    <dgm:pt modelId="{A5D670EB-D515-4E4C-8676-4E1DBD3C7132}">
      <dgm:prSet/>
      <dgm:spPr/>
      <dgm:t>
        <a:bodyPr/>
        <a:lstStyle/>
        <a:p>
          <a:pPr>
            <a:lnSpc>
              <a:spcPct val="100000"/>
            </a:lnSpc>
          </a:pPr>
          <a:r>
            <a:rPr lang="es-ES"/>
            <a:t>2.0 Descripción del proyecto desarrollado en la UA</a:t>
          </a:r>
          <a:endParaRPr lang="en-US"/>
        </a:p>
      </dgm:t>
    </dgm:pt>
    <dgm:pt modelId="{FCE264B1-1D0C-4B79-B141-038C976B0A50}" type="parTrans" cxnId="{F9003FEC-8D81-4BBA-B6F5-3C503EA34246}">
      <dgm:prSet/>
      <dgm:spPr/>
      <dgm:t>
        <a:bodyPr/>
        <a:lstStyle/>
        <a:p>
          <a:endParaRPr lang="en-US"/>
        </a:p>
      </dgm:t>
    </dgm:pt>
    <dgm:pt modelId="{92C6825D-2006-4F3C-BDD6-B7AEC4C067C3}" type="sibTrans" cxnId="{F9003FEC-8D81-4BBA-B6F5-3C503EA34246}">
      <dgm:prSet/>
      <dgm:spPr/>
      <dgm:t>
        <a:bodyPr/>
        <a:lstStyle/>
        <a:p>
          <a:endParaRPr lang="en-US"/>
        </a:p>
      </dgm:t>
    </dgm:pt>
    <dgm:pt modelId="{05BC7254-E975-48A0-833C-1039FDCB937F}">
      <dgm:prSet/>
      <dgm:spPr/>
      <dgm:t>
        <a:bodyPr/>
        <a:lstStyle/>
        <a:p>
          <a:pPr>
            <a:lnSpc>
              <a:spcPct val="100000"/>
            </a:lnSpc>
          </a:pPr>
          <a:r>
            <a:rPr lang="es-ES"/>
            <a:t>2.1 Fase de análisis</a:t>
          </a:r>
          <a:endParaRPr lang="en-US"/>
        </a:p>
      </dgm:t>
    </dgm:pt>
    <dgm:pt modelId="{BE6CBE88-5BBC-4293-8BEB-F4AADA0DF76F}" type="parTrans" cxnId="{84466869-99C6-4680-ABDF-73667EB54D11}">
      <dgm:prSet/>
      <dgm:spPr/>
      <dgm:t>
        <a:bodyPr/>
        <a:lstStyle/>
        <a:p>
          <a:endParaRPr lang="en-US"/>
        </a:p>
      </dgm:t>
    </dgm:pt>
    <dgm:pt modelId="{5E427AE2-4AC1-4C51-9EF2-F481714C1146}" type="sibTrans" cxnId="{84466869-99C6-4680-ABDF-73667EB54D11}">
      <dgm:prSet/>
      <dgm:spPr/>
      <dgm:t>
        <a:bodyPr/>
        <a:lstStyle/>
        <a:p>
          <a:endParaRPr lang="en-US"/>
        </a:p>
      </dgm:t>
    </dgm:pt>
    <dgm:pt modelId="{A0AC1FF3-87A9-40A0-9CA8-8727314CFB5D}">
      <dgm:prSet/>
      <dgm:spPr/>
      <dgm:t>
        <a:bodyPr/>
        <a:lstStyle/>
        <a:p>
          <a:pPr>
            <a:lnSpc>
              <a:spcPct val="100000"/>
            </a:lnSpc>
          </a:pPr>
          <a:r>
            <a:rPr lang="es-ES"/>
            <a:t>2.2 Fase de síntesis</a:t>
          </a:r>
          <a:endParaRPr lang="en-US"/>
        </a:p>
      </dgm:t>
    </dgm:pt>
    <dgm:pt modelId="{8A8B9069-8BD0-4662-92DD-DA9CE8E51BF7}" type="parTrans" cxnId="{4CDC3AF2-BB9E-40F3-9B2F-47AD85F48ECF}">
      <dgm:prSet/>
      <dgm:spPr/>
      <dgm:t>
        <a:bodyPr/>
        <a:lstStyle/>
        <a:p>
          <a:endParaRPr lang="en-US"/>
        </a:p>
      </dgm:t>
    </dgm:pt>
    <dgm:pt modelId="{833C6459-6D8F-4E0F-A052-F7AFB7EC1B68}" type="sibTrans" cxnId="{4CDC3AF2-BB9E-40F3-9B2F-47AD85F48ECF}">
      <dgm:prSet/>
      <dgm:spPr/>
      <dgm:t>
        <a:bodyPr/>
        <a:lstStyle/>
        <a:p>
          <a:endParaRPr lang="en-US"/>
        </a:p>
      </dgm:t>
    </dgm:pt>
    <dgm:pt modelId="{BB31C386-6C85-4C88-A449-9C8876B11B6F}">
      <dgm:prSet/>
      <dgm:spPr/>
      <dgm:t>
        <a:bodyPr/>
        <a:lstStyle/>
        <a:p>
          <a:pPr>
            <a:lnSpc>
              <a:spcPct val="100000"/>
            </a:lnSpc>
          </a:pPr>
          <a:r>
            <a:rPr lang="es-ES"/>
            <a:t>2.3 Fase de desarrollo</a:t>
          </a:r>
          <a:endParaRPr lang="en-US"/>
        </a:p>
      </dgm:t>
    </dgm:pt>
    <dgm:pt modelId="{BA468DB9-103C-4224-88A3-64EFCD072F42}" type="parTrans" cxnId="{7F63AA72-FE53-4738-B45B-D3483F7B25F2}">
      <dgm:prSet/>
      <dgm:spPr/>
      <dgm:t>
        <a:bodyPr/>
        <a:lstStyle/>
        <a:p>
          <a:endParaRPr lang="en-US"/>
        </a:p>
      </dgm:t>
    </dgm:pt>
    <dgm:pt modelId="{5C3B88F5-9D03-4EDC-BDE4-D9358CBBA781}" type="sibTrans" cxnId="{7F63AA72-FE53-4738-B45B-D3483F7B25F2}">
      <dgm:prSet/>
      <dgm:spPr/>
      <dgm:t>
        <a:bodyPr/>
        <a:lstStyle/>
        <a:p>
          <a:endParaRPr lang="en-US"/>
        </a:p>
      </dgm:t>
    </dgm:pt>
    <dgm:pt modelId="{9EA1DBA4-DDFC-43AC-8210-4BD695AA59E8}">
      <dgm:prSet/>
      <dgm:spPr/>
      <dgm:t>
        <a:bodyPr/>
        <a:lstStyle/>
        <a:p>
          <a:pPr>
            <a:lnSpc>
              <a:spcPct val="100000"/>
            </a:lnSpc>
          </a:pPr>
          <a:r>
            <a:rPr lang="es-ES"/>
            <a:t>2.4 Fase creativa</a:t>
          </a:r>
          <a:endParaRPr lang="en-US"/>
        </a:p>
      </dgm:t>
    </dgm:pt>
    <dgm:pt modelId="{EB1EBCE4-B36B-4AD8-81FF-574594B0A979}" type="parTrans" cxnId="{5D9DA467-4EE3-484D-9719-4ABF45475BF8}">
      <dgm:prSet/>
      <dgm:spPr/>
      <dgm:t>
        <a:bodyPr/>
        <a:lstStyle/>
        <a:p>
          <a:endParaRPr lang="en-US"/>
        </a:p>
      </dgm:t>
    </dgm:pt>
    <dgm:pt modelId="{D7B49E23-AA97-463B-9043-3323F6E84068}" type="sibTrans" cxnId="{5D9DA467-4EE3-484D-9719-4ABF45475BF8}">
      <dgm:prSet/>
      <dgm:spPr/>
      <dgm:t>
        <a:bodyPr/>
        <a:lstStyle/>
        <a:p>
          <a:endParaRPr lang="en-US"/>
        </a:p>
      </dgm:t>
    </dgm:pt>
    <dgm:pt modelId="{B0D3DAE1-4A70-411F-8FE5-F0D237861882}">
      <dgm:prSet/>
      <dgm:spPr/>
      <dgm:t>
        <a:bodyPr/>
        <a:lstStyle/>
        <a:p>
          <a:pPr>
            <a:lnSpc>
              <a:spcPct val="100000"/>
            </a:lnSpc>
          </a:pPr>
          <a:r>
            <a:rPr lang="es-ES"/>
            <a:t>2.5 Fase de evaluación</a:t>
          </a:r>
          <a:endParaRPr lang="en-US"/>
        </a:p>
      </dgm:t>
    </dgm:pt>
    <dgm:pt modelId="{B4C71AD3-F3E4-49FE-A132-3999B1AB4B32}" type="parTrans" cxnId="{673C1E47-F672-4089-AB04-FA222C0C7B2B}">
      <dgm:prSet/>
      <dgm:spPr/>
      <dgm:t>
        <a:bodyPr/>
        <a:lstStyle/>
        <a:p>
          <a:endParaRPr lang="en-US"/>
        </a:p>
      </dgm:t>
    </dgm:pt>
    <dgm:pt modelId="{D304132D-ABAF-4082-A321-B6D4C78E9ED4}" type="sibTrans" cxnId="{673C1E47-F672-4089-AB04-FA222C0C7B2B}">
      <dgm:prSet/>
      <dgm:spPr/>
      <dgm:t>
        <a:bodyPr/>
        <a:lstStyle/>
        <a:p>
          <a:endParaRPr lang="en-US"/>
        </a:p>
      </dgm:t>
    </dgm:pt>
    <dgm:pt modelId="{C29C1F9F-207A-4DD5-9326-AB94AE29D53A}">
      <dgm:prSet/>
      <dgm:spPr/>
      <dgm:t>
        <a:bodyPr/>
        <a:lstStyle/>
        <a:p>
          <a:pPr>
            <a:lnSpc>
              <a:spcPct val="100000"/>
            </a:lnSpc>
          </a:pPr>
          <a:r>
            <a:rPr lang="es-ES"/>
            <a:t>2.6 Fase de especificaciones y prototipo</a:t>
          </a:r>
          <a:endParaRPr lang="en-US"/>
        </a:p>
      </dgm:t>
    </dgm:pt>
    <dgm:pt modelId="{E040C458-A405-4FDF-8FB4-E612960365A2}" type="parTrans" cxnId="{B48F599F-7696-4D8B-B4A2-1BBBED71B255}">
      <dgm:prSet/>
      <dgm:spPr/>
      <dgm:t>
        <a:bodyPr/>
        <a:lstStyle/>
        <a:p>
          <a:endParaRPr lang="en-US"/>
        </a:p>
      </dgm:t>
    </dgm:pt>
    <dgm:pt modelId="{73CE323D-C40D-4A0E-9230-50B9E61FE666}" type="sibTrans" cxnId="{B48F599F-7696-4D8B-B4A2-1BBBED71B255}">
      <dgm:prSet/>
      <dgm:spPr/>
      <dgm:t>
        <a:bodyPr/>
        <a:lstStyle/>
        <a:p>
          <a:endParaRPr lang="en-US"/>
        </a:p>
      </dgm:t>
    </dgm:pt>
    <dgm:pt modelId="{9A106CBF-A081-4BC1-B5E2-8AE6A8412BD3}">
      <dgm:prSet/>
      <dgm:spPr/>
      <dgm:t>
        <a:bodyPr/>
        <a:lstStyle/>
        <a:p>
          <a:pPr>
            <a:lnSpc>
              <a:spcPct val="100000"/>
            </a:lnSpc>
            <a:defRPr b="1"/>
          </a:pPr>
          <a:r>
            <a:rPr lang="es-ES" b="1"/>
            <a:t>Unidad 3. Resultados</a:t>
          </a:r>
          <a:br>
            <a:rPr lang="es-ES"/>
          </a:br>
          <a:r>
            <a:rPr lang="es-ES"/>
            <a:t>        </a:t>
          </a:r>
          <a:r>
            <a:rPr lang="es-MX"/>
            <a:t>Referencias</a:t>
          </a:r>
          <a:endParaRPr lang="en-US"/>
        </a:p>
      </dgm:t>
    </dgm:pt>
    <dgm:pt modelId="{490060D6-2DF9-411B-AAE9-1AF3910D4F59}" type="parTrans" cxnId="{23D212BF-954E-4EC6-AE0B-0B7C45554B29}">
      <dgm:prSet/>
      <dgm:spPr/>
      <dgm:t>
        <a:bodyPr/>
        <a:lstStyle/>
        <a:p>
          <a:endParaRPr lang="en-US"/>
        </a:p>
      </dgm:t>
    </dgm:pt>
    <dgm:pt modelId="{696E102F-E972-4CFE-8922-9E8678E81F34}" type="sibTrans" cxnId="{23D212BF-954E-4EC6-AE0B-0B7C45554B29}">
      <dgm:prSet/>
      <dgm:spPr/>
      <dgm:t>
        <a:bodyPr/>
        <a:lstStyle/>
        <a:p>
          <a:endParaRPr lang="en-US"/>
        </a:p>
      </dgm:t>
    </dgm:pt>
    <dgm:pt modelId="{FA22A1E3-AB9D-4E71-90A9-FC725ED9C534}" type="pres">
      <dgm:prSet presAssocID="{6392078E-BD2A-46F6-B2E0-FDEA5EACEDE4}" presName="root" presStyleCnt="0">
        <dgm:presLayoutVars>
          <dgm:dir/>
          <dgm:resizeHandles val="exact"/>
        </dgm:presLayoutVars>
      </dgm:prSet>
      <dgm:spPr/>
    </dgm:pt>
    <dgm:pt modelId="{520B3FD1-6CA4-4E84-865D-91CE171D6362}" type="pres">
      <dgm:prSet presAssocID="{79A33028-4DA9-45BB-B069-83C9DFF37959}" presName="compNode" presStyleCnt="0"/>
      <dgm:spPr/>
    </dgm:pt>
    <dgm:pt modelId="{5E35EBCC-9D16-4C2A-AF31-01CAF895CF52}" type="pres">
      <dgm:prSet presAssocID="{79A33028-4DA9-45BB-B069-83C9DFF3795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usiness Growth"/>
        </a:ext>
      </dgm:extLst>
    </dgm:pt>
    <dgm:pt modelId="{5A91CC76-FB73-48AE-B321-98BA10B55E83}" type="pres">
      <dgm:prSet presAssocID="{79A33028-4DA9-45BB-B069-83C9DFF37959}" presName="iconSpace" presStyleCnt="0"/>
      <dgm:spPr/>
    </dgm:pt>
    <dgm:pt modelId="{9C390328-9D8A-413D-BFBC-23400051D71E}" type="pres">
      <dgm:prSet presAssocID="{79A33028-4DA9-45BB-B069-83C9DFF37959}" presName="parTx" presStyleLbl="revTx" presStyleIdx="0" presStyleCnt="6">
        <dgm:presLayoutVars>
          <dgm:chMax val="0"/>
          <dgm:chPref val="0"/>
        </dgm:presLayoutVars>
      </dgm:prSet>
      <dgm:spPr/>
    </dgm:pt>
    <dgm:pt modelId="{676783DC-E344-450C-B6FC-ECB30CBDDA93}" type="pres">
      <dgm:prSet presAssocID="{79A33028-4DA9-45BB-B069-83C9DFF37959}" presName="txSpace" presStyleCnt="0"/>
      <dgm:spPr/>
    </dgm:pt>
    <dgm:pt modelId="{4488AE1A-B5F3-458C-B156-8366B7883C03}" type="pres">
      <dgm:prSet presAssocID="{79A33028-4DA9-45BB-B069-83C9DFF37959}" presName="desTx" presStyleLbl="revTx" presStyleIdx="1" presStyleCnt="6">
        <dgm:presLayoutVars/>
      </dgm:prSet>
      <dgm:spPr/>
    </dgm:pt>
    <dgm:pt modelId="{13F507E1-CF0D-4057-AA9D-461F97029989}" type="pres">
      <dgm:prSet presAssocID="{FD85B03A-7969-4D5F-83B0-8A5A4C6EF712}" presName="sibTrans" presStyleCnt="0"/>
      <dgm:spPr/>
    </dgm:pt>
    <dgm:pt modelId="{8CB0847D-3634-4979-8921-D206525E6EF5}" type="pres">
      <dgm:prSet presAssocID="{9E374387-E13C-43D8-8177-69A5FC873D39}" presName="compNode" presStyleCnt="0"/>
      <dgm:spPr/>
    </dgm:pt>
    <dgm:pt modelId="{9B009F60-A4E5-4717-879C-4F4C61DF27FF}" type="pres">
      <dgm:prSet presAssocID="{9E374387-E13C-43D8-8177-69A5FC873D3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B6148AB2-393A-465C-A14F-6E9411D73826}" type="pres">
      <dgm:prSet presAssocID="{9E374387-E13C-43D8-8177-69A5FC873D39}" presName="iconSpace" presStyleCnt="0"/>
      <dgm:spPr/>
    </dgm:pt>
    <dgm:pt modelId="{776ECF2B-4079-487C-8DBF-96B29DFDFFC1}" type="pres">
      <dgm:prSet presAssocID="{9E374387-E13C-43D8-8177-69A5FC873D39}" presName="parTx" presStyleLbl="revTx" presStyleIdx="2" presStyleCnt="6">
        <dgm:presLayoutVars>
          <dgm:chMax val="0"/>
          <dgm:chPref val="0"/>
        </dgm:presLayoutVars>
      </dgm:prSet>
      <dgm:spPr/>
    </dgm:pt>
    <dgm:pt modelId="{5003D441-1D2C-4335-88AB-DF21A3CCBEAC}" type="pres">
      <dgm:prSet presAssocID="{9E374387-E13C-43D8-8177-69A5FC873D39}" presName="txSpace" presStyleCnt="0"/>
      <dgm:spPr/>
    </dgm:pt>
    <dgm:pt modelId="{83711C15-487D-4784-A9A4-D09D2ADA7511}" type="pres">
      <dgm:prSet presAssocID="{9E374387-E13C-43D8-8177-69A5FC873D39}" presName="desTx" presStyleLbl="revTx" presStyleIdx="3" presStyleCnt="6">
        <dgm:presLayoutVars/>
      </dgm:prSet>
      <dgm:spPr/>
    </dgm:pt>
    <dgm:pt modelId="{B83AC367-A7D9-48C8-9009-0999EA46D660}" type="pres">
      <dgm:prSet presAssocID="{EEDD476E-93D9-4D3D-B635-3F9D3E701FC5}" presName="sibTrans" presStyleCnt="0"/>
      <dgm:spPr/>
    </dgm:pt>
    <dgm:pt modelId="{3FEA2466-B468-49B6-80D5-2A92E81F313C}" type="pres">
      <dgm:prSet presAssocID="{9A106CBF-A081-4BC1-B5E2-8AE6A8412BD3}" presName="compNode" presStyleCnt="0"/>
      <dgm:spPr/>
    </dgm:pt>
    <dgm:pt modelId="{6F4CE68C-A8CD-4455-8001-5EA7D46C44E1}" type="pres">
      <dgm:prSet presAssocID="{9A106CBF-A081-4BC1-B5E2-8AE6A8412BD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FC97CC85-0A71-44F9-B5A6-2544591898CB}" type="pres">
      <dgm:prSet presAssocID="{9A106CBF-A081-4BC1-B5E2-8AE6A8412BD3}" presName="iconSpace" presStyleCnt="0"/>
      <dgm:spPr/>
    </dgm:pt>
    <dgm:pt modelId="{58323F8D-5EB6-4BBA-9C79-23F7721E461A}" type="pres">
      <dgm:prSet presAssocID="{9A106CBF-A081-4BC1-B5E2-8AE6A8412BD3}" presName="parTx" presStyleLbl="revTx" presStyleIdx="4" presStyleCnt="6">
        <dgm:presLayoutVars>
          <dgm:chMax val="0"/>
          <dgm:chPref val="0"/>
        </dgm:presLayoutVars>
      </dgm:prSet>
      <dgm:spPr/>
    </dgm:pt>
    <dgm:pt modelId="{E3F0D962-FED4-4292-9936-12A723459327}" type="pres">
      <dgm:prSet presAssocID="{9A106CBF-A081-4BC1-B5E2-8AE6A8412BD3}" presName="txSpace" presStyleCnt="0"/>
      <dgm:spPr/>
    </dgm:pt>
    <dgm:pt modelId="{9B383505-F102-4DAC-91F9-52F711B6479B}" type="pres">
      <dgm:prSet presAssocID="{9A106CBF-A081-4BC1-B5E2-8AE6A8412BD3}" presName="desTx" presStyleLbl="revTx" presStyleIdx="5" presStyleCnt="6">
        <dgm:presLayoutVars/>
      </dgm:prSet>
      <dgm:spPr/>
    </dgm:pt>
  </dgm:ptLst>
  <dgm:cxnLst>
    <dgm:cxn modelId="{130E051A-ECC2-4113-A270-7E003CAC51EC}" srcId="{79A33028-4DA9-45BB-B069-83C9DFF37959}" destId="{42D169F6-40FE-47D8-858E-09A01783456F}" srcOrd="0" destOrd="0" parTransId="{8850A181-4997-4AA0-821A-E228E1D77BBA}" sibTransId="{8AB05803-D7D1-43E7-9EAD-B6914171F021}"/>
    <dgm:cxn modelId="{57BB543D-949B-C948-94C5-547D0F197754}" type="presOf" srcId="{A3139B58-710D-431C-9FA4-38D02F2B0EC4}" destId="{4488AE1A-B5F3-458C-B156-8366B7883C03}" srcOrd="0" destOrd="1" presId="urn:microsoft.com/office/officeart/2018/2/layout/IconLabelDescriptionList"/>
    <dgm:cxn modelId="{45AD9B43-F49D-564D-9737-9A4E14C70A88}" type="presOf" srcId="{C29C1F9F-207A-4DD5-9326-AB94AE29D53A}" destId="{83711C15-487D-4784-A9A4-D09D2ADA7511}" srcOrd="0" destOrd="6" presId="urn:microsoft.com/office/officeart/2018/2/layout/IconLabelDescriptionList"/>
    <dgm:cxn modelId="{673C1E47-F672-4089-AB04-FA222C0C7B2B}" srcId="{9E374387-E13C-43D8-8177-69A5FC873D39}" destId="{B0D3DAE1-4A70-411F-8FE5-F0D237861882}" srcOrd="5" destOrd="0" parTransId="{B4C71AD3-F3E4-49FE-A132-3999B1AB4B32}" sibTransId="{D304132D-ABAF-4082-A321-B6D4C78E9ED4}"/>
    <dgm:cxn modelId="{A5C9D149-65CF-454E-80CC-AB9F0D80410B}" type="presOf" srcId="{9A106CBF-A081-4BC1-B5E2-8AE6A8412BD3}" destId="{58323F8D-5EB6-4BBA-9C79-23F7721E461A}" srcOrd="0" destOrd="0" presId="urn:microsoft.com/office/officeart/2018/2/layout/IconLabelDescriptionList"/>
    <dgm:cxn modelId="{01F3CA54-9A81-2141-B79D-2CE6E56E2857}" type="presOf" srcId="{BB31C386-6C85-4C88-A449-9C8876B11B6F}" destId="{83711C15-487D-4784-A9A4-D09D2ADA7511}" srcOrd="0" destOrd="3" presId="urn:microsoft.com/office/officeart/2018/2/layout/IconLabelDescriptionList"/>
    <dgm:cxn modelId="{27F8E757-0C11-0B49-8BAF-046389685BB0}" type="presOf" srcId="{B0D3DAE1-4A70-411F-8FE5-F0D237861882}" destId="{83711C15-487D-4784-A9A4-D09D2ADA7511}" srcOrd="0" destOrd="5" presId="urn:microsoft.com/office/officeart/2018/2/layout/IconLabelDescriptionList"/>
    <dgm:cxn modelId="{5D9DA467-4EE3-484D-9719-4ABF45475BF8}" srcId="{9E374387-E13C-43D8-8177-69A5FC873D39}" destId="{9EA1DBA4-DDFC-43AC-8210-4BD695AA59E8}" srcOrd="4" destOrd="0" parTransId="{EB1EBCE4-B36B-4AD8-81FF-574594B0A979}" sibTransId="{D7B49E23-AA97-463B-9043-3323F6E84068}"/>
    <dgm:cxn modelId="{84466869-99C6-4680-ABDF-73667EB54D11}" srcId="{9E374387-E13C-43D8-8177-69A5FC873D39}" destId="{05BC7254-E975-48A0-833C-1039FDCB937F}" srcOrd="1" destOrd="0" parTransId="{BE6CBE88-5BBC-4293-8BEB-F4AADA0DF76F}" sibTransId="{5E427AE2-4AC1-4C51-9EF2-F481714C1146}"/>
    <dgm:cxn modelId="{BBBD8C6A-2BDC-4536-B3F9-A52BC26A2570}" srcId="{79A33028-4DA9-45BB-B069-83C9DFF37959}" destId="{ECD48541-3F0A-4088-98EA-BFF6E8C68BEA}" srcOrd="2" destOrd="0" parTransId="{37D5C55D-FD42-4776-87A3-9B0DA85C6E3C}" sibTransId="{FDF996C0-0F9D-42AC-B3AD-1EE7177D6C9B}"/>
    <dgm:cxn modelId="{F178F96C-DD92-5643-A87C-C2F62CC6AE9B}" type="presOf" srcId="{6392078E-BD2A-46F6-B2E0-FDEA5EACEDE4}" destId="{FA22A1E3-AB9D-4E71-90A9-FC725ED9C534}" srcOrd="0" destOrd="0" presId="urn:microsoft.com/office/officeart/2018/2/layout/IconLabelDescriptionList"/>
    <dgm:cxn modelId="{4518EC70-205E-4E77-93B8-98DECF2FBC77}" srcId="{79A33028-4DA9-45BB-B069-83C9DFF37959}" destId="{A3139B58-710D-431C-9FA4-38D02F2B0EC4}" srcOrd="1" destOrd="0" parTransId="{E93BCD16-01F0-490E-BBED-61F080D3F07B}" sibTransId="{25FCD238-635B-44CC-A658-8F3A8EE7841B}"/>
    <dgm:cxn modelId="{7F63AA72-FE53-4738-B45B-D3483F7B25F2}" srcId="{9E374387-E13C-43D8-8177-69A5FC873D39}" destId="{BB31C386-6C85-4C88-A449-9C8876B11B6F}" srcOrd="3" destOrd="0" parTransId="{BA468DB9-103C-4224-88A3-64EFCD072F42}" sibTransId="{5C3B88F5-9D03-4EDC-BDE4-D9358CBBA781}"/>
    <dgm:cxn modelId="{2131BC72-BFC9-6B42-AD5C-87743FAC8AFE}" type="presOf" srcId="{9E374387-E13C-43D8-8177-69A5FC873D39}" destId="{776ECF2B-4079-487C-8DBF-96B29DFDFFC1}" srcOrd="0" destOrd="0" presId="urn:microsoft.com/office/officeart/2018/2/layout/IconLabelDescriptionList"/>
    <dgm:cxn modelId="{4A3EAD7E-231A-47D2-B498-F9A144A55572}" srcId="{79A33028-4DA9-45BB-B069-83C9DFF37959}" destId="{48F059D8-B36A-42CF-A2CC-52134F29A2F3}" srcOrd="3" destOrd="0" parTransId="{6FFC68A1-E4CA-433D-921D-4F6F155434D9}" sibTransId="{5C146ED1-A9F1-4474-A48E-A8630F540BEC}"/>
    <dgm:cxn modelId="{9881327F-366C-3E45-ABC9-28D6B3B0CCC2}" type="presOf" srcId="{A5D670EB-D515-4E4C-8676-4E1DBD3C7132}" destId="{83711C15-487D-4784-A9A4-D09D2ADA7511}" srcOrd="0" destOrd="0" presId="urn:microsoft.com/office/officeart/2018/2/layout/IconLabelDescriptionList"/>
    <dgm:cxn modelId="{43313581-15D4-C747-A9EB-CECB54696D78}" type="presOf" srcId="{42D169F6-40FE-47D8-858E-09A01783456F}" destId="{4488AE1A-B5F3-458C-B156-8366B7883C03}" srcOrd="0" destOrd="0" presId="urn:microsoft.com/office/officeart/2018/2/layout/IconLabelDescriptionList"/>
    <dgm:cxn modelId="{34B98A84-7BAF-C049-9307-38AD33484528}" type="presOf" srcId="{A0AC1FF3-87A9-40A0-9CA8-8727314CFB5D}" destId="{83711C15-487D-4784-A9A4-D09D2ADA7511}" srcOrd="0" destOrd="2" presId="urn:microsoft.com/office/officeart/2018/2/layout/IconLabelDescriptionList"/>
    <dgm:cxn modelId="{9F0B6B8D-2B3A-4949-9600-A3CC687D3FEF}" type="presOf" srcId="{05BC7254-E975-48A0-833C-1039FDCB937F}" destId="{83711C15-487D-4784-A9A4-D09D2ADA7511}" srcOrd="0" destOrd="1" presId="urn:microsoft.com/office/officeart/2018/2/layout/IconLabelDescriptionList"/>
    <dgm:cxn modelId="{B48F599F-7696-4D8B-B4A2-1BBBED71B255}" srcId="{9E374387-E13C-43D8-8177-69A5FC873D39}" destId="{C29C1F9F-207A-4DD5-9326-AB94AE29D53A}" srcOrd="6" destOrd="0" parTransId="{E040C458-A405-4FDF-8FB4-E612960365A2}" sibTransId="{73CE323D-C40D-4A0E-9230-50B9E61FE666}"/>
    <dgm:cxn modelId="{F7DCFAA8-2246-9E48-8EFC-12CE20D93BB1}" type="presOf" srcId="{9EA1DBA4-DDFC-43AC-8210-4BD695AA59E8}" destId="{83711C15-487D-4784-A9A4-D09D2ADA7511}" srcOrd="0" destOrd="4" presId="urn:microsoft.com/office/officeart/2018/2/layout/IconLabelDescriptionList"/>
    <dgm:cxn modelId="{3E065EA9-5353-47DB-8CD6-54B0A2D14A38}" srcId="{6392078E-BD2A-46F6-B2E0-FDEA5EACEDE4}" destId="{79A33028-4DA9-45BB-B069-83C9DFF37959}" srcOrd="0" destOrd="0" parTransId="{89E76232-ED29-4484-90B8-28242A410B74}" sibTransId="{FD85B03A-7969-4D5F-83B0-8A5A4C6EF712}"/>
    <dgm:cxn modelId="{3556E3B5-EDDB-A84D-BCCA-CD3A19B0025B}" type="presOf" srcId="{48F059D8-B36A-42CF-A2CC-52134F29A2F3}" destId="{4488AE1A-B5F3-458C-B156-8366B7883C03}" srcOrd="0" destOrd="3" presId="urn:microsoft.com/office/officeart/2018/2/layout/IconLabelDescriptionList"/>
    <dgm:cxn modelId="{23D212BF-954E-4EC6-AE0B-0B7C45554B29}" srcId="{6392078E-BD2A-46F6-B2E0-FDEA5EACEDE4}" destId="{9A106CBF-A081-4BC1-B5E2-8AE6A8412BD3}" srcOrd="2" destOrd="0" parTransId="{490060D6-2DF9-411B-AAE9-1AF3910D4F59}" sibTransId="{696E102F-E972-4CFE-8922-9E8678E81F34}"/>
    <dgm:cxn modelId="{352439CA-ABF0-45B3-B386-5A913292DCF6}" srcId="{79A33028-4DA9-45BB-B069-83C9DFF37959}" destId="{C17ACAF1-EDB3-4837-A165-CCEE6DD96AF4}" srcOrd="4" destOrd="0" parTransId="{B57CD576-0CA2-4D86-9CDD-154AB300F1A4}" sibTransId="{B0EE45F3-4D37-4A20-9194-C4C85B9B79FA}"/>
    <dgm:cxn modelId="{238326DD-09BA-6C44-8768-B4B2A2060DEF}" type="presOf" srcId="{C17ACAF1-EDB3-4837-A165-CCEE6DD96AF4}" destId="{4488AE1A-B5F3-458C-B156-8366B7883C03}" srcOrd="0" destOrd="4" presId="urn:microsoft.com/office/officeart/2018/2/layout/IconLabelDescriptionList"/>
    <dgm:cxn modelId="{07F050E5-DC44-49F4-B9E1-D4FB1AC01509}" srcId="{6392078E-BD2A-46F6-B2E0-FDEA5EACEDE4}" destId="{9E374387-E13C-43D8-8177-69A5FC873D39}" srcOrd="1" destOrd="0" parTransId="{D0BE181B-5A1C-4E36-9AA7-0D858EB343A7}" sibTransId="{EEDD476E-93D9-4D3D-B635-3F9D3E701FC5}"/>
    <dgm:cxn modelId="{F395D5E8-8852-1042-82F1-EAE56F88BA01}" type="presOf" srcId="{ECD48541-3F0A-4088-98EA-BFF6E8C68BEA}" destId="{4488AE1A-B5F3-458C-B156-8366B7883C03}" srcOrd="0" destOrd="2" presId="urn:microsoft.com/office/officeart/2018/2/layout/IconLabelDescriptionList"/>
    <dgm:cxn modelId="{F9003FEC-8D81-4BBA-B6F5-3C503EA34246}" srcId="{9E374387-E13C-43D8-8177-69A5FC873D39}" destId="{A5D670EB-D515-4E4C-8676-4E1DBD3C7132}" srcOrd="0" destOrd="0" parTransId="{FCE264B1-1D0C-4B79-B141-038C976B0A50}" sibTransId="{92C6825D-2006-4F3C-BDD6-B7AEC4C067C3}"/>
    <dgm:cxn modelId="{2A4F0FF2-6BE3-B448-B1F6-9A9A62878DB6}" type="presOf" srcId="{79A33028-4DA9-45BB-B069-83C9DFF37959}" destId="{9C390328-9D8A-413D-BFBC-23400051D71E}" srcOrd="0" destOrd="0" presId="urn:microsoft.com/office/officeart/2018/2/layout/IconLabelDescriptionList"/>
    <dgm:cxn modelId="{4CDC3AF2-BB9E-40F3-9B2F-47AD85F48ECF}" srcId="{9E374387-E13C-43D8-8177-69A5FC873D39}" destId="{A0AC1FF3-87A9-40A0-9CA8-8727314CFB5D}" srcOrd="2" destOrd="0" parTransId="{8A8B9069-8BD0-4662-92DD-DA9CE8E51BF7}" sibTransId="{833C6459-6D8F-4E0F-A052-F7AFB7EC1B68}"/>
    <dgm:cxn modelId="{58D7E5F7-F80F-6546-99AD-69207E922DCE}" type="presParOf" srcId="{FA22A1E3-AB9D-4E71-90A9-FC725ED9C534}" destId="{520B3FD1-6CA4-4E84-865D-91CE171D6362}" srcOrd="0" destOrd="0" presId="urn:microsoft.com/office/officeart/2018/2/layout/IconLabelDescriptionList"/>
    <dgm:cxn modelId="{A54DCA16-ABB5-0B46-8734-9DE68071DD69}" type="presParOf" srcId="{520B3FD1-6CA4-4E84-865D-91CE171D6362}" destId="{5E35EBCC-9D16-4C2A-AF31-01CAF895CF52}" srcOrd="0" destOrd="0" presId="urn:microsoft.com/office/officeart/2018/2/layout/IconLabelDescriptionList"/>
    <dgm:cxn modelId="{9604F804-DA57-CC47-8CA6-4590BCBDE669}" type="presParOf" srcId="{520B3FD1-6CA4-4E84-865D-91CE171D6362}" destId="{5A91CC76-FB73-48AE-B321-98BA10B55E83}" srcOrd="1" destOrd="0" presId="urn:microsoft.com/office/officeart/2018/2/layout/IconLabelDescriptionList"/>
    <dgm:cxn modelId="{7177D564-CBBB-FC43-9DAE-3E53A11E4F2F}" type="presParOf" srcId="{520B3FD1-6CA4-4E84-865D-91CE171D6362}" destId="{9C390328-9D8A-413D-BFBC-23400051D71E}" srcOrd="2" destOrd="0" presId="urn:microsoft.com/office/officeart/2018/2/layout/IconLabelDescriptionList"/>
    <dgm:cxn modelId="{77D393DA-F2BC-B64F-BF11-932B8E135971}" type="presParOf" srcId="{520B3FD1-6CA4-4E84-865D-91CE171D6362}" destId="{676783DC-E344-450C-B6FC-ECB30CBDDA93}" srcOrd="3" destOrd="0" presId="urn:microsoft.com/office/officeart/2018/2/layout/IconLabelDescriptionList"/>
    <dgm:cxn modelId="{A2C33968-2E94-EB4E-A1EC-34447613DBC8}" type="presParOf" srcId="{520B3FD1-6CA4-4E84-865D-91CE171D6362}" destId="{4488AE1A-B5F3-458C-B156-8366B7883C03}" srcOrd="4" destOrd="0" presId="urn:microsoft.com/office/officeart/2018/2/layout/IconLabelDescriptionList"/>
    <dgm:cxn modelId="{6BA9AF00-0E2D-BF4C-A638-E0A051AC9A62}" type="presParOf" srcId="{FA22A1E3-AB9D-4E71-90A9-FC725ED9C534}" destId="{13F507E1-CF0D-4057-AA9D-461F97029989}" srcOrd="1" destOrd="0" presId="urn:microsoft.com/office/officeart/2018/2/layout/IconLabelDescriptionList"/>
    <dgm:cxn modelId="{5EB4BDAF-0262-534E-9D90-4F22F1995E58}" type="presParOf" srcId="{FA22A1E3-AB9D-4E71-90A9-FC725ED9C534}" destId="{8CB0847D-3634-4979-8921-D206525E6EF5}" srcOrd="2" destOrd="0" presId="urn:microsoft.com/office/officeart/2018/2/layout/IconLabelDescriptionList"/>
    <dgm:cxn modelId="{ACDD682E-A7C6-9640-BB15-98A5B1322E36}" type="presParOf" srcId="{8CB0847D-3634-4979-8921-D206525E6EF5}" destId="{9B009F60-A4E5-4717-879C-4F4C61DF27FF}" srcOrd="0" destOrd="0" presId="urn:microsoft.com/office/officeart/2018/2/layout/IconLabelDescriptionList"/>
    <dgm:cxn modelId="{A16EA1A7-EF44-DC47-AE23-0CD252FA8EAA}" type="presParOf" srcId="{8CB0847D-3634-4979-8921-D206525E6EF5}" destId="{B6148AB2-393A-465C-A14F-6E9411D73826}" srcOrd="1" destOrd="0" presId="urn:microsoft.com/office/officeart/2018/2/layout/IconLabelDescriptionList"/>
    <dgm:cxn modelId="{D6C72361-469F-4F43-B6F3-CD4E4AF4680F}" type="presParOf" srcId="{8CB0847D-3634-4979-8921-D206525E6EF5}" destId="{776ECF2B-4079-487C-8DBF-96B29DFDFFC1}" srcOrd="2" destOrd="0" presId="urn:microsoft.com/office/officeart/2018/2/layout/IconLabelDescriptionList"/>
    <dgm:cxn modelId="{5324E0F8-AFEB-0442-90F8-C7C0818A5EEE}" type="presParOf" srcId="{8CB0847D-3634-4979-8921-D206525E6EF5}" destId="{5003D441-1D2C-4335-88AB-DF21A3CCBEAC}" srcOrd="3" destOrd="0" presId="urn:microsoft.com/office/officeart/2018/2/layout/IconLabelDescriptionList"/>
    <dgm:cxn modelId="{594C46E8-7A06-4840-AA2C-0770E7DFBD74}" type="presParOf" srcId="{8CB0847D-3634-4979-8921-D206525E6EF5}" destId="{83711C15-487D-4784-A9A4-D09D2ADA7511}" srcOrd="4" destOrd="0" presId="urn:microsoft.com/office/officeart/2018/2/layout/IconLabelDescriptionList"/>
    <dgm:cxn modelId="{F16D294C-C4B0-2B4F-B20A-B2D552B3BB9D}" type="presParOf" srcId="{FA22A1E3-AB9D-4E71-90A9-FC725ED9C534}" destId="{B83AC367-A7D9-48C8-9009-0999EA46D660}" srcOrd="3" destOrd="0" presId="urn:microsoft.com/office/officeart/2018/2/layout/IconLabelDescriptionList"/>
    <dgm:cxn modelId="{456D180A-D8FD-754E-A055-3EBC61389D57}" type="presParOf" srcId="{FA22A1E3-AB9D-4E71-90A9-FC725ED9C534}" destId="{3FEA2466-B468-49B6-80D5-2A92E81F313C}" srcOrd="4" destOrd="0" presId="urn:microsoft.com/office/officeart/2018/2/layout/IconLabelDescriptionList"/>
    <dgm:cxn modelId="{A5335DE5-44BF-8341-A3FF-4D15E8429B23}" type="presParOf" srcId="{3FEA2466-B468-49B6-80D5-2A92E81F313C}" destId="{6F4CE68C-A8CD-4455-8001-5EA7D46C44E1}" srcOrd="0" destOrd="0" presId="urn:microsoft.com/office/officeart/2018/2/layout/IconLabelDescriptionList"/>
    <dgm:cxn modelId="{0F90F049-CB3C-2D45-91C0-8335A96C295C}" type="presParOf" srcId="{3FEA2466-B468-49B6-80D5-2A92E81F313C}" destId="{FC97CC85-0A71-44F9-B5A6-2544591898CB}" srcOrd="1" destOrd="0" presId="urn:microsoft.com/office/officeart/2018/2/layout/IconLabelDescriptionList"/>
    <dgm:cxn modelId="{EBCE27D0-6CCA-5940-B813-5ED0370EB291}" type="presParOf" srcId="{3FEA2466-B468-49B6-80D5-2A92E81F313C}" destId="{58323F8D-5EB6-4BBA-9C79-23F7721E461A}" srcOrd="2" destOrd="0" presId="urn:microsoft.com/office/officeart/2018/2/layout/IconLabelDescriptionList"/>
    <dgm:cxn modelId="{20545BE3-E34C-4545-8B7B-19496323FC5A}" type="presParOf" srcId="{3FEA2466-B468-49B6-80D5-2A92E81F313C}" destId="{E3F0D962-FED4-4292-9936-12A723459327}" srcOrd="3" destOrd="0" presId="urn:microsoft.com/office/officeart/2018/2/layout/IconLabelDescriptionList"/>
    <dgm:cxn modelId="{B9D885C6-36EE-4444-B9BA-EB3791AFA202}" type="presParOf" srcId="{3FEA2466-B468-49B6-80D5-2A92E81F313C}" destId="{9B383505-F102-4DAC-91F9-52F711B6479B}"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35EBCC-9D16-4C2A-AF31-01CAF895CF52}">
      <dsp:nvSpPr>
        <dsp:cNvPr id="0" name=""/>
        <dsp:cNvSpPr/>
      </dsp:nvSpPr>
      <dsp:spPr>
        <a:xfrm>
          <a:off x="9254" y="343444"/>
          <a:ext cx="759687" cy="759687"/>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C390328-9D8A-413D-BFBC-23400051D71E}">
      <dsp:nvSpPr>
        <dsp:cNvPr id="0" name=""/>
        <dsp:cNvSpPr/>
      </dsp:nvSpPr>
      <dsp:spPr>
        <a:xfrm>
          <a:off x="9254" y="1246572"/>
          <a:ext cx="2170534" cy="590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s-MX" sz="1400" b="1" kern="1200"/>
            <a:t>Introducción</a:t>
          </a:r>
          <a:br>
            <a:rPr lang="es-MX" sz="1400" b="1" kern="1200"/>
          </a:br>
          <a:r>
            <a:rPr lang="es-MX" sz="1400" b="1" kern="1200"/>
            <a:t>Unidad 1. Enfoque estratégico del diseño</a:t>
          </a:r>
          <a:endParaRPr lang="en-US" sz="1400" kern="1200"/>
        </a:p>
      </dsp:txBody>
      <dsp:txXfrm>
        <a:off x="9254" y="1246572"/>
        <a:ext cx="2170534" cy="590114"/>
      </dsp:txXfrm>
    </dsp:sp>
    <dsp:sp modelId="{4488AE1A-B5F3-458C-B156-8366B7883C03}">
      <dsp:nvSpPr>
        <dsp:cNvPr id="0" name=""/>
        <dsp:cNvSpPr/>
      </dsp:nvSpPr>
      <dsp:spPr>
        <a:xfrm>
          <a:off x="9254" y="1903402"/>
          <a:ext cx="2170534" cy="1775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s-ES" sz="1100" kern="1200" dirty="0"/>
            <a:t>1.1 Definición de la gestión estratégica del diseño</a:t>
          </a:r>
          <a:endParaRPr lang="en-US" sz="1100" kern="1200" dirty="0"/>
        </a:p>
        <a:p>
          <a:pPr marL="0" lvl="0" indent="0" algn="l" defTabSz="488950">
            <a:lnSpc>
              <a:spcPct val="100000"/>
            </a:lnSpc>
            <a:spcBef>
              <a:spcPct val="0"/>
            </a:spcBef>
            <a:spcAft>
              <a:spcPct val="35000"/>
            </a:spcAft>
            <a:buNone/>
          </a:pPr>
          <a:r>
            <a:rPr lang="es-ES" sz="1100" kern="1200"/>
            <a:t>1.2 Concepto del diseño estratégico.</a:t>
          </a:r>
          <a:endParaRPr lang="en-US" sz="1100" kern="1200"/>
        </a:p>
        <a:p>
          <a:pPr marL="0" lvl="0" indent="0" algn="l" defTabSz="488950">
            <a:lnSpc>
              <a:spcPct val="100000"/>
            </a:lnSpc>
            <a:spcBef>
              <a:spcPct val="0"/>
            </a:spcBef>
            <a:spcAft>
              <a:spcPct val="35000"/>
            </a:spcAft>
            <a:buNone/>
          </a:pPr>
          <a:r>
            <a:rPr lang="es-ES" sz="1100" kern="1200"/>
            <a:t>1.3 Principios y características del diseño estratégico.</a:t>
          </a:r>
          <a:endParaRPr lang="en-US" sz="1100" kern="1200"/>
        </a:p>
        <a:p>
          <a:pPr marL="0" lvl="0" indent="0" algn="l" defTabSz="488950">
            <a:lnSpc>
              <a:spcPct val="100000"/>
            </a:lnSpc>
            <a:spcBef>
              <a:spcPct val="0"/>
            </a:spcBef>
            <a:spcAft>
              <a:spcPct val="35000"/>
            </a:spcAft>
            <a:buNone/>
          </a:pPr>
          <a:r>
            <a:rPr lang="es-ES" sz="1100" kern="1200"/>
            <a:t>1.4 Concepto de familia de productos en el diseño industrial.</a:t>
          </a:r>
          <a:endParaRPr lang="en-US" sz="1100" kern="1200"/>
        </a:p>
        <a:p>
          <a:pPr marL="0" lvl="0" indent="0" algn="l" defTabSz="488950">
            <a:lnSpc>
              <a:spcPct val="100000"/>
            </a:lnSpc>
            <a:spcBef>
              <a:spcPct val="0"/>
            </a:spcBef>
            <a:spcAft>
              <a:spcPct val="35000"/>
            </a:spcAft>
            <a:buNone/>
          </a:pPr>
          <a:r>
            <a:rPr lang="es-ES" sz="1100" kern="1200"/>
            <a:t>1.5 Concepto de familia de productos bajo el enfoque  de la planeación estratégica del diseño</a:t>
          </a:r>
          <a:endParaRPr lang="en-US" sz="1100" kern="1200"/>
        </a:p>
      </dsp:txBody>
      <dsp:txXfrm>
        <a:off x="9254" y="1903402"/>
        <a:ext cx="2170534" cy="1775877"/>
      </dsp:txXfrm>
    </dsp:sp>
    <dsp:sp modelId="{9B009F60-A4E5-4717-879C-4F4C61DF27FF}">
      <dsp:nvSpPr>
        <dsp:cNvPr id="0" name=""/>
        <dsp:cNvSpPr/>
      </dsp:nvSpPr>
      <dsp:spPr>
        <a:xfrm>
          <a:off x="2559632" y="343444"/>
          <a:ext cx="759687" cy="759687"/>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76ECF2B-4079-487C-8DBF-96B29DFDFFC1}">
      <dsp:nvSpPr>
        <dsp:cNvPr id="0" name=""/>
        <dsp:cNvSpPr/>
      </dsp:nvSpPr>
      <dsp:spPr>
        <a:xfrm>
          <a:off x="2559632" y="1246572"/>
          <a:ext cx="2170534" cy="590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s-MX" sz="1400" b="1" kern="1200"/>
            <a:t>Unidad 2. Fases del proyecto</a:t>
          </a:r>
          <a:endParaRPr lang="en-US" sz="1400" kern="1200"/>
        </a:p>
      </dsp:txBody>
      <dsp:txXfrm>
        <a:off x="2559632" y="1246572"/>
        <a:ext cx="2170534" cy="590114"/>
      </dsp:txXfrm>
    </dsp:sp>
    <dsp:sp modelId="{83711C15-487D-4784-A9A4-D09D2ADA7511}">
      <dsp:nvSpPr>
        <dsp:cNvPr id="0" name=""/>
        <dsp:cNvSpPr/>
      </dsp:nvSpPr>
      <dsp:spPr>
        <a:xfrm>
          <a:off x="2559632" y="1903402"/>
          <a:ext cx="2170534" cy="1775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s-ES" sz="1100" kern="1200"/>
            <a:t>2.0 Descripción del proyecto desarrollado en la UA</a:t>
          </a:r>
          <a:endParaRPr lang="en-US" sz="1100" kern="1200"/>
        </a:p>
        <a:p>
          <a:pPr marL="0" lvl="0" indent="0" algn="l" defTabSz="488950">
            <a:lnSpc>
              <a:spcPct val="100000"/>
            </a:lnSpc>
            <a:spcBef>
              <a:spcPct val="0"/>
            </a:spcBef>
            <a:spcAft>
              <a:spcPct val="35000"/>
            </a:spcAft>
            <a:buNone/>
          </a:pPr>
          <a:r>
            <a:rPr lang="es-ES" sz="1100" kern="1200"/>
            <a:t>2.1 Fase de análisis</a:t>
          </a:r>
          <a:endParaRPr lang="en-US" sz="1100" kern="1200"/>
        </a:p>
        <a:p>
          <a:pPr marL="0" lvl="0" indent="0" algn="l" defTabSz="488950">
            <a:lnSpc>
              <a:spcPct val="100000"/>
            </a:lnSpc>
            <a:spcBef>
              <a:spcPct val="0"/>
            </a:spcBef>
            <a:spcAft>
              <a:spcPct val="35000"/>
            </a:spcAft>
            <a:buNone/>
          </a:pPr>
          <a:r>
            <a:rPr lang="es-ES" sz="1100" kern="1200"/>
            <a:t>2.2 Fase de síntesis</a:t>
          </a:r>
          <a:endParaRPr lang="en-US" sz="1100" kern="1200"/>
        </a:p>
        <a:p>
          <a:pPr marL="0" lvl="0" indent="0" algn="l" defTabSz="488950">
            <a:lnSpc>
              <a:spcPct val="100000"/>
            </a:lnSpc>
            <a:spcBef>
              <a:spcPct val="0"/>
            </a:spcBef>
            <a:spcAft>
              <a:spcPct val="35000"/>
            </a:spcAft>
            <a:buNone/>
          </a:pPr>
          <a:r>
            <a:rPr lang="es-ES" sz="1100" kern="1200"/>
            <a:t>2.3 Fase de desarrollo</a:t>
          </a:r>
          <a:endParaRPr lang="en-US" sz="1100" kern="1200"/>
        </a:p>
        <a:p>
          <a:pPr marL="0" lvl="0" indent="0" algn="l" defTabSz="488950">
            <a:lnSpc>
              <a:spcPct val="100000"/>
            </a:lnSpc>
            <a:spcBef>
              <a:spcPct val="0"/>
            </a:spcBef>
            <a:spcAft>
              <a:spcPct val="35000"/>
            </a:spcAft>
            <a:buNone/>
          </a:pPr>
          <a:r>
            <a:rPr lang="es-ES" sz="1100" kern="1200"/>
            <a:t>2.4 Fase creativa</a:t>
          </a:r>
          <a:endParaRPr lang="en-US" sz="1100" kern="1200"/>
        </a:p>
        <a:p>
          <a:pPr marL="0" lvl="0" indent="0" algn="l" defTabSz="488950">
            <a:lnSpc>
              <a:spcPct val="100000"/>
            </a:lnSpc>
            <a:spcBef>
              <a:spcPct val="0"/>
            </a:spcBef>
            <a:spcAft>
              <a:spcPct val="35000"/>
            </a:spcAft>
            <a:buNone/>
          </a:pPr>
          <a:r>
            <a:rPr lang="es-ES" sz="1100" kern="1200"/>
            <a:t>2.5 Fase de evaluación</a:t>
          </a:r>
          <a:endParaRPr lang="en-US" sz="1100" kern="1200"/>
        </a:p>
        <a:p>
          <a:pPr marL="0" lvl="0" indent="0" algn="l" defTabSz="488950">
            <a:lnSpc>
              <a:spcPct val="100000"/>
            </a:lnSpc>
            <a:spcBef>
              <a:spcPct val="0"/>
            </a:spcBef>
            <a:spcAft>
              <a:spcPct val="35000"/>
            </a:spcAft>
            <a:buNone/>
          </a:pPr>
          <a:r>
            <a:rPr lang="es-ES" sz="1100" kern="1200"/>
            <a:t>2.6 Fase de especificaciones y prototipo</a:t>
          </a:r>
          <a:endParaRPr lang="en-US" sz="1100" kern="1200"/>
        </a:p>
      </dsp:txBody>
      <dsp:txXfrm>
        <a:off x="2559632" y="1903402"/>
        <a:ext cx="2170534" cy="1775877"/>
      </dsp:txXfrm>
    </dsp:sp>
    <dsp:sp modelId="{6F4CE68C-A8CD-4455-8001-5EA7D46C44E1}">
      <dsp:nvSpPr>
        <dsp:cNvPr id="0" name=""/>
        <dsp:cNvSpPr/>
      </dsp:nvSpPr>
      <dsp:spPr>
        <a:xfrm>
          <a:off x="5110010" y="343444"/>
          <a:ext cx="759687" cy="759687"/>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8323F8D-5EB6-4BBA-9C79-23F7721E461A}">
      <dsp:nvSpPr>
        <dsp:cNvPr id="0" name=""/>
        <dsp:cNvSpPr/>
      </dsp:nvSpPr>
      <dsp:spPr>
        <a:xfrm>
          <a:off x="5110010" y="1246572"/>
          <a:ext cx="2170534" cy="590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s-ES" sz="1400" b="1" kern="1200"/>
            <a:t>Unidad 3. Resultados</a:t>
          </a:r>
          <a:br>
            <a:rPr lang="es-ES" sz="1400" kern="1200"/>
          </a:br>
          <a:r>
            <a:rPr lang="es-ES" sz="1400" kern="1200"/>
            <a:t>        </a:t>
          </a:r>
          <a:r>
            <a:rPr lang="es-MX" sz="1400" kern="1200"/>
            <a:t>Referencias</a:t>
          </a:r>
          <a:endParaRPr lang="en-US" sz="1400" kern="1200"/>
        </a:p>
      </dsp:txBody>
      <dsp:txXfrm>
        <a:off x="5110010" y="1246572"/>
        <a:ext cx="2170534" cy="590114"/>
      </dsp:txXfrm>
    </dsp:sp>
    <dsp:sp modelId="{9B383505-F102-4DAC-91F9-52F711B6479B}">
      <dsp:nvSpPr>
        <dsp:cNvPr id="0" name=""/>
        <dsp:cNvSpPr/>
      </dsp:nvSpPr>
      <dsp:spPr>
        <a:xfrm>
          <a:off x="5110010" y="1903402"/>
          <a:ext cx="2170534" cy="1775877"/>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1C80A8-3202-4576-B01C-8B790EAE06C6}" type="datetimeFigureOut">
              <a:rPr lang="es-MX" smtClean="0"/>
              <a:t>20/09/19</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5AF872-9DF1-4E08-ACCF-4F0CCA525DC8}" type="slidenum">
              <a:rPr lang="es-MX" smtClean="0"/>
              <a:t>‹Nº›</a:t>
            </a:fld>
            <a:endParaRPr lang="es-MX"/>
          </a:p>
        </p:txBody>
      </p:sp>
    </p:spTree>
    <p:extLst>
      <p:ext uri="{BB962C8B-B14F-4D97-AF65-F5344CB8AC3E}">
        <p14:creationId xmlns:p14="http://schemas.microsoft.com/office/powerpoint/2010/main" val="37431631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C75228-DF78-4308-A3EE-97963815EE3A}" type="datetimeFigureOut">
              <a:rPr lang="es-MX" smtClean="0"/>
              <a:t>20/09/19</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22C45A-D895-48B7-82A6-8E131165DB09}" type="slidenum">
              <a:rPr lang="es-MX" smtClean="0"/>
              <a:t>‹Nº›</a:t>
            </a:fld>
            <a:endParaRPr lang="es-MX"/>
          </a:p>
        </p:txBody>
      </p:sp>
    </p:spTree>
    <p:extLst>
      <p:ext uri="{BB962C8B-B14F-4D97-AF65-F5344CB8AC3E}">
        <p14:creationId xmlns:p14="http://schemas.microsoft.com/office/powerpoint/2010/main" val="1813291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122C45A-D895-48B7-82A6-8E131165DB09}" type="slidenum">
              <a:rPr lang="es-MX" smtClean="0"/>
              <a:t>15</a:t>
            </a:fld>
            <a:endParaRPr lang="es-MX"/>
          </a:p>
        </p:txBody>
      </p:sp>
    </p:spTree>
    <p:extLst>
      <p:ext uri="{BB962C8B-B14F-4D97-AF65-F5344CB8AC3E}">
        <p14:creationId xmlns:p14="http://schemas.microsoft.com/office/powerpoint/2010/main" val="2337463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122C45A-D895-48B7-82A6-8E131165DB09}" type="slidenum">
              <a:rPr lang="es-MX" smtClean="0"/>
              <a:t>29</a:t>
            </a:fld>
            <a:endParaRPr lang="es-MX"/>
          </a:p>
        </p:txBody>
      </p:sp>
    </p:spTree>
    <p:extLst>
      <p:ext uri="{BB962C8B-B14F-4D97-AF65-F5344CB8AC3E}">
        <p14:creationId xmlns:p14="http://schemas.microsoft.com/office/powerpoint/2010/main" val="1553380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122C45A-D895-48B7-82A6-8E131165DB09}" type="slidenum">
              <a:rPr lang="es-MX" smtClean="0"/>
              <a:t>41</a:t>
            </a:fld>
            <a:endParaRPr lang="es-MX"/>
          </a:p>
        </p:txBody>
      </p:sp>
    </p:spTree>
    <p:extLst>
      <p:ext uri="{BB962C8B-B14F-4D97-AF65-F5344CB8AC3E}">
        <p14:creationId xmlns:p14="http://schemas.microsoft.com/office/powerpoint/2010/main" val="1324327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3122C45A-D895-48B7-82A6-8E131165DB09}" type="slidenum">
              <a:rPr lang="es-MX" smtClean="0"/>
              <a:t>42</a:t>
            </a:fld>
            <a:endParaRPr lang="es-MX"/>
          </a:p>
        </p:txBody>
      </p:sp>
    </p:spTree>
    <p:extLst>
      <p:ext uri="{BB962C8B-B14F-4D97-AF65-F5344CB8AC3E}">
        <p14:creationId xmlns:p14="http://schemas.microsoft.com/office/powerpoint/2010/main" val="1324327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9" name="Rectangle 8"/>
          <p:cNvSpPr/>
          <p:nvPr/>
        </p:nvSpPr>
        <p:spPr>
          <a:xfrm>
            <a:off x="0" y="0"/>
            <a:ext cx="9144000" cy="37371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457950" y="4960137"/>
            <a:ext cx="2400300" cy="1463040"/>
          </a:xfrm>
          <a:prstGeom prst="rect">
            <a:avLst/>
          </a:prstGeo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68097" y="6470704"/>
            <a:ext cx="1615607" cy="274320"/>
          </a:xfrm>
          <a:prstGeom prst="rect">
            <a:avLst/>
          </a:prstGeom>
        </p:spPr>
        <p:txBody>
          <a:bodyPr/>
          <a:lstStyle>
            <a:lvl1pPr algn="l">
              <a:defRPr/>
            </a:lvl1pPr>
          </a:lstStyle>
          <a:p>
            <a:fld id="{48240745-5337-4851-80F7-CBDD5D1D07E8}" type="datetimeFigureOut">
              <a:rPr lang="es-MX" smtClean="0"/>
              <a:t>20/09/19</a:t>
            </a:fld>
            <a:endParaRPr lang="es-MX"/>
          </a:p>
        </p:txBody>
      </p:sp>
      <p:sp>
        <p:nvSpPr>
          <p:cNvPr id="5" name="Footer Placeholder 4"/>
          <p:cNvSpPr>
            <a:spLocks noGrp="1"/>
          </p:cNvSpPr>
          <p:nvPr>
            <p:ph type="ftr" sz="quarter" idx="11"/>
          </p:nvPr>
        </p:nvSpPr>
        <p:spPr>
          <a:xfrm>
            <a:off x="3632200" y="6470704"/>
            <a:ext cx="4426094" cy="274320"/>
          </a:xfrm>
          <a:prstGeom prst="rect">
            <a:avLst/>
          </a:prstGeom>
        </p:spPr>
        <p:txBody>
          <a:bodyPr/>
          <a:lstStyle/>
          <a:p>
            <a:endParaRPr lang="es-MX"/>
          </a:p>
        </p:txBody>
      </p:sp>
      <p:sp>
        <p:nvSpPr>
          <p:cNvPr id="6" name="Slide Number Placeholder 5"/>
          <p:cNvSpPr>
            <a:spLocks noGrp="1"/>
          </p:cNvSpPr>
          <p:nvPr>
            <p:ph type="sldNum" sz="quarter" idx="12"/>
          </p:nvPr>
        </p:nvSpPr>
        <p:spPr>
          <a:xfrm>
            <a:off x="8128000" y="6470704"/>
            <a:ext cx="730250" cy="274320"/>
          </a:xfrm>
          <a:prstGeom prst="rect">
            <a:avLst/>
          </a:prstGeom>
        </p:spPr>
        <p:txBody>
          <a:bodyPr/>
          <a:lstStyle/>
          <a:p>
            <a:fld id="{BF2D2C67-3686-4844-89EC-160D3C7FFE6C}" type="slidenum">
              <a:rPr lang="es-MX" smtClean="0"/>
              <a:t>‹Nº›</a:t>
            </a:fld>
            <a:endParaRPr lang="es-MX"/>
          </a:p>
        </p:txBody>
      </p:sp>
      <p:cxnSp>
        <p:nvCxnSpPr>
          <p:cNvPr id="8" name="Straight Connector 7"/>
          <p:cNvCxnSpPr>
            <a:cxnSpLocks/>
          </p:cNvCxnSpPr>
          <p:nvPr/>
        </p:nvCxnSpPr>
        <p:spPr>
          <a:xfrm flipV="1">
            <a:off x="6290132" y="4668269"/>
            <a:ext cx="0" cy="117594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0707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68096" y="2286000"/>
            <a:ext cx="7290055" cy="4023360"/>
          </a:xfrm>
          <a:prstGeom prst="rect">
            <a:avLst/>
          </a:prstGeo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68097" y="6470704"/>
            <a:ext cx="1615607" cy="274320"/>
          </a:xfrm>
          <a:prstGeom prst="rect">
            <a:avLst/>
          </a:prstGeom>
        </p:spPr>
        <p:txBody>
          <a:bodyPr/>
          <a:lstStyle/>
          <a:p>
            <a:fld id="{48240745-5337-4851-80F7-CBDD5D1D07E8}" type="datetimeFigureOut">
              <a:rPr lang="es-MX" smtClean="0"/>
              <a:t>20/09/19</a:t>
            </a:fld>
            <a:endParaRPr lang="es-MX"/>
          </a:p>
        </p:txBody>
      </p:sp>
      <p:sp>
        <p:nvSpPr>
          <p:cNvPr id="5" name="Footer Placeholder 4"/>
          <p:cNvSpPr>
            <a:spLocks noGrp="1"/>
          </p:cNvSpPr>
          <p:nvPr>
            <p:ph type="ftr" sz="quarter" idx="11"/>
          </p:nvPr>
        </p:nvSpPr>
        <p:spPr>
          <a:xfrm>
            <a:off x="3632200" y="6470704"/>
            <a:ext cx="4426094" cy="274320"/>
          </a:xfrm>
          <a:prstGeom prst="rect">
            <a:avLst/>
          </a:prstGeom>
        </p:spPr>
        <p:txBody>
          <a:bodyPr/>
          <a:lstStyle/>
          <a:p>
            <a:endParaRPr lang="es-MX"/>
          </a:p>
        </p:txBody>
      </p:sp>
      <p:sp>
        <p:nvSpPr>
          <p:cNvPr id="6" name="Slide Number Placeholder 5"/>
          <p:cNvSpPr>
            <a:spLocks noGrp="1"/>
          </p:cNvSpPr>
          <p:nvPr>
            <p:ph type="sldNum" sz="quarter" idx="12"/>
          </p:nvPr>
        </p:nvSpPr>
        <p:spPr>
          <a:xfrm>
            <a:off x="8128000" y="6470704"/>
            <a:ext cx="730250" cy="274320"/>
          </a:xfrm>
          <a:prstGeom prst="rect">
            <a:avLst/>
          </a:prstGeom>
        </p:spPr>
        <p:txBody>
          <a:bodyPr/>
          <a:lstStyle/>
          <a:p>
            <a:fld id="{BF2D2C67-3686-4844-89EC-160D3C7FFE6C}" type="slidenum">
              <a:rPr lang="es-MX" smtClean="0"/>
              <a:t>‹Nº›</a:t>
            </a:fld>
            <a:endParaRPr lang="es-MX"/>
          </a:p>
        </p:txBody>
      </p:sp>
    </p:spTree>
    <p:extLst>
      <p:ext uri="{BB962C8B-B14F-4D97-AF65-F5344CB8AC3E}">
        <p14:creationId xmlns:p14="http://schemas.microsoft.com/office/powerpoint/2010/main" val="2713439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42951" y="762000"/>
            <a:ext cx="5686425" cy="5410200"/>
          </a:xfrm>
          <a:prstGeom prst="rect">
            <a:avLst/>
          </a:prstGeo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68097" y="6470704"/>
            <a:ext cx="1615607" cy="274320"/>
          </a:xfrm>
          <a:prstGeom prst="rect">
            <a:avLst/>
          </a:prstGeom>
        </p:spPr>
        <p:txBody>
          <a:bodyPr/>
          <a:lstStyle/>
          <a:p>
            <a:fld id="{48240745-5337-4851-80F7-CBDD5D1D07E8}" type="datetimeFigureOut">
              <a:rPr lang="es-MX" smtClean="0"/>
              <a:t>20/09/19</a:t>
            </a:fld>
            <a:endParaRPr lang="es-MX"/>
          </a:p>
        </p:txBody>
      </p:sp>
      <p:sp>
        <p:nvSpPr>
          <p:cNvPr id="5" name="Footer Placeholder 4"/>
          <p:cNvSpPr>
            <a:spLocks noGrp="1"/>
          </p:cNvSpPr>
          <p:nvPr>
            <p:ph type="ftr" sz="quarter" idx="11"/>
          </p:nvPr>
        </p:nvSpPr>
        <p:spPr>
          <a:xfrm>
            <a:off x="3632200" y="6470704"/>
            <a:ext cx="4426094" cy="274320"/>
          </a:xfrm>
          <a:prstGeom prst="rect">
            <a:avLst/>
          </a:prstGeom>
        </p:spPr>
        <p:txBody>
          <a:bodyPr/>
          <a:lstStyle/>
          <a:p>
            <a:endParaRPr lang="es-MX"/>
          </a:p>
        </p:txBody>
      </p:sp>
      <p:sp>
        <p:nvSpPr>
          <p:cNvPr id="6" name="Slide Number Placeholder 5"/>
          <p:cNvSpPr>
            <a:spLocks noGrp="1"/>
          </p:cNvSpPr>
          <p:nvPr>
            <p:ph type="sldNum" sz="quarter" idx="12"/>
          </p:nvPr>
        </p:nvSpPr>
        <p:spPr>
          <a:xfrm>
            <a:off x="8128000" y="6470704"/>
            <a:ext cx="730250" cy="274320"/>
          </a:xfrm>
          <a:prstGeom prst="rect">
            <a:avLst/>
          </a:prstGeom>
        </p:spPr>
        <p:txBody>
          <a:bodyPr/>
          <a:lstStyle/>
          <a:p>
            <a:fld id="{BF2D2C67-3686-4844-89EC-160D3C7FFE6C}" type="slidenum">
              <a:rPr lang="es-MX" smtClean="0"/>
              <a:t>‹Nº›</a:t>
            </a:fld>
            <a:endParaRPr lang="es-MX"/>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9300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768096" y="2286000"/>
            <a:ext cx="7290055" cy="4023360"/>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768097" y="6470704"/>
            <a:ext cx="1615607" cy="274320"/>
          </a:xfrm>
          <a:prstGeom prst="rect">
            <a:avLst/>
          </a:prstGeom>
        </p:spPr>
        <p:txBody>
          <a:bodyPr/>
          <a:lstStyle/>
          <a:p>
            <a:fld id="{96DFF08F-DC6B-4601-B491-B0F83F6DD2DA}" type="datetimeFigureOut">
              <a:rPr lang="en-US" dirty="0"/>
              <a:t>9/20/19</a:t>
            </a:fld>
            <a:endParaRPr lang="en-US" dirty="0"/>
          </a:p>
        </p:txBody>
      </p:sp>
      <p:sp>
        <p:nvSpPr>
          <p:cNvPr id="5" name="Footer Placeholder 4"/>
          <p:cNvSpPr>
            <a:spLocks noGrp="1"/>
          </p:cNvSpPr>
          <p:nvPr>
            <p:ph type="ftr" sz="quarter" idx="11"/>
          </p:nvPr>
        </p:nvSpPr>
        <p:spPr>
          <a:xfrm>
            <a:off x="3632200" y="6470704"/>
            <a:ext cx="4426094" cy="274320"/>
          </a:xfrm>
          <a:prstGeom prst="rect">
            <a:avLst/>
          </a:prstGeom>
        </p:spPr>
        <p:txBody>
          <a:bodyPr/>
          <a:lstStyle/>
          <a:p>
            <a:endParaRPr lang="en-US" dirty="0"/>
          </a:p>
        </p:txBody>
      </p:sp>
      <p:sp>
        <p:nvSpPr>
          <p:cNvPr id="6" name="Slide Number Placeholder 5"/>
          <p:cNvSpPr>
            <a:spLocks noGrp="1"/>
          </p:cNvSpPr>
          <p:nvPr>
            <p:ph type="sldNum" sz="quarter" idx="12"/>
          </p:nvPr>
        </p:nvSpPr>
        <p:spPr>
          <a:xfrm>
            <a:off x="8128000" y="6470704"/>
            <a:ext cx="730250" cy="274320"/>
          </a:xfrm>
          <a:prstGeom prst="rect">
            <a:avLst/>
          </a:prstGeom>
        </p:spPr>
        <p:txBody>
          <a:bodyPr/>
          <a:lstStyle/>
          <a:p>
            <a:fld id="{4FAB73BC-B049-4115-A692-8D63A059BFB8}" type="slidenum">
              <a:rPr lang="en-US" dirty="0"/>
              <a:t>‹Nº›</a:t>
            </a:fld>
            <a:endParaRPr lang="en-US" dirty="0"/>
          </a:p>
        </p:txBody>
      </p:sp>
    </p:spTree>
    <p:extLst>
      <p:ext uri="{BB962C8B-B14F-4D97-AF65-F5344CB8AC3E}">
        <p14:creationId xmlns:p14="http://schemas.microsoft.com/office/powerpoint/2010/main" val="1314221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457950" y="4960137"/>
            <a:ext cx="2400300" cy="1463040"/>
          </a:xfrm>
          <a:prstGeom prst="rect">
            <a:avLst/>
          </a:prstGeo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768097" y="6470704"/>
            <a:ext cx="1615607" cy="274320"/>
          </a:xfrm>
          <a:prstGeom prst="rect">
            <a:avLst/>
          </a:prstGeom>
        </p:spPr>
        <p:txBody>
          <a:bodyPr/>
          <a:lstStyle/>
          <a:p>
            <a:fld id="{48240745-5337-4851-80F7-CBDD5D1D07E8}" type="datetimeFigureOut">
              <a:rPr lang="es-MX" smtClean="0"/>
              <a:t>20/09/19</a:t>
            </a:fld>
            <a:endParaRPr lang="es-MX"/>
          </a:p>
        </p:txBody>
      </p:sp>
      <p:sp>
        <p:nvSpPr>
          <p:cNvPr id="5" name="Footer Placeholder 4"/>
          <p:cNvSpPr>
            <a:spLocks noGrp="1"/>
          </p:cNvSpPr>
          <p:nvPr>
            <p:ph type="ftr" sz="quarter" idx="11"/>
          </p:nvPr>
        </p:nvSpPr>
        <p:spPr>
          <a:xfrm>
            <a:off x="3632200" y="6470704"/>
            <a:ext cx="4426094" cy="274320"/>
          </a:xfrm>
          <a:prstGeom prst="rect">
            <a:avLst/>
          </a:prstGeom>
        </p:spPr>
        <p:txBody>
          <a:bodyPr/>
          <a:lstStyle/>
          <a:p>
            <a:endParaRPr lang="es-MX"/>
          </a:p>
        </p:txBody>
      </p:sp>
      <p:sp>
        <p:nvSpPr>
          <p:cNvPr id="6" name="Slide Number Placeholder 5"/>
          <p:cNvSpPr>
            <a:spLocks noGrp="1"/>
          </p:cNvSpPr>
          <p:nvPr>
            <p:ph type="sldNum" sz="quarter" idx="12"/>
          </p:nvPr>
        </p:nvSpPr>
        <p:spPr>
          <a:xfrm>
            <a:off x="8128000" y="6470704"/>
            <a:ext cx="730250" cy="274320"/>
          </a:xfrm>
          <a:prstGeom prst="rect">
            <a:avLst/>
          </a:prstGeom>
        </p:spPr>
        <p:txBody>
          <a:bodyPr/>
          <a:lstStyle/>
          <a:p>
            <a:fld id="{BF2D2C67-3686-4844-89EC-160D3C7FFE6C}" type="slidenum">
              <a:rPr lang="es-MX" smtClean="0"/>
              <a:t>‹Nº›</a:t>
            </a:fld>
            <a:endParaRPr lang="es-MX"/>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Marcador de texto 4">
            <a:extLst>
              <a:ext uri="{FF2B5EF4-FFF2-40B4-BE49-F238E27FC236}">
                <a16:creationId xmlns:a16="http://schemas.microsoft.com/office/drawing/2014/main" id="{D95B2791-19FD-D741-AEDF-7AD98F423235}"/>
              </a:ext>
            </a:extLst>
          </p:cNvPr>
          <p:cNvSpPr txBox="1">
            <a:spLocks/>
          </p:cNvSpPr>
          <p:nvPr userDrawn="1"/>
        </p:nvSpPr>
        <p:spPr>
          <a:xfrm>
            <a:off x="6262412" y="6491013"/>
            <a:ext cx="2881588" cy="259545"/>
          </a:xfrm>
          <a:prstGeom prst="rect">
            <a:avLst/>
          </a:prstGeom>
        </p:spPr>
        <p:txBody>
          <a:bodyPr vert="horz" lIns="121899" tIns="60949" rIns="121899" bIns="60949" rtlCol="0">
            <a:noAutofit/>
          </a:bodyPr>
          <a:lstStyle>
            <a:lvl1pPr marL="0" indent="0" algn="l" defTabSz="914240" rtl="0" eaLnBrk="1" latinLnBrk="0" hangingPunct="1">
              <a:lnSpc>
                <a:spcPct val="90000"/>
              </a:lnSpc>
              <a:spcBef>
                <a:spcPts val="1350"/>
              </a:spcBef>
              <a:buClr>
                <a:schemeClr val="accent1">
                  <a:lumMod val="75000"/>
                </a:schemeClr>
              </a:buClr>
              <a:buFont typeface="Arial" pitchFamily="34" charset="0"/>
              <a:buNone/>
              <a:defRPr sz="2100" kern="1200">
                <a:solidFill>
                  <a:schemeClr val="accent1">
                    <a:lumMod val="75000"/>
                  </a:schemeClr>
                </a:solidFill>
                <a:latin typeface="+mn-lt"/>
                <a:ea typeface="+mn-ea"/>
                <a:cs typeface="+mn-cs"/>
              </a:defRPr>
            </a:lvl1pPr>
            <a:lvl2pPr marL="457120" indent="0" algn="ctr" defTabSz="914240" rtl="0" eaLnBrk="1" latinLnBrk="0" hangingPunct="1">
              <a:lnSpc>
                <a:spcPct val="90000"/>
              </a:lnSpc>
              <a:spcBef>
                <a:spcPts val="900"/>
              </a:spcBef>
              <a:buClr>
                <a:schemeClr val="accent1">
                  <a:lumMod val="75000"/>
                </a:schemeClr>
              </a:buClr>
              <a:buFont typeface="Arial" pitchFamily="34" charset="0"/>
              <a:buNone/>
              <a:defRPr sz="1800" kern="1200">
                <a:solidFill>
                  <a:schemeClr val="tx1">
                    <a:tint val="75000"/>
                  </a:schemeClr>
                </a:solidFill>
                <a:latin typeface="+mn-lt"/>
                <a:ea typeface="+mn-ea"/>
                <a:cs typeface="+mn-cs"/>
              </a:defRPr>
            </a:lvl2pPr>
            <a:lvl3pPr marL="91424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3pPr>
            <a:lvl4pPr marL="137136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4pPr>
            <a:lvl5pPr marL="182848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5pPr>
            <a:lvl6pPr marL="228560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6pPr>
            <a:lvl7pPr marL="274272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7pPr>
            <a:lvl8pPr marL="319984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8pPr>
            <a:lvl9pPr marL="365696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9pPr>
          </a:lstStyle>
          <a:p>
            <a:pPr algn="r"/>
            <a:r>
              <a:rPr lang="es-MX" sz="1000" dirty="0">
                <a:solidFill>
                  <a:schemeClr val="accent1"/>
                </a:solidFill>
              </a:rPr>
              <a:t>Dr. en Dis. Josué-Deniss Rojas-Aragón</a:t>
            </a:r>
          </a:p>
        </p:txBody>
      </p:sp>
      <p:sp>
        <p:nvSpPr>
          <p:cNvPr id="12" name="Marcador de texto 4">
            <a:extLst>
              <a:ext uri="{FF2B5EF4-FFF2-40B4-BE49-F238E27FC236}">
                <a16:creationId xmlns:a16="http://schemas.microsoft.com/office/drawing/2014/main" id="{C3F8D60E-D908-764F-B3DF-7B48092E5254}"/>
              </a:ext>
            </a:extLst>
          </p:cNvPr>
          <p:cNvSpPr txBox="1">
            <a:spLocks/>
          </p:cNvSpPr>
          <p:nvPr userDrawn="1"/>
        </p:nvSpPr>
        <p:spPr>
          <a:xfrm>
            <a:off x="0" y="6523605"/>
            <a:ext cx="2881588" cy="259545"/>
          </a:xfrm>
          <a:prstGeom prst="rect">
            <a:avLst/>
          </a:prstGeom>
        </p:spPr>
        <p:txBody>
          <a:bodyPr vert="horz" lIns="121899" tIns="60949" rIns="121899" bIns="60949" rtlCol="0">
            <a:noAutofit/>
          </a:bodyPr>
          <a:lstStyle>
            <a:lvl1pPr marL="0" indent="0" algn="l" defTabSz="914240" rtl="0" eaLnBrk="1" latinLnBrk="0" hangingPunct="1">
              <a:lnSpc>
                <a:spcPct val="90000"/>
              </a:lnSpc>
              <a:spcBef>
                <a:spcPts val="1350"/>
              </a:spcBef>
              <a:buClr>
                <a:schemeClr val="accent1">
                  <a:lumMod val="75000"/>
                </a:schemeClr>
              </a:buClr>
              <a:buFont typeface="Arial" pitchFamily="34" charset="0"/>
              <a:buNone/>
              <a:defRPr sz="2100" kern="1200">
                <a:solidFill>
                  <a:schemeClr val="accent1">
                    <a:lumMod val="75000"/>
                  </a:schemeClr>
                </a:solidFill>
                <a:latin typeface="+mn-lt"/>
                <a:ea typeface="+mn-ea"/>
                <a:cs typeface="+mn-cs"/>
              </a:defRPr>
            </a:lvl1pPr>
            <a:lvl2pPr marL="457120" indent="0" algn="ctr" defTabSz="914240" rtl="0" eaLnBrk="1" latinLnBrk="0" hangingPunct="1">
              <a:lnSpc>
                <a:spcPct val="90000"/>
              </a:lnSpc>
              <a:spcBef>
                <a:spcPts val="900"/>
              </a:spcBef>
              <a:buClr>
                <a:schemeClr val="accent1">
                  <a:lumMod val="75000"/>
                </a:schemeClr>
              </a:buClr>
              <a:buFont typeface="Arial" pitchFamily="34" charset="0"/>
              <a:buNone/>
              <a:defRPr sz="1800" kern="1200">
                <a:solidFill>
                  <a:schemeClr val="tx1">
                    <a:tint val="75000"/>
                  </a:schemeClr>
                </a:solidFill>
                <a:latin typeface="+mn-lt"/>
                <a:ea typeface="+mn-ea"/>
                <a:cs typeface="+mn-cs"/>
              </a:defRPr>
            </a:lvl2pPr>
            <a:lvl3pPr marL="91424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3pPr>
            <a:lvl4pPr marL="137136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4pPr>
            <a:lvl5pPr marL="182848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5pPr>
            <a:lvl6pPr marL="228560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6pPr>
            <a:lvl7pPr marL="274272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7pPr>
            <a:lvl8pPr marL="319984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8pPr>
            <a:lvl9pPr marL="365696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9pPr>
          </a:lstStyle>
          <a:p>
            <a:pPr algn="l"/>
            <a:r>
              <a:rPr lang="es-MX" sz="1000" dirty="0">
                <a:solidFill>
                  <a:schemeClr val="accent1"/>
                </a:solidFill>
              </a:rPr>
              <a:t>Diseño de Familia de Productos</a:t>
            </a:r>
          </a:p>
        </p:txBody>
      </p:sp>
    </p:spTree>
    <p:extLst>
      <p:ext uri="{BB962C8B-B14F-4D97-AF65-F5344CB8AC3E}">
        <p14:creationId xmlns:p14="http://schemas.microsoft.com/office/powerpoint/2010/main" val="202195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768096" y="2286000"/>
            <a:ext cx="3566160" cy="4023360"/>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491990" y="2286000"/>
            <a:ext cx="3566160" cy="4023360"/>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a:xfrm>
            <a:off x="768097" y="6470704"/>
            <a:ext cx="1615607" cy="274320"/>
          </a:xfrm>
          <a:prstGeom prst="rect">
            <a:avLst/>
          </a:prstGeom>
        </p:spPr>
        <p:txBody>
          <a:bodyPr/>
          <a:lstStyle/>
          <a:p>
            <a:fld id="{96DFF08F-DC6B-4601-B491-B0F83F6DD2DA}" type="datetimeFigureOut">
              <a:rPr lang="en-US" dirty="0"/>
              <a:t>9/20/19</a:t>
            </a:fld>
            <a:endParaRPr lang="en-US" dirty="0"/>
          </a:p>
        </p:txBody>
      </p:sp>
      <p:sp>
        <p:nvSpPr>
          <p:cNvPr id="6" name="Footer Placeholder 5"/>
          <p:cNvSpPr>
            <a:spLocks noGrp="1"/>
          </p:cNvSpPr>
          <p:nvPr>
            <p:ph type="ftr" sz="quarter" idx="11"/>
          </p:nvPr>
        </p:nvSpPr>
        <p:spPr>
          <a:xfrm>
            <a:off x="3632200" y="6470704"/>
            <a:ext cx="4426094" cy="274320"/>
          </a:xfrm>
          <a:prstGeom prst="rect">
            <a:avLst/>
          </a:prstGeom>
        </p:spPr>
        <p:txBody>
          <a:bodyPr/>
          <a:lstStyle/>
          <a:p>
            <a:endParaRPr lang="en-US" dirty="0"/>
          </a:p>
        </p:txBody>
      </p:sp>
      <p:sp>
        <p:nvSpPr>
          <p:cNvPr id="7" name="Slide Number Placeholder 6"/>
          <p:cNvSpPr>
            <a:spLocks noGrp="1"/>
          </p:cNvSpPr>
          <p:nvPr>
            <p:ph type="sldNum" sz="quarter" idx="12"/>
          </p:nvPr>
        </p:nvSpPr>
        <p:spPr>
          <a:xfrm>
            <a:off x="8128000" y="6470704"/>
            <a:ext cx="730250" cy="274320"/>
          </a:xfrm>
          <a:prstGeom prst="rect">
            <a:avLst/>
          </a:prstGeom>
        </p:spPr>
        <p:txBody>
          <a:bodyPr/>
          <a:lstStyle/>
          <a:p>
            <a:fld id="{4FAB73BC-B049-4115-A692-8D63A059BFB8}" type="slidenum">
              <a:rPr lang="en-US" dirty="0"/>
              <a:t>‹Nº›</a:t>
            </a:fld>
            <a:endParaRPr lang="en-US" dirty="0"/>
          </a:p>
        </p:txBody>
      </p:sp>
    </p:spTree>
    <p:extLst>
      <p:ext uri="{BB962C8B-B14F-4D97-AF65-F5344CB8AC3E}">
        <p14:creationId xmlns:p14="http://schemas.microsoft.com/office/powerpoint/2010/main" val="4180878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768096" y="2179636"/>
            <a:ext cx="3566160" cy="822960"/>
          </a:xfrm>
          <a:prstGeom prst="rect">
            <a:avLst/>
          </a:prstGeo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768096" y="2967788"/>
            <a:ext cx="3566160" cy="3341572"/>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491990" y="2179636"/>
            <a:ext cx="3566160" cy="822960"/>
          </a:xfrm>
          <a:prstGeom prst="rect">
            <a:avLst/>
          </a:prstGeo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a:t>Haga clic para modificar los estilos de texto del patrón</a:t>
            </a:r>
          </a:p>
        </p:txBody>
      </p:sp>
      <p:sp>
        <p:nvSpPr>
          <p:cNvPr id="6" name="Content Placeholder 5"/>
          <p:cNvSpPr>
            <a:spLocks noGrp="1"/>
          </p:cNvSpPr>
          <p:nvPr>
            <p:ph sz="quarter" idx="4"/>
          </p:nvPr>
        </p:nvSpPr>
        <p:spPr>
          <a:xfrm>
            <a:off x="4491990" y="2967788"/>
            <a:ext cx="3566160" cy="3341572"/>
          </a:xfrm>
          <a:prstGeom prst="rect">
            <a:avLst/>
          </a:prstGeo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a:xfrm>
            <a:off x="768097" y="6470704"/>
            <a:ext cx="1615607" cy="274320"/>
          </a:xfrm>
          <a:prstGeom prst="rect">
            <a:avLst/>
          </a:prstGeom>
        </p:spPr>
        <p:txBody>
          <a:bodyPr/>
          <a:lstStyle/>
          <a:p>
            <a:fld id="{48240745-5337-4851-80F7-CBDD5D1D07E8}" type="datetimeFigureOut">
              <a:rPr lang="es-MX" smtClean="0"/>
              <a:t>20/09/19</a:t>
            </a:fld>
            <a:endParaRPr lang="es-MX"/>
          </a:p>
        </p:txBody>
      </p:sp>
      <p:sp>
        <p:nvSpPr>
          <p:cNvPr id="8" name="Footer Placeholder 7"/>
          <p:cNvSpPr>
            <a:spLocks noGrp="1"/>
          </p:cNvSpPr>
          <p:nvPr>
            <p:ph type="ftr" sz="quarter" idx="11"/>
          </p:nvPr>
        </p:nvSpPr>
        <p:spPr>
          <a:xfrm>
            <a:off x="3632200" y="6470704"/>
            <a:ext cx="4426094" cy="274320"/>
          </a:xfrm>
          <a:prstGeom prst="rect">
            <a:avLst/>
          </a:prstGeom>
        </p:spPr>
        <p:txBody>
          <a:bodyPr/>
          <a:lstStyle/>
          <a:p>
            <a:endParaRPr lang="es-MX"/>
          </a:p>
        </p:txBody>
      </p:sp>
      <p:sp>
        <p:nvSpPr>
          <p:cNvPr id="9" name="Slide Number Placeholder 8"/>
          <p:cNvSpPr>
            <a:spLocks noGrp="1"/>
          </p:cNvSpPr>
          <p:nvPr>
            <p:ph type="sldNum" sz="quarter" idx="12"/>
          </p:nvPr>
        </p:nvSpPr>
        <p:spPr>
          <a:xfrm>
            <a:off x="8128000" y="6470704"/>
            <a:ext cx="730250" cy="274320"/>
          </a:xfrm>
          <a:prstGeom prst="rect">
            <a:avLst/>
          </a:prstGeom>
        </p:spPr>
        <p:txBody>
          <a:bodyPr/>
          <a:lstStyle/>
          <a:p>
            <a:fld id="{BF2D2C67-3686-4844-89EC-160D3C7FFE6C}" type="slidenum">
              <a:rPr lang="es-MX" smtClean="0"/>
              <a:t>‹Nº›</a:t>
            </a:fld>
            <a:endParaRPr lang="es-MX"/>
          </a:p>
        </p:txBody>
      </p:sp>
    </p:spTree>
    <p:extLst>
      <p:ext uri="{BB962C8B-B14F-4D97-AF65-F5344CB8AC3E}">
        <p14:creationId xmlns:p14="http://schemas.microsoft.com/office/powerpoint/2010/main" val="2334044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a:xfrm>
            <a:off x="768097" y="6470704"/>
            <a:ext cx="1615607" cy="274320"/>
          </a:xfrm>
          <a:prstGeom prst="rect">
            <a:avLst/>
          </a:prstGeom>
        </p:spPr>
        <p:txBody>
          <a:bodyPr/>
          <a:lstStyle/>
          <a:p>
            <a:fld id="{48240745-5337-4851-80F7-CBDD5D1D07E8}" type="datetimeFigureOut">
              <a:rPr lang="es-MX" smtClean="0"/>
              <a:t>20/09/19</a:t>
            </a:fld>
            <a:endParaRPr lang="es-MX"/>
          </a:p>
        </p:txBody>
      </p:sp>
      <p:sp>
        <p:nvSpPr>
          <p:cNvPr id="4" name="Footer Placeholder 3"/>
          <p:cNvSpPr>
            <a:spLocks noGrp="1"/>
          </p:cNvSpPr>
          <p:nvPr>
            <p:ph type="ftr" sz="quarter" idx="11"/>
          </p:nvPr>
        </p:nvSpPr>
        <p:spPr>
          <a:xfrm>
            <a:off x="3632200" y="6470704"/>
            <a:ext cx="4426094" cy="274320"/>
          </a:xfrm>
          <a:prstGeom prst="rect">
            <a:avLst/>
          </a:prstGeom>
        </p:spPr>
        <p:txBody>
          <a:bodyPr/>
          <a:lstStyle/>
          <a:p>
            <a:endParaRPr lang="es-MX"/>
          </a:p>
        </p:txBody>
      </p:sp>
      <p:sp>
        <p:nvSpPr>
          <p:cNvPr id="5" name="Slide Number Placeholder 4"/>
          <p:cNvSpPr>
            <a:spLocks noGrp="1"/>
          </p:cNvSpPr>
          <p:nvPr>
            <p:ph type="sldNum" sz="quarter" idx="12"/>
          </p:nvPr>
        </p:nvSpPr>
        <p:spPr>
          <a:xfrm>
            <a:off x="8128000" y="6470704"/>
            <a:ext cx="730250" cy="274320"/>
          </a:xfrm>
          <a:prstGeom prst="rect">
            <a:avLst/>
          </a:prstGeom>
        </p:spPr>
        <p:txBody>
          <a:bodyPr/>
          <a:lstStyle/>
          <a:p>
            <a:fld id="{BF2D2C67-3686-4844-89EC-160D3C7FFE6C}" type="slidenum">
              <a:rPr lang="es-MX" smtClean="0"/>
              <a:t>‹Nº›</a:t>
            </a:fld>
            <a:endParaRPr lang="es-MX"/>
          </a:p>
        </p:txBody>
      </p:sp>
    </p:spTree>
    <p:extLst>
      <p:ext uri="{BB962C8B-B14F-4D97-AF65-F5344CB8AC3E}">
        <p14:creationId xmlns:p14="http://schemas.microsoft.com/office/powerpoint/2010/main" val="1480959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68097" y="6470704"/>
            <a:ext cx="1615607" cy="274320"/>
          </a:xfrm>
          <a:prstGeom prst="rect">
            <a:avLst/>
          </a:prstGeom>
        </p:spPr>
        <p:txBody>
          <a:bodyPr/>
          <a:lstStyle/>
          <a:p>
            <a:fld id="{48240745-5337-4851-80F7-CBDD5D1D07E8}" type="datetimeFigureOut">
              <a:rPr lang="es-MX" smtClean="0"/>
              <a:t>20/09/19</a:t>
            </a:fld>
            <a:endParaRPr lang="es-MX"/>
          </a:p>
        </p:txBody>
      </p:sp>
      <p:sp>
        <p:nvSpPr>
          <p:cNvPr id="3" name="Footer Placeholder 2"/>
          <p:cNvSpPr>
            <a:spLocks noGrp="1"/>
          </p:cNvSpPr>
          <p:nvPr>
            <p:ph type="ftr" sz="quarter" idx="11"/>
          </p:nvPr>
        </p:nvSpPr>
        <p:spPr>
          <a:xfrm>
            <a:off x="3632200" y="6470704"/>
            <a:ext cx="4426094" cy="274320"/>
          </a:xfrm>
          <a:prstGeom prst="rect">
            <a:avLst/>
          </a:prstGeom>
        </p:spPr>
        <p:txBody>
          <a:bodyPr/>
          <a:lstStyle/>
          <a:p>
            <a:endParaRPr lang="es-MX"/>
          </a:p>
        </p:txBody>
      </p:sp>
      <p:sp>
        <p:nvSpPr>
          <p:cNvPr id="4" name="Slide Number Placeholder 3"/>
          <p:cNvSpPr>
            <a:spLocks noGrp="1"/>
          </p:cNvSpPr>
          <p:nvPr>
            <p:ph type="sldNum" sz="quarter" idx="12"/>
          </p:nvPr>
        </p:nvSpPr>
        <p:spPr>
          <a:xfrm>
            <a:off x="8128000" y="6470704"/>
            <a:ext cx="730250" cy="274320"/>
          </a:xfrm>
          <a:prstGeom prst="rect">
            <a:avLst/>
          </a:prstGeom>
        </p:spPr>
        <p:txBody>
          <a:bodyPr/>
          <a:lstStyle/>
          <a:p>
            <a:fld id="{BF2D2C67-3686-4844-89EC-160D3C7FFE6C}" type="slidenum">
              <a:rPr lang="es-MX" smtClean="0"/>
              <a:t>‹Nº›</a:t>
            </a:fld>
            <a:endParaRPr lang="es-MX"/>
          </a:p>
        </p:txBody>
      </p:sp>
      <p:sp>
        <p:nvSpPr>
          <p:cNvPr id="5" name="Rectangle 8">
            <a:extLst>
              <a:ext uri="{FF2B5EF4-FFF2-40B4-BE49-F238E27FC236}">
                <a16:creationId xmlns:a16="http://schemas.microsoft.com/office/drawing/2014/main" id="{B76FDE05-E116-C947-8BF9-9570AB9B513B}"/>
              </a:ext>
            </a:extLst>
          </p:cNvPr>
          <p:cNvSpPr/>
          <p:nvPr userDrawn="1"/>
        </p:nvSpPr>
        <p:spPr>
          <a:xfrm rot="16200000">
            <a:off x="-2708411" y="2708412"/>
            <a:ext cx="6858000" cy="1441177"/>
          </a:xfrm>
          <a:prstGeom prst="rect">
            <a:avLst/>
          </a:prstGeom>
          <a:solidFill>
            <a:schemeClr val="accent3"/>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sp>
      <p:sp>
        <p:nvSpPr>
          <p:cNvPr id="6" name="Freeform 9">
            <a:extLst>
              <a:ext uri="{FF2B5EF4-FFF2-40B4-BE49-F238E27FC236}">
                <a16:creationId xmlns:a16="http://schemas.microsoft.com/office/drawing/2014/main" id="{72AD6BEC-58DD-D847-932A-623314C7E818}"/>
              </a:ext>
            </a:extLst>
          </p:cNvPr>
          <p:cNvSpPr/>
          <p:nvPr userDrawn="1"/>
        </p:nvSpPr>
        <p:spPr>
          <a:xfrm rot="16200000">
            <a:off x="-1713606" y="1713605"/>
            <a:ext cx="6857999" cy="3430787"/>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88561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286250" y="822960"/>
            <a:ext cx="4258818" cy="5184648"/>
          </a:xfrm>
          <a:prstGeom prst="rect">
            <a:avLst/>
          </a:prstGeo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68096" y="2257506"/>
            <a:ext cx="3291840" cy="3762294"/>
          </a:xfrm>
          <a:prstGeom prst="rect">
            <a:avLst/>
          </a:prstGeo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768097" y="6470704"/>
            <a:ext cx="1615607" cy="274320"/>
          </a:xfrm>
          <a:prstGeom prst="rect">
            <a:avLst/>
          </a:prstGeom>
        </p:spPr>
        <p:txBody>
          <a:bodyPr/>
          <a:lstStyle/>
          <a:p>
            <a:fld id="{48240745-5337-4851-80F7-CBDD5D1D07E8}" type="datetimeFigureOut">
              <a:rPr lang="es-MX" smtClean="0"/>
              <a:t>20/09/19</a:t>
            </a:fld>
            <a:endParaRPr lang="es-MX"/>
          </a:p>
        </p:txBody>
      </p:sp>
      <p:sp>
        <p:nvSpPr>
          <p:cNvPr id="6" name="Footer Placeholder 5"/>
          <p:cNvSpPr>
            <a:spLocks noGrp="1"/>
          </p:cNvSpPr>
          <p:nvPr>
            <p:ph type="ftr" sz="quarter" idx="11"/>
          </p:nvPr>
        </p:nvSpPr>
        <p:spPr>
          <a:xfrm>
            <a:off x="3632200" y="6470704"/>
            <a:ext cx="4426094" cy="274320"/>
          </a:xfrm>
          <a:prstGeom prst="rect">
            <a:avLst/>
          </a:prstGeom>
        </p:spPr>
        <p:txBody>
          <a:bodyPr/>
          <a:lstStyle/>
          <a:p>
            <a:endParaRPr lang="es-MX"/>
          </a:p>
        </p:txBody>
      </p:sp>
      <p:sp>
        <p:nvSpPr>
          <p:cNvPr id="7" name="Slide Number Placeholder 6"/>
          <p:cNvSpPr>
            <a:spLocks noGrp="1"/>
          </p:cNvSpPr>
          <p:nvPr>
            <p:ph type="sldNum" sz="quarter" idx="12"/>
          </p:nvPr>
        </p:nvSpPr>
        <p:spPr>
          <a:xfrm>
            <a:off x="8128000" y="6470704"/>
            <a:ext cx="730250" cy="274320"/>
          </a:xfrm>
          <a:prstGeom prst="rect">
            <a:avLst/>
          </a:prstGeom>
        </p:spPr>
        <p:txBody>
          <a:bodyPr/>
          <a:lstStyle/>
          <a:p>
            <a:fld id="{BF2D2C67-3686-4844-89EC-160D3C7FFE6C}" type="slidenum">
              <a:rPr lang="es-MX" smtClean="0"/>
              <a:t>‹Nº›</a:t>
            </a:fld>
            <a:endParaRPr lang="es-MX"/>
          </a:p>
        </p:txBody>
      </p:sp>
    </p:spTree>
    <p:extLst>
      <p:ext uri="{BB962C8B-B14F-4D97-AF65-F5344CB8AC3E}">
        <p14:creationId xmlns:p14="http://schemas.microsoft.com/office/powerpoint/2010/main" val="2606544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1"/>
            <a:ext cx="9141714" cy="4572000"/>
          </a:xfrm>
          <a:prstGeom prst="rect">
            <a:avLst/>
          </a:prstGeo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457950" y="4960138"/>
            <a:ext cx="2400300" cy="1463040"/>
          </a:xfrm>
          <a:prstGeom prst="rect">
            <a:avLst/>
          </a:prstGeo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a:xfrm>
            <a:off x="768097" y="6470704"/>
            <a:ext cx="1615607" cy="274320"/>
          </a:xfrm>
          <a:prstGeom prst="rect">
            <a:avLst/>
          </a:prstGeom>
        </p:spPr>
        <p:txBody>
          <a:bodyPr/>
          <a:lstStyle/>
          <a:p>
            <a:fld id="{9CDD058F-B960-4439-B370-43D89816EE05}" type="datetimeFigureOut">
              <a:rPr lang="en-US" dirty="0"/>
              <a:t>9/20/19</a:t>
            </a:fld>
            <a:endParaRPr lang="en-US" dirty="0"/>
          </a:p>
        </p:txBody>
      </p:sp>
      <p:sp>
        <p:nvSpPr>
          <p:cNvPr id="6" name="Footer Placeholder 5"/>
          <p:cNvSpPr>
            <a:spLocks noGrp="1"/>
          </p:cNvSpPr>
          <p:nvPr>
            <p:ph type="ftr" sz="quarter" idx="11"/>
          </p:nvPr>
        </p:nvSpPr>
        <p:spPr>
          <a:xfrm>
            <a:off x="3632200" y="6470704"/>
            <a:ext cx="4426094" cy="274320"/>
          </a:xfrm>
          <a:prstGeom prst="rect">
            <a:avLst/>
          </a:prstGeom>
        </p:spPr>
        <p:txBody>
          <a:bodyPr/>
          <a:lstStyle/>
          <a:p>
            <a:endParaRPr lang="en-US" dirty="0"/>
          </a:p>
        </p:txBody>
      </p:sp>
      <p:sp>
        <p:nvSpPr>
          <p:cNvPr id="7" name="Slide Number Placeholder 6"/>
          <p:cNvSpPr>
            <a:spLocks noGrp="1"/>
          </p:cNvSpPr>
          <p:nvPr>
            <p:ph type="sldNum" sz="quarter" idx="12"/>
          </p:nvPr>
        </p:nvSpPr>
        <p:spPr>
          <a:xfrm>
            <a:off x="8128000" y="6470704"/>
            <a:ext cx="730250" cy="274320"/>
          </a:xfrm>
          <a:prstGeom prst="rect">
            <a:avLst/>
          </a:prstGeom>
        </p:spPr>
        <p:txBody>
          <a:bodyPr/>
          <a:lstStyle/>
          <a:p>
            <a:fld id="{EB229B06-CF2A-459A-8CBC-F18C1D67D2BB}" type="slidenum">
              <a:rPr lang="en-US" dirty="0"/>
              <a:t>‹Nº›</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3122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8">
            <a:extLst>
              <a:ext uri="{FF2B5EF4-FFF2-40B4-BE49-F238E27FC236}">
                <a16:creationId xmlns:a16="http://schemas.microsoft.com/office/drawing/2014/main" id="{1EC838EB-1625-D84A-B7D3-3925227847FA}"/>
              </a:ext>
            </a:extLst>
          </p:cNvPr>
          <p:cNvSpPr/>
          <p:nvPr userDrawn="1"/>
        </p:nvSpPr>
        <p:spPr>
          <a:xfrm rot="16200000">
            <a:off x="555208" y="616420"/>
            <a:ext cx="1066262" cy="106349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9">
            <a:extLst>
              <a:ext uri="{FF2B5EF4-FFF2-40B4-BE49-F238E27FC236}">
                <a16:creationId xmlns:a16="http://schemas.microsoft.com/office/drawing/2014/main" id="{83AB7377-9EDD-5C4E-A96A-58DB0F64DA89}"/>
              </a:ext>
            </a:extLst>
          </p:cNvPr>
          <p:cNvSpPr/>
          <p:nvPr userDrawn="1"/>
        </p:nvSpPr>
        <p:spPr>
          <a:xfrm rot="10800000">
            <a:off x="-1" y="159230"/>
            <a:ext cx="6535712" cy="3209809"/>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MX" dirty="0"/>
          </a:p>
        </p:txBody>
      </p:sp>
      <p:sp>
        <p:nvSpPr>
          <p:cNvPr id="11" name="Marcador de texto 4">
            <a:extLst>
              <a:ext uri="{FF2B5EF4-FFF2-40B4-BE49-F238E27FC236}">
                <a16:creationId xmlns:a16="http://schemas.microsoft.com/office/drawing/2014/main" id="{05DB7D95-765B-504E-8CB3-5FD21034A506}"/>
              </a:ext>
            </a:extLst>
          </p:cNvPr>
          <p:cNvSpPr txBox="1">
            <a:spLocks/>
          </p:cNvSpPr>
          <p:nvPr userDrawn="1"/>
        </p:nvSpPr>
        <p:spPr>
          <a:xfrm>
            <a:off x="6243940" y="6522961"/>
            <a:ext cx="2881588" cy="259545"/>
          </a:xfrm>
          <a:prstGeom prst="rect">
            <a:avLst/>
          </a:prstGeom>
        </p:spPr>
        <p:txBody>
          <a:bodyPr vert="horz" lIns="121899" tIns="60949" rIns="121899" bIns="60949" rtlCol="0">
            <a:noAutofit/>
          </a:bodyPr>
          <a:lstStyle>
            <a:lvl1pPr marL="0" indent="0" algn="l" defTabSz="914240" rtl="0" eaLnBrk="1" latinLnBrk="0" hangingPunct="1">
              <a:lnSpc>
                <a:spcPct val="90000"/>
              </a:lnSpc>
              <a:spcBef>
                <a:spcPts val="1350"/>
              </a:spcBef>
              <a:buClr>
                <a:schemeClr val="accent1">
                  <a:lumMod val="75000"/>
                </a:schemeClr>
              </a:buClr>
              <a:buFont typeface="Arial" pitchFamily="34" charset="0"/>
              <a:buNone/>
              <a:defRPr sz="2100" kern="1200">
                <a:solidFill>
                  <a:schemeClr val="accent1">
                    <a:lumMod val="75000"/>
                  </a:schemeClr>
                </a:solidFill>
                <a:latin typeface="+mn-lt"/>
                <a:ea typeface="+mn-ea"/>
                <a:cs typeface="+mn-cs"/>
              </a:defRPr>
            </a:lvl1pPr>
            <a:lvl2pPr marL="457120" indent="0" algn="ctr" defTabSz="914240" rtl="0" eaLnBrk="1" latinLnBrk="0" hangingPunct="1">
              <a:lnSpc>
                <a:spcPct val="90000"/>
              </a:lnSpc>
              <a:spcBef>
                <a:spcPts val="900"/>
              </a:spcBef>
              <a:buClr>
                <a:schemeClr val="accent1">
                  <a:lumMod val="75000"/>
                </a:schemeClr>
              </a:buClr>
              <a:buFont typeface="Arial" pitchFamily="34" charset="0"/>
              <a:buNone/>
              <a:defRPr sz="1800" kern="1200">
                <a:solidFill>
                  <a:schemeClr val="tx1">
                    <a:tint val="75000"/>
                  </a:schemeClr>
                </a:solidFill>
                <a:latin typeface="+mn-lt"/>
                <a:ea typeface="+mn-ea"/>
                <a:cs typeface="+mn-cs"/>
              </a:defRPr>
            </a:lvl2pPr>
            <a:lvl3pPr marL="91424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3pPr>
            <a:lvl4pPr marL="137136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4pPr>
            <a:lvl5pPr marL="182848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5pPr>
            <a:lvl6pPr marL="228560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6pPr>
            <a:lvl7pPr marL="274272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7pPr>
            <a:lvl8pPr marL="319984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8pPr>
            <a:lvl9pPr marL="365696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9pPr>
          </a:lstStyle>
          <a:p>
            <a:pPr algn="r"/>
            <a:r>
              <a:rPr lang="es-MX" sz="1000" dirty="0">
                <a:solidFill>
                  <a:schemeClr val="bg2">
                    <a:lumMod val="50000"/>
                  </a:schemeClr>
                </a:solidFill>
              </a:rPr>
              <a:t>Dr. en Dis. Josué-Deniss Rojas-Aragón</a:t>
            </a:r>
          </a:p>
        </p:txBody>
      </p:sp>
      <p:sp>
        <p:nvSpPr>
          <p:cNvPr id="12" name="Marcador de texto 4">
            <a:extLst>
              <a:ext uri="{FF2B5EF4-FFF2-40B4-BE49-F238E27FC236}">
                <a16:creationId xmlns:a16="http://schemas.microsoft.com/office/drawing/2014/main" id="{6A82ED21-CCF3-9C4B-8359-22D198EE5089}"/>
              </a:ext>
            </a:extLst>
          </p:cNvPr>
          <p:cNvSpPr txBox="1">
            <a:spLocks/>
          </p:cNvSpPr>
          <p:nvPr userDrawn="1"/>
        </p:nvSpPr>
        <p:spPr>
          <a:xfrm>
            <a:off x="36943" y="6523605"/>
            <a:ext cx="4211783" cy="259545"/>
          </a:xfrm>
          <a:prstGeom prst="rect">
            <a:avLst/>
          </a:prstGeom>
        </p:spPr>
        <p:txBody>
          <a:bodyPr vert="horz" lIns="121899" tIns="60949" rIns="121899" bIns="60949" rtlCol="0">
            <a:noAutofit/>
          </a:bodyPr>
          <a:lstStyle>
            <a:lvl1pPr marL="0" indent="0" algn="l" defTabSz="914240" rtl="0" eaLnBrk="1" latinLnBrk="0" hangingPunct="1">
              <a:lnSpc>
                <a:spcPct val="90000"/>
              </a:lnSpc>
              <a:spcBef>
                <a:spcPts val="1350"/>
              </a:spcBef>
              <a:buClr>
                <a:schemeClr val="accent1">
                  <a:lumMod val="75000"/>
                </a:schemeClr>
              </a:buClr>
              <a:buFont typeface="Arial" pitchFamily="34" charset="0"/>
              <a:buNone/>
              <a:defRPr sz="2100" kern="1200">
                <a:solidFill>
                  <a:schemeClr val="accent1">
                    <a:lumMod val="75000"/>
                  </a:schemeClr>
                </a:solidFill>
                <a:latin typeface="+mn-lt"/>
                <a:ea typeface="+mn-ea"/>
                <a:cs typeface="+mn-cs"/>
              </a:defRPr>
            </a:lvl1pPr>
            <a:lvl2pPr marL="457120" indent="0" algn="ctr" defTabSz="914240" rtl="0" eaLnBrk="1" latinLnBrk="0" hangingPunct="1">
              <a:lnSpc>
                <a:spcPct val="90000"/>
              </a:lnSpc>
              <a:spcBef>
                <a:spcPts val="900"/>
              </a:spcBef>
              <a:buClr>
                <a:schemeClr val="accent1">
                  <a:lumMod val="75000"/>
                </a:schemeClr>
              </a:buClr>
              <a:buFont typeface="Arial" pitchFamily="34" charset="0"/>
              <a:buNone/>
              <a:defRPr sz="1800" kern="1200">
                <a:solidFill>
                  <a:schemeClr val="tx1">
                    <a:tint val="75000"/>
                  </a:schemeClr>
                </a:solidFill>
                <a:latin typeface="+mn-lt"/>
                <a:ea typeface="+mn-ea"/>
                <a:cs typeface="+mn-cs"/>
              </a:defRPr>
            </a:lvl2pPr>
            <a:lvl3pPr marL="91424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3pPr>
            <a:lvl4pPr marL="137136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4pPr>
            <a:lvl5pPr marL="182848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5pPr>
            <a:lvl6pPr marL="228560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6pPr>
            <a:lvl7pPr marL="274272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7pPr>
            <a:lvl8pPr marL="319984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8pPr>
            <a:lvl9pPr marL="365696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9pPr>
          </a:lstStyle>
          <a:p>
            <a:pPr algn="l"/>
            <a:r>
              <a:rPr lang="es-MX" sz="1000" dirty="0">
                <a:solidFill>
                  <a:schemeClr val="bg2">
                    <a:lumMod val="50000"/>
                  </a:schemeClr>
                </a:solidFill>
              </a:rPr>
              <a:t>Proyección de una familia de productos -Aplicación del Diseño Estratégico-</a:t>
            </a:r>
          </a:p>
        </p:txBody>
      </p:sp>
      <p:sp>
        <p:nvSpPr>
          <p:cNvPr id="2" name="Title Placeholder 1"/>
          <p:cNvSpPr>
            <a:spLocks noGrp="1"/>
          </p:cNvSpPr>
          <p:nvPr>
            <p:ph type="title"/>
          </p:nvPr>
        </p:nvSpPr>
        <p:spPr>
          <a:xfrm>
            <a:off x="1649896" y="465948"/>
            <a:ext cx="6408254" cy="1499616"/>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Tree>
    <p:extLst>
      <p:ext uri="{BB962C8B-B14F-4D97-AF65-F5344CB8AC3E}">
        <p14:creationId xmlns:p14="http://schemas.microsoft.com/office/powerpoint/2010/main" val="440332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640080" indent="0" algn="l" defTabSz="914400" rtl="0" eaLnBrk="1" latinLnBrk="0" hangingPunct="1">
        <a:lnSpc>
          <a:spcPct val="90000"/>
        </a:lnSpc>
        <a:spcBef>
          <a:spcPts val="200"/>
        </a:spcBef>
        <a:spcAft>
          <a:spcPts val="400"/>
        </a:spcAft>
        <a:buClr>
          <a:schemeClr val="accent1"/>
        </a:buClr>
        <a:buFont typeface="Wingdings 3" pitchFamily="18" charset="2"/>
        <a:buNone/>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5" Type="http://schemas.microsoft.com/office/2007/relationships/hdphoto" Target="../media/hdphoto2.wdp"/><Relationship Id="rId4" Type="http://schemas.openxmlformats.org/officeDocument/2006/relationships/image" Target="../media/image23.png"/></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6" Type="http://schemas.microsoft.com/office/2007/relationships/hdphoto" Target="../media/hdphoto4.wdp"/><Relationship Id="rId5" Type="http://schemas.openxmlformats.org/officeDocument/2006/relationships/image" Target="../media/image26.png"/><Relationship Id="rId4" Type="http://schemas.microsoft.com/office/2007/relationships/hdphoto" Target="../media/hdphoto3.wdp"/></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36.png"/><Relationship Id="rId4" Type="http://schemas.openxmlformats.org/officeDocument/2006/relationships/image" Target="../media/image35.png"/></Relationships>
</file>

<file path=ppt/slides/_rels/slide4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38.png"/></Relationships>
</file>

<file path=ppt/slides/_rels/slide4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47.png"/><Relationship Id="rId1" Type="http://schemas.openxmlformats.org/officeDocument/2006/relationships/slideLayout" Target="../slideLayouts/slideLayout6.xml"/><Relationship Id="rId5" Type="http://schemas.microsoft.com/office/2007/relationships/hdphoto" Target="../media/hdphoto6.wdp"/><Relationship Id="rId4" Type="http://schemas.openxmlformats.org/officeDocument/2006/relationships/image" Target="../media/image4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ítulo 1"/>
          <p:cNvSpPr txBox="1">
            <a:spLocks/>
          </p:cNvSpPr>
          <p:nvPr/>
        </p:nvSpPr>
        <p:spPr>
          <a:xfrm>
            <a:off x="1861640" y="4854497"/>
            <a:ext cx="4373424" cy="794201"/>
          </a:xfrm>
          <a:prstGeom prst="rect">
            <a:avLst/>
          </a:prstGeom>
        </p:spPr>
        <p:txBody>
          <a:bodyPr vert="horz" lIns="91448" tIns="45724" rIns="91448" bIns="45724" rtlCol="0" anchor="b">
            <a:noAutofit/>
          </a:bodyPr>
          <a:lstStyle>
            <a:lvl1pPr algn="l" defTabSz="1218987" rtl="0" eaLnBrk="1" latinLnBrk="0" hangingPunct="1">
              <a:spcBef>
                <a:spcPct val="0"/>
              </a:spcBef>
              <a:buNone/>
              <a:defRPr sz="6000" b="0" kern="1200" cap="none" baseline="0">
                <a:solidFill>
                  <a:schemeClr val="tx1"/>
                </a:solidFill>
                <a:latin typeface="+mj-lt"/>
                <a:ea typeface="+mj-ea"/>
                <a:cs typeface="+mj-cs"/>
              </a:defRPr>
            </a:lvl1pPr>
          </a:lstStyle>
          <a:p>
            <a:pPr algn="r"/>
            <a:r>
              <a:rPr lang="es-ES" sz="2400" dirty="0"/>
              <a:t>El Diseño Estratégico</a:t>
            </a:r>
          </a:p>
          <a:p>
            <a:pPr algn="r"/>
            <a:r>
              <a:rPr lang="es-ES" sz="2400" dirty="0"/>
              <a:t>en la Proyección de una Familia de Productos </a:t>
            </a:r>
          </a:p>
        </p:txBody>
      </p:sp>
      <p:sp>
        <p:nvSpPr>
          <p:cNvPr id="6" name="Subtítulo 2"/>
          <p:cNvSpPr txBox="1">
            <a:spLocks/>
          </p:cNvSpPr>
          <p:nvPr/>
        </p:nvSpPr>
        <p:spPr>
          <a:xfrm>
            <a:off x="6235064" y="5162316"/>
            <a:ext cx="3434589" cy="761848"/>
          </a:xfrm>
          <a:prstGeom prst="rect">
            <a:avLst/>
          </a:prstGeom>
        </p:spPr>
        <p:txBody>
          <a:bodyPr vert="horz" lIns="91448" tIns="45724" rIns="91448" bIns="45724" rtlCol="0" anchor="t">
            <a:normAutofit/>
          </a:bodyPr>
          <a:lstStyle>
            <a:lvl1pPr marL="0" indent="0" algn="l" defTabSz="1218987" rtl="0" eaLnBrk="1" latinLnBrk="0" hangingPunct="1">
              <a:lnSpc>
                <a:spcPct val="90000"/>
              </a:lnSpc>
              <a:spcBef>
                <a:spcPts val="1800"/>
              </a:spcBef>
              <a:buClr>
                <a:schemeClr val="accent1">
                  <a:lumMod val="75000"/>
                </a:schemeClr>
              </a:buClr>
              <a:buFont typeface="Arial" pitchFamily="34" charset="0"/>
              <a:buNone/>
              <a:defRPr sz="2800" kern="1200">
                <a:solidFill>
                  <a:schemeClr val="accent1">
                    <a:lumMod val="75000"/>
                  </a:schemeClr>
                </a:solidFill>
                <a:latin typeface="+mn-lt"/>
                <a:ea typeface="+mn-ea"/>
                <a:cs typeface="+mn-cs"/>
              </a:defRPr>
            </a:lvl1pPr>
            <a:lvl2pPr marL="609493" indent="0" algn="l" defTabSz="1218987" rtl="0" eaLnBrk="1" latinLnBrk="0" hangingPunct="1">
              <a:lnSpc>
                <a:spcPct val="90000"/>
              </a:lnSpc>
              <a:spcBef>
                <a:spcPts val="1200"/>
              </a:spcBef>
              <a:buClr>
                <a:schemeClr val="accent1">
                  <a:lumMod val="75000"/>
                </a:schemeClr>
              </a:buClr>
              <a:buFont typeface="Arial" pitchFamily="34" charset="0"/>
              <a:buNone/>
              <a:defRPr sz="2400" kern="1200">
                <a:solidFill>
                  <a:schemeClr val="tx1">
                    <a:tint val="75000"/>
                  </a:schemeClr>
                </a:solidFill>
                <a:latin typeface="+mn-lt"/>
                <a:ea typeface="+mn-ea"/>
                <a:cs typeface="+mn-cs"/>
              </a:defRPr>
            </a:lvl2pPr>
            <a:lvl3pPr marL="1218987" indent="0" algn="l" defTabSz="1218987" rtl="0" eaLnBrk="1" latinLnBrk="0" hangingPunct="1">
              <a:lnSpc>
                <a:spcPct val="90000"/>
              </a:lnSpc>
              <a:spcBef>
                <a:spcPts val="800"/>
              </a:spcBef>
              <a:buClr>
                <a:schemeClr val="accent1">
                  <a:lumMod val="75000"/>
                </a:schemeClr>
              </a:buClr>
              <a:buFont typeface="Arial" pitchFamily="34" charset="0"/>
              <a:buNone/>
              <a:defRPr sz="2100" kern="1200">
                <a:solidFill>
                  <a:schemeClr val="tx1">
                    <a:tint val="75000"/>
                  </a:schemeClr>
                </a:solidFill>
                <a:latin typeface="+mn-lt"/>
                <a:ea typeface="+mn-ea"/>
                <a:cs typeface="+mn-cs"/>
              </a:defRPr>
            </a:lvl3pPr>
            <a:lvl4pPr marL="1828480" indent="0" algn="l" defTabSz="1218987" rtl="0" eaLnBrk="1" latinLnBrk="0" hangingPunct="1">
              <a:lnSpc>
                <a:spcPct val="90000"/>
              </a:lnSpc>
              <a:spcBef>
                <a:spcPts val="800"/>
              </a:spcBef>
              <a:buClr>
                <a:schemeClr val="accent1">
                  <a:lumMod val="75000"/>
                </a:schemeClr>
              </a:buClr>
              <a:buFont typeface="Arial" pitchFamily="34" charset="0"/>
              <a:buNone/>
              <a:defRPr sz="1900" kern="1200">
                <a:solidFill>
                  <a:schemeClr val="tx1">
                    <a:tint val="75000"/>
                  </a:schemeClr>
                </a:solidFill>
                <a:latin typeface="+mn-lt"/>
                <a:ea typeface="+mn-ea"/>
                <a:cs typeface="+mn-cs"/>
              </a:defRPr>
            </a:lvl4pPr>
            <a:lvl5pPr marL="2437973" indent="0" algn="l" defTabSz="1218987" rtl="0" eaLnBrk="1" latinLnBrk="0" hangingPunct="1">
              <a:lnSpc>
                <a:spcPct val="90000"/>
              </a:lnSpc>
              <a:spcBef>
                <a:spcPts val="800"/>
              </a:spcBef>
              <a:buClr>
                <a:schemeClr val="accent1">
                  <a:lumMod val="75000"/>
                </a:schemeClr>
              </a:buClr>
              <a:buFont typeface="Arial" pitchFamily="34" charset="0"/>
              <a:buNone/>
              <a:defRPr sz="1900" kern="1200">
                <a:solidFill>
                  <a:schemeClr val="tx1">
                    <a:tint val="75000"/>
                  </a:schemeClr>
                </a:solidFill>
                <a:latin typeface="+mn-lt"/>
                <a:ea typeface="+mn-ea"/>
                <a:cs typeface="+mn-cs"/>
              </a:defRPr>
            </a:lvl5pPr>
            <a:lvl6pPr marL="3047467" indent="0" algn="l" defTabSz="1218987" rtl="0" eaLnBrk="1" latinLnBrk="0" hangingPunct="1">
              <a:lnSpc>
                <a:spcPct val="90000"/>
              </a:lnSpc>
              <a:spcBef>
                <a:spcPts val="800"/>
              </a:spcBef>
              <a:buClr>
                <a:schemeClr val="accent1"/>
              </a:buClr>
              <a:buFont typeface="Arial" pitchFamily="34" charset="0"/>
              <a:buNone/>
              <a:defRPr sz="1900" kern="1200" baseline="0">
                <a:solidFill>
                  <a:schemeClr val="tx1">
                    <a:tint val="75000"/>
                  </a:schemeClr>
                </a:solidFill>
                <a:latin typeface="+mn-lt"/>
                <a:ea typeface="+mn-ea"/>
                <a:cs typeface="+mn-cs"/>
              </a:defRPr>
            </a:lvl6pPr>
            <a:lvl7pPr marL="3656960" indent="0" algn="l" defTabSz="1218987" rtl="0" eaLnBrk="1" latinLnBrk="0" hangingPunct="1">
              <a:lnSpc>
                <a:spcPct val="90000"/>
              </a:lnSpc>
              <a:spcBef>
                <a:spcPts val="800"/>
              </a:spcBef>
              <a:buClr>
                <a:schemeClr val="accent1"/>
              </a:buClr>
              <a:buFont typeface="Arial" pitchFamily="34" charset="0"/>
              <a:buNone/>
              <a:defRPr sz="1900" kern="1200" baseline="0">
                <a:solidFill>
                  <a:schemeClr val="tx1">
                    <a:tint val="75000"/>
                  </a:schemeClr>
                </a:solidFill>
                <a:latin typeface="+mn-lt"/>
                <a:ea typeface="+mn-ea"/>
                <a:cs typeface="+mn-cs"/>
              </a:defRPr>
            </a:lvl7pPr>
            <a:lvl8pPr marL="4266453" indent="0" algn="l" defTabSz="1218987" rtl="0" eaLnBrk="1" latinLnBrk="0" hangingPunct="1">
              <a:lnSpc>
                <a:spcPct val="90000"/>
              </a:lnSpc>
              <a:spcBef>
                <a:spcPts val="800"/>
              </a:spcBef>
              <a:buClr>
                <a:schemeClr val="accent1"/>
              </a:buClr>
              <a:buFont typeface="Arial" pitchFamily="34" charset="0"/>
              <a:buNone/>
              <a:defRPr sz="1900" kern="1200" baseline="0">
                <a:solidFill>
                  <a:schemeClr val="tx1">
                    <a:tint val="75000"/>
                  </a:schemeClr>
                </a:solidFill>
                <a:latin typeface="+mn-lt"/>
                <a:ea typeface="+mn-ea"/>
                <a:cs typeface="+mn-cs"/>
              </a:defRPr>
            </a:lvl8pPr>
            <a:lvl9pPr marL="4875947" indent="0" algn="l" defTabSz="1218987" rtl="0" eaLnBrk="1" latinLnBrk="0" hangingPunct="1">
              <a:lnSpc>
                <a:spcPct val="90000"/>
              </a:lnSpc>
              <a:spcBef>
                <a:spcPts val="800"/>
              </a:spcBef>
              <a:buClr>
                <a:schemeClr val="accent1"/>
              </a:buClr>
              <a:buFont typeface="Arial" pitchFamily="34" charset="0"/>
              <a:buNone/>
              <a:defRPr sz="1900" kern="1200" baseline="0">
                <a:solidFill>
                  <a:schemeClr val="tx1">
                    <a:tint val="75000"/>
                  </a:schemeClr>
                </a:solidFill>
                <a:latin typeface="+mn-lt"/>
                <a:ea typeface="+mn-ea"/>
                <a:cs typeface="+mn-cs"/>
              </a:defRPr>
            </a:lvl9pPr>
          </a:lstStyle>
          <a:p>
            <a:pPr>
              <a:spcBef>
                <a:spcPts val="0"/>
              </a:spcBef>
            </a:pPr>
            <a:r>
              <a:rPr lang="es-ES" sz="1400" dirty="0"/>
              <a:t>Unidad de Aprendizaje </a:t>
            </a:r>
          </a:p>
          <a:p>
            <a:pPr>
              <a:spcBef>
                <a:spcPts val="0"/>
              </a:spcBef>
            </a:pPr>
            <a:r>
              <a:rPr lang="es-ES" sz="1400" b="1" dirty="0"/>
              <a:t>Diseño de familia de productos</a:t>
            </a:r>
          </a:p>
        </p:txBody>
      </p:sp>
      <p:sp>
        <p:nvSpPr>
          <p:cNvPr id="7" name="Título 1"/>
          <p:cNvSpPr txBox="1">
            <a:spLocks/>
          </p:cNvSpPr>
          <p:nvPr/>
        </p:nvSpPr>
        <p:spPr>
          <a:xfrm>
            <a:off x="1636239" y="3703280"/>
            <a:ext cx="5871521" cy="734127"/>
          </a:xfrm>
          <a:prstGeom prst="rect">
            <a:avLst/>
          </a:prstGeom>
        </p:spPr>
        <p:txBody>
          <a:bodyPr vert="horz" lIns="91448" tIns="45724" rIns="91448" bIns="45724" rtlCol="0" anchor="b">
            <a:noAutofit/>
          </a:bodyPr>
          <a:lstStyle>
            <a:lvl1pPr algn="l" defTabSz="1218987" rtl="0" eaLnBrk="1" latinLnBrk="0" hangingPunct="1">
              <a:lnSpc>
                <a:spcPct val="100000"/>
              </a:lnSpc>
              <a:spcBef>
                <a:spcPct val="0"/>
              </a:spcBef>
              <a:buNone/>
              <a:defRPr sz="6000" kern="1200">
                <a:solidFill>
                  <a:schemeClr val="tx1"/>
                </a:solidFill>
                <a:latin typeface="+mj-lt"/>
                <a:ea typeface="+mj-ea"/>
                <a:cs typeface="+mj-cs"/>
              </a:defRPr>
            </a:lvl1pPr>
          </a:lstStyle>
          <a:p>
            <a:pPr algn="ctr"/>
            <a:r>
              <a:rPr lang="es-MX" sz="1800" dirty="0"/>
              <a:t>UNIVERSIDAD AUTÓNOMA DEL ESTADO DE MÉXICO</a:t>
            </a:r>
          </a:p>
          <a:p>
            <a:pPr algn="ctr"/>
            <a:r>
              <a:rPr lang="es-MX" sz="1500" dirty="0"/>
              <a:t>Centro Universitario UAEM Valle de Chalco</a:t>
            </a:r>
          </a:p>
        </p:txBody>
      </p:sp>
      <p:pic>
        <p:nvPicPr>
          <p:cNvPr id="8" name="Imagen 7"/>
          <p:cNvPicPr/>
          <p:nvPr/>
        </p:nvPicPr>
        <p:blipFill rotWithShape="1">
          <a:blip r:embed="rId2" cstate="screen">
            <a:extLst>
              <a:ext uri="{28A0092B-C50C-407E-A947-70E740481C1C}">
                <a14:useLocalDpi xmlns:a14="http://schemas.microsoft.com/office/drawing/2010/main"/>
              </a:ext>
            </a:extLst>
          </a:blip>
          <a:srcRect t="-1"/>
          <a:stretch/>
        </p:blipFill>
        <p:spPr bwMode="auto">
          <a:xfrm>
            <a:off x="122377" y="3832293"/>
            <a:ext cx="939566" cy="808191"/>
          </a:xfrm>
          <a:prstGeom prst="rect">
            <a:avLst/>
          </a:prstGeom>
          <a:noFill/>
          <a:ln>
            <a:noFill/>
          </a:ln>
          <a:extLst>
            <a:ext uri="{53640926-AAD7-44d8-BBD7-CCE9431645EC}">
              <a14:shadowObscured xmlns:a14="http://schemas.microsoft.com/office/drawing/2010/main" xmlns=""/>
            </a:ext>
          </a:extLst>
        </p:spPr>
      </p:pic>
      <p:sp>
        <p:nvSpPr>
          <p:cNvPr id="9" name="Subtítulo 2"/>
          <p:cNvSpPr txBox="1">
            <a:spLocks/>
          </p:cNvSpPr>
          <p:nvPr/>
        </p:nvSpPr>
        <p:spPr>
          <a:xfrm>
            <a:off x="268988" y="6300196"/>
            <a:ext cx="3478526" cy="524371"/>
          </a:xfrm>
          <a:prstGeom prst="rect">
            <a:avLst/>
          </a:prstGeom>
        </p:spPr>
        <p:txBody>
          <a:bodyPr vert="horz" lIns="91448" tIns="45724" rIns="91448" bIns="45724" rtlCol="0" anchor="t">
            <a:noAutofit/>
          </a:bodyPr>
          <a:lstStyle>
            <a:lvl1pPr marL="0" indent="0" algn="l" defTabSz="1218987" rtl="0" eaLnBrk="1" latinLnBrk="0" hangingPunct="1">
              <a:lnSpc>
                <a:spcPct val="90000"/>
              </a:lnSpc>
              <a:spcBef>
                <a:spcPts val="1800"/>
              </a:spcBef>
              <a:buClr>
                <a:schemeClr val="accent1">
                  <a:lumMod val="75000"/>
                </a:schemeClr>
              </a:buClr>
              <a:buFont typeface="Arial" pitchFamily="34" charset="0"/>
              <a:buNone/>
              <a:defRPr sz="2800" kern="1200">
                <a:solidFill>
                  <a:schemeClr val="accent1">
                    <a:lumMod val="75000"/>
                  </a:schemeClr>
                </a:solidFill>
                <a:latin typeface="+mn-lt"/>
                <a:ea typeface="+mn-ea"/>
                <a:cs typeface="+mn-cs"/>
              </a:defRPr>
            </a:lvl1pPr>
            <a:lvl2pPr marL="609493" indent="0" algn="l" defTabSz="1218987" rtl="0" eaLnBrk="1" latinLnBrk="0" hangingPunct="1">
              <a:lnSpc>
                <a:spcPct val="90000"/>
              </a:lnSpc>
              <a:spcBef>
                <a:spcPts val="1200"/>
              </a:spcBef>
              <a:buClr>
                <a:schemeClr val="accent1">
                  <a:lumMod val="75000"/>
                </a:schemeClr>
              </a:buClr>
              <a:buFont typeface="Arial" pitchFamily="34" charset="0"/>
              <a:buNone/>
              <a:defRPr sz="2400" kern="1200">
                <a:solidFill>
                  <a:schemeClr val="tx1">
                    <a:tint val="75000"/>
                  </a:schemeClr>
                </a:solidFill>
                <a:latin typeface="+mn-lt"/>
                <a:ea typeface="+mn-ea"/>
                <a:cs typeface="+mn-cs"/>
              </a:defRPr>
            </a:lvl2pPr>
            <a:lvl3pPr marL="1218987" indent="0" algn="l" defTabSz="1218987" rtl="0" eaLnBrk="1" latinLnBrk="0" hangingPunct="1">
              <a:lnSpc>
                <a:spcPct val="90000"/>
              </a:lnSpc>
              <a:spcBef>
                <a:spcPts val="800"/>
              </a:spcBef>
              <a:buClr>
                <a:schemeClr val="accent1">
                  <a:lumMod val="75000"/>
                </a:schemeClr>
              </a:buClr>
              <a:buFont typeface="Arial" pitchFamily="34" charset="0"/>
              <a:buNone/>
              <a:defRPr sz="2100" kern="1200">
                <a:solidFill>
                  <a:schemeClr val="tx1">
                    <a:tint val="75000"/>
                  </a:schemeClr>
                </a:solidFill>
                <a:latin typeface="+mn-lt"/>
                <a:ea typeface="+mn-ea"/>
                <a:cs typeface="+mn-cs"/>
              </a:defRPr>
            </a:lvl3pPr>
            <a:lvl4pPr marL="1828480" indent="0" algn="l" defTabSz="1218987" rtl="0" eaLnBrk="1" latinLnBrk="0" hangingPunct="1">
              <a:lnSpc>
                <a:spcPct val="90000"/>
              </a:lnSpc>
              <a:spcBef>
                <a:spcPts val="800"/>
              </a:spcBef>
              <a:buClr>
                <a:schemeClr val="accent1">
                  <a:lumMod val="75000"/>
                </a:schemeClr>
              </a:buClr>
              <a:buFont typeface="Arial" pitchFamily="34" charset="0"/>
              <a:buNone/>
              <a:defRPr sz="1900" kern="1200">
                <a:solidFill>
                  <a:schemeClr val="tx1">
                    <a:tint val="75000"/>
                  </a:schemeClr>
                </a:solidFill>
                <a:latin typeface="+mn-lt"/>
                <a:ea typeface="+mn-ea"/>
                <a:cs typeface="+mn-cs"/>
              </a:defRPr>
            </a:lvl4pPr>
            <a:lvl5pPr marL="2437973" indent="0" algn="l" defTabSz="1218987" rtl="0" eaLnBrk="1" latinLnBrk="0" hangingPunct="1">
              <a:lnSpc>
                <a:spcPct val="90000"/>
              </a:lnSpc>
              <a:spcBef>
                <a:spcPts val="800"/>
              </a:spcBef>
              <a:buClr>
                <a:schemeClr val="accent1">
                  <a:lumMod val="75000"/>
                </a:schemeClr>
              </a:buClr>
              <a:buFont typeface="Arial" pitchFamily="34" charset="0"/>
              <a:buNone/>
              <a:defRPr sz="1900" kern="1200">
                <a:solidFill>
                  <a:schemeClr val="tx1">
                    <a:tint val="75000"/>
                  </a:schemeClr>
                </a:solidFill>
                <a:latin typeface="+mn-lt"/>
                <a:ea typeface="+mn-ea"/>
                <a:cs typeface="+mn-cs"/>
              </a:defRPr>
            </a:lvl5pPr>
            <a:lvl6pPr marL="3047467" indent="0" algn="l" defTabSz="1218987" rtl="0" eaLnBrk="1" latinLnBrk="0" hangingPunct="1">
              <a:lnSpc>
                <a:spcPct val="90000"/>
              </a:lnSpc>
              <a:spcBef>
                <a:spcPts val="800"/>
              </a:spcBef>
              <a:buClr>
                <a:schemeClr val="accent1"/>
              </a:buClr>
              <a:buFont typeface="Arial" pitchFamily="34" charset="0"/>
              <a:buNone/>
              <a:defRPr sz="1900" kern="1200" baseline="0">
                <a:solidFill>
                  <a:schemeClr val="tx1">
                    <a:tint val="75000"/>
                  </a:schemeClr>
                </a:solidFill>
                <a:latin typeface="+mn-lt"/>
                <a:ea typeface="+mn-ea"/>
                <a:cs typeface="+mn-cs"/>
              </a:defRPr>
            </a:lvl6pPr>
            <a:lvl7pPr marL="3656960" indent="0" algn="l" defTabSz="1218987" rtl="0" eaLnBrk="1" latinLnBrk="0" hangingPunct="1">
              <a:lnSpc>
                <a:spcPct val="90000"/>
              </a:lnSpc>
              <a:spcBef>
                <a:spcPts val="800"/>
              </a:spcBef>
              <a:buClr>
                <a:schemeClr val="accent1"/>
              </a:buClr>
              <a:buFont typeface="Arial" pitchFamily="34" charset="0"/>
              <a:buNone/>
              <a:defRPr sz="1900" kern="1200" baseline="0">
                <a:solidFill>
                  <a:schemeClr val="tx1">
                    <a:tint val="75000"/>
                  </a:schemeClr>
                </a:solidFill>
                <a:latin typeface="+mn-lt"/>
                <a:ea typeface="+mn-ea"/>
                <a:cs typeface="+mn-cs"/>
              </a:defRPr>
            </a:lvl7pPr>
            <a:lvl8pPr marL="4266453" indent="0" algn="l" defTabSz="1218987" rtl="0" eaLnBrk="1" latinLnBrk="0" hangingPunct="1">
              <a:lnSpc>
                <a:spcPct val="90000"/>
              </a:lnSpc>
              <a:spcBef>
                <a:spcPts val="800"/>
              </a:spcBef>
              <a:buClr>
                <a:schemeClr val="accent1"/>
              </a:buClr>
              <a:buFont typeface="Arial" pitchFamily="34" charset="0"/>
              <a:buNone/>
              <a:defRPr sz="1900" kern="1200" baseline="0">
                <a:solidFill>
                  <a:schemeClr val="tx1">
                    <a:tint val="75000"/>
                  </a:schemeClr>
                </a:solidFill>
                <a:latin typeface="+mn-lt"/>
                <a:ea typeface="+mn-ea"/>
                <a:cs typeface="+mn-cs"/>
              </a:defRPr>
            </a:lvl8pPr>
            <a:lvl9pPr marL="4875947" indent="0" algn="l" defTabSz="1218987" rtl="0" eaLnBrk="1" latinLnBrk="0" hangingPunct="1">
              <a:lnSpc>
                <a:spcPct val="90000"/>
              </a:lnSpc>
              <a:spcBef>
                <a:spcPts val="800"/>
              </a:spcBef>
              <a:buClr>
                <a:schemeClr val="accent1"/>
              </a:buClr>
              <a:buFont typeface="Arial" pitchFamily="34" charset="0"/>
              <a:buNone/>
              <a:defRPr sz="1900" kern="1200" baseline="0">
                <a:solidFill>
                  <a:schemeClr val="tx1">
                    <a:tint val="75000"/>
                  </a:schemeClr>
                </a:solidFill>
                <a:latin typeface="+mn-lt"/>
                <a:ea typeface="+mn-ea"/>
                <a:cs typeface="+mn-cs"/>
              </a:defRPr>
            </a:lvl9pPr>
          </a:lstStyle>
          <a:p>
            <a:pPr>
              <a:lnSpc>
                <a:spcPct val="100000"/>
              </a:lnSpc>
              <a:spcBef>
                <a:spcPts val="0"/>
              </a:spcBef>
            </a:pPr>
            <a:r>
              <a:rPr lang="es-ES" sz="1400" dirty="0">
                <a:solidFill>
                  <a:schemeClr val="accent5"/>
                </a:solidFill>
              </a:rPr>
              <a:t>Licenciatura en Diseño Industrial</a:t>
            </a:r>
          </a:p>
          <a:p>
            <a:pPr>
              <a:lnSpc>
                <a:spcPct val="100000"/>
              </a:lnSpc>
              <a:spcBef>
                <a:spcPts val="0"/>
              </a:spcBef>
            </a:pPr>
            <a:r>
              <a:rPr lang="es-ES" sz="1400" dirty="0">
                <a:solidFill>
                  <a:schemeClr val="accent5"/>
                </a:solidFill>
              </a:rPr>
              <a:t>Plan de Estudios 2015</a:t>
            </a:r>
          </a:p>
        </p:txBody>
      </p:sp>
      <p:pic>
        <p:nvPicPr>
          <p:cNvPr id="10" name="Imagen 9"/>
          <p:cNvPicPr/>
          <p:nvPr/>
        </p:nvPicPr>
        <p:blipFill rotWithShape="1">
          <a:blip r:embed="rId3" cstate="screen">
            <a:extLst>
              <a:ext uri="{28A0092B-C50C-407E-A947-70E740481C1C}">
                <a14:useLocalDpi xmlns:a14="http://schemas.microsoft.com/office/drawing/2010/main"/>
              </a:ext>
            </a:extLst>
          </a:blip>
          <a:srcRect/>
          <a:stretch/>
        </p:blipFill>
        <p:spPr>
          <a:xfrm>
            <a:off x="8082056" y="3878635"/>
            <a:ext cx="792956" cy="761849"/>
          </a:xfrm>
          <a:prstGeom prst="roundRect">
            <a:avLst>
              <a:gd name="adj" fmla="val 8594"/>
            </a:avLst>
          </a:prstGeom>
          <a:solidFill>
            <a:srgbClr val="FFFFFF">
              <a:shade val="85000"/>
            </a:srgbClr>
          </a:solidFill>
          <a:ln>
            <a:noFill/>
          </a:ln>
          <a:effectLst/>
        </p:spPr>
      </p:pic>
      <p:sp>
        <p:nvSpPr>
          <p:cNvPr id="13" name="Marcador de texto 4"/>
          <p:cNvSpPr txBox="1">
            <a:spLocks/>
          </p:cNvSpPr>
          <p:nvPr/>
        </p:nvSpPr>
        <p:spPr>
          <a:xfrm>
            <a:off x="5202605" y="6062718"/>
            <a:ext cx="3672407" cy="761849"/>
          </a:xfrm>
          <a:prstGeom prst="rect">
            <a:avLst/>
          </a:prstGeom>
        </p:spPr>
        <p:txBody>
          <a:bodyPr vert="horz" lIns="121899" tIns="60949" rIns="121899" bIns="60949" rtlCol="0">
            <a:noAutofit/>
          </a:bodyPr>
          <a:lstStyle>
            <a:lvl1pPr marL="0" indent="0" algn="l" defTabSz="914240" rtl="0" eaLnBrk="1" latinLnBrk="0" hangingPunct="1">
              <a:lnSpc>
                <a:spcPct val="90000"/>
              </a:lnSpc>
              <a:spcBef>
                <a:spcPts val="1350"/>
              </a:spcBef>
              <a:buClr>
                <a:schemeClr val="accent1">
                  <a:lumMod val="75000"/>
                </a:schemeClr>
              </a:buClr>
              <a:buFont typeface="Arial" pitchFamily="34" charset="0"/>
              <a:buNone/>
              <a:defRPr sz="2100" kern="1200">
                <a:solidFill>
                  <a:schemeClr val="accent1">
                    <a:lumMod val="75000"/>
                  </a:schemeClr>
                </a:solidFill>
                <a:latin typeface="+mn-lt"/>
                <a:ea typeface="+mn-ea"/>
                <a:cs typeface="+mn-cs"/>
              </a:defRPr>
            </a:lvl1pPr>
            <a:lvl2pPr marL="457120" indent="0" algn="ctr" defTabSz="914240" rtl="0" eaLnBrk="1" latinLnBrk="0" hangingPunct="1">
              <a:lnSpc>
                <a:spcPct val="90000"/>
              </a:lnSpc>
              <a:spcBef>
                <a:spcPts val="900"/>
              </a:spcBef>
              <a:buClr>
                <a:schemeClr val="accent1">
                  <a:lumMod val="75000"/>
                </a:schemeClr>
              </a:buClr>
              <a:buFont typeface="Arial" pitchFamily="34" charset="0"/>
              <a:buNone/>
              <a:defRPr sz="1800" kern="1200">
                <a:solidFill>
                  <a:schemeClr val="tx1">
                    <a:tint val="75000"/>
                  </a:schemeClr>
                </a:solidFill>
                <a:latin typeface="+mn-lt"/>
                <a:ea typeface="+mn-ea"/>
                <a:cs typeface="+mn-cs"/>
              </a:defRPr>
            </a:lvl2pPr>
            <a:lvl3pPr marL="91424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3pPr>
            <a:lvl4pPr marL="137136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4pPr>
            <a:lvl5pPr marL="1828480" indent="0" algn="ctr" defTabSz="914240" rtl="0" eaLnBrk="1" latinLnBrk="0" hangingPunct="1">
              <a:lnSpc>
                <a:spcPct val="90000"/>
              </a:lnSpc>
              <a:spcBef>
                <a:spcPts val="600"/>
              </a:spcBef>
              <a:buClr>
                <a:schemeClr val="accent1">
                  <a:lumMod val="75000"/>
                </a:schemeClr>
              </a:buClr>
              <a:buFont typeface="Arial" pitchFamily="34" charset="0"/>
              <a:buNone/>
              <a:defRPr sz="1500" kern="1200">
                <a:solidFill>
                  <a:schemeClr val="tx1">
                    <a:tint val="75000"/>
                  </a:schemeClr>
                </a:solidFill>
                <a:latin typeface="+mn-lt"/>
                <a:ea typeface="+mn-ea"/>
                <a:cs typeface="+mn-cs"/>
              </a:defRPr>
            </a:lvl5pPr>
            <a:lvl6pPr marL="228560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6pPr>
            <a:lvl7pPr marL="274272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7pPr>
            <a:lvl8pPr marL="319984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8pPr>
            <a:lvl9pPr marL="3656960" indent="0" algn="ctr" defTabSz="914240" rtl="0" eaLnBrk="1" latinLnBrk="0" hangingPunct="1">
              <a:lnSpc>
                <a:spcPct val="90000"/>
              </a:lnSpc>
              <a:spcBef>
                <a:spcPts val="600"/>
              </a:spcBef>
              <a:buClr>
                <a:schemeClr val="accent1"/>
              </a:buClr>
              <a:buFont typeface="Arial" pitchFamily="34" charset="0"/>
              <a:buNone/>
              <a:defRPr sz="1500" kern="1200" baseline="0">
                <a:solidFill>
                  <a:schemeClr val="tx1">
                    <a:tint val="75000"/>
                  </a:schemeClr>
                </a:solidFill>
                <a:latin typeface="+mn-lt"/>
                <a:ea typeface="+mn-ea"/>
                <a:cs typeface="+mn-cs"/>
              </a:defRPr>
            </a:lvl9pPr>
          </a:lstStyle>
          <a:p>
            <a:pPr algn="r"/>
            <a:r>
              <a:rPr lang="es-MX" sz="1400" dirty="0">
                <a:solidFill>
                  <a:schemeClr val="accent5"/>
                </a:solidFill>
              </a:rPr>
              <a:t>Dr. en </a:t>
            </a:r>
            <a:r>
              <a:rPr lang="es-MX" sz="1400" dirty="0" err="1">
                <a:solidFill>
                  <a:schemeClr val="accent5"/>
                </a:solidFill>
              </a:rPr>
              <a:t>Dis</a:t>
            </a:r>
            <a:r>
              <a:rPr lang="es-MX" sz="1400" dirty="0">
                <a:solidFill>
                  <a:schemeClr val="accent5"/>
                </a:solidFill>
              </a:rPr>
              <a:t>. Josué Deniss Rojas Aragón</a:t>
            </a:r>
          </a:p>
          <a:p>
            <a:pPr algn="r">
              <a:lnSpc>
                <a:spcPct val="100000"/>
              </a:lnSpc>
              <a:spcBef>
                <a:spcPts val="0"/>
              </a:spcBef>
            </a:pPr>
            <a:r>
              <a:rPr lang="es-ES" sz="1400" i="1" dirty="0">
                <a:solidFill>
                  <a:schemeClr val="accent5"/>
                </a:solidFill>
              </a:rPr>
              <a:t>Colaboró: Vanessa </a:t>
            </a:r>
            <a:r>
              <a:rPr lang="es-ES" sz="1400" i="1" dirty="0" err="1">
                <a:solidFill>
                  <a:schemeClr val="accent5"/>
                </a:solidFill>
              </a:rPr>
              <a:t>Bucio</a:t>
            </a:r>
            <a:r>
              <a:rPr lang="es-ES" sz="1400" i="1" dirty="0">
                <a:solidFill>
                  <a:schemeClr val="accent5"/>
                </a:solidFill>
              </a:rPr>
              <a:t> López</a:t>
            </a:r>
          </a:p>
          <a:p>
            <a:pPr algn="r">
              <a:lnSpc>
                <a:spcPct val="100000"/>
              </a:lnSpc>
              <a:spcBef>
                <a:spcPts val="0"/>
              </a:spcBef>
            </a:pPr>
            <a:r>
              <a:rPr lang="es-ES" sz="1400" i="1" dirty="0">
                <a:solidFill>
                  <a:schemeClr val="accent5"/>
                </a:solidFill>
              </a:rPr>
              <a:t>Septiembre 2019</a:t>
            </a:r>
          </a:p>
          <a:p>
            <a:pPr algn="r"/>
            <a:endParaRPr lang="es-MX" sz="1400" dirty="0">
              <a:solidFill>
                <a:schemeClr val="accent2">
                  <a:lumMod val="75000"/>
                </a:schemeClr>
              </a:solidFill>
            </a:endParaRPr>
          </a:p>
        </p:txBody>
      </p:sp>
    </p:spTree>
    <p:extLst>
      <p:ext uri="{BB962C8B-B14F-4D97-AF65-F5344CB8AC3E}">
        <p14:creationId xmlns:p14="http://schemas.microsoft.com/office/powerpoint/2010/main" val="599561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esultado de imagen para set de herramienta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11086" y="3004824"/>
            <a:ext cx="2869917" cy="2869917"/>
          </a:xfrm>
          <a:prstGeom prst="rect">
            <a:avLst/>
          </a:prstGeom>
          <a:noFill/>
          <a:extLst>
            <a:ext uri="{909E8E84-426E-40dd-AFC4-6F175D3DCCD1}">
              <a14:hiddenFill xmlns:a14="http://schemas.microsoft.com/office/drawing/2010/main" xmlns="">
                <a:solidFill>
                  <a:srgbClr val="FFFFFF"/>
                </a:solidFill>
              </a14:hiddenFill>
            </a:ext>
          </a:extLst>
        </p:spPr>
      </p:pic>
      <p:sp>
        <p:nvSpPr>
          <p:cNvPr id="3" name="Marcador de contenido 2"/>
          <p:cNvSpPr>
            <a:spLocks noGrp="1"/>
          </p:cNvSpPr>
          <p:nvPr>
            <p:ph idx="1"/>
          </p:nvPr>
        </p:nvSpPr>
        <p:spPr>
          <a:xfrm>
            <a:off x="1328160" y="1883797"/>
            <a:ext cx="6677429" cy="1088661"/>
          </a:xfrm>
        </p:spPr>
        <p:txBody>
          <a:bodyPr>
            <a:normAutofit/>
          </a:bodyPr>
          <a:lstStyle/>
          <a:p>
            <a:pPr marL="0" indent="0" algn="just">
              <a:lnSpc>
                <a:spcPct val="130000"/>
              </a:lnSpc>
              <a:buNone/>
            </a:pPr>
            <a:r>
              <a:rPr lang="es-MX" sz="1500" dirty="0">
                <a:solidFill>
                  <a:schemeClr val="bg2">
                    <a:lumMod val="25000"/>
                  </a:schemeClr>
                </a:solidFill>
              </a:rPr>
              <a:t>Gómez (2009) menciona que un conjunto de productos requiere tener ciertas características para que pueda considerarse como una familia, mismos que deberán contar con lo siguiente:</a:t>
            </a:r>
          </a:p>
        </p:txBody>
      </p:sp>
      <p:sp>
        <p:nvSpPr>
          <p:cNvPr id="4" name="Rectángulo 3"/>
          <p:cNvSpPr/>
          <p:nvPr/>
        </p:nvSpPr>
        <p:spPr>
          <a:xfrm>
            <a:off x="4572000" y="2851206"/>
            <a:ext cx="3360914" cy="3177152"/>
          </a:xfrm>
          <a:prstGeom prst="rect">
            <a:avLst/>
          </a:prstGeom>
        </p:spPr>
        <p:txBody>
          <a:bodyPr wrap="square">
            <a:spAutoFit/>
          </a:bodyPr>
          <a:lstStyle/>
          <a:p>
            <a:pPr marL="285750" indent="-285750" algn="just">
              <a:lnSpc>
                <a:spcPct val="140000"/>
              </a:lnSpc>
              <a:buClr>
                <a:schemeClr val="bg2">
                  <a:lumMod val="75000"/>
                </a:schemeClr>
              </a:buClr>
              <a:buSzPct val="130000"/>
              <a:buFont typeface="Arial"/>
              <a:buChar char="•"/>
            </a:pPr>
            <a:r>
              <a:rPr lang="es-MX" sz="1500" dirty="0">
                <a:solidFill>
                  <a:schemeClr val="bg2">
                    <a:lumMod val="25000"/>
                  </a:schemeClr>
                </a:solidFill>
              </a:rPr>
              <a:t>Poseer lenguajes identificables como similares</a:t>
            </a:r>
          </a:p>
          <a:p>
            <a:pPr marL="285750" indent="-285750" algn="just">
              <a:lnSpc>
                <a:spcPct val="140000"/>
              </a:lnSpc>
              <a:buClr>
                <a:schemeClr val="bg2">
                  <a:lumMod val="75000"/>
                </a:schemeClr>
              </a:buClr>
              <a:buSzPct val="130000"/>
              <a:buFont typeface="Arial"/>
              <a:buChar char="•"/>
            </a:pPr>
            <a:r>
              <a:rPr lang="es-MX" sz="1500" dirty="0">
                <a:solidFill>
                  <a:schemeClr val="bg2">
                    <a:lumMod val="25000"/>
                  </a:schemeClr>
                </a:solidFill>
              </a:rPr>
              <a:t>Satisfacer un mismo tipo de necesidad</a:t>
            </a:r>
          </a:p>
          <a:p>
            <a:pPr marL="285750" indent="-285750" algn="just">
              <a:lnSpc>
                <a:spcPct val="140000"/>
              </a:lnSpc>
              <a:buClr>
                <a:schemeClr val="bg2">
                  <a:lumMod val="75000"/>
                </a:schemeClr>
              </a:buClr>
              <a:buSzPct val="130000"/>
              <a:buFont typeface="Arial"/>
              <a:buChar char="•"/>
            </a:pPr>
            <a:r>
              <a:rPr lang="es-MX" sz="1500" dirty="0">
                <a:solidFill>
                  <a:schemeClr val="bg2">
                    <a:lumMod val="25000"/>
                  </a:schemeClr>
                </a:solidFill>
              </a:rPr>
              <a:t>Ser complementarios en su uso y función</a:t>
            </a:r>
          </a:p>
          <a:p>
            <a:pPr marL="285750" indent="-285750" algn="just">
              <a:lnSpc>
                <a:spcPct val="140000"/>
              </a:lnSpc>
              <a:buClr>
                <a:schemeClr val="bg2">
                  <a:lumMod val="75000"/>
                </a:schemeClr>
              </a:buClr>
              <a:buSzPct val="130000"/>
              <a:buFont typeface="Arial"/>
              <a:buChar char="•"/>
            </a:pPr>
            <a:r>
              <a:rPr lang="es-MX" sz="1500" dirty="0">
                <a:solidFill>
                  <a:schemeClr val="bg2">
                    <a:lumMod val="25000"/>
                  </a:schemeClr>
                </a:solidFill>
              </a:rPr>
              <a:t>Ser usables en contextos y circunstancias </a:t>
            </a:r>
          </a:p>
          <a:p>
            <a:pPr algn="just">
              <a:lnSpc>
                <a:spcPct val="90000"/>
              </a:lnSpc>
              <a:buClr>
                <a:schemeClr val="bg2">
                  <a:lumMod val="75000"/>
                </a:schemeClr>
              </a:buClr>
              <a:buSzPct val="130000"/>
            </a:pPr>
            <a:r>
              <a:rPr lang="es-MX" sz="1500" dirty="0">
                <a:solidFill>
                  <a:schemeClr val="bg2">
                    <a:lumMod val="25000"/>
                  </a:schemeClr>
                </a:solidFill>
              </a:rPr>
              <a:t>      definidas y reconocibles </a:t>
            </a:r>
          </a:p>
          <a:p>
            <a:pPr marL="285750" indent="-285750" algn="just">
              <a:lnSpc>
                <a:spcPct val="140000"/>
              </a:lnSpc>
              <a:buClr>
                <a:schemeClr val="bg2">
                  <a:lumMod val="75000"/>
                </a:schemeClr>
              </a:buClr>
              <a:buSzPct val="130000"/>
              <a:buFont typeface="Arial"/>
              <a:buChar char="•"/>
            </a:pPr>
            <a:r>
              <a:rPr lang="es-MX" sz="1500" dirty="0">
                <a:solidFill>
                  <a:schemeClr val="bg2">
                    <a:lumMod val="25000"/>
                  </a:schemeClr>
                </a:solidFill>
              </a:rPr>
              <a:t>Ser vendidos a una misma categoría</a:t>
            </a:r>
          </a:p>
        </p:txBody>
      </p:sp>
      <p:sp>
        <p:nvSpPr>
          <p:cNvPr id="6" name="CuadroTexto 5"/>
          <p:cNvSpPr txBox="1"/>
          <p:nvPr/>
        </p:nvSpPr>
        <p:spPr>
          <a:xfrm>
            <a:off x="1211086" y="5774801"/>
            <a:ext cx="3000143" cy="430887"/>
          </a:xfrm>
          <a:prstGeom prst="rect">
            <a:avLst/>
          </a:prstGeom>
          <a:noFill/>
        </p:spPr>
        <p:txBody>
          <a:bodyPr wrap="square" rtlCol="0">
            <a:spAutoFit/>
          </a:bodyPr>
          <a:lstStyle/>
          <a:p>
            <a:pPr algn="ctr"/>
            <a:r>
              <a:rPr lang="es-ES" sz="1100" b="1" dirty="0">
                <a:solidFill>
                  <a:schemeClr val="accent5">
                    <a:lumMod val="75000"/>
                  </a:schemeClr>
                </a:solidFill>
              </a:rPr>
              <a:t>Fig. 5 </a:t>
            </a:r>
            <a:r>
              <a:rPr lang="es-ES" sz="1100" dirty="0">
                <a:solidFill>
                  <a:schemeClr val="accent5">
                    <a:lumMod val="75000"/>
                  </a:schemeClr>
                </a:solidFill>
              </a:rPr>
              <a:t>Familia de herramientas.</a:t>
            </a:r>
          </a:p>
          <a:p>
            <a:pPr algn="ctr"/>
            <a:r>
              <a:rPr lang="es-ES" sz="1100" b="1" dirty="0">
                <a:solidFill>
                  <a:schemeClr val="accent5">
                    <a:lumMod val="75000"/>
                  </a:schemeClr>
                </a:solidFill>
              </a:rPr>
              <a:t>Fuente: </a:t>
            </a:r>
            <a:r>
              <a:rPr lang="es-ES" sz="1100" dirty="0" err="1">
                <a:solidFill>
                  <a:schemeClr val="accent5">
                    <a:lumMod val="75000"/>
                  </a:schemeClr>
                </a:solidFill>
              </a:rPr>
              <a:t>Fertimon</a:t>
            </a:r>
            <a:r>
              <a:rPr lang="es-ES" sz="1100" dirty="0">
                <a:solidFill>
                  <a:schemeClr val="accent5">
                    <a:lumMod val="75000"/>
                  </a:schemeClr>
                </a:solidFill>
              </a:rPr>
              <a:t> (2018)</a:t>
            </a:r>
          </a:p>
        </p:txBody>
      </p:sp>
      <p:sp>
        <p:nvSpPr>
          <p:cNvPr id="7" name="Título 1">
            <a:extLst>
              <a:ext uri="{FF2B5EF4-FFF2-40B4-BE49-F238E27FC236}">
                <a16:creationId xmlns:a16="http://schemas.microsoft.com/office/drawing/2014/main" id="{7CE5FC79-5A95-2846-BE31-E9481A4DFE33}"/>
              </a:ext>
            </a:extLst>
          </p:cNvPr>
          <p:cNvSpPr txBox="1">
            <a:spLocks/>
          </p:cNvSpPr>
          <p:nvPr/>
        </p:nvSpPr>
        <p:spPr>
          <a:xfrm>
            <a:off x="1807778" y="578224"/>
            <a:ext cx="6917121" cy="1020898"/>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1.4 concepto de familia de productos en el diseño industrial</a:t>
            </a:r>
          </a:p>
        </p:txBody>
      </p:sp>
    </p:spTree>
    <p:extLst>
      <p:ext uri="{BB962C8B-B14F-4D97-AF65-F5344CB8AC3E}">
        <p14:creationId xmlns:p14="http://schemas.microsoft.com/office/powerpoint/2010/main" val="465010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33285" y="2407179"/>
            <a:ext cx="6677429" cy="3332797"/>
          </a:xfrm>
        </p:spPr>
        <p:txBody>
          <a:bodyPr vert="horz" lIns="45720" tIns="45720" rIns="45720" bIns="45720" rtlCol="0">
            <a:normAutofit/>
          </a:bodyPr>
          <a:lstStyle/>
          <a:p>
            <a:pPr marL="0" indent="0" algn="just">
              <a:lnSpc>
                <a:spcPct val="130000"/>
              </a:lnSpc>
              <a:buNone/>
            </a:pPr>
            <a:r>
              <a:rPr lang="es-ES" sz="1500" dirty="0">
                <a:solidFill>
                  <a:schemeClr val="bg2">
                    <a:lumMod val="25000"/>
                  </a:schemeClr>
                </a:solidFill>
              </a:rPr>
              <a:t>El diseño ha venido evolucionando a través del tiempo, en la actualidad puede adentrarse más allá del proyecto, la conformación de objetos y las comunicaciones visuales; hasta llegar al planteamiento de estrategias innovadoras que apoyen el desarrollo de empresas e instituciones.</a:t>
            </a:r>
          </a:p>
          <a:p>
            <a:pPr marL="0" indent="0" algn="just">
              <a:lnSpc>
                <a:spcPct val="130000"/>
              </a:lnSpc>
              <a:buNone/>
            </a:pPr>
            <a:r>
              <a:rPr lang="es-ES" sz="1500" dirty="0">
                <a:solidFill>
                  <a:schemeClr val="bg2">
                    <a:lumMod val="25000"/>
                  </a:schemeClr>
                </a:solidFill>
              </a:rPr>
              <a:t>En esta visión el diseñador, dentro del proceso de diseño, cambia su foco de atención en relación al análisis de la problemática y la definición del problema; es en esta actividad donde podemos ubicar el concepto de “innovación”. (Fernández, 2010)</a:t>
            </a:r>
          </a:p>
        </p:txBody>
      </p:sp>
      <p:sp>
        <p:nvSpPr>
          <p:cNvPr id="4" name="Título 1">
            <a:extLst>
              <a:ext uri="{FF2B5EF4-FFF2-40B4-BE49-F238E27FC236}">
                <a16:creationId xmlns:a16="http://schemas.microsoft.com/office/drawing/2014/main" id="{804C9915-0C81-AD44-A2D4-BF4FF6ACB2A1}"/>
              </a:ext>
            </a:extLst>
          </p:cNvPr>
          <p:cNvSpPr txBox="1">
            <a:spLocks/>
          </p:cNvSpPr>
          <p:nvPr/>
        </p:nvSpPr>
        <p:spPr>
          <a:xfrm>
            <a:off x="1807778" y="578224"/>
            <a:ext cx="6917121" cy="1020898"/>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1.5 Familia de productos bajo el diseño estratégico</a:t>
            </a:r>
          </a:p>
        </p:txBody>
      </p:sp>
    </p:spTree>
    <p:extLst>
      <p:ext uri="{BB962C8B-B14F-4D97-AF65-F5344CB8AC3E}">
        <p14:creationId xmlns:p14="http://schemas.microsoft.com/office/powerpoint/2010/main" val="1191366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4294967295"/>
          </p:nvPr>
        </p:nvSpPr>
        <p:spPr>
          <a:xfrm>
            <a:off x="2286532" y="2483305"/>
            <a:ext cx="5526088" cy="2430463"/>
          </a:xfrm>
          <a:prstGeom prst="rect">
            <a:avLst/>
          </a:prstGeom>
        </p:spPr>
        <p:txBody>
          <a:bodyPr>
            <a:noAutofit/>
          </a:bodyPr>
          <a:lstStyle/>
          <a:p>
            <a:pPr marL="0" lvl="1" indent="0" algn="just">
              <a:buNone/>
            </a:pPr>
            <a:r>
              <a:rPr lang="es-ES" sz="1500" dirty="0">
                <a:solidFill>
                  <a:schemeClr val="tx1">
                    <a:lumMod val="75000"/>
                    <a:lumOff val="25000"/>
                  </a:schemeClr>
                </a:solidFill>
              </a:rPr>
              <a:t>2.0 Descripción del proyecto desarrollado en la UA.</a:t>
            </a:r>
          </a:p>
          <a:p>
            <a:pPr marL="0" lvl="1" indent="0" algn="just">
              <a:buNone/>
            </a:pPr>
            <a:r>
              <a:rPr lang="es-ES" sz="1500" dirty="0">
                <a:solidFill>
                  <a:schemeClr val="tx1">
                    <a:lumMod val="75000"/>
                    <a:lumOff val="25000"/>
                  </a:schemeClr>
                </a:solidFill>
              </a:rPr>
              <a:t>2.1 Fase de análisis.</a:t>
            </a:r>
          </a:p>
          <a:p>
            <a:pPr marL="0" lvl="1" indent="0" algn="just">
              <a:buNone/>
            </a:pPr>
            <a:r>
              <a:rPr lang="es-ES" sz="1500" dirty="0">
                <a:solidFill>
                  <a:schemeClr val="tx1">
                    <a:lumMod val="75000"/>
                    <a:lumOff val="25000"/>
                  </a:schemeClr>
                </a:solidFill>
              </a:rPr>
              <a:t>2.2 Fase de síntesis.</a:t>
            </a:r>
          </a:p>
          <a:p>
            <a:pPr marL="0" lvl="1" indent="0" algn="just">
              <a:buNone/>
            </a:pPr>
            <a:r>
              <a:rPr lang="es-ES" sz="1500" dirty="0">
                <a:solidFill>
                  <a:schemeClr val="tx1">
                    <a:lumMod val="75000"/>
                    <a:lumOff val="25000"/>
                  </a:schemeClr>
                </a:solidFill>
              </a:rPr>
              <a:t>2.3 Fase de desarrollo.</a:t>
            </a:r>
          </a:p>
          <a:p>
            <a:pPr marL="0" lvl="1" indent="0" algn="just">
              <a:buNone/>
            </a:pPr>
            <a:r>
              <a:rPr lang="es-ES" sz="1500" dirty="0">
                <a:solidFill>
                  <a:schemeClr val="tx1">
                    <a:lumMod val="75000"/>
                    <a:lumOff val="25000"/>
                  </a:schemeClr>
                </a:solidFill>
              </a:rPr>
              <a:t>2.4 Fase creativa.</a:t>
            </a:r>
          </a:p>
          <a:p>
            <a:pPr marL="0" lvl="1" indent="0" algn="just">
              <a:buNone/>
            </a:pPr>
            <a:r>
              <a:rPr lang="es-ES" sz="1500" dirty="0">
                <a:solidFill>
                  <a:schemeClr val="tx1">
                    <a:lumMod val="75000"/>
                    <a:lumOff val="25000"/>
                  </a:schemeClr>
                </a:solidFill>
              </a:rPr>
              <a:t>2.5 Fase de evaluación.</a:t>
            </a:r>
          </a:p>
          <a:p>
            <a:pPr marL="0" lvl="1" indent="0" algn="just">
              <a:buNone/>
            </a:pPr>
            <a:r>
              <a:rPr lang="es-ES" sz="1500" dirty="0">
                <a:solidFill>
                  <a:schemeClr val="tx1">
                    <a:lumMod val="75000"/>
                    <a:lumOff val="25000"/>
                  </a:schemeClr>
                </a:solidFill>
              </a:rPr>
              <a:t>2.6 Fase de especificaciones y prototipo.</a:t>
            </a:r>
            <a:endParaRPr lang="es-MX" sz="1500" dirty="0">
              <a:solidFill>
                <a:schemeClr val="tx1">
                  <a:lumMod val="75000"/>
                  <a:lumOff val="25000"/>
                </a:schemeClr>
              </a:solidFill>
            </a:endParaRPr>
          </a:p>
        </p:txBody>
      </p:sp>
      <p:sp>
        <p:nvSpPr>
          <p:cNvPr id="6" name="Título 3">
            <a:extLst>
              <a:ext uri="{FF2B5EF4-FFF2-40B4-BE49-F238E27FC236}">
                <a16:creationId xmlns:a16="http://schemas.microsoft.com/office/drawing/2014/main" id="{C3602B30-8112-C948-BF9E-702A198EF26E}"/>
              </a:ext>
            </a:extLst>
          </p:cNvPr>
          <p:cNvSpPr txBox="1">
            <a:spLocks/>
          </p:cNvSpPr>
          <p:nvPr/>
        </p:nvSpPr>
        <p:spPr>
          <a:xfrm>
            <a:off x="1532965" y="1382419"/>
            <a:ext cx="7180366" cy="787394"/>
          </a:xfrm>
          <a:prstGeom prst="rect">
            <a:avLst/>
          </a:prstGeom>
          <a:ln>
            <a:noFill/>
          </a:ln>
        </p:spPr>
        <p:txBody>
          <a:bodyP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600" b="1" dirty="0">
                <a:ln w="10160">
                  <a:noFill/>
                  <a:prstDash val="solid"/>
                </a:ln>
                <a:solidFill>
                  <a:schemeClr val="accent6"/>
                </a:solidFill>
                <a:effectLst/>
              </a:rPr>
              <a:t>FASES DEL PROYECTo</a:t>
            </a:r>
          </a:p>
        </p:txBody>
      </p:sp>
      <p:sp>
        <p:nvSpPr>
          <p:cNvPr id="8" name="CuadroTexto 7">
            <a:extLst>
              <a:ext uri="{FF2B5EF4-FFF2-40B4-BE49-F238E27FC236}">
                <a16:creationId xmlns:a16="http://schemas.microsoft.com/office/drawing/2014/main" id="{43FA7729-BDBD-CA48-BC4F-B34A94156E11}"/>
              </a:ext>
            </a:extLst>
          </p:cNvPr>
          <p:cNvSpPr txBox="1"/>
          <p:nvPr/>
        </p:nvSpPr>
        <p:spPr>
          <a:xfrm>
            <a:off x="1532964" y="920754"/>
            <a:ext cx="2923421" cy="993029"/>
          </a:xfrm>
          <a:prstGeom prst="rect">
            <a:avLst/>
          </a:prstGeom>
          <a:ln>
            <a:noFill/>
          </a:ln>
        </p:spPr>
        <p:txBody>
          <a:bodyPr>
            <a:normAutofit/>
          </a:bodyPr>
          <a:lstStyle>
            <a:defPPr>
              <a:defRPr lang="en-US"/>
            </a:defPPr>
            <a:lvl1pPr defTabSz="914400">
              <a:lnSpc>
                <a:spcPct val="80000"/>
              </a:lnSpc>
              <a:spcBef>
                <a:spcPct val="0"/>
              </a:spcBef>
              <a:buNone/>
              <a:defRPr sz="3600" b="1" cap="all" spc="100" baseline="0">
                <a:ln w="10160">
                  <a:noFill/>
                  <a:prstDash val="solid"/>
                </a:ln>
                <a:solidFill>
                  <a:schemeClr val="accent6"/>
                </a:solidFill>
                <a:effectLst/>
                <a:latin typeface="+mj-lt"/>
                <a:ea typeface="+mj-ea"/>
                <a:cs typeface="+mj-cs"/>
              </a:defRPr>
            </a:lvl1pPr>
          </a:lstStyle>
          <a:p>
            <a:r>
              <a:rPr lang="es-ES" dirty="0"/>
              <a:t>Unidad 2.</a:t>
            </a:r>
          </a:p>
        </p:txBody>
      </p:sp>
    </p:spTree>
    <p:extLst>
      <p:ext uri="{BB962C8B-B14F-4D97-AF65-F5344CB8AC3E}">
        <p14:creationId xmlns:p14="http://schemas.microsoft.com/office/powerpoint/2010/main" val="64718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 name="Rectangle 39">
            <a:extLst>
              <a:ext uri="{FF2B5EF4-FFF2-40B4-BE49-F238E27FC236}">
                <a16:creationId xmlns:a16="http://schemas.microsoft.com/office/drawing/2014/main" id="{BE194971-2F2D-44B0-8AE6-FF2DCCEE0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 name="Oval 5">
            <a:extLst>
              <a:ext uri="{FF2B5EF4-FFF2-40B4-BE49-F238E27FC236}">
                <a16:creationId xmlns:a16="http://schemas.microsoft.com/office/drawing/2014/main" id="{1FF9A61E-EB11-4C46-82E1-3E00A3B4B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58" name="Straight Connector 43">
            <a:extLst>
              <a:ext uri="{FF2B5EF4-FFF2-40B4-BE49-F238E27FC236}">
                <a16:creationId xmlns:a16="http://schemas.microsoft.com/office/drawing/2014/main" id="{5E564EB3-35F2-4EFF-87DC-642DC0205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useBgFill="1">
        <p:nvSpPr>
          <p:cNvPr id="59" name="Rectangle 45">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9141544"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16">
            <a:extLst>
              <a:ext uri="{FF2B5EF4-FFF2-40B4-BE49-F238E27FC236}">
                <a16:creationId xmlns:a16="http://schemas.microsoft.com/office/drawing/2014/main" id="{C37D1D6D-17D8-4296-B000-665D1892D0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8505" y="1814574"/>
            <a:ext cx="5570417" cy="3228207"/>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Rectangle 49">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1444" y="620720"/>
            <a:ext cx="5492423"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1"/>
          <p:cNvSpPr>
            <a:spLocks noGrp="1"/>
          </p:cNvSpPr>
          <p:nvPr>
            <p:ph type="title"/>
          </p:nvPr>
        </p:nvSpPr>
        <p:spPr>
          <a:xfrm>
            <a:off x="3534918" y="2892272"/>
            <a:ext cx="4765475" cy="3023981"/>
          </a:xfrm>
        </p:spPr>
        <p:txBody>
          <a:bodyPr vert="horz" lIns="91440" tIns="45720" rIns="91440" bIns="45720" rtlCol="0" anchor="b">
            <a:normAutofit/>
          </a:bodyPr>
          <a:lstStyle/>
          <a:p>
            <a:pPr algn="l"/>
            <a:r>
              <a:rPr lang="en-US" sz="4200" dirty="0">
                <a:solidFill>
                  <a:srgbClr val="FFFFFF"/>
                </a:solidFill>
              </a:rPr>
              <a:t>2.0 </a:t>
            </a:r>
            <a:r>
              <a:rPr lang="en-US" sz="4200" dirty="0" err="1">
                <a:solidFill>
                  <a:srgbClr val="FFFFFF"/>
                </a:solidFill>
              </a:rPr>
              <a:t>Descripción</a:t>
            </a:r>
            <a:r>
              <a:rPr lang="en-US" sz="4200" dirty="0">
                <a:solidFill>
                  <a:srgbClr val="FFFFFF"/>
                </a:solidFill>
              </a:rPr>
              <a:t> del </a:t>
            </a:r>
            <a:r>
              <a:rPr lang="en-US" sz="4200" dirty="0" err="1">
                <a:solidFill>
                  <a:srgbClr val="FFFFFF"/>
                </a:solidFill>
              </a:rPr>
              <a:t>proyecto</a:t>
            </a:r>
            <a:r>
              <a:rPr lang="en-US" sz="4200" dirty="0">
                <a:solidFill>
                  <a:srgbClr val="FFFFFF"/>
                </a:solidFill>
              </a:rPr>
              <a:t> </a:t>
            </a:r>
            <a:r>
              <a:rPr lang="en-US" sz="4200" dirty="0" err="1">
                <a:solidFill>
                  <a:srgbClr val="FFFFFF"/>
                </a:solidFill>
              </a:rPr>
              <a:t>desarrollado</a:t>
            </a:r>
            <a:r>
              <a:rPr lang="en-US" sz="4200" dirty="0">
                <a:solidFill>
                  <a:srgbClr val="FFFFFF"/>
                </a:solidFill>
              </a:rPr>
              <a:t> </a:t>
            </a:r>
            <a:r>
              <a:rPr lang="en-US" sz="4200" dirty="0" err="1">
                <a:solidFill>
                  <a:srgbClr val="FFFFFF"/>
                </a:solidFill>
              </a:rPr>
              <a:t>en</a:t>
            </a:r>
            <a:r>
              <a:rPr lang="en-US" sz="4200" dirty="0">
                <a:solidFill>
                  <a:srgbClr val="FFFFFF"/>
                </a:solidFill>
              </a:rPr>
              <a:t> la UA</a:t>
            </a:r>
          </a:p>
        </p:txBody>
      </p:sp>
      <p:sp>
        <p:nvSpPr>
          <p:cNvPr id="5" name="Marcador de texto 2"/>
          <p:cNvSpPr>
            <a:spLocks noGrp="1"/>
          </p:cNvSpPr>
          <p:nvPr>
            <p:ph type="body" idx="1"/>
          </p:nvPr>
        </p:nvSpPr>
        <p:spPr>
          <a:xfrm>
            <a:off x="3534918" y="2323393"/>
            <a:ext cx="4765476" cy="2027652"/>
          </a:xfrm>
        </p:spPr>
        <p:txBody>
          <a:bodyPr vert="horz" lIns="91440" tIns="45720" rIns="91440" bIns="45720" rtlCol="0" anchor="t">
            <a:noAutofit/>
          </a:bodyPr>
          <a:lstStyle/>
          <a:p>
            <a:pPr>
              <a:lnSpc>
                <a:spcPct val="90000"/>
              </a:lnSpc>
            </a:pPr>
            <a:r>
              <a:rPr lang="en-US" sz="1400" dirty="0">
                <a:solidFill>
                  <a:srgbClr val="FFFFFF"/>
                </a:solidFill>
              </a:rPr>
              <a:t>Con base </a:t>
            </a:r>
            <a:r>
              <a:rPr lang="en-US" sz="1400" dirty="0" err="1">
                <a:solidFill>
                  <a:srgbClr val="FFFFFF"/>
                </a:solidFill>
              </a:rPr>
              <a:t>en</a:t>
            </a:r>
            <a:r>
              <a:rPr lang="en-US" sz="1400" dirty="0">
                <a:solidFill>
                  <a:srgbClr val="FFFFFF"/>
                </a:solidFill>
              </a:rPr>
              <a:t> el </a:t>
            </a:r>
            <a:r>
              <a:rPr lang="en-US" sz="1400" dirty="0" err="1">
                <a:solidFill>
                  <a:srgbClr val="FFFFFF"/>
                </a:solidFill>
              </a:rPr>
              <a:t>diseño</a:t>
            </a:r>
            <a:r>
              <a:rPr lang="en-US" sz="1400" dirty="0">
                <a:solidFill>
                  <a:srgbClr val="FFFFFF"/>
                </a:solidFill>
              </a:rPr>
              <a:t> </a:t>
            </a:r>
            <a:r>
              <a:rPr lang="en-US" sz="1400" dirty="0" err="1">
                <a:solidFill>
                  <a:srgbClr val="FFFFFF"/>
                </a:solidFill>
              </a:rPr>
              <a:t>estratégico</a:t>
            </a:r>
            <a:r>
              <a:rPr lang="en-US" sz="1400" dirty="0">
                <a:solidFill>
                  <a:srgbClr val="FFFFFF"/>
                </a:solidFill>
              </a:rPr>
              <a:t>, se </a:t>
            </a:r>
            <a:r>
              <a:rPr lang="en-US" sz="1400" dirty="0" err="1">
                <a:solidFill>
                  <a:srgbClr val="FFFFFF"/>
                </a:solidFill>
              </a:rPr>
              <a:t>estructuraron</a:t>
            </a:r>
            <a:r>
              <a:rPr lang="en-US" sz="1400" dirty="0">
                <a:solidFill>
                  <a:srgbClr val="FFFFFF"/>
                </a:solidFill>
              </a:rPr>
              <a:t> 6 </a:t>
            </a:r>
            <a:r>
              <a:rPr lang="en-US" sz="1400" dirty="0" err="1">
                <a:solidFill>
                  <a:srgbClr val="FFFFFF"/>
                </a:solidFill>
              </a:rPr>
              <a:t>fases</a:t>
            </a:r>
            <a:r>
              <a:rPr lang="en-US" sz="1400" dirty="0">
                <a:solidFill>
                  <a:srgbClr val="FFFFFF"/>
                </a:solidFill>
              </a:rPr>
              <a:t> a lo largo del </a:t>
            </a:r>
            <a:r>
              <a:rPr lang="en-US" sz="1400" dirty="0" err="1">
                <a:solidFill>
                  <a:srgbClr val="FFFFFF"/>
                </a:solidFill>
              </a:rPr>
              <a:t>semestre</a:t>
            </a:r>
            <a:r>
              <a:rPr lang="en-US" sz="1400" dirty="0">
                <a:solidFill>
                  <a:srgbClr val="FFFFFF"/>
                </a:solidFill>
              </a:rPr>
              <a:t>, que </a:t>
            </a:r>
            <a:r>
              <a:rPr lang="en-US" sz="1400" dirty="0" err="1">
                <a:solidFill>
                  <a:srgbClr val="FFFFFF"/>
                </a:solidFill>
              </a:rPr>
              <a:t>tiene</a:t>
            </a:r>
            <a:r>
              <a:rPr lang="en-US" sz="1400" dirty="0">
                <a:solidFill>
                  <a:srgbClr val="FFFFFF"/>
                </a:solidFill>
              </a:rPr>
              <a:t> </a:t>
            </a:r>
            <a:r>
              <a:rPr lang="en-US" sz="1400" dirty="0" err="1">
                <a:solidFill>
                  <a:srgbClr val="FFFFFF"/>
                </a:solidFill>
              </a:rPr>
              <a:t>relación</a:t>
            </a:r>
            <a:r>
              <a:rPr lang="en-US" sz="1400" dirty="0">
                <a:solidFill>
                  <a:srgbClr val="FFFFFF"/>
                </a:solidFill>
              </a:rPr>
              <a:t> con una </a:t>
            </a:r>
            <a:r>
              <a:rPr lang="en-US" sz="1400" dirty="0" err="1">
                <a:solidFill>
                  <a:srgbClr val="FFFFFF"/>
                </a:solidFill>
              </a:rPr>
              <a:t>metodología</a:t>
            </a:r>
            <a:r>
              <a:rPr lang="en-US" sz="1400" dirty="0">
                <a:solidFill>
                  <a:srgbClr val="FFFFFF"/>
                </a:solidFill>
              </a:rPr>
              <a:t> de </a:t>
            </a:r>
            <a:r>
              <a:rPr lang="en-US" sz="1400" dirty="0" err="1">
                <a:solidFill>
                  <a:srgbClr val="FFFFFF"/>
                </a:solidFill>
              </a:rPr>
              <a:t>diseño</a:t>
            </a:r>
            <a:r>
              <a:rPr lang="en-US" sz="1400" dirty="0">
                <a:solidFill>
                  <a:srgbClr val="FFFFFF"/>
                </a:solidFill>
              </a:rPr>
              <a:t> </a:t>
            </a:r>
            <a:r>
              <a:rPr lang="en-US" sz="1400" dirty="0" err="1">
                <a:solidFill>
                  <a:srgbClr val="FFFFFF"/>
                </a:solidFill>
              </a:rPr>
              <a:t>básica</a:t>
            </a:r>
            <a:r>
              <a:rPr lang="en-US" sz="1400" dirty="0">
                <a:solidFill>
                  <a:srgbClr val="FFFFFF"/>
                </a:solidFill>
              </a:rPr>
              <a:t> y </a:t>
            </a:r>
            <a:r>
              <a:rPr lang="en-US" sz="1400" dirty="0" err="1">
                <a:solidFill>
                  <a:srgbClr val="FFFFFF"/>
                </a:solidFill>
              </a:rPr>
              <a:t>genérica</a:t>
            </a:r>
            <a:r>
              <a:rPr lang="en-US" sz="1400" dirty="0">
                <a:solidFill>
                  <a:srgbClr val="FFFFFF"/>
                </a:solidFill>
              </a:rPr>
              <a:t>, </a:t>
            </a:r>
            <a:r>
              <a:rPr lang="en-US" sz="1400" dirty="0" err="1">
                <a:solidFill>
                  <a:srgbClr val="FFFFFF"/>
                </a:solidFill>
              </a:rPr>
              <a:t>pero</a:t>
            </a:r>
            <a:r>
              <a:rPr lang="en-US" sz="1400" dirty="0">
                <a:solidFill>
                  <a:srgbClr val="FFFFFF"/>
                </a:solidFill>
              </a:rPr>
              <a:t> adaptable a </a:t>
            </a:r>
            <a:r>
              <a:rPr lang="en-US" sz="1400" dirty="0" err="1">
                <a:solidFill>
                  <a:srgbClr val="FFFFFF"/>
                </a:solidFill>
              </a:rPr>
              <a:t>cualquier</a:t>
            </a:r>
            <a:r>
              <a:rPr lang="en-US" sz="1400" dirty="0">
                <a:solidFill>
                  <a:srgbClr val="FFFFFF"/>
                </a:solidFill>
              </a:rPr>
              <a:t> </a:t>
            </a:r>
            <a:r>
              <a:rPr lang="en-US" sz="1400" dirty="0" err="1">
                <a:solidFill>
                  <a:srgbClr val="FFFFFF"/>
                </a:solidFill>
              </a:rPr>
              <a:t>proyecto</a:t>
            </a:r>
            <a:r>
              <a:rPr lang="en-US" sz="1400" dirty="0">
                <a:solidFill>
                  <a:srgbClr val="FFFFFF"/>
                </a:solidFill>
              </a:rPr>
              <a:t>.</a:t>
            </a:r>
          </a:p>
          <a:p>
            <a:pPr>
              <a:lnSpc>
                <a:spcPct val="90000"/>
              </a:lnSpc>
            </a:pPr>
            <a:r>
              <a:rPr lang="en-US" sz="1400" dirty="0">
                <a:solidFill>
                  <a:srgbClr val="FFFFFF"/>
                </a:solidFill>
              </a:rPr>
              <a:t>El </a:t>
            </a:r>
            <a:r>
              <a:rPr lang="en-US" sz="1400" dirty="0" err="1">
                <a:solidFill>
                  <a:srgbClr val="FFFFFF"/>
                </a:solidFill>
              </a:rPr>
              <a:t>proyecto</a:t>
            </a:r>
            <a:r>
              <a:rPr lang="en-US" sz="1400" dirty="0">
                <a:solidFill>
                  <a:srgbClr val="FFFFFF"/>
                </a:solidFill>
              </a:rPr>
              <a:t> </a:t>
            </a:r>
            <a:r>
              <a:rPr lang="en-US" sz="1400" dirty="0" err="1">
                <a:solidFill>
                  <a:srgbClr val="FFFFFF"/>
                </a:solidFill>
              </a:rPr>
              <a:t>fue</a:t>
            </a:r>
            <a:r>
              <a:rPr lang="en-US" sz="1400" dirty="0">
                <a:solidFill>
                  <a:srgbClr val="FFFFFF"/>
                </a:solidFill>
              </a:rPr>
              <a:t> </a:t>
            </a:r>
            <a:r>
              <a:rPr lang="en-US" sz="1400" dirty="0" err="1">
                <a:solidFill>
                  <a:srgbClr val="FFFFFF"/>
                </a:solidFill>
              </a:rPr>
              <a:t>desarrollado</a:t>
            </a:r>
            <a:r>
              <a:rPr lang="en-US" sz="1400" dirty="0">
                <a:solidFill>
                  <a:srgbClr val="FFFFFF"/>
                </a:solidFill>
              </a:rPr>
              <a:t> por </a:t>
            </a:r>
            <a:r>
              <a:rPr lang="en-US" sz="1400" dirty="0" err="1">
                <a:solidFill>
                  <a:srgbClr val="FFFFFF"/>
                </a:solidFill>
              </a:rPr>
              <a:t>estudiantes</a:t>
            </a:r>
            <a:r>
              <a:rPr lang="en-US" sz="1400" dirty="0">
                <a:solidFill>
                  <a:srgbClr val="FFFFFF"/>
                </a:solidFill>
              </a:rPr>
              <a:t> </a:t>
            </a:r>
            <a:r>
              <a:rPr lang="en-US" sz="1400" dirty="0" err="1">
                <a:solidFill>
                  <a:srgbClr val="FFFFFF"/>
                </a:solidFill>
              </a:rPr>
              <a:t>universitarios</a:t>
            </a:r>
            <a:r>
              <a:rPr lang="en-US" sz="1400" dirty="0">
                <a:solidFill>
                  <a:srgbClr val="FFFFFF"/>
                </a:solidFill>
              </a:rPr>
              <a:t>, de 6° </a:t>
            </a:r>
            <a:r>
              <a:rPr lang="en-US" sz="1400" dirty="0" err="1">
                <a:solidFill>
                  <a:srgbClr val="FFFFFF"/>
                </a:solidFill>
              </a:rPr>
              <a:t>semestre</a:t>
            </a:r>
            <a:r>
              <a:rPr lang="en-US" sz="1400" dirty="0">
                <a:solidFill>
                  <a:srgbClr val="FFFFFF"/>
                </a:solidFill>
              </a:rPr>
              <a:t> de la </a:t>
            </a:r>
            <a:r>
              <a:rPr lang="en-US" sz="1400" dirty="0" err="1">
                <a:solidFill>
                  <a:srgbClr val="FFFFFF"/>
                </a:solidFill>
              </a:rPr>
              <a:t>Licenciatura</a:t>
            </a:r>
            <a:r>
              <a:rPr lang="en-US" sz="1400" dirty="0">
                <a:solidFill>
                  <a:srgbClr val="FFFFFF"/>
                </a:solidFill>
              </a:rPr>
              <a:t> </a:t>
            </a:r>
            <a:r>
              <a:rPr lang="en-US" sz="1400" dirty="0" err="1">
                <a:solidFill>
                  <a:srgbClr val="FFFFFF"/>
                </a:solidFill>
              </a:rPr>
              <a:t>en</a:t>
            </a:r>
            <a:r>
              <a:rPr lang="en-US" sz="1400" dirty="0">
                <a:solidFill>
                  <a:srgbClr val="FFFFFF"/>
                </a:solidFill>
              </a:rPr>
              <a:t> </a:t>
            </a:r>
            <a:r>
              <a:rPr lang="en-US" sz="1400" dirty="0" err="1">
                <a:solidFill>
                  <a:srgbClr val="FFFFFF"/>
                </a:solidFill>
              </a:rPr>
              <a:t>Diseño</a:t>
            </a:r>
            <a:r>
              <a:rPr lang="en-US" sz="1400" dirty="0">
                <a:solidFill>
                  <a:srgbClr val="FFFFFF"/>
                </a:solidFill>
              </a:rPr>
              <a:t> Industrial, </a:t>
            </a:r>
            <a:r>
              <a:rPr lang="en-US" sz="1400" dirty="0" err="1">
                <a:solidFill>
                  <a:srgbClr val="FFFFFF"/>
                </a:solidFill>
              </a:rPr>
              <a:t>en</a:t>
            </a:r>
            <a:r>
              <a:rPr lang="en-US" sz="1400" dirty="0">
                <a:solidFill>
                  <a:srgbClr val="FFFFFF"/>
                </a:solidFill>
              </a:rPr>
              <a:t> </a:t>
            </a:r>
            <a:r>
              <a:rPr lang="en-US" sz="1400" dirty="0" err="1">
                <a:solidFill>
                  <a:srgbClr val="FFFFFF"/>
                </a:solidFill>
              </a:rPr>
              <a:t>colaboración</a:t>
            </a:r>
            <a:r>
              <a:rPr lang="en-US" sz="1400" dirty="0">
                <a:solidFill>
                  <a:srgbClr val="FFFFFF"/>
                </a:solidFill>
              </a:rPr>
              <a:t> con la </a:t>
            </a:r>
            <a:r>
              <a:rPr lang="en-US" sz="1400" dirty="0" err="1">
                <a:solidFill>
                  <a:srgbClr val="FFFFFF"/>
                </a:solidFill>
              </a:rPr>
              <a:t>empresa</a:t>
            </a:r>
            <a:r>
              <a:rPr lang="en-US" sz="1400" dirty="0">
                <a:solidFill>
                  <a:srgbClr val="FFFFFF"/>
                </a:solidFill>
              </a:rPr>
              <a:t> ZAPAZ TELAR; </a:t>
            </a:r>
            <a:r>
              <a:rPr lang="en-US" sz="1400" dirty="0" err="1">
                <a:solidFill>
                  <a:srgbClr val="FFFFFF"/>
                </a:solidFill>
              </a:rPr>
              <a:t>empresa</a:t>
            </a:r>
            <a:r>
              <a:rPr lang="en-US" sz="1400" dirty="0">
                <a:solidFill>
                  <a:srgbClr val="FFFFFF"/>
                </a:solidFill>
              </a:rPr>
              <a:t> </a:t>
            </a:r>
            <a:r>
              <a:rPr lang="en-US" sz="1400" dirty="0" err="1">
                <a:solidFill>
                  <a:srgbClr val="FFFFFF"/>
                </a:solidFill>
              </a:rPr>
              <a:t>dedicada</a:t>
            </a:r>
            <a:r>
              <a:rPr lang="en-US" sz="1400" dirty="0">
                <a:solidFill>
                  <a:srgbClr val="FFFFFF"/>
                </a:solidFill>
              </a:rPr>
              <a:t> al la </a:t>
            </a:r>
            <a:r>
              <a:rPr lang="en-US" sz="1400" dirty="0" err="1">
                <a:solidFill>
                  <a:srgbClr val="FFFFFF"/>
                </a:solidFill>
              </a:rPr>
              <a:t>confección</a:t>
            </a:r>
            <a:r>
              <a:rPr lang="en-US" sz="1400" dirty="0">
                <a:solidFill>
                  <a:srgbClr val="FFFFFF"/>
                </a:solidFill>
              </a:rPr>
              <a:t> de </a:t>
            </a:r>
            <a:r>
              <a:rPr lang="en-US" sz="1400" dirty="0" err="1">
                <a:solidFill>
                  <a:srgbClr val="FFFFFF"/>
                </a:solidFill>
              </a:rPr>
              <a:t>calzado</a:t>
            </a:r>
            <a:r>
              <a:rPr lang="en-US" sz="1400" dirty="0">
                <a:solidFill>
                  <a:srgbClr val="FFFFFF"/>
                </a:solidFill>
              </a:rPr>
              <a:t>, </a:t>
            </a:r>
            <a:r>
              <a:rPr lang="en-US" sz="1400" dirty="0" err="1">
                <a:solidFill>
                  <a:srgbClr val="FFFFFF"/>
                </a:solidFill>
              </a:rPr>
              <a:t>ropa</a:t>
            </a:r>
            <a:r>
              <a:rPr lang="en-US" sz="1400" dirty="0">
                <a:solidFill>
                  <a:srgbClr val="FFFFFF"/>
                </a:solidFill>
              </a:rPr>
              <a:t> y </a:t>
            </a:r>
            <a:r>
              <a:rPr lang="en-US" sz="1400" dirty="0" err="1">
                <a:solidFill>
                  <a:srgbClr val="FFFFFF"/>
                </a:solidFill>
              </a:rPr>
              <a:t>accesorios</a:t>
            </a:r>
            <a:r>
              <a:rPr lang="en-US" sz="1400" dirty="0">
                <a:solidFill>
                  <a:srgbClr val="FFFFFF"/>
                </a:solidFill>
              </a:rPr>
              <a:t> que </a:t>
            </a:r>
            <a:r>
              <a:rPr lang="en-US" sz="1400" dirty="0" err="1">
                <a:solidFill>
                  <a:srgbClr val="FFFFFF"/>
                </a:solidFill>
              </a:rPr>
              <a:t>emplean</a:t>
            </a:r>
            <a:r>
              <a:rPr lang="en-US" sz="1400" dirty="0">
                <a:solidFill>
                  <a:srgbClr val="FFFFFF"/>
                </a:solidFill>
              </a:rPr>
              <a:t> </a:t>
            </a:r>
            <a:r>
              <a:rPr lang="en-US" sz="1400" dirty="0" err="1">
                <a:solidFill>
                  <a:srgbClr val="FFFFFF"/>
                </a:solidFill>
              </a:rPr>
              <a:t>telares</a:t>
            </a:r>
            <a:r>
              <a:rPr lang="en-US" sz="1400" dirty="0">
                <a:solidFill>
                  <a:srgbClr val="FFFFFF"/>
                </a:solidFill>
              </a:rPr>
              <a:t> </a:t>
            </a:r>
            <a:r>
              <a:rPr lang="en-US" sz="1400" dirty="0" err="1">
                <a:solidFill>
                  <a:srgbClr val="FFFFFF"/>
                </a:solidFill>
              </a:rPr>
              <a:t>fabricados</a:t>
            </a:r>
            <a:r>
              <a:rPr lang="en-US" sz="1400" dirty="0">
                <a:solidFill>
                  <a:srgbClr val="FFFFFF"/>
                </a:solidFill>
              </a:rPr>
              <a:t> de forma </a:t>
            </a:r>
            <a:r>
              <a:rPr lang="en-US" sz="1400" dirty="0" err="1">
                <a:solidFill>
                  <a:srgbClr val="FFFFFF"/>
                </a:solidFill>
              </a:rPr>
              <a:t>artesanal</a:t>
            </a:r>
            <a:r>
              <a:rPr lang="en-US" sz="1400" dirty="0">
                <a:solidFill>
                  <a:srgbClr val="FFFFFF"/>
                </a:solidFill>
              </a:rPr>
              <a:t>, con una </a:t>
            </a:r>
            <a:r>
              <a:rPr lang="en-US" sz="1400" dirty="0" err="1">
                <a:solidFill>
                  <a:srgbClr val="FFFFFF"/>
                </a:solidFill>
              </a:rPr>
              <a:t>influencia</a:t>
            </a:r>
            <a:r>
              <a:rPr lang="en-US" sz="1400" dirty="0">
                <a:solidFill>
                  <a:srgbClr val="FFFFFF"/>
                </a:solidFill>
              </a:rPr>
              <a:t> cultural </a:t>
            </a:r>
            <a:r>
              <a:rPr lang="en-US" sz="1400" dirty="0" err="1">
                <a:solidFill>
                  <a:srgbClr val="FFFFFF"/>
                </a:solidFill>
              </a:rPr>
              <a:t>oaxaqueña</a:t>
            </a:r>
            <a:r>
              <a:rPr lang="en-US" sz="1400" dirty="0">
                <a:solidFill>
                  <a:srgbClr val="FFFFFF"/>
                </a:solidFill>
              </a:rPr>
              <a:t>.</a:t>
            </a:r>
          </a:p>
        </p:txBody>
      </p:sp>
      <p:cxnSp>
        <p:nvCxnSpPr>
          <p:cNvPr id="62" name="Straight Connector 51">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32199" y="4214336"/>
            <a:ext cx="384048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63" name="Rectangle 53">
            <a:extLst>
              <a:ext uri="{FF2B5EF4-FFF2-40B4-BE49-F238E27FC236}">
                <a16:creationId xmlns:a16="http://schemas.microsoft.com/office/drawing/2014/main" id="{C170DF7D-4686-4BD5-A9CD-C89649284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000" y="-2"/>
            <a:ext cx="123444"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36275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74480" y="2197058"/>
            <a:ext cx="3621370" cy="3617453"/>
          </a:xfrm>
        </p:spPr>
        <p:txBody>
          <a:bodyPr>
            <a:normAutofit/>
          </a:bodyPr>
          <a:lstStyle/>
          <a:p>
            <a:pPr marL="0" indent="0" algn="just">
              <a:lnSpc>
                <a:spcPct val="130000"/>
              </a:lnSpc>
              <a:buNone/>
            </a:pPr>
            <a:r>
              <a:rPr lang="es-ES" sz="1500" dirty="0">
                <a:solidFill>
                  <a:schemeClr val="bg2">
                    <a:lumMod val="25000"/>
                  </a:schemeClr>
                </a:solidFill>
              </a:rPr>
              <a:t>Durante esta fase los alumnos llevaron a cabo una investigación, la cual sirvió como base para definir elementos clave para posicionar el producto en cierto entorno.</a:t>
            </a:r>
          </a:p>
          <a:p>
            <a:pPr marL="0" indent="0" algn="just">
              <a:lnSpc>
                <a:spcPct val="130000"/>
              </a:lnSpc>
              <a:buNone/>
            </a:pPr>
            <a:r>
              <a:rPr lang="es-ES" sz="1500" dirty="0">
                <a:solidFill>
                  <a:schemeClr val="bg2">
                    <a:lumMod val="25000"/>
                  </a:schemeClr>
                </a:solidFill>
              </a:rPr>
              <a:t>De esta manera, se comprendió el contexto social y económico del mercado meta que consume los productos de la empresa, para la definición de estrategias necesarias en la venta del producto.</a:t>
            </a:r>
          </a:p>
        </p:txBody>
      </p:sp>
      <p:sp>
        <p:nvSpPr>
          <p:cNvPr id="4" name="Rectángulo 3"/>
          <p:cNvSpPr/>
          <p:nvPr/>
        </p:nvSpPr>
        <p:spPr>
          <a:xfrm>
            <a:off x="1740893" y="1126613"/>
            <a:ext cx="6367353" cy="369332"/>
          </a:xfrm>
          <a:prstGeom prst="rect">
            <a:avLst/>
          </a:prstGeom>
        </p:spPr>
        <p:txBody>
          <a:bodyPr wrap="square">
            <a:spAutoFit/>
          </a:bodyPr>
          <a:lstStyle/>
          <a:p>
            <a:r>
              <a:rPr lang="es-ES" dirty="0">
                <a:solidFill>
                  <a:schemeClr val="accent5"/>
                </a:solidFill>
              </a:rPr>
              <a:t>2.1.1 Planteamiento del contexto socioeconómico</a:t>
            </a:r>
          </a:p>
        </p:txBody>
      </p:sp>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0324" y="2355047"/>
            <a:ext cx="3375335" cy="2521718"/>
          </a:xfrm>
          <a:prstGeom prst="rect">
            <a:avLst/>
          </a:prstGeom>
        </p:spPr>
      </p:pic>
      <p:sp>
        <p:nvSpPr>
          <p:cNvPr id="7" name="CuadroTexto 6"/>
          <p:cNvSpPr txBox="1"/>
          <p:nvPr/>
        </p:nvSpPr>
        <p:spPr>
          <a:xfrm>
            <a:off x="5878586" y="5058052"/>
            <a:ext cx="1795684" cy="430887"/>
          </a:xfrm>
          <a:prstGeom prst="rect">
            <a:avLst/>
          </a:prstGeom>
          <a:noFill/>
        </p:spPr>
        <p:txBody>
          <a:bodyPr wrap="none" rtlCol="0">
            <a:spAutoFit/>
          </a:bodyPr>
          <a:lstStyle/>
          <a:p>
            <a:pPr algn="ctr"/>
            <a:r>
              <a:rPr lang="es-ES" sz="1100" b="1" dirty="0">
                <a:solidFill>
                  <a:schemeClr val="accent5">
                    <a:lumMod val="75000"/>
                  </a:schemeClr>
                </a:solidFill>
              </a:rPr>
              <a:t>Fig. 6 </a:t>
            </a:r>
            <a:r>
              <a:rPr lang="es-ES" sz="1100" dirty="0">
                <a:solidFill>
                  <a:schemeClr val="accent5">
                    <a:lumMod val="75000"/>
                  </a:schemeClr>
                </a:solidFill>
              </a:rPr>
              <a:t>Límites del crecimiento</a:t>
            </a:r>
          </a:p>
          <a:p>
            <a:pPr algn="ctr"/>
            <a:r>
              <a:rPr lang="es-ES" sz="1100" b="1" dirty="0">
                <a:solidFill>
                  <a:schemeClr val="accent5">
                    <a:lumMod val="75000"/>
                  </a:schemeClr>
                </a:solidFill>
              </a:rPr>
              <a:t>Fuente: </a:t>
            </a:r>
            <a:r>
              <a:rPr lang="es-ES" sz="1100" dirty="0" err="1">
                <a:solidFill>
                  <a:schemeClr val="accent5">
                    <a:lumMod val="75000"/>
                  </a:schemeClr>
                </a:solidFill>
              </a:rPr>
              <a:t>RamiroPinto</a:t>
            </a:r>
            <a:r>
              <a:rPr lang="es-ES" sz="1100" dirty="0">
                <a:solidFill>
                  <a:schemeClr val="accent5">
                    <a:lumMod val="75000"/>
                  </a:schemeClr>
                </a:solidFill>
              </a:rPr>
              <a:t> (2017)</a:t>
            </a:r>
          </a:p>
        </p:txBody>
      </p:sp>
      <p:sp>
        <p:nvSpPr>
          <p:cNvPr id="8" name="Título 1">
            <a:extLst>
              <a:ext uri="{FF2B5EF4-FFF2-40B4-BE49-F238E27FC236}">
                <a16:creationId xmlns:a16="http://schemas.microsoft.com/office/drawing/2014/main" id="{139597D4-5277-BE44-8C9A-39F829BAB5DB}"/>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2.1 Fase de análisis</a:t>
            </a:r>
          </a:p>
        </p:txBody>
      </p:sp>
    </p:spTree>
    <p:extLst>
      <p:ext uri="{BB962C8B-B14F-4D97-AF65-F5344CB8AC3E}">
        <p14:creationId xmlns:p14="http://schemas.microsoft.com/office/powerpoint/2010/main" val="3279646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402470" y="2226943"/>
            <a:ext cx="3633167" cy="2930618"/>
          </a:xfrm>
        </p:spPr>
        <p:txBody>
          <a:bodyPr vert="horz" lIns="45720" tIns="45720" rIns="45720" bIns="45720" rtlCol="0">
            <a:normAutofit/>
          </a:bodyPr>
          <a:lstStyle/>
          <a:p>
            <a:pPr marL="0" indent="0" algn="just">
              <a:lnSpc>
                <a:spcPct val="130000"/>
              </a:lnSpc>
              <a:buNone/>
            </a:pPr>
            <a:r>
              <a:rPr lang="es-ES" sz="1500" dirty="0">
                <a:solidFill>
                  <a:schemeClr val="bg2">
                    <a:lumMod val="25000"/>
                  </a:schemeClr>
                </a:solidFill>
              </a:rPr>
              <a:t>La matriz FODA se conforma del análisis interno y externo, y es una  herramienta básica que ayuda a los alumnos durante el análisis de estrategias. </a:t>
            </a:r>
          </a:p>
          <a:p>
            <a:pPr marL="0" indent="0" algn="just">
              <a:lnSpc>
                <a:spcPct val="130000"/>
              </a:lnSpc>
              <a:buNone/>
            </a:pPr>
            <a:r>
              <a:rPr lang="es-ES" sz="1500" dirty="0">
                <a:solidFill>
                  <a:schemeClr val="bg2">
                    <a:lumMod val="25000"/>
                  </a:schemeClr>
                </a:solidFill>
              </a:rPr>
              <a:t>Es útil en la gestión del diseño, ya que permite sintetizar la situación de la empresa en sus contextos y determinar los factores clave del éxito (Fernández, 2010).</a:t>
            </a:r>
          </a:p>
        </p:txBody>
      </p:sp>
      <p:sp>
        <p:nvSpPr>
          <p:cNvPr id="4" name="Rectángulo 3"/>
          <p:cNvSpPr/>
          <p:nvPr/>
        </p:nvSpPr>
        <p:spPr>
          <a:xfrm>
            <a:off x="1740893" y="1120256"/>
            <a:ext cx="4545027" cy="369332"/>
          </a:xfrm>
          <a:prstGeom prst="rect">
            <a:avLst/>
          </a:prstGeom>
        </p:spPr>
        <p:txBody>
          <a:bodyPr wrap="none">
            <a:spAutoFit/>
          </a:bodyPr>
          <a:lstStyle/>
          <a:p>
            <a:pPr lvl="0"/>
            <a:r>
              <a:rPr lang="es-ES" dirty="0">
                <a:solidFill>
                  <a:schemeClr val="accent5"/>
                </a:solidFill>
              </a:rPr>
              <a:t>2.2.1 Diagnóstico y análisis de la matriz FODA.</a:t>
            </a:r>
          </a:p>
        </p:txBody>
      </p:sp>
      <p:pic>
        <p:nvPicPr>
          <p:cNvPr id="5" name="Imagen 4"/>
          <p:cNvPicPr>
            <a:picLocks noChangeAspect="1"/>
          </p:cNvPicPr>
          <p:nvPr/>
        </p:nvPicPr>
        <p:blipFill>
          <a:blip r:embed="rId3"/>
          <a:stretch>
            <a:fillRect/>
          </a:stretch>
        </p:blipFill>
        <p:spPr>
          <a:xfrm>
            <a:off x="921277" y="2028313"/>
            <a:ext cx="3299972" cy="3327879"/>
          </a:xfrm>
          <a:prstGeom prst="rect">
            <a:avLst/>
          </a:prstGeom>
        </p:spPr>
      </p:pic>
      <p:sp>
        <p:nvSpPr>
          <p:cNvPr id="6" name="CuadroTexto 5"/>
          <p:cNvSpPr txBox="1"/>
          <p:nvPr/>
        </p:nvSpPr>
        <p:spPr>
          <a:xfrm>
            <a:off x="1508103" y="5376627"/>
            <a:ext cx="1755609" cy="430887"/>
          </a:xfrm>
          <a:prstGeom prst="rect">
            <a:avLst/>
          </a:prstGeom>
          <a:noFill/>
        </p:spPr>
        <p:txBody>
          <a:bodyPr wrap="none" rtlCol="0">
            <a:spAutoFit/>
          </a:bodyPr>
          <a:lstStyle/>
          <a:p>
            <a:pPr algn="ctr"/>
            <a:r>
              <a:rPr lang="es-ES" sz="1100" b="1" dirty="0">
                <a:solidFill>
                  <a:schemeClr val="accent5">
                    <a:lumMod val="75000"/>
                  </a:schemeClr>
                </a:solidFill>
              </a:rPr>
              <a:t>Fig. 7 </a:t>
            </a:r>
            <a:r>
              <a:rPr lang="es-ES" sz="1100" dirty="0">
                <a:solidFill>
                  <a:schemeClr val="accent5">
                    <a:lumMod val="75000"/>
                  </a:schemeClr>
                </a:solidFill>
              </a:rPr>
              <a:t>Análisis FODA</a:t>
            </a:r>
          </a:p>
          <a:p>
            <a:pPr algn="ctr"/>
            <a:r>
              <a:rPr lang="es-ES" sz="1100" b="1" dirty="0">
                <a:solidFill>
                  <a:schemeClr val="accent5">
                    <a:lumMod val="75000"/>
                  </a:schemeClr>
                </a:solidFill>
              </a:rPr>
              <a:t>Fuente: </a:t>
            </a:r>
            <a:r>
              <a:rPr lang="es-ES" sz="1100" dirty="0" err="1">
                <a:solidFill>
                  <a:schemeClr val="accent5">
                    <a:lumMod val="75000"/>
                  </a:schemeClr>
                </a:solidFill>
              </a:rPr>
              <a:t>QuestionPro</a:t>
            </a:r>
            <a:r>
              <a:rPr lang="es-ES" sz="1100" dirty="0">
                <a:solidFill>
                  <a:schemeClr val="accent5">
                    <a:lumMod val="75000"/>
                  </a:schemeClr>
                </a:solidFill>
              </a:rPr>
              <a:t> (2018)</a:t>
            </a:r>
          </a:p>
        </p:txBody>
      </p:sp>
      <p:sp>
        <p:nvSpPr>
          <p:cNvPr id="7" name="Título 1">
            <a:extLst>
              <a:ext uri="{FF2B5EF4-FFF2-40B4-BE49-F238E27FC236}">
                <a16:creationId xmlns:a16="http://schemas.microsoft.com/office/drawing/2014/main" id="{C197DD5C-0DDE-F74F-B1DC-B65747C81DF9}"/>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2.2 fase de síntesis</a:t>
            </a:r>
          </a:p>
        </p:txBody>
      </p:sp>
    </p:spTree>
    <p:extLst>
      <p:ext uri="{BB962C8B-B14F-4D97-AF65-F5344CB8AC3E}">
        <p14:creationId xmlns:p14="http://schemas.microsoft.com/office/powerpoint/2010/main" val="1652307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94763" y="2248760"/>
            <a:ext cx="6859612" cy="2360480"/>
          </a:xfrm>
        </p:spPr>
        <p:txBody>
          <a:bodyPr vert="horz" lIns="45720" tIns="45720" rIns="45720" bIns="45720" rtlCol="0">
            <a:normAutofit/>
          </a:bodyPr>
          <a:lstStyle/>
          <a:p>
            <a:pPr marL="0" indent="0" algn="just">
              <a:lnSpc>
                <a:spcPct val="130000"/>
              </a:lnSpc>
              <a:buNone/>
            </a:pPr>
            <a:r>
              <a:rPr lang="es-ES" sz="1500" dirty="0">
                <a:solidFill>
                  <a:schemeClr val="bg2">
                    <a:lumMod val="25000"/>
                  </a:schemeClr>
                </a:solidFill>
              </a:rPr>
              <a:t>Estas dos dimensiones del análisis FODA, permiten estudiar el mercado potencial. </a:t>
            </a:r>
          </a:p>
          <a:p>
            <a:pPr marL="0" indent="0" algn="just">
              <a:lnSpc>
                <a:spcPct val="130000"/>
              </a:lnSpc>
              <a:buNone/>
            </a:pPr>
            <a:r>
              <a:rPr lang="es-ES" sz="1500" dirty="0">
                <a:solidFill>
                  <a:schemeClr val="bg2">
                    <a:lumMod val="25000"/>
                  </a:schemeClr>
                </a:solidFill>
              </a:rPr>
              <a:t>Al analizar el ambiente externo, la empresa aprovecha lo que hay en su entorno para adaptarlo a sus condiciones, considerando lo que tiene y lo que es, y así prevenir con base en las amenazas que se puedan presentar.</a:t>
            </a:r>
          </a:p>
          <a:p>
            <a:pPr marL="0" indent="0" algn="just">
              <a:lnSpc>
                <a:spcPct val="130000"/>
              </a:lnSpc>
              <a:buNone/>
            </a:pPr>
            <a:r>
              <a:rPr lang="es-ES" sz="1500" dirty="0">
                <a:solidFill>
                  <a:schemeClr val="bg2">
                    <a:lumMod val="25000"/>
                  </a:schemeClr>
                </a:solidFill>
              </a:rPr>
              <a:t>De ahí se estudia lo siguiente:</a:t>
            </a:r>
          </a:p>
        </p:txBody>
      </p:sp>
      <p:sp>
        <p:nvSpPr>
          <p:cNvPr id="4" name="Rectángulo 3"/>
          <p:cNvSpPr/>
          <p:nvPr/>
        </p:nvSpPr>
        <p:spPr>
          <a:xfrm>
            <a:off x="1740893" y="1126613"/>
            <a:ext cx="6367353" cy="369332"/>
          </a:xfrm>
          <a:prstGeom prst="rect">
            <a:avLst/>
          </a:prstGeom>
        </p:spPr>
        <p:txBody>
          <a:bodyPr wrap="square">
            <a:spAutoFit/>
          </a:bodyPr>
          <a:lstStyle/>
          <a:p>
            <a:r>
              <a:rPr lang="es-ES" dirty="0">
                <a:solidFill>
                  <a:schemeClr val="accent5"/>
                </a:solidFill>
              </a:rPr>
              <a:t>2.2.1 Análisis del ambiente externo</a:t>
            </a:r>
          </a:p>
        </p:txBody>
      </p:sp>
      <p:sp>
        <p:nvSpPr>
          <p:cNvPr id="2" name="Rectángulo 1"/>
          <p:cNvSpPr/>
          <p:nvPr/>
        </p:nvSpPr>
        <p:spPr>
          <a:xfrm>
            <a:off x="3320747" y="4289152"/>
            <a:ext cx="3207643" cy="949619"/>
          </a:xfrm>
          <a:prstGeom prst="rect">
            <a:avLst/>
          </a:prstGeom>
        </p:spPr>
        <p:txBody>
          <a:bodyPr wrap="square">
            <a:spAutoFit/>
          </a:bodyPr>
          <a:lstStyle/>
          <a:p>
            <a:pPr marL="342900" indent="-342900">
              <a:lnSpc>
                <a:spcPct val="200000"/>
              </a:lnSpc>
              <a:buClr>
                <a:schemeClr val="accent1"/>
              </a:buClr>
              <a:buFont typeface="+mj-lt"/>
              <a:buAutoNum type="arabicPeriod"/>
            </a:pPr>
            <a:r>
              <a:rPr lang="es-ES" sz="1500" dirty="0">
                <a:solidFill>
                  <a:schemeClr val="bg2">
                    <a:lumMod val="25000"/>
                  </a:schemeClr>
                </a:solidFill>
              </a:rPr>
              <a:t>Las </a:t>
            </a:r>
            <a:r>
              <a:rPr lang="es-ES" sz="1500" b="1" dirty="0">
                <a:solidFill>
                  <a:schemeClr val="bg2">
                    <a:lumMod val="25000"/>
                  </a:schemeClr>
                </a:solidFill>
              </a:rPr>
              <a:t>oportunidades</a:t>
            </a:r>
            <a:r>
              <a:rPr lang="es-ES" sz="1500" dirty="0">
                <a:solidFill>
                  <a:schemeClr val="bg2">
                    <a:lumMod val="25000"/>
                  </a:schemeClr>
                </a:solidFill>
              </a:rPr>
              <a:t> del entorno</a:t>
            </a:r>
          </a:p>
          <a:p>
            <a:pPr marL="342900" indent="-342900">
              <a:lnSpc>
                <a:spcPct val="200000"/>
              </a:lnSpc>
              <a:buClr>
                <a:schemeClr val="accent1"/>
              </a:buClr>
              <a:buFont typeface="+mj-lt"/>
              <a:buAutoNum type="arabicPeriod"/>
            </a:pPr>
            <a:r>
              <a:rPr lang="es-ES" sz="1500" dirty="0">
                <a:solidFill>
                  <a:schemeClr val="bg2">
                    <a:lumMod val="25000"/>
                  </a:schemeClr>
                </a:solidFill>
              </a:rPr>
              <a:t>Las </a:t>
            </a:r>
            <a:r>
              <a:rPr lang="es-ES" sz="1500" b="1" dirty="0">
                <a:solidFill>
                  <a:schemeClr val="bg2">
                    <a:lumMod val="25000"/>
                  </a:schemeClr>
                </a:solidFill>
              </a:rPr>
              <a:t>amenazas</a:t>
            </a:r>
            <a:r>
              <a:rPr lang="es-ES" sz="1500" dirty="0">
                <a:solidFill>
                  <a:schemeClr val="bg2">
                    <a:lumMod val="25000"/>
                  </a:schemeClr>
                </a:solidFill>
              </a:rPr>
              <a:t> para la empresa</a:t>
            </a:r>
          </a:p>
        </p:txBody>
      </p:sp>
    </p:spTree>
    <p:extLst>
      <p:ext uri="{BB962C8B-B14F-4D97-AF65-F5344CB8AC3E}">
        <p14:creationId xmlns:p14="http://schemas.microsoft.com/office/powerpoint/2010/main" val="334621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p:cNvGraphicFramePr>
            <a:graphicFrameLocks noGrp="1"/>
          </p:cNvGraphicFramePr>
          <p:nvPr>
            <p:extLst>
              <p:ext uri="{D42A27DB-BD31-4B8C-83A1-F6EECF244321}">
                <p14:modId xmlns:p14="http://schemas.microsoft.com/office/powerpoint/2010/main" val="3422897896"/>
              </p:ext>
            </p:extLst>
          </p:nvPr>
        </p:nvGraphicFramePr>
        <p:xfrm>
          <a:off x="1794175" y="2678945"/>
          <a:ext cx="2626307" cy="2886531"/>
        </p:xfrm>
        <a:graphic>
          <a:graphicData uri="http://schemas.openxmlformats.org/drawingml/2006/table">
            <a:tbl>
              <a:tblPr firstRow="1" bandRow="1">
                <a:tableStyleId>{5C22544A-7EE6-4342-B048-85BDC9FD1C3A}</a:tableStyleId>
              </a:tblPr>
              <a:tblGrid>
                <a:gridCol w="2626307">
                  <a:extLst>
                    <a:ext uri="{9D8B030D-6E8A-4147-A177-3AD203B41FA5}">
                      <a16:colId xmlns:a16="http://schemas.microsoft.com/office/drawing/2014/main" val="20000"/>
                    </a:ext>
                  </a:extLst>
                </a:gridCol>
              </a:tblGrid>
              <a:tr h="383030">
                <a:tc>
                  <a:txBody>
                    <a:bodyPr/>
                    <a:lstStyle/>
                    <a:p>
                      <a:pPr algn="ctr"/>
                      <a:r>
                        <a:rPr lang="es-ES" sz="1600" b="0" dirty="0"/>
                        <a:t>Oportunidades</a:t>
                      </a:r>
                    </a:p>
                  </a:txBody>
                  <a:tcPr/>
                </a:tc>
                <a:extLst>
                  <a:ext uri="{0D108BD9-81ED-4DB2-BD59-A6C34878D82A}">
                    <a16:rowId xmlns:a16="http://schemas.microsoft.com/office/drawing/2014/main" val="10000"/>
                  </a:ext>
                </a:extLst>
              </a:tr>
              <a:tr h="2503501">
                <a:tc>
                  <a:txBody>
                    <a:bodyPr/>
                    <a:lstStyle/>
                    <a:p>
                      <a:pPr algn="ctr"/>
                      <a:r>
                        <a:rPr lang="es-ES" sz="1400" dirty="0">
                          <a:solidFill>
                            <a:schemeClr val="bg2">
                              <a:lumMod val="25000"/>
                            </a:schemeClr>
                          </a:solidFill>
                        </a:rPr>
                        <a:t>Consistió en conocer</a:t>
                      </a:r>
                      <a:r>
                        <a:rPr lang="es-ES" sz="1400" baseline="0" dirty="0">
                          <a:solidFill>
                            <a:schemeClr val="bg2">
                              <a:lumMod val="25000"/>
                            </a:schemeClr>
                          </a:solidFill>
                        </a:rPr>
                        <a:t>:</a:t>
                      </a:r>
                    </a:p>
                    <a:p>
                      <a:pPr algn="ctr"/>
                      <a:endParaRPr lang="es-ES" sz="1400" dirty="0">
                        <a:solidFill>
                          <a:schemeClr val="bg2">
                            <a:lumMod val="25000"/>
                          </a:schemeClr>
                        </a:solidFill>
                      </a:endParaRPr>
                    </a:p>
                    <a:p>
                      <a:pPr marL="285750" indent="-285750" algn="ctr">
                        <a:buFont typeface="Arial"/>
                        <a:buChar char="•"/>
                      </a:pPr>
                      <a:r>
                        <a:rPr lang="es-ES" sz="1400" dirty="0">
                          <a:solidFill>
                            <a:schemeClr val="bg2">
                              <a:lumMod val="25000"/>
                            </a:schemeClr>
                          </a:solidFill>
                        </a:rPr>
                        <a:t>Demandas locales</a:t>
                      </a:r>
                    </a:p>
                    <a:p>
                      <a:pPr marL="285750" indent="-285750" algn="ctr">
                        <a:buFont typeface="Arial"/>
                        <a:buChar char="•"/>
                      </a:pPr>
                      <a:endParaRPr lang="es-ES" sz="1400" dirty="0">
                        <a:solidFill>
                          <a:schemeClr val="bg2">
                            <a:lumMod val="25000"/>
                          </a:schemeClr>
                        </a:solidFill>
                      </a:endParaRPr>
                    </a:p>
                    <a:p>
                      <a:pPr marL="285750" indent="-285750" algn="ctr">
                        <a:buFont typeface="Arial"/>
                        <a:buChar char="•"/>
                      </a:pPr>
                      <a:r>
                        <a:rPr lang="es-ES" sz="1400" dirty="0">
                          <a:solidFill>
                            <a:schemeClr val="bg2">
                              <a:lumMod val="25000"/>
                            </a:schemeClr>
                          </a:solidFill>
                        </a:rPr>
                        <a:t>Criterios de demanda</a:t>
                      </a:r>
                    </a:p>
                    <a:p>
                      <a:pPr marL="0" indent="0" algn="ctr">
                        <a:buFont typeface="Arial"/>
                        <a:buNone/>
                      </a:pPr>
                      <a:r>
                        <a:rPr lang="es-ES" sz="1400" baseline="0" dirty="0">
                          <a:solidFill>
                            <a:schemeClr val="bg2">
                              <a:lumMod val="25000"/>
                            </a:schemeClr>
                          </a:solidFill>
                        </a:rPr>
                        <a:t>(tipo de cliente, funciones de uso, etc.)</a:t>
                      </a:r>
                    </a:p>
                    <a:p>
                      <a:pPr marL="285750" indent="-285750" algn="ctr">
                        <a:buFont typeface="Arial"/>
                        <a:buChar char="•"/>
                      </a:pPr>
                      <a:endParaRPr lang="es-ES" sz="1400" baseline="0" dirty="0">
                        <a:solidFill>
                          <a:schemeClr val="bg2">
                            <a:lumMod val="25000"/>
                          </a:schemeClr>
                        </a:solidFill>
                      </a:endParaRPr>
                    </a:p>
                    <a:p>
                      <a:pPr marL="285750" indent="-285750" algn="ctr">
                        <a:buFont typeface="Arial"/>
                        <a:buChar char="•"/>
                      </a:pPr>
                      <a:r>
                        <a:rPr lang="es-ES" sz="1400" baseline="0" dirty="0">
                          <a:solidFill>
                            <a:schemeClr val="bg2">
                              <a:lumMod val="25000"/>
                            </a:schemeClr>
                          </a:solidFill>
                        </a:rPr>
                        <a:t>Criterios de suministro</a:t>
                      </a:r>
                    </a:p>
                    <a:p>
                      <a:pPr marL="0" indent="0" algn="ctr">
                        <a:buFont typeface="Arial"/>
                        <a:buNone/>
                      </a:pPr>
                      <a:r>
                        <a:rPr lang="es-ES" sz="1400" baseline="0" dirty="0">
                          <a:solidFill>
                            <a:schemeClr val="bg2">
                              <a:lumMod val="25000"/>
                            </a:schemeClr>
                          </a:solidFill>
                        </a:rPr>
                        <a:t>(tecnología, coste, etc.)</a:t>
                      </a:r>
                    </a:p>
                  </a:txBody>
                  <a:tcPr/>
                </a:tc>
                <a:extLst>
                  <a:ext uri="{0D108BD9-81ED-4DB2-BD59-A6C34878D82A}">
                    <a16:rowId xmlns:a16="http://schemas.microsoft.com/office/drawing/2014/main" val="10001"/>
                  </a:ext>
                </a:extLst>
              </a:tr>
            </a:tbl>
          </a:graphicData>
        </a:graphic>
      </p:graphicFrame>
      <p:graphicFrame>
        <p:nvGraphicFramePr>
          <p:cNvPr id="5" name="Tabla 4"/>
          <p:cNvGraphicFramePr>
            <a:graphicFrameLocks noGrp="1"/>
          </p:cNvGraphicFramePr>
          <p:nvPr>
            <p:extLst>
              <p:ext uri="{D42A27DB-BD31-4B8C-83A1-F6EECF244321}">
                <p14:modId xmlns:p14="http://schemas.microsoft.com/office/powerpoint/2010/main" val="577203342"/>
              </p:ext>
            </p:extLst>
          </p:nvPr>
        </p:nvGraphicFramePr>
        <p:xfrm>
          <a:off x="4691596" y="2647507"/>
          <a:ext cx="2659495" cy="2917969"/>
        </p:xfrm>
        <a:graphic>
          <a:graphicData uri="http://schemas.openxmlformats.org/drawingml/2006/table">
            <a:tbl>
              <a:tblPr firstRow="1" bandRow="1">
                <a:tableStyleId>{5C22544A-7EE6-4342-B048-85BDC9FD1C3A}</a:tableStyleId>
              </a:tblPr>
              <a:tblGrid>
                <a:gridCol w="2659495">
                  <a:extLst>
                    <a:ext uri="{9D8B030D-6E8A-4147-A177-3AD203B41FA5}">
                      <a16:colId xmlns:a16="http://schemas.microsoft.com/office/drawing/2014/main" val="20000"/>
                    </a:ext>
                  </a:extLst>
                </a:gridCol>
              </a:tblGrid>
              <a:tr h="387202">
                <a:tc>
                  <a:txBody>
                    <a:bodyPr/>
                    <a:lstStyle/>
                    <a:p>
                      <a:pPr algn="ctr"/>
                      <a:r>
                        <a:rPr lang="es-ES" sz="1600" b="0" dirty="0"/>
                        <a:t>Amenazas</a:t>
                      </a:r>
                    </a:p>
                  </a:txBody>
                  <a:tcPr marL="92596" marR="92596" marT="46298" marB="46298"/>
                </a:tc>
                <a:extLst>
                  <a:ext uri="{0D108BD9-81ED-4DB2-BD59-A6C34878D82A}">
                    <a16:rowId xmlns:a16="http://schemas.microsoft.com/office/drawing/2014/main" val="10000"/>
                  </a:ext>
                </a:extLst>
              </a:tr>
              <a:tr h="2530767">
                <a:tc>
                  <a:txBody>
                    <a:bodyPr/>
                    <a:lstStyle/>
                    <a:p>
                      <a:pPr marL="285750" indent="-285750" algn="ctr">
                        <a:buFont typeface="Arial"/>
                        <a:buChar char="•"/>
                      </a:pPr>
                      <a:r>
                        <a:rPr lang="es-ES" sz="1400" dirty="0">
                          <a:solidFill>
                            <a:schemeClr val="bg2">
                              <a:lumMod val="25000"/>
                            </a:schemeClr>
                          </a:solidFill>
                        </a:rPr>
                        <a:t>Competidores</a:t>
                      </a:r>
                      <a:r>
                        <a:rPr lang="es-ES" sz="1400" baseline="0" dirty="0">
                          <a:solidFill>
                            <a:schemeClr val="bg2">
                              <a:lumMod val="25000"/>
                            </a:schemeClr>
                          </a:solidFill>
                        </a:rPr>
                        <a:t> potenciales.</a:t>
                      </a:r>
                    </a:p>
                    <a:p>
                      <a:pPr marL="285750" indent="-285750" algn="ctr">
                        <a:buFont typeface="Arial"/>
                        <a:buChar char="•"/>
                      </a:pPr>
                      <a:endParaRPr lang="es-ES" sz="1400" baseline="0" dirty="0">
                        <a:solidFill>
                          <a:schemeClr val="bg2">
                            <a:lumMod val="25000"/>
                          </a:schemeClr>
                        </a:solidFill>
                      </a:endParaRPr>
                    </a:p>
                    <a:p>
                      <a:pPr marL="285750" indent="-285750" algn="ctr">
                        <a:buFont typeface="Arial"/>
                        <a:buChar char="•"/>
                      </a:pPr>
                      <a:r>
                        <a:rPr lang="es-ES" sz="1400" baseline="0" dirty="0">
                          <a:solidFill>
                            <a:schemeClr val="bg2">
                              <a:lumMod val="25000"/>
                            </a:schemeClr>
                          </a:solidFill>
                        </a:rPr>
                        <a:t>Productos o servicios sustitutivos.</a:t>
                      </a:r>
                    </a:p>
                    <a:p>
                      <a:pPr marL="285750" indent="-285750" algn="ctr">
                        <a:buFont typeface="Arial"/>
                        <a:buChar char="•"/>
                      </a:pPr>
                      <a:endParaRPr lang="es-ES" sz="1400" baseline="0" dirty="0">
                        <a:solidFill>
                          <a:schemeClr val="bg2">
                            <a:lumMod val="25000"/>
                          </a:schemeClr>
                        </a:solidFill>
                      </a:endParaRPr>
                    </a:p>
                    <a:p>
                      <a:pPr marL="285750" indent="-285750" algn="ctr">
                        <a:buFont typeface="Arial"/>
                        <a:buChar char="•"/>
                      </a:pPr>
                      <a:r>
                        <a:rPr lang="es-ES" sz="1400" baseline="0" dirty="0">
                          <a:solidFill>
                            <a:schemeClr val="bg2">
                              <a:lumMod val="25000"/>
                            </a:schemeClr>
                          </a:solidFill>
                        </a:rPr>
                        <a:t>Negociación con proveedores.</a:t>
                      </a:r>
                    </a:p>
                    <a:p>
                      <a:pPr marL="285750" indent="-285750" algn="ctr">
                        <a:buFont typeface="Arial"/>
                        <a:buChar char="•"/>
                      </a:pPr>
                      <a:endParaRPr lang="es-ES" sz="1400" baseline="0" dirty="0">
                        <a:solidFill>
                          <a:schemeClr val="bg2">
                            <a:lumMod val="25000"/>
                          </a:schemeClr>
                        </a:solidFill>
                      </a:endParaRPr>
                    </a:p>
                    <a:p>
                      <a:pPr marL="285750" indent="-285750" algn="ctr">
                        <a:buFont typeface="Arial"/>
                        <a:buChar char="•"/>
                      </a:pPr>
                      <a:r>
                        <a:rPr lang="es-ES" sz="1400" baseline="0" dirty="0">
                          <a:solidFill>
                            <a:schemeClr val="bg2">
                              <a:lumMod val="25000"/>
                            </a:schemeClr>
                          </a:solidFill>
                        </a:rPr>
                        <a:t>Negociación con los clientes.</a:t>
                      </a:r>
                    </a:p>
                  </a:txBody>
                  <a:tcPr marL="92596" marR="92596" marT="46298" marB="46298"/>
                </a:tc>
                <a:extLst>
                  <a:ext uri="{0D108BD9-81ED-4DB2-BD59-A6C34878D82A}">
                    <a16:rowId xmlns:a16="http://schemas.microsoft.com/office/drawing/2014/main" val="10001"/>
                  </a:ext>
                </a:extLst>
              </a:tr>
            </a:tbl>
          </a:graphicData>
        </a:graphic>
      </p:graphicFrame>
      <p:sp>
        <p:nvSpPr>
          <p:cNvPr id="6" name="CuadroTexto 5"/>
          <p:cNvSpPr txBox="1"/>
          <p:nvPr/>
        </p:nvSpPr>
        <p:spPr>
          <a:xfrm>
            <a:off x="3106695" y="5565476"/>
            <a:ext cx="2930609" cy="430887"/>
          </a:xfrm>
          <a:prstGeom prst="rect">
            <a:avLst/>
          </a:prstGeom>
          <a:noFill/>
        </p:spPr>
        <p:txBody>
          <a:bodyPr wrap="none" rtlCol="0">
            <a:spAutoFit/>
          </a:bodyPr>
          <a:lstStyle/>
          <a:p>
            <a:pPr algn="ctr"/>
            <a:r>
              <a:rPr lang="es-ES" sz="1100" b="1" dirty="0">
                <a:solidFill>
                  <a:schemeClr val="accent5">
                    <a:lumMod val="75000"/>
                  </a:schemeClr>
                </a:solidFill>
              </a:rPr>
              <a:t>Fig. 8 </a:t>
            </a:r>
            <a:r>
              <a:rPr lang="es-ES" sz="1100" dirty="0">
                <a:solidFill>
                  <a:schemeClr val="accent5">
                    <a:lumMod val="75000"/>
                  </a:schemeClr>
                </a:solidFill>
              </a:rPr>
              <a:t>Elaboración propia a partir de Fernández</a:t>
            </a:r>
          </a:p>
          <a:p>
            <a:pPr algn="ctr"/>
            <a:r>
              <a:rPr lang="es-ES" sz="1100" b="1" dirty="0">
                <a:solidFill>
                  <a:schemeClr val="accent5">
                    <a:lumMod val="75000"/>
                  </a:schemeClr>
                </a:solidFill>
              </a:rPr>
              <a:t>Fuente: </a:t>
            </a:r>
            <a:r>
              <a:rPr lang="es-ES" sz="1100" dirty="0">
                <a:solidFill>
                  <a:schemeClr val="accent5">
                    <a:lumMod val="75000"/>
                  </a:schemeClr>
                </a:solidFill>
              </a:rPr>
              <a:t>(Fernández, 2010)</a:t>
            </a:r>
          </a:p>
        </p:txBody>
      </p:sp>
      <p:sp>
        <p:nvSpPr>
          <p:cNvPr id="7" name="Rectángulo 6"/>
          <p:cNvSpPr/>
          <p:nvPr/>
        </p:nvSpPr>
        <p:spPr>
          <a:xfrm>
            <a:off x="1740892" y="1126613"/>
            <a:ext cx="6367353" cy="369332"/>
          </a:xfrm>
          <a:prstGeom prst="rect">
            <a:avLst/>
          </a:prstGeom>
        </p:spPr>
        <p:txBody>
          <a:bodyPr wrap="square">
            <a:spAutoFit/>
          </a:bodyPr>
          <a:lstStyle/>
          <a:p>
            <a:r>
              <a:rPr lang="es-ES" dirty="0">
                <a:solidFill>
                  <a:schemeClr val="accent5"/>
                </a:solidFill>
              </a:rPr>
              <a:t>2.2.1 Análisis del ambiente externo</a:t>
            </a:r>
          </a:p>
        </p:txBody>
      </p:sp>
      <p:sp>
        <p:nvSpPr>
          <p:cNvPr id="8" name="Rectángulo 7"/>
          <p:cNvSpPr/>
          <p:nvPr/>
        </p:nvSpPr>
        <p:spPr>
          <a:xfrm>
            <a:off x="1653487" y="1862997"/>
            <a:ext cx="6012695" cy="707245"/>
          </a:xfrm>
          <a:prstGeom prst="rect">
            <a:avLst/>
          </a:prstGeom>
        </p:spPr>
        <p:txBody>
          <a:bodyPr wrap="square">
            <a:spAutoFit/>
          </a:bodyPr>
          <a:lstStyle/>
          <a:p>
            <a:pPr algn="just" defTabSz="914240">
              <a:lnSpc>
                <a:spcPct val="140000"/>
              </a:lnSpc>
              <a:spcBef>
                <a:spcPts val="1350"/>
              </a:spcBef>
              <a:buClr>
                <a:schemeClr val="accent1">
                  <a:lumMod val="75000"/>
                </a:schemeClr>
              </a:buClr>
            </a:pPr>
            <a:r>
              <a:rPr lang="es-ES" sz="1500" dirty="0">
                <a:solidFill>
                  <a:schemeClr val="bg2">
                    <a:lumMod val="25000"/>
                  </a:schemeClr>
                </a:solidFill>
              </a:rPr>
              <a:t>Cada dimensión cuenta con puntos específicos que ayudan a ese aprovechamiento o a esa prevención.</a:t>
            </a:r>
          </a:p>
        </p:txBody>
      </p:sp>
    </p:spTree>
    <p:extLst>
      <p:ext uri="{BB962C8B-B14F-4D97-AF65-F5344CB8AC3E}">
        <p14:creationId xmlns:p14="http://schemas.microsoft.com/office/powerpoint/2010/main" val="234897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82923" y="1894135"/>
            <a:ext cx="6367354" cy="3906301"/>
          </a:xfrm>
        </p:spPr>
        <p:txBody>
          <a:bodyPr>
            <a:normAutofit/>
          </a:bodyPr>
          <a:lstStyle/>
          <a:p>
            <a:pPr marL="0" indent="0" algn="just">
              <a:lnSpc>
                <a:spcPct val="130000"/>
              </a:lnSpc>
              <a:buNone/>
            </a:pPr>
            <a:r>
              <a:rPr lang="es-ES" sz="1500" dirty="0">
                <a:solidFill>
                  <a:schemeClr val="bg2">
                    <a:lumMod val="25000"/>
                  </a:schemeClr>
                </a:solidFill>
              </a:rPr>
              <a:t>Fernández (2010) plantea un análisis interno, que en términos de recursos de la empresa y su capacidad estratégica, también consta de dos partes:</a:t>
            </a:r>
          </a:p>
          <a:p>
            <a:pPr marL="0" indent="0" algn="just">
              <a:lnSpc>
                <a:spcPct val="130000"/>
              </a:lnSpc>
              <a:buNone/>
            </a:pPr>
            <a:endParaRPr lang="es-ES" sz="1500" dirty="0">
              <a:solidFill>
                <a:schemeClr val="bg2">
                  <a:lumMod val="25000"/>
                </a:schemeClr>
              </a:solidFill>
            </a:endParaRPr>
          </a:p>
          <a:p>
            <a:pPr marL="720725" indent="-342900" algn="just">
              <a:lnSpc>
                <a:spcPct val="100000"/>
              </a:lnSpc>
              <a:buFont typeface="+mj-lt"/>
              <a:buAutoNum type="arabicPeriod"/>
              <a:tabLst>
                <a:tab pos="365125" algn="l"/>
              </a:tabLst>
            </a:pPr>
            <a:r>
              <a:rPr lang="es-ES" sz="1500" dirty="0">
                <a:solidFill>
                  <a:schemeClr val="bg2">
                    <a:lumMod val="25000"/>
                  </a:schemeClr>
                </a:solidFill>
              </a:rPr>
              <a:t>Las</a:t>
            </a:r>
            <a:r>
              <a:rPr lang="es-ES" sz="1500" b="1" dirty="0">
                <a:solidFill>
                  <a:schemeClr val="bg2">
                    <a:lumMod val="25000"/>
                  </a:schemeClr>
                </a:solidFill>
              </a:rPr>
              <a:t> fortalezas </a:t>
            </a:r>
          </a:p>
          <a:p>
            <a:pPr marL="720725" indent="-342900" algn="just">
              <a:lnSpc>
                <a:spcPct val="100000"/>
              </a:lnSpc>
              <a:buFont typeface="+mj-lt"/>
              <a:buAutoNum type="arabicPeriod"/>
              <a:tabLst>
                <a:tab pos="365125" algn="l"/>
              </a:tabLst>
            </a:pPr>
            <a:r>
              <a:rPr lang="es-ES" sz="1500" dirty="0">
                <a:solidFill>
                  <a:schemeClr val="bg2">
                    <a:lumMod val="25000"/>
                  </a:schemeClr>
                </a:solidFill>
              </a:rPr>
              <a:t>Las </a:t>
            </a:r>
            <a:r>
              <a:rPr lang="es-ES" sz="1500" b="1" dirty="0">
                <a:solidFill>
                  <a:schemeClr val="bg2">
                    <a:lumMod val="25000"/>
                  </a:schemeClr>
                </a:solidFill>
              </a:rPr>
              <a:t>debilidades </a:t>
            </a:r>
            <a:r>
              <a:rPr lang="es-ES" sz="1500" dirty="0">
                <a:solidFill>
                  <a:schemeClr val="bg2">
                    <a:lumMod val="25000"/>
                  </a:schemeClr>
                </a:solidFill>
              </a:rPr>
              <a:t>de la empresa.</a:t>
            </a:r>
          </a:p>
          <a:p>
            <a:pPr marL="0" indent="0" algn="just">
              <a:lnSpc>
                <a:spcPct val="130000"/>
              </a:lnSpc>
              <a:buNone/>
            </a:pPr>
            <a:endParaRPr lang="es-ES" sz="1500" dirty="0">
              <a:solidFill>
                <a:schemeClr val="bg2">
                  <a:lumMod val="25000"/>
                </a:schemeClr>
              </a:solidFill>
            </a:endParaRPr>
          </a:p>
          <a:p>
            <a:pPr marL="0" indent="0" algn="just">
              <a:lnSpc>
                <a:spcPct val="130000"/>
              </a:lnSpc>
              <a:buNone/>
            </a:pPr>
            <a:r>
              <a:rPr lang="es-ES" sz="1500" dirty="0">
                <a:solidFill>
                  <a:schemeClr val="bg2">
                    <a:lumMod val="25000"/>
                  </a:schemeClr>
                </a:solidFill>
              </a:rPr>
              <a:t>El análisis que los alumnos desarrollaron, permitió ver las fortalezas con que contaba la empresa en su ambiente interior. También se detectaron debilidades que dificultan el trabajo o las relaciones que hay entre las diferentes áreas que componen a la empresa.</a:t>
            </a:r>
          </a:p>
        </p:txBody>
      </p:sp>
      <p:sp>
        <p:nvSpPr>
          <p:cNvPr id="4" name="Rectángulo 3"/>
          <p:cNvSpPr/>
          <p:nvPr/>
        </p:nvSpPr>
        <p:spPr>
          <a:xfrm>
            <a:off x="1740892" y="1126613"/>
            <a:ext cx="6367353" cy="369332"/>
          </a:xfrm>
          <a:prstGeom prst="rect">
            <a:avLst/>
          </a:prstGeom>
        </p:spPr>
        <p:txBody>
          <a:bodyPr wrap="square">
            <a:spAutoFit/>
          </a:bodyPr>
          <a:lstStyle/>
          <a:p>
            <a:r>
              <a:rPr lang="es-ES" dirty="0">
                <a:solidFill>
                  <a:schemeClr val="accent5"/>
                </a:solidFill>
              </a:rPr>
              <a:t>2.2.2 Análisis del ambiente interno</a:t>
            </a:r>
          </a:p>
        </p:txBody>
      </p:sp>
    </p:spTree>
    <p:extLst>
      <p:ext uri="{BB962C8B-B14F-4D97-AF65-F5344CB8AC3E}">
        <p14:creationId xmlns:p14="http://schemas.microsoft.com/office/powerpoint/2010/main" val="175772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63391" y="1860053"/>
            <a:ext cx="6711686" cy="932563"/>
          </a:xfrm>
          <a:prstGeom prst="rect">
            <a:avLst/>
          </a:prstGeom>
        </p:spPr>
        <p:txBody>
          <a:bodyPr wrap="square">
            <a:spAutoFit/>
          </a:bodyPr>
          <a:lstStyle/>
          <a:p>
            <a:pPr algn="just">
              <a:lnSpc>
                <a:spcPct val="130000"/>
              </a:lnSpc>
            </a:pPr>
            <a:r>
              <a:rPr lang="es-ES" sz="1400" dirty="0">
                <a:solidFill>
                  <a:schemeClr val="bg2">
                    <a:lumMod val="25000"/>
                  </a:schemeClr>
                </a:solidFill>
              </a:rPr>
              <a:t>Estas partes contribuyen al mejoramiento de los puntos fuertes que tiene la empresa y trabaja en las debilidades tanto internas como externas para reducirlas. A continuación se describen ambas:</a:t>
            </a:r>
          </a:p>
        </p:txBody>
      </p:sp>
      <p:graphicFrame>
        <p:nvGraphicFramePr>
          <p:cNvPr id="5" name="Tabla 4"/>
          <p:cNvGraphicFramePr>
            <a:graphicFrameLocks noGrp="1"/>
          </p:cNvGraphicFramePr>
          <p:nvPr>
            <p:extLst>
              <p:ext uri="{D42A27DB-BD31-4B8C-83A1-F6EECF244321}">
                <p14:modId xmlns:p14="http://schemas.microsoft.com/office/powerpoint/2010/main" val="276944948"/>
              </p:ext>
            </p:extLst>
          </p:nvPr>
        </p:nvGraphicFramePr>
        <p:xfrm>
          <a:off x="4728959" y="2918024"/>
          <a:ext cx="3004201" cy="2841324"/>
        </p:xfrm>
        <a:graphic>
          <a:graphicData uri="http://schemas.openxmlformats.org/drawingml/2006/table">
            <a:tbl>
              <a:tblPr firstRow="1" bandRow="1">
                <a:tableStyleId>{5C22544A-7EE6-4342-B048-85BDC9FD1C3A}</a:tableStyleId>
              </a:tblPr>
              <a:tblGrid>
                <a:gridCol w="3004201">
                  <a:extLst>
                    <a:ext uri="{9D8B030D-6E8A-4147-A177-3AD203B41FA5}">
                      <a16:colId xmlns:a16="http://schemas.microsoft.com/office/drawing/2014/main" val="20000"/>
                    </a:ext>
                  </a:extLst>
                </a:gridCol>
              </a:tblGrid>
              <a:tr h="316856">
                <a:tc>
                  <a:txBody>
                    <a:bodyPr/>
                    <a:lstStyle/>
                    <a:p>
                      <a:pPr algn="ctr"/>
                      <a:r>
                        <a:rPr lang="es-ES" sz="1600" b="0" dirty="0"/>
                        <a:t>Fortalezas</a:t>
                      </a:r>
                    </a:p>
                  </a:txBody>
                  <a:tcPr/>
                </a:tc>
                <a:extLst>
                  <a:ext uri="{0D108BD9-81ED-4DB2-BD59-A6C34878D82A}">
                    <a16:rowId xmlns:a16="http://schemas.microsoft.com/office/drawing/2014/main" val="10000"/>
                  </a:ext>
                </a:extLst>
              </a:tr>
              <a:tr h="2506044">
                <a:tc>
                  <a:txBody>
                    <a:bodyPr/>
                    <a:lstStyle/>
                    <a:p>
                      <a:pPr algn="ctr"/>
                      <a:r>
                        <a:rPr lang="es-ES" sz="1400" baseline="0" dirty="0">
                          <a:solidFill>
                            <a:schemeClr val="bg2">
                              <a:lumMod val="25000"/>
                            </a:schemeClr>
                          </a:solidFill>
                        </a:rPr>
                        <a:t>Permiten:</a:t>
                      </a:r>
                    </a:p>
                    <a:p>
                      <a:pPr algn="ctr"/>
                      <a:endParaRPr lang="es-ES" sz="1400" baseline="0" dirty="0">
                        <a:solidFill>
                          <a:schemeClr val="bg2">
                            <a:lumMod val="25000"/>
                          </a:schemeClr>
                        </a:solidFill>
                      </a:endParaRPr>
                    </a:p>
                    <a:p>
                      <a:pPr marL="285750" marR="0" lvl="0" indent="-285750" algn="ctr" defTabSz="91424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r>
                        <a:rPr lang="es-ES" sz="1400" dirty="0">
                          <a:solidFill>
                            <a:schemeClr val="bg2">
                              <a:lumMod val="25000"/>
                            </a:schemeClr>
                          </a:solidFill>
                        </a:rPr>
                        <a:t>La comparación entre la empresa y la competencia.</a:t>
                      </a:r>
                    </a:p>
                    <a:p>
                      <a:pPr marL="285750" marR="0" lvl="0" indent="-285750" algn="ctr" defTabSz="91424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endParaRPr lang="es-ES" sz="1400" dirty="0">
                        <a:solidFill>
                          <a:schemeClr val="bg2">
                            <a:lumMod val="25000"/>
                          </a:schemeClr>
                        </a:solidFill>
                      </a:endParaRPr>
                    </a:p>
                    <a:p>
                      <a:pPr marL="285750" marR="0" lvl="0" indent="-285750" algn="ctr" defTabSz="91424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r>
                        <a:rPr lang="es-ES" sz="1400" dirty="0">
                          <a:solidFill>
                            <a:schemeClr val="bg2">
                              <a:lumMod val="25000"/>
                            </a:schemeClr>
                          </a:solidFill>
                        </a:rPr>
                        <a:t>Revisar los recursos (humanos, materiales</a:t>
                      </a:r>
                      <a:r>
                        <a:rPr lang="es-ES" sz="1400" baseline="0" dirty="0">
                          <a:solidFill>
                            <a:schemeClr val="bg2">
                              <a:lumMod val="25000"/>
                            </a:schemeClr>
                          </a:solidFill>
                        </a:rPr>
                        <a:t>, culturales</a:t>
                      </a:r>
                      <a:r>
                        <a:rPr lang="es-ES" sz="1400" dirty="0">
                          <a:solidFill>
                            <a:schemeClr val="bg2">
                              <a:lumMod val="25000"/>
                            </a:schemeClr>
                          </a:solidFill>
                        </a:rPr>
                        <a:t>) a nivel interno y externo.</a:t>
                      </a:r>
                    </a:p>
                    <a:p>
                      <a:pPr marL="285750" marR="0" lvl="0" indent="-285750" algn="ctr" defTabSz="91424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endParaRPr lang="es-ES" sz="1400" dirty="0">
                        <a:solidFill>
                          <a:schemeClr val="bg2">
                            <a:lumMod val="25000"/>
                          </a:schemeClr>
                        </a:solidFill>
                      </a:endParaRPr>
                    </a:p>
                    <a:p>
                      <a:pPr marL="285750" marR="0" lvl="0" indent="-285750" algn="ctr" defTabSz="914240" rtl="0" eaLnBrk="1" fontAlgn="auto" latinLnBrk="0" hangingPunct="1">
                        <a:lnSpc>
                          <a:spcPct val="100000"/>
                        </a:lnSpc>
                        <a:spcBef>
                          <a:spcPts val="0"/>
                        </a:spcBef>
                        <a:spcAft>
                          <a:spcPts val="0"/>
                        </a:spcAft>
                        <a:buClr>
                          <a:schemeClr val="accent1"/>
                        </a:buClr>
                        <a:buSzTx/>
                        <a:buFont typeface="Arial" panose="020B0604020202020204" pitchFamily="34" charset="0"/>
                        <a:buChar char="•"/>
                        <a:tabLst/>
                        <a:defRPr/>
                      </a:pPr>
                      <a:r>
                        <a:rPr lang="es-ES" sz="1400" dirty="0">
                          <a:solidFill>
                            <a:schemeClr val="bg2">
                              <a:lumMod val="25000"/>
                            </a:schemeClr>
                          </a:solidFill>
                        </a:rPr>
                        <a:t>Verificar</a:t>
                      </a:r>
                      <a:r>
                        <a:rPr lang="es-ES" sz="1400" baseline="0" dirty="0">
                          <a:solidFill>
                            <a:schemeClr val="bg2">
                              <a:lumMod val="25000"/>
                            </a:schemeClr>
                          </a:solidFill>
                        </a:rPr>
                        <a:t> la cartera de actividades de la empresa.</a:t>
                      </a:r>
                      <a:endParaRPr lang="es-ES" sz="1400" dirty="0">
                        <a:solidFill>
                          <a:schemeClr val="bg2">
                            <a:lumMod val="25000"/>
                          </a:schemeClr>
                        </a:solidFill>
                      </a:endParaRPr>
                    </a:p>
                  </a:txBody>
                  <a:tcPr/>
                </a:tc>
                <a:extLst>
                  <a:ext uri="{0D108BD9-81ED-4DB2-BD59-A6C34878D82A}">
                    <a16:rowId xmlns:a16="http://schemas.microsoft.com/office/drawing/2014/main" val="10001"/>
                  </a:ext>
                </a:extLst>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val="3869161792"/>
              </p:ext>
            </p:extLst>
          </p:nvPr>
        </p:nvGraphicFramePr>
        <p:xfrm>
          <a:off x="1420350" y="2918024"/>
          <a:ext cx="3000821" cy="2841324"/>
        </p:xfrm>
        <a:graphic>
          <a:graphicData uri="http://schemas.openxmlformats.org/drawingml/2006/table">
            <a:tbl>
              <a:tblPr firstRow="1" bandRow="1">
                <a:tableStyleId>{5C22544A-7EE6-4342-B048-85BDC9FD1C3A}</a:tableStyleId>
              </a:tblPr>
              <a:tblGrid>
                <a:gridCol w="3000821">
                  <a:extLst>
                    <a:ext uri="{9D8B030D-6E8A-4147-A177-3AD203B41FA5}">
                      <a16:colId xmlns:a16="http://schemas.microsoft.com/office/drawing/2014/main" val="20000"/>
                    </a:ext>
                  </a:extLst>
                </a:gridCol>
              </a:tblGrid>
              <a:tr h="377032">
                <a:tc>
                  <a:txBody>
                    <a:bodyPr/>
                    <a:lstStyle/>
                    <a:p>
                      <a:pPr algn="ctr"/>
                      <a:r>
                        <a:rPr lang="es-ES" sz="1600" b="0" dirty="0"/>
                        <a:t>Debilidades</a:t>
                      </a:r>
                    </a:p>
                  </a:txBody>
                  <a:tcPr/>
                </a:tc>
                <a:extLst>
                  <a:ext uri="{0D108BD9-81ED-4DB2-BD59-A6C34878D82A}">
                    <a16:rowId xmlns:a16="http://schemas.microsoft.com/office/drawing/2014/main" val="10000"/>
                  </a:ext>
                </a:extLst>
              </a:tr>
              <a:tr h="2464292">
                <a:tc>
                  <a:txBody>
                    <a:bodyPr/>
                    <a:lstStyle/>
                    <a:p>
                      <a:pPr marL="0" indent="0" algn="ctr">
                        <a:buFont typeface="Arial"/>
                        <a:buNone/>
                      </a:pPr>
                      <a:r>
                        <a:rPr lang="es-ES" sz="1400" baseline="0" dirty="0">
                          <a:solidFill>
                            <a:schemeClr val="bg2">
                              <a:lumMod val="25000"/>
                            </a:schemeClr>
                          </a:solidFill>
                        </a:rPr>
                        <a:t>Para reducirlas es necesario:</a:t>
                      </a:r>
                    </a:p>
                    <a:p>
                      <a:pPr marL="0" indent="0" algn="ctr">
                        <a:buFont typeface="Arial"/>
                        <a:buNone/>
                      </a:pPr>
                      <a:endParaRPr lang="es-ES" sz="1400" baseline="0" dirty="0">
                        <a:solidFill>
                          <a:schemeClr val="bg2">
                            <a:lumMod val="25000"/>
                          </a:schemeClr>
                        </a:solidFill>
                      </a:endParaRPr>
                    </a:p>
                    <a:p>
                      <a:pPr marL="285750" indent="-285750" algn="ctr">
                        <a:buClr>
                          <a:schemeClr val="accent1"/>
                        </a:buClr>
                        <a:buFont typeface="Arial" panose="020B0604020202020204" pitchFamily="34" charset="0"/>
                        <a:buChar char="•"/>
                      </a:pPr>
                      <a:r>
                        <a:rPr lang="es-ES" sz="1400" baseline="0" dirty="0">
                          <a:solidFill>
                            <a:schemeClr val="bg2">
                              <a:lumMod val="25000"/>
                            </a:schemeClr>
                          </a:solidFill>
                        </a:rPr>
                        <a:t>Dar seguimiento constante a las actividades de la empresa.</a:t>
                      </a:r>
                    </a:p>
                    <a:p>
                      <a:pPr marL="285750" indent="-285750" algn="ctr">
                        <a:buClr>
                          <a:schemeClr val="accent1"/>
                        </a:buClr>
                        <a:buFont typeface="Arial" panose="020B0604020202020204" pitchFamily="34" charset="0"/>
                        <a:buChar char="•"/>
                      </a:pPr>
                      <a:endParaRPr lang="es-ES" sz="1400" baseline="0" dirty="0">
                        <a:solidFill>
                          <a:schemeClr val="bg2">
                            <a:lumMod val="25000"/>
                          </a:schemeClr>
                        </a:solidFill>
                      </a:endParaRPr>
                    </a:p>
                    <a:p>
                      <a:pPr marL="285750" indent="-285750" algn="ctr">
                        <a:buClr>
                          <a:schemeClr val="accent1"/>
                        </a:buClr>
                        <a:buFont typeface="Arial" panose="020B0604020202020204" pitchFamily="34" charset="0"/>
                        <a:buChar char="•"/>
                      </a:pPr>
                      <a:r>
                        <a:rPr lang="es-ES" sz="1400" baseline="0" dirty="0">
                          <a:solidFill>
                            <a:schemeClr val="bg2">
                              <a:lumMod val="25000"/>
                            </a:schemeClr>
                          </a:solidFill>
                        </a:rPr>
                        <a:t>Identificar factores que no son favorables y afectan el ambiente.</a:t>
                      </a:r>
                    </a:p>
                  </a:txBody>
                  <a:tcPr/>
                </a:tc>
                <a:extLst>
                  <a:ext uri="{0D108BD9-81ED-4DB2-BD59-A6C34878D82A}">
                    <a16:rowId xmlns:a16="http://schemas.microsoft.com/office/drawing/2014/main" val="10001"/>
                  </a:ext>
                </a:extLst>
              </a:tr>
            </a:tbl>
          </a:graphicData>
        </a:graphic>
      </p:graphicFrame>
      <p:sp>
        <p:nvSpPr>
          <p:cNvPr id="7" name="CuadroTexto 6"/>
          <p:cNvSpPr txBox="1"/>
          <p:nvPr/>
        </p:nvSpPr>
        <p:spPr>
          <a:xfrm>
            <a:off x="3109761" y="5759348"/>
            <a:ext cx="2930609" cy="430887"/>
          </a:xfrm>
          <a:prstGeom prst="rect">
            <a:avLst/>
          </a:prstGeom>
          <a:noFill/>
        </p:spPr>
        <p:txBody>
          <a:bodyPr wrap="none" rtlCol="0">
            <a:spAutoFit/>
          </a:bodyPr>
          <a:lstStyle/>
          <a:p>
            <a:pPr algn="ctr"/>
            <a:r>
              <a:rPr lang="es-ES" sz="1100" b="1" dirty="0">
                <a:solidFill>
                  <a:schemeClr val="accent5">
                    <a:lumMod val="75000"/>
                  </a:schemeClr>
                </a:solidFill>
              </a:rPr>
              <a:t>Fig. 9 </a:t>
            </a:r>
            <a:r>
              <a:rPr lang="es-ES" sz="1100" dirty="0">
                <a:solidFill>
                  <a:schemeClr val="accent5">
                    <a:lumMod val="75000"/>
                  </a:schemeClr>
                </a:solidFill>
              </a:rPr>
              <a:t>Elaboración propia a partir de Fernández</a:t>
            </a:r>
          </a:p>
          <a:p>
            <a:pPr algn="ctr"/>
            <a:r>
              <a:rPr lang="es-ES" sz="1100" b="1" dirty="0">
                <a:solidFill>
                  <a:schemeClr val="accent5">
                    <a:lumMod val="75000"/>
                  </a:schemeClr>
                </a:solidFill>
              </a:rPr>
              <a:t>Fuente: </a:t>
            </a:r>
            <a:r>
              <a:rPr lang="es-ES" sz="1100" dirty="0">
                <a:solidFill>
                  <a:schemeClr val="accent5">
                    <a:lumMod val="75000"/>
                  </a:schemeClr>
                </a:solidFill>
              </a:rPr>
              <a:t>(Fernández, 2010)</a:t>
            </a:r>
          </a:p>
        </p:txBody>
      </p:sp>
    </p:spTree>
    <p:extLst>
      <p:ext uri="{BB962C8B-B14F-4D97-AF65-F5344CB8AC3E}">
        <p14:creationId xmlns:p14="http://schemas.microsoft.com/office/powerpoint/2010/main" val="2474763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2">
            <a:extLst>
              <a:ext uri="{FF2B5EF4-FFF2-40B4-BE49-F238E27FC236}">
                <a16:creationId xmlns:a16="http://schemas.microsoft.com/office/drawing/2014/main" id="{ACE37396-9255-4065-8222-095702345080}"/>
              </a:ext>
            </a:extLst>
          </p:cNvPr>
          <p:cNvGraphicFramePr>
            <a:graphicFrameLocks noGrp="1"/>
          </p:cNvGraphicFramePr>
          <p:nvPr>
            <p:ph idx="1"/>
            <p:extLst>
              <p:ext uri="{D42A27DB-BD31-4B8C-83A1-F6EECF244321}">
                <p14:modId xmlns:p14="http://schemas.microsoft.com/office/powerpoint/2010/main" val="3179028133"/>
              </p:ext>
            </p:extLst>
          </p:nvPr>
        </p:nvGraphicFramePr>
        <p:xfrm>
          <a:off x="1424131" y="2036618"/>
          <a:ext cx="7289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ítulo 1">
            <a:extLst>
              <a:ext uri="{FF2B5EF4-FFF2-40B4-BE49-F238E27FC236}">
                <a16:creationId xmlns:a16="http://schemas.microsoft.com/office/drawing/2014/main" id="{C53DCF4D-B937-2F4B-A938-53D45DE51236}"/>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contenido</a:t>
            </a:r>
          </a:p>
        </p:txBody>
      </p:sp>
    </p:spTree>
    <p:extLst>
      <p:ext uri="{BB962C8B-B14F-4D97-AF65-F5344CB8AC3E}">
        <p14:creationId xmlns:p14="http://schemas.microsoft.com/office/powerpoint/2010/main" val="65307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68132" y="1952593"/>
            <a:ext cx="6790730" cy="2119968"/>
          </a:xfrm>
        </p:spPr>
        <p:txBody>
          <a:bodyPr>
            <a:normAutofit/>
          </a:bodyPr>
          <a:lstStyle/>
          <a:p>
            <a:pPr marL="0" indent="0" algn="just">
              <a:lnSpc>
                <a:spcPct val="130000"/>
              </a:lnSpc>
              <a:buNone/>
            </a:pPr>
            <a:r>
              <a:rPr lang="es-ES" sz="1500" dirty="0">
                <a:solidFill>
                  <a:schemeClr val="bg2">
                    <a:lumMod val="25000"/>
                  </a:schemeClr>
                </a:solidFill>
              </a:rPr>
              <a:t>Las empresas, para alcanzar los objetivos que se plantean, definen estrategias a corto y medio plazo, aplicables a través de planes operativos; por lo cual es importante considerar las herramientas que ayudan durante la planificación y desarrollo del proyecto.</a:t>
            </a:r>
          </a:p>
          <a:p>
            <a:pPr marL="0" indent="0" algn="just">
              <a:lnSpc>
                <a:spcPct val="130000"/>
              </a:lnSpc>
              <a:buNone/>
            </a:pPr>
            <a:r>
              <a:rPr lang="es-ES" sz="1500" dirty="0">
                <a:solidFill>
                  <a:schemeClr val="bg2">
                    <a:lumMod val="25000"/>
                  </a:schemeClr>
                </a:solidFill>
              </a:rPr>
              <a:t>A continuación se enlista una serie de herramientas y sus características  más relevantes, que los alumnos aplicaron durante el proceso de diseño.</a:t>
            </a:r>
          </a:p>
        </p:txBody>
      </p:sp>
      <p:sp>
        <p:nvSpPr>
          <p:cNvPr id="4" name="Rectángulo 3"/>
          <p:cNvSpPr/>
          <p:nvPr/>
        </p:nvSpPr>
        <p:spPr>
          <a:xfrm>
            <a:off x="1740893" y="1139782"/>
            <a:ext cx="7251846" cy="369332"/>
          </a:xfrm>
          <a:prstGeom prst="rect">
            <a:avLst/>
          </a:prstGeom>
        </p:spPr>
        <p:txBody>
          <a:bodyPr wrap="square">
            <a:spAutoFit/>
          </a:bodyPr>
          <a:lstStyle/>
          <a:p>
            <a:r>
              <a:rPr lang="es-ES" dirty="0">
                <a:solidFill>
                  <a:schemeClr val="accent5"/>
                </a:solidFill>
              </a:rPr>
              <a:t>2.2.3 Planteamiento de estrategias para el proyecto de diseño.</a:t>
            </a:r>
          </a:p>
        </p:txBody>
      </p:sp>
      <p:sp>
        <p:nvSpPr>
          <p:cNvPr id="12" name="CuadroTexto 11"/>
          <p:cNvSpPr txBox="1"/>
          <p:nvPr/>
        </p:nvSpPr>
        <p:spPr>
          <a:xfrm>
            <a:off x="4607305" y="4276631"/>
            <a:ext cx="1918652" cy="338554"/>
          </a:xfrm>
          <a:prstGeom prst="rect">
            <a:avLst/>
          </a:prstGeom>
          <a:noFill/>
        </p:spPr>
        <p:txBody>
          <a:bodyPr wrap="square" rtlCol="0">
            <a:spAutoFit/>
          </a:bodyPr>
          <a:lstStyle/>
          <a:p>
            <a:pPr algn="ctr"/>
            <a:r>
              <a:rPr lang="es-ES" sz="1600" b="1" dirty="0">
                <a:solidFill>
                  <a:schemeClr val="accent1"/>
                </a:solidFill>
              </a:rPr>
              <a:t>Características</a:t>
            </a:r>
          </a:p>
        </p:txBody>
      </p:sp>
      <p:cxnSp>
        <p:nvCxnSpPr>
          <p:cNvPr id="14" name="Conector recto 13"/>
          <p:cNvCxnSpPr>
            <a:cxnSpLocks/>
          </p:cNvCxnSpPr>
          <p:nvPr/>
        </p:nvCxnSpPr>
        <p:spPr>
          <a:xfrm>
            <a:off x="1366968" y="4668546"/>
            <a:ext cx="679189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Conector recto 15"/>
          <p:cNvCxnSpPr>
            <a:cxnSpLocks/>
          </p:cNvCxnSpPr>
          <p:nvPr/>
        </p:nvCxnSpPr>
        <p:spPr>
          <a:xfrm flipH="1">
            <a:off x="3000777" y="4276631"/>
            <a:ext cx="388" cy="1782424"/>
          </a:xfrm>
          <a:prstGeom prst="line">
            <a:avLst/>
          </a:prstGeom>
        </p:spPr>
        <p:style>
          <a:lnRef idx="2">
            <a:schemeClr val="accent1"/>
          </a:lnRef>
          <a:fillRef idx="0">
            <a:schemeClr val="accent1"/>
          </a:fillRef>
          <a:effectRef idx="1">
            <a:schemeClr val="accent1"/>
          </a:effectRef>
          <a:fontRef idx="minor">
            <a:schemeClr val="tx1"/>
          </a:fontRef>
        </p:style>
      </p:cxnSp>
      <p:sp>
        <p:nvSpPr>
          <p:cNvPr id="18" name="CuadroTexto 17"/>
          <p:cNvSpPr txBox="1"/>
          <p:nvPr/>
        </p:nvSpPr>
        <p:spPr>
          <a:xfrm>
            <a:off x="3041506" y="4769136"/>
            <a:ext cx="5211614" cy="1169551"/>
          </a:xfrm>
          <a:prstGeom prst="rect">
            <a:avLst/>
          </a:prstGeom>
          <a:noFill/>
        </p:spPr>
        <p:txBody>
          <a:bodyPr wrap="square" rtlCol="0">
            <a:spAutoFit/>
          </a:bodyPr>
          <a:lstStyle/>
          <a:p>
            <a:pPr algn="just"/>
            <a:r>
              <a:rPr lang="es-ES" sz="1400" dirty="0">
                <a:solidFill>
                  <a:schemeClr val="bg2">
                    <a:lumMod val="25000"/>
                  </a:schemeClr>
                </a:solidFill>
              </a:rPr>
              <a:t>Este análisis trata factores Políticos, Económicos, Sociales y Tecnológicos que afectan un producto/servicio. </a:t>
            </a:r>
          </a:p>
          <a:p>
            <a:pPr algn="just"/>
            <a:r>
              <a:rPr lang="es-ES" sz="1400" dirty="0">
                <a:solidFill>
                  <a:schemeClr val="bg2">
                    <a:lumMod val="25000"/>
                  </a:schemeClr>
                </a:solidFill>
              </a:rPr>
              <a:t>Al identificar estas tendencias o factores en dichas áreas, se pudo planificar nuevas ofertas que hicieron frente a necesidades y a su vez previnieron en cierta medida las tendencias que afectan a futuro.</a:t>
            </a:r>
          </a:p>
        </p:txBody>
      </p:sp>
      <p:sp>
        <p:nvSpPr>
          <p:cNvPr id="11" name="CuadroTexto 10"/>
          <p:cNvSpPr txBox="1"/>
          <p:nvPr/>
        </p:nvSpPr>
        <p:spPr>
          <a:xfrm>
            <a:off x="1234028" y="4276631"/>
            <a:ext cx="1918652" cy="338554"/>
          </a:xfrm>
          <a:prstGeom prst="rect">
            <a:avLst/>
          </a:prstGeom>
          <a:noFill/>
        </p:spPr>
        <p:txBody>
          <a:bodyPr wrap="square" rtlCol="0">
            <a:spAutoFit/>
          </a:bodyPr>
          <a:lstStyle/>
          <a:p>
            <a:pPr algn="ctr"/>
            <a:r>
              <a:rPr lang="es-ES" sz="1600" b="1" dirty="0">
                <a:solidFill>
                  <a:schemeClr val="accent1"/>
                </a:solidFill>
              </a:rPr>
              <a:t>Herramienta</a:t>
            </a:r>
          </a:p>
        </p:txBody>
      </p:sp>
      <p:sp>
        <p:nvSpPr>
          <p:cNvPr id="13" name="CuadroTexto 12"/>
          <p:cNvSpPr txBox="1"/>
          <p:nvPr/>
        </p:nvSpPr>
        <p:spPr>
          <a:xfrm>
            <a:off x="1234028" y="5085060"/>
            <a:ext cx="1918652" cy="307777"/>
          </a:xfrm>
          <a:prstGeom prst="rect">
            <a:avLst/>
          </a:prstGeom>
          <a:noFill/>
        </p:spPr>
        <p:txBody>
          <a:bodyPr wrap="square" rtlCol="0">
            <a:spAutoFit/>
          </a:bodyPr>
          <a:lstStyle/>
          <a:p>
            <a:pPr algn="ctr"/>
            <a:r>
              <a:rPr lang="es-ES" sz="1400" b="1" dirty="0">
                <a:solidFill>
                  <a:schemeClr val="bg2">
                    <a:lumMod val="25000"/>
                  </a:schemeClr>
                </a:solidFill>
              </a:rPr>
              <a:t>Análisis PEST</a:t>
            </a:r>
          </a:p>
        </p:txBody>
      </p:sp>
    </p:spTree>
    <p:extLst>
      <p:ext uri="{BB962C8B-B14F-4D97-AF65-F5344CB8AC3E}">
        <p14:creationId xmlns:p14="http://schemas.microsoft.com/office/powerpoint/2010/main" val="863530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29107" y="1899427"/>
            <a:ext cx="1918652" cy="307777"/>
          </a:xfrm>
          <a:prstGeom prst="rect">
            <a:avLst/>
          </a:prstGeom>
          <a:noFill/>
        </p:spPr>
        <p:txBody>
          <a:bodyPr wrap="square" rtlCol="0">
            <a:spAutoFit/>
          </a:bodyPr>
          <a:lstStyle/>
          <a:p>
            <a:pPr algn="ctr"/>
            <a:r>
              <a:rPr lang="es-ES" sz="1400" b="1" dirty="0">
                <a:solidFill>
                  <a:schemeClr val="accent1"/>
                </a:solidFill>
              </a:rPr>
              <a:t>Herramienta</a:t>
            </a:r>
          </a:p>
        </p:txBody>
      </p:sp>
      <p:sp>
        <p:nvSpPr>
          <p:cNvPr id="5" name="CuadroTexto 4"/>
          <p:cNvSpPr txBox="1"/>
          <p:nvPr/>
        </p:nvSpPr>
        <p:spPr>
          <a:xfrm>
            <a:off x="4697515" y="1899427"/>
            <a:ext cx="1918652" cy="307777"/>
          </a:xfrm>
          <a:prstGeom prst="rect">
            <a:avLst/>
          </a:prstGeom>
          <a:noFill/>
        </p:spPr>
        <p:txBody>
          <a:bodyPr wrap="square" rtlCol="0">
            <a:spAutoFit/>
          </a:bodyPr>
          <a:lstStyle/>
          <a:p>
            <a:pPr algn="ctr"/>
            <a:r>
              <a:rPr lang="es-ES" sz="1400" b="1" dirty="0">
                <a:solidFill>
                  <a:schemeClr val="accent1"/>
                </a:solidFill>
              </a:rPr>
              <a:t>Características</a:t>
            </a:r>
          </a:p>
        </p:txBody>
      </p:sp>
      <p:cxnSp>
        <p:nvCxnSpPr>
          <p:cNvPr id="6" name="Conector recto 5"/>
          <p:cNvCxnSpPr>
            <a:cxnSpLocks/>
          </p:cNvCxnSpPr>
          <p:nvPr/>
        </p:nvCxnSpPr>
        <p:spPr>
          <a:xfrm>
            <a:off x="1137185" y="2225419"/>
            <a:ext cx="702944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Conector recto 6"/>
          <p:cNvCxnSpPr>
            <a:cxnSpLocks/>
          </p:cNvCxnSpPr>
          <p:nvPr/>
        </p:nvCxnSpPr>
        <p:spPr>
          <a:xfrm>
            <a:off x="2900466" y="1899427"/>
            <a:ext cx="0" cy="4142602"/>
          </a:xfrm>
          <a:prstGeom prst="line">
            <a:avLst/>
          </a:prstGeom>
        </p:spPr>
        <p:style>
          <a:lnRef idx="2">
            <a:schemeClr val="accent1"/>
          </a:lnRef>
          <a:fillRef idx="0">
            <a:schemeClr val="accent1"/>
          </a:fillRef>
          <a:effectRef idx="1">
            <a:schemeClr val="accent1"/>
          </a:effectRef>
          <a:fontRef idx="minor">
            <a:schemeClr val="tx1"/>
          </a:fontRef>
        </p:style>
      </p:cxnSp>
      <p:sp>
        <p:nvSpPr>
          <p:cNvPr id="13" name="CuadroTexto 12"/>
          <p:cNvSpPr txBox="1"/>
          <p:nvPr/>
        </p:nvSpPr>
        <p:spPr>
          <a:xfrm>
            <a:off x="1022351" y="2548941"/>
            <a:ext cx="1918652" cy="307777"/>
          </a:xfrm>
          <a:prstGeom prst="rect">
            <a:avLst/>
          </a:prstGeom>
          <a:noFill/>
        </p:spPr>
        <p:txBody>
          <a:bodyPr wrap="square" rtlCol="0">
            <a:spAutoFit/>
          </a:bodyPr>
          <a:lstStyle/>
          <a:p>
            <a:pPr algn="ctr"/>
            <a:r>
              <a:rPr lang="es-ES" sz="1400" b="1" dirty="0">
                <a:solidFill>
                  <a:schemeClr val="bg2">
                    <a:lumMod val="25000"/>
                  </a:schemeClr>
                </a:solidFill>
              </a:rPr>
              <a:t>Paradigma del cambio</a:t>
            </a:r>
          </a:p>
        </p:txBody>
      </p:sp>
      <p:sp>
        <p:nvSpPr>
          <p:cNvPr id="14" name="CuadroTexto 13"/>
          <p:cNvSpPr txBox="1"/>
          <p:nvPr/>
        </p:nvSpPr>
        <p:spPr>
          <a:xfrm>
            <a:off x="2995051" y="2333498"/>
            <a:ext cx="5171575" cy="738664"/>
          </a:xfrm>
          <a:prstGeom prst="rect">
            <a:avLst/>
          </a:prstGeom>
          <a:noFill/>
        </p:spPr>
        <p:txBody>
          <a:bodyPr wrap="square" rtlCol="0">
            <a:spAutoFit/>
          </a:bodyPr>
          <a:lstStyle/>
          <a:p>
            <a:pPr algn="just"/>
            <a:r>
              <a:rPr lang="es-ES" sz="1400" dirty="0">
                <a:solidFill>
                  <a:schemeClr val="bg2">
                    <a:lumMod val="25000"/>
                  </a:schemeClr>
                </a:solidFill>
              </a:rPr>
              <a:t>Dentro de la empresa permitió identificar las oportunidades de diseño y explorar la forma en que estas se relacionan, con el fin de cubrir distintas operaciones con las que se vinculan.</a:t>
            </a:r>
          </a:p>
        </p:txBody>
      </p:sp>
      <p:sp>
        <p:nvSpPr>
          <p:cNvPr id="15" name="CuadroTexto 14"/>
          <p:cNvSpPr txBox="1"/>
          <p:nvPr/>
        </p:nvSpPr>
        <p:spPr>
          <a:xfrm>
            <a:off x="1055339" y="3287547"/>
            <a:ext cx="1918652" cy="523220"/>
          </a:xfrm>
          <a:prstGeom prst="rect">
            <a:avLst/>
          </a:prstGeom>
          <a:noFill/>
        </p:spPr>
        <p:txBody>
          <a:bodyPr wrap="square" rtlCol="0">
            <a:spAutoFit/>
          </a:bodyPr>
          <a:lstStyle/>
          <a:p>
            <a:pPr algn="ctr"/>
            <a:r>
              <a:rPr lang="es-ES" sz="1400" b="1" dirty="0">
                <a:solidFill>
                  <a:schemeClr val="bg2">
                    <a:lumMod val="25000"/>
                  </a:schemeClr>
                </a:solidFill>
              </a:rPr>
              <a:t>Análisis de la competencia</a:t>
            </a:r>
          </a:p>
        </p:txBody>
      </p:sp>
      <p:sp>
        <p:nvSpPr>
          <p:cNvPr id="16" name="CuadroTexto 15"/>
          <p:cNvSpPr txBox="1"/>
          <p:nvPr/>
        </p:nvSpPr>
        <p:spPr>
          <a:xfrm>
            <a:off x="2981539" y="3179825"/>
            <a:ext cx="5177547" cy="738664"/>
          </a:xfrm>
          <a:prstGeom prst="rect">
            <a:avLst/>
          </a:prstGeom>
          <a:noFill/>
        </p:spPr>
        <p:txBody>
          <a:bodyPr wrap="square" rtlCol="0">
            <a:spAutoFit/>
          </a:bodyPr>
          <a:lstStyle/>
          <a:p>
            <a:pPr algn="just"/>
            <a:r>
              <a:rPr lang="es-ES" sz="1400" dirty="0">
                <a:solidFill>
                  <a:schemeClr val="bg2">
                    <a:lumMod val="25000"/>
                  </a:schemeClr>
                </a:solidFill>
              </a:rPr>
              <a:t>Posibilitó la comparación de productos/servicios de la competencia para identificar oportunidades potenciales en el mercado. Además de eso, se hizo un contraste para establecer criterios de diferenciación. </a:t>
            </a:r>
          </a:p>
        </p:txBody>
      </p:sp>
      <p:sp>
        <p:nvSpPr>
          <p:cNvPr id="17" name="CuadroTexto 16"/>
          <p:cNvSpPr txBox="1"/>
          <p:nvPr/>
        </p:nvSpPr>
        <p:spPr>
          <a:xfrm>
            <a:off x="1055339" y="4238710"/>
            <a:ext cx="1918652" cy="523220"/>
          </a:xfrm>
          <a:prstGeom prst="rect">
            <a:avLst/>
          </a:prstGeom>
          <a:noFill/>
        </p:spPr>
        <p:txBody>
          <a:bodyPr wrap="square" rtlCol="0">
            <a:spAutoFit/>
          </a:bodyPr>
          <a:lstStyle/>
          <a:p>
            <a:pPr algn="ctr"/>
            <a:r>
              <a:rPr lang="es-ES" sz="1400" b="1" dirty="0">
                <a:solidFill>
                  <a:schemeClr val="bg2">
                    <a:lumMod val="25000"/>
                  </a:schemeClr>
                </a:solidFill>
              </a:rPr>
              <a:t>Planificación de prototipos</a:t>
            </a:r>
          </a:p>
        </p:txBody>
      </p:sp>
      <p:sp>
        <p:nvSpPr>
          <p:cNvPr id="18" name="CuadroTexto 17"/>
          <p:cNvSpPr txBox="1"/>
          <p:nvPr/>
        </p:nvSpPr>
        <p:spPr>
          <a:xfrm>
            <a:off x="2973991" y="5087922"/>
            <a:ext cx="5171576" cy="954107"/>
          </a:xfrm>
          <a:prstGeom prst="rect">
            <a:avLst/>
          </a:prstGeom>
          <a:noFill/>
        </p:spPr>
        <p:txBody>
          <a:bodyPr wrap="square" rtlCol="0">
            <a:spAutoFit/>
          </a:bodyPr>
          <a:lstStyle/>
          <a:p>
            <a:pPr algn="just"/>
            <a:r>
              <a:rPr lang="es-ES" sz="1400" dirty="0">
                <a:solidFill>
                  <a:schemeClr val="bg2">
                    <a:lumMod val="25000"/>
                  </a:schemeClr>
                </a:solidFill>
              </a:rPr>
              <a:t>Permite que las personas involucradas puedan reunirse en el aporte de ideas, al tiempo que puede inspirar a los demás integrantes para la generación de ideas y/o soluciones tanto en las diversas áreas como en las actividades del proceso de diseño.</a:t>
            </a:r>
          </a:p>
        </p:txBody>
      </p:sp>
      <p:sp>
        <p:nvSpPr>
          <p:cNvPr id="19" name="CuadroTexto 18"/>
          <p:cNvSpPr txBox="1"/>
          <p:nvPr/>
        </p:nvSpPr>
        <p:spPr>
          <a:xfrm>
            <a:off x="1029107" y="5411086"/>
            <a:ext cx="1918652" cy="307777"/>
          </a:xfrm>
          <a:prstGeom prst="rect">
            <a:avLst/>
          </a:prstGeom>
          <a:noFill/>
        </p:spPr>
        <p:txBody>
          <a:bodyPr wrap="square" rtlCol="0">
            <a:spAutoFit/>
          </a:bodyPr>
          <a:lstStyle/>
          <a:p>
            <a:pPr algn="ctr"/>
            <a:r>
              <a:rPr lang="es-ES" sz="1400" b="1" dirty="0">
                <a:solidFill>
                  <a:schemeClr val="bg2">
                    <a:lumMod val="25000"/>
                  </a:schemeClr>
                </a:solidFill>
              </a:rPr>
              <a:t>Tormenta de ideas</a:t>
            </a:r>
          </a:p>
        </p:txBody>
      </p:sp>
      <p:sp>
        <p:nvSpPr>
          <p:cNvPr id="21" name="CuadroTexto 20"/>
          <p:cNvSpPr txBox="1"/>
          <p:nvPr/>
        </p:nvSpPr>
        <p:spPr>
          <a:xfrm>
            <a:off x="2973991" y="4026152"/>
            <a:ext cx="5185095" cy="954107"/>
          </a:xfrm>
          <a:prstGeom prst="rect">
            <a:avLst/>
          </a:prstGeom>
          <a:noFill/>
        </p:spPr>
        <p:txBody>
          <a:bodyPr wrap="square" rtlCol="0">
            <a:spAutoFit/>
          </a:bodyPr>
          <a:lstStyle/>
          <a:p>
            <a:pPr algn="just"/>
            <a:r>
              <a:rPr lang="es-MX" sz="1400" dirty="0">
                <a:solidFill>
                  <a:schemeClr val="bg2">
                    <a:lumMod val="25000"/>
                  </a:schemeClr>
                </a:solidFill>
              </a:rPr>
              <a:t>Es una herramienta práctica donde los prototipos pueden actuar como hitos, dispositivos de comunicación e información integradores. </a:t>
            </a:r>
            <a:r>
              <a:rPr lang="es-ES" sz="1400" dirty="0">
                <a:solidFill>
                  <a:schemeClr val="bg2">
                    <a:lumMod val="25000"/>
                  </a:schemeClr>
                </a:solidFill>
              </a:rPr>
              <a:t>Ayudó en la práctica durante la planificación y en el rediseño de productos existentes.</a:t>
            </a:r>
          </a:p>
        </p:txBody>
      </p:sp>
    </p:spTree>
    <p:extLst>
      <p:ext uri="{BB962C8B-B14F-4D97-AF65-F5344CB8AC3E}">
        <p14:creationId xmlns:p14="http://schemas.microsoft.com/office/powerpoint/2010/main" val="1944457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39269" y="1930557"/>
            <a:ext cx="6807203" cy="1068142"/>
          </a:xfrm>
        </p:spPr>
        <p:txBody>
          <a:bodyPr>
            <a:normAutofit/>
          </a:bodyPr>
          <a:lstStyle/>
          <a:p>
            <a:pPr marL="0" lvl="0" indent="0" algn="just">
              <a:lnSpc>
                <a:spcPct val="130000"/>
              </a:lnSpc>
              <a:buClr>
                <a:srgbClr val="663366">
                  <a:lumMod val="75000"/>
                </a:srgbClr>
              </a:buClr>
              <a:buNone/>
            </a:pPr>
            <a:r>
              <a:rPr lang="es-ES" sz="1500" dirty="0">
                <a:solidFill>
                  <a:schemeClr val="bg2">
                    <a:lumMod val="25000"/>
                  </a:schemeClr>
                </a:solidFill>
              </a:rPr>
              <a:t>En la práctica, Fernández (2010) comenta que la estrategia es más bien una trayectoria que una sucesión de decisiones trascendentales, donde los métodos pueden variar en función de su configuración del desarrollo y se compone por 3 fases:</a:t>
            </a:r>
          </a:p>
          <a:p>
            <a:pPr>
              <a:lnSpc>
                <a:spcPct val="130000"/>
              </a:lnSpc>
            </a:pPr>
            <a:endParaRPr lang="es-ES" sz="1500" dirty="0">
              <a:solidFill>
                <a:schemeClr val="bg2">
                  <a:lumMod val="25000"/>
                </a:schemeClr>
              </a:solidFill>
            </a:endParaRPr>
          </a:p>
          <a:p>
            <a:pPr marL="0" indent="0">
              <a:lnSpc>
                <a:spcPct val="130000"/>
              </a:lnSpc>
              <a:buNone/>
            </a:pPr>
            <a:endParaRPr lang="es-ES" sz="1500" dirty="0">
              <a:solidFill>
                <a:schemeClr val="bg2">
                  <a:lumMod val="25000"/>
                </a:schemeClr>
              </a:solidFill>
            </a:endParaRPr>
          </a:p>
        </p:txBody>
      </p:sp>
      <p:sp>
        <p:nvSpPr>
          <p:cNvPr id="4" name="Rectángulo 3"/>
          <p:cNvSpPr/>
          <p:nvPr/>
        </p:nvSpPr>
        <p:spPr>
          <a:xfrm>
            <a:off x="1740893" y="1139782"/>
            <a:ext cx="7251846" cy="369332"/>
          </a:xfrm>
          <a:prstGeom prst="rect">
            <a:avLst/>
          </a:prstGeom>
        </p:spPr>
        <p:txBody>
          <a:bodyPr wrap="square">
            <a:spAutoFit/>
          </a:bodyPr>
          <a:lstStyle/>
          <a:p>
            <a:r>
              <a:rPr lang="es-ES" dirty="0">
                <a:solidFill>
                  <a:schemeClr val="accent5"/>
                </a:solidFill>
              </a:rPr>
              <a:t>2.2.4 Planeación de estrategias para el proyecto de diseño.</a:t>
            </a:r>
          </a:p>
        </p:txBody>
      </p:sp>
      <p:sp>
        <p:nvSpPr>
          <p:cNvPr id="5" name="Marcador de contenido 2"/>
          <p:cNvSpPr txBox="1">
            <a:spLocks/>
          </p:cNvSpPr>
          <p:nvPr/>
        </p:nvSpPr>
        <p:spPr>
          <a:xfrm>
            <a:off x="1237672" y="4162523"/>
            <a:ext cx="6908800" cy="2007369"/>
          </a:xfrm>
          <a:prstGeom prst="rect">
            <a:avLst/>
          </a:prstGeom>
        </p:spPr>
        <p:txBody>
          <a:bodyPr vert="horz" lIns="121899" tIns="60949" rIns="121899" bIns="60949" rtlCol="0">
            <a:normAutofit/>
          </a:bodyPr>
          <a:lstStyle>
            <a:lvl1pPr marL="228560" indent="-228560" algn="l" defTabSz="914240" rtl="0" eaLnBrk="1" latinLnBrk="0" hangingPunct="1">
              <a:lnSpc>
                <a:spcPct val="90000"/>
              </a:lnSpc>
              <a:spcBef>
                <a:spcPts val="1350"/>
              </a:spcBef>
              <a:buClr>
                <a:schemeClr val="accent1">
                  <a:lumMod val="75000"/>
                </a:schemeClr>
              </a:buClr>
              <a:buFont typeface="Arial" pitchFamily="34" charset="0"/>
              <a:buChar char="•"/>
              <a:defRPr sz="1500" kern="1200">
                <a:solidFill>
                  <a:schemeClr val="tx1"/>
                </a:solidFill>
                <a:latin typeface="+mn-lt"/>
                <a:ea typeface="+mn-ea"/>
                <a:cs typeface="+mn-cs"/>
              </a:defRPr>
            </a:lvl1pPr>
            <a:lvl2pPr marL="566829" indent="-228560" algn="l" defTabSz="914240" rtl="0" eaLnBrk="1" latinLnBrk="0" hangingPunct="1">
              <a:lnSpc>
                <a:spcPct val="90000"/>
              </a:lnSpc>
              <a:spcBef>
                <a:spcPts val="900"/>
              </a:spcBef>
              <a:buClr>
                <a:schemeClr val="accent1">
                  <a:lumMod val="75000"/>
                </a:schemeClr>
              </a:buClr>
              <a:buFont typeface="Arial" pitchFamily="34" charset="0"/>
              <a:buChar char="–"/>
              <a:defRPr sz="1300" kern="1200">
                <a:solidFill>
                  <a:schemeClr val="tx1"/>
                </a:solidFill>
                <a:latin typeface="+mn-lt"/>
                <a:ea typeface="+mn-ea"/>
                <a:cs typeface="+mn-cs"/>
              </a:defRPr>
            </a:lvl2pPr>
            <a:lvl3pPr marL="905098" indent="-228560" algn="l" defTabSz="914240" rtl="0" eaLnBrk="1" latinLnBrk="0" hangingPunct="1">
              <a:lnSpc>
                <a:spcPct val="90000"/>
              </a:lnSpc>
              <a:spcBef>
                <a:spcPts val="600"/>
              </a:spcBef>
              <a:buClr>
                <a:schemeClr val="accent1">
                  <a:lumMod val="75000"/>
                </a:schemeClr>
              </a:buClr>
              <a:buFont typeface="Arial" pitchFamily="34" charset="0"/>
              <a:buChar char="•"/>
              <a:defRPr sz="1100" kern="1200">
                <a:solidFill>
                  <a:schemeClr val="tx1"/>
                </a:solidFill>
                <a:latin typeface="+mn-lt"/>
                <a:ea typeface="+mn-ea"/>
                <a:cs typeface="+mn-cs"/>
              </a:defRPr>
            </a:lvl3pPr>
            <a:lvl4pPr marL="1243367" indent="-228560" algn="l" defTabSz="914240" rtl="0" eaLnBrk="1" latinLnBrk="0" hangingPunct="1">
              <a:lnSpc>
                <a:spcPct val="90000"/>
              </a:lnSpc>
              <a:spcBef>
                <a:spcPts val="600"/>
              </a:spcBef>
              <a:buClr>
                <a:schemeClr val="accent1">
                  <a:lumMod val="75000"/>
                </a:schemeClr>
              </a:buClr>
              <a:buFont typeface="Arial" pitchFamily="34" charset="0"/>
              <a:buChar char="•"/>
              <a:defRPr sz="1200" kern="1200">
                <a:solidFill>
                  <a:schemeClr val="tx1"/>
                </a:solidFill>
                <a:latin typeface="+mn-lt"/>
                <a:ea typeface="+mn-ea"/>
                <a:cs typeface="+mn-cs"/>
              </a:defRPr>
            </a:lvl4pPr>
            <a:lvl5pPr marL="1581635" indent="-228560" algn="l" defTabSz="914240" rtl="0" eaLnBrk="1" latinLnBrk="0" hangingPunct="1">
              <a:lnSpc>
                <a:spcPct val="90000"/>
              </a:lnSpc>
              <a:spcBef>
                <a:spcPts val="600"/>
              </a:spcBef>
              <a:buClr>
                <a:schemeClr val="accent1">
                  <a:lumMod val="75000"/>
                </a:schemeClr>
              </a:buClr>
              <a:buFont typeface="Arial" pitchFamily="34" charset="0"/>
              <a:buChar char="•"/>
              <a:defRPr sz="1100" kern="1200">
                <a:solidFill>
                  <a:schemeClr val="tx1"/>
                </a:solidFill>
                <a:latin typeface="+mn-lt"/>
                <a:ea typeface="+mn-ea"/>
                <a:cs typeface="+mn-cs"/>
              </a:defRPr>
            </a:lvl5pPr>
            <a:lvl6pPr marL="1919904"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6pPr>
            <a:lvl7pPr marL="2258173"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7pPr>
            <a:lvl8pPr marL="2596442"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8pPr>
            <a:lvl9pPr marL="2934710"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9pPr>
          </a:lstStyle>
          <a:p>
            <a:pPr marL="0" indent="0" algn="just">
              <a:lnSpc>
                <a:spcPct val="150000"/>
              </a:lnSpc>
              <a:buClr>
                <a:srgbClr val="663366">
                  <a:lumMod val="75000"/>
                </a:srgbClr>
              </a:buClr>
              <a:buNone/>
            </a:pPr>
            <a:r>
              <a:rPr lang="es-ES" dirty="0"/>
              <a:t>Al tener diversas políticas, la empresa genera estrategias y adopta las más pertinentes, que ayuden a reflejar tanto su identidad como sus valores. </a:t>
            </a:r>
          </a:p>
          <a:p>
            <a:pPr marL="0" indent="0" algn="just">
              <a:lnSpc>
                <a:spcPct val="150000"/>
              </a:lnSpc>
              <a:buClr>
                <a:srgbClr val="663366">
                  <a:lumMod val="75000"/>
                </a:srgbClr>
              </a:buClr>
              <a:buNone/>
            </a:pPr>
            <a:r>
              <a:rPr lang="es-ES" dirty="0"/>
              <a:t>Para ello busca rutas valiosas que al  ser implementadas a la par de otras, ya sean internas o externas, fortalezcan el proceso de la gestión al formar alianzas poderosas con otras personas e incluso empresas.</a:t>
            </a:r>
          </a:p>
        </p:txBody>
      </p:sp>
      <p:grpSp>
        <p:nvGrpSpPr>
          <p:cNvPr id="12" name="Grupo 11"/>
          <p:cNvGrpSpPr/>
          <p:nvPr/>
        </p:nvGrpSpPr>
        <p:grpSpPr>
          <a:xfrm>
            <a:off x="1852122" y="3420142"/>
            <a:ext cx="5786352" cy="418532"/>
            <a:chOff x="1552171" y="3181773"/>
            <a:chExt cx="6677429" cy="482984"/>
          </a:xfrm>
        </p:grpSpPr>
        <p:sp>
          <p:nvSpPr>
            <p:cNvPr id="2" name="Rectángulo redondeado 1"/>
            <p:cNvSpPr/>
            <p:nvPr/>
          </p:nvSpPr>
          <p:spPr>
            <a:xfrm>
              <a:off x="1552171" y="3181773"/>
              <a:ext cx="1647084" cy="482984"/>
            </a:xfrm>
            <a:prstGeom prst="roundRect">
              <a:avLst>
                <a:gd name="adj" fmla="val 50000"/>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chemeClr val="bg2">
                      <a:lumMod val="75000"/>
                    </a:schemeClr>
                  </a:solidFill>
                </a:rPr>
                <a:t>Formulación</a:t>
              </a:r>
            </a:p>
          </p:txBody>
        </p:sp>
        <p:sp>
          <p:nvSpPr>
            <p:cNvPr id="8" name="Rectángulo redondeado 7"/>
            <p:cNvSpPr/>
            <p:nvPr/>
          </p:nvSpPr>
          <p:spPr>
            <a:xfrm>
              <a:off x="3991863" y="3181773"/>
              <a:ext cx="1486472" cy="482984"/>
            </a:xfrm>
            <a:prstGeom prst="roundRect">
              <a:avLst>
                <a:gd name="adj" fmla="val 50000"/>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chemeClr val="bg2">
                      <a:lumMod val="75000"/>
                    </a:schemeClr>
                  </a:solidFill>
                </a:rPr>
                <a:t>Selección</a:t>
              </a:r>
            </a:p>
          </p:txBody>
        </p:sp>
        <p:sp>
          <p:nvSpPr>
            <p:cNvPr id="9" name="Rectángulo redondeado 8"/>
            <p:cNvSpPr/>
            <p:nvPr/>
          </p:nvSpPr>
          <p:spPr>
            <a:xfrm>
              <a:off x="6270944" y="3181773"/>
              <a:ext cx="1958656" cy="482984"/>
            </a:xfrm>
            <a:prstGeom prst="roundRect">
              <a:avLst>
                <a:gd name="adj" fmla="val 50000"/>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solidFill>
                    <a:schemeClr val="bg2">
                      <a:lumMod val="75000"/>
                    </a:schemeClr>
                  </a:solidFill>
                </a:rPr>
                <a:t>Implementación</a:t>
              </a:r>
            </a:p>
          </p:txBody>
        </p:sp>
        <p:sp>
          <p:nvSpPr>
            <p:cNvPr id="10" name="Flecha derecha 9"/>
            <p:cNvSpPr/>
            <p:nvPr/>
          </p:nvSpPr>
          <p:spPr>
            <a:xfrm>
              <a:off x="3427471" y="3181773"/>
              <a:ext cx="336176" cy="457200"/>
            </a:xfrm>
            <a:prstGeom prst="rightArrow">
              <a:avLst>
                <a:gd name="adj1" fmla="val 61765"/>
                <a:gd name="adj2" fmla="val 54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sp>
          <p:nvSpPr>
            <p:cNvPr id="11" name="Flecha derecha 10"/>
            <p:cNvSpPr/>
            <p:nvPr/>
          </p:nvSpPr>
          <p:spPr>
            <a:xfrm>
              <a:off x="5706551" y="3181773"/>
              <a:ext cx="336176" cy="457200"/>
            </a:xfrm>
            <a:prstGeom prst="rightArrow">
              <a:avLst>
                <a:gd name="adj1" fmla="val 61765"/>
                <a:gd name="adj2" fmla="val 54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803477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102846" y="3791922"/>
            <a:ext cx="5447325" cy="307777"/>
          </a:xfrm>
          <a:prstGeom prst="rect">
            <a:avLst/>
          </a:prstGeom>
          <a:noFill/>
        </p:spPr>
        <p:txBody>
          <a:bodyPr wrap="none" rtlCol="0">
            <a:spAutoFit/>
          </a:bodyPr>
          <a:lstStyle/>
          <a:p>
            <a:r>
              <a:rPr lang="es-ES" sz="1400" b="1" dirty="0">
                <a:solidFill>
                  <a:srgbClr val="674A74"/>
                </a:solidFill>
              </a:rPr>
              <a:t>Valor – </a:t>
            </a:r>
            <a:r>
              <a:rPr lang="es-ES" sz="1200" dirty="0"/>
              <a:t>Un diseño que refleje estilo, estética, calidad, y valor añadido</a:t>
            </a:r>
          </a:p>
        </p:txBody>
      </p:sp>
      <p:sp>
        <p:nvSpPr>
          <p:cNvPr id="5" name="CuadroTexto 4"/>
          <p:cNvSpPr txBox="1"/>
          <p:nvPr/>
        </p:nvSpPr>
        <p:spPr>
          <a:xfrm>
            <a:off x="3103769" y="4305502"/>
            <a:ext cx="5646097" cy="307777"/>
          </a:xfrm>
          <a:prstGeom prst="rect">
            <a:avLst/>
          </a:prstGeom>
          <a:noFill/>
        </p:spPr>
        <p:txBody>
          <a:bodyPr wrap="none" rtlCol="0">
            <a:spAutoFit/>
          </a:bodyPr>
          <a:lstStyle/>
          <a:p>
            <a:r>
              <a:rPr lang="es-ES" sz="1400" b="1" dirty="0">
                <a:solidFill>
                  <a:srgbClr val="674A74"/>
                </a:solidFill>
              </a:rPr>
              <a:t>Imagen – </a:t>
            </a:r>
            <a:r>
              <a:rPr lang="es-ES" sz="1200" dirty="0">
                <a:solidFill>
                  <a:srgbClr val="000000"/>
                </a:solidFill>
              </a:rPr>
              <a:t>Creación de la marca con diferenciación e identidad propia</a:t>
            </a:r>
            <a:endParaRPr lang="es-ES" sz="1400" b="1" dirty="0">
              <a:solidFill>
                <a:srgbClr val="000000"/>
              </a:solidFill>
            </a:endParaRPr>
          </a:p>
        </p:txBody>
      </p:sp>
      <p:sp>
        <p:nvSpPr>
          <p:cNvPr id="6" name="CuadroTexto 5"/>
          <p:cNvSpPr txBox="1"/>
          <p:nvPr/>
        </p:nvSpPr>
        <p:spPr>
          <a:xfrm>
            <a:off x="3103770" y="4818139"/>
            <a:ext cx="5714450" cy="307777"/>
          </a:xfrm>
          <a:prstGeom prst="rect">
            <a:avLst/>
          </a:prstGeom>
          <a:noFill/>
        </p:spPr>
        <p:txBody>
          <a:bodyPr wrap="none" rtlCol="0">
            <a:spAutoFit/>
          </a:bodyPr>
          <a:lstStyle/>
          <a:p>
            <a:r>
              <a:rPr lang="es-ES" sz="1400" b="1" dirty="0">
                <a:solidFill>
                  <a:srgbClr val="674A74"/>
                </a:solidFill>
              </a:rPr>
              <a:t>Procesos – </a:t>
            </a:r>
            <a:r>
              <a:rPr lang="es-ES" sz="1200" dirty="0">
                <a:solidFill>
                  <a:srgbClr val="000000"/>
                </a:solidFill>
              </a:rPr>
              <a:t>Generar nuevas ideas para la crear y promover los productos</a:t>
            </a:r>
            <a:endParaRPr lang="es-ES" sz="1200" b="1" dirty="0">
              <a:solidFill>
                <a:srgbClr val="000000"/>
              </a:solidFill>
            </a:endParaRPr>
          </a:p>
        </p:txBody>
      </p:sp>
      <p:sp>
        <p:nvSpPr>
          <p:cNvPr id="7" name="CuadroTexto 6"/>
          <p:cNvSpPr txBox="1"/>
          <p:nvPr/>
        </p:nvSpPr>
        <p:spPr>
          <a:xfrm>
            <a:off x="3103768" y="5330777"/>
            <a:ext cx="5170243" cy="307777"/>
          </a:xfrm>
          <a:prstGeom prst="rect">
            <a:avLst/>
          </a:prstGeom>
          <a:noFill/>
        </p:spPr>
        <p:txBody>
          <a:bodyPr wrap="none" rtlCol="0">
            <a:spAutoFit/>
          </a:bodyPr>
          <a:lstStyle/>
          <a:p>
            <a:r>
              <a:rPr lang="es-ES" sz="1400" b="1" dirty="0">
                <a:solidFill>
                  <a:srgbClr val="674A74"/>
                </a:solidFill>
              </a:rPr>
              <a:t>Producción – </a:t>
            </a:r>
            <a:r>
              <a:rPr lang="es-ES" sz="1200" dirty="0">
                <a:solidFill>
                  <a:srgbClr val="000000"/>
                </a:solidFill>
              </a:rPr>
              <a:t>Uso de nuevas tecnologías y reducción del tiempo</a:t>
            </a:r>
          </a:p>
        </p:txBody>
      </p:sp>
      <p:sp>
        <p:nvSpPr>
          <p:cNvPr id="8" name="Abrir llave 7"/>
          <p:cNvSpPr/>
          <p:nvPr/>
        </p:nvSpPr>
        <p:spPr>
          <a:xfrm>
            <a:off x="2822271" y="3729968"/>
            <a:ext cx="280575" cy="2065906"/>
          </a:xfrm>
          <a:prstGeom prst="leftBrace">
            <a:avLst>
              <a:gd name="adj1" fmla="val 37673"/>
              <a:gd name="adj2" fmla="val 50000"/>
            </a:avLst>
          </a:prstGeom>
          <a:ln w="28575" cmpd="sng"/>
        </p:spPr>
        <p:style>
          <a:lnRef idx="2">
            <a:schemeClr val="accent1"/>
          </a:lnRef>
          <a:fillRef idx="0">
            <a:schemeClr val="accent1"/>
          </a:fillRef>
          <a:effectRef idx="1">
            <a:schemeClr val="accent1"/>
          </a:effectRef>
          <a:fontRef idx="minor">
            <a:schemeClr val="tx1"/>
          </a:fontRef>
        </p:style>
        <p:txBody>
          <a:bodyPr/>
          <a:lstStyle/>
          <a:p>
            <a:endParaRPr lang="es-ES"/>
          </a:p>
        </p:txBody>
      </p:sp>
      <p:sp>
        <p:nvSpPr>
          <p:cNvPr id="9" name="CuadroTexto 8"/>
          <p:cNvSpPr txBox="1"/>
          <p:nvPr/>
        </p:nvSpPr>
        <p:spPr>
          <a:xfrm>
            <a:off x="1428167" y="4467672"/>
            <a:ext cx="1171090" cy="584775"/>
          </a:xfrm>
          <a:prstGeom prst="rect">
            <a:avLst/>
          </a:prstGeom>
          <a:noFill/>
        </p:spPr>
        <p:txBody>
          <a:bodyPr wrap="none" rtlCol="0">
            <a:spAutoFit/>
          </a:bodyPr>
          <a:lstStyle/>
          <a:p>
            <a:pPr algn="ctr"/>
            <a:r>
              <a:rPr lang="es-ES" sz="1600" b="1" dirty="0">
                <a:solidFill>
                  <a:schemeClr val="bg2">
                    <a:lumMod val="50000"/>
                  </a:schemeClr>
                </a:solidFill>
              </a:rPr>
              <a:t>Estrategias </a:t>
            </a:r>
          </a:p>
          <a:p>
            <a:pPr algn="ctr"/>
            <a:r>
              <a:rPr lang="es-ES" sz="1600" b="1" dirty="0">
                <a:solidFill>
                  <a:schemeClr val="bg2">
                    <a:lumMod val="50000"/>
                  </a:schemeClr>
                </a:solidFill>
              </a:rPr>
              <a:t>de diseño</a:t>
            </a:r>
          </a:p>
        </p:txBody>
      </p:sp>
      <p:sp>
        <p:nvSpPr>
          <p:cNvPr id="10" name="Rectángulo 9"/>
          <p:cNvSpPr/>
          <p:nvPr/>
        </p:nvSpPr>
        <p:spPr>
          <a:xfrm>
            <a:off x="1295535" y="1993375"/>
            <a:ext cx="6874891" cy="1592744"/>
          </a:xfrm>
          <a:prstGeom prst="rect">
            <a:avLst/>
          </a:prstGeom>
        </p:spPr>
        <p:txBody>
          <a:bodyPr wrap="square">
            <a:spAutoFit/>
          </a:bodyPr>
          <a:lstStyle/>
          <a:p>
            <a:pPr algn="just">
              <a:lnSpc>
                <a:spcPct val="130000"/>
              </a:lnSpc>
            </a:pPr>
            <a:r>
              <a:rPr lang="es-ES" sz="1500" dirty="0">
                <a:solidFill>
                  <a:schemeClr val="bg2">
                    <a:lumMod val="25000"/>
                  </a:schemeClr>
                </a:solidFill>
              </a:rPr>
              <a:t>Los análisis y las decisiones consideraron tanto el territorio competitivo, como los vínculos establecidos con otras empresas, además de las oportunidades del entorno y las de la competencia.</a:t>
            </a:r>
          </a:p>
          <a:p>
            <a:pPr algn="just">
              <a:lnSpc>
                <a:spcPct val="130000"/>
              </a:lnSpc>
            </a:pPr>
            <a:r>
              <a:rPr lang="es-ES" sz="1500" dirty="0">
                <a:solidFill>
                  <a:schemeClr val="bg2">
                    <a:lumMod val="25000"/>
                  </a:schemeClr>
                </a:solidFill>
              </a:rPr>
              <a:t>Es así como los estudiantes plantearon algunas estrategias orientadas al mejoramiento de la empresa:</a:t>
            </a:r>
          </a:p>
        </p:txBody>
      </p:sp>
    </p:spTree>
    <p:extLst>
      <p:ext uri="{BB962C8B-B14F-4D97-AF65-F5344CB8AC3E}">
        <p14:creationId xmlns:p14="http://schemas.microsoft.com/office/powerpoint/2010/main" val="1222453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1293553" y="2167898"/>
            <a:ext cx="6867210" cy="3618749"/>
          </a:xfrm>
        </p:spPr>
        <p:txBody>
          <a:bodyPr>
            <a:noAutofit/>
          </a:bodyPr>
          <a:lstStyle/>
          <a:p>
            <a:pPr marL="0" indent="0" algn="just">
              <a:lnSpc>
                <a:spcPct val="150000"/>
              </a:lnSpc>
              <a:buNone/>
            </a:pPr>
            <a:r>
              <a:rPr lang="es-MX" sz="1500" dirty="0">
                <a:solidFill>
                  <a:schemeClr val="bg2">
                    <a:lumMod val="25000"/>
                  </a:schemeClr>
                </a:solidFill>
              </a:rPr>
              <a:t>Los estudiantes en el desarrollo de propuestas, retomaron la visión de la empresa para crear conceptos que involucren y comuniquen los valores de la empresa y su identidad.</a:t>
            </a:r>
          </a:p>
          <a:p>
            <a:pPr marL="0" indent="0" algn="just">
              <a:lnSpc>
                <a:spcPct val="150000"/>
              </a:lnSpc>
              <a:buNone/>
            </a:pPr>
            <a:r>
              <a:rPr lang="es-MX" sz="1500" dirty="0">
                <a:solidFill>
                  <a:schemeClr val="bg2">
                    <a:lumMod val="25000"/>
                  </a:schemeClr>
                </a:solidFill>
              </a:rPr>
              <a:t>En ese sentido, tanto la empresa como ellos, al trabajar en colaboración, llegaron a acuerdos y formularon los siguientes objetivos:</a:t>
            </a:r>
          </a:p>
          <a:p>
            <a:pPr marL="1076325" indent="-342900" algn="just">
              <a:lnSpc>
                <a:spcPct val="150000"/>
              </a:lnSpc>
              <a:buAutoNum type="arabicPeriod"/>
            </a:pPr>
            <a:r>
              <a:rPr lang="es-MX" sz="1500" dirty="0">
                <a:solidFill>
                  <a:schemeClr val="bg2">
                    <a:lumMod val="25000"/>
                  </a:schemeClr>
                </a:solidFill>
              </a:rPr>
              <a:t>Fortalecer la línea de productos existentes</a:t>
            </a:r>
          </a:p>
          <a:p>
            <a:pPr marL="1076325" indent="-342900" algn="just">
              <a:lnSpc>
                <a:spcPct val="150000"/>
              </a:lnSpc>
              <a:buAutoNum type="arabicPeriod"/>
            </a:pPr>
            <a:r>
              <a:rPr lang="es-MX" sz="1500" dirty="0">
                <a:solidFill>
                  <a:schemeClr val="bg2">
                    <a:lumMod val="25000"/>
                  </a:schemeClr>
                </a:solidFill>
              </a:rPr>
              <a:t>Formar alianzas con otras personas o empresas</a:t>
            </a:r>
          </a:p>
          <a:p>
            <a:pPr marL="1076325" indent="-342900" algn="just">
              <a:lnSpc>
                <a:spcPct val="150000"/>
              </a:lnSpc>
              <a:buAutoNum type="arabicPeriod"/>
            </a:pPr>
            <a:r>
              <a:rPr lang="es-MX" sz="1500" dirty="0">
                <a:solidFill>
                  <a:schemeClr val="bg2">
                    <a:lumMod val="25000"/>
                  </a:schemeClr>
                </a:solidFill>
              </a:rPr>
              <a:t>Generar nuevos productos con base en los procesos productivos utilizados por la empresa</a:t>
            </a:r>
          </a:p>
          <a:p>
            <a:pPr marL="342900" indent="-342900" algn="just">
              <a:lnSpc>
                <a:spcPct val="150000"/>
              </a:lnSpc>
              <a:buAutoNum type="arabicPeriod"/>
            </a:pPr>
            <a:endParaRPr lang="es-MX" sz="1500" dirty="0"/>
          </a:p>
        </p:txBody>
      </p:sp>
      <p:sp>
        <p:nvSpPr>
          <p:cNvPr id="4" name="Rectángulo 3"/>
          <p:cNvSpPr/>
          <p:nvPr/>
        </p:nvSpPr>
        <p:spPr>
          <a:xfrm>
            <a:off x="1740893" y="1152605"/>
            <a:ext cx="4808302" cy="369332"/>
          </a:xfrm>
          <a:prstGeom prst="rect">
            <a:avLst/>
          </a:prstGeom>
        </p:spPr>
        <p:txBody>
          <a:bodyPr wrap="square">
            <a:spAutoFit/>
          </a:bodyPr>
          <a:lstStyle/>
          <a:p>
            <a:r>
              <a:rPr lang="es-ES" dirty="0">
                <a:solidFill>
                  <a:schemeClr val="accent5"/>
                </a:solidFill>
              </a:rPr>
              <a:t>2.3.1 Desarrollo de objetivos del proyecto </a:t>
            </a:r>
          </a:p>
        </p:txBody>
      </p:sp>
      <p:sp>
        <p:nvSpPr>
          <p:cNvPr id="6" name="Título 1">
            <a:extLst>
              <a:ext uri="{FF2B5EF4-FFF2-40B4-BE49-F238E27FC236}">
                <a16:creationId xmlns:a16="http://schemas.microsoft.com/office/drawing/2014/main" id="{C00A4A57-4F25-5045-B8E5-998C214D26C3}"/>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2.3 fase de desarrollo</a:t>
            </a:r>
          </a:p>
        </p:txBody>
      </p:sp>
    </p:spTree>
    <p:extLst>
      <p:ext uri="{BB962C8B-B14F-4D97-AF65-F5344CB8AC3E}">
        <p14:creationId xmlns:p14="http://schemas.microsoft.com/office/powerpoint/2010/main" val="3213362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22862" y="2220669"/>
            <a:ext cx="6677429" cy="2951695"/>
          </a:xfrm>
        </p:spPr>
        <p:txBody>
          <a:bodyPr>
            <a:normAutofit/>
          </a:bodyPr>
          <a:lstStyle/>
          <a:p>
            <a:pPr marL="0" indent="0" algn="just">
              <a:lnSpc>
                <a:spcPct val="150000"/>
              </a:lnSpc>
              <a:buNone/>
            </a:pPr>
            <a:r>
              <a:rPr lang="es-MX" sz="1500" dirty="0">
                <a:solidFill>
                  <a:schemeClr val="bg2">
                    <a:lumMod val="25000"/>
                  </a:schemeClr>
                </a:solidFill>
              </a:rPr>
              <a:t>Una vez que se tienen los objetivos estratégicos, se definió una serie de productos a desarrollar por los equipos, donde los tenis y las camisas fueron algunos de los objetos que se producían de línea.</a:t>
            </a:r>
          </a:p>
          <a:p>
            <a:pPr marL="0" indent="0" algn="just">
              <a:lnSpc>
                <a:spcPct val="150000"/>
              </a:lnSpc>
              <a:buNone/>
            </a:pPr>
            <a:endParaRPr lang="es-MX" sz="1500" dirty="0">
              <a:solidFill>
                <a:schemeClr val="bg2">
                  <a:lumMod val="25000"/>
                </a:schemeClr>
              </a:solidFill>
            </a:endParaRPr>
          </a:p>
          <a:p>
            <a:pPr marL="0" indent="0" algn="just">
              <a:lnSpc>
                <a:spcPct val="150000"/>
              </a:lnSpc>
              <a:buNone/>
            </a:pPr>
            <a:r>
              <a:rPr lang="es-MX" sz="1500" dirty="0">
                <a:solidFill>
                  <a:schemeClr val="bg2">
                    <a:lumMod val="25000"/>
                  </a:schemeClr>
                </a:solidFill>
              </a:rPr>
              <a:t>Además de los productos anteriores, cada equipo hizo propuestas que fueran alcanzables, en relación a los recursos materiales y tecnológicos con que contaba la empresa, y aquellos a los que  pudieran acceder de forma sencilla.</a:t>
            </a:r>
          </a:p>
        </p:txBody>
      </p:sp>
    </p:spTree>
    <p:extLst>
      <p:ext uri="{BB962C8B-B14F-4D97-AF65-F5344CB8AC3E}">
        <p14:creationId xmlns:p14="http://schemas.microsoft.com/office/powerpoint/2010/main" val="2703703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02790" y="2163709"/>
            <a:ext cx="6677429" cy="1526679"/>
          </a:xfrm>
        </p:spPr>
        <p:txBody>
          <a:bodyPr>
            <a:normAutofit/>
          </a:bodyPr>
          <a:lstStyle/>
          <a:p>
            <a:pPr marL="0" indent="0" algn="just">
              <a:lnSpc>
                <a:spcPct val="130000"/>
              </a:lnSpc>
              <a:buNone/>
            </a:pPr>
            <a:r>
              <a:rPr lang="es-ES" sz="1500" dirty="0">
                <a:solidFill>
                  <a:schemeClr val="bg2">
                    <a:lumMod val="25000"/>
                  </a:schemeClr>
                </a:solidFill>
              </a:rPr>
              <a:t>Aquí fue necesario hacer un análisis que proporcionó el modelo para justificar la asignación de recursos en las actividades de diseño, al tiempo que permitió organizar las etapas a lo largo del proceso.</a:t>
            </a:r>
          </a:p>
          <a:p>
            <a:pPr marL="0" indent="0" algn="just">
              <a:lnSpc>
                <a:spcPct val="130000"/>
              </a:lnSpc>
              <a:buNone/>
            </a:pPr>
            <a:r>
              <a:rPr lang="es-ES" sz="1500" dirty="0">
                <a:solidFill>
                  <a:schemeClr val="bg2">
                    <a:lumMod val="25000"/>
                  </a:schemeClr>
                </a:solidFill>
              </a:rPr>
              <a:t>En esta parte del proyecto, se consideraron los siguientes recursos:</a:t>
            </a:r>
          </a:p>
        </p:txBody>
      </p:sp>
      <p:sp>
        <p:nvSpPr>
          <p:cNvPr id="4" name="Rectángulo 3"/>
          <p:cNvSpPr/>
          <p:nvPr/>
        </p:nvSpPr>
        <p:spPr>
          <a:xfrm>
            <a:off x="1740893" y="1139782"/>
            <a:ext cx="6907350" cy="369332"/>
          </a:xfrm>
          <a:prstGeom prst="rect">
            <a:avLst/>
          </a:prstGeom>
        </p:spPr>
        <p:txBody>
          <a:bodyPr wrap="square">
            <a:spAutoFit/>
          </a:bodyPr>
          <a:lstStyle/>
          <a:p>
            <a:r>
              <a:rPr lang="es-ES" dirty="0">
                <a:solidFill>
                  <a:schemeClr val="accent5"/>
                </a:solidFill>
              </a:rPr>
              <a:t>2.3.2 Definición de recursos para el alcance de objetivos.</a:t>
            </a:r>
          </a:p>
        </p:txBody>
      </p:sp>
      <p:sp>
        <p:nvSpPr>
          <p:cNvPr id="2" name="CuadroTexto 1"/>
          <p:cNvSpPr txBox="1"/>
          <p:nvPr/>
        </p:nvSpPr>
        <p:spPr>
          <a:xfrm>
            <a:off x="1884857" y="3690388"/>
            <a:ext cx="6095362" cy="1457450"/>
          </a:xfrm>
          <a:prstGeom prst="rect">
            <a:avLst/>
          </a:prstGeom>
          <a:noFill/>
        </p:spPr>
        <p:txBody>
          <a:bodyPr wrap="square" rtlCol="0">
            <a:spAutoFit/>
          </a:bodyPr>
          <a:lstStyle/>
          <a:p>
            <a:pPr marL="285750" indent="-285750" algn="just">
              <a:lnSpc>
                <a:spcPct val="120000"/>
              </a:lnSpc>
              <a:buClr>
                <a:schemeClr val="accent1"/>
              </a:buClr>
              <a:buFont typeface="Arial"/>
              <a:buChar char="•"/>
            </a:pPr>
            <a:r>
              <a:rPr lang="es-ES" sz="1500" dirty="0">
                <a:solidFill>
                  <a:schemeClr val="bg2">
                    <a:lumMod val="50000"/>
                  </a:schemeClr>
                </a:solidFill>
              </a:rPr>
              <a:t>El uso de los telares ya existentes, así como la generación de otros nuevos, según la necesidad de la propuesta.</a:t>
            </a:r>
          </a:p>
          <a:p>
            <a:pPr marL="285750" indent="-285750" algn="just">
              <a:lnSpc>
                <a:spcPct val="120000"/>
              </a:lnSpc>
              <a:buClr>
                <a:schemeClr val="accent1"/>
              </a:buClr>
              <a:buFont typeface="Arial"/>
              <a:buChar char="•"/>
            </a:pPr>
            <a:r>
              <a:rPr lang="es-ES" sz="1500" dirty="0">
                <a:solidFill>
                  <a:schemeClr val="bg2">
                    <a:lumMod val="50000"/>
                  </a:schemeClr>
                </a:solidFill>
              </a:rPr>
              <a:t>Uso de las figuras icónicas de la cultura oaxaqueña, que se realizan a partir de las puntadas y costuras</a:t>
            </a:r>
          </a:p>
          <a:p>
            <a:pPr marL="285750" indent="-285750" algn="just">
              <a:lnSpc>
                <a:spcPct val="120000"/>
              </a:lnSpc>
              <a:buClr>
                <a:schemeClr val="accent1"/>
              </a:buClr>
              <a:buFont typeface="Arial"/>
              <a:buChar char="•"/>
            </a:pPr>
            <a:r>
              <a:rPr lang="es-ES" sz="1500" dirty="0">
                <a:solidFill>
                  <a:schemeClr val="bg2">
                    <a:lumMod val="50000"/>
                  </a:schemeClr>
                </a:solidFill>
              </a:rPr>
              <a:t>Estampados con motivos culturales, que eran manejados por la empresa.</a:t>
            </a:r>
          </a:p>
        </p:txBody>
      </p:sp>
      <p:sp>
        <p:nvSpPr>
          <p:cNvPr id="5" name="Rectángulo 4"/>
          <p:cNvSpPr/>
          <p:nvPr/>
        </p:nvSpPr>
        <p:spPr>
          <a:xfrm>
            <a:off x="1302790" y="5166310"/>
            <a:ext cx="6677430" cy="680956"/>
          </a:xfrm>
          <a:prstGeom prst="rect">
            <a:avLst/>
          </a:prstGeom>
        </p:spPr>
        <p:txBody>
          <a:bodyPr wrap="square">
            <a:spAutoFit/>
          </a:bodyPr>
          <a:lstStyle/>
          <a:p>
            <a:pPr algn="just" defTabSz="914240">
              <a:lnSpc>
                <a:spcPct val="130000"/>
              </a:lnSpc>
              <a:spcBef>
                <a:spcPts val="1350"/>
              </a:spcBef>
              <a:buClr>
                <a:schemeClr val="accent1">
                  <a:lumMod val="75000"/>
                </a:schemeClr>
              </a:buClr>
            </a:pPr>
            <a:r>
              <a:rPr lang="es-ES" sz="1500" dirty="0">
                <a:solidFill>
                  <a:schemeClr val="bg2">
                    <a:lumMod val="25000"/>
                  </a:schemeClr>
                </a:solidFill>
              </a:rPr>
              <a:t>A partir de los elementos anteriores, los estudiantes generaron una serie de nuevos productos y conceptos.</a:t>
            </a:r>
          </a:p>
        </p:txBody>
      </p:sp>
    </p:spTree>
    <p:extLst>
      <p:ext uri="{BB962C8B-B14F-4D97-AF65-F5344CB8AC3E}">
        <p14:creationId xmlns:p14="http://schemas.microsoft.com/office/powerpoint/2010/main" val="3962281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61267" y="2392217"/>
            <a:ext cx="3650334" cy="3642541"/>
          </a:xfrm>
        </p:spPr>
        <p:txBody>
          <a:bodyPr>
            <a:normAutofit/>
          </a:bodyPr>
          <a:lstStyle/>
          <a:p>
            <a:pPr marL="0" indent="0" algn="just">
              <a:lnSpc>
                <a:spcPct val="130000"/>
              </a:lnSpc>
              <a:buNone/>
            </a:pPr>
            <a:r>
              <a:rPr lang="es-ES" sz="1500" dirty="0">
                <a:solidFill>
                  <a:schemeClr val="bg2">
                    <a:lumMod val="25000"/>
                  </a:schemeClr>
                </a:solidFill>
              </a:rPr>
              <a:t>Para que el proyecto de diseño tuviera el impacto deseado, era necesario tener control sobre el proceso de elaboración de prototipos, así como de las diferentes tecnologías necesarias para planificar su producción. </a:t>
            </a:r>
          </a:p>
          <a:p>
            <a:pPr marL="0" indent="0" algn="just">
              <a:lnSpc>
                <a:spcPct val="130000"/>
              </a:lnSpc>
              <a:buNone/>
            </a:pPr>
            <a:r>
              <a:rPr lang="es-ES" sz="1500" dirty="0">
                <a:solidFill>
                  <a:schemeClr val="bg2">
                    <a:lumMod val="25000"/>
                  </a:schemeClr>
                </a:solidFill>
              </a:rPr>
              <a:t>La realización y materialización del prototipo, permitió al mismo tiempo evaluar las diferentes estrategias productivas y su impacto en la manufactura del producto.</a:t>
            </a:r>
          </a:p>
        </p:txBody>
      </p:sp>
      <p:sp>
        <p:nvSpPr>
          <p:cNvPr id="4" name="Rectángulo 3"/>
          <p:cNvSpPr/>
          <p:nvPr/>
        </p:nvSpPr>
        <p:spPr>
          <a:xfrm>
            <a:off x="1757902" y="1139782"/>
            <a:ext cx="7217827" cy="646331"/>
          </a:xfrm>
          <a:prstGeom prst="rect">
            <a:avLst/>
          </a:prstGeom>
        </p:spPr>
        <p:txBody>
          <a:bodyPr wrap="square">
            <a:spAutoFit/>
          </a:bodyPr>
          <a:lstStyle/>
          <a:p>
            <a:r>
              <a:rPr lang="es-ES">
                <a:solidFill>
                  <a:schemeClr val="accent5"/>
                </a:solidFill>
              </a:rPr>
              <a:t>2.3.3 </a:t>
            </a:r>
            <a:r>
              <a:rPr lang="es-ES" dirty="0">
                <a:solidFill>
                  <a:schemeClr val="accent5"/>
                </a:solidFill>
              </a:rPr>
              <a:t>Organización del proyecto en los ámbitos productivos, </a:t>
            </a:r>
          </a:p>
          <a:p>
            <a:r>
              <a:rPr lang="es-ES" dirty="0">
                <a:solidFill>
                  <a:schemeClr val="accent5"/>
                </a:solidFill>
              </a:rPr>
              <a:t>         tecnológicos, económicos y de mercado.</a:t>
            </a:r>
          </a:p>
        </p:txBody>
      </p:sp>
      <p:pic>
        <p:nvPicPr>
          <p:cNvPr id="2" name="Imagen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77855" y="2165667"/>
            <a:ext cx="3106324" cy="3106324"/>
          </a:xfrm>
          <a:prstGeom prst="rect">
            <a:avLst/>
          </a:prstGeom>
        </p:spPr>
      </p:pic>
      <p:sp>
        <p:nvSpPr>
          <p:cNvPr id="5" name="CuadroTexto 4"/>
          <p:cNvSpPr txBox="1"/>
          <p:nvPr/>
        </p:nvSpPr>
        <p:spPr>
          <a:xfrm>
            <a:off x="5273410" y="5287331"/>
            <a:ext cx="2715213" cy="430887"/>
          </a:xfrm>
          <a:prstGeom prst="rect">
            <a:avLst/>
          </a:prstGeom>
          <a:noFill/>
        </p:spPr>
        <p:txBody>
          <a:bodyPr wrap="square" rtlCol="0">
            <a:spAutoFit/>
          </a:bodyPr>
          <a:lstStyle/>
          <a:p>
            <a:pPr algn="ctr"/>
            <a:r>
              <a:rPr lang="es-ES" sz="1100" b="1" dirty="0">
                <a:solidFill>
                  <a:schemeClr val="accent5">
                    <a:lumMod val="75000"/>
                  </a:schemeClr>
                </a:solidFill>
              </a:rPr>
              <a:t>Fig. 10 </a:t>
            </a:r>
            <a:r>
              <a:rPr lang="es-ES" sz="1100" dirty="0">
                <a:solidFill>
                  <a:schemeClr val="accent5">
                    <a:lumMod val="75000"/>
                  </a:schemeClr>
                </a:solidFill>
              </a:rPr>
              <a:t>Organización del proyecto</a:t>
            </a:r>
          </a:p>
          <a:p>
            <a:pPr algn="ctr"/>
            <a:r>
              <a:rPr lang="es-ES" sz="1100" b="1" dirty="0">
                <a:solidFill>
                  <a:schemeClr val="accent5">
                    <a:lumMod val="75000"/>
                  </a:schemeClr>
                </a:solidFill>
              </a:rPr>
              <a:t>Fuente: </a:t>
            </a:r>
            <a:r>
              <a:rPr lang="es-ES" sz="1100" dirty="0" err="1">
                <a:solidFill>
                  <a:schemeClr val="accent5">
                    <a:lumMod val="75000"/>
                  </a:schemeClr>
                </a:solidFill>
              </a:rPr>
              <a:t>Buenosnegocios</a:t>
            </a:r>
            <a:r>
              <a:rPr lang="es-ES" sz="1100" dirty="0">
                <a:solidFill>
                  <a:schemeClr val="accent5">
                    <a:lumMod val="75000"/>
                  </a:schemeClr>
                </a:solidFill>
              </a:rPr>
              <a:t> (2018)</a:t>
            </a:r>
          </a:p>
        </p:txBody>
      </p:sp>
    </p:spTree>
    <p:extLst>
      <p:ext uri="{BB962C8B-B14F-4D97-AF65-F5344CB8AC3E}">
        <p14:creationId xmlns:p14="http://schemas.microsoft.com/office/powerpoint/2010/main" val="3459521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14415" y="2084864"/>
            <a:ext cx="6410385" cy="750869"/>
          </a:xfrm>
        </p:spPr>
        <p:txBody>
          <a:bodyPr>
            <a:normAutofit/>
          </a:bodyPr>
          <a:lstStyle/>
          <a:p>
            <a:pPr marL="0" indent="0" algn="just">
              <a:lnSpc>
                <a:spcPct val="130000"/>
              </a:lnSpc>
              <a:buNone/>
            </a:pPr>
            <a:r>
              <a:rPr lang="es-ES" sz="1500" dirty="0">
                <a:solidFill>
                  <a:schemeClr val="bg2">
                    <a:lumMod val="25000"/>
                  </a:schemeClr>
                </a:solidFill>
              </a:rPr>
              <a:t>La fase creativa constó de diferentes etapas, que implicaban diversos productos de diseño, mismos que se cumplieron por cada equipo a lo largo del proyecto:</a:t>
            </a:r>
          </a:p>
        </p:txBody>
      </p:sp>
      <p:sp>
        <p:nvSpPr>
          <p:cNvPr id="7" name="Rectángulo 6"/>
          <p:cNvSpPr/>
          <p:nvPr/>
        </p:nvSpPr>
        <p:spPr>
          <a:xfrm>
            <a:off x="4572000" y="2927943"/>
            <a:ext cx="3533976" cy="2767424"/>
          </a:xfrm>
          <a:prstGeom prst="rect">
            <a:avLst/>
          </a:prstGeom>
        </p:spPr>
        <p:txBody>
          <a:bodyPr wrap="square">
            <a:spAutoFit/>
          </a:bodyPr>
          <a:lstStyle/>
          <a:p>
            <a:pPr marL="285750" lvl="0" indent="-285750">
              <a:lnSpc>
                <a:spcPct val="130000"/>
              </a:lnSpc>
              <a:buClr>
                <a:schemeClr val="accent1"/>
              </a:buClr>
              <a:buFont typeface="Wingdings" charset="2"/>
              <a:buChar char="ü"/>
            </a:pPr>
            <a:r>
              <a:rPr lang="es-ES" sz="1500" dirty="0">
                <a:solidFill>
                  <a:schemeClr val="bg2">
                    <a:lumMod val="25000"/>
                  </a:schemeClr>
                </a:solidFill>
              </a:rPr>
              <a:t>Bocetos.</a:t>
            </a:r>
            <a:endParaRPr lang="es-ES_tradnl" sz="1500" dirty="0">
              <a:solidFill>
                <a:schemeClr val="bg2">
                  <a:lumMod val="25000"/>
                </a:schemeClr>
              </a:solidFill>
            </a:endParaRPr>
          </a:p>
          <a:p>
            <a:pPr marL="285750" lvl="0" indent="-285750">
              <a:lnSpc>
                <a:spcPct val="130000"/>
              </a:lnSpc>
              <a:buClr>
                <a:schemeClr val="accent1"/>
              </a:buClr>
              <a:buFont typeface="Wingdings" charset="2"/>
              <a:buChar char="ü"/>
            </a:pPr>
            <a:r>
              <a:rPr lang="es-ES_tradnl" sz="1500" dirty="0">
                <a:solidFill>
                  <a:schemeClr val="bg2">
                    <a:lumMod val="25000"/>
                  </a:schemeClr>
                </a:solidFill>
              </a:rPr>
              <a:t>Diferentes</a:t>
            </a:r>
            <a:r>
              <a:rPr lang="es-ES" sz="1500" dirty="0">
                <a:solidFill>
                  <a:schemeClr val="bg2">
                    <a:lumMod val="25000"/>
                  </a:schemeClr>
                </a:solidFill>
              </a:rPr>
              <a:t> alternativas.</a:t>
            </a:r>
            <a:endParaRPr lang="es-ES_tradnl" sz="1500" dirty="0">
              <a:solidFill>
                <a:schemeClr val="bg2">
                  <a:lumMod val="25000"/>
                </a:schemeClr>
              </a:solidFill>
            </a:endParaRPr>
          </a:p>
          <a:p>
            <a:pPr marL="285750" lvl="0" indent="-285750">
              <a:lnSpc>
                <a:spcPct val="130000"/>
              </a:lnSpc>
              <a:buClr>
                <a:schemeClr val="accent1"/>
              </a:buClr>
              <a:buFont typeface="Wingdings" charset="2"/>
              <a:buChar char="ü"/>
            </a:pPr>
            <a:r>
              <a:rPr lang="es-ES" sz="1500" dirty="0">
                <a:solidFill>
                  <a:schemeClr val="bg2">
                    <a:lumMod val="25000"/>
                  </a:schemeClr>
                </a:solidFill>
              </a:rPr>
              <a:t>Modelos de transición.</a:t>
            </a:r>
            <a:endParaRPr lang="es-ES_tradnl" sz="1500" dirty="0">
              <a:solidFill>
                <a:schemeClr val="bg2">
                  <a:lumMod val="25000"/>
                </a:schemeClr>
              </a:solidFill>
            </a:endParaRPr>
          </a:p>
          <a:p>
            <a:pPr marL="285750" lvl="0" indent="-285750">
              <a:lnSpc>
                <a:spcPct val="130000"/>
              </a:lnSpc>
              <a:buClr>
                <a:schemeClr val="accent1"/>
              </a:buClr>
              <a:buFont typeface="Wingdings" charset="2"/>
              <a:buChar char="ü"/>
            </a:pPr>
            <a:r>
              <a:rPr lang="es-ES" sz="1500" dirty="0">
                <a:solidFill>
                  <a:schemeClr val="bg2">
                    <a:lumMod val="25000"/>
                  </a:schemeClr>
                </a:solidFill>
              </a:rPr>
              <a:t>Selección de propuesta.</a:t>
            </a:r>
            <a:endParaRPr lang="es-ES_tradnl" sz="1500" dirty="0">
              <a:solidFill>
                <a:schemeClr val="bg2">
                  <a:lumMod val="25000"/>
                </a:schemeClr>
              </a:solidFill>
            </a:endParaRPr>
          </a:p>
          <a:p>
            <a:pPr marL="285750" lvl="0" indent="-285750">
              <a:lnSpc>
                <a:spcPct val="130000"/>
              </a:lnSpc>
              <a:buClr>
                <a:schemeClr val="accent1"/>
              </a:buClr>
              <a:buFont typeface="Wingdings" charset="2"/>
              <a:buChar char="ü"/>
            </a:pPr>
            <a:r>
              <a:rPr lang="es-ES" sz="1500" dirty="0">
                <a:solidFill>
                  <a:schemeClr val="bg2">
                    <a:lumMod val="25000"/>
                  </a:schemeClr>
                </a:solidFill>
              </a:rPr>
              <a:t>Modelo virtual (lámina de contexto, función, escala humana, tecnología y comercialización).</a:t>
            </a:r>
            <a:endParaRPr lang="es-ES_tradnl" sz="1500" dirty="0">
              <a:solidFill>
                <a:schemeClr val="bg2">
                  <a:lumMod val="25000"/>
                </a:schemeClr>
              </a:solidFill>
            </a:endParaRPr>
          </a:p>
          <a:p>
            <a:pPr marL="285750" lvl="0" indent="-285750">
              <a:lnSpc>
                <a:spcPct val="130000"/>
              </a:lnSpc>
              <a:buClr>
                <a:schemeClr val="accent1"/>
              </a:buClr>
              <a:buFont typeface="Wingdings" charset="2"/>
              <a:buChar char="ü"/>
            </a:pPr>
            <a:r>
              <a:rPr lang="es-ES" sz="1500" dirty="0">
                <a:solidFill>
                  <a:schemeClr val="bg2">
                    <a:lumMod val="25000"/>
                  </a:schemeClr>
                </a:solidFill>
              </a:rPr>
              <a:t>Planos</a:t>
            </a:r>
            <a:endParaRPr lang="es-ES_tradnl" sz="1500" dirty="0">
              <a:solidFill>
                <a:schemeClr val="bg2">
                  <a:lumMod val="25000"/>
                </a:schemeClr>
              </a:solidFill>
            </a:endParaRPr>
          </a:p>
          <a:p>
            <a:pPr marL="285750" lvl="0" indent="-285750">
              <a:lnSpc>
                <a:spcPct val="130000"/>
              </a:lnSpc>
              <a:buClr>
                <a:schemeClr val="accent1"/>
              </a:buClr>
              <a:buFont typeface="Wingdings" charset="2"/>
              <a:buChar char="ü"/>
            </a:pPr>
            <a:r>
              <a:rPr lang="es-ES" sz="1500" dirty="0">
                <a:solidFill>
                  <a:schemeClr val="bg2">
                    <a:lumMod val="25000"/>
                  </a:schemeClr>
                </a:solidFill>
              </a:rPr>
              <a:t>Propuesta de materiales y procesos.</a:t>
            </a:r>
            <a:endParaRPr lang="es-ES_tradnl" sz="1500" dirty="0">
              <a:solidFill>
                <a:schemeClr val="bg2">
                  <a:lumMod val="25000"/>
                </a:schemeClr>
              </a:solidFill>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40893" y="3007864"/>
            <a:ext cx="2589108" cy="2589108"/>
          </a:xfrm>
          <a:prstGeom prst="rect">
            <a:avLst/>
          </a:prstGeom>
        </p:spPr>
      </p:pic>
      <p:sp>
        <p:nvSpPr>
          <p:cNvPr id="6" name="CuadroTexto 5"/>
          <p:cNvSpPr txBox="1"/>
          <p:nvPr/>
        </p:nvSpPr>
        <p:spPr>
          <a:xfrm>
            <a:off x="1859559" y="5596972"/>
            <a:ext cx="2351776" cy="430887"/>
          </a:xfrm>
          <a:prstGeom prst="rect">
            <a:avLst/>
          </a:prstGeom>
          <a:noFill/>
        </p:spPr>
        <p:txBody>
          <a:bodyPr wrap="square" rtlCol="0">
            <a:spAutoFit/>
          </a:bodyPr>
          <a:lstStyle/>
          <a:p>
            <a:pPr algn="ctr"/>
            <a:r>
              <a:rPr lang="es-ES" sz="1100" b="1" dirty="0">
                <a:solidFill>
                  <a:schemeClr val="accent5">
                    <a:lumMod val="75000"/>
                  </a:schemeClr>
                </a:solidFill>
              </a:rPr>
              <a:t>Fig. 11 </a:t>
            </a:r>
            <a:r>
              <a:rPr lang="es-ES" sz="1100" dirty="0">
                <a:solidFill>
                  <a:schemeClr val="accent5">
                    <a:lumMod val="75000"/>
                  </a:schemeClr>
                </a:solidFill>
              </a:rPr>
              <a:t>Plano de prototipo</a:t>
            </a:r>
          </a:p>
          <a:p>
            <a:pPr algn="ctr"/>
            <a:r>
              <a:rPr lang="es-ES" sz="1100" b="1" dirty="0">
                <a:solidFill>
                  <a:schemeClr val="accent5">
                    <a:lumMod val="75000"/>
                  </a:schemeClr>
                </a:solidFill>
              </a:rPr>
              <a:t>Fuente: </a:t>
            </a:r>
            <a:r>
              <a:rPr lang="es-ES" sz="1100" dirty="0" err="1">
                <a:solidFill>
                  <a:schemeClr val="accent5">
                    <a:lumMod val="75000"/>
                  </a:schemeClr>
                </a:solidFill>
              </a:rPr>
              <a:t>Bucio</a:t>
            </a:r>
            <a:r>
              <a:rPr lang="es-ES" sz="1100" dirty="0">
                <a:solidFill>
                  <a:schemeClr val="accent5">
                    <a:lumMod val="75000"/>
                  </a:schemeClr>
                </a:solidFill>
              </a:rPr>
              <a:t>, V. (2018)</a:t>
            </a:r>
          </a:p>
        </p:txBody>
      </p:sp>
      <p:sp>
        <p:nvSpPr>
          <p:cNvPr id="8" name="Título 1">
            <a:extLst>
              <a:ext uri="{FF2B5EF4-FFF2-40B4-BE49-F238E27FC236}">
                <a16:creationId xmlns:a16="http://schemas.microsoft.com/office/drawing/2014/main" id="{6FFCF4E1-4899-B743-89D6-F5BF297CF0D8}"/>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2.4 Fase creativa</a:t>
            </a:r>
          </a:p>
        </p:txBody>
      </p:sp>
    </p:spTree>
    <p:extLst>
      <p:ext uri="{BB962C8B-B14F-4D97-AF65-F5344CB8AC3E}">
        <p14:creationId xmlns:p14="http://schemas.microsoft.com/office/powerpoint/2010/main" val="2419195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evaluaciÃ³n de un producto"/>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944883" y="1999843"/>
            <a:ext cx="3450134" cy="3117898"/>
          </a:xfrm>
          <a:prstGeom prst="rect">
            <a:avLst/>
          </a:prstGeom>
          <a:noFill/>
          <a:extLst>
            <a:ext uri="{909E8E84-426E-40dd-AFC4-6F175D3DCCD1}">
              <a14:hiddenFill xmlns:a14="http://schemas.microsoft.com/office/drawing/2010/main" xmlns="">
                <a:solidFill>
                  <a:srgbClr val="FFFFFF"/>
                </a:solidFill>
              </a14:hiddenFill>
            </a:ext>
          </a:extLst>
        </p:spPr>
      </p:pic>
      <p:sp>
        <p:nvSpPr>
          <p:cNvPr id="3" name="Marcador de contenido 2"/>
          <p:cNvSpPr>
            <a:spLocks noGrp="1"/>
          </p:cNvSpPr>
          <p:nvPr>
            <p:ph idx="1"/>
          </p:nvPr>
        </p:nvSpPr>
        <p:spPr>
          <a:xfrm>
            <a:off x="1231409" y="1999843"/>
            <a:ext cx="3450134" cy="4351513"/>
          </a:xfrm>
        </p:spPr>
        <p:txBody>
          <a:bodyPr>
            <a:normAutofit/>
          </a:bodyPr>
          <a:lstStyle/>
          <a:p>
            <a:pPr marL="0" indent="0" algn="just">
              <a:lnSpc>
                <a:spcPct val="150000"/>
              </a:lnSpc>
              <a:buNone/>
            </a:pPr>
            <a:r>
              <a:rPr lang="es-ES" sz="1500" dirty="0">
                <a:solidFill>
                  <a:schemeClr val="bg2">
                    <a:lumMod val="25000"/>
                  </a:schemeClr>
                </a:solidFill>
              </a:rPr>
              <a:t>La fase de evaluación implicó valoraciones a partir de facilidad de producción, factibilidad de manufactura, conocimiento del mercado, innovación de la propuesta, relevancia creativa de los conceptos y los intereses propios del empresario.</a:t>
            </a:r>
          </a:p>
          <a:p>
            <a:pPr marL="0" indent="0" algn="just">
              <a:lnSpc>
                <a:spcPct val="150000"/>
              </a:lnSpc>
              <a:buNone/>
            </a:pPr>
            <a:r>
              <a:rPr lang="es-ES" sz="1500" dirty="0">
                <a:solidFill>
                  <a:schemeClr val="bg2">
                    <a:lumMod val="25000"/>
                  </a:schemeClr>
                </a:solidFill>
              </a:rPr>
              <a:t>La evaluación emanó, básicamente de la empresa hacia las propuestas efectuadas, contemplando observaciones, ajustes y recomendaciones para la mejora de cada propuesta.</a:t>
            </a:r>
          </a:p>
        </p:txBody>
      </p:sp>
      <p:sp>
        <p:nvSpPr>
          <p:cNvPr id="6" name="CuadroTexto 5"/>
          <p:cNvSpPr txBox="1"/>
          <p:nvPr/>
        </p:nvSpPr>
        <p:spPr>
          <a:xfrm>
            <a:off x="5312343" y="5271996"/>
            <a:ext cx="2715213" cy="430887"/>
          </a:xfrm>
          <a:prstGeom prst="rect">
            <a:avLst/>
          </a:prstGeom>
          <a:noFill/>
        </p:spPr>
        <p:txBody>
          <a:bodyPr wrap="square" rtlCol="0">
            <a:spAutoFit/>
          </a:bodyPr>
          <a:lstStyle/>
          <a:p>
            <a:pPr algn="ctr"/>
            <a:r>
              <a:rPr lang="es-ES" sz="1100" b="1" dirty="0">
                <a:solidFill>
                  <a:schemeClr val="accent5">
                    <a:lumMod val="75000"/>
                  </a:schemeClr>
                </a:solidFill>
              </a:rPr>
              <a:t>Fig. 12 </a:t>
            </a:r>
            <a:r>
              <a:rPr lang="es-ES" sz="1100" dirty="0">
                <a:solidFill>
                  <a:schemeClr val="accent5">
                    <a:lumMod val="75000"/>
                  </a:schemeClr>
                </a:solidFill>
              </a:rPr>
              <a:t>Proceso de evaluación</a:t>
            </a:r>
          </a:p>
          <a:p>
            <a:pPr algn="ctr"/>
            <a:r>
              <a:rPr lang="es-ES" sz="1100" b="1" dirty="0">
                <a:solidFill>
                  <a:schemeClr val="accent5">
                    <a:lumMod val="75000"/>
                  </a:schemeClr>
                </a:solidFill>
              </a:rPr>
              <a:t>Fuente: </a:t>
            </a:r>
            <a:r>
              <a:rPr lang="es-ES" sz="1100" dirty="0">
                <a:solidFill>
                  <a:schemeClr val="accent5">
                    <a:lumMod val="75000"/>
                  </a:schemeClr>
                </a:solidFill>
              </a:rPr>
              <a:t>c3d (2018)</a:t>
            </a:r>
          </a:p>
        </p:txBody>
      </p:sp>
      <p:sp>
        <p:nvSpPr>
          <p:cNvPr id="7" name="Título 1">
            <a:extLst>
              <a:ext uri="{FF2B5EF4-FFF2-40B4-BE49-F238E27FC236}">
                <a16:creationId xmlns:a16="http://schemas.microsoft.com/office/drawing/2014/main" id="{D6BFF580-C78C-0645-A6D3-212625CD77D9}"/>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2.5 fase de evaluación</a:t>
            </a:r>
          </a:p>
        </p:txBody>
      </p:sp>
    </p:spTree>
    <p:extLst>
      <p:ext uri="{BB962C8B-B14F-4D97-AF65-F5344CB8AC3E}">
        <p14:creationId xmlns:p14="http://schemas.microsoft.com/office/powerpoint/2010/main" val="2666851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BE194971-2F2D-44B0-8AE6-FF2DCCEE0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6" name="Oval 5">
            <a:extLst>
              <a:ext uri="{FF2B5EF4-FFF2-40B4-BE49-F238E27FC236}">
                <a16:creationId xmlns:a16="http://schemas.microsoft.com/office/drawing/2014/main" id="{1FF9A61E-EB11-4C46-82E1-3E00A3B4B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8" name="Straight Connector 47">
            <a:extLst>
              <a:ext uri="{FF2B5EF4-FFF2-40B4-BE49-F238E27FC236}">
                <a16:creationId xmlns:a16="http://schemas.microsoft.com/office/drawing/2014/main" id="{5E564EB3-35F2-4EFF-87DC-642DC0205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useBgFill="1">
        <p:nvSpPr>
          <p:cNvPr id="50" name="Rectangle 49">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9141544"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16">
            <a:extLst>
              <a:ext uri="{FF2B5EF4-FFF2-40B4-BE49-F238E27FC236}">
                <a16:creationId xmlns:a16="http://schemas.microsoft.com/office/drawing/2014/main" id="{C37D1D6D-17D8-4296-B000-665D1892D0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8505" y="1814574"/>
            <a:ext cx="5570417" cy="3228207"/>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 name="Rectangle 53">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1444" y="620720"/>
            <a:ext cx="5492423"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3534539" y="1870077"/>
            <a:ext cx="4765475" cy="3023981"/>
          </a:xfrm>
        </p:spPr>
        <p:txBody>
          <a:bodyPr vert="horz" lIns="91440" tIns="45720" rIns="91440" bIns="45720" rtlCol="0" anchor="b">
            <a:normAutofit/>
          </a:bodyPr>
          <a:lstStyle/>
          <a:p>
            <a:pPr algn="l"/>
            <a:r>
              <a:rPr lang="en-US" sz="4200" dirty="0" err="1">
                <a:solidFill>
                  <a:srgbClr val="FFFFFF"/>
                </a:solidFill>
              </a:rPr>
              <a:t>Introducción</a:t>
            </a:r>
            <a:endParaRPr lang="en-US" sz="4200" dirty="0">
              <a:solidFill>
                <a:srgbClr val="FFFFFF"/>
              </a:solidFill>
            </a:endParaRPr>
          </a:p>
        </p:txBody>
      </p:sp>
      <p:sp>
        <p:nvSpPr>
          <p:cNvPr id="3" name="Marcador de texto 2"/>
          <p:cNvSpPr>
            <a:spLocks noGrp="1"/>
          </p:cNvSpPr>
          <p:nvPr>
            <p:ph type="body" idx="1"/>
          </p:nvPr>
        </p:nvSpPr>
        <p:spPr>
          <a:xfrm>
            <a:off x="3589820" y="919265"/>
            <a:ext cx="4765476" cy="3259694"/>
          </a:xfrm>
        </p:spPr>
        <p:txBody>
          <a:bodyPr vert="horz" lIns="91440" tIns="45720" rIns="91440" bIns="45720" rtlCol="0" anchor="t">
            <a:noAutofit/>
          </a:bodyPr>
          <a:lstStyle/>
          <a:p>
            <a:pPr>
              <a:lnSpc>
                <a:spcPct val="90000"/>
              </a:lnSpc>
            </a:pPr>
            <a:r>
              <a:rPr lang="en-US" sz="1400" dirty="0">
                <a:solidFill>
                  <a:srgbClr val="FFFFFF"/>
                </a:solidFill>
              </a:rPr>
              <a:t>La </a:t>
            </a:r>
            <a:r>
              <a:rPr lang="en-US" sz="1400" dirty="0" err="1">
                <a:solidFill>
                  <a:srgbClr val="FFFFFF"/>
                </a:solidFill>
              </a:rPr>
              <a:t>siguiente</a:t>
            </a:r>
            <a:r>
              <a:rPr lang="en-US" sz="1400" dirty="0">
                <a:solidFill>
                  <a:srgbClr val="FFFFFF"/>
                </a:solidFill>
              </a:rPr>
              <a:t> </a:t>
            </a:r>
            <a:r>
              <a:rPr lang="en-US" sz="1400" dirty="0" err="1">
                <a:solidFill>
                  <a:srgbClr val="FFFFFF"/>
                </a:solidFill>
              </a:rPr>
              <a:t>presentación</a:t>
            </a:r>
            <a:r>
              <a:rPr lang="en-US" sz="1400" dirty="0">
                <a:solidFill>
                  <a:srgbClr val="FFFFFF"/>
                </a:solidFill>
              </a:rPr>
              <a:t> </a:t>
            </a:r>
            <a:r>
              <a:rPr lang="en-US" sz="1400" dirty="0" err="1">
                <a:solidFill>
                  <a:srgbClr val="FFFFFF"/>
                </a:solidFill>
              </a:rPr>
              <a:t>está</a:t>
            </a:r>
            <a:r>
              <a:rPr lang="en-US" sz="1400" dirty="0">
                <a:solidFill>
                  <a:srgbClr val="FFFFFF"/>
                </a:solidFill>
              </a:rPr>
              <a:t> </a:t>
            </a:r>
            <a:r>
              <a:rPr lang="en-US" sz="1400" dirty="0" err="1">
                <a:solidFill>
                  <a:srgbClr val="FFFFFF"/>
                </a:solidFill>
              </a:rPr>
              <a:t>basada</a:t>
            </a:r>
            <a:r>
              <a:rPr lang="en-US" sz="1400" dirty="0">
                <a:solidFill>
                  <a:srgbClr val="FFFFFF"/>
                </a:solidFill>
              </a:rPr>
              <a:t>, </a:t>
            </a:r>
            <a:r>
              <a:rPr lang="en-US" sz="1400" dirty="0" err="1">
                <a:solidFill>
                  <a:srgbClr val="FFFFFF"/>
                </a:solidFill>
              </a:rPr>
              <a:t>en</a:t>
            </a:r>
            <a:r>
              <a:rPr lang="en-US" sz="1400" dirty="0">
                <a:solidFill>
                  <a:srgbClr val="FFFFFF"/>
                </a:solidFill>
              </a:rPr>
              <a:t> </a:t>
            </a:r>
            <a:r>
              <a:rPr lang="en-US" sz="1400" dirty="0" err="1">
                <a:solidFill>
                  <a:srgbClr val="FFFFFF"/>
                </a:solidFill>
              </a:rPr>
              <a:t>su</a:t>
            </a:r>
            <a:r>
              <a:rPr lang="en-US" sz="1400" dirty="0">
                <a:solidFill>
                  <a:srgbClr val="FFFFFF"/>
                </a:solidFill>
              </a:rPr>
              <a:t> </a:t>
            </a:r>
            <a:r>
              <a:rPr lang="en-US" sz="1400" dirty="0" err="1">
                <a:solidFill>
                  <a:srgbClr val="FFFFFF"/>
                </a:solidFill>
              </a:rPr>
              <a:t>mayoría</a:t>
            </a:r>
            <a:r>
              <a:rPr lang="en-US" sz="1400" dirty="0">
                <a:solidFill>
                  <a:srgbClr val="FFFFFF"/>
                </a:solidFill>
              </a:rPr>
              <a:t>, </a:t>
            </a:r>
            <a:r>
              <a:rPr lang="en-US" sz="1400" dirty="0" err="1">
                <a:solidFill>
                  <a:srgbClr val="FFFFFF"/>
                </a:solidFill>
              </a:rPr>
              <a:t>en</a:t>
            </a:r>
            <a:r>
              <a:rPr lang="en-US" sz="1400" dirty="0">
                <a:solidFill>
                  <a:srgbClr val="FFFFFF"/>
                </a:solidFill>
              </a:rPr>
              <a:t> el </a:t>
            </a:r>
            <a:r>
              <a:rPr lang="en-US" sz="1400" dirty="0" err="1">
                <a:solidFill>
                  <a:srgbClr val="FFFFFF"/>
                </a:solidFill>
              </a:rPr>
              <a:t>programa</a:t>
            </a:r>
            <a:r>
              <a:rPr lang="en-US" sz="1400" dirty="0">
                <a:solidFill>
                  <a:srgbClr val="FFFFFF"/>
                </a:solidFill>
              </a:rPr>
              <a:t> </a:t>
            </a:r>
            <a:r>
              <a:rPr lang="en-US" sz="1400" dirty="0" err="1">
                <a:solidFill>
                  <a:srgbClr val="FFFFFF"/>
                </a:solidFill>
              </a:rPr>
              <a:t>presentado</a:t>
            </a:r>
            <a:r>
              <a:rPr lang="en-US" sz="1400" dirty="0">
                <a:solidFill>
                  <a:srgbClr val="FFFFFF"/>
                </a:solidFill>
              </a:rPr>
              <a:t> por PRODINTEC (Fernández, 2010), que </a:t>
            </a:r>
            <a:r>
              <a:rPr lang="en-US" sz="1400" dirty="0" err="1">
                <a:solidFill>
                  <a:srgbClr val="FFFFFF"/>
                </a:solidFill>
              </a:rPr>
              <a:t>aborda</a:t>
            </a:r>
            <a:r>
              <a:rPr lang="en-US" sz="1400" dirty="0">
                <a:solidFill>
                  <a:srgbClr val="FFFFFF"/>
                </a:solidFill>
              </a:rPr>
              <a:t> el </a:t>
            </a:r>
            <a:r>
              <a:rPr lang="en-US" sz="1400" dirty="0" err="1">
                <a:solidFill>
                  <a:srgbClr val="FFFFFF"/>
                </a:solidFill>
              </a:rPr>
              <a:t>Diseño</a:t>
            </a:r>
            <a:r>
              <a:rPr lang="en-US" sz="1400" dirty="0">
                <a:solidFill>
                  <a:srgbClr val="FFFFFF"/>
                </a:solidFill>
              </a:rPr>
              <a:t> </a:t>
            </a:r>
            <a:r>
              <a:rPr lang="en-US" sz="1400" dirty="0" err="1">
                <a:solidFill>
                  <a:srgbClr val="FFFFFF"/>
                </a:solidFill>
              </a:rPr>
              <a:t>Estratégico</a:t>
            </a:r>
            <a:r>
              <a:rPr lang="en-US" sz="1400" dirty="0">
                <a:solidFill>
                  <a:srgbClr val="FFFFFF"/>
                </a:solidFill>
              </a:rPr>
              <a:t>; el </a:t>
            </a:r>
            <a:r>
              <a:rPr lang="en-US" sz="1400" dirty="0" err="1">
                <a:solidFill>
                  <a:srgbClr val="FFFFFF"/>
                </a:solidFill>
              </a:rPr>
              <a:t>cual</a:t>
            </a:r>
            <a:r>
              <a:rPr lang="en-US" sz="1400" dirty="0">
                <a:solidFill>
                  <a:srgbClr val="FFFFFF"/>
                </a:solidFill>
              </a:rPr>
              <a:t> es </a:t>
            </a:r>
            <a:r>
              <a:rPr lang="en-US" sz="1400" dirty="0" err="1">
                <a:solidFill>
                  <a:srgbClr val="FFFFFF"/>
                </a:solidFill>
              </a:rPr>
              <a:t>utilizado</a:t>
            </a:r>
            <a:r>
              <a:rPr lang="en-US" sz="1400" dirty="0">
                <a:solidFill>
                  <a:srgbClr val="FFFFFF"/>
                </a:solidFill>
              </a:rPr>
              <a:t> </a:t>
            </a:r>
            <a:r>
              <a:rPr lang="en-US" sz="1400" dirty="0" err="1">
                <a:solidFill>
                  <a:srgbClr val="FFFFFF"/>
                </a:solidFill>
              </a:rPr>
              <a:t>como</a:t>
            </a:r>
            <a:r>
              <a:rPr lang="en-US" sz="1400" dirty="0">
                <a:solidFill>
                  <a:srgbClr val="FFFFFF"/>
                </a:solidFill>
              </a:rPr>
              <a:t> </a:t>
            </a:r>
            <a:r>
              <a:rPr lang="en-US" sz="1400" dirty="0" err="1">
                <a:solidFill>
                  <a:srgbClr val="FFFFFF"/>
                </a:solidFill>
              </a:rPr>
              <a:t>teoría</a:t>
            </a:r>
            <a:r>
              <a:rPr lang="en-US" sz="1400" dirty="0">
                <a:solidFill>
                  <a:srgbClr val="FFFFFF"/>
                </a:solidFill>
              </a:rPr>
              <a:t> para el </a:t>
            </a:r>
            <a:r>
              <a:rPr lang="en-US" sz="1400" dirty="0" err="1">
                <a:solidFill>
                  <a:srgbClr val="FFFFFF"/>
                </a:solidFill>
              </a:rPr>
              <a:t>desarrollo</a:t>
            </a:r>
            <a:r>
              <a:rPr lang="en-US" sz="1400" dirty="0">
                <a:solidFill>
                  <a:srgbClr val="FFFFFF"/>
                </a:solidFill>
              </a:rPr>
              <a:t> de </a:t>
            </a:r>
            <a:r>
              <a:rPr lang="en-US" sz="1400" dirty="0" err="1">
                <a:solidFill>
                  <a:srgbClr val="FFFFFF"/>
                </a:solidFill>
              </a:rPr>
              <a:t>proyecto</a:t>
            </a:r>
            <a:r>
              <a:rPr lang="en-US" sz="1400" dirty="0">
                <a:solidFill>
                  <a:srgbClr val="FFFFFF"/>
                </a:solidFill>
              </a:rPr>
              <a:t> de la Unidad de </a:t>
            </a:r>
            <a:r>
              <a:rPr lang="en-US" sz="1400" dirty="0" err="1">
                <a:solidFill>
                  <a:srgbClr val="FFFFFF"/>
                </a:solidFill>
              </a:rPr>
              <a:t>Aprendizaje</a:t>
            </a:r>
            <a:r>
              <a:rPr lang="en-US" sz="1400" dirty="0">
                <a:solidFill>
                  <a:srgbClr val="FFFFFF"/>
                </a:solidFill>
              </a:rPr>
              <a:t> (UA) “</a:t>
            </a:r>
            <a:r>
              <a:rPr lang="en-US" sz="1400" dirty="0" err="1">
                <a:solidFill>
                  <a:srgbClr val="FFFFFF"/>
                </a:solidFill>
              </a:rPr>
              <a:t>Diseño</a:t>
            </a:r>
            <a:r>
              <a:rPr lang="en-US" sz="1400" dirty="0">
                <a:solidFill>
                  <a:srgbClr val="FFFFFF"/>
                </a:solidFill>
              </a:rPr>
              <a:t> de Familia de </a:t>
            </a:r>
            <a:r>
              <a:rPr lang="en-US" sz="1400" dirty="0" err="1">
                <a:solidFill>
                  <a:srgbClr val="FFFFFF"/>
                </a:solidFill>
              </a:rPr>
              <a:t>Productos</a:t>
            </a:r>
            <a:r>
              <a:rPr lang="en-US" sz="1400" dirty="0">
                <a:solidFill>
                  <a:srgbClr val="FFFFFF"/>
                </a:solidFill>
              </a:rPr>
              <a:t>” de la </a:t>
            </a:r>
            <a:r>
              <a:rPr lang="en-US" sz="1400" dirty="0" err="1">
                <a:solidFill>
                  <a:srgbClr val="FFFFFF"/>
                </a:solidFill>
              </a:rPr>
              <a:t>Licenciatura</a:t>
            </a:r>
            <a:r>
              <a:rPr lang="en-US" sz="1400" dirty="0">
                <a:solidFill>
                  <a:srgbClr val="FFFFFF"/>
                </a:solidFill>
              </a:rPr>
              <a:t> </a:t>
            </a:r>
            <a:r>
              <a:rPr lang="en-US" sz="1400" dirty="0" err="1">
                <a:solidFill>
                  <a:srgbClr val="FFFFFF"/>
                </a:solidFill>
              </a:rPr>
              <a:t>en</a:t>
            </a:r>
            <a:r>
              <a:rPr lang="en-US" sz="1400" dirty="0">
                <a:solidFill>
                  <a:srgbClr val="FFFFFF"/>
                </a:solidFill>
              </a:rPr>
              <a:t> </a:t>
            </a:r>
            <a:r>
              <a:rPr lang="en-US" sz="1400" dirty="0" err="1">
                <a:solidFill>
                  <a:srgbClr val="FFFFFF"/>
                </a:solidFill>
              </a:rPr>
              <a:t>Diseño</a:t>
            </a:r>
            <a:r>
              <a:rPr lang="en-US" sz="1400" dirty="0">
                <a:solidFill>
                  <a:srgbClr val="FFFFFF"/>
                </a:solidFill>
              </a:rPr>
              <a:t> Industrial, </a:t>
            </a:r>
            <a:r>
              <a:rPr lang="en-US" sz="1400" dirty="0" err="1">
                <a:solidFill>
                  <a:srgbClr val="FFFFFF"/>
                </a:solidFill>
              </a:rPr>
              <a:t>en</a:t>
            </a:r>
            <a:r>
              <a:rPr lang="en-US" sz="1400" dirty="0">
                <a:solidFill>
                  <a:srgbClr val="FFFFFF"/>
                </a:solidFill>
              </a:rPr>
              <a:t> el Centro Universitario UAEM Valle de </a:t>
            </a:r>
            <a:r>
              <a:rPr lang="en-US" sz="1400" dirty="0" err="1">
                <a:solidFill>
                  <a:srgbClr val="FFFFFF"/>
                </a:solidFill>
              </a:rPr>
              <a:t>Chalco</a:t>
            </a:r>
            <a:r>
              <a:rPr lang="en-US" sz="1400" dirty="0">
                <a:solidFill>
                  <a:srgbClr val="FFFFFF"/>
                </a:solidFill>
              </a:rPr>
              <a:t>.</a:t>
            </a:r>
          </a:p>
          <a:p>
            <a:pPr>
              <a:lnSpc>
                <a:spcPct val="90000"/>
              </a:lnSpc>
            </a:pPr>
            <a:r>
              <a:rPr lang="en-US" sz="1400" dirty="0" err="1">
                <a:solidFill>
                  <a:srgbClr val="FFFFFF"/>
                </a:solidFill>
              </a:rPr>
              <a:t>En</a:t>
            </a:r>
            <a:r>
              <a:rPr lang="en-US" sz="1400" dirty="0">
                <a:solidFill>
                  <a:srgbClr val="FFFFFF"/>
                </a:solidFill>
              </a:rPr>
              <a:t> ese </a:t>
            </a:r>
            <a:r>
              <a:rPr lang="en-US" sz="1400" dirty="0" err="1">
                <a:solidFill>
                  <a:srgbClr val="FFFFFF"/>
                </a:solidFill>
              </a:rPr>
              <a:t>sentido</a:t>
            </a:r>
            <a:r>
              <a:rPr lang="en-US" sz="1400" dirty="0">
                <a:solidFill>
                  <a:srgbClr val="FFFFFF"/>
                </a:solidFill>
              </a:rPr>
              <a:t>, el </a:t>
            </a:r>
            <a:r>
              <a:rPr lang="en-US" sz="1400" dirty="0" err="1">
                <a:solidFill>
                  <a:srgbClr val="FFFFFF"/>
                </a:solidFill>
              </a:rPr>
              <a:t>trabajo</a:t>
            </a:r>
            <a:r>
              <a:rPr lang="en-US" sz="1400" dirty="0">
                <a:solidFill>
                  <a:srgbClr val="FFFFFF"/>
                </a:solidFill>
              </a:rPr>
              <a:t> </a:t>
            </a:r>
            <a:r>
              <a:rPr lang="en-US" sz="1400" dirty="0" err="1">
                <a:solidFill>
                  <a:srgbClr val="FFFFFF"/>
                </a:solidFill>
              </a:rPr>
              <a:t>busca</a:t>
            </a:r>
            <a:r>
              <a:rPr lang="en-US" sz="1400" dirty="0">
                <a:solidFill>
                  <a:srgbClr val="FFFFFF"/>
                </a:solidFill>
              </a:rPr>
              <a:t> </a:t>
            </a:r>
            <a:r>
              <a:rPr lang="en-US" sz="1400" dirty="0" err="1">
                <a:solidFill>
                  <a:srgbClr val="FFFFFF"/>
                </a:solidFill>
              </a:rPr>
              <a:t>explicar</a:t>
            </a:r>
            <a:r>
              <a:rPr lang="en-US" sz="1400" dirty="0">
                <a:solidFill>
                  <a:srgbClr val="FFFFFF"/>
                </a:solidFill>
              </a:rPr>
              <a:t> de </a:t>
            </a:r>
            <a:r>
              <a:rPr lang="en-US" sz="1400" dirty="0" err="1">
                <a:solidFill>
                  <a:srgbClr val="FFFFFF"/>
                </a:solidFill>
              </a:rPr>
              <a:t>manera</a:t>
            </a:r>
            <a:r>
              <a:rPr lang="en-US" sz="1400" dirty="0">
                <a:solidFill>
                  <a:srgbClr val="FFFFFF"/>
                </a:solidFill>
              </a:rPr>
              <a:t> general los fines de </a:t>
            </a:r>
            <a:r>
              <a:rPr lang="en-US" sz="1400" dirty="0" err="1">
                <a:solidFill>
                  <a:srgbClr val="FFFFFF"/>
                </a:solidFill>
              </a:rPr>
              <a:t>implementar</a:t>
            </a:r>
            <a:r>
              <a:rPr lang="en-US" sz="1400" dirty="0">
                <a:solidFill>
                  <a:srgbClr val="FFFFFF"/>
                </a:solidFill>
              </a:rPr>
              <a:t> el </a:t>
            </a:r>
            <a:r>
              <a:rPr lang="en-US" sz="1400" dirty="0" err="1">
                <a:solidFill>
                  <a:srgbClr val="FFFFFF"/>
                </a:solidFill>
              </a:rPr>
              <a:t>diseño</a:t>
            </a:r>
            <a:r>
              <a:rPr lang="en-US" sz="1400" dirty="0">
                <a:solidFill>
                  <a:srgbClr val="FFFFFF"/>
                </a:solidFill>
              </a:rPr>
              <a:t> </a:t>
            </a:r>
            <a:r>
              <a:rPr lang="en-US" sz="1400" dirty="0" err="1">
                <a:solidFill>
                  <a:srgbClr val="FFFFFF"/>
                </a:solidFill>
              </a:rPr>
              <a:t>estratégico</a:t>
            </a:r>
            <a:r>
              <a:rPr lang="en-US" sz="1400" dirty="0">
                <a:solidFill>
                  <a:srgbClr val="FFFFFF"/>
                </a:solidFill>
              </a:rPr>
              <a:t> </a:t>
            </a:r>
            <a:r>
              <a:rPr lang="en-US" sz="1400" dirty="0" err="1">
                <a:solidFill>
                  <a:srgbClr val="FFFFFF"/>
                </a:solidFill>
              </a:rPr>
              <a:t>en</a:t>
            </a:r>
            <a:r>
              <a:rPr lang="en-US" sz="1400" dirty="0">
                <a:solidFill>
                  <a:srgbClr val="FFFFFF"/>
                </a:solidFill>
              </a:rPr>
              <a:t> una </a:t>
            </a:r>
            <a:r>
              <a:rPr lang="en-US" sz="1400" dirty="0" err="1">
                <a:solidFill>
                  <a:srgbClr val="FFFFFF"/>
                </a:solidFill>
              </a:rPr>
              <a:t>empresa</a:t>
            </a:r>
            <a:r>
              <a:rPr lang="en-US" sz="1400" dirty="0">
                <a:solidFill>
                  <a:srgbClr val="FFFFFF"/>
                </a:solidFill>
              </a:rPr>
              <a:t>, </a:t>
            </a:r>
            <a:r>
              <a:rPr lang="en-US" sz="1400" dirty="0" err="1">
                <a:solidFill>
                  <a:srgbClr val="FFFFFF"/>
                </a:solidFill>
              </a:rPr>
              <a:t>así</a:t>
            </a:r>
            <a:r>
              <a:rPr lang="en-US" sz="1400" dirty="0">
                <a:solidFill>
                  <a:srgbClr val="FFFFFF"/>
                </a:solidFill>
              </a:rPr>
              <a:t> </a:t>
            </a:r>
            <a:r>
              <a:rPr lang="en-US" sz="1400" dirty="0" err="1">
                <a:solidFill>
                  <a:srgbClr val="FFFFFF"/>
                </a:solidFill>
              </a:rPr>
              <a:t>como</a:t>
            </a:r>
            <a:r>
              <a:rPr lang="en-US" sz="1400" dirty="0">
                <a:solidFill>
                  <a:srgbClr val="FFFFFF"/>
                </a:solidFill>
              </a:rPr>
              <a:t> el </a:t>
            </a:r>
            <a:r>
              <a:rPr lang="en-US" sz="1400" dirty="0" err="1">
                <a:solidFill>
                  <a:srgbClr val="FFFFFF"/>
                </a:solidFill>
              </a:rPr>
              <a:t>involucramiento</a:t>
            </a:r>
            <a:r>
              <a:rPr lang="en-US" sz="1400" dirty="0">
                <a:solidFill>
                  <a:srgbClr val="FFFFFF"/>
                </a:solidFill>
              </a:rPr>
              <a:t> por </a:t>
            </a:r>
            <a:r>
              <a:rPr lang="en-US" sz="1400" dirty="0" err="1">
                <a:solidFill>
                  <a:srgbClr val="FFFFFF"/>
                </a:solidFill>
              </a:rPr>
              <a:t>parte</a:t>
            </a:r>
            <a:r>
              <a:rPr lang="en-US" sz="1400" dirty="0">
                <a:solidFill>
                  <a:srgbClr val="FFFFFF"/>
                </a:solidFill>
              </a:rPr>
              <a:t> de los </a:t>
            </a:r>
            <a:r>
              <a:rPr lang="en-US" sz="1400" dirty="0" err="1">
                <a:solidFill>
                  <a:srgbClr val="FFFFFF"/>
                </a:solidFill>
              </a:rPr>
              <a:t>estudiantes</a:t>
            </a:r>
            <a:r>
              <a:rPr lang="en-US" sz="1400" dirty="0">
                <a:solidFill>
                  <a:srgbClr val="FFFFFF"/>
                </a:solidFill>
              </a:rPr>
              <a:t> de la </a:t>
            </a:r>
            <a:r>
              <a:rPr lang="en-US" sz="1400" dirty="0" err="1">
                <a:solidFill>
                  <a:srgbClr val="FFFFFF"/>
                </a:solidFill>
              </a:rPr>
              <a:t>Licenciatura</a:t>
            </a:r>
            <a:r>
              <a:rPr lang="en-US" sz="1400" dirty="0">
                <a:solidFill>
                  <a:srgbClr val="FFFFFF"/>
                </a:solidFill>
              </a:rPr>
              <a:t> </a:t>
            </a:r>
            <a:r>
              <a:rPr lang="en-US" sz="1400" dirty="0" err="1">
                <a:solidFill>
                  <a:srgbClr val="FFFFFF"/>
                </a:solidFill>
              </a:rPr>
              <a:t>en</a:t>
            </a:r>
            <a:r>
              <a:rPr lang="en-US" sz="1400" dirty="0">
                <a:solidFill>
                  <a:srgbClr val="FFFFFF"/>
                </a:solidFill>
              </a:rPr>
              <a:t> </a:t>
            </a:r>
            <a:r>
              <a:rPr lang="en-US" sz="1400" dirty="0" err="1">
                <a:solidFill>
                  <a:srgbClr val="FFFFFF"/>
                </a:solidFill>
              </a:rPr>
              <a:t>Diseño</a:t>
            </a:r>
            <a:r>
              <a:rPr lang="en-US" sz="1400" dirty="0">
                <a:solidFill>
                  <a:srgbClr val="FFFFFF"/>
                </a:solidFill>
              </a:rPr>
              <a:t> Industrial, </a:t>
            </a:r>
            <a:r>
              <a:rPr lang="en-US" sz="1400" dirty="0" err="1">
                <a:solidFill>
                  <a:srgbClr val="FFFFFF"/>
                </a:solidFill>
              </a:rPr>
              <a:t>en</a:t>
            </a:r>
            <a:r>
              <a:rPr lang="en-US" sz="1400" dirty="0">
                <a:solidFill>
                  <a:srgbClr val="FFFFFF"/>
                </a:solidFill>
              </a:rPr>
              <a:t> el </a:t>
            </a:r>
            <a:r>
              <a:rPr lang="en-US" sz="1400" dirty="0" err="1">
                <a:solidFill>
                  <a:srgbClr val="FFFFFF"/>
                </a:solidFill>
              </a:rPr>
              <a:t>aporte</a:t>
            </a:r>
            <a:r>
              <a:rPr lang="en-US" sz="1400" dirty="0">
                <a:solidFill>
                  <a:srgbClr val="FFFFFF"/>
                </a:solidFill>
              </a:rPr>
              <a:t> de ideas y </a:t>
            </a:r>
            <a:r>
              <a:rPr lang="en-US" sz="1400" dirty="0" err="1">
                <a:solidFill>
                  <a:srgbClr val="FFFFFF"/>
                </a:solidFill>
              </a:rPr>
              <a:t>diversas</a:t>
            </a:r>
            <a:r>
              <a:rPr lang="en-US" sz="1400" dirty="0">
                <a:solidFill>
                  <a:srgbClr val="FFFFFF"/>
                </a:solidFill>
              </a:rPr>
              <a:t> </a:t>
            </a:r>
            <a:r>
              <a:rPr lang="en-US" sz="1400" dirty="0" err="1">
                <a:solidFill>
                  <a:srgbClr val="FFFFFF"/>
                </a:solidFill>
              </a:rPr>
              <a:t>propuestas</a:t>
            </a:r>
            <a:r>
              <a:rPr lang="en-US" sz="1400" dirty="0">
                <a:solidFill>
                  <a:srgbClr val="FFFFFF"/>
                </a:solidFill>
              </a:rPr>
              <a:t> de </a:t>
            </a:r>
            <a:r>
              <a:rPr lang="en-US" sz="1400" dirty="0" err="1">
                <a:solidFill>
                  <a:srgbClr val="FFFFFF"/>
                </a:solidFill>
              </a:rPr>
              <a:t>diseño</a:t>
            </a:r>
            <a:r>
              <a:rPr lang="en-US" sz="1400" dirty="0">
                <a:solidFill>
                  <a:srgbClr val="FFFFFF"/>
                </a:solidFill>
              </a:rPr>
              <a:t> con la </a:t>
            </a:r>
            <a:r>
              <a:rPr lang="en-US" sz="1400" dirty="0" err="1">
                <a:solidFill>
                  <a:srgbClr val="FFFFFF"/>
                </a:solidFill>
              </a:rPr>
              <a:t>finalidad</a:t>
            </a:r>
            <a:r>
              <a:rPr lang="en-US" sz="1400" dirty="0">
                <a:solidFill>
                  <a:srgbClr val="FFFFFF"/>
                </a:solidFill>
              </a:rPr>
              <a:t> de </a:t>
            </a:r>
            <a:r>
              <a:rPr lang="en-US" sz="1400" dirty="0" err="1">
                <a:solidFill>
                  <a:srgbClr val="FFFFFF"/>
                </a:solidFill>
              </a:rPr>
              <a:t>materializarlas</a:t>
            </a:r>
            <a:r>
              <a:rPr lang="en-US" sz="1400" dirty="0">
                <a:solidFill>
                  <a:srgbClr val="FFFFFF"/>
                </a:solidFill>
              </a:rPr>
              <a:t> </a:t>
            </a:r>
            <a:r>
              <a:rPr lang="en-US" sz="1400" dirty="0" err="1">
                <a:solidFill>
                  <a:srgbClr val="FFFFFF"/>
                </a:solidFill>
              </a:rPr>
              <a:t>en</a:t>
            </a:r>
            <a:r>
              <a:rPr lang="en-US" sz="1400" dirty="0">
                <a:solidFill>
                  <a:srgbClr val="FFFFFF"/>
                </a:solidFill>
              </a:rPr>
              <a:t> </a:t>
            </a:r>
            <a:r>
              <a:rPr lang="en-US" sz="1400" dirty="0" err="1">
                <a:solidFill>
                  <a:srgbClr val="FFFFFF"/>
                </a:solidFill>
              </a:rPr>
              <a:t>colaboración</a:t>
            </a:r>
            <a:r>
              <a:rPr lang="en-US" sz="1400" dirty="0">
                <a:solidFill>
                  <a:srgbClr val="FFFFFF"/>
                </a:solidFill>
              </a:rPr>
              <a:t> con la </a:t>
            </a:r>
            <a:r>
              <a:rPr lang="en-US" sz="1400" dirty="0" err="1">
                <a:solidFill>
                  <a:srgbClr val="FFFFFF"/>
                </a:solidFill>
              </a:rPr>
              <a:t>empresa</a:t>
            </a:r>
            <a:r>
              <a:rPr lang="en-US" sz="1400" dirty="0">
                <a:solidFill>
                  <a:srgbClr val="FFFFFF"/>
                </a:solidFill>
              </a:rPr>
              <a:t>. Como </a:t>
            </a:r>
            <a:r>
              <a:rPr lang="en-US" sz="1400" dirty="0" err="1">
                <a:solidFill>
                  <a:srgbClr val="FFFFFF"/>
                </a:solidFill>
              </a:rPr>
              <a:t>ejemplo</a:t>
            </a:r>
            <a:r>
              <a:rPr lang="en-US" sz="1400" dirty="0">
                <a:solidFill>
                  <a:srgbClr val="FFFFFF"/>
                </a:solidFill>
              </a:rPr>
              <a:t> del </a:t>
            </a:r>
            <a:r>
              <a:rPr lang="en-US" sz="1400" dirty="0" err="1">
                <a:solidFill>
                  <a:srgbClr val="FFFFFF"/>
                </a:solidFill>
              </a:rPr>
              <a:t>uso</a:t>
            </a:r>
            <a:r>
              <a:rPr lang="en-US" sz="1400" dirty="0">
                <a:solidFill>
                  <a:srgbClr val="FFFFFF"/>
                </a:solidFill>
              </a:rPr>
              <a:t> del </a:t>
            </a:r>
            <a:r>
              <a:rPr lang="en-US" sz="1400" dirty="0" err="1">
                <a:solidFill>
                  <a:srgbClr val="FFFFFF"/>
                </a:solidFill>
              </a:rPr>
              <a:t>diseño</a:t>
            </a:r>
            <a:r>
              <a:rPr lang="en-US" sz="1400" dirty="0">
                <a:solidFill>
                  <a:srgbClr val="FFFFFF"/>
                </a:solidFill>
              </a:rPr>
              <a:t> </a:t>
            </a:r>
            <a:r>
              <a:rPr lang="en-US" sz="1400" dirty="0" err="1">
                <a:solidFill>
                  <a:srgbClr val="FFFFFF"/>
                </a:solidFill>
              </a:rPr>
              <a:t>estratégico</a:t>
            </a:r>
            <a:r>
              <a:rPr lang="en-US" sz="1400" dirty="0">
                <a:solidFill>
                  <a:srgbClr val="FFFFFF"/>
                </a:solidFill>
              </a:rPr>
              <a:t>, se </a:t>
            </a:r>
            <a:r>
              <a:rPr lang="en-US" sz="1400" dirty="0" err="1">
                <a:solidFill>
                  <a:srgbClr val="FFFFFF"/>
                </a:solidFill>
              </a:rPr>
              <a:t>muestra</a:t>
            </a:r>
            <a:r>
              <a:rPr lang="en-US" sz="1400" dirty="0">
                <a:solidFill>
                  <a:srgbClr val="FFFFFF"/>
                </a:solidFill>
              </a:rPr>
              <a:t> el </a:t>
            </a:r>
            <a:r>
              <a:rPr lang="en-US" sz="1400" dirty="0" err="1">
                <a:solidFill>
                  <a:srgbClr val="FFFFFF"/>
                </a:solidFill>
              </a:rPr>
              <a:t>trabajo</a:t>
            </a:r>
            <a:r>
              <a:rPr lang="en-US" sz="1400" dirty="0">
                <a:solidFill>
                  <a:srgbClr val="FFFFFF"/>
                </a:solidFill>
              </a:rPr>
              <a:t> </a:t>
            </a:r>
            <a:r>
              <a:rPr lang="en-US" sz="1400" dirty="0" err="1">
                <a:solidFill>
                  <a:srgbClr val="FFFFFF"/>
                </a:solidFill>
              </a:rPr>
              <a:t>realizado</a:t>
            </a:r>
            <a:r>
              <a:rPr lang="en-US" sz="1400" dirty="0">
                <a:solidFill>
                  <a:srgbClr val="FFFFFF"/>
                </a:solidFill>
              </a:rPr>
              <a:t> con la </a:t>
            </a:r>
            <a:r>
              <a:rPr lang="en-US" sz="1400" dirty="0" err="1">
                <a:solidFill>
                  <a:srgbClr val="FFFFFF"/>
                </a:solidFill>
              </a:rPr>
              <a:t>empresa</a:t>
            </a:r>
            <a:r>
              <a:rPr lang="en-US" sz="1400" dirty="0">
                <a:solidFill>
                  <a:srgbClr val="FFFFFF"/>
                </a:solidFill>
              </a:rPr>
              <a:t> ZAPAZ TELAR </a:t>
            </a:r>
            <a:r>
              <a:rPr lang="en-US" sz="1400" dirty="0" err="1">
                <a:solidFill>
                  <a:srgbClr val="FFFFFF"/>
                </a:solidFill>
              </a:rPr>
              <a:t>durante</a:t>
            </a:r>
            <a:r>
              <a:rPr lang="en-US" sz="1400" dirty="0">
                <a:solidFill>
                  <a:srgbClr val="FFFFFF"/>
                </a:solidFill>
              </a:rPr>
              <a:t> el </a:t>
            </a:r>
            <a:r>
              <a:rPr lang="en-US" sz="1400" dirty="0" err="1">
                <a:solidFill>
                  <a:srgbClr val="FFFFFF"/>
                </a:solidFill>
              </a:rPr>
              <a:t>curso</a:t>
            </a:r>
            <a:r>
              <a:rPr lang="en-US" sz="1400" dirty="0">
                <a:solidFill>
                  <a:srgbClr val="FFFFFF"/>
                </a:solidFill>
              </a:rPr>
              <a:t> de la UA </a:t>
            </a:r>
            <a:r>
              <a:rPr lang="en-US" sz="1400" dirty="0" err="1">
                <a:solidFill>
                  <a:srgbClr val="FFFFFF"/>
                </a:solidFill>
              </a:rPr>
              <a:t>en</a:t>
            </a:r>
            <a:r>
              <a:rPr lang="en-US" sz="1400" dirty="0">
                <a:solidFill>
                  <a:srgbClr val="FFFFFF"/>
                </a:solidFill>
              </a:rPr>
              <a:t> el </a:t>
            </a:r>
            <a:r>
              <a:rPr lang="en-US" sz="1400" dirty="0" err="1">
                <a:solidFill>
                  <a:srgbClr val="FFFFFF"/>
                </a:solidFill>
              </a:rPr>
              <a:t>periodo</a:t>
            </a:r>
            <a:r>
              <a:rPr lang="en-US" sz="1400" dirty="0">
                <a:solidFill>
                  <a:srgbClr val="FFFFFF"/>
                </a:solidFill>
              </a:rPr>
              <a:t> 2018A.</a:t>
            </a:r>
          </a:p>
        </p:txBody>
      </p:sp>
      <p:cxnSp>
        <p:nvCxnSpPr>
          <p:cNvPr id="56" name="Straight Connector 55">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32199" y="4214336"/>
            <a:ext cx="384048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58" name="Rectangle 57">
            <a:extLst>
              <a:ext uri="{FF2B5EF4-FFF2-40B4-BE49-F238E27FC236}">
                <a16:creationId xmlns:a16="http://schemas.microsoft.com/office/drawing/2014/main" id="{C170DF7D-4686-4BD5-A9CD-C89649284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000" y="-2"/>
            <a:ext cx="123444"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3073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32921" y="2192540"/>
            <a:ext cx="6677429" cy="3544117"/>
          </a:xfrm>
        </p:spPr>
        <p:txBody>
          <a:bodyPr>
            <a:normAutofit/>
          </a:bodyPr>
          <a:lstStyle/>
          <a:p>
            <a:pPr marL="0" indent="0" algn="just">
              <a:lnSpc>
                <a:spcPct val="130000"/>
              </a:lnSpc>
              <a:buNone/>
            </a:pPr>
            <a:r>
              <a:rPr lang="es-ES" sz="1500" dirty="0">
                <a:solidFill>
                  <a:schemeClr val="bg2">
                    <a:lumMod val="25000"/>
                  </a:schemeClr>
                </a:solidFill>
              </a:rPr>
              <a:t>Como parte final del proyecto, se realizaron todas las especificaciones de la producción de los prototipos, que incluían datos para materiales, terminados y patrones; entre otros.</a:t>
            </a:r>
          </a:p>
          <a:p>
            <a:pPr marL="0" indent="0" algn="just">
              <a:lnSpc>
                <a:spcPct val="130000"/>
              </a:lnSpc>
              <a:buNone/>
            </a:pPr>
            <a:r>
              <a:rPr lang="es-ES" sz="1500" dirty="0">
                <a:solidFill>
                  <a:schemeClr val="bg2">
                    <a:lumMod val="25000"/>
                  </a:schemeClr>
                </a:solidFill>
              </a:rPr>
              <a:t>Aquí fue necesario establecer relaciones con los proveedores y conocer los insumos que están disponibles comercialmente, tales como: telas, herrajes, grabados, entre otros. Esta información es relevante para evaluar la factibilidad de la producción de cada propuesta.</a:t>
            </a:r>
          </a:p>
          <a:p>
            <a:pPr marL="0" indent="0" algn="just">
              <a:lnSpc>
                <a:spcPct val="130000"/>
              </a:lnSpc>
              <a:buNone/>
            </a:pPr>
            <a:r>
              <a:rPr lang="es-ES" sz="1500" dirty="0">
                <a:solidFill>
                  <a:schemeClr val="bg2">
                    <a:lumMod val="25000"/>
                  </a:schemeClr>
                </a:solidFill>
              </a:rPr>
              <a:t>Cada prototipo se elaboró en estrecha colaboración con ZAPAZ TELAR, para que en todo momento se consideraran las potencialidades de fabricación de cada propuesta en relación a  la infraestructura de la empresa.</a:t>
            </a:r>
          </a:p>
        </p:txBody>
      </p:sp>
      <p:sp>
        <p:nvSpPr>
          <p:cNvPr id="4" name="Título 1">
            <a:extLst>
              <a:ext uri="{FF2B5EF4-FFF2-40B4-BE49-F238E27FC236}">
                <a16:creationId xmlns:a16="http://schemas.microsoft.com/office/drawing/2014/main" id="{EC08738D-5D05-4948-86F2-A12905C7E492}"/>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2.6 fase de especificaciones y prototipo</a:t>
            </a:r>
          </a:p>
        </p:txBody>
      </p:sp>
    </p:spTree>
    <p:extLst>
      <p:ext uri="{BB962C8B-B14F-4D97-AF65-F5344CB8AC3E}">
        <p14:creationId xmlns:p14="http://schemas.microsoft.com/office/powerpoint/2010/main" val="2082693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idx="4294967295"/>
          </p:nvPr>
        </p:nvSpPr>
        <p:spPr>
          <a:xfrm>
            <a:off x="2291975" y="2483306"/>
            <a:ext cx="5240338" cy="2076450"/>
          </a:xfrm>
          <a:prstGeom prst="rect">
            <a:avLst/>
          </a:prstGeom>
        </p:spPr>
        <p:txBody>
          <a:bodyPr>
            <a:noAutofit/>
          </a:bodyPr>
          <a:lstStyle/>
          <a:p>
            <a:pPr marL="0" lvl="1" indent="0" algn="just">
              <a:buNone/>
            </a:pPr>
            <a:r>
              <a:rPr lang="es-ES" sz="1500" dirty="0">
                <a:solidFill>
                  <a:schemeClr val="tx1">
                    <a:lumMod val="75000"/>
                    <a:lumOff val="25000"/>
                  </a:schemeClr>
                </a:solidFill>
              </a:rPr>
              <a:t>Explicación de resultados</a:t>
            </a:r>
          </a:p>
          <a:p>
            <a:pPr marL="0" lvl="1" indent="0" algn="just">
              <a:buNone/>
            </a:pPr>
            <a:r>
              <a:rPr lang="es-ES" sz="1500" dirty="0">
                <a:solidFill>
                  <a:schemeClr val="tx1">
                    <a:lumMod val="75000"/>
                    <a:lumOff val="25000"/>
                  </a:schemeClr>
                </a:solidFill>
              </a:rPr>
              <a:t>3.1 Equipo 1</a:t>
            </a:r>
          </a:p>
          <a:p>
            <a:pPr marL="0" lvl="1" indent="0" algn="just">
              <a:buNone/>
            </a:pPr>
            <a:r>
              <a:rPr lang="es-ES" sz="1500" dirty="0">
                <a:solidFill>
                  <a:schemeClr val="tx1">
                    <a:lumMod val="75000"/>
                    <a:lumOff val="25000"/>
                  </a:schemeClr>
                </a:solidFill>
              </a:rPr>
              <a:t>3.2 Equipo 2</a:t>
            </a:r>
          </a:p>
          <a:p>
            <a:pPr marL="0" lvl="1" indent="0" algn="just">
              <a:buNone/>
            </a:pPr>
            <a:r>
              <a:rPr lang="es-ES" sz="1500" dirty="0">
                <a:solidFill>
                  <a:schemeClr val="tx1">
                    <a:lumMod val="75000"/>
                    <a:lumOff val="25000"/>
                  </a:schemeClr>
                </a:solidFill>
              </a:rPr>
              <a:t>3.3 Equipo 3</a:t>
            </a:r>
          </a:p>
          <a:p>
            <a:pPr marL="0" lvl="1" indent="0" algn="just">
              <a:buNone/>
            </a:pPr>
            <a:r>
              <a:rPr lang="es-ES" sz="1500" dirty="0">
                <a:solidFill>
                  <a:schemeClr val="tx1">
                    <a:lumMod val="75000"/>
                    <a:lumOff val="25000"/>
                  </a:schemeClr>
                </a:solidFill>
              </a:rPr>
              <a:t>3.4 Equipo 4</a:t>
            </a:r>
          </a:p>
        </p:txBody>
      </p:sp>
      <p:sp>
        <p:nvSpPr>
          <p:cNvPr id="14" name="Título 3">
            <a:extLst>
              <a:ext uri="{FF2B5EF4-FFF2-40B4-BE49-F238E27FC236}">
                <a16:creationId xmlns:a16="http://schemas.microsoft.com/office/drawing/2014/main" id="{5713314F-7291-D64A-B739-ACC43E1CFCE8}"/>
              </a:ext>
            </a:extLst>
          </p:cNvPr>
          <p:cNvSpPr txBox="1">
            <a:spLocks/>
          </p:cNvSpPr>
          <p:nvPr/>
        </p:nvSpPr>
        <p:spPr>
          <a:xfrm>
            <a:off x="1532965" y="1382419"/>
            <a:ext cx="7180366" cy="787394"/>
          </a:xfrm>
          <a:prstGeom prst="rect">
            <a:avLst/>
          </a:prstGeom>
          <a:ln>
            <a:noFill/>
          </a:ln>
        </p:spPr>
        <p:txBody>
          <a:bodyP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600" b="1" dirty="0">
                <a:ln w="10160">
                  <a:noFill/>
                  <a:prstDash val="solid"/>
                </a:ln>
                <a:solidFill>
                  <a:schemeClr val="accent6"/>
                </a:solidFill>
                <a:effectLst/>
              </a:rPr>
              <a:t>Resultados</a:t>
            </a:r>
          </a:p>
        </p:txBody>
      </p:sp>
      <p:sp>
        <p:nvSpPr>
          <p:cNvPr id="16" name="CuadroTexto 15">
            <a:extLst>
              <a:ext uri="{FF2B5EF4-FFF2-40B4-BE49-F238E27FC236}">
                <a16:creationId xmlns:a16="http://schemas.microsoft.com/office/drawing/2014/main" id="{2C013A2D-BB1E-8C4A-B944-1E5E2131232F}"/>
              </a:ext>
            </a:extLst>
          </p:cNvPr>
          <p:cNvSpPr txBox="1"/>
          <p:nvPr/>
        </p:nvSpPr>
        <p:spPr>
          <a:xfrm>
            <a:off x="1532964" y="920754"/>
            <a:ext cx="2923421" cy="993029"/>
          </a:xfrm>
          <a:prstGeom prst="rect">
            <a:avLst/>
          </a:prstGeom>
          <a:ln>
            <a:noFill/>
          </a:ln>
        </p:spPr>
        <p:txBody>
          <a:bodyPr>
            <a:normAutofit/>
          </a:bodyPr>
          <a:lstStyle>
            <a:defPPr>
              <a:defRPr lang="en-US"/>
            </a:defPPr>
            <a:lvl1pPr defTabSz="914400">
              <a:lnSpc>
                <a:spcPct val="80000"/>
              </a:lnSpc>
              <a:spcBef>
                <a:spcPct val="0"/>
              </a:spcBef>
              <a:buNone/>
              <a:defRPr sz="3600" b="1" cap="all" spc="100" baseline="0">
                <a:ln w="10160">
                  <a:noFill/>
                  <a:prstDash val="solid"/>
                </a:ln>
                <a:solidFill>
                  <a:schemeClr val="accent6"/>
                </a:solidFill>
                <a:effectLst/>
                <a:latin typeface="+mj-lt"/>
                <a:ea typeface="+mj-ea"/>
                <a:cs typeface="+mj-cs"/>
              </a:defRPr>
            </a:lvl1pPr>
          </a:lstStyle>
          <a:p>
            <a:r>
              <a:rPr lang="es-ES" dirty="0"/>
              <a:t>Unidad 3.</a:t>
            </a:r>
          </a:p>
        </p:txBody>
      </p:sp>
    </p:spTree>
    <p:extLst>
      <p:ext uri="{BB962C8B-B14F-4D97-AF65-F5344CB8AC3E}">
        <p14:creationId xmlns:p14="http://schemas.microsoft.com/office/powerpoint/2010/main" val="1876030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194971-2F2D-44B0-8AE6-FF2DCCEE0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5">
            <a:extLst>
              <a:ext uri="{FF2B5EF4-FFF2-40B4-BE49-F238E27FC236}">
                <a16:creationId xmlns:a16="http://schemas.microsoft.com/office/drawing/2014/main" id="{1FF9A61E-EB11-4C46-82E1-3E00A3B4B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E564EB3-35F2-4EFF-87DC-642DC0205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9141544"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6">
            <a:extLst>
              <a:ext uri="{FF2B5EF4-FFF2-40B4-BE49-F238E27FC236}">
                <a16:creationId xmlns:a16="http://schemas.microsoft.com/office/drawing/2014/main" id="{C37D1D6D-17D8-4296-B000-665D1892D0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8505" y="1814574"/>
            <a:ext cx="5570417" cy="3228207"/>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1444" y="620720"/>
            <a:ext cx="5492423"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3525849" y="4282636"/>
            <a:ext cx="4765475" cy="1150337"/>
          </a:xfrm>
        </p:spPr>
        <p:txBody>
          <a:bodyPr vert="horz" lIns="91440" tIns="45720" rIns="91440" bIns="45720" rtlCol="0" anchor="b">
            <a:normAutofit/>
          </a:bodyPr>
          <a:lstStyle/>
          <a:p>
            <a:pPr algn="l"/>
            <a:r>
              <a:rPr lang="en-US" sz="4200" dirty="0" err="1">
                <a:solidFill>
                  <a:srgbClr val="FFFFFF"/>
                </a:solidFill>
              </a:rPr>
              <a:t>Explicación</a:t>
            </a:r>
            <a:r>
              <a:rPr lang="en-US" sz="4200" dirty="0">
                <a:solidFill>
                  <a:srgbClr val="FFFFFF"/>
                </a:solidFill>
              </a:rPr>
              <a:t> de </a:t>
            </a:r>
            <a:r>
              <a:rPr lang="en-US" sz="4200" dirty="0" err="1">
                <a:solidFill>
                  <a:srgbClr val="FFFFFF"/>
                </a:solidFill>
              </a:rPr>
              <a:t>resultados</a:t>
            </a:r>
            <a:endParaRPr lang="en-US" sz="4200" dirty="0">
              <a:solidFill>
                <a:srgbClr val="FFFFFF"/>
              </a:solidFill>
            </a:endParaRPr>
          </a:p>
        </p:txBody>
      </p:sp>
      <p:sp>
        <p:nvSpPr>
          <p:cNvPr id="3" name="Marcador de texto 2"/>
          <p:cNvSpPr>
            <a:spLocks noGrp="1"/>
          </p:cNvSpPr>
          <p:nvPr>
            <p:ph type="body" idx="1"/>
          </p:nvPr>
        </p:nvSpPr>
        <p:spPr>
          <a:xfrm>
            <a:off x="3534917" y="1514764"/>
            <a:ext cx="4765476" cy="2664196"/>
          </a:xfrm>
        </p:spPr>
        <p:txBody>
          <a:bodyPr vert="horz" lIns="91440" tIns="45720" rIns="91440" bIns="45720" rtlCol="0" anchor="t">
            <a:noAutofit/>
          </a:bodyPr>
          <a:lstStyle/>
          <a:p>
            <a:pPr algn="just">
              <a:spcAft>
                <a:spcPts val="0"/>
              </a:spcAft>
            </a:pPr>
            <a:r>
              <a:rPr lang="es-ES" sz="1400" dirty="0">
                <a:solidFill>
                  <a:srgbClr val="FFFFFF"/>
                </a:solidFill>
              </a:rPr>
              <a:t>Como se mencionó con anterioridad, durante el semestre los universitarios, en colaboración con ZAPAZ TELAR, trabajaron en la creación de propuestas innovadoras a partir del Diseño estratégico, con la finalidad de aportar ideas y estrategias que beneficiaran a la empresa. </a:t>
            </a:r>
          </a:p>
          <a:p>
            <a:pPr algn="just">
              <a:spcAft>
                <a:spcPts val="0"/>
              </a:spcAft>
            </a:pPr>
            <a:r>
              <a:rPr lang="es-ES" sz="1400" dirty="0">
                <a:solidFill>
                  <a:srgbClr val="FFFFFF"/>
                </a:solidFill>
              </a:rPr>
              <a:t>A continuación se presentan algunos de los resultados alcanzados, a partir de los análisis efectuados en relación al diseño estratégico, los conceptos de partida, una pequeña muestra del proceso creativo realizado, una imagen del prototipo manufacturado en estrecha colaboración con la empresa; así como la mención de los autores de las diversas propuestas.</a:t>
            </a:r>
          </a:p>
        </p:txBody>
      </p:sp>
      <p:cxnSp>
        <p:nvCxnSpPr>
          <p:cNvPr id="20" name="Straight Connector 19">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32199" y="4214336"/>
            <a:ext cx="384048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22" name="Rectangle 21">
            <a:extLst>
              <a:ext uri="{FF2B5EF4-FFF2-40B4-BE49-F238E27FC236}">
                <a16:creationId xmlns:a16="http://schemas.microsoft.com/office/drawing/2014/main" id="{C170DF7D-4686-4BD5-A9CD-C89649284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000" y="-2"/>
            <a:ext cx="123444"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3314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2"/>
          <p:cNvSpPr txBox="1">
            <a:spLocks/>
          </p:cNvSpPr>
          <p:nvPr/>
        </p:nvSpPr>
        <p:spPr>
          <a:xfrm>
            <a:off x="1378432" y="2545732"/>
            <a:ext cx="6243637" cy="3534156"/>
          </a:xfrm>
          <a:prstGeom prst="rect">
            <a:avLst/>
          </a:prstGeom>
        </p:spPr>
        <p:txBody>
          <a:bodyPr vert="horz" lIns="121899" tIns="60949" rIns="121899" bIns="60949" rtlCol="0" anchor="t">
            <a:normAutofit/>
          </a:bodyPr>
          <a:lstStyle>
            <a:lvl1pPr marL="0" indent="0" algn="l" defTabSz="914240" rtl="0" eaLnBrk="1" latinLnBrk="0" hangingPunct="1">
              <a:lnSpc>
                <a:spcPct val="90000"/>
              </a:lnSpc>
              <a:spcBef>
                <a:spcPts val="1350"/>
              </a:spcBef>
              <a:buClr>
                <a:schemeClr val="accent1">
                  <a:lumMod val="75000"/>
                </a:schemeClr>
              </a:buClr>
              <a:buFont typeface="Arial" pitchFamily="34" charset="0"/>
              <a:buNone/>
              <a:defRPr sz="1800" kern="1200">
                <a:solidFill>
                  <a:schemeClr val="accent1">
                    <a:lumMod val="75000"/>
                  </a:schemeClr>
                </a:solidFill>
                <a:latin typeface="+mn-lt"/>
                <a:ea typeface="+mn-ea"/>
                <a:cs typeface="+mn-cs"/>
              </a:defRPr>
            </a:lvl1pPr>
            <a:lvl2pPr marL="457120" indent="0" algn="l" defTabSz="914240" rtl="0" eaLnBrk="1" latinLnBrk="0" hangingPunct="1">
              <a:lnSpc>
                <a:spcPct val="90000"/>
              </a:lnSpc>
              <a:spcBef>
                <a:spcPts val="900"/>
              </a:spcBef>
              <a:buClr>
                <a:schemeClr val="accent1">
                  <a:lumMod val="75000"/>
                </a:schemeClr>
              </a:buClr>
              <a:buFont typeface="Arial" pitchFamily="34" charset="0"/>
              <a:buNone/>
              <a:defRPr sz="1800" kern="1200">
                <a:solidFill>
                  <a:schemeClr val="tx1">
                    <a:tint val="75000"/>
                  </a:schemeClr>
                </a:solidFill>
                <a:latin typeface="+mn-lt"/>
                <a:ea typeface="+mn-ea"/>
                <a:cs typeface="+mn-cs"/>
              </a:defRPr>
            </a:lvl2pPr>
            <a:lvl3pPr marL="914240" indent="0" algn="l" defTabSz="914240" rtl="0" eaLnBrk="1" latinLnBrk="0" hangingPunct="1">
              <a:lnSpc>
                <a:spcPct val="90000"/>
              </a:lnSpc>
              <a:spcBef>
                <a:spcPts val="600"/>
              </a:spcBef>
              <a:buClr>
                <a:schemeClr val="accent1">
                  <a:lumMod val="75000"/>
                </a:schemeClr>
              </a:buClr>
              <a:buFont typeface="Arial" pitchFamily="34" charset="0"/>
              <a:buNone/>
              <a:defRPr sz="1575" kern="1200">
                <a:solidFill>
                  <a:schemeClr val="tx1">
                    <a:tint val="75000"/>
                  </a:schemeClr>
                </a:solidFill>
                <a:latin typeface="+mn-lt"/>
                <a:ea typeface="+mn-ea"/>
                <a:cs typeface="+mn-cs"/>
              </a:defRPr>
            </a:lvl3pPr>
            <a:lvl4pPr marL="1371360" indent="0" algn="l" defTabSz="914240" rtl="0" eaLnBrk="1" latinLnBrk="0" hangingPunct="1">
              <a:lnSpc>
                <a:spcPct val="90000"/>
              </a:lnSpc>
              <a:spcBef>
                <a:spcPts val="600"/>
              </a:spcBef>
              <a:buClr>
                <a:schemeClr val="accent1">
                  <a:lumMod val="75000"/>
                </a:schemeClr>
              </a:buClr>
              <a:buFont typeface="Arial" pitchFamily="34" charset="0"/>
              <a:buNone/>
              <a:defRPr sz="1425" kern="1200">
                <a:solidFill>
                  <a:schemeClr val="tx1">
                    <a:tint val="75000"/>
                  </a:schemeClr>
                </a:solidFill>
                <a:latin typeface="+mn-lt"/>
                <a:ea typeface="+mn-ea"/>
                <a:cs typeface="+mn-cs"/>
              </a:defRPr>
            </a:lvl4pPr>
            <a:lvl5pPr marL="1828480" indent="0" algn="l" defTabSz="914240" rtl="0" eaLnBrk="1" latinLnBrk="0" hangingPunct="1">
              <a:lnSpc>
                <a:spcPct val="90000"/>
              </a:lnSpc>
              <a:spcBef>
                <a:spcPts val="600"/>
              </a:spcBef>
              <a:buClr>
                <a:schemeClr val="accent1">
                  <a:lumMod val="75000"/>
                </a:schemeClr>
              </a:buClr>
              <a:buFont typeface="Arial" pitchFamily="34" charset="0"/>
              <a:buNone/>
              <a:defRPr sz="1425" kern="1200">
                <a:solidFill>
                  <a:schemeClr val="tx1">
                    <a:tint val="75000"/>
                  </a:schemeClr>
                </a:solidFill>
                <a:latin typeface="+mn-lt"/>
                <a:ea typeface="+mn-ea"/>
                <a:cs typeface="+mn-cs"/>
              </a:defRPr>
            </a:lvl5pPr>
            <a:lvl6pPr marL="2285600" indent="0" algn="l" defTabSz="914240" rtl="0" eaLnBrk="1" latinLnBrk="0" hangingPunct="1">
              <a:lnSpc>
                <a:spcPct val="90000"/>
              </a:lnSpc>
              <a:spcBef>
                <a:spcPts val="600"/>
              </a:spcBef>
              <a:buClr>
                <a:schemeClr val="accent1"/>
              </a:buClr>
              <a:buFont typeface="Arial" pitchFamily="34" charset="0"/>
              <a:buNone/>
              <a:defRPr sz="1425" kern="1200" baseline="0">
                <a:solidFill>
                  <a:schemeClr val="tx1">
                    <a:tint val="75000"/>
                  </a:schemeClr>
                </a:solidFill>
                <a:latin typeface="+mn-lt"/>
                <a:ea typeface="+mn-ea"/>
                <a:cs typeface="+mn-cs"/>
              </a:defRPr>
            </a:lvl6pPr>
            <a:lvl7pPr marL="2742720" indent="0" algn="l" defTabSz="914240" rtl="0" eaLnBrk="1" latinLnBrk="0" hangingPunct="1">
              <a:lnSpc>
                <a:spcPct val="90000"/>
              </a:lnSpc>
              <a:spcBef>
                <a:spcPts val="600"/>
              </a:spcBef>
              <a:buClr>
                <a:schemeClr val="accent1"/>
              </a:buClr>
              <a:buFont typeface="Arial" pitchFamily="34" charset="0"/>
              <a:buNone/>
              <a:defRPr sz="1425" kern="1200" baseline="0">
                <a:solidFill>
                  <a:schemeClr val="tx1">
                    <a:tint val="75000"/>
                  </a:schemeClr>
                </a:solidFill>
                <a:latin typeface="+mn-lt"/>
                <a:ea typeface="+mn-ea"/>
                <a:cs typeface="+mn-cs"/>
              </a:defRPr>
            </a:lvl7pPr>
            <a:lvl8pPr marL="3199840" indent="0" algn="l" defTabSz="914240" rtl="0" eaLnBrk="1" latinLnBrk="0" hangingPunct="1">
              <a:lnSpc>
                <a:spcPct val="90000"/>
              </a:lnSpc>
              <a:spcBef>
                <a:spcPts val="600"/>
              </a:spcBef>
              <a:buClr>
                <a:schemeClr val="accent1"/>
              </a:buClr>
              <a:buFont typeface="Arial" pitchFamily="34" charset="0"/>
              <a:buNone/>
              <a:defRPr sz="1425" kern="1200" baseline="0">
                <a:solidFill>
                  <a:schemeClr val="tx1">
                    <a:tint val="75000"/>
                  </a:schemeClr>
                </a:solidFill>
                <a:latin typeface="+mn-lt"/>
                <a:ea typeface="+mn-ea"/>
                <a:cs typeface="+mn-cs"/>
              </a:defRPr>
            </a:lvl8pPr>
            <a:lvl9pPr marL="3656960" indent="0" algn="l" defTabSz="914240" rtl="0" eaLnBrk="1" latinLnBrk="0" hangingPunct="1">
              <a:lnSpc>
                <a:spcPct val="90000"/>
              </a:lnSpc>
              <a:spcBef>
                <a:spcPts val="600"/>
              </a:spcBef>
              <a:buClr>
                <a:schemeClr val="accent1"/>
              </a:buClr>
              <a:buFont typeface="Arial" pitchFamily="34" charset="0"/>
              <a:buNone/>
              <a:defRPr sz="1425" kern="1200" baseline="0">
                <a:solidFill>
                  <a:schemeClr val="tx1">
                    <a:tint val="75000"/>
                  </a:schemeClr>
                </a:solidFill>
                <a:latin typeface="+mn-lt"/>
                <a:ea typeface="+mn-ea"/>
                <a:cs typeface="+mn-cs"/>
              </a:defRPr>
            </a:lvl9pPr>
          </a:lstStyle>
          <a:p>
            <a:pPr marL="627063" indent="-277813" algn="just">
              <a:lnSpc>
                <a:spcPct val="100000"/>
              </a:lnSpc>
              <a:buFont typeface="Wingdings" charset="2"/>
              <a:buChar char="ü"/>
            </a:pPr>
            <a:r>
              <a:rPr lang="es-ES" sz="1500" dirty="0">
                <a:solidFill>
                  <a:schemeClr val="bg2">
                    <a:lumMod val="25000"/>
                  </a:schemeClr>
                </a:solidFill>
              </a:rPr>
              <a:t>El </a:t>
            </a:r>
            <a:r>
              <a:rPr lang="es-ES" sz="1500" b="1" dirty="0">
                <a:solidFill>
                  <a:schemeClr val="bg2">
                    <a:lumMod val="25000"/>
                  </a:schemeClr>
                </a:solidFill>
              </a:rPr>
              <a:t>análisis PEST</a:t>
            </a:r>
            <a:r>
              <a:rPr lang="es-ES" sz="1500" dirty="0">
                <a:solidFill>
                  <a:schemeClr val="bg2">
                    <a:lumMod val="25000"/>
                  </a:schemeClr>
                </a:solidFill>
              </a:rPr>
              <a:t>, para identificar factores del entorno que pudieran afectar a la empresa.</a:t>
            </a:r>
          </a:p>
          <a:p>
            <a:pPr marL="627063" indent="-277813" algn="just">
              <a:lnSpc>
                <a:spcPct val="100000"/>
              </a:lnSpc>
              <a:buFont typeface="Wingdings" charset="2"/>
              <a:buChar char="ü"/>
            </a:pPr>
            <a:r>
              <a:rPr lang="es-ES" sz="1500" dirty="0">
                <a:solidFill>
                  <a:schemeClr val="bg2">
                    <a:lumMod val="25000"/>
                  </a:schemeClr>
                </a:solidFill>
              </a:rPr>
              <a:t>El </a:t>
            </a:r>
            <a:r>
              <a:rPr lang="es-ES" sz="1500" b="1" dirty="0">
                <a:solidFill>
                  <a:schemeClr val="bg2">
                    <a:lumMod val="25000"/>
                  </a:schemeClr>
                </a:solidFill>
              </a:rPr>
              <a:t>análisis FODA</a:t>
            </a:r>
            <a:r>
              <a:rPr lang="es-ES" sz="1500" dirty="0">
                <a:solidFill>
                  <a:schemeClr val="bg2">
                    <a:lumMod val="25000"/>
                  </a:schemeClr>
                </a:solidFill>
              </a:rPr>
              <a:t>, para la planificación estratégica en el ambiente interno y externo de la empresa.</a:t>
            </a:r>
          </a:p>
          <a:p>
            <a:pPr marL="627063" indent="-277813" algn="just">
              <a:lnSpc>
                <a:spcPct val="100000"/>
              </a:lnSpc>
              <a:buFont typeface="Wingdings" charset="2"/>
              <a:buChar char="ü"/>
            </a:pPr>
            <a:r>
              <a:rPr lang="es-ES" sz="1500" dirty="0">
                <a:solidFill>
                  <a:schemeClr val="bg2">
                    <a:lumMod val="25000"/>
                  </a:schemeClr>
                </a:solidFill>
              </a:rPr>
              <a:t>El </a:t>
            </a:r>
            <a:r>
              <a:rPr lang="es-ES" sz="1500" b="1" dirty="0">
                <a:solidFill>
                  <a:schemeClr val="bg2">
                    <a:lumMod val="25000"/>
                  </a:schemeClr>
                </a:solidFill>
              </a:rPr>
              <a:t>análisis de la competencia</a:t>
            </a:r>
            <a:r>
              <a:rPr lang="es-ES" sz="1500" dirty="0">
                <a:solidFill>
                  <a:schemeClr val="bg2">
                    <a:lumMod val="25000"/>
                  </a:schemeClr>
                </a:solidFill>
              </a:rPr>
              <a:t>, para conocer a qué mercado había que enfrentarse.</a:t>
            </a:r>
          </a:p>
          <a:p>
            <a:pPr marL="627063" indent="-277813" algn="just">
              <a:lnSpc>
                <a:spcPct val="100000"/>
              </a:lnSpc>
              <a:buFont typeface="Wingdings" charset="2"/>
              <a:buChar char="ü"/>
            </a:pPr>
            <a:r>
              <a:rPr lang="es-ES" sz="1500" b="1" dirty="0">
                <a:solidFill>
                  <a:schemeClr val="bg2">
                    <a:lumMod val="25000"/>
                  </a:schemeClr>
                </a:solidFill>
              </a:rPr>
              <a:t>Planificación de escenarios</a:t>
            </a:r>
            <a:r>
              <a:rPr lang="es-ES" sz="1500" dirty="0">
                <a:solidFill>
                  <a:schemeClr val="bg2">
                    <a:lumMod val="25000"/>
                  </a:schemeClr>
                </a:solidFill>
              </a:rPr>
              <a:t>.</a:t>
            </a:r>
          </a:p>
          <a:p>
            <a:pPr marL="627063" indent="-277813" algn="just">
              <a:lnSpc>
                <a:spcPct val="100000"/>
              </a:lnSpc>
              <a:buFont typeface="Wingdings" charset="2"/>
              <a:buChar char="ü"/>
            </a:pPr>
            <a:r>
              <a:rPr lang="es-ES" sz="1500" dirty="0">
                <a:solidFill>
                  <a:schemeClr val="bg2">
                    <a:lumMod val="25000"/>
                  </a:schemeClr>
                </a:solidFill>
              </a:rPr>
              <a:t>Desarrollo de un </a:t>
            </a:r>
            <a:r>
              <a:rPr lang="es-ES" sz="1500" b="1" dirty="0">
                <a:solidFill>
                  <a:schemeClr val="bg2">
                    <a:lumMod val="25000"/>
                  </a:schemeClr>
                </a:solidFill>
              </a:rPr>
              <a:t>concepto</a:t>
            </a:r>
            <a:r>
              <a:rPr lang="es-ES" sz="1500" dirty="0">
                <a:solidFill>
                  <a:schemeClr val="bg2">
                    <a:lumMod val="25000"/>
                  </a:schemeClr>
                </a:solidFill>
              </a:rPr>
              <a:t> para la generación de prototipos.</a:t>
            </a:r>
          </a:p>
          <a:p>
            <a:pPr marL="627063" indent="-277813" algn="just">
              <a:lnSpc>
                <a:spcPct val="100000"/>
              </a:lnSpc>
              <a:buFont typeface="Wingdings" charset="2"/>
              <a:buChar char="ü"/>
            </a:pPr>
            <a:r>
              <a:rPr lang="es-ES" sz="1500" b="1" dirty="0">
                <a:solidFill>
                  <a:schemeClr val="bg2">
                    <a:lumMod val="25000"/>
                  </a:schemeClr>
                </a:solidFill>
              </a:rPr>
              <a:t>Proceso creativo</a:t>
            </a:r>
          </a:p>
          <a:p>
            <a:pPr marL="627063" indent="-277813" algn="just">
              <a:lnSpc>
                <a:spcPct val="100000"/>
              </a:lnSpc>
              <a:buFont typeface="Wingdings" charset="2"/>
              <a:buChar char="ü"/>
            </a:pPr>
            <a:r>
              <a:rPr lang="es-ES" sz="1500" b="1" dirty="0">
                <a:solidFill>
                  <a:schemeClr val="bg2">
                    <a:lumMod val="25000"/>
                  </a:schemeClr>
                </a:solidFill>
              </a:rPr>
              <a:t>Elaboración de prototipos</a:t>
            </a:r>
          </a:p>
        </p:txBody>
      </p:sp>
      <p:sp>
        <p:nvSpPr>
          <p:cNvPr id="5" name="Rectángulo 4"/>
          <p:cNvSpPr/>
          <p:nvPr/>
        </p:nvSpPr>
        <p:spPr>
          <a:xfrm>
            <a:off x="1242048" y="1864776"/>
            <a:ext cx="6910919" cy="680956"/>
          </a:xfrm>
          <a:prstGeom prst="rect">
            <a:avLst/>
          </a:prstGeom>
        </p:spPr>
        <p:txBody>
          <a:bodyPr wrap="square">
            <a:spAutoFit/>
          </a:bodyPr>
          <a:lstStyle/>
          <a:p>
            <a:pPr algn="just">
              <a:lnSpc>
                <a:spcPct val="130000"/>
              </a:lnSpc>
            </a:pPr>
            <a:r>
              <a:rPr lang="es-ES" sz="1500" dirty="0">
                <a:solidFill>
                  <a:schemeClr val="bg2">
                    <a:lumMod val="25000"/>
                  </a:schemeClr>
                </a:solidFill>
              </a:rPr>
              <a:t>Cada uno de los equipos generó lo siguiente durante el proyecto que desarrollaron en colaboración con ZAPAZ TELAR:</a:t>
            </a:r>
          </a:p>
        </p:txBody>
      </p:sp>
    </p:spTree>
    <p:extLst>
      <p:ext uri="{BB962C8B-B14F-4D97-AF65-F5344CB8AC3E}">
        <p14:creationId xmlns:p14="http://schemas.microsoft.com/office/powerpoint/2010/main" val="1221957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742873" y="1139782"/>
            <a:ext cx="6162622" cy="369332"/>
          </a:xfrm>
          <a:prstGeom prst="rect">
            <a:avLst/>
          </a:prstGeom>
        </p:spPr>
        <p:txBody>
          <a:bodyPr wrap="square">
            <a:spAutoFit/>
          </a:bodyPr>
          <a:lstStyle>
            <a:defPPr>
              <a:defRPr lang="en-US"/>
            </a:defPPr>
            <a:lvl1pPr>
              <a:defRPr>
                <a:solidFill>
                  <a:schemeClr val="accent5"/>
                </a:solidFill>
              </a:defRPr>
            </a:lvl1pPr>
          </a:lstStyle>
          <a:p>
            <a:r>
              <a:rPr lang="es-MX" dirty="0"/>
              <a:t>Arellano, M., Covarrubias, M., Espinoza, M. y Sánchez, M.</a:t>
            </a:r>
          </a:p>
        </p:txBody>
      </p:sp>
      <p:sp>
        <p:nvSpPr>
          <p:cNvPr id="4" name="Marcador de contenido 4"/>
          <p:cNvSpPr txBox="1">
            <a:spLocks/>
          </p:cNvSpPr>
          <p:nvPr/>
        </p:nvSpPr>
        <p:spPr>
          <a:xfrm>
            <a:off x="1165309" y="2065317"/>
            <a:ext cx="3406691" cy="3909697"/>
          </a:xfrm>
          <a:prstGeom prst="rect">
            <a:avLst/>
          </a:prstGeom>
        </p:spPr>
        <p:txBody>
          <a:bodyPr/>
          <a:lstStyle>
            <a:lvl1pPr marL="228560" indent="-228560" algn="l" defTabSz="914240" rtl="0" eaLnBrk="1" latinLnBrk="0" hangingPunct="1">
              <a:lnSpc>
                <a:spcPct val="90000"/>
              </a:lnSpc>
              <a:spcBef>
                <a:spcPts val="1350"/>
              </a:spcBef>
              <a:buClr>
                <a:schemeClr val="accent1">
                  <a:lumMod val="75000"/>
                </a:schemeClr>
              </a:buClr>
              <a:buFont typeface="Arial" pitchFamily="34" charset="0"/>
              <a:buChar char="•"/>
              <a:defRPr sz="2100" kern="1200">
                <a:solidFill>
                  <a:schemeClr val="tx1"/>
                </a:solidFill>
                <a:latin typeface="+mn-lt"/>
                <a:ea typeface="+mn-ea"/>
                <a:cs typeface="+mn-cs"/>
              </a:defRPr>
            </a:lvl1pPr>
            <a:lvl2pPr marL="566829" indent="-228560" algn="l" defTabSz="914240" rtl="0" eaLnBrk="1" latinLnBrk="0" hangingPunct="1">
              <a:lnSpc>
                <a:spcPct val="90000"/>
              </a:lnSpc>
              <a:spcBef>
                <a:spcPts val="900"/>
              </a:spcBef>
              <a:buClr>
                <a:schemeClr val="accent1">
                  <a:lumMod val="75000"/>
                </a:schemeClr>
              </a:buClr>
              <a:buFont typeface="Arial" pitchFamily="34" charset="0"/>
              <a:buChar char="–"/>
              <a:defRPr sz="1800" kern="1200">
                <a:solidFill>
                  <a:schemeClr val="tx1"/>
                </a:solidFill>
                <a:latin typeface="+mn-lt"/>
                <a:ea typeface="+mn-ea"/>
                <a:cs typeface="+mn-cs"/>
              </a:defRPr>
            </a:lvl2pPr>
            <a:lvl3pPr marL="905098"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3pPr>
            <a:lvl4pPr marL="1243367"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4pPr>
            <a:lvl5pPr marL="1581635"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5pPr>
            <a:lvl6pPr marL="1919904"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6pPr>
            <a:lvl7pPr marL="2258173"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7pPr>
            <a:lvl8pPr marL="2596442"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8pPr>
            <a:lvl9pPr marL="2934710"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9pPr>
          </a:lstStyle>
          <a:p>
            <a:pPr marL="0" indent="0" algn="just">
              <a:lnSpc>
                <a:spcPct val="130000"/>
              </a:lnSpc>
              <a:buNone/>
            </a:pPr>
            <a:r>
              <a:rPr lang="es-MX" sz="1500" dirty="0">
                <a:solidFill>
                  <a:schemeClr val="bg2">
                    <a:lumMod val="25000"/>
                  </a:schemeClr>
                </a:solidFill>
              </a:rPr>
              <a:t>Este equipo, con el fin de aclarar y reducir los conceptos erróneos sobre la baja Calidad percibida en productos artesanales y semi-artesanales, optó por el diseño de vestimenta para hombres, abordando el estilo urbano de la zona central y colindante de la Ciudad de México.</a:t>
            </a:r>
          </a:p>
          <a:p>
            <a:pPr marL="0" indent="0" algn="just">
              <a:lnSpc>
                <a:spcPct val="130000"/>
              </a:lnSpc>
              <a:buNone/>
            </a:pPr>
            <a:r>
              <a:rPr lang="es-MX" sz="1500" dirty="0">
                <a:solidFill>
                  <a:schemeClr val="bg2">
                    <a:lumMod val="25000"/>
                  </a:schemeClr>
                </a:solidFill>
              </a:rPr>
              <a:t>El concepto que desarrollaron, está basado en la generación de propuestas dirigidas al género masculino.</a:t>
            </a:r>
          </a:p>
        </p:txBody>
      </p:sp>
      <p:sp>
        <p:nvSpPr>
          <p:cNvPr id="7" name="CuadroTexto 6"/>
          <p:cNvSpPr txBox="1"/>
          <p:nvPr/>
        </p:nvSpPr>
        <p:spPr>
          <a:xfrm>
            <a:off x="1613201" y="1772920"/>
            <a:ext cx="2510905" cy="369332"/>
          </a:xfrm>
          <a:prstGeom prst="rect">
            <a:avLst/>
          </a:prstGeom>
          <a:noFill/>
        </p:spPr>
        <p:txBody>
          <a:bodyPr wrap="square" rtlCol="0">
            <a:spAutoFit/>
          </a:bodyPr>
          <a:lstStyle/>
          <a:p>
            <a:pPr algn="ctr"/>
            <a:r>
              <a:rPr lang="es-ES" b="1" spc="300" dirty="0">
                <a:solidFill>
                  <a:schemeClr val="bg2">
                    <a:lumMod val="25000"/>
                  </a:schemeClr>
                </a:solidFill>
              </a:rPr>
              <a:t>CONCEPTO</a:t>
            </a:r>
          </a:p>
        </p:txBody>
      </p:sp>
      <p:pic>
        <p:nvPicPr>
          <p:cNvPr id="10" name="Imagen 9"/>
          <p:cNvPicPr>
            <a:picLocks noChangeAspect="1"/>
          </p:cNvPicPr>
          <p:nvPr/>
        </p:nvPicPr>
        <p:blipFill rotWithShape="1">
          <a:blip r:embed="rId2" cstate="screen">
            <a:extLst>
              <a:ext uri="{BEBA8EAE-BF5A-486C-A8C5-ECC9F3942E4B}">
                <a14:imgProps xmlns:a14="http://schemas.microsoft.com/office/drawing/2010/main">
                  <a14:imgLayer r:embed="rId3">
                    <a14:imgEffect>
                      <a14:sharpenSoften amount="50000"/>
                    </a14:imgEffect>
                    <a14:imgEffect>
                      <a14:brightnessContrast bright="20000" contrast="20000"/>
                    </a14:imgEffect>
                  </a14:imgLayer>
                </a14:imgProps>
              </a:ext>
              <a:ext uri="{28A0092B-C50C-407E-A947-70E740481C1C}">
                <a14:useLocalDpi xmlns:a14="http://schemas.microsoft.com/office/drawing/2010/main"/>
              </a:ext>
            </a:extLst>
          </a:blip>
          <a:srcRect/>
          <a:stretch/>
        </p:blipFill>
        <p:spPr>
          <a:xfrm>
            <a:off x="5059308" y="2142252"/>
            <a:ext cx="2909196" cy="3418039"/>
          </a:xfrm>
          <a:prstGeom prst="rect">
            <a:avLst/>
          </a:prstGeom>
        </p:spPr>
      </p:pic>
      <p:sp>
        <p:nvSpPr>
          <p:cNvPr id="11" name="CuadroTexto 10"/>
          <p:cNvSpPr txBox="1"/>
          <p:nvPr/>
        </p:nvSpPr>
        <p:spPr>
          <a:xfrm>
            <a:off x="4336971" y="5605666"/>
            <a:ext cx="4353869" cy="430887"/>
          </a:xfrm>
          <a:prstGeom prst="rect">
            <a:avLst/>
          </a:prstGeom>
          <a:noFill/>
        </p:spPr>
        <p:txBody>
          <a:bodyPr wrap="square" rtlCol="0">
            <a:spAutoFit/>
          </a:bodyPr>
          <a:lstStyle>
            <a:defPPr>
              <a:defRPr lang="en-US"/>
            </a:defPPr>
            <a:lvl1pPr algn="ctr">
              <a:defRPr sz="1100" b="1">
                <a:solidFill>
                  <a:schemeClr val="accent5">
                    <a:lumMod val="75000"/>
                  </a:schemeClr>
                </a:solidFill>
              </a:defRPr>
            </a:lvl1pPr>
          </a:lstStyle>
          <a:p>
            <a:r>
              <a:rPr lang="es-ES" dirty="0"/>
              <a:t>Fig. 13 </a:t>
            </a:r>
            <a:r>
              <a:rPr lang="es-ES" b="0" dirty="0"/>
              <a:t>Chamarras con bordado. </a:t>
            </a:r>
            <a:r>
              <a:rPr lang="es-ES" b="0" i="1" dirty="0"/>
              <a:t>Autor:</a:t>
            </a:r>
            <a:r>
              <a:rPr lang="es-ES" b="0" dirty="0"/>
              <a:t> Espinoza.</a:t>
            </a:r>
          </a:p>
          <a:p>
            <a:r>
              <a:rPr lang="es-ES" dirty="0"/>
              <a:t>Fuente: </a:t>
            </a:r>
            <a:r>
              <a:rPr lang="es-MX" b="0" dirty="0"/>
              <a:t>Arellano, M., Covarrubias, M., Espinoza, M. y Sánchez, M</a:t>
            </a:r>
            <a:r>
              <a:rPr lang="es-MX" dirty="0"/>
              <a:t>. </a:t>
            </a:r>
            <a:r>
              <a:rPr lang="es-MX" b="0" dirty="0"/>
              <a:t>(2018)</a:t>
            </a:r>
          </a:p>
        </p:txBody>
      </p:sp>
      <p:sp>
        <p:nvSpPr>
          <p:cNvPr id="9" name="Título 1">
            <a:extLst>
              <a:ext uri="{FF2B5EF4-FFF2-40B4-BE49-F238E27FC236}">
                <a16:creationId xmlns:a16="http://schemas.microsoft.com/office/drawing/2014/main" id="{5B2648F1-4A72-CD4E-84A7-9E359E88274C}"/>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3.1 Equipo 1</a:t>
            </a:r>
          </a:p>
        </p:txBody>
      </p:sp>
    </p:spTree>
    <p:extLst>
      <p:ext uri="{BB962C8B-B14F-4D97-AF65-F5344CB8AC3E}">
        <p14:creationId xmlns:p14="http://schemas.microsoft.com/office/powerpoint/2010/main" val="913653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Captura de pantalla 2018-09-11 a las 9.41.50 a.m..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156468" y="2218527"/>
            <a:ext cx="2964396" cy="2089094"/>
          </a:xfrm>
          <a:prstGeom prst="rect">
            <a:avLst/>
          </a:prstGeom>
        </p:spPr>
      </p:pic>
      <p:sp>
        <p:nvSpPr>
          <p:cNvPr id="8" name="CuadroTexto 7"/>
          <p:cNvSpPr txBox="1"/>
          <p:nvPr/>
        </p:nvSpPr>
        <p:spPr>
          <a:xfrm>
            <a:off x="3175991" y="4307621"/>
            <a:ext cx="2792017" cy="261610"/>
          </a:xfrm>
          <a:prstGeom prst="rect">
            <a:avLst/>
          </a:prstGeom>
          <a:noFill/>
        </p:spPr>
        <p:txBody>
          <a:bodyPr wrap="square" rtlCol="0">
            <a:spAutoFit/>
          </a:bodyPr>
          <a:lstStyle>
            <a:defPPr>
              <a:defRPr lang="en-US"/>
            </a:defPPr>
            <a:lvl1pPr algn="ctr">
              <a:defRPr sz="1100" b="1">
                <a:solidFill>
                  <a:schemeClr val="accent5">
                    <a:lumMod val="75000"/>
                  </a:schemeClr>
                </a:solidFill>
              </a:defRPr>
            </a:lvl1pPr>
          </a:lstStyle>
          <a:p>
            <a:r>
              <a:rPr lang="es-ES" dirty="0"/>
              <a:t>Fig. 16 </a:t>
            </a:r>
            <a:r>
              <a:rPr lang="es-ES" b="0" dirty="0"/>
              <a:t>Camisa manga larga. Autor: Sánchez</a:t>
            </a:r>
          </a:p>
        </p:txBody>
      </p:sp>
      <p:sp>
        <p:nvSpPr>
          <p:cNvPr id="10" name="CuadroTexto 9"/>
          <p:cNvSpPr txBox="1"/>
          <p:nvPr/>
        </p:nvSpPr>
        <p:spPr>
          <a:xfrm>
            <a:off x="502459" y="5049132"/>
            <a:ext cx="2219252" cy="261610"/>
          </a:xfrm>
          <a:prstGeom prst="rect">
            <a:avLst/>
          </a:prstGeom>
          <a:noFill/>
        </p:spPr>
        <p:txBody>
          <a:bodyPr wrap="square" rtlCol="0">
            <a:spAutoFit/>
          </a:bodyPr>
          <a:lstStyle>
            <a:defPPr>
              <a:defRPr lang="en-US"/>
            </a:defPPr>
            <a:lvl1pPr algn="ctr">
              <a:defRPr sz="1100" b="1">
                <a:solidFill>
                  <a:schemeClr val="accent5">
                    <a:lumMod val="75000"/>
                  </a:schemeClr>
                </a:solidFill>
              </a:defRPr>
            </a:lvl1pPr>
          </a:lstStyle>
          <a:p>
            <a:r>
              <a:rPr lang="es-ES" dirty="0"/>
              <a:t>Fig. 14 </a:t>
            </a:r>
            <a:r>
              <a:rPr lang="es-ES" b="0" dirty="0"/>
              <a:t>Chamarra. Autor: Sánchez.</a:t>
            </a:r>
          </a:p>
        </p:txBody>
      </p:sp>
      <p:sp>
        <p:nvSpPr>
          <p:cNvPr id="11" name="Rectángulo 10"/>
          <p:cNvSpPr/>
          <p:nvPr/>
        </p:nvSpPr>
        <p:spPr>
          <a:xfrm>
            <a:off x="1740893" y="1146326"/>
            <a:ext cx="6907350" cy="369332"/>
          </a:xfrm>
          <a:prstGeom prst="rect">
            <a:avLst/>
          </a:prstGeom>
        </p:spPr>
        <p:txBody>
          <a:bodyPr wrap="square">
            <a:spAutoFit/>
          </a:bodyPr>
          <a:lstStyle/>
          <a:p>
            <a:r>
              <a:rPr lang="es-ES" dirty="0">
                <a:solidFill>
                  <a:schemeClr val="accent5"/>
                </a:solidFill>
              </a:rPr>
              <a:t>3.1.1 Fase creativa (Bocetos y/o </a:t>
            </a:r>
            <a:r>
              <a:rPr lang="es-ES" dirty="0" err="1">
                <a:solidFill>
                  <a:schemeClr val="accent5"/>
                </a:solidFill>
              </a:rPr>
              <a:t>rénders</a:t>
            </a:r>
            <a:r>
              <a:rPr lang="es-ES" dirty="0">
                <a:solidFill>
                  <a:schemeClr val="accent5"/>
                </a:solidFill>
              </a:rPr>
              <a:t>)</a:t>
            </a:r>
          </a:p>
        </p:txBody>
      </p:sp>
      <p:pic>
        <p:nvPicPr>
          <p:cNvPr id="3" name="Imagen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9517" y="2905815"/>
            <a:ext cx="2905136" cy="2143317"/>
          </a:xfrm>
          <a:prstGeom prst="rect">
            <a:avLst/>
          </a:prstGeom>
        </p:spPr>
      </p:pic>
      <p:sp>
        <p:nvSpPr>
          <p:cNvPr id="14" name="CuadroTexto 13"/>
          <p:cNvSpPr txBox="1"/>
          <p:nvPr/>
        </p:nvSpPr>
        <p:spPr>
          <a:xfrm>
            <a:off x="6141813" y="5049132"/>
            <a:ext cx="2933748" cy="261610"/>
          </a:xfrm>
          <a:prstGeom prst="rect">
            <a:avLst/>
          </a:prstGeom>
          <a:noFill/>
        </p:spPr>
        <p:txBody>
          <a:bodyPr wrap="square" rtlCol="0">
            <a:spAutoFit/>
          </a:bodyPr>
          <a:lstStyle>
            <a:defPPr>
              <a:defRPr lang="en-US"/>
            </a:defPPr>
            <a:lvl1pPr algn="ctr">
              <a:defRPr sz="1100" b="1">
                <a:solidFill>
                  <a:schemeClr val="accent5">
                    <a:lumMod val="75000"/>
                  </a:schemeClr>
                </a:solidFill>
              </a:defRPr>
            </a:lvl1pPr>
          </a:lstStyle>
          <a:p>
            <a:r>
              <a:rPr lang="es-ES" dirty="0"/>
              <a:t>Fig. 15 </a:t>
            </a:r>
            <a:r>
              <a:rPr lang="es-ES" b="0" dirty="0"/>
              <a:t>Botas con bordados. Autor: Covarrubias.</a:t>
            </a:r>
          </a:p>
        </p:txBody>
      </p:sp>
      <p:pic>
        <p:nvPicPr>
          <p:cNvPr id="15" name="Imagen 14"/>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6212679" y="2987315"/>
            <a:ext cx="2792017" cy="2061817"/>
          </a:xfrm>
          <a:prstGeom prst="rect">
            <a:avLst/>
          </a:prstGeom>
        </p:spPr>
      </p:pic>
      <p:sp>
        <p:nvSpPr>
          <p:cNvPr id="2" name="Rectángulo 1"/>
          <p:cNvSpPr/>
          <p:nvPr/>
        </p:nvSpPr>
        <p:spPr>
          <a:xfrm>
            <a:off x="2588516" y="5394582"/>
            <a:ext cx="4100299" cy="430887"/>
          </a:xfrm>
          <a:prstGeom prst="rect">
            <a:avLst/>
          </a:prstGeom>
          <a:noFill/>
        </p:spPr>
        <p:txBody>
          <a:bodyPr wrap="square" rtlCol="0">
            <a:spAutoFit/>
          </a:bodyPr>
          <a:lstStyle/>
          <a:p>
            <a:pPr algn="ctr"/>
            <a:r>
              <a:rPr lang="es-ES" sz="1100" b="1" dirty="0">
                <a:solidFill>
                  <a:schemeClr val="accent5">
                    <a:lumMod val="75000"/>
                  </a:schemeClr>
                </a:solidFill>
              </a:rPr>
              <a:t>Fuente de las imágenes:</a:t>
            </a:r>
          </a:p>
          <a:p>
            <a:pPr algn="ctr"/>
            <a:r>
              <a:rPr lang="es-MX" sz="1100" dirty="0">
                <a:solidFill>
                  <a:schemeClr val="accent5">
                    <a:lumMod val="75000"/>
                  </a:schemeClr>
                </a:solidFill>
              </a:rPr>
              <a:t>Arellano, M., Covarrubias, M., Espinoza, M. y Sánchez, M. (2018)</a:t>
            </a:r>
          </a:p>
        </p:txBody>
      </p:sp>
    </p:spTree>
    <p:extLst>
      <p:ext uri="{BB962C8B-B14F-4D97-AF65-F5344CB8AC3E}">
        <p14:creationId xmlns:p14="http://schemas.microsoft.com/office/powerpoint/2010/main" val="439930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p:cNvSpPr txBox="1"/>
          <p:nvPr/>
        </p:nvSpPr>
        <p:spPr>
          <a:xfrm>
            <a:off x="1255427" y="5914696"/>
            <a:ext cx="6443739" cy="261610"/>
          </a:xfrm>
          <a:prstGeom prst="rect">
            <a:avLst/>
          </a:prstGeom>
          <a:noFill/>
        </p:spPr>
        <p:txBody>
          <a:bodyPr wrap="square" rtlCol="0">
            <a:spAutoFit/>
          </a:bodyPr>
          <a:lstStyle/>
          <a:p>
            <a:pPr algn="ctr"/>
            <a:r>
              <a:rPr lang="es-ES" sz="1100" b="1" dirty="0">
                <a:solidFill>
                  <a:schemeClr val="accent5">
                    <a:lumMod val="75000"/>
                  </a:schemeClr>
                </a:solidFill>
              </a:rPr>
              <a:t>Fuente de las imágenes: </a:t>
            </a:r>
            <a:r>
              <a:rPr lang="es-ES" sz="1100" dirty="0">
                <a:solidFill>
                  <a:schemeClr val="accent5">
                    <a:lumMod val="75000"/>
                  </a:schemeClr>
                </a:solidFill>
              </a:rPr>
              <a:t>Arellano, M., Covarrubias, M., Espinoza, M. y Sánchez, M. (2018)</a:t>
            </a:r>
          </a:p>
        </p:txBody>
      </p:sp>
      <p:pic>
        <p:nvPicPr>
          <p:cNvPr id="2" name="Imagen 1"/>
          <p:cNvPicPr>
            <a:picLocks noChangeAspect="1"/>
          </p:cNvPicPr>
          <p:nvPr/>
        </p:nvPicPr>
        <p:blipFill>
          <a:blip r:embed="rId2"/>
          <a:stretch>
            <a:fillRect/>
          </a:stretch>
        </p:blipFill>
        <p:spPr>
          <a:xfrm>
            <a:off x="3083799" y="1850946"/>
            <a:ext cx="2783604" cy="3737426"/>
          </a:xfrm>
          <a:prstGeom prst="rect">
            <a:avLst/>
          </a:prstGeom>
        </p:spPr>
      </p:pic>
      <p:sp>
        <p:nvSpPr>
          <p:cNvPr id="3" name="Rectángulo 2"/>
          <p:cNvSpPr/>
          <p:nvPr/>
        </p:nvSpPr>
        <p:spPr>
          <a:xfrm>
            <a:off x="5124813" y="5178044"/>
            <a:ext cx="4572000" cy="261610"/>
          </a:xfrm>
          <a:prstGeom prst="rect">
            <a:avLst/>
          </a:prstGeom>
        </p:spPr>
        <p:txBody>
          <a:bodyPr>
            <a:spAutoFit/>
          </a:bodyPr>
          <a:lstStyle/>
          <a:p>
            <a:pPr algn="ctr"/>
            <a:r>
              <a:rPr lang="es-ES" sz="1100" b="1" dirty="0">
                <a:solidFill>
                  <a:schemeClr val="accent5">
                    <a:lumMod val="75000"/>
                  </a:schemeClr>
                </a:solidFill>
              </a:rPr>
              <a:t>Fig. 19 </a:t>
            </a:r>
            <a:r>
              <a:rPr lang="es-ES" sz="1100" dirty="0">
                <a:solidFill>
                  <a:schemeClr val="accent5">
                    <a:lumMod val="75000"/>
                  </a:schemeClr>
                </a:solidFill>
              </a:rPr>
              <a:t>Camisa con detalles hechos en telar</a:t>
            </a:r>
          </a:p>
        </p:txBody>
      </p:sp>
      <p:sp>
        <p:nvSpPr>
          <p:cNvPr id="13" name="Rectángulo 12"/>
          <p:cNvSpPr/>
          <p:nvPr/>
        </p:nvSpPr>
        <p:spPr>
          <a:xfrm>
            <a:off x="2189601" y="5607998"/>
            <a:ext cx="4572000" cy="261610"/>
          </a:xfrm>
          <a:prstGeom prst="rect">
            <a:avLst/>
          </a:prstGeom>
        </p:spPr>
        <p:txBody>
          <a:bodyPr>
            <a:spAutoFit/>
          </a:bodyPr>
          <a:lstStyle/>
          <a:p>
            <a:pPr algn="ctr"/>
            <a:r>
              <a:rPr lang="es-ES" sz="1100" b="1" dirty="0">
                <a:solidFill>
                  <a:schemeClr val="accent5">
                    <a:lumMod val="75000"/>
                  </a:schemeClr>
                </a:solidFill>
              </a:rPr>
              <a:t>Fig. 18 </a:t>
            </a:r>
            <a:r>
              <a:rPr lang="es-ES" sz="1100" dirty="0">
                <a:solidFill>
                  <a:schemeClr val="accent5">
                    <a:lumMod val="75000"/>
                  </a:schemeClr>
                </a:solidFill>
              </a:rPr>
              <a:t>Chamarra con motivo estampado</a:t>
            </a:r>
          </a:p>
        </p:txBody>
      </p:sp>
      <p:sp>
        <p:nvSpPr>
          <p:cNvPr id="7" name="Rectángulo 6"/>
          <p:cNvSpPr/>
          <p:nvPr/>
        </p:nvSpPr>
        <p:spPr>
          <a:xfrm>
            <a:off x="1740893" y="1134604"/>
            <a:ext cx="6907350" cy="369332"/>
          </a:xfrm>
          <a:prstGeom prst="rect">
            <a:avLst/>
          </a:prstGeom>
        </p:spPr>
        <p:txBody>
          <a:bodyPr wrap="square">
            <a:spAutoFit/>
          </a:bodyPr>
          <a:lstStyle/>
          <a:p>
            <a:r>
              <a:rPr lang="es-ES">
                <a:solidFill>
                  <a:schemeClr val="accent5"/>
                </a:solidFill>
              </a:rPr>
              <a:t>3.1.2 </a:t>
            </a:r>
            <a:r>
              <a:rPr lang="es-ES" dirty="0">
                <a:solidFill>
                  <a:schemeClr val="accent5"/>
                </a:solidFill>
              </a:rPr>
              <a:t>Prototipos finales</a:t>
            </a:r>
          </a:p>
        </p:txBody>
      </p:sp>
      <p:pic>
        <p:nvPicPr>
          <p:cNvPr id="5" name="Imagen 4" descr="IMG-20180916-WA0015.jpg"/>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p:blipFill>
        <p:spPr>
          <a:xfrm>
            <a:off x="5980306" y="2400671"/>
            <a:ext cx="2861014" cy="2757747"/>
          </a:xfrm>
          <a:prstGeom prst="rect">
            <a:avLst/>
          </a:prstGeom>
        </p:spPr>
      </p:pic>
      <p:pic>
        <p:nvPicPr>
          <p:cNvPr id="8" name="Imagen 7" descr="IMG-20180916-WA0008.jpg"/>
          <p:cNvPicPr>
            <a:picLocks noChangeAspect="1"/>
          </p:cNvPicPr>
          <p:nvPr/>
        </p:nvPicPr>
        <p:blipFill rotWithShape="1">
          <a:blip r:embed="rId5" cstate="screen">
            <a:extLst>
              <a:ext uri="{BEBA8EAE-BF5A-486C-A8C5-ECC9F3942E4B}">
                <a14:imgProps xmlns:a14="http://schemas.microsoft.com/office/drawing/2010/main">
                  <a14:imgLayer r:embed="rId6">
                    <a14:imgEffect>
                      <a14:sharpenSoften amount="25000"/>
                    </a14:imgEffect>
                    <a14:imgEffect>
                      <a14:brightnessContrast bright="40000" contrast="-20000"/>
                    </a14:imgEffect>
                  </a14:imgLayer>
                </a14:imgProps>
              </a:ext>
              <a:ext uri="{28A0092B-C50C-407E-A947-70E740481C1C}">
                <a14:useLocalDpi xmlns:a14="http://schemas.microsoft.com/office/drawing/2010/main"/>
              </a:ext>
            </a:extLst>
          </a:blip>
          <a:srcRect/>
          <a:stretch/>
        </p:blipFill>
        <p:spPr>
          <a:xfrm>
            <a:off x="314008" y="2256631"/>
            <a:ext cx="2656888" cy="2978248"/>
          </a:xfrm>
          <a:prstGeom prst="rect">
            <a:avLst/>
          </a:prstGeom>
        </p:spPr>
      </p:pic>
      <p:sp>
        <p:nvSpPr>
          <p:cNvPr id="9" name="Rectángulo 8"/>
          <p:cNvSpPr/>
          <p:nvPr/>
        </p:nvSpPr>
        <p:spPr>
          <a:xfrm>
            <a:off x="597935" y="5234879"/>
            <a:ext cx="2089033" cy="261610"/>
          </a:xfrm>
          <a:prstGeom prst="rect">
            <a:avLst/>
          </a:prstGeom>
        </p:spPr>
        <p:txBody>
          <a:bodyPr wrap="none">
            <a:spAutoFit/>
          </a:bodyPr>
          <a:lstStyle/>
          <a:p>
            <a:r>
              <a:rPr lang="es-ES" sz="1100" b="1" dirty="0">
                <a:solidFill>
                  <a:schemeClr val="accent5">
                    <a:lumMod val="75000"/>
                  </a:schemeClr>
                </a:solidFill>
              </a:rPr>
              <a:t>Fig. 17 </a:t>
            </a:r>
            <a:r>
              <a:rPr lang="es-ES" sz="1100" dirty="0">
                <a:solidFill>
                  <a:schemeClr val="accent5">
                    <a:lumMod val="75000"/>
                  </a:schemeClr>
                </a:solidFill>
              </a:rPr>
              <a:t>Sudadera con estampado</a:t>
            </a:r>
            <a:endParaRPr lang="es-ES" dirty="0">
              <a:solidFill>
                <a:schemeClr val="accent5">
                  <a:lumMod val="75000"/>
                </a:schemeClr>
              </a:solidFill>
            </a:endParaRPr>
          </a:p>
        </p:txBody>
      </p:sp>
    </p:spTree>
    <p:extLst>
      <p:ext uri="{BB962C8B-B14F-4D97-AF65-F5344CB8AC3E}">
        <p14:creationId xmlns:p14="http://schemas.microsoft.com/office/powerpoint/2010/main" val="4292804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rot="2165351">
            <a:off x="5218213" y="1769273"/>
            <a:ext cx="3190771" cy="3233600"/>
          </a:xfrm>
          <a:prstGeom prst="rect">
            <a:avLst/>
          </a:prstGeom>
        </p:spPr>
      </p:pic>
      <p:sp>
        <p:nvSpPr>
          <p:cNvPr id="2" name="CuadroTexto 1"/>
          <p:cNvSpPr txBox="1"/>
          <p:nvPr/>
        </p:nvSpPr>
        <p:spPr>
          <a:xfrm>
            <a:off x="1740893" y="1139782"/>
            <a:ext cx="6644287" cy="369332"/>
          </a:xfrm>
          <a:prstGeom prst="rect">
            <a:avLst/>
          </a:prstGeom>
        </p:spPr>
        <p:txBody>
          <a:bodyPr wrap="square">
            <a:spAutoFit/>
          </a:bodyPr>
          <a:lstStyle>
            <a:defPPr>
              <a:defRPr lang="en-US"/>
            </a:defPPr>
            <a:lvl1pPr>
              <a:defRPr>
                <a:solidFill>
                  <a:schemeClr val="accent5"/>
                </a:solidFill>
              </a:defRPr>
            </a:lvl1pPr>
          </a:lstStyle>
          <a:p>
            <a:r>
              <a:rPr lang="es-ES" dirty="0"/>
              <a:t>Bautista, E., García, A., Hernández, G., Hernández, A. y Prudencio, A.</a:t>
            </a:r>
            <a:endParaRPr lang="es-MX" dirty="0"/>
          </a:p>
        </p:txBody>
      </p:sp>
      <p:sp>
        <p:nvSpPr>
          <p:cNvPr id="4" name="Marcador de contenido 4"/>
          <p:cNvSpPr txBox="1">
            <a:spLocks/>
          </p:cNvSpPr>
          <p:nvPr/>
        </p:nvSpPr>
        <p:spPr>
          <a:xfrm>
            <a:off x="1136073" y="2955635"/>
            <a:ext cx="3511162" cy="2321009"/>
          </a:xfrm>
          <a:prstGeom prst="rect">
            <a:avLst/>
          </a:prstGeom>
        </p:spPr>
        <p:txBody>
          <a:bodyPr/>
          <a:lstStyle>
            <a:lvl1pPr marL="228560" indent="-228560" algn="l" defTabSz="914240" rtl="0" eaLnBrk="1" latinLnBrk="0" hangingPunct="1">
              <a:lnSpc>
                <a:spcPct val="90000"/>
              </a:lnSpc>
              <a:spcBef>
                <a:spcPts val="1350"/>
              </a:spcBef>
              <a:buClr>
                <a:schemeClr val="accent1">
                  <a:lumMod val="75000"/>
                </a:schemeClr>
              </a:buClr>
              <a:buFont typeface="Arial" pitchFamily="34" charset="0"/>
              <a:buChar char="•"/>
              <a:defRPr sz="2100" kern="1200">
                <a:solidFill>
                  <a:schemeClr val="tx1"/>
                </a:solidFill>
                <a:latin typeface="+mn-lt"/>
                <a:ea typeface="+mn-ea"/>
                <a:cs typeface="+mn-cs"/>
              </a:defRPr>
            </a:lvl1pPr>
            <a:lvl2pPr marL="566829" indent="-228560" algn="l" defTabSz="914240" rtl="0" eaLnBrk="1" latinLnBrk="0" hangingPunct="1">
              <a:lnSpc>
                <a:spcPct val="90000"/>
              </a:lnSpc>
              <a:spcBef>
                <a:spcPts val="900"/>
              </a:spcBef>
              <a:buClr>
                <a:schemeClr val="accent1">
                  <a:lumMod val="75000"/>
                </a:schemeClr>
              </a:buClr>
              <a:buFont typeface="Arial" pitchFamily="34" charset="0"/>
              <a:buChar char="–"/>
              <a:defRPr sz="1800" kern="1200">
                <a:solidFill>
                  <a:schemeClr val="tx1"/>
                </a:solidFill>
                <a:latin typeface="+mn-lt"/>
                <a:ea typeface="+mn-ea"/>
                <a:cs typeface="+mn-cs"/>
              </a:defRPr>
            </a:lvl2pPr>
            <a:lvl3pPr marL="905098"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3pPr>
            <a:lvl4pPr marL="1243367"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4pPr>
            <a:lvl5pPr marL="1581635"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5pPr>
            <a:lvl6pPr marL="1919904"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6pPr>
            <a:lvl7pPr marL="2258173"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7pPr>
            <a:lvl8pPr marL="2596442"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8pPr>
            <a:lvl9pPr marL="2934710"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9pPr>
          </a:lstStyle>
          <a:p>
            <a:pPr marL="0" indent="0" algn="just">
              <a:lnSpc>
                <a:spcPct val="130000"/>
              </a:lnSpc>
              <a:buNone/>
            </a:pPr>
            <a:r>
              <a:rPr lang="es-MX" sz="1500" dirty="0">
                <a:solidFill>
                  <a:schemeClr val="bg2">
                    <a:lumMod val="25000"/>
                  </a:schemeClr>
                </a:solidFill>
              </a:rPr>
              <a:t>Con base en los análisis realizados, la identidad de la empresa y sus valores, el equipo propuso una familia de productos que versa en la intersección entre la ropa deportiva y urbana; tal como puede apreciarse tanto en bocetos como en prototipos finales.</a:t>
            </a:r>
          </a:p>
        </p:txBody>
      </p:sp>
      <p:sp>
        <p:nvSpPr>
          <p:cNvPr id="6" name="CuadroTexto 5"/>
          <p:cNvSpPr txBox="1"/>
          <p:nvPr/>
        </p:nvSpPr>
        <p:spPr>
          <a:xfrm>
            <a:off x="5063036" y="5032199"/>
            <a:ext cx="3321107" cy="600164"/>
          </a:xfrm>
          <a:prstGeom prst="rect">
            <a:avLst/>
          </a:prstGeom>
          <a:noFill/>
        </p:spPr>
        <p:txBody>
          <a:bodyPr wrap="square" rtlCol="0">
            <a:spAutoFit/>
          </a:bodyPr>
          <a:lstStyle/>
          <a:p>
            <a:pPr algn="ctr"/>
            <a:r>
              <a:rPr lang="es-ES" sz="1100" b="1" dirty="0">
                <a:solidFill>
                  <a:schemeClr val="accent5">
                    <a:lumMod val="75000"/>
                  </a:schemeClr>
                </a:solidFill>
              </a:rPr>
              <a:t>Fig. 20 </a:t>
            </a:r>
            <a:r>
              <a:rPr lang="es-ES" sz="1100" dirty="0">
                <a:solidFill>
                  <a:schemeClr val="accent5">
                    <a:lumMod val="75000"/>
                  </a:schemeClr>
                </a:solidFill>
              </a:rPr>
              <a:t>Sudadera con detalles en telar. Autor: García</a:t>
            </a:r>
          </a:p>
          <a:p>
            <a:pPr algn="ctr"/>
            <a:r>
              <a:rPr lang="es-ES" sz="1100" b="1" dirty="0">
                <a:solidFill>
                  <a:schemeClr val="accent5">
                    <a:lumMod val="75000"/>
                  </a:schemeClr>
                </a:solidFill>
              </a:rPr>
              <a:t>Fuente: </a:t>
            </a:r>
            <a:r>
              <a:rPr lang="es-ES" sz="1100" dirty="0">
                <a:solidFill>
                  <a:schemeClr val="accent5">
                    <a:lumMod val="75000"/>
                  </a:schemeClr>
                </a:solidFill>
              </a:rPr>
              <a:t>Bautista, E., García, A., Hernández, G., Hernández, A. y Prudencio, A.</a:t>
            </a:r>
          </a:p>
        </p:txBody>
      </p:sp>
      <p:sp>
        <p:nvSpPr>
          <p:cNvPr id="7" name="CuadroTexto 6"/>
          <p:cNvSpPr txBox="1"/>
          <p:nvPr/>
        </p:nvSpPr>
        <p:spPr>
          <a:xfrm>
            <a:off x="1534005" y="2535994"/>
            <a:ext cx="2510905" cy="369332"/>
          </a:xfrm>
          <a:prstGeom prst="rect">
            <a:avLst/>
          </a:prstGeom>
          <a:noFill/>
        </p:spPr>
        <p:txBody>
          <a:bodyPr wrap="square" rtlCol="0">
            <a:spAutoFit/>
          </a:bodyPr>
          <a:lstStyle/>
          <a:p>
            <a:pPr algn="ctr"/>
            <a:r>
              <a:rPr lang="es-ES" b="1" spc="300" dirty="0">
                <a:solidFill>
                  <a:schemeClr val="bg2">
                    <a:lumMod val="25000"/>
                  </a:schemeClr>
                </a:solidFill>
              </a:rPr>
              <a:t>CONCEPTO</a:t>
            </a:r>
          </a:p>
        </p:txBody>
      </p:sp>
      <p:sp>
        <p:nvSpPr>
          <p:cNvPr id="8" name="Título 1">
            <a:extLst>
              <a:ext uri="{FF2B5EF4-FFF2-40B4-BE49-F238E27FC236}">
                <a16:creationId xmlns:a16="http://schemas.microsoft.com/office/drawing/2014/main" id="{09E2DD49-364B-604A-A555-349E67FC624C}"/>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3.2 Equipo 2</a:t>
            </a:r>
          </a:p>
        </p:txBody>
      </p:sp>
    </p:spTree>
    <p:extLst>
      <p:ext uri="{BB962C8B-B14F-4D97-AF65-F5344CB8AC3E}">
        <p14:creationId xmlns:p14="http://schemas.microsoft.com/office/powerpoint/2010/main" val="2112964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01648" y="1953201"/>
            <a:ext cx="3007296" cy="2011470"/>
          </a:xfrm>
          <a:prstGeom prst="rect">
            <a:avLst/>
          </a:prstGeom>
        </p:spPr>
      </p:pic>
      <p:pic>
        <p:nvPicPr>
          <p:cNvPr id="6" name="Imagen 5" descr="Captura de pantalla 2018-09-11 a las 1.11.13 p.m..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01648" y="3964671"/>
            <a:ext cx="3905102" cy="1874449"/>
          </a:xfrm>
          <a:prstGeom prst="rect">
            <a:avLst/>
          </a:prstGeom>
        </p:spPr>
      </p:pic>
      <p:sp>
        <p:nvSpPr>
          <p:cNvPr id="7" name="CuadroTexto 6"/>
          <p:cNvSpPr txBox="1"/>
          <p:nvPr/>
        </p:nvSpPr>
        <p:spPr>
          <a:xfrm>
            <a:off x="5506750" y="5212380"/>
            <a:ext cx="1900812" cy="261610"/>
          </a:xfrm>
          <a:prstGeom prst="rect">
            <a:avLst/>
          </a:prstGeom>
          <a:noFill/>
        </p:spPr>
        <p:txBody>
          <a:bodyPr wrap="square" rtlCol="0">
            <a:spAutoFit/>
          </a:bodyPr>
          <a:lstStyle/>
          <a:p>
            <a:pPr algn="ctr"/>
            <a:r>
              <a:rPr lang="es-ES" sz="1100" b="1" dirty="0">
                <a:solidFill>
                  <a:schemeClr val="accent5">
                    <a:lumMod val="75000"/>
                  </a:schemeClr>
                </a:solidFill>
              </a:rPr>
              <a:t>Fig. 23 </a:t>
            </a:r>
            <a:r>
              <a:rPr lang="es-ES" sz="1100" dirty="0">
                <a:solidFill>
                  <a:schemeClr val="accent5">
                    <a:lumMod val="75000"/>
                  </a:schemeClr>
                </a:solidFill>
              </a:rPr>
              <a:t>Tenis. Autor: Prudencio.</a:t>
            </a:r>
          </a:p>
        </p:txBody>
      </p:sp>
      <p:pic>
        <p:nvPicPr>
          <p:cNvPr id="8" name="Imagen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08944" y="1953201"/>
            <a:ext cx="2889794" cy="2011470"/>
          </a:xfrm>
          <a:prstGeom prst="rect">
            <a:avLst/>
          </a:prstGeom>
        </p:spPr>
      </p:pic>
      <p:sp>
        <p:nvSpPr>
          <p:cNvPr id="10" name="Rectángulo 9"/>
          <p:cNvSpPr/>
          <p:nvPr/>
        </p:nvSpPr>
        <p:spPr>
          <a:xfrm>
            <a:off x="5506750" y="4013011"/>
            <a:ext cx="2247280" cy="600164"/>
          </a:xfrm>
          <a:prstGeom prst="rect">
            <a:avLst/>
          </a:prstGeom>
        </p:spPr>
        <p:txBody>
          <a:bodyPr wrap="square">
            <a:spAutoFit/>
          </a:bodyPr>
          <a:lstStyle/>
          <a:p>
            <a:r>
              <a:rPr lang="es-ES" sz="1100" b="1" dirty="0">
                <a:solidFill>
                  <a:schemeClr val="accent5">
                    <a:lumMod val="75000"/>
                  </a:schemeClr>
                </a:solidFill>
              </a:rPr>
              <a:t>Fig. 21 -Izquierda superior- </a:t>
            </a:r>
            <a:r>
              <a:rPr lang="es-ES" sz="1100" dirty="0">
                <a:solidFill>
                  <a:schemeClr val="accent5">
                    <a:lumMod val="75000"/>
                  </a:schemeClr>
                </a:solidFill>
              </a:rPr>
              <a:t>Boceto de tenis con detalles en telar. </a:t>
            </a:r>
          </a:p>
          <a:p>
            <a:r>
              <a:rPr lang="es-ES" sz="1100" dirty="0">
                <a:solidFill>
                  <a:schemeClr val="accent5">
                    <a:lumMod val="75000"/>
                  </a:schemeClr>
                </a:solidFill>
              </a:rPr>
              <a:t>Autor: Bautista</a:t>
            </a:r>
          </a:p>
        </p:txBody>
      </p:sp>
      <p:sp>
        <p:nvSpPr>
          <p:cNvPr id="11" name="Rectángulo 10"/>
          <p:cNvSpPr/>
          <p:nvPr/>
        </p:nvSpPr>
        <p:spPr>
          <a:xfrm>
            <a:off x="5506750" y="4612216"/>
            <a:ext cx="2247280" cy="600164"/>
          </a:xfrm>
          <a:prstGeom prst="rect">
            <a:avLst/>
          </a:prstGeom>
        </p:spPr>
        <p:txBody>
          <a:bodyPr wrap="square">
            <a:spAutoFit/>
          </a:bodyPr>
          <a:lstStyle/>
          <a:p>
            <a:r>
              <a:rPr lang="es-ES" sz="1100" b="1" dirty="0">
                <a:solidFill>
                  <a:schemeClr val="accent5">
                    <a:lumMod val="75000"/>
                  </a:schemeClr>
                </a:solidFill>
              </a:rPr>
              <a:t>Fig. 22 -Derecha Superior- </a:t>
            </a:r>
            <a:r>
              <a:rPr lang="es-ES" sz="1100" dirty="0" err="1">
                <a:solidFill>
                  <a:schemeClr val="accent5">
                    <a:lumMod val="75000"/>
                  </a:schemeClr>
                </a:solidFill>
              </a:rPr>
              <a:t>Rénder</a:t>
            </a:r>
            <a:r>
              <a:rPr lang="es-ES" sz="1100" dirty="0">
                <a:solidFill>
                  <a:schemeClr val="accent5">
                    <a:lumMod val="75000"/>
                  </a:schemeClr>
                </a:solidFill>
              </a:rPr>
              <a:t> de gorra con bordado.</a:t>
            </a:r>
          </a:p>
          <a:p>
            <a:r>
              <a:rPr lang="es-ES" sz="1100" dirty="0">
                <a:solidFill>
                  <a:schemeClr val="accent5">
                    <a:lumMod val="75000"/>
                  </a:schemeClr>
                </a:solidFill>
              </a:rPr>
              <a:t>Autor: Hernández.</a:t>
            </a:r>
          </a:p>
        </p:txBody>
      </p:sp>
      <p:sp>
        <p:nvSpPr>
          <p:cNvPr id="9" name="Rectángulo 8"/>
          <p:cNvSpPr/>
          <p:nvPr/>
        </p:nvSpPr>
        <p:spPr>
          <a:xfrm>
            <a:off x="1740893" y="1146505"/>
            <a:ext cx="6907350" cy="369332"/>
          </a:xfrm>
          <a:prstGeom prst="rect">
            <a:avLst/>
          </a:prstGeom>
        </p:spPr>
        <p:txBody>
          <a:bodyPr wrap="square">
            <a:spAutoFit/>
          </a:bodyPr>
          <a:lstStyle/>
          <a:p>
            <a:r>
              <a:rPr lang="es-ES" dirty="0">
                <a:solidFill>
                  <a:schemeClr val="accent5"/>
                </a:solidFill>
              </a:rPr>
              <a:t>3.2.1 Fase creativa (Bocetos y/o </a:t>
            </a:r>
            <a:r>
              <a:rPr lang="es-ES" dirty="0" err="1">
                <a:solidFill>
                  <a:schemeClr val="accent5"/>
                </a:solidFill>
              </a:rPr>
              <a:t>rénders</a:t>
            </a:r>
            <a:r>
              <a:rPr lang="es-ES" dirty="0">
                <a:solidFill>
                  <a:schemeClr val="accent5"/>
                </a:solidFill>
              </a:rPr>
              <a:t>)</a:t>
            </a:r>
          </a:p>
        </p:txBody>
      </p:sp>
      <p:sp>
        <p:nvSpPr>
          <p:cNvPr id="2" name="Rectángulo 1"/>
          <p:cNvSpPr/>
          <p:nvPr/>
        </p:nvSpPr>
        <p:spPr>
          <a:xfrm>
            <a:off x="1601648" y="5839120"/>
            <a:ext cx="6607834" cy="261610"/>
          </a:xfrm>
          <a:prstGeom prst="rect">
            <a:avLst/>
          </a:prstGeom>
        </p:spPr>
        <p:txBody>
          <a:bodyPr wrap="square">
            <a:spAutoFit/>
          </a:bodyPr>
          <a:lstStyle/>
          <a:p>
            <a:r>
              <a:rPr lang="es-ES" sz="1100" b="1" dirty="0">
                <a:solidFill>
                  <a:schemeClr val="accent5">
                    <a:lumMod val="75000"/>
                  </a:schemeClr>
                </a:solidFill>
              </a:rPr>
              <a:t>Fuente de las imágenes: </a:t>
            </a:r>
            <a:r>
              <a:rPr lang="es-ES" sz="1100" dirty="0">
                <a:solidFill>
                  <a:schemeClr val="accent5">
                    <a:lumMod val="75000"/>
                  </a:schemeClr>
                </a:solidFill>
              </a:rPr>
              <a:t>Bautista, E., García, A., Hernández, G., Hernández, A. y Prudencio, A. (2018)</a:t>
            </a:r>
            <a:endParaRPr lang="es-MX" sz="1100" dirty="0">
              <a:solidFill>
                <a:schemeClr val="accent5">
                  <a:lumMod val="75000"/>
                </a:schemeClr>
              </a:solidFill>
            </a:endParaRPr>
          </a:p>
        </p:txBody>
      </p:sp>
    </p:spTree>
    <p:extLst>
      <p:ext uri="{BB962C8B-B14F-4D97-AF65-F5344CB8AC3E}">
        <p14:creationId xmlns:p14="http://schemas.microsoft.com/office/powerpoint/2010/main" val="2848859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64364" y="1941215"/>
            <a:ext cx="2466110" cy="2205604"/>
          </a:xfrm>
          <a:prstGeom prst="rect">
            <a:avLst/>
          </a:prstGeom>
        </p:spPr>
      </p:pic>
      <p:sp>
        <p:nvSpPr>
          <p:cNvPr id="4" name="CuadroTexto 3"/>
          <p:cNvSpPr txBox="1"/>
          <p:nvPr/>
        </p:nvSpPr>
        <p:spPr>
          <a:xfrm>
            <a:off x="1777993" y="5861297"/>
            <a:ext cx="5586980" cy="430887"/>
          </a:xfrm>
          <a:prstGeom prst="rect">
            <a:avLst/>
          </a:prstGeom>
          <a:noFill/>
        </p:spPr>
        <p:txBody>
          <a:bodyPr wrap="square" rtlCol="0">
            <a:spAutoFit/>
          </a:bodyPr>
          <a:lstStyle/>
          <a:p>
            <a:pPr algn="ctr"/>
            <a:r>
              <a:rPr lang="es-ES" sz="1100" b="1" dirty="0">
                <a:solidFill>
                  <a:schemeClr val="accent5">
                    <a:lumMod val="75000"/>
                  </a:schemeClr>
                </a:solidFill>
              </a:rPr>
              <a:t>Fig. 24 </a:t>
            </a:r>
            <a:r>
              <a:rPr lang="es-ES" sz="1100" dirty="0">
                <a:solidFill>
                  <a:schemeClr val="accent5">
                    <a:lumMod val="75000"/>
                  </a:schemeClr>
                </a:solidFill>
              </a:rPr>
              <a:t>Tenis con aplicación de telar y gorra con bordado. Autores: Bautista y Hernández.</a:t>
            </a:r>
          </a:p>
          <a:p>
            <a:pPr algn="ctr"/>
            <a:r>
              <a:rPr lang="es-ES" sz="1100" b="1" dirty="0">
                <a:solidFill>
                  <a:schemeClr val="accent5">
                    <a:lumMod val="75000"/>
                  </a:schemeClr>
                </a:solidFill>
              </a:rPr>
              <a:t>Fuente: </a:t>
            </a:r>
            <a:r>
              <a:rPr lang="es-ES" sz="1100" dirty="0">
                <a:solidFill>
                  <a:schemeClr val="accent5">
                    <a:lumMod val="75000"/>
                  </a:schemeClr>
                </a:solidFill>
              </a:rPr>
              <a:t>Bautista, E., García, A., Hernández, G., Hernández, A. y Prudencio, A.(2018)</a:t>
            </a:r>
          </a:p>
        </p:txBody>
      </p:sp>
      <p:pic>
        <p:nvPicPr>
          <p:cNvPr id="2" name="Imagen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28377" y="1941215"/>
            <a:ext cx="2643106" cy="3918868"/>
          </a:xfrm>
          <a:prstGeom prst="rect">
            <a:avLst/>
          </a:prstGeom>
        </p:spPr>
      </p:pic>
      <p:pic>
        <p:nvPicPr>
          <p:cNvPr id="5" name="Imagen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64364" y="4259501"/>
            <a:ext cx="2467216" cy="1600582"/>
          </a:xfrm>
          <a:prstGeom prst="rect">
            <a:avLst/>
          </a:prstGeom>
        </p:spPr>
      </p:pic>
      <p:sp>
        <p:nvSpPr>
          <p:cNvPr id="6" name="Rectángulo 5"/>
          <p:cNvSpPr/>
          <p:nvPr/>
        </p:nvSpPr>
        <p:spPr>
          <a:xfrm>
            <a:off x="1740893" y="1139782"/>
            <a:ext cx="6907350" cy="369332"/>
          </a:xfrm>
          <a:prstGeom prst="rect">
            <a:avLst/>
          </a:prstGeom>
        </p:spPr>
        <p:txBody>
          <a:bodyPr wrap="square">
            <a:spAutoFit/>
          </a:bodyPr>
          <a:lstStyle/>
          <a:p>
            <a:r>
              <a:rPr lang="es-ES" dirty="0">
                <a:solidFill>
                  <a:schemeClr val="accent5"/>
                </a:solidFill>
              </a:rPr>
              <a:t>3.1.2 Prototipos finales</a:t>
            </a:r>
          </a:p>
        </p:txBody>
      </p:sp>
    </p:spTree>
    <p:extLst>
      <p:ext uri="{BB962C8B-B14F-4D97-AF65-F5344CB8AC3E}">
        <p14:creationId xmlns:p14="http://schemas.microsoft.com/office/powerpoint/2010/main" val="986786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3">
            <a:extLst>
              <a:ext uri="{FF2B5EF4-FFF2-40B4-BE49-F238E27FC236}">
                <a16:creationId xmlns:a16="http://schemas.microsoft.com/office/drawing/2014/main" id="{9DFD0627-9B34-9848-9EA3-EFF493770F1E}"/>
              </a:ext>
            </a:extLst>
          </p:cNvPr>
          <p:cNvSpPr txBox="1">
            <a:spLocks/>
          </p:cNvSpPr>
          <p:nvPr/>
        </p:nvSpPr>
        <p:spPr>
          <a:xfrm>
            <a:off x="1532965" y="1382419"/>
            <a:ext cx="7180366" cy="787394"/>
          </a:xfrm>
          <a:prstGeom prst="rect">
            <a:avLst/>
          </a:prstGeom>
          <a:ln>
            <a:noFill/>
          </a:ln>
        </p:spPr>
        <p:txBody>
          <a:bodyP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600" b="1" dirty="0">
                <a:ln w="10160">
                  <a:noFill/>
                  <a:prstDash val="solid"/>
                </a:ln>
                <a:solidFill>
                  <a:schemeClr val="accent6"/>
                </a:solidFill>
                <a:effectLst/>
              </a:rPr>
              <a:t>Enfoque estratégico del diseño</a:t>
            </a:r>
          </a:p>
        </p:txBody>
      </p:sp>
      <p:sp>
        <p:nvSpPr>
          <p:cNvPr id="3" name="Marcador de texto 4">
            <a:extLst>
              <a:ext uri="{FF2B5EF4-FFF2-40B4-BE49-F238E27FC236}">
                <a16:creationId xmlns:a16="http://schemas.microsoft.com/office/drawing/2014/main" id="{4FEF69C2-E3D9-A74A-92BF-8A5044D0C477}"/>
              </a:ext>
            </a:extLst>
          </p:cNvPr>
          <p:cNvSpPr txBox="1">
            <a:spLocks/>
          </p:cNvSpPr>
          <p:nvPr/>
        </p:nvSpPr>
        <p:spPr>
          <a:xfrm>
            <a:off x="2282548" y="2483306"/>
            <a:ext cx="6270820" cy="2001482"/>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0" lvl="1" indent="0" algn="just">
              <a:buNone/>
            </a:pPr>
            <a:r>
              <a:rPr lang="es-ES" sz="1500" dirty="0">
                <a:solidFill>
                  <a:schemeClr val="tx1">
                    <a:lumMod val="75000"/>
                    <a:lumOff val="25000"/>
                  </a:schemeClr>
                </a:solidFill>
              </a:rPr>
              <a:t>1.1 Definición de la gestión estratégica del diseño</a:t>
            </a:r>
          </a:p>
          <a:p>
            <a:pPr marL="0" lvl="1" indent="0" algn="just">
              <a:buNone/>
            </a:pPr>
            <a:r>
              <a:rPr lang="es-ES" sz="1500" dirty="0">
                <a:solidFill>
                  <a:schemeClr val="tx1">
                    <a:lumMod val="75000"/>
                    <a:lumOff val="25000"/>
                  </a:schemeClr>
                </a:solidFill>
              </a:rPr>
              <a:t>1.2 Concepto del diseño estratégico.</a:t>
            </a:r>
            <a:endParaRPr lang="es-ES_tradnl" sz="1500" dirty="0">
              <a:solidFill>
                <a:schemeClr val="tx1">
                  <a:lumMod val="75000"/>
                  <a:lumOff val="25000"/>
                </a:schemeClr>
              </a:solidFill>
            </a:endParaRPr>
          </a:p>
          <a:p>
            <a:pPr marL="0" lvl="1" indent="0" algn="just">
              <a:buNone/>
            </a:pPr>
            <a:r>
              <a:rPr lang="es-ES_tradnl" sz="1500" dirty="0">
                <a:solidFill>
                  <a:schemeClr val="tx1">
                    <a:lumMod val="75000"/>
                    <a:lumOff val="25000"/>
                  </a:schemeClr>
                </a:solidFill>
              </a:rPr>
              <a:t>1.3 </a:t>
            </a:r>
            <a:r>
              <a:rPr lang="es-ES" sz="1500" dirty="0">
                <a:solidFill>
                  <a:schemeClr val="tx1">
                    <a:lumMod val="75000"/>
                    <a:lumOff val="25000"/>
                  </a:schemeClr>
                </a:solidFill>
              </a:rPr>
              <a:t>Principios y características del diseño estratégico.</a:t>
            </a:r>
            <a:endParaRPr lang="es-ES_tradnl" sz="1500" dirty="0">
              <a:solidFill>
                <a:schemeClr val="tx1">
                  <a:lumMod val="75000"/>
                  <a:lumOff val="25000"/>
                </a:schemeClr>
              </a:solidFill>
            </a:endParaRPr>
          </a:p>
          <a:p>
            <a:pPr marL="0" lvl="1" indent="0" algn="just">
              <a:buNone/>
            </a:pPr>
            <a:r>
              <a:rPr lang="es-ES_tradnl" sz="1500" dirty="0">
                <a:solidFill>
                  <a:schemeClr val="tx1">
                    <a:lumMod val="75000"/>
                    <a:lumOff val="25000"/>
                  </a:schemeClr>
                </a:solidFill>
              </a:rPr>
              <a:t>1.4 </a:t>
            </a:r>
            <a:r>
              <a:rPr lang="es-ES" sz="1500" dirty="0">
                <a:solidFill>
                  <a:schemeClr val="tx1">
                    <a:lumMod val="75000"/>
                    <a:lumOff val="25000"/>
                  </a:schemeClr>
                </a:solidFill>
              </a:rPr>
              <a:t>Concepto de familia de productos en el diseño industrial.</a:t>
            </a:r>
            <a:endParaRPr lang="es-ES_tradnl" sz="1500" dirty="0">
              <a:solidFill>
                <a:schemeClr val="tx1">
                  <a:lumMod val="75000"/>
                  <a:lumOff val="25000"/>
                </a:schemeClr>
              </a:solidFill>
            </a:endParaRPr>
          </a:p>
          <a:p>
            <a:pPr marL="0" lvl="1" indent="0" algn="just">
              <a:buNone/>
            </a:pPr>
            <a:r>
              <a:rPr lang="es-ES" sz="1500" dirty="0">
                <a:solidFill>
                  <a:schemeClr val="tx1">
                    <a:lumMod val="75000"/>
                    <a:lumOff val="25000"/>
                  </a:schemeClr>
                </a:solidFill>
              </a:rPr>
              <a:t>1.5 Concepto de familia de productos bajo el enfoque  de la </a:t>
            </a:r>
          </a:p>
          <a:p>
            <a:pPr marL="0" lvl="1" indent="0" algn="just">
              <a:spcBef>
                <a:spcPts val="0"/>
              </a:spcBef>
              <a:buNone/>
            </a:pPr>
            <a:r>
              <a:rPr lang="es-ES" sz="1500" dirty="0">
                <a:solidFill>
                  <a:schemeClr val="tx1">
                    <a:lumMod val="75000"/>
                    <a:lumOff val="25000"/>
                  </a:schemeClr>
                </a:solidFill>
              </a:rPr>
              <a:t>      planeación estratégica del diseño</a:t>
            </a:r>
            <a:endParaRPr lang="es-MX" sz="1500" dirty="0">
              <a:solidFill>
                <a:schemeClr val="tx1">
                  <a:lumMod val="75000"/>
                  <a:lumOff val="25000"/>
                </a:schemeClr>
              </a:solidFill>
            </a:endParaRPr>
          </a:p>
          <a:p>
            <a:pPr marL="285750" indent="-285750" algn="just">
              <a:buClr>
                <a:schemeClr val="tx2">
                  <a:lumMod val="60000"/>
                  <a:lumOff val="40000"/>
                </a:schemeClr>
              </a:buClr>
              <a:buSzPct val="80000"/>
              <a:buFont typeface="Century Gothic" panose="020B0502020202020204" pitchFamily="34" charset="0"/>
              <a:buChar char="►"/>
            </a:pPr>
            <a:endParaRPr lang="es-MX" sz="1500" dirty="0">
              <a:solidFill>
                <a:schemeClr val="tx1">
                  <a:lumMod val="75000"/>
                  <a:lumOff val="25000"/>
                </a:schemeClr>
              </a:solidFill>
            </a:endParaRPr>
          </a:p>
        </p:txBody>
      </p:sp>
      <p:sp>
        <p:nvSpPr>
          <p:cNvPr id="4" name="CuadroTexto 3">
            <a:extLst>
              <a:ext uri="{FF2B5EF4-FFF2-40B4-BE49-F238E27FC236}">
                <a16:creationId xmlns:a16="http://schemas.microsoft.com/office/drawing/2014/main" id="{034FD527-B643-3D4A-A3EC-7BED95F9084B}"/>
              </a:ext>
            </a:extLst>
          </p:cNvPr>
          <p:cNvSpPr txBox="1"/>
          <p:nvPr/>
        </p:nvSpPr>
        <p:spPr>
          <a:xfrm>
            <a:off x="1532964" y="920754"/>
            <a:ext cx="2923421" cy="993029"/>
          </a:xfrm>
          <a:prstGeom prst="rect">
            <a:avLst/>
          </a:prstGeom>
          <a:ln>
            <a:noFill/>
          </a:ln>
        </p:spPr>
        <p:txBody>
          <a:bodyPr>
            <a:normAutofit/>
          </a:bodyPr>
          <a:lstStyle>
            <a:defPPr>
              <a:defRPr lang="en-US"/>
            </a:defPPr>
            <a:lvl1pPr defTabSz="914400">
              <a:lnSpc>
                <a:spcPct val="80000"/>
              </a:lnSpc>
              <a:spcBef>
                <a:spcPct val="0"/>
              </a:spcBef>
              <a:buNone/>
              <a:defRPr sz="3600" b="1" cap="all" spc="100" baseline="0">
                <a:ln w="10160">
                  <a:noFill/>
                  <a:prstDash val="solid"/>
                </a:ln>
                <a:solidFill>
                  <a:schemeClr val="accent6"/>
                </a:solidFill>
                <a:effectLst/>
                <a:latin typeface="+mj-lt"/>
                <a:ea typeface="+mj-ea"/>
                <a:cs typeface="+mj-cs"/>
              </a:defRPr>
            </a:lvl1pPr>
          </a:lstStyle>
          <a:p>
            <a:r>
              <a:rPr lang="es-ES" dirty="0"/>
              <a:t>Unidad 1.</a:t>
            </a:r>
          </a:p>
        </p:txBody>
      </p:sp>
    </p:spTree>
    <p:extLst>
      <p:ext uri="{BB962C8B-B14F-4D97-AF65-F5344CB8AC3E}">
        <p14:creationId xmlns:p14="http://schemas.microsoft.com/office/powerpoint/2010/main" val="208572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1740893" y="1138089"/>
            <a:ext cx="5328904" cy="369332"/>
          </a:xfrm>
          <a:prstGeom prst="rect">
            <a:avLst/>
          </a:prstGeom>
        </p:spPr>
        <p:txBody>
          <a:bodyPr wrap="square">
            <a:spAutoFit/>
          </a:bodyPr>
          <a:lstStyle>
            <a:defPPr>
              <a:defRPr lang="en-US"/>
            </a:defPPr>
            <a:lvl1pPr>
              <a:defRPr>
                <a:solidFill>
                  <a:schemeClr val="accent5"/>
                </a:solidFill>
              </a:defRPr>
            </a:lvl1pPr>
          </a:lstStyle>
          <a:p>
            <a:r>
              <a:rPr lang="es-ES" dirty="0"/>
              <a:t>De la Sancha, H. y Baeza, A.</a:t>
            </a:r>
            <a:endParaRPr lang="es-MX" dirty="0"/>
          </a:p>
        </p:txBody>
      </p:sp>
      <p:sp>
        <p:nvSpPr>
          <p:cNvPr id="4" name="Marcador de contenido 4"/>
          <p:cNvSpPr txBox="1">
            <a:spLocks/>
          </p:cNvSpPr>
          <p:nvPr/>
        </p:nvSpPr>
        <p:spPr>
          <a:xfrm>
            <a:off x="1372239" y="2490520"/>
            <a:ext cx="6431609" cy="3576817"/>
          </a:xfrm>
          <a:prstGeom prst="rect">
            <a:avLst/>
          </a:prstGeom>
        </p:spPr>
        <p:txBody>
          <a:bodyPr/>
          <a:lstStyle>
            <a:lvl1pPr marL="228560" indent="-228560" algn="l" defTabSz="914240" rtl="0" eaLnBrk="1" latinLnBrk="0" hangingPunct="1">
              <a:lnSpc>
                <a:spcPct val="90000"/>
              </a:lnSpc>
              <a:spcBef>
                <a:spcPts val="1350"/>
              </a:spcBef>
              <a:buClr>
                <a:schemeClr val="accent1">
                  <a:lumMod val="75000"/>
                </a:schemeClr>
              </a:buClr>
              <a:buFont typeface="Arial" pitchFamily="34" charset="0"/>
              <a:buChar char="•"/>
              <a:defRPr sz="2100" kern="1200">
                <a:solidFill>
                  <a:schemeClr val="tx1"/>
                </a:solidFill>
                <a:latin typeface="+mn-lt"/>
                <a:ea typeface="+mn-ea"/>
                <a:cs typeface="+mn-cs"/>
              </a:defRPr>
            </a:lvl1pPr>
            <a:lvl2pPr marL="566829" indent="-228560" algn="l" defTabSz="914240" rtl="0" eaLnBrk="1" latinLnBrk="0" hangingPunct="1">
              <a:lnSpc>
                <a:spcPct val="90000"/>
              </a:lnSpc>
              <a:spcBef>
                <a:spcPts val="900"/>
              </a:spcBef>
              <a:buClr>
                <a:schemeClr val="accent1">
                  <a:lumMod val="75000"/>
                </a:schemeClr>
              </a:buClr>
              <a:buFont typeface="Arial" pitchFamily="34" charset="0"/>
              <a:buChar char="–"/>
              <a:defRPr sz="1800" kern="1200">
                <a:solidFill>
                  <a:schemeClr val="tx1"/>
                </a:solidFill>
                <a:latin typeface="+mn-lt"/>
                <a:ea typeface="+mn-ea"/>
                <a:cs typeface="+mn-cs"/>
              </a:defRPr>
            </a:lvl2pPr>
            <a:lvl3pPr marL="905098"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3pPr>
            <a:lvl4pPr marL="1243367"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4pPr>
            <a:lvl5pPr marL="1581635"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5pPr>
            <a:lvl6pPr marL="1919904"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6pPr>
            <a:lvl7pPr marL="2258173"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7pPr>
            <a:lvl8pPr marL="2596442"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8pPr>
            <a:lvl9pPr marL="2934710"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9pPr>
          </a:lstStyle>
          <a:p>
            <a:pPr marL="0" indent="0" algn="just">
              <a:lnSpc>
                <a:spcPct val="130000"/>
              </a:lnSpc>
              <a:buNone/>
            </a:pPr>
            <a:r>
              <a:rPr lang="es-MX" sz="1500" dirty="0">
                <a:solidFill>
                  <a:schemeClr val="bg2">
                    <a:lumMod val="25000"/>
                  </a:schemeClr>
                </a:solidFill>
              </a:rPr>
              <a:t>El concepto se basa principalmente en la fusión de la moda étnica y el estilo urbano, con el fin de obtener productos que reflejen sencillez, calidad, estilo y orgullo mexicano.</a:t>
            </a:r>
          </a:p>
          <a:p>
            <a:pPr marL="0" indent="0" algn="just">
              <a:lnSpc>
                <a:spcPct val="130000"/>
              </a:lnSpc>
              <a:buNone/>
            </a:pPr>
            <a:r>
              <a:rPr lang="es-MX" sz="1500" dirty="0">
                <a:solidFill>
                  <a:schemeClr val="bg2">
                    <a:lumMod val="25000"/>
                  </a:schemeClr>
                </a:solidFill>
              </a:rPr>
              <a:t>El equipo tenía como propósito crear una familia de productos que retomara prendas de moda actual, con las cuales se pudieran combinar detalles hechos de forma artesanal en telares mexicanos de distintas regiones.</a:t>
            </a:r>
          </a:p>
          <a:p>
            <a:pPr marL="0" indent="0" algn="just">
              <a:lnSpc>
                <a:spcPct val="130000"/>
              </a:lnSpc>
              <a:buNone/>
            </a:pPr>
            <a:r>
              <a:rPr lang="es-MX" sz="1500" dirty="0">
                <a:solidFill>
                  <a:schemeClr val="bg2">
                    <a:lumMod val="25000"/>
                  </a:schemeClr>
                </a:solidFill>
              </a:rPr>
              <a:t>Para ello, estudiaron muy bien las formas y composición de las prendas para saber en qué partes se podía agregar los detalles hechos a mano.</a:t>
            </a:r>
          </a:p>
        </p:txBody>
      </p:sp>
      <p:sp>
        <p:nvSpPr>
          <p:cNvPr id="5" name="CuadroTexto 4"/>
          <p:cNvSpPr txBox="1"/>
          <p:nvPr/>
        </p:nvSpPr>
        <p:spPr>
          <a:xfrm>
            <a:off x="3468893" y="2159671"/>
            <a:ext cx="2510905" cy="369332"/>
          </a:xfrm>
          <a:prstGeom prst="rect">
            <a:avLst/>
          </a:prstGeom>
          <a:noFill/>
        </p:spPr>
        <p:txBody>
          <a:bodyPr wrap="square" rtlCol="0">
            <a:spAutoFit/>
          </a:bodyPr>
          <a:lstStyle/>
          <a:p>
            <a:pPr algn="ctr"/>
            <a:r>
              <a:rPr lang="es-ES" b="1" spc="300" dirty="0">
                <a:solidFill>
                  <a:schemeClr val="bg2">
                    <a:lumMod val="25000"/>
                  </a:schemeClr>
                </a:solidFill>
              </a:rPr>
              <a:t>CONCEPTO</a:t>
            </a:r>
          </a:p>
        </p:txBody>
      </p:sp>
      <p:sp>
        <p:nvSpPr>
          <p:cNvPr id="6" name="Título 1">
            <a:extLst>
              <a:ext uri="{FF2B5EF4-FFF2-40B4-BE49-F238E27FC236}">
                <a16:creationId xmlns:a16="http://schemas.microsoft.com/office/drawing/2014/main" id="{EAB88CD8-4DD8-7D40-B4F4-4395B0034880}"/>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3.3 Equipo 3</a:t>
            </a:r>
          </a:p>
        </p:txBody>
      </p:sp>
    </p:spTree>
    <p:extLst>
      <p:ext uri="{BB962C8B-B14F-4D97-AF65-F5344CB8AC3E}">
        <p14:creationId xmlns:p14="http://schemas.microsoft.com/office/powerpoint/2010/main" val="3542274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17385" y="2318685"/>
            <a:ext cx="2761509" cy="3001926"/>
          </a:xfrm>
          <a:prstGeom prst="rect">
            <a:avLst/>
          </a:prstGeom>
        </p:spPr>
      </p:pic>
      <p:pic>
        <p:nvPicPr>
          <p:cNvPr id="7" name="Imagen 6"/>
          <p:cNvPicPr>
            <a:picLocks noChangeAspect="1"/>
          </p:cNvPicPr>
          <p:nvPr/>
        </p:nvPicPr>
        <p:blipFill>
          <a:blip r:embed="rId4"/>
          <a:stretch>
            <a:fillRect/>
          </a:stretch>
        </p:blipFill>
        <p:spPr>
          <a:xfrm>
            <a:off x="3326613" y="1958108"/>
            <a:ext cx="2490772" cy="3183393"/>
          </a:xfrm>
          <a:prstGeom prst="rect">
            <a:avLst/>
          </a:prstGeom>
        </p:spPr>
      </p:pic>
      <p:pic>
        <p:nvPicPr>
          <p:cNvPr id="2" name="Imagen 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98172" y="2099664"/>
            <a:ext cx="2928441" cy="3439968"/>
          </a:xfrm>
          <a:prstGeom prst="rect">
            <a:avLst/>
          </a:prstGeom>
        </p:spPr>
      </p:pic>
      <p:sp>
        <p:nvSpPr>
          <p:cNvPr id="9" name="Rectángulo 8"/>
          <p:cNvSpPr/>
          <p:nvPr/>
        </p:nvSpPr>
        <p:spPr>
          <a:xfrm>
            <a:off x="1740893" y="1149394"/>
            <a:ext cx="6907350" cy="369332"/>
          </a:xfrm>
          <a:prstGeom prst="rect">
            <a:avLst/>
          </a:prstGeom>
        </p:spPr>
        <p:txBody>
          <a:bodyPr wrap="square">
            <a:spAutoFit/>
          </a:bodyPr>
          <a:lstStyle/>
          <a:p>
            <a:r>
              <a:rPr lang="es-ES" dirty="0">
                <a:solidFill>
                  <a:schemeClr val="accent5"/>
                </a:solidFill>
              </a:rPr>
              <a:t>3.3.1 Fase creativa (Bocetos y/o </a:t>
            </a:r>
            <a:r>
              <a:rPr lang="es-ES" dirty="0" err="1">
                <a:solidFill>
                  <a:schemeClr val="accent5"/>
                </a:solidFill>
              </a:rPr>
              <a:t>rénders</a:t>
            </a:r>
            <a:r>
              <a:rPr lang="es-ES" dirty="0">
                <a:solidFill>
                  <a:schemeClr val="accent5"/>
                </a:solidFill>
              </a:rPr>
              <a:t>)</a:t>
            </a:r>
          </a:p>
        </p:txBody>
      </p:sp>
      <p:sp>
        <p:nvSpPr>
          <p:cNvPr id="8" name="CuadroTexto 7"/>
          <p:cNvSpPr txBox="1"/>
          <p:nvPr/>
        </p:nvSpPr>
        <p:spPr>
          <a:xfrm>
            <a:off x="1813396" y="5722439"/>
            <a:ext cx="5517207" cy="430887"/>
          </a:xfrm>
          <a:prstGeom prst="rect">
            <a:avLst/>
          </a:prstGeom>
          <a:noFill/>
        </p:spPr>
        <p:txBody>
          <a:bodyPr wrap="square" rtlCol="0">
            <a:spAutoFit/>
          </a:bodyPr>
          <a:lstStyle/>
          <a:p>
            <a:pPr algn="ctr"/>
            <a:r>
              <a:rPr lang="es-ES" sz="1100" b="1" dirty="0">
                <a:solidFill>
                  <a:schemeClr val="accent5">
                    <a:lumMod val="75000"/>
                  </a:schemeClr>
                </a:solidFill>
              </a:rPr>
              <a:t>Fig. 25 </a:t>
            </a:r>
            <a:r>
              <a:rPr lang="es-ES" sz="1100" dirty="0">
                <a:solidFill>
                  <a:schemeClr val="accent5">
                    <a:lumMod val="75000"/>
                  </a:schemeClr>
                </a:solidFill>
              </a:rPr>
              <a:t>Propuestas preliminares de camisas. Autor: De la Sancha, H. (2018)</a:t>
            </a:r>
          </a:p>
          <a:p>
            <a:pPr algn="ctr"/>
            <a:r>
              <a:rPr lang="es-ES" sz="1100" b="1" dirty="0">
                <a:solidFill>
                  <a:schemeClr val="accent5">
                    <a:lumMod val="75000"/>
                  </a:schemeClr>
                </a:solidFill>
              </a:rPr>
              <a:t>Fuente de las imágenes: </a:t>
            </a:r>
            <a:r>
              <a:rPr lang="es-ES" sz="1100" dirty="0">
                <a:solidFill>
                  <a:schemeClr val="accent5">
                    <a:lumMod val="75000"/>
                  </a:schemeClr>
                </a:solidFill>
              </a:rPr>
              <a:t>De la Sancha, H. y Baeza, A. </a:t>
            </a:r>
          </a:p>
        </p:txBody>
      </p:sp>
    </p:spTree>
    <p:extLst>
      <p:ext uri="{BB962C8B-B14F-4D97-AF65-F5344CB8AC3E}">
        <p14:creationId xmlns:p14="http://schemas.microsoft.com/office/powerpoint/2010/main" val="986356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2185720" y="5565557"/>
            <a:ext cx="4772560" cy="430887"/>
          </a:xfrm>
          <a:prstGeom prst="rect">
            <a:avLst/>
          </a:prstGeom>
          <a:noFill/>
        </p:spPr>
        <p:txBody>
          <a:bodyPr wrap="square" rtlCol="0">
            <a:spAutoFit/>
          </a:bodyPr>
          <a:lstStyle/>
          <a:p>
            <a:pPr algn="ctr"/>
            <a:r>
              <a:rPr lang="es-ES" sz="1100" b="1" dirty="0">
                <a:solidFill>
                  <a:schemeClr val="accent5">
                    <a:lumMod val="75000"/>
                  </a:schemeClr>
                </a:solidFill>
              </a:rPr>
              <a:t>Fig. 26 </a:t>
            </a:r>
            <a:r>
              <a:rPr lang="es-ES" sz="1100" dirty="0">
                <a:solidFill>
                  <a:schemeClr val="accent5">
                    <a:lumMod val="75000"/>
                  </a:schemeClr>
                </a:solidFill>
              </a:rPr>
              <a:t>Propuestas preliminares de ponchos y bufandas. Autor: Baeza, A. (2018)</a:t>
            </a:r>
          </a:p>
          <a:p>
            <a:pPr algn="ctr"/>
            <a:r>
              <a:rPr lang="es-ES" sz="1100" b="1" dirty="0">
                <a:solidFill>
                  <a:schemeClr val="accent5">
                    <a:lumMod val="75000"/>
                  </a:schemeClr>
                </a:solidFill>
              </a:rPr>
              <a:t>Fuente de las imágenes: </a:t>
            </a:r>
            <a:r>
              <a:rPr lang="es-ES" sz="1100" dirty="0">
                <a:solidFill>
                  <a:schemeClr val="accent5">
                    <a:lumMod val="75000"/>
                  </a:schemeClr>
                </a:solidFill>
              </a:rPr>
              <a:t>De la Sancha, H. y Baeza, A. </a:t>
            </a:r>
          </a:p>
        </p:txBody>
      </p:sp>
      <p:sp>
        <p:nvSpPr>
          <p:cNvPr id="9" name="Rectángulo 8"/>
          <p:cNvSpPr/>
          <p:nvPr/>
        </p:nvSpPr>
        <p:spPr>
          <a:xfrm>
            <a:off x="1740893" y="1137643"/>
            <a:ext cx="6907350" cy="369332"/>
          </a:xfrm>
          <a:prstGeom prst="rect">
            <a:avLst/>
          </a:prstGeom>
        </p:spPr>
        <p:txBody>
          <a:bodyPr wrap="square">
            <a:spAutoFit/>
          </a:bodyPr>
          <a:lstStyle/>
          <a:p>
            <a:r>
              <a:rPr lang="es-ES" dirty="0">
                <a:solidFill>
                  <a:schemeClr val="accent5"/>
                </a:solidFill>
              </a:rPr>
              <a:t>3.3.1 Fase creativa (Bocetos y/o </a:t>
            </a:r>
            <a:r>
              <a:rPr lang="es-ES" dirty="0" err="1">
                <a:solidFill>
                  <a:schemeClr val="accent5"/>
                </a:solidFill>
              </a:rPr>
              <a:t>rénders</a:t>
            </a:r>
            <a:r>
              <a:rPr lang="es-ES" dirty="0">
                <a:solidFill>
                  <a:schemeClr val="accent5"/>
                </a:solidFill>
              </a:rPr>
              <a:t>)</a:t>
            </a:r>
          </a:p>
        </p:txBody>
      </p:sp>
      <p:pic>
        <p:nvPicPr>
          <p:cNvPr id="3" name="Imagen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0321" y="2108883"/>
            <a:ext cx="3100304" cy="3100304"/>
          </a:xfrm>
          <a:prstGeom prst="rect">
            <a:avLst/>
          </a:prstGeom>
        </p:spPr>
      </p:pic>
      <p:pic>
        <p:nvPicPr>
          <p:cNvPr id="4" name="Imagen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7557" y="2624897"/>
            <a:ext cx="2683632" cy="2683632"/>
          </a:xfrm>
          <a:prstGeom prst="rect">
            <a:avLst/>
          </a:prstGeom>
        </p:spPr>
      </p:pic>
      <p:pic>
        <p:nvPicPr>
          <p:cNvPr id="5" name="Imagen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59757" y="2428179"/>
            <a:ext cx="2661323" cy="2880350"/>
          </a:xfrm>
          <a:prstGeom prst="rect">
            <a:avLst/>
          </a:prstGeom>
        </p:spPr>
      </p:pic>
    </p:spTree>
    <p:extLst>
      <p:ext uri="{BB962C8B-B14F-4D97-AF65-F5344CB8AC3E}">
        <p14:creationId xmlns:p14="http://schemas.microsoft.com/office/powerpoint/2010/main" val="1267101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57766" y="1990168"/>
            <a:ext cx="2921276" cy="3728050"/>
          </a:xfrm>
          <a:prstGeom prst="rect">
            <a:avLst/>
          </a:prstGeom>
        </p:spPr>
      </p:pic>
      <p:sp>
        <p:nvSpPr>
          <p:cNvPr id="6" name="CuadroTexto 5"/>
          <p:cNvSpPr txBox="1"/>
          <p:nvPr/>
        </p:nvSpPr>
        <p:spPr>
          <a:xfrm>
            <a:off x="2555890" y="5737600"/>
            <a:ext cx="4212558" cy="430887"/>
          </a:xfrm>
          <a:prstGeom prst="rect">
            <a:avLst/>
          </a:prstGeom>
          <a:noFill/>
        </p:spPr>
        <p:txBody>
          <a:bodyPr wrap="square" rtlCol="0">
            <a:spAutoFit/>
          </a:bodyPr>
          <a:lstStyle/>
          <a:p>
            <a:pPr algn="ctr"/>
            <a:r>
              <a:rPr lang="es-ES" sz="1100" b="1" dirty="0">
                <a:solidFill>
                  <a:schemeClr val="accent5">
                    <a:lumMod val="75000"/>
                  </a:schemeClr>
                </a:solidFill>
              </a:rPr>
              <a:t>Fig. 27 </a:t>
            </a:r>
            <a:r>
              <a:rPr lang="es-ES" sz="1100" dirty="0">
                <a:solidFill>
                  <a:schemeClr val="accent5">
                    <a:lumMod val="75000"/>
                  </a:schemeClr>
                </a:solidFill>
              </a:rPr>
              <a:t>Camisa con detalles en azul y bordado</a:t>
            </a:r>
          </a:p>
          <a:p>
            <a:pPr algn="ctr"/>
            <a:r>
              <a:rPr lang="es-ES" sz="1100" b="1" dirty="0">
                <a:solidFill>
                  <a:schemeClr val="accent5">
                    <a:lumMod val="75000"/>
                  </a:schemeClr>
                </a:solidFill>
              </a:rPr>
              <a:t>Fuente: </a:t>
            </a:r>
            <a:r>
              <a:rPr lang="es-ES" sz="1100" dirty="0">
                <a:solidFill>
                  <a:schemeClr val="accent5">
                    <a:lumMod val="75000"/>
                  </a:schemeClr>
                </a:solidFill>
              </a:rPr>
              <a:t>De la Sancha, H. y Baeza, A. (2018)</a:t>
            </a:r>
          </a:p>
        </p:txBody>
      </p:sp>
      <p:pic>
        <p:nvPicPr>
          <p:cNvPr id="2" name="Imagen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4895944" y="1990167"/>
            <a:ext cx="2501691" cy="3728051"/>
          </a:xfrm>
          <a:prstGeom prst="rect">
            <a:avLst/>
          </a:prstGeom>
        </p:spPr>
      </p:pic>
      <p:sp>
        <p:nvSpPr>
          <p:cNvPr id="5" name="Rectángulo 4"/>
          <p:cNvSpPr/>
          <p:nvPr/>
        </p:nvSpPr>
        <p:spPr>
          <a:xfrm>
            <a:off x="1740893" y="1139782"/>
            <a:ext cx="6907350" cy="369332"/>
          </a:xfrm>
          <a:prstGeom prst="rect">
            <a:avLst/>
          </a:prstGeom>
        </p:spPr>
        <p:txBody>
          <a:bodyPr wrap="square">
            <a:spAutoFit/>
          </a:bodyPr>
          <a:lstStyle/>
          <a:p>
            <a:r>
              <a:rPr lang="es-ES" dirty="0">
                <a:solidFill>
                  <a:schemeClr val="accent5"/>
                </a:solidFill>
              </a:rPr>
              <a:t>3.3.2 Prototipos finales</a:t>
            </a:r>
          </a:p>
        </p:txBody>
      </p:sp>
    </p:spTree>
    <p:extLst>
      <p:ext uri="{BB962C8B-B14F-4D97-AF65-F5344CB8AC3E}">
        <p14:creationId xmlns:p14="http://schemas.microsoft.com/office/powerpoint/2010/main" val="1812299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G-20180925-WA000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56455" y="1830825"/>
            <a:ext cx="2915545" cy="3887393"/>
          </a:xfrm>
          <a:prstGeom prst="rect">
            <a:avLst/>
          </a:prstGeom>
        </p:spPr>
      </p:pic>
      <p:pic>
        <p:nvPicPr>
          <p:cNvPr id="4" name="Imagen 3" descr="IMG-20180925-WA000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67269" y="1830825"/>
            <a:ext cx="2915545" cy="3887393"/>
          </a:xfrm>
          <a:prstGeom prst="rect">
            <a:avLst/>
          </a:prstGeom>
        </p:spPr>
      </p:pic>
      <p:sp>
        <p:nvSpPr>
          <p:cNvPr id="5" name="CuadroTexto 4"/>
          <p:cNvSpPr txBox="1"/>
          <p:nvPr/>
        </p:nvSpPr>
        <p:spPr>
          <a:xfrm>
            <a:off x="2532155" y="5718218"/>
            <a:ext cx="4212558" cy="430887"/>
          </a:xfrm>
          <a:prstGeom prst="rect">
            <a:avLst/>
          </a:prstGeom>
          <a:noFill/>
        </p:spPr>
        <p:txBody>
          <a:bodyPr wrap="square" rtlCol="0">
            <a:spAutoFit/>
          </a:bodyPr>
          <a:lstStyle/>
          <a:p>
            <a:pPr algn="ctr"/>
            <a:r>
              <a:rPr lang="es-ES" sz="1100" b="1" dirty="0">
                <a:solidFill>
                  <a:schemeClr val="accent5">
                    <a:lumMod val="75000"/>
                  </a:schemeClr>
                </a:solidFill>
              </a:rPr>
              <a:t>Fig. 28 </a:t>
            </a:r>
            <a:r>
              <a:rPr lang="es-ES" sz="1100" dirty="0">
                <a:solidFill>
                  <a:schemeClr val="accent5">
                    <a:lumMod val="75000"/>
                  </a:schemeClr>
                </a:solidFill>
              </a:rPr>
              <a:t>Poncho</a:t>
            </a:r>
          </a:p>
          <a:p>
            <a:pPr algn="ctr"/>
            <a:r>
              <a:rPr lang="es-ES" sz="1100" b="1" dirty="0">
                <a:solidFill>
                  <a:schemeClr val="accent5">
                    <a:lumMod val="75000"/>
                  </a:schemeClr>
                </a:solidFill>
              </a:rPr>
              <a:t>Fuente: </a:t>
            </a:r>
            <a:r>
              <a:rPr lang="es-ES" sz="1100" dirty="0">
                <a:solidFill>
                  <a:schemeClr val="accent5">
                    <a:lumMod val="75000"/>
                  </a:schemeClr>
                </a:solidFill>
              </a:rPr>
              <a:t>Baeza, A. y De la Sancha, H.(2018)</a:t>
            </a:r>
          </a:p>
        </p:txBody>
      </p:sp>
      <p:sp>
        <p:nvSpPr>
          <p:cNvPr id="6" name="Rectángulo 5"/>
          <p:cNvSpPr/>
          <p:nvPr/>
        </p:nvSpPr>
        <p:spPr>
          <a:xfrm>
            <a:off x="1740893" y="1139782"/>
            <a:ext cx="6907350" cy="369332"/>
          </a:xfrm>
          <a:prstGeom prst="rect">
            <a:avLst/>
          </a:prstGeom>
        </p:spPr>
        <p:txBody>
          <a:bodyPr wrap="square">
            <a:spAutoFit/>
          </a:bodyPr>
          <a:lstStyle/>
          <a:p>
            <a:r>
              <a:rPr lang="es-ES">
                <a:solidFill>
                  <a:schemeClr val="accent5"/>
                </a:solidFill>
              </a:rPr>
              <a:t>3.3.2 </a:t>
            </a:r>
            <a:r>
              <a:rPr lang="es-ES" dirty="0">
                <a:solidFill>
                  <a:schemeClr val="accent5"/>
                </a:solidFill>
              </a:rPr>
              <a:t>Prototipos finales</a:t>
            </a:r>
          </a:p>
        </p:txBody>
      </p:sp>
    </p:spTree>
    <p:extLst>
      <p:ext uri="{BB962C8B-B14F-4D97-AF65-F5344CB8AC3E}">
        <p14:creationId xmlns:p14="http://schemas.microsoft.com/office/powerpoint/2010/main" val="2674350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740893" y="1140526"/>
            <a:ext cx="5328904" cy="369332"/>
          </a:xfrm>
          <a:prstGeom prst="rect">
            <a:avLst/>
          </a:prstGeom>
        </p:spPr>
        <p:txBody>
          <a:bodyPr wrap="square">
            <a:spAutoFit/>
          </a:bodyPr>
          <a:lstStyle>
            <a:defPPr>
              <a:defRPr lang="en-US"/>
            </a:defPPr>
            <a:lvl1pPr>
              <a:defRPr>
                <a:solidFill>
                  <a:schemeClr val="accent5"/>
                </a:solidFill>
              </a:defRPr>
            </a:lvl1pPr>
          </a:lstStyle>
          <a:p>
            <a:r>
              <a:rPr lang="es-ES" dirty="0"/>
              <a:t>Castillo, A., Matías, M., Nájera, E., Santoyo</a:t>
            </a:r>
            <a:r>
              <a:rPr lang="es-ES"/>
              <a:t>, K</a:t>
            </a:r>
            <a:r>
              <a:rPr lang="es-ES" dirty="0"/>
              <a:t>.</a:t>
            </a:r>
            <a:endParaRPr lang="es-MX" dirty="0"/>
          </a:p>
        </p:txBody>
      </p:sp>
      <p:sp>
        <p:nvSpPr>
          <p:cNvPr id="4" name="Marcador de contenido 4"/>
          <p:cNvSpPr txBox="1">
            <a:spLocks/>
          </p:cNvSpPr>
          <p:nvPr/>
        </p:nvSpPr>
        <p:spPr>
          <a:xfrm>
            <a:off x="1171808" y="2741025"/>
            <a:ext cx="3400192" cy="2407415"/>
          </a:xfrm>
          <a:prstGeom prst="rect">
            <a:avLst/>
          </a:prstGeom>
        </p:spPr>
        <p:txBody>
          <a:bodyPr/>
          <a:lstStyle>
            <a:lvl1pPr marL="228560" indent="-228560" algn="l" defTabSz="914240" rtl="0" eaLnBrk="1" latinLnBrk="0" hangingPunct="1">
              <a:lnSpc>
                <a:spcPct val="90000"/>
              </a:lnSpc>
              <a:spcBef>
                <a:spcPts val="1350"/>
              </a:spcBef>
              <a:buClr>
                <a:schemeClr val="accent1">
                  <a:lumMod val="75000"/>
                </a:schemeClr>
              </a:buClr>
              <a:buFont typeface="Arial" pitchFamily="34" charset="0"/>
              <a:buChar char="•"/>
              <a:defRPr sz="2100" kern="1200">
                <a:solidFill>
                  <a:schemeClr val="tx1"/>
                </a:solidFill>
                <a:latin typeface="+mn-lt"/>
                <a:ea typeface="+mn-ea"/>
                <a:cs typeface="+mn-cs"/>
              </a:defRPr>
            </a:lvl1pPr>
            <a:lvl2pPr marL="566829" indent="-228560" algn="l" defTabSz="914240" rtl="0" eaLnBrk="1" latinLnBrk="0" hangingPunct="1">
              <a:lnSpc>
                <a:spcPct val="90000"/>
              </a:lnSpc>
              <a:spcBef>
                <a:spcPts val="900"/>
              </a:spcBef>
              <a:buClr>
                <a:schemeClr val="accent1">
                  <a:lumMod val="75000"/>
                </a:schemeClr>
              </a:buClr>
              <a:buFont typeface="Arial" pitchFamily="34" charset="0"/>
              <a:buChar char="–"/>
              <a:defRPr sz="1800" kern="1200">
                <a:solidFill>
                  <a:schemeClr val="tx1"/>
                </a:solidFill>
                <a:latin typeface="+mn-lt"/>
                <a:ea typeface="+mn-ea"/>
                <a:cs typeface="+mn-cs"/>
              </a:defRPr>
            </a:lvl2pPr>
            <a:lvl3pPr marL="905098"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3pPr>
            <a:lvl4pPr marL="1243367"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4pPr>
            <a:lvl5pPr marL="1581635"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5pPr>
            <a:lvl6pPr marL="1919904"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6pPr>
            <a:lvl7pPr marL="2258173"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7pPr>
            <a:lvl8pPr marL="2596442"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8pPr>
            <a:lvl9pPr marL="2934710"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9pPr>
          </a:lstStyle>
          <a:p>
            <a:pPr marL="0" indent="0" algn="just">
              <a:lnSpc>
                <a:spcPct val="130000"/>
              </a:lnSpc>
              <a:buNone/>
            </a:pPr>
            <a:r>
              <a:rPr lang="es-MX" sz="1500" dirty="0">
                <a:solidFill>
                  <a:schemeClr val="bg2">
                    <a:lumMod val="25000"/>
                  </a:schemeClr>
                </a:solidFill>
              </a:rPr>
              <a:t>Este equipo, tomó como concepto los cuatro elementos de la naturaleza (Aire, Fuego, Tierra y Agua) para la generación de propuestas que contemplaron, carteras, carpetas, mochilas, entre otros. Los resultados finales se tradujeron en mochilas innovadoras. </a:t>
            </a:r>
          </a:p>
        </p:txBody>
      </p:sp>
      <p:sp>
        <p:nvSpPr>
          <p:cNvPr id="6" name="CuadroTexto 5"/>
          <p:cNvSpPr txBox="1"/>
          <p:nvPr/>
        </p:nvSpPr>
        <p:spPr>
          <a:xfrm>
            <a:off x="4804234" y="5717474"/>
            <a:ext cx="3354529" cy="600164"/>
          </a:xfrm>
          <a:prstGeom prst="rect">
            <a:avLst/>
          </a:prstGeom>
          <a:noFill/>
        </p:spPr>
        <p:txBody>
          <a:bodyPr wrap="square" rtlCol="0">
            <a:spAutoFit/>
          </a:bodyPr>
          <a:lstStyle/>
          <a:p>
            <a:pPr algn="ctr"/>
            <a:r>
              <a:rPr lang="es-ES" sz="1100" b="1" dirty="0">
                <a:solidFill>
                  <a:schemeClr val="accent5">
                    <a:lumMod val="75000"/>
                  </a:schemeClr>
                </a:solidFill>
              </a:rPr>
              <a:t>Fig. 29 </a:t>
            </a:r>
            <a:r>
              <a:rPr lang="es-ES" sz="1100" dirty="0">
                <a:solidFill>
                  <a:schemeClr val="accent5">
                    <a:lumMod val="75000"/>
                  </a:schemeClr>
                </a:solidFill>
              </a:rPr>
              <a:t>Mochilas Autor: Castillo, A. (2018)</a:t>
            </a:r>
          </a:p>
          <a:p>
            <a:pPr algn="ctr"/>
            <a:r>
              <a:rPr lang="es-ES" sz="1100" b="1" dirty="0">
                <a:solidFill>
                  <a:schemeClr val="accent5">
                    <a:lumMod val="75000"/>
                  </a:schemeClr>
                </a:solidFill>
              </a:rPr>
              <a:t>Fuente: </a:t>
            </a:r>
            <a:r>
              <a:rPr lang="es-MX" sz="1100" dirty="0">
                <a:solidFill>
                  <a:schemeClr val="accent5">
                    <a:lumMod val="75000"/>
                  </a:schemeClr>
                </a:solidFill>
              </a:rPr>
              <a:t>Castillo, A., Matías, M., Nájera, E., Santoyo, K.</a:t>
            </a:r>
          </a:p>
          <a:p>
            <a:pPr algn="ctr"/>
            <a:endParaRPr lang="es-ES" sz="1100" dirty="0">
              <a:solidFill>
                <a:schemeClr val="accent5">
                  <a:lumMod val="75000"/>
                </a:schemeClr>
              </a:solidFill>
            </a:endParaRPr>
          </a:p>
        </p:txBody>
      </p:sp>
      <p:pic>
        <p:nvPicPr>
          <p:cNvPr id="7" name="Imagen 6"/>
          <p:cNvPicPr>
            <a:picLocks noChangeAspect="1"/>
          </p:cNvPicPr>
          <p:nvPr/>
        </p:nvPicPr>
        <p:blipFill>
          <a:blip r:embed="rId2"/>
          <a:stretch>
            <a:fillRect/>
          </a:stretch>
        </p:blipFill>
        <p:spPr>
          <a:xfrm>
            <a:off x="5022853" y="1910671"/>
            <a:ext cx="2917293" cy="3806803"/>
          </a:xfrm>
          <a:prstGeom prst="rect">
            <a:avLst/>
          </a:prstGeom>
        </p:spPr>
      </p:pic>
      <p:sp>
        <p:nvSpPr>
          <p:cNvPr id="8" name="CuadroTexto 7"/>
          <p:cNvSpPr txBox="1"/>
          <p:nvPr/>
        </p:nvSpPr>
        <p:spPr>
          <a:xfrm>
            <a:off x="1610243" y="2371693"/>
            <a:ext cx="2510905" cy="369332"/>
          </a:xfrm>
          <a:prstGeom prst="rect">
            <a:avLst/>
          </a:prstGeom>
          <a:noFill/>
        </p:spPr>
        <p:txBody>
          <a:bodyPr wrap="square" rtlCol="0">
            <a:spAutoFit/>
          </a:bodyPr>
          <a:lstStyle/>
          <a:p>
            <a:pPr algn="ctr"/>
            <a:r>
              <a:rPr lang="es-ES" b="1" spc="300" dirty="0">
                <a:solidFill>
                  <a:schemeClr val="bg2">
                    <a:lumMod val="25000"/>
                  </a:schemeClr>
                </a:solidFill>
              </a:rPr>
              <a:t>CONCEPTO</a:t>
            </a:r>
          </a:p>
        </p:txBody>
      </p:sp>
      <p:sp>
        <p:nvSpPr>
          <p:cNvPr id="9" name="Título 1">
            <a:extLst>
              <a:ext uri="{FF2B5EF4-FFF2-40B4-BE49-F238E27FC236}">
                <a16:creationId xmlns:a16="http://schemas.microsoft.com/office/drawing/2014/main" id="{F4A4EC27-E753-844B-A30B-2FA4846E1E60}"/>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3.4 Equipo 4</a:t>
            </a:r>
          </a:p>
        </p:txBody>
      </p:sp>
    </p:spTree>
    <p:extLst>
      <p:ext uri="{BB962C8B-B14F-4D97-AF65-F5344CB8AC3E}">
        <p14:creationId xmlns:p14="http://schemas.microsoft.com/office/powerpoint/2010/main" val="2520103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740893" y="1139782"/>
            <a:ext cx="6907350" cy="369332"/>
          </a:xfrm>
          <a:prstGeom prst="rect">
            <a:avLst/>
          </a:prstGeom>
        </p:spPr>
        <p:txBody>
          <a:bodyPr wrap="square">
            <a:spAutoFit/>
          </a:bodyPr>
          <a:lstStyle/>
          <a:p>
            <a:r>
              <a:rPr lang="es-ES">
                <a:solidFill>
                  <a:schemeClr val="accent5"/>
                </a:solidFill>
              </a:rPr>
              <a:t>3.4.1 </a:t>
            </a:r>
            <a:r>
              <a:rPr lang="es-ES" dirty="0">
                <a:solidFill>
                  <a:schemeClr val="accent5"/>
                </a:solidFill>
              </a:rPr>
              <a:t>Fase creativa (Bocetos y/</a:t>
            </a:r>
            <a:r>
              <a:rPr lang="es-ES">
                <a:solidFill>
                  <a:schemeClr val="accent5"/>
                </a:solidFill>
              </a:rPr>
              <a:t>o rénders</a:t>
            </a:r>
            <a:r>
              <a:rPr lang="es-ES" dirty="0">
                <a:solidFill>
                  <a:schemeClr val="accent5"/>
                </a:solidFill>
              </a:rPr>
              <a:t>)</a:t>
            </a:r>
          </a:p>
        </p:txBody>
      </p:sp>
      <p:pic>
        <p:nvPicPr>
          <p:cNvPr id="4" name="Imagen 3"/>
          <p:cNvPicPr>
            <a:picLocks noChangeAspect="1"/>
          </p:cNvPicPr>
          <p:nvPr/>
        </p:nvPicPr>
        <p:blipFill>
          <a:blip r:embed="rId2"/>
          <a:stretch>
            <a:fillRect/>
          </a:stretch>
        </p:blipFill>
        <p:spPr>
          <a:xfrm>
            <a:off x="738561" y="2333715"/>
            <a:ext cx="3731839" cy="2190570"/>
          </a:xfrm>
          <a:prstGeom prst="rect">
            <a:avLst/>
          </a:prstGeom>
        </p:spPr>
      </p:pic>
      <p:sp>
        <p:nvSpPr>
          <p:cNvPr id="5" name="CuadroTexto 4"/>
          <p:cNvSpPr txBox="1"/>
          <p:nvPr/>
        </p:nvSpPr>
        <p:spPr>
          <a:xfrm>
            <a:off x="978319" y="4524285"/>
            <a:ext cx="3252322" cy="430887"/>
          </a:xfrm>
          <a:prstGeom prst="rect">
            <a:avLst/>
          </a:prstGeom>
          <a:noFill/>
        </p:spPr>
        <p:txBody>
          <a:bodyPr wrap="square" rtlCol="0">
            <a:spAutoFit/>
          </a:bodyPr>
          <a:lstStyle/>
          <a:p>
            <a:pPr algn="ctr"/>
            <a:r>
              <a:rPr lang="es-ES" sz="1100" b="1" dirty="0">
                <a:solidFill>
                  <a:schemeClr val="accent5">
                    <a:lumMod val="75000"/>
                  </a:schemeClr>
                </a:solidFill>
              </a:rPr>
              <a:t>Fig. 30 </a:t>
            </a:r>
            <a:r>
              <a:rPr lang="es-ES" sz="1100" dirty="0">
                <a:solidFill>
                  <a:schemeClr val="accent5">
                    <a:lumMod val="75000"/>
                  </a:schemeClr>
                </a:solidFill>
              </a:rPr>
              <a:t>Portafolio. Autor:</a:t>
            </a:r>
            <a:r>
              <a:rPr lang="es-ES" sz="1100" b="1" dirty="0">
                <a:solidFill>
                  <a:schemeClr val="accent5">
                    <a:lumMod val="75000"/>
                  </a:schemeClr>
                </a:solidFill>
              </a:rPr>
              <a:t> </a:t>
            </a:r>
            <a:r>
              <a:rPr lang="es-ES" sz="1100" dirty="0">
                <a:solidFill>
                  <a:schemeClr val="accent5">
                    <a:lumMod val="75000"/>
                  </a:schemeClr>
                </a:solidFill>
              </a:rPr>
              <a:t>Matías, M. (2018)</a:t>
            </a:r>
          </a:p>
          <a:p>
            <a:pPr algn="ctr"/>
            <a:r>
              <a:rPr lang="es-ES" sz="1100" b="1" dirty="0">
                <a:solidFill>
                  <a:schemeClr val="accent5">
                    <a:lumMod val="75000"/>
                  </a:schemeClr>
                </a:solidFill>
              </a:rPr>
              <a:t>Fuente: </a:t>
            </a:r>
            <a:r>
              <a:rPr lang="es-MX" sz="1100" dirty="0">
                <a:solidFill>
                  <a:schemeClr val="accent5">
                    <a:lumMod val="75000"/>
                  </a:schemeClr>
                </a:solidFill>
              </a:rPr>
              <a:t>Castillo, A., Matías, M., Nájera, E., Santoyo, K.</a:t>
            </a:r>
          </a:p>
        </p:txBody>
      </p:sp>
      <p:pic>
        <p:nvPicPr>
          <p:cNvPr id="6" name="Imagen 5"/>
          <p:cNvPicPr>
            <a:picLocks noChangeAspect="1"/>
          </p:cNvPicPr>
          <p:nvPr/>
        </p:nvPicPr>
        <p:blipFill>
          <a:blip r:embed="rId3"/>
          <a:stretch>
            <a:fillRect/>
          </a:stretch>
        </p:blipFill>
        <p:spPr>
          <a:xfrm>
            <a:off x="4777666" y="2256429"/>
            <a:ext cx="3768977" cy="2978193"/>
          </a:xfrm>
          <a:prstGeom prst="rect">
            <a:avLst/>
          </a:prstGeom>
        </p:spPr>
      </p:pic>
      <p:sp>
        <p:nvSpPr>
          <p:cNvPr id="7" name="CuadroTexto 6"/>
          <p:cNvSpPr txBox="1"/>
          <p:nvPr/>
        </p:nvSpPr>
        <p:spPr>
          <a:xfrm>
            <a:off x="4998438" y="5241462"/>
            <a:ext cx="3327432" cy="430887"/>
          </a:xfrm>
          <a:prstGeom prst="rect">
            <a:avLst/>
          </a:prstGeom>
          <a:noFill/>
        </p:spPr>
        <p:txBody>
          <a:bodyPr wrap="square" rtlCol="0">
            <a:spAutoFit/>
          </a:bodyPr>
          <a:lstStyle/>
          <a:p>
            <a:pPr algn="ctr"/>
            <a:r>
              <a:rPr lang="es-ES" sz="1100" b="1" dirty="0">
                <a:solidFill>
                  <a:schemeClr val="accent5">
                    <a:lumMod val="75000"/>
                  </a:schemeClr>
                </a:solidFill>
              </a:rPr>
              <a:t>Fig. 31 </a:t>
            </a:r>
            <a:r>
              <a:rPr lang="es-ES" sz="1100" dirty="0">
                <a:solidFill>
                  <a:schemeClr val="accent5">
                    <a:lumMod val="75000"/>
                  </a:schemeClr>
                </a:solidFill>
              </a:rPr>
              <a:t>Carpetas. Autor: Nájera, E. 2018)</a:t>
            </a:r>
          </a:p>
          <a:p>
            <a:pPr algn="ctr"/>
            <a:r>
              <a:rPr lang="es-ES" sz="1100" b="1" dirty="0">
                <a:solidFill>
                  <a:schemeClr val="accent5">
                    <a:lumMod val="75000"/>
                  </a:schemeClr>
                </a:solidFill>
              </a:rPr>
              <a:t>Fuente: </a:t>
            </a:r>
            <a:r>
              <a:rPr lang="es-MX" sz="1100" dirty="0">
                <a:solidFill>
                  <a:schemeClr val="accent5">
                    <a:lumMod val="75000"/>
                  </a:schemeClr>
                </a:solidFill>
              </a:rPr>
              <a:t>Castillo, A., Matías, M., Nájera, E., Santoyo, K.</a:t>
            </a:r>
          </a:p>
        </p:txBody>
      </p:sp>
    </p:spTree>
    <p:extLst>
      <p:ext uri="{BB962C8B-B14F-4D97-AF65-F5344CB8AC3E}">
        <p14:creationId xmlns:p14="http://schemas.microsoft.com/office/powerpoint/2010/main" val="3591187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740893" y="1139782"/>
            <a:ext cx="6907350" cy="369332"/>
          </a:xfrm>
          <a:prstGeom prst="rect">
            <a:avLst/>
          </a:prstGeom>
        </p:spPr>
        <p:txBody>
          <a:bodyPr wrap="square">
            <a:spAutoFit/>
          </a:bodyPr>
          <a:lstStyle/>
          <a:p>
            <a:r>
              <a:rPr lang="es-ES" dirty="0">
                <a:solidFill>
                  <a:schemeClr val="accent5"/>
                </a:solidFill>
              </a:rPr>
              <a:t>3.4.2 Prototipos finales</a:t>
            </a:r>
          </a:p>
        </p:txBody>
      </p:sp>
      <p:pic>
        <p:nvPicPr>
          <p:cNvPr id="2" name="Imagen 1"/>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a:ext>
            </a:extLst>
          </a:blip>
          <a:srcRect/>
          <a:stretch/>
        </p:blipFill>
        <p:spPr>
          <a:xfrm>
            <a:off x="1611044" y="1965965"/>
            <a:ext cx="2809806" cy="3849250"/>
          </a:xfrm>
          <a:prstGeom prst="rect">
            <a:avLst/>
          </a:prstGeom>
        </p:spPr>
      </p:pic>
      <p:pic>
        <p:nvPicPr>
          <p:cNvPr id="4" name="Imagen 3"/>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p:blipFill>
        <p:spPr>
          <a:xfrm>
            <a:off x="4690880" y="1965965"/>
            <a:ext cx="2934485" cy="3849250"/>
          </a:xfrm>
          <a:prstGeom prst="rect">
            <a:avLst/>
          </a:prstGeom>
        </p:spPr>
      </p:pic>
      <p:sp>
        <p:nvSpPr>
          <p:cNvPr id="5" name="CuadroTexto 4"/>
          <p:cNvSpPr txBox="1"/>
          <p:nvPr/>
        </p:nvSpPr>
        <p:spPr>
          <a:xfrm>
            <a:off x="1838819" y="5815215"/>
            <a:ext cx="5466361" cy="430887"/>
          </a:xfrm>
          <a:prstGeom prst="rect">
            <a:avLst/>
          </a:prstGeom>
          <a:noFill/>
        </p:spPr>
        <p:txBody>
          <a:bodyPr wrap="square" rtlCol="0">
            <a:spAutoFit/>
          </a:bodyPr>
          <a:lstStyle/>
          <a:p>
            <a:pPr algn="ctr"/>
            <a:r>
              <a:rPr lang="es-ES" sz="1100" b="1" dirty="0">
                <a:solidFill>
                  <a:schemeClr val="accent5">
                    <a:lumMod val="75000"/>
                  </a:schemeClr>
                </a:solidFill>
              </a:rPr>
              <a:t>Fig. 32 </a:t>
            </a:r>
            <a:r>
              <a:rPr lang="es-ES" sz="1100" dirty="0">
                <a:solidFill>
                  <a:schemeClr val="accent5">
                    <a:lumMod val="75000"/>
                  </a:schemeClr>
                </a:solidFill>
              </a:rPr>
              <a:t>Mochila con detalles en telar</a:t>
            </a:r>
          </a:p>
          <a:p>
            <a:pPr algn="ctr"/>
            <a:r>
              <a:rPr lang="es-ES" sz="1100" b="1" dirty="0">
                <a:solidFill>
                  <a:schemeClr val="accent5">
                    <a:lumMod val="75000"/>
                  </a:schemeClr>
                </a:solidFill>
              </a:rPr>
              <a:t>Fuente de las imágenes:</a:t>
            </a:r>
            <a:r>
              <a:rPr lang="es-ES" sz="1100" dirty="0">
                <a:solidFill>
                  <a:schemeClr val="accent5">
                    <a:lumMod val="75000"/>
                  </a:schemeClr>
                </a:solidFill>
              </a:rPr>
              <a:t> </a:t>
            </a:r>
            <a:r>
              <a:rPr lang="es-MX" sz="1100" dirty="0">
                <a:solidFill>
                  <a:schemeClr val="accent5">
                    <a:lumMod val="75000"/>
                  </a:schemeClr>
                </a:solidFill>
              </a:rPr>
              <a:t>Castillo, A., Matías, M., Nájera, E., Santoyo, K. (2018)</a:t>
            </a:r>
          </a:p>
        </p:txBody>
      </p:sp>
    </p:spTree>
    <p:extLst>
      <p:ext uri="{BB962C8B-B14F-4D97-AF65-F5344CB8AC3E}">
        <p14:creationId xmlns:p14="http://schemas.microsoft.com/office/powerpoint/2010/main" val="133276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194971-2F2D-44B0-8AE6-FF2DCCEE0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5">
            <a:extLst>
              <a:ext uri="{FF2B5EF4-FFF2-40B4-BE49-F238E27FC236}">
                <a16:creationId xmlns:a16="http://schemas.microsoft.com/office/drawing/2014/main" id="{1FF9A61E-EB11-4C46-82E1-3E00A3B4B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5E564EB3-35F2-4EFF-87DC-642DC020526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9141544"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6">
            <a:extLst>
              <a:ext uri="{FF2B5EF4-FFF2-40B4-BE49-F238E27FC236}">
                <a16:creationId xmlns:a16="http://schemas.microsoft.com/office/drawing/2014/main" id="{C37D1D6D-17D8-4296-B000-665D1892D0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8505" y="1814574"/>
            <a:ext cx="5570417" cy="3228207"/>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1444" y="620720"/>
            <a:ext cx="5492423"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3525849" y="4282637"/>
            <a:ext cx="4765475" cy="623806"/>
          </a:xfrm>
        </p:spPr>
        <p:txBody>
          <a:bodyPr vert="horz" lIns="91440" tIns="45720" rIns="91440" bIns="45720" rtlCol="0" anchor="b">
            <a:normAutofit/>
          </a:bodyPr>
          <a:lstStyle/>
          <a:p>
            <a:pPr algn="l"/>
            <a:r>
              <a:rPr lang="en-US" sz="4200" dirty="0" err="1">
                <a:solidFill>
                  <a:srgbClr val="FFFFFF"/>
                </a:solidFill>
              </a:rPr>
              <a:t>Referencias</a:t>
            </a:r>
            <a:endParaRPr lang="en-US" sz="4200" dirty="0">
              <a:solidFill>
                <a:srgbClr val="FFFFFF"/>
              </a:solidFill>
            </a:endParaRPr>
          </a:p>
        </p:txBody>
      </p:sp>
      <p:sp>
        <p:nvSpPr>
          <p:cNvPr id="3" name="Marcador de texto 2"/>
          <p:cNvSpPr>
            <a:spLocks noGrp="1"/>
          </p:cNvSpPr>
          <p:nvPr>
            <p:ph type="body" idx="1"/>
          </p:nvPr>
        </p:nvSpPr>
        <p:spPr>
          <a:xfrm>
            <a:off x="3534917" y="3879894"/>
            <a:ext cx="4765476" cy="299066"/>
          </a:xfrm>
        </p:spPr>
        <p:txBody>
          <a:bodyPr vert="horz" lIns="91440" tIns="45720" rIns="91440" bIns="45720" rtlCol="0" anchor="t">
            <a:noAutofit/>
          </a:bodyPr>
          <a:lstStyle/>
          <a:p>
            <a:pPr algn="just">
              <a:spcAft>
                <a:spcPts val="0"/>
              </a:spcAft>
            </a:pPr>
            <a:r>
              <a:rPr lang="es-ES" sz="1400" dirty="0">
                <a:solidFill>
                  <a:srgbClr val="FFFFFF"/>
                </a:solidFill>
              </a:rPr>
              <a:t>Fuentes de consulta del presente trabajo</a:t>
            </a:r>
          </a:p>
        </p:txBody>
      </p:sp>
      <p:cxnSp>
        <p:nvCxnSpPr>
          <p:cNvPr id="20" name="Straight Connector 19">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632199" y="4214336"/>
            <a:ext cx="384048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22" name="Rectangle 21">
            <a:extLst>
              <a:ext uri="{FF2B5EF4-FFF2-40B4-BE49-F238E27FC236}">
                <a16:creationId xmlns:a16="http://schemas.microsoft.com/office/drawing/2014/main" id="{C170DF7D-4686-4BD5-A9CD-C89649284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000" y="-2"/>
            <a:ext cx="123444"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2823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67183" y="1914059"/>
            <a:ext cx="6677429" cy="1984169"/>
          </a:xfrm>
        </p:spPr>
        <p:txBody>
          <a:bodyPr>
            <a:normAutofit/>
          </a:bodyPr>
          <a:lstStyle/>
          <a:p>
            <a:pPr marL="0" indent="0" algn="just">
              <a:buNone/>
            </a:pPr>
            <a:r>
              <a:rPr lang="es-ES" sz="1100" dirty="0">
                <a:solidFill>
                  <a:schemeClr val="bg2">
                    <a:lumMod val="25000"/>
                  </a:schemeClr>
                </a:solidFill>
              </a:rPr>
              <a:t>Curso de la Unidad de Aprendizaje Diseño de Familia de Producto (2018). Programa educativo Diseño Industrial, Periodo 2018-A. Impartió: Rojas-Aragón, Josué-Deniss. Centro Universitario UAEM Valle de Chalco. Universidad Autónoma del Estado de México.</a:t>
            </a:r>
          </a:p>
          <a:p>
            <a:pPr marL="0" indent="0" algn="just">
              <a:buNone/>
            </a:pPr>
            <a:r>
              <a:rPr lang="es-ES" sz="1100" dirty="0">
                <a:solidFill>
                  <a:schemeClr val="bg2">
                    <a:lumMod val="25000"/>
                  </a:schemeClr>
                </a:solidFill>
              </a:rPr>
              <a:t>Fernández, J. (2010) Diseño estratégico, Guía Metodológica. Fundación PRODINTEC. Madrid, España.</a:t>
            </a:r>
            <a:r>
              <a:rPr lang="es-ES_tradnl" sz="1100" dirty="0">
                <a:solidFill>
                  <a:schemeClr val="bg2">
                    <a:lumMod val="25000"/>
                  </a:schemeClr>
                </a:solidFill>
              </a:rPr>
              <a:t> Recuperado de:</a:t>
            </a:r>
            <a:r>
              <a:rPr lang="es-ES" sz="1100" dirty="0">
                <a:solidFill>
                  <a:schemeClr val="bg2">
                    <a:lumMod val="25000"/>
                  </a:schemeClr>
                </a:solidFill>
              </a:rPr>
              <a:t> http://</a:t>
            </a:r>
            <a:r>
              <a:rPr lang="es-ES" sz="1100" dirty="0" err="1">
                <a:solidFill>
                  <a:schemeClr val="bg2">
                    <a:lumMod val="25000"/>
                  </a:schemeClr>
                </a:solidFill>
              </a:rPr>
              <a:t>www.prodintec.es</a:t>
            </a:r>
            <a:r>
              <a:rPr lang="es-ES" sz="1100" dirty="0">
                <a:solidFill>
                  <a:schemeClr val="bg2">
                    <a:lumMod val="25000"/>
                  </a:schemeClr>
                </a:solidFill>
              </a:rPr>
              <a:t>/</a:t>
            </a:r>
            <a:r>
              <a:rPr lang="es-ES" sz="1100" dirty="0" err="1">
                <a:solidFill>
                  <a:schemeClr val="bg2">
                    <a:lumMod val="25000"/>
                  </a:schemeClr>
                </a:solidFill>
              </a:rPr>
              <a:t>attachments</a:t>
            </a:r>
            <a:r>
              <a:rPr lang="es-ES" sz="1100" dirty="0">
                <a:solidFill>
                  <a:schemeClr val="bg2">
                    <a:lumMod val="25000"/>
                  </a:schemeClr>
                </a:solidFill>
              </a:rPr>
              <a:t>/</a:t>
            </a:r>
            <a:r>
              <a:rPr lang="es-ES" sz="1100" dirty="0" err="1">
                <a:solidFill>
                  <a:schemeClr val="bg2">
                    <a:lumMod val="25000"/>
                  </a:schemeClr>
                </a:solidFill>
              </a:rPr>
              <a:t>article</a:t>
            </a:r>
            <a:r>
              <a:rPr lang="es-ES" sz="1100" dirty="0">
                <a:solidFill>
                  <a:schemeClr val="bg2">
                    <a:lumMod val="25000"/>
                  </a:schemeClr>
                </a:solidFill>
              </a:rPr>
              <a:t>/273/fichero_16_4747.pdf</a:t>
            </a:r>
            <a:endParaRPr lang="es-ES_tradnl" sz="1100" dirty="0">
              <a:solidFill>
                <a:schemeClr val="bg2">
                  <a:lumMod val="25000"/>
                </a:schemeClr>
              </a:solidFill>
            </a:endParaRPr>
          </a:p>
          <a:p>
            <a:pPr marL="0" indent="0" algn="just">
              <a:buNone/>
            </a:pPr>
            <a:r>
              <a:rPr lang="es-MX" sz="1100" dirty="0">
                <a:solidFill>
                  <a:schemeClr val="bg2">
                    <a:lumMod val="25000"/>
                  </a:schemeClr>
                </a:solidFill>
              </a:rPr>
              <a:t>Gómez, Y. (2009). Nuevos conceptos de diseño de producto para la industria y la artesanía locales. En </a:t>
            </a:r>
            <a:r>
              <a:rPr lang="es-MX" sz="1100" i="1" dirty="0">
                <a:solidFill>
                  <a:schemeClr val="bg2">
                    <a:lumMod val="25000"/>
                  </a:schemeClr>
                </a:solidFill>
              </a:rPr>
              <a:t>Disciplinares de la UCPR: Grafías, </a:t>
            </a:r>
            <a:r>
              <a:rPr lang="es-MX" sz="1100" dirty="0">
                <a:solidFill>
                  <a:schemeClr val="bg2">
                    <a:lumMod val="25000"/>
                  </a:schemeClr>
                </a:solidFill>
              </a:rPr>
              <a:t>51-55. Recuperado de: https://dialnet.unirioja.es/descarga/articulo/3645218.pdf</a:t>
            </a:r>
          </a:p>
          <a:p>
            <a:pPr marL="0" indent="0" algn="just">
              <a:buNone/>
            </a:pPr>
            <a:r>
              <a:rPr lang="es-MX" sz="1100" dirty="0">
                <a:solidFill>
                  <a:schemeClr val="bg2">
                    <a:lumMod val="25000"/>
                  </a:schemeClr>
                </a:solidFill>
              </a:rPr>
              <a:t>Meroni, A. (2008). Strategic design: where are we now? Reflection around the foundations of a recent discipline. En </a:t>
            </a:r>
            <a:r>
              <a:rPr lang="es-MX" sz="1100" i="1" dirty="0">
                <a:solidFill>
                  <a:schemeClr val="bg2">
                    <a:lumMod val="25000"/>
                  </a:schemeClr>
                </a:solidFill>
              </a:rPr>
              <a:t>Strategic Design Research Journal. </a:t>
            </a:r>
            <a:r>
              <a:rPr lang="es-MX" sz="1100" dirty="0">
                <a:solidFill>
                  <a:schemeClr val="bg2">
                    <a:lumMod val="25000"/>
                  </a:schemeClr>
                </a:solidFill>
              </a:rPr>
              <a:t>1 (1) 31-38. doi: </a:t>
            </a:r>
            <a:r>
              <a:rPr lang="is-IS" sz="1100" dirty="0">
                <a:solidFill>
                  <a:schemeClr val="bg2">
                    <a:lumMod val="25000"/>
                  </a:schemeClr>
                </a:solidFill>
              </a:rPr>
              <a:t>10.4013/sdrj.20081.05</a:t>
            </a:r>
          </a:p>
        </p:txBody>
      </p:sp>
      <p:sp>
        <p:nvSpPr>
          <p:cNvPr id="4" name="Título 1"/>
          <p:cNvSpPr txBox="1">
            <a:spLocks/>
          </p:cNvSpPr>
          <p:nvPr/>
        </p:nvSpPr>
        <p:spPr>
          <a:xfrm>
            <a:off x="1383997" y="4127258"/>
            <a:ext cx="7552179" cy="552638"/>
          </a:xfrm>
          <a:prstGeom prst="rect">
            <a:avLst/>
          </a:prstGeom>
          <a:effectLst/>
        </p:spPr>
        <p:txBody>
          <a:bodyPr vert="horz" lIns="121899" tIns="60949" rIns="121899" bIns="60949" rtlCol="0" anchor="b">
            <a:noAutofit/>
          </a:bodyPr>
          <a:lstStyle>
            <a:lvl1pPr algn="l" defTabSz="914240" rtl="0" eaLnBrk="1" latinLnBrk="0" hangingPunct="1">
              <a:spcBef>
                <a:spcPct val="0"/>
              </a:spcBef>
              <a:buNone/>
              <a:defRPr sz="3200" b="0" kern="1200" cap="none" spc="0">
                <a:ln w="0"/>
                <a:solidFill>
                  <a:srgbClr val="663366"/>
                </a:solidFill>
                <a:effectLst>
                  <a:outerShdw blurRad="38100" dist="19050" dir="2700000" algn="tl" rotWithShape="0">
                    <a:schemeClr val="dk1">
                      <a:alpha val="40000"/>
                    </a:schemeClr>
                  </a:outerShdw>
                </a:effectLst>
                <a:latin typeface="+mj-lt"/>
                <a:ea typeface="+mj-ea"/>
                <a:cs typeface="+mj-cs"/>
              </a:defRPr>
            </a:lvl1pPr>
          </a:lstStyle>
          <a:p>
            <a:r>
              <a:rPr lang="es-ES" dirty="0">
                <a:solidFill>
                  <a:schemeClr val="accent5">
                    <a:lumMod val="75000"/>
                  </a:schemeClr>
                </a:solidFill>
              </a:rPr>
              <a:t>Fuentes de imágenes</a:t>
            </a:r>
          </a:p>
        </p:txBody>
      </p:sp>
      <p:sp>
        <p:nvSpPr>
          <p:cNvPr id="5" name="Marcador de contenido 2"/>
          <p:cNvSpPr txBox="1">
            <a:spLocks/>
          </p:cNvSpPr>
          <p:nvPr/>
        </p:nvSpPr>
        <p:spPr>
          <a:xfrm>
            <a:off x="1383998" y="4585317"/>
            <a:ext cx="6674152" cy="1602169"/>
          </a:xfrm>
          <a:prstGeom prst="rect">
            <a:avLst/>
          </a:prstGeom>
        </p:spPr>
        <p:txBody>
          <a:bodyPr vert="horz" lIns="121899" tIns="60949" rIns="121899" bIns="60949" rtlCol="0">
            <a:normAutofit lnSpcReduction="10000"/>
          </a:bodyPr>
          <a:lstStyle>
            <a:lvl1pPr marL="228560" indent="-228560" algn="l" defTabSz="914240" rtl="0" eaLnBrk="1" latinLnBrk="0" hangingPunct="1">
              <a:lnSpc>
                <a:spcPct val="90000"/>
              </a:lnSpc>
              <a:spcBef>
                <a:spcPts val="1350"/>
              </a:spcBef>
              <a:buClr>
                <a:schemeClr val="accent1">
                  <a:lumMod val="75000"/>
                </a:schemeClr>
              </a:buClr>
              <a:buFont typeface="Arial" pitchFamily="34" charset="0"/>
              <a:buChar char="•"/>
              <a:defRPr sz="1500" kern="1200">
                <a:solidFill>
                  <a:schemeClr val="tx1"/>
                </a:solidFill>
                <a:latin typeface="+mn-lt"/>
                <a:ea typeface="+mn-ea"/>
                <a:cs typeface="+mn-cs"/>
              </a:defRPr>
            </a:lvl1pPr>
            <a:lvl2pPr marL="566829" indent="-228560" algn="l" defTabSz="914240" rtl="0" eaLnBrk="1" latinLnBrk="0" hangingPunct="1">
              <a:lnSpc>
                <a:spcPct val="90000"/>
              </a:lnSpc>
              <a:spcBef>
                <a:spcPts val="900"/>
              </a:spcBef>
              <a:buClr>
                <a:schemeClr val="accent1">
                  <a:lumMod val="75000"/>
                </a:schemeClr>
              </a:buClr>
              <a:buFont typeface="Arial" pitchFamily="34" charset="0"/>
              <a:buChar char="–"/>
              <a:defRPr sz="1300" kern="1200">
                <a:solidFill>
                  <a:schemeClr val="tx1"/>
                </a:solidFill>
                <a:latin typeface="+mn-lt"/>
                <a:ea typeface="+mn-ea"/>
                <a:cs typeface="+mn-cs"/>
              </a:defRPr>
            </a:lvl2pPr>
            <a:lvl3pPr marL="905098" indent="-228560" algn="l" defTabSz="914240" rtl="0" eaLnBrk="1" latinLnBrk="0" hangingPunct="1">
              <a:lnSpc>
                <a:spcPct val="90000"/>
              </a:lnSpc>
              <a:spcBef>
                <a:spcPts val="600"/>
              </a:spcBef>
              <a:buClr>
                <a:schemeClr val="accent1">
                  <a:lumMod val="75000"/>
                </a:schemeClr>
              </a:buClr>
              <a:buFont typeface="Arial" pitchFamily="34" charset="0"/>
              <a:buChar char="•"/>
              <a:defRPr sz="1100" kern="1200">
                <a:solidFill>
                  <a:schemeClr val="tx1"/>
                </a:solidFill>
                <a:latin typeface="+mn-lt"/>
                <a:ea typeface="+mn-ea"/>
                <a:cs typeface="+mn-cs"/>
              </a:defRPr>
            </a:lvl3pPr>
            <a:lvl4pPr marL="1243367" indent="-228560" algn="l" defTabSz="914240" rtl="0" eaLnBrk="1" latinLnBrk="0" hangingPunct="1">
              <a:lnSpc>
                <a:spcPct val="90000"/>
              </a:lnSpc>
              <a:spcBef>
                <a:spcPts val="600"/>
              </a:spcBef>
              <a:buClr>
                <a:schemeClr val="accent1">
                  <a:lumMod val="75000"/>
                </a:schemeClr>
              </a:buClr>
              <a:buFont typeface="Arial" pitchFamily="34" charset="0"/>
              <a:buChar char="•"/>
              <a:defRPr sz="1200" kern="1200">
                <a:solidFill>
                  <a:schemeClr val="tx1"/>
                </a:solidFill>
                <a:latin typeface="+mn-lt"/>
                <a:ea typeface="+mn-ea"/>
                <a:cs typeface="+mn-cs"/>
              </a:defRPr>
            </a:lvl4pPr>
            <a:lvl5pPr marL="1581635" indent="-228560" algn="l" defTabSz="914240" rtl="0" eaLnBrk="1" latinLnBrk="0" hangingPunct="1">
              <a:lnSpc>
                <a:spcPct val="90000"/>
              </a:lnSpc>
              <a:spcBef>
                <a:spcPts val="600"/>
              </a:spcBef>
              <a:buClr>
                <a:schemeClr val="accent1">
                  <a:lumMod val="75000"/>
                </a:schemeClr>
              </a:buClr>
              <a:buFont typeface="Arial" pitchFamily="34" charset="0"/>
              <a:buChar char="•"/>
              <a:defRPr sz="1100" kern="1200">
                <a:solidFill>
                  <a:schemeClr val="tx1"/>
                </a:solidFill>
                <a:latin typeface="+mn-lt"/>
                <a:ea typeface="+mn-ea"/>
                <a:cs typeface="+mn-cs"/>
              </a:defRPr>
            </a:lvl5pPr>
            <a:lvl6pPr marL="1919904"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6pPr>
            <a:lvl7pPr marL="2258173"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7pPr>
            <a:lvl8pPr marL="2596442"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8pPr>
            <a:lvl9pPr marL="2934710"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9pPr>
          </a:lstStyle>
          <a:p>
            <a:pPr marL="0" indent="0" algn="just">
              <a:buFont typeface="Arial" pitchFamily="34" charset="0"/>
              <a:buNone/>
            </a:pPr>
            <a:r>
              <a:rPr lang="es-ES" sz="1000" dirty="0" err="1">
                <a:solidFill>
                  <a:schemeClr val="bg2">
                    <a:lumMod val="25000"/>
                  </a:schemeClr>
                </a:solidFill>
              </a:rPr>
              <a:t>Achconsulting</a:t>
            </a:r>
            <a:r>
              <a:rPr lang="es-ES" sz="1000" dirty="0">
                <a:solidFill>
                  <a:schemeClr val="bg2">
                    <a:lumMod val="25000"/>
                  </a:schemeClr>
                </a:solidFill>
              </a:rPr>
              <a:t> (2016). Planeación estratégica. Recuperado de: http://www.achconsulting.com.mx/work/planeacion-estrategica/</a:t>
            </a:r>
          </a:p>
          <a:p>
            <a:pPr marL="0" indent="0" algn="just">
              <a:buNone/>
            </a:pPr>
            <a:r>
              <a:rPr lang="es-ES" sz="1000" dirty="0">
                <a:solidFill>
                  <a:schemeClr val="bg2">
                    <a:lumMod val="25000"/>
                  </a:schemeClr>
                </a:solidFill>
              </a:rPr>
              <a:t>Arellano, M., Covarrubias, M., Espinoza, M. y Sánchez, M,(2018). Bocetos e imágenes de los resultados obtenidos en la materia, a partir de la carpeta del proyecto.</a:t>
            </a:r>
          </a:p>
          <a:p>
            <a:pPr marL="0" indent="0" algn="just">
              <a:buNone/>
            </a:pPr>
            <a:r>
              <a:rPr lang="es-MX" sz="1000" dirty="0">
                <a:solidFill>
                  <a:schemeClr val="bg2">
                    <a:lumMod val="25000"/>
                  </a:schemeClr>
                </a:solidFill>
              </a:rPr>
              <a:t>Bautista, E., García, A., Hernández, G., Hernández, A. y Prudencio, A, </a:t>
            </a:r>
            <a:r>
              <a:rPr lang="es-ES" sz="1000" dirty="0">
                <a:solidFill>
                  <a:schemeClr val="bg2">
                    <a:lumMod val="25000"/>
                  </a:schemeClr>
                </a:solidFill>
              </a:rPr>
              <a:t>(2018). Bocetos y fotografías del equipo  obtenidos en la materia, a partir de la carpeta del proyecto.</a:t>
            </a:r>
          </a:p>
          <a:p>
            <a:pPr marL="0" indent="0" algn="just">
              <a:buNone/>
            </a:pPr>
            <a:r>
              <a:rPr lang="es-ES" sz="1000" dirty="0" err="1">
                <a:solidFill>
                  <a:schemeClr val="bg2">
                    <a:lumMod val="25000"/>
                  </a:schemeClr>
                </a:solidFill>
              </a:rPr>
              <a:t>Bucio</a:t>
            </a:r>
            <a:r>
              <a:rPr lang="es-ES" sz="1000" dirty="0">
                <a:solidFill>
                  <a:schemeClr val="bg2">
                    <a:lumMod val="25000"/>
                  </a:schemeClr>
                </a:solidFill>
              </a:rPr>
              <a:t>, V. (2014). Planimetría. Recuperado de: http://</a:t>
            </a:r>
            <a:r>
              <a:rPr lang="es-ES" sz="1000" dirty="0" err="1">
                <a:solidFill>
                  <a:schemeClr val="bg2">
                    <a:lumMod val="25000"/>
                  </a:schemeClr>
                </a:solidFill>
              </a:rPr>
              <a:t>www.instagram.com</a:t>
            </a:r>
            <a:r>
              <a:rPr lang="es-ES" sz="1000" dirty="0">
                <a:solidFill>
                  <a:schemeClr val="bg2">
                    <a:lumMod val="25000"/>
                  </a:schemeClr>
                </a:solidFill>
              </a:rPr>
              <a:t>/</a:t>
            </a:r>
            <a:r>
              <a:rPr lang="es-ES" sz="1000" dirty="0" err="1">
                <a:solidFill>
                  <a:schemeClr val="bg2">
                    <a:lumMod val="25000"/>
                  </a:schemeClr>
                </a:solidFill>
              </a:rPr>
              <a:t>vanessiiboo</a:t>
            </a:r>
            <a:endParaRPr lang="es-ES" sz="1000" dirty="0">
              <a:solidFill>
                <a:schemeClr val="bg2">
                  <a:lumMod val="25000"/>
                </a:schemeClr>
              </a:solidFill>
            </a:endParaRPr>
          </a:p>
        </p:txBody>
      </p:sp>
      <p:sp>
        <p:nvSpPr>
          <p:cNvPr id="6" name="Título 1">
            <a:extLst>
              <a:ext uri="{FF2B5EF4-FFF2-40B4-BE49-F238E27FC236}">
                <a16:creationId xmlns:a16="http://schemas.microsoft.com/office/drawing/2014/main" id="{0ACE69D6-762E-BF48-B6DE-577E7C8FCADF}"/>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Fuentes de consulta</a:t>
            </a:r>
          </a:p>
        </p:txBody>
      </p:sp>
    </p:spTree>
    <p:extLst>
      <p:ext uri="{BB962C8B-B14F-4D97-AF65-F5344CB8AC3E}">
        <p14:creationId xmlns:p14="http://schemas.microsoft.com/office/powerpoint/2010/main" val="1496414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7778" y="578224"/>
            <a:ext cx="6917121" cy="1020898"/>
          </a:xfrm>
        </p:spPr>
        <p:txBody>
          <a:bodyPr/>
          <a:lstStyle/>
          <a:p>
            <a:r>
              <a:rPr lang="es-MX" sz="3200" dirty="0">
                <a:solidFill>
                  <a:schemeClr val="accent4">
                    <a:lumMod val="50000"/>
                  </a:schemeClr>
                </a:solidFill>
              </a:rPr>
              <a:t>1.1 Definición de la gestión estratégica del diseño</a:t>
            </a:r>
          </a:p>
        </p:txBody>
      </p:sp>
      <p:sp>
        <p:nvSpPr>
          <p:cNvPr id="3" name="Marcador de contenido 2"/>
          <p:cNvSpPr>
            <a:spLocks noGrp="1"/>
          </p:cNvSpPr>
          <p:nvPr>
            <p:ph idx="1"/>
          </p:nvPr>
        </p:nvSpPr>
        <p:spPr>
          <a:xfrm>
            <a:off x="1175094" y="1916594"/>
            <a:ext cx="3633493" cy="3974289"/>
          </a:xfrm>
        </p:spPr>
        <p:txBody>
          <a:bodyPr>
            <a:normAutofit/>
          </a:bodyPr>
          <a:lstStyle/>
          <a:p>
            <a:pPr marL="0" indent="0" algn="just">
              <a:lnSpc>
                <a:spcPct val="130000"/>
              </a:lnSpc>
              <a:buNone/>
            </a:pPr>
            <a:r>
              <a:rPr lang="es-MX" sz="1500" dirty="0">
                <a:solidFill>
                  <a:schemeClr val="bg2">
                    <a:lumMod val="25000"/>
                  </a:schemeClr>
                </a:solidFill>
              </a:rPr>
              <a:t>Este término hace referencia a la “gestión” realizada en el plano del diseño, al implementarlo como una herramienta estratégica para el desarrollo de productos dentro de la empresa y a su vez, comunicar parte de la identidad de la misma. (Gómez, 2009)</a:t>
            </a:r>
          </a:p>
          <a:p>
            <a:pPr marL="0" indent="0" algn="just">
              <a:lnSpc>
                <a:spcPct val="130000"/>
              </a:lnSpc>
              <a:buNone/>
            </a:pPr>
            <a:r>
              <a:rPr lang="es-MX" sz="1500" dirty="0">
                <a:solidFill>
                  <a:schemeClr val="bg2">
                    <a:lumMod val="25000"/>
                  </a:schemeClr>
                </a:solidFill>
              </a:rPr>
              <a:t>Además, trata también de las relaciones entre departamentos dentro y fuera de la organización.</a:t>
            </a:r>
          </a:p>
        </p:txBody>
      </p:sp>
      <p:pic>
        <p:nvPicPr>
          <p:cNvPr id="4" name="Imagen 3"/>
          <p:cNvPicPr>
            <a:picLocks noChangeAspect="1"/>
          </p:cNvPicPr>
          <p:nvPr/>
        </p:nvPicPr>
        <p:blipFill>
          <a:blip r:embed="rId2"/>
          <a:stretch>
            <a:fillRect/>
          </a:stretch>
        </p:blipFill>
        <p:spPr>
          <a:xfrm>
            <a:off x="4886825" y="2340055"/>
            <a:ext cx="3762424" cy="2821818"/>
          </a:xfrm>
          <a:prstGeom prst="rect">
            <a:avLst/>
          </a:prstGeom>
        </p:spPr>
      </p:pic>
      <p:sp>
        <p:nvSpPr>
          <p:cNvPr id="6" name="CuadroTexto 5"/>
          <p:cNvSpPr txBox="1"/>
          <p:nvPr/>
        </p:nvSpPr>
        <p:spPr>
          <a:xfrm>
            <a:off x="5596433" y="5114839"/>
            <a:ext cx="2351776" cy="430887"/>
          </a:xfrm>
          <a:prstGeom prst="rect">
            <a:avLst/>
          </a:prstGeom>
          <a:noFill/>
        </p:spPr>
        <p:txBody>
          <a:bodyPr wrap="square" rtlCol="0">
            <a:spAutoFit/>
          </a:bodyPr>
          <a:lstStyle/>
          <a:p>
            <a:pPr algn="ctr"/>
            <a:r>
              <a:rPr lang="es-ES" sz="1100" b="1" dirty="0">
                <a:solidFill>
                  <a:schemeClr val="accent5">
                    <a:lumMod val="75000"/>
                  </a:schemeClr>
                </a:solidFill>
              </a:rPr>
              <a:t>Fig. 1 </a:t>
            </a:r>
            <a:r>
              <a:rPr lang="es-ES" sz="1100" dirty="0">
                <a:solidFill>
                  <a:schemeClr val="accent5">
                    <a:lumMod val="75000"/>
                  </a:schemeClr>
                </a:solidFill>
              </a:rPr>
              <a:t>Gestión estratégica</a:t>
            </a:r>
          </a:p>
          <a:p>
            <a:pPr algn="ctr"/>
            <a:r>
              <a:rPr lang="es-ES" sz="1100" b="1" dirty="0">
                <a:solidFill>
                  <a:schemeClr val="accent5">
                    <a:lumMod val="75000"/>
                  </a:schemeClr>
                </a:solidFill>
              </a:rPr>
              <a:t>Fuente: </a:t>
            </a:r>
            <a:r>
              <a:rPr lang="es-ES" sz="1100" dirty="0" err="1">
                <a:solidFill>
                  <a:schemeClr val="accent5">
                    <a:lumMod val="75000"/>
                  </a:schemeClr>
                </a:solidFill>
              </a:rPr>
              <a:t>Moodle</a:t>
            </a:r>
            <a:r>
              <a:rPr lang="es-ES" sz="1100" dirty="0">
                <a:solidFill>
                  <a:schemeClr val="accent5">
                    <a:lumMod val="75000"/>
                  </a:schemeClr>
                </a:solidFill>
              </a:rPr>
              <a:t> (2018)</a:t>
            </a:r>
          </a:p>
        </p:txBody>
      </p:sp>
    </p:spTree>
    <p:extLst>
      <p:ext uri="{BB962C8B-B14F-4D97-AF65-F5344CB8AC3E}">
        <p14:creationId xmlns:p14="http://schemas.microsoft.com/office/powerpoint/2010/main" val="1231153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94417" y="1925053"/>
            <a:ext cx="6657765" cy="4244741"/>
          </a:xfrm>
        </p:spPr>
        <p:txBody>
          <a:bodyPr>
            <a:normAutofit lnSpcReduction="10000"/>
          </a:bodyPr>
          <a:lstStyle/>
          <a:p>
            <a:pPr marL="0" indent="0" algn="just">
              <a:buNone/>
            </a:pPr>
            <a:r>
              <a:rPr lang="en-US" sz="1000" dirty="0" err="1">
                <a:solidFill>
                  <a:schemeClr val="bg2">
                    <a:lumMod val="25000"/>
                  </a:schemeClr>
                </a:solidFill>
              </a:rPr>
              <a:t>Buenosnegocios</a:t>
            </a:r>
            <a:r>
              <a:rPr lang="en-US" sz="1000" dirty="0">
                <a:solidFill>
                  <a:schemeClr val="bg2">
                    <a:lumMod val="25000"/>
                  </a:schemeClr>
                </a:solidFill>
              </a:rPr>
              <a:t> (2018). Marketing de </a:t>
            </a:r>
            <a:r>
              <a:rPr lang="en-US" sz="1000" dirty="0" err="1">
                <a:solidFill>
                  <a:schemeClr val="bg2">
                    <a:lumMod val="25000"/>
                  </a:schemeClr>
                </a:solidFill>
              </a:rPr>
              <a:t>afiliados</a:t>
            </a:r>
            <a:r>
              <a:rPr lang="en-US" sz="1000" dirty="0">
                <a:solidFill>
                  <a:schemeClr val="bg2">
                    <a:lumMod val="25000"/>
                  </a:schemeClr>
                </a:solidFill>
              </a:rPr>
              <a:t>: La </a:t>
            </a:r>
            <a:r>
              <a:rPr lang="en-US" sz="1000" dirty="0" err="1">
                <a:solidFill>
                  <a:schemeClr val="bg2">
                    <a:lumMod val="25000"/>
                  </a:schemeClr>
                </a:solidFill>
              </a:rPr>
              <a:t>generación</a:t>
            </a:r>
            <a:r>
              <a:rPr lang="en-US" sz="1000" dirty="0">
                <a:solidFill>
                  <a:schemeClr val="bg2">
                    <a:lumMod val="25000"/>
                  </a:schemeClr>
                </a:solidFill>
              </a:rPr>
              <a:t> de </a:t>
            </a:r>
            <a:r>
              <a:rPr lang="en-US" sz="1000" dirty="0" err="1">
                <a:solidFill>
                  <a:schemeClr val="bg2">
                    <a:lumMod val="25000"/>
                  </a:schemeClr>
                </a:solidFill>
              </a:rPr>
              <a:t>ingresos</a:t>
            </a:r>
            <a:r>
              <a:rPr lang="en-US" sz="1000" dirty="0">
                <a:solidFill>
                  <a:schemeClr val="bg2">
                    <a:lumMod val="25000"/>
                  </a:schemeClr>
                </a:solidFill>
              </a:rPr>
              <a:t> </a:t>
            </a:r>
            <a:r>
              <a:rPr lang="en-US" sz="1000" dirty="0" err="1">
                <a:solidFill>
                  <a:schemeClr val="bg2">
                    <a:lumMod val="25000"/>
                  </a:schemeClr>
                </a:solidFill>
              </a:rPr>
              <a:t>pasivos</a:t>
            </a:r>
            <a:r>
              <a:rPr lang="en-US" sz="1000" dirty="0">
                <a:solidFill>
                  <a:schemeClr val="bg2">
                    <a:lumMod val="25000"/>
                  </a:schemeClr>
                </a:solidFill>
              </a:rPr>
              <a:t> sin un </a:t>
            </a:r>
            <a:r>
              <a:rPr lang="en-US" sz="1000" dirty="0" err="1">
                <a:solidFill>
                  <a:schemeClr val="bg2">
                    <a:lumMod val="25000"/>
                  </a:schemeClr>
                </a:solidFill>
              </a:rPr>
              <a:t>producto</a:t>
            </a:r>
            <a:r>
              <a:rPr lang="en-US" sz="1000" dirty="0">
                <a:solidFill>
                  <a:schemeClr val="bg2">
                    <a:lumMod val="25000"/>
                  </a:schemeClr>
                </a:solidFill>
              </a:rPr>
              <a:t> </a:t>
            </a:r>
            <a:r>
              <a:rPr lang="en-US" sz="1000" dirty="0" err="1">
                <a:solidFill>
                  <a:schemeClr val="bg2">
                    <a:lumMod val="25000"/>
                  </a:schemeClr>
                </a:solidFill>
              </a:rPr>
              <a:t>ni</a:t>
            </a:r>
            <a:r>
              <a:rPr lang="en-US" sz="1000" dirty="0">
                <a:solidFill>
                  <a:schemeClr val="bg2">
                    <a:lumMod val="25000"/>
                  </a:schemeClr>
                </a:solidFill>
              </a:rPr>
              <a:t> </a:t>
            </a:r>
            <a:r>
              <a:rPr lang="en-US" sz="1000" dirty="0" err="1">
                <a:solidFill>
                  <a:schemeClr val="bg2">
                    <a:lumMod val="25000"/>
                  </a:schemeClr>
                </a:solidFill>
              </a:rPr>
              <a:t>clientes</a:t>
            </a:r>
            <a:r>
              <a:rPr lang="en-US" sz="1000" dirty="0">
                <a:solidFill>
                  <a:schemeClr val="bg2">
                    <a:lumMod val="25000"/>
                  </a:schemeClr>
                </a:solidFill>
              </a:rPr>
              <a:t> </a:t>
            </a:r>
            <a:r>
              <a:rPr lang="en-US" sz="1000" dirty="0" err="1">
                <a:solidFill>
                  <a:schemeClr val="bg2">
                    <a:lumMod val="25000"/>
                  </a:schemeClr>
                </a:solidFill>
              </a:rPr>
              <a:t>propios</a:t>
            </a:r>
            <a:r>
              <a:rPr lang="en-US" sz="1000" dirty="0">
                <a:solidFill>
                  <a:schemeClr val="bg2">
                    <a:lumMod val="25000"/>
                  </a:schemeClr>
                </a:solidFill>
              </a:rPr>
              <a:t>. </a:t>
            </a:r>
            <a:r>
              <a:rPr lang="en-US" sz="1000" dirty="0" err="1">
                <a:solidFill>
                  <a:schemeClr val="bg2">
                    <a:lumMod val="25000"/>
                  </a:schemeClr>
                </a:solidFill>
              </a:rPr>
              <a:t>Recuperado</a:t>
            </a:r>
            <a:r>
              <a:rPr lang="en-US" sz="1000" dirty="0">
                <a:solidFill>
                  <a:schemeClr val="bg2">
                    <a:lumMod val="25000"/>
                  </a:schemeClr>
                </a:solidFill>
              </a:rPr>
              <a:t> de: http://</a:t>
            </a:r>
            <a:r>
              <a:rPr lang="en-US" sz="1000" dirty="0" err="1">
                <a:solidFill>
                  <a:schemeClr val="bg2">
                    <a:lumMod val="25000"/>
                  </a:schemeClr>
                </a:solidFill>
              </a:rPr>
              <a:t>www.buenosnegociosonline.com</a:t>
            </a:r>
            <a:r>
              <a:rPr lang="en-US" sz="1000" dirty="0">
                <a:solidFill>
                  <a:schemeClr val="bg2">
                    <a:lumMod val="25000"/>
                  </a:schemeClr>
                </a:solidFill>
              </a:rPr>
              <a:t>/blog/marketing-de-</a:t>
            </a:r>
            <a:r>
              <a:rPr lang="en-US" sz="1000" dirty="0" err="1">
                <a:solidFill>
                  <a:schemeClr val="bg2">
                    <a:lumMod val="25000"/>
                  </a:schemeClr>
                </a:solidFill>
              </a:rPr>
              <a:t>afiliados</a:t>
            </a:r>
            <a:r>
              <a:rPr lang="en-US" sz="1000" dirty="0">
                <a:solidFill>
                  <a:schemeClr val="bg2">
                    <a:lumMod val="25000"/>
                  </a:schemeClr>
                </a:solidFill>
              </a:rPr>
              <a:t>-</a:t>
            </a:r>
            <a:r>
              <a:rPr lang="en-US" sz="1000" dirty="0" err="1">
                <a:solidFill>
                  <a:schemeClr val="bg2">
                    <a:lumMod val="25000"/>
                  </a:schemeClr>
                </a:solidFill>
              </a:rPr>
              <a:t>ingresos-pasivos</a:t>
            </a:r>
            <a:r>
              <a:rPr lang="en-US" sz="1000" dirty="0">
                <a:solidFill>
                  <a:schemeClr val="bg2">
                    <a:lumMod val="25000"/>
                  </a:schemeClr>
                </a:solidFill>
              </a:rPr>
              <a:t>/</a:t>
            </a:r>
          </a:p>
          <a:p>
            <a:pPr marL="0" indent="0" algn="just">
              <a:buNone/>
            </a:pPr>
            <a:r>
              <a:rPr lang="en-US" sz="1000" dirty="0">
                <a:solidFill>
                  <a:schemeClr val="bg2">
                    <a:lumMod val="25000"/>
                  </a:schemeClr>
                </a:solidFill>
              </a:rPr>
              <a:t>C3D (2018). </a:t>
            </a:r>
            <a:r>
              <a:rPr lang="en-US" sz="1000" dirty="0" err="1">
                <a:solidFill>
                  <a:schemeClr val="bg2">
                    <a:lumMod val="25000"/>
                  </a:schemeClr>
                </a:solidFill>
              </a:rPr>
              <a:t>Prototipos</a:t>
            </a:r>
            <a:r>
              <a:rPr lang="en-US" sz="1000" dirty="0">
                <a:solidFill>
                  <a:schemeClr val="bg2">
                    <a:lumMod val="25000"/>
                  </a:schemeClr>
                </a:solidFill>
              </a:rPr>
              <a:t>. </a:t>
            </a:r>
            <a:r>
              <a:rPr lang="en-US" sz="1000" dirty="0" err="1">
                <a:solidFill>
                  <a:schemeClr val="bg2">
                    <a:lumMod val="25000"/>
                  </a:schemeClr>
                </a:solidFill>
              </a:rPr>
              <a:t>Recuperado</a:t>
            </a:r>
            <a:r>
              <a:rPr lang="en-US" sz="1000" dirty="0">
                <a:solidFill>
                  <a:schemeClr val="bg2">
                    <a:lumMod val="25000"/>
                  </a:schemeClr>
                </a:solidFill>
              </a:rPr>
              <a:t> de: http://www.c3d.cl/prototipos/</a:t>
            </a:r>
          </a:p>
          <a:p>
            <a:pPr marL="0" indent="0" algn="just">
              <a:buNone/>
            </a:pPr>
            <a:r>
              <a:rPr lang="es-MX" sz="1000" dirty="0">
                <a:solidFill>
                  <a:schemeClr val="bg2">
                    <a:lumMod val="25000"/>
                  </a:schemeClr>
                </a:solidFill>
              </a:rPr>
              <a:t>Castillo, A., Matías, M., Nájera, E., Santoyo, K. </a:t>
            </a:r>
            <a:r>
              <a:rPr lang="en-US" sz="1000" dirty="0">
                <a:solidFill>
                  <a:schemeClr val="bg2">
                    <a:lumMod val="25000"/>
                  </a:schemeClr>
                </a:solidFill>
              </a:rPr>
              <a:t>(2018). </a:t>
            </a:r>
            <a:r>
              <a:rPr lang="en-US" sz="1000" dirty="0" err="1">
                <a:solidFill>
                  <a:schemeClr val="bg2">
                    <a:lumMod val="25000"/>
                  </a:schemeClr>
                </a:solidFill>
              </a:rPr>
              <a:t>Bocetos</a:t>
            </a:r>
            <a:r>
              <a:rPr lang="en-US" sz="1000" dirty="0">
                <a:solidFill>
                  <a:schemeClr val="bg2">
                    <a:lumMod val="25000"/>
                  </a:schemeClr>
                </a:solidFill>
              </a:rPr>
              <a:t> y </a:t>
            </a:r>
            <a:r>
              <a:rPr lang="en-US" sz="1000" dirty="0" err="1">
                <a:solidFill>
                  <a:schemeClr val="bg2">
                    <a:lumMod val="25000"/>
                  </a:schemeClr>
                </a:solidFill>
              </a:rPr>
              <a:t>fotografías</a:t>
            </a:r>
            <a:r>
              <a:rPr lang="en-US" sz="1000" dirty="0">
                <a:solidFill>
                  <a:schemeClr val="bg2">
                    <a:lumMod val="25000"/>
                  </a:schemeClr>
                </a:solidFill>
              </a:rPr>
              <a:t> de </a:t>
            </a:r>
            <a:r>
              <a:rPr lang="en-US" sz="1000" dirty="0" err="1">
                <a:solidFill>
                  <a:schemeClr val="bg2">
                    <a:lumMod val="25000"/>
                  </a:schemeClr>
                </a:solidFill>
              </a:rPr>
              <a:t>resultados</a:t>
            </a:r>
            <a:r>
              <a:rPr lang="en-US" sz="1000" dirty="0">
                <a:solidFill>
                  <a:schemeClr val="bg2">
                    <a:lumMod val="25000"/>
                  </a:schemeClr>
                </a:solidFill>
              </a:rPr>
              <a:t> </a:t>
            </a:r>
            <a:r>
              <a:rPr lang="en-US" sz="1000" dirty="0" err="1">
                <a:solidFill>
                  <a:schemeClr val="bg2">
                    <a:lumMod val="25000"/>
                  </a:schemeClr>
                </a:solidFill>
              </a:rPr>
              <a:t>obtenidos</a:t>
            </a:r>
            <a:r>
              <a:rPr lang="en-US" sz="1000" dirty="0">
                <a:solidFill>
                  <a:schemeClr val="bg2">
                    <a:lumMod val="25000"/>
                  </a:schemeClr>
                </a:solidFill>
              </a:rPr>
              <a:t> </a:t>
            </a:r>
            <a:r>
              <a:rPr lang="en-US" sz="1000" dirty="0" err="1">
                <a:solidFill>
                  <a:schemeClr val="bg2">
                    <a:lumMod val="25000"/>
                  </a:schemeClr>
                </a:solidFill>
              </a:rPr>
              <a:t>en</a:t>
            </a:r>
            <a:r>
              <a:rPr lang="en-US" sz="1000" dirty="0">
                <a:solidFill>
                  <a:schemeClr val="bg2">
                    <a:lumMod val="25000"/>
                  </a:schemeClr>
                </a:solidFill>
              </a:rPr>
              <a:t> </a:t>
            </a:r>
            <a:r>
              <a:rPr lang="en-US" sz="1000" dirty="0" err="1">
                <a:solidFill>
                  <a:schemeClr val="bg2">
                    <a:lumMod val="25000"/>
                  </a:schemeClr>
                </a:solidFill>
              </a:rPr>
              <a:t>clase</a:t>
            </a:r>
            <a:r>
              <a:rPr lang="es-ES" sz="1000" dirty="0">
                <a:solidFill>
                  <a:schemeClr val="bg2">
                    <a:lumMod val="25000"/>
                  </a:schemeClr>
                </a:solidFill>
              </a:rPr>
              <a:t>, a partir de la carpeta del proyecto.</a:t>
            </a:r>
            <a:endParaRPr lang="en-US" sz="1000" dirty="0">
              <a:solidFill>
                <a:schemeClr val="bg2">
                  <a:lumMod val="25000"/>
                </a:schemeClr>
              </a:solidFill>
            </a:endParaRPr>
          </a:p>
          <a:p>
            <a:pPr marL="0" indent="0" algn="just">
              <a:buNone/>
            </a:pPr>
            <a:r>
              <a:rPr lang="en-US" sz="1000" dirty="0">
                <a:solidFill>
                  <a:schemeClr val="bg2">
                    <a:lumMod val="25000"/>
                  </a:schemeClr>
                </a:solidFill>
              </a:rPr>
              <a:t>De la </a:t>
            </a:r>
            <a:r>
              <a:rPr lang="en-US" sz="1000" dirty="0" err="1">
                <a:solidFill>
                  <a:schemeClr val="bg2">
                    <a:lumMod val="25000"/>
                  </a:schemeClr>
                </a:solidFill>
              </a:rPr>
              <a:t>Sancha</a:t>
            </a:r>
            <a:r>
              <a:rPr lang="en-US" sz="1000" dirty="0">
                <a:solidFill>
                  <a:schemeClr val="bg2">
                    <a:lumMod val="25000"/>
                  </a:schemeClr>
                </a:solidFill>
              </a:rPr>
              <a:t>, H. (2018). </a:t>
            </a:r>
            <a:r>
              <a:rPr lang="en-US" sz="1000" dirty="0" err="1">
                <a:solidFill>
                  <a:schemeClr val="bg2">
                    <a:lumMod val="25000"/>
                  </a:schemeClr>
                </a:solidFill>
              </a:rPr>
              <a:t>Bocetos</a:t>
            </a:r>
            <a:r>
              <a:rPr lang="en-US" sz="1000" dirty="0">
                <a:solidFill>
                  <a:schemeClr val="bg2">
                    <a:lumMod val="25000"/>
                  </a:schemeClr>
                </a:solidFill>
              </a:rPr>
              <a:t> y </a:t>
            </a:r>
            <a:r>
              <a:rPr lang="en-US" sz="1000" dirty="0" err="1">
                <a:solidFill>
                  <a:schemeClr val="bg2">
                    <a:lumMod val="25000"/>
                  </a:schemeClr>
                </a:solidFill>
              </a:rPr>
              <a:t>fotografías</a:t>
            </a:r>
            <a:r>
              <a:rPr lang="en-US" sz="1000" dirty="0">
                <a:solidFill>
                  <a:schemeClr val="bg2">
                    <a:lumMod val="25000"/>
                  </a:schemeClr>
                </a:solidFill>
              </a:rPr>
              <a:t> de </a:t>
            </a:r>
            <a:r>
              <a:rPr lang="en-US" sz="1000" dirty="0" err="1">
                <a:solidFill>
                  <a:schemeClr val="bg2">
                    <a:lumMod val="25000"/>
                  </a:schemeClr>
                </a:solidFill>
              </a:rPr>
              <a:t>resultados</a:t>
            </a:r>
            <a:r>
              <a:rPr lang="en-US" sz="1000" dirty="0">
                <a:solidFill>
                  <a:schemeClr val="bg2">
                    <a:lumMod val="25000"/>
                  </a:schemeClr>
                </a:solidFill>
              </a:rPr>
              <a:t> </a:t>
            </a:r>
            <a:r>
              <a:rPr lang="en-US" sz="1000" dirty="0" err="1">
                <a:solidFill>
                  <a:schemeClr val="bg2">
                    <a:lumMod val="25000"/>
                  </a:schemeClr>
                </a:solidFill>
              </a:rPr>
              <a:t>obtenidos</a:t>
            </a:r>
            <a:r>
              <a:rPr lang="en-US" sz="1000" dirty="0">
                <a:solidFill>
                  <a:schemeClr val="bg2">
                    <a:lumMod val="25000"/>
                  </a:schemeClr>
                </a:solidFill>
              </a:rPr>
              <a:t> </a:t>
            </a:r>
            <a:r>
              <a:rPr lang="en-US" sz="1000" dirty="0" err="1">
                <a:solidFill>
                  <a:schemeClr val="bg2">
                    <a:lumMod val="25000"/>
                  </a:schemeClr>
                </a:solidFill>
              </a:rPr>
              <a:t>en</a:t>
            </a:r>
            <a:r>
              <a:rPr lang="en-US" sz="1000" dirty="0">
                <a:solidFill>
                  <a:schemeClr val="bg2">
                    <a:lumMod val="25000"/>
                  </a:schemeClr>
                </a:solidFill>
              </a:rPr>
              <a:t> </a:t>
            </a:r>
            <a:r>
              <a:rPr lang="en-US" sz="1000" dirty="0" err="1">
                <a:solidFill>
                  <a:schemeClr val="bg2">
                    <a:lumMod val="25000"/>
                  </a:schemeClr>
                </a:solidFill>
              </a:rPr>
              <a:t>clase</a:t>
            </a:r>
            <a:r>
              <a:rPr lang="es-ES" sz="1000" dirty="0">
                <a:solidFill>
                  <a:schemeClr val="bg2">
                    <a:lumMod val="25000"/>
                  </a:schemeClr>
                </a:solidFill>
              </a:rPr>
              <a:t>, a partir de la carpeta del proyecto.</a:t>
            </a:r>
            <a:endParaRPr lang="en-US" sz="1000" dirty="0">
              <a:solidFill>
                <a:schemeClr val="bg2">
                  <a:lumMod val="25000"/>
                </a:schemeClr>
              </a:solidFill>
            </a:endParaRPr>
          </a:p>
          <a:p>
            <a:pPr marL="0" indent="0" algn="just">
              <a:buNone/>
            </a:pPr>
            <a:r>
              <a:rPr lang="en-US" sz="1000" dirty="0" err="1">
                <a:solidFill>
                  <a:schemeClr val="bg2">
                    <a:lumMod val="25000"/>
                  </a:schemeClr>
                </a:solidFill>
              </a:rPr>
              <a:t>Fertimon</a:t>
            </a:r>
            <a:r>
              <a:rPr lang="en-US" sz="1000" dirty="0">
                <a:solidFill>
                  <a:schemeClr val="bg2">
                    <a:lumMod val="25000"/>
                  </a:schemeClr>
                </a:solidFill>
              </a:rPr>
              <a:t> (2018). Set </a:t>
            </a:r>
            <a:r>
              <a:rPr lang="en-US" sz="1000" dirty="0" err="1">
                <a:solidFill>
                  <a:schemeClr val="bg2">
                    <a:lumMod val="25000"/>
                  </a:schemeClr>
                </a:solidFill>
              </a:rPr>
              <a:t>herramientas</a:t>
            </a:r>
            <a:r>
              <a:rPr lang="en-US" sz="1000" dirty="0">
                <a:solidFill>
                  <a:schemeClr val="bg2">
                    <a:lumMod val="25000"/>
                  </a:schemeClr>
                </a:solidFill>
              </a:rPr>
              <a:t> 8 </a:t>
            </a:r>
            <a:r>
              <a:rPr lang="en-US" sz="1000" dirty="0" err="1">
                <a:solidFill>
                  <a:schemeClr val="bg2">
                    <a:lumMod val="25000"/>
                  </a:schemeClr>
                </a:solidFill>
              </a:rPr>
              <a:t>pzs</a:t>
            </a:r>
            <a:r>
              <a:rPr lang="en-US" sz="1000" dirty="0">
                <a:solidFill>
                  <a:schemeClr val="bg2">
                    <a:lumMod val="25000"/>
                  </a:schemeClr>
                </a:solidFill>
              </a:rPr>
              <a:t> color </a:t>
            </a:r>
            <a:r>
              <a:rPr lang="en-US" sz="1000" dirty="0" err="1">
                <a:solidFill>
                  <a:schemeClr val="bg2">
                    <a:lumMod val="25000"/>
                  </a:schemeClr>
                </a:solidFill>
              </a:rPr>
              <a:t>rosa</a:t>
            </a:r>
            <a:r>
              <a:rPr lang="en-US" sz="1000" dirty="0">
                <a:solidFill>
                  <a:schemeClr val="bg2">
                    <a:lumMod val="25000"/>
                  </a:schemeClr>
                </a:solidFill>
              </a:rPr>
              <a:t> </a:t>
            </a:r>
            <a:r>
              <a:rPr lang="en-US" sz="1000" dirty="0" err="1">
                <a:solidFill>
                  <a:schemeClr val="bg2">
                    <a:lumMod val="25000"/>
                  </a:schemeClr>
                </a:solidFill>
              </a:rPr>
              <a:t>pretul</a:t>
            </a:r>
            <a:r>
              <a:rPr lang="en-US" sz="1000" dirty="0">
                <a:solidFill>
                  <a:schemeClr val="bg2">
                    <a:lumMod val="25000"/>
                  </a:schemeClr>
                </a:solidFill>
              </a:rPr>
              <a:t>. </a:t>
            </a:r>
            <a:r>
              <a:rPr lang="en-US" sz="1000" dirty="0" err="1">
                <a:solidFill>
                  <a:schemeClr val="bg2">
                    <a:lumMod val="25000"/>
                  </a:schemeClr>
                </a:solidFill>
              </a:rPr>
              <a:t>Recuperado</a:t>
            </a:r>
            <a:r>
              <a:rPr lang="en-US" sz="1000" dirty="0">
                <a:solidFill>
                  <a:schemeClr val="bg2">
                    <a:lumMod val="25000"/>
                  </a:schemeClr>
                </a:solidFill>
              </a:rPr>
              <a:t> de: </a:t>
            </a:r>
            <a:r>
              <a:rPr lang="es-MX" sz="1000" dirty="0">
                <a:solidFill>
                  <a:schemeClr val="bg2">
                    <a:lumMod val="25000"/>
                  </a:schemeClr>
                </a:solidFill>
              </a:rPr>
              <a:t>https://www.fertimon.com.mx/Set-Herramientas-8-Pzas-Color-Rosa-Pretul-,3961_524750720</a:t>
            </a:r>
          </a:p>
          <a:p>
            <a:pPr marL="0" indent="0" algn="just">
              <a:buNone/>
            </a:pPr>
            <a:r>
              <a:rPr lang="es-ES" sz="1000" dirty="0">
                <a:solidFill>
                  <a:schemeClr val="bg2">
                    <a:lumMod val="25000"/>
                  </a:schemeClr>
                </a:solidFill>
              </a:rPr>
              <a:t>J, </a:t>
            </a:r>
            <a:r>
              <a:rPr lang="es-ES" sz="1000" dirty="0" err="1">
                <a:solidFill>
                  <a:schemeClr val="bg2">
                    <a:lumMod val="25000"/>
                  </a:schemeClr>
                </a:solidFill>
              </a:rPr>
              <a:t>experts</a:t>
            </a:r>
            <a:r>
              <a:rPr lang="es-ES" sz="1000" dirty="0">
                <a:solidFill>
                  <a:schemeClr val="bg2">
                    <a:lumMod val="25000"/>
                  </a:schemeClr>
                </a:solidFill>
              </a:rPr>
              <a:t>. (2018). EZ4 angaria </a:t>
            </a:r>
            <a:r>
              <a:rPr lang="es-ES" sz="1000" dirty="0" err="1">
                <a:solidFill>
                  <a:schemeClr val="bg2">
                    <a:lumMod val="25000"/>
                  </a:schemeClr>
                </a:solidFill>
              </a:rPr>
              <a:t>benefícios</a:t>
            </a:r>
            <a:r>
              <a:rPr lang="es-ES" sz="1000" dirty="0">
                <a:solidFill>
                  <a:schemeClr val="bg2">
                    <a:lumMod val="25000"/>
                  </a:schemeClr>
                </a:solidFill>
              </a:rPr>
              <a:t> </a:t>
            </a:r>
            <a:r>
              <a:rPr lang="es-ES" sz="1000" dirty="0" err="1">
                <a:solidFill>
                  <a:schemeClr val="bg2">
                    <a:lumMod val="25000"/>
                  </a:schemeClr>
                </a:solidFill>
              </a:rPr>
              <a:t>com</a:t>
            </a:r>
            <a:r>
              <a:rPr lang="es-ES" sz="1000" dirty="0">
                <a:solidFill>
                  <a:schemeClr val="bg2">
                    <a:lumMod val="25000"/>
                  </a:schemeClr>
                </a:solidFill>
              </a:rPr>
              <a:t> software de </a:t>
            </a:r>
            <a:r>
              <a:rPr lang="es-ES" sz="1000" dirty="0" err="1">
                <a:solidFill>
                  <a:schemeClr val="bg2">
                    <a:lumMod val="25000"/>
                  </a:schemeClr>
                </a:solidFill>
              </a:rPr>
              <a:t>gestão</a:t>
            </a:r>
            <a:r>
              <a:rPr lang="es-ES" sz="1000" dirty="0">
                <a:solidFill>
                  <a:schemeClr val="bg2">
                    <a:lumMod val="25000"/>
                  </a:schemeClr>
                </a:solidFill>
              </a:rPr>
              <a:t> de </a:t>
            </a:r>
            <a:r>
              <a:rPr lang="es-ES" sz="1000" dirty="0" err="1">
                <a:solidFill>
                  <a:schemeClr val="bg2">
                    <a:lumMod val="25000"/>
                  </a:schemeClr>
                </a:solidFill>
              </a:rPr>
              <a:t>projetos</a:t>
            </a:r>
            <a:r>
              <a:rPr lang="es-ES" sz="1000" dirty="0">
                <a:solidFill>
                  <a:schemeClr val="bg2">
                    <a:lumMod val="25000"/>
                  </a:schemeClr>
                </a:solidFill>
              </a:rPr>
              <a:t>. Recuperado de: http://</a:t>
            </a:r>
            <a:r>
              <a:rPr lang="es-ES" sz="1000" dirty="0" err="1">
                <a:solidFill>
                  <a:schemeClr val="bg2">
                    <a:lumMod val="25000"/>
                  </a:schemeClr>
                </a:solidFill>
              </a:rPr>
              <a:t>www.jexperts.com.br</a:t>
            </a:r>
            <a:r>
              <a:rPr lang="es-ES" sz="1000" dirty="0">
                <a:solidFill>
                  <a:schemeClr val="bg2">
                    <a:lumMod val="25000"/>
                  </a:schemeClr>
                </a:solidFill>
              </a:rPr>
              <a:t>/ez4-angaria-beneficios-com-software-de-gestao-de-projetos/</a:t>
            </a:r>
          </a:p>
          <a:p>
            <a:pPr marL="0" indent="0" algn="just">
              <a:buNone/>
            </a:pPr>
            <a:r>
              <a:rPr lang="es-ES" sz="1000" dirty="0">
                <a:solidFill>
                  <a:schemeClr val="bg2">
                    <a:lumMod val="25000"/>
                  </a:schemeClr>
                </a:solidFill>
              </a:rPr>
              <a:t>Medium </a:t>
            </a:r>
            <a:r>
              <a:rPr lang="es-ES" sz="1000" dirty="0" err="1">
                <a:solidFill>
                  <a:schemeClr val="bg2">
                    <a:lumMod val="25000"/>
                  </a:schemeClr>
                </a:solidFill>
              </a:rPr>
              <a:t>doohnow</a:t>
            </a:r>
            <a:r>
              <a:rPr lang="es-ES" sz="1000" dirty="0">
                <a:solidFill>
                  <a:schemeClr val="bg2">
                    <a:lumMod val="25000"/>
                  </a:schemeClr>
                </a:solidFill>
              </a:rPr>
              <a:t> (2016). A </a:t>
            </a:r>
            <a:r>
              <a:rPr lang="es-ES" sz="1000" dirty="0" err="1">
                <a:solidFill>
                  <a:schemeClr val="bg2">
                    <a:lumMod val="25000"/>
                  </a:schemeClr>
                </a:solidFill>
              </a:rPr>
              <a:t>gestão</a:t>
            </a:r>
            <a:r>
              <a:rPr lang="es-ES" sz="1000" dirty="0">
                <a:solidFill>
                  <a:schemeClr val="bg2">
                    <a:lumMod val="25000"/>
                  </a:schemeClr>
                </a:solidFill>
              </a:rPr>
              <a:t> de </a:t>
            </a:r>
            <a:r>
              <a:rPr lang="es-ES" sz="1000" dirty="0" err="1">
                <a:solidFill>
                  <a:schemeClr val="bg2">
                    <a:lumMod val="25000"/>
                  </a:schemeClr>
                </a:solidFill>
              </a:rPr>
              <a:t>um</a:t>
            </a:r>
            <a:r>
              <a:rPr lang="es-ES" sz="1000" dirty="0">
                <a:solidFill>
                  <a:schemeClr val="bg2">
                    <a:lumMod val="25000"/>
                  </a:schemeClr>
                </a:solidFill>
              </a:rPr>
              <a:t> </a:t>
            </a:r>
            <a:r>
              <a:rPr lang="es-ES" sz="1000" dirty="0" err="1">
                <a:solidFill>
                  <a:schemeClr val="bg2">
                    <a:lumMod val="25000"/>
                  </a:schemeClr>
                </a:solidFill>
              </a:rPr>
              <a:t>projeto</a:t>
            </a:r>
            <a:r>
              <a:rPr lang="es-ES" sz="1000" dirty="0">
                <a:solidFill>
                  <a:schemeClr val="bg2">
                    <a:lumMod val="25000"/>
                  </a:schemeClr>
                </a:solidFill>
              </a:rPr>
              <a:t> de </a:t>
            </a:r>
            <a:r>
              <a:rPr lang="es-ES" sz="1000" dirty="0" err="1">
                <a:solidFill>
                  <a:schemeClr val="bg2">
                    <a:lumMod val="25000"/>
                  </a:schemeClr>
                </a:solidFill>
              </a:rPr>
              <a:t>startup</a:t>
            </a:r>
            <a:r>
              <a:rPr lang="es-ES" sz="1000" dirty="0">
                <a:solidFill>
                  <a:schemeClr val="bg2">
                    <a:lumMod val="25000"/>
                  </a:schemeClr>
                </a:solidFill>
              </a:rPr>
              <a:t>. Recuperado de: </a:t>
            </a:r>
            <a:r>
              <a:rPr lang="es-ES" sz="1000" dirty="0" err="1">
                <a:solidFill>
                  <a:schemeClr val="bg2">
                    <a:lumMod val="25000"/>
                  </a:schemeClr>
                </a:solidFill>
              </a:rPr>
              <a:t>https</a:t>
            </a:r>
            <a:r>
              <a:rPr lang="es-ES" sz="1000" dirty="0">
                <a:solidFill>
                  <a:schemeClr val="bg2">
                    <a:lumMod val="25000"/>
                  </a:schemeClr>
                </a:solidFill>
              </a:rPr>
              <a:t>://</a:t>
            </a:r>
            <a:r>
              <a:rPr lang="es-ES" sz="1000" dirty="0" err="1">
                <a:solidFill>
                  <a:schemeClr val="bg2">
                    <a:lumMod val="25000"/>
                  </a:schemeClr>
                </a:solidFill>
              </a:rPr>
              <a:t>medium.doohnow.com</a:t>
            </a:r>
            <a:r>
              <a:rPr lang="es-ES" sz="1000" dirty="0">
                <a:solidFill>
                  <a:schemeClr val="bg2">
                    <a:lumMod val="25000"/>
                  </a:schemeClr>
                </a:solidFill>
              </a:rPr>
              <a:t>/a-gestão-de-um-projeto-de-startup-cd83f8dbffed</a:t>
            </a:r>
          </a:p>
          <a:p>
            <a:pPr marL="0" indent="0" algn="just">
              <a:buNone/>
            </a:pPr>
            <a:r>
              <a:rPr lang="es-ES" sz="1000" dirty="0" err="1">
                <a:solidFill>
                  <a:schemeClr val="bg2">
                    <a:lumMod val="25000"/>
                  </a:schemeClr>
                </a:solidFill>
              </a:rPr>
              <a:t>Mindomo</a:t>
            </a:r>
            <a:r>
              <a:rPr lang="es-ES" sz="1000" dirty="0">
                <a:solidFill>
                  <a:schemeClr val="bg2">
                    <a:lumMod val="25000"/>
                  </a:schemeClr>
                </a:solidFill>
              </a:rPr>
              <a:t> (2018). Segmentación de mercado. Recuperado de: </a:t>
            </a:r>
            <a:r>
              <a:rPr lang="es-ES" sz="1000" dirty="0" err="1">
                <a:solidFill>
                  <a:schemeClr val="bg2">
                    <a:lumMod val="25000"/>
                  </a:schemeClr>
                </a:solidFill>
              </a:rPr>
              <a:t>https</a:t>
            </a:r>
            <a:r>
              <a:rPr lang="es-ES" sz="1000" dirty="0">
                <a:solidFill>
                  <a:schemeClr val="bg2">
                    <a:lumMod val="25000"/>
                  </a:schemeClr>
                </a:solidFill>
              </a:rPr>
              <a:t>://</a:t>
            </a:r>
            <a:r>
              <a:rPr lang="es-ES" sz="1000" dirty="0" err="1">
                <a:solidFill>
                  <a:schemeClr val="bg2">
                    <a:lumMod val="25000"/>
                  </a:schemeClr>
                </a:solidFill>
              </a:rPr>
              <a:t>www.mindomo.com</a:t>
            </a:r>
            <a:r>
              <a:rPr lang="es-ES" sz="1000" dirty="0">
                <a:solidFill>
                  <a:schemeClr val="bg2">
                    <a:lumMod val="25000"/>
                  </a:schemeClr>
                </a:solidFill>
              </a:rPr>
              <a:t>/es/</a:t>
            </a:r>
            <a:r>
              <a:rPr lang="es-ES" sz="1000" dirty="0" err="1">
                <a:solidFill>
                  <a:schemeClr val="bg2">
                    <a:lumMod val="25000"/>
                  </a:schemeClr>
                </a:solidFill>
              </a:rPr>
              <a:t>mindmap</a:t>
            </a:r>
            <a:r>
              <a:rPr lang="es-ES" sz="1000" dirty="0">
                <a:solidFill>
                  <a:schemeClr val="bg2">
                    <a:lumMod val="25000"/>
                  </a:schemeClr>
                </a:solidFill>
              </a:rPr>
              <a:t>/segmentacion-de-mercado-b6cbd1eeef00c644dafccdba5db4f758</a:t>
            </a:r>
          </a:p>
          <a:p>
            <a:pPr marL="0" indent="0" algn="just">
              <a:buNone/>
            </a:pPr>
            <a:r>
              <a:rPr lang="es-ES" sz="1000" dirty="0" err="1">
                <a:solidFill>
                  <a:schemeClr val="bg2">
                    <a:lumMod val="25000"/>
                  </a:schemeClr>
                </a:solidFill>
              </a:rPr>
              <a:t>Moodle</a:t>
            </a:r>
            <a:r>
              <a:rPr lang="es-ES" sz="1000" dirty="0">
                <a:solidFill>
                  <a:schemeClr val="bg2">
                    <a:lumMod val="25000"/>
                  </a:schemeClr>
                </a:solidFill>
              </a:rPr>
              <a:t>. (2018). GESTIÓN ESTRATÉGICA. Recuperado de: http://</a:t>
            </a:r>
            <a:r>
              <a:rPr lang="es-ES" sz="1000" dirty="0" err="1">
                <a:solidFill>
                  <a:schemeClr val="bg2">
                    <a:lumMod val="25000"/>
                  </a:schemeClr>
                </a:solidFill>
              </a:rPr>
              <a:t>moodle.itslp.edu.mx</a:t>
            </a:r>
            <a:r>
              <a:rPr lang="es-ES" sz="1000" dirty="0">
                <a:solidFill>
                  <a:schemeClr val="bg2">
                    <a:lumMod val="25000"/>
                  </a:schemeClr>
                </a:solidFill>
              </a:rPr>
              <a:t>/</a:t>
            </a:r>
            <a:r>
              <a:rPr lang="es-ES" sz="1000" dirty="0" err="1">
                <a:solidFill>
                  <a:schemeClr val="bg2">
                    <a:lumMod val="25000"/>
                  </a:schemeClr>
                </a:solidFill>
              </a:rPr>
              <a:t>course</a:t>
            </a:r>
            <a:r>
              <a:rPr lang="es-ES" sz="1000" dirty="0">
                <a:solidFill>
                  <a:schemeClr val="bg2">
                    <a:lumMod val="25000"/>
                  </a:schemeClr>
                </a:solidFill>
              </a:rPr>
              <a:t>/</a:t>
            </a:r>
            <a:r>
              <a:rPr lang="es-ES" sz="1000" dirty="0" err="1">
                <a:solidFill>
                  <a:schemeClr val="bg2">
                    <a:lumMod val="25000"/>
                  </a:schemeClr>
                </a:solidFill>
              </a:rPr>
              <a:t>info.php?id</a:t>
            </a:r>
            <a:r>
              <a:rPr lang="es-ES" sz="1000" dirty="0">
                <a:solidFill>
                  <a:schemeClr val="bg2">
                    <a:lumMod val="25000"/>
                  </a:schemeClr>
                </a:solidFill>
              </a:rPr>
              <a:t>=409</a:t>
            </a:r>
          </a:p>
          <a:p>
            <a:pPr marL="0" indent="0" algn="just">
              <a:buNone/>
            </a:pPr>
            <a:r>
              <a:rPr lang="es-ES" sz="1000" dirty="0" err="1">
                <a:solidFill>
                  <a:schemeClr val="bg2">
                    <a:lumMod val="25000"/>
                  </a:schemeClr>
                </a:solidFill>
              </a:rPr>
              <a:t>QuestionPro</a:t>
            </a:r>
            <a:r>
              <a:rPr lang="es-ES" sz="1000" dirty="0">
                <a:solidFill>
                  <a:schemeClr val="bg2">
                    <a:lumMod val="25000"/>
                  </a:schemeClr>
                </a:solidFill>
              </a:rPr>
              <a:t> (2018). Cómo usar el FODA de manera eficiente en tu plan de marketing. Recuperado de: https://www.questionpro.com/blog/es/analisis-foda-para-clientes/</a:t>
            </a:r>
          </a:p>
          <a:p>
            <a:pPr marL="0" indent="0" algn="just">
              <a:buNone/>
            </a:pPr>
            <a:r>
              <a:rPr lang="es-ES" sz="1000" dirty="0">
                <a:solidFill>
                  <a:schemeClr val="bg2">
                    <a:lumMod val="25000"/>
                  </a:schemeClr>
                </a:solidFill>
              </a:rPr>
              <a:t>Ramiro Pinto (2017).  Los límites del crecimiento económico y la renta básica. Recuperado de: https://ramiropinto.es/2017/03/27/limite-crecimiento-economico/</a:t>
            </a:r>
          </a:p>
        </p:txBody>
      </p:sp>
    </p:spTree>
    <p:extLst>
      <p:ext uri="{BB962C8B-B14F-4D97-AF65-F5344CB8AC3E}">
        <p14:creationId xmlns:p14="http://schemas.microsoft.com/office/powerpoint/2010/main" val="1098082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7"/>
          <p:cNvSpPr>
            <a:spLocks noGrp="1"/>
          </p:cNvSpPr>
          <p:nvPr>
            <p:ph idx="1"/>
          </p:nvPr>
        </p:nvSpPr>
        <p:spPr>
          <a:xfrm>
            <a:off x="4939153" y="2516108"/>
            <a:ext cx="3420216" cy="1820862"/>
          </a:xfrm>
          <a:prstGeom prst="rect">
            <a:avLst/>
          </a:prstGeom>
        </p:spPr>
        <p:txBody>
          <a:bodyPr>
            <a:normAutofit/>
          </a:bodyPr>
          <a:lstStyle/>
          <a:p>
            <a:pPr algn="just">
              <a:lnSpc>
                <a:spcPct val="130000"/>
              </a:lnSpc>
            </a:pPr>
            <a:r>
              <a:rPr lang="es-ES" sz="1400" dirty="0">
                <a:solidFill>
                  <a:schemeClr val="bg2">
                    <a:lumMod val="25000"/>
                  </a:schemeClr>
                </a:solidFill>
              </a:rPr>
              <a:t>La estrategia es el resultado de un sistema de prioridades aplicado tanto a la genética del producto como a la concentración de los recursos necesarios para su gestión.</a:t>
            </a:r>
          </a:p>
        </p:txBody>
      </p:sp>
      <p:sp>
        <p:nvSpPr>
          <p:cNvPr id="8" name="Marcador de contenido 5"/>
          <p:cNvSpPr>
            <a:spLocks noGrp="1"/>
          </p:cNvSpPr>
          <p:nvPr>
            <p:ph sz="half" idx="4294967295"/>
          </p:nvPr>
        </p:nvSpPr>
        <p:spPr>
          <a:xfrm>
            <a:off x="873959" y="2516108"/>
            <a:ext cx="3630613" cy="1820862"/>
          </a:xfrm>
          <a:prstGeom prst="rect">
            <a:avLst/>
          </a:prstGeom>
        </p:spPr>
        <p:txBody>
          <a:bodyPr>
            <a:normAutofit/>
          </a:bodyPr>
          <a:lstStyle/>
          <a:p>
            <a:pPr algn="just">
              <a:lnSpc>
                <a:spcPct val="130000"/>
              </a:lnSpc>
            </a:pPr>
            <a:r>
              <a:rPr lang="es-ES" sz="1500" dirty="0">
                <a:solidFill>
                  <a:schemeClr val="bg2">
                    <a:lumMod val="25000"/>
                  </a:schemeClr>
                </a:solidFill>
              </a:rPr>
              <a:t>Es la dimensión dentro de la Gestión Estratégica del Diseño y tiene que ver con la capacidad de las personas para lograr tácticas adecuadas que sirvan para afrontar cualquier contingencia y reto.</a:t>
            </a:r>
          </a:p>
        </p:txBody>
      </p:sp>
      <p:sp>
        <p:nvSpPr>
          <p:cNvPr id="10" name="Marcador de texto 4"/>
          <p:cNvSpPr txBox="1">
            <a:spLocks/>
          </p:cNvSpPr>
          <p:nvPr/>
        </p:nvSpPr>
        <p:spPr>
          <a:xfrm>
            <a:off x="671786" y="2225660"/>
            <a:ext cx="3400433" cy="427866"/>
          </a:xfrm>
          <a:prstGeom prst="rect">
            <a:avLst/>
          </a:prstGeom>
        </p:spPr>
        <p:txBody>
          <a:bodyPr vert="horz" lIns="121899" tIns="60949" rIns="121899" bIns="60949" rtlCol="0">
            <a:noAutofit/>
          </a:bodyPr>
          <a:lstStyle>
            <a:lvl1pPr marL="228560" indent="-228560" algn="l" defTabSz="914240" rtl="0" eaLnBrk="1" latinLnBrk="0" hangingPunct="1">
              <a:lnSpc>
                <a:spcPct val="90000"/>
              </a:lnSpc>
              <a:spcBef>
                <a:spcPts val="1350"/>
              </a:spcBef>
              <a:buClr>
                <a:schemeClr val="accent1">
                  <a:lumMod val="75000"/>
                </a:schemeClr>
              </a:buClr>
              <a:buFont typeface="Arial" pitchFamily="34" charset="0"/>
              <a:buChar char="•"/>
              <a:defRPr sz="1800" kern="1200">
                <a:solidFill>
                  <a:schemeClr val="tx1"/>
                </a:solidFill>
                <a:latin typeface="+mn-lt"/>
                <a:ea typeface="+mn-ea"/>
                <a:cs typeface="+mn-cs"/>
              </a:defRPr>
            </a:lvl1pPr>
            <a:lvl2pPr marL="566829" indent="-228560" algn="l" defTabSz="914240" rtl="0" eaLnBrk="1" latinLnBrk="0" hangingPunct="1">
              <a:lnSpc>
                <a:spcPct val="90000"/>
              </a:lnSpc>
              <a:spcBef>
                <a:spcPts val="900"/>
              </a:spcBef>
              <a:buClr>
                <a:schemeClr val="accent1">
                  <a:lumMod val="75000"/>
                </a:schemeClr>
              </a:buClr>
              <a:buFont typeface="Arial" pitchFamily="34" charset="0"/>
              <a:buChar char="–"/>
              <a:defRPr sz="1600" kern="1200">
                <a:solidFill>
                  <a:schemeClr val="tx1"/>
                </a:solidFill>
                <a:latin typeface="+mn-lt"/>
                <a:ea typeface="+mn-ea"/>
                <a:cs typeface="+mn-cs"/>
              </a:defRPr>
            </a:lvl2pPr>
            <a:lvl3pPr marL="905098" indent="-228560" algn="l" defTabSz="914240" rtl="0" eaLnBrk="1" latinLnBrk="0" hangingPunct="1">
              <a:lnSpc>
                <a:spcPct val="90000"/>
              </a:lnSpc>
              <a:spcBef>
                <a:spcPts val="600"/>
              </a:spcBef>
              <a:buClr>
                <a:schemeClr val="accent1">
                  <a:lumMod val="75000"/>
                </a:schemeClr>
              </a:buClr>
              <a:buFont typeface="Arial" pitchFamily="34" charset="0"/>
              <a:buChar char="•"/>
              <a:defRPr sz="1400" kern="1200">
                <a:solidFill>
                  <a:schemeClr val="tx1"/>
                </a:solidFill>
                <a:latin typeface="+mn-lt"/>
                <a:ea typeface="+mn-ea"/>
                <a:cs typeface="+mn-cs"/>
              </a:defRPr>
            </a:lvl3pPr>
            <a:lvl4pPr marL="1243367" indent="-228560" algn="l" defTabSz="914240" rtl="0" eaLnBrk="1" latinLnBrk="0" hangingPunct="1">
              <a:lnSpc>
                <a:spcPct val="90000"/>
              </a:lnSpc>
              <a:spcBef>
                <a:spcPts val="600"/>
              </a:spcBef>
              <a:buClr>
                <a:schemeClr val="accent1">
                  <a:lumMod val="75000"/>
                </a:schemeClr>
              </a:buClr>
              <a:buFont typeface="Arial" pitchFamily="34" charset="0"/>
              <a:buChar char="•"/>
              <a:defRPr sz="1200" kern="1200">
                <a:solidFill>
                  <a:schemeClr val="tx1"/>
                </a:solidFill>
                <a:latin typeface="+mn-lt"/>
                <a:ea typeface="+mn-ea"/>
                <a:cs typeface="+mn-cs"/>
              </a:defRPr>
            </a:lvl4pPr>
            <a:lvl5pPr marL="1581635" indent="-228560" algn="l" defTabSz="914240" rtl="0" eaLnBrk="1" latinLnBrk="0" hangingPunct="1">
              <a:lnSpc>
                <a:spcPct val="90000"/>
              </a:lnSpc>
              <a:spcBef>
                <a:spcPts val="600"/>
              </a:spcBef>
              <a:buClr>
                <a:schemeClr val="accent1">
                  <a:lumMod val="75000"/>
                </a:schemeClr>
              </a:buClr>
              <a:buFont typeface="Arial" pitchFamily="34" charset="0"/>
              <a:buChar char="•"/>
              <a:defRPr sz="1100" kern="1200">
                <a:solidFill>
                  <a:schemeClr val="tx1"/>
                </a:solidFill>
                <a:latin typeface="+mn-lt"/>
                <a:ea typeface="+mn-ea"/>
                <a:cs typeface="+mn-cs"/>
              </a:defRPr>
            </a:lvl5pPr>
            <a:lvl6pPr marL="1919904"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6pPr>
            <a:lvl7pPr marL="2258173"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7pPr>
            <a:lvl8pPr marL="2596442"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8pPr>
            <a:lvl9pPr marL="2934710"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9pPr>
          </a:lstStyle>
          <a:p>
            <a:pPr marL="363538" indent="-363538" algn="ctr">
              <a:buClr>
                <a:schemeClr val="bg2">
                  <a:lumMod val="75000"/>
                </a:schemeClr>
              </a:buClr>
              <a:buFont typeface="Wingdings" charset="2"/>
              <a:buChar char="ü"/>
            </a:pPr>
            <a:r>
              <a:rPr lang="es-ES" sz="2000" i="1" dirty="0">
                <a:solidFill>
                  <a:schemeClr val="bg2">
                    <a:lumMod val="75000"/>
                  </a:schemeClr>
                </a:solidFill>
                <a:effectLst>
                  <a:outerShdw blurRad="38100" dist="38100" dir="2700000" algn="tl">
                    <a:srgbClr val="000000">
                      <a:alpha val="43137"/>
                    </a:srgbClr>
                  </a:outerShdw>
                </a:effectLst>
              </a:rPr>
              <a:t>Gestión</a:t>
            </a:r>
          </a:p>
        </p:txBody>
      </p:sp>
      <p:sp>
        <p:nvSpPr>
          <p:cNvPr id="11" name="Marcador de texto 6"/>
          <p:cNvSpPr txBox="1">
            <a:spLocks/>
          </p:cNvSpPr>
          <p:nvPr/>
        </p:nvSpPr>
        <p:spPr>
          <a:xfrm>
            <a:off x="4612475" y="2255835"/>
            <a:ext cx="3420216" cy="392415"/>
          </a:xfrm>
          <a:prstGeom prst="rect">
            <a:avLst/>
          </a:prstGeom>
        </p:spPr>
        <p:txBody>
          <a:bodyPr/>
          <a:lstStyle>
            <a:lvl1pPr marL="228560" indent="-228560" algn="l" defTabSz="914240" rtl="0" eaLnBrk="1" latinLnBrk="0" hangingPunct="1">
              <a:lnSpc>
                <a:spcPct val="90000"/>
              </a:lnSpc>
              <a:spcBef>
                <a:spcPts val="1350"/>
              </a:spcBef>
              <a:buClr>
                <a:schemeClr val="accent1">
                  <a:lumMod val="75000"/>
                </a:schemeClr>
              </a:buClr>
              <a:buFont typeface="Arial" pitchFamily="34" charset="0"/>
              <a:buChar char="•"/>
              <a:defRPr sz="2100" kern="1200">
                <a:solidFill>
                  <a:schemeClr val="tx1"/>
                </a:solidFill>
                <a:latin typeface="+mn-lt"/>
                <a:ea typeface="+mn-ea"/>
                <a:cs typeface="+mn-cs"/>
              </a:defRPr>
            </a:lvl1pPr>
            <a:lvl2pPr marL="566829" indent="-228560" algn="l" defTabSz="914240" rtl="0" eaLnBrk="1" latinLnBrk="0" hangingPunct="1">
              <a:lnSpc>
                <a:spcPct val="90000"/>
              </a:lnSpc>
              <a:spcBef>
                <a:spcPts val="900"/>
              </a:spcBef>
              <a:buClr>
                <a:schemeClr val="accent1">
                  <a:lumMod val="75000"/>
                </a:schemeClr>
              </a:buClr>
              <a:buFont typeface="Arial" pitchFamily="34" charset="0"/>
              <a:buChar char="–"/>
              <a:defRPr sz="1800" kern="1200">
                <a:solidFill>
                  <a:schemeClr val="tx1"/>
                </a:solidFill>
                <a:latin typeface="+mn-lt"/>
                <a:ea typeface="+mn-ea"/>
                <a:cs typeface="+mn-cs"/>
              </a:defRPr>
            </a:lvl2pPr>
            <a:lvl3pPr marL="905098"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3pPr>
            <a:lvl4pPr marL="1243367"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4pPr>
            <a:lvl5pPr marL="1581635" indent="-228560" algn="l" defTabSz="914240" rtl="0" eaLnBrk="1" latinLnBrk="0" hangingPunct="1">
              <a:lnSpc>
                <a:spcPct val="90000"/>
              </a:lnSpc>
              <a:spcBef>
                <a:spcPts val="600"/>
              </a:spcBef>
              <a:buClr>
                <a:schemeClr val="accent1">
                  <a:lumMod val="75000"/>
                </a:schemeClr>
              </a:buClr>
              <a:buFont typeface="Arial" pitchFamily="34" charset="0"/>
              <a:buChar char="•"/>
              <a:defRPr sz="1500" kern="1200">
                <a:solidFill>
                  <a:schemeClr val="tx1"/>
                </a:solidFill>
                <a:latin typeface="+mn-lt"/>
                <a:ea typeface="+mn-ea"/>
                <a:cs typeface="+mn-cs"/>
              </a:defRPr>
            </a:lvl5pPr>
            <a:lvl6pPr marL="1919904"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6pPr>
            <a:lvl7pPr marL="2258173"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7pPr>
            <a:lvl8pPr marL="2596442"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8pPr>
            <a:lvl9pPr marL="2934710" indent="-228560" algn="l" defTabSz="914240" rtl="0" eaLnBrk="1" latinLnBrk="0" hangingPunct="1">
              <a:lnSpc>
                <a:spcPct val="90000"/>
              </a:lnSpc>
              <a:spcBef>
                <a:spcPts val="600"/>
              </a:spcBef>
              <a:buClr>
                <a:schemeClr val="accent1"/>
              </a:buClr>
              <a:buFont typeface="Arial" pitchFamily="34" charset="0"/>
              <a:buChar char="•"/>
              <a:defRPr sz="1500" kern="1200" baseline="0">
                <a:solidFill>
                  <a:schemeClr val="tx1"/>
                </a:solidFill>
                <a:latin typeface="+mn-lt"/>
                <a:ea typeface="+mn-ea"/>
                <a:cs typeface="+mn-cs"/>
              </a:defRPr>
            </a:lvl9pPr>
          </a:lstStyle>
          <a:p>
            <a:pPr marL="363538" indent="-363538" algn="ctr">
              <a:buClr>
                <a:schemeClr val="bg2">
                  <a:lumMod val="75000"/>
                </a:schemeClr>
              </a:buClr>
              <a:buFont typeface="Wingdings" charset="2"/>
              <a:buChar char="ü"/>
            </a:pPr>
            <a:r>
              <a:rPr lang="es-ES" sz="2000" i="1" dirty="0">
                <a:solidFill>
                  <a:schemeClr val="bg2">
                    <a:lumMod val="75000"/>
                  </a:schemeClr>
                </a:solidFill>
                <a:effectLst>
                  <a:outerShdw blurRad="38100" dist="38100" dir="2700000" algn="tl">
                    <a:srgbClr val="000000">
                      <a:alpha val="43137"/>
                    </a:srgbClr>
                  </a:outerShdw>
                </a:effectLst>
              </a:rPr>
              <a:t>Estrategia</a:t>
            </a:r>
          </a:p>
        </p:txBody>
      </p:sp>
      <p:pic>
        <p:nvPicPr>
          <p:cNvPr id="12" name="Imagen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59881" y="4336970"/>
            <a:ext cx="4424237" cy="1810561"/>
          </a:xfrm>
          <a:prstGeom prst="rect">
            <a:avLst/>
          </a:prstGeom>
        </p:spPr>
      </p:pic>
      <p:sp>
        <p:nvSpPr>
          <p:cNvPr id="13" name="CuadroTexto 12"/>
          <p:cNvSpPr txBox="1"/>
          <p:nvPr/>
        </p:nvSpPr>
        <p:spPr>
          <a:xfrm>
            <a:off x="6792224" y="5716644"/>
            <a:ext cx="2351776" cy="430887"/>
          </a:xfrm>
          <a:prstGeom prst="rect">
            <a:avLst/>
          </a:prstGeom>
          <a:noFill/>
        </p:spPr>
        <p:txBody>
          <a:bodyPr wrap="square" rtlCol="0">
            <a:spAutoFit/>
          </a:bodyPr>
          <a:lstStyle/>
          <a:p>
            <a:r>
              <a:rPr lang="es-ES" sz="1100" b="1" dirty="0">
                <a:solidFill>
                  <a:schemeClr val="accent5">
                    <a:lumMod val="75000"/>
                  </a:schemeClr>
                </a:solidFill>
              </a:rPr>
              <a:t>Fig. 2 </a:t>
            </a:r>
            <a:r>
              <a:rPr lang="es-ES" sz="1100" dirty="0">
                <a:solidFill>
                  <a:schemeClr val="accent5">
                    <a:lumMod val="75000"/>
                  </a:schemeClr>
                </a:solidFill>
              </a:rPr>
              <a:t>Gestión estratégica</a:t>
            </a:r>
          </a:p>
          <a:p>
            <a:r>
              <a:rPr lang="es-ES" sz="1100" b="1" dirty="0">
                <a:solidFill>
                  <a:schemeClr val="accent5">
                    <a:lumMod val="75000"/>
                  </a:schemeClr>
                </a:solidFill>
              </a:rPr>
              <a:t>Fuente: </a:t>
            </a:r>
            <a:r>
              <a:rPr lang="es-ES" sz="1100" dirty="0" err="1">
                <a:solidFill>
                  <a:schemeClr val="accent5">
                    <a:lumMod val="75000"/>
                  </a:schemeClr>
                </a:solidFill>
              </a:rPr>
              <a:t>Jexperts</a:t>
            </a:r>
            <a:r>
              <a:rPr lang="es-ES" sz="1100" dirty="0">
                <a:solidFill>
                  <a:schemeClr val="accent5">
                    <a:lumMod val="75000"/>
                  </a:schemeClr>
                </a:solidFill>
              </a:rPr>
              <a:t> (2018)</a:t>
            </a:r>
          </a:p>
        </p:txBody>
      </p:sp>
      <p:sp>
        <p:nvSpPr>
          <p:cNvPr id="3" name="Rectángulo 2"/>
          <p:cNvSpPr/>
          <p:nvPr/>
        </p:nvSpPr>
        <p:spPr>
          <a:xfrm>
            <a:off x="938504" y="1820734"/>
            <a:ext cx="4682692" cy="366767"/>
          </a:xfrm>
          <a:prstGeom prst="rect">
            <a:avLst/>
          </a:prstGeom>
        </p:spPr>
        <p:txBody>
          <a:bodyPr wrap="none">
            <a:spAutoFit/>
          </a:bodyPr>
          <a:lstStyle/>
          <a:p>
            <a:pPr>
              <a:lnSpc>
                <a:spcPct val="130000"/>
              </a:lnSpc>
            </a:pPr>
            <a:r>
              <a:rPr lang="es-ES" sz="1500" dirty="0">
                <a:solidFill>
                  <a:schemeClr val="bg2">
                    <a:lumMod val="25000"/>
                  </a:schemeClr>
                </a:solidFill>
              </a:rPr>
              <a:t>Fernández (2010),  define la gestión y la estrategia como:</a:t>
            </a:r>
          </a:p>
        </p:txBody>
      </p:sp>
      <p:sp>
        <p:nvSpPr>
          <p:cNvPr id="14" name="Título 1">
            <a:extLst>
              <a:ext uri="{FF2B5EF4-FFF2-40B4-BE49-F238E27FC236}">
                <a16:creationId xmlns:a16="http://schemas.microsoft.com/office/drawing/2014/main" id="{6011FC9E-B5C8-F44C-A39B-B5846AD4FA68}"/>
              </a:ext>
            </a:extLst>
          </p:cNvPr>
          <p:cNvSpPr txBox="1">
            <a:spLocks/>
          </p:cNvSpPr>
          <p:nvPr/>
        </p:nvSpPr>
        <p:spPr>
          <a:xfrm>
            <a:off x="1740893" y="506644"/>
            <a:ext cx="6917121" cy="90805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conceptos: gestión y estrategia</a:t>
            </a:r>
          </a:p>
        </p:txBody>
      </p:sp>
    </p:spTree>
    <p:extLst>
      <p:ext uri="{BB962C8B-B14F-4D97-AF65-F5344CB8AC3E}">
        <p14:creationId xmlns:p14="http://schemas.microsoft.com/office/powerpoint/2010/main" val="3440489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21527" y="1835372"/>
            <a:ext cx="6700945" cy="1739900"/>
          </a:xfrm>
        </p:spPr>
        <p:txBody>
          <a:bodyPr>
            <a:normAutofit/>
          </a:bodyPr>
          <a:lstStyle/>
          <a:p>
            <a:pPr marL="0" indent="0" algn="just">
              <a:lnSpc>
                <a:spcPct val="130000"/>
              </a:lnSpc>
              <a:buNone/>
            </a:pPr>
            <a:r>
              <a:rPr lang="es-MX" sz="1500" dirty="0">
                <a:solidFill>
                  <a:schemeClr val="bg2">
                    <a:lumMod val="25000"/>
                  </a:schemeClr>
                </a:solidFill>
              </a:rPr>
              <a:t>De esta manera, Meroni (2008) meciona que el </a:t>
            </a:r>
            <a:r>
              <a:rPr lang="es-MX" sz="1500" b="1" dirty="0">
                <a:solidFill>
                  <a:schemeClr val="bg2">
                    <a:lumMod val="25000"/>
                  </a:schemeClr>
                </a:solidFill>
              </a:rPr>
              <a:t>diseño estratégico </a:t>
            </a:r>
            <a:r>
              <a:rPr lang="es-MX" sz="1500" dirty="0">
                <a:solidFill>
                  <a:schemeClr val="bg2">
                    <a:lumMod val="25000"/>
                  </a:schemeClr>
                </a:solidFill>
              </a:rPr>
              <a:t>es una actividad de diseño que se relaciona con el sistema del producto, así como por el cuerpo integrado de productos, servicios y estrategias que las empresas y/o instituciones desarrollan con la finalidad de obtener un conjunto de resultados estratégicos específicos.</a:t>
            </a:r>
          </a:p>
          <a:p>
            <a:pPr marL="0" indent="0" algn="just">
              <a:lnSpc>
                <a:spcPct val="130000"/>
              </a:lnSpc>
              <a:buNone/>
            </a:pPr>
            <a:endParaRPr lang="es-MX" sz="1500" dirty="0">
              <a:solidFill>
                <a:schemeClr val="bg2">
                  <a:lumMod val="25000"/>
                </a:schemeClr>
              </a:solidFill>
            </a:endParaRPr>
          </a:p>
          <a:p>
            <a:pPr marL="0" indent="0" algn="just">
              <a:lnSpc>
                <a:spcPct val="130000"/>
              </a:lnSpc>
              <a:buNone/>
            </a:pPr>
            <a:endParaRPr lang="es-MX" sz="1500" dirty="0">
              <a:solidFill>
                <a:schemeClr val="bg2">
                  <a:lumMod val="25000"/>
                </a:schemeClr>
              </a:solidFill>
            </a:endParaRPr>
          </a:p>
          <a:p>
            <a:pPr marL="0" indent="0" algn="just">
              <a:lnSpc>
                <a:spcPct val="130000"/>
              </a:lnSpc>
              <a:buNone/>
            </a:pPr>
            <a:endParaRPr lang="es-MX" sz="1500" dirty="0">
              <a:solidFill>
                <a:schemeClr val="bg2">
                  <a:lumMod val="25000"/>
                </a:schemeClr>
              </a:solidFill>
            </a:endParaRPr>
          </a:p>
        </p:txBody>
      </p:sp>
      <p:pic>
        <p:nvPicPr>
          <p:cNvPr id="4" name="Imagen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22883" y="3575272"/>
            <a:ext cx="3898231" cy="2114294"/>
          </a:xfrm>
          <a:prstGeom prst="rect">
            <a:avLst/>
          </a:prstGeom>
        </p:spPr>
      </p:pic>
      <p:sp>
        <p:nvSpPr>
          <p:cNvPr id="6" name="CuadroTexto 5"/>
          <p:cNvSpPr txBox="1"/>
          <p:nvPr/>
        </p:nvSpPr>
        <p:spPr>
          <a:xfrm>
            <a:off x="3396110" y="5689566"/>
            <a:ext cx="2351776" cy="430887"/>
          </a:xfrm>
          <a:prstGeom prst="rect">
            <a:avLst/>
          </a:prstGeom>
          <a:noFill/>
        </p:spPr>
        <p:txBody>
          <a:bodyPr wrap="square" rtlCol="0">
            <a:spAutoFit/>
          </a:bodyPr>
          <a:lstStyle/>
          <a:p>
            <a:pPr algn="ctr"/>
            <a:r>
              <a:rPr lang="es-ES" sz="1100" b="1" dirty="0">
                <a:solidFill>
                  <a:schemeClr val="accent5">
                    <a:lumMod val="75000"/>
                  </a:schemeClr>
                </a:solidFill>
              </a:rPr>
              <a:t>Fig. 3 </a:t>
            </a:r>
            <a:r>
              <a:rPr lang="es-ES" sz="1100" dirty="0">
                <a:solidFill>
                  <a:schemeClr val="accent5">
                    <a:lumMod val="75000"/>
                  </a:schemeClr>
                </a:solidFill>
              </a:rPr>
              <a:t>Dirección estratégica </a:t>
            </a:r>
          </a:p>
          <a:p>
            <a:pPr algn="ctr"/>
            <a:r>
              <a:rPr lang="es-ES" sz="1100" b="1" dirty="0">
                <a:solidFill>
                  <a:schemeClr val="accent5">
                    <a:lumMod val="75000"/>
                  </a:schemeClr>
                </a:solidFill>
              </a:rPr>
              <a:t>Fuente: </a:t>
            </a:r>
            <a:r>
              <a:rPr lang="es-ES" sz="1100" dirty="0" err="1">
                <a:solidFill>
                  <a:schemeClr val="accent5">
                    <a:lumMod val="75000"/>
                  </a:schemeClr>
                </a:solidFill>
              </a:rPr>
              <a:t>Achconsulting</a:t>
            </a:r>
            <a:r>
              <a:rPr lang="es-ES" sz="1100" dirty="0">
                <a:solidFill>
                  <a:schemeClr val="accent5">
                    <a:lumMod val="75000"/>
                  </a:schemeClr>
                </a:solidFill>
              </a:rPr>
              <a:t> (2016)</a:t>
            </a:r>
          </a:p>
        </p:txBody>
      </p:sp>
      <p:sp>
        <p:nvSpPr>
          <p:cNvPr id="7" name="Título 1">
            <a:extLst>
              <a:ext uri="{FF2B5EF4-FFF2-40B4-BE49-F238E27FC236}">
                <a16:creationId xmlns:a16="http://schemas.microsoft.com/office/drawing/2014/main" id="{7BD9F02A-CB02-A74A-96EF-2BF318E6A623}"/>
              </a:ext>
            </a:extLst>
          </p:cNvPr>
          <p:cNvSpPr txBox="1">
            <a:spLocks/>
          </p:cNvSpPr>
          <p:nvPr/>
        </p:nvSpPr>
        <p:spPr>
          <a:xfrm>
            <a:off x="1807778" y="472346"/>
            <a:ext cx="6917121" cy="1020898"/>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1.2 Concepto del diseño estratégico</a:t>
            </a:r>
          </a:p>
        </p:txBody>
      </p:sp>
    </p:spTree>
    <p:extLst>
      <p:ext uri="{BB962C8B-B14F-4D97-AF65-F5344CB8AC3E}">
        <p14:creationId xmlns:p14="http://schemas.microsoft.com/office/powerpoint/2010/main" val="2488734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screen">
            <a:alphaModFix amt="27000"/>
            <a:extLst>
              <a:ext uri="{28A0092B-C50C-407E-A947-70E740481C1C}">
                <a14:useLocalDpi xmlns:a14="http://schemas.microsoft.com/office/drawing/2010/main"/>
              </a:ext>
            </a:extLst>
          </a:blip>
          <a:stretch>
            <a:fillRect/>
          </a:stretch>
        </p:blipFill>
        <p:spPr>
          <a:xfrm>
            <a:off x="1342338" y="1531140"/>
            <a:ext cx="6696107" cy="4317136"/>
          </a:xfrm>
          <a:prstGeom prst="rect">
            <a:avLst/>
          </a:prstGeom>
        </p:spPr>
      </p:pic>
      <p:sp>
        <p:nvSpPr>
          <p:cNvPr id="5" name="Rectángulo 4"/>
          <p:cNvSpPr/>
          <p:nvPr/>
        </p:nvSpPr>
        <p:spPr>
          <a:xfrm>
            <a:off x="3568205" y="5766635"/>
            <a:ext cx="2230354" cy="461665"/>
          </a:xfrm>
          <a:prstGeom prst="rect">
            <a:avLst/>
          </a:prstGeom>
        </p:spPr>
        <p:txBody>
          <a:bodyPr wrap="none">
            <a:spAutoFit/>
          </a:bodyPr>
          <a:lstStyle/>
          <a:p>
            <a:pPr algn="ctr"/>
            <a:r>
              <a:rPr lang="es-ES" sz="1200" b="1" dirty="0">
                <a:solidFill>
                  <a:schemeClr val="accent5">
                    <a:lumMod val="75000"/>
                  </a:schemeClr>
                </a:solidFill>
              </a:rPr>
              <a:t>Fig. 4 </a:t>
            </a:r>
            <a:r>
              <a:rPr lang="es-ES" sz="1200" dirty="0">
                <a:solidFill>
                  <a:schemeClr val="accent5">
                    <a:lumMod val="75000"/>
                  </a:schemeClr>
                </a:solidFill>
              </a:rPr>
              <a:t>Proceso de la gestión</a:t>
            </a:r>
          </a:p>
          <a:p>
            <a:pPr algn="ctr"/>
            <a:r>
              <a:rPr lang="es-ES" sz="1200" b="1" dirty="0">
                <a:solidFill>
                  <a:schemeClr val="accent5">
                    <a:lumMod val="75000"/>
                  </a:schemeClr>
                </a:solidFill>
              </a:rPr>
              <a:t>Fuente: </a:t>
            </a:r>
            <a:r>
              <a:rPr lang="es-ES" sz="1200" dirty="0">
                <a:solidFill>
                  <a:schemeClr val="accent5">
                    <a:lumMod val="75000"/>
                  </a:schemeClr>
                </a:solidFill>
              </a:rPr>
              <a:t>Medium </a:t>
            </a:r>
            <a:r>
              <a:rPr lang="es-ES" sz="1200" dirty="0" err="1">
                <a:solidFill>
                  <a:schemeClr val="accent5">
                    <a:lumMod val="75000"/>
                  </a:schemeClr>
                </a:solidFill>
              </a:rPr>
              <a:t>doohnow</a:t>
            </a:r>
            <a:r>
              <a:rPr lang="es-ES" sz="1200" dirty="0">
                <a:solidFill>
                  <a:schemeClr val="accent5">
                    <a:lumMod val="75000"/>
                  </a:schemeClr>
                </a:solidFill>
              </a:rPr>
              <a:t> (2016)</a:t>
            </a:r>
          </a:p>
        </p:txBody>
      </p:sp>
      <p:sp>
        <p:nvSpPr>
          <p:cNvPr id="2" name="Rectángulo 1"/>
          <p:cNvSpPr/>
          <p:nvPr/>
        </p:nvSpPr>
        <p:spPr>
          <a:xfrm>
            <a:off x="3502572" y="3903433"/>
            <a:ext cx="2138855" cy="348493"/>
          </a:xfrm>
          <a:prstGeom prst="rect">
            <a:avLst/>
          </a:prstGeom>
        </p:spPr>
        <p:txBody>
          <a:bodyPr wrap="none">
            <a:spAutoFit/>
          </a:bodyPr>
          <a:lstStyle/>
          <a:p>
            <a:pPr>
              <a:lnSpc>
                <a:spcPct val="130000"/>
              </a:lnSpc>
            </a:pPr>
            <a:r>
              <a:rPr lang="es-ES" sz="1400" dirty="0">
                <a:solidFill>
                  <a:schemeClr val="accent5">
                    <a:lumMod val="75000"/>
                  </a:schemeClr>
                </a:solidFill>
              </a:rPr>
              <a:t>(Fernández, pp. 32, 2010).</a:t>
            </a:r>
          </a:p>
        </p:txBody>
      </p:sp>
      <p:sp>
        <p:nvSpPr>
          <p:cNvPr id="3" name="Marcador de contenido 2"/>
          <p:cNvSpPr>
            <a:spLocks noGrp="1"/>
          </p:cNvSpPr>
          <p:nvPr>
            <p:ph idx="1"/>
          </p:nvPr>
        </p:nvSpPr>
        <p:spPr>
          <a:xfrm>
            <a:off x="1878622" y="2044327"/>
            <a:ext cx="5623537" cy="2191834"/>
          </a:xfrm>
        </p:spPr>
        <p:txBody>
          <a:bodyPr>
            <a:normAutofit/>
          </a:bodyPr>
          <a:lstStyle/>
          <a:p>
            <a:pPr marL="0" indent="0" algn="ctr">
              <a:lnSpc>
                <a:spcPct val="80000"/>
              </a:lnSpc>
              <a:spcBef>
                <a:spcPct val="0"/>
              </a:spcBef>
              <a:buNone/>
            </a:pPr>
            <a:r>
              <a:rPr lang="es-ES" sz="2800" b="1" cap="all" spc="100" dirty="0">
                <a:ln w="10160">
                  <a:noFill/>
                  <a:prstDash val="solid"/>
                </a:ln>
                <a:solidFill>
                  <a:schemeClr val="accent5">
                    <a:lumMod val="75000"/>
                  </a:schemeClr>
                </a:solidFill>
                <a:effectLst/>
                <a:latin typeface="+mj-lt"/>
                <a:ea typeface="+mj-ea"/>
                <a:cs typeface="+mj-cs"/>
              </a:rPr>
              <a:t>“A través de la Gestión</a:t>
            </a:r>
          </a:p>
          <a:p>
            <a:pPr marL="0" indent="0" algn="ctr">
              <a:lnSpc>
                <a:spcPct val="80000"/>
              </a:lnSpc>
              <a:spcBef>
                <a:spcPct val="0"/>
              </a:spcBef>
              <a:buNone/>
            </a:pPr>
            <a:r>
              <a:rPr lang="es-ES" sz="2800" b="1" cap="all" spc="100" dirty="0">
                <a:ln w="10160">
                  <a:noFill/>
                  <a:prstDash val="solid"/>
                </a:ln>
                <a:solidFill>
                  <a:schemeClr val="accent5">
                    <a:lumMod val="75000"/>
                  </a:schemeClr>
                </a:solidFill>
                <a:effectLst/>
                <a:latin typeface="+mj-lt"/>
                <a:ea typeface="+mj-ea"/>
                <a:cs typeface="+mj-cs"/>
              </a:rPr>
              <a:t>Estratégica del Diseño</a:t>
            </a:r>
          </a:p>
          <a:p>
            <a:pPr marL="0" indent="0" algn="ctr">
              <a:lnSpc>
                <a:spcPct val="80000"/>
              </a:lnSpc>
              <a:spcBef>
                <a:spcPct val="0"/>
              </a:spcBef>
              <a:buNone/>
            </a:pPr>
            <a:r>
              <a:rPr lang="es-ES" sz="2800" b="1" cap="all" spc="100" dirty="0">
                <a:ln w="10160">
                  <a:noFill/>
                  <a:prstDash val="solid"/>
                </a:ln>
                <a:solidFill>
                  <a:schemeClr val="accent5">
                    <a:lumMod val="75000"/>
                  </a:schemeClr>
                </a:solidFill>
                <a:effectLst/>
                <a:latin typeface="+mj-lt"/>
                <a:ea typeface="+mj-ea"/>
                <a:cs typeface="+mj-cs"/>
              </a:rPr>
              <a:t>la empresa afronta de</a:t>
            </a:r>
          </a:p>
          <a:p>
            <a:pPr marL="0" indent="0" algn="ctr">
              <a:lnSpc>
                <a:spcPct val="80000"/>
              </a:lnSpc>
              <a:spcBef>
                <a:spcPct val="0"/>
              </a:spcBef>
              <a:buNone/>
            </a:pPr>
            <a:r>
              <a:rPr lang="es-ES" sz="2800" b="1" cap="all" spc="100" dirty="0">
                <a:ln w="10160">
                  <a:noFill/>
                  <a:prstDash val="solid"/>
                </a:ln>
                <a:solidFill>
                  <a:schemeClr val="accent5">
                    <a:lumMod val="75000"/>
                  </a:schemeClr>
                </a:solidFill>
                <a:effectLst/>
                <a:latin typeface="+mj-lt"/>
                <a:ea typeface="+mj-ea"/>
                <a:cs typeface="+mj-cs"/>
              </a:rPr>
              <a:t>manera más eficiente</a:t>
            </a:r>
          </a:p>
          <a:p>
            <a:pPr marL="0" indent="0" algn="ctr">
              <a:lnSpc>
                <a:spcPct val="80000"/>
              </a:lnSpc>
              <a:spcBef>
                <a:spcPct val="0"/>
              </a:spcBef>
              <a:buNone/>
            </a:pPr>
            <a:r>
              <a:rPr lang="es-ES" sz="2800" b="1" cap="all" spc="100" dirty="0">
                <a:ln w="10160">
                  <a:noFill/>
                  <a:prstDash val="solid"/>
                </a:ln>
                <a:solidFill>
                  <a:schemeClr val="accent5">
                    <a:lumMod val="75000"/>
                  </a:schemeClr>
                </a:solidFill>
                <a:effectLst/>
                <a:latin typeface="+mj-lt"/>
                <a:ea typeface="+mj-ea"/>
                <a:cs typeface="+mj-cs"/>
              </a:rPr>
              <a:t>el mercado”</a:t>
            </a:r>
          </a:p>
        </p:txBody>
      </p:sp>
    </p:spTree>
    <p:extLst>
      <p:ext uri="{BB962C8B-B14F-4D97-AF65-F5344CB8AC3E}">
        <p14:creationId xmlns:p14="http://schemas.microsoft.com/office/powerpoint/2010/main" val="155511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33285" y="2198804"/>
            <a:ext cx="6677429" cy="3175264"/>
          </a:xfrm>
        </p:spPr>
        <p:txBody>
          <a:bodyPr>
            <a:normAutofit/>
          </a:bodyPr>
          <a:lstStyle/>
          <a:p>
            <a:pPr marL="0" indent="0" algn="just">
              <a:lnSpc>
                <a:spcPct val="130000"/>
              </a:lnSpc>
              <a:buNone/>
            </a:pPr>
            <a:r>
              <a:rPr lang="es-ES" sz="1500" dirty="0">
                <a:solidFill>
                  <a:schemeClr val="bg2">
                    <a:lumMod val="25000"/>
                  </a:schemeClr>
                </a:solidFill>
              </a:rPr>
              <a:t>Fernández (2010) hace referencia a que uno de sus principales focos de atención es la imagen que proyecta una empresa. </a:t>
            </a:r>
          </a:p>
          <a:p>
            <a:pPr marL="0" indent="0" algn="just">
              <a:lnSpc>
                <a:spcPct val="130000"/>
              </a:lnSpc>
              <a:buNone/>
            </a:pPr>
            <a:r>
              <a:rPr lang="es-ES" sz="1500" dirty="0">
                <a:solidFill>
                  <a:schemeClr val="bg2">
                    <a:lumMod val="25000"/>
                  </a:schemeClr>
                </a:solidFill>
              </a:rPr>
              <a:t>La imagen, como bien se sabe, es cómo los demás percibirán a la empresa. Más allá de lo meramente físico, trata sobre el concepto que la gente generará en la comprensión de dicha empresa, a partir de lo que se desea proyectar. </a:t>
            </a:r>
          </a:p>
          <a:p>
            <a:pPr marL="0" indent="0" algn="just">
              <a:lnSpc>
                <a:spcPct val="130000"/>
              </a:lnSpc>
              <a:buNone/>
            </a:pPr>
            <a:r>
              <a:rPr lang="es-ES" sz="1500" dirty="0">
                <a:solidFill>
                  <a:schemeClr val="bg2">
                    <a:lumMod val="25000"/>
                  </a:schemeClr>
                </a:solidFill>
              </a:rPr>
              <a:t>La idea de la imagen es apuntar a determinado nicho de mercado para estudiarlo y formular estrategias que proyecten el compromiso y preocupación de la empresa hacia el cliente.</a:t>
            </a:r>
          </a:p>
        </p:txBody>
      </p:sp>
      <p:sp>
        <p:nvSpPr>
          <p:cNvPr id="4" name="Título 1">
            <a:extLst>
              <a:ext uri="{FF2B5EF4-FFF2-40B4-BE49-F238E27FC236}">
                <a16:creationId xmlns:a16="http://schemas.microsoft.com/office/drawing/2014/main" id="{901F040F-2E57-7043-A7C1-F3DA5944CDC5}"/>
              </a:ext>
            </a:extLst>
          </p:cNvPr>
          <p:cNvSpPr txBox="1">
            <a:spLocks/>
          </p:cNvSpPr>
          <p:nvPr/>
        </p:nvSpPr>
        <p:spPr>
          <a:xfrm>
            <a:off x="1807778" y="578224"/>
            <a:ext cx="6917121" cy="1020898"/>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es-MX" sz="3200" dirty="0">
                <a:solidFill>
                  <a:schemeClr val="accent4">
                    <a:lumMod val="50000"/>
                  </a:schemeClr>
                </a:solidFill>
              </a:rPr>
              <a:t>1.3 principios y características del diseño estratégico</a:t>
            </a:r>
          </a:p>
        </p:txBody>
      </p:sp>
    </p:spTree>
    <p:extLst>
      <p:ext uri="{BB962C8B-B14F-4D97-AF65-F5344CB8AC3E}">
        <p14:creationId xmlns:p14="http://schemas.microsoft.com/office/powerpoint/2010/main" val="1730364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TotalTime>
  <Words>4568</Words>
  <Application>Microsoft Macintosh PowerPoint</Application>
  <PresentationFormat>Presentación en pantalla (4:3)</PresentationFormat>
  <Paragraphs>344</Paragraphs>
  <Slides>50</Slides>
  <Notes>4</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50</vt:i4>
      </vt:variant>
    </vt:vector>
  </HeadingPairs>
  <TitlesOfParts>
    <vt:vector size="58" baseType="lpstr">
      <vt:lpstr>Arial</vt:lpstr>
      <vt:lpstr>Calibri</vt:lpstr>
      <vt:lpstr>Century Gothic</vt:lpstr>
      <vt:lpstr>Tw Cen MT</vt:lpstr>
      <vt:lpstr>Tw Cen MT Condensed</vt:lpstr>
      <vt:lpstr>Wingdings</vt:lpstr>
      <vt:lpstr>Wingdings 3</vt:lpstr>
      <vt:lpstr>Integral</vt:lpstr>
      <vt:lpstr>Presentación de PowerPoint</vt:lpstr>
      <vt:lpstr>Presentación de PowerPoint</vt:lpstr>
      <vt:lpstr>Introducción</vt:lpstr>
      <vt:lpstr>Presentación de PowerPoint</vt:lpstr>
      <vt:lpstr>1.1 Definición de la gestión estratégica del diseño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2.0 Descripción del proyecto desarrollado en la UA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Explicación de resultados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Referencias</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Josue Deniss Rojas Aragón</dc:creator>
  <cp:lastModifiedBy>Josue Deniss Rojas Aragón</cp:lastModifiedBy>
  <cp:revision>18</cp:revision>
  <dcterms:created xsi:type="dcterms:W3CDTF">2019-09-19T13:43:35Z</dcterms:created>
  <dcterms:modified xsi:type="dcterms:W3CDTF">2019-09-20T14:03:29Z</dcterms:modified>
</cp:coreProperties>
</file>