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312" r:id="rId2"/>
    <p:sldId id="289" r:id="rId3"/>
    <p:sldId id="290" r:id="rId4"/>
    <p:sldId id="313" r:id="rId5"/>
    <p:sldId id="369" r:id="rId6"/>
    <p:sldId id="294" r:id="rId7"/>
    <p:sldId id="358" r:id="rId8"/>
    <p:sldId id="359" r:id="rId9"/>
    <p:sldId id="340" r:id="rId10"/>
    <p:sldId id="343" r:id="rId11"/>
    <p:sldId id="341" r:id="rId12"/>
    <p:sldId id="342" r:id="rId13"/>
    <p:sldId id="346" r:id="rId14"/>
    <p:sldId id="347" r:id="rId15"/>
    <p:sldId id="348" r:id="rId16"/>
    <p:sldId id="350" r:id="rId17"/>
    <p:sldId id="352" r:id="rId18"/>
    <p:sldId id="349" r:id="rId19"/>
    <p:sldId id="351" r:id="rId20"/>
    <p:sldId id="353" r:id="rId21"/>
    <p:sldId id="361" r:id="rId22"/>
    <p:sldId id="354" r:id="rId23"/>
    <p:sldId id="355" r:id="rId24"/>
    <p:sldId id="338" r:id="rId25"/>
    <p:sldId id="360" r:id="rId26"/>
    <p:sldId id="362" r:id="rId27"/>
    <p:sldId id="363" r:id="rId28"/>
    <p:sldId id="365" r:id="rId29"/>
    <p:sldId id="364" r:id="rId30"/>
    <p:sldId id="367" r:id="rId31"/>
    <p:sldId id="368" r:id="rId32"/>
    <p:sldId id="366" r:id="rId33"/>
    <p:sldId id="344" r:id="rId34"/>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8" d="100"/>
          <a:sy n="68" d="100"/>
        </p:scale>
        <p:origin x="90" y="2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9939D9-FCFC-46E2-ACB2-C5A6EA71CC79}" type="datetimeFigureOut">
              <a:rPr lang="es-ES" smtClean="0"/>
              <a:t>30/09/2019</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18F968-2F8C-4B6D-86B5-1650DBD78271}" type="slidenum">
              <a:rPr lang="es-ES" smtClean="0"/>
              <a:t>‹Nº›</a:t>
            </a:fld>
            <a:endParaRPr lang="es-ES"/>
          </a:p>
        </p:txBody>
      </p:sp>
    </p:spTree>
    <p:extLst>
      <p:ext uri="{BB962C8B-B14F-4D97-AF65-F5344CB8AC3E}">
        <p14:creationId xmlns:p14="http://schemas.microsoft.com/office/powerpoint/2010/main" val="1960760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p:cNvSpPr>
            <a:spLocks noGrp="1"/>
          </p:cNvSpPr>
          <p:nvPr>
            <p:ph type="dt" sz="half" idx="10"/>
          </p:nvPr>
        </p:nvSpPr>
        <p:spPr/>
        <p:txBody>
          <a:bodyPr/>
          <a:lstStyle/>
          <a:p>
            <a:fld id="{76A17B59-0597-4A98-B95D-5ADABDC67833}"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2678246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76A17B59-0597-4A98-B95D-5ADABDC67833}"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3327282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76A17B59-0597-4A98-B95D-5ADABDC67833}"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3321027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76A17B59-0597-4A98-B95D-5ADABDC67833}"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1136923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76A17B59-0597-4A98-B95D-5ADABDC67833}"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2959138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p>
            <a:fld id="{76A17B59-0597-4A98-B95D-5ADABDC67833}" type="datetimeFigureOut">
              <a:rPr lang="es-ES" smtClean="0"/>
              <a:t>30/09/2019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713855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p>
            <a:fld id="{76A17B59-0597-4A98-B95D-5ADABDC67833}" type="datetimeFigureOut">
              <a:rPr lang="es-ES" smtClean="0"/>
              <a:t>30/09/2019</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1153585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76A17B59-0597-4A98-B95D-5ADABDC67833}" type="datetimeFigureOut">
              <a:rPr lang="es-ES" smtClean="0"/>
              <a:t>30/09/2019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691689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6A17B59-0597-4A98-B95D-5ADABDC67833}" type="datetimeFigureOut">
              <a:rPr lang="es-ES" smtClean="0"/>
              <a:t>30/09/2019</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2165811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76A17B59-0597-4A98-B95D-5ADABDC67833}" type="datetimeFigureOut">
              <a:rPr lang="es-ES" smtClean="0"/>
              <a:t>30/09/2019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695665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76A17B59-0597-4A98-B95D-5ADABDC67833}" type="datetimeFigureOut">
              <a:rPr lang="es-ES" smtClean="0"/>
              <a:t>30/09/2019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4900957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A17B59-0597-4A98-B95D-5ADABDC67833}" type="datetimeFigureOut">
              <a:rPr lang="es-ES" smtClean="0"/>
              <a:t>30/09/2019</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EDF7BB-3CF4-4537-9909-50D9BF21A042}" type="slidenum">
              <a:rPr lang="es-ES" smtClean="0"/>
              <a:t>‹Nº›</a:t>
            </a:fld>
            <a:endParaRPr lang="es-ES"/>
          </a:p>
        </p:txBody>
      </p:sp>
    </p:spTree>
    <p:extLst>
      <p:ext uri="{BB962C8B-B14F-4D97-AF65-F5344CB8AC3E}">
        <p14:creationId xmlns:p14="http://schemas.microsoft.com/office/powerpoint/2010/main" val="8503292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lideplayer.es/slide/11119959/"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agrega.juntadeandalucia.es/repositorio/18092018/ca/es-an_2018091812_9093524/5_las_ramas_de_la_geologa.html"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biogeosfericos.wordpress.com/2017/02/13/que-es-la-tierra/" TargetMode="Externa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ugr.es/~agcasco/geolodiagranada2012/guia2/guia2_0c.htm" TargetMode="External"/><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gob.mx/cms/uploads/attachment/file/157537/Que-es-la-Geologia.pdf" TargetMode="External"/><Relationship Id="rId2" Type="http://schemas.openxmlformats.org/officeDocument/2006/relationships/hyperlink" Target="https://www.ugr.es/~agcasco/geolodiagranada2012/guia2/guia2_0c.htm" TargetMode="External"/><Relationship Id="rId1" Type="http://schemas.openxmlformats.org/officeDocument/2006/relationships/slideLayout" Target="../slideLayouts/slideLayout2.xml"/><Relationship Id="rId5" Type="http://schemas.openxmlformats.org/officeDocument/2006/relationships/hyperlink" Target="https://biogeosfericos.wordpress.com/2017/02/13/que-es-la-tierra/" TargetMode="External"/><Relationship Id="rId4" Type="http://schemas.openxmlformats.org/officeDocument/2006/relationships/hyperlink" Target="http://agrega.juntadeandalucia.es/repositorio/18092018/ca/es-an_2018091812_9093524/5_las_ramas_de_la_geologa.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974094" y="205933"/>
            <a:ext cx="5760808" cy="2677656"/>
          </a:xfrm>
          <a:prstGeom prst="rect">
            <a:avLst/>
          </a:prstGeom>
        </p:spPr>
        <p:txBody>
          <a:bodyPr wrap="none">
            <a:spAutoFit/>
          </a:bodyPr>
          <a:lstStyle/>
          <a:p>
            <a:pPr algn="ctr"/>
            <a:r>
              <a:rPr lang="es-ES" sz="2800" b="1" dirty="0" smtClean="0">
                <a:cs typeface="Arial" panose="020B0604020202020204" pitchFamily="34" charset="0"/>
              </a:rPr>
              <a:t>LICENCIATURA </a:t>
            </a:r>
            <a:r>
              <a:rPr lang="es-ES" sz="2800" b="1" dirty="0">
                <a:cs typeface="Arial" panose="020B0604020202020204" pitchFamily="34" charset="0"/>
              </a:rPr>
              <a:t>EN </a:t>
            </a:r>
            <a:r>
              <a:rPr lang="es-ES" sz="2800" b="1" dirty="0" smtClean="0">
                <a:cs typeface="Arial" panose="020B0604020202020204" pitchFamily="34" charset="0"/>
              </a:rPr>
              <a:t>GEOGRAFÍA</a:t>
            </a:r>
            <a:endParaRPr lang="es-ES" sz="2800" b="1" dirty="0">
              <a:cs typeface="Arial" panose="020B0604020202020204" pitchFamily="34" charset="0"/>
            </a:endParaRPr>
          </a:p>
          <a:p>
            <a:pPr algn="ctr"/>
            <a:endParaRPr lang="es-ES" sz="2800" b="1" dirty="0" smtClean="0">
              <a:cs typeface="Arial" panose="020B0604020202020204" pitchFamily="34" charset="0"/>
            </a:endParaRPr>
          </a:p>
          <a:p>
            <a:pPr algn="ctr"/>
            <a:endParaRPr lang="es-MX" sz="2800" b="1" dirty="0">
              <a:cs typeface="Arial" panose="020B0604020202020204" pitchFamily="34" charset="0"/>
            </a:endParaRPr>
          </a:p>
          <a:p>
            <a:pPr algn="ctr"/>
            <a:r>
              <a:rPr lang="es-MX" sz="2800" b="1" dirty="0">
                <a:cs typeface="Arial" panose="020B0604020202020204" pitchFamily="34" charset="0"/>
              </a:rPr>
              <a:t>UNIDAD DE APRENDIZAJE: </a:t>
            </a:r>
            <a:r>
              <a:rPr lang="es-MX" sz="2800" b="1" dirty="0" smtClean="0">
                <a:cs typeface="Arial" panose="020B0604020202020204" pitchFamily="34" charset="0"/>
              </a:rPr>
              <a:t>GEOLOGÍA</a:t>
            </a:r>
          </a:p>
          <a:p>
            <a:pPr algn="ctr"/>
            <a:r>
              <a:rPr lang="es-MX" sz="2800" b="1" dirty="0" smtClean="0">
                <a:cs typeface="Arial" panose="020B0604020202020204" pitchFamily="34" charset="0"/>
              </a:rPr>
              <a:t> </a:t>
            </a:r>
            <a:endParaRPr lang="es-MX" sz="2800" b="1" dirty="0">
              <a:cs typeface="Arial" panose="020B0604020202020204" pitchFamily="34" charset="0"/>
            </a:endParaRPr>
          </a:p>
          <a:p>
            <a:pPr algn="ctr"/>
            <a:r>
              <a:rPr lang="es-ES" sz="2800" b="1" dirty="0" smtClean="0"/>
              <a:t>Semestre </a:t>
            </a:r>
            <a:r>
              <a:rPr lang="es-ES" sz="2800" b="1" dirty="0"/>
              <a:t>en que se imparte: </a:t>
            </a:r>
            <a:r>
              <a:rPr lang="es-ES" sz="2800" b="1" dirty="0" smtClean="0"/>
              <a:t>2do</a:t>
            </a:r>
            <a:endParaRPr lang="es-ES" sz="2800" b="1" dirty="0"/>
          </a:p>
        </p:txBody>
      </p:sp>
      <p:pic>
        <p:nvPicPr>
          <p:cNvPr id="6" name="Imagen 5"/>
          <p:cNvPicPr>
            <a:picLocks noChangeAspect="1"/>
          </p:cNvPicPr>
          <p:nvPr/>
        </p:nvPicPr>
        <p:blipFill>
          <a:blip r:embed="rId2"/>
          <a:stretch>
            <a:fillRect/>
          </a:stretch>
        </p:blipFill>
        <p:spPr>
          <a:xfrm>
            <a:off x="489735" y="3420552"/>
            <a:ext cx="1572272" cy="1346004"/>
          </a:xfrm>
          <a:prstGeom prst="rect">
            <a:avLst/>
          </a:prstGeom>
        </p:spPr>
      </p:pic>
      <p:sp>
        <p:nvSpPr>
          <p:cNvPr id="2" name="Rectángulo 1"/>
          <p:cNvSpPr/>
          <p:nvPr/>
        </p:nvSpPr>
        <p:spPr>
          <a:xfrm>
            <a:off x="2062007" y="3616500"/>
            <a:ext cx="7880812" cy="954107"/>
          </a:xfrm>
          <a:prstGeom prst="rect">
            <a:avLst/>
          </a:prstGeom>
        </p:spPr>
        <p:txBody>
          <a:bodyPr wrap="none">
            <a:spAutoFit/>
          </a:bodyPr>
          <a:lstStyle/>
          <a:p>
            <a:pPr algn="ctr"/>
            <a:r>
              <a:rPr lang="es-MX" sz="2800" b="1" dirty="0" smtClean="0">
                <a:cs typeface="Arial" panose="020B0604020202020204" pitchFamily="34" charset="0"/>
              </a:rPr>
              <a:t>FACULTAD DE GEOGRAFÍA</a:t>
            </a:r>
          </a:p>
          <a:p>
            <a:pPr algn="ctr"/>
            <a:r>
              <a:rPr lang="es-MX" sz="2800" b="1" dirty="0" smtClean="0">
                <a:cs typeface="Arial" panose="020B0604020202020204" pitchFamily="34" charset="0"/>
              </a:rPr>
              <a:t>UNIVERSIDAD AUTÓNOMA DEL ESTADO DE MÉXICO</a:t>
            </a:r>
            <a:endParaRPr lang="es-ES" sz="2800" b="1" dirty="0"/>
          </a:p>
        </p:txBody>
      </p:sp>
      <p:sp>
        <p:nvSpPr>
          <p:cNvPr id="3" name="CuadroTexto 2"/>
          <p:cNvSpPr txBox="1"/>
          <p:nvPr/>
        </p:nvSpPr>
        <p:spPr>
          <a:xfrm>
            <a:off x="4352742" y="5587299"/>
            <a:ext cx="3634135" cy="830997"/>
          </a:xfrm>
          <a:prstGeom prst="rect">
            <a:avLst/>
          </a:prstGeom>
          <a:noFill/>
        </p:spPr>
        <p:txBody>
          <a:bodyPr wrap="none" rtlCol="0">
            <a:spAutoFit/>
          </a:bodyPr>
          <a:lstStyle/>
          <a:p>
            <a:pPr algn="ctr"/>
            <a:r>
              <a:rPr lang="es-ES" sz="2400" b="1" dirty="0"/>
              <a:t>Dr. Alexis Ordaz Hernández</a:t>
            </a:r>
          </a:p>
          <a:p>
            <a:pPr algn="ctr"/>
            <a:r>
              <a:rPr lang="es-ES" sz="2400" b="1" dirty="0"/>
              <a:t>Septiembre del </a:t>
            </a:r>
            <a:r>
              <a:rPr lang="es-ES" sz="2400" b="1" dirty="0" smtClean="0"/>
              <a:t>2019</a:t>
            </a:r>
            <a:endParaRPr lang="es-MX" sz="2400" b="1" dirty="0"/>
          </a:p>
        </p:txBody>
      </p:sp>
    </p:spTree>
    <p:extLst>
      <p:ext uri="{BB962C8B-B14F-4D97-AF65-F5344CB8AC3E}">
        <p14:creationId xmlns:p14="http://schemas.microsoft.com/office/powerpoint/2010/main" val="28213626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35198" y="2515057"/>
            <a:ext cx="10321604" cy="1338828"/>
          </a:xfrm>
          <a:prstGeom prst="rect">
            <a:avLst/>
          </a:prstGeom>
        </p:spPr>
        <p:txBody>
          <a:bodyPr wrap="square">
            <a:spAutoFit/>
          </a:bodyPr>
          <a:lstStyle/>
          <a:p>
            <a:pPr algn="just"/>
            <a:r>
              <a:rPr lang="es-MX" sz="2700" dirty="0"/>
              <a:t>La </a:t>
            </a:r>
            <a:r>
              <a:rPr lang="es-MX" sz="2700" b="1" dirty="0"/>
              <a:t>Geología </a:t>
            </a:r>
            <a:r>
              <a:rPr lang="es-MX" sz="2700" b="1" dirty="0" smtClean="0"/>
              <a:t>física</a:t>
            </a:r>
            <a:r>
              <a:rPr lang="es-MX" sz="2700" dirty="0" smtClean="0"/>
              <a:t>, </a:t>
            </a:r>
            <a:r>
              <a:rPr lang="es-MX" sz="2700" dirty="0"/>
              <a:t>estudia los materiales que componen </a:t>
            </a:r>
            <a:r>
              <a:rPr lang="es-MX" sz="2700" dirty="0" smtClean="0"/>
              <a:t>la tierra </a:t>
            </a:r>
            <a:r>
              <a:rPr lang="es-MX" sz="2700" dirty="0"/>
              <a:t>y busca comprender los diferentes procesos que </a:t>
            </a:r>
            <a:r>
              <a:rPr lang="es-MX" sz="2700" dirty="0" smtClean="0"/>
              <a:t>actúan debajo </a:t>
            </a:r>
            <a:r>
              <a:rPr lang="es-MX" sz="2700" dirty="0"/>
              <a:t>y encima de la superficie terrestre.</a:t>
            </a:r>
          </a:p>
        </p:txBody>
      </p:sp>
      <p:sp>
        <p:nvSpPr>
          <p:cNvPr id="6" name="Rectángulo 5"/>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angle 1">
            <a:extLst>
              <a:ext uri="{FF2B5EF4-FFF2-40B4-BE49-F238E27FC236}">
                <a16:creationId xmlns:a16="http://schemas.microsoft.com/office/drawing/2014/main" xmlns="" id="{8082D32F-385A-4BF5-9A0D-794F56A4E4BD}"/>
              </a:ext>
            </a:extLst>
          </p:cNvPr>
          <p:cNvSpPr>
            <a:spLocks noChangeArrowheads="1"/>
          </p:cNvSpPr>
          <p:nvPr/>
        </p:nvSpPr>
        <p:spPr bwMode="auto">
          <a:xfrm>
            <a:off x="3531440" y="38472"/>
            <a:ext cx="4867733"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eaLnBrk="1" hangingPunct="1"/>
            <a:r>
              <a:rPr lang="es-MX" altLang="es-ES" sz="2500" b="1" dirty="0">
                <a:solidFill>
                  <a:srgbClr val="FF0000"/>
                </a:solidFill>
                <a:effectLst>
                  <a:outerShdw blurRad="38100" dist="38100" dir="2700000" algn="tl">
                    <a:srgbClr val="000000">
                      <a:alpha val="43137"/>
                    </a:srgbClr>
                  </a:outerShdw>
                </a:effectLst>
                <a:latin typeface="Arial Black" panose="020B0A04020102020204" pitchFamily="34" charset="0"/>
                <a:cs typeface="Times New Roman" panose="02020603050405020304" pitchFamily="18" charset="0"/>
              </a:rPr>
              <a:t>INTRODUCCIÓN</a:t>
            </a:r>
            <a:endParaRPr lang="es-ES" altLang="es-ES" sz="25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00712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73571" y="553997"/>
            <a:ext cx="6442579" cy="3994399"/>
          </a:xfrm>
          <a:prstGeom prst="rect">
            <a:avLst/>
          </a:prstGeom>
        </p:spPr>
      </p:pic>
      <p:sp>
        <p:nvSpPr>
          <p:cNvPr id="4" name="Rectángulo 3"/>
          <p:cNvSpPr/>
          <p:nvPr/>
        </p:nvSpPr>
        <p:spPr>
          <a:xfrm>
            <a:off x="4120055" y="5437266"/>
            <a:ext cx="7851228" cy="923330"/>
          </a:xfrm>
          <a:prstGeom prst="rect">
            <a:avLst/>
          </a:prstGeom>
        </p:spPr>
        <p:txBody>
          <a:bodyPr wrap="square">
            <a:spAutoFit/>
          </a:bodyPr>
          <a:lstStyle/>
          <a:p>
            <a:pPr algn="just"/>
            <a:r>
              <a:rPr lang="es-MX" sz="2700" dirty="0" smtClean="0"/>
              <a:t>La </a:t>
            </a:r>
            <a:r>
              <a:rPr lang="es-MX" sz="2700" b="1" dirty="0"/>
              <a:t>Geología histórica </a:t>
            </a:r>
            <a:r>
              <a:rPr lang="es-MX" sz="2700" dirty="0" smtClean="0"/>
              <a:t>trata de explicar </a:t>
            </a:r>
            <a:r>
              <a:rPr lang="es-MX" sz="2700" dirty="0"/>
              <a:t>el origen </a:t>
            </a:r>
            <a:r>
              <a:rPr lang="es-MX" sz="2700" dirty="0" smtClean="0"/>
              <a:t>de la </a:t>
            </a:r>
            <a:r>
              <a:rPr lang="es-MX" sz="2700" dirty="0"/>
              <a:t>Tierra y su evolución a lo largo del tiempo</a:t>
            </a:r>
            <a:r>
              <a:rPr lang="es-MX" dirty="0">
                <a:latin typeface="JansonText-Roman"/>
              </a:rPr>
              <a:t>.</a:t>
            </a:r>
            <a:endParaRPr lang="es-MX" dirty="0"/>
          </a:p>
        </p:txBody>
      </p:sp>
      <p:sp>
        <p:nvSpPr>
          <p:cNvPr id="6" name="CuadroTexto 5"/>
          <p:cNvSpPr txBox="1"/>
          <p:nvPr/>
        </p:nvSpPr>
        <p:spPr>
          <a:xfrm>
            <a:off x="0" y="4240619"/>
            <a:ext cx="4046483" cy="307777"/>
          </a:xfrm>
          <a:prstGeom prst="rect">
            <a:avLst/>
          </a:prstGeom>
          <a:noFill/>
        </p:spPr>
        <p:txBody>
          <a:bodyPr wrap="square" rtlCol="0">
            <a:spAutoFit/>
          </a:bodyPr>
          <a:lstStyle/>
          <a:p>
            <a:r>
              <a:rPr lang="es-MX" sz="1400" dirty="0" smtClean="0">
                <a:hlinkClick r:id="rId3"/>
              </a:rPr>
              <a:t>Tomado de: https</a:t>
            </a:r>
            <a:r>
              <a:rPr lang="es-MX" sz="1400" dirty="0">
                <a:hlinkClick r:id="rId3"/>
              </a:rPr>
              <a:t>://slideplayer.es/slide/11119959/</a:t>
            </a:r>
            <a:endParaRPr lang="es-MX" sz="1400" dirty="0"/>
          </a:p>
        </p:txBody>
      </p:sp>
      <p:sp>
        <p:nvSpPr>
          <p:cNvPr id="7" name="Rectángulo 6"/>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angle 1">
            <a:extLst>
              <a:ext uri="{FF2B5EF4-FFF2-40B4-BE49-F238E27FC236}">
                <a16:creationId xmlns:a16="http://schemas.microsoft.com/office/drawing/2014/main" xmlns="" id="{8082D32F-385A-4BF5-9A0D-794F56A4E4BD}"/>
              </a:ext>
            </a:extLst>
          </p:cNvPr>
          <p:cNvSpPr>
            <a:spLocks noChangeArrowheads="1"/>
          </p:cNvSpPr>
          <p:nvPr/>
        </p:nvSpPr>
        <p:spPr bwMode="auto">
          <a:xfrm>
            <a:off x="3531440" y="38472"/>
            <a:ext cx="4867733"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eaLnBrk="1" hangingPunct="1"/>
            <a:r>
              <a:rPr lang="es-MX" altLang="es-ES" sz="2500" b="1" dirty="0">
                <a:solidFill>
                  <a:srgbClr val="FF0000"/>
                </a:solidFill>
                <a:effectLst>
                  <a:outerShdw blurRad="38100" dist="38100" dir="2700000" algn="tl">
                    <a:srgbClr val="000000">
                      <a:alpha val="43137"/>
                    </a:srgbClr>
                  </a:outerShdw>
                </a:effectLst>
                <a:latin typeface="Arial Black" panose="020B0A04020102020204" pitchFamily="34" charset="0"/>
                <a:cs typeface="Times New Roman" panose="02020603050405020304" pitchFamily="18" charset="0"/>
              </a:rPr>
              <a:t>INTRODUCCIÓN</a:t>
            </a:r>
            <a:endParaRPr lang="es-ES" altLang="es-ES" sz="25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086418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797269" y="2828836"/>
            <a:ext cx="8954813" cy="861774"/>
          </a:xfrm>
          <a:prstGeom prst="rect">
            <a:avLst/>
          </a:prstGeom>
        </p:spPr>
        <p:txBody>
          <a:bodyPr wrap="square">
            <a:spAutoFit/>
          </a:bodyPr>
          <a:lstStyle/>
          <a:p>
            <a:pPr>
              <a:defRPr/>
            </a:pPr>
            <a:r>
              <a:rPr lang="es-MX" sz="3200" b="1" dirty="0">
                <a:solidFill>
                  <a:srgbClr val="FF0000"/>
                </a:solidFill>
                <a:effectLst>
                  <a:outerShdw blurRad="38100" dist="38100" dir="2700000" algn="tl">
                    <a:srgbClr val="000000">
                      <a:alpha val="43137"/>
                    </a:srgbClr>
                  </a:outerShdw>
                </a:effectLst>
              </a:rPr>
              <a:t>1.1. Campo de estudio de la geología.</a:t>
            </a:r>
            <a:r>
              <a:rPr lang="es-MX" sz="3200" b="1" dirty="0"/>
              <a:t> </a:t>
            </a:r>
          </a:p>
          <a:p>
            <a:pPr>
              <a:defRPr/>
            </a:pPr>
            <a:endParaRPr lang="es-MX" dirty="0"/>
          </a:p>
        </p:txBody>
      </p:sp>
    </p:spTree>
    <p:extLst>
      <p:ext uri="{BB962C8B-B14F-4D97-AF65-F5344CB8AC3E}">
        <p14:creationId xmlns:p14="http://schemas.microsoft.com/office/powerpoint/2010/main" val="877904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44957" y="993493"/>
            <a:ext cx="9702086" cy="3170099"/>
          </a:xfrm>
          <a:prstGeom prst="rect">
            <a:avLst/>
          </a:prstGeom>
        </p:spPr>
        <p:txBody>
          <a:bodyPr wrap="square">
            <a:spAutoFit/>
          </a:bodyPr>
          <a:lstStyle/>
          <a:p>
            <a:pPr algn="just"/>
            <a:r>
              <a:rPr lang="es-MX" sz="2500" dirty="0"/>
              <a:t>El estudio de la </a:t>
            </a:r>
            <a:r>
              <a:rPr lang="es-MX" sz="2500" dirty="0" smtClean="0"/>
              <a:t>geología:</a:t>
            </a:r>
          </a:p>
          <a:p>
            <a:pPr algn="just"/>
            <a:endParaRPr lang="es-MX" sz="2500" dirty="0" smtClean="0"/>
          </a:p>
          <a:p>
            <a:pPr algn="just"/>
            <a:r>
              <a:rPr lang="es-MX" sz="2500" dirty="0" smtClean="0"/>
              <a:t> </a:t>
            </a:r>
            <a:r>
              <a:rPr lang="es-MX" sz="2500" dirty="0"/>
              <a:t>1) </a:t>
            </a:r>
            <a:r>
              <a:rPr lang="es-MX" sz="2500" i="1" dirty="0"/>
              <a:t>Geología externa: </a:t>
            </a:r>
            <a:r>
              <a:rPr lang="es-MX" sz="2500" dirty="0"/>
              <a:t>se ocupa del estudio de los materiales que forman la corteza terrestre y los procesos de la capa atmosférica y de la biosfera que influyen sobre ella.  </a:t>
            </a:r>
            <a:endParaRPr lang="es-MX" sz="2500" dirty="0" smtClean="0"/>
          </a:p>
          <a:p>
            <a:pPr algn="just"/>
            <a:endParaRPr lang="es-MX" sz="2500" dirty="0" smtClean="0"/>
          </a:p>
          <a:p>
            <a:pPr algn="just"/>
            <a:r>
              <a:rPr lang="es-MX" sz="2500" dirty="0" smtClean="0"/>
              <a:t>2</a:t>
            </a:r>
            <a:r>
              <a:rPr lang="es-MX" sz="2500" dirty="0"/>
              <a:t>) </a:t>
            </a:r>
            <a:r>
              <a:rPr lang="es-MX" sz="2500" i="1" dirty="0"/>
              <a:t>Geología interna: </a:t>
            </a:r>
            <a:r>
              <a:rPr lang="es-MX" sz="2500" dirty="0"/>
              <a:t>estudia los procesos que se desarrollan bajo la corteza terrestre y las causas que los </a:t>
            </a:r>
            <a:r>
              <a:rPr lang="es-MX" sz="2500" dirty="0" smtClean="0"/>
              <a:t>producen.</a:t>
            </a:r>
            <a:endParaRPr lang="es-MX" sz="2500" dirty="0"/>
          </a:p>
        </p:txBody>
      </p:sp>
      <p:sp>
        <p:nvSpPr>
          <p:cNvPr id="7" name="Rectángulo 6"/>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3199061" y="-32090"/>
            <a:ext cx="5223866" cy="477054"/>
          </a:xfrm>
          <a:prstGeom prst="rect">
            <a:avLst/>
          </a:prstGeom>
        </p:spPr>
        <p:txBody>
          <a:bodyPr wrap="none">
            <a:spAutoFit/>
          </a:bodyPr>
          <a:lstStyle/>
          <a:p>
            <a:pPr>
              <a:defRPr/>
            </a:pPr>
            <a:r>
              <a:rPr lang="es-MX" sz="2500" b="1" dirty="0">
                <a:solidFill>
                  <a:srgbClr val="FF0000"/>
                </a:solidFill>
              </a:rPr>
              <a:t>1.1. Campo de estudio de la geología.</a:t>
            </a:r>
            <a:r>
              <a:rPr lang="es-MX" sz="2500" b="1" dirty="0"/>
              <a:t> </a:t>
            </a:r>
          </a:p>
        </p:txBody>
      </p:sp>
      <p:sp>
        <p:nvSpPr>
          <p:cNvPr id="9" name="Rectángulo 8"/>
          <p:cNvSpPr/>
          <p:nvPr/>
        </p:nvSpPr>
        <p:spPr>
          <a:xfrm>
            <a:off x="412124" y="6080855"/>
            <a:ext cx="11058803" cy="369332"/>
          </a:xfrm>
          <a:prstGeom prst="rect">
            <a:avLst/>
          </a:prstGeom>
        </p:spPr>
        <p:txBody>
          <a:bodyPr wrap="square">
            <a:spAutoFit/>
          </a:bodyPr>
          <a:lstStyle/>
          <a:p>
            <a:r>
              <a:rPr lang="es-MX" dirty="0" smtClean="0"/>
              <a:t>Se puede consultar en: https</a:t>
            </a:r>
            <a:r>
              <a:rPr lang="es-MX" dirty="0"/>
              <a:t>://www.gob.mx/cms/uploads/attachment/file/157537/Que-es-la-Geologia.pdf</a:t>
            </a:r>
          </a:p>
        </p:txBody>
      </p:sp>
    </p:spTree>
    <p:extLst>
      <p:ext uri="{BB962C8B-B14F-4D97-AF65-F5344CB8AC3E}">
        <p14:creationId xmlns:p14="http://schemas.microsoft.com/office/powerpoint/2010/main" val="27830660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420394" y="1352283"/>
            <a:ext cx="6762244" cy="3820668"/>
          </a:xfrm>
          <a:prstGeom prst="rect">
            <a:avLst/>
          </a:prstGeom>
        </p:spPr>
      </p:pic>
      <p:sp>
        <p:nvSpPr>
          <p:cNvPr id="5" name="Rectángulo 4"/>
          <p:cNvSpPr/>
          <p:nvPr/>
        </p:nvSpPr>
        <p:spPr>
          <a:xfrm rot="20068568">
            <a:off x="1203978" y="1394004"/>
            <a:ext cx="3275769" cy="477054"/>
          </a:xfrm>
          <a:prstGeom prst="rect">
            <a:avLst/>
          </a:prstGeom>
        </p:spPr>
        <p:txBody>
          <a:bodyPr wrap="none">
            <a:spAutoFit/>
          </a:bodyPr>
          <a:lstStyle/>
          <a:p>
            <a:r>
              <a:rPr lang="es-MX" sz="2500" b="1" dirty="0">
                <a:solidFill>
                  <a:schemeClr val="accent6"/>
                </a:solidFill>
              </a:rPr>
              <a:t>Factores del modelado </a:t>
            </a:r>
          </a:p>
        </p:txBody>
      </p:sp>
      <p:sp>
        <p:nvSpPr>
          <p:cNvPr id="6" name="Rectángulo 5"/>
          <p:cNvSpPr/>
          <p:nvPr/>
        </p:nvSpPr>
        <p:spPr>
          <a:xfrm rot="19313731">
            <a:off x="606354" y="5217827"/>
            <a:ext cx="2870016" cy="477054"/>
          </a:xfrm>
          <a:prstGeom prst="rect">
            <a:avLst/>
          </a:prstGeom>
        </p:spPr>
        <p:txBody>
          <a:bodyPr wrap="none">
            <a:spAutoFit/>
          </a:bodyPr>
          <a:lstStyle/>
          <a:p>
            <a:r>
              <a:rPr lang="es-MX" sz="2500" b="1" dirty="0">
                <a:solidFill>
                  <a:srgbClr val="FF0000"/>
                </a:solidFill>
              </a:rPr>
              <a:t>Las fuerzas internas </a:t>
            </a:r>
          </a:p>
        </p:txBody>
      </p:sp>
      <p:sp>
        <p:nvSpPr>
          <p:cNvPr id="7" name="Rectángulo 6"/>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3199061" y="-32090"/>
            <a:ext cx="5223866" cy="477054"/>
          </a:xfrm>
          <a:prstGeom prst="rect">
            <a:avLst/>
          </a:prstGeom>
        </p:spPr>
        <p:txBody>
          <a:bodyPr wrap="none">
            <a:spAutoFit/>
          </a:bodyPr>
          <a:lstStyle/>
          <a:p>
            <a:pPr>
              <a:defRPr/>
            </a:pPr>
            <a:r>
              <a:rPr lang="es-MX" sz="2500" b="1" dirty="0">
                <a:solidFill>
                  <a:srgbClr val="FF0000"/>
                </a:solidFill>
              </a:rPr>
              <a:t>1.1. Campo de estudio de la geología.</a:t>
            </a:r>
            <a:r>
              <a:rPr lang="es-MX" sz="2500" b="1" dirty="0"/>
              <a:t> </a:t>
            </a:r>
          </a:p>
        </p:txBody>
      </p:sp>
      <p:sp>
        <p:nvSpPr>
          <p:cNvPr id="9" name="CuadroTexto 8"/>
          <p:cNvSpPr txBox="1"/>
          <p:nvPr/>
        </p:nvSpPr>
        <p:spPr>
          <a:xfrm>
            <a:off x="5505426" y="5165395"/>
            <a:ext cx="4752304" cy="553998"/>
          </a:xfrm>
          <a:prstGeom prst="rect">
            <a:avLst/>
          </a:prstGeom>
          <a:noFill/>
        </p:spPr>
        <p:txBody>
          <a:bodyPr wrap="square" rtlCol="0">
            <a:spAutoFit/>
          </a:bodyPr>
          <a:lstStyle/>
          <a:p>
            <a:r>
              <a:rPr lang="es-ES" sz="1500" b="1" dirty="0" smtClean="0">
                <a:solidFill>
                  <a:schemeClr val="accent1">
                    <a:lumMod val="50000"/>
                  </a:schemeClr>
                </a:solidFill>
              </a:rPr>
              <a:t>Diagrama de Francisco Viniegra Osorio </a:t>
            </a:r>
            <a:r>
              <a:rPr lang="es-ES" sz="1500" b="1" dirty="0">
                <a:solidFill>
                  <a:schemeClr val="accent1">
                    <a:lumMod val="50000"/>
                  </a:schemeClr>
                </a:solidFill>
              </a:rPr>
              <a:t>(1992)</a:t>
            </a:r>
            <a:endParaRPr lang="es-MX" sz="1500" b="1" dirty="0">
              <a:solidFill>
                <a:schemeClr val="accent1">
                  <a:lumMod val="50000"/>
                </a:schemeClr>
              </a:solidFill>
            </a:endParaRPr>
          </a:p>
          <a:p>
            <a:r>
              <a:rPr lang="es-ES" sz="1500" b="1" dirty="0" smtClean="0">
                <a:solidFill>
                  <a:schemeClr val="accent1">
                    <a:lumMod val="50000"/>
                  </a:schemeClr>
                </a:solidFill>
              </a:rPr>
              <a:t> en el Libro: Geología Histórica de México</a:t>
            </a:r>
            <a:endParaRPr lang="es-MX" sz="1500" b="1" dirty="0">
              <a:solidFill>
                <a:schemeClr val="accent1">
                  <a:lumMod val="50000"/>
                </a:schemeClr>
              </a:solidFill>
            </a:endParaRPr>
          </a:p>
        </p:txBody>
      </p:sp>
    </p:spTree>
    <p:extLst>
      <p:ext uri="{BB962C8B-B14F-4D97-AF65-F5344CB8AC3E}">
        <p14:creationId xmlns:p14="http://schemas.microsoft.com/office/powerpoint/2010/main" val="27449185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3199061" y="-32090"/>
            <a:ext cx="5223866" cy="477054"/>
          </a:xfrm>
          <a:prstGeom prst="rect">
            <a:avLst/>
          </a:prstGeom>
        </p:spPr>
        <p:txBody>
          <a:bodyPr wrap="none">
            <a:spAutoFit/>
          </a:bodyPr>
          <a:lstStyle/>
          <a:p>
            <a:pPr>
              <a:defRPr/>
            </a:pPr>
            <a:r>
              <a:rPr lang="es-MX" sz="2500" b="1" dirty="0">
                <a:solidFill>
                  <a:srgbClr val="FF0000"/>
                </a:solidFill>
              </a:rPr>
              <a:t>1.1. Campo de estudio de la geología.</a:t>
            </a:r>
            <a:r>
              <a:rPr lang="es-MX" sz="2500" b="1" dirty="0"/>
              <a:t> </a:t>
            </a:r>
          </a:p>
        </p:txBody>
      </p:sp>
      <p:sp>
        <p:nvSpPr>
          <p:cNvPr id="6" name="Rectángulo 5"/>
          <p:cNvSpPr/>
          <p:nvPr/>
        </p:nvSpPr>
        <p:spPr>
          <a:xfrm>
            <a:off x="634550" y="1247160"/>
            <a:ext cx="3275769" cy="477054"/>
          </a:xfrm>
          <a:prstGeom prst="rect">
            <a:avLst/>
          </a:prstGeom>
        </p:spPr>
        <p:txBody>
          <a:bodyPr wrap="none">
            <a:spAutoFit/>
          </a:bodyPr>
          <a:lstStyle/>
          <a:p>
            <a:r>
              <a:rPr lang="es-MX" sz="2500" b="1" dirty="0">
                <a:solidFill>
                  <a:schemeClr val="accent6"/>
                </a:solidFill>
              </a:rPr>
              <a:t>Factores del modelado </a:t>
            </a:r>
          </a:p>
        </p:txBody>
      </p:sp>
      <p:sp>
        <p:nvSpPr>
          <p:cNvPr id="7" name="Rectángulo 6"/>
          <p:cNvSpPr/>
          <p:nvPr/>
        </p:nvSpPr>
        <p:spPr>
          <a:xfrm>
            <a:off x="634550" y="2496752"/>
            <a:ext cx="6096000" cy="754053"/>
          </a:xfrm>
          <a:prstGeom prst="rect">
            <a:avLst/>
          </a:prstGeom>
        </p:spPr>
        <p:txBody>
          <a:bodyPr>
            <a:spAutoFit/>
          </a:bodyPr>
          <a:lstStyle/>
          <a:p>
            <a:r>
              <a:rPr lang="es-MX" sz="2500" dirty="0">
                <a:solidFill>
                  <a:srgbClr val="C00000"/>
                </a:solidFill>
              </a:rPr>
              <a:t>Los agentes </a:t>
            </a:r>
            <a:r>
              <a:rPr lang="es-MX" sz="2500" dirty="0" smtClean="0">
                <a:solidFill>
                  <a:srgbClr val="C00000"/>
                </a:solidFill>
              </a:rPr>
              <a:t>externos</a:t>
            </a:r>
          </a:p>
          <a:p>
            <a:endParaRPr lang="es-MX" dirty="0"/>
          </a:p>
        </p:txBody>
      </p:sp>
      <p:sp>
        <p:nvSpPr>
          <p:cNvPr id="8" name="Rectángulo 7"/>
          <p:cNvSpPr/>
          <p:nvPr/>
        </p:nvSpPr>
        <p:spPr>
          <a:xfrm>
            <a:off x="634550" y="3567519"/>
            <a:ext cx="3410549" cy="800219"/>
          </a:xfrm>
          <a:prstGeom prst="rect">
            <a:avLst/>
          </a:prstGeom>
        </p:spPr>
        <p:txBody>
          <a:bodyPr wrap="none">
            <a:spAutoFit/>
          </a:bodyPr>
          <a:lstStyle/>
          <a:p>
            <a:pPr algn="ctr"/>
            <a:r>
              <a:rPr lang="es-MX" sz="2300" dirty="0">
                <a:solidFill>
                  <a:schemeClr val="accent1">
                    <a:lumMod val="50000"/>
                  </a:schemeClr>
                </a:solidFill>
              </a:rPr>
              <a:t> A</a:t>
            </a:r>
            <a:r>
              <a:rPr lang="es-MX" sz="2300" dirty="0" smtClean="0">
                <a:solidFill>
                  <a:schemeClr val="accent1">
                    <a:lumMod val="50000"/>
                  </a:schemeClr>
                </a:solidFill>
              </a:rPr>
              <a:t>tmósfera</a:t>
            </a:r>
            <a:r>
              <a:rPr lang="es-MX" sz="2300" dirty="0">
                <a:solidFill>
                  <a:schemeClr val="accent1">
                    <a:lumMod val="50000"/>
                  </a:schemeClr>
                </a:solidFill>
              </a:rPr>
              <a:t>, </a:t>
            </a:r>
            <a:r>
              <a:rPr lang="es-MX" sz="2300" dirty="0" smtClean="0">
                <a:solidFill>
                  <a:schemeClr val="accent1">
                    <a:lumMod val="50000"/>
                  </a:schemeClr>
                </a:solidFill>
              </a:rPr>
              <a:t>Viento</a:t>
            </a:r>
            <a:r>
              <a:rPr lang="es-MX" sz="2300" dirty="0">
                <a:solidFill>
                  <a:schemeClr val="accent1">
                    <a:lumMod val="50000"/>
                  </a:schemeClr>
                </a:solidFill>
              </a:rPr>
              <a:t>, </a:t>
            </a:r>
            <a:r>
              <a:rPr lang="es-MX" sz="2300" dirty="0" smtClean="0">
                <a:solidFill>
                  <a:schemeClr val="accent1">
                    <a:lumMod val="50000"/>
                  </a:schemeClr>
                </a:solidFill>
              </a:rPr>
              <a:t>Aguas</a:t>
            </a:r>
            <a:r>
              <a:rPr lang="es-MX" sz="2300" dirty="0">
                <a:solidFill>
                  <a:schemeClr val="accent1">
                    <a:lumMod val="50000"/>
                  </a:schemeClr>
                </a:solidFill>
              </a:rPr>
              <a:t>, </a:t>
            </a:r>
            <a:endParaRPr lang="es-MX" sz="2300" dirty="0" smtClean="0">
              <a:solidFill>
                <a:schemeClr val="accent1">
                  <a:lumMod val="50000"/>
                </a:schemeClr>
              </a:solidFill>
            </a:endParaRPr>
          </a:p>
          <a:p>
            <a:pPr algn="ctr"/>
            <a:r>
              <a:rPr lang="es-MX" sz="2300" dirty="0" smtClean="0">
                <a:solidFill>
                  <a:schemeClr val="accent1">
                    <a:lumMod val="50000"/>
                  </a:schemeClr>
                </a:solidFill>
              </a:rPr>
              <a:t>Glaciares y Otros</a:t>
            </a:r>
            <a:endParaRPr lang="es-MX" sz="2300" dirty="0">
              <a:solidFill>
                <a:schemeClr val="accent1">
                  <a:lumMod val="50000"/>
                </a:schemeClr>
              </a:solidFill>
            </a:endParaRPr>
          </a:p>
        </p:txBody>
      </p:sp>
      <p:pic>
        <p:nvPicPr>
          <p:cNvPr id="10" name="Imagen 9"/>
          <p:cNvPicPr>
            <a:picLocks noChangeAspect="1"/>
          </p:cNvPicPr>
          <p:nvPr/>
        </p:nvPicPr>
        <p:blipFill>
          <a:blip r:embed="rId2"/>
          <a:stretch>
            <a:fillRect/>
          </a:stretch>
        </p:blipFill>
        <p:spPr>
          <a:xfrm>
            <a:off x="5100034" y="1157008"/>
            <a:ext cx="6355115" cy="4766336"/>
          </a:xfrm>
          <a:prstGeom prst="rect">
            <a:avLst/>
          </a:prstGeom>
        </p:spPr>
      </p:pic>
    </p:spTree>
    <p:extLst>
      <p:ext uri="{BB962C8B-B14F-4D97-AF65-F5344CB8AC3E}">
        <p14:creationId xmlns:p14="http://schemas.microsoft.com/office/powerpoint/2010/main" val="17058774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3199061" y="-32090"/>
            <a:ext cx="5223866" cy="477054"/>
          </a:xfrm>
          <a:prstGeom prst="rect">
            <a:avLst/>
          </a:prstGeom>
        </p:spPr>
        <p:txBody>
          <a:bodyPr wrap="none">
            <a:spAutoFit/>
          </a:bodyPr>
          <a:lstStyle/>
          <a:p>
            <a:pPr>
              <a:defRPr/>
            </a:pPr>
            <a:r>
              <a:rPr lang="es-MX" sz="2500" b="1" dirty="0">
                <a:solidFill>
                  <a:srgbClr val="FF0000"/>
                </a:solidFill>
              </a:rPr>
              <a:t>1.1. Campo de estudio de la geología.</a:t>
            </a:r>
            <a:r>
              <a:rPr lang="es-MX" sz="2500" b="1" dirty="0"/>
              <a:t> </a:t>
            </a:r>
          </a:p>
        </p:txBody>
      </p:sp>
      <p:pic>
        <p:nvPicPr>
          <p:cNvPr id="4" name="Imagen 3"/>
          <p:cNvPicPr>
            <a:picLocks noChangeAspect="1"/>
          </p:cNvPicPr>
          <p:nvPr/>
        </p:nvPicPr>
        <p:blipFill>
          <a:blip r:embed="rId2"/>
          <a:stretch>
            <a:fillRect/>
          </a:stretch>
        </p:blipFill>
        <p:spPr>
          <a:xfrm>
            <a:off x="545335" y="1925244"/>
            <a:ext cx="4709260" cy="3520172"/>
          </a:xfrm>
          <a:prstGeom prst="rect">
            <a:avLst/>
          </a:prstGeom>
        </p:spPr>
      </p:pic>
      <p:pic>
        <p:nvPicPr>
          <p:cNvPr id="8" name="Imagen 7"/>
          <p:cNvPicPr>
            <a:picLocks noChangeAspect="1"/>
          </p:cNvPicPr>
          <p:nvPr/>
        </p:nvPicPr>
        <p:blipFill>
          <a:blip r:embed="rId3"/>
          <a:stretch>
            <a:fillRect/>
          </a:stretch>
        </p:blipFill>
        <p:spPr>
          <a:xfrm>
            <a:off x="5537915" y="1925242"/>
            <a:ext cx="4709262" cy="3520173"/>
          </a:xfrm>
          <a:prstGeom prst="rect">
            <a:avLst/>
          </a:prstGeom>
        </p:spPr>
      </p:pic>
      <p:sp>
        <p:nvSpPr>
          <p:cNvPr id="7" name="Rectángulo 6"/>
          <p:cNvSpPr/>
          <p:nvPr/>
        </p:nvSpPr>
        <p:spPr>
          <a:xfrm rot="19193292">
            <a:off x="3900030" y="1772422"/>
            <a:ext cx="3275769" cy="477054"/>
          </a:xfrm>
          <a:prstGeom prst="rect">
            <a:avLst/>
          </a:prstGeom>
        </p:spPr>
        <p:txBody>
          <a:bodyPr wrap="none">
            <a:spAutoFit/>
          </a:bodyPr>
          <a:lstStyle/>
          <a:p>
            <a:r>
              <a:rPr lang="es-MX" sz="2500" b="1" dirty="0">
                <a:solidFill>
                  <a:srgbClr val="FF0000"/>
                </a:solidFill>
              </a:rPr>
              <a:t>Factores del modelado </a:t>
            </a:r>
          </a:p>
        </p:txBody>
      </p:sp>
    </p:spTree>
    <p:extLst>
      <p:ext uri="{BB962C8B-B14F-4D97-AF65-F5344CB8AC3E}">
        <p14:creationId xmlns:p14="http://schemas.microsoft.com/office/powerpoint/2010/main" val="33156737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005898" y="1214405"/>
            <a:ext cx="6809503" cy="4807509"/>
          </a:xfrm>
          <a:prstGeom prst="rect">
            <a:avLst/>
          </a:prstGeom>
        </p:spPr>
      </p:pic>
      <p:sp>
        <p:nvSpPr>
          <p:cNvPr id="7" name="Rectángulo 6"/>
          <p:cNvSpPr/>
          <p:nvPr/>
        </p:nvSpPr>
        <p:spPr>
          <a:xfrm>
            <a:off x="2203810" y="1364018"/>
            <a:ext cx="4348178" cy="369332"/>
          </a:xfrm>
          <a:prstGeom prst="rect">
            <a:avLst/>
          </a:prstGeom>
        </p:spPr>
        <p:txBody>
          <a:bodyPr wrap="none">
            <a:spAutoFit/>
          </a:bodyPr>
          <a:lstStyle/>
          <a:p>
            <a:r>
              <a:rPr lang="es-MX" dirty="0" smtClean="0">
                <a:latin typeface="Arial" panose="020B0604020202020204" pitchFamily="34" charset="0"/>
              </a:rPr>
              <a:t>Modelo de Valencia-Moreno </a:t>
            </a:r>
            <a:r>
              <a:rPr lang="es-MX" dirty="0" smtClean="0">
                <a:latin typeface="Arial" panose="020B0604020202020204" pitchFamily="34" charset="0"/>
              </a:rPr>
              <a:t>et al. (2006)</a:t>
            </a:r>
            <a:endParaRPr lang="es-MX" dirty="0"/>
          </a:p>
        </p:txBody>
      </p:sp>
      <p:sp>
        <p:nvSpPr>
          <p:cNvPr id="8" name="Rectángulo 7"/>
          <p:cNvSpPr/>
          <p:nvPr/>
        </p:nvSpPr>
        <p:spPr>
          <a:xfrm>
            <a:off x="108996" y="444964"/>
            <a:ext cx="12348608" cy="769441"/>
          </a:xfrm>
          <a:prstGeom prst="rect">
            <a:avLst/>
          </a:prstGeom>
        </p:spPr>
        <p:txBody>
          <a:bodyPr wrap="square">
            <a:spAutoFit/>
          </a:bodyPr>
          <a:lstStyle/>
          <a:p>
            <a:r>
              <a:rPr lang="es-MX" sz="2200" dirty="0" smtClean="0"/>
              <a:t>La </a:t>
            </a:r>
            <a:r>
              <a:rPr lang="es-MX" sz="2200" i="1" dirty="0" smtClean="0"/>
              <a:t>Geología </a:t>
            </a:r>
            <a:r>
              <a:rPr lang="es-MX" sz="2200" i="1" dirty="0"/>
              <a:t>interna: </a:t>
            </a:r>
            <a:r>
              <a:rPr lang="es-MX" sz="2200" dirty="0"/>
              <a:t>estudia los procesos que se desarrollan bajo la corteza terrestre y las causas que los </a:t>
            </a:r>
            <a:r>
              <a:rPr lang="es-MX" sz="2200" dirty="0" smtClean="0"/>
              <a:t>producen.</a:t>
            </a:r>
            <a:endParaRPr lang="es-MX" sz="2200" b="1" dirty="0"/>
          </a:p>
        </p:txBody>
      </p:sp>
      <p:sp>
        <p:nvSpPr>
          <p:cNvPr id="9" name="Rectángulo 8"/>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p:cNvSpPr/>
          <p:nvPr/>
        </p:nvSpPr>
        <p:spPr>
          <a:xfrm>
            <a:off x="3199061" y="-32090"/>
            <a:ext cx="5223866" cy="477054"/>
          </a:xfrm>
          <a:prstGeom prst="rect">
            <a:avLst/>
          </a:prstGeom>
        </p:spPr>
        <p:txBody>
          <a:bodyPr wrap="none">
            <a:spAutoFit/>
          </a:bodyPr>
          <a:lstStyle/>
          <a:p>
            <a:pPr>
              <a:defRPr/>
            </a:pPr>
            <a:r>
              <a:rPr lang="es-MX" sz="2500" b="1" dirty="0">
                <a:solidFill>
                  <a:srgbClr val="FF0000"/>
                </a:solidFill>
              </a:rPr>
              <a:t>1.1. Campo de estudio de la geología.</a:t>
            </a:r>
            <a:r>
              <a:rPr lang="es-MX" sz="2500" b="1" dirty="0"/>
              <a:t> </a:t>
            </a:r>
          </a:p>
        </p:txBody>
      </p:sp>
    </p:spTree>
    <p:extLst>
      <p:ext uri="{BB962C8B-B14F-4D97-AF65-F5344CB8AC3E}">
        <p14:creationId xmlns:p14="http://schemas.microsoft.com/office/powerpoint/2010/main" val="29519824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3199061" y="-32090"/>
            <a:ext cx="5223866" cy="477054"/>
          </a:xfrm>
          <a:prstGeom prst="rect">
            <a:avLst/>
          </a:prstGeom>
        </p:spPr>
        <p:txBody>
          <a:bodyPr wrap="none">
            <a:spAutoFit/>
          </a:bodyPr>
          <a:lstStyle/>
          <a:p>
            <a:pPr>
              <a:defRPr/>
            </a:pPr>
            <a:r>
              <a:rPr lang="es-MX" sz="2500" b="1" dirty="0">
                <a:solidFill>
                  <a:srgbClr val="FF0000"/>
                </a:solidFill>
              </a:rPr>
              <a:t>1.1. Campo de estudio de la geología.</a:t>
            </a:r>
            <a:r>
              <a:rPr lang="es-MX" sz="2500" b="1" dirty="0"/>
              <a:t> </a:t>
            </a:r>
          </a:p>
        </p:txBody>
      </p:sp>
      <p:pic>
        <p:nvPicPr>
          <p:cNvPr id="7" name="Imagen 6"/>
          <p:cNvPicPr>
            <a:picLocks noChangeAspect="1"/>
          </p:cNvPicPr>
          <p:nvPr/>
        </p:nvPicPr>
        <p:blipFill>
          <a:blip r:embed="rId2"/>
          <a:stretch>
            <a:fillRect/>
          </a:stretch>
        </p:blipFill>
        <p:spPr>
          <a:xfrm>
            <a:off x="2228045" y="477054"/>
            <a:ext cx="9265880" cy="6281043"/>
          </a:xfrm>
          <a:prstGeom prst="rect">
            <a:avLst/>
          </a:prstGeom>
        </p:spPr>
      </p:pic>
      <p:pic>
        <p:nvPicPr>
          <p:cNvPr id="10" name="Imagen 9"/>
          <p:cNvPicPr>
            <a:picLocks noChangeAspect="1"/>
          </p:cNvPicPr>
          <p:nvPr/>
        </p:nvPicPr>
        <p:blipFill>
          <a:blip r:embed="rId3"/>
          <a:stretch>
            <a:fillRect/>
          </a:stretch>
        </p:blipFill>
        <p:spPr>
          <a:xfrm>
            <a:off x="64395" y="2456747"/>
            <a:ext cx="2262391" cy="1284060"/>
          </a:xfrm>
          <a:prstGeom prst="rect">
            <a:avLst/>
          </a:prstGeom>
        </p:spPr>
      </p:pic>
      <p:sp>
        <p:nvSpPr>
          <p:cNvPr id="11" name="CuadroTexto 10"/>
          <p:cNvSpPr txBox="1"/>
          <p:nvPr/>
        </p:nvSpPr>
        <p:spPr>
          <a:xfrm>
            <a:off x="-8586" y="3327386"/>
            <a:ext cx="1571222" cy="369332"/>
          </a:xfrm>
          <a:prstGeom prst="rect">
            <a:avLst/>
          </a:prstGeom>
          <a:noFill/>
        </p:spPr>
        <p:txBody>
          <a:bodyPr wrap="square" rtlCol="0">
            <a:spAutoFit/>
          </a:bodyPr>
          <a:lstStyle/>
          <a:p>
            <a:r>
              <a:rPr lang="es-ES" dirty="0" smtClean="0"/>
              <a:t>2001</a:t>
            </a:r>
            <a:endParaRPr lang="es-MX" dirty="0"/>
          </a:p>
        </p:txBody>
      </p:sp>
      <p:sp>
        <p:nvSpPr>
          <p:cNvPr id="8" name="CuadroTexto 7"/>
          <p:cNvSpPr txBox="1"/>
          <p:nvPr/>
        </p:nvSpPr>
        <p:spPr>
          <a:xfrm>
            <a:off x="75128" y="2087415"/>
            <a:ext cx="1120462" cy="369332"/>
          </a:xfrm>
          <a:prstGeom prst="rect">
            <a:avLst/>
          </a:prstGeom>
          <a:solidFill>
            <a:schemeClr val="accent2"/>
          </a:solidFill>
        </p:spPr>
        <p:txBody>
          <a:bodyPr wrap="square" rtlCol="0">
            <a:spAutoFit/>
          </a:bodyPr>
          <a:lstStyle/>
          <a:p>
            <a:r>
              <a:rPr lang="es-ES" b="1" dirty="0" smtClean="0"/>
              <a:t>Fuente:</a:t>
            </a:r>
            <a:endParaRPr lang="es-MX" b="1" dirty="0"/>
          </a:p>
        </p:txBody>
      </p:sp>
    </p:spTree>
    <p:extLst>
      <p:ext uri="{BB962C8B-B14F-4D97-AF65-F5344CB8AC3E}">
        <p14:creationId xmlns:p14="http://schemas.microsoft.com/office/powerpoint/2010/main" val="35149765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3490174" y="444964"/>
            <a:ext cx="8135157" cy="6377644"/>
          </a:xfrm>
          <a:prstGeom prst="rect">
            <a:avLst/>
          </a:prstGeom>
        </p:spPr>
      </p:pic>
      <p:sp>
        <p:nvSpPr>
          <p:cNvPr id="5" name="Rectángulo 4"/>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3199061" y="-32090"/>
            <a:ext cx="5223866" cy="477054"/>
          </a:xfrm>
          <a:prstGeom prst="rect">
            <a:avLst/>
          </a:prstGeom>
        </p:spPr>
        <p:txBody>
          <a:bodyPr wrap="none">
            <a:spAutoFit/>
          </a:bodyPr>
          <a:lstStyle/>
          <a:p>
            <a:pPr>
              <a:defRPr/>
            </a:pPr>
            <a:r>
              <a:rPr lang="es-MX" sz="2500" b="1" dirty="0">
                <a:solidFill>
                  <a:srgbClr val="FF0000"/>
                </a:solidFill>
              </a:rPr>
              <a:t>1.1. Campo de estudio de la geología.</a:t>
            </a:r>
            <a:r>
              <a:rPr lang="es-MX" sz="2500" b="1" dirty="0"/>
              <a:t> </a:t>
            </a:r>
          </a:p>
        </p:txBody>
      </p:sp>
      <p:pic>
        <p:nvPicPr>
          <p:cNvPr id="7" name="Imagen 6"/>
          <p:cNvPicPr>
            <a:picLocks noChangeAspect="1"/>
          </p:cNvPicPr>
          <p:nvPr/>
        </p:nvPicPr>
        <p:blipFill>
          <a:blip r:embed="rId3"/>
          <a:stretch>
            <a:fillRect/>
          </a:stretch>
        </p:blipFill>
        <p:spPr>
          <a:xfrm>
            <a:off x="682577" y="2507225"/>
            <a:ext cx="2262391" cy="1284060"/>
          </a:xfrm>
          <a:prstGeom prst="rect">
            <a:avLst/>
          </a:prstGeom>
        </p:spPr>
      </p:pic>
      <p:sp>
        <p:nvSpPr>
          <p:cNvPr id="8" name="CuadroTexto 7"/>
          <p:cNvSpPr txBox="1"/>
          <p:nvPr/>
        </p:nvSpPr>
        <p:spPr>
          <a:xfrm>
            <a:off x="609596" y="3377864"/>
            <a:ext cx="1571222" cy="369332"/>
          </a:xfrm>
          <a:prstGeom prst="rect">
            <a:avLst/>
          </a:prstGeom>
          <a:noFill/>
        </p:spPr>
        <p:txBody>
          <a:bodyPr wrap="square" rtlCol="0">
            <a:spAutoFit/>
          </a:bodyPr>
          <a:lstStyle/>
          <a:p>
            <a:r>
              <a:rPr lang="es-ES" dirty="0" smtClean="0"/>
              <a:t>2001</a:t>
            </a:r>
            <a:endParaRPr lang="es-MX" dirty="0"/>
          </a:p>
        </p:txBody>
      </p:sp>
      <p:sp>
        <p:nvSpPr>
          <p:cNvPr id="9" name="CuadroTexto 8"/>
          <p:cNvSpPr txBox="1"/>
          <p:nvPr/>
        </p:nvSpPr>
        <p:spPr>
          <a:xfrm>
            <a:off x="693310" y="2150076"/>
            <a:ext cx="1120462" cy="369332"/>
          </a:xfrm>
          <a:prstGeom prst="rect">
            <a:avLst/>
          </a:prstGeom>
          <a:solidFill>
            <a:schemeClr val="accent2"/>
          </a:solidFill>
        </p:spPr>
        <p:txBody>
          <a:bodyPr wrap="square" rtlCol="0">
            <a:spAutoFit/>
          </a:bodyPr>
          <a:lstStyle/>
          <a:p>
            <a:r>
              <a:rPr lang="es-ES" b="1" dirty="0" smtClean="0"/>
              <a:t>Fuente:</a:t>
            </a:r>
            <a:endParaRPr lang="es-MX" b="1" dirty="0"/>
          </a:p>
        </p:txBody>
      </p:sp>
    </p:spTree>
    <p:extLst>
      <p:ext uri="{BB962C8B-B14F-4D97-AF65-F5344CB8AC3E}">
        <p14:creationId xmlns:p14="http://schemas.microsoft.com/office/powerpoint/2010/main" val="21887197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447822" y="1767416"/>
            <a:ext cx="11491930" cy="4293483"/>
          </a:xfrm>
          <a:prstGeom prst="rect">
            <a:avLst/>
          </a:prstGeom>
        </p:spPr>
        <p:txBody>
          <a:bodyPr wrap="square">
            <a:spAutoFit/>
          </a:bodyPr>
          <a:lstStyle/>
          <a:p>
            <a:r>
              <a:rPr lang="es-ES" sz="2700" b="1" dirty="0"/>
              <a:t>Conferencia </a:t>
            </a:r>
            <a:r>
              <a:rPr lang="es-ES" sz="2700" b="1" dirty="0" smtClean="0"/>
              <a:t>1. </a:t>
            </a:r>
            <a:r>
              <a:rPr lang="es-ES" sz="2700" dirty="0" smtClean="0"/>
              <a:t>“</a:t>
            </a:r>
            <a:r>
              <a:rPr lang="es-MX" sz="2700" dirty="0" smtClean="0"/>
              <a:t>Campo </a:t>
            </a:r>
            <a:r>
              <a:rPr lang="es-MX" sz="2700" dirty="0"/>
              <a:t>de estudio de la Geología y su relación con el planeta</a:t>
            </a:r>
            <a:r>
              <a:rPr lang="es-ES" sz="2700" dirty="0" smtClean="0"/>
              <a:t> ”</a:t>
            </a:r>
            <a:endParaRPr lang="es-ES" sz="2700" dirty="0"/>
          </a:p>
          <a:p>
            <a:endParaRPr lang="es-MX" sz="2700" dirty="0">
              <a:cs typeface="Arial" panose="020B0604020202020204" pitchFamily="34" charset="0"/>
            </a:endParaRPr>
          </a:p>
          <a:p>
            <a:endParaRPr lang="es-MX" sz="2700" dirty="0">
              <a:cs typeface="Arial" panose="020B0604020202020204" pitchFamily="34" charset="0"/>
            </a:endParaRPr>
          </a:p>
          <a:p>
            <a:r>
              <a:rPr lang="es-MX" sz="2700" b="1" dirty="0">
                <a:cs typeface="Arial" panose="020B0604020202020204" pitchFamily="34" charset="0"/>
              </a:rPr>
              <a:t> Contenidos de la conferencia:</a:t>
            </a:r>
          </a:p>
          <a:p>
            <a:endParaRPr lang="es-ES" sz="2700" b="1" dirty="0">
              <a:cs typeface="Arial" panose="020B0604020202020204" pitchFamily="34" charset="0"/>
            </a:endParaRPr>
          </a:p>
          <a:p>
            <a:pPr>
              <a:defRPr/>
            </a:pPr>
            <a:r>
              <a:rPr lang="es-MX" sz="2700" dirty="0" smtClean="0"/>
              <a:t>1.1</a:t>
            </a:r>
            <a:r>
              <a:rPr lang="es-MX" sz="2700" dirty="0"/>
              <a:t>. Campo de estudio de la </a:t>
            </a:r>
            <a:r>
              <a:rPr lang="es-MX" sz="2700" dirty="0" smtClean="0"/>
              <a:t>geología. </a:t>
            </a:r>
          </a:p>
          <a:p>
            <a:pPr>
              <a:defRPr/>
            </a:pPr>
            <a:endParaRPr lang="es-MX" sz="2700" dirty="0" smtClean="0"/>
          </a:p>
          <a:p>
            <a:pPr>
              <a:defRPr/>
            </a:pPr>
            <a:r>
              <a:rPr lang="es-MX" sz="2700" dirty="0" smtClean="0"/>
              <a:t>1.2. La tierra como un sistema.</a:t>
            </a:r>
            <a:endParaRPr lang="es-MX" sz="2700" dirty="0"/>
          </a:p>
          <a:p>
            <a:pPr>
              <a:defRPr/>
            </a:pPr>
            <a:endParaRPr lang="es-MX" sz="2700" dirty="0"/>
          </a:p>
          <a:p>
            <a:pPr marL="285750" lvl="0" indent="-285750">
              <a:buFont typeface="Arial" panose="020B0604020202020204" pitchFamily="34" charset="0"/>
              <a:buChar char="•"/>
            </a:pPr>
            <a:endParaRPr lang="es-ES" sz="3000" dirty="0">
              <a:cs typeface="Arial" panose="020B0604020202020204" pitchFamily="34" charset="0"/>
            </a:endParaRPr>
          </a:p>
        </p:txBody>
      </p:sp>
      <p:sp>
        <p:nvSpPr>
          <p:cNvPr id="6" name="Rectángulo 5"/>
          <p:cNvSpPr/>
          <p:nvPr/>
        </p:nvSpPr>
        <p:spPr>
          <a:xfrm>
            <a:off x="90013" y="458208"/>
            <a:ext cx="12006470" cy="507831"/>
          </a:xfrm>
          <a:prstGeom prst="rect">
            <a:avLst/>
          </a:prstGeom>
        </p:spPr>
        <p:txBody>
          <a:bodyPr wrap="square">
            <a:spAutoFit/>
          </a:bodyPr>
          <a:lstStyle/>
          <a:p>
            <a:pPr algn="ctr"/>
            <a:r>
              <a:rPr lang="es-MX" sz="2700" b="1" dirty="0" smtClean="0"/>
              <a:t>UNIDAD 1. INTRODUCCIÓN A LA GEOLOGÍA.</a:t>
            </a:r>
            <a:endParaRPr lang="es-MX" sz="2700" dirty="0"/>
          </a:p>
        </p:txBody>
      </p:sp>
    </p:spTree>
    <p:extLst>
      <p:ext uri="{BB962C8B-B14F-4D97-AF65-F5344CB8AC3E}">
        <p14:creationId xmlns:p14="http://schemas.microsoft.com/office/powerpoint/2010/main" val="8710145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434042" y="944001"/>
            <a:ext cx="6096000" cy="477054"/>
          </a:xfrm>
          <a:prstGeom prst="rect">
            <a:avLst/>
          </a:prstGeom>
        </p:spPr>
        <p:txBody>
          <a:bodyPr>
            <a:spAutoFit/>
          </a:bodyPr>
          <a:lstStyle/>
          <a:p>
            <a:r>
              <a:rPr lang="es-MX" sz="2500" b="1" dirty="0" smtClean="0"/>
              <a:t>Principales Ramas de la Geología </a:t>
            </a:r>
            <a:endParaRPr lang="es-MX" sz="2500" b="1" dirty="0"/>
          </a:p>
        </p:txBody>
      </p:sp>
      <p:sp>
        <p:nvSpPr>
          <p:cNvPr id="5" name="Rectángulo 4"/>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3199061" y="-32090"/>
            <a:ext cx="5223866" cy="477054"/>
          </a:xfrm>
          <a:prstGeom prst="rect">
            <a:avLst/>
          </a:prstGeom>
        </p:spPr>
        <p:txBody>
          <a:bodyPr wrap="none">
            <a:spAutoFit/>
          </a:bodyPr>
          <a:lstStyle/>
          <a:p>
            <a:pPr>
              <a:defRPr/>
            </a:pPr>
            <a:r>
              <a:rPr lang="es-MX" sz="2500" b="1" dirty="0">
                <a:solidFill>
                  <a:srgbClr val="FF0000"/>
                </a:solidFill>
              </a:rPr>
              <a:t>1.1. Campo de estudio de la geología.</a:t>
            </a:r>
            <a:r>
              <a:rPr lang="es-MX" sz="2500" b="1" dirty="0"/>
              <a:t> </a:t>
            </a:r>
          </a:p>
        </p:txBody>
      </p:sp>
      <p:sp>
        <p:nvSpPr>
          <p:cNvPr id="10" name="Flecha abajo 9"/>
          <p:cNvSpPr/>
          <p:nvPr/>
        </p:nvSpPr>
        <p:spPr>
          <a:xfrm rot="3244101">
            <a:off x="3085295" y="1443446"/>
            <a:ext cx="414809" cy="9813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Flecha abajo 12"/>
          <p:cNvSpPr/>
          <p:nvPr/>
        </p:nvSpPr>
        <p:spPr>
          <a:xfrm rot="19001334">
            <a:off x="7691132" y="1386259"/>
            <a:ext cx="414809" cy="9813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CuadroTexto 13"/>
          <p:cNvSpPr txBox="1"/>
          <p:nvPr/>
        </p:nvSpPr>
        <p:spPr>
          <a:xfrm>
            <a:off x="371860" y="2318405"/>
            <a:ext cx="4347729" cy="477054"/>
          </a:xfrm>
          <a:prstGeom prst="rect">
            <a:avLst/>
          </a:prstGeom>
          <a:noFill/>
        </p:spPr>
        <p:txBody>
          <a:bodyPr wrap="none" rtlCol="0">
            <a:spAutoFit/>
          </a:bodyPr>
          <a:lstStyle/>
          <a:p>
            <a:r>
              <a:rPr lang="es-ES" sz="2500" b="1" dirty="0" smtClean="0"/>
              <a:t>Geología Fundamental o Básica</a:t>
            </a:r>
            <a:endParaRPr lang="es-MX" sz="2500" b="1" dirty="0"/>
          </a:p>
        </p:txBody>
      </p:sp>
      <p:sp>
        <p:nvSpPr>
          <p:cNvPr id="15" name="CuadroTexto 14"/>
          <p:cNvSpPr txBox="1"/>
          <p:nvPr/>
        </p:nvSpPr>
        <p:spPr>
          <a:xfrm>
            <a:off x="6949143" y="2318405"/>
            <a:ext cx="2580899" cy="477054"/>
          </a:xfrm>
          <a:prstGeom prst="rect">
            <a:avLst/>
          </a:prstGeom>
          <a:noFill/>
        </p:spPr>
        <p:txBody>
          <a:bodyPr wrap="none" rtlCol="0">
            <a:spAutoFit/>
          </a:bodyPr>
          <a:lstStyle/>
          <a:p>
            <a:r>
              <a:rPr lang="es-ES" sz="2500" b="1" dirty="0" smtClean="0"/>
              <a:t>Geología Aplicada</a:t>
            </a:r>
            <a:endParaRPr lang="es-MX" sz="2500" b="1" dirty="0"/>
          </a:p>
        </p:txBody>
      </p:sp>
      <p:pic>
        <p:nvPicPr>
          <p:cNvPr id="2" name="Imagen 1"/>
          <p:cNvPicPr>
            <a:picLocks noChangeAspect="1"/>
          </p:cNvPicPr>
          <p:nvPr/>
        </p:nvPicPr>
        <p:blipFill>
          <a:blip r:embed="rId2"/>
          <a:stretch>
            <a:fillRect/>
          </a:stretch>
        </p:blipFill>
        <p:spPr>
          <a:xfrm>
            <a:off x="371860" y="2879997"/>
            <a:ext cx="9874463" cy="3493492"/>
          </a:xfrm>
          <a:prstGeom prst="rect">
            <a:avLst/>
          </a:prstGeom>
        </p:spPr>
      </p:pic>
    </p:spTree>
    <p:extLst>
      <p:ext uri="{BB962C8B-B14F-4D97-AF65-F5344CB8AC3E}">
        <p14:creationId xmlns:p14="http://schemas.microsoft.com/office/powerpoint/2010/main" val="24985457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3199061" y="-32090"/>
            <a:ext cx="5223866" cy="477054"/>
          </a:xfrm>
          <a:prstGeom prst="rect">
            <a:avLst/>
          </a:prstGeom>
        </p:spPr>
        <p:txBody>
          <a:bodyPr wrap="none">
            <a:spAutoFit/>
          </a:bodyPr>
          <a:lstStyle/>
          <a:p>
            <a:pPr>
              <a:defRPr/>
            </a:pPr>
            <a:r>
              <a:rPr lang="es-MX" sz="2500" b="1" dirty="0">
                <a:solidFill>
                  <a:srgbClr val="FF0000"/>
                </a:solidFill>
              </a:rPr>
              <a:t>1.1. Campo de estudio de la geología.</a:t>
            </a:r>
            <a:r>
              <a:rPr lang="es-MX" sz="2500" b="1" dirty="0"/>
              <a:t> </a:t>
            </a:r>
          </a:p>
        </p:txBody>
      </p:sp>
      <p:sp>
        <p:nvSpPr>
          <p:cNvPr id="6" name="Rectángulo 5"/>
          <p:cNvSpPr/>
          <p:nvPr/>
        </p:nvSpPr>
        <p:spPr>
          <a:xfrm>
            <a:off x="88006" y="941772"/>
            <a:ext cx="12015988" cy="3616375"/>
          </a:xfrm>
          <a:prstGeom prst="rect">
            <a:avLst/>
          </a:prstGeom>
        </p:spPr>
        <p:txBody>
          <a:bodyPr wrap="square">
            <a:spAutoFit/>
          </a:bodyPr>
          <a:lstStyle/>
          <a:p>
            <a:pPr algn="just"/>
            <a:r>
              <a:rPr lang="es-MX" sz="2500" dirty="0">
                <a:solidFill>
                  <a:srgbClr val="1C1C1C"/>
                </a:solidFill>
                <a:latin typeface="Verdana" panose="020B0604030504040204" pitchFamily="34" charset="0"/>
              </a:rPr>
              <a:t>La geología se </a:t>
            </a:r>
            <a:r>
              <a:rPr lang="es-MX" sz="2500" dirty="0" smtClean="0">
                <a:solidFill>
                  <a:srgbClr val="1C1C1C"/>
                </a:solidFill>
                <a:latin typeface="Verdana" panose="020B0604030504040204" pitchFamily="34" charset="0"/>
              </a:rPr>
              <a:t>desglosa en </a:t>
            </a:r>
            <a:r>
              <a:rPr lang="es-MX" sz="2500" dirty="0">
                <a:solidFill>
                  <a:srgbClr val="1C1C1C"/>
                </a:solidFill>
                <a:latin typeface="Verdana" panose="020B0604030504040204" pitchFamily="34" charset="0"/>
              </a:rPr>
              <a:t>especialidades o ramas. Algunas reciben su nombre en función de la ciencia de la cual derivan sus técnicas; por ejemplo, el estudio de la estructura interna de la Tierra mediante el análisis de sus propiedades físicas es el campo de la geofísica. En otros casos toman su nombre en base al objeto de estudio, como la sedimentología, que es la rama de la geología que estudia los sedimentos y las rocas sedimentarias</a:t>
            </a:r>
            <a:r>
              <a:rPr lang="es-MX" sz="2500" dirty="0" smtClean="0">
                <a:solidFill>
                  <a:srgbClr val="1C1C1C"/>
                </a:solidFill>
                <a:latin typeface="Verdana" panose="020B0604030504040204" pitchFamily="34" charset="0"/>
              </a:rPr>
              <a:t>.</a:t>
            </a:r>
          </a:p>
          <a:p>
            <a:pPr algn="just"/>
            <a:r>
              <a:rPr lang="es-MX" dirty="0" smtClean="0">
                <a:hlinkClick r:id="rId2"/>
              </a:rPr>
              <a:t>Tomado de:</a:t>
            </a:r>
          </a:p>
          <a:p>
            <a:pPr algn="just"/>
            <a:r>
              <a:rPr lang="es-MX" dirty="0" smtClean="0">
                <a:hlinkClick r:id="rId2"/>
              </a:rPr>
              <a:t>http</a:t>
            </a:r>
            <a:r>
              <a:rPr lang="es-MX" dirty="0">
                <a:hlinkClick r:id="rId2"/>
              </a:rPr>
              <a:t>://</a:t>
            </a:r>
            <a:r>
              <a:rPr lang="es-MX" dirty="0" smtClean="0">
                <a:hlinkClick r:id="rId2"/>
              </a:rPr>
              <a:t>agrega.juntadeandalucia.es/repositorio/18092018/ca/es-an_2018091812_9093524/5_las_ramas_de_la_geologa.html</a:t>
            </a:r>
            <a:endParaRPr lang="es-MX" dirty="0" smtClean="0"/>
          </a:p>
          <a:p>
            <a:pPr algn="just"/>
            <a:endParaRPr lang="es-MX" dirty="0"/>
          </a:p>
        </p:txBody>
      </p:sp>
    </p:spTree>
    <p:extLst>
      <p:ext uri="{BB962C8B-B14F-4D97-AF65-F5344CB8AC3E}">
        <p14:creationId xmlns:p14="http://schemas.microsoft.com/office/powerpoint/2010/main" val="30222108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3199061" y="-32090"/>
            <a:ext cx="5223866" cy="477054"/>
          </a:xfrm>
          <a:prstGeom prst="rect">
            <a:avLst/>
          </a:prstGeom>
        </p:spPr>
        <p:txBody>
          <a:bodyPr wrap="none">
            <a:spAutoFit/>
          </a:bodyPr>
          <a:lstStyle/>
          <a:p>
            <a:pPr>
              <a:defRPr/>
            </a:pPr>
            <a:r>
              <a:rPr lang="es-MX" sz="2500" b="1" dirty="0">
                <a:solidFill>
                  <a:srgbClr val="FF0000"/>
                </a:solidFill>
              </a:rPr>
              <a:t>1.1. Campo de estudio de la geología.</a:t>
            </a:r>
            <a:r>
              <a:rPr lang="es-MX" sz="2500" b="1" dirty="0"/>
              <a:t> </a:t>
            </a:r>
          </a:p>
        </p:txBody>
      </p:sp>
      <p:sp>
        <p:nvSpPr>
          <p:cNvPr id="2" name="CuadroTexto 1"/>
          <p:cNvSpPr txBox="1"/>
          <p:nvPr/>
        </p:nvSpPr>
        <p:spPr>
          <a:xfrm>
            <a:off x="5640946" y="3747752"/>
            <a:ext cx="184731" cy="369332"/>
          </a:xfrm>
          <a:prstGeom prst="rect">
            <a:avLst/>
          </a:prstGeom>
          <a:noFill/>
        </p:spPr>
        <p:txBody>
          <a:bodyPr wrap="none" rtlCol="0">
            <a:spAutoFit/>
          </a:bodyPr>
          <a:lstStyle/>
          <a:p>
            <a:endParaRPr lang="es-MX" dirty="0"/>
          </a:p>
        </p:txBody>
      </p:sp>
      <p:pic>
        <p:nvPicPr>
          <p:cNvPr id="7" name="Imagen 6"/>
          <p:cNvPicPr>
            <a:picLocks noChangeAspect="1"/>
          </p:cNvPicPr>
          <p:nvPr/>
        </p:nvPicPr>
        <p:blipFill>
          <a:blip r:embed="rId2"/>
          <a:stretch>
            <a:fillRect/>
          </a:stretch>
        </p:blipFill>
        <p:spPr>
          <a:xfrm>
            <a:off x="273600" y="692395"/>
            <a:ext cx="11104153" cy="4765870"/>
          </a:xfrm>
          <a:prstGeom prst="rect">
            <a:avLst/>
          </a:prstGeom>
        </p:spPr>
      </p:pic>
    </p:spTree>
    <p:extLst>
      <p:ext uri="{BB962C8B-B14F-4D97-AF65-F5344CB8AC3E}">
        <p14:creationId xmlns:p14="http://schemas.microsoft.com/office/powerpoint/2010/main" val="16306014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3199061" y="-32090"/>
            <a:ext cx="5223866" cy="477054"/>
          </a:xfrm>
          <a:prstGeom prst="rect">
            <a:avLst/>
          </a:prstGeom>
        </p:spPr>
        <p:txBody>
          <a:bodyPr wrap="none">
            <a:spAutoFit/>
          </a:bodyPr>
          <a:lstStyle/>
          <a:p>
            <a:pPr>
              <a:defRPr/>
            </a:pPr>
            <a:r>
              <a:rPr lang="es-MX" sz="2500" b="1" dirty="0">
                <a:solidFill>
                  <a:srgbClr val="FF0000"/>
                </a:solidFill>
              </a:rPr>
              <a:t>1.1. Campo de estudio de la geología.</a:t>
            </a:r>
            <a:r>
              <a:rPr lang="es-MX" sz="2500" b="1" dirty="0"/>
              <a:t> </a:t>
            </a:r>
          </a:p>
        </p:txBody>
      </p:sp>
      <p:pic>
        <p:nvPicPr>
          <p:cNvPr id="2" name="Imagen 1"/>
          <p:cNvPicPr>
            <a:picLocks noChangeAspect="1"/>
          </p:cNvPicPr>
          <p:nvPr/>
        </p:nvPicPr>
        <p:blipFill>
          <a:blip r:embed="rId2"/>
          <a:stretch>
            <a:fillRect/>
          </a:stretch>
        </p:blipFill>
        <p:spPr>
          <a:xfrm>
            <a:off x="414257" y="1199411"/>
            <a:ext cx="11127802" cy="3990774"/>
          </a:xfrm>
          <a:prstGeom prst="rect">
            <a:avLst/>
          </a:prstGeom>
        </p:spPr>
      </p:pic>
    </p:spTree>
    <p:extLst>
      <p:ext uri="{BB962C8B-B14F-4D97-AF65-F5344CB8AC3E}">
        <p14:creationId xmlns:p14="http://schemas.microsoft.com/office/powerpoint/2010/main" val="35093156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B863456D-F5EB-4350-A7FA-9B4BA11D86C5}"/>
              </a:ext>
            </a:extLst>
          </p:cNvPr>
          <p:cNvSpPr/>
          <p:nvPr/>
        </p:nvSpPr>
        <p:spPr>
          <a:xfrm>
            <a:off x="1227968" y="2875002"/>
            <a:ext cx="6750887" cy="1508105"/>
          </a:xfrm>
          <a:prstGeom prst="rect">
            <a:avLst/>
          </a:prstGeom>
        </p:spPr>
        <p:txBody>
          <a:bodyPr wrap="none">
            <a:spAutoFit/>
          </a:bodyPr>
          <a:lstStyle/>
          <a:p>
            <a:pPr>
              <a:defRPr/>
            </a:pPr>
            <a:r>
              <a:rPr lang="es-MX" sz="3000" dirty="0">
                <a:solidFill>
                  <a:srgbClr val="FF0000"/>
                </a:solidFill>
                <a:effectLst>
                  <a:outerShdw blurRad="38100" dist="38100" dir="2700000" algn="tl">
                    <a:srgbClr val="000000">
                      <a:alpha val="43137"/>
                    </a:srgbClr>
                  </a:outerShdw>
                </a:effectLst>
                <a:latin typeface="Arial Black" panose="020B0A04020102020204" pitchFamily="34" charset="0"/>
              </a:rPr>
              <a:t>1.2. La tierra como un sistema</a:t>
            </a:r>
            <a:r>
              <a:rPr lang="es-MX" sz="3000" dirty="0" smtClean="0">
                <a:solidFill>
                  <a:srgbClr val="FF0000"/>
                </a:solidFill>
                <a:effectLst>
                  <a:outerShdw blurRad="38100" dist="38100" dir="2700000" algn="tl">
                    <a:srgbClr val="000000">
                      <a:alpha val="43137"/>
                    </a:srgbClr>
                  </a:outerShdw>
                </a:effectLst>
                <a:latin typeface="Arial Black" panose="020B0A04020102020204" pitchFamily="34" charset="0"/>
              </a:rPr>
              <a:t>.</a:t>
            </a:r>
          </a:p>
          <a:p>
            <a:pPr>
              <a:defRPr/>
            </a:pPr>
            <a:endParaRPr lang="es-MX" sz="3000" dirty="0">
              <a:solidFill>
                <a:srgbClr val="FF0000"/>
              </a:solidFill>
              <a:effectLst>
                <a:outerShdw blurRad="38100" dist="38100" dir="2700000" algn="tl">
                  <a:srgbClr val="000000">
                    <a:alpha val="43137"/>
                  </a:srgbClr>
                </a:outerShdw>
              </a:effectLst>
              <a:latin typeface="Arial Black" panose="020B0A04020102020204" pitchFamily="34" charset="0"/>
            </a:endParaRPr>
          </a:p>
          <a:p>
            <a:pPr>
              <a:defRPr/>
            </a:pPr>
            <a:endParaRPr lang="es-MX" sz="3200" dirty="0"/>
          </a:p>
        </p:txBody>
      </p:sp>
    </p:spTree>
    <p:extLst>
      <p:ext uri="{BB962C8B-B14F-4D97-AF65-F5344CB8AC3E}">
        <p14:creationId xmlns:p14="http://schemas.microsoft.com/office/powerpoint/2010/main" val="27460734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3480971" y="0"/>
            <a:ext cx="4253024" cy="477054"/>
          </a:xfrm>
          <a:prstGeom prst="rect">
            <a:avLst/>
          </a:prstGeom>
        </p:spPr>
        <p:txBody>
          <a:bodyPr wrap="none">
            <a:spAutoFit/>
          </a:bodyPr>
          <a:lstStyle/>
          <a:p>
            <a:pPr>
              <a:defRPr/>
            </a:pPr>
            <a:r>
              <a:rPr lang="es-MX" sz="2500" b="1" dirty="0" smtClean="0">
                <a:solidFill>
                  <a:srgbClr val="FF0000"/>
                </a:solidFill>
              </a:rPr>
              <a:t>1.2. La tierra como un sistema.</a:t>
            </a:r>
            <a:endParaRPr lang="es-MX" sz="2500" b="1" dirty="0">
              <a:solidFill>
                <a:srgbClr val="FF0000"/>
              </a:solidFill>
            </a:endParaRPr>
          </a:p>
        </p:txBody>
      </p:sp>
      <p:sp>
        <p:nvSpPr>
          <p:cNvPr id="2" name="CuadroTexto 1"/>
          <p:cNvSpPr txBox="1"/>
          <p:nvPr/>
        </p:nvSpPr>
        <p:spPr>
          <a:xfrm>
            <a:off x="235902" y="1167184"/>
            <a:ext cx="6490138" cy="3170099"/>
          </a:xfrm>
          <a:prstGeom prst="rect">
            <a:avLst/>
          </a:prstGeom>
          <a:noFill/>
        </p:spPr>
        <p:txBody>
          <a:bodyPr wrap="square" rtlCol="0">
            <a:spAutoFit/>
          </a:bodyPr>
          <a:lstStyle/>
          <a:p>
            <a:pPr algn="just"/>
            <a:r>
              <a:rPr lang="es-MX" sz="2500" dirty="0"/>
              <a:t>La mayoría de los sistemas terrestres, en </a:t>
            </a:r>
            <a:r>
              <a:rPr lang="es-MX" sz="2500" dirty="0" smtClean="0"/>
              <a:t>especial el </a:t>
            </a:r>
            <a:r>
              <a:rPr lang="es-MX" sz="2500" dirty="0"/>
              <a:t>sistema climático, contienen una amplia variedad </a:t>
            </a:r>
            <a:r>
              <a:rPr lang="es-MX" sz="2500" dirty="0" smtClean="0"/>
              <a:t>de mecanismos </a:t>
            </a:r>
            <a:r>
              <a:rPr lang="es-MX" sz="2500" dirty="0"/>
              <a:t>de realimentación negativa y positiva. </a:t>
            </a:r>
            <a:r>
              <a:rPr lang="es-MX" sz="2500" dirty="0" smtClean="0"/>
              <a:t>Por ejemplo</a:t>
            </a:r>
            <a:r>
              <a:rPr lang="es-MX" sz="2500" dirty="0"/>
              <a:t>, pruebas científicas sustanciales indican que </a:t>
            </a:r>
            <a:r>
              <a:rPr lang="es-MX" sz="2500" dirty="0" smtClean="0"/>
              <a:t>la Tierra </a:t>
            </a:r>
            <a:r>
              <a:rPr lang="es-MX" sz="2500" dirty="0"/>
              <a:t>ha entrado en un período de calentamiento </a:t>
            </a:r>
            <a:r>
              <a:rPr lang="es-MX" sz="2500" dirty="0" smtClean="0"/>
              <a:t>global (</a:t>
            </a:r>
            <a:r>
              <a:rPr lang="es-ES" sz="2500" dirty="0" err="1" smtClean="0">
                <a:cs typeface="Arial" panose="020B0604020202020204" pitchFamily="34" charset="0"/>
              </a:rPr>
              <a:t>Tarbuck</a:t>
            </a:r>
            <a:r>
              <a:rPr lang="es-ES" sz="2500" dirty="0" smtClean="0">
                <a:cs typeface="Arial" panose="020B0604020202020204" pitchFamily="34" charset="0"/>
              </a:rPr>
              <a:t> y </a:t>
            </a:r>
            <a:r>
              <a:rPr lang="es-ES" sz="2500" dirty="0" err="1" smtClean="0">
                <a:cs typeface="Arial" panose="020B0604020202020204" pitchFamily="34" charset="0"/>
              </a:rPr>
              <a:t>Lutgens</a:t>
            </a:r>
            <a:r>
              <a:rPr lang="es-ES" sz="2500" dirty="0" smtClean="0">
                <a:cs typeface="Arial" panose="020B0604020202020204" pitchFamily="34" charset="0"/>
              </a:rPr>
              <a:t>, 2005</a:t>
            </a:r>
            <a:r>
              <a:rPr lang="es-ES" sz="2500" dirty="0">
                <a:cs typeface="Arial" panose="020B0604020202020204" pitchFamily="34" charset="0"/>
              </a:rPr>
              <a:t>). </a:t>
            </a:r>
            <a:endParaRPr lang="es-MX" sz="2500" dirty="0" smtClean="0"/>
          </a:p>
          <a:p>
            <a:pPr algn="just"/>
            <a:endParaRPr lang="es-MX" sz="2500" dirty="0"/>
          </a:p>
        </p:txBody>
      </p:sp>
      <p:sp>
        <p:nvSpPr>
          <p:cNvPr id="3" name="Rectángulo 2"/>
          <p:cNvSpPr/>
          <p:nvPr/>
        </p:nvSpPr>
        <p:spPr>
          <a:xfrm>
            <a:off x="7376642" y="610136"/>
            <a:ext cx="4689233" cy="1938992"/>
          </a:xfrm>
          <a:prstGeom prst="rect">
            <a:avLst/>
          </a:prstGeom>
        </p:spPr>
        <p:txBody>
          <a:bodyPr wrap="square">
            <a:spAutoFit/>
          </a:bodyPr>
          <a:lstStyle/>
          <a:p>
            <a:pPr algn="just"/>
            <a:r>
              <a:rPr lang="es-ES" sz="2000" u="sng" dirty="0" smtClean="0">
                <a:cs typeface="Arial" panose="020B0604020202020204" pitchFamily="34" charset="0"/>
              </a:rPr>
              <a:t>Ver Capítulo 1 </a:t>
            </a:r>
            <a:r>
              <a:rPr lang="es-MX" sz="2000" u="sng" dirty="0"/>
              <a:t>Introducción a la </a:t>
            </a:r>
            <a:r>
              <a:rPr lang="es-MX" sz="2000" u="sng" dirty="0" smtClean="0"/>
              <a:t>Geología, Epígrafe “La </a:t>
            </a:r>
            <a:r>
              <a:rPr lang="es-MX" sz="2000" u="sng" dirty="0"/>
              <a:t>Tierra como un </a:t>
            </a:r>
            <a:r>
              <a:rPr lang="es-MX" sz="2000" u="sng" dirty="0" smtClean="0"/>
              <a:t>sistema” de</a:t>
            </a:r>
            <a:endParaRPr lang="es-ES" sz="2000" u="sng" dirty="0" smtClean="0">
              <a:cs typeface="Arial" panose="020B0604020202020204" pitchFamily="34" charset="0"/>
            </a:endParaRPr>
          </a:p>
          <a:p>
            <a:pPr algn="just"/>
            <a:r>
              <a:rPr lang="es-ES" sz="2000" i="1" dirty="0" err="1" smtClean="0">
                <a:cs typeface="Arial" panose="020B0604020202020204" pitchFamily="34" charset="0"/>
              </a:rPr>
              <a:t>Tarbuck</a:t>
            </a:r>
            <a:r>
              <a:rPr lang="es-ES" sz="2000" i="1" dirty="0">
                <a:cs typeface="Arial" panose="020B0604020202020204" pitchFamily="34" charset="0"/>
              </a:rPr>
              <a:t>. E.J. y </a:t>
            </a:r>
            <a:r>
              <a:rPr lang="es-ES" sz="2000" i="1" dirty="0" err="1">
                <a:cs typeface="Arial" panose="020B0604020202020204" pitchFamily="34" charset="0"/>
              </a:rPr>
              <a:t>Lutgens</a:t>
            </a:r>
            <a:r>
              <a:rPr lang="es-ES" sz="2000" i="1" dirty="0">
                <a:cs typeface="Arial" panose="020B0604020202020204" pitchFamily="34" charset="0"/>
              </a:rPr>
              <a:t>, F.K. (2005).  </a:t>
            </a:r>
            <a:r>
              <a:rPr lang="es-MX" sz="2000" i="1" dirty="0">
                <a:cs typeface="Arial" panose="020B0604020202020204" pitchFamily="34" charset="0"/>
              </a:rPr>
              <a:t>Ciencias de la Tierra. Una introducción a la geología física. Octava edición. Pearson Educación S. A., Madrid.</a:t>
            </a:r>
            <a:endParaRPr lang="es-ES" sz="2000" i="1" dirty="0">
              <a:cs typeface="Arial" panose="020B0604020202020204" pitchFamily="34" charset="0"/>
            </a:endParaRPr>
          </a:p>
        </p:txBody>
      </p:sp>
      <p:pic>
        <p:nvPicPr>
          <p:cNvPr id="7" name="Imagen 6"/>
          <p:cNvPicPr>
            <a:picLocks noChangeAspect="1"/>
          </p:cNvPicPr>
          <p:nvPr/>
        </p:nvPicPr>
        <p:blipFill>
          <a:blip r:embed="rId2"/>
          <a:stretch>
            <a:fillRect/>
          </a:stretch>
        </p:blipFill>
        <p:spPr>
          <a:xfrm>
            <a:off x="7967005" y="2533578"/>
            <a:ext cx="3321106" cy="4324422"/>
          </a:xfrm>
          <a:prstGeom prst="rect">
            <a:avLst/>
          </a:prstGeom>
        </p:spPr>
      </p:pic>
    </p:spTree>
    <p:extLst>
      <p:ext uri="{BB962C8B-B14F-4D97-AF65-F5344CB8AC3E}">
        <p14:creationId xmlns:p14="http://schemas.microsoft.com/office/powerpoint/2010/main" val="39547353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80267" y="1466303"/>
            <a:ext cx="6001408" cy="3939540"/>
          </a:xfrm>
          <a:prstGeom prst="rect">
            <a:avLst/>
          </a:prstGeom>
        </p:spPr>
        <p:txBody>
          <a:bodyPr wrap="square">
            <a:spAutoFit/>
          </a:bodyPr>
          <a:lstStyle/>
          <a:p>
            <a:pPr algn="just"/>
            <a:r>
              <a:rPr lang="es-MX" sz="2500" dirty="0"/>
              <a:t>P</a:t>
            </a:r>
            <a:r>
              <a:rPr lang="es-MX" sz="2500" dirty="0" smtClean="0"/>
              <a:t>ara comprender </a:t>
            </a:r>
            <a:r>
              <a:rPr lang="es-MX" sz="2500" dirty="0"/>
              <a:t>nuestro planeta, </a:t>
            </a:r>
            <a:r>
              <a:rPr lang="es-MX" sz="2500" dirty="0" smtClean="0"/>
              <a:t>se debe aprender </a:t>
            </a:r>
            <a:r>
              <a:rPr lang="es-MX" sz="2500" dirty="0"/>
              <a:t>cómo están </a:t>
            </a:r>
            <a:r>
              <a:rPr lang="es-MX" sz="2500" dirty="0" smtClean="0"/>
              <a:t>interconectados sus componentes: tierra</a:t>
            </a:r>
            <a:r>
              <a:rPr lang="es-MX" sz="2500" dirty="0"/>
              <a:t>, agua, aire y </a:t>
            </a:r>
            <a:r>
              <a:rPr lang="es-MX" sz="2500" dirty="0" smtClean="0"/>
              <a:t>formas de vida</a:t>
            </a:r>
            <a:r>
              <a:rPr lang="es-MX" sz="2500" dirty="0"/>
              <a:t>.</a:t>
            </a:r>
            <a:endParaRPr lang="es-MX" sz="2500" dirty="0" smtClean="0"/>
          </a:p>
          <a:p>
            <a:pPr algn="just"/>
            <a:endParaRPr lang="es-MX" sz="2500" dirty="0"/>
          </a:p>
          <a:p>
            <a:pPr algn="just"/>
            <a:r>
              <a:rPr lang="es-MX" sz="2500" dirty="0" smtClean="0"/>
              <a:t>La </a:t>
            </a:r>
            <a:r>
              <a:rPr lang="es-MX" sz="2500" i="1" dirty="0" smtClean="0"/>
              <a:t>ciencia </a:t>
            </a:r>
            <a:r>
              <a:rPr lang="es-MX" sz="2500" i="1" dirty="0"/>
              <a:t>del sistema </a:t>
            </a:r>
            <a:r>
              <a:rPr lang="es-MX" sz="2500" i="1" dirty="0" smtClean="0"/>
              <a:t>Tierra, </a:t>
            </a:r>
            <a:r>
              <a:rPr lang="es-MX" sz="2500" dirty="0" smtClean="0"/>
              <a:t>tiene </a:t>
            </a:r>
            <a:r>
              <a:rPr lang="es-MX" sz="2500" dirty="0"/>
              <a:t>el objetivo de estudiar la Tierra como un </a:t>
            </a:r>
            <a:r>
              <a:rPr lang="es-MX" sz="2500" i="1" dirty="0" smtClean="0"/>
              <a:t>sistema </a:t>
            </a:r>
            <a:r>
              <a:rPr lang="es-MX" sz="2500" dirty="0" smtClean="0"/>
              <a:t>compuesto </a:t>
            </a:r>
            <a:r>
              <a:rPr lang="es-MX" sz="2500" dirty="0"/>
              <a:t>por numerosas partes interactuantes o </a:t>
            </a:r>
            <a:r>
              <a:rPr lang="es-MX" sz="2500" i="1" dirty="0" smtClean="0"/>
              <a:t>subsistemas </a:t>
            </a:r>
            <a:r>
              <a:rPr lang="es-MX" sz="2500" dirty="0"/>
              <a:t>(</a:t>
            </a:r>
            <a:r>
              <a:rPr lang="es-ES" sz="2500" dirty="0" err="1">
                <a:cs typeface="Arial" panose="020B0604020202020204" pitchFamily="34" charset="0"/>
              </a:rPr>
              <a:t>Tarbuck</a:t>
            </a:r>
            <a:r>
              <a:rPr lang="es-ES" sz="2500" dirty="0">
                <a:cs typeface="Arial" panose="020B0604020202020204" pitchFamily="34" charset="0"/>
              </a:rPr>
              <a:t> y </a:t>
            </a:r>
            <a:r>
              <a:rPr lang="es-ES" sz="2500" dirty="0" err="1">
                <a:cs typeface="Arial" panose="020B0604020202020204" pitchFamily="34" charset="0"/>
              </a:rPr>
              <a:t>Lutgens</a:t>
            </a:r>
            <a:r>
              <a:rPr lang="es-ES" sz="2500" dirty="0">
                <a:cs typeface="Arial" panose="020B0604020202020204" pitchFamily="34" charset="0"/>
              </a:rPr>
              <a:t>, 2005). </a:t>
            </a:r>
            <a:endParaRPr lang="es-MX" sz="2500" dirty="0"/>
          </a:p>
        </p:txBody>
      </p:sp>
      <p:sp>
        <p:nvSpPr>
          <p:cNvPr id="5" name="Rectángulo 4"/>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3480971" y="0"/>
            <a:ext cx="4253024" cy="477054"/>
          </a:xfrm>
          <a:prstGeom prst="rect">
            <a:avLst/>
          </a:prstGeom>
        </p:spPr>
        <p:txBody>
          <a:bodyPr wrap="none">
            <a:spAutoFit/>
          </a:bodyPr>
          <a:lstStyle/>
          <a:p>
            <a:pPr>
              <a:defRPr/>
            </a:pPr>
            <a:r>
              <a:rPr lang="es-MX" sz="2500" b="1" dirty="0" smtClean="0">
                <a:solidFill>
                  <a:srgbClr val="FF0000"/>
                </a:solidFill>
              </a:rPr>
              <a:t>1.2. La tierra como un sistema.</a:t>
            </a:r>
            <a:endParaRPr lang="es-MX" sz="2500" b="1" dirty="0">
              <a:solidFill>
                <a:srgbClr val="FF0000"/>
              </a:solidFill>
            </a:endParaRPr>
          </a:p>
        </p:txBody>
      </p:sp>
      <p:pic>
        <p:nvPicPr>
          <p:cNvPr id="1026" name="Picture 2" descr="Resultado de imagen para sistema tier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3078" y="1014481"/>
            <a:ext cx="4382403" cy="4506968"/>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7615661" y="5451194"/>
            <a:ext cx="4458005" cy="461665"/>
          </a:xfrm>
          <a:prstGeom prst="rect">
            <a:avLst/>
          </a:prstGeom>
          <a:noFill/>
        </p:spPr>
        <p:txBody>
          <a:bodyPr wrap="square" rtlCol="0">
            <a:spAutoFit/>
          </a:bodyPr>
          <a:lstStyle/>
          <a:p>
            <a:r>
              <a:rPr lang="es-MX" sz="1200" dirty="0" smtClean="0">
                <a:hlinkClick r:id="rId3"/>
              </a:rPr>
              <a:t>Imagen tomada de: https</a:t>
            </a:r>
            <a:r>
              <a:rPr lang="es-MX" sz="1200" dirty="0">
                <a:hlinkClick r:id="rId3"/>
              </a:rPr>
              <a:t>://biogeosfericos.wordpress.com/2017/02/13/que-es-la-tierra/</a:t>
            </a:r>
            <a:endParaRPr lang="es-MX" sz="1200" dirty="0"/>
          </a:p>
        </p:txBody>
      </p:sp>
    </p:spTree>
    <p:extLst>
      <p:ext uri="{BB962C8B-B14F-4D97-AF65-F5344CB8AC3E}">
        <p14:creationId xmlns:p14="http://schemas.microsoft.com/office/powerpoint/2010/main" val="208079469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560786" y="1227979"/>
            <a:ext cx="9070428" cy="3170099"/>
          </a:xfrm>
          <a:prstGeom prst="rect">
            <a:avLst/>
          </a:prstGeom>
        </p:spPr>
        <p:txBody>
          <a:bodyPr wrap="square">
            <a:spAutoFit/>
          </a:bodyPr>
          <a:lstStyle/>
          <a:p>
            <a:r>
              <a:rPr lang="es-MX" sz="2500" dirty="0" smtClean="0"/>
              <a:t>De forma general son reconocidos cuatro subsistemas terrestres:</a:t>
            </a:r>
          </a:p>
          <a:p>
            <a:pPr marL="342900" indent="-342900">
              <a:buFontTx/>
              <a:buChar char="-"/>
            </a:pPr>
            <a:r>
              <a:rPr lang="es-MX" sz="2500" dirty="0" smtClean="0"/>
              <a:t>Atmosfera </a:t>
            </a:r>
          </a:p>
          <a:p>
            <a:pPr marL="342900" indent="-342900">
              <a:buFontTx/>
              <a:buChar char="-"/>
            </a:pPr>
            <a:r>
              <a:rPr lang="es-MX" sz="2500" dirty="0" smtClean="0"/>
              <a:t>Hidrosfera </a:t>
            </a:r>
          </a:p>
          <a:p>
            <a:pPr marL="342900" indent="-342900">
              <a:buFontTx/>
              <a:buChar char="-"/>
            </a:pPr>
            <a:r>
              <a:rPr lang="es-MX" sz="2500" dirty="0" err="1" smtClean="0"/>
              <a:t>Geósfera</a:t>
            </a:r>
            <a:r>
              <a:rPr lang="es-MX" sz="2500" dirty="0" smtClean="0"/>
              <a:t> </a:t>
            </a:r>
          </a:p>
          <a:p>
            <a:pPr marL="342900" indent="-342900">
              <a:buFontTx/>
              <a:buChar char="-"/>
            </a:pPr>
            <a:r>
              <a:rPr lang="es-MX" sz="2500" dirty="0" smtClean="0"/>
              <a:t>Biósfera</a:t>
            </a:r>
          </a:p>
          <a:p>
            <a:r>
              <a:rPr lang="es-MX" sz="2500" dirty="0" smtClean="0"/>
              <a:t>Estos a su vez pueden subdividirse de forma casi infinita e interactuar entre ellos.</a:t>
            </a:r>
            <a:endParaRPr lang="es-MX" sz="2500" dirty="0"/>
          </a:p>
          <a:p>
            <a:endParaRPr lang="es-MX" sz="2500" dirty="0" smtClean="0"/>
          </a:p>
        </p:txBody>
      </p:sp>
      <p:sp>
        <p:nvSpPr>
          <p:cNvPr id="5" name="Rectángulo 4"/>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3480971" y="0"/>
            <a:ext cx="4253024" cy="477054"/>
          </a:xfrm>
          <a:prstGeom prst="rect">
            <a:avLst/>
          </a:prstGeom>
        </p:spPr>
        <p:txBody>
          <a:bodyPr wrap="none">
            <a:spAutoFit/>
          </a:bodyPr>
          <a:lstStyle/>
          <a:p>
            <a:pPr>
              <a:defRPr/>
            </a:pPr>
            <a:r>
              <a:rPr lang="es-MX" sz="2500" b="1" dirty="0" smtClean="0">
                <a:solidFill>
                  <a:srgbClr val="FF0000"/>
                </a:solidFill>
              </a:rPr>
              <a:t>1.2. La tierra como un sistema.</a:t>
            </a:r>
            <a:endParaRPr lang="es-MX" sz="2500" b="1" dirty="0">
              <a:solidFill>
                <a:srgbClr val="FF0000"/>
              </a:solidFill>
            </a:endParaRPr>
          </a:p>
        </p:txBody>
      </p:sp>
    </p:spTree>
    <p:extLst>
      <p:ext uri="{BB962C8B-B14F-4D97-AF65-F5344CB8AC3E}">
        <p14:creationId xmlns:p14="http://schemas.microsoft.com/office/powerpoint/2010/main" val="16968927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3480971" y="0"/>
            <a:ext cx="4253024" cy="477054"/>
          </a:xfrm>
          <a:prstGeom prst="rect">
            <a:avLst/>
          </a:prstGeom>
        </p:spPr>
        <p:txBody>
          <a:bodyPr wrap="none">
            <a:spAutoFit/>
          </a:bodyPr>
          <a:lstStyle/>
          <a:p>
            <a:pPr>
              <a:defRPr/>
            </a:pPr>
            <a:r>
              <a:rPr lang="es-MX" sz="2500" b="1" dirty="0" smtClean="0">
                <a:solidFill>
                  <a:srgbClr val="FF0000"/>
                </a:solidFill>
              </a:rPr>
              <a:t>1.2. La tierra como un sistema.</a:t>
            </a:r>
            <a:endParaRPr lang="es-MX" sz="2500" b="1" dirty="0">
              <a:solidFill>
                <a:srgbClr val="FF0000"/>
              </a:solidFill>
            </a:endParaRPr>
          </a:p>
        </p:txBody>
      </p:sp>
      <p:sp>
        <p:nvSpPr>
          <p:cNvPr id="8" name="CuadroTexto 7"/>
          <p:cNvSpPr txBox="1"/>
          <p:nvPr/>
        </p:nvSpPr>
        <p:spPr>
          <a:xfrm>
            <a:off x="1923487" y="733473"/>
            <a:ext cx="7528279" cy="630942"/>
          </a:xfrm>
          <a:prstGeom prst="rect">
            <a:avLst/>
          </a:prstGeom>
          <a:noFill/>
        </p:spPr>
        <p:txBody>
          <a:bodyPr wrap="none" rtlCol="0">
            <a:spAutoFit/>
          </a:bodyPr>
          <a:lstStyle/>
          <a:p>
            <a:r>
              <a:rPr lang="es-ES" sz="3500" b="1" dirty="0" smtClean="0">
                <a:solidFill>
                  <a:srgbClr val="00B050"/>
                </a:solidFill>
              </a:rPr>
              <a:t>Ejemplo del sistema “El ciclo del agua”. </a:t>
            </a:r>
          </a:p>
        </p:txBody>
      </p:sp>
      <p:sp>
        <p:nvSpPr>
          <p:cNvPr id="15" name="Rectángulo 14"/>
          <p:cNvSpPr/>
          <p:nvPr/>
        </p:nvSpPr>
        <p:spPr>
          <a:xfrm>
            <a:off x="1269310" y="2015586"/>
            <a:ext cx="3621697" cy="1631216"/>
          </a:xfrm>
          <a:prstGeom prst="rect">
            <a:avLst/>
          </a:prstGeom>
        </p:spPr>
        <p:txBody>
          <a:bodyPr wrap="none">
            <a:spAutoFit/>
          </a:bodyPr>
          <a:lstStyle/>
          <a:p>
            <a:r>
              <a:rPr lang="es-MX" sz="2500" b="1" dirty="0">
                <a:solidFill>
                  <a:srgbClr val="00B050"/>
                </a:solidFill>
              </a:rPr>
              <a:t>Fases del ciclo </a:t>
            </a:r>
            <a:r>
              <a:rPr lang="es-MX" sz="2500" b="1" dirty="0" smtClean="0">
                <a:solidFill>
                  <a:srgbClr val="00B050"/>
                </a:solidFill>
              </a:rPr>
              <a:t>hidrológico</a:t>
            </a:r>
          </a:p>
          <a:p>
            <a:r>
              <a:rPr lang="es-MX" sz="2500" dirty="0" smtClean="0">
                <a:solidFill>
                  <a:srgbClr val="00B050"/>
                </a:solidFill>
              </a:rPr>
              <a:t>Evaporación</a:t>
            </a:r>
          </a:p>
          <a:p>
            <a:r>
              <a:rPr lang="es-MX" sz="2500" dirty="0" smtClean="0">
                <a:solidFill>
                  <a:srgbClr val="00B050"/>
                </a:solidFill>
              </a:rPr>
              <a:t>Condensación</a:t>
            </a:r>
          </a:p>
          <a:p>
            <a:r>
              <a:rPr lang="es-MX" sz="2500" dirty="0">
                <a:solidFill>
                  <a:srgbClr val="00B050"/>
                </a:solidFill>
              </a:rPr>
              <a:t>Precipitación</a:t>
            </a:r>
            <a:endParaRPr lang="es-MX" sz="2500" dirty="0">
              <a:solidFill>
                <a:srgbClr val="00B050"/>
              </a:solidFill>
            </a:endParaRPr>
          </a:p>
        </p:txBody>
      </p:sp>
      <p:sp>
        <p:nvSpPr>
          <p:cNvPr id="16" name="Rectángulo 15"/>
          <p:cNvSpPr/>
          <p:nvPr/>
        </p:nvSpPr>
        <p:spPr>
          <a:xfrm>
            <a:off x="5109672" y="3376146"/>
            <a:ext cx="3134704" cy="2015936"/>
          </a:xfrm>
          <a:prstGeom prst="rect">
            <a:avLst/>
          </a:prstGeom>
        </p:spPr>
        <p:txBody>
          <a:bodyPr wrap="none">
            <a:spAutoFit/>
          </a:bodyPr>
          <a:lstStyle/>
          <a:p>
            <a:r>
              <a:rPr lang="es-MX" sz="2500" b="1" dirty="0">
                <a:solidFill>
                  <a:srgbClr val="00B050"/>
                </a:solidFill>
              </a:rPr>
              <a:t>Procesos </a:t>
            </a:r>
            <a:r>
              <a:rPr lang="es-MX" sz="2500" b="1" dirty="0" smtClean="0">
                <a:solidFill>
                  <a:srgbClr val="00B050"/>
                </a:solidFill>
              </a:rPr>
              <a:t>relacionados</a:t>
            </a:r>
          </a:p>
          <a:p>
            <a:r>
              <a:rPr lang="es-MX" sz="2500" dirty="0" smtClean="0">
                <a:solidFill>
                  <a:srgbClr val="00B050"/>
                </a:solidFill>
              </a:rPr>
              <a:t>Evapotranspiración</a:t>
            </a:r>
          </a:p>
          <a:p>
            <a:r>
              <a:rPr lang="es-MX" sz="2500" dirty="0" smtClean="0">
                <a:solidFill>
                  <a:srgbClr val="00B050"/>
                </a:solidFill>
              </a:rPr>
              <a:t>Infiltración</a:t>
            </a:r>
          </a:p>
          <a:p>
            <a:r>
              <a:rPr lang="es-MX" sz="2500" dirty="0" smtClean="0">
                <a:solidFill>
                  <a:srgbClr val="00B050"/>
                </a:solidFill>
              </a:rPr>
              <a:t>Escorrentía</a:t>
            </a:r>
          </a:p>
          <a:p>
            <a:r>
              <a:rPr lang="es-MX" sz="2500" dirty="0">
                <a:solidFill>
                  <a:srgbClr val="00B050"/>
                </a:solidFill>
              </a:rPr>
              <a:t>Humedad</a:t>
            </a:r>
            <a:endParaRPr lang="es-MX" sz="2500" dirty="0">
              <a:solidFill>
                <a:srgbClr val="00B050"/>
              </a:solidFill>
            </a:endParaRPr>
          </a:p>
        </p:txBody>
      </p:sp>
    </p:spTree>
    <p:extLst>
      <p:ext uri="{BB962C8B-B14F-4D97-AF65-F5344CB8AC3E}">
        <p14:creationId xmlns:p14="http://schemas.microsoft.com/office/powerpoint/2010/main" val="30589271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3480971" y="0"/>
            <a:ext cx="4253024" cy="477054"/>
          </a:xfrm>
          <a:prstGeom prst="rect">
            <a:avLst/>
          </a:prstGeom>
        </p:spPr>
        <p:txBody>
          <a:bodyPr wrap="none">
            <a:spAutoFit/>
          </a:bodyPr>
          <a:lstStyle/>
          <a:p>
            <a:pPr>
              <a:defRPr/>
            </a:pPr>
            <a:r>
              <a:rPr lang="es-MX" sz="2500" b="1" dirty="0" smtClean="0">
                <a:solidFill>
                  <a:srgbClr val="FF0000"/>
                </a:solidFill>
              </a:rPr>
              <a:t>1.2. La tierra como un sistema.</a:t>
            </a:r>
            <a:endParaRPr lang="es-MX" sz="2500" b="1" dirty="0">
              <a:solidFill>
                <a:srgbClr val="FF0000"/>
              </a:solidFill>
            </a:endParaRPr>
          </a:p>
        </p:txBody>
      </p:sp>
      <p:pic>
        <p:nvPicPr>
          <p:cNvPr id="2" name="Imagen 1"/>
          <p:cNvPicPr>
            <a:picLocks noChangeAspect="1"/>
          </p:cNvPicPr>
          <p:nvPr/>
        </p:nvPicPr>
        <p:blipFill>
          <a:blip r:embed="rId2"/>
          <a:stretch>
            <a:fillRect/>
          </a:stretch>
        </p:blipFill>
        <p:spPr>
          <a:xfrm>
            <a:off x="2024830" y="876044"/>
            <a:ext cx="8412080" cy="5413960"/>
          </a:xfrm>
          <a:prstGeom prst="rect">
            <a:avLst/>
          </a:prstGeom>
        </p:spPr>
      </p:pic>
      <p:sp>
        <p:nvSpPr>
          <p:cNvPr id="3" name="Rectángulo 2"/>
          <p:cNvSpPr/>
          <p:nvPr/>
        </p:nvSpPr>
        <p:spPr>
          <a:xfrm>
            <a:off x="987563" y="477054"/>
            <a:ext cx="8817094" cy="477054"/>
          </a:xfrm>
          <a:prstGeom prst="rect">
            <a:avLst/>
          </a:prstGeom>
        </p:spPr>
        <p:txBody>
          <a:bodyPr wrap="none">
            <a:spAutoFit/>
          </a:bodyPr>
          <a:lstStyle/>
          <a:p>
            <a:r>
              <a:rPr lang="pt-BR" sz="2500" b="1" dirty="0" smtClean="0">
                <a:solidFill>
                  <a:srgbClr val="00B050"/>
                </a:solidFill>
              </a:rPr>
              <a:t>Balance </a:t>
            </a:r>
            <a:r>
              <a:rPr lang="pt-BR" sz="2500" b="1" dirty="0">
                <a:solidFill>
                  <a:srgbClr val="00B050"/>
                </a:solidFill>
              </a:rPr>
              <a:t>radiativo o energético atmosférico </a:t>
            </a:r>
            <a:r>
              <a:rPr lang="pt-BR" sz="2500" b="1" dirty="0" smtClean="0">
                <a:solidFill>
                  <a:srgbClr val="00B050"/>
                </a:solidFill>
              </a:rPr>
              <a:t>global (Pascual, 2013)</a:t>
            </a:r>
            <a:endParaRPr lang="es-MX" sz="2500" b="1" dirty="0">
              <a:solidFill>
                <a:srgbClr val="00B050"/>
              </a:solidFill>
            </a:endParaRPr>
          </a:p>
        </p:txBody>
      </p:sp>
      <p:sp>
        <p:nvSpPr>
          <p:cNvPr id="8" name="Rectángulo 7"/>
          <p:cNvSpPr/>
          <p:nvPr/>
        </p:nvSpPr>
        <p:spPr>
          <a:xfrm>
            <a:off x="568624" y="6288884"/>
            <a:ext cx="11324492" cy="400110"/>
          </a:xfrm>
          <a:prstGeom prst="rect">
            <a:avLst/>
          </a:prstGeom>
        </p:spPr>
        <p:txBody>
          <a:bodyPr wrap="square">
            <a:spAutoFit/>
          </a:bodyPr>
          <a:lstStyle/>
          <a:p>
            <a:r>
              <a:rPr lang="es-MX" sz="2000" dirty="0" smtClean="0">
                <a:solidFill>
                  <a:srgbClr val="FF0000"/>
                </a:solidFill>
              </a:rPr>
              <a:t>Pascual</a:t>
            </a:r>
            <a:r>
              <a:rPr lang="es-MX" sz="2000" dirty="0">
                <a:solidFill>
                  <a:srgbClr val="FF0000"/>
                </a:solidFill>
              </a:rPr>
              <a:t>, José. (2013). La Tierra como sistema. Revista Enseñanza de las Ciencias de la Tierra </a:t>
            </a:r>
            <a:r>
              <a:rPr lang="nl-NL" sz="2000" dirty="0">
                <a:solidFill>
                  <a:srgbClr val="FF0000"/>
                </a:solidFill>
              </a:rPr>
              <a:t>Vol. 21, Núm. </a:t>
            </a:r>
            <a:r>
              <a:rPr lang="nl-NL" sz="2000" dirty="0" smtClean="0">
                <a:solidFill>
                  <a:srgbClr val="FF0000"/>
                </a:solidFill>
              </a:rPr>
              <a:t>2.</a:t>
            </a:r>
            <a:endParaRPr lang="es-MX" sz="2000" dirty="0">
              <a:solidFill>
                <a:srgbClr val="FF0000"/>
              </a:solidFill>
            </a:endParaRPr>
          </a:p>
        </p:txBody>
      </p:sp>
      <p:sp>
        <p:nvSpPr>
          <p:cNvPr id="9" name="CuadroTexto 8"/>
          <p:cNvSpPr txBox="1"/>
          <p:nvPr/>
        </p:nvSpPr>
        <p:spPr>
          <a:xfrm>
            <a:off x="2157180" y="5828342"/>
            <a:ext cx="1624263" cy="369332"/>
          </a:xfrm>
          <a:prstGeom prst="rect">
            <a:avLst/>
          </a:prstGeom>
          <a:noFill/>
        </p:spPr>
        <p:txBody>
          <a:bodyPr wrap="square" rtlCol="0">
            <a:spAutoFit/>
          </a:bodyPr>
          <a:lstStyle/>
          <a:p>
            <a:r>
              <a:rPr lang="es-MX" b="1" dirty="0" smtClean="0">
                <a:solidFill>
                  <a:srgbClr val="FF0000"/>
                </a:solidFill>
              </a:rPr>
              <a:t>Pascual (2013)</a:t>
            </a:r>
            <a:endParaRPr lang="es-MX" b="1" dirty="0">
              <a:solidFill>
                <a:srgbClr val="FF0000"/>
              </a:solidFill>
            </a:endParaRPr>
          </a:p>
        </p:txBody>
      </p:sp>
    </p:spTree>
    <p:extLst>
      <p:ext uri="{BB962C8B-B14F-4D97-AF65-F5344CB8AC3E}">
        <p14:creationId xmlns:p14="http://schemas.microsoft.com/office/powerpoint/2010/main" val="32000413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94602" y="3962885"/>
            <a:ext cx="11705849" cy="2462213"/>
          </a:xfrm>
          <a:prstGeom prst="rect">
            <a:avLst/>
          </a:prstGeom>
        </p:spPr>
        <p:txBody>
          <a:bodyPr wrap="square">
            <a:spAutoFit/>
          </a:bodyPr>
          <a:lstStyle/>
          <a:p>
            <a:r>
              <a:rPr lang="es-MX" sz="2200" b="1" u="sng" dirty="0">
                <a:effectLst>
                  <a:outerShdw blurRad="38100" dist="38100" dir="2700000" algn="tl">
                    <a:srgbClr val="000000">
                      <a:alpha val="43137"/>
                    </a:srgbClr>
                  </a:outerShdw>
                </a:effectLst>
                <a:cs typeface="Arial" panose="020B0604020202020204" pitchFamily="34" charset="0"/>
              </a:rPr>
              <a:t>Objetivo de la </a:t>
            </a:r>
            <a:r>
              <a:rPr lang="es-MX" sz="2200" b="1" u="sng" dirty="0" smtClean="0">
                <a:effectLst>
                  <a:outerShdw blurRad="38100" dist="38100" dir="2700000" algn="tl">
                    <a:srgbClr val="000000">
                      <a:alpha val="43137"/>
                    </a:srgbClr>
                  </a:outerShdw>
                </a:effectLst>
                <a:cs typeface="Arial" panose="020B0604020202020204" pitchFamily="34" charset="0"/>
              </a:rPr>
              <a:t>Conferencia 1:</a:t>
            </a:r>
            <a:endParaRPr lang="es-MX" sz="2200" b="1" u="sng" dirty="0">
              <a:effectLst>
                <a:outerShdw blurRad="38100" dist="38100" dir="2700000" algn="tl">
                  <a:srgbClr val="000000">
                    <a:alpha val="43137"/>
                  </a:srgbClr>
                </a:outerShdw>
              </a:effectLst>
              <a:cs typeface="Arial" panose="020B0604020202020204" pitchFamily="34" charset="0"/>
            </a:endParaRPr>
          </a:p>
          <a:p>
            <a:pPr algn="just"/>
            <a:r>
              <a:rPr lang="es-MX" sz="2200" dirty="0" smtClean="0">
                <a:cs typeface="Arial" panose="020B0604020202020204" pitchFamily="34" charset="0"/>
              </a:rPr>
              <a:t>Comprender los diferentes campos de estudio de la Geología mediante la visión de la Tierra como un sistema, retomando para ello, la experiencia acumulada de esta ciencia y la consulta de bibliografía de obras actualizadas y clásicas, que favorezca a la identificación de áreas de oportunidad en la solución de problemas territoriales.</a:t>
            </a:r>
          </a:p>
          <a:p>
            <a:pPr algn="just"/>
            <a:endParaRPr lang="es-ES" sz="2200" dirty="0" smtClean="0">
              <a:cs typeface="Arial" panose="020B0604020202020204" pitchFamily="34" charset="0"/>
            </a:endParaRPr>
          </a:p>
          <a:p>
            <a:pPr algn="just"/>
            <a:r>
              <a:rPr lang="es-ES" sz="2200" dirty="0" smtClean="0">
                <a:cs typeface="Arial" panose="020B0604020202020204" pitchFamily="34" charset="0"/>
              </a:rPr>
              <a:t>La </a:t>
            </a:r>
            <a:r>
              <a:rPr lang="es-ES" sz="2200" dirty="0">
                <a:cs typeface="Arial" panose="020B0604020202020204" pitchFamily="34" charset="0"/>
              </a:rPr>
              <a:t>conferencia aborda solo una parte de los contenidos de la unidad 1.</a:t>
            </a:r>
            <a:endParaRPr lang="es-MX" sz="2200" dirty="0"/>
          </a:p>
        </p:txBody>
      </p:sp>
      <p:sp>
        <p:nvSpPr>
          <p:cNvPr id="6" name="Rectángulo 5"/>
          <p:cNvSpPr/>
          <p:nvPr/>
        </p:nvSpPr>
        <p:spPr>
          <a:xfrm>
            <a:off x="194602" y="2636852"/>
            <a:ext cx="11839743" cy="1107996"/>
          </a:xfrm>
          <a:prstGeom prst="rect">
            <a:avLst/>
          </a:prstGeom>
        </p:spPr>
        <p:txBody>
          <a:bodyPr wrap="square">
            <a:spAutoFit/>
          </a:bodyPr>
          <a:lstStyle/>
          <a:p>
            <a:pPr algn="just"/>
            <a:r>
              <a:rPr lang="es-MX" sz="2200" b="1" u="sng" dirty="0" smtClean="0">
                <a:solidFill>
                  <a:srgbClr val="000000"/>
                </a:solidFill>
                <a:effectLst>
                  <a:outerShdw blurRad="38100" dist="38100" dir="2700000" algn="tl">
                    <a:srgbClr val="000000">
                      <a:alpha val="43137"/>
                    </a:srgbClr>
                  </a:outerShdw>
                </a:effectLst>
              </a:rPr>
              <a:t>Objetivo </a:t>
            </a:r>
            <a:r>
              <a:rPr lang="es-MX" sz="2200" b="1" u="sng" dirty="0">
                <a:solidFill>
                  <a:srgbClr val="000000"/>
                </a:solidFill>
                <a:effectLst>
                  <a:outerShdw blurRad="38100" dist="38100" dir="2700000" algn="tl">
                    <a:srgbClr val="000000">
                      <a:alpha val="43137"/>
                    </a:srgbClr>
                  </a:outerShdw>
                </a:effectLst>
              </a:rPr>
              <a:t>de la Unidad </a:t>
            </a:r>
            <a:r>
              <a:rPr lang="es-MX" sz="2200" b="1" u="sng" dirty="0" smtClean="0">
                <a:solidFill>
                  <a:srgbClr val="000000"/>
                </a:solidFill>
                <a:effectLst>
                  <a:outerShdw blurRad="38100" dist="38100" dir="2700000" algn="tl">
                    <a:srgbClr val="000000">
                      <a:alpha val="43137"/>
                    </a:srgbClr>
                  </a:outerShdw>
                </a:effectLst>
              </a:rPr>
              <a:t>1 </a:t>
            </a:r>
            <a:r>
              <a:rPr lang="es-MX" sz="2200" b="1" u="sng" dirty="0" smtClean="0">
                <a:solidFill>
                  <a:srgbClr val="000000"/>
                </a:solidFill>
              </a:rPr>
              <a:t>“ INTRODUCCIÓN “A </a:t>
            </a:r>
            <a:r>
              <a:rPr lang="es-MX" sz="2200" b="1" u="sng" dirty="0">
                <a:solidFill>
                  <a:srgbClr val="000000"/>
                </a:solidFill>
              </a:rPr>
              <a:t>LA </a:t>
            </a:r>
            <a:r>
              <a:rPr lang="es-MX" sz="2200" b="1" u="sng" dirty="0" smtClean="0">
                <a:solidFill>
                  <a:srgbClr val="000000"/>
                </a:solidFill>
              </a:rPr>
              <a:t>GEOLOGÍA” </a:t>
            </a:r>
            <a:endParaRPr lang="es-MX" sz="2200" b="1" u="sng" dirty="0" smtClean="0">
              <a:solidFill>
                <a:srgbClr val="000000"/>
              </a:solidFill>
              <a:effectLst>
                <a:outerShdw blurRad="38100" dist="38100" dir="2700000" algn="tl">
                  <a:srgbClr val="000000">
                    <a:alpha val="43137"/>
                  </a:srgbClr>
                </a:outerShdw>
              </a:effectLst>
            </a:endParaRPr>
          </a:p>
          <a:p>
            <a:pPr algn="just"/>
            <a:r>
              <a:rPr lang="es-MX" sz="2200" dirty="0"/>
              <a:t>Analizar el campo de estudio de la geología y su desarrollo histórico mediante </a:t>
            </a:r>
            <a:r>
              <a:rPr lang="es-MX" sz="2200" dirty="0" smtClean="0"/>
              <a:t>el estudio </a:t>
            </a:r>
            <a:r>
              <a:rPr lang="es-MX" sz="2200" dirty="0"/>
              <a:t>de obras clásicas, así como la aplicación de ejercicios relacionados </a:t>
            </a:r>
            <a:r>
              <a:rPr lang="es-MX" sz="2200" dirty="0" smtClean="0"/>
              <a:t>con los </a:t>
            </a:r>
            <a:r>
              <a:rPr lang="es-MX" sz="2200" dirty="0"/>
              <a:t>principios de la Geología.</a:t>
            </a:r>
            <a:endParaRPr lang="es-MX" sz="2200" dirty="0">
              <a:solidFill>
                <a:srgbClr val="000000"/>
              </a:solidFill>
            </a:endParaRPr>
          </a:p>
        </p:txBody>
      </p:sp>
      <p:sp>
        <p:nvSpPr>
          <p:cNvPr id="2" name="CuadroTexto 1"/>
          <p:cNvSpPr txBox="1"/>
          <p:nvPr/>
        </p:nvSpPr>
        <p:spPr>
          <a:xfrm>
            <a:off x="194602" y="199733"/>
            <a:ext cx="11058419" cy="1785104"/>
          </a:xfrm>
          <a:prstGeom prst="rect">
            <a:avLst/>
          </a:prstGeom>
          <a:noFill/>
        </p:spPr>
        <p:txBody>
          <a:bodyPr wrap="square" rtlCol="0">
            <a:spAutoFit/>
          </a:bodyPr>
          <a:lstStyle/>
          <a:p>
            <a:pPr algn="just"/>
            <a:r>
              <a:rPr lang="es-MX" sz="2200" b="1" u="sng" dirty="0">
                <a:effectLst>
                  <a:outerShdw blurRad="38100" dist="38100" dir="2700000" algn="tl">
                    <a:srgbClr val="000000">
                      <a:alpha val="43137"/>
                    </a:srgbClr>
                  </a:outerShdw>
                </a:effectLst>
                <a:cs typeface="Arial" panose="020B0604020202020204" pitchFamily="34" charset="0"/>
              </a:rPr>
              <a:t>Objetivos de la unidad de aprendizaje</a:t>
            </a:r>
            <a:r>
              <a:rPr lang="es-MX" sz="2200" b="1" u="sng" dirty="0">
                <a:cs typeface="Arial" panose="020B0604020202020204" pitchFamily="34" charset="0"/>
              </a:rPr>
              <a:t> “</a:t>
            </a:r>
            <a:r>
              <a:rPr lang="es-ES" sz="2200" b="1" u="sng" dirty="0">
                <a:cs typeface="Arial" panose="020B0604020202020204" pitchFamily="34" charset="0"/>
              </a:rPr>
              <a:t>GEOLOGÍA”</a:t>
            </a:r>
            <a:endParaRPr lang="es-MX" sz="2200" b="1" u="sng" dirty="0">
              <a:cs typeface="Arial" panose="020B0604020202020204" pitchFamily="34" charset="0"/>
            </a:endParaRPr>
          </a:p>
          <a:p>
            <a:pPr algn="just"/>
            <a:r>
              <a:rPr lang="es-MX" sz="2200" dirty="0" smtClean="0">
                <a:cs typeface="Arial" panose="020B0604020202020204" pitchFamily="34" charset="0"/>
              </a:rPr>
              <a:t>Analizar </a:t>
            </a:r>
            <a:r>
              <a:rPr lang="es-MX" sz="2200" dirty="0">
                <a:cs typeface="Arial" panose="020B0604020202020204" pitchFamily="34" charset="0"/>
              </a:rPr>
              <a:t>los procesos y estructuras geológicas mediante el reconocimiento de </a:t>
            </a:r>
            <a:r>
              <a:rPr lang="es-MX" sz="2200" dirty="0" smtClean="0">
                <a:cs typeface="Arial" panose="020B0604020202020204" pitchFamily="34" charset="0"/>
              </a:rPr>
              <a:t>la dinámica </a:t>
            </a:r>
            <a:r>
              <a:rPr lang="es-MX" sz="2200" dirty="0">
                <a:cs typeface="Arial" panose="020B0604020202020204" pitchFamily="34" charset="0"/>
              </a:rPr>
              <a:t>de la Tierra, la caracterización estratigráfica, composición e </a:t>
            </a:r>
            <a:r>
              <a:rPr lang="es-MX" sz="2200" dirty="0" smtClean="0">
                <a:cs typeface="Arial" panose="020B0604020202020204" pitchFamily="34" charset="0"/>
              </a:rPr>
              <a:t>identificación de </a:t>
            </a:r>
            <a:r>
              <a:rPr lang="es-MX" sz="2200" dirty="0">
                <a:cs typeface="Arial" panose="020B0604020202020204" pitchFamily="34" charset="0"/>
              </a:rPr>
              <a:t>minerales, rocas y suelos, con prácticas de laboratorio y campo, que </a:t>
            </a:r>
            <a:r>
              <a:rPr lang="es-MX" sz="2200" dirty="0" smtClean="0">
                <a:cs typeface="Arial" panose="020B0604020202020204" pitchFamily="34" charset="0"/>
              </a:rPr>
              <a:t>coadyuve a </a:t>
            </a:r>
            <a:r>
              <a:rPr lang="es-MX" sz="2200" dirty="0">
                <a:cs typeface="Arial" panose="020B0604020202020204" pitchFamily="34" charset="0"/>
              </a:rPr>
              <a:t>la solución de problemas en los ámbitos del desarrollo territorial y medio ambiente.</a:t>
            </a:r>
          </a:p>
        </p:txBody>
      </p:sp>
    </p:spTree>
    <p:extLst>
      <p:ext uri="{BB962C8B-B14F-4D97-AF65-F5344CB8AC3E}">
        <p14:creationId xmlns:p14="http://schemas.microsoft.com/office/powerpoint/2010/main" val="29339889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3480971" y="0"/>
            <a:ext cx="4253024" cy="477054"/>
          </a:xfrm>
          <a:prstGeom prst="rect">
            <a:avLst/>
          </a:prstGeom>
        </p:spPr>
        <p:txBody>
          <a:bodyPr wrap="none">
            <a:spAutoFit/>
          </a:bodyPr>
          <a:lstStyle/>
          <a:p>
            <a:pPr>
              <a:defRPr/>
            </a:pPr>
            <a:r>
              <a:rPr lang="es-MX" sz="2500" b="1" dirty="0" smtClean="0">
                <a:solidFill>
                  <a:srgbClr val="FF0000"/>
                </a:solidFill>
              </a:rPr>
              <a:t>1.2. La tierra como un sistema.</a:t>
            </a:r>
            <a:endParaRPr lang="es-MX" sz="2500" b="1" dirty="0">
              <a:solidFill>
                <a:srgbClr val="FF0000"/>
              </a:solidFill>
            </a:endParaRPr>
          </a:p>
        </p:txBody>
      </p:sp>
      <p:pic>
        <p:nvPicPr>
          <p:cNvPr id="2" name="Imagen 1"/>
          <p:cNvPicPr>
            <a:picLocks noChangeAspect="1"/>
          </p:cNvPicPr>
          <p:nvPr/>
        </p:nvPicPr>
        <p:blipFill>
          <a:blip r:embed="rId2"/>
          <a:stretch>
            <a:fillRect/>
          </a:stretch>
        </p:blipFill>
        <p:spPr>
          <a:xfrm>
            <a:off x="2251607" y="1156447"/>
            <a:ext cx="7204438" cy="5472951"/>
          </a:xfrm>
          <a:prstGeom prst="rect">
            <a:avLst/>
          </a:prstGeom>
        </p:spPr>
      </p:pic>
      <p:sp>
        <p:nvSpPr>
          <p:cNvPr id="3" name="Rectángulo 2"/>
          <p:cNvSpPr/>
          <p:nvPr/>
        </p:nvSpPr>
        <p:spPr>
          <a:xfrm>
            <a:off x="2359890" y="6407403"/>
            <a:ext cx="6096000" cy="323165"/>
          </a:xfrm>
          <a:prstGeom prst="rect">
            <a:avLst/>
          </a:prstGeom>
        </p:spPr>
        <p:txBody>
          <a:bodyPr>
            <a:spAutoFit/>
          </a:bodyPr>
          <a:lstStyle/>
          <a:p>
            <a:r>
              <a:rPr lang="es-MX" sz="1500" dirty="0">
                <a:hlinkClick r:id="rId3"/>
              </a:rPr>
              <a:t>https://www.ugr.es/~agcasco/geolodiagranada2012/guia2/guia2_0c.htm</a:t>
            </a:r>
            <a:endParaRPr lang="es-MX" sz="1500" dirty="0"/>
          </a:p>
        </p:txBody>
      </p:sp>
      <p:sp>
        <p:nvSpPr>
          <p:cNvPr id="4" name="Rectángulo 3"/>
          <p:cNvSpPr/>
          <p:nvPr/>
        </p:nvSpPr>
        <p:spPr>
          <a:xfrm>
            <a:off x="3048000" y="578223"/>
            <a:ext cx="6096000" cy="477054"/>
          </a:xfrm>
          <a:prstGeom prst="rect">
            <a:avLst/>
          </a:prstGeom>
        </p:spPr>
        <p:txBody>
          <a:bodyPr>
            <a:spAutoFit/>
          </a:bodyPr>
          <a:lstStyle/>
          <a:p>
            <a:r>
              <a:rPr lang="es-MX" sz="2500" b="1" dirty="0" smtClean="0">
                <a:solidFill>
                  <a:srgbClr val="00B050"/>
                </a:solidFill>
                <a:latin typeface="MetaPlus-Normal"/>
              </a:rPr>
              <a:t>Ejemplo de un sistema dinámico</a:t>
            </a:r>
            <a:endParaRPr lang="es-MX" sz="2500" b="1" dirty="0">
              <a:solidFill>
                <a:srgbClr val="00B050"/>
              </a:solidFill>
            </a:endParaRPr>
          </a:p>
        </p:txBody>
      </p:sp>
    </p:spTree>
    <p:extLst>
      <p:ext uri="{BB962C8B-B14F-4D97-AF65-F5344CB8AC3E}">
        <p14:creationId xmlns:p14="http://schemas.microsoft.com/office/powerpoint/2010/main" val="26266896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58069" y="1829251"/>
            <a:ext cx="4076617" cy="1477328"/>
          </a:xfrm>
          <a:prstGeom prst="rect">
            <a:avLst/>
          </a:prstGeom>
        </p:spPr>
        <p:txBody>
          <a:bodyPr wrap="square">
            <a:spAutoFit/>
          </a:bodyPr>
          <a:lstStyle/>
          <a:p>
            <a:r>
              <a:rPr lang="es-MX" sz="3000" b="1" dirty="0">
                <a:solidFill>
                  <a:srgbClr val="00B050"/>
                </a:solidFill>
              </a:rPr>
              <a:t>I</a:t>
            </a:r>
            <a:r>
              <a:rPr lang="es-MX" sz="3000" b="1" dirty="0" smtClean="0">
                <a:solidFill>
                  <a:srgbClr val="00B050"/>
                </a:solidFill>
              </a:rPr>
              <a:t>nteracción </a:t>
            </a:r>
            <a:r>
              <a:rPr lang="es-MX" sz="3000" b="1" dirty="0">
                <a:solidFill>
                  <a:srgbClr val="00B050"/>
                </a:solidFill>
              </a:rPr>
              <a:t>entre la dinámica </a:t>
            </a:r>
            <a:endParaRPr lang="es-MX" sz="3000" b="1" dirty="0" smtClean="0">
              <a:solidFill>
                <a:srgbClr val="00B050"/>
              </a:solidFill>
            </a:endParaRPr>
          </a:p>
          <a:p>
            <a:r>
              <a:rPr lang="es-MX" sz="3000" b="1" dirty="0" smtClean="0">
                <a:solidFill>
                  <a:srgbClr val="00B050"/>
                </a:solidFill>
              </a:rPr>
              <a:t>endógena </a:t>
            </a:r>
            <a:r>
              <a:rPr lang="es-MX" sz="3000" b="1" dirty="0">
                <a:solidFill>
                  <a:srgbClr val="00B050"/>
                </a:solidFill>
              </a:rPr>
              <a:t>y exógena</a:t>
            </a:r>
          </a:p>
        </p:txBody>
      </p:sp>
      <p:sp>
        <p:nvSpPr>
          <p:cNvPr id="5" name="Rectángulo 4"/>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3480971" y="0"/>
            <a:ext cx="4253024" cy="477054"/>
          </a:xfrm>
          <a:prstGeom prst="rect">
            <a:avLst/>
          </a:prstGeom>
        </p:spPr>
        <p:txBody>
          <a:bodyPr wrap="none">
            <a:spAutoFit/>
          </a:bodyPr>
          <a:lstStyle/>
          <a:p>
            <a:pPr>
              <a:defRPr/>
            </a:pPr>
            <a:r>
              <a:rPr lang="es-MX" sz="2500" b="1" dirty="0" smtClean="0">
                <a:solidFill>
                  <a:srgbClr val="FF0000"/>
                </a:solidFill>
              </a:rPr>
              <a:t>1.2. La tierra como un sistema.</a:t>
            </a:r>
            <a:endParaRPr lang="es-MX" sz="2500" b="1" dirty="0">
              <a:solidFill>
                <a:srgbClr val="FF0000"/>
              </a:solidFill>
            </a:endParaRPr>
          </a:p>
        </p:txBody>
      </p:sp>
      <p:sp>
        <p:nvSpPr>
          <p:cNvPr id="7" name="Rectángulo 6"/>
          <p:cNvSpPr/>
          <p:nvPr/>
        </p:nvSpPr>
        <p:spPr>
          <a:xfrm>
            <a:off x="4458151" y="6104763"/>
            <a:ext cx="4265095" cy="307777"/>
          </a:xfrm>
          <a:prstGeom prst="rect">
            <a:avLst/>
          </a:prstGeom>
        </p:spPr>
        <p:txBody>
          <a:bodyPr wrap="square">
            <a:spAutoFit/>
          </a:bodyPr>
          <a:lstStyle/>
          <a:p>
            <a:r>
              <a:rPr lang="es-MX" sz="1400" dirty="0" smtClean="0"/>
              <a:t>Modificado </a:t>
            </a:r>
            <a:r>
              <a:rPr lang="es-MX" sz="1400" dirty="0"/>
              <a:t>de </a:t>
            </a:r>
            <a:r>
              <a:rPr lang="es-MX" sz="1400" dirty="0" err="1" smtClean="0"/>
              <a:t>Summerfield</a:t>
            </a:r>
            <a:r>
              <a:rPr lang="es-MX" sz="1400" dirty="0" smtClean="0"/>
              <a:t> (1991), </a:t>
            </a:r>
            <a:r>
              <a:rPr lang="es-MX" sz="1400" dirty="0"/>
              <a:t>en </a:t>
            </a:r>
            <a:r>
              <a:rPr lang="es-MX" sz="1400" dirty="0" smtClean="0"/>
              <a:t>Pedraza (1996)</a:t>
            </a:r>
            <a:endParaRPr lang="es-MX" sz="1400" dirty="0"/>
          </a:p>
        </p:txBody>
      </p:sp>
      <p:pic>
        <p:nvPicPr>
          <p:cNvPr id="8" name="Imagen 7"/>
          <p:cNvPicPr>
            <a:picLocks noChangeAspect="1"/>
          </p:cNvPicPr>
          <p:nvPr/>
        </p:nvPicPr>
        <p:blipFill>
          <a:blip r:embed="rId2"/>
          <a:stretch>
            <a:fillRect/>
          </a:stretch>
        </p:blipFill>
        <p:spPr>
          <a:xfrm>
            <a:off x="4672263" y="477054"/>
            <a:ext cx="3368483" cy="5659051"/>
          </a:xfrm>
          <a:prstGeom prst="rect">
            <a:avLst/>
          </a:prstGeom>
        </p:spPr>
      </p:pic>
    </p:spTree>
    <p:extLst>
      <p:ext uri="{BB962C8B-B14F-4D97-AF65-F5344CB8AC3E}">
        <p14:creationId xmlns:p14="http://schemas.microsoft.com/office/powerpoint/2010/main" val="38955633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3480971" y="0"/>
            <a:ext cx="4253024" cy="477054"/>
          </a:xfrm>
          <a:prstGeom prst="rect">
            <a:avLst/>
          </a:prstGeom>
        </p:spPr>
        <p:txBody>
          <a:bodyPr wrap="none">
            <a:spAutoFit/>
          </a:bodyPr>
          <a:lstStyle/>
          <a:p>
            <a:pPr>
              <a:defRPr/>
            </a:pPr>
            <a:r>
              <a:rPr lang="es-MX" sz="2500" b="1" dirty="0" smtClean="0">
                <a:solidFill>
                  <a:srgbClr val="FF0000"/>
                </a:solidFill>
              </a:rPr>
              <a:t>1.2. La tierra como un sistema.</a:t>
            </a:r>
            <a:endParaRPr lang="es-MX" sz="2500" b="1" dirty="0">
              <a:solidFill>
                <a:srgbClr val="FF0000"/>
              </a:solidFill>
            </a:endParaRPr>
          </a:p>
        </p:txBody>
      </p:sp>
      <p:sp>
        <p:nvSpPr>
          <p:cNvPr id="4" name="CuadroTexto 3"/>
          <p:cNvSpPr txBox="1"/>
          <p:nvPr/>
        </p:nvSpPr>
        <p:spPr>
          <a:xfrm>
            <a:off x="2280751" y="477054"/>
            <a:ext cx="6653463" cy="477054"/>
          </a:xfrm>
          <a:prstGeom prst="rect">
            <a:avLst/>
          </a:prstGeom>
          <a:noFill/>
        </p:spPr>
        <p:txBody>
          <a:bodyPr wrap="square" rtlCol="0">
            <a:spAutoFit/>
          </a:bodyPr>
          <a:lstStyle/>
          <a:p>
            <a:r>
              <a:rPr lang="es-MX" sz="2500" b="1" dirty="0" smtClean="0">
                <a:solidFill>
                  <a:srgbClr val="00B050"/>
                </a:solidFill>
              </a:rPr>
              <a:t>Se recomienda la lectura del Artículo:</a:t>
            </a:r>
            <a:endParaRPr lang="es-MX" sz="2500" b="1" dirty="0">
              <a:solidFill>
                <a:srgbClr val="00B050"/>
              </a:solidFill>
            </a:endParaRPr>
          </a:p>
        </p:txBody>
      </p:sp>
      <p:pic>
        <p:nvPicPr>
          <p:cNvPr id="7" name="Imagen 6"/>
          <p:cNvPicPr>
            <a:picLocks noChangeAspect="1"/>
          </p:cNvPicPr>
          <p:nvPr/>
        </p:nvPicPr>
        <p:blipFill>
          <a:blip r:embed="rId2"/>
          <a:stretch>
            <a:fillRect/>
          </a:stretch>
        </p:blipFill>
        <p:spPr>
          <a:xfrm>
            <a:off x="138112" y="1035943"/>
            <a:ext cx="11915775" cy="5133975"/>
          </a:xfrm>
          <a:prstGeom prst="rect">
            <a:avLst/>
          </a:prstGeom>
        </p:spPr>
      </p:pic>
      <p:pic>
        <p:nvPicPr>
          <p:cNvPr id="9" name="Imagen 8"/>
          <p:cNvPicPr>
            <a:picLocks noChangeAspect="1"/>
          </p:cNvPicPr>
          <p:nvPr/>
        </p:nvPicPr>
        <p:blipFill>
          <a:blip r:embed="rId3"/>
          <a:stretch>
            <a:fillRect/>
          </a:stretch>
        </p:blipFill>
        <p:spPr>
          <a:xfrm>
            <a:off x="0" y="6113389"/>
            <a:ext cx="3152775" cy="695325"/>
          </a:xfrm>
          <a:prstGeom prst="rect">
            <a:avLst/>
          </a:prstGeom>
        </p:spPr>
      </p:pic>
    </p:spTree>
    <p:extLst>
      <p:ext uri="{BB962C8B-B14F-4D97-AF65-F5344CB8AC3E}">
        <p14:creationId xmlns:p14="http://schemas.microsoft.com/office/powerpoint/2010/main" val="8041220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266466" y="155122"/>
            <a:ext cx="2997615" cy="553998"/>
          </a:xfrm>
          <a:prstGeom prst="rect">
            <a:avLst/>
          </a:prstGeom>
        </p:spPr>
        <p:txBody>
          <a:bodyPr wrap="none">
            <a:spAutoFit/>
          </a:bodyPr>
          <a:lstStyle/>
          <a:p>
            <a:pPr>
              <a:defRPr/>
            </a:pPr>
            <a:r>
              <a:rPr lang="es-MX" sz="3000" dirty="0">
                <a:solidFill>
                  <a:srgbClr val="FF0000"/>
                </a:solidFill>
                <a:effectLst>
                  <a:outerShdw blurRad="38100" dist="38100" dir="2700000" algn="tl">
                    <a:srgbClr val="000000">
                      <a:alpha val="43137"/>
                    </a:srgbClr>
                  </a:outerShdw>
                </a:effectLst>
                <a:latin typeface="Arial Black" panose="020B0A04020102020204" pitchFamily="34" charset="0"/>
              </a:rPr>
              <a:t>Conclusiones</a:t>
            </a:r>
          </a:p>
        </p:txBody>
      </p:sp>
      <p:sp>
        <p:nvSpPr>
          <p:cNvPr id="2" name="Rectángulo 1"/>
          <p:cNvSpPr/>
          <p:nvPr/>
        </p:nvSpPr>
        <p:spPr>
          <a:xfrm>
            <a:off x="629652" y="867415"/>
            <a:ext cx="11125201" cy="4985980"/>
          </a:xfrm>
          <a:prstGeom prst="rect">
            <a:avLst/>
          </a:prstGeom>
        </p:spPr>
        <p:txBody>
          <a:bodyPr wrap="square">
            <a:spAutoFit/>
          </a:bodyPr>
          <a:lstStyle/>
          <a:p>
            <a:pPr marL="342900" indent="-342900" algn="just">
              <a:buFont typeface="Wingdings" panose="05000000000000000000" pitchFamily="2" charset="2"/>
              <a:buChar char="ü"/>
            </a:pPr>
            <a:r>
              <a:rPr lang="es-MX" sz="2500" dirty="0" smtClean="0">
                <a:cs typeface="Arial" panose="020B0604020202020204" pitchFamily="34" charset="0"/>
              </a:rPr>
              <a:t>La Geología y cada una de sus ramas o especialidades, ofrecen diversas áreas de oportunidades en la solución de problemas territoriales de mucha actualidad: </a:t>
            </a:r>
          </a:p>
          <a:p>
            <a:pPr marL="285750" indent="-285750" algn="just">
              <a:buFontTx/>
              <a:buChar char="-"/>
            </a:pPr>
            <a:r>
              <a:rPr lang="es-MX" sz="2500" dirty="0" smtClean="0">
                <a:cs typeface="Arial" panose="020B0604020202020204" pitchFamily="34" charset="0"/>
              </a:rPr>
              <a:t>Estudios de materias primas para satisfacer las necesidades de la industria.</a:t>
            </a:r>
          </a:p>
          <a:p>
            <a:pPr marL="285750" indent="-285750" algn="just">
              <a:buFontTx/>
              <a:buChar char="-"/>
            </a:pPr>
            <a:r>
              <a:rPr lang="es-MX" sz="2500" dirty="0" smtClean="0">
                <a:cs typeface="Arial" panose="020B0604020202020204" pitchFamily="34" charset="0"/>
              </a:rPr>
              <a:t>El análisis y evaluación de los riesgos geológicos.</a:t>
            </a:r>
          </a:p>
          <a:p>
            <a:pPr marL="285750" indent="-285750" algn="just">
              <a:buFontTx/>
              <a:buChar char="-"/>
            </a:pPr>
            <a:r>
              <a:rPr lang="es-MX" sz="2500" dirty="0" smtClean="0">
                <a:cs typeface="Arial" panose="020B0604020202020204" pitchFamily="34" charset="0"/>
              </a:rPr>
              <a:t>El análisis de los suelos de óptica geotécnica, como base de cimentaciones de edificios, puentes, autopistas,  embalses, etc.</a:t>
            </a:r>
          </a:p>
          <a:p>
            <a:pPr marL="285750" indent="-285750" algn="just">
              <a:buFontTx/>
              <a:buChar char="-"/>
            </a:pPr>
            <a:endParaRPr lang="es-MX" sz="2500" dirty="0">
              <a:cs typeface="Arial" panose="020B0604020202020204" pitchFamily="34" charset="0"/>
            </a:endParaRPr>
          </a:p>
          <a:p>
            <a:pPr marL="342900" indent="-342900" algn="just">
              <a:buFont typeface="Wingdings" panose="05000000000000000000" pitchFamily="2" charset="2"/>
              <a:buChar char="ü"/>
            </a:pPr>
            <a:r>
              <a:rPr lang="es-MX" sz="2500" dirty="0" smtClean="0">
                <a:cs typeface="Arial" panose="020B0604020202020204" pitchFamily="34" charset="0"/>
              </a:rPr>
              <a:t>Así mismo y para una correcta interpretación de los fenómenos geológicos, se debe entender a la Tierra como un Sistema. Esto requiere, un enfoque integrador, desde la estructura interna, su dinámica, y expresiones externas (Cordilleras, llanuras, ríos, lagos, Océanos, etc.). Esta perspectiva ayudaría de forma significativa a entender las interacciones del hombre con el medio ambiente.</a:t>
            </a:r>
          </a:p>
          <a:p>
            <a:pPr algn="just"/>
            <a:endParaRPr lang="es-MX" dirty="0">
              <a:cs typeface="Arial" panose="020B0604020202020204" pitchFamily="34" charset="0"/>
            </a:endParaRPr>
          </a:p>
        </p:txBody>
      </p:sp>
    </p:spTree>
    <p:extLst>
      <p:ext uri="{BB962C8B-B14F-4D97-AF65-F5344CB8AC3E}">
        <p14:creationId xmlns:p14="http://schemas.microsoft.com/office/powerpoint/2010/main" val="28120263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09902" y="0"/>
            <a:ext cx="11435257" cy="6694140"/>
          </a:xfrm>
          <a:prstGeom prst="rect">
            <a:avLst/>
          </a:prstGeom>
        </p:spPr>
        <p:txBody>
          <a:bodyPr wrap="square">
            <a:spAutoFit/>
          </a:bodyPr>
          <a:lstStyle/>
          <a:p>
            <a:pPr algn="ctr"/>
            <a:r>
              <a:rPr lang="es-MX" sz="2300" b="1" dirty="0" smtClean="0">
                <a:effectLst>
                  <a:outerShdw blurRad="38100" dist="38100" dir="2700000" algn="tl">
                    <a:srgbClr val="000000">
                      <a:alpha val="43137"/>
                    </a:srgbClr>
                  </a:outerShdw>
                </a:effectLst>
                <a:latin typeface="Arial Black" panose="020B0A04020102020204" pitchFamily="34" charset="0"/>
                <a:cs typeface="Arial" panose="020B0604020202020204" pitchFamily="34" charset="0"/>
              </a:rPr>
              <a:t>Bibliografía </a:t>
            </a:r>
            <a:r>
              <a:rPr lang="es-MX" sz="2300" b="1" dirty="0">
                <a:effectLst>
                  <a:outerShdw blurRad="38100" dist="38100" dir="2700000" algn="tl">
                    <a:srgbClr val="000000">
                      <a:alpha val="43137"/>
                    </a:srgbClr>
                  </a:outerShdw>
                </a:effectLst>
                <a:latin typeface="Arial Black" panose="020B0A04020102020204" pitchFamily="34" charset="0"/>
                <a:cs typeface="Arial" panose="020B0604020202020204" pitchFamily="34" charset="0"/>
              </a:rPr>
              <a:t>recomendada para los contenidos de esta Conferencia:</a:t>
            </a:r>
          </a:p>
          <a:p>
            <a:pPr algn="just"/>
            <a:endParaRPr lang="es-ES" sz="2500" b="1" dirty="0">
              <a:cs typeface="Arial" panose="020B0604020202020204" pitchFamily="34" charset="0"/>
            </a:endParaRPr>
          </a:p>
          <a:p>
            <a:pPr algn="just"/>
            <a:r>
              <a:rPr lang="es-ES" sz="2500" b="1" u="sng" dirty="0" smtClean="0">
                <a:cs typeface="Arial" panose="020B0604020202020204" pitchFamily="34" charset="0"/>
              </a:rPr>
              <a:t>En el sistema Bibliotecario </a:t>
            </a:r>
            <a:r>
              <a:rPr lang="es-ES" sz="2500" b="1" u="sng" dirty="0" err="1" smtClean="0">
                <a:cs typeface="Arial" panose="020B0604020202020204" pitchFamily="34" charset="0"/>
              </a:rPr>
              <a:t>UAEMex</a:t>
            </a:r>
            <a:r>
              <a:rPr lang="es-ES" sz="2500" b="1" u="sng" dirty="0" smtClean="0">
                <a:cs typeface="Arial" panose="020B0604020202020204" pitchFamily="34" charset="0"/>
              </a:rPr>
              <a:t>:</a:t>
            </a:r>
          </a:p>
          <a:p>
            <a:pPr algn="just"/>
            <a:endParaRPr lang="es-ES" sz="2500" b="1" dirty="0" smtClean="0">
              <a:cs typeface="Arial" panose="020B0604020202020204" pitchFamily="34" charset="0"/>
            </a:endParaRPr>
          </a:p>
          <a:p>
            <a:pPr marL="514350" indent="-514350" algn="just">
              <a:buFont typeface="+mj-lt"/>
              <a:buAutoNum type="arabicPeriod"/>
            </a:pPr>
            <a:r>
              <a:rPr lang="es-MX" sz="2500" dirty="0" err="1" smtClean="0">
                <a:cs typeface="Arial" panose="020B0604020202020204" pitchFamily="34" charset="0"/>
              </a:rPr>
              <a:t>Auboin</a:t>
            </a:r>
            <a:r>
              <a:rPr lang="es-MX" sz="2500" dirty="0">
                <a:cs typeface="Arial" panose="020B0604020202020204" pitchFamily="34" charset="0"/>
              </a:rPr>
              <a:t>, J., </a:t>
            </a:r>
            <a:r>
              <a:rPr lang="es-MX" sz="2500" dirty="0" err="1">
                <a:cs typeface="Arial" panose="020B0604020202020204" pitchFamily="34" charset="0"/>
              </a:rPr>
              <a:t>Brousse</a:t>
            </a:r>
            <a:r>
              <a:rPr lang="es-MX" sz="2500" dirty="0">
                <a:cs typeface="Arial" panose="020B0604020202020204" pitchFamily="34" charset="0"/>
              </a:rPr>
              <a:t>, R. y J. P. </a:t>
            </a:r>
            <a:r>
              <a:rPr lang="es-MX" sz="2500" dirty="0" err="1">
                <a:cs typeface="Arial" panose="020B0604020202020204" pitchFamily="34" charset="0"/>
              </a:rPr>
              <a:t>Lehman</a:t>
            </a:r>
            <a:r>
              <a:rPr lang="es-MX" sz="2500" dirty="0">
                <a:cs typeface="Arial" panose="020B0604020202020204" pitchFamily="34" charset="0"/>
              </a:rPr>
              <a:t>. (1981). Tratado de Geología, Paleontología</a:t>
            </a:r>
          </a:p>
          <a:p>
            <a:pPr algn="just"/>
            <a:r>
              <a:rPr lang="es-MX" sz="2500" dirty="0">
                <a:cs typeface="Arial" panose="020B0604020202020204" pitchFamily="34" charset="0"/>
              </a:rPr>
              <a:t>y Estratigrafía, volumen 2. Barcelona. Ediciones Omega. </a:t>
            </a:r>
            <a:r>
              <a:rPr lang="es-MX" sz="2500" dirty="0" smtClean="0">
                <a:cs typeface="Arial" panose="020B0604020202020204" pitchFamily="34" charset="0"/>
              </a:rPr>
              <a:t>QE26.2.A82 </a:t>
            </a:r>
            <a:r>
              <a:rPr lang="es-MX" sz="2500" dirty="0">
                <a:cs typeface="Arial" panose="020B0604020202020204" pitchFamily="34" charset="0"/>
              </a:rPr>
              <a:t>1981</a:t>
            </a:r>
            <a:endParaRPr lang="es-MX" sz="2500" dirty="0" smtClean="0">
              <a:cs typeface="Arial" panose="020B0604020202020204" pitchFamily="34" charset="0"/>
            </a:endParaRPr>
          </a:p>
          <a:p>
            <a:pPr marL="514350" indent="-514350" algn="just">
              <a:buFont typeface="+mj-lt"/>
              <a:buAutoNum type="arabicPeriod"/>
            </a:pPr>
            <a:endParaRPr lang="es-ES" sz="2500" b="1" dirty="0">
              <a:cs typeface="Arial" panose="020B0604020202020204" pitchFamily="34" charset="0"/>
            </a:endParaRPr>
          </a:p>
          <a:p>
            <a:r>
              <a:rPr lang="en-US" sz="2500" dirty="0">
                <a:cs typeface="Arial" panose="020B0604020202020204" pitchFamily="34" charset="0"/>
              </a:rPr>
              <a:t>2</a:t>
            </a:r>
            <a:r>
              <a:rPr lang="en-US" sz="2500" dirty="0" smtClean="0">
                <a:cs typeface="Arial" panose="020B0604020202020204" pitchFamily="34" charset="0"/>
              </a:rPr>
              <a:t>. </a:t>
            </a:r>
            <a:r>
              <a:rPr lang="es-MX" sz="2500" dirty="0">
                <a:cs typeface="Arial" panose="020B0604020202020204" pitchFamily="34" charset="0"/>
              </a:rPr>
              <a:t>López-Ramos, E. (1993). Geología General y de México. Editorial </a:t>
            </a:r>
            <a:r>
              <a:rPr lang="es-MX" sz="2700" dirty="0">
                <a:cs typeface="Arial" panose="020B0604020202020204" pitchFamily="34" charset="0"/>
              </a:rPr>
              <a:t>Trillas</a:t>
            </a:r>
            <a:r>
              <a:rPr lang="es-MX" sz="2700" dirty="0" smtClean="0">
                <a:cs typeface="Arial" panose="020B0604020202020204" pitchFamily="34" charset="0"/>
              </a:rPr>
              <a:t>. </a:t>
            </a:r>
            <a:r>
              <a:rPr lang="es-MX" sz="2700" dirty="0"/>
              <a:t> QE201 L63 7 </a:t>
            </a:r>
            <a:endParaRPr lang="es-MX" sz="2700" dirty="0" smtClean="0"/>
          </a:p>
          <a:p>
            <a:endParaRPr lang="es-MX" sz="2700" dirty="0">
              <a:cs typeface="Arial" panose="020B0604020202020204" pitchFamily="34" charset="0"/>
            </a:endParaRPr>
          </a:p>
          <a:p>
            <a:r>
              <a:rPr lang="es-MX" sz="2500" b="1" u="sng" dirty="0" smtClean="0">
                <a:cs typeface="Arial" panose="020B0604020202020204" pitchFamily="34" charset="0"/>
              </a:rPr>
              <a:t>Bibliografía Complementaria:</a:t>
            </a:r>
          </a:p>
          <a:p>
            <a:endParaRPr lang="es-MX" sz="2500" b="1" dirty="0">
              <a:cs typeface="Arial" panose="020B0604020202020204" pitchFamily="34" charset="0"/>
            </a:endParaRPr>
          </a:p>
          <a:p>
            <a:pPr marL="457200" indent="-457200">
              <a:buFontTx/>
              <a:buAutoNum type="arabicPeriod"/>
            </a:pPr>
            <a:r>
              <a:rPr lang="pt-BR" sz="2500" dirty="0" err="1" smtClean="0">
                <a:cs typeface="Arial" panose="020B0604020202020204" pitchFamily="34" charset="0"/>
              </a:rPr>
              <a:t>Pozo</a:t>
            </a:r>
            <a:r>
              <a:rPr lang="pt-BR" sz="2500" dirty="0" smtClean="0">
                <a:cs typeface="Arial" panose="020B0604020202020204" pitchFamily="34" charset="0"/>
              </a:rPr>
              <a:t>, M., </a:t>
            </a:r>
            <a:r>
              <a:rPr lang="pt-BR" sz="2500" dirty="0" err="1" smtClean="0">
                <a:cs typeface="Arial" panose="020B0604020202020204" pitchFamily="34" charset="0"/>
              </a:rPr>
              <a:t>Wicander</a:t>
            </a:r>
            <a:r>
              <a:rPr lang="pt-BR" sz="2500" dirty="0" smtClean="0">
                <a:cs typeface="Arial" panose="020B0604020202020204" pitchFamily="34" charset="0"/>
              </a:rPr>
              <a:t>, R. y Monroe, J. (2008). </a:t>
            </a:r>
            <a:r>
              <a:rPr lang="es-ES" sz="2500" dirty="0" smtClean="0">
                <a:cs typeface="Arial" panose="020B0604020202020204" pitchFamily="34" charset="0"/>
              </a:rPr>
              <a:t>Geología. Dinámica y evolución de la Tierra. Cuarta Edición</a:t>
            </a:r>
            <a:r>
              <a:rPr lang="es-ES" sz="2500" dirty="0">
                <a:cs typeface="Arial" panose="020B0604020202020204" pitchFamily="34" charset="0"/>
              </a:rPr>
              <a:t>. Ediciones Paraninfo S.A. </a:t>
            </a:r>
            <a:r>
              <a:rPr lang="es-MX" sz="2500" dirty="0">
                <a:cs typeface="Arial" panose="020B0604020202020204" pitchFamily="34" charset="0"/>
              </a:rPr>
              <a:t>Madrid.</a:t>
            </a:r>
            <a:endParaRPr lang="es-ES" sz="2500" dirty="0">
              <a:cs typeface="Arial" panose="020B0604020202020204" pitchFamily="34" charset="0"/>
            </a:endParaRPr>
          </a:p>
          <a:p>
            <a:endParaRPr lang="es-ES" sz="2500" dirty="0" smtClean="0">
              <a:cs typeface="Arial" panose="020B0604020202020204" pitchFamily="34" charset="0"/>
            </a:endParaRPr>
          </a:p>
          <a:p>
            <a:r>
              <a:rPr lang="es-ES" sz="2500" dirty="0" smtClean="0">
                <a:cs typeface="Arial" panose="020B0604020202020204" pitchFamily="34" charset="0"/>
              </a:rPr>
              <a:t>2. </a:t>
            </a:r>
            <a:r>
              <a:rPr lang="es-ES" sz="2500" dirty="0" err="1" smtClean="0">
                <a:cs typeface="Arial" panose="020B0604020202020204" pitchFamily="34" charset="0"/>
              </a:rPr>
              <a:t>Tarbuck</a:t>
            </a:r>
            <a:r>
              <a:rPr lang="es-ES" sz="2500" dirty="0" smtClean="0">
                <a:cs typeface="Arial" panose="020B0604020202020204" pitchFamily="34" charset="0"/>
              </a:rPr>
              <a:t>. E.J. y </a:t>
            </a:r>
            <a:r>
              <a:rPr lang="es-ES" sz="2500" dirty="0" err="1" smtClean="0">
                <a:cs typeface="Arial" panose="020B0604020202020204" pitchFamily="34" charset="0"/>
              </a:rPr>
              <a:t>Lutgens</a:t>
            </a:r>
            <a:r>
              <a:rPr lang="es-ES" sz="2500" dirty="0" smtClean="0">
                <a:cs typeface="Arial" panose="020B0604020202020204" pitchFamily="34" charset="0"/>
              </a:rPr>
              <a:t>, F.K. </a:t>
            </a:r>
            <a:r>
              <a:rPr lang="es-ES" sz="2500" dirty="0">
                <a:cs typeface="Arial" panose="020B0604020202020204" pitchFamily="34" charset="0"/>
              </a:rPr>
              <a:t>(</a:t>
            </a:r>
            <a:r>
              <a:rPr lang="es-ES" sz="2500" dirty="0" smtClean="0">
                <a:cs typeface="Arial" panose="020B0604020202020204" pitchFamily="34" charset="0"/>
              </a:rPr>
              <a:t>2005).  </a:t>
            </a:r>
            <a:r>
              <a:rPr lang="es-MX" sz="2500" dirty="0">
                <a:cs typeface="Arial" panose="020B0604020202020204" pitchFamily="34" charset="0"/>
              </a:rPr>
              <a:t>Ciencias de </a:t>
            </a:r>
            <a:r>
              <a:rPr lang="es-MX" sz="2500" dirty="0" smtClean="0">
                <a:cs typeface="Arial" panose="020B0604020202020204" pitchFamily="34" charset="0"/>
              </a:rPr>
              <a:t>la Tierra. Una introducción a la geología física. </a:t>
            </a:r>
            <a:r>
              <a:rPr lang="es-MX" sz="2500" dirty="0">
                <a:cs typeface="Arial" panose="020B0604020202020204" pitchFamily="34" charset="0"/>
              </a:rPr>
              <a:t>Octava edición. Pearson Educación S. A., </a:t>
            </a:r>
            <a:r>
              <a:rPr lang="es-MX" sz="2500" dirty="0" smtClean="0">
                <a:cs typeface="Arial" panose="020B0604020202020204" pitchFamily="34" charset="0"/>
              </a:rPr>
              <a:t>Madrid</a:t>
            </a:r>
            <a:r>
              <a:rPr lang="es-MX" sz="2500" dirty="0">
                <a:cs typeface="Arial" panose="020B0604020202020204" pitchFamily="34" charset="0"/>
              </a:rPr>
              <a:t>.</a:t>
            </a:r>
            <a:endParaRPr lang="es-ES" sz="2500" dirty="0">
              <a:cs typeface="Arial" panose="020B0604020202020204" pitchFamily="34" charset="0"/>
            </a:endParaRPr>
          </a:p>
        </p:txBody>
      </p:sp>
    </p:spTree>
    <p:extLst>
      <p:ext uri="{BB962C8B-B14F-4D97-AF65-F5344CB8AC3E}">
        <p14:creationId xmlns:p14="http://schemas.microsoft.com/office/powerpoint/2010/main" val="35283654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81028" y="162255"/>
            <a:ext cx="4724114" cy="477054"/>
          </a:xfrm>
          <a:prstGeom prst="rect">
            <a:avLst/>
          </a:prstGeom>
        </p:spPr>
        <p:txBody>
          <a:bodyPr wrap="none">
            <a:spAutoFit/>
          </a:bodyPr>
          <a:lstStyle/>
          <a:p>
            <a:r>
              <a:rPr lang="es-MX" sz="2500" b="1" u="sng" dirty="0" smtClean="0">
                <a:cs typeface="Arial" panose="020B0604020202020204" pitchFamily="34" charset="0"/>
              </a:rPr>
              <a:t>Referencias y Páginas </a:t>
            </a:r>
            <a:r>
              <a:rPr lang="es-MX" sz="2500" b="1" u="sng" dirty="0">
                <a:cs typeface="Arial" panose="020B0604020202020204" pitchFamily="34" charset="0"/>
              </a:rPr>
              <a:t>W</a:t>
            </a:r>
            <a:r>
              <a:rPr lang="es-MX" sz="2500" b="1" u="sng" dirty="0" smtClean="0">
                <a:cs typeface="Arial" panose="020B0604020202020204" pitchFamily="34" charset="0"/>
              </a:rPr>
              <a:t>eb Citadas</a:t>
            </a:r>
            <a:endParaRPr lang="es-MX" sz="2500" b="1" u="sng" dirty="0">
              <a:cs typeface="Arial" panose="020B0604020202020204" pitchFamily="34" charset="0"/>
            </a:endParaRPr>
          </a:p>
        </p:txBody>
      </p:sp>
      <p:sp>
        <p:nvSpPr>
          <p:cNvPr id="6" name="Rectángulo 5"/>
          <p:cNvSpPr/>
          <p:nvPr/>
        </p:nvSpPr>
        <p:spPr>
          <a:xfrm>
            <a:off x="181027" y="923088"/>
            <a:ext cx="11243717" cy="5062924"/>
          </a:xfrm>
          <a:prstGeom prst="rect">
            <a:avLst/>
          </a:prstGeom>
        </p:spPr>
        <p:txBody>
          <a:bodyPr wrap="square">
            <a:spAutoFit/>
          </a:bodyPr>
          <a:lstStyle/>
          <a:p>
            <a:pPr marL="285750" indent="-285750">
              <a:buFont typeface="Arial" panose="020B0604020202020204" pitchFamily="34" charset="0"/>
              <a:buChar char="•"/>
            </a:pPr>
            <a:r>
              <a:rPr lang="es-MX" sz="1700" dirty="0"/>
              <a:t>Francisco Viniegra Osorio (1992). Libro Geología Histórica de México. Universidad Nacional Autónoma de México. 222 p. </a:t>
            </a:r>
          </a:p>
          <a:p>
            <a:pPr marL="285750" indent="-285750">
              <a:buFont typeface="Arial" panose="020B0604020202020204" pitchFamily="34" charset="0"/>
              <a:buChar char="•"/>
            </a:pPr>
            <a:endParaRPr lang="es-MX" sz="1700" dirty="0" smtClean="0"/>
          </a:p>
          <a:p>
            <a:pPr marL="285750" indent="-285750">
              <a:buFont typeface="Arial" panose="020B0604020202020204" pitchFamily="34" charset="0"/>
              <a:buChar char="•"/>
            </a:pPr>
            <a:r>
              <a:rPr lang="es-MX" sz="1700" dirty="0" smtClean="0"/>
              <a:t>Pedraza</a:t>
            </a:r>
            <a:r>
              <a:rPr lang="es-MX" sz="1700" dirty="0"/>
              <a:t>, J. de (1996). Geomorfología. Editorial Rueda. Madrid. 414 p.</a:t>
            </a:r>
          </a:p>
          <a:p>
            <a:pPr marL="285750" indent="-285750">
              <a:buFont typeface="Arial" panose="020B0604020202020204" pitchFamily="34" charset="0"/>
              <a:buChar char="•"/>
            </a:pPr>
            <a:endParaRPr lang="es-MX" sz="1700" dirty="0" smtClean="0"/>
          </a:p>
          <a:p>
            <a:pPr marL="285750" indent="-285750">
              <a:buFont typeface="Arial" panose="020B0604020202020204" pitchFamily="34" charset="0"/>
              <a:buChar char="•"/>
            </a:pPr>
            <a:r>
              <a:rPr lang="es-MX" sz="1700" dirty="0" err="1" smtClean="0"/>
              <a:t>Summerfield</a:t>
            </a:r>
            <a:r>
              <a:rPr lang="es-MX" sz="1700" dirty="0"/>
              <a:t>, M.A. (1991). Global </a:t>
            </a:r>
            <a:r>
              <a:rPr lang="es-MX" sz="1700" dirty="0" err="1"/>
              <a:t>Geomorphology</a:t>
            </a:r>
            <a:r>
              <a:rPr lang="es-MX" sz="1700" dirty="0"/>
              <a:t>. </a:t>
            </a:r>
            <a:r>
              <a:rPr lang="es-MX" sz="1700" dirty="0" err="1"/>
              <a:t>Longman</a:t>
            </a:r>
            <a:r>
              <a:rPr lang="es-MX" sz="1700" dirty="0"/>
              <a:t> y John </a:t>
            </a:r>
            <a:r>
              <a:rPr lang="es-MX" sz="1700" dirty="0" err="1"/>
              <a:t>Wiley</a:t>
            </a:r>
            <a:r>
              <a:rPr lang="es-MX" sz="1700" dirty="0"/>
              <a:t> &amp; </a:t>
            </a:r>
            <a:r>
              <a:rPr lang="es-MX" sz="1700" dirty="0" err="1"/>
              <a:t>Sons</a:t>
            </a:r>
            <a:r>
              <a:rPr lang="es-MX" sz="1700" dirty="0"/>
              <a:t>, London y New York. 537 p.</a:t>
            </a:r>
          </a:p>
          <a:p>
            <a:pPr marL="285750" indent="-285750">
              <a:buFont typeface="Arial" panose="020B0604020202020204" pitchFamily="34" charset="0"/>
              <a:buChar char="•"/>
            </a:pPr>
            <a:endParaRPr lang="es-MX" sz="1700" dirty="0" smtClean="0"/>
          </a:p>
          <a:p>
            <a:pPr marL="285750" indent="-285750">
              <a:buFont typeface="Arial" panose="020B0604020202020204" pitchFamily="34" charset="0"/>
              <a:buChar char="•"/>
            </a:pPr>
            <a:r>
              <a:rPr lang="es-MX" sz="1700" dirty="0" err="1" smtClean="0"/>
              <a:t>Tarbuck</a:t>
            </a:r>
            <a:r>
              <a:rPr lang="es-MX" sz="1700" dirty="0"/>
              <a:t>, E. J.  y </a:t>
            </a:r>
            <a:r>
              <a:rPr lang="es-MX" sz="1700" dirty="0" err="1"/>
              <a:t>Lutgens</a:t>
            </a:r>
            <a:r>
              <a:rPr lang="es-MX" sz="1700" dirty="0"/>
              <a:t>, F. K. (2005). Ciencias de la Tierra. Una introducción a la geología física. 8va edición, PEARSON.</a:t>
            </a:r>
          </a:p>
          <a:p>
            <a:pPr marL="285750" indent="-285750">
              <a:buFont typeface="Arial" panose="020B0604020202020204" pitchFamily="34" charset="0"/>
              <a:buChar char="•"/>
            </a:pPr>
            <a:endParaRPr lang="es-MX" sz="1700" dirty="0" smtClean="0"/>
          </a:p>
          <a:p>
            <a:pPr marL="285750" indent="-285750">
              <a:buFont typeface="Arial" panose="020B0604020202020204" pitchFamily="34" charset="0"/>
              <a:buChar char="•"/>
            </a:pPr>
            <a:r>
              <a:rPr lang="es-MX" sz="1700" dirty="0" smtClean="0"/>
              <a:t>Valencia-Moreno</a:t>
            </a:r>
            <a:r>
              <a:rPr lang="es-MX" sz="1700" dirty="0"/>
              <a:t>, Martín, Ochoa-</a:t>
            </a:r>
            <a:r>
              <a:rPr lang="es-MX" sz="1700" dirty="0" err="1"/>
              <a:t>Landín</a:t>
            </a:r>
            <a:r>
              <a:rPr lang="es-MX" sz="1700" dirty="0"/>
              <a:t>, Lucas, </a:t>
            </a:r>
            <a:r>
              <a:rPr lang="es-MX" sz="1700" dirty="0" err="1"/>
              <a:t>Noguez</a:t>
            </a:r>
            <a:r>
              <a:rPr lang="es-MX" sz="1700" dirty="0"/>
              <a:t>-Alcántara, Benito, Ruiz, </a:t>
            </a:r>
            <a:r>
              <a:rPr lang="es-MX" sz="1700" dirty="0" err="1"/>
              <a:t>Joaquin</a:t>
            </a:r>
            <a:r>
              <a:rPr lang="es-MX" sz="1700" dirty="0"/>
              <a:t>, &amp; Pérez-Segura, Efrén. (2006). Características </a:t>
            </a:r>
            <a:r>
              <a:rPr lang="es-MX" sz="1700" dirty="0" err="1"/>
              <a:t>metalogenéticas</a:t>
            </a:r>
            <a:r>
              <a:rPr lang="es-MX" sz="1700" dirty="0"/>
              <a:t> de los depósitos de tipo pórfido cuprífero en México y su situación en el contexto mundial. Boletín de la Sociedad Geológica Mexicana, 58(1), 1-26. </a:t>
            </a:r>
            <a:endParaRPr lang="es-MX" sz="1700" dirty="0" smtClean="0"/>
          </a:p>
          <a:p>
            <a:endParaRPr lang="es-MX" sz="1700" dirty="0">
              <a:solidFill>
                <a:srgbClr val="FF0000"/>
              </a:solidFill>
            </a:endParaRPr>
          </a:p>
          <a:p>
            <a:r>
              <a:rPr lang="es-MX" sz="1700" dirty="0">
                <a:hlinkClick r:id="rId2"/>
              </a:rPr>
              <a:t>https://www.ugr.es/~</a:t>
            </a:r>
            <a:r>
              <a:rPr lang="es-MX" sz="1700" dirty="0" smtClean="0">
                <a:hlinkClick r:id="rId2"/>
              </a:rPr>
              <a:t>agcasco/geolodiagranada2012/guia2/guia2_0c.htm</a:t>
            </a:r>
            <a:endParaRPr lang="es-MX" sz="1700" dirty="0" smtClean="0"/>
          </a:p>
          <a:p>
            <a:endParaRPr lang="es-MX" sz="1700" dirty="0"/>
          </a:p>
          <a:p>
            <a:r>
              <a:rPr lang="es-MX" sz="1700" dirty="0">
                <a:hlinkClick r:id="rId3"/>
              </a:rPr>
              <a:t>https://</a:t>
            </a:r>
            <a:r>
              <a:rPr lang="es-MX" sz="1700" dirty="0" smtClean="0">
                <a:hlinkClick r:id="rId3"/>
              </a:rPr>
              <a:t>www.gob.mx/cms/uploads/attachment/file/157537/Que-es-la-Geologia.pdf</a:t>
            </a:r>
            <a:endParaRPr lang="es-MX" sz="1700" dirty="0" smtClean="0"/>
          </a:p>
          <a:p>
            <a:endParaRPr lang="es-MX" sz="1700" dirty="0"/>
          </a:p>
          <a:p>
            <a:r>
              <a:rPr lang="es-MX" sz="1700" dirty="0">
                <a:hlinkClick r:id="rId4"/>
              </a:rPr>
              <a:t>http://</a:t>
            </a:r>
            <a:r>
              <a:rPr lang="es-MX" sz="1700" dirty="0" smtClean="0">
                <a:hlinkClick r:id="rId4"/>
              </a:rPr>
              <a:t>agrega.juntadeandalucia.es/repositorio/18092018/ca/es-an_2018091812_9093524/5_las_ramas_de_la_geologa.html</a:t>
            </a:r>
            <a:endParaRPr lang="es-MX" sz="1700" dirty="0" smtClean="0"/>
          </a:p>
          <a:p>
            <a:endParaRPr lang="es-MX" sz="1700" dirty="0"/>
          </a:p>
          <a:p>
            <a:r>
              <a:rPr lang="es-MX" sz="1700" dirty="0">
                <a:hlinkClick r:id="rId5"/>
              </a:rPr>
              <a:t>https://biogeosfericos.wordpress.com/2017/02/13/que-es-la-tierra</a:t>
            </a:r>
            <a:r>
              <a:rPr lang="es-MX" sz="1700" dirty="0" smtClean="0">
                <a:hlinkClick r:id="rId5"/>
              </a:rPr>
              <a:t>/</a:t>
            </a:r>
            <a:endParaRPr lang="es-MX" sz="1700" dirty="0">
              <a:solidFill>
                <a:srgbClr val="FF0000"/>
              </a:solidFill>
            </a:endParaRPr>
          </a:p>
        </p:txBody>
      </p:sp>
    </p:spTree>
    <p:extLst>
      <p:ext uri="{BB962C8B-B14F-4D97-AF65-F5344CB8AC3E}">
        <p14:creationId xmlns:p14="http://schemas.microsoft.com/office/powerpoint/2010/main" val="36195548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a:extLst>
              <a:ext uri="{FF2B5EF4-FFF2-40B4-BE49-F238E27FC236}">
                <a16:creationId xmlns:a16="http://schemas.microsoft.com/office/drawing/2014/main" xmlns="" id="{8082D32F-385A-4BF5-9A0D-794F56A4E4BD}"/>
              </a:ext>
            </a:extLst>
          </p:cNvPr>
          <p:cNvSpPr>
            <a:spLocks noChangeArrowheads="1"/>
          </p:cNvSpPr>
          <p:nvPr/>
        </p:nvSpPr>
        <p:spPr bwMode="auto">
          <a:xfrm>
            <a:off x="4260224" y="2496838"/>
            <a:ext cx="486773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eaLnBrk="1" hangingPunct="1"/>
            <a:r>
              <a:rPr lang="es-MX" altLang="es-ES" sz="3000" b="1" dirty="0">
                <a:solidFill>
                  <a:srgbClr val="FF0000"/>
                </a:solidFill>
                <a:effectLst>
                  <a:outerShdw blurRad="38100" dist="38100" dir="2700000" algn="tl">
                    <a:srgbClr val="000000">
                      <a:alpha val="43137"/>
                    </a:srgbClr>
                  </a:outerShdw>
                </a:effectLst>
                <a:latin typeface="Arial Black" panose="020B0A04020102020204" pitchFamily="34" charset="0"/>
                <a:cs typeface="Times New Roman" panose="02020603050405020304" pitchFamily="18" charset="0"/>
              </a:rPr>
              <a:t>INTRODUCCIÓN</a:t>
            </a:r>
            <a:endParaRPr lang="es-ES" altLang="es-ES" sz="30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87797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560492" y="1709649"/>
            <a:ext cx="8242478" cy="2400657"/>
          </a:xfrm>
          <a:prstGeom prst="rect">
            <a:avLst/>
          </a:prstGeom>
        </p:spPr>
        <p:txBody>
          <a:bodyPr wrap="square">
            <a:spAutoFit/>
          </a:bodyPr>
          <a:lstStyle/>
          <a:p>
            <a:pPr algn="just">
              <a:lnSpc>
                <a:spcPct val="150000"/>
              </a:lnSpc>
              <a:spcAft>
                <a:spcPts val="0"/>
              </a:spcAft>
            </a:pPr>
            <a:r>
              <a:rPr lang="es-ES" sz="2500" dirty="0">
                <a:ea typeface="Calibri" panose="020F0502020204030204" pitchFamily="34" charset="0"/>
                <a:cs typeface="Times New Roman" panose="02020603050405020304" pitchFamily="18" charset="0"/>
              </a:rPr>
              <a:t>La Geología se considerada como ciencia independiente a partir de la segunda mitad de Siglo VIII con el enunciado del Principio del </a:t>
            </a:r>
            <a:r>
              <a:rPr lang="es-ES" sz="2500" dirty="0" err="1">
                <a:ea typeface="Calibri" panose="020F0502020204030204" pitchFamily="34" charset="0"/>
                <a:cs typeface="Times New Roman" panose="02020603050405020304" pitchFamily="18" charset="0"/>
              </a:rPr>
              <a:t>Uniformismo</a:t>
            </a:r>
            <a:r>
              <a:rPr lang="es-ES" sz="2500" dirty="0">
                <a:ea typeface="Calibri" panose="020F0502020204030204" pitchFamily="34" charset="0"/>
                <a:cs typeface="Times New Roman" panose="02020603050405020304" pitchFamily="18" charset="0"/>
              </a:rPr>
              <a:t> por James Hutton y desarrollado más ampliamente por Charles </a:t>
            </a:r>
            <a:r>
              <a:rPr lang="es-ES" sz="2500" dirty="0" err="1">
                <a:ea typeface="Calibri" panose="020F0502020204030204" pitchFamily="34" charset="0"/>
                <a:cs typeface="Times New Roman" panose="02020603050405020304" pitchFamily="18" charset="0"/>
              </a:rPr>
              <a:t>Lyell</a:t>
            </a:r>
            <a:r>
              <a:rPr lang="es-ES" sz="2500" dirty="0">
                <a:ea typeface="Calibri" panose="020F0502020204030204" pitchFamily="34" charset="0"/>
                <a:cs typeface="Times New Roman" panose="02020603050405020304" pitchFamily="18" charset="0"/>
              </a:rPr>
              <a:t>.  </a:t>
            </a:r>
            <a:endParaRPr lang="es-MX" sz="2500" dirty="0">
              <a:effectLst/>
              <a:ea typeface="Calibri" panose="020F0502020204030204" pitchFamily="34" charset="0"/>
              <a:cs typeface="Times New Roman" panose="02020603050405020304" pitchFamily="18" charset="0"/>
            </a:endParaRPr>
          </a:p>
        </p:txBody>
      </p:sp>
      <p:sp>
        <p:nvSpPr>
          <p:cNvPr id="7" name="Rectángulo 6"/>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angle 1">
            <a:extLst>
              <a:ext uri="{FF2B5EF4-FFF2-40B4-BE49-F238E27FC236}">
                <a16:creationId xmlns:a16="http://schemas.microsoft.com/office/drawing/2014/main" xmlns="" id="{8082D32F-385A-4BF5-9A0D-794F56A4E4BD}"/>
              </a:ext>
            </a:extLst>
          </p:cNvPr>
          <p:cNvSpPr>
            <a:spLocks noChangeArrowheads="1"/>
          </p:cNvSpPr>
          <p:nvPr/>
        </p:nvSpPr>
        <p:spPr bwMode="auto">
          <a:xfrm>
            <a:off x="3531440" y="38472"/>
            <a:ext cx="4867733"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eaLnBrk="1" hangingPunct="1"/>
            <a:r>
              <a:rPr lang="es-MX" altLang="es-ES" sz="2500" b="1" dirty="0">
                <a:solidFill>
                  <a:srgbClr val="FF0000"/>
                </a:solidFill>
                <a:effectLst>
                  <a:outerShdw blurRad="38100" dist="38100" dir="2700000" algn="tl">
                    <a:srgbClr val="000000">
                      <a:alpha val="43137"/>
                    </a:srgbClr>
                  </a:outerShdw>
                </a:effectLst>
                <a:latin typeface="Arial Black" panose="020B0A04020102020204" pitchFamily="34" charset="0"/>
                <a:cs typeface="Times New Roman" panose="02020603050405020304" pitchFamily="18" charset="0"/>
              </a:rPr>
              <a:t>INTRODUCCIÓN</a:t>
            </a:r>
            <a:endParaRPr lang="es-ES" altLang="es-ES" sz="25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37452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8789" y="733610"/>
            <a:ext cx="11887200" cy="4662815"/>
          </a:xfrm>
          <a:prstGeom prst="rect">
            <a:avLst/>
          </a:prstGeom>
        </p:spPr>
        <p:txBody>
          <a:bodyPr wrap="square">
            <a:spAutoFit/>
          </a:bodyPr>
          <a:lstStyle/>
          <a:p>
            <a:pPr algn="just">
              <a:lnSpc>
                <a:spcPct val="150000"/>
              </a:lnSpc>
              <a:spcAft>
                <a:spcPts val="0"/>
              </a:spcAft>
            </a:pPr>
            <a:r>
              <a:rPr lang="es-ES" sz="2200" dirty="0">
                <a:ea typeface="Calibri" panose="020F0502020204030204" pitchFamily="34" charset="0"/>
                <a:cs typeface="Times New Roman" panose="02020603050405020304" pitchFamily="18" charset="0"/>
              </a:rPr>
              <a:t>De esta forma comienzan a crearse las bases científicas entorno a la Geología</a:t>
            </a:r>
            <a:r>
              <a:rPr lang="es-ES" sz="2200" dirty="0" smtClean="0">
                <a:ea typeface="Calibri" panose="020F0502020204030204" pitchFamily="34" charset="0"/>
                <a:cs typeface="Times New Roman" panose="02020603050405020304" pitchFamily="18" charset="0"/>
              </a:rPr>
              <a:t>:</a:t>
            </a:r>
          </a:p>
          <a:p>
            <a:pPr algn="just">
              <a:lnSpc>
                <a:spcPct val="150000"/>
              </a:lnSpc>
              <a:spcAft>
                <a:spcPts val="0"/>
              </a:spcAft>
            </a:pPr>
            <a:endParaRPr lang="es-MX" sz="2200" dirty="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imes New Roman" panose="02020603050405020304" pitchFamily="18" charset="0"/>
              <a:buChar char="-"/>
            </a:pPr>
            <a:r>
              <a:rPr lang="es-ES" sz="2200" dirty="0">
                <a:ea typeface="Calibri" panose="020F0502020204030204" pitchFamily="34" charset="0"/>
                <a:cs typeface="Times New Roman" panose="02020603050405020304" pitchFamily="18" charset="0"/>
              </a:rPr>
              <a:t>W. Smith (1769-1839) es pionero en el desarrollo de la estratigrafía, realizó los primeros estudios de datación en estratos sedimentarios aplicando criterios paleontológicos.</a:t>
            </a:r>
            <a:endParaRPr lang="es-MX" sz="2200" dirty="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imes New Roman" panose="02020603050405020304" pitchFamily="18" charset="0"/>
              <a:buChar char="-"/>
            </a:pPr>
            <a:r>
              <a:rPr lang="es-ES" sz="2200" dirty="0">
                <a:ea typeface="Calibri" panose="020F0502020204030204" pitchFamily="34" charset="0"/>
                <a:cs typeface="Times New Roman" panose="02020603050405020304" pitchFamily="18" charset="0"/>
              </a:rPr>
              <a:t>A. G. Werner (1749-1807) desarrolló la llamada “Escuela Neptunista” donde atribuía el origen de las rocas exclusivamente a los fondos oceánicos. Posteriormente quedó demostrado que los fondos oceánicos constituyen las principales cuencas sedimentarias, pero no la única. </a:t>
            </a:r>
            <a:endParaRPr lang="es-MX" sz="2200" dirty="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imes New Roman" panose="02020603050405020304" pitchFamily="18" charset="0"/>
              <a:buChar char="-"/>
            </a:pPr>
            <a:r>
              <a:rPr lang="es-ES" sz="2200" dirty="0">
                <a:ea typeface="Calibri" panose="020F0502020204030204" pitchFamily="34" charset="0"/>
                <a:cs typeface="Times New Roman" panose="02020603050405020304" pitchFamily="18" charset="0"/>
              </a:rPr>
              <a:t>Hutton en 1785, publica su obra titulada: </a:t>
            </a:r>
            <a:r>
              <a:rPr lang="es-ES" sz="2200" dirty="0" err="1">
                <a:ea typeface="Calibri" panose="020F0502020204030204" pitchFamily="34" charset="0"/>
                <a:cs typeface="Times New Roman" panose="02020603050405020304" pitchFamily="18" charset="0"/>
              </a:rPr>
              <a:t>Theory</a:t>
            </a:r>
            <a:r>
              <a:rPr lang="es-ES" sz="2200" dirty="0">
                <a:ea typeface="Calibri" panose="020F0502020204030204" pitchFamily="34" charset="0"/>
                <a:cs typeface="Times New Roman" panose="02020603050405020304" pitchFamily="18" charset="0"/>
              </a:rPr>
              <a:t> of </a:t>
            </a:r>
            <a:r>
              <a:rPr lang="es-ES" sz="2200" dirty="0" err="1">
                <a:ea typeface="Calibri" panose="020F0502020204030204" pitchFamily="34" charset="0"/>
                <a:cs typeface="Times New Roman" panose="02020603050405020304" pitchFamily="18" charset="0"/>
              </a:rPr>
              <a:t>the</a:t>
            </a:r>
            <a:r>
              <a:rPr lang="es-ES" sz="2200" dirty="0">
                <a:ea typeface="Calibri" panose="020F0502020204030204" pitchFamily="34" charset="0"/>
                <a:cs typeface="Times New Roman" panose="02020603050405020304" pitchFamily="18" charset="0"/>
              </a:rPr>
              <a:t> </a:t>
            </a:r>
            <a:r>
              <a:rPr lang="es-ES" sz="2200" dirty="0" err="1">
                <a:ea typeface="Calibri" panose="020F0502020204030204" pitchFamily="34" charset="0"/>
                <a:cs typeface="Times New Roman" panose="02020603050405020304" pitchFamily="18" charset="0"/>
              </a:rPr>
              <a:t>Earth</a:t>
            </a:r>
            <a:r>
              <a:rPr lang="es-ES" sz="2200" dirty="0">
                <a:ea typeface="Calibri" panose="020F0502020204030204" pitchFamily="34" charset="0"/>
                <a:cs typeface="Times New Roman" panose="02020603050405020304" pitchFamily="18" charset="0"/>
              </a:rPr>
              <a:t>, </a:t>
            </a:r>
            <a:r>
              <a:rPr lang="es-ES" sz="2200" dirty="0" err="1">
                <a:ea typeface="Calibri" panose="020F0502020204030204" pitchFamily="34" charset="0"/>
                <a:cs typeface="Times New Roman" panose="02020603050405020304" pitchFamily="18" charset="0"/>
              </a:rPr>
              <a:t>with</a:t>
            </a:r>
            <a:r>
              <a:rPr lang="es-ES" sz="2200" dirty="0">
                <a:ea typeface="Calibri" panose="020F0502020204030204" pitchFamily="34" charset="0"/>
                <a:cs typeface="Times New Roman" panose="02020603050405020304" pitchFamily="18" charset="0"/>
              </a:rPr>
              <a:t> </a:t>
            </a:r>
            <a:r>
              <a:rPr lang="es-ES" sz="2200" dirty="0" err="1">
                <a:ea typeface="Calibri" panose="020F0502020204030204" pitchFamily="34" charset="0"/>
                <a:cs typeface="Times New Roman" panose="02020603050405020304" pitchFamily="18" charset="0"/>
              </a:rPr>
              <a:t>proofs</a:t>
            </a:r>
            <a:r>
              <a:rPr lang="es-ES" sz="2200" dirty="0">
                <a:ea typeface="Calibri" panose="020F0502020204030204" pitchFamily="34" charset="0"/>
                <a:cs typeface="Times New Roman" panose="02020603050405020304" pitchFamily="18" charset="0"/>
              </a:rPr>
              <a:t> and </a:t>
            </a:r>
            <a:r>
              <a:rPr lang="es-ES" sz="2200" dirty="0" err="1">
                <a:ea typeface="Calibri" panose="020F0502020204030204" pitchFamily="34" charset="0"/>
                <a:cs typeface="Times New Roman" panose="02020603050405020304" pitchFamily="18" charset="0"/>
              </a:rPr>
              <a:t>illustrations</a:t>
            </a:r>
            <a:r>
              <a:rPr lang="es-ES" sz="2200" dirty="0">
                <a:ea typeface="Calibri" panose="020F0502020204030204" pitchFamily="34" charset="0"/>
                <a:cs typeface="Times New Roman" panose="02020603050405020304" pitchFamily="18" charset="0"/>
              </a:rPr>
              <a:t>. Esta obra proporciona aportes significativos en relación a los orígenes de las rocas.</a:t>
            </a:r>
            <a:endParaRPr lang="es-MX" sz="2200" dirty="0">
              <a:effectLst/>
              <a:ea typeface="Calibri" panose="020F0502020204030204" pitchFamily="34" charset="0"/>
              <a:cs typeface="Times New Roman" panose="02020603050405020304" pitchFamily="18" charset="0"/>
            </a:endParaRPr>
          </a:p>
        </p:txBody>
      </p:sp>
      <p:sp>
        <p:nvSpPr>
          <p:cNvPr id="5" name="Rectángulo 4"/>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angle 1">
            <a:extLst>
              <a:ext uri="{FF2B5EF4-FFF2-40B4-BE49-F238E27FC236}">
                <a16:creationId xmlns:a16="http://schemas.microsoft.com/office/drawing/2014/main" xmlns="" id="{8082D32F-385A-4BF5-9A0D-794F56A4E4BD}"/>
              </a:ext>
            </a:extLst>
          </p:cNvPr>
          <p:cNvSpPr>
            <a:spLocks noChangeArrowheads="1"/>
          </p:cNvSpPr>
          <p:nvPr/>
        </p:nvSpPr>
        <p:spPr bwMode="auto">
          <a:xfrm>
            <a:off x="3531440" y="38472"/>
            <a:ext cx="4867733"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eaLnBrk="1" hangingPunct="1"/>
            <a:r>
              <a:rPr lang="es-MX" altLang="es-ES" sz="2500" b="1" dirty="0">
                <a:solidFill>
                  <a:srgbClr val="FF0000"/>
                </a:solidFill>
                <a:effectLst>
                  <a:outerShdw blurRad="38100" dist="38100" dir="2700000" algn="tl">
                    <a:srgbClr val="000000">
                      <a:alpha val="43137"/>
                    </a:srgbClr>
                  </a:outerShdw>
                </a:effectLst>
                <a:latin typeface="Arial Black" panose="020B0A04020102020204" pitchFamily="34" charset="0"/>
                <a:cs typeface="Times New Roman" panose="02020603050405020304" pitchFamily="18" charset="0"/>
              </a:rPr>
              <a:t>INTRODUCCIÓN</a:t>
            </a:r>
            <a:endParaRPr lang="es-ES" altLang="es-ES" sz="25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036116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332845" y="5309755"/>
            <a:ext cx="8486866" cy="1246495"/>
          </a:xfrm>
          <a:prstGeom prst="rect">
            <a:avLst/>
          </a:prstGeom>
          <a:noFill/>
        </p:spPr>
        <p:txBody>
          <a:bodyPr wrap="square" rtlCol="0">
            <a:spAutoFit/>
          </a:bodyPr>
          <a:lstStyle/>
          <a:p>
            <a:pPr algn="just"/>
            <a:r>
              <a:rPr lang="es-MX" sz="2500" dirty="0"/>
              <a:t>Es la ciencia que persigue </a:t>
            </a:r>
            <a:r>
              <a:rPr lang="es-MX" sz="2500" dirty="0" smtClean="0"/>
              <a:t>la comprensión </a:t>
            </a:r>
            <a:r>
              <a:rPr lang="es-MX" sz="2500" dirty="0"/>
              <a:t>del planeta Tierra. La ciencia de la </a:t>
            </a:r>
            <a:r>
              <a:rPr lang="es-MX" sz="2500" dirty="0" smtClean="0"/>
              <a:t>Geología se </a:t>
            </a:r>
            <a:r>
              <a:rPr lang="es-MX" sz="2500" dirty="0"/>
              <a:t>ha dividido tradicionalmente en dos amplias </a:t>
            </a:r>
            <a:r>
              <a:rPr lang="es-MX" sz="2500" dirty="0" smtClean="0"/>
              <a:t>áreas: la </a:t>
            </a:r>
            <a:r>
              <a:rPr lang="es-MX" sz="2500" dirty="0"/>
              <a:t>física y la </a:t>
            </a:r>
            <a:r>
              <a:rPr lang="es-MX" sz="2500" dirty="0" smtClean="0"/>
              <a:t>histórica </a:t>
            </a:r>
            <a:r>
              <a:rPr lang="es-ES" sz="2500" dirty="0" smtClean="0">
                <a:cs typeface="Arial" panose="020B0604020202020204" pitchFamily="34" charset="0"/>
              </a:rPr>
              <a:t>(</a:t>
            </a:r>
            <a:r>
              <a:rPr lang="es-ES" sz="2500" dirty="0" err="1" smtClean="0">
                <a:cs typeface="Arial" panose="020B0604020202020204" pitchFamily="34" charset="0"/>
              </a:rPr>
              <a:t>Tarbuck</a:t>
            </a:r>
            <a:r>
              <a:rPr lang="es-ES" sz="2500" dirty="0" smtClean="0">
                <a:cs typeface="Arial" panose="020B0604020202020204" pitchFamily="34" charset="0"/>
              </a:rPr>
              <a:t> y </a:t>
            </a:r>
            <a:r>
              <a:rPr lang="es-ES" sz="2500" dirty="0" err="1" smtClean="0">
                <a:cs typeface="Arial" panose="020B0604020202020204" pitchFamily="34" charset="0"/>
              </a:rPr>
              <a:t>Lutgens</a:t>
            </a:r>
            <a:r>
              <a:rPr lang="es-ES" sz="2500" dirty="0" smtClean="0">
                <a:cs typeface="Arial" panose="020B0604020202020204" pitchFamily="34" charset="0"/>
              </a:rPr>
              <a:t>, 2005).</a:t>
            </a:r>
            <a:endParaRPr lang="es-MX" sz="2500" dirty="0"/>
          </a:p>
        </p:txBody>
      </p:sp>
      <p:sp>
        <p:nvSpPr>
          <p:cNvPr id="5" name="CuadroTexto 4"/>
          <p:cNvSpPr txBox="1"/>
          <p:nvPr/>
        </p:nvSpPr>
        <p:spPr>
          <a:xfrm>
            <a:off x="851338" y="2186150"/>
            <a:ext cx="4025462" cy="553998"/>
          </a:xfrm>
          <a:prstGeom prst="rect">
            <a:avLst/>
          </a:prstGeom>
          <a:noFill/>
        </p:spPr>
        <p:txBody>
          <a:bodyPr wrap="square" rtlCol="0">
            <a:spAutoFit/>
          </a:bodyPr>
          <a:lstStyle/>
          <a:p>
            <a:r>
              <a:rPr lang="es-MX" sz="3000" b="1" dirty="0" smtClean="0"/>
              <a:t>La Geología</a:t>
            </a:r>
            <a:endParaRPr lang="es-MX" sz="3000" b="1" dirty="0"/>
          </a:p>
        </p:txBody>
      </p:sp>
      <p:sp>
        <p:nvSpPr>
          <p:cNvPr id="2" name="Rectángulo 1"/>
          <p:cNvSpPr/>
          <p:nvPr/>
        </p:nvSpPr>
        <p:spPr>
          <a:xfrm>
            <a:off x="0" y="0"/>
            <a:ext cx="12192000" cy="450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angle 1">
            <a:extLst>
              <a:ext uri="{FF2B5EF4-FFF2-40B4-BE49-F238E27FC236}">
                <a16:creationId xmlns:a16="http://schemas.microsoft.com/office/drawing/2014/main" xmlns="" id="{8082D32F-385A-4BF5-9A0D-794F56A4E4BD}"/>
              </a:ext>
            </a:extLst>
          </p:cNvPr>
          <p:cNvSpPr>
            <a:spLocks noChangeArrowheads="1"/>
          </p:cNvSpPr>
          <p:nvPr/>
        </p:nvSpPr>
        <p:spPr bwMode="auto">
          <a:xfrm>
            <a:off x="3531440" y="38472"/>
            <a:ext cx="4867733"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eaLnBrk="1" hangingPunct="1"/>
            <a:r>
              <a:rPr lang="es-MX" altLang="es-ES" sz="2500" b="1" dirty="0">
                <a:solidFill>
                  <a:srgbClr val="FF0000"/>
                </a:solidFill>
                <a:effectLst>
                  <a:outerShdw blurRad="38100" dist="38100" dir="2700000" algn="tl">
                    <a:srgbClr val="000000">
                      <a:alpha val="43137"/>
                    </a:srgbClr>
                  </a:outerShdw>
                </a:effectLst>
                <a:latin typeface="Arial Black" panose="020B0A04020102020204" pitchFamily="34" charset="0"/>
                <a:cs typeface="Times New Roman" panose="02020603050405020304" pitchFamily="18" charset="0"/>
              </a:rPr>
              <a:t>INTRODUCCIÓN</a:t>
            </a:r>
            <a:endParaRPr lang="es-ES" altLang="es-ES" sz="2500" dirty="0">
              <a:solidFill>
                <a:srgbClr val="FF0000"/>
              </a:solidFill>
              <a:effectLst>
                <a:outerShdw blurRad="38100" dist="38100" dir="2700000" algn="tl">
                  <a:srgbClr val="000000">
                    <a:alpha val="43137"/>
                  </a:srgbClr>
                </a:outerShdw>
              </a:effectLst>
            </a:endParaRPr>
          </a:p>
        </p:txBody>
      </p:sp>
      <p:pic>
        <p:nvPicPr>
          <p:cNvPr id="3" name="Imagen 2"/>
          <p:cNvPicPr>
            <a:picLocks noChangeAspect="1"/>
          </p:cNvPicPr>
          <p:nvPr/>
        </p:nvPicPr>
        <p:blipFill>
          <a:blip r:embed="rId2"/>
          <a:stretch>
            <a:fillRect/>
          </a:stretch>
        </p:blipFill>
        <p:spPr>
          <a:xfrm>
            <a:off x="4040362" y="904785"/>
            <a:ext cx="6816528" cy="3976308"/>
          </a:xfrm>
          <a:prstGeom prst="rect">
            <a:avLst/>
          </a:prstGeom>
        </p:spPr>
      </p:pic>
    </p:spTree>
    <p:extLst>
      <p:ext uri="{BB962C8B-B14F-4D97-AF65-F5344CB8AC3E}">
        <p14:creationId xmlns:p14="http://schemas.microsoft.com/office/powerpoint/2010/main" val="22166093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1417</TotalTime>
  <Words>1599</Words>
  <Application>Microsoft Office PowerPoint</Application>
  <PresentationFormat>Panorámica</PresentationFormat>
  <Paragraphs>163</Paragraphs>
  <Slides>33</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33</vt:i4>
      </vt:variant>
    </vt:vector>
  </HeadingPairs>
  <TitlesOfParts>
    <vt:vector size="43" baseType="lpstr">
      <vt:lpstr>Arial</vt:lpstr>
      <vt:lpstr>Arial Black</vt:lpstr>
      <vt:lpstr>Calibri</vt:lpstr>
      <vt:lpstr>Calibri Light</vt:lpstr>
      <vt:lpstr>JansonText-Roman</vt:lpstr>
      <vt:lpstr>MetaPlus-Normal</vt:lpstr>
      <vt:lpstr>Times New Roman</vt:lpstr>
      <vt:lpstr>Verdana</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Josè Emilio Barò</dc:creator>
  <cp:lastModifiedBy>HP</cp:lastModifiedBy>
  <cp:revision>190</cp:revision>
  <dcterms:created xsi:type="dcterms:W3CDTF">2016-01-27T02:01:43Z</dcterms:created>
  <dcterms:modified xsi:type="dcterms:W3CDTF">2019-09-30T23:14:14Z</dcterms:modified>
</cp:coreProperties>
</file>