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61" r:id="rId1"/>
  </p:sldMasterIdLst>
  <p:notesMasterIdLst>
    <p:notesMasterId r:id="rId56"/>
  </p:notesMasterIdLst>
  <p:sldIdLst>
    <p:sldId id="256" r:id="rId2"/>
    <p:sldId id="333" r:id="rId3"/>
    <p:sldId id="334" r:id="rId4"/>
    <p:sldId id="258" r:id="rId5"/>
    <p:sldId id="336" r:id="rId6"/>
    <p:sldId id="339" r:id="rId7"/>
    <p:sldId id="287" r:id="rId8"/>
    <p:sldId id="338" r:id="rId9"/>
    <p:sldId id="340" r:id="rId10"/>
    <p:sldId id="341" r:id="rId11"/>
    <p:sldId id="284" r:id="rId12"/>
    <p:sldId id="344" r:id="rId13"/>
    <p:sldId id="345" r:id="rId14"/>
    <p:sldId id="347" r:id="rId15"/>
    <p:sldId id="348" r:id="rId16"/>
    <p:sldId id="349" r:id="rId17"/>
    <p:sldId id="351" r:id="rId18"/>
    <p:sldId id="353" r:id="rId19"/>
    <p:sldId id="352" r:id="rId20"/>
    <p:sldId id="362" r:id="rId21"/>
    <p:sldId id="358" r:id="rId22"/>
    <p:sldId id="354" r:id="rId23"/>
    <p:sldId id="356" r:id="rId24"/>
    <p:sldId id="360" r:id="rId25"/>
    <p:sldId id="289" r:id="rId26"/>
    <p:sldId id="290" r:id="rId27"/>
    <p:sldId id="363" r:id="rId28"/>
    <p:sldId id="364" r:id="rId29"/>
    <p:sldId id="365" r:id="rId30"/>
    <p:sldId id="366" r:id="rId31"/>
    <p:sldId id="367" r:id="rId32"/>
    <p:sldId id="259" r:id="rId33"/>
    <p:sldId id="368" r:id="rId34"/>
    <p:sldId id="302" r:id="rId35"/>
    <p:sldId id="316" r:id="rId36"/>
    <p:sldId id="369" r:id="rId37"/>
    <p:sldId id="304" r:id="rId38"/>
    <p:sldId id="370" r:id="rId39"/>
    <p:sldId id="318" r:id="rId40"/>
    <p:sldId id="342" r:id="rId41"/>
    <p:sldId id="371" r:id="rId42"/>
    <p:sldId id="372" r:id="rId43"/>
    <p:sldId id="373" r:id="rId44"/>
    <p:sldId id="343" r:id="rId45"/>
    <p:sldId id="374" r:id="rId46"/>
    <p:sldId id="375" r:id="rId47"/>
    <p:sldId id="376" r:id="rId48"/>
    <p:sldId id="377" r:id="rId49"/>
    <p:sldId id="378" r:id="rId50"/>
    <p:sldId id="379" r:id="rId51"/>
    <p:sldId id="380" r:id="rId52"/>
    <p:sldId id="381" r:id="rId53"/>
    <p:sldId id="382" r:id="rId54"/>
    <p:sldId id="383" r:id="rId55"/>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C8BA253-2516-478C-A584-EAC785B62068}">
  <a:tblStyle styleId="{2C8BA253-2516-478C-A584-EAC785B62068}"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93D81CF-94F2-401A-BA57-92F5A7B2D0C5}" styleName="Estilo medio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616DA210-FB5B-4158-B5E0-FEB733F419BA}" styleName="Estilo cl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60" autoAdjust="0"/>
    <p:restoredTop sz="94697"/>
  </p:normalViewPr>
  <p:slideViewPr>
    <p:cSldViewPr snapToGrid="0" snapToObjects="1">
      <p:cViewPr varScale="1">
        <p:scale>
          <a:sx n="123" d="100"/>
          <a:sy n="123" d="100"/>
        </p:scale>
        <p:origin x="108" y="8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699457836"/>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 name="Google Shape;110;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MX" dirty="0" smtClean="0"/>
              <a:t>PORTADA</a:t>
            </a:r>
            <a:endParaRPr dirty="0"/>
          </a:p>
        </p:txBody>
      </p:sp>
    </p:spTree>
    <p:extLst>
      <p:ext uri="{BB962C8B-B14F-4D97-AF65-F5344CB8AC3E}">
        <p14:creationId xmlns:p14="http://schemas.microsoft.com/office/powerpoint/2010/main" val="4623659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MICRODONCIA FOTOGRAFÍAS </a:t>
            </a:r>
            <a:endParaRPr lang="es-MX" dirty="0"/>
          </a:p>
        </p:txBody>
      </p:sp>
    </p:spTree>
    <p:extLst>
      <p:ext uri="{BB962C8B-B14F-4D97-AF65-F5344CB8AC3E}">
        <p14:creationId xmlns:p14="http://schemas.microsoft.com/office/powerpoint/2010/main" val="3764053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ANOMALIAS</a:t>
            </a:r>
            <a:r>
              <a:rPr lang="es-MX" baseline="0" dirty="0" smtClean="0"/>
              <a:t> DENTARIAS DE FORMA CLASIFICACION</a:t>
            </a:r>
            <a:endParaRPr lang="es-MX" dirty="0"/>
          </a:p>
        </p:txBody>
      </p:sp>
    </p:spTree>
    <p:extLst>
      <p:ext uri="{BB962C8B-B14F-4D97-AF65-F5344CB8AC3E}">
        <p14:creationId xmlns:p14="http://schemas.microsoft.com/office/powerpoint/2010/main" val="27752847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CONOIDISMO DEFINICION ETIOLOGIA  CARACTERISTICAS CLINICAS </a:t>
            </a:r>
            <a:endParaRPr lang="es-MX" dirty="0"/>
          </a:p>
        </p:txBody>
      </p:sp>
    </p:spTree>
    <p:extLst>
      <p:ext uri="{BB962C8B-B14F-4D97-AF65-F5344CB8AC3E}">
        <p14:creationId xmlns:p14="http://schemas.microsoft.com/office/powerpoint/2010/main" val="41907256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CASOS CLINICOS CONOIDISMO </a:t>
            </a:r>
            <a:endParaRPr lang="es-MX" dirty="0"/>
          </a:p>
        </p:txBody>
      </p:sp>
    </p:spTree>
    <p:extLst>
      <p:ext uri="{BB962C8B-B14F-4D97-AF65-F5344CB8AC3E}">
        <p14:creationId xmlns:p14="http://schemas.microsoft.com/office/powerpoint/2010/main" val="2946879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DILACERACION</a:t>
            </a:r>
            <a:endParaRPr lang="es-MX" dirty="0"/>
          </a:p>
        </p:txBody>
      </p:sp>
    </p:spTree>
    <p:extLst>
      <p:ext uri="{BB962C8B-B14F-4D97-AF65-F5344CB8AC3E}">
        <p14:creationId xmlns:p14="http://schemas.microsoft.com/office/powerpoint/2010/main" val="39319883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DILACERACION ETIOLOGIA  CARACTERISTICAS CLINICAS </a:t>
            </a:r>
            <a:endParaRPr lang="es-MX" dirty="0"/>
          </a:p>
        </p:txBody>
      </p:sp>
    </p:spTree>
    <p:extLst>
      <p:ext uri="{BB962C8B-B14F-4D97-AF65-F5344CB8AC3E}">
        <p14:creationId xmlns:p14="http://schemas.microsoft.com/office/powerpoint/2010/main" val="29335933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FOTOGRAFIAS CLINICAS DE DILACERACION </a:t>
            </a:r>
            <a:endParaRPr lang="es-MX" dirty="0"/>
          </a:p>
        </p:txBody>
      </p:sp>
    </p:spTree>
    <p:extLst>
      <p:ext uri="{BB962C8B-B14F-4D97-AF65-F5344CB8AC3E}">
        <p14:creationId xmlns:p14="http://schemas.microsoft.com/office/powerpoint/2010/main" val="40057420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TAURODONTISMO DEFINICION</a:t>
            </a:r>
            <a:r>
              <a:rPr lang="es-MX" baseline="0" dirty="0" smtClean="0"/>
              <a:t>  TIPOS </a:t>
            </a:r>
            <a:endParaRPr lang="es-MX" dirty="0"/>
          </a:p>
        </p:txBody>
      </p:sp>
    </p:spTree>
    <p:extLst>
      <p:ext uri="{BB962C8B-B14F-4D97-AF65-F5344CB8AC3E}">
        <p14:creationId xmlns:p14="http://schemas.microsoft.com/office/powerpoint/2010/main" val="11182510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FOTOGRAFIAS CLÍNICAS DE TAURODONTISMO </a:t>
            </a:r>
            <a:endParaRPr lang="es-MX" dirty="0"/>
          </a:p>
        </p:txBody>
      </p:sp>
    </p:spTree>
    <p:extLst>
      <p:ext uri="{BB962C8B-B14F-4D97-AF65-F5344CB8AC3E}">
        <p14:creationId xmlns:p14="http://schemas.microsoft.com/office/powerpoint/2010/main" val="31309579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TAURODONTISMO ETIOLOGIA  CARACTERISTICAS CLINICAS </a:t>
            </a:r>
            <a:endParaRPr lang="es-MX" dirty="0"/>
          </a:p>
        </p:txBody>
      </p:sp>
    </p:spTree>
    <p:extLst>
      <p:ext uri="{BB962C8B-B14F-4D97-AF65-F5344CB8AC3E}">
        <p14:creationId xmlns:p14="http://schemas.microsoft.com/office/powerpoint/2010/main" val="7020168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PRESENTACION</a:t>
            </a:r>
            <a:r>
              <a:rPr lang="es-MX" baseline="0" dirty="0" smtClean="0"/>
              <a:t> </a:t>
            </a:r>
            <a:endParaRPr lang="es-MX" dirty="0"/>
          </a:p>
        </p:txBody>
      </p:sp>
    </p:spTree>
    <p:extLst>
      <p:ext uri="{BB962C8B-B14F-4D97-AF65-F5344CB8AC3E}">
        <p14:creationId xmlns:p14="http://schemas.microsoft.com/office/powerpoint/2010/main" val="18584649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IMAGEN DE TIPOS DE TAURODONTISMO</a:t>
            </a:r>
            <a:endParaRPr lang="es-MX" dirty="0"/>
          </a:p>
        </p:txBody>
      </p:sp>
    </p:spTree>
    <p:extLst>
      <p:ext uri="{BB962C8B-B14F-4D97-AF65-F5344CB8AC3E}">
        <p14:creationId xmlns:p14="http://schemas.microsoft.com/office/powerpoint/2010/main" val="34620037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DENS IN DENTE </a:t>
            </a:r>
            <a:endParaRPr lang="es-MX" dirty="0"/>
          </a:p>
        </p:txBody>
      </p:sp>
    </p:spTree>
    <p:extLst>
      <p:ext uri="{BB962C8B-B14F-4D97-AF65-F5344CB8AC3E}">
        <p14:creationId xmlns:p14="http://schemas.microsoft.com/office/powerpoint/2010/main" val="12986793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DENS IN DENTE CARACTERITICAS CLÍNICAS </a:t>
            </a:r>
            <a:endParaRPr lang="es-MX" dirty="0"/>
          </a:p>
        </p:txBody>
      </p:sp>
    </p:spTree>
    <p:extLst>
      <p:ext uri="{BB962C8B-B14F-4D97-AF65-F5344CB8AC3E}">
        <p14:creationId xmlns:p14="http://schemas.microsoft.com/office/powerpoint/2010/main" val="40941022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FOTOS CLÍNICAS DE DENS IN DENTE </a:t>
            </a:r>
            <a:endParaRPr lang="es-MX" dirty="0"/>
          </a:p>
        </p:txBody>
      </p:sp>
    </p:spTree>
    <p:extLst>
      <p:ext uri="{BB962C8B-B14F-4D97-AF65-F5344CB8AC3E}">
        <p14:creationId xmlns:p14="http://schemas.microsoft.com/office/powerpoint/2010/main" val="22306591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CASOS CLINICOS DENS IN DENTE</a:t>
            </a:r>
            <a:endParaRPr lang="es-MX" dirty="0"/>
          </a:p>
        </p:txBody>
      </p:sp>
    </p:spTree>
    <p:extLst>
      <p:ext uri="{BB962C8B-B14F-4D97-AF65-F5344CB8AC3E}">
        <p14:creationId xmlns:p14="http://schemas.microsoft.com/office/powerpoint/2010/main" val="8718688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FUSION </a:t>
            </a:r>
            <a:endParaRPr lang="es-MX" dirty="0"/>
          </a:p>
        </p:txBody>
      </p:sp>
    </p:spTree>
    <p:extLst>
      <p:ext uri="{BB962C8B-B14F-4D97-AF65-F5344CB8AC3E}">
        <p14:creationId xmlns:p14="http://schemas.microsoft.com/office/powerpoint/2010/main" val="11503308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CONCRESCENCIA ETIOLOGIA</a:t>
            </a:r>
            <a:endParaRPr lang="es-MX" dirty="0"/>
          </a:p>
        </p:txBody>
      </p:sp>
    </p:spTree>
    <p:extLst>
      <p:ext uri="{BB962C8B-B14F-4D97-AF65-F5344CB8AC3E}">
        <p14:creationId xmlns:p14="http://schemas.microsoft.com/office/powerpoint/2010/main" val="12149539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SINOSTOSIS RADICULAR </a:t>
            </a:r>
            <a:endParaRPr lang="es-MX" dirty="0"/>
          </a:p>
        </p:txBody>
      </p:sp>
    </p:spTree>
    <p:extLst>
      <p:ext uri="{BB962C8B-B14F-4D97-AF65-F5344CB8AC3E}">
        <p14:creationId xmlns:p14="http://schemas.microsoft.com/office/powerpoint/2010/main" val="42172011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ESQUEMAS DE SINOSTOSIS RADICULAR </a:t>
            </a:r>
            <a:endParaRPr lang="es-MX" dirty="0"/>
          </a:p>
        </p:txBody>
      </p:sp>
    </p:spTree>
    <p:extLst>
      <p:ext uri="{BB962C8B-B14F-4D97-AF65-F5344CB8AC3E}">
        <p14:creationId xmlns:p14="http://schemas.microsoft.com/office/powerpoint/2010/main" val="225235314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DIENTES DE HUTCHINSON </a:t>
            </a:r>
            <a:endParaRPr lang="es-MX" dirty="0"/>
          </a:p>
        </p:txBody>
      </p:sp>
    </p:spTree>
    <p:extLst>
      <p:ext uri="{BB962C8B-B14F-4D97-AF65-F5344CB8AC3E}">
        <p14:creationId xmlns:p14="http://schemas.microsoft.com/office/powerpoint/2010/main" val="15984556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GENERALIDADES </a:t>
            </a:r>
            <a:endParaRPr lang="es-MX" dirty="0"/>
          </a:p>
        </p:txBody>
      </p:sp>
    </p:spTree>
    <p:extLst>
      <p:ext uri="{BB962C8B-B14F-4D97-AF65-F5344CB8AC3E}">
        <p14:creationId xmlns:p14="http://schemas.microsoft.com/office/powerpoint/2010/main" val="9825279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CARACTERISTICAS CLÍNICAS  DEL DIENTE DE HUTCHINSON </a:t>
            </a:r>
            <a:endParaRPr lang="es-MX" dirty="0"/>
          </a:p>
        </p:txBody>
      </p:sp>
    </p:spTree>
    <p:extLst>
      <p:ext uri="{BB962C8B-B14F-4D97-AF65-F5344CB8AC3E}">
        <p14:creationId xmlns:p14="http://schemas.microsoft.com/office/powerpoint/2010/main" val="97309929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FOTOGRAFIAS CLÍNICAS DIENTE DE HUTCHINSON </a:t>
            </a:r>
            <a:endParaRPr lang="es-MX" dirty="0"/>
          </a:p>
        </p:txBody>
      </p:sp>
    </p:spTree>
    <p:extLst>
      <p:ext uri="{BB962C8B-B14F-4D97-AF65-F5344CB8AC3E}">
        <p14:creationId xmlns:p14="http://schemas.microsoft.com/office/powerpoint/2010/main" val="265945064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 name="Google Shape;132;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MX" dirty="0" smtClean="0"/>
              <a:t>ANOMALIAS</a:t>
            </a:r>
            <a:r>
              <a:rPr lang="es-MX" baseline="0" dirty="0" smtClean="0"/>
              <a:t> DENTARIAS </a:t>
            </a:r>
            <a:r>
              <a:rPr lang="es-MX" dirty="0" smtClean="0"/>
              <a:t>DE NUMERO </a:t>
            </a:r>
            <a:endParaRPr lang="es-MX" dirty="0"/>
          </a:p>
        </p:txBody>
      </p:sp>
    </p:spTree>
    <p:extLst>
      <p:ext uri="{BB962C8B-B14F-4D97-AF65-F5344CB8AC3E}">
        <p14:creationId xmlns:p14="http://schemas.microsoft.com/office/powerpoint/2010/main" val="162412117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ANODONCIA  ETIOLOGIA  CARACTERISTICAS CLINICAS. </a:t>
            </a:r>
            <a:endParaRPr lang="es-MX" dirty="0"/>
          </a:p>
        </p:txBody>
      </p:sp>
    </p:spTree>
    <p:extLst>
      <p:ext uri="{BB962C8B-B14F-4D97-AF65-F5344CB8AC3E}">
        <p14:creationId xmlns:p14="http://schemas.microsoft.com/office/powerpoint/2010/main" val="429199327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ANODONCIA COMPLETA Y PARCIAL</a:t>
            </a:r>
            <a:endParaRPr lang="es-MX" dirty="0"/>
          </a:p>
        </p:txBody>
      </p:sp>
    </p:spTree>
    <p:extLst>
      <p:ext uri="{BB962C8B-B14F-4D97-AF65-F5344CB8AC3E}">
        <p14:creationId xmlns:p14="http://schemas.microsoft.com/office/powerpoint/2010/main" val="322693306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ANODONCIA </a:t>
            </a:r>
            <a:r>
              <a:rPr lang="es-MX" baseline="0" dirty="0" smtClean="0"/>
              <a:t> DIENTES MAS FRECUENTES</a:t>
            </a:r>
            <a:endParaRPr lang="es-MX" dirty="0"/>
          </a:p>
        </p:txBody>
      </p:sp>
    </p:spTree>
    <p:extLst>
      <p:ext uri="{BB962C8B-B14F-4D97-AF65-F5344CB8AC3E}">
        <p14:creationId xmlns:p14="http://schemas.microsoft.com/office/powerpoint/2010/main" val="295399076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AGENESIA DENTAL FOTOS Y RADIOGRAFIA</a:t>
            </a:r>
            <a:endParaRPr lang="es-MX" dirty="0"/>
          </a:p>
        </p:txBody>
      </p:sp>
    </p:spTree>
    <p:extLst>
      <p:ext uri="{BB962C8B-B14F-4D97-AF65-F5344CB8AC3E}">
        <p14:creationId xmlns:p14="http://schemas.microsoft.com/office/powerpoint/2010/main" val="198129349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2.- DIENTES SUPERN</a:t>
            </a:r>
            <a:r>
              <a:rPr lang="es-MX" baseline="0" dirty="0" smtClean="0"/>
              <a:t>U</a:t>
            </a:r>
            <a:r>
              <a:rPr lang="es-MX" dirty="0" smtClean="0"/>
              <a:t>MERARIOS </a:t>
            </a:r>
            <a:endParaRPr lang="es-MX" dirty="0"/>
          </a:p>
        </p:txBody>
      </p:sp>
    </p:spTree>
    <p:extLst>
      <p:ext uri="{BB962C8B-B14F-4D97-AF65-F5344CB8AC3E}">
        <p14:creationId xmlns:p14="http://schemas.microsoft.com/office/powerpoint/2010/main" val="185439898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TIPOS DE DIENTES SUPERNUMERARIOS </a:t>
            </a:r>
            <a:endParaRPr lang="es-MX" dirty="0"/>
          </a:p>
        </p:txBody>
      </p:sp>
    </p:spTree>
    <p:extLst>
      <p:ext uri="{BB962C8B-B14F-4D97-AF65-F5344CB8AC3E}">
        <p14:creationId xmlns:p14="http://schemas.microsoft.com/office/powerpoint/2010/main" val="13877347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DIENTES SUPERNUMERARIOS FOTOS</a:t>
            </a:r>
            <a:endParaRPr lang="es-MX" dirty="0"/>
          </a:p>
        </p:txBody>
      </p:sp>
    </p:spTree>
    <p:extLst>
      <p:ext uri="{BB962C8B-B14F-4D97-AF65-F5344CB8AC3E}">
        <p14:creationId xmlns:p14="http://schemas.microsoft.com/office/powerpoint/2010/main" val="25318485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35f391192_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35f391192_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MX" dirty="0" smtClean="0"/>
              <a:t>ANOMALIAS</a:t>
            </a:r>
            <a:r>
              <a:rPr lang="es-MX" baseline="0" dirty="0" smtClean="0"/>
              <a:t> DENTARIAS </a:t>
            </a:r>
            <a:r>
              <a:rPr lang="es-MX" dirty="0" smtClean="0"/>
              <a:t> DE TAMAÑO </a:t>
            </a:r>
            <a:endParaRPr dirty="0"/>
          </a:p>
        </p:txBody>
      </p:sp>
    </p:spTree>
    <p:extLst>
      <p:ext uri="{BB962C8B-B14F-4D97-AF65-F5344CB8AC3E}">
        <p14:creationId xmlns:p14="http://schemas.microsoft.com/office/powerpoint/2010/main" val="114379426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MESIODENS  DEFINICION CARACTERISTICAS CLINICAS </a:t>
            </a:r>
            <a:endParaRPr lang="es-MX" dirty="0"/>
          </a:p>
        </p:txBody>
      </p:sp>
    </p:spTree>
    <p:extLst>
      <p:ext uri="{BB962C8B-B14F-4D97-AF65-F5344CB8AC3E}">
        <p14:creationId xmlns:p14="http://schemas.microsoft.com/office/powerpoint/2010/main" val="356899831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MESIODENS FOTOS CLINICAS </a:t>
            </a:r>
            <a:endParaRPr lang="es-MX" dirty="0"/>
          </a:p>
        </p:txBody>
      </p:sp>
    </p:spTree>
    <p:extLst>
      <p:ext uri="{BB962C8B-B14F-4D97-AF65-F5344CB8AC3E}">
        <p14:creationId xmlns:p14="http://schemas.microsoft.com/office/powerpoint/2010/main" val="172818639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SUPERNUMERARIOS DIENTES</a:t>
            </a:r>
            <a:r>
              <a:rPr lang="es-MX" baseline="0" dirty="0" smtClean="0"/>
              <a:t> MAS FRECUENTES </a:t>
            </a:r>
            <a:endParaRPr lang="es-MX" dirty="0"/>
          </a:p>
        </p:txBody>
      </p:sp>
    </p:spTree>
    <p:extLst>
      <p:ext uri="{BB962C8B-B14F-4D97-AF65-F5344CB8AC3E}">
        <p14:creationId xmlns:p14="http://schemas.microsoft.com/office/powerpoint/2010/main" val="147992956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FOTOS Y RADIOGRAFIA DE DIENTES SUPERNUMERARIOS </a:t>
            </a:r>
            <a:endParaRPr lang="es-MX" dirty="0"/>
          </a:p>
        </p:txBody>
      </p:sp>
    </p:spTree>
    <p:extLst>
      <p:ext uri="{BB962C8B-B14F-4D97-AF65-F5344CB8AC3E}">
        <p14:creationId xmlns:p14="http://schemas.microsoft.com/office/powerpoint/2010/main" val="29304936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3.- GEMINACION </a:t>
            </a:r>
            <a:endParaRPr lang="es-MX" dirty="0"/>
          </a:p>
        </p:txBody>
      </p:sp>
    </p:spTree>
    <p:extLst>
      <p:ext uri="{BB962C8B-B14F-4D97-AF65-F5344CB8AC3E}">
        <p14:creationId xmlns:p14="http://schemas.microsoft.com/office/powerpoint/2010/main" val="230624202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CARACTERISTICAS</a:t>
            </a:r>
            <a:r>
              <a:rPr lang="es-MX" baseline="0" dirty="0" smtClean="0"/>
              <a:t> CLINICAS  GEMINACION </a:t>
            </a:r>
            <a:endParaRPr lang="es-MX" dirty="0"/>
          </a:p>
        </p:txBody>
      </p:sp>
    </p:spTree>
    <p:extLst>
      <p:ext uri="{BB962C8B-B14F-4D97-AF65-F5344CB8AC3E}">
        <p14:creationId xmlns:p14="http://schemas.microsoft.com/office/powerpoint/2010/main" val="132056285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FOTOS CLINICAS DE GEMINACION </a:t>
            </a:r>
            <a:endParaRPr lang="es-MX" dirty="0"/>
          </a:p>
        </p:txBody>
      </p:sp>
    </p:spTree>
    <p:extLst>
      <p:ext uri="{BB962C8B-B14F-4D97-AF65-F5344CB8AC3E}">
        <p14:creationId xmlns:p14="http://schemas.microsoft.com/office/powerpoint/2010/main" val="175446093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EJERCICIOS </a:t>
            </a:r>
            <a:endParaRPr lang="es-MX" dirty="0"/>
          </a:p>
        </p:txBody>
      </p:sp>
    </p:spTree>
    <p:extLst>
      <p:ext uri="{BB962C8B-B14F-4D97-AF65-F5344CB8AC3E}">
        <p14:creationId xmlns:p14="http://schemas.microsoft.com/office/powerpoint/2010/main" val="412919046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PREGUNTAS ?</a:t>
            </a:r>
            <a:endParaRPr lang="es-MX" dirty="0"/>
          </a:p>
        </p:txBody>
      </p:sp>
    </p:spTree>
    <p:extLst>
      <p:ext uri="{BB962C8B-B14F-4D97-AF65-F5344CB8AC3E}">
        <p14:creationId xmlns:p14="http://schemas.microsoft.com/office/powerpoint/2010/main" val="150809822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BIBLIOGRAFIA</a:t>
            </a:r>
            <a:endParaRPr lang="es-MX" dirty="0"/>
          </a:p>
        </p:txBody>
      </p:sp>
    </p:spTree>
    <p:extLst>
      <p:ext uri="{BB962C8B-B14F-4D97-AF65-F5344CB8AC3E}">
        <p14:creationId xmlns:p14="http://schemas.microsoft.com/office/powerpoint/2010/main" val="15137472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35f391192_0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35f391192_0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MX" dirty="0" smtClean="0"/>
              <a:t>GIGANTISMO</a:t>
            </a:r>
            <a:endParaRPr dirty="0"/>
          </a:p>
        </p:txBody>
      </p:sp>
    </p:spTree>
    <p:extLst>
      <p:ext uri="{BB962C8B-B14F-4D97-AF65-F5344CB8AC3E}">
        <p14:creationId xmlns:p14="http://schemas.microsoft.com/office/powerpoint/2010/main" val="32337445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GUIA DE DIAPOSITIVAS   1</a:t>
            </a:r>
            <a:endParaRPr lang="es-MX" dirty="0"/>
          </a:p>
        </p:txBody>
      </p:sp>
    </p:spTree>
    <p:extLst>
      <p:ext uri="{BB962C8B-B14F-4D97-AF65-F5344CB8AC3E}">
        <p14:creationId xmlns:p14="http://schemas.microsoft.com/office/powerpoint/2010/main" val="56079149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GUIA DE DIAPOSITIVAS  2 </a:t>
            </a:r>
            <a:endParaRPr lang="es-MX" dirty="0"/>
          </a:p>
        </p:txBody>
      </p:sp>
    </p:spTree>
    <p:extLst>
      <p:ext uri="{BB962C8B-B14F-4D97-AF65-F5344CB8AC3E}">
        <p14:creationId xmlns:p14="http://schemas.microsoft.com/office/powerpoint/2010/main" val="213992986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GUIA DEDIAPOSITIVAS  3</a:t>
            </a:r>
            <a:endParaRPr lang="es-MX" dirty="0"/>
          </a:p>
        </p:txBody>
      </p:sp>
    </p:spTree>
    <p:extLst>
      <p:ext uri="{BB962C8B-B14F-4D97-AF65-F5344CB8AC3E}">
        <p14:creationId xmlns:p14="http://schemas.microsoft.com/office/powerpoint/2010/main" val="38625339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GUIA DE DIAPOSITIVAS 4</a:t>
            </a:r>
            <a:endParaRPr lang="es-MX" dirty="0"/>
          </a:p>
        </p:txBody>
      </p:sp>
    </p:spTree>
    <p:extLst>
      <p:ext uri="{BB962C8B-B14F-4D97-AF65-F5344CB8AC3E}">
        <p14:creationId xmlns:p14="http://schemas.microsoft.com/office/powerpoint/2010/main" val="107958954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GRACIAS </a:t>
            </a:r>
            <a:endParaRPr lang="es-MX" dirty="0"/>
          </a:p>
        </p:txBody>
      </p:sp>
    </p:spTree>
    <p:extLst>
      <p:ext uri="{BB962C8B-B14F-4D97-AF65-F5344CB8AC3E}">
        <p14:creationId xmlns:p14="http://schemas.microsoft.com/office/powerpoint/2010/main" val="8160984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ETIOLOGIA  CARACT. CLINICAS GIGANTISMO</a:t>
            </a:r>
            <a:endParaRPr lang="es-MX" dirty="0"/>
          </a:p>
        </p:txBody>
      </p:sp>
    </p:spTree>
    <p:extLst>
      <p:ext uri="{BB962C8B-B14F-4D97-AF65-F5344CB8AC3E}">
        <p14:creationId xmlns:p14="http://schemas.microsoft.com/office/powerpoint/2010/main" val="12987909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RADIOGRAFIA GIGANTISMO</a:t>
            </a:r>
            <a:endParaRPr lang="es-MX" dirty="0"/>
          </a:p>
        </p:txBody>
      </p:sp>
    </p:spTree>
    <p:extLst>
      <p:ext uri="{BB962C8B-B14F-4D97-AF65-F5344CB8AC3E}">
        <p14:creationId xmlns:p14="http://schemas.microsoft.com/office/powerpoint/2010/main" val="36055128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g35f391192_0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4" name="Google Shape;164;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MX" dirty="0" smtClean="0"/>
              <a:t>ENANISMO</a:t>
            </a:r>
            <a:r>
              <a:rPr lang="es-MX" baseline="0" dirty="0" smtClean="0"/>
              <a:t> </a:t>
            </a:r>
            <a:endParaRPr dirty="0"/>
          </a:p>
        </p:txBody>
      </p:sp>
    </p:spTree>
    <p:extLst>
      <p:ext uri="{BB962C8B-B14F-4D97-AF65-F5344CB8AC3E}">
        <p14:creationId xmlns:p14="http://schemas.microsoft.com/office/powerpoint/2010/main" val="17493226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smtClean="0"/>
              <a:t>ETIOLOGIA  CARACTERISTICAS CLINICAS </a:t>
            </a:r>
            <a:endParaRPr lang="es-MX" dirty="0"/>
          </a:p>
        </p:txBody>
      </p:sp>
    </p:spTree>
    <p:extLst>
      <p:ext uri="{BB962C8B-B14F-4D97-AF65-F5344CB8AC3E}">
        <p14:creationId xmlns:p14="http://schemas.microsoft.com/office/powerpoint/2010/main" val="2971407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841772"/>
            <a:ext cx="6858000" cy="1790700"/>
          </a:xfrm>
        </p:spPr>
        <p:txBody>
          <a:bodyPr anchor="b"/>
          <a:lstStyle>
            <a:lvl1pPr algn="ctr">
              <a:defRPr sz="45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ED6DAD2E-1723-494F-8BB9-9B4605EF7B19}" type="datetimeFigureOut">
              <a:rPr lang="es-MX" smtClean="0"/>
              <a:t>30/09/2019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MX" smtClean="0"/>
              <a:t>‹Nº›</a:t>
            </a:fld>
            <a:endParaRPr lang="es-MX"/>
          </a:p>
        </p:txBody>
      </p:sp>
    </p:spTree>
    <p:extLst>
      <p:ext uri="{BB962C8B-B14F-4D97-AF65-F5344CB8AC3E}">
        <p14:creationId xmlns:p14="http://schemas.microsoft.com/office/powerpoint/2010/main" val="4103112631"/>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ED6DAD2E-1723-494F-8BB9-9B4605EF7B19}" type="datetimeFigureOut">
              <a:rPr lang="es-MX" smtClean="0"/>
              <a:t>30/09/2019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MX" smtClean="0"/>
              <a:t>‹Nº›</a:t>
            </a:fld>
            <a:endParaRPr lang="es-MX"/>
          </a:p>
        </p:txBody>
      </p:sp>
    </p:spTree>
    <p:extLst>
      <p:ext uri="{BB962C8B-B14F-4D97-AF65-F5344CB8AC3E}">
        <p14:creationId xmlns:p14="http://schemas.microsoft.com/office/powerpoint/2010/main" val="278078945"/>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273844"/>
            <a:ext cx="1971675" cy="4358879"/>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628650" y="273844"/>
            <a:ext cx="5800725" cy="4358879"/>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ED6DAD2E-1723-494F-8BB9-9B4605EF7B19}" type="datetimeFigureOut">
              <a:rPr lang="es-MX" smtClean="0"/>
              <a:t>30/09/2019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MX" smtClean="0"/>
              <a:t>‹Nº›</a:t>
            </a:fld>
            <a:endParaRPr lang="es-MX"/>
          </a:p>
        </p:txBody>
      </p:sp>
    </p:spTree>
    <p:extLst>
      <p:ext uri="{BB962C8B-B14F-4D97-AF65-F5344CB8AC3E}">
        <p14:creationId xmlns:p14="http://schemas.microsoft.com/office/powerpoint/2010/main" val="2368450876"/>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7" name="Google Shape;17;p2"/>
          <p:cNvSpPr txBox="1">
            <a:spLocks noGrp="1"/>
          </p:cNvSpPr>
          <p:nvPr>
            <p:ph type="ctrTitle"/>
          </p:nvPr>
        </p:nvSpPr>
        <p:spPr>
          <a:xfrm>
            <a:off x="1216025" y="1991825"/>
            <a:ext cx="6711900" cy="1159800"/>
          </a:xfrm>
          <a:prstGeom prst="rect">
            <a:avLst/>
          </a:prstGeom>
        </p:spPr>
        <p:txBody>
          <a:bodyPr spcFirstLastPara="1" wrap="square" lIns="0" tIns="0" rIns="0" bIns="0" anchor="ctr" anchorCtr="0"/>
          <a:lstStyle>
            <a:lvl1pPr lvl="0">
              <a:spcBef>
                <a:spcPts val="0"/>
              </a:spcBef>
              <a:spcAft>
                <a:spcPts val="0"/>
              </a:spcAft>
              <a:buSzPts val="6000"/>
              <a:buNone/>
              <a:defRPr sz="6000"/>
            </a:lvl1pPr>
            <a:lvl2pPr lvl="1">
              <a:spcBef>
                <a:spcPts val="0"/>
              </a:spcBef>
              <a:spcAft>
                <a:spcPts val="0"/>
              </a:spcAft>
              <a:buSzPts val="6000"/>
              <a:buNone/>
              <a:defRPr sz="6000"/>
            </a:lvl2pPr>
            <a:lvl3pPr lvl="2">
              <a:spcBef>
                <a:spcPts val="0"/>
              </a:spcBef>
              <a:spcAft>
                <a:spcPts val="0"/>
              </a:spcAft>
              <a:buSzPts val="6000"/>
              <a:buNone/>
              <a:defRPr sz="6000"/>
            </a:lvl3pPr>
            <a:lvl4pPr lvl="3">
              <a:spcBef>
                <a:spcPts val="0"/>
              </a:spcBef>
              <a:spcAft>
                <a:spcPts val="0"/>
              </a:spcAft>
              <a:buSzPts val="6000"/>
              <a:buNone/>
              <a:defRPr sz="6000"/>
            </a:lvl4pPr>
            <a:lvl5pPr lvl="4">
              <a:spcBef>
                <a:spcPts val="0"/>
              </a:spcBef>
              <a:spcAft>
                <a:spcPts val="0"/>
              </a:spcAft>
              <a:buSzPts val="6000"/>
              <a:buNone/>
              <a:defRPr sz="6000"/>
            </a:lvl5pPr>
            <a:lvl6pPr lvl="5">
              <a:spcBef>
                <a:spcPts val="0"/>
              </a:spcBef>
              <a:spcAft>
                <a:spcPts val="0"/>
              </a:spcAft>
              <a:buSzPts val="6000"/>
              <a:buNone/>
              <a:defRPr sz="6000"/>
            </a:lvl6pPr>
            <a:lvl7pPr lvl="6">
              <a:spcBef>
                <a:spcPts val="0"/>
              </a:spcBef>
              <a:spcAft>
                <a:spcPts val="0"/>
              </a:spcAft>
              <a:buSzPts val="6000"/>
              <a:buNone/>
              <a:defRPr sz="6000"/>
            </a:lvl7pPr>
            <a:lvl8pPr lvl="7">
              <a:spcBef>
                <a:spcPts val="0"/>
              </a:spcBef>
              <a:spcAft>
                <a:spcPts val="0"/>
              </a:spcAft>
              <a:buSzPts val="6000"/>
              <a:buNone/>
              <a:defRPr sz="6000"/>
            </a:lvl8pPr>
            <a:lvl9pPr lvl="8">
              <a:spcBef>
                <a:spcPts val="0"/>
              </a:spcBef>
              <a:spcAft>
                <a:spcPts val="0"/>
              </a:spcAft>
              <a:buSzPts val="6000"/>
              <a:buNone/>
              <a:defRPr sz="6000"/>
            </a:lvl9pPr>
          </a:lstStyle>
          <a:p>
            <a:endParaRPr/>
          </a:p>
        </p:txBody>
      </p:sp>
    </p:spTree>
    <p:extLst>
      <p:ext uri="{BB962C8B-B14F-4D97-AF65-F5344CB8AC3E}">
        <p14:creationId xmlns:p14="http://schemas.microsoft.com/office/powerpoint/2010/main" val="27033899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with scribbles 2">
  <p:cSld name="Blank with scribbles 2">
    <p:spTree>
      <p:nvGrpSpPr>
        <p:cNvPr id="1" name="Shape 93"/>
        <p:cNvGrpSpPr/>
        <p:nvPr/>
      </p:nvGrpSpPr>
      <p:grpSpPr>
        <a:xfrm>
          <a:off x="0" y="0"/>
          <a:ext cx="0" cy="0"/>
          <a:chOff x="0" y="0"/>
          <a:chExt cx="0" cy="0"/>
        </a:xfrm>
      </p:grpSpPr>
      <p:sp>
        <p:nvSpPr>
          <p:cNvPr id="94" name="Google Shape;94;p12"/>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‹Nº›</a:t>
            </a:fld>
            <a:endParaRPr/>
          </a:p>
        </p:txBody>
      </p:sp>
    </p:spTree>
    <p:extLst>
      <p:ext uri="{BB962C8B-B14F-4D97-AF65-F5344CB8AC3E}">
        <p14:creationId xmlns:p14="http://schemas.microsoft.com/office/powerpoint/2010/main" val="32063657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 3 columns">
  <p:cSld name="Title + 3 columns">
    <p:spTree>
      <p:nvGrpSpPr>
        <p:cNvPr id="1" name="Shape 56"/>
        <p:cNvGrpSpPr/>
        <p:nvPr/>
      </p:nvGrpSpPr>
      <p:grpSpPr>
        <a:xfrm>
          <a:off x="0" y="0"/>
          <a:ext cx="0" cy="0"/>
          <a:chOff x="0" y="0"/>
          <a:chExt cx="0" cy="0"/>
        </a:xfrm>
      </p:grpSpPr>
      <p:sp>
        <p:nvSpPr>
          <p:cNvPr id="62" name="Google Shape;62;p7"/>
          <p:cNvSpPr txBox="1">
            <a:spLocks noGrp="1"/>
          </p:cNvSpPr>
          <p:nvPr>
            <p:ph type="title"/>
          </p:nvPr>
        </p:nvSpPr>
        <p:spPr>
          <a:xfrm>
            <a:off x="1216025" y="1003175"/>
            <a:ext cx="6711900" cy="623100"/>
          </a:xfrm>
          <a:prstGeom prst="rect">
            <a:avLst/>
          </a:prstGeom>
        </p:spPr>
        <p:txBody>
          <a:bodyPr spcFirstLastPara="1" wrap="square" lIns="0" tIns="0" rIns="0" bIns="0" anchor="b" anchorCtr="0"/>
          <a:lstStyle>
            <a:lvl1pPr lvl="0" rtl="0">
              <a:spcBef>
                <a:spcPts val="0"/>
              </a:spcBef>
              <a:spcAft>
                <a:spcPts val="0"/>
              </a:spcAft>
              <a:buSzPts val="4200"/>
              <a:buNone/>
              <a:defRPr/>
            </a:lvl1pPr>
            <a:lvl2pPr lvl="1" rtl="0">
              <a:spcBef>
                <a:spcPts val="0"/>
              </a:spcBef>
              <a:spcAft>
                <a:spcPts val="0"/>
              </a:spcAft>
              <a:buSzPts val="4200"/>
              <a:buNone/>
              <a:defRPr/>
            </a:lvl2pPr>
            <a:lvl3pPr lvl="2" rtl="0">
              <a:spcBef>
                <a:spcPts val="0"/>
              </a:spcBef>
              <a:spcAft>
                <a:spcPts val="0"/>
              </a:spcAft>
              <a:buSzPts val="4200"/>
              <a:buNone/>
              <a:defRPr/>
            </a:lvl3pPr>
            <a:lvl4pPr lvl="3" rtl="0">
              <a:spcBef>
                <a:spcPts val="0"/>
              </a:spcBef>
              <a:spcAft>
                <a:spcPts val="0"/>
              </a:spcAft>
              <a:buSzPts val="4200"/>
              <a:buNone/>
              <a:defRPr/>
            </a:lvl4pPr>
            <a:lvl5pPr lvl="4" rtl="0">
              <a:spcBef>
                <a:spcPts val="0"/>
              </a:spcBef>
              <a:spcAft>
                <a:spcPts val="0"/>
              </a:spcAft>
              <a:buSzPts val="4200"/>
              <a:buNone/>
              <a:defRPr/>
            </a:lvl5pPr>
            <a:lvl6pPr lvl="5" rtl="0">
              <a:spcBef>
                <a:spcPts val="0"/>
              </a:spcBef>
              <a:spcAft>
                <a:spcPts val="0"/>
              </a:spcAft>
              <a:buSzPts val="4200"/>
              <a:buNone/>
              <a:defRPr/>
            </a:lvl6pPr>
            <a:lvl7pPr lvl="6" rtl="0">
              <a:spcBef>
                <a:spcPts val="0"/>
              </a:spcBef>
              <a:spcAft>
                <a:spcPts val="0"/>
              </a:spcAft>
              <a:buSzPts val="4200"/>
              <a:buNone/>
              <a:defRPr/>
            </a:lvl7pPr>
            <a:lvl8pPr lvl="7" rtl="0">
              <a:spcBef>
                <a:spcPts val="0"/>
              </a:spcBef>
              <a:spcAft>
                <a:spcPts val="0"/>
              </a:spcAft>
              <a:buSzPts val="4200"/>
              <a:buNone/>
              <a:defRPr/>
            </a:lvl8pPr>
            <a:lvl9pPr lvl="8" rtl="0">
              <a:spcBef>
                <a:spcPts val="0"/>
              </a:spcBef>
              <a:spcAft>
                <a:spcPts val="0"/>
              </a:spcAft>
              <a:buSzPts val="4200"/>
              <a:buNone/>
              <a:defRPr/>
            </a:lvl9pPr>
          </a:lstStyle>
          <a:p>
            <a:endParaRPr/>
          </a:p>
        </p:txBody>
      </p:sp>
      <p:sp>
        <p:nvSpPr>
          <p:cNvPr id="63" name="Google Shape;63;p7"/>
          <p:cNvSpPr txBox="1">
            <a:spLocks noGrp="1"/>
          </p:cNvSpPr>
          <p:nvPr>
            <p:ph type="body" idx="1"/>
          </p:nvPr>
        </p:nvSpPr>
        <p:spPr>
          <a:xfrm>
            <a:off x="1183975" y="1863125"/>
            <a:ext cx="2031300" cy="3062700"/>
          </a:xfrm>
          <a:prstGeom prst="rect">
            <a:avLst/>
          </a:prstGeom>
        </p:spPr>
        <p:txBody>
          <a:bodyPr spcFirstLastPara="1" wrap="square" lIns="0" tIns="0" rIns="0" bIns="0" anchor="t" anchorCtr="0"/>
          <a:lstStyle>
            <a:lvl1pPr marL="457200" lvl="0" indent="-330200" rtl="0">
              <a:spcBef>
                <a:spcPts val="600"/>
              </a:spcBef>
              <a:spcAft>
                <a:spcPts val="0"/>
              </a:spcAft>
              <a:buSzPts val="1600"/>
              <a:buChar char="✘"/>
              <a:defRPr sz="1600"/>
            </a:lvl1pPr>
            <a:lvl2pPr marL="914400" lvl="1" indent="-330200" rtl="0">
              <a:spcBef>
                <a:spcPts val="0"/>
              </a:spcBef>
              <a:spcAft>
                <a:spcPts val="0"/>
              </a:spcAft>
              <a:buSzPts val="1600"/>
              <a:buChar char="✗"/>
              <a:defRPr sz="1600"/>
            </a:lvl2pPr>
            <a:lvl3pPr marL="1371600" lvl="2" indent="-330200" rtl="0">
              <a:spcBef>
                <a:spcPts val="0"/>
              </a:spcBef>
              <a:spcAft>
                <a:spcPts val="0"/>
              </a:spcAft>
              <a:buSzPts val="1600"/>
              <a:buChar char="■"/>
              <a:defRPr sz="1600"/>
            </a:lvl3pPr>
            <a:lvl4pPr marL="1828800" lvl="3" indent="-330200" rtl="0">
              <a:spcBef>
                <a:spcPts val="0"/>
              </a:spcBef>
              <a:spcAft>
                <a:spcPts val="0"/>
              </a:spcAft>
              <a:buSzPts val="1600"/>
              <a:buChar char="●"/>
              <a:defRPr sz="1600"/>
            </a:lvl4pPr>
            <a:lvl5pPr marL="2286000" lvl="4" indent="-330200" rtl="0">
              <a:spcBef>
                <a:spcPts val="0"/>
              </a:spcBef>
              <a:spcAft>
                <a:spcPts val="0"/>
              </a:spcAft>
              <a:buSzPts val="1600"/>
              <a:buChar char="○"/>
              <a:defRPr sz="1600"/>
            </a:lvl5pPr>
            <a:lvl6pPr marL="2743200" lvl="5" indent="-330200" rtl="0">
              <a:spcBef>
                <a:spcPts val="0"/>
              </a:spcBef>
              <a:spcAft>
                <a:spcPts val="0"/>
              </a:spcAft>
              <a:buSzPts val="1600"/>
              <a:buChar char="■"/>
              <a:defRPr sz="1600"/>
            </a:lvl6pPr>
            <a:lvl7pPr marL="3200400" lvl="6" indent="-330200" rtl="0">
              <a:spcBef>
                <a:spcPts val="0"/>
              </a:spcBef>
              <a:spcAft>
                <a:spcPts val="0"/>
              </a:spcAft>
              <a:buSzPts val="1600"/>
              <a:buChar char="●"/>
              <a:defRPr sz="1600"/>
            </a:lvl7pPr>
            <a:lvl8pPr marL="3657600" lvl="7" indent="-330200" rtl="0">
              <a:spcBef>
                <a:spcPts val="0"/>
              </a:spcBef>
              <a:spcAft>
                <a:spcPts val="0"/>
              </a:spcAft>
              <a:buSzPts val="1600"/>
              <a:buChar char="○"/>
              <a:defRPr sz="1600"/>
            </a:lvl8pPr>
            <a:lvl9pPr marL="4114800" lvl="8" indent="-330200" rtl="0">
              <a:spcBef>
                <a:spcPts val="0"/>
              </a:spcBef>
              <a:spcAft>
                <a:spcPts val="0"/>
              </a:spcAft>
              <a:buSzPts val="1600"/>
              <a:buChar char="■"/>
              <a:defRPr sz="1600"/>
            </a:lvl9pPr>
          </a:lstStyle>
          <a:p>
            <a:endParaRPr/>
          </a:p>
        </p:txBody>
      </p:sp>
      <p:sp>
        <p:nvSpPr>
          <p:cNvPr id="64" name="Google Shape;64;p7"/>
          <p:cNvSpPr txBox="1">
            <a:spLocks noGrp="1"/>
          </p:cNvSpPr>
          <p:nvPr>
            <p:ph type="body" idx="2"/>
          </p:nvPr>
        </p:nvSpPr>
        <p:spPr>
          <a:xfrm>
            <a:off x="3542027" y="1863125"/>
            <a:ext cx="2031300" cy="3062700"/>
          </a:xfrm>
          <a:prstGeom prst="rect">
            <a:avLst/>
          </a:prstGeom>
        </p:spPr>
        <p:txBody>
          <a:bodyPr spcFirstLastPara="1" wrap="square" lIns="0" tIns="0" rIns="0" bIns="0" anchor="t" anchorCtr="0"/>
          <a:lstStyle>
            <a:lvl1pPr marL="457200" lvl="0" indent="-330200" rtl="0">
              <a:spcBef>
                <a:spcPts val="600"/>
              </a:spcBef>
              <a:spcAft>
                <a:spcPts val="0"/>
              </a:spcAft>
              <a:buSzPts val="1600"/>
              <a:buChar char="✘"/>
              <a:defRPr sz="1600"/>
            </a:lvl1pPr>
            <a:lvl2pPr marL="914400" lvl="1" indent="-330200" rtl="0">
              <a:spcBef>
                <a:spcPts val="0"/>
              </a:spcBef>
              <a:spcAft>
                <a:spcPts val="0"/>
              </a:spcAft>
              <a:buSzPts val="1600"/>
              <a:buChar char="✗"/>
              <a:defRPr sz="1600"/>
            </a:lvl2pPr>
            <a:lvl3pPr marL="1371600" lvl="2" indent="-330200" rtl="0">
              <a:spcBef>
                <a:spcPts val="0"/>
              </a:spcBef>
              <a:spcAft>
                <a:spcPts val="0"/>
              </a:spcAft>
              <a:buSzPts val="1600"/>
              <a:buChar char="■"/>
              <a:defRPr sz="1600"/>
            </a:lvl3pPr>
            <a:lvl4pPr marL="1828800" lvl="3" indent="-330200" rtl="0">
              <a:spcBef>
                <a:spcPts val="0"/>
              </a:spcBef>
              <a:spcAft>
                <a:spcPts val="0"/>
              </a:spcAft>
              <a:buSzPts val="1600"/>
              <a:buChar char="●"/>
              <a:defRPr sz="1600"/>
            </a:lvl4pPr>
            <a:lvl5pPr marL="2286000" lvl="4" indent="-330200" rtl="0">
              <a:spcBef>
                <a:spcPts val="0"/>
              </a:spcBef>
              <a:spcAft>
                <a:spcPts val="0"/>
              </a:spcAft>
              <a:buSzPts val="1600"/>
              <a:buChar char="○"/>
              <a:defRPr sz="1600"/>
            </a:lvl5pPr>
            <a:lvl6pPr marL="2743200" lvl="5" indent="-330200" rtl="0">
              <a:spcBef>
                <a:spcPts val="0"/>
              </a:spcBef>
              <a:spcAft>
                <a:spcPts val="0"/>
              </a:spcAft>
              <a:buSzPts val="1600"/>
              <a:buChar char="■"/>
              <a:defRPr sz="1600"/>
            </a:lvl6pPr>
            <a:lvl7pPr marL="3200400" lvl="6" indent="-330200" rtl="0">
              <a:spcBef>
                <a:spcPts val="0"/>
              </a:spcBef>
              <a:spcAft>
                <a:spcPts val="0"/>
              </a:spcAft>
              <a:buSzPts val="1600"/>
              <a:buChar char="●"/>
              <a:defRPr sz="1600"/>
            </a:lvl7pPr>
            <a:lvl8pPr marL="3657600" lvl="7" indent="-330200" rtl="0">
              <a:spcBef>
                <a:spcPts val="0"/>
              </a:spcBef>
              <a:spcAft>
                <a:spcPts val="0"/>
              </a:spcAft>
              <a:buSzPts val="1600"/>
              <a:buChar char="○"/>
              <a:defRPr sz="1600"/>
            </a:lvl8pPr>
            <a:lvl9pPr marL="4114800" lvl="8" indent="-330200" rtl="0">
              <a:spcBef>
                <a:spcPts val="0"/>
              </a:spcBef>
              <a:spcAft>
                <a:spcPts val="0"/>
              </a:spcAft>
              <a:buSzPts val="1600"/>
              <a:buChar char="■"/>
              <a:defRPr sz="1600"/>
            </a:lvl9pPr>
          </a:lstStyle>
          <a:p>
            <a:endParaRPr/>
          </a:p>
        </p:txBody>
      </p:sp>
      <p:sp>
        <p:nvSpPr>
          <p:cNvPr id="65" name="Google Shape;65;p7"/>
          <p:cNvSpPr txBox="1">
            <a:spLocks noGrp="1"/>
          </p:cNvSpPr>
          <p:nvPr>
            <p:ph type="body" idx="3"/>
          </p:nvPr>
        </p:nvSpPr>
        <p:spPr>
          <a:xfrm>
            <a:off x="5900079" y="1863125"/>
            <a:ext cx="2031300" cy="3062700"/>
          </a:xfrm>
          <a:prstGeom prst="rect">
            <a:avLst/>
          </a:prstGeom>
        </p:spPr>
        <p:txBody>
          <a:bodyPr spcFirstLastPara="1" wrap="square" lIns="0" tIns="0" rIns="0" bIns="0" anchor="t" anchorCtr="0"/>
          <a:lstStyle>
            <a:lvl1pPr marL="457200" lvl="0" indent="-330200" rtl="0">
              <a:spcBef>
                <a:spcPts val="600"/>
              </a:spcBef>
              <a:spcAft>
                <a:spcPts val="0"/>
              </a:spcAft>
              <a:buSzPts val="1600"/>
              <a:buChar char="✘"/>
              <a:defRPr sz="1600"/>
            </a:lvl1pPr>
            <a:lvl2pPr marL="914400" lvl="1" indent="-330200" rtl="0">
              <a:spcBef>
                <a:spcPts val="0"/>
              </a:spcBef>
              <a:spcAft>
                <a:spcPts val="0"/>
              </a:spcAft>
              <a:buSzPts val="1600"/>
              <a:buChar char="✗"/>
              <a:defRPr sz="1600"/>
            </a:lvl2pPr>
            <a:lvl3pPr marL="1371600" lvl="2" indent="-330200" rtl="0">
              <a:spcBef>
                <a:spcPts val="0"/>
              </a:spcBef>
              <a:spcAft>
                <a:spcPts val="0"/>
              </a:spcAft>
              <a:buSzPts val="1600"/>
              <a:buChar char="■"/>
              <a:defRPr sz="1600"/>
            </a:lvl3pPr>
            <a:lvl4pPr marL="1828800" lvl="3" indent="-330200" rtl="0">
              <a:spcBef>
                <a:spcPts val="0"/>
              </a:spcBef>
              <a:spcAft>
                <a:spcPts val="0"/>
              </a:spcAft>
              <a:buSzPts val="1600"/>
              <a:buChar char="●"/>
              <a:defRPr sz="1600"/>
            </a:lvl4pPr>
            <a:lvl5pPr marL="2286000" lvl="4" indent="-330200" rtl="0">
              <a:spcBef>
                <a:spcPts val="0"/>
              </a:spcBef>
              <a:spcAft>
                <a:spcPts val="0"/>
              </a:spcAft>
              <a:buSzPts val="1600"/>
              <a:buChar char="○"/>
              <a:defRPr sz="1600"/>
            </a:lvl5pPr>
            <a:lvl6pPr marL="2743200" lvl="5" indent="-330200" rtl="0">
              <a:spcBef>
                <a:spcPts val="0"/>
              </a:spcBef>
              <a:spcAft>
                <a:spcPts val="0"/>
              </a:spcAft>
              <a:buSzPts val="1600"/>
              <a:buChar char="■"/>
              <a:defRPr sz="1600"/>
            </a:lvl6pPr>
            <a:lvl7pPr marL="3200400" lvl="6" indent="-330200" rtl="0">
              <a:spcBef>
                <a:spcPts val="0"/>
              </a:spcBef>
              <a:spcAft>
                <a:spcPts val="0"/>
              </a:spcAft>
              <a:buSzPts val="1600"/>
              <a:buChar char="●"/>
              <a:defRPr sz="1600"/>
            </a:lvl7pPr>
            <a:lvl8pPr marL="3657600" lvl="7" indent="-330200" rtl="0">
              <a:spcBef>
                <a:spcPts val="0"/>
              </a:spcBef>
              <a:spcAft>
                <a:spcPts val="0"/>
              </a:spcAft>
              <a:buSzPts val="1600"/>
              <a:buChar char="○"/>
              <a:defRPr sz="1600"/>
            </a:lvl8pPr>
            <a:lvl9pPr marL="4114800" lvl="8" indent="-330200" rtl="0">
              <a:spcBef>
                <a:spcPts val="0"/>
              </a:spcBef>
              <a:spcAft>
                <a:spcPts val="0"/>
              </a:spcAft>
              <a:buSzPts val="1600"/>
              <a:buChar char="■"/>
              <a:defRPr sz="1600"/>
            </a:lvl9pPr>
          </a:lstStyle>
          <a:p>
            <a:endParaRPr/>
          </a:p>
        </p:txBody>
      </p:sp>
      <p:sp>
        <p:nvSpPr>
          <p:cNvPr id="66" name="Google Shape;66;p7"/>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extLst>
      <p:ext uri="{BB962C8B-B14F-4D97-AF65-F5344CB8AC3E}">
        <p14:creationId xmlns:p14="http://schemas.microsoft.com/office/powerpoint/2010/main" val="24262305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 2 columns" type="twoColTx">
  <p:cSld name="Title + 2 columns">
    <p:spTree>
      <p:nvGrpSpPr>
        <p:cNvPr id="1" name="Shape 46"/>
        <p:cNvGrpSpPr/>
        <p:nvPr/>
      </p:nvGrpSpPr>
      <p:grpSpPr>
        <a:xfrm>
          <a:off x="0" y="0"/>
          <a:ext cx="0" cy="0"/>
          <a:chOff x="0" y="0"/>
          <a:chExt cx="0" cy="0"/>
        </a:xfrm>
      </p:grpSpPr>
      <p:sp>
        <p:nvSpPr>
          <p:cNvPr id="52" name="Google Shape;52;p6"/>
          <p:cNvSpPr txBox="1">
            <a:spLocks noGrp="1"/>
          </p:cNvSpPr>
          <p:nvPr>
            <p:ph type="title"/>
          </p:nvPr>
        </p:nvSpPr>
        <p:spPr>
          <a:xfrm>
            <a:off x="1216025" y="1003175"/>
            <a:ext cx="6711900" cy="623100"/>
          </a:xfrm>
          <a:prstGeom prst="rect">
            <a:avLst/>
          </a:prstGeom>
        </p:spPr>
        <p:txBody>
          <a:bodyPr spcFirstLastPara="1" wrap="square" lIns="0" tIns="0" rIns="0" bIns="0" anchor="b" anchorCtr="0"/>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a:endParaRPr/>
          </a:p>
        </p:txBody>
      </p:sp>
      <p:sp>
        <p:nvSpPr>
          <p:cNvPr id="53" name="Google Shape;53;p6"/>
          <p:cNvSpPr txBox="1">
            <a:spLocks noGrp="1"/>
          </p:cNvSpPr>
          <p:nvPr>
            <p:ph type="body" idx="1"/>
          </p:nvPr>
        </p:nvSpPr>
        <p:spPr>
          <a:xfrm>
            <a:off x="1216025" y="1863125"/>
            <a:ext cx="2988000" cy="3062700"/>
          </a:xfrm>
          <a:prstGeom prst="rect">
            <a:avLst/>
          </a:prstGeom>
        </p:spPr>
        <p:txBody>
          <a:bodyPr spcFirstLastPara="1" wrap="square" lIns="0" tIns="0" rIns="0" bIns="0" anchor="t" anchorCtr="0"/>
          <a:lstStyle>
            <a:lvl1pPr marL="457200" lvl="0" indent="-355600">
              <a:spcBef>
                <a:spcPts val="600"/>
              </a:spcBef>
              <a:spcAft>
                <a:spcPts val="0"/>
              </a:spcAft>
              <a:buSzPts val="2000"/>
              <a:buChar char="✘"/>
              <a:defRPr sz="2000"/>
            </a:lvl1pPr>
            <a:lvl2pPr marL="914400" lvl="1" indent="-355600">
              <a:spcBef>
                <a:spcPts val="0"/>
              </a:spcBef>
              <a:spcAft>
                <a:spcPts val="0"/>
              </a:spcAft>
              <a:buSzPts val="2000"/>
              <a:buChar char="✗"/>
              <a:defRPr sz="2000"/>
            </a:lvl2pPr>
            <a:lvl3pPr marL="1371600" lvl="2" indent="-355600">
              <a:spcBef>
                <a:spcPts val="0"/>
              </a:spcBef>
              <a:spcAft>
                <a:spcPts val="0"/>
              </a:spcAft>
              <a:buSzPts val="2000"/>
              <a:buChar char="■"/>
              <a:defRPr sz="2000"/>
            </a:lvl3pPr>
            <a:lvl4pPr marL="1828800" lvl="3" indent="-355600">
              <a:spcBef>
                <a:spcPts val="0"/>
              </a:spcBef>
              <a:spcAft>
                <a:spcPts val="0"/>
              </a:spcAft>
              <a:buSzPts val="2000"/>
              <a:buChar char="●"/>
              <a:defRPr sz="2000"/>
            </a:lvl4pPr>
            <a:lvl5pPr marL="2286000" lvl="4" indent="-355600">
              <a:spcBef>
                <a:spcPts val="0"/>
              </a:spcBef>
              <a:spcAft>
                <a:spcPts val="0"/>
              </a:spcAft>
              <a:buSzPts val="2000"/>
              <a:buChar char="○"/>
              <a:defRPr sz="2000"/>
            </a:lvl5pPr>
            <a:lvl6pPr marL="2743200" lvl="5" indent="-355600">
              <a:spcBef>
                <a:spcPts val="0"/>
              </a:spcBef>
              <a:spcAft>
                <a:spcPts val="0"/>
              </a:spcAft>
              <a:buSzPts val="2000"/>
              <a:buChar char="■"/>
              <a:defRPr sz="2000"/>
            </a:lvl6pPr>
            <a:lvl7pPr marL="3200400" lvl="6" indent="-355600">
              <a:spcBef>
                <a:spcPts val="0"/>
              </a:spcBef>
              <a:spcAft>
                <a:spcPts val="0"/>
              </a:spcAft>
              <a:buSzPts val="2000"/>
              <a:buChar char="●"/>
              <a:defRPr sz="2000"/>
            </a:lvl7pPr>
            <a:lvl8pPr marL="3657600" lvl="7" indent="-355600">
              <a:spcBef>
                <a:spcPts val="0"/>
              </a:spcBef>
              <a:spcAft>
                <a:spcPts val="0"/>
              </a:spcAft>
              <a:buSzPts val="2000"/>
              <a:buChar char="○"/>
              <a:defRPr sz="2000"/>
            </a:lvl8pPr>
            <a:lvl9pPr marL="4114800" lvl="8" indent="-355600">
              <a:spcBef>
                <a:spcPts val="0"/>
              </a:spcBef>
              <a:spcAft>
                <a:spcPts val="0"/>
              </a:spcAft>
              <a:buSzPts val="2000"/>
              <a:buChar char="■"/>
              <a:defRPr sz="2000"/>
            </a:lvl9pPr>
          </a:lstStyle>
          <a:p>
            <a:endParaRPr/>
          </a:p>
        </p:txBody>
      </p:sp>
      <p:sp>
        <p:nvSpPr>
          <p:cNvPr id="54" name="Google Shape;54;p6"/>
          <p:cNvSpPr txBox="1">
            <a:spLocks noGrp="1"/>
          </p:cNvSpPr>
          <p:nvPr>
            <p:ph type="body" idx="2"/>
          </p:nvPr>
        </p:nvSpPr>
        <p:spPr>
          <a:xfrm>
            <a:off x="4939920" y="1863125"/>
            <a:ext cx="2988000" cy="3062700"/>
          </a:xfrm>
          <a:prstGeom prst="rect">
            <a:avLst/>
          </a:prstGeom>
        </p:spPr>
        <p:txBody>
          <a:bodyPr spcFirstLastPara="1" wrap="square" lIns="0" tIns="0" rIns="0" bIns="0" anchor="t" anchorCtr="0"/>
          <a:lstStyle>
            <a:lvl1pPr marL="457200" lvl="0" indent="-355600">
              <a:spcBef>
                <a:spcPts val="600"/>
              </a:spcBef>
              <a:spcAft>
                <a:spcPts val="0"/>
              </a:spcAft>
              <a:buSzPts val="2000"/>
              <a:buChar char="✘"/>
              <a:defRPr sz="2000"/>
            </a:lvl1pPr>
            <a:lvl2pPr marL="914400" lvl="1" indent="-355600">
              <a:spcBef>
                <a:spcPts val="0"/>
              </a:spcBef>
              <a:spcAft>
                <a:spcPts val="0"/>
              </a:spcAft>
              <a:buSzPts val="2000"/>
              <a:buChar char="✗"/>
              <a:defRPr sz="2000"/>
            </a:lvl2pPr>
            <a:lvl3pPr marL="1371600" lvl="2" indent="-355600">
              <a:spcBef>
                <a:spcPts val="0"/>
              </a:spcBef>
              <a:spcAft>
                <a:spcPts val="0"/>
              </a:spcAft>
              <a:buSzPts val="2000"/>
              <a:buChar char="■"/>
              <a:defRPr sz="2000"/>
            </a:lvl3pPr>
            <a:lvl4pPr marL="1828800" lvl="3" indent="-355600">
              <a:spcBef>
                <a:spcPts val="0"/>
              </a:spcBef>
              <a:spcAft>
                <a:spcPts val="0"/>
              </a:spcAft>
              <a:buSzPts val="2000"/>
              <a:buChar char="●"/>
              <a:defRPr sz="2000"/>
            </a:lvl4pPr>
            <a:lvl5pPr marL="2286000" lvl="4" indent="-355600">
              <a:spcBef>
                <a:spcPts val="0"/>
              </a:spcBef>
              <a:spcAft>
                <a:spcPts val="0"/>
              </a:spcAft>
              <a:buSzPts val="2000"/>
              <a:buChar char="○"/>
              <a:defRPr sz="2000"/>
            </a:lvl5pPr>
            <a:lvl6pPr marL="2743200" lvl="5" indent="-355600">
              <a:spcBef>
                <a:spcPts val="0"/>
              </a:spcBef>
              <a:spcAft>
                <a:spcPts val="0"/>
              </a:spcAft>
              <a:buSzPts val="2000"/>
              <a:buChar char="■"/>
              <a:defRPr sz="2000"/>
            </a:lvl6pPr>
            <a:lvl7pPr marL="3200400" lvl="6" indent="-355600">
              <a:spcBef>
                <a:spcPts val="0"/>
              </a:spcBef>
              <a:spcAft>
                <a:spcPts val="0"/>
              </a:spcAft>
              <a:buSzPts val="2000"/>
              <a:buChar char="●"/>
              <a:defRPr sz="2000"/>
            </a:lvl7pPr>
            <a:lvl8pPr marL="3657600" lvl="7" indent="-355600">
              <a:spcBef>
                <a:spcPts val="0"/>
              </a:spcBef>
              <a:spcAft>
                <a:spcPts val="0"/>
              </a:spcAft>
              <a:buSzPts val="2000"/>
              <a:buChar char="○"/>
              <a:defRPr sz="2000"/>
            </a:lvl8pPr>
            <a:lvl9pPr marL="4114800" lvl="8" indent="-355600">
              <a:spcBef>
                <a:spcPts val="0"/>
              </a:spcBef>
              <a:spcAft>
                <a:spcPts val="0"/>
              </a:spcAft>
              <a:buSzPts val="2000"/>
              <a:buChar char="■"/>
              <a:defRPr sz="2000"/>
            </a:lvl9pPr>
          </a:lstStyle>
          <a:p>
            <a:endParaRPr/>
          </a:p>
        </p:txBody>
      </p:sp>
      <p:sp>
        <p:nvSpPr>
          <p:cNvPr id="55" name="Google Shape;55;p6"/>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extLst>
      <p:ext uri="{BB962C8B-B14F-4D97-AF65-F5344CB8AC3E}">
        <p14:creationId xmlns:p14="http://schemas.microsoft.com/office/powerpoint/2010/main" val="30264837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 1 column" type="tx">
  <p:cSld name="Title + 1 column">
    <p:spTree>
      <p:nvGrpSpPr>
        <p:cNvPr id="1" name="Shape 37"/>
        <p:cNvGrpSpPr/>
        <p:nvPr/>
      </p:nvGrpSpPr>
      <p:grpSpPr>
        <a:xfrm>
          <a:off x="0" y="0"/>
          <a:ext cx="0" cy="0"/>
          <a:chOff x="0" y="0"/>
          <a:chExt cx="0" cy="0"/>
        </a:xfrm>
      </p:grpSpPr>
      <p:sp>
        <p:nvSpPr>
          <p:cNvPr id="43" name="Google Shape;43;p5"/>
          <p:cNvSpPr txBox="1">
            <a:spLocks noGrp="1"/>
          </p:cNvSpPr>
          <p:nvPr>
            <p:ph type="title"/>
          </p:nvPr>
        </p:nvSpPr>
        <p:spPr>
          <a:xfrm>
            <a:off x="1216025" y="1003175"/>
            <a:ext cx="6711900" cy="623100"/>
          </a:xfrm>
          <a:prstGeom prst="rect">
            <a:avLst/>
          </a:prstGeom>
        </p:spPr>
        <p:txBody>
          <a:bodyPr spcFirstLastPara="1" wrap="square" lIns="0" tIns="0" rIns="0" bIns="0" anchor="b" anchorCtr="0"/>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a:endParaRPr/>
          </a:p>
        </p:txBody>
      </p:sp>
      <p:sp>
        <p:nvSpPr>
          <p:cNvPr id="44" name="Google Shape;44;p5"/>
          <p:cNvSpPr txBox="1">
            <a:spLocks noGrp="1"/>
          </p:cNvSpPr>
          <p:nvPr>
            <p:ph type="body" idx="1"/>
          </p:nvPr>
        </p:nvSpPr>
        <p:spPr>
          <a:xfrm>
            <a:off x="1216025" y="1863126"/>
            <a:ext cx="6711900" cy="2494200"/>
          </a:xfrm>
          <a:prstGeom prst="rect">
            <a:avLst/>
          </a:prstGeom>
        </p:spPr>
        <p:txBody>
          <a:bodyPr spcFirstLastPara="1" wrap="square" lIns="0" tIns="0" rIns="0" bIns="0" anchor="t" anchorCtr="0"/>
          <a:lstStyle>
            <a:lvl1pPr marL="457200" lvl="0" indent="-342900">
              <a:spcBef>
                <a:spcPts val="600"/>
              </a:spcBef>
              <a:spcAft>
                <a:spcPts val="0"/>
              </a:spcAft>
              <a:buSzPts val="1800"/>
              <a:buChar char="✘"/>
              <a:defRPr/>
            </a:lvl1pPr>
            <a:lvl2pPr marL="914400" lvl="1" indent="-342900">
              <a:spcBef>
                <a:spcPts val="0"/>
              </a:spcBef>
              <a:spcAft>
                <a:spcPts val="0"/>
              </a:spcAft>
              <a:buSzPts val="1800"/>
              <a:buChar char="✗"/>
              <a:defRPr/>
            </a:lvl2pPr>
            <a:lvl3pPr marL="1371600" lvl="2" indent="-381000">
              <a:spcBef>
                <a:spcPts val="0"/>
              </a:spcBef>
              <a:spcAft>
                <a:spcPts val="0"/>
              </a:spcAft>
              <a:buSzPts val="2400"/>
              <a:buChar char="■"/>
              <a:defRPr/>
            </a:lvl3pPr>
            <a:lvl4pPr marL="1828800" lvl="3" indent="-381000">
              <a:spcBef>
                <a:spcPts val="0"/>
              </a:spcBef>
              <a:spcAft>
                <a:spcPts val="0"/>
              </a:spcAft>
              <a:buSzPts val="2400"/>
              <a:buChar char="●"/>
              <a:defRPr/>
            </a:lvl4pPr>
            <a:lvl5pPr marL="2286000" lvl="4" indent="-381000">
              <a:spcBef>
                <a:spcPts val="0"/>
              </a:spcBef>
              <a:spcAft>
                <a:spcPts val="0"/>
              </a:spcAft>
              <a:buSzPts val="2400"/>
              <a:buChar char="○"/>
              <a:defRPr/>
            </a:lvl5pPr>
            <a:lvl6pPr marL="2743200" lvl="5" indent="-381000">
              <a:spcBef>
                <a:spcPts val="0"/>
              </a:spcBef>
              <a:spcAft>
                <a:spcPts val="0"/>
              </a:spcAft>
              <a:buSzPts val="2400"/>
              <a:buChar char="■"/>
              <a:defRPr/>
            </a:lvl6pPr>
            <a:lvl7pPr marL="3200400" lvl="6" indent="-381000">
              <a:spcBef>
                <a:spcPts val="0"/>
              </a:spcBef>
              <a:spcAft>
                <a:spcPts val="0"/>
              </a:spcAft>
              <a:buSzPts val="2400"/>
              <a:buChar char="●"/>
              <a:defRPr/>
            </a:lvl7pPr>
            <a:lvl8pPr marL="3657600" lvl="7" indent="-381000">
              <a:spcBef>
                <a:spcPts val="0"/>
              </a:spcBef>
              <a:spcAft>
                <a:spcPts val="0"/>
              </a:spcAft>
              <a:buSzPts val="2400"/>
              <a:buChar char="○"/>
              <a:defRPr/>
            </a:lvl8pPr>
            <a:lvl9pPr marL="4114800" lvl="8" indent="-381000">
              <a:spcBef>
                <a:spcPts val="0"/>
              </a:spcBef>
              <a:spcAft>
                <a:spcPts val="0"/>
              </a:spcAft>
              <a:buSzPts val="2400"/>
              <a:buChar char="■"/>
              <a:defRPr/>
            </a:lvl9pPr>
          </a:lstStyle>
          <a:p>
            <a:endParaRPr/>
          </a:p>
        </p:txBody>
      </p:sp>
      <p:sp>
        <p:nvSpPr>
          <p:cNvPr id="45" name="Google Shape;45;p5"/>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extLst>
      <p:ext uri="{BB962C8B-B14F-4D97-AF65-F5344CB8AC3E}">
        <p14:creationId xmlns:p14="http://schemas.microsoft.com/office/powerpoint/2010/main" val="18083971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lank with scribbles 3">
  <p:cSld name="Blank with scribbles 3">
    <p:spTree>
      <p:nvGrpSpPr>
        <p:cNvPr id="1" name="Shape 101"/>
        <p:cNvGrpSpPr/>
        <p:nvPr/>
      </p:nvGrpSpPr>
      <p:grpSpPr>
        <a:xfrm>
          <a:off x="0" y="0"/>
          <a:ext cx="0" cy="0"/>
          <a:chOff x="0" y="0"/>
          <a:chExt cx="0" cy="0"/>
        </a:xfrm>
      </p:grpSpPr>
      <p:sp>
        <p:nvSpPr>
          <p:cNvPr id="102" name="Google Shape;102;p13"/>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‹Nº›</a:t>
            </a:fld>
            <a:endParaRPr/>
          </a:p>
        </p:txBody>
      </p:sp>
    </p:spTree>
    <p:extLst>
      <p:ext uri="{BB962C8B-B14F-4D97-AF65-F5344CB8AC3E}">
        <p14:creationId xmlns:p14="http://schemas.microsoft.com/office/powerpoint/2010/main" val="32372092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lank with scribbles 1">
  <p:cSld name="Blank with scribbles 1">
    <p:spTree>
      <p:nvGrpSpPr>
        <p:cNvPr id="1" name="Shape 86"/>
        <p:cNvGrpSpPr/>
        <p:nvPr/>
      </p:nvGrpSpPr>
      <p:grpSpPr>
        <a:xfrm>
          <a:off x="0" y="0"/>
          <a:ext cx="0" cy="0"/>
          <a:chOff x="0" y="0"/>
          <a:chExt cx="0" cy="0"/>
        </a:xfrm>
      </p:grpSpPr>
      <p:sp>
        <p:nvSpPr>
          <p:cNvPr id="87" name="Google Shape;87;p11"/>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‹Nº›</a:t>
            </a:fld>
            <a:endParaRPr/>
          </a:p>
        </p:txBody>
      </p:sp>
    </p:spTree>
    <p:extLst>
      <p:ext uri="{BB962C8B-B14F-4D97-AF65-F5344CB8AC3E}">
        <p14:creationId xmlns:p14="http://schemas.microsoft.com/office/powerpoint/2010/main" val="26070681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ubtitle">
  <p:cSld name="Subtitle">
    <p:spTree>
      <p:nvGrpSpPr>
        <p:cNvPr id="1" name="Shape 18"/>
        <p:cNvGrpSpPr/>
        <p:nvPr/>
      </p:nvGrpSpPr>
      <p:grpSpPr>
        <a:xfrm>
          <a:off x="0" y="0"/>
          <a:ext cx="0" cy="0"/>
          <a:chOff x="0" y="0"/>
          <a:chExt cx="0" cy="0"/>
        </a:xfrm>
      </p:grpSpPr>
      <p:sp>
        <p:nvSpPr>
          <p:cNvPr id="24" name="Google Shape;24;p3"/>
          <p:cNvSpPr txBox="1">
            <a:spLocks noGrp="1"/>
          </p:cNvSpPr>
          <p:nvPr>
            <p:ph type="ctrTitle"/>
          </p:nvPr>
        </p:nvSpPr>
        <p:spPr>
          <a:xfrm>
            <a:off x="1216025" y="1888150"/>
            <a:ext cx="6711900" cy="1159800"/>
          </a:xfrm>
          <a:prstGeom prst="rect">
            <a:avLst/>
          </a:prstGeom>
        </p:spPr>
        <p:txBody>
          <a:bodyPr spcFirstLastPara="1" wrap="square" lIns="0" tIns="0" rIns="0" bIns="0" anchor="b"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25" name="Google Shape;25;p3"/>
          <p:cNvSpPr txBox="1">
            <a:spLocks noGrp="1"/>
          </p:cNvSpPr>
          <p:nvPr>
            <p:ph type="subTitle" idx="1"/>
          </p:nvPr>
        </p:nvSpPr>
        <p:spPr>
          <a:xfrm>
            <a:off x="1216025" y="3144854"/>
            <a:ext cx="6711900" cy="784800"/>
          </a:xfrm>
          <a:prstGeom prst="rect">
            <a:avLst/>
          </a:prstGeom>
        </p:spPr>
        <p:txBody>
          <a:bodyPr spcFirstLastPara="1" wrap="square" lIns="0" tIns="0" rIns="0" bIns="0" anchor="t" anchorCtr="0"/>
          <a:lstStyle>
            <a:lvl1pPr lvl="0" rtl="0">
              <a:spcBef>
                <a:spcPts val="0"/>
              </a:spcBef>
              <a:spcAft>
                <a:spcPts val="0"/>
              </a:spcAft>
              <a:buSzPts val="1800"/>
              <a:buNone/>
              <a:defRPr>
                <a:solidFill>
                  <a:schemeClr val="lt1"/>
                </a:solidFill>
              </a:defRPr>
            </a:lvl1pPr>
            <a:lvl2pPr lvl="1" rtl="0">
              <a:spcBef>
                <a:spcPts val="0"/>
              </a:spcBef>
              <a:spcAft>
                <a:spcPts val="0"/>
              </a:spcAft>
              <a:buSzPts val="3000"/>
              <a:buNone/>
              <a:defRPr sz="3000">
                <a:solidFill>
                  <a:schemeClr val="lt1"/>
                </a:solidFill>
              </a:defRPr>
            </a:lvl2pPr>
            <a:lvl3pPr lvl="2" rtl="0">
              <a:spcBef>
                <a:spcPts val="0"/>
              </a:spcBef>
              <a:spcAft>
                <a:spcPts val="0"/>
              </a:spcAft>
              <a:buClr>
                <a:schemeClr val="lt1"/>
              </a:buClr>
              <a:buSzPts val="3000"/>
              <a:buNone/>
              <a:defRPr sz="3000">
                <a:solidFill>
                  <a:schemeClr val="lt1"/>
                </a:solidFill>
              </a:defRPr>
            </a:lvl3pPr>
            <a:lvl4pPr lvl="3" rtl="0">
              <a:spcBef>
                <a:spcPts val="0"/>
              </a:spcBef>
              <a:spcAft>
                <a:spcPts val="0"/>
              </a:spcAft>
              <a:buClr>
                <a:schemeClr val="lt1"/>
              </a:buClr>
              <a:buSzPts val="3000"/>
              <a:buNone/>
              <a:defRPr sz="3000">
                <a:solidFill>
                  <a:schemeClr val="lt1"/>
                </a:solidFill>
              </a:defRPr>
            </a:lvl4pPr>
            <a:lvl5pPr lvl="4" rtl="0">
              <a:spcBef>
                <a:spcPts val="0"/>
              </a:spcBef>
              <a:spcAft>
                <a:spcPts val="0"/>
              </a:spcAft>
              <a:buClr>
                <a:schemeClr val="lt1"/>
              </a:buClr>
              <a:buSzPts val="3000"/>
              <a:buNone/>
              <a:defRPr sz="3000">
                <a:solidFill>
                  <a:schemeClr val="lt1"/>
                </a:solidFill>
              </a:defRPr>
            </a:lvl5pPr>
            <a:lvl6pPr lvl="5" rtl="0">
              <a:spcBef>
                <a:spcPts val="0"/>
              </a:spcBef>
              <a:spcAft>
                <a:spcPts val="0"/>
              </a:spcAft>
              <a:buClr>
                <a:schemeClr val="lt1"/>
              </a:buClr>
              <a:buSzPts val="3000"/>
              <a:buNone/>
              <a:defRPr sz="3000">
                <a:solidFill>
                  <a:schemeClr val="lt1"/>
                </a:solidFill>
              </a:defRPr>
            </a:lvl6pPr>
            <a:lvl7pPr lvl="6" rtl="0">
              <a:spcBef>
                <a:spcPts val="0"/>
              </a:spcBef>
              <a:spcAft>
                <a:spcPts val="0"/>
              </a:spcAft>
              <a:buClr>
                <a:schemeClr val="lt1"/>
              </a:buClr>
              <a:buSzPts val="3000"/>
              <a:buNone/>
              <a:defRPr sz="3000">
                <a:solidFill>
                  <a:schemeClr val="lt1"/>
                </a:solidFill>
              </a:defRPr>
            </a:lvl7pPr>
            <a:lvl8pPr lvl="7" rtl="0">
              <a:spcBef>
                <a:spcPts val="0"/>
              </a:spcBef>
              <a:spcAft>
                <a:spcPts val="0"/>
              </a:spcAft>
              <a:buClr>
                <a:schemeClr val="lt1"/>
              </a:buClr>
              <a:buSzPts val="3000"/>
              <a:buNone/>
              <a:defRPr sz="3000">
                <a:solidFill>
                  <a:schemeClr val="lt1"/>
                </a:solidFill>
              </a:defRPr>
            </a:lvl8pPr>
            <a:lvl9pPr lvl="8" rtl="0">
              <a:spcBef>
                <a:spcPts val="0"/>
              </a:spcBef>
              <a:spcAft>
                <a:spcPts val="0"/>
              </a:spcAft>
              <a:buClr>
                <a:schemeClr val="lt1"/>
              </a:buClr>
              <a:buSzPts val="3000"/>
              <a:buNone/>
              <a:defRPr sz="3000">
                <a:solidFill>
                  <a:schemeClr val="lt1"/>
                </a:solidFill>
              </a:defRPr>
            </a:lvl9pPr>
          </a:lstStyle>
          <a:p>
            <a:endParaRPr/>
          </a:p>
        </p:txBody>
      </p:sp>
    </p:spTree>
    <p:extLst>
      <p:ext uri="{BB962C8B-B14F-4D97-AF65-F5344CB8AC3E}">
        <p14:creationId xmlns:p14="http://schemas.microsoft.com/office/powerpoint/2010/main" val="39759454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ED6DAD2E-1723-494F-8BB9-9B4605EF7B19}" type="datetimeFigureOut">
              <a:rPr lang="es-MX" smtClean="0"/>
              <a:t>30/09/2019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MX" smtClean="0"/>
              <a:t>‹Nº›</a:t>
            </a:fld>
            <a:endParaRPr lang="es-MX"/>
          </a:p>
        </p:txBody>
      </p:sp>
    </p:spTree>
    <p:extLst>
      <p:ext uri="{BB962C8B-B14F-4D97-AF65-F5344CB8AC3E}">
        <p14:creationId xmlns:p14="http://schemas.microsoft.com/office/powerpoint/2010/main" val="491321771"/>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282304"/>
            <a:ext cx="7886700" cy="2139553"/>
          </a:xfrm>
        </p:spPr>
        <p:txBody>
          <a:bodyPr anchor="b"/>
          <a:lstStyle>
            <a:lvl1pPr>
              <a:defRPr sz="45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ED6DAD2E-1723-494F-8BB9-9B4605EF7B19}" type="datetimeFigureOut">
              <a:rPr lang="es-MX" smtClean="0"/>
              <a:t>30/09/2019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MX" smtClean="0"/>
              <a:t>‹Nº›</a:t>
            </a:fld>
            <a:endParaRPr lang="es-MX"/>
          </a:p>
        </p:txBody>
      </p:sp>
    </p:spTree>
    <p:extLst>
      <p:ext uri="{BB962C8B-B14F-4D97-AF65-F5344CB8AC3E}">
        <p14:creationId xmlns:p14="http://schemas.microsoft.com/office/powerpoint/2010/main" val="3874160487"/>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628650" y="1369219"/>
            <a:ext cx="3886200" cy="326350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4629150" y="1369219"/>
            <a:ext cx="3886200" cy="326350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ED6DAD2E-1723-494F-8BB9-9B4605EF7B19}" type="datetimeFigureOut">
              <a:rPr lang="es-MX" smtClean="0"/>
              <a:t>30/09/2019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MX" smtClean="0"/>
              <a:t>‹Nº›</a:t>
            </a:fld>
            <a:endParaRPr lang="es-MX"/>
          </a:p>
        </p:txBody>
      </p:sp>
    </p:spTree>
    <p:extLst>
      <p:ext uri="{BB962C8B-B14F-4D97-AF65-F5344CB8AC3E}">
        <p14:creationId xmlns:p14="http://schemas.microsoft.com/office/powerpoint/2010/main" val="593707795"/>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29841" y="273844"/>
            <a:ext cx="7886700" cy="994172"/>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629842" y="1878806"/>
            <a:ext cx="3868340" cy="276344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4629150" y="1878806"/>
            <a:ext cx="3887391" cy="276344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ED6DAD2E-1723-494F-8BB9-9B4605EF7B19}" type="datetimeFigureOut">
              <a:rPr lang="es-MX" smtClean="0"/>
              <a:t>30/09/2019</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MX" smtClean="0"/>
              <a:t>‹Nº›</a:t>
            </a:fld>
            <a:endParaRPr lang="es-MX"/>
          </a:p>
        </p:txBody>
      </p:sp>
    </p:spTree>
    <p:extLst>
      <p:ext uri="{BB962C8B-B14F-4D97-AF65-F5344CB8AC3E}">
        <p14:creationId xmlns:p14="http://schemas.microsoft.com/office/powerpoint/2010/main" val="818731659"/>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ED6DAD2E-1723-494F-8BB9-9B4605EF7B19}" type="datetimeFigureOut">
              <a:rPr lang="es-MX" smtClean="0"/>
              <a:t>30/09/2019</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MX" smtClean="0"/>
              <a:t>‹Nº›</a:t>
            </a:fld>
            <a:endParaRPr lang="es-MX"/>
          </a:p>
        </p:txBody>
      </p:sp>
    </p:spTree>
    <p:extLst>
      <p:ext uri="{BB962C8B-B14F-4D97-AF65-F5344CB8AC3E}">
        <p14:creationId xmlns:p14="http://schemas.microsoft.com/office/powerpoint/2010/main" val="4253478360"/>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ED6DAD2E-1723-494F-8BB9-9B4605EF7B19}" type="datetimeFigureOut">
              <a:rPr lang="es-MX" smtClean="0"/>
              <a:t>30/09/2019</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MX" smtClean="0"/>
              <a:t>‹Nº›</a:t>
            </a:fld>
            <a:endParaRPr lang="es-MX"/>
          </a:p>
        </p:txBody>
      </p:sp>
    </p:spTree>
    <p:extLst>
      <p:ext uri="{BB962C8B-B14F-4D97-AF65-F5344CB8AC3E}">
        <p14:creationId xmlns:p14="http://schemas.microsoft.com/office/powerpoint/2010/main" val="2744063727"/>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342900"/>
            <a:ext cx="2949178" cy="1200150"/>
          </a:xfrm>
        </p:spPr>
        <p:txBody>
          <a:bodyPr anchor="b"/>
          <a:lstStyle>
            <a:lvl1pPr>
              <a:defRPr sz="24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ED6DAD2E-1723-494F-8BB9-9B4605EF7B19}" type="datetimeFigureOut">
              <a:rPr lang="es-MX" smtClean="0"/>
              <a:t>30/09/2019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MX" smtClean="0"/>
              <a:t>‹Nº›</a:t>
            </a:fld>
            <a:endParaRPr lang="es-MX"/>
          </a:p>
        </p:txBody>
      </p:sp>
    </p:spTree>
    <p:extLst>
      <p:ext uri="{BB962C8B-B14F-4D97-AF65-F5344CB8AC3E}">
        <p14:creationId xmlns:p14="http://schemas.microsoft.com/office/powerpoint/2010/main" val="4223547047"/>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342900"/>
            <a:ext cx="2949178" cy="1200150"/>
          </a:xfrm>
        </p:spPr>
        <p:txBody>
          <a:bodyPr anchor="b"/>
          <a:lstStyle>
            <a:lvl1pPr>
              <a:defRPr sz="24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s-MX"/>
          </a:p>
        </p:txBody>
      </p:sp>
      <p:sp>
        <p:nvSpPr>
          <p:cNvPr id="4" name="Marcador de texto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ED6DAD2E-1723-494F-8BB9-9B4605EF7B19}" type="datetimeFigureOut">
              <a:rPr lang="es-MX" smtClean="0"/>
              <a:t>30/09/2019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MX" smtClean="0"/>
              <a:t>‹Nº›</a:t>
            </a:fld>
            <a:endParaRPr lang="es-MX"/>
          </a:p>
        </p:txBody>
      </p:sp>
    </p:spTree>
    <p:extLst>
      <p:ext uri="{BB962C8B-B14F-4D97-AF65-F5344CB8AC3E}">
        <p14:creationId xmlns:p14="http://schemas.microsoft.com/office/powerpoint/2010/main" val="1870906470"/>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ED6DAD2E-1723-494F-8BB9-9B4605EF7B19}" type="datetimeFigureOut">
              <a:rPr lang="es-MX" smtClean="0"/>
              <a:t>30/09/2019</a:t>
            </a:fld>
            <a:endParaRPr lang="es-MX"/>
          </a:p>
        </p:txBody>
      </p:sp>
      <p:sp>
        <p:nvSpPr>
          <p:cNvPr id="5" name="Marcador de pie de página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lvl="0" indent="0" algn="r" rtl="0">
              <a:spcBef>
                <a:spcPts val="0"/>
              </a:spcBef>
              <a:spcAft>
                <a:spcPts val="0"/>
              </a:spcAft>
              <a:buNone/>
            </a:pPr>
            <a:fld id="{00000000-1234-1234-1234-123412341234}" type="slidenum">
              <a:rPr lang="es-MX" smtClean="0"/>
              <a:t>‹Nº›</a:t>
            </a:fld>
            <a:endParaRPr lang="es-MX"/>
          </a:p>
        </p:txBody>
      </p:sp>
    </p:spTree>
    <p:extLst>
      <p:ext uri="{BB962C8B-B14F-4D97-AF65-F5344CB8AC3E}">
        <p14:creationId xmlns:p14="http://schemas.microsoft.com/office/powerpoint/2010/main" val="368699258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Lst>
  <p:transition>
    <p:fade thruBlk="1"/>
  </p:transition>
  <p:timing>
    <p:tnLst>
      <p:par>
        <p:cTn id="1" dur="indefinite" restart="never" nodeType="tmRoot"/>
      </p:par>
    </p:tnLst>
  </p:timing>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MX"/>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image" Target="../media/image10.tiff"/></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6.xml"/><Relationship Id="rId1" Type="http://schemas.openxmlformats.org/officeDocument/2006/relationships/slideLayout" Target="../slideLayouts/slideLayout13.xml"/><Relationship Id="rId5" Type="http://schemas.openxmlformats.org/officeDocument/2006/relationships/image" Target="../media/image13.png"/><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17.xml"/><Relationship Id="rId4" Type="http://schemas.openxmlformats.org/officeDocument/2006/relationships/image" Target="../media/image19.jpg"/></Relationships>
</file>

<file path=ppt/slides/_rels/slide24.xml.rels><?xml version="1.0" encoding="UTF-8" standalone="yes"?>
<Relationships xmlns="http://schemas.openxmlformats.org/package/2006/relationships"><Relationship Id="rId3" Type="http://schemas.openxmlformats.org/officeDocument/2006/relationships/image" Target="../media/image20.tiff"/><Relationship Id="rId2" Type="http://schemas.openxmlformats.org/officeDocument/2006/relationships/notesSlide" Target="../notesSlides/notesSlide24.xml"/><Relationship Id="rId1" Type="http://schemas.openxmlformats.org/officeDocument/2006/relationships/slideLayout" Target="../slideLayouts/slideLayout17.xml"/><Relationship Id="rId4" Type="http://schemas.openxmlformats.org/officeDocument/2006/relationships/image" Target="../media/image21.tiff"/></Relationships>
</file>

<file path=ppt/slides/_rels/slide2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5.xml"/><Relationship Id="rId1" Type="http://schemas.openxmlformats.org/officeDocument/2006/relationships/slideLayout" Target="../slideLayouts/slideLayout17.xml"/><Relationship Id="rId5" Type="http://schemas.openxmlformats.org/officeDocument/2006/relationships/image" Target="../media/image24.tiff"/><Relationship Id="rId4" Type="http://schemas.openxmlformats.org/officeDocument/2006/relationships/image" Target="../media/image23.tiff"/></Relationships>
</file>

<file path=ppt/slides/_rels/slide26.xml.rels><?xml version="1.0" encoding="UTF-8" standalone="yes"?>
<Relationships xmlns="http://schemas.openxmlformats.org/package/2006/relationships"><Relationship Id="rId3" Type="http://schemas.openxmlformats.org/officeDocument/2006/relationships/image" Target="../media/image25.tiff"/><Relationship Id="rId2" Type="http://schemas.openxmlformats.org/officeDocument/2006/relationships/notesSlide" Target="../notesSlides/notesSlide26.xml"/><Relationship Id="rId1" Type="http://schemas.openxmlformats.org/officeDocument/2006/relationships/slideLayout" Target="../slideLayouts/slideLayout18.xml"/><Relationship Id="rId4" Type="http://schemas.openxmlformats.org/officeDocument/2006/relationships/image" Target="../media/image26.tiff"/></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8.xml"/><Relationship Id="rId1" Type="http://schemas.openxmlformats.org/officeDocument/2006/relationships/slideLayout" Target="../slideLayouts/slideLayout18.xml"/><Relationship Id="rId4" Type="http://schemas.openxmlformats.org/officeDocument/2006/relationships/image" Target="../media/image28.png"/></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9.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0.xml"/><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1.xml"/><Relationship Id="rId1" Type="http://schemas.openxmlformats.org/officeDocument/2006/relationships/slideLayout" Target="../slideLayouts/slideLayout18.xml"/><Relationship Id="rId5" Type="http://schemas.openxmlformats.org/officeDocument/2006/relationships/image" Target="../media/image33.png"/><Relationship Id="rId4" Type="http://schemas.openxmlformats.org/officeDocument/2006/relationships/image" Target="../media/image32.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4.xml"/><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5.xml"/><Relationship Id="rId1" Type="http://schemas.openxmlformats.org/officeDocument/2006/relationships/slideLayout" Target="../slideLayouts/slideLayout18.xml"/><Relationship Id="rId4" Type="http://schemas.openxmlformats.org/officeDocument/2006/relationships/image" Target="../media/image36.jpg"/></Relationships>
</file>

<file path=ppt/slides/_rels/slide36.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36.xml"/><Relationship Id="rId1" Type="http://schemas.openxmlformats.org/officeDocument/2006/relationships/slideLayout" Target="../slideLayouts/slideLayout18.xml"/><Relationship Id="rId4" Type="http://schemas.openxmlformats.org/officeDocument/2006/relationships/image" Target="../media/image38.jp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39.tiff"/><Relationship Id="rId2" Type="http://schemas.openxmlformats.org/officeDocument/2006/relationships/notesSlide" Target="../notesSlides/notesSlide39.xml"/><Relationship Id="rId1" Type="http://schemas.openxmlformats.org/officeDocument/2006/relationships/slideLayout" Target="../slideLayouts/slideLayout13.xml"/><Relationship Id="rId4" Type="http://schemas.openxmlformats.org/officeDocument/2006/relationships/image" Target="../media/image40.tif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1.xml"/><Relationship Id="rId1" Type="http://schemas.openxmlformats.org/officeDocument/2006/relationships/slideLayout" Target="../slideLayouts/slideLayout13.xml"/><Relationship Id="rId4" Type="http://schemas.openxmlformats.org/officeDocument/2006/relationships/image" Target="../media/image42.png"/></Relationships>
</file>

<file path=ppt/slides/_rels/slide4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2.xml"/><Relationship Id="rId1" Type="http://schemas.openxmlformats.org/officeDocument/2006/relationships/slideLayout" Target="../slideLayouts/slideLayout13.xml"/><Relationship Id="rId4" Type="http://schemas.openxmlformats.org/officeDocument/2006/relationships/image" Target="../media/image44.png"/></Relationships>
</file>

<file path=ppt/slides/_rels/slide4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3.xml"/><Relationship Id="rId1" Type="http://schemas.openxmlformats.org/officeDocument/2006/relationships/slideLayout" Target="../slideLayouts/slideLayout13.xml"/><Relationship Id="rId4" Type="http://schemas.openxmlformats.org/officeDocument/2006/relationships/image" Target="../media/image46.png"/></Relationships>
</file>

<file path=ppt/slides/_rels/slide44.xml.rels><?xml version="1.0" encoding="UTF-8" standalone="yes"?>
<Relationships xmlns="http://schemas.openxmlformats.org/package/2006/relationships"><Relationship Id="rId3" Type="http://schemas.openxmlformats.org/officeDocument/2006/relationships/image" Target="../media/image47.tiff"/><Relationship Id="rId2" Type="http://schemas.openxmlformats.org/officeDocument/2006/relationships/notesSlide" Target="../notesSlides/notesSlide44.xml"/><Relationship Id="rId1" Type="http://schemas.openxmlformats.org/officeDocument/2006/relationships/slideLayout" Target="../slideLayouts/slideLayout13.xml"/><Relationship Id="rId4" Type="http://schemas.openxmlformats.org/officeDocument/2006/relationships/image" Target="../media/image48.tiff"/></Relationships>
</file>

<file path=ppt/slides/_rels/slide4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6.xml"/><Relationship Id="rId1" Type="http://schemas.openxmlformats.org/officeDocument/2006/relationships/slideLayout" Target="../slideLayouts/slideLayout13.xml"/><Relationship Id="rId4" Type="http://schemas.openxmlformats.org/officeDocument/2006/relationships/image" Target="../media/image51.jp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tiff"/></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Shape 111"/>
        <p:cNvGrpSpPr/>
        <p:nvPr/>
      </p:nvGrpSpPr>
      <p:grpSpPr>
        <a:xfrm>
          <a:off x="0" y="0"/>
          <a:ext cx="0" cy="0"/>
          <a:chOff x="0" y="0"/>
          <a:chExt cx="0" cy="0"/>
        </a:xfrm>
      </p:grpSpPr>
      <p:sp>
        <p:nvSpPr>
          <p:cNvPr id="112" name="Google Shape;112;p14"/>
          <p:cNvSpPr txBox="1">
            <a:spLocks noGrp="1"/>
          </p:cNvSpPr>
          <p:nvPr>
            <p:ph type="ctrTitle"/>
          </p:nvPr>
        </p:nvSpPr>
        <p:spPr>
          <a:xfrm>
            <a:off x="1001104" y="1725855"/>
            <a:ext cx="6431078" cy="45719"/>
          </a:xfrm>
          <a:prstGeom prst="rect">
            <a:avLst/>
          </a:prstGeom>
          <a:noFill/>
        </p:spPr>
        <p:txBody>
          <a:bodyPr spcFirstLastPara="1" wrap="square" lIns="0" tIns="0" rIns="0" bIns="0" anchor="ctr" anchorCtr="0">
            <a:noAutofit/>
          </a:bodyPr>
          <a:lstStyle/>
          <a:p>
            <a:pPr marL="0" lvl="0" indent="0" algn="ctr" rtl="0">
              <a:spcBef>
                <a:spcPts val="0"/>
              </a:spcBef>
              <a:spcAft>
                <a:spcPts val="0"/>
              </a:spcAft>
              <a:buNone/>
            </a:pPr>
            <a:r>
              <a:rPr lang="es-ES" dirty="0" smtClean="0">
                <a:latin typeface="American Typewriter" charset="0"/>
                <a:ea typeface="American Typewriter" charset="0"/>
                <a:cs typeface="American Typewriter" charset="0"/>
              </a:rPr>
              <a:t/>
            </a:r>
            <a:br>
              <a:rPr lang="es-ES" dirty="0" smtClean="0">
                <a:latin typeface="American Typewriter" charset="0"/>
                <a:ea typeface="American Typewriter" charset="0"/>
                <a:cs typeface="American Typewriter" charset="0"/>
              </a:rPr>
            </a:br>
            <a:r>
              <a:rPr lang="es-ES" dirty="0" smtClean="0">
                <a:latin typeface="American Typewriter" charset="0"/>
                <a:ea typeface="American Typewriter" charset="0"/>
                <a:cs typeface="American Typewriter" charset="0"/>
              </a:rPr>
              <a:t/>
            </a:r>
            <a:br>
              <a:rPr lang="es-ES" dirty="0" smtClean="0">
                <a:latin typeface="American Typewriter" charset="0"/>
                <a:ea typeface="American Typewriter" charset="0"/>
                <a:cs typeface="American Typewriter" charset="0"/>
              </a:rPr>
            </a:br>
            <a:r>
              <a:rPr lang="es-ES" b="1" dirty="0" smtClean="0">
                <a:latin typeface="American Typewriter" charset="0"/>
                <a:ea typeface="American Typewriter" charset="0"/>
                <a:cs typeface="American Typewriter" charset="0"/>
              </a:rPr>
              <a:t/>
            </a:r>
            <a:br>
              <a:rPr lang="es-ES" b="1" dirty="0" smtClean="0">
                <a:latin typeface="American Typewriter" charset="0"/>
                <a:ea typeface="American Typewriter" charset="0"/>
                <a:cs typeface="American Typewriter" charset="0"/>
              </a:rPr>
            </a:br>
            <a:r>
              <a:rPr lang="es-ES" sz="1400" dirty="0" smtClean="0">
                <a:latin typeface="American Typewriter" charset="0"/>
                <a:ea typeface="American Typewriter" charset="0"/>
                <a:cs typeface="American Typewriter" charset="0"/>
              </a:rPr>
              <a:t>UNIVERSIDAD AUTONOMA DEL ESTADO DE MEXICO</a:t>
            </a:r>
            <a:br>
              <a:rPr lang="es-ES" sz="1400" dirty="0" smtClean="0">
                <a:latin typeface="American Typewriter" charset="0"/>
                <a:ea typeface="American Typewriter" charset="0"/>
                <a:cs typeface="American Typewriter" charset="0"/>
              </a:rPr>
            </a:br>
            <a:r>
              <a:rPr lang="es-ES" sz="1400" dirty="0" smtClean="0">
                <a:latin typeface="American Typewriter" charset="0"/>
                <a:ea typeface="American Typewriter" charset="0"/>
                <a:cs typeface="American Typewriter" charset="0"/>
              </a:rPr>
              <a:t>FACULTAD DE ODONTOLOGIA</a:t>
            </a:r>
            <a:br>
              <a:rPr lang="es-ES" sz="1400" dirty="0" smtClean="0">
                <a:latin typeface="American Typewriter" charset="0"/>
                <a:ea typeface="American Typewriter" charset="0"/>
                <a:cs typeface="American Typewriter" charset="0"/>
              </a:rPr>
            </a:br>
            <a:r>
              <a:rPr lang="es-ES" sz="1400" dirty="0" smtClean="0">
                <a:latin typeface="American Typewriter" charset="0"/>
                <a:ea typeface="American Typewriter" charset="0"/>
                <a:cs typeface="American Typewriter" charset="0"/>
              </a:rPr>
              <a:t>AREA DE MEDICINA BUCAL </a:t>
            </a:r>
            <a:br>
              <a:rPr lang="es-ES" sz="1400" dirty="0" smtClean="0">
                <a:latin typeface="American Typewriter" charset="0"/>
                <a:ea typeface="American Typewriter" charset="0"/>
                <a:cs typeface="American Typewriter" charset="0"/>
              </a:rPr>
            </a:br>
            <a:r>
              <a:rPr lang="es-ES" sz="1400" dirty="0" smtClean="0">
                <a:latin typeface="American Typewriter" charset="0"/>
                <a:ea typeface="American Typewriter" charset="0"/>
                <a:cs typeface="American Typewriter" charset="0"/>
              </a:rPr>
              <a:t>PLAN DE ESTUDIOS : CIRUJANO DENTISTA </a:t>
            </a:r>
            <a:br>
              <a:rPr lang="es-ES" sz="1400" dirty="0" smtClean="0">
                <a:latin typeface="American Typewriter" charset="0"/>
                <a:ea typeface="American Typewriter" charset="0"/>
                <a:cs typeface="American Typewriter" charset="0"/>
              </a:rPr>
            </a:br>
            <a:r>
              <a:rPr lang="es-ES" sz="1400" dirty="0" smtClean="0">
                <a:latin typeface="American Typewriter" charset="0"/>
                <a:ea typeface="American Typewriter" charset="0"/>
                <a:cs typeface="American Typewriter" charset="0"/>
              </a:rPr>
              <a:t>UNIDAD DE APRENDIZAJE: PATOLOGIA BUCAL I</a:t>
            </a:r>
            <a:br>
              <a:rPr lang="es-ES" sz="1400" dirty="0" smtClean="0">
                <a:latin typeface="American Typewriter" charset="0"/>
                <a:ea typeface="American Typewriter" charset="0"/>
                <a:cs typeface="American Typewriter" charset="0"/>
              </a:rPr>
            </a:br>
            <a:r>
              <a:rPr lang="es-ES" sz="3200" dirty="0" smtClean="0">
                <a:solidFill>
                  <a:srgbClr val="FF0000"/>
                </a:solidFill>
                <a:latin typeface="American Typewriter" charset="0"/>
                <a:ea typeface="American Typewriter" charset="0"/>
                <a:cs typeface="American Typewriter" charset="0"/>
              </a:rPr>
              <a:t/>
            </a:r>
            <a:br>
              <a:rPr lang="es-ES" sz="3200" dirty="0" smtClean="0">
                <a:solidFill>
                  <a:srgbClr val="FF0000"/>
                </a:solidFill>
                <a:latin typeface="American Typewriter" charset="0"/>
                <a:ea typeface="American Typewriter" charset="0"/>
                <a:cs typeface="American Typewriter" charset="0"/>
              </a:rPr>
            </a:br>
            <a:r>
              <a:rPr lang="es-ES" sz="3200" dirty="0" smtClean="0">
                <a:solidFill>
                  <a:srgbClr val="FF0000"/>
                </a:solidFill>
                <a:latin typeface="American Typewriter" charset="0"/>
                <a:ea typeface="American Typewriter" charset="0"/>
                <a:cs typeface="American Typewriter" charset="0"/>
              </a:rPr>
              <a:t>ANOMALIAS DENTARIAS DE TAMAÑO, FORMA Y NÚMERO </a:t>
            </a:r>
            <a:br>
              <a:rPr lang="es-ES" sz="3200" dirty="0" smtClean="0">
                <a:solidFill>
                  <a:srgbClr val="FF0000"/>
                </a:solidFill>
                <a:latin typeface="American Typewriter" charset="0"/>
                <a:ea typeface="American Typewriter" charset="0"/>
                <a:cs typeface="American Typewriter" charset="0"/>
              </a:rPr>
            </a:br>
            <a:r>
              <a:rPr lang="es-ES" sz="4000" dirty="0" smtClean="0">
                <a:solidFill>
                  <a:srgbClr val="FF0000"/>
                </a:solidFill>
                <a:latin typeface="American Typewriter" charset="0"/>
                <a:ea typeface="American Typewriter" charset="0"/>
                <a:cs typeface="American Typewriter" charset="0"/>
              </a:rPr>
              <a:t/>
            </a:r>
            <a:br>
              <a:rPr lang="es-ES" sz="4000" dirty="0" smtClean="0">
                <a:solidFill>
                  <a:srgbClr val="FF0000"/>
                </a:solidFill>
                <a:latin typeface="American Typewriter" charset="0"/>
                <a:ea typeface="American Typewriter" charset="0"/>
                <a:cs typeface="American Typewriter" charset="0"/>
              </a:rPr>
            </a:br>
            <a:r>
              <a:rPr lang="es-ES" sz="1800" dirty="0" smtClean="0">
                <a:solidFill>
                  <a:srgbClr val="FF0000"/>
                </a:solidFill>
                <a:latin typeface="American Typewriter" charset="0"/>
                <a:ea typeface="American Typewriter" charset="0"/>
                <a:cs typeface="American Typewriter" charset="0"/>
              </a:rPr>
              <a:t>ELABORADO POR:</a:t>
            </a:r>
            <a:br>
              <a:rPr lang="es-ES" sz="1800" dirty="0" smtClean="0">
                <a:solidFill>
                  <a:srgbClr val="FF0000"/>
                </a:solidFill>
                <a:latin typeface="American Typewriter" charset="0"/>
                <a:ea typeface="American Typewriter" charset="0"/>
                <a:cs typeface="American Typewriter" charset="0"/>
              </a:rPr>
            </a:br>
            <a:r>
              <a:rPr lang="es-ES" sz="1800" dirty="0" smtClean="0">
                <a:solidFill>
                  <a:srgbClr val="FF0000"/>
                </a:solidFill>
                <a:latin typeface="American Typewriter" charset="0"/>
                <a:ea typeface="American Typewriter" charset="0"/>
                <a:cs typeface="American Typewriter" charset="0"/>
              </a:rPr>
              <a:t>DR. EN E. MARILUZ  DIAZ  GUZMAN </a:t>
            </a:r>
            <a:r>
              <a:rPr lang="es-ES" sz="3200" dirty="0" smtClean="0">
                <a:latin typeface="American Typewriter" charset="0"/>
                <a:ea typeface="American Typewriter" charset="0"/>
                <a:cs typeface="American Typewriter" charset="0"/>
              </a:rPr>
              <a:t/>
            </a:r>
            <a:br>
              <a:rPr lang="es-ES" sz="3200" dirty="0" smtClean="0">
                <a:latin typeface="American Typewriter" charset="0"/>
                <a:ea typeface="American Typewriter" charset="0"/>
                <a:cs typeface="American Typewriter" charset="0"/>
              </a:rPr>
            </a:br>
            <a:r>
              <a:rPr lang="es-ES" sz="2400" dirty="0" smtClean="0">
                <a:latin typeface="American Typewriter" charset="0"/>
                <a:ea typeface="American Typewriter" charset="0"/>
                <a:cs typeface="American Typewriter" charset="0"/>
              </a:rPr>
              <a:t/>
            </a:r>
            <a:br>
              <a:rPr lang="es-ES" sz="2400" dirty="0" smtClean="0">
                <a:latin typeface="American Typewriter" charset="0"/>
                <a:ea typeface="American Typewriter" charset="0"/>
                <a:cs typeface="American Typewriter" charset="0"/>
              </a:rPr>
            </a:br>
            <a:r>
              <a:rPr lang="es-ES" sz="3200" dirty="0" smtClean="0">
                <a:latin typeface="American Typewriter" charset="0"/>
                <a:ea typeface="American Typewriter" charset="0"/>
                <a:cs typeface="American Typewriter" charset="0"/>
              </a:rPr>
              <a:t/>
            </a:r>
            <a:br>
              <a:rPr lang="es-ES" sz="3200" dirty="0" smtClean="0">
                <a:latin typeface="American Typewriter" charset="0"/>
                <a:ea typeface="American Typewriter" charset="0"/>
                <a:cs typeface="American Typewriter" charset="0"/>
              </a:rPr>
            </a:br>
            <a:r>
              <a:rPr lang="es-ES" sz="3200" dirty="0" smtClean="0">
                <a:latin typeface="American Typewriter" charset="0"/>
                <a:ea typeface="American Typewriter" charset="0"/>
                <a:cs typeface="American Typewriter" charset="0"/>
              </a:rPr>
              <a:t/>
            </a:r>
            <a:br>
              <a:rPr lang="es-ES" sz="3200" dirty="0" smtClean="0">
                <a:latin typeface="American Typewriter" charset="0"/>
                <a:ea typeface="American Typewriter" charset="0"/>
                <a:cs typeface="American Typewriter" charset="0"/>
              </a:rPr>
            </a:br>
            <a:endParaRPr sz="3200" dirty="0">
              <a:latin typeface="American Typewriter" charset="0"/>
              <a:ea typeface="American Typewriter" charset="0"/>
              <a:cs typeface="American Typewriter"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5" name="Marcador de número de diapositiva 4"/>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MX" smtClean="0"/>
              <a:t>10</a:t>
            </a:fld>
            <a:endParaRPr lang="es-MX"/>
          </a:p>
        </p:txBody>
      </p:sp>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4680" y="1410346"/>
            <a:ext cx="3019724" cy="2005768"/>
          </a:xfrm>
          <a:prstGeom prst="rect">
            <a:avLst/>
          </a:prstGeom>
        </p:spPr>
      </p:pic>
      <p:pic>
        <p:nvPicPr>
          <p:cNvPr id="8" name="Imagen 7"/>
          <p:cNvPicPr>
            <a:picLocks noChangeAspect="1"/>
          </p:cNvPicPr>
          <p:nvPr/>
        </p:nvPicPr>
        <p:blipFill>
          <a:blip r:embed="rId4"/>
          <a:stretch>
            <a:fillRect/>
          </a:stretch>
        </p:blipFill>
        <p:spPr>
          <a:xfrm>
            <a:off x="4740807" y="1410346"/>
            <a:ext cx="3434286" cy="2203667"/>
          </a:xfrm>
          <a:prstGeom prst="rect">
            <a:avLst/>
          </a:prstGeom>
        </p:spPr>
      </p:pic>
      <p:sp>
        <p:nvSpPr>
          <p:cNvPr id="10" name="CuadroTexto 9"/>
          <p:cNvSpPr txBox="1"/>
          <p:nvPr/>
        </p:nvSpPr>
        <p:spPr>
          <a:xfrm>
            <a:off x="1032812" y="4479902"/>
            <a:ext cx="3585237" cy="307777"/>
          </a:xfrm>
          <a:prstGeom prst="rect">
            <a:avLst/>
          </a:prstGeom>
          <a:noFill/>
        </p:spPr>
        <p:txBody>
          <a:bodyPr wrap="square" rtlCol="0">
            <a:spAutoFit/>
          </a:bodyPr>
          <a:lstStyle/>
          <a:p>
            <a:r>
              <a:rPr lang="es-MX" dirty="0" err="1" smtClean="0"/>
              <a:t>Microdoncia</a:t>
            </a:r>
            <a:r>
              <a:rPr lang="es-MX" dirty="0" smtClean="0"/>
              <a:t> dental </a:t>
            </a:r>
            <a:endParaRPr lang="es-MX" dirty="0"/>
          </a:p>
        </p:txBody>
      </p:sp>
    </p:spTree>
    <p:extLst>
      <p:ext uri="{BB962C8B-B14F-4D97-AF65-F5344CB8AC3E}">
        <p14:creationId xmlns:p14="http://schemas.microsoft.com/office/powerpoint/2010/main" val="33210127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311200" y="314010"/>
            <a:ext cx="8205718" cy="1268538"/>
          </a:xfrm>
        </p:spPr>
        <p:txBody>
          <a:bodyPr/>
          <a:lstStyle/>
          <a:p>
            <a:r>
              <a:rPr lang="es-ES_tradnl" dirty="0" smtClean="0">
                <a:latin typeface="BlairMdITC TT Medium" charset="0"/>
                <a:ea typeface="BlairMdITC TT Medium" charset="0"/>
                <a:cs typeface="BlairMdITC TT Medium" charset="0"/>
              </a:rPr>
              <a:t>   II - ANOMALIAS   DENTARIAS       </a:t>
            </a:r>
            <a:br>
              <a:rPr lang="es-ES_tradnl" dirty="0" smtClean="0">
                <a:latin typeface="BlairMdITC TT Medium" charset="0"/>
                <a:ea typeface="BlairMdITC TT Medium" charset="0"/>
                <a:cs typeface="BlairMdITC TT Medium" charset="0"/>
              </a:rPr>
            </a:br>
            <a:r>
              <a:rPr lang="es-ES_tradnl" dirty="0">
                <a:latin typeface="BlairMdITC TT Medium" charset="0"/>
                <a:ea typeface="BlairMdITC TT Medium" charset="0"/>
                <a:cs typeface="BlairMdITC TT Medium" charset="0"/>
              </a:rPr>
              <a:t> </a:t>
            </a:r>
            <a:r>
              <a:rPr lang="es-ES_tradnl" dirty="0" smtClean="0">
                <a:latin typeface="BlairMdITC TT Medium" charset="0"/>
                <a:ea typeface="BlairMdITC TT Medium" charset="0"/>
                <a:cs typeface="BlairMdITC TT Medium" charset="0"/>
              </a:rPr>
              <a:t>       DE  FORMA</a:t>
            </a:r>
            <a:endParaRPr lang="es-ES_tradnl" dirty="0">
              <a:latin typeface="BlairMdITC TT Medium" charset="0"/>
              <a:ea typeface="BlairMdITC TT Medium" charset="0"/>
              <a:cs typeface="BlairMdITC TT Medium" charset="0"/>
            </a:endParaRPr>
          </a:p>
        </p:txBody>
      </p:sp>
      <p:sp>
        <p:nvSpPr>
          <p:cNvPr id="4" name="Marcador de número de diapositiva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11</a:t>
            </a:fld>
            <a:endParaRPr lang="en"/>
          </a:p>
        </p:txBody>
      </p:sp>
      <p:sp>
        <p:nvSpPr>
          <p:cNvPr id="6" name="Rectángulo 5"/>
          <p:cNvSpPr/>
          <p:nvPr/>
        </p:nvSpPr>
        <p:spPr>
          <a:xfrm>
            <a:off x="1184114" y="1662769"/>
            <a:ext cx="7203367" cy="2031325"/>
          </a:xfrm>
          <a:prstGeom prst="rect">
            <a:avLst/>
          </a:prstGeom>
        </p:spPr>
        <p:txBody>
          <a:bodyPr wrap="square">
            <a:spAutoFit/>
          </a:bodyPr>
          <a:lstStyle/>
          <a:p>
            <a:pPr>
              <a:buClr>
                <a:schemeClr val="bg1"/>
              </a:buClr>
              <a:buSzPct val="120000"/>
              <a:buFont typeface="Arial" charset="0"/>
              <a:buChar char="•"/>
            </a:pPr>
            <a:r>
              <a:rPr lang="es-ES_tradnl" sz="1800" dirty="0" smtClean="0">
                <a:latin typeface="BlairMdITC TT Medium" charset="0"/>
                <a:ea typeface="BlairMdITC TT Medium" charset="0"/>
                <a:cs typeface="BlairMdITC TT Medium" charset="0"/>
              </a:rPr>
              <a:t> a) CONOIDISMO</a:t>
            </a:r>
          </a:p>
          <a:p>
            <a:pPr>
              <a:buClr>
                <a:schemeClr val="bg1"/>
              </a:buClr>
              <a:buSzPct val="120000"/>
              <a:buFont typeface="Arial" charset="0"/>
              <a:buChar char="•"/>
            </a:pPr>
            <a:r>
              <a:rPr lang="es-ES_tradnl" sz="1800" dirty="0" smtClean="0">
                <a:latin typeface="BlairMdITC TT Medium" charset="0"/>
                <a:ea typeface="BlairMdITC TT Medium" charset="0"/>
                <a:cs typeface="BlairMdITC TT Medium" charset="0"/>
              </a:rPr>
              <a:t> b) DILACERACION</a:t>
            </a:r>
          </a:p>
          <a:p>
            <a:pPr>
              <a:buClr>
                <a:schemeClr val="bg1"/>
              </a:buClr>
              <a:buSzPct val="120000"/>
              <a:buFont typeface="Arial" charset="0"/>
              <a:buChar char="•"/>
            </a:pPr>
            <a:r>
              <a:rPr lang="es-ES_tradnl" sz="1800" dirty="0" smtClean="0">
                <a:latin typeface="BlairMdITC TT Medium" charset="0"/>
                <a:ea typeface="BlairMdITC TT Medium" charset="0"/>
                <a:cs typeface="BlairMdITC TT Medium" charset="0"/>
              </a:rPr>
              <a:t> c) TAURODONTISMO</a:t>
            </a:r>
          </a:p>
          <a:p>
            <a:pPr>
              <a:buClr>
                <a:schemeClr val="bg1"/>
              </a:buClr>
              <a:buSzPct val="120000"/>
              <a:buFont typeface="Arial" charset="0"/>
              <a:buChar char="•"/>
            </a:pPr>
            <a:r>
              <a:rPr lang="es-ES_tradnl" sz="1800" dirty="0" smtClean="0">
                <a:latin typeface="BlairMdITC TT Medium" charset="0"/>
                <a:ea typeface="BlairMdITC TT Medium" charset="0"/>
                <a:cs typeface="BlairMdITC TT Medium" charset="0"/>
              </a:rPr>
              <a:t> d) DENS IN DENTE</a:t>
            </a:r>
          </a:p>
          <a:p>
            <a:pPr>
              <a:buClr>
                <a:schemeClr val="bg1"/>
              </a:buClr>
              <a:buSzPct val="120000"/>
              <a:buFont typeface="Arial" charset="0"/>
              <a:buChar char="•"/>
            </a:pPr>
            <a:r>
              <a:rPr lang="es-ES_tradnl" sz="1800" dirty="0" smtClean="0">
                <a:latin typeface="BlairMdITC TT Medium" charset="0"/>
                <a:ea typeface="BlairMdITC TT Medium" charset="0"/>
                <a:cs typeface="BlairMdITC TT Medium" charset="0"/>
              </a:rPr>
              <a:t> e) FUSION, CONCRESCENCIA , SINOSTOSIS RADICULAR </a:t>
            </a:r>
          </a:p>
          <a:p>
            <a:pPr>
              <a:buClr>
                <a:schemeClr val="bg1"/>
              </a:buClr>
              <a:buSzPct val="120000"/>
              <a:buFont typeface="Arial" charset="0"/>
              <a:buChar char="•"/>
            </a:pPr>
            <a:r>
              <a:rPr lang="es-ES_tradnl" sz="1800" dirty="0" smtClean="0">
                <a:latin typeface="BlairMdITC TT Medium" charset="0"/>
                <a:ea typeface="BlairMdITC TT Medium" charset="0"/>
                <a:cs typeface="BlairMdITC TT Medium" charset="0"/>
              </a:rPr>
              <a:t> f) DIENTE DE HUTCHINSON </a:t>
            </a:r>
          </a:p>
          <a:p>
            <a:pPr algn="ctr">
              <a:buClr>
                <a:schemeClr val="bg1"/>
              </a:buClr>
              <a:buSzPct val="120000"/>
              <a:buFont typeface="Arial" charset="0"/>
              <a:buChar char="•"/>
            </a:pPr>
            <a:endParaRPr lang="es-ES" sz="1800" dirty="0" smtClean="0">
              <a:latin typeface="BlairMdITC TT Medium" charset="0"/>
              <a:ea typeface="BlairMdITC TT Medium" charset="0"/>
              <a:cs typeface="BlairMdITC TT Medium" charset="0"/>
            </a:endParaRPr>
          </a:p>
        </p:txBody>
      </p:sp>
    </p:spTree>
    <p:extLst>
      <p:ext uri="{BB962C8B-B14F-4D97-AF65-F5344CB8AC3E}">
        <p14:creationId xmlns:p14="http://schemas.microsoft.com/office/powerpoint/2010/main" val="11021135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327859" y="380075"/>
            <a:ext cx="6711900" cy="623100"/>
          </a:xfrm>
        </p:spPr>
        <p:txBody>
          <a:bodyPr/>
          <a:lstStyle/>
          <a:p>
            <a:r>
              <a:rPr lang="es-MX" dirty="0" smtClean="0"/>
              <a:t> a)        CONOIDISMO </a:t>
            </a:r>
            <a:endParaRPr lang="es-MX" dirty="0"/>
          </a:p>
        </p:txBody>
      </p:sp>
      <p:sp>
        <p:nvSpPr>
          <p:cNvPr id="3" name="Marcador de texto 2"/>
          <p:cNvSpPr>
            <a:spLocks noGrp="1"/>
          </p:cNvSpPr>
          <p:nvPr>
            <p:ph type="body" idx="1"/>
          </p:nvPr>
        </p:nvSpPr>
        <p:spPr>
          <a:xfrm>
            <a:off x="1327859" y="1100029"/>
            <a:ext cx="6711900" cy="3290301"/>
          </a:xfrm>
        </p:spPr>
        <p:txBody>
          <a:bodyPr/>
          <a:lstStyle/>
          <a:p>
            <a:r>
              <a:rPr lang="es-MX" sz="2000" dirty="0" smtClean="0"/>
              <a:t>SON DIENTES QUE ADOPTAN LA FORMA DE CONO. </a:t>
            </a:r>
          </a:p>
          <a:p>
            <a:r>
              <a:rPr lang="es-MX" sz="1800" dirty="0" smtClean="0"/>
              <a:t>ETIOLOGIA</a:t>
            </a:r>
          </a:p>
          <a:p>
            <a:pPr marL="114300" indent="0">
              <a:buNone/>
            </a:pPr>
            <a:r>
              <a:rPr lang="es-MX" sz="1800" dirty="0" smtClean="0"/>
              <a:t>      Hereditario </a:t>
            </a:r>
          </a:p>
          <a:p>
            <a:pPr marL="114300" indent="0">
              <a:buNone/>
            </a:pPr>
            <a:r>
              <a:rPr lang="es-MX" sz="1800" dirty="0" smtClean="0"/>
              <a:t>      Por alteraciones genéticas</a:t>
            </a:r>
          </a:p>
          <a:p>
            <a:pPr marL="114300" indent="0">
              <a:buNone/>
            </a:pPr>
            <a:r>
              <a:rPr lang="es-MX" sz="1800" dirty="0" smtClean="0"/>
              <a:t> CARACTERISTICAS CLINICAS </a:t>
            </a:r>
          </a:p>
          <a:p>
            <a:pPr marL="114300" indent="0">
              <a:buNone/>
            </a:pPr>
            <a:r>
              <a:rPr lang="es-MX" sz="1800" dirty="0"/>
              <a:t>P</a:t>
            </a:r>
            <a:r>
              <a:rPr lang="es-MX" sz="1800" dirty="0" smtClean="0"/>
              <a:t>ueden afectar a todo el diente o a la corona o a la </a:t>
            </a:r>
            <a:r>
              <a:rPr lang="es-MX" sz="1800" dirty="0" err="1" smtClean="0"/>
              <a:t>raiz</a:t>
            </a:r>
            <a:r>
              <a:rPr lang="es-MX" sz="1800" dirty="0" smtClean="0"/>
              <a:t> . Dientes mas afectados : Incisivo lateral superior. Terceros molares  </a:t>
            </a:r>
            <a:endParaRPr lang="es-MX" sz="1800" dirty="0"/>
          </a:p>
        </p:txBody>
      </p:sp>
      <p:sp>
        <p:nvSpPr>
          <p:cNvPr id="4" name="Marcador de número de diapositiva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12</a:t>
            </a:fld>
            <a:endParaRPr lang="es-MX"/>
          </a:p>
        </p:txBody>
      </p:sp>
    </p:spTree>
    <p:extLst>
      <p:ext uri="{BB962C8B-B14F-4D97-AF65-F5344CB8AC3E}">
        <p14:creationId xmlns:p14="http://schemas.microsoft.com/office/powerpoint/2010/main" val="39271862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MX" smtClean="0"/>
              <a:t>13</a:t>
            </a:fld>
            <a:endParaRPr lang="es-MX"/>
          </a:p>
        </p:txBody>
      </p:sp>
      <p:sp>
        <p:nvSpPr>
          <p:cNvPr id="2" name="Título 1"/>
          <p:cNvSpPr>
            <a:spLocks noGrp="1"/>
          </p:cNvSpPr>
          <p:nvPr>
            <p:ph type="title" idx="4294967295"/>
          </p:nvPr>
        </p:nvSpPr>
        <p:spPr>
          <a:xfrm>
            <a:off x="2432050" y="484188"/>
            <a:ext cx="6711950" cy="622300"/>
          </a:xfrm>
        </p:spPr>
        <p:txBody>
          <a:bodyPr/>
          <a:lstStyle/>
          <a:p>
            <a:r>
              <a:rPr lang="es-MX" dirty="0" smtClean="0"/>
              <a:t>          CONOIDISMO </a:t>
            </a:r>
            <a:endParaRPr lang="es-MX" dirty="0"/>
          </a:p>
        </p:txBody>
      </p:sp>
      <p:pic>
        <p:nvPicPr>
          <p:cNvPr id="5" name="Imagen 4"/>
          <p:cNvPicPr>
            <a:picLocks noChangeAspect="1"/>
          </p:cNvPicPr>
          <p:nvPr/>
        </p:nvPicPr>
        <p:blipFill>
          <a:blip r:embed="rId3"/>
          <a:stretch>
            <a:fillRect/>
          </a:stretch>
        </p:blipFill>
        <p:spPr>
          <a:xfrm>
            <a:off x="242818" y="1106488"/>
            <a:ext cx="2619375" cy="1743075"/>
          </a:xfrm>
          <a:prstGeom prst="rect">
            <a:avLst/>
          </a:prstGeom>
        </p:spPr>
      </p:pic>
      <p:pic>
        <p:nvPicPr>
          <p:cNvPr id="6" name="Imagen 5"/>
          <p:cNvPicPr>
            <a:picLocks noChangeAspect="1"/>
          </p:cNvPicPr>
          <p:nvPr/>
        </p:nvPicPr>
        <p:blipFill>
          <a:blip r:embed="rId4"/>
          <a:stretch>
            <a:fillRect/>
          </a:stretch>
        </p:blipFill>
        <p:spPr>
          <a:xfrm>
            <a:off x="4936296" y="1311366"/>
            <a:ext cx="2133600" cy="1428750"/>
          </a:xfrm>
          <a:prstGeom prst="rect">
            <a:avLst/>
          </a:prstGeom>
        </p:spPr>
      </p:pic>
      <p:pic>
        <p:nvPicPr>
          <p:cNvPr id="7" name="Imagen 6"/>
          <p:cNvPicPr>
            <a:picLocks noChangeAspect="1"/>
          </p:cNvPicPr>
          <p:nvPr/>
        </p:nvPicPr>
        <p:blipFill>
          <a:blip r:embed="rId5"/>
          <a:stretch>
            <a:fillRect/>
          </a:stretch>
        </p:blipFill>
        <p:spPr>
          <a:xfrm>
            <a:off x="2790995" y="3326019"/>
            <a:ext cx="3114675" cy="1466850"/>
          </a:xfrm>
          <a:prstGeom prst="rect">
            <a:avLst/>
          </a:prstGeom>
        </p:spPr>
      </p:pic>
    </p:spTree>
    <p:extLst>
      <p:ext uri="{BB962C8B-B14F-4D97-AF65-F5344CB8AC3E}">
        <p14:creationId xmlns:p14="http://schemas.microsoft.com/office/powerpoint/2010/main" val="21937546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14</a:t>
            </a:fld>
            <a:endParaRPr lang="en"/>
          </a:p>
        </p:txBody>
      </p:sp>
      <p:sp>
        <p:nvSpPr>
          <p:cNvPr id="3" name="CuadroTexto 2"/>
          <p:cNvSpPr txBox="1"/>
          <p:nvPr/>
        </p:nvSpPr>
        <p:spPr>
          <a:xfrm>
            <a:off x="1648178" y="349956"/>
            <a:ext cx="5384800" cy="738664"/>
          </a:xfrm>
          <a:prstGeom prst="rect">
            <a:avLst/>
          </a:prstGeom>
          <a:noFill/>
        </p:spPr>
        <p:txBody>
          <a:bodyPr wrap="square" rtlCol="0">
            <a:spAutoFit/>
          </a:bodyPr>
          <a:lstStyle/>
          <a:p>
            <a:r>
              <a:rPr lang="es-ES_tradnl" sz="4200" dirty="0" smtClean="0">
                <a:latin typeface="BlairMdITC TT Medium" charset="0"/>
                <a:ea typeface="BlairMdITC TT Medium" charset="0"/>
                <a:cs typeface="BlairMdITC TT Medium" charset="0"/>
              </a:rPr>
              <a:t> b)    </a:t>
            </a:r>
            <a:r>
              <a:rPr lang="es-ES_tradnl" sz="4200" dirty="0" err="1" smtClean="0">
                <a:latin typeface="BlairMdITC TT Medium" charset="0"/>
                <a:ea typeface="BlairMdITC TT Medium" charset="0"/>
                <a:cs typeface="BlairMdITC TT Medium" charset="0"/>
              </a:rPr>
              <a:t>Dilaceraci</a:t>
            </a:r>
            <a:r>
              <a:rPr lang="es-ES" sz="4200" dirty="0" err="1" smtClean="0">
                <a:latin typeface="BlairMdITC TT Medium" charset="0"/>
                <a:ea typeface="BlairMdITC TT Medium" charset="0"/>
                <a:cs typeface="BlairMdITC TT Medium" charset="0"/>
              </a:rPr>
              <a:t>ón</a:t>
            </a:r>
            <a:endParaRPr lang="es-ES_tradnl" sz="4200" dirty="0">
              <a:latin typeface="BlairMdITC TT Medium" charset="0"/>
              <a:ea typeface="BlairMdITC TT Medium" charset="0"/>
              <a:cs typeface="BlairMdITC TT Medium" charset="0"/>
            </a:endParaRPr>
          </a:p>
        </p:txBody>
      </p:sp>
      <p:sp>
        <p:nvSpPr>
          <p:cNvPr id="4" name="CuadroTexto 3"/>
          <p:cNvSpPr txBox="1"/>
          <p:nvPr/>
        </p:nvSpPr>
        <p:spPr>
          <a:xfrm>
            <a:off x="1936044" y="1259245"/>
            <a:ext cx="4809067" cy="861774"/>
          </a:xfrm>
          <a:prstGeom prst="rect">
            <a:avLst/>
          </a:prstGeom>
          <a:noFill/>
        </p:spPr>
        <p:txBody>
          <a:bodyPr wrap="square" rtlCol="0">
            <a:spAutoFit/>
          </a:bodyPr>
          <a:lstStyle/>
          <a:p>
            <a:pPr algn="ctr"/>
            <a:r>
              <a:rPr lang="es-ES_tradnl" sz="1800" dirty="0" err="1" smtClean="0">
                <a:latin typeface="American Typewriter" charset="0"/>
              </a:rPr>
              <a:t>Raices</a:t>
            </a:r>
            <a:r>
              <a:rPr lang="es-ES_tradnl" sz="1800" dirty="0" smtClean="0">
                <a:latin typeface="American Typewriter" charset="0"/>
              </a:rPr>
              <a:t> desviadas con respecto a su eje longitudinal </a:t>
            </a:r>
            <a:endParaRPr lang="es-ES" dirty="0" smtClean="0"/>
          </a:p>
          <a:p>
            <a:endParaRPr lang="es-ES_tradnl" dirty="0"/>
          </a:p>
        </p:txBody>
      </p:sp>
      <p:pic>
        <p:nvPicPr>
          <p:cNvPr id="6" name="Imagen 5"/>
          <p:cNvPicPr>
            <a:picLocks noChangeAspect="1"/>
          </p:cNvPicPr>
          <p:nvPr/>
        </p:nvPicPr>
        <p:blipFill>
          <a:blip r:embed="rId3"/>
          <a:stretch>
            <a:fillRect/>
          </a:stretch>
        </p:blipFill>
        <p:spPr>
          <a:xfrm>
            <a:off x="1196333" y="2291645"/>
            <a:ext cx="2010399" cy="2043826"/>
          </a:xfrm>
          <a:prstGeom prst="rect">
            <a:avLst/>
          </a:prstGeom>
        </p:spPr>
      </p:pic>
      <p:pic>
        <p:nvPicPr>
          <p:cNvPr id="7" name="Imagen 6"/>
          <p:cNvPicPr>
            <a:picLocks noChangeAspect="1"/>
          </p:cNvPicPr>
          <p:nvPr/>
        </p:nvPicPr>
        <p:blipFill rotWithShape="1">
          <a:blip r:embed="rId4"/>
          <a:srcRect l="26296" t="19105" r="24445" b="16799"/>
          <a:stretch/>
        </p:blipFill>
        <p:spPr>
          <a:xfrm>
            <a:off x="5689600" y="2231988"/>
            <a:ext cx="2111022" cy="2163139"/>
          </a:xfrm>
          <a:prstGeom prst="rect">
            <a:avLst/>
          </a:prstGeom>
        </p:spPr>
      </p:pic>
    </p:spTree>
    <p:extLst>
      <p:ext uri="{BB962C8B-B14F-4D97-AF65-F5344CB8AC3E}">
        <p14:creationId xmlns:p14="http://schemas.microsoft.com/office/powerpoint/2010/main" val="35814015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15</a:t>
            </a:fld>
            <a:endParaRPr lang="es-MX"/>
          </a:p>
        </p:txBody>
      </p:sp>
      <p:sp>
        <p:nvSpPr>
          <p:cNvPr id="3" name="Rectángulo 2"/>
          <p:cNvSpPr/>
          <p:nvPr/>
        </p:nvSpPr>
        <p:spPr>
          <a:xfrm>
            <a:off x="1082148" y="1393273"/>
            <a:ext cx="7897392" cy="2677656"/>
          </a:xfrm>
          <a:prstGeom prst="rect">
            <a:avLst/>
          </a:prstGeom>
        </p:spPr>
        <p:txBody>
          <a:bodyPr wrap="square">
            <a:spAutoFit/>
          </a:bodyPr>
          <a:lstStyle/>
          <a:p>
            <a:pPr algn="ctr"/>
            <a:endParaRPr lang="es-ES" dirty="0"/>
          </a:p>
          <a:p>
            <a:r>
              <a:rPr lang="es-ES_tradnl" dirty="0" smtClean="0"/>
              <a:t>ETIOLOGIA </a:t>
            </a:r>
          </a:p>
          <a:p>
            <a:r>
              <a:rPr lang="es-ES_tradnl" dirty="0" smtClean="0"/>
              <a:t>HERENCIA</a:t>
            </a:r>
          </a:p>
          <a:p>
            <a:r>
              <a:rPr lang="es-ES_tradnl" dirty="0" smtClean="0"/>
              <a:t>FALTA DE ESPACIO EN MAXILARES </a:t>
            </a:r>
          </a:p>
          <a:p>
            <a:r>
              <a:rPr lang="es-ES_tradnl" dirty="0" smtClean="0"/>
              <a:t>CALCIFICACION DEL TRAMO OSEO DURANTE LA FORMACION RADICULAR </a:t>
            </a:r>
          </a:p>
          <a:p>
            <a:endParaRPr lang="es-ES_tradnl" dirty="0"/>
          </a:p>
          <a:p>
            <a:r>
              <a:rPr lang="es-ES_tradnl" dirty="0" smtClean="0"/>
              <a:t>DIENTES MAS AFECTADOS</a:t>
            </a:r>
          </a:p>
          <a:p>
            <a:r>
              <a:rPr lang="es-ES_tradnl" dirty="0" smtClean="0"/>
              <a:t>INCISIVO LATERAL SUPERIOR, PREMOLARES, TERCEROS MOLARES </a:t>
            </a:r>
          </a:p>
          <a:p>
            <a:endParaRPr lang="es-ES_tradnl" dirty="0"/>
          </a:p>
          <a:p>
            <a:r>
              <a:rPr lang="es-ES_tradnl" dirty="0" smtClean="0"/>
              <a:t>CARACTERISTICAS CLINICAS </a:t>
            </a:r>
          </a:p>
          <a:p>
            <a:r>
              <a:rPr lang="es-ES_tradnl" dirty="0" smtClean="0"/>
              <a:t>LA RAIZ PUEDE TENER UNA CURVATURA  ( SIMPLE) DOS CURVATURAS ( COMPUESTA)</a:t>
            </a:r>
          </a:p>
          <a:p>
            <a:r>
              <a:rPr lang="es-ES_tradnl" dirty="0" smtClean="0"/>
              <a:t>TRES O MAS CURVATURAS (COMPLEJA)</a:t>
            </a:r>
            <a:endParaRPr lang="es-ES_tradnl" dirty="0"/>
          </a:p>
        </p:txBody>
      </p:sp>
      <p:sp>
        <p:nvSpPr>
          <p:cNvPr id="4" name="CuadroTexto 3"/>
          <p:cNvSpPr txBox="1"/>
          <p:nvPr/>
        </p:nvSpPr>
        <p:spPr>
          <a:xfrm>
            <a:off x="1361732" y="1032812"/>
            <a:ext cx="5328518" cy="400110"/>
          </a:xfrm>
          <a:prstGeom prst="rect">
            <a:avLst/>
          </a:prstGeom>
          <a:noFill/>
        </p:spPr>
        <p:txBody>
          <a:bodyPr wrap="square" rtlCol="0">
            <a:spAutoFit/>
          </a:bodyPr>
          <a:lstStyle/>
          <a:p>
            <a:r>
              <a:rPr lang="es-MX" sz="2000" dirty="0" smtClean="0"/>
              <a:t>  DILACERACIÓN   </a:t>
            </a:r>
            <a:endParaRPr lang="es-MX" sz="2000" dirty="0"/>
          </a:p>
        </p:txBody>
      </p:sp>
    </p:spTree>
    <p:extLst>
      <p:ext uri="{BB962C8B-B14F-4D97-AF65-F5344CB8AC3E}">
        <p14:creationId xmlns:p14="http://schemas.microsoft.com/office/powerpoint/2010/main" val="12480174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16</a:t>
            </a:fld>
            <a:endParaRPr lang="es-MX"/>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49248" y="2978959"/>
            <a:ext cx="1831336" cy="2066925"/>
          </a:xfrm>
          <a:prstGeom prst="rect">
            <a:avLst/>
          </a:prstGeom>
        </p:spPr>
      </p:pic>
      <p:pic>
        <p:nvPicPr>
          <p:cNvPr id="5" name="Imagen 4"/>
          <p:cNvPicPr>
            <a:picLocks noChangeAspect="1"/>
          </p:cNvPicPr>
          <p:nvPr/>
        </p:nvPicPr>
        <p:blipFill>
          <a:blip r:embed="rId4"/>
          <a:stretch>
            <a:fillRect/>
          </a:stretch>
        </p:blipFill>
        <p:spPr>
          <a:xfrm>
            <a:off x="536483" y="2479676"/>
            <a:ext cx="1847850" cy="2466975"/>
          </a:xfrm>
          <a:prstGeom prst="rect">
            <a:avLst/>
          </a:prstGeom>
        </p:spPr>
      </p:pic>
      <p:pic>
        <p:nvPicPr>
          <p:cNvPr id="6" name="Imagen 5"/>
          <p:cNvPicPr>
            <a:picLocks noChangeAspect="1"/>
          </p:cNvPicPr>
          <p:nvPr/>
        </p:nvPicPr>
        <p:blipFill>
          <a:blip r:embed="rId5"/>
          <a:stretch>
            <a:fillRect/>
          </a:stretch>
        </p:blipFill>
        <p:spPr>
          <a:xfrm>
            <a:off x="3444452" y="624151"/>
            <a:ext cx="2505075" cy="1828800"/>
          </a:xfrm>
          <a:prstGeom prst="rect">
            <a:avLst/>
          </a:prstGeom>
        </p:spPr>
      </p:pic>
    </p:spTree>
    <p:extLst>
      <p:ext uri="{BB962C8B-B14F-4D97-AF65-F5344CB8AC3E}">
        <p14:creationId xmlns:p14="http://schemas.microsoft.com/office/powerpoint/2010/main" val="23304075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17</a:t>
            </a:fld>
            <a:endParaRPr lang="en"/>
          </a:p>
        </p:txBody>
      </p:sp>
      <p:sp>
        <p:nvSpPr>
          <p:cNvPr id="3" name="CuadroTexto 2"/>
          <p:cNvSpPr txBox="1"/>
          <p:nvPr/>
        </p:nvSpPr>
        <p:spPr>
          <a:xfrm>
            <a:off x="1399823" y="553155"/>
            <a:ext cx="6400800" cy="738664"/>
          </a:xfrm>
          <a:prstGeom prst="rect">
            <a:avLst/>
          </a:prstGeom>
          <a:noFill/>
        </p:spPr>
        <p:txBody>
          <a:bodyPr wrap="square" rtlCol="0">
            <a:spAutoFit/>
          </a:bodyPr>
          <a:lstStyle/>
          <a:p>
            <a:pPr algn="ctr"/>
            <a:r>
              <a:rPr lang="es-ES_tradnl" sz="4200" dirty="0" smtClean="0">
                <a:latin typeface="BlairMdITC TT Medium" charset="0"/>
                <a:ea typeface="BlairMdITC TT Medium" charset="0"/>
                <a:cs typeface="BlairMdITC TT Medium" charset="0"/>
              </a:rPr>
              <a:t>c)  </a:t>
            </a:r>
            <a:r>
              <a:rPr lang="es-ES_tradnl" sz="4200" dirty="0" err="1" smtClean="0">
                <a:latin typeface="BlairMdITC TT Medium" charset="0"/>
                <a:ea typeface="BlairMdITC TT Medium" charset="0"/>
                <a:cs typeface="BlairMdITC TT Medium" charset="0"/>
              </a:rPr>
              <a:t>Taurodontismo</a:t>
            </a:r>
            <a:endParaRPr lang="es-ES_tradnl" sz="4200" dirty="0">
              <a:latin typeface="BlairMdITC TT Medium" charset="0"/>
              <a:ea typeface="BlairMdITC TT Medium" charset="0"/>
              <a:cs typeface="BlairMdITC TT Medium" charset="0"/>
            </a:endParaRPr>
          </a:p>
        </p:txBody>
      </p:sp>
      <p:sp>
        <p:nvSpPr>
          <p:cNvPr id="4" name="CuadroTexto 3"/>
          <p:cNvSpPr txBox="1"/>
          <p:nvPr/>
        </p:nvSpPr>
        <p:spPr>
          <a:xfrm>
            <a:off x="797480" y="1640115"/>
            <a:ext cx="7605485" cy="2308324"/>
          </a:xfrm>
          <a:prstGeom prst="rect">
            <a:avLst/>
          </a:prstGeom>
          <a:noFill/>
        </p:spPr>
        <p:txBody>
          <a:bodyPr wrap="square" rtlCol="0">
            <a:spAutoFit/>
          </a:bodyPr>
          <a:lstStyle/>
          <a:p>
            <a:pPr marL="285750" indent="-285750">
              <a:buClr>
                <a:schemeClr val="bg1"/>
              </a:buClr>
              <a:buFont typeface="Arial" charset="0"/>
              <a:buChar char="•"/>
            </a:pPr>
            <a:r>
              <a:rPr lang="es-ES_tradnl" sz="1800" dirty="0" smtClean="0">
                <a:latin typeface="American Typewriter" charset="0"/>
                <a:ea typeface="American Typewriter" charset="0"/>
                <a:cs typeface="American Typewriter" charset="0"/>
              </a:rPr>
              <a:t>Son dientes con  raíces  que  se alargan o bifurcan y se desplazan hacia el </a:t>
            </a:r>
            <a:r>
              <a:rPr lang="es-ES" sz="1800" dirty="0" smtClean="0">
                <a:latin typeface="American Typewriter" charset="0"/>
                <a:ea typeface="American Typewriter" charset="0"/>
                <a:cs typeface="American Typewriter" charset="0"/>
              </a:rPr>
              <a:t>ápice.</a:t>
            </a:r>
          </a:p>
          <a:p>
            <a:pPr marL="285750" indent="-285750">
              <a:buClr>
                <a:schemeClr val="bg1"/>
              </a:buClr>
              <a:buFont typeface="Arial" charset="0"/>
              <a:buChar char="•"/>
            </a:pPr>
            <a:r>
              <a:rPr lang="es-ES" sz="1800" dirty="0" smtClean="0">
                <a:latin typeface="American Typewriter" charset="0"/>
                <a:ea typeface="American Typewriter" charset="0"/>
                <a:cs typeface="American Typewriter" charset="0"/>
              </a:rPr>
              <a:t>La bifurcación de observa en el tercio apical de la raíz  </a:t>
            </a:r>
          </a:p>
          <a:p>
            <a:pPr>
              <a:buClr>
                <a:schemeClr val="bg1"/>
              </a:buClr>
            </a:pPr>
            <a:r>
              <a:rPr lang="es-ES" sz="1800" dirty="0" smtClean="0">
                <a:latin typeface="American Typewriter" charset="0"/>
                <a:ea typeface="American Typewriter" charset="0"/>
                <a:cs typeface="American Typewriter" charset="0"/>
              </a:rPr>
              <a:t>Cámara pulpar mayor altura apical-oclusiva.</a:t>
            </a:r>
          </a:p>
          <a:p>
            <a:pPr>
              <a:buClr>
                <a:schemeClr val="bg1"/>
              </a:buClr>
            </a:pPr>
            <a:endParaRPr lang="es-ES" sz="1800" dirty="0">
              <a:latin typeface="American Typewriter" charset="0"/>
              <a:ea typeface="American Typewriter" charset="0"/>
              <a:cs typeface="American Typewriter" charset="0"/>
            </a:endParaRPr>
          </a:p>
          <a:p>
            <a:pPr>
              <a:buClr>
                <a:schemeClr val="bg1"/>
              </a:buClr>
            </a:pPr>
            <a:r>
              <a:rPr lang="es-ES" sz="1800" dirty="0" smtClean="0">
                <a:latin typeface="American Typewriter" charset="0"/>
                <a:ea typeface="American Typewriter" charset="0"/>
                <a:cs typeface="American Typewriter" charset="0"/>
              </a:rPr>
              <a:t>Los dientes adoptan una forma prismática </a:t>
            </a:r>
          </a:p>
          <a:p>
            <a:pPr marL="285750" indent="-285750">
              <a:buClr>
                <a:schemeClr val="bg1"/>
              </a:buClr>
              <a:buFont typeface="Arial" charset="0"/>
              <a:buChar char="•"/>
            </a:pPr>
            <a:endParaRPr lang="es-ES" sz="1800" dirty="0" smtClean="0">
              <a:latin typeface="American Typewriter" charset="0"/>
              <a:ea typeface="American Typewriter" charset="0"/>
              <a:cs typeface="American Typewriter" charset="0"/>
            </a:endParaRPr>
          </a:p>
          <a:p>
            <a:pPr marL="285750" indent="-285750" algn="ctr">
              <a:buClr>
                <a:schemeClr val="bg1"/>
              </a:buClr>
              <a:buFont typeface="Arial" charset="0"/>
              <a:buChar char="•"/>
            </a:pPr>
            <a:r>
              <a:rPr lang="es-ES" sz="1800" dirty="0" smtClean="0">
                <a:latin typeface="American Typewriter" charset="0"/>
                <a:ea typeface="American Typewriter" charset="0"/>
                <a:cs typeface="American Typewriter" charset="0"/>
              </a:rPr>
              <a:t>3 tipos: </a:t>
            </a:r>
            <a:r>
              <a:rPr lang="es-ES" sz="1800" dirty="0" err="1" smtClean="0">
                <a:latin typeface="American Typewriter" charset="0"/>
                <a:ea typeface="American Typewriter" charset="0"/>
                <a:cs typeface="American Typewriter" charset="0"/>
              </a:rPr>
              <a:t>Hipotaurismo</a:t>
            </a:r>
            <a:r>
              <a:rPr lang="es-ES" sz="1800" dirty="0" smtClean="0">
                <a:latin typeface="American Typewriter" charset="0"/>
                <a:ea typeface="American Typewriter" charset="0"/>
                <a:cs typeface="American Typewriter" charset="0"/>
              </a:rPr>
              <a:t>, </a:t>
            </a:r>
            <a:r>
              <a:rPr lang="es-ES" sz="1800" dirty="0" err="1" smtClean="0">
                <a:latin typeface="American Typewriter" charset="0"/>
                <a:ea typeface="American Typewriter" charset="0"/>
                <a:cs typeface="American Typewriter" charset="0"/>
              </a:rPr>
              <a:t>Mesotaurismo</a:t>
            </a:r>
            <a:r>
              <a:rPr lang="es-ES" sz="1800" dirty="0" smtClean="0">
                <a:latin typeface="American Typewriter" charset="0"/>
                <a:ea typeface="American Typewriter" charset="0"/>
                <a:cs typeface="American Typewriter" charset="0"/>
              </a:rPr>
              <a:t>, </a:t>
            </a:r>
            <a:r>
              <a:rPr lang="es-ES" sz="1800" dirty="0" err="1" smtClean="0">
                <a:latin typeface="American Typewriter" charset="0"/>
                <a:ea typeface="American Typewriter" charset="0"/>
                <a:cs typeface="American Typewriter" charset="0"/>
              </a:rPr>
              <a:t>Hipertaurismo</a:t>
            </a:r>
            <a:r>
              <a:rPr lang="es-ES" sz="1800" dirty="0" smtClean="0">
                <a:latin typeface="American Typewriter" charset="0"/>
                <a:ea typeface="American Typewriter" charset="0"/>
                <a:cs typeface="American Typewriter" charset="0"/>
              </a:rPr>
              <a:t>. </a:t>
            </a:r>
            <a:endParaRPr lang="es-ES_tradnl" sz="1800" dirty="0">
              <a:latin typeface="American Typewriter" charset="0"/>
              <a:ea typeface="American Typewriter" charset="0"/>
              <a:cs typeface="American Typewriter" charset="0"/>
            </a:endParaRPr>
          </a:p>
        </p:txBody>
      </p:sp>
      <p:sp>
        <p:nvSpPr>
          <p:cNvPr id="5" name="CuadroTexto 4"/>
          <p:cNvSpPr txBox="1"/>
          <p:nvPr/>
        </p:nvSpPr>
        <p:spPr>
          <a:xfrm>
            <a:off x="0" y="3918854"/>
            <a:ext cx="5408157" cy="584775"/>
          </a:xfrm>
          <a:prstGeom prst="rect">
            <a:avLst/>
          </a:prstGeom>
          <a:noFill/>
        </p:spPr>
        <p:txBody>
          <a:bodyPr wrap="square" rtlCol="0">
            <a:spAutoFit/>
          </a:bodyPr>
          <a:lstStyle/>
          <a:p>
            <a:pPr algn="ctr"/>
            <a:r>
              <a:rPr lang="es-ES_tradnl" sz="1600" dirty="0" smtClean="0">
                <a:latin typeface="American Typewriter" charset="0"/>
                <a:ea typeface="American Typewriter" charset="0"/>
                <a:cs typeface="American Typewriter" charset="0"/>
              </a:rPr>
              <a:t>*Pacientes con Síndromes de </a:t>
            </a:r>
            <a:r>
              <a:rPr lang="es-ES_tradnl" sz="1600" dirty="0">
                <a:latin typeface="American Typewriter" charset="0"/>
                <a:ea typeface="American Typewriter" charset="0"/>
                <a:cs typeface="American Typewriter" charset="0"/>
              </a:rPr>
              <a:t>D</a:t>
            </a:r>
            <a:r>
              <a:rPr lang="es-ES_tradnl" sz="1600" dirty="0" smtClean="0">
                <a:latin typeface="American Typewriter" charset="0"/>
                <a:ea typeface="American Typewriter" charset="0"/>
                <a:cs typeface="American Typewriter" charset="0"/>
              </a:rPr>
              <a:t>own, Klinefelter. Se observan en  esquimales, y el hombre prehistórico. </a:t>
            </a:r>
            <a:endParaRPr lang="es-ES_tradnl" sz="1600" dirty="0">
              <a:latin typeface="American Typewriter" charset="0"/>
              <a:ea typeface="American Typewriter" charset="0"/>
              <a:cs typeface="American Typewriter" charset="0"/>
            </a:endParaRPr>
          </a:p>
        </p:txBody>
      </p:sp>
    </p:spTree>
    <p:extLst>
      <p:ext uri="{BB962C8B-B14F-4D97-AF65-F5344CB8AC3E}">
        <p14:creationId xmlns:p14="http://schemas.microsoft.com/office/powerpoint/2010/main" val="18960348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18</a:t>
            </a:fld>
            <a:endParaRPr lang="es-MX"/>
          </a:p>
        </p:txBody>
      </p:sp>
      <p:pic>
        <p:nvPicPr>
          <p:cNvPr id="3" name="Imagen 2"/>
          <p:cNvPicPr>
            <a:picLocks noChangeAspect="1"/>
          </p:cNvPicPr>
          <p:nvPr/>
        </p:nvPicPr>
        <p:blipFill>
          <a:blip r:embed="rId3"/>
          <a:stretch>
            <a:fillRect/>
          </a:stretch>
        </p:blipFill>
        <p:spPr>
          <a:xfrm>
            <a:off x="814871" y="943111"/>
            <a:ext cx="2649000" cy="2649000"/>
          </a:xfrm>
          <a:prstGeom prst="rect">
            <a:avLst/>
          </a:prstGeom>
        </p:spPr>
      </p:pic>
      <p:pic>
        <p:nvPicPr>
          <p:cNvPr id="5" name="Imagen 4"/>
          <p:cNvPicPr>
            <a:picLocks noChangeAspect="1"/>
          </p:cNvPicPr>
          <p:nvPr/>
        </p:nvPicPr>
        <p:blipFill>
          <a:blip r:embed="rId4"/>
          <a:stretch>
            <a:fillRect/>
          </a:stretch>
        </p:blipFill>
        <p:spPr>
          <a:xfrm>
            <a:off x="4138281" y="984160"/>
            <a:ext cx="4556244" cy="2607951"/>
          </a:xfrm>
          <a:prstGeom prst="rect">
            <a:avLst/>
          </a:prstGeom>
        </p:spPr>
      </p:pic>
    </p:spTree>
    <p:extLst>
      <p:ext uri="{BB962C8B-B14F-4D97-AF65-F5344CB8AC3E}">
        <p14:creationId xmlns:p14="http://schemas.microsoft.com/office/powerpoint/2010/main" val="13456916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3" name="Título 2"/>
          <p:cNvSpPr>
            <a:spLocks noGrp="1"/>
          </p:cNvSpPr>
          <p:nvPr>
            <p:ph type="title"/>
          </p:nvPr>
        </p:nvSpPr>
        <p:spPr>
          <a:xfrm>
            <a:off x="1169976" y="457166"/>
            <a:ext cx="6711900" cy="623100"/>
          </a:xfrm>
        </p:spPr>
        <p:txBody>
          <a:bodyPr/>
          <a:lstStyle/>
          <a:p>
            <a:r>
              <a:rPr lang="es-MX" dirty="0" smtClean="0"/>
              <a:t>       TAURODONTISMO </a:t>
            </a:r>
            <a:endParaRPr lang="es-MX" dirty="0"/>
          </a:p>
        </p:txBody>
      </p:sp>
      <p:sp>
        <p:nvSpPr>
          <p:cNvPr id="2" name="Marcador de número de diapositiva 1"/>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MX" smtClean="0"/>
              <a:t>19</a:t>
            </a:fld>
            <a:endParaRPr lang="es-MX"/>
          </a:p>
        </p:txBody>
      </p:sp>
      <p:sp>
        <p:nvSpPr>
          <p:cNvPr id="4" name="CuadroTexto 3"/>
          <p:cNvSpPr txBox="1"/>
          <p:nvPr/>
        </p:nvSpPr>
        <p:spPr>
          <a:xfrm>
            <a:off x="1559085" y="1506458"/>
            <a:ext cx="6236339" cy="1815882"/>
          </a:xfrm>
          <a:prstGeom prst="rect">
            <a:avLst/>
          </a:prstGeom>
          <a:noFill/>
        </p:spPr>
        <p:txBody>
          <a:bodyPr wrap="square" rtlCol="0">
            <a:spAutoFit/>
          </a:bodyPr>
          <a:lstStyle/>
          <a:p>
            <a:r>
              <a:rPr lang="es-MX" dirty="0" smtClean="0"/>
              <a:t>ETIOLOGIA</a:t>
            </a:r>
          </a:p>
          <a:p>
            <a:r>
              <a:rPr lang="es-MX" dirty="0" smtClean="0"/>
              <a:t>POR UN GEN AUTOSOMICO DOMINANTE</a:t>
            </a:r>
          </a:p>
          <a:p>
            <a:endParaRPr lang="es-MX" dirty="0"/>
          </a:p>
          <a:p>
            <a:r>
              <a:rPr lang="es-MX" dirty="0" smtClean="0"/>
              <a:t>CARACTERISTICAS CLINICAS</a:t>
            </a:r>
          </a:p>
          <a:p>
            <a:r>
              <a:rPr lang="es-MX" dirty="0" smtClean="0"/>
              <a:t>AFECTA A LO PRIMEROS MOLARES SUPERIORES CON MAYOR FRECUENCIA. SE OBSERVAN ALARGADOS POR LA BIFURCACION EN EL TERCIO APICAL DE LAS RAICES. Y SEMEJAN UN TORO POR LA PULPA ALARGADA </a:t>
            </a:r>
            <a:endParaRPr lang="es-MX" dirty="0"/>
          </a:p>
        </p:txBody>
      </p:sp>
      <p:pic>
        <p:nvPicPr>
          <p:cNvPr id="5" name="Imagen 4"/>
          <p:cNvPicPr>
            <a:picLocks noChangeAspect="1"/>
          </p:cNvPicPr>
          <p:nvPr/>
        </p:nvPicPr>
        <p:blipFill>
          <a:blip r:embed="rId3"/>
          <a:stretch>
            <a:fillRect/>
          </a:stretch>
        </p:blipFill>
        <p:spPr>
          <a:xfrm>
            <a:off x="2902556" y="3322340"/>
            <a:ext cx="2733675" cy="1666875"/>
          </a:xfrm>
          <a:prstGeom prst="rect">
            <a:avLst/>
          </a:prstGeom>
        </p:spPr>
      </p:pic>
    </p:spTree>
    <p:extLst>
      <p:ext uri="{BB962C8B-B14F-4D97-AF65-F5344CB8AC3E}">
        <p14:creationId xmlns:p14="http://schemas.microsoft.com/office/powerpoint/2010/main" val="40970581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CuadroTexto 3"/>
          <p:cNvSpPr txBox="1"/>
          <p:nvPr/>
        </p:nvSpPr>
        <p:spPr>
          <a:xfrm>
            <a:off x="1439384" y="261257"/>
            <a:ext cx="4203865" cy="307777"/>
          </a:xfrm>
          <a:prstGeom prst="rect">
            <a:avLst/>
          </a:prstGeom>
          <a:noFill/>
        </p:spPr>
        <p:txBody>
          <a:bodyPr wrap="square" rtlCol="0">
            <a:spAutoFit/>
          </a:bodyPr>
          <a:lstStyle/>
          <a:p>
            <a:pPr algn="ctr"/>
            <a:r>
              <a:rPr lang="es-MX" dirty="0" smtClean="0"/>
              <a:t>                         </a:t>
            </a:r>
            <a:r>
              <a:rPr lang="es-MX" dirty="0" smtClean="0">
                <a:solidFill>
                  <a:srgbClr val="FF0000"/>
                </a:solidFill>
              </a:rPr>
              <a:t>PRESENTACION</a:t>
            </a:r>
            <a:endParaRPr lang="es-MX" dirty="0">
              <a:solidFill>
                <a:srgbClr val="FF0000"/>
              </a:solidFill>
            </a:endParaRPr>
          </a:p>
        </p:txBody>
      </p:sp>
      <p:sp>
        <p:nvSpPr>
          <p:cNvPr id="5" name="CuadroTexto 4"/>
          <p:cNvSpPr txBox="1"/>
          <p:nvPr/>
        </p:nvSpPr>
        <p:spPr>
          <a:xfrm>
            <a:off x="457200" y="866899"/>
            <a:ext cx="7926779" cy="3970318"/>
          </a:xfrm>
          <a:prstGeom prst="rect">
            <a:avLst/>
          </a:prstGeom>
          <a:noFill/>
        </p:spPr>
        <p:txBody>
          <a:bodyPr wrap="square" rtlCol="0">
            <a:spAutoFit/>
          </a:bodyPr>
          <a:lstStyle/>
          <a:p>
            <a:r>
              <a:rPr lang="es-MX" dirty="0" smtClean="0"/>
              <a:t> </a:t>
            </a:r>
            <a:r>
              <a:rPr lang="es-MX" dirty="0"/>
              <a:t>EL PRESENTE TRABAJO DE MATERIAL SOLO VISION PROYECTABLE DE LA UNIDAD DE APRENDIZAJE DE PATOLOGIA BUCAL </a:t>
            </a:r>
            <a:r>
              <a:rPr lang="es-MX" dirty="0" smtClean="0"/>
              <a:t>I </a:t>
            </a:r>
            <a:r>
              <a:rPr lang="es-MX" dirty="0"/>
              <a:t>, TIENE COMO OBJETIVO EL DE ACTUALIZAR LOS CONOCIMIENTOS Y SER UN AUXILIAR IMPORTANTE EN EL PROCESO DE ENSEÑANZA – APRENDIZAJE EN LOS ALUMNOS </a:t>
            </a:r>
            <a:r>
              <a:rPr lang="es-MX" dirty="0" smtClean="0"/>
              <a:t>DE  CUARTO  </a:t>
            </a:r>
            <a:r>
              <a:rPr lang="es-MX" dirty="0"/>
              <a:t>SEMESTRE </a:t>
            </a:r>
            <a:r>
              <a:rPr lang="es-MX" dirty="0" smtClean="0"/>
              <a:t>TENIENDO </a:t>
            </a:r>
            <a:r>
              <a:rPr lang="es-MX" dirty="0"/>
              <a:t>COMO BASE EL PROGRAMA DE  </a:t>
            </a:r>
            <a:r>
              <a:rPr lang="es-MX" dirty="0" smtClean="0"/>
              <a:t>LA ASIGNATURA  </a:t>
            </a:r>
            <a:r>
              <a:rPr lang="es-MX" dirty="0"/>
              <a:t>CORRESPONDIENTE A : </a:t>
            </a:r>
            <a:r>
              <a:rPr lang="es-MX" dirty="0" smtClean="0"/>
              <a:t> </a:t>
            </a:r>
            <a:r>
              <a:rPr lang="es-MX" b="1" dirty="0" smtClean="0"/>
              <a:t>UNIDAD VI : ALTERACIONES  DE CRECIMIENTO Y DESARROLLO  DE LOS ORGANOS DENTARIOS.</a:t>
            </a:r>
          </a:p>
          <a:p>
            <a:r>
              <a:rPr lang="es-MX" sz="1200" dirty="0" smtClean="0"/>
              <a:t>I  ANOMALIAS DENTARIAS DE TAMAÑO.</a:t>
            </a:r>
          </a:p>
          <a:p>
            <a:r>
              <a:rPr lang="es-MX" sz="1200" dirty="0"/>
              <a:t> </a:t>
            </a:r>
            <a:r>
              <a:rPr lang="es-MX" sz="1200" dirty="0" smtClean="0"/>
              <a:t>  a) Gigantismo </a:t>
            </a:r>
          </a:p>
          <a:p>
            <a:r>
              <a:rPr lang="es-MX" sz="1200" dirty="0"/>
              <a:t> </a:t>
            </a:r>
            <a:r>
              <a:rPr lang="es-MX" sz="1200" dirty="0" smtClean="0"/>
              <a:t>  b)  Enanismo </a:t>
            </a:r>
          </a:p>
          <a:p>
            <a:r>
              <a:rPr lang="es-MX" sz="1200" dirty="0" smtClean="0"/>
              <a:t>II  ANOMALIAS DENTARIAS DE FORMA </a:t>
            </a:r>
          </a:p>
          <a:p>
            <a:r>
              <a:rPr lang="es-MX" sz="1200" dirty="0"/>
              <a:t> </a:t>
            </a:r>
            <a:r>
              <a:rPr lang="es-MX" sz="1200" dirty="0" smtClean="0"/>
              <a:t>   a) </a:t>
            </a:r>
            <a:r>
              <a:rPr lang="es-MX" sz="1200" dirty="0" err="1"/>
              <a:t>C</a:t>
            </a:r>
            <a:r>
              <a:rPr lang="es-MX" sz="1200" dirty="0" err="1" smtClean="0"/>
              <a:t>onoidismo</a:t>
            </a:r>
            <a:endParaRPr lang="es-MX" sz="1200" dirty="0" smtClean="0"/>
          </a:p>
          <a:p>
            <a:r>
              <a:rPr lang="es-MX" sz="1200" dirty="0"/>
              <a:t> </a:t>
            </a:r>
            <a:r>
              <a:rPr lang="es-MX" sz="1200" dirty="0" smtClean="0"/>
              <a:t>   b) Dilaceración </a:t>
            </a:r>
          </a:p>
          <a:p>
            <a:r>
              <a:rPr lang="es-MX" sz="1200" dirty="0"/>
              <a:t> </a:t>
            </a:r>
            <a:r>
              <a:rPr lang="es-MX" sz="1200" dirty="0" smtClean="0"/>
              <a:t>   c) </a:t>
            </a:r>
            <a:r>
              <a:rPr lang="es-MX" sz="1200" dirty="0" err="1" smtClean="0"/>
              <a:t>Taurodontismo</a:t>
            </a:r>
            <a:r>
              <a:rPr lang="es-MX" sz="1200" dirty="0" smtClean="0"/>
              <a:t> </a:t>
            </a:r>
          </a:p>
          <a:p>
            <a:r>
              <a:rPr lang="es-MX" sz="1200" dirty="0"/>
              <a:t> </a:t>
            </a:r>
            <a:r>
              <a:rPr lang="es-MX" sz="1200" dirty="0" smtClean="0"/>
              <a:t>   d) </a:t>
            </a:r>
            <a:r>
              <a:rPr lang="es-MX" sz="1200" dirty="0" err="1" smtClean="0"/>
              <a:t>Dens</a:t>
            </a:r>
            <a:r>
              <a:rPr lang="es-MX" sz="1200" dirty="0" smtClean="0"/>
              <a:t> in dente </a:t>
            </a:r>
          </a:p>
          <a:p>
            <a:r>
              <a:rPr lang="es-MX" sz="1200" dirty="0"/>
              <a:t> </a:t>
            </a:r>
            <a:r>
              <a:rPr lang="es-MX" sz="1200" dirty="0" smtClean="0"/>
              <a:t>   e) Fusión, Concrescencia, </a:t>
            </a:r>
            <a:r>
              <a:rPr lang="es-MX" sz="1200" dirty="0" err="1" smtClean="0"/>
              <a:t>Sinostosis</a:t>
            </a:r>
            <a:r>
              <a:rPr lang="es-MX" sz="1200" dirty="0" smtClean="0"/>
              <a:t> radicular</a:t>
            </a:r>
          </a:p>
          <a:p>
            <a:r>
              <a:rPr lang="es-MX" sz="1200" dirty="0"/>
              <a:t> </a:t>
            </a:r>
            <a:r>
              <a:rPr lang="es-MX" sz="1200" dirty="0" smtClean="0"/>
              <a:t>   f)  Dientes de Hutchinson  </a:t>
            </a:r>
          </a:p>
          <a:p>
            <a:r>
              <a:rPr lang="es-MX" sz="1200" dirty="0" smtClean="0"/>
              <a:t>III  ANOMALIAS DENTARIAS DE NUMERO</a:t>
            </a:r>
          </a:p>
          <a:p>
            <a:r>
              <a:rPr lang="es-MX" sz="1200" dirty="0"/>
              <a:t> </a:t>
            </a:r>
            <a:r>
              <a:rPr lang="es-MX" sz="1200" dirty="0" smtClean="0"/>
              <a:t>   a) </a:t>
            </a:r>
            <a:r>
              <a:rPr lang="es-MX" sz="1200" dirty="0" err="1" smtClean="0"/>
              <a:t>Anodoncia</a:t>
            </a:r>
            <a:endParaRPr lang="es-MX" sz="1200" dirty="0" smtClean="0"/>
          </a:p>
          <a:p>
            <a:r>
              <a:rPr lang="es-MX" sz="1200" dirty="0"/>
              <a:t> </a:t>
            </a:r>
            <a:r>
              <a:rPr lang="es-MX" sz="1200" dirty="0" smtClean="0"/>
              <a:t>   b) Dientes supernumerarios </a:t>
            </a:r>
          </a:p>
          <a:p>
            <a:r>
              <a:rPr lang="es-MX" sz="1200" dirty="0"/>
              <a:t> </a:t>
            </a:r>
            <a:r>
              <a:rPr lang="es-MX" sz="1200" dirty="0" smtClean="0"/>
              <a:t>   c)  Geminación  </a:t>
            </a:r>
            <a:endParaRPr lang="es-MX" sz="1200" dirty="0"/>
          </a:p>
        </p:txBody>
      </p:sp>
    </p:spTree>
    <p:extLst>
      <p:ext uri="{BB962C8B-B14F-4D97-AF65-F5344CB8AC3E}">
        <p14:creationId xmlns:p14="http://schemas.microsoft.com/office/powerpoint/2010/main" val="20434952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20</a:t>
            </a:fld>
            <a:endParaRPr lang="en"/>
          </a:p>
        </p:txBody>
      </p:sp>
      <p:sp>
        <p:nvSpPr>
          <p:cNvPr id="3" name="CuadroTexto 2"/>
          <p:cNvSpPr txBox="1"/>
          <p:nvPr/>
        </p:nvSpPr>
        <p:spPr>
          <a:xfrm>
            <a:off x="1343378" y="474133"/>
            <a:ext cx="6254044" cy="738664"/>
          </a:xfrm>
          <a:prstGeom prst="rect">
            <a:avLst/>
          </a:prstGeom>
          <a:noFill/>
        </p:spPr>
        <p:txBody>
          <a:bodyPr wrap="square" rtlCol="0">
            <a:spAutoFit/>
          </a:bodyPr>
          <a:lstStyle/>
          <a:p>
            <a:pPr algn="ctr"/>
            <a:r>
              <a:rPr lang="es-ES_tradnl" sz="4200" dirty="0" err="1" smtClean="0">
                <a:latin typeface="BlairMdITC TT Medium" charset="0"/>
                <a:ea typeface="BlairMdITC TT Medium" charset="0"/>
                <a:cs typeface="BlairMdITC TT Medium" charset="0"/>
              </a:rPr>
              <a:t>Taurodontismo</a:t>
            </a:r>
            <a:r>
              <a:rPr lang="es-ES_tradnl" sz="4200" dirty="0" smtClean="0">
                <a:latin typeface="BlairMdITC TT Medium" charset="0"/>
                <a:ea typeface="BlairMdITC TT Medium" charset="0"/>
                <a:cs typeface="BlairMdITC TT Medium" charset="0"/>
              </a:rPr>
              <a:t> </a:t>
            </a:r>
            <a:endParaRPr lang="es-ES_tradnl" sz="4200" dirty="0">
              <a:latin typeface="BlairMdITC TT Medium" charset="0"/>
              <a:ea typeface="BlairMdITC TT Medium" charset="0"/>
              <a:cs typeface="BlairMdITC TT Medium" charset="0"/>
            </a:endParaRPr>
          </a:p>
        </p:txBody>
      </p:sp>
      <p:pic>
        <p:nvPicPr>
          <p:cNvPr id="4" name="Imagen 3"/>
          <p:cNvPicPr>
            <a:picLocks noChangeAspect="1"/>
          </p:cNvPicPr>
          <p:nvPr/>
        </p:nvPicPr>
        <p:blipFill>
          <a:blip r:embed="rId3"/>
          <a:stretch>
            <a:fillRect/>
          </a:stretch>
        </p:blipFill>
        <p:spPr>
          <a:xfrm>
            <a:off x="1424517" y="1704622"/>
            <a:ext cx="6357382" cy="2024944"/>
          </a:xfrm>
          <a:prstGeom prst="rect">
            <a:avLst/>
          </a:prstGeom>
        </p:spPr>
      </p:pic>
    </p:spTree>
    <p:extLst>
      <p:ext uri="{BB962C8B-B14F-4D97-AF65-F5344CB8AC3E}">
        <p14:creationId xmlns:p14="http://schemas.microsoft.com/office/powerpoint/2010/main" val="41160080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21</a:t>
            </a:fld>
            <a:endParaRPr lang="en"/>
          </a:p>
        </p:txBody>
      </p:sp>
      <p:sp>
        <p:nvSpPr>
          <p:cNvPr id="4" name="CuadroTexto 3"/>
          <p:cNvSpPr txBox="1"/>
          <p:nvPr/>
        </p:nvSpPr>
        <p:spPr>
          <a:xfrm>
            <a:off x="1015999" y="0"/>
            <a:ext cx="6626579" cy="738664"/>
          </a:xfrm>
          <a:prstGeom prst="rect">
            <a:avLst/>
          </a:prstGeom>
          <a:noFill/>
        </p:spPr>
        <p:txBody>
          <a:bodyPr wrap="square" rtlCol="0">
            <a:spAutoFit/>
          </a:bodyPr>
          <a:lstStyle/>
          <a:p>
            <a:pPr algn="ctr"/>
            <a:r>
              <a:rPr lang="es-ES_tradnl" sz="4200" dirty="0" smtClean="0">
                <a:latin typeface="BlairMdITC TT Medium" charset="0"/>
                <a:ea typeface="BlairMdITC TT Medium" charset="0"/>
                <a:cs typeface="BlairMdITC TT Medium" charset="0"/>
              </a:rPr>
              <a:t>d)  DENS IN DENTE </a:t>
            </a:r>
            <a:endParaRPr lang="es-ES_tradnl" sz="4200" dirty="0">
              <a:latin typeface="BlairMdITC TT Medium" charset="0"/>
              <a:ea typeface="BlairMdITC TT Medium" charset="0"/>
              <a:cs typeface="BlairMdITC TT Medium" charset="0"/>
            </a:endParaRPr>
          </a:p>
        </p:txBody>
      </p:sp>
      <p:sp>
        <p:nvSpPr>
          <p:cNvPr id="5" name="CuadroTexto 4"/>
          <p:cNvSpPr txBox="1"/>
          <p:nvPr/>
        </p:nvSpPr>
        <p:spPr>
          <a:xfrm>
            <a:off x="1729829" y="1320975"/>
            <a:ext cx="5720838" cy="3231654"/>
          </a:xfrm>
          <a:prstGeom prst="rect">
            <a:avLst/>
          </a:prstGeom>
          <a:noFill/>
        </p:spPr>
        <p:txBody>
          <a:bodyPr wrap="square" rtlCol="0">
            <a:spAutoFit/>
          </a:bodyPr>
          <a:lstStyle/>
          <a:p>
            <a:pPr marL="285750" indent="-285750">
              <a:buClr>
                <a:schemeClr val="bg1"/>
              </a:buClr>
              <a:buFont typeface="Arial" charset="0"/>
              <a:buChar char="•"/>
            </a:pPr>
            <a:r>
              <a:rPr lang="es-ES_tradnl" sz="1700" dirty="0" err="1" smtClean="0">
                <a:latin typeface="American Typewriter" charset="0"/>
                <a:ea typeface="American Typewriter" charset="0"/>
                <a:cs typeface="American Typewriter" charset="0"/>
              </a:rPr>
              <a:t>Dens</a:t>
            </a:r>
            <a:r>
              <a:rPr lang="es-ES_tradnl" sz="1700" dirty="0" smtClean="0">
                <a:latin typeface="American Typewriter" charset="0"/>
                <a:ea typeface="American Typewriter" charset="0"/>
                <a:cs typeface="American Typewriter" charset="0"/>
              </a:rPr>
              <a:t> in dente  es un diente que presenta por su cara lingual un túnel de esmalte </a:t>
            </a:r>
          </a:p>
          <a:p>
            <a:pPr marL="285750" indent="-285750">
              <a:buClr>
                <a:schemeClr val="bg1"/>
              </a:buClr>
              <a:buFont typeface="Arial" charset="0"/>
              <a:buChar char="•"/>
            </a:pPr>
            <a:endParaRPr lang="es-ES_tradnl" sz="1700" dirty="0" smtClean="0">
              <a:latin typeface="American Typewriter" charset="0"/>
              <a:ea typeface="American Typewriter" charset="0"/>
              <a:cs typeface="American Typewriter" charset="0"/>
            </a:endParaRPr>
          </a:p>
          <a:p>
            <a:pPr marL="285750" indent="-285750">
              <a:buClr>
                <a:schemeClr val="bg1"/>
              </a:buClr>
              <a:buFont typeface="Arial" charset="0"/>
              <a:buChar char="•"/>
            </a:pPr>
            <a:r>
              <a:rPr lang="es-ES_tradnl" sz="1700" dirty="0" smtClean="0">
                <a:latin typeface="American Typewriter" charset="0"/>
                <a:ea typeface="American Typewriter" charset="0"/>
                <a:cs typeface="American Typewriter" charset="0"/>
              </a:rPr>
              <a:t>Sinonimia  Diente Invaginado. </a:t>
            </a:r>
          </a:p>
          <a:p>
            <a:pPr marL="285750" indent="-285750">
              <a:buClr>
                <a:schemeClr val="bg1"/>
              </a:buClr>
              <a:buFont typeface="Arial" charset="0"/>
              <a:buChar char="•"/>
            </a:pPr>
            <a:endParaRPr lang="es-ES_tradnl" sz="1700" dirty="0">
              <a:latin typeface="American Typewriter" charset="0"/>
              <a:ea typeface="American Typewriter" charset="0"/>
              <a:cs typeface="American Typewriter" charset="0"/>
            </a:endParaRPr>
          </a:p>
          <a:p>
            <a:pPr marL="285750" indent="-285750">
              <a:buClr>
                <a:schemeClr val="bg1"/>
              </a:buClr>
              <a:buFont typeface="Arial" charset="0"/>
              <a:buChar char="•"/>
            </a:pPr>
            <a:r>
              <a:rPr lang="es-ES_tradnl" sz="1700" dirty="0" smtClean="0">
                <a:latin typeface="American Typewriter" charset="0"/>
                <a:ea typeface="American Typewriter" charset="0"/>
                <a:cs typeface="American Typewriter" charset="0"/>
              </a:rPr>
              <a:t>Etiología </a:t>
            </a:r>
          </a:p>
          <a:p>
            <a:pPr marL="285750" indent="-285750">
              <a:buClr>
                <a:schemeClr val="bg1"/>
              </a:buClr>
              <a:buFont typeface="Arial" charset="0"/>
              <a:buChar char="•"/>
            </a:pPr>
            <a:r>
              <a:rPr lang="es-ES_tradnl" sz="1700" dirty="0" smtClean="0">
                <a:latin typeface="American Typewriter" charset="0"/>
                <a:ea typeface="American Typewriter" charset="0"/>
                <a:cs typeface="American Typewriter" charset="0"/>
              </a:rPr>
              <a:t>Hereditario</a:t>
            </a:r>
          </a:p>
          <a:p>
            <a:pPr marL="285750" indent="-285750">
              <a:buClr>
                <a:schemeClr val="bg1"/>
              </a:buClr>
              <a:buFont typeface="Arial" charset="0"/>
              <a:buChar char="•"/>
            </a:pPr>
            <a:r>
              <a:rPr lang="es-ES_tradnl" sz="1700" dirty="0" smtClean="0">
                <a:latin typeface="American Typewriter" charset="0"/>
                <a:ea typeface="American Typewriter" charset="0"/>
                <a:cs typeface="American Typewriter" charset="0"/>
              </a:rPr>
              <a:t>Es un enclavamiento del ectodermo sobre la papila dental de origen </a:t>
            </a:r>
            <a:r>
              <a:rPr lang="es-ES_tradnl" sz="1700" dirty="0" err="1" smtClean="0">
                <a:latin typeface="American Typewriter" charset="0"/>
                <a:ea typeface="American Typewriter" charset="0"/>
                <a:cs typeface="American Typewriter" charset="0"/>
              </a:rPr>
              <a:t>mesenquimatosa</a:t>
            </a:r>
            <a:endParaRPr lang="es-ES_tradnl" sz="1700" dirty="0" smtClean="0">
              <a:latin typeface="American Typewriter" charset="0"/>
              <a:ea typeface="American Typewriter" charset="0"/>
              <a:cs typeface="American Typewriter" charset="0"/>
            </a:endParaRPr>
          </a:p>
          <a:p>
            <a:pPr marL="285750" indent="-285750">
              <a:buClr>
                <a:schemeClr val="bg1"/>
              </a:buClr>
              <a:buFont typeface="Arial" charset="0"/>
              <a:buChar char="•"/>
            </a:pPr>
            <a:endParaRPr lang="es-ES_tradnl" sz="1700" dirty="0" smtClean="0">
              <a:latin typeface="American Typewriter" charset="0"/>
              <a:ea typeface="American Typewriter" charset="0"/>
              <a:cs typeface="American Typewriter" charset="0"/>
            </a:endParaRPr>
          </a:p>
          <a:p>
            <a:pPr marL="285750" indent="-285750">
              <a:buClr>
                <a:schemeClr val="bg1"/>
              </a:buClr>
              <a:buFont typeface="Arial" charset="0"/>
              <a:buChar char="•"/>
            </a:pPr>
            <a:endParaRPr lang="es-ES" sz="1700" dirty="0" smtClean="0">
              <a:latin typeface="American Typewriter" charset="0"/>
              <a:ea typeface="American Typewriter" charset="0"/>
              <a:cs typeface="American Typewriter" charset="0"/>
            </a:endParaRPr>
          </a:p>
          <a:p>
            <a:pPr marL="285750" indent="-285750">
              <a:buClr>
                <a:schemeClr val="bg1"/>
              </a:buClr>
              <a:buFont typeface="Arial" charset="0"/>
              <a:buChar char="•"/>
            </a:pPr>
            <a:endParaRPr lang="es-ES" sz="1700" dirty="0" smtClean="0">
              <a:latin typeface="American Typewriter" charset="0"/>
              <a:ea typeface="American Typewriter" charset="0"/>
              <a:cs typeface="American Typewriter" charset="0"/>
            </a:endParaRPr>
          </a:p>
        </p:txBody>
      </p:sp>
    </p:spTree>
    <p:extLst>
      <p:ext uri="{BB962C8B-B14F-4D97-AF65-F5344CB8AC3E}">
        <p14:creationId xmlns:p14="http://schemas.microsoft.com/office/powerpoint/2010/main" val="40362187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301545" y="483480"/>
            <a:ext cx="6711900" cy="623100"/>
          </a:xfrm>
        </p:spPr>
        <p:txBody>
          <a:bodyPr/>
          <a:lstStyle/>
          <a:p>
            <a:r>
              <a:rPr lang="es-MX" dirty="0" smtClean="0"/>
              <a:t>        DENS IN DENTE </a:t>
            </a:r>
            <a:endParaRPr lang="es-MX" dirty="0"/>
          </a:p>
        </p:txBody>
      </p:sp>
      <p:sp>
        <p:nvSpPr>
          <p:cNvPr id="3" name="Marcador de número de diapositiva 2"/>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MX" smtClean="0"/>
              <a:t>22</a:t>
            </a:fld>
            <a:endParaRPr lang="es-MX"/>
          </a:p>
        </p:txBody>
      </p:sp>
      <p:sp>
        <p:nvSpPr>
          <p:cNvPr id="4" name="Rectángulo 3"/>
          <p:cNvSpPr/>
          <p:nvPr/>
        </p:nvSpPr>
        <p:spPr>
          <a:xfrm>
            <a:off x="2286000" y="1459878"/>
            <a:ext cx="4572000" cy="3323987"/>
          </a:xfrm>
          <a:prstGeom prst="rect">
            <a:avLst/>
          </a:prstGeom>
        </p:spPr>
        <p:txBody>
          <a:bodyPr>
            <a:spAutoFit/>
          </a:bodyPr>
          <a:lstStyle/>
          <a:p>
            <a:pPr marL="285750" indent="-285750">
              <a:buClr>
                <a:schemeClr val="bg1"/>
              </a:buClr>
              <a:buFont typeface="Arial" charset="0"/>
              <a:buChar char="•"/>
            </a:pPr>
            <a:r>
              <a:rPr lang="es-ES" dirty="0" smtClean="0">
                <a:latin typeface="American Typewriter" charset="0"/>
                <a:ea typeface="American Typewriter" charset="0"/>
                <a:cs typeface="American Typewriter" charset="0"/>
              </a:rPr>
              <a:t>CARACTERISTICAS  CLINICAS  </a:t>
            </a:r>
          </a:p>
          <a:p>
            <a:pPr marL="285750" indent="-285750">
              <a:buClr>
                <a:schemeClr val="bg1"/>
              </a:buClr>
              <a:buFont typeface="Arial" charset="0"/>
              <a:buChar char="•"/>
            </a:pPr>
            <a:endParaRPr lang="es-ES" dirty="0">
              <a:latin typeface="American Typewriter" charset="0"/>
              <a:ea typeface="American Typewriter" charset="0"/>
              <a:cs typeface="American Typewriter" charset="0"/>
            </a:endParaRPr>
          </a:p>
          <a:p>
            <a:pPr marL="285750" indent="-285750">
              <a:buClr>
                <a:schemeClr val="bg1"/>
              </a:buClr>
              <a:buFont typeface="Arial" charset="0"/>
              <a:buChar char="•"/>
            </a:pPr>
            <a:r>
              <a:rPr lang="es-ES" dirty="0" smtClean="0">
                <a:latin typeface="American Typewriter" charset="0"/>
                <a:ea typeface="American Typewriter" charset="0"/>
                <a:cs typeface="American Typewriter" charset="0"/>
              </a:rPr>
              <a:t>Va </a:t>
            </a:r>
            <a:r>
              <a:rPr lang="es-ES" dirty="0">
                <a:latin typeface="American Typewriter" charset="0"/>
                <a:ea typeface="American Typewriter" charset="0"/>
                <a:cs typeface="American Typewriter" charset="0"/>
              </a:rPr>
              <a:t>desde lo superficial ( solo afecta la corona) hasta lo profundo ( tanto raíz como corona )</a:t>
            </a:r>
          </a:p>
          <a:p>
            <a:pPr marL="285750" indent="-285750">
              <a:buClr>
                <a:schemeClr val="bg1"/>
              </a:buClr>
              <a:buFont typeface="Arial" charset="0"/>
              <a:buChar char="•"/>
            </a:pPr>
            <a:endParaRPr lang="es-ES" dirty="0">
              <a:latin typeface="American Typewriter" charset="0"/>
              <a:ea typeface="American Typewriter" charset="0"/>
              <a:cs typeface="American Typewriter" charset="0"/>
            </a:endParaRPr>
          </a:p>
          <a:p>
            <a:pPr marL="285750" indent="-285750">
              <a:buClr>
                <a:schemeClr val="bg1"/>
              </a:buClr>
              <a:buFont typeface="Arial" charset="0"/>
              <a:buChar char="•"/>
            </a:pPr>
            <a:r>
              <a:rPr lang="es-ES" dirty="0">
                <a:latin typeface="American Typewriter" charset="0"/>
                <a:ea typeface="American Typewriter" charset="0"/>
                <a:cs typeface="American Typewriter" charset="0"/>
              </a:rPr>
              <a:t>Incisivos laterales superiores permanentes más </a:t>
            </a:r>
            <a:r>
              <a:rPr lang="es-ES" dirty="0" smtClean="0">
                <a:latin typeface="American Typewriter" charset="0"/>
                <a:ea typeface="American Typewriter" charset="0"/>
                <a:cs typeface="American Typewriter" charset="0"/>
              </a:rPr>
              <a:t>afectados  y dientes superiores anteriores.</a:t>
            </a:r>
          </a:p>
          <a:p>
            <a:pPr marL="285750" indent="-285750">
              <a:buClr>
                <a:schemeClr val="bg1"/>
              </a:buClr>
              <a:buFont typeface="Arial" charset="0"/>
              <a:buChar char="•"/>
            </a:pPr>
            <a:r>
              <a:rPr lang="es-ES" dirty="0" smtClean="0">
                <a:latin typeface="American Typewriter" charset="0"/>
                <a:ea typeface="American Typewriter" charset="0"/>
                <a:cs typeface="American Typewriter" charset="0"/>
              </a:rPr>
              <a:t>Se presenta un túnel tapizado de esmalte. </a:t>
            </a:r>
          </a:p>
          <a:p>
            <a:pPr>
              <a:buClr>
                <a:schemeClr val="bg1"/>
              </a:buClr>
            </a:pPr>
            <a:r>
              <a:rPr lang="es-ES" dirty="0" smtClean="0">
                <a:latin typeface="American Typewriter" charset="0"/>
                <a:ea typeface="American Typewriter" charset="0"/>
                <a:cs typeface="American Typewriter" charset="0"/>
              </a:rPr>
              <a:t>     Predisposición </a:t>
            </a:r>
            <a:r>
              <a:rPr lang="es-ES" dirty="0">
                <a:latin typeface="American Typewriter" charset="0"/>
                <a:ea typeface="American Typewriter" charset="0"/>
                <a:cs typeface="American Typewriter" charset="0"/>
              </a:rPr>
              <a:t>a caries y pulpitis </a:t>
            </a:r>
            <a:r>
              <a:rPr lang="es-ES" dirty="0" smtClean="0">
                <a:latin typeface="American Typewriter" charset="0"/>
                <a:ea typeface="American Typewriter" charset="0"/>
                <a:cs typeface="American Typewriter" charset="0"/>
              </a:rPr>
              <a:t>subsecuente.</a:t>
            </a:r>
          </a:p>
          <a:p>
            <a:pPr>
              <a:buClr>
                <a:schemeClr val="bg1"/>
              </a:buClr>
            </a:pPr>
            <a:endParaRPr lang="es-ES" dirty="0">
              <a:latin typeface="American Typewriter" charset="0"/>
              <a:ea typeface="American Typewriter" charset="0"/>
              <a:cs typeface="American Typewriter" charset="0"/>
            </a:endParaRPr>
          </a:p>
          <a:p>
            <a:pPr>
              <a:buClr>
                <a:schemeClr val="bg1"/>
              </a:buClr>
            </a:pPr>
            <a:r>
              <a:rPr lang="es-ES" dirty="0" smtClean="0">
                <a:latin typeface="American Typewriter" charset="0"/>
                <a:ea typeface="American Typewriter" charset="0"/>
                <a:cs typeface="American Typewriter" charset="0"/>
              </a:rPr>
              <a:t>Características Histológicas</a:t>
            </a:r>
          </a:p>
          <a:p>
            <a:pPr>
              <a:buClr>
                <a:schemeClr val="bg1"/>
              </a:buClr>
            </a:pPr>
            <a:r>
              <a:rPr lang="es-ES" dirty="0" smtClean="0">
                <a:latin typeface="American Typewriter" charset="0"/>
                <a:ea typeface="American Typewriter" charset="0"/>
                <a:cs typeface="American Typewriter" charset="0"/>
              </a:rPr>
              <a:t>La anomalía consiste en la formación del esmalte dentro del túnel en la cara lingual que se enclava a la dentina  </a:t>
            </a:r>
          </a:p>
          <a:p>
            <a:pPr>
              <a:buClr>
                <a:schemeClr val="bg1"/>
              </a:buClr>
            </a:pPr>
            <a:endParaRPr lang="es-ES_tradnl" dirty="0">
              <a:latin typeface="American Typewriter" charset="0"/>
              <a:ea typeface="American Typewriter" charset="0"/>
              <a:cs typeface="American Typewriter" charset="0"/>
            </a:endParaRPr>
          </a:p>
        </p:txBody>
      </p:sp>
    </p:spTree>
    <p:extLst>
      <p:ext uri="{BB962C8B-B14F-4D97-AF65-F5344CB8AC3E}">
        <p14:creationId xmlns:p14="http://schemas.microsoft.com/office/powerpoint/2010/main" val="22311237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2">
            <a:lumMod val="40000"/>
            <a:lumOff val="60000"/>
          </a:schemeClr>
        </a:solidFill>
        <a:effectLst/>
      </p:bgPr>
    </p:bg>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23</a:t>
            </a:fld>
            <a:endParaRPr lang="es-MX"/>
          </a:p>
        </p:txBody>
      </p:sp>
      <p:pic>
        <p:nvPicPr>
          <p:cNvPr id="3" name="Imagen 2"/>
          <p:cNvPicPr>
            <a:picLocks noChangeAspect="1"/>
          </p:cNvPicPr>
          <p:nvPr/>
        </p:nvPicPr>
        <p:blipFill>
          <a:blip r:embed="rId3"/>
          <a:stretch>
            <a:fillRect/>
          </a:stretch>
        </p:blipFill>
        <p:spPr>
          <a:xfrm>
            <a:off x="3283109" y="196322"/>
            <a:ext cx="2427128" cy="2427128"/>
          </a:xfrm>
          <a:prstGeom prst="rect">
            <a:avLst/>
          </a:prstGeom>
        </p:spPr>
      </p:pic>
      <p:pic>
        <p:nvPicPr>
          <p:cNvPr id="5" name="Imagen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33762" y="2740076"/>
            <a:ext cx="2276475" cy="2009775"/>
          </a:xfrm>
          <a:prstGeom prst="rect">
            <a:avLst/>
          </a:prstGeom>
        </p:spPr>
      </p:pic>
      <p:sp>
        <p:nvSpPr>
          <p:cNvPr id="6" name="CuadroTexto 5"/>
          <p:cNvSpPr txBox="1"/>
          <p:nvPr/>
        </p:nvSpPr>
        <p:spPr>
          <a:xfrm>
            <a:off x="217088" y="3328679"/>
            <a:ext cx="2927395" cy="523220"/>
          </a:xfrm>
          <a:prstGeom prst="rect">
            <a:avLst/>
          </a:prstGeom>
          <a:noFill/>
        </p:spPr>
        <p:txBody>
          <a:bodyPr wrap="square" rtlCol="0">
            <a:spAutoFit/>
          </a:bodyPr>
          <a:lstStyle/>
          <a:p>
            <a:r>
              <a:rPr lang="es-MX" dirty="0" smtClean="0"/>
              <a:t>Si el cemento se invagina en la raíz se denomina: </a:t>
            </a:r>
            <a:r>
              <a:rPr lang="es-MX" dirty="0" err="1" smtClean="0"/>
              <a:t>Radix</a:t>
            </a:r>
            <a:r>
              <a:rPr lang="es-MX" dirty="0" smtClean="0"/>
              <a:t> in </a:t>
            </a:r>
            <a:r>
              <a:rPr lang="es-MX" dirty="0" err="1" smtClean="0"/>
              <a:t>radice</a:t>
            </a:r>
            <a:r>
              <a:rPr lang="es-MX" dirty="0" smtClean="0"/>
              <a:t> </a:t>
            </a:r>
            <a:endParaRPr lang="es-MX" dirty="0"/>
          </a:p>
        </p:txBody>
      </p:sp>
    </p:spTree>
    <p:extLst>
      <p:ext uri="{BB962C8B-B14F-4D97-AF65-F5344CB8AC3E}">
        <p14:creationId xmlns:p14="http://schemas.microsoft.com/office/powerpoint/2010/main" val="13768080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24</a:t>
            </a:fld>
            <a:endParaRPr lang="en"/>
          </a:p>
        </p:txBody>
      </p:sp>
      <p:pic>
        <p:nvPicPr>
          <p:cNvPr id="3" name="Imagen 2"/>
          <p:cNvPicPr>
            <a:picLocks noChangeAspect="1"/>
          </p:cNvPicPr>
          <p:nvPr/>
        </p:nvPicPr>
        <p:blipFill>
          <a:blip r:embed="rId3"/>
          <a:stretch>
            <a:fillRect/>
          </a:stretch>
        </p:blipFill>
        <p:spPr>
          <a:xfrm>
            <a:off x="1298222" y="1768817"/>
            <a:ext cx="2286000" cy="3073400"/>
          </a:xfrm>
          <a:prstGeom prst="rect">
            <a:avLst/>
          </a:prstGeom>
        </p:spPr>
      </p:pic>
      <p:pic>
        <p:nvPicPr>
          <p:cNvPr id="4" name="Imagen 3"/>
          <p:cNvPicPr>
            <a:picLocks noChangeAspect="1"/>
          </p:cNvPicPr>
          <p:nvPr/>
        </p:nvPicPr>
        <p:blipFill rotWithShape="1">
          <a:blip r:embed="rId4"/>
          <a:srcRect l="4468" r="10947" b="20329"/>
          <a:stretch/>
        </p:blipFill>
        <p:spPr>
          <a:xfrm>
            <a:off x="4052711" y="1901647"/>
            <a:ext cx="3522133" cy="2647069"/>
          </a:xfrm>
          <a:prstGeom prst="rect">
            <a:avLst/>
          </a:prstGeom>
        </p:spPr>
      </p:pic>
      <p:sp>
        <p:nvSpPr>
          <p:cNvPr id="5" name="CuadroTexto 4"/>
          <p:cNvSpPr txBox="1"/>
          <p:nvPr/>
        </p:nvSpPr>
        <p:spPr>
          <a:xfrm>
            <a:off x="1569156" y="282222"/>
            <a:ext cx="4967111" cy="738664"/>
          </a:xfrm>
          <a:prstGeom prst="rect">
            <a:avLst/>
          </a:prstGeom>
          <a:noFill/>
        </p:spPr>
        <p:txBody>
          <a:bodyPr wrap="square" rtlCol="0">
            <a:spAutoFit/>
          </a:bodyPr>
          <a:lstStyle/>
          <a:p>
            <a:pPr algn="ctr"/>
            <a:r>
              <a:rPr lang="es-ES_tradnl" sz="4200" dirty="0" smtClean="0">
                <a:latin typeface="BlairMdITC TT Medium" charset="0"/>
                <a:ea typeface="BlairMdITC TT Medium" charset="0"/>
                <a:cs typeface="BlairMdITC TT Medium" charset="0"/>
              </a:rPr>
              <a:t>DENS IN DENTE </a:t>
            </a:r>
            <a:endParaRPr lang="es-ES_tradnl" sz="4200" dirty="0">
              <a:latin typeface="BlairMdITC TT Medium" charset="0"/>
              <a:ea typeface="BlairMdITC TT Medium" charset="0"/>
              <a:cs typeface="BlairMdITC TT Medium" charset="0"/>
            </a:endParaRPr>
          </a:p>
        </p:txBody>
      </p:sp>
    </p:spTree>
    <p:extLst>
      <p:ext uri="{BB962C8B-B14F-4D97-AF65-F5344CB8AC3E}">
        <p14:creationId xmlns:p14="http://schemas.microsoft.com/office/powerpoint/2010/main" val="17138982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25</a:t>
            </a:fld>
            <a:endParaRPr lang="en"/>
          </a:p>
        </p:txBody>
      </p:sp>
      <p:sp>
        <p:nvSpPr>
          <p:cNvPr id="3" name="CuadroTexto 2"/>
          <p:cNvSpPr txBox="1"/>
          <p:nvPr/>
        </p:nvSpPr>
        <p:spPr>
          <a:xfrm>
            <a:off x="1343378" y="361244"/>
            <a:ext cx="5362222" cy="738664"/>
          </a:xfrm>
          <a:prstGeom prst="rect">
            <a:avLst/>
          </a:prstGeom>
          <a:noFill/>
        </p:spPr>
        <p:txBody>
          <a:bodyPr wrap="square" rtlCol="0">
            <a:spAutoFit/>
          </a:bodyPr>
          <a:lstStyle/>
          <a:p>
            <a:pPr algn="ctr"/>
            <a:r>
              <a:rPr lang="es-ES_tradnl" sz="4200" dirty="0" smtClean="0">
                <a:latin typeface="BlairMdITC TT Medium" charset="0"/>
                <a:ea typeface="BlairMdITC TT Medium" charset="0"/>
                <a:cs typeface="BlairMdITC TT Medium" charset="0"/>
              </a:rPr>
              <a:t>e) FUSION</a:t>
            </a:r>
            <a:r>
              <a:rPr lang="es-ES" sz="4200" dirty="0" smtClean="0">
                <a:latin typeface="BlairMdITC TT Medium" charset="0"/>
                <a:ea typeface="BlairMdITC TT Medium" charset="0"/>
                <a:cs typeface="BlairMdITC TT Medium" charset="0"/>
              </a:rPr>
              <a:t> </a:t>
            </a:r>
            <a:endParaRPr lang="es-ES_tradnl" sz="4200" dirty="0">
              <a:latin typeface="BlairMdITC TT Medium" charset="0"/>
              <a:ea typeface="BlairMdITC TT Medium" charset="0"/>
              <a:cs typeface="BlairMdITC TT Medium" charset="0"/>
            </a:endParaRPr>
          </a:p>
        </p:txBody>
      </p:sp>
      <p:sp>
        <p:nvSpPr>
          <p:cNvPr id="4" name="CuadroTexto 3"/>
          <p:cNvSpPr txBox="1"/>
          <p:nvPr/>
        </p:nvSpPr>
        <p:spPr>
          <a:xfrm>
            <a:off x="1343378" y="1196622"/>
            <a:ext cx="4120445" cy="2862322"/>
          </a:xfrm>
          <a:prstGeom prst="rect">
            <a:avLst/>
          </a:prstGeom>
          <a:noFill/>
        </p:spPr>
        <p:txBody>
          <a:bodyPr wrap="square" rtlCol="0">
            <a:spAutoFit/>
          </a:bodyPr>
          <a:lstStyle/>
          <a:p>
            <a:pPr algn="ctr"/>
            <a:r>
              <a:rPr lang="es-ES_tradnl" sz="1800" dirty="0" err="1" smtClean="0">
                <a:latin typeface="American Typewriter" charset="0"/>
                <a:ea typeface="American Typewriter" charset="0"/>
                <a:cs typeface="American Typewriter" charset="0"/>
              </a:rPr>
              <a:t>Uni</a:t>
            </a:r>
            <a:r>
              <a:rPr lang="es-ES" sz="1800" dirty="0" err="1" smtClean="0">
                <a:latin typeface="American Typewriter" charset="0"/>
                <a:ea typeface="American Typewriter" charset="0"/>
                <a:cs typeface="American Typewriter" charset="0"/>
              </a:rPr>
              <a:t>ón</a:t>
            </a:r>
            <a:r>
              <a:rPr lang="es-ES" sz="1800" dirty="0" smtClean="0">
                <a:latin typeface="American Typewriter" charset="0"/>
                <a:ea typeface="American Typewriter" charset="0"/>
                <a:cs typeface="American Typewriter" charset="0"/>
              </a:rPr>
              <a:t> de 2 gérmenes dentales normales durante el desarrollo embrionario  </a:t>
            </a:r>
          </a:p>
          <a:p>
            <a:endParaRPr lang="es-ES" sz="1800" dirty="0">
              <a:latin typeface="American Typewriter" charset="0"/>
              <a:ea typeface="American Typewriter" charset="0"/>
              <a:cs typeface="American Typewriter" charset="0"/>
            </a:endParaRPr>
          </a:p>
          <a:p>
            <a:r>
              <a:rPr lang="es-ES" sz="1800" dirty="0" smtClean="0">
                <a:latin typeface="American Typewriter" charset="0"/>
                <a:ea typeface="American Typewriter" charset="0"/>
                <a:cs typeface="American Typewriter" charset="0"/>
              </a:rPr>
              <a:t>Puede afectar: </a:t>
            </a:r>
          </a:p>
          <a:p>
            <a:pPr marL="400050" indent="-400050">
              <a:buFont typeface="+mj-lt"/>
              <a:buAutoNum type="romanUcPeriod"/>
            </a:pPr>
            <a:r>
              <a:rPr lang="es-ES" sz="1800" dirty="0">
                <a:latin typeface="American Typewriter" charset="0"/>
                <a:ea typeface="American Typewriter" charset="0"/>
                <a:cs typeface="American Typewriter" charset="0"/>
              </a:rPr>
              <a:t>T</a:t>
            </a:r>
            <a:r>
              <a:rPr lang="es-ES" sz="1800" dirty="0" smtClean="0">
                <a:latin typeface="American Typewriter" charset="0"/>
                <a:ea typeface="American Typewriter" charset="0"/>
                <a:cs typeface="American Typewriter" charset="0"/>
              </a:rPr>
              <a:t>odo el diente </a:t>
            </a:r>
          </a:p>
          <a:p>
            <a:pPr marL="400050" indent="-400050">
              <a:buFont typeface="+mj-lt"/>
              <a:buAutoNum type="romanUcPeriod"/>
            </a:pPr>
            <a:r>
              <a:rPr lang="es-ES" sz="1800" dirty="0" smtClean="0">
                <a:latin typeface="American Typewriter" charset="0"/>
                <a:ea typeface="American Typewriter" charset="0"/>
                <a:cs typeface="American Typewriter" charset="0"/>
              </a:rPr>
              <a:t>Solo las raíces (comparten cemento y dentina)</a:t>
            </a:r>
          </a:p>
          <a:p>
            <a:pPr marL="400050" indent="-400050">
              <a:buFont typeface="+mj-lt"/>
              <a:buAutoNum type="romanUcPeriod"/>
            </a:pPr>
            <a:r>
              <a:rPr lang="es-ES" sz="1800" dirty="0" smtClean="0">
                <a:latin typeface="American Typewriter" charset="0"/>
                <a:ea typeface="American Typewriter" charset="0"/>
                <a:cs typeface="American Typewriter" charset="0"/>
              </a:rPr>
              <a:t>Conductos puede estar separados o compartidos  </a:t>
            </a:r>
          </a:p>
        </p:txBody>
      </p:sp>
      <p:pic>
        <p:nvPicPr>
          <p:cNvPr id="5" name="Imagen 4"/>
          <p:cNvPicPr>
            <a:picLocks noChangeAspect="1"/>
          </p:cNvPicPr>
          <p:nvPr/>
        </p:nvPicPr>
        <p:blipFill>
          <a:blip r:embed="rId3"/>
          <a:stretch>
            <a:fillRect/>
          </a:stretch>
        </p:blipFill>
        <p:spPr>
          <a:xfrm>
            <a:off x="5623084" y="1014883"/>
            <a:ext cx="2857500" cy="1612900"/>
          </a:xfrm>
          <a:prstGeom prst="rect">
            <a:avLst/>
          </a:prstGeom>
        </p:spPr>
      </p:pic>
      <p:pic>
        <p:nvPicPr>
          <p:cNvPr id="6" name="Imagen 5"/>
          <p:cNvPicPr>
            <a:picLocks noChangeAspect="1"/>
          </p:cNvPicPr>
          <p:nvPr/>
        </p:nvPicPr>
        <p:blipFill rotWithShape="1">
          <a:blip r:embed="rId4"/>
          <a:srcRect r="48881"/>
          <a:stretch/>
        </p:blipFill>
        <p:spPr>
          <a:xfrm>
            <a:off x="5631536" y="2670410"/>
            <a:ext cx="1420298" cy="2360595"/>
          </a:xfrm>
          <a:prstGeom prst="rect">
            <a:avLst/>
          </a:prstGeom>
        </p:spPr>
      </p:pic>
      <p:pic>
        <p:nvPicPr>
          <p:cNvPr id="7" name="Imagen 6"/>
          <p:cNvPicPr>
            <a:picLocks noChangeAspect="1"/>
          </p:cNvPicPr>
          <p:nvPr/>
        </p:nvPicPr>
        <p:blipFill rotWithShape="1">
          <a:blip r:embed="rId5"/>
          <a:srcRect l="80185" b="57202"/>
          <a:stretch/>
        </p:blipFill>
        <p:spPr>
          <a:xfrm>
            <a:off x="7102974" y="2665170"/>
            <a:ext cx="1377610" cy="2286204"/>
          </a:xfrm>
          <a:prstGeom prst="rect">
            <a:avLst/>
          </a:prstGeom>
        </p:spPr>
      </p:pic>
      <p:sp>
        <p:nvSpPr>
          <p:cNvPr id="8" name="CuadroTexto 7"/>
          <p:cNvSpPr txBox="1"/>
          <p:nvPr/>
        </p:nvSpPr>
        <p:spPr>
          <a:xfrm>
            <a:off x="847788" y="4123883"/>
            <a:ext cx="4341886" cy="523220"/>
          </a:xfrm>
          <a:prstGeom prst="rect">
            <a:avLst/>
          </a:prstGeom>
          <a:noFill/>
        </p:spPr>
        <p:txBody>
          <a:bodyPr wrap="square" rtlCol="0">
            <a:spAutoFit/>
          </a:bodyPr>
          <a:lstStyle/>
          <a:p>
            <a:r>
              <a:rPr lang="es-MX" dirty="0" smtClean="0"/>
              <a:t>Dientes mas frecuentes incisivo central inferior con el Incisivo lateral . Premolares superiores </a:t>
            </a:r>
            <a:endParaRPr lang="es-MX" dirty="0"/>
          </a:p>
        </p:txBody>
      </p:sp>
    </p:spTree>
    <p:extLst>
      <p:ext uri="{BB962C8B-B14F-4D97-AF65-F5344CB8AC3E}">
        <p14:creationId xmlns:p14="http://schemas.microsoft.com/office/powerpoint/2010/main" val="17962548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26</a:t>
            </a:fld>
            <a:endParaRPr lang="en"/>
          </a:p>
        </p:txBody>
      </p:sp>
      <p:sp>
        <p:nvSpPr>
          <p:cNvPr id="3" name="CuadroTexto 2"/>
          <p:cNvSpPr txBox="1"/>
          <p:nvPr/>
        </p:nvSpPr>
        <p:spPr>
          <a:xfrm>
            <a:off x="1919110" y="417689"/>
            <a:ext cx="6129867" cy="738664"/>
          </a:xfrm>
          <a:prstGeom prst="rect">
            <a:avLst/>
          </a:prstGeom>
          <a:noFill/>
        </p:spPr>
        <p:txBody>
          <a:bodyPr wrap="square" rtlCol="0">
            <a:spAutoFit/>
          </a:bodyPr>
          <a:lstStyle/>
          <a:p>
            <a:pPr algn="ctr"/>
            <a:r>
              <a:rPr lang="es-ES_tradnl" sz="4200" dirty="0" smtClean="0">
                <a:latin typeface="BlairMdITC TT Medium" charset="0"/>
                <a:ea typeface="BlairMdITC TT Medium" charset="0"/>
                <a:cs typeface="BlairMdITC TT Medium" charset="0"/>
              </a:rPr>
              <a:t>CONCRESCENCIA</a:t>
            </a:r>
            <a:r>
              <a:rPr lang="es-ES_tradnl" dirty="0" smtClean="0"/>
              <a:t> </a:t>
            </a:r>
            <a:endParaRPr lang="es-ES_tradnl" dirty="0"/>
          </a:p>
        </p:txBody>
      </p:sp>
      <p:sp>
        <p:nvSpPr>
          <p:cNvPr id="4" name="CuadroTexto 3"/>
          <p:cNvSpPr txBox="1"/>
          <p:nvPr/>
        </p:nvSpPr>
        <p:spPr>
          <a:xfrm>
            <a:off x="911811" y="1228381"/>
            <a:ext cx="5068711" cy="3416320"/>
          </a:xfrm>
          <a:prstGeom prst="rect">
            <a:avLst/>
          </a:prstGeom>
          <a:noFill/>
        </p:spPr>
        <p:txBody>
          <a:bodyPr wrap="square" rtlCol="0">
            <a:spAutoFit/>
          </a:bodyPr>
          <a:lstStyle/>
          <a:p>
            <a:pPr marL="285750" indent="-285750">
              <a:buClr>
                <a:schemeClr val="bg1"/>
              </a:buClr>
              <a:buFont typeface="Arial" charset="0"/>
              <a:buChar char="•"/>
            </a:pPr>
            <a:endParaRPr lang="es-ES" sz="1800" dirty="0" smtClean="0">
              <a:latin typeface="American Typewriter" charset="0"/>
              <a:ea typeface="American Typewriter" charset="0"/>
              <a:cs typeface="American Typewriter" charset="0"/>
            </a:endParaRPr>
          </a:p>
          <a:p>
            <a:pPr marL="285750" indent="-285750">
              <a:buClr>
                <a:schemeClr val="bg1"/>
              </a:buClr>
              <a:buFont typeface="Arial" charset="0"/>
              <a:buChar char="•"/>
            </a:pPr>
            <a:r>
              <a:rPr lang="es-ES" sz="1800" dirty="0" smtClean="0">
                <a:latin typeface="American Typewriter" charset="0"/>
                <a:ea typeface="American Typewriter" charset="0"/>
                <a:cs typeface="American Typewriter" charset="0"/>
              </a:rPr>
              <a:t>Dientes adyacentes se encuentran unidos por el cemento</a:t>
            </a:r>
          </a:p>
          <a:p>
            <a:pPr marL="285750" indent="-285750">
              <a:buClr>
                <a:schemeClr val="bg1"/>
              </a:buClr>
              <a:buFont typeface="Arial" charset="0"/>
              <a:buChar char="•"/>
            </a:pPr>
            <a:r>
              <a:rPr lang="es-ES" sz="1800" dirty="0" smtClean="0">
                <a:latin typeface="American Typewriter" charset="0"/>
                <a:ea typeface="American Typewriter" charset="0"/>
                <a:cs typeface="American Typewriter" charset="0"/>
              </a:rPr>
              <a:t>Antes o después de la erupción dental.  </a:t>
            </a:r>
          </a:p>
          <a:p>
            <a:pPr marL="285750" indent="-285750">
              <a:buClr>
                <a:schemeClr val="bg1"/>
              </a:buClr>
              <a:buFont typeface="Arial" charset="0"/>
              <a:buChar char="•"/>
            </a:pPr>
            <a:endParaRPr lang="es-ES" sz="1800" dirty="0">
              <a:latin typeface="American Typewriter" charset="0"/>
              <a:ea typeface="American Typewriter" charset="0"/>
              <a:cs typeface="American Typewriter" charset="0"/>
            </a:endParaRPr>
          </a:p>
          <a:p>
            <a:pPr marL="285750" indent="-285750">
              <a:buClr>
                <a:schemeClr val="bg1"/>
              </a:buClr>
              <a:buFont typeface="Arial" charset="0"/>
              <a:buChar char="•"/>
            </a:pPr>
            <a:r>
              <a:rPr lang="es-ES" sz="1800" dirty="0" smtClean="0">
                <a:latin typeface="American Typewriter" charset="0"/>
                <a:ea typeface="American Typewriter" charset="0"/>
                <a:cs typeface="American Typewriter" charset="0"/>
              </a:rPr>
              <a:t>ETIOLOGIA </a:t>
            </a:r>
          </a:p>
          <a:p>
            <a:pPr marL="285750" indent="-285750">
              <a:buClr>
                <a:schemeClr val="bg1"/>
              </a:buClr>
              <a:buFont typeface="Arial" charset="0"/>
              <a:buChar char="•"/>
            </a:pPr>
            <a:r>
              <a:rPr lang="es-ES" sz="1800" dirty="0" smtClean="0">
                <a:latin typeface="American Typewriter" charset="0"/>
                <a:ea typeface="American Typewriter" charset="0"/>
                <a:cs typeface="American Typewriter" charset="0"/>
              </a:rPr>
              <a:t>Unión de los gérmenes dentales durante la formación de las raíces </a:t>
            </a:r>
          </a:p>
          <a:p>
            <a:pPr marL="285750" indent="-285750">
              <a:buClr>
                <a:schemeClr val="bg1"/>
              </a:buClr>
              <a:buFont typeface="Arial" charset="0"/>
              <a:buChar char="•"/>
            </a:pPr>
            <a:r>
              <a:rPr lang="es-ES" sz="1800" dirty="0" smtClean="0">
                <a:latin typeface="American Typewriter" charset="0"/>
                <a:ea typeface="American Typewriter" charset="0"/>
                <a:cs typeface="American Typewriter" charset="0"/>
              </a:rPr>
              <a:t>FRECUENCIA:</a:t>
            </a:r>
          </a:p>
          <a:p>
            <a:pPr marL="285750" indent="-285750">
              <a:buClr>
                <a:schemeClr val="bg1"/>
              </a:buClr>
              <a:buFont typeface="Arial" charset="0"/>
              <a:buChar char="•"/>
            </a:pPr>
            <a:r>
              <a:rPr lang="es-ES" sz="1800" dirty="0" smtClean="0">
                <a:latin typeface="American Typewriter" charset="0"/>
                <a:ea typeface="American Typewriter" charset="0"/>
                <a:cs typeface="American Typewriter" charset="0"/>
              </a:rPr>
              <a:t>Tercer molar superior con Segundo molar</a:t>
            </a:r>
          </a:p>
          <a:p>
            <a:pPr marL="285750" indent="-285750">
              <a:buClr>
                <a:schemeClr val="bg1"/>
              </a:buClr>
              <a:buFont typeface="Arial" charset="0"/>
              <a:buChar char="•"/>
            </a:pPr>
            <a:r>
              <a:rPr lang="es-ES" sz="1800" dirty="0" smtClean="0">
                <a:latin typeface="American Typewriter" charset="0"/>
                <a:ea typeface="American Typewriter" charset="0"/>
                <a:cs typeface="American Typewriter" charset="0"/>
              </a:rPr>
              <a:t>Premolares superiores </a:t>
            </a:r>
          </a:p>
          <a:p>
            <a:pPr marL="285750" indent="-285750">
              <a:buClr>
                <a:schemeClr val="bg1"/>
              </a:buClr>
              <a:buFont typeface="Arial" charset="0"/>
              <a:buChar char="•"/>
            </a:pPr>
            <a:endParaRPr lang="es-ES_tradnl" sz="1800" dirty="0">
              <a:latin typeface="American Typewriter" charset="0"/>
              <a:ea typeface="American Typewriter" charset="0"/>
              <a:cs typeface="American Typewriter" charset="0"/>
            </a:endParaRPr>
          </a:p>
        </p:txBody>
      </p:sp>
      <p:pic>
        <p:nvPicPr>
          <p:cNvPr id="5" name="Imagen 4"/>
          <p:cNvPicPr>
            <a:picLocks noChangeAspect="1"/>
          </p:cNvPicPr>
          <p:nvPr/>
        </p:nvPicPr>
        <p:blipFill rotWithShape="1">
          <a:blip r:embed="rId3"/>
          <a:srcRect l="14365" t="8121" r="21608" b="9574"/>
          <a:stretch/>
        </p:blipFill>
        <p:spPr>
          <a:xfrm>
            <a:off x="6116059" y="1425365"/>
            <a:ext cx="2102323" cy="1783645"/>
          </a:xfrm>
          <a:prstGeom prst="rect">
            <a:avLst/>
          </a:prstGeom>
        </p:spPr>
      </p:pic>
      <p:pic>
        <p:nvPicPr>
          <p:cNvPr id="6" name="Imagen 5"/>
          <p:cNvPicPr>
            <a:picLocks noChangeAspect="1"/>
          </p:cNvPicPr>
          <p:nvPr/>
        </p:nvPicPr>
        <p:blipFill>
          <a:blip r:embed="rId4"/>
          <a:stretch>
            <a:fillRect/>
          </a:stretch>
        </p:blipFill>
        <p:spPr>
          <a:xfrm>
            <a:off x="6116059" y="3606042"/>
            <a:ext cx="2364525" cy="1521178"/>
          </a:xfrm>
          <a:prstGeom prst="rect">
            <a:avLst/>
          </a:prstGeom>
        </p:spPr>
      </p:pic>
    </p:spTree>
    <p:extLst>
      <p:ext uri="{BB962C8B-B14F-4D97-AF65-F5344CB8AC3E}">
        <p14:creationId xmlns:p14="http://schemas.microsoft.com/office/powerpoint/2010/main" val="1544661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27</a:t>
            </a:fld>
            <a:endParaRPr lang="es-MX"/>
          </a:p>
        </p:txBody>
      </p:sp>
      <p:sp>
        <p:nvSpPr>
          <p:cNvPr id="3" name="CuadroTexto 2"/>
          <p:cNvSpPr txBox="1"/>
          <p:nvPr/>
        </p:nvSpPr>
        <p:spPr>
          <a:xfrm>
            <a:off x="2004413" y="732731"/>
            <a:ext cx="5861849" cy="646331"/>
          </a:xfrm>
          <a:prstGeom prst="rect">
            <a:avLst/>
          </a:prstGeom>
          <a:noFill/>
        </p:spPr>
        <p:txBody>
          <a:bodyPr wrap="square" rtlCol="0">
            <a:spAutoFit/>
          </a:bodyPr>
          <a:lstStyle/>
          <a:p>
            <a:r>
              <a:rPr lang="es-MX" sz="3600" dirty="0" smtClean="0"/>
              <a:t>SINOSTOSIS RADICULAR </a:t>
            </a:r>
            <a:endParaRPr lang="es-MX" sz="3600" dirty="0"/>
          </a:p>
        </p:txBody>
      </p:sp>
      <p:sp>
        <p:nvSpPr>
          <p:cNvPr id="4" name="CuadroTexto 3"/>
          <p:cNvSpPr txBox="1"/>
          <p:nvPr/>
        </p:nvSpPr>
        <p:spPr>
          <a:xfrm>
            <a:off x="1483629" y="1647131"/>
            <a:ext cx="6630914" cy="672175"/>
          </a:xfrm>
          <a:prstGeom prst="rect">
            <a:avLst/>
          </a:prstGeom>
          <a:noFill/>
        </p:spPr>
        <p:txBody>
          <a:bodyPr wrap="square" rtlCol="0">
            <a:spAutoFit/>
          </a:bodyPr>
          <a:lstStyle/>
          <a:p>
            <a:endParaRPr lang="es-MX" dirty="0"/>
          </a:p>
        </p:txBody>
      </p:sp>
      <p:sp>
        <p:nvSpPr>
          <p:cNvPr id="5" name="CuadroTexto 4"/>
          <p:cNvSpPr txBox="1"/>
          <p:nvPr/>
        </p:nvSpPr>
        <p:spPr>
          <a:xfrm>
            <a:off x="1804577" y="1538130"/>
            <a:ext cx="6461357" cy="3754874"/>
          </a:xfrm>
          <a:prstGeom prst="rect">
            <a:avLst/>
          </a:prstGeom>
          <a:noFill/>
        </p:spPr>
        <p:txBody>
          <a:bodyPr wrap="square" rtlCol="0">
            <a:spAutoFit/>
          </a:bodyPr>
          <a:lstStyle/>
          <a:p>
            <a:r>
              <a:rPr lang="es-MX" dirty="0" smtClean="0"/>
              <a:t>ES LA UNION O SOLDADURA DE LAS RAICES DE UN SOLO DIENTE-</a:t>
            </a:r>
          </a:p>
          <a:p>
            <a:endParaRPr lang="es-MX" dirty="0"/>
          </a:p>
          <a:p>
            <a:r>
              <a:rPr lang="es-MX" dirty="0" smtClean="0"/>
              <a:t>ETIOLOGIA </a:t>
            </a:r>
          </a:p>
          <a:p>
            <a:r>
              <a:rPr lang="es-MX" dirty="0" smtClean="0"/>
              <a:t>Herencia</a:t>
            </a:r>
          </a:p>
          <a:p>
            <a:r>
              <a:rPr lang="es-MX" dirty="0" smtClean="0"/>
              <a:t>Falta de espacio.</a:t>
            </a:r>
          </a:p>
          <a:p>
            <a:r>
              <a:rPr lang="es-MX" dirty="0" smtClean="0"/>
              <a:t>CARACTERISTICAS CLÍNICAS</a:t>
            </a:r>
          </a:p>
          <a:p>
            <a:r>
              <a:rPr lang="es-MX" dirty="0" smtClean="0"/>
              <a:t>Se observa por medio de una radiografía. Las raíces de un solo diente se encuentran  unidas.</a:t>
            </a:r>
          </a:p>
          <a:p>
            <a:r>
              <a:rPr lang="es-MX" dirty="0" smtClean="0"/>
              <a:t>Los dientes mas afectados es el Primer premolar superior y los terceros molares superiores-</a:t>
            </a:r>
          </a:p>
          <a:p>
            <a:r>
              <a:rPr lang="es-MX" dirty="0" smtClean="0"/>
              <a:t>CARACTERISTICAS  HISTOLOGICAS </a:t>
            </a:r>
          </a:p>
          <a:p>
            <a:r>
              <a:rPr lang="es-MX" dirty="0" smtClean="0"/>
              <a:t>La unión radicular  puede ser solo por cemento. También puede ser por cemento y dentina con conductos radiculares separados.  Se puede observar la unión por dentina y conductos radiculares juntos</a:t>
            </a:r>
          </a:p>
          <a:p>
            <a:r>
              <a:rPr lang="es-MX" dirty="0" smtClean="0"/>
              <a:t>   </a:t>
            </a:r>
          </a:p>
          <a:p>
            <a:endParaRPr lang="es-MX" dirty="0" smtClean="0"/>
          </a:p>
          <a:p>
            <a:endParaRPr lang="es-MX" dirty="0"/>
          </a:p>
        </p:txBody>
      </p:sp>
    </p:spTree>
    <p:extLst>
      <p:ext uri="{BB962C8B-B14F-4D97-AF65-F5344CB8AC3E}">
        <p14:creationId xmlns:p14="http://schemas.microsoft.com/office/powerpoint/2010/main" val="30431317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28</a:t>
            </a:fld>
            <a:endParaRPr lang="es-MX"/>
          </a:p>
        </p:txBody>
      </p:sp>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53023" y="1087737"/>
            <a:ext cx="4071527" cy="2331738"/>
          </a:xfrm>
          <a:prstGeom prst="rect">
            <a:avLst/>
          </a:prstGeom>
        </p:spPr>
      </p:pic>
      <p:pic>
        <p:nvPicPr>
          <p:cNvPr id="4" name="Imagen 3"/>
          <p:cNvPicPr>
            <a:picLocks noChangeAspect="1"/>
          </p:cNvPicPr>
          <p:nvPr/>
        </p:nvPicPr>
        <p:blipFill>
          <a:blip r:embed="rId4"/>
          <a:stretch>
            <a:fillRect/>
          </a:stretch>
        </p:blipFill>
        <p:spPr>
          <a:xfrm>
            <a:off x="6148324" y="1514601"/>
            <a:ext cx="2466975" cy="1847850"/>
          </a:xfrm>
          <a:prstGeom prst="rect">
            <a:avLst/>
          </a:prstGeom>
        </p:spPr>
      </p:pic>
      <p:sp>
        <p:nvSpPr>
          <p:cNvPr id="5" name="CuadroTexto 4"/>
          <p:cNvSpPr txBox="1"/>
          <p:nvPr/>
        </p:nvSpPr>
        <p:spPr>
          <a:xfrm>
            <a:off x="811454" y="3972493"/>
            <a:ext cx="3857436" cy="307777"/>
          </a:xfrm>
          <a:prstGeom prst="rect">
            <a:avLst/>
          </a:prstGeom>
          <a:noFill/>
        </p:spPr>
        <p:txBody>
          <a:bodyPr wrap="square" rtlCol="0">
            <a:spAutoFit/>
          </a:bodyPr>
          <a:lstStyle/>
          <a:p>
            <a:r>
              <a:rPr lang="es-MX" dirty="0" smtClean="0"/>
              <a:t>SINOSTOSIS RADICULAR </a:t>
            </a:r>
            <a:endParaRPr lang="es-MX" dirty="0"/>
          </a:p>
        </p:txBody>
      </p:sp>
    </p:spTree>
    <p:extLst>
      <p:ext uri="{BB962C8B-B14F-4D97-AF65-F5344CB8AC3E}">
        <p14:creationId xmlns:p14="http://schemas.microsoft.com/office/powerpoint/2010/main" val="33266723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29</a:t>
            </a:fld>
            <a:endParaRPr lang="es-MX"/>
          </a:p>
        </p:txBody>
      </p:sp>
      <p:sp>
        <p:nvSpPr>
          <p:cNvPr id="3" name="CuadroTexto 2"/>
          <p:cNvSpPr txBox="1"/>
          <p:nvPr/>
        </p:nvSpPr>
        <p:spPr>
          <a:xfrm>
            <a:off x="2058915" y="690342"/>
            <a:ext cx="6098018" cy="584775"/>
          </a:xfrm>
          <a:prstGeom prst="rect">
            <a:avLst/>
          </a:prstGeom>
          <a:noFill/>
        </p:spPr>
        <p:txBody>
          <a:bodyPr wrap="square" rtlCol="0">
            <a:spAutoFit/>
          </a:bodyPr>
          <a:lstStyle/>
          <a:p>
            <a:r>
              <a:rPr lang="es-MX" sz="3200" dirty="0" smtClean="0"/>
              <a:t>f)  DIENTE DE HUTCHINSON</a:t>
            </a:r>
            <a:endParaRPr lang="es-MX" sz="3200" dirty="0"/>
          </a:p>
        </p:txBody>
      </p:sp>
      <p:sp>
        <p:nvSpPr>
          <p:cNvPr id="4" name="CuadroTexto 3"/>
          <p:cNvSpPr txBox="1"/>
          <p:nvPr/>
        </p:nvSpPr>
        <p:spPr>
          <a:xfrm>
            <a:off x="1550240" y="1628964"/>
            <a:ext cx="6930343" cy="338554"/>
          </a:xfrm>
          <a:prstGeom prst="rect">
            <a:avLst/>
          </a:prstGeom>
          <a:noFill/>
        </p:spPr>
        <p:txBody>
          <a:bodyPr wrap="square" rtlCol="0">
            <a:spAutoFit/>
          </a:bodyPr>
          <a:lstStyle/>
          <a:p>
            <a:r>
              <a:rPr lang="es-MX" sz="1600" dirty="0" smtClean="0"/>
              <a:t>Diente que se presenta con una escotadura semilunar en el borde incisal </a:t>
            </a:r>
            <a:endParaRPr lang="es-MX" sz="1600" dirty="0"/>
          </a:p>
        </p:txBody>
      </p:sp>
      <p:sp>
        <p:nvSpPr>
          <p:cNvPr id="5" name="CuadroTexto 4"/>
          <p:cNvSpPr txBox="1"/>
          <p:nvPr/>
        </p:nvSpPr>
        <p:spPr>
          <a:xfrm>
            <a:off x="1005234" y="2282972"/>
            <a:ext cx="3693934" cy="1600438"/>
          </a:xfrm>
          <a:prstGeom prst="rect">
            <a:avLst/>
          </a:prstGeom>
          <a:noFill/>
        </p:spPr>
        <p:txBody>
          <a:bodyPr wrap="square" rtlCol="0">
            <a:spAutoFit/>
          </a:bodyPr>
          <a:lstStyle/>
          <a:p>
            <a:r>
              <a:rPr lang="es-MX" dirty="0" smtClean="0"/>
              <a:t>ETIOLOGIA </a:t>
            </a:r>
          </a:p>
          <a:p>
            <a:r>
              <a:rPr lang="es-MX" dirty="0" smtClean="0"/>
              <a:t>Dientes que se forman por la presencia del Treponema </a:t>
            </a:r>
            <a:r>
              <a:rPr lang="es-MX" dirty="0" err="1" smtClean="0"/>
              <a:t>pallidum</a:t>
            </a:r>
            <a:r>
              <a:rPr lang="es-MX" dirty="0" smtClean="0"/>
              <a:t>  en pacientes con Sífilis Congénita durante la </a:t>
            </a:r>
            <a:r>
              <a:rPr lang="es-MX" dirty="0" err="1" smtClean="0"/>
              <a:t>morfodiferenciación</a:t>
            </a:r>
            <a:r>
              <a:rPr lang="es-MX" dirty="0" smtClean="0"/>
              <a:t> dental. </a:t>
            </a:r>
          </a:p>
          <a:p>
            <a:endParaRPr lang="es-MX" dirty="0"/>
          </a:p>
          <a:p>
            <a:r>
              <a:rPr lang="es-MX" dirty="0" smtClean="0"/>
              <a:t> </a:t>
            </a:r>
            <a:endParaRPr lang="es-MX" dirty="0"/>
          </a:p>
        </p:txBody>
      </p:sp>
      <p:pic>
        <p:nvPicPr>
          <p:cNvPr id="6" name="Imagen 5"/>
          <p:cNvPicPr>
            <a:picLocks noChangeAspect="1"/>
          </p:cNvPicPr>
          <p:nvPr/>
        </p:nvPicPr>
        <p:blipFill>
          <a:blip r:embed="rId3"/>
          <a:stretch>
            <a:fillRect/>
          </a:stretch>
        </p:blipFill>
        <p:spPr>
          <a:xfrm>
            <a:off x="5078979" y="2230703"/>
            <a:ext cx="3077954" cy="1953737"/>
          </a:xfrm>
          <a:prstGeom prst="rect">
            <a:avLst/>
          </a:prstGeom>
        </p:spPr>
      </p:pic>
    </p:spTree>
    <p:extLst>
      <p:ext uri="{BB962C8B-B14F-4D97-AF65-F5344CB8AC3E}">
        <p14:creationId xmlns:p14="http://schemas.microsoft.com/office/powerpoint/2010/main" val="38541682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MX" smtClean="0"/>
              <a:t>3</a:t>
            </a:fld>
            <a:endParaRPr lang="es-MX"/>
          </a:p>
        </p:txBody>
      </p:sp>
      <p:sp>
        <p:nvSpPr>
          <p:cNvPr id="3" name="CuadroTexto 2"/>
          <p:cNvSpPr txBox="1"/>
          <p:nvPr/>
        </p:nvSpPr>
        <p:spPr>
          <a:xfrm>
            <a:off x="1199408" y="486888"/>
            <a:ext cx="6466114" cy="307777"/>
          </a:xfrm>
          <a:prstGeom prst="rect">
            <a:avLst/>
          </a:prstGeom>
          <a:noFill/>
        </p:spPr>
        <p:txBody>
          <a:bodyPr wrap="square" rtlCol="0">
            <a:spAutoFit/>
          </a:bodyPr>
          <a:lstStyle/>
          <a:p>
            <a:r>
              <a:rPr lang="es-MX" dirty="0" smtClean="0"/>
              <a:t>   GENERALIDADES DE LAS ANOMALIAS DE LOS ORGANOS DENTARIOS </a:t>
            </a:r>
            <a:endParaRPr lang="es-MX" dirty="0"/>
          </a:p>
        </p:txBody>
      </p:sp>
      <p:sp>
        <p:nvSpPr>
          <p:cNvPr id="4" name="CuadroTexto 3"/>
          <p:cNvSpPr txBox="1"/>
          <p:nvPr/>
        </p:nvSpPr>
        <p:spPr>
          <a:xfrm>
            <a:off x="777834" y="1282535"/>
            <a:ext cx="7119257" cy="2462213"/>
          </a:xfrm>
          <a:prstGeom prst="rect">
            <a:avLst/>
          </a:prstGeom>
          <a:noFill/>
        </p:spPr>
        <p:txBody>
          <a:bodyPr wrap="square" rtlCol="0">
            <a:spAutoFit/>
          </a:bodyPr>
          <a:lstStyle/>
          <a:p>
            <a:r>
              <a:rPr lang="es-MX" dirty="0" smtClean="0"/>
              <a:t>SON DE GRAN IMPORTANCIA RECONOCER LAS ANOMALIAS DE LOS ORGANOS DENTARIOS YA QUE AFECTAN LA MORFOLOGIA, EL TAMAÑO, EL NUMERO NORMAL DE LOS DIENTES EN LA CAVIDAD BUCAL, TRAYENDO REPERCUSIONES EN LA ESTETICA, LA FUNCION MASTICATORIA, LA OCLUSION NORMAL DE LOS DIENTES Y LOS MAXILARES.  ASI TAMBIEN PUEDEN ASOCIARSE A DIVERSAS PATOLOGIAS BUCALES QUE AFECTAN AL PACIENTE Y LE PROVOCAN ALTERACIONES A SU SALUD. </a:t>
            </a:r>
          </a:p>
          <a:p>
            <a:endParaRPr lang="es-MX" dirty="0"/>
          </a:p>
          <a:p>
            <a:r>
              <a:rPr lang="es-MX" dirty="0" smtClean="0"/>
              <a:t>EL CONOCIMIENTO DE ESTOS TEMAS POR MEDIO DEL MATERIAL AUDIOVISUAL DE  GRAN IMPORTANCIA PARA  LOS  ALUMNOS  QUE ESTUDIAN LA CARRERA DE CIRUJANO DENTISTA  </a:t>
            </a:r>
            <a:endParaRPr lang="es-MX" dirty="0"/>
          </a:p>
        </p:txBody>
      </p:sp>
    </p:spTree>
    <p:extLst>
      <p:ext uri="{BB962C8B-B14F-4D97-AF65-F5344CB8AC3E}">
        <p14:creationId xmlns:p14="http://schemas.microsoft.com/office/powerpoint/2010/main" val="34315990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30</a:t>
            </a:fld>
            <a:endParaRPr lang="es-MX"/>
          </a:p>
        </p:txBody>
      </p:sp>
      <p:sp>
        <p:nvSpPr>
          <p:cNvPr id="3" name="Rectángulo 2"/>
          <p:cNvSpPr/>
          <p:nvPr/>
        </p:nvSpPr>
        <p:spPr>
          <a:xfrm>
            <a:off x="2981935" y="819176"/>
            <a:ext cx="4742004" cy="523220"/>
          </a:xfrm>
          <a:prstGeom prst="rect">
            <a:avLst/>
          </a:prstGeom>
        </p:spPr>
        <p:txBody>
          <a:bodyPr wrap="none">
            <a:spAutoFit/>
          </a:bodyPr>
          <a:lstStyle/>
          <a:p>
            <a:r>
              <a:rPr lang="es-MX" sz="2800" dirty="0" smtClean="0"/>
              <a:t> </a:t>
            </a:r>
            <a:r>
              <a:rPr lang="es-MX" sz="2800" dirty="0"/>
              <a:t>DIENTE DE HUTCHINSON</a:t>
            </a:r>
            <a:endParaRPr lang="es-MX" dirty="0"/>
          </a:p>
        </p:txBody>
      </p:sp>
      <p:sp>
        <p:nvSpPr>
          <p:cNvPr id="4" name="CuadroTexto 3"/>
          <p:cNvSpPr txBox="1"/>
          <p:nvPr/>
        </p:nvSpPr>
        <p:spPr>
          <a:xfrm>
            <a:off x="1247460" y="1925690"/>
            <a:ext cx="4148106" cy="2246769"/>
          </a:xfrm>
          <a:prstGeom prst="rect">
            <a:avLst/>
          </a:prstGeom>
          <a:noFill/>
        </p:spPr>
        <p:txBody>
          <a:bodyPr wrap="square" rtlCol="0">
            <a:spAutoFit/>
          </a:bodyPr>
          <a:lstStyle/>
          <a:p>
            <a:r>
              <a:rPr lang="es-MX" dirty="0" smtClean="0"/>
              <a:t>CARACTERISTICAS CLINICAS</a:t>
            </a:r>
          </a:p>
          <a:p>
            <a:r>
              <a:rPr lang="es-MX" dirty="0" smtClean="0"/>
              <a:t>Se presentan afectando la forma norma de los dientes anteriores. La presencia de una escotadura semilunar en el borde incisal y su mayor diámetro mesio distal en el tercio medio hace que tengan como sinonimia dientes de desatornillador. </a:t>
            </a:r>
          </a:p>
          <a:p>
            <a:r>
              <a:rPr lang="es-MX" dirty="0" smtClean="0"/>
              <a:t>Se pueden asociar al Síndrome de Hutchinson que afecta también a los ojos con una queratitis </a:t>
            </a:r>
            <a:r>
              <a:rPr lang="es-MX" dirty="0" err="1" smtClean="0"/>
              <a:t>intertiscial</a:t>
            </a:r>
            <a:r>
              <a:rPr lang="es-MX" dirty="0" smtClean="0"/>
              <a:t> y sordera </a:t>
            </a:r>
            <a:endParaRPr lang="es-MX" dirty="0"/>
          </a:p>
        </p:txBody>
      </p:sp>
      <p:pic>
        <p:nvPicPr>
          <p:cNvPr id="5" name="Imagen 4"/>
          <p:cNvPicPr>
            <a:picLocks noChangeAspect="1"/>
          </p:cNvPicPr>
          <p:nvPr/>
        </p:nvPicPr>
        <p:blipFill>
          <a:blip r:embed="rId3"/>
          <a:stretch>
            <a:fillRect/>
          </a:stretch>
        </p:blipFill>
        <p:spPr>
          <a:xfrm>
            <a:off x="5310358" y="1855073"/>
            <a:ext cx="3233567" cy="2105308"/>
          </a:xfrm>
          <a:prstGeom prst="rect">
            <a:avLst/>
          </a:prstGeom>
        </p:spPr>
      </p:pic>
    </p:spTree>
    <p:extLst>
      <p:ext uri="{BB962C8B-B14F-4D97-AF65-F5344CB8AC3E}">
        <p14:creationId xmlns:p14="http://schemas.microsoft.com/office/powerpoint/2010/main" val="11425228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31</a:t>
            </a:fld>
            <a:endParaRPr lang="es-MX"/>
          </a:p>
        </p:txBody>
      </p:sp>
      <p:pic>
        <p:nvPicPr>
          <p:cNvPr id="4" name="Imagen 3"/>
          <p:cNvPicPr>
            <a:picLocks noChangeAspect="1"/>
          </p:cNvPicPr>
          <p:nvPr/>
        </p:nvPicPr>
        <p:blipFill>
          <a:blip r:embed="rId3"/>
          <a:stretch>
            <a:fillRect/>
          </a:stretch>
        </p:blipFill>
        <p:spPr>
          <a:xfrm>
            <a:off x="1356462" y="461165"/>
            <a:ext cx="2603187" cy="1985310"/>
          </a:xfrm>
          <a:prstGeom prst="rect">
            <a:avLst/>
          </a:prstGeom>
        </p:spPr>
      </p:pic>
      <p:sp>
        <p:nvSpPr>
          <p:cNvPr id="5" name="AutoShape 2" descr="Resultado de imagen para diente de hutchins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6" name="Imagen 5"/>
          <p:cNvPicPr>
            <a:picLocks noChangeAspect="1"/>
          </p:cNvPicPr>
          <p:nvPr/>
        </p:nvPicPr>
        <p:blipFill>
          <a:blip r:embed="rId4"/>
          <a:stretch>
            <a:fillRect/>
          </a:stretch>
        </p:blipFill>
        <p:spPr>
          <a:xfrm>
            <a:off x="5351406" y="160338"/>
            <a:ext cx="2992494" cy="2165024"/>
          </a:xfrm>
          <a:prstGeom prst="rect">
            <a:avLst/>
          </a:prstGeom>
        </p:spPr>
      </p:pic>
      <p:pic>
        <p:nvPicPr>
          <p:cNvPr id="7" name="Imagen 6"/>
          <p:cNvPicPr>
            <a:picLocks noChangeAspect="1"/>
          </p:cNvPicPr>
          <p:nvPr/>
        </p:nvPicPr>
        <p:blipFill>
          <a:blip r:embed="rId5"/>
          <a:stretch>
            <a:fillRect/>
          </a:stretch>
        </p:blipFill>
        <p:spPr>
          <a:xfrm>
            <a:off x="3157537" y="3076197"/>
            <a:ext cx="2828925" cy="1619250"/>
          </a:xfrm>
          <a:prstGeom prst="rect">
            <a:avLst/>
          </a:prstGeom>
        </p:spPr>
      </p:pic>
    </p:spTree>
    <p:extLst>
      <p:ext uri="{BB962C8B-B14F-4D97-AF65-F5344CB8AC3E}">
        <p14:creationId xmlns:p14="http://schemas.microsoft.com/office/powerpoint/2010/main" val="2762289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Shape 133"/>
        <p:cNvGrpSpPr/>
        <p:nvPr/>
      </p:nvGrpSpPr>
      <p:grpSpPr>
        <a:xfrm>
          <a:off x="0" y="0"/>
          <a:ext cx="0" cy="0"/>
          <a:chOff x="0" y="0"/>
          <a:chExt cx="0" cy="0"/>
        </a:xfrm>
      </p:grpSpPr>
      <p:sp>
        <p:nvSpPr>
          <p:cNvPr id="134" name="Google Shape;134;p17"/>
          <p:cNvSpPr txBox="1">
            <a:spLocks noGrp="1"/>
          </p:cNvSpPr>
          <p:nvPr>
            <p:ph type="ctrTitle"/>
          </p:nvPr>
        </p:nvSpPr>
        <p:spPr>
          <a:xfrm>
            <a:off x="1029456" y="-690342"/>
            <a:ext cx="6492931" cy="2290261"/>
          </a:xfrm>
          <a:prstGeom prst="rect">
            <a:avLst/>
          </a:prstGeom>
        </p:spPr>
        <p:txBody>
          <a:bodyPr spcFirstLastPara="1" wrap="square" lIns="0" tIns="0" rIns="0" bIns="0" anchor="b" anchorCtr="0">
            <a:noAutofit/>
          </a:bodyPr>
          <a:lstStyle/>
          <a:p>
            <a:pPr marL="0" lvl="0" indent="0" rtl="0">
              <a:spcBef>
                <a:spcPts val="0"/>
              </a:spcBef>
              <a:spcAft>
                <a:spcPts val="0"/>
              </a:spcAft>
              <a:buNone/>
            </a:pPr>
            <a:r>
              <a:rPr lang="es-ES" sz="4000" dirty="0" smtClean="0">
                <a:latin typeface="BlairMdITC TT Medium" charset="0"/>
                <a:ea typeface="BlairMdITC TT Medium" charset="0"/>
                <a:cs typeface="BlairMdITC TT Medium" charset="0"/>
              </a:rPr>
              <a:t>III ANOMALIAS DENTARIAS  DE NÚMERO</a:t>
            </a:r>
            <a:endParaRPr sz="4000" dirty="0">
              <a:latin typeface="BlairMdITC TT Medium" charset="0"/>
              <a:ea typeface="BlairMdITC TT Medium" charset="0"/>
              <a:cs typeface="BlairMdITC TT Medium" charset="0"/>
            </a:endParaRPr>
          </a:p>
        </p:txBody>
      </p:sp>
      <p:sp>
        <p:nvSpPr>
          <p:cNvPr id="135" name="Google Shape;135;p17"/>
          <p:cNvSpPr txBox="1">
            <a:spLocks noGrp="1"/>
          </p:cNvSpPr>
          <p:nvPr>
            <p:ph type="subTitle" idx="1"/>
          </p:nvPr>
        </p:nvSpPr>
        <p:spPr>
          <a:xfrm>
            <a:off x="2016125" y="3033663"/>
            <a:ext cx="6711900" cy="784800"/>
          </a:xfrm>
          <a:prstGeom prst="rect">
            <a:avLst/>
          </a:prstGeom>
        </p:spPr>
        <p:txBody>
          <a:bodyPr spcFirstLastPara="1" wrap="square" lIns="0" tIns="0" rIns="0" bIns="0" anchor="t" anchorCtr="0">
            <a:noAutofit/>
          </a:bodyPr>
          <a:lstStyle/>
          <a:p>
            <a:pPr marL="514350" lvl="0" indent="-514350" algn="l" rtl="0">
              <a:spcBef>
                <a:spcPts val="0"/>
              </a:spcBef>
              <a:spcAft>
                <a:spcPts val="0"/>
              </a:spcAft>
              <a:buFont typeface="+mj-lt"/>
              <a:buAutoNum type="arabicPeriod"/>
            </a:pPr>
            <a:r>
              <a:rPr lang="es-ES" sz="3200" dirty="0" err="1" smtClean="0">
                <a:solidFill>
                  <a:srgbClr val="FF0000"/>
                </a:solidFill>
                <a:latin typeface="BlairMdITC TT Medium" charset="0"/>
                <a:ea typeface="BlairMdITC TT Medium" charset="0"/>
                <a:cs typeface="BlairMdITC TT Medium" charset="0"/>
              </a:rPr>
              <a:t>Anodoncia</a:t>
            </a:r>
            <a:r>
              <a:rPr lang="es-ES" sz="3200" dirty="0" smtClean="0">
                <a:solidFill>
                  <a:srgbClr val="FF0000"/>
                </a:solidFill>
                <a:latin typeface="BlairMdITC TT Medium" charset="0"/>
                <a:ea typeface="BlairMdITC TT Medium" charset="0"/>
                <a:cs typeface="BlairMdITC TT Medium" charset="0"/>
              </a:rPr>
              <a:t> </a:t>
            </a:r>
          </a:p>
          <a:p>
            <a:pPr marL="514350" lvl="0" indent="-514350" algn="l" rtl="0">
              <a:spcBef>
                <a:spcPts val="0"/>
              </a:spcBef>
              <a:spcAft>
                <a:spcPts val="0"/>
              </a:spcAft>
              <a:buFont typeface="+mj-lt"/>
              <a:buAutoNum type="arabicPeriod"/>
            </a:pPr>
            <a:r>
              <a:rPr lang="es-ES" sz="3200" dirty="0" smtClean="0">
                <a:solidFill>
                  <a:srgbClr val="FF0000"/>
                </a:solidFill>
                <a:latin typeface="BlairMdITC TT Medium" charset="0"/>
                <a:ea typeface="BlairMdITC TT Medium" charset="0"/>
                <a:cs typeface="BlairMdITC TT Medium" charset="0"/>
              </a:rPr>
              <a:t>Dientes supernumerarios</a:t>
            </a:r>
          </a:p>
          <a:p>
            <a:pPr marL="514350" lvl="0" indent="-514350" algn="l" rtl="0">
              <a:spcBef>
                <a:spcPts val="0"/>
              </a:spcBef>
              <a:spcAft>
                <a:spcPts val="0"/>
              </a:spcAft>
              <a:buFont typeface="+mj-lt"/>
              <a:buAutoNum type="arabicPeriod"/>
            </a:pPr>
            <a:r>
              <a:rPr lang="es-ES" sz="3200" dirty="0" smtClean="0">
                <a:solidFill>
                  <a:srgbClr val="FF0000"/>
                </a:solidFill>
                <a:latin typeface="BlairMdITC TT Medium" charset="0"/>
                <a:ea typeface="BlairMdITC TT Medium" charset="0"/>
                <a:cs typeface="BlairMdITC TT Medium" charset="0"/>
              </a:rPr>
              <a:t>Geminación </a:t>
            </a:r>
            <a:endParaRPr sz="3200" dirty="0">
              <a:solidFill>
                <a:srgbClr val="FF0000"/>
              </a:solidFill>
              <a:latin typeface="BlairMdITC TT Medium" charset="0"/>
              <a:ea typeface="BlairMdITC TT Medium" charset="0"/>
              <a:cs typeface="BlairMdITC TT Medium"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1301959" y="204686"/>
            <a:ext cx="6462463" cy="679436"/>
          </a:xfrm>
        </p:spPr>
        <p:txBody>
          <a:bodyPr/>
          <a:lstStyle/>
          <a:p>
            <a:r>
              <a:rPr lang="es-MX" dirty="0" smtClean="0"/>
              <a:t> 1.- ANODONCIA</a:t>
            </a:r>
            <a:endParaRPr lang="es-MX" dirty="0"/>
          </a:p>
        </p:txBody>
      </p:sp>
      <p:sp>
        <p:nvSpPr>
          <p:cNvPr id="3" name="Subtítulo 2"/>
          <p:cNvSpPr>
            <a:spLocks noGrp="1"/>
          </p:cNvSpPr>
          <p:nvPr>
            <p:ph type="subTitle" idx="1"/>
          </p:nvPr>
        </p:nvSpPr>
        <p:spPr>
          <a:xfrm>
            <a:off x="1791309" y="1188886"/>
            <a:ext cx="6711900" cy="784800"/>
          </a:xfrm>
        </p:spPr>
        <p:txBody>
          <a:bodyPr/>
          <a:lstStyle/>
          <a:p>
            <a:r>
              <a:rPr lang="es-MX" dirty="0" smtClean="0">
                <a:solidFill>
                  <a:schemeClr val="bg2">
                    <a:lumMod val="60000"/>
                    <a:lumOff val="40000"/>
                  </a:schemeClr>
                </a:solidFill>
              </a:rPr>
              <a:t>FALTA DE FORMACION DE LOS ORGANOS DENTARIOS </a:t>
            </a:r>
            <a:endParaRPr lang="es-MX" dirty="0">
              <a:solidFill>
                <a:schemeClr val="bg2">
                  <a:lumMod val="60000"/>
                  <a:lumOff val="40000"/>
                </a:schemeClr>
              </a:solidFill>
            </a:endParaRPr>
          </a:p>
        </p:txBody>
      </p:sp>
      <p:sp>
        <p:nvSpPr>
          <p:cNvPr id="4" name="CuadroTexto 3"/>
          <p:cNvSpPr txBox="1"/>
          <p:nvPr/>
        </p:nvSpPr>
        <p:spPr>
          <a:xfrm>
            <a:off x="756954" y="2337473"/>
            <a:ext cx="3118649" cy="2031325"/>
          </a:xfrm>
          <a:prstGeom prst="rect">
            <a:avLst/>
          </a:prstGeom>
          <a:noFill/>
        </p:spPr>
        <p:txBody>
          <a:bodyPr wrap="square" rtlCol="0">
            <a:spAutoFit/>
          </a:bodyPr>
          <a:lstStyle/>
          <a:p>
            <a:r>
              <a:rPr lang="es-MX" dirty="0" smtClean="0"/>
              <a:t>ETIOLOGIA</a:t>
            </a:r>
          </a:p>
          <a:p>
            <a:r>
              <a:rPr lang="es-MX" dirty="0" smtClean="0"/>
              <a:t>POR HERENCIA </a:t>
            </a:r>
          </a:p>
          <a:p>
            <a:r>
              <a:rPr lang="es-MX" dirty="0" smtClean="0"/>
              <a:t> ALTERACIONES GENETICAS.</a:t>
            </a:r>
          </a:p>
          <a:p>
            <a:r>
              <a:rPr lang="es-MX" dirty="0" smtClean="0"/>
              <a:t>RADIACIONES DURANTE LA FORMACIÓN DENTAL . TRATAMIENTO DE RADIOTERAPIA</a:t>
            </a:r>
          </a:p>
          <a:p>
            <a:endParaRPr lang="es-MX" dirty="0" smtClean="0"/>
          </a:p>
          <a:p>
            <a:endParaRPr lang="es-MX" dirty="0"/>
          </a:p>
        </p:txBody>
      </p:sp>
      <p:sp>
        <p:nvSpPr>
          <p:cNvPr id="5" name="CuadroTexto 4"/>
          <p:cNvSpPr txBox="1"/>
          <p:nvPr/>
        </p:nvSpPr>
        <p:spPr>
          <a:xfrm>
            <a:off x="4366109" y="2258750"/>
            <a:ext cx="4269218" cy="954107"/>
          </a:xfrm>
          <a:prstGeom prst="rect">
            <a:avLst/>
          </a:prstGeom>
          <a:noFill/>
        </p:spPr>
        <p:txBody>
          <a:bodyPr wrap="square" rtlCol="0">
            <a:spAutoFit/>
          </a:bodyPr>
          <a:lstStyle/>
          <a:p>
            <a:r>
              <a:rPr lang="es-MX" dirty="0" smtClean="0"/>
              <a:t>CARACTERISTICAS CLINICAS</a:t>
            </a:r>
          </a:p>
          <a:p>
            <a:r>
              <a:rPr lang="es-MX" dirty="0" smtClean="0"/>
              <a:t>FALTA DE FORMACION DE UNO O VARIOS DIENTES LOS CUALES ESTAN AUSENTES EN LA CAVIDAD BUCAL.</a:t>
            </a:r>
            <a:endParaRPr lang="es-MX" dirty="0"/>
          </a:p>
        </p:txBody>
      </p:sp>
      <p:sp>
        <p:nvSpPr>
          <p:cNvPr id="6" name="CuadroTexto 5"/>
          <p:cNvSpPr txBox="1"/>
          <p:nvPr/>
        </p:nvSpPr>
        <p:spPr>
          <a:xfrm>
            <a:off x="3324540" y="3657600"/>
            <a:ext cx="3324541" cy="307777"/>
          </a:xfrm>
          <a:prstGeom prst="rect">
            <a:avLst/>
          </a:prstGeom>
          <a:noFill/>
        </p:spPr>
        <p:txBody>
          <a:bodyPr wrap="square" rtlCol="0">
            <a:spAutoFit/>
          </a:bodyPr>
          <a:lstStyle/>
          <a:p>
            <a:r>
              <a:rPr lang="es-MX" dirty="0" smtClean="0"/>
              <a:t>SINONIMIA: AGENESIA DENTAL </a:t>
            </a:r>
            <a:endParaRPr lang="es-MX" dirty="0"/>
          </a:p>
        </p:txBody>
      </p:sp>
    </p:spTree>
    <p:extLst>
      <p:ext uri="{BB962C8B-B14F-4D97-AF65-F5344CB8AC3E}">
        <p14:creationId xmlns:p14="http://schemas.microsoft.com/office/powerpoint/2010/main" val="27291072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1">
            <a:alpha val="38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543403" y="303264"/>
            <a:ext cx="6711900" cy="623100"/>
          </a:xfrm>
        </p:spPr>
        <p:txBody>
          <a:bodyPr/>
          <a:lstStyle/>
          <a:p>
            <a:pPr algn="ctr"/>
            <a:r>
              <a:rPr lang="es-ES_tradnl" dirty="0" err="1" smtClean="0">
                <a:latin typeface="BlairMdITC TT Medium" charset="0"/>
                <a:ea typeface="BlairMdITC TT Medium" charset="0"/>
                <a:cs typeface="BlairMdITC TT Medium" charset="0"/>
              </a:rPr>
              <a:t>Anodoncia</a:t>
            </a:r>
            <a:endParaRPr lang="es-ES_tradnl" dirty="0">
              <a:latin typeface="BlairMdITC TT Medium" charset="0"/>
              <a:ea typeface="BlairMdITC TT Medium" charset="0"/>
              <a:cs typeface="BlairMdITC TT Medium" charset="0"/>
            </a:endParaRPr>
          </a:p>
        </p:txBody>
      </p:sp>
      <p:sp>
        <p:nvSpPr>
          <p:cNvPr id="4" name="Marcador de número de diapositiva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34</a:t>
            </a:fld>
            <a:endParaRPr lang="en"/>
          </a:p>
        </p:txBody>
      </p:sp>
      <p:pic>
        <p:nvPicPr>
          <p:cNvPr id="5" name="Imagen 4"/>
          <p:cNvPicPr>
            <a:picLocks noChangeAspect="1"/>
          </p:cNvPicPr>
          <p:nvPr/>
        </p:nvPicPr>
        <p:blipFill rotWithShape="1">
          <a:blip r:embed="rId3">
            <a:extLst>
              <a:ext uri="{28A0092B-C50C-407E-A947-70E740481C1C}">
                <a14:useLocalDpi xmlns:a14="http://schemas.microsoft.com/office/drawing/2010/main" val="0"/>
              </a:ext>
            </a:extLst>
          </a:blip>
          <a:srcRect l="2576" r="1018"/>
          <a:stretch/>
        </p:blipFill>
        <p:spPr>
          <a:xfrm>
            <a:off x="2235981" y="1115134"/>
            <a:ext cx="5326743" cy="3831517"/>
          </a:xfrm>
          <a:prstGeom prst="rect">
            <a:avLst/>
          </a:prstGeom>
        </p:spPr>
      </p:pic>
    </p:spTree>
    <p:extLst>
      <p:ext uri="{BB962C8B-B14F-4D97-AF65-F5344CB8AC3E}">
        <p14:creationId xmlns:p14="http://schemas.microsoft.com/office/powerpoint/2010/main" val="19802782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52000"/>
          </a:schemeClr>
        </a:solidFill>
        <a:effectLst/>
      </p:bgPr>
    </p:bg>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35</a:t>
            </a:fld>
            <a:endParaRPr lang="en"/>
          </a:p>
        </p:txBody>
      </p:sp>
      <p:sp>
        <p:nvSpPr>
          <p:cNvPr id="3" name="CuadroTexto 2"/>
          <p:cNvSpPr txBox="1"/>
          <p:nvPr/>
        </p:nvSpPr>
        <p:spPr>
          <a:xfrm>
            <a:off x="1843314" y="522514"/>
            <a:ext cx="6299199" cy="738664"/>
          </a:xfrm>
          <a:prstGeom prst="rect">
            <a:avLst/>
          </a:prstGeom>
          <a:noFill/>
        </p:spPr>
        <p:txBody>
          <a:bodyPr wrap="square" rtlCol="0">
            <a:spAutoFit/>
          </a:bodyPr>
          <a:lstStyle/>
          <a:p>
            <a:pPr algn="ctr"/>
            <a:r>
              <a:rPr lang="es-ES_tradnl" sz="4200" dirty="0" err="1" smtClean="0">
                <a:latin typeface="BlairMdITC TT Medium" charset="0"/>
                <a:ea typeface="BlairMdITC TT Medium" charset="0"/>
                <a:cs typeface="BlairMdITC TT Medium" charset="0"/>
              </a:rPr>
              <a:t>Anodoncia</a:t>
            </a:r>
            <a:endParaRPr lang="es-ES_tradnl" sz="4200" dirty="0">
              <a:latin typeface="BlairMdITC TT Medium" charset="0"/>
              <a:ea typeface="BlairMdITC TT Medium" charset="0"/>
              <a:cs typeface="BlairMdITC TT Medium" charset="0"/>
            </a:endParaRPr>
          </a:p>
        </p:txBody>
      </p:sp>
      <p:sp>
        <p:nvSpPr>
          <p:cNvPr id="4" name="Rectángulo 3"/>
          <p:cNvSpPr/>
          <p:nvPr/>
        </p:nvSpPr>
        <p:spPr>
          <a:xfrm>
            <a:off x="1289466" y="1334246"/>
            <a:ext cx="6937826" cy="1754326"/>
          </a:xfrm>
          <a:prstGeom prst="rect">
            <a:avLst/>
          </a:prstGeom>
        </p:spPr>
        <p:txBody>
          <a:bodyPr wrap="square">
            <a:spAutoFit/>
          </a:bodyPr>
          <a:lstStyle/>
          <a:p>
            <a:pPr algn="ctr"/>
            <a:r>
              <a:rPr lang="es-ES_tradnl" sz="1800" dirty="0">
                <a:latin typeface="American Typewriter" charset="0"/>
                <a:ea typeface="American Typewriter" charset="0"/>
                <a:cs typeface="American Typewriter" charset="0"/>
              </a:rPr>
              <a:t>Siendo la </a:t>
            </a:r>
            <a:r>
              <a:rPr lang="es-ES_tradnl" sz="1800" dirty="0" err="1">
                <a:latin typeface="American Typewriter" charset="0"/>
                <a:ea typeface="American Typewriter" charset="0"/>
                <a:cs typeface="American Typewriter" charset="0"/>
              </a:rPr>
              <a:t>anodontia</a:t>
            </a:r>
            <a:r>
              <a:rPr lang="es-ES_tradnl" sz="1800" dirty="0">
                <a:latin typeface="American Typewriter" charset="0"/>
                <a:ea typeface="American Typewriter" charset="0"/>
                <a:cs typeface="American Typewriter" charset="0"/>
              </a:rPr>
              <a:t> parcial la más común, los órganos dentarios perdidos congénitamente más frecuente son:</a:t>
            </a:r>
          </a:p>
          <a:p>
            <a:pPr algn="just"/>
            <a:r>
              <a:rPr lang="es-ES_tradnl" sz="1800" dirty="0">
                <a:latin typeface="American Typewriter" charset="0"/>
                <a:ea typeface="American Typewriter" charset="0"/>
                <a:cs typeface="American Typewriter" charset="0"/>
              </a:rPr>
              <a:t> </a:t>
            </a:r>
          </a:p>
          <a:p>
            <a:pPr marL="342900" lvl="0" indent="-342900" algn="ctr">
              <a:buFont typeface="+mj-lt"/>
              <a:buAutoNum type="arabicPeriod"/>
            </a:pPr>
            <a:r>
              <a:rPr lang="es-ES_tradnl" sz="1800" dirty="0">
                <a:latin typeface="American Typewriter" charset="0"/>
                <a:ea typeface="American Typewriter" charset="0"/>
                <a:cs typeface="American Typewriter" charset="0"/>
              </a:rPr>
              <a:t>Terceros </a:t>
            </a:r>
            <a:r>
              <a:rPr lang="es-ES_tradnl" sz="1800" dirty="0" smtClean="0">
                <a:latin typeface="American Typewriter" charset="0"/>
                <a:ea typeface="American Typewriter" charset="0"/>
                <a:cs typeface="American Typewriter" charset="0"/>
              </a:rPr>
              <a:t>molares superiores e inferiores </a:t>
            </a:r>
            <a:endParaRPr lang="es-ES_tradnl" sz="1800" dirty="0">
              <a:latin typeface="American Typewriter" charset="0"/>
              <a:ea typeface="American Typewriter" charset="0"/>
              <a:cs typeface="American Typewriter" charset="0"/>
            </a:endParaRPr>
          </a:p>
          <a:p>
            <a:pPr marL="342900" lvl="0" indent="-342900" algn="ctr">
              <a:buFont typeface="+mj-lt"/>
              <a:buAutoNum type="arabicPeriod"/>
            </a:pPr>
            <a:r>
              <a:rPr lang="es-ES_tradnl" sz="1800" dirty="0">
                <a:latin typeface="American Typewriter" charset="0"/>
                <a:ea typeface="American Typewriter" charset="0"/>
                <a:cs typeface="American Typewriter" charset="0"/>
              </a:rPr>
              <a:t>Segundos </a:t>
            </a:r>
            <a:r>
              <a:rPr lang="es-ES_tradnl" sz="1800" dirty="0" smtClean="0">
                <a:latin typeface="American Typewriter" charset="0"/>
                <a:ea typeface="American Typewriter" charset="0"/>
                <a:cs typeface="American Typewriter" charset="0"/>
              </a:rPr>
              <a:t>premolares superiores </a:t>
            </a:r>
            <a:endParaRPr lang="es-ES_tradnl" sz="1800" dirty="0">
              <a:latin typeface="American Typewriter" charset="0"/>
              <a:ea typeface="American Typewriter" charset="0"/>
              <a:cs typeface="American Typewriter" charset="0"/>
            </a:endParaRPr>
          </a:p>
          <a:p>
            <a:pPr marL="342900" lvl="0" indent="-342900" algn="ctr">
              <a:buFont typeface="+mj-lt"/>
              <a:buAutoNum type="arabicPeriod"/>
            </a:pPr>
            <a:r>
              <a:rPr lang="es-ES_tradnl" sz="1800" dirty="0">
                <a:latin typeface="American Typewriter" charset="0"/>
                <a:ea typeface="American Typewriter" charset="0"/>
                <a:cs typeface="American Typewriter" charset="0"/>
              </a:rPr>
              <a:t>Incisivos laterales superiores</a:t>
            </a:r>
            <a:endParaRPr lang="es-ES_tradnl" sz="1800" dirty="0">
              <a:effectLst/>
              <a:latin typeface="American Typewriter" charset="0"/>
              <a:ea typeface="American Typewriter" charset="0"/>
              <a:cs typeface="American Typewriter" charset="0"/>
            </a:endParaRPr>
          </a:p>
        </p:txBody>
      </p:sp>
      <p:pic>
        <p:nvPicPr>
          <p:cNvPr id="5" name="Imagen 4"/>
          <p:cNvPicPr>
            <a:picLocks noChangeAspect="1"/>
          </p:cNvPicPr>
          <p:nvPr/>
        </p:nvPicPr>
        <p:blipFill>
          <a:blip r:embed="rId3"/>
          <a:stretch>
            <a:fillRect/>
          </a:stretch>
        </p:blipFill>
        <p:spPr>
          <a:xfrm>
            <a:off x="120197" y="3371850"/>
            <a:ext cx="2847975" cy="1600200"/>
          </a:xfrm>
          <a:prstGeom prst="rect">
            <a:avLst/>
          </a:prstGeom>
        </p:spPr>
      </p:pic>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96768" y="3124200"/>
            <a:ext cx="2466975" cy="1847850"/>
          </a:xfrm>
          <a:prstGeom prst="rect">
            <a:avLst/>
          </a:prstGeom>
        </p:spPr>
      </p:pic>
    </p:spTree>
    <p:extLst>
      <p:ext uri="{BB962C8B-B14F-4D97-AF65-F5344CB8AC3E}">
        <p14:creationId xmlns:p14="http://schemas.microsoft.com/office/powerpoint/2010/main" val="20225968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36</a:t>
            </a:fld>
            <a:endParaRPr lang="es-MX"/>
          </a:p>
        </p:txBody>
      </p:sp>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39269" y="2943176"/>
            <a:ext cx="2364408" cy="2200275"/>
          </a:xfrm>
          <a:prstGeom prst="rect">
            <a:avLst/>
          </a:prstGeom>
        </p:spPr>
      </p:pic>
      <p:pic>
        <p:nvPicPr>
          <p:cNvPr id="4" name="Imagen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70673" y="156689"/>
            <a:ext cx="7620000" cy="2457450"/>
          </a:xfrm>
          <a:prstGeom prst="rect">
            <a:avLst/>
          </a:prstGeom>
        </p:spPr>
      </p:pic>
    </p:spTree>
    <p:extLst>
      <p:ext uri="{BB962C8B-B14F-4D97-AF65-F5344CB8AC3E}">
        <p14:creationId xmlns:p14="http://schemas.microsoft.com/office/powerpoint/2010/main" val="26732955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99936" y="924153"/>
            <a:ext cx="7126464" cy="623100"/>
          </a:xfrm>
        </p:spPr>
        <p:txBody>
          <a:bodyPr/>
          <a:lstStyle/>
          <a:p>
            <a:pPr algn="ctr"/>
            <a:r>
              <a:rPr lang="es-ES_tradnl" dirty="0" smtClean="0">
                <a:latin typeface="BlairMdITC TT Medium" charset="0"/>
                <a:ea typeface="BlairMdITC TT Medium" charset="0"/>
                <a:cs typeface="BlairMdITC TT Medium" charset="0"/>
              </a:rPr>
              <a:t>2.- Dientes </a:t>
            </a:r>
            <a:r>
              <a:rPr lang="es-ES_tradnl" dirty="0">
                <a:latin typeface="BlairMdITC TT Medium" charset="0"/>
                <a:ea typeface="BlairMdITC TT Medium" charset="0"/>
                <a:cs typeface="BlairMdITC TT Medium" charset="0"/>
              </a:rPr>
              <a:t>S</a:t>
            </a:r>
            <a:r>
              <a:rPr lang="es-ES_tradnl" dirty="0" smtClean="0">
                <a:latin typeface="BlairMdITC TT Medium" charset="0"/>
                <a:ea typeface="BlairMdITC TT Medium" charset="0"/>
                <a:cs typeface="BlairMdITC TT Medium" charset="0"/>
              </a:rPr>
              <a:t>upernumerarios</a:t>
            </a:r>
            <a:endParaRPr lang="es-ES_tradnl" dirty="0">
              <a:latin typeface="BlairMdITC TT Medium" charset="0"/>
              <a:ea typeface="BlairMdITC TT Medium" charset="0"/>
              <a:cs typeface="BlairMdITC TT Medium" charset="0"/>
            </a:endParaRPr>
          </a:p>
        </p:txBody>
      </p:sp>
      <p:sp>
        <p:nvSpPr>
          <p:cNvPr id="3" name="Marcador de número de diapositiva 2"/>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37</a:t>
            </a:fld>
            <a:endParaRPr lang="en"/>
          </a:p>
        </p:txBody>
      </p:sp>
      <p:sp>
        <p:nvSpPr>
          <p:cNvPr id="4" name="CuadroTexto 3"/>
          <p:cNvSpPr txBox="1"/>
          <p:nvPr/>
        </p:nvSpPr>
        <p:spPr>
          <a:xfrm>
            <a:off x="1349879" y="1807330"/>
            <a:ext cx="6894235" cy="2308324"/>
          </a:xfrm>
          <a:prstGeom prst="rect">
            <a:avLst/>
          </a:prstGeom>
          <a:noFill/>
        </p:spPr>
        <p:txBody>
          <a:bodyPr wrap="square" rtlCol="0">
            <a:spAutoFit/>
          </a:bodyPr>
          <a:lstStyle/>
          <a:p>
            <a:pPr algn="ctr">
              <a:buClr>
                <a:schemeClr val="bg1"/>
              </a:buClr>
            </a:pPr>
            <a:r>
              <a:rPr lang="es-ES_tradnl" sz="1800" dirty="0" smtClean="0">
                <a:latin typeface="American Typewriter" charset="0"/>
                <a:ea typeface="American Typewriter" charset="0"/>
                <a:cs typeface="American Typewriter" charset="0"/>
              </a:rPr>
              <a:t>SON LOS DIENTES EXTRAS MAS DE 32 EN DENTICION PERMANENTE O MAS DE 20 EN DENTICION TEMPORAL </a:t>
            </a:r>
          </a:p>
          <a:p>
            <a:pPr marL="285750" indent="-285750">
              <a:buClr>
                <a:schemeClr val="bg1"/>
              </a:buClr>
              <a:buFont typeface="Arial" charset="0"/>
              <a:buChar char="•"/>
            </a:pPr>
            <a:endParaRPr lang="es-ES_tradnl" sz="1800" dirty="0" smtClean="0">
              <a:latin typeface="American Typewriter" charset="0"/>
              <a:ea typeface="American Typewriter" charset="0"/>
              <a:cs typeface="American Typewriter" charset="0"/>
            </a:endParaRPr>
          </a:p>
          <a:p>
            <a:pPr marL="285750" indent="-285750">
              <a:buClr>
                <a:schemeClr val="bg1"/>
              </a:buClr>
              <a:buFont typeface="Arial" charset="0"/>
              <a:buChar char="•"/>
            </a:pPr>
            <a:r>
              <a:rPr lang="es-ES_tradnl" sz="1800" dirty="0" smtClean="0">
                <a:latin typeface="American Typewriter" charset="0"/>
                <a:ea typeface="American Typewriter" charset="0"/>
                <a:cs typeface="American Typewriter" charset="0"/>
              </a:rPr>
              <a:t>ETIOLOGIA </a:t>
            </a:r>
          </a:p>
          <a:p>
            <a:pPr marL="285750" indent="-285750">
              <a:buClr>
                <a:schemeClr val="bg1"/>
              </a:buClr>
              <a:buFont typeface="Arial" charset="0"/>
              <a:buChar char="•"/>
            </a:pPr>
            <a:r>
              <a:rPr lang="es-ES_tradnl" sz="1800" dirty="0" smtClean="0">
                <a:latin typeface="American Typewriter" charset="0"/>
                <a:ea typeface="American Typewriter" charset="0"/>
                <a:cs typeface="American Typewriter" charset="0"/>
              </a:rPr>
              <a:t>Resultado de la </a:t>
            </a:r>
            <a:r>
              <a:rPr lang="es-ES_tradnl" sz="1800" dirty="0" err="1" smtClean="0">
                <a:latin typeface="American Typewriter" charset="0"/>
                <a:ea typeface="American Typewriter" charset="0"/>
                <a:cs typeface="American Typewriter" charset="0"/>
              </a:rPr>
              <a:t>proliferaci</a:t>
            </a:r>
            <a:r>
              <a:rPr lang="es-ES" sz="1800" dirty="0" err="1" smtClean="0">
                <a:latin typeface="American Typewriter" charset="0"/>
                <a:ea typeface="American Typewriter" charset="0"/>
                <a:cs typeface="American Typewriter" charset="0"/>
              </a:rPr>
              <a:t>ón</a:t>
            </a:r>
            <a:r>
              <a:rPr lang="es-ES" sz="1800" dirty="0" smtClean="0">
                <a:latin typeface="American Typewriter" charset="0"/>
                <a:ea typeface="American Typewriter" charset="0"/>
                <a:cs typeface="American Typewriter" charset="0"/>
              </a:rPr>
              <a:t> de la lámina dental permanente o primaria para formar un tercer </a:t>
            </a:r>
            <a:r>
              <a:rPr lang="es-ES" sz="1800" dirty="0" err="1" smtClean="0">
                <a:latin typeface="American Typewriter" charset="0"/>
                <a:ea typeface="American Typewriter" charset="0"/>
                <a:cs typeface="American Typewriter" charset="0"/>
              </a:rPr>
              <a:t>gérmen</a:t>
            </a:r>
            <a:r>
              <a:rPr lang="es-ES" sz="1800" dirty="0" smtClean="0">
                <a:latin typeface="American Typewriter" charset="0"/>
                <a:ea typeface="American Typewriter" charset="0"/>
                <a:cs typeface="American Typewriter" charset="0"/>
              </a:rPr>
              <a:t> dental. </a:t>
            </a:r>
          </a:p>
          <a:p>
            <a:pPr marL="285750" indent="-285750">
              <a:buClr>
                <a:schemeClr val="bg1"/>
              </a:buClr>
              <a:buFont typeface="Arial" charset="0"/>
              <a:buChar char="•"/>
            </a:pPr>
            <a:r>
              <a:rPr lang="es-ES" sz="1800" dirty="0" smtClean="0">
                <a:latin typeface="American Typewriter" charset="0"/>
                <a:ea typeface="American Typewriter" charset="0"/>
                <a:cs typeface="American Typewriter" charset="0"/>
              </a:rPr>
              <a:t>Por bifurcación del </a:t>
            </a:r>
            <a:r>
              <a:rPr lang="es-ES" sz="1800" dirty="0" err="1" smtClean="0">
                <a:latin typeface="American Typewriter" charset="0"/>
                <a:ea typeface="American Typewriter" charset="0"/>
                <a:cs typeface="American Typewriter" charset="0"/>
              </a:rPr>
              <a:t>gérmen</a:t>
            </a:r>
            <a:r>
              <a:rPr lang="es-ES" sz="1800" dirty="0" smtClean="0">
                <a:latin typeface="American Typewriter" charset="0"/>
                <a:ea typeface="American Typewriter" charset="0"/>
                <a:cs typeface="American Typewriter" charset="0"/>
              </a:rPr>
              <a:t> dental </a:t>
            </a:r>
          </a:p>
          <a:p>
            <a:pPr marL="285750" indent="-285750">
              <a:buClr>
                <a:schemeClr val="bg1"/>
              </a:buClr>
              <a:buFont typeface="Arial" charset="0"/>
              <a:buChar char="•"/>
            </a:pPr>
            <a:r>
              <a:rPr lang="es-ES" sz="1800" dirty="0" smtClean="0">
                <a:latin typeface="American Typewriter" charset="0"/>
                <a:ea typeface="American Typewriter" charset="0"/>
                <a:cs typeface="American Typewriter" charset="0"/>
              </a:rPr>
              <a:t>Por láminas dentales accesorias </a:t>
            </a:r>
            <a:endParaRPr lang="es-ES" sz="1800" dirty="0">
              <a:latin typeface="American Typewriter" charset="0"/>
              <a:ea typeface="American Typewriter" charset="0"/>
              <a:cs typeface="American Typewriter" charset="0"/>
            </a:endParaRPr>
          </a:p>
        </p:txBody>
      </p:sp>
    </p:spTree>
    <p:extLst>
      <p:ext uri="{BB962C8B-B14F-4D97-AF65-F5344CB8AC3E}">
        <p14:creationId xmlns:p14="http://schemas.microsoft.com/office/powerpoint/2010/main" val="5158498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216025" y="530836"/>
            <a:ext cx="6711900" cy="623100"/>
          </a:xfrm>
        </p:spPr>
        <p:txBody>
          <a:bodyPr/>
          <a:lstStyle/>
          <a:p>
            <a:r>
              <a:rPr lang="es-MX" sz="2800" dirty="0" smtClean="0"/>
              <a:t>DIENTES SUPERNUMERARIOS</a:t>
            </a:r>
            <a:endParaRPr lang="es-MX" sz="2800" dirty="0"/>
          </a:p>
        </p:txBody>
      </p:sp>
      <p:sp>
        <p:nvSpPr>
          <p:cNvPr id="3" name="Marcador de número de diapositiva 2"/>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MX" smtClean="0"/>
              <a:t>38</a:t>
            </a:fld>
            <a:endParaRPr lang="es-MX"/>
          </a:p>
        </p:txBody>
      </p:sp>
      <p:sp>
        <p:nvSpPr>
          <p:cNvPr id="5" name="CuadroTexto 4"/>
          <p:cNvSpPr txBox="1"/>
          <p:nvPr/>
        </p:nvSpPr>
        <p:spPr>
          <a:xfrm>
            <a:off x="514728" y="1459407"/>
            <a:ext cx="7030585" cy="954107"/>
          </a:xfrm>
          <a:prstGeom prst="rect">
            <a:avLst/>
          </a:prstGeom>
          <a:noFill/>
        </p:spPr>
        <p:txBody>
          <a:bodyPr wrap="square" rtlCol="0">
            <a:spAutoFit/>
          </a:bodyPr>
          <a:lstStyle/>
          <a:p>
            <a:r>
              <a:rPr lang="es-MX" dirty="0" smtClean="0"/>
              <a:t>FORMA</a:t>
            </a:r>
          </a:p>
          <a:p>
            <a:r>
              <a:rPr lang="es-MX" dirty="0" smtClean="0"/>
              <a:t>EUMORFICOS.-  SON DIENTES CON FORMA SEMEJANTE AL INCISIVO LATERAL </a:t>
            </a:r>
          </a:p>
          <a:p>
            <a:r>
              <a:rPr lang="es-MX" dirty="0" smtClean="0"/>
              <a:t>ATIPICOS.-         SON DIENTES CON FORMA DIVERSA COMO EL CONOIDISMO </a:t>
            </a:r>
          </a:p>
          <a:p>
            <a:endParaRPr lang="es-MX" dirty="0"/>
          </a:p>
        </p:txBody>
      </p:sp>
      <p:sp>
        <p:nvSpPr>
          <p:cNvPr id="6" name="CuadroTexto 5"/>
          <p:cNvSpPr txBox="1"/>
          <p:nvPr/>
        </p:nvSpPr>
        <p:spPr>
          <a:xfrm>
            <a:off x="629785" y="2616032"/>
            <a:ext cx="6606692" cy="1384995"/>
          </a:xfrm>
          <a:prstGeom prst="rect">
            <a:avLst/>
          </a:prstGeom>
          <a:noFill/>
        </p:spPr>
        <p:txBody>
          <a:bodyPr wrap="square" rtlCol="0">
            <a:spAutoFit/>
          </a:bodyPr>
          <a:lstStyle/>
          <a:p>
            <a:r>
              <a:rPr lang="es-MX" dirty="0" smtClean="0"/>
              <a:t>POSICION </a:t>
            </a:r>
          </a:p>
          <a:p>
            <a:r>
              <a:rPr lang="es-MX" dirty="0" smtClean="0"/>
              <a:t>DIENTES BUCALES  SON LOS DIENTES QUE ERUPCIONAN NORMAL EN CAVIDAD BUCAL </a:t>
            </a:r>
          </a:p>
          <a:p>
            <a:endParaRPr lang="es-MX" dirty="0"/>
          </a:p>
          <a:p>
            <a:r>
              <a:rPr lang="es-MX" dirty="0" smtClean="0"/>
              <a:t>DIENTES NASALES    SON LOS DIENTES QUE ERUPCIONAN HACIA LA CAVIDAD NASAL </a:t>
            </a:r>
            <a:endParaRPr lang="es-MX" dirty="0"/>
          </a:p>
        </p:txBody>
      </p:sp>
    </p:spTree>
    <p:extLst>
      <p:ext uri="{BB962C8B-B14F-4D97-AF65-F5344CB8AC3E}">
        <p14:creationId xmlns:p14="http://schemas.microsoft.com/office/powerpoint/2010/main" val="292837191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39</a:t>
            </a:fld>
            <a:endParaRPr lang="en"/>
          </a:p>
        </p:txBody>
      </p:sp>
      <p:sp>
        <p:nvSpPr>
          <p:cNvPr id="3" name="CuadroTexto 2"/>
          <p:cNvSpPr txBox="1"/>
          <p:nvPr/>
        </p:nvSpPr>
        <p:spPr>
          <a:xfrm>
            <a:off x="1132114" y="391885"/>
            <a:ext cx="7039429" cy="1384995"/>
          </a:xfrm>
          <a:prstGeom prst="rect">
            <a:avLst/>
          </a:prstGeom>
          <a:noFill/>
        </p:spPr>
        <p:txBody>
          <a:bodyPr wrap="square" rtlCol="0">
            <a:spAutoFit/>
          </a:bodyPr>
          <a:lstStyle/>
          <a:p>
            <a:pPr algn="ctr"/>
            <a:r>
              <a:rPr lang="es-ES_tradnl" sz="4200" dirty="0" smtClean="0">
                <a:latin typeface="BlairMdITC TT Medium" charset="0"/>
                <a:ea typeface="BlairMdITC TT Medium" charset="0"/>
                <a:cs typeface="BlairMdITC TT Medium" charset="0"/>
              </a:rPr>
              <a:t>Dientes supernumerarios</a:t>
            </a:r>
            <a:endParaRPr lang="es-ES_tradnl" sz="4200" dirty="0">
              <a:latin typeface="BlairMdITC TT Medium" charset="0"/>
              <a:ea typeface="BlairMdITC TT Medium" charset="0"/>
              <a:cs typeface="BlairMdITC TT Medium" charset="0"/>
            </a:endParaRPr>
          </a:p>
        </p:txBody>
      </p:sp>
      <p:pic>
        <p:nvPicPr>
          <p:cNvPr id="4" name="Imagen 3"/>
          <p:cNvPicPr/>
          <p:nvPr/>
        </p:nvPicPr>
        <p:blipFill>
          <a:blip r:embed="rId3">
            <a:extLst>
              <a:ext uri="{28A0092B-C50C-407E-A947-70E740481C1C}">
                <a14:useLocalDpi xmlns:a14="http://schemas.microsoft.com/office/drawing/2010/main" val="0"/>
              </a:ext>
            </a:extLst>
          </a:blip>
          <a:stretch>
            <a:fillRect/>
          </a:stretch>
        </p:blipFill>
        <p:spPr>
          <a:xfrm>
            <a:off x="1796823" y="2133600"/>
            <a:ext cx="2513920" cy="1730284"/>
          </a:xfrm>
          <a:prstGeom prst="rect">
            <a:avLst/>
          </a:prstGeom>
        </p:spPr>
      </p:pic>
      <p:pic>
        <p:nvPicPr>
          <p:cNvPr id="5" name="Imagen 4"/>
          <p:cNvPicPr/>
          <p:nvPr/>
        </p:nvPicPr>
        <p:blipFill>
          <a:blip r:embed="rId4">
            <a:extLst>
              <a:ext uri="{28A0092B-C50C-407E-A947-70E740481C1C}">
                <a14:useLocalDpi xmlns:a14="http://schemas.microsoft.com/office/drawing/2010/main" val="0"/>
              </a:ext>
            </a:extLst>
          </a:blip>
          <a:stretch>
            <a:fillRect/>
          </a:stretch>
        </p:blipFill>
        <p:spPr>
          <a:xfrm>
            <a:off x="4981530" y="2169251"/>
            <a:ext cx="2638470" cy="1694633"/>
          </a:xfrm>
          <a:prstGeom prst="rect">
            <a:avLst/>
          </a:prstGeom>
        </p:spPr>
      </p:pic>
    </p:spTree>
    <p:extLst>
      <p:ext uri="{BB962C8B-B14F-4D97-AF65-F5344CB8AC3E}">
        <p14:creationId xmlns:p14="http://schemas.microsoft.com/office/powerpoint/2010/main" val="10571876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25"/>
        <p:cNvGrpSpPr/>
        <p:nvPr/>
      </p:nvGrpSpPr>
      <p:grpSpPr>
        <a:xfrm>
          <a:off x="0" y="0"/>
          <a:ext cx="0" cy="0"/>
          <a:chOff x="0" y="0"/>
          <a:chExt cx="0" cy="0"/>
        </a:xfrm>
      </p:grpSpPr>
      <p:sp>
        <p:nvSpPr>
          <p:cNvPr id="129" name="Google Shape;129;p16"/>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4</a:t>
            </a:fld>
            <a:endParaRPr/>
          </a:p>
        </p:txBody>
      </p:sp>
      <p:sp>
        <p:nvSpPr>
          <p:cNvPr id="126" name="Google Shape;126;p16"/>
          <p:cNvSpPr txBox="1">
            <a:spLocks noGrp="1"/>
          </p:cNvSpPr>
          <p:nvPr>
            <p:ph type="ctrTitle" idx="4294967295"/>
          </p:nvPr>
        </p:nvSpPr>
        <p:spPr>
          <a:xfrm>
            <a:off x="0" y="653144"/>
            <a:ext cx="8601075" cy="1787235"/>
          </a:xfrm>
          <a:prstGeom prst="rect">
            <a:avLst/>
          </a:prstGeom>
        </p:spPr>
        <p:txBody>
          <a:bodyPr spcFirstLastPara="1" wrap="square" lIns="0" tIns="0" rIns="0" bIns="0" anchor="b" anchorCtr="0">
            <a:noAutofit/>
          </a:bodyPr>
          <a:lstStyle/>
          <a:p>
            <a:pPr marL="0" lvl="0" indent="0" algn="just" rtl="0">
              <a:spcBef>
                <a:spcPts val="0"/>
              </a:spcBef>
              <a:spcAft>
                <a:spcPts val="0"/>
              </a:spcAft>
              <a:buNone/>
            </a:pPr>
            <a:r>
              <a:rPr lang="es-ES" sz="3600" dirty="0" smtClean="0">
                <a:solidFill>
                  <a:srgbClr val="FF0000"/>
                </a:solidFill>
                <a:latin typeface="BlairMdITC TT Medium" charset="0"/>
                <a:ea typeface="BlairMdITC TT Medium" charset="0"/>
                <a:cs typeface="BlairMdITC TT Medium" charset="0"/>
              </a:rPr>
              <a:t>I.ANOMALIAS DENTARIAS DE TAMAÑO</a:t>
            </a:r>
            <a:endParaRPr sz="3600" dirty="0">
              <a:solidFill>
                <a:srgbClr val="FF0000"/>
              </a:solidFill>
              <a:latin typeface="BlairMdITC TT Medium" charset="0"/>
              <a:ea typeface="BlairMdITC TT Medium" charset="0"/>
              <a:cs typeface="BlairMdITC TT Medium" charset="0"/>
            </a:endParaRPr>
          </a:p>
        </p:txBody>
      </p:sp>
      <p:sp>
        <p:nvSpPr>
          <p:cNvPr id="127" name="Google Shape;127;p16"/>
          <p:cNvSpPr txBox="1">
            <a:spLocks noGrp="1"/>
          </p:cNvSpPr>
          <p:nvPr>
            <p:ph type="subTitle" idx="4294967295"/>
          </p:nvPr>
        </p:nvSpPr>
        <p:spPr>
          <a:xfrm>
            <a:off x="5651500" y="3236913"/>
            <a:ext cx="3492500" cy="892175"/>
          </a:xfrm>
          <a:prstGeom prst="rect">
            <a:avLst/>
          </a:prstGeom>
        </p:spPr>
        <p:txBody>
          <a:bodyPr spcFirstLastPara="1" wrap="square" lIns="0" tIns="0" rIns="0" bIns="0" anchor="t" anchorCtr="0">
            <a:noAutofit/>
          </a:bodyPr>
          <a:lstStyle/>
          <a:p>
            <a:pPr marL="342900" lvl="0" rtl="0">
              <a:spcBef>
                <a:spcPts val="600"/>
              </a:spcBef>
              <a:spcAft>
                <a:spcPts val="0"/>
              </a:spcAft>
              <a:buFont typeface="Arial" charset="0"/>
              <a:buChar char="•"/>
            </a:pPr>
            <a:r>
              <a:rPr lang="es-ES" sz="2000" b="1" dirty="0" smtClean="0">
                <a:solidFill>
                  <a:srgbClr val="FF0000"/>
                </a:solidFill>
                <a:latin typeface="BlairMdITC TT Medium" charset="0"/>
                <a:ea typeface="BlairMdITC TT Medium" charset="0"/>
                <a:cs typeface="BlairMdITC TT Medium" charset="0"/>
                <a:sym typeface="Work Sans"/>
              </a:rPr>
              <a:t>GIGANTISMO</a:t>
            </a:r>
            <a:r>
              <a:rPr lang="es-ES" sz="2000" b="1" dirty="0">
                <a:solidFill>
                  <a:srgbClr val="FF0000"/>
                </a:solidFill>
                <a:latin typeface="BlairMdITC TT Medium" charset="0"/>
                <a:ea typeface="BlairMdITC TT Medium" charset="0"/>
                <a:cs typeface="BlairMdITC TT Medium" charset="0"/>
                <a:sym typeface="Work Sans"/>
              </a:rPr>
              <a:t> </a:t>
            </a:r>
            <a:r>
              <a:rPr lang="es-ES" sz="2000" b="1" dirty="0" smtClean="0">
                <a:solidFill>
                  <a:srgbClr val="FF0000"/>
                </a:solidFill>
                <a:latin typeface="BlairMdITC TT Medium" charset="0"/>
                <a:ea typeface="BlairMdITC TT Medium" charset="0"/>
                <a:cs typeface="BlairMdITC TT Medium" charset="0"/>
                <a:sym typeface="Work Sans"/>
              </a:rPr>
              <a:t>   </a:t>
            </a:r>
          </a:p>
          <a:p>
            <a:pPr marL="342900" lvl="0" rtl="0">
              <a:spcBef>
                <a:spcPts val="600"/>
              </a:spcBef>
              <a:spcAft>
                <a:spcPts val="0"/>
              </a:spcAft>
              <a:buFont typeface="Arial" charset="0"/>
              <a:buChar char="•"/>
            </a:pPr>
            <a:r>
              <a:rPr lang="es-ES" sz="2000" b="1" dirty="0" smtClean="0">
                <a:solidFill>
                  <a:srgbClr val="FF0000"/>
                </a:solidFill>
                <a:latin typeface="BlairMdITC TT Medium" charset="0"/>
                <a:ea typeface="BlairMdITC TT Medium" charset="0"/>
                <a:cs typeface="BlairMdITC TT Medium" charset="0"/>
                <a:sym typeface="Work Sans"/>
              </a:rPr>
              <a:t>ENANISMO  </a:t>
            </a:r>
          </a:p>
          <a:p>
            <a:pPr marL="0" lvl="0" indent="0" algn="ctr" rtl="0">
              <a:spcBef>
                <a:spcPts val="600"/>
              </a:spcBef>
              <a:spcAft>
                <a:spcPts val="0"/>
              </a:spcAft>
              <a:buNone/>
            </a:pPr>
            <a:endParaRPr sz="2000" b="1"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40</a:t>
            </a:fld>
            <a:endParaRPr lang="es-MX"/>
          </a:p>
        </p:txBody>
      </p:sp>
      <p:sp>
        <p:nvSpPr>
          <p:cNvPr id="3" name="CuadroTexto 2"/>
          <p:cNvSpPr txBox="1"/>
          <p:nvPr/>
        </p:nvSpPr>
        <p:spPr>
          <a:xfrm>
            <a:off x="1338294" y="538951"/>
            <a:ext cx="5577234" cy="369332"/>
          </a:xfrm>
          <a:prstGeom prst="rect">
            <a:avLst/>
          </a:prstGeom>
          <a:noFill/>
        </p:spPr>
        <p:txBody>
          <a:bodyPr wrap="square" rtlCol="0">
            <a:spAutoFit/>
          </a:bodyPr>
          <a:lstStyle/>
          <a:p>
            <a:pPr algn="ctr"/>
            <a:r>
              <a:rPr lang="es-MX" sz="1800" dirty="0" smtClean="0"/>
              <a:t>DIENTES SUPERNUMERARIOS </a:t>
            </a:r>
            <a:endParaRPr lang="es-MX" sz="1800" dirty="0"/>
          </a:p>
        </p:txBody>
      </p:sp>
      <p:sp>
        <p:nvSpPr>
          <p:cNvPr id="4" name="CuadroTexto 3"/>
          <p:cNvSpPr txBox="1"/>
          <p:nvPr/>
        </p:nvSpPr>
        <p:spPr>
          <a:xfrm>
            <a:off x="1223237" y="1441240"/>
            <a:ext cx="5480344" cy="2893100"/>
          </a:xfrm>
          <a:prstGeom prst="rect">
            <a:avLst/>
          </a:prstGeom>
          <a:noFill/>
        </p:spPr>
        <p:txBody>
          <a:bodyPr wrap="square" rtlCol="0">
            <a:spAutoFit/>
          </a:bodyPr>
          <a:lstStyle/>
          <a:p>
            <a:r>
              <a:rPr lang="es-MX" dirty="0" smtClean="0"/>
              <a:t>MESIODENS</a:t>
            </a:r>
          </a:p>
          <a:p>
            <a:r>
              <a:rPr lang="es-MX" dirty="0" smtClean="0"/>
              <a:t>ES EL DIENTE SUPERNUMERARIO QUE ERUPCIONA CERCANO A LA LINEA MEDIA DEL MAXILAR SUPERIOR</a:t>
            </a:r>
          </a:p>
          <a:p>
            <a:endParaRPr lang="es-MX" dirty="0"/>
          </a:p>
          <a:p>
            <a:r>
              <a:rPr lang="es-MX" dirty="0" smtClean="0"/>
              <a:t>CARACTERISTICAS CLINICAS</a:t>
            </a:r>
          </a:p>
          <a:p>
            <a:r>
              <a:rPr lang="es-MX" dirty="0" smtClean="0"/>
              <a:t>PUEDEN SER DE 1 A 4 DIENTES DE TIPO MESIODENS</a:t>
            </a:r>
          </a:p>
          <a:p>
            <a:endParaRPr lang="es-MX" dirty="0" smtClean="0"/>
          </a:p>
          <a:p>
            <a:r>
              <a:rPr lang="es-MX" dirty="0" smtClean="0"/>
              <a:t>PUEDEN SER BUCALES O NASALES </a:t>
            </a:r>
          </a:p>
          <a:p>
            <a:endParaRPr lang="es-MX" dirty="0" smtClean="0"/>
          </a:p>
          <a:p>
            <a:r>
              <a:rPr lang="es-MX" dirty="0" smtClean="0"/>
              <a:t>PUEDEN TENER FORMA PARECIDA AL LATERAL SUPERIOR O PUEDEN PRESENTAR CONOIDISMO </a:t>
            </a:r>
          </a:p>
          <a:p>
            <a:endParaRPr lang="es-MX" dirty="0" smtClean="0"/>
          </a:p>
          <a:p>
            <a:r>
              <a:rPr lang="es-MX" dirty="0" smtClean="0"/>
              <a:t>SE ASOCIAN CON DIFERENTES PATOLOGIA BUCALES </a:t>
            </a:r>
            <a:endParaRPr lang="es-MX" dirty="0"/>
          </a:p>
        </p:txBody>
      </p:sp>
    </p:spTree>
    <p:extLst>
      <p:ext uri="{BB962C8B-B14F-4D97-AF65-F5344CB8AC3E}">
        <p14:creationId xmlns:p14="http://schemas.microsoft.com/office/powerpoint/2010/main" val="412160884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41</a:t>
            </a:fld>
            <a:endParaRPr lang="es-MX"/>
          </a:p>
        </p:txBody>
      </p:sp>
      <p:pic>
        <p:nvPicPr>
          <p:cNvPr id="3" name="Imagen 2"/>
          <p:cNvPicPr>
            <a:picLocks noChangeAspect="1"/>
          </p:cNvPicPr>
          <p:nvPr/>
        </p:nvPicPr>
        <p:blipFill>
          <a:blip r:embed="rId3"/>
          <a:stretch>
            <a:fillRect/>
          </a:stretch>
        </p:blipFill>
        <p:spPr>
          <a:xfrm>
            <a:off x="491128" y="860156"/>
            <a:ext cx="3685665" cy="2632618"/>
          </a:xfrm>
          <a:prstGeom prst="rect">
            <a:avLst/>
          </a:prstGeom>
        </p:spPr>
      </p:pic>
      <p:pic>
        <p:nvPicPr>
          <p:cNvPr id="4" name="Imagen 3"/>
          <p:cNvPicPr>
            <a:picLocks noChangeAspect="1"/>
          </p:cNvPicPr>
          <p:nvPr/>
        </p:nvPicPr>
        <p:blipFill>
          <a:blip r:embed="rId4"/>
          <a:stretch>
            <a:fillRect/>
          </a:stretch>
        </p:blipFill>
        <p:spPr>
          <a:xfrm>
            <a:off x="4792414" y="860156"/>
            <a:ext cx="3859231" cy="2489826"/>
          </a:xfrm>
          <a:prstGeom prst="rect">
            <a:avLst/>
          </a:prstGeom>
        </p:spPr>
      </p:pic>
    </p:spTree>
    <p:extLst>
      <p:ext uri="{BB962C8B-B14F-4D97-AF65-F5344CB8AC3E}">
        <p14:creationId xmlns:p14="http://schemas.microsoft.com/office/powerpoint/2010/main" val="21696108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42</a:t>
            </a:fld>
            <a:endParaRPr lang="es-MX"/>
          </a:p>
        </p:txBody>
      </p:sp>
      <p:sp>
        <p:nvSpPr>
          <p:cNvPr id="3" name="Rectángulo 2"/>
          <p:cNvSpPr/>
          <p:nvPr/>
        </p:nvSpPr>
        <p:spPr>
          <a:xfrm>
            <a:off x="2482897" y="574004"/>
            <a:ext cx="4258300" cy="461665"/>
          </a:xfrm>
          <a:prstGeom prst="rect">
            <a:avLst/>
          </a:prstGeom>
        </p:spPr>
        <p:txBody>
          <a:bodyPr wrap="square">
            <a:spAutoFit/>
          </a:bodyPr>
          <a:lstStyle/>
          <a:p>
            <a:pPr algn="ctr"/>
            <a:r>
              <a:rPr lang="es-ES_tradnl" sz="2400" dirty="0">
                <a:latin typeface="BlairMdITC TT Medium" charset="0"/>
                <a:ea typeface="BlairMdITC TT Medium" charset="0"/>
                <a:cs typeface="BlairMdITC TT Medium" charset="0"/>
              </a:rPr>
              <a:t>Dientes </a:t>
            </a:r>
            <a:r>
              <a:rPr lang="es-ES_tradnl" sz="2400" dirty="0" smtClean="0">
                <a:latin typeface="BlairMdITC TT Medium" charset="0"/>
                <a:ea typeface="BlairMdITC TT Medium" charset="0"/>
                <a:cs typeface="BlairMdITC TT Medium" charset="0"/>
              </a:rPr>
              <a:t>Supernumerarios</a:t>
            </a:r>
            <a:endParaRPr lang="es-ES_tradnl" sz="2400" dirty="0">
              <a:latin typeface="BlairMdITC TT Medium" charset="0"/>
              <a:ea typeface="BlairMdITC TT Medium" charset="0"/>
              <a:cs typeface="BlairMdITC TT Medium" charset="0"/>
            </a:endParaRPr>
          </a:p>
        </p:txBody>
      </p:sp>
      <p:sp>
        <p:nvSpPr>
          <p:cNvPr id="4" name="CuadroTexto 3"/>
          <p:cNvSpPr txBox="1"/>
          <p:nvPr/>
        </p:nvSpPr>
        <p:spPr>
          <a:xfrm>
            <a:off x="1201401" y="1535124"/>
            <a:ext cx="2255965" cy="1169551"/>
          </a:xfrm>
          <a:prstGeom prst="rect">
            <a:avLst/>
          </a:prstGeom>
          <a:noFill/>
        </p:spPr>
        <p:txBody>
          <a:bodyPr wrap="square" rtlCol="0">
            <a:spAutoFit/>
          </a:bodyPr>
          <a:lstStyle/>
          <a:p>
            <a:r>
              <a:rPr lang="es-MX" dirty="0" smtClean="0"/>
              <a:t>Dientes mas frecuentes:   </a:t>
            </a:r>
          </a:p>
          <a:p>
            <a:r>
              <a:rPr lang="es-MX" dirty="0" smtClean="0"/>
              <a:t>Premolares superiores</a:t>
            </a:r>
          </a:p>
          <a:p>
            <a:r>
              <a:rPr lang="es-MX" dirty="0" smtClean="0"/>
              <a:t>Incisivos inferiores</a:t>
            </a:r>
          </a:p>
          <a:p>
            <a:r>
              <a:rPr lang="es-MX" dirty="0" smtClean="0"/>
              <a:t>Premolares inferiores </a:t>
            </a:r>
          </a:p>
          <a:p>
            <a:r>
              <a:rPr lang="es-MX" dirty="0" smtClean="0"/>
              <a:t>Cuartos molares</a:t>
            </a:r>
            <a:endParaRPr lang="es-MX" dirty="0"/>
          </a:p>
        </p:txBody>
      </p:sp>
      <p:pic>
        <p:nvPicPr>
          <p:cNvPr id="5" name="Imagen 4"/>
          <p:cNvPicPr>
            <a:picLocks noChangeAspect="1"/>
          </p:cNvPicPr>
          <p:nvPr/>
        </p:nvPicPr>
        <p:blipFill>
          <a:blip r:embed="rId3"/>
          <a:stretch>
            <a:fillRect/>
          </a:stretch>
        </p:blipFill>
        <p:spPr>
          <a:xfrm>
            <a:off x="5317800" y="2669967"/>
            <a:ext cx="3543058" cy="2079884"/>
          </a:xfrm>
          <a:prstGeom prst="rect">
            <a:avLst/>
          </a:prstGeom>
        </p:spPr>
      </p:pic>
      <p:pic>
        <p:nvPicPr>
          <p:cNvPr id="6" name="Imagen 5"/>
          <p:cNvPicPr>
            <a:picLocks noChangeAspect="1"/>
          </p:cNvPicPr>
          <p:nvPr/>
        </p:nvPicPr>
        <p:blipFill>
          <a:blip r:embed="rId4"/>
          <a:stretch>
            <a:fillRect/>
          </a:stretch>
        </p:blipFill>
        <p:spPr>
          <a:xfrm>
            <a:off x="2096053" y="2803526"/>
            <a:ext cx="2143125" cy="2143125"/>
          </a:xfrm>
          <a:prstGeom prst="rect">
            <a:avLst/>
          </a:prstGeom>
        </p:spPr>
      </p:pic>
    </p:spTree>
    <p:extLst>
      <p:ext uri="{BB962C8B-B14F-4D97-AF65-F5344CB8AC3E}">
        <p14:creationId xmlns:p14="http://schemas.microsoft.com/office/powerpoint/2010/main" val="39365713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43</a:t>
            </a:fld>
            <a:endParaRPr lang="es-MX"/>
          </a:p>
        </p:txBody>
      </p:sp>
      <p:pic>
        <p:nvPicPr>
          <p:cNvPr id="3" name="Imagen 2"/>
          <p:cNvPicPr>
            <a:picLocks noChangeAspect="1"/>
          </p:cNvPicPr>
          <p:nvPr/>
        </p:nvPicPr>
        <p:blipFill>
          <a:blip r:embed="rId3"/>
          <a:stretch>
            <a:fillRect/>
          </a:stretch>
        </p:blipFill>
        <p:spPr>
          <a:xfrm>
            <a:off x="968526" y="1252850"/>
            <a:ext cx="3228975" cy="1409700"/>
          </a:xfrm>
          <a:prstGeom prst="rect">
            <a:avLst/>
          </a:prstGeom>
        </p:spPr>
      </p:pic>
      <p:pic>
        <p:nvPicPr>
          <p:cNvPr id="4" name="Imagen 3"/>
          <p:cNvPicPr>
            <a:picLocks noChangeAspect="1"/>
          </p:cNvPicPr>
          <p:nvPr/>
        </p:nvPicPr>
        <p:blipFill>
          <a:blip r:embed="rId4"/>
          <a:stretch>
            <a:fillRect/>
          </a:stretch>
        </p:blipFill>
        <p:spPr>
          <a:xfrm>
            <a:off x="5732694" y="1825393"/>
            <a:ext cx="3022240" cy="2263763"/>
          </a:xfrm>
          <a:prstGeom prst="rect">
            <a:avLst/>
          </a:prstGeom>
        </p:spPr>
      </p:pic>
    </p:spTree>
    <p:extLst>
      <p:ext uri="{BB962C8B-B14F-4D97-AF65-F5344CB8AC3E}">
        <p14:creationId xmlns:p14="http://schemas.microsoft.com/office/powerpoint/2010/main" val="235025706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44</a:t>
            </a:fld>
            <a:endParaRPr lang="en"/>
          </a:p>
        </p:txBody>
      </p:sp>
      <p:sp>
        <p:nvSpPr>
          <p:cNvPr id="3" name="CuadroTexto 2"/>
          <p:cNvSpPr txBox="1"/>
          <p:nvPr/>
        </p:nvSpPr>
        <p:spPr>
          <a:xfrm>
            <a:off x="1885950" y="414338"/>
            <a:ext cx="5314950" cy="738664"/>
          </a:xfrm>
          <a:prstGeom prst="rect">
            <a:avLst/>
          </a:prstGeom>
          <a:noFill/>
        </p:spPr>
        <p:txBody>
          <a:bodyPr wrap="square" rtlCol="0">
            <a:spAutoFit/>
          </a:bodyPr>
          <a:lstStyle/>
          <a:p>
            <a:r>
              <a:rPr lang="es-ES_tradnl" sz="4200" dirty="0" smtClean="0">
                <a:latin typeface="BlairMdITC TT Medium" charset="0"/>
                <a:ea typeface="BlairMdITC TT Medium" charset="0"/>
                <a:cs typeface="BlairMdITC TT Medium" charset="0"/>
              </a:rPr>
              <a:t>3.- </a:t>
            </a:r>
            <a:r>
              <a:rPr lang="es-ES_tradnl" sz="4200" dirty="0" err="1" smtClean="0">
                <a:latin typeface="BlairMdITC TT Medium" charset="0"/>
                <a:ea typeface="BlairMdITC TT Medium" charset="0"/>
                <a:cs typeface="BlairMdITC TT Medium" charset="0"/>
              </a:rPr>
              <a:t>Geminaci</a:t>
            </a:r>
            <a:r>
              <a:rPr lang="es-ES" sz="4200" dirty="0" err="1" smtClean="0">
                <a:latin typeface="BlairMdITC TT Medium" charset="0"/>
                <a:ea typeface="BlairMdITC TT Medium" charset="0"/>
                <a:cs typeface="BlairMdITC TT Medium" charset="0"/>
              </a:rPr>
              <a:t>ón</a:t>
            </a:r>
            <a:r>
              <a:rPr lang="es-ES" sz="4200" dirty="0" smtClean="0">
                <a:latin typeface="BlairMdITC TT Medium" charset="0"/>
                <a:ea typeface="BlairMdITC TT Medium" charset="0"/>
                <a:cs typeface="BlairMdITC TT Medium" charset="0"/>
              </a:rPr>
              <a:t> </a:t>
            </a:r>
            <a:endParaRPr lang="es-ES_tradnl" sz="4200" dirty="0">
              <a:latin typeface="BlairMdITC TT Medium" charset="0"/>
              <a:ea typeface="BlairMdITC TT Medium" charset="0"/>
              <a:cs typeface="BlairMdITC TT Medium" charset="0"/>
            </a:endParaRPr>
          </a:p>
        </p:txBody>
      </p:sp>
      <p:sp>
        <p:nvSpPr>
          <p:cNvPr id="4" name="CuadroTexto 3"/>
          <p:cNvSpPr txBox="1"/>
          <p:nvPr/>
        </p:nvSpPr>
        <p:spPr>
          <a:xfrm>
            <a:off x="472657" y="1354314"/>
            <a:ext cx="5326415" cy="2185214"/>
          </a:xfrm>
          <a:prstGeom prst="rect">
            <a:avLst/>
          </a:prstGeom>
          <a:noFill/>
        </p:spPr>
        <p:txBody>
          <a:bodyPr wrap="square" rtlCol="0">
            <a:spAutoFit/>
          </a:bodyPr>
          <a:lstStyle/>
          <a:p>
            <a:pPr algn="ctr"/>
            <a:r>
              <a:rPr lang="es-ES_tradnl" sz="1800" dirty="0" smtClean="0">
                <a:latin typeface="American Typewriter" charset="0"/>
                <a:ea typeface="American Typewriter" charset="0"/>
                <a:cs typeface="American Typewriter" charset="0"/>
              </a:rPr>
              <a:t>ES LA UNION DE DOS DIENTES UNO NORMAL Y EL OTRO SUPERNUMERARIO </a:t>
            </a:r>
            <a:endParaRPr lang="es-ES" sz="1800" dirty="0" smtClean="0">
              <a:latin typeface="American Typewriter" charset="0"/>
              <a:ea typeface="American Typewriter" charset="0"/>
              <a:cs typeface="American Typewriter" charset="0"/>
            </a:endParaRPr>
          </a:p>
          <a:p>
            <a:r>
              <a:rPr lang="es-ES" sz="1800" dirty="0" smtClean="0">
                <a:latin typeface="American Typewriter" charset="0"/>
                <a:ea typeface="American Typewriter" charset="0"/>
                <a:cs typeface="American Typewriter" charset="0"/>
              </a:rPr>
              <a:t> </a:t>
            </a:r>
            <a:r>
              <a:rPr lang="es-ES" dirty="0" smtClean="0">
                <a:latin typeface="American Typewriter" charset="0"/>
                <a:ea typeface="American Typewriter" charset="0"/>
                <a:cs typeface="American Typewriter" charset="0"/>
              </a:rPr>
              <a:t>ETIOLOGIA </a:t>
            </a:r>
          </a:p>
          <a:p>
            <a:r>
              <a:rPr lang="es-ES" dirty="0" smtClean="0">
                <a:latin typeface="American Typewriter" charset="0"/>
                <a:ea typeface="American Typewriter" charset="0"/>
                <a:cs typeface="American Typewriter" charset="0"/>
              </a:rPr>
              <a:t>BIFURCACION DEL UN GERMEN DENTARIO </a:t>
            </a:r>
          </a:p>
          <a:p>
            <a:r>
              <a:rPr lang="es-ES" dirty="0" smtClean="0">
                <a:latin typeface="American Typewriter" charset="0"/>
                <a:ea typeface="American Typewriter" charset="0"/>
                <a:cs typeface="American Typewriter" charset="0"/>
              </a:rPr>
              <a:t>HERENCIA </a:t>
            </a:r>
          </a:p>
          <a:p>
            <a:endParaRPr lang="es-ES" sz="1800" dirty="0">
              <a:latin typeface="American Typewriter" charset="0"/>
              <a:ea typeface="American Typewriter" charset="0"/>
              <a:cs typeface="American Typewriter" charset="0"/>
            </a:endParaRPr>
          </a:p>
          <a:p>
            <a:r>
              <a:rPr lang="es-ES" sz="1800" dirty="0" smtClean="0">
                <a:latin typeface="American Typewriter" charset="0"/>
                <a:ea typeface="American Typewriter" charset="0"/>
                <a:cs typeface="American Typewriter" charset="0"/>
              </a:rPr>
              <a:t>SINONIMIA    “DIENTES CUATES”</a:t>
            </a:r>
          </a:p>
          <a:p>
            <a:r>
              <a:rPr lang="es-ES" sz="1800" dirty="0">
                <a:latin typeface="American Typewriter" charset="0"/>
                <a:ea typeface="American Typewriter" charset="0"/>
                <a:cs typeface="American Typewriter" charset="0"/>
              </a:rPr>
              <a:t> </a:t>
            </a:r>
            <a:r>
              <a:rPr lang="es-ES" sz="1800" dirty="0" smtClean="0">
                <a:latin typeface="American Typewriter" charset="0"/>
                <a:ea typeface="American Typewriter" charset="0"/>
                <a:cs typeface="American Typewriter" charset="0"/>
              </a:rPr>
              <a:t>                      “ GEMELACION” </a:t>
            </a:r>
          </a:p>
        </p:txBody>
      </p:sp>
      <p:pic>
        <p:nvPicPr>
          <p:cNvPr id="5" name="Imagen 4"/>
          <p:cNvPicPr>
            <a:picLocks noChangeAspect="1"/>
          </p:cNvPicPr>
          <p:nvPr/>
        </p:nvPicPr>
        <p:blipFill rotWithShape="1">
          <a:blip r:embed="rId3"/>
          <a:srcRect l="5632" r="14372"/>
          <a:stretch/>
        </p:blipFill>
        <p:spPr>
          <a:xfrm>
            <a:off x="5799072" y="1125991"/>
            <a:ext cx="2681512" cy="1759682"/>
          </a:xfrm>
          <a:prstGeom prst="rect">
            <a:avLst/>
          </a:prstGeom>
        </p:spPr>
      </p:pic>
      <p:pic>
        <p:nvPicPr>
          <p:cNvPr id="6" name="Imagen 5"/>
          <p:cNvPicPr>
            <a:picLocks noChangeAspect="1"/>
          </p:cNvPicPr>
          <p:nvPr/>
        </p:nvPicPr>
        <p:blipFill rotWithShape="1">
          <a:blip r:embed="rId4"/>
          <a:srcRect b="17695"/>
          <a:stretch/>
        </p:blipFill>
        <p:spPr>
          <a:xfrm>
            <a:off x="6009010" y="2984692"/>
            <a:ext cx="2383780" cy="1961959"/>
          </a:xfrm>
          <a:prstGeom prst="rect">
            <a:avLst/>
          </a:prstGeom>
        </p:spPr>
      </p:pic>
    </p:spTree>
    <p:extLst>
      <p:ext uri="{BB962C8B-B14F-4D97-AF65-F5344CB8AC3E}">
        <p14:creationId xmlns:p14="http://schemas.microsoft.com/office/powerpoint/2010/main" val="418630960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45</a:t>
            </a:fld>
            <a:endParaRPr lang="es-MX"/>
          </a:p>
        </p:txBody>
      </p:sp>
      <p:sp>
        <p:nvSpPr>
          <p:cNvPr id="3" name="Rectángulo 2"/>
          <p:cNvSpPr/>
          <p:nvPr/>
        </p:nvSpPr>
        <p:spPr>
          <a:xfrm>
            <a:off x="3232283" y="673841"/>
            <a:ext cx="3065263" cy="707886"/>
          </a:xfrm>
          <a:prstGeom prst="rect">
            <a:avLst/>
          </a:prstGeom>
        </p:spPr>
        <p:txBody>
          <a:bodyPr wrap="none">
            <a:spAutoFit/>
          </a:bodyPr>
          <a:lstStyle/>
          <a:p>
            <a:r>
              <a:rPr lang="es-ES_tradnl" sz="4000" dirty="0" err="1">
                <a:latin typeface="BlairMdITC TT Medium" charset="0"/>
                <a:ea typeface="BlairMdITC TT Medium" charset="0"/>
                <a:cs typeface="BlairMdITC TT Medium" charset="0"/>
              </a:rPr>
              <a:t>Geminaci</a:t>
            </a:r>
            <a:r>
              <a:rPr lang="es-ES" sz="4000" dirty="0" err="1">
                <a:latin typeface="BlairMdITC TT Medium" charset="0"/>
                <a:ea typeface="BlairMdITC TT Medium" charset="0"/>
                <a:cs typeface="BlairMdITC TT Medium" charset="0"/>
              </a:rPr>
              <a:t>ón</a:t>
            </a:r>
            <a:r>
              <a:rPr lang="es-ES" sz="4000" dirty="0">
                <a:latin typeface="BlairMdITC TT Medium" charset="0"/>
                <a:ea typeface="BlairMdITC TT Medium" charset="0"/>
                <a:cs typeface="BlairMdITC TT Medium" charset="0"/>
              </a:rPr>
              <a:t> </a:t>
            </a:r>
            <a:endParaRPr lang="es-MX" sz="4000" dirty="0"/>
          </a:p>
        </p:txBody>
      </p:sp>
      <p:sp>
        <p:nvSpPr>
          <p:cNvPr id="4" name="CuadroTexto 3"/>
          <p:cNvSpPr txBox="1"/>
          <p:nvPr/>
        </p:nvSpPr>
        <p:spPr>
          <a:xfrm>
            <a:off x="1192959" y="1635020"/>
            <a:ext cx="3203428" cy="2893100"/>
          </a:xfrm>
          <a:prstGeom prst="rect">
            <a:avLst/>
          </a:prstGeom>
          <a:noFill/>
        </p:spPr>
        <p:txBody>
          <a:bodyPr wrap="square" rtlCol="0">
            <a:spAutoFit/>
          </a:bodyPr>
          <a:lstStyle/>
          <a:p>
            <a:r>
              <a:rPr lang="es-MX" dirty="0" smtClean="0"/>
              <a:t>CARACTERISTICAS CLINICAS </a:t>
            </a:r>
          </a:p>
          <a:p>
            <a:r>
              <a:rPr lang="es-MX" dirty="0" smtClean="0"/>
              <a:t>Se presentan en dientes temporales y permanentes.</a:t>
            </a:r>
          </a:p>
          <a:p>
            <a:r>
              <a:rPr lang="es-MX" dirty="0" smtClean="0"/>
              <a:t>Afecta a dientes anteriores  inferiores con mayor frecuencia</a:t>
            </a:r>
          </a:p>
          <a:p>
            <a:r>
              <a:rPr lang="es-MX" dirty="0" smtClean="0"/>
              <a:t>Se observa una corona muy amplia </a:t>
            </a:r>
            <a:r>
              <a:rPr lang="es-MX" dirty="0" err="1" smtClean="0"/>
              <a:t>mesiodistalmente</a:t>
            </a:r>
            <a:r>
              <a:rPr lang="es-MX" dirty="0" smtClean="0"/>
              <a:t> </a:t>
            </a:r>
          </a:p>
          <a:p>
            <a:r>
              <a:rPr lang="es-MX" dirty="0" smtClean="0"/>
              <a:t>La corona presenta un surco </a:t>
            </a:r>
            <a:r>
              <a:rPr lang="es-MX" dirty="0" err="1" smtClean="0"/>
              <a:t>cervico</a:t>
            </a:r>
            <a:r>
              <a:rPr lang="es-MX" dirty="0" smtClean="0"/>
              <a:t> incisal profundo </a:t>
            </a:r>
          </a:p>
          <a:p>
            <a:r>
              <a:rPr lang="es-MX" dirty="0" smtClean="0"/>
              <a:t>Las raíces pueden estar separadas o unidas</a:t>
            </a:r>
          </a:p>
          <a:p>
            <a:r>
              <a:rPr lang="es-MX" dirty="0"/>
              <a:t> </a:t>
            </a:r>
            <a:r>
              <a:rPr lang="es-MX" dirty="0" smtClean="0"/>
              <a:t>La unión es con un diente supernumerario  </a:t>
            </a:r>
            <a:endParaRPr lang="es-MX" dirty="0"/>
          </a:p>
        </p:txBody>
      </p:sp>
      <p:pic>
        <p:nvPicPr>
          <p:cNvPr id="5" name="Imagen 4"/>
          <p:cNvPicPr>
            <a:picLocks noChangeAspect="1"/>
          </p:cNvPicPr>
          <p:nvPr/>
        </p:nvPicPr>
        <p:blipFill>
          <a:blip r:embed="rId3"/>
          <a:stretch>
            <a:fillRect/>
          </a:stretch>
        </p:blipFill>
        <p:spPr>
          <a:xfrm>
            <a:off x="5733072" y="1870589"/>
            <a:ext cx="2486025" cy="1838325"/>
          </a:xfrm>
          <a:prstGeom prst="rect">
            <a:avLst/>
          </a:prstGeom>
        </p:spPr>
      </p:pic>
    </p:spTree>
    <p:extLst>
      <p:ext uri="{BB962C8B-B14F-4D97-AF65-F5344CB8AC3E}">
        <p14:creationId xmlns:p14="http://schemas.microsoft.com/office/powerpoint/2010/main" val="92104198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46</a:t>
            </a:fld>
            <a:endParaRPr lang="es-MX"/>
          </a:p>
        </p:txBody>
      </p:sp>
      <p:pic>
        <p:nvPicPr>
          <p:cNvPr id="3" name="Imagen 2"/>
          <p:cNvPicPr>
            <a:picLocks noChangeAspect="1"/>
          </p:cNvPicPr>
          <p:nvPr/>
        </p:nvPicPr>
        <p:blipFill>
          <a:blip r:embed="rId3"/>
          <a:stretch>
            <a:fillRect/>
          </a:stretch>
        </p:blipFill>
        <p:spPr>
          <a:xfrm>
            <a:off x="1205143" y="1313587"/>
            <a:ext cx="3320362" cy="2209550"/>
          </a:xfrm>
          <a:prstGeom prst="rect">
            <a:avLst/>
          </a:prstGeom>
        </p:spPr>
      </p:pic>
      <p:pic>
        <p:nvPicPr>
          <p:cNvPr id="4" name="Imagen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79157" y="1231855"/>
            <a:ext cx="3098573" cy="2291282"/>
          </a:xfrm>
          <a:prstGeom prst="rect">
            <a:avLst/>
          </a:prstGeom>
        </p:spPr>
      </p:pic>
    </p:spTree>
    <p:extLst>
      <p:ext uri="{BB962C8B-B14F-4D97-AF65-F5344CB8AC3E}">
        <p14:creationId xmlns:p14="http://schemas.microsoft.com/office/powerpoint/2010/main" val="179403619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47</a:t>
            </a:fld>
            <a:endParaRPr lang="es-MX"/>
          </a:p>
        </p:txBody>
      </p:sp>
      <p:sp>
        <p:nvSpPr>
          <p:cNvPr id="3" name="CuadroTexto 2"/>
          <p:cNvSpPr txBox="1"/>
          <p:nvPr/>
        </p:nvSpPr>
        <p:spPr>
          <a:xfrm>
            <a:off x="1604742" y="502617"/>
            <a:ext cx="5831571" cy="307777"/>
          </a:xfrm>
          <a:prstGeom prst="rect">
            <a:avLst/>
          </a:prstGeom>
          <a:noFill/>
        </p:spPr>
        <p:txBody>
          <a:bodyPr wrap="square" rtlCol="0">
            <a:spAutoFit/>
          </a:bodyPr>
          <a:lstStyle/>
          <a:p>
            <a:r>
              <a:rPr lang="es-MX" dirty="0" smtClean="0"/>
              <a:t>ANOMALIAS DENTARIAS DE TAMAÑO, FORMA Y NUMERO </a:t>
            </a:r>
            <a:endParaRPr lang="es-MX" dirty="0"/>
          </a:p>
        </p:txBody>
      </p:sp>
      <p:sp>
        <p:nvSpPr>
          <p:cNvPr id="4" name="CuadroTexto 3"/>
          <p:cNvSpPr txBox="1"/>
          <p:nvPr/>
        </p:nvSpPr>
        <p:spPr>
          <a:xfrm>
            <a:off x="2561531" y="1041568"/>
            <a:ext cx="2773478" cy="307777"/>
          </a:xfrm>
          <a:prstGeom prst="rect">
            <a:avLst/>
          </a:prstGeom>
          <a:noFill/>
        </p:spPr>
        <p:txBody>
          <a:bodyPr wrap="square" rtlCol="0">
            <a:spAutoFit/>
          </a:bodyPr>
          <a:lstStyle/>
          <a:p>
            <a:r>
              <a:rPr lang="es-MX" dirty="0" smtClean="0"/>
              <a:t>              </a:t>
            </a:r>
            <a:r>
              <a:rPr lang="es-MX" u="sng" dirty="0" smtClean="0"/>
              <a:t>EJERCICIOS</a:t>
            </a:r>
            <a:endParaRPr lang="es-MX" u="sng" dirty="0"/>
          </a:p>
        </p:txBody>
      </p:sp>
      <p:sp>
        <p:nvSpPr>
          <p:cNvPr id="5" name="CuadroTexto 4"/>
          <p:cNvSpPr txBox="1"/>
          <p:nvPr/>
        </p:nvSpPr>
        <p:spPr>
          <a:xfrm>
            <a:off x="1120291" y="1610797"/>
            <a:ext cx="6564302" cy="2462213"/>
          </a:xfrm>
          <a:prstGeom prst="rect">
            <a:avLst/>
          </a:prstGeom>
          <a:noFill/>
        </p:spPr>
        <p:txBody>
          <a:bodyPr wrap="square" rtlCol="0">
            <a:spAutoFit/>
          </a:bodyPr>
          <a:lstStyle/>
          <a:p>
            <a:r>
              <a:rPr lang="es-MX" dirty="0" smtClean="0"/>
              <a:t>Se le indicará al alumno que de el diagnóstico de las </a:t>
            </a:r>
            <a:r>
              <a:rPr lang="es-MX" dirty="0" err="1" smtClean="0"/>
              <a:t>Anomalias</a:t>
            </a:r>
            <a:r>
              <a:rPr lang="es-MX" dirty="0" smtClean="0"/>
              <a:t> Dentarias que se le presenten en forma de fotografía, como parte de las Prácticas clínicas que se llevan en la asignatura de Patología Bucal I </a:t>
            </a:r>
          </a:p>
          <a:p>
            <a:endParaRPr lang="es-MX" dirty="0"/>
          </a:p>
          <a:p>
            <a:endParaRPr lang="es-MX" dirty="0" smtClean="0"/>
          </a:p>
          <a:p>
            <a:r>
              <a:rPr lang="es-MX" dirty="0" smtClean="0"/>
              <a:t>Se harán cinco diferentes diagnósticos para identificar las Anomalías dentarias vistas en clase </a:t>
            </a:r>
          </a:p>
          <a:p>
            <a:endParaRPr lang="es-MX" dirty="0"/>
          </a:p>
          <a:p>
            <a:endParaRPr lang="es-MX" dirty="0" smtClean="0"/>
          </a:p>
          <a:p>
            <a:r>
              <a:rPr lang="es-MX" dirty="0" smtClean="0"/>
              <a:t>Posteriormente hará un resumen de las anomalías dentarias que diagnosticó</a:t>
            </a:r>
          </a:p>
          <a:p>
            <a:endParaRPr lang="es-MX" dirty="0"/>
          </a:p>
        </p:txBody>
      </p:sp>
    </p:spTree>
    <p:extLst>
      <p:ext uri="{BB962C8B-B14F-4D97-AF65-F5344CB8AC3E}">
        <p14:creationId xmlns:p14="http://schemas.microsoft.com/office/powerpoint/2010/main" val="424475062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accent2">
            <a:lumMod val="40000"/>
            <a:lumOff val="60000"/>
          </a:schemeClr>
        </a:solidFill>
        <a:effectLst/>
      </p:bgPr>
    </p:bg>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48</a:t>
            </a:fld>
            <a:endParaRPr lang="es-MX"/>
          </a:p>
        </p:txBody>
      </p:sp>
      <p:pic>
        <p:nvPicPr>
          <p:cNvPr id="3" name="Imagen 2"/>
          <p:cNvPicPr>
            <a:picLocks noChangeAspect="1"/>
          </p:cNvPicPr>
          <p:nvPr/>
        </p:nvPicPr>
        <p:blipFill>
          <a:blip r:embed="rId3"/>
          <a:stretch>
            <a:fillRect/>
          </a:stretch>
        </p:blipFill>
        <p:spPr>
          <a:xfrm>
            <a:off x="2227336" y="1743074"/>
            <a:ext cx="4827471" cy="2896483"/>
          </a:xfrm>
          <a:prstGeom prst="rect">
            <a:avLst/>
          </a:prstGeom>
        </p:spPr>
      </p:pic>
      <p:sp>
        <p:nvSpPr>
          <p:cNvPr id="4" name="Rectángulo 3"/>
          <p:cNvSpPr/>
          <p:nvPr/>
        </p:nvSpPr>
        <p:spPr>
          <a:xfrm>
            <a:off x="2067285" y="517454"/>
            <a:ext cx="5147563" cy="923330"/>
          </a:xfrm>
          <a:prstGeom prst="rect">
            <a:avLst/>
          </a:prstGeom>
          <a:noFill/>
        </p:spPr>
        <p:txBody>
          <a:bodyPr wrap="none" lIns="91440" tIns="45720" rIns="91440" bIns="45720">
            <a:spAutoFit/>
          </a:bodyPr>
          <a:lstStyle/>
          <a:p>
            <a:pPr algn="ctr"/>
            <a:r>
              <a:rPr lang="es-ES" sz="5400" b="1" cap="none" spc="0"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PREGUNTAS ?</a:t>
            </a:r>
            <a:endParaRPr lang="es-ES" sz="54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Tree>
    <p:extLst>
      <p:ext uri="{BB962C8B-B14F-4D97-AF65-F5344CB8AC3E}">
        <p14:creationId xmlns:p14="http://schemas.microsoft.com/office/powerpoint/2010/main" val="78635409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49</a:t>
            </a:fld>
            <a:endParaRPr lang="es-MX"/>
          </a:p>
        </p:txBody>
      </p:sp>
      <p:sp>
        <p:nvSpPr>
          <p:cNvPr id="3" name="Rectángulo 2"/>
          <p:cNvSpPr/>
          <p:nvPr/>
        </p:nvSpPr>
        <p:spPr>
          <a:xfrm>
            <a:off x="896233" y="1212494"/>
            <a:ext cx="4865698" cy="523220"/>
          </a:xfrm>
          <a:prstGeom prst="rect">
            <a:avLst/>
          </a:prstGeom>
        </p:spPr>
        <p:txBody>
          <a:bodyPr wrap="square">
            <a:spAutoFit/>
          </a:bodyPr>
          <a:lstStyle/>
          <a:p>
            <a:r>
              <a:rPr lang="es-ES" dirty="0"/>
              <a:t> </a:t>
            </a:r>
            <a:r>
              <a:rPr lang="es-ES" dirty="0" err="1"/>
              <a:t>Cawson</a:t>
            </a:r>
            <a:r>
              <a:rPr lang="es-ES" dirty="0"/>
              <a:t>  R.A., </a:t>
            </a:r>
            <a:r>
              <a:rPr lang="es-ES" dirty="0" err="1"/>
              <a:t>Odell</a:t>
            </a:r>
            <a:r>
              <a:rPr lang="es-ES" dirty="0"/>
              <a:t> E.W. Fundamentos de Medicina y Patología Oral</a:t>
            </a:r>
            <a:r>
              <a:rPr lang="es-MX" dirty="0"/>
              <a:t>.  </a:t>
            </a:r>
            <a:r>
              <a:rPr lang="es-ES" dirty="0"/>
              <a:t>Ed. </a:t>
            </a:r>
            <a:r>
              <a:rPr lang="es-ES" dirty="0" err="1"/>
              <a:t>Elsevier</a:t>
            </a:r>
            <a:r>
              <a:rPr lang="es-ES" dirty="0"/>
              <a:t>  octava edición 2012 </a:t>
            </a:r>
          </a:p>
        </p:txBody>
      </p:sp>
      <p:sp>
        <p:nvSpPr>
          <p:cNvPr id="4" name="Rectángulo 3"/>
          <p:cNvSpPr/>
          <p:nvPr/>
        </p:nvSpPr>
        <p:spPr>
          <a:xfrm>
            <a:off x="817510" y="1718949"/>
            <a:ext cx="6161603" cy="307777"/>
          </a:xfrm>
          <a:prstGeom prst="rect">
            <a:avLst/>
          </a:prstGeom>
        </p:spPr>
        <p:txBody>
          <a:bodyPr wrap="square">
            <a:spAutoFit/>
          </a:bodyPr>
          <a:lstStyle/>
          <a:p>
            <a:r>
              <a:rPr lang="es-ES" dirty="0" smtClean="0"/>
              <a:t>  </a:t>
            </a:r>
            <a:r>
              <a:rPr lang="es-ES" dirty="0" err="1" smtClean="0"/>
              <a:t>Saap</a:t>
            </a:r>
            <a:r>
              <a:rPr lang="es-ES" dirty="0"/>
              <a:t>, P. Patología oral y Maxilofacial contemporánea. </a:t>
            </a:r>
            <a:r>
              <a:rPr lang="es-ES" dirty="0" err="1"/>
              <a:t>Ed.Elsevier</a:t>
            </a:r>
            <a:r>
              <a:rPr lang="es-ES" dirty="0"/>
              <a:t>. </a:t>
            </a:r>
            <a:r>
              <a:rPr lang="es-ES" dirty="0" smtClean="0"/>
              <a:t>2004</a:t>
            </a:r>
            <a:endParaRPr lang="es-ES" dirty="0"/>
          </a:p>
        </p:txBody>
      </p:sp>
      <p:sp>
        <p:nvSpPr>
          <p:cNvPr id="5" name="Rectángulo 4"/>
          <p:cNvSpPr/>
          <p:nvPr/>
        </p:nvSpPr>
        <p:spPr>
          <a:xfrm>
            <a:off x="896233" y="2095092"/>
            <a:ext cx="6503746" cy="523220"/>
          </a:xfrm>
          <a:prstGeom prst="rect">
            <a:avLst/>
          </a:prstGeom>
        </p:spPr>
        <p:txBody>
          <a:bodyPr wrap="square">
            <a:spAutoFit/>
          </a:bodyPr>
          <a:lstStyle/>
          <a:p>
            <a:pPr lvl="0"/>
            <a:r>
              <a:rPr lang="es-ES" dirty="0"/>
              <a:t>Castellanos J. Luis. Díaz Guzmán Laura  </a:t>
            </a:r>
            <a:r>
              <a:rPr lang="es-MX" dirty="0"/>
              <a:t> </a:t>
            </a:r>
            <a:r>
              <a:rPr lang="es-ES" dirty="0"/>
              <a:t>Medicina en Odontología. Manejo  de Pacientes con Enfermedades  </a:t>
            </a:r>
            <a:r>
              <a:rPr lang="es-ES" dirty="0" smtClean="0"/>
              <a:t>Sistémicas</a:t>
            </a:r>
            <a:r>
              <a:rPr lang="es-ES" dirty="0"/>
              <a:t>.  Ed. Manual Moderno  2015  México.</a:t>
            </a:r>
          </a:p>
        </p:txBody>
      </p:sp>
      <p:sp>
        <p:nvSpPr>
          <p:cNvPr id="6" name="Rectángulo 5"/>
          <p:cNvSpPr/>
          <p:nvPr/>
        </p:nvSpPr>
        <p:spPr>
          <a:xfrm>
            <a:off x="835677" y="2753980"/>
            <a:ext cx="6503746" cy="738664"/>
          </a:xfrm>
          <a:prstGeom prst="rect">
            <a:avLst/>
          </a:prstGeom>
        </p:spPr>
        <p:txBody>
          <a:bodyPr wrap="square">
            <a:spAutoFit/>
          </a:bodyPr>
          <a:lstStyle/>
          <a:p>
            <a:r>
              <a:rPr lang="es-MX" dirty="0"/>
              <a:t>Marchena </a:t>
            </a:r>
            <a:r>
              <a:rPr lang="es-MX" dirty="0" smtClean="0"/>
              <a:t>R. L.,  Fernández O. C. Anomalías Radiculares en dientes permanentes.  Rev. REDOE Revista europea en </a:t>
            </a:r>
            <a:r>
              <a:rPr lang="es-MX" dirty="0" err="1" smtClean="0"/>
              <a:t>odontoestomatología</a:t>
            </a:r>
            <a:r>
              <a:rPr lang="es-MX" dirty="0" smtClean="0"/>
              <a:t>  </a:t>
            </a:r>
            <a:r>
              <a:rPr lang="es-MX" dirty="0"/>
              <a:t>Universidad de </a:t>
            </a:r>
            <a:r>
              <a:rPr lang="es-MX" dirty="0" smtClean="0"/>
              <a:t>Sevilla   2015</a:t>
            </a:r>
            <a:endParaRPr lang="es-MX" dirty="0"/>
          </a:p>
        </p:txBody>
      </p:sp>
      <p:sp>
        <p:nvSpPr>
          <p:cNvPr id="7" name="Rectángulo 6"/>
          <p:cNvSpPr/>
          <p:nvPr/>
        </p:nvSpPr>
        <p:spPr>
          <a:xfrm>
            <a:off x="781176" y="3692990"/>
            <a:ext cx="6558247" cy="738664"/>
          </a:xfrm>
          <a:prstGeom prst="rect">
            <a:avLst/>
          </a:prstGeom>
        </p:spPr>
        <p:txBody>
          <a:bodyPr wrap="square">
            <a:spAutoFit/>
          </a:bodyPr>
          <a:lstStyle/>
          <a:p>
            <a:r>
              <a:rPr lang="es-MX" dirty="0" err="1" smtClean="0">
                <a:latin typeface="Verdana" panose="020B0604030504040204" pitchFamily="34" charset="0"/>
              </a:rPr>
              <a:t>Ferrés</a:t>
            </a:r>
            <a:r>
              <a:rPr lang="es-MX" dirty="0" smtClean="0">
                <a:latin typeface="Verdana" panose="020B0604030504040204" pitchFamily="34" charset="0"/>
              </a:rPr>
              <a:t> </a:t>
            </a:r>
            <a:r>
              <a:rPr lang="es-MX" dirty="0" err="1">
                <a:latin typeface="Verdana" panose="020B0604030504040204" pitchFamily="34" charset="0"/>
              </a:rPr>
              <a:t>Padró</a:t>
            </a:r>
            <a:r>
              <a:rPr lang="es-MX" dirty="0">
                <a:latin typeface="Verdana" panose="020B0604030504040204" pitchFamily="34" charset="0"/>
              </a:rPr>
              <a:t> E, Prats Armengol J, </a:t>
            </a:r>
            <a:r>
              <a:rPr lang="es-MX" dirty="0" err="1">
                <a:latin typeface="Verdana" panose="020B0604030504040204" pitchFamily="34" charset="0"/>
              </a:rPr>
              <a:t>Ferrés</a:t>
            </a:r>
            <a:r>
              <a:rPr lang="es-MX" dirty="0">
                <a:latin typeface="Verdana" panose="020B0604030504040204" pitchFamily="34" charset="0"/>
              </a:rPr>
              <a:t> Amat E. A </a:t>
            </a:r>
            <a:r>
              <a:rPr lang="es-MX" dirty="0" err="1">
                <a:latin typeface="Verdana" panose="020B0604030504040204" pitchFamily="34" charset="0"/>
              </a:rPr>
              <a:t>descriptive</a:t>
            </a:r>
            <a:r>
              <a:rPr lang="es-MX" dirty="0">
                <a:latin typeface="Verdana" panose="020B0604030504040204" pitchFamily="34" charset="0"/>
              </a:rPr>
              <a:t> </a:t>
            </a:r>
            <a:r>
              <a:rPr lang="es-MX" dirty="0" err="1">
                <a:latin typeface="Verdana" panose="020B0604030504040204" pitchFamily="34" charset="0"/>
              </a:rPr>
              <a:t>study</a:t>
            </a:r>
            <a:r>
              <a:rPr lang="es-MX" dirty="0">
                <a:latin typeface="Verdana" panose="020B0604030504040204" pitchFamily="34" charset="0"/>
              </a:rPr>
              <a:t> of 113 </a:t>
            </a:r>
            <a:r>
              <a:rPr lang="es-MX" dirty="0" err="1">
                <a:latin typeface="Verdana" panose="020B0604030504040204" pitchFamily="34" charset="0"/>
              </a:rPr>
              <a:t>unerupted</a:t>
            </a:r>
            <a:r>
              <a:rPr lang="es-MX" dirty="0">
                <a:latin typeface="Verdana" panose="020B0604030504040204" pitchFamily="34" charset="0"/>
              </a:rPr>
              <a:t> </a:t>
            </a:r>
            <a:r>
              <a:rPr lang="es-MX" dirty="0" err="1">
                <a:latin typeface="Verdana" panose="020B0604030504040204" pitchFamily="34" charset="0"/>
              </a:rPr>
              <a:t>supernumerary</a:t>
            </a:r>
            <a:r>
              <a:rPr lang="es-MX" dirty="0">
                <a:latin typeface="Verdana" panose="020B0604030504040204" pitchFamily="34" charset="0"/>
              </a:rPr>
              <a:t> </a:t>
            </a:r>
            <a:r>
              <a:rPr lang="es-MX" dirty="0" err="1">
                <a:latin typeface="Verdana" panose="020B0604030504040204" pitchFamily="34" charset="0"/>
              </a:rPr>
              <a:t>teeth</a:t>
            </a:r>
            <a:r>
              <a:rPr lang="es-MX" dirty="0">
                <a:latin typeface="Verdana" panose="020B0604030504040204" pitchFamily="34" charset="0"/>
              </a:rPr>
              <a:t> in 79 </a:t>
            </a:r>
            <a:r>
              <a:rPr lang="es-MX" dirty="0" err="1">
                <a:latin typeface="Verdana" panose="020B0604030504040204" pitchFamily="34" charset="0"/>
              </a:rPr>
              <a:t>pediatric</a:t>
            </a:r>
            <a:r>
              <a:rPr lang="es-MX" dirty="0">
                <a:latin typeface="Verdana" panose="020B0604030504040204" pitchFamily="34" charset="0"/>
              </a:rPr>
              <a:t> </a:t>
            </a:r>
            <a:r>
              <a:rPr lang="es-MX" dirty="0" err="1">
                <a:latin typeface="Verdana" panose="020B0604030504040204" pitchFamily="34" charset="0"/>
              </a:rPr>
              <a:t>patients</a:t>
            </a:r>
            <a:r>
              <a:rPr lang="es-MX" dirty="0">
                <a:latin typeface="Verdana" panose="020B0604030504040204" pitchFamily="34" charset="0"/>
              </a:rPr>
              <a:t> in Barcelona. </a:t>
            </a:r>
            <a:r>
              <a:rPr lang="es-MX" dirty="0" err="1">
                <a:latin typeface="Verdana" panose="020B0604030504040204" pitchFamily="34" charset="0"/>
              </a:rPr>
              <a:t>Med</a:t>
            </a:r>
            <a:r>
              <a:rPr lang="es-MX" dirty="0">
                <a:latin typeface="Verdana" panose="020B0604030504040204" pitchFamily="34" charset="0"/>
              </a:rPr>
              <a:t> Oral Patol Oral </a:t>
            </a:r>
            <a:r>
              <a:rPr lang="es-MX" dirty="0" smtClean="0">
                <a:latin typeface="Verdana" panose="020B0604030504040204" pitchFamily="34" charset="0"/>
              </a:rPr>
              <a:t>Cir. </a:t>
            </a:r>
            <a:r>
              <a:rPr lang="es-MX" dirty="0">
                <a:latin typeface="Verdana" panose="020B0604030504040204" pitchFamily="34" charset="0"/>
              </a:rPr>
              <a:t>Bucal. 2009;14: 146-52.</a:t>
            </a:r>
            <a:r>
              <a:rPr lang="es-MX" dirty="0"/>
              <a:t>     </a:t>
            </a:r>
          </a:p>
        </p:txBody>
      </p:sp>
      <p:sp>
        <p:nvSpPr>
          <p:cNvPr id="8" name="CuadroTexto 7"/>
          <p:cNvSpPr txBox="1"/>
          <p:nvPr/>
        </p:nvSpPr>
        <p:spPr>
          <a:xfrm>
            <a:off x="1962024" y="345171"/>
            <a:ext cx="3730267" cy="369332"/>
          </a:xfrm>
          <a:prstGeom prst="rect">
            <a:avLst/>
          </a:prstGeom>
          <a:noFill/>
        </p:spPr>
        <p:txBody>
          <a:bodyPr wrap="square" rtlCol="0">
            <a:spAutoFit/>
          </a:bodyPr>
          <a:lstStyle/>
          <a:p>
            <a:pPr algn="ctr"/>
            <a:r>
              <a:rPr lang="es-MX" dirty="0" smtClean="0"/>
              <a:t>    </a:t>
            </a:r>
            <a:r>
              <a:rPr lang="es-MX" sz="1800" dirty="0" smtClean="0"/>
              <a:t>BIBLIOGRAFIA</a:t>
            </a:r>
            <a:endParaRPr lang="es-MX" sz="1800" dirty="0"/>
          </a:p>
        </p:txBody>
      </p:sp>
    </p:spTree>
    <p:extLst>
      <p:ext uri="{BB962C8B-B14F-4D97-AF65-F5344CB8AC3E}">
        <p14:creationId xmlns:p14="http://schemas.microsoft.com/office/powerpoint/2010/main" val="37652022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Shape 173"/>
        <p:cNvGrpSpPr/>
        <p:nvPr/>
      </p:nvGrpSpPr>
      <p:grpSpPr>
        <a:xfrm>
          <a:off x="0" y="0"/>
          <a:ext cx="0" cy="0"/>
          <a:chOff x="0" y="0"/>
          <a:chExt cx="0" cy="0"/>
        </a:xfrm>
      </p:grpSpPr>
      <p:sp>
        <p:nvSpPr>
          <p:cNvPr id="174" name="Google Shape;174;p22"/>
          <p:cNvSpPr txBox="1">
            <a:spLocks noGrp="1"/>
          </p:cNvSpPr>
          <p:nvPr>
            <p:ph type="title"/>
          </p:nvPr>
        </p:nvSpPr>
        <p:spPr>
          <a:xfrm>
            <a:off x="2432100" y="574550"/>
            <a:ext cx="6711900" cy="6231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s-ES" dirty="0" smtClean="0">
                <a:latin typeface="BlairMdITC TT Medium" charset="0"/>
              </a:rPr>
              <a:t>GIGANTISMO </a:t>
            </a:r>
            <a:r>
              <a:rPr lang="es-ES" dirty="0" smtClean="0"/>
              <a:t> </a:t>
            </a:r>
            <a:endParaRPr dirty="0"/>
          </a:p>
        </p:txBody>
      </p:sp>
      <p:sp>
        <p:nvSpPr>
          <p:cNvPr id="175" name="Google Shape;175;p22"/>
          <p:cNvSpPr txBox="1">
            <a:spLocks noGrp="1"/>
          </p:cNvSpPr>
          <p:nvPr>
            <p:ph type="body" idx="1"/>
          </p:nvPr>
        </p:nvSpPr>
        <p:spPr>
          <a:xfrm>
            <a:off x="1303111" y="1197650"/>
            <a:ext cx="7017050" cy="3062700"/>
          </a:xfrm>
          <a:prstGeom prst="rect">
            <a:avLst/>
          </a:prstGeom>
        </p:spPr>
        <p:txBody>
          <a:bodyPr spcFirstLastPara="1" wrap="square" lIns="0" tIns="0" rIns="0" bIns="0" anchor="t" anchorCtr="0">
            <a:noAutofit/>
          </a:bodyPr>
          <a:lstStyle/>
          <a:p>
            <a:pPr marL="0" lvl="0" indent="0" algn="ctr" rtl="0">
              <a:spcBef>
                <a:spcPts val="600"/>
              </a:spcBef>
              <a:spcAft>
                <a:spcPts val="0"/>
              </a:spcAft>
              <a:buNone/>
            </a:pPr>
            <a:r>
              <a:rPr lang="es-ES" sz="1800" dirty="0" smtClean="0">
                <a:latin typeface="American Typewriter" charset="0"/>
                <a:ea typeface="American Typewriter" charset="0"/>
                <a:cs typeface="American Typewriter" charset="0"/>
              </a:rPr>
              <a:t>Anomalía por la cual los dientes están anormalmente grandes </a:t>
            </a:r>
          </a:p>
          <a:p>
            <a:pPr marL="0" lvl="0" indent="0" algn="ctr" rtl="0">
              <a:spcBef>
                <a:spcPts val="600"/>
              </a:spcBef>
              <a:spcAft>
                <a:spcPts val="0"/>
              </a:spcAft>
              <a:buNone/>
            </a:pPr>
            <a:r>
              <a:rPr lang="es-ES" sz="1800" dirty="0" smtClean="0">
                <a:latin typeface="American Typewriter" charset="0"/>
                <a:ea typeface="American Typewriter" charset="0"/>
                <a:cs typeface="American Typewriter" charset="0"/>
              </a:rPr>
              <a:t>Sinonimia:  </a:t>
            </a:r>
            <a:r>
              <a:rPr lang="es-ES" sz="1800" dirty="0" err="1" smtClean="0">
                <a:latin typeface="American Typewriter" charset="0"/>
                <a:ea typeface="American Typewriter" charset="0"/>
                <a:cs typeface="American Typewriter" charset="0"/>
              </a:rPr>
              <a:t>Macrodoncia</a:t>
            </a:r>
            <a:r>
              <a:rPr lang="es-ES" sz="1800" dirty="0" smtClean="0">
                <a:latin typeface="American Typewriter" charset="0"/>
                <a:ea typeface="American Typewriter" charset="0"/>
                <a:cs typeface="American Typewriter" charset="0"/>
              </a:rPr>
              <a:t> </a:t>
            </a:r>
          </a:p>
          <a:p>
            <a:pPr marL="0" lvl="0" indent="0" algn="l" rtl="0">
              <a:spcBef>
                <a:spcPts val="600"/>
              </a:spcBef>
              <a:spcAft>
                <a:spcPts val="0"/>
              </a:spcAft>
              <a:buNone/>
            </a:pPr>
            <a:r>
              <a:rPr lang="es-ES" sz="1800" dirty="0" smtClean="0">
                <a:latin typeface="American Typewriter" charset="0"/>
                <a:ea typeface="American Typewriter" charset="0"/>
                <a:cs typeface="American Typewriter" charset="0"/>
              </a:rPr>
              <a:t> </a:t>
            </a:r>
          </a:p>
          <a:p>
            <a:pPr marL="0" lvl="0" indent="0" algn="l" rtl="0">
              <a:spcBef>
                <a:spcPts val="600"/>
              </a:spcBef>
              <a:spcAft>
                <a:spcPts val="0"/>
              </a:spcAft>
              <a:buNone/>
            </a:pPr>
            <a:r>
              <a:rPr lang="es-ES" sz="1800" u="sng" dirty="0" err="1" smtClean="0">
                <a:latin typeface="American Typewriter" charset="0"/>
                <a:ea typeface="American Typewriter" charset="0"/>
                <a:cs typeface="American Typewriter" charset="0"/>
              </a:rPr>
              <a:t>Macrodoncia</a:t>
            </a:r>
            <a:r>
              <a:rPr lang="es-ES" sz="1800" u="sng" dirty="0" smtClean="0">
                <a:latin typeface="American Typewriter" charset="0"/>
                <a:ea typeface="American Typewriter" charset="0"/>
                <a:cs typeface="American Typewriter" charset="0"/>
              </a:rPr>
              <a:t> generalizada: </a:t>
            </a:r>
            <a:r>
              <a:rPr lang="es-ES" sz="1800" dirty="0" smtClean="0">
                <a:latin typeface="American Typewriter" charset="0"/>
                <a:ea typeface="American Typewriter" charset="0"/>
                <a:cs typeface="American Typewriter" charset="0"/>
              </a:rPr>
              <a:t>Todos los dientes son grandes y puede ocasionar apiñamiento dental u ocasionar una erupción anormal por la falta de espacio.</a:t>
            </a:r>
          </a:p>
          <a:p>
            <a:pPr marL="0" lvl="0" indent="0" algn="l" rtl="0">
              <a:spcBef>
                <a:spcPts val="600"/>
              </a:spcBef>
              <a:spcAft>
                <a:spcPts val="0"/>
              </a:spcAft>
              <a:buNone/>
            </a:pPr>
            <a:endParaRPr lang="es-ES" sz="1800" dirty="0" smtClean="0">
              <a:latin typeface="American Typewriter" charset="0"/>
              <a:ea typeface="American Typewriter" charset="0"/>
              <a:cs typeface="American Typewriter" charset="0"/>
            </a:endParaRPr>
          </a:p>
          <a:p>
            <a:pPr marL="0" lvl="0" indent="0" algn="l" rtl="0">
              <a:spcBef>
                <a:spcPts val="600"/>
              </a:spcBef>
              <a:spcAft>
                <a:spcPts val="0"/>
              </a:spcAft>
              <a:buNone/>
            </a:pPr>
            <a:r>
              <a:rPr lang="es-ES" sz="1800" u="sng" dirty="0" err="1" smtClean="0">
                <a:latin typeface="American Typewriter" charset="0"/>
                <a:ea typeface="American Typewriter" charset="0"/>
                <a:cs typeface="American Typewriter" charset="0"/>
              </a:rPr>
              <a:t>Macrodoncia</a:t>
            </a:r>
            <a:r>
              <a:rPr lang="es-ES" sz="1800" u="sng" dirty="0" smtClean="0">
                <a:latin typeface="American Typewriter" charset="0"/>
                <a:ea typeface="American Typewriter" charset="0"/>
                <a:cs typeface="American Typewriter" charset="0"/>
              </a:rPr>
              <a:t> localizada o focal: </a:t>
            </a:r>
            <a:r>
              <a:rPr lang="es-ES" sz="1800" dirty="0" smtClean="0">
                <a:latin typeface="American Typewriter" charset="0"/>
                <a:ea typeface="American Typewriter" charset="0"/>
                <a:cs typeface="American Typewriter" charset="0"/>
              </a:rPr>
              <a:t>Un diente o un grupo de dientes son los afectados. El órgano dentario más afectado es el tercer molar inferior. </a:t>
            </a:r>
            <a:endParaRPr sz="1800" dirty="0">
              <a:latin typeface="American Typewriter" charset="0"/>
              <a:ea typeface="American Typewriter" charset="0"/>
              <a:cs typeface="American Typewriter" charset="0"/>
            </a:endParaRPr>
          </a:p>
        </p:txBody>
      </p:sp>
      <p:sp>
        <p:nvSpPr>
          <p:cNvPr id="178" name="Google Shape;178;p22"/>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5</a:t>
            </a:fld>
            <a:endParaRPr/>
          </a:p>
        </p:txBody>
      </p:sp>
    </p:spTree>
    <p:extLst>
      <p:ext uri="{BB962C8B-B14F-4D97-AF65-F5344CB8AC3E}">
        <p14:creationId xmlns:p14="http://schemas.microsoft.com/office/powerpoint/2010/main" val="269302254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50</a:t>
            </a:fld>
            <a:endParaRPr lang="es-MX"/>
          </a:p>
        </p:txBody>
      </p:sp>
      <p:sp>
        <p:nvSpPr>
          <p:cNvPr id="3" name="CuadroTexto 2"/>
          <p:cNvSpPr txBox="1"/>
          <p:nvPr/>
        </p:nvSpPr>
        <p:spPr>
          <a:xfrm>
            <a:off x="1417017" y="436005"/>
            <a:ext cx="5304731" cy="307777"/>
          </a:xfrm>
          <a:prstGeom prst="rect">
            <a:avLst/>
          </a:prstGeom>
          <a:noFill/>
        </p:spPr>
        <p:txBody>
          <a:bodyPr wrap="square" rtlCol="0">
            <a:spAutoFit/>
          </a:bodyPr>
          <a:lstStyle/>
          <a:p>
            <a:r>
              <a:rPr lang="es-MX" dirty="0" smtClean="0"/>
              <a:t>ANOMALIAS DENTARIAS DE TAMAÑO, FORMA Y NUMERO</a:t>
            </a:r>
            <a:endParaRPr lang="es-MX" dirty="0"/>
          </a:p>
        </p:txBody>
      </p:sp>
      <p:sp>
        <p:nvSpPr>
          <p:cNvPr id="4" name="CuadroTexto 3"/>
          <p:cNvSpPr txBox="1"/>
          <p:nvPr/>
        </p:nvSpPr>
        <p:spPr>
          <a:xfrm>
            <a:off x="1762188" y="914400"/>
            <a:ext cx="5020116" cy="523220"/>
          </a:xfrm>
          <a:prstGeom prst="rect">
            <a:avLst/>
          </a:prstGeom>
          <a:noFill/>
        </p:spPr>
        <p:txBody>
          <a:bodyPr wrap="square" rtlCol="0">
            <a:spAutoFit/>
          </a:bodyPr>
          <a:lstStyle/>
          <a:p>
            <a:pPr algn="ctr"/>
            <a:r>
              <a:rPr lang="es-MX" b="1" dirty="0" smtClean="0"/>
              <a:t>      GUIA DE DIAPOSITIVAS</a:t>
            </a:r>
          </a:p>
          <a:p>
            <a:pPr algn="ctr"/>
            <a:r>
              <a:rPr lang="es-MX" b="1" dirty="0"/>
              <a:t>1</a:t>
            </a:r>
            <a:r>
              <a:rPr lang="es-MX" b="1" dirty="0" smtClean="0"/>
              <a:t>                  </a:t>
            </a:r>
            <a:endParaRPr lang="es-MX" b="1" dirty="0"/>
          </a:p>
        </p:txBody>
      </p:sp>
      <p:sp>
        <p:nvSpPr>
          <p:cNvPr id="5" name="CuadroTexto 4"/>
          <p:cNvSpPr txBox="1"/>
          <p:nvPr/>
        </p:nvSpPr>
        <p:spPr>
          <a:xfrm>
            <a:off x="1156625" y="1489684"/>
            <a:ext cx="6425023" cy="3970318"/>
          </a:xfrm>
          <a:prstGeom prst="rect">
            <a:avLst/>
          </a:prstGeom>
          <a:noFill/>
        </p:spPr>
        <p:txBody>
          <a:bodyPr wrap="square" rtlCol="0">
            <a:spAutoFit/>
          </a:bodyPr>
          <a:lstStyle/>
          <a:p>
            <a:r>
              <a:rPr lang="es-MX" dirty="0" smtClean="0"/>
              <a:t>1.-  PORTADA</a:t>
            </a:r>
          </a:p>
          <a:p>
            <a:r>
              <a:rPr lang="es-MX" dirty="0" smtClean="0"/>
              <a:t>2.-  PRESENTACION </a:t>
            </a:r>
          </a:p>
          <a:p>
            <a:r>
              <a:rPr lang="es-MX" dirty="0" smtClean="0"/>
              <a:t>3.-  GENERALIDADES </a:t>
            </a:r>
          </a:p>
          <a:p>
            <a:r>
              <a:rPr lang="es-MX" dirty="0" smtClean="0"/>
              <a:t>4.-  ANOMALIAS DENTARIAS DE TAMAÑO</a:t>
            </a:r>
          </a:p>
          <a:p>
            <a:r>
              <a:rPr lang="es-MX" dirty="0" smtClean="0"/>
              <a:t>5.-  GIGANTISMO </a:t>
            </a:r>
          </a:p>
          <a:p>
            <a:r>
              <a:rPr lang="es-MX" dirty="0" smtClean="0"/>
              <a:t>6.-  </a:t>
            </a:r>
            <a:r>
              <a:rPr lang="es-MX" dirty="0"/>
              <a:t>ETIOLOGIA  CARACT. CLINICAS </a:t>
            </a:r>
            <a:r>
              <a:rPr lang="es-MX" dirty="0" smtClean="0"/>
              <a:t>GIGANTISMO</a:t>
            </a:r>
          </a:p>
          <a:p>
            <a:r>
              <a:rPr lang="es-MX" dirty="0" smtClean="0"/>
              <a:t>7.-  RADIOGRAFIA GIGANTISMO </a:t>
            </a:r>
          </a:p>
          <a:p>
            <a:r>
              <a:rPr lang="es-MX" dirty="0" smtClean="0"/>
              <a:t>8.-  ENANISMO</a:t>
            </a:r>
          </a:p>
          <a:p>
            <a:r>
              <a:rPr lang="es-MX" dirty="0" smtClean="0"/>
              <a:t>9.-  ETIOLOGIA  CARACTERISTICAS CLINICAS </a:t>
            </a:r>
          </a:p>
          <a:p>
            <a:r>
              <a:rPr lang="es-MX" dirty="0" smtClean="0"/>
              <a:t>10- MICRODONCIA FOTOGRAFIAS </a:t>
            </a:r>
          </a:p>
          <a:p>
            <a:r>
              <a:rPr lang="es-MX" dirty="0" smtClean="0"/>
              <a:t>11- ANOMALIAS DENTARIAS DE FORMA CLASIFICACION</a:t>
            </a:r>
          </a:p>
          <a:p>
            <a:r>
              <a:rPr lang="es-MX" dirty="0" smtClean="0"/>
              <a:t>12- </a:t>
            </a:r>
            <a:r>
              <a:rPr lang="es-MX" dirty="0"/>
              <a:t>CONOIDISMO DEFINICION ETIOLOGIA  CARACTERISTICAS </a:t>
            </a:r>
            <a:r>
              <a:rPr lang="es-MX" dirty="0" smtClean="0"/>
              <a:t>CLINICAS</a:t>
            </a:r>
          </a:p>
          <a:p>
            <a:r>
              <a:rPr lang="es-MX" dirty="0" smtClean="0"/>
              <a:t>13- CASOS CLINICOS CONOIDISMO</a:t>
            </a:r>
          </a:p>
          <a:p>
            <a:r>
              <a:rPr lang="es-MX" dirty="0" smtClean="0"/>
              <a:t>14- DILACERACION</a:t>
            </a:r>
          </a:p>
          <a:p>
            <a:r>
              <a:rPr lang="es-MX" dirty="0" smtClean="0"/>
              <a:t>15- DILACERACION </a:t>
            </a:r>
            <a:r>
              <a:rPr lang="es-MX" dirty="0"/>
              <a:t>ETIOLOGIA  CARACTERISTICAS CLINICAS </a:t>
            </a:r>
          </a:p>
          <a:p>
            <a:r>
              <a:rPr lang="es-MX" dirty="0" smtClean="0"/>
              <a:t> </a:t>
            </a:r>
            <a:endParaRPr lang="es-MX" dirty="0"/>
          </a:p>
          <a:p>
            <a:endParaRPr lang="es-MX" dirty="0"/>
          </a:p>
          <a:p>
            <a:r>
              <a:rPr lang="es-MX" dirty="0" smtClean="0"/>
              <a:t>  </a:t>
            </a:r>
            <a:endParaRPr lang="es-MX" dirty="0"/>
          </a:p>
        </p:txBody>
      </p:sp>
    </p:spTree>
    <p:extLst>
      <p:ext uri="{BB962C8B-B14F-4D97-AF65-F5344CB8AC3E}">
        <p14:creationId xmlns:p14="http://schemas.microsoft.com/office/powerpoint/2010/main" val="3093481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51</a:t>
            </a:fld>
            <a:endParaRPr lang="es-MX"/>
          </a:p>
        </p:txBody>
      </p:sp>
      <p:sp>
        <p:nvSpPr>
          <p:cNvPr id="3" name="Rectángulo 2"/>
          <p:cNvSpPr/>
          <p:nvPr/>
        </p:nvSpPr>
        <p:spPr>
          <a:xfrm>
            <a:off x="1704658" y="432895"/>
            <a:ext cx="5477317" cy="307777"/>
          </a:xfrm>
          <a:prstGeom prst="rect">
            <a:avLst/>
          </a:prstGeom>
        </p:spPr>
        <p:txBody>
          <a:bodyPr wrap="square">
            <a:spAutoFit/>
          </a:bodyPr>
          <a:lstStyle/>
          <a:p>
            <a:r>
              <a:rPr lang="es-MX" dirty="0"/>
              <a:t>ANOMALIAS DENTARIAS DE TAMAÑO, FORMA Y NUMERO</a:t>
            </a:r>
          </a:p>
        </p:txBody>
      </p:sp>
      <p:sp>
        <p:nvSpPr>
          <p:cNvPr id="4" name="Rectángulo 3"/>
          <p:cNvSpPr/>
          <p:nvPr/>
        </p:nvSpPr>
        <p:spPr>
          <a:xfrm>
            <a:off x="2025608" y="740672"/>
            <a:ext cx="4572000" cy="523220"/>
          </a:xfrm>
          <a:prstGeom prst="rect">
            <a:avLst/>
          </a:prstGeom>
        </p:spPr>
        <p:txBody>
          <a:bodyPr>
            <a:spAutoFit/>
          </a:bodyPr>
          <a:lstStyle/>
          <a:p>
            <a:pPr algn="ctr"/>
            <a:r>
              <a:rPr lang="es-MX" b="1" dirty="0"/>
              <a:t> GUIA DE DIAPOSITIVAS</a:t>
            </a:r>
          </a:p>
          <a:p>
            <a:pPr algn="ctr"/>
            <a:r>
              <a:rPr lang="es-MX" b="1" dirty="0" smtClean="0"/>
              <a:t>2                  </a:t>
            </a:r>
            <a:endParaRPr lang="es-MX" dirty="0"/>
          </a:p>
        </p:txBody>
      </p:sp>
      <p:sp>
        <p:nvSpPr>
          <p:cNvPr id="5" name="CuadroTexto 4"/>
          <p:cNvSpPr txBox="1"/>
          <p:nvPr/>
        </p:nvSpPr>
        <p:spPr>
          <a:xfrm>
            <a:off x="1186903" y="1350406"/>
            <a:ext cx="7188033" cy="5478423"/>
          </a:xfrm>
          <a:prstGeom prst="rect">
            <a:avLst/>
          </a:prstGeom>
          <a:noFill/>
        </p:spPr>
        <p:txBody>
          <a:bodyPr wrap="square" rtlCol="0">
            <a:spAutoFit/>
          </a:bodyPr>
          <a:lstStyle/>
          <a:p>
            <a:r>
              <a:rPr lang="es-MX" dirty="0" smtClean="0"/>
              <a:t>16-  FOTOGRAFIAS </a:t>
            </a:r>
            <a:r>
              <a:rPr lang="es-MX" dirty="0"/>
              <a:t>CLINICAS DE </a:t>
            </a:r>
            <a:r>
              <a:rPr lang="es-MX" dirty="0" smtClean="0"/>
              <a:t>DILACERACION</a:t>
            </a:r>
          </a:p>
          <a:p>
            <a:r>
              <a:rPr lang="es-MX" dirty="0" smtClean="0"/>
              <a:t>17-  TAURODONTISMO DEFINICION TIPOS</a:t>
            </a:r>
          </a:p>
          <a:p>
            <a:r>
              <a:rPr lang="es-MX" dirty="0" smtClean="0"/>
              <a:t>18-  FOTOGRAFIAS </a:t>
            </a:r>
            <a:r>
              <a:rPr lang="es-MX" dirty="0"/>
              <a:t>CLÍNICAS DE </a:t>
            </a:r>
            <a:r>
              <a:rPr lang="es-MX" dirty="0" smtClean="0"/>
              <a:t>TAURODONTISMO</a:t>
            </a:r>
          </a:p>
          <a:p>
            <a:r>
              <a:rPr lang="es-MX" dirty="0" smtClean="0"/>
              <a:t>19-  </a:t>
            </a:r>
            <a:r>
              <a:rPr lang="es-MX" dirty="0"/>
              <a:t>TAURODONTISMO ETIOLOGIA  CARACTERISTICAS CLINICAS </a:t>
            </a:r>
            <a:endParaRPr lang="es-MX" dirty="0" smtClean="0"/>
          </a:p>
          <a:p>
            <a:r>
              <a:rPr lang="es-MX" dirty="0" smtClean="0"/>
              <a:t>20-  </a:t>
            </a:r>
            <a:r>
              <a:rPr lang="es-MX" dirty="0"/>
              <a:t>IMAGEN DE TIPOS DE </a:t>
            </a:r>
            <a:r>
              <a:rPr lang="es-MX" dirty="0" smtClean="0"/>
              <a:t>TAURODONTISMO</a:t>
            </a:r>
          </a:p>
          <a:p>
            <a:r>
              <a:rPr lang="es-MX" dirty="0" smtClean="0"/>
              <a:t>21-  DENS IN DENTE</a:t>
            </a:r>
          </a:p>
          <a:p>
            <a:r>
              <a:rPr lang="es-MX" dirty="0" smtClean="0"/>
              <a:t>22-  </a:t>
            </a:r>
            <a:r>
              <a:rPr lang="es-MX" dirty="0"/>
              <a:t>DENS IN DENTE CARACTERITICAS </a:t>
            </a:r>
            <a:r>
              <a:rPr lang="es-MX" dirty="0" smtClean="0"/>
              <a:t>CLÍNICAS</a:t>
            </a:r>
          </a:p>
          <a:p>
            <a:r>
              <a:rPr lang="es-MX" dirty="0" smtClean="0"/>
              <a:t>23-  </a:t>
            </a:r>
            <a:r>
              <a:rPr lang="es-MX" dirty="0"/>
              <a:t>FOTOS CLÍNICAS DE DENS IN DENTE </a:t>
            </a:r>
            <a:endParaRPr lang="es-MX" dirty="0" smtClean="0"/>
          </a:p>
          <a:p>
            <a:r>
              <a:rPr lang="es-MX" dirty="0" smtClean="0"/>
              <a:t>24-  </a:t>
            </a:r>
            <a:r>
              <a:rPr lang="es-MX" dirty="0"/>
              <a:t>CASOS CLINICOS DENS IN </a:t>
            </a:r>
            <a:r>
              <a:rPr lang="es-MX" dirty="0" smtClean="0"/>
              <a:t>DENTE</a:t>
            </a:r>
          </a:p>
          <a:p>
            <a:r>
              <a:rPr lang="es-MX" dirty="0" smtClean="0"/>
              <a:t>25-  FUSION </a:t>
            </a:r>
          </a:p>
          <a:p>
            <a:r>
              <a:rPr lang="es-MX" dirty="0" smtClean="0"/>
              <a:t>26-  CONCRESCENCIA</a:t>
            </a:r>
          </a:p>
          <a:p>
            <a:r>
              <a:rPr lang="es-MX" dirty="0" smtClean="0"/>
              <a:t>27-  SINOSTOSIS RADICULAR </a:t>
            </a:r>
          </a:p>
          <a:p>
            <a:r>
              <a:rPr lang="es-MX" dirty="0" smtClean="0"/>
              <a:t>28-  </a:t>
            </a:r>
            <a:r>
              <a:rPr lang="es-MX" dirty="0"/>
              <a:t>ESQUEMAS DE SINOSTOSIS RADICULAR </a:t>
            </a:r>
            <a:endParaRPr lang="es-MX" dirty="0" smtClean="0"/>
          </a:p>
          <a:p>
            <a:r>
              <a:rPr lang="es-MX" dirty="0" smtClean="0"/>
              <a:t>29-  </a:t>
            </a:r>
            <a:r>
              <a:rPr lang="es-MX" dirty="0"/>
              <a:t>DIENTES DE HUTCHINSON </a:t>
            </a:r>
            <a:endParaRPr lang="es-MX" dirty="0" smtClean="0"/>
          </a:p>
          <a:p>
            <a:r>
              <a:rPr lang="es-MX" dirty="0" smtClean="0"/>
              <a:t>30-  </a:t>
            </a:r>
            <a:r>
              <a:rPr lang="es-MX" dirty="0"/>
              <a:t>CARACTERISTICAS CLÍNICAS  DEL DIENTE DE HUTCHINSON </a:t>
            </a:r>
          </a:p>
          <a:p>
            <a:r>
              <a:rPr lang="es-MX" dirty="0" smtClean="0"/>
              <a:t>31- </a:t>
            </a:r>
            <a:r>
              <a:rPr lang="es-MX" dirty="0"/>
              <a:t>FOTOGRAFIAS CLÍNICAS DIENTE DE HUTCHINSON </a:t>
            </a:r>
          </a:p>
          <a:p>
            <a:r>
              <a:rPr lang="es-MX" dirty="0" smtClean="0"/>
              <a:t> </a:t>
            </a:r>
            <a:endParaRPr lang="es-MX" dirty="0"/>
          </a:p>
          <a:p>
            <a:endParaRPr lang="es-MX" dirty="0"/>
          </a:p>
          <a:p>
            <a:endParaRPr lang="es-MX" dirty="0"/>
          </a:p>
          <a:p>
            <a:endParaRPr lang="es-MX" dirty="0"/>
          </a:p>
          <a:p>
            <a:r>
              <a:rPr lang="es-MX" dirty="0" smtClean="0"/>
              <a:t>  </a:t>
            </a:r>
            <a:endParaRPr lang="es-MX" dirty="0"/>
          </a:p>
          <a:p>
            <a:r>
              <a:rPr lang="es-MX" dirty="0" smtClean="0"/>
              <a:t> </a:t>
            </a:r>
            <a:endParaRPr lang="es-MX" dirty="0"/>
          </a:p>
          <a:p>
            <a:r>
              <a:rPr lang="es-MX" dirty="0" smtClean="0"/>
              <a:t> </a:t>
            </a:r>
            <a:endParaRPr lang="es-MX" dirty="0"/>
          </a:p>
          <a:p>
            <a:r>
              <a:rPr lang="es-MX" dirty="0" smtClean="0"/>
              <a:t>  </a:t>
            </a:r>
            <a:endParaRPr lang="es-MX" dirty="0"/>
          </a:p>
          <a:p>
            <a:r>
              <a:rPr lang="es-MX" dirty="0" smtClean="0"/>
              <a:t>   </a:t>
            </a:r>
            <a:endParaRPr lang="es-MX" dirty="0"/>
          </a:p>
        </p:txBody>
      </p:sp>
    </p:spTree>
    <p:extLst>
      <p:ext uri="{BB962C8B-B14F-4D97-AF65-F5344CB8AC3E}">
        <p14:creationId xmlns:p14="http://schemas.microsoft.com/office/powerpoint/2010/main" val="210186453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52</a:t>
            </a:fld>
            <a:endParaRPr lang="es-MX"/>
          </a:p>
        </p:txBody>
      </p:sp>
      <p:sp>
        <p:nvSpPr>
          <p:cNvPr id="3" name="Rectángulo 2"/>
          <p:cNvSpPr/>
          <p:nvPr/>
        </p:nvSpPr>
        <p:spPr>
          <a:xfrm>
            <a:off x="1595658" y="384450"/>
            <a:ext cx="5331981" cy="307777"/>
          </a:xfrm>
          <a:prstGeom prst="rect">
            <a:avLst/>
          </a:prstGeom>
        </p:spPr>
        <p:txBody>
          <a:bodyPr wrap="square">
            <a:spAutoFit/>
          </a:bodyPr>
          <a:lstStyle/>
          <a:p>
            <a:r>
              <a:rPr lang="es-MX" dirty="0"/>
              <a:t>ANOMALIAS DENTARIAS DE TAMAÑO, FORMA Y NUMERO</a:t>
            </a:r>
          </a:p>
        </p:txBody>
      </p:sp>
      <p:sp>
        <p:nvSpPr>
          <p:cNvPr id="4" name="Rectángulo 3"/>
          <p:cNvSpPr/>
          <p:nvPr/>
        </p:nvSpPr>
        <p:spPr>
          <a:xfrm>
            <a:off x="1849995" y="692227"/>
            <a:ext cx="4572000" cy="523220"/>
          </a:xfrm>
          <a:prstGeom prst="rect">
            <a:avLst/>
          </a:prstGeom>
        </p:spPr>
        <p:txBody>
          <a:bodyPr>
            <a:spAutoFit/>
          </a:bodyPr>
          <a:lstStyle/>
          <a:p>
            <a:pPr algn="ctr"/>
            <a:r>
              <a:rPr lang="es-MX" b="1" dirty="0"/>
              <a:t>GUIA DE DIAPOSITIVAS</a:t>
            </a:r>
          </a:p>
          <a:p>
            <a:pPr algn="ctr"/>
            <a:r>
              <a:rPr lang="es-MX" b="1" dirty="0"/>
              <a:t>3</a:t>
            </a:r>
            <a:r>
              <a:rPr lang="es-MX" b="1" dirty="0" smtClean="0"/>
              <a:t>                 </a:t>
            </a:r>
            <a:endParaRPr lang="es-MX" dirty="0"/>
          </a:p>
        </p:txBody>
      </p:sp>
      <p:sp>
        <p:nvSpPr>
          <p:cNvPr id="5" name="CuadroTexto 4"/>
          <p:cNvSpPr txBox="1"/>
          <p:nvPr/>
        </p:nvSpPr>
        <p:spPr>
          <a:xfrm>
            <a:off x="1259571" y="1289849"/>
            <a:ext cx="6897361" cy="5262979"/>
          </a:xfrm>
          <a:prstGeom prst="rect">
            <a:avLst/>
          </a:prstGeom>
          <a:noFill/>
        </p:spPr>
        <p:txBody>
          <a:bodyPr wrap="square" rtlCol="0">
            <a:spAutoFit/>
          </a:bodyPr>
          <a:lstStyle/>
          <a:p>
            <a:r>
              <a:rPr lang="es-MX" dirty="0" smtClean="0"/>
              <a:t>32-  </a:t>
            </a:r>
            <a:r>
              <a:rPr lang="es-MX" dirty="0"/>
              <a:t>ANOMALIAS DENTARIAS DE </a:t>
            </a:r>
            <a:r>
              <a:rPr lang="es-MX" dirty="0" smtClean="0"/>
              <a:t>NUMERO</a:t>
            </a:r>
          </a:p>
          <a:p>
            <a:r>
              <a:rPr lang="es-MX" dirty="0" smtClean="0"/>
              <a:t>33-  </a:t>
            </a:r>
            <a:r>
              <a:rPr lang="es-MX" dirty="0"/>
              <a:t>ANODONCIA  ETIOLOGIA  CARACTERISTICAS CLINICAS</a:t>
            </a:r>
            <a:r>
              <a:rPr lang="es-MX" dirty="0" smtClean="0"/>
              <a:t>.</a:t>
            </a:r>
          </a:p>
          <a:p>
            <a:r>
              <a:rPr lang="es-MX" dirty="0" smtClean="0"/>
              <a:t>34-  ANODONCIA COMPLETA Y PARCIAL </a:t>
            </a:r>
          </a:p>
          <a:p>
            <a:r>
              <a:rPr lang="es-MX" dirty="0" smtClean="0"/>
              <a:t>35-  ANODONCIA DIENTES MAS FRECUENTES</a:t>
            </a:r>
          </a:p>
          <a:p>
            <a:r>
              <a:rPr lang="es-MX" dirty="0" smtClean="0"/>
              <a:t>36-  </a:t>
            </a:r>
            <a:r>
              <a:rPr lang="es-MX" dirty="0"/>
              <a:t>AGENESIA DENTAL FOTOS Y </a:t>
            </a:r>
            <a:r>
              <a:rPr lang="es-MX" dirty="0" smtClean="0"/>
              <a:t>RADIOGRAFIA</a:t>
            </a:r>
          </a:p>
          <a:p>
            <a:r>
              <a:rPr lang="es-MX" dirty="0" smtClean="0"/>
              <a:t>37.- 2.- DIENTES SUPERNUMERARIOS </a:t>
            </a:r>
          </a:p>
          <a:p>
            <a:r>
              <a:rPr lang="es-MX" dirty="0" smtClean="0"/>
              <a:t>38-  </a:t>
            </a:r>
            <a:r>
              <a:rPr lang="es-MX" dirty="0"/>
              <a:t>TIPOS DE DIENTES SUPERNUMERARIOS </a:t>
            </a:r>
            <a:endParaRPr lang="es-MX" dirty="0" smtClean="0"/>
          </a:p>
          <a:p>
            <a:r>
              <a:rPr lang="es-MX" dirty="0" smtClean="0"/>
              <a:t>39-  DIENTES SUPERNUMERARIOS FOTOS </a:t>
            </a:r>
          </a:p>
          <a:p>
            <a:r>
              <a:rPr lang="es-MX" dirty="0" smtClean="0"/>
              <a:t>40-  </a:t>
            </a:r>
            <a:r>
              <a:rPr lang="es-MX" dirty="0"/>
              <a:t>MESIODENS  DEFINICION CARACTERISTICAS </a:t>
            </a:r>
            <a:r>
              <a:rPr lang="es-MX" dirty="0" smtClean="0"/>
              <a:t>CLINICAS</a:t>
            </a:r>
          </a:p>
          <a:p>
            <a:r>
              <a:rPr lang="es-MX" dirty="0" smtClean="0"/>
              <a:t>41-  </a:t>
            </a:r>
            <a:r>
              <a:rPr lang="es-MX" dirty="0"/>
              <a:t>MESIODENS FOTOS </a:t>
            </a:r>
            <a:r>
              <a:rPr lang="es-MX" dirty="0" smtClean="0"/>
              <a:t>CLINICAS</a:t>
            </a:r>
          </a:p>
          <a:p>
            <a:r>
              <a:rPr lang="es-MX" dirty="0" smtClean="0"/>
              <a:t>42-  </a:t>
            </a:r>
            <a:r>
              <a:rPr lang="es-MX" dirty="0"/>
              <a:t>SUPERNUMERARIOS DIENTES MAS </a:t>
            </a:r>
            <a:r>
              <a:rPr lang="es-MX" dirty="0" smtClean="0"/>
              <a:t>FRECUENTES</a:t>
            </a:r>
          </a:p>
          <a:p>
            <a:r>
              <a:rPr lang="es-MX" dirty="0" smtClean="0"/>
              <a:t>43-  </a:t>
            </a:r>
            <a:r>
              <a:rPr lang="es-MX" dirty="0"/>
              <a:t>FOTOS Y RADIOGRAFIA DE DIENTES </a:t>
            </a:r>
            <a:r>
              <a:rPr lang="es-MX" dirty="0" smtClean="0"/>
              <a:t>SUPERNUMERARIOS</a:t>
            </a:r>
          </a:p>
          <a:p>
            <a:r>
              <a:rPr lang="es-MX" dirty="0" smtClean="0"/>
              <a:t>44-  3.- GEMINACION </a:t>
            </a:r>
          </a:p>
          <a:p>
            <a:r>
              <a:rPr lang="es-MX" dirty="0" smtClean="0"/>
              <a:t>45 - </a:t>
            </a:r>
            <a:r>
              <a:rPr lang="es-MX" dirty="0"/>
              <a:t>CARACTERISTICAS CLINICAS  GEMINACION </a:t>
            </a:r>
          </a:p>
          <a:p>
            <a:r>
              <a:rPr lang="es-MX" dirty="0" smtClean="0"/>
              <a:t>46-  </a:t>
            </a:r>
            <a:r>
              <a:rPr lang="es-MX" dirty="0"/>
              <a:t>FOTOS CLINICAS DE GEMINACION </a:t>
            </a:r>
          </a:p>
          <a:p>
            <a:r>
              <a:rPr lang="es-MX" dirty="0" smtClean="0"/>
              <a:t>47-  EJERCICIOS </a:t>
            </a:r>
            <a:endParaRPr lang="es-MX" dirty="0"/>
          </a:p>
          <a:p>
            <a:endParaRPr lang="es-MX" dirty="0"/>
          </a:p>
          <a:p>
            <a:r>
              <a:rPr lang="es-MX" dirty="0" smtClean="0"/>
              <a:t> </a:t>
            </a:r>
            <a:endParaRPr lang="es-MX" dirty="0"/>
          </a:p>
          <a:p>
            <a:r>
              <a:rPr lang="es-MX" dirty="0" smtClean="0"/>
              <a:t> </a:t>
            </a:r>
            <a:endParaRPr lang="es-MX" dirty="0"/>
          </a:p>
          <a:p>
            <a:r>
              <a:rPr lang="es-MX" dirty="0" smtClean="0"/>
              <a:t> </a:t>
            </a:r>
            <a:endParaRPr lang="es-MX" dirty="0"/>
          </a:p>
          <a:p>
            <a:endParaRPr lang="es-MX" dirty="0"/>
          </a:p>
          <a:p>
            <a:r>
              <a:rPr lang="es-MX" dirty="0" smtClean="0"/>
              <a:t>  </a:t>
            </a:r>
            <a:endParaRPr lang="es-MX" dirty="0"/>
          </a:p>
          <a:p>
            <a:r>
              <a:rPr lang="es-MX" dirty="0" smtClean="0"/>
              <a:t> </a:t>
            </a:r>
            <a:endParaRPr lang="es-MX" dirty="0"/>
          </a:p>
          <a:p>
            <a:endParaRPr lang="es-MX" dirty="0"/>
          </a:p>
        </p:txBody>
      </p:sp>
    </p:spTree>
    <p:extLst>
      <p:ext uri="{BB962C8B-B14F-4D97-AF65-F5344CB8AC3E}">
        <p14:creationId xmlns:p14="http://schemas.microsoft.com/office/powerpoint/2010/main" val="305897902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53</a:t>
            </a:fld>
            <a:endParaRPr lang="es-MX"/>
          </a:p>
        </p:txBody>
      </p:sp>
      <p:sp>
        <p:nvSpPr>
          <p:cNvPr id="3" name="Rectángulo 2"/>
          <p:cNvSpPr/>
          <p:nvPr/>
        </p:nvSpPr>
        <p:spPr>
          <a:xfrm>
            <a:off x="1771271" y="529785"/>
            <a:ext cx="5362260" cy="307777"/>
          </a:xfrm>
          <a:prstGeom prst="rect">
            <a:avLst/>
          </a:prstGeom>
        </p:spPr>
        <p:txBody>
          <a:bodyPr wrap="square">
            <a:spAutoFit/>
          </a:bodyPr>
          <a:lstStyle/>
          <a:p>
            <a:r>
              <a:rPr lang="es-MX" dirty="0"/>
              <a:t>ANOMALIAS DENTARIAS DE TAMAÑO, FORMA Y NUMERO</a:t>
            </a:r>
          </a:p>
        </p:txBody>
      </p:sp>
      <p:sp>
        <p:nvSpPr>
          <p:cNvPr id="4" name="Rectángulo 3"/>
          <p:cNvSpPr/>
          <p:nvPr/>
        </p:nvSpPr>
        <p:spPr>
          <a:xfrm>
            <a:off x="3125582" y="1073512"/>
            <a:ext cx="2397151" cy="523220"/>
          </a:xfrm>
          <a:prstGeom prst="rect">
            <a:avLst/>
          </a:prstGeom>
        </p:spPr>
        <p:txBody>
          <a:bodyPr wrap="square">
            <a:spAutoFit/>
          </a:bodyPr>
          <a:lstStyle/>
          <a:p>
            <a:pPr algn="ctr"/>
            <a:r>
              <a:rPr lang="es-MX" b="1" dirty="0"/>
              <a:t>GUIA DE </a:t>
            </a:r>
            <a:r>
              <a:rPr lang="es-MX" b="1" dirty="0" smtClean="0"/>
              <a:t>DIAPOSITIVAS</a:t>
            </a:r>
          </a:p>
          <a:p>
            <a:pPr algn="ctr"/>
            <a:r>
              <a:rPr lang="es-MX" b="1" dirty="0"/>
              <a:t>4</a:t>
            </a:r>
          </a:p>
        </p:txBody>
      </p:sp>
      <p:sp>
        <p:nvSpPr>
          <p:cNvPr id="7" name="CuadroTexto 6"/>
          <p:cNvSpPr txBox="1"/>
          <p:nvPr/>
        </p:nvSpPr>
        <p:spPr>
          <a:xfrm>
            <a:off x="1235348" y="1695576"/>
            <a:ext cx="4135995" cy="2246769"/>
          </a:xfrm>
          <a:prstGeom prst="rect">
            <a:avLst/>
          </a:prstGeom>
          <a:noFill/>
        </p:spPr>
        <p:txBody>
          <a:bodyPr wrap="square" rtlCol="0">
            <a:spAutoFit/>
          </a:bodyPr>
          <a:lstStyle/>
          <a:p>
            <a:r>
              <a:rPr lang="es-MX" dirty="0" smtClean="0"/>
              <a:t>48-  PREGUNTAS ?</a:t>
            </a:r>
          </a:p>
          <a:p>
            <a:r>
              <a:rPr lang="es-MX" dirty="0" smtClean="0"/>
              <a:t>49-  BIBLIOGRAFIA</a:t>
            </a:r>
          </a:p>
          <a:p>
            <a:r>
              <a:rPr lang="es-MX" dirty="0" smtClean="0"/>
              <a:t>50-  </a:t>
            </a:r>
            <a:r>
              <a:rPr lang="es-MX" dirty="0"/>
              <a:t>GUIA DE DIAPOSITIVAS   1</a:t>
            </a:r>
          </a:p>
          <a:p>
            <a:r>
              <a:rPr lang="es-MX" dirty="0" smtClean="0"/>
              <a:t>51-  </a:t>
            </a:r>
            <a:r>
              <a:rPr lang="es-MX" dirty="0"/>
              <a:t>GUIA DE DIAPOSITIVAS   </a:t>
            </a:r>
            <a:r>
              <a:rPr lang="es-MX" dirty="0" smtClean="0"/>
              <a:t>2</a:t>
            </a:r>
          </a:p>
          <a:p>
            <a:r>
              <a:rPr lang="es-MX" dirty="0" smtClean="0"/>
              <a:t>52-  </a:t>
            </a:r>
            <a:r>
              <a:rPr lang="es-MX" dirty="0"/>
              <a:t>GUIA DE DIAPOSITIVAS   </a:t>
            </a:r>
            <a:r>
              <a:rPr lang="es-MX" dirty="0" smtClean="0"/>
              <a:t>3</a:t>
            </a:r>
          </a:p>
          <a:p>
            <a:r>
              <a:rPr lang="es-MX" dirty="0" smtClean="0"/>
              <a:t>53- GUIA </a:t>
            </a:r>
            <a:r>
              <a:rPr lang="es-MX" dirty="0"/>
              <a:t>DE </a:t>
            </a:r>
            <a:r>
              <a:rPr lang="es-MX" dirty="0" smtClean="0"/>
              <a:t>DIAPOSITIVAS    4</a:t>
            </a:r>
          </a:p>
          <a:p>
            <a:r>
              <a:rPr lang="es-MX" dirty="0" smtClean="0"/>
              <a:t>55-  GRACIAS</a:t>
            </a:r>
            <a:endParaRPr lang="es-MX" dirty="0"/>
          </a:p>
          <a:p>
            <a:endParaRPr lang="es-MX" dirty="0"/>
          </a:p>
          <a:p>
            <a:endParaRPr lang="es-MX" dirty="0"/>
          </a:p>
          <a:p>
            <a:endParaRPr lang="es-MX" dirty="0"/>
          </a:p>
        </p:txBody>
      </p:sp>
    </p:spTree>
    <p:extLst>
      <p:ext uri="{BB962C8B-B14F-4D97-AF65-F5344CB8AC3E}">
        <p14:creationId xmlns:p14="http://schemas.microsoft.com/office/powerpoint/2010/main" val="135371387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54</a:t>
            </a:fld>
            <a:endParaRPr lang="es-MX"/>
          </a:p>
        </p:txBody>
      </p:sp>
      <p:pic>
        <p:nvPicPr>
          <p:cNvPr id="3" name="Imagen 2"/>
          <p:cNvPicPr>
            <a:picLocks noChangeAspect="1"/>
          </p:cNvPicPr>
          <p:nvPr/>
        </p:nvPicPr>
        <p:blipFill>
          <a:blip r:embed="rId3"/>
          <a:stretch>
            <a:fillRect/>
          </a:stretch>
        </p:blipFill>
        <p:spPr>
          <a:xfrm>
            <a:off x="1271682" y="211947"/>
            <a:ext cx="3450289" cy="4600385"/>
          </a:xfrm>
          <a:prstGeom prst="rect">
            <a:avLst/>
          </a:prstGeom>
        </p:spPr>
      </p:pic>
      <p:sp>
        <p:nvSpPr>
          <p:cNvPr id="4" name="CuadroTexto 3"/>
          <p:cNvSpPr txBox="1"/>
          <p:nvPr/>
        </p:nvSpPr>
        <p:spPr>
          <a:xfrm>
            <a:off x="5462177" y="1635020"/>
            <a:ext cx="3215540" cy="646331"/>
          </a:xfrm>
          <a:prstGeom prst="rect">
            <a:avLst/>
          </a:prstGeom>
          <a:noFill/>
        </p:spPr>
        <p:txBody>
          <a:bodyPr wrap="square" rtlCol="0">
            <a:spAutoFit/>
          </a:bodyPr>
          <a:lstStyle/>
          <a:p>
            <a:r>
              <a:rPr lang="es-MX" sz="3600" dirty="0" smtClean="0"/>
              <a:t> GRACIAS </a:t>
            </a:r>
            <a:endParaRPr lang="es-MX" sz="3600" dirty="0"/>
          </a:p>
        </p:txBody>
      </p:sp>
    </p:spTree>
    <p:extLst>
      <p:ext uri="{BB962C8B-B14F-4D97-AF65-F5344CB8AC3E}">
        <p14:creationId xmlns:p14="http://schemas.microsoft.com/office/powerpoint/2010/main" val="5202998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G</a:t>
            </a:r>
            <a:r>
              <a:rPr lang="es-MX" dirty="0" smtClean="0"/>
              <a:t>igantismo</a:t>
            </a:r>
            <a:endParaRPr lang="es-MX" dirty="0"/>
          </a:p>
        </p:txBody>
      </p:sp>
      <p:sp>
        <p:nvSpPr>
          <p:cNvPr id="3" name="Marcador de texto 2"/>
          <p:cNvSpPr>
            <a:spLocks noGrp="1"/>
          </p:cNvSpPr>
          <p:nvPr>
            <p:ph type="body" idx="1"/>
          </p:nvPr>
        </p:nvSpPr>
        <p:spPr/>
        <p:txBody>
          <a:bodyPr/>
          <a:lstStyle/>
          <a:p>
            <a:r>
              <a:rPr lang="es-MX" b="1" dirty="0" smtClean="0"/>
              <a:t>ETIOLOGÍA</a:t>
            </a:r>
          </a:p>
          <a:p>
            <a:r>
              <a:rPr lang="es-MX" dirty="0" smtClean="0"/>
              <a:t>HERENCIA </a:t>
            </a:r>
          </a:p>
          <a:p>
            <a:r>
              <a:rPr lang="es-MX" dirty="0" smtClean="0"/>
              <a:t>GIGANTES HIPOFISIARIOS </a:t>
            </a:r>
          </a:p>
          <a:p>
            <a:endParaRPr lang="es-MX" dirty="0"/>
          </a:p>
        </p:txBody>
      </p:sp>
      <p:sp>
        <p:nvSpPr>
          <p:cNvPr id="4" name="Marcador de texto 3"/>
          <p:cNvSpPr>
            <a:spLocks noGrp="1"/>
          </p:cNvSpPr>
          <p:nvPr>
            <p:ph type="body" idx="2"/>
          </p:nvPr>
        </p:nvSpPr>
        <p:spPr/>
        <p:txBody>
          <a:bodyPr/>
          <a:lstStyle/>
          <a:p>
            <a:pPr marL="127000" indent="0">
              <a:buNone/>
            </a:pPr>
            <a:r>
              <a:rPr lang="es-MX" sz="1400" b="1" dirty="0" smtClean="0"/>
              <a:t>CARACTERISTICAS CLINICAS</a:t>
            </a:r>
          </a:p>
          <a:p>
            <a:pPr marL="127000" indent="0">
              <a:buNone/>
            </a:pPr>
            <a:r>
              <a:rPr lang="es-MX" sz="1400" dirty="0" smtClean="0"/>
              <a:t>PUEDE AFECTAR A LA CORONA Y LA RAIZ .</a:t>
            </a:r>
          </a:p>
          <a:p>
            <a:pPr marL="127000" indent="0">
              <a:buNone/>
            </a:pPr>
            <a:r>
              <a:rPr lang="es-MX" sz="1400" dirty="0" smtClean="0"/>
              <a:t>PUEDE AFECTAR LA CORONA O LA RAIZ  </a:t>
            </a:r>
            <a:endParaRPr lang="es-MX" sz="1400" dirty="0"/>
          </a:p>
        </p:txBody>
      </p:sp>
      <p:sp>
        <p:nvSpPr>
          <p:cNvPr id="5" name="Marcador de texto 4"/>
          <p:cNvSpPr>
            <a:spLocks noGrp="1"/>
          </p:cNvSpPr>
          <p:nvPr>
            <p:ph type="body" idx="3"/>
          </p:nvPr>
        </p:nvSpPr>
        <p:spPr>
          <a:xfrm>
            <a:off x="5900078" y="1863125"/>
            <a:ext cx="2826083" cy="3062700"/>
          </a:xfrm>
        </p:spPr>
        <p:txBody>
          <a:bodyPr/>
          <a:lstStyle/>
          <a:p>
            <a:r>
              <a:rPr lang="es-MX" b="1" dirty="0" smtClean="0"/>
              <a:t>RADIOGRAFICAMENTE</a:t>
            </a:r>
          </a:p>
          <a:p>
            <a:r>
              <a:rPr lang="es-MX" dirty="0" smtClean="0"/>
              <a:t>Puede observarse en el caso de la raíz gigante </a:t>
            </a:r>
          </a:p>
          <a:p>
            <a:endParaRPr lang="es-MX" dirty="0"/>
          </a:p>
          <a:p>
            <a:r>
              <a:rPr lang="es-MX" b="1" dirty="0" smtClean="0"/>
              <a:t>PRONOSTICO </a:t>
            </a:r>
          </a:p>
          <a:p>
            <a:r>
              <a:rPr lang="es-MX" dirty="0" smtClean="0"/>
              <a:t>Benigno </a:t>
            </a:r>
            <a:endParaRPr lang="es-MX" dirty="0"/>
          </a:p>
        </p:txBody>
      </p:sp>
      <p:sp>
        <p:nvSpPr>
          <p:cNvPr id="6" name="Marcador de número de diapositiva 5"/>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6</a:t>
            </a:fld>
            <a:endParaRPr lang="es-MX"/>
          </a:p>
        </p:txBody>
      </p:sp>
    </p:spTree>
    <p:extLst>
      <p:ext uri="{BB962C8B-B14F-4D97-AF65-F5344CB8AC3E}">
        <p14:creationId xmlns:p14="http://schemas.microsoft.com/office/powerpoint/2010/main" val="21776965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7</a:t>
            </a:fld>
            <a:endParaRPr lang="en"/>
          </a:p>
        </p:txBody>
      </p:sp>
      <p:pic>
        <p:nvPicPr>
          <p:cNvPr id="3" name="Imagen 2"/>
          <p:cNvPicPr>
            <a:picLocks noChangeAspect="1"/>
          </p:cNvPicPr>
          <p:nvPr/>
        </p:nvPicPr>
        <p:blipFill>
          <a:blip r:embed="rId3"/>
          <a:stretch>
            <a:fillRect/>
          </a:stretch>
        </p:blipFill>
        <p:spPr>
          <a:xfrm>
            <a:off x="246061" y="1122362"/>
            <a:ext cx="4335632" cy="2206626"/>
          </a:xfrm>
          <a:prstGeom prst="rect">
            <a:avLst/>
          </a:prstGeom>
        </p:spPr>
      </p:pic>
      <p:sp>
        <p:nvSpPr>
          <p:cNvPr id="4" name="CuadroTexto 3"/>
          <p:cNvSpPr txBox="1"/>
          <p:nvPr/>
        </p:nvSpPr>
        <p:spPr>
          <a:xfrm>
            <a:off x="557213" y="3486150"/>
            <a:ext cx="3700462" cy="338554"/>
          </a:xfrm>
          <a:prstGeom prst="rect">
            <a:avLst/>
          </a:prstGeom>
          <a:noFill/>
        </p:spPr>
        <p:txBody>
          <a:bodyPr wrap="square" rtlCol="0">
            <a:spAutoFit/>
          </a:bodyPr>
          <a:lstStyle/>
          <a:p>
            <a:pPr algn="ctr"/>
            <a:r>
              <a:rPr lang="es-ES_tradnl" sz="1600" dirty="0" err="1" smtClean="0">
                <a:latin typeface="American Typewriter" charset="0"/>
                <a:ea typeface="American Typewriter" charset="0"/>
                <a:cs typeface="American Typewriter" charset="0"/>
              </a:rPr>
              <a:t>Macrodoncia</a:t>
            </a:r>
            <a:r>
              <a:rPr lang="es-ES_tradnl" sz="1600" dirty="0" smtClean="0">
                <a:latin typeface="American Typewriter" charset="0"/>
                <a:ea typeface="American Typewriter" charset="0"/>
                <a:cs typeface="American Typewriter" charset="0"/>
              </a:rPr>
              <a:t> Generalizada</a:t>
            </a:r>
            <a:endParaRPr lang="es-ES_tradnl" sz="1600" dirty="0">
              <a:latin typeface="American Typewriter" charset="0"/>
              <a:ea typeface="American Typewriter" charset="0"/>
              <a:cs typeface="American Typewriter" charset="0"/>
            </a:endParaRPr>
          </a:p>
        </p:txBody>
      </p:sp>
      <p:pic>
        <p:nvPicPr>
          <p:cNvPr id="5" name="Imagen 4"/>
          <p:cNvPicPr>
            <a:picLocks noChangeAspect="1"/>
          </p:cNvPicPr>
          <p:nvPr/>
        </p:nvPicPr>
        <p:blipFill rotWithShape="1">
          <a:blip r:embed="rId4"/>
          <a:srcRect t="25556" b="26238"/>
          <a:stretch/>
        </p:blipFill>
        <p:spPr>
          <a:xfrm>
            <a:off x="4743451" y="1218406"/>
            <a:ext cx="4285834" cy="2066030"/>
          </a:xfrm>
          <a:prstGeom prst="rect">
            <a:avLst/>
          </a:prstGeom>
        </p:spPr>
      </p:pic>
      <p:sp>
        <p:nvSpPr>
          <p:cNvPr id="6" name="CuadroTexto 5"/>
          <p:cNvSpPr txBox="1"/>
          <p:nvPr/>
        </p:nvSpPr>
        <p:spPr>
          <a:xfrm>
            <a:off x="5214938" y="3486150"/>
            <a:ext cx="3265646" cy="338554"/>
          </a:xfrm>
          <a:prstGeom prst="rect">
            <a:avLst/>
          </a:prstGeom>
          <a:noFill/>
        </p:spPr>
        <p:txBody>
          <a:bodyPr wrap="square" rtlCol="0">
            <a:spAutoFit/>
          </a:bodyPr>
          <a:lstStyle/>
          <a:p>
            <a:pPr algn="ctr"/>
            <a:r>
              <a:rPr lang="es-ES_tradnl" sz="1600" dirty="0" err="1" smtClean="0">
                <a:latin typeface="American Typewriter" charset="0"/>
                <a:ea typeface="American Typewriter" charset="0"/>
                <a:cs typeface="American Typewriter" charset="0"/>
              </a:rPr>
              <a:t>Macrodoncia</a:t>
            </a:r>
            <a:r>
              <a:rPr lang="es-ES_tradnl" sz="1600" dirty="0" smtClean="0">
                <a:latin typeface="American Typewriter" charset="0"/>
                <a:ea typeface="American Typewriter" charset="0"/>
                <a:cs typeface="American Typewriter" charset="0"/>
              </a:rPr>
              <a:t> Localizada</a:t>
            </a:r>
            <a:endParaRPr lang="es-ES_tradnl" sz="1600" dirty="0">
              <a:latin typeface="American Typewriter" charset="0"/>
              <a:ea typeface="American Typewriter" charset="0"/>
              <a:cs typeface="American Typewriter" charset="0"/>
            </a:endParaRPr>
          </a:p>
        </p:txBody>
      </p:sp>
    </p:spTree>
    <p:extLst>
      <p:ext uri="{BB962C8B-B14F-4D97-AF65-F5344CB8AC3E}">
        <p14:creationId xmlns:p14="http://schemas.microsoft.com/office/powerpoint/2010/main" val="10175428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Shape 165"/>
        <p:cNvGrpSpPr/>
        <p:nvPr/>
      </p:nvGrpSpPr>
      <p:grpSpPr>
        <a:xfrm>
          <a:off x="0" y="0"/>
          <a:ext cx="0" cy="0"/>
          <a:chOff x="0" y="0"/>
          <a:chExt cx="0" cy="0"/>
        </a:xfrm>
      </p:grpSpPr>
      <p:sp>
        <p:nvSpPr>
          <p:cNvPr id="167" name="Google Shape;167;p21"/>
          <p:cNvSpPr txBox="1">
            <a:spLocks noGrp="1"/>
          </p:cNvSpPr>
          <p:nvPr>
            <p:ph type="title"/>
          </p:nvPr>
        </p:nvSpPr>
        <p:spPr>
          <a:xfrm>
            <a:off x="2287612" y="638963"/>
            <a:ext cx="6711900" cy="6231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s-ES" dirty="0" smtClean="0">
                <a:latin typeface="BlairMdITC TT Medium" charset="0"/>
              </a:rPr>
              <a:t>Enanismo </a:t>
            </a:r>
            <a:endParaRPr dirty="0"/>
          </a:p>
        </p:txBody>
      </p:sp>
      <p:sp>
        <p:nvSpPr>
          <p:cNvPr id="166" name="Google Shape;166;p21"/>
          <p:cNvSpPr txBox="1">
            <a:spLocks noGrp="1"/>
          </p:cNvSpPr>
          <p:nvPr>
            <p:ph type="body" idx="1"/>
          </p:nvPr>
        </p:nvSpPr>
        <p:spPr>
          <a:xfrm>
            <a:off x="523874" y="1730413"/>
            <a:ext cx="4884736" cy="1512850"/>
          </a:xfrm>
          <a:prstGeom prst="rect">
            <a:avLst/>
          </a:prstGeom>
        </p:spPr>
        <p:txBody>
          <a:bodyPr spcFirstLastPara="1" wrap="square" lIns="0" tIns="0" rIns="0" bIns="0" anchor="t" anchorCtr="0">
            <a:noAutofit/>
          </a:bodyPr>
          <a:lstStyle/>
          <a:p>
            <a:pPr marL="285750" lvl="0" indent="-285750" algn="l" rtl="0">
              <a:spcBef>
                <a:spcPts val="600"/>
              </a:spcBef>
              <a:spcAft>
                <a:spcPts val="0"/>
              </a:spcAft>
              <a:buFont typeface="Arial" charset="0"/>
              <a:buChar char="•"/>
            </a:pPr>
            <a:r>
              <a:rPr lang="es-ES" sz="1800" dirty="0" smtClean="0">
                <a:latin typeface="American Typewriter" charset="0"/>
                <a:ea typeface="American Typewriter" charset="0"/>
                <a:cs typeface="American Typewriter" charset="0"/>
              </a:rPr>
              <a:t>Los órganos dentarios son más pequeños que lo normal.</a:t>
            </a:r>
          </a:p>
          <a:p>
            <a:pPr marL="285750" lvl="0" indent="-285750" algn="l" rtl="0">
              <a:spcBef>
                <a:spcPts val="600"/>
              </a:spcBef>
              <a:spcAft>
                <a:spcPts val="0"/>
              </a:spcAft>
              <a:buFont typeface="Arial" charset="0"/>
              <a:buChar char="•"/>
            </a:pPr>
            <a:r>
              <a:rPr lang="es-ES" sz="1800" dirty="0" smtClean="0">
                <a:latin typeface="American Typewriter" charset="0"/>
                <a:ea typeface="American Typewriter" charset="0"/>
                <a:cs typeface="American Typewriter" charset="0"/>
              </a:rPr>
              <a:t>Puede tener alteraciones de forma.</a:t>
            </a:r>
          </a:p>
          <a:p>
            <a:pPr marL="285750" lvl="0" indent="-285750" algn="l" rtl="0">
              <a:spcBef>
                <a:spcPts val="600"/>
              </a:spcBef>
              <a:spcAft>
                <a:spcPts val="0"/>
              </a:spcAft>
              <a:buFont typeface="Arial" charset="0"/>
              <a:buChar char="•"/>
            </a:pPr>
            <a:r>
              <a:rPr lang="es-ES" sz="1800" dirty="0" smtClean="0">
                <a:latin typeface="American Typewriter" charset="0"/>
                <a:ea typeface="American Typewriter" charset="0"/>
                <a:cs typeface="American Typewriter" charset="0"/>
              </a:rPr>
              <a:t>Incisivos laterales superiores más afectados.  </a:t>
            </a:r>
          </a:p>
          <a:p>
            <a:pPr marL="0" lvl="0" indent="0" algn="ctr" rtl="0">
              <a:spcBef>
                <a:spcPts val="600"/>
              </a:spcBef>
              <a:spcAft>
                <a:spcPts val="0"/>
              </a:spcAft>
              <a:buNone/>
            </a:pPr>
            <a:r>
              <a:rPr lang="es-ES" sz="1800" dirty="0" smtClean="0">
                <a:latin typeface="American Typewriter" charset="0"/>
                <a:ea typeface="American Typewriter" charset="0"/>
                <a:cs typeface="American Typewriter" charset="0"/>
              </a:rPr>
              <a:t>Hay 2 tipos:</a:t>
            </a:r>
          </a:p>
          <a:p>
            <a:pPr marL="0" lvl="0" indent="0" algn="l" rtl="0">
              <a:spcBef>
                <a:spcPts val="600"/>
              </a:spcBef>
              <a:spcAft>
                <a:spcPts val="0"/>
              </a:spcAft>
              <a:buNone/>
            </a:pPr>
            <a:endParaRPr lang="es-ES" dirty="0"/>
          </a:p>
        </p:txBody>
      </p:sp>
      <p:sp>
        <p:nvSpPr>
          <p:cNvPr id="169" name="Google Shape;169;p21"/>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8</a:t>
            </a:fld>
            <a:endParaRPr/>
          </a:p>
        </p:txBody>
      </p:sp>
      <p:graphicFrame>
        <p:nvGraphicFramePr>
          <p:cNvPr id="3" name="Tabla 2"/>
          <p:cNvGraphicFramePr>
            <a:graphicFrameLocks noGrp="1"/>
          </p:cNvGraphicFramePr>
          <p:nvPr>
            <p:extLst/>
          </p:nvPr>
        </p:nvGraphicFramePr>
        <p:xfrm>
          <a:off x="531809" y="3807823"/>
          <a:ext cx="7177090" cy="741680"/>
        </p:xfrm>
        <a:graphic>
          <a:graphicData uri="http://schemas.openxmlformats.org/drawingml/2006/table">
            <a:tbl>
              <a:tblPr firstRow="1" bandRow="1">
                <a:tableStyleId>{69C7853C-536D-4A76-A0AE-DD22124D55A5}</a:tableStyleId>
              </a:tblPr>
              <a:tblGrid>
                <a:gridCol w="3588545"/>
                <a:gridCol w="3588545"/>
              </a:tblGrid>
              <a:tr h="370840">
                <a:tc>
                  <a:txBody>
                    <a:bodyPr/>
                    <a:lstStyle/>
                    <a:p>
                      <a:pPr algn="ctr"/>
                      <a:r>
                        <a:rPr lang="es-ES_tradnl" sz="1600" dirty="0" smtClean="0">
                          <a:latin typeface="American Typewriter" charset="0"/>
                          <a:ea typeface="American Typewriter" charset="0"/>
                          <a:cs typeface="American Typewriter" charset="0"/>
                        </a:rPr>
                        <a:t>Local o focalizada</a:t>
                      </a:r>
                      <a:endParaRPr lang="es-ES_tradnl" sz="1600" dirty="0">
                        <a:latin typeface="American Typewriter" charset="0"/>
                        <a:ea typeface="American Typewriter" charset="0"/>
                        <a:cs typeface="American Typewriter" charset="0"/>
                      </a:endParaRPr>
                    </a:p>
                  </a:txBody>
                  <a:tcPr/>
                </a:tc>
                <a:tc>
                  <a:txBody>
                    <a:bodyPr/>
                    <a:lstStyle/>
                    <a:p>
                      <a:pPr algn="ctr"/>
                      <a:r>
                        <a:rPr lang="es-ES_tradnl" sz="1600" dirty="0" smtClean="0">
                          <a:latin typeface="American Typewriter" charset="0"/>
                          <a:ea typeface="American Typewriter" charset="0"/>
                          <a:cs typeface="American Typewriter" charset="0"/>
                        </a:rPr>
                        <a:t>Generalizada</a:t>
                      </a:r>
                      <a:endParaRPr lang="es-ES_tradnl" sz="1600" dirty="0">
                        <a:latin typeface="American Typewriter" charset="0"/>
                        <a:ea typeface="American Typewriter" charset="0"/>
                        <a:cs typeface="American Typewriter" charset="0"/>
                      </a:endParaRPr>
                    </a:p>
                  </a:txBody>
                  <a:tcPr/>
                </a:tc>
              </a:tr>
              <a:tr h="370840">
                <a:tc>
                  <a:txBody>
                    <a:bodyPr/>
                    <a:lstStyle/>
                    <a:p>
                      <a:r>
                        <a:rPr lang="es-ES_tradnl" sz="1600" dirty="0" smtClean="0">
                          <a:latin typeface="American Typewriter" charset="0"/>
                          <a:ea typeface="American Typewriter" charset="0"/>
                          <a:cs typeface="American Typewriter" charset="0"/>
                        </a:rPr>
                        <a:t>Solo un diente </a:t>
                      </a:r>
                      <a:r>
                        <a:rPr lang="es-ES_tradnl" sz="1600" dirty="0" err="1" smtClean="0">
                          <a:latin typeface="American Typewriter" charset="0"/>
                          <a:ea typeface="American Typewriter" charset="0"/>
                          <a:cs typeface="American Typewriter" charset="0"/>
                        </a:rPr>
                        <a:t>est</a:t>
                      </a:r>
                      <a:r>
                        <a:rPr lang="es-ES" sz="1600" dirty="0" smtClean="0">
                          <a:latin typeface="American Typewriter" charset="0"/>
                          <a:ea typeface="American Typewriter" charset="0"/>
                          <a:cs typeface="American Typewriter" charset="0"/>
                        </a:rPr>
                        <a:t>á afectado</a:t>
                      </a:r>
                      <a:endParaRPr lang="es-ES_tradnl" sz="1600" dirty="0">
                        <a:latin typeface="American Typewriter" charset="0"/>
                        <a:ea typeface="American Typewriter" charset="0"/>
                        <a:cs typeface="American Typewriter" charset="0"/>
                      </a:endParaRPr>
                    </a:p>
                  </a:txBody>
                  <a:tcPr/>
                </a:tc>
                <a:tc>
                  <a:txBody>
                    <a:bodyPr/>
                    <a:lstStyle/>
                    <a:p>
                      <a:r>
                        <a:rPr lang="es-ES_tradnl" sz="1600" dirty="0" smtClean="0">
                          <a:latin typeface="American Typewriter" charset="0"/>
                          <a:ea typeface="American Typewriter" charset="0"/>
                          <a:cs typeface="American Typewriter" charset="0"/>
                        </a:rPr>
                        <a:t>Todos los dientes </a:t>
                      </a:r>
                      <a:r>
                        <a:rPr lang="es-ES_tradnl" sz="1600" dirty="0" err="1" smtClean="0">
                          <a:latin typeface="American Typewriter" charset="0"/>
                          <a:ea typeface="American Typewriter" charset="0"/>
                          <a:cs typeface="American Typewriter" charset="0"/>
                        </a:rPr>
                        <a:t>est</a:t>
                      </a:r>
                      <a:r>
                        <a:rPr lang="es-ES" sz="1600" dirty="0" err="1" smtClean="0">
                          <a:latin typeface="American Typewriter" charset="0"/>
                          <a:ea typeface="American Typewriter" charset="0"/>
                          <a:cs typeface="American Typewriter" charset="0"/>
                        </a:rPr>
                        <a:t>án</a:t>
                      </a:r>
                      <a:r>
                        <a:rPr lang="es-ES" sz="1600" dirty="0" smtClean="0">
                          <a:latin typeface="American Typewriter" charset="0"/>
                          <a:ea typeface="American Typewriter" charset="0"/>
                          <a:cs typeface="American Typewriter" charset="0"/>
                        </a:rPr>
                        <a:t> afectados </a:t>
                      </a:r>
                      <a:endParaRPr lang="es-ES_tradnl" sz="1600" dirty="0">
                        <a:latin typeface="American Typewriter" charset="0"/>
                        <a:ea typeface="American Typewriter" charset="0"/>
                        <a:cs typeface="American Typewriter" charset="0"/>
                      </a:endParaRPr>
                    </a:p>
                  </a:txBody>
                  <a:tcPr/>
                </a:tc>
              </a:tr>
            </a:tbl>
          </a:graphicData>
        </a:graphic>
      </p:graphicFrame>
      <p:pic>
        <p:nvPicPr>
          <p:cNvPr id="4" name="Imagen 3"/>
          <p:cNvPicPr>
            <a:picLocks noChangeAspect="1"/>
          </p:cNvPicPr>
          <p:nvPr/>
        </p:nvPicPr>
        <p:blipFill>
          <a:blip r:embed="rId3"/>
          <a:stretch>
            <a:fillRect/>
          </a:stretch>
        </p:blipFill>
        <p:spPr>
          <a:xfrm>
            <a:off x="5643562" y="1626275"/>
            <a:ext cx="2971800" cy="1981200"/>
          </a:xfrm>
          <a:prstGeom prst="rect">
            <a:avLst/>
          </a:prstGeom>
        </p:spPr>
      </p:pic>
      <p:sp>
        <p:nvSpPr>
          <p:cNvPr id="2" name="CuadroTexto 1"/>
          <p:cNvSpPr txBox="1"/>
          <p:nvPr/>
        </p:nvSpPr>
        <p:spPr>
          <a:xfrm>
            <a:off x="743361" y="1374889"/>
            <a:ext cx="3532610" cy="307777"/>
          </a:xfrm>
          <a:prstGeom prst="rect">
            <a:avLst/>
          </a:prstGeom>
          <a:noFill/>
        </p:spPr>
        <p:txBody>
          <a:bodyPr wrap="square" rtlCol="0">
            <a:spAutoFit/>
          </a:bodyPr>
          <a:lstStyle/>
          <a:p>
            <a:r>
              <a:rPr lang="es-MX" dirty="0" smtClean="0"/>
              <a:t>SINONIMIA:   MICRODONCIA </a:t>
            </a:r>
            <a:endParaRPr lang="es-MX" dirty="0"/>
          </a:p>
        </p:txBody>
      </p:sp>
    </p:spTree>
    <p:extLst>
      <p:ext uri="{BB962C8B-B14F-4D97-AF65-F5344CB8AC3E}">
        <p14:creationId xmlns:p14="http://schemas.microsoft.com/office/powerpoint/2010/main" val="12415599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ENANISMO </a:t>
            </a:r>
            <a:endParaRPr lang="es-MX" dirty="0"/>
          </a:p>
        </p:txBody>
      </p:sp>
      <p:sp>
        <p:nvSpPr>
          <p:cNvPr id="3" name="Marcador de texto 2"/>
          <p:cNvSpPr>
            <a:spLocks noGrp="1"/>
          </p:cNvSpPr>
          <p:nvPr>
            <p:ph type="body" idx="1"/>
          </p:nvPr>
        </p:nvSpPr>
        <p:spPr/>
        <p:txBody>
          <a:bodyPr/>
          <a:lstStyle/>
          <a:p>
            <a:r>
              <a:rPr lang="es-MX" dirty="0" smtClean="0"/>
              <a:t>ETIOLOGIA</a:t>
            </a:r>
          </a:p>
          <a:p>
            <a:r>
              <a:rPr lang="es-MX" dirty="0"/>
              <a:t>H</a:t>
            </a:r>
            <a:r>
              <a:rPr lang="es-MX" dirty="0" smtClean="0"/>
              <a:t>erencia </a:t>
            </a:r>
          </a:p>
          <a:p>
            <a:r>
              <a:rPr lang="es-MX" dirty="0"/>
              <a:t>A</a:t>
            </a:r>
            <a:r>
              <a:rPr lang="es-MX" dirty="0" smtClean="0"/>
              <a:t>lteraciones genéticas </a:t>
            </a:r>
          </a:p>
          <a:p>
            <a:r>
              <a:rPr lang="es-MX" dirty="0" err="1"/>
              <a:t>E</a:t>
            </a:r>
            <a:r>
              <a:rPr lang="es-MX" dirty="0" err="1" smtClean="0"/>
              <a:t>nanimo</a:t>
            </a:r>
            <a:r>
              <a:rPr lang="es-MX" dirty="0" smtClean="0"/>
              <a:t> </a:t>
            </a:r>
            <a:r>
              <a:rPr lang="es-MX" dirty="0" err="1" smtClean="0"/>
              <a:t>hipofisiario</a:t>
            </a:r>
            <a:r>
              <a:rPr lang="es-MX" dirty="0" smtClean="0"/>
              <a:t> </a:t>
            </a:r>
            <a:endParaRPr lang="es-MX" dirty="0"/>
          </a:p>
        </p:txBody>
      </p:sp>
      <p:sp>
        <p:nvSpPr>
          <p:cNvPr id="4" name="Marcador de texto 3"/>
          <p:cNvSpPr>
            <a:spLocks noGrp="1"/>
          </p:cNvSpPr>
          <p:nvPr>
            <p:ph type="body" idx="2"/>
          </p:nvPr>
        </p:nvSpPr>
        <p:spPr>
          <a:xfrm>
            <a:off x="4939919" y="1863125"/>
            <a:ext cx="3487033" cy="3062700"/>
          </a:xfrm>
        </p:spPr>
        <p:txBody>
          <a:bodyPr/>
          <a:lstStyle/>
          <a:p>
            <a:r>
              <a:rPr lang="es-MX" dirty="0" smtClean="0"/>
              <a:t>CARACTETRISTICAS CLINICAS</a:t>
            </a:r>
          </a:p>
          <a:p>
            <a:r>
              <a:rPr lang="es-MX" dirty="0" smtClean="0"/>
              <a:t>Puede afectar a la totalidad del diente o solo la corona o la raíz </a:t>
            </a:r>
          </a:p>
          <a:p>
            <a:r>
              <a:rPr lang="es-MX" dirty="0" smtClean="0"/>
              <a:t> los dientes mas afectados son el incisivo lateral superior , premolares y terceros molares </a:t>
            </a:r>
            <a:endParaRPr lang="es-MX" dirty="0"/>
          </a:p>
        </p:txBody>
      </p:sp>
      <p:sp>
        <p:nvSpPr>
          <p:cNvPr id="5" name="Marcador de número de diapositiva 4"/>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9</a:t>
            </a:fld>
            <a:endParaRPr lang="es-MX"/>
          </a:p>
        </p:txBody>
      </p:sp>
    </p:spTree>
    <p:extLst>
      <p:ext uri="{BB962C8B-B14F-4D97-AF65-F5344CB8AC3E}">
        <p14:creationId xmlns:p14="http://schemas.microsoft.com/office/powerpoint/2010/main" val="1426098011"/>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1131</TotalTime>
  <Words>2185</Words>
  <Application>Microsoft Office PowerPoint</Application>
  <PresentationFormat>Presentación en pantalla (16:9)</PresentationFormat>
  <Paragraphs>450</Paragraphs>
  <Slides>54</Slides>
  <Notes>54</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54</vt:i4>
      </vt:variant>
    </vt:vector>
  </HeadingPairs>
  <TitlesOfParts>
    <vt:vector size="62" baseType="lpstr">
      <vt:lpstr>American Typewriter</vt:lpstr>
      <vt:lpstr>Arial</vt:lpstr>
      <vt:lpstr>BlairMdITC TT Medium</vt:lpstr>
      <vt:lpstr>Calibri</vt:lpstr>
      <vt:lpstr>Calibri Light</vt:lpstr>
      <vt:lpstr>Verdana</vt:lpstr>
      <vt:lpstr>Work Sans</vt:lpstr>
      <vt:lpstr>Tema de Office</vt:lpstr>
      <vt:lpstr>   UNIVERSIDAD AUTONOMA DEL ESTADO DE MEXICO FACULTAD DE ODONTOLOGIA AREA DE MEDICINA BUCAL  PLAN DE ESTUDIOS : CIRUJANO DENTISTA  UNIDAD DE APRENDIZAJE: PATOLOGIA BUCAL I  ANOMALIAS DENTARIAS DE TAMAÑO, FORMA Y NÚMERO   ELABORADO POR: DR. EN E. MARILUZ  DIAZ  GUZMAN     </vt:lpstr>
      <vt:lpstr>Presentación de PowerPoint</vt:lpstr>
      <vt:lpstr>Presentación de PowerPoint</vt:lpstr>
      <vt:lpstr>I.ANOMALIAS DENTARIAS DE TAMAÑO</vt:lpstr>
      <vt:lpstr>GIGANTISMO  </vt:lpstr>
      <vt:lpstr>Gigantismo</vt:lpstr>
      <vt:lpstr>Presentación de PowerPoint</vt:lpstr>
      <vt:lpstr>Enanismo </vt:lpstr>
      <vt:lpstr>ENANISMO </vt:lpstr>
      <vt:lpstr>Presentación de PowerPoint</vt:lpstr>
      <vt:lpstr>   II - ANOMALIAS   DENTARIAS                DE  FORMA</vt:lpstr>
      <vt:lpstr> a)        CONOIDISMO </vt:lpstr>
      <vt:lpstr>          CONOIDISMO </vt:lpstr>
      <vt:lpstr>Presentación de PowerPoint</vt:lpstr>
      <vt:lpstr>Presentación de PowerPoint</vt:lpstr>
      <vt:lpstr>Presentación de PowerPoint</vt:lpstr>
      <vt:lpstr>Presentación de PowerPoint</vt:lpstr>
      <vt:lpstr>Presentación de PowerPoint</vt:lpstr>
      <vt:lpstr>       TAURODONTISMO </vt:lpstr>
      <vt:lpstr>Presentación de PowerPoint</vt:lpstr>
      <vt:lpstr>Presentación de PowerPoint</vt:lpstr>
      <vt:lpstr>        DENS IN DENTE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III ANOMALIAS DENTARIAS  DE NÚMERO</vt:lpstr>
      <vt:lpstr> 1.- ANODONCIA</vt:lpstr>
      <vt:lpstr>Anodoncia</vt:lpstr>
      <vt:lpstr>Presentación de PowerPoint</vt:lpstr>
      <vt:lpstr>Presentación de PowerPoint</vt:lpstr>
      <vt:lpstr>2.- Dientes Supernumerarios</vt:lpstr>
      <vt:lpstr>DIENTES SUPERNUMERARIOS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ANOMALÍAS DENTALES</dc:title>
  <dc:creator>USUARIO</dc:creator>
  <cp:lastModifiedBy>mariluz diaz guzman</cp:lastModifiedBy>
  <cp:revision>112</cp:revision>
  <dcterms:modified xsi:type="dcterms:W3CDTF">2019-10-01T01:53:58Z</dcterms:modified>
</cp:coreProperties>
</file>