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0" r:id="rId3"/>
    <p:sldId id="299" r:id="rId4"/>
    <p:sldId id="302" r:id="rId5"/>
    <p:sldId id="303" r:id="rId6"/>
    <p:sldId id="304" r:id="rId7"/>
    <p:sldId id="263" r:id="rId8"/>
    <p:sldId id="264" r:id="rId9"/>
    <p:sldId id="265" r:id="rId10"/>
    <p:sldId id="266" r:id="rId11"/>
    <p:sldId id="267" r:id="rId12"/>
    <p:sldId id="262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11877675" cy="685800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33" autoAdjust="0"/>
    <p:restoredTop sz="86372" autoAdjust="0"/>
  </p:normalViewPr>
  <p:slideViewPr>
    <p:cSldViewPr snapToGrid="0" snapToObjects="1">
      <p:cViewPr>
        <p:scale>
          <a:sx n="108" d="100"/>
          <a:sy n="108" d="100"/>
        </p:scale>
        <p:origin x="-112" y="1088"/>
      </p:cViewPr>
      <p:guideLst>
        <p:guide orient="horz" pos="2160"/>
        <p:guide pos="37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EAFCB-6B1D-CE41-B594-44D018B90C49}" type="datetime1">
              <a:rPr lang="es-MX" smtClean="0"/>
              <a:t>30/09/19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 smtClean="0"/>
              <a:t>1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FB41D-8B80-DD4B-8121-1DBB5952862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111307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92E5F-F25A-704F-9718-7DC0B752DE65}" type="datetime1">
              <a:rPr lang="es-MX" smtClean="0"/>
              <a:t>30/09/19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685800"/>
            <a:ext cx="5937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 smtClean="0"/>
              <a:t>1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60375" y="685800"/>
            <a:ext cx="593725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0826" y="2130426"/>
            <a:ext cx="10096024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1651" y="3886200"/>
            <a:ext cx="831437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317E-503B-274A-B4BC-AB7219B5DE2D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EDDF9-79E8-7A40-965B-CFCCD7DE720F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1314" y="274639"/>
            <a:ext cx="2672477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93884" y="274639"/>
            <a:ext cx="7819469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118-BFE0-4A4D-9EDB-9E171C15FD10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BB14A-08FE-2246-8B27-F6156DA11181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254" y="4406901"/>
            <a:ext cx="1009602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38254" y="2906713"/>
            <a:ext cx="1009602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051B-B61B-3140-919F-C99FE8DE4EEE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93884" y="1600201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37818" y="1600201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6BC-22B5-3C4F-A374-86179121E419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3884" y="1535113"/>
            <a:ext cx="524803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93884" y="2174875"/>
            <a:ext cx="52480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033695" y="1535113"/>
            <a:ext cx="52500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033695" y="2174875"/>
            <a:ext cx="5250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036C-029B-6D4E-A4B5-6709CA8D984E}" type="datetime1">
              <a:rPr lang="es-MX" smtClean="0"/>
              <a:t>30/09/19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8469-6145-0545-8722-6A23AB50C150}" type="datetime1">
              <a:rPr lang="es-MX" smtClean="0"/>
              <a:t>30/09/19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4F717-D6E0-8A42-B8A5-802510B113E4}" type="datetime1">
              <a:rPr lang="es-MX" smtClean="0"/>
              <a:t>30/09/19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3885" y="273050"/>
            <a:ext cx="39076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3841" y="273051"/>
            <a:ext cx="66399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93885" y="1435101"/>
            <a:ext cx="39076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3E191-10B6-7A46-9519-468029FD63A6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107" y="4800600"/>
            <a:ext cx="71266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28107" y="612775"/>
            <a:ext cx="71266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28107" y="5367338"/>
            <a:ext cx="71266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B14B-F20D-7C4F-9D92-F0B1799C8F8E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93884" y="274638"/>
            <a:ext cx="10689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3884" y="1600201"/>
            <a:ext cx="106899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93884" y="6356351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D76CA-A8D1-304D-8CC0-9401457C661C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58206" y="6356351"/>
            <a:ext cx="3761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12334" y="6356351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19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ias.go.cr/wp-content/uploads/2018/01/Glosario-Espacios-Muse%C3%ADsticos.pdf" TargetMode="External"/><Relationship Id="rId4" Type="http://schemas.openxmlformats.org/officeDocument/2006/relationships/hyperlink" Target="https://www.youtube.com/watch?time_continue=63&amp;v=UK0l_d4WLAo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63&amp;v=UK0l_d4WLAo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744018" y="2692829"/>
            <a:ext cx="6631702" cy="2857065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>SEMINARIO PRAGMÁTICO III</a:t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latin typeface="Metropolis"/>
                <a:cs typeface="Metropolis"/>
              </a:rPr>
              <a:t>Material didáctico</a:t>
            </a:r>
            <a:br>
              <a:rPr lang="es-ES" sz="2000" dirty="0" smtClean="0">
                <a:latin typeface="Metropolis"/>
                <a:cs typeface="Metropolis"/>
              </a:rPr>
            </a:br>
            <a:r>
              <a:rPr lang="es-ES" sz="2000" dirty="0" smtClean="0">
                <a:latin typeface="Metropolis"/>
                <a:cs typeface="Metropolis"/>
              </a:rPr>
              <a:t>Unidad I</a:t>
            </a:r>
            <a:r>
              <a:rPr lang="es-ES" sz="2000" dirty="0" smtClean="0">
                <a:latin typeface="Avenir Roman"/>
                <a:cs typeface="Avenir Roman"/>
              </a:rPr>
              <a:t/>
            </a:r>
            <a:br>
              <a:rPr lang="es-ES" sz="2000" dirty="0" smtClean="0">
                <a:latin typeface="Avenir Roman"/>
                <a:cs typeface="Avenir Roman"/>
              </a:rPr>
            </a:br>
            <a:r>
              <a:rPr lang="es-ES" sz="2000" dirty="0" smtClean="0">
                <a:latin typeface="Avenir Roman"/>
                <a:cs typeface="Avenir Roman"/>
              </a:rPr>
              <a:t>El </a:t>
            </a:r>
            <a:r>
              <a:rPr lang="es-ES" sz="2000" smtClean="0">
                <a:latin typeface="Avenir Roman"/>
                <a:cs typeface="Avenir Roman"/>
              </a:rPr>
              <a:t>contexto de la </a:t>
            </a:r>
            <a:r>
              <a:rPr lang="es-ES" sz="2000" dirty="0" smtClean="0">
                <a:latin typeface="Avenir Roman"/>
                <a:cs typeface="Avenir Roman"/>
              </a:rPr>
              <a:t>exposición</a:t>
            </a:r>
            <a:r>
              <a:rPr lang="es-ES" sz="2000" smtClean="0">
                <a:latin typeface="Avenir Roman"/>
                <a:cs typeface="Avenir Roman"/>
              </a:rPr>
              <a:t/>
            </a:r>
            <a:br>
              <a:rPr lang="es-ES" sz="2000" smtClean="0">
                <a:latin typeface="Avenir Roman"/>
                <a:cs typeface="Avenir Roman"/>
              </a:rPr>
            </a:br>
            <a:r>
              <a:rPr lang="es-ES" sz="2000" smtClean="0">
                <a:latin typeface="Avenir Roman"/>
                <a:cs typeface="Avenir Roman"/>
              </a:rPr>
              <a:t/>
            </a:r>
            <a:br>
              <a:rPr lang="es-ES" sz="2000" smtClean="0">
                <a:latin typeface="Avenir Roman"/>
                <a:cs typeface="Avenir Roman"/>
              </a:rPr>
            </a:br>
            <a:r>
              <a:rPr lang="es-ES" sz="2000" smtClean="0">
                <a:latin typeface="Avenir Roman"/>
                <a:cs typeface="Avenir Roman"/>
              </a:rPr>
              <a:t>Elaboró</a:t>
            </a:r>
            <a:r>
              <a:rPr lang="es-ES" sz="2000" dirty="0" smtClean="0">
                <a:latin typeface="Avenir Roman"/>
                <a:cs typeface="Avenir Roman"/>
              </a:rPr>
              <a:t>: Dra. Celia Guadalupe Morales González</a:t>
            </a:r>
            <a:endParaRPr lang="es-ES" sz="1700" dirty="0">
              <a:latin typeface="Metropolis Light"/>
              <a:cs typeface="Metropolis Ligh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786793" y="0"/>
            <a:ext cx="445413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232206" y="0"/>
            <a:ext cx="59387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18" y="469900"/>
            <a:ext cx="4698669" cy="833854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4726964" y="808540"/>
            <a:ext cx="5078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Metropolis Light"/>
                <a:cs typeface="Metropolis Light"/>
              </a:rPr>
              <a:t>FACULTAD DE ARTES</a:t>
            </a:r>
          </a:p>
          <a:p>
            <a:r>
              <a:rPr lang="es-ES" sz="1400" dirty="0" smtClean="0">
                <a:latin typeface="Metropolis Light"/>
                <a:cs typeface="Metropolis Light"/>
              </a:rPr>
              <a:t>LICENCIATURA EN ARTES PLÁSTICAS</a:t>
            </a:r>
            <a:endParaRPr lang="es-ES" sz="1400" dirty="0">
              <a:latin typeface="Metropolis Light"/>
              <a:cs typeface="Metropolis Ligh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2786793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7286056" y="5485911"/>
            <a:ext cx="236777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000" dirty="0" smtClean="0">
              <a:solidFill>
                <a:prstClr val="black"/>
              </a:solidFill>
              <a:latin typeface="Avenir Roman"/>
              <a:ea typeface="+mj-ea"/>
              <a:cs typeface="Avenir Roman"/>
            </a:endParaRPr>
          </a:p>
          <a:p>
            <a:endParaRPr lang="es-ES" sz="2000" dirty="0">
              <a:solidFill>
                <a:prstClr val="black"/>
              </a:solidFill>
              <a:latin typeface="Avenir Roman"/>
              <a:ea typeface="+mj-ea"/>
              <a:cs typeface="Avenir Roman"/>
            </a:endParaRPr>
          </a:p>
          <a:p>
            <a:r>
              <a:rPr lang="es-ES" sz="1600" dirty="0" smtClean="0">
                <a:solidFill>
                  <a:prstClr val="black"/>
                </a:solidFill>
                <a:latin typeface="Avenir Roman"/>
                <a:ea typeface="+mj-ea"/>
                <a:cs typeface="Avenir Roman"/>
              </a:rPr>
              <a:t>        Septiembre </a:t>
            </a:r>
            <a:r>
              <a:rPr lang="es-ES" sz="1600" dirty="0">
                <a:solidFill>
                  <a:prstClr val="black"/>
                </a:solidFill>
                <a:latin typeface="Avenir Roman"/>
                <a:ea typeface="+mj-ea"/>
                <a:cs typeface="Avenir Roman"/>
              </a:rPr>
              <a:t>2019</a:t>
            </a:r>
            <a:br>
              <a:rPr lang="es-ES" sz="1600" dirty="0">
                <a:solidFill>
                  <a:prstClr val="black"/>
                </a:solidFill>
                <a:latin typeface="Avenir Roman"/>
                <a:ea typeface="+mj-ea"/>
                <a:cs typeface="Avenir Roman"/>
              </a:rPr>
            </a:br>
            <a:endParaRPr lang="es-ES" sz="1600" dirty="0"/>
          </a:p>
        </p:txBody>
      </p:sp>
      <p:pic>
        <p:nvPicPr>
          <p:cNvPr id="7" name="Imagen 6" descr="Captura de pantalla 2019-09-25 a las 10.28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4838"/>
            <a:ext cx="2786793" cy="2813162"/>
          </a:xfrm>
          <a:prstGeom prst="rect">
            <a:avLst/>
          </a:prstGeom>
        </p:spPr>
      </p:pic>
      <p:pic>
        <p:nvPicPr>
          <p:cNvPr id="8" name="Imagen 7" descr="Captura de pantalla 2019-09-25 a las 10.27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786793" cy="4044838"/>
          </a:xfrm>
          <a:prstGeom prst="rect">
            <a:avLst/>
          </a:prstGeom>
        </p:spPr>
      </p:pic>
      <p:pic>
        <p:nvPicPr>
          <p:cNvPr id="12" name="Imagen 11" descr="logo art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876" y="5625141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519474"/>
            <a:ext cx="7934948" cy="1930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Clasificación de espacios museísticos</a:t>
            </a:r>
            <a:endParaRPr lang="es-ES" sz="24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439515" y="1532708"/>
            <a:ext cx="2438160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</p:txBody>
      </p:sp>
      <p:pic>
        <p:nvPicPr>
          <p:cNvPr id="3" name="Imagen 2" descr="Captura de pantalla 2019-09-25 a las 11.16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03" y="977901"/>
            <a:ext cx="7807926" cy="553680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311581" y="6355166"/>
            <a:ext cx="5820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Fuente: </a:t>
            </a:r>
            <a:r>
              <a:rPr lang="es-ES_tradnl" sz="1000" dirty="0" err="1"/>
              <a:t>https</a:t>
            </a:r>
            <a:r>
              <a:rPr lang="es-ES_tradnl" sz="1000" dirty="0"/>
              <a:t>://</a:t>
            </a:r>
            <a:r>
              <a:rPr lang="es-ES_tradnl" sz="1000" dirty="0" err="1"/>
              <a:t>confluencias.go.cr</a:t>
            </a:r>
            <a:r>
              <a:rPr lang="es-ES_tradnl" sz="1000" dirty="0"/>
              <a:t>/</a:t>
            </a:r>
            <a:r>
              <a:rPr lang="es-ES_tradnl" sz="1000" dirty="0" err="1"/>
              <a:t>wp-content</a:t>
            </a:r>
            <a:r>
              <a:rPr lang="es-ES_tradnl" sz="1000" dirty="0"/>
              <a:t>/</a:t>
            </a:r>
            <a:r>
              <a:rPr lang="es-ES_tradnl" sz="1000" dirty="0" err="1"/>
              <a:t>uploads</a:t>
            </a:r>
            <a:r>
              <a:rPr lang="es-ES_tradnl" sz="1000" dirty="0"/>
              <a:t>/2018/01/Glosario-Espacios-Muse%C3%ADsticos.pdf</a:t>
            </a:r>
            <a:endParaRPr lang="es-ES" sz="1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9439515" y="1410990"/>
            <a:ext cx="2147217" cy="332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_tradnl" dirty="0" smtClean="0"/>
              <a:t>Espacios museísticos:</a:t>
            </a:r>
          </a:p>
          <a:p>
            <a:pPr marL="342900" indent="-342900">
              <a:buAutoNum type="arabicPeriod"/>
            </a:pPr>
            <a:endParaRPr lang="es-ES_tradnl" dirty="0" smtClean="0"/>
          </a:p>
          <a:p>
            <a:pPr algn="just"/>
            <a:r>
              <a:rPr lang="es-ES_tradnl" sz="1200" dirty="0" smtClean="0"/>
              <a:t>Son espacios con  </a:t>
            </a:r>
            <a:r>
              <a:rPr lang="es-ES_tradnl" sz="1200" dirty="0"/>
              <a:t>interés  por  el  patrimonio  cultural  y/o  natural,  cuyo  carácter  es  permanente,  sin fines de lucro y al servicio de la sociedad y su desarrollo, está respaldado por una organización, institución o </a:t>
            </a:r>
            <a:r>
              <a:rPr lang="es-ES_tradnl" sz="1200" dirty="0" smtClean="0"/>
              <a:t>grupo.</a:t>
            </a:r>
          </a:p>
          <a:p>
            <a:pPr algn="just"/>
            <a:endParaRPr lang="es-ES_tradnl" sz="1200" dirty="0" smtClean="0"/>
          </a:p>
          <a:p>
            <a:pPr algn="just"/>
            <a:r>
              <a:rPr lang="es-ES_tradnl" sz="1200" dirty="0" smtClean="0"/>
              <a:t>Todas  </a:t>
            </a:r>
            <a:r>
              <a:rPr lang="es-ES_tradnl" sz="1200" dirty="0"/>
              <a:t>sus  acciones  se  encuentran  determinadas  por  los  principios  éticos  de  la  </a:t>
            </a:r>
            <a:r>
              <a:rPr lang="es-ES_tradnl" sz="1200" dirty="0" smtClean="0"/>
              <a:t>museología</a:t>
            </a:r>
            <a:endParaRPr lang="es-ES" sz="1200" dirty="0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10</a:t>
            </a:fld>
            <a:endParaRPr lang="es-ES" dirty="0"/>
          </a:p>
        </p:txBody>
      </p:sp>
      <p:pic>
        <p:nvPicPr>
          <p:cNvPr id="14" name="Imagen 13" descr="logo art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8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519474"/>
            <a:ext cx="7934948" cy="1930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MUSEO</a:t>
            </a:r>
            <a:endParaRPr lang="es-ES" sz="24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439515" y="1532708"/>
            <a:ext cx="2438160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82000" y="1516183"/>
            <a:ext cx="4209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b="1" dirty="0"/>
              <a:t>El </a:t>
            </a:r>
            <a:r>
              <a:rPr lang="es-ES_tradnl" b="1" dirty="0" smtClean="0"/>
              <a:t>concepto:</a:t>
            </a:r>
          </a:p>
          <a:p>
            <a:pPr algn="just"/>
            <a:endParaRPr lang="es-ES_tradnl" b="1" dirty="0"/>
          </a:p>
          <a:p>
            <a:pPr algn="just"/>
            <a:r>
              <a:rPr lang="es-ES_tradnl" dirty="0" smtClean="0"/>
              <a:t>“La museología es el estudio del museo” y no su práctica” (</a:t>
            </a:r>
            <a:r>
              <a:rPr lang="es-ES_tradnl" dirty="0" err="1" smtClean="0"/>
              <a:t>Desvallées</a:t>
            </a:r>
            <a:r>
              <a:rPr lang="es-ES_tradnl" dirty="0" smtClean="0"/>
              <a:t> y Mairesse,2010).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229931" y="1525688"/>
            <a:ext cx="420958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 </a:t>
            </a:r>
            <a:r>
              <a:rPr lang="es-ES_tradnl" b="1" dirty="0"/>
              <a:t>Funciones</a:t>
            </a:r>
            <a:r>
              <a:rPr lang="es-ES_tradnl" b="1" dirty="0" smtClean="0"/>
              <a:t>:</a:t>
            </a:r>
          </a:p>
          <a:p>
            <a:pPr algn="just"/>
            <a:r>
              <a:rPr lang="es-ES_tradnl" dirty="0"/>
              <a:t>I</a:t>
            </a:r>
            <a:r>
              <a:rPr lang="es-ES_tradnl" dirty="0" smtClean="0"/>
              <a:t>nvestigar</a:t>
            </a:r>
            <a:r>
              <a:rPr lang="es-ES_tradnl" dirty="0"/>
              <a:t>, </a:t>
            </a:r>
            <a:r>
              <a:rPr lang="es-ES_tradnl" dirty="0" err="1"/>
              <a:t>co</a:t>
            </a:r>
            <a:r>
              <a:rPr lang="es-ES_tradnl" dirty="0"/>
              <a:t>-crear, adquirir, comunicar, acopiar, conservar, documentar, exhibir, exponer, interpretar e inventariar</a:t>
            </a:r>
            <a:r>
              <a:rPr lang="es-ES_tradnl" dirty="0" smtClean="0"/>
              <a:t>.</a:t>
            </a:r>
          </a:p>
          <a:p>
            <a:pPr algn="just"/>
            <a:endParaRPr lang="es-ES_tradnl" dirty="0" smtClean="0"/>
          </a:p>
          <a:p>
            <a:pPr algn="just"/>
            <a:r>
              <a:rPr lang="es-ES_tradnl" b="1" dirty="0" smtClean="0"/>
              <a:t>Fines:</a:t>
            </a:r>
          </a:p>
          <a:p>
            <a:pPr algn="just"/>
            <a:r>
              <a:rPr lang="es-ES_tradnl" dirty="0" smtClean="0"/>
              <a:t>Busca </a:t>
            </a:r>
            <a:r>
              <a:rPr lang="es-ES_tradnl" dirty="0"/>
              <a:t>la educación, estudio, disfrute, contemplación, preservación, interacción, fin turístico y experiencia lúdica</a:t>
            </a:r>
            <a:r>
              <a:rPr lang="es-ES_tradnl" dirty="0" smtClean="0"/>
              <a:t>.</a:t>
            </a:r>
          </a:p>
          <a:p>
            <a:pPr algn="just"/>
            <a:endParaRPr lang="es-ES_tradnl" dirty="0"/>
          </a:p>
          <a:p>
            <a:pPr algn="just"/>
            <a:r>
              <a:rPr lang="es-ES_tradnl" b="1" dirty="0" smtClean="0"/>
              <a:t>Objeto </a:t>
            </a:r>
            <a:r>
              <a:rPr lang="es-ES_tradnl" b="1" dirty="0" err="1"/>
              <a:t>museable</a:t>
            </a:r>
            <a:r>
              <a:rPr lang="es-ES_tradnl" b="1" dirty="0" smtClean="0"/>
              <a:t>:</a:t>
            </a:r>
          </a:p>
          <a:p>
            <a:pPr algn="just"/>
            <a:r>
              <a:rPr lang="es-ES_tradnl" dirty="0" smtClean="0"/>
              <a:t>Se  </a:t>
            </a:r>
            <a:r>
              <a:rPr lang="es-ES_tradnl" dirty="0"/>
              <a:t>define  de  acuerdo  con  la  naturaleza  específica  de  cada  institución.  Siempre  contiene  bienes  patrimoniales  materiales e inmateriales de la humanidad y su medio ambiente.</a:t>
            </a:r>
            <a:endParaRPr lang="es-ES_tradnl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11</a:t>
            </a:fld>
            <a:endParaRPr lang="es-ES" dirty="0"/>
          </a:p>
        </p:txBody>
      </p:sp>
      <p:pic>
        <p:nvPicPr>
          <p:cNvPr id="13" name="Imagen 12" descr="logo ar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388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06626" y="1903938"/>
            <a:ext cx="31520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>
                <a:latin typeface="Metropolis Light"/>
                <a:cs typeface="Metropolis Light"/>
              </a:rPr>
              <a:t> </a:t>
            </a:r>
            <a:r>
              <a:rPr lang="es-ES_tradnl" sz="1400" b="1" dirty="0">
                <a:latin typeface="Metropolis Light"/>
                <a:cs typeface="Metropolis Light"/>
              </a:rPr>
              <a:t>Museo antropológico</a:t>
            </a:r>
            <a:r>
              <a:rPr lang="es-ES_tradnl" sz="1400" b="1" dirty="0" smtClean="0">
                <a:latin typeface="Metropolis Light"/>
                <a:cs typeface="Metropolis Light"/>
              </a:rPr>
              <a:t>:</a:t>
            </a:r>
          </a:p>
          <a:p>
            <a:endParaRPr lang="es-ES_tradnl" sz="1400" b="1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Enfoca </a:t>
            </a:r>
            <a:r>
              <a:rPr lang="es-ES_tradnl" sz="1400" dirty="0">
                <a:latin typeface="Metropolis Light"/>
                <a:cs typeface="Metropolis Light"/>
              </a:rPr>
              <a:t>su labor museística en el estudio y conocimiento del ser humano: su evolución, las  manifestaciones  socioculturales  como  respuestas  a  valores,  intereses  y  modos  de  vida  que  han  cambiado  a  lo  largo  del  tiempo.  </a:t>
            </a:r>
            <a:endParaRPr lang="es-ES" sz="1400" dirty="0">
              <a:latin typeface="Metropolis Light"/>
              <a:cs typeface="Metropolis Ligh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698" y="1422748"/>
            <a:ext cx="4546600" cy="17907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98" y="2457495"/>
            <a:ext cx="3492500" cy="23241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5698" y="3213448"/>
            <a:ext cx="4546600" cy="283362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3352120" y="142274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4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37470" y="6089420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5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655698" y="605087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6</a:t>
            </a:r>
          </a:p>
        </p:txBody>
      </p:sp>
      <p:pic>
        <p:nvPicPr>
          <p:cNvPr id="21" name="Imagen 20" descr="logo art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  <p:sp>
        <p:nvSpPr>
          <p:cNvPr id="22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2232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12</a:t>
            </a:fld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460833" y="1763738"/>
            <a:ext cx="27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Tipos y clasificación de museos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1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06626" y="1422748"/>
            <a:ext cx="2987475" cy="329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 smtClean="0">
                <a:latin typeface="Metropolis Light"/>
                <a:cs typeface="Metropolis Light"/>
              </a:rPr>
              <a:t>Museo </a:t>
            </a:r>
            <a:r>
              <a:rPr lang="es-ES_tradnl" sz="1400" b="1" dirty="0">
                <a:latin typeface="Metropolis Light"/>
                <a:cs typeface="Metropolis Light"/>
              </a:rPr>
              <a:t>comunitario</a:t>
            </a:r>
            <a:r>
              <a:rPr lang="es-ES_tradnl" sz="1400" b="1" dirty="0" smtClean="0">
                <a:latin typeface="Metropolis Light"/>
                <a:cs typeface="Metropolis Light"/>
              </a:rPr>
              <a:t>:</a:t>
            </a:r>
          </a:p>
          <a:p>
            <a:endParaRPr lang="es-ES_tradnl" sz="1200" b="1" dirty="0" smtClean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Es </a:t>
            </a:r>
            <a:r>
              <a:rPr lang="es-ES_tradnl" sz="1400" dirty="0">
                <a:latin typeface="Metropolis Light"/>
                <a:cs typeface="Metropolis Light"/>
              </a:rPr>
              <a:t>un espacio creado por la misma comunidad y enfocado en la puesta en valor de su memoria  a  través  de  sus  propias  formas  de  organización. 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Su  </a:t>
            </a:r>
            <a:r>
              <a:rPr lang="es-ES_tradnl" sz="1400" dirty="0">
                <a:latin typeface="Metropolis Light"/>
                <a:cs typeface="Metropolis Light"/>
              </a:rPr>
              <a:t>papel  es  clave  para  la  identidad  de  la  comunidad  pues afirma la posición física y simbólica de su patrimonio, construye un autoconocimiento colectivo propiciando la reflexión, la crítica y la creatividad. </a:t>
            </a:r>
            <a:endParaRPr lang="es-ES" sz="1400" dirty="0">
              <a:latin typeface="Metropolis Light"/>
              <a:cs typeface="Metropolis Ligh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7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260467" y="604706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8</a:t>
            </a:r>
            <a:endParaRPr lang="es-ES" sz="9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830" y="1422748"/>
            <a:ext cx="4618468" cy="462432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30" y="3726775"/>
            <a:ext cx="3505200" cy="23241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30" y="1422747"/>
            <a:ext cx="3505200" cy="2304028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7878935" y="604877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9</a:t>
            </a:r>
          </a:p>
        </p:txBody>
      </p:sp>
      <p:sp>
        <p:nvSpPr>
          <p:cNvPr id="22" name="Marcador de número de diapositiva 21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13</a:t>
            </a:fld>
            <a:endParaRPr lang="es-ES" dirty="0"/>
          </a:p>
        </p:txBody>
      </p:sp>
      <p:pic>
        <p:nvPicPr>
          <p:cNvPr id="19" name="Imagen 18" descr="logo art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94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06626" y="2770926"/>
            <a:ext cx="298747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latin typeface="Metropolis Light"/>
                <a:cs typeface="Metropolis Light"/>
              </a:rPr>
              <a:t> Museo de arte: </a:t>
            </a:r>
            <a:endParaRPr lang="es-ES_tradnl" sz="1400" b="1" dirty="0" smtClean="0">
              <a:latin typeface="Metropolis Light"/>
              <a:cs typeface="Metropolis Light"/>
            </a:endParaRPr>
          </a:p>
          <a:p>
            <a:endParaRPr lang="es-ES_tradnl" sz="12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Espacio </a:t>
            </a:r>
            <a:r>
              <a:rPr lang="es-ES_tradnl" sz="1400" dirty="0">
                <a:latin typeface="Metropolis Light"/>
                <a:cs typeface="Metropolis Light"/>
              </a:rPr>
              <a:t>dedicado a la puesta en valor de manifestaciones artísticas de diversas épocas, técnicas y temáticas.  Incluye objetos y acciones de carácter estético y conceptual de diferentes tipos como por ejemplo: fotografías, videoarte, grabados, cerámica, pinturas, esculturas, montajes, “performances”, “happening”, ambientaciones e intervenciones espaciales.</a:t>
            </a:r>
            <a:endParaRPr lang="es-ES" sz="1400" dirty="0">
              <a:latin typeface="Metropolis Light"/>
              <a:cs typeface="Metropolis Ligh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10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260467" y="604706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13</a:t>
            </a:r>
            <a:endParaRPr lang="es-ES" sz="9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878935" y="604877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14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0" y="1422748"/>
            <a:ext cx="3302000" cy="2463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498" y="3885290"/>
            <a:ext cx="3606800" cy="216348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9470" y="1422747"/>
            <a:ext cx="2451598" cy="246254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9821" y="1422748"/>
            <a:ext cx="2332477" cy="24638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470" y="3885290"/>
            <a:ext cx="4470400" cy="2161778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3439470" y="1191916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11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5869821" y="120754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12</a:t>
            </a:r>
            <a:endParaRPr lang="es-ES" sz="900" dirty="0"/>
          </a:p>
        </p:txBody>
      </p:sp>
      <p:sp>
        <p:nvSpPr>
          <p:cNvPr id="25" name="Marcador de número de diapositiva 24"/>
          <p:cNvSpPr>
            <a:spLocks noGrp="1"/>
          </p:cNvSpPr>
          <p:nvPr>
            <p:ph type="sldNum" sz="quarter" idx="12"/>
          </p:nvPr>
        </p:nvSpPr>
        <p:spPr>
          <a:xfrm>
            <a:off x="8902232" y="519325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14</a:t>
            </a:fld>
            <a:endParaRPr lang="es-ES" dirty="0"/>
          </a:p>
        </p:txBody>
      </p:sp>
      <p:pic>
        <p:nvPicPr>
          <p:cNvPr id="26" name="Imagen 25" descr="logo arte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0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16530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latin typeface="Metropolis Light"/>
                <a:cs typeface="Metropolis Light"/>
              </a:rPr>
              <a:t> </a:t>
            </a:r>
            <a:r>
              <a:rPr lang="es-ES_tradnl" sz="1400" b="1" dirty="0" err="1">
                <a:latin typeface="Metropolis Light"/>
                <a:cs typeface="Metropolis Light"/>
              </a:rPr>
              <a:t>Ecomuseo</a:t>
            </a:r>
            <a:r>
              <a:rPr lang="es-ES_tradnl" sz="1400" b="1" dirty="0">
                <a:latin typeface="Metropolis Light"/>
                <a:cs typeface="Metropolis Light"/>
              </a:rPr>
              <a:t>: </a:t>
            </a:r>
            <a:endParaRPr lang="es-ES_tradnl" sz="1400" b="1" dirty="0" smtClean="0">
              <a:latin typeface="Metropolis Light"/>
              <a:cs typeface="Metropolis Light"/>
            </a:endParaRPr>
          </a:p>
          <a:p>
            <a:r>
              <a:rPr lang="es-ES_tradnl" sz="1400" b="1" dirty="0" smtClean="0">
                <a:latin typeface="Metropolis Light"/>
                <a:cs typeface="Metropolis Light"/>
              </a:rPr>
              <a:t> </a:t>
            </a:r>
          </a:p>
          <a:p>
            <a:r>
              <a:rPr lang="es-ES_tradnl" sz="1400" dirty="0" smtClean="0">
                <a:latin typeface="Metropolis Light"/>
                <a:cs typeface="Metropolis Light"/>
              </a:rPr>
              <a:t>Territorio  </a:t>
            </a:r>
            <a:r>
              <a:rPr lang="es-ES_tradnl" sz="1400" dirty="0">
                <a:latin typeface="Metropolis Light"/>
                <a:cs typeface="Metropolis Light"/>
              </a:rPr>
              <a:t>relacionado  con  una  o  varias  comunidades  que  es  </a:t>
            </a:r>
            <a:r>
              <a:rPr lang="es-ES_tradnl" sz="1400" dirty="0" err="1">
                <a:latin typeface="Metropolis Light"/>
                <a:cs typeface="Metropolis Light"/>
              </a:rPr>
              <a:t>musealizado</a:t>
            </a:r>
            <a:r>
              <a:rPr lang="es-ES_tradnl" sz="1400" dirty="0">
                <a:latin typeface="Metropolis Light"/>
                <a:cs typeface="Metropolis Light"/>
              </a:rPr>
              <a:t>  para  entender  las  conexiones que rigen al ser humano, la naturaleza y el medio ambiente. Tiene como base la integración de los principios territorio, patrimonio y comunidad.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200" dirty="0">
              <a:latin typeface="Metropolis Light"/>
              <a:cs typeface="Metropolis Ligh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15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18</a:t>
            </a:r>
            <a:endParaRPr lang="es-ES" sz="9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3010908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19</a:t>
            </a:r>
            <a:endParaRPr lang="es-ES" sz="9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2994971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16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659471" y="120754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17</a:t>
            </a:r>
            <a:endParaRPr lang="es-ES" sz="9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0" y="1422748"/>
            <a:ext cx="2857500" cy="28575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298" y="1438380"/>
            <a:ext cx="3556000" cy="2286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6298" y="3724380"/>
            <a:ext cx="3556000" cy="2324398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4970" y="1438380"/>
            <a:ext cx="1664501" cy="174810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4971" y="3175001"/>
            <a:ext cx="1651328" cy="2872068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470" y="4280248"/>
            <a:ext cx="2855139" cy="176682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4659471" y="6164553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20</a:t>
            </a:r>
            <a:endParaRPr lang="es-ES" sz="900" dirty="0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15</a:t>
            </a:fld>
            <a:endParaRPr lang="es-ES" dirty="0"/>
          </a:p>
        </p:txBody>
      </p:sp>
      <p:pic>
        <p:nvPicPr>
          <p:cNvPr id="30" name="Imagen 29" descr="logo arte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8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165302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latin typeface="Metropolis Light"/>
                <a:cs typeface="Metropolis Light"/>
              </a:rPr>
              <a:t> Museo de historia: </a:t>
            </a:r>
            <a:endParaRPr lang="es-ES_tradnl" sz="1400" b="1" dirty="0" smtClean="0">
              <a:latin typeface="Metropolis Light"/>
              <a:cs typeface="Metropolis Light"/>
            </a:endParaRPr>
          </a:p>
          <a:p>
            <a:endParaRPr lang="es-ES_tradnl" sz="12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Tiene </a:t>
            </a:r>
            <a:r>
              <a:rPr lang="es-ES_tradnl" sz="1400" dirty="0">
                <a:latin typeface="Metropolis Light"/>
                <a:cs typeface="Metropolis Light"/>
              </a:rPr>
              <a:t>como finalidad presentar hechos históricos de una región, país o personas. Estudia y  narra  lo  acontecido,  demuestra  y  ejemplifica  las  vivencias  particulares  de  cada  momento  en  pensamientos,  repercusiones y respuestas sociales. 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De </a:t>
            </a:r>
            <a:r>
              <a:rPr lang="es-ES_tradnl" sz="1400" dirty="0">
                <a:latin typeface="Metropolis Light"/>
                <a:cs typeface="Metropolis Light"/>
              </a:rPr>
              <a:t>este grupo forman parte los museos con colecciones de bienes históricos, museos  conmemorativos,  museos  de  archivos,  museos  militares,  museos  de  figuras  históricas,  museos  de  antigüedades, etc.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21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23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8620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22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882705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24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08" y="1438380"/>
            <a:ext cx="3759200" cy="2159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2008" y="1438379"/>
            <a:ext cx="4340290" cy="284883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08" y="3583267"/>
            <a:ext cx="3759200" cy="246380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2008" y="4162420"/>
            <a:ext cx="4340289" cy="1884647"/>
          </a:xfrm>
          <a:prstGeom prst="rect">
            <a:avLst/>
          </a:prstGeom>
        </p:spPr>
      </p:pic>
      <p:sp>
        <p:nvSpPr>
          <p:cNvPr id="21" name="Marcador de número de diapositiva 20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16</a:t>
            </a:fld>
            <a:endParaRPr lang="es-ES" dirty="0"/>
          </a:p>
        </p:txBody>
      </p:sp>
      <p:pic>
        <p:nvPicPr>
          <p:cNvPr id="20" name="Imagen 19" descr="logo ar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8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16530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>
                <a:latin typeface="Metropolis Light"/>
                <a:cs typeface="Metropolis Light"/>
              </a:rPr>
              <a:t> </a:t>
            </a:r>
            <a:r>
              <a:rPr lang="es-ES_tradnl" sz="1400" b="1" dirty="0">
                <a:latin typeface="Metropolis Light"/>
                <a:cs typeface="Metropolis Light"/>
              </a:rPr>
              <a:t>Museo de sitio: </a:t>
            </a:r>
            <a:endParaRPr lang="es-ES_tradnl" sz="1400" b="1" dirty="0" smtClean="0"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Espacio </a:t>
            </a:r>
            <a:r>
              <a:rPr lang="es-ES_tradnl" sz="1400" dirty="0">
                <a:latin typeface="Metropolis Light"/>
                <a:cs typeface="Metropolis Light"/>
              </a:rPr>
              <a:t>abierto al público concebido para la puesta en valor y protección del patrimonio natural o cultural, mueble o inmueble, en concordancia con su lugar de origen o descubrimiento</a:t>
            </a:r>
            <a:r>
              <a:rPr lang="es-ES_tradnl" sz="1400" dirty="0" smtClean="0">
                <a:latin typeface="Metropolis Light"/>
                <a:cs typeface="Metropolis Light"/>
              </a:rPr>
              <a:t>.</a:t>
            </a: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 </a:t>
            </a:r>
            <a:r>
              <a:rPr lang="es-ES_tradnl" sz="1400" dirty="0">
                <a:latin typeface="Metropolis Light"/>
                <a:cs typeface="Metropolis Light"/>
              </a:rPr>
              <a:t>Se define de acuerdo con  la  naturaleza  de  su  contenido  en  procura  de  la  conservación  in  situ,  para  no  separar  los  testimonios  de  su  entorno, del paisaje que lo explica y del lugar al que pertenece.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400" dirty="0" smtClean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Puede </a:t>
            </a:r>
            <a:r>
              <a:rPr lang="es-ES_tradnl" sz="1400" dirty="0">
                <a:latin typeface="Metropolis Light"/>
                <a:cs typeface="Metropolis Light"/>
              </a:rPr>
              <a:t>ser un espacio museístico de tipo ecológico,</a:t>
            </a:r>
            <a:r>
              <a:rPr lang="es-ES_tradnl" sz="1200" dirty="0">
                <a:latin typeface="Metropolis Light"/>
                <a:cs typeface="Metropolis Light"/>
              </a:rPr>
              <a:t> </a:t>
            </a:r>
            <a:r>
              <a:rPr lang="es-ES_tradnl" sz="1400" dirty="0">
                <a:latin typeface="Metropolis Light"/>
                <a:cs typeface="Metropolis Light"/>
              </a:rPr>
              <a:t>etnográfico, histórico o arqueológico.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25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27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405018" y="1191916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26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405018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28</a:t>
            </a:r>
            <a:endParaRPr lang="es-ES" sz="9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4" y="1422747"/>
            <a:ext cx="4293614" cy="246532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018" y="1422748"/>
            <a:ext cx="3810000" cy="21336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5018" y="3549469"/>
            <a:ext cx="3797280" cy="249759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08" y="3888068"/>
            <a:ext cx="4302210" cy="2159000"/>
          </a:xfrm>
          <a:prstGeom prst="rect">
            <a:avLst/>
          </a:prstGeom>
        </p:spPr>
      </p:pic>
      <p:sp>
        <p:nvSpPr>
          <p:cNvPr id="21" name="Marcador de número de diapositiva 20"/>
          <p:cNvSpPr>
            <a:spLocks noGrp="1"/>
          </p:cNvSpPr>
          <p:nvPr>
            <p:ph type="sldNum" sz="quarter" idx="12"/>
          </p:nvPr>
        </p:nvSpPr>
        <p:spPr>
          <a:xfrm>
            <a:off x="8902232" y="524585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17</a:t>
            </a:fld>
            <a:endParaRPr lang="es-ES" dirty="0"/>
          </a:p>
        </p:txBody>
      </p:sp>
      <p:pic>
        <p:nvPicPr>
          <p:cNvPr id="22" name="Imagen 21" descr="logo ar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20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58021"/>
            <a:ext cx="316530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>
                <a:latin typeface="Metropolis Light"/>
                <a:cs typeface="Metropolis Light"/>
              </a:rPr>
              <a:t> </a:t>
            </a:r>
            <a:r>
              <a:rPr lang="es-ES_tradnl" sz="1400" b="1" dirty="0">
                <a:solidFill>
                  <a:schemeClr val="accent2"/>
                </a:solidFill>
                <a:latin typeface="Metropolis Light"/>
                <a:cs typeface="Metropolis Light"/>
              </a:rPr>
              <a:t>Museo institucional: </a:t>
            </a:r>
            <a:endParaRPr lang="es-ES_tradnl" sz="1400" b="1" dirty="0" smtClean="0">
              <a:solidFill>
                <a:schemeClr val="accent2"/>
              </a:solidFill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Es </a:t>
            </a:r>
            <a:r>
              <a:rPr lang="es-ES_tradnl" sz="1400" dirty="0">
                <a:latin typeface="Metropolis Light"/>
                <a:cs typeface="Metropolis Light"/>
              </a:rPr>
              <a:t>un espacio museológico que busca  investigar,  documentar,  informar  y  analizar  de  forma  profunda;  los  procesos  históricos  de  la  vida  de  una  institución y su impacto a nivel local y nacional.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Además</a:t>
            </a:r>
            <a:r>
              <a:rPr lang="es-ES_tradnl" sz="1400" dirty="0">
                <a:latin typeface="Metropolis Light"/>
                <a:cs typeface="Metropolis Light"/>
              </a:rPr>
              <a:t>, cuenta con los programas museísticos que le permite cumplir con las funciones y fines propias de un museo.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29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32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629970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30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629970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33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0" y="1422748"/>
            <a:ext cx="3492500" cy="23241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9970" y="1422748"/>
            <a:ext cx="2463800" cy="24145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70" y="3722968"/>
            <a:ext cx="3492500" cy="23241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9969" y="3837268"/>
            <a:ext cx="4590911" cy="22098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999" y="1422748"/>
            <a:ext cx="2423882" cy="2414520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5842398" y="1168036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31</a:t>
            </a:r>
            <a:endParaRPr lang="es-ES" sz="900" dirty="0"/>
          </a:p>
        </p:txBody>
      </p:sp>
      <p:sp>
        <p:nvSpPr>
          <p:cNvPr id="22" name="Marcador de número de diapositiva 21"/>
          <p:cNvSpPr>
            <a:spLocks noGrp="1"/>
          </p:cNvSpPr>
          <p:nvPr>
            <p:ph type="sldNum" sz="quarter" idx="12"/>
          </p:nvPr>
        </p:nvSpPr>
        <p:spPr>
          <a:xfrm>
            <a:off x="8902232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18</a:t>
            </a:fld>
            <a:endParaRPr lang="es-ES" dirty="0"/>
          </a:p>
        </p:txBody>
      </p:sp>
      <p:pic>
        <p:nvPicPr>
          <p:cNvPr id="26" name="Imagen 25" descr="logo arte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2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25226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>
                <a:solidFill>
                  <a:srgbClr val="C0504D"/>
                </a:solidFill>
                <a:latin typeface="Metropolis Light"/>
                <a:cs typeface="Metropolis Light"/>
              </a:rPr>
              <a:t> Museo Nacional: </a:t>
            </a:r>
            <a:endParaRPr lang="es-ES_tradnl" sz="1400" dirty="0" smtClean="0">
              <a:solidFill>
                <a:srgbClr val="C0504D"/>
              </a:solidFill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>
                <a:latin typeface="Metropolis Light"/>
                <a:cs typeface="Metropolis Light"/>
              </a:rPr>
              <a:t>S</a:t>
            </a:r>
            <a:r>
              <a:rPr lang="es-ES_tradnl" sz="1400" dirty="0" smtClean="0">
                <a:latin typeface="Metropolis Light"/>
                <a:cs typeface="Metropolis Light"/>
              </a:rPr>
              <a:t>e </a:t>
            </a:r>
            <a:r>
              <a:rPr lang="es-ES_tradnl" sz="1400" dirty="0">
                <a:latin typeface="Metropolis Light"/>
                <a:cs typeface="Metropolis Light"/>
              </a:rPr>
              <a:t>dedica a colectar, conservar, poner en valor, investigar, documentar y divulgar la diversidad cultural y natural de  un  país,  en  aspectos  como:  política,  lenguaje,  geografía,  clima,  biodiversidad,  arte,  historia,  ciencia,  etc.;  para  mostrar  valores,  ideas,  conocimientos,  objetos,  flora,  fauna  y  otros  modos  de  expresión  o  representación  nacional, con el propósito de promover elementos </a:t>
            </a:r>
            <a:r>
              <a:rPr lang="es-ES_tradnl" sz="1400" dirty="0" err="1">
                <a:latin typeface="Metropolis Light"/>
                <a:cs typeface="Metropolis Light"/>
              </a:rPr>
              <a:t>identitarios</a:t>
            </a:r>
            <a:r>
              <a:rPr lang="es-ES_tradnl" sz="1400" dirty="0">
                <a:latin typeface="Metropolis Light"/>
                <a:cs typeface="Metropolis Light"/>
              </a:rPr>
              <a:t> y de pertenencia a nivel local, y proyectarse a nivel internacional.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34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36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984162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35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948886" y="6189132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37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0" y="1422747"/>
            <a:ext cx="3810000" cy="21336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470" y="1422747"/>
            <a:ext cx="4254828" cy="31747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08" y="3556347"/>
            <a:ext cx="3844662" cy="249072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7470" y="4432860"/>
            <a:ext cx="4254828" cy="1614207"/>
          </a:xfrm>
          <a:prstGeom prst="rect">
            <a:avLst/>
          </a:prstGeom>
        </p:spPr>
      </p:pic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>
          <a:xfrm>
            <a:off x="8902232" y="5176170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19</a:t>
            </a:fld>
            <a:endParaRPr lang="es-ES" dirty="0"/>
          </a:p>
        </p:txBody>
      </p:sp>
      <p:pic>
        <p:nvPicPr>
          <p:cNvPr id="20" name="Imagen 19" descr="logo ar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25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93265" y="2863649"/>
            <a:ext cx="57125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solidFill>
                  <a:schemeClr val="bg2">
                    <a:lumMod val="50000"/>
                  </a:schemeClr>
                </a:solidFill>
                <a:latin typeface="Metropolis Medium"/>
                <a:cs typeface="Metropolis Medium"/>
              </a:rPr>
              <a:t>Unidad 1. </a:t>
            </a:r>
            <a:endParaRPr lang="es-ES_tradnl" sz="2400" b="1" dirty="0" smtClean="0">
              <a:solidFill>
                <a:schemeClr val="bg2">
                  <a:lumMod val="50000"/>
                </a:schemeClr>
              </a:solidFill>
              <a:latin typeface="Metropolis Medium"/>
              <a:cs typeface="Metropolis Medium"/>
            </a:endParaRPr>
          </a:p>
          <a:p>
            <a:pPr algn="just"/>
            <a:r>
              <a:rPr lang="es-ES_tradnl" sz="2400" b="1" dirty="0" smtClean="0">
                <a:solidFill>
                  <a:schemeClr val="bg2">
                    <a:lumMod val="50000"/>
                  </a:schemeClr>
                </a:solidFill>
                <a:latin typeface="Metropolis Medium"/>
                <a:cs typeface="Metropolis Medium"/>
              </a:rPr>
              <a:t>El </a:t>
            </a:r>
            <a:r>
              <a:rPr lang="es-ES_tradnl" sz="2400" b="1" dirty="0">
                <a:solidFill>
                  <a:schemeClr val="bg2">
                    <a:lumMod val="50000"/>
                  </a:schemeClr>
                </a:solidFill>
                <a:latin typeface="Metropolis Medium"/>
                <a:cs typeface="Metropolis Medium"/>
              </a:rPr>
              <a:t>contexto de la </a:t>
            </a:r>
            <a:r>
              <a:rPr lang="es-ES_tradnl" sz="2400" b="1" dirty="0" smtClean="0">
                <a:solidFill>
                  <a:schemeClr val="bg2">
                    <a:lumMod val="50000"/>
                  </a:schemeClr>
                </a:solidFill>
                <a:latin typeface="Metropolis Medium"/>
                <a:cs typeface="Metropolis Medium"/>
              </a:rPr>
              <a:t>exposición</a:t>
            </a:r>
          </a:p>
          <a:p>
            <a:pPr algn="just"/>
            <a:endParaRPr lang="es-ES_tradnl" dirty="0">
              <a:latin typeface="Metropolis Medium"/>
              <a:cs typeface="Metropolis Medium"/>
            </a:endParaRPr>
          </a:p>
          <a:p>
            <a:pPr algn="just"/>
            <a:r>
              <a:rPr lang="es-ES_tradnl" dirty="0">
                <a:latin typeface="Metropolis Medium"/>
                <a:cs typeface="Metropolis Medium"/>
              </a:rPr>
              <a:t>Objetivo: Conocer la interrelación existente entre arte y </a:t>
            </a:r>
            <a:r>
              <a:rPr lang="es-ES_tradnl" dirty="0" smtClean="0">
                <a:latin typeface="Metropolis Medium"/>
                <a:cs typeface="Metropolis Medium"/>
              </a:rPr>
              <a:t>espacio para el diseño de una exposición</a:t>
            </a:r>
            <a:r>
              <a:rPr lang="es-ES_tradnl" dirty="0">
                <a:latin typeface="Metropolis Medium"/>
                <a:cs typeface="Metropolis Medium"/>
              </a:rPr>
              <a:t> </a:t>
            </a:r>
          </a:p>
          <a:p>
            <a:pPr algn="just"/>
            <a:endParaRPr lang="es-ES_tradnl" dirty="0" smtClean="0">
              <a:latin typeface="Metropolis Medium"/>
              <a:cs typeface="Metropolis Medium"/>
            </a:endParaRPr>
          </a:p>
          <a:p>
            <a:pPr algn="just"/>
            <a:r>
              <a:rPr lang="es-ES_tradnl" dirty="0" smtClean="0">
                <a:latin typeface="Metropolis Medium"/>
                <a:cs typeface="Metropolis Medium"/>
              </a:rPr>
              <a:t>Contenidos:</a:t>
            </a:r>
          </a:p>
          <a:p>
            <a:pPr algn="just"/>
            <a:endParaRPr lang="es-ES_tradnl" dirty="0" smtClean="0">
              <a:latin typeface="Metropolis Medium"/>
              <a:cs typeface="Metropolis Medium"/>
            </a:endParaRPr>
          </a:p>
          <a:p>
            <a:pPr algn="just"/>
            <a:r>
              <a:rPr lang="es-ES_tradnl" dirty="0" smtClean="0">
                <a:latin typeface="Metropolis Medium"/>
                <a:cs typeface="Metropolis Medium"/>
              </a:rPr>
              <a:t>1.1</a:t>
            </a:r>
            <a:r>
              <a:rPr lang="es-ES_tradnl" dirty="0">
                <a:latin typeface="Metropolis Medium"/>
                <a:cs typeface="Metropolis Medium"/>
              </a:rPr>
              <a:t>.­ La creación y/o habilitación de espacios para fines </a:t>
            </a:r>
            <a:r>
              <a:rPr lang="es-ES_tradnl" dirty="0" smtClean="0">
                <a:latin typeface="Metropolis Medium"/>
                <a:cs typeface="Metropolis Medium"/>
              </a:rPr>
              <a:t>museísticos</a:t>
            </a:r>
            <a:endParaRPr lang="es-ES_tradnl" dirty="0">
              <a:latin typeface="Metropolis Medium"/>
              <a:cs typeface="Metropolis Medium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Contenidos de la Unidad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" y="977901"/>
            <a:ext cx="3819048" cy="188574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130" y="2863649"/>
            <a:ext cx="3823183" cy="20066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" y="4673600"/>
            <a:ext cx="3819048" cy="2184400"/>
          </a:xfrm>
          <a:prstGeom prst="rect">
            <a:avLst/>
          </a:prstGeom>
        </p:spPr>
      </p:pic>
      <p:pic>
        <p:nvPicPr>
          <p:cNvPr id="5" name="Imagen 4" descr="logo art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  <p:sp>
        <p:nvSpPr>
          <p:cNvPr id="14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2232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1653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 smtClean="0">
                <a:solidFill>
                  <a:srgbClr val="C0504D"/>
                </a:solidFill>
                <a:latin typeface="Metropolis Light"/>
                <a:cs typeface="Metropolis Light"/>
              </a:rPr>
              <a:t>Museo </a:t>
            </a:r>
            <a:r>
              <a:rPr lang="es-ES_tradnl" sz="1400" b="1" dirty="0">
                <a:solidFill>
                  <a:srgbClr val="C0504D"/>
                </a:solidFill>
                <a:latin typeface="Metropolis Light"/>
                <a:cs typeface="Metropolis Light"/>
              </a:rPr>
              <a:t>regional: </a:t>
            </a:r>
            <a:endParaRPr lang="es-ES_tradnl" sz="1400" b="1" dirty="0" smtClean="0">
              <a:solidFill>
                <a:srgbClr val="C0504D"/>
              </a:solidFill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Está </a:t>
            </a:r>
            <a:r>
              <a:rPr lang="es-ES_tradnl" sz="1400" dirty="0">
                <a:latin typeface="Metropolis Light"/>
                <a:cs typeface="Metropolis Light"/>
              </a:rPr>
              <a:t>relacionado  con  el  resguardo  y  puesta  en  valor  del  patrimonio  natural  y  cultural  de  un  territorio  definido,  que  puede referir a un tema más puntual como un pueblo, o más amplio como un área determinada por su política, lenguaje, geografía, clima o cultura.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38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40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405018" y="1191916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39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902410" y="6130341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41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0" y="1422748"/>
            <a:ext cx="4267548" cy="25781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798" y="1422747"/>
            <a:ext cx="3804439" cy="25781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1598" y="4000848"/>
            <a:ext cx="4330700" cy="20462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70" y="4000848"/>
            <a:ext cx="3734128" cy="2046220"/>
          </a:xfrm>
          <a:prstGeom prst="rect">
            <a:avLst/>
          </a:prstGeom>
        </p:spPr>
      </p:pic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>
          <a:xfrm>
            <a:off x="8902232" y="518755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20</a:t>
            </a:fld>
            <a:endParaRPr lang="es-ES" dirty="0"/>
          </a:p>
        </p:txBody>
      </p:sp>
      <p:pic>
        <p:nvPicPr>
          <p:cNvPr id="20" name="Imagen 19" descr="logo ar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1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2564042" y="-2598327"/>
            <a:ext cx="1012190" cy="6140264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8505351" y="-2399376"/>
            <a:ext cx="1012192" cy="574236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310018" y="-712432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TIPOS DE MUSEOS</a:t>
            </a:r>
            <a:endParaRPr lang="es-ES" sz="28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421430" y="1422747"/>
            <a:ext cx="31653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 err="1" smtClean="0">
                <a:solidFill>
                  <a:srgbClr val="C0504D"/>
                </a:solidFill>
                <a:latin typeface="Metropolis Light"/>
                <a:cs typeface="Metropolis Light"/>
              </a:rPr>
              <a:t>Cibermuseo</a:t>
            </a:r>
            <a:r>
              <a:rPr lang="es-ES_tradnl" sz="1400" b="1" dirty="0">
                <a:solidFill>
                  <a:srgbClr val="C0504D"/>
                </a:solidFill>
                <a:latin typeface="Metropolis Light"/>
                <a:cs typeface="Metropolis Light"/>
              </a:rPr>
              <a:t>: </a:t>
            </a:r>
            <a:endParaRPr lang="es-ES_tradnl" sz="1400" b="1" dirty="0" smtClean="0">
              <a:solidFill>
                <a:srgbClr val="C0504D"/>
              </a:solidFill>
              <a:latin typeface="Metropolis Light"/>
              <a:cs typeface="Metropolis Light"/>
            </a:endParaRPr>
          </a:p>
          <a:p>
            <a:endParaRPr lang="es-ES_tradnl" sz="1400" dirty="0" smtClean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Utiliza  </a:t>
            </a:r>
            <a:r>
              <a:rPr lang="es-ES_tradnl" sz="1400" dirty="0">
                <a:latin typeface="Metropolis Light"/>
                <a:cs typeface="Metropolis Light"/>
              </a:rPr>
              <a:t>como  medio  y  espacio  para  desarrollar  sus  funciones  museísticas  la  plataforma  de  Internet u otros soportes digitales.  Permite la interacción entre los datos de diversos tipos (imágenes, información, documentos, videos y sonidos) y los usuarios. </a:t>
            </a:r>
            <a:endParaRPr lang="es-ES_tradnl" sz="1400" dirty="0" smtClean="0">
              <a:latin typeface="Metropolis Light"/>
              <a:cs typeface="Metropolis Light"/>
            </a:endParaRPr>
          </a:p>
          <a:p>
            <a:endParaRPr lang="es-ES_tradnl" sz="1400" dirty="0">
              <a:latin typeface="Metropolis Light"/>
              <a:cs typeface="Metropolis Light"/>
            </a:endParaRPr>
          </a:p>
          <a:p>
            <a:r>
              <a:rPr lang="es-ES_tradnl" sz="1400" dirty="0" smtClean="0">
                <a:latin typeface="Metropolis Light"/>
                <a:cs typeface="Metropolis Light"/>
              </a:rPr>
              <a:t>El </a:t>
            </a:r>
            <a:r>
              <a:rPr lang="es-ES_tradnl" sz="1400" dirty="0">
                <a:latin typeface="Metropolis Light"/>
                <a:cs typeface="Metropolis Light"/>
              </a:rPr>
              <a:t>concepto de </a:t>
            </a:r>
            <a:r>
              <a:rPr lang="es-ES_tradnl" sz="1400" dirty="0" err="1">
                <a:latin typeface="Metropolis Light"/>
                <a:cs typeface="Metropolis Light"/>
              </a:rPr>
              <a:t>cibermuseo</a:t>
            </a:r>
            <a:r>
              <a:rPr lang="es-ES_tradnl" sz="1400" dirty="0">
                <a:latin typeface="Metropolis Light"/>
                <a:cs typeface="Metropolis Light"/>
              </a:rPr>
              <a:t> deja por fuera a las entidades museísticas con espacios físicos existentes que complementan sus servicios con muestras meramente virtuales o con otros recursos informativos digitales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470" y="1422748"/>
            <a:ext cx="8064828" cy="4624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2808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42</a:t>
            </a:r>
            <a:endParaRPr lang="es-ES" sz="9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404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45</a:t>
            </a:r>
            <a:endParaRPr lang="es-ES" sz="9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568410" y="119191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43</a:t>
            </a:r>
            <a:endParaRPr lang="es-ES" sz="9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569826" y="616248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46</a:t>
            </a:r>
            <a:endParaRPr lang="es-ES" sz="9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10" y="1422748"/>
            <a:ext cx="3416300" cy="23749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8410" y="1445997"/>
            <a:ext cx="2463800" cy="32893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70" y="3797648"/>
            <a:ext cx="3430940" cy="22494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2210" y="1445996"/>
            <a:ext cx="2133600" cy="460107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8410" y="4432861"/>
            <a:ext cx="2463800" cy="1614206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6054935" y="1228899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44</a:t>
            </a:r>
            <a:endParaRPr lang="es-ES" sz="900" dirty="0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>
          <a:xfrm>
            <a:off x="8902232" y="518755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21</a:t>
            </a:fld>
            <a:endParaRPr lang="es-ES" dirty="0"/>
          </a:p>
        </p:txBody>
      </p:sp>
      <p:pic>
        <p:nvPicPr>
          <p:cNvPr id="22" name="Imagen 21" descr="logo arte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99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GUIÓN EXPLICATIVO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3" y="1532708"/>
            <a:ext cx="8679924" cy="6001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200" b="1" dirty="0" smtClean="0">
                <a:latin typeface="Metropolis Medium"/>
                <a:cs typeface="Metropolis Medium"/>
              </a:rPr>
              <a:t>Recomendaciones de uso para la visualización</a:t>
            </a:r>
          </a:p>
          <a:p>
            <a:pPr algn="just"/>
            <a:endParaRPr lang="es-ES_tradnl" sz="1200" b="1" dirty="0" smtClean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El material didáctico ha sido diseñado con la finalidad de apoyar a la comunidad docente y estudiantil hacia el conocimiento e identificación de los distintos espacios museísticos.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En las diapositivas se han seleccionado como soporte visual más de 100 imágenes, que invitarán a los usuarios a explorar y conocer cada uno de de los distintos espacios de acuerdo a cada clasificación, estas imágenes acompañadas de su descripción, servirán para permitir la reflexión y la identificación de los elementos que caracterizan a cada tipología.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Para su estudio y revisión el materias se ha dividido en dos partes:</a:t>
            </a: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La primera se refiere al conocimiento y función de cada museo para ir  introduciendo  al tema de la museología a partir del conocimiento e identificación de los mismos.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Asimismo, el diseño permite ser empleado y estudiado en grupo o de manera individual; y por su versatilidad también se puede usar en múltiples estrategias didácticas, todo ello, dependerán de la organización de las actividades que se integren en la planeación didáctica, del curso. 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Las imágenes se </a:t>
            </a:r>
            <a:r>
              <a:rPr lang="es-ES_tradnl" sz="1200" smtClean="0">
                <a:latin typeface="Metropolis Medium"/>
                <a:cs typeface="Metropolis Medium"/>
              </a:rPr>
              <a:t>encuentran numeradas, </a:t>
            </a:r>
            <a:r>
              <a:rPr lang="es-ES_tradnl" sz="1200" dirty="0" smtClean="0">
                <a:latin typeface="Metropolis Medium"/>
                <a:cs typeface="Metropolis Medium"/>
              </a:rPr>
              <a:t>con la finalidad de poder ser </a:t>
            </a:r>
            <a:r>
              <a:rPr lang="es-ES_tradnl" sz="1200" smtClean="0">
                <a:latin typeface="Metropolis Medium"/>
                <a:cs typeface="Metropolis Medium"/>
              </a:rPr>
              <a:t>re direccionadas; </a:t>
            </a:r>
            <a:r>
              <a:rPr lang="es-ES_tradnl" sz="1200" dirty="0" smtClean="0">
                <a:latin typeface="Metropolis Medium"/>
                <a:cs typeface="Metropolis Medium"/>
              </a:rPr>
              <a:t>ya que en el apartado de referencias, se incluye la URL de cada grupo y clasificación, acción que en todo momento  respeta los derechos de autor ya que se trata de una compilación y su uso es sólo con fines didácticos.</a:t>
            </a:r>
          </a:p>
          <a:p>
            <a:pPr algn="just"/>
            <a:endParaRPr lang="es-ES_tradnl" sz="1200" dirty="0" smtClean="0">
              <a:latin typeface="Metropolis Medium"/>
              <a:cs typeface="Metropolis Medium"/>
            </a:endParaRPr>
          </a:p>
          <a:p>
            <a:pPr algn="just"/>
            <a:r>
              <a:rPr lang="es-ES" sz="1200" dirty="0" smtClean="0">
                <a:latin typeface="Metropolis Medium"/>
                <a:cs typeface="Metropolis Medium"/>
              </a:rPr>
              <a:t>C</a:t>
            </a:r>
            <a:r>
              <a:rPr lang="es-ES_tradnl" sz="1200" dirty="0" smtClean="0">
                <a:latin typeface="Metropolis Medium"/>
                <a:cs typeface="Metropolis Medium"/>
              </a:rPr>
              <a:t>abe mencionar que el fundamento teórico y descriptivo sigue la propuesta del glosario de espacios museísticos del Programa de Museos Regionales y Comunitarios del Museo Nacional de Costa Rica. </a:t>
            </a:r>
            <a:r>
              <a:rPr lang="es-ES" sz="1200" dirty="0" smtClean="0">
                <a:latin typeface="Metropolis Medium"/>
                <a:cs typeface="Metropolis Medium"/>
              </a:rPr>
              <a:t>D</a:t>
            </a:r>
            <a:r>
              <a:rPr lang="es-ES_tradnl" sz="1200" dirty="0" err="1" smtClean="0">
                <a:latin typeface="Metropolis Medium"/>
                <a:cs typeface="Metropolis Medium"/>
              </a:rPr>
              <a:t>isponible</a:t>
            </a:r>
            <a:r>
              <a:rPr lang="es-ES_tradnl" sz="1200" dirty="0" smtClean="0">
                <a:latin typeface="Metropolis Medium"/>
                <a:cs typeface="Metropolis Medium"/>
              </a:rPr>
              <a:t> para </a:t>
            </a:r>
            <a:r>
              <a:rPr lang="es-ES_tradnl" sz="1200" dirty="0">
                <a:latin typeface="Metropolis Medium"/>
                <a:cs typeface="Metropolis Medium"/>
              </a:rPr>
              <a:t>su consulta en  </a:t>
            </a:r>
            <a:r>
              <a:rPr lang="es-ES_tradnl" sz="1200" dirty="0">
                <a:latin typeface="Metropolis Medium"/>
                <a:cs typeface="Metropolis Medium"/>
                <a:hlinkClick r:id="rId3"/>
              </a:rPr>
              <a:t>https://confluencias.go.cr/wp-content/uploads/2018/01/Glosario-Espacios-Muse%C3%</a:t>
            </a:r>
            <a:r>
              <a:rPr lang="es-ES_tradnl" sz="1200" dirty="0" smtClean="0">
                <a:latin typeface="Metropolis Medium"/>
                <a:cs typeface="Metropolis Medium"/>
                <a:hlinkClick r:id="rId3"/>
              </a:rPr>
              <a:t>ADsticos.pdf</a:t>
            </a:r>
            <a:endParaRPr lang="es-ES_tradnl" sz="1200" dirty="0" smtClean="0">
              <a:latin typeface="Metropolis Medium"/>
              <a:cs typeface="Metropolis Medium"/>
            </a:endParaRP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Estimación de tiempo para el estudio, reflexión e interacción del material didáctico:  tres sesiones de tres horas.</a:t>
            </a: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Recomendaciones técnicas: Material audiovisual </a:t>
            </a:r>
            <a:r>
              <a:rPr lang="es-ES_tradnl" sz="1200" dirty="0" err="1" smtClean="0">
                <a:latin typeface="Metropolis Medium"/>
                <a:cs typeface="Metropolis Medium"/>
              </a:rPr>
              <a:t>proyectable</a:t>
            </a:r>
            <a:r>
              <a:rPr lang="es-ES_tradnl" sz="1200" dirty="0" smtClean="0">
                <a:latin typeface="Metropolis Medium"/>
                <a:cs typeface="Metropolis Medium"/>
              </a:rPr>
              <a:t>, debido a  que de ser posible se re direccione a la proyección de un video, incluido en la diapositiva No. 5.</a:t>
            </a:r>
          </a:p>
          <a:p>
            <a:pPr algn="just"/>
            <a:r>
              <a:rPr lang="en-US" sz="1200" dirty="0" smtClean="0">
                <a:latin typeface="Metropolis Medium"/>
                <a:cs typeface="Metropolis Medium"/>
                <a:hlinkClick r:id="rId4"/>
              </a:rPr>
              <a:t>https</a:t>
            </a:r>
            <a:r>
              <a:rPr lang="en-US" sz="1200" dirty="0">
                <a:latin typeface="Metropolis Medium"/>
                <a:cs typeface="Metropolis Medium"/>
                <a:hlinkClick r:id="rId4"/>
              </a:rPr>
              <a:t>://www.youtube.com/watch?time_continue=63&amp;v=</a:t>
            </a:r>
            <a:r>
              <a:rPr lang="en-US" sz="1200" dirty="0" smtClean="0">
                <a:latin typeface="Metropolis Medium"/>
                <a:cs typeface="Metropolis Medium"/>
                <a:hlinkClick r:id="rId4"/>
              </a:rPr>
              <a:t>UK0l_d4WLAo</a:t>
            </a:r>
            <a:r>
              <a:rPr lang="en-US" sz="1200" dirty="0" smtClean="0">
                <a:latin typeface="Metropolis Medium"/>
                <a:cs typeface="Metropolis Medium"/>
              </a:rPr>
              <a:t> (se </a:t>
            </a:r>
            <a:r>
              <a:rPr lang="en-US" sz="1200" dirty="0" err="1" smtClean="0">
                <a:latin typeface="Metropolis Medium"/>
                <a:cs typeface="Metropolis Medium"/>
              </a:rPr>
              <a:t>requiere</a:t>
            </a:r>
            <a:r>
              <a:rPr lang="en-US" sz="1200" dirty="0" smtClean="0">
                <a:latin typeface="Metropolis Medium"/>
                <a:cs typeface="Metropolis Medium"/>
              </a:rPr>
              <a:t> </a:t>
            </a:r>
            <a:r>
              <a:rPr lang="en-US" sz="1200" dirty="0" err="1" smtClean="0">
                <a:latin typeface="Metropolis Medium"/>
                <a:cs typeface="Metropolis Medium"/>
              </a:rPr>
              <a:t>conexión</a:t>
            </a:r>
            <a:r>
              <a:rPr lang="en-US" sz="1200" dirty="0" smtClean="0">
                <a:latin typeface="Metropolis Medium"/>
                <a:cs typeface="Metropolis Medium"/>
              </a:rPr>
              <a:t> a Internet)</a:t>
            </a:r>
            <a:endParaRPr lang="en-US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 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7927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3</a:t>
            </a:fld>
            <a:endParaRPr lang="es-ES" dirty="0"/>
          </a:p>
        </p:txBody>
      </p:sp>
      <p:pic>
        <p:nvPicPr>
          <p:cNvPr id="11" name="Imagen 10" descr="logo art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9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GUIÓN EXPLICATIVO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1" y="1275475"/>
            <a:ext cx="8679924" cy="529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400" b="1" dirty="0" smtClean="0">
                <a:latin typeface="Metropolis Medium"/>
                <a:cs typeface="Metropolis Medium"/>
              </a:rPr>
              <a:t>Estrategias didácticas recomendadas: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b="1" dirty="0" smtClean="0">
                <a:latin typeface="Metropolis Medium"/>
                <a:cs typeface="Metropolis Medium"/>
              </a:rPr>
              <a:t>Para el docente:</a:t>
            </a:r>
          </a:p>
          <a:p>
            <a:pPr algn="just"/>
            <a:endParaRPr lang="es-ES_tradnl" sz="1200" dirty="0" smtClean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Emplear el método inductivo, realizar la actividad para promover en el aula un razonamiento a partir de la experiencia visual, en donde se parte de determinadas observaciones particulares, se extrae un principio general común que se construye de lo particular a lo general.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dirty="0" smtClean="0">
                <a:latin typeface="Metropolis Medium"/>
                <a:cs typeface="Metropolis Medium"/>
              </a:rPr>
              <a:t>El docente puede emplear los textos de referencia e invitar al pleno a los comentarios y a la reflexión.</a:t>
            </a:r>
          </a:p>
          <a:p>
            <a:pPr algn="just"/>
            <a:endParaRPr lang="es-ES_tradnl" sz="1200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b="1" dirty="0" smtClean="0">
                <a:latin typeface="Metropolis Medium"/>
                <a:cs typeface="Metropolis Medium"/>
              </a:rPr>
              <a:t>Para los estudiantes </a:t>
            </a:r>
          </a:p>
          <a:p>
            <a:pPr algn="just"/>
            <a:endParaRPr lang="es-ES_tradnl" sz="1200" b="1" dirty="0">
              <a:latin typeface="Metropolis Medium"/>
              <a:cs typeface="Metropolis Medium"/>
            </a:endParaRPr>
          </a:p>
          <a:p>
            <a:pPr algn="just"/>
            <a:r>
              <a:rPr lang="es-ES_tradnl" sz="1200" b="1" dirty="0" smtClean="0">
                <a:latin typeface="Metropolis Medium"/>
                <a:cs typeface="Metropolis Medium"/>
              </a:rPr>
              <a:t>Participar activamente en clase colaborando mediante su reflexión y conocimientos previos </a:t>
            </a:r>
          </a:p>
          <a:p>
            <a:pPr algn="just"/>
            <a:endParaRPr lang="es-ES_tradnl" sz="1200" b="1" dirty="0">
              <a:latin typeface="Metropolis Medium"/>
              <a:cs typeface="Metropolis Medium"/>
            </a:endParaRPr>
          </a:p>
          <a:p>
            <a:r>
              <a:rPr lang="es-ES_tradnl" sz="1200" b="1" dirty="0" smtClean="0"/>
              <a:t>observa</a:t>
            </a:r>
            <a:r>
              <a:rPr lang="es-ES_tradnl" sz="1200" dirty="0" smtClean="0"/>
              <a:t> </a:t>
            </a:r>
            <a:r>
              <a:rPr lang="es-ES_tradnl" sz="1200" dirty="0"/>
              <a:t>(directa o indirectamente) los objetos, hechos o fenómenos tal y como se presentan en la realidad.</a:t>
            </a:r>
          </a:p>
          <a:p>
            <a:r>
              <a:rPr lang="es-ES_tradnl" sz="1200" b="1" dirty="0" smtClean="0"/>
              <a:t>compara</a:t>
            </a:r>
            <a:r>
              <a:rPr lang="es-ES_tradnl" sz="1200" dirty="0" smtClean="0"/>
              <a:t> </a:t>
            </a:r>
            <a:r>
              <a:rPr lang="es-ES_tradnl" sz="1200" dirty="0"/>
              <a:t>y establece similitudes o diferencias entre los objetos, hechos o fenómenos observados.</a:t>
            </a:r>
          </a:p>
          <a:p>
            <a:r>
              <a:rPr lang="es-ES_tradnl" sz="1200" b="1" dirty="0" smtClean="0"/>
              <a:t>razona</a:t>
            </a:r>
            <a:r>
              <a:rPr lang="es-ES_tradnl" sz="1200" dirty="0" smtClean="0"/>
              <a:t> </a:t>
            </a:r>
            <a:r>
              <a:rPr lang="es-ES_tradnl" sz="1200" dirty="0"/>
              <a:t>y selecciona los elementos comunes a todos ellos (abstracción).</a:t>
            </a:r>
          </a:p>
          <a:p>
            <a:r>
              <a:rPr lang="es-ES_tradnl" sz="1200" b="1" dirty="0" smtClean="0"/>
              <a:t>generaliza</a:t>
            </a:r>
            <a:r>
              <a:rPr lang="es-ES_tradnl" sz="1200" dirty="0" smtClean="0"/>
              <a:t> </a:t>
            </a:r>
            <a:r>
              <a:rPr lang="es-ES_tradnl" sz="1200" dirty="0"/>
              <a:t>las características de los objetos, hechos o </a:t>
            </a:r>
            <a:r>
              <a:rPr lang="es-ES_tradnl" sz="1200" dirty="0" smtClean="0"/>
              <a:t>fenómenos </a:t>
            </a:r>
            <a:r>
              <a:rPr lang="es-ES_tradnl" sz="1200" dirty="0"/>
              <a:t>observados a todos los de su misma naturaleza</a:t>
            </a:r>
            <a:r>
              <a:rPr lang="es-ES_tradnl" sz="1200" dirty="0" smtClean="0"/>
              <a:t>.</a:t>
            </a:r>
          </a:p>
          <a:p>
            <a:endParaRPr lang="es-ES_tradnl" sz="1200" dirty="0"/>
          </a:p>
          <a:p>
            <a:r>
              <a:rPr lang="es-ES_tradnl" sz="1200" dirty="0"/>
              <a:t>L</a:t>
            </a:r>
            <a:r>
              <a:rPr lang="es-ES_tradnl" sz="1200" dirty="0" smtClean="0"/>
              <a:t>os alumnos son </a:t>
            </a:r>
            <a:r>
              <a:rPr lang="es-ES_tradnl" sz="1200" dirty="0"/>
              <a:t>los que observan, comparan e indican las características comunes, </a:t>
            </a:r>
            <a:r>
              <a:rPr lang="es-ES_tradnl" sz="1200" b="1" dirty="0"/>
              <a:t>mejorarán su capacidad para describir el concepto</a:t>
            </a:r>
            <a:r>
              <a:rPr lang="es-ES_tradnl" sz="1200" dirty="0"/>
              <a:t> final. Además, </a:t>
            </a:r>
            <a:r>
              <a:rPr lang="es-ES_tradnl" sz="1200" b="1" dirty="0"/>
              <a:t>se evitará la </a:t>
            </a:r>
            <a:r>
              <a:rPr lang="es-ES_tradnl" sz="1200" b="1" dirty="0" smtClean="0"/>
              <a:t>sobre generalización</a:t>
            </a:r>
            <a:r>
              <a:rPr lang="es-ES_tradnl" sz="1200" dirty="0"/>
              <a:t>, ya que durante el proceso han aprendido a discriminar aquello que no entra dentro de la definición del término</a:t>
            </a:r>
            <a:r>
              <a:rPr lang="es-ES_tradnl" sz="1200" dirty="0" smtClean="0"/>
              <a:t>. (podrán realizar ejercicios de navegación y ampliar las informaciones así como, conocer más sobre cada tipo de museo.</a:t>
            </a:r>
          </a:p>
          <a:p>
            <a:endParaRPr lang="es-ES_tradnl" sz="1200" dirty="0"/>
          </a:p>
          <a:p>
            <a:r>
              <a:rPr lang="es-ES_tradnl" sz="1200" dirty="0"/>
              <a:t>Este método</a:t>
            </a:r>
            <a:r>
              <a:rPr lang="es-ES_tradnl" sz="1200" b="1" dirty="0"/>
              <a:t> fomenta en los estudiantes la construcción y la comprensión de conceptos</a:t>
            </a:r>
            <a:r>
              <a:rPr lang="es-ES_tradnl" sz="1200" dirty="0"/>
              <a:t> y la práctica de las</a:t>
            </a:r>
            <a:r>
              <a:rPr lang="es-ES_tradnl" sz="1200" b="1" dirty="0"/>
              <a:t> destrezas de pensamiento</a:t>
            </a:r>
            <a:r>
              <a:rPr lang="es-ES_tradnl" sz="1200" dirty="0"/>
              <a:t>.</a:t>
            </a:r>
          </a:p>
          <a:p>
            <a:endParaRPr lang="es-ES_tradnl" sz="1200" dirty="0"/>
          </a:p>
          <a:p>
            <a:pPr algn="just"/>
            <a:endParaRPr lang="es-ES_tradnl" sz="1200" b="1" dirty="0" smtClean="0">
              <a:latin typeface="Metropolis Medium"/>
              <a:cs typeface="Metropolis Medium"/>
            </a:endParaRPr>
          </a:p>
          <a:p>
            <a:pPr algn="just"/>
            <a:endParaRPr lang="es-ES_tradnl" sz="1200" b="1" dirty="0">
              <a:latin typeface="Metropolis Medium"/>
              <a:cs typeface="Metropolis Medium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7927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4</a:t>
            </a:fld>
            <a:endParaRPr lang="es-ES" dirty="0"/>
          </a:p>
        </p:txBody>
      </p:sp>
      <p:pic>
        <p:nvPicPr>
          <p:cNvPr id="11" name="Imagen 10" descr="logo ar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89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GUIÓN EXPLICATIVO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1" y="1275475"/>
            <a:ext cx="86799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_tradnl" sz="1200" dirty="0" smtClean="0">
              <a:latin typeface="Metropolis Medium"/>
              <a:cs typeface="Metropolis Medium"/>
            </a:endParaRPr>
          </a:p>
          <a:p>
            <a:pPr algn="just"/>
            <a:endParaRPr lang="es-ES_tradnl" sz="1400" dirty="0">
              <a:latin typeface="Metropolis Medium"/>
              <a:cs typeface="Metropolis Medium"/>
            </a:endParaRPr>
          </a:p>
          <a:p>
            <a:pPr algn="just"/>
            <a:endParaRPr lang="es-ES_tradnl" sz="1200" b="1" dirty="0" smtClean="0">
              <a:latin typeface="Metropolis Medium"/>
              <a:cs typeface="Metropolis Medium"/>
            </a:endParaRPr>
          </a:p>
          <a:p>
            <a:pPr algn="just"/>
            <a:endParaRPr lang="es-ES_tradnl" sz="1200" b="1" dirty="0">
              <a:latin typeface="Metropolis Medium"/>
              <a:cs typeface="Metropolis Medium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7927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5</a:t>
            </a:fld>
            <a:endParaRPr lang="es-ES" dirty="0"/>
          </a:p>
        </p:txBody>
      </p:sp>
      <p:pic>
        <p:nvPicPr>
          <p:cNvPr id="11" name="Imagen 10" descr="logo ar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59591" y="1674673"/>
            <a:ext cx="99209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400" b="1" dirty="0">
                <a:latin typeface="Metropolis Medium"/>
                <a:cs typeface="Metropolis Medium"/>
              </a:rPr>
              <a:t>Especificaciones Técnicas</a:t>
            </a:r>
          </a:p>
          <a:p>
            <a:pPr algn="just"/>
            <a:endParaRPr lang="es-ES_tradnl" sz="1400" b="1" dirty="0">
              <a:latin typeface="Metropolis Medium"/>
              <a:cs typeface="Metropolis Medium"/>
            </a:endParaRPr>
          </a:p>
          <a:p>
            <a:pPr algn="just"/>
            <a:endParaRPr lang="es-ES_tradnl" sz="1400" dirty="0">
              <a:latin typeface="Metropolis Medium"/>
              <a:cs typeface="Metropolis Medium"/>
            </a:endParaRPr>
          </a:p>
          <a:p>
            <a:pPr algn="just"/>
            <a:r>
              <a:rPr lang="es-ES_tradnl" sz="1400" dirty="0">
                <a:latin typeface="Metropolis Medium"/>
                <a:cs typeface="Metropolis Medium"/>
              </a:rPr>
              <a:t>Archivo formato: </a:t>
            </a:r>
            <a:r>
              <a:rPr lang="es-ES_tradnl" sz="1400" dirty="0" smtClean="0">
                <a:latin typeface="Metropolis Medium"/>
                <a:cs typeface="Metropolis Medium"/>
              </a:rPr>
              <a:t>PowerPoint</a:t>
            </a:r>
          </a:p>
          <a:p>
            <a:pPr algn="just"/>
            <a:r>
              <a:rPr lang="es-ES_tradnl" sz="1400" b="1" dirty="0" smtClean="0">
                <a:latin typeface="Metropolis Medium"/>
                <a:cs typeface="Metropolis Medium"/>
              </a:rPr>
              <a:t>Por la extensión del material se ha dividido en dos partes (I y II)</a:t>
            </a:r>
            <a:endParaRPr lang="es-ES_tradnl" sz="1400" b="1" dirty="0">
              <a:latin typeface="Metropolis Medium"/>
              <a:cs typeface="Metropolis Medium"/>
            </a:endParaRPr>
          </a:p>
          <a:p>
            <a:pPr algn="just"/>
            <a:r>
              <a:rPr lang="es-ES_tradnl" sz="1400" dirty="0">
                <a:latin typeface="Metropolis Medium"/>
                <a:cs typeface="Metropolis Medium"/>
              </a:rPr>
              <a:t>Peso del archivo: 17.4 M</a:t>
            </a:r>
          </a:p>
          <a:p>
            <a:pPr algn="just"/>
            <a:r>
              <a:rPr lang="es-ES_tradnl" sz="1400" dirty="0">
                <a:latin typeface="Metropolis Medium"/>
                <a:cs typeface="Metropolis Medium"/>
              </a:rPr>
              <a:t>Volumen 1  y </a:t>
            </a:r>
            <a:r>
              <a:rPr lang="es-ES_tradnl" sz="1400" dirty="0" smtClean="0">
                <a:latin typeface="Metropolis Medium"/>
                <a:cs typeface="Metropolis Medium"/>
              </a:rPr>
              <a:t>2</a:t>
            </a:r>
          </a:p>
          <a:p>
            <a:pPr algn="just"/>
            <a:endParaRPr lang="es-ES_tradnl" sz="1400" dirty="0">
              <a:latin typeface="Metropolis Medium"/>
              <a:cs typeface="Metropolis Medium"/>
            </a:endParaRPr>
          </a:p>
          <a:p>
            <a:pPr algn="just"/>
            <a:r>
              <a:rPr lang="es-ES_tradnl" sz="1400" dirty="0" smtClean="0">
                <a:latin typeface="Metropolis Medium"/>
                <a:cs typeface="Metropolis Medium"/>
              </a:rPr>
              <a:t>Se requiere acceso a Internet para visualizar el video. </a:t>
            </a:r>
            <a:endParaRPr lang="es-ES_tradnl" sz="1400" dirty="0">
              <a:latin typeface="Metropolis Medium"/>
              <a:cs typeface="Metropol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95239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1" y="1275475"/>
            <a:ext cx="86799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_tradnl" sz="1200" dirty="0" smtClean="0">
              <a:latin typeface="Metropolis Medium"/>
              <a:cs typeface="Metropolis Medium"/>
            </a:endParaRPr>
          </a:p>
          <a:p>
            <a:pPr algn="just"/>
            <a:endParaRPr lang="es-ES_tradnl" sz="1400" dirty="0">
              <a:latin typeface="Metropolis Medium"/>
              <a:cs typeface="Metropolis Medium"/>
            </a:endParaRPr>
          </a:p>
          <a:p>
            <a:pPr algn="just"/>
            <a:endParaRPr lang="es-ES_tradnl" sz="1200" b="1" dirty="0" smtClean="0">
              <a:latin typeface="Metropolis Medium"/>
              <a:cs typeface="Metropolis Medium"/>
            </a:endParaRPr>
          </a:p>
          <a:p>
            <a:pPr algn="just"/>
            <a:endParaRPr lang="es-ES_tradnl" sz="1200" b="1" dirty="0">
              <a:latin typeface="Metropolis Medium"/>
              <a:cs typeface="Metropolis Medium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907927" y="5170509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6</a:t>
            </a:fld>
            <a:endParaRPr lang="es-ES" dirty="0"/>
          </a:p>
        </p:txBody>
      </p:sp>
      <p:pic>
        <p:nvPicPr>
          <p:cNvPr id="11" name="Imagen 10" descr="logo ar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336101" y="2786706"/>
            <a:ext cx="8924639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El ESPACIO</a:t>
            </a:r>
          </a:p>
          <a:p>
            <a:pPr algn="ctr"/>
            <a:r>
              <a:rPr lang="es-E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</a:t>
            </a:r>
          </a:p>
          <a:p>
            <a:r>
              <a:rPr lang="es-E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EL CONTEXTO DE LA EXPOSICIÓN</a:t>
            </a:r>
          </a:p>
          <a:p>
            <a:r>
              <a:rPr lang="es-ES_tradnl" sz="2000" dirty="0">
                <a:solidFill>
                  <a:schemeClr val="accent3">
                    <a:lumMod val="75000"/>
                  </a:schemeClr>
                </a:solidFill>
                <a:latin typeface="Metropolis Medium"/>
                <a:cs typeface="Metropolis Medium"/>
              </a:rPr>
              <a:t>La creación y/o habilitación de espacios para fines </a:t>
            </a:r>
            <a:r>
              <a:rPr lang="es-ES_tradnl" sz="2000" dirty="0" smtClean="0">
                <a:solidFill>
                  <a:schemeClr val="accent3">
                    <a:lumMod val="75000"/>
                  </a:schemeClr>
                </a:solidFill>
                <a:latin typeface="Metropolis Medium"/>
                <a:cs typeface="Metropolis Medium"/>
              </a:rPr>
              <a:t>museísticos</a:t>
            </a:r>
          </a:p>
          <a:p>
            <a:endParaRPr lang="es-ES_tradnl" sz="2000" dirty="0">
              <a:solidFill>
                <a:schemeClr val="accent3">
                  <a:lumMod val="75000"/>
                </a:schemeClr>
              </a:solidFill>
              <a:latin typeface="Metropolis Medium"/>
              <a:cs typeface="Metropolis Medium"/>
            </a:endParaRPr>
          </a:p>
          <a:p>
            <a:r>
              <a:rPr lang="es-ES_tradnl" sz="2000" dirty="0" smtClean="0">
                <a:solidFill>
                  <a:schemeClr val="accent3">
                    <a:lumMod val="75000"/>
                  </a:schemeClr>
                </a:solidFill>
                <a:latin typeface="Metropolis Medium"/>
                <a:cs typeface="Metropolis Medium"/>
              </a:rPr>
              <a:t>PARTE I</a:t>
            </a:r>
            <a:endParaRPr lang="es-ES_tradnl" sz="2000" dirty="0">
              <a:solidFill>
                <a:schemeClr val="accent3">
                  <a:lumMod val="75000"/>
                </a:schemeClr>
              </a:solidFill>
              <a:latin typeface="Metropolis Medium"/>
              <a:cs typeface="Metropolis Medium"/>
            </a:endParaRPr>
          </a:p>
          <a:p>
            <a:endParaRPr lang="es-E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1209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El contexto de la Exposición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1" y="1005553"/>
            <a:ext cx="86799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400" b="1" dirty="0" smtClean="0">
                <a:latin typeface="Metropolis Medium"/>
                <a:cs typeface="Metropolis Medium"/>
              </a:rPr>
              <a:t>Introducción</a:t>
            </a:r>
          </a:p>
          <a:p>
            <a:pPr algn="just"/>
            <a:endParaRPr lang="es-ES_tradnl" dirty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Las sociedades han sufrido transformaciones radicales y esto las ha colocado en un plano cada vez más complejo, por lo que se requiere considerar actividades que hasta cierto punto se han normalizado, como por ejemplo: una exposición artística ya sea dentro o fuera de un museo. </a:t>
            </a: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Una exposición artística, demanda nuevas acciones que deriven en estrategias que ayuden a construir otras miradas y  formas de experimentar y vivir una exposición, no importando el lugar y el espacio; por lo tanto éste material contiene información respecto a las distintas formas y posibilidades que podrán considerar los y las estudiantes como nuevas posibilidades de creación de espacio y a su vez ampliar el concepto al transitar de lo local a lo global, empleando otras herramientas de apoyo como las digitales.</a:t>
            </a:r>
          </a:p>
          <a:p>
            <a:pPr algn="just"/>
            <a:endParaRPr lang="es-ES_tradnl" dirty="0">
              <a:latin typeface="Metropolis Medium"/>
              <a:cs typeface="Metropolis Medium"/>
            </a:endParaRPr>
          </a:p>
        </p:txBody>
      </p:sp>
      <p:pic>
        <p:nvPicPr>
          <p:cNvPr id="11" name="Imagen 10" descr="logo ar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  <p:sp>
        <p:nvSpPr>
          <p:cNvPr id="13" name="Marcador de número de diapositiva 2"/>
          <p:cNvSpPr txBox="1">
            <a:spLocks/>
          </p:cNvSpPr>
          <p:nvPr/>
        </p:nvSpPr>
        <p:spPr>
          <a:xfrm>
            <a:off x="8902232" y="5170509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890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742881"/>
            <a:ext cx="7934948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El contexto de la Exposición</a:t>
            </a:r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3" y="1532708"/>
            <a:ext cx="8679924" cy="4137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Por lo anterior, el museo debe cambiar su enfoque, para atender las demandas de una sociedad que necesita involucrarse en dinámicas relacionadas con nuevos temas</a:t>
            </a:r>
            <a:r>
              <a:rPr lang="es-ES_tradnl" dirty="0">
                <a:latin typeface="Metropolis Medium"/>
                <a:cs typeface="Metropolis Medium"/>
              </a:rPr>
              <a:t>;</a:t>
            </a:r>
            <a:r>
              <a:rPr lang="es-ES_tradnl" dirty="0" smtClean="0">
                <a:latin typeface="Metropolis Medium"/>
                <a:cs typeface="Metropolis Medium"/>
              </a:rPr>
              <a:t> es por ello que el uso de los medios tecnológicos, contenidos y recorridos virtuales son necesarios.</a:t>
            </a: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Como ejemplo le invitamos a ver el</a:t>
            </a:r>
          </a:p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video:</a:t>
            </a:r>
          </a:p>
          <a:p>
            <a:pPr algn="just">
              <a:lnSpc>
                <a:spcPct val="150000"/>
              </a:lnSpc>
            </a:pPr>
            <a:r>
              <a:rPr lang="es-ES_tradnl" dirty="0" smtClean="0">
                <a:latin typeface="Metropolis Medium"/>
                <a:cs typeface="Metropolis Medium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  <a:hlinkClick r:id="rId3"/>
            </a:endParaRP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Metropolis Medium"/>
                <a:cs typeface="Metropolis Medium"/>
                <a:hlinkClick r:id="rId3"/>
              </a:rPr>
              <a:t>https</a:t>
            </a:r>
            <a:r>
              <a:rPr lang="en-US" sz="1400" dirty="0">
                <a:latin typeface="Metropolis Medium"/>
                <a:cs typeface="Metropolis Medium"/>
                <a:hlinkClick r:id="rId3"/>
              </a:rPr>
              <a:t>://www.youtube.com/watch?time_continue=63&amp;v=</a:t>
            </a:r>
            <a:r>
              <a:rPr lang="en-US" sz="1400" dirty="0" smtClean="0">
                <a:latin typeface="Metropolis Medium"/>
                <a:cs typeface="Metropolis Medium"/>
                <a:hlinkClick r:id="rId3"/>
              </a:rPr>
              <a:t>UK0l_d4WLAo</a:t>
            </a:r>
            <a:endParaRPr lang="en-US" sz="1400" dirty="0" smtClean="0">
              <a:latin typeface="Metropolis Medium"/>
              <a:cs typeface="Metropolis Medium"/>
            </a:endParaRPr>
          </a:p>
        </p:txBody>
      </p:sp>
      <p:pic>
        <p:nvPicPr>
          <p:cNvPr id="3" name="Imagen 2" descr="Captura de pantalla 2019-09-25 a las 10.52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82" y="3037767"/>
            <a:ext cx="3929336" cy="1920077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902232" y="5131963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8</a:t>
            </a:fld>
            <a:endParaRPr lang="es-ES" dirty="0"/>
          </a:p>
        </p:txBody>
      </p:sp>
      <p:pic>
        <p:nvPicPr>
          <p:cNvPr id="12" name="Imagen 11" descr="logo art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45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213666" y="-4247951"/>
            <a:ext cx="1012190" cy="943951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10154975" y="-749752"/>
            <a:ext cx="1012192" cy="2443111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572498" y="-519474"/>
            <a:ext cx="7934948" cy="1930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Metropolis Extra Bold"/>
                <a:cs typeface="Metropolis Extra Bold"/>
              </a:rPr>
              <a:t>1.1. La creación y Habilitación de espacios museísticos</a:t>
            </a:r>
            <a:endParaRPr lang="es-ES" sz="24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73130" y="6279969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668630" y="6395385"/>
            <a:ext cx="2213994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6962862" y="6395010"/>
            <a:ext cx="4800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Metropolis Light"/>
                <a:cs typeface="Metropolis Light"/>
              </a:rPr>
              <a:t>  Seminario Pragmático III</a:t>
            </a:r>
            <a:endParaRPr lang="es-ES" sz="900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9591" y="1532708"/>
            <a:ext cx="8679924" cy="468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_tradnl" sz="2000" b="1" dirty="0" smtClean="0"/>
              <a:t>El museo</a:t>
            </a:r>
            <a:r>
              <a:rPr lang="es-ES_tradnl" dirty="0"/>
              <a:t>: “Un museo es una institución permanente, sin fines de lucro y al servicio de la sociedad y su desarrollo, que es accesible al público y acopia, conserva, investiga, difunde y expone el patrimonio material e inmaterial de los pueblos y su entorno para que sea </a:t>
            </a:r>
            <a:r>
              <a:rPr lang="es-ES_tradnl" dirty="0" smtClean="0"/>
              <a:t>estudiado, </a:t>
            </a:r>
            <a:r>
              <a:rPr lang="es-ES_tradnl" dirty="0"/>
              <a:t>eduque y deleite al público” (ICOM, 2013, p. 15), </a:t>
            </a:r>
            <a:endParaRPr lang="es-ES_tradnl" dirty="0" smtClean="0"/>
          </a:p>
          <a:p>
            <a:pPr algn="just">
              <a:lnSpc>
                <a:spcPct val="150000"/>
              </a:lnSpc>
            </a:pPr>
            <a:r>
              <a:rPr lang="es-ES_tradnl" b="1" dirty="0" smtClean="0">
                <a:latin typeface="Metropolis Medium"/>
                <a:cs typeface="Metropolis Medium"/>
              </a:rPr>
              <a:t>La museología: </a:t>
            </a:r>
            <a:r>
              <a:rPr lang="es-ES_tradnl" dirty="0" smtClean="0">
                <a:latin typeface="Metropolis Medium"/>
                <a:cs typeface="Metropolis Medium"/>
              </a:rPr>
              <a:t>Según </a:t>
            </a:r>
            <a:r>
              <a:rPr lang="es-ES_tradnl" dirty="0" err="1" smtClean="0">
                <a:latin typeface="Metropolis Medium"/>
                <a:cs typeface="Metropolis Medium"/>
              </a:rPr>
              <a:t>Léon</a:t>
            </a:r>
            <a:r>
              <a:rPr lang="es-ES_tradnl" dirty="0" smtClean="0">
                <a:latin typeface="Metropolis Medium"/>
                <a:cs typeface="Metropolis Medium"/>
              </a:rPr>
              <a:t>, Aurora (1978). “es una rama de las humanidades que trata de los museos, su historia, su influencia en la sociedad y las técnicas de conservación y catalogación.</a:t>
            </a:r>
            <a:endParaRPr lang="es-ES_tradnl" dirty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 smtClean="0">
              <a:latin typeface="Metropolis Medium"/>
              <a:cs typeface="Metropolis Medium"/>
            </a:endParaRPr>
          </a:p>
          <a:p>
            <a:pPr algn="just">
              <a:lnSpc>
                <a:spcPct val="150000"/>
              </a:lnSpc>
            </a:pPr>
            <a:endParaRPr lang="es-ES_tradnl" dirty="0">
              <a:latin typeface="Metropolis Medium"/>
              <a:cs typeface="Metropolis Medium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91" y="4575413"/>
            <a:ext cx="2971746" cy="186832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165" y="4575413"/>
            <a:ext cx="2638745" cy="18683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5237" y="4570476"/>
            <a:ext cx="2804278" cy="187325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3513802" y="6443734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1</a:t>
            </a:r>
            <a:endParaRPr lang="es-ES" sz="9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6305414" y="6419205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2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9257262" y="6420218"/>
            <a:ext cx="323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3</a:t>
            </a: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>
          <a:xfrm>
            <a:off x="8854035" y="5174594"/>
            <a:ext cx="2771458" cy="365125"/>
          </a:xfrm>
        </p:spPr>
        <p:txBody>
          <a:bodyPr/>
          <a:lstStyle/>
          <a:p>
            <a:fld id="{18FDBAE8-0AD5-4C4A-B0F5-4BBC06F38D92}" type="slidenum">
              <a:rPr lang="es-ES" smtClean="0"/>
              <a:t>9</a:t>
            </a:fld>
            <a:endParaRPr lang="es-ES" dirty="0"/>
          </a:p>
        </p:txBody>
      </p:sp>
      <p:pic>
        <p:nvPicPr>
          <p:cNvPr id="22" name="Imagen 21" descr="logo art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21" y="5539719"/>
            <a:ext cx="993169" cy="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0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2214</Words>
  <Application>Microsoft Macintosh PowerPoint</Application>
  <PresentationFormat>Personalizado</PresentationFormat>
  <Paragraphs>339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SEMINARIO PRAGMÁTICO III Material didáctico Unidad I El contexto de la exposición  Elaboró: Dra. Celia Guadalupe Morales González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lupitamorales</cp:lastModifiedBy>
  <cp:revision>132</cp:revision>
  <dcterms:created xsi:type="dcterms:W3CDTF">2013-06-28T15:10:46Z</dcterms:created>
  <dcterms:modified xsi:type="dcterms:W3CDTF">2019-10-01T02:08:14Z</dcterms:modified>
</cp:coreProperties>
</file>