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22" showSpecialPlsOnTitleSld="0" saveSubsetFonts="1" autoCompressPictures="0">
  <p:sldMasterIdLst>
    <p:sldMasterId id="2147483648" r:id="rId1"/>
  </p:sldMasterIdLst>
  <p:notesMasterIdLst>
    <p:notesMasterId r:id="rId27"/>
  </p:notesMasterIdLst>
  <p:handoutMasterIdLst>
    <p:handoutMasterId r:id="rId28"/>
  </p:handoutMasterIdLst>
  <p:sldIdLst>
    <p:sldId id="305" r:id="rId2"/>
    <p:sldId id="279" r:id="rId3"/>
    <p:sldId id="280" r:id="rId4"/>
    <p:sldId id="281" r:id="rId5"/>
    <p:sldId id="282" r:id="rId6"/>
    <p:sldId id="283" r:id="rId7"/>
    <p:sldId id="284" r:id="rId8"/>
    <p:sldId id="285" r:id="rId9"/>
    <p:sldId id="286" r:id="rId10"/>
    <p:sldId id="290" r:id="rId11"/>
    <p:sldId id="287" r:id="rId12"/>
    <p:sldId id="288" r:id="rId13"/>
    <p:sldId id="291" r:id="rId14"/>
    <p:sldId id="292" r:id="rId15"/>
    <p:sldId id="293" r:id="rId16"/>
    <p:sldId id="294" r:id="rId17"/>
    <p:sldId id="295" r:id="rId18"/>
    <p:sldId id="259" r:id="rId19"/>
    <p:sldId id="273" r:id="rId20"/>
    <p:sldId id="278" r:id="rId21"/>
    <p:sldId id="289" r:id="rId22"/>
    <p:sldId id="300" r:id="rId23"/>
    <p:sldId id="297" r:id="rId24"/>
    <p:sldId id="298" r:id="rId25"/>
    <p:sldId id="301" r:id="rId26"/>
  </p:sldIdLst>
  <p:sldSz cx="11877675" cy="6858000"/>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4" autoAdjust="0"/>
    <p:restoredTop sz="86404" autoAdjust="0"/>
  </p:normalViewPr>
  <p:slideViewPr>
    <p:cSldViewPr snapToGrid="0" snapToObjects="1">
      <p:cViewPr>
        <p:scale>
          <a:sx n="108" d="100"/>
          <a:sy n="108" d="100"/>
        </p:scale>
        <p:origin x="-1616" y="-1608"/>
      </p:cViewPr>
      <p:guideLst>
        <p:guide orient="horz" pos="2160"/>
        <p:guide pos="37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FEAFCB-6B1D-CE41-B594-44D018B90C49}" type="datetime1">
              <a:rPr lang="es-MX" smtClean="0"/>
              <a:t>30/09/19</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s-ES" smtClean="0"/>
              <a:t>1</a:t>
            </a:r>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9AFB41D-8B80-DD4B-8121-1DBB59528626}" type="slidenum">
              <a:rPr lang="es-ES" smtClean="0"/>
              <a:t>‹Nr.›</a:t>
            </a:fld>
            <a:endParaRPr lang="es-ES"/>
          </a:p>
        </p:txBody>
      </p:sp>
    </p:spTree>
    <p:extLst>
      <p:ext uri="{BB962C8B-B14F-4D97-AF65-F5344CB8AC3E}">
        <p14:creationId xmlns:p14="http://schemas.microsoft.com/office/powerpoint/2010/main" val="43111307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692E5F-F25A-704F-9718-7DC0B752DE65}" type="datetime1">
              <a:rPr lang="es-MX" smtClean="0"/>
              <a:t>30/09/19</a:t>
            </a:fld>
            <a:endParaRPr lang="es-ES"/>
          </a:p>
        </p:txBody>
      </p:sp>
      <p:sp>
        <p:nvSpPr>
          <p:cNvPr id="4" name="Marcador de imagen de diapositiva 3"/>
          <p:cNvSpPr>
            <a:spLocks noGrp="1" noRot="1" noChangeAspect="1"/>
          </p:cNvSpPr>
          <p:nvPr>
            <p:ph type="sldImg" idx="2"/>
          </p:nvPr>
        </p:nvSpPr>
        <p:spPr>
          <a:xfrm>
            <a:off x="460375" y="685800"/>
            <a:ext cx="593725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s-ES" smtClean="0"/>
              <a:t>1</a:t>
            </a:r>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‹Nr.›</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40</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41</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42</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43</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44</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45</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46</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60375" y="685800"/>
            <a:ext cx="5937250" cy="3429000"/>
          </a:xfrm>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
        <p:nvSpPr>
          <p:cNvPr id="5" name="Marcador de pie de página 4"/>
          <p:cNvSpPr>
            <a:spLocks noGrp="1"/>
          </p:cNvSpPr>
          <p:nvPr>
            <p:ph type="ftr" sz="quarter" idx="11"/>
          </p:nvPr>
        </p:nvSpPr>
        <p:spPr/>
        <p:txBody>
          <a:bodyPr/>
          <a:lstStyle/>
          <a:p>
            <a:r>
              <a:rPr lang="es-ES" smtClean="0"/>
              <a:t>1</a:t>
            </a:r>
            <a:endParaRPr lang="es-ES"/>
          </a:p>
        </p:txBody>
      </p:sp>
    </p:spTree>
    <p:extLst>
      <p:ext uri="{BB962C8B-B14F-4D97-AF65-F5344CB8AC3E}">
        <p14:creationId xmlns:p14="http://schemas.microsoft.com/office/powerpoint/2010/main" val="3418007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890826" y="2130426"/>
            <a:ext cx="10096024"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781651" y="3886200"/>
            <a:ext cx="831437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13B317E-503B-274A-B4BC-AB7219B5DE2D}" type="datetime1">
              <a:rPr lang="es-MX" smtClean="0"/>
              <a:t>30/09/19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D3EDDF9-79E8-7A40-965B-CFCCD7DE720F}" type="datetime1">
              <a:rPr lang="es-MX" smtClean="0"/>
              <a:t>30/09/19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611314" y="274639"/>
            <a:ext cx="2672477"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593884" y="274639"/>
            <a:ext cx="7819469"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88F7118-BFE0-4A4D-9EDB-9E171C15FD10}" type="datetime1">
              <a:rPr lang="es-MX" smtClean="0"/>
              <a:t>30/09/19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B25BB14A-08FE-2246-8B27-F6156DA11181}" type="datetime1">
              <a:rPr lang="es-MX" smtClean="0"/>
              <a:t>30/09/19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38254" y="4406901"/>
            <a:ext cx="10096024"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938254" y="2906713"/>
            <a:ext cx="10096024"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F5C9051B-B61B-3140-919F-C99FE8DE4EEE}" type="datetime1">
              <a:rPr lang="es-MX" smtClean="0"/>
              <a:t>30/09/19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593884" y="1600201"/>
            <a:ext cx="524597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6037818" y="1600201"/>
            <a:ext cx="524597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1E8CD6BC-22B5-3C4F-A374-86179121E419}" type="datetime1">
              <a:rPr lang="es-MX" smtClean="0"/>
              <a:t>30/09/19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593884" y="1535113"/>
            <a:ext cx="524803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593884" y="2174875"/>
            <a:ext cx="524803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6033695" y="1535113"/>
            <a:ext cx="525009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6033695" y="2174875"/>
            <a:ext cx="525009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AD3A036C-029B-6D4E-A4B5-6709CA8D984E}" type="datetime1">
              <a:rPr lang="es-MX" smtClean="0"/>
              <a:t>30/09/19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EB7F8469-6145-0545-8722-6A23AB50C150}" type="datetime1">
              <a:rPr lang="es-MX" smtClean="0"/>
              <a:t>30/09/19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554F717-D6E0-8A42-B8A5-802510B113E4}" type="datetime1">
              <a:rPr lang="es-MX" smtClean="0"/>
              <a:t>30/09/19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593885" y="273050"/>
            <a:ext cx="390767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4643841" y="273051"/>
            <a:ext cx="66399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593885" y="1435101"/>
            <a:ext cx="390767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BF53E191-10B6-7A46-9519-468029FD63A6}" type="datetime1">
              <a:rPr lang="es-MX" smtClean="0"/>
              <a:t>30/09/19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28107" y="4800600"/>
            <a:ext cx="7126605"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2328107" y="612775"/>
            <a:ext cx="71266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2328107" y="5367338"/>
            <a:ext cx="71266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CA32B14B-F20D-7C4F-9D92-F0B1799C8F8E}" type="datetime1">
              <a:rPr lang="es-MX" smtClean="0"/>
              <a:t>30/09/19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593884" y="274638"/>
            <a:ext cx="10689908"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593884" y="1600201"/>
            <a:ext cx="10689908"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593884" y="6356351"/>
            <a:ext cx="277145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D76CA-A8D1-304D-8CC0-9401457C661C}" type="datetime1">
              <a:rPr lang="es-MX" smtClean="0"/>
              <a:t>30/09/19</a:t>
            </a:fld>
            <a:endParaRPr lang="es-ES"/>
          </a:p>
        </p:txBody>
      </p:sp>
      <p:sp>
        <p:nvSpPr>
          <p:cNvPr id="5" name="Marcador de pie de página 4"/>
          <p:cNvSpPr>
            <a:spLocks noGrp="1"/>
          </p:cNvSpPr>
          <p:nvPr>
            <p:ph type="ftr" sz="quarter" idx="3"/>
          </p:nvPr>
        </p:nvSpPr>
        <p:spPr>
          <a:xfrm>
            <a:off x="4058206" y="6356351"/>
            <a:ext cx="37612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512334" y="6356351"/>
            <a:ext cx="277145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‹Nr.›</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7" Type="http://schemas.openxmlformats.org/officeDocument/2006/relationships/image" Target="../media/image46.png"/><Relationship Id="rId8" Type="http://schemas.openxmlformats.org/officeDocument/2006/relationships/image" Target="../media/image47.png"/><Relationship Id="rId9"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6" Type="http://schemas.openxmlformats.org/officeDocument/2006/relationships/image" Target="../media/image51.png"/><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6" Type="http://schemas.openxmlformats.org/officeDocument/2006/relationships/image" Target="../media/image55.png"/><Relationship Id="rId7" Type="http://schemas.openxmlformats.org/officeDocument/2006/relationships/image" Target="../media/image56.png"/><Relationship Id="rId8"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8.png"/><Relationship Id="rId5" Type="http://schemas.openxmlformats.org/officeDocument/2006/relationships/image" Target="../media/image59.png"/><Relationship Id="rId6" Type="http://schemas.openxmlformats.org/officeDocument/2006/relationships/image" Target="../media/image60.png"/><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5" Type="http://schemas.openxmlformats.org/officeDocument/2006/relationships/image" Target="../media/image63.png"/><Relationship Id="rId6" Type="http://schemas.openxmlformats.org/officeDocument/2006/relationships/image" Target="../media/image64.png"/><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hyperlink" Target="https://www.youtube.com/watch?time_continue=63&amp;v=UK0l_d4WLAo" TargetMode="External"/><Relationship Id="rId5" Type="http://schemas.openxmlformats.org/officeDocument/2006/relationships/hyperlink" Target="https://confluencias.go.cr/wp-content/uploads/2018/01/Glosario-Espacios-Muse%C3%ADsticos.pdf" TargetMode="External"/><Relationship Id="rId6" Type="http://schemas.openxmlformats.org/officeDocument/2006/relationships/hyperlink" Target="https://www.google.com/search?q=espacios+muse%C3%ADsticos+en+M%C3%A9xico&amp;client=firefox-b-d&amp;source=lnms&amp;tbm=isch&amp;sa=X&amp;ved=0ahUKEwiviYP5rOzkAhVSF6wKHTAyCs0Q_AUIESgB&amp;biw=1133&amp;bih=1242%23imgrc=quE3eQWJJYm8mM"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6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6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6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6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6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6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6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213666" y="-4247951"/>
            <a:ext cx="1012190" cy="94395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10154975" y="-749752"/>
            <a:ext cx="1012192" cy="2443111"/>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572498" y="-742881"/>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Metropolis Extra Bold"/>
              <a:cs typeface="Metropolis Extra Bold"/>
            </a:endParaRPr>
          </a:p>
        </p:txBody>
      </p:sp>
      <p:sp>
        <p:nvSpPr>
          <p:cNvPr id="23" name="CuadroTexto 22"/>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2" name="Rectángulo 1"/>
          <p:cNvSpPr/>
          <p:nvPr/>
        </p:nvSpPr>
        <p:spPr>
          <a:xfrm>
            <a:off x="759591" y="1275475"/>
            <a:ext cx="8679924" cy="861774"/>
          </a:xfrm>
          <a:prstGeom prst="rect">
            <a:avLst/>
          </a:prstGeom>
        </p:spPr>
        <p:txBody>
          <a:bodyPr wrap="square">
            <a:spAutoFit/>
          </a:bodyPr>
          <a:lstStyle/>
          <a:p>
            <a:pPr algn="just"/>
            <a:endParaRPr lang="es-ES_tradnl" sz="1200" dirty="0" smtClean="0">
              <a:latin typeface="Metropolis Medium"/>
              <a:cs typeface="Metropolis Medium"/>
            </a:endParaRPr>
          </a:p>
          <a:p>
            <a:pPr algn="just"/>
            <a:endParaRPr lang="es-ES_tradnl" sz="1400" dirty="0">
              <a:latin typeface="Metropolis Medium"/>
              <a:cs typeface="Metropolis Medium"/>
            </a:endParaRPr>
          </a:p>
          <a:p>
            <a:pPr algn="just"/>
            <a:endParaRPr lang="es-ES_tradnl" sz="1200" b="1" dirty="0" smtClean="0">
              <a:latin typeface="Metropolis Medium"/>
              <a:cs typeface="Metropolis Medium"/>
            </a:endParaRPr>
          </a:p>
          <a:p>
            <a:pPr algn="just"/>
            <a:endParaRPr lang="es-ES_tradnl" sz="1200" b="1" dirty="0">
              <a:latin typeface="Metropolis Medium"/>
              <a:cs typeface="Metropolis Medium"/>
            </a:endParaRPr>
          </a:p>
        </p:txBody>
      </p:sp>
      <p:sp>
        <p:nvSpPr>
          <p:cNvPr id="3" name="Marcador de número de diapositiva 2"/>
          <p:cNvSpPr>
            <a:spLocks noGrp="1"/>
          </p:cNvSpPr>
          <p:nvPr>
            <p:ph type="sldNum" sz="quarter" idx="12"/>
          </p:nvPr>
        </p:nvSpPr>
        <p:spPr>
          <a:xfrm>
            <a:off x="8907927" y="5170509"/>
            <a:ext cx="2771458" cy="365125"/>
          </a:xfrm>
        </p:spPr>
        <p:txBody>
          <a:bodyPr/>
          <a:lstStyle/>
          <a:p>
            <a:fld id="{18FDBAE8-0AD5-4C4A-B0F5-4BBC06F38D92}" type="slidenum">
              <a:rPr lang="es-ES" smtClean="0"/>
              <a:t>22</a:t>
            </a:fld>
            <a:endParaRPr lang="es-ES" dirty="0"/>
          </a:p>
        </p:txBody>
      </p:sp>
      <p:pic>
        <p:nvPicPr>
          <p:cNvPr id="11" name="Imagen 10" descr="logo art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
        <p:nvSpPr>
          <p:cNvPr id="5" name="CuadroTexto 4"/>
          <p:cNvSpPr txBox="1"/>
          <p:nvPr/>
        </p:nvSpPr>
        <p:spPr>
          <a:xfrm>
            <a:off x="1336101" y="2786706"/>
            <a:ext cx="8924639" cy="3724096"/>
          </a:xfrm>
          <a:prstGeom prst="rect">
            <a:avLst/>
          </a:prstGeom>
          <a:noFill/>
        </p:spPr>
        <p:txBody>
          <a:bodyPr wrap="none" rtlCol="0">
            <a:spAutoFit/>
          </a:bodyPr>
          <a:lstStyle/>
          <a:p>
            <a:pPr algn="ctr"/>
            <a:r>
              <a:rPr lang="es-ES" sz="4400" b="1" spc="300" dirty="0"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rPr>
              <a:t>MUSEO </a:t>
            </a:r>
          </a:p>
          <a:p>
            <a:pPr algn="ctr"/>
            <a:r>
              <a:rPr lang="es-ES" sz="4400" b="1" spc="300" dirty="0"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rPr>
              <a:t>Y</a:t>
            </a:r>
          </a:p>
          <a:p>
            <a:r>
              <a:rPr lang="es-ES" sz="4400" b="1" spc="300" dirty="0"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rPr>
              <a:t>EL CONTEXTO DE LA EXPOSICIÓN</a:t>
            </a:r>
          </a:p>
          <a:p>
            <a:r>
              <a:rPr lang="es-ES_tradnl" sz="2000" dirty="0">
                <a:solidFill>
                  <a:schemeClr val="accent3">
                    <a:lumMod val="75000"/>
                  </a:schemeClr>
                </a:solidFill>
                <a:latin typeface="Metropolis Medium"/>
                <a:cs typeface="Metropolis Medium"/>
              </a:rPr>
              <a:t>La creación y/o habilitación de espacios para fines </a:t>
            </a:r>
            <a:r>
              <a:rPr lang="es-ES_tradnl" sz="2000" dirty="0" smtClean="0">
                <a:solidFill>
                  <a:schemeClr val="accent3">
                    <a:lumMod val="75000"/>
                  </a:schemeClr>
                </a:solidFill>
                <a:latin typeface="Metropolis Medium"/>
                <a:cs typeface="Metropolis Medium"/>
              </a:rPr>
              <a:t>museísticos</a:t>
            </a:r>
          </a:p>
          <a:p>
            <a:endParaRPr lang="es-ES_tradnl" sz="2000" dirty="0">
              <a:solidFill>
                <a:schemeClr val="accent3">
                  <a:lumMod val="75000"/>
                </a:schemeClr>
              </a:solidFill>
              <a:latin typeface="Metropolis Medium"/>
              <a:cs typeface="Metropolis Medium"/>
            </a:endParaRPr>
          </a:p>
          <a:p>
            <a:r>
              <a:rPr lang="es-ES_tradnl" sz="2000" dirty="0" smtClean="0">
                <a:solidFill>
                  <a:schemeClr val="accent3">
                    <a:lumMod val="75000"/>
                  </a:schemeClr>
                </a:solidFill>
                <a:latin typeface="Metropolis Medium"/>
                <a:cs typeface="Metropolis Medium"/>
              </a:rPr>
              <a:t>PARTE </a:t>
            </a:r>
            <a:r>
              <a:rPr lang="es-ES_tradnl" sz="2000" dirty="0" smtClean="0">
                <a:solidFill>
                  <a:schemeClr val="accent3">
                    <a:lumMod val="75000"/>
                  </a:schemeClr>
                </a:solidFill>
                <a:latin typeface="Metropolis Medium"/>
                <a:cs typeface="Metropolis Medium"/>
              </a:rPr>
              <a:t>II </a:t>
            </a:r>
            <a:endParaRPr lang="es-ES_tradnl" sz="2000" dirty="0">
              <a:solidFill>
                <a:schemeClr val="accent3">
                  <a:lumMod val="75000"/>
                </a:schemeClr>
              </a:solidFill>
              <a:latin typeface="Metropolis Medium"/>
              <a:cs typeface="Metropolis Medium"/>
            </a:endParaRPr>
          </a:p>
          <a:p>
            <a:endParaRPr lang="es-ES" sz="4400" b="1" spc="300" dirty="0">
              <a:ln w="11430" cmpd="sng">
                <a:solidFill>
                  <a:schemeClr val="accent1">
                    <a:tint val="10000"/>
                  </a:schemeClr>
                </a:solidFill>
                <a:prstDash val="solid"/>
                <a:miter lim="800000"/>
              </a:ln>
              <a:solidFill>
                <a:schemeClr val="accent3">
                  <a:lumMod val="75000"/>
                </a:schemeClr>
              </a:solidFill>
              <a:effectLst>
                <a:glow rad="45500">
                  <a:schemeClr val="accent1">
                    <a:satMod val="220000"/>
                    <a:alpha val="35000"/>
                  </a:schemeClr>
                </a:glow>
              </a:effectLst>
            </a:endParaRPr>
          </a:p>
        </p:txBody>
      </p:sp>
    </p:spTree>
    <p:extLst>
      <p:ext uri="{BB962C8B-B14F-4D97-AF65-F5344CB8AC3E}">
        <p14:creationId xmlns:p14="http://schemas.microsoft.com/office/powerpoint/2010/main" val="8158013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213666" y="-4247951"/>
            <a:ext cx="1012190" cy="94395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10154975" y="-749752"/>
            <a:ext cx="1012192" cy="2443111"/>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572498" y="-519474"/>
            <a:ext cx="7934948" cy="193046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Metropolis Extra Bold"/>
                <a:cs typeface="Metropolis Extra Bold"/>
              </a:rPr>
              <a:t>CENTRO MUSEÍSTICO</a:t>
            </a:r>
            <a:endParaRPr lang="es-ES" sz="2400" dirty="0">
              <a:solidFill>
                <a:schemeClr val="bg1"/>
              </a:solidFill>
              <a:latin typeface="Metropolis Extra Bold"/>
              <a:cs typeface="Metropolis Extra Bold"/>
            </a:endParaRPr>
          </a:p>
        </p:txBody>
      </p:sp>
      <p:sp>
        <p:nvSpPr>
          <p:cNvPr id="23" name="CuadroTexto 22"/>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2" name="Rectángulo 1"/>
          <p:cNvSpPr/>
          <p:nvPr/>
        </p:nvSpPr>
        <p:spPr>
          <a:xfrm>
            <a:off x="9439515" y="1532708"/>
            <a:ext cx="2438160" cy="1315745"/>
          </a:xfrm>
          <a:prstGeom prst="rect">
            <a:avLst/>
          </a:prstGeom>
        </p:spPr>
        <p:txBody>
          <a:bodyPr wrap="square">
            <a:spAutoFit/>
          </a:bodyPr>
          <a:lstStyle/>
          <a:p>
            <a:pPr algn="just">
              <a:lnSpc>
                <a:spcPct val="150000"/>
              </a:lnSpc>
            </a:pPr>
            <a:endParaRPr lang="es-ES_tradnl" dirty="0">
              <a:latin typeface="Metropolis Medium"/>
              <a:cs typeface="Metropolis Medium"/>
            </a:endParaRPr>
          </a:p>
          <a:p>
            <a:pPr algn="just">
              <a:lnSpc>
                <a:spcPct val="150000"/>
              </a:lnSpc>
            </a:pPr>
            <a:endParaRPr lang="es-ES_tradnl" dirty="0" smtClean="0">
              <a:latin typeface="Metropolis Medium"/>
              <a:cs typeface="Metropolis Medium"/>
            </a:endParaRPr>
          </a:p>
          <a:p>
            <a:pPr algn="just">
              <a:lnSpc>
                <a:spcPct val="150000"/>
              </a:lnSpc>
            </a:pPr>
            <a:endParaRPr lang="es-ES_tradnl" dirty="0">
              <a:latin typeface="Metropolis Medium"/>
              <a:cs typeface="Metropolis Medium"/>
            </a:endParaRPr>
          </a:p>
        </p:txBody>
      </p:sp>
      <p:sp>
        <p:nvSpPr>
          <p:cNvPr id="6" name="CuadroTexto 5"/>
          <p:cNvSpPr txBox="1"/>
          <p:nvPr/>
        </p:nvSpPr>
        <p:spPr>
          <a:xfrm>
            <a:off x="682000" y="1516183"/>
            <a:ext cx="4209586" cy="3970318"/>
          </a:xfrm>
          <a:prstGeom prst="rect">
            <a:avLst/>
          </a:prstGeom>
          <a:noFill/>
        </p:spPr>
        <p:txBody>
          <a:bodyPr wrap="square" rtlCol="0">
            <a:spAutoFit/>
          </a:bodyPr>
          <a:lstStyle/>
          <a:p>
            <a:pPr algn="just"/>
            <a:r>
              <a:rPr lang="es-ES_tradnl" dirty="0" smtClean="0"/>
              <a:t>Concepto</a:t>
            </a:r>
          </a:p>
          <a:p>
            <a:pPr algn="just"/>
            <a:endParaRPr lang="es-ES_tradnl" dirty="0"/>
          </a:p>
          <a:p>
            <a:pPr algn="just"/>
            <a:r>
              <a:rPr lang="es-ES_tradnl" dirty="0" smtClean="0"/>
              <a:t>El </a:t>
            </a:r>
            <a:r>
              <a:rPr lang="es-ES_tradnl" dirty="0"/>
              <a:t>concepto de centro tiene su origen en el latín “</a:t>
            </a:r>
            <a:r>
              <a:rPr lang="es-ES_tradnl" dirty="0" err="1"/>
              <a:t>centrum</a:t>
            </a:r>
            <a:r>
              <a:rPr lang="es-ES_tradnl" dirty="0"/>
              <a:t>”, que entre otras cosas, hace referencia al lugar donde se reúnen personas con alguna finalidad en común.  En el campo museístico, el término tiene diferentes connotaciones desde un conjunto de espacios hasta una unidad especializada.  Entre sus objetivos están la exposición o exhibición, así como la educación, comunicación y la investigación del patrimonio cultural y natural al cual está </a:t>
            </a:r>
            <a:r>
              <a:rPr lang="es-ES_tradnl" dirty="0" smtClean="0"/>
              <a:t>vinculado.</a:t>
            </a:r>
          </a:p>
        </p:txBody>
      </p:sp>
      <p:sp>
        <p:nvSpPr>
          <p:cNvPr id="14" name="CuadroTexto 13"/>
          <p:cNvSpPr txBox="1"/>
          <p:nvPr/>
        </p:nvSpPr>
        <p:spPr>
          <a:xfrm>
            <a:off x="5229930" y="1525688"/>
            <a:ext cx="4953033" cy="4616648"/>
          </a:xfrm>
          <a:prstGeom prst="rect">
            <a:avLst/>
          </a:prstGeom>
          <a:noFill/>
        </p:spPr>
        <p:txBody>
          <a:bodyPr wrap="square" rtlCol="0">
            <a:spAutoFit/>
          </a:bodyPr>
          <a:lstStyle/>
          <a:p>
            <a:pPr algn="just"/>
            <a:r>
              <a:rPr lang="es-ES_tradnl" sz="1400" b="1" dirty="0" smtClean="0"/>
              <a:t>Características:</a:t>
            </a:r>
          </a:p>
          <a:p>
            <a:pPr algn="just"/>
            <a:r>
              <a:rPr lang="es-ES_tradnl" sz="1400" dirty="0" smtClean="0"/>
              <a:t>El </a:t>
            </a:r>
            <a:r>
              <a:rPr lang="es-ES_tradnl" sz="1400" dirty="0"/>
              <a:t>centro museístico es un espacio físico de diverso tamaño, acorde a su orientación funcional, temática y fines del mismo. </a:t>
            </a:r>
            <a:r>
              <a:rPr lang="es-ES_tradnl" sz="1400" dirty="0" smtClean="0"/>
              <a:t>Se  </a:t>
            </a:r>
            <a:r>
              <a:rPr lang="es-ES_tradnl" sz="1400" dirty="0"/>
              <a:t>caracteriza  por  procurar  un  acercamiento  de  sus  usuarios  a  la  información  con  propuestas  atractivas,  interactivas  y  participativas,  a  fin  de  promover  el  entendimiento,  la  conservación,  documentación, interacción y respeto hacia los bienes y espacios culturales o naturales con los que se relaciona</a:t>
            </a:r>
            <a:r>
              <a:rPr lang="es-ES_tradnl" sz="1400" dirty="0" smtClean="0"/>
              <a:t>.</a:t>
            </a:r>
          </a:p>
          <a:p>
            <a:pPr algn="just"/>
            <a:endParaRPr lang="es-ES_tradnl" sz="1400" dirty="0" smtClean="0"/>
          </a:p>
          <a:p>
            <a:pPr algn="just"/>
            <a:r>
              <a:rPr lang="es-ES_tradnl" sz="1400" b="1" dirty="0" smtClean="0"/>
              <a:t>Funciones:</a:t>
            </a:r>
          </a:p>
          <a:p>
            <a:pPr algn="just"/>
            <a:r>
              <a:rPr lang="es-ES_tradnl" sz="1400" dirty="0" smtClean="0"/>
              <a:t>Sus </a:t>
            </a:r>
            <a:r>
              <a:rPr lang="es-ES_tradnl" sz="1400" dirty="0"/>
              <a:t>funciones son exhibir, exponer, documentar, conservar, interpretar, inventariar, comunicar y co-crear</a:t>
            </a:r>
            <a:r>
              <a:rPr lang="es-ES_tradnl" sz="1400" dirty="0" smtClean="0"/>
              <a:t>.</a:t>
            </a:r>
          </a:p>
          <a:p>
            <a:pPr algn="just"/>
            <a:endParaRPr lang="es-ES_tradnl" sz="1400" dirty="0"/>
          </a:p>
          <a:p>
            <a:pPr algn="just"/>
            <a:r>
              <a:rPr lang="es-ES_tradnl" sz="1400" b="1" dirty="0" smtClean="0"/>
              <a:t>Fines:</a:t>
            </a:r>
          </a:p>
          <a:p>
            <a:pPr algn="just"/>
            <a:r>
              <a:rPr lang="es-ES_tradnl" sz="1400" dirty="0" smtClean="0"/>
              <a:t>Entre </a:t>
            </a:r>
            <a:r>
              <a:rPr lang="es-ES_tradnl" sz="1400" dirty="0"/>
              <a:t>sus fines están la educación, disfrute, preservación, interacción, fin turístico y experiencia </a:t>
            </a:r>
            <a:r>
              <a:rPr lang="es-ES_tradnl" sz="1400" dirty="0" smtClean="0"/>
              <a:t>lúdica.</a:t>
            </a:r>
          </a:p>
          <a:p>
            <a:pPr algn="just"/>
            <a:endParaRPr lang="es-ES_tradnl" sz="1400" dirty="0" smtClean="0"/>
          </a:p>
          <a:p>
            <a:pPr algn="just"/>
            <a:r>
              <a:rPr lang="es-ES_tradnl" sz="1400" b="1" dirty="0" smtClean="0"/>
              <a:t>Objeto </a:t>
            </a:r>
            <a:r>
              <a:rPr lang="es-ES_tradnl" sz="1400" b="1" dirty="0" err="1"/>
              <a:t>museable</a:t>
            </a:r>
            <a:r>
              <a:rPr lang="es-ES_tradnl" sz="1400" b="1" dirty="0" smtClean="0"/>
              <a:t>:</a:t>
            </a:r>
          </a:p>
          <a:p>
            <a:pPr algn="just"/>
            <a:r>
              <a:rPr lang="es-ES_tradnl" sz="1400" dirty="0" smtClean="0"/>
              <a:t>Se </a:t>
            </a:r>
            <a:r>
              <a:rPr lang="es-ES_tradnl" sz="1400" dirty="0"/>
              <a:t>define de acuerdo con la naturaleza específica de cada institución. Contiene testimonios inmateriales y materiales relacionados a </a:t>
            </a:r>
            <a:r>
              <a:rPr lang="es-ES_tradnl" sz="1400" dirty="0" smtClean="0"/>
              <a:t>sus</a:t>
            </a:r>
          </a:p>
        </p:txBody>
      </p:sp>
      <p:sp>
        <p:nvSpPr>
          <p:cNvPr id="3" name="Marcador de número de diapositiva 2"/>
          <p:cNvSpPr>
            <a:spLocks noGrp="1"/>
          </p:cNvSpPr>
          <p:nvPr>
            <p:ph type="sldNum" sz="quarter" idx="12"/>
          </p:nvPr>
        </p:nvSpPr>
        <p:spPr>
          <a:xfrm>
            <a:off x="8902232" y="5174594"/>
            <a:ext cx="2771458" cy="365125"/>
          </a:xfrm>
        </p:spPr>
        <p:txBody>
          <a:bodyPr/>
          <a:lstStyle/>
          <a:p>
            <a:fld id="{18FDBAE8-0AD5-4C4A-B0F5-4BBC06F38D92}" type="slidenum">
              <a:rPr lang="es-ES" smtClean="0"/>
              <a:t>31</a:t>
            </a:fld>
            <a:endParaRPr lang="es-ES" dirty="0"/>
          </a:p>
        </p:txBody>
      </p:sp>
      <p:pic>
        <p:nvPicPr>
          <p:cNvPr id="15" name="Imagen 14" descr="logo art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14716103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2893100"/>
          </a:xfrm>
          <a:prstGeom prst="rect">
            <a:avLst/>
          </a:prstGeom>
          <a:noFill/>
        </p:spPr>
        <p:txBody>
          <a:bodyPr wrap="square" rtlCol="0">
            <a:spAutoFit/>
          </a:bodyPr>
          <a:lstStyle/>
          <a:p>
            <a:r>
              <a:rPr lang="es-ES_tradnl" sz="1400" dirty="0">
                <a:latin typeface="Metropolis Light"/>
                <a:cs typeface="Metropolis Light"/>
              </a:rPr>
              <a:t> </a:t>
            </a:r>
            <a:endParaRPr lang="es-ES_tradnl" sz="1400" dirty="0" smtClean="0">
              <a:latin typeface="Metropolis Light"/>
              <a:cs typeface="Metropolis Light"/>
            </a:endParaRPr>
          </a:p>
          <a:p>
            <a:r>
              <a:rPr lang="es-ES_tradnl" sz="1400" b="1" dirty="0" smtClean="0">
                <a:solidFill>
                  <a:schemeClr val="accent2"/>
                </a:solidFill>
                <a:latin typeface="Metropolis Light"/>
                <a:cs typeface="Metropolis Light"/>
              </a:rPr>
              <a:t>Centro </a:t>
            </a:r>
            <a:r>
              <a:rPr lang="es-ES_tradnl" sz="1400" b="1" dirty="0">
                <a:solidFill>
                  <a:schemeClr val="accent2"/>
                </a:solidFill>
                <a:latin typeface="Metropolis Light"/>
                <a:cs typeface="Metropolis Light"/>
              </a:rPr>
              <a:t>comunitario</a:t>
            </a:r>
            <a:r>
              <a:rPr lang="es-ES_tradnl" sz="1400" b="1" dirty="0" smtClean="0">
                <a:solidFill>
                  <a:schemeClr val="accent2"/>
                </a:solidFill>
                <a:latin typeface="Metropolis Light"/>
                <a:cs typeface="Metropolis Light"/>
              </a:rPr>
              <a:t>:</a:t>
            </a:r>
          </a:p>
          <a:p>
            <a:endParaRPr lang="es-ES_tradnl" sz="1400" dirty="0">
              <a:latin typeface="Metropolis Light"/>
              <a:cs typeface="Metropolis Light"/>
            </a:endParaRPr>
          </a:p>
          <a:p>
            <a:endParaRPr lang="es-ES_tradnl" sz="1400" dirty="0" smtClean="0">
              <a:latin typeface="Metropolis Light"/>
              <a:cs typeface="Metropolis Light"/>
            </a:endParaRPr>
          </a:p>
          <a:p>
            <a:r>
              <a:rPr lang="es-ES_tradnl" sz="1400" dirty="0" smtClean="0">
                <a:latin typeface="Metropolis Light"/>
                <a:cs typeface="Metropolis Light"/>
              </a:rPr>
              <a:t>Entendido </a:t>
            </a:r>
            <a:r>
              <a:rPr lang="es-ES_tradnl" sz="1400" dirty="0">
                <a:latin typeface="Metropolis Light"/>
                <a:cs typeface="Metropolis Light"/>
              </a:rPr>
              <a:t>como espacio de encuentro de los miembros de una comunidad por tratarse de un lugar físico donde las personas se reúnen para conservar tradiciones, bienes patrimoniales, difundir, exhibir, exponer y desarrollar actividades culturales que incluyen la participación local</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22748"/>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323363" cy="230832"/>
          </a:xfrm>
          <a:prstGeom prst="rect">
            <a:avLst/>
          </a:prstGeom>
          <a:noFill/>
        </p:spPr>
        <p:txBody>
          <a:bodyPr wrap="square" rtlCol="0">
            <a:spAutoFit/>
          </a:bodyPr>
          <a:lstStyle/>
          <a:p>
            <a:r>
              <a:rPr lang="es-ES" sz="900" dirty="0" smtClean="0"/>
              <a:t>78</a:t>
            </a:r>
            <a:endParaRPr lang="es-ES" sz="900" dirty="0"/>
          </a:p>
        </p:txBody>
      </p:sp>
      <p:sp>
        <p:nvSpPr>
          <p:cNvPr id="18" name="CuadroTexto 17"/>
          <p:cNvSpPr txBox="1"/>
          <p:nvPr/>
        </p:nvSpPr>
        <p:spPr>
          <a:xfrm>
            <a:off x="111404" y="6162484"/>
            <a:ext cx="323363" cy="230832"/>
          </a:xfrm>
          <a:prstGeom prst="rect">
            <a:avLst/>
          </a:prstGeom>
          <a:noFill/>
        </p:spPr>
        <p:txBody>
          <a:bodyPr wrap="square" rtlCol="0">
            <a:spAutoFit/>
          </a:bodyPr>
          <a:lstStyle/>
          <a:p>
            <a:r>
              <a:rPr lang="es-ES" sz="900" dirty="0" smtClean="0"/>
              <a:t>80</a:t>
            </a:r>
            <a:endParaRPr lang="es-ES" sz="900" dirty="0"/>
          </a:p>
        </p:txBody>
      </p:sp>
      <p:sp>
        <p:nvSpPr>
          <p:cNvPr id="23" name="CuadroTexto 22"/>
          <p:cNvSpPr txBox="1"/>
          <p:nvPr/>
        </p:nvSpPr>
        <p:spPr>
          <a:xfrm>
            <a:off x="3568410" y="1191915"/>
            <a:ext cx="323363" cy="230832"/>
          </a:xfrm>
          <a:prstGeom prst="rect">
            <a:avLst/>
          </a:prstGeom>
          <a:noFill/>
        </p:spPr>
        <p:txBody>
          <a:bodyPr wrap="square" rtlCol="0">
            <a:spAutoFit/>
          </a:bodyPr>
          <a:lstStyle/>
          <a:p>
            <a:r>
              <a:rPr lang="es-ES" sz="900" dirty="0" smtClean="0"/>
              <a:t>79</a:t>
            </a:r>
            <a:endParaRPr lang="es-ES" sz="900" dirty="0"/>
          </a:p>
        </p:txBody>
      </p:sp>
      <p:sp>
        <p:nvSpPr>
          <p:cNvPr id="27" name="CuadroTexto 26"/>
          <p:cNvSpPr txBox="1"/>
          <p:nvPr/>
        </p:nvSpPr>
        <p:spPr>
          <a:xfrm>
            <a:off x="3569826" y="6162484"/>
            <a:ext cx="323363" cy="230832"/>
          </a:xfrm>
          <a:prstGeom prst="rect">
            <a:avLst/>
          </a:prstGeom>
          <a:noFill/>
        </p:spPr>
        <p:txBody>
          <a:bodyPr wrap="square" rtlCol="0">
            <a:spAutoFit/>
          </a:bodyPr>
          <a:lstStyle/>
          <a:p>
            <a:r>
              <a:rPr lang="es-ES" sz="900" dirty="0" smtClean="0"/>
              <a:t>81</a:t>
            </a:r>
            <a:endParaRPr lang="es-ES" sz="900" dirty="0"/>
          </a:p>
        </p:txBody>
      </p:sp>
      <p:pic>
        <p:nvPicPr>
          <p:cNvPr id="2" name="Imagen 1"/>
          <p:cNvPicPr>
            <a:picLocks noChangeAspect="1"/>
          </p:cNvPicPr>
          <p:nvPr/>
        </p:nvPicPr>
        <p:blipFill>
          <a:blip r:embed="rId3"/>
          <a:stretch>
            <a:fillRect/>
          </a:stretch>
        </p:blipFill>
        <p:spPr>
          <a:xfrm>
            <a:off x="137470" y="1422747"/>
            <a:ext cx="3492500" cy="2324100"/>
          </a:xfrm>
          <a:prstGeom prst="rect">
            <a:avLst/>
          </a:prstGeom>
        </p:spPr>
      </p:pic>
      <p:pic>
        <p:nvPicPr>
          <p:cNvPr id="4" name="Imagen 3"/>
          <p:cNvPicPr>
            <a:picLocks noChangeAspect="1"/>
          </p:cNvPicPr>
          <p:nvPr/>
        </p:nvPicPr>
        <p:blipFill>
          <a:blip r:embed="rId4"/>
          <a:stretch>
            <a:fillRect/>
          </a:stretch>
        </p:blipFill>
        <p:spPr>
          <a:xfrm>
            <a:off x="3629970" y="1422747"/>
            <a:ext cx="4572328" cy="2324100"/>
          </a:xfrm>
          <a:prstGeom prst="rect">
            <a:avLst/>
          </a:prstGeom>
        </p:spPr>
      </p:pic>
      <p:pic>
        <p:nvPicPr>
          <p:cNvPr id="5" name="Imagen 4"/>
          <p:cNvPicPr>
            <a:picLocks noChangeAspect="1"/>
          </p:cNvPicPr>
          <p:nvPr/>
        </p:nvPicPr>
        <p:blipFill>
          <a:blip r:embed="rId5"/>
          <a:stretch>
            <a:fillRect/>
          </a:stretch>
        </p:blipFill>
        <p:spPr>
          <a:xfrm>
            <a:off x="137470" y="3722968"/>
            <a:ext cx="3492500" cy="2324100"/>
          </a:xfrm>
          <a:prstGeom prst="rect">
            <a:avLst/>
          </a:prstGeom>
        </p:spPr>
      </p:pic>
      <p:pic>
        <p:nvPicPr>
          <p:cNvPr id="9" name="Imagen 8"/>
          <p:cNvPicPr>
            <a:picLocks noChangeAspect="1"/>
          </p:cNvPicPr>
          <p:nvPr/>
        </p:nvPicPr>
        <p:blipFill>
          <a:blip r:embed="rId6"/>
          <a:stretch>
            <a:fillRect/>
          </a:stretch>
        </p:blipFill>
        <p:spPr>
          <a:xfrm>
            <a:off x="3629970" y="3742087"/>
            <a:ext cx="2510299" cy="2324100"/>
          </a:xfrm>
          <a:prstGeom prst="rect">
            <a:avLst/>
          </a:prstGeom>
        </p:spPr>
      </p:pic>
      <p:pic>
        <p:nvPicPr>
          <p:cNvPr id="14" name="Imagen 13"/>
          <p:cNvPicPr>
            <a:picLocks noChangeAspect="1"/>
          </p:cNvPicPr>
          <p:nvPr/>
        </p:nvPicPr>
        <p:blipFill>
          <a:blip r:embed="rId7"/>
          <a:stretch>
            <a:fillRect/>
          </a:stretch>
        </p:blipFill>
        <p:spPr>
          <a:xfrm>
            <a:off x="5808758" y="3722968"/>
            <a:ext cx="2393540" cy="2324100"/>
          </a:xfrm>
          <a:prstGeom prst="rect">
            <a:avLst/>
          </a:prstGeom>
        </p:spPr>
      </p:pic>
      <p:sp>
        <p:nvSpPr>
          <p:cNvPr id="21" name="CuadroTexto 20"/>
          <p:cNvSpPr txBox="1"/>
          <p:nvPr/>
        </p:nvSpPr>
        <p:spPr>
          <a:xfrm>
            <a:off x="5782252" y="6231832"/>
            <a:ext cx="323363" cy="230832"/>
          </a:xfrm>
          <a:prstGeom prst="rect">
            <a:avLst/>
          </a:prstGeom>
          <a:noFill/>
        </p:spPr>
        <p:txBody>
          <a:bodyPr wrap="square" rtlCol="0">
            <a:spAutoFit/>
          </a:bodyPr>
          <a:lstStyle/>
          <a:p>
            <a:r>
              <a:rPr lang="es-ES" sz="900" dirty="0" smtClean="0"/>
              <a:t>82</a:t>
            </a:r>
            <a:endParaRPr lang="es-ES" sz="900" dirty="0"/>
          </a:p>
        </p:txBody>
      </p:sp>
      <p:sp>
        <p:nvSpPr>
          <p:cNvPr id="17" name="Marcador de número de diapositiva 16"/>
          <p:cNvSpPr>
            <a:spLocks noGrp="1"/>
          </p:cNvSpPr>
          <p:nvPr>
            <p:ph type="sldNum" sz="quarter" idx="12"/>
          </p:nvPr>
        </p:nvSpPr>
        <p:spPr>
          <a:xfrm>
            <a:off x="8902232" y="5174594"/>
            <a:ext cx="2771458" cy="365125"/>
          </a:xfrm>
        </p:spPr>
        <p:txBody>
          <a:bodyPr/>
          <a:lstStyle/>
          <a:p>
            <a:fld id="{18FDBAE8-0AD5-4C4A-B0F5-4BBC06F38D92}" type="slidenum">
              <a:rPr lang="es-ES" smtClean="0"/>
              <a:t>32</a:t>
            </a:fld>
            <a:endParaRPr lang="es-ES" dirty="0"/>
          </a:p>
        </p:txBody>
      </p:sp>
      <p:pic>
        <p:nvPicPr>
          <p:cNvPr id="24" name="Imagen 23" descr="logo arte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10561182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2246769"/>
          </a:xfrm>
          <a:prstGeom prst="rect">
            <a:avLst/>
          </a:prstGeom>
          <a:noFill/>
        </p:spPr>
        <p:txBody>
          <a:bodyPr wrap="square" rtlCol="0">
            <a:spAutoFit/>
          </a:bodyPr>
          <a:lstStyle/>
          <a:p>
            <a:r>
              <a:rPr lang="es-ES_tradnl" sz="1400" b="1" dirty="0" smtClean="0">
                <a:solidFill>
                  <a:srgbClr val="C0504D"/>
                </a:solidFill>
                <a:latin typeface="Metropolis Light"/>
                <a:cs typeface="Metropolis Light"/>
              </a:rPr>
              <a:t>Centro  </a:t>
            </a:r>
            <a:r>
              <a:rPr lang="es-ES_tradnl" sz="1400" b="1" dirty="0">
                <a:solidFill>
                  <a:srgbClr val="C0504D"/>
                </a:solidFill>
                <a:latin typeface="Metropolis Light"/>
                <a:cs typeface="Metropolis Light"/>
              </a:rPr>
              <a:t>cultural: </a:t>
            </a:r>
            <a:endParaRPr lang="es-ES_tradnl" sz="1400" b="1" dirty="0" smtClean="0">
              <a:solidFill>
                <a:srgbClr val="C0504D"/>
              </a:solidFill>
              <a:latin typeface="Metropolis Light"/>
              <a:cs typeface="Metropolis Light"/>
            </a:endParaRPr>
          </a:p>
          <a:p>
            <a:endParaRPr lang="es-ES_tradnl" sz="1400" dirty="0">
              <a:latin typeface="Metropolis Light"/>
              <a:cs typeface="Metropolis Light"/>
            </a:endParaRPr>
          </a:p>
          <a:p>
            <a:r>
              <a:rPr lang="es-ES_tradnl" sz="1400" dirty="0" smtClean="0">
                <a:latin typeface="Metropolis Light"/>
                <a:cs typeface="Metropolis Light"/>
              </a:rPr>
              <a:t>Punto  </a:t>
            </a:r>
            <a:r>
              <a:rPr lang="es-ES_tradnl" sz="1400" dirty="0">
                <a:latin typeface="Metropolis Light"/>
                <a:cs typeface="Metropolis Light"/>
              </a:rPr>
              <a:t>de  encuentro  cultural  que  permite  a  las  personas  participar  de  actividades  artísticas  y  que  cuentan  con  espacios  de  exhibición  y  exposición.  Estos  centros  tienen  el  objetivo  promover  la  cultura entre los habitantes de una localidad</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22748"/>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323363" cy="230832"/>
          </a:xfrm>
          <a:prstGeom prst="rect">
            <a:avLst/>
          </a:prstGeom>
          <a:noFill/>
        </p:spPr>
        <p:txBody>
          <a:bodyPr wrap="square" rtlCol="0">
            <a:spAutoFit/>
          </a:bodyPr>
          <a:lstStyle/>
          <a:p>
            <a:r>
              <a:rPr lang="es-ES" sz="900" dirty="0" smtClean="0"/>
              <a:t>83</a:t>
            </a:r>
            <a:endParaRPr lang="es-ES" sz="900" dirty="0"/>
          </a:p>
        </p:txBody>
      </p:sp>
      <p:sp>
        <p:nvSpPr>
          <p:cNvPr id="18" name="CuadroTexto 17"/>
          <p:cNvSpPr txBox="1"/>
          <p:nvPr/>
        </p:nvSpPr>
        <p:spPr>
          <a:xfrm>
            <a:off x="111404" y="6162484"/>
            <a:ext cx="323363" cy="230832"/>
          </a:xfrm>
          <a:prstGeom prst="rect">
            <a:avLst/>
          </a:prstGeom>
          <a:noFill/>
        </p:spPr>
        <p:txBody>
          <a:bodyPr wrap="square" rtlCol="0">
            <a:spAutoFit/>
          </a:bodyPr>
          <a:lstStyle/>
          <a:p>
            <a:r>
              <a:rPr lang="es-ES" sz="900" dirty="0"/>
              <a:t>8</a:t>
            </a:r>
            <a:r>
              <a:rPr lang="es-ES" sz="900" dirty="0" smtClean="0"/>
              <a:t>5</a:t>
            </a:r>
            <a:endParaRPr lang="es-ES" sz="900" dirty="0"/>
          </a:p>
        </p:txBody>
      </p:sp>
      <p:sp>
        <p:nvSpPr>
          <p:cNvPr id="23" name="CuadroTexto 22"/>
          <p:cNvSpPr txBox="1"/>
          <p:nvPr/>
        </p:nvSpPr>
        <p:spPr>
          <a:xfrm>
            <a:off x="3921404" y="1139984"/>
            <a:ext cx="323363" cy="230832"/>
          </a:xfrm>
          <a:prstGeom prst="rect">
            <a:avLst/>
          </a:prstGeom>
          <a:noFill/>
        </p:spPr>
        <p:txBody>
          <a:bodyPr wrap="square" rtlCol="0">
            <a:spAutoFit/>
          </a:bodyPr>
          <a:lstStyle/>
          <a:p>
            <a:r>
              <a:rPr lang="es-ES" sz="900" dirty="0" smtClean="0"/>
              <a:t>84</a:t>
            </a:r>
            <a:endParaRPr lang="es-ES" sz="900" dirty="0"/>
          </a:p>
        </p:txBody>
      </p:sp>
      <p:sp>
        <p:nvSpPr>
          <p:cNvPr id="27" name="CuadroTexto 26"/>
          <p:cNvSpPr txBox="1"/>
          <p:nvPr/>
        </p:nvSpPr>
        <p:spPr>
          <a:xfrm>
            <a:off x="3891772" y="6164553"/>
            <a:ext cx="323363" cy="230832"/>
          </a:xfrm>
          <a:prstGeom prst="rect">
            <a:avLst/>
          </a:prstGeom>
          <a:noFill/>
        </p:spPr>
        <p:txBody>
          <a:bodyPr wrap="square" rtlCol="0">
            <a:spAutoFit/>
          </a:bodyPr>
          <a:lstStyle/>
          <a:p>
            <a:r>
              <a:rPr lang="es-ES" sz="900" dirty="0"/>
              <a:t>8</a:t>
            </a:r>
            <a:r>
              <a:rPr lang="es-ES" sz="900" dirty="0" smtClean="0"/>
              <a:t>6</a:t>
            </a:r>
            <a:endParaRPr lang="es-ES" sz="900" dirty="0"/>
          </a:p>
        </p:txBody>
      </p:sp>
      <p:pic>
        <p:nvPicPr>
          <p:cNvPr id="2" name="Imagen 1"/>
          <p:cNvPicPr>
            <a:picLocks noChangeAspect="1"/>
          </p:cNvPicPr>
          <p:nvPr/>
        </p:nvPicPr>
        <p:blipFill>
          <a:blip r:embed="rId3"/>
          <a:stretch>
            <a:fillRect/>
          </a:stretch>
        </p:blipFill>
        <p:spPr>
          <a:xfrm>
            <a:off x="111404" y="1422747"/>
            <a:ext cx="3810000" cy="2133600"/>
          </a:xfrm>
          <a:prstGeom prst="rect">
            <a:avLst/>
          </a:prstGeom>
        </p:spPr>
      </p:pic>
      <p:pic>
        <p:nvPicPr>
          <p:cNvPr id="5" name="Imagen 4"/>
          <p:cNvPicPr>
            <a:picLocks noChangeAspect="1"/>
          </p:cNvPicPr>
          <p:nvPr/>
        </p:nvPicPr>
        <p:blipFill>
          <a:blip r:embed="rId4"/>
          <a:stretch>
            <a:fillRect/>
          </a:stretch>
        </p:blipFill>
        <p:spPr>
          <a:xfrm>
            <a:off x="137469" y="3556347"/>
            <a:ext cx="3754303" cy="2498318"/>
          </a:xfrm>
          <a:prstGeom prst="rect">
            <a:avLst/>
          </a:prstGeom>
        </p:spPr>
      </p:pic>
      <p:pic>
        <p:nvPicPr>
          <p:cNvPr id="14" name="Imagen 13"/>
          <p:cNvPicPr>
            <a:picLocks noChangeAspect="1"/>
          </p:cNvPicPr>
          <p:nvPr/>
        </p:nvPicPr>
        <p:blipFill>
          <a:blip r:embed="rId5"/>
          <a:stretch>
            <a:fillRect/>
          </a:stretch>
        </p:blipFill>
        <p:spPr>
          <a:xfrm>
            <a:off x="3891772" y="1422748"/>
            <a:ext cx="4310526" cy="2606829"/>
          </a:xfrm>
          <a:prstGeom prst="rect">
            <a:avLst/>
          </a:prstGeom>
        </p:spPr>
      </p:pic>
      <p:pic>
        <p:nvPicPr>
          <p:cNvPr id="17" name="Imagen 16"/>
          <p:cNvPicPr>
            <a:picLocks noChangeAspect="1"/>
          </p:cNvPicPr>
          <p:nvPr/>
        </p:nvPicPr>
        <p:blipFill>
          <a:blip r:embed="rId6"/>
          <a:stretch>
            <a:fillRect/>
          </a:stretch>
        </p:blipFill>
        <p:spPr>
          <a:xfrm>
            <a:off x="3891772" y="3915497"/>
            <a:ext cx="4310526" cy="2120753"/>
          </a:xfrm>
          <a:prstGeom prst="rect">
            <a:avLst/>
          </a:prstGeom>
        </p:spPr>
      </p:pic>
      <p:sp>
        <p:nvSpPr>
          <p:cNvPr id="19" name="Marcador de número de diapositiva 18"/>
          <p:cNvSpPr>
            <a:spLocks noGrp="1"/>
          </p:cNvSpPr>
          <p:nvPr>
            <p:ph type="sldNum" sz="quarter" idx="12"/>
          </p:nvPr>
        </p:nvSpPr>
        <p:spPr>
          <a:xfrm>
            <a:off x="8902232" y="5181864"/>
            <a:ext cx="2771458" cy="365125"/>
          </a:xfrm>
        </p:spPr>
        <p:txBody>
          <a:bodyPr/>
          <a:lstStyle/>
          <a:p>
            <a:fld id="{18FDBAE8-0AD5-4C4A-B0F5-4BBC06F38D92}" type="slidenum">
              <a:rPr lang="es-ES" smtClean="0"/>
              <a:t>33</a:t>
            </a:fld>
            <a:endParaRPr lang="es-ES" dirty="0"/>
          </a:p>
        </p:txBody>
      </p:sp>
      <p:pic>
        <p:nvPicPr>
          <p:cNvPr id="20" name="Imagen 19" descr="logo arte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1056118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3539431"/>
          </a:xfrm>
          <a:prstGeom prst="rect">
            <a:avLst/>
          </a:prstGeom>
          <a:noFill/>
        </p:spPr>
        <p:txBody>
          <a:bodyPr wrap="square" rtlCol="0">
            <a:spAutoFit/>
          </a:bodyPr>
          <a:lstStyle/>
          <a:p>
            <a:r>
              <a:rPr lang="es-ES_tradnl" sz="1400" b="1" dirty="0">
                <a:solidFill>
                  <a:srgbClr val="C0504D"/>
                </a:solidFill>
                <a:latin typeface="Metropolis Light"/>
                <a:cs typeface="Metropolis Light"/>
              </a:rPr>
              <a:t>Centro  de  arte:    </a:t>
            </a:r>
            <a:endParaRPr lang="es-ES_tradnl" sz="1400" b="1" dirty="0" smtClean="0">
              <a:solidFill>
                <a:srgbClr val="C0504D"/>
              </a:solidFill>
              <a:latin typeface="Metropolis Light"/>
              <a:cs typeface="Metropolis Light"/>
            </a:endParaRPr>
          </a:p>
          <a:p>
            <a:endParaRPr lang="es-ES_tradnl" sz="1400" dirty="0">
              <a:latin typeface="Metropolis Light"/>
              <a:cs typeface="Metropolis Light"/>
            </a:endParaRPr>
          </a:p>
          <a:p>
            <a:r>
              <a:rPr lang="es-ES_tradnl" sz="1400" dirty="0" smtClean="0">
                <a:latin typeface="Metropolis Light"/>
                <a:cs typeface="Metropolis Light"/>
              </a:rPr>
              <a:t>Lugar  </a:t>
            </a:r>
            <a:r>
              <a:rPr lang="es-ES_tradnl" sz="1400" dirty="0">
                <a:latin typeface="Metropolis Light"/>
                <a:cs typeface="Metropolis Light"/>
              </a:rPr>
              <a:t>de  producción,  exposición  y  dinamización  cultural  y  artística  que  surge  por  iniciativa  pública  con  la  intención  de  prestar  un  servicio  a  la  sociedad  que  lo  acoge.  Dada  su  naturaleza  de  formador, se caracteriza por la presencia y desarrollo de talleres, estudios, laboratorios, etc.  En sus inicios estos espacios museísticos no disponían de colecciones propias, pero hoy en día, pueden o no contar con colecciones permanentes. </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22747"/>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323363" cy="230832"/>
          </a:xfrm>
          <a:prstGeom prst="rect">
            <a:avLst/>
          </a:prstGeom>
          <a:noFill/>
        </p:spPr>
        <p:txBody>
          <a:bodyPr wrap="square" rtlCol="0">
            <a:spAutoFit/>
          </a:bodyPr>
          <a:lstStyle/>
          <a:p>
            <a:r>
              <a:rPr lang="es-ES" sz="900" dirty="0" smtClean="0"/>
              <a:t>87</a:t>
            </a:r>
            <a:endParaRPr lang="es-ES" sz="900" dirty="0"/>
          </a:p>
        </p:txBody>
      </p:sp>
      <p:sp>
        <p:nvSpPr>
          <p:cNvPr id="18" name="CuadroTexto 17"/>
          <p:cNvSpPr txBox="1"/>
          <p:nvPr/>
        </p:nvSpPr>
        <p:spPr>
          <a:xfrm>
            <a:off x="111404" y="6162484"/>
            <a:ext cx="323363" cy="230832"/>
          </a:xfrm>
          <a:prstGeom prst="rect">
            <a:avLst/>
          </a:prstGeom>
          <a:noFill/>
        </p:spPr>
        <p:txBody>
          <a:bodyPr wrap="square" rtlCol="0">
            <a:spAutoFit/>
          </a:bodyPr>
          <a:lstStyle/>
          <a:p>
            <a:r>
              <a:rPr lang="es-ES" sz="900" dirty="0" smtClean="0"/>
              <a:t>90</a:t>
            </a:r>
            <a:endParaRPr lang="es-ES" sz="900" dirty="0"/>
          </a:p>
        </p:txBody>
      </p:sp>
      <p:sp>
        <p:nvSpPr>
          <p:cNvPr id="23" name="CuadroTexto 22"/>
          <p:cNvSpPr txBox="1"/>
          <p:nvPr/>
        </p:nvSpPr>
        <p:spPr>
          <a:xfrm>
            <a:off x="3568410" y="1191915"/>
            <a:ext cx="323363" cy="230832"/>
          </a:xfrm>
          <a:prstGeom prst="rect">
            <a:avLst/>
          </a:prstGeom>
          <a:noFill/>
        </p:spPr>
        <p:txBody>
          <a:bodyPr wrap="square" rtlCol="0">
            <a:spAutoFit/>
          </a:bodyPr>
          <a:lstStyle/>
          <a:p>
            <a:r>
              <a:rPr lang="es-ES" sz="900" dirty="0" smtClean="0"/>
              <a:t>88</a:t>
            </a:r>
            <a:endParaRPr lang="es-ES" sz="900" dirty="0"/>
          </a:p>
        </p:txBody>
      </p:sp>
      <p:sp>
        <p:nvSpPr>
          <p:cNvPr id="27" name="CuadroTexto 26"/>
          <p:cNvSpPr txBox="1"/>
          <p:nvPr/>
        </p:nvSpPr>
        <p:spPr>
          <a:xfrm>
            <a:off x="3881100" y="6162484"/>
            <a:ext cx="323363" cy="230832"/>
          </a:xfrm>
          <a:prstGeom prst="rect">
            <a:avLst/>
          </a:prstGeom>
          <a:noFill/>
        </p:spPr>
        <p:txBody>
          <a:bodyPr wrap="square" rtlCol="0">
            <a:spAutoFit/>
          </a:bodyPr>
          <a:lstStyle/>
          <a:p>
            <a:r>
              <a:rPr lang="es-ES" sz="900" dirty="0" smtClean="0"/>
              <a:t>91</a:t>
            </a:r>
            <a:endParaRPr lang="es-ES" sz="900" dirty="0"/>
          </a:p>
        </p:txBody>
      </p:sp>
      <p:sp>
        <p:nvSpPr>
          <p:cNvPr id="20" name="CuadroTexto 19"/>
          <p:cNvSpPr txBox="1"/>
          <p:nvPr/>
        </p:nvSpPr>
        <p:spPr>
          <a:xfrm>
            <a:off x="8202297" y="4462273"/>
            <a:ext cx="323363" cy="230832"/>
          </a:xfrm>
          <a:prstGeom prst="rect">
            <a:avLst/>
          </a:prstGeom>
          <a:noFill/>
        </p:spPr>
        <p:txBody>
          <a:bodyPr wrap="square" rtlCol="0">
            <a:spAutoFit/>
          </a:bodyPr>
          <a:lstStyle/>
          <a:p>
            <a:r>
              <a:rPr lang="es-ES" sz="900" dirty="0" smtClean="0"/>
              <a:t>89</a:t>
            </a:r>
            <a:endParaRPr lang="es-ES" sz="900" dirty="0"/>
          </a:p>
        </p:txBody>
      </p:sp>
      <p:pic>
        <p:nvPicPr>
          <p:cNvPr id="2" name="Imagen 1"/>
          <p:cNvPicPr>
            <a:picLocks noChangeAspect="1"/>
          </p:cNvPicPr>
          <p:nvPr/>
        </p:nvPicPr>
        <p:blipFill>
          <a:blip r:embed="rId3"/>
          <a:stretch>
            <a:fillRect/>
          </a:stretch>
        </p:blipFill>
        <p:spPr>
          <a:xfrm>
            <a:off x="137470" y="1459731"/>
            <a:ext cx="3302000" cy="1828800"/>
          </a:xfrm>
          <a:prstGeom prst="rect">
            <a:avLst/>
          </a:prstGeom>
        </p:spPr>
      </p:pic>
      <p:pic>
        <p:nvPicPr>
          <p:cNvPr id="4" name="Imagen 3"/>
          <p:cNvPicPr>
            <a:picLocks noChangeAspect="1"/>
          </p:cNvPicPr>
          <p:nvPr/>
        </p:nvPicPr>
        <p:blipFill>
          <a:blip r:embed="rId4"/>
          <a:stretch>
            <a:fillRect/>
          </a:stretch>
        </p:blipFill>
        <p:spPr>
          <a:xfrm>
            <a:off x="137469" y="3288530"/>
            <a:ext cx="3682789" cy="2758537"/>
          </a:xfrm>
          <a:prstGeom prst="rect">
            <a:avLst/>
          </a:prstGeom>
        </p:spPr>
      </p:pic>
      <p:pic>
        <p:nvPicPr>
          <p:cNvPr id="5" name="Imagen 4"/>
          <p:cNvPicPr>
            <a:picLocks noChangeAspect="1"/>
          </p:cNvPicPr>
          <p:nvPr/>
        </p:nvPicPr>
        <p:blipFill>
          <a:blip r:embed="rId5"/>
          <a:stretch>
            <a:fillRect/>
          </a:stretch>
        </p:blipFill>
        <p:spPr>
          <a:xfrm>
            <a:off x="3439470" y="1422749"/>
            <a:ext cx="4762827" cy="1167055"/>
          </a:xfrm>
          <a:prstGeom prst="rect">
            <a:avLst/>
          </a:prstGeom>
        </p:spPr>
      </p:pic>
      <p:pic>
        <p:nvPicPr>
          <p:cNvPr id="9" name="Imagen 8"/>
          <p:cNvPicPr>
            <a:picLocks noChangeAspect="1"/>
          </p:cNvPicPr>
          <p:nvPr/>
        </p:nvPicPr>
        <p:blipFill>
          <a:blip r:embed="rId6"/>
          <a:stretch>
            <a:fillRect/>
          </a:stretch>
        </p:blipFill>
        <p:spPr>
          <a:xfrm>
            <a:off x="3439471" y="2589804"/>
            <a:ext cx="4762827" cy="2103301"/>
          </a:xfrm>
          <a:prstGeom prst="rect">
            <a:avLst/>
          </a:prstGeom>
        </p:spPr>
      </p:pic>
      <p:pic>
        <p:nvPicPr>
          <p:cNvPr id="14" name="Imagen 13"/>
          <p:cNvPicPr>
            <a:picLocks noChangeAspect="1"/>
          </p:cNvPicPr>
          <p:nvPr/>
        </p:nvPicPr>
        <p:blipFill>
          <a:blip r:embed="rId7"/>
          <a:stretch>
            <a:fillRect/>
          </a:stretch>
        </p:blipFill>
        <p:spPr>
          <a:xfrm>
            <a:off x="6873130" y="4717899"/>
            <a:ext cx="1329168" cy="1329168"/>
          </a:xfrm>
          <a:prstGeom prst="rect">
            <a:avLst/>
          </a:prstGeom>
        </p:spPr>
      </p:pic>
      <p:pic>
        <p:nvPicPr>
          <p:cNvPr id="17" name="Imagen 16"/>
          <p:cNvPicPr>
            <a:picLocks noChangeAspect="1"/>
          </p:cNvPicPr>
          <p:nvPr/>
        </p:nvPicPr>
        <p:blipFill>
          <a:blip r:embed="rId8"/>
          <a:stretch>
            <a:fillRect/>
          </a:stretch>
        </p:blipFill>
        <p:spPr>
          <a:xfrm>
            <a:off x="3820258" y="4693106"/>
            <a:ext cx="3052872" cy="1353962"/>
          </a:xfrm>
          <a:prstGeom prst="rect">
            <a:avLst/>
          </a:prstGeom>
        </p:spPr>
      </p:pic>
      <p:sp>
        <p:nvSpPr>
          <p:cNvPr id="22" name="CuadroTexto 21"/>
          <p:cNvSpPr txBox="1"/>
          <p:nvPr/>
        </p:nvSpPr>
        <p:spPr>
          <a:xfrm>
            <a:off x="6913954" y="6162484"/>
            <a:ext cx="323363" cy="230832"/>
          </a:xfrm>
          <a:prstGeom prst="rect">
            <a:avLst/>
          </a:prstGeom>
          <a:noFill/>
        </p:spPr>
        <p:txBody>
          <a:bodyPr wrap="square" rtlCol="0">
            <a:spAutoFit/>
          </a:bodyPr>
          <a:lstStyle/>
          <a:p>
            <a:r>
              <a:rPr lang="es-ES" sz="900" dirty="0" smtClean="0"/>
              <a:t>92</a:t>
            </a:r>
            <a:endParaRPr lang="es-ES" sz="900" dirty="0"/>
          </a:p>
        </p:txBody>
      </p:sp>
      <p:sp>
        <p:nvSpPr>
          <p:cNvPr id="19" name="Marcador de número de diapositiva 18"/>
          <p:cNvSpPr>
            <a:spLocks noGrp="1"/>
          </p:cNvSpPr>
          <p:nvPr>
            <p:ph type="sldNum" sz="quarter" idx="12"/>
          </p:nvPr>
        </p:nvSpPr>
        <p:spPr>
          <a:xfrm>
            <a:off x="8740135" y="5297112"/>
            <a:ext cx="2771458" cy="365125"/>
          </a:xfrm>
        </p:spPr>
        <p:txBody>
          <a:bodyPr/>
          <a:lstStyle/>
          <a:p>
            <a:fld id="{18FDBAE8-0AD5-4C4A-B0F5-4BBC06F38D92}" type="slidenum">
              <a:rPr lang="es-ES" smtClean="0"/>
              <a:t>34</a:t>
            </a:fld>
            <a:endParaRPr lang="es-ES" dirty="0"/>
          </a:p>
        </p:txBody>
      </p:sp>
      <p:pic>
        <p:nvPicPr>
          <p:cNvPr id="25" name="Imagen 24" descr="logo artes.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4609998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34504"/>
            <a:ext cx="3252260" cy="3754874"/>
          </a:xfrm>
          <a:prstGeom prst="rect">
            <a:avLst/>
          </a:prstGeom>
          <a:noFill/>
        </p:spPr>
        <p:txBody>
          <a:bodyPr wrap="square" rtlCol="0">
            <a:spAutoFit/>
          </a:bodyPr>
          <a:lstStyle/>
          <a:p>
            <a:r>
              <a:rPr lang="es-ES_tradnl" sz="1400" b="1" dirty="0" smtClean="0">
                <a:solidFill>
                  <a:srgbClr val="C0504D"/>
                </a:solidFill>
                <a:latin typeface="Metropolis Light"/>
                <a:cs typeface="Metropolis Light"/>
              </a:rPr>
              <a:t>Centro  </a:t>
            </a:r>
            <a:r>
              <a:rPr lang="es-ES_tradnl" sz="1400" b="1" dirty="0">
                <a:solidFill>
                  <a:srgbClr val="C0504D"/>
                </a:solidFill>
                <a:latin typeface="Metropolis Light"/>
                <a:cs typeface="Metropolis Light"/>
              </a:rPr>
              <a:t>de  documentación: </a:t>
            </a:r>
            <a:endParaRPr lang="es-ES_tradnl" sz="1400" b="1" dirty="0" smtClean="0">
              <a:solidFill>
                <a:srgbClr val="C0504D"/>
              </a:solidFill>
              <a:latin typeface="Metropolis Light"/>
              <a:cs typeface="Metropolis Light"/>
            </a:endParaRPr>
          </a:p>
          <a:p>
            <a:endParaRPr lang="es-ES_tradnl" sz="1400" b="1" dirty="0" smtClean="0">
              <a:solidFill>
                <a:srgbClr val="C0504D"/>
              </a:solidFill>
              <a:latin typeface="Metropolis Light"/>
              <a:cs typeface="Metropolis Light"/>
            </a:endParaRPr>
          </a:p>
          <a:p>
            <a:r>
              <a:rPr lang="es-ES_tradnl" sz="1400" dirty="0" smtClean="0">
                <a:latin typeface="Metropolis Light"/>
                <a:cs typeface="Metropolis Light"/>
              </a:rPr>
              <a:t>Instancia  </a:t>
            </a:r>
            <a:r>
              <a:rPr lang="es-ES_tradnl" sz="1400" dirty="0">
                <a:latin typeface="Metropolis Light"/>
                <a:cs typeface="Metropolis Light"/>
              </a:rPr>
              <a:t>museística  cuyas  principales  funciones  son  recopilar,  sistematizar  </a:t>
            </a:r>
          </a:p>
          <a:p>
            <a:r>
              <a:rPr lang="es-ES_tradnl" sz="1400" dirty="0">
                <a:latin typeface="Metropolis Light"/>
                <a:cs typeface="Metropolis Light"/>
              </a:rPr>
              <a:t>y  difundir  la  información  relativa  a  un  eje  temático  específico  a  nivel  de  expresiones  artísticas,  históricas,  culturales, científicas, entre otros. Entre sus principales labores incluye la elaboración de bases de datos que se actualizan permanentemente y proporcionar atención directa a los usuarios: consultas, orientación bibliográfica y  documental,  búsquedas  especializadas,  </a:t>
            </a:r>
            <a:r>
              <a:rPr lang="es-ES_tradnl" sz="1400" dirty="0" err="1" smtClean="0">
                <a:latin typeface="Metropolis Light"/>
                <a:cs typeface="Metropolis Light"/>
              </a:rPr>
              <a:t>etc</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426171" y="1422747"/>
            <a:ext cx="7604966"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434767" y="1150923"/>
            <a:ext cx="323363" cy="230832"/>
          </a:xfrm>
          <a:prstGeom prst="rect">
            <a:avLst/>
          </a:prstGeom>
          <a:noFill/>
        </p:spPr>
        <p:txBody>
          <a:bodyPr wrap="square" rtlCol="0">
            <a:spAutoFit/>
          </a:bodyPr>
          <a:lstStyle/>
          <a:p>
            <a:r>
              <a:rPr lang="es-ES" sz="900" dirty="0" smtClean="0"/>
              <a:t>93</a:t>
            </a:r>
            <a:endParaRPr lang="es-ES" sz="900" dirty="0"/>
          </a:p>
        </p:txBody>
      </p:sp>
      <p:sp>
        <p:nvSpPr>
          <p:cNvPr id="18" name="CuadroTexto 17"/>
          <p:cNvSpPr txBox="1"/>
          <p:nvPr/>
        </p:nvSpPr>
        <p:spPr>
          <a:xfrm>
            <a:off x="426171" y="6162484"/>
            <a:ext cx="323363" cy="230832"/>
          </a:xfrm>
          <a:prstGeom prst="rect">
            <a:avLst/>
          </a:prstGeom>
          <a:noFill/>
        </p:spPr>
        <p:txBody>
          <a:bodyPr wrap="square" rtlCol="0">
            <a:spAutoFit/>
          </a:bodyPr>
          <a:lstStyle/>
          <a:p>
            <a:r>
              <a:rPr lang="es-ES" sz="900" dirty="0"/>
              <a:t>9</a:t>
            </a:r>
            <a:r>
              <a:rPr lang="es-ES" sz="900" dirty="0" smtClean="0"/>
              <a:t>5</a:t>
            </a:r>
            <a:endParaRPr lang="es-ES" sz="900" dirty="0"/>
          </a:p>
        </p:txBody>
      </p:sp>
      <p:sp>
        <p:nvSpPr>
          <p:cNvPr id="23" name="CuadroTexto 22"/>
          <p:cNvSpPr txBox="1"/>
          <p:nvPr/>
        </p:nvSpPr>
        <p:spPr>
          <a:xfrm>
            <a:off x="3731507" y="1176149"/>
            <a:ext cx="323363" cy="230832"/>
          </a:xfrm>
          <a:prstGeom prst="rect">
            <a:avLst/>
          </a:prstGeom>
          <a:noFill/>
        </p:spPr>
        <p:txBody>
          <a:bodyPr wrap="square" rtlCol="0">
            <a:spAutoFit/>
          </a:bodyPr>
          <a:lstStyle/>
          <a:p>
            <a:r>
              <a:rPr lang="es-ES" sz="900" dirty="0" smtClean="0"/>
              <a:t>94</a:t>
            </a:r>
            <a:endParaRPr lang="es-ES" sz="900" dirty="0"/>
          </a:p>
        </p:txBody>
      </p:sp>
      <p:sp>
        <p:nvSpPr>
          <p:cNvPr id="27" name="CuadroTexto 26"/>
          <p:cNvSpPr txBox="1"/>
          <p:nvPr/>
        </p:nvSpPr>
        <p:spPr>
          <a:xfrm>
            <a:off x="3705044" y="6162484"/>
            <a:ext cx="323363" cy="230832"/>
          </a:xfrm>
          <a:prstGeom prst="rect">
            <a:avLst/>
          </a:prstGeom>
          <a:noFill/>
        </p:spPr>
        <p:txBody>
          <a:bodyPr wrap="square" rtlCol="0">
            <a:spAutoFit/>
          </a:bodyPr>
          <a:lstStyle/>
          <a:p>
            <a:r>
              <a:rPr lang="es-ES" sz="900" dirty="0"/>
              <a:t>9</a:t>
            </a:r>
            <a:r>
              <a:rPr lang="es-ES" sz="900" dirty="0" smtClean="0"/>
              <a:t>6</a:t>
            </a:r>
            <a:endParaRPr lang="es-ES" sz="900" dirty="0"/>
          </a:p>
        </p:txBody>
      </p:sp>
      <p:pic>
        <p:nvPicPr>
          <p:cNvPr id="2" name="Imagen 1"/>
          <p:cNvPicPr>
            <a:picLocks noChangeAspect="1"/>
          </p:cNvPicPr>
          <p:nvPr/>
        </p:nvPicPr>
        <p:blipFill>
          <a:blip r:embed="rId3"/>
          <a:stretch>
            <a:fillRect/>
          </a:stretch>
        </p:blipFill>
        <p:spPr>
          <a:xfrm>
            <a:off x="434767" y="1422747"/>
            <a:ext cx="3289300" cy="2668750"/>
          </a:xfrm>
          <a:prstGeom prst="rect">
            <a:avLst/>
          </a:prstGeom>
        </p:spPr>
      </p:pic>
      <p:pic>
        <p:nvPicPr>
          <p:cNvPr id="4" name="Imagen 3"/>
          <p:cNvPicPr>
            <a:picLocks noChangeAspect="1"/>
          </p:cNvPicPr>
          <p:nvPr/>
        </p:nvPicPr>
        <p:blipFill>
          <a:blip r:embed="rId4"/>
          <a:stretch>
            <a:fillRect/>
          </a:stretch>
        </p:blipFill>
        <p:spPr>
          <a:xfrm>
            <a:off x="3724067" y="1422747"/>
            <a:ext cx="4307070" cy="2668750"/>
          </a:xfrm>
          <a:prstGeom prst="rect">
            <a:avLst/>
          </a:prstGeom>
        </p:spPr>
      </p:pic>
      <p:pic>
        <p:nvPicPr>
          <p:cNvPr id="5" name="Imagen 4"/>
          <p:cNvPicPr>
            <a:picLocks noChangeAspect="1"/>
          </p:cNvPicPr>
          <p:nvPr/>
        </p:nvPicPr>
        <p:blipFill>
          <a:blip r:embed="rId5"/>
          <a:stretch>
            <a:fillRect/>
          </a:stretch>
        </p:blipFill>
        <p:spPr>
          <a:xfrm>
            <a:off x="434767" y="4091497"/>
            <a:ext cx="3289300" cy="1955570"/>
          </a:xfrm>
          <a:prstGeom prst="rect">
            <a:avLst/>
          </a:prstGeom>
        </p:spPr>
      </p:pic>
      <p:pic>
        <p:nvPicPr>
          <p:cNvPr id="9" name="Imagen 8"/>
          <p:cNvPicPr>
            <a:picLocks noChangeAspect="1"/>
          </p:cNvPicPr>
          <p:nvPr/>
        </p:nvPicPr>
        <p:blipFill>
          <a:blip r:embed="rId6"/>
          <a:stretch>
            <a:fillRect/>
          </a:stretch>
        </p:blipFill>
        <p:spPr>
          <a:xfrm>
            <a:off x="3724067" y="4022332"/>
            <a:ext cx="4307070" cy="2024735"/>
          </a:xfrm>
          <a:prstGeom prst="rect">
            <a:avLst/>
          </a:prstGeom>
        </p:spPr>
      </p:pic>
      <p:sp>
        <p:nvSpPr>
          <p:cNvPr id="14" name="Marcador de número de diapositiva 13"/>
          <p:cNvSpPr>
            <a:spLocks noGrp="1"/>
          </p:cNvSpPr>
          <p:nvPr>
            <p:ph type="sldNum" sz="quarter" idx="12"/>
          </p:nvPr>
        </p:nvSpPr>
        <p:spPr>
          <a:xfrm>
            <a:off x="8902232" y="5202343"/>
            <a:ext cx="2771458" cy="365125"/>
          </a:xfrm>
        </p:spPr>
        <p:txBody>
          <a:bodyPr/>
          <a:lstStyle/>
          <a:p>
            <a:fld id="{18FDBAE8-0AD5-4C4A-B0F5-4BBC06F38D92}" type="slidenum">
              <a:rPr lang="es-ES" smtClean="0"/>
              <a:t>35</a:t>
            </a:fld>
            <a:endParaRPr lang="es-ES" dirty="0"/>
          </a:p>
        </p:txBody>
      </p:sp>
      <p:pic>
        <p:nvPicPr>
          <p:cNvPr id="20" name="Imagen 19" descr="logo arte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383028782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3662541"/>
          </a:xfrm>
          <a:prstGeom prst="rect">
            <a:avLst/>
          </a:prstGeom>
          <a:noFill/>
        </p:spPr>
        <p:txBody>
          <a:bodyPr wrap="square" rtlCol="0">
            <a:spAutoFit/>
          </a:bodyPr>
          <a:lstStyle/>
          <a:p>
            <a:r>
              <a:rPr lang="es-ES_tradnl" sz="1400" b="1" dirty="0" smtClean="0">
                <a:solidFill>
                  <a:srgbClr val="C0504D"/>
                </a:solidFill>
                <a:latin typeface="Metropolis Light"/>
                <a:cs typeface="Metropolis Light"/>
              </a:rPr>
              <a:t>Centro   </a:t>
            </a:r>
            <a:r>
              <a:rPr lang="es-ES_tradnl" sz="1400" b="1" dirty="0">
                <a:solidFill>
                  <a:srgbClr val="C0504D"/>
                </a:solidFill>
                <a:latin typeface="Metropolis Light"/>
                <a:cs typeface="Metropolis Light"/>
              </a:rPr>
              <a:t>de   memoria   histórica: </a:t>
            </a:r>
            <a:endParaRPr lang="es-ES_tradnl" sz="1400" b="1" dirty="0" smtClean="0">
              <a:solidFill>
                <a:srgbClr val="C0504D"/>
              </a:solidFill>
              <a:latin typeface="Metropolis Light"/>
              <a:cs typeface="Metropolis Light"/>
            </a:endParaRPr>
          </a:p>
          <a:p>
            <a:endParaRPr lang="es-ES_tradnl" sz="1400" dirty="0">
              <a:latin typeface="Metropolis Light"/>
              <a:cs typeface="Metropolis Light"/>
            </a:endParaRPr>
          </a:p>
          <a:p>
            <a:r>
              <a:rPr lang="es-ES_tradnl" sz="1200" dirty="0" smtClean="0">
                <a:latin typeface="Metropolis Light"/>
                <a:cs typeface="Metropolis Light"/>
              </a:rPr>
              <a:t>Tiene   </a:t>
            </a:r>
            <a:r>
              <a:rPr lang="es-ES_tradnl" sz="1200" dirty="0">
                <a:latin typeface="Metropolis Light"/>
                <a:cs typeface="Metropolis Light"/>
              </a:rPr>
              <a:t>por   objetivo   la   recepción,   recuperación,   conservación,   compilación,   exposición, investigación y análisis de todo el material documental, testimonios orales y por cualquier otro medio, relativo a conflictos usualmente armados. </a:t>
            </a:r>
            <a:endParaRPr lang="es-ES_tradnl" sz="1200" dirty="0" smtClean="0">
              <a:latin typeface="Metropolis Light"/>
              <a:cs typeface="Metropolis Light"/>
            </a:endParaRPr>
          </a:p>
          <a:p>
            <a:endParaRPr lang="es-ES_tradnl" sz="1200" dirty="0">
              <a:latin typeface="Metropolis Light"/>
              <a:cs typeface="Metropolis Light"/>
            </a:endParaRPr>
          </a:p>
          <a:p>
            <a:r>
              <a:rPr lang="es-ES_tradnl" sz="1200" dirty="0" smtClean="0">
                <a:latin typeface="Metropolis Light"/>
                <a:cs typeface="Metropolis Light"/>
              </a:rPr>
              <a:t>A </a:t>
            </a:r>
            <a:r>
              <a:rPr lang="es-ES_tradnl" sz="1200" dirty="0">
                <a:latin typeface="Metropolis Light"/>
                <a:cs typeface="Metropolis Light"/>
              </a:rPr>
              <a:t>través de la realización de las investigaciones, actividades museísticas, pedagógicas y otras relacionadas que contribuyan a establecer las causas de tales fenómenos, permite conocer la verdad e impedir la repetición de los hechos en el futuro. A estos espacios también se les conoce como Centros de la Memoria del Conflicto. </a:t>
            </a:r>
            <a:endParaRPr lang="es-ES_tradnl" sz="12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434768" y="1422748"/>
            <a:ext cx="7767530"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434768" y="1191915"/>
            <a:ext cx="323363" cy="230832"/>
          </a:xfrm>
          <a:prstGeom prst="rect">
            <a:avLst/>
          </a:prstGeom>
          <a:noFill/>
        </p:spPr>
        <p:txBody>
          <a:bodyPr wrap="square" rtlCol="0">
            <a:spAutoFit/>
          </a:bodyPr>
          <a:lstStyle/>
          <a:p>
            <a:r>
              <a:rPr lang="es-ES" sz="900" dirty="0" smtClean="0"/>
              <a:t>97</a:t>
            </a:r>
            <a:endParaRPr lang="es-ES" sz="900" dirty="0"/>
          </a:p>
        </p:txBody>
      </p:sp>
      <p:sp>
        <p:nvSpPr>
          <p:cNvPr id="18" name="CuadroTexto 17"/>
          <p:cNvSpPr txBox="1"/>
          <p:nvPr/>
        </p:nvSpPr>
        <p:spPr>
          <a:xfrm>
            <a:off x="434768" y="6162484"/>
            <a:ext cx="517680" cy="230832"/>
          </a:xfrm>
          <a:prstGeom prst="rect">
            <a:avLst/>
          </a:prstGeom>
          <a:noFill/>
        </p:spPr>
        <p:txBody>
          <a:bodyPr wrap="square" rtlCol="0">
            <a:spAutoFit/>
          </a:bodyPr>
          <a:lstStyle/>
          <a:p>
            <a:r>
              <a:rPr lang="es-ES" sz="900" dirty="0" smtClean="0"/>
              <a:t>100</a:t>
            </a:r>
            <a:endParaRPr lang="es-ES" sz="900" dirty="0"/>
          </a:p>
        </p:txBody>
      </p:sp>
      <p:sp>
        <p:nvSpPr>
          <p:cNvPr id="23" name="CuadroTexto 22"/>
          <p:cNvSpPr txBox="1"/>
          <p:nvPr/>
        </p:nvSpPr>
        <p:spPr>
          <a:xfrm>
            <a:off x="2750271" y="1228898"/>
            <a:ext cx="323363" cy="230832"/>
          </a:xfrm>
          <a:prstGeom prst="rect">
            <a:avLst/>
          </a:prstGeom>
          <a:noFill/>
        </p:spPr>
        <p:txBody>
          <a:bodyPr wrap="square" rtlCol="0">
            <a:spAutoFit/>
          </a:bodyPr>
          <a:lstStyle/>
          <a:p>
            <a:r>
              <a:rPr lang="es-ES" sz="900" dirty="0" smtClean="0"/>
              <a:t>98</a:t>
            </a:r>
            <a:endParaRPr lang="es-ES" sz="900" dirty="0"/>
          </a:p>
        </p:txBody>
      </p:sp>
      <p:sp>
        <p:nvSpPr>
          <p:cNvPr id="27" name="CuadroTexto 26"/>
          <p:cNvSpPr txBox="1"/>
          <p:nvPr/>
        </p:nvSpPr>
        <p:spPr>
          <a:xfrm>
            <a:off x="2750271" y="6162484"/>
            <a:ext cx="651518" cy="230832"/>
          </a:xfrm>
          <a:prstGeom prst="rect">
            <a:avLst/>
          </a:prstGeom>
          <a:noFill/>
        </p:spPr>
        <p:txBody>
          <a:bodyPr wrap="square" rtlCol="0">
            <a:spAutoFit/>
          </a:bodyPr>
          <a:lstStyle/>
          <a:p>
            <a:r>
              <a:rPr lang="es-ES" sz="900" dirty="0" smtClean="0"/>
              <a:t>101</a:t>
            </a:r>
            <a:endParaRPr lang="es-ES" sz="900" dirty="0"/>
          </a:p>
        </p:txBody>
      </p:sp>
      <p:sp>
        <p:nvSpPr>
          <p:cNvPr id="20" name="CuadroTexto 19"/>
          <p:cNvSpPr txBox="1"/>
          <p:nvPr/>
        </p:nvSpPr>
        <p:spPr>
          <a:xfrm>
            <a:off x="5839669" y="1191916"/>
            <a:ext cx="323363" cy="230832"/>
          </a:xfrm>
          <a:prstGeom prst="rect">
            <a:avLst/>
          </a:prstGeom>
          <a:noFill/>
        </p:spPr>
        <p:txBody>
          <a:bodyPr wrap="square" rtlCol="0">
            <a:spAutoFit/>
          </a:bodyPr>
          <a:lstStyle/>
          <a:p>
            <a:r>
              <a:rPr lang="es-ES" sz="900" dirty="0" smtClean="0"/>
              <a:t>99</a:t>
            </a:r>
            <a:endParaRPr lang="es-ES" sz="900" dirty="0"/>
          </a:p>
        </p:txBody>
      </p:sp>
      <p:pic>
        <p:nvPicPr>
          <p:cNvPr id="2" name="Imagen 1"/>
          <p:cNvPicPr>
            <a:picLocks noChangeAspect="1"/>
          </p:cNvPicPr>
          <p:nvPr/>
        </p:nvPicPr>
        <p:blipFill>
          <a:blip r:embed="rId3"/>
          <a:stretch>
            <a:fillRect/>
          </a:stretch>
        </p:blipFill>
        <p:spPr>
          <a:xfrm>
            <a:off x="426171" y="1459731"/>
            <a:ext cx="2324100" cy="4579664"/>
          </a:xfrm>
          <a:prstGeom prst="rect">
            <a:avLst/>
          </a:prstGeom>
        </p:spPr>
      </p:pic>
      <p:pic>
        <p:nvPicPr>
          <p:cNvPr id="4" name="Imagen 3"/>
          <p:cNvPicPr>
            <a:picLocks noChangeAspect="1"/>
          </p:cNvPicPr>
          <p:nvPr/>
        </p:nvPicPr>
        <p:blipFill>
          <a:blip r:embed="rId4"/>
          <a:stretch>
            <a:fillRect/>
          </a:stretch>
        </p:blipFill>
        <p:spPr>
          <a:xfrm>
            <a:off x="2750271" y="1459730"/>
            <a:ext cx="3046728" cy="2390237"/>
          </a:xfrm>
          <a:prstGeom prst="rect">
            <a:avLst/>
          </a:prstGeom>
        </p:spPr>
      </p:pic>
      <p:pic>
        <p:nvPicPr>
          <p:cNvPr id="5" name="Imagen 4"/>
          <p:cNvPicPr>
            <a:picLocks noChangeAspect="1"/>
          </p:cNvPicPr>
          <p:nvPr/>
        </p:nvPicPr>
        <p:blipFill>
          <a:blip r:embed="rId5"/>
          <a:stretch>
            <a:fillRect/>
          </a:stretch>
        </p:blipFill>
        <p:spPr>
          <a:xfrm>
            <a:off x="2750271" y="3849968"/>
            <a:ext cx="3046728" cy="2197100"/>
          </a:xfrm>
          <a:prstGeom prst="rect">
            <a:avLst/>
          </a:prstGeom>
        </p:spPr>
      </p:pic>
      <p:pic>
        <p:nvPicPr>
          <p:cNvPr id="14" name="Imagen 13"/>
          <p:cNvPicPr>
            <a:picLocks noChangeAspect="1"/>
          </p:cNvPicPr>
          <p:nvPr/>
        </p:nvPicPr>
        <p:blipFill>
          <a:blip r:embed="rId6"/>
          <a:stretch>
            <a:fillRect/>
          </a:stretch>
        </p:blipFill>
        <p:spPr>
          <a:xfrm>
            <a:off x="5796999" y="1422747"/>
            <a:ext cx="2427221" cy="2427221"/>
          </a:xfrm>
          <a:prstGeom prst="rect">
            <a:avLst/>
          </a:prstGeom>
        </p:spPr>
      </p:pic>
      <p:pic>
        <p:nvPicPr>
          <p:cNvPr id="17" name="Imagen 16"/>
          <p:cNvPicPr>
            <a:picLocks noChangeAspect="1"/>
          </p:cNvPicPr>
          <p:nvPr/>
        </p:nvPicPr>
        <p:blipFill>
          <a:blip r:embed="rId7"/>
          <a:stretch>
            <a:fillRect/>
          </a:stretch>
        </p:blipFill>
        <p:spPr>
          <a:xfrm>
            <a:off x="5796998" y="3849967"/>
            <a:ext cx="2405299" cy="2189428"/>
          </a:xfrm>
          <a:prstGeom prst="rect">
            <a:avLst/>
          </a:prstGeom>
        </p:spPr>
      </p:pic>
      <p:sp>
        <p:nvSpPr>
          <p:cNvPr id="22" name="CuadroTexto 21"/>
          <p:cNvSpPr txBox="1"/>
          <p:nvPr/>
        </p:nvSpPr>
        <p:spPr>
          <a:xfrm>
            <a:off x="5809843" y="6165616"/>
            <a:ext cx="500175" cy="230832"/>
          </a:xfrm>
          <a:prstGeom prst="rect">
            <a:avLst/>
          </a:prstGeom>
          <a:noFill/>
        </p:spPr>
        <p:txBody>
          <a:bodyPr wrap="square" rtlCol="0">
            <a:spAutoFit/>
          </a:bodyPr>
          <a:lstStyle/>
          <a:p>
            <a:r>
              <a:rPr lang="es-ES" sz="900" dirty="0" smtClean="0"/>
              <a:t>102</a:t>
            </a:r>
            <a:endParaRPr lang="es-ES" sz="900" dirty="0"/>
          </a:p>
        </p:txBody>
      </p:sp>
      <p:sp>
        <p:nvSpPr>
          <p:cNvPr id="19" name="Marcador de número de diapositiva 18"/>
          <p:cNvSpPr>
            <a:spLocks noGrp="1"/>
          </p:cNvSpPr>
          <p:nvPr>
            <p:ph type="sldNum" sz="quarter" idx="12"/>
          </p:nvPr>
        </p:nvSpPr>
        <p:spPr>
          <a:xfrm>
            <a:off x="8902232" y="5187559"/>
            <a:ext cx="2771458" cy="365125"/>
          </a:xfrm>
        </p:spPr>
        <p:txBody>
          <a:bodyPr/>
          <a:lstStyle/>
          <a:p>
            <a:fld id="{18FDBAE8-0AD5-4C4A-B0F5-4BBC06F38D92}" type="slidenum">
              <a:rPr lang="es-ES" smtClean="0"/>
              <a:t>36</a:t>
            </a:fld>
            <a:endParaRPr lang="es-ES" dirty="0"/>
          </a:p>
        </p:txBody>
      </p:sp>
      <p:pic>
        <p:nvPicPr>
          <p:cNvPr id="25" name="Imagen 24" descr="logo arte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405154098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3558"/>
            <a:ext cx="3165302" cy="3662541"/>
          </a:xfrm>
          <a:prstGeom prst="rect">
            <a:avLst/>
          </a:prstGeom>
          <a:noFill/>
        </p:spPr>
        <p:txBody>
          <a:bodyPr wrap="square" rtlCol="0">
            <a:spAutoFit/>
          </a:bodyPr>
          <a:lstStyle/>
          <a:p>
            <a:r>
              <a:rPr lang="es-ES_tradnl" sz="1400" b="1" dirty="0" smtClean="0">
                <a:solidFill>
                  <a:srgbClr val="C0504D"/>
                </a:solidFill>
                <a:latin typeface="Metropolis Light"/>
                <a:cs typeface="Metropolis Light"/>
              </a:rPr>
              <a:t>Centro  </a:t>
            </a:r>
            <a:r>
              <a:rPr lang="es-ES_tradnl" sz="1400" b="1" dirty="0">
                <a:solidFill>
                  <a:srgbClr val="C0504D"/>
                </a:solidFill>
                <a:latin typeface="Metropolis Light"/>
                <a:cs typeface="Metropolis Light"/>
              </a:rPr>
              <a:t>interactivo:  </a:t>
            </a:r>
            <a:endParaRPr lang="es-ES_tradnl" sz="1400" b="1" dirty="0" smtClean="0">
              <a:solidFill>
                <a:srgbClr val="C0504D"/>
              </a:solidFill>
              <a:latin typeface="Metropolis Light"/>
              <a:cs typeface="Metropolis Light"/>
            </a:endParaRPr>
          </a:p>
          <a:p>
            <a:endParaRPr lang="es-ES_tradnl" sz="1400" b="1" dirty="0" smtClean="0">
              <a:solidFill>
                <a:srgbClr val="C0504D"/>
              </a:solidFill>
              <a:latin typeface="Metropolis Light"/>
              <a:cs typeface="Metropolis Light"/>
            </a:endParaRPr>
          </a:p>
          <a:p>
            <a:r>
              <a:rPr lang="es-ES_tradnl" sz="1200" dirty="0" smtClean="0">
                <a:latin typeface="Metropolis Light"/>
                <a:cs typeface="Metropolis Light"/>
              </a:rPr>
              <a:t>Funge  </a:t>
            </a:r>
            <a:r>
              <a:rPr lang="es-ES_tradnl" sz="1200" dirty="0">
                <a:latin typeface="Metropolis Light"/>
                <a:cs typeface="Metropolis Light"/>
              </a:rPr>
              <a:t>como  una  herramienta  que  busca  la  comprensión  pública  del  conocimiento  científico,  empleando  recursos  expositivos  atractivos  e  innovadores  para  promover  la  participación  de  los  visitantes. A diferencia de los Museos de Ciencias, estos Centros promueven dentro de sus actividades educativas la participación de los </a:t>
            </a:r>
            <a:r>
              <a:rPr lang="es-ES_tradnl" sz="1200" dirty="0" smtClean="0">
                <a:latin typeface="Metropolis Light"/>
                <a:cs typeface="Metropolis Light"/>
              </a:rPr>
              <a:t>usuarios</a:t>
            </a:r>
          </a:p>
          <a:p>
            <a:endParaRPr lang="es-ES_tradnl" sz="1200" dirty="0" smtClean="0">
              <a:latin typeface="Metropolis Light"/>
              <a:cs typeface="Metropolis Light"/>
            </a:endParaRPr>
          </a:p>
          <a:p>
            <a:r>
              <a:rPr lang="es-ES_tradnl" sz="1200" dirty="0" smtClean="0">
                <a:latin typeface="Metropolis Light"/>
                <a:cs typeface="Metropolis Light"/>
              </a:rPr>
              <a:t>Ofrecen  </a:t>
            </a:r>
            <a:r>
              <a:rPr lang="es-ES_tradnl" sz="1200" dirty="0">
                <a:latin typeface="Metropolis Light"/>
                <a:cs typeface="Metropolis Light"/>
              </a:rPr>
              <a:t>experiencias enfocadas a soluciones de problemas de la vida cotidiana y suelen retar las habilidades mentales del visitante, pues fungen como foros de análisis y debate social sobre temas de ciencia y tecnología. </a:t>
            </a:r>
            <a:endParaRPr lang="es-ES_tradnl" sz="12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02808" y="1422748"/>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543916" cy="230832"/>
          </a:xfrm>
          <a:prstGeom prst="rect">
            <a:avLst/>
          </a:prstGeom>
          <a:noFill/>
        </p:spPr>
        <p:txBody>
          <a:bodyPr wrap="square" rtlCol="0">
            <a:spAutoFit/>
          </a:bodyPr>
          <a:lstStyle/>
          <a:p>
            <a:r>
              <a:rPr lang="es-ES" sz="900" dirty="0" smtClean="0"/>
              <a:t>103</a:t>
            </a:r>
            <a:endParaRPr lang="es-ES" sz="900" dirty="0"/>
          </a:p>
        </p:txBody>
      </p:sp>
      <p:sp>
        <p:nvSpPr>
          <p:cNvPr id="18" name="CuadroTexto 17"/>
          <p:cNvSpPr txBox="1"/>
          <p:nvPr/>
        </p:nvSpPr>
        <p:spPr>
          <a:xfrm>
            <a:off x="111404" y="6162483"/>
            <a:ext cx="535320" cy="232901"/>
          </a:xfrm>
          <a:prstGeom prst="rect">
            <a:avLst/>
          </a:prstGeom>
          <a:noFill/>
        </p:spPr>
        <p:txBody>
          <a:bodyPr wrap="square" rtlCol="0">
            <a:spAutoFit/>
          </a:bodyPr>
          <a:lstStyle/>
          <a:p>
            <a:r>
              <a:rPr lang="es-ES" sz="900" dirty="0" smtClean="0"/>
              <a:t>105</a:t>
            </a:r>
            <a:endParaRPr lang="es-ES" sz="900" dirty="0"/>
          </a:p>
        </p:txBody>
      </p:sp>
      <p:sp>
        <p:nvSpPr>
          <p:cNvPr id="27" name="CuadroTexto 26"/>
          <p:cNvSpPr txBox="1"/>
          <p:nvPr/>
        </p:nvSpPr>
        <p:spPr>
          <a:xfrm>
            <a:off x="4455746" y="6162483"/>
            <a:ext cx="659253" cy="230832"/>
          </a:xfrm>
          <a:prstGeom prst="rect">
            <a:avLst/>
          </a:prstGeom>
          <a:noFill/>
        </p:spPr>
        <p:txBody>
          <a:bodyPr wrap="square" rtlCol="0">
            <a:spAutoFit/>
          </a:bodyPr>
          <a:lstStyle/>
          <a:p>
            <a:r>
              <a:rPr lang="es-ES" sz="900" dirty="0" smtClean="0"/>
              <a:t>106</a:t>
            </a:r>
            <a:endParaRPr lang="es-ES" sz="900" dirty="0"/>
          </a:p>
        </p:txBody>
      </p:sp>
      <p:sp>
        <p:nvSpPr>
          <p:cNvPr id="20" name="CuadroTexto 19"/>
          <p:cNvSpPr txBox="1"/>
          <p:nvPr/>
        </p:nvSpPr>
        <p:spPr>
          <a:xfrm>
            <a:off x="4455746" y="1191915"/>
            <a:ext cx="529892" cy="230832"/>
          </a:xfrm>
          <a:prstGeom prst="rect">
            <a:avLst/>
          </a:prstGeom>
          <a:noFill/>
        </p:spPr>
        <p:txBody>
          <a:bodyPr wrap="square" rtlCol="0">
            <a:spAutoFit/>
          </a:bodyPr>
          <a:lstStyle/>
          <a:p>
            <a:r>
              <a:rPr lang="es-ES" sz="900" dirty="0" smtClean="0"/>
              <a:t>104</a:t>
            </a:r>
            <a:endParaRPr lang="es-ES" sz="900" dirty="0"/>
          </a:p>
        </p:txBody>
      </p:sp>
      <p:pic>
        <p:nvPicPr>
          <p:cNvPr id="4" name="Imagen 3"/>
          <p:cNvPicPr>
            <a:picLocks noChangeAspect="1"/>
          </p:cNvPicPr>
          <p:nvPr/>
        </p:nvPicPr>
        <p:blipFill>
          <a:blip r:embed="rId3"/>
          <a:stretch>
            <a:fillRect/>
          </a:stretch>
        </p:blipFill>
        <p:spPr>
          <a:xfrm>
            <a:off x="4467504" y="1436215"/>
            <a:ext cx="3700132" cy="1854243"/>
          </a:xfrm>
          <a:prstGeom prst="rect">
            <a:avLst/>
          </a:prstGeom>
        </p:spPr>
      </p:pic>
      <p:pic>
        <p:nvPicPr>
          <p:cNvPr id="5" name="Imagen 4"/>
          <p:cNvPicPr>
            <a:picLocks noChangeAspect="1"/>
          </p:cNvPicPr>
          <p:nvPr/>
        </p:nvPicPr>
        <p:blipFill>
          <a:blip r:embed="rId4"/>
          <a:stretch>
            <a:fillRect/>
          </a:stretch>
        </p:blipFill>
        <p:spPr>
          <a:xfrm>
            <a:off x="4467504" y="3290458"/>
            <a:ext cx="3700132" cy="2741640"/>
          </a:xfrm>
          <a:prstGeom prst="rect">
            <a:avLst/>
          </a:prstGeom>
        </p:spPr>
      </p:pic>
      <p:pic>
        <p:nvPicPr>
          <p:cNvPr id="14" name="Imagen 13"/>
          <p:cNvPicPr>
            <a:picLocks noChangeAspect="1"/>
          </p:cNvPicPr>
          <p:nvPr/>
        </p:nvPicPr>
        <p:blipFill>
          <a:blip r:embed="rId5"/>
          <a:stretch>
            <a:fillRect/>
          </a:stretch>
        </p:blipFill>
        <p:spPr>
          <a:xfrm>
            <a:off x="111404" y="1423558"/>
            <a:ext cx="4356100" cy="1866900"/>
          </a:xfrm>
          <a:prstGeom prst="rect">
            <a:avLst/>
          </a:prstGeom>
        </p:spPr>
      </p:pic>
      <p:pic>
        <p:nvPicPr>
          <p:cNvPr id="17" name="Imagen 16"/>
          <p:cNvPicPr>
            <a:picLocks noChangeAspect="1"/>
          </p:cNvPicPr>
          <p:nvPr/>
        </p:nvPicPr>
        <p:blipFill>
          <a:blip r:embed="rId6"/>
          <a:stretch>
            <a:fillRect/>
          </a:stretch>
        </p:blipFill>
        <p:spPr>
          <a:xfrm>
            <a:off x="102808" y="3290457"/>
            <a:ext cx="4364696" cy="2756611"/>
          </a:xfrm>
          <a:prstGeom prst="rect">
            <a:avLst/>
          </a:prstGeom>
        </p:spPr>
      </p:pic>
      <p:sp>
        <p:nvSpPr>
          <p:cNvPr id="19" name="Marcador de número de diapositiva 18"/>
          <p:cNvSpPr>
            <a:spLocks noGrp="1"/>
          </p:cNvSpPr>
          <p:nvPr>
            <p:ph type="sldNum" sz="quarter" idx="12"/>
          </p:nvPr>
        </p:nvSpPr>
        <p:spPr>
          <a:xfrm>
            <a:off x="8859730" y="5174594"/>
            <a:ext cx="2771458" cy="365125"/>
          </a:xfrm>
        </p:spPr>
        <p:txBody>
          <a:bodyPr/>
          <a:lstStyle/>
          <a:p>
            <a:fld id="{18FDBAE8-0AD5-4C4A-B0F5-4BBC06F38D92}" type="slidenum">
              <a:rPr lang="es-ES" smtClean="0"/>
              <a:t>37</a:t>
            </a:fld>
            <a:endParaRPr lang="es-ES" dirty="0"/>
          </a:p>
        </p:txBody>
      </p:sp>
      <p:pic>
        <p:nvPicPr>
          <p:cNvPr id="21" name="Imagen 20" descr="logo arte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106493032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3539431"/>
          </a:xfrm>
          <a:prstGeom prst="rect">
            <a:avLst/>
          </a:prstGeom>
          <a:noFill/>
        </p:spPr>
        <p:txBody>
          <a:bodyPr wrap="square" rtlCol="0">
            <a:spAutoFit/>
          </a:bodyPr>
          <a:lstStyle/>
          <a:p>
            <a:r>
              <a:rPr lang="es-ES_tradnl" sz="1400" b="1" dirty="0" smtClean="0">
                <a:solidFill>
                  <a:srgbClr val="C0504D"/>
                </a:solidFill>
                <a:latin typeface="Metropolis Light"/>
                <a:cs typeface="Metropolis Light"/>
              </a:rPr>
              <a:t>Centro  </a:t>
            </a:r>
            <a:r>
              <a:rPr lang="es-ES_tradnl" sz="1400" b="1" dirty="0">
                <a:solidFill>
                  <a:srgbClr val="C0504D"/>
                </a:solidFill>
                <a:latin typeface="Metropolis Light"/>
                <a:cs typeface="Metropolis Light"/>
              </a:rPr>
              <a:t>de  interpretación:  </a:t>
            </a:r>
            <a:endParaRPr lang="es-ES_tradnl" sz="1400" b="1" dirty="0" smtClean="0">
              <a:solidFill>
                <a:srgbClr val="C0504D"/>
              </a:solidFill>
              <a:latin typeface="Metropolis Light"/>
              <a:cs typeface="Metropolis Light"/>
            </a:endParaRPr>
          </a:p>
          <a:p>
            <a:endParaRPr lang="es-ES_tradnl" sz="1400" dirty="0">
              <a:latin typeface="Metropolis Light"/>
              <a:cs typeface="Metropolis Light"/>
            </a:endParaRPr>
          </a:p>
          <a:p>
            <a:r>
              <a:rPr lang="es-ES_tradnl" sz="1400" dirty="0" smtClean="0">
                <a:latin typeface="Metropolis Light"/>
                <a:cs typeface="Metropolis Light"/>
              </a:rPr>
              <a:t>Define  </a:t>
            </a:r>
            <a:r>
              <a:rPr lang="es-ES_tradnl" sz="1400" dirty="0">
                <a:latin typeface="Metropolis Light"/>
                <a:cs typeface="Metropolis Light"/>
              </a:rPr>
              <a:t>aquel  espacio  que  tienen  como  propósito  crear  en  los  visitantes  una  sensibilidad, conciencia, entendimiento, entusiasmo, compromiso y una lectura del recurso que es interpretado. </a:t>
            </a:r>
            <a:endParaRPr lang="es-ES_tradnl" sz="1400" dirty="0" smtClean="0">
              <a:latin typeface="Metropolis Light"/>
              <a:cs typeface="Metropolis Light"/>
            </a:endParaRPr>
          </a:p>
          <a:p>
            <a:endParaRPr lang="es-ES_tradnl" sz="1400" dirty="0" smtClean="0">
              <a:latin typeface="Metropolis Light"/>
              <a:cs typeface="Metropolis Light"/>
            </a:endParaRPr>
          </a:p>
          <a:p>
            <a:r>
              <a:rPr lang="es-ES_tradnl" sz="1400" dirty="0" smtClean="0">
                <a:latin typeface="Metropolis Light"/>
                <a:cs typeface="Metropolis Light"/>
              </a:rPr>
              <a:t>Normalmente </a:t>
            </a:r>
            <a:r>
              <a:rPr lang="es-ES_tradnl" sz="1400" dirty="0">
                <a:latin typeface="Metropolis Light"/>
                <a:cs typeface="Metropolis Light"/>
              </a:rPr>
              <a:t>están ubicados en la entrada del sitio o al inicio de su recorrido y cuentan con recursos expositivos y aplica la metodología de la interpretación, visitas guiadas y recorridos señalizados. </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22748"/>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485123" cy="230832"/>
          </a:xfrm>
          <a:prstGeom prst="rect">
            <a:avLst/>
          </a:prstGeom>
          <a:noFill/>
        </p:spPr>
        <p:txBody>
          <a:bodyPr wrap="square" rtlCol="0">
            <a:spAutoFit/>
          </a:bodyPr>
          <a:lstStyle/>
          <a:p>
            <a:r>
              <a:rPr lang="es-ES" sz="900" dirty="0" smtClean="0"/>
              <a:t>107</a:t>
            </a:r>
            <a:endParaRPr lang="es-ES" sz="900" dirty="0"/>
          </a:p>
        </p:txBody>
      </p:sp>
      <p:sp>
        <p:nvSpPr>
          <p:cNvPr id="18" name="CuadroTexto 17"/>
          <p:cNvSpPr txBox="1"/>
          <p:nvPr/>
        </p:nvSpPr>
        <p:spPr>
          <a:xfrm>
            <a:off x="111404" y="6162484"/>
            <a:ext cx="605872" cy="230832"/>
          </a:xfrm>
          <a:prstGeom prst="rect">
            <a:avLst/>
          </a:prstGeom>
          <a:noFill/>
        </p:spPr>
        <p:txBody>
          <a:bodyPr wrap="square" rtlCol="0">
            <a:spAutoFit/>
          </a:bodyPr>
          <a:lstStyle/>
          <a:p>
            <a:r>
              <a:rPr lang="es-ES" sz="900" dirty="0" smtClean="0"/>
              <a:t>109</a:t>
            </a:r>
            <a:endParaRPr lang="es-ES" sz="900" dirty="0"/>
          </a:p>
        </p:txBody>
      </p:sp>
      <p:sp>
        <p:nvSpPr>
          <p:cNvPr id="27" name="CuadroTexto 26"/>
          <p:cNvSpPr txBox="1"/>
          <p:nvPr/>
        </p:nvSpPr>
        <p:spPr>
          <a:xfrm>
            <a:off x="4024018" y="6162483"/>
            <a:ext cx="620636" cy="232901"/>
          </a:xfrm>
          <a:prstGeom prst="rect">
            <a:avLst/>
          </a:prstGeom>
          <a:noFill/>
        </p:spPr>
        <p:txBody>
          <a:bodyPr wrap="square" rtlCol="0">
            <a:spAutoFit/>
          </a:bodyPr>
          <a:lstStyle/>
          <a:p>
            <a:r>
              <a:rPr lang="es-ES" sz="900" dirty="0" smtClean="0"/>
              <a:t>110</a:t>
            </a:r>
            <a:endParaRPr lang="es-ES" sz="900" dirty="0"/>
          </a:p>
        </p:txBody>
      </p:sp>
      <p:sp>
        <p:nvSpPr>
          <p:cNvPr id="20" name="CuadroTexto 19"/>
          <p:cNvSpPr txBox="1"/>
          <p:nvPr/>
        </p:nvSpPr>
        <p:spPr>
          <a:xfrm>
            <a:off x="4035704" y="1191915"/>
            <a:ext cx="608950" cy="230832"/>
          </a:xfrm>
          <a:prstGeom prst="rect">
            <a:avLst/>
          </a:prstGeom>
          <a:noFill/>
        </p:spPr>
        <p:txBody>
          <a:bodyPr wrap="square" rtlCol="0">
            <a:spAutoFit/>
          </a:bodyPr>
          <a:lstStyle/>
          <a:p>
            <a:r>
              <a:rPr lang="es-ES" sz="900" dirty="0" smtClean="0"/>
              <a:t>108</a:t>
            </a:r>
            <a:endParaRPr lang="es-ES" sz="900" dirty="0"/>
          </a:p>
        </p:txBody>
      </p:sp>
      <p:pic>
        <p:nvPicPr>
          <p:cNvPr id="2" name="Imagen 1"/>
          <p:cNvPicPr>
            <a:picLocks noChangeAspect="1"/>
          </p:cNvPicPr>
          <p:nvPr/>
        </p:nvPicPr>
        <p:blipFill>
          <a:blip r:embed="rId3"/>
          <a:stretch>
            <a:fillRect/>
          </a:stretch>
        </p:blipFill>
        <p:spPr>
          <a:xfrm>
            <a:off x="111404" y="1459731"/>
            <a:ext cx="3924300" cy="2070100"/>
          </a:xfrm>
          <a:prstGeom prst="rect">
            <a:avLst/>
          </a:prstGeom>
        </p:spPr>
      </p:pic>
      <p:pic>
        <p:nvPicPr>
          <p:cNvPr id="4" name="Imagen 3"/>
          <p:cNvPicPr>
            <a:picLocks noChangeAspect="1"/>
          </p:cNvPicPr>
          <p:nvPr/>
        </p:nvPicPr>
        <p:blipFill>
          <a:blip r:embed="rId4"/>
          <a:stretch>
            <a:fillRect/>
          </a:stretch>
        </p:blipFill>
        <p:spPr>
          <a:xfrm>
            <a:off x="4024018" y="1422748"/>
            <a:ext cx="4178280" cy="1778000"/>
          </a:xfrm>
          <a:prstGeom prst="rect">
            <a:avLst/>
          </a:prstGeom>
        </p:spPr>
      </p:pic>
      <p:pic>
        <p:nvPicPr>
          <p:cNvPr id="5" name="Imagen 4"/>
          <p:cNvPicPr>
            <a:picLocks noChangeAspect="1"/>
          </p:cNvPicPr>
          <p:nvPr/>
        </p:nvPicPr>
        <p:blipFill>
          <a:blip r:embed="rId5"/>
          <a:stretch>
            <a:fillRect/>
          </a:stretch>
        </p:blipFill>
        <p:spPr>
          <a:xfrm>
            <a:off x="4024017" y="3200748"/>
            <a:ext cx="4199601" cy="2846320"/>
          </a:xfrm>
          <a:prstGeom prst="rect">
            <a:avLst/>
          </a:prstGeom>
        </p:spPr>
      </p:pic>
      <p:pic>
        <p:nvPicPr>
          <p:cNvPr id="9" name="Imagen 8"/>
          <p:cNvPicPr>
            <a:picLocks noChangeAspect="1"/>
          </p:cNvPicPr>
          <p:nvPr/>
        </p:nvPicPr>
        <p:blipFill>
          <a:blip r:embed="rId6"/>
          <a:stretch>
            <a:fillRect/>
          </a:stretch>
        </p:blipFill>
        <p:spPr>
          <a:xfrm>
            <a:off x="111403" y="3529831"/>
            <a:ext cx="3924301" cy="2530358"/>
          </a:xfrm>
          <a:prstGeom prst="rect">
            <a:avLst/>
          </a:prstGeom>
        </p:spPr>
      </p:pic>
      <p:sp>
        <p:nvSpPr>
          <p:cNvPr id="14" name="Marcador de número de diapositiva 13"/>
          <p:cNvSpPr>
            <a:spLocks noGrp="1"/>
          </p:cNvSpPr>
          <p:nvPr>
            <p:ph type="sldNum" sz="quarter" idx="12"/>
          </p:nvPr>
        </p:nvSpPr>
        <p:spPr>
          <a:xfrm>
            <a:off x="8902232" y="5174594"/>
            <a:ext cx="2771458" cy="365125"/>
          </a:xfrm>
        </p:spPr>
        <p:txBody>
          <a:bodyPr/>
          <a:lstStyle/>
          <a:p>
            <a:fld id="{18FDBAE8-0AD5-4C4A-B0F5-4BBC06F38D92}" type="slidenum">
              <a:rPr lang="es-ES" smtClean="0"/>
              <a:t>38</a:t>
            </a:fld>
            <a:endParaRPr lang="es-ES" dirty="0"/>
          </a:p>
        </p:txBody>
      </p:sp>
      <p:pic>
        <p:nvPicPr>
          <p:cNvPr id="22" name="Imagen 21" descr="logo arte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09712188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42019" y="5098133"/>
            <a:ext cx="1951898" cy="1588008"/>
          </a:xfrm>
          <a:prstGeom prst="rect">
            <a:avLst/>
          </a:prstGeom>
        </p:spPr>
      </p:pic>
      <p:sp>
        <p:nvSpPr>
          <p:cNvPr id="2" name="CuadroTexto 1"/>
          <p:cNvSpPr txBox="1"/>
          <p:nvPr/>
        </p:nvSpPr>
        <p:spPr>
          <a:xfrm>
            <a:off x="1258173" y="752528"/>
            <a:ext cx="7983846" cy="7078860"/>
          </a:xfrm>
          <a:prstGeom prst="rect">
            <a:avLst/>
          </a:prstGeom>
          <a:noFill/>
        </p:spPr>
        <p:txBody>
          <a:bodyPr wrap="square" rtlCol="0">
            <a:spAutoFit/>
          </a:bodyPr>
          <a:lstStyle/>
          <a:p>
            <a:r>
              <a:rPr lang="es-ES" dirty="0" smtClean="0"/>
              <a:t>Referencias </a:t>
            </a:r>
          </a:p>
          <a:p>
            <a:endParaRPr lang="es-ES" dirty="0"/>
          </a:p>
          <a:p>
            <a:r>
              <a:rPr lang="es-ES" sz="1000" dirty="0" smtClean="0"/>
              <a:t>Video:  </a:t>
            </a:r>
            <a:r>
              <a:rPr lang="en-US" sz="1000" dirty="0">
                <a:hlinkClick r:id="rId4"/>
              </a:rPr>
              <a:t>https://www.youtube.com/watch?time_continue=63&amp;v=</a:t>
            </a:r>
            <a:r>
              <a:rPr lang="en-US" sz="1000" dirty="0" smtClean="0">
                <a:hlinkClick r:id="rId4"/>
              </a:rPr>
              <a:t>UK0l_d4WLAo</a:t>
            </a:r>
            <a:endParaRPr lang="en-US" sz="1000" dirty="0" smtClean="0"/>
          </a:p>
          <a:p>
            <a:endParaRPr lang="es-ES" sz="1000" dirty="0" smtClean="0"/>
          </a:p>
          <a:p>
            <a:r>
              <a:rPr lang="es-ES" sz="1000" dirty="0" smtClean="0"/>
              <a:t>Bibliografía: Espacios Museísticos: Confluencias, Red social costarricense de los espacios museísticos</a:t>
            </a:r>
          </a:p>
          <a:p>
            <a:r>
              <a:rPr lang="es-ES_tradnl" sz="1000" dirty="0">
                <a:hlinkClick r:id="rId5"/>
              </a:rPr>
              <a:t>https://confluencias.go.cr/wp-content/uploads/2018/01/Glosario-Espacios-Muse%C3%</a:t>
            </a:r>
            <a:r>
              <a:rPr lang="es-ES_tradnl" sz="1000" dirty="0" smtClean="0">
                <a:hlinkClick r:id="rId5"/>
              </a:rPr>
              <a:t>ADsticos.pdf</a:t>
            </a:r>
            <a:endParaRPr lang="es-ES_tradnl" sz="1000" dirty="0" smtClean="0"/>
          </a:p>
          <a:p>
            <a:endParaRPr lang="es-ES_tradnl" sz="1000" dirty="0"/>
          </a:p>
          <a:p>
            <a:r>
              <a:rPr lang="es-ES_tradnl" sz="1000" dirty="0" smtClean="0"/>
              <a:t>El método inductivo: </a:t>
            </a:r>
            <a:r>
              <a:rPr lang="es-ES_tradnl" sz="1000" dirty="0" err="1" smtClean="0"/>
              <a:t>ttps</a:t>
            </a:r>
            <a:r>
              <a:rPr lang="es-ES_tradnl" sz="1000" dirty="0"/>
              <a:t>://</a:t>
            </a:r>
            <a:r>
              <a:rPr lang="es-ES_tradnl" sz="1000" dirty="0" err="1"/>
              <a:t>educadamentesite.wordpress.com</a:t>
            </a:r>
            <a:r>
              <a:rPr lang="es-ES_tradnl" sz="1000" dirty="0"/>
              <a:t>/2016/01/07/el-</a:t>
            </a:r>
            <a:r>
              <a:rPr lang="es-ES_tradnl" sz="1000" dirty="0" err="1"/>
              <a:t>metodo</a:t>
            </a:r>
            <a:r>
              <a:rPr lang="es-ES_tradnl" sz="1000" dirty="0"/>
              <a:t>-inductivo-como-estrategia-de-aprendizaje/</a:t>
            </a:r>
            <a:endParaRPr lang="es-ES_tradnl" sz="1000" dirty="0" smtClean="0"/>
          </a:p>
          <a:p>
            <a:endParaRPr lang="es-ES_tradnl" sz="1000" dirty="0"/>
          </a:p>
          <a:p>
            <a:r>
              <a:rPr lang="en-US" sz="1000" b="1" dirty="0" err="1"/>
              <a:t>Listado</a:t>
            </a:r>
            <a:r>
              <a:rPr lang="en-US" sz="1000" b="1" dirty="0"/>
              <a:t> de </a:t>
            </a:r>
            <a:r>
              <a:rPr lang="en-US" sz="1000" b="1" dirty="0" err="1"/>
              <a:t>imágenes</a:t>
            </a:r>
            <a:endParaRPr lang="en-US" sz="1000" b="1" dirty="0"/>
          </a:p>
          <a:p>
            <a:r>
              <a:rPr lang="es-ES_tradnl" sz="1000" dirty="0" smtClean="0"/>
              <a:t>No. 1,2,3</a:t>
            </a:r>
            <a:r>
              <a:rPr lang="en-US" sz="1000" dirty="0" smtClean="0">
                <a:hlinkClick r:id="rId6"/>
              </a:rPr>
              <a:t>https</a:t>
            </a:r>
            <a:r>
              <a:rPr lang="en-US" sz="1000" dirty="0">
                <a:hlinkClick r:id="rId6"/>
              </a:rPr>
              <a:t>://www.google.com/search?q=espacios+muse%C3%ADsticos+en+M%C3%A9xico&amp;client=firefox-b-d&amp;source=lnms&amp;tbm=isch&amp;sa=X&amp;ved=0ahUKEwiviYP5rOzkAhVSF6wKHTAyCs0Q_AUIESgB&amp;biw=1133&amp;bih=1242#imgrc=quE3eQWJJYm8mM</a:t>
            </a:r>
            <a:r>
              <a:rPr lang="en-US" sz="1000" dirty="0" smtClean="0"/>
              <a:t>:</a:t>
            </a:r>
          </a:p>
          <a:p>
            <a:endParaRPr lang="en-US" sz="1000" dirty="0" smtClean="0"/>
          </a:p>
          <a:p>
            <a:r>
              <a:rPr lang="en-US" sz="1000" dirty="0" smtClean="0"/>
              <a:t>No.4,5,6.</a:t>
            </a:r>
          </a:p>
          <a:p>
            <a:r>
              <a:rPr lang="en-US" sz="1000" dirty="0" err="1"/>
              <a:t>ttps</a:t>
            </a:r>
            <a:r>
              <a:rPr lang="en-US" sz="1000" dirty="0"/>
              <a:t>://</a:t>
            </a:r>
            <a:r>
              <a:rPr lang="en-US" sz="1000" dirty="0" err="1"/>
              <a:t>www.google.com</a:t>
            </a:r>
            <a:r>
              <a:rPr lang="en-US" sz="1000" dirty="0"/>
              <a:t>/</a:t>
            </a:r>
            <a:r>
              <a:rPr lang="en-US" sz="1000" dirty="0" err="1"/>
              <a:t>search?q</a:t>
            </a:r>
            <a:r>
              <a:rPr lang="en-US" sz="1000" dirty="0"/>
              <a:t>=</a:t>
            </a:r>
            <a:r>
              <a:rPr lang="en-US" sz="1000" dirty="0" err="1"/>
              <a:t>museo+antropológico&amp;client</a:t>
            </a:r>
            <a:r>
              <a:rPr lang="en-US" sz="1000" dirty="0"/>
              <a:t>=</a:t>
            </a:r>
            <a:r>
              <a:rPr lang="en-US" sz="1000" dirty="0" err="1"/>
              <a:t>firefox-b-d&amp;source</a:t>
            </a:r>
            <a:r>
              <a:rPr lang="en-US" sz="1000" dirty="0"/>
              <a:t>=</a:t>
            </a:r>
            <a:r>
              <a:rPr lang="en-US" sz="1000" dirty="0" err="1"/>
              <a:t>lnms&amp;tbm</a:t>
            </a:r>
            <a:r>
              <a:rPr lang="en-US" sz="1000" dirty="0"/>
              <a:t>=</a:t>
            </a:r>
            <a:r>
              <a:rPr lang="en-US" sz="1000" dirty="0" err="1"/>
              <a:t>isch&amp;sa</a:t>
            </a:r>
            <a:r>
              <a:rPr lang="en-US" sz="1000" dirty="0"/>
              <a:t>=</a:t>
            </a:r>
            <a:r>
              <a:rPr lang="en-US" sz="1000" dirty="0" err="1"/>
              <a:t>X&amp;ved</a:t>
            </a:r>
            <a:r>
              <a:rPr lang="en-US" sz="1000" dirty="0"/>
              <a:t>=0ahUKEwiz1rXntezkAhVFb60KHWPlBIsQ_AUIEigC&amp;biw=1133&amp;bih=</a:t>
            </a:r>
            <a:r>
              <a:rPr lang="en-US" sz="1000" dirty="0" smtClean="0"/>
              <a:t>1242</a:t>
            </a:r>
          </a:p>
          <a:p>
            <a:endParaRPr lang="en-US" sz="1000" dirty="0"/>
          </a:p>
          <a:p>
            <a:r>
              <a:rPr lang="en-US" sz="1000" dirty="0" smtClean="0"/>
              <a:t>No. 7,8,9</a:t>
            </a:r>
          </a:p>
          <a:p>
            <a:r>
              <a:rPr lang="en-US" sz="1000" dirty="0"/>
              <a:t>https://</a:t>
            </a:r>
            <a:r>
              <a:rPr lang="en-US" sz="1000" dirty="0" err="1"/>
              <a:t>www.google.com</a:t>
            </a:r>
            <a:r>
              <a:rPr lang="en-US" sz="1000" dirty="0"/>
              <a:t>/</a:t>
            </a:r>
            <a:r>
              <a:rPr lang="en-US" sz="1000" dirty="0" err="1"/>
              <a:t>search?client</a:t>
            </a:r>
            <a:r>
              <a:rPr lang="en-US" sz="1000" dirty="0"/>
              <a:t>=</a:t>
            </a:r>
            <a:r>
              <a:rPr lang="en-US" sz="1000" dirty="0" err="1"/>
              <a:t>firefox-b-d&amp;biw</a:t>
            </a:r>
            <a:r>
              <a:rPr lang="en-US" sz="1000" dirty="0"/>
              <a:t>=1133&amp;bih=1242&amp;tbm=</a:t>
            </a:r>
            <a:r>
              <a:rPr lang="en-US" sz="1000" dirty="0" err="1"/>
              <a:t>isch&amp;sa</a:t>
            </a:r>
            <a:r>
              <a:rPr lang="en-US" sz="1000" dirty="0"/>
              <a:t>=1&amp;ei=YZmLXaCIJIiKtQWEi5bgAg&amp;q=</a:t>
            </a:r>
            <a:r>
              <a:rPr lang="en-US" sz="1000" dirty="0" err="1"/>
              <a:t>museo+comunitario&amp;oq</a:t>
            </a:r>
            <a:r>
              <a:rPr lang="en-US" sz="1000" dirty="0"/>
              <a:t>=</a:t>
            </a:r>
            <a:r>
              <a:rPr lang="en-US" sz="1000" dirty="0" err="1"/>
              <a:t>museo+comunitario&amp;gs_l</a:t>
            </a:r>
            <a:r>
              <a:rPr lang="en-US" sz="1000" dirty="0"/>
              <a:t>=img.1.0.0l10.601876.607182..608909...0.0..0.95.1668.24......0....1..gws-wiz-img.......0i67.</a:t>
            </a:r>
            <a:r>
              <a:rPr lang="en-US" sz="1000" dirty="0" smtClean="0"/>
              <a:t>bL_hJptyACE</a:t>
            </a:r>
          </a:p>
          <a:p>
            <a:endParaRPr lang="en-US" sz="1000" dirty="0"/>
          </a:p>
          <a:p>
            <a:r>
              <a:rPr lang="en-US" sz="1000" dirty="0" smtClean="0"/>
              <a:t>No. 11,12,13,14</a:t>
            </a:r>
          </a:p>
          <a:p>
            <a:r>
              <a:rPr lang="pl-PL" sz="1000" dirty="0" err="1"/>
              <a:t>https</a:t>
            </a:r>
            <a:r>
              <a:rPr lang="pl-PL" sz="1000" dirty="0"/>
              <a:t>://</a:t>
            </a:r>
            <a:r>
              <a:rPr lang="pl-PL" sz="1000" dirty="0" err="1"/>
              <a:t>www.google.com</a:t>
            </a:r>
            <a:r>
              <a:rPr lang="pl-PL" sz="1000" dirty="0"/>
              <a:t>/</a:t>
            </a:r>
            <a:r>
              <a:rPr lang="pl-PL" sz="1000" dirty="0" err="1"/>
              <a:t>search?client</a:t>
            </a:r>
            <a:r>
              <a:rPr lang="pl-PL" sz="1000" dirty="0"/>
              <a:t>=</a:t>
            </a:r>
            <a:r>
              <a:rPr lang="pl-PL" sz="1000" dirty="0" err="1"/>
              <a:t>firefox-b-d&amp;biw</a:t>
            </a:r>
            <a:r>
              <a:rPr lang="pl-PL" sz="1000" dirty="0"/>
              <a:t>=1133&amp;bih=1242&amp;tbm=</a:t>
            </a:r>
            <a:r>
              <a:rPr lang="pl-PL" sz="1000" dirty="0" err="1"/>
              <a:t>isch&amp;sa</a:t>
            </a:r>
            <a:r>
              <a:rPr lang="pl-PL" sz="1000" dirty="0"/>
              <a:t>=1&amp;ei=xJuLXai8C_CHggflv6WgCg&amp;q=</a:t>
            </a:r>
            <a:r>
              <a:rPr lang="pl-PL" sz="1000" dirty="0" err="1"/>
              <a:t>museo+de+arte&amp;oq</a:t>
            </a:r>
            <a:r>
              <a:rPr lang="pl-PL" sz="1000" dirty="0"/>
              <a:t>=</a:t>
            </a:r>
            <a:r>
              <a:rPr lang="pl-PL" sz="1000" dirty="0" err="1"/>
              <a:t>museo+de+arte&amp;gs_l</a:t>
            </a:r>
            <a:r>
              <a:rPr lang="pl-PL" sz="1000" dirty="0"/>
              <a:t>=img.3..0l10.343138.344972..345252...0.0..0.77.525.8......0....1..gws-wiz-img.......0i67.3BfvL440hqE&amp;ved=0ahUKEwiorrmMuOzkAhXwg-AKHeVfCaQQ4dUDCAY&amp;uact=5#imgrc=W-dsM5j8OYGXqM</a:t>
            </a:r>
            <a:r>
              <a:rPr lang="pl-PL" sz="1000" dirty="0" smtClean="0"/>
              <a:t>:</a:t>
            </a:r>
          </a:p>
          <a:p>
            <a:endParaRPr lang="pl-PL" sz="1000" dirty="0"/>
          </a:p>
          <a:p>
            <a:r>
              <a:rPr lang="pl-PL" sz="1000" dirty="0" smtClean="0"/>
              <a:t>No. 15,16,17,18,19,20</a:t>
            </a:r>
          </a:p>
          <a:p>
            <a:r>
              <a:rPr lang="pl-PL" sz="1000" dirty="0" err="1"/>
              <a:t>https</a:t>
            </a:r>
            <a:r>
              <a:rPr lang="pl-PL" sz="1000" dirty="0"/>
              <a:t>://</a:t>
            </a:r>
            <a:r>
              <a:rPr lang="pl-PL" sz="1000" dirty="0" err="1"/>
              <a:t>www.google.com</a:t>
            </a:r>
            <a:r>
              <a:rPr lang="pl-PL" sz="1000" dirty="0"/>
              <a:t>/</a:t>
            </a:r>
            <a:r>
              <a:rPr lang="pl-PL" sz="1000" dirty="0" err="1"/>
              <a:t>search?client</a:t>
            </a:r>
            <a:r>
              <a:rPr lang="pl-PL" sz="1000" dirty="0"/>
              <a:t>=</a:t>
            </a:r>
            <a:r>
              <a:rPr lang="pl-PL" sz="1000" dirty="0" err="1"/>
              <a:t>firefox-b-d&amp;biw</a:t>
            </a:r>
            <a:r>
              <a:rPr lang="pl-PL" sz="1000" dirty="0"/>
              <a:t>=1133&amp;bih=1242&amp;tbm=</a:t>
            </a:r>
            <a:r>
              <a:rPr lang="pl-PL" sz="1000" dirty="0" err="1"/>
              <a:t>isch&amp;sa</a:t>
            </a:r>
            <a:r>
              <a:rPr lang="pl-PL" sz="1000" dirty="0"/>
              <a:t>=1&amp;ei=Hp2LXZqjHYKQtQWRiYPIDg&amp;q=</a:t>
            </a:r>
            <a:r>
              <a:rPr lang="pl-PL" sz="1000" dirty="0" err="1"/>
              <a:t>eco+museo&amp;oq</a:t>
            </a:r>
            <a:r>
              <a:rPr lang="pl-PL" sz="1000" dirty="0"/>
              <a:t>=</a:t>
            </a:r>
            <a:r>
              <a:rPr lang="pl-PL" sz="1000" dirty="0" err="1"/>
              <a:t>eco+museo&amp;gs_l</a:t>
            </a:r>
            <a:r>
              <a:rPr lang="pl-PL" sz="1000" dirty="0"/>
              <a:t>=img.3..0i10l10.1171814.1174568..1175190...0.0..0.96.680.9......0....1..gws-wiz-img.....0..0i67j0j0i10i67j0i30.C_OJh44SpQY&amp;ved=0ahUKEwiaqsmxuezkAhUCSK0KHZHEAOkQ4dUDCAY&amp;uact=</a:t>
            </a:r>
            <a:r>
              <a:rPr lang="pl-PL" sz="1000" dirty="0" smtClean="0"/>
              <a:t>5</a:t>
            </a:r>
          </a:p>
          <a:p>
            <a:endParaRPr lang="pl-PL" sz="1000" dirty="0"/>
          </a:p>
          <a:p>
            <a:r>
              <a:rPr lang="pl-PL" sz="1000" dirty="0" smtClean="0"/>
              <a:t>No. 21,22,23,24</a:t>
            </a:r>
          </a:p>
          <a:p>
            <a:r>
              <a:rPr lang="en-US" sz="1000" dirty="0" smtClean="0"/>
              <a:t>https</a:t>
            </a:r>
            <a:r>
              <a:rPr lang="en-US" sz="1000" dirty="0"/>
              <a:t>://</a:t>
            </a:r>
            <a:r>
              <a:rPr lang="en-US" sz="1000" dirty="0" err="1"/>
              <a:t>www.google.com</a:t>
            </a:r>
            <a:r>
              <a:rPr lang="en-US" sz="1000" dirty="0"/>
              <a:t>/</a:t>
            </a:r>
            <a:r>
              <a:rPr lang="en-US" sz="1000" dirty="0" err="1"/>
              <a:t>search?client</a:t>
            </a:r>
            <a:r>
              <a:rPr lang="en-US" sz="1000" dirty="0"/>
              <a:t>=</a:t>
            </a:r>
            <a:r>
              <a:rPr lang="en-US" sz="1000" dirty="0" err="1"/>
              <a:t>firefox-b-d&amp;biw</a:t>
            </a:r>
            <a:r>
              <a:rPr lang="en-US" sz="1000" dirty="0"/>
              <a:t>=1133&amp;bih=1242&amp;tbm=</a:t>
            </a:r>
            <a:r>
              <a:rPr lang="en-US" sz="1000" dirty="0" err="1"/>
              <a:t>isch&amp;sa</a:t>
            </a:r>
            <a:r>
              <a:rPr lang="en-US" sz="1000" dirty="0"/>
              <a:t>=1&amp;ei=tqGLXcOfM-3I_Qabqr_4DA&amp;q=</a:t>
            </a:r>
            <a:r>
              <a:rPr lang="en-US" sz="1000" dirty="0" err="1"/>
              <a:t>museo+de+historia&amp;oq</a:t>
            </a:r>
            <a:r>
              <a:rPr lang="en-US" sz="1000" dirty="0"/>
              <a:t>=</a:t>
            </a:r>
            <a:r>
              <a:rPr lang="en-US" sz="1000" dirty="0" err="1"/>
              <a:t>museo+de+historia&amp;gs_l</a:t>
            </a:r>
            <a:r>
              <a:rPr lang="en-US" sz="1000" dirty="0"/>
              <a:t>=img.3..0l10.459377.463182..463436...0.0..0.317.1471.15j1j0j1......0....1..gws-wiz-img.....0..0i67.iAdiUM54W7M&amp;ved=0ahUKEwjD0sDivezkAhVtZN8KHRvVD88Q4dUDCAY&amp;uact=5</a:t>
            </a:r>
            <a:endParaRPr lang="en-US" sz="1000" dirty="0" smtClean="0"/>
          </a:p>
          <a:p>
            <a:endParaRPr lang="en-US" sz="1400" dirty="0" smtClean="0"/>
          </a:p>
          <a:p>
            <a:endParaRPr lang="en-US" sz="1400" dirty="0"/>
          </a:p>
          <a:p>
            <a:endParaRPr lang="en-US" sz="1400" dirty="0" smtClean="0"/>
          </a:p>
          <a:p>
            <a:endParaRPr lang="es-ES_tradnl" dirty="0" smtClean="0"/>
          </a:p>
          <a:p>
            <a:endParaRPr lang="es-ES" dirty="0"/>
          </a:p>
        </p:txBody>
      </p:sp>
      <p:sp>
        <p:nvSpPr>
          <p:cNvPr id="3" name="Marcador de número de diapositiva 2"/>
          <p:cNvSpPr>
            <a:spLocks noGrp="1"/>
          </p:cNvSpPr>
          <p:nvPr>
            <p:ph type="sldNum" sz="quarter" idx="12"/>
          </p:nvPr>
        </p:nvSpPr>
        <p:spPr/>
        <p:txBody>
          <a:bodyPr/>
          <a:lstStyle/>
          <a:p>
            <a:fld id="{18FDBAE8-0AD5-4C4A-B0F5-4BBC06F38D92}" type="slidenum">
              <a:rPr lang="es-ES" smtClean="0"/>
              <a:t>39</a:t>
            </a:fld>
            <a:endParaRPr lang="es-ES"/>
          </a:p>
        </p:txBody>
      </p:sp>
    </p:spTree>
    <p:extLst>
      <p:ext uri="{BB962C8B-B14F-4D97-AF65-F5344CB8AC3E}">
        <p14:creationId xmlns:p14="http://schemas.microsoft.com/office/powerpoint/2010/main" val="281616605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7744" y="4980550"/>
            <a:ext cx="1951898" cy="1588008"/>
          </a:xfrm>
          <a:prstGeom prst="rect">
            <a:avLst/>
          </a:prstGeom>
        </p:spPr>
      </p:pic>
      <p:sp>
        <p:nvSpPr>
          <p:cNvPr id="2" name="CuadroTexto 1"/>
          <p:cNvSpPr txBox="1"/>
          <p:nvPr/>
        </p:nvSpPr>
        <p:spPr>
          <a:xfrm>
            <a:off x="1128827" y="399781"/>
            <a:ext cx="8207516" cy="7017303"/>
          </a:xfrm>
          <a:prstGeom prst="rect">
            <a:avLst/>
          </a:prstGeom>
          <a:noFill/>
        </p:spPr>
        <p:txBody>
          <a:bodyPr wrap="square" rtlCol="0">
            <a:spAutoFit/>
          </a:bodyPr>
          <a:lstStyle/>
          <a:p>
            <a:r>
              <a:rPr lang="es-ES" dirty="0" smtClean="0"/>
              <a:t>Referencias </a:t>
            </a:r>
          </a:p>
          <a:p>
            <a:endParaRPr lang="pl-PL" sz="1000" dirty="0"/>
          </a:p>
          <a:p>
            <a:r>
              <a:rPr lang="en-US" sz="1200" dirty="0" smtClean="0"/>
              <a:t>No.25,26,27,28</a:t>
            </a:r>
          </a:p>
          <a:p>
            <a:r>
              <a:rPr lang="en-US" sz="1200" dirty="0"/>
              <a:t>https://</a:t>
            </a:r>
            <a:r>
              <a:rPr lang="en-US" sz="1200" dirty="0" err="1"/>
              <a:t>www.google.com</a:t>
            </a:r>
            <a:r>
              <a:rPr lang="en-US" sz="1200" dirty="0"/>
              <a:t>/</a:t>
            </a:r>
            <a:r>
              <a:rPr lang="en-US" sz="1200" dirty="0" err="1"/>
              <a:t>search?client</a:t>
            </a:r>
            <a:r>
              <a:rPr lang="en-US" sz="1200" dirty="0"/>
              <a:t>=</a:t>
            </a:r>
            <a:r>
              <a:rPr lang="en-US" sz="1200" dirty="0" err="1"/>
              <a:t>firefox-b-d&amp;biw</a:t>
            </a:r>
            <a:r>
              <a:rPr lang="en-US" sz="1200" dirty="0"/>
              <a:t>=1133&amp;bih=1242&amp;tbm=</a:t>
            </a:r>
            <a:r>
              <a:rPr lang="en-US" sz="1200" dirty="0" err="1"/>
              <a:t>isch&amp;sa</a:t>
            </a:r>
            <a:r>
              <a:rPr lang="en-US" sz="1200" dirty="0"/>
              <a:t>=1&amp;ei=h6OLXbefI8LKswW46JLQBA&amp;q=</a:t>
            </a:r>
            <a:r>
              <a:rPr lang="en-US" sz="1200" dirty="0" err="1"/>
              <a:t>museo+de+sitio&amp;oq</a:t>
            </a:r>
            <a:r>
              <a:rPr lang="en-US" sz="1200" dirty="0"/>
              <a:t>=</a:t>
            </a:r>
            <a:r>
              <a:rPr lang="en-US" sz="1200" dirty="0" err="1"/>
              <a:t>museo+de+sitio&amp;gs_l</a:t>
            </a:r>
            <a:r>
              <a:rPr lang="en-US" sz="1200" dirty="0"/>
              <a:t>=img.1.0.0l10.377219.381077..382564...0.0..0.76.819.13......0....1..gws-wiz-img.......0i67.mZ0lbcuL8cc#imgrc=JQYoKzGkc1BO2M</a:t>
            </a:r>
            <a:r>
              <a:rPr lang="en-US" sz="1200" dirty="0" smtClean="0"/>
              <a:t>:</a:t>
            </a:r>
          </a:p>
          <a:p>
            <a:endParaRPr lang="en-US" sz="1200" dirty="0"/>
          </a:p>
          <a:p>
            <a:r>
              <a:rPr lang="en-US" sz="1200" dirty="0" smtClean="0"/>
              <a:t>No.29,30,31,32,33</a:t>
            </a:r>
          </a:p>
          <a:p>
            <a:r>
              <a:rPr lang="es-ES_tradnl" sz="1200" dirty="0" err="1" smtClean="0"/>
              <a:t>https</a:t>
            </a:r>
            <a:r>
              <a:rPr lang="es-ES_tradnl" sz="1200" dirty="0"/>
              <a:t>://</a:t>
            </a:r>
            <a:r>
              <a:rPr lang="es-ES_tradnl" sz="1200" dirty="0" err="1"/>
              <a:t>www.google.com</a:t>
            </a:r>
            <a:r>
              <a:rPr lang="es-ES_tradnl" sz="1200" dirty="0"/>
              <a:t>/</a:t>
            </a:r>
            <a:r>
              <a:rPr lang="es-ES_tradnl" sz="1200" dirty="0" err="1"/>
              <a:t>search?client</a:t>
            </a:r>
            <a:r>
              <a:rPr lang="es-ES_tradnl" sz="1200" dirty="0"/>
              <a:t>=</a:t>
            </a:r>
            <a:r>
              <a:rPr lang="es-ES_tradnl" sz="1200" dirty="0" err="1"/>
              <a:t>firefox-b-d&amp;biw</a:t>
            </a:r>
            <a:r>
              <a:rPr lang="es-ES_tradnl" sz="1200" dirty="0"/>
              <a:t>=1133&amp;bih=1242&amp;tbm=</a:t>
            </a:r>
            <a:r>
              <a:rPr lang="es-ES_tradnl" sz="1200" dirty="0" err="1"/>
              <a:t>isch&amp;sa</a:t>
            </a:r>
            <a:r>
              <a:rPr lang="es-ES_tradnl" sz="1200" dirty="0"/>
              <a:t>=1&amp;ei=vaaLXfPdOI_YtAW1zIyYCQ&amp;q=</a:t>
            </a:r>
            <a:r>
              <a:rPr lang="es-ES_tradnl" sz="1200" dirty="0" err="1"/>
              <a:t>museo+institucional+uaemex&amp;oq</a:t>
            </a:r>
            <a:r>
              <a:rPr lang="es-ES_tradnl" sz="1200" dirty="0"/>
              <a:t>=</a:t>
            </a:r>
            <a:r>
              <a:rPr lang="es-ES_tradnl" sz="1200" dirty="0" err="1"/>
              <a:t>museo+institucional+uaemex&amp;gs_l</a:t>
            </a:r>
            <a:r>
              <a:rPr lang="es-ES_tradnl" sz="1200" dirty="0"/>
              <a:t>=img.3...88695.89887..90076...0.0..0.150.537.6j1......0....1..gws-wiz-img.......0.vWf1ctTlUgk&amp;ved=0ahUKEwizsJ7IwuzkAhUPLK0KHTUmA5MQ4dUDCAY&amp;uact=5#imgrc=x8WY01zK9Jr2RM</a:t>
            </a:r>
            <a:r>
              <a:rPr lang="es-ES_tradnl" sz="1200" dirty="0" smtClean="0"/>
              <a:t>:</a:t>
            </a:r>
          </a:p>
          <a:p>
            <a:endParaRPr lang="es-ES_tradnl" sz="1200" dirty="0" smtClean="0"/>
          </a:p>
          <a:p>
            <a:r>
              <a:rPr lang="es-ES_tradnl" sz="1200" dirty="0" smtClean="0"/>
              <a:t>No.34,35,36,37</a:t>
            </a:r>
          </a:p>
          <a:p>
            <a:r>
              <a:rPr lang="nl-NL" sz="1200" dirty="0" err="1"/>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=1&amp;ei=_aeLXc-gA9KMsQWj2KXIBw&amp;q=</a:t>
            </a:r>
            <a:r>
              <a:rPr lang="nl-NL" sz="1200" dirty="0" err="1"/>
              <a:t>museo+nacional&amp;oq</a:t>
            </a:r>
            <a:r>
              <a:rPr lang="nl-NL" sz="1200" dirty="0"/>
              <a:t>=</a:t>
            </a:r>
            <a:r>
              <a:rPr lang="nl-NL" sz="1200" dirty="0" err="1"/>
              <a:t>museo+nacional&amp;gs_l</a:t>
            </a:r>
            <a:r>
              <a:rPr lang="nl-NL" sz="1200" dirty="0"/>
              <a:t>=img.12..0l10.2236.2236..6533...0.0..0.76.76.1......0....1..gws-wiz-img.Mdz706dAhlg&amp;ved=0ahUKEwiPk7Tgw-</a:t>
            </a:r>
            <a:r>
              <a:rPr lang="nl-NL" sz="1200" dirty="0" smtClean="0"/>
              <a:t>zkAhVSRqwKHSNsCXkQ4dUDCAY</a:t>
            </a:r>
          </a:p>
          <a:p>
            <a:endParaRPr lang="nl-NL" sz="1200" dirty="0"/>
          </a:p>
          <a:p>
            <a:r>
              <a:rPr lang="nl-NL" sz="1200" dirty="0" smtClean="0"/>
              <a:t>No.38,39,40,41</a:t>
            </a:r>
          </a:p>
          <a:p>
            <a:r>
              <a:rPr lang="nl-NL" sz="1200" dirty="0" err="1"/>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=1&amp;ei=BKiLXcaiJsTYsQWX-a7QDQ&amp;q=</a:t>
            </a:r>
            <a:r>
              <a:rPr lang="nl-NL" sz="1200" dirty="0" err="1"/>
              <a:t>museo+regional&amp;oq</a:t>
            </a:r>
            <a:r>
              <a:rPr lang="nl-NL" sz="1200" dirty="0"/>
              <a:t>=</a:t>
            </a:r>
            <a:r>
              <a:rPr lang="nl-NL" sz="1200" dirty="0" err="1"/>
              <a:t>museo+regional&amp;gs_l</a:t>
            </a:r>
            <a:r>
              <a:rPr lang="nl-NL" sz="1200" dirty="0"/>
              <a:t>=img.3..0l10.225255.228874..229226...0.0..0.95.1106.16......0....1..gws-wiz-img.......0i67.L8wgKUEU9LM&amp;ved=0ahUKEwjGtILkw-zkAhVEbKwKHZe8C9oQ4dUDCAY&amp;uact=</a:t>
            </a:r>
            <a:r>
              <a:rPr lang="nl-NL" sz="1200" dirty="0" smtClean="0"/>
              <a:t>5</a:t>
            </a:r>
          </a:p>
          <a:p>
            <a:endParaRPr lang="nl-NL" sz="1200" dirty="0"/>
          </a:p>
          <a:p>
            <a:r>
              <a:rPr lang="es-ES_tradnl" sz="1200" dirty="0" smtClean="0"/>
              <a:t>No. 42,43,44,45,46</a:t>
            </a:r>
            <a:endParaRPr lang="es-ES_tradnl" sz="1200" dirty="0"/>
          </a:p>
          <a:p>
            <a:r>
              <a:rPr lang="en-US" sz="1200" dirty="0"/>
              <a:t>https://</a:t>
            </a:r>
            <a:r>
              <a:rPr lang="en-US" sz="1200" dirty="0" err="1"/>
              <a:t>www.google.com</a:t>
            </a:r>
            <a:r>
              <a:rPr lang="en-US" sz="1200" dirty="0"/>
              <a:t>/</a:t>
            </a:r>
            <a:r>
              <a:rPr lang="en-US" sz="1200" dirty="0" err="1"/>
              <a:t>search?client</a:t>
            </a:r>
            <a:r>
              <a:rPr lang="en-US" sz="1200" dirty="0"/>
              <a:t>=</a:t>
            </a:r>
            <a:r>
              <a:rPr lang="en-US" sz="1200" dirty="0" err="1"/>
              <a:t>firefox-b-d&amp;biw</a:t>
            </a:r>
            <a:r>
              <a:rPr lang="en-US" sz="1200" dirty="0"/>
              <a:t>=1133&amp;bih=1242&amp;tbm=</a:t>
            </a:r>
            <a:r>
              <a:rPr lang="en-US" sz="1200" dirty="0" err="1"/>
              <a:t>isch&amp;sa</a:t>
            </a:r>
            <a:r>
              <a:rPr lang="en-US" sz="1200" dirty="0"/>
              <a:t>=1&amp;ei=6qiLXanrJcnwsAWf1pbIAg&amp;q=</a:t>
            </a:r>
            <a:r>
              <a:rPr lang="en-US" sz="1200" dirty="0" err="1"/>
              <a:t>ciber+museo&amp;oq</a:t>
            </a:r>
            <a:r>
              <a:rPr lang="en-US" sz="1200" dirty="0"/>
              <a:t>=</a:t>
            </a:r>
            <a:r>
              <a:rPr lang="en-US" sz="1200" dirty="0" err="1"/>
              <a:t>ciber+museo&amp;gs_l</a:t>
            </a:r>
            <a:r>
              <a:rPr lang="en-US" sz="1200" dirty="0"/>
              <a:t>=img.3...160720.163685..163962...0.0..0.84.754.11......0....1..gws-wiz-img.....0..0i67j0j0i10j0i8i30j0i10i24.eqZvGu7xXVs&amp;ved=0ahUKEwipiNjRxOzkAhVJOKwKHR-rBSkQ4dUDCAY&amp;uact=5#imgrc=</a:t>
            </a:r>
            <a:r>
              <a:rPr lang="en-US" sz="1200" dirty="0" err="1"/>
              <a:t>yQIVGvCCtzmaoM</a:t>
            </a:r>
            <a:r>
              <a:rPr lang="en-US" sz="1200" dirty="0"/>
              <a:t>:</a:t>
            </a:r>
          </a:p>
          <a:p>
            <a:endParaRPr lang="nl-NL" sz="1200" dirty="0" smtClean="0"/>
          </a:p>
          <a:p>
            <a:endParaRPr lang="es-ES_tradnl" sz="1200" dirty="0" smtClean="0"/>
          </a:p>
          <a:p>
            <a:endParaRPr lang="en-US" sz="1200" dirty="0"/>
          </a:p>
          <a:p>
            <a:endParaRPr lang="en-US" sz="1400" dirty="0" smtClean="0"/>
          </a:p>
          <a:p>
            <a:endParaRPr lang="es-ES_tradnl" dirty="0" smtClean="0"/>
          </a:p>
          <a:p>
            <a:endParaRPr lang="es-ES" dirty="0"/>
          </a:p>
        </p:txBody>
      </p:sp>
      <p:sp>
        <p:nvSpPr>
          <p:cNvPr id="3" name="Marcador de número de diapositiva 2"/>
          <p:cNvSpPr>
            <a:spLocks noGrp="1"/>
          </p:cNvSpPr>
          <p:nvPr>
            <p:ph type="sldNum" sz="quarter" idx="12"/>
          </p:nvPr>
        </p:nvSpPr>
        <p:spPr/>
        <p:txBody>
          <a:bodyPr/>
          <a:lstStyle/>
          <a:p>
            <a:fld id="{18FDBAE8-0AD5-4C4A-B0F5-4BBC06F38D92}" type="slidenum">
              <a:rPr lang="es-ES" smtClean="0"/>
              <a:t>40</a:t>
            </a:fld>
            <a:endParaRPr lang="es-ES"/>
          </a:p>
        </p:txBody>
      </p:sp>
    </p:spTree>
    <p:extLst>
      <p:ext uri="{BB962C8B-B14F-4D97-AF65-F5344CB8AC3E}">
        <p14:creationId xmlns:p14="http://schemas.microsoft.com/office/powerpoint/2010/main" val="243018341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213666" y="-4247951"/>
            <a:ext cx="1012190" cy="943951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10154975" y="-749752"/>
            <a:ext cx="1012192" cy="2443111"/>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572498" y="-519474"/>
            <a:ext cx="7934948" cy="193046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Metropolis Extra Bold"/>
                <a:cs typeface="Metropolis Extra Bold"/>
              </a:rPr>
              <a:t>CASA MUSEÍSTICA</a:t>
            </a:r>
            <a:endParaRPr lang="es-ES" sz="2400" dirty="0">
              <a:solidFill>
                <a:schemeClr val="bg1"/>
              </a:solidFill>
              <a:latin typeface="Metropolis Extra Bold"/>
              <a:cs typeface="Metropolis Extra Bold"/>
            </a:endParaRPr>
          </a:p>
        </p:txBody>
      </p:sp>
      <p:sp>
        <p:nvSpPr>
          <p:cNvPr id="23" name="CuadroTexto 22"/>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2" name="Rectángulo 1"/>
          <p:cNvSpPr/>
          <p:nvPr/>
        </p:nvSpPr>
        <p:spPr>
          <a:xfrm>
            <a:off x="9439515" y="1532708"/>
            <a:ext cx="2438160" cy="1315745"/>
          </a:xfrm>
          <a:prstGeom prst="rect">
            <a:avLst/>
          </a:prstGeom>
        </p:spPr>
        <p:txBody>
          <a:bodyPr wrap="square">
            <a:spAutoFit/>
          </a:bodyPr>
          <a:lstStyle/>
          <a:p>
            <a:pPr algn="just">
              <a:lnSpc>
                <a:spcPct val="150000"/>
              </a:lnSpc>
            </a:pPr>
            <a:endParaRPr lang="es-ES_tradnl" dirty="0">
              <a:latin typeface="Metropolis Medium"/>
              <a:cs typeface="Metropolis Medium"/>
            </a:endParaRPr>
          </a:p>
          <a:p>
            <a:pPr algn="just">
              <a:lnSpc>
                <a:spcPct val="150000"/>
              </a:lnSpc>
            </a:pPr>
            <a:endParaRPr lang="es-ES_tradnl" dirty="0" smtClean="0">
              <a:latin typeface="Metropolis Medium"/>
              <a:cs typeface="Metropolis Medium"/>
            </a:endParaRPr>
          </a:p>
          <a:p>
            <a:pPr algn="just">
              <a:lnSpc>
                <a:spcPct val="150000"/>
              </a:lnSpc>
            </a:pPr>
            <a:endParaRPr lang="es-ES_tradnl" dirty="0">
              <a:latin typeface="Metropolis Medium"/>
              <a:cs typeface="Metropolis Medium"/>
            </a:endParaRPr>
          </a:p>
        </p:txBody>
      </p:sp>
      <p:sp>
        <p:nvSpPr>
          <p:cNvPr id="6" name="CuadroTexto 5"/>
          <p:cNvSpPr txBox="1"/>
          <p:nvPr/>
        </p:nvSpPr>
        <p:spPr>
          <a:xfrm>
            <a:off x="682000" y="1516183"/>
            <a:ext cx="4209586" cy="3970318"/>
          </a:xfrm>
          <a:prstGeom prst="rect">
            <a:avLst/>
          </a:prstGeom>
          <a:noFill/>
        </p:spPr>
        <p:txBody>
          <a:bodyPr wrap="square" rtlCol="0">
            <a:spAutoFit/>
          </a:bodyPr>
          <a:lstStyle/>
          <a:p>
            <a:pPr algn="just"/>
            <a:r>
              <a:rPr lang="es-ES_tradnl" b="1" dirty="0"/>
              <a:t>El </a:t>
            </a:r>
            <a:r>
              <a:rPr lang="es-ES_tradnl" b="1" dirty="0" smtClean="0"/>
              <a:t>concepto:</a:t>
            </a:r>
          </a:p>
          <a:p>
            <a:pPr algn="just"/>
            <a:endParaRPr lang="es-ES_tradnl" b="1" dirty="0" smtClean="0"/>
          </a:p>
          <a:p>
            <a:pPr algn="just"/>
            <a:r>
              <a:rPr lang="es-ES_tradnl" dirty="0"/>
              <a:t>La palabra casa nos remite a un lugar de habitación e interacción humana. Desde el campo museístico es un espacio físico de arraigo sociocultural local que busca promover por medio de la interacción el aprecio y entendimiento de contextos, situaciones, hechos, bienes, personajes, modos de vida, entre otros, utilizando recursos como: exhibiciones, exposiciones, ofertas educativas, expresiones artísticas, culturales y sociales, dependiendo de la naturaleza para la que fue creada. </a:t>
            </a:r>
            <a:endParaRPr lang="es-ES_tradnl" b="1" dirty="0" smtClean="0"/>
          </a:p>
        </p:txBody>
      </p:sp>
      <p:sp>
        <p:nvSpPr>
          <p:cNvPr id="14" name="CuadroTexto 13"/>
          <p:cNvSpPr txBox="1"/>
          <p:nvPr/>
        </p:nvSpPr>
        <p:spPr>
          <a:xfrm>
            <a:off x="5229931" y="1525688"/>
            <a:ext cx="4209586" cy="4832092"/>
          </a:xfrm>
          <a:prstGeom prst="rect">
            <a:avLst/>
          </a:prstGeom>
          <a:noFill/>
        </p:spPr>
        <p:txBody>
          <a:bodyPr wrap="square" rtlCol="0">
            <a:spAutoFit/>
          </a:bodyPr>
          <a:lstStyle/>
          <a:p>
            <a:pPr algn="just"/>
            <a:r>
              <a:rPr lang="es-ES_tradnl" sz="1400" b="1" dirty="0"/>
              <a:t>Características</a:t>
            </a:r>
            <a:r>
              <a:rPr lang="es-ES_tradnl" sz="1400" b="1" dirty="0" smtClean="0"/>
              <a:t>:</a:t>
            </a:r>
          </a:p>
          <a:p>
            <a:pPr algn="just"/>
            <a:r>
              <a:rPr lang="es-ES_tradnl" sz="1400" dirty="0" smtClean="0"/>
              <a:t>Es </a:t>
            </a:r>
            <a:r>
              <a:rPr lang="es-ES_tradnl" sz="1400" dirty="0"/>
              <a:t>un espacio de diversos tamaños, sin fines de lucro y abierto al público.  Puede tener elementos constructivos y vivencias particulares, está al servicio de la sociedad y su desarrollo; además, incluye dentro de su funcionamiento actividades  educativas  para  la  comunidad  y  sus  visitantes  ligadas  a  espacios  expositivos,  que  en  algunos  casos  conservan objetos e historias</a:t>
            </a:r>
            <a:r>
              <a:rPr lang="es-ES_tradnl" sz="1400" dirty="0" smtClean="0"/>
              <a:t>.</a:t>
            </a:r>
          </a:p>
          <a:p>
            <a:pPr algn="just"/>
            <a:endParaRPr lang="es-ES_tradnl" sz="1400" dirty="0"/>
          </a:p>
          <a:p>
            <a:pPr algn="just"/>
            <a:r>
              <a:rPr lang="es-ES_tradnl" sz="1400" b="1" dirty="0" smtClean="0"/>
              <a:t>Funciones:</a:t>
            </a:r>
          </a:p>
          <a:p>
            <a:pPr algn="just"/>
            <a:r>
              <a:rPr lang="es-ES_tradnl" sz="1400" dirty="0" smtClean="0"/>
              <a:t>Sus </a:t>
            </a:r>
            <a:r>
              <a:rPr lang="es-ES_tradnl" sz="1400" dirty="0"/>
              <a:t>funciones principales son la de exhibir, comunicar, inventariar y </a:t>
            </a:r>
            <a:r>
              <a:rPr lang="es-ES_tradnl" sz="1400" dirty="0" err="1"/>
              <a:t>co</a:t>
            </a:r>
            <a:r>
              <a:rPr lang="es-ES_tradnl" sz="1400" dirty="0" smtClean="0"/>
              <a:t>-crear.</a:t>
            </a:r>
          </a:p>
          <a:p>
            <a:pPr algn="just"/>
            <a:endParaRPr lang="es-ES_tradnl" sz="1400" dirty="0" smtClean="0"/>
          </a:p>
          <a:p>
            <a:pPr algn="just"/>
            <a:r>
              <a:rPr lang="es-ES_tradnl" sz="1400" b="1" dirty="0" smtClean="0"/>
              <a:t>Fines:</a:t>
            </a:r>
          </a:p>
          <a:p>
            <a:pPr algn="just"/>
            <a:r>
              <a:rPr lang="es-ES_tradnl" sz="1400" dirty="0" smtClean="0"/>
              <a:t>Busca </a:t>
            </a:r>
            <a:r>
              <a:rPr lang="es-ES_tradnl" sz="1400" dirty="0"/>
              <a:t>la educación, disfrute, interacción, experiencia lúdica, fin turístico y </a:t>
            </a:r>
            <a:r>
              <a:rPr lang="es-ES_tradnl" sz="1400" dirty="0" smtClean="0"/>
              <a:t>contemplación. </a:t>
            </a:r>
          </a:p>
          <a:p>
            <a:pPr algn="just"/>
            <a:endParaRPr lang="es-ES_tradnl" sz="1400" dirty="0" smtClean="0"/>
          </a:p>
          <a:p>
            <a:pPr algn="just"/>
            <a:r>
              <a:rPr lang="es-ES_tradnl" sz="1400" b="1" dirty="0" smtClean="0"/>
              <a:t>Objeto </a:t>
            </a:r>
            <a:r>
              <a:rPr lang="es-ES_tradnl" sz="1400" b="1" dirty="0" err="1"/>
              <a:t>museable</a:t>
            </a:r>
            <a:r>
              <a:rPr lang="es-ES_tradnl" sz="1400" b="1" dirty="0" smtClean="0"/>
              <a:t>:</a:t>
            </a:r>
          </a:p>
          <a:p>
            <a:pPr algn="just"/>
            <a:r>
              <a:rPr lang="es-ES_tradnl" sz="1400" dirty="0" smtClean="0"/>
              <a:t>Se </a:t>
            </a:r>
            <a:r>
              <a:rPr lang="es-ES_tradnl" sz="1400" dirty="0"/>
              <a:t>define de acuerdo con la naturaleza específica de cada institución. Contiene testimonios inmateriales y materiales relacionados a sus </a:t>
            </a:r>
            <a:r>
              <a:rPr lang="es-ES_tradnl" sz="1400" dirty="0" smtClean="0"/>
              <a:t>objetivos</a:t>
            </a:r>
          </a:p>
        </p:txBody>
      </p:sp>
      <p:sp>
        <p:nvSpPr>
          <p:cNvPr id="3" name="Marcador de número de diapositiva 2"/>
          <p:cNvSpPr>
            <a:spLocks noGrp="1"/>
          </p:cNvSpPr>
          <p:nvPr>
            <p:ph type="sldNum" sz="quarter" idx="12"/>
          </p:nvPr>
        </p:nvSpPr>
        <p:spPr>
          <a:xfrm>
            <a:off x="8854035" y="5174594"/>
            <a:ext cx="2771458" cy="365125"/>
          </a:xfrm>
        </p:spPr>
        <p:txBody>
          <a:bodyPr/>
          <a:lstStyle/>
          <a:p>
            <a:fld id="{18FDBAE8-0AD5-4C4A-B0F5-4BBC06F38D92}" type="slidenum">
              <a:rPr lang="es-ES" smtClean="0"/>
              <a:t>23</a:t>
            </a:fld>
            <a:endParaRPr lang="es-ES" dirty="0"/>
          </a:p>
        </p:txBody>
      </p:sp>
      <p:pic>
        <p:nvPicPr>
          <p:cNvPr id="15" name="Imagen 14" descr="logo art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0560047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0157" y="4992308"/>
            <a:ext cx="1951898" cy="1588008"/>
          </a:xfrm>
          <a:prstGeom prst="rect">
            <a:avLst/>
          </a:prstGeom>
        </p:spPr>
      </p:pic>
      <p:sp>
        <p:nvSpPr>
          <p:cNvPr id="2" name="CuadroTexto 1"/>
          <p:cNvSpPr txBox="1"/>
          <p:nvPr/>
        </p:nvSpPr>
        <p:spPr>
          <a:xfrm>
            <a:off x="1258172" y="752528"/>
            <a:ext cx="8430930" cy="6124753"/>
          </a:xfrm>
          <a:prstGeom prst="rect">
            <a:avLst/>
          </a:prstGeom>
          <a:noFill/>
        </p:spPr>
        <p:txBody>
          <a:bodyPr wrap="square" rtlCol="0">
            <a:spAutoFit/>
          </a:bodyPr>
          <a:lstStyle/>
          <a:p>
            <a:r>
              <a:rPr lang="es-ES" dirty="0" smtClean="0"/>
              <a:t>Referencias </a:t>
            </a:r>
          </a:p>
          <a:p>
            <a:endParaRPr lang="pl-PL" sz="1000" dirty="0"/>
          </a:p>
          <a:p>
            <a:r>
              <a:rPr lang="en-US" sz="1200" dirty="0" smtClean="0"/>
              <a:t>No. 47,48,49,50</a:t>
            </a:r>
            <a:endParaRPr lang="en-US" sz="1200" dirty="0"/>
          </a:p>
          <a:p>
            <a:r>
              <a:rPr lang="nl-NL" sz="1200" dirty="0" err="1"/>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=1&amp;ei=j6mLXb2uLeSiggeRpKS4Bg&amp;q=</a:t>
            </a:r>
            <a:r>
              <a:rPr lang="nl-NL" sz="1200" dirty="0" err="1"/>
              <a:t>MUSEO+CASA+DE+PERSONAJE&amp;oq</a:t>
            </a:r>
            <a:r>
              <a:rPr lang="nl-NL" sz="1200" dirty="0"/>
              <a:t>=</a:t>
            </a:r>
            <a:r>
              <a:rPr lang="nl-NL" sz="1200" dirty="0" err="1"/>
              <a:t>MUSEO+CASA+DE+PERSONAJE&amp;gs_l</a:t>
            </a:r>
            <a:r>
              <a:rPr lang="nl-NL" sz="1200" dirty="0"/>
              <a:t>=img.3...815160.822539..822792...0.0..0.97.2291.33......0....1..gws-wiz-img.....0..0i10i24j0i10j0i8i30j0j0i67j0i10i67j0i30j0i24.nToLeVHQzXc&amp;ved=0ahUKEwj9sbagxezkAhVkkeAKHRESCWcQ4dUDCAY&amp;uact=</a:t>
            </a:r>
            <a:r>
              <a:rPr lang="nl-NL" sz="1200" dirty="0" smtClean="0"/>
              <a:t>5</a:t>
            </a:r>
          </a:p>
          <a:p>
            <a:endParaRPr lang="nl-NL" sz="1200" dirty="0"/>
          </a:p>
          <a:p>
            <a:r>
              <a:rPr lang="nl-NL" sz="1200" dirty="0" smtClean="0"/>
              <a:t>No.51,52,53,54,55</a:t>
            </a:r>
          </a:p>
          <a:p>
            <a:r>
              <a:rPr lang="nl-NL" sz="1200" dirty="0" err="1" smtClean="0"/>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=1&amp;ei=x6yLXcuDJoS4sgW_zYCwBg&amp;q=</a:t>
            </a:r>
            <a:r>
              <a:rPr lang="nl-NL" sz="1200" dirty="0" err="1"/>
              <a:t>MUSEO+CASA+DE+COLECCIONISTA&amp;oq</a:t>
            </a:r>
            <a:r>
              <a:rPr lang="nl-NL" sz="1200" dirty="0"/>
              <a:t>=</a:t>
            </a:r>
            <a:r>
              <a:rPr lang="nl-NL" sz="1200" dirty="0" err="1"/>
              <a:t>MUSEO+CASA+DE+COLECCIONISTA&amp;gs_l</a:t>
            </a:r>
            <a:r>
              <a:rPr lang="nl-NL" sz="1200" dirty="0"/>
              <a:t>=img.3...203145.207988..208290...0.0..0.86.1340.22......0....1..gws-wiz-img.......0i24j0j0i30j0i8i30.oegEMoz1mFU&amp;ved=0ahUKEwiLg6SpyOzkAhUEnKwKHb8mAGYQ4dUDCAY&amp;uact=5</a:t>
            </a:r>
            <a:endParaRPr lang="nl-NL" sz="1200" dirty="0" smtClean="0"/>
          </a:p>
          <a:p>
            <a:endParaRPr lang="nl-NL" sz="1200" dirty="0"/>
          </a:p>
          <a:p>
            <a:r>
              <a:rPr lang="en-US" sz="1200" dirty="0" smtClean="0"/>
              <a:t>No.56,57,58,59,60</a:t>
            </a:r>
          </a:p>
          <a:p>
            <a:r>
              <a:rPr lang="en-US" sz="1200" dirty="0" smtClean="0"/>
              <a:t>https</a:t>
            </a:r>
            <a:r>
              <a:rPr lang="en-US" sz="1200" dirty="0"/>
              <a:t>://</a:t>
            </a:r>
            <a:r>
              <a:rPr lang="en-US" sz="1200" dirty="0" err="1"/>
              <a:t>www.google.com</a:t>
            </a:r>
            <a:r>
              <a:rPr lang="en-US" sz="1200" dirty="0"/>
              <a:t>/</a:t>
            </a:r>
            <a:r>
              <a:rPr lang="en-US" sz="1200" dirty="0" err="1"/>
              <a:t>search?client</a:t>
            </a:r>
            <a:r>
              <a:rPr lang="en-US" sz="1200" dirty="0"/>
              <a:t>=</a:t>
            </a:r>
            <a:r>
              <a:rPr lang="en-US" sz="1200" dirty="0" err="1"/>
              <a:t>firefox-b-d&amp;biw</a:t>
            </a:r>
            <a:r>
              <a:rPr lang="en-US" sz="1200" dirty="0"/>
              <a:t>=1133&amp;bih=1242&amp;tbm=</a:t>
            </a:r>
            <a:r>
              <a:rPr lang="en-US" sz="1200" dirty="0" err="1"/>
              <a:t>isch&amp;sa</a:t>
            </a:r>
            <a:r>
              <a:rPr lang="en-US" sz="1200" dirty="0"/>
              <a:t>=1&amp;ei=ma2LXbadCsT0tAX0iouIDg&amp;q=</a:t>
            </a:r>
            <a:r>
              <a:rPr lang="en-US" sz="1200" dirty="0" err="1"/>
              <a:t>MUSEO+CASA+DE+VALOR+ARQUITECTONICO&amp;oq</a:t>
            </a:r>
            <a:r>
              <a:rPr lang="en-US" sz="1200" dirty="0"/>
              <a:t>=</a:t>
            </a:r>
            <a:r>
              <a:rPr lang="en-US" sz="1200" dirty="0" err="1"/>
              <a:t>MUSEO+CASA+DE+VALOR+ARQUITECTONICO&amp;gs_l</a:t>
            </a:r>
            <a:r>
              <a:rPr lang="en-US" sz="1200" dirty="0"/>
              <a:t>=img.3...133451.141709..142019...0.0..0.80.1972.33......0....1..gws-wiz-img.......0i30j0i24j0j0i8i30.stwhlO0lCis&amp;ved=0ahUKEwj2zZmNyezkAhVEOq0KHXTFAuEQ4dUDCAY&amp;uact=</a:t>
            </a:r>
            <a:r>
              <a:rPr lang="en-US" sz="1200" dirty="0" smtClean="0"/>
              <a:t>5</a:t>
            </a:r>
          </a:p>
          <a:p>
            <a:endParaRPr lang="en-US" sz="1200" dirty="0"/>
          </a:p>
          <a:p>
            <a:r>
              <a:rPr lang="en-US" sz="1200" dirty="0" smtClean="0"/>
              <a:t>No.61,62,63,64 </a:t>
            </a:r>
          </a:p>
          <a:p>
            <a:r>
              <a:rPr lang="en-US" sz="1200" dirty="0" smtClean="0"/>
              <a:t>https</a:t>
            </a:r>
            <a:r>
              <a:rPr lang="en-US" sz="1200" dirty="0"/>
              <a:t>://</a:t>
            </a:r>
            <a:r>
              <a:rPr lang="en-US" sz="1200" dirty="0" err="1"/>
              <a:t>www.google.com</a:t>
            </a:r>
            <a:r>
              <a:rPr lang="en-US" sz="1200" dirty="0"/>
              <a:t>/</a:t>
            </a:r>
            <a:r>
              <a:rPr lang="en-US" sz="1200" dirty="0" err="1"/>
              <a:t>search?client</a:t>
            </a:r>
            <a:r>
              <a:rPr lang="en-US" sz="1200" dirty="0"/>
              <a:t>=</a:t>
            </a:r>
            <a:r>
              <a:rPr lang="en-US" sz="1200" dirty="0" err="1"/>
              <a:t>firefox-b-d&amp;biw</a:t>
            </a:r>
            <a:r>
              <a:rPr lang="en-US" sz="1200" dirty="0"/>
              <a:t>=1133&amp;bih=1242&amp;tbm=</a:t>
            </a:r>
            <a:r>
              <a:rPr lang="en-US" sz="1200" dirty="0" err="1"/>
              <a:t>isch&amp;sa</a:t>
            </a:r>
            <a:r>
              <a:rPr lang="en-US" sz="1200" dirty="0"/>
              <a:t>=1&amp;ei=KK6LXYLCC4uWtQXenITYCg&amp;q=</a:t>
            </a:r>
            <a:r>
              <a:rPr lang="en-US" sz="1200" dirty="0" err="1"/>
              <a:t>MUSEO+CASA+DE+EPOCA&amp;oq</a:t>
            </a:r>
            <a:r>
              <a:rPr lang="en-US" sz="1200" dirty="0"/>
              <a:t>=</a:t>
            </a:r>
            <a:r>
              <a:rPr lang="en-US" sz="1200" dirty="0" err="1"/>
              <a:t>MUSEO+CASA+DE+EPOCA&amp;gs_l</a:t>
            </a:r>
            <a:r>
              <a:rPr lang="en-US" sz="1200" dirty="0"/>
              <a:t>=img.3...284085.286029..286281...0.0..0.77.578.9......0....1..gws-wiz-img.......0j0i8i30j0i24.FUUstlY74xI&amp;ved=0ahUKEwiC9rLRyezkAhULS60KHV4OAasQ4dUDCAY&amp;uact=</a:t>
            </a:r>
            <a:r>
              <a:rPr lang="en-US" sz="1200" dirty="0" smtClean="0"/>
              <a:t>5</a:t>
            </a:r>
          </a:p>
          <a:p>
            <a:endParaRPr lang="en-US" sz="1200" dirty="0"/>
          </a:p>
          <a:p>
            <a:endParaRPr lang="en-US" sz="1400" dirty="0"/>
          </a:p>
          <a:p>
            <a:endParaRPr lang="en-US" sz="1400" dirty="0" smtClean="0"/>
          </a:p>
          <a:p>
            <a:endParaRPr lang="es-ES_tradnl" dirty="0" smtClean="0"/>
          </a:p>
          <a:p>
            <a:endParaRPr lang="es-ES" dirty="0"/>
          </a:p>
        </p:txBody>
      </p:sp>
      <p:sp>
        <p:nvSpPr>
          <p:cNvPr id="3" name="Marcador de número de diapositiva 2"/>
          <p:cNvSpPr>
            <a:spLocks noGrp="1"/>
          </p:cNvSpPr>
          <p:nvPr>
            <p:ph type="sldNum" sz="quarter" idx="12"/>
          </p:nvPr>
        </p:nvSpPr>
        <p:spPr/>
        <p:txBody>
          <a:bodyPr/>
          <a:lstStyle/>
          <a:p>
            <a:fld id="{18FDBAE8-0AD5-4C4A-B0F5-4BBC06F38D92}" type="slidenum">
              <a:rPr lang="es-ES" smtClean="0"/>
              <a:t>41</a:t>
            </a:fld>
            <a:endParaRPr lang="es-ES"/>
          </a:p>
        </p:txBody>
      </p:sp>
    </p:spTree>
    <p:extLst>
      <p:ext uri="{BB962C8B-B14F-4D97-AF65-F5344CB8AC3E}">
        <p14:creationId xmlns:p14="http://schemas.microsoft.com/office/powerpoint/2010/main" val="96430998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6607" y="4968792"/>
            <a:ext cx="1951898" cy="1588008"/>
          </a:xfrm>
          <a:prstGeom prst="rect">
            <a:avLst/>
          </a:prstGeom>
        </p:spPr>
      </p:pic>
      <p:sp>
        <p:nvSpPr>
          <p:cNvPr id="2" name="CuadroTexto 1"/>
          <p:cNvSpPr txBox="1"/>
          <p:nvPr/>
        </p:nvSpPr>
        <p:spPr>
          <a:xfrm>
            <a:off x="1258173" y="752528"/>
            <a:ext cx="7948826" cy="5355311"/>
          </a:xfrm>
          <a:prstGeom prst="rect">
            <a:avLst/>
          </a:prstGeom>
          <a:noFill/>
        </p:spPr>
        <p:txBody>
          <a:bodyPr wrap="square" rtlCol="0">
            <a:spAutoFit/>
          </a:bodyPr>
          <a:lstStyle/>
          <a:p>
            <a:r>
              <a:rPr lang="es-ES" dirty="0" smtClean="0"/>
              <a:t>Referencias </a:t>
            </a:r>
          </a:p>
          <a:p>
            <a:endParaRPr lang="pl-PL" sz="1000" dirty="0"/>
          </a:p>
          <a:p>
            <a:endParaRPr lang="en-US" sz="1400" dirty="0" smtClean="0"/>
          </a:p>
          <a:p>
            <a:r>
              <a:rPr lang="nl-NL" sz="1200" dirty="0"/>
              <a:t>No. 65,66,67,68</a:t>
            </a:r>
          </a:p>
          <a:p>
            <a:r>
              <a:rPr lang="nl-NL" sz="1200" dirty="0" err="1"/>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=1&amp;ei=R6-LXaTQIJDH_QaLrrCYCA&amp;q=</a:t>
            </a:r>
            <a:r>
              <a:rPr lang="nl-NL" sz="1200" dirty="0" err="1"/>
              <a:t>MUSEO+CASA+NOBILIARIA&amp;oq</a:t>
            </a:r>
            <a:r>
              <a:rPr lang="nl-NL" sz="1200" dirty="0"/>
              <a:t>=</a:t>
            </a:r>
            <a:r>
              <a:rPr lang="nl-NL" sz="1200" dirty="0" err="1"/>
              <a:t>MUSEO+CASA+NOBILIARIA&amp;gs_l</a:t>
            </a:r>
            <a:r>
              <a:rPr lang="nl-NL" sz="1200" dirty="0"/>
              <a:t>=img.3...151899.156515..156916...0.0..0.317.1362.17j3-1......0....1..gws-wiz-img.......0j0i8i30j0i24.24U9FlfJlJM&amp;ved=0ahUKEwjkj7XayuzkAhWQY98KHQsXDIMQ4dUDCAY&amp;uact=5</a:t>
            </a:r>
            <a:endParaRPr lang="en-US" sz="1200" dirty="0"/>
          </a:p>
          <a:p>
            <a:endParaRPr lang="en-US" sz="1200" dirty="0"/>
          </a:p>
          <a:p>
            <a:r>
              <a:rPr lang="nl-NL" sz="1200" dirty="0"/>
              <a:t>No. 69,70,71,72</a:t>
            </a:r>
          </a:p>
          <a:p>
            <a:r>
              <a:rPr lang="nl-NL" sz="1200" dirty="0" err="1"/>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=1&amp;ei=5a-LXbPNI7KQggfhiZ_gBQ&amp;q=</a:t>
            </a:r>
            <a:r>
              <a:rPr lang="nl-NL" sz="1200" dirty="0" err="1"/>
              <a:t>MUSEO+CASA+del+clero&amp;oq</a:t>
            </a:r>
            <a:r>
              <a:rPr lang="nl-NL" sz="1200" dirty="0"/>
              <a:t>=</a:t>
            </a:r>
            <a:r>
              <a:rPr lang="nl-NL" sz="1200" dirty="0" err="1"/>
              <a:t>MUSEO+CASA+del+clero&amp;gs_l</a:t>
            </a:r>
            <a:r>
              <a:rPr lang="nl-NL" sz="1200" dirty="0"/>
              <a:t>=img.3...265128.274451..275441...3.0..0.100.1403.21j1......0....1..gws-wiz-img.......0j0i30j0i24.hRS0iE6GeeE&amp;ved=0ahUKEwjz0-Oly-zkAhUyiOAKHeHEB1wQ4dUDCAY&amp;uact=5</a:t>
            </a:r>
            <a:endParaRPr lang="en-US" sz="1200" dirty="0"/>
          </a:p>
          <a:p>
            <a:endParaRPr lang="en-US" sz="1200" dirty="0"/>
          </a:p>
          <a:p>
            <a:r>
              <a:rPr lang="en-US" sz="1200" dirty="0"/>
              <a:t>No.73,74,75,76,77</a:t>
            </a:r>
          </a:p>
          <a:p>
            <a:r>
              <a:rPr lang="nl-NL" sz="1200" dirty="0" err="1"/>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=1&amp;ei=-rCLXdGECYqytQX0uaa4Dw&amp;q=</a:t>
            </a:r>
            <a:r>
              <a:rPr lang="nl-NL" sz="1200" dirty="0" err="1"/>
              <a:t>MUSEO+CASA+de+caracter+etno-antropologico&amp;oq</a:t>
            </a:r>
            <a:r>
              <a:rPr lang="nl-NL" sz="1200" dirty="0"/>
              <a:t>=</a:t>
            </a:r>
            <a:r>
              <a:rPr lang="nl-NL" sz="1200" dirty="0" err="1"/>
              <a:t>MUSEO+CASA+de+caracter+etno-antropologico&amp;gs_l</a:t>
            </a:r>
            <a:r>
              <a:rPr lang="nl-NL" sz="1200" dirty="0"/>
              <a:t>=img.3...108658.128001..128611...3.0..0.72.2304.38......0....1..gws-wiz-img.......0j0i30j0i24j0i8i30.bz8gwWFNwYY&amp;ved=0ahUKEwjR6dOpzOzkAhUKWa0KHfScCfcQ4dUDCAY&amp;uact=</a:t>
            </a:r>
            <a:r>
              <a:rPr lang="nl-NL" sz="1200" dirty="0" smtClean="0"/>
              <a:t>5</a:t>
            </a:r>
          </a:p>
          <a:p>
            <a:endParaRPr lang="nl-NL" sz="1200" dirty="0" smtClean="0"/>
          </a:p>
          <a:p>
            <a:r>
              <a:rPr lang="nl-NL" sz="1200" dirty="0" smtClean="0"/>
              <a:t>No.78,79,80,81,82</a:t>
            </a:r>
            <a:endParaRPr lang="nl-NL" sz="1200" dirty="0"/>
          </a:p>
          <a:p>
            <a:r>
              <a:rPr lang="en-US" sz="1200" dirty="0"/>
              <a:t>https://</a:t>
            </a:r>
            <a:r>
              <a:rPr lang="en-US" sz="1200" dirty="0" err="1"/>
              <a:t>www.google.com</a:t>
            </a:r>
            <a:r>
              <a:rPr lang="en-US" sz="1200" dirty="0"/>
              <a:t>/</a:t>
            </a:r>
            <a:r>
              <a:rPr lang="en-US" sz="1200" dirty="0" err="1"/>
              <a:t>search?client</a:t>
            </a:r>
            <a:r>
              <a:rPr lang="en-US" sz="1200" dirty="0"/>
              <a:t>=</a:t>
            </a:r>
            <a:r>
              <a:rPr lang="en-US" sz="1200" dirty="0" err="1"/>
              <a:t>firefox-b-d&amp;biw</a:t>
            </a:r>
            <a:r>
              <a:rPr lang="en-US" sz="1200" dirty="0"/>
              <a:t>=1133&amp;bih=1242&amp;tbm=</a:t>
            </a:r>
            <a:r>
              <a:rPr lang="en-US" sz="1200" dirty="0" err="1"/>
              <a:t>isch&amp;sa</a:t>
            </a:r>
            <a:r>
              <a:rPr lang="en-US" sz="1200" dirty="0"/>
              <a:t>=1&amp;ei=obWLXZ6-KY26tgWUl7mICg&amp;q=</a:t>
            </a:r>
            <a:r>
              <a:rPr lang="en-US" sz="1200" dirty="0" err="1"/>
              <a:t>MUSEO+casa+centro+comunitario&amp;oq</a:t>
            </a:r>
            <a:r>
              <a:rPr lang="en-US" sz="1200" dirty="0"/>
              <a:t>=</a:t>
            </a:r>
            <a:r>
              <a:rPr lang="en-US" sz="1200" dirty="0" err="1"/>
              <a:t>MUSEO+casa+centro+comunitario&amp;gs_l</a:t>
            </a:r>
            <a:r>
              <a:rPr lang="en-US" sz="1200" dirty="0"/>
              <a:t>=img.12...739700.758033..759799...2.0..1.388.2338.24j3-2......0....1..gws-wiz-img.......0.Ce60bg0-oSs&amp;ved=0ahUKEwjekunh0OzkAhUNna0KHZRLDqEQ4dUDCAY</a:t>
            </a:r>
          </a:p>
          <a:p>
            <a:endParaRPr lang="es-ES_tradnl" sz="1200" dirty="0"/>
          </a:p>
          <a:p>
            <a:endParaRPr lang="en-US" sz="1200" dirty="0"/>
          </a:p>
        </p:txBody>
      </p:sp>
      <p:sp>
        <p:nvSpPr>
          <p:cNvPr id="3" name="Marcador de número de diapositiva 2"/>
          <p:cNvSpPr>
            <a:spLocks noGrp="1"/>
          </p:cNvSpPr>
          <p:nvPr>
            <p:ph type="sldNum" sz="quarter" idx="12"/>
          </p:nvPr>
        </p:nvSpPr>
        <p:spPr/>
        <p:txBody>
          <a:bodyPr/>
          <a:lstStyle/>
          <a:p>
            <a:fld id="{18FDBAE8-0AD5-4C4A-B0F5-4BBC06F38D92}" type="slidenum">
              <a:rPr lang="es-ES" smtClean="0"/>
              <a:t>42</a:t>
            </a:fld>
            <a:endParaRPr lang="es-ES"/>
          </a:p>
        </p:txBody>
      </p:sp>
    </p:spTree>
    <p:extLst>
      <p:ext uri="{BB962C8B-B14F-4D97-AF65-F5344CB8AC3E}">
        <p14:creationId xmlns:p14="http://schemas.microsoft.com/office/powerpoint/2010/main" val="54608733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6607" y="4968792"/>
            <a:ext cx="1951898" cy="1588008"/>
          </a:xfrm>
          <a:prstGeom prst="rect">
            <a:avLst/>
          </a:prstGeom>
        </p:spPr>
      </p:pic>
      <p:sp>
        <p:nvSpPr>
          <p:cNvPr id="2" name="CuadroTexto 1"/>
          <p:cNvSpPr txBox="1"/>
          <p:nvPr/>
        </p:nvSpPr>
        <p:spPr>
          <a:xfrm>
            <a:off x="1258173" y="752528"/>
            <a:ext cx="7948826" cy="5355311"/>
          </a:xfrm>
          <a:prstGeom prst="rect">
            <a:avLst/>
          </a:prstGeom>
          <a:noFill/>
        </p:spPr>
        <p:txBody>
          <a:bodyPr wrap="square" rtlCol="0">
            <a:spAutoFit/>
          </a:bodyPr>
          <a:lstStyle/>
          <a:p>
            <a:r>
              <a:rPr lang="es-ES" dirty="0" smtClean="0"/>
              <a:t>Referencias </a:t>
            </a:r>
          </a:p>
          <a:p>
            <a:endParaRPr lang="pl-PL" sz="1000" dirty="0" smtClean="0"/>
          </a:p>
          <a:p>
            <a:endParaRPr lang="en-US" sz="1400" dirty="0" smtClean="0"/>
          </a:p>
          <a:p>
            <a:r>
              <a:rPr lang="nl-NL" sz="1200" dirty="0" smtClean="0"/>
              <a:t>No. 65,66,67,68</a:t>
            </a:r>
          </a:p>
          <a:p>
            <a:r>
              <a:rPr lang="nl-NL" sz="1200" dirty="0" err="1" smtClean="0"/>
              <a:t>https</a:t>
            </a:r>
            <a:r>
              <a:rPr lang="nl-NL" sz="1200" dirty="0" smtClean="0"/>
              <a:t>://www.google.com/</a:t>
            </a:r>
            <a:r>
              <a:rPr lang="nl-NL" sz="1200" dirty="0" err="1" smtClean="0"/>
              <a:t>search?client</a:t>
            </a:r>
            <a:r>
              <a:rPr lang="nl-NL" sz="1200" dirty="0" smtClean="0"/>
              <a:t>=</a:t>
            </a:r>
            <a:r>
              <a:rPr lang="nl-NL" sz="1200" dirty="0" err="1" smtClean="0"/>
              <a:t>firefox-b-d&amp;biw</a:t>
            </a:r>
            <a:r>
              <a:rPr lang="nl-NL" sz="1200" dirty="0" smtClean="0"/>
              <a:t>=1133&amp;bih=1242&amp;tbm=</a:t>
            </a:r>
            <a:r>
              <a:rPr lang="nl-NL" sz="1200" dirty="0" err="1" smtClean="0"/>
              <a:t>isch&amp;sa</a:t>
            </a:r>
            <a:r>
              <a:rPr lang="nl-NL" sz="1200" dirty="0" smtClean="0"/>
              <a:t>=1&amp;ei=R6-LXaTQIJDH_QaLrrCYCA&amp;q=</a:t>
            </a:r>
            <a:r>
              <a:rPr lang="nl-NL" sz="1200" dirty="0" err="1" smtClean="0"/>
              <a:t>MUSEO+CASA+NOBILIARIA&amp;oq</a:t>
            </a:r>
            <a:r>
              <a:rPr lang="nl-NL" sz="1200" dirty="0" smtClean="0"/>
              <a:t>=</a:t>
            </a:r>
            <a:r>
              <a:rPr lang="nl-NL" sz="1200" dirty="0" err="1" smtClean="0"/>
              <a:t>MUSEO+CASA+NOBILIARIA&amp;gs_l</a:t>
            </a:r>
            <a:r>
              <a:rPr lang="nl-NL" sz="1200" dirty="0" smtClean="0"/>
              <a:t>=img.3...151899.156515..156916...0.0..0.317.1362.17j3-1......0....1..gws-wiz-img.......0j0i8i30j0i24.24U9FlfJlJM&amp;ved=0ahUKEwjkj7XayuzkAhWQY98KHQsXDIMQ4dUDCAY&amp;uact=5</a:t>
            </a:r>
            <a:endParaRPr lang="en-US" sz="1200" dirty="0" smtClean="0"/>
          </a:p>
          <a:p>
            <a:endParaRPr lang="en-US" sz="1200" dirty="0" smtClean="0"/>
          </a:p>
          <a:p>
            <a:r>
              <a:rPr lang="nl-NL" sz="1200" dirty="0" smtClean="0"/>
              <a:t>No. 69,70,71,72</a:t>
            </a:r>
          </a:p>
          <a:p>
            <a:r>
              <a:rPr lang="nl-NL" sz="1200" dirty="0" err="1" smtClean="0"/>
              <a:t>https</a:t>
            </a:r>
            <a:r>
              <a:rPr lang="nl-NL" sz="1200" dirty="0" smtClean="0"/>
              <a:t>://www.google.com/</a:t>
            </a:r>
            <a:r>
              <a:rPr lang="nl-NL" sz="1200" dirty="0" err="1" smtClean="0"/>
              <a:t>search?client</a:t>
            </a:r>
            <a:r>
              <a:rPr lang="nl-NL" sz="1200" dirty="0" smtClean="0"/>
              <a:t>=</a:t>
            </a:r>
            <a:r>
              <a:rPr lang="nl-NL" sz="1200" dirty="0" err="1" smtClean="0"/>
              <a:t>firefox-b-d&amp;biw</a:t>
            </a:r>
            <a:r>
              <a:rPr lang="nl-NL" sz="1200" dirty="0" smtClean="0"/>
              <a:t>=1133&amp;bih=1242&amp;tbm=</a:t>
            </a:r>
            <a:r>
              <a:rPr lang="nl-NL" sz="1200" dirty="0" err="1" smtClean="0"/>
              <a:t>isch&amp;sa</a:t>
            </a:r>
            <a:r>
              <a:rPr lang="nl-NL" sz="1200" dirty="0" smtClean="0"/>
              <a:t>=1&amp;ei=5a-LXbPNI7KQggfhiZ_gBQ&amp;q=</a:t>
            </a:r>
            <a:r>
              <a:rPr lang="nl-NL" sz="1200" dirty="0" err="1" smtClean="0"/>
              <a:t>MUSEO+CASA+del+clero&amp;oq</a:t>
            </a:r>
            <a:r>
              <a:rPr lang="nl-NL" sz="1200" dirty="0" smtClean="0"/>
              <a:t>=</a:t>
            </a:r>
            <a:r>
              <a:rPr lang="nl-NL" sz="1200" dirty="0" err="1" smtClean="0"/>
              <a:t>MUSEO+CASA+del+clero&amp;gs_l</a:t>
            </a:r>
            <a:r>
              <a:rPr lang="nl-NL" sz="1200" dirty="0" smtClean="0"/>
              <a:t>=img.3...265128.274451..275441...3.0..0.100.1403.21j1......0....1..gws-wiz-img.......0j0i30j0i24.hRS0iE6GeeE&amp;ved=0ahUKEwjz0-Oly-zkAhUyiOAKHeHEB1wQ4dUDCAY&amp;uact=5</a:t>
            </a:r>
            <a:endParaRPr lang="en-US" sz="1200" dirty="0" smtClean="0"/>
          </a:p>
          <a:p>
            <a:endParaRPr lang="en-US" sz="1200" dirty="0" smtClean="0"/>
          </a:p>
          <a:p>
            <a:r>
              <a:rPr lang="en-US" sz="1200" dirty="0" smtClean="0"/>
              <a:t>No.73,74,75,76,77</a:t>
            </a:r>
          </a:p>
          <a:p>
            <a:r>
              <a:rPr lang="nl-NL" sz="1200" dirty="0" err="1" smtClean="0"/>
              <a:t>https</a:t>
            </a:r>
            <a:r>
              <a:rPr lang="nl-NL" sz="1200" dirty="0" smtClean="0"/>
              <a:t>://www.google.com/</a:t>
            </a:r>
            <a:r>
              <a:rPr lang="nl-NL" sz="1200" dirty="0" err="1" smtClean="0"/>
              <a:t>search?client</a:t>
            </a:r>
            <a:r>
              <a:rPr lang="nl-NL" sz="1200" dirty="0" smtClean="0"/>
              <a:t>=</a:t>
            </a:r>
            <a:r>
              <a:rPr lang="nl-NL" sz="1200" dirty="0" err="1" smtClean="0"/>
              <a:t>firefox-b-d&amp;biw</a:t>
            </a:r>
            <a:r>
              <a:rPr lang="nl-NL" sz="1200" dirty="0" smtClean="0"/>
              <a:t>=1133&amp;bih=1242&amp;tbm=</a:t>
            </a:r>
            <a:r>
              <a:rPr lang="nl-NL" sz="1200" dirty="0" err="1" smtClean="0"/>
              <a:t>isch&amp;sa</a:t>
            </a:r>
            <a:r>
              <a:rPr lang="nl-NL" sz="1200" dirty="0" smtClean="0"/>
              <a:t>=1&amp;ei=-rCLXdGECYqytQX0uaa4Dw&amp;q=</a:t>
            </a:r>
            <a:r>
              <a:rPr lang="nl-NL" sz="1200" dirty="0" err="1" smtClean="0"/>
              <a:t>MUSEO+CASA+de+caracter+etno-antropologico&amp;oq</a:t>
            </a:r>
            <a:r>
              <a:rPr lang="nl-NL" sz="1200" dirty="0" smtClean="0"/>
              <a:t>=</a:t>
            </a:r>
            <a:r>
              <a:rPr lang="nl-NL" sz="1200" dirty="0" err="1" smtClean="0"/>
              <a:t>MUSEO+CASA+de+caracter+etno-antropologico&amp;gs_l</a:t>
            </a:r>
            <a:r>
              <a:rPr lang="nl-NL" sz="1200" dirty="0" smtClean="0"/>
              <a:t>=img.3...108658.128001..128611...3.0..0.72.2304.38......0....1..gws-wiz-img.......0j0i30j0i24j0i8i30.bz8gwWFNwYY&amp;ved=0ahUKEwjR6dOpzOzkAhUKWa0KHfScCfcQ4dUDCAY&amp;uact=5</a:t>
            </a:r>
          </a:p>
          <a:p>
            <a:endParaRPr lang="nl-NL" sz="1200" dirty="0" smtClean="0"/>
          </a:p>
          <a:p>
            <a:r>
              <a:rPr lang="nl-NL" sz="1200" dirty="0" smtClean="0"/>
              <a:t>No.78,79,80,81,82</a:t>
            </a:r>
          </a:p>
          <a:p>
            <a:r>
              <a:rPr lang="en-US" sz="1200" dirty="0" smtClean="0"/>
              <a:t>https://</a:t>
            </a:r>
            <a:r>
              <a:rPr lang="en-US" sz="1200" dirty="0" err="1" smtClean="0"/>
              <a:t>www.google.com</a:t>
            </a:r>
            <a:r>
              <a:rPr lang="en-US" sz="1200" dirty="0" smtClean="0"/>
              <a:t>/</a:t>
            </a:r>
            <a:r>
              <a:rPr lang="en-US" sz="1200" dirty="0" err="1" smtClean="0"/>
              <a:t>search?client</a:t>
            </a:r>
            <a:r>
              <a:rPr lang="en-US" sz="1200" dirty="0" smtClean="0"/>
              <a:t>=</a:t>
            </a:r>
            <a:r>
              <a:rPr lang="en-US" sz="1200" dirty="0" err="1" smtClean="0"/>
              <a:t>firefox-b-d&amp;biw</a:t>
            </a:r>
            <a:r>
              <a:rPr lang="en-US" sz="1200" dirty="0" smtClean="0"/>
              <a:t>=1133&amp;bih=1242&amp;tbm=</a:t>
            </a:r>
            <a:r>
              <a:rPr lang="en-US" sz="1200" dirty="0" err="1" smtClean="0"/>
              <a:t>isch&amp;sa</a:t>
            </a:r>
            <a:r>
              <a:rPr lang="en-US" sz="1200" dirty="0" smtClean="0"/>
              <a:t>=1&amp;ei=obWLXZ6-KY26tgWUl7mICg&amp;q=</a:t>
            </a:r>
            <a:r>
              <a:rPr lang="en-US" sz="1200" dirty="0" err="1" smtClean="0"/>
              <a:t>MUSEO+casa+centro+comunitario&amp;oq</a:t>
            </a:r>
            <a:r>
              <a:rPr lang="en-US" sz="1200" dirty="0" smtClean="0"/>
              <a:t>=</a:t>
            </a:r>
            <a:r>
              <a:rPr lang="en-US" sz="1200" dirty="0" err="1" smtClean="0"/>
              <a:t>MUSEO+casa+centro+comunitario&amp;gs_l</a:t>
            </a:r>
            <a:r>
              <a:rPr lang="en-US" sz="1200" dirty="0" smtClean="0"/>
              <a:t>=img.12...739700.758033..759799...2.0..1.388.2338.24j3-2......0....1..gws-wiz-img.......0.Ce60bg0-oSs&amp;ved=0ahUKEwjekunh0OzkAhUNna0KHZRLDqEQ4dUDCAY</a:t>
            </a:r>
          </a:p>
          <a:p>
            <a:endParaRPr lang="es-ES_tradnl" sz="1200" dirty="0"/>
          </a:p>
          <a:p>
            <a:endParaRPr lang="en-US" sz="1200" dirty="0"/>
          </a:p>
        </p:txBody>
      </p:sp>
      <p:sp>
        <p:nvSpPr>
          <p:cNvPr id="3" name="Marcador de número de diapositiva 2"/>
          <p:cNvSpPr>
            <a:spLocks noGrp="1"/>
          </p:cNvSpPr>
          <p:nvPr>
            <p:ph type="sldNum" sz="quarter" idx="12"/>
          </p:nvPr>
        </p:nvSpPr>
        <p:spPr/>
        <p:txBody>
          <a:bodyPr/>
          <a:lstStyle/>
          <a:p>
            <a:fld id="{18FDBAE8-0AD5-4C4A-B0F5-4BBC06F38D92}" type="slidenum">
              <a:rPr lang="es-ES" smtClean="0"/>
              <a:t>43</a:t>
            </a:fld>
            <a:endParaRPr lang="es-ES"/>
          </a:p>
        </p:txBody>
      </p:sp>
    </p:spTree>
    <p:extLst>
      <p:ext uri="{BB962C8B-B14F-4D97-AF65-F5344CB8AC3E}">
        <p14:creationId xmlns:p14="http://schemas.microsoft.com/office/powerpoint/2010/main" val="332441124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6607" y="4968792"/>
            <a:ext cx="1951898" cy="1588008"/>
          </a:xfrm>
          <a:prstGeom prst="rect">
            <a:avLst/>
          </a:prstGeom>
        </p:spPr>
      </p:pic>
      <p:sp>
        <p:nvSpPr>
          <p:cNvPr id="2" name="CuadroTexto 1"/>
          <p:cNvSpPr txBox="1"/>
          <p:nvPr/>
        </p:nvSpPr>
        <p:spPr>
          <a:xfrm>
            <a:off x="1258173" y="752528"/>
            <a:ext cx="7948826" cy="5201423"/>
          </a:xfrm>
          <a:prstGeom prst="rect">
            <a:avLst/>
          </a:prstGeom>
          <a:noFill/>
        </p:spPr>
        <p:txBody>
          <a:bodyPr wrap="square" rtlCol="0">
            <a:spAutoFit/>
          </a:bodyPr>
          <a:lstStyle/>
          <a:p>
            <a:r>
              <a:rPr lang="es-ES" dirty="0" smtClean="0"/>
              <a:t>Referencias </a:t>
            </a:r>
          </a:p>
          <a:p>
            <a:endParaRPr lang="pl-PL" sz="1000" dirty="0"/>
          </a:p>
          <a:p>
            <a:r>
              <a:rPr lang="pl-PL" sz="1200" dirty="0" smtClean="0"/>
              <a:t>No.83,84,85,86</a:t>
            </a:r>
          </a:p>
          <a:p>
            <a:r>
              <a:rPr lang="pl-PL" sz="1200" dirty="0" err="1" smtClean="0"/>
              <a:t>https</a:t>
            </a:r>
            <a:r>
              <a:rPr lang="pl-PL" sz="1200" dirty="0"/>
              <a:t>://</a:t>
            </a:r>
            <a:r>
              <a:rPr lang="pl-PL" sz="1200" dirty="0" err="1"/>
              <a:t>www.google.com</a:t>
            </a:r>
            <a:r>
              <a:rPr lang="pl-PL" sz="1200" dirty="0"/>
              <a:t>/</a:t>
            </a:r>
            <a:r>
              <a:rPr lang="pl-PL" sz="1200" dirty="0" err="1"/>
              <a:t>search?client</a:t>
            </a:r>
            <a:r>
              <a:rPr lang="pl-PL" sz="1200" dirty="0"/>
              <a:t>=</a:t>
            </a:r>
            <a:r>
              <a:rPr lang="pl-PL" sz="1200" dirty="0" err="1"/>
              <a:t>firefox-b-d&amp;biw</a:t>
            </a:r>
            <a:r>
              <a:rPr lang="pl-PL" sz="1200" dirty="0"/>
              <a:t>=1133&amp;bih=1242&amp;tbm=</a:t>
            </a:r>
            <a:r>
              <a:rPr lang="pl-PL" sz="1200" dirty="0" err="1"/>
              <a:t>isch&amp;sa</a:t>
            </a:r>
            <a:r>
              <a:rPr lang="pl-PL" sz="1200" dirty="0"/>
              <a:t>=1&amp;ei=</a:t>
            </a:r>
            <a:r>
              <a:rPr lang="pl-PL" sz="1200" dirty="0" err="1"/>
              <a:t>sLmLXaiiJZDu-gTDlJHIBg&amp;q</a:t>
            </a:r>
            <a:r>
              <a:rPr lang="pl-PL" sz="1200" dirty="0"/>
              <a:t>=</a:t>
            </a:r>
            <a:r>
              <a:rPr lang="pl-PL" sz="1200" dirty="0" err="1"/>
              <a:t>museo+centro+cultural&amp;oq</a:t>
            </a:r>
            <a:r>
              <a:rPr lang="pl-PL" sz="1200" dirty="0"/>
              <a:t>=</a:t>
            </a:r>
            <a:r>
              <a:rPr lang="pl-PL" sz="1200" dirty="0" err="1"/>
              <a:t>museo+centro+cultural&amp;gs_l</a:t>
            </a:r>
            <a:r>
              <a:rPr lang="pl-PL" sz="1200" dirty="0"/>
              <a:t>=img.12..0l3j0i7i30l5j0i30l2.98789.106900..108016...0.0..0.305.1330.16j3-1......0....1..gws-wiz-img.......0i67j0i24j0i10i24.qCsLXwAPVkQ&amp;ved=</a:t>
            </a:r>
            <a:r>
              <a:rPr lang="pl-PL" sz="1200" dirty="0" smtClean="0"/>
              <a:t>0ahUKEwioupzR1OzkAhUQt54KHUNKBGkQ4dUDCAY</a:t>
            </a:r>
          </a:p>
          <a:p>
            <a:endParaRPr lang="pl-PL" sz="1200" dirty="0"/>
          </a:p>
          <a:p>
            <a:r>
              <a:rPr lang="nl-NL" sz="1200" dirty="0" smtClean="0"/>
              <a:t>No. 87,88,89,90,91,92</a:t>
            </a:r>
          </a:p>
          <a:p>
            <a:r>
              <a:rPr lang="nl-NL" sz="1200" dirty="0" err="1" smtClean="0"/>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=1&amp;ei=HbqLXaa9NZDI-gShzLugCg&amp;q=</a:t>
            </a:r>
            <a:r>
              <a:rPr lang="nl-NL" sz="1200" dirty="0" err="1"/>
              <a:t>museo+centro+de+arte&amp;oq</a:t>
            </a:r>
            <a:r>
              <a:rPr lang="nl-NL" sz="1200" dirty="0"/>
              <a:t>=</a:t>
            </a:r>
            <a:r>
              <a:rPr lang="nl-NL" sz="1200" dirty="0" err="1"/>
              <a:t>museo+centro+de+arte&amp;gs_l</a:t>
            </a:r>
            <a:r>
              <a:rPr lang="nl-NL" sz="1200" dirty="0"/>
              <a:t>=img.3..0i8i30l8j0i24l2.99323.105760..108019...0.0..0.88.1061.15......0....1..gws-wiz-img.......0j0i30.9ex2xtzbLpc&amp;ved=0ahUKEwjmv6mF1ezkAhUQpJ4KHSHmDqQQ4dUDCAY&amp;uact=</a:t>
            </a:r>
            <a:r>
              <a:rPr lang="nl-NL" sz="1200" dirty="0" smtClean="0"/>
              <a:t>5</a:t>
            </a:r>
          </a:p>
          <a:p>
            <a:endParaRPr lang="nl-NL" sz="1200" dirty="0"/>
          </a:p>
          <a:p>
            <a:r>
              <a:rPr lang="es-ES_tradnl" sz="1200" dirty="0" smtClean="0"/>
              <a:t>No.9394,95,96</a:t>
            </a:r>
          </a:p>
          <a:p>
            <a:r>
              <a:rPr lang="es-ES_tradnl" sz="1200" dirty="0" err="1" smtClean="0"/>
              <a:t>https</a:t>
            </a:r>
            <a:r>
              <a:rPr lang="es-ES_tradnl" sz="1200" dirty="0"/>
              <a:t>://</a:t>
            </a:r>
            <a:r>
              <a:rPr lang="es-ES_tradnl" sz="1200" dirty="0" err="1"/>
              <a:t>www.google.com</a:t>
            </a:r>
            <a:r>
              <a:rPr lang="es-ES_tradnl" sz="1200" dirty="0"/>
              <a:t>/</a:t>
            </a:r>
            <a:r>
              <a:rPr lang="es-ES_tradnl" sz="1200" dirty="0" err="1"/>
              <a:t>search?client</a:t>
            </a:r>
            <a:r>
              <a:rPr lang="es-ES_tradnl" sz="1200" dirty="0"/>
              <a:t>=</a:t>
            </a:r>
            <a:r>
              <a:rPr lang="es-ES_tradnl" sz="1200" dirty="0" err="1"/>
              <a:t>firefox-b-d&amp;biw</a:t>
            </a:r>
            <a:r>
              <a:rPr lang="es-ES_tradnl" sz="1200" dirty="0"/>
              <a:t>=1133&amp;bih=1242&amp;tbm=</a:t>
            </a:r>
            <a:r>
              <a:rPr lang="es-ES_tradnl" sz="1200" dirty="0" err="1"/>
              <a:t>isch&amp;sa</a:t>
            </a:r>
            <a:r>
              <a:rPr lang="es-ES_tradnl" sz="1200" dirty="0"/>
              <a:t>=1&amp;ei=i7qLXfLgBcu4sgXA55KwAg&amp;q=</a:t>
            </a:r>
            <a:r>
              <a:rPr lang="es-ES_tradnl" sz="1200" dirty="0" err="1"/>
              <a:t>museo+centro+de+documentacion&amp;oq</a:t>
            </a:r>
            <a:r>
              <a:rPr lang="es-ES_tradnl" sz="1200" dirty="0"/>
              <a:t>=</a:t>
            </a:r>
            <a:r>
              <a:rPr lang="es-ES_tradnl" sz="1200" dirty="0" err="1"/>
              <a:t>museo+centro+de+documentacion&amp;gs_l</a:t>
            </a:r>
            <a:r>
              <a:rPr lang="es-ES_tradnl" sz="1200" dirty="0"/>
              <a:t>=img.3...206016.212248..212785...0.0..0.140.1143.16j1......0....1..gws-wiz-img.......0i8i30j0i24j0.H0Lfzy1TPtk&amp;ved=0ahUKEwiy0rO51ezkAhVLnKwKHcCzBCYQ4dUDCAY&amp;uact=</a:t>
            </a:r>
            <a:r>
              <a:rPr lang="es-ES_tradnl" sz="1200" dirty="0" smtClean="0"/>
              <a:t>5</a:t>
            </a:r>
          </a:p>
          <a:p>
            <a:endParaRPr lang="es-ES_tradnl" sz="1200" dirty="0"/>
          </a:p>
          <a:p>
            <a:r>
              <a:rPr lang="nl-NL" sz="1200" dirty="0" smtClean="0"/>
              <a:t>No.97,98,99,100,101,102</a:t>
            </a:r>
          </a:p>
          <a:p>
            <a:r>
              <a:rPr lang="nl-NL" sz="1200" dirty="0" err="1" smtClean="0"/>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=1&amp;ei=YLuLXfnnO83_-gTMg43gDQ&amp;q=</a:t>
            </a:r>
            <a:r>
              <a:rPr lang="nl-NL" sz="1200" dirty="0" err="1"/>
              <a:t>museo+centro+de+memoria+historica&amp;oq</a:t>
            </a:r>
            <a:r>
              <a:rPr lang="nl-NL" sz="1200" dirty="0"/>
              <a:t>=</a:t>
            </a:r>
            <a:r>
              <a:rPr lang="nl-NL" sz="1200" dirty="0" err="1"/>
              <a:t>museo+centro+de+memoria+historica&amp;gs_l</a:t>
            </a:r>
            <a:r>
              <a:rPr lang="nl-NL" sz="1200" dirty="0"/>
              <a:t>=img.3..0i24l2.6060469.6072662..6073708...0.0..0.188.2039.28j2......0....1..gws-wiz-img.......0i8i30j0.dPE_VI0RAZg&amp;ved=0ahUKEwj5l7Kf1uzkAhXNv54KHcxBA9wQ4dUDCAY&amp;uact=5#imgrc=_</a:t>
            </a:r>
            <a:endParaRPr lang="en-US" sz="1200" dirty="0" smtClean="0"/>
          </a:p>
          <a:p>
            <a:endParaRPr lang="es-ES_tradnl" sz="1400" dirty="0"/>
          </a:p>
          <a:p>
            <a:endParaRPr lang="en-US" sz="1400" dirty="0"/>
          </a:p>
        </p:txBody>
      </p:sp>
      <p:sp>
        <p:nvSpPr>
          <p:cNvPr id="3" name="Marcador de número de diapositiva 2"/>
          <p:cNvSpPr>
            <a:spLocks noGrp="1"/>
          </p:cNvSpPr>
          <p:nvPr>
            <p:ph type="sldNum" sz="quarter" idx="12"/>
          </p:nvPr>
        </p:nvSpPr>
        <p:spPr/>
        <p:txBody>
          <a:bodyPr/>
          <a:lstStyle/>
          <a:p>
            <a:fld id="{18FDBAE8-0AD5-4C4A-B0F5-4BBC06F38D92}" type="slidenum">
              <a:rPr lang="es-ES" smtClean="0"/>
              <a:t>44</a:t>
            </a:fld>
            <a:endParaRPr lang="es-ES"/>
          </a:p>
        </p:txBody>
      </p:sp>
    </p:spTree>
    <p:extLst>
      <p:ext uri="{BB962C8B-B14F-4D97-AF65-F5344CB8AC3E}">
        <p14:creationId xmlns:p14="http://schemas.microsoft.com/office/powerpoint/2010/main" val="26888578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6607" y="4968792"/>
            <a:ext cx="1951898" cy="1588008"/>
          </a:xfrm>
          <a:prstGeom prst="rect">
            <a:avLst/>
          </a:prstGeom>
        </p:spPr>
      </p:pic>
      <p:sp>
        <p:nvSpPr>
          <p:cNvPr id="2" name="CuadroTexto 1"/>
          <p:cNvSpPr txBox="1"/>
          <p:nvPr/>
        </p:nvSpPr>
        <p:spPr>
          <a:xfrm>
            <a:off x="1258173" y="752528"/>
            <a:ext cx="7948826" cy="2954654"/>
          </a:xfrm>
          <a:prstGeom prst="rect">
            <a:avLst/>
          </a:prstGeom>
          <a:noFill/>
        </p:spPr>
        <p:txBody>
          <a:bodyPr wrap="square" rtlCol="0">
            <a:spAutoFit/>
          </a:bodyPr>
          <a:lstStyle/>
          <a:p>
            <a:r>
              <a:rPr lang="es-ES" dirty="0" smtClean="0"/>
              <a:t>Referencias </a:t>
            </a:r>
          </a:p>
          <a:p>
            <a:endParaRPr lang="pl-PL" sz="1000" dirty="0"/>
          </a:p>
          <a:p>
            <a:endParaRPr lang="es-ES_tradnl" sz="1400" dirty="0"/>
          </a:p>
          <a:p>
            <a:r>
              <a:rPr lang="pl-PL" sz="1200" dirty="0"/>
              <a:t>No.103,104105,106 </a:t>
            </a:r>
            <a:endParaRPr lang="pl-PL" sz="1200" dirty="0" smtClean="0"/>
          </a:p>
          <a:p>
            <a:r>
              <a:rPr lang="nl-NL" sz="1200" dirty="0" err="1" smtClean="0"/>
              <a:t>https</a:t>
            </a:r>
            <a:r>
              <a:rPr lang="nl-NL" sz="1200" dirty="0"/>
              <a:t>://www.google.com/</a:t>
            </a:r>
            <a:r>
              <a:rPr lang="nl-NL" sz="1200" dirty="0" err="1"/>
              <a:t>search?client</a:t>
            </a:r>
            <a:r>
              <a:rPr lang="nl-NL" sz="1200" dirty="0"/>
              <a:t>=</a:t>
            </a:r>
            <a:r>
              <a:rPr lang="nl-NL" sz="1200" dirty="0" err="1"/>
              <a:t>firefox-b-d&amp;biw</a:t>
            </a:r>
            <a:r>
              <a:rPr lang="nl-NL" sz="1200" dirty="0"/>
              <a:t>=1133&amp;bih=1242&amp;tbm=</a:t>
            </a:r>
            <a:r>
              <a:rPr lang="nl-NL" sz="1200" dirty="0" err="1"/>
              <a:t>isch&amp;sa</a:t>
            </a:r>
            <a:r>
              <a:rPr lang="nl-NL" sz="1200" dirty="0"/>
              <a:t>=1&amp;ei=DdSLXf6CIMegswXkqZO4DQ&amp;q=</a:t>
            </a:r>
            <a:r>
              <a:rPr lang="nl-NL" sz="1200" dirty="0" err="1"/>
              <a:t>museo+centro+interactivo&amp;oq</a:t>
            </a:r>
            <a:r>
              <a:rPr lang="nl-NL" sz="1200" dirty="0"/>
              <a:t>=</a:t>
            </a:r>
            <a:r>
              <a:rPr lang="nl-NL" sz="1200" dirty="0" err="1"/>
              <a:t>museo+centro+interactivo&amp;gs_l</a:t>
            </a:r>
            <a:r>
              <a:rPr lang="nl-NL" sz="1200" dirty="0"/>
              <a:t>=img.12...492519.501224..503722...0.0..0.202.2014.30j0j1......0....1..gws-wiz-img.......0i24j0i8i30j0j0i30.SfocYs2U1vA&amp;ved=0ahUKEwi-</a:t>
            </a:r>
            <a:r>
              <a:rPr lang="nl-NL" sz="1200" dirty="0" smtClean="0"/>
              <a:t>va3j7ezkAhVH0KwKHeTUBNcQ4dUDCAY</a:t>
            </a:r>
          </a:p>
          <a:p>
            <a:endParaRPr lang="nl-NL" sz="1200" dirty="0"/>
          </a:p>
          <a:p>
            <a:endParaRPr lang="nl-NL" sz="1200" dirty="0" smtClean="0"/>
          </a:p>
          <a:p>
            <a:r>
              <a:rPr lang="pl-PL" sz="1200" dirty="0" smtClean="0"/>
              <a:t>No.107,108,109,110</a:t>
            </a:r>
          </a:p>
          <a:p>
            <a:r>
              <a:rPr lang="pl-PL" sz="1200" dirty="0" smtClean="0"/>
              <a:t> </a:t>
            </a:r>
            <a:r>
              <a:rPr lang="pl-PL" sz="1200" dirty="0" err="1" smtClean="0"/>
              <a:t>https</a:t>
            </a:r>
            <a:r>
              <a:rPr lang="pl-PL" sz="1200" dirty="0" smtClean="0"/>
              <a:t>:</a:t>
            </a:r>
            <a:r>
              <a:rPr lang="pl-PL" sz="1200" dirty="0"/>
              <a:t>//</a:t>
            </a:r>
            <a:r>
              <a:rPr lang="pl-PL" sz="1200" dirty="0" err="1"/>
              <a:t>www.google.com</a:t>
            </a:r>
            <a:r>
              <a:rPr lang="pl-PL" sz="1200" dirty="0"/>
              <a:t>/</a:t>
            </a:r>
            <a:r>
              <a:rPr lang="pl-PL" sz="1200" dirty="0" err="1"/>
              <a:t>search?client</a:t>
            </a:r>
            <a:r>
              <a:rPr lang="pl-PL" sz="1200" dirty="0"/>
              <a:t>=</a:t>
            </a:r>
            <a:r>
              <a:rPr lang="pl-PL" sz="1200" dirty="0" err="1"/>
              <a:t>firefox-b-d&amp;biw</a:t>
            </a:r>
            <a:r>
              <a:rPr lang="pl-PL" sz="1200" dirty="0"/>
              <a:t>=1133&amp;bih=1242&amp;tbm=</a:t>
            </a:r>
            <a:r>
              <a:rPr lang="pl-PL" sz="1200" dirty="0" err="1"/>
              <a:t>isch&amp;sa</a:t>
            </a:r>
            <a:r>
              <a:rPr lang="pl-PL" sz="1200" dirty="0"/>
              <a:t>=1&amp;ei=BtaLXZ7vB4_YtAW1zIyYCQ&amp;q=</a:t>
            </a:r>
            <a:r>
              <a:rPr lang="pl-PL" sz="1200" dirty="0" err="1"/>
              <a:t>museo+centro+de+interpretacion&amp;oq</a:t>
            </a:r>
            <a:r>
              <a:rPr lang="pl-PL" sz="1200" dirty="0"/>
              <a:t>=</a:t>
            </a:r>
            <a:r>
              <a:rPr lang="pl-PL" sz="1200" dirty="0" err="1"/>
              <a:t>museo+centro+de+interpretacion&amp;gs_l</a:t>
            </a:r>
            <a:r>
              <a:rPr lang="pl-PL" sz="1200" dirty="0"/>
              <a:t>=img.3...292778.301962..302340...0.0..0.71.1636.28......0....1..gws-wiz-img.......0j0i30j0i8i30._ynK9rymAog&amp;ved=0ahUKEwieivzT7-zkAhUPLK0KHTUmA5MQ4dUDCAY&amp;uact=5</a:t>
            </a:r>
            <a:endParaRPr lang="en-US" sz="1200" dirty="0"/>
          </a:p>
        </p:txBody>
      </p:sp>
      <p:sp>
        <p:nvSpPr>
          <p:cNvPr id="3" name="Marcador de número de diapositiva 2"/>
          <p:cNvSpPr>
            <a:spLocks noGrp="1"/>
          </p:cNvSpPr>
          <p:nvPr>
            <p:ph type="sldNum" sz="quarter" idx="12"/>
          </p:nvPr>
        </p:nvSpPr>
        <p:spPr/>
        <p:txBody>
          <a:bodyPr/>
          <a:lstStyle/>
          <a:p>
            <a:fld id="{18FDBAE8-0AD5-4C4A-B0F5-4BBC06F38D92}" type="slidenum">
              <a:rPr lang="es-ES" smtClean="0"/>
              <a:t>45</a:t>
            </a:fld>
            <a:endParaRPr lang="es-ES"/>
          </a:p>
        </p:txBody>
      </p:sp>
    </p:spTree>
    <p:extLst>
      <p:ext uri="{BB962C8B-B14F-4D97-AF65-F5344CB8AC3E}">
        <p14:creationId xmlns:p14="http://schemas.microsoft.com/office/powerpoint/2010/main" val="176780042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7229" y="4780660"/>
            <a:ext cx="1951898" cy="1588008"/>
          </a:xfrm>
          <a:prstGeom prst="rect">
            <a:avLst/>
          </a:prstGeom>
        </p:spPr>
      </p:pic>
      <p:sp>
        <p:nvSpPr>
          <p:cNvPr id="3" name="Marcador de número de diapositiva 2"/>
          <p:cNvSpPr>
            <a:spLocks noGrp="1"/>
          </p:cNvSpPr>
          <p:nvPr>
            <p:ph type="sldNum" sz="quarter" idx="12"/>
          </p:nvPr>
        </p:nvSpPr>
        <p:spPr/>
        <p:txBody>
          <a:bodyPr/>
          <a:lstStyle/>
          <a:p>
            <a:fld id="{18FDBAE8-0AD5-4C4A-B0F5-4BBC06F38D92}" type="slidenum">
              <a:rPr lang="es-ES" smtClean="0"/>
              <a:t>46</a:t>
            </a:fld>
            <a:endParaRPr lang="es-ES"/>
          </a:p>
        </p:txBody>
      </p:sp>
    </p:spTree>
    <p:extLst>
      <p:ext uri="{BB962C8B-B14F-4D97-AF65-F5344CB8AC3E}">
        <p14:creationId xmlns:p14="http://schemas.microsoft.com/office/powerpoint/2010/main" val="289629352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3970318"/>
          </a:xfrm>
          <a:prstGeom prst="rect">
            <a:avLst/>
          </a:prstGeom>
          <a:noFill/>
        </p:spPr>
        <p:txBody>
          <a:bodyPr wrap="square" rtlCol="0">
            <a:spAutoFit/>
          </a:bodyPr>
          <a:lstStyle/>
          <a:p>
            <a:r>
              <a:rPr lang="es-ES_tradnl" sz="1400" b="1" dirty="0">
                <a:solidFill>
                  <a:srgbClr val="C0504D"/>
                </a:solidFill>
                <a:latin typeface="Metropolis Light"/>
                <a:cs typeface="Metropolis Light"/>
              </a:rPr>
              <a:t>Casa  de  personaje:  </a:t>
            </a:r>
            <a:endParaRPr lang="es-ES_tradnl" sz="1400" b="1" dirty="0" smtClean="0">
              <a:solidFill>
                <a:srgbClr val="C0504D"/>
              </a:solidFill>
              <a:latin typeface="Metropolis Light"/>
              <a:cs typeface="Metropolis Light"/>
            </a:endParaRPr>
          </a:p>
          <a:p>
            <a:endParaRPr lang="es-ES_tradnl" sz="1400" dirty="0">
              <a:latin typeface="Metropolis Light"/>
              <a:cs typeface="Metropolis Light"/>
            </a:endParaRPr>
          </a:p>
          <a:p>
            <a:r>
              <a:rPr lang="es-ES_tradnl" sz="1400" dirty="0" smtClean="0">
                <a:latin typeface="Metropolis Light"/>
                <a:cs typeface="Metropolis Light"/>
              </a:rPr>
              <a:t>Habitación  </a:t>
            </a:r>
            <a:r>
              <a:rPr lang="es-ES_tradnl" sz="1400" dirty="0">
                <a:latin typeface="Metropolis Light"/>
                <a:cs typeface="Metropolis Light"/>
              </a:rPr>
              <a:t>o  residencia  antigua  de  escritores,  músicos,  artistas,  héroes,  militares  o  políticos.  Se  les  da  reconocimiento  por  su  aporte  y  por  haber  formado  parte  de  la  comunidad.  En  las  de  enfoque  biográfico,  se  muestra  el  modo  de  vida  y  objetos  personales  tales  como  los  aposentos  que  contienen muebles originales, decoración, fotografías, obras, méritos obtenidos, entre otros, rememorando en la disposición de los objetos al personaje cuando habitaba en la casa.</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59731"/>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323363" cy="230832"/>
          </a:xfrm>
          <a:prstGeom prst="rect">
            <a:avLst/>
          </a:prstGeom>
          <a:noFill/>
        </p:spPr>
        <p:txBody>
          <a:bodyPr wrap="square" rtlCol="0">
            <a:spAutoFit/>
          </a:bodyPr>
          <a:lstStyle/>
          <a:p>
            <a:r>
              <a:rPr lang="es-ES" sz="900" dirty="0" smtClean="0"/>
              <a:t>47</a:t>
            </a:r>
            <a:endParaRPr lang="es-ES" sz="900" dirty="0"/>
          </a:p>
        </p:txBody>
      </p:sp>
      <p:sp>
        <p:nvSpPr>
          <p:cNvPr id="18" name="CuadroTexto 17"/>
          <p:cNvSpPr txBox="1"/>
          <p:nvPr/>
        </p:nvSpPr>
        <p:spPr>
          <a:xfrm>
            <a:off x="111404" y="6162484"/>
            <a:ext cx="323363" cy="230832"/>
          </a:xfrm>
          <a:prstGeom prst="rect">
            <a:avLst/>
          </a:prstGeom>
          <a:noFill/>
        </p:spPr>
        <p:txBody>
          <a:bodyPr wrap="square" rtlCol="0">
            <a:spAutoFit/>
          </a:bodyPr>
          <a:lstStyle/>
          <a:p>
            <a:r>
              <a:rPr lang="es-ES" sz="900" dirty="0" smtClean="0"/>
              <a:t>49</a:t>
            </a:r>
            <a:endParaRPr lang="es-ES" sz="900" dirty="0"/>
          </a:p>
        </p:txBody>
      </p:sp>
      <p:sp>
        <p:nvSpPr>
          <p:cNvPr id="23" name="CuadroTexto 22"/>
          <p:cNvSpPr txBox="1"/>
          <p:nvPr/>
        </p:nvSpPr>
        <p:spPr>
          <a:xfrm>
            <a:off x="3731507" y="1191915"/>
            <a:ext cx="323363" cy="230832"/>
          </a:xfrm>
          <a:prstGeom prst="rect">
            <a:avLst/>
          </a:prstGeom>
          <a:noFill/>
        </p:spPr>
        <p:txBody>
          <a:bodyPr wrap="square" rtlCol="0">
            <a:spAutoFit/>
          </a:bodyPr>
          <a:lstStyle/>
          <a:p>
            <a:r>
              <a:rPr lang="es-ES" sz="900" dirty="0" smtClean="0"/>
              <a:t>48</a:t>
            </a:r>
            <a:endParaRPr lang="es-ES" sz="900" dirty="0"/>
          </a:p>
        </p:txBody>
      </p:sp>
      <p:pic>
        <p:nvPicPr>
          <p:cNvPr id="17" name="Imagen 16"/>
          <p:cNvPicPr>
            <a:picLocks noChangeAspect="1"/>
          </p:cNvPicPr>
          <p:nvPr/>
        </p:nvPicPr>
        <p:blipFill>
          <a:blip r:embed="rId3"/>
          <a:stretch>
            <a:fillRect/>
          </a:stretch>
        </p:blipFill>
        <p:spPr>
          <a:xfrm>
            <a:off x="102808" y="1459731"/>
            <a:ext cx="3619500" cy="2247900"/>
          </a:xfrm>
          <a:prstGeom prst="rect">
            <a:avLst/>
          </a:prstGeom>
        </p:spPr>
      </p:pic>
      <p:pic>
        <p:nvPicPr>
          <p:cNvPr id="19" name="Imagen 18"/>
          <p:cNvPicPr>
            <a:picLocks noChangeAspect="1"/>
          </p:cNvPicPr>
          <p:nvPr/>
        </p:nvPicPr>
        <p:blipFill>
          <a:blip r:embed="rId4"/>
          <a:stretch>
            <a:fillRect/>
          </a:stretch>
        </p:blipFill>
        <p:spPr>
          <a:xfrm>
            <a:off x="137470" y="3684868"/>
            <a:ext cx="3584838" cy="2362200"/>
          </a:xfrm>
          <a:prstGeom prst="rect">
            <a:avLst/>
          </a:prstGeom>
        </p:spPr>
      </p:pic>
      <p:pic>
        <p:nvPicPr>
          <p:cNvPr id="25" name="Imagen 24"/>
          <p:cNvPicPr>
            <a:picLocks noChangeAspect="1"/>
          </p:cNvPicPr>
          <p:nvPr/>
        </p:nvPicPr>
        <p:blipFill>
          <a:blip r:embed="rId5"/>
          <a:stretch>
            <a:fillRect/>
          </a:stretch>
        </p:blipFill>
        <p:spPr>
          <a:xfrm>
            <a:off x="3722309" y="3654188"/>
            <a:ext cx="4479990" cy="2429864"/>
          </a:xfrm>
          <a:prstGeom prst="rect">
            <a:avLst/>
          </a:prstGeom>
        </p:spPr>
      </p:pic>
      <p:pic>
        <p:nvPicPr>
          <p:cNvPr id="26" name="Imagen 25"/>
          <p:cNvPicPr>
            <a:picLocks noChangeAspect="1"/>
          </p:cNvPicPr>
          <p:nvPr/>
        </p:nvPicPr>
        <p:blipFill>
          <a:blip r:embed="rId6"/>
          <a:stretch>
            <a:fillRect/>
          </a:stretch>
        </p:blipFill>
        <p:spPr>
          <a:xfrm>
            <a:off x="3722308" y="1459731"/>
            <a:ext cx="4465740" cy="2210916"/>
          </a:xfrm>
          <a:prstGeom prst="rect">
            <a:avLst/>
          </a:prstGeom>
        </p:spPr>
      </p:pic>
      <p:sp>
        <p:nvSpPr>
          <p:cNvPr id="28" name="CuadroTexto 27"/>
          <p:cNvSpPr txBox="1"/>
          <p:nvPr/>
        </p:nvSpPr>
        <p:spPr>
          <a:xfrm>
            <a:off x="3731507" y="6164553"/>
            <a:ext cx="323363" cy="230832"/>
          </a:xfrm>
          <a:prstGeom prst="rect">
            <a:avLst/>
          </a:prstGeom>
          <a:noFill/>
        </p:spPr>
        <p:txBody>
          <a:bodyPr wrap="square" rtlCol="0">
            <a:spAutoFit/>
          </a:bodyPr>
          <a:lstStyle/>
          <a:p>
            <a:r>
              <a:rPr lang="es-ES" sz="900" dirty="0" smtClean="0"/>
              <a:t>50</a:t>
            </a:r>
            <a:endParaRPr lang="es-ES" sz="900" dirty="0"/>
          </a:p>
        </p:txBody>
      </p:sp>
      <p:sp>
        <p:nvSpPr>
          <p:cNvPr id="30" name="Marcador de número de diapositiva 29"/>
          <p:cNvSpPr>
            <a:spLocks noGrp="1"/>
          </p:cNvSpPr>
          <p:nvPr>
            <p:ph type="sldNum" sz="quarter" idx="12"/>
          </p:nvPr>
        </p:nvSpPr>
        <p:spPr>
          <a:xfrm>
            <a:off x="8902232" y="5187559"/>
            <a:ext cx="2771458" cy="365125"/>
          </a:xfrm>
        </p:spPr>
        <p:txBody>
          <a:bodyPr/>
          <a:lstStyle/>
          <a:p>
            <a:fld id="{18FDBAE8-0AD5-4C4A-B0F5-4BBC06F38D92}" type="slidenum">
              <a:rPr lang="es-ES" smtClean="0"/>
              <a:t>24</a:t>
            </a:fld>
            <a:endParaRPr lang="es-ES" dirty="0"/>
          </a:p>
        </p:txBody>
      </p:sp>
      <p:pic>
        <p:nvPicPr>
          <p:cNvPr id="20" name="Imagen 19" descr="logo arte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30258870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2031325"/>
          </a:xfrm>
          <a:prstGeom prst="rect">
            <a:avLst/>
          </a:prstGeom>
          <a:noFill/>
        </p:spPr>
        <p:txBody>
          <a:bodyPr wrap="square" rtlCol="0">
            <a:spAutoFit/>
          </a:bodyPr>
          <a:lstStyle/>
          <a:p>
            <a:r>
              <a:rPr lang="es-ES_tradnl" sz="1400" b="1" dirty="0" smtClean="0">
                <a:solidFill>
                  <a:srgbClr val="C0504D"/>
                </a:solidFill>
                <a:latin typeface="Metropolis Light"/>
                <a:cs typeface="Metropolis Light"/>
              </a:rPr>
              <a:t>Casa  </a:t>
            </a:r>
            <a:r>
              <a:rPr lang="es-ES_tradnl" sz="1400" b="1" dirty="0">
                <a:solidFill>
                  <a:srgbClr val="C0504D"/>
                </a:solidFill>
                <a:latin typeface="Metropolis Light"/>
                <a:cs typeface="Metropolis Light"/>
              </a:rPr>
              <a:t>de  coleccionista: </a:t>
            </a:r>
            <a:endParaRPr lang="es-ES_tradnl" sz="1400" b="1" dirty="0" smtClean="0">
              <a:solidFill>
                <a:srgbClr val="C0504D"/>
              </a:solidFill>
              <a:latin typeface="Metropolis Light"/>
              <a:cs typeface="Metropolis Light"/>
            </a:endParaRPr>
          </a:p>
          <a:p>
            <a:endParaRPr lang="es-ES_tradnl" sz="1400" dirty="0">
              <a:latin typeface="Metropolis Light"/>
              <a:cs typeface="Metropolis Light"/>
            </a:endParaRPr>
          </a:p>
          <a:p>
            <a:r>
              <a:rPr lang="es-ES_tradnl" sz="1400" dirty="0" smtClean="0">
                <a:latin typeface="Metropolis Light"/>
                <a:cs typeface="Metropolis Light"/>
              </a:rPr>
              <a:t>Morada  </a:t>
            </a:r>
            <a:r>
              <a:rPr lang="es-ES_tradnl" sz="1400" dirty="0">
                <a:latin typeface="Metropolis Light"/>
                <a:cs typeface="Metropolis Light"/>
              </a:rPr>
              <a:t>de  coleccionista  donde  se  muestra  el  trabajo  y  los  objetos  que  tenían  en  su  haber.  Comúnmente,  mantiene  la  decoración  y  mobiliarios  en  una  disposición  original  o  similar  a  la  concebida cuando estaba en uso.</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22748"/>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323363" cy="230832"/>
          </a:xfrm>
          <a:prstGeom prst="rect">
            <a:avLst/>
          </a:prstGeom>
          <a:noFill/>
        </p:spPr>
        <p:txBody>
          <a:bodyPr wrap="square" rtlCol="0">
            <a:spAutoFit/>
          </a:bodyPr>
          <a:lstStyle/>
          <a:p>
            <a:r>
              <a:rPr lang="es-ES" sz="900" dirty="0" smtClean="0"/>
              <a:t>51</a:t>
            </a:r>
            <a:endParaRPr lang="es-ES" sz="900" dirty="0"/>
          </a:p>
        </p:txBody>
      </p:sp>
      <p:sp>
        <p:nvSpPr>
          <p:cNvPr id="18" name="CuadroTexto 17"/>
          <p:cNvSpPr txBox="1"/>
          <p:nvPr/>
        </p:nvSpPr>
        <p:spPr>
          <a:xfrm>
            <a:off x="111404" y="6162484"/>
            <a:ext cx="323363" cy="230832"/>
          </a:xfrm>
          <a:prstGeom prst="rect">
            <a:avLst/>
          </a:prstGeom>
          <a:noFill/>
        </p:spPr>
        <p:txBody>
          <a:bodyPr wrap="square" rtlCol="0">
            <a:spAutoFit/>
          </a:bodyPr>
          <a:lstStyle/>
          <a:p>
            <a:r>
              <a:rPr lang="es-ES" sz="900" dirty="0" smtClean="0"/>
              <a:t>54</a:t>
            </a:r>
            <a:endParaRPr lang="es-ES" sz="900" dirty="0"/>
          </a:p>
        </p:txBody>
      </p:sp>
      <p:sp>
        <p:nvSpPr>
          <p:cNvPr id="23" name="CuadroTexto 22"/>
          <p:cNvSpPr txBox="1"/>
          <p:nvPr/>
        </p:nvSpPr>
        <p:spPr>
          <a:xfrm>
            <a:off x="3033392" y="1191915"/>
            <a:ext cx="323363" cy="230832"/>
          </a:xfrm>
          <a:prstGeom prst="rect">
            <a:avLst/>
          </a:prstGeom>
          <a:noFill/>
        </p:spPr>
        <p:txBody>
          <a:bodyPr wrap="square" rtlCol="0">
            <a:spAutoFit/>
          </a:bodyPr>
          <a:lstStyle/>
          <a:p>
            <a:r>
              <a:rPr lang="es-ES" sz="900" dirty="0" smtClean="0"/>
              <a:t>52</a:t>
            </a:r>
            <a:endParaRPr lang="es-ES" sz="900" dirty="0"/>
          </a:p>
        </p:txBody>
      </p:sp>
      <p:sp>
        <p:nvSpPr>
          <p:cNvPr id="27" name="CuadroTexto 26"/>
          <p:cNvSpPr txBox="1"/>
          <p:nvPr/>
        </p:nvSpPr>
        <p:spPr>
          <a:xfrm>
            <a:off x="3891441" y="6085474"/>
            <a:ext cx="323363" cy="230832"/>
          </a:xfrm>
          <a:prstGeom prst="rect">
            <a:avLst/>
          </a:prstGeom>
          <a:noFill/>
        </p:spPr>
        <p:txBody>
          <a:bodyPr wrap="square" rtlCol="0">
            <a:spAutoFit/>
          </a:bodyPr>
          <a:lstStyle/>
          <a:p>
            <a:r>
              <a:rPr lang="es-ES" sz="900" dirty="0" smtClean="0"/>
              <a:t>55</a:t>
            </a:r>
            <a:endParaRPr lang="es-ES" sz="900" dirty="0"/>
          </a:p>
        </p:txBody>
      </p:sp>
      <p:sp>
        <p:nvSpPr>
          <p:cNvPr id="20" name="CuadroTexto 19"/>
          <p:cNvSpPr txBox="1"/>
          <p:nvPr/>
        </p:nvSpPr>
        <p:spPr>
          <a:xfrm>
            <a:off x="5845548" y="1191916"/>
            <a:ext cx="323363" cy="230832"/>
          </a:xfrm>
          <a:prstGeom prst="rect">
            <a:avLst/>
          </a:prstGeom>
          <a:noFill/>
        </p:spPr>
        <p:txBody>
          <a:bodyPr wrap="square" rtlCol="0">
            <a:spAutoFit/>
          </a:bodyPr>
          <a:lstStyle/>
          <a:p>
            <a:r>
              <a:rPr lang="es-ES" sz="900" dirty="0" smtClean="0"/>
              <a:t>53</a:t>
            </a:r>
            <a:endParaRPr lang="es-ES" sz="900" dirty="0"/>
          </a:p>
        </p:txBody>
      </p:sp>
      <p:pic>
        <p:nvPicPr>
          <p:cNvPr id="2" name="Imagen 1"/>
          <p:cNvPicPr>
            <a:picLocks noChangeAspect="1"/>
          </p:cNvPicPr>
          <p:nvPr/>
        </p:nvPicPr>
        <p:blipFill>
          <a:blip r:embed="rId3"/>
          <a:stretch>
            <a:fillRect/>
          </a:stretch>
        </p:blipFill>
        <p:spPr>
          <a:xfrm>
            <a:off x="5840098" y="1422748"/>
            <a:ext cx="2362200" cy="2133598"/>
          </a:xfrm>
          <a:prstGeom prst="rect">
            <a:avLst/>
          </a:prstGeom>
        </p:spPr>
      </p:pic>
      <p:pic>
        <p:nvPicPr>
          <p:cNvPr id="4" name="Imagen 3"/>
          <p:cNvPicPr>
            <a:picLocks noChangeAspect="1"/>
          </p:cNvPicPr>
          <p:nvPr/>
        </p:nvPicPr>
        <p:blipFill>
          <a:blip r:embed="rId4"/>
          <a:stretch>
            <a:fillRect/>
          </a:stretch>
        </p:blipFill>
        <p:spPr>
          <a:xfrm>
            <a:off x="2042798" y="1422747"/>
            <a:ext cx="3797300" cy="2133600"/>
          </a:xfrm>
          <a:prstGeom prst="rect">
            <a:avLst/>
          </a:prstGeom>
        </p:spPr>
      </p:pic>
      <p:pic>
        <p:nvPicPr>
          <p:cNvPr id="5" name="Imagen 4"/>
          <p:cNvPicPr>
            <a:picLocks noChangeAspect="1"/>
          </p:cNvPicPr>
          <p:nvPr/>
        </p:nvPicPr>
        <p:blipFill>
          <a:blip r:embed="rId5"/>
          <a:stretch>
            <a:fillRect/>
          </a:stretch>
        </p:blipFill>
        <p:spPr>
          <a:xfrm>
            <a:off x="137798" y="3556346"/>
            <a:ext cx="3810000" cy="2490721"/>
          </a:xfrm>
          <a:prstGeom prst="rect">
            <a:avLst/>
          </a:prstGeom>
        </p:spPr>
      </p:pic>
      <p:pic>
        <p:nvPicPr>
          <p:cNvPr id="9" name="Imagen 8"/>
          <p:cNvPicPr>
            <a:picLocks noChangeAspect="1"/>
          </p:cNvPicPr>
          <p:nvPr/>
        </p:nvPicPr>
        <p:blipFill>
          <a:blip r:embed="rId6"/>
          <a:stretch>
            <a:fillRect/>
          </a:stretch>
        </p:blipFill>
        <p:spPr>
          <a:xfrm>
            <a:off x="3891772" y="3556346"/>
            <a:ext cx="4336787" cy="2490722"/>
          </a:xfrm>
          <a:prstGeom prst="rect">
            <a:avLst/>
          </a:prstGeom>
        </p:spPr>
      </p:pic>
      <p:pic>
        <p:nvPicPr>
          <p:cNvPr id="14" name="Imagen 13"/>
          <p:cNvPicPr>
            <a:picLocks noChangeAspect="1"/>
          </p:cNvPicPr>
          <p:nvPr/>
        </p:nvPicPr>
        <p:blipFill>
          <a:blip r:embed="rId7"/>
          <a:stretch>
            <a:fillRect/>
          </a:stretch>
        </p:blipFill>
        <p:spPr>
          <a:xfrm>
            <a:off x="137798" y="1422748"/>
            <a:ext cx="2872408" cy="2162952"/>
          </a:xfrm>
          <a:prstGeom prst="rect">
            <a:avLst/>
          </a:prstGeom>
        </p:spPr>
      </p:pic>
      <p:sp>
        <p:nvSpPr>
          <p:cNvPr id="17" name="Marcador de número de diapositiva 16"/>
          <p:cNvSpPr>
            <a:spLocks noGrp="1"/>
          </p:cNvSpPr>
          <p:nvPr>
            <p:ph type="sldNum" sz="quarter" idx="12"/>
          </p:nvPr>
        </p:nvSpPr>
        <p:spPr>
          <a:xfrm>
            <a:off x="8902232" y="5174594"/>
            <a:ext cx="2771458" cy="365125"/>
          </a:xfrm>
        </p:spPr>
        <p:txBody>
          <a:bodyPr/>
          <a:lstStyle/>
          <a:p>
            <a:fld id="{18FDBAE8-0AD5-4C4A-B0F5-4BBC06F38D92}" type="slidenum">
              <a:rPr lang="es-ES" smtClean="0"/>
              <a:t>25</a:t>
            </a:fld>
            <a:endParaRPr lang="es-ES" dirty="0"/>
          </a:p>
        </p:txBody>
      </p:sp>
      <p:pic>
        <p:nvPicPr>
          <p:cNvPr id="22" name="Imagen 21" descr="logo arte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10561182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3754874"/>
          </a:xfrm>
          <a:prstGeom prst="rect">
            <a:avLst/>
          </a:prstGeom>
          <a:noFill/>
        </p:spPr>
        <p:txBody>
          <a:bodyPr wrap="square" rtlCol="0">
            <a:spAutoFit/>
          </a:bodyPr>
          <a:lstStyle/>
          <a:p>
            <a:r>
              <a:rPr lang="es-ES_tradnl" sz="1400" dirty="0">
                <a:solidFill>
                  <a:srgbClr val="C0504D"/>
                </a:solidFill>
                <a:latin typeface="Metropolis Light"/>
                <a:cs typeface="Metropolis Light"/>
              </a:rPr>
              <a:t>Casa de valor arquitectónico (Casa de la Belleza): </a:t>
            </a:r>
            <a:endParaRPr lang="es-ES_tradnl" sz="1400" dirty="0" smtClean="0">
              <a:solidFill>
                <a:srgbClr val="C0504D"/>
              </a:solidFill>
              <a:latin typeface="Metropolis Light"/>
              <a:cs typeface="Metropolis Light"/>
            </a:endParaRPr>
          </a:p>
          <a:p>
            <a:endParaRPr lang="es-ES_tradnl" sz="1400" b="1" dirty="0">
              <a:solidFill>
                <a:srgbClr val="C0504D"/>
              </a:solidFill>
              <a:latin typeface="Metropolis Light"/>
              <a:cs typeface="Metropolis Light"/>
            </a:endParaRPr>
          </a:p>
          <a:p>
            <a:r>
              <a:rPr lang="es-ES_tradnl" sz="1400" b="1" dirty="0" smtClean="0">
                <a:latin typeface="Metropolis Light"/>
                <a:cs typeface="Metropolis Light"/>
              </a:rPr>
              <a:t>Es </a:t>
            </a:r>
            <a:r>
              <a:rPr lang="es-ES_tradnl" sz="1400" b="1" dirty="0">
                <a:latin typeface="Metropolis Light"/>
                <a:cs typeface="Metropolis Light"/>
              </a:rPr>
              <a:t>aquella que se muestra por su belleza e importancia arquitectónica, tanto en su estructura como en los detalles constructivos o elaborados posteriormente, tales como murales, vitrales, aplicaciones y otros. Puede contener objetos decorativos, pero enfatiza su labor en que, sin importar lo que se incluya, la arquitectura sea la que prevalezca para que pueda ser apreciada con detalle desde el interior y exterior del inmueble.</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22748"/>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323363" cy="230832"/>
          </a:xfrm>
          <a:prstGeom prst="rect">
            <a:avLst/>
          </a:prstGeom>
          <a:noFill/>
        </p:spPr>
        <p:txBody>
          <a:bodyPr wrap="square" rtlCol="0">
            <a:spAutoFit/>
          </a:bodyPr>
          <a:lstStyle/>
          <a:p>
            <a:r>
              <a:rPr lang="es-ES" sz="900" dirty="0" smtClean="0"/>
              <a:t>56</a:t>
            </a:r>
            <a:endParaRPr lang="es-ES" sz="900" dirty="0"/>
          </a:p>
        </p:txBody>
      </p:sp>
      <p:sp>
        <p:nvSpPr>
          <p:cNvPr id="18" name="CuadroTexto 17"/>
          <p:cNvSpPr txBox="1"/>
          <p:nvPr/>
        </p:nvSpPr>
        <p:spPr>
          <a:xfrm>
            <a:off x="111404" y="6162484"/>
            <a:ext cx="323363" cy="230832"/>
          </a:xfrm>
          <a:prstGeom prst="rect">
            <a:avLst/>
          </a:prstGeom>
          <a:noFill/>
        </p:spPr>
        <p:txBody>
          <a:bodyPr wrap="square" rtlCol="0">
            <a:spAutoFit/>
          </a:bodyPr>
          <a:lstStyle/>
          <a:p>
            <a:r>
              <a:rPr lang="es-ES" sz="900" dirty="0" smtClean="0"/>
              <a:t>58</a:t>
            </a:r>
            <a:endParaRPr lang="es-ES" sz="900" dirty="0"/>
          </a:p>
        </p:txBody>
      </p:sp>
      <p:sp>
        <p:nvSpPr>
          <p:cNvPr id="27" name="CuadroTexto 26"/>
          <p:cNvSpPr txBox="1"/>
          <p:nvPr/>
        </p:nvSpPr>
        <p:spPr>
          <a:xfrm>
            <a:off x="3105362" y="6162484"/>
            <a:ext cx="323363" cy="230832"/>
          </a:xfrm>
          <a:prstGeom prst="rect">
            <a:avLst/>
          </a:prstGeom>
          <a:noFill/>
        </p:spPr>
        <p:txBody>
          <a:bodyPr wrap="square" rtlCol="0">
            <a:spAutoFit/>
          </a:bodyPr>
          <a:lstStyle/>
          <a:p>
            <a:r>
              <a:rPr lang="es-ES" sz="900" dirty="0" smtClean="0"/>
              <a:t>59</a:t>
            </a:r>
            <a:endParaRPr lang="es-ES" sz="900" dirty="0"/>
          </a:p>
        </p:txBody>
      </p:sp>
      <p:sp>
        <p:nvSpPr>
          <p:cNvPr id="20" name="CuadroTexto 19"/>
          <p:cNvSpPr txBox="1"/>
          <p:nvPr/>
        </p:nvSpPr>
        <p:spPr>
          <a:xfrm>
            <a:off x="4912998" y="1191916"/>
            <a:ext cx="323363" cy="230832"/>
          </a:xfrm>
          <a:prstGeom prst="rect">
            <a:avLst/>
          </a:prstGeom>
          <a:noFill/>
        </p:spPr>
        <p:txBody>
          <a:bodyPr wrap="square" rtlCol="0">
            <a:spAutoFit/>
          </a:bodyPr>
          <a:lstStyle/>
          <a:p>
            <a:r>
              <a:rPr lang="es-ES" sz="900" dirty="0" smtClean="0"/>
              <a:t>57</a:t>
            </a:r>
            <a:endParaRPr lang="es-ES" sz="900" dirty="0"/>
          </a:p>
        </p:txBody>
      </p:sp>
      <p:pic>
        <p:nvPicPr>
          <p:cNvPr id="2" name="Imagen 1"/>
          <p:cNvPicPr>
            <a:picLocks noChangeAspect="1"/>
          </p:cNvPicPr>
          <p:nvPr/>
        </p:nvPicPr>
        <p:blipFill>
          <a:blip r:embed="rId3"/>
          <a:stretch>
            <a:fillRect/>
          </a:stretch>
        </p:blipFill>
        <p:spPr>
          <a:xfrm>
            <a:off x="4912998" y="1422747"/>
            <a:ext cx="3289300" cy="2463800"/>
          </a:xfrm>
          <a:prstGeom prst="rect">
            <a:avLst/>
          </a:prstGeom>
        </p:spPr>
      </p:pic>
      <p:pic>
        <p:nvPicPr>
          <p:cNvPr id="4" name="Imagen 3"/>
          <p:cNvPicPr>
            <a:picLocks noChangeAspect="1"/>
          </p:cNvPicPr>
          <p:nvPr/>
        </p:nvPicPr>
        <p:blipFill>
          <a:blip r:embed="rId4"/>
          <a:stretch>
            <a:fillRect/>
          </a:stretch>
        </p:blipFill>
        <p:spPr>
          <a:xfrm>
            <a:off x="5467758" y="3798664"/>
            <a:ext cx="2734540" cy="2266485"/>
          </a:xfrm>
          <a:prstGeom prst="rect">
            <a:avLst/>
          </a:prstGeom>
        </p:spPr>
      </p:pic>
      <p:pic>
        <p:nvPicPr>
          <p:cNvPr id="5" name="Imagen 4"/>
          <p:cNvPicPr>
            <a:picLocks noChangeAspect="1"/>
          </p:cNvPicPr>
          <p:nvPr/>
        </p:nvPicPr>
        <p:blipFill>
          <a:blip r:embed="rId5"/>
          <a:stretch>
            <a:fillRect/>
          </a:stretch>
        </p:blipFill>
        <p:spPr>
          <a:xfrm>
            <a:off x="2998448" y="3798666"/>
            <a:ext cx="2469310" cy="2248402"/>
          </a:xfrm>
          <a:prstGeom prst="rect">
            <a:avLst/>
          </a:prstGeom>
        </p:spPr>
      </p:pic>
      <p:pic>
        <p:nvPicPr>
          <p:cNvPr id="14" name="Imagen 13"/>
          <p:cNvPicPr>
            <a:picLocks noChangeAspect="1"/>
          </p:cNvPicPr>
          <p:nvPr/>
        </p:nvPicPr>
        <p:blipFill>
          <a:blip r:embed="rId6"/>
          <a:stretch>
            <a:fillRect/>
          </a:stretch>
        </p:blipFill>
        <p:spPr>
          <a:xfrm>
            <a:off x="137470" y="1422746"/>
            <a:ext cx="4775528" cy="2375919"/>
          </a:xfrm>
          <a:prstGeom prst="rect">
            <a:avLst/>
          </a:prstGeom>
        </p:spPr>
      </p:pic>
      <p:pic>
        <p:nvPicPr>
          <p:cNvPr id="17" name="Imagen 16"/>
          <p:cNvPicPr>
            <a:picLocks noChangeAspect="1"/>
          </p:cNvPicPr>
          <p:nvPr/>
        </p:nvPicPr>
        <p:blipFill>
          <a:blip r:embed="rId7"/>
          <a:stretch>
            <a:fillRect/>
          </a:stretch>
        </p:blipFill>
        <p:spPr>
          <a:xfrm>
            <a:off x="137470" y="3829950"/>
            <a:ext cx="2955047" cy="2235200"/>
          </a:xfrm>
          <a:prstGeom prst="rect">
            <a:avLst/>
          </a:prstGeom>
        </p:spPr>
      </p:pic>
      <p:sp>
        <p:nvSpPr>
          <p:cNvPr id="22" name="CuadroTexto 21"/>
          <p:cNvSpPr txBox="1"/>
          <p:nvPr/>
        </p:nvSpPr>
        <p:spPr>
          <a:xfrm>
            <a:off x="5467758" y="6162484"/>
            <a:ext cx="323363" cy="230832"/>
          </a:xfrm>
          <a:prstGeom prst="rect">
            <a:avLst/>
          </a:prstGeom>
          <a:noFill/>
        </p:spPr>
        <p:txBody>
          <a:bodyPr wrap="square" rtlCol="0">
            <a:spAutoFit/>
          </a:bodyPr>
          <a:lstStyle/>
          <a:p>
            <a:r>
              <a:rPr lang="es-ES" sz="900" dirty="0" smtClean="0"/>
              <a:t>60</a:t>
            </a:r>
            <a:endParaRPr lang="es-ES" sz="900" dirty="0"/>
          </a:p>
        </p:txBody>
      </p:sp>
      <p:sp>
        <p:nvSpPr>
          <p:cNvPr id="19" name="Marcador de número de diapositiva 18"/>
          <p:cNvSpPr>
            <a:spLocks noGrp="1"/>
          </p:cNvSpPr>
          <p:nvPr>
            <p:ph type="sldNum" sz="quarter" idx="12"/>
          </p:nvPr>
        </p:nvSpPr>
        <p:spPr>
          <a:xfrm>
            <a:off x="8902232" y="5179197"/>
            <a:ext cx="2771458" cy="365125"/>
          </a:xfrm>
        </p:spPr>
        <p:txBody>
          <a:bodyPr/>
          <a:lstStyle/>
          <a:p>
            <a:fld id="{18FDBAE8-0AD5-4C4A-B0F5-4BBC06F38D92}" type="slidenum">
              <a:rPr lang="es-ES" smtClean="0"/>
              <a:t>26</a:t>
            </a:fld>
            <a:endParaRPr lang="es-ES" dirty="0"/>
          </a:p>
        </p:txBody>
      </p:sp>
      <p:pic>
        <p:nvPicPr>
          <p:cNvPr id="23" name="Imagen 22" descr="logo arte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10561182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2246769"/>
          </a:xfrm>
          <a:prstGeom prst="rect">
            <a:avLst/>
          </a:prstGeom>
          <a:noFill/>
        </p:spPr>
        <p:txBody>
          <a:bodyPr wrap="square" rtlCol="0">
            <a:spAutoFit/>
          </a:bodyPr>
          <a:lstStyle/>
          <a:p>
            <a:r>
              <a:rPr lang="es-ES_tradnl" sz="1400" b="1" dirty="0">
                <a:solidFill>
                  <a:schemeClr val="accent2"/>
                </a:solidFill>
                <a:latin typeface="Metropolis Light"/>
                <a:cs typeface="Metropolis Light"/>
              </a:rPr>
              <a:t>Casa  de  época:  </a:t>
            </a:r>
            <a:endParaRPr lang="es-ES_tradnl" sz="1400" b="1" dirty="0" smtClean="0">
              <a:solidFill>
                <a:schemeClr val="accent2"/>
              </a:solidFill>
              <a:latin typeface="Metropolis Light"/>
              <a:cs typeface="Metropolis Light"/>
            </a:endParaRPr>
          </a:p>
          <a:p>
            <a:endParaRPr lang="es-ES_tradnl" sz="1400" dirty="0">
              <a:latin typeface="Metropolis Light"/>
              <a:cs typeface="Metropolis Light"/>
            </a:endParaRPr>
          </a:p>
          <a:p>
            <a:r>
              <a:rPr lang="es-ES_tradnl" sz="1400" dirty="0" smtClean="0">
                <a:latin typeface="Metropolis Light"/>
                <a:cs typeface="Metropolis Light"/>
              </a:rPr>
              <a:t>Construcción  </a:t>
            </a:r>
            <a:r>
              <a:rPr lang="es-ES_tradnl" sz="1400" dirty="0">
                <a:latin typeface="Metropolis Light"/>
                <a:cs typeface="Metropolis Light"/>
              </a:rPr>
              <a:t>que  es  elegida  por  representar  hechos  históricos.  Incluye  el  testimonio  de  lo  sucedido  en  eventos  particulares  y  muestra  los  cambios  de  la  vida  cotidiana  de  quienes  habitaron  y  trabajaron en la época.</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59731"/>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323363" cy="230832"/>
          </a:xfrm>
          <a:prstGeom prst="rect">
            <a:avLst/>
          </a:prstGeom>
          <a:noFill/>
        </p:spPr>
        <p:txBody>
          <a:bodyPr wrap="square" rtlCol="0">
            <a:spAutoFit/>
          </a:bodyPr>
          <a:lstStyle/>
          <a:p>
            <a:r>
              <a:rPr lang="es-ES" sz="900" dirty="0" smtClean="0"/>
              <a:t>61</a:t>
            </a:r>
            <a:endParaRPr lang="es-ES" sz="900" dirty="0"/>
          </a:p>
        </p:txBody>
      </p:sp>
      <p:sp>
        <p:nvSpPr>
          <p:cNvPr id="18" name="CuadroTexto 17"/>
          <p:cNvSpPr txBox="1"/>
          <p:nvPr/>
        </p:nvSpPr>
        <p:spPr>
          <a:xfrm>
            <a:off x="111404" y="6162484"/>
            <a:ext cx="323363" cy="230832"/>
          </a:xfrm>
          <a:prstGeom prst="rect">
            <a:avLst/>
          </a:prstGeom>
          <a:noFill/>
        </p:spPr>
        <p:txBody>
          <a:bodyPr wrap="square" rtlCol="0">
            <a:spAutoFit/>
          </a:bodyPr>
          <a:lstStyle/>
          <a:p>
            <a:r>
              <a:rPr lang="es-ES" sz="900" dirty="0" smtClean="0"/>
              <a:t>63</a:t>
            </a:r>
            <a:endParaRPr lang="es-ES" sz="900" dirty="0"/>
          </a:p>
        </p:txBody>
      </p:sp>
      <p:sp>
        <p:nvSpPr>
          <p:cNvPr id="23" name="CuadroTexto 22"/>
          <p:cNvSpPr txBox="1"/>
          <p:nvPr/>
        </p:nvSpPr>
        <p:spPr>
          <a:xfrm>
            <a:off x="3709518" y="1191915"/>
            <a:ext cx="323363" cy="230832"/>
          </a:xfrm>
          <a:prstGeom prst="rect">
            <a:avLst/>
          </a:prstGeom>
          <a:noFill/>
        </p:spPr>
        <p:txBody>
          <a:bodyPr wrap="square" rtlCol="0">
            <a:spAutoFit/>
          </a:bodyPr>
          <a:lstStyle/>
          <a:p>
            <a:r>
              <a:rPr lang="es-ES" sz="900" dirty="0" smtClean="0"/>
              <a:t>62</a:t>
            </a:r>
            <a:endParaRPr lang="es-ES" sz="900" dirty="0"/>
          </a:p>
        </p:txBody>
      </p:sp>
      <p:sp>
        <p:nvSpPr>
          <p:cNvPr id="27" name="CuadroTexto 26"/>
          <p:cNvSpPr txBox="1"/>
          <p:nvPr/>
        </p:nvSpPr>
        <p:spPr>
          <a:xfrm>
            <a:off x="4544370" y="6084051"/>
            <a:ext cx="323363" cy="230832"/>
          </a:xfrm>
          <a:prstGeom prst="rect">
            <a:avLst/>
          </a:prstGeom>
          <a:noFill/>
        </p:spPr>
        <p:txBody>
          <a:bodyPr wrap="square" rtlCol="0">
            <a:spAutoFit/>
          </a:bodyPr>
          <a:lstStyle/>
          <a:p>
            <a:r>
              <a:rPr lang="es-ES" sz="900" dirty="0" smtClean="0"/>
              <a:t>64</a:t>
            </a:r>
            <a:endParaRPr lang="es-ES" sz="900" dirty="0"/>
          </a:p>
        </p:txBody>
      </p:sp>
      <p:pic>
        <p:nvPicPr>
          <p:cNvPr id="2" name="Imagen 1"/>
          <p:cNvPicPr>
            <a:picLocks noChangeAspect="1"/>
          </p:cNvPicPr>
          <p:nvPr/>
        </p:nvPicPr>
        <p:blipFill>
          <a:blip r:embed="rId3"/>
          <a:stretch>
            <a:fillRect/>
          </a:stretch>
        </p:blipFill>
        <p:spPr>
          <a:xfrm>
            <a:off x="137470" y="1411930"/>
            <a:ext cx="3632200" cy="2235200"/>
          </a:xfrm>
          <a:prstGeom prst="rect">
            <a:avLst/>
          </a:prstGeom>
        </p:spPr>
      </p:pic>
      <p:pic>
        <p:nvPicPr>
          <p:cNvPr id="4" name="Imagen 3"/>
          <p:cNvPicPr>
            <a:picLocks noChangeAspect="1"/>
          </p:cNvPicPr>
          <p:nvPr/>
        </p:nvPicPr>
        <p:blipFill>
          <a:blip r:embed="rId4"/>
          <a:stretch>
            <a:fillRect/>
          </a:stretch>
        </p:blipFill>
        <p:spPr>
          <a:xfrm>
            <a:off x="3769670" y="1411930"/>
            <a:ext cx="4165600" cy="2235200"/>
          </a:xfrm>
          <a:prstGeom prst="rect">
            <a:avLst/>
          </a:prstGeom>
        </p:spPr>
      </p:pic>
      <p:pic>
        <p:nvPicPr>
          <p:cNvPr id="5" name="Imagen 4"/>
          <p:cNvPicPr>
            <a:picLocks noChangeAspect="1"/>
          </p:cNvPicPr>
          <p:nvPr/>
        </p:nvPicPr>
        <p:blipFill>
          <a:blip r:embed="rId5"/>
          <a:stretch>
            <a:fillRect/>
          </a:stretch>
        </p:blipFill>
        <p:spPr>
          <a:xfrm>
            <a:off x="4544370" y="3647130"/>
            <a:ext cx="3657928" cy="2400300"/>
          </a:xfrm>
          <a:prstGeom prst="rect">
            <a:avLst/>
          </a:prstGeom>
        </p:spPr>
      </p:pic>
      <p:pic>
        <p:nvPicPr>
          <p:cNvPr id="9" name="Imagen 8"/>
          <p:cNvPicPr>
            <a:picLocks noChangeAspect="1"/>
          </p:cNvPicPr>
          <p:nvPr/>
        </p:nvPicPr>
        <p:blipFill>
          <a:blip r:embed="rId6"/>
          <a:stretch>
            <a:fillRect/>
          </a:stretch>
        </p:blipFill>
        <p:spPr>
          <a:xfrm>
            <a:off x="111404" y="3669515"/>
            <a:ext cx="4432966" cy="2412335"/>
          </a:xfrm>
          <a:prstGeom prst="rect">
            <a:avLst/>
          </a:prstGeom>
        </p:spPr>
      </p:pic>
      <p:sp>
        <p:nvSpPr>
          <p:cNvPr id="14" name="Marcador de número de diapositiva 13"/>
          <p:cNvSpPr>
            <a:spLocks noGrp="1"/>
          </p:cNvSpPr>
          <p:nvPr>
            <p:ph type="sldNum" sz="quarter" idx="12"/>
          </p:nvPr>
        </p:nvSpPr>
        <p:spPr>
          <a:xfrm>
            <a:off x="8902232" y="5174594"/>
            <a:ext cx="2771458" cy="365125"/>
          </a:xfrm>
        </p:spPr>
        <p:txBody>
          <a:bodyPr/>
          <a:lstStyle/>
          <a:p>
            <a:fld id="{18FDBAE8-0AD5-4C4A-B0F5-4BBC06F38D92}" type="slidenum">
              <a:rPr lang="es-ES" smtClean="0"/>
              <a:t>27</a:t>
            </a:fld>
            <a:endParaRPr lang="es-ES" dirty="0"/>
          </a:p>
        </p:txBody>
      </p:sp>
      <p:pic>
        <p:nvPicPr>
          <p:cNvPr id="20" name="Imagen 19" descr="logo arte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10561182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1600438"/>
          </a:xfrm>
          <a:prstGeom prst="rect">
            <a:avLst/>
          </a:prstGeom>
          <a:noFill/>
        </p:spPr>
        <p:txBody>
          <a:bodyPr wrap="square" rtlCol="0">
            <a:spAutoFit/>
          </a:bodyPr>
          <a:lstStyle/>
          <a:p>
            <a:r>
              <a:rPr lang="es-ES_tradnl" sz="1400" b="1" dirty="0">
                <a:solidFill>
                  <a:srgbClr val="C0504D"/>
                </a:solidFill>
                <a:latin typeface="Metropolis Light"/>
                <a:cs typeface="Metropolis Light"/>
              </a:rPr>
              <a:t>Morada nobiliaria: </a:t>
            </a:r>
            <a:endParaRPr lang="es-ES_tradnl" sz="1400" b="1" dirty="0" smtClean="0">
              <a:solidFill>
                <a:srgbClr val="C0504D"/>
              </a:solidFill>
              <a:latin typeface="Metropolis Light"/>
              <a:cs typeface="Metropolis Light"/>
            </a:endParaRPr>
          </a:p>
          <a:p>
            <a:endParaRPr lang="es-ES_tradnl" sz="1400" dirty="0">
              <a:latin typeface="Metropolis Light"/>
              <a:cs typeface="Metropolis Light"/>
            </a:endParaRPr>
          </a:p>
          <a:p>
            <a:r>
              <a:rPr lang="es-ES_tradnl" sz="1400" dirty="0" smtClean="0">
                <a:latin typeface="Metropolis Light"/>
                <a:cs typeface="Metropolis Light"/>
              </a:rPr>
              <a:t>Edificación </a:t>
            </a:r>
            <a:r>
              <a:rPr lang="es-ES_tradnl" sz="1400" dirty="0">
                <a:latin typeface="Metropolis Light"/>
                <a:cs typeface="Metropolis Light"/>
              </a:rPr>
              <a:t>habitacional donde vivieron personas de una misma familia por generaciones. Simbolizan a esa familia y su historia (descendencias)</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356602" y="1459731"/>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302711" y="1191915"/>
            <a:ext cx="532157" cy="230832"/>
          </a:xfrm>
          <a:prstGeom prst="rect">
            <a:avLst/>
          </a:prstGeom>
          <a:noFill/>
        </p:spPr>
        <p:txBody>
          <a:bodyPr wrap="square" rtlCol="0">
            <a:spAutoFit/>
          </a:bodyPr>
          <a:lstStyle/>
          <a:p>
            <a:r>
              <a:rPr lang="es-ES" sz="900" dirty="0" smtClean="0"/>
              <a:t>65</a:t>
            </a:r>
            <a:endParaRPr lang="es-ES" sz="900" dirty="0"/>
          </a:p>
        </p:txBody>
      </p:sp>
      <p:sp>
        <p:nvSpPr>
          <p:cNvPr id="18" name="CuadroTexto 17"/>
          <p:cNvSpPr txBox="1"/>
          <p:nvPr/>
        </p:nvSpPr>
        <p:spPr>
          <a:xfrm>
            <a:off x="379817" y="6164553"/>
            <a:ext cx="323363" cy="230832"/>
          </a:xfrm>
          <a:prstGeom prst="rect">
            <a:avLst/>
          </a:prstGeom>
          <a:noFill/>
        </p:spPr>
        <p:txBody>
          <a:bodyPr wrap="square" rtlCol="0">
            <a:spAutoFit/>
          </a:bodyPr>
          <a:lstStyle/>
          <a:p>
            <a:r>
              <a:rPr lang="es-ES" sz="900" dirty="0" smtClean="0"/>
              <a:t>67</a:t>
            </a:r>
            <a:endParaRPr lang="es-ES" sz="900" dirty="0"/>
          </a:p>
        </p:txBody>
      </p:sp>
      <p:sp>
        <p:nvSpPr>
          <p:cNvPr id="23" name="CuadroTexto 22"/>
          <p:cNvSpPr txBox="1"/>
          <p:nvPr/>
        </p:nvSpPr>
        <p:spPr>
          <a:xfrm>
            <a:off x="3083958" y="1191915"/>
            <a:ext cx="323363" cy="230832"/>
          </a:xfrm>
          <a:prstGeom prst="rect">
            <a:avLst/>
          </a:prstGeom>
          <a:noFill/>
        </p:spPr>
        <p:txBody>
          <a:bodyPr wrap="square" rtlCol="0">
            <a:spAutoFit/>
          </a:bodyPr>
          <a:lstStyle/>
          <a:p>
            <a:r>
              <a:rPr lang="es-ES" sz="900" dirty="0" smtClean="0"/>
              <a:t>66</a:t>
            </a:r>
            <a:endParaRPr lang="es-ES" sz="900" dirty="0"/>
          </a:p>
        </p:txBody>
      </p:sp>
      <p:sp>
        <p:nvSpPr>
          <p:cNvPr id="27" name="CuadroTexto 26"/>
          <p:cNvSpPr txBox="1"/>
          <p:nvPr/>
        </p:nvSpPr>
        <p:spPr>
          <a:xfrm>
            <a:off x="3921503" y="6175305"/>
            <a:ext cx="323363" cy="230832"/>
          </a:xfrm>
          <a:prstGeom prst="rect">
            <a:avLst/>
          </a:prstGeom>
          <a:noFill/>
        </p:spPr>
        <p:txBody>
          <a:bodyPr wrap="square" rtlCol="0">
            <a:spAutoFit/>
          </a:bodyPr>
          <a:lstStyle/>
          <a:p>
            <a:r>
              <a:rPr lang="es-ES" sz="900" dirty="0" smtClean="0"/>
              <a:t>68</a:t>
            </a:r>
            <a:endParaRPr lang="es-ES" sz="900" dirty="0"/>
          </a:p>
        </p:txBody>
      </p:sp>
      <p:pic>
        <p:nvPicPr>
          <p:cNvPr id="2" name="Imagen 1"/>
          <p:cNvPicPr>
            <a:picLocks noChangeAspect="1"/>
          </p:cNvPicPr>
          <p:nvPr/>
        </p:nvPicPr>
        <p:blipFill>
          <a:blip r:embed="rId3"/>
          <a:stretch>
            <a:fillRect/>
          </a:stretch>
        </p:blipFill>
        <p:spPr>
          <a:xfrm>
            <a:off x="387988" y="1422747"/>
            <a:ext cx="2632381" cy="2819400"/>
          </a:xfrm>
          <a:prstGeom prst="rect">
            <a:avLst/>
          </a:prstGeom>
        </p:spPr>
      </p:pic>
      <p:pic>
        <p:nvPicPr>
          <p:cNvPr id="4" name="Imagen 3"/>
          <p:cNvPicPr>
            <a:picLocks noChangeAspect="1"/>
          </p:cNvPicPr>
          <p:nvPr/>
        </p:nvPicPr>
        <p:blipFill>
          <a:blip r:embed="rId4"/>
          <a:stretch>
            <a:fillRect/>
          </a:stretch>
        </p:blipFill>
        <p:spPr>
          <a:xfrm>
            <a:off x="3020369" y="1459731"/>
            <a:ext cx="5401061" cy="2782416"/>
          </a:xfrm>
          <a:prstGeom prst="rect">
            <a:avLst/>
          </a:prstGeom>
        </p:spPr>
      </p:pic>
      <p:pic>
        <p:nvPicPr>
          <p:cNvPr id="5" name="Imagen 4"/>
          <p:cNvPicPr>
            <a:picLocks noChangeAspect="1"/>
          </p:cNvPicPr>
          <p:nvPr/>
        </p:nvPicPr>
        <p:blipFill>
          <a:blip r:embed="rId5"/>
          <a:stretch>
            <a:fillRect/>
          </a:stretch>
        </p:blipFill>
        <p:spPr>
          <a:xfrm>
            <a:off x="387989" y="4242147"/>
            <a:ext cx="3505200" cy="1841904"/>
          </a:xfrm>
          <a:prstGeom prst="rect">
            <a:avLst/>
          </a:prstGeom>
        </p:spPr>
      </p:pic>
      <p:pic>
        <p:nvPicPr>
          <p:cNvPr id="9" name="Imagen 8"/>
          <p:cNvPicPr>
            <a:picLocks noChangeAspect="1"/>
          </p:cNvPicPr>
          <p:nvPr/>
        </p:nvPicPr>
        <p:blipFill>
          <a:blip r:embed="rId6"/>
          <a:stretch>
            <a:fillRect/>
          </a:stretch>
        </p:blipFill>
        <p:spPr>
          <a:xfrm>
            <a:off x="3873382" y="4242147"/>
            <a:ext cx="4548048" cy="1841904"/>
          </a:xfrm>
          <a:prstGeom prst="rect">
            <a:avLst/>
          </a:prstGeom>
        </p:spPr>
      </p:pic>
      <p:sp>
        <p:nvSpPr>
          <p:cNvPr id="14" name="Marcador de número de diapositiva 13"/>
          <p:cNvSpPr>
            <a:spLocks noGrp="1"/>
          </p:cNvSpPr>
          <p:nvPr>
            <p:ph type="sldNum" sz="quarter" idx="12"/>
          </p:nvPr>
        </p:nvSpPr>
        <p:spPr>
          <a:xfrm>
            <a:off x="8902232" y="5187559"/>
            <a:ext cx="2771458" cy="365125"/>
          </a:xfrm>
        </p:spPr>
        <p:txBody>
          <a:bodyPr/>
          <a:lstStyle/>
          <a:p>
            <a:fld id="{18FDBAE8-0AD5-4C4A-B0F5-4BBC06F38D92}" type="slidenum">
              <a:rPr lang="es-ES" smtClean="0"/>
              <a:t>28</a:t>
            </a:fld>
            <a:endParaRPr lang="es-ES" dirty="0"/>
          </a:p>
        </p:txBody>
      </p:sp>
      <p:pic>
        <p:nvPicPr>
          <p:cNvPr id="20" name="Imagen 19" descr="logo arte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10561182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1815882"/>
          </a:xfrm>
          <a:prstGeom prst="rect">
            <a:avLst/>
          </a:prstGeom>
          <a:noFill/>
        </p:spPr>
        <p:txBody>
          <a:bodyPr wrap="square" rtlCol="0">
            <a:spAutoFit/>
          </a:bodyPr>
          <a:lstStyle/>
          <a:p>
            <a:r>
              <a:rPr lang="es-ES_tradnl" sz="1400" b="1" dirty="0">
                <a:solidFill>
                  <a:srgbClr val="C0504D"/>
                </a:solidFill>
                <a:latin typeface="Metropolis Light"/>
                <a:cs typeface="Metropolis Light"/>
              </a:rPr>
              <a:t>Casa del clero: </a:t>
            </a:r>
            <a:endParaRPr lang="es-ES_tradnl" sz="1400" b="1" dirty="0" smtClean="0">
              <a:solidFill>
                <a:srgbClr val="C0504D"/>
              </a:solidFill>
              <a:latin typeface="Metropolis Light"/>
              <a:cs typeface="Metropolis Light"/>
            </a:endParaRPr>
          </a:p>
          <a:p>
            <a:endParaRPr lang="es-ES_tradnl" sz="1400" dirty="0">
              <a:latin typeface="Metropolis Light"/>
              <a:cs typeface="Metropolis Light"/>
            </a:endParaRPr>
          </a:p>
          <a:p>
            <a:r>
              <a:rPr lang="es-ES_tradnl" sz="1400" dirty="0" smtClean="0">
                <a:latin typeface="Metropolis Light"/>
                <a:cs typeface="Metropolis Light"/>
              </a:rPr>
              <a:t>Residencia </a:t>
            </a:r>
            <a:r>
              <a:rPr lang="es-ES_tradnl" sz="1400" dirty="0">
                <a:latin typeface="Metropolis Light"/>
                <a:cs typeface="Metropolis Light"/>
              </a:rPr>
              <a:t>eclesiástica, convento, abadía, monasterio, u otro espacio similar, que fue usada como habitación en el pasado y tiene una significación histórica para una comunidad. </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22748"/>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323363" cy="230832"/>
          </a:xfrm>
          <a:prstGeom prst="rect">
            <a:avLst/>
          </a:prstGeom>
          <a:noFill/>
        </p:spPr>
        <p:txBody>
          <a:bodyPr wrap="square" rtlCol="0">
            <a:spAutoFit/>
          </a:bodyPr>
          <a:lstStyle/>
          <a:p>
            <a:r>
              <a:rPr lang="es-ES" sz="900" dirty="0" smtClean="0"/>
              <a:t>69</a:t>
            </a:r>
            <a:endParaRPr lang="es-ES" sz="900" dirty="0"/>
          </a:p>
        </p:txBody>
      </p:sp>
      <p:sp>
        <p:nvSpPr>
          <p:cNvPr id="18" name="CuadroTexto 17"/>
          <p:cNvSpPr txBox="1"/>
          <p:nvPr/>
        </p:nvSpPr>
        <p:spPr>
          <a:xfrm>
            <a:off x="111404" y="6162484"/>
            <a:ext cx="323363" cy="230832"/>
          </a:xfrm>
          <a:prstGeom prst="rect">
            <a:avLst/>
          </a:prstGeom>
          <a:noFill/>
        </p:spPr>
        <p:txBody>
          <a:bodyPr wrap="square" rtlCol="0">
            <a:spAutoFit/>
          </a:bodyPr>
          <a:lstStyle/>
          <a:p>
            <a:r>
              <a:rPr lang="es-ES" sz="900" dirty="0" smtClean="0"/>
              <a:t>71</a:t>
            </a:r>
            <a:endParaRPr lang="es-ES" sz="900" dirty="0"/>
          </a:p>
        </p:txBody>
      </p:sp>
      <p:sp>
        <p:nvSpPr>
          <p:cNvPr id="23" name="CuadroTexto 22"/>
          <p:cNvSpPr txBox="1"/>
          <p:nvPr/>
        </p:nvSpPr>
        <p:spPr>
          <a:xfrm>
            <a:off x="3893189" y="1187907"/>
            <a:ext cx="323363" cy="230832"/>
          </a:xfrm>
          <a:prstGeom prst="rect">
            <a:avLst/>
          </a:prstGeom>
          <a:noFill/>
        </p:spPr>
        <p:txBody>
          <a:bodyPr wrap="square" rtlCol="0">
            <a:spAutoFit/>
          </a:bodyPr>
          <a:lstStyle/>
          <a:p>
            <a:r>
              <a:rPr lang="es-ES" sz="900" dirty="0" smtClean="0"/>
              <a:t>70</a:t>
            </a:r>
            <a:endParaRPr lang="es-ES" sz="900" dirty="0"/>
          </a:p>
        </p:txBody>
      </p:sp>
      <p:sp>
        <p:nvSpPr>
          <p:cNvPr id="27" name="CuadroTexto 26"/>
          <p:cNvSpPr txBox="1"/>
          <p:nvPr/>
        </p:nvSpPr>
        <p:spPr>
          <a:xfrm>
            <a:off x="3822497" y="6162484"/>
            <a:ext cx="323363" cy="230832"/>
          </a:xfrm>
          <a:prstGeom prst="rect">
            <a:avLst/>
          </a:prstGeom>
          <a:noFill/>
        </p:spPr>
        <p:txBody>
          <a:bodyPr wrap="square" rtlCol="0">
            <a:spAutoFit/>
          </a:bodyPr>
          <a:lstStyle/>
          <a:p>
            <a:r>
              <a:rPr lang="es-ES" sz="900" dirty="0" smtClean="0"/>
              <a:t>72</a:t>
            </a:r>
            <a:endParaRPr lang="es-ES" sz="900" dirty="0"/>
          </a:p>
        </p:txBody>
      </p:sp>
      <p:pic>
        <p:nvPicPr>
          <p:cNvPr id="2" name="Imagen 1"/>
          <p:cNvPicPr>
            <a:picLocks noChangeAspect="1"/>
          </p:cNvPicPr>
          <p:nvPr/>
        </p:nvPicPr>
        <p:blipFill>
          <a:blip r:embed="rId3"/>
          <a:stretch>
            <a:fillRect/>
          </a:stretch>
        </p:blipFill>
        <p:spPr>
          <a:xfrm>
            <a:off x="137470" y="1422748"/>
            <a:ext cx="3695700" cy="2197100"/>
          </a:xfrm>
          <a:prstGeom prst="rect">
            <a:avLst/>
          </a:prstGeom>
        </p:spPr>
      </p:pic>
      <p:pic>
        <p:nvPicPr>
          <p:cNvPr id="4" name="Imagen 3"/>
          <p:cNvPicPr>
            <a:picLocks noChangeAspect="1"/>
          </p:cNvPicPr>
          <p:nvPr/>
        </p:nvPicPr>
        <p:blipFill>
          <a:blip r:embed="rId4"/>
          <a:stretch>
            <a:fillRect/>
          </a:stretch>
        </p:blipFill>
        <p:spPr>
          <a:xfrm>
            <a:off x="137470" y="3619848"/>
            <a:ext cx="3695700" cy="2427220"/>
          </a:xfrm>
          <a:prstGeom prst="rect">
            <a:avLst/>
          </a:prstGeom>
        </p:spPr>
      </p:pic>
      <p:pic>
        <p:nvPicPr>
          <p:cNvPr id="5" name="Imagen 4"/>
          <p:cNvPicPr>
            <a:picLocks noChangeAspect="1"/>
          </p:cNvPicPr>
          <p:nvPr/>
        </p:nvPicPr>
        <p:blipFill>
          <a:blip r:embed="rId5"/>
          <a:stretch>
            <a:fillRect/>
          </a:stretch>
        </p:blipFill>
        <p:spPr>
          <a:xfrm>
            <a:off x="3833170" y="1422748"/>
            <a:ext cx="4346698" cy="2892530"/>
          </a:xfrm>
          <a:prstGeom prst="rect">
            <a:avLst/>
          </a:prstGeom>
        </p:spPr>
      </p:pic>
      <p:pic>
        <p:nvPicPr>
          <p:cNvPr id="9" name="Imagen 8"/>
          <p:cNvPicPr>
            <a:picLocks noChangeAspect="1"/>
          </p:cNvPicPr>
          <p:nvPr/>
        </p:nvPicPr>
        <p:blipFill>
          <a:blip r:embed="rId6"/>
          <a:stretch>
            <a:fillRect/>
          </a:stretch>
        </p:blipFill>
        <p:spPr>
          <a:xfrm>
            <a:off x="3833170" y="4315278"/>
            <a:ext cx="4346698" cy="1736900"/>
          </a:xfrm>
          <a:prstGeom prst="rect">
            <a:avLst/>
          </a:prstGeom>
        </p:spPr>
      </p:pic>
      <p:sp>
        <p:nvSpPr>
          <p:cNvPr id="14" name="Marcador de número de diapositiva 13"/>
          <p:cNvSpPr>
            <a:spLocks noGrp="1"/>
          </p:cNvSpPr>
          <p:nvPr>
            <p:ph type="sldNum" sz="quarter" idx="12"/>
          </p:nvPr>
        </p:nvSpPr>
        <p:spPr>
          <a:xfrm>
            <a:off x="8902232" y="5174594"/>
            <a:ext cx="2771458" cy="365125"/>
          </a:xfrm>
        </p:spPr>
        <p:txBody>
          <a:bodyPr/>
          <a:lstStyle/>
          <a:p>
            <a:fld id="{18FDBAE8-0AD5-4C4A-B0F5-4BBC06F38D92}" type="slidenum">
              <a:rPr lang="es-ES" smtClean="0"/>
              <a:t>29</a:t>
            </a:fld>
            <a:endParaRPr lang="es-ES" dirty="0"/>
          </a:p>
        </p:txBody>
      </p:sp>
      <p:pic>
        <p:nvPicPr>
          <p:cNvPr id="20" name="Imagen 19" descr="logo arte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10561182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2564042" y="-2598327"/>
            <a:ext cx="1012190" cy="6140264"/>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8505351" y="-2399376"/>
            <a:ext cx="1012192" cy="574236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6310018" y="-712432"/>
            <a:ext cx="7934948"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Metropolis Extra Bold"/>
                <a:cs typeface="Metropolis Extra Bold"/>
              </a:rPr>
              <a:t>TIPOS DE CASA MUSEÍSTICA</a:t>
            </a:r>
            <a:endParaRPr lang="es-ES" sz="2800" dirty="0">
              <a:solidFill>
                <a:schemeClr val="bg1"/>
              </a:solidFill>
              <a:latin typeface="Metropolis Extra Bold"/>
              <a:cs typeface="Metropolis Extra Bold"/>
            </a:endParaRPr>
          </a:p>
        </p:txBody>
      </p:sp>
      <p:sp>
        <p:nvSpPr>
          <p:cNvPr id="12" name="CuadroTexto 11"/>
          <p:cNvSpPr txBox="1"/>
          <p:nvPr/>
        </p:nvSpPr>
        <p:spPr>
          <a:xfrm>
            <a:off x="8421430" y="1422747"/>
            <a:ext cx="3165302" cy="4185761"/>
          </a:xfrm>
          <a:prstGeom prst="rect">
            <a:avLst/>
          </a:prstGeom>
          <a:noFill/>
        </p:spPr>
        <p:txBody>
          <a:bodyPr wrap="square" rtlCol="0">
            <a:spAutoFit/>
          </a:bodyPr>
          <a:lstStyle/>
          <a:p>
            <a:r>
              <a:rPr lang="es-ES_tradnl" sz="1400" b="1" dirty="0">
                <a:solidFill>
                  <a:srgbClr val="C0504D"/>
                </a:solidFill>
                <a:latin typeface="Metropolis Light"/>
                <a:cs typeface="Metropolis Light"/>
              </a:rPr>
              <a:t>Casa de carácter </a:t>
            </a:r>
            <a:r>
              <a:rPr lang="es-ES_tradnl" sz="1400" b="1" dirty="0" err="1">
                <a:solidFill>
                  <a:srgbClr val="C0504D"/>
                </a:solidFill>
                <a:latin typeface="Metropolis Light"/>
                <a:cs typeface="Metropolis Light"/>
              </a:rPr>
              <a:t>etno</a:t>
            </a:r>
            <a:r>
              <a:rPr lang="es-ES_tradnl" sz="1400" b="1" dirty="0">
                <a:solidFill>
                  <a:srgbClr val="C0504D"/>
                </a:solidFill>
                <a:latin typeface="Metropolis Light"/>
                <a:cs typeface="Metropolis Light"/>
              </a:rPr>
              <a:t>-antropológico: </a:t>
            </a:r>
            <a:endParaRPr lang="es-ES_tradnl" sz="1400" b="1" dirty="0" smtClean="0">
              <a:solidFill>
                <a:srgbClr val="C0504D"/>
              </a:solidFill>
              <a:latin typeface="Metropolis Light"/>
              <a:cs typeface="Metropolis Light"/>
            </a:endParaRPr>
          </a:p>
          <a:p>
            <a:endParaRPr lang="es-ES_tradnl" sz="1400" b="1" dirty="0">
              <a:solidFill>
                <a:srgbClr val="C0504D"/>
              </a:solidFill>
              <a:latin typeface="Metropolis Light"/>
              <a:cs typeface="Metropolis Light"/>
            </a:endParaRPr>
          </a:p>
          <a:p>
            <a:r>
              <a:rPr lang="es-ES_tradnl" sz="1400" b="1" dirty="0" smtClean="0">
                <a:latin typeface="Metropolis Light"/>
                <a:cs typeface="Metropolis Light"/>
              </a:rPr>
              <a:t>Construcción </a:t>
            </a:r>
            <a:r>
              <a:rPr lang="es-ES_tradnl" sz="1400" b="1" dirty="0">
                <a:latin typeface="Metropolis Light"/>
                <a:cs typeface="Metropolis Light"/>
              </a:rPr>
              <a:t>que muestra el modo de vida de civilizaciones o grupos en tiempos específicos, los cuales ya no existen de tal forma. Con un montaje que incluye los objetos como mobiliarios, la decoración y los escenarios (aposentos), como piezas representativas que se emplean para escenificar los espacios de acuerdo con lo que se quiere. Esta lleva a la remembranza de épocas anteriores, e integra la historia que forma parte del patrimonio inmaterial que le pertenece o al que decide albergar y conmemorar en él. </a:t>
            </a:r>
            <a:endParaRPr lang="es-ES_tradnl" sz="1400" dirty="0" smtClean="0">
              <a:latin typeface="Metropolis Light"/>
              <a:cs typeface="Metropolis Light"/>
            </a:endParaRPr>
          </a:p>
        </p:txBody>
      </p:sp>
      <p:sp>
        <p:nvSpPr>
          <p:cNvPr id="15" name="CuadroTexto 14"/>
          <p:cNvSpPr txBox="1"/>
          <p:nvPr/>
        </p:nvSpPr>
        <p:spPr>
          <a:xfrm>
            <a:off x="6873130" y="6279969"/>
            <a:ext cx="480056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9668630" y="6395385"/>
            <a:ext cx="221399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962862" y="6395010"/>
            <a:ext cx="480056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Seminario Pragmático III</a:t>
            </a:r>
            <a:endParaRPr lang="es-ES" sz="900" dirty="0">
              <a:solidFill>
                <a:schemeClr val="bg1"/>
              </a:solidFill>
              <a:latin typeface="Metropolis Light"/>
              <a:cs typeface="Metropolis Light"/>
            </a:endParaRPr>
          </a:p>
        </p:txBody>
      </p:sp>
      <p:sp>
        <p:nvSpPr>
          <p:cNvPr id="3" name="Rectángulo 2"/>
          <p:cNvSpPr/>
          <p:nvPr/>
        </p:nvSpPr>
        <p:spPr>
          <a:xfrm>
            <a:off x="137470" y="1422748"/>
            <a:ext cx="8064828" cy="462432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102808" y="1191915"/>
            <a:ext cx="323363" cy="230832"/>
          </a:xfrm>
          <a:prstGeom prst="rect">
            <a:avLst/>
          </a:prstGeom>
          <a:noFill/>
        </p:spPr>
        <p:txBody>
          <a:bodyPr wrap="square" rtlCol="0">
            <a:spAutoFit/>
          </a:bodyPr>
          <a:lstStyle/>
          <a:p>
            <a:r>
              <a:rPr lang="es-ES" sz="900" dirty="0" smtClean="0"/>
              <a:t>73</a:t>
            </a:r>
            <a:endParaRPr lang="es-ES" sz="900" dirty="0"/>
          </a:p>
        </p:txBody>
      </p:sp>
      <p:sp>
        <p:nvSpPr>
          <p:cNvPr id="18" name="CuadroTexto 17"/>
          <p:cNvSpPr txBox="1"/>
          <p:nvPr/>
        </p:nvSpPr>
        <p:spPr>
          <a:xfrm>
            <a:off x="111404" y="6162484"/>
            <a:ext cx="323363" cy="230832"/>
          </a:xfrm>
          <a:prstGeom prst="rect">
            <a:avLst/>
          </a:prstGeom>
          <a:noFill/>
        </p:spPr>
        <p:txBody>
          <a:bodyPr wrap="square" rtlCol="0">
            <a:spAutoFit/>
          </a:bodyPr>
          <a:lstStyle/>
          <a:p>
            <a:r>
              <a:rPr lang="es-ES" sz="900" dirty="0" smtClean="0"/>
              <a:t>76</a:t>
            </a:r>
            <a:endParaRPr lang="es-ES" sz="900" dirty="0"/>
          </a:p>
        </p:txBody>
      </p:sp>
      <p:sp>
        <p:nvSpPr>
          <p:cNvPr id="23" name="CuadroTexto 22"/>
          <p:cNvSpPr txBox="1"/>
          <p:nvPr/>
        </p:nvSpPr>
        <p:spPr>
          <a:xfrm>
            <a:off x="3568410" y="1191915"/>
            <a:ext cx="323363" cy="230832"/>
          </a:xfrm>
          <a:prstGeom prst="rect">
            <a:avLst/>
          </a:prstGeom>
          <a:noFill/>
        </p:spPr>
        <p:txBody>
          <a:bodyPr wrap="square" rtlCol="0">
            <a:spAutoFit/>
          </a:bodyPr>
          <a:lstStyle/>
          <a:p>
            <a:r>
              <a:rPr lang="es-ES" sz="900" dirty="0" smtClean="0"/>
              <a:t>74</a:t>
            </a:r>
            <a:endParaRPr lang="es-ES" sz="900" dirty="0"/>
          </a:p>
        </p:txBody>
      </p:sp>
      <p:sp>
        <p:nvSpPr>
          <p:cNvPr id="27" name="CuadroTexto 26"/>
          <p:cNvSpPr txBox="1"/>
          <p:nvPr/>
        </p:nvSpPr>
        <p:spPr>
          <a:xfrm>
            <a:off x="5464180" y="6189132"/>
            <a:ext cx="323363" cy="230832"/>
          </a:xfrm>
          <a:prstGeom prst="rect">
            <a:avLst/>
          </a:prstGeom>
          <a:noFill/>
        </p:spPr>
        <p:txBody>
          <a:bodyPr wrap="square" rtlCol="0">
            <a:spAutoFit/>
          </a:bodyPr>
          <a:lstStyle/>
          <a:p>
            <a:r>
              <a:rPr lang="es-ES" sz="900" dirty="0" smtClean="0"/>
              <a:t>77</a:t>
            </a:r>
            <a:endParaRPr lang="es-ES" sz="900" dirty="0"/>
          </a:p>
        </p:txBody>
      </p:sp>
      <p:sp>
        <p:nvSpPr>
          <p:cNvPr id="20" name="CuadroTexto 19"/>
          <p:cNvSpPr txBox="1"/>
          <p:nvPr/>
        </p:nvSpPr>
        <p:spPr>
          <a:xfrm>
            <a:off x="5464180" y="1113483"/>
            <a:ext cx="323363" cy="230832"/>
          </a:xfrm>
          <a:prstGeom prst="rect">
            <a:avLst/>
          </a:prstGeom>
          <a:noFill/>
        </p:spPr>
        <p:txBody>
          <a:bodyPr wrap="square" rtlCol="0">
            <a:spAutoFit/>
          </a:bodyPr>
          <a:lstStyle/>
          <a:p>
            <a:r>
              <a:rPr lang="es-ES" sz="900" dirty="0" smtClean="0"/>
              <a:t>75</a:t>
            </a:r>
            <a:endParaRPr lang="es-ES" sz="900" dirty="0"/>
          </a:p>
        </p:txBody>
      </p:sp>
      <p:pic>
        <p:nvPicPr>
          <p:cNvPr id="2" name="Imagen 1"/>
          <p:cNvPicPr>
            <a:picLocks noChangeAspect="1"/>
          </p:cNvPicPr>
          <p:nvPr/>
        </p:nvPicPr>
        <p:blipFill>
          <a:blip r:embed="rId3"/>
          <a:stretch>
            <a:fillRect/>
          </a:stretch>
        </p:blipFill>
        <p:spPr>
          <a:xfrm>
            <a:off x="102808" y="1422747"/>
            <a:ext cx="3289300" cy="2463800"/>
          </a:xfrm>
          <a:prstGeom prst="rect">
            <a:avLst/>
          </a:prstGeom>
        </p:spPr>
      </p:pic>
      <p:pic>
        <p:nvPicPr>
          <p:cNvPr id="4" name="Imagen 3"/>
          <p:cNvPicPr>
            <a:picLocks noChangeAspect="1"/>
          </p:cNvPicPr>
          <p:nvPr/>
        </p:nvPicPr>
        <p:blipFill>
          <a:blip r:embed="rId4"/>
          <a:stretch>
            <a:fillRect/>
          </a:stretch>
        </p:blipFill>
        <p:spPr>
          <a:xfrm>
            <a:off x="3415295" y="1422399"/>
            <a:ext cx="2032000" cy="4624667"/>
          </a:xfrm>
          <a:prstGeom prst="rect">
            <a:avLst/>
          </a:prstGeom>
        </p:spPr>
      </p:pic>
      <p:pic>
        <p:nvPicPr>
          <p:cNvPr id="5" name="Imagen 4"/>
          <p:cNvPicPr>
            <a:picLocks noChangeAspect="1"/>
          </p:cNvPicPr>
          <p:nvPr/>
        </p:nvPicPr>
        <p:blipFill>
          <a:blip r:embed="rId5"/>
          <a:stretch>
            <a:fillRect/>
          </a:stretch>
        </p:blipFill>
        <p:spPr>
          <a:xfrm>
            <a:off x="137470" y="3886546"/>
            <a:ext cx="3254638" cy="2160521"/>
          </a:xfrm>
          <a:prstGeom prst="rect">
            <a:avLst/>
          </a:prstGeom>
        </p:spPr>
      </p:pic>
      <p:pic>
        <p:nvPicPr>
          <p:cNvPr id="9" name="Imagen 8"/>
          <p:cNvPicPr>
            <a:picLocks noChangeAspect="1"/>
          </p:cNvPicPr>
          <p:nvPr/>
        </p:nvPicPr>
        <p:blipFill>
          <a:blip r:embed="rId6"/>
          <a:stretch>
            <a:fillRect/>
          </a:stretch>
        </p:blipFill>
        <p:spPr>
          <a:xfrm>
            <a:off x="5447295" y="1422748"/>
            <a:ext cx="2755003" cy="2363409"/>
          </a:xfrm>
          <a:prstGeom prst="rect">
            <a:avLst/>
          </a:prstGeom>
        </p:spPr>
      </p:pic>
      <p:pic>
        <p:nvPicPr>
          <p:cNvPr id="14" name="Imagen 13"/>
          <p:cNvPicPr>
            <a:picLocks noChangeAspect="1"/>
          </p:cNvPicPr>
          <p:nvPr/>
        </p:nvPicPr>
        <p:blipFill>
          <a:blip r:embed="rId7"/>
          <a:stretch>
            <a:fillRect/>
          </a:stretch>
        </p:blipFill>
        <p:spPr>
          <a:xfrm>
            <a:off x="5447294" y="3745448"/>
            <a:ext cx="2755003" cy="2301620"/>
          </a:xfrm>
          <a:prstGeom prst="rect">
            <a:avLst/>
          </a:prstGeom>
        </p:spPr>
      </p:pic>
      <p:sp>
        <p:nvSpPr>
          <p:cNvPr id="17" name="Marcador de número de diapositiva 16"/>
          <p:cNvSpPr>
            <a:spLocks noGrp="1"/>
          </p:cNvSpPr>
          <p:nvPr>
            <p:ph type="sldNum" sz="quarter" idx="12"/>
          </p:nvPr>
        </p:nvSpPr>
        <p:spPr>
          <a:xfrm>
            <a:off x="8902232" y="5174594"/>
            <a:ext cx="2771458" cy="365125"/>
          </a:xfrm>
        </p:spPr>
        <p:txBody>
          <a:bodyPr/>
          <a:lstStyle/>
          <a:p>
            <a:fld id="{18FDBAE8-0AD5-4C4A-B0F5-4BBC06F38D92}" type="slidenum">
              <a:rPr lang="es-ES" smtClean="0"/>
              <a:t>30</a:t>
            </a:fld>
            <a:endParaRPr lang="es-ES" dirty="0"/>
          </a:p>
        </p:txBody>
      </p:sp>
      <p:pic>
        <p:nvPicPr>
          <p:cNvPr id="22" name="Imagen 21" descr="logo arte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80521" y="5539719"/>
            <a:ext cx="993169" cy="741836"/>
          </a:xfrm>
          <a:prstGeom prst="rect">
            <a:avLst/>
          </a:prstGeom>
        </p:spPr>
      </p:pic>
    </p:spTree>
    <p:extLst>
      <p:ext uri="{BB962C8B-B14F-4D97-AF65-F5344CB8AC3E}">
        <p14:creationId xmlns:p14="http://schemas.microsoft.com/office/powerpoint/2010/main" val="210561182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1052</TotalTime>
  <Words>5025</Words>
  <Application>Microsoft Macintosh PowerPoint</Application>
  <PresentationFormat>Personalizado</PresentationFormat>
  <Paragraphs>418</Paragraphs>
  <Slides>25</Slides>
  <Notes>25</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Facultad de  Artes</cp:lastModifiedBy>
  <cp:revision>118</cp:revision>
  <dcterms:created xsi:type="dcterms:W3CDTF">2013-06-28T15:10:46Z</dcterms:created>
  <dcterms:modified xsi:type="dcterms:W3CDTF">2019-09-30T21:42:19Z</dcterms:modified>
</cp:coreProperties>
</file>