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61" r:id="rId2"/>
    <p:sldId id="260" r:id="rId3"/>
    <p:sldId id="289" r:id="rId4"/>
    <p:sldId id="263" r:id="rId5"/>
    <p:sldId id="264" r:id="rId6"/>
    <p:sldId id="265" r:id="rId7"/>
    <p:sldId id="266" r:id="rId8"/>
    <p:sldId id="290" r:id="rId9"/>
    <p:sldId id="291" r:id="rId10"/>
    <p:sldId id="292" r:id="rId11"/>
    <p:sldId id="293" r:id="rId12"/>
    <p:sldId id="300" r:id="rId13"/>
    <p:sldId id="301" r:id="rId14"/>
    <p:sldId id="302" r:id="rId15"/>
    <p:sldId id="275" r:id="rId16"/>
    <p:sldId id="268" r:id="rId17"/>
    <p:sldId id="267" r:id="rId18"/>
    <p:sldId id="269" r:id="rId19"/>
    <p:sldId id="270" r:id="rId20"/>
    <p:sldId id="271" r:id="rId21"/>
    <p:sldId id="272" r:id="rId22"/>
    <p:sldId id="273" r:id="rId23"/>
    <p:sldId id="274" r:id="rId24"/>
    <p:sldId id="276" r:id="rId25"/>
    <p:sldId id="303" r:id="rId26"/>
    <p:sldId id="304" r:id="rId27"/>
    <p:sldId id="305" r:id="rId28"/>
    <p:sldId id="306" r:id="rId29"/>
    <p:sldId id="307" r:id="rId30"/>
    <p:sldId id="308" r:id="rId31"/>
    <p:sldId id="309" r:id="rId32"/>
    <p:sldId id="310" r:id="rId33"/>
    <p:sldId id="311" r:id="rId34"/>
    <p:sldId id="312" r:id="rId35"/>
    <p:sldId id="259" r:id="rId3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335"/>
    <a:srgbClr val="2D53FE"/>
    <a:srgbClr val="988034"/>
    <a:srgbClr val="9D8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150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4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1563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1586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756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CONTRAPORTADA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8340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5" Type="http://schemas.openxmlformats.org/officeDocument/2006/relationships/image" Target="../media/image26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0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5" Type="http://schemas.openxmlformats.org/officeDocument/2006/relationships/image" Target="../media/image1.wmf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png"/><Relationship Id="rId5" Type="http://schemas.openxmlformats.org/officeDocument/2006/relationships/image" Target="../media/image37.emf"/><Relationship Id="rId4" Type="http://schemas.openxmlformats.org/officeDocument/2006/relationships/package" Target="../embeddings/Documento_de_Microsoft_Word1.docx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318001" y="2236424"/>
            <a:ext cx="4605661" cy="4221114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s-ES" sz="3500" dirty="0" smtClean="0">
                <a:latin typeface="Metropolis Black"/>
                <a:cs typeface="Metropolis Black"/>
              </a:rPr>
              <a:t>Estadística para el Mejoramiento Genético </a:t>
            </a:r>
            <a:br>
              <a:rPr lang="es-ES" sz="3500" dirty="0" smtClean="0">
                <a:latin typeface="Metropolis Black"/>
                <a:cs typeface="Metropolis Black"/>
              </a:rPr>
            </a:br>
            <a:r>
              <a:rPr lang="es-ES" sz="3500" dirty="0">
                <a:latin typeface="Metropolis Black"/>
                <a:cs typeface="Metropolis Black"/>
              </a:rPr>
              <a:t/>
            </a:r>
            <a:br>
              <a:rPr lang="es-ES" sz="3500" dirty="0">
                <a:latin typeface="Metropolis Black"/>
                <a:cs typeface="Metropolis Black"/>
              </a:rPr>
            </a:br>
            <a:r>
              <a:rPr lang="es-MX" sz="1800" dirty="0">
                <a:solidFill>
                  <a:prstClr val="black"/>
                </a:solidFill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PROGRAMA POR COMPETENCIAS </a:t>
            </a:r>
            <a:br>
              <a:rPr lang="es-MX" sz="1800" dirty="0">
                <a:solidFill>
                  <a:prstClr val="black"/>
                </a:solidFill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</a:br>
            <a:r>
              <a:rPr lang="es-MX" sz="1800" dirty="0">
                <a:solidFill>
                  <a:prstClr val="black"/>
                </a:solidFill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MEJORAMIENTO GENÉTICO ANIMAL </a:t>
            </a:r>
            <a:br>
              <a:rPr lang="es-MX" sz="1800" dirty="0">
                <a:solidFill>
                  <a:prstClr val="black"/>
                </a:solidFill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</a:br>
            <a:r>
              <a:rPr lang="es-ES" sz="3500" dirty="0" smtClean="0">
                <a:latin typeface="Metropolis Black"/>
                <a:cs typeface="Metropolis Black"/>
              </a:rPr>
              <a:t/>
            </a:r>
            <a:br>
              <a:rPr lang="es-ES" sz="3500" dirty="0" smtClean="0">
                <a:latin typeface="Metropolis Black"/>
                <a:cs typeface="Metropolis Black"/>
              </a:rPr>
            </a:br>
            <a:r>
              <a:rPr lang="es-ES" sz="1400" b="1" dirty="0" smtClean="0">
                <a:latin typeface="Metropolis Black"/>
                <a:cs typeface="Metropolis Black"/>
              </a:rPr>
              <a:t>DR. ERNESTO JOEL DORANTES CORONADO </a:t>
            </a:r>
            <a:r>
              <a:rPr lang="es-ES" sz="3500" dirty="0">
                <a:latin typeface="Metropolis Black"/>
                <a:cs typeface="Metropolis Black"/>
              </a:rPr>
              <a:t/>
            </a:r>
            <a:br>
              <a:rPr lang="es-ES" sz="3500" dirty="0">
                <a:latin typeface="Metropolis Black"/>
                <a:cs typeface="Metropolis Black"/>
              </a:rPr>
            </a:br>
            <a:r>
              <a:rPr lang="es-ES" sz="3500" dirty="0">
                <a:latin typeface="Metropolis Black"/>
                <a:cs typeface="Metropolis Black"/>
              </a:rPr>
              <a:t/>
            </a:r>
            <a:br>
              <a:rPr lang="es-ES" sz="3500" dirty="0">
                <a:latin typeface="Metropolis Black"/>
                <a:cs typeface="Metropolis Black"/>
              </a:rPr>
            </a:br>
            <a:r>
              <a:rPr lang="es-ES" sz="1700" dirty="0" smtClean="0">
                <a:latin typeface="Metropolis Light"/>
                <a:cs typeface="Metropolis Black"/>
              </a:rPr>
              <a:t>24</a:t>
            </a:r>
            <a:r>
              <a:rPr lang="es-ES" sz="1700" dirty="0" smtClean="0">
                <a:latin typeface="Metropolis Light"/>
                <a:cs typeface="Metropolis Light"/>
              </a:rPr>
              <a:t>/09/19</a:t>
            </a:r>
            <a:endParaRPr lang="es-ES" sz="1700" dirty="0">
              <a:latin typeface="Metropolis Light"/>
              <a:cs typeface="Metropolis Light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70840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4025900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0" y="0"/>
            <a:ext cx="3708400" cy="67753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/>
          <a:srcRect r="4253" b="16521"/>
          <a:stretch/>
        </p:blipFill>
        <p:spPr>
          <a:xfrm>
            <a:off x="46349" y="1264797"/>
            <a:ext cx="3733169" cy="244445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9513" y="110569"/>
            <a:ext cx="1476449" cy="1303476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5665962" y="433468"/>
            <a:ext cx="337419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>
                <a:latin typeface="Metropolis Light"/>
              </a:rPr>
              <a:t>Universidad</a:t>
            </a:r>
            <a:r>
              <a:rPr lang="es-MX" sz="1200" dirty="0" smtClean="0">
                <a:latin typeface="Metropolis Black"/>
              </a:rPr>
              <a:t> Autónoma del Estado de México</a:t>
            </a:r>
          </a:p>
          <a:p>
            <a:r>
              <a:rPr lang="es-MX" sz="1200" dirty="0" smtClean="0">
                <a:latin typeface="Metropolis Black"/>
              </a:rPr>
              <a:t>Centro Universitario UAEM Temascaltepec</a:t>
            </a:r>
          </a:p>
          <a:p>
            <a:r>
              <a:rPr lang="es-MX" sz="1200" dirty="0" smtClean="0">
                <a:latin typeface="Metropolis Black"/>
              </a:rPr>
              <a:t>     Ingeniero Agrónomo Zootecnista  </a:t>
            </a:r>
            <a:endParaRPr lang="es-MX" sz="1200" dirty="0">
              <a:latin typeface="Metropolis Black"/>
            </a:endParaRPr>
          </a:p>
        </p:txBody>
      </p:sp>
      <p:cxnSp>
        <p:nvCxnSpPr>
          <p:cNvPr id="22" name="Conector recto 21"/>
          <p:cNvCxnSpPr/>
          <p:nvPr/>
        </p:nvCxnSpPr>
        <p:spPr>
          <a:xfrm flipV="1">
            <a:off x="5761822" y="286439"/>
            <a:ext cx="3161840" cy="110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5272347"/>
              </p:ext>
            </p:extLst>
          </p:nvPr>
        </p:nvGraphicFramePr>
        <p:xfrm>
          <a:off x="0" y="5746716"/>
          <a:ext cx="3683631" cy="1005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6" imgW="2413000" imgH="520700" progId="Equation.3">
                  <p:embed/>
                </p:oleObj>
              </mc:Choice>
              <mc:Fallback>
                <p:oleObj name="Equation" r:id="rId6" imgW="2413000" imgH="520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746716"/>
                        <a:ext cx="3683631" cy="1005406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9872" y="0"/>
            <a:ext cx="3715887" cy="126479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3421" y="3617562"/>
            <a:ext cx="2120796" cy="212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714346" y="1044493"/>
            <a:ext cx="114242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dirty="0"/>
              <a:t>VARIANZA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142778" y="15332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σ² Es una medida, que </a:t>
            </a:r>
            <a:r>
              <a:rPr lang="es-MX" dirty="0">
                <a:latin typeface="Metropolis Black"/>
              </a:rPr>
              <a:t>observa</a:t>
            </a:r>
            <a:r>
              <a:rPr lang="es-MX" dirty="0"/>
              <a:t> la dispersión de una variable con respecto a su media. </a:t>
            </a:r>
          </a:p>
          <a:p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914" y="2168408"/>
            <a:ext cx="2761727" cy="49381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572877" y="2755736"/>
            <a:ext cx="766774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dirty="0"/>
              <a:t>Sin embargo al realizar esta operación el  </a:t>
            </a:r>
            <a:r>
              <a:rPr lang="es-MX" dirty="0" smtClean="0"/>
              <a:t>resultado será  </a:t>
            </a:r>
            <a:r>
              <a:rPr lang="es-MX" dirty="0"/>
              <a:t>cero, </a:t>
            </a:r>
            <a:r>
              <a:rPr lang="es-MX" dirty="0" smtClean="0"/>
              <a:t>ejemplo: </a:t>
            </a:r>
            <a:endParaRPr lang="es-MX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28203"/>
              </p:ext>
            </p:extLst>
          </p:nvPr>
        </p:nvGraphicFramePr>
        <p:xfrm>
          <a:off x="398229" y="3564626"/>
          <a:ext cx="2857520" cy="2595880"/>
        </p:xfrm>
        <a:graphic>
          <a:graphicData uri="http://schemas.openxmlformats.org/drawingml/2006/table">
            <a:tbl>
              <a:tblPr firstRow="1" bandRow="1"/>
              <a:tblGrid>
                <a:gridCol w="1000132"/>
                <a:gridCol w="1071570"/>
                <a:gridCol w="785818"/>
              </a:tblGrid>
              <a:tr h="37084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dirty="0" smtClean="0"/>
                        <a:t>Edades  de</a:t>
                      </a:r>
                      <a:r>
                        <a:rPr lang="es-MX" baseline="0" dirty="0" smtClean="0"/>
                        <a:t> alumnos 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dirty="0" smtClean="0"/>
                        <a:t>Xi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dirty="0" smtClean="0"/>
                        <a:t>-</a:t>
                      </a:r>
                      <a:r>
                        <a:rPr lang="es-MX" baseline="0" dirty="0" smtClean="0"/>
                        <a:t> Media 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dirty="0" smtClean="0"/>
                        <a:t>23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dirty="0" smtClean="0"/>
                        <a:t>- 27.5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dirty="0" smtClean="0"/>
                        <a:t>-4.5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dirty="0" smtClean="0"/>
                        <a:t>24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smtClean="0"/>
                        <a:t>- 27.5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dirty="0" smtClean="0"/>
                        <a:t>-3.5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dirty="0" smtClean="0"/>
                        <a:t>28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smtClean="0"/>
                        <a:t>- 27.5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dirty="0" smtClean="0"/>
                        <a:t>0.5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dirty="0" smtClean="0"/>
                        <a:t>35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dirty="0" smtClean="0"/>
                        <a:t>- 27.5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dirty="0" smtClean="0"/>
                        <a:t>7.5 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dirty="0" smtClean="0"/>
                        <a:t>110/4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12" name="17 Conector recto de flecha"/>
          <p:cNvCxnSpPr/>
          <p:nvPr/>
        </p:nvCxnSpPr>
        <p:spPr>
          <a:xfrm flipH="1">
            <a:off x="3047914" y="3159411"/>
            <a:ext cx="1136529" cy="2552382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13"/>
          <p:cNvSpPr/>
          <p:nvPr/>
        </p:nvSpPr>
        <p:spPr>
          <a:xfrm>
            <a:off x="5370326" y="3602757"/>
            <a:ext cx="1922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Para evitar el cero 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4856775" y="537546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Se eleva al cuadrado, así los números</a:t>
            </a:r>
          </a:p>
          <a:p>
            <a:r>
              <a:rPr lang="es-MX" dirty="0"/>
              <a:t>negativos de las desviaciones serán</a:t>
            </a:r>
          </a:p>
          <a:p>
            <a:r>
              <a:rPr lang="es-MX" dirty="0"/>
              <a:t> positivos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3347" y="4104295"/>
            <a:ext cx="621458" cy="1271166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4"/>
          <a:srcRect l="79391" t="78097" r="6435" b="13555"/>
          <a:stretch/>
        </p:blipFill>
        <p:spPr>
          <a:xfrm>
            <a:off x="7847937" y="6310664"/>
            <a:ext cx="1296063" cy="429370"/>
          </a:xfrm>
          <a:prstGeom prst="rect">
            <a:avLst/>
          </a:prstGeom>
        </p:spPr>
      </p:pic>
      <p:cxnSp>
        <p:nvCxnSpPr>
          <p:cNvPr id="11" name="Conector recto 10"/>
          <p:cNvCxnSpPr/>
          <p:nvPr/>
        </p:nvCxnSpPr>
        <p:spPr>
          <a:xfrm>
            <a:off x="5034708" y="2291508"/>
            <a:ext cx="14322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874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498069" y="977900"/>
            <a:ext cx="22518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Varianza 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468681" y="18712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Elevando al cuadrado:</a:t>
            </a:r>
          </a:p>
          <a:p>
            <a:r>
              <a:rPr lang="es-MX" dirty="0" smtClean="0"/>
              <a:t>Así </a:t>
            </a:r>
            <a:r>
              <a:rPr lang="es-MX" dirty="0"/>
              <a:t>tenemos que: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4681" y="1818775"/>
            <a:ext cx="2975106" cy="634039"/>
          </a:xfrm>
          <a:prstGeom prst="rect">
            <a:avLst/>
          </a:prstGeom>
        </p:spPr>
      </p:pic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310106"/>
              </p:ext>
            </p:extLst>
          </p:nvPr>
        </p:nvGraphicFramePr>
        <p:xfrm>
          <a:off x="1013356" y="2570026"/>
          <a:ext cx="3500462" cy="340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6622"/>
                <a:gridCol w="915014"/>
                <a:gridCol w="642942"/>
                <a:gridCol w="1285884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s-MX" dirty="0" smtClean="0"/>
                        <a:t>Edades  de</a:t>
                      </a:r>
                      <a:r>
                        <a:rPr lang="es-MX" baseline="0" dirty="0" smtClean="0"/>
                        <a:t> alumnos 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Xi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-</a:t>
                      </a:r>
                      <a:r>
                        <a:rPr lang="es-MX" baseline="0" dirty="0" smtClean="0"/>
                        <a:t> Media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23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- 27.5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-4.5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20.25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24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- 27.5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-3.5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12.25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28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- 27.5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0.5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35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- 27.5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7.5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56.25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110/4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      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3686" y="5308269"/>
            <a:ext cx="2357454" cy="734289"/>
          </a:xfrm>
          <a:prstGeom prst="rect">
            <a:avLst/>
          </a:prstGeom>
          <a:noFill/>
        </p:spPr>
      </p:pic>
      <p:sp>
        <p:nvSpPr>
          <p:cNvPr id="13" name="Rectángulo 12"/>
          <p:cNvSpPr/>
          <p:nvPr/>
        </p:nvSpPr>
        <p:spPr>
          <a:xfrm>
            <a:off x="4979365" y="3951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Como observamos, tenemos</a:t>
            </a:r>
          </a:p>
          <a:p>
            <a:r>
              <a:rPr lang="es-MX" dirty="0"/>
              <a:t>S² = 89 años²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/>
          <a:srcRect l="79391" t="78097" r="6435" b="13555"/>
          <a:stretch/>
        </p:blipFill>
        <p:spPr>
          <a:xfrm>
            <a:off x="7847937" y="6279969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5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30281" y="1021806"/>
            <a:ext cx="426975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Varianza </a:t>
            </a:r>
            <a:r>
              <a:rPr kumimoji="0" lang="es-MX" sz="4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muestral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24988" y="1698296"/>
            <a:ext cx="58113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En la investigación, es común estimar la varianza de una población a través de una muestra con n valores de ella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21928" t="27028" r="41807" b="52624"/>
          <a:stretch/>
        </p:blipFill>
        <p:spPr>
          <a:xfrm>
            <a:off x="3005621" y="2793816"/>
            <a:ext cx="3780769" cy="1193265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079160" y="3715096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Así la varianza adquiere el tamaño de la muestra n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Si deseamos que adquiera mayor robustez, más confianza de los datos continuos 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3"/>
          <a:srcRect l="79391" t="78097" r="6435" b="13555"/>
          <a:stretch/>
        </p:blipFill>
        <p:spPr>
          <a:xfrm>
            <a:off x="7847937" y="6301178"/>
            <a:ext cx="1296063" cy="4293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3668374" y="4675151"/>
                <a:ext cx="2013564" cy="6261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p>
                          <m:r>
                            <a:rPr lang="es-MX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subSup"/>
                                  <m:ctrlPr>
                                    <a:rPr lang="es-MX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5"/>
                                    </m:rP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𝑋𝑖</m:t>
                                  </m:r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b="1" i="1" smtClean="0">
                                          <a:latin typeface="Cambria Math" panose="02040503050406030204" pitchFamily="18" charset="0"/>
                                        </a:rPr>
                                        <m:t>𝑿</m:t>
                                      </m:r>
                                      <m:r>
                                        <a:rPr lang="es-MX" b="1" i="1" smtClean="0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acc>
                                </m:e>
                              </m:nary>
                            </m:num>
                            <m:den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  <m:sup>
                          <m:r>
                            <a:rPr lang="es-MX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374" y="4675151"/>
                <a:ext cx="2013564" cy="62613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ángulo 16"/>
              <p:cNvSpPr/>
              <p:nvPr/>
            </p:nvSpPr>
            <p:spPr>
              <a:xfrm>
                <a:off x="6500040" y="5521469"/>
                <a:ext cx="2198229" cy="7184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p>
                          <m:r>
                            <a:rPr lang="es-MX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MX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s-MX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subSup"/>
                                  <m:ctrlP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5"/>
                                    </m:rP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brk m:alnAt="25"/>
                                    </m:rP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𝑋𝑖</m:t>
                                  </m:r>
                                  <m: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𝑿</m:t>
                                      </m:r>
                                      <m:r>
                                        <a:rPr lang="es-MX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acc>
                                </m:e>
                              </m:nary>
                            </m:num>
                            <m:den>
                              <m:r>
                                <a:rPr lang="es-MX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s-MX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  <m:sup>
                          <m:r>
                            <a:rPr lang="es-MX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17" name="Rectángulo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0040" y="5521469"/>
                <a:ext cx="2198229" cy="71846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154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005435" y="1196123"/>
            <a:ext cx="49385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 fórmula                                       tiene diferentes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kern="0" dirty="0">
              <a:solidFill>
                <a:prstClr val="black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derivaciones una de ellas 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1760" y="1780538"/>
            <a:ext cx="1670449" cy="54259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4051798" y="2554213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Ejemplo: se tomó el peso de 8 chivas de una población 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468431"/>
              </p:ext>
            </p:extLst>
          </p:nvPr>
        </p:nvGraphicFramePr>
        <p:xfrm>
          <a:off x="418849" y="1363255"/>
          <a:ext cx="3370953" cy="425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813"/>
                <a:gridCol w="784069"/>
                <a:gridCol w="627912"/>
                <a:gridCol w="705080"/>
                <a:gridCol w="705079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s-MX" sz="1200" baseline="0" dirty="0" smtClean="0"/>
                        <a:t>Peso cabras  </a:t>
                      </a:r>
                      <a:endParaRPr lang="es-MX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</a:tr>
              <a:tr h="414978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Xi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-</a:t>
                      </a:r>
                      <a:r>
                        <a:rPr lang="es-MX" sz="1200" baseline="0" dirty="0" smtClean="0"/>
                        <a:t> Media 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s-MX" sz="1000" b="1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s-MX" sz="1000" b="1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X)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X</a:t>
                      </a:r>
                      <a:r>
                        <a:rPr lang="es-MX" sz="1800" b="1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s-MX" sz="1800" b="1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s-MX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52.75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-17.75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315.0625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1225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52.75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5.0625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3025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52.75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5.0625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3025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52.75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5.0625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3025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54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52.75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1.5625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2916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54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52.75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1.5625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2916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54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52.75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1.5625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2916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60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52.75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52.5625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3600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422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387.5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22648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51760" y="3683716"/>
            <a:ext cx="1992215" cy="642942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14" name="Rectángulo 13"/>
          <p:cNvSpPr/>
          <p:nvPr/>
        </p:nvSpPr>
        <p:spPr>
          <a:xfrm>
            <a:off x="3998892" y="4276973"/>
            <a:ext cx="2270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</a:t>
            </a:r>
            <a:r>
              <a:rPr kumimoji="0" lang="es-MX" sz="18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</a:t>
            </a: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= 387.5/8 = </a:t>
            </a: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48.4375</a:t>
            </a:r>
            <a:endParaRPr kumimoji="0" lang="es-MX" sz="18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6951760" y="4344925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</a:t>
            </a:r>
            <a:r>
              <a:rPr kumimoji="0" lang="es-MX" sz="18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</a:t>
            </a: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=(22648/8) – (52.75)</a:t>
            </a:r>
            <a:r>
              <a:rPr kumimoji="0" lang="es-MX" sz="18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=2831-2782.5625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=48.7325</a:t>
            </a:r>
            <a:endParaRPr kumimoji="0" lang="es-MX" sz="18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4"/>
          <a:srcRect l="79391" t="78097" r="6435" b="13555"/>
          <a:stretch/>
        </p:blipFill>
        <p:spPr>
          <a:xfrm>
            <a:off x="7847937" y="6319941"/>
            <a:ext cx="1296063" cy="4293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 6"/>
              <p:cNvSpPr/>
              <p:nvPr/>
            </p:nvSpPr>
            <p:spPr>
              <a:xfrm>
                <a:off x="5060556" y="969661"/>
                <a:ext cx="2140680" cy="7184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p>
                          <m:r>
                            <a:rPr lang="es-MX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MX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s-MX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subSup"/>
                                  <m:ctrlP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5"/>
                                    </m:rP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brk m:alnAt="25"/>
                                    </m:rP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𝑋𝑖</m:t>
                                  </m:r>
                                  <m: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𝑿</m:t>
                                      </m:r>
                                      <m:r>
                                        <a:rPr lang="es-MX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acc>
                                </m:e>
                              </m:nary>
                            </m:num>
                            <m:den>
                              <m:r>
                                <a:rPr lang="es-MX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  <m:sup>
                          <m:r>
                            <a:rPr lang="es-MX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0556" y="969661"/>
                <a:ext cx="2140680" cy="71846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ector recto 18"/>
          <p:cNvCxnSpPr/>
          <p:nvPr/>
        </p:nvCxnSpPr>
        <p:spPr>
          <a:xfrm>
            <a:off x="8450919" y="1927952"/>
            <a:ext cx="900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 flipV="1">
            <a:off x="8714342" y="3866920"/>
            <a:ext cx="121186" cy="1101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ángulo 25"/>
              <p:cNvSpPr/>
              <p:nvPr/>
            </p:nvSpPr>
            <p:spPr>
              <a:xfrm>
                <a:off x="3961441" y="3543551"/>
                <a:ext cx="2198229" cy="7184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p>
                          <m:r>
                            <a:rPr lang="es-MX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MX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s-MX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subSup"/>
                                  <m:ctrlP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5"/>
                                    </m:rP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brk m:alnAt="25"/>
                                    </m:rP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𝑋𝑖</m:t>
                                  </m:r>
                                  <m:r>
                                    <a:rPr lang="es-MX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𝑿</m:t>
                                      </m:r>
                                      <m:r>
                                        <a:rPr lang="es-MX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acc>
                                </m:e>
                              </m:nary>
                            </m:num>
                            <m:den>
                              <m:r>
                                <a:rPr lang="es-MX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  <m:sup>
                          <m:r>
                            <a:rPr lang="es-MX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26" name="Rectángulo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441" y="3543551"/>
                <a:ext cx="2198229" cy="71846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728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00040" y="497242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00" dirty="0">
                <a:solidFill>
                  <a:prstClr val="white"/>
                </a:solidFill>
                <a:latin typeface="Century Gothic" panose="020B0502020202020204"/>
              </a:rPr>
              <a:t>Cañadas de Nanchititla , Luvianos. Méx.</a:t>
            </a:r>
          </a:p>
          <a:p>
            <a:r>
              <a:rPr lang="es-MX" sz="1000" dirty="0">
                <a:solidFill>
                  <a:prstClr val="white"/>
                </a:solidFill>
                <a:latin typeface="Century Gothic" panose="020B0502020202020204"/>
              </a:rPr>
              <a:t>Foto: Dr. Dorantes CEJ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828799" y="1054725"/>
            <a:ext cx="58007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Desviación estándar 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47020" y="1956217"/>
            <a:ext cx="627410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MX" dirty="0"/>
              <a:t>Es una medida de dispersión, medida que informa la distancia media que tienen los datos respecto a su media, expresada en las mismas unidades de medida que la </a:t>
            </a:r>
            <a:r>
              <a:rPr lang="es-MX" dirty="0" smtClean="0"/>
              <a:t>variable</a:t>
            </a:r>
          </a:p>
          <a:p>
            <a:endParaRPr lang="es-MX" dirty="0"/>
          </a:p>
          <a:p>
            <a:pPr>
              <a:buFont typeface="Wingdings" pitchFamily="2" charset="2"/>
              <a:buChar char="ü"/>
            </a:pPr>
            <a:r>
              <a:rPr lang="es-MX" dirty="0"/>
              <a:t>Su objeto es tener una mejor claridad de los datos para describirlos e interpretarlos </a:t>
            </a:r>
          </a:p>
          <a:p>
            <a:pPr>
              <a:buNone/>
            </a:pPr>
            <a:r>
              <a:rPr lang="es-MX" dirty="0"/>
              <a:t> Fórmula   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/>
          </a:p>
          <a:p>
            <a:pPr>
              <a:buNone/>
            </a:pPr>
            <a:r>
              <a:rPr lang="es-MX" dirty="0"/>
              <a:t>Así del ejemplo peso de chivas                         = 6.959 Kg que nos indica que en promedio la distribución de los datos se encuentra a 6. 959 kg del peso medio (52.75)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04821" y="3762376"/>
            <a:ext cx="828675" cy="381000"/>
          </a:xfrm>
          <a:prstGeom prst="rect">
            <a:avLst/>
          </a:prstGeom>
          <a:noFill/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l="79391" t="78097" r="6435" b="13555"/>
          <a:stretch/>
        </p:blipFill>
        <p:spPr>
          <a:xfrm>
            <a:off x="7847937" y="6325148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71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24820" t="12915" r="32891" b="25685"/>
          <a:stretch/>
        </p:blipFill>
        <p:spPr>
          <a:xfrm>
            <a:off x="2357610" y="2291509"/>
            <a:ext cx="3866920" cy="3194892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1928040" y="1320411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800" dirty="0"/>
              <a:t>Distribución normal con datos de peso de 8 chivas 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3"/>
          <a:srcRect l="79391" t="78097" r="6435" b="13555"/>
          <a:stretch/>
        </p:blipFill>
        <p:spPr>
          <a:xfrm>
            <a:off x="7847937" y="6254264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08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MX" dirty="0" smtClean="0"/>
              <a:t>FENOTIPO=PARÁMETROS </a:t>
            </a:r>
            <a:r>
              <a:rPr lang="es-MX" dirty="0"/>
              <a:t>REPRODUCTIVOS Y PRODUCTIVOS </a:t>
            </a:r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3795311" y="115026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Edad a la pubertad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No. de tetas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Tamaño de la camada al nacer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Tamaño de la camada al destete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Peso de la camada al destete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Peso del cerdo a 140 días y 180 días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Tasa de aumento de peso </a:t>
            </a:r>
            <a:r>
              <a:rPr lang="es-MX" dirty="0" smtClean="0"/>
              <a:t>posterior </a:t>
            </a:r>
            <a:r>
              <a:rPr lang="es-MX" dirty="0"/>
              <a:t>al destete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Alimento por unidad de aumento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Espesor de la capa de grasa en los animales vivos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Características de la canal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	Porcentaje de cubierta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	longitud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	Espesor de la capa de grasa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	Área del </a:t>
            </a:r>
            <a:r>
              <a:rPr lang="es-MX" dirty="0" err="1" smtClean="0"/>
              <a:t>longissimus</a:t>
            </a:r>
            <a:r>
              <a:rPr lang="es-MX" dirty="0" smtClean="0"/>
              <a:t> </a:t>
            </a:r>
            <a:r>
              <a:rPr lang="es-MX" dirty="0" err="1"/>
              <a:t>dorsi</a:t>
            </a:r>
            <a:endParaRPr lang="es-MX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	Rendimientos de cortes magros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	Rendimiento de jamón y lomo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	Color de la carne sin cocinar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259018" y="1510542"/>
            <a:ext cx="3392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Caracteres importantes de cerdos </a:t>
            </a:r>
            <a:endParaRPr lang="es-MX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710" y="2965041"/>
            <a:ext cx="2286198" cy="1249788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3"/>
          <a:srcRect l="79391" t="78097" r="6435" b="13555"/>
          <a:stretch/>
        </p:blipFill>
        <p:spPr>
          <a:xfrm>
            <a:off x="7847937" y="6377873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4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Rectángulo 1"/>
          <p:cNvSpPr/>
          <p:nvPr/>
        </p:nvSpPr>
        <p:spPr>
          <a:xfrm>
            <a:off x="473725" y="1558607"/>
            <a:ext cx="749147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dirty="0"/>
              <a:t>Las características cuantitativas se describen en términos de la media, desviación estándar, correlación y regresión, entre otros. Para mostrar información del estado productivo o reproductivo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841708" y="3051626"/>
            <a:ext cx="6755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De forma general la </a:t>
            </a:r>
            <a:r>
              <a:rPr lang="es-MX" u="sng" dirty="0" smtClean="0"/>
              <a:t>media </a:t>
            </a:r>
            <a:r>
              <a:rPr lang="es-MX" dirty="0" smtClean="0"/>
              <a:t>y </a:t>
            </a:r>
            <a:r>
              <a:rPr lang="es-MX" u="sng" dirty="0" smtClean="0"/>
              <a:t>desviación estándar </a:t>
            </a:r>
            <a:r>
              <a:rPr lang="es-MX" dirty="0" smtClean="0"/>
              <a:t>es un buen indicador 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6708" y="3535320"/>
            <a:ext cx="3505504" cy="1341236"/>
          </a:xfrm>
          <a:prstGeom prst="rect">
            <a:avLst/>
          </a:prstGeom>
        </p:spPr>
      </p:pic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5603826"/>
              </p:ext>
            </p:extLst>
          </p:nvPr>
        </p:nvGraphicFramePr>
        <p:xfrm>
          <a:off x="3578676" y="4817592"/>
          <a:ext cx="4018536" cy="1096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Equation" r:id="rId4" imgW="2413000" imgH="520700" progId="Equation.3">
                  <p:embed/>
                </p:oleObj>
              </mc:Choice>
              <mc:Fallback>
                <p:oleObj name="Equation" r:id="rId4" imgW="2413000" imgH="520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8676" y="4817592"/>
                        <a:ext cx="4018536" cy="1096814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2379583" y="4906773"/>
            <a:ext cx="1143000" cy="1066800"/>
          </a:xfrm>
          <a:prstGeom prst="roundRect">
            <a:avLst>
              <a:gd name="adj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</a:rPr>
              <a:t>S</a:t>
            </a:r>
            <a:r>
              <a:rPr kumimoji="0" lang="es-MX" altLang="es-MX" sz="32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</a:rPr>
              <a:t>X</a:t>
            </a:r>
            <a:r>
              <a:rPr kumimoji="0" lang="es-MX" altLang="es-MX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</a:rPr>
              <a:t> =</a:t>
            </a:r>
            <a:endParaRPr kumimoji="0" lang="en-US" altLang="es-MX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6"/>
          <a:srcRect l="79391" t="78097" r="6435" b="13555"/>
          <a:stretch/>
        </p:blipFill>
        <p:spPr>
          <a:xfrm>
            <a:off x="7847937" y="6283015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8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Rectángulo 1"/>
          <p:cNvSpPr/>
          <p:nvPr/>
        </p:nvSpPr>
        <p:spPr>
          <a:xfrm>
            <a:off x="837283" y="1303788"/>
            <a:ext cx="750248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>
                <a:latin typeface="Metropolis Black"/>
              </a:rPr>
              <a:t>Promedios de Comportamiento (±</a:t>
            </a:r>
            <a:r>
              <a:rPr lang="el-GR" dirty="0">
                <a:latin typeface="Metropolis Black"/>
              </a:rPr>
              <a:t>σ) </a:t>
            </a:r>
            <a:r>
              <a:rPr lang="es-MX" dirty="0">
                <a:latin typeface="Metropolis Black"/>
              </a:rPr>
              <a:t>para Características de Importancia Económica en Bovinos para Carne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823292" y="2168678"/>
            <a:ext cx="2572438" cy="3892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s-MX" dirty="0"/>
              <a:t>Intervalo entre </a:t>
            </a:r>
            <a:r>
              <a:rPr lang="es-MX" dirty="0" smtClean="0"/>
              <a:t>partos</a:t>
            </a:r>
            <a:endParaRPr lang="es-MX" dirty="0"/>
          </a:p>
          <a:p>
            <a:pPr>
              <a:lnSpc>
                <a:spcPct val="200000"/>
              </a:lnSpc>
            </a:pPr>
            <a:r>
              <a:rPr lang="es-MX" dirty="0"/>
              <a:t>Peso al </a:t>
            </a:r>
            <a:r>
              <a:rPr lang="es-MX" dirty="0" smtClean="0"/>
              <a:t>nacimiento</a:t>
            </a:r>
            <a:endParaRPr lang="es-MX" dirty="0"/>
          </a:p>
          <a:p>
            <a:pPr>
              <a:lnSpc>
                <a:spcPct val="200000"/>
              </a:lnSpc>
            </a:pPr>
            <a:r>
              <a:rPr lang="es-MX" dirty="0"/>
              <a:t>Peso al destete</a:t>
            </a:r>
          </a:p>
          <a:p>
            <a:pPr>
              <a:lnSpc>
                <a:spcPct val="200000"/>
              </a:lnSpc>
            </a:pPr>
            <a:r>
              <a:rPr lang="es-MX" dirty="0"/>
              <a:t>Peso al año</a:t>
            </a:r>
          </a:p>
          <a:p>
            <a:pPr>
              <a:lnSpc>
                <a:spcPct val="200000"/>
              </a:lnSpc>
            </a:pPr>
            <a:r>
              <a:rPr lang="es-MX" dirty="0"/>
              <a:t>Conversión alimenticia</a:t>
            </a:r>
          </a:p>
          <a:p>
            <a:pPr>
              <a:lnSpc>
                <a:spcPct val="200000"/>
              </a:lnSpc>
            </a:pPr>
            <a:r>
              <a:rPr lang="es-MX" dirty="0"/>
              <a:t>Circunferencia escrotal</a:t>
            </a:r>
          </a:p>
          <a:p>
            <a:pPr>
              <a:lnSpc>
                <a:spcPct val="200000"/>
              </a:lnSpc>
            </a:pPr>
            <a:r>
              <a:rPr lang="es-MX" dirty="0"/>
              <a:t>Grasa dorsal (novillos)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5144877" y="2168678"/>
            <a:ext cx="2616506" cy="3892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s-MX" dirty="0"/>
              <a:t>380 ± 20 d</a:t>
            </a:r>
          </a:p>
          <a:p>
            <a:pPr>
              <a:lnSpc>
                <a:spcPct val="200000"/>
              </a:lnSpc>
            </a:pPr>
            <a:r>
              <a:rPr lang="es-MX" dirty="0"/>
              <a:t>36 ± 5 kg</a:t>
            </a:r>
          </a:p>
          <a:p>
            <a:pPr>
              <a:lnSpc>
                <a:spcPct val="200000"/>
              </a:lnSpc>
            </a:pPr>
            <a:r>
              <a:rPr lang="es-MX" dirty="0"/>
              <a:t>215 ± 25 kg</a:t>
            </a:r>
          </a:p>
          <a:p>
            <a:pPr>
              <a:lnSpc>
                <a:spcPct val="200000"/>
              </a:lnSpc>
            </a:pPr>
            <a:r>
              <a:rPr lang="es-MX" dirty="0"/>
              <a:t>340 ± 30 kg</a:t>
            </a:r>
          </a:p>
          <a:p>
            <a:pPr>
              <a:lnSpc>
                <a:spcPct val="200000"/>
              </a:lnSpc>
            </a:pPr>
            <a:r>
              <a:rPr lang="es-MX" dirty="0"/>
              <a:t>7 ± 0.5 kg alim./kg </a:t>
            </a:r>
            <a:r>
              <a:rPr lang="es-MX" dirty="0" err="1"/>
              <a:t>gan</a:t>
            </a:r>
            <a:r>
              <a:rPr lang="es-MX" dirty="0"/>
              <a:t>.</a:t>
            </a:r>
          </a:p>
          <a:p>
            <a:pPr>
              <a:lnSpc>
                <a:spcPct val="200000"/>
              </a:lnSpc>
            </a:pPr>
            <a:r>
              <a:rPr lang="es-MX" dirty="0"/>
              <a:t>34.5 ± 2 cm</a:t>
            </a:r>
          </a:p>
          <a:p>
            <a:pPr>
              <a:lnSpc>
                <a:spcPct val="200000"/>
              </a:lnSpc>
            </a:pPr>
            <a:r>
              <a:rPr lang="es-MX" dirty="0"/>
              <a:t>1 ± 0.05 cm</a:t>
            </a:r>
          </a:p>
        </p:txBody>
      </p:sp>
      <p:cxnSp>
        <p:nvCxnSpPr>
          <p:cNvPr id="19" name="Conector recto 18"/>
          <p:cNvCxnSpPr/>
          <p:nvPr/>
        </p:nvCxnSpPr>
        <p:spPr>
          <a:xfrm>
            <a:off x="1213909" y="2313542"/>
            <a:ext cx="6890761" cy="110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>
            <a:off x="1213909" y="6165181"/>
            <a:ext cx="68907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2"/>
          <a:srcRect l="79391" t="78097" r="6435" b="13555"/>
          <a:stretch/>
        </p:blipFill>
        <p:spPr>
          <a:xfrm>
            <a:off x="7847937" y="6332467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06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MX" dirty="0"/>
              <a:t/>
            </a:r>
            <a:br>
              <a:rPr lang="es-MX" dirty="0"/>
            </a:br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Rectángulo 1"/>
          <p:cNvSpPr/>
          <p:nvPr/>
        </p:nvSpPr>
        <p:spPr>
          <a:xfrm>
            <a:off x="1514475" y="1305520"/>
            <a:ext cx="677959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Promedios de Comportamiento (±</a:t>
            </a:r>
            <a:r>
              <a:rPr lang="el-GR" dirty="0"/>
              <a:t>σ) </a:t>
            </a:r>
            <a:r>
              <a:rPr lang="es-MX" dirty="0"/>
              <a:t>para Características de Importancia Económica en Bovinos Lecheros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2352102" y="2411481"/>
            <a:ext cx="2857500" cy="2784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s-MX" dirty="0"/>
              <a:t>Intervalo entre </a:t>
            </a:r>
            <a:r>
              <a:rPr lang="es-MX" dirty="0" smtClean="0"/>
              <a:t>partos</a:t>
            </a:r>
            <a:endParaRPr lang="es-MX" dirty="0"/>
          </a:p>
          <a:p>
            <a:pPr>
              <a:lnSpc>
                <a:spcPct val="200000"/>
              </a:lnSpc>
            </a:pPr>
            <a:r>
              <a:rPr lang="es-MX" dirty="0"/>
              <a:t>Días secos</a:t>
            </a:r>
          </a:p>
          <a:p>
            <a:pPr>
              <a:lnSpc>
                <a:spcPct val="200000"/>
              </a:lnSpc>
            </a:pPr>
            <a:r>
              <a:rPr lang="es-MX" dirty="0"/>
              <a:t>Producción de leche</a:t>
            </a:r>
          </a:p>
          <a:p>
            <a:pPr>
              <a:lnSpc>
                <a:spcPct val="200000"/>
              </a:lnSpc>
            </a:pPr>
            <a:r>
              <a:rPr lang="es-MX" dirty="0"/>
              <a:t>Grasa</a:t>
            </a:r>
          </a:p>
          <a:p>
            <a:pPr>
              <a:lnSpc>
                <a:spcPct val="200000"/>
              </a:lnSpc>
            </a:pPr>
            <a:r>
              <a:rPr lang="es-MX" dirty="0"/>
              <a:t>Proteína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4904270" y="2411481"/>
            <a:ext cx="2769366" cy="2784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s-MX" dirty="0"/>
              <a:t>404 ± 75 d</a:t>
            </a:r>
          </a:p>
          <a:p>
            <a:pPr>
              <a:lnSpc>
                <a:spcPct val="200000"/>
              </a:lnSpc>
            </a:pPr>
            <a:r>
              <a:rPr lang="es-MX" dirty="0"/>
              <a:t>83 ± 90 d</a:t>
            </a:r>
          </a:p>
          <a:p>
            <a:pPr>
              <a:lnSpc>
                <a:spcPct val="200000"/>
              </a:lnSpc>
            </a:pPr>
            <a:r>
              <a:rPr lang="es-MX" dirty="0"/>
              <a:t>5,900 ± 250 kg</a:t>
            </a:r>
          </a:p>
          <a:p>
            <a:pPr>
              <a:lnSpc>
                <a:spcPct val="200000"/>
              </a:lnSpc>
            </a:pPr>
            <a:r>
              <a:rPr lang="es-MX" dirty="0"/>
              <a:t>4.4 ± 0.5%</a:t>
            </a:r>
          </a:p>
          <a:p>
            <a:pPr>
              <a:lnSpc>
                <a:spcPct val="200000"/>
              </a:lnSpc>
            </a:pPr>
            <a:r>
              <a:rPr lang="es-MX" dirty="0"/>
              <a:t>3.5 ± 0.4%</a:t>
            </a:r>
          </a:p>
        </p:txBody>
      </p:sp>
      <p:cxnSp>
        <p:nvCxnSpPr>
          <p:cNvPr id="15" name="Conector recto 14"/>
          <p:cNvCxnSpPr/>
          <p:nvPr/>
        </p:nvCxnSpPr>
        <p:spPr>
          <a:xfrm>
            <a:off x="1432193" y="2522863"/>
            <a:ext cx="6861872" cy="550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 flipV="1">
            <a:off x="1432193" y="5398266"/>
            <a:ext cx="6861872" cy="110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2"/>
          <a:srcRect l="79391" t="78097" r="6435" b="13555"/>
          <a:stretch/>
        </p:blipFill>
        <p:spPr>
          <a:xfrm>
            <a:off x="7847937" y="6329421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57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4109003" y="6403453"/>
            <a:ext cx="5012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 smtClean="0">
                <a:latin typeface="Metropolis Black"/>
                <a:cs typeface="Metropolis Black"/>
              </a:rPr>
              <a:t>MEJORAMIENTO GENÉTICO </a:t>
            </a:r>
            <a:r>
              <a:rPr lang="es-ES" sz="900" dirty="0">
                <a:latin typeface="Metropolis Black"/>
                <a:cs typeface="Metropolis Black"/>
              </a:rPr>
              <a:t/>
            </a:r>
            <a:br>
              <a:rPr lang="es-ES" sz="900" dirty="0">
                <a:latin typeface="Metropolis Black"/>
                <a:cs typeface="Metropolis Black"/>
              </a:rPr>
            </a:br>
            <a:r>
              <a:rPr lang="es-ES" sz="900" dirty="0" smtClean="0">
                <a:latin typeface="Metropolis Black"/>
                <a:cs typeface="Metropolis Black"/>
              </a:rPr>
              <a:t>ESTADÍSTICOS BÁSICOS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784823"/>
              </p:ext>
            </p:extLst>
          </p:nvPr>
        </p:nvGraphicFramePr>
        <p:xfrm>
          <a:off x="217315" y="2084373"/>
          <a:ext cx="8681120" cy="2054097"/>
        </p:xfrm>
        <a:graphic>
          <a:graphicData uri="http://schemas.openxmlformats.org/drawingml/2006/table">
            <a:tbl>
              <a:tblPr firstRow="1" bandRow="1"/>
              <a:tblGrid>
                <a:gridCol w="8681120"/>
              </a:tblGrid>
              <a:tr h="36059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PROPÓSITO GENERAL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AC90"/>
                    </a:solidFill>
                  </a:tcPr>
                </a:tc>
              </a:tr>
              <a:tr h="159689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just"/>
                      <a:r>
                        <a:rPr lang="es-MX" sz="1800" dirty="0" smtClean="0">
                          <a:effectLst/>
                          <a:latin typeface="Metropolis Black"/>
                          <a:ea typeface="Times New Roman" panose="02020603050405020304" pitchFamily="18" charset="0"/>
                        </a:rPr>
                        <a:t>Al finalizar el curso el estudiante será capaz de utilizar adecuadamente  la metodología del mejoramiento genético de los animales, permitiéndole estimar los componentes de varianza, parámetros genéticos y predecir valores genéticos con propiedades deseables.</a:t>
                      </a:r>
                    </a:p>
                    <a:p>
                      <a:pPr algn="just"/>
                      <a:endParaRPr lang="es-MX" dirty="0">
                        <a:latin typeface="Metropolis Black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AC90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59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lvl="0" algn="ctr"/>
            <a:r>
              <a:rPr lang="es-MX" dirty="0">
                <a:solidFill>
                  <a:prstClr val="white"/>
                </a:solidFill>
              </a:rPr>
              <a:t/>
            </a:r>
            <a:br>
              <a:rPr lang="es-MX" dirty="0">
                <a:solidFill>
                  <a:prstClr val="white"/>
                </a:solidFill>
              </a:rPr>
            </a:b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Rectángulo 1"/>
          <p:cNvSpPr/>
          <p:nvPr/>
        </p:nvSpPr>
        <p:spPr>
          <a:xfrm>
            <a:off x="828675" y="1395710"/>
            <a:ext cx="7772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Promedios de Comportamiento (±</a:t>
            </a:r>
            <a:r>
              <a:rPr lang="el-GR" dirty="0"/>
              <a:t>σ) </a:t>
            </a:r>
            <a:r>
              <a:rPr lang="es-MX" dirty="0"/>
              <a:t>para Características de Importancia Económica en Porcinos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309458" y="2326486"/>
            <a:ext cx="32255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/>
              <a:t>Tamaño camada </a:t>
            </a:r>
            <a:r>
              <a:rPr lang="es-MX" dirty="0" smtClean="0"/>
              <a:t>al nacimiento</a:t>
            </a:r>
            <a:endParaRPr lang="es-MX" dirty="0"/>
          </a:p>
          <a:p>
            <a:pPr>
              <a:lnSpc>
                <a:spcPct val="150000"/>
              </a:lnSpc>
            </a:pPr>
            <a:r>
              <a:rPr lang="es-MX" dirty="0"/>
              <a:t>Tamaño camada </a:t>
            </a:r>
            <a:r>
              <a:rPr lang="es-MX" dirty="0" smtClean="0"/>
              <a:t> al destete</a:t>
            </a:r>
            <a:endParaRPr lang="es-MX" dirty="0"/>
          </a:p>
          <a:p>
            <a:pPr>
              <a:lnSpc>
                <a:spcPct val="150000"/>
              </a:lnSpc>
            </a:pPr>
            <a:r>
              <a:rPr lang="es-MX" dirty="0"/>
              <a:t>Peso al destete</a:t>
            </a:r>
          </a:p>
          <a:p>
            <a:pPr>
              <a:lnSpc>
                <a:spcPct val="150000"/>
              </a:lnSpc>
            </a:pPr>
            <a:r>
              <a:rPr lang="es-MX" dirty="0"/>
              <a:t>Peso camada a 21 d</a:t>
            </a:r>
          </a:p>
          <a:p>
            <a:pPr>
              <a:lnSpc>
                <a:spcPct val="150000"/>
              </a:lnSpc>
            </a:pPr>
            <a:r>
              <a:rPr lang="es-MX" dirty="0"/>
              <a:t>Conversión alimenticia</a:t>
            </a:r>
          </a:p>
          <a:p>
            <a:pPr>
              <a:lnSpc>
                <a:spcPct val="150000"/>
              </a:lnSpc>
            </a:pPr>
            <a:r>
              <a:rPr lang="es-MX" dirty="0"/>
              <a:t>Días a los 100 kg</a:t>
            </a:r>
          </a:p>
          <a:p>
            <a:pPr>
              <a:lnSpc>
                <a:spcPct val="150000"/>
              </a:lnSpc>
            </a:pPr>
            <a:r>
              <a:rPr lang="es-MX" dirty="0"/>
              <a:t>Grasa dorsal</a:t>
            </a:r>
          </a:p>
          <a:p>
            <a:pPr>
              <a:lnSpc>
                <a:spcPct val="150000"/>
              </a:lnSpc>
            </a:pPr>
            <a:r>
              <a:rPr lang="es-MX" dirty="0"/>
              <a:t>Área del ojo del lomo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5106318" y="2343447"/>
            <a:ext cx="2781759" cy="337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nn-NO" dirty="0"/>
              <a:t>9.8 ± 2.8</a:t>
            </a:r>
          </a:p>
          <a:p>
            <a:pPr>
              <a:lnSpc>
                <a:spcPct val="150000"/>
              </a:lnSpc>
            </a:pPr>
            <a:r>
              <a:rPr lang="nn-NO" dirty="0"/>
              <a:t>7.3 ± 2.8</a:t>
            </a:r>
          </a:p>
          <a:p>
            <a:pPr>
              <a:lnSpc>
                <a:spcPct val="150000"/>
              </a:lnSpc>
            </a:pPr>
            <a:r>
              <a:rPr lang="nn-NO" dirty="0"/>
              <a:t>6.4 ± 0.7 kg</a:t>
            </a:r>
          </a:p>
          <a:p>
            <a:pPr>
              <a:lnSpc>
                <a:spcPct val="150000"/>
              </a:lnSpc>
            </a:pPr>
            <a:r>
              <a:rPr lang="nn-NO" dirty="0"/>
              <a:t>45.4 ± 6.8 kg</a:t>
            </a:r>
          </a:p>
          <a:p>
            <a:pPr>
              <a:lnSpc>
                <a:spcPct val="150000"/>
              </a:lnSpc>
            </a:pPr>
            <a:r>
              <a:rPr lang="nn-NO" dirty="0"/>
              <a:t>3.8 ± 0.2 kg alim./kg gan.</a:t>
            </a:r>
          </a:p>
          <a:p>
            <a:pPr>
              <a:lnSpc>
                <a:spcPct val="150000"/>
              </a:lnSpc>
            </a:pPr>
            <a:r>
              <a:rPr lang="nn-NO" dirty="0"/>
              <a:t>175 ± 12 d</a:t>
            </a:r>
          </a:p>
          <a:p>
            <a:pPr>
              <a:lnSpc>
                <a:spcPct val="150000"/>
              </a:lnSpc>
            </a:pPr>
            <a:r>
              <a:rPr lang="nn-NO" dirty="0"/>
              <a:t>3.3 ± 0.4 cm</a:t>
            </a:r>
          </a:p>
          <a:p>
            <a:pPr>
              <a:lnSpc>
                <a:spcPct val="150000"/>
              </a:lnSpc>
            </a:pPr>
            <a:r>
              <a:rPr lang="nn-NO" dirty="0"/>
              <a:t>27.7 ± 1.6 cm2</a:t>
            </a:r>
          </a:p>
        </p:txBody>
      </p:sp>
      <p:cxnSp>
        <p:nvCxnSpPr>
          <p:cNvPr id="16" name="Conector recto 15"/>
          <p:cNvCxnSpPr/>
          <p:nvPr/>
        </p:nvCxnSpPr>
        <p:spPr>
          <a:xfrm>
            <a:off x="828675" y="2423711"/>
            <a:ext cx="7772400" cy="110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738130" y="5691974"/>
            <a:ext cx="7862945" cy="248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Imagen 19"/>
          <p:cNvPicPr>
            <a:picLocks noChangeAspect="1"/>
          </p:cNvPicPr>
          <p:nvPr/>
        </p:nvPicPr>
        <p:blipFill rotWithShape="1">
          <a:blip r:embed="rId3"/>
          <a:srcRect l="79391" t="78097" r="6435" b="13555"/>
          <a:stretch/>
        </p:blipFill>
        <p:spPr>
          <a:xfrm>
            <a:off x="7847937" y="6279316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5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Rectángulo 12"/>
          <p:cNvSpPr/>
          <p:nvPr/>
        </p:nvSpPr>
        <p:spPr>
          <a:xfrm>
            <a:off x="1571625" y="1395710"/>
            <a:ext cx="6343649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Promedios de Comportamiento (±σ) para Características de Importancia Económica en Gallinas y Pollos de Engorda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1834308" y="2683676"/>
            <a:ext cx="2457450" cy="2784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s-MX" dirty="0"/>
              <a:t>Postura en primer año</a:t>
            </a:r>
          </a:p>
          <a:p>
            <a:pPr>
              <a:lnSpc>
                <a:spcPct val="200000"/>
              </a:lnSpc>
            </a:pPr>
            <a:r>
              <a:rPr lang="es-MX" dirty="0"/>
              <a:t>Peso del huevo</a:t>
            </a:r>
          </a:p>
          <a:p>
            <a:pPr>
              <a:lnSpc>
                <a:spcPct val="200000"/>
              </a:lnSpc>
            </a:pPr>
            <a:r>
              <a:rPr lang="es-MX" dirty="0"/>
              <a:t>Peso maduro</a:t>
            </a:r>
          </a:p>
          <a:p>
            <a:pPr>
              <a:lnSpc>
                <a:spcPct val="200000"/>
              </a:lnSpc>
            </a:pPr>
            <a:r>
              <a:rPr lang="es-MX" dirty="0"/>
              <a:t>Peso de la pechuga</a:t>
            </a:r>
          </a:p>
          <a:p>
            <a:pPr>
              <a:lnSpc>
                <a:spcPct val="200000"/>
              </a:lnSpc>
            </a:pPr>
            <a:r>
              <a:rPr lang="es-MX" dirty="0"/>
              <a:t>Conversión alimenticia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5372100" y="2683677"/>
            <a:ext cx="3086100" cy="2784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s-MX" dirty="0"/>
              <a:t>300 ± 3 huevos</a:t>
            </a:r>
          </a:p>
          <a:p>
            <a:pPr>
              <a:lnSpc>
                <a:spcPct val="200000"/>
              </a:lnSpc>
            </a:pPr>
            <a:r>
              <a:rPr lang="es-MX" dirty="0"/>
              <a:t>58 ± 4.6 g</a:t>
            </a:r>
          </a:p>
          <a:p>
            <a:pPr>
              <a:lnSpc>
                <a:spcPct val="200000"/>
              </a:lnSpc>
            </a:pPr>
            <a:r>
              <a:rPr lang="es-MX" dirty="0"/>
              <a:t>2.4 ± 0.9 kg</a:t>
            </a:r>
          </a:p>
          <a:p>
            <a:pPr>
              <a:lnSpc>
                <a:spcPct val="200000"/>
              </a:lnSpc>
            </a:pPr>
            <a:r>
              <a:rPr lang="es-MX" dirty="0"/>
              <a:t>290 ± 58 g</a:t>
            </a:r>
          </a:p>
          <a:p>
            <a:pPr>
              <a:lnSpc>
                <a:spcPct val="200000"/>
              </a:lnSpc>
            </a:pPr>
            <a:r>
              <a:rPr lang="es-MX" dirty="0"/>
              <a:t>2.45 ± 0.4 kg alim./kg </a:t>
            </a:r>
            <a:r>
              <a:rPr lang="es-MX" dirty="0" err="1"/>
              <a:t>gan</a:t>
            </a:r>
            <a:r>
              <a:rPr lang="es-MX" dirty="0"/>
              <a:t>.</a:t>
            </a:r>
          </a:p>
        </p:txBody>
      </p:sp>
      <p:cxnSp>
        <p:nvCxnSpPr>
          <p:cNvPr id="17" name="Conector recto 16"/>
          <p:cNvCxnSpPr/>
          <p:nvPr/>
        </p:nvCxnSpPr>
        <p:spPr>
          <a:xfrm>
            <a:off x="1571625" y="2544896"/>
            <a:ext cx="644865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 flipV="1">
            <a:off x="1571625" y="5563518"/>
            <a:ext cx="6713059" cy="44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2"/>
          <a:srcRect l="79391" t="78097" r="6435" b="13555"/>
          <a:stretch/>
        </p:blipFill>
        <p:spPr>
          <a:xfrm>
            <a:off x="7810168" y="6279969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07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1531743" y="1267983"/>
            <a:ext cx="657292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Promedios de Comportamiento (±</a:t>
            </a:r>
            <a:r>
              <a:rPr lang="el-GR" dirty="0"/>
              <a:t>σ) </a:t>
            </a:r>
            <a:r>
              <a:rPr lang="es-MX" dirty="0"/>
              <a:t>para Características de Importancia Económica en Ovinos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2286000" y="2413338"/>
            <a:ext cx="2686050" cy="2957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/>
              <a:t>No. corderos nacidos</a:t>
            </a:r>
          </a:p>
          <a:p>
            <a:pPr>
              <a:lnSpc>
                <a:spcPct val="150000"/>
              </a:lnSpc>
            </a:pPr>
            <a:r>
              <a:rPr lang="es-MX" dirty="0"/>
              <a:t>Peso al nacimiento</a:t>
            </a:r>
          </a:p>
          <a:p>
            <a:pPr>
              <a:lnSpc>
                <a:spcPct val="150000"/>
              </a:lnSpc>
            </a:pPr>
            <a:r>
              <a:rPr lang="es-MX" dirty="0"/>
              <a:t>Peso al destete (60 d)</a:t>
            </a:r>
          </a:p>
          <a:p>
            <a:pPr>
              <a:lnSpc>
                <a:spcPct val="150000"/>
              </a:lnSpc>
            </a:pPr>
            <a:r>
              <a:rPr lang="es-MX" dirty="0"/>
              <a:t>Peso al año</a:t>
            </a:r>
          </a:p>
          <a:p>
            <a:pPr>
              <a:lnSpc>
                <a:spcPct val="150000"/>
              </a:lnSpc>
            </a:pPr>
            <a:r>
              <a:rPr lang="es-MX" dirty="0"/>
              <a:t>Área del ojo del lomo</a:t>
            </a:r>
          </a:p>
          <a:p>
            <a:pPr>
              <a:lnSpc>
                <a:spcPct val="150000"/>
              </a:lnSpc>
            </a:pPr>
            <a:r>
              <a:rPr lang="es-MX" dirty="0"/>
              <a:t>Peso del vellón sucio</a:t>
            </a:r>
          </a:p>
          <a:p>
            <a:pPr>
              <a:lnSpc>
                <a:spcPct val="150000"/>
              </a:lnSpc>
            </a:pPr>
            <a:r>
              <a:rPr lang="es-MX" dirty="0"/>
              <a:t>Largo de la fibra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5114581" y="2436016"/>
            <a:ext cx="2371725" cy="2957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/>
              <a:t>1.3 ± 0.3 corderos</a:t>
            </a:r>
          </a:p>
          <a:p>
            <a:pPr>
              <a:lnSpc>
                <a:spcPct val="150000"/>
              </a:lnSpc>
            </a:pPr>
            <a:r>
              <a:rPr lang="es-MX" dirty="0"/>
              <a:t>4 ± 1.4 kg</a:t>
            </a:r>
          </a:p>
          <a:p>
            <a:pPr>
              <a:lnSpc>
                <a:spcPct val="150000"/>
              </a:lnSpc>
            </a:pPr>
            <a:r>
              <a:rPr lang="es-MX" dirty="0"/>
              <a:t>20.4 ± 3.6 kg</a:t>
            </a:r>
          </a:p>
          <a:p>
            <a:pPr>
              <a:lnSpc>
                <a:spcPct val="150000"/>
              </a:lnSpc>
            </a:pPr>
            <a:r>
              <a:rPr lang="es-MX" dirty="0"/>
              <a:t>68 ± 13.6 kg</a:t>
            </a:r>
          </a:p>
          <a:p>
            <a:pPr>
              <a:lnSpc>
                <a:spcPct val="150000"/>
              </a:lnSpc>
            </a:pPr>
            <a:r>
              <a:rPr lang="es-MX" dirty="0"/>
              <a:t>13.5 ± 0.7 cm2</a:t>
            </a:r>
          </a:p>
          <a:p>
            <a:pPr>
              <a:lnSpc>
                <a:spcPct val="150000"/>
              </a:lnSpc>
            </a:pPr>
            <a:r>
              <a:rPr lang="es-MX" dirty="0"/>
              <a:t>3.6 ± 0.5 kg</a:t>
            </a:r>
          </a:p>
          <a:p>
            <a:pPr>
              <a:lnSpc>
                <a:spcPct val="150000"/>
              </a:lnSpc>
            </a:pPr>
            <a:r>
              <a:rPr lang="es-MX" dirty="0"/>
              <a:t>6.4 ± 1.3 cm</a:t>
            </a:r>
          </a:p>
        </p:txBody>
      </p:sp>
      <p:cxnSp>
        <p:nvCxnSpPr>
          <p:cNvPr id="14" name="Conector recto 13"/>
          <p:cNvCxnSpPr/>
          <p:nvPr/>
        </p:nvCxnSpPr>
        <p:spPr>
          <a:xfrm flipV="1">
            <a:off x="1531743" y="2413338"/>
            <a:ext cx="6572927" cy="226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 flipV="1">
            <a:off x="1663547" y="5486400"/>
            <a:ext cx="6246564" cy="330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2"/>
          <a:srcRect l="79391" t="78097" r="6435" b="13555"/>
          <a:stretch/>
        </p:blipFill>
        <p:spPr>
          <a:xfrm>
            <a:off x="7847937" y="6202563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04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581" y="1206332"/>
            <a:ext cx="6687089" cy="4619599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3"/>
          <a:srcRect l="79391" t="78097" r="6435" b="13555"/>
          <a:stretch/>
        </p:blipFill>
        <p:spPr>
          <a:xfrm>
            <a:off x="7847937" y="6279969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77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1213909" y="1221700"/>
            <a:ext cx="68618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Coeficiente de variación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85775" y="2053239"/>
            <a:ext cx="6372225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MX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Para los datos de 8 chivos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3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Cv</a:t>
            </a:r>
            <a:r>
              <a:rPr kumimoji="0" lang="es-MX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 = (6.959/52.75)*100 = 13.1924</a:t>
            </a:r>
          </a:p>
        </p:txBody>
      </p:sp>
      <p:pic>
        <p:nvPicPr>
          <p:cNvPr id="12" name="Picture 2" descr=" C_V = \frac{\sigma}{\bar{x}} \cdot 100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7449" y="2165013"/>
            <a:ext cx="2401102" cy="785818"/>
          </a:xfrm>
          <a:prstGeom prst="rect">
            <a:avLst/>
          </a:prstGeom>
          <a:noFill/>
        </p:spPr>
      </p:pic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635900"/>
              </p:ext>
            </p:extLst>
          </p:nvPr>
        </p:nvGraphicFramePr>
        <p:xfrm>
          <a:off x="1481768" y="3997960"/>
          <a:ext cx="6096000" cy="239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Cv</a:t>
                      </a:r>
                      <a:r>
                        <a:rPr lang="es-MX" dirty="0" smtClean="0"/>
                        <a:t> para experimentos agrícola-</a:t>
                      </a:r>
                      <a:r>
                        <a:rPr lang="es-MX" baseline="0" dirty="0" smtClean="0"/>
                        <a:t> ganaderos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0</a:t>
                      </a:r>
                      <a:r>
                        <a:rPr lang="es-MX" baseline="0" dirty="0" smtClean="0"/>
                        <a:t> – 15  %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Altamente</a:t>
                      </a:r>
                      <a:r>
                        <a:rPr lang="es-MX" baseline="0" dirty="0" smtClean="0"/>
                        <a:t> confiable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15 – 30 %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Confiable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30- 40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Baja confiabilidad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40 - </a:t>
                      </a:r>
                      <a:r>
                        <a:rPr lang="el-GR" dirty="0" smtClean="0"/>
                        <a:t>α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Datos</a:t>
                      </a:r>
                      <a:r>
                        <a:rPr lang="es-MX" baseline="0" dirty="0" smtClean="0"/>
                        <a:t> muy heterogéneos se recomienda volver a obtener los datos  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3"/>
          <a:srcRect l="79391" t="78097" r="6435" b="13555"/>
          <a:stretch/>
        </p:blipFill>
        <p:spPr>
          <a:xfrm>
            <a:off x="7851749" y="6279969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7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171700" y="1203905"/>
            <a:ext cx="5872182" cy="70483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s-MX" sz="3300" dirty="0">
                <a:solidFill>
                  <a:sysClr val="windowText" lastClr="000000"/>
                </a:solidFill>
                <a:latin typeface="Calibri"/>
              </a:rPr>
              <a:t>Coeficiente de variación (CV)</a:t>
            </a:r>
          </a:p>
        </p:txBody>
      </p:sp>
      <p:sp>
        <p:nvSpPr>
          <p:cNvPr id="5" name="Rectángulo 4"/>
          <p:cNvSpPr/>
          <p:nvPr/>
        </p:nvSpPr>
        <p:spPr>
          <a:xfrm>
            <a:off x="826477" y="1843182"/>
            <a:ext cx="8018585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685800">
              <a:spcBef>
                <a:spcPct val="20000"/>
              </a:spcBef>
            </a:pPr>
            <a:r>
              <a:rPr lang="es-MX" sz="2400" dirty="0">
                <a:solidFill>
                  <a:prstClr val="black"/>
                </a:solidFill>
                <a:latin typeface="Calibri"/>
              </a:rPr>
              <a:t>Es una medida de dispersión, muestra una mejor interpretación porcentual del grado de variabilidad  que la Desviación Estándar </a:t>
            </a:r>
          </a:p>
          <a:p>
            <a:pPr marL="257175" indent="-257175" defTabSz="685800">
              <a:spcBef>
                <a:spcPct val="20000"/>
              </a:spcBef>
            </a:pPr>
            <a:r>
              <a:rPr lang="es-MX" sz="2400" dirty="0">
                <a:solidFill>
                  <a:prstClr val="black"/>
                </a:solidFill>
                <a:latin typeface="Calibri"/>
              </a:rPr>
              <a:t>A mayor valor de CV </a:t>
            </a:r>
            <a:r>
              <a:rPr lang="es-MX" sz="2400" u="sng" dirty="0">
                <a:solidFill>
                  <a:prstClr val="black"/>
                </a:solidFill>
                <a:latin typeface="Calibri"/>
              </a:rPr>
              <a:t>mayor heterogeneidad</a:t>
            </a:r>
          </a:p>
          <a:p>
            <a:pPr marL="257175" indent="-257175" defTabSz="685800">
              <a:spcBef>
                <a:spcPct val="20000"/>
              </a:spcBef>
            </a:pPr>
            <a:r>
              <a:rPr lang="es-MX" sz="2400" dirty="0">
                <a:solidFill>
                  <a:prstClr val="black"/>
                </a:solidFill>
                <a:latin typeface="Calibri"/>
              </a:rPr>
              <a:t>A menor CV </a:t>
            </a:r>
            <a:r>
              <a:rPr lang="es-MX" sz="2400" u="sng" dirty="0">
                <a:solidFill>
                  <a:prstClr val="black"/>
                </a:solidFill>
                <a:latin typeface="Calibri"/>
              </a:rPr>
              <a:t>mayor homogeneidad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546922" y="4669233"/>
            <a:ext cx="38940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es-MX" sz="2400" kern="0" dirty="0">
                <a:solidFill>
                  <a:prstClr val="black"/>
                </a:solidFill>
                <a:latin typeface="Calibri"/>
              </a:rPr>
              <a:t>Formula                          y en % </a:t>
            </a:r>
            <a:endParaRPr lang="es-MX" sz="1350" kern="0" dirty="0">
              <a:solidFill>
                <a:sysClr val="windowText" lastClr="000000"/>
              </a:solidFill>
            </a:endParaRPr>
          </a:p>
        </p:txBody>
      </p:sp>
      <p:pic>
        <p:nvPicPr>
          <p:cNvPr id="7" name="Picture 2" descr=" C_V = \frac{\sigma}{\bar{x}}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1506" y="4669233"/>
            <a:ext cx="1080497" cy="589364"/>
          </a:xfrm>
          <a:prstGeom prst="rect">
            <a:avLst/>
          </a:prstGeom>
          <a:noFill/>
        </p:spPr>
      </p:pic>
      <p:pic>
        <p:nvPicPr>
          <p:cNvPr id="8" name="Picture 4" descr=" C_V = \frac{\sigma}{\bar{x}} \cdot 100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27414" y="4614681"/>
            <a:ext cx="1967516" cy="643916"/>
          </a:xfrm>
          <a:prstGeom prst="rect">
            <a:avLst/>
          </a:prstGeom>
          <a:noFill/>
        </p:spPr>
      </p:pic>
      <p:sp>
        <p:nvSpPr>
          <p:cNvPr id="9" name="Rectángulo 8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4"/>
          <a:srcRect l="79391" t="78097" r="6435" b="13555"/>
          <a:stretch/>
        </p:blipFill>
        <p:spPr>
          <a:xfrm>
            <a:off x="7847937" y="6312465"/>
            <a:ext cx="1296063" cy="42937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8831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039816" y="1308340"/>
            <a:ext cx="620736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0"/>
              </a:spcAft>
            </a:pPr>
            <a:r>
              <a:rPr lang="es-MX" altLang="es-MX" sz="2700" dirty="0">
                <a:latin typeface="Tahoma" panose="020B0604030504040204" pitchFamily="34" charset="0"/>
              </a:rPr>
              <a:t>Variación Conjunta entre Dos Variables</a:t>
            </a:r>
            <a:endParaRPr lang="en-US" altLang="es-MX" sz="2700" dirty="0">
              <a:latin typeface="Tahoma" panose="020B060403050404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039816" y="2052171"/>
            <a:ext cx="4572000" cy="30285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 indent="-257175" defTabSz="6858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es-MX" altLang="es-MX" dirty="0">
                <a:effectLst>
                  <a:outerShdw blurRad="38100" dist="38100" dir="2700000" algn="tl">
                    <a:srgbClr val="000000"/>
                  </a:outerShdw>
                </a:effectLst>
                <a:latin typeface="Metropolis Black"/>
              </a:rPr>
              <a:t>Covarianza: medida básica de la variación conjunta entre dos variables</a:t>
            </a:r>
          </a:p>
          <a:p>
            <a:pPr marL="557213" lvl="1" indent="-214313" defTabSz="685800"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FontTx/>
              <a:buChar char="–"/>
            </a:pPr>
            <a:r>
              <a:rPr lang="es-MX" altLang="es-MX" dirty="0">
                <a:effectLst>
                  <a:outerShdw blurRad="38100" dist="38100" dir="2700000" algn="tl">
                    <a:srgbClr val="000000"/>
                  </a:outerShdw>
                </a:effectLst>
                <a:latin typeface="Metropolis Black"/>
              </a:rPr>
              <a:t>Difícil de interpretar, sus unidades de medida dependen de las características consideradas (</a:t>
            </a:r>
            <a:r>
              <a:rPr lang="es-MX" altLang="es-MX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Metropolis Black"/>
              </a:rPr>
              <a:t>ejm</a:t>
            </a:r>
            <a:r>
              <a:rPr lang="es-MX" altLang="es-MX" dirty="0">
                <a:effectLst>
                  <a:outerShdw blurRad="38100" dist="38100" dir="2700000" algn="tl">
                    <a:srgbClr val="000000"/>
                  </a:outerShdw>
                </a:effectLst>
                <a:latin typeface="Metropolis Black"/>
              </a:rPr>
              <a:t>. -20 kg.cm)</a:t>
            </a:r>
          </a:p>
          <a:p>
            <a:pPr marL="557213" lvl="1" indent="-214313" defTabSz="685800"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FontTx/>
              <a:buChar char="–"/>
            </a:pPr>
            <a:r>
              <a:rPr lang="es-MX" altLang="es-MX" dirty="0">
                <a:effectLst>
                  <a:outerShdw blurRad="38100" dist="38100" dir="2700000" algn="tl">
                    <a:srgbClr val="000000"/>
                  </a:outerShdw>
                </a:effectLst>
                <a:latin typeface="Metropolis Black"/>
              </a:rPr>
              <a:t>El signo es importante</a:t>
            </a:r>
          </a:p>
          <a:p>
            <a:pPr marL="257175" indent="-257175" defTabSz="6858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es-MX" altLang="es-MX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Correlación</a:t>
            </a:r>
          </a:p>
          <a:p>
            <a:pPr marL="257175" indent="-257175" defTabSz="6858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es-MX" altLang="es-MX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Regresión</a:t>
            </a:r>
            <a:endParaRPr lang="en-US" altLang="es-MX" sz="2400" dirty="0"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</p:txBody>
      </p:sp>
      <p:sp>
        <p:nvSpPr>
          <p:cNvPr id="6" name="Rectángulo 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79391" t="78097" r="6435" b="13555"/>
          <a:stretch/>
        </p:blipFill>
        <p:spPr>
          <a:xfrm>
            <a:off x="7851749" y="6265194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33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66092" y="1273170"/>
            <a:ext cx="699867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0"/>
              </a:spcAft>
            </a:pPr>
            <a:r>
              <a:rPr lang="es-MX" altLang="es-MX" sz="2700" dirty="0">
                <a:latin typeface="Tahoma" panose="020B0604030504040204" pitchFamily="34" charset="0"/>
              </a:rPr>
              <a:t>Ejemplos de Signos de la Covarianza</a:t>
            </a:r>
            <a:endParaRPr lang="en-US" altLang="es-MX" sz="2700" dirty="0">
              <a:latin typeface="Tahoma" panose="020B060403050404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944510" y="2174863"/>
            <a:ext cx="699867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685800" fontAlgn="base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es-MX" altLang="es-MX" dirty="0">
                <a:effectLst>
                  <a:outerShdw blurRad="38100" dist="38100" dir="2700000" algn="tl">
                    <a:srgbClr val="000000"/>
                  </a:outerShdw>
                </a:effectLst>
                <a:latin typeface="Metropolis Black"/>
              </a:rPr>
              <a:t>La covarianza entre valores genéticos de circunferencia escrotal y edad a la pubertad es </a:t>
            </a:r>
            <a:r>
              <a:rPr lang="es-MX" altLang="es-MX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Metropolis Black"/>
              </a:rPr>
              <a:t>negativa</a:t>
            </a:r>
          </a:p>
          <a:p>
            <a:pPr defTabSz="685800" fontAlgn="base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</a:pPr>
            <a:endParaRPr lang="es-MX" altLang="es-MX" dirty="0" smtClean="0">
              <a:effectLst>
                <a:outerShdw blurRad="38100" dist="38100" dir="2700000" algn="tl">
                  <a:srgbClr val="000000"/>
                </a:outerShdw>
              </a:effectLst>
              <a:latin typeface="Metropolis Black"/>
            </a:endParaRPr>
          </a:p>
          <a:p>
            <a:pPr marL="257175" indent="-257175" defTabSz="685800" fontAlgn="base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es-MX" altLang="es-MX" dirty="0">
                <a:effectLst>
                  <a:outerShdw blurRad="38100" dist="38100" dir="2700000" algn="tl">
                    <a:srgbClr val="000000"/>
                  </a:outerShdw>
                </a:effectLst>
                <a:latin typeface="Metropolis Black"/>
              </a:rPr>
              <a:t>La covarianza entre peso al destete en borregos y peso del vellón sucio es positiva</a:t>
            </a:r>
          </a:p>
          <a:p>
            <a:pPr marL="257175" indent="-257175" defTabSz="685800" fontAlgn="base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endParaRPr lang="es-MX" altLang="es-MX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etropolis Black"/>
            </a:endParaRPr>
          </a:p>
        </p:txBody>
      </p:sp>
      <p:sp>
        <p:nvSpPr>
          <p:cNvPr id="6" name="Rectángulo 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79391" t="78097" r="6435" b="13555"/>
          <a:stretch/>
        </p:blipFill>
        <p:spPr>
          <a:xfrm>
            <a:off x="7847937" y="6222841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48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576567" y="1357827"/>
            <a:ext cx="388535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0"/>
              </a:spcAft>
            </a:pPr>
            <a:r>
              <a:rPr lang="es-MX" altLang="es-MX" sz="2700" dirty="0">
                <a:latin typeface="Tahoma" panose="020B0604030504040204" pitchFamily="34" charset="0"/>
              </a:rPr>
              <a:t>Cálculo de la Covarianza</a:t>
            </a:r>
            <a:endParaRPr lang="en-US" altLang="es-MX" sz="2700" dirty="0">
              <a:latin typeface="Tahoma" panose="020B0604030504040204" pitchFamily="34" charset="0"/>
            </a:endParaRPr>
          </a:p>
        </p:txBody>
      </p:sp>
      <p:sp>
        <p:nvSpPr>
          <p:cNvPr id="5" name="AutoShape 55"/>
          <p:cNvSpPr>
            <a:spLocks noChangeArrowheads="1"/>
          </p:cNvSpPr>
          <p:nvPr/>
        </p:nvSpPr>
        <p:spPr bwMode="auto">
          <a:xfrm>
            <a:off x="1732086" y="2658835"/>
            <a:ext cx="1600200" cy="8001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rgbClr val="FF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MX" sz="2400" kern="0" dirty="0" err="1">
                <a:solidFill>
                  <a:srgbClr val="FFFFFF"/>
                </a:solidFill>
                <a:latin typeface="Tahoma" panose="020B0604030504040204" pitchFamily="34" charset="0"/>
              </a:rPr>
              <a:t>Cov</a:t>
            </a:r>
            <a:r>
              <a:rPr lang="es-MX" altLang="es-MX" sz="2400" kern="0" dirty="0">
                <a:solidFill>
                  <a:srgbClr val="FFFFFF"/>
                </a:solidFill>
                <a:latin typeface="Tahoma" panose="020B0604030504040204" pitchFamily="34" charset="0"/>
              </a:rPr>
              <a:t>(X,Y) =</a:t>
            </a:r>
            <a:endParaRPr lang="en-US" altLang="es-MX" sz="2400" kern="0" dirty="0">
              <a:solidFill>
                <a:srgbClr val="FFFFFF"/>
              </a:solidFill>
              <a:latin typeface="Tahoma" panose="020B0604030504040204" pitchFamily="34" charset="0"/>
            </a:endParaRPr>
          </a:p>
        </p:txBody>
      </p:sp>
      <p:grpSp>
        <p:nvGrpSpPr>
          <p:cNvPr id="6" name="Group 53"/>
          <p:cNvGrpSpPr>
            <a:grpSpLocks/>
          </p:cNvGrpSpPr>
          <p:nvPr/>
        </p:nvGrpSpPr>
        <p:grpSpPr bwMode="auto">
          <a:xfrm>
            <a:off x="3612082" y="2519369"/>
            <a:ext cx="2857500" cy="1329928"/>
            <a:chOff x="1200" y="1293"/>
            <a:chExt cx="2400" cy="1117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2124" y="1546"/>
              <a:ext cx="195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sz="1350" kern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1584" y="1293"/>
              <a:ext cx="180" cy="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s-MX" sz="5025" kern="0">
                  <a:solidFill>
                    <a:srgbClr val="000000"/>
                  </a:solidFill>
                  <a:latin typeface="Symbol" panose="05050102010706020507" pitchFamily="18" charset="2"/>
                </a:rPr>
                <a:t>(</a:t>
              </a:r>
              <a:endParaRPr lang="en-US" altLang="es-MX" sz="1350" kern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2338" y="1293"/>
              <a:ext cx="180" cy="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s-MX" sz="5025" kern="0">
                  <a:solidFill>
                    <a:srgbClr val="000000"/>
                  </a:solidFill>
                  <a:latin typeface="Symbol" panose="05050102010706020507" pitchFamily="18" charset="2"/>
                </a:rPr>
                <a:t>)</a:t>
              </a:r>
              <a:endParaRPr lang="en-US" altLang="es-MX" sz="1350" kern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" name="Rectangle 27"/>
            <p:cNvSpPr>
              <a:spLocks noChangeArrowheads="1"/>
            </p:cNvSpPr>
            <p:nvPr/>
          </p:nvSpPr>
          <p:spPr bwMode="auto">
            <a:xfrm>
              <a:off x="2388" y="2032"/>
              <a:ext cx="158" cy="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s-MX" sz="2925" kern="0">
                  <a:solidFill>
                    <a:srgbClr val="000000"/>
                  </a:solidFill>
                  <a:latin typeface="Times New Roman" panose="02020603050405020304" pitchFamily="18" charset="0"/>
                </a:rPr>
                <a:t>1</a:t>
              </a:r>
              <a:endParaRPr lang="en-US" altLang="es-MX" sz="1350" kern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2" name="Rectangle 34"/>
            <p:cNvSpPr>
              <a:spLocks noChangeArrowheads="1"/>
            </p:cNvSpPr>
            <p:nvPr/>
          </p:nvSpPr>
          <p:spPr bwMode="auto">
            <a:xfrm>
              <a:off x="2239" y="1996"/>
              <a:ext cx="172" cy="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s-MX" sz="2925" kern="0">
                  <a:solidFill>
                    <a:srgbClr val="000000"/>
                  </a:solidFill>
                  <a:latin typeface="Symbol" panose="05050102010706020507" pitchFamily="18" charset="2"/>
                </a:rPr>
                <a:t>-</a:t>
              </a:r>
              <a:endParaRPr lang="en-US" altLang="es-MX" sz="1350" kern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3" name="Rectangle 35"/>
            <p:cNvSpPr>
              <a:spLocks noChangeArrowheads="1"/>
            </p:cNvSpPr>
            <p:nvPr/>
          </p:nvSpPr>
          <p:spPr bwMode="auto">
            <a:xfrm>
              <a:off x="1945" y="1523"/>
              <a:ext cx="172" cy="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s-MX" sz="2925" kern="0">
                  <a:solidFill>
                    <a:srgbClr val="000000"/>
                  </a:solidFill>
                  <a:latin typeface="Symbol" panose="05050102010706020507" pitchFamily="18" charset="2"/>
                </a:rPr>
                <a:t>-</a:t>
              </a:r>
              <a:endParaRPr lang="en-US" altLang="es-MX" sz="1350" kern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4" name="Rectangle 38"/>
            <p:cNvSpPr>
              <a:spLocks noChangeArrowheads="1"/>
            </p:cNvSpPr>
            <p:nvPr/>
          </p:nvSpPr>
          <p:spPr bwMode="auto">
            <a:xfrm>
              <a:off x="1248" y="1440"/>
              <a:ext cx="334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s-MX" sz="4350" kern="0" dirty="0">
                  <a:solidFill>
                    <a:srgbClr val="000000"/>
                  </a:solidFill>
                  <a:latin typeface="Symbol" panose="05050102010706020507" pitchFamily="18" charset="2"/>
                </a:rPr>
                <a:t>å</a:t>
              </a:r>
              <a:endParaRPr lang="en-US" altLang="es-MX" sz="1350" kern="0" dirty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5" name="Rectangle 43"/>
            <p:cNvSpPr>
              <a:spLocks noChangeArrowheads="1"/>
            </p:cNvSpPr>
            <p:nvPr/>
          </p:nvSpPr>
          <p:spPr bwMode="auto">
            <a:xfrm>
              <a:off x="2075" y="2032"/>
              <a:ext cx="158" cy="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s-MX" sz="2925" i="1" kern="0">
                  <a:solidFill>
                    <a:srgbClr val="000000"/>
                  </a:solidFill>
                  <a:latin typeface="Times New Roman" panose="02020603050405020304" pitchFamily="18" charset="0"/>
                </a:rPr>
                <a:t>n</a:t>
              </a:r>
              <a:endParaRPr lang="en-US" altLang="es-MX" sz="1350" kern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6" name="Rectangle 44"/>
            <p:cNvSpPr>
              <a:spLocks noChangeArrowheads="1"/>
            </p:cNvSpPr>
            <p:nvPr/>
          </p:nvSpPr>
          <p:spPr bwMode="auto">
            <a:xfrm>
              <a:off x="2139" y="1559"/>
              <a:ext cx="193" cy="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s-MX" sz="2925" i="1" kern="0">
                  <a:solidFill>
                    <a:srgbClr val="000000"/>
                  </a:solidFill>
                  <a:latin typeface="Times New Roman" panose="02020603050405020304" pitchFamily="18" charset="0"/>
                </a:rPr>
                <a:t>X</a:t>
              </a:r>
              <a:endParaRPr lang="en-US" altLang="es-MX" sz="1350" kern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7" name="Rectangle 45"/>
            <p:cNvSpPr>
              <a:spLocks noChangeArrowheads="1"/>
            </p:cNvSpPr>
            <p:nvPr/>
          </p:nvSpPr>
          <p:spPr bwMode="auto">
            <a:xfrm>
              <a:off x="1715" y="1559"/>
              <a:ext cx="193" cy="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s-MX" sz="2925" i="1" kern="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X</a:t>
              </a:r>
              <a:endParaRPr lang="en-US" altLang="es-MX" sz="1350" kern="0" dirty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8" name="Line 46"/>
            <p:cNvSpPr>
              <a:spLocks noChangeShapeType="1"/>
            </p:cNvSpPr>
            <p:nvPr/>
          </p:nvSpPr>
          <p:spPr bwMode="auto">
            <a:xfrm>
              <a:off x="3112" y="1549"/>
              <a:ext cx="195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sz="1350" kern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9" name="Rectangle 47"/>
            <p:cNvSpPr>
              <a:spLocks noChangeArrowheads="1"/>
            </p:cNvSpPr>
            <p:nvPr/>
          </p:nvSpPr>
          <p:spPr bwMode="auto">
            <a:xfrm>
              <a:off x="2558" y="1296"/>
              <a:ext cx="180" cy="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s-MX" sz="5025" kern="0">
                  <a:solidFill>
                    <a:srgbClr val="000000"/>
                  </a:solidFill>
                  <a:latin typeface="Symbol" panose="05050102010706020507" pitchFamily="18" charset="2"/>
                </a:rPr>
                <a:t>(</a:t>
              </a:r>
              <a:endParaRPr lang="en-US" altLang="es-MX" sz="1350" kern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0" name="Rectangle 48"/>
            <p:cNvSpPr>
              <a:spLocks noChangeArrowheads="1"/>
            </p:cNvSpPr>
            <p:nvPr/>
          </p:nvSpPr>
          <p:spPr bwMode="auto">
            <a:xfrm>
              <a:off x="3326" y="1296"/>
              <a:ext cx="180" cy="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s-MX" sz="5025" kern="0">
                  <a:solidFill>
                    <a:srgbClr val="000000"/>
                  </a:solidFill>
                  <a:latin typeface="Symbol" panose="05050102010706020507" pitchFamily="18" charset="2"/>
                </a:rPr>
                <a:t>)</a:t>
              </a:r>
              <a:endParaRPr lang="en-US" altLang="es-MX" sz="1350" kern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1" name="Rectangle 49"/>
            <p:cNvSpPr>
              <a:spLocks noChangeArrowheads="1"/>
            </p:cNvSpPr>
            <p:nvPr/>
          </p:nvSpPr>
          <p:spPr bwMode="auto">
            <a:xfrm>
              <a:off x="2933" y="1526"/>
              <a:ext cx="172" cy="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s-MX" sz="2925" kern="0">
                  <a:solidFill>
                    <a:srgbClr val="000000"/>
                  </a:solidFill>
                  <a:latin typeface="Symbol" panose="05050102010706020507" pitchFamily="18" charset="2"/>
                </a:rPr>
                <a:t>-</a:t>
              </a:r>
              <a:endParaRPr lang="en-US" altLang="es-MX" sz="1350" kern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2" name="Rectangle 50"/>
            <p:cNvSpPr>
              <a:spLocks noChangeArrowheads="1"/>
            </p:cNvSpPr>
            <p:nvPr/>
          </p:nvSpPr>
          <p:spPr bwMode="auto">
            <a:xfrm>
              <a:off x="3127" y="1562"/>
              <a:ext cx="175" cy="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s-MX" sz="2925" i="1" kern="0">
                  <a:solidFill>
                    <a:srgbClr val="000000"/>
                  </a:solidFill>
                  <a:latin typeface="Times New Roman" panose="02020603050405020304" pitchFamily="18" charset="0"/>
                </a:rPr>
                <a:t>Y</a:t>
              </a:r>
              <a:endParaRPr lang="en-US" altLang="es-MX" sz="1350" kern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3" name="Rectangle 51"/>
            <p:cNvSpPr>
              <a:spLocks noChangeArrowheads="1"/>
            </p:cNvSpPr>
            <p:nvPr/>
          </p:nvSpPr>
          <p:spPr bwMode="auto">
            <a:xfrm>
              <a:off x="2703" y="1562"/>
              <a:ext cx="175" cy="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s-MX" sz="2925" i="1" kern="0">
                  <a:solidFill>
                    <a:srgbClr val="000000"/>
                  </a:solidFill>
                  <a:latin typeface="Times New Roman" panose="02020603050405020304" pitchFamily="18" charset="0"/>
                </a:rPr>
                <a:t>Y</a:t>
              </a:r>
              <a:endParaRPr lang="en-US" altLang="es-MX" sz="1350" kern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4" name="Line 52"/>
            <p:cNvSpPr>
              <a:spLocks noChangeShapeType="1"/>
            </p:cNvSpPr>
            <p:nvPr/>
          </p:nvSpPr>
          <p:spPr bwMode="auto">
            <a:xfrm>
              <a:off x="1200" y="2016"/>
              <a:ext cx="2400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sz="1350" kern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</p:grpSp>
      <p:sp>
        <p:nvSpPr>
          <p:cNvPr id="25" name="Rectángulo 2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tángulo 2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 rotWithShape="1">
          <a:blip r:embed="rId2"/>
          <a:srcRect l="79391" t="78097" r="6435" b="13555"/>
          <a:stretch/>
        </p:blipFill>
        <p:spPr>
          <a:xfrm>
            <a:off x="7847937" y="6402925"/>
            <a:ext cx="1296063" cy="4293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3277967" y="4666298"/>
                <a:ext cx="2946961" cy="11633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3600" i="1" smtClean="0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grow m:val="on"/>
                              <m:subHide m:val="on"/>
                              <m:supHide m:val="on"/>
                              <m:ctrlPr>
                                <a:rPr lang="es-MX" sz="3600" i="1">
                                  <a:ln w="0"/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s-MX" sz="3600" i="1">
                                  <a:ln w="0"/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nary>
                          <m:r>
                            <a:rPr lang="es-MX" sz="360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𝑌</m:t>
                          </m:r>
                        </m:num>
                        <m:den>
                          <m:r>
                            <a:rPr lang="es-MX" sz="360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r>
                        <a:rPr lang="es-MX" sz="360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̅"/>
                          <m:ctrlPr>
                            <a:rPr lang="es-MX" sz="3600" i="1" smtClean="0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sz="3600" b="0" i="1" smtClean="0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es-MX" sz="3600" b="0" i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∗</m:t>
                      </m:r>
                      <m:acc>
                        <m:accPr>
                          <m:chr m:val="̅"/>
                          <m:ctrlPr>
                            <a:rPr lang="es-MX" sz="3600" b="0" i="1" smtClean="0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sz="3600" b="0" i="1" smtClean="0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</m:oMath>
                  </m:oMathPara>
                </a14:m>
                <a:endParaRPr lang="es-MX" sz="3600" dirty="0"/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7967" y="4666298"/>
                <a:ext cx="2946961" cy="116339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utoShape 55"/>
          <p:cNvSpPr>
            <a:spLocks noChangeArrowheads="1"/>
          </p:cNvSpPr>
          <p:nvPr/>
        </p:nvSpPr>
        <p:spPr bwMode="auto">
          <a:xfrm>
            <a:off x="1677767" y="4847945"/>
            <a:ext cx="1600200" cy="8001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rgbClr val="FF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MX" sz="2400" kern="0" dirty="0" err="1">
                <a:solidFill>
                  <a:srgbClr val="FFFFFF"/>
                </a:solidFill>
                <a:latin typeface="Tahoma" panose="020B0604030504040204" pitchFamily="34" charset="0"/>
              </a:rPr>
              <a:t>Cov</a:t>
            </a:r>
            <a:r>
              <a:rPr lang="es-MX" altLang="es-MX" sz="2400" kern="0" dirty="0">
                <a:solidFill>
                  <a:srgbClr val="FFFFFF"/>
                </a:solidFill>
                <a:latin typeface="Tahoma" panose="020B0604030504040204" pitchFamily="34" charset="0"/>
              </a:rPr>
              <a:t>(X,Y) =</a:t>
            </a:r>
            <a:endParaRPr lang="en-US" altLang="es-MX" sz="2400" kern="0" dirty="0">
              <a:solidFill>
                <a:srgbClr val="FFFFFF"/>
              </a:solidFill>
              <a:latin typeface="Tahoma" panose="020B060403050404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735010" y="3890339"/>
            <a:ext cx="426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/>
              <a:t>O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217502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056835"/>
            <a:ext cx="8229600" cy="1143000"/>
          </a:xfrm>
        </p:spPr>
        <p:txBody>
          <a:bodyPr/>
          <a:lstStyle/>
          <a:p>
            <a:pPr algn="ctr"/>
            <a:r>
              <a:rPr lang="es-MX" altLang="es-MX" dirty="0" smtClean="0">
                <a:solidFill>
                  <a:schemeClr val="tx1"/>
                </a:solidFill>
                <a:latin typeface="Tahoma"/>
              </a:rPr>
              <a:t>Correlación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982402" y="2422610"/>
            <a:ext cx="5697415" cy="315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68580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es-MX" alt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Mide el grado de asociación lineal entre dos variables</a:t>
            </a:r>
          </a:p>
          <a:p>
            <a:pPr marL="257175" indent="-257175" defTabSz="68580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es-MX" alt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No tiene unidades, varía de -1 a 1</a:t>
            </a:r>
          </a:p>
          <a:p>
            <a:pPr marL="257175" indent="-257175" defTabSz="68580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es-MX" alt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El orden de las variables no importa, </a:t>
            </a:r>
            <a:r>
              <a:rPr lang="es-MX" altLang="es-MX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r</a:t>
            </a:r>
            <a:r>
              <a:rPr lang="es-MX" altLang="es-MX" sz="24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x,y</a:t>
            </a:r>
            <a:r>
              <a:rPr lang="es-MX" alt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 = </a:t>
            </a:r>
            <a:r>
              <a:rPr lang="es-MX" altLang="es-MX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r</a:t>
            </a:r>
            <a:r>
              <a:rPr lang="es-MX" altLang="es-MX" sz="24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y,x</a:t>
            </a:r>
            <a:endParaRPr lang="es-MX" altLang="es-MX" sz="2400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</a:endParaRPr>
          </a:p>
          <a:p>
            <a:pPr marL="257175" indent="-257175" defTabSz="68580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es-MX" alt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Su signo depende del signo de la covarianza</a:t>
            </a:r>
            <a:endParaRPr lang="en-US" altLang="es-MX" sz="2400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</a:endParaRPr>
          </a:p>
        </p:txBody>
      </p:sp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79391" t="78097" r="6435" b="13555"/>
          <a:stretch/>
        </p:blipFill>
        <p:spPr>
          <a:xfrm>
            <a:off x="7851749" y="6287413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12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17315" y="1317384"/>
            <a:ext cx="86018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PROGRAMA </a:t>
            </a:r>
            <a:r>
              <a:rPr lang="es-MX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POR COMPETENCIAS </a:t>
            </a:r>
          </a:p>
          <a:p>
            <a:pPr algn="ctr"/>
            <a:r>
              <a:rPr lang="es-MX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MEJORAMIENTO GENÉTICO ANIMAL </a:t>
            </a:r>
            <a:endParaRPr lang="es-MX" dirty="0">
              <a:solidFill>
                <a:prstClr val="black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endParaRPr lang="es-MX" dirty="0">
              <a:solidFill>
                <a:prstClr val="black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ELABORADO POR: DR. ERNESTO JOEL DORANTES CORONADO</a:t>
            </a:r>
          </a:p>
          <a:p>
            <a:pPr algn="ctr"/>
            <a:endParaRPr lang="es-MX" dirty="0">
              <a:solidFill>
                <a:prstClr val="black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s-MX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                                   UNIDAD </a:t>
            </a:r>
            <a:r>
              <a:rPr lang="es-MX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 COMPETENCIA: I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prstClr val="white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prstClr val="white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prstClr val="white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prstClr val="white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4109003" y="6403453"/>
            <a:ext cx="5012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latin typeface="Metropolis Black"/>
                <a:cs typeface="Metropolis Black"/>
              </a:rPr>
              <a:t>MEJORAMIENTO GENÉTICO </a:t>
            </a:r>
            <a:br>
              <a:rPr lang="es-ES" sz="900" dirty="0">
                <a:latin typeface="Metropolis Black"/>
                <a:cs typeface="Metropolis Black"/>
              </a:rPr>
            </a:br>
            <a:r>
              <a:rPr lang="es-ES" sz="900" dirty="0">
                <a:latin typeface="Metropolis Black"/>
                <a:cs typeface="Metropolis Black"/>
              </a:rPr>
              <a:t>ESTADÍSTICOS BÁSICOS</a:t>
            </a:r>
            <a:endParaRPr lang="es-ES" sz="900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/>
          </p:nvPr>
        </p:nvGraphicFramePr>
        <p:xfrm>
          <a:off x="217315" y="3555183"/>
          <a:ext cx="8681120" cy="2054097"/>
        </p:xfrm>
        <a:graphic>
          <a:graphicData uri="http://schemas.openxmlformats.org/drawingml/2006/table">
            <a:tbl>
              <a:tblPr firstRow="1" bandRow="1"/>
              <a:tblGrid>
                <a:gridCol w="8681120"/>
              </a:tblGrid>
              <a:tr h="36059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COMPETENCIA GENÉRICA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AC90"/>
                    </a:solidFill>
                  </a:tcPr>
                </a:tc>
              </a:tr>
              <a:tr h="159689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just"/>
                      <a:r>
                        <a:rPr lang="es-MX" sz="1800" dirty="0" smtClean="0">
                          <a:effectLst/>
                          <a:latin typeface="Metropolis Black"/>
                          <a:ea typeface="Times New Roman" panose="02020603050405020304" pitchFamily="18" charset="0"/>
                        </a:rPr>
                        <a:t>Aplicar los conceptos estadísticos. Como son reglas de la notación sumatoria;  medidas de tendencia central;  medidas de dispersión,  estadísticos de relación o asociación al mejoramiento genético de datos obtenidos de los diferentes tipos de registro de unidades de producción zootécnica. </a:t>
                      </a:r>
                      <a:endParaRPr lang="es-MX" dirty="0">
                        <a:latin typeface="Metropolis Black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AC90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726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807052" y="1287488"/>
            <a:ext cx="189019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sz="2700" dirty="0">
                <a:solidFill>
                  <a:prstClr val="black"/>
                </a:solidFill>
                <a:latin typeface="Tahoma"/>
                <a:ea typeface="+mj-ea"/>
                <a:cs typeface="+mj-cs"/>
              </a:rPr>
              <a:t>Correlación</a:t>
            </a:r>
            <a:endParaRPr lang="es-MX" sz="1350" dirty="0"/>
          </a:p>
        </p:txBody>
      </p:sp>
      <p:sp>
        <p:nvSpPr>
          <p:cNvPr id="5" name="Rectángulo 4"/>
          <p:cNvSpPr/>
          <p:nvPr/>
        </p:nvSpPr>
        <p:spPr>
          <a:xfrm>
            <a:off x="1670539" y="2115219"/>
            <a:ext cx="6822831" cy="2990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marR="142875" indent="-128588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  <a:buFont typeface="Wingdings" panose="05000000000000000000" pitchFamily="2" charset="2"/>
              <a:buChar char="ü"/>
            </a:pPr>
            <a:r>
              <a:rPr lang="es-MX" spc="9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MX" b="1" spc="9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coeficiente de correlación</a:t>
            </a:r>
            <a:r>
              <a:rPr lang="es-MX" spc="9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 varía al hacerlo la escala de medición. </a:t>
            </a:r>
          </a:p>
          <a:p>
            <a:pPr marL="271463" marR="142875" indent="-128588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  <a:buFont typeface="Wingdings" panose="05000000000000000000" pitchFamily="2" charset="2"/>
              <a:buChar char="ü"/>
            </a:pPr>
            <a:r>
              <a:rPr lang="es-MX" dirty="0"/>
              <a:t>Si el </a:t>
            </a:r>
            <a:r>
              <a:rPr lang="es-MX" b="1" dirty="0"/>
              <a:t>coeficiente de correlación lineal</a:t>
            </a:r>
            <a:r>
              <a:rPr lang="es-MX" dirty="0"/>
              <a:t> toma valores cercanos a −1 la correlación es </a:t>
            </a:r>
            <a:r>
              <a:rPr lang="es-MX" b="1" dirty="0"/>
              <a:t>fuerte e inversa</a:t>
            </a:r>
            <a:r>
              <a:rPr lang="es-MX" dirty="0"/>
              <a:t>, y será tanto más fuerte cuanto más se aproxime r a −1.</a:t>
            </a:r>
          </a:p>
          <a:p>
            <a:pPr marL="271463" marR="142875" indent="-128588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  <a:buFont typeface="Wingdings" panose="05000000000000000000" pitchFamily="2" charset="2"/>
              <a:buChar char="ü"/>
            </a:pPr>
            <a:r>
              <a:rPr lang="es-MX" dirty="0"/>
              <a:t>Si el </a:t>
            </a:r>
            <a:r>
              <a:rPr lang="es-MX" b="1" dirty="0"/>
              <a:t>coeficiente de correlación lineal</a:t>
            </a:r>
            <a:r>
              <a:rPr lang="es-MX" dirty="0"/>
              <a:t> toma valores cercanos a 1 la correlación es </a:t>
            </a:r>
            <a:r>
              <a:rPr lang="es-MX" b="1" dirty="0"/>
              <a:t>fuerte y directa</a:t>
            </a:r>
            <a:r>
              <a:rPr lang="es-MX" dirty="0"/>
              <a:t>, y será tanto más fuerte cuanto más se aproxime r a 1.</a:t>
            </a:r>
          </a:p>
          <a:p>
            <a:pPr marL="271463" marR="142875" indent="-128588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  <a:buFont typeface="Wingdings" panose="05000000000000000000" pitchFamily="2" charset="2"/>
              <a:buChar char="ü"/>
            </a:pPr>
            <a:r>
              <a:rPr lang="es-MX" dirty="0"/>
              <a:t>Si el </a:t>
            </a:r>
            <a:r>
              <a:rPr lang="es-MX" b="1" dirty="0"/>
              <a:t>coeficiente de correlación lineal</a:t>
            </a:r>
            <a:r>
              <a:rPr lang="es-MX" dirty="0"/>
              <a:t> toma valores cercanos a 0, la correlación es </a:t>
            </a:r>
            <a:r>
              <a:rPr lang="es-MX" b="1" dirty="0"/>
              <a:t>débil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79391" t="78097" r="6435" b="13555"/>
          <a:stretch/>
        </p:blipFill>
        <p:spPr>
          <a:xfrm>
            <a:off x="7847937" y="6243099"/>
            <a:ext cx="1296063" cy="42937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6630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0289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sz="3300" dirty="0"/>
              <a:t>Formula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944694" y="1761508"/>
            <a:ext cx="56104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500" spc="9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MX" sz="1500" b="1" spc="9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coeficiente de correlación lineal</a:t>
            </a:r>
            <a:r>
              <a:rPr lang="es-MX" sz="1500" spc="9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expresa mediante la letra </a:t>
            </a:r>
            <a:r>
              <a:rPr lang="es-MX" sz="1500" b="1" spc="9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s-MX" sz="1500" dirty="0"/>
          </a:p>
        </p:txBody>
      </p:sp>
      <p:pic>
        <p:nvPicPr>
          <p:cNvPr id="5" name="Imagen 4" descr="coeficiente de correlación linea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831" y="2403561"/>
            <a:ext cx="1944749" cy="8808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ángulo 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79391" t="78097" r="6435" b="13555"/>
          <a:stretch/>
        </p:blipFill>
        <p:spPr>
          <a:xfrm>
            <a:off x="7851749" y="6428630"/>
            <a:ext cx="1296063" cy="4293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/>
              <p:cNvSpPr/>
              <p:nvPr/>
            </p:nvSpPr>
            <p:spPr>
              <a:xfrm>
                <a:off x="2559797" y="4187521"/>
                <a:ext cx="4161459" cy="14453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s-MX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𝑥𝑦</m:t>
                          </m:r>
                        </m:sub>
                      </m:sSub>
                      <m:r>
                        <a:rPr lang="es-MX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s-MX" i="1">
                                  <a:ln w="0"/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grow m:val="on"/>
                                  <m:subHide m:val="on"/>
                                  <m:supHide m:val="on"/>
                                  <m:ctrlPr>
                                    <a:rPr lang="es-MX" i="1">
                                      <a:ln w="0"/>
                                      <a:effectLst>
                                        <a:outerShdw blurRad="38100" dist="19050" dir="2700000" algn="tl" rotWithShape="0">
                                          <a:schemeClr val="dk1">
                                            <a:alpha val="40000"/>
                                          </a:scheme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s-MX" i="1">
                                      <a:ln w="0"/>
                                      <a:effectLst>
                                        <a:outerShdw blurRad="38100" dist="19050" dir="2700000" algn="tl" rotWithShape="0">
                                          <a:schemeClr val="dk1">
                                            <a:alpha val="40000"/>
                                          </a:scheme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nary>
                              <m:r>
                                <a:rPr lang="es-MX" i="1">
                                  <a:ln w="0"/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num>
                            <m:den>
                              <m:r>
                                <a:rPr lang="es-MX" i="1">
                                  <a:ln w="0"/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  <m:r>
                            <a:rPr lang="es-MX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̅"/>
                              <m:ctrlPr>
                                <a:rPr lang="es-MX" i="1">
                                  <a:ln w="0"/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MX" i="1">
                                  <a:ln w="0"/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acc>
                          <m:r>
                            <a:rPr lang="es-MX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∗</m:t>
                          </m:r>
                          <m:acc>
                            <m:accPr>
                              <m:chr m:val="̅"/>
                              <m:ctrlPr>
                                <a:rPr lang="es-MX" i="1">
                                  <a:ln w="0"/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MX" i="1">
                                  <a:ln w="0"/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s-MX" i="1">
                                  <a:ln w="0"/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s-MX" i="1">
                                      <a:ln w="0"/>
                                      <a:effectLst>
                                        <a:outerShdw blurRad="38100" dist="19050" dir="2700000" algn="tl" rotWithShape="0">
                                          <a:schemeClr val="dk1">
                                            <a:alpha val="40000"/>
                                          </a:scheme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nary>
                                    <m:naryPr>
                                      <m:chr m:val="∑"/>
                                      <m:grow m:val="on"/>
                                      <m:subHide m:val="on"/>
                                      <m:supHide m:val="on"/>
                                      <m:ctrlPr>
                                        <a:rPr lang="es-MX" i="1">
                                          <a:ln w="0"/>
                                          <a:effectLst>
                                            <a:outerShdw blurRad="38100" dist="19050" dir="2700000" algn="tl" rotWithShape="0">
                                              <a:schemeClr val="dk1">
                                                <a:alpha val="40000"/>
                                              </a:schemeClr>
                                            </a:outerShdw>
                                          </a:effectLst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sSup>
                                        <m:sSupPr>
                                          <m:ctrlPr>
                                            <a:rPr lang="es-MX" i="1">
                                              <a:ln w="0"/>
                                              <a:effectLst>
                                                <a:outerShdw blurRad="38100" dist="19050" dir="2700000" algn="tl" rotWithShape="0">
                                                  <a:schemeClr val="dk1">
                                                    <a:alpha val="40000"/>
                                                  </a:schemeClr>
                                                </a:outerShdw>
                                              </a:effectLst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MX" i="1">
                                              <a:ln w="0"/>
                                              <a:effectLst>
                                                <a:outerShdw blurRad="38100" dist="19050" dir="2700000" algn="tl" rotWithShape="0">
                                                  <a:schemeClr val="dk1">
                                                    <a:alpha val="40000"/>
                                                  </a:schemeClr>
                                                </a:outerShdw>
                                              </a:effectLst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  <m:sup>
                                          <m:r>
                                            <a:rPr lang="es-MX">
                                              <a:ln w="0"/>
                                              <a:effectLst>
                                                <a:outerShdw blurRad="38100" dist="19050" dir="2700000" algn="tl" rotWithShape="0">
                                                  <a:schemeClr val="dk1">
                                                    <a:alpha val="40000"/>
                                                  </a:schemeClr>
                                                </a:outerShdw>
                                              </a:effectLst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nary>
                                  <m:r>
                                    <a:rPr lang="es-MX">
                                      <a:ln w="0"/>
                                      <a:effectLst>
                                        <a:outerShdw blurRad="38100" dist="19050" dir="2700000" algn="tl" rotWithShape="0">
                                          <a:schemeClr val="dk1">
                                            <a:alpha val="40000"/>
                                          </a:scheme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s-MX" i="1">
                                          <a:ln w="0"/>
                                          <a:effectLst>
                                            <a:outerShdw blurRad="38100" dist="19050" dir="2700000" algn="tl" rotWithShape="0">
                                              <a:schemeClr val="dk1">
                                                <a:alpha val="40000"/>
                                              </a:schemeClr>
                                            </a:outerShdw>
                                          </a:effectLst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nary>
                                        <m:naryPr>
                                          <m:chr m:val="∑"/>
                                          <m:grow m:val="on"/>
                                          <m:subHide m:val="on"/>
                                          <m:supHide m:val="on"/>
                                          <m:ctrlPr>
                                            <a:rPr lang="es-MX" i="1">
                                              <a:ln w="0"/>
                                              <a:effectLst>
                                                <a:outerShdw blurRad="38100" dist="19050" dir="2700000" algn="tl" rotWithShape="0">
                                                  <a:schemeClr val="dk1">
                                                    <a:alpha val="40000"/>
                                                  </a:schemeClr>
                                                </a:outerShdw>
                                              </a:effectLst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/>
                                        <m:sup/>
                                        <m:e>
                                          <m:r>
                                            <a:rPr lang="es-MX">
                                              <a:ln w="0"/>
                                              <a:effectLst>
                                                <a:outerShdw blurRad="38100" dist="19050" dir="2700000" algn="tl" rotWithShape="0">
                                                  <a:schemeClr val="dk1">
                                                    <a:alpha val="40000"/>
                                                  </a:schemeClr>
                                                </a:outerShdw>
                                              </a:effectLst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</m:e>
                                      </m:nary>
                                      <m:sSup>
                                        <m:sSupPr>
                                          <m:ctrlPr>
                                            <a:rPr lang="es-MX" i="1">
                                              <a:ln w="0"/>
                                              <a:effectLst>
                                                <a:outerShdw blurRad="38100" dist="19050" dir="2700000" algn="tl" rotWithShape="0">
                                                  <a:schemeClr val="dk1">
                                                    <a:alpha val="40000"/>
                                                  </a:schemeClr>
                                                </a:outerShdw>
                                              </a:effectLst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begChr m:val=""/>
                                              <m:ctrlPr>
                                                <a:rPr lang="es-MX" i="1">
                                                  <a:ln w="0"/>
                                                  <a:effectLst>
                                                    <a:outerShdw blurRad="38100" dist="19050" dir="2700000" algn="tl" rotWithShape="0">
                                                      <a:schemeClr val="dk1">
                                                        <a:alpha val="40000"/>
                                                      </a:schemeClr>
                                                    </a:outerShdw>
                                                  </a:effectLst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s-MX" i="1">
                                                  <a:ln w="0"/>
                                                  <a:effectLst>
                                                    <a:outerShdw blurRad="38100" dist="19050" dir="2700000" algn="tl" rotWithShape="0">
                                                      <a:schemeClr val="dk1">
                                                        <a:alpha val="40000"/>
                                                      </a:schemeClr>
                                                    </a:outerShdw>
                                                  </a:effectLst>
                                                  <a:latin typeface="Cambria Math" panose="02040503050406030204" pitchFamily="18" charset="0"/>
                                                </a:rPr>
                                                <m:t>𝑋</m:t>
                                              </m:r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s-MX">
                                              <a:ln w="0"/>
                                              <a:effectLst>
                                                <a:outerShdw blurRad="38100" dist="19050" dir="2700000" algn="tl" rotWithShape="0">
                                                  <a:schemeClr val="dk1">
                                                    <a:alpha val="40000"/>
                                                  </a:schemeClr>
                                                </a:outerShdw>
                                              </a:effectLst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s-MX" i="1">
                                          <a:ln w="0"/>
                                          <a:effectLst>
                                            <a:outerShdw blurRad="38100" dist="19050" dir="2700000" algn="tl" rotWithShape="0">
                                              <a:schemeClr val="dk1">
                                                <a:alpha val="40000"/>
                                              </a:schemeClr>
                                            </a:outerShdw>
                                          </a:effectLst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den>
                                  </m:f>
                                </m:num>
                                <m:den>
                                  <m:r>
                                    <a:rPr lang="es-MX" i="1">
                                      <a:ln w="0"/>
                                      <a:effectLst>
                                        <a:outerShdw blurRad="38100" dist="19050" dir="2700000" algn="tl" rotWithShape="0">
                                          <a:schemeClr val="dk1">
                                            <a:alpha val="40000"/>
                                          </a:scheme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s-MX">
                                      <a:ln w="0"/>
                                      <a:effectLst>
                                        <a:outerShdw blurRad="38100" dist="19050" dir="2700000" algn="tl" rotWithShape="0">
                                          <a:schemeClr val="dk1">
                                            <a:alpha val="40000"/>
                                          </a:scheme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den>
                              </m:f>
                            </m:e>
                          </m:rad>
                          <m:r>
                            <a:rPr lang="es-MX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  </m:t>
                          </m:r>
                          <m:rad>
                            <m:radPr>
                              <m:degHide m:val="on"/>
                              <m:ctrlPr>
                                <a:rPr lang="es-MX" i="1">
                                  <a:ln w="0"/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s-MX" i="1">
                                      <a:ln w="0"/>
                                      <a:effectLst>
                                        <a:outerShdw blurRad="38100" dist="19050" dir="2700000" algn="tl" rotWithShape="0">
                                          <a:schemeClr val="dk1">
                                            <a:alpha val="40000"/>
                                          </a:scheme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s-MX" i="1">
                                          <a:ln w="0"/>
                                          <a:effectLst>
                                            <a:outerShdw blurRad="38100" dist="19050" dir="2700000" algn="tl" rotWithShape="0">
                                              <a:schemeClr val="dk1">
                                                <a:alpha val="40000"/>
                                              </a:schemeClr>
                                            </a:outerShdw>
                                          </a:effectLst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nary>
                                        <m:naryPr>
                                          <m:chr m:val="∑"/>
                                          <m:grow m:val="on"/>
                                          <m:subHide m:val="on"/>
                                          <m:supHide m:val="on"/>
                                          <m:ctrlPr>
                                            <a:rPr lang="es-MX" i="1">
                                              <a:ln w="0"/>
                                              <a:effectLst>
                                                <a:outerShdw blurRad="38100" dist="19050" dir="2700000" algn="tl" rotWithShape="0">
                                                  <a:schemeClr val="dk1">
                                                    <a:alpha val="40000"/>
                                                  </a:schemeClr>
                                                </a:outerShdw>
                                              </a:effectLst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/>
                                        <m:sup/>
                                        <m:e>
                                          <m:r>
                                            <a:rPr lang="es-MX" i="1">
                                              <a:ln w="0"/>
                                              <a:effectLst>
                                                <a:outerShdw blurRad="38100" dist="19050" dir="2700000" algn="tl" rotWithShape="0">
                                                  <a:schemeClr val="dk1">
                                                    <a:alpha val="40000"/>
                                                  </a:schemeClr>
                                                </a:outerShdw>
                                              </a:effectLst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</m:nary>
                                    </m:e>
                                    <m:sup>
                                      <m:r>
                                        <a:rPr lang="es-MX">
                                          <a:ln w="0"/>
                                          <a:effectLst>
                                            <a:outerShdw blurRad="38100" dist="19050" dir="2700000" algn="tl" rotWithShape="0">
                                              <a:schemeClr val="dk1">
                                                <a:alpha val="40000"/>
                                              </a:schemeClr>
                                            </a:outerShdw>
                                          </a:effectLst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s-MX">
                                      <a:ln w="0"/>
                                      <a:effectLst>
                                        <a:outerShdw blurRad="38100" dist="19050" dir="2700000" algn="tl" rotWithShape="0">
                                          <a:schemeClr val="dk1">
                                            <a:alpha val="40000"/>
                                          </a:scheme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s-MX" i="1">
                                          <a:ln w="0"/>
                                          <a:effectLst>
                                            <a:outerShdw blurRad="38100" dist="19050" dir="2700000" algn="tl" rotWithShape="0">
                                              <a:schemeClr val="dk1">
                                                <a:alpha val="40000"/>
                                              </a:schemeClr>
                                            </a:outerShdw>
                                          </a:effectLst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nary>
                                        <m:naryPr>
                                          <m:chr m:val="∑"/>
                                          <m:grow m:val="on"/>
                                          <m:subHide m:val="on"/>
                                          <m:supHide m:val="on"/>
                                          <m:ctrlPr>
                                            <a:rPr lang="es-MX" i="1">
                                              <a:ln w="0"/>
                                              <a:effectLst>
                                                <a:outerShdw blurRad="38100" dist="19050" dir="2700000" algn="tl" rotWithShape="0">
                                                  <a:schemeClr val="dk1">
                                                    <a:alpha val="40000"/>
                                                  </a:schemeClr>
                                                </a:outerShdw>
                                              </a:effectLst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/>
                                        <m:sup/>
                                        <m:e>
                                          <m:sSup>
                                            <m:sSupPr>
                                              <m:ctrlPr>
                                                <a:rPr lang="es-MX" i="1">
                                                  <a:ln w="0"/>
                                                  <a:effectLst>
                                                    <a:outerShdw blurRad="38100" dist="19050" dir="2700000" algn="tl" rotWithShape="0">
                                                      <a:schemeClr val="dk1">
                                                        <a:alpha val="40000"/>
                                                      </a:schemeClr>
                                                    </a:outerShdw>
                                                  </a:effectLst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es-MX" i="1">
                                                      <a:ln w="0"/>
                                                      <a:effectLst>
                                                        <a:outerShdw blurRad="38100" dist="19050" dir="2700000" algn="tl" rotWithShape="0">
                                                          <a:schemeClr val="dk1">
                                                            <a:alpha val="40000"/>
                                                          </a:schemeClr>
                                                        </a:outerShdw>
                                                      </a:effectLst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s-MX" i="1">
                                                      <a:ln w="0"/>
                                                      <a:effectLst>
                                                        <a:outerShdw blurRad="38100" dist="19050" dir="2700000" algn="tl" rotWithShape="0">
                                                          <a:schemeClr val="dk1">
                                                            <a:alpha val="40000"/>
                                                          </a:schemeClr>
                                                        </a:outerShdw>
                                                      </a:effectLst>
                                                      <a:latin typeface="Cambria Math" panose="02040503050406030204" pitchFamily="18" charset="0"/>
                                                    </a:rPr>
                                                    <m:t>𝑌</m:t>
                                                  </m:r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es-MX">
                                                  <a:ln w="0"/>
                                                  <a:effectLst>
                                                    <a:outerShdw blurRad="38100" dist="19050" dir="2700000" algn="tl" rotWithShape="0">
                                                      <a:schemeClr val="dk1">
                                                        <a:alpha val="40000"/>
                                                      </a:schemeClr>
                                                    </a:outerShdw>
                                                  </a:effectLst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e>
                                      </m:nary>
                                    </m:num>
                                    <m:den>
                                      <m:r>
                                        <a:rPr lang="es-MX" i="1">
                                          <a:ln w="0"/>
                                          <a:effectLst>
                                            <a:outerShdw blurRad="38100" dist="19050" dir="2700000" algn="tl" rotWithShape="0">
                                              <a:schemeClr val="dk1">
                                                <a:alpha val="40000"/>
                                              </a:schemeClr>
                                            </a:outerShdw>
                                          </a:effectLst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den>
                                  </m:f>
                                </m:num>
                                <m:den>
                                  <m:r>
                                    <a:rPr lang="es-MX" i="1">
                                      <a:ln w="0"/>
                                      <a:effectLst>
                                        <a:outerShdw blurRad="38100" dist="19050" dir="2700000" algn="tl" rotWithShape="0">
                                          <a:schemeClr val="dk1">
                                            <a:alpha val="40000"/>
                                          </a:scheme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s-MX">
                                      <a:ln w="0"/>
                                      <a:effectLst>
                                        <a:outerShdw blurRad="38100" dist="19050" dir="2700000" algn="tl" rotWithShape="0">
                                          <a:schemeClr val="dk1">
                                            <a:alpha val="40000"/>
                                          </a:scheme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s-MX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9797" y="4187521"/>
                <a:ext cx="4161459" cy="1445396"/>
              </a:xfrm>
              <a:prstGeom prst="rect">
                <a:avLst/>
              </a:prstGeom>
              <a:blipFill rotWithShape="0">
                <a:blip r:embed="rId5"/>
                <a:stretch>
                  <a:fillRect b="-126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/>
          <p:cNvSpPr txBox="1"/>
          <p:nvPr/>
        </p:nvSpPr>
        <p:spPr>
          <a:xfrm>
            <a:off x="4303575" y="3551315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O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6941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90515"/>
            <a:ext cx="8229600" cy="1143000"/>
          </a:xfrm>
        </p:spPr>
        <p:txBody>
          <a:bodyPr/>
          <a:lstStyle/>
          <a:p>
            <a:r>
              <a:rPr lang="es-MX" dirty="0" smtClean="0"/>
              <a:t>Ejemplos de correlaciones </a:t>
            </a:r>
            <a:endParaRPr lang="es-MX" dirty="0"/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8075604"/>
              </p:ext>
            </p:extLst>
          </p:nvPr>
        </p:nvGraphicFramePr>
        <p:xfrm>
          <a:off x="484072" y="3145316"/>
          <a:ext cx="8202728" cy="2870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Documento" r:id="rId4" imgW="8229015" imgH="2880257" progId="Word.Document.12">
                  <p:embed/>
                </p:oleObj>
              </mc:Choice>
              <mc:Fallback>
                <p:oleObj name="Documento" r:id="rId4" imgW="8229015" imgH="28802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4072" y="3145316"/>
                        <a:ext cx="8202728" cy="28703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/>
          <a:srcRect l="79391" t="78097" r="6435" b="13555"/>
          <a:stretch/>
        </p:blipFill>
        <p:spPr>
          <a:xfrm>
            <a:off x="7847937" y="6178164"/>
            <a:ext cx="1296063" cy="42937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5146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291995"/>
            <a:ext cx="8229600" cy="1143000"/>
          </a:xfrm>
        </p:spPr>
        <p:txBody>
          <a:bodyPr/>
          <a:lstStyle/>
          <a:p>
            <a:r>
              <a:rPr lang="es-MX" dirty="0" smtClean="0"/>
              <a:t>REGRESIÓN LINEAL  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393689" y="2481099"/>
            <a:ext cx="6185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42875" marR="150019" indent="285750"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es-MX" dirty="0">
                <a:latin typeface="Metropolis Black"/>
              </a:rPr>
              <a:t>MODELO DE REGRESIÓN SIMPLE   </a:t>
            </a:r>
            <a:r>
              <a:rPr lang="es-MX" spc="90" dirty="0">
                <a:solidFill>
                  <a:srgbClr val="000000"/>
                </a:solidFill>
                <a:latin typeface="Metropolis Black"/>
                <a:ea typeface="Times New Roman" panose="02020603050405020304" pitchFamily="18" charset="0"/>
                <a:cs typeface="Times New Roman" panose="02020603050405020304" pitchFamily="18" charset="0"/>
              </a:rPr>
              <a:t>Y = β</a:t>
            </a:r>
            <a:r>
              <a:rPr lang="es-MX" spc="90" baseline="-25000" dirty="0">
                <a:solidFill>
                  <a:srgbClr val="000000"/>
                </a:solidFill>
                <a:latin typeface="Metropolis Black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s-MX" spc="90" dirty="0">
                <a:solidFill>
                  <a:srgbClr val="000000"/>
                </a:solidFill>
                <a:latin typeface="Metropolis Black"/>
                <a:ea typeface="Times New Roman" panose="02020603050405020304" pitchFamily="18" charset="0"/>
                <a:cs typeface="Times New Roman" panose="02020603050405020304" pitchFamily="18" charset="0"/>
              </a:rPr>
              <a:t> + b</a:t>
            </a:r>
            <a:r>
              <a:rPr lang="es-MX" spc="90" baseline="-25000" dirty="0">
                <a:solidFill>
                  <a:srgbClr val="000000"/>
                </a:solidFill>
                <a:latin typeface="Metropolis Black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spc="90" dirty="0">
                <a:solidFill>
                  <a:srgbClr val="000000"/>
                </a:solidFill>
                <a:latin typeface="Metropolis Black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s-MX" spc="90" baseline="-25000" dirty="0">
                <a:solidFill>
                  <a:srgbClr val="000000"/>
                </a:solidFill>
                <a:latin typeface="Metropolis Black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s-MX" dirty="0">
              <a:latin typeface="Metropolis Blac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MX" sz="1350" dirty="0"/>
              <a:t>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12055" t="33665" r="68055" b="48824"/>
          <a:stretch/>
        </p:blipFill>
        <p:spPr>
          <a:xfrm>
            <a:off x="2798378" y="2804264"/>
            <a:ext cx="2302431" cy="126694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615966" y="3269374"/>
            <a:ext cx="11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Metropolis Black"/>
              </a:rPr>
              <a:t>Donde =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615966" y="437296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Metropolis Black"/>
              </a:rPr>
              <a:t>Y</a:t>
            </a:r>
            <a:r>
              <a:rPr lang="es-MX" sz="1350" dirty="0"/>
              <a:t> 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8885" t="50231" r="72500" b="43133"/>
          <a:stretch/>
        </p:blipFill>
        <p:spPr>
          <a:xfrm>
            <a:off x="2427889" y="4326767"/>
            <a:ext cx="3523196" cy="78506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79391" t="78097" r="6435" b="13555"/>
          <a:stretch/>
        </p:blipFill>
        <p:spPr>
          <a:xfrm>
            <a:off x="7697625" y="6066807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62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9202" y="1629713"/>
            <a:ext cx="8229600" cy="1143000"/>
          </a:xfrm>
        </p:spPr>
        <p:txBody>
          <a:bodyPr/>
          <a:lstStyle/>
          <a:p>
            <a:r>
              <a:rPr lang="es-MX" dirty="0" smtClean="0"/>
              <a:t>Bibliografía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4111" y="2406650"/>
            <a:ext cx="7799783" cy="221855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s-MX" sz="6000" dirty="0"/>
          </a:p>
          <a:p>
            <a:r>
              <a:rPr lang="es-MX" sz="4350" dirty="0"/>
              <a:t>Montgomery D.C. 2008. diseños y análisis de experimentos. Editorial LIMUSA WILEY, México D.F. 685 p</a:t>
            </a:r>
          </a:p>
          <a:p>
            <a:r>
              <a:rPr lang="es-MX" sz="4350" dirty="0"/>
              <a:t>Infante G.M.S y Zarate De L.G.P. 2010. Métodos estadísticos. Editorial Trillas, </a:t>
            </a:r>
            <a:r>
              <a:rPr lang="es-MX" sz="4350" dirty="0" smtClean="0"/>
              <a:t>México </a:t>
            </a:r>
            <a:r>
              <a:rPr lang="es-MX" sz="4350" dirty="0"/>
              <a:t>D.F. 643p</a:t>
            </a:r>
          </a:p>
          <a:p>
            <a:endParaRPr lang="es-MX" sz="4350" dirty="0"/>
          </a:p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79391" t="78097" r="6435" b="13555"/>
          <a:stretch/>
        </p:blipFill>
        <p:spPr>
          <a:xfrm>
            <a:off x="7847937" y="6190037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39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in título-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312" y="4557253"/>
            <a:ext cx="1502664" cy="158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6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MX" dirty="0"/>
              <a:t>LA ESTADÍSTICA EN MEJORAMIENTO GENÉTICO</a:t>
            </a:r>
          </a:p>
          <a:p>
            <a:pPr algn="ctr"/>
            <a:endParaRPr lang="es-ES" dirty="0"/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/>
          <p:cNvSpPr/>
          <p:nvPr/>
        </p:nvSpPr>
        <p:spPr>
          <a:xfrm>
            <a:off x="4317056" y="1322021"/>
            <a:ext cx="4626919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b="1" dirty="0"/>
              <a:t>El genotipo de los animales y el valor genético no se ven, por lo que requieren predecirse a través de la estadística </a:t>
            </a:r>
          </a:p>
          <a:p>
            <a:pPr algn="just"/>
            <a:endParaRPr lang="es-MX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2746729" y="6281498"/>
            <a:ext cx="24975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bg1"/>
                </a:solidFill>
              </a:rPr>
              <a:t>Bosque de pino, Volcán de Toluca </a:t>
            </a:r>
          </a:p>
          <a:p>
            <a:r>
              <a:rPr lang="es-MX" sz="1100" dirty="0" smtClean="0">
                <a:solidFill>
                  <a:schemeClr val="bg1"/>
                </a:solidFill>
              </a:rPr>
              <a:t>Foto: Dr. Dorantes CEJ  </a:t>
            </a:r>
            <a:endParaRPr lang="es-MX" sz="1100" dirty="0">
              <a:solidFill>
                <a:schemeClr val="bg1"/>
              </a:solidFill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377" y="2771686"/>
            <a:ext cx="5804602" cy="2886164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204" y="2873539"/>
            <a:ext cx="1530229" cy="3407959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4"/>
          <a:srcRect l="79391" t="78097" r="6435" b="13555"/>
          <a:stretch/>
        </p:blipFill>
        <p:spPr>
          <a:xfrm>
            <a:off x="7847937" y="5748794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02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/>
              <a:t>CARACTERISITCAS CUALITATIVAS </a:t>
            </a:r>
            <a:endParaRPr lang="es-ES" dirty="0"/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0" y="5438482"/>
            <a:ext cx="2428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dirty="0" smtClean="0">
                <a:solidFill>
                  <a:schemeClr val="bg1"/>
                </a:solidFill>
              </a:rPr>
              <a:t>Centro Universitario UAEM Temascaltepec </a:t>
            </a:r>
          </a:p>
          <a:p>
            <a:r>
              <a:rPr lang="es-MX" sz="1000" dirty="0" smtClean="0">
                <a:solidFill>
                  <a:schemeClr val="bg1"/>
                </a:solidFill>
              </a:rPr>
              <a:t>Foto: Dr. Dorantes CEJ</a:t>
            </a:r>
            <a:endParaRPr lang="es-MX" sz="1000" dirty="0">
              <a:solidFill>
                <a:schemeClr val="bg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4076241" y="2331027"/>
            <a:ext cx="4572000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MX" dirty="0">
                <a:latin typeface="Metropolis Black"/>
              </a:rPr>
              <a:t>CONDICIÓN CORPORAL</a:t>
            </a:r>
          </a:p>
          <a:p>
            <a:r>
              <a:rPr lang="es-MX" dirty="0">
                <a:latin typeface="Metropolis Black"/>
              </a:rPr>
              <a:t>EDAD  POR DENTICIÓN</a:t>
            </a:r>
          </a:p>
          <a:p>
            <a:r>
              <a:rPr lang="es-MX" dirty="0">
                <a:latin typeface="Metropolis Black"/>
              </a:rPr>
              <a:t>ESTRUCTURA DE LA UBRE</a:t>
            </a:r>
          </a:p>
          <a:p>
            <a:r>
              <a:rPr lang="es-MX" dirty="0">
                <a:latin typeface="Metropolis Black"/>
              </a:rPr>
              <a:t>CARÁCTER LECHERO</a:t>
            </a:r>
          </a:p>
          <a:p>
            <a:r>
              <a:rPr lang="es-MX" dirty="0">
                <a:latin typeface="Metropolis Black"/>
              </a:rPr>
              <a:t>INSTINTO MATERNAL</a:t>
            </a:r>
          </a:p>
          <a:p>
            <a:r>
              <a:rPr lang="es-MX" dirty="0">
                <a:latin typeface="Metropolis Black"/>
              </a:rPr>
              <a:t>AGRESIVIDAD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217315" y="1095023"/>
            <a:ext cx="457200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s-MX" dirty="0"/>
              <a:t>Algunos fenotipos son determinados por pocos pares de genes  y estas   características se llaman cualitativas, se clasifican en variables discretas o clases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80" y="2623629"/>
            <a:ext cx="1265662" cy="1265662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0" y="3864672"/>
            <a:ext cx="1454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Condición Corporal </a:t>
            </a:r>
          </a:p>
          <a:p>
            <a:pPr algn="ctr"/>
            <a:r>
              <a:rPr lang="es-MX" sz="1200" dirty="0"/>
              <a:t>5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3042" y="2623629"/>
            <a:ext cx="1546664" cy="885296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1400422" y="3536395"/>
            <a:ext cx="14792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200" dirty="0">
                <a:solidFill>
                  <a:prstClr val="black"/>
                </a:solidFill>
              </a:rPr>
              <a:t>Condición Corporal </a:t>
            </a:r>
          </a:p>
          <a:p>
            <a:pPr lvl="0" algn="ctr"/>
            <a:r>
              <a:rPr lang="es-MX" sz="1200" dirty="0" smtClean="0">
                <a:solidFill>
                  <a:prstClr val="black"/>
                </a:solidFill>
              </a:rPr>
              <a:t>1</a:t>
            </a:r>
            <a:endParaRPr lang="es-MX" sz="1200" dirty="0">
              <a:solidFill>
                <a:prstClr val="black"/>
              </a:solidFill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5144" y="4820496"/>
            <a:ext cx="1996114" cy="1024672"/>
          </a:xfrm>
          <a:prstGeom prst="rect">
            <a:avLst/>
          </a:prstGeom>
        </p:spPr>
      </p:pic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264910"/>
              </p:ext>
            </p:extLst>
          </p:nvPr>
        </p:nvGraphicFramePr>
        <p:xfrm>
          <a:off x="2008668" y="5838592"/>
          <a:ext cx="66395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9893"/>
                <a:gridCol w="1659893"/>
                <a:gridCol w="1659893"/>
                <a:gridCol w="1659893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Dócil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Poco</a:t>
                      </a:r>
                      <a:r>
                        <a:rPr lang="es-MX" baseline="0" dirty="0" smtClean="0"/>
                        <a:t> agresivo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Agresivo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Muy agresivo 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" name="Imagen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8602" y="4488626"/>
            <a:ext cx="1356542" cy="1356542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7"/>
          <a:srcRect l="5375" t="692" r="5501" b="1"/>
          <a:stretch/>
        </p:blipFill>
        <p:spPr>
          <a:xfrm>
            <a:off x="3723701" y="4494882"/>
            <a:ext cx="1784734" cy="1352596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8"/>
          <a:srcRect l="-1" r="33580"/>
          <a:stretch/>
        </p:blipFill>
        <p:spPr>
          <a:xfrm>
            <a:off x="1851053" y="4219342"/>
            <a:ext cx="1872648" cy="1619250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 rotWithShape="1">
          <a:blip r:embed="rId9"/>
          <a:srcRect l="79391" t="78097" r="6435" b="13555"/>
          <a:stretch/>
        </p:blipFill>
        <p:spPr>
          <a:xfrm>
            <a:off x="7851749" y="6283015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18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/>
              <a:t>CARACTERES CUANTITATIVOS </a:t>
            </a:r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/>
          <p:cNvSpPr/>
          <p:nvPr/>
        </p:nvSpPr>
        <p:spPr>
          <a:xfrm>
            <a:off x="2273608" y="5546076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MX" sz="1100" dirty="0" smtClean="0">
                <a:solidFill>
                  <a:schemeClr val="bg1"/>
                </a:solidFill>
                <a:latin typeface="Century Gothic" panose="020B0502020202020204"/>
              </a:rPr>
              <a:t>Selva baja caducifolia, </a:t>
            </a:r>
            <a:r>
              <a:rPr lang="es-MX" sz="1100" dirty="0">
                <a:solidFill>
                  <a:schemeClr val="bg1"/>
                </a:solidFill>
                <a:latin typeface="Century Gothic" panose="020B0502020202020204"/>
              </a:rPr>
              <a:t>Tejupilco,  Méx.</a:t>
            </a:r>
          </a:p>
          <a:p>
            <a:pPr lvl="0"/>
            <a:r>
              <a:rPr lang="es-MX" sz="1100" dirty="0">
                <a:solidFill>
                  <a:schemeClr val="bg1"/>
                </a:solidFill>
                <a:latin typeface="Century Gothic" panose="020B0502020202020204"/>
              </a:rPr>
              <a:t>Foto: </a:t>
            </a:r>
            <a:r>
              <a:rPr lang="es-MX" sz="1100" dirty="0" smtClean="0">
                <a:solidFill>
                  <a:schemeClr val="bg1"/>
                </a:solidFill>
                <a:latin typeface="Century Gothic" panose="020B0502020202020204"/>
              </a:rPr>
              <a:t>Dorantes CEJ</a:t>
            </a:r>
            <a:endParaRPr lang="es-MX" sz="1100" dirty="0">
              <a:solidFill>
                <a:schemeClr val="bg1"/>
              </a:solidFill>
              <a:latin typeface="Century Gothic" panose="020B0502020202020204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" y="985422"/>
            <a:ext cx="4572000" cy="20313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s-MX" dirty="0">
                <a:latin typeface="Metropolis Black"/>
              </a:rPr>
              <a:t>La mayor parte  de las características de importancia económica en el ganado son CUANTITATIVAS o METRICAS, las cuales se caracterizan por estar determinadas por muchos pares de genes  y son afectadas de manera importante por el ambiente (ganancia de peso, </a:t>
            </a:r>
            <a:r>
              <a:rPr lang="es-MX" dirty="0" smtClean="0">
                <a:latin typeface="Metropolis Black"/>
              </a:rPr>
              <a:t>producción de leche </a:t>
            </a:r>
            <a:r>
              <a:rPr lang="es-MX" dirty="0">
                <a:latin typeface="Metropolis Black"/>
              </a:rPr>
              <a:t>)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3496" y="322819"/>
            <a:ext cx="6187976" cy="6212362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4"/>
          <a:srcRect l="79391" t="78097" r="6435" b="13555"/>
          <a:stretch/>
        </p:blipFill>
        <p:spPr>
          <a:xfrm>
            <a:off x="7847937" y="6320496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56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/>
              <a:t>CARACTERES CUANTITATIVOS </a:t>
            </a:r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2451934" y="5305247"/>
            <a:ext cx="457200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MX" dirty="0"/>
              <a:t>PESO AL DESTETE</a:t>
            </a:r>
          </a:p>
          <a:p>
            <a:r>
              <a:rPr lang="es-MX" dirty="0"/>
              <a:t>PRODUCCIÓN LACTEA  POR ORDEÑO</a:t>
            </a:r>
          </a:p>
          <a:p>
            <a:r>
              <a:rPr lang="es-MX" dirty="0"/>
              <a:t>PROLIFICIDAD</a:t>
            </a:r>
          </a:p>
          <a:p>
            <a:r>
              <a:rPr lang="es-MX" dirty="0"/>
              <a:t>FERTILIDAD</a:t>
            </a:r>
          </a:p>
        </p:txBody>
      </p:sp>
      <p:sp>
        <p:nvSpPr>
          <p:cNvPr id="9" name="Rectángulo 8"/>
          <p:cNvSpPr/>
          <p:nvPr/>
        </p:nvSpPr>
        <p:spPr>
          <a:xfrm>
            <a:off x="892366" y="1257037"/>
            <a:ext cx="74694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/>
              <a:t>El fenotipo es numérico y  muestra una expresión </a:t>
            </a:r>
            <a:r>
              <a:rPr lang="es-MX" dirty="0" smtClean="0"/>
              <a:t>continua</a:t>
            </a:r>
          </a:p>
          <a:p>
            <a:pPr algn="ctr"/>
            <a:r>
              <a:rPr lang="es-MX" dirty="0" smtClean="0"/>
              <a:t>Es decir al graficar los datos muestran una curva en forma de campana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934" y="2070114"/>
            <a:ext cx="4192771" cy="2309666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2747613" y="4657847"/>
            <a:ext cx="38970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Son afectados por el medio y ambiente 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3"/>
          <a:srcRect l="79391" t="78097" r="6435" b="13555"/>
          <a:stretch/>
        </p:blipFill>
        <p:spPr>
          <a:xfrm>
            <a:off x="7847937" y="6290891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4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00040" y="497242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00" dirty="0">
                <a:solidFill>
                  <a:prstClr val="white"/>
                </a:solidFill>
                <a:latin typeface="Century Gothic" panose="020B0502020202020204"/>
              </a:rPr>
              <a:t>Cañadas de Nanchititla , Luvianos. Méx.</a:t>
            </a:r>
          </a:p>
          <a:p>
            <a:r>
              <a:rPr lang="es-MX" sz="1000" dirty="0">
                <a:solidFill>
                  <a:prstClr val="white"/>
                </a:solidFill>
                <a:latin typeface="Century Gothic" panose="020B0502020202020204"/>
              </a:rPr>
              <a:t>Foto: Dr. Dorantes CEJ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286000" y="1221254"/>
            <a:ext cx="45720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s-MX" dirty="0"/>
              <a:t>Distribución normal o</a:t>
            </a:r>
            <a:br>
              <a:rPr lang="es-MX" dirty="0"/>
            </a:br>
            <a:r>
              <a:rPr lang="es-MX" dirty="0"/>
              <a:t>Campana de Gauss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580436" y="2110938"/>
            <a:ext cx="30341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s-MX" dirty="0" smtClean="0"/>
              <a:t> Distribución </a:t>
            </a:r>
            <a:r>
              <a:rPr lang="es-MX" dirty="0"/>
              <a:t>continua más importante en </a:t>
            </a:r>
            <a:r>
              <a:rPr lang="es-MX" dirty="0" smtClean="0"/>
              <a:t>estadística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MX" dirty="0" smtClean="0"/>
              <a:t> Describe </a:t>
            </a:r>
            <a:r>
              <a:rPr lang="es-MX" dirty="0"/>
              <a:t>muchos fenómenos que ocurren en la naturaleza (animales, plantas, meteorológicos), investigación e industria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2971" y="2089085"/>
            <a:ext cx="1511939" cy="223132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8117" y="2495241"/>
            <a:ext cx="2761727" cy="179237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3553" y="4831482"/>
            <a:ext cx="2261812" cy="1396105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3945261" y="4409055"/>
            <a:ext cx="1712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Producción lana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6598784" y="4272637"/>
            <a:ext cx="1871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Ganancia de peso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4979365" y="6227587"/>
            <a:ext cx="2564435" cy="668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/>
              <a:t>Precipitación, humedad,</a:t>
            </a:r>
          </a:p>
          <a:p>
            <a:pPr algn="ctr"/>
            <a:r>
              <a:rPr lang="es-MX" b="1" dirty="0"/>
              <a:t>Temperatura 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5"/>
          <a:srcRect l="79391" t="78097" r="6435" b="13555"/>
          <a:stretch/>
        </p:blipFill>
        <p:spPr>
          <a:xfrm>
            <a:off x="7821777" y="6359615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61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00040" y="497242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00" dirty="0">
                <a:solidFill>
                  <a:prstClr val="white"/>
                </a:solidFill>
                <a:latin typeface="Century Gothic" panose="020B0502020202020204"/>
              </a:rPr>
              <a:t>Cañadas de Nanchititla , Luvianos. Méx.</a:t>
            </a:r>
          </a:p>
          <a:p>
            <a:r>
              <a:rPr lang="es-MX" sz="1000" dirty="0">
                <a:solidFill>
                  <a:prstClr val="white"/>
                </a:solidFill>
                <a:latin typeface="Century Gothic" panose="020B0502020202020204"/>
              </a:rPr>
              <a:t>Foto: Dr. Dorantes CEJ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286000" y="1298139"/>
            <a:ext cx="45720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s-MX" dirty="0"/>
              <a:t>Distribución normal o</a:t>
            </a:r>
            <a:br>
              <a:rPr lang="es-MX" dirty="0"/>
            </a:br>
            <a:r>
              <a:rPr lang="es-MX" dirty="0"/>
              <a:t>Campana de Gauss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032831" y="2664104"/>
            <a:ext cx="250633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MX" dirty="0"/>
              <a:t>Variable aleatoria continua X depende de tres parámetros, µ, σ², σ</a:t>
            </a:r>
          </a:p>
          <a:p>
            <a:endParaRPr lang="es-MX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MX" dirty="0"/>
              <a:t>Identificación de errores se aproximan a esta distribución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/>
          <a:srcRect l="56024" t="37309" r="17470" b="28635"/>
          <a:stretch/>
        </p:blipFill>
        <p:spPr>
          <a:xfrm>
            <a:off x="3954207" y="2264708"/>
            <a:ext cx="4826236" cy="348805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3"/>
          <a:srcRect l="79391" t="78097" r="6435" b="13555"/>
          <a:stretch/>
        </p:blipFill>
        <p:spPr>
          <a:xfrm>
            <a:off x="7847937" y="6245703"/>
            <a:ext cx="1296063" cy="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06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4363</TotalTime>
  <Words>1648</Words>
  <Application>Microsoft Office PowerPoint</Application>
  <PresentationFormat>Presentación en pantalla (4:3)</PresentationFormat>
  <Paragraphs>375</Paragraphs>
  <Slides>35</Slides>
  <Notes>7</Notes>
  <HiddenSlides>0</HiddenSlides>
  <MMClips>0</MMClips>
  <ScaleCrop>false</ScaleCrop>
  <HeadingPairs>
    <vt:vector size="8" baseType="variant">
      <vt:variant>
        <vt:lpstr>Fuentes usadas</vt:lpstr>
      </vt:variant>
      <vt:variant>
        <vt:i4>15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35</vt:i4>
      </vt:variant>
    </vt:vector>
  </HeadingPairs>
  <TitlesOfParts>
    <vt:vector size="53" baseType="lpstr">
      <vt:lpstr>Aharoni</vt:lpstr>
      <vt:lpstr>Arial</vt:lpstr>
      <vt:lpstr>Avenir Black</vt:lpstr>
      <vt:lpstr>Avenir Book</vt:lpstr>
      <vt:lpstr>Calibri</vt:lpstr>
      <vt:lpstr>Cambria Math</vt:lpstr>
      <vt:lpstr>Century Gothic</vt:lpstr>
      <vt:lpstr>Metropolis Black</vt:lpstr>
      <vt:lpstr>Metropolis Extra Bold</vt:lpstr>
      <vt:lpstr>Metropolis Light</vt:lpstr>
      <vt:lpstr>Symbol</vt:lpstr>
      <vt:lpstr>Tahoma</vt:lpstr>
      <vt:lpstr>Times New Roman</vt:lpstr>
      <vt:lpstr>Verdana</vt:lpstr>
      <vt:lpstr>Wingdings</vt:lpstr>
      <vt:lpstr>Tema de Office</vt:lpstr>
      <vt:lpstr>Equation</vt:lpstr>
      <vt:lpstr>Documento</vt:lpstr>
      <vt:lpstr>Estadística para el Mejoramiento Genético   PROGRAMA POR COMPETENCIAS  MEJORAMIENTO GENÉTICO ANIMAL   DR. ERNESTO JOEL DORANTES CORONADO   24/09/19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Correlación</vt:lpstr>
      <vt:lpstr>Presentación de PowerPoint</vt:lpstr>
      <vt:lpstr>Formula </vt:lpstr>
      <vt:lpstr>Ejemplos de correlaciones </vt:lpstr>
      <vt:lpstr>REGRESIÓN LINEAL  </vt:lpstr>
      <vt:lpstr>Bibliografía 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PC</cp:lastModifiedBy>
  <cp:revision>169</cp:revision>
  <dcterms:created xsi:type="dcterms:W3CDTF">2013-06-28T15:10:46Z</dcterms:created>
  <dcterms:modified xsi:type="dcterms:W3CDTF">2019-09-26T21:23:44Z</dcterms:modified>
</cp:coreProperties>
</file>