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56" r:id="rId2"/>
    <p:sldId id="459" r:id="rId3"/>
    <p:sldId id="378" r:id="rId4"/>
    <p:sldId id="379" r:id="rId5"/>
    <p:sldId id="478" r:id="rId6"/>
    <p:sldId id="380" r:id="rId7"/>
    <p:sldId id="382" r:id="rId8"/>
    <p:sldId id="479" r:id="rId9"/>
    <p:sldId id="387" r:id="rId10"/>
    <p:sldId id="388" r:id="rId11"/>
    <p:sldId id="411" r:id="rId12"/>
    <p:sldId id="412" r:id="rId13"/>
    <p:sldId id="414" r:id="rId14"/>
    <p:sldId id="415" r:id="rId15"/>
    <p:sldId id="416" r:id="rId16"/>
    <p:sldId id="460" r:id="rId17"/>
    <p:sldId id="418" r:id="rId18"/>
    <p:sldId id="419" r:id="rId19"/>
    <p:sldId id="420" r:id="rId20"/>
    <p:sldId id="421" r:id="rId21"/>
    <p:sldId id="422" r:id="rId22"/>
    <p:sldId id="423" r:id="rId23"/>
    <p:sldId id="449" r:id="rId24"/>
    <p:sldId id="450" r:id="rId25"/>
    <p:sldId id="465" r:id="rId26"/>
    <p:sldId id="451" r:id="rId27"/>
    <p:sldId id="466" r:id="rId28"/>
    <p:sldId id="469" r:id="rId29"/>
    <p:sldId id="470" r:id="rId30"/>
    <p:sldId id="476" r:id="rId31"/>
    <p:sldId id="471" r:id="rId32"/>
    <p:sldId id="472" r:id="rId33"/>
    <p:sldId id="475" r:id="rId34"/>
    <p:sldId id="462" r:id="rId35"/>
    <p:sldId id="464" r:id="rId36"/>
  </p:sldIdLst>
  <p:sldSz cx="9144000" cy="6858000" type="screen4x3"/>
  <p:notesSz cx="6797675" cy="992822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69" autoAdjust="0"/>
  </p:normalViewPr>
  <p:slideViewPr>
    <p:cSldViewPr>
      <p:cViewPr varScale="1">
        <p:scale>
          <a:sx n="83" d="100"/>
          <a:sy n="83" d="100"/>
        </p:scale>
        <p:origin x="-1500" y="-84"/>
      </p:cViewPr>
      <p:guideLst>
        <p:guide orient="horz" pos="2160"/>
        <p:guide pos="2880"/>
      </p:guideLst>
    </p:cSldViewPr>
  </p:slideViewPr>
  <p:outlineViewPr>
    <p:cViewPr>
      <p:scale>
        <a:sx n="33" d="100"/>
        <a:sy n="33" d="100"/>
      </p:scale>
      <p:origin x="0" y="852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4224709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576222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4136983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541071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117826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878106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595008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575951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2717014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102432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2362347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3000"/>
            <a:lum/>
          </a:blip>
          <a:srcRect/>
          <a:tile tx="552450" ty="-10795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924158-FB1A-4D7E-A92F-37F3D1D3EE48}" type="datetimeFigureOut">
              <a:rPr lang="es-MX" smtClean="0"/>
              <a:t>24/09/2019</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EAE018-3AAD-4537-9216-516F8D26E0E7}" type="slidenum">
              <a:rPr lang="es-MX" smtClean="0"/>
              <a:t>‹Nº›</a:t>
            </a:fld>
            <a:endParaRPr lang="es-MX"/>
          </a:p>
        </p:txBody>
      </p:sp>
    </p:spTree>
    <p:extLst>
      <p:ext uri="{BB962C8B-B14F-4D97-AF65-F5344CB8AC3E}">
        <p14:creationId xmlns:p14="http://schemas.microsoft.com/office/powerpoint/2010/main" val="8472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1484784"/>
            <a:ext cx="8352928" cy="2691731"/>
          </a:xfrm>
        </p:spPr>
        <p:txBody>
          <a:bodyPr>
            <a:normAutofit fontScale="90000"/>
          </a:bodyPr>
          <a:lstStyle/>
          <a:p>
            <a:r>
              <a:rPr lang="es-ES" sz="2200" b="1" dirty="0" smtClean="0">
                <a:solidFill>
                  <a:schemeClr val="tx1"/>
                </a:solidFill>
              </a:rPr>
              <a:t/>
            </a:r>
            <a:br>
              <a:rPr lang="es-ES" sz="2200" b="1" dirty="0" smtClean="0">
                <a:solidFill>
                  <a:schemeClr val="tx1"/>
                </a:solidFill>
              </a:rPr>
            </a:br>
            <a:r>
              <a:rPr lang="es-ES" sz="2200" b="1" dirty="0" smtClean="0">
                <a:solidFill>
                  <a:schemeClr val="tx1"/>
                </a:solidFill>
              </a:rPr>
              <a:t/>
            </a:r>
            <a:br>
              <a:rPr lang="es-ES" sz="2200" b="1" dirty="0" smtClean="0">
                <a:solidFill>
                  <a:schemeClr val="tx1"/>
                </a:solidFill>
              </a:rPr>
            </a:br>
            <a:r>
              <a:rPr lang="es-ES" sz="2200" dirty="0"/>
              <a:t>Universidad Autónoma del Estado de </a:t>
            </a:r>
            <a:r>
              <a:rPr lang="es-ES" sz="2200" dirty="0" smtClean="0"/>
              <a:t>México</a:t>
            </a:r>
            <a:br>
              <a:rPr lang="es-ES" sz="2200" dirty="0" smtClean="0"/>
            </a:br>
            <a:r>
              <a:rPr lang="es-ES" sz="2200" b="1" dirty="0" smtClean="0">
                <a:solidFill>
                  <a:schemeClr val="tx1"/>
                </a:solidFill>
              </a:rPr>
              <a:t>Licenciatura en Lengua y Literatura Hispánicas </a:t>
            </a:r>
            <a:r>
              <a:rPr lang="es-ES" sz="2200" dirty="0" smtClean="0">
                <a:solidFill>
                  <a:schemeClr val="tx1"/>
                </a:solidFill>
              </a:rPr>
              <a:t/>
            </a:r>
            <a:br>
              <a:rPr lang="es-ES" sz="2200" dirty="0" smtClean="0">
                <a:solidFill>
                  <a:schemeClr val="tx1"/>
                </a:solidFill>
              </a:rPr>
            </a:br>
            <a:r>
              <a:rPr lang="es-ES" sz="2200" dirty="0" smtClean="0">
                <a:solidFill>
                  <a:schemeClr val="tx1"/>
                </a:solidFill>
              </a:rPr>
              <a:t>CU UAEM Amecameca </a:t>
            </a:r>
            <a:br>
              <a:rPr lang="es-ES" sz="2200" dirty="0" smtClean="0">
                <a:solidFill>
                  <a:schemeClr val="tx1"/>
                </a:solidFill>
              </a:rPr>
            </a:br>
            <a:r>
              <a:rPr lang="es-ES" sz="2200" b="1" dirty="0" smtClean="0">
                <a:solidFill>
                  <a:schemeClr val="tx1"/>
                </a:solidFill>
              </a:rPr>
              <a:t/>
            </a:r>
            <a:br>
              <a:rPr lang="es-ES" sz="2200" b="1" dirty="0" smtClean="0">
                <a:solidFill>
                  <a:schemeClr val="tx1"/>
                </a:solidFill>
              </a:rPr>
            </a:br>
            <a:r>
              <a:rPr lang="es-ES" sz="2200" b="1" dirty="0"/>
              <a:t/>
            </a:r>
            <a:br>
              <a:rPr lang="es-ES" sz="2200" b="1" dirty="0"/>
            </a:br>
            <a:r>
              <a:rPr lang="es-ES" sz="2200" b="1" dirty="0" smtClean="0"/>
              <a:t/>
            </a:r>
            <a:br>
              <a:rPr lang="es-ES" sz="2200" b="1" dirty="0" smtClean="0"/>
            </a:br>
            <a:r>
              <a:rPr lang="es-ES_tradnl" sz="2700" b="1" dirty="0" smtClean="0"/>
              <a:t>Unidad de Aprendizaje:</a:t>
            </a:r>
            <a:br>
              <a:rPr lang="es-ES_tradnl" sz="2700" b="1" dirty="0" smtClean="0"/>
            </a:br>
            <a:r>
              <a:rPr lang="es-ES_tradnl" sz="5100" b="1" dirty="0" smtClean="0"/>
              <a:t>Géneros narrativos no ficcionales</a:t>
            </a:r>
            <a:br>
              <a:rPr lang="es-ES_tradnl" sz="5100" b="1" dirty="0" smtClean="0"/>
            </a:br>
            <a:r>
              <a:rPr lang="es-ES_tradnl" sz="5100" b="1" dirty="0" smtClean="0"/>
              <a:t/>
            </a:r>
            <a:br>
              <a:rPr lang="es-ES_tradnl" sz="5100" b="1" dirty="0" smtClean="0"/>
            </a:br>
            <a:r>
              <a:rPr lang="es-MX" dirty="0"/>
              <a:t/>
            </a:r>
            <a:br>
              <a:rPr lang="es-MX" dirty="0"/>
            </a:br>
            <a:endParaRPr lang="es-MX" dirty="0"/>
          </a:p>
        </p:txBody>
      </p:sp>
      <p:sp>
        <p:nvSpPr>
          <p:cNvPr id="3" name="2 Subtítulo"/>
          <p:cNvSpPr>
            <a:spLocks noGrp="1"/>
          </p:cNvSpPr>
          <p:nvPr>
            <p:ph type="subTitle" idx="1"/>
          </p:nvPr>
        </p:nvSpPr>
        <p:spPr>
          <a:xfrm>
            <a:off x="979512" y="3789040"/>
            <a:ext cx="6800800" cy="2232248"/>
          </a:xfrm>
        </p:spPr>
        <p:txBody>
          <a:bodyPr>
            <a:normAutofit fontScale="92500" lnSpcReduction="20000"/>
          </a:bodyPr>
          <a:lstStyle/>
          <a:p>
            <a:r>
              <a:rPr lang="es-ES_tradnl" sz="2700" b="1" u="sng" dirty="0" smtClean="0">
                <a:solidFill>
                  <a:schemeClr val="tx1"/>
                </a:solidFill>
              </a:rPr>
              <a:t>Apartados 4.5, 4.5.1 y 4.5.2</a:t>
            </a:r>
            <a:r>
              <a:rPr lang="es-MX" dirty="0"/>
              <a:t/>
            </a:r>
            <a:br>
              <a:rPr lang="es-MX" dirty="0"/>
            </a:br>
            <a:endParaRPr lang="es-MX" dirty="0" smtClean="0"/>
          </a:p>
          <a:p>
            <a:endParaRPr lang="es-ES" dirty="0" smtClean="0">
              <a:solidFill>
                <a:schemeClr val="tx1"/>
              </a:solidFill>
            </a:endParaRPr>
          </a:p>
          <a:p>
            <a:r>
              <a:rPr lang="es-ES" sz="2200" dirty="0" smtClean="0">
                <a:solidFill>
                  <a:schemeClr val="tx1"/>
                </a:solidFill>
              </a:rPr>
              <a:t>Profesor (responsable de la elaboración): </a:t>
            </a:r>
            <a:br>
              <a:rPr lang="es-ES" sz="2200" dirty="0" smtClean="0">
                <a:solidFill>
                  <a:schemeClr val="tx1"/>
                </a:solidFill>
              </a:rPr>
            </a:br>
            <a:r>
              <a:rPr lang="es-ES" sz="2200" b="1" dirty="0" smtClean="0">
                <a:solidFill>
                  <a:schemeClr val="tx1"/>
                </a:solidFill>
              </a:rPr>
              <a:t>Alfredo Ramírez Membrillo</a:t>
            </a:r>
          </a:p>
          <a:p>
            <a:r>
              <a:rPr lang="es-ES" sz="1800" b="1" u="sng" dirty="0" smtClean="0">
                <a:solidFill>
                  <a:schemeClr val="tx1"/>
                </a:solidFill>
              </a:rPr>
              <a:t>Semestre 2019A</a:t>
            </a:r>
          </a:p>
          <a:p>
            <a:endParaRPr lang="es-ES" sz="1600" dirty="0" smtClean="0">
              <a:solidFill>
                <a:schemeClr val="tx1"/>
              </a:solidFill>
            </a:endParaRPr>
          </a:p>
          <a:p>
            <a:endParaRPr lang="es-ES" sz="1600" dirty="0">
              <a:solidFill>
                <a:schemeClr val="tx1"/>
              </a:solidFill>
            </a:endParaRPr>
          </a:p>
        </p:txBody>
      </p:sp>
      <p:pic>
        <p:nvPicPr>
          <p:cNvPr id="4" name="3 Imagen"/>
          <p:cNvPicPr/>
          <p:nvPr/>
        </p:nvPicPr>
        <p:blipFill rotWithShape="1">
          <a:blip r:embed="rId2" cstate="print">
            <a:extLst>
              <a:ext uri="{28A0092B-C50C-407E-A947-70E740481C1C}">
                <a14:useLocalDpi xmlns:a14="http://schemas.microsoft.com/office/drawing/2010/main" val="0"/>
              </a:ext>
            </a:extLst>
          </a:blip>
          <a:srcRect l="50343" t="3632" r="35349" b="81652"/>
          <a:stretch/>
        </p:blipFill>
        <p:spPr bwMode="auto">
          <a:xfrm>
            <a:off x="7312260" y="548680"/>
            <a:ext cx="936104" cy="86409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545135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Géneros periodísticos </a:t>
            </a:r>
            <a:r>
              <a:rPr lang="es-MX" dirty="0"/>
              <a:t/>
            </a:r>
            <a:br>
              <a:rPr lang="es-MX" dirty="0"/>
            </a:br>
            <a:endParaRPr lang="es-MX" dirty="0"/>
          </a:p>
        </p:txBody>
      </p:sp>
      <p:sp>
        <p:nvSpPr>
          <p:cNvPr id="3" name="2 Marcador de contenido"/>
          <p:cNvSpPr>
            <a:spLocks noGrp="1"/>
          </p:cNvSpPr>
          <p:nvPr>
            <p:ph idx="1"/>
          </p:nvPr>
        </p:nvSpPr>
        <p:spPr>
          <a:xfrm>
            <a:off x="457200" y="1196752"/>
            <a:ext cx="8229600" cy="4929411"/>
          </a:xfrm>
        </p:spPr>
        <p:txBody>
          <a:bodyPr>
            <a:normAutofit fontScale="85000" lnSpcReduction="20000"/>
          </a:bodyPr>
          <a:lstStyle/>
          <a:p>
            <a:pPr marL="0" indent="0" algn="just">
              <a:buNone/>
            </a:pPr>
            <a:r>
              <a:rPr lang="es-MX" sz="2400" dirty="0"/>
              <a:t>[Cabe anotar que, de hecho, estos géneros suelen entremezclarse, así como enriquecerse con elementos provenientes de la literatura (por ejemplo</a:t>
            </a:r>
            <a:r>
              <a:rPr lang="es-MX" sz="2400" dirty="0" smtClean="0"/>
              <a:t>).]</a:t>
            </a:r>
          </a:p>
          <a:p>
            <a:pPr marL="0" indent="0" algn="just">
              <a:buNone/>
            </a:pPr>
            <a:endParaRPr lang="es-MX" sz="2400" dirty="0"/>
          </a:p>
          <a:p>
            <a:pPr marL="3051175">
              <a:buNone/>
            </a:pPr>
            <a:r>
              <a:rPr lang="es-MX" sz="2400" b="1" dirty="0" smtClean="0"/>
              <a:t>      Informativos</a:t>
            </a:r>
            <a:r>
              <a:rPr lang="es-MX" sz="2400" dirty="0" smtClean="0"/>
              <a:t> </a:t>
            </a:r>
            <a:endParaRPr lang="es-MX" sz="2400" dirty="0"/>
          </a:p>
          <a:p>
            <a:pPr marL="3051175"/>
            <a:r>
              <a:rPr lang="es-MX" sz="2400" dirty="0"/>
              <a:t>Noticia o nota informativa</a:t>
            </a:r>
          </a:p>
          <a:p>
            <a:pPr marL="3051175"/>
            <a:r>
              <a:rPr lang="es-MX" sz="2400" dirty="0"/>
              <a:t>Entrevista</a:t>
            </a:r>
          </a:p>
          <a:p>
            <a:pPr marL="3051175"/>
            <a:r>
              <a:rPr lang="es-MX" sz="2400" dirty="0">
                <a:solidFill>
                  <a:srgbClr val="FF0000"/>
                </a:solidFill>
              </a:rPr>
              <a:t>Reportaje </a:t>
            </a:r>
          </a:p>
          <a:p>
            <a:pPr marL="3051175"/>
            <a:endParaRPr lang="es-MX" sz="2400" dirty="0"/>
          </a:p>
          <a:p>
            <a:pPr marL="3051175">
              <a:buNone/>
            </a:pPr>
            <a:r>
              <a:rPr lang="es-MX" sz="2400" b="1" dirty="0" smtClean="0"/>
              <a:t>      </a:t>
            </a:r>
            <a:r>
              <a:rPr lang="es-MX" sz="2400" b="1" dirty="0" err="1" smtClean="0"/>
              <a:t>Opinativos</a:t>
            </a:r>
            <a:r>
              <a:rPr lang="es-MX" sz="2400" b="1" dirty="0" smtClean="0"/>
              <a:t> </a:t>
            </a:r>
            <a:endParaRPr lang="es-MX" sz="2400" dirty="0"/>
          </a:p>
          <a:p>
            <a:pPr marL="3051175"/>
            <a:r>
              <a:rPr lang="es-MX" sz="2400" dirty="0"/>
              <a:t>Artículo </a:t>
            </a:r>
          </a:p>
          <a:p>
            <a:pPr marL="3051175"/>
            <a:r>
              <a:rPr lang="es-MX" sz="2400" dirty="0"/>
              <a:t>Editorial </a:t>
            </a:r>
          </a:p>
          <a:p>
            <a:pPr marL="3051175"/>
            <a:r>
              <a:rPr lang="es-MX" sz="2400" dirty="0"/>
              <a:t>Crítica o reseña </a:t>
            </a:r>
          </a:p>
          <a:p>
            <a:pPr marL="3051175">
              <a:buNone/>
            </a:pPr>
            <a:r>
              <a:rPr lang="es-MX" sz="2400" dirty="0"/>
              <a:t> </a:t>
            </a:r>
          </a:p>
          <a:p>
            <a:pPr marL="3051175">
              <a:buNone/>
            </a:pPr>
            <a:r>
              <a:rPr lang="es-MX" sz="2400" b="1" dirty="0" smtClean="0"/>
              <a:t>      Híbridos</a:t>
            </a:r>
            <a:endParaRPr lang="es-MX" sz="2400" dirty="0"/>
          </a:p>
          <a:p>
            <a:pPr marL="3051175"/>
            <a:r>
              <a:rPr lang="es-MX" sz="2400" dirty="0">
                <a:solidFill>
                  <a:srgbClr val="FF0000"/>
                </a:solidFill>
              </a:rPr>
              <a:t>Crónica </a:t>
            </a:r>
          </a:p>
          <a:p>
            <a:pPr marL="3051175"/>
            <a:r>
              <a:rPr lang="es-MX" sz="2400" dirty="0"/>
              <a:t>Columna  </a:t>
            </a:r>
          </a:p>
          <a:p>
            <a:pPr marL="0" indent="0" algn="just">
              <a:buNone/>
            </a:pPr>
            <a:endParaRPr lang="es-MX" sz="2400" dirty="0"/>
          </a:p>
          <a:p>
            <a:endParaRPr lang="es-MX" dirty="0"/>
          </a:p>
        </p:txBody>
      </p:sp>
    </p:spTree>
    <p:extLst>
      <p:ext uri="{BB962C8B-B14F-4D97-AF65-F5344CB8AC3E}">
        <p14:creationId xmlns:p14="http://schemas.microsoft.com/office/powerpoint/2010/main" val="3509165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t>4.5.1 Crónica</a:t>
            </a:r>
            <a:endParaRPr lang="es-MX" dirty="0"/>
          </a:p>
        </p:txBody>
      </p:sp>
      <p:sp>
        <p:nvSpPr>
          <p:cNvPr id="3" name="2 Marcador de contenido"/>
          <p:cNvSpPr>
            <a:spLocks noGrp="1"/>
          </p:cNvSpPr>
          <p:nvPr>
            <p:ph idx="1"/>
          </p:nvPr>
        </p:nvSpPr>
        <p:spPr/>
        <p:txBody>
          <a:bodyPr>
            <a:normAutofit lnSpcReduction="10000"/>
          </a:bodyPr>
          <a:lstStyle/>
          <a:p>
            <a:pPr marL="0" indent="0">
              <a:buNone/>
            </a:pPr>
            <a:r>
              <a:rPr lang="es-ES" b="1" dirty="0"/>
              <a:t>Definición de </a:t>
            </a:r>
            <a:r>
              <a:rPr lang="es-ES" b="1" i="1" dirty="0"/>
              <a:t>crónica</a:t>
            </a:r>
            <a:r>
              <a:rPr lang="es-ES" b="1" dirty="0"/>
              <a:t> </a:t>
            </a:r>
            <a:endParaRPr lang="es-MX" dirty="0"/>
          </a:p>
          <a:p>
            <a:pPr marL="0" indent="0">
              <a:buNone/>
            </a:pPr>
            <a:endParaRPr lang="es-MX" i="1" dirty="0" smtClean="0"/>
          </a:p>
          <a:p>
            <a:pPr marL="0" indent="0" algn="just">
              <a:buNone/>
            </a:pPr>
            <a:r>
              <a:rPr lang="es-MX" i="1" dirty="0" smtClean="0"/>
              <a:t>Crónica</a:t>
            </a:r>
            <a:r>
              <a:rPr lang="es-MX" dirty="0" smtClean="0"/>
              <a:t> </a:t>
            </a:r>
            <a:r>
              <a:rPr lang="es-MX" dirty="0"/>
              <a:t>es la denominación de un género literario incluido en la historiografía, que consiste en la recopilación de hechos históricos narrados en orden cronológico. La palabra viene del latín </a:t>
            </a:r>
            <a:r>
              <a:rPr lang="es-MX" i="1" dirty="0" err="1"/>
              <a:t>chronica</a:t>
            </a:r>
            <a:r>
              <a:rPr lang="es-MX" dirty="0"/>
              <a:t>, que a su vez se deriva del griego </a:t>
            </a:r>
            <a:r>
              <a:rPr lang="es-MX" i="1" dirty="0" err="1"/>
              <a:t>kronika</a:t>
            </a:r>
            <a:r>
              <a:rPr lang="es-MX" i="1" dirty="0"/>
              <a:t> </a:t>
            </a:r>
            <a:r>
              <a:rPr lang="es-MX" i="1" dirty="0" err="1"/>
              <a:t>biblios</a:t>
            </a:r>
            <a:r>
              <a:rPr lang="es-MX" dirty="0"/>
              <a:t>, es decir, libros que siguen el orden del tiempo.</a:t>
            </a:r>
          </a:p>
          <a:p>
            <a:endParaRPr lang="es-MX" dirty="0"/>
          </a:p>
        </p:txBody>
      </p:sp>
    </p:spTree>
    <p:extLst>
      <p:ext uri="{BB962C8B-B14F-4D97-AF65-F5344CB8AC3E}">
        <p14:creationId xmlns:p14="http://schemas.microsoft.com/office/powerpoint/2010/main" val="1456696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rmAutofit/>
          </a:bodyPr>
          <a:lstStyle/>
          <a:p>
            <a:r>
              <a:rPr lang="es-MX" sz="3200" b="1" dirty="0" smtClean="0"/>
              <a:t>Características de la crónica histórica</a:t>
            </a:r>
            <a:endParaRPr lang="es-MX" sz="3200" b="1" dirty="0"/>
          </a:p>
        </p:txBody>
      </p:sp>
      <p:pic>
        <p:nvPicPr>
          <p:cNvPr id="4098" name="Picture 2" descr="Imachen:Primera pachina Grant Cronica d'Espanya II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1484784"/>
            <a:ext cx="3049820" cy="4248472"/>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1331640" y="2408691"/>
            <a:ext cx="1656184" cy="1200329"/>
          </a:xfrm>
          <a:prstGeom prst="rect">
            <a:avLst/>
          </a:prstGeom>
          <a:noFill/>
        </p:spPr>
        <p:txBody>
          <a:bodyPr wrap="square" rtlCol="0">
            <a:spAutoFit/>
          </a:bodyPr>
          <a:lstStyle/>
          <a:p>
            <a:pPr algn="ctr"/>
            <a:r>
              <a:rPr lang="es-MX" sz="2400" dirty="0" smtClean="0"/>
              <a:t>Género propio de la </a:t>
            </a:r>
            <a:r>
              <a:rPr lang="es-MX" sz="2400" b="1" dirty="0" smtClean="0"/>
              <a:t>Historia</a:t>
            </a:r>
            <a:r>
              <a:rPr lang="es-MX" sz="2400" dirty="0" smtClean="0"/>
              <a:t>. </a:t>
            </a:r>
            <a:endParaRPr lang="es-MX" sz="2400" dirty="0"/>
          </a:p>
        </p:txBody>
      </p:sp>
    </p:spTree>
    <p:extLst>
      <p:ext uri="{BB962C8B-B14F-4D97-AF65-F5344CB8AC3E}">
        <p14:creationId xmlns:p14="http://schemas.microsoft.com/office/powerpoint/2010/main" val="2836064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724942"/>
          </a:xfrm>
        </p:spPr>
        <p:txBody>
          <a:bodyPr>
            <a:normAutofit fontScale="90000"/>
          </a:bodyPr>
          <a:lstStyle/>
          <a:p>
            <a:r>
              <a:rPr lang="es-MX" b="1" dirty="0"/>
              <a:t>Crónica (género periodístico)</a:t>
            </a:r>
            <a:br>
              <a:rPr lang="es-MX" b="1" dirty="0"/>
            </a:br>
            <a:endParaRPr lang="es-MX" dirty="0"/>
          </a:p>
        </p:txBody>
      </p:sp>
      <p:sp>
        <p:nvSpPr>
          <p:cNvPr id="3" name="2 Marcador de contenido"/>
          <p:cNvSpPr>
            <a:spLocks noGrp="1"/>
          </p:cNvSpPr>
          <p:nvPr>
            <p:ph idx="1"/>
          </p:nvPr>
        </p:nvSpPr>
        <p:spPr>
          <a:xfrm>
            <a:off x="457200" y="1340768"/>
            <a:ext cx="8229600" cy="4785395"/>
          </a:xfrm>
        </p:spPr>
        <p:txBody>
          <a:bodyPr>
            <a:normAutofit/>
          </a:bodyPr>
          <a:lstStyle/>
          <a:p>
            <a:pPr marL="0" indent="0" algn="just">
              <a:buNone/>
            </a:pPr>
            <a:r>
              <a:rPr lang="es-MX" sz="3000" dirty="0"/>
              <a:t>La </a:t>
            </a:r>
            <a:r>
              <a:rPr lang="es-MX" sz="3000" b="1" dirty="0"/>
              <a:t>crónica</a:t>
            </a:r>
            <a:r>
              <a:rPr lang="es-MX" sz="3000" dirty="0"/>
              <a:t> es un </a:t>
            </a:r>
            <a:r>
              <a:rPr lang="es-MX" sz="3000" dirty="0" smtClean="0"/>
              <a:t>género periodístico híbrido </a:t>
            </a:r>
            <a:r>
              <a:rPr lang="es-MX" sz="3000" dirty="0"/>
              <a:t>participa a la vez de los rasgos de </a:t>
            </a:r>
            <a:r>
              <a:rPr lang="es-MX" sz="3000" dirty="0" smtClean="0"/>
              <a:t>los géneros informativos e interpretativos, </a:t>
            </a:r>
            <a:r>
              <a:rPr lang="es-MX" sz="3000" dirty="0"/>
              <a:t>con predominio de los primeros sobre los segundos. </a:t>
            </a:r>
            <a:endParaRPr lang="es-MX" sz="3000" dirty="0" smtClean="0"/>
          </a:p>
          <a:p>
            <a:pPr marL="0" indent="0">
              <a:buNone/>
            </a:pPr>
            <a:endParaRPr lang="es-MX" dirty="0"/>
          </a:p>
          <a:p>
            <a:pPr marL="0" indent="0">
              <a:buNone/>
            </a:pPr>
            <a:endParaRPr lang="es-MX"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6648" y="3428999"/>
            <a:ext cx="4049688" cy="2696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3176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9"/>
            <a:ext cx="8075240" cy="2592287"/>
          </a:xfrm>
        </p:spPr>
        <p:txBody>
          <a:bodyPr>
            <a:normAutofit fontScale="77500" lnSpcReduction="20000"/>
          </a:bodyPr>
          <a:lstStyle/>
          <a:p>
            <a:pPr marL="0" indent="0">
              <a:buNone/>
            </a:pPr>
            <a:r>
              <a:rPr lang="es-MX" sz="3600" b="1" dirty="0"/>
              <a:t>Definición de crónica periodística </a:t>
            </a:r>
            <a:endParaRPr lang="es-MX" sz="3600" dirty="0"/>
          </a:p>
          <a:p>
            <a:pPr marL="0" indent="0" algn="just">
              <a:buNone/>
            </a:pPr>
            <a:r>
              <a:rPr lang="es-MX" sz="3600" dirty="0"/>
              <a:t>Es la narración temporal de un acontecimiento, con frecuencia en el orden en que este se desarrolló</a:t>
            </a:r>
            <a:r>
              <a:rPr lang="es-MX" sz="3600" dirty="0" smtClean="0"/>
              <a:t>.. </a:t>
            </a:r>
            <a:r>
              <a:rPr lang="es-MX" sz="3600" dirty="0"/>
              <a:t>Más que retratar la realidad, este género recrea la atmósfera en que se produce un determinado hecho y cómo se </a:t>
            </a:r>
            <a:r>
              <a:rPr lang="es-MX" sz="3600" dirty="0" smtClean="0"/>
              <a:t>desarrolló (según la percepción del cronista). </a:t>
            </a:r>
            <a:endParaRPr lang="es-MX" sz="3600" dirty="0"/>
          </a:p>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501008"/>
            <a:ext cx="4896544" cy="2591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91427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76672"/>
            <a:ext cx="8003232" cy="2335751"/>
          </a:xfrm>
        </p:spPr>
        <p:txBody>
          <a:bodyPr>
            <a:normAutofit/>
          </a:bodyPr>
          <a:lstStyle/>
          <a:p>
            <a:pPr marL="0" indent="0" algn="just">
              <a:buNone/>
            </a:pPr>
            <a:r>
              <a:rPr lang="es-ES" dirty="0"/>
              <a:t>El nacimiento de los primeros </a:t>
            </a:r>
            <a:r>
              <a:rPr lang="es-ES" dirty="0" smtClean="0"/>
              <a:t>periódicos</a:t>
            </a:r>
            <a:r>
              <a:rPr lang="es-ES" dirty="0"/>
              <a:t> hizo que </a:t>
            </a:r>
            <a:r>
              <a:rPr lang="es-ES" dirty="0" smtClean="0"/>
              <a:t>se distinguiera claramente entre los “cronistas” (entendidos como historiadores) </a:t>
            </a:r>
            <a:r>
              <a:rPr lang="es-ES" dirty="0"/>
              <a:t>y </a:t>
            </a:r>
            <a:r>
              <a:rPr lang="es-ES" dirty="0" smtClean="0"/>
              <a:t>las “crónicas” escritas por periodistas.</a:t>
            </a:r>
            <a:endParaRPr lang="es-MX" dirty="0"/>
          </a:p>
          <a:p>
            <a:endParaRPr lang="es-MX" dirty="0"/>
          </a:p>
          <a:p>
            <a:pPr marL="0" indent="0">
              <a:buNone/>
            </a:pPr>
            <a:endParaRPr lang="es-MX" dirty="0"/>
          </a:p>
        </p:txBody>
      </p:sp>
      <p:pic>
        <p:nvPicPr>
          <p:cNvPr id="6148" name="Picture 4" descr="Resultado de imagen para periodicos siglo xi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073504"/>
            <a:ext cx="4608512" cy="3474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4075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3250704" cy="5433467"/>
          </a:xfrm>
        </p:spPr>
        <p:txBody>
          <a:bodyPr/>
          <a:lstStyle/>
          <a:p>
            <a:pPr marL="0" indent="0">
              <a:buNone/>
            </a:pPr>
            <a:r>
              <a:rPr lang="es-ES" dirty="0" smtClean="0"/>
              <a:t>En la </a:t>
            </a:r>
            <a:r>
              <a:rPr lang="es-ES" dirty="0"/>
              <a:t>crónica </a:t>
            </a:r>
            <a:r>
              <a:rPr lang="es-ES" dirty="0" smtClean="0"/>
              <a:t>del siglo XIX los </a:t>
            </a:r>
            <a:r>
              <a:rPr lang="es-ES" dirty="0"/>
              <a:t>autores contaban </a:t>
            </a:r>
            <a:r>
              <a:rPr lang="es-ES" dirty="0" smtClean="0"/>
              <a:t>sucesos </a:t>
            </a:r>
            <a:r>
              <a:rPr lang="es-ES" dirty="0"/>
              <a:t>que presenciaban y los lugares que </a:t>
            </a:r>
            <a:r>
              <a:rPr lang="es-ES" dirty="0" smtClean="0"/>
              <a:t>visitaban.</a:t>
            </a:r>
            <a:endParaRPr lang="es-MX" dirty="0"/>
          </a:p>
          <a:p>
            <a:endParaRPr lang="es-MX"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404664"/>
            <a:ext cx="4055587" cy="5856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8064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7" y="2060848"/>
            <a:ext cx="2887553" cy="2215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2051720" y="332656"/>
            <a:ext cx="4186808" cy="868958"/>
          </a:xfrm>
        </p:spPr>
        <p:txBody>
          <a:bodyPr>
            <a:normAutofit fontScale="90000"/>
          </a:bodyPr>
          <a:lstStyle/>
          <a:p>
            <a:r>
              <a:rPr lang="es-MX" b="1" dirty="0"/>
              <a:t>Tipos de crónica </a:t>
            </a:r>
            <a:r>
              <a:rPr lang="es-MX" dirty="0"/>
              <a:t/>
            </a:r>
            <a:br>
              <a:rPr lang="es-MX" dirty="0"/>
            </a:br>
            <a:endParaRPr lang="es-MX" dirty="0"/>
          </a:p>
        </p:txBody>
      </p:sp>
      <p:sp>
        <p:nvSpPr>
          <p:cNvPr id="3" name="2 Marcador de contenido"/>
          <p:cNvSpPr>
            <a:spLocks noGrp="1"/>
          </p:cNvSpPr>
          <p:nvPr>
            <p:ph idx="1"/>
          </p:nvPr>
        </p:nvSpPr>
        <p:spPr>
          <a:xfrm>
            <a:off x="323529" y="1340768"/>
            <a:ext cx="5472608" cy="5112568"/>
          </a:xfrm>
        </p:spPr>
        <p:txBody>
          <a:bodyPr>
            <a:normAutofit fontScale="92500" lnSpcReduction="20000"/>
          </a:bodyPr>
          <a:lstStyle/>
          <a:p>
            <a:pPr marL="0" indent="22225" algn="just">
              <a:buAutoNum type="alphaLcParenR"/>
            </a:pPr>
            <a:r>
              <a:rPr lang="es-MX" b="1" dirty="0" smtClean="0"/>
              <a:t> Crónica </a:t>
            </a:r>
            <a:r>
              <a:rPr lang="es-MX" b="1" dirty="0"/>
              <a:t>informativa</a:t>
            </a:r>
            <a:r>
              <a:rPr lang="es-MX" dirty="0"/>
              <a:t>: informa y describe detalladamente, pero sin emitir opiniones. </a:t>
            </a:r>
            <a:endParaRPr lang="es-MX" dirty="0" smtClean="0"/>
          </a:p>
          <a:p>
            <a:pPr marL="0" indent="22225" algn="just">
              <a:buAutoNum type="alphaLcParenR"/>
            </a:pPr>
            <a:endParaRPr lang="es-MX" dirty="0"/>
          </a:p>
          <a:p>
            <a:pPr marL="0" indent="0" algn="just">
              <a:buNone/>
            </a:pPr>
            <a:r>
              <a:rPr lang="es-MX" dirty="0"/>
              <a:t>b) </a:t>
            </a:r>
            <a:r>
              <a:rPr lang="es-MX" b="1" dirty="0"/>
              <a:t>Crónica </a:t>
            </a:r>
            <a:r>
              <a:rPr lang="es-MX" b="1" dirty="0" err="1"/>
              <a:t>opinativa</a:t>
            </a:r>
            <a:r>
              <a:rPr lang="es-MX" dirty="0"/>
              <a:t>: el cronista informa y opina simultáneamente. </a:t>
            </a:r>
            <a:endParaRPr lang="es-MX" dirty="0" smtClean="0"/>
          </a:p>
          <a:p>
            <a:pPr marL="0" indent="0">
              <a:buNone/>
            </a:pPr>
            <a:endParaRPr lang="es-MX" dirty="0"/>
          </a:p>
          <a:p>
            <a:pPr marL="0" indent="0" algn="just">
              <a:buNone/>
            </a:pPr>
            <a:r>
              <a:rPr lang="es-MX" dirty="0"/>
              <a:t>c) </a:t>
            </a:r>
            <a:r>
              <a:rPr lang="es-MX" b="1" dirty="0"/>
              <a:t>Crónica interpretativa</a:t>
            </a:r>
            <a:r>
              <a:rPr lang="es-MX" dirty="0"/>
              <a:t>: además de datos esenciales, el cronista emite interpretaciones y juicios (por qué). </a:t>
            </a:r>
          </a:p>
          <a:p>
            <a:endParaRPr lang="es-MX" dirty="0"/>
          </a:p>
        </p:txBody>
      </p:sp>
    </p:spTree>
    <p:extLst>
      <p:ext uri="{BB962C8B-B14F-4D97-AF65-F5344CB8AC3E}">
        <p14:creationId xmlns:p14="http://schemas.microsoft.com/office/powerpoint/2010/main" val="14110254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868958"/>
          </a:xfrm>
        </p:spPr>
        <p:txBody>
          <a:bodyPr>
            <a:normAutofit fontScale="90000"/>
          </a:bodyPr>
          <a:lstStyle/>
          <a:p>
            <a:r>
              <a:rPr lang="es-ES" b="1" dirty="0"/>
              <a:t>Características de la crónica</a:t>
            </a:r>
            <a:r>
              <a:rPr lang="es-MX" b="1" dirty="0"/>
              <a:t/>
            </a:r>
            <a:br>
              <a:rPr lang="es-MX" b="1" dirty="0"/>
            </a:br>
            <a:endParaRPr lang="es-MX" dirty="0"/>
          </a:p>
        </p:txBody>
      </p:sp>
      <p:sp>
        <p:nvSpPr>
          <p:cNvPr id="3" name="2 Marcador de contenido"/>
          <p:cNvSpPr>
            <a:spLocks noGrp="1"/>
          </p:cNvSpPr>
          <p:nvPr>
            <p:ph idx="1"/>
          </p:nvPr>
        </p:nvSpPr>
        <p:spPr/>
        <p:txBody>
          <a:bodyPr>
            <a:normAutofit/>
          </a:bodyPr>
          <a:lstStyle/>
          <a:p>
            <a:pPr algn="just"/>
            <a:r>
              <a:rPr lang="es-ES" dirty="0" smtClean="0"/>
              <a:t>El </a:t>
            </a:r>
            <a:r>
              <a:rPr lang="es-ES" dirty="0"/>
              <a:t>autor es testigo presencial de los hechos. </a:t>
            </a:r>
            <a:endParaRPr lang="es-MX" dirty="0"/>
          </a:p>
          <a:p>
            <a:pPr algn="just"/>
            <a:r>
              <a:rPr lang="es-ES" dirty="0" smtClean="0"/>
              <a:t>Temporalidad</a:t>
            </a:r>
            <a:r>
              <a:rPr lang="es-ES" dirty="0"/>
              <a:t>: entre dos </a:t>
            </a:r>
            <a:r>
              <a:rPr lang="es-ES" dirty="0" smtClean="0"/>
              <a:t>momentos, </a:t>
            </a:r>
            <a:r>
              <a:rPr lang="es-ES" dirty="0"/>
              <a:t>de la A </a:t>
            </a:r>
            <a:r>
              <a:rPr lang="es-ES" dirty="0" err="1"/>
              <a:t>a</a:t>
            </a:r>
            <a:r>
              <a:rPr lang="es-ES" dirty="0"/>
              <a:t> la Z. </a:t>
            </a:r>
            <a:endParaRPr lang="es-MX" dirty="0"/>
          </a:p>
          <a:p>
            <a:pPr algn="just"/>
            <a:r>
              <a:rPr lang="es-ES" dirty="0" smtClean="0"/>
              <a:t>Límites </a:t>
            </a:r>
            <a:r>
              <a:rPr lang="es-ES" dirty="0"/>
              <a:t>éticos. </a:t>
            </a:r>
            <a:endParaRPr lang="es-MX" dirty="0"/>
          </a:p>
          <a:p>
            <a:pPr algn="just"/>
            <a:r>
              <a:rPr lang="es-ES" dirty="0" smtClean="0"/>
              <a:t>Su </a:t>
            </a:r>
            <a:r>
              <a:rPr lang="es-ES" dirty="0"/>
              <a:t>tratamiento se encuentra entre la información y la interpretación. </a:t>
            </a:r>
            <a:endParaRPr lang="es-MX" dirty="0"/>
          </a:p>
          <a:p>
            <a:endParaRPr lang="es-MX" dirty="0"/>
          </a:p>
        </p:txBody>
      </p:sp>
    </p:spTree>
    <p:extLst>
      <p:ext uri="{BB962C8B-B14F-4D97-AF65-F5344CB8AC3E}">
        <p14:creationId xmlns:p14="http://schemas.microsoft.com/office/powerpoint/2010/main" val="20694346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184" y="260648"/>
            <a:ext cx="8229600" cy="1143000"/>
          </a:xfrm>
        </p:spPr>
        <p:txBody>
          <a:bodyPr>
            <a:normAutofit fontScale="90000"/>
          </a:bodyPr>
          <a:lstStyle/>
          <a:p>
            <a:r>
              <a:rPr lang="es-ES" b="1" dirty="0" smtClean="0"/>
              <a:t>4.5.2 </a:t>
            </a:r>
            <a:r>
              <a:rPr lang="es-ES" b="1" dirty="0"/>
              <a:t>Reportaje</a:t>
            </a:r>
            <a:r>
              <a:rPr lang="es-ES" dirty="0"/>
              <a:t> </a:t>
            </a:r>
            <a:r>
              <a:rPr lang="es-MX" dirty="0"/>
              <a:t/>
            </a:r>
            <a:br>
              <a:rPr lang="es-MX" dirty="0"/>
            </a:br>
            <a:endParaRPr lang="es-MX" dirty="0"/>
          </a:p>
        </p:txBody>
      </p:sp>
      <p:sp>
        <p:nvSpPr>
          <p:cNvPr id="3" name="2 Marcador de contenido"/>
          <p:cNvSpPr>
            <a:spLocks noGrp="1"/>
          </p:cNvSpPr>
          <p:nvPr>
            <p:ph idx="1"/>
          </p:nvPr>
        </p:nvSpPr>
        <p:spPr>
          <a:xfrm>
            <a:off x="395536" y="973910"/>
            <a:ext cx="8229600" cy="3489251"/>
          </a:xfrm>
        </p:spPr>
        <p:txBody>
          <a:bodyPr>
            <a:normAutofit/>
          </a:bodyPr>
          <a:lstStyle/>
          <a:p>
            <a:pPr marL="0" indent="0">
              <a:buNone/>
            </a:pPr>
            <a:r>
              <a:rPr lang="es-MX" b="1" dirty="0" smtClean="0"/>
              <a:t>    Definición</a:t>
            </a:r>
            <a:r>
              <a:rPr lang="es-MX" dirty="0" smtClean="0"/>
              <a:t> </a:t>
            </a:r>
            <a:endParaRPr lang="es-MX" dirty="0"/>
          </a:p>
          <a:p>
            <a:pPr algn="just"/>
            <a:r>
              <a:rPr lang="es-MX" sz="3100" dirty="0"/>
              <a:t>El origen etimológico de la palabra, que proviene del francés, hace entenderlo como un relato, como un informe (un </a:t>
            </a:r>
            <a:r>
              <a:rPr lang="es-MX" sz="3100" i="1" dirty="0" smtClean="0"/>
              <a:t>reporte)</a:t>
            </a:r>
            <a:r>
              <a:rPr lang="es-MX" sz="3100" dirty="0" smtClean="0"/>
              <a:t>. </a:t>
            </a:r>
            <a:endParaRPr lang="es-MX" sz="3100" dirty="0"/>
          </a:p>
          <a:p>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501008"/>
            <a:ext cx="5356036" cy="2132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6559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548680"/>
            <a:ext cx="8229600" cy="1143000"/>
          </a:xfrm>
        </p:spPr>
        <p:txBody>
          <a:bodyPr>
            <a:normAutofit/>
          </a:bodyPr>
          <a:lstStyle/>
          <a:p>
            <a:r>
              <a:rPr lang="es-MX" sz="3100" b="1" dirty="0"/>
              <a:t>Justificación académica respecto a los objetivos de la unidad de </a:t>
            </a:r>
            <a:r>
              <a:rPr lang="es-MX" sz="3100" b="1" dirty="0" smtClean="0"/>
              <a:t>aprendizaje</a:t>
            </a:r>
            <a:endParaRPr lang="es-MX" dirty="0"/>
          </a:p>
        </p:txBody>
      </p:sp>
      <p:sp>
        <p:nvSpPr>
          <p:cNvPr id="3" name="2 Marcador de contenido"/>
          <p:cNvSpPr>
            <a:spLocks noGrp="1"/>
          </p:cNvSpPr>
          <p:nvPr>
            <p:ph idx="1"/>
          </p:nvPr>
        </p:nvSpPr>
        <p:spPr>
          <a:xfrm>
            <a:off x="457200" y="1988840"/>
            <a:ext cx="8229600" cy="4536504"/>
          </a:xfrm>
        </p:spPr>
        <p:txBody>
          <a:bodyPr>
            <a:normAutofit fontScale="62500" lnSpcReduction="20000"/>
          </a:bodyPr>
          <a:lstStyle/>
          <a:p>
            <a:pPr marL="0" indent="0" algn="just">
              <a:buNone/>
            </a:pPr>
            <a:r>
              <a:rPr lang="es-MX" sz="4000" dirty="0"/>
              <a:t>Los apartados  </a:t>
            </a:r>
            <a:r>
              <a:rPr lang="es-MX" sz="4000" b="1" dirty="0"/>
              <a:t>4.5.1 Crónica</a:t>
            </a:r>
            <a:r>
              <a:rPr lang="es-MX" sz="4000" dirty="0"/>
              <a:t> y </a:t>
            </a:r>
            <a:r>
              <a:rPr lang="es-MX" sz="4000" b="1" dirty="0"/>
              <a:t>4.5.2. Reportaje</a:t>
            </a:r>
            <a:r>
              <a:rPr lang="es-MX" sz="4000" dirty="0"/>
              <a:t>, incluidos en el capítulo </a:t>
            </a:r>
            <a:r>
              <a:rPr lang="es-MX" sz="4000" b="1" dirty="0"/>
              <a:t>4.5. Periodismo y “nuevo periodismo”</a:t>
            </a:r>
            <a:r>
              <a:rPr lang="es-MX" sz="4000" dirty="0"/>
              <a:t>,</a:t>
            </a:r>
            <a:r>
              <a:rPr lang="es-MX" sz="4000" b="1" dirty="0"/>
              <a:t> </a:t>
            </a:r>
            <a:r>
              <a:rPr lang="es-MX" sz="4000" dirty="0"/>
              <a:t>del curso </a:t>
            </a:r>
            <a:r>
              <a:rPr lang="es-MX" sz="4000" i="1" dirty="0"/>
              <a:t>Géneros narrativos no ficcionales</a:t>
            </a:r>
            <a:r>
              <a:rPr lang="es-MX" sz="4000" dirty="0"/>
              <a:t>, representan una de las etapas que, en el desarrollo de la unidad de aprendizaje, despiertan un enorme interés en los estudiantes. Por ello, y con el fin de auxiliar al docente en su exposición oral, se presenta este material de apoyo visual, el cual tiene como propósito, en primera instancia, proyectar en pantalla la definición de distintos conceptos fundamentales –en relación con el periodismo en general y, en particular, con la crónica y el reportaje– y, en segunda instancia, generar, por medio de una serie de imágenes, un ambiente de discusión en el aula, con base en técnicas grupales, en torno a la ética periodística, el problema de la verdad y la subjetividad. </a:t>
            </a:r>
          </a:p>
          <a:p>
            <a:endParaRPr lang="es-MX" sz="4000" b="1" dirty="0">
              <a:solidFill>
                <a:srgbClr val="FF0000"/>
              </a:solidFill>
            </a:endParaRPr>
          </a:p>
        </p:txBody>
      </p:sp>
    </p:spTree>
    <p:extLst>
      <p:ext uri="{BB962C8B-B14F-4D97-AF65-F5344CB8AC3E}">
        <p14:creationId xmlns:p14="http://schemas.microsoft.com/office/powerpoint/2010/main" val="4251852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3"/>
            <a:ext cx="8229600" cy="2304255"/>
          </a:xfrm>
        </p:spPr>
        <p:txBody>
          <a:bodyPr>
            <a:normAutofit/>
          </a:bodyPr>
          <a:lstStyle/>
          <a:p>
            <a:pPr algn="just"/>
            <a:r>
              <a:rPr lang="es-MX" dirty="0"/>
              <a:t>El reportaje es el género mayor del periodismo, el más completo y versátil de todos. En él caben todos los demás. </a:t>
            </a:r>
            <a:r>
              <a:rPr lang="es-MX" dirty="0" smtClean="0"/>
              <a:t>Es </a:t>
            </a:r>
            <a:r>
              <a:rPr lang="es-MX" dirty="0"/>
              <a:t>un género camaleónico. </a:t>
            </a:r>
          </a:p>
          <a:p>
            <a:endParaRPr lang="es-MX"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708920"/>
            <a:ext cx="4327314"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2684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7"/>
            <a:ext cx="8219256" cy="3096343"/>
          </a:xfrm>
        </p:spPr>
        <p:txBody>
          <a:bodyPr>
            <a:normAutofit/>
          </a:bodyPr>
          <a:lstStyle/>
          <a:p>
            <a:pPr algn="just"/>
            <a:r>
              <a:rPr lang="es-MX" dirty="0" smtClean="0"/>
              <a:t>En </a:t>
            </a:r>
            <a:r>
              <a:rPr lang="es-MX" dirty="0"/>
              <a:t>términos generales, un reportaje es un trabajo documental planificado, y su propósito es </a:t>
            </a:r>
            <a:r>
              <a:rPr lang="es-MX" dirty="0" smtClean="0"/>
              <a:t>informar </a:t>
            </a:r>
            <a:r>
              <a:rPr lang="es-MX" b="1" dirty="0" smtClean="0"/>
              <a:t>ampliamente</a:t>
            </a:r>
            <a:r>
              <a:rPr lang="es-MX" dirty="0" smtClean="0"/>
              <a:t>. Por </a:t>
            </a:r>
            <a:r>
              <a:rPr lang="es-MX" dirty="0"/>
              <a:t>lo común </a:t>
            </a:r>
            <a:r>
              <a:rPr lang="es-MX" dirty="0" smtClean="0"/>
              <a:t>suele </a:t>
            </a:r>
            <a:r>
              <a:rPr lang="es-MX" dirty="0"/>
              <a:t>ir acompañado de imágenes y fotos, etc. Este se publica en la prensa o se emite por televisión, radio o internet.</a:t>
            </a:r>
          </a:p>
          <a:p>
            <a:endParaRPr lang="es-MX"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789040"/>
            <a:ext cx="4311918" cy="2422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1451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1"/>
            <a:ext cx="8147248" cy="1368151"/>
          </a:xfrm>
        </p:spPr>
        <p:txBody>
          <a:bodyPr>
            <a:normAutofit/>
          </a:bodyPr>
          <a:lstStyle/>
          <a:p>
            <a:pPr algn="just"/>
            <a:r>
              <a:rPr lang="es-MX" sz="3000" dirty="0" smtClean="0"/>
              <a:t>La </a:t>
            </a:r>
            <a:r>
              <a:rPr lang="es-MX" sz="3000" dirty="0"/>
              <a:t>noticia informa inmediatamente; el reportaje profundiza en la noticia. </a:t>
            </a:r>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929821"/>
            <a:ext cx="3226743" cy="2147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3400" y="3429000"/>
            <a:ext cx="3888432" cy="2430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44881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24744"/>
            <a:ext cx="8229600" cy="1143000"/>
          </a:xfrm>
        </p:spPr>
        <p:txBody>
          <a:bodyPr>
            <a:normAutofit fontScale="90000"/>
          </a:bodyPr>
          <a:lstStyle/>
          <a:p>
            <a:r>
              <a:rPr lang="es-MX" b="1" dirty="0"/>
              <a:t>La ética periodística /</a:t>
            </a:r>
            <a:r>
              <a:rPr lang="es-MX" dirty="0"/>
              <a:t/>
            </a:r>
            <a:br>
              <a:rPr lang="es-MX" dirty="0"/>
            </a:br>
            <a:r>
              <a:rPr lang="es-MX" b="1" dirty="0"/>
              <a:t>El problema de la verdad /</a:t>
            </a:r>
            <a:br>
              <a:rPr lang="es-MX" b="1" dirty="0"/>
            </a:br>
            <a:r>
              <a:rPr lang="es-MX" b="1" dirty="0"/>
              <a:t>La subjetividad</a:t>
            </a:r>
            <a:r>
              <a:rPr lang="es-MX" dirty="0"/>
              <a:t/>
            </a:r>
            <a:br>
              <a:rPr lang="es-MX" dirty="0"/>
            </a:br>
            <a:endParaRPr lang="es-MX" dirty="0"/>
          </a:p>
        </p:txBody>
      </p:sp>
      <p:sp>
        <p:nvSpPr>
          <p:cNvPr id="3" name="2 Marcador de contenido"/>
          <p:cNvSpPr>
            <a:spLocks noGrp="1"/>
          </p:cNvSpPr>
          <p:nvPr>
            <p:ph idx="1"/>
          </p:nvPr>
        </p:nvSpPr>
        <p:spPr>
          <a:xfrm>
            <a:off x="457200" y="2276872"/>
            <a:ext cx="8229600" cy="4248472"/>
          </a:xfrm>
        </p:spPr>
        <p:txBody>
          <a:bodyPr>
            <a:normAutofit/>
          </a:bodyPr>
          <a:lstStyle/>
          <a:p>
            <a:pPr marL="0" indent="0">
              <a:buNone/>
            </a:pPr>
            <a:endParaRPr lang="es-MX" sz="1200" b="1" dirty="0" smtClean="0"/>
          </a:p>
          <a:p>
            <a:pPr marL="0" indent="0">
              <a:buNone/>
            </a:pPr>
            <a:r>
              <a:rPr lang="es-MX" sz="3800" b="1" u="sng" dirty="0" smtClean="0"/>
              <a:t>Ética </a:t>
            </a:r>
            <a:r>
              <a:rPr lang="es-MX" sz="3800" b="1" u="sng" dirty="0"/>
              <a:t>periodística </a:t>
            </a:r>
            <a:endParaRPr lang="es-MX" sz="3800" u="sng" dirty="0"/>
          </a:p>
          <a:p>
            <a:pPr marL="0" indent="0">
              <a:buNone/>
            </a:pPr>
            <a:endParaRPr lang="es-MX" sz="3800" dirty="0" smtClean="0"/>
          </a:p>
          <a:p>
            <a:endParaRPr lang="es-MX"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6063" b="38462"/>
          <a:stretch/>
        </p:blipFill>
        <p:spPr bwMode="auto">
          <a:xfrm>
            <a:off x="1763688" y="3628596"/>
            <a:ext cx="6480720" cy="2474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09709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algn="just"/>
            <a:r>
              <a:rPr lang="es-MX" dirty="0" smtClean="0"/>
              <a:t>Hay </a:t>
            </a:r>
            <a:r>
              <a:rPr lang="es-MX" dirty="0"/>
              <a:t>varios aspectos principales que inciden en la ética y la independencia periodística: </a:t>
            </a:r>
            <a:endParaRPr lang="es-MX" dirty="0" smtClean="0"/>
          </a:p>
          <a:p>
            <a:pPr marL="0" indent="0" algn="just">
              <a:buNone/>
            </a:pPr>
            <a:r>
              <a:rPr lang="es-MX" dirty="0" smtClean="0"/>
              <a:t>1</a:t>
            </a:r>
            <a:r>
              <a:rPr lang="es-MX" dirty="0"/>
              <a:t>) Intereses económicos y políticos. 2) La conexión de sectores afines con el órgano periodístico. 3) Lucha de clases (y las respectivas posturas ideológicas). </a:t>
            </a:r>
          </a:p>
          <a:p>
            <a:endParaRPr lang="es-MX" dirty="0"/>
          </a:p>
          <a:p>
            <a:endParaRPr lang="es-MX" dirty="0"/>
          </a:p>
        </p:txBody>
      </p:sp>
      <p:pic>
        <p:nvPicPr>
          <p:cNvPr id="1229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00149" y="3645024"/>
            <a:ext cx="2549083"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5" name="Picture 7" descr="Resultado de imagen para manifestacion poli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082" y="3429000"/>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2297" name="Picture 9" descr="Resultado de imagen para manifestacion politic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10482" y="4018756"/>
            <a:ext cx="2320604" cy="1547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51412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76673"/>
            <a:ext cx="4464496" cy="4896544"/>
          </a:xfrm>
        </p:spPr>
        <p:txBody>
          <a:bodyPr>
            <a:normAutofit/>
          </a:bodyPr>
          <a:lstStyle/>
          <a:p>
            <a:r>
              <a:rPr lang="es-MX" sz="3000" dirty="0"/>
              <a:t>No existe la objetividad periodística. El periodismo es, de manera inevitable, </a:t>
            </a:r>
            <a:r>
              <a:rPr lang="es-MX" sz="3000" dirty="0" smtClean="0"/>
              <a:t>intrínsecamente </a:t>
            </a:r>
            <a:r>
              <a:rPr lang="es-MX" sz="3000" dirty="0"/>
              <a:t>parcial </a:t>
            </a:r>
            <a:r>
              <a:rPr lang="es-MX" sz="3000" dirty="0" smtClean="0"/>
              <a:t/>
            </a:r>
            <a:br>
              <a:rPr lang="es-MX" sz="3000" dirty="0" smtClean="0"/>
            </a:br>
            <a:r>
              <a:rPr lang="es-MX" sz="3000" dirty="0" smtClean="0"/>
              <a:t>–</a:t>
            </a:r>
            <a:r>
              <a:rPr lang="es-MX" sz="3000" dirty="0"/>
              <a:t>tanto los órganos periodísticos como los propios lectores–. </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196752"/>
            <a:ext cx="3597022" cy="4796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00306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a:bodyPr>
          <a:lstStyle/>
          <a:p>
            <a:pPr algn="just"/>
            <a:r>
              <a:rPr lang="es-MX" dirty="0"/>
              <a:t>Por tanto, el tratamiento de los hechos periodísticos expresa un modo de percibir y de analizar la realidad: proyecta una postura frente a los hechos. </a:t>
            </a:r>
          </a:p>
          <a:p>
            <a:pPr marL="0" indent="0" algn="just">
              <a:buNone/>
            </a:pPr>
            <a:endParaRPr lang="es-MX" dirty="0"/>
          </a:p>
          <a:p>
            <a:endParaRPr lang="es-MX" dirty="0"/>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792" y="2996952"/>
            <a:ext cx="3756333" cy="2652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0573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5"/>
            <a:ext cx="8229600" cy="4032449"/>
          </a:xfrm>
        </p:spPr>
        <p:txBody>
          <a:bodyPr/>
          <a:lstStyle/>
          <a:p>
            <a:pPr algn="just"/>
            <a:r>
              <a:rPr lang="es-MX" dirty="0"/>
              <a:t> </a:t>
            </a:r>
            <a:r>
              <a:rPr lang="es-MX" dirty="0" smtClean="0"/>
              <a:t>Cada </a:t>
            </a:r>
            <a:r>
              <a:rPr lang="es-MX" dirty="0"/>
              <a:t>órgano informativo genera o adquiere un prestigio con respecto a la ética periodística general. </a:t>
            </a:r>
          </a:p>
          <a:p>
            <a:endParaRPr lang="es-MX" dirty="0"/>
          </a:p>
        </p:txBody>
      </p:sp>
      <p:pic>
        <p:nvPicPr>
          <p:cNvPr id="15362" name="Picture 2" descr="Resultado de imagen para puesto periodicos mexic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799" y="2708920"/>
            <a:ext cx="3334361" cy="2502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9238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Resultado de imagen para posverda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800" y="2132856"/>
            <a:ext cx="3960440" cy="4010785"/>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539552" y="332656"/>
            <a:ext cx="8136904" cy="1569660"/>
          </a:xfrm>
          <a:prstGeom prst="rect">
            <a:avLst/>
          </a:prstGeom>
          <a:noFill/>
        </p:spPr>
        <p:txBody>
          <a:bodyPr wrap="square" rtlCol="0">
            <a:spAutoFit/>
          </a:bodyPr>
          <a:lstStyle/>
          <a:p>
            <a:pPr algn="ctr"/>
            <a:r>
              <a:rPr lang="es-MX" sz="3200" b="1" dirty="0" smtClean="0"/>
              <a:t>Discusión grupal: </a:t>
            </a:r>
          </a:p>
          <a:p>
            <a:pPr algn="ctr"/>
            <a:r>
              <a:rPr lang="es-MX" sz="3200" dirty="0" smtClean="0"/>
              <a:t>¿Es </a:t>
            </a:r>
            <a:r>
              <a:rPr lang="es-MX" sz="3200" i="1" dirty="0" smtClean="0"/>
              <a:t>verdad </a:t>
            </a:r>
            <a:r>
              <a:rPr lang="es-MX" sz="3200" dirty="0" smtClean="0"/>
              <a:t>lo que se comunica mediante el periodismo?</a:t>
            </a:r>
            <a:endParaRPr lang="es-MX" sz="3200" dirty="0"/>
          </a:p>
        </p:txBody>
      </p:sp>
    </p:spTree>
    <p:extLst>
      <p:ext uri="{BB962C8B-B14F-4D97-AF65-F5344CB8AC3E}">
        <p14:creationId xmlns:p14="http://schemas.microsoft.com/office/powerpoint/2010/main" val="21925441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4" y="1844824"/>
            <a:ext cx="7128792" cy="4268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1215058" y="476672"/>
            <a:ext cx="6984776" cy="1077218"/>
          </a:xfrm>
          <a:prstGeom prst="rect">
            <a:avLst/>
          </a:prstGeom>
          <a:noFill/>
        </p:spPr>
        <p:txBody>
          <a:bodyPr wrap="square" rtlCol="0">
            <a:spAutoFit/>
          </a:bodyPr>
          <a:lstStyle/>
          <a:p>
            <a:pPr algn="ctr"/>
            <a:r>
              <a:rPr lang="es-MX" sz="3200" dirty="0" smtClean="0"/>
              <a:t>Distintos modos de ver el mismo hecho…</a:t>
            </a:r>
          </a:p>
          <a:p>
            <a:pPr algn="ctr"/>
            <a:r>
              <a:rPr lang="es-MX" sz="3200" dirty="0" smtClean="0"/>
              <a:t>¿Cuál es el correcto? </a:t>
            </a:r>
            <a:endParaRPr lang="es-MX" sz="3200" dirty="0"/>
          </a:p>
        </p:txBody>
      </p:sp>
    </p:spTree>
    <p:extLst>
      <p:ext uri="{BB962C8B-B14F-4D97-AF65-F5344CB8AC3E}">
        <p14:creationId xmlns:p14="http://schemas.microsoft.com/office/powerpoint/2010/main" val="394924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560" y="1052736"/>
            <a:ext cx="7772400" cy="1109985"/>
          </a:xfrm>
        </p:spPr>
        <p:txBody>
          <a:bodyPr>
            <a:normAutofit fontScale="90000"/>
          </a:bodyPr>
          <a:lstStyle/>
          <a:p>
            <a:r>
              <a:rPr lang="es-MX" b="1" dirty="0" smtClean="0"/>
              <a:t>4.5. Periodismo y ‘nuevo periodismo’</a:t>
            </a:r>
            <a:r>
              <a:rPr lang="es-MX" dirty="0"/>
              <a:t/>
            </a:r>
            <a:br>
              <a:rPr lang="es-MX" dirty="0"/>
            </a:b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1700" y="2492896"/>
            <a:ext cx="4943486" cy="3229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4989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39752" y="980728"/>
            <a:ext cx="433587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52810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oax, News, False, Concept, Information, Tex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052736"/>
            <a:ext cx="7090017"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30009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Resultado de imagen para fake new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07754" y="404664"/>
            <a:ext cx="4542830" cy="604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86888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196752"/>
            <a:ext cx="6837845" cy="3663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86019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fontScale="70000" lnSpcReduction="20000"/>
          </a:bodyPr>
          <a:lstStyle/>
          <a:p>
            <a:pPr marL="0" indent="0" algn="ctr">
              <a:buNone/>
            </a:pPr>
            <a:r>
              <a:rPr lang="es-MX" sz="3600" b="1" dirty="0" smtClean="0"/>
              <a:t>Referencias </a:t>
            </a:r>
          </a:p>
          <a:p>
            <a:pPr marL="0" indent="0" algn="ctr">
              <a:buNone/>
            </a:pPr>
            <a:endParaRPr lang="es-MX" sz="3600" dirty="0"/>
          </a:p>
          <a:p>
            <a:r>
              <a:rPr lang="es-MX" dirty="0" err="1" smtClean="0"/>
              <a:t>Coughlan</a:t>
            </a:r>
            <a:r>
              <a:rPr lang="es-MX" dirty="0" smtClean="0"/>
              <a:t>, Sean, “¿Qué es la </a:t>
            </a:r>
            <a:r>
              <a:rPr lang="es-MX" dirty="0" err="1" smtClean="0"/>
              <a:t>posverdad</a:t>
            </a:r>
            <a:r>
              <a:rPr lang="es-MX" dirty="0" smtClean="0"/>
              <a:t>? El concepto que puso de moda el ‘estilo </a:t>
            </a:r>
            <a:r>
              <a:rPr lang="es-MX" dirty="0" err="1" smtClean="0"/>
              <a:t>Trump</a:t>
            </a:r>
            <a:r>
              <a:rPr lang="es-MX" dirty="0" smtClean="0"/>
              <a:t>’ en los Estados Unidos” en </a:t>
            </a:r>
            <a:r>
              <a:rPr lang="es-MX" i="1" dirty="0" smtClean="0"/>
              <a:t>BBC News</a:t>
            </a:r>
            <a:r>
              <a:rPr lang="es-MX" dirty="0" smtClean="0"/>
              <a:t>, 12 </a:t>
            </a:r>
            <a:r>
              <a:rPr lang="es-MX" dirty="0"/>
              <a:t>de enero de 2017. [</a:t>
            </a:r>
            <a:r>
              <a:rPr lang="es-MX" dirty="0" smtClean="0"/>
              <a:t>https</a:t>
            </a:r>
            <a:r>
              <a:rPr lang="es-MX" dirty="0"/>
              <a:t>://</a:t>
            </a:r>
            <a:r>
              <a:rPr lang="es-MX" dirty="0" smtClean="0"/>
              <a:t>www.bbc.com/mundo/noticias-internacional-38594515]</a:t>
            </a:r>
            <a:endParaRPr lang="es-MX" dirty="0"/>
          </a:p>
          <a:p>
            <a:pPr algn="just"/>
            <a:endParaRPr lang="es-MX" dirty="0" smtClean="0"/>
          </a:p>
          <a:p>
            <a:pPr algn="just"/>
            <a:r>
              <a:rPr lang="es-MX" dirty="0" smtClean="0"/>
              <a:t>Fernández </a:t>
            </a:r>
            <a:r>
              <a:rPr lang="es-MX" dirty="0" err="1"/>
              <a:t>Parrat</a:t>
            </a:r>
            <a:r>
              <a:rPr lang="es-MX" dirty="0"/>
              <a:t>, Sonia, 1998, “El reportaje en prensa: un género periodístico con futuro”. </a:t>
            </a:r>
            <a:r>
              <a:rPr lang="es-MX" i="1" dirty="0"/>
              <a:t>Revista Latina de Comunicación Social</a:t>
            </a:r>
            <a:r>
              <a:rPr lang="es-MX" dirty="0"/>
              <a:t>, 4</a:t>
            </a:r>
            <a:r>
              <a:rPr lang="es-MX" dirty="0" smtClean="0"/>
              <a:t>.</a:t>
            </a:r>
          </a:p>
          <a:p>
            <a:pPr algn="just"/>
            <a:endParaRPr lang="es-MX" dirty="0" smtClean="0"/>
          </a:p>
          <a:p>
            <a:pPr algn="just"/>
            <a:r>
              <a:rPr lang="es-MX" dirty="0" err="1"/>
              <a:t>Genette</a:t>
            </a:r>
            <a:r>
              <a:rPr lang="es-MX" dirty="0"/>
              <a:t>, Gérard, 1993. </a:t>
            </a:r>
            <a:r>
              <a:rPr lang="es-MX" i="1" dirty="0"/>
              <a:t>Ficción y dicción </a:t>
            </a:r>
            <a:r>
              <a:rPr lang="es-MX" dirty="0"/>
              <a:t>(Barcelona: Lumen</a:t>
            </a:r>
            <a:r>
              <a:rPr lang="es-MX" dirty="0" smtClean="0"/>
              <a:t>).</a:t>
            </a:r>
          </a:p>
          <a:p>
            <a:pPr algn="just"/>
            <a:endParaRPr lang="es-MX" dirty="0"/>
          </a:p>
          <a:p>
            <a:pPr algn="just"/>
            <a:r>
              <a:rPr lang="es-MX" dirty="0" err="1" smtClean="0"/>
              <a:t>Kovach</a:t>
            </a:r>
            <a:r>
              <a:rPr lang="es-MX" dirty="0"/>
              <a:t>, Bill y Tom </a:t>
            </a:r>
            <a:r>
              <a:rPr lang="es-MX" dirty="0" err="1"/>
              <a:t>Rosenstiel</a:t>
            </a:r>
            <a:r>
              <a:rPr lang="es-MX" dirty="0"/>
              <a:t>, 2003. </a:t>
            </a:r>
            <a:r>
              <a:rPr lang="es-MX" i="1" dirty="0"/>
              <a:t>Los elementos del periodismo</a:t>
            </a:r>
            <a:r>
              <a:rPr lang="es-MX" dirty="0"/>
              <a:t>, Madrid, El País.  </a:t>
            </a:r>
          </a:p>
          <a:p>
            <a:pPr marL="0" indent="0" algn="just">
              <a:buNone/>
            </a:pPr>
            <a:endParaRPr lang="es-MX" dirty="0"/>
          </a:p>
          <a:p>
            <a:pPr algn="just"/>
            <a:r>
              <a:rPr lang="es-MX" dirty="0" smtClean="0"/>
              <a:t>Marín</a:t>
            </a:r>
            <a:r>
              <a:rPr lang="es-MX" dirty="0"/>
              <a:t>, Carlos, 2004, </a:t>
            </a:r>
            <a:r>
              <a:rPr lang="es-MX" i="1" dirty="0"/>
              <a:t>Manual de periodismo</a:t>
            </a:r>
            <a:r>
              <a:rPr lang="es-MX" dirty="0"/>
              <a:t>, México, Grijalbo. </a:t>
            </a:r>
            <a:endParaRPr lang="es-MX" dirty="0" smtClean="0"/>
          </a:p>
          <a:p>
            <a:pPr algn="just"/>
            <a:endParaRPr lang="es-MX" dirty="0"/>
          </a:p>
          <a:p>
            <a:pPr marL="0" indent="0" algn="just">
              <a:buNone/>
            </a:pPr>
            <a:endParaRPr lang="es-MX" dirty="0"/>
          </a:p>
          <a:p>
            <a:pPr marL="0" indent="0">
              <a:buNone/>
            </a:pPr>
            <a:endParaRPr lang="es-MX" dirty="0"/>
          </a:p>
        </p:txBody>
      </p:sp>
    </p:spTree>
    <p:extLst>
      <p:ext uri="{BB962C8B-B14F-4D97-AF65-F5344CB8AC3E}">
        <p14:creationId xmlns:p14="http://schemas.microsoft.com/office/powerpoint/2010/main" val="1937437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900" b="1" dirty="0"/>
              <a:t>Guion explicativo para uso del material </a:t>
            </a:r>
            <a:endParaRPr lang="es-MX" sz="3900" dirty="0"/>
          </a:p>
        </p:txBody>
      </p:sp>
      <p:sp>
        <p:nvSpPr>
          <p:cNvPr id="3" name="2 Marcador de contenido"/>
          <p:cNvSpPr>
            <a:spLocks noGrp="1"/>
          </p:cNvSpPr>
          <p:nvPr>
            <p:ph idx="1"/>
          </p:nvPr>
        </p:nvSpPr>
        <p:spPr>
          <a:xfrm>
            <a:off x="457200" y="1484784"/>
            <a:ext cx="8229600" cy="4641379"/>
          </a:xfrm>
        </p:spPr>
        <p:txBody>
          <a:bodyPr>
            <a:noAutofit/>
          </a:bodyPr>
          <a:lstStyle/>
          <a:p>
            <a:pPr lvl="0" algn="just"/>
            <a:r>
              <a:rPr lang="es-MX" sz="1800" dirty="0"/>
              <a:t>De las diapositivas 3 a la 22 el material sirve como apoyo, ante todo, </a:t>
            </a:r>
            <a:r>
              <a:rPr lang="es-MX" sz="1800" dirty="0" smtClean="0"/>
              <a:t>para una </a:t>
            </a:r>
            <a:r>
              <a:rPr lang="es-MX" sz="1800" dirty="0"/>
              <a:t>técnica expositiva por parte del docente. En estas diapositivas se presentan distintos conceptos básicos y fundamentales (</a:t>
            </a:r>
            <a:r>
              <a:rPr lang="es-MX" sz="1800" i="1" dirty="0"/>
              <a:t>periodismo</a:t>
            </a:r>
            <a:r>
              <a:rPr lang="es-MX" sz="1800" dirty="0"/>
              <a:t>, clasificaciones del periodismo, </a:t>
            </a:r>
            <a:r>
              <a:rPr lang="es-MX" sz="1800" i="1" dirty="0"/>
              <a:t>géneros periodísticos</a:t>
            </a:r>
            <a:r>
              <a:rPr lang="es-MX" sz="1800" dirty="0"/>
              <a:t>, </a:t>
            </a:r>
            <a:r>
              <a:rPr lang="es-MX" sz="1800" i="1" dirty="0"/>
              <a:t>crónica</a:t>
            </a:r>
            <a:r>
              <a:rPr lang="es-MX" sz="1800" dirty="0"/>
              <a:t>, tipos y características de la crónica, </a:t>
            </a:r>
            <a:r>
              <a:rPr lang="es-MX" sz="1800" i="1" dirty="0"/>
              <a:t>reportaje</a:t>
            </a:r>
            <a:r>
              <a:rPr lang="es-MX" sz="1800" dirty="0"/>
              <a:t>, etc.) </a:t>
            </a:r>
            <a:r>
              <a:rPr lang="es-MX" sz="1800" dirty="0" smtClean="0"/>
              <a:t>con el fin de que </a:t>
            </a:r>
            <a:r>
              <a:rPr lang="es-MX" sz="1800" dirty="0"/>
              <a:t>el docente los proyecte y los explique, y para que los estudiantes, por su parte, reflexionen sobre los mismos. Varias de las imágenes incluidas en esta sección pueden dar pie a distintas ideas expositivas por parte del docente. </a:t>
            </a:r>
          </a:p>
          <a:p>
            <a:pPr lvl="0" algn="just"/>
            <a:r>
              <a:rPr lang="es-MX" sz="1800" dirty="0"/>
              <a:t>De las diapositivas 23 a la 33 el material sirve como apoyo, sobre todo, para generar, por medio de preguntas, esquemas e imágenes, un ambiente de discusión en el aula con base en técnicas grupales acerca de los temas: la ética periodística, el problema de la verdad y la subjetividad. Asimismo una serie de imágenes significativas puede facilitar la técnica expositiva por parte del docente.</a:t>
            </a:r>
          </a:p>
          <a:p>
            <a:pPr algn="just"/>
            <a:r>
              <a:rPr lang="es-MX" sz="1800" b="1" dirty="0">
                <a:solidFill>
                  <a:srgbClr val="FF0000"/>
                </a:solidFill>
              </a:rPr>
              <a:t>Nota importante: Todas las imágenes empleadas en este material de apoyo fueron obtenidas del buscador </a:t>
            </a:r>
            <a:r>
              <a:rPr lang="es-MX" sz="1800" b="1" i="1" dirty="0" smtClean="0">
                <a:solidFill>
                  <a:srgbClr val="FF0000"/>
                </a:solidFill>
              </a:rPr>
              <a:t>Google</a:t>
            </a:r>
            <a:r>
              <a:rPr lang="es-MX" sz="1800" b="1" dirty="0" smtClean="0">
                <a:solidFill>
                  <a:srgbClr val="FF0000"/>
                </a:solidFill>
              </a:rPr>
              <a:t>; </a:t>
            </a:r>
            <a:r>
              <a:rPr lang="es-MX" sz="1800" b="1" dirty="0">
                <a:solidFill>
                  <a:srgbClr val="FF0000"/>
                </a:solidFill>
              </a:rPr>
              <a:t>al respecto, todas las imágenes fueron obtenidas, en cuanto a los Derechos de Uso, en las categorías “Etiquetadas para reutilización” y “Etiquetadas para reutilización no comercial”.</a:t>
            </a:r>
            <a:r>
              <a:rPr lang="es-MX" sz="1800" b="1" dirty="0"/>
              <a:t>  </a:t>
            </a:r>
            <a:endParaRPr lang="es-MX" sz="1800" dirty="0"/>
          </a:p>
        </p:txBody>
      </p:sp>
    </p:spTree>
    <p:extLst>
      <p:ext uri="{BB962C8B-B14F-4D97-AF65-F5344CB8AC3E}">
        <p14:creationId xmlns:p14="http://schemas.microsoft.com/office/powerpoint/2010/main" val="57363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Definición de periodismo</a:t>
            </a:r>
            <a:endParaRPr lang="es-MX" dirty="0"/>
          </a:p>
        </p:txBody>
      </p:sp>
      <p:sp>
        <p:nvSpPr>
          <p:cNvPr id="3" name="2 Marcador de contenido"/>
          <p:cNvSpPr>
            <a:spLocks noGrp="1"/>
          </p:cNvSpPr>
          <p:nvPr>
            <p:ph idx="1"/>
          </p:nvPr>
        </p:nvSpPr>
        <p:spPr>
          <a:xfrm>
            <a:off x="457200" y="1412776"/>
            <a:ext cx="8229600" cy="4968552"/>
          </a:xfrm>
        </p:spPr>
        <p:txBody>
          <a:bodyPr>
            <a:normAutofit/>
          </a:bodyPr>
          <a:lstStyle/>
          <a:p>
            <a:pPr lvl="0" algn="just"/>
            <a:r>
              <a:rPr lang="es-MX" dirty="0"/>
              <a:t>El </a:t>
            </a:r>
            <a:r>
              <a:rPr lang="es-MX" b="1" dirty="0"/>
              <a:t>periodismo</a:t>
            </a:r>
            <a:r>
              <a:rPr lang="es-MX" dirty="0"/>
              <a:t> es una actividad profesional que en términos generales consiste en la captación y tratamiento </a:t>
            </a:r>
            <a:r>
              <a:rPr lang="es-MX" b="1" dirty="0"/>
              <a:t>periódico</a:t>
            </a:r>
            <a:r>
              <a:rPr lang="es-MX" dirty="0"/>
              <a:t> de </a:t>
            </a:r>
            <a:r>
              <a:rPr lang="es-MX" dirty="0" smtClean="0"/>
              <a:t>la información</a:t>
            </a:r>
            <a:r>
              <a:rPr lang="es-MX" dirty="0"/>
              <a:t> en cualquiera de sus formas y variedades.</a:t>
            </a:r>
          </a:p>
          <a:p>
            <a:pPr marL="0" indent="0" algn="just">
              <a:buNone/>
            </a:pPr>
            <a:endParaRPr lang="es-MX" dirty="0"/>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3707318"/>
            <a:ext cx="4104456" cy="2715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073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20680"/>
          </a:xfrm>
        </p:spPr>
        <p:txBody>
          <a:bodyPr>
            <a:normAutofit/>
          </a:bodyPr>
          <a:lstStyle/>
          <a:p>
            <a:pPr lvl="0" algn="just"/>
            <a:r>
              <a:rPr lang="es-MX" dirty="0" smtClean="0"/>
              <a:t>Otra definición de </a:t>
            </a:r>
            <a:r>
              <a:rPr lang="es-MX" b="1" dirty="0" smtClean="0"/>
              <a:t>periodismo</a:t>
            </a:r>
            <a:r>
              <a:rPr lang="es-MX" dirty="0" smtClean="0"/>
              <a:t>: Profesión </a:t>
            </a:r>
            <a:r>
              <a:rPr lang="es-MX" dirty="0"/>
              <a:t>que comprende el conjunto de actividades relacionadas con la obtención, elaboración y difusión de información actual o de interés para transmitirla al público a través de los medios de comunicación.</a:t>
            </a:r>
          </a:p>
          <a:p>
            <a:endParaRPr lang="es-MX"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356992"/>
            <a:ext cx="4176464" cy="2775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0874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algn="just"/>
            <a:r>
              <a:rPr lang="es-MX" dirty="0"/>
              <a:t>El ejercicio del periodismo –los periodistas– responden a las preguntas esenciales: </a:t>
            </a:r>
            <a:r>
              <a:rPr lang="es-MX" b="1" dirty="0"/>
              <a:t>qué</a:t>
            </a:r>
            <a:r>
              <a:rPr lang="es-MX" dirty="0"/>
              <a:t>, </a:t>
            </a:r>
            <a:r>
              <a:rPr lang="es-MX" b="1" dirty="0"/>
              <a:t>quién</a:t>
            </a:r>
            <a:r>
              <a:rPr lang="es-MX" dirty="0"/>
              <a:t>, </a:t>
            </a:r>
            <a:r>
              <a:rPr lang="es-MX" b="1" dirty="0"/>
              <a:t>cuándo</a:t>
            </a:r>
            <a:r>
              <a:rPr lang="es-MX" dirty="0"/>
              <a:t>, </a:t>
            </a:r>
            <a:r>
              <a:rPr lang="es-MX" b="1" dirty="0"/>
              <a:t>cómo</a:t>
            </a:r>
            <a:r>
              <a:rPr lang="es-MX" dirty="0"/>
              <a:t>, </a:t>
            </a:r>
            <a:r>
              <a:rPr lang="es-MX" b="1" dirty="0"/>
              <a:t>dónde</a:t>
            </a:r>
            <a:r>
              <a:rPr lang="es-MX" dirty="0"/>
              <a:t> e, idealmente, el </a:t>
            </a:r>
            <a:r>
              <a:rPr lang="es-MX" b="1" dirty="0"/>
              <a:t>por qué</a:t>
            </a:r>
            <a:r>
              <a:rPr lang="es-MX" dirty="0"/>
              <a:t> del acontecer humano: qué pasa en nuestra localidad, en el país y en el mundo. </a:t>
            </a:r>
          </a:p>
          <a:p>
            <a:pPr marL="0" indent="0">
              <a:buNone/>
            </a:pPr>
            <a:endParaRPr lang="es-MX" dirty="0"/>
          </a:p>
          <a:p>
            <a:pPr marL="0" indent="0">
              <a:buNone/>
            </a:pPr>
            <a:r>
              <a:rPr lang="es-MX" dirty="0"/>
              <a:t> </a:t>
            </a:r>
          </a:p>
          <a:p>
            <a:pPr marL="0" indent="0">
              <a:buNone/>
            </a:pPr>
            <a:endParaRPr lang="es-MX"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146648"/>
            <a:ext cx="4463820" cy="2971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532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Clasificaciones del periodismo </a:t>
            </a:r>
            <a:r>
              <a:rPr lang="es-MX" dirty="0"/>
              <a:t/>
            </a:r>
            <a:br>
              <a:rPr lang="es-MX" dirty="0"/>
            </a:br>
            <a:endParaRPr lang="es-MX" dirty="0"/>
          </a:p>
        </p:txBody>
      </p:sp>
      <p:sp>
        <p:nvSpPr>
          <p:cNvPr id="3" name="2 Marcador de contenido"/>
          <p:cNvSpPr>
            <a:spLocks noGrp="1"/>
          </p:cNvSpPr>
          <p:nvPr>
            <p:ph idx="1"/>
          </p:nvPr>
        </p:nvSpPr>
        <p:spPr>
          <a:xfrm>
            <a:off x="457200" y="1052736"/>
            <a:ext cx="8229600" cy="5073427"/>
          </a:xfrm>
        </p:spPr>
        <p:txBody>
          <a:bodyPr>
            <a:normAutofit fontScale="92500" lnSpcReduction="20000"/>
          </a:bodyPr>
          <a:lstStyle/>
          <a:p>
            <a:pPr marL="0" indent="0">
              <a:buNone/>
            </a:pPr>
            <a:r>
              <a:rPr lang="es-MX" b="1" dirty="0"/>
              <a:t>Según su periodicidad </a:t>
            </a:r>
            <a:endParaRPr lang="es-MX" b="1" dirty="0" smtClean="0"/>
          </a:p>
          <a:p>
            <a:pPr marL="0" indent="0">
              <a:buNone/>
            </a:pPr>
            <a:endParaRPr lang="es-MX" dirty="0"/>
          </a:p>
          <a:p>
            <a:pPr lvl="0"/>
            <a:r>
              <a:rPr lang="es-MX" dirty="0"/>
              <a:t>Diario (cada día) </a:t>
            </a:r>
            <a:endParaRPr lang="es-MX" dirty="0" smtClean="0"/>
          </a:p>
          <a:p>
            <a:pPr lvl="0"/>
            <a:endParaRPr lang="es-MX" dirty="0"/>
          </a:p>
          <a:p>
            <a:pPr lvl="0"/>
            <a:endParaRPr lang="es-MX" dirty="0" smtClean="0"/>
          </a:p>
          <a:p>
            <a:pPr lvl="0"/>
            <a:endParaRPr lang="es-MX" dirty="0"/>
          </a:p>
          <a:p>
            <a:pPr lvl="0"/>
            <a:r>
              <a:rPr lang="es-MX" dirty="0" smtClean="0"/>
              <a:t>Revista </a:t>
            </a:r>
            <a:r>
              <a:rPr lang="es-MX" dirty="0"/>
              <a:t>(cada semana, mes, bimestre, trimestre, etc.) </a:t>
            </a:r>
          </a:p>
          <a:p>
            <a:pPr marL="0" indent="0">
              <a:buNone/>
            </a:pPr>
            <a:endParaRPr lang="es-MX" dirty="0" smtClean="0"/>
          </a:p>
          <a:p>
            <a:pPr marL="0" indent="0">
              <a:buNone/>
            </a:pPr>
            <a:endParaRPr lang="es-MX" dirty="0"/>
          </a:p>
          <a:p>
            <a:pPr marL="0" indent="0">
              <a:buNone/>
            </a:pPr>
            <a:r>
              <a:rPr lang="es-MX" b="1" dirty="0"/>
              <a:t> </a:t>
            </a:r>
            <a:endParaRPr lang="es-MX"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27984" y="1268760"/>
            <a:ext cx="3545632" cy="2363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4437112"/>
            <a:ext cx="3335592" cy="2223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5556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640"/>
            <a:ext cx="8229600" cy="5937523"/>
          </a:xfrm>
        </p:spPr>
        <p:txBody>
          <a:bodyPr>
            <a:normAutofit/>
          </a:bodyPr>
          <a:lstStyle/>
          <a:p>
            <a:pPr marL="0" indent="0">
              <a:buNone/>
            </a:pPr>
            <a:r>
              <a:rPr lang="es-MX" b="1" dirty="0"/>
              <a:t>Según los medios de comunicación </a:t>
            </a:r>
            <a:endParaRPr lang="es-MX" dirty="0"/>
          </a:p>
          <a:p>
            <a:r>
              <a:rPr lang="es-MX" b="1" dirty="0"/>
              <a:t>Electrónicos </a:t>
            </a:r>
            <a:endParaRPr lang="es-MX" dirty="0"/>
          </a:p>
          <a:p>
            <a:pPr>
              <a:buFont typeface="Wingdings" panose="05000000000000000000" pitchFamily="2" charset="2"/>
              <a:buChar char="q"/>
            </a:pPr>
            <a:r>
              <a:rPr lang="es-MX" sz="2800" dirty="0"/>
              <a:t>Prensa, radio, televisión </a:t>
            </a:r>
            <a:endParaRPr lang="es-MX" sz="2800" dirty="0" smtClean="0"/>
          </a:p>
          <a:p>
            <a:pPr marL="0" indent="0">
              <a:buNone/>
            </a:pPr>
            <a:r>
              <a:rPr lang="es-MX" sz="2800" dirty="0"/>
              <a:t> </a:t>
            </a:r>
            <a:r>
              <a:rPr lang="es-MX" sz="2800" dirty="0" smtClean="0"/>
              <a:t>   e </a:t>
            </a:r>
            <a:r>
              <a:rPr lang="es-MX" sz="2800" dirty="0"/>
              <a:t>internet </a:t>
            </a:r>
            <a:endParaRPr lang="es-MX" sz="2800" dirty="0" smtClean="0"/>
          </a:p>
          <a:p>
            <a:pPr marL="0" indent="0">
              <a:buNone/>
            </a:pPr>
            <a:endParaRPr lang="es-MX" sz="800" dirty="0" smtClean="0"/>
          </a:p>
          <a:p>
            <a:r>
              <a:rPr lang="es-MX" b="1" dirty="0" smtClean="0"/>
              <a:t>Impresos </a:t>
            </a:r>
            <a:endParaRPr lang="es-MX" dirty="0"/>
          </a:p>
          <a:p>
            <a:pPr>
              <a:buFont typeface="Wingdings" panose="05000000000000000000" pitchFamily="2" charset="2"/>
              <a:buChar char="q"/>
            </a:pPr>
            <a:r>
              <a:rPr lang="es-MX" sz="2800" dirty="0"/>
              <a:t>Prensa</a:t>
            </a:r>
            <a:r>
              <a:rPr lang="es-MX" sz="2800" dirty="0" smtClean="0"/>
              <a:t>. Más </a:t>
            </a:r>
            <a:r>
              <a:rPr lang="es-MX" sz="2800" dirty="0"/>
              <a:t>bajo nivel de penetración.  Sin embargo, llega a los sectores de mayor participación y decisión en los asuntos colectivos de distintos niveles y de todos los órdenes. </a:t>
            </a:r>
          </a:p>
          <a:p>
            <a:endParaRPr lang="es-MX"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0032" y="908720"/>
            <a:ext cx="2661320" cy="19959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4653136"/>
            <a:ext cx="2627313"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5587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20688"/>
            <a:ext cx="8136904" cy="5976664"/>
          </a:xfrm>
        </p:spPr>
        <p:txBody>
          <a:bodyPr>
            <a:normAutofit/>
          </a:bodyPr>
          <a:lstStyle/>
          <a:p>
            <a:pPr marL="0" indent="0">
              <a:buNone/>
            </a:pPr>
            <a:r>
              <a:rPr lang="es-MX" b="1" dirty="0"/>
              <a:t>Según el manejo de la </a:t>
            </a:r>
            <a:r>
              <a:rPr lang="es-MX" b="1" dirty="0" smtClean="0"/>
              <a:t>información</a:t>
            </a:r>
          </a:p>
          <a:p>
            <a:pPr marL="0" indent="0">
              <a:buNone/>
            </a:pPr>
            <a:endParaRPr lang="es-MX" dirty="0"/>
          </a:p>
          <a:p>
            <a:r>
              <a:rPr lang="es-MX" dirty="0"/>
              <a:t>Periodismo informativo </a:t>
            </a:r>
            <a:endParaRPr lang="es-MX" dirty="0" smtClean="0"/>
          </a:p>
          <a:p>
            <a:pPr marL="0" indent="0">
              <a:buNone/>
            </a:pPr>
            <a:r>
              <a:rPr lang="es-MX" dirty="0"/>
              <a:t> </a:t>
            </a:r>
            <a:r>
              <a:rPr lang="es-MX" dirty="0" smtClean="0"/>
              <a:t>   (</a:t>
            </a:r>
            <a:r>
              <a:rPr lang="es-MX" dirty="0"/>
              <a:t>géneros informativos) </a:t>
            </a:r>
            <a:endParaRPr lang="es-MX" dirty="0" smtClean="0"/>
          </a:p>
          <a:p>
            <a:endParaRPr lang="es-MX" dirty="0" smtClean="0"/>
          </a:p>
          <a:p>
            <a:endParaRPr lang="es-MX" dirty="0"/>
          </a:p>
          <a:p>
            <a:r>
              <a:rPr lang="es-MX" dirty="0" smtClean="0"/>
              <a:t>Periodismo </a:t>
            </a:r>
            <a:r>
              <a:rPr lang="es-MX" dirty="0" err="1"/>
              <a:t>opinativo</a:t>
            </a:r>
            <a:r>
              <a:rPr lang="es-MX" dirty="0"/>
              <a:t> </a:t>
            </a:r>
            <a:r>
              <a:rPr lang="es-MX" dirty="0" smtClean="0"/>
              <a:t/>
            </a:r>
            <a:br>
              <a:rPr lang="es-MX" dirty="0" smtClean="0"/>
            </a:br>
            <a:r>
              <a:rPr lang="es-MX" dirty="0" smtClean="0"/>
              <a:t>(</a:t>
            </a:r>
            <a:r>
              <a:rPr lang="es-MX" dirty="0"/>
              <a:t>columnas, artículos, </a:t>
            </a:r>
            <a:r>
              <a:rPr lang="es-MX" dirty="0" smtClean="0"/>
              <a:t/>
            </a:r>
            <a:br>
              <a:rPr lang="es-MX" dirty="0" smtClean="0"/>
            </a:br>
            <a:r>
              <a:rPr lang="es-MX" dirty="0" smtClean="0"/>
              <a:t>editorial</a:t>
            </a:r>
            <a:r>
              <a:rPr lang="es-MX" dirty="0"/>
              <a:t>) </a:t>
            </a:r>
            <a:r>
              <a:rPr lang="es-MX" dirty="0" smtClean="0"/>
              <a:t/>
            </a:r>
            <a:br>
              <a:rPr lang="es-MX" dirty="0" smtClean="0"/>
            </a:br>
            <a:r>
              <a:rPr lang="es-MX" dirty="0" smtClean="0"/>
              <a:t>(</a:t>
            </a:r>
            <a:r>
              <a:rPr lang="es-MX" dirty="0"/>
              <a:t>géneros  </a:t>
            </a:r>
            <a:r>
              <a:rPr lang="es-MX" dirty="0" err="1"/>
              <a:t>opinativos</a:t>
            </a:r>
            <a:r>
              <a:rPr lang="es-MX" dirty="0"/>
              <a:t>)  </a:t>
            </a:r>
          </a:p>
          <a:p>
            <a:endParaRPr lang="es-MX"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0032" y="4057610"/>
            <a:ext cx="3096344" cy="2339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1484784"/>
            <a:ext cx="3125924" cy="2083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539117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2361</TotalTime>
  <Words>1214</Words>
  <Application>Microsoft Office PowerPoint</Application>
  <PresentationFormat>Presentación en pantalla (4:3)</PresentationFormat>
  <Paragraphs>112</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  Universidad Autónoma del Estado de México Licenciatura en Lengua y Literatura Hispánicas  CU UAEM Amecameca     Unidad de Aprendizaje: Géneros narrativos no ficcionales   </vt:lpstr>
      <vt:lpstr>Justificación académica respecto a los objetivos de la unidad de aprendizaje</vt:lpstr>
      <vt:lpstr>4.5. Periodismo y ‘nuevo periodismo’ </vt:lpstr>
      <vt:lpstr>Definición de periodismo</vt:lpstr>
      <vt:lpstr>Presentación de PowerPoint</vt:lpstr>
      <vt:lpstr>Presentación de PowerPoint</vt:lpstr>
      <vt:lpstr>Clasificaciones del periodismo  </vt:lpstr>
      <vt:lpstr>Presentación de PowerPoint</vt:lpstr>
      <vt:lpstr>Presentación de PowerPoint</vt:lpstr>
      <vt:lpstr>Géneros periodísticos  </vt:lpstr>
      <vt:lpstr>4.5.1 Crónica</vt:lpstr>
      <vt:lpstr>Características de la crónica histórica</vt:lpstr>
      <vt:lpstr>Crónica (género periodístico) </vt:lpstr>
      <vt:lpstr>Presentación de PowerPoint</vt:lpstr>
      <vt:lpstr>Presentación de PowerPoint</vt:lpstr>
      <vt:lpstr>Presentación de PowerPoint</vt:lpstr>
      <vt:lpstr>Tipos de crónica  </vt:lpstr>
      <vt:lpstr>Características de la crónica </vt:lpstr>
      <vt:lpstr>4.5.2 Reportaje  </vt:lpstr>
      <vt:lpstr>Presentación de PowerPoint</vt:lpstr>
      <vt:lpstr>Presentación de PowerPoint</vt:lpstr>
      <vt:lpstr>Presentación de PowerPoint</vt:lpstr>
      <vt:lpstr>La ética periodística / El problema de la verdad / La subjetividad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Guion explicativo para uso del material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Géneros narrativos no ficcionales</dc:title>
  <dc:creator>Alfredo-PC</dc:creator>
  <cp:lastModifiedBy>Alfredo-PC</cp:lastModifiedBy>
  <cp:revision>114</cp:revision>
  <cp:lastPrinted>2018-04-19T23:03:36Z</cp:lastPrinted>
  <dcterms:created xsi:type="dcterms:W3CDTF">2017-01-27T20:06:05Z</dcterms:created>
  <dcterms:modified xsi:type="dcterms:W3CDTF">2019-09-24T23:04:56Z</dcterms:modified>
</cp:coreProperties>
</file>