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61" r:id="rId3"/>
    <p:sldId id="482" r:id="rId4"/>
    <p:sldId id="257" r:id="rId5"/>
    <p:sldId id="258" r:id="rId6"/>
    <p:sldId id="497" r:id="rId7"/>
    <p:sldId id="522" r:id="rId8"/>
    <p:sldId id="484" r:id="rId9"/>
    <p:sldId id="485" r:id="rId10"/>
    <p:sldId id="524" r:id="rId11"/>
    <p:sldId id="525" r:id="rId12"/>
    <p:sldId id="526" r:id="rId13"/>
    <p:sldId id="527" r:id="rId14"/>
    <p:sldId id="582" r:id="rId15"/>
    <p:sldId id="530" r:id="rId16"/>
    <p:sldId id="529" r:id="rId17"/>
    <p:sldId id="531" r:id="rId18"/>
    <p:sldId id="532" r:id="rId19"/>
    <p:sldId id="533" r:id="rId20"/>
    <p:sldId id="493" r:id="rId21"/>
    <p:sldId id="534" r:id="rId22"/>
    <p:sldId id="535" r:id="rId23"/>
    <p:sldId id="541" r:id="rId24"/>
    <p:sldId id="536" r:id="rId25"/>
    <p:sldId id="539" r:id="rId26"/>
    <p:sldId id="543" r:id="rId27"/>
    <p:sldId id="544" r:id="rId28"/>
    <p:sldId id="545" r:id="rId29"/>
    <p:sldId id="550" r:id="rId30"/>
    <p:sldId id="546" r:id="rId31"/>
    <p:sldId id="551" r:id="rId32"/>
    <p:sldId id="552" r:id="rId33"/>
    <p:sldId id="584" r:id="rId34"/>
    <p:sldId id="553" r:id="rId35"/>
    <p:sldId id="574" r:id="rId36"/>
    <p:sldId id="567" r:id="rId37"/>
    <p:sldId id="569" r:id="rId38"/>
    <p:sldId id="557" r:id="rId39"/>
    <p:sldId id="556" r:id="rId40"/>
    <p:sldId id="562" r:id="rId41"/>
    <p:sldId id="563" r:id="rId42"/>
    <p:sldId id="564" r:id="rId43"/>
    <p:sldId id="565" r:id="rId44"/>
    <p:sldId id="575" r:id="rId45"/>
    <p:sldId id="578" r:id="rId46"/>
    <p:sldId id="579" r:id="rId47"/>
    <p:sldId id="576" r:id="rId48"/>
    <p:sldId id="580" r:id="rId49"/>
    <p:sldId id="588" r:id="rId50"/>
    <p:sldId id="586" r:id="rId51"/>
  </p:sldIdLst>
  <p:sldSz cx="9144000" cy="6858000" type="screen4x3"/>
  <p:notesSz cx="6797675" cy="992822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20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69" autoAdjust="0"/>
  </p:normalViewPr>
  <p:slideViewPr>
    <p:cSldViewPr>
      <p:cViewPr>
        <p:scale>
          <a:sx n="76" d="100"/>
          <a:sy n="76" d="100"/>
        </p:scale>
        <p:origin x="-1710" y="-240"/>
      </p:cViewPr>
      <p:guideLst>
        <p:guide orient="horz" pos="2160"/>
        <p:guide pos="2880"/>
      </p:guideLst>
    </p:cSldViewPr>
  </p:slideViewPr>
  <p:outlineViewPr>
    <p:cViewPr>
      <p:scale>
        <a:sx n="33" d="100"/>
        <a:sy n="33" d="100"/>
      </p:scale>
      <p:origin x="0" y="852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422470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576222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4136983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541071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117826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878106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595008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575951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2717014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3102432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B924158-FB1A-4D7E-A92F-37F3D1D3EE48}" type="datetimeFigureOut">
              <a:rPr lang="es-MX" smtClean="0"/>
              <a:t>24/09/2019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6EAE018-3AAD-4537-9216-516F8D26E0E7}" type="slidenum">
              <a:rPr lang="es-MX" smtClean="0"/>
              <a:t>‹Nº›</a:t>
            </a:fld>
            <a:endParaRPr lang="es-MX"/>
          </a:p>
        </p:txBody>
      </p:sp>
    </p:spTree>
    <p:extLst>
      <p:ext uri="{BB962C8B-B14F-4D97-AF65-F5344CB8AC3E}">
        <p14:creationId xmlns:p14="http://schemas.microsoft.com/office/powerpoint/2010/main" val="2362347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3000"/>
            <a:lum/>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924158-FB1A-4D7E-A92F-37F3D1D3EE48}" type="datetimeFigureOut">
              <a:rPr lang="es-MX" smtClean="0"/>
              <a:t>24/09/2019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AE018-3AAD-4537-9216-516F8D26E0E7}" type="slidenum">
              <a:rPr lang="es-MX" smtClean="0"/>
              <a:t>‹Nº›</a:t>
            </a:fld>
            <a:endParaRPr lang="es-MX"/>
          </a:p>
        </p:txBody>
      </p:sp>
    </p:spTree>
    <p:extLst>
      <p:ext uri="{BB962C8B-B14F-4D97-AF65-F5344CB8AC3E}">
        <p14:creationId xmlns:p14="http://schemas.microsoft.com/office/powerpoint/2010/main" val="8472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verne.elpais.com/verne/2015/03/27/articulo/1427443706_767568.html"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verne.elpais.com/verne/2015/03/27/articulo/1427443706_767568.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verne.elpais.com/verne/2015/03/27/articulo/1427443706_767568.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1772816"/>
            <a:ext cx="8352928" cy="2403699"/>
          </a:xfrm>
        </p:spPr>
        <p:txBody>
          <a:bodyPr>
            <a:normAutofit fontScale="90000"/>
          </a:bodyPr>
          <a:lstStyle/>
          <a:p>
            <a:r>
              <a:rPr lang="es-ES" sz="2200" b="1" dirty="0" smtClean="0">
                <a:solidFill>
                  <a:schemeClr val="tx1"/>
                </a:solidFill>
              </a:rPr>
              <a:t/>
            </a:r>
            <a:br>
              <a:rPr lang="es-ES" sz="2200" b="1" dirty="0" smtClean="0">
                <a:solidFill>
                  <a:schemeClr val="tx1"/>
                </a:solidFill>
              </a:rPr>
            </a:br>
            <a:r>
              <a:rPr lang="es-ES" sz="2200" dirty="0"/>
              <a:t>Universidad Autónoma del Estado de </a:t>
            </a:r>
            <a:r>
              <a:rPr lang="es-ES" sz="2200" dirty="0" smtClean="0"/>
              <a:t>México</a:t>
            </a:r>
            <a:br>
              <a:rPr lang="es-ES" sz="2200" dirty="0" smtClean="0"/>
            </a:br>
            <a:r>
              <a:rPr lang="es-ES" sz="2200" b="1" dirty="0" smtClean="0">
                <a:solidFill>
                  <a:schemeClr val="tx1"/>
                </a:solidFill>
              </a:rPr>
              <a:t>Licenciatura en Lengua y Literatura Hispánicas </a:t>
            </a:r>
            <a:r>
              <a:rPr lang="es-ES" sz="2200" dirty="0" smtClean="0">
                <a:solidFill>
                  <a:schemeClr val="tx1"/>
                </a:solidFill>
              </a:rPr>
              <a:t/>
            </a:r>
            <a:br>
              <a:rPr lang="es-ES" sz="2200" dirty="0" smtClean="0">
                <a:solidFill>
                  <a:schemeClr val="tx1"/>
                </a:solidFill>
              </a:rPr>
            </a:br>
            <a:r>
              <a:rPr lang="es-ES" sz="2200" dirty="0" smtClean="0">
                <a:solidFill>
                  <a:schemeClr val="tx1"/>
                </a:solidFill>
              </a:rPr>
              <a:t>CU UAEM Amecameca </a:t>
            </a:r>
            <a:br>
              <a:rPr lang="es-ES" sz="2200" dirty="0" smtClean="0">
                <a:solidFill>
                  <a:schemeClr val="tx1"/>
                </a:solidFill>
              </a:rPr>
            </a:br>
            <a:r>
              <a:rPr lang="es-ES" sz="2200" b="1" dirty="0" smtClean="0">
                <a:solidFill>
                  <a:schemeClr val="tx1"/>
                </a:solidFill>
              </a:rPr>
              <a:t/>
            </a:r>
            <a:br>
              <a:rPr lang="es-ES" sz="2200" b="1" dirty="0" smtClean="0">
                <a:solidFill>
                  <a:schemeClr val="tx1"/>
                </a:solidFill>
              </a:rPr>
            </a:br>
            <a:r>
              <a:rPr lang="es-ES" sz="2200" b="1" dirty="0"/>
              <a:t/>
            </a:r>
            <a:br>
              <a:rPr lang="es-ES" sz="2200" b="1" dirty="0"/>
            </a:br>
            <a:r>
              <a:rPr lang="es-ES" sz="2200" b="1" dirty="0" smtClean="0"/>
              <a:t/>
            </a:r>
            <a:br>
              <a:rPr lang="es-ES" sz="2200" b="1" dirty="0" smtClean="0"/>
            </a:br>
            <a:r>
              <a:rPr lang="es-ES_tradnl" sz="2700" b="1" dirty="0" smtClean="0"/>
              <a:t>Unidad de Aprendizaje:</a:t>
            </a:r>
            <a:br>
              <a:rPr lang="es-ES_tradnl" sz="2700" b="1" dirty="0" smtClean="0"/>
            </a:br>
            <a:r>
              <a:rPr lang="es-ES_tradnl" sz="4800" b="1" dirty="0" smtClean="0"/>
              <a:t>Corrección de estilo</a:t>
            </a:r>
            <a:br>
              <a:rPr lang="es-ES_tradnl" sz="4800" b="1" dirty="0" smtClean="0"/>
            </a:br>
            <a:r>
              <a:rPr lang="es-ES_tradnl" sz="3100" b="1" u="sng" dirty="0" smtClean="0"/>
              <a:t>Unidad 1. Definiciones // 1.1. y 1.2.</a:t>
            </a:r>
            <a:br>
              <a:rPr lang="es-ES_tradnl" sz="3100" b="1" u="sng" dirty="0" smtClean="0"/>
            </a:br>
            <a:r>
              <a:rPr lang="es-ES_tradnl" sz="5100" b="1" dirty="0" smtClean="0"/>
              <a:t/>
            </a:r>
            <a:br>
              <a:rPr lang="es-ES_tradnl" sz="5100" b="1" dirty="0" smtClean="0"/>
            </a:br>
            <a:r>
              <a:rPr lang="es-MX" dirty="0"/>
              <a:t/>
            </a:r>
            <a:br>
              <a:rPr lang="es-MX" dirty="0"/>
            </a:br>
            <a:endParaRPr lang="es-MX" dirty="0"/>
          </a:p>
        </p:txBody>
      </p:sp>
      <p:sp>
        <p:nvSpPr>
          <p:cNvPr id="3" name="2 Subtítulo"/>
          <p:cNvSpPr>
            <a:spLocks noGrp="1"/>
          </p:cNvSpPr>
          <p:nvPr>
            <p:ph type="subTitle" idx="1"/>
          </p:nvPr>
        </p:nvSpPr>
        <p:spPr>
          <a:xfrm>
            <a:off x="971600" y="3645024"/>
            <a:ext cx="6800800" cy="2232248"/>
          </a:xfrm>
        </p:spPr>
        <p:txBody>
          <a:bodyPr>
            <a:normAutofit/>
          </a:bodyPr>
          <a:lstStyle/>
          <a:p>
            <a:endParaRPr lang="es-ES" dirty="0" smtClean="0">
              <a:solidFill>
                <a:schemeClr val="tx1"/>
              </a:solidFill>
            </a:endParaRPr>
          </a:p>
          <a:p>
            <a:r>
              <a:rPr lang="es-ES" sz="2200" dirty="0" smtClean="0">
                <a:solidFill>
                  <a:schemeClr val="tx1"/>
                </a:solidFill>
              </a:rPr>
              <a:t>Profesor (responsable de la elaboración): </a:t>
            </a:r>
            <a:br>
              <a:rPr lang="es-ES" sz="2200" dirty="0" smtClean="0">
                <a:solidFill>
                  <a:schemeClr val="tx1"/>
                </a:solidFill>
              </a:rPr>
            </a:br>
            <a:r>
              <a:rPr lang="es-ES" sz="2200" b="1" dirty="0" smtClean="0">
                <a:solidFill>
                  <a:schemeClr val="tx1"/>
                </a:solidFill>
              </a:rPr>
              <a:t>Alfredo Ramírez Membrillo</a:t>
            </a:r>
          </a:p>
          <a:p>
            <a:r>
              <a:rPr lang="es-ES" sz="1800" b="1" u="sng" dirty="0" smtClean="0">
                <a:solidFill>
                  <a:schemeClr val="tx1"/>
                </a:solidFill>
              </a:rPr>
              <a:t>Semestre 2019B</a:t>
            </a:r>
          </a:p>
          <a:p>
            <a:endParaRPr lang="es-ES" sz="1600" dirty="0" smtClean="0">
              <a:solidFill>
                <a:schemeClr val="tx1"/>
              </a:solidFill>
            </a:endParaRPr>
          </a:p>
          <a:p>
            <a:endParaRPr lang="es-ES" sz="1600" dirty="0">
              <a:solidFill>
                <a:schemeClr val="tx1"/>
              </a:solidFill>
            </a:endParaRPr>
          </a:p>
        </p:txBody>
      </p:sp>
      <p:pic>
        <p:nvPicPr>
          <p:cNvPr id="4" name="3 Imagen"/>
          <p:cNvPicPr/>
          <p:nvPr/>
        </p:nvPicPr>
        <p:blipFill rotWithShape="1">
          <a:blip r:embed="rId2" cstate="print">
            <a:extLst>
              <a:ext uri="{28A0092B-C50C-407E-A947-70E740481C1C}">
                <a14:useLocalDpi xmlns:a14="http://schemas.microsoft.com/office/drawing/2010/main" val="0"/>
              </a:ext>
            </a:extLst>
          </a:blip>
          <a:srcRect l="50343" t="3632" r="35349" b="81652"/>
          <a:stretch/>
        </p:blipFill>
        <p:spPr bwMode="auto">
          <a:xfrm>
            <a:off x="7312260" y="548680"/>
            <a:ext cx="936104" cy="8640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65387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19256" cy="4032448"/>
          </a:xfrm>
        </p:spPr>
        <p:txBody>
          <a:bodyPr>
            <a:normAutofit/>
          </a:bodyPr>
          <a:lstStyle/>
          <a:p>
            <a:pPr marL="0" indent="0">
              <a:buNone/>
            </a:pPr>
            <a:r>
              <a:rPr lang="es-MX" b="1" dirty="0" smtClean="0"/>
              <a:t>Editor</a:t>
            </a:r>
            <a:r>
              <a:rPr lang="es-MX" dirty="0"/>
              <a:t>, </a:t>
            </a:r>
            <a:r>
              <a:rPr lang="es-MX" b="1" dirty="0" err="1" smtClean="0"/>
              <a:t>ra</a:t>
            </a:r>
            <a:r>
              <a:rPr lang="es-MX" b="1" dirty="0" smtClean="0"/>
              <a:t>.</a:t>
            </a:r>
            <a:r>
              <a:rPr lang="es-MX" dirty="0" smtClean="0"/>
              <a:t> </a:t>
            </a:r>
            <a:r>
              <a:rPr lang="es-MX" dirty="0"/>
              <a:t>Del lat. </a:t>
            </a:r>
            <a:r>
              <a:rPr lang="es-MX" i="1" dirty="0" err="1"/>
              <a:t>edĭtor</a:t>
            </a:r>
            <a:r>
              <a:rPr lang="es-MX" i="1" dirty="0"/>
              <a:t>, -</a:t>
            </a:r>
            <a:r>
              <a:rPr lang="es-MX" i="1" dirty="0" err="1"/>
              <a:t>ōris</a:t>
            </a:r>
            <a:r>
              <a:rPr lang="es-MX" i="1" dirty="0" smtClean="0"/>
              <a:t>.</a:t>
            </a:r>
          </a:p>
          <a:p>
            <a:pPr marL="0" indent="0">
              <a:buNone/>
            </a:pPr>
            <a:endParaRPr lang="es-MX" sz="1600" dirty="0" smtClean="0"/>
          </a:p>
          <a:p>
            <a:pPr marL="0" indent="0">
              <a:buNone/>
            </a:pPr>
            <a:r>
              <a:rPr lang="es-MX" dirty="0" smtClean="0"/>
              <a:t>4</a:t>
            </a:r>
            <a:r>
              <a:rPr lang="es-MX" dirty="0"/>
              <a:t>. m. y f. Persona que edita o adapta un texto.</a:t>
            </a:r>
          </a:p>
          <a:p>
            <a:pPr marL="0" indent="0">
              <a:buNone/>
            </a:pPr>
            <a:endParaRPr lang="es-MX" dirty="0"/>
          </a:p>
          <a:p>
            <a:pPr marL="0" indent="0">
              <a:buNone/>
            </a:pPr>
            <a:endParaRPr lang="es-MX" dirty="0" smtClean="0"/>
          </a:p>
          <a:p>
            <a:pPr marL="0" indent="0">
              <a:buNone/>
            </a:pPr>
            <a:endParaRPr lang="es-MX" dirty="0"/>
          </a:p>
          <a:p>
            <a:endParaRPr lang="es-MX"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348880"/>
            <a:ext cx="5350396" cy="3566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204864"/>
            <a:ext cx="2647950"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315611"/>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4762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146"/>
                                        </p:tgtEl>
                                        <p:attrNameLst>
                                          <p:attrName>style.visibility</p:attrName>
                                        </p:attrNameLst>
                                      </p:cBhvr>
                                      <p:to>
                                        <p:strVal val="visible"/>
                                      </p:to>
                                    </p:set>
                                    <p:anim calcmode="lin" valueType="num">
                                      <p:cBhvr>
                                        <p:cTn id="17" dur="500" fill="hold"/>
                                        <p:tgtEl>
                                          <p:spTgt spid="6146"/>
                                        </p:tgtEl>
                                        <p:attrNameLst>
                                          <p:attrName>ppt_w</p:attrName>
                                        </p:attrNameLst>
                                      </p:cBhvr>
                                      <p:tavLst>
                                        <p:tav tm="0">
                                          <p:val>
                                            <p:fltVal val="0"/>
                                          </p:val>
                                        </p:tav>
                                        <p:tav tm="100000">
                                          <p:val>
                                            <p:strVal val="#ppt_w"/>
                                          </p:val>
                                        </p:tav>
                                      </p:tavLst>
                                    </p:anim>
                                    <p:anim calcmode="lin" valueType="num">
                                      <p:cBhvr>
                                        <p:cTn id="18" dur="500" fill="hold"/>
                                        <p:tgtEl>
                                          <p:spTgt spid="6146"/>
                                        </p:tgtEl>
                                        <p:attrNameLst>
                                          <p:attrName>ppt_h</p:attrName>
                                        </p:attrNameLst>
                                      </p:cBhvr>
                                      <p:tavLst>
                                        <p:tav tm="0">
                                          <p:val>
                                            <p:fltVal val="0"/>
                                          </p:val>
                                        </p:tav>
                                        <p:tav tm="100000">
                                          <p:val>
                                            <p:strVal val="#ppt_h"/>
                                          </p:val>
                                        </p:tav>
                                      </p:tavLst>
                                    </p:anim>
                                    <p:animEffect transition="in" filter="fade">
                                      <p:cBhvr>
                                        <p:cTn id="19" dur="500"/>
                                        <p:tgtEl>
                                          <p:spTgt spid="6146"/>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6147"/>
                                        </p:tgtEl>
                                        <p:attrNameLst>
                                          <p:attrName>style.visibility</p:attrName>
                                        </p:attrNameLst>
                                      </p:cBhvr>
                                      <p:to>
                                        <p:strVal val="visible"/>
                                      </p:to>
                                    </p:set>
                                    <p:animEffect transition="in" filter="randombar(horizontal)">
                                      <p:cBhvr>
                                        <p:cTn id="24" dur="500"/>
                                        <p:tgtEl>
                                          <p:spTgt spid="6147"/>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6148"/>
                                        </p:tgtEl>
                                        <p:attrNameLst>
                                          <p:attrName>style.visibility</p:attrName>
                                        </p:attrNameLst>
                                      </p:cBhvr>
                                      <p:to>
                                        <p:strVal val="visible"/>
                                      </p:to>
                                    </p:set>
                                    <p:animEffect transition="in" filter="randombar(horizontal)">
                                      <p:cBhvr>
                                        <p:cTn id="29"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corrector </a:t>
            </a:r>
            <a:endParaRPr lang="es-MX"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708920"/>
            <a:ext cx="3312368" cy="331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descr="oficina máquina papel producto elástico Correc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1765916"/>
            <a:ext cx="3917231" cy="2627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422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7173"/>
                                        </p:tgtEl>
                                        <p:attrNameLst>
                                          <p:attrName>style.visibility</p:attrName>
                                        </p:attrNameLst>
                                      </p:cBhvr>
                                      <p:to>
                                        <p:strVal val="visible"/>
                                      </p:to>
                                    </p:set>
                                    <p:animEffect transition="in" filter="barn(inVertical)">
                                      <p:cBhvr>
                                        <p:cTn id="13" dur="500"/>
                                        <p:tgtEl>
                                          <p:spTgt spid="717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7171"/>
                                        </p:tgtEl>
                                        <p:attrNameLst>
                                          <p:attrName>style.visibility</p:attrName>
                                        </p:attrNameLst>
                                      </p:cBhvr>
                                      <p:to>
                                        <p:strVal val="visible"/>
                                      </p:to>
                                    </p:set>
                                    <p:animEffect transition="in" filter="wipe(down)">
                                      <p:cBhvr>
                                        <p:cTn id="18"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MX" b="1" dirty="0" smtClean="0"/>
              <a:t>Corrector</a:t>
            </a:r>
            <a:r>
              <a:rPr lang="es-MX" dirty="0"/>
              <a:t>, </a:t>
            </a:r>
            <a:r>
              <a:rPr lang="es-MX" b="1" dirty="0" err="1" smtClean="0"/>
              <a:t>ra</a:t>
            </a:r>
            <a:r>
              <a:rPr lang="es-MX" b="1" dirty="0" smtClean="0"/>
              <a:t>.</a:t>
            </a:r>
            <a:r>
              <a:rPr lang="es-MX" dirty="0" smtClean="0"/>
              <a:t> </a:t>
            </a:r>
            <a:r>
              <a:rPr lang="es-MX" dirty="0"/>
              <a:t>Del lat. </a:t>
            </a:r>
            <a:r>
              <a:rPr lang="es-MX" i="1" dirty="0"/>
              <a:t>corrector, -</a:t>
            </a:r>
            <a:r>
              <a:rPr lang="es-MX" i="1" dirty="0" err="1"/>
              <a:t>ōris</a:t>
            </a:r>
            <a:r>
              <a:rPr lang="es-MX" i="1" dirty="0" smtClean="0"/>
              <a:t>.</a:t>
            </a:r>
            <a:endParaRPr lang="es-MX" dirty="0"/>
          </a:p>
        </p:txBody>
      </p:sp>
      <p:sp>
        <p:nvSpPr>
          <p:cNvPr id="3" name="2 Marcador de contenido"/>
          <p:cNvSpPr>
            <a:spLocks noGrp="1"/>
          </p:cNvSpPr>
          <p:nvPr>
            <p:ph idx="1"/>
          </p:nvPr>
        </p:nvSpPr>
        <p:spPr>
          <a:xfrm>
            <a:off x="457200" y="1412776"/>
            <a:ext cx="8229600" cy="4713387"/>
          </a:xfrm>
        </p:spPr>
        <p:txBody>
          <a:bodyPr/>
          <a:lstStyle/>
          <a:p>
            <a:r>
              <a:rPr lang="es-MX" dirty="0" smtClean="0"/>
              <a:t>1</a:t>
            </a:r>
            <a:r>
              <a:rPr lang="es-MX" dirty="0"/>
              <a:t>. </a:t>
            </a:r>
            <a:r>
              <a:rPr lang="es-MX" dirty="0" err="1"/>
              <a:t>adj</a:t>
            </a:r>
            <a:r>
              <a:rPr lang="es-MX" dirty="0"/>
              <a:t>. Que corrige. U. t. c. s.</a:t>
            </a:r>
          </a:p>
          <a:p>
            <a:r>
              <a:rPr lang="es-MX" dirty="0" smtClean="0"/>
              <a:t>3</a:t>
            </a:r>
            <a:r>
              <a:rPr lang="es-MX" dirty="0"/>
              <a:t>. m. y f. Impr. Persona encargada de corregir las pruebas.</a:t>
            </a:r>
          </a:p>
          <a:p>
            <a:endParaRPr lang="es-MX"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749355"/>
            <a:ext cx="4631957" cy="3439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7 Imagen" descr="Classic Editor Guy"/>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348968"/>
            <a:ext cx="2052955" cy="2840355"/>
          </a:xfrm>
          <a:prstGeom prst="rect">
            <a:avLst/>
          </a:prstGeom>
          <a:noFill/>
          <a:ln>
            <a:noFill/>
          </a:ln>
        </p:spPr>
      </p:pic>
    </p:spTree>
    <p:extLst>
      <p:ext uri="{BB962C8B-B14F-4D97-AF65-F5344CB8AC3E}">
        <p14:creationId xmlns:p14="http://schemas.microsoft.com/office/powerpoint/2010/main" val="2614579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195"/>
                                        </p:tgtEl>
                                        <p:attrNameLst>
                                          <p:attrName>style.visibility</p:attrName>
                                        </p:attrNameLst>
                                      </p:cBhvr>
                                      <p:to>
                                        <p:strVal val="visible"/>
                                      </p:to>
                                    </p:set>
                                    <p:animEffect transition="in" filter="fade">
                                      <p:cBhvr>
                                        <p:cTn id="29" dur="1000"/>
                                        <p:tgtEl>
                                          <p:spTgt spid="8195"/>
                                        </p:tgtEl>
                                      </p:cBhvr>
                                    </p:animEffect>
                                    <p:anim calcmode="lin" valueType="num">
                                      <p:cBhvr>
                                        <p:cTn id="30" dur="1000" fill="hold"/>
                                        <p:tgtEl>
                                          <p:spTgt spid="8195"/>
                                        </p:tgtEl>
                                        <p:attrNameLst>
                                          <p:attrName>ppt_x</p:attrName>
                                        </p:attrNameLst>
                                      </p:cBhvr>
                                      <p:tavLst>
                                        <p:tav tm="0">
                                          <p:val>
                                            <p:strVal val="#ppt_x"/>
                                          </p:val>
                                        </p:tav>
                                        <p:tav tm="100000">
                                          <p:val>
                                            <p:strVal val="#ppt_x"/>
                                          </p:val>
                                        </p:tav>
                                      </p:tavLst>
                                    </p:anim>
                                    <p:anim calcmode="lin" valueType="num">
                                      <p:cBhvr>
                                        <p:cTn id="31"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Corrector de estilo</a:t>
            </a:r>
            <a:endParaRPr lang="es-MX"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556792"/>
            <a:ext cx="3170195" cy="23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2348879"/>
            <a:ext cx="4773910" cy="3982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611560" y="4797152"/>
            <a:ext cx="1656184" cy="369332"/>
          </a:xfrm>
          <a:prstGeom prst="rect">
            <a:avLst/>
          </a:prstGeom>
          <a:noFill/>
        </p:spPr>
        <p:txBody>
          <a:bodyPr wrap="square" rtlCol="0">
            <a:spAutoFit/>
          </a:bodyPr>
          <a:lstStyle/>
          <a:p>
            <a:r>
              <a:rPr lang="es-MX" b="1" dirty="0" smtClean="0">
                <a:solidFill>
                  <a:srgbClr val="7030A0"/>
                </a:solidFill>
              </a:rPr>
              <a:t>Originales</a:t>
            </a:r>
            <a:r>
              <a:rPr lang="es-MX" b="1" dirty="0" smtClean="0"/>
              <a:t>   /</a:t>
            </a:r>
            <a:endParaRPr lang="es-MX" b="1" dirty="0"/>
          </a:p>
        </p:txBody>
      </p:sp>
      <p:sp>
        <p:nvSpPr>
          <p:cNvPr id="5" name="4 CuadroTexto"/>
          <p:cNvSpPr txBox="1"/>
          <p:nvPr/>
        </p:nvSpPr>
        <p:spPr>
          <a:xfrm>
            <a:off x="1979712" y="4813126"/>
            <a:ext cx="2160240" cy="369332"/>
          </a:xfrm>
          <a:prstGeom prst="rect">
            <a:avLst/>
          </a:prstGeom>
          <a:noFill/>
        </p:spPr>
        <p:txBody>
          <a:bodyPr wrap="square" rtlCol="0">
            <a:spAutoFit/>
          </a:bodyPr>
          <a:lstStyle/>
          <a:p>
            <a:r>
              <a:rPr lang="es-MX" b="1" dirty="0">
                <a:solidFill>
                  <a:schemeClr val="accent2">
                    <a:lumMod val="50000"/>
                  </a:schemeClr>
                </a:solidFill>
              </a:rPr>
              <a:t>Pruebas </a:t>
            </a:r>
            <a:r>
              <a:rPr lang="es-MX" b="1" dirty="0" smtClean="0">
                <a:solidFill>
                  <a:schemeClr val="accent2">
                    <a:lumMod val="50000"/>
                  </a:schemeClr>
                </a:solidFill>
              </a:rPr>
              <a:t>editoriales</a:t>
            </a:r>
            <a:endParaRPr lang="es-MX" b="1" dirty="0">
              <a:solidFill>
                <a:schemeClr val="accent2">
                  <a:lumMod val="50000"/>
                </a:schemeClr>
              </a:solidFill>
            </a:endParaRPr>
          </a:p>
        </p:txBody>
      </p:sp>
    </p:spTree>
    <p:extLst>
      <p:ext uri="{BB962C8B-B14F-4D97-AF65-F5344CB8AC3E}">
        <p14:creationId xmlns:p14="http://schemas.microsoft.com/office/powerpoint/2010/main" val="14584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barn(inVertical)">
                                      <p:cBhvr>
                                        <p:cTn id="13" dur="500"/>
                                        <p:tgtEl>
                                          <p:spTgt spid="9218"/>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9220"/>
                                        </p:tgtEl>
                                        <p:attrNameLst>
                                          <p:attrName>style.visibility</p:attrName>
                                        </p:attrNameLst>
                                      </p:cBhvr>
                                      <p:to>
                                        <p:strVal val="visible"/>
                                      </p:to>
                                    </p:set>
                                    <p:animEffect transition="in" filter="barn(inVertical)">
                                      <p:cBhvr>
                                        <p:cTn id="18" dur="500"/>
                                        <p:tgtEl>
                                          <p:spTgt spid="92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diseñador </a:t>
            </a:r>
            <a:endParaRPr lang="es-MX" dirty="0"/>
          </a:p>
        </p:txBody>
      </p:sp>
      <p:pic>
        <p:nvPicPr>
          <p:cNvPr id="4" name="3 Marcador de contenido" descr="Resultado de imagen para corrector de estil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483768" y="1556792"/>
            <a:ext cx="4158045" cy="4525962"/>
          </a:xfrm>
          <a:prstGeom prst="rect">
            <a:avLst/>
          </a:prstGeom>
          <a:noFill/>
          <a:ln>
            <a:noFill/>
          </a:ln>
        </p:spPr>
      </p:pic>
    </p:spTree>
    <p:extLst>
      <p:ext uri="{BB962C8B-B14F-4D97-AF65-F5344CB8AC3E}">
        <p14:creationId xmlns:p14="http://schemas.microsoft.com/office/powerpoint/2010/main" val="2046601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7848872" cy="5553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4355976" y="5949280"/>
            <a:ext cx="3672408" cy="646331"/>
          </a:xfrm>
          <a:prstGeom prst="rect">
            <a:avLst/>
          </a:prstGeom>
          <a:noFill/>
        </p:spPr>
        <p:txBody>
          <a:bodyPr wrap="square" rtlCol="0">
            <a:spAutoFit/>
          </a:bodyPr>
          <a:lstStyle/>
          <a:p>
            <a:r>
              <a:rPr lang="es-MX" sz="3600" dirty="0" smtClean="0"/>
              <a:t>El diseño gráfico </a:t>
            </a:r>
            <a:endParaRPr lang="es-MX" sz="3600" dirty="0"/>
          </a:p>
        </p:txBody>
      </p:sp>
    </p:spTree>
    <p:extLst>
      <p:ext uri="{BB962C8B-B14F-4D97-AF65-F5344CB8AC3E}">
        <p14:creationId xmlns:p14="http://schemas.microsoft.com/office/powerpoint/2010/main" val="250716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anim calcmode="lin" valueType="num">
                                      <p:cBhvr>
                                        <p:cTn id="8" dur="2000" fill="hold"/>
                                        <p:tgtEl>
                                          <p:spTgt spid="11266"/>
                                        </p:tgtEl>
                                        <p:attrNameLst>
                                          <p:attrName>ppt_w</p:attrName>
                                        </p:attrNameLst>
                                      </p:cBhvr>
                                      <p:tavLst>
                                        <p:tav tm="0" fmla="#ppt_w*sin(2.5*pi*$)">
                                          <p:val>
                                            <p:fltVal val="0"/>
                                          </p:val>
                                        </p:tav>
                                        <p:tav tm="100000">
                                          <p:val>
                                            <p:fltVal val="1"/>
                                          </p:val>
                                        </p:tav>
                                      </p:tavLst>
                                    </p:anim>
                                    <p:anim calcmode="lin" valueType="num">
                                      <p:cBhvr>
                                        <p:cTn id="9" dur="2000" fill="hold"/>
                                        <p:tgtEl>
                                          <p:spTgt spid="1126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260648"/>
            <a:ext cx="8496944" cy="5865515"/>
          </a:xfrm>
        </p:spPr>
        <p:txBody>
          <a:bodyPr>
            <a:normAutofit/>
          </a:bodyPr>
          <a:lstStyle/>
          <a:p>
            <a:pPr marL="0" indent="0">
              <a:buNone/>
            </a:pPr>
            <a:r>
              <a:rPr lang="es-MX" sz="3000" b="1" dirty="0" smtClean="0"/>
              <a:t>Diseño editorial</a:t>
            </a:r>
            <a:r>
              <a:rPr lang="es-MX" sz="3000" dirty="0" smtClean="0"/>
              <a:t>: Rama </a:t>
            </a:r>
            <a:r>
              <a:rPr lang="es-MX" sz="3000" dirty="0"/>
              <a:t>del diseño gráfico </a:t>
            </a:r>
            <a:r>
              <a:rPr lang="es-MX" sz="3000" dirty="0" smtClean="0"/>
              <a:t>que se </a:t>
            </a:r>
            <a:r>
              <a:rPr lang="es-MX" sz="3000" dirty="0"/>
              <a:t>encarga de la maquetación y composición de todo tipo de publicaciones: libros, revistas, periódicos, etc. El principal objetivo del diseñador profesional es crear un diseño que resulte atractivo y funcional para el lector y conseguir una armonía perfecta entre forma y contenido. </a:t>
            </a:r>
            <a:r>
              <a:rPr lang="es-MX" sz="3000" dirty="0" smtClean="0"/>
              <a:t> </a:t>
            </a:r>
          </a:p>
          <a:p>
            <a:pPr marL="0" indent="0">
              <a:buNone/>
            </a:pPr>
            <a:endParaRPr lang="es-MX" sz="900" dirty="0" smtClean="0"/>
          </a:p>
          <a:p>
            <a:pPr marL="0" indent="0">
              <a:buNone/>
            </a:pPr>
            <a:r>
              <a:rPr lang="es-MX" sz="1800" dirty="0" smtClean="0"/>
              <a:t>(Estudio </a:t>
            </a:r>
            <a:r>
              <a:rPr lang="es-MX" sz="1800" dirty="0" err="1" smtClean="0"/>
              <a:t>Mique</a:t>
            </a:r>
            <a:r>
              <a:rPr lang="es-MX" sz="1800" dirty="0" smtClean="0"/>
              <a:t>, Zaragoza</a:t>
            </a:r>
            <a:r>
              <a:rPr lang="es-MX" sz="1800" dirty="0"/>
              <a:t>, </a:t>
            </a:r>
            <a:r>
              <a:rPr lang="es-MX" sz="1800" dirty="0" smtClean="0"/>
              <a:t>España [</a:t>
            </a:r>
            <a:r>
              <a:rPr lang="es-MX" sz="1800" b="1" dirty="0" smtClean="0"/>
              <a:t>https</a:t>
            </a:r>
            <a:r>
              <a:rPr lang="es-MX" sz="1800" b="1" dirty="0"/>
              <a:t>://www.mique.es/que-es-el-diseno-editorial</a:t>
            </a:r>
            <a:r>
              <a:rPr lang="es-MX" sz="1800" b="1" dirty="0" smtClean="0"/>
              <a:t>/</a:t>
            </a:r>
            <a:r>
              <a:rPr lang="es-MX" sz="1800" dirty="0" smtClean="0"/>
              <a:t>]</a:t>
            </a:r>
            <a:endParaRPr lang="es-MX" sz="18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4293096"/>
            <a:ext cx="5687154" cy="2106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8908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42"/>
                                        </p:tgtEl>
                                        <p:attrNameLst>
                                          <p:attrName>style.visibility</p:attrName>
                                        </p:attrNameLst>
                                      </p:cBhvr>
                                      <p:to>
                                        <p:strVal val="visible"/>
                                      </p:to>
                                    </p:set>
                                    <p:anim calcmode="lin" valueType="num">
                                      <p:cBhvr additive="base">
                                        <p:cTn id="17" dur="500" fill="hold"/>
                                        <p:tgtEl>
                                          <p:spTgt spid="10242"/>
                                        </p:tgtEl>
                                        <p:attrNameLst>
                                          <p:attrName>ppt_x</p:attrName>
                                        </p:attrNameLst>
                                      </p:cBhvr>
                                      <p:tavLst>
                                        <p:tav tm="0">
                                          <p:val>
                                            <p:strVal val="#ppt_x"/>
                                          </p:val>
                                        </p:tav>
                                        <p:tav tm="100000">
                                          <p:val>
                                            <p:strVal val="#ppt_x"/>
                                          </p:val>
                                        </p:tav>
                                      </p:tavLst>
                                    </p:anim>
                                    <p:anim calcmode="lin" valueType="num">
                                      <p:cBhvr additive="base">
                                        <p:cTn id="1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diagramador </a:t>
            </a:r>
            <a:endParaRPr lang="es-MX" dirty="0"/>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268760"/>
            <a:ext cx="7878783"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9861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barn(inVertical)">
                                      <p:cBhvr>
                                        <p:cTn id="12" dur="5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Diagramación (maquetación)</a:t>
            </a:r>
            <a:endParaRPr lang="es-MX" dirty="0"/>
          </a:p>
        </p:txBody>
      </p:sp>
      <p:sp>
        <p:nvSpPr>
          <p:cNvPr id="3" name="2 Marcador de contenido"/>
          <p:cNvSpPr>
            <a:spLocks noGrp="1"/>
          </p:cNvSpPr>
          <p:nvPr>
            <p:ph idx="1"/>
          </p:nvPr>
        </p:nvSpPr>
        <p:spPr>
          <a:xfrm>
            <a:off x="457200" y="1412776"/>
            <a:ext cx="8229600" cy="4713387"/>
          </a:xfrm>
        </p:spPr>
        <p:txBody>
          <a:bodyPr>
            <a:normAutofit/>
          </a:bodyPr>
          <a:lstStyle/>
          <a:p>
            <a:pPr marL="0" indent="0" algn="just">
              <a:buNone/>
            </a:pPr>
            <a:r>
              <a:rPr lang="es-MX" sz="2800" dirty="0"/>
              <a:t>La </a:t>
            </a:r>
            <a:r>
              <a:rPr lang="es-MX" sz="2800" b="1" dirty="0"/>
              <a:t>diagramación</a:t>
            </a:r>
            <a:r>
              <a:rPr lang="es-MX" sz="2800" dirty="0"/>
              <a:t>, también llamada a veces </a:t>
            </a:r>
            <a:r>
              <a:rPr lang="es-MX" sz="2800" b="1" dirty="0"/>
              <a:t>maquetación</a:t>
            </a:r>
            <a:r>
              <a:rPr lang="es-MX" sz="2800" dirty="0"/>
              <a:t>, es un oficio del diseño editorial que se encarga de organizar en un espacio contenidos escritos, visuales y, en algunos casos, audiovisuales (multimedia) en medios impresos y electrónicos, como libros, diarios y revistas</a:t>
            </a:r>
            <a:r>
              <a:rPr lang="es-MX" sz="2800" dirty="0" smtClean="0"/>
              <a:t>. (</a:t>
            </a:r>
            <a:r>
              <a:rPr lang="es-MX" sz="2800" i="1" dirty="0" smtClean="0"/>
              <a:t>Wikipedia</a:t>
            </a:r>
            <a:r>
              <a:rPr lang="es-MX" sz="2800" dirty="0" smtClean="0"/>
              <a:t>) </a:t>
            </a:r>
            <a:endParaRPr lang="es-MX" sz="28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861048"/>
            <a:ext cx="3312368" cy="2411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608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314"/>
                                        </p:tgtEl>
                                        <p:attrNameLst>
                                          <p:attrName>style.visibility</p:attrName>
                                        </p:attrNameLst>
                                      </p:cBhvr>
                                      <p:to>
                                        <p:strVal val="visible"/>
                                      </p:to>
                                    </p:set>
                                    <p:anim calcmode="lin" valueType="num">
                                      <p:cBhvr additive="base">
                                        <p:cTn id="19" dur="500" fill="hold"/>
                                        <p:tgtEl>
                                          <p:spTgt spid="13314"/>
                                        </p:tgtEl>
                                        <p:attrNameLst>
                                          <p:attrName>ppt_x</p:attrName>
                                        </p:attrNameLst>
                                      </p:cBhvr>
                                      <p:tavLst>
                                        <p:tav tm="0">
                                          <p:val>
                                            <p:strVal val="#ppt_x"/>
                                          </p:val>
                                        </p:tav>
                                        <p:tav tm="100000">
                                          <p:val>
                                            <p:strVal val="#ppt_x"/>
                                          </p:val>
                                        </p:tav>
                                      </p:tavLst>
                                    </p:anim>
                                    <p:anim calcmode="lin" valueType="num">
                                      <p:cBhvr additive="base">
                                        <p:cTn id="20"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Maquetas</a:t>
            </a:r>
            <a:endParaRPr lang="es-MX" dirty="0"/>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5" y="2780928"/>
            <a:ext cx="5614987"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08104" y="1124744"/>
            <a:ext cx="2981325"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522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500"/>
                                        <p:tgtEl>
                                          <p:spTgt spid="143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339"/>
                                        </p:tgtEl>
                                        <p:attrNameLst>
                                          <p:attrName>style.visibility</p:attrName>
                                        </p:attrNameLst>
                                      </p:cBhvr>
                                      <p:to>
                                        <p:strVal val="visible"/>
                                      </p:to>
                                    </p:set>
                                    <p:animEffect transition="in" filter="fade">
                                      <p:cBhvr>
                                        <p:cTn id="17"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143000"/>
          </a:xfrm>
        </p:spPr>
        <p:txBody>
          <a:bodyPr>
            <a:normAutofit/>
          </a:bodyPr>
          <a:lstStyle/>
          <a:p>
            <a:r>
              <a:rPr lang="es-MX" sz="3200" b="1" dirty="0"/>
              <a:t>Justificación académica respecto a los objetivos de la unidad de </a:t>
            </a:r>
            <a:r>
              <a:rPr lang="es-MX" sz="3200" b="1" dirty="0" smtClean="0"/>
              <a:t>aprendizaje (UA)</a:t>
            </a:r>
            <a:endParaRPr lang="es-MX" sz="3200" dirty="0"/>
          </a:p>
        </p:txBody>
      </p:sp>
      <p:sp>
        <p:nvSpPr>
          <p:cNvPr id="3" name="2 Marcador de contenido"/>
          <p:cNvSpPr>
            <a:spLocks noGrp="1"/>
          </p:cNvSpPr>
          <p:nvPr>
            <p:ph idx="1"/>
          </p:nvPr>
        </p:nvSpPr>
        <p:spPr>
          <a:xfrm>
            <a:off x="457200" y="1700808"/>
            <a:ext cx="8229600" cy="4824536"/>
          </a:xfrm>
        </p:spPr>
        <p:txBody>
          <a:bodyPr>
            <a:noAutofit/>
          </a:bodyPr>
          <a:lstStyle/>
          <a:p>
            <a:pPr marL="0" indent="0" algn="just">
              <a:buNone/>
            </a:pPr>
            <a:r>
              <a:rPr lang="es-MX" sz="1950" dirty="0"/>
              <a:t>La </a:t>
            </a:r>
            <a:r>
              <a:rPr lang="es-MX" sz="1950" u="sng" dirty="0"/>
              <a:t>Unidad 1. </a:t>
            </a:r>
            <a:r>
              <a:rPr lang="es-MX" sz="1950" u="sng" dirty="0" smtClean="0"/>
              <a:t>Definiciones</a:t>
            </a:r>
            <a:r>
              <a:rPr lang="es-MX" sz="1950" dirty="0" smtClean="0"/>
              <a:t>,</a:t>
            </a:r>
            <a:r>
              <a:rPr lang="es-MX" sz="1950" b="1" dirty="0" smtClean="0"/>
              <a:t> </a:t>
            </a:r>
            <a:r>
              <a:rPr lang="es-MX" sz="1950" dirty="0" smtClean="0"/>
              <a:t>y en específico los apartados </a:t>
            </a:r>
            <a:r>
              <a:rPr lang="es-MX" sz="1950" u="sng" dirty="0" smtClean="0"/>
              <a:t>1.1. Del </a:t>
            </a:r>
            <a:r>
              <a:rPr lang="es-MX" sz="1950" u="sng" dirty="0"/>
              <a:t>original al lector: autor, editor, corrector, diseñador, diagramador, impresor, etc</a:t>
            </a:r>
            <a:r>
              <a:rPr lang="es-MX" sz="1950" u="sng" dirty="0" smtClean="0"/>
              <a:t>.</a:t>
            </a:r>
            <a:r>
              <a:rPr lang="es-MX" sz="1950" dirty="0" smtClean="0"/>
              <a:t>, y </a:t>
            </a:r>
            <a:r>
              <a:rPr lang="es-MX" sz="1950" u="sng" dirty="0" smtClean="0"/>
              <a:t>1.2 </a:t>
            </a:r>
            <a:r>
              <a:rPr lang="es-MX" sz="1950" u="sng" dirty="0"/>
              <a:t>Erratas, gazapos, </a:t>
            </a:r>
            <a:r>
              <a:rPr lang="es-MX" sz="1950" i="1" u="sng" dirty="0" smtClean="0"/>
              <a:t>lapsus</a:t>
            </a:r>
            <a:r>
              <a:rPr lang="es-MX" sz="1950" dirty="0" smtClean="0"/>
              <a:t>, constituyen la </a:t>
            </a:r>
            <a:r>
              <a:rPr lang="es-MX" sz="1950" dirty="0"/>
              <a:t>parte </a:t>
            </a:r>
            <a:r>
              <a:rPr lang="es-MX" sz="1950" dirty="0" smtClean="0"/>
              <a:t>teórica nuclear de la UA </a:t>
            </a:r>
            <a:r>
              <a:rPr lang="es-MX" sz="1950" i="1" dirty="0" smtClean="0"/>
              <a:t>Corrección de estilo. </a:t>
            </a:r>
            <a:r>
              <a:rPr lang="es-MX" sz="1950" dirty="0" smtClean="0"/>
              <a:t>Esta UA se define como </a:t>
            </a:r>
            <a:r>
              <a:rPr lang="es-MX" sz="1950" dirty="0" smtClean="0"/>
              <a:t>Curso-Taller </a:t>
            </a:r>
            <a:r>
              <a:rPr lang="es-MX" sz="1950" dirty="0" smtClean="0"/>
              <a:t>(curso </a:t>
            </a:r>
            <a:r>
              <a:rPr lang="es-MX" sz="1950" dirty="0" smtClean="0"/>
              <a:t>Teórico-Práctico</a:t>
            </a:r>
            <a:r>
              <a:rPr lang="es-MX" sz="1950" dirty="0" smtClean="0"/>
              <a:t>), por lo cual, en </a:t>
            </a:r>
            <a:r>
              <a:rPr lang="es-MX" sz="1950" dirty="0"/>
              <a:t>adelante y en su </a:t>
            </a:r>
            <a:r>
              <a:rPr lang="es-MX" sz="1950" dirty="0" smtClean="0"/>
              <a:t>conjunto, implica ante </a:t>
            </a:r>
            <a:r>
              <a:rPr lang="es-MX" sz="1950" dirty="0"/>
              <a:t>todo </a:t>
            </a:r>
            <a:r>
              <a:rPr lang="es-MX" sz="1950" dirty="0" smtClean="0"/>
              <a:t>combinar </a:t>
            </a:r>
            <a:r>
              <a:rPr lang="es-MX" sz="1950" dirty="0" smtClean="0"/>
              <a:t>cuestiones teóricas con constantes ejercicios de corrección de escritura. </a:t>
            </a:r>
          </a:p>
          <a:p>
            <a:pPr marL="0" indent="0" algn="just">
              <a:buNone/>
            </a:pPr>
            <a:r>
              <a:rPr lang="es-MX" sz="1950" dirty="0" smtClean="0"/>
              <a:t>Al respecto, en </a:t>
            </a:r>
            <a:r>
              <a:rPr lang="es-MX" sz="1950" dirty="0"/>
              <a:t>esta </a:t>
            </a:r>
            <a:r>
              <a:rPr lang="es-MX" sz="1950" b="1" dirty="0"/>
              <a:t>Unidad </a:t>
            </a:r>
            <a:r>
              <a:rPr lang="es-MX" sz="1950" b="1" dirty="0" smtClean="0"/>
              <a:t>1</a:t>
            </a:r>
            <a:r>
              <a:rPr lang="es-MX" sz="1950" dirty="0" smtClean="0"/>
              <a:t> (introductoria) se </a:t>
            </a:r>
            <a:r>
              <a:rPr lang="es-MX" sz="1950" dirty="0"/>
              <a:t>exponen </a:t>
            </a:r>
            <a:r>
              <a:rPr lang="es-MX" sz="1950" dirty="0" smtClean="0"/>
              <a:t>conceptos que</a:t>
            </a:r>
            <a:r>
              <a:rPr lang="es-MX" sz="1950" dirty="0"/>
              <a:t>, </a:t>
            </a:r>
            <a:r>
              <a:rPr lang="es-MX" sz="1950" dirty="0" smtClean="0"/>
              <a:t>sin duda, en </a:t>
            </a:r>
            <a:r>
              <a:rPr lang="es-MX" sz="1950" dirty="0"/>
              <a:t>los subsiguientes capítulos y </a:t>
            </a:r>
            <a:r>
              <a:rPr lang="es-MX" sz="1950" dirty="0" smtClean="0"/>
              <a:t>apartados </a:t>
            </a:r>
            <a:r>
              <a:rPr lang="es-MX" sz="1950" dirty="0" smtClean="0"/>
              <a:t>de contenido práctico </a:t>
            </a:r>
            <a:r>
              <a:rPr lang="es-MX" sz="1950" dirty="0" smtClean="0"/>
              <a:t>funcionan </a:t>
            </a:r>
            <a:r>
              <a:rPr lang="es-MX" sz="1950" dirty="0"/>
              <a:t>como </a:t>
            </a:r>
            <a:r>
              <a:rPr lang="es-MX" sz="1950" dirty="0" smtClean="0"/>
              <a:t>referencias léxicas y conceptuales obligadas. </a:t>
            </a:r>
            <a:r>
              <a:rPr lang="es-MX" sz="1950" dirty="0"/>
              <a:t>En consideración de </a:t>
            </a:r>
            <a:r>
              <a:rPr lang="es-MX" sz="1950" dirty="0" smtClean="0"/>
              <a:t>esta cualidad, </a:t>
            </a:r>
            <a:r>
              <a:rPr lang="es-MX" sz="1950" dirty="0"/>
              <a:t>se presenta este material de apoyo visual, el cual tiene como fin, en primer término, proyectar en pantalla la definición de </a:t>
            </a:r>
            <a:r>
              <a:rPr lang="es-MX" sz="1950" dirty="0" smtClean="0"/>
              <a:t>distintas nociones </a:t>
            </a:r>
            <a:r>
              <a:rPr lang="es-MX" sz="1950" dirty="0"/>
              <a:t>fundamentales y, en segundo término, </a:t>
            </a:r>
            <a:r>
              <a:rPr lang="es-MX" sz="1950" dirty="0" smtClean="0"/>
              <a:t>generar un </a:t>
            </a:r>
            <a:r>
              <a:rPr lang="es-MX" sz="1950" dirty="0"/>
              <a:t>ambiente de discusión en el aula con base en técnicas grupales, todo ello con el auxilio de una serie de imágenes significativas que sirvan como detonadores didácticos en el proceso de </a:t>
            </a:r>
            <a:r>
              <a:rPr lang="es-MX" sz="1950" dirty="0" smtClean="0"/>
              <a:t>enseñanza-aprendizaje</a:t>
            </a:r>
            <a:r>
              <a:rPr lang="es-MX" sz="1950" dirty="0"/>
              <a:t>. </a:t>
            </a:r>
          </a:p>
        </p:txBody>
      </p:sp>
    </p:spTree>
    <p:extLst>
      <p:ext uri="{BB962C8B-B14F-4D97-AF65-F5344CB8AC3E}">
        <p14:creationId xmlns:p14="http://schemas.microsoft.com/office/powerpoint/2010/main" val="40249149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008112"/>
          </a:xfrm>
        </p:spPr>
        <p:txBody>
          <a:bodyPr>
            <a:normAutofit/>
          </a:bodyPr>
          <a:lstStyle/>
          <a:p>
            <a:r>
              <a:rPr lang="es-MX" b="1" dirty="0" smtClean="0"/>
              <a:t>El impresor</a:t>
            </a:r>
            <a:endParaRPr lang="es-MX" b="1" dirty="0"/>
          </a:p>
        </p:txBody>
      </p:sp>
      <p:pic>
        <p:nvPicPr>
          <p:cNvPr id="15364" name="Picture 4" descr="Resultado de imagen para imprenta gutenber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484784"/>
            <a:ext cx="4038600" cy="456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825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5364"/>
                                        </p:tgtEl>
                                        <p:attrNameLst>
                                          <p:attrName>style.visibility</p:attrName>
                                        </p:attrNameLst>
                                      </p:cBhvr>
                                      <p:to>
                                        <p:strVal val="visible"/>
                                      </p:to>
                                    </p:set>
                                    <p:animEffect transition="in" filter="barn(inVertical)">
                                      <p:cBhvr>
                                        <p:cTn id="12"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just"/>
            <a:r>
              <a:rPr lang="es-MX" b="1" dirty="0" smtClean="0"/>
              <a:t>Impresor</a:t>
            </a:r>
            <a:r>
              <a:rPr lang="es-MX" dirty="0"/>
              <a:t>, </a:t>
            </a:r>
            <a:r>
              <a:rPr lang="es-MX" b="1" dirty="0" err="1" smtClean="0"/>
              <a:t>ra</a:t>
            </a:r>
            <a:r>
              <a:rPr lang="es-MX" dirty="0" smtClean="0"/>
              <a:t>. </a:t>
            </a:r>
            <a:r>
              <a:rPr lang="es-MX" dirty="0"/>
              <a:t>De </a:t>
            </a:r>
            <a:r>
              <a:rPr lang="es-MX" i="1" dirty="0"/>
              <a:t>impreso</a:t>
            </a:r>
            <a:r>
              <a:rPr lang="es-MX" i="1" dirty="0" smtClean="0"/>
              <a:t>.</a:t>
            </a:r>
            <a:endParaRPr lang="es-MX" dirty="0"/>
          </a:p>
        </p:txBody>
      </p:sp>
      <p:sp>
        <p:nvSpPr>
          <p:cNvPr id="3" name="2 Marcador de contenido"/>
          <p:cNvSpPr>
            <a:spLocks noGrp="1"/>
          </p:cNvSpPr>
          <p:nvPr>
            <p:ph idx="1"/>
          </p:nvPr>
        </p:nvSpPr>
        <p:spPr>
          <a:xfrm>
            <a:off x="457200" y="1484784"/>
            <a:ext cx="8229600" cy="4641379"/>
          </a:xfrm>
        </p:spPr>
        <p:txBody>
          <a:bodyPr>
            <a:normAutofit/>
          </a:bodyPr>
          <a:lstStyle/>
          <a:p>
            <a:pPr marL="0" indent="0" algn="just">
              <a:buNone/>
            </a:pPr>
            <a:r>
              <a:rPr lang="es-MX" dirty="0" smtClean="0"/>
              <a:t>2</a:t>
            </a:r>
            <a:r>
              <a:rPr lang="es-MX" dirty="0"/>
              <a:t>. m. y f. Persona que imprime o realiza esta actividad como oficio.</a:t>
            </a:r>
          </a:p>
          <a:p>
            <a:pPr marL="0" indent="0" algn="just">
              <a:buNone/>
            </a:pPr>
            <a:r>
              <a:rPr lang="es-MX" dirty="0" smtClean="0"/>
              <a:t>4</a:t>
            </a:r>
            <a:r>
              <a:rPr lang="es-MX" dirty="0"/>
              <a:t>. f. Máquina que, conectada a una computadora, imprime los resultados de las operaciones.</a:t>
            </a:r>
          </a:p>
          <a:p>
            <a:endParaRPr lang="es-MX"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377782"/>
            <a:ext cx="3096344" cy="2084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3803888"/>
            <a:ext cx="3491880" cy="2327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341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6386"/>
                                        </p:tgtEl>
                                        <p:attrNameLst>
                                          <p:attrName>style.visibility</p:attrName>
                                        </p:attrNameLst>
                                      </p:cBhvr>
                                      <p:to>
                                        <p:strVal val="visible"/>
                                      </p:to>
                                    </p:set>
                                    <p:animEffect transition="in" filter="randombar(horizontal)">
                                      <p:cBhvr>
                                        <p:cTn id="12" dur="500"/>
                                        <p:tgtEl>
                                          <p:spTgt spid="16386"/>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16388"/>
                                        </p:tgtEl>
                                        <p:attrNameLst>
                                          <p:attrName>style.visibility</p:attrName>
                                        </p:attrNameLst>
                                      </p:cBhvr>
                                      <p:to>
                                        <p:strVal val="visible"/>
                                      </p:to>
                                    </p:set>
                                    <p:anim calcmode="lin" valueType="num">
                                      <p:cBhvr>
                                        <p:cTn id="17" dur="1000" fill="hold"/>
                                        <p:tgtEl>
                                          <p:spTgt spid="16388"/>
                                        </p:tgtEl>
                                        <p:attrNameLst>
                                          <p:attrName>ppt_w</p:attrName>
                                        </p:attrNameLst>
                                      </p:cBhvr>
                                      <p:tavLst>
                                        <p:tav tm="0">
                                          <p:val>
                                            <p:fltVal val="0"/>
                                          </p:val>
                                        </p:tav>
                                        <p:tav tm="100000">
                                          <p:val>
                                            <p:strVal val="#ppt_w"/>
                                          </p:val>
                                        </p:tav>
                                      </p:tavLst>
                                    </p:anim>
                                    <p:anim calcmode="lin" valueType="num">
                                      <p:cBhvr>
                                        <p:cTn id="18" dur="1000" fill="hold"/>
                                        <p:tgtEl>
                                          <p:spTgt spid="16388"/>
                                        </p:tgtEl>
                                        <p:attrNameLst>
                                          <p:attrName>ppt_h</p:attrName>
                                        </p:attrNameLst>
                                      </p:cBhvr>
                                      <p:tavLst>
                                        <p:tav tm="0">
                                          <p:val>
                                            <p:fltVal val="0"/>
                                          </p:val>
                                        </p:tav>
                                        <p:tav tm="100000">
                                          <p:val>
                                            <p:strVal val="#ppt_h"/>
                                          </p:val>
                                        </p:tav>
                                      </p:tavLst>
                                    </p:anim>
                                    <p:anim calcmode="lin" valueType="num">
                                      <p:cBhvr>
                                        <p:cTn id="19" dur="1000" fill="hold"/>
                                        <p:tgtEl>
                                          <p:spTgt spid="16388"/>
                                        </p:tgtEl>
                                        <p:attrNameLst>
                                          <p:attrName>style.rotation</p:attrName>
                                        </p:attrNameLst>
                                      </p:cBhvr>
                                      <p:tavLst>
                                        <p:tav tm="0">
                                          <p:val>
                                            <p:fltVal val="90"/>
                                          </p:val>
                                        </p:tav>
                                        <p:tav tm="100000">
                                          <p:val>
                                            <p:fltVal val="0"/>
                                          </p:val>
                                        </p:tav>
                                      </p:tavLst>
                                    </p:anim>
                                    <p:animEffect transition="in" filter="fade">
                                      <p:cBhvr>
                                        <p:cTn id="20" dur="1000"/>
                                        <p:tgtEl>
                                          <p:spTgt spid="1638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barn(inVertical)">
                                      <p:cBhvr>
                                        <p:cTn id="3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Impresor</a:t>
            </a:r>
            <a:endParaRPr lang="es-MX" dirty="0"/>
          </a:p>
        </p:txBody>
      </p:sp>
      <p:sp>
        <p:nvSpPr>
          <p:cNvPr id="3" name="2 Marcador de contenido"/>
          <p:cNvSpPr>
            <a:spLocks noGrp="1"/>
          </p:cNvSpPr>
          <p:nvPr>
            <p:ph idx="1"/>
          </p:nvPr>
        </p:nvSpPr>
        <p:spPr>
          <a:xfrm>
            <a:off x="457200" y="1412776"/>
            <a:ext cx="8229600" cy="4713387"/>
          </a:xfrm>
        </p:spPr>
        <p:txBody>
          <a:bodyPr/>
          <a:lstStyle/>
          <a:p>
            <a:pPr marL="0" indent="0">
              <a:buNone/>
            </a:pPr>
            <a:r>
              <a:rPr lang="es-MX" dirty="0"/>
              <a:t>3. m. y f. Persona que dirige una imprenta o es su propietaria.</a:t>
            </a:r>
          </a:p>
          <a:p>
            <a:endParaRPr lang="es-MX"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708920"/>
            <a:ext cx="5970240" cy="3358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043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7410"/>
                                        </p:tgtEl>
                                        <p:attrNameLst>
                                          <p:attrName>style.visibility</p:attrName>
                                        </p:attrNameLst>
                                      </p:cBhvr>
                                      <p:to>
                                        <p:strVal val="visible"/>
                                      </p:to>
                                    </p:set>
                                    <p:animEffect transition="in" filter="barn(inVertical)">
                                      <p:cBhvr>
                                        <p:cTn id="12" dur="500"/>
                                        <p:tgtEl>
                                          <p:spTgt spid="174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6298" y="332656"/>
            <a:ext cx="8229600" cy="5865515"/>
          </a:xfrm>
        </p:spPr>
        <p:txBody>
          <a:bodyPr/>
          <a:lstStyle/>
          <a:p>
            <a:pPr marL="0" indent="0" algn="just">
              <a:buNone/>
            </a:pPr>
            <a:r>
              <a:rPr lang="es-MX" dirty="0" smtClean="0"/>
              <a:t>En definitiva, el proceso editorial es un trabajo en equipo… </a:t>
            </a:r>
            <a:endParaRPr lang="es-MX" dirty="0"/>
          </a:p>
        </p:txBody>
      </p:sp>
      <p:pic>
        <p:nvPicPr>
          <p:cNvPr id="2048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328" t="7058" r="12899"/>
          <a:stretch/>
        </p:blipFill>
        <p:spPr bwMode="auto">
          <a:xfrm>
            <a:off x="4531960" y="2833449"/>
            <a:ext cx="4137660" cy="2317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701954"/>
            <a:ext cx="2921394" cy="4580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971600" y="6372918"/>
            <a:ext cx="5393764" cy="369332"/>
          </a:xfrm>
          <a:prstGeom prst="rect">
            <a:avLst/>
          </a:prstGeom>
          <a:noFill/>
        </p:spPr>
        <p:txBody>
          <a:bodyPr wrap="square" rtlCol="0">
            <a:spAutoFit/>
          </a:bodyPr>
          <a:lstStyle/>
          <a:p>
            <a:r>
              <a:rPr lang="es-MX" dirty="0"/>
              <a:t>Anónimo: Imprenta francesa de inicios del siglo </a:t>
            </a:r>
            <a:r>
              <a:rPr lang="es-MX" dirty="0" smtClean="0"/>
              <a:t>XVI. </a:t>
            </a:r>
            <a:endParaRPr lang="es-MX" dirty="0"/>
          </a:p>
        </p:txBody>
      </p:sp>
    </p:spTree>
    <p:extLst>
      <p:ext uri="{BB962C8B-B14F-4D97-AF65-F5344CB8AC3E}">
        <p14:creationId xmlns:p14="http://schemas.microsoft.com/office/powerpoint/2010/main" val="49761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1000"/>
                                        <p:tgtEl>
                                          <p:spTgt spid="20482"/>
                                        </p:tgtEl>
                                      </p:cBhvr>
                                    </p:animEffect>
                                    <p:anim calcmode="lin" valueType="num">
                                      <p:cBhvr>
                                        <p:cTn id="8" dur="1000" fill="hold"/>
                                        <p:tgtEl>
                                          <p:spTgt spid="20482"/>
                                        </p:tgtEl>
                                        <p:attrNameLst>
                                          <p:attrName>ppt_x</p:attrName>
                                        </p:attrNameLst>
                                      </p:cBhvr>
                                      <p:tavLst>
                                        <p:tav tm="0">
                                          <p:val>
                                            <p:strVal val="#ppt_x"/>
                                          </p:val>
                                        </p:tav>
                                        <p:tav tm="100000">
                                          <p:val>
                                            <p:strVal val="#ppt_x"/>
                                          </p:val>
                                        </p:tav>
                                      </p:tavLst>
                                    </p:anim>
                                    <p:anim calcmode="lin" valueType="num">
                                      <p:cBhvr>
                                        <p:cTn id="9" dur="1000" fill="hold"/>
                                        <p:tgtEl>
                                          <p:spTgt spid="2048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483"/>
                                        </p:tgtEl>
                                        <p:attrNameLst>
                                          <p:attrName>style.visibility</p:attrName>
                                        </p:attrNameLst>
                                      </p:cBhvr>
                                      <p:to>
                                        <p:strVal val="visible"/>
                                      </p:to>
                                    </p:set>
                                    <p:anim calcmode="lin" valueType="num">
                                      <p:cBhvr additive="base">
                                        <p:cTn id="19" dur="500" fill="hold"/>
                                        <p:tgtEl>
                                          <p:spTgt spid="20483"/>
                                        </p:tgtEl>
                                        <p:attrNameLst>
                                          <p:attrName>ppt_x</p:attrName>
                                        </p:attrNameLst>
                                      </p:cBhvr>
                                      <p:tavLst>
                                        <p:tav tm="0">
                                          <p:val>
                                            <p:strVal val="#ppt_x"/>
                                          </p:val>
                                        </p:tav>
                                        <p:tav tm="100000">
                                          <p:val>
                                            <p:strVal val="#ppt_x"/>
                                          </p:val>
                                        </p:tav>
                                      </p:tavLst>
                                    </p:anim>
                                    <p:anim calcmode="lin" valueType="num">
                                      <p:cBhvr additive="base">
                                        <p:cTn id="20" dur="500" fill="hold"/>
                                        <p:tgtEl>
                                          <p:spTgt spid="2048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…industria editorial. </a:t>
            </a:r>
            <a:endParaRPr lang="es-MX" dirty="0"/>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484784"/>
            <a:ext cx="6034617"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109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908720"/>
            <a:ext cx="6851915" cy="5138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0318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fade">
                                      <p:cBhvr>
                                        <p:cTn id="7" dur="1000"/>
                                        <p:tgtEl>
                                          <p:spTgt spid="21508"/>
                                        </p:tgtEl>
                                      </p:cBhvr>
                                    </p:animEffect>
                                    <p:anim calcmode="lin" valueType="num">
                                      <p:cBhvr>
                                        <p:cTn id="8" dur="1000" fill="hold"/>
                                        <p:tgtEl>
                                          <p:spTgt spid="21508"/>
                                        </p:tgtEl>
                                        <p:attrNameLst>
                                          <p:attrName>ppt_x</p:attrName>
                                        </p:attrNameLst>
                                      </p:cBhvr>
                                      <p:tavLst>
                                        <p:tav tm="0">
                                          <p:val>
                                            <p:strVal val="#ppt_x"/>
                                          </p:val>
                                        </p:tav>
                                        <p:tav tm="100000">
                                          <p:val>
                                            <p:strVal val="#ppt_x"/>
                                          </p:val>
                                        </p:tav>
                                      </p:tavLst>
                                    </p:anim>
                                    <p:anim calcmode="lin" valueType="num">
                                      <p:cBhvr>
                                        <p:cTn id="9" dur="1000" fill="hold"/>
                                        <p:tgtEl>
                                          <p:spTgt spid="215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908720"/>
            <a:ext cx="7282318"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755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randombar(horizontal)">
                                      <p:cBhvr>
                                        <p:cTn id="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24942"/>
          </a:xfrm>
        </p:spPr>
        <p:txBody>
          <a:bodyPr>
            <a:normAutofit fontScale="90000"/>
          </a:bodyPr>
          <a:lstStyle/>
          <a:p>
            <a:r>
              <a:rPr lang="es-MX" b="1" dirty="0"/>
              <a:t>1.2. Erratas, gazapos, </a:t>
            </a:r>
            <a:r>
              <a:rPr lang="es-MX" b="1" i="1" dirty="0"/>
              <a:t>lapsus</a:t>
            </a:r>
            <a:r>
              <a:rPr lang="es-MX" b="1" dirty="0"/>
              <a:t>.</a:t>
            </a:r>
            <a:br>
              <a:rPr lang="es-MX" b="1" dirty="0"/>
            </a:br>
            <a:endParaRPr lang="es-MX" b="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6320" y="2420888"/>
            <a:ext cx="3057525"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19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wipe(down)">
                                      <p:cBhvr>
                                        <p:cTn id="12" dur="580">
                                          <p:stCondLst>
                                            <p:cond delay="0"/>
                                          </p:stCondLst>
                                        </p:cTn>
                                        <p:tgtEl>
                                          <p:spTgt spid="1027"/>
                                        </p:tgtEl>
                                      </p:cBhvr>
                                    </p:animEffect>
                                    <p:anim calcmode="lin" valueType="num">
                                      <p:cBhvr>
                                        <p:cTn id="13" dur="1822" tmFilter="0,0; 0.14,0.36; 0.43,0.73; 0.71,0.91; 1.0,1.0">
                                          <p:stCondLst>
                                            <p:cond delay="0"/>
                                          </p:stCondLst>
                                        </p:cTn>
                                        <p:tgtEl>
                                          <p:spTgt spid="1027"/>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027"/>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027"/>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027"/>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027"/>
                                        </p:tgtEl>
                                        <p:attrNameLst>
                                          <p:attrName>ppt_y</p:attrName>
                                        </p:attrNameLst>
                                      </p:cBhvr>
                                      <p:tavLst>
                                        <p:tav tm="0" fmla="#ppt_y-sin(pi*$)/81">
                                          <p:val>
                                            <p:fltVal val="0"/>
                                          </p:val>
                                        </p:tav>
                                        <p:tav tm="100000">
                                          <p:val>
                                            <p:fltVal val="1"/>
                                          </p:val>
                                        </p:tav>
                                      </p:tavLst>
                                    </p:anim>
                                    <p:animScale>
                                      <p:cBhvr>
                                        <p:cTn id="18" dur="26">
                                          <p:stCondLst>
                                            <p:cond delay="650"/>
                                          </p:stCondLst>
                                        </p:cTn>
                                        <p:tgtEl>
                                          <p:spTgt spid="1027"/>
                                        </p:tgtEl>
                                      </p:cBhvr>
                                      <p:to x="100000" y="60000"/>
                                    </p:animScale>
                                    <p:animScale>
                                      <p:cBhvr>
                                        <p:cTn id="19" dur="166" decel="50000">
                                          <p:stCondLst>
                                            <p:cond delay="676"/>
                                          </p:stCondLst>
                                        </p:cTn>
                                        <p:tgtEl>
                                          <p:spTgt spid="1027"/>
                                        </p:tgtEl>
                                      </p:cBhvr>
                                      <p:to x="100000" y="100000"/>
                                    </p:animScale>
                                    <p:animScale>
                                      <p:cBhvr>
                                        <p:cTn id="20" dur="26">
                                          <p:stCondLst>
                                            <p:cond delay="1312"/>
                                          </p:stCondLst>
                                        </p:cTn>
                                        <p:tgtEl>
                                          <p:spTgt spid="1027"/>
                                        </p:tgtEl>
                                      </p:cBhvr>
                                      <p:to x="100000" y="80000"/>
                                    </p:animScale>
                                    <p:animScale>
                                      <p:cBhvr>
                                        <p:cTn id="21" dur="166" decel="50000">
                                          <p:stCondLst>
                                            <p:cond delay="1338"/>
                                          </p:stCondLst>
                                        </p:cTn>
                                        <p:tgtEl>
                                          <p:spTgt spid="1027"/>
                                        </p:tgtEl>
                                      </p:cBhvr>
                                      <p:to x="100000" y="100000"/>
                                    </p:animScale>
                                    <p:animScale>
                                      <p:cBhvr>
                                        <p:cTn id="22" dur="26">
                                          <p:stCondLst>
                                            <p:cond delay="1642"/>
                                          </p:stCondLst>
                                        </p:cTn>
                                        <p:tgtEl>
                                          <p:spTgt spid="1027"/>
                                        </p:tgtEl>
                                      </p:cBhvr>
                                      <p:to x="100000" y="90000"/>
                                    </p:animScale>
                                    <p:animScale>
                                      <p:cBhvr>
                                        <p:cTn id="23" dur="166" decel="50000">
                                          <p:stCondLst>
                                            <p:cond delay="1668"/>
                                          </p:stCondLst>
                                        </p:cTn>
                                        <p:tgtEl>
                                          <p:spTgt spid="1027"/>
                                        </p:tgtEl>
                                      </p:cBhvr>
                                      <p:to x="100000" y="100000"/>
                                    </p:animScale>
                                    <p:animScale>
                                      <p:cBhvr>
                                        <p:cTn id="24" dur="26">
                                          <p:stCondLst>
                                            <p:cond delay="1808"/>
                                          </p:stCondLst>
                                        </p:cTn>
                                        <p:tgtEl>
                                          <p:spTgt spid="1027"/>
                                        </p:tgtEl>
                                      </p:cBhvr>
                                      <p:to x="100000" y="95000"/>
                                    </p:animScale>
                                    <p:animScale>
                                      <p:cBhvr>
                                        <p:cTn id="25" dur="166" decel="50000">
                                          <p:stCondLst>
                                            <p:cond delay="1834"/>
                                          </p:stCondLst>
                                        </p:cTn>
                                        <p:tgtEl>
                                          <p:spTgt spid="102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2816"/>
            <a:ext cx="8229600" cy="4353347"/>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240" y="2348880"/>
            <a:ext cx="5739511"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755576" y="404664"/>
            <a:ext cx="7560840" cy="1384995"/>
          </a:xfrm>
          <a:prstGeom prst="rect">
            <a:avLst/>
          </a:prstGeom>
        </p:spPr>
        <p:txBody>
          <a:bodyPr wrap="square">
            <a:spAutoFit/>
          </a:bodyPr>
          <a:lstStyle/>
          <a:p>
            <a:r>
              <a:rPr lang="es-MX" sz="2800" b="1" dirty="0"/>
              <a:t>errata</a:t>
            </a:r>
            <a:r>
              <a:rPr lang="es-MX" sz="2800" dirty="0"/>
              <a:t>. (Del pl. lat. </a:t>
            </a:r>
            <a:r>
              <a:rPr lang="es-MX" sz="2800" dirty="0" err="1"/>
              <a:t>errāta</a:t>
            </a:r>
            <a:r>
              <a:rPr lang="es-MX" sz="2800" dirty="0"/>
              <a:t>, cosas erradas).</a:t>
            </a:r>
          </a:p>
          <a:p>
            <a:r>
              <a:rPr lang="es-MX" sz="2800" dirty="0"/>
              <a:t>1. f. Equivocación material cometida en lo impreso o manuscrito.</a:t>
            </a:r>
          </a:p>
        </p:txBody>
      </p:sp>
    </p:spTree>
    <p:extLst>
      <p:ext uri="{BB962C8B-B14F-4D97-AF65-F5344CB8AC3E}">
        <p14:creationId xmlns:p14="http://schemas.microsoft.com/office/powerpoint/2010/main" val="322642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 calcmode="lin" valueType="num">
                                      <p:cBhvr>
                                        <p:cTn id="15" dur="1000" fill="hold"/>
                                        <p:tgtEl>
                                          <p:spTgt spid="3074"/>
                                        </p:tgtEl>
                                        <p:attrNameLst>
                                          <p:attrName>ppt_w</p:attrName>
                                        </p:attrNameLst>
                                      </p:cBhvr>
                                      <p:tavLst>
                                        <p:tav tm="0">
                                          <p:val>
                                            <p:fltVal val="0"/>
                                          </p:val>
                                        </p:tav>
                                        <p:tav tm="100000">
                                          <p:val>
                                            <p:strVal val="#ppt_w"/>
                                          </p:val>
                                        </p:tav>
                                      </p:tavLst>
                                    </p:anim>
                                    <p:anim calcmode="lin" valueType="num">
                                      <p:cBhvr>
                                        <p:cTn id="16" dur="1000" fill="hold"/>
                                        <p:tgtEl>
                                          <p:spTgt spid="3074"/>
                                        </p:tgtEl>
                                        <p:attrNameLst>
                                          <p:attrName>ppt_h</p:attrName>
                                        </p:attrNameLst>
                                      </p:cBhvr>
                                      <p:tavLst>
                                        <p:tav tm="0">
                                          <p:val>
                                            <p:fltVal val="0"/>
                                          </p:val>
                                        </p:tav>
                                        <p:tav tm="100000">
                                          <p:val>
                                            <p:strVal val="#ppt_h"/>
                                          </p:val>
                                        </p:tav>
                                      </p:tavLst>
                                    </p:anim>
                                    <p:anim calcmode="lin" valueType="num">
                                      <p:cBhvr>
                                        <p:cTn id="17" dur="1000" fill="hold"/>
                                        <p:tgtEl>
                                          <p:spTgt spid="3074"/>
                                        </p:tgtEl>
                                        <p:attrNameLst>
                                          <p:attrName>style.rotation</p:attrName>
                                        </p:attrNameLst>
                                      </p:cBhvr>
                                      <p:tavLst>
                                        <p:tav tm="0">
                                          <p:val>
                                            <p:fltVal val="90"/>
                                          </p:val>
                                        </p:tav>
                                        <p:tav tm="100000">
                                          <p:val>
                                            <p:fltVal val="0"/>
                                          </p:val>
                                        </p:tav>
                                      </p:tavLst>
                                    </p:anim>
                                    <p:animEffect transition="in" filter="fade">
                                      <p:cBhvr>
                                        <p:cTn id="18"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9272" t="6928" r="1822" b="8351"/>
          <a:stretch/>
        </p:blipFill>
        <p:spPr bwMode="auto">
          <a:xfrm>
            <a:off x="1475656" y="1053219"/>
            <a:ext cx="6304145" cy="4505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69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628800"/>
            <a:ext cx="8229600" cy="436910"/>
          </a:xfrm>
        </p:spPr>
        <p:txBody>
          <a:bodyPr>
            <a:normAutofit fontScale="90000"/>
          </a:bodyPr>
          <a:lstStyle/>
          <a:p>
            <a:r>
              <a:rPr lang="es-ES" b="1" dirty="0"/>
              <a:t>Objetivo general </a:t>
            </a:r>
            <a:r>
              <a:rPr lang="es-ES" b="1" dirty="0" smtClean="0"/>
              <a:t>del curso</a:t>
            </a:r>
            <a:r>
              <a:rPr lang="es-MX" dirty="0"/>
              <a:t/>
            </a:r>
            <a:br>
              <a:rPr lang="es-MX" dirty="0"/>
            </a:br>
            <a:endParaRPr lang="es-MX" dirty="0"/>
          </a:p>
        </p:txBody>
      </p:sp>
      <p:sp>
        <p:nvSpPr>
          <p:cNvPr id="3" name="2 Marcador de contenido"/>
          <p:cNvSpPr>
            <a:spLocks noGrp="1"/>
          </p:cNvSpPr>
          <p:nvPr>
            <p:ph idx="1"/>
          </p:nvPr>
        </p:nvSpPr>
        <p:spPr>
          <a:xfrm>
            <a:off x="323528" y="1700808"/>
            <a:ext cx="8445624" cy="2592288"/>
          </a:xfrm>
        </p:spPr>
        <p:txBody>
          <a:bodyPr>
            <a:normAutofit fontScale="70000" lnSpcReduction="20000"/>
          </a:bodyPr>
          <a:lstStyle/>
          <a:p>
            <a:pPr marL="0" indent="0">
              <a:buNone/>
            </a:pPr>
            <a:endParaRPr lang="es-ES" b="1" dirty="0" smtClean="0"/>
          </a:p>
          <a:p>
            <a:pPr marL="0" indent="0">
              <a:buNone/>
            </a:pPr>
            <a:endParaRPr lang="es-ES" b="1" dirty="0" smtClean="0"/>
          </a:p>
          <a:p>
            <a:pPr algn="just"/>
            <a:r>
              <a:rPr lang="es-ES" sz="4100" dirty="0" smtClean="0"/>
              <a:t>Al </a:t>
            </a:r>
            <a:r>
              <a:rPr lang="es-ES" sz="4100" dirty="0"/>
              <a:t>finalizar el curso el estudiante será capaz de evaluar y de practicar las normas del español estándar en la práctica de la corrección de estilo.</a:t>
            </a:r>
            <a:endParaRPr lang="es-MX" sz="4100" dirty="0"/>
          </a:p>
          <a:p>
            <a:pPr marL="0" indent="0" algn="just">
              <a:buNone/>
            </a:pPr>
            <a:r>
              <a:rPr lang="es-ES" dirty="0" smtClean="0">
                <a:solidFill>
                  <a:srgbClr val="FF0000"/>
                </a:solidFill>
              </a:rPr>
              <a:t> </a:t>
            </a:r>
            <a:endParaRPr lang="es-MX" dirty="0">
              <a:solidFill>
                <a:srgbClr val="FF0000"/>
              </a:solidFill>
            </a:endParaRPr>
          </a:p>
          <a:p>
            <a:pPr marL="0" indent="0">
              <a:buNone/>
            </a:pPr>
            <a:endParaRPr lang="es-MX" dirty="0"/>
          </a:p>
        </p:txBody>
      </p:sp>
    </p:spTree>
    <p:extLst>
      <p:ext uri="{BB962C8B-B14F-4D97-AF65-F5344CB8AC3E}">
        <p14:creationId xmlns:p14="http://schemas.microsoft.com/office/powerpoint/2010/main" val="42685100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06" t="4932" r="1446" b="4181"/>
          <a:stretch/>
        </p:blipFill>
        <p:spPr bwMode="auto">
          <a:xfrm>
            <a:off x="539552" y="260648"/>
            <a:ext cx="8241914" cy="59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665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80">
                                          <p:stCondLst>
                                            <p:cond delay="0"/>
                                          </p:stCondLst>
                                        </p:cTn>
                                        <p:tgtEl>
                                          <p:spTgt spid="3074"/>
                                        </p:tgtEl>
                                      </p:cBhvr>
                                    </p:animEffect>
                                    <p:anim calcmode="lin" valueType="num">
                                      <p:cBhvr>
                                        <p:cTn id="8"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4"/>
                                        </p:tgtEl>
                                      </p:cBhvr>
                                      <p:to x="100000" y="60000"/>
                                    </p:animScale>
                                    <p:animScale>
                                      <p:cBhvr>
                                        <p:cTn id="14" dur="166" decel="50000">
                                          <p:stCondLst>
                                            <p:cond delay="676"/>
                                          </p:stCondLst>
                                        </p:cTn>
                                        <p:tgtEl>
                                          <p:spTgt spid="3074"/>
                                        </p:tgtEl>
                                      </p:cBhvr>
                                      <p:to x="100000" y="100000"/>
                                    </p:animScale>
                                    <p:animScale>
                                      <p:cBhvr>
                                        <p:cTn id="15" dur="26">
                                          <p:stCondLst>
                                            <p:cond delay="1312"/>
                                          </p:stCondLst>
                                        </p:cTn>
                                        <p:tgtEl>
                                          <p:spTgt spid="3074"/>
                                        </p:tgtEl>
                                      </p:cBhvr>
                                      <p:to x="100000" y="80000"/>
                                    </p:animScale>
                                    <p:animScale>
                                      <p:cBhvr>
                                        <p:cTn id="16" dur="166" decel="50000">
                                          <p:stCondLst>
                                            <p:cond delay="1338"/>
                                          </p:stCondLst>
                                        </p:cTn>
                                        <p:tgtEl>
                                          <p:spTgt spid="3074"/>
                                        </p:tgtEl>
                                      </p:cBhvr>
                                      <p:to x="100000" y="100000"/>
                                    </p:animScale>
                                    <p:animScale>
                                      <p:cBhvr>
                                        <p:cTn id="17" dur="26">
                                          <p:stCondLst>
                                            <p:cond delay="1642"/>
                                          </p:stCondLst>
                                        </p:cTn>
                                        <p:tgtEl>
                                          <p:spTgt spid="3074"/>
                                        </p:tgtEl>
                                      </p:cBhvr>
                                      <p:to x="100000" y="90000"/>
                                    </p:animScale>
                                    <p:animScale>
                                      <p:cBhvr>
                                        <p:cTn id="18" dur="166" decel="50000">
                                          <p:stCondLst>
                                            <p:cond delay="1668"/>
                                          </p:stCondLst>
                                        </p:cTn>
                                        <p:tgtEl>
                                          <p:spTgt spid="3074"/>
                                        </p:tgtEl>
                                      </p:cBhvr>
                                      <p:to x="100000" y="100000"/>
                                    </p:animScale>
                                    <p:animScale>
                                      <p:cBhvr>
                                        <p:cTn id="19" dur="26">
                                          <p:stCondLst>
                                            <p:cond delay="1808"/>
                                          </p:stCondLst>
                                        </p:cTn>
                                        <p:tgtEl>
                                          <p:spTgt spid="3074"/>
                                        </p:tgtEl>
                                      </p:cBhvr>
                                      <p:to x="100000" y="95000"/>
                                    </p:animScale>
                                    <p:animScale>
                                      <p:cBhvr>
                                        <p:cTn id="20" dur="166" decel="50000">
                                          <p:stCondLst>
                                            <p:cond delay="1834"/>
                                          </p:stCondLst>
                                        </p:cTn>
                                        <p:tgtEl>
                                          <p:spTgt spid="307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err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1" y="1484784"/>
            <a:ext cx="6557871"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7672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anim calcmode="lin" valueType="num">
                                      <p:cBhvr>
                                        <p:cTn id="8" dur="2000" fill="hold"/>
                                        <p:tgtEl>
                                          <p:spTgt spid="8194"/>
                                        </p:tgtEl>
                                        <p:attrNameLst>
                                          <p:attrName>ppt_w</p:attrName>
                                        </p:attrNameLst>
                                      </p:cBhvr>
                                      <p:tavLst>
                                        <p:tav tm="0" fmla="#ppt_w*sin(2.5*pi*$)">
                                          <p:val>
                                            <p:fltVal val="0"/>
                                          </p:val>
                                        </p:tav>
                                        <p:tav tm="100000">
                                          <p:val>
                                            <p:fltVal val="1"/>
                                          </p:val>
                                        </p:tav>
                                      </p:tavLst>
                                    </p:anim>
                                    <p:anim calcmode="lin" valueType="num">
                                      <p:cBhvr>
                                        <p:cTn id="9" dur="2000" fill="hold"/>
                                        <p:tgtEl>
                                          <p:spTgt spid="819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Gazapo </a:t>
            </a: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628800"/>
            <a:ext cx="4320480" cy="418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6112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wheel(1)">
                                      <p:cBhvr>
                                        <p:cTn id="13"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060848"/>
            <a:ext cx="8229600" cy="4065315"/>
          </a:xfrm>
        </p:spPr>
        <p:txBody>
          <a:bodyPr/>
          <a:lstStyle/>
          <a:p>
            <a:pPr marL="0" indent="0" algn="just">
              <a:buNone/>
            </a:pPr>
            <a:endParaRPr lang="es-MX" dirty="0"/>
          </a:p>
          <a:p>
            <a:pPr marL="0" indent="0" algn="just">
              <a:buNone/>
            </a:pPr>
            <a:r>
              <a:rPr lang="es-MX" dirty="0"/>
              <a:t/>
            </a:r>
            <a:br>
              <a:rPr lang="es-MX" dirty="0"/>
            </a:br>
            <a:endParaRPr lang="es-MX"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5739" b="66459"/>
          <a:stretch/>
        </p:blipFill>
        <p:spPr bwMode="auto">
          <a:xfrm>
            <a:off x="827584" y="2636912"/>
            <a:ext cx="3356109" cy="1152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descr="File:Antu dialog-error.svg"/>
          <p:cNvPicPr/>
          <p:nvPr/>
        </p:nvPicPr>
        <p:blipFill>
          <a:blip r:embed="rId3">
            <a:extLst>
              <a:ext uri="{28A0092B-C50C-407E-A947-70E740481C1C}">
                <a14:useLocalDpi xmlns:a14="http://schemas.microsoft.com/office/drawing/2010/main" val="0"/>
              </a:ext>
            </a:extLst>
          </a:blip>
          <a:srcRect/>
          <a:stretch>
            <a:fillRect/>
          </a:stretch>
        </p:blipFill>
        <p:spPr bwMode="auto">
          <a:xfrm>
            <a:off x="5364088" y="3212960"/>
            <a:ext cx="3589719" cy="3370153"/>
          </a:xfrm>
          <a:prstGeom prst="rect">
            <a:avLst/>
          </a:prstGeom>
          <a:noFill/>
          <a:ln>
            <a:noFill/>
          </a:ln>
        </p:spPr>
      </p:pic>
      <p:sp>
        <p:nvSpPr>
          <p:cNvPr id="1028" name="1027 Flecha doblada"/>
          <p:cNvSpPr/>
          <p:nvPr/>
        </p:nvSpPr>
        <p:spPr>
          <a:xfrm flipV="1">
            <a:off x="2665362" y="4221088"/>
            <a:ext cx="2448272" cy="1008109"/>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029" name="1028 CuadroTexto"/>
          <p:cNvSpPr txBox="1"/>
          <p:nvPr/>
        </p:nvSpPr>
        <p:spPr>
          <a:xfrm>
            <a:off x="395536" y="620688"/>
            <a:ext cx="8280920" cy="1477328"/>
          </a:xfrm>
          <a:prstGeom prst="rect">
            <a:avLst/>
          </a:prstGeom>
          <a:noFill/>
        </p:spPr>
        <p:txBody>
          <a:bodyPr wrap="square" rtlCol="0">
            <a:spAutoFit/>
          </a:bodyPr>
          <a:lstStyle/>
          <a:p>
            <a:r>
              <a:rPr lang="es-MX" sz="3000" b="1" dirty="0"/>
              <a:t>Gazapo</a:t>
            </a:r>
          </a:p>
          <a:p>
            <a:pPr algn="just"/>
            <a:r>
              <a:rPr lang="es-MX" sz="3000" dirty="0"/>
              <a:t>2. m. </a:t>
            </a:r>
            <a:r>
              <a:rPr lang="es-MX" sz="3000" dirty="0" err="1"/>
              <a:t>coloq</a:t>
            </a:r>
            <a:r>
              <a:rPr lang="es-MX" sz="3000" dirty="0"/>
              <a:t>. Yerro que por inadvertencia deja </a:t>
            </a:r>
            <a:br>
              <a:rPr lang="es-MX" sz="3000" dirty="0"/>
            </a:br>
            <a:r>
              <a:rPr lang="es-MX" sz="3000" dirty="0"/>
              <a:t>escapar quien escribe o habla.</a:t>
            </a:r>
          </a:p>
        </p:txBody>
      </p:sp>
    </p:spTree>
    <p:extLst>
      <p:ext uri="{BB962C8B-B14F-4D97-AF65-F5344CB8AC3E}">
        <p14:creationId xmlns:p14="http://schemas.microsoft.com/office/powerpoint/2010/main" val="55699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wipe(down)">
                                      <p:cBhvr>
                                        <p:cTn id="7" dur="5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wheel(1)">
                                      <p:cBhvr>
                                        <p:cTn id="12" dur="2000"/>
                                        <p:tgtEl>
                                          <p:spTgt spid="1024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barn(inVertical)">
                                      <p:cBhvr>
                                        <p:cTn id="17" dur="500"/>
                                        <p:tgtEl>
                                          <p:spTgt spid="1028"/>
                                        </p:tgtEl>
                                      </p:cBhvr>
                                    </p:animEffec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anim calcmode="lin" valueType="num">
                                      <p:cBhvr>
                                        <p:cTn id="23" dur="2000" fill="hold"/>
                                        <p:tgtEl>
                                          <p:spTgt spid="6"/>
                                        </p:tgtEl>
                                        <p:attrNameLst>
                                          <p:attrName>ppt_w</p:attrName>
                                        </p:attrNameLst>
                                      </p:cBhvr>
                                      <p:tavLst>
                                        <p:tav tm="0" fmla="#ppt_w*sin(2.5*pi*$)">
                                          <p:val>
                                            <p:fltVal val="0"/>
                                          </p:val>
                                        </p:tav>
                                        <p:tav tm="100000">
                                          <p:val>
                                            <p:fltVal val="1"/>
                                          </p:val>
                                        </p:tav>
                                      </p:tavLst>
                                    </p:anim>
                                    <p:anim calcmode="lin" valueType="num">
                                      <p:cBhvr>
                                        <p:cTn id="24"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animBg="1"/>
      <p:bldP spid="10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95378" y="5229200"/>
            <a:ext cx="8064896" cy="923330"/>
          </a:xfrm>
          <a:prstGeom prst="rect">
            <a:avLst/>
          </a:prstGeom>
          <a:noFill/>
        </p:spPr>
        <p:txBody>
          <a:bodyPr wrap="square" rtlCol="0">
            <a:spAutoFit/>
          </a:bodyPr>
          <a:lstStyle/>
          <a:p>
            <a:r>
              <a:rPr lang="es-MX" dirty="0" err="1" smtClean="0"/>
              <a:t>Hancock</a:t>
            </a:r>
            <a:r>
              <a:rPr lang="es-MX" dirty="0" smtClean="0"/>
              <a:t>, Jaime Rubio, 2015. “</a:t>
            </a:r>
            <a:r>
              <a:rPr lang="es-MX" dirty="0"/>
              <a:t>Algunos de los mejores gazapos de la histeria (perdón, de la historia</a:t>
            </a:r>
            <a:r>
              <a:rPr lang="es-MX" dirty="0" smtClean="0"/>
              <a:t>)”¨en “Verne” (sección) de </a:t>
            </a:r>
            <a:r>
              <a:rPr lang="es-MX" i="1" dirty="0" smtClean="0"/>
              <a:t>El País </a:t>
            </a:r>
            <a:r>
              <a:rPr lang="es-MX" dirty="0" smtClean="0"/>
              <a:t>(España), 30 de marzo. </a:t>
            </a:r>
            <a:r>
              <a:rPr lang="es-MX" u="sng" dirty="0">
                <a:hlinkClick r:id="rId2"/>
              </a:rPr>
              <a:t>https://</a:t>
            </a:r>
            <a:r>
              <a:rPr lang="es-MX" u="sng" dirty="0" smtClean="0">
                <a:hlinkClick r:id="rId2"/>
              </a:rPr>
              <a:t>verne.elpais.com/verne/2015/03/27/articulo/1427443706_767568.html</a:t>
            </a:r>
            <a:endParaRPr lang="es-MX" dirty="0"/>
          </a:p>
        </p:txBody>
      </p:sp>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809" y="476672"/>
            <a:ext cx="825195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43010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a:bodyPr>
          <a:lstStyle/>
          <a:p>
            <a:pPr marL="0" indent="0" algn="just" fontAlgn="base">
              <a:buNone/>
            </a:pPr>
            <a:r>
              <a:rPr lang="es-MX" sz="2800" b="1" dirty="0"/>
              <a:t>Se entiende perfectamente</a:t>
            </a:r>
          </a:p>
          <a:p>
            <a:pPr marL="0" indent="0" algn="just" fontAlgn="base">
              <a:buNone/>
            </a:pPr>
            <a:r>
              <a:rPr lang="es-MX" sz="2800" dirty="0" smtClean="0"/>
              <a:t>“Los </a:t>
            </a:r>
            <a:r>
              <a:rPr lang="es-MX" sz="2800" dirty="0"/>
              <a:t>gazapos son una categoría especial de equivocación, son algo más que meras erratas ortográficas o tipográficas, pero tampoco se pueden considerar en su mayoría equivocaciones graves. Ni mentiras. Son despistes simpáticos que ofrecen una segunda lectura absurda y disparatada, por lo general, sin impedir que el lector entienda lo que el periodista estaba intentando explicar</a:t>
            </a:r>
            <a:r>
              <a:rPr lang="es-MX" sz="2800" dirty="0" smtClean="0"/>
              <a:t>.” (</a:t>
            </a:r>
            <a:r>
              <a:rPr lang="es-MX" sz="2800" dirty="0" err="1" smtClean="0"/>
              <a:t>Hancock</a:t>
            </a:r>
            <a:r>
              <a:rPr lang="es-MX" sz="2800" dirty="0" smtClean="0"/>
              <a:t>, 2015) </a:t>
            </a:r>
            <a:endParaRPr lang="es-MX" sz="2800" dirty="0"/>
          </a:p>
          <a:p>
            <a:pPr marL="0" indent="0">
              <a:buNone/>
            </a:pPr>
            <a:endParaRPr lang="es-MX" dirty="0"/>
          </a:p>
        </p:txBody>
      </p:sp>
      <p:sp>
        <p:nvSpPr>
          <p:cNvPr id="4" name="3 CuadroTexto"/>
          <p:cNvSpPr txBox="1"/>
          <p:nvPr/>
        </p:nvSpPr>
        <p:spPr>
          <a:xfrm>
            <a:off x="611560" y="5199583"/>
            <a:ext cx="8064896" cy="923330"/>
          </a:xfrm>
          <a:prstGeom prst="rect">
            <a:avLst/>
          </a:prstGeom>
          <a:noFill/>
        </p:spPr>
        <p:txBody>
          <a:bodyPr wrap="square" rtlCol="0">
            <a:spAutoFit/>
          </a:bodyPr>
          <a:lstStyle/>
          <a:p>
            <a:r>
              <a:rPr lang="es-MX" dirty="0" err="1" smtClean="0"/>
              <a:t>Hancock</a:t>
            </a:r>
            <a:r>
              <a:rPr lang="es-MX" dirty="0" smtClean="0"/>
              <a:t>, Jaime Rubio, 2015. “</a:t>
            </a:r>
            <a:r>
              <a:rPr lang="es-MX" dirty="0"/>
              <a:t>Algunos de los mejores gazapos de la histeria (perdón, de la historia</a:t>
            </a:r>
            <a:r>
              <a:rPr lang="es-MX" dirty="0" smtClean="0"/>
              <a:t>)”¨en “Verne” (sección) de </a:t>
            </a:r>
            <a:r>
              <a:rPr lang="es-MX" i="1" dirty="0" smtClean="0"/>
              <a:t>El País </a:t>
            </a:r>
            <a:r>
              <a:rPr lang="es-MX" dirty="0" smtClean="0"/>
              <a:t>(España), 30 de marzo. </a:t>
            </a:r>
            <a:r>
              <a:rPr lang="es-MX" u="sng" dirty="0">
                <a:hlinkClick r:id="rId2"/>
              </a:rPr>
              <a:t>https://</a:t>
            </a:r>
            <a:r>
              <a:rPr lang="es-MX" u="sng" dirty="0" smtClean="0">
                <a:hlinkClick r:id="rId2"/>
              </a:rPr>
              <a:t>verne.elpais.com/verne/2015/03/27/articulo/1427443706_767568.html</a:t>
            </a:r>
            <a:endParaRPr lang="es-MX" dirty="0"/>
          </a:p>
        </p:txBody>
      </p:sp>
    </p:spTree>
    <p:extLst>
      <p:ext uri="{BB962C8B-B14F-4D97-AF65-F5344CB8AC3E}">
        <p14:creationId xmlns:p14="http://schemas.microsoft.com/office/powerpoint/2010/main" val="38136652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602" y="2088041"/>
            <a:ext cx="8608597"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300192" y="4077072"/>
            <a:ext cx="2086954" cy="369332"/>
          </a:xfrm>
          <a:prstGeom prst="rect">
            <a:avLst/>
          </a:prstGeom>
          <a:noFill/>
        </p:spPr>
        <p:txBody>
          <a:bodyPr wrap="square" rtlCol="0">
            <a:spAutoFit/>
          </a:bodyPr>
          <a:lstStyle/>
          <a:p>
            <a:pPr algn="just" fontAlgn="base"/>
            <a:r>
              <a:rPr lang="es-MX" dirty="0"/>
              <a:t>(</a:t>
            </a:r>
            <a:r>
              <a:rPr lang="es-MX" dirty="0" err="1"/>
              <a:t>Hancock</a:t>
            </a:r>
            <a:r>
              <a:rPr lang="es-MX" dirty="0"/>
              <a:t>, 2015) </a:t>
            </a:r>
          </a:p>
        </p:txBody>
      </p:sp>
    </p:spTree>
    <p:extLst>
      <p:ext uri="{BB962C8B-B14F-4D97-AF65-F5344CB8AC3E}">
        <p14:creationId xmlns:p14="http://schemas.microsoft.com/office/powerpoint/2010/main" val="18563317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6429"/>
            <a:ext cx="8064896"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40305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8640960"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436096" y="5808466"/>
            <a:ext cx="2016224" cy="646331"/>
          </a:xfrm>
          <a:prstGeom prst="rect">
            <a:avLst/>
          </a:prstGeom>
          <a:noFill/>
        </p:spPr>
        <p:txBody>
          <a:bodyPr wrap="square" rtlCol="0">
            <a:spAutoFit/>
          </a:bodyPr>
          <a:lstStyle/>
          <a:p>
            <a:r>
              <a:rPr lang="es-MX" dirty="0"/>
              <a:t>(</a:t>
            </a:r>
            <a:r>
              <a:rPr lang="es-MX" dirty="0" err="1"/>
              <a:t>Hancock</a:t>
            </a:r>
            <a:r>
              <a:rPr lang="es-MX" dirty="0"/>
              <a:t>, 2015) </a:t>
            </a:r>
          </a:p>
          <a:p>
            <a:endParaRPr lang="es-MX" dirty="0"/>
          </a:p>
        </p:txBody>
      </p:sp>
    </p:spTree>
    <p:extLst>
      <p:ext uri="{BB962C8B-B14F-4D97-AF65-F5344CB8AC3E}">
        <p14:creationId xmlns:p14="http://schemas.microsoft.com/office/powerpoint/2010/main" val="42906072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620688"/>
            <a:ext cx="4781601" cy="3936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6084168" y="5013176"/>
            <a:ext cx="2086954" cy="369332"/>
          </a:xfrm>
          <a:prstGeom prst="rect">
            <a:avLst/>
          </a:prstGeom>
          <a:noFill/>
        </p:spPr>
        <p:txBody>
          <a:bodyPr wrap="square" rtlCol="0">
            <a:spAutoFit/>
          </a:bodyPr>
          <a:lstStyle/>
          <a:p>
            <a:pPr algn="just" fontAlgn="base"/>
            <a:r>
              <a:rPr lang="es-MX" dirty="0"/>
              <a:t>(</a:t>
            </a:r>
            <a:r>
              <a:rPr lang="es-MX" dirty="0" err="1"/>
              <a:t>Hancock</a:t>
            </a:r>
            <a:r>
              <a:rPr lang="es-MX" dirty="0"/>
              <a:t>, 2015) </a:t>
            </a:r>
          </a:p>
        </p:txBody>
      </p:sp>
    </p:spTree>
    <p:extLst>
      <p:ext uri="{BB962C8B-B14F-4D97-AF65-F5344CB8AC3E}">
        <p14:creationId xmlns:p14="http://schemas.microsoft.com/office/powerpoint/2010/main" val="4096969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92696"/>
            <a:ext cx="8229600" cy="1080120"/>
          </a:xfrm>
        </p:spPr>
        <p:txBody>
          <a:bodyPr>
            <a:normAutofit fontScale="90000"/>
          </a:bodyPr>
          <a:lstStyle/>
          <a:p>
            <a:r>
              <a:rPr lang="es-MX" b="1" dirty="0" smtClean="0"/>
              <a:t/>
            </a:r>
            <a:br>
              <a:rPr lang="es-MX" b="1" dirty="0" smtClean="0"/>
            </a:br>
            <a:r>
              <a:rPr lang="es-MX" b="1" dirty="0"/>
              <a:t/>
            </a:r>
            <a:br>
              <a:rPr lang="es-MX" b="1" dirty="0"/>
            </a:br>
            <a:r>
              <a:rPr lang="es-MX" b="1" dirty="0" smtClean="0"/>
              <a:t>1</a:t>
            </a:r>
            <a:r>
              <a:rPr lang="es-MX" b="1" dirty="0"/>
              <a:t>. Definiciones. </a:t>
            </a:r>
            <a:r>
              <a:rPr lang="es-MX" dirty="0"/>
              <a:t/>
            </a:r>
            <a:br>
              <a:rPr lang="es-MX" dirty="0"/>
            </a:br>
            <a:r>
              <a:rPr lang="es-MX" sz="3600" dirty="0"/>
              <a:t/>
            </a:r>
            <a:br>
              <a:rPr lang="es-MX" sz="3600" dirty="0"/>
            </a:br>
            <a:endParaRPr lang="es-MX" dirty="0"/>
          </a:p>
        </p:txBody>
      </p:sp>
      <p:sp>
        <p:nvSpPr>
          <p:cNvPr id="3" name="2 Marcador de contenido"/>
          <p:cNvSpPr>
            <a:spLocks noGrp="1"/>
          </p:cNvSpPr>
          <p:nvPr>
            <p:ph idx="1"/>
          </p:nvPr>
        </p:nvSpPr>
        <p:spPr>
          <a:xfrm>
            <a:off x="611560" y="2492896"/>
            <a:ext cx="8064896" cy="2808313"/>
          </a:xfrm>
        </p:spPr>
        <p:txBody>
          <a:bodyPr>
            <a:normAutofit/>
          </a:bodyPr>
          <a:lstStyle/>
          <a:p>
            <a:pPr marL="0" indent="0" algn="just">
              <a:buNone/>
            </a:pPr>
            <a:r>
              <a:rPr lang="es-MX" sz="3050" b="1" dirty="0" smtClean="0"/>
              <a:t>1.1</a:t>
            </a:r>
            <a:r>
              <a:rPr lang="es-MX" sz="3050" b="1" dirty="0"/>
              <a:t>. Del original al lector: autor, editor, corrector, diseñador, </a:t>
            </a:r>
            <a:r>
              <a:rPr lang="es-MX" sz="3050" b="1" dirty="0" smtClean="0"/>
              <a:t>diagramador, impresor</a:t>
            </a:r>
            <a:r>
              <a:rPr lang="es-MX" sz="3050" b="1" dirty="0"/>
              <a:t>, etc.  </a:t>
            </a:r>
          </a:p>
          <a:p>
            <a:pPr marL="0" indent="0" algn="just">
              <a:buNone/>
            </a:pPr>
            <a:r>
              <a:rPr lang="es-MX" dirty="0"/>
              <a:t>	</a:t>
            </a:r>
          </a:p>
          <a:p>
            <a:pPr marL="0" indent="0">
              <a:buNone/>
            </a:pPr>
            <a:endParaRPr lang="es-MX" dirty="0"/>
          </a:p>
          <a:p>
            <a:pPr marL="0" indent="0">
              <a:buNone/>
            </a:pPr>
            <a:endParaRPr lang="es-MX" dirty="0"/>
          </a:p>
        </p:txBody>
      </p:sp>
    </p:spTree>
    <p:extLst>
      <p:ext uri="{BB962C8B-B14F-4D97-AF65-F5344CB8AC3E}">
        <p14:creationId xmlns:p14="http://schemas.microsoft.com/office/powerpoint/2010/main" val="3606227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548680"/>
            <a:ext cx="285750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5589240"/>
            <a:ext cx="21399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16086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pbs.twimg.com/card_img/1151346192657342464/xCRMcIJC?format=jpg&amp;name=800x4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908720"/>
            <a:ext cx="6863986" cy="3600400"/>
          </a:xfrm>
          <a:prstGeom prst="rect">
            <a:avLst/>
          </a:prstGeom>
          <a:noFill/>
          <a:extLst>
            <a:ext uri="{909E8E84-426E-40DD-AFC4-6F175D3DCCD1}">
              <a14:hiddenFill xmlns:a14="http://schemas.microsoft.com/office/drawing/2010/main">
                <a:solidFill>
                  <a:srgbClr val="FFFFFF"/>
                </a:solidFill>
              </a14:hiddenFill>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5085184"/>
            <a:ext cx="21399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74869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980728"/>
            <a:ext cx="7200800"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5523012"/>
            <a:ext cx="21399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99208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Lapsus </a:t>
            </a:r>
            <a:endParaRPr lang="es-MX" dirty="0"/>
          </a:p>
        </p:txBody>
      </p:sp>
      <p:pic>
        <p:nvPicPr>
          <p:cNvPr id="4" name="3 Marcador de contenido" descr="Resultado de imagen para erro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6410215" cy="4525963"/>
          </a:xfrm>
          <a:prstGeom prst="rect">
            <a:avLst/>
          </a:prstGeom>
          <a:noFill/>
          <a:ln>
            <a:noFill/>
          </a:ln>
        </p:spPr>
      </p:pic>
    </p:spTree>
    <p:extLst>
      <p:ext uri="{BB962C8B-B14F-4D97-AF65-F5344CB8AC3E}">
        <p14:creationId xmlns:p14="http://schemas.microsoft.com/office/powerpoint/2010/main" val="126526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marL="0" indent="0" fontAlgn="base">
              <a:buNone/>
            </a:pPr>
            <a:r>
              <a:rPr lang="es-MX" b="1" dirty="0" smtClean="0"/>
              <a:t>Lapsus</a:t>
            </a:r>
            <a:r>
              <a:rPr lang="es-MX" dirty="0" smtClean="0"/>
              <a:t>. Del</a:t>
            </a:r>
            <a:r>
              <a:rPr lang="es-MX" dirty="0"/>
              <a:t> lat. </a:t>
            </a:r>
            <a:r>
              <a:rPr lang="es-MX" i="1" dirty="0"/>
              <a:t>lapsus</a:t>
            </a:r>
            <a:r>
              <a:rPr lang="es-MX" dirty="0"/>
              <a:t> 'resbalón', 'desliz', 'error'.</a:t>
            </a:r>
          </a:p>
          <a:p>
            <a:pPr marL="0" indent="0" fontAlgn="base">
              <a:buNone/>
            </a:pPr>
            <a:r>
              <a:rPr lang="es-MX" sz="3100" b="1" dirty="0"/>
              <a:t>1. </a:t>
            </a:r>
            <a:r>
              <a:rPr lang="es-MX" sz="3100" dirty="0"/>
              <a:t>m. Falta o equivocación cometida por descuido.</a:t>
            </a:r>
          </a:p>
          <a:p>
            <a:pPr marL="0" indent="0">
              <a:buNone/>
            </a:pPr>
            <a:endParaRPr lang="es-MX"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916832"/>
            <a:ext cx="4149080" cy="4149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561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23554"/>
                                        </p:tgtEl>
                                        <p:attrNameLst>
                                          <p:attrName>style.visibility</p:attrName>
                                        </p:attrNameLst>
                                      </p:cBhvr>
                                      <p:to>
                                        <p:strVal val="visible"/>
                                      </p:to>
                                    </p:set>
                                    <p:animEffect transition="in" filter="wipe(down)">
                                      <p:cBhvr>
                                        <p:cTn id="21" dur="580">
                                          <p:stCondLst>
                                            <p:cond delay="0"/>
                                          </p:stCondLst>
                                        </p:cTn>
                                        <p:tgtEl>
                                          <p:spTgt spid="23554"/>
                                        </p:tgtEl>
                                      </p:cBhvr>
                                    </p:animEffect>
                                    <p:anim calcmode="lin" valueType="num">
                                      <p:cBhvr>
                                        <p:cTn id="22" dur="1822" tmFilter="0,0; 0.14,0.36; 0.43,0.73; 0.71,0.91; 1.0,1.0">
                                          <p:stCondLst>
                                            <p:cond delay="0"/>
                                          </p:stCondLst>
                                        </p:cTn>
                                        <p:tgtEl>
                                          <p:spTgt spid="23554"/>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3554"/>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3554"/>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3554"/>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3554"/>
                                        </p:tgtEl>
                                        <p:attrNameLst>
                                          <p:attrName>ppt_y</p:attrName>
                                        </p:attrNameLst>
                                      </p:cBhvr>
                                      <p:tavLst>
                                        <p:tav tm="0" fmla="#ppt_y-sin(pi*$)/81">
                                          <p:val>
                                            <p:fltVal val="0"/>
                                          </p:val>
                                        </p:tav>
                                        <p:tav tm="100000">
                                          <p:val>
                                            <p:fltVal val="1"/>
                                          </p:val>
                                        </p:tav>
                                      </p:tavLst>
                                    </p:anim>
                                    <p:animScale>
                                      <p:cBhvr>
                                        <p:cTn id="27" dur="26">
                                          <p:stCondLst>
                                            <p:cond delay="650"/>
                                          </p:stCondLst>
                                        </p:cTn>
                                        <p:tgtEl>
                                          <p:spTgt spid="23554"/>
                                        </p:tgtEl>
                                      </p:cBhvr>
                                      <p:to x="100000" y="60000"/>
                                    </p:animScale>
                                    <p:animScale>
                                      <p:cBhvr>
                                        <p:cTn id="28" dur="166" decel="50000">
                                          <p:stCondLst>
                                            <p:cond delay="676"/>
                                          </p:stCondLst>
                                        </p:cTn>
                                        <p:tgtEl>
                                          <p:spTgt spid="23554"/>
                                        </p:tgtEl>
                                      </p:cBhvr>
                                      <p:to x="100000" y="100000"/>
                                    </p:animScale>
                                    <p:animScale>
                                      <p:cBhvr>
                                        <p:cTn id="29" dur="26">
                                          <p:stCondLst>
                                            <p:cond delay="1312"/>
                                          </p:stCondLst>
                                        </p:cTn>
                                        <p:tgtEl>
                                          <p:spTgt spid="23554"/>
                                        </p:tgtEl>
                                      </p:cBhvr>
                                      <p:to x="100000" y="80000"/>
                                    </p:animScale>
                                    <p:animScale>
                                      <p:cBhvr>
                                        <p:cTn id="30" dur="166" decel="50000">
                                          <p:stCondLst>
                                            <p:cond delay="1338"/>
                                          </p:stCondLst>
                                        </p:cTn>
                                        <p:tgtEl>
                                          <p:spTgt spid="23554"/>
                                        </p:tgtEl>
                                      </p:cBhvr>
                                      <p:to x="100000" y="100000"/>
                                    </p:animScale>
                                    <p:animScale>
                                      <p:cBhvr>
                                        <p:cTn id="31" dur="26">
                                          <p:stCondLst>
                                            <p:cond delay="1642"/>
                                          </p:stCondLst>
                                        </p:cTn>
                                        <p:tgtEl>
                                          <p:spTgt spid="23554"/>
                                        </p:tgtEl>
                                      </p:cBhvr>
                                      <p:to x="100000" y="90000"/>
                                    </p:animScale>
                                    <p:animScale>
                                      <p:cBhvr>
                                        <p:cTn id="32" dur="166" decel="50000">
                                          <p:stCondLst>
                                            <p:cond delay="1668"/>
                                          </p:stCondLst>
                                        </p:cTn>
                                        <p:tgtEl>
                                          <p:spTgt spid="23554"/>
                                        </p:tgtEl>
                                      </p:cBhvr>
                                      <p:to x="100000" y="100000"/>
                                    </p:animScale>
                                    <p:animScale>
                                      <p:cBhvr>
                                        <p:cTn id="33" dur="26">
                                          <p:stCondLst>
                                            <p:cond delay="1808"/>
                                          </p:stCondLst>
                                        </p:cTn>
                                        <p:tgtEl>
                                          <p:spTgt spid="23554"/>
                                        </p:tgtEl>
                                      </p:cBhvr>
                                      <p:to x="100000" y="95000"/>
                                    </p:animScale>
                                    <p:animScale>
                                      <p:cBhvr>
                                        <p:cTn id="34" dur="166" decel="50000">
                                          <p:stCondLst>
                                            <p:cond delay="1834"/>
                                          </p:stCondLst>
                                        </p:cTn>
                                        <p:tgtEl>
                                          <p:spTgt spid="2355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lgn="just">
              <a:buNone/>
            </a:pPr>
            <a:r>
              <a:rPr lang="es-MX" b="1" dirty="0"/>
              <a:t>lapsus línguae</a:t>
            </a:r>
            <a:r>
              <a:rPr lang="es-MX" dirty="0"/>
              <a:t>. Loc. lat. que significa literalmente ‘error de la </a:t>
            </a:r>
            <a:r>
              <a:rPr lang="es-MX" dirty="0" smtClean="0"/>
              <a:t>lengua’: ‘</a:t>
            </a:r>
            <a:r>
              <a:rPr lang="es-MX" dirty="0"/>
              <a:t>error involuntario que se </a:t>
            </a:r>
            <a:r>
              <a:rPr lang="es-MX" dirty="0" smtClean="0"/>
              <a:t>comete </a:t>
            </a:r>
            <a:r>
              <a:rPr lang="es-MX" dirty="0"/>
              <a:t>al hablar</a:t>
            </a:r>
            <a:r>
              <a:rPr lang="es-MX" dirty="0" smtClean="0"/>
              <a:t>’. </a:t>
            </a:r>
            <a:endParaRPr lang="es-MX"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348880"/>
            <a:ext cx="6286500" cy="353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729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2530"/>
                                        </p:tgtEl>
                                        <p:attrNameLst>
                                          <p:attrName>style.visibility</p:attrName>
                                        </p:attrNameLst>
                                      </p:cBhvr>
                                      <p:to>
                                        <p:strVal val="visible"/>
                                      </p:to>
                                    </p:set>
                                    <p:animEffect transition="in" filter="circle(in)">
                                      <p:cBhvr>
                                        <p:cTn id="12"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pPr marL="0" indent="0">
              <a:buNone/>
            </a:pPr>
            <a:endParaRPr lang="es-MX" dirty="0" smtClean="0"/>
          </a:p>
          <a:p>
            <a:pPr marL="0" indent="0">
              <a:buNone/>
            </a:pPr>
            <a:endParaRPr lang="es-MX" dirty="0" smtClean="0"/>
          </a:p>
          <a:p>
            <a:pPr marL="0" indent="0" algn="ctr">
              <a:buNone/>
            </a:pPr>
            <a:r>
              <a:rPr lang="es-MX" sz="3600" dirty="0" smtClean="0"/>
              <a:t>¿Recuerdan </a:t>
            </a:r>
            <a:r>
              <a:rPr lang="es-MX" sz="3600" i="1" dirty="0" smtClean="0"/>
              <a:t>lapsus linguae </a:t>
            </a:r>
            <a:r>
              <a:rPr lang="es-MX" sz="3600" dirty="0" smtClean="0"/>
              <a:t>ocurridos a ustedes (o a políticos, por ejemplo)? </a:t>
            </a:r>
            <a:endParaRPr lang="es-MX" sz="3600" dirty="0"/>
          </a:p>
        </p:txBody>
      </p:sp>
    </p:spTree>
    <p:extLst>
      <p:ext uri="{BB962C8B-B14F-4D97-AF65-F5344CB8AC3E}">
        <p14:creationId xmlns:p14="http://schemas.microsoft.com/office/powerpoint/2010/main" val="29853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algn="just"/>
            <a:r>
              <a:rPr lang="es-MX" b="1" dirty="0"/>
              <a:t>lapsus cálami</a:t>
            </a:r>
            <a:r>
              <a:rPr lang="es-MX" dirty="0"/>
              <a:t>. Loc. lat. que significa literalmente ‘error de la pluma’. Se emplea como locución </a:t>
            </a:r>
            <a:r>
              <a:rPr lang="es-MX" dirty="0" smtClean="0"/>
              <a:t>con </a:t>
            </a:r>
            <a:r>
              <a:rPr lang="es-MX" dirty="0"/>
              <a:t>el sentido de ‘error involuntario que se comete al escribir’</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780928"/>
            <a:ext cx="52387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414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arn(inVertical)">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88840"/>
            <a:ext cx="8229600" cy="4137323"/>
          </a:xfrm>
        </p:spPr>
        <p:txBody>
          <a:bodyPr>
            <a:normAutofit/>
          </a:bodyPr>
          <a:lstStyle/>
          <a:p>
            <a:pPr marL="0" indent="0" algn="ctr">
              <a:buNone/>
            </a:pPr>
            <a:r>
              <a:rPr lang="es-MX" sz="4000" b="1" dirty="0" smtClean="0"/>
              <a:t>Lapsus cálami = Gazapo</a:t>
            </a:r>
            <a:endParaRPr lang="es-MX" sz="4000" b="1" dirty="0"/>
          </a:p>
        </p:txBody>
      </p:sp>
    </p:spTree>
    <p:extLst>
      <p:ext uri="{BB962C8B-B14F-4D97-AF65-F5344CB8AC3E}">
        <p14:creationId xmlns:p14="http://schemas.microsoft.com/office/powerpoint/2010/main" val="289882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19256" cy="5832648"/>
          </a:xfrm>
        </p:spPr>
        <p:txBody>
          <a:bodyPr>
            <a:normAutofit fontScale="32500" lnSpcReduction="20000"/>
          </a:bodyPr>
          <a:lstStyle/>
          <a:p>
            <a:pPr marL="0" indent="0" algn="ctr">
              <a:buNone/>
            </a:pPr>
            <a:r>
              <a:rPr lang="es-MX" sz="3600" b="1" dirty="0" smtClean="0"/>
              <a:t>Referencias </a:t>
            </a:r>
          </a:p>
          <a:p>
            <a:pPr marL="0" indent="0" algn="ctr">
              <a:buNone/>
            </a:pPr>
            <a:endParaRPr lang="es-MX" sz="3600" dirty="0"/>
          </a:p>
          <a:p>
            <a:r>
              <a:rPr lang="es-MX" sz="5500" dirty="0"/>
              <a:t>Arellano, Jesús (1976). </a:t>
            </a:r>
            <a:r>
              <a:rPr lang="es-MX" sz="5500" i="1" dirty="0"/>
              <a:t>Cómo presentar originales y corregir pruebas para su edición</a:t>
            </a:r>
            <a:r>
              <a:rPr lang="es-MX" sz="5500" dirty="0"/>
              <a:t>, México: UNAM, Dirección General de Publicaciones, 2ª ed. </a:t>
            </a:r>
          </a:p>
          <a:p>
            <a:r>
              <a:rPr lang="es-MX" sz="5500" dirty="0"/>
              <a:t>Arias, Ana Lilia (1991). </a:t>
            </a:r>
            <a:r>
              <a:rPr lang="es-MX" sz="5500" i="1" dirty="0"/>
              <a:t>Control de calidad en medios impresos</a:t>
            </a:r>
            <a:r>
              <a:rPr lang="es-MX" sz="5500" dirty="0"/>
              <a:t>, México: Materiales ©Ana Lilia Arias. </a:t>
            </a:r>
          </a:p>
          <a:p>
            <a:r>
              <a:rPr lang="es-MX" sz="5500" dirty="0" smtClean="0"/>
              <a:t>Arias</a:t>
            </a:r>
            <a:r>
              <a:rPr lang="es-MX" sz="5500" dirty="0"/>
              <a:t>, Ana Lilia (1993). “La corrección de estilo”, </a:t>
            </a:r>
            <a:r>
              <a:rPr lang="es-MX" sz="5500" i="1" dirty="0"/>
              <a:t>La Jornada Semanal</a:t>
            </a:r>
            <a:r>
              <a:rPr lang="es-MX" sz="5500" dirty="0"/>
              <a:t>, México, núm. 19, 22 de agosto. </a:t>
            </a:r>
          </a:p>
          <a:p>
            <a:r>
              <a:rPr lang="es-MX" sz="5500" dirty="0" smtClean="0"/>
              <a:t>Estudio </a:t>
            </a:r>
            <a:r>
              <a:rPr lang="es-MX" sz="5500" dirty="0" err="1" smtClean="0"/>
              <a:t>Mique</a:t>
            </a:r>
            <a:r>
              <a:rPr lang="es-MX" sz="5500" dirty="0" smtClean="0"/>
              <a:t> (2019). “Qué es el diseño editorial?” en </a:t>
            </a:r>
            <a:r>
              <a:rPr lang="es-MX" sz="5500" dirty="0"/>
              <a:t>Estudio </a:t>
            </a:r>
            <a:r>
              <a:rPr lang="es-MX" sz="5500" dirty="0" err="1" smtClean="0"/>
              <a:t>Mique</a:t>
            </a:r>
            <a:r>
              <a:rPr lang="es-MX" sz="5500" dirty="0" smtClean="0"/>
              <a:t> (página web), </a:t>
            </a:r>
            <a:r>
              <a:rPr lang="es-MX" sz="5500" dirty="0"/>
              <a:t>Zaragoza, España [https://www.mique.es/que-es-el-diseno-editorial/]</a:t>
            </a:r>
            <a:endParaRPr lang="es-MX" sz="5500" dirty="0" smtClean="0"/>
          </a:p>
          <a:p>
            <a:r>
              <a:rPr lang="es-MX" sz="5500" dirty="0" err="1"/>
              <a:t>Hancock</a:t>
            </a:r>
            <a:r>
              <a:rPr lang="es-MX" sz="5500" dirty="0"/>
              <a:t>, Jaime Rubio, 2015. “Algunos de los mejores gazapos de la histeria (perdón, de la historia)”¨en “Verne” (sección) de </a:t>
            </a:r>
            <a:r>
              <a:rPr lang="es-MX" sz="5500" i="1" dirty="0"/>
              <a:t>El País </a:t>
            </a:r>
            <a:r>
              <a:rPr lang="es-MX" sz="5500" dirty="0"/>
              <a:t>(España), 30 de marzo. </a:t>
            </a:r>
            <a:r>
              <a:rPr lang="es-MX" sz="5500" u="sng" dirty="0">
                <a:hlinkClick r:id="rId2"/>
              </a:rPr>
              <a:t>https://verne.elpais.com/verne/2015/03/27/articulo/1427443706_767568.html</a:t>
            </a:r>
            <a:endParaRPr lang="es-MX" sz="5500" dirty="0"/>
          </a:p>
          <a:p>
            <a:r>
              <a:rPr lang="es-MX" sz="5500" dirty="0" smtClean="0"/>
              <a:t>Real </a:t>
            </a:r>
            <a:r>
              <a:rPr lang="es-MX" sz="5500" dirty="0"/>
              <a:t>Academia Española (2014). </a:t>
            </a:r>
            <a:r>
              <a:rPr lang="es-MX" sz="5500" i="1" dirty="0"/>
              <a:t>Diccionario de la lengua española</a:t>
            </a:r>
            <a:r>
              <a:rPr lang="es-MX" sz="5500" dirty="0"/>
              <a:t>, Madrid: Espasa Calpe, 23ª ed. En línea: http://dle.rae.es. </a:t>
            </a:r>
          </a:p>
          <a:p>
            <a:r>
              <a:rPr lang="es-MX" sz="5500" dirty="0" smtClean="0"/>
              <a:t>Real </a:t>
            </a:r>
            <a:r>
              <a:rPr lang="es-MX" sz="5500" dirty="0"/>
              <a:t>Academia Española y Asociación de Academias de la Lengua Española (2006). </a:t>
            </a:r>
            <a:r>
              <a:rPr lang="es-MX" sz="5500" i="1" dirty="0"/>
              <a:t>Diccionario esencial de la lengua española</a:t>
            </a:r>
            <a:r>
              <a:rPr lang="es-MX" sz="5500" dirty="0"/>
              <a:t>, Madrid: Espasa. En línea: http://www.rae.es/recursos/diccionarios/desen. </a:t>
            </a:r>
          </a:p>
          <a:p>
            <a:r>
              <a:rPr lang="es-MX" sz="5500" dirty="0" smtClean="0"/>
              <a:t>Real </a:t>
            </a:r>
            <a:r>
              <a:rPr lang="es-MX" sz="5500" dirty="0"/>
              <a:t>Academia Española (2017). Banco de datos en línea: http://www.rae.es/recursos/banco-de-datos. </a:t>
            </a:r>
          </a:p>
          <a:p>
            <a:r>
              <a:rPr lang="es-ES" sz="5500" dirty="0"/>
              <a:t>Reyes Coria, </a:t>
            </a:r>
            <a:r>
              <a:rPr lang="es-ES" sz="5500" dirty="0" err="1"/>
              <a:t>Bulmaro</a:t>
            </a:r>
            <a:r>
              <a:rPr lang="es-ES" sz="5500" dirty="0"/>
              <a:t> (1986). </a:t>
            </a:r>
            <a:r>
              <a:rPr lang="es-ES" sz="5500" i="1" dirty="0"/>
              <a:t>Manual de estilo editorial</a:t>
            </a:r>
            <a:r>
              <a:rPr lang="es-ES" sz="5500" dirty="0"/>
              <a:t>, México: </a:t>
            </a:r>
            <a:r>
              <a:rPr lang="es-ES" sz="5500" dirty="0" err="1"/>
              <a:t>Limusa</a:t>
            </a:r>
            <a:r>
              <a:rPr lang="es-ES" sz="5500" dirty="0"/>
              <a:t>.</a:t>
            </a:r>
            <a:endParaRPr lang="es-MX" sz="5500" dirty="0"/>
          </a:p>
          <a:p>
            <a:pPr algn="just"/>
            <a:r>
              <a:rPr lang="es-MX" sz="5500" dirty="0"/>
              <a:t>Zavala Ruiz, Roberto (2002). </a:t>
            </a:r>
            <a:r>
              <a:rPr lang="es-MX" sz="5500" i="1" dirty="0"/>
              <a:t>El libro y sus orillas</a:t>
            </a:r>
            <a:r>
              <a:rPr lang="es-MX" sz="5500" dirty="0"/>
              <a:t>, México: UNAM, Coordinación de Humanidades, </a:t>
            </a:r>
            <a:r>
              <a:rPr lang="es-MX" sz="5500" dirty="0" err="1"/>
              <a:t>colecc</a:t>
            </a:r>
            <a:r>
              <a:rPr lang="es-MX" sz="5500" dirty="0"/>
              <a:t>. Biblioteca del Editor, 3ª ed</a:t>
            </a:r>
            <a:r>
              <a:rPr lang="es-MX" sz="5500" dirty="0" smtClean="0"/>
              <a:t>.</a:t>
            </a:r>
            <a:endParaRPr lang="es-MX" sz="5500" dirty="0"/>
          </a:p>
        </p:txBody>
      </p:sp>
    </p:spTree>
    <p:extLst>
      <p:ext uri="{BB962C8B-B14F-4D97-AF65-F5344CB8AC3E}">
        <p14:creationId xmlns:p14="http://schemas.microsoft.com/office/powerpoint/2010/main" val="1358636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8229600" cy="5976664"/>
          </a:xfrm>
        </p:spPr>
        <p:txBody>
          <a:bodyPr>
            <a:normAutofit/>
          </a:bodyPr>
          <a:lstStyle/>
          <a:p>
            <a:pPr marL="0" indent="0">
              <a:buNone/>
            </a:pPr>
            <a:endParaRPr lang="es-ES_tradnl" sz="2300" dirty="0" smtClean="0"/>
          </a:p>
          <a:p>
            <a:pPr marL="0" indent="0">
              <a:buNone/>
            </a:pPr>
            <a:endParaRPr lang="es-ES_tradnl" sz="2300" dirty="0"/>
          </a:p>
          <a:p>
            <a:pPr marL="0" indent="0">
              <a:buNone/>
            </a:pPr>
            <a:endParaRPr lang="es-ES_tradnl" sz="2300" dirty="0" smtClean="0"/>
          </a:p>
          <a:p>
            <a:pPr marL="0" indent="0">
              <a:buNone/>
            </a:pPr>
            <a:endParaRPr lang="es-ES_tradnl" sz="2300" dirty="0"/>
          </a:p>
          <a:p>
            <a:pPr marL="0" indent="0" fontAlgn="base">
              <a:buNone/>
            </a:pPr>
            <a:endParaRPr lang="es-MX" sz="2300" dirty="0" smtClean="0"/>
          </a:p>
          <a:p>
            <a:pPr marL="0" indent="0" fontAlgn="base">
              <a:buNone/>
            </a:pPr>
            <a:endParaRPr lang="es-MX" sz="2300" dirty="0" smtClean="0"/>
          </a:p>
          <a:p>
            <a:pPr marL="0" indent="0" fontAlgn="base">
              <a:buNone/>
            </a:pPr>
            <a:endParaRPr lang="es-MX" sz="2300" dirty="0" smtClean="0"/>
          </a:p>
          <a:p>
            <a:pPr marL="0" indent="0" fontAlgn="base">
              <a:buNone/>
            </a:pPr>
            <a:endParaRPr lang="es-MX" sz="2300" dirty="0"/>
          </a:p>
          <a:p>
            <a:pPr marL="0" indent="0" fontAlgn="base">
              <a:buNone/>
            </a:pPr>
            <a:endParaRPr lang="es-MX" sz="2300" dirty="0" smtClean="0"/>
          </a:p>
        </p:txBody>
      </p:sp>
      <p:sp>
        <p:nvSpPr>
          <p:cNvPr id="4" name="2 Marcador de contenido"/>
          <p:cNvSpPr txBox="1">
            <a:spLocks/>
          </p:cNvSpPr>
          <p:nvPr/>
        </p:nvSpPr>
        <p:spPr>
          <a:xfrm>
            <a:off x="443558" y="764704"/>
            <a:ext cx="8229600" cy="15841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s-MX" sz="3600" b="1" dirty="0" smtClean="0"/>
              <a:t>El autor</a:t>
            </a:r>
          </a:p>
          <a:p>
            <a:pPr marL="0" indent="0">
              <a:buFont typeface="Arial" panose="020B0604020202020204" pitchFamily="34" charset="0"/>
              <a:buNone/>
            </a:pPr>
            <a:endParaRPr lang="es-MX" dirty="0"/>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1700808"/>
            <a:ext cx="5991189" cy="4077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7178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80">
                                          <p:stCondLst>
                                            <p:cond delay="0"/>
                                          </p:stCondLst>
                                        </p:cTn>
                                        <p:tgtEl>
                                          <p:spTgt spid="2"/>
                                        </p:tgtEl>
                                      </p:cBhvr>
                                    </p:animEffect>
                                    <p:anim calcmode="lin" valueType="num">
                                      <p:cBhvr>
                                        <p:cTn id="1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gtEl>
                                      </p:cBhvr>
                                      <p:to x="100000" y="60000"/>
                                    </p:animScale>
                                    <p:animScale>
                                      <p:cBhvr>
                                        <p:cTn id="22" dur="166" decel="50000">
                                          <p:stCondLst>
                                            <p:cond delay="676"/>
                                          </p:stCondLst>
                                        </p:cTn>
                                        <p:tgtEl>
                                          <p:spTgt spid="2"/>
                                        </p:tgtEl>
                                      </p:cBhvr>
                                      <p:to x="100000" y="100000"/>
                                    </p:animScale>
                                    <p:animScale>
                                      <p:cBhvr>
                                        <p:cTn id="23" dur="26">
                                          <p:stCondLst>
                                            <p:cond delay="1312"/>
                                          </p:stCondLst>
                                        </p:cTn>
                                        <p:tgtEl>
                                          <p:spTgt spid="2"/>
                                        </p:tgtEl>
                                      </p:cBhvr>
                                      <p:to x="100000" y="80000"/>
                                    </p:animScale>
                                    <p:animScale>
                                      <p:cBhvr>
                                        <p:cTn id="24" dur="166" decel="50000">
                                          <p:stCondLst>
                                            <p:cond delay="1338"/>
                                          </p:stCondLst>
                                        </p:cTn>
                                        <p:tgtEl>
                                          <p:spTgt spid="2"/>
                                        </p:tgtEl>
                                      </p:cBhvr>
                                      <p:to x="100000" y="100000"/>
                                    </p:animScale>
                                    <p:animScale>
                                      <p:cBhvr>
                                        <p:cTn id="25" dur="26">
                                          <p:stCondLst>
                                            <p:cond delay="1642"/>
                                          </p:stCondLst>
                                        </p:cTn>
                                        <p:tgtEl>
                                          <p:spTgt spid="2"/>
                                        </p:tgtEl>
                                      </p:cBhvr>
                                      <p:to x="100000" y="90000"/>
                                    </p:animScale>
                                    <p:animScale>
                                      <p:cBhvr>
                                        <p:cTn id="26" dur="166" decel="50000">
                                          <p:stCondLst>
                                            <p:cond delay="1668"/>
                                          </p:stCondLst>
                                        </p:cTn>
                                        <p:tgtEl>
                                          <p:spTgt spid="2"/>
                                        </p:tgtEl>
                                      </p:cBhvr>
                                      <p:to x="100000" y="100000"/>
                                    </p:animScale>
                                    <p:animScale>
                                      <p:cBhvr>
                                        <p:cTn id="27" dur="26">
                                          <p:stCondLst>
                                            <p:cond delay="1808"/>
                                          </p:stCondLst>
                                        </p:cTn>
                                        <p:tgtEl>
                                          <p:spTgt spid="2"/>
                                        </p:tgtEl>
                                      </p:cBhvr>
                                      <p:to x="100000" y="95000"/>
                                    </p:animScale>
                                    <p:animScale>
                                      <p:cBhvr>
                                        <p:cTn id="28"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900" b="1" dirty="0"/>
              <a:t>Guion explicativo para uso del material </a:t>
            </a:r>
            <a:endParaRPr lang="es-MX" sz="3900" dirty="0"/>
          </a:p>
        </p:txBody>
      </p:sp>
      <p:sp>
        <p:nvSpPr>
          <p:cNvPr id="3" name="2 Marcador de contenido"/>
          <p:cNvSpPr>
            <a:spLocks noGrp="1"/>
          </p:cNvSpPr>
          <p:nvPr>
            <p:ph idx="1"/>
          </p:nvPr>
        </p:nvSpPr>
        <p:spPr>
          <a:xfrm>
            <a:off x="457200" y="1340768"/>
            <a:ext cx="8229600" cy="5040560"/>
          </a:xfrm>
        </p:spPr>
        <p:txBody>
          <a:bodyPr>
            <a:noAutofit/>
          </a:bodyPr>
          <a:lstStyle/>
          <a:p>
            <a:pPr lvl="0" algn="just"/>
            <a:r>
              <a:rPr lang="es-MX" sz="2000" dirty="0" smtClean="0"/>
              <a:t>Todas las diapositivas de este material sirven </a:t>
            </a:r>
            <a:r>
              <a:rPr lang="es-MX" sz="2000" dirty="0"/>
              <a:t>como apoyo, ante todo, </a:t>
            </a:r>
            <a:r>
              <a:rPr lang="es-MX" sz="2000" dirty="0" smtClean="0"/>
              <a:t>para una </a:t>
            </a:r>
            <a:r>
              <a:rPr lang="es-MX" sz="2000" dirty="0"/>
              <a:t>técnica expositiva por parte del docente. En estas diapositivas se presentan </a:t>
            </a:r>
            <a:r>
              <a:rPr lang="es-MX" sz="2000" dirty="0" smtClean="0"/>
              <a:t>distintas palabras clave e imágenes relacionadas con conceptos básicos de la UA según los siguientes apartados</a:t>
            </a:r>
            <a:r>
              <a:rPr lang="es-MX" sz="2000" dirty="0"/>
              <a:t>: </a:t>
            </a:r>
            <a:r>
              <a:rPr lang="es-MX" sz="2000" u="sng" dirty="0" smtClean="0"/>
              <a:t>Unidad </a:t>
            </a:r>
            <a:r>
              <a:rPr lang="es-MX" sz="2000" u="sng" dirty="0"/>
              <a:t>1. Definiciones</a:t>
            </a:r>
            <a:r>
              <a:rPr lang="es-MX" sz="2000" dirty="0"/>
              <a:t>,</a:t>
            </a:r>
            <a:r>
              <a:rPr lang="es-MX" sz="2000" b="1" dirty="0"/>
              <a:t> </a:t>
            </a:r>
            <a:r>
              <a:rPr lang="es-MX" sz="2000" dirty="0"/>
              <a:t>y </a:t>
            </a:r>
            <a:r>
              <a:rPr lang="es-MX" sz="2000" dirty="0" smtClean="0"/>
              <a:t>los </a:t>
            </a:r>
            <a:r>
              <a:rPr lang="es-MX" sz="2000" dirty="0"/>
              <a:t>apartados </a:t>
            </a:r>
            <a:r>
              <a:rPr lang="es-MX" sz="2000" u="sng" dirty="0"/>
              <a:t>1.1. Del original al lector: autor, editor, corrector, diseñador, diagramador, impresor, etc.</a:t>
            </a:r>
            <a:r>
              <a:rPr lang="es-MX" sz="2000" dirty="0"/>
              <a:t>, y </a:t>
            </a:r>
            <a:r>
              <a:rPr lang="es-MX" sz="2000" u="sng" dirty="0"/>
              <a:t>1.2 Erratas, gazapos, </a:t>
            </a:r>
            <a:r>
              <a:rPr lang="es-MX" sz="2000" i="1" u="sng" dirty="0"/>
              <a:t>lapsus</a:t>
            </a:r>
            <a:r>
              <a:rPr lang="es-MX" sz="2000" dirty="0"/>
              <a:t>, </a:t>
            </a:r>
            <a:r>
              <a:rPr lang="es-MX" sz="2000" dirty="0" smtClean="0"/>
              <a:t>con el fin de que </a:t>
            </a:r>
            <a:r>
              <a:rPr lang="es-MX" sz="2000" dirty="0"/>
              <a:t>el docente los proyecte y los explique, y para que los estudiantes, por su parte, reflexionen sobre los mismos. </a:t>
            </a:r>
          </a:p>
          <a:p>
            <a:pPr algn="just"/>
            <a:r>
              <a:rPr lang="es-MX" sz="2000" dirty="0" smtClean="0"/>
              <a:t>Se sugiere al docente consultar las referencias </a:t>
            </a:r>
            <a:r>
              <a:rPr lang="es-MX" sz="2000" dirty="0" err="1" smtClean="0"/>
              <a:t>bibliohemerográficas</a:t>
            </a:r>
            <a:r>
              <a:rPr lang="es-MX" sz="2000" dirty="0" smtClean="0"/>
              <a:t> (en la diapositiva inmediata anterior) para consultar los conceptos abordados y desarrollarlos oralmente de manera óptima. </a:t>
            </a:r>
            <a:endParaRPr lang="es-MX" sz="2000" dirty="0"/>
          </a:p>
          <a:p>
            <a:pPr algn="just"/>
            <a:r>
              <a:rPr lang="es-MX" sz="1850" b="1" dirty="0" smtClean="0">
                <a:solidFill>
                  <a:srgbClr val="FF0000"/>
                </a:solidFill>
              </a:rPr>
              <a:t>Nota </a:t>
            </a:r>
            <a:r>
              <a:rPr lang="es-MX" sz="1850" b="1" dirty="0">
                <a:solidFill>
                  <a:srgbClr val="FF0000"/>
                </a:solidFill>
              </a:rPr>
              <a:t>importante: Todas las imágenes empleadas en este material de apoyo fueron obtenidas del buscador </a:t>
            </a:r>
            <a:r>
              <a:rPr lang="es-MX" sz="1850" b="1" i="1" dirty="0" smtClean="0">
                <a:solidFill>
                  <a:srgbClr val="FF0000"/>
                </a:solidFill>
              </a:rPr>
              <a:t>Google</a:t>
            </a:r>
            <a:r>
              <a:rPr lang="es-MX" sz="1850" b="1" dirty="0" smtClean="0">
                <a:solidFill>
                  <a:srgbClr val="FF0000"/>
                </a:solidFill>
              </a:rPr>
              <a:t>; </a:t>
            </a:r>
            <a:r>
              <a:rPr lang="es-MX" sz="1850" b="1" dirty="0">
                <a:solidFill>
                  <a:srgbClr val="FF0000"/>
                </a:solidFill>
              </a:rPr>
              <a:t>al respecto, todas las imágenes fueron obtenidas, en cuanto a los Derechos de Uso, en las categorías “Etiquetadas para reutilización” y “Etiquetadas para reutilización no comercial”.  </a:t>
            </a:r>
            <a:r>
              <a:rPr lang="es-MX" sz="1850" b="1" dirty="0" smtClean="0">
                <a:solidFill>
                  <a:srgbClr val="FF0000"/>
                </a:solidFill>
              </a:rPr>
              <a:t>Las que no entran en estas categorías, tienen anotada la fuente correspondiente. </a:t>
            </a:r>
            <a:endParaRPr lang="es-MX" sz="1850" dirty="0">
              <a:solidFill>
                <a:srgbClr val="FF0000"/>
              </a:solidFill>
            </a:endParaRPr>
          </a:p>
        </p:txBody>
      </p:sp>
    </p:spTree>
    <p:extLst>
      <p:ext uri="{BB962C8B-B14F-4D97-AF65-F5344CB8AC3E}">
        <p14:creationId xmlns:p14="http://schemas.microsoft.com/office/powerpoint/2010/main" val="2189671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MX" b="1" dirty="0" smtClean="0"/>
              <a:t/>
            </a:r>
            <a:br>
              <a:rPr lang="es-MX" b="1" dirty="0" smtClean="0"/>
            </a:br>
            <a:r>
              <a:rPr lang="es-MX" sz="4000" b="1" dirty="0" smtClean="0"/>
              <a:t>Autor</a:t>
            </a:r>
            <a:r>
              <a:rPr lang="es-MX" sz="4000" dirty="0"/>
              <a:t>, </a:t>
            </a:r>
            <a:r>
              <a:rPr lang="es-MX" sz="4000" b="1" dirty="0" err="1" smtClean="0"/>
              <a:t>ra</a:t>
            </a:r>
            <a:r>
              <a:rPr lang="es-MX" sz="4000" dirty="0" smtClean="0"/>
              <a:t>. </a:t>
            </a:r>
            <a:r>
              <a:rPr lang="es-MX" sz="4000" dirty="0"/>
              <a:t>Del lat. </a:t>
            </a:r>
            <a:r>
              <a:rPr lang="es-MX" sz="4000" i="1" dirty="0" err="1"/>
              <a:t>auctor</a:t>
            </a:r>
            <a:r>
              <a:rPr lang="es-MX" sz="4000" i="1" dirty="0"/>
              <a:t>, -</a:t>
            </a:r>
            <a:r>
              <a:rPr lang="es-MX" sz="4000" i="1" dirty="0" err="1"/>
              <a:t>ōris</a:t>
            </a:r>
            <a:r>
              <a:rPr lang="es-MX" sz="4000" i="1" dirty="0" smtClean="0"/>
              <a:t>. </a:t>
            </a:r>
            <a:r>
              <a:rPr lang="es-MX" sz="4000" dirty="0" smtClean="0"/>
              <a:t>(</a:t>
            </a:r>
            <a:r>
              <a:rPr lang="es-MX" sz="4000" i="1" dirty="0" smtClean="0"/>
              <a:t>DRAE</a:t>
            </a:r>
            <a:r>
              <a:rPr lang="es-MX" sz="4000" dirty="0" smtClean="0"/>
              <a:t>) </a:t>
            </a:r>
            <a:r>
              <a:rPr lang="es-MX" sz="4000" dirty="0"/>
              <a:t/>
            </a:r>
            <a:br>
              <a:rPr lang="es-MX" sz="4000" dirty="0"/>
            </a:br>
            <a:endParaRPr lang="es-MX" sz="4000" dirty="0"/>
          </a:p>
        </p:txBody>
      </p:sp>
      <p:sp>
        <p:nvSpPr>
          <p:cNvPr id="3" name="2 Marcador de contenido"/>
          <p:cNvSpPr>
            <a:spLocks noGrp="1"/>
          </p:cNvSpPr>
          <p:nvPr>
            <p:ph idx="1"/>
          </p:nvPr>
        </p:nvSpPr>
        <p:spPr>
          <a:xfrm>
            <a:off x="457199" y="1556792"/>
            <a:ext cx="8363297" cy="3600401"/>
          </a:xfrm>
        </p:spPr>
        <p:txBody>
          <a:bodyPr>
            <a:normAutofit/>
          </a:bodyPr>
          <a:lstStyle/>
          <a:p>
            <a:pPr marL="0" indent="0" algn="just">
              <a:buNone/>
            </a:pPr>
            <a:r>
              <a:rPr lang="es-MX" dirty="0" smtClean="0"/>
              <a:t>1</a:t>
            </a:r>
            <a:r>
              <a:rPr lang="es-MX" dirty="0"/>
              <a:t>. m. y f. Persona que es causa de algo.</a:t>
            </a:r>
          </a:p>
          <a:p>
            <a:pPr marL="0" indent="0" algn="just">
              <a:buNone/>
            </a:pPr>
            <a:r>
              <a:rPr lang="es-MX" dirty="0"/>
              <a:t>2. m. y f. Persona que inventa algo.</a:t>
            </a:r>
          </a:p>
          <a:p>
            <a:pPr marL="0" indent="0" algn="just">
              <a:buNone/>
            </a:pPr>
            <a:r>
              <a:rPr lang="es-MX" dirty="0"/>
              <a:t>3. m. y f. Persona que ha producido alguna obra científica, literaria o artística</a:t>
            </a:r>
            <a:r>
              <a:rPr lang="es-MX" dirty="0" smtClean="0"/>
              <a:t>.</a:t>
            </a:r>
            <a:endParaRPr lang="es-MX"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4221088"/>
            <a:ext cx="3096570" cy="2087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643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fade">
                                      <p:cBhvr>
                                        <p:cTn id="11" dur="2000"/>
                                        <p:tgtEl>
                                          <p:spTgt spid="2051"/>
                                        </p:tgtEl>
                                      </p:cBhvr>
                                    </p:animEffect>
                                    <p:anim calcmode="lin" valueType="num">
                                      <p:cBhvr>
                                        <p:cTn id="12" dur="2000" fill="hold"/>
                                        <p:tgtEl>
                                          <p:spTgt spid="2051"/>
                                        </p:tgtEl>
                                        <p:attrNameLst>
                                          <p:attrName>ppt_w</p:attrName>
                                        </p:attrNameLst>
                                      </p:cBhvr>
                                      <p:tavLst>
                                        <p:tav tm="0" fmla="#ppt_w*sin(2.5*pi*$)">
                                          <p:val>
                                            <p:fltVal val="0"/>
                                          </p:val>
                                        </p:tav>
                                        <p:tav tm="100000">
                                          <p:val>
                                            <p:fltVal val="1"/>
                                          </p:val>
                                        </p:tav>
                                      </p:tavLst>
                                    </p:anim>
                                    <p:anim calcmode="lin" valueType="num">
                                      <p:cBhvr>
                                        <p:cTn id="13" dur="2000" fill="hold"/>
                                        <p:tgtEl>
                                          <p:spTgt spid="2051"/>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1"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1"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2816"/>
            <a:ext cx="8229600" cy="4353347"/>
          </a:xfrm>
        </p:spPr>
        <p:txBody>
          <a:bodyPr/>
          <a:lstStyle/>
          <a:p>
            <a:endParaRPr lang="es-MX" dirty="0" smtClean="0"/>
          </a:p>
          <a:p>
            <a:pPr marL="0" indent="0">
              <a:buNone/>
            </a:pPr>
            <a:r>
              <a:rPr lang="es-MX" b="1" dirty="0" smtClean="0"/>
              <a:t>Autor</a:t>
            </a:r>
            <a:endParaRPr lang="es-MX" dirty="0" smtClean="0"/>
          </a:p>
          <a:p>
            <a:pPr marL="0" indent="0" algn="just">
              <a:buNone/>
            </a:pPr>
            <a:r>
              <a:rPr lang="es-MX" dirty="0" smtClean="0"/>
              <a:t>2. </a:t>
            </a:r>
            <a:r>
              <a:rPr lang="es-MX" i="1" dirty="0" err="1" smtClean="0"/>
              <a:t>Civ</a:t>
            </a:r>
            <a:r>
              <a:rPr lang="es-MX" dirty="0" smtClean="0"/>
              <a:t>. Persona natural que crea alguna obra literaria original literaria, artística o científica y es titular de los correspondientes derechos de propiedad intelectual. (</a:t>
            </a:r>
            <a:r>
              <a:rPr lang="es-MX" i="1" dirty="0" smtClean="0"/>
              <a:t>Diccionario del español jurídico</a:t>
            </a:r>
            <a:r>
              <a:rPr lang="es-MX" dirty="0" smtClean="0"/>
              <a:t> / </a:t>
            </a:r>
            <a:r>
              <a:rPr lang="es-MX" i="1" dirty="0" smtClean="0"/>
              <a:t>DRAE</a:t>
            </a:r>
            <a:r>
              <a:rPr lang="es-MX" dirty="0" smtClean="0"/>
              <a:t>) </a:t>
            </a:r>
            <a:endParaRPr lang="es-MX"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332656"/>
            <a:ext cx="2232248"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160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t>El editor</a:t>
            </a:r>
            <a:endParaRPr lang="es-MX" sz="3600" b="1" dirty="0"/>
          </a:p>
        </p:txBody>
      </p:sp>
      <p:sp>
        <p:nvSpPr>
          <p:cNvPr id="3" name="2 Marcador de contenido"/>
          <p:cNvSpPr>
            <a:spLocks noGrp="1"/>
          </p:cNvSpPr>
          <p:nvPr>
            <p:ph idx="1"/>
          </p:nvPr>
        </p:nvSpPr>
        <p:spPr/>
        <p:txBody>
          <a:bodyPr>
            <a:normAutofit/>
          </a:bodyPr>
          <a:lstStyle/>
          <a:p>
            <a:pPr marL="0" indent="0">
              <a:buNone/>
            </a:pPr>
            <a:endParaRPr lang="es-MX" sz="2800" dirty="0" smtClean="0"/>
          </a:p>
          <a:p>
            <a:pPr marL="0" indent="0">
              <a:buNone/>
            </a:pPr>
            <a:endParaRPr lang="es-MX" sz="2800" dirty="0"/>
          </a:p>
          <a:p>
            <a:pPr marL="0" indent="0">
              <a:buNone/>
            </a:pPr>
            <a:endParaRPr lang="es-MX" sz="2800" dirty="0" smtClean="0"/>
          </a:p>
          <a:p>
            <a:pPr marL="0" indent="0">
              <a:buNone/>
            </a:pPr>
            <a:endParaRPr lang="es-MX"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387299"/>
            <a:ext cx="7292260" cy="4861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906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 calcmode="lin" valueType="num">
                                      <p:cBhvr additive="base">
                                        <p:cTn id="12" dur="500" fill="hold"/>
                                        <p:tgtEl>
                                          <p:spTgt spid="4098"/>
                                        </p:tgtEl>
                                        <p:attrNameLst>
                                          <p:attrName>ppt_x</p:attrName>
                                        </p:attrNameLst>
                                      </p:cBhvr>
                                      <p:tavLst>
                                        <p:tav tm="0">
                                          <p:val>
                                            <p:strVal val="#ppt_x"/>
                                          </p:val>
                                        </p:tav>
                                        <p:tav tm="100000">
                                          <p:val>
                                            <p:strVal val="#ppt_x"/>
                                          </p:val>
                                        </p:tav>
                                      </p:tavLst>
                                    </p:anim>
                                    <p:anim calcmode="lin" valueType="num">
                                      <p:cBhvr additive="base">
                                        <p:cTn id="13"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5482952" cy="6336704"/>
          </a:xfrm>
        </p:spPr>
        <p:txBody>
          <a:bodyPr>
            <a:normAutofit/>
          </a:bodyPr>
          <a:lstStyle/>
          <a:p>
            <a:pPr marL="0" indent="0">
              <a:buNone/>
            </a:pPr>
            <a:r>
              <a:rPr lang="es-MX" b="1" dirty="0" smtClean="0"/>
              <a:t>Editor</a:t>
            </a:r>
            <a:r>
              <a:rPr lang="es-MX" dirty="0"/>
              <a:t>, </a:t>
            </a:r>
            <a:r>
              <a:rPr lang="es-MX" b="1" dirty="0" err="1" smtClean="0"/>
              <a:t>ra</a:t>
            </a:r>
            <a:r>
              <a:rPr lang="es-MX" b="1" dirty="0" smtClean="0"/>
              <a:t>.</a:t>
            </a:r>
            <a:r>
              <a:rPr lang="es-MX" dirty="0" smtClean="0"/>
              <a:t> </a:t>
            </a:r>
            <a:r>
              <a:rPr lang="es-MX" dirty="0"/>
              <a:t>Del lat. </a:t>
            </a:r>
            <a:r>
              <a:rPr lang="es-MX" i="1" dirty="0" err="1"/>
              <a:t>edĭtor</a:t>
            </a:r>
            <a:r>
              <a:rPr lang="es-MX" i="1" dirty="0"/>
              <a:t>, -</a:t>
            </a:r>
            <a:r>
              <a:rPr lang="es-MX" i="1" dirty="0" err="1"/>
              <a:t>ōris</a:t>
            </a:r>
            <a:r>
              <a:rPr lang="es-MX" i="1" dirty="0" smtClean="0"/>
              <a:t>.</a:t>
            </a:r>
          </a:p>
          <a:p>
            <a:pPr marL="0" indent="0">
              <a:buNone/>
            </a:pPr>
            <a:endParaRPr lang="es-MX" dirty="0" smtClean="0"/>
          </a:p>
          <a:p>
            <a:pPr marL="0" indent="0" algn="just">
              <a:buNone/>
            </a:pPr>
            <a:r>
              <a:rPr lang="es-MX" sz="2800" dirty="0" smtClean="0"/>
              <a:t>2</a:t>
            </a:r>
            <a:r>
              <a:rPr lang="es-MX" sz="2800" dirty="0"/>
              <a:t>. </a:t>
            </a:r>
            <a:r>
              <a:rPr lang="es-MX" sz="2800" dirty="0" err="1"/>
              <a:t>adj</a:t>
            </a:r>
            <a:r>
              <a:rPr lang="es-MX" sz="2800" dirty="0"/>
              <a:t>. Inform. Dicho de un programa: Que permite abrir y modificar archivos. U. t. c. s. m.</a:t>
            </a:r>
          </a:p>
          <a:p>
            <a:pPr marL="0" indent="0" algn="just">
              <a:buNone/>
            </a:pPr>
            <a:endParaRPr lang="es-MX" sz="2800" dirty="0" smtClean="0"/>
          </a:p>
          <a:p>
            <a:pPr marL="0" indent="0" algn="just">
              <a:buNone/>
            </a:pPr>
            <a:r>
              <a:rPr lang="es-MX" sz="2800" dirty="0" smtClean="0"/>
              <a:t>3</a:t>
            </a:r>
            <a:r>
              <a:rPr lang="es-MX" sz="2800" dirty="0"/>
              <a:t>. m. y f. Persona que publica por medio de la imprenta u otro procedimiento una obra, ajena por lo regular, un periódico, un disco, etc., multiplicando los ejemplares.</a:t>
            </a:r>
          </a:p>
          <a:p>
            <a:pPr marL="0" indent="0">
              <a:buNone/>
            </a:pPr>
            <a:endParaRPr lang="es-MX" dirty="0"/>
          </a:p>
          <a:p>
            <a:pPr marL="0" indent="0">
              <a:buNone/>
            </a:pPr>
            <a:endParaRPr lang="es-MX" dirty="0" smtClean="0"/>
          </a:p>
          <a:p>
            <a:pPr marL="0" indent="0">
              <a:buNone/>
            </a:pPr>
            <a:endParaRPr lang="es-MX" dirty="0"/>
          </a:p>
          <a:p>
            <a:endParaRPr lang="es-MX"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004" y="1340768"/>
            <a:ext cx="2448272" cy="1629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3645024"/>
            <a:ext cx="2109429" cy="2812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355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arn(inVertical)">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5122"/>
                                        </p:tgtEl>
                                        <p:attrNameLst>
                                          <p:attrName>style.visibility</p:attrName>
                                        </p:attrNameLst>
                                      </p:cBhvr>
                                      <p:to>
                                        <p:strVal val="visible"/>
                                      </p:to>
                                    </p:set>
                                    <p:animEffect transition="in" filter="wipe(down)">
                                      <p:cBhvr>
                                        <p:cTn id="18" dur="580">
                                          <p:stCondLst>
                                            <p:cond delay="0"/>
                                          </p:stCondLst>
                                        </p:cTn>
                                        <p:tgtEl>
                                          <p:spTgt spid="5122"/>
                                        </p:tgtEl>
                                      </p:cBhvr>
                                    </p:animEffect>
                                    <p:anim calcmode="lin" valueType="num">
                                      <p:cBhvr>
                                        <p:cTn id="19"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24" dur="26">
                                          <p:stCondLst>
                                            <p:cond delay="650"/>
                                          </p:stCondLst>
                                        </p:cTn>
                                        <p:tgtEl>
                                          <p:spTgt spid="5122"/>
                                        </p:tgtEl>
                                      </p:cBhvr>
                                      <p:to x="100000" y="60000"/>
                                    </p:animScale>
                                    <p:animScale>
                                      <p:cBhvr>
                                        <p:cTn id="25" dur="166" decel="50000">
                                          <p:stCondLst>
                                            <p:cond delay="676"/>
                                          </p:stCondLst>
                                        </p:cTn>
                                        <p:tgtEl>
                                          <p:spTgt spid="5122"/>
                                        </p:tgtEl>
                                      </p:cBhvr>
                                      <p:to x="100000" y="100000"/>
                                    </p:animScale>
                                    <p:animScale>
                                      <p:cBhvr>
                                        <p:cTn id="26" dur="26">
                                          <p:stCondLst>
                                            <p:cond delay="1312"/>
                                          </p:stCondLst>
                                        </p:cTn>
                                        <p:tgtEl>
                                          <p:spTgt spid="5122"/>
                                        </p:tgtEl>
                                      </p:cBhvr>
                                      <p:to x="100000" y="80000"/>
                                    </p:animScale>
                                    <p:animScale>
                                      <p:cBhvr>
                                        <p:cTn id="27" dur="166" decel="50000">
                                          <p:stCondLst>
                                            <p:cond delay="1338"/>
                                          </p:stCondLst>
                                        </p:cTn>
                                        <p:tgtEl>
                                          <p:spTgt spid="5122"/>
                                        </p:tgtEl>
                                      </p:cBhvr>
                                      <p:to x="100000" y="100000"/>
                                    </p:animScale>
                                    <p:animScale>
                                      <p:cBhvr>
                                        <p:cTn id="28" dur="26">
                                          <p:stCondLst>
                                            <p:cond delay="1642"/>
                                          </p:stCondLst>
                                        </p:cTn>
                                        <p:tgtEl>
                                          <p:spTgt spid="5122"/>
                                        </p:tgtEl>
                                      </p:cBhvr>
                                      <p:to x="100000" y="90000"/>
                                    </p:animScale>
                                    <p:animScale>
                                      <p:cBhvr>
                                        <p:cTn id="29" dur="166" decel="50000">
                                          <p:stCondLst>
                                            <p:cond delay="1668"/>
                                          </p:stCondLst>
                                        </p:cTn>
                                        <p:tgtEl>
                                          <p:spTgt spid="5122"/>
                                        </p:tgtEl>
                                      </p:cBhvr>
                                      <p:to x="100000" y="100000"/>
                                    </p:animScale>
                                    <p:animScale>
                                      <p:cBhvr>
                                        <p:cTn id="30" dur="26">
                                          <p:stCondLst>
                                            <p:cond delay="1808"/>
                                          </p:stCondLst>
                                        </p:cTn>
                                        <p:tgtEl>
                                          <p:spTgt spid="5122"/>
                                        </p:tgtEl>
                                      </p:cBhvr>
                                      <p:to x="100000" y="95000"/>
                                    </p:animScale>
                                    <p:animScale>
                                      <p:cBhvr>
                                        <p:cTn id="31" dur="166" decel="50000">
                                          <p:stCondLst>
                                            <p:cond delay="1834"/>
                                          </p:stCondLst>
                                        </p:cTn>
                                        <p:tgtEl>
                                          <p:spTgt spid="5122"/>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5123"/>
                                        </p:tgtEl>
                                        <p:attrNameLst>
                                          <p:attrName>style.visibility</p:attrName>
                                        </p:attrNameLst>
                                      </p:cBhvr>
                                      <p:to>
                                        <p:strVal val="visible"/>
                                      </p:to>
                                    </p:set>
                                    <p:anim calcmode="lin" valueType="num">
                                      <p:cBhvr>
                                        <p:cTn id="36" dur="500" fill="hold"/>
                                        <p:tgtEl>
                                          <p:spTgt spid="5123"/>
                                        </p:tgtEl>
                                        <p:attrNameLst>
                                          <p:attrName>ppt_w</p:attrName>
                                        </p:attrNameLst>
                                      </p:cBhvr>
                                      <p:tavLst>
                                        <p:tav tm="0">
                                          <p:val>
                                            <p:fltVal val="0"/>
                                          </p:val>
                                        </p:tav>
                                        <p:tav tm="100000">
                                          <p:val>
                                            <p:strVal val="#ppt_w"/>
                                          </p:val>
                                        </p:tav>
                                      </p:tavLst>
                                    </p:anim>
                                    <p:anim calcmode="lin" valueType="num">
                                      <p:cBhvr>
                                        <p:cTn id="37" dur="500" fill="hold"/>
                                        <p:tgtEl>
                                          <p:spTgt spid="5123"/>
                                        </p:tgtEl>
                                        <p:attrNameLst>
                                          <p:attrName>ppt_h</p:attrName>
                                        </p:attrNameLst>
                                      </p:cBhvr>
                                      <p:tavLst>
                                        <p:tav tm="0">
                                          <p:val>
                                            <p:fltVal val="0"/>
                                          </p:val>
                                        </p:tav>
                                        <p:tav tm="100000">
                                          <p:val>
                                            <p:strVal val="#ppt_h"/>
                                          </p:val>
                                        </p:tav>
                                      </p:tavLst>
                                    </p:anim>
                                    <p:animEffect transition="in" filter="fade">
                                      <p:cBhvr>
                                        <p:cTn id="38"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Ángulo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5434</TotalTime>
  <Words>1433</Words>
  <Application>Microsoft Office PowerPoint</Application>
  <PresentationFormat>Presentación en pantalla (4:3)</PresentationFormat>
  <Paragraphs>112</Paragraphs>
  <Slides>50</Slides>
  <Notes>0</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Tema de Office</vt:lpstr>
      <vt:lpstr> Universidad Autónoma del Estado de México Licenciatura en Lengua y Literatura Hispánicas  CU UAEM Amecameca     Unidad de Aprendizaje: Corrección de estilo Unidad 1. Definiciones // 1.1. y 1.2.   </vt:lpstr>
      <vt:lpstr>Justificación académica respecto a los objetivos de la unidad de aprendizaje (UA)</vt:lpstr>
      <vt:lpstr>Objetivo general del curso </vt:lpstr>
      <vt:lpstr>  1. Definiciones.   </vt:lpstr>
      <vt:lpstr>Presentación de PowerPoint</vt:lpstr>
      <vt:lpstr> Autor, ra. Del lat. auctor, -ōris. (DRAE)  </vt:lpstr>
      <vt:lpstr>Presentación de PowerPoint</vt:lpstr>
      <vt:lpstr>El editor</vt:lpstr>
      <vt:lpstr>Presentación de PowerPoint</vt:lpstr>
      <vt:lpstr>Presentación de PowerPoint</vt:lpstr>
      <vt:lpstr>El corrector </vt:lpstr>
      <vt:lpstr>Corrector, ra. Del lat. corrector, -ōris.</vt:lpstr>
      <vt:lpstr>Corrector de estilo</vt:lpstr>
      <vt:lpstr>El diseñador </vt:lpstr>
      <vt:lpstr>Presentación de PowerPoint</vt:lpstr>
      <vt:lpstr>Presentación de PowerPoint</vt:lpstr>
      <vt:lpstr>El diagramador </vt:lpstr>
      <vt:lpstr>Diagramación (maquetación)</vt:lpstr>
      <vt:lpstr>Maquetas</vt:lpstr>
      <vt:lpstr>El impresor</vt:lpstr>
      <vt:lpstr>Impresor, ra. De impreso.</vt:lpstr>
      <vt:lpstr>Impresor</vt:lpstr>
      <vt:lpstr>Presentación de PowerPoint</vt:lpstr>
      <vt:lpstr>…industria editorial. </vt:lpstr>
      <vt:lpstr>Presentación de PowerPoint</vt:lpstr>
      <vt:lpstr>Presentación de PowerPoint</vt:lpstr>
      <vt:lpstr>1.2. Erratas, gazapos, lapsus. </vt:lpstr>
      <vt:lpstr>Presentación de PowerPoint</vt:lpstr>
      <vt:lpstr>Presentación de PowerPoint</vt:lpstr>
      <vt:lpstr>Presentación de PowerPoint</vt:lpstr>
      <vt:lpstr>Presentación de PowerPoint</vt:lpstr>
      <vt:lpstr>Gazapo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Lapsus </vt:lpstr>
      <vt:lpstr>Presentación de PowerPoint</vt:lpstr>
      <vt:lpstr>Presentación de PowerPoint</vt:lpstr>
      <vt:lpstr>Presentación de PowerPoint</vt:lpstr>
      <vt:lpstr>Presentación de PowerPoint</vt:lpstr>
      <vt:lpstr>Presentación de PowerPoint</vt:lpstr>
      <vt:lpstr>Presentación de PowerPoint</vt:lpstr>
      <vt:lpstr>Guion explicativo para uso del material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Géneros narrativos no ficcionales</dc:title>
  <dc:creator>Alfredo-PC</dc:creator>
  <cp:lastModifiedBy>Alfredo-PC</cp:lastModifiedBy>
  <cp:revision>232</cp:revision>
  <cp:lastPrinted>2018-04-19T23:03:36Z</cp:lastPrinted>
  <dcterms:created xsi:type="dcterms:W3CDTF">2017-01-27T20:06:05Z</dcterms:created>
  <dcterms:modified xsi:type="dcterms:W3CDTF">2019-09-24T23:04:53Z</dcterms:modified>
</cp:coreProperties>
</file>