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8" r:id="rId1"/>
  </p:sldMasterIdLst>
  <p:notesMasterIdLst>
    <p:notesMasterId r:id="rId85"/>
  </p:notesMasterIdLst>
  <p:sldIdLst>
    <p:sldId id="258" r:id="rId2"/>
    <p:sldId id="259" r:id="rId3"/>
    <p:sldId id="260" r:id="rId4"/>
    <p:sldId id="261" r:id="rId5"/>
    <p:sldId id="262" r:id="rId6"/>
    <p:sldId id="263" r:id="rId7"/>
    <p:sldId id="329" r:id="rId8"/>
    <p:sldId id="330" r:id="rId9"/>
    <p:sldId id="331" r:id="rId10"/>
    <p:sldId id="332" r:id="rId11"/>
    <p:sldId id="328" r:id="rId12"/>
    <p:sldId id="326" r:id="rId13"/>
    <p:sldId id="333" r:id="rId14"/>
    <p:sldId id="334" r:id="rId15"/>
    <p:sldId id="335" r:id="rId16"/>
    <p:sldId id="336" r:id="rId17"/>
    <p:sldId id="337" r:id="rId18"/>
    <p:sldId id="408" r:id="rId19"/>
    <p:sldId id="339" r:id="rId20"/>
    <p:sldId id="409" r:id="rId21"/>
    <p:sldId id="410" r:id="rId22"/>
    <p:sldId id="342" r:id="rId23"/>
    <p:sldId id="343" r:id="rId24"/>
    <p:sldId id="411" r:id="rId25"/>
    <p:sldId id="345" r:id="rId26"/>
    <p:sldId id="347" r:id="rId27"/>
    <p:sldId id="348" r:id="rId28"/>
    <p:sldId id="412" r:id="rId29"/>
    <p:sldId id="413" r:id="rId30"/>
    <p:sldId id="414" r:id="rId31"/>
    <p:sldId id="415" r:id="rId32"/>
    <p:sldId id="416" r:id="rId33"/>
    <p:sldId id="354" r:id="rId34"/>
    <p:sldId id="417" r:id="rId35"/>
    <p:sldId id="356" r:id="rId36"/>
    <p:sldId id="418" r:id="rId37"/>
    <p:sldId id="358" r:id="rId38"/>
    <p:sldId id="360" r:id="rId39"/>
    <p:sldId id="361" r:id="rId40"/>
    <p:sldId id="362" r:id="rId41"/>
    <p:sldId id="363" r:id="rId42"/>
    <p:sldId id="364" r:id="rId43"/>
    <p:sldId id="365" r:id="rId44"/>
    <p:sldId id="366" r:id="rId45"/>
    <p:sldId id="368" r:id="rId46"/>
    <p:sldId id="419" r:id="rId47"/>
    <p:sldId id="370" r:id="rId48"/>
    <p:sldId id="420" r:id="rId49"/>
    <p:sldId id="421" r:id="rId50"/>
    <p:sldId id="373" r:id="rId51"/>
    <p:sldId id="422" r:id="rId52"/>
    <p:sldId id="375" r:id="rId53"/>
    <p:sldId id="376" r:id="rId54"/>
    <p:sldId id="377" r:id="rId55"/>
    <p:sldId id="380" r:id="rId56"/>
    <p:sldId id="381" r:id="rId57"/>
    <p:sldId id="382" r:id="rId58"/>
    <p:sldId id="383" r:id="rId59"/>
    <p:sldId id="423" r:id="rId60"/>
    <p:sldId id="385" r:id="rId61"/>
    <p:sldId id="386" r:id="rId62"/>
    <p:sldId id="387" r:id="rId63"/>
    <p:sldId id="388" r:id="rId64"/>
    <p:sldId id="424" r:id="rId65"/>
    <p:sldId id="390" r:id="rId66"/>
    <p:sldId id="425" r:id="rId67"/>
    <p:sldId id="426" r:id="rId68"/>
    <p:sldId id="427" r:id="rId69"/>
    <p:sldId id="394" r:id="rId70"/>
    <p:sldId id="395" r:id="rId71"/>
    <p:sldId id="428" r:id="rId72"/>
    <p:sldId id="397" r:id="rId73"/>
    <p:sldId id="399" r:id="rId74"/>
    <p:sldId id="400" r:id="rId75"/>
    <p:sldId id="401" r:id="rId76"/>
    <p:sldId id="402" r:id="rId77"/>
    <p:sldId id="403" r:id="rId78"/>
    <p:sldId id="404" r:id="rId79"/>
    <p:sldId id="405" r:id="rId80"/>
    <p:sldId id="406" r:id="rId81"/>
    <p:sldId id="407" r:id="rId82"/>
    <p:sldId id="324" r:id="rId83"/>
    <p:sldId id="325" r:id="rId8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E0D06A-DDDB-4525-95C6-F1FAA421C468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C342BD6-87E0-4B35-9BA3-94510BFBE163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4000" b="1" noProof="0" dirty="0" smtClean="0"/>
            <a:t>Right now,</a:t>
          </a:r>
          <a:endParaRPr lang="en-US" sz="4000" b="1" noProof="0" dirty="0"/>
        </a:p>
      </dgm:t>
    </dgm:pt>
    <dgm:pt modelId="{07252E89-D70E-46FB-9C54-9E2F55CC2B86}" type="parTrans" cxnId="{F972D28C-1F45-43FF-982E-FCB1487FD42B}">
      <dgm:prSet/>
      <dgm:spPr/>
      <dgm:t>
        <a:bodyPr/>
        <a:lstStyle/>
        <a:p>
          <a:endParaRPr lang="es-MX" sz="4000" b="1"/>
        </a:p>
      </dgm:t>
    </dgm:pt>
    <dgm:pt modelId="{B8D8CEDE-1308-4806-AA53-C66690B8705C}" type="sibTrans" cxnId="{F972D28C-1F45-43FF-982E-FCB1487FD42B}">
      <dgm:prSet/>
      <dgm:spPr/>
      <dgm:t>
        <a:bodyPr/>
        <a:lstStyle/>
        <a:p>
          <a:endParaRPr lang="es-MX" sz="4000" b="1"/>
        </a:p>
      </dgm:t>
    </dgm:pt>
    <dgm:pt modelId="{4CE37BE6-C7BE-4E86-81B8-B1BE301B9053}">
      <dgm:prSet phldrT="[Texto]" custT="1"/>
      <dgm:spPr/>
      <dgm:t>
        <a:bodyPr/>
        <a:lstStyle/>
        <a:p>
          <a:r>
            <a:rPr lang="en-US" sz="4000" b="1" noProof="0" dirty="0" smtClean="0">
              <a:solidFill>
                <a:schemeClr val="accent2"/>
              </a:solidFill>
            </a:rPr>
            <a:t> </a:t>
          </a:r>
          <a:r>
            <a:rPr lang="en-US" sz="4000" b="1" noProof="0" dirty="0" smtClean="0">
              <a:solidFill>
                <a:schemeClr val="accent1"/>
              </a:solidFill>
            </a:rPr>
            <a:t>I’m talking on the phone.</a:t>
          </a:r>
          <a:endParaRPr lang="en-US" sz="4000" b="1" noProof="0" dirty="0">
            <a:solidFill>
              <a:schemeClr val="accent1"/>
            </a:solidFill>
          </a:endParaRPr>
        </a:p>
      </dgm:t>
    </dgm:pt>
    <dgm:pt modelId="{BCEF3C2D-01F2-4FC3-B074-37C27BA745B9}" type="parTrans" cxnId="{42C3BEE4-E4D4-42DB-9055-1771732B24E2}">
      <dgm:prSet/>
      <dgm:spPr/>
      <dgm:t>
        <a:bodyPr/>
        <a:lstStyle/>
        <a:p>
          <a:endParaRPr lang="es-MX" sz="4000" b="1"/>
        </a:p>
      </dgm:t>
    </dgm:pt>
    <dgm:pt modelId="{E7A630C7-5251-4FAB-8EDB-DCD5CB55FA57}" type="sibTrans" cxnId="{42C3BEE4-E4D4-42DB-9055-1771732B24E2}">
      <dgm:prSet/>
      <dgm:spPr/>
      <dgm:t>
        <a:bodyPr/>
        <a:lstStyle/>
        <a:p>
          <a:endParaRPr lang="es-MX" sz="4000" b="1"/>
        </a:p>
      </dgm:t>
    </dgm:pt>
    <dgm:pt modelId="{050B432D-28C5-4C16-AA5E-8A45C6D91827}">
      <dgm:prSet phldrT="[Tex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4000" b="1" noProof="0" dirty="0" smtClean="0"/>
            <a:t>Now,</a:t>
          </a:r>
          <a:endParaRPr lang="en-US" sz="4000" b="1" noProof="0" dirty="0"/>
        </a:p>
      </dgm:t>
    </dgm:pt>
    <dgm:pt modelId="{9EDF0677-8811-4C11-A542-6B8794345FC8}" type="parTrans" cxnId="{DBB3F655-0EC0-412F-BF2A-215ED080684F}">
      <dgm:prSet/>
      <dgm:spPr/>
      <dgm:t>
        <a:bodyPr/>
        <a:lstStyle/>
        <a:p>
          <a:endParaRPr lang="es-MX" sz="4000" b="1"/>
        </a:p>
      </dgm:t>
    </dgm:pt>
    <dgm:pt modelId="{99F29521-EF6F-47F0-A069-51AF03E914E5}" type="sibTrans" cxnId="{DBB3F655-0EC0-412F-BF2A-215ED080684F}">
      <dgm:prSet/>
      <dgm:spPr/>
      <dgm:t>
        <a:bodyPr/>
        <a:lstStyle/>
        <a:p>
          <a:endParaRPr lang="es-MX" sz="4000" b="1"/>
        </a:p>
      </dgm:t>
    </dgm:pt>
    <dgm:pt modelId="{972028D9-706B-4900-96CA-B36CF52A373C}">
      <dgm:prSet phldrT="[Texto]" custT="1"/>
      <dgm:spPr/>
      <dgm:t>
        <a:bodyPr/>
        <a:lstStyle/>
        <a:p>
          <a:r>
            <a:rPr lang="en-US" sz="4000" b="1" noProof="0" dirty="0" smtClean="0">
              <a:solidFill>
                <a:schemeClr val="accent3"/>
              </a:solidFill>
            </a:rPr>
            <a:t>I’m writing a letter to my friend.</a:t>
          </a:r>
          <a:endParaRPr lang="en-US" sz="4000" b="1" noProof="0" dirty="0">
            <a:solidFill>
              <a:schemeClr val="accent3"/>
            </a:solidFill>
          </a:endParaRPr>
        </a:p>
      </dgm:t>
    </dgm:pt>
    <dgm:pt modelId="{30C6C28E-6DBE-4D43-AF03-069322331A39}" type="parTrans" cxnId="{40359DD6-FACB-4E6B-9709-0DF08C71F809}">
      <dgm:prSet/>
      <dgm:spPr/>
      <dgm:t>
        <a:bodyPr/>
        <a:lstStyle/>
        <a:p>
          <a:endParaRPr lang="es-MX" sz="4000" b="1"/>
        </a:p>
      </dgm:t>
    </dgm:pt>
    <dgm:pt modelId="{E081EA47-5682-476F-ACAA-12E27D8EDE18}" type="sibTrans" cxnId="{40359DD6-FACB-4E6B-9709-0DF08C71F809}">
      <dgm:prSet/>
      <dgm:spPr/>
      <dgm:t>
        <a:bodyPr/>
        <a:lstStyle/>
        <a:p>
          <a:endParaRPr lang="es-MX" sz="4000" b="1"/>
        </a:p>
      </dgm:t>
    </dgm:pt>
    <dgm:pt modelId="{7FCB16A6-C38F-4521-A1B5-B5DF7F21D2D1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4000" b="1" noProof="0" dirty="0" smtClean="0"/>
            <a:t>At the moment,</a:t>
          </a:r>
          <a:endParaRPr lang="en-US" sz="4000" b="1" noProof="0" dirty="0"/>
        </a:p>
      </dgm:t>
    </dgm:pt>
    <dgm:pt modelId="{960778D3-E677-4094-9A19-34305B08443E}" type="parTrans" cxnId="{29710596-25B4-4994-846E-4F0B2ED4E076}">
      <dgm:prSet/>
      <dgm:spPr/>
      <dgm:t>
        <a:bodyPr/>
        <a:lstStyle/>
        <a:p>
          <a:endParaRPr lang="es-MX" sz="4000" b="1"/>
        </a:p>
      </dgm:t>
    </dgm:pt>
    <dgm:pt modelId="{7C9D628E-8647-4745-BACD-EA08A3FB2C31}" type="sibTrans" cxnId="{29710596-25B4-4994-846E-4F0B2ED4E076}">
      <dgm:prSet/>
      <dgm:spPr/>
      <dgm:t>
        <a:bodyPr/>
        <a:lstStyle/>
        <a:p>
          <a:endParaRPr lang="es-MX" sz="4000" b="1"/>
        </a:p>
      </dgm:t>
    </dgm:pt>
    <dgm:pt modelId="{084E8402-97E6-4C4F-917A-33F0D4BC3004}">
      <dgm:prSet phldrT="[Texto]" custT="1"/>
      <dgm:spPr/>
      <dgm:t>
        <a:bodyPr/>
        <a:lstStyle/>
        <a:p>
          <a:r>
            <a:rPr lang="en-US" sz="4000" b="1" noProof="0" dirty="0" smtClean="0">
              <a:solidFill>
                <a:schemeClr val="accent4"/>
              </a:solidFill>
            </a:rPr>
            <a:t>I’m listening to pop music.</a:t>
          </a:r>
          <a:endParaRPr lang="en-US" sz="4000" b="1" noProof="0" dirty="0">
            <a:solidFill>
              <a:schemeClr val="accent4"/>
            </a:solidFill>
          </a:endParaRPr>
        </a:p>
      </dgm:t>
    </dgm:pt>
    <dgm:pt modelId="{94178D50-8FA3-40CC-8242-2B2D52D432DC}" type="parTrans" cxnId="{9A910B24-E107-4930-A4A0-8D53E62B64C0}">
      <dgm:prSet/>
      <dgm:spPr/>
      <dgm:t>
        <a:bodyPr/>
        <a:lstStyle/>
        <a:p>
          <a:endParaRPr lang="es-MX" sz="4000" b="1"/>
        </a:p>
      </dgm:t>
    </dgm:pt>
    <dgm:pt modelId="{87904084-A0CC-4DC5-9E83-C354ED3FF67E}" type="sibTrans" cxnId="{9A910B24-E107-4930-A4A0-8D53E62B64C0}">
      <dgm:prSet/>
      <dgm:spPr/>
      <dgm:t>
        <a:bodyPr/>
        <a:lstStyle/>
        <a:p>
          <a:endParaRPr lang="es-MX" sz="4000" b="1"/>
        </a:p>
      </dgm:t>
    </dgm:pt>
    <dgm:pt modelId="{42E49C95-6FDB-4BA1-BAAC-BE52EC6C0A91}" type="pres">
      <dgm:prSet presAssocID="{85E0D06A-DDDB-4525-95C6-F1FAA421C468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445ABF0-3C4D-4B42-BD81-872928DB8BC2}" type="pres">
      <dgm:prSet presAssocID="{1C342BD6-87E0-4B35-9BA3-94510BFBE163}" presName="composite" presStyleCnt="0"/>
      <dgm:spPr/>
    </dgm:pt>
    <dgm:pt modelId="{934C6DD5-A854-4E5F-AE76-06C242B3872F}" type="pres">
      <dgm:prSet presAssocID="{1C342BD6-87E0-4B35-9BA3-94510BFBE163}" presName="FirstChild" presStyleLbl="revTx" presStyleIdx="0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18C2A9-8663-4324-B153-E67B4D26E74A}" type="pres">
      <dgm:prSet presAssocID="{1C342BD6-87E0-4B35-9BA3-94510BFBE163}" presName="Parent" presStyleLbl="alignNode1" presStyleIdx="0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D578DA-EED7-416E-BE44-94CD226760E2}" type="pres">
      <dgm:prSet presAssocID="{1C342BD6-87E0-4B35-9BA3-94510BFBE163}" presName="Accent" presStyleLbl="parChTrans1D1" presStyleIdx="0" presStyleCnt="3"/>
      <dgm:spPr/>
    </dgm:pt>
    <dgm:pt modelId="{802B3AC6-8BC1-47CB-BAB9-179B1C051BFD}" type="pres">
      <dgm:prSet presAssocID="{B8D8CEDE-1308-4806-AA53-C66690B8705C}" presName="sibTrans" presStyleCnt="0"/>
      <dgm:spPr/>
    </dgm:pt>
    <dgm:pt modelId="{AAA0A5D2-3A3C-49FC-8790-A08ADE1C0986}" type="pres">
      <dgm:prSet presAssocID="{050B432D-28C5-4C16-AA5E-8A45C6D91827}" presName="composite" presStyleCnt="0"/>
      <dgm:spPr/>
    </dgm:pt>
    <dgm:pt modelId="{B8D70C0E-1E9B-4650-BC88-4EA4D65E9DDA}" type="pres">
      <dgm:prSet presAssocID="{050B432D-28C5-4C16-AA5E-8A45C6D91827}" presName="FirstChild" presStyleLbl="revTx" presStyleIdx="1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0CBC40-46FD-42B1-B8FE-CFA4748BA9E2}" type="pres">
      <dgm:prSet presAssocID="{050B432D-28C5-4C16-AA5E-8A45C6D91827}" presName="Parent" presStyleLbl="alignNode1" presStyleIdx="1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37F068-55B7-4781-9834-4035FC692BCA}" type="pres">
      <dgm:prSet presAssocID="{050B432D-28C5-4C16-AA5E-8A45C6D91827}" presName="Accent" presStyleLbl="parChTrans1D1" presStyleIdx="1" presStyleCnt="3"/>
      <dgm:spPr/>
    </dgm:pt>
    <dgm:pt modelId="{95394C1E-7C65-46FA-8B49-38C51A2DA2EF}" type="pres">
      <dgm:prSet presAssocID="{99F29521-EF6F-47F0-A069-51AF03E914E5}" presName="sibTrans" presStyleCnt="0"/>
      <dgm:spPr/>
    </dgm:pt>
    <dgm:pt modelId="{C13C210A-A415-41BF-B456-6D821D111325}" type="pres">
      <dgm:prSet presAssocID="{7FCB16A6-C38F-4521-A1B5-B5DF7F21D2D1}" presName="composite" presStyleCnt="0"/>
      <dgm:spPr/>
    </dgm:pt>
    <dgm:pt modelId="{8DF32B30-D35C-4CFD-B453-5D888E7DDAAA}" type="pres">
      <dgm:prSet presAssocID="{7FCB16A6-C38F-4521-A1B5-B5DF7F21D2D1}" presName="FirstChild" presStyleLbl="revTx" presStyleIdx="2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925328-56ED-4904-B0C0-12AE0CCAAED4}" type="pres">
      <dgm:prSet presAssocID="{7FCB16A6-C38F-4521-A1B5-B5DF7F21D2D1}" presName="Parent" presStyleLbl="alignNode1" presStyleIdx="2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604E81-AFA3-44EE-852F-4B511EB3E774}" type="pres">
      <dgm:prSet presAssocID="{7FCB16A6-C38F-4521-A1B5-B5DF7F21D2D1}" presName="Accent" presStyleLbl="parChTrans1D1" presStyleIdx="2" presStyleCnt="3"/>
      <dgm:spPr/>
    </dgm:pt>
  </dgm:ptLst>
  <dgm:cxnLst>
    <dgm:cxn modelId="{737D29CB-B7FC-4AEA-998B-5CE1B2A85DC2}" type="presOf" srcId="{1C342BD6-87E0-4B35-9BA3-94510BFBE163}" destId="{8118C2A9-8663-4324-B153-E67B4D26E74A}" srcOrd="0" destOrd="0" presId="urn:microsoft.com/office/officeart/2011/layout/TabList"/>
    <dgm:cxn modelId="{EDA788A9-A72C-40E9-91C5-9DC8E050E71D}" type="presOf" srcId="{084E8402-97E6-4C4F-917A-33F0D4BC3004}" destId="{8DF32B30-D35C-4CFD-B453-5D888E7DDAAA}" srcOrd="0" destOrd="0" presId="urn:microsoft.com/office/officeart/2011/layout/TabList"/>
    <dgm:cxn modelId="{29710596-25B4-4994-846E-4F0B2ED4E076}" srcId="{85E0D06A-DDDB-4525-95C6-F1FAA421C468}" destId="{7FCB16A6-C38F-4521-A1B5-B5DF7F21D2D1}" srcOrd="2" destOrd="0" parTransId="{960778D3-E677-4094-9A19-34305B08443E}" sibTransId="{7C9D628E-8647-4745-BACD-EA08A3FB2C31}"/>
    <dgm:cxn modelId="{9A910B24-E107-4930-A4A0-8D53E62B64C0}" srcId="{7FCB16A6-C38F-4521-A1B5-B5DF7F21D2D1}" destId="{084E8402-97E6-4C4F-917A-33F0D4BC3004}" srcOrd="0" destOrd="0" parTransId="{94178D50-8FA3-40CC-8242-2B2D52D432DC}" sibTransId="{87904084-A0CC-4DC5-9E83-C354ED3FF67E}"/>
    <dgm:cxn modelId="{BCBACAE5-AA77-451C-AB93-82B0FB7EB079}" type="presOf" srcId="{050B432D-28C5-4C16-AA5E-8A45C6D91827}" destId="{630CBC40-46FD-42B1-B8FE-CFA4748BA9E2}" srcOrd="0" destOrd="0" presId="urn:microsoft.com/office/officeart/2011/layout/TabList"/>
    <dgm:cxn modelId="{42C3BEE4-E4D4-42DB-9055-1771732B24E2}" srcId="{1C342BD6-87E0-4B35-9BA3-94510BFBE163}" destId="{4CE37BE6-C7BE-4E86-81B8-B1BE301B9053}" srcOrd="0" destOrd="0" parTransId="{BCEF3C2D-01F2-4FC3-B074-37C27BA745B9}" sibTransId="{E7A630C7-5251-4FAB-8EDB-DCD5CB55FA57}"/>
    <dgm:cxn modelId="{122BF127-2DB5-4931-A038-C6D2E8771FBB}" type="presOf" srcId="{7FCB16A6-C38F-4521-A1B5-B5DF7F21D2D1}" destId="{16925328-56ED-4904-B0C0-12AE0CCAAED4}" srcOrd="0" destOrd="0" presId="urn:microsoft.com/office/officeart/2011/layout/TabList"/>
    <dgm:cxn modelId="{A65E5742-F6B9-44B9-96D6-F4F9C6EB9463}" type="presOf" srcId="{4CE37BE6-C7BE-4E86-81B8-B1BE301B9053}" destId="{934C6DD5-A854-4E5F-AE76-06C242B3872F}" srcOrd="0" destOrd="0" presId="urn:microsoft.com/office/officeart/2011/layout/TabList"/>
    <dgm:cxn modelId="{70925CD2-7E63-4440-B042-274691BF030D}" type="presOf" srcId="{85E0D06A-DDDB-4525-95C6-F1FAA421C468}" destId="{42E49C95-6FDB-4BA1-BAAC-BE52EC6C0A91}" srcOrd="0" destOrd="0" presId="urn:microsoft.com/office/officeart/2011/layout/TabList"/>
    <dgm:cxn modelId="{DBB3F655-0EC0-412F-BF2A-215ED080684F}" srcId="{85E0D06A-DDDB-4525-95C6-F1FAA421C468}" destId="{050B432D-28C5-4C16-AA5E-8A45C6D91827}" srcOrd="1" destOrd="0" parTransId="{9EDF0677-8811-4C11-A542-6B8794345FC8}" sibTransId="{99F29521-EF6F-47F0-A069-51AF03E914E5}"/>
    <dgm:cxn modelId="{A48CE751-0A8D-4BE8-AFBF-A78431D9F0E2}" type="presOf" srcId="{972028D9-706B-4900-96CA-B36CF52A373C}" destId="{B8D70C0E-1E9B-4650-BC88-4EA4D65E9DDA}" srcOrd="0" destOrd="0" presId="urn:microsoft.com/office/officeart/2011/layout/TabList"/>
    <dgm:cxn modelId="{40359DD6-FACB-4E6B-9709-0DF08C71F809}" srcId="{050B432D-28C5-4C16-AA5E-8A45C6D91827}" destId="{972028D9-706B-4900-96CA-B36CF52A373C}" srcOrd="0" destOrd="0" parTransId="{30C6C28E-6DBE-4D43-AF03-069322331A39}" sibTransId="{E081EA47-5682-476F-ACAA-12E27D8EDE18}"/>
    <dgm:cxn modelId="{F972D28C-1F45-43FF-982E-FCB1487FD42B}" srcId="{85E0D06A-DDDB-4525-95C6-F1FAA421C468}" destId="{1C342BD6-87E0-4B35-9BA3-94510BFBE163}" srcOrd="0" destOrd="0" parTransId="{07252E89-D70E-46FB-9C54-9E2F55CC2B86}" sibTransId="{B8D8CEDE-1308-4806-AA53-C66690B8705C}"/>
    <dgm:cxn modelId="{EC274245-F73A-48B3-B916-0DB7DB181CC7}" type="presParOf" srcId="{42E49C95-6FDB-4BA1-BAAC-BE52EC6C0A91}" destId="{4445ABF0-3C4D-4B42-BD81-872928DB8BC2}" srcOrd="0" destOrd="0" presId="urn:microsoft.com/office/officeart/2011/layout/TabList"/>
    <dgm:cxn modelId="{4EA4D629-07FE-4091-A796-015E2842AB57}" type="presParOf" srcId="{4445ABF0-3C4D-4B42-BD81-872928DB8BC2}" destId="{934C6DD5-A854-4E5F-AE76-06C242B3872F}" srcOrd="0" destOrd="0" presId="urn:microsoft.com/office/officeart/2011/layout/TabList"/>
    <dgm:cxn modelId="{0B1056F0-1E07-4D0D-A781-8516D3BB4D86}" type="presParOf" srcId="{4445ABF0-3C4D-4B42-BD81-872928DB8BC2}" destId="{8118C2A9-8663-4324-B153-E67B4D26E74A}" srcOrd="1" destOrd="0" presId="urn:microsoft.com/office/officeart/2011/layout/TabList"/>
    <dgm:cxn modelId="{C372FD91-6784-4959-80C0-67CD57FA8B1B}" type="presParOf" srcId="{4445ABF0-3C4D-4B42-BD81-872928DB8BC2}" destId="{20D578DA-EED7-416E-BE44-94CD226760E2}" srcOrd="2" destOrd="0" presId="urn:microsoft.com/office/officeart/2011/layout/TabList"/>
    <dgm:cxn modelId="{D109B3BF-200D-4910-87A0-D27E7ADC002C}" type="presParOf" srcId="{42E49C95-6FDB-4BA1-BAAC-BE52EC6C0A91}" destId="{802B3AC6-8BC1-47CB-BAB9-179B1C051BFD}" srcOrd="1" destOrd="0" presId="urn:microsoft.com/office/officeart/2011/layout/TabList"/>
    <dgm:cxn modelId="{4B86630E-947D-4C38-A295-D6C79786927E}" type="presParOf" srcId="{42E49C95-6FDB-4BA1-BAAC-BE52EC6C0A91}" destId="{AAA0A5D2-3A3C-49FC-8790-A08ADE1C0986}" srcOrd="2" destOrd="0" presId="urn:microsoft.com/office/officeart/2011/layout/TabList"/>
    <dgm:cxn modelId="{10064C97-946C-4DF1-9971-EC9B82636031}" type="presParOf" srcId="{AAA0A5D2-3A3C-49FC-8790-A08ADE1C0986}" destId="{B8D70C0E-1E9B-4650-BC88-4EA4D65E9DDA}" srcOrd="0" destOrd="0" presId="urn:microsoft.com/office/officeart/2011/layout/TabList"/>
    <dgm:cxn modelId="{C62015E5-5ACE-46BB-8CEE-AA4A140E5A97}" type="presParOf" srcId="{AAA0A5D2-3A3C-49FC-8790-A08ADE1C0986}" destId="{630CBC40-46FD-42B1-B8FE-CFA4748BA9E2}" srcOrd="1" destOrd="0" presId="urn:microsoft.com/office/officeart/2011/layout/TabList"/>
    <dgm:cxn modelId="{8170B90D-606E-4920-9F11-6E2AB60703F3}" type="presParOf" srcId="{AAA0A5D2-3A3C-49FC-8790-A08ADE1C0986}" destId="{B037F068-55B7-4781-9834-4035FC692BCA}" srcOrd="2" destOrd="0" presId="urn:microsoft.com/office/officeart/2011/layout/TabList"/>
    <dgm:cxn modelId="{6C74AFD6-1F1D-484C-B33B-2D74862BE264}" type="presParOf" srcId="{42E49C95-6FDB-4BA1-BAAC-BE52EC6C0A91}" destId="{95394C1E-7C65-46FA-8B49-38C51A2DA2EF}" srcOrd="3" destOrd="0" presId="urn:microsoft.com/office/officeart/2011/layout/TabList"/>
    <dgm:cxn modelId="{199D1F2C-73DC-461F-ABD8-7FFB14BB2D34}" type="presParOf" srcId="{42E49C95-6FDB-4BA1-BAAC-BE52EC6C0A91}" destId="{C13C210A-A415-41BF-B456-6D821D111325}" srcOrd="4" destOrd="0" presId="urn:microsoft.com/office/officeart/2011/layout/TabList"/>
    <dgm:cxn modelId="{ECA42655-3355-497A-9D17-C8381149CC77}" type="presParOf" srcId="{C13C210A-A415-41BF-B456-6D821D111325}" destId="{8DF32B30-D35C-4CFD-B453-5D888E7DDAAA}" srcOrd="0" destOrd="0" presId="urn:microsoft.com/office/officeart/2011/layout/TabList"/>
    <dgm:cxn modelId="{B025FFBF-8148-46C0-B332-5F5C0AE56FDF}" type="presParOf" srcId="{C13C210A-A415-41BF-B456-6D821D111325}" destId="{16925328-56ED-4904-B0C0-12AE0CCAAED4}" srcOrd="1" destOrd="0" presId="urn:microsoft.com/office/officeart/2011/layout/TabList"/>
    <dgm:cxn modelId="{518ECE25-4D25-43B9-90B1-7F6469979F14}" type="presParOf" srcId="{C13C210A-A415-41BF-B456-6D821D111325}" destId="{40604E81-AFA3-44EE-852F-4B511EB3E774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604E81-AFA3-44EE-852F-4B511EB3E774}">
      <dsp:nvSpPr>
        <dsp:cNvPr id="0" name=""/>
        <dsp:cNvSpPr/>
      </dsp:nvSpPr>
      <dsp:spPr>
        <a:xfrm>
          <a:off x="84201" y="3598956"/>
          <a:ext cx="11606509" cy="0"/>
        </a:xfrm>
        <a:prstGeom prst="line">
          <a:avLst/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7F068-55B7-4781-9834-4035FC692BCA}">
      <dsp:nvSpPr>
        <dsp:cNvPr id="0" name=""/>
        <dsp:cNvSpPr/>
      </dsp:nvSpPr>
      <dsp:spPr>
        <a:xfrm>
          <a:off x="84201" y="2379996"/>
          <a:ext cx="11606509" cy="0"/>
        </a:xfrm>
        <a:prstGeom prst="line">
          <a:avLst/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578DA-EED7-416E-BE44-94CD226760E2}">
      <dsp:nvSpPr>
        <dsp:cNvPr id="0" name=""/>
        <dsp:cNvSpPr/>
      </dsp:nvSpPr>
      <dsp:spPr>
        <a:xfrm>
          <a:off x="84201" y="1161035"/>
          <a:ext cx="11606509" cy="0"/>
        </a:xfrm>
        <a:prstGeom prst="line">
          <a:avLst/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4C6DD5-A854-4E5F-AE76-06C242B3872F}">
      <dsp:nvSpPr>
        <dsp:cNvPr id="0" name=""/>
        <dsp:cNvSpPr/>
      </dsp:nvSpPr>
      <dsp:spPr>
        <a:xfrm>
          <a:off x="3299908" y="121"/>
          <a:ext cx="8192786" cy="1160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noProof="0" dirty="0" smtClean="0">
              <a:solidFill>
                <a:schemeClr val="accent2"/>
              </a:solidFill>
            </a:rPr>
            <a:t> </a:t>
          </a:r>
          <a:r>
            <a:rPr lang="en-US" sz="4000" b="1" kern="1200" noProof="0" dirty="0" smtClean="0">
              <a:solidFill>
                <a:schemeClr val="accent1"/>
              </a:solidFill>
            </a:rPr>
            <a:t>I’m talking on the phone.</a:t>
          </a:r>
          <a:endParaRPr lang="en-US" sz="4000" b="1" kern="1200" noProof="0" dirty="0">
            <a:solidFill>
              <a:schemeClr val="accent1"/>
            </a:solidFill>
          </a:endParaRPr>
        </a:p>
      </dsp:txBody>
      <dsp:txXfrm>
        <a:off x="3299908" y="121"/>
        <a:ext cx="8192786" cy="1160914"/>
      </dsp:txXfrm>
    </dsp:sp>
    <dsp:sp modelId="{8118C2A9-8663-4324-B153-E67B4D26E74A}">
      <dsp:nvSpPr>
        <dsp:cNvPr id="0" name=""/>
        <dsp:cNvSpPr/>
      </dsp:nvSpPr>
      <dsp:spPr>
        <a:xfrm>
          <a:off x="-84201" y="121"/>
          <a:ext cx="3354496" cy="116091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/>
        </a:solidFill>
        <a:ln w="12700" cap="flat" cmpd="sng" algn="in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noProof="0" dirty="0" smtClean="0"/>
            <a:t>Right now,</a:t>
          </a:r>
          <a:endParaRPr lang="en-US" sz="4000" b="1" kern="1200" noProof="0" dirty="0"/>
        </a:p>
      </dsp:txBody>
      <dsp:txXfrm>
        <a:off x="-27520" y="56802"/>
        <a:ext cx="3241134" cy="1104233"/>
      </dsp:txXfrm>
    </dsp:sp>
    <dsp:sp modelId="{B8D70C0E-1E9B-4650-BC88-4EA4D65E9DDA}">
      <dsp:nvSpPr>
        <dsp:cNvPr id="0" name=""/>
        <dsp:cNvSpPr/>
      </dsp:nvSpPr>
      <dsp:spPr>
        <a:xfrm>
          <a:off x="3299908" y="1219081"/>
          <a:ext cx="8192786" cy="1160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noProof="0" dirty="0" smtClean="0">
              <a:solidFill>
                <a:schemeClr val="accent3"/>
              </a:solidFill>
            </a:rPr>
            <a:t>I’m writing a letter to my friend.</a:t>
          </a:r>
          <a:endParaRPr lang="en-US" sz="4000" b="1" kern="1200" noProof="0" dirty="0">
            <a:solidFill>
              <a:schemeClr val="accent3"/>
            </a:solidFill>
          </a:endParaRPr>
        </a:p>
      </dsp:txBody>
      <dsp:txXfrm>
        <a:off x="3299908" y="1219081"/>
        <a:ext cx="8192786" cy="1160914"/>
      </dsp:txXfrm>
    </dsp:sp>
    <dsp:sp modelId="{630CBC40-46FD-42B1-B8FE-CFA4748BA9E2}">
      <dsp:nvSpPr>
        <dsp:cNvPr id="0" name=""/>
        <dsp:cNvSpPr/>
      </dsp:nvSpPr>
      <dsp:spPr>
        <a:xfrm>
          <a:off x="-84201" y="1219081"/>
          <a:ext cx="3354496" cy="1160914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/>
        </a:solidFill>
        <a:ln w="12700" cap="flat" cmpd="sng" algn="in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noProof="0" dirty="0" smtClean="0"/>
            <a:t>Now,</a:t>
          </a:r>
          <a:endParaRPr lang="en-US" sz="4000" b="1" kern="1200" noProof="0" dirty="0"/>
        </a:p>
      </dsp:txBody>
      <dsp:txXfrm>
        <a:off x="-27520" y="1275762"/>
        <a:ext cx="3241134" cy="1104233"/>
      </dsp:txXfrm>
    </dsp:sp>
    <dsp:sp modelId="{8DF32B30-D35C-4CFD-B453-5D888E7DDAAA}">
      <dsp:nvSpPr>
        <dsp:cNvPr id="0" name=""/>
        <dsp:cNvSpPr/>
      </dsp:nvSpPr>
      <dsp:spPr>
        <a:xfrm>
          <a:off x="3299908" y="2438042"/>
          <a:ext cx="8192786" cy="1160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noProof="0" dirty="0" smtClean="0">
              <a:solidFill>
                <a:schemeClr val="accent4"/>
              </a:solidFill>
            </a:rPr>
            <a:t>I’m listening to pop music.</a:t>
          </a:r>
          <a:endParaRPr lang="en-US" sz="4000" b="1" kern="1200" noProof="0" dirty="0">
            <a:solidFill>
              <a:schemeClr val="accent4"/>
            </a:solidFill>
          </a:endParaRPr>
        </a:p>
      </dsp:txBody>
      <dsp:txXfrm>
        <a:off x="3299908" y="2438042"/>
        <a:ext cx="8192786" cy="1160914"/>
      </dsp:txXfrm>
    </dsp:sp>
    <dsp:sp modelId="{16925328-56ED-4904-B0C0-12AE0CCAAED4}">
      <dsp:nvSpPr>
        <dsp:cNvPr id="0" name=""/>
        <dsp:cNvSpPr/>
      </dsp:nvSpPr>
      <dsp:spPr>
        <a:xfrm>
          <a:off x="-84201" y="2438042"/>
          <a:ext cx="3354496" cy="1160914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/>
        </a:solidFill>
        <a:ln w="12700" cap="flat" cmpd="sng" algn="in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noProof="0" dirty="0" smtClean="0"/>
            <a:t>At the moment,</a:t>
          </a:r>
          <a:endParaRPr lang="en-US" sz="4000" b="1" kern="1200" noProof="0" dirty="0"/>
        </a:p>
      </dsp:txBody>
      <dsp:txXfrm>
        <a:off x="-27520" y="2494723"/>
        <a:ext cx="3241134" cy="1104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Lista de fichas"/>
  <dgm:desc val="Se usa para mostrar bloques de información no secuencial o agrupados. Funciona bien con listas con una cantidad pequeña de texto de Nivel 1. El primer elemento de Nivel 2 se muestra junto al texto de Nivel 1. El resto de texto de Nivel 2 aparece debajo del texto de Nivel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02E36-68C8-4F87-8C0A-D3322ADFA5E7}" type="datetimeFigureOut">
              <a:rPr lang="es-MX" smtClean="0"/>
              <a:t>22/09/2019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5FBD2-7A09-448F-A47F-C3BFB5EDDD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8774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92097-E368-4C11-8DA2-2674A365389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324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E98F414-4518-4D80-9D4D-2A85CEEF0B42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1433538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3047-D299-4117-98C5-09F44A0A1289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944733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55ACA-5E72-4B42-9540-7A76B7E8ED9E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78753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0536" y="591855"/>
            <a:ext cx="6390928" cy="56742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3F7CC-C861-45F7-B036-10F6AEA5A077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14066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EDB340B-D74E-4A52-9567-6FE796C21F39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5976335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599-A1FF-4421-B3A9-58A85B29DE53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335511"/>
      </p:ext>
    </p:extLst>
  </p:cSld>
  <p:clrMapOvr>
    <a:masterClrMapping/>
  </p:clrMapOvr>
  <p:transition spd="slow"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6CBB-CB69-4D71-84F8-47FD4743E3D9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90113"/>
      </p:ext>
    </p:extLst>
  </p:cSld>
  <p:clrMapOvr>
    <a:masterClrMapping/>
  </p:clrMapOvr>
  <p:transition spd="slow"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4D8A-1E05-4932-9A73-22E1E15715F5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158285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8900F-7D0E-49BC-9282-F4C4EFA1E1EF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4529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EC4D8E0-C0E4-4CA9-B406-C558D7DF265F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05176789"/>
      </p:ext>
    </p:extLst>
  </p:cSld>
  <p:clrMapOvr>
    <a:masterClrMapping/>
  </p:clrMapOvr>
  <p:transition spd="slow">
    <p:fade/>
  </p:transition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47DA7996-C7A4-446B-AD96-178D327336E1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150415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1BFB8B0-7262-46E6-9E1D-67DF3B682DBA}" type="datetime1">
              <a:rPr lang="en-US" smtClean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MX" smtClean="0"/>
              <a:t>Inglés 2 - M. en I. y G. E. Cesar Martínez Acevedo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72956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ransition spd="slow">
    <p:fade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8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5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4" Type="http://schemas.openxmlformats.org/officeDocument/2006/relationships/slide" Target="slide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304800" y="165100"/>
            <a:ext cx="11582400" cy="3302000"/>
          </a:xfrm>
        </p:spPr>
        <p:txBody>
          <a:bodyPr>
            <a:noAutofit/>
          </a:bodyPr>
          <a:lstStyle/>
          <a:p>
            <a: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Material Didáctico Audiovisual</a:t>
            </a:r>
            <a:b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Sólo Visión </a:t>
            </a:r>
            <a:r>
              <a:rPr lang="es-MX" sz="48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Proyectables</a:t>
            </a:r>
            <a: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Diapositivas</a:t>
            </a:r>
            <a:b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es-MX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it-IT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Inglés </a:t>
            </a:r>
            <a:r>
              <a:rPr lang="it-IT" sz="4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1 - Módulo IV</a:t>
            </a:r>
            <a:r>
              <a:rPr lang="it-IT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it-IT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it-IT" sz="4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Bachillerato Universitario 2015</a:t>
            </a:r>
            <a:endParaRPr lang="es-MX" sz="48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3555999"/>
            <a:ext cx="12192000" cy="1073199"/>
          </a:xfrm>
        </p:spPr>
        <p:txBody>
          <a:bodyPr>
            <a:noAutofit/>
          </a:bodyPr>
          <a:lstStyle/>
          <a:p>
            <a:r>
              <a:rPr lang="es-MX" sz="320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Yo: cómo soy y cómo son quienes me </a:t>
            </a:r>
            <a:r>
              <a:rPr lang="es-MX" sz="3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rodean</a:t>
            </a:r>
            <a:endParaRPr lang="es-MX" sz="32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304800" y="4629199"/>
            <a:ext cx="11582400" cy="13779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endParaRPr lang="es-MX" sz="40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  <a:p>
            <a:pPr algn="ctr"/>
            <a:r>
              <a:rPr lang="es-MX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M. en I. y G. E.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Cesar Martínez Acevedo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73100" y="6236652"/>
            <a:ext cx="1084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n w="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 de la Escuela Preparatoria</a:t>
            </a:r>
            <a:endParaRPr lang="es-MX" sz="2400" b="1" dirty="0">
              <a:ln w="0"/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08929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3200" y="0"/>
            <a:ext cx="11785600" cy="913015"/>
          </a:xfrm>
        </p:spPr>
        <p:txBody>
          <a:bodyPr>
            <a:normAutofit/>
          </a:bodyPr>
          <a:lstStyle/>
          <a:p>
            <a:pPr algn="ctr"/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GOT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200" y="698304"/>
            <a:ext cx="11785600" cy="6068151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8789537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177800" y="1"/>
            <a:ext cx="11506200" cy="1700213"/>
          </a:xfrm>
        </p:spPr>
        <p:txBody>
          <a:bodyPr/>
          <a:lstStyle/>
          <a:p>
            <a:pPr algn="just"/>
            <a:r>
              <a:rPr lang="en-US" altLang="es-MX" sz="2200" b="1" dirty="0">
                <a:solidFill>
                  <a:schemeClr val="tx1"/>
                </a:solidFill>
                <a:latin typeface="+mn-lt"/>
              </a:rPr>
              <a:t>When you describe someone’s personal qualities you should support your description with examples and/or  justifications. Match the adjectives to their justifications and say a few words about your friends and relatives.</a:t>
            </a:r>
            <a:endParaRPr lang="ru-RU" altLang="es-MX" sz="2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069976" y="1716089"/>
            <a:ext cx="2962275" cy="4752975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None/>
            </a:pPr>
            <a:r>
              <a:rPr lang="en-US" altLang="es-MX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Adjectives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altLang="es-MX" sz="2400" dirty="0">
                <a:solidFill>
                  <a:schemeClr val="tx1"/>
                </a:solidFill>
              </a:rPr>
              <a:t>generous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altLang="es-MX" sz="2400" dirty="0">
                <a:solidFill>
                  <a:schemeClr val="tx1"/>
                </a:solidFill>
              </a:rPr>
              <a:t>talkative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altLang="es-MX" sz="2400" dirty="0">
                <a:solidFill>
                  <a:schemeClr val="tx1"/>
                </a:solidFill>
              </a:rPr>
              <a:t>energetic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altLang="es-MX" sz="2400" dirty="0">
                <a:solidFill>
                  <a:schemeClr val="tx1"/>
                </a:solidFill>
              </a:rPr>
              <a:t>intelligent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altLang="es-MX" sz="2400" dirty="0">
                <a:solidFill>
                  <a:schemeClr val="tx1"/>
                </a:solidFill>
              </a:rPr>
              <a:t>bossy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altLang="es-MX" sz="2400" dirty="0">
                <a:solidFill>
                  <a:schemeClr val="tx1"/>
                </a:solidFill>
              </a:rPr>
              <a:t>outgoing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altLang="es-MX" sz="2400" dirty="0">
                <a:solidFill>
                  <a:schemeClr val="tx1"/>
                </a:solidFill>
              </a:rPr>
              <a:t>rude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altLang="es-MX" sz="2400" dirty="0">
                <a:solidFill>
                  <a:schemeClr val="tx1"/>
                </a:solidFill>
              </a:rPr>
              <a:t>impatient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altLang="es-MX" sz="2400" dirty="0">
                <a:solidFill>
                  <a:schemeClr val="tx1"/>
                </a:solidFill>
              </a:rPr>
              <a:t>popular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altLang="es-MX" sz="2400" dirty="0">
                <a:solidFill>
                  <a:schemeClr val="tx1"/>
                </a:solidFill>
              </a:rPr>
              <a:t>selfish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altLang="es-MX" sz="2400" dirty="0">
                <a:solidFill>
                  <a:schemeClr val="tx1"/>
                </a:solidFill>
              </a:rPr>
              <a:t>well-dressed</a:t>
            </a:r>
          </a:p>
          <a:p>
            <a:pPr marL="533400" indent="-533400" algn="ctr">
              <a:lnSpc>
                <a:spcPct val="80000"/>
              </a:lnSpc>
              <a:buNone/>
            </a:pPr>
            <a:endParaRPr lang="ru-RU" altLang="es-MX" sz="2400" dirty="0">
              <a:solidFill>
                <a:schemeClr val="tx1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16401" y="1700214"/>
            <a:ext cx="7670800" cy="4997450"/>
          </a:xfrm>
        </p:spPr>
        <p:txBody>
          <a:bodyPr/>
          <a:lstStyle/>
          <a:p>
            <a:pPr marL="457200" indent="-457200" algn="ctr">
              <a:lnSpc>
                <a:spcPct val="80000"/>
              </a:lnSpc>
              <a:buNone/>
            </a:pPr>
            <a:r>
              <a:rPr lang="en-US" altLang="es-MX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Justifications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r>
              <a:rPr lang="en-US" altLang="es-MX" sz="2400" dirty="0">
                <a:solidFill>
                  <a:schemeClr val="tx1"/>
                </a:solidFill>
              </a:rPr>
              <a:t>always buys family presents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r>
              <a:rPr lang="en-US" altLang="es-MX" sz="2400" dirty="0">
                <a:solidFill>
                  <a:schemeClr val="tx1"/>
                </a:solidFill>
              </a:rPr>
              <a:t>always tells people what to do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r>
              <a:rPr lang="en-US" altLang="es-MX" sz="2400" dirty="0">
                <a:solidFill>
                  <a:schemeClr val="tx1"/>
                </a:solidFill>
              </a:rPr>
              <a:t>wears smart clothes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r>
              <a:rPr lang="en-US" altLang="es-MX" sz="2400" dirty="0">
                <a:solidFill>
                  <a:schemeClr val="tx1"/>
                </a:solidFill>
              </a:rPr>
              <a:t>isn’t polite to other people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r>
              <a:rPr lang="en-US" altLang="es-MX" sz="2400" dirty="0">
                <a:solidFill>
                  <a:schemeClr val="tx1"/>
                </a:solidFill>
              </a:rPr>
              <a:t>does well at school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r>
              <a:rPr lang="en-US" altLang="es-MX" sz="2400" dirty="0">
                <a:solidFill>
                  <a:schemeClr val="tx1"/>
                </a:solidFill>
              </a:rPr>
              <a:t>is very active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r>
              <a:rPr lang="en-US" altLang="es-MX" sz="2400" dirty="0">
                <a:solidFill>
                  <a:schemeClr val="tx1"/>
                </a:solidFill>
              </a:rPr>
              <a:t>cares only about him/herself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r>
              <a:rPr lang="en-US" altLang="es-MX" sz="2400" dirty="0">
                <a:solidFill>
                  <a:schemeClr val="tx1"/>
                </a:solidFill>
              </a:rPr>
              <a:t>never stops chatting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r>
              <a:rPr lang="en-US" altLang="es-MX" sz="2400" dirty="0">
                <a:solidFill>
                  <a:schemeClr val="tx1"/>
                </a:solidFill>
              </a:rPr>
              <a:t>hates waiting for anything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r>
              <a:rPr lang="en-US" altLang="es-MX" sz="2400" dirty="0">
                <a:solidFill>
                  <a:schemeClr val="tx1"/>
                </a:solidFill>
              </a:rPr>
              <a:t>is liked by everyone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r>
              <a:rPr lang="en-US" altLang="es-MX" sz="2400" dirty="0">
                <a:solidFill>
                  <a:schemeClr val="tx1"/>
                </a:solidFill>
              </a:rPr>
              <a:t>likes to meet people and communicate with them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endParaRPr lang="en-US" altLang="es-MX" sz="24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AutoNum type="alphaLcPeriod"/>
            </a:pPr>
            <a:endParaRPr lang="ru-RU" altLang="es-MX" sz="2400" dirty="0">
              <a:solidFill>
                <a:schemeClr val="tx1"/>
              </a:solidFill>
            </a:endParaRPr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702176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24115"/>
          </a:xfrm>
        </p:spPr>
        <p:txBody>
          <a:bodyPr/>
          <a:lstStyle/>
          <a:p>
            <a:r>
              <a:rPr lang="es-MX" dirty="0" err="1" smtClean="0"/>
              <a:t>Hair</a:t>
            </a:r>
            <a:r>
              <a:rPr lang="es-MX" dirty="0" smtClean="0"/>
              <a:t>, </a:t>
            </a:r>
            <a:r>
              <a:rPr lang="es-MX" dirty="0" err="1" smtClean="0"/>
              <a:t>face</a:t>
            </a:r>
            <a:r>
              <a:rPr lang="es-MX" dirty="0" smtClean="0"/>
              <a:t>, skin and </a:t>
            </a:r>
            <a:r>
              <a:rPr lang="es-MX" dirty="0" err="1" smtClean="0"/>
              <a:t>complexion</a:t>
            </a: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9682" y="1117600"/>
            <a:ext cx="10642313" cy="5531726"/>
          </a:xfrm>
          <a:prstGeom prst="rect">
            <a:avLst/>
          </a:prstGeom>
        </p:spPr>
      </p:pic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1060939" y="633841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844649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5170" y="0"/>
            <a:ext cx="11061700" cy="1021804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Read these descriptions. What are the missing words? Write </a:t>
            </a:r>
            <a:r>
              <a:rPr lang="en-US" sz="3200" i="1" dirty="0">
                <a:solidFill>
                  <a:srgbClr val="FF0000"/>
                </a:solidFill>
              </a:rPr>
              <a:t>is</a:t>
            </a:r>
            <a:r>
              <a:rPr lang="en-US" sz="3200" i="1" dirty="0"/>
              <a:t> </a:t>
            </a:r>
            <a:r>
              <a:rPr lang="en-US" sz="3200" dirty="0"/>
              <a:t>or </a:t>
            </a:r>
            <a:r>
              <a:rPr lang="en-US" sz="3200" i="1" dirty="0">
                <a:solidFill>
                  <a:srgbClr val="FF0000"/>
                </a:solidFill>
              </a:rPr>
              <a:t>has</a:t>
            </a:r>
            <a:r>
              <a:rPr lang="en-US" sz="3200" dirty="0"/>
              <a:t>. </a:t>
            </a:r>
            <a:endParaRPr lang="es-MX" sz="3200" dirty="0"/>
          </a:p>
        </p:txBody>
      </p:sp>
      <p:sp>
        <p:nvSpPr>
          <p:cNvPr id="4" name="3 Rectángulo"/>
          <p:cNvSpPr/>
          <p:nvPr/>
        </p:nvSpPr>
        <p:spPr>
          <a:xfrm>
            <a:off x="996752" y="868030"/>
            <a:ext cx="106110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1.- She </a:t>
            </a:r>
            <a:r>
              <a:rPr lang="en-US" sz="3200" b="1" i="1" dirty="0"/>
              <a:t>is </a:t>
            </a:r>
            <a:r>
              <a:rPr lang="en-US" sz="3200" dirty="0"/>
              <a:t>around 20. She </a:t>
            </a:r>
            <a:r>
              <a:rPr lang="en-US" sz="3200" b="1" i="1" dirty="0"/>
              <a:t>is </a:t>
            </a:r>
            <a:r>
              <a:rPr lang="en-US" sz="3200" dirty="0"/>
              <a:t>tall, slim and beautiful. She </a:t>
            </a:r>
            <a:r>
              <a:rPr lang="en-US" sz="3200" b="1" i="1" dirty="0"/>
              <a:t>has </a:t>
            </a:r>
            <a:r>
              <a:rPr lang="en-US" sz="3200" dirty="0"/>
              <a:t>long straight black hair. </a:t>
            </a:r>
          </a:p>
          <a:p>
            <a:r>
              <a:rPr lang="en-US" sz="3200" dirty="0"/>
              <a:t>2.- He ________ average height and average build. He ________ long hair. he ________ handsome. </a:t>
            </a:r>
          </a:p>
          <a:p>
            <a:r>
              <a:rPr lang="en-US" sz="3200" dirty="0"/>
              <a:t>3.- She ________ really cute. She ________ medium length wavy hair, and big beautiful eyes. </a:t>
            </a:r>
          </a:p>
          <a:p>
            <a:r>
              <a:rPr lang="en-US" sz="3200" dirty="0"/>
              <a:t>4.- He ________ average height and average build. He ________ a ponytail. He ________ handsome. </a:t>
            </a:r>
          </a:p>
          <a:p>
            <a:r>
              <a:rPr lang="en-US" sz="3200" dirty="0"/>
              <a:t>5.- She ________ around 60. She ________ short curly hair, and wears glasses. </a:t>
            </a:r>
          </a:p>
          <a:p>
            <a:r>
              <a:rPr lang="en-US" sz="3200" dirty="0"/>
              <a:t>6.- He ________ a wide face and a dark complexion. He ________ very muscular. </a:t>
            </a:r>
            <a:endParaRPr lang="es-MX" sz="3200" dirty="0"/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2747882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63800" y="1417151"/>
            <a:ext cx="7264400" cy="4023698"/>
          </a:xfrm>
        </p:spPr>
        <p:txBody>
          <a:bodyPr>
            <a:noAutofit/>
          </a:bodyPr>
          <a:lstStyle/>
          <a:p>
            <a:pPr algn="ctr"/>
            <a:r>
              <a:rPr lang="es-MX" sz="8800" dirty="0" smtClean="0"/>
              <a:t>Describe </a:t>
            </a:r>
            <a:r>
              <a:rPr lang="es-MX" sz="8800" dirty="0" err="1" smtClean="0"/>
              <a:t>the</a:t>
            </a:r>
            <a:r>
              <a:rPr lang="es-MX" sz="8800" dirty="0" smtClean="0"/>
              <a:t> </a:t>
            </a:r>
            <a:r>
              <a:rPr lang="es-MX" sz="8800" dirty="0" err="1" smtClean="0"/>
              <a:t>following</a:t>
            </a:r>
            <a:r>
              <a:rPr lang="es-MX" sz="8800" dirty="0" smtClean="0"/>
              <a:t> </a:t>
            </a:r>
            <a:r>
              <a:rPr lang="es-MX" sz="8800" dirty="0" err="1" smtClean="0"/>
              <a:t>people</a:t>
            </a:r>
            <a:endParaRPr lang="es-MX" sz="8800" dirty="0"/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4759873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84032" y="764704"/>
            <a:ext cx="3280328" cy="2682298"/>
          </a:xfrm>
        </p:spPr>
        <p:txBody>
          <a:bodyPr>
            <a:normAutofit fontScale="90000"/>
          </a:bodyPr>
          <a:lstStyle/>
          <a:p>
            <a:pPr algn="r"/>
            <a:r>
              <a:rPr lang="es-MX" dirty="0" smtClean="0"/>
              <a:t>Describe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people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960" y="143297"/>
            <a:ext cx="4404940" cy="660741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475366" y="3861049"/>
            <a:ext cx="22797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She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is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…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320137" y="4734437"/>
            <a:ext cx="27558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She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has…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2027582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39616" y="764704"/>
            <a:ext cx="3024336" cy="285479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Describe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people</a:t>
            </a:r>
            <a:endParaRPr lang="es-MX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5577" y="0"/>
            <a:ext cx="4749923" cy="6695318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934702" y="3861049"/>
            <a:ext cx="20794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He </a:t>
            </a:r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is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…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779472" y="4734437"/>
            <a:ext cx="25555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He has…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73766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0540" y="153877"/>
            <a:ext cx="9018424" cy="75788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Describe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people</a:t>
            </a:r>
            <a:endParaRPr lang="es-MX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8422" y="911765"/>
            <a:ext cx="8722660" cy="5831762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107457" y="4825701"/>
            <a:ext cx="22797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She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is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…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107457" y="5779056"/>
            <a:ext cx="27558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She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has…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940479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27648" y="0"/>
            <a:ext cx="8701484" cy="75788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Describe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people</a:t>
            </a:r>
            <a:endParaRPr lang="es-MX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0658" y="757887"/>
            <a:ext cx="7923041" cy="5942281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6816081" y="4702529"/>
            <a:ext cx="20794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He </a:t>
            </a:r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is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…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660851" y="5575917"/>
            <a:ext cx="25555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He has…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3749928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4158" y="142404"/>
            <a:ext cx="8523684" cy="75788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Describe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people</a:t>
            </a:r>
            <a:endParaRPr lang="es-MX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7336" y="900292"/>
            <a:ext cx="5614764" cy="561476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080121" y="2844141"/>
            <a:ext cx="22797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She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is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…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842074" y="3748773"/>
            <a:ext cx="27558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She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has…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942113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1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1678" y="1219201"/>
            <a:ext cx="10178322" cy="359359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b="1" dirty="0">
                <a:solidFill>
                  <a:schemeClr val="tx1"/>
                </a:solidFill>
              </a:rPr>
              <a:t>PROPÓSITO GENERAL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400" dirty="0">
                <a:solidFill>
                  <a:schemeClr val="tx1"/>
                </a:solidFill>
              </a:rPr>
              <a:t>Emplea el idioma inglés de forma sencilla para satisfacer sus necesidades inmediatas de interacción, supervivencia o de relación con su entorno, por medio de expresiones cotidianas y representaciones lingüísticas básicas asociadas al contexto cultural y social en el que se desenvuelve.	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4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5" name="Rectángulo 4">
            <a:hlinkClick r:id="rId3" action="ppaction://hlinksldjump"/>
          </p:cNvPr>
          <p:cNvSpPr/>
          <p:nvPr/>
        </p:nvSpPr>
        <p:spPr>
          <a:xfrm>
            <a:off x="8356600" y="5934670"/>
            <a:ext cx="3581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33080055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9068" y="180504"/>
            <a:ext cx="9119032" cy="75788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Describe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people</a:t>
            </a:r>
            <a:endParaRPr lang="es-MX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040" y="1037520"/>
            <a:ext cx="3739760" cy="5609639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576665" y="4293097"/>
            <a:ext cx="20794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He </a:t>
            </a:r>
            <a:r>
              <a:rPr lang="es-MX" sz="44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is</a:t>
            </a:r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…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421435" y="5166485"/>
            <a:ext cx="25555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He has…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518175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78523" y="4508500"/>
            <a:ext cx="10318418" cy="1219200"/>
          </a:xfrm>
        </p:spPr>
        <p:txBody>
          <a:bodyPr>
            <a:normAutofit fontScale="90000"/>
          </a:bodyPr>
          <a:lstStyle/>
          <a:p>
            <a:r>
              <a:rPr lang="es-MX" dirty="0" err="1" smtClean="0"/>
              <a:t>People’s</a:t>
            </a:r>
            <a:r>
              <a:rPr lang="es-MX" dirty="0" smtClean="0"/>
              <a:t> </a:t>
            </a:r>
            <a:r>
              <a:rPr lang="es-MX" dirty="0" err="1" smtClean="0"/>
              <a:t>CLOTHES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How to describe people’s clothes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154" y="549491"/>
            <a:ext cx="2834043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5635" y="549491"/>
            <a:ext cx="2577273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249" y="549491"/>
            <a:ext cx="284414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ángulo redondeado 6">
            <a:hlinkClick r:id="rId5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34032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4000" y="18594"/>
            <a:ext cx="9144000" cy="674103"/>
          </a:xfrm>
        </p:spPr>
        <p:txBody>
          <a:bodyPr>
            <a:noAutofit/>
          </a:bodyPr>
          <a:lstStyle/>
          <a:p>
            <a:r>
              <a:rPr lang="es-MX" sz="5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are </a:t>
            </a:r>
            <a:r>
              <a:rPr lang="es-MX" sz="5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you</a:t>
            </a:r>
            <a:r>
              <a:rPr lang="es-MX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5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wering</a:t>
            </a:r>
            <a:r>
              <a:rPr lang="es-MX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908720"/>
            <a:ext cx="9072133" cy="36004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199" y="4725145"/>
            <a:ext cx="8891935" cy="173049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524000" y="2204864"/>
            <a:ext cx="914400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1560512" y="4221088"/>
            <a:ext cx="9144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1578165" y="6090930"/>
            <a:ext cx="9144000" cy="364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redondeado 8">
            <a:hlinkClick r:id="rId4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454321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836712"/>
            <a:ext cx="8914290" cy="5256584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524000" y="18594"/>
            <a:ext cx="9144000" cy="674103"/>
          </a:xfrm>
        </p:spPr>
        <p:txBody>
          <a:bodyPr>
            <a:noAutofit/>
          </a:bodyPr>
          <a:lstStyle/>
          <a:p>
            <a:r>
              <a:rPr lang="es-MX" sz="5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are </a:t>
            </a:r>
            <a:r>
              <a:rPr lang="es-MX" sz="5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you</a:t>
            </a:r>
            <a:r>
              <a:rPr lang="es-MX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5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wering</a:t>
            </a:r>
            <a:r>
              <a:rPr lang="es-MX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560512" y="2204864"/>
            <a:ext cx="914400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1521295" y="3897052"/>
            <a:ext cx="914400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1521295" y="5715406"/>
            <a:ext cx="914400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redondeado 8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9729870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1544" y="188640"/>
            <a:ext cx="8187957" cy="6120680"/>
          </a:xfr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7824192" y="5521574"/>
            <a:ext cx="2160240" cy="129180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dirty="0" err="1"/>
              <a:t>Colors</a:t>
            </a:r>
            <a:endParaRPr lang="es-MX" sz="4000" dirty="0"/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0803092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3632" y="140624"/>
            <a:ext cx="6624736" cy="6730158"/>
          </a:xfrm>
        </p:spPr>
      </p:pic>
      <p:sp>
        <p:nvSpPr>
          <p:cNvPr id="3" name="Rectángulo redondeado 2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5657809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528120" y="460724"/>
            <a:ext cx="4866580" cy="1266476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CLOTHING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562920" y="2180456"/>
            <a:ext cx="67969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Look at the photos and describe what they are wearing.</a:t>
            </a:r>
            <a:endParaRPr lang="es-MX" sz="66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ectángulo redondeado 6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174341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718" y="1103344"/>
            <a:ext cx="2429059" cy="363904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8249" y="116632"/>
            <a:ext cx="2093269" cy="4625752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4936" y="5301209"/>
            <a:ext cx="6968063" cy="1200329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s-MX" sz="3600" b="1" dirty="0" err="1">
                <a:solidFill>
                  <a:srgbClr val="FF0000"/>
                </a:solidFill>
              </a:rPr>
              <a:t>What</a:t>
            </a:r>
            <a:r>
              <a:rPr lang="es-MX" sz="3600" b="1" dirty="0">
                <a:solidFill>
                  <a:srgbClr val="FF0000"/>
                </a:solidFill>
              </a:rPr>
              <a:t> are </a:t>
            </a:r>
            <a:r>
              <a:rPr lang="es-MX" sz="3600" b="1" dirty="0" err="1">
                <a:solidFill>
                  <a:srgbClr val="FF0000"/>
                </a:solidFill>
              </a:rPr>
              <a:t>they</a:t>
            </a:r>
            <a:r>
              <a:rPr lang="es-MX" sz="3600" b="1" dirty="0">
                <a:solidFill>
                  <a:srgbClr val="FF0000"/>
                </a:solidFill>
              </a:rPr>
              <a:t> </a:t>
            </a:r>
            <a:r>
              <a:rPr lang="es-MX" sz="3600" b="1" dirty="0" err="1">
                <a:solidFill>
                  <a:srgbClr val="FF0000"/>
                </a:solidFill>
              </a:rPr>
              <a:t>wearing</a:t>
            </a:r>
            <a:r>
              <a:rPr lang="es-MX" sz="3600" b="1" dirty="0">
                <a:solidFill>
                  <a:srgbClr val="FF0000"/>
                </a:solidFill>
              </a:rPr>
              <a:t>?</a:t>
            </a:r>
          </a:p>
          <a:p>
            <a:pPr marL="68580" indent="0">
              <a:buNone/>
            </a:pPr>
            <a:r>
              <a:rPr lang="es-MX" sz="3600" b="1" dirty="0" err="1">
                <a:solidFill>
                  <a:srgbClr val="FF0000"/>
                </a:solidFill>
              </a:rPr>
              <a:t>They</a:t>
            </a:r>
            <a:r>
              <a:rPr lang="es-MX" sz="3600" b="1" dirty="0">
                <a:solidFill>
                  <a:srgbClr val="FF0000"/>
                </a:solidFill>
              </a:rPr>
              <a:t> are </a:t>
            </a:r>
            <a:r>
              <a:rPr lang="es-MX" sz="3600" b="1" dirty="0" err="1">
                <a:solidFill>
                  <a:srgbClr val="FF0000"/>
                </a:solidFill>
              </a:rPr>
              <a:t>wearing</a:t>
            </a:r>
            <a:r>
              <a:rPr lang="es-MX" sz="3600" b="1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611445" y="35596"/>
            <a:ext cx="5776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/>
            <a:r>
              <a:rPr lang="es-MX" sz="3600" b="1" dirty="0" err="1">
                <a:solidFill>
                  <a:srgbClr val="FF0000"/>
                </a:solidFill>
              </a:rPr>
              <a:t>What</a:t>
            </a:r>
            <a:r>
              <a:rPr lang="es-MX" sz="3600" b="1" dirty="0">
                <a:solidFill>
                  <a:srgbClr val="FF0000"/>
                </a:solidFill>
              </a:rPr>
              <a:t> are </a:t>
            </a:r>
            <a:r>
              <a:rPr lang="es-MX" sz="3600" b="1" dirty="0" err="1">
                <a:solidFill>
                  <a:srgbClr val="FF0000"/>
                </a:solidFill>
              </a:rPr>
              <a:t>you</a:t>
            </a:r>
            <a:r>
              <a:rPr lang="es-MX" sz="3600" b="1" dirty="0">
                <a:solidFill>
                  <a:srgbClr val="FF0000"/>
                </a:solidFill>
              </a:rPr>
              <a:t> </a:t>
            </a:r>
            <a:r>
              <a:rPr lang="es-MX" sz="3600" b="1" dirty="0" err="1">
                <a:solidFill>
                  <a:srgbClr val="FF0000"/>
                </a:solidFill>
              </a:rPr>
              <a:t>wearing</a:t>
            </a:r>
            <a:r>
              <a:rPr lang="es-MX" sz="3600" b="1" dirty="0">
                <a:solidFill>
                  <a:srgbClr val="FF0000"/>
                </a:solidFill>
              </a:rPr>
              <a:t>?</a:t>
            </a:r>
          </a:p>
          <a:p>
            <a:pPr marL="68580"/>
            <a:r>
              <a:rPr lang="es-MX" sz="3600" b="1" dirty="0" err="1">
                <a:solidFill>
                  <a:srgbClr val="FF0000"/>
                </a:solidFill>
              </a:rPr>
              <a:t>I’m</a:t>
            </a:r>
            <a:r>
              <a:rPr lang="es-MX" sz="3600" b="1" dirty="0">
                <a:solidFill>
                  <a:srgbClr val="FF0000"/>
                </a:solidFill>
              </a:rPr>
              <a:t> </a:t>
            </a:r>
            <a:r>
              <a:rPr lang="es-MX" sz="3600" b="1" dirty="0" err="1">
                <a:solidFill>
                  <a:srgbClr val="FF0000"/>
                </a:solidFill>
              </a:rPr>
              <a:t>wearing</a:t>
            </a:r>
            <a:r>
              <a:rPr lang="es-MX" sz="3600" b="1" dirty="0">
                <a:solidFill>
                  <a:srgbClr val="FF0000"/>
                </a:solidFill>
              </a:rPr>
              <a:t> …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066892" y="3424809"/>
            <a:ext cx="59558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/>
            <a:r>
              <a:rPr lang="es-MX" sz="3600" b="1" dirty="0" err="1">
                <a:solidFill>
                  <a:srgbClr val="FF0000"/>
                </a:solidFill>
              </a:rPr>
              <a:t>What</a:t>
            </a:r>
            <a:r>
              <a:rPr lang="es-MX" sz="3600" b="1" dirty="0">
                <a:solidFill>
                  <a:srgbClr val="FF0000"/>
                </a:solidFill>
              </a:rPr>
              <a:t> </a:t>
            </a:r>
            <a:r>
              <a:rPr lang="es-MX" sz="3600" b="1" dirty="0" err="1">
                <a:solidFill>
                  <a:srgbClr val="FF0000"/>
                </a:solidFill>
              </a:rPr>
              <a:t>is</a:t>
            </a:r>
            <a:r>
              <a:rPr lang="es-MX" sz="3600" b="1" dirty="0">
                <a:solidFill>
                  <a:srgbClr val="FF0000"/>
                </a:solidFill>
              </a:rPr>
              <a:t> he/</a:t>
            </a:r>
            <a:r>
              <a:rPr lang="es-MX" sz="3600" b="1" dirty="0" err="1">
                <a:solidFill>
                  <a:srgbClr val="FF0000"/>
                </a:solidFill>
              </a:rPr>
              <a:t>she</a:t>
            </a:r>
            <a:r>
              <a:rPr lang="es-MX" sz="3600" b="1" dirty="0">
                <a:solidFill>
                  <a:srgbClr val="FF0000"/>
                </a:solidFill>
              </a:rPr>
              <a:t> </a:t>
            </a:r>
            <a:r>
              <a:rPr lang="es-MX" sz="3600" b="1" dirty="0" err="1">
                <a:solidFill>
                  <a:srgbClr val="FF0000"/>
                </a:solidFill>
              </a:rPr>
              <a:t>wea</a:t>
            </a:r>
            <a:r>
              <a:rPr lang="es-MX" sz="3600" b="1" dirty="0" err="1">
                <a:solidFill>
                  <a:srgbClr val="FFC000"/>
                </a:solidFill>
              </a:rPr>
              <a:t>ring</a:t>
            </a:r>
            <a:r>
              <a:rPr lang="es-MX" sz="3600" b="1" dirty="0">
                <a:solidFill>
                  <a:srgbClr val="FFC000"/>
                </a:solidFill>
              </a:rPr>
              <a:t>?</a:t>
            </a:r>
          </a:p>
          <a:p>
            <a:pPr marL="68580"/>
            <a:r>
              <a:rPr lang="es-MX" sz="3600" b="1" dirty="0">
                <a:solidFill>
                  <a:srgbClr val="FF0000"/>
                </a:solidFill>
              </a:rPr>
              <a:t>He/</a:t>
            </a:r>
            <a:r>
              <a:rPr lang="es-MX" sz="3600" b="1" dirty="0" err="1">
                <a:solidFill>
                  <a:srgbClr val="FF0000"/>
                </a:solidFill>
              </a:rPr>
              <a:t>She</a:t>
            </a:r>
            <a:r>
              <a:rPr lang="es-MX" sz="3600" b="1" dirty="0">
                <a:solidFill>
                  <a:srgbClr val="FF0000"/>
                </a:solidFill>
              </a:rPr>
              <a:t> </a:t>
            </a:r>
            <a:r>
              <a:rPr lang="es-MX" sz="3600" b="1" dirty="0" err="1">
                <a:solidFill>
                  <a:srgbClr val="FF0000"/>
                </a:solidFill>
              </a:rPr>
              <a:t>is</a:t>
            </a:r>
            <a:r>
              <a:rPr lang="es-MX" sz="3600" b="1" dirty="0">
                <a:solidFill>
                  <a:srgbClr val="FF0000"/>
                </a:solidFill>
              </a:rPr>
              <a:t> </a:t>
            </a:r>
            <a:r>
              <a:rPr lang="es-MX" sz="3600" b="1" dirty="0" err="1">
                <a:solidFill>
                  <a:srgbClr val="FF0000"/>
                </a:solidFill>
              </a:rPr>
              <a:t>wearing</a:t>
            </a:r>
            <a:r>
              <a:rPr lang="es-MX" sz="3600" b="1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ángulo redondeado 6">
            <a:hlinkClick r:id="rId4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556131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5520" y="332656"/>
            <a:ext cx="3101458" cy="6093296"/>
          </a:xfrm>
          <a:prstGeom prst="rect">
            <a:avLst/>
          </a:prstGeom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5059466" y="116632"/>
            <a:ext cx="5501030" cy="1800200"/>
          </a:xfrm>
        </p:spPr>
        <p:txBody>
          <a:bodyPr>
            <a:noAutofit/>
          </a:bodyPr>
          <a:lstStyle/>
          <a:p>
            <a:r>
              <a:rPr lang="es-MX" b="1" dirty="0" err="1" smtClean="0">
                <a:solidFill>
                  <a:srgbClr val="0070C0"/>
                </a:solidFill>
              </a:rPr>
              <a:t>What</a:t>
            </a:r>
            <a:r>
              <a:rPr lang="es-MX" b="1" dirty="0" smtClean="0">
                <a:solidFill>
                  <a:srgbClr val="0070C0"/>
                </a:solidFill>
              </a:rPr>
              <a:t> </a:t>
            </a:r>
            <a:r>
              <a:rPr lang="es-MX" b="1" dirty="0" err="1" smtClean="0">
                <a:solidFill>
                  <a:srgbClr val="0070C0"/>
                </a:solidFill>
              </a:rPr>
              <a:t>is</a:t>
            </a:r>
            <a:r>
              <a:rPr lang="es-MX" b="1" dirty="0" smtClean="0">
                <a:solidFill>
                  <a:srgbClr val="0070C0"/>
                </a:solidFill>
              </a:rPr>
              <a:t> </a:t>
            </a:r>
            <a:r>
              <a:rPr lang="es-MX" b="1" dirty="0" err="1" smtClean="0">
                <a:solidFill>
                  <a:srgbClr val="0070C0"/>
                </a:solidFill>
              </a:rPr>
              <a:t>she</a:t>
            </a:r>
            <a:r>
              <a:rPr lang="es-MX" b="1" dirty="0" smtClean="0">
                <a:solidFill>
                  <a:srgbClr val="0070C0"/>
                </a:solidFill>
              </a:rPr>
              <a:t> </a:t>
            </a:r>
            <a:r>
              <a:rPr lang="es-MX" b="1" dirty="0" err="1" smtClean="0">
                <a:solidFill>
                  <a:srgbClr val="0070C0"/>
                </a:solidFill>
              </a:rPr>
              <a:t>wearing</a:t>
            </a:r>
            <a:r>
              <a:rPr lang="es-MX" b="1" dirty="0" smtClean="0">
                <a:solidFill>
                  <a:srgbClr val="0070C0"/>
                </a:solidFill>
              </a:rPr>
              <a:t>?</a:t>
            </a:r>
            <a:br>
              <a:rPr lang="es-MX" b="1" dirty="0" smtClean="0">
                <a:solidFill>
                  <a:srgbClr val="0070C0"/>
                </a:solidFill>
              </a:rPr>
            </a:br>
            <a:r>
              <a:rPr lang="es-MX" b="1" dirty="0" err="1" smtClean="0">
                <a:solidFill>
                  <a:srgbClr val="0070C0"/>
                </a:solidFill>
              </a:rPr>
              <a:t>She</a:t>
            </a:r>
            <a:r>
              <a:rPr lang="es-MX" b="1" dirty="0" smtClean="0">
                <a:solidFill>
                  <a:srgbClr val="0070C0"/>
                </a:solidFill>
              </a:rPr>
              <a:t> </a:t>
            </a:r>
            <a:r>
              <a:rPr lang="es-MX" b="1" dirty="0" err="1" smtClean="0">
                <a:solidFill>
                  <a:srgbClr val="0070C0"/>
                </a:solidFill>
              </a:rPr>
              <a:t>is</a:t>
            </a:r>
            <a:r>
              <a:rPr lang="es-MX" b="1" dirty="0" smtClean="0">
                <a:solidFill>
                  <a:srgbClr val="0070C0"/>
                </a:solidFill>
              </a:rPr>
              <a:t> </a:t>
            </a:r>
            <a:r>
              <a:rPr lang="es-MX" b="1" dirty="0" err="1" smtClean="0">
                <a:solidFill>
                  <a:srgbClr val="0070C0"/>
                </a:solidFill>
              </a:rPr>
              <a:t>wearing</a:t>
            </a:r>
            <a:r>
              <a:rPr lang="es-MX" b="1" dirty="0" smtClean="0">
                <a:solidFill>
                  <a:srgbClr val="0070C0"/>
                </a:solidFill>
              </a:rPr>
              <a:t>…</a:t>
            </a:r>
            <a:endParaRPr lang="es-MX" b="1" dirty="0">
              <a:solidFill>
                <a:srgbClr val="0070C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059467" y="2348881"/>
            <a:ext cx="54290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…a white hat, a white blouse, a brown jacket, a black scarf, white jeans and two bags.</a:t>
            </a:r>
            <a:endParaRPr lang="en-US" sz="4400" dirty="0"/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6083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1" y="530130"/>
            <a:ext cx="4701653" cy="5707182"/>
          </a:xfrm>
          <a:prstGeom prst="rect">
            <a:avLst/>
          </a:prstGeo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703512" y="98634"/>
            <a:ext cx="7024744" cy="16021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4800" b="1" dirty="0" err="1">
                <a:solidFill>
                  <a:srgbClr val="0070C0"/>
                </a:solidFill>
              </a:rPr>
              <a:t>WHAT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IS</a:t>
            </a:r>
            <a:r>
              <a:rPr lang="es-MX" sz="4800" b="1" dirty="0">
                <a:solidFill>
                  <a:srgbClr val="0070C0"/>
                </a:solidFill>
              </a:rPr>
              <a:t> HE </a:t>
            </a:r>
            <a:r>
              <a:rPr lang="es-MX" sz="4800" b="1" dirty="0" err="1">
                <a:solidFill>
                  <a:srgbClr val="0070C0"/>
                </a:solidFill>
              </a:rPr>
              <a:t>WEARING</a:t>
            </a:r>
            <a:r>
              <a:rPr lang="es-MX" sz="4800" b="1" dirty="0">
                <a:solidFill>
                  <a:srgbClr val="0070C0"/>
                </a:solidFill>
              </a:rPr>
              <a:t>?</a:t>
            </a:r>
          </a:p>
          <a:p>
            <a:r>
              <a:rPr lang="es-MX" sz="4800" b="1" dirty="0">
                <a:solidFill>
                  <a:srgbClr val="0070C0"/>
                </a:solidFill>
              </a:rPr>
              <a:t>HE </a:t>
            </a:r>
            <a:r>
              <a:rPr lang="es-MX" sz="4800" b="1" dirty="0" err="1">
                <a:solidFill>
                  <a:srgbClr val="0070C0"/>
                </a:solidFill>
              </a:rPr>
              <a:t>IS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WEARING</a:t>
            </a:r>
            <a:r>
              <a:rPr lang="es-MX" sz="4800" b="1" dirty="0">
                <a:solidFill>
                  <a:srgbClr val="0070C0"/>
                </a:solidFill>
              </a:rPr>
              <a:t>…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838200" y="2348880"/>
            <a:ext cx="540619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…a grey shirt, a blue tie, a brown waistcoat, a brown belt and brown trousers.</a:t>
            </a:r>
            <a:endParaRPr lang="en-US" sz="4400" dirty="0"/>
          </a:p>
        </p:txBody>
      </p:sp>
      <p:sp>
        <p:nvSpPr>
          <p:cNvPr id="7" name="Rectángulo redondeado 6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2227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46066"/>
          </a:xfrm>
        </p:spPr>
        <p:txBody>
          <a:bodyPr>
            <a:noAutofit/>
          </a:bodyPr>
          <a:lstStyle/>
          <a:p>
            <a:r>
              <a:rPr lang="es-MX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Módulo IV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251678" y="1128451"/>
            <a:ext cx="10178322" cy="359359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2800" b="1" dirty="0" smtClean="0">
                <a:solidFill>
                  <a:schemeClr val="tx1"/>
                </a:solidFill>
              </a:rPr>
              <a:t>Nombre del Módulo</a:t>
            </a:r>
          </a:p>
          <a:p>
            <a:pPr algn="just"/>
            <a:r>
              <a:rPr lang="es-MX" sz="2800" dirty="0">
                <a:solidFill>
                  <a:schemeClr val="tx1"/>
                </a:solidFill>
              </a:rPr>
              <a:t>Yo: cómo soy y cómo son quienes me rodean. 	</a:t>
            </a:r>
          </a:p>
          <a:p>
            <a:pPr algn="just"/>
            <a:endParaRPr lang="es-MX" sz="28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2800" b="1" dirty="0" smtClean="0">
                <a:solidFill>
                  <a:schemeClr val="tx1"/>
                </a:solidFill>
              </a:rPr>
              <a:t>Propósitos del Módulo</a:t>
            </a:r>
          </a:p>
          <a:p>
            <a:pPr algn="just"/>
            <a:r>
              <a:rPr lang="es-MX" sz="2800" dirty="0">
                <a:solidFill>
                  <a:schemeClr val="tx1"/>
                </a:solidFill>
              </a:rPr>
              <a:t>Describe de manera oral y escrita, la apariencia de las personas, lo que están haciendo en el momento </a:t>
            </a:r>
            <a:r>
              <a:rPr lang="es-MX" sz="2800" dirty="0" smtClean="0">
                <a:solidFill>
                  <a:schemeClr val="tx1"/>
                </a:solidFill>
              </a:rPr>
              <a:t>y sus </a:t>
            </a:r>
            <a:r>
              <a:rPr lang="es-MX" sz="2800" dirty="0">
                <a:solidFill>
                  <a:schemeClr val="tx1"/>
                </a:solidFill>
              </a:rPr>
              <a:t>actividades cotidianas por medio de apoyos visuales</a:t>
            </a:r>
            <a:r>
              <a:rPr lang="es-MX" sz="2800" dirty="0" smtClean="0">
                <a:solidFill>
                  <a:schemeClr val="tx1"/>
                </a:solidFill>
              </a:rPr>
              <a:t>.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8" name="Rectángulo 7">
            <a:hlinkClick r:id="rId2" action="ppaction://hlinksldjump"/>
          </p:cNvPr>
          <p:cNvSpPr/>
          <p:nvPr/>
        </p:nvSpPr>
        <p:spPr>
          <a:xfrm>
            <a:off x="8369300" y="5934670"/>
            <a:ext cx="3581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33929581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17" y="900100"/>
            <a:ext cx="4272653" cy="5877272"/>
          </a:xfrm>
          <a:prstGeom prst="rect">
            <a:avLst/>
          </a:prstGeom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524000" y="0"/>
            <a:ext cx="6336704" cy="1800200"/>
          </a:xfrm>
        </p:spPr>
        <p:txBody>
          <a:bodyPr>
            <a:noAutofit/>
          </a:bodyPr>
          <a:lstStyle/>
          <a:p>
            <a:r>
              <a:rPr lang="es-MX" sz="4800" b="1" dirty="0" err="1">
                <a:solidFill>
                  <a:srgbClr val="0070C0"/>
                </a:solidFill>
              </a:rPr>
              <a:t>What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is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she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wearing</a:t>
            </a:r>
            <a:r>
              <a:rPr lang="es-MX" sz="4800" b="1" dirty="0">
                <a:solidFill>
                  <a:srgbClr val="0070C0"/>
                </a:solidFill>
              </a:rPr>
              <a:t>?</a:t>
            </a:r>
            <a:br>
              <a:rPr lang="es-MX" sz="4800" b="1" dirty="0">
                <a:solidFill>
                  <a:srgbClr val="0070C0"/>
                </a:solidFill>
              </a:rPr>
            </a:br>
            <a:r>
              <a:rPr lang="es-MX" sz="4800" b="1" dirty="0" err="1">
                <a:solidFill>
                  <a:srgbClr val="0070C0"/>
                </a:solidFill>
              </a:rPr>
              <a:t>She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is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wearing</a:t>
            </a:r>
            <a:r>
              <a:rPr lang="es-MX" sz="4800" b="1" dirty="0">
                <a:solidFill>
                  <a:srgbClr val="0070C0"/>
                </a:solidFill>
              </a:rPr>
              <a:t>…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927100" y="1800200"/>
            <a:ext cx="52409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…a black blazer, a green t-shirt, blue jeans, grey high heels, a black bag, glasses, a necklace and a bracelet.</a:t>
            </a:r>
            <a:endParaRPr lang="en-US" sz="4400" dirty="0"/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9009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5520" y="620689"/>
            <a:ext cx="4032448" cy="5982841"/>
          </a:xfr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5296825" y="1352"/>
            <a:ext cx="5328592" cy="1512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4800" b="1" cap="all" spc="100" dirty="0" err="1">
                <a:solidFill>
                  <a:srgbClr val="0070C0"/>
                </a:solidFill>
              </a:rPr>
              <a:t>WHAT</a:t>
            </a:r>
            <a:r>
              <a:rPr lang="es-MX" sz="4800" b="1" cap="all" spc="100" dirty="0">
                <a:solidFill>
                  <a:srgbClr val="0070C0"/>
                </a:solidFill>
              </a:rPr>
              <a:t> </a:t>
            </a:r>
            <a:r>
              <a:rPr lang="es-MX" sz="4800" b="1" cap="all" spc="100" dirty="0" err="1">
                <a:solidFill>
                  <a:srgbClr val="0070C0"/>
                </a:solidFill>
              </a:rPr>
              <a:t>IS</a:t>
            </a:r>
            <a:r>
              <a:rPr lang="es-MX" sz="4800" b="1" cap="all" spc="100" dirty="0">
                <a:solidFill>
                  <a:srgbClr val="0070C0"/>
                </a:solidFill>
              </a:rPr>
              <a:t> HE </a:t>
            </a:r>
            <a:r>
              <a:rPr lang="es-MX" sz="4800" b="1" cap="all" spc="100" dirty="0" err="1">
                <a:solidFill>
                  <a:srgbClr val="0070C0"/>
                </a:solidFill>
              </a:rPr>
              <a:t>WEARING</a:t>
            </a:r>
            <a:r>
              <a:rPr lang="es-MX" sz="4800" b="1" cap="all" spc="100" dirty="0">
                <a:solidFill>
                  <a:srgbClr val="0070C0"/>
                </a:solidFill>
              </a:rPr>
              <a:t>?</a:t>
            </a:r>
          </a:p>
          <a:p>
            <a:r>
              <a:rPr lang="es-MX" sz="4800" b="1" cap="all" spc="100" dirty="0">
                <a:solidFill>
                  <a:srgbClr val="0070C0"/>
                </a:solidFill>
              </a:rPr>
              <a:t>HE </a:t>
            </a:r>
            <a:r>
              <a:rPr lang="es-MX" sz="4800" b="1" cap="all" spc="100" dirty="0" err="1">
                <a:solidFill>
                  <a:srgbClr val="0070C0"/>
                </a:solidFill>
              </a:rPr>
              <a:t>IS</a:t>
            </a:r>
            <a:r>
              <a:rPr lang="es-MX" sz="4800" b="1" cap="all" spc="100" dirty="0">
                <a:solidFill>
                  <a:srgbClr val="0070C0"/>
                </a:solidFill>
              </a:rPr>
              <a:t> </a:t>
            </a:r>
            <a:r>
              <a:rPr lang="es-MX" sz="4800" b="1" cap="all" spc="100" dirty="0" err="1">
                <a:solidFill>
                  <a:srgbClr val="0070C0"/>
                </a:solidFill>
              </a:rPr>
              <a:t>WEARING</a:t>
            </a:r>
            <a:r>
              <a:rPr lang="es-MX" sz="4800" b="1" cap="all" spc="100" dirty="0">
                <a:solidFill>
                  <a:srgbClr val="0070C0"/>
                </a:solidFill>
              </a:rPr>
              <a:t>…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942080" y="1844824"/>
            <a:ext cx="454922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…a brown coat, a black sweater, a grey tie, a white shirt, a brown belt, blue jeans and brown boots.</a:t>
            </a:r>
            <a:endParaRPr lang="en-US" sz="4400" dirty="0"/>
          </a:p>
        </p:txBody>
      </p:sp>
      <p:sp>
        <p:nvSpPr>
          <p:cNvPr id="7" name="Rectángulo redondeado 6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6918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874" y="404664"/>
            <a:ext cx="3960440" cy="5940660"/>
          </a:xfrm>
          <a:prstGeom prst="rect">
            <a:avLst/>
          </a:prstGeom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5735961" y="-243408"/>
            <a:ext cx="4820991" cy="3168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800" b="1" dirty="0" err="1">
                <a:solidFill>
                  <a:srgbClr val="0070C0"/>
                </a:solidFill>
              </a:rPr>
              <a:t>What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is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she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wearing</a:t>
            </a:r>
            <a:r>
              <a:rPr lang="es-MX" sz="4800" b="1" dirty="0">
                <a:solidFill>
                  <a:srgbClr val="0070C0"/>
                </a:solidFill>
              </a:rPr>
              <a:t>?</a:t>
            </a:r>
            <a:br>
              <a:rPr lang="es-MX" sz="4800" b="1" dirty="0">
                <a:solidFill>
                  <a:srgbClr val="0070C0"/>
                </a:solidFill>
              </a:rPr>
            </a:br>
            <a:r>
              <a:rPr lang="es-MX" sz="4800" b="1" dirty="0" err="1">
                <a:solidFill>
                  <a:srgbClr val="0070C0"/>
                </a:solidFill>
              </a:rPr>
              <a:t>She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is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wearing</a:t>
            </a:r>
            <a:r>
              <a:rPr lang="es-MX" sz="4800" b="1" dirty="0">
                <a:solidFill>
                  <a:srgbClr val="0070C0"/>
                </a:solidFill>
              </a:rPr>
              <a:t>…</a:t>
            </a:r>
          </a:p>
        </p:txBody>
      </p:sp>
      <p:sp>
        <p:nvSpPr>
          <p:cNvPr id="5" name="5 CuadroTexto"/>
          <p:cNvSpPr txBox="1"/>
          <p:nvPr/>
        </p:nvSpPr>
        <p:spPr>
          <a:xfrm>
            <a:off x="5942079" y="2492897"/>
            <a:ext cx="454922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…a purple sweatshirt, an orange t-shirt, purple shorts and red trainers.</a:t>
            </a:r>
            <a:endParaRPr lang="en-US" sz="4400" dirty="0"/>
          </a:p>
        </p:txBody>
      </p:sp>
      <p:sp>
        <p:nvSpPr>
          <p:cNvPr id="7" name="Rectángulo redondeado 6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8976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639616" y="6127496"/>
            <a:ext cx="7024744" cy="75788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800" b="1" dirty="0" err="1">
                <a:solidFill>
                  <a:srgbClr val="0070C0"/>
                </a:solidFill>
              </a:rPr>
              <a:t>What</a:t>
            </a:r>
            <a:r>
              <a:rPr lang="es-MX" sz="4800" b="1" dirty="0">
                <a:solidFill>
                  <a:srgbClr val="0070C0"/>
                </a:solidFill>
              </a:rPr>
              <a:t> are </a:t>
            </a:r>
            <a:r>
              <a:rPr lang="es-MX" sz="4800" b="1" dirty="0" err="1">
                <a:solidFill>
                  <a:srgbClr val="0070C0"/>
                </a:solidFill>
              </a:rPr>
              <a:t>they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wearing</a:t>
            </a:r>
            <a:r>
              <a:rPr lang="es-MX" sz="4800" b="1" dirty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589" y="30223"/>
            <a:ext cx="4732443" cy="6172752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4031" y="38231"/>
            <a:ext cx="3456384" cy="6172115"/>
          </a:xfrm>
          <a:prstGeom prst="rect">
            <a:avLst/>
          </a:prstGeom>
        </p:spPr>
      </p:pic>
      <p:sp>
        <p:nvSpPr>
          <p:cNvPr id="7" name="Rectángulo redondeado 6">
            <a:hlinkClick r:id="rId4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169488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932" y="161096"/>
            <a:ext cx="4469068" cy="6696905"/>
          </a:xfrm>
          <a:prstGeom prst="rect">
            <a:avLst/>
          </a:prstGeom>
        </p:spPr>
      </p:pic>
      <p:pic>
        <p:nvPicPr>
          <p:cNvPr id="7" name="3 Marcador de contenido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4040" y="154280"/>
            <a:ext cx="4469146" cy="6703721"/>
          </a:xfrm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127448" y="11669"/>
            <a:ext cx="7024744" cy="75788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800" b="1" dirty="0" err="1">
                <a:solidFill>
                  <a:srgbClr val="0070C0"/>
                </a:solidFill>
              </a:rPr>
              <a:t>What</a:t>
            </a:r>
            <a:r>
              <a:rPr lang="es-MX" sz="4800" b="1" dirty="0">
                <a:solidFill>
                  <a:srgbClr val="0070C0"/>
                </a:solidFill>
              </a:rPr>
              <a:t> are </a:t>
            </a:r>
            <a:r>
              <a:rPr lang="es-MX" sz="4800" b="1" dirty="0" err="1">
                <a:solidFill>
                  <a:srgbClr val="0070C0"/>
                </a:solidFill>
              </a:rPr>
              <a:t>they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wearing</a:t>
            </a:r>
            <a:r>
              <a:rPr lang="es-MX" sz="4800" b="1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5" name="Rectángulo redondeado 4">
            <a:hlinkClick r:id="rId4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87748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00056" y="116632"/>
            <a:ext cx="3584380" cy="104592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800" b="1" dirty="0" err="1">
                <a:solidFill>
                  <a:srgbClr val="0070C0"/>
                </a:solidFill>
              </a:rPr>
              <a:t>What</a:t>
            </a:r>
            <a:r>
              <a:rPr lang="es-MX" sz="4800" b="1" dirty="0">
                <a:solidFill>
                  <a:srgbClr val="0070C0"/>
                </a:solidFill>
              </a:rPr>
              <a:t> are </a:t>
            </a:r>
            <a:r>
              <a:rPr lang="es-MX" sz="4800" b="1" dirty="0" err="1">
                <a:solidFill>
                  <a:srgbClr val="0070C0"/>
                </a:solidFill>
              </a:rPr>
              <a:t>they</a:t>
            </a:r>
            <a:r>
              <a:rPr lang="es-MX" sz="4800" b="1" dirty="0">
                <a:solidFill>
                  <a:srgbClr val="0070C0"/>
                </a:solidFill>
              </a:rPr>
              <a:t> </a:t>
            </a:r>
            <a:r>
              <a:rPr lang="es-MX" sz="4800" b="1" dirty="0" err="1">
                <a:solidFill>
                  <a:srgbClr val="0070C0"/>
                </a:solidFill>
              </a:rPr>
              <a:t>wearing</a:t>
            </a:r>
            <a:r>
              <a:rPr lang="es-MX" sz="4800" b="1" dirty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568" y="0"/>
            <a:ext cx="4572000" cy="6858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056" y="1183350"/>
            <a:ext cx="3672408" cy="5465907"/>
          </a:xfrm>
          <a:prstGeom prst="rect">
            <a:avLst/>
          </a:prstGeom>
        </p:spPr>
      </p:pic>
      <p:sp>
        <p:nvSpPr>
          <p:cNvPr id="5" name="Rectángulo redondeado 4">
            <a:hlinkClick r:id="rId4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8071048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7598" y="116632"/>
            <a:ext cx="8268400" cy="1499616"/>
          </a:xfrm>
        </p:spPr>
        <p:txBody>
          <a:bodyPr>
            <a:noAutofit/>
          </a:bodyPr>
          <a:lstStyle/>
          <a:p>
            <a:r>
              <a:rPr lang="es-MX" sz="6000" b="1" dirty="0">
                <a:solidFill>
                  <a:srgbClr val="FF0000"/>
                </a:solidFill>
              </a:rPr>
              <a:t>AND </a:t>
            </a:r>
            <a:r>
              <a:rPr lang="es-MX" sz="6000" b="1" dirty="0" err="1">
                <a:solidFill>
                  <a:srgbClr val="FF0000"/>
                </a:solidFill>
              </a:rPr>
              <a:t>You</a:t>
            </a:r>
            <a:r>
              <a:rPr lang="es-MX" sz="6000" b="1" dirty="0">
                <a:solidFill>
                  <a:srgbClr val="FF0000"/>
                </a:solidFill>
              </a:rPr>
              <a:t>… </a:t>
            </a:r>
            <a:r>
              <a:rPr lang="es-MX" sz="6000" b="1" dirty="0" err="1">
                <a:solidFill>
                  <a:srgbClr val="FF0000"/>
                </a:solidFill>
              </a:rPr>
              <a:t>What</a:t>
            </a:r>
            <a:r>
              <a:rPr lang="es-MX" sz="6000" b="1" dirty="0">
                <a:solidFill>
                  <a:srgbClr val="FF0000"/>
                </a:solidFill>
              </a:rPr>
              <a:t> are </a:t>
            </a:r>
            <a:r>
              <a:rPr lang="es-MX" sz="6000" b="1" dirty="0" err="1">
                <a:solidFill>
                  <a:srgbClr val="FF0000"/>
                </a:solidFill>
              </a:rPr>
              <a:t>you</a:t>
            </a:r>
            <a:r>
              <a:rPr lang="es-MX" sz="6000" b="1" dirty="0">
                <a:solidFill>
                  <a:srgbClr val="FF0000"/>
                </a:solidFill>
              </a:rPr>
              <a:t> </a:t>
            </a:r>
            <a:r>
              <a:rPr lang="es-MX" sz="6000" b="1" dirty="0" err="1">
                <a:solidFill>
                  <a:srgbClr val="FF0000"/>
                </a:solidFill>
              </a:rPr>
              <a:t>WEARING</a:t>
            </a:r>
            <a:r>
              <a:rPr lang="es-MX" sz="6000" b="1" dirty="0">
                <a:solidFill>
                  <a:srgbClr val="FF0000"/>
                </a:solidFill>
              </a:rPr>
              <a:t> </a:t>
            </a:r>
            <a:r>
              <a:rPr lang="es-MX" sz="6000" b="1" dirty="0" err="1">
                <a:solidFill>
                  <a:srgbClr val="FF0000"/>
                </a:solidFill>
              </a:rPr>
              <a:t>NOW</a:t>
            </a:r>
            <a:r>
              <a:rPr lang="es-MX" sz="60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30300" y="2480343"/>
            <a:ext cx="9286180" cy="4023360"/>
          </a:xfrm>
        </p:spPr>
        <p:txBody>
          <a:bodyPr>
            <a:noAutofit/>
          </a:bodyPr>
          <a:lstStyle/>
          <a:p>
            <a:r>
              <a:rPr lang="es-MX" sz="4400" b="1" dirty="0" err="1">
                <a:solidFill>
                  <a:srgbClr val="FF0000"/>
                </a:solidFill>
              </a:rPr>
              <a:t>Today</a:t>
            </a:r>
            <a:r>
              <a:rPr lang="es-MX" sz="4400" b="1" dirty="0">
                <a:solidFill>
                  <a:srgbClr val="FF0000"/>
                </a:solidFill>
              </a:rPr>
              <a:t>, </a:t>
            </a:r>
            <a:r>
              <a:rPr lang="es-MX" sz="4400" b="1" dirty="0" err="1">
                <a:solidFill>
                  <a:srgbClr val="FF0000"/>
                </a:solidFill>
              </a:rPr>
              <a:t>I’m</a:t>
            </a:r>
            <a:r>
              <a:rPr lang="es-MX" sz="4400" b="1" dirty="0">
                <a:solidFill>
                  <a:srgbClr val="FF0000"/>
                </a:solidFill>
              </a:rPr>
              <a:t> </a:t>
            </a:r>
            <a:r>
              <a:rPr lang="es-MX" sz="4400" b="1" dirty="0" err="1">
                <a:solidFill>
                  <a:srgbClr val="FF0000"/>
                </a:solidFill>
              </a:rPr>
              <a:t>wearing</a:t>
            </a:r>
            <a:r>
              <a:rPr lang="es-MX" sz="4400" b="1" dirty="0">
                <a:solidFill>
                  <a:srgbClr val="FF0000"/>
                </a:solidFill>
              </a:rPr>
              <a:t>…</a:t>
            </a:r>
          </a:p>
          <a:p>
            <a:r>
              <a:rPr lang="es-MX" sz="4400" b="1" dirty="0">
                <a:solidFill>
                  <a:srgbClr val="FF0000"/>
                </a:solidFill>
              </a:rPr>
              <a:t>______________________________</a:t>
            </a:r>
          </a:p>
          <a:p>
            <a:r>
              <a:rPr lang="es-MX" sz="4400" b="1" dirty="0">
                <a:solidFill>
                  <a:srgbClr val="FF0000"/>
                </a:solidFill>
              </a:rPr>
              <a:t>______________________________</a:t>
            </a:r>
          </a:p>
          <a:p>
            <a:r>
              <a:rPr lang="es-MX" sz="4400" b="1" dirty="0">
                <a:solidFill>
                  <a:srgbClr val="FF0000"/>
                </a:solidFill>
              </a:rPr>
              <a:t>______________________________</a:t>
            </a:r>
          </a:p>
          <a:p>
            <a:r>
              <a:rPr lang="es-MX" sz="4400" b="1" dirty="0">
                <a:solidFill>
                  <a:srgbClr val="FF0000"/>
                </a:solidFill>
              </a:rPr>
              <a:t>______________________________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907" y="982531"/>
            <a:ext cx="1260842" cy="232345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8770" y="1057852"/>
            <a:ext cx="1691527" cy="2158155"/>
          </a:xfrm>
          <a:prstGeom prst="rect">
            <a:avLst/>
          </a:prstGeom>
        </p:spPr>
      </p:pic>
      <p:sp>
        <p:nvSpPr>
          <p:cNvPr id="6" name="Rectángulo redondeado 5">
            <a:hlinkClick r:id="rId4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3330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8000" dirty="0" err="1" smtClean="0"/>
              <a:t>Present</a:t>
            </a:r>
            <a:r>
              <a:rPr lang="es-MX" sz="8000" dirty="0" smtClean="0"/>
              <a:t> </a:t>
            </a:r>
            <a:r>
              <a:rPr lang="es-MX" sz="8000" dirty="0" err="1" smtClean="0"/>
              <a:t>Continuous</a:t>
            </a:r>
            <a:endParaRPr lang="es-MX" sz="8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99623" y="4751097"/>
            <a:ext cx="9676218" cy="742279"/>
          </a:xfrm>
        </p:spPr>
        <p:txBody>
          <a:bodyPr>
            <a:normAutofit fontScale="85000" lnSpcReduction="10000"/>
          </a:bodyPr>
          <a:lstStyle/>
          <a:p>
            <a:r>
              <a:rPr lang="es-MX" sz="3200" dirty="0" err="1" smtClean="0"/>
              <a:t>Activities</a:t>
            </a:r>
            <a:r>
              <a:rPr lang="es-MX" sz="3200" dirty="0" smtClean="0"/>
              <a:t> </a:t>
            </a:r>
            <a:r>
              <a:rPr lang="es-MX" sz="3200" dirty="0" err="1" smtClean="0"/>
              <a:t>that</a:t>
            </a:r>
            <a:r>
              <a:rPr lang="es-MX" sz="3200" dirty="0" smtClean="0"/>
              <a:t> are happening </a:t>
            </a:r>
            <a:r>
              <a:rPr lang="es-MX" sz="3200" dirty="0" err="1" smtClean="0"/>
              <a:t>now</a:t>
            </a:r>
            <a:endParaRPr lang="es-MX" sz="3200" dirty="0"/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428821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86680" y="-13422"/>
            <a:ext cx="6557120" cy="1028700"/>
          </a:xfrm>
        </p:spPr>
        <p:txBody>
          <a:bodyPr>
            <a:normAutofit/>
          </a:bodyPr>
          <a:lstStyle/>
          <a:p>
            <a:r>
              <a:rPr lang="es-MX" sz="4800" dirty="0" err="1"/>
              <a:t>Present</a:t>
            </a:r>
            <a:r>
              <a:rPr lang="es-MX" sz="4800" dirty="0"/>
              <a:t> </a:t>
            </a:r>
            <a:r>
              <a:rPr lang="es-MX" sz="4800" dirty="0" err="1"/>
              <a:t>continuous</a:t>
            </a:r>
            <a:endParaRPr lang="es-MX" sz="48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87190" y="999130"/>
            <a:ext cx="11861800" cy="1701405"/>
          </a:xfrm>
        </p:spPr>
        <p:txBody>
          <a:bodyPr>
            <a:noAutofit/>
          </a:bodyPr>
          <a:lstStyle/>
          <a:p>
            <a:pPr marL="34289" indent="0" algn="ctr">
              <a:lnSpc>
                <a:spcPct val="80000"/>
              </a:lnSpc>
              <a:buNone/>
            </a:pPr>
            <a:r>
              <a:rPr lang="en-US" sz="4400" dirty="0">
                <a:solidFill>
                  <a:srgbClr val="002060"/>
                </a:solidFill>
              </a:rPr>
              <a:t>We use </a:t>
            </a:r>
            <a:r>
              <a:rPr lang="en-US" sz="4400" dirty="0">
                <a:solidFill>
                  <a:srgbClr val="FF0000"/>
                </a:solidFill>
              </a:rPr>
              <a:t>PRESENT CONTINUOUS </a:t>
            </a:r>
            <a:r>
              <a:rPr lang="en-US" sz="4400" dirty="0">
                <a:solidFill>
                  <a:srgbClr val="002060"/>
                </a:solidFill>
              </a:rPr>
              <a:t>to show that an action is happening at the </a:t>
            </a:r>
            <a:r>
              <a:rPr lang="en-US" sz="4400" dirty="0" smtClean="0">
                <a:solidFill>
                  <a:srgbClr val="002060"/>
                </a:solidFill>
              </a:rPr>
              <a:t>moment.</a:t>
            </a:r>
            <a:endParaRPr lang="en-US" sz="4400" dirty="0">
              <a:solidFill>
                <a:srgbClr val="002060"/>
              </a:solidFill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252601" y="2428863"/>
            <a:ext cx="11780791" cy="2809731"/>
            <a:chOff x="424491" y="2449340"/>
            <a:chExt cx="8881239" cy="1379959"/>
          </a:xfrm>
        </p:grpSpPr>
        <p:sp>
          <p:nvSpPr>
            <p:cNvPr id="6" name="5 Rectángulo redondeado"/>
            <p:cNvSpPr/>
            <p:nvPr/>
          </p:nvSpPr>
          <p:spPr>
            <a:xfrm>
              <a:off x="761870" y="2449340"/>
              <a:ext cx="7848873" cy="2880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400"/>
            </a:p>
          </p:txBody>
        </p:sp>
        <p:sp>
          <p:nvSpPr>
            <p:cNvPr id="7" name="6 Flecha abajo"/>
            <p:cNvSpPr/>
            <p:nvPr/>
          </p:nvSpPr>
          <p:spPr>
            <a:xfrm>
              <a:off x="761870" y="2939131"/>
              <a:ext cx="216024" cy="57606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400"/>
            </a:p>
          </p:txBody>
        </p:sp>
        <p:sp>
          <p:nvSpPr>
            <p:cNvPr id="8" name="7 Flecha abajo"/>
            <p:cNvSpPr/>
            <p:nvPr/>
          </p:nvSpPr>
          <p:spPr>
            <a:xfrm>
              <a:off x="8502731" y="2929057"/>
              <a:ext cx="216024" cy="57606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40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424491" y="3511863"/>
              <a:ext cx="890783" cy="31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600" dirty="0"/>
                <a:t>PAST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4012863" y="3511863"/>
              <a:ext cx="1516863" cy="31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600" dirty="0"/>
                <a:t>PRESENT</a:t>
              </a:r>
            </a:p>
          </p:txBody>
        </p:sp>
        <p:sp>
          <p:nvSpPr>
            <p:cNvPr id="11" name="10 Flecha izquierda y derecha"/>
            <p:cNvSpPr/>
            <p:nvPr/>
          </p:nvSpPr>
          <p:spPr>
            <a:xfrm>
              <a:off x="3066126" y="2796679"/>
              <a:ext cx="3240360" cy="540785"/>
            </a:xfrm>
            <a:prstGeom prst="left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400"/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2778094" y="2449340"/>
              <a:ext cx="3816424" cy="288032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400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7915756" y="3511863"/>
              <a:ext cx="1389974" cy="31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3600" dirty="0"/>
                <a:t>FUTURE</a:t>
              </a: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2706086" y="2449340"/>
              <a:ext cx="144016" cy="864097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400"/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6522511" y="2449340"/>
              <a:ext cx="144016" cy="864097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400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3654229" y="2934907"/>
              <a:ext cx="2235850" cy="25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Action in  </a:t>
              </a:r>
              <a:r>
                <a:rPr lang="en-US" sz="2800" dirty="0" smtClean="0">
                  <a:solidFill>
                    <a:schemeClr val="bg1"/>
                  </a:solidFill>
                </a:rPr>
                <a:t>Progress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29 CuadroTexto"/>
          <p:cNvSpPr txBox="1"/>
          <p:nvPr/>
        </p:nvSpPr>
        <p:spPr>
          <a:xfrm>
            <a:off x="10815365" y="67537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Explanation</a:t>
            </a:r>
          </a:p>
        </p:txBody>
      </p:sp>
      <p:sp>
        <p:nvSpPr>
          <p:cNvPr id="19" name="Rectángulo redondeado 18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809759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0"/>
            <a:ext cx="6629400" cy="728238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Examples</a:t>
            </a:r>
            <a:endParaRPr lang="es-MX" sz="4800" dirty="0"/>
          </a:p>
        </p:txBody>
      </p:sp>
      <p:sp>
        <p:nvSpPr>
          <p:cNvPr id="14" name="Marcador de contenido 13"/>
          <p:cNvSpPr>
            <a:spLocks noGrp="1"/>
          </p:cNvSpPr>
          <p:nvPr>
            <p:ph idx="1"/>
          </p:nvPr>
        </p:nvSpPr>
        <p:spPr>
          <a:xfrm>
            <a:off x="914400" y="728238"/>
            <a:ext cx="9169400" cy="5282037"/>
          </a:xfrm>
        </p:spPr>
        <p:txBody>
          <a:bodyPr>
            <a:noAutofit/>
          </a:bodyPr>
          <a:lstStyle/>
          <a:p>
            <a:pPr marL="385763" indent="-385763">
              <a:spcBef>
                <a:spcPts val="0"/>
              </a:spcBef>
              <a:buFont typeface="+mj-lt"/>
              <a:buAutoNum type="arabicPeriod"/>
            </a:pPr>
            <a:r>
              <a:rPr lang="en-US" sz="4200" b="1" dirty="0">
                <a:solidFill>
                  <a:srgbClr val="0070C0"/>
                </a:solidFill>
              </a:rPr>
              <a:t>Right now</a:t>
            </a:r>
            <a:r>
              <a:rPr lang="en-US" sz="4200" dirty="0"/>
              <a:t>, I’</a:t>
            </a:r>
            <a:r>
              <a:rPr lang="en-US" sz="4200" b="1" dirty="0">
                <a:solidFill>
                  <a:srgbClr val="FF0000"/>
                </a:solidFill>
              </a:rPr>
              <a:t>m</a:t>
            </a:r>
            <a:r>
              <a:rPr lang="en-US" sz="4200" b="1" dirty="0"/>
              <a:t> </a:t>
            </a:r>
            <a:r>
              <a:rPr lang="en-US" sz="4200" b="1" dirty="0">
                <a:solidFill>
                  <a:srgbClr val="FF0000"/>
                </a:solidFill>
              </a:rPr>
              <a:t>watching</a:t>
            </a:r>
            <a:r>
              <a:rPr lang="en-US" sz="4200" b="1" dirty="0"/>
              <a:t> </a:t>
            </a:r>
            <a:r>
              <a:rPr lang="en-US" sz="4200" dirty="0"/>
              <a:t>my favorite TV series.</a:t>
            </a:r>
          </a:p>
          <a:p>
            <a:pPr marL="385763" indent="-385763">
              <a:spcBef>
                <a:spcPts val="0"/>
              </a:spcBef>
              <a:buFont typeface="+mj-lt"/>
              <a:buAutoNum type="arabicPeriod"/>
            </a:pPr>
            <a:r>
              <a:rPr lang="en-US" sz="4200" b="1" dirty="0">
                <a:solidFill>
                  <a:srgbClr val="0070C0"/>
                </a:solidFill>
              </a:rPr>
              <a:t>At the moment</a:t>
            </a:r>
            <a:r>
              <a:rPr lang="en-US" sz="4200" dirty="0"/>
              <a:t>, my sister </a:t>
            </a:r>
            <a:r>
              <a:rPr lang="en-US" sz="4200" b="1" dirty="0">
                <a:solidFill>
                  <a:srgbClr val="FF0000"/>
                </a:solidFill>
              </a:rPr>
              <a:t>is doing </a:t>
            </a:r>
            <a:r>
              <a:rPr lang="en-US" sz="4200" dirty="0"/>
              <a:t>her homework. </a:t>
            </a:r>
          </a:p>
          <a:p>
            <a:pPr marL="385763" indent="-385763">
              <a:spcBef>
                <a:spcPts val="0"/>
              </a:spcBef>
              <a:buFont typeface="+mj-lt"/>
              <a:buAutoNum type="arabicPeriod"/>
            </a:pPr>
            <a:r>
              <a:rPr lang="en-US" sz="4200" b="1" dirty="0">
                <a:solidFill>
                  <a:srgbClr val="0070C0"/>
                </a:solidFill>
              </a:rPr>
              <a:t>Now</a:t>
            </a:r>
            <a:r>
              <a:rPr lang="en-US" sz="4200" dirty="0"/>
              <a:t>, my father </a:t>
            </a:r>
            <a:r>
              <a:rPr lang="en-US" sz="4200" b="1" dirty="0">
                <a:solidFill>
                  <a:srgbClr val="FF0000"/>
                </a:solidFill>
              </a:rPr>
              <a:t>is having </a:t>
            </a:r>
            <a:r>
              <a:rPr lang="en-US" sz="4200" dirty="0"/>
              <a:t>dinner. </a:t>
            </a:r>
          </a:p>
          <a:p>
            <a:pPr marL="385763" indent="-385763">
              <a:spcBef>
                <a:spcPts val="0"/>
              </a:spcBef>
              <a:buFont typeface="+mj-lt"/>
              <a:buAutoNum type="arabicPeriod"/>
            </a:pPr>
            <a:r>
              <a:rPr lang="en-US" sz="4200" b="1" dirty="0">
                <a:solidFill>
                  <a:srgbClr val="0070C0"/>
                </a:solidFill>
              </a:rPr>
              <a:t>Right now</a:t>
            </a:r>
            <a:r>
              <a:rPr lang="en-US" sz="4200" dirty="0"/>
              <a:t>, my mother </a:t>
            </a:r>
            <a:r>
              <a:rPr lang="en-US" sz="4200" b="1" dirty="0">
                <a:solidFill>
                  <a:srgbClr val="FF0000"/>
                </a:solidFill>
              </a:rPr>
              <a:t>is cleaning</a:t>
            </a:r>
            <a:r>
              <a:rPr lang="en-US" sz="4200" dirty="0">
                <a:solidFill>
                  <a:srgbClr val="FF0000"/>
                </a:solidFill>
              </a:rPr>
              <a:t> </a:t>
            </a:r>
            <a:r>
              <a:rPr lang="en-US" sz="4200" dirty="0"/>
              <a:t>the living room.</a:t>
            </a:r>
          </a:p>
          <a:p>
            <a:pPr marL="385763" indent="-385763">
              <a:spcBef>
                <a:spcPts val="0"/>
              </a:spcBef>
              <a:buFont typeface="+mj-lt"/>
              <a:buAutoNum type="arabicPeriod"/>
            </a:pPr>
            <a:endParaRPr lang="en-US" sz="4200" dirty="0"/>
          </a:p>
          <a:p>
            <a:pPr marL="385763" indent="-385763">
              <a:spcBef>
                <a:spcPts val="0"/>
              </a:spcBef>
              <a:buFont typeface="+mj-lt"/>
              <a:buAutoNum type="arabicPeriod"/>
            </a:pPr>
            <a:endParaRPr lang="es-MX" sz="4200" dirty="0"/>
          </a:p>
        </p:txBody>
      </p:sp>
      <p:pic>
        <p:nvPicPr>
          <p:cNvPr id="15" name="5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0470" y="2265173"/>
            <a:ext cx="1114911" cy="1114911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5795" y="736548"/>
            <a:ext cx="1464261" cy="1220218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287" y="3725680"/>
            <a:ext cx="1435277" cy="1079328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1405" y="5421822"/>
            <a:ext cx="1393041" cy="1153438"/>
          </a:xfrm>
          <a:prstGeom prst="rect">
            <a:avLst/>
          </a:prstGeom>
        </p:spPr>
      </p:pic>
      <p:sp>
        <p:nvSpPr>
          <p:cNvPr id="8" name="Rectángulo redondeado 7">
            <a:hlinkClick r:id="rId6" action="ppaction://hlinksldjump"/>
          </p:cNvPr>
          <p:cNvSpPr/>
          <p:nvPr/>
        </p:nvSpPr>
        <p:spPr>
          <a:xfrm>
            <a:off x="10712334" y="4416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8634574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8998" y="113792"/>
            <a:ext cx="11112501" cy="77520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 Disciplinar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8999" y="1041400"/>
            <a:ext cx="11112501" cy="5410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b="1" dirty="0" smtClean="0">
                <a:solidFill>
                  <a:schemeClr val="tx1"/>
                </a:solidFill>
              </a:rPr>
              <a:t>Comunicación Básica </a:t>
            </a:r>
            <a:endParaRPr lang="es-MX" sz="2400" b="1" dirty="0">
              <a:solidFill>
                <a:schemeClr val="tx1"/>
              </a:solidFill>
            </a:endParaRPr>
          </a:p>
          <a:p>
            <a:pPr algn="just"/>
            <a:r>
              <a:rPr lang="es-MX" sz="2400" dirty="0">
                <a:solidFill>
                  <a:schemeClr val="tx1"/>
                </a:solidFill>
              </a:rPr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algn="just"/>
            <a:r>
              <a:rPr lang="es-MX" sz="2400" dirty="0">
                <a:solidFill>
                  <a:schemeClr val="tx1"/>
                </a:solidFill>
              </a:rPr>
              <a:t>11. Se comunica en una lengua extranjera mediante un discurso lógico, oral o escrito, congruente con la situación comunicativa. </a:t>
            </a:r>
          </a:p>
          <a:p>
            <a:pPr algn="just"/>
            <a:r>
              <a:rPr lang="es-MX" sz="2400" dirty="0">
                <a:solidFill>
                  <a:schemeClr val="tx1"/>
                </a:solidFill>
              </a:rPr>
              <a:t>Extendida </a:t>
            </a:r>
          </a:p>
          <a:p>
            <a:pPr algn="just"/>
            <a:r>
              <a:rPr lang="es-MX" sz="2400" dirty="0">
                <a:solidFill>
                  <a:schemeClr val="tx1"/>
                </a:solidFill>
              </a:rPr>
              <a:t>9. Trasmite mensajes en una segunda lengua o lengua extranjera atendiéndolas características de contextos socioculturales diferentes. 	</a:t>
            </a:r>
          </a:p>
          <a:p>
            <a:pPr algn="just"/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420099" y="5934670"/>
            <a:ext cx="3581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32744648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4100" y="416880"/>
            <a:ext cx="7543800" cy="1028700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are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they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2178" y="1250950"/>
            <a:ext cx="4307644" cy="3916040"/>
          </a:xfrm>
          <a:prstGeom prst="rect">
            <a:avLst/>
          </a:prstGeom>
        </p:spPr>
      </p:pic>
      <p:sp>
        <p:nvSpPr>
          <p:cNvPr id="34" name="33 CuadroTexto"/>
          <p:cNvSpPr txBox="1"/>
          <p:nvPr/>
        </p:nvSpPr>
        <p:spPr>
          <a:xfrm>
            <a:off x="139700" y="5166990"/>
            <a:ext cx="11861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/>
              <a:t>Mario and Joseph </a:t>
            </a:r>
            <a:r>
              <a:rPr lang="es-MX" sz="4400" b="1" dirty="0">
                <a:solidFill>
                  <a:srgbClr val="FF0000"/>
                </a:solidFill>
              </a:rPr>
              <a:t>are </a:t>
            </a:r>
            <a:r>
              <a:rPr lang="es-MX" sz="4400" b="1" dirty="0" err="1">
                <a:solidFill>
                  <a:srgbClr val="FF0000"/>
                </a:solidFill>
              </a:rPr>
              <a:t>playing</a:t>
            </a:r>
            <a:r>
              <a:rPr lang="es-MX" sz="4400" b="1" dirty="0">
                <a:solidFill>
                  <a:srgbClr val="FF0000"/>
                </a:solidFill>
              </a:rPr>
              <a:t> </a:t>
            </a:r>
            <a:r>
              <a:rPr lang="es-MX" sz="4400" dirty="0"/>
              <a:t>soccer in </a:t>
            </a:r>
            <a:r>
              <a:rPr lang="es-MX" sz="4400" dirty="0" err="1"/>
              <a:t>the</a:t>
            </a:r>
            <a:r>
              <a:rPr lang="es-MX" sz="4400" dirty="0"/>
              <a:t> </a:t>
            </a:r>
            <a:r>
              <a:rPr lang="es-MX" sz="4400" dirty="0" err="1"/>
              <a:t>backyard</a:t>
            </a:r>
            <a:r>
              <a:rPr lang="es-MX" sz="4400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9081210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50265" y="388870"/>
            <a:ext cx="7543800" cy="1028700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she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689" y="1311482"/>
            <a:ext cx="5404953" cy="364679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228600" y="4930561"/>
            <a:ext cx="11442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4400"/>
            </a:lvl1pPr>
          </a:lstStyle>
          <a:p>
            <a:r>
              <a:rPr lang="es-MX" dirty="0"/>
              <a:t>Elisa </a:t>
            </a:r>
            <a:r>
              <a:rPr lang="es-MX" b="1" dirty="0" err="1">
                <a:solidFill>
                  <a:srgbClr val="FF0000"/>
                </a:solidFill>
              </a:rPr>
              <a:t>is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writing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dirty="0" err="1"/>
              <a:t>an</a:t>
            </a:r>
            <a:r>
              <a:rPr lang="es-MX" dirty="0"/>
              <a:t> </a:t>
            </a:r>
            <a:r>
              <a:rPr lang="es-MX" dirty="0" err="1"/>
              <a:t>essay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history</a:t>
            </a:r>
            <a:r>
              <a:rPr lang="es-MX" dirty="0"/>
              <a:t> </a:t>
            </a:r>
            <a:r>
              <a:rPr lang="es-MX" dirty="0" err="1"/>
              <a:t>class</a:t>
            </a:r>
            <a:r>
              <a:rPr lang="es-MX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596502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25" y="318209"/>
            <a:ext cx="3670360" cy="550554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77337" y="189866"/>
            <a:ext cx="7314663" cy="1028700"/>
          </a:xfrm>
        </p:spPr>
        <p:txBody>
          <a:bodyPr>
            <a:no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she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574361" y="1670596"/>
            <a:ext cx="642713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4400"/>
            </a:lvl1pPr>
          </a:lstStyle>
          <a:p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mother</a:t>
            </a:r>
            <a:r>
              <a:rPr lang="es-MX" dirty="0"/>
              <a:t> </a:t>
            </a:r>
            <a:r>
              <a:rPr lang="es-MX" b="1" dirty="0" err="1">
                <a:solidFill>
                  <a:srgbClr val="FF0000"/>
                </a:solidFill>
              </a:rPr>
              <a:t>is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working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dirty="0" err="1"/>
              <a:t>on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computer</a:t>
            </a:r>
            <a:r>
              <a:rPr lang="es-MX" dirty="0"/>
              <a:t>.</a:t>
            </a:r>
          </a:p>
          <a:p>
            <a:r>
              <a:rPr lang="es-MX" dirty="0" err="1"/>
              <a:t>She</a:t>
            </a:r>
            <a:r>
              <a:rPr lang="es-MX" dirty="0"/>
              <a:t> </a:t>
            </a:r>
            <a:r>
              <a:rPr lang="es-MX" b="1" dirty="0" err="1">
                <a:solidFill>
                  <a:srgbClr val="FF0000"/>
                </a:solidFill>
              </a:rPr>
              <a:t>is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sending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dirty="0" err="1"/>
              <a:t>some</a:t>
            </a:r>
            <a:r>
              <a:rPr lang="es-MX" dirty="0"/>
              <a:t> </a:t>
            </a:r>
            <a:endParaRPr lang="es-MX" dirty="0" smtClean="0"/>
          </a:p>
          <a:p>
            <a:r>
              <a:rPr lang="es-MX" dirty="0" smtClean="0"/>
              <a:t>e-mails </a:t>
            </a:r>
            <a:r>
              <a:rPr lang="es-MX" dirty="0" err="1"/>
              <a:t>right</a:t>
            </a:r>
            <a:r>
              <a:rPr lang="es-MX" dirty="0"/>
              <a:t> </a:t>
            </a:r>
            <a:r>
              <a:rPr lang="es-MX" dirty="0" err="1"/>
              <a:t>now</a:t>
            </a:r>
            <a:r>
              <a:rPr lang="es-MX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598876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4100" y="383891"/>
            <a:ext cx="7543800" cy="1028700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are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they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6100" y="1254230"/>
            <a:ext cx="4479800" cy="2986533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04800" y="4671588"/>
            <a:ext cx="11607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4400"/>
            </a:lvl1pPr>
          </a:lstStyle>
          <a:p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bother</a:t>
            </a:r>
            <a:r>
              <a:rPr lang="es-MX" dirty="0"/>
              <a:t> and </a:t>
            </a:r>
            <a:r>
              <a:rPr lang="es-MX" dirty="0" err="1"/>
              <a:t>his</a:t>
            </a:r>
            <a:r>
              <a:rPr lang="es-MX" dirty="0"/>
              <a:t> </a:t>
            </a:r>
            <a:r>
              <a:rPr lang="es-MX" dirty="0" err="1"/>
              <a:t>girlfriend</a:t>
            </a:r>
            <a:r>
              <a:rPr lang="es-MX" dirty="0"/>
              <a:t> </a:t>
            </a:r>
            <a:r>
              <a:rPr lang="es-MX" b="1" dirty="0">
                <a:solidFill>
                  <a:srgbClr val="FF0000"/>
                </a:solidFill>
              </a:rPr>
              <a:t>are </a:t>
            </a:r>
            <a:r>
              <a:rPr lang="es-MX" b="1" dirty="0" err="1">
                <a:solidFill>
                  <a:srgbClr val="FF0000"/>
                </a:solidFill>
              </a:rPr>
              <a:t>watching</a:t>
            </a:r>
            <a:r>
              <a:rPr lang="es-MX" dirty="0"/>
              <a:t> a </a:t>
            </a:r>
            <a:r>
              <a:rPr lang="es-MX" dirty="0" err="1"/>
              <a:t>movie</a:t>
            </a:r>
            <a:r>
              <a:rPr lang="es-MX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33296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0494" y="365617"/>
            <a:ext cx="5864906" cy="1028700"/>
          </a:xfrm>
        </p:spPr>
        <p:txBody>
          <a:bodyPr>
            <a:no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she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019" y="1242482"/>
            <a:ext cx="3437534" cy="5158318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2052298" y="2421258"/>
            <a:ext cx="454591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4400"/>
            </a:lvl1pPr>
          </a:lstStyle>
          <a:p>
            <a:r>
              <a:rPr lang="es-MX" dirty="0"/>
              <a:t>Melissa </a:t>
            </a:r>
            <a:r>
              <a:rPr lang="es-MX" b="1" dirty="0" err="1">
                <a:solidFill>
                  <a:srgbClr val="FF0000"/>
                </a:solidFill>
              </a:rPr>
              <a:t>is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taking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dirty="0" err="1"/>
              <a:t>some</a:t>
            </a:r>
            <a:r>
              <a:rPr lang="es-MX" dirty="0"/>
              <a:t> </a:t>
            </a:r>
            <a:r>
              <a:rPr lang="es-MX" dirty="0" err="1"/>
              <a:t>photos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Graduation</a:t>
            </a:r>
            <a:r>
              <a:rPr lang="es-MX" dirty="0"/>
              <a:t> </a:t>
            </a:r>
            <a:r>
              <a:rPr lang="es-MX" dirty="0" err="1"/>
              <a:t>now</a:t>
            </a:r>
            <a:r>
              <a:rPr lang="es-MX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038650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4100" y="439764"/>
            <a:ext cx="7543800" cy="1028700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are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they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621" y="1468464"/>
            <a:ext cx="4738758" cy="2961724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77800" y="4735613"/>
            <a:ext cx="118237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4400"/>
            </a:lvl1pPr>
          </a:lstStyle>
          <a:p>
            <a:r>
              <a:rPr lang="es-MX" dirty="0" err="1"/>
              <a:t>Right</a:t>
            </a:r>
            <a:r>
              <a:rPr lang="es-MX" dirty="0"/>
              <a:t> </a:t>
            </a:r>
            <a:r>
              <a:rPr lang="es-MX" dirty="0" err="1"/>
              <a:t>now</a:t>
            </a:r>
            <a:r>
              <a:rPr lang="es-MX" dirty="0"/>
              <a:t>,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friends</a:t>
            </a:r>
            <a:r>
              <a:rPr lang="es-MX" dirty="0"/>
              <a:t> and I </a:t>
            </a:r>
            <a:r>
              <a:rPr lang="es-MX" b="1" dirty="0">
                <a:solidFill>
                  <a:srgbClr val="FF0000"/>
                </a:solidFill>
              </a:rPr>
              <a:t>are </a:t>
            </a:r>
            <a:r>
              <a:rPr lang="es-MX" b="1" dirty="0" err="1">
                <a:solidFill>
                  <a:srgbClr val="FF0000"/>
                </a:solidFill>
              </a:rPr>
              <a:t>singing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dirty="0"/>
              <a:t>in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party</a:t>
            </a:r>
            <a:r>
              <a:rPr lang="es-MX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11285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4100" y="466071"/>
            <a:ext cx="7543800" cy="1028700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she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4264" y="1494771"/>
            <a:ext cx="5906553" cy="3322438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602190" y="4833157"/>
            <a:ext cx="110738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4400"/>
            </a:lvl1pPr>
          </a:lstStyle>
          <a:p>
            <a:r>
              <a:rPr lang="es-MX" dirty="0"/>
              <a:t>Kathy </a:t>
            </a:r>
            <a:r>
              <a:rPr lang="es-MX" b="1" dirty="0" err="1">
                <a:solidFill>
                  <a:srgbClr val="FF0000"/>
                </a:solidFill>
              </a:rPr>
              <a:t>is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taking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dirty="0"/>
              <a:t>a </a:t>
            </a:r>
            <a:r>
              <a:rPr lang="es-MX" dirty="0" err="1"/>
              <a:t>shower</a:t>
            </a:r>
            <a:r>
              <a:rPr lang="es-MX" dirty="0"/>
              <a:t> at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moment</a:t>
            </a:r>
            <a:r>
              <a:rPr lang="es-MX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64498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4100" y="396924"/>
            <a:ext cx="7543800" cy="1028700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are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they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023" y="1425625"/>
            <a:ext cx="4909951" cy="3267349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14300" y="4771351"/>
            <a:ext cx="1168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4400"/>
            </a:lvl1pPr>
          </a:lstStyle>
          <a:p>
            <a:r>
              <a:rPr lang="es-MX" dirty="0"/>
              <a:t>Jack and </a:t>
            </a:r>
            <a:r>
              <a:rPr lang="es-MX" dirty="0" err="1"/>
              <a:t>Sophie</a:t>
            </a:r>
            <a:r>
              <a:rPr lang="es-MX" dirty="0"/>
              <a:t> </a:t>
            </a:r>
            <a:r>
              <a:rPr lang="es-MX" b="1" dirty="0">
                <a:solidFill>
                  <a:srgbClr val="FF0000"/>
                </a:solidFill>
              </a:rPr>
              <a:t>are </a:t>
            </a:r>
            <a:r>
              <a:rPr lang="es-MX" b="1" dirty="0" err="1">
                <a:solidFill>
                  <a:srgbClr val="FF0000"/>
                </a:solidFill>
              </a:rPr>
              <a:t>running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dirty="0"/>
              <a:t>in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marathon</a:t>
            </a:r>
            <a:r>
              <a:rPr lang="es-MX" dirty="0"/>
              <a:t> </a:t>
            </a:r>
            <a:r>
              <a:rPr lang="es-MX" dirty="0" err="1"/>
              <a:t>now</a:t>
            </a:r>
            <a:r>
              <a:rPr lang="es-MX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650768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4100" y="256521"/>
            <a:ext cx="7543800" cy="1028700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he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551" y="1180326"/>
            <a:ext cx="4894685" cy="3582174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222250" y="4762500"/>
            <a:ext cx="117475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4400"/>
            </a:lvl1pPr>
          </a:lstStyle>
          <a:p>
            <a:r>
              <a:rPr lang="es-MX" dirty="0" err="1"/>
              <a:t>My</a:t>
            </a:r>
            <a:r>
              <a:rPr lang="es-MX" dirty="0"/>
              <a:t> dad </a:t>
            </a:r>
            <a:r>
              <a:rPr lang="es-MX" b="1" dirty="0" err="1">
                <a:solidFill>
                  <a:srgbClr val="FF0000"/>
                </a:solidFill>
              </a:rPr>
              <a:t>is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cooking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dirty="0" err="1"/>
              <a:t>some</a:t>
            </a:r>
            <a:r>
              <a:rPr lang="es-MX" dirty="0"/>
              <a:t> </a:t>
            </a:r>
            <a:r>
              <a:rPr lang="es-MX" dirty="0" err="1"/>
              <a:t>fish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me and </a:t>
            </a:r>
            <a:r>
              <a:rPr lang="es-MX" dirty="0" err="1"/>
              <a:t>my</a:t>
            </a:r>
            <a:r>
              <a:rPr lang="es-MX" dirty="0"/>
              <a:t> </a:t>
            </a:r>
            <a:r>
              <a:rPr lang="es-MX" dirty="0" err="1"/>
              <a:t>family</a:t>
            </a:r>
            <a:r>
              <a:rPr lang="es-MX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7660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49500" y="288271"/>
            <a:ext cx="7543800" cy="1028700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he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4315" y="1215254"/>
            <a:ext cx="5054170" cy="3369447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23850" y="4788409"/>
            <a:ext cx="115951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4400"/>
            </a:lvl1pPr>
          </a:lstStyle>
          <a:p>
            <a:r>
              <a:rPr lang="es-MX" dirty="0"/>
              <a:t>David </a:t>
            </a:r>
            <a:r>
              <a:rPr lang="es-MX" b="1" dirty="0" err="1">
                <a:solidFill>
                  <a:srgbClr val="FF0000"/>
                </a:solidFill>
              </a:rPr>
              <a:t>is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trying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dirty="0"/>
              <a:t>to </a:t>
            </a:r>
            <a:r>
              <a:rPr lang="es-MX" dirty="0" err="1"/>
              <a:t>read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book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his</a:t>
            </a:r>
            <a:r>
              <a:rPr lang="es-MX" dirty="0"/>
              <a:t> </a:t>
            </a:r>
            <a:r>
              <a:rPr lang="es-MX" dirty="0" err="1"/>
              <a:t>homework</a:t>
            </a:r>
            <a:r>
              <a:rPr lang="es-MX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9843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927100" y="113792"/>
            <a:ext cx="11074400" cy="77520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 Disciplinar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27100" y="1054101"/>
            <a:ext cx="11074400" cy="5803900"/>
          </a:xfrm>
        </p:spPr>
        <p:txBody>
          <a:bodyPr>
            <a:noAutofit/>
          </a:bodyPr>
          <a:lstStyle/>
          <a:p>
            <a:pPr algn="just"/>
            <a:r>
              <a:rPr lang="es-MX" sz="2400" dirty="0">
                <a:solidFill>
                  <a:schemeClr val="tx1"/>
                </a:solidFill>
              </a:rPr>
              <a:t>4 Escucha, interpreta y emite mensajes pertinentes en distintos contextos mediante la utilización de medios, códigos y herramientas apropiados. </a:t>
            </a:r>
          </a:p>
          <a:p>
            <a:pPr algn="just"/>
            <a:r>
              <a:rPr lang="es-MX" sz="2400" dirty="0">
                <a:solidFill>
                  <a:schemeClr val="tx1"/>
                </a:solidFill>
              </a:rPr>
              <a:t>4.4 Se comunica en una segunda lengua en situaciones cotidianas. </a:t>
            </a:r>
          </a:p>
          <a:p>
            <a:pPr algn="just"/>
            <a:r>
              <a:rPr lang="es-MX" sz="2400" dirty="0">
                <a:solidFill>
                  <a:schemeClr val="tx1"/>
                </a:solidFill>
              </a:rPr>
              <a:t>7. Aprende por iniciativa e interés propio a lo largo de la vida. </a:t>
            </a:r>
          </a:p>
          <a:p>
            <a:pPr algn="just"/>
            <a:r>
              <a:rPr lang="es-MX" sz="2400" dirty="0">
                <a:solidFill>
                  <a:schemeClr val="tx1"/>
                </a:solidFill>
              </a:rPr>
              <a:t>7.1 Define metas y da seguimiento a sus procesos de construcción de conocimiento. </a:t>
            </a:r>
          </a:p>
          <a:p>
            <a:pPr algn="just"/>
            <a:r>
              <a:rPr lang="es-MX" sz="2400" dirty="0">
                <a:solidFill>
                  <a:schemeClr val="tx1"/>
                </a:solidFill>
              </a:rPr>
              <a:t>10. Mantiene una actitud respetuosa hacia la interculturalidad y la diversidad de creencias, valores, ideas y prácticas sociales. </a:t>
            </a:r>
          </a:p>
          <a:p>
            <a:pPr algn="just"/>
            <a:r>
              <a:rPr lang="es-MX" sz="2400" dirty="0">
                <a:solidFill>
                  <a:schemeClr val="tx1"/>
                </a:solidFill>
              </a:rPr>
              <a:t>10.2 Dialoga y aprende de personas con distintos puntos de vista y tradiciones culturales mediante la ubicación de sus propias circunstancias en un contexto más amplio. 	</a:t>
            </a:r>
          </a:p>
          <a:p>
            <a:pPr algn="just"/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7" name="Rectángulo 6">
            <a:hlinkClick r:id="rId2" action="ppaction://hlinksldjump"/>
          </p:cNvPr>
          <p:cNvSpPr/>
          <p:nvPr/>
        </p:nvSpPr>
        <p:spPr>
          <a:xfrm>
            <a:off x="8420100" y="5934670"/>
            <a:ext cx="3581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3197795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4100" y="239435"/>
            <a:ext cx="7543800" cy="1028700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happening?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0746" y="1179235"/>
            <a:ext cx="5552759" cy="416457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2353242" y="5343805"/>
            <a:ext cx="75277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dirty="0" err="1"/>
              <a:t>Right</a:t>
            </a:r>
            <a:r>
              <a:rPr lang="es-MX" sz="4400" dirty="0"/>
              <a:t> </a:t>
            </a:r>
            <a:r>
              <a:rPr lang="es-MX" sz="4400" dirty="0" err="1"/>
              <a:t>now</a:t>
            </a:r>
            <a:r>
              <a:rPr lang="es-MX" sz="4400" dirty="0"/>
              <a:t>, </a:t>
            </a:r>
            <a:r>
              <a:rPr lang="es-MX" sz="4400" dirty="0" err="1"/>
              <a:t>it</a:t>
            </a:r>
            <a:r>
              <a:rPr lang="es-MX" sz="4400" dirty="0"/>
              <a:t> </a:t>
            </a:r>
            <a:r>
              <a:rPr lang="es-MX" sz="4400" b="1" dirty="0" err="1">
                <a:solidFill>
                  <a:srgbClr val="FF0000"/>
                </a:solidFill>
              </a:rPr>
              <a:t>is</a:t>
            </a:r>
            <a:r>
              <a:rPr lang="es-MX" sz="4400" b="1" dirty="0">
                <a:solidFill>
                  <a:srgbClr val="FF0000"/>
                </a:solidFill>
              </a:rPr>
              <a:t> </a:t>
            </a:r>
            <a:r>
              <a:rPr lang="es-MX" sz="4400" b="1" dirty="0" err="1">
                <a:solidFill>
                  <a:srgbClr val="FF0000"/>
                </a:solidFill>
              </a:rPr>
              <a:t>raining</a:t>
            </a:r>
            <a:r>
              <a:rPr lang="es-MX" sz="4400" b="1" dirty="0">
                <a:solidFill>
                  <a:srgbClr val="FF0000"/>
                </a:solidFill>
              </a:rPr>
              <a:t> </a:t>
            </a:r>
            <a:r>
              <a:rPr lang="es-MX" sz="4400" dirty="0"/>
              <a:t>so </a:t>
            </a:r>
            <a:r>
              <a:rPr lang="es-MX" sz="4400" dirty="0" err="1"/>
              <a:t>hard</a:t>
            </a:r>
            <a:r>
              <a:rPr lang="es-MX" sz="4400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0665250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49800" y="537180"/>
            <a:ext cx="7264400" cy="1326496"/>
          </a:xfrm>
        </p:spPr>
        <p:txBody>
          <a:bodyPr>
            <a:no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she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26" y="441276"/>
            <a:ext cx="4346575" cy="4360685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4487344" y="2528661"/>
            <a:ext cx="77893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4400"/>
            </a:lvl1pPr>
          </a:lstStyle>
          <a:p>
            <a:r>
              <a:rPr lang="es-MX" dirty="0"/>
              <a:t>Karla </a:t>
            </a:r>
            <a:r>
              <a:rPr lang="es-MX" b="1" dirty="0" err="1">
                <a:solidFill>
                  <a:srgbClr val="FF0000"/>
                </a:solidFill>
              </a:rPr>
              <a:t>is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putting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dirty="0" err="1"/>
              <a:t>make</a:t>
            </a:r>
            <a:r>
              <a:rPr lang="es-MX" dirty="0"/>
              <a:t> up </a:t>
            </a:r>
            <a:r>
              <a:rPr lang="es-MX" dirty="0" err="1"/>
              <a:t>for</a:t>
            </a:r>
            <a:r>
              <a:rPr lang="es-MX" dirty="0"/>
              <a:t> </a:t>
            </a:r>
          </a:p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party</a:t>
            </a:r>
            <a:r>
              <a:rPr lang="es-MX" dirty="0"/>
              <a:t> </a:t>
            </a:r>
            <a:r>
              <a:rPr lang="es-MX" dirty="0" err="1"/>
              <a:t>right</a:t>
            </a:r>
            <a:r>
              <a:rPr lang="es-MX" dirty="0"/>
              <a:t> </a:t>
            </a:r>
            <a:r>
              <a:rPr lang="es-MX" dirty="0" err="1"/>
              <a:t>now</a:t>
            </a:r>
            <a:r>
              <a:rPr lang="es-MX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1482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4100" y="259696"/>
            <a:ext cx="7543800" cy="1028700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is</a:t>
            </a:r>
            <a:r>
              <a:rPr lang="es-MX" sz="48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he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doing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?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299" y="1151754"/>
            <a:ext cx="5231664" cy="3735408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073330" y="5032841"/>
            <a:ext cx="100076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4400"/>
            </a:lvl1pPr>
          </a:lstStyle>
          <a:p>
            <a:r>
              <a:rPr lang="es-MX" dirty="0"/>
              <a:t>Steve </a:t>
            </a:r>
            <a:r>
              <a:rPr lang="es-MX" b="1" dirty="0" err="1">
                <a:solidFill>
                  <a:srgbClr val="FF0000"/>
                </a:solidFill>
              </a:rPr>
              <a:t>is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playing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dirty="0" err="1"/>
              <a:t>videogames</a:t>
            </a:r>
            <a:r>
              <a:rPr lang="es-MX" dirty="0"/>
              <a:t> </a:t>
            </a:r>
            <a:r>
              <a:rPr lang="es-MX" dirty="0" err="1"/>
              <a:t>alone</a:t>
            </a:r>
            <a:r>
              <a:rPr lang="es-MX" dirty="0"/>
              <a:t> </a:t>
            </a:r>
            <a:r>
              <a:rPr lang="es-MX" dirty="0" err="1"/>
              <a:t>now</a:t>
            </a:r>
            <a:r>
              <a:rPr lang="es-MX" dirty="0"/>
              <a:t>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860767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0"/>
            <a:ext cx="9209050" cy="990600"/>
          </a:xfr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51434" indent="0">
              <a:buNone/>
            </a:pPr>
            <a:r>
              <a:rPr lang="es-MX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And </a:t>
            </a:r>
            <a:r>
              <a:rPr lang="es-MX" sz="48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you</a:t>
            </a:r>
            <a:r>
              <a:rPr lang="es-MX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…</a:t>
            </a:r>
            <a:r>
              <a:rPr 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What are you doing?</a:t>
            </a:r>
          </a:p>
        </p:txBody>
      </p:sp>
      <p:graphicFrame>
        <p:nvGraphicFramePr>
          <p:cNvPr id="5" name="4 Diagrama"/>
          <p:cNvGraphicFramePr/>
          <p:nvPr>
            <p:extLst/>
          </p:nvPr>
        </p:nvGraphicFramePr>
        <p:xfrm>
          <a:off x="222288" y="1399837"/>
          <a:ext cx="11606509" cy="3599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3 Imagen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831" y="175478"/>
            <a:ext cx="903966" cy="970359"/>
          </a:xfrm>
          <a:prstGeom prst="rect">
            <a:avLst/>
          </a:prstGeom>
        </p:spPr>
      </p:pic>
      <p:sp>
        <p:nvSpPr>
          <p:cNvPr id="7" name="Rectángulo redondeado 6">
            <a:hlinkClick r:id="rId8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8040469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500"/>
                            </p:stCondLst>
                            <p:childTnLst>
                              <p:par>
                                <p:cTn id="1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00"/>
                            </p:stCondLst>
                            <p:childTnLst>
                              <p:par>
                                <p:cTn id="14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5" grpId="0">
        <p:bldSub>
          <a:bldDgm bld="lvlOne"/>
        </p:bldSub>
      </p:bldGraphic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8879" y="0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es-MX" sz="5400" dirty="0" err="1" smtClean="0"/>
              <a:t>STRUCTURE</a:t>
            </a:r>
            <a:endParaRPr lang="es-MX" sz="5400" dirty="0"/>
          </a:p>
        </p:txBody>
      </p:sp>
      <p:grpSp>
        <p:nvGrpSpPr>
          <p:cNvPr id="4" name="28 Grupo"/>
          <p:cNvGrpSpPr/>
          <p:nvPr/>
        </p:nvGrpSpPr>
        <p:grpSpPr>
          <a:xfrm>
            <a:off x="5271551" y="727817"/>
            <a:ext cx="6729949" cy="5215783"/>
            <a:chOff x="5940152" y="4221088"/>
            <a:chExt cx="2952328" cy="4150628"/>
          </a:xfrm>
        </p:grpSpPr>
        <p:sp>
          <p:nvSpPr>
            <p:cNvPr id="5" name="25 Rectángulo redondeado"/>
            <p:cNvSpPr/>
            <p:nvPr/>
          </p:nvSpPr>
          <p:spPr>
            <a:xfrm>
              <a:off x="5940152" y="4221088"/>
              <a:ext cx="2952328" cy="4150628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4000" b="1">
                <a:solidFill>
                  <a:schemeClr val="bg1"/>
                </a:solidFill>
              </a:endParaRPr>
            </a:p>
          </p:txBody>
        </p:sp>
        <p:sp>
          <p:nvSpPr>
            <p:cNvPr id="6" name="24 CuadroTexto"/>
            <p:cNvSpPr txBox="1"/>
            <p:nvPr/>
          </p:nvSpPr>
          <p:spPr>
            <a:xfrm>
              <a:off x="6034467" y="4603215"/>
              <a:ext cx="787265" cy="3012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s-MX" sz="4000" b="1" dirty="0">
                  <a:solidFill>
                    <a:schemeClr val="bg1"/>
                  </a:solidFill>
                </a:rPr>
                <a:t>AM</a:t>
              </a:r>
            </a:p>
            <a:p>
              <a:pPr algn="ctr">
                <a:lnSpc>
                  <a:spcPct val="200000"/>
                </a:lnSpc>
              </a:pPr>
              <a:r>
                <a:rPr lang="es-MX" sz="4000" b="1" dirty="0">
                  <a:solidFill>
                    <a:schemeClr val="bg1"/>
                  </a:solidFill>
                </a:rPr>
                <a:t>IS</a:t>
              </a:r>
            </a:p>
            <a:p>
              <a:pPr algn="ctr">
                <a:lnSpc>
                  <a:spcPct val="200000"/>
                </a:lnSpc>
              </a:pPr>
              <a:r>
                <a:rPr lang="es-MX" sz="4000" b="1" dirty="0">
                  <a:solidFill>
                    <a:schemeClr val="bg1"/>
                  </a:solidFill>
                </a:rPr>
                <a:t>ARE</a:t>
              </a:r>
            </a:p>
          </p:txBody>
        </p:sp>
        <p:sp>
          <p:nvSpPr>
            <p:cNvPr id="7" name="26 Más"/>
            <p:cNvSpPr/>
            <p:nvPr/>
          </p:nvSpPr>
          <p:spPr>
            <a:xfrm>
              <a:off x="6980206" y="5888860"/>
              <a:ext cx="392558" cy="823446"/>
            </a:xfrm>
            <a:prstGeom prst="mathPlu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4000" b="1">
                <a:solidFill>
                  <a:schemeClr val="bg1"/>
                </a:solidFill>
              </a:endParaRPr>
            </a:p>
          </p:txBody>
        </p:sp>
        <p:sp>
          <p:nvSpPr>
            <p:cNvPr id="8" name="27 CuadroTexto"/>
            <p:cNvSpPr txBox="1"/>
            <p:nvPr/>
          </p:nvSpPr>
          <p:spPr>
            <a:xfrm>
              <a:off x="7463795" y="4422011"/>
              <a:ext cx="1357403" cy="3502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0" b="1" dirty="0" err="1">
                  <a:solidFill>
                    <a:schemeClr val="bg1"/>
                  </a:solidFill>
                </a:rPr>
                <a:t>dancing</a:t>
              </a:r>
              <a:endParaRPr lang="es-MX" sz="4000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sz="4000" b="1" dirty="0">
                  <a:solidFill>
                    <a:schemeClr val="bg1"/>
                  </a:solidFill>
                </a:rPr>
                <a:t>sleeping</a:t>
              </a:r>
            </a:p>
            <a:p>
              <a:pPr algn="ctr"/>
              <a:r>
                <a:rPr lang="es-MX" sz="4000" b="1" dirty="0" err="1">
                  <a:solidFill>
                    <a:schemeClr val="bg1"/>
                  </a:solidFill>
                </a:rPr>
                <a:t>doing</a:t>
              </a:r>
              <a:endParaRPr lang="es-MX" sz="4000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sz="4000" b="1" dirty="0" err="1">
                  <a:solidFill>
                    <a:schemeClr val="bg1"/>
                  </a:solidFill>
                </a:rPr>
                <a:t>crying</a:t>
              </a:r>
              <a:endParaRPr lang="es-MX" sz="4000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sz="4000" b="1" dirty="0" err="1">
                  <a:solidFill>
                    <a:schemeClr val="bg1"/>
                  </a:solidFill>
                </a:rPr>
                <a:t>watching</a:t>
              </a:r>
              <a:endParaRPr lang="es-MX" sz="4000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sz="4000" b="1" dirty="0" err="1">
                  <a:solidFill>
                    <a:schemeClr val="bg1"/>
                  </a:solidFill>
                </a:rPr>
                <a:t>eating</a:t>
              </a:r>
              <a:endParaRPr lang="es-MX" sz="4000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sz="4000" b="1" dirty="0">
                  <a:solidFill>
                    <a:schemeClr val="bg1"/>
                  </a:solidFill>
                </a:rPr>
                <a:t>etc.</a:t>
              </a:r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493048" y="4038116"/>
            <a:ext cx="45709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You</a:t>
            </a:r>
            <a:r>
              <a:rPr lang="es-MX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/ </a:t>
            </a:r>
            <a:r>
              <a:rPr lang="es-MX" sz="4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We</a:t>
            </a:r>
            <a:r>
              <a:rPr lang="es-MX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/ </a:t>
            </a:r>
            <a:r>
              <a:rPr lang="es-MX" sz="4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They</a:t>
            </a:r>
            <a:endParaRPr lang="es-MX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482947" y="1495924"/>
            <a:ext cx="3898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341683" y="2752740"/>
            <a:ext cx="37673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He / </a:t>
            </a:r>
            <a:r>
              <a:rPr lang="es-MX" sz="4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She</a:t>
            </a:r>
            <a:r>
              <a:rPr lang="es-MX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/ </a:t>
            </a:r>
            <a:r>
              <a:rPr lang="es-MX" sz="4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It</a:t>
            </a:r>
            <a:r>
              <a:rPr lang="es-MX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endParaRPr lang="es-MX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1" name="Rectángulo redondeado 10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299730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9750" y="207736"/>
            <a:ext cx="8572500" cy="123835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There are some expressions that we use in </a:t>
            </a:r>
            <a:r>
              <a:rPr lang="en-US" sz="3600" b="1" dirty="0" smtClean="0">
                <a:solidFill>
                  <a:srgbClr val="FF0000"/>
                </a:solidFill>
              </a:rPr>
              <a:t>PRESENT CONTINUOUS.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5" name="4 Hexágono"/>
          <p:cNvSpPr/>
          <p:nvPr/>
        </p:nvSpPr>
        <p:spPr>
          <a:xfrm>
            <a:off x="911101" y="1297725"/>
            <a:ext cx="2817264" cy="2459804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/>
              <a:t>NOW</a:t>
            </a:r>
          </a:p>
        </p:txBody>
      </p:sp>
      <p:sp>
        <p:nvSpPr>
          <p:cNvPr id="6" name="5 Hexágono"/>
          <p:cNvSpPr/>
          <p:nvPr/>
        </p:nvSpPr>
        <p:spPr>
          <a:xfrm>
            <a:off x="927381" y="3967091"/>
            <a:ext cx="2817264" cy="2459804"/>
          </a:xfrm>
          <a:prstGeom prst="hexagon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err="1" smtClean="0"/>
              <a:t>RIGHT</a:t>
            </a:r>
            <a:endParaRPr lang="es-MX" sz="3200" b="1" dirty="0" smtClean="0"/>
          </a:p>
          <a:p>
            <a:pPr algn="ctr"/>
            <a:r>
              <a:rPr lang="es-MX" sz="3200" b="1" dirty="0" err="1" smtClean="0"/>
              <a:t>NOW</a:t>
            </a:r>
            <a:endParaRPr lang="es-MX" sz="3200" b="1" dirty="0"/>
          </a:p>
        </p:txBody>
      </p:sp>
      <p:sp>
        <p:nvSpPr>
          <p:cNvPr id="7" name="6 Hexágono"/>
          <p:cNvSpPr/>
          <p:nvPr/>
        </p:nvSpPr>
        <p:spPr>
          <a:xfrm>
            <a:off x="7698336" y="1297725"/>
            <a:ext cx="2817264" cy="245980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/>
              <a:t>LISTEN!</a:t>
            </a:r>
            <a:endParaRPr lang="es-MX" sz="3200" b="1" dirty="0"/>
          </a:p>
        </p:txBody>
      </p:sp>
      <p:sp>
        <p:nvSpPr>
          <p:cNvPr id="8" name="7 Hexágono"/>
          <p:cNvSpPr/>
          <p:nvPr/>
        </p:nvSpPr>
        <p:spPr>
          <a:xfrm>
            <a:off x="3884007" y="2362750"/>
            <a:ext cx="3674966" cy="3208681"/>
          </a:xfrm>
          <a:prstGeom prst="hex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/>
              <a:t>AT THE MOMENT</a:t>
            </a:r>
          </a:p>
        </p:txBody>
      </p:sp>
      <p:sp>
        <p:nvSpPr>
          <p:cNvPr id="9" name="8 Hexágono"/>
          <p:cNvSpPr/>
          <p:nvPr/>
        </p:nvSpPr>
        <p:spPr>
          <a:xfrm>
            <a:off x="7698336" y="4055991"/>
            <a:ext cx="2817264" cy="2459804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/>
              <a:t>LOOK!</a:t>
            </a:r>
            <a:endParaRPr lang="es-MX" sz="3200" b="1" dirty="0"/>
          </a:p>
        </p:txBody>
      </p:sp>
      <p:sp>
        <p:nvSpPr>
          <p:cNvPr id="10" name="Rectángulo redondeado 9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612452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11200" y="558800"/>
            <a:ext cx="10566399" cy="5499100"/>
          </a:xfrm>
        </p:spPr>
        <p:txBody>
          <a:bodyPr>
            <a:noAutofit/>
          </a:bodyPr>
          <a:lstStyle/>
          <a:p>
            <a:pPr algn="ctr"/>
            <a:r>
              <a:rPr lang="en-US" sz="6600" b="1" cap="none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What is happening in the following pictures</a:t>
            </a:r>
            <a:br>
              <a:rPr lang="en-US" sz="6600" b="1" cap="none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n-US" sz="6600" b="1" cap="none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en-US" sz="6600" b="1" cap="none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n-US" sz="6600" b="1" cap="none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Makes sentences on your notebook</a:t>
            </a:r>
          </a:p>
        </p:txBody>
      </p:sp>
      <p:sp>
        <p:nvSpPr>
          <p:cNvPr id="3" name="Rectángulo redondeado 2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6917773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68" y="1148028"/>
            <a:ext cx="7075031" cy="4718161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1877624" y="5852828"/>
            <a:ext cx="8942776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They are ______________.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0" y="0"/>
            <a:ext cx="7531100" cy="85725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are they doing?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731493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6451600" cy="857250"/>
          </a:xfrm>
        </p:spPr>
        <p:txBody>
          <a:bodyPr>
            <a:noAutofit/>
          </a:bodyPr>
          <a:lstStyle/>
          <a:p>
            <a:pPr algn="ctr"/>
            <a:r>
              <a:rPr lang="en-US" sz="5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he doing?</a:t>
            </a:r>
            <a:endParaRPr lang="en-US" sz="54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4958" y="181250"/>
            <a:ext cx="4378642" cy="5629682"/>
          </a:xfr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235920" y="3740832"/>
            <a:ext cx="8019079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He is ______________.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329253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44" y="857250"/>
            <a:ext cx="6436756" cy="4827567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3964379" y="5896657"/>
            <a:ext cx="7630721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It is ______________.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0" y="0"/>
            <a:ext cx="11595100" cy="85725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happening in the picture?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81227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9578" y="45834"/>
            <a:ext cx="2253522" cy="817385"/>
          </a:xfrm>
        </p:spPr>
        <p:txBody>
          <a:bodyPr/>
          <a:lstStyle/>
          <a:p>
            <a:r>
              <a:rPr lang="es-MX" dirty="0" smtClean="0"/>
              <a:t>TEMAS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64066" y="946561"/>
            <a:ext cx="2679700" cy="7401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TEMA 1</a:t>
            </a:r>
            <a:endParaRPr lang="es-MX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dondear rectángulo de esquina del mismo lado 3">
            <a:hlinkClick r:id="rId2" action="ppaction://hlinksldjump"/>
          </p:cNvPr>
          <p:cNvSpPr/>
          <p:nvPr/>
        </p:nvSpPr>
        <p:spPr>
          <a:xfrm>
            <a:off x="1243916" y="2200160"/>
            <a:ext cx="4320000" cy="1253598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Descripción de personas en relación con la apariencia física y la </a:t>
            </a:r>
            <a:r>
              <a:rPr lang="es-MX" sz="2400" dirty="0" smtClean="0"/>
              <a:t>personalidad</a:t>
            </a:r>
            <a:endParaRPr lang="es-MX" sz="28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7602838" y="946561"/>
            <a:ext cx="2679700" cy="7401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TEMA 2</a:t>
            </a:r>
            <a:endParaRPr lang="es-MX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Redondear rectángulo de esquina del mismo lado 5">
            <a:hlinkClick r:id="rId3" action="ppaction://hlinksldjump"/>
          </p:cNvPr>
          <p:cNvSpPr/>
          <p:nvPr/>
        </p:nvSpPr>
        <p:spPr>
          <a:xfrm>
            <a:off x="6782688" y="2200160"/>
            <a:ext cx="4320000" cy="1253598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Descripción de lo que las personas hacen en el momento que se les observa</a:t>
            </a:r>
            <a:r>
              <a:rPr lang="es-MX" sz="2800" dirty="0"/>
              <a:t>	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4787558" y="4037959"/>
            <a:ext cx="2679700" cy="7401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TEMA 3</a:t>
            </a:r>
            <a:endParaRPr lang="es-MX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Redondear rectángulo de esquina del mismo lado 7">
            <a:hlinkClick r:id="rId4" action="ppaction://hlinksldjump"/>
          </p:cNvPr>
          <p:cNvSpPr/>
          <p:nvPr/>
        </p:nvSpPr>
        <p:spPr>
          <a:xfrm>
            <a:off x="1243916" y="5024857"/>
            <a:ext cx="9766984" cy="1057656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/>
              <a:t>Descripción de hábitos, rutinas y actividades en progreso en Tiempo Presente Simple </a:t>
            </a:r>
            <a:r>
              <a:rPr lang="es-MX" sz="2800" dirty="0" smtClean="0"/>
              <a:t>y Presente </a:t>
            </a:r>
            <a:r>
              <a:rPr lang="es-MX" sz="2800" dirty="0"/>
              <a:t>Continuo	</a:t>
            </a:r>
          </a:p>
        </p:txBody>
      </p:sp>
    </p:spTree>
    <p:extLst>
      <p:ext uri="{BB962C8B-B14F-4D97-AF65-F5344CB8AC3E}">
        <p14:creationId xmlns:p14="http://schemas.microsoft.com/office/powerpoint/2010/main" val="22722145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5" grpId="0" build="p" animBg="1"/>
      <p:bldP spid="6" grpId="0" animBg="1"/>
      <p:bldP spid="7" grpId="0" build="p" animBg="1"/>
      <p:bldP spid="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0500" y="1030894"/>
            <a:ext cx="8823671" cy="4969527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724900" cy="857250"/>
          </a:xfrm>
        </p:spPr>
        <p:txBody>
          <a:bodyPr>
            <a:noAutofit/>
          </a:bodyPr>
          <a:lstStyle/>
          <a:p>
            <a:pPr algn="ctr"/>
            <a:r>
              <a:rPr lang="en-US" sz="5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</a:t>
            </a:r>
            <a:r>
              <a:rPr lang="en-US" sz="5400" b="1" cap="none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</a:t>
            </a:r>
            <a:r>
              <a:rPr lang="en-US" sz="5400" b="1" cap="none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andance</a:t>
            </a:r>
            <a:r>
              <a:rPr lang="en-US" sz="5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doing?</a:t>
            </a:r>
            <a:endParaRPr lang="en-US" sz="54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0" y="5887132"/>
            <a:ext cx="9165436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Candace is ______________.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8052346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487692" cy="857250"/>
          </a:xfrm>
        </p:spPr>
        <p:txBody>
          <a:bodyPr>
            <a:noAutofit/>
          </a:bodyPr>
          <a:lstStyle/>
          <a:p>
            <a:pPr algn="ctr"/>
            <a:r>
              <a:rPr lang="en-US" sz="5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the hamster doing?</a:t>
            </a:r>
            <a:endParaRPr lang="en-US" sz="54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141" y="162799"/>
            <a:ext cx="5521920" cy="5521920"/>
          </a:xfr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254001" y="5142667"/>
            <a:ext cx="11252200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hamster is ______________.</a:t>
            </a:r>
          </a:p>
        </p:txBody>
      </p:sp>
      <p:sp>
        <p:nvSpPr>
          <p:cNvPr id="7" name="Rectángulo redondeado 6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7413571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463" y="965098"/>
            <a:ext cx="7353300" cy="5514974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-596900" y="5622822"/>
            <a:ext cx="10604500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baby is ______________.</a:t>
            </a: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-1" y="0"/>
            <a:ext cx="8455929" cy="857250"/>
          </a:xfrm>
        </p:spPr>
        <p:txBody>
          <a:bodyPr>
            <a:noAutofit/>
          </a:bodyPr>
          <a:lstStyle/>
          <a:p>
            <a:pPr algn="ctr"/>
            <a:r>
              <a:rPr lang="en-US" sz="5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the baby doing?</a:t>
            </a:r>
            <a:endParaRPr lang="en-US" sz="54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875388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924800" cy="857250"/>
          </a:xfrm>
        </p:spPr>
        <p:txBody>
          <a:bodyPr>
            <a:noAutofit/>
          </a:bodyPr>
          <a:lstStyle/>
          <a:p>
            <a:pPr algn="ctr"/>
            <a:r>
              <a:rPr lang="en-US" sz="5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the fish doing?</a:t>
            </a:r>
            <a:endParaRPr lang="en-US" sz="54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999" y="857250"/>
            <a:ext cx="7056549" cy="5162550"/>
          </a:xfr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701800" y="5591175"/>
            <a:ext cx="9842499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fish is ______________.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247769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5002" y="933980"/>
            <a:ext cx="7447919" cy="4965852"/>
          </a:xfrm>
          <a:prstGeom prst="rect">
            <a:avLst/>
          </a:prstGeom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857250"/>
          </a:xfrm>
        </p:spPr>
        <p:txBody>
          <a:bodyPr>
            <a:noAutofit/>
          </a:bodyPr>
          <a:lstStyle/>
          <a:p>
            <a:pPr algn="ctr"/>
            <a:r>
              <a:rPr lang="en-US" sz="5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are they doing?</a:t>
            </a:r>
            <a:endParaRPr lang="en-US" sz="54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-101600" y="5899832"/>
            <a:ext cx="11620499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boys are______________.</a:t>
            </a:r>
            <a:endParaRPr 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412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6667500" cy="857250"/>
          </a:xfrm>
        </p:spPr>
        <p:txBody>
          <a:bodyPr>
            <a:noAutofit/>
          </a:bodyPr>
          <a:lstStyle/>
          <a:p>
            <a:pPr algn="ctr"/>
            <a:r>
              <a:rPr lang="en-US" sz="5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he doing?</a:t>
            </a:r>
            <a:endParaRPr lang="en-US" sz="54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00" y="1037573"/>
            <a:ext cx="6167700" cy="4485601"/>
          </a:xfr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052894" y="5274872"/>
            <a:ext cx="7720006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He is ______________.</a:t>
            </a:r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9965988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810500" cy="857250"/>
          </a:xfrm>
        </p:spPr>
        <p:txBody>
          <a:bodyPr>
            <a:noAutofit/>
          </a:bodyPr>
          <a:lstStyle/>
          <a:p>
            <a:pPr algn="ctr"/>
            <a:r>
              <a:rPr lang="en-US" sz="5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are they doing?</a:t>
            </a:r>
            <a:endParaRPr lang="en-US" sz="54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02" y="961379"/>
            <a:ext cx="6173534" cy="4753621"/>
          </a:xfr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3201994" y="5819129"/>
            <a:ext cx="8215306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They are ______________.</a:t>
            </a:r>
          </a:p>
        </p:txBody>
      </p:sp>
      <p:sp>
        <p:nvSpPr>
          <p:cNvPr id="7" name="Rectángulo redondeado 6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2344303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5200" y="241238"/>
            <a:ext cx="5683622" cy="5683622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266700" y="4731432"/>
            <a:ext cx="7980979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is ______________.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" y="12700"/>
            <a:ext cx="6705600" cy="85725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she doing?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27788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718" y="1024950"/>
            <a:ext cx="6524331" cy="4893249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3652221" y="5823225"/>
            <a:ext cx="7892079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It is ______________.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0" y="0"/>
            <a:ext cx="11544300" cy="85725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happening in the picture?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6410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065" y="1005792"/>
            <a:ext cx="7430869" cy="4954399"/>
          </a:xfrm>
          <a:prstGeom prst="rect">
            <a:avLst/>
          </a:prstGeom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0" y="0"/>
            <a:ext cx="6616700" cy="85725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she doing?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3703021" y="5960191"/>
            <a:ext cx="8488979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is ______________.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611724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936791" y="1939844"/>
            <a:ext cx="10318418" cy="2978312"/>
          </a:xfrm>
        </p:spPr>
        <p:txBody>
          <a:bodyPr/>
          <a:lstStyle/>
          <a:p>
            <a:r>
              <a:rPr lang="es-MX" b="1" dirty="0" err="1"/>
              <a:t>PHYSICAL</a:t>
            </a:r>
            <a:r>
              <a:rPr lang="es-MX" b="1" dirty="0"/>
              <a:t> </a:t>
            </a:r>
            <a:r>
              <a:rPr lang="es-MX" b="1" dirty="0" err="1"/>
              <a:t>DESCRIPTIONS</a:t>
            </a:r>
            <a:r>
              <a:rPr lang="es-MX" b="1" dirty="0"/>
              <a:t> </a:t>
            </a:r>
            <a:endParaRPr lang="es-MX" dirty="0"/>
          </a:p>
        </p:txBody>
      </p:sp>
      <p:sp>
        <p:nvSpPr>
          <p:cNvPr id="3" name="Rectángulo redondeado 2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003435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929" y="876905"/>
            <a:ext cx="7622071" cy="5079396"/>
          </a:xfrm>
          <a:prstGeom prst="rect">
            <a:avLst/>
          </a:prstGeom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254000" y="0"/>
            <a:ext cx="7708900" cy="85725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he doing?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0" y="5956301"/>
            <a:ext cx="10198100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man </a:t>
            </a: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is ______________.</a:t>
            </a:r>
          </a:p>
        </p:txBody>
      </p:sp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072625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 noGrp="1"/>
          </p:cNvSpPr>
          <p:nvPr>
            <p:ph type="title"/>
          </p:nvPr>
        </p:nvSpPr>
        <p:spPr>
          <a:xfrm>
            <a:off x="0" y="0"/>
            <a:ext cx="7543800" cy="102870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are they doing?</a:t>
            </a:r>
            <a:endParaRPr lang="en-US" sz="5400" b="1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304800" y="5772832"/>
            <a:ext cx="11328400" cy="85725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girls  </a:t>
            </a: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are ______________.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3423" y="865332"/>
            <a:ext cx="7361250" cy="4907500"/>
          </a:xfrm>
          <a:prstGeom prst="rect">
            <a:avLst/>
          </a:prstGeom>
        </p:spPr>
      </p:pic>
      <p:sp>
        <p:nvSpPr>
          <p:cNvPr id="5" name="Rectángulo redondeado 4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04358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8295" y="660400"/>
            <a:ext cx="8498872" cy="415290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Simple Present Vs. Present </a:t>
            </a:r>
            <a:r>
              <a:rPr 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Continuous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15044" y="4813300"/>
            <a:ext cx="8045373" cy="742279"/>
          </a:xfrm>
        </p:spPr>
        <p:txBody>
          <a:bodyPr>
            <a:normAutofit/>
          </a:bodyPr>
          <a:lstStyle/>
          <a:p>
            <a:r>
              <a:rPr lang="en-US" sz="36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What’s the difference?</a:t>
            </a:r>
          </a:p>
        </p:txBody>
      </p:sp>
    </p:spTree>
    <p:extLst>
      <p:ext uri="{BB962C8B-B14F-4D97-AF65-F5344CB8AC3E}">
        <p14:creationId xmlns:p14="http://schemas.microsoft.com/office/powerpoint/2010/main" val="29050738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72814"/>
            <a:ext cx="11485305" cy="9046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Present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87400" y="2736838"/>
            <a:ext cx="11060564" cy="3981462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altLang="es-MX" sz="3200" dirty="0"/>
              <a:t>Use </a:t>
            </a:r>
            <a:r>
              <a:rPr lang="es-ES" altLang="es-MX" sz="3200" dirty="0" err="1"/>
              <a:t>the</a:t>
            </a:r>
            <a:r>
              <a:rPr lang="es-ES" altLang="es-MX" sz="3200" dirty="0"/>
              <a:t> </a:t>
            </a:r>
            <a:r>
              <a:rPr lang="es-ES" altLang="es-MX" sz="3200" b="1" dirty="0" err="1" smtClean="0">
                <a:solidFill>
                  <a:srgbClr val="FF0000"/>
                </a:solidFill>
              </a:rPr>
              <a:t>PRESENT</a:t>
            </a:r>
            <a:r>
              <a:rPr lang="es-ES" altLang="es-MX" sz="3200" b="1" dirty="0" smtClean="0">
                <a:solidFill>
                  <a:srgbClr val="FF0000"/>
                </a:solidFill>
              </a:rPr>
              <a:t> SIMPLE </a:t>
            </a:r>
            <a:r>
              <a:rPr lang="es-ES" altLang="es-MX" sz="3200" dirty="0" smtClean="0"/>
              <a:t>to </a:t>
            </a:r>
            <a:r>
              <a:rPr lang="es-ES" altLang="es-MX" sz="3200" dirty="0" err="1"/>
              <a:t>express</a:t>
            </a:r>
            <a:r>
              <a:rPr lang="es-ES" altLang="es-MX" sz="3200" dirty="0"/>
              <a:t> regular </a:t>
            </a:r>
            <a:r>
              <a:rPr lang="es-ES" altLang="es-MX" sz="3200" dirty="0" err="1"/>
              <a:t>routines</a:t>
            </a:r>
            <a:r>
              <a:rPr lang="es-ES" altLang="es-MX" sz="3200" dirty="0"/>
              <a:t> and </a:t>
            </a:r>
            <a:r>
              <a:rPr lang="es-ES" altLang="es-MX" sz="3200" dirty="0" err="1"/>
              <a:t>habits</a:t>
            </a:r>
            <a:r>
              <a:rPr lang="es-ES" altLang="es-MX" sz="3200" dirty="0"/>
              <a:t>. </a:t>
            </a:r>
            <a:endParaRPr lang="es-ES" altLang="es-MX" sz="3200" dirty="0" smtClean="0"/>
          </a:p>
          <a:p>
            <a:pPr algn="just"/>
            <a:r>
              <a:rPr lang="en-GB" altLang="es-MX" sz="3200" dirty="0" smtClean="0"/>
              <a:t>The </a:t>
            </a:r>
            <a:r>
              <a:rPr lang="en-GB" altLang="es-MX" sz="3200" b="1" dirty="0" smtClean="0">
                <a:solidFill>
                  <a:srgbClr val="FF0000"/>
                </a:solidFill>
              </a:rPr>
              <a:t>PRESENT SIMPLE </a:t>
            </a:r>
            <a:r>
              <a:rPr lang="en-GB" altLang="es-MX" sz="3200" dirty="0" smtClean="0"/>
              <a:t>is </a:t>
            </a:r>
            <a:r>
              <a:rPr lang="en-GB" altLang="es-MX" sz="3200" dirty="0"/>
              <a:t>used to talk about actions and situations that are generally or permanently </a:t>
            </a:r>
            <a:r>
              <a:rPr lang="en-GB" altLang="es-MX" sz="3200" dirty="0" smtClean="0"/>
              <a:t>true. </a:t>
            </a:r>
          </a:p>
          <a:p>
            <a:pPr algn="just"/>
            <a:r>
              <a:rPr lang="es-ES" altLang="es-MX" sz="3200" dirty="0" err="1" smtClean="0"/>
              <a:t>The</a:t>
            </a:r>
            <a:r>
              <a:rPr lang="es-ES" altLang="es-MX" sz="3200" dirty="0" smtClean="0"/>
              <a:t> </a:t>
            </a:r>
            <a:r>
              <a:rPr lang="es-ES" altLang="es-MX" sz="3200" b="1" dirty="0" err="1" smtClean="0">
                <a:solidFill>
                  <a:srgbClr val="FF0000"/>
                </a:solidFill>
              </a:rPr>
              <a:t>PRESENT</a:t>
            </a:r>
            <a:r>
              <a:rPr lang="es-ES" altLang="es-MX" sz="3200" b="1" dirty="0" smtClean="0">
                <a:solidFill>
                  <a:srgbClr val="FF0000"/>
                </a:solidFill>
              </a:rPr>
              <a:t> SIMPLE </a:t>
            </a:r>
            <a:r>
              <a:rPr lang="es-ES" altLang="es-MX" sz="3200" dirty="0" err="1" smtClean="0"/>
              <a:t>is</a:t>
            </a:r>
            <a:r>
              <a:rPr lang="es-ES" altLang="es-MX" sz="3200" dirty="0" smtClean="0"/>
              <a:t> </a:t>
            </a:r>
            <a:r>
              <a:rPr lang="es-ES" altLang="es-MX" sz="3200" dirty="0" err="1"/>
              <a:t>often</a:t>
            </a:r>
            <a:r>
              <a:rPr lang="es-ES" altLang="es-MX" sz="3200" dirty="0"/>
              <a:t> </a:t>
            </a:r>
            <a:r>
              <a:rPr lang="es-ES" altLang="es-MX" sz="3200" dirty="0" err="1"/>
              <a:t>used</a:t>
            </a:r>
            <a:r>
              <a:rPr lang="es-ES" altLang="es-MX" sz="3200" dirty="0"/>
              <a:t> </a:t>
            </a:r>
            <a:r>
              <a:rPr lang="es-ES" altLang="es-MX" sz="3200" dirty="0" err="1"/>
              <a:t>with</a:t>
            </a:r>
            <a:r>
              <a:rPr lang="es-ES" altLang="es-MX" sz="3200" dirty="0"/>
              <a:t> </a:t>
            </a:r>
            <a:r>
              <a:rPr lang="es-ES" altLang="es-MX" sz="3200" dirty="0" err="1"/>
              <a:t>adverbs</a:t>
            </a:r>
            <a:r>
              <a:rPr lang="es-ES" altLang="es-MX" sz="3200" dirty="0"/>
              <a:t> of </a:t>
            </a:r>
            <a:r>
              <a:rPr lang="es-ES" altLang="es-MX" sz="3200" dirty="0" err="1" smtClean="0"/>
              <a:t>frequency</a:t>
            </a:r>
            <a:r>
              <a:rPr lang="es-ES" altLang="es-MX" sz="3200" dirty="0" smtClean="0"/>
              <a:t>.</a:t>
            </a:r>
          </a:p>
          <a:p>
            <a:pPr algn="just"/>
            <a:r>
              <a:rPr lang="en-US" sz="3200" dirty="0" smtClean="0"/>
              <a:t>Remember: </a:t>
            </a:r>
            <a:r>
              <a:rPr lang="en-US" sz="3200" dirty="0"/>
              <a:t>Verb + “s” or “</a:t>
            </a:r>
            <a:r>
              <a:rPr lang="en-US" sz="3200" dirty="0" err="1"/>
              <a:t>es</a:t>
            </a:r>
            <a:r>
              <a:rPr lang="en-US" sz="3200" dirty="0"/>
              <a:t>”</a:t>
            </a:r>
          </a:p>
        </p:txBody>
      </p:sp>
      <p:grpSp>
        <p:nvGrpSpPr>
          <p:cNvPr id="10" name="18 Grupo"/>
          <p:cNvGrpSpPr/>
          <p:nvPr/>
        </p:nvGrpSpPr>
        <p:grpSpPr>
          <a:xfrm>
            <a:off x="1693111" y="1071486"/>
            <a:ext cx="8489527" cy="1449452"/>
            <a:chOff x="371816" y="2924944"/>
            <a:chExt cx="8489527" cy="1449452"/>
          </a:xfrm>
        </p:grpSpPr>
        <p:sp>
          <p:nvSpPr>
            <p:cNvPr id="11" name="5 Rectángulo redondeado"/>
            <p:cNvSpPr/>
            <p:nvPr/>
          </p:nvSpPr>
          <p:spPr>
            <a:xfrm>
              <a:off x="611560" y="2924944"/>
              <a:ext cx="7848872" cy="2880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6 Flecha abajo"/>
            <p:cNvSpPr/>
            <p:nvPr/>
          </p:nvSpPr>
          <p:spPr>
            <a:xfrm>
              <a:off x="611560" y="3414734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7 Flecha abajo"/>
            <p:cNvSpPr/>
            <p:nvPr/>
          </p:nvSpPr>
          <p:spPr>
            <a:xfrm>
              <a:off x="8352420" y="3404660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8 CuadroTexto"/>
            <p:cNvSpPr txBox="1"/>
            <p:nvPr/>
          </p:nvSpPr>
          <p:spPr>
            <a:xfrm>
              <a:off x="371816" y="4005064"/>
              <a:ext cx="637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PAST</a:t>
              </a:r>
            </a:p>
          </p:txBody>
        </p:sp>
        <p:sp>
          <p:nvSpPr>
            <p:cNvPr id="15" name="9 CuadroTexto"/>
            <p:cNvSpPr txBox="1"/>
            <p:nvPr/>
          </p:nvSpPr>
          <p:spPr>
            <a:xfrm>
              <a:off x="3975401" y="4005064"/>
              <a:ext cx="987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PRESENT</a:t>
              </a:r>
            </a:p>
          </p:txBody>
        </p:sp>
        <p:sp>
          <p:nvSpPr>
            <p:cNvPr id="17" name="17 Rectángulo redondeado"/>
            <p:cNvSpPr/>
            <p:nvPr/>
          </p:nvSpPr>
          <p:spPr>
            <a:xfrm>
              <a:off x="4188240" y="2924944"/>
              <a:ext cx="504056" cy="28803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11 CuadroTexto"/>
            <p:cNvSpPr txBox="1"/>
            <p:nvPr/>
          </p:nvSpPr>
          <p:spPr>
            <a:xfrm>
              <a:off x="7979370" y="400506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FUTURE</a:t>
              </a:r>
            </a:p>
          </p:txBody>
        </p:sp>
        <p:sp>
          <p:nvSpPr>
            <p:cNvPr id="22" name="7 Flecha abajo"/>
            <p:cNvSpPr/>
            <p:nvPr/>
          </p:nvSpPr>
          <p:spPr>
            <a:xfrm>
              <a:off x="4372448" y="3320988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6" name="3 CuadroTexto"/>
          <p:cNvSpPr txBox="1"/>
          <p:nvPr/>
        </p:nvSpPr>
        <p:spPr>
          <a:xfrm>
            <a:off x="9410700" y="0"/>
            <a:ext cx="2477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0" name="Rectángulo redondeado 19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403434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3348" y="35171"/>
            <a:ext cx="11485305" cy="78893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731404" y="933123"/>
            <a:ext cx="10729192" cy="989849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80000"/>
              </a:lnSpc>
              <a:buNone/>
            </a:pPr>
            <a:r>
              <a:rPr lang="en-US" sz="3200" dirty="0"/>
              <a:t>We use </a:t>
            </a:r>
            <a:r>
              <a:rPr lang="en-US" sz="3200" b="1" dirty="0">
                <a:solidFill>
                  <a:srgbClr val="FF0000"/>
                </a:solidFill>
              </a:rPr>
              <a:t>PRESENT CONTINUOUS </a:t>
            </a:r>
            <a:r>
              <a:rPr lang="en-US" sz="3200" dirty="0"/>
              <a:t>to show that an action is happening at the moment.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200" b="1" dirty="0"/>
              <a:t>			               </a:t>
            </a:r>
          </a:p>
        </p:txBody>
      </p:sp>
      <p:grpSp>
        <p:nvGrpSpPr>
          <p:cNvPr id="19" name="18 Grupo"/>
          <p:cNvGrpSpPr/>
          <p:nvPr/>
        </p:nvGrpSpPr>
        <p:grpSpPr>
          <a:xfrm>
            <a:off x="1070744" y="2031986"/>
            <a:ext cx="10050512" cy="1449452"/>
            <a:chOff x="371816" y="2924944"/>
            <a:chExt cx="8489527" cy="1449452"/>
          </a:xfrm>
        </p:grpSpPr>
        <p:sp>
          <p:nvSpPr>
            <p:cNvPr id="6" name="5 Rectángulo redondeado"/>
            <p:cNvSpPr/>
            <p:nvPr/>
          </p:nvSpPr>
          <p:spPr>
            <a:xfrm>
              <a:off x="611560" y="2924944"/>
              <a:ext cx="7848872" cy="2880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6 Flecha abajo"/>
            <p:cNvSpPr/>
            <p:nvPr/>
          </p:nvSpPr>
          <p:spPr>
            <a:xfrm>
              <a:off x="611560" y="3414734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7 Flecha abajo"/>
            <p:cNvSpPr/>
            <p:nvPr/>
          </p:nvSpPr>
          <p:spPr>
            <a:xfrm>
              <a:off x="8352420" y="3404660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71816" y="4005064"/>
              <a:ext cx="637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PAST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3975401" y="4005064"/>
              <a:ext cx="987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PRESENT</a:t>
              </a:r>
            </a:p>
          </p:txBody>
        </p:sp>
        <p:sp>
          <p:nvSpPr>
            <p:cNvPr id="11" name="10 Flecha izquierda y derecha"/>
            <p:cNvSpPr/>
            <p:nvPr/>
          </p:nvSpPr>
          <p:spPr>
            <a:xfrm>
              <a:off x="2915816" y="3246884"/>
              <a:ext cx="3240360" cy="576064"/>
            </a:xfrm>
            <a:prstGeom prst="left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2627784" y="2924944"/>
              <a:ext cx="3816424" cy="288032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7979370" y="400506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FUTURE</a:t>
              </a: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2555776" y="2924944"/>
              <a:ext cx="144016" cy="864096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6372200" y="2924944"/>
              <a:ext cx="144016" cy="864096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3526431" y="3333434"/>
              <a:ext cx="1874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Action in  progress</a:t>
              </a:r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4619836" y="3892721"/>
            <a:ext cx="2952328" cy="2376264"/>
            <a:chOff x="5940152" y="4221088"/>
            <a:chExt cx="2952328" cy="2376264"/>
          </a:xfrm>
        </p:grpSpPr>
        <p:sp>
          <p:nvSpPr>
            <p:cNvPr id="26" name="25 Rectángulo redondeado"/>
            <p:cNvSpPr/>
            <p:nvPr/>
          </p:nvSpPr>
          <p:spPr>
            <a:xfrm>
              <a:off x="5940152" y="4221088"/>
              <a:ext cx="2952328" cy="23762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>
                <a:solidFill>
                  <a:schemeClr val="bg1"/>
                </a:solidFill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6133789" y="4603214"/>
              <a:ext cx="588624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AM</a:t>
              </a:r>
            </a:p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IS</a:t>
              </a:r>
            </a:p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ARE</a:t>
              </a:r>
            </a:p>
          </p:txBody>
        </p:sp>
        <p:sp>
          <p:nvSpPr>
            <p:cNvPr id="27" name="26 Más"/>
            <p:cNvSpPr/>
            <p:nvPr/>
          </p:nvSpPr>
          <p:spPr>
            <a:xfrm>
              <a:off x="6717106" y="5025950"/>
              <a:ext cx="823446" cy="823446"/>
            </a:xfrm>
            <a:prstGeom prst="mathPlu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>
                <a:solidFill>
                  <a:schemeClr val="bg1"/>
                </a:solidFill>
              </a:endParaRP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7531238" y="4422011"/>
              <a:ext cx="1289959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dancing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sleeping</a:t>
              </a: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doing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crying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watching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eating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etc.</a:t>
              </a:r>
            </a:p>
          </p:txBody>
        </p:sp>
      </p:grpSp>
      <p:sp>
        <p:nvSpPr>
          <p:cNvPr id="21" name="3 CuadroTexto"/>
          <p:cNvSpPr txBox="1"/>
          <p:nvPr/>
        </p:nvSpPr>
        <p:spPr>
          <a:xfrm>
            <a:off x="9613900" y="134264"/>
            <a:ext cx="2363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0" name="Rectángulo redondeado 29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2917427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9771" y="226280"/>
            <a:ext cx="10976528" cy="108883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vs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3128" y="1359382"/>
            <a:ext cx="4855848" cy="5115134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Every day, I </a:t>
            </a:r>
            <a:r>
              <a:rPr lang="en-US" sz="3200" b="1" dirty="0" smtClean="0">
                <a:solidFill>
                  <a:srgbClr val="FF0000"/>
                </a:solidFill>
              </a:rPr>
              <a:t>watch</a:t>
            </a:r>
            <a:r>
              <a:rPr lang="en-US" sz="3200" dirty="0" smtClean="0"/>
              <a:t> TV at night. 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In the evenings, </a:t>
            </a:r>
            <a:r>
              <a:rPr lang="en-US" sz="3200" dirty="0"/>
              <a:t>my sister </a:t>
            </a:r>
            <a:r>
              <a:rPr lang="en-US" sz="3200" b="1" dirty="0" smtClean="0">
                <a:solidFill>
                  <a:srgbClr val="FF0000"/>
                </a:solidFill>
              </a:rPr>
              <a:t>does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/>
              <a:t>her homework.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My father </a:t>
            </a:r>
            <a:r>
              <a:rPr lang="en-US" sz="3200" b="1" dirty="0" smtClean="0">
                <a:solidFill>
                  <a:srgbClr val="FF0000"/>
                </a:solidFill>
              </a:rPr>
              <a:t>always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cooks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dinner</a:t>
            </a:r>
            <a:r>
              <a:rPr lang="en-US" sz="32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Every weekend, </a:t>
            </a:r>
            <a:r>
              <a:rPr lang="en-US" sz="3200" dirty="0"/>
              <a:t>my mother </a:t>
            </a:r>
            <a:r>
              <a:rPr lang="en-US" sz="3200" b="1" dirty="0" smtClean="0">
                <a:solidFill>
                  <a:srgbClr val="FF0000"/>
                </a:solidFill>
              </a:rPr>
              <a:t>cleans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the </a:t>
            </a:r>
            <a:r>
              <a:rPr lang="en-US" sz="3200" dirty="0"/>
              <a:t>kitchen.</a:t>
            </a:r>
          </a:p>
          <a:p>
            <a:pPr marL="310896" lvl="2" indent="0">
              <a:buNone/>
            </a:pPr>
            <a:endParaRPr lang="es-MX" dirty="0"/>
          </a:p>
        </p:txBody>
      </p:sp>
      <p:sp>
        <p:nvSpPr>
          <p:cNvPr id="5" name="19 CuadroTexto"/>
          <p:cNvSpPr txBox="1"/>
          <p:nvPr/>
        </p:nvSpPr>
        <p:spPr>
          <a:xfrm>
            <a:off x="5894614" y="1359382"/>
            <a:ext cx="554461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/>
              <a:t>Right now, I’</a:t>
            </a:r>
            <a:r>
              <a:rPr lang="en-US" sz="3300" b="1" dirty="0">
                <a:solidFill>
                  <a:srgbClr val="FF0000"/>
                </a:solidFill>
              </a:rPr>
              <a:t>m</a:t>
            </a:r>
            <a:r>
              <a:rPr lang="en-US" sz="3300" dirty="0"/>
              <a:t> </a:t>
            </a:r>
            <a:r>
              <a:rPr lang="en-US" sz="3300" b="1" dirty="0">
                <a:solidFill>
                  <a:srgbClr val="FF0000"/>
                </a:solidFill>
              </a:rPr>
              <a:t>watching</a:t>
            </a:r>
            <a:r>
              <a:rPr lang="en-US" sz="3300" dirty="0"/>
              <a:t> my favorite TV series</a:t>
            </a:r>
            <a:r>
              <a:rPr lang="en-US" sz="3300" dirty="0" smtClean="0"/>
              <a:t>.</a:t>
            </a:r>
            <a:r>
              <a:rPr lang="en-US" sz="3300" dirty="0"/>
              <a:t> </a:t>
            </a:r>
            <a:endParaRPr lang="en-US" sz="33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 smtClean="0"/>
              <a:t>At </a:t>
            </a:r>
            <a:r>
              <a:rPr lang="en-US" sz="3300" dirty="0"/>
              <a:t>the moment, my sister </a:t>
            </a:r>
            <a:r>
              <a:rPr lang="en-US" sz="3300" b="1" dirty="0">
                <a:solidFill>
                  <a:srgbClr val="FF0000"/>
                </a:solidFill>
              </a:rPr>
              <a:t>is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b="1" dirty="0">
                <a:solidFill>
                  <a:srgbClr val="FF0000"/>
                </a:solidFill>
              </a:rPr>
              <a:t>doing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dirty="0"/>
              <a:t>her </a:t>
            </a:r>
            <a:r>
              <a:rPr lang="en-US" sz="3300" dirty="0" smtClean="0"/>
              <a:t>homework.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 smtClean="0"/>
              <a:t>Now</a:t>
            </a:r>
            <a:r>
              <a:rPr lang="en-US" sz="3300" dirty="0"/>
              <a:t>, my father </a:t>
            </a:r>
            <a:r>
              <a:rPr lang="en-US" sz="3300" b="1" dirty="0">
                <a:solidFill>
                  <a:srgbClr val="FF0000"/>
                </a:solidFill>
              </a:rPr>
              <a:t>is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b="1" dirty="0">
                <a:solidFill>
                  <a:srgbClr val="FF0000"/>
                </a:solidFill>
              </a:rPr>
              <a:t>having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dirty="0"/>
              <a:t>dinner.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 smtClean="0"/>
              <a:t>Look! My </a:t>
            </a:r>
            <a:r>
              <a:rPr lang="en-US" sz="3300" dirty="0"/>
              <a:t>mother </a:t>
            </a:r>
            <a:r>
              <a:rPr lang="en-US" sz="3300" b="1" dirty="0">
                <a:solidFill>
                  <a:srgbClr val="FF0000"/>
                </a:solidFill>
              </a:rPr>
              <a:t>is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b="1" dirty="0">
                <a:solidFill>
                  <a:srgbClr val="FF0000"/>
                </a:solidFill>
              </a:rPr>
              <a:t>cleaning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dirty="0"/>
              <a:t>the kitchen</a:t>
            </a:r>
            <a:r>
              <a:rPr lang="en-US" sz="3300" dirty="0" smtClean="0"/>
              <a:t>.</a:t>
            </a:r>
            <a:endParaRPr lang="en-US" sz="3300" dirty="0"/>
          </a:p>
        </p:txBody>
      </p:sp>
      <p:sp>
        <p:nvSpPr>
          <p:cNvPr id="6" name="3 CuadroTexto"/>
          <p:cNvSpPr txBox="1"/>
          <p:nvPr/>
        </p:nvSpPr>
        <p:spPr>
          <a:xfrm>
            <a:off x="177999" y="182017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ángulo redondeado 8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857819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5964" y="-27384"/>
            <a:ext cx="9720072" cy="1012122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Expressions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516000" y="928076"/>
          <a:ext cx="11160000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5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SIMPLE </a:t>
                      </a:r>
                      <a:r>
                        <a:rPr lang="es-MX" sz="3200" dirty="0" err="1" smtClean="0"/>
                        <a:t>PRESENT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PRESENT</a:t>
                      </a:r>
                      <a:r>
                        <a:rPr lang="es-MX" sz="3200" dirty="0" smtClean="0"/>
                        <a:t> </a:t>
                      </a:r>
                      <a:r>
                        <a:rPr lang="es-MX" sz="3200" dirty="0" err="1" smtClean="0"/>
                        <a:t>CONTINUOUS</a:t>
                      </a:r>
                      <a:endParaRPr lang="es-MX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 </a:t>
                      </a:r>
                      <a:r>
                        <a:rPr lang="es-MX" sz="3200" dirty="0" err="1" smtClean="0"/>
                        <a:t>Adverbs</a:t>
                      </a:r>
                      <a:r>
                        <a:rPr lang="es-MX" sz="3200" dirty="0" smtClean="0"/>
                        <a:t> of </a:t>
                      </a:r>
                      <a:r>
                        <a:rPr lang="es-MX" sz="3200" dirty="0" err="1" smtClean="0"/>
                        <a:t>frequency</a:t>
                      </a:r>
                      <a:r>
                        <a:rPr lang="es-MX" sz="3200" dirty="0" smtClean="0"/>
                        <a:t> (</a:t>
                      </a:r>
                      <a:r>
                        <a:rPr lang="en-US" sz="3200" dirty="0" smtClean="0"/>
                        <a:t>always, usually, 	often, frequently, sometimes, seldom, rarely, hardly ever, never)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3200" dirty="0" smtClean="0"/>
                        <a:t>Ever day, every week, every month, every year, etc.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3200" dirty="0" smtClean="0"/>
                        <a:t>Once,</a:t>
                      </a:r>
                      <a:r>
                        <a:rPr lang="en-US" sz="3200" baseline="0" dirty="0" smtClean="0"/>
                        <a:t> twice, three times, four times… etc. a day/week/month/year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Now</a:t>
                      </a:r>
                      <a:endParaRPr lang="es-MX" sz="3200" dirty="0" smtClean="0"/>
                    </a:p>
                    <a:p>
                      <a:pPr algn="ctr"/>
                      <a:r>
                        <a:rPr lang="es-MX" sz="3200" dirty="0" err="1" smtClean="0"/>
                        <a:t>Right</a:t>
                      </a:r>
                      <a:r>
                        <a:rPr lang="es-MX" sz="3200" baseline="0" dirty="0" smtClean="0"/>
                        <a:t> </a:t>
                      </a:r>
                      <a:r>
                        <a:rPr lang="es-MX" sz="3200" baseline="0" dirty="0" err="1" smtClean="0"/>
                        <a:t>Now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smtClean="0"/>
                        <a:t>At </a:t>
                      </a:r>
                      <a:r>
                        <a:rPr lang="es-MX" sz="3200" baseline="0" dirty="0" err="1" smtClean="0"/>
                        <a:t>the</a:t>
                      </a:r>
                      <a:r>
                        <a:rPr lang="es-MX" sz="3200" baseline="0" dirty="0" smtClean="0"/>
                        <a:t> </a:t>
                      </a:r>
                      <a:r>
                        <a:rPr lang="es-MX" sz="3200" baseline="0" dirty="0" err="1" smtClean="0"/>
                        <a:t>moment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err="1" smtClean="0"/>
                        <a:t>Today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smtClean="0"/>
                        <a:t>Listen!</a:t>
                      </a:r>
                    </a:p>
                    <a:p>
                      <a:pPr algn="ctr"/>
                      <a:r>
                        <a:rPr lang="es-MX" sz="3200" baseline="0" dirty="0" smtClean="0"/>
                        <a:t>Look!</a:t>
                      </a:r>
                    </a:p>
                    <a:p>
                      <a:pPr algn="ctr"/>
                      <a:r>
                        <a:rPr lang="es-MX" sz="3200" baseline="0" dirty="0" err="1" smtClean="0"/>
                        <a:t>Wait</a:t>
                      </a:r>
                      <a:r>
                        <a:rPr lang="es-MX" sz="3200" baseline="0" dirty="0" smtClean="0"/>
                        <a:t>!</a:t>
                      </a:r>
                      <a:endParaRPr lang="es-MX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3 CuadroTexto"/>
          <p:cNvSpPr txBox="1"/>
          <p:nvPr/>
        </p:nvSpPr>
        <p:spPr>
          <a:xfrm>
            <a:off x="184150" y="202422"/>
            <a:ext cx="2343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ángulo redondeado 7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378241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5340" y="151619"/>
            <a:ext cx="11881320" cy="829109"/>
          </a:xfrm>
        </p:spPr>
        <p:txBody>
          <a:bodyPr>
            <a:normAutofit/>
          </a:bodyPr>
          <a:lstStyle/>
          <a:p>
            <a:r>
              <a:rPr lang="es-MX" sz="3400" dirty="0" smtClean="0"/>
              <a:t>Look at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picture</a:t>
            </a:r>
            <a:r>
              <a:rPr lang="es-MX" sz="3400" dirty="0" smtClean="0"/>
              <a:t> and </a:t>
            </a:r>
            <a:r>
              <a:rPr lang="es-MX" sz="3400" dirty="0" err="1" smtClean="0"/>
              <a:t>choose</a:t>
            </a:r>
            <a:r>
              <a:rPr lang="es-MX" sz="3400" dirty="0" smtClean="0"/>
              <a:t>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correct</a:t>
            </a:r>
            <a:r>
              <a:rPr lang="es-MX" sz="3400" dirty="0" smtClean="0"/>
              <a:t> </a:t>
            </a:r>
            <a:r>
              <a:rPr lang="es-MX" sz="3400" dirty="0" err="1" smtClean="0"/>
              <a:t>answer</a:t>
            </a:r>
            <a:endParaRPr lang="es-MX" sz="34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8276" y="991272"/>
            <a:ext cx="5895448" cy="300324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316469" y="4005063"/>
            <a:ext cx="9559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1</a:t>
            </a:r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Peter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drives / is driving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a taxi in London.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2.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works / is working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12 hours a day.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3.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isn’t working / doesn’t work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now.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4.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is reading / reads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a newspaper. 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10096500" y="-41008"/>
            <a:ext cx="2095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ángulo redondeado 8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3068516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6" y="715389"/>
            <a:ext cx="5895448" cy="32019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5340" y="151619"/>
            <a:ext cx="11881320" cy="829109"/>
          </a:xfrm>
        </p:spPr>
        <p:txBody>
          <a:bodyPr>
            <a:normAutofit/>
          </a:bodyPr>
          <a:lstStyle/>
          <a:p>
            <a:r>
              <a:rPr lang="es-MX" sz="3400" dirty="0" smtClean="0"/>
              <a:t>Look at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picture</a:t>
            </a:r>
            <a:r>
              <a:rPr lang="es-MX" sz="3400" dirty="0" smtClean="0"/>
              <a:t> and </a:t>
            </a:r>
            <a:r>
              <a:rPr lang="es-MX" sz="3400" dirty="0" err="1" smtClean="0"/>
              <a:t>choose</a:t>
            </a:r>
            <a:r>
              <a:rPr lang="es-MX" sz="3400" dirty="0" smtClean="0"/>
              <a:t>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correct</a:t>
            </a:r>
            <a:r>
              <a:rPr lang="es-MX" sz="3400" dirty="0" smtClean="0"/>
              <a:t> </a:t>
            </a:r>
            <a:r>
              <a:rPr lang="es-MX" sz="3400" dirty="0" err="1" smtClean="0"/>
              <a:t>answer</a:t>
            </a:r>
            <a:endParaRPr lang="es-MX" sz="3400" dirty="0"/>
          </a:p>
        </p:txBody>
      </p:sp>
      <p:sp>
        <p:nvSpPr>
          <p:cNvPr id="4" name="Rectángulo 3"/>
          <p:cNvSpPr/>
          <p:nvPr/>
        </p:nvSpPr>
        <p:spPr>
          <a:xfrm>
            <a:off x="736600" y="3441680"/>
            <a:ext cx="11455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5</a:t>
            </a:r>
            <a:r>
              <a:rPr lang="en-US" sz="3600" b="1" dirty="0"/>
              <a:t>. </a:t>
            </a:r>
            <a:r>
              <a:rPr lang="en-US" sz="3600" dirty="0"/>
              <a:t>Kate is a teacher. She </a:t>
            </a:r>
            <a:r>
              <a:rPr lang="en-US" sz="3600" b="1" dirty="0">
                <a:solidFill>
                  <a:srgbClr val="FF0000"/>
                </a:solidFill>
              </a:rPr>
              <a:t>teaches / is teaching </a:t>
            </a:r>
            <a:r>
              <a:rPr lang="en-US" sz="3600" dirty="0"/>
              <a:t>physics. </a:t>
            </a:r>
          </a:p>
          <a:p>
            <a:r>
              <a:rPr lang="en-US" sz="3600" b="1" dirty="0"/>
              <a:t>6.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isn’t teaching / doesn’t teach </a:t>
            </a:r>
            <a:r>
              <a:rPr lang="en-US" sz="3600" dirty="0"/>
              <a:t>now. </a:t>
            </a:r>
          </a:p>
          <a:p>
            <a:r>
              <a:rPr lang="en-US" sz="3600" b="1" dirty="0"/>
              <a:t>7.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has / is having </a:t>
            </a:r>
            <a:r>
              <a:rPr lang="en-US" sz="3600" dirty="0"/>
              <a:t>a coffee. </a:t>
            </a:r>
          </a:p>
          <a:p>
            <a:r>
              <a:rPr lang="en-US" sz="3600" b="1" dirty="0"/>
              <a:t>8.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learns / is learning </a:t>
            </a:r>
            <a:r>
              <a:rPr lang="en-US" sz="3600" dirty="0"/>
              <a:t>Greek because ... </a:t>
            </a:r>
          </a:p>
          <a:p>
            <a:r>
              <a:rPr lang="en-US" sz="3600" b="1" dirty="0"/>
              <a:t>9. </a:t>
            </a:r>
            <a:r>
              <a:rPr lang="en-US" sz="3600" dirty="0"/>
              <a:t>…she </a:t>
            </a:r>
            <a:r>
              <a:rPr lang="en-US" sz="3600" b="1" dirty="0">
                <a:solidFill>
                  <a:srgbClr val="FF0000"/>
                </a:solidFill>
              </a:rPr>
              <a:t>is going / goes </a:t>
            </a:r>
            <a:r>
              <a:rPr lang="en-US" sz="3600" dirty="0"/>
              <a:t>to Greece every summer. 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10401300" y="-41008"/>
            <a:ext cx="1790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tángulo redondeado 9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223726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2250" y="467326"/>
            <a:ext cx="11665296" cy="95861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Fill in the blanks with the present continuous or the simple present of the verb in brackets.</a:t>
            </a:r>
            <a:r>
              <a:rPr lang="en-US" sz="3600" dirty="0"/>
              <a:t/>
            </a:r>
            <a:br>
              <a:rPr lang="en-US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09701" y="1196802"/>
            <a:ext cx="10737224" cy="525658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I </a:t>
            </a:r>
            <a:r>
              <a:rPr lang="en-US" sz="3200" dirty="0"/>
              <a:t>______________ (go) to town right now. I ______________ (want) some groceries.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He </a:t>
            </a:r>
            <a:r>
              <a:rPr lang="en-US" sz="3200" dirty="0"/>
              <a:t>______________ (write) a letter to his family now. He ____________ (never) forgets </a:t>
            </a:r>
            <a:r>
              <a:rPr lang="en-US" sz="3200" dirty="0" smtClean="0"/>
              <a:t>to write</a:t>
            </a:r>
            <a:r>
              <a:rPr lang="en-US" sz="32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He </a:t>
            </a:r>
            <a:r>
              <a:rPr lang="en-US" sz="3200" dirty="0"/>
              <a:t>______________ (not think) it is a good idea. He ______________ (want) to </a:t>
            </a:r>
            <a:r>
              <a:rPr lang="en-US" sz="3200" dirty="0" smtClean="0"/>
              <a:t>do something </a:t>
            </a:r>
            <a:r>
              <a:rPr lang="en-US" sz="3200" dirty="0"/>
              <a:t>else.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She </a:t>
            </a:r>
            <a:r>
              <a:rPr lang="en-US" sz="3200" dirty="0"/>
              <a:t>______________ (talk) to her friend at the moment. She ______________ (not </a:t>
            </a:r>
            <a:r>
              <a:rPr lang="en-US" sz="3200" dirty="0" smtClean="0"/>
              <a:t>listen) to </a:t>
            </a:r>
            <a:r>
              <a:rPr lang="en-US" sz="3200" dirty="0"/>
              <a:t>the teacher.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I </a:t>
            </a:r>
            <a:r>
              <a:rPr lang="en-US" sz="3200" dirty="0"/>
              <a:t>______________ (read) an interesting book now. I ____________ (enjoy) it very much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7" name="3 CuadroTexto"/>
          <p:cNvSpPr txBox="1"/>
          <p:nvPr/>
        </p:nvSpPr>
        <p:spPr>
          <a:xfrm>
            <a:off x="10287000" y="-83423"/>
            <a:ext cx="1859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23" y="835725"/>
            <a:ext cx="1554555" cy="5577775"/>
          </a:xfrm>
          <a:prstGeom prst="rect">
            <a:avLst/>
          </a:prstGeom>
        </p:spPr>
      </p:pic>
      <p:sp>
        <p:nvSpPr>
          <p:cNvPr id="11" name="Rectángulo redondeado 10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631924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/>
              <a:t>PHYSICAL</a:t>
            </a:r>
            <a:r>
              <a:rPr lang="es-MX" b="1" dirty="0"/>
              <a:t> </a:t>
            </a:r>
            <a:r>
              <a:rPr lang="es-MX" b="1" dirty="0" err="1"/>
              <a:t>DESCRIPTIONS</a:t>
            </a:r>
            <a:r>
              <a:rPr lang="es-MX" b="1" dirty="0"/>
              <a:t>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397001"/>
            <a:ext cx="10178322" cy="406399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When </a:t>
            </a:r>
            <a:r>
              <a:rPr lang="en-US" sz="3600" dirty="0">
                <a:solidFill>
                  <a:schemeClr val="tx1"/>
                </a:solidFill>
              </a:rPr>
              <a:t>giving physical descriptions, the two most common verbs to use are BE and HAVE GOT, however, they are quite specific. 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We </a:t>
            </a:r>
            <a:r>
              <a:rPr lang="en-US" sz="3600" dirty="0">
                <a:solidFill>
                  <a:schemeClr val="tx1"/>
                </a:solidFill>
              </a:rPr>
              <a:t>use </a:t>
            </a:r>
            <a:r>
              <a:rPr lang="en-US" sz="3600" b="1" dirty="0">
                <a:solidFill>
                  <a:schemeClr val="tx1"/>
                </a:solidFill>
              </a:rPr>
              <a:t>BE </a:t>
            </a:r>
            <a:r>
              <a:rPr lang="en-US" sz="3600" dirty="0">
                <a:solidFill>
                  <a:schemeClr val="tx1"/>
                </a:solidFill>
              </a:rPr>
              <a:t>for height, weight, skin </a:t>
            </a:r>
            <a:r>
              <a:rPr lang="en-US" sz="3600" dirty="0" err="1">
                <a:solidFill>
                  <a:schemeClr val="tx1"/>
                </a:solidFill>
              </a:rPr>
              <a:t>colour</a:t>
            </a:r>
            <a:r>
              <a:rPr lang="en-US" sz="3600" dirty="0">
                <a:solidFill>
                  <a:schemeClr val="tx1"/>
                </a:solidFill>
              </a:rPr>
              <a:t>. 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We </a:t>
            </a:r>
            <a:r>
              <a:rPr lang="en-US" sz="3600" dirty="0">
                <a:solidFill>
                  <a:schemeClr val="tx1"/>
                </a:solidFill>
              </a:rPr>
              <a:t>use </a:t>
            </a:r>
            <a:r>
              <a:rPr lang="en-US" sz="3600" b="1" dirty="0">
                <a:solidFill>
                  <a:schemeClr val="tx1"/>
                </a:solidFill>
              </a:rPr>
              <a:t>HAVE GOT </a:t>
            </a:r>
            <a:r>
              <a:rPr lang="en-US" sz="3600" dirty="0">
                <a:solidFill>
                  <a:schemeClr val="tx1"/>
                </a:solidFill>
              </a:rPr>
              <a:t>for: hair (length), hair (style), hair (</a:t>
            </a:r>
            <a:r>
              <a:rPr lang="en-US" sz="3600" dirty="0" err="1">
                <a:solidFill>
                  <a:schemeClr val="tx1"/>
                </a:solidFill>
              </a:rPr>
              <a:t>colour</a:t>
            </a:r>
            <a:r>
              <a:rPr lang="en-US" sz="3600" dirty="0">
                <a:solidFill>
                  <a:schemeClr val="tx1"/>
                </a:solidFill>
              </a:rPr>
              <a:t>) and facial features. </a:t>
            </a:r>
          </a:p>
          <a:p>
            <a:endParaRPr lang="es-MX" sz="3600" dirty="0">
              <a:solidFill>
                <a:schemeClr val="tx1"/>
              </a:solidFill>
            </a:endParaRP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8008727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336" y="316687"/>
            <a:ext cx="11665296" cy="12995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Fill in the blanks with the present continuous or the simple present of the verb in brackets.</a:t>
            </a:r>
            <a:r>
              <a:rPr lang="en-US" sz="3600" dirty="0"/>
              <a:t/>
            </a:r>
            <a:br>
              <a:rPr lang="en-US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3900" y="1196752"/>
            <a:ext cx="11060732" cy="525658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We </a:t>
            </a:r>
            <a:r>
              <a:rPr lang="en-US" sz="3200" dirty="0"/>
              <a:t>______________ (watch) the news on television every morning.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He </a:t>
            </a:r>
            <a:r>
              <a:rPr lang="en-US" sz="3200" dirty="0"/>
              <a:t>______________ (teach) his friend how to play chess now. His friend ______________ (not know) how to play.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I </a:t>
            </a:r>
            <a:r>
              <a:rPr lang="en-US" sz="3200" dirty="0"/>
              <a:t>____________ (believe) you. You ______________ (not need) to explain.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The </a:t>
            </a:r>
            <a:r>
              <a:rPr lang="en-US" sz="3200" dirty="0"/>
              <a:t>film ______________ (begin) right now. Please be quiet.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 </a:t>
            </a:r>
            <a:r>
              <a:rPr lang="en-US" sz="3200" dirty="0"/>
              <a:t>The sun is shining. It ______________ (not rain).</a:t>
            </a:r>
            <a:endParaRPr lang="es-MX" sz="3200" dirty="0"/>
          </a:p>
        </p:txBody>
      </p:sp>
      <p:sp>
        <p:nvSpPr>
          <p:cNvPr id="8" name="3 CuadroTexto"/>
          <p:cNvSpPr txBox="1"/>
          <p:nvPr/>
        </p:nvSpPr>
        <p:spPr>
          <a:xfrm>
            <a:off x="10210800" y="-83423"/>
            <a:ext cx="1936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0" name="Rectángulo redondeado 9">
            <a:hlinkClick r:id="rId4" action="ppaction://hlinksldjump"/>
          </p:cNvPr>
          <p:cNvSpPr/>
          <p:nvPr/>
        </p:nvSpPr>
        <p:spPr>
          <a:xfrm>
            <a:off x="7966964" y="6338410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543965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758" y="-91153"/>
            <a:ext cx="11881320" cy="1008112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tr-TR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Present or Present Continuous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4700" y="836712"/>
            <a:ext cx="11086776" cy="5904656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tr-TR" sz="2800" dirty="0" smtClean="0"/>
              <a:t>He _____________________ </a:t>
            </a:r>
            <a:r>
              <a:rPr lang="tr-TR" sz="2800" dirty="0"/>
              <a:t>to work everyday</a:t>
            </a:r>
            <a:r>
              <a:rPr lang="tr-TR" sz="2800" dirty="0" smtClean="0"/>
              <a:t>.</a:t>
            </a:r>
            <a:r>
              <a:rPr lang="tr-TR" sz="2800" dirty="0"/>
              <a:t> (go)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Anne </a:t>
            </a:r>
            <a:r>
              <a:rPr lang="tr-TR" sz="2800" dirty="0" smtClean="0"/>
              <a:t>_____________________ </a:t>
            </a:r>
            <a:r>
              <a:rPr lang="tr-TR" sz="2800" dirty="0"/>
              <a:t>to the music at the moment</a:t>
            </a:r>
            <a:r>
              <a:rPr lang="tr-TR" sz="2800" dirty="0" smtClean="0"/>
              <a:t>.</a:t>
            </a:r>
            <a:r>
              <a:rPr lang="es-MX" sz="2800" dirty="0" smtClean="0"/>
              <a:t> </a:t>
            </a:r>
            <a:r>
              <a:rPr lang="tr-TR" sz="2800" dirty="0"/>
              <a:t>(listen)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They </a:t>
            </a:r>
            <a:r>
              <a:rPr lang="tr-TR" sz="2800" dirty="0" smtClean="0"/>
              <a:t>_____________________ </a:t>
            </a:r>
            <a:r>
              <a:rPr lang="tr-TR" sz="2800" dirty="0"/>
              <a:t>right now</a:t>
            </a:r>
            <a:r>
              <a:rPr lang="tr-TR" sz="2800" dirty="0" smtClean="0"/>
              <a:t>.</a:t>
            </a:r>
            <a:r>
              <a:rPr lang="tr-TR" sz="2800" dirty="0"/>
              <a:t> (talk)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I </a:t>
            </a:r>
            <a:r>
              <a:rPr lang="tr-TR" sz="2800" dirty="0" smtClean="0"/>
              <a:t>_____________________ </a:t>
            </a:r>
            <a:r>
              <a:rPr lang="tr-TR" sz="2800" dirty="0"/>
              <a:t>every morning</a:t>
            </a:r>
            <a:r>
              <a:rPr lang="tr-TR" sz="2800" dirty="0" smtClean="0"/>
              <a:t>.</a:t>
            </a:r>
            <a:r>
              <a:rPr lang="tr-TR" sz="2800" dirty="0"/>
              <a:t> (jog)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He </a:t>
            </a:r>
            <a:r>
              <a:rPr lang="tr-TR" sz="2800" dirty="0" smtClean="0"/>
              <a:t>_____________________ </a:t>
            </a:r>
            <a:r>
              <a:rPr lang="tr-TR" sz="2800" dirty="0"/>
              <a:t>friend this week</a:t>
            </a:r>
            <a:r>
              <a:rPr lang="tr-TR" sz="2800" dirty="0" smtClean="0"/>
              <a:t>.</a:t>
            </a:r>
            <a:r>
              <a:rPr lang="tr-TR" sz="2800" dirty="0"/>
              <a:t> (help)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Mike </a:t>
            </a:r>
            <a:r>
              <a:rPr lang="tr-TR" sz="2800" dirty="0" smtClean="0"/>
              <a:t>_____________________ </a:t>
            </a:r>
            <a:r>
              <a:rPr lang="tr-TR" sz="2800" dirty="0"/>
              <a:t>in the meeting</a:t>
            </a:r>
            <a:r>
              <a:rPr lang="tr-TR" sz="2800" dirty="0" smtClean="0"/>
              <a:t>.</a:t>
            </a:r>
            <a:r>
              <a:rPr lang="tr-TR" sz="2800" dirty="0"/>
              <a:t> (sit)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We always </a:t>
            </a:r>
            <a:r>
              <a:rPr lang="tr-TR" sz="2800" dirty="0" smtClean="0"/>
              <a:t>_____________________ </a:t>
            </a:r>
            <a:r>
              <a:rPr lang="tr-TR" sz="2800" dirty="0"/>
              <a:t>you</a:t>
            </a:r>
            <a:r>
              <a:rPr lang="tr-TR" sz="2800" dirty="0" smtClean="0"/>
              <a:t>.</a:t>
            </a:r>
            <a:r>
              <a:rPr lang="tr-TR" sz="2800" dirty="0"/>
              <a:t> (help)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You </a:t>
            </a:r>
            <a:r>
              <a:rPr lang="tr-TR" sz="2800" dirty="0" smtClean="0"/>
              <a:t>_____________________ </a:t>
            </a:r>
            <a:r>
              <a:rPr lang="tr-TR" sz="2800" dirty="0"/>
              <a:t>for your test</a:t>
            </a:r>
            <a:r>
              <a:rPr lang="tr-TR" sz="2800" dirty="0" smtClean="0"/>
              <a:t>.</a:t>
            </a:r>
            <a:r>
              <a:rPr lang="tr-TR" sz="2800" dirty="0"/>
              <a:t> (learn)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Sometimes Mike </a:t>
            </a:r>
            <a:r>
              <a:rPr lang="tr-TR" sz="2800" dirty="0" smtClean="0"/>
              <a:t>_____________________ </a:t>
            </a:r>
            <a:r>
              <a:rPr lang="tr-TR" sz="2800" dirty="0"/>
              <a:t>pizza</a:t>
            </a:r>
            <a:r>
              <a:rPr lang="tr-TR" sz="2800" dirty="0" smtClean="0"/>
              <a:t>.</a:t>
            </a:r>
            <a:r>
              <a:rPr lang="tr-TR" sz="2800" dirty="0"/>
              <a:t> (eat)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He </a:t>
            </a:r>
            <a:r>
              <a:rPr lang="tr-TR" sz="2800" dirty="0" smtClean="0"/>
              <a:t>_____________________ </a:t>
            </a:r>
            <a:r>
              <a:rPr lang="tr-TR" sz="2800" dirty="0"/>
              <a:t>in New york this year</a:t>
            </a:r>
            <a:r>
              <a:rPr lang="tr-TR" sz="2800" dirty="0" smtClean="0"/>
              <a:t>.</a:t>
            </a:r>
            <a:r>
              <a:rPr lang="tr-TR" sz="2800" dirty="0"/>
              <a:t> (live)</a:t>
            </a:r>
            <a:endParaRPr lang="es-MX" sz="2800" dirty="0"/>
          </a:p>
          <a:p>
            <a:pPr marL="457200" indent="-457200">
              <a:buFont typeface="+mj-lt"/>
              <a:buAutoNum type="arabicPeriod"/>
            </a:pPr>
            <a:endParaRPr lang="es-MX" sz="2800" dirty="0"/>
          </a:p>
        </p:txBody>
      </p:sp>
      <p:sp>
        <p:nvSpPr>
          <p:cNvPr id="10" name="3 CuadroTexto"/>
          <p:cNvSpPr txBox="1"/>
          <p:nvPr/>
        </p:nvSpPr>
        <p:spPr>
          <a:xfrm>
            <a:off x="10350500" y="-78451"/>
            <a:ext cx="1841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  <p:sp>
        <p:nvSpPr>
          <p:cNvPr id="13" name="Rectángulo redondeado 12">
            <a:hlinkClick r:id="rId4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5178160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89" y="1765578"/>
            <a:ext cx="6172311" cy="508073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0424" y="722898"/>
            <a:ext cx="10058400" cy="6147802"/>
          </a:xfrm>
          <a:prstGeom prst="rect">
            <a:avLst/>
          </a:prstGeom>
        </p:spPr>
      </p:pic>
      <p:sp>
        <p:nvSpPr>
          <p:cNvPr id="2" name="Rectángulo redondeado 1"/>
          <p:cNvSpPr/>
          <p:nvPr/>
        </p:nvSpPr>
        <p:spPr>
          <a:xfrm>
            <a:off x="2489200" y="124990"/>
            <a:ext cx="7213600" cy="1526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REFERENCIAS</a:t>
            </a:r>
            <a:endParaRPr lang="es-MX" sz="6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ángulo redondeado 5">
            <a:hlinkClick r:id="rId4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228629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293100" y="178202"/>
            <a:ext cx="3656874" cy="828641"/>
          </a:xfrm>
        </p:spPr>
        <p:txBody>
          <a:bodyPr>
            <a:normAutofit/>
          </a:bodyPr>
          <a:lstStyle/>
          <a:p>
            <a:r>
              <a:rPr lang="es-MX" sz="4000" b="1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27100" y="178202"/>
            <a:ext cx="10934376" cy="645119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buNone/>
            </a:pPr>
            <a:endParaRPr lang="es-MX" b="1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endParaRPr lang="es-MX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dirty="0" err="1">
                <a:solidFill>
                  <a:schemeClr val="tx1"/>
                </a:solidFill>
              </a:rPr>
              <a:t>Mesografía</a:t>
            </a:r>
            <a:endParaRPr lang="pt-BR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>
                <a:solidFill>
                  <a:schemeClr val="tx1"/>
                </a:solidFill>
              </a:rPr>
              <a:t>http://</a:t>
            </a:r>
            <a:r>
              <a:rPr lang="es-MX" sz="1600" dirty="0" err="1">
                <a:solidFill>
                  <a:schemeClr val="tx1"/>
                </a:solidFill>
              </a:rPr>
              <a:t>www.learn-english-online.org</a:t>
            </a:r>
            <a:r>
              <a:rPr lang="es-MX" sz="1600" dirty="0">
                <a:solidFill>
                  <a:schemeClr val="tx1"/>
                </a:solidFill>
              </a:rPr>
              <a:t>/</a:t>
            </a:r>
            <a:r>
              <a:rPr lang="es-MX" sz="1600" dirty="0" err="1">
                <a:solidFill>
                  <a:schemeClr val="tx1"/>
                </a:solidFill>
              </a:rPr>
              <a:t>Lesson24</a:t>
            </a:r>
            <a:r>
              <a:rPr lang="es-MX" sz="1600" dirty="0">
                <a:solidFill>
                  <a:schemeClr val="tx1"/>
                </a:solidFill>
              </a:rPr>
              <a:t>/</a:t>
            </a:r>
            <a:r>
              <a:rPr lang="es-MX" sz="1600" dirty="0" err="1">
                <a:solidFill>
                  <a:schemeClr val="tx1"/>
                </a:solidFill>
              </a:rPr>
              <a:t>Lesson24.htm</a:t>
            </a:r>
            <a:endParaRPr lang="es-MX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>
                <a:solidFill>
                  <a:schemeClr val="tx1"/>
                </a:solidFill>
              </a:rPr>
              <a:t>https://</a:t>
            </a:r>
            <a:r>
              <a:rPr lang="es-MX" sz="1600" dirty="0" err="1" smtClean="0">
                <a:solidFill>
                  <a:schemeClr val="tx1"/>
                </a:solidFill>
              </a:rPr>
              <a:t>www.magistricumacini.edu.it</a:t>
            </a:r>
            <a:r>
              <a:rPr lang="es-MX" sz="1600" dirty="0" smtClean="0">
                <a:solidFill>
                  <a:schemeClr val="tx1"/>
                </a:solidFill>
              </a:rPr>
              <a:t>/</a:t>
            </a:r>
            <a:r>
              <a:rPr lang="es-MX" sz="1600" dirty="0" err="1" smtClean="0">
                <a:solidFill>
                  <a:schemeClr val="tx1"/>
                </a:solidFill>
              </a:rPr>
              <a:t>magistricumacini</a:t>
            </a:r>
            <a:r>
              <a:rPr lang="es-MX" sz="1600" dirty="0" smtClean="0">
                <a:solidFill>
                  <a:schemeClr val="tx1"/>
                </a:solidFill>
              </a:rPr>
              <a:t>/</a:t>
            </a:r>
            <a:r>
              <a:rPr lang="es-MX" sz="1600" dirty="0" err="1" smtClean="0">
                <a:solidFill>
                  <a:schemeClr val="tx1"/>
                </a:solidFill>
              </a:rPr>
              <a:t>didattica</a:t>
            </a:r>
            <a:r>
              <a:rPr lang="es-MX" sz="1600" dirty="0" smtClean="0">
                <a:solidFill>
                  <a:schemeClr val="tx1"/>
                </a:solidFill>
              </a:rPr>
              <a:t>/</a:t>
            </a:r>
            <a:r>
              <a:rPr lang="es-MX" sz="1600" dirty="0" err="1" smtClean="0">
                <a:solidFill>
                  <a:schemeClr val="tx1"/>
                </a:solidFill>
              </a:rPr>
              <a:t>compiti</a:t>
            </a:r>
            <a:r>
              <a:rPr lang="es-MX" sz="1600" dirty="0" smtClean="0">
                <a:solidFill>
                  <a:schemeClr val="tx1"/>
                </a:solidFill>
              </a:rPr>
              <a:t>/2018_2019/</a:t>
            </a:r>
            <a:r>
              <a:rPr lang="es-MX" sz="1600" dirty="0" err="1" smtClean="0">
                <a:solidFill>
                  <a:schemeClr val="tx1"/>
                </a:solidFill>
              </a:rPr>
              <a:t>inglese</a:t>
            </a:r>
            <a:r>
              <a:rPr lang="es-MX" sz="1600" dirty="0" smtClean="0">
                <a:solidFill>
                  <a:schemeClr val="tx1"/>
                </a:solidFill>
              </a:rPr>
              <a:t>/</a:t>
            </a:r>
            <a:r>
              <a:rPr lang="es-MX" sz="1600" dirty="0" err="1" smtClean="0">
                <a:solidFill>
                  <a:schemeClr val="tx1"/>
                </a:solidFill>
              </a:rPr>
              <a:t>BIENNIO_recupero_inglese.pdf</a:t>
            </a:r>
            <a:endParaRPr lang="es-MX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tx1"/>
                </a:solidFill>
              </a:rPr>
              <a:t>Imágenes</a:t>
            </a:r>
            <a:endParaRPr lang="it-IT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Las imágenes se obtuvieron del sitio Freepik: http:www.freepik.com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 smtClean="0">
              <a:solidFill>
                <a:schemeClr val="tx1"/>
              </a:solidFill>
            </a:endParaRPr>
          </a:p>
        </p:txBody>
      </p:sp>
      <p:sp>
        <p:nvSpPr>
          <p:cNvPr id="4" name="Rectángulo redondeado 3">
            <a:hlinkClick r:id="rId2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167120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606" y="615950"/>
            <a:ext cx="12066789" cy="5626100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2605" y="0"/>
            <a:ext cx="12066789" cy="913015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TO BE</a:t>
            </a:r>
            <a:endParaRPr lang="es-MX" dirty="0"/>
          </a:p>
        </p:txBody>
      </p:sp>
      <p:sp>
        <p:nvSpPr>
          <p:cNvPr id="6" name="Rectángulo redondeado 5">
            <a:hlinkClick r:id="rId3" action="ppaction://hlinksldjump"/>
          </p:cNvPr>
          <p:cNvSpPr/>
          <p:nvPr/>
        </p:nvSpPr>
        <p:spPr>
          <a:xfrm>
            <a:off x="10659364" y="6228562"/>
            <a:ext cx="1202112" cy="519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BACK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5707015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Distintivo</Template>
  <TotalTime>168</TotalTime>
  <Words>2180</Words>
  <Application>Microsoft Office PowerPoint</Application>
  <PresentationFormat>Panorámica</PresentationFormat>
  <Paragraphs>417</Paragraphs>
  <Slides>83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83</vt:i4>
      </vt:variant>
    </vt:vector>
  </HeadingPairs>
  <TitlesOfParts>
    <vt:vector size="92" baseType="lpstr">
      <vt:lpstr>Arial</vt:lpstr>
      <vt:lpstr>Calibri</vt:lpstr>
      <vt:lpstr>Century Gothic</vt:lpstr>
      <vt:lpstr>Corbel</vt:lpstr>
      <vt:lpstr>Gill Sans MT</vt:lpstr>
      <vt:lpstr>Impact</vt:lpstr>
      <vt:lpstr>Tahoma</vt:lpstr>
      <vt:lpstr>Times New Roman</vt:lpstr>
      <vt:lpstr>Badge</vt:lpstr>
      <vt:lpstr>Material Didáctico Audiovisual Sólo Visión Proyectables Diapositivas  Inglés 1 - Módulo IV Bachillerato Universitario 2015</vt:lpstr>
      <vt:lpstr>Inglés 1</vt:lpstr>
      <vt:lpstr>Módulo IV</vt:lpstr>
      <vt:lpstr>Competencia Disciplinar</vt:lpstr>
      <vt:lpstr>Competencia Disciplinar</vt:lpstr>
      <vt:lpstr>TEMAS</vt:lpstr>
      <vt:lpstr>PHYSICAL DESCRIPTIONS </vt:lpstr>
      <vt:lpstr>PHYSICAL DESCRIPTIONS  </vt:lpstr>
      <vt:lpstr>TO BE</vt:lpstr>
      <vt:lpstr>HAVE GOT</vt:lpstr>
      <vt:lpstr>When you describe someone’s personal qualities you should support your description with examples and/or  justifications. Match the adjectives to their justifications and say a few words about your friends and relatives.</vt:lpstr>
      <vt:lpstr>Hair, face, skin and complexion</vt:lpstr>
      <vt:lpstr>Read these descriptions. What are the missing words? Write is or has. </vt:lpstr>
      <vt:lpstr>Describe the following people</vt:lpstr>
      <vt:lpstr>Describe the following people</vt:lpstr>
      <vt:lpstr>Describe the following people</vt:lpstr>
      <vt:lpstr>Describe the following people</vt:lpstr>
      <vt:lpstr>Describe the following people</vt:lpstr>
      <vt:lpstr>Describe the following people</vt:lpstr>
      <vt:lpstr>Describe the following people</vt:lpstr>
      <vt:lpstr>People’s CLOTHES</vt:lpstr>
      <vt:lpstr>What are you wering?</vt:lpstr>
      <vt:lpstr>What are you wering?</vt:lpstr>
      <vt:lpstr>Presentación de PowerPoint</vt:lpstr>
      <vt:lpstr>Presentación de PowerPoint</vt:lpstr>
      <vt:lpstr>CLOTHING</vt:lpstr>
      <vt:lpstr>Presentación de PowerPoint</vt:lpstr>
      <vt:lpstr>What is she wearing? She is wearing…</vt:lpstr>
      <vt:lpstr>Presentación de PowerPoint</vt:lpstr>
      <vt:lpstr>What is she wearing? She is wearing…</vt:lpstr>
      <vt:lpstr>Presentación de PowerPoint</vt:lpstr>
      <vt:lpstr>Presentación de PowerPoint</vt:lpstr>
      <vt:lpstr>What are they wearing?</vt:lpstr>
      <vt:lpstr>What are they wearing?</vt:lpstr>
      <vt:lpstr>What are they wearing?</vt:lpstr>
      <vt:lpstr>AND You… What are you WEARING NOW?</vt:lpstr>
      <vt:lpstr>Present Continuous</vt:lpstr>
      <vt:lpstr>Present continuous</vt:lpstr>
      <vt:lpstr>Examples</vt:lpstr>
      <vt:lpstr>What are they doing?</vt:lpstr>
      <vt:lpstr>What is she doing?</vt:lpstr>
      <vt:lpstr>What is she doing?</vt:lpstr>
      <vt:lpstr>What are they doing?</vt:lpstr>
      <vt:lpstr>What is she doing?</vt:lpstr>
      <vt:lpstr>What are they doing?</vt:lpstr>
      <vt:lpstr>What is she doing?</vt:lpstr>
      <vt:lpstr>What are they doing?</vt:lpstr>
      <vt:lpstr>What is he doing?</vt:lpstr>
      <vt:lpstr>What is he doing?</vt:lpstr>
      <vt:lpstr>What is happening?</vt:lpstr>
      <vt:lpstr>What is she doing?</vt:lpstr>
      <vt:lpstr>What is he doing?</vt:lpstr>
      <vt:lpstr>Presentación de PowerPoint</vt:lpstr>
      <vt:lpstr>STRUCTURE</vt:lpstr>
      <vt:lpstr>There are some expressions that we use in PRESENT CONTINUOUS.</vt:lpstr>
      <vt:lpstr>What is happening in the following pictures  Makes sentences on your notebook</vt:lpstr>
      <vt:lpstr>Presentación de PowerPoint</vt:lpstr>
      <vt:lpstr>What is he doing?</vt:lpstr>
      <vt:lpstr>Presentación de PowerPoint</vt:lpstr>
      <vt:lpstr>What is Candance doing?</vt:lpstr>
      <vt:lpstr>What is the hamster doing?</vt:lpstr>
      <vt:lpstr>What is the baby doing?</vt:lpstr>
      <vt:lpstr>What is the fish doing?</vt:lpstr>
      <vt:lpstr>What are they doing?</vt:lpstr>
      <vt:lpstr>What is he doing?</vt:lpstr>
      <vt:lpstr>What are they doing?</vt:lpstr>
      <vt:lpstr>Presentación de PowerPoint</vt:lpstr>
      <vt:lpstr>Presentación de PowerPoint</vt:lpstr>
      <vt:lpstr>Presentación de PowerPoint</vt:lpstr>
      <vt:lpstr>Presentación de PowerPoint</vt:lpstr>
      <vt:lpstr>What are they doing?</vt:lpstr>
      <vt:lpstr>Simple Present Vs. Present Continuous</vt:lpstr>
      <vt:lpstr>Simple Present</vt:lpstr>
      <vt:lpstr>Present Continuous</vt:lpstr>
      <vt:lpstr>Simple Present vs Present Cotinuous</vt:lpstr>
      <vt:lpstr>Expressions</vt:lpstr>
      <vt:lpstr>Look at the picture and choose the correct answer</vt:lpstr>
      <vt:lpstr>Look at the picture and choose the correct answer</vt:lpstr>
      <vt:lpstr>Fill in the blanks with the present continuous or the simple present of the verb in brackets. </vt:lpstr>
      <vt:lpstr>Fill in the blanks with the present continuous or the simple present of the verb in brackets. </vt:lpstr>
      <vt:lpstr>Simple Present or Present Continuous</vt:lpstr>
      <vt:lpstr>Presentación de PowerPoint</vt:lpstr>
      <vt:lpstr>Referencias</vt:lpstr>
    </vt:vector>
  </TitlesOfParts>
  <Company>Laptop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Audiovisual Sólo Visión Proyectables Diapositivas  Inglés 1 - Módulo II Bachillerato Universitario 2015</dc:title>
  <dc:creator>CMTZA</dc:creator>
  <cp:lastModifiedBy>CMTZA</cp:lastModifiedBy>
  <cp:revision>87</cp:revision>
  <dcterms:created xsi:type="dcterms:W3CDTF">2018-09-13T23:51:58Z</dcterms:created>
  <dcterms:modified xsi:type="dcterms:W3CDTF">2019-09-22T21:43:58Z</dcterms:modified>
</cp:coreProperties>
</file>