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2" r:id="rId8"/>
    <p:sldId id="273" r:id="rId9"/>
    <p:sldId id="274" r:id="rId10"/>
    <p:sldId id="275" r:id="rId11"/>
    <p:sldId id="276" r:id="rId12"/>
    <p:sldId id="266" r:id="rId13"/>
    <p:sldId id="267" r:id="rId14"/>
    <p:sldId id="263" r:id="rId15"/>
    <p:sldId id="264" r:id="rId16"/>
    <p:sldId id="265" r:id="rId17"/>
    <p:sldId id="268" r:id="rId18"/>
    <p:sldId id="270" r:id="rId19"/>
    <p:sldId id="262" r:id="rId20"/>
    <p:sldId id="269" r:id="rId21"/>
    <p:sldId id="277" r:id="rId22"/>
    <p:sldId id="278" r:id="rId23"/>
    <p:sldId id="279" r:id="rId24"/>
    <p:sldId id="280" r:id="rId25"/>
    <p:sldId id="281" r:id="rId26"/>
    <p:sldId id="282" r:id="rId27"/>
    <p:sldId id="283" r:id="rId28"/>
    <p:sldId id="271"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varScale="1">
        <p:scale>
          <a:sx n="93" d="100"/>
          <a:sy n="93" d="100"/>
        </p:scale>
        <p:origin x="124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ata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0D3AB-DD08-4AA1-8DE1-6DB3B3ADD476}" type="doc">
      <dgm:prSet loTypeId="urn:microsoft.com/office/officeart/2005/8/layout/pList2" loCatId="list" qsTypeId="urn:microsoft.com/office/officeart/2005/8/quickstyle/3d2" qsCatId="3D" csTypeId="urn:microsoft.com/office/officeart/2005/8/colors/colorful5" csCatId="colorful" phldr="1"/>
      <dgm:spPr/>
    </dgm:pt>
    <dgm:pt modelId="{185C9432-3FA5-4E15-88D9-59E246C1CB3B}">
      <dgm:prSet phldrT="[Texto]" custT="1"/>
      <dgm:spPr/>
      <dgm:t>
        <a:bodyPr/>
        <a:lstStyle/>
        <a:p>
          <a:r>
            <a:rPr lang="es-ES" sz="1100" dirty="0" smtClean="0"/>
            <a:t>PETER DRUCKER</a:t>
          </a:r>
        </a:p>
        <a:p>
          <a:r>
            <a:rPr lang="es-ES" sz="1100" dirty="0" smtClean="0"/>
            <a:t>“Es hacer a la gente capaz de lograr resultados de manera conjunta, para hacer sus puntos fuertes eficaces y sus debilidades irrelevantes”</a:t>
          </a:r>
          <a:endParaRPr lang="es-ES" sz="1100" dirty="0"/>
        </a:p>
      </dgm:t>
    </dgm:pt>
    <dgm:pt modelId="{B247CD6C-5FFF-412B-8750-81325AF00B6B}" type="parTrans" cxnId="{2BFF298F-2612-4616-B765-4C97A5FCD1EE}">
      <dgm:prSet/>
      <dgm:spPr/>
      <dgm:t>
        <a:bodyPr/>
        <a:lstStyle/>
        <a:p>
          <a:endParaRPr lang="es-ES"/>
        </a:p>
      </dgm:t>
    </dgm:pt>
    <dgm:pt modelId="{2BC7687F-EE25-43F7-873B-4165FECD29B8}" type="sibTrans" cxnId="{2BFF298F-2612-4616-B765-4C97A5FCD1EE}">
      <dgm:prSet/>
      <dgm:spPr/>
      <dgm:t>
        <a:bodyPr/>
        <a:lstStyle/>
        <a:p>
          <a:endParaRPr lang="es-ES"/>
        </a:p>
      </dgm:t>
    </dgm:pt>
    <dgm:pt modelId="{26240D2D-8647-4DFE-A7AE-461DC1E19098}">
      <dgm:prSet phldrT="[Texto]" custT="1"/>
      <dgm:spPr/>
      <dgm:t>
        <a:bodyPr/>
        <a:lstStyle/>
        <a:p>
          <a:r>
            <a:rPr lang="es-MX" sz="900" dirty="0" smtClean="0"/>
            <a:t>W. JIMÉNEZ CASTRO</a:t>
          </a:r>
        </a:p>
        <a:p>
          <a:r>
            <a:rPr lang="es-MX" sz="900" dirty="0" smtClean="0"/>
            <a:t>“Ciencia compuesta de principios, técnicas y prácticas cuya aplicación a conjuntos humanos permite establecer sistemas racionales de esfuerzos cooperativos, a través de los cuales se pueden alcanzar propósitos comunes que individualmente no se pueden lograr”.</a:t>
          </a:r>
          <a:endParaRPr lang="es-ES" sz="900" dirty="0"/>
        </a:p>
      </dgm:t>
    </dgm:pt>
    <dgm:pt modelId="{C5D0D52C-BB40-4BA0-8CAD-7F9799E9BBFB}" type="parTrans" cxnId="{83A13AD1-EDE4-49B7-880E-30C3FD688C89}">
      <dgm:prSet/>
      <dgm:spPr/>
      <dgm:t>
        <a:bodyPr/>
        <a:lstStyle/>
        <a:p>
          <a:endParaRPr lang="es-ES"/>
        </a:p>
      </dgm:t>
    </dgm:pt>
    <dgm:pt modelId="{BECC83C0-591D-4357-84AE-EFDADF129DC5}" type="sibTrans" cxnId="{83A13AD1-EDE4-49B7-880E-30C3FD688C89}">
      <dgm:prSet/>
      <dgm:spPr/>
      <dgm:t>
        <a:bodyPr/>
        <a:lstStyle/>
        <a:p>
          <a:endParaRPr lang="es-ES"/>
        </a:p>
      </dgm:t>
    </dgm:pt>
    <dgm:pt modelId="{F5CD7C81-E451-4665-906D-4CC57537A815}">
      <dgm:prSet custT="1"/>
      <dgm:spPr/>
      <dgm:t>
        <a:bodyPr/>
        <a:lstStyle/>
        <a:p>
          <a:r>
            <a:rPr lang="es-ES" sz="1200" dirty="0" smtClean="0"/>
            <a:t>HENRY FAYOL</a:t>
          </a:r>
        </a:p>
        <a:p>
          <a:r>
            <a:rPr lang="es-ES" sz="1200" dirty="0" smtClean="0"/>
            <a:t>Administrar es prever, organizar, mandar, coordinar y controlar”</a:t>
          </a:r>
          <a:endParaRPr lang="es-ES" sz="1200" dirty="0" smtClean="0"/>
        </a:p>
        <a:p>
          <a:r>
            <a:rPr lang="es-ES" sz="1200" dirty="0" smtClean="0"/>
            <a:t>Administrar es prever, organizar, mandar, coordinar y controlar</a:t>
          </a:r>
          <a:endParaRPr lang="es-ES" sz="1200" dirty="0"/>
        </a:p>
      </dgm:t>
    </dgm:pt>
    <dgm:pt modelId="{D07C63D0-E601-4FC3-9BD0-612220E1FFD7}" type="parTrans" cxnId="{5FFCA213-1A10-4A9E-95F9-297A0FEA568B}">
      <dgm:prSet/>
      <dgm:spPr/>
      <dgm:t>
        <a:bodyPr/>
        <a:lstStyle/>
        <a:p>
          <a:endParaRPr lang="es-ES"/>
        </a:p>
      </dgm:t>
    </dgm:pt>
    <dgm:pt modelId="{78891301-54E8-4B92-9411-87E47B2203C8}" type="sibTrans" cxnId="{5FFCA213-1A10-4A9E-95F9-297A0FEA568B}">
      <dgm:prSet/>
      <dgm:spPr/>
      <dgm:t>
        <a:bodyPr/>
        <a:lstStyle/>
        <a:p>
          <a:endParaRPr lang="es-ES"/>
        </a:p>
      </dgm:t>
    </dgm:pt>
    <dgm:pt modelId="{20751F66-B492-4127-A924-8E85C1B314F2}">
      <dgm:prSet custT="1"/>
      <dgm:spPr/>
      <dgm:t>
        <a:bodyPr/>
        <a:lstStyle/>
        <a:p>
          <a:r>
            <a:rPr lang="es-ES" sz="1100" dirty="0" smtClean="0"/>
            <a:t>KOONTZ Y WEIHRICH </a:t>
          </a:r>
          <a:r>
            <a:rPr lang="es-MX" sz="1100" dirty="0" smtClean="0"/>
            <a:t>“Proceso de diseñar y mantener un ambiente en el que las personas trabajen juntas para lograr propósitos eficientemente seleccionados</a:t>
          </a:r>
          <a:r>
            <a:rPr lang="es-MX" sz="900" dirty="0" smtClean="0"/>
            <a:t>”.</a:t>
          </a:r>
          <a:endParaRPr lang="es-ES" sz="900" dirty="0"/>
        </a:p>
      </dgm:t>
    </dgm:pt>
    <dgm:pt modelId="{5E39D5FA-B1D7-4007-8FA3-6C216A109BB8}" type="parTrans" cxnId="{B82D57A6-8CA8-4E45-974D-27101E67D72F}">
      <dgm:prSet/>
      <dgm:spPr/>
      <dgm:t>
        <a:bodyPr/>
        <a:lstStyle/>
        <a:p>
          <a:endParaRPr lang="es-ES"/>
        </a:p>
      </dgm:t>
    </dgm:pt>
    <dgm:pt modelId="{B7417EC6-A2F5-4AC8-994B-73A4EC8EFA3A}" type="sibTrans" cxnId="{B82D57A6-8CA8-4E45-974D-27101E67D72F}">
      <dgm:prSet/>
      <dgm:spPr/>
      <dgm:t>
        <a:bodyPr/>
        <a:lstStyle/>
        <a:p>
          <a:endParaRPr lang="es-ES"/>
        </a:p>
      </dgm:t>
    </dgm:pt>
    <dgm:pt modelId="{DF317F8C-A742-43E3-A6A2-1BB8EF6C255C}" type="pres">
      <dgm:prSet presAssocID="{3F60D3AB-DD08-4AA1-8DE1-6DB3B3ADD476}" presName="Name0" presStyleCnt="0">
        <dgm:presLayoutVars>
          <dgm:dir/>
          <dgm:resizeHandles val="exact"/>
        </dgm:presLayoutVars>
      </dgm:prSet>
      <dgm:spPr/>
    </dgm:pt>
    <dgm:pt modelId="{D40D4C2A-6E8D-4F24-8B69-184AD8B6A9B9}" type="pres">
      <dgm:prSet presAssocID="{3F60D3AB-DD08-4AA1-8DE1-6DB3B3ADD476}" presName="bkgdShp" presStyleLbl="alignAccFollowNode1" presStyleIdx="0" presStyleCnt="1" custLinFactNeighborX="-674" custLinFactNeighborY="2809"/>
      <dgm:spPr/>
    </dgm:pt>
    <dgm:pt modelId="{A26628EA-6331-4873-AF4E-0861C3A08084}" type="pres">
      <dgm:prSet presAssocID="{3F60D3AB-DD08-4AA1-8DE1-6DB3B3ADD476}" presName="linComp" presStyleCnt="0"/>
      <dgm:spPr/>
    </dgm:pt>
    <dgm:pt modelId="{CDEDDC9D-0B7A-4D91-B88E-301805E31EDE}" type="pres">
      <dgm:prSet presAssocID="{185C9432-3FA5-4E15-88D9-59E246C1CB3B}" presName="compNode" presStyleCnt="0"/>
      <dgm:spPr/>
    </dgm:pt>
    <dgm:pt modelId="{16D432EE-DA43-46F7-AE19-DF4F73AE2300}" type="pres">
      <dgm:prSet presAssocID="{185C9432-3FA5-4E15-88D9-59E246C1CB3B}" presName="node" presStyleLbl="node1" presStyleIdx="0" presStyleCnt="4">
        <dgm:presLayoutVars>
          <dgm:bulletEnabled val="1"/>
        </dgm:presLayoutVars>
      </dgm:prSet>
      <dgm:spPr/>
      <dgm:t>
        <a:bodyPr/>
        <a:lstStyle/>
        <a:p>
          <a:endParaRPr lang="es-ES"/>
        </a:p>
      </dgm:t>
    </dgm:pt>
    <dgm:pt modelId="{D5E11FD3-57F2-4585-8638-FAC8001BD2D6}" type="pres">
      <dgm:prSet presAssocID="{185C9432-3FA5-4E15-88D9-59E246C1CB3B}" presName="invisiNode" presStyleLbl="node1" presStyleIdx="0" presStyleCnt="4"/>
      <dgm:spPr/>
    </dgm:pt>
    <dgm:pt modelId="{AF59F04F-B18D-46CA-8522-A7ADC4E6CDF9}" type="pres">
      <dgm:prSet presAssocID="{185C9432-3FA5-4E15-88D9-59E246C1CB3B}" presName="imagNode" presStyleLbl="fgImgPlace1" presStyleIdx="0" presStyleCnt="4"/>
      <dgm:spPr>
        <a:blipFill rotWithShape="1">
          <a:blip xmlns:r="http://schemas.openxmlformats.org/officeDocument/2006/relationships" r:embed="rId1"/>
          <a:stretch>
            <a:fillRect/>
          </a:stretch>
        </a:blipFill>
      </dgm:spPr>
    </dgm:pt>
    <dgm:pt modelId="{A823E6E0-BAFC-4DE2-8E03-44B2C151B50B}" type="pres">
      <dgm:prSet presAssocID="{2BC7687F-EE25-43F7-873B-4165FECD29B8}" presName="sibTrans" presStyleLbl="sibTrans2D1" presStyleIdx="0" presStyleCnt="0"/>
      <dgm:spPr/>
    </dgm:pt>
    <dgm:pt modelId="{6714DB80-6894-409F-B733-EA45E962B701}" type="pres">
      <dgm:prSet presAssocID="{F5CD7C81-E451-4665-906D-4CC57537A815}" presName="compNode" presStyleCnt="0"/>
      <dgm:spPr/>
    </dgm:pt>
    <dgm:pt modelId="{0088B74E-1BDC-485A-B51B-DB75A2198903}" type="pres">
      <dgm:prSet presAssocID="{F5CD7C81-E451-4665-906D-4CC57537A815}" presName="node" presStyleLbl="node1" presStyleIdx="1" presStyleCnt="4">
        <dgm:presLayoutVars>
          <dgm:bulletEnabled val="1"/>
        </dgm:presLayoutVars>
      </dgm:prSet>
      <dgm:spPr/>
      <dgm:t>
        <a:bodyPr/>
        <a:lstStyle/>
        <a:p>
          <a:endParaRPr lang="es-ES"/>
        </a:p>
      </dgm:t>
    </dgm:pt>
    <dgm:pt modelId="{39573B1C-B93F-4759-B0F2-667512309A60}" type="pres">
      <dgm:prSet presAssocID="{F5CD7C81-E451-4665-906D-4CC57537A815}" presName="invisiNode" presStyleLbl="node1" presStyleIdx="1" presStyleCnt="4"/>
      <dgm:spPr/>
    </dgm:pt>
    <dgm:pt modelId="{EB946049-E18C-47D6-9732-F10EABA4E28E}" type="pres">
      <dgm:prSet presAssocID="{F5CD7C81-E451-4665-906D-4CC57537A815}" presName="imagNode" presStyleLbl="fgImgPlace1" presStyleIdx="1" presStyleCnt="4"/>
      <dgm:spPr>
        <a:blipFill rotWithShape="1">
          <a:blip xmlns:r="http://schemas.openxmlformats.org/officeDocument/2006/relationships" r:embed="rId2"/>
          <a:stretch>
            <a:fillRect/>
          </a:stretch>
        </a:blipFill>
      </dgm:spPr>
    </dgm:pt>
    <dgm:pt modelId="{5BD3F0C8-FD8E-43ED-9E37-F7622189027E}" type="pres">
      <dgm:prSet presAssocID="{78891301-54E8-4B92-9411-87E47B2203C8}" presName="sibTrans" presStyleLbl="sibTrans2D1" presStyleIdx="0" presStyleCnt="0"/>
      <dgm:spPr/>
    </dgm:pt>
    <dgm:pt modelId="{11D6C714-DF70-446D-955B-C11F21423BB8}" type="pres">
      <dgm:prSet presAssocID="{20751F66-B492-4127-A924-8E85C1B314F2}" presName="compNode" presStyleCnt="0"/>
      <dgm:spPr/>
    </dgm:pt>
    <dgm:pt modelId="{E58415F4-A8BE-48D4-AD55-AD26DF354871}" type="pres">
      <dgm:prSet presAssocID="{20751F66-B492-4127-A924-8E85C1B314F2}" presName="node" presStyleLbl="node1" presStyleIdx="2" presStyleCnt="4">
        <dgm:presLayoutVars>
          <dgm:bulletEnabled val="1"/>
        </dgm:presLayoutVars>
      </dgm:prSet>
      <dgm:spPr/>
      <dgm:t>
        <a:bodyPr/>
        <a:lstStyle/>
        <a:p>
          <a:endParaRPr lang="es-ES"/>
        </a:p>
      </dgm:t>
    </dgm:pt>
    <dgm:pt modelId="{D723DFF9-B92D-4D12-ABE3-28B4259E59BE}" type="pres">
      <dgm:prSet presAssocID="{20751F66-B492-4127-A924-8E85C1B314F2}" presName="invisiNode" presStyleLbl="node1" presStyleIdx="2" presStyleCnt="4"/>
      <dgm:spPr/>
    </dgm:pt>
    <dgm:pt modelId="{DE18A8CF-D2DA-49CD-A5AA-2B9C78A187AB}" type="pres">
      <dgm:prSet presAssocID="{20751F66-B492-4127-A924-8E85C1B314F2}" presName="imagNode" presStyleLbl="fgImgPlace1" presStyleIdx="2" presStyleCnt="4"/>
      <dgm:spPr>
        <a:blipFill rotWithShape="1">
          <a:blip xmlns:r="http://schemas.openxmlformats.org/officeDocument/2006/relationships" r:embed="rId3"/>
          <a:stretch>
            <a:fillRect/>
          </a:stretch>
        </a:blipFill>
      </dgm:spPr>
    </dgm:pt>
    <dgm:pt modelId="{6CD16E35-5AFB-4C79-A2C1-DE428861D388}" type="pres">
      <dgm:prSet presAssocID="{B7417EC6-A2F5-4AC8-994B-73A4EC8EFA3A}" presName="sibTrans" presStyleLbl="sibTrans2D1" presStyleIdx="0" presStyleCnt="0"/>
      <dgm:spPr/>
    </dgm:pt>
    <dgm:pt modelId="{6A3A2214-117A-4807-BA24-38CECD12E1BB}" type="pres">
      <dgm:prSet presAssocID="{26240D2D-8647-4DFE-A7AE-461DC1E19098}" presName="compNode" presStyleCnt="0"/>
      <dgm:spPr/>
    </dgm:pt>
    <dgm:pt modelId="{321DAE5B-6959-4FED-AE8B-E190A8E2E596}" type="pres">
      <dgm:prSet presAssocID="{26240D2D-8647-4DFE-A7AE-461DC1E19098}" presName="node" presStyleLbl="node1" presStyleIdx="3" presStyleCnt="4">
        <dgm:presLayoutVars>
          <dgm:bulletEnabled val="1"/>
        </dgm:presLayoutVars>
      </dgm:prSet>
      <dgm:spPr/>
      <dgm:t>
        <a:bodyPr/>
        <a:lstStyle/>
        <a:p>
          <a:endParaRPr lang="es-ES"/>
        </a:p>
      </dgm:t>
    </dgm:pt>
    <dgm:pt modelId="{A8534C97-45C4-4B3B-B34F-EE14FCF709BA}" type="pres">
      <dgm:prSet presAssocID="{26240D2D-8647-4DFE-A7AE-461DC1E19098}" presName="invisiNode" presStyleLbl="node1" presStyleIdx="3" presStyleCnt="4"/>
      <dgm:spPr/>
    </dgm:pt>
    <dgm:pt modelId="{80EDE0B1-31B6-4424-9FF6-D457970610F9}" type="pres">
      <dgm:prSet presAssocID="{26240D2D-8647-4DFE-A7AE-461DC1E19098}" presName="imagNode" presStyleLbl="fgImgPlace1" presStyleIdx="3" presStyleCnt="4"/>
      <dgm:spPr>
        <a:blipFill rotWithShape="1">
          <a:blip xmlns:r="http://schemas.openxmlformats.org/officeDocument/2006/relationships" r:embed="rId4"/>
          <a:stretch>
            <a:fillRect/>
          </a:stretch>
        </a:blipFill>
      </dgm:spPr>
    </dgm:pt>
  </dgm:ptLst>
  <dgm:cxnLst>
    <dgm:cxn modelId="{08A0DB98-7976-47F8-9E8E-23F215EF363A}" type="presOf" srcId="{B7417EC6-A2F5-4AC8-994B-73A4EC8EFA3A}" destId="{6CD16E35-5AFB-4C79-A2C1-DE428861D388}" srcOrd="0" destOrd="0" presId="urn:microsoft.com/office/officeart/2005/8/layout/pList2"/>
    <dgm:cxn modelId="{D5A11F26-CD36-4727-9DBE-AD36D7C95BE1}" type="presOf" srcId="{20751F66-B492-4127-A924-8E85C1B314F2}" destId="{E58415F4-A8BE-48D4-AD55-AD26DF354871}" srcOrd="0" destOrd="0" presId="urn:microsoft.com/office/officeart/2005/8/layout/pList2"/>
    <dgm:cxn modelId="{B82D57A6-8CA8-4E45-974D-27101E67D72F}" srcId="{3F60D3AB-DD08-4AA1-8DE1-6DB3B3ADD476}" destId="{20751F66-B492-4127-A924-8E85C1B314F2}" srcOrd="2" destOrd="0" parTransId="{5E39D5FA-B1D7-4007-8FA3-6C216A109BB8}" sibTransId="{B7417EC6-A2F5-4AC8-994B-73A4EC8EFA3A}"/>
    <dgm:cxn modelId="{F687460E-0FC0-4F77-A6EA-3394BF3EF846}" type="presOf" srcId="{185C9432-3FA5-4E15-88D9-59E246C1CB3B}" destId="{16D432EE-DA43-46F7-AE19-DF4F73AE2300}" srcOrd="0" destOrd="0" presId="urn:microsoft.com/office/officeart/2005/8/layout/pList2"/>
    <dgm:cxn modelId="{75D2AC3D-20A3-473D-BD10-A8C283561F51}" type="presOf" srcId="{3F60D3AB-DD08-4AA1-8DE1-6DB3B3ADD476}" destId="{DF317F8C-A742-43E3-A6A2-1BB8EF6C255C}" srcOrd="0" destOrd="0" presId="urn:microsoft.com/office/officeart/2005/8/layout/pList2"/>
    <dgm:cxn modelId="{5FFCA213-1A10-4A9E-95F9-297A0FEA568B}" srcId="{3F60D3AB-DD08-4AA1-8DE1-6DB3B3ADD476}" destId="{F5CD7C81-E451-4665-906D-4CC57537A815}" srcOrd="1" destOrd="0" parTransId="{D07C63D0-E601-4FC3-9BD0-612220E1FFD7}" sibTransId="{78891301-54E8-4B92-9411-87E47B2203C8}"/>
    <dgm:cxn modelId="{FDFE6A04-FF2C-4305-A59F-250D33754A0E}" type="presOf" srcId="{26240D2D-8647-4DFE-A7AE-461DC1E19098}" destId="{321DAE5B-6959-4FED-AE8B-E190A8E2E596}" srcOrd="0" destOrd="0" presId="urn:microsoft.com/office/officeart/2005/8/layout/pList2"/>
    <dgm:cxn modelId="{A6B0337B-0C3C-46D7-89E7-2A2CFA9A5D4C}" type="presOf" srcId="{2BC7687F-EE25-43F7-873B-4165FECD29B8}" destId="{A823E6E0-BAFC-4DE2-8E03-44B2C151B50B}" srcOrd="0" destOrd="0" presId="urn:microsoft.com/office/officeart/2005/8/layout/pList2"/>
    <dgm:cxn modelId="{2BFF298F-2612-4616-B765-4C97A5FCD1EE}" srcId="{3F60D3AB-DD08-4AA1-8DE1-6DB3B3ADD476}" destId="{185C9432-3FA5-4E15-88D9-59E246C1CB3B}" srcOrd="0" destOrd="0" parTransId="{B247CD6C-5FFF-412B-8750-81325AF00B6B}" sibTransId="{2BC7687F-EE25-43F7-873B-4165FECD29B8}"/>
    <dgm:cxn modelId="{2704DAC3-E52F-4BF6-B982-AB6BCB59FD40}" type="presOf" srcId="{78891301-54E8-4B92-9411-87E47B2203C8}" destId="{5BD3F0C8-FD8E-43ED-9E37-F7622189027E}" srcOrd="0" destOrd="0" presId="urn:microsoft.com/office/officeart/2005/8/layout/pList2"/>
    <dgm:cxn modelId="{83A13AD1-EDE4-49B7-880E-30C3FD688C89}" srcId="{3F60D3AB-DD08-4AA1-8DE1-6DB3B3ADD476}" destId="{26240D2D-8647-4DFE-A7AE-461DC1E19098}" srcOrd="3" destOrd="0" parTransId="{C5D0D52C-BB40-4BA0-8CAD-7F9799E9BBFB}" sibTransId="{BECC83C0-591D-4357-84AE-EFDADF129DC5}"/>
    <dgm:cxn modelId="{1B9F2655-C7A6-4C6D-8F94-B110EB59F674}" type="presOf" srcId="{F5CD7C81-E451-4665-906D-4CC57537A815}" destId="{0088B74E-1BDC-485A-B51B-DB75A2198903}" srcOrd="0" destOrd="0" presId="urn:microsoft.com/office/officeart/2005/8/layout/pList2"/>
    <dgm:cxn modelId="{A7CEE684-5475-43D5-8190-EE8FCB782CC7}" type="presParOf" srcId="{DF317F8C-A742-43E3-A6A2-1BB8EF6C255C}" destId="{D40D4C2A-6E8D-4F24-8B69-184AD8B6A9B9}" srcOrd="0" destOrd="0" presId="urn:microsoft.com/office/officeart/2005/8/layout/pList2"/>
    <dgm:cxn modelId="{05410A4C-72F4-4947-8289-7C9351B37511}" type="presParOf" srcId="{DF317F8C-A742-43E3-A6A2-1BB8EF6C255C}" destId="{A26628EA-6331-4873-AF4E-0861C3A08084}" srcOrd="1" destOrd="0" presId="urn:microsoft.com/office/officeart/2005/8/layout/pList2"/>
    <dgm:cxn modelId="{4859B258-E7A5-4835-9A0E-C10253F63F3B}" type="presParOf" srcId="{A26628EA-6331-4873-AF4E-0861C3A08084}" destId="{CDEDDC9D-0B7A-4D91-B88E-301805E31EDE}" srcOrd="0" destOrd="0" presId="urn:microsoft.com/office/officeart/2005/8/layout/pList2"/>
    <dgm:cxn modelId="{CB99F919-D282-4141-905A-6FD5FAD61A60}" type="presParOf" srcId="{CDEDDC9D-0B7A-4D91-B88E-301805E31EDE}" destId="{16D432EE-DA43-46F7-AE19-DF4F73AE2300}" srcOrd="0" destOrd="0" presId="urn:microsoft.com/office/officeart/2005/8/layout/pList2"/>
    <dgm:cxn modelId="{5D08B7FC-3102-4A74-9844-6802856D07C1}" type="presParOf" srcId="{CDEDDC9D-0B7A-4D91-B88E-301805E31EDE}" destId="{D5E11FD3-57F2-4585-8638-FAC8001BD2D6}" srcOrd="1" destOrd="0" presId="urn:microsoft.com/office/officeart/2005/8/layout/pList2"/>
    <dgm:cxn modelId="{218E9EEF-9DB9-401D-9D79-68C0C6C9CC7A}" type="presParOf" srcId="{CDEDDC9D-0B7A-4D91-B88E-301805E31EDE}" destId="{AF59F04F-B18D-46CA-8522-A7ADC4E6CDF9}" srcOrd="2" destOrd="0" presId="urn:microsoft.com/office/officeart/2005/8/layout/pList2"/>
    <dgm:cxn modelId="{475EDCEA-0D11-4039-A37F-45FEABF998F6}" type="presParOf" srcId="{A26628EA-6331-4873-AF4E-0861C3A08084}" destId="{A823E6E0-BAFC-4DE2-8E03-44B2C151B50B}" srcOrd="1" destOrd="0" presId="urn:microsoft.com/office/officeart/2005/8/layout/pList2"/>
    <dgm:cxn modelId="{E6A2E1D4-E917-43DF-9039-816FECE8545C}" type="presParOf" srcId="{A26628EA-6331-4873-AF4E-0861C3A08084}" destId="{6714DB80-6894-409F-B733-EA45E962B701}" srcOrd="2" destOrd="0" presId="urn:microsoft.com/office/officeart/2005/8/layout/pList2"/>
    <dgm:cxn modelId="{D686299E-C1D6-4008-8130-85A56281D5DB}" type="presParOf" srcId="{6714DB80-6894-409F-B733-EA45E962B701}" destId="{0088B74E-1BDC-485A-B51B-DB75A2198903}" srcOrd="0" destOrd="0" presId="urn:microsoft.com/office/officeart/2005/8/layout/pList2"/>
    <dgm:cxn modelId="{D5E18F70-AC27-4500-A4D4-CEDC36BD1425}" type="presParOf" srcId="{6714DB80-6894-409F-B733-EA45E962B701}" destId="{39573B1C-B93F-4759-B0F2-667512309A60}" srcOrd="1" destOrd="0" presId="urn:microsoft.com/office/officeart/2005/8/layout/pList2"/>
    <dgm:cxn modelId="{4C5E3495-5BD0-42F3-AE32-56D175A1235B}" type="presParOf" srcId="{6714DB80-6894-409F-B733-EA45E962B701}" destId="{EB946049-E18C-47D6-9732-F10EABA4E28E}" srcOrd="2" destOrd="0" presId="urn:microsoft.com/office/officeart/2005/8/layout/pList2"/>
    <dgm:cxn modelId="{69FDAB63-29F9-4A10-86D6-A9C41FFC1DEF}" type="presParOf" srcId="{A26628EA-6331-4873-AF4E-0861C3A08084}" destId="{5BD3F0C8-FD8E-43ED-9E37-F7622189027E}" srcOrd="3" destOrd="0" presId="urn:microsoft.com/office/officeart/2005/8/layout/pList2"/>
    <dgm:cxn modelId="{14D37E63-755D-4C9B-A532-77D42E18FA58}" type="presParOf" srcId="{A26628EA-6331-4873-AF4E-0861C3A08084}" destId="{11D6C714-DF70-446D-955B-C11F21423BB8}" srcOrd="4" destOrd="0" presId="urn:microsoft.com/office/officeart/2005/8/layout/pList2"/>
    <dgm:cxn modelId="{C9F3C448-7B00-4385-A986-AEC574896CDF}" type="presParOf" srcId="{11D6C714-DF70-446D-955B-C11F21423BB8}" destId="{E58415F4-A8BE-48D4-AD55-AD26DF354871}" srcOrd="0" destOrd="0" presId="urn:microsoft.com/office/officeart/2005/8/layout/pList2"/>
    <dgm:cxn modelId="{7B34C57D-E1C1-4F5D-BE62-5EBD531F3861}" type="presParOf" srcId="{11D6C714-DF70-446D-955B-C11F21423BB8}" destId="{D723DFF9-B92D-4D12-ABE3-28B4259E59BE}" srcOrd="1" destOrd="0" presId="urn:microsoft.com/office/officeart/2005/8/layout/pList2"/>
    <dgm:cxn modelId="{34E499AF-741F-4632-AD2C-9FCB77F3D1B0}" type="presParOf" srcId="{11D6C714-DF70-446D-955B-C11F21423BB8}" destId="{DE18A8CF-D2DA-49CD-A5AA-2B9C78A187AB}" srcOrd="2" destOrd="0" presId="urn:microsoft.com/office/officeart/2005/8/layout/pList2"/>
    <dgm:cxn modelId="{889A4AC3-0EC1-4725-9972-A5F8CB964AE1}" type="presParOf" srcId="{A26628EA-6331-4873-AF4E-0861C3A08084}" destId="{6CD16E35-5AFB-4C79-A2C1-DE428861D388}" srcOrd="5" destOrd="0" presId="urn:microsoft.com/office/officeart/2005/8/layout/pList2"/>
    <dgm:cxn modelId="{98F073C2-BE9E-489A-98B3-762A3F8C1E6F}" type="presParOf" srcId="{A26628EA-6331-4873-AF4E-0861C3A08084}" destId="{6A3A2214-117A-4807-BA24-38CECD12E1BB}" srcOrd="6" destOrd="0" presId="urn:microsoft.com/office/officeart/2005/8/layout/pList2"/>
    <dgm:cxn modelId="{5FCAB8BA-929B-43B3-9CDF-AB46D2773BE5}" type="presParOf" srcId="{6A3A2214-117A-4807-BA24-38CECD12E1BB}" destId="{321DAE5B-6959-4FED-AE8B-E190A8E2E596}" srcOrd="0" destOrd="0" presId="urn:microsoft.com/office/officeart/2005/8/layout/pList2"/>
    <dgm:cxn modelId="{8DB121C3-1869-477E-AD06-CED66CD3B95C}" type="presParOf" srcId="{6A3A2214-117A-4807-BA24-38CECD12E1BB}" destId="{A8534C97-45C4-4B3B-B34F-EE14FCF709BA}" srcOrd="1" destOrd="0" presId="urn:microsoft.com/office/officeart/2005/8/layout/pList2"/>
    <dgm:cxn modelId="{721CB975-3B59-4676-9870-706167E7B37C}" type="presParOf" srcId="{6A3A2214-117A-4807-BA24-38CECD12E1BB}" destId="{80EDE0B1-31B6-4424-9FF6-D457970610F9}"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60D3AB-DD08-4AA1-8DE1-6DB3B3ADD476}" type="doc">
      <dgm:prSet loTypeId="urn:microsoft.com/office/officeart/2005/8/layout/pList2" loCatId="list" qsTypeId="urn:microsoft.com/office/officeart/2005/8/quickstyle/3d3" qsCatId="3D" csTypeId="urn:microsoft.com/office/officeart/2005/8/colors/colorful3" csCatId="colorful" phldr="1"/>
      <dgm:spPr/>
    </dgm:pt>
    <dgm:pt modelId="{185C9432-3FA5-4E15-88D9-59E246C1CB3B}">
      <dgm:prSet phldrT="[Texto]" custT="1"/>
      <dgm:spPr/>
      <dgm:t>
        <a:bodyPr/>
        <a:lstStyle/>
        <a:p>
          <a:r>
            <a:rPr lang="es-ES" sz="1100" dirty="0" smtClean="0"/>
            <a:t>GEORGE TERRY</a:t>
          </a:r>
        </a:p>
        <a:p>
          <a:r>
            <a:rPr lang="es-MX" sz="1100" dirty="0" smtClean="0"/>
            <a:t>“Consiste en lograr un objetivo predeterminado mediante el esfuerzo ajeno”.</a:t>
          </a:r>
          <a:endParaRPr lang="es-ES" sz="1100" b="1" dirty="0" smtClean="0"/>
        </a:p>
        <a:p>
          <a:endParaRPr lang="es-ES" sz="1100" dirty="0"/>
        </a:p>
      </dgm:t>
    </dgm:pt>
    <dgm:pt modelId="{B247CD6C-5FFF-412B-8750-81325AF00B6B}" type="parTrans" cxnId="{2BFF298F-2612-4616-B765-4C97A5FCD1EE}">
      <dgm:prSet/>
      <dgm:spPr/>
      <dgm:t>
        <a:bodyPr/>
        <a:lstStyle/>
        <a:p>
          <a:endParaRPr lang="es-ES"/>
        </a:p>
      </dgm:t>
    </dgm:pt>
    <dgm:pt modelId="{2BC7687F-EE25-43F7-873B-4165FECD29B8}" type="sibTrans" cxnId="{2BFF298F-2612-4616-B765-4C97A5FCD1EE}">
      <dgm:prSet/>
      <dgm:spPr/>
      <dgm:t>
        <a:bodyPr/>
        <a:lstStyle/>
        <a:p>
          <a:endParaRPr lang="es-ES"/>
        </a:p>
      </dgm:t>
    </dgm:pt>
    <dgm:pt modelId="{26240D2D-8647-4DFE-A7AE-461DC1E19098}">
      <dgm:prSet phldrT="[Texto]" custT="1"/>
      <dgm:spPr/>
      <dgm:t>
        <a:bodyPr/>
        <a:lstStyle/>
        <a:p>
          <a:r>
            <a:rPr lang="es-MX" sz="900" dirty="0" smtClean="0"/>
            <a:t>R.DAFT Y D. MARCIC</a:t>
          </a:r>
        </a:p>
        <a:p>
          <a:r>
            <a:rPr lang="es-MX" sz="900" dirty="0" smtClean="0"/>
            <a:t>“Es el logro de metas de una organización de una manera eficaz y eficiente a través de la planeación, organización, dirección y control de los recursos organizacionales”.</a:t>
          </a:r>
          <a:endParaRPr lang="es-ES" sz="900" dirty="0"/>
        </a:p>
      </dgm:t>
    </dgm:pt>
    <dgm:pt modelId="{C5D0D52C-BB40-4BA0-8CAD-7F9799E9BBFB}" type="parTrans" cxnId="{83A13AD1-EDE4-49B7-880E-30C3FD688C89}">
      <dgm:prSet/>
      <dgm:spPr/>
      <dgm:t>
        <a:bodyPr/>
        <a:lstStyle/>
        <a:p>
          <a:endParaRPr lang="es-ES"/>
        </a:p>
      </dgm:t>
    </dgm:pt>
    <dgm:pt modelId="{BECC83C0-591D-4357-84AE-EFDADF129DC5}" type="sibTrans" cxnId="{83A13AD1-EDE4-49B7-880E-30C3FD688C89}">
      <dgm:prSet/>
      <dgm:spPr/>
      <dgm:t>
        <a:bodyPr/>
        <a:lstStyle/>
        <a:p>
          <a:endParaRPr lang="es-ES"/>
        </a:p>
      </dgm:t>
    </dgm:pt>
    <dgm:pt modelId="{F5CD7C81-E451-4665-906D-4CC57537A815}">
      <dgm:prSet custT="1"/>
      <dgm:spPr/>
      <dgm:t>
        <a:bodyPr/>
        <a:lstStyle/>
        <a:p>
          <a:r>
            <a:rPr lang="es-ES" sz="1200" dirty="0" smtClean="0"/>
            <a:t>J.D.MOONEY</a:t>
          </a:r>
        </a:p>
        <a:p>
          <a:r>
            <a:rPr lang="es-MX" sz="1200" dirty="0" smtClean="0"/>
            <a:t>Arte o técnica de dirigir e inspirar a los demás, con base en un producto y claro conocimiento de la naturaleza humana”.</a:t>
          </a:r>
          <a:endParaRPr lang="es-ES" sz="1200" dirty="0"/>
        </a:p>
      </dgm:t>
    </dgm:pt>
    <dgm:pt modelId="{D07C63D0-E601-4FC3-9BD0-612220E1FFD7}" type="parTrans" cxnId="{5FFCA213-1A10-4A9E-95F9-297A0FEA568B}">
      <dgm:prSet/>
      <dgm:spPr/>
      <dgm:t>
        <a:bodyPr/>
        <a:lstStyle/>
        <a:p>
          <a:endParaRPr lang="es-ES"/>
        </a:p>
      </dgm:t>
    </dgm:pt>
    <dgm:pt modelId="{78891301-54E8-4B92-9411-87E47B2203C8}" type="sibTrans" cxnId="{5FFCA213-1A10-4A9E-95F9-297A0FEA568B}">
      <dgm:prSet/>
      <dgm:spPr/>
      <dgm:t>
        <a:bodyPr/>
        <a:lstStyle/>
        <a:p>
          <a:endParaRPr lang="es-ES"/>
        </a:p>
      </dgm:t>
    </dgm:pt>
    <dgm:pt modelId="{20751F66-B492-4127-A924-8E85C1B314F2}">
      <dgm:prSet custT="1"/>
      <dgm:spPr/>
      <dgm:t>
        <a:bodyPr/>
        <a:lstStyle/>
        <a:p>
          <a:r>
            <a:rPr lang="es-MX" sz="900" dirty="0" smtClean="0"/>
            <a:t>I. CHIAVENATO</a:t>
          </a:r>
        </a:p>
        <a:p>
          <a:r>
            <a:rPr lang="es-MX" sz="900" dirty="0" smtClean="0"/>
            <a:t>“La administración es el proceso de planear, organizar, dirigir y controlar el uso de los recursos para lograr los objetivos organizacionales”.</a:t>
          </a:r>
          <a:endParaRPr lang="es-ES" sz="900" b="1" dirty="0" smtClean="0"/>
        </a:p>
        <a:p>
          <a:r>
            <a:rPr lang="es-MX" sz="900" dirty="0" smtClean="0"/>
            <a:t>.</a:t>
          </a:r>
          <a:endParaRPr lang="es-ES" sz="900" dirty="0"/>
        </a:p>
      </dgm:t>
    </dgm:pt>
    <dgm:pt modelId="{5E39D5FA-B1D7-4007-8FA3-6C216A109BB8}" type="parTrans" cxnId="{B82D57A6-8CA8-4E45-974D-27101E67D72F}">
      <dgm:prSet/>
      <dgm:spPr/>
      <dgm:t>
        <a:bodyPr/>
        <a:lstStyle/>
        <a:p>
          <a:endParaRPr lang="es-ES"/>
        </a:p>
      </dgm:t>
    </dgm:pt>
    <dgm:pt modelId="{B7417EC6-A2F5-4AC8-994B-73A4EC8EFA3A}" type="sibTrans" cxnId="{B82D57A6-8CA8-4E45-974D-27101E67D72F}">
      <dgm:prSet/>
      <dgm:spPr/>
      <dgm:t>
        <a:bodyPr/>
        <a:lstStyle/>
        <a:p>
          <a:endParaRPr lang="es-ES"/>
        </a:p>
      </dgm:t>
    </dgm:pt>
    <dgm:pt modelId="{DF317F8C-A742-43E3-A6A2-1BB8EF6C255C}" type="pres">
      <dgm:prSet presAssocID="{3F60D3AB-DD08-4AA1-8DE1-6DB3B3ADD476}" presName="Name0" presStyleCnt="0">
        <dgm:presLayoutVars>
          <dgm:dir/>
          <dgm:resizeHandles val="exact"/>
        </dgm:presLayoutVars>
      </dgm:prSet>
      <dgm:spPr/>
    </dgm:pt>
    <dgm:pt modelId="{D40D4C2A-6E8D-4F24-8B69-184AD8B6A9B9}" type="pres">
      <dgm:prSet presAssocID="{3F60D3AB-DD08-4AA1-8DE1-6DB3B3ADD476}" presName="bkgdShp" presStyleLbl="alignAccFollowNode1" presStyleIdx="0" presStyleCnt="1" custLinFactNeighborX="-674" custLinFactNeighborY="2809"/>
      <dgm:spPr/>
    </dgm:pt>
    <dgm:pt modelId="{A26628EA-6331-4873-AF4E-0861C3A08084}" type="pres">
      <dgm:prSet presAssocID="{3F60D3AB-DD08-4AA1-8DE1-6DB3B3ADD476}" presName="linComp" presStyleCnt="0"/>
      <dgm:spPr/>
    </dgm:pt>
    <dgm:pt modelId="{CDEDDC9D-0B7A-4D91-B88E-301805E31EDE}" type="pres">
      <dgm:prSet presAssocID="{185C9432-3FA5-4E15-88D9-59E246C1CB3B}" presName="compNode" presStyleCnt="0"/>
      <dgm:spPr/>
    </dgm:pt>
    <dgm:pt modelId="{16D432EE-DA43-46F7-AE19-DF4F73AE2300}" type="pres">
      <dgm:prSet presAssocID="{185C9432-3FA5-4E15-88D9-59E246C1CB3B}" presName="node" presStyleLbl="node1" presStyleIdx="0" presStyleCnt="4">
        <dgm:presLayoutVars>
          <dgm:bulletEnabled val="1"/>
        </dgm:presLayoutVars>
      </dgm:prSet>
      <dgm:spPr/>
      <dgm:t>
        <a:bodyPr/>
        <a:lstStyle/>
        <a:p>
          <a:endParaRPr lang="es-ES"/>
        </a:p>
      </dgm:t>
    </dgm:pt>
    <dgm:pt modelId="{D5E11FD3-57F2-4585-8638-FAC8001BD2D6}" type="pres">
      <dgm:prSet presAssocID="{185C9432-3FA5-4E15-88D9-59E246C1CB3B}" presName="invisiNode" presStyleLbl="node1" presStyleIdx="0" presStyleCnt="4"/>
      <dgm:spPr/>
    </dgm:pt>
    <dgm:pt modelId="{AF59F04F-B18D-46CA-8522-A7ADC4E6CDF9}" type="pres">
      <dgm:prSet presAssocID="{185C9432-3FA5-4E15-88D9-59E246C1CB3B}" presName="imagNode" presStyleLbl="fgImgPlace1" presStyleIdx="0" presStyleCnt="4"/>
      <dgm:spPr>
        <a:blipFill rotWithShape="1">
          <a:blip xmlns:r="http://schemas.openxmlformats.org/officeDocument/2006/relationships" r:embed="rId1"/>
          <a:stretch>
            <a:fillRect/>
          </a:stretch>
        </a:blipFill>
      </dgm:spPr>
    </dgm:pt>
    <dgm:pt modelId="{A823E6E0-BAFC-4DE2-8E03-44B2C151B50B}" type="pres">
      <dgm:prSet presAssocID="{2BC7687F-EE25-43F7-873B-4165FECD29B8}" presName="sibTrans" presStyleLbl="sibTrans2D1" presStyleIdx="0" presStyleCnt="0"/>
      <dgm:spPr/>
    </dgm:pt>
    <dgm:pt modelId="{6714DB80-6894-409F-B733-EA45E962B701}" type="pres">
      <dgm:prSet presAssocID="{F5CD7C81-E451-4665-906D-4CC57537A815}" presName="compNode" presStyleCnt="0"/>
      <dgm:spPr/>
    </dgm:pt>
    <dgm:pt modelId="{0088B74E-1BDC-485A-B51B-DB75A2198903}" type="pres">
      <dgm:prSet presAssocID="{F5CD7C81-E451-4665-906D-4CC57537A815}" presName="node" presStyleLbl="node1" presStyleIdx="1" presStyleCnt="4">
        <dgm:presLayoutVars>
          <dgm:bulletEnabled val="1"/>
        </dgm:presLayoutVars>
      </dgm:prSet>
      <dgm:spPr/>
      <dgm:t>
        <a:bodyPr/>
        <a:lstStyle/>
        <a:p>
          <a:endParaRPr lang="es-ES"/>
        </a:p>
      </dgm:t>
    </dgm:pt>
    <dgm:pt modelId="{39573B1C-B93F-4759-B0F2-667512309A60}" type="pres">
      <dgm:prSet presAssocID="{F5CD7C81-E451-4665-906D-4CC57537A815}" presName="invisiNode" presStyleLbl="node1" presStyleIdx="1" presStyleCnt="4"/>
      <dgm:spPr/>
    </dgm:pt>
    <dgm:pt modelId="{EB946049-E18C-47D6-9732-F10EABA4E28E}" type="pres">
      <dgm:prSet presAssocID="{F5CD7C81-E451-4665-906D-4CC57537A815}" presName="imagNode" presStyleLbl="fgImgPlace1" presStyleIdx="1" presStyleCnt="4"/>
      <dgm:spPr>
        <a:blipFill rotWithShape="1">
          <a:blip xmlns:r="http://schemas.openxmlformats.org/officeDocument/2006/relationships" r:embed="rId2"/>
          <a:stretch>
            <a:fillRect/>
          </a:stretch>
        </a:blipFill>
      </dgm:spPr>
    </dgm:pt>
    <dgm:pt modelId="{5BD3F0C8-FD8E-43ED-9E37-F7622189027E}" type="pres">
      <dgm:prSet presAssocID="{78891301-54E8-4B92-9411-87E47B2203C8}" presName="sibTrans" presStyleLbl="sibTrans2D1" presStyleIdx="0" presStyleCnt="0"/>
      <dgm:spPr/>
    </dgm:pt>
    <dgm:pt modelId="{11D6C714-DF70-446D-955B-C11F21423BB8}" type="pres">
      <dgm:prSet presAssocID="{20751F66-B492-4127-A924-8E85C1B314F2}" presName="compNode" presStyleCnt="0"/>
      <dgm:spPr/>
    </dgm:pt>
    <dgm:pt modelId="{E58415F4-A8BE-48D4-AD55-AD26DF354871}" type="pres">
      <dgm:prSet presAssocID="{20751F66-B492-4127-A924-8E85C1B314F2}" presName="node" presStyleLbl="node1" presStyleIdx="2" presStyleCnt="4">
        <dgm:presLayoutVars>
          <dgm:bulletEnabled val="1"/>
        </dgm:presLayoutVars>
      </dgm:prSet>
      <dgm:spPr/>
      <dgm:t>
        <a:bodyPr/>
        <a:lstStyle/>
        <a:p>
          <a:endParaRPr lang="es-ES"/>
        </a:p>
      </dgm:t>
    </dgm:pt>
    <dgm:pt modelId="{D723DFF9-B92D-4D12-ABE3-28B4259E59BE}" type="pres">
      <dgm:prSet presAssocID="{20751F66-B492-4127-A924-8E85C1B314F2}" presName="invisiNode" presStyleLbl="node1" presStyleIdx="2" presStyleCnt="4"/>
      <dgm:spPr/>
    </dgm:pt>
    <dgm:pt modelId="{DE18A8CF-D2DA-49CD-A5AA-2B9C78A187AB}" type="pres">
      <dgm:prSet presAssocID="{20751F66-B492-4127-A924-8E85C1B314F2}" presName="imagNode" presStyleLbl="fgImgPlace1" presStyleIdx="2" presStyleCnt="4"/>
      <dgm:spPr>
        <a:blipFill rotWithShape="1">
          <a:blip xmlns:r="http://schemas.openxmlformats.org/officeDocument/2006/relationships" r:embed="rId3"/>
          <a:stretch>
            <a:fillRect/>
          </a:stretch>
        </a:blipFill>
      </dgm:spPr>
    </dgm:pt>
    <dgm:pt modelId="{6CD16E35-5AFB-4C79-A2C1-DE428861D388}" type="pres">
      <dgm:prSet presAssocID="{B7417EC6-A2F5-4AC8-994B-73A4EC8EFA3A}" presName="sibTrans" presStyleLbl="sibTrans2D1" presStyleIdx="0" presStyleCnt="0"/>
      <dgm:spPr/>
    </dgm:pt>
    <dgm:pt modelId="{6A3A2214-117A-4807-BA24-38CECD12E1BB}" type="pres">
      <dgm:prSet presAssocID="{26240D2D-8647-4DFE-A7AE-461DC1E19098}" presName="compNode" presStyleCnt="0"/>
      <dgm:spPr/>
    </dgm:pt>
    <dgm:pt modelId="{321DAE5B-6959-4FED-AE8B-E190A8E2E596}" type="pres">
      <dgm:prSet presAssocID="{26240D2D-8647-4DFE-A7AE-461DC1E19098}" presName="node" presStyleLbl="node1" presStyleIdx="3" presStyleCnt="4">
        <dgm:presLayoutVars>
          <dgm:bulletEnabled val="1"/>
        </dgm:presLayoutVars>
      </dgm:prSet>
      <dgm:spPr/>
      <dgm:t>
        <a:bodyPr/>
        <a:lstStyle/>
        <a:p>
          <a:endParaRPr lang="es-ES"/>
        </a:p>
      </dgm:t>
    </dgm:pt>
    <dgm:pt modelId="{A8534C97-45C4-4B3B-B34F-EE14FCF709BA}" type="pres">
      <dgm:prSet presAssocID="{26240D2D-8647-4DFE-A7AE-461DC1E19098}" presName="invisiNode" presStyleLbl="node1" presStyleIdx="3" presStyleCnt="4"/>
      <dgm:spPr/>
    </dgm:pt>
    <dgm:pt modelId="{80EDE0B1-31B6-4424-9FF6-D457970610F9}" type="pres">
      <dgm:prSet presAssocID="{26240D2D-8647-4DFE-A7AE-461DC1E19098}" presName="imagNode" presStyleLbl="fgImgPlace1" presStyleIdx="3" presStyleCnt="4"/>
      <dgm:spPr>
        <a:blipFill rotWithShape="1">
          <a:blip xmlns:r="http://schemas.openxmlformats.org/officeDocument/2006/relationships" r:embed="rId4"/>
          <a:stretch>
            <a:fillRect/>
          </a:stretch>
        </a:blipFill>
      </dgm:spPr>
    </dgm:pt>
  </dgm:ptLst>
  <dgm:cxnLst>
    <dgm:cxn modelId="{2BFF298F-2612-4616-B765-4C97A5FCD1EE}" srcId="{3F60D3AB-DD08-4AA1-8DE1-6DB3B3ADD476}" destId="{185C9432-3FA5-4E15-88D9-59E246C1CB3B}" srcOrd="0" destOrd="0" parTransId="{B247CD6C-5FFF-412B-8750-81325AF00B6B}" sibTransId="{2BC7687F-EE25-43F7-873B-4165FECD29B8}"/>
    <dgm:cxn modelId="{75D2AC3D-20A3-473D-BD10-A8C283561F51}" type="presOf" srcId="{3F60D3AB-DD08-4AA1-8DE1-6DB3B3ADD476}" destId="{DF317F8C-A742-43E3-A6A2-1BB8EF6C255C}" srcOrd="0" destOrd="0" presId="urn:microsoft.com/office/officeart/2005/8/layout/pList2"/>
    <dgm:cxn modelId="{2704DAC3-E52F-4BF6-B982-AB6BCB59FD40}" type="presOf" srcId="{78891301-54E8-4B92-9411-87E47B2203C8}" destId="{5BD3F0C8-FD8E-43ED-9E37-F7622189027E}" srcOrd="0" destOrd="0" presId="urn:microsoft.com/office/officeart/2005/8/layout/pList2"/>
    <dgm:cxn modelId="{5FFCA213-1A10-4A9E-95F9-297A0FEA568B}" srcId="{3F60D3AB-DD08-4AA1-8DE1-6DB3B3ADD476}" destId="{F5CD7C81-E451-4665-906D-4CC57537A815}" srcOrd="1" destOrd="0" parTransId="{D07C63D0-E601-4FC3-9BD0-612220E1FFD7}" sibTransId="{78891301-54E8-4B92-9411-87E47B2203C8}"/>
    <dgm:cxn modelId="{FDFE6A04-FF2C-4305-A59F-250D33754A0E}" type="presOf" srcId="{26240D2D-8647-4DFE-A7AE-461DC1E19098}" destId="{321DAE5B-6959-4FED-AE8B-E190A8E2E596}" srcOrd="0" destOrd="0" presId="urn:microsoft.com/office/officeart/2005/8/layout/pList2"/>
    <dgm:cxn modelId="{08A0DB98-7976-47F8-9E8E-23F215EF363A}" type="presOf" srcId="{B7417EC6-A2F5-4AC8-994B-73A4EC8EFA3A}" destId="{6CD16E35-5AFB-4C79-A2C1-DE428861D388}" srcOrd="0" destOrd="0" presId="urn:microsoft.com/office/officeart/2005/8/layout/pList2"/>
    <dgm:cxn modelId="{B82D57A6-8CA8-4E45-974D-27101E67D72F}" srcId="{3F60D3AB-DD08-4AA1-8DE1-6DB3B3ADD476}" destId="{20751F66-B492-4127-A924-8E85C1B314F2}" srcOrd="2" destOrd="0" parTransId="{5E39D5FA-B1D7-4007-8FA3-6C216A109BB8}" sibTransId="{B7417EC6-A2F5-4AC8-994B-73A4EC8EFA3A}"/>
    <dgm:cxn modelId="{83A13AD1-EDE4-49B7-880E-30C3FD688C89}" srcId="{3F60D3AB-DD08-4AA1-8DE1-6DB3B3ADD476}" destId="{26240D2D-8647-4DFE-A7AE-461DC1E19098}" srcOrd="3" destOrd="0" parTransId="{C5D0D52C-BB40-4BA0-8CAD-7F9799E9BBFB}" sibTransId="{BECC83C0-591D-4357-84AE-EFDADF129DC5}"/>
    <dgm:cxn modelId="{D5A11F26-CD36-4727-9DBE-AD36D7C95BE1}" type="presOf" srcId="{20751F66-B492-4127-A924-8E85C1B314F2}" destId="{E58415F4-A8BE-48D4-AD55-AD26DF354871}" srcOrd="0" destOrd="0" presId="urn:microsoft.com/office/officeart/2005/8/layout/pList2"/>
    <dgm:cxn modelId="{F687460E-0FC0-4F77-A6EA-3394BF3EF846}" type="presOf" srcId="{185C9432-3FA5-4E15-88D9-59E246C1CB3B}" destId="{16D432EE-DA43-46F7-AE19-DF4F73AE2300}" srcOrd="0" destOrd="0" presId="urn:microsoft.com/office/officeart/2005/8/layout/pList2"/>
    <dgm:cxn modelId="{A6B0337B-0C3C-46D7-89E7-2A2CFA9A5D4C}" type="presOf" srcId="{2BC7687F-EE25-43F7-873B-4165FECD29B8}" destId="{A823E6E0-BAFC-4DE2-8E03-44B2C151B50B}" srcOrd="0" destOrd="0" presId="urn:microsoft.com/office/officeart/2005/8/layout/pList2"/>
    <dgm:cxn modelId="{1B9F2655-C7A6-4C6D-8F94-B110EB59F674}" type="presOf" srcId="{F5CD7C81-E451-4665-906D-4CC57537A815}" destId="{0088B74E-1BDC-485A-B51B-DB75A2198903}" srcOrd="0" destOrd="0" presId="urn:microsoft.com/office/officeart/2005/8/layout/pList2"/>
    <dgm:cxn modelId="{A7CEE684-5475-43D5-8190-EE8FCB782CC7}" type="presParOf" srcId="{DF317F8C-A742-43E3-A6A2-1BB8EF6C255C}" destId="{D40D4C2A-6E8D-4F24-8B69-184AD8B6A9B9}" srcOrd="0" destOrd="0" presId="urn:microsoft.com/office/officeart/2005/8/layout/pList2"/>
    <dgm:cxn modelId="{05410A4C-72F4-4947-8289-7C9351B37511}" type="presParOf" srcId="{DF317F8C-A742-43E3-A6A2-1BB8EF6C255C}" destId="{A26628EA-6331-4873-AF4E-0861C3A08084}" srcOrd="1" destOrd="0" presId="urn:microsoft.com/office/officeart/2005/8/layout/pList2"/>
    <dgm:cxn modelId="{4859B258-E7A5-4835-9A0E-C10253F63F3B}" type="presParOf" srcId="{A26628EA-6331-4873-AF4E-0861C3A08084}" destId="{CDEDDC9D-0B7A-4D91-B88E-301805E31EDE}" srcOrd="0" destOrd="0" presId="urn:microsoft.com/office/officeart/2005/8/layout/pList2"/>
    <dgm:cxn modelId="{CB99F919-D282-4141-905A-6FD5FAD61A60}" type="presParOf" srcId="{CDEDDC9D-0B7A-4D91-B88E-301805E31EDE}" destId="{16D432EE-DA43-46F7-AE19-DF4F73AE2300}" srcOrd="0" destOrd="0" presId="urn:microsoft.com/office/officeart/2005/8/layout/pList2"/>
    <dgm:cxn modelId="{5D08B7FC-3102-4A74-9844-6802856D07C1}" type="presParOf" srcId="{CDEDDC9D-0B7A-4D91-B88E-301805E31EDE}" destId="{D5E11FD3-57F2-4585-8638-FAC8001BD2D6}" srcOrd="1" destOrd="0" presId="urn:microsoft.com/office/officeart/2005/8/layout/pList2"/>
    <dgm:cxn modelId="{218E9EEF-9DB9-401D-9D79-68C0C6C9CC7A}" type="presParOf" srcId="{CDEDDC9D-0B7A-4D91-B88E-301805E31EDE}" destId="{AF59F04F-B18D-46CA-8522-A7ADC4E6CDF9}" srcOrd="2" destOrd="0" presId="urn:microsoft.com/office/officeart/2005/8/layout/pList2"/>
    <dgm:cxn modelId="{475EDCEA-0D11-4039-A37F-45FEABF998F6}" type="presParOf" srcId="{A26628EA-6331-4873-AF4E-0861C3A08084}" destId="{A823E6E0-BAFC-4DE2-8E03-44B2C151B50B}" srcOrd="1" destOrd="0" presId="urn:microsoft.com/office/officeart/2005/8/layout/pList2"/>
    <dgm:cxn modelId="{E6A2E1D4-E917-43DF-9039-816FECE8545C}" type="presParOf" srcId="{A26628EA-6331-4873-AF4E-0861C3A08084}" destId="{6714DB80-6894-409F-B733-EA45E962B701}" srcOrd="2" destOrd="0" presId="urn:microsoft.com/office/officeart/2005/8/layout/pList2"/>
    <dgm:cxn modelId="{D686299E-C1D6-4008-8130-85A56281D5DB}" type="presParOf" srcId="{6714DB80-6894-409F-B733-EA45E962B701}" destId="{0088B74E-1BDC-485A-B51B-DB75A2198903}" srcOrd="0" destOrd="0" presId="urn:microsoft.com/office/officeart/2005/8/layout/pList2"/>
    <dgm:cxn modelId="{D5E18F70-AC27-4500-A4D4-CEDC36BD1425}" type="presParOf" srcId="{6714DB80-6894-409F-B733-EA45E962B701}" destId="{39573B1C-B93F-4759-B0F2-667512309A60}" srcOrd="1" destOrd="0" presId="urn:microsoft.com/office/officeart/2005/8/layout/pList2"/>
    <dgm:cxn modelId="{4C5E3495-5BD0-42F3-AE32-56D175A1235B}" type="presParOf" srcId="{6714DB80-6894-409F-B733-EA45E962B701}" destId="{EB946049-E18C-47D6-9732-F10EABA4E28E}" srcOrd="2" destOrd="0" presId="urn:microsoft.com/office/officeart/2005/8/layout/pList2"/>
    <dgm:cxn modelId="{69FDAB63-29F9-4A10-86D6-A9C41FFC1DEF}" type="presParOf" srcId="{A26628EA-6331-4873-AF4E-0861C3A08084}" destId="{5BD3F0C8-FD8E-43ED-9E37-F7622189027E}" srcOrd="3" destOrd="0" presId="urn:microsoft.com/office/officeart/2005/8/layout/pList2"/>
    <dgm:cxn modelId="{14D37E63-755D-4C9B-A532-77D42E18FA58}" type="presParOf" srcId="{A26628EA-6331-4873-AF4E-0861C3A08084}" destId="{11D6C714-DF70-446D-955B-C11F21423BB8}" srcOrd="4" destOrd="0" presId="urn:microsoft.com/office/officeart/2005/8/layout/pList2"/>
    <dgm:cxn modelId="{C9F3C448-7B00-4385-A986-AEC574896CDF}" type="presParOf" srcId="{11D6C714-DF70-446D-955B-C11F21423BB8}" destId="{E58415F4-A8BE-48D4-AD55-AD26DF354871}" srcOrd="0" destOrd="0" presId="urn:microsoft.com/office/officeart/2005/8/layout/pList2"/>
    <dgm:cxn modelId="{7B34C57D-E1C1-4F5D-BE62-5EBD531F3861}" type="presParOf" srcId="{11D6C714-DF70-446D-955B-C11F21423BB8}" destId="{D723DFF9-B92D-4D12-ABE3-28B4259E59BE}" srcOrd="1" destOrd="0" presId="urn:microsoft.com/office/officeart/2005/8/layout/pList2"/>
    <dgm:cxn modelId="{34E499AF-741F-4632-AD2C-9FCB77F3D1B0}" type="presParOf" srcId="{11D6C714-DF70-446D-955B-C11F21423BB8}" destId="{DE18A8CF-D2DA-49CD-A5AA-2B9C78A187AB}" srcOrd="2" destOrd="0" presId="urn:microsoft.com/office/officeart/2005/8/layout/pList2"/>
    <dgm:cxn modelId="{889A4AC3-0EC1-4725-9972-A5F8CB964AE1}" type="presParOf" srcId="{A26628EA-6331-4873-AF4E-0861C3A08084}" destId="{6CD16E35-5AFB-4C79-A2C1-DE428861D388}" srcOrd="5" destOrd="0" presId="urn:microsoft.com/office/officeart/2005/8/layout/pList2"/>
    <dgm:cxn modelId="{98F073C2-BE9E-489A-98B3-762A3F8C1E6F}" type="presParOf" srcId="{A26628EA-6331-4873-AF4E-0861C3A08084}" destId="{6A3A2214-117A-4807-BA24-38CECD12E1BB}" srcOrd="6" destOrd="0" presId="urn:microsoft.com/office/officeart/2005/8/layout/pList2"/>
    <dgm:cxn modelId="{5FCAB8BA-929B-43B3-9CDF-AB46D2773BE5}" type="presParOf" srcId="{6A3A2214-117A-4807-BA24-38CECD12E1BB}" destId="{321DAE5B-6959-4FED-AE8B-E190A8E2E596}" srcOrd="0" destOrd="0" presId="urn:microsoft.com/office/officeart/2005/8/layout/pList2"/>
    <dgm:cxn modelId="{8DB121C3-1869-477E-AD06-CED66CD3B95C}" type="presParOf" srcId="{6A3A2214-117A-4807-BA24-38CECD12E1BB}" destId="{A8534C97-45C4-4B3B-B34F-EE14FCF709BA}" srcOrd="1" destOrd="0" presId="urn:microsoft.com/office/officeart/2005/8/layout/pList2"/>
    <dgm:cxn modelId="{721CB975-3B59-4676-9870-706167E7B37C}" type="presParOf" srcId="{6A3A2214-117A-4807-BA24-38CECD12E1BB}" destId="{80EDE0B1-31B6-4424-9FF6-D457970610F9}"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60D3AB-DD08-4AA1-8DE1-6DB3B3ADD476}" type="doc">
      <dgm:prSet loTypeId="urn:microsoft.com/office/officeart/2005/8/layout/pList2" loCatId="list" qsTypeId="urn:microsoft.com/office/officeart/2005/8/quickstyle/3d2" qsCatId="3D" csTypeId="urn:microsoft.com/office/officeart/2005/8/colors/colorful5" csCatId="colorful" phldr="1"/>
      <dgm:spPr/>
    </dgm:pt>
    <dgm:pt modelId="{185C9432-3FA5-4E15-88D9-59E246C1CB3B}">
      <dgm:prSet custT="1"/>
      <dgm:spPr/>
      <dgm:t>
        <a:bodyPr/>
        <a:lstStyle/>
        <a:p>
          <a:r>
            <a:rPr lang="es-MX" sz="1100" b="1" dirty="0" smtClean="0"/>
            <a:t>JOSÉ ANTONIO FERNÁNDEZ ARENA</a:t>
          </a:r>
        </a:p>
        <a:p>
          <a:r>
            <a:rPr lang="es-MX" sz="1100" b="0" dirty="0" smtClean="0"/>
            <a:t>“Ciencia social que persigue la satisfacción de objetivos institucionales por medio de una estructura y a través del esfuerzo humano coordinado”.</a:t>
          </a:r>
          <a:endParaRPr lang="es-ES" sz="1100" dirty="0"/>
        </a:p>
      </dgm:t>
    </dgm:pt>
    <dgm:pt modelId="{B247CD6C-5FFF-412B-8750-81325AF00B6B}" type="parTrans" cxnId="{2BFF298F-2612-4616-B765-4C97A5FCD1EE}">
      <dgm:prSet/>
      <dgm:spPr/>
      <dgm:t>
        <a:bodyPr/>
        <a:lstStyle/>
        <a:p>
          <a:endParaRPr lang="es-ES"/>
        </a:p>
      </dgm:t>
    </dgm:pt>
    <dgm:pt modelId="{2BC7687F-EE25-43F7-873B-4165FECD29B8}" type="sibTrans" cxnId="{2BFF298F-2612-4616-B765-4C97A5FCD1EE}">
      <dgm:prSet/>
      <dgm:spPr/>
      <dgm:t>
        <a:bodyPr/>
        <a:lstStyle/>
        <a:p>
          <a:endParaRPr lang="es-ES"/>
        </a:p>
      </dgm:t>
    </dgm:pt>
    <dgm:pt modelId="{26240D2D-8647-4DFE-A7AE-461DC1E19098}">
      <dgm:prSet custT="1"/>
      <dgm:spPr/>
      <dgm:t>
        <a:bodyPr/>
        <a:lstStyle/>
        <a:p>
          <a:r>
            <a:rPr lang="es-MX" sz="1050" b="1" dirty="0" smtClean="0"/>
            <a:t>PETERSON Y PLOWMAN</a:t>
          </a:r>
        </a:p>
        <a:p>
          <a:r>
            <a:rPr lang="es-MX" sz="1050" b="0" dirty="0" smtClean="0"/>
            <a:t>“Técnica por medio de la cual se determinan, clarifican y realizan los propósitos y objetivos de un grupo humano particular</a:t>
          </a:r>
          <a:r>
            <a:rPr lang="es-MX" sz="900" b="0" dirty="0" smtClean="0"/>
            <a:t>”.</a:t>
          </a:r>
          <a:endParaRPr lang="es-ES" sz="900" dirty="0"/>
        </a:p>
      </dgm:t>
    </dgm:pt>
    <dgm:pt modelId="{C5D0D52C-BB40-4BA0-8CAD-7F9799E9BBFB}" type="parTrans" cxnId="{83A13AD1-EDE4-49B7-880E-30C3FD688C89}">
      <dgm:prSet/>
      <dgm:spPr/>
      <dgm:t>
        <a:bodyPr/>
        <a:lstStyle/>
        <a:p>
          <a:endParaRPr lang="es-ES"/>
        </a:p>
      </dgm:t>
    </dgm:pt>
    <dgm:pt modelId="{BECC83C0-591D-4357-84AE-EFDADF129DC5}" type="sibTrans" cxnId="{83A13AD1-EDE4-49B7-880E-30C3FD688C89}">
      <dgm:prSet/>
      <dgm:spPr/>
      <dgm:t>
        <a:bodyPr/>
        <a:lstStyle/>
        <a:p>
          <a:endParaRPr lang="es-ES"/>
        </a:p>
      </dgm:t>
    </dgm:pt>
    <dgm:pt modelId="{AA47CE30-1BC8-4215-AF0E-95A1B0D8F669}">
      <dgm:prSet custT="1"/>
      <dgm:spPr/>
      <dgm:t>
        <a:bodyPr/>
        <a:lstStyle/>
        <a:p>
          <a:r>
            <a:rPr lang="es-MX" sz="1000" b="1" dirty="0" smtClean="0"/>
            <a:t>F. TANNENBAUM</a:t>
          </a:r>
        </a:p>
        <a:p>
          <a:r>
            <a:rPr lang="es-MX" sz="1000" b="0" dirty="0" smtClean="0"/>
            <a:t>“Empleo de la autoridad para organizar, dirigir y controlar subordinados responsables, con el fin de que todos los servicios que se presentan sean debidamente coordinados en el logro del fin de la empresa</a:t>
          </a:r>
          <a:r>
            <a:rPr lang="es-MX" sz="900" b="0" dirty="0" smtClean="0"/>
            <a:t>”.</a:t>
          </a:r>
          <a:endParaRPr lang="en-US" sz="900" b="1" dirty="0"/>
        </a:p>
      </dgm:t>
    </dgm:pt>
    <dgm:pt modelId="{4CC8E8C8-5D84-4F6F-887B-39F08FEC9B5E}" type="parTrans" cxnId="{51163B2F-BB44-40E5-A81E-D75B085CFDE4}">
      <dgm:prSet/>
      <dgm:spPr/>
      <dgm:t>
        <a:bodyPr/>
        <a:lstStyle/>
        <a:p>
          <a:endParaRPr lang="es-ES"/>
        </a:p>
      </dgm:t>
    </dgm:pt>
    <dgm:pt modelId="{F0952263-503F-48B8-B50F-28DE161C4F03}" type="sibTrans" cxnId="{51163B2F-BB44-40E5-A81E-D75B085CFDE4}">
      <dgm:prSet/>
      <dgm:spPr/>
      <dgm:t>
        <a:bodyPr/>
        <a:lstStyle/>
        <a:p>
          <a:endParaRPr lang="es-ES"/>
        </a:p>
      </dgm:t>
    </dgm:pt>
    <dgm:pt modelId="{DF317F8C-A742-43E3-A6A2-1BB8EF6C255C}" type="pres">
      <dgm:prSet presAssocID="{3F60D3AB-DD08-4AA1-8DE1-6DB3B3ADD476}" presName="Name0" presStyleCnt="0">
        <dgm:presLayoutVars>
          <dgm:dir/>
          <dgm:resizeHandles val="exact"/>
        </dgm:presLayoutVars>
      </dgm:prSet>
      <dgm:spPr/>
    </dgm:pt>
    <dgm:pt modelId="{D40D4C2A-6E8D-4F24-8B69-184AD8B6A9B9}" type="pres">
      <dgm:prSet presAssocID="{3F60D3AB-DD08-4AA1-8DE1-6DB3B3ADD476}" presName="bkgdShp" presStyleLbl="alignAccFollowNode1" presStyleIdx="0" presStyleCnt="1" custLinFactNeighborX="-674" custLinFactNeighborY="2809"/>
      <dgm:spPr/>
    </dgm:pt>
    <dgm:pt modelId="{A26628EA-6331-4873-AF4E-0861C3A08084}" type="pres">
      <dgm:prSet presAssocID="{3F60D3AB-DD08-4AA1-8DE1-6DB3B3ADD476}" presName="linComp" presStyleCnt="0"/>
      <dgm:spPr/>
    </dgm:pt>
    <dgm:pt modelId="{CDEDDC9D-0B7A-4D91-B88E-301805E31EDE}" type="pres">
      <dgm:prSet presAssocID="{185C9432-3FA5-4E15-88D9-59E246C1CB3B}" presName="compNode" presStyleCnt="0"/>
      <dgm:spPr/>
    </dgm:pt>
    <dgm:pt modelId="{16D432EE-DA43-46F7-AE19-DF4F73AE2300}" type="pres">
      <dgm:prSet presAssocID="{185C9432-3FA5-4E15-88D9-59E246C1CB3B}" presName="node" presStyleLbl="node1" presStyleIdx="0" presStyleCnt="3">
        <dgm:presLayoutVars>
          <dgm:bulletEnabled val="1"/>
        </dgm:presLayoutVars>
      </dgm:prSet>
      <dgm:spPr/>
      <dgm:t>
        <a:bodyPr/>
        <a:lstStyle/>
        <a:p>
          <a:endParaRPr lang="es-ES"/>
        </a:p>
      </dgm:t>
    </dgm:pt>
    <dgm:pt modelId="{D5E11FD3-57F2-4585-8638-FAC8001BD2D6}" type="pres">
      <dgm:prSet presAssocID="{185C9432-3FA5-4E15-88D9-59E246C1CB3B}" presName="invisiNode" presStyleLbl="node1" presStyleIdx="0" presStyleCnt="3"/>
      <dgm:spPr/>
    </dgm:pt>
    <dgm:pt modelId="{AF59F04F-B18D-46CA-8522-A7ADC4E6CDF9}" type="pres">
      <dgm:prSet presAssocID="{185C9432-3FA5-4E15-88D9-59E246C1CB3B}" presName="imagNode" presStyleLbl="fgImgPlace1" presStyleIdx="0" presStyleCnt="3"/>
      <dgm:spPr>
        <a:blipFill rotWithShape="1">
          <a:blip xmlns:r="http://schemas.openxmlformats.org/officeDocument/2006/relationships" r:embed="rId1"/>
          <a:stretch>
            <a:fillRect/>
          </a:stretch>
        </a:blipFill>
      </dgm:spPr>
    </dgm:pt>
    <dgm:pt modelId="{A823E6E0-BAFC-4DE2-8E03-44B2C151B50B}" type="pres">
      <dgm:prSet presAssocID="{2BC7687F-EE25-43F7-873B-4165FECD29B8}" presName="sibTrans" presStyleLbl="sibTrans2D1" presStyleIdx="0" presStyleCnt="0"/>
      <dgm:spPr/>
    </dgm:pt>
    <dgm:pt modelId="{6A3A2214-117A-4807-BA24-38CECD12E1BB}" type="pres">
      <dgm:prSet presAssocID="{26240D2D-8647-4DFE-A7AE-461DC1E19098}" presName="compNode" presStyleCnt="0"/>
      <dgm:spPr/>
    </dgm:pt>
    <dgm:pt modelId="{321DAE5B-6959-4FED-AE8B-E190A8E2E596}" type="pres">
      <dgm:prSet presAssocID="{26240D2D-8647-4DFE-A7AE-461DC1E19098}" presName="node" presStyleLbl="node1" presStyleIdx="1" presStyleCnt="3">
        <dgm:presLayoutVars>
          <dgm:bulletEnabled val="1"/>
        </dgm:presLayoutVars>
      </dgm:prSet>
      <dgm:spPr/>
      <dgm:t>
        <a:bodyPr/>
        <a:lstStyle/>
        <a:p>
          <a:endParaRPr lang="es-ES"/>
        </a:p>
      </dgm:t>
    </dgm:pt>
    <dgm:pt modelId="{A8534C97-45C4-4B3B-B34F-EE14FCF709BA}" type="pres">
      <dgm:prSet presAssocID="{26240D2D-8647-4DFE-A7AE-461DC1E19098}" presName="invisiNode" presStyleLbl="node1" presStyleIdx="1" presStyleCnt="3"/>
      <dgm:spPr/>
    </dgm:pt>
    <dgm:pt modelId="{80EDE0B1-31B6-4424-9FF6-D457970610F9}" type="pres">
      <dgm:prSet presAssocID="{26240D2D-8647-4DFE-A7AE-461DC1E19098}" presName="imagNode" presStyleLbl="fgImgPlace1" presStyleIdx="1" presStyleCnt="3"/>
      <dgm:spPr>
        <a:blipFill rotWithShape="1">
          <a:blip xmlns:r="http://schemas.openxmlformats.org/officeDocument/2006/relationships" r:embed="rId2"/>
          <a:stretch>
            <a:fillRect/>
          </a:stretch>
        </a:blipFill>
      </dgm:spPr>
    </dgm:pt>
    <dgm:pt modelId="{843A61E7-5C71-40F4-BCB7-0EC9CB769252}" type="pres">
      <dgm:prSet presAssocID="{BECC83C0-591D-4357-84AE-EFDADF129DC5}" presName="sibTrans" presStyleLbl="sibTrans2D1" presStyleIdx="0" presStyleCnt="0"/>
      <dgm:spPr/>
    </dgm:pt>
    <dgm:pt modelId="{19629091-ACEF-433A-836B-99FA7060D418}" type="pres">
      <dgm:prSet presAssocID="{AA47CE30-1BC8-4215-AF0E-95A1B0D8F669}" presName="compNode" presStyleCnt="0"/>
      <dgm:spPr/>
    </dgm:pt>
    <dgm:pt modelId="{725086E6-49C3-487B-BB98-BAEE7066D8F7}" type="pres">
      <dgm:prSet presAssocID="{AA47CE30-1BC8-4215-AF0E-95A1B0D8F669}" presName="node" presStyleLbl="node1" presStyleIdx="2" presStyleCnt="3">
        <dgm:presLayoutVars>
          <dgm:bulletEnabled val="1"/>
        </dgm:presLayoutVars>
      </dgm:prSet>
      <dgm:spPr/>
      <dgm:t>
        <a:bodyPr/>
        <a:lstStyle/>
        <a:p>
          <a:endParaRPr lang="es-ES"/>
        </a:p>
      </dgm:t>
    </dgm:pt>
    <dgm:pt modelId="{43EB6FF4-60F8-452B-B85F-48B6FE437ACF}" type="pres">
      <dgm:prSet presAssocID="{AA47CE30-1BC8-4215-AF0E-95A1B0D8F669}" presName="invisiNode" presStyleLbl="node1" presStyleIdx="2" presStyleCnt="3"/>
      <dgm:spPr/>
    </dgm:pt>
    <dgm:pt modelId="{4165354E-3CC9-40F7-B551-69D06747FE9E}" type="pres">
      <dgm:prSet presAssocID="{AA47CE30-1BC8-4215-AF0E-95A1B0D8F669}" presName="imagNode" presStyleLbl="fgImgPlace1" presStyleIdx="2" presStyleCnt="3"/>
      <dgm:spPr>
        <a:blipFill rotWithShape="1">
          <a:blip xmlns:r="http://schemas.openxmlformats.org/officeDocument/2006/relationships" r:embed="rId3"/>
          <a:stretch>
            <a:fillRect/>
          </a:stretch>
        </a:blipFill>
      </dgm:spPr>
    </dgm:pt>
  </dgm:ptLst>
  <dgm:cxnLst>
    <dgm:cxn modelId="{2BFF298F-2612-4616-B765-4C97A5FCD1EE}" srcId="{3F60D3AB-DD08-4AA1-8DE1-6DB3B3ADD476}" destId="{185C9432-3FA5-4E15-88D9-59E246C1CB3B}" srcOrd="0" destOrd="0" parTransId="{B247CD6C-5FFF-412B-8750-81325AF00B6B}" sibTransId="{2BC7687F-EE25-43F7-873B-4165FECD29B8}"/>
    <dgm:cxn modelId="{75D2AC3D-20A3-473D-BD10-A8C283561F51}" type="presOf" srcId="{3F60D3AB-DD08-4AA1-8DE1-6DB3B3ADD476}" destId="{DF317F8C-A742-43E3-A6A2-1BB8EF6C255C}" srcOrd="0" destOrd="0" presId="urn:microsoft.com/office/officeart/2005/8/layout/pList2"/>
    <dgm:cxn modelId="{51163B2F-BB44-40E5-A81E-D75B085CFDE4}" srcId="{3F60D3AB-DD08-4AA1-8DE1-6DB3B3ADD476}" destId="{AA47CE30-1BC8-4215-AF0E-95A1B0D8F669}" srcOrd="2" destOrd="0" parTransId="{4CC8E8C8-5D84-4F6F-887B-39F08FEC9B5E}" sibTransId="{F0952263-503F-48B8-B50F-28DE161C4F03}"/>
    <dgm:cxn modelId="{15A6B9EF-6157-45ED-97F3-492CC545D7EF}" type="presOf" srcId="{AA47CE30-1BC8-4215-AF0E-95A1B0D8F669}" destId="{725086E6-49C3-487B-BB98-BAEE7066D8F7}" srcOrd="0" destOrd="0" presId="urn:microsoft.com/office/officeart/2005/8/layout/pList2"/>
    <dgm:cxn modelId="{FDFE6A04-FF2C-4305-A59F-250D33754A0E}" type="presOf" srcId="{26240D2D-8647-4DFE-A7AE-461DC1E19098}" destId="{321DAE5B-6959-4FED-AE8B-E190A8E2E596}" srcOrd="0" destOrd="0" presId="urn:microsoft.com/office/officeart/2005/8/layout/pList2"/>
    <dgm:cxn modelId="{83A13AD1-EDE4-49B7-880E-30C3FD688C89}" srcId="{3F60D3AB-DD08-4AA1-8DE1-6DB3B3ADD476}" destId="{26240D2D-8647-4DFE-A7AE-461DC1E19098}" srcOrd="1" destOrd="0" parTransId="{C5D0D52C-BB40-4BA0-8CAD-7F9799E9BBFB}" sibTransId="{BECC83C0-591D-4357-84AE-EFDADF129DC5}"/>
    <dgm:cxn modelId="{F687460E-0FC0-4F77-A6EA-3394BF3EF846}" type="presOf" srcId="{185C9432-3FA5-4E15-88D9-59E246C1CB3B}" destId="{16D432EE-DA43-46F7-AE19-DF4F73AE2300}" srcOrd="0" destOrd="0" presId="urn:microsoft.com/office/officeart/2005/8/layout/pList2"/>
    <dgm:cxn modelId="{5F46D705-9995-451B-B9DF-92DFCF5B6257}" type="presOf" srcId="{BECC83C0-591D-4357-84AE-EFDADF129DC5}" destId="{843A61E7-5C71-40F4-BCB7-0EC9CB769252}" srcOrd="0" destOrd="0" presId="urn:microsoft.com/office/officeart/2005/8/layout/pList2"/>
    <dgm:cxn modelId="{A6B0337B-0C3C-46D7-89E7-2A2CFA9A5D4C}" type="presOf" srcId="{2BC7687F-EE25-43F7-873B-4165FECD29B8}" destId="{A823E6E0-BAFC-4DE2-8E03-44B2C151B50B}" srcOrd="0" destOrd="0" presId="urn:microsoft.com/office/officeart/2005/8/layout/pList2"/>
    <dgm:cxn modelId="{A7CEE684-5475-43D5-8190-EE8FCB782CC7}" type="presParOf" srcId="{DF317F8C-A742-43E3-A6A2-1BB8EF6C255C}" destId="{D40D4C2A-6E8D-4F24-8B69-184AD8B6A9B9}" srcOrd="0" destOrd="0" presId="urn:microsoft.com/office/officeart/2005/8/layout/pList2"/>
    <dgm:cxn modelId="{05410A4C-72F4-4947-8289-7C9351B37511}" type="presParOf" srcId="{DF317F8C-A742-43E3-A6A2-1BB8EF6C255C}" destId="{A26628EA-6331-4873-AF4E-0861C3A08084}" srcOrd="1" destOrd="0" presId="urn:microsoft.com/office/officeart/2005/8/layout/pList2"/>
    <dgm:cxn modelId="{4859B258-E7A5-4835-9A0E-C10253F63F3B}" type="presParOf" srcId="{A26628EA-6331-4873-AF4E-0861C3A08084}" destId="{CDEDDC9D-0B7A-4D91-B88E-301805E31EDE}" srcOrd="0" destOrd="0" presId="urn:microsoft.com/office/officeart/2005/8/layout/pList2"/>
    <dgm:cxn modelId="{CB99F919-D282-4141-905A-6FD5FAD61A60}" type="presParOf" srcId="{CDEDDC9D-0B7A-4D91-B88E-301805E31EDE}" destId="{16D432EE-DA43-46F7-AE19-DF4F73AE2300}" srcOrd="0" destOrd="0" presId="urn:microsoft.com/office/officeart/2005/8/layout/pList2"/>
    <dgm:cxn modelId="{5D08B7FC-3102-4A74-9844-6802856D07C1}" type="presParOf" srcId="{CDEDDC9D-0B7A-4D91-B88E-301805E31EDE}" destId="{D5E11FD3-57F2-4585-8638-FAC8001BD2D6}" srcOrd="1" destOrd="0" presId="urn:microsoft.com/office/officeart/2005/8/layout/pList2"/>
    <dgm:cxn modelId="{218E9EEF-9DB9-401D-9D79-68C0C6C9CC7A}" type="presParOf" srcId="{CDEDDC9D-0B7A-4D91-B88E-301805E31EDE}" destId="{AF59F04F-B18D-46CA-8522-A7ADC4E6CDF9}" srcOrd="2" destOrd="0" presId="urn:microsoft.com/office/officeart/2005/8/layout/pList2"/>
    <dgm:cxn modelId="{475EDCEA-0D11-4039-A37F-45FEABF998F6}" type="presParOf" srcId="{A26628EA-6331-4873-AF4E-0861C3A08084}" destId="{A823E6E0-BAFC-4DE2-8E03-44B2C151B50B}" srcOrd="1" destOrd="0" presId="urn:microsoft.com/office/officeart/2005/8/layout/pList2"/>
    <dgm:cxn modelId="{98F073C2-BE9E-489A-98B3-762A3F8C1E6F}" type="presParOf" srcId="{A26628EA-6331-4873-AF4E-0861C3A08084}" destId="{6A3A2214-117A-4807-BA24-38CECD12E1BB}" srcOrd="2" destOrd="0" presId="urn:microsoft.com/office/officeart/2005/8/layout/pList2"/>
    <dgm:cxn modelId="{5FCAB8BA-929B-43B3-9CDF-AB46D2773BE5}" type="presParOf" srcId="{6A3A2214-117A-4807-BA24-38CECD12E1BB}" destId="{321DAE5B-6959-4FED-AE8B-E190A8E2E596}" srcOrd="0" destOrd="0" presId="urn:microsoft.com/office/officeart/2005/8/layout/pList2"/>
    <dgm:cxn modelId="{8DB121C3-1869-477E-AD06-CED66CD3B95C}" type="presParOf" srcId="{6A3A2214-117A-4807-BA24-38CECD12E1BB}" destId="{A8534C97-45C4-4B3B-B34F-EE14FCF709BA}" srcOrd="1" destOrd="0" presId="urn:microsoft.com/office/officeart/2005/8/layout/pList2"/>
    <dgm:cxn modelId="{721CB975-3B59-4676-9870-706167E7B37C}" type="presParOf" srcId="{6A3A2214-117A-4807-BA24-38CECD12E1BB}" destId="{80EDE0B1-31B6-4424-9FF6-D457970610F9}" srcOrd="2" destOrd="0" presId="urn:microsoft.com/office/officeart/2005/8/layout/pList2"/>
    <dgm:cxn modelId="{52B2134A-9DFB-4ADB-AAEF-7C0ABBE8C336}" type="presParOf" srcId="{A26628EA-6331-4873-AF4E-0861C3A08084}" destId="{843A61E7-5C71-40F4-BCB7-0EC9CB769252}" srcOrd="3" destOrd="0" presId="urn:microsoft.com/office/officeart/2005/8/layout/pList2"/>
    <dgm:cxn modelId="{4656E847-047E-422F-B105-A2973D7AD31D}" type="presParOf" srcId="{A26628EA-6331-4873-AF4E-0861C3A08084}" destId="{19629091-ACEF-433A-836B-99FA7060D418}" srcOrd="4" destOrd="0" presId="urn:microsoft.com/office/officeart/2005/8/layout/pList2"/>
    <dgm:cxn modelId="{54E05F43-3A49-4CFD-8642-B615D737E8D1}" type="presParOf" srcId="{19629091-ACEF-433A-836B-99FA7060D418}" destId="{725086E6-49C3-487B-BB98-BAEE7066D8F7}" srcOrd="0" destOrd="0" presId="urn:microsoft.com/office/officeart/2005/8/layout/pList2"/>
    <dgm:cxn modelId="{848D5832-38E8-46A1-B33A-FC5E4021648C}" type="presParOf" srcId="{19629091-ACEF-433A-836B-99FA7060D418}" destId="{43EB6FF4-60F8-452B-B85F-48B6FE437ACF}" srcOrd="1" destOrd="0" presId="urn:microsoft.com/office/officeart/2005/8/layout/pList2"/>
    <dgm:cxn modelId="{EA69F125-C71E-4D09-9007-16AAC78B2C8A}" type="presParOf" srcId="{19629091-ACEF-433A-836B-99FA7060D418}" destId="{4165354E-3CC9-40F7-B551-69D06747FE9E}"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FA39509-FC00-4847-880F-9490D6054064}" type="doc">
      <dgm:prSet loTypeId="urn:microsoft.com/office/officeart/2005/8/layout/cycle5" loCatId="cycle" qsTypeId="urn:microsoft.com/office/officeart/2005/8/quickstyle/3d3" qsCatId="3D" csTypeId="urn:microsoft.com/office/officeart/2005/8/colors/colorful5" csCatId="colorful" phldr="1"/>
      <dgm:spPr/>
      <dgm:t>
        <a:bodyPr/>
        <a:lstStyle/>
        <a:p>
          <a:endParaRPr lang="es-ES"/>
        </a:p>
      </dgm:t>
    </dgm:pt>
    <dgm:pt modelId="{FB440C46-A53E-4F9C-92D7-06ADDA2D9479}">
      <dgm:prSet phldrT="[Texto]" custT="1"/>
      <dgm:spPr/>
      <dgm:t>
        <a:bodyPr/>
        <a:lstStyle/>
        <a:p>
          <a:r>
            <a:rPr lang="es-ES" sz="1200" b="1" dirty="0" smtClean="0"/>
            <a:t>Universalidad</a:t>
          </a:r>
          <a:endParaRPr lang="es-ES" sz="1200" b="1" dirty="0"/>
        </a:p>
      </dgm:t>
    </dgm:pt>
    <dgm:pt modelId="{E7AF5BD9-966E-41D9-8474-90220A39BF01}" type="parTrans" cxnId="{33381BCD-F6BB-4C04-B5C4-77B286323A3F}">
      <dgm:prSet/>
      <dgm:spPr/>
      <dgm:t>
        <a:bodyPr/>
        <a:lstStyle/>
        <a:p>
          <a:endParaRPr lang="es-ES"/>
        </a:p>
      </dgm:t>
    </dgm:pt>
    <dgm:pt modelId="{CF26B79B-B5C8-4BD9-893A-9D564E46F948}" type="sibTrans" cxnId="{33381BCD-F6BB-4C04-B5C4-77B286323A3F}">
      <dgm:prSet/>
      <dgm:spPr/>
      <dgm:t>
        <a:bodyPr/>
        <a:lstStyle/>
        <a:p>
          <a:endParaRPr lang="es-ES"/>
        </a:p>
      </dgm:t>
    </dgm:pt>
    <dgm:pt modelId="{F4DF8A4C-8959-4273-9CC1-6D20DFBD1A4B}">
      <dgm:prSet phldrT="[Texto]" custT="1"/>
      <dgm:spPr/>
      <dgm:t>
        <a:bodyPr/>
        <a:lstStyle/>
        <a:p>
          <a:r>
            <a:rPr lang="es-ES" sz="1400" b="1" dirty="0" smtClean="0"/>
            <a:t>Especificidad</a:t>
          </a:r>
          <a:endParaRPr lang="es-ES" sz="1400" b="1" dirty="0"/>
        </a:p>
      </dgm:t>
    </dgm:pt>
    <dgm:pt modelId="{A7B9C2F0-1297-4D8A-B2EA-0B8D90E82582}" type="parTrans" cxnId="{899D3AD1-F1C8-449A-8B88-A4C6D96F779C}">
      <dgm:prSet/>
      <dgm:spPr/>
      <dgm:t>
        <a:bodyPr/>
        <a:lstStyle/>
        <a:p>
          <a:endParaRPr lang="es-ES"/>
        </a:p>
      </dgm:t>
    </dgm:pt>
    <dgm:pt modelId="{2F829A92-97D9-496B-BCF1-22A17F29880A}" type="sibTrans" cxnId="{899D3AD1-F1C8-449A-8B88-A4C6D96F779C}">
      <dgm:prSet/>
      <dgm:spPr/>
      <dgm:t>
        <a:bodyPr/>
        <a:lstStyle/>
        <a:p>
          <a:endParaRPr lang="es-ES"/>
        </a:p>
      </dgm:t>
    </dgm:pt>
    <dgm:pt modelId="{EABCF5AC-EAC5-449A-9ADC-C0883833D833}">
      <dgm:prSet phldrT="[Texto]" custT="1"/>
      <dgm:spPr/>
      <dgm:t>
        <a:bodyPr/>
        <a:lstStyle/>
        <a:p>
          <a:r>
            <a:rPr lang="es-ES" sz="1400" b="1" dirty="0" smtClean="0"/>
            <a:t>Unidad temporal</a:t>
          </a:r>
          <a:endParaRPr lang="es-ES" sz="1400" b="1" dirty="0"/>
        </a:p>
      </dgm:t>
    </dgm:pt>
    <dgm:pt modelId="{38AC9FBF-AB60-4A2B-9EA2-E574285642BA}" type="parTrans" cxnId="{0CBDC2AB-AD82-4DFB-8DB2-02C9ABB1BF66}">
      <dgm:prSet/>
      <dgm:spPr/>
      <dgm:t>
        <a:bodyPr/>
        <a:lstStyle/>
        <a:p>
          <a:endParaRPr lang="es-ES"/>
        </a:p>
      </dgm:t>
    </dgm:pt>
    <dgm:pt modelId="{04C8E802-20CC-43A4-873C-69F79282E8AB}" type="sibTrans" cxnId="{0CBDC2AB-AD82-4DFB-8DB2-02C9ABB1BF66}">
      <dgm:prSet/>
      <dgm:spPr/>
      <dgm:t>
        <a:bodyPr/>
        <a:lstStyle/>
        <a:p>
          <a:endParaRPr lang="es-ES"/>
        </a:p>
      </dgm:t>
    </dgm:pt>
    <dgm:pt modelId="{3CDFEEAE-0BF1-4064-80B6-DFAFE763B83E}">
      <dgm:prSet phldrT="[Texto]" custT="1"/>
      <dgm:spPr/>
      <dgm:t>
        <a:bodyPr/>
        <a:lstStyle/>
        <a:p>
          <a:r>
            <a:rPr lang="es-ES" sz="1200" b="1" dirty="0" smtClean="0"/>
            <a:t>Valor instrumental</a:t>
          </a:r>
          <a:endParaRPr lang="es-ES" sz="1200" b="1" dirty="0"/>
        </a:p>
      </dgm:t>
    </dgm:pt>
    <dgm:pt modelId="{467D3FF7-836C-49ED-90F4-5F3D9BDBDDCF}" type="parTrans" cxnId="{881080EF-B812-45E9-9DA1-5DD6F43E31A1}">
      <dgm:prSet/>
      <dgm:spPr/>
      <dgm:t>
        <a:bodyPr/>
        <a:lstStyle/>
        <a:p>
          <a:endParaRPr lang="es-ES"/>
        </a:p>
      </dgm:t>
    </dgm:pt>
    <dgm:pt modelId="{197737AC-E512-4D54-B84A-43AFC28D29C1}" type="sibTrans" cxnId="{881080EF-B812-45E9-9DA1-5DD6F43E31A1}">
      <dgm:prSet/>
      <dgm:spPr/>
      <dgm:t>
        <a:bodyPr/>
        <a:lstStyle/>
        <a:p>
          <a:endParaRPr lang="es-ES"/>
        </a:p>
      </dgm:t>
    </dgm:pt>
    <dgm:pt modelId="{82C8BAD4-EB96-45AA-9634-293E44EF98D6}">
      <dgm:prSet phldrT="[Texto]" custT="1"/>
      <dgm:spPr/>
      <dgm:t>
        <a:bodyPr/>
        <a:lstStyle/>
        <a:p>
          <a:r>
            <a:rPr lang="es-ES" sz="1400" b="1" dirty="0" smtClean="0"/>
            <a:t>Amplitud de ejercicio</a:t>
          </a:r>
          <a:endParaRPr lang="es-ES" sz="1400" b="1" dirty="0"/>
        </a:p>
      </dgm:t>
    </dgm:pt>
    <dgm:pt modelId="{2B4BFEAA-CD1C-4BB3-941E-8B12EE339A82}" type="parTrans" cxnId="{F7C596A7-15C7-47BA-83DC-D06B8806A8DD}">
      <dgm:prSet/>
      <dgm:spPr/>
      <dgm:t>
        <a:bodyPr/>
        <a:lstStyle/>
        <a:p>
          <a:endParaRPr lang="es-ES"/>
        </a:p>
      </dgm:t>
    </dgm:pt>
    <dgm:pt modelId="{57DE1AC1-1BA2-48E5-A93D-92D618619937}" type="sibTrans" cxnId="{F7C596A7-15C7-47BA-83DC-D06B8806A8DD}">
      <dgm:prSet/>
      <dgm:spPr/>
      <dgm:t>
        <a:bodyPr/>
        <a:lstStyle/>
        <a:p>
          <a:endParaRPr lang="es-ES"/>
        </a:p>
      </dgm:t>
    </dgm:pt>
    <dgm:pt modelId="{5C6419F5-9BCB-4C9C-9956-6D864FD70FB4}">
      <dgm:prSet custT="1"/>
      <dgm:spPr/>
      <dgm:t>
        <a:bodyPr/>
        <a:lstStyle/>
        <a:p>
          <a:r>
            <a:rPr lang="es-ES" sz="1200" b="1" dirty="0" smtClean="0"/>
            <a:t>Interdisciplinariedad</a:t>
          </a:r>
          <a:endParaRPr lang="es-ES" sz="1200" b="1" dirty="0"/>
        </a:p>
      </dgm:t>
    </dgm:pt>
    <dgm:pt modelId="{CB62DE37-97AE-423C-84DC-A41814DC8D7D}" type="parTrans" cxnId="{E53CE68E-D97D-4F38-AA81-A0CB13340662}">
      <dgm:prSet/>
      <dgm:spPr/>
      <dgm:t>
        <a:bodyPr/>
        <a:lstStyle/>
        <a:p>
          <a:endParaRPr lang="es-ES"/>
        </a:p>
      </dgm:t>
    </dgm:pt>
    <dgm:pt modelId="{0FD32B9E-E63A-459A-ADF2-381476E6CD89}" type="sibTrans" cxnId="{E53CE68E-D97D-4F38-AA81-A0CB13340662}">
      <dgm:prSet/>
      <dgm:spPr/>
      <dgm:t>
        <a:bodyPr/>
        <a:lstStyle/>
        <a:p>
          <a:endParaRPr lang="es-ES"/>
        </a:p>
      </dgm:t>
    </dgm:pt>
    <dgm:pt modelId="{1452A93A-7E56-4583-A791-882846C6EEEA}">
      <dgm:prSet/>
      <dgm:spPr/>
      <dgm:t>
        <a:bodyPr/>
        <a:lstStyle/>
        <a:p>
          <a:r>
            <a:rPr lang="es-ES" dirty="0" smtClean="0"/>
            <a:t>Flexibilidad</a:t>
          </a:r>
          <a:endParaRPr lang="es-ES" dirty="0"/>
        </a:p>
      </dgm:t>
    </dgm:pt>
    <dgm:pt modelId="{20BED657-87A3-4021-8249-E6AC4EFF3738}" type="parTrans" cxnId="{F0A500A9-8EA4-4F7F-B694-8520890F6F54}">
      <dgm:prSet/>
      <dgm:spPr/>
      <dgm:t>
        <a:bodyPr/>
        <a:lstStyle/>
        <a:p>
          <a:endParaRPr lang="es-ES"/>
        </a:p>
      </dgm:t>
    </dgm:pt>
    <dgm:pt modelId="{F52D9B2D-17C2-400E-9509-473615D51652}" type="sibTrans" cxnId="{F0A500A9-8EA4-4F7F-B694-8520890F6F54}">
      <dgm:prSet/>
      <dgm:spPr/>
      <dgm:t>
        <a:bodyPr/>
        <a:lstStyle/>
        <a:p>
          <a:endParaRPr lang="es-ES"/>
        </a:p>
      </dgm:t>
    </dgm:pt>
    <dgm:pt modelId="{A35CADEA-C058-4058-9904-1A68A76F4252}" type="pres">
      <dgm:prSet presAssocID="{BFA39509-FC00-4847-880F-9490D6054064}" presName="cycle" presStyleCnt="0">
        <dgm:presLayoutVars>
          <dgm:dir/>
          <dgm:resizeHandles val="exact"/>
        </dgm:presLayoutVars>
      </dgm:prSet>
      <dgm:spPr/>
    </dgm:pt>
    <dgm:pt modelId="{7920301F-3F49-491F-9D32-FF7468E657D8}" type="pres">
      <dgm:prSet presAssocID="{FB440C46-A53E-4F9C-92D7-06ADDA2D9479}" presName="node" presStyleLbl="node1" presStyleIdx="0" presStyleCnt="7">
        <dgm:presLayoutVars>
          <dgm:bulletEnabled val="1"/>
        </dgm:presLayoutVars>
      </dgm:prSet>
      <dgm:spPr/>
    </dgm:pt>
    <dgm:pt modelId="{44D90D19-A232-4B18-BF3D-4F3EDD303212}" type="pres">
      <dgm:prSet presAssocID="{FB440C46-A53E-4F9C-92D7-06ADDA2D9479}" presName="spNode" presStyleCnt="0"/>
      <dgm:spPr/>
    </dgm:pt>
    <dgm:pt modelId="{4C72291C-C905-41CB-A3F8-9D56AE15D5D1}" type="pres">
      <dgm:prSet presAssocID="{CF26B79B-B5C8-4BD9-893A-9D564E46F948}" presName="sibTrans" presStyleLbl="sibTrans1D1" presStyleIdx="0" presStyleCnt="7"/>
      <dgm:spPr/>
    </dgm:pt>
    <dgm:pt modelId="{72E64C6E-5C38-4135-80C3-996C9E0DF105}" type="pres">
      <dgm:prSet presAssocID="{F4DF8A4C-8959-4273-9CC1-6D20DFBD1A4B}" presName="node" presStyleLbl="node1" presStyleIdx="1" presStyleCnt="7">
        <dgm:presLayoutVars>
          <dgm:bulletEnabled val="1"/>
        </dgm:presLayoutVars>
      </dgm:prSet>
      <dgm:spPr/>
      <dgm:t>
        <a:bodyPr/>
        <a:lstStyle/>
        <a:p>
          <a:endParaRPr lang="es-ES"/>
        </a:p>
      </dgm:t>
    </dgm:pt>
    <dgm:pt modelId="{48155A99-214D-493D-9323-9D03DAED9EB7}" type="pres">
      <dgm:prSet presAssocID="{F4DF8A4C-8959-4273-9CC1-6D20DFBD1A4B}" presName="spNode" presStyleCnt="0"/>
      <dgm:spPr/>
    </dgm:pt>
    <dgm:pt modelId="{DDE7C513-B7F0-4611-9FE0-DB124DA33FBA}" type="pres">
      <dgm:prSet presAssocID="{2F829A92-97D9-496B-BCF1-22A17F29880A}" presName="sibTrans" presStyleLbl="sibTrans1D1" presStyleIdx="1" presStyleCnt="7"/>
      <dgm:spPr/>
    </dgm:pt>
    <dgm:pt modelId="{C2AC4FE0-F7C6-49C3-BC3F-F9813D3D1205}" type="pres">
      <dgm:prSet presAssocID="{EABCF5AC-EAC5-449A-9ADC-C0883833D833}" presName="node" presStyleLbl="node1" presStyleIdx="2" presStyleCnt="7">
        <dgm:presLayoutVars>
          <dgm:bulletEnabled val="1"/>
        </dgm:presLayoutVars>
      </dgm:prSet>
      <dgm:spPr/>
    </dgm:pt>
    <dgm:pt modelId="{6D59CCFE-BAC0-42F7-8378-150FD0011A53}" type="pres">
      <dgm:prSet presAssocID="{EABCF5AC-EAC5-449A-9ADC-C0883833D833}" presName="spNode" presStyleCnt="0"/>
      <dgm:spPr/>
    </dgm:pt>
    <dgm:pt modelId="{EB23EF56-8C35-4858-9C9B-C033B234C219}" type="pres">
      <dgm:prSet presAssocID="{04C8E802-20CC-43A4-873C-69F79282E8AB}" presName="sibTrans" presStyleLbl="sibTrans1D1" presStyleIdx="2" presStyleCnt="7"/>
      <dgm:spPr/>
    </dgm:pt>
    <dgm:pt modelId="{F8C81E2E-C69B-4F62-87F1-2C1C1E348CB5}" type="pres">
      <dgm:prSet presAssocID="{3CDFEEAE-0BF1-4064-80B6-DFAFE763B83E}" presName="node" presStyleLbl="node1" presStyleIdx="3" presStyleCnt="7">
        <dgm:presLayoutVars>
          <dgm:bulletEnabled val="1"/>
        </dgm:presLayoutVars>
      </dgm:prSet>
      <dgm:spPr/>
    </dgm:pt>
    <dgm:pt modelId="{028C8F37-D049-438B-A7C1-482DD16B92BF}" type="pres">
      <dgm:prSet presAssocID="{3CDFEEAE-0BF1-4064-80B6-DFAFE763B83E}" presName="spNode" presStyleCnt="0"/>
      <dgm:spPr/>
    </dgm:pt>
    <dgm:pt modelId="{D61DC132-0280-4BD6-A767-235A0F61DBE4}" type="pres">
      <dgm:prSet presAssocID="{197737AC-E512-4D54-B84A-43AFC28D29C1}" presName="sibTrans" presStyleLbl="sibTrans1D1" presStyleIdx="3" presStyleCnt="7"/>
      <dgm:spPr/>
    </dgm:pt>
    <dgm:pt modelId="{5606B37B-C7B3-4E5D-9926-10FF234ED8F2}" type="pres">
      <dgm:prSet presAssocID="{82C8BAD4-EB96-45AA-9634-293E44EF98D6}" presName="node" presStyleLbl="node1" presStyleIdx="4" presStyleCnt="7" custRadScaleRad="99558" custRadScaleInc="4317">
        <dgm:presLayoutVars>
          <dgm:bulletEnabled val="1"/>
        </dgm:presLayoutVars>
      </dgm:prSet>
      <dgm:spPr/>
      <dgm:t>
        <a:bodyPr/>
        <a:lstStyle/>
        <a:p>
          <a:endParaRPr lang="es-ES"/>
        </a:p>
      </dgm:t>
    </dgm:pt>
    <dgm:pt modelId="{89147811-AFEB-4A64-A1B4-C8B3DCB96446}" type="pres">
      <dgm:prSet presAssocID="{82C8BAD4-EB96-45AA-9634-293E44EF98D6}" presName="spNode" presStyleCnt="0"/>
      <dgm:spPr/>
    </dgm:pt>
    <dgm:pt modelId="{2192D7FF-32DB-4C36-AF1A-683A6096763B}" type="pres">
      <dgm:prSet presAssocID="{57DE1AC1-1BA2-48E5-A93D-92D618619937}" presName="sibTrans" presStyleLbl="sibTrans1D1" presStyleIdx="4" presStyleCnt="7"/>
      <dgm:spPr/>
    </dgm:pt>
    <dgm:pt modelId="{4DCA5456-2BD0-4429-A635-BDA60499E820}" type="pres">
      <dgm:prSet presAssocID="{5C6419F5-9BCB-4C9C-9956-6D864FD70FB4}" presName="node" presStyleLbl="node1" presStyleIdx="5" presStyleCnt="7" custScaleX="149500">
        <dgm:presLayoutVars>
          <dgm:bulletEnabled val="1"/>
        </dgm:presLayoutVars>
      </dgm:prSet>
      <dgm:spPr/>
    </dgm:pt>
    <dgm:pt modelId="{C30210EA-261A-4E58-9FD2-6E538849E314}" type="pres">
      <dgm:prSet presAssocID="{5C6419F5-9BCB-4C9C-9956-6D864FD70FB4}" presName="spNode" presStyleCnt="0"/>
      <dgm:spPr/>
    </dgm:pt>
    <dgm:pt modelId="{A257A5BE-2BF9-48D9-BE6E-8E40C3D574A2}" type="pres">
      <dgm:prSet presAssocID="{0FD32B9E-E63A-459A-ADF2-381476E6CD89}" presName="sibTrans" presStyleLbl="sibTrans1D1" presStyleIdx="5" presStyleCnt="7"/>
      <dgm:spPr/>
    </dgm:pt>
    <dgm:pt modelId="{3A5CC215-97CD-4009-9DFB-786E5EA1B599}" type="pres">
      <dgm:prSet presAssocID="{1452A93A-7E56-4583-A791-882846C6EEEA}" presName="node" presStyleLbl="node1" presStyleIdx="6" presStyleCnt="7">
        <dgm:presLayoutVars>
          <dgm:bulletEnabled val="1"/>
        </dgm:presLayoutVars>
      </dgm:prSet>
      <dgm:spPr/>
      <dgm:t>
        <a:bodyPr/>
        <a:lstStyle/>
        <a:p>
          <a:endParaRPr lang="es-ES"/>
        </a:p>
      </dgm:t>
    </dgm:pt>
    <dgm:pt modelId="{240BEC6A-D059-4327-A50E-476DB87A86ED}" type="pres">
      <dgm:prSet presAssocID="{1452A93A-7E56-4583-A791-882846C6EEEA}" presName="spNode" presStyleCnt="0"/>
      <dgm:spPr/>
    </dgm:pt>
    <dgm:pt modelId="{FE2AAB35-52FC-4B5E-9E5D-604EF5D071A2}" type="pres">
      <dgm:prSet presAssocID="{F52D9B2D-17C2-400E-9509-473615D51652}" presName="sibTrans" presStyleLbl="sibTrans1D1" presStyleIdx="6" presStyleCnt="7"/>
      <dgm:spPr/>
    </dgm:pt>
  </dgm:ptLst>
  <dgm:cxnLst>
    <dgm:cxn modelId="{EFB070FD-D8C1-4B2F-82E2-272A035BF493}" type="presOf" srcId="{F4DF8A4C-8959-4273-9CC1-6D20DFBD1A4B}" destId="{72E64C6E-5C38-4135-80C3-996C9E0DF105}" srcOrd="0" destOrd="0" presId="urn:microsoft.com/office/officeart/2005/8/layout/cycle5"/>
    <dgm:cxn modelId="{5108D26A-039D-437D-83E7-2A58F9AA049B}" type="presOf" srcId="{BFA39509-FC00-4847-880F-9490D6054064}" destId="{A35CADEA-C058-4058-9904-1A68A76F4252}" srcOrd="0" destOrd="0" presId="urn:microsoft.com/office/officeart/2005/8/layout/cycle5"/>
    <dgm:cxn modelId="{33381BCD-F6BB-4C04-B5C4-77B286323A3F}" srcId="{BFA39509-FC00-4847-880F-9490D6054064}" destId="{FB440C46-A53E-4F9C-92D7-06ADDA2D9479}" srcOrd="0" destOrd="0" parTransId="{E7AF5BD9-966E-41D9-8474-90220A39BF01}" sibTransId="{CF26B79B-B5C8-4BD9-893A-9D564E46F948}"/>
    <dgm:cxn modelId="{DC9B1F10-73D8-45F6-8613-0A1389E2C576}" type="presOf" srcId="{1452A93A-7E56-4583-A791-882846C6EEEA}" destId="{3A5CC215-97CD-4009-9DFB-786E5EA1B599}" srcOrd="0" destOrd="0" presId="urn:microsoft.com/office/officeart/2005/8/layout/cycle5"/>
    <dgm:cxn modelId="{F7C596A7-15C7-47BA-83DC-D06B8806A8DD}" srcId="{BFA39509-FC00-4847-880F-9490D6054064}" destId="{82C8BAD4-EB96-45AA-9634-293E44EF98D6}" srcOrd="4" destOrd="0" parTransId="{2B4BFEAA-CD1C-4BB3-941E-8B12EE339A82}" sibTransId="{57DE1AC1-1BA2-48E5-A93D-92D618619937}"/>
    <dgm:cxn modelId="{BDAF476C-AE60-4B54-8FC7-5372AFB1F93E}" type="presOf" srcId="{3CDFEEAE-0BF1-4064-80B6-DFAFE763B83E}" destId="{F8C81E2E-C69B-4F62-87F1-2C1C1E348CB5}" srcOrd="0" destOrd="0" presId="urn:microsoft.com/office/officeart/2005/8/layout/cycle5"/>
    <dgm:cxn modelId="{9E56A038-872B-4FDF-A064-A41A4EEF9771}" type="presOf" srcId="{197737AC-E512-4D54-B84A-43AFC28D29C1}" destId="{D61DC132-0280-4BD6-A767-235A0F61DBE4}" srcOrd="0" destOrd="0" presId="urn:microsoft.com/office/officeart/2005/8/layout/cycle5"/>
    <dgm:cxn modelId="{F0A500A9-8EA4-4F7F-B694-8520890F6F54}" srcId="{BFA39509-FC00-4847-880F-9490D6054064}" destId="{1452A93A-7E56-4583-A791-882846C6EEEA}" srcOrd="6" destOrd="0" parTransId="{20BED657-87A3-4021-8249-E6AC4EFF3738}" sibTransId="{F52D9B2D-17C2-400E-9509-473615D51652}"/>
    <dgm:cxn modelId="{4DEC5FDE-8A8F-4BC9-8013-ADE0AE2162B2}" type="presOf" srcId="{57DE1AC1-1BA2-48E5-A93D-92D618619937}" destId="{2192D7FF-32DB-4C36-AF1A-683A6096763B}" srcOrd="0" destOrd="0" presId="urn:microsoft.com/office/officeart/2005/8/layout/cycle5"/>
    <dgm:cxn modelId="{1B91C73B-33A7-43A5-AE20-7A5647779ED1}" type="presOf" srcId="{FB440C46-A53E-4F9C-92D7-06ADDA2D9479}" destId="{7920301F-3F49-491F-9D32-FF7468E657D8}" srcOrd="0" destOrd="0" presId="urn:microsoft.com/office/officeart/2005/8/layout/cycle5"/>
    <dgm:cxn modelId="{729642DD-4D16-46BE-A3E6-B337146958DB}" type="presOf" srcId="{04C8E802-20CC-43A4-873C-69F79282E8AB}" destId="{EB23EF56-8C35-4858-9C9B-C033B234C219}" srcOrd="0" destOrd="0" presId="urn:microsoft.com/office/officeart/2005/8/layout/cycle5"/>
    <dgm:cxn modelId="{8FC577F1-E34F-4F2F-B631-E15DD67AE769}" type="presOf" srcId="{82C8BAD4-EB96-45AA-9634-293E44EF98D6}" destId="{5606B37B-C7B3-4E5D-9926-10FF234ED8F2}" srcOrd="0" destOrd="0" presId="urn:microsoft.com/office/officeart/2005/8/layout/cycle5"/>
    <dgm:cxn modelId="{899D3AD1-F1C8-449A-8B88-A4C6D96F779C}" srcId="{BFA39509-FC00-4847-880F-9490D6054064}" destId="{F4DF8A4C-8959-4273-9CC1-6D20DFBD1A4B}" srcOrd="1" destOrd="0" parTransId="{A7B9C2F0-1297-4D8A-B2EA-0B8D90E82582}" sibTransId="{2F829A92-97D9-496B-BCF1-22A17F29880A}"/>
    <dgm:cxn modelId="{F0DE33EB-5356-4A9C-B5D7-38083F6D683F}" type="presOf" srcId="{CF26B79B-B5C8-4BD9-893A-9D564E46F948}" destId="{4C72291C-C905-41CB-A3F8-9D56AE15D5D1}" srcOrd="0" destOrd="0" presId="urn:microsoft.com/office/officeart/2005/8/layout/cycle5"/>
    <dgm:cxn modelId="{881080EF-B812-45E9-9DA1-5DD6F43E31A1}" srcId="{BFA39509-FC00-4847-880F-9490D6054064}" destId="{3CDFEEAE-0BF1-4064-80B6-DFAFE763B83E}" srcOrd="3" destOrd="0" parTransId="{467D3FF7-836C-49ED-90F4-5F3D9BDBDDCF}" sibTransId="{197737AC-E512-4D54-B84A-43AFC28D29C1}"/>
    <dgm:cxn modelId="{C2E57413-F038-4C94-91B6-36AEADE979A2}" type="presOf" srcId="{5C6419F5-9BCB-4C9C-9956-6D864FD70FB4}" destId="{4DCA5456-2BD0-4429-A635-BDA60499E820}" srcOrd="0" destOrd="0" presId="urn:microsoft.com/office/officeart/2005/8/layout/cycle5"/>
    <dgm:cxn modelId="{0CBDC2AB-AD82-4DFB-8DB2-02C9ABB1BF66}" srcId="{BFA39509-FC00-4847-880F-9490D6054064}" destId="{EABCF5AC-EAC5-449A-9ADC-C0883833D833}" srcOrd="2" destOrd="0" parTransId="{38AC9FBF-AB60-4A2B-9EA2-E574285642BA}" sibTransId="{04C8E802-20CC-43A4-873C-69F79282E8AB}"/>
    <dgm:cxn modelId="{A2BA5473-3895-4130-9D99-7A9DD342CD85}" type="presOf" srcId="{EABCF5AC-EAC5-449A-9ADC-C0883833D833}" destId="{C2AC4FE0-F7C6-49C3-BC3F-F9813D3D1205}" srcOrd="0" destOrd="0" presId="urn:microsoft.com/office/officeart/2005/8/layout/cycle5"/>
    <dgm:cxn modelId="{55985C0F-0ABB-435E-981A-433C9B101411}" type="presOf" srcId="{F52D9B2D-17C2-400E-9509-473615D51652}" destId="{FE2AAB35-52FC-4B5E-9E5D-604EF5D071A2}" srcOrd="0" destOrd="0" presId="urn:microsoft.com/office/officeart/2005/8/layout/cycle5"/>
    <dgm:cxn modelId="{B62B63AA-BB57-4A80-9AE0-AE982C096D59}" type="presOf" srcId="{0FD32B9E-E63A-459A-ADF2-381476E6CD89}" destId="{A257A5BE-2BF9-48D9-BE6E-8E40C3D574A2}" srcOrd="0" destOrd="0" presId="urn:microsoft.com/office/officeart/2005/8/layout/cycle5"/>
    <dgm:cxn modelId="{E53CE68E-D97D-4F38-AA81-A0CB13340662}" srcId="{BFA39509-FC00-4847-880F-9490D6054064}" destId="{5C6419F5-9BCB-4C9C-9956-6D864FD70FB4}" srcOrd="5" destOrd="0" parTransId="{CB62DE37-97AE-423C-84DC-A41814DC8D7D}" sibTransId="{0FD32B9E-E63A-459A-ADF2-381476E6CD89}"/>
    <dgm:cxn modelId="{2527EFED-877E-429D-A1F0-6C90EDEF0865}" type="presOf" srcId="{2F829A92-97D9-496B-BCF1-22A17F29880A}" destId="{DDE7C513-B7F0-4611-9FE0-DB124DA33FBA}" srcOrd="0" destOrd="0" presId="urn:microsoft.com/office/officeart/2005/8/layout/cycle5"/>
    <dgm:cxn modelId="{497008DF-4EFA-4185-A5B9-30AFE3A748E3}" type="presParOf" srcId="{A35CADEA-C058-4058-9904-1A68A76F4252}" destId="{7920301F-3F49-491F-9D32-FF7468E657D8}" srcOrd="0" destOrd="0" presId="urn:microsoft.com/office/officeart/2005/8/layout/cycle5"/>
    <dgm:cxn modelId="{DE0D44C2-221E-4747-825B-0FCDB05AA46F}" type="presParOf" srcId="{A35CADEA-C058-4058-9904-1A68A76F4252}" destId="{44D90D19-A232-4B18-BF3D-4F3EDD303212}" srcOrd="1" destOrd="0" presId="urn:microsoft.com/office/officeart/2005/8/layout/cycle5"/>
    <dgm:cxn modelId="{0E42C9A5-A7C7-4AD8-9EFC-FBE1889C64BC}" type="presParOf" srcId="{A35CADEA-C058-4058-9904-1A68A76F4252}" destId="{4C72291C-C905-41CB-A3F8-9D56AE15D5D1}" srcOrd="2" destOrd="0" presId="urn:microsoft.com/office/officeart/2005/8/layout/cycle5"/>
    <dgm:cxn modelId="{48D537F0-C1DB-40F3-80D4-1E4D91905A6C}" type="presParOf" srcId="{A35CADEA-C058-4058-9904-1A68A76F4252}" destId="{72E64C6E-5C38-4135-80C3-996C9E0DF105}" srcOrd="3" destOrd="0" presId="urn:microsoft.com/office/officeart/2005/8/layout/cycle5"/>
    <dgm:cxn modelId="{999FA526-2A1C-4B3A-92A7-0AA5805BC475}" type="presParOf" srcId="{A35CADEA-C058-4058-9904-1A68A76F4252}" destId="{48155A99-214D-493D-9323-9D03DAED9EB7}" srcOrd="4" destOrd="0" presId="urn:microsoft.com/office/officeart/2005/8/layout/cycle5"/>
    <dgm:cxn modelId="{2E441830-8737-4A42-93B2-209A12F6D0A2}" type="presParOf" srcId="{A35CADEA-C058-4058-9904-1A68A76F4252}" destId="{DDE7C513-B7F0-4611-9FE0-DB124DA33FBA}" srcOrd="5" destOrd="0" presId="urn:microsoft.com/office/officeart/2005/8/layout/cycle5"/>
    <dgm:cxn modelId="{539B0B18-507D-40BA-8E6D-EB84BF593C6B}" type="presParOf" srcId="{A35CADEA-C058-4058-9904-1A68A76F4252}" destId="{C2AC4FE0-F7C6-49C3-BC3F-F9813D3D1205}" srcOrd="6" destOrd="0" presId="urn:microsoft.com/office/officeart/2005/8/layout/cycle5"/>
    <dgm:cxn modelId="{43B9C575-0DF7-44CD-BD93-9876F138D5DA}" type="presParOf" srcId="{A35CADEA-C058-4058-9904-1A68A76F4252}" destId="{6D59CCFE-BAC0-42F7-8378-150FD0011A53}" srcOrd="7" destOrd="0" presId="urn:microsoft.com/office/officeart/2005/8/layout/cycle5"/>
    <dgm:cxn modelId="{D2E6D5E8-5849-4724-BFE5-A6C01FD496BD}" type="presParOf" srcId="{A35CADEA-C058-4058-9904-1A68A76F4252}" destId="{EB23EF56-8C35-4858-9C9B-C033B234C219}" srcOrd="8" destOrd="0" presId="urn:microsoft.com/office/officeart/2005/8/layout/cycle5"/>
    <dgm:cxn modelId="{ED4DF2BA-EC95-42FE-92C1-23340ACA64F0}" type="presParOf" srcId="{A35CADEA-C058-4058-9904-1A68A76F4252}" destId="{F8C81E2E-C69B-4F62-87F1-2C1C1E348CB5}" srcOrd="9" destOrd="0" presId="urn:microsoft.com/office/officeart/2005/8/layout/cycle5"/>
    <dgm:cxn modelId="{FB1A599A-7538-4EA5-AAB8-510D118E702D}" type="presParOf" srcId="{A35CADEA-C058-4058-9904-1A68A76F4252}" destId="{028C8F37-D049-438B-A7C1-482DD16B92BF}" srcOrd="10" destOrd="0" presId="urn:microsoft.com/office/officeart/2005/8/layout/cycle5"/>
    <dgm:cxn modelId="{4E6933B4-ADBB-4018-9F51-649E6BC0426D}" type="presParOf" srcId="{A35CADEA-C058-4058-9904-1A68A76F4252}" destId="{D61DC132-0280-4BD6-A767-235A0F61DBE4}" srcOrd="11" destOrd="0" presId="urn:microsoft.com/office/officeart/2005/8/layout/cycle5"/>
    <dgm:cxn modelId="{36D9B216-1CBE-4992-89E5-4F30D002CF06}" type="presParOf" srcId="{A35CADEA-C058-4058-9904-1A68A76F4252}" destId="{5606B37B-C7B3-4E5D-9926-10FF234ED8F2}" srcOrd="12" destOrd="0" presId="urn:microsoft.com/office/officeart/2005/8/layout/cycle5"/>
    <dgm:cxn modelId="{8FB2857D-3CAF-4383-B022-FD6B84E0F86C}" type="presParOf" srcId="{A35CADEA-C058-4058-9904-1A68A76F4252}" destId="{89147811-AFEB-4A64-A1B4-C8B3DCB96446}" srcOrd="13" destOrd="0" presId="urn:microsoft.com/office/officeart/2005/8/layout/cycle5"/>
    <dgm:cxn modelId="{06DBABE4-3082-4A1D-B3F6-C5A97111D68F}" type="presParOf" srcId="{A35CADEA-C058-4058-9904-1A68A76F4252}" destId="{2192D7FF-32DB-4C36-AF1A-683A6096763B}" srcOrd="14" destOrd="0" presId="urn:microsoft.com/office/officeart/2005/8/layout/cycle5"/>
    <dgm:cxn modelId="{47222FDE-AF7E-4003-9E35-A7AF08F819A6}" type="presParOf" srcId="{A35CADEA-C058-4058-9904-1A68A76F4252}" destId="{4DCA5456-2BD0-4429-A635-BDA60499E820}" srcOrd="15" destOrd="0" presId="urn:microsoft.com/office/officeart/2005/8/layout/cycle5"/>
    <dgm:cxn modelId="{7C69B27F-4D28-4C10-94C0-E3C7AF48B6E6}" type="presParOf" srcId="{A35CADEA-C058-4058-9904-1A68A76F4252}" destId="{C30210EA-261A-4E58-9FD2-6E538849E314}" srcOrd="16" destOrd="0" presId="urn:microsoft.com/office/officeart/2005/8/layout/cycle5"/>
    <dgm:cxn modelId="{48B8B04F-3A52-4832-AEE3-3AA031414DAD}" type="presParOf" srcId="{A35CADEA-C058-4058-9904-1A68A76F4252}" destId="{A257A5BE-2BF9-48D9-BE6E-8E40C3D574A2}" srcOrd="17" destOrd="0" presId="urn:microsoft.com/office/officeart/2005/8/layout/cycle5"/>
    <dgm:cxn modelId="{4AABF216-619C-4C33-B06F-82F31C2E0DAE}" type="presParOf" srcId="{A35CADEA-C058-4058-9904-1A68A76F4252}" destId="{3A5CC215-97CD-4009-9DFB-786E5EA1B599}" srcOrd="18" destOrd="0" presId="urn:microsoft.com/office/officeart/2005/8/layout/cycle5"/>
    <dgm:cxn modelId="{6A95C7A7-1CF4-4FC3-A5EA-B613C9A2C477}" type="presParOf" srcId="{A35CADEA-C058-4058-9904-1A68A76F4252}" destId="{240BEC6A-D059-4327-A50E-476DB87A86ED}" srcOrd="19" destOrd="0" presId="urn:microsoft.com/office/officeart/2005/8/layout/cycle5"/>
    <dgm:cxn modelId="{F4176F8A-590C-4CB7-B836-B30B79959C84}" type="presParOf" srcId="{A35CADEA-C058-4058-9904-1A68A76F4252}" destId="{FE2AAB35-52FC-4B5E-9E5D-604EF5D071A2}" srcOrd="20"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D4C2A-6E8D-4F24-8B69-184AD8B6A9B9}">
      <dsp:nvSpPr>
        <dsp:cNvPr id="0" name=""/>
        <dsp:cNvSpPr/>
      </dsp:nvSpPr>
      <dsp:spPr>
        <a:xfrm>
          <a:off x="0" y="51370"/>
          <a:ext cx="6096000" cy="1828800"/>
        </a:xfrm>
        <a:prstGeom prst="roundRect">
          <a:avLst>
            <a:gd name="adj" fmla="val 1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AF59F04F-B18D-46CA-8522-A7ADC4E6CDF9}">
      <dsp:nvSpPr>
        <dsp:cNvPr id="0" name=""/>
        <dsp:cNvSpPr/>
      </dsp:nvSpPr>
      <dsp:spPr>
        <a:xfrm>
          <a:off x="184558" y="243840"/>
          <a:ext cx="1331833" cy="1341120"/>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6D432EE-DA43-46F7-AE19-DF4F73AE2300}">
      <dsp:nvSpPr>
        <dsp:cNvPr id="0" name=""/>
        <dsp:cNvSpPr/>
      </dsp:nvSpPr>
      <dsp:spPr>
        <a:xfrm rot="10800000">
          <a:off x="184558" y="1828799"/>
          <a:ext cx="1331833" cy="2235200"/>
        </a:xfrm>
        <a:prstGeom prst="round2SameRect">
          <a:avLst>
            <a:gd name="adj1" fmla="val 10500"/>
            <a:gd name="adj2" fmla="val 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s-ES" sz="1100" kern="1200" dirty="0" smtClean="0"/>
            <a:t>PETER DRUCKER</a:t>
          </a:r>
        </a:p>
        <a:p>
          <a:pPr lvl="0" algn="ctr" defTabSz="488950">
            <a:lnSpc>
              <a:spcPct val="90000"/>
            </a:lnSpc>
            <a:spcBef>
              <a:spcPct val="0"/>
            </a:spcBef>
            <a:spcAft>
              <a:spcPct val="35000"/>
            </a:spcAft>
          </a:pPr>
          <a:r>
            <a:rPr lang="es-ES" sz="1100" kern="1200" dirty="0" smtClean="0"/>
            <a:t>“Es hacer a la gente capaz de lograr resultados de manera conjunta, para hacer sus puntos fuertes eficaces y sus debilidades irrelevantes”</a:t>
          </a:r>
          <a:endParaRPr lang="es-ES" sz="1100" kern="1200" dirty="0"/>
        </a:p>
      </dsp:txBody>
      <dsp:txXfrm rot="10800000">
        <a:off x="225516" y="1828799"/>
        <a:ext cx="1249917" cy="2194242"/>
      </dsp:txXfrm>
    </dsp:sp>
    <dsp:sp modelId="{EB946049-E18C-47D6-9732-F10EABA4E28E}">
      <dsp:nvSpPr>
        <dsp:cNvPr id="0" name=""/>
        <dsp:cNvSpPr/>
      </dsp:nvSpPr>
      <dsp:spPr>
        <a:xfrm>
          <a:off x="1649575" y="243840"/>
          <a:ext cx="1331833" cy="1341120"/>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088B74E-1BDC-485A-B51B-DB75A2198903}">
      <dsp:nvSpPr>
        <dsp:cNvPr id="0" name=""/>
        <dsp:cNvSpPr/>
      </dsp:nvSpPr>
      <dsp:spPr>
        <a:xfrm rot="10800000">
          <a:off x="1649575" y="1828799"/>
          <a:ext cx="1331833" cy="2235200"/>
        </a:xfrm>
        <a:prstGeom prst="round2SameRect">
          <a:avLst>
            <a:gd name="adj1" fmla="val 10500"/>
            <a:gd name="adj2" fmla="val 0"/>
          </a:avLst>
        </a:prstGeom>
        <a:gradFill rotWithShape="0">
          <a:gsLst>
            <a:gs pos="0">
              <a:schemeClr val="accent5">
                <a:hueOff val="-2451115"/>
                <a:satOff val="-3409"/>
                <a:lumOff val="-1307"/>
                <a:alphaOff val="0"/>
                <a:satMod val="103000"/>
                <a:lumMod val="102000"/>
                <a:tint val="94000"/>
              </a:schemeClr>
            </a:gs>
            <a:gs pos="50000">
              <a:schemeClr val="accent5">
                <a:hueOff val="-2451115"/>
                <a:satOff val="-3409"/>
                <a:lumOff val="-1307"/>
                <a:alphaOff val="0"/>
                <a:satMod val="110000"/>
                <a:lumMod val="100000"/>
                <a:shade val="100000"/>
              </a:schemeClr>
            </a:gs>
            <a:gs pos="100000">
              <a:schemeClr val="accent5">
                <a:hueOff val="-2451115"/>
                <a:satOff val="-3409"/>
                <a:lumOff val="-130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es-ES" sz="1200" kern="1200" dirty="0" smtClean="0"/>
            <a:t>HENRY FAYOL</a:t>
          </a:r>
        </a:p>
        <a:p>
          <a:pPr lvl="0" algn="ctr" defTabSz="533400">
            <a:lnSpc>
              <a:spcPct val="90000"/>
            </a:lnSpc>
            <a:spcBef>
              <a:spcPct val="0"/>
            </a:spcBef>
            <a:spcAft>
              <a:spcPct val="35000"/>
            </a:spcAft>
          </a:pPr>
          <a:r>
            <a:rPr lang="es-ES" sz="1200" kern="1200" dirty="0" smtClean="0"/>
            <a:t>Administrar es prever, organizar, mandar, coordinar y controlar”</a:t>
          </a:r>
          <a:endParaRPr lang="es-ES" sz="1200" kern="1200" dirty="0" smtClean="0"/>
        </a:p>
        <a:p>
          <a:pPr lvl="0" algn="ctr" defTabSz="533400">
            <a:lnSpc>
              <a:spcPct val="90000"/>
            </a:lnSpc>
            <a:spcBef>
              <a:spcPct val="0"/>
            </a:spcBef>
            <a:spcAft>
              <a:spcPct val="35000"/>
            </a:spcAft>
          </a:pPr>
          <a:r>
            <a:rPr lang="es-ES" sz="1200" kern="1200" dirty="0" smtClean="0"/>
            <a:t>Administrar es prever, organizar, mandar, coordinar y controlar</a:t>
          </a:r>
          <a:endParaRPr lang="es-ES" sz="1200" kern="1200" dirty="0"/>
        </a:p>
      </dsp:txBody>
      <dsp:txXfrm rot="10800000">
        <a:off x="1690533" y="1828799"/>
        <a:ext cx="1249917" cy="2194242"/>
      </dsp:txXfrm>
    </dsp:sp>
    <dsp:sp modelId="{DE18A8CF-D2DA-49CD-A5AA-2B9C78A187AB}">
      <dsp:nvSpPr>
        <dsp:cNvPr id="0" name=""/>
        <dsp:cNvSpPr/>
      </dsp:nvSpPr>
      <dsp:spPr>
        <a:xfrm>
          <a:off x="3114591" y="243840"/>
          <a:ext cx="1331833" cy="1341120"/>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58415F4-A8BE-48D4-AD55-AD26DF354871}">
      <dsp:nvSpPr>
        <dsp:cNvPr id="0" name=""/>
        <dsp:cNvSpPr/>
      </dsp:nvSpPr>
      <dsp:spPr>
        <a:xfrm rot="10800000">
          <a:off x="3114591" y="1828799"/>
          <a:ext cx="1331833" cy="2235200"/>
        </a:xfrm>
        <a:prstGeom prst="round2SameRect">
          <a:avLst>
            <a:gd name="adj1" fmla="val 10500"/>
            <a:gd name="adj2" fmla="val 0"/>
          </a:avLst>
        </a:prstGeom>
        <a:gradFill rotWithShape="0">
          <a:gsLst>
            <a:gs pos="0">
              <a:schemeClr val="accent5">
                <a:hueOff val="-4902230"/>
                <a:satOff val="-6819"/>
                <a:lumOff val="-2615"/>
                <a:alphaOff val="0"/>
                <a:satMod val="103000"/>
                <a:lumMod val="102000"/>
                <a:tint val="94000"/>
              </a:schemeClr>
            </a:gs>
            <a:gs pos="50000">
              <a:schemeClr val="accent5">
                <a:hueOff val="-4902230"/>
                <a:satOff val="-6819"/>
                <a:lumOff val="-2615"/>
                <a:alphaOff val="0"/>
                <a:satMod val="110000"/>
                <a:lumMod val="100000"/>
                <a:shade val="100000"/>
              </a:schemeClr>
            </a:gs>
            <a:gs pos="100000">
              <a:schemeClr val="accent5">
                <a:hueOff val="-4902230"/>
                <a:satOff val="-6819"/>
                <a:lumOff val="-261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s-ES" sz="1100" kern="1200" dirty="0" smtClean="0"/>
            <a:t>KOONTZ Y WEIHRICH </a:t>
          </a:r>
          <a:r>
            <a:rPr lang="es-MX" sz="1100" kern="1200" dirty="0" smtClean="0"/>
            <a:t>“Proceso de diseñar y mantener un ambiente en el que las personas trabajen juntas para lograr propósitos eficientemente seleccionados</a:t>
          </a:r>
          <a:r>
            <a:rPr lang="es-MX" sz="900" kern="1200" dirty="0" smtClean="0"/>
            <a:t>”.</a:t>
          </a:r>
          <a:endParaRPr lang="es-ES" sz="900" kern="1200" dirty="0"/>
        </a:p>
      </dsp:txBody>
      <dsp:txXfrm rot="10800000">
        <a:off x="3155549" y="1828799"/>
        <a:ext cx="1249917" cy="2194242"/>
      </dsp:txXfrm>
    </dsp:sp>
    <dsp:sp modelId="{80EDE0B1-31B6-4424-9FF6-D457970610F9}">
      <dsp:nvSpPr>
        <dsp:cNvPr id="0" name=""/>
        <dsp:cNvSpPr/>
      </dsp:nvSpPr>
      <dsp:spPr>
        <a:xfrm>
          <a:off x="4579608" y="243840"/>
          <a:ext cx="1331833" cy="1341120"/>
        </a:xfrm>
        <a:prstGeom prst="roundRect">
          <a:avLst>
            <a:gd name="adj" fmla="val 10000"/>
          </a:avLst>
        </a:prstGeom>
        <a:blipFill rotWithShape="1">
          <a:blip xmlns:r="http://schemas.openxmlformats.org/officeDocument/2006/relationships" r:embed="rId4"/>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321DAE5B-6959-4FED-AE8B-E190A8E2E596}">
      <dsp:nvSpPr>
        <dsp:cNvPr id="0" name=""/>
        <dsp:cNvSpPr/>
      </dsp:nvSpPr>
      <dsp:spPr>
        <a:xfrm rot="10800000">
          <a:off x="4579608" y="1828799"/>
          <a:ext cx="1331833" cy="2235200"/>
        </a:xfrm>
        <a:prstGeom prst="round2SameRect">
          <a:avLst>
            <a:gd name="adj1" fmla="val 10500"/>
            <a:gd name="adj2" fmla="val 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s-MX" sz="900" kern="1200" dirty="0" smtClean="0"/>
            <a:t>W. JIMÉNEZ CASTRO</a:t>
          </a:r>
        </a:p>
        <a:p>
          <a:pPr lvl="0" algn="ctr" defTabSz="400050">
            <a:lnSpc>
              <a:spcPct val="90000"/>
            </a:lnSpc>
            <a:spcBef>
              <a:spcPct val="0"/>
            </a:spcBef>
            <a:spcAft>
              <a:spcPct val="35000"/>
            </a:spcAft>
          </a:pPr>
          <a:r>
            <a:rPr lang="es-MX" sz="900" kern="1200" dirty="0" smtClean="0"/>
            <a:t>“Ciencia compuesta de principios, técnicas y prácticas cuya aplicación a conjuntos humanos permite establecer sistemas racionales de esfuerzos cooperativos, a través de los cuales se pueden alcanzar propósitos comunes que individualmente no se pueden lograr”.</a:t>
          </a:r>
          <a:endParaRPr lang="es-ES" sz="900" kern="1200" dirty="0"/>
        </a:p>
      </dsp:txBody>
      <dsp:txXfrm rot="10800000">
        <a:off x="4620566" y="1828799"/>
        <a:ext cx="1249917" cy="21942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D4C2A-6E8D-4F24-8B69-184AD8B6A9B9}">
      <dsp:nvSpPr>
        <dsp:cNvPr id="0" name=""/>
        <dsp:cNvSpPr/>
      </dsp:nvSpPr>
      <dsp:spPr>
        <a:xfrm>
          <a:off x="0" y="51370"/>
          <a:ext cx="6096000" cy="1828800"/>
        </a:xfrm>
        <a:prstGeom prst="roundRect">
          <a:avLst>
            <a:gd name="adj" fmla="val 10000"/>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F59F04F-B18D-46CA-8522-A7ADC4E6CDF9}">
      <dsp:nvSpPr>
        <dsp:cNvPr id="0" name=""/>
        <dsp:cNvSpPr/>
      </dsp:nvSpPr>
      <dsp:spPr>
        <a:xfrm>
          <a:off x="184558" y="243840"/>
          <a:ext cx="1331833" cy="1341120"/>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6D432EE-DA43-46F7-AE19-DF4F73AE2300}">
      <dsp:nvSpPr>
        <dsp:cNvPr id="0" name=""/>
        <dsp:cNvSpPr/>
      </dsp:nvSpPr>
      <dsp:spPr>
        <a:xfrm rot="10800000">
          <a:off x="184558" y="1828799"/>
          <a:ext cx="1331833" cy="2235200"/>
        </a:xfrm>
        <a:prstGeom prst="round2SameRect">
          <a:avLst>
            <a:gd name="adj1" fmla="val 10500"/>
            <a:gd name="adj2" fmla="val 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s-ES" sz="1100" kern="1200" dirty="0" smtClean="0"/>
            <a:t>GEORGE TERRY</a:t>
          </a:r>
        </a:p>
        <a:p>
          <a:pPr lvl="0" algn="ctr" defTabSz="488950">
            <a:lnSpc>
              <a:spcPct val="90000"/>
            </a:lnSpc>
            <a:spcBef>
              <a:spcPct val="0"/>
            </a:spcBef>
            <a:spcAft>
              <a:spcPct val="35000"/>
            </a:spcAft>
          </a:pPr>
          <a:r>
            <a:rPr lang="es-MX" sz="1100" kern="1200" dirty="0" smtClean="0"/>
            <a:t>“Consiste en lograr un objetivo predeterminado mediante el esfuerzo ajeno”.</a:t>
          </a:r>
          <a:endParaRPr lang="es-ES" sz="1100" b="1" kern="1200" dirty="0" smtClean="0"/>
        </a:p>
        <a:p>
          <a:pPr lvl="0" algn="ctr" defTabSz="488950">
            <a:lnSpc>
              <a:spcPct val="90000"/>
            </a:lnSpc>
            <a:spcBef>
              <a:spcPct val="0"/>
            </a:spcBef>
            <a:spcAft>
              <a:spcPct val="35000"/>
            </a:spcAft>
          </a:pPr>
          <a:endParaRPr lang="es-ES" sz="1100" kern="1200" dirty="0"/>
        </a:p>
      </dsp:txBody>
      <dsp:txXfrm rot="10800000">
        <a:off x="225516" y="1828799"/>
        <a:ext cx="1249917" cy="2194242"/>
      </dsp:txXfrm>
    </dsp:sp>
    <dsp:sp modelId="{EB946049-E18C-47D6-9732-F10EABA4E28E}">
      <dsp:nvSpPr>
        <dsp:cNvPr id="0" name=""/>
        <dsp:cNvSpPr/>
      </dsp:nvSpPr>
      <dsp:spPr>
        <a:xfrm>
          <a:off x="1649575" y="243840"/>
          <a:ext cx="1331833" cy="1341120"/>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088B74E-1BDC-485A-B51B-DB75A2198903}">
      <dsp:nvSpPr>
        <dsp:cNvPr id="0" name=""/>
        <dsp:cNvSpPr/>
      </dsp:nvSpPr>
      <dsp:spPr>
        <a:xfrm rot="10800000">
          <a:off x="1649575" y="1828799"/>
          <a:ext cx="1331833" cy="2235200"/>
        </a:xfrm>
        <a:prstGeom prst="round2SameRect">
          <a:avLst>
            <a:gd name="adj1" fmla="val 10500"/>
            <a:gd name="adj2" fmla="val 0"/>
          </a:avLst>
        </a:prstGeom>
        <a:solidFill>
          <a:schemeClr val="accent3">
            <a:hueOff val="903533"/>
            <a:satOff val="33333"/>
            <a:lumOff val="-490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es-ES" sz="1200" kern="1200" dirty="0" smtClean="0"/>
            <a:t>J.D.MOONEY</a:t>
          </a:r>
        </a:p>
        <a:p>
          <a:pPr lvl="0" algn="ctr" defTabSz="533400">
            <a:lnSpc>
              <a:spcPct val="90000"/>
            </a:lnSpc>
            <a:spcBef>
              <a:spcPct val="0"/>
            </a:spcBef>
            <a:spcAft>
              <a:spcPct val="35000"/>
            </a:spcAft>
          </a:pPr>
          <a:r>
            <a:rPr lang="es-MX" sz="1200" kern="1200" dirty="0" smtClean="0"/>
            <a:t>Arte o técnica de dirigir e inspirar a los demás, con base en un producto y claro conocimiento de la naturaleza humana”.</a:t>
          </a:r>
          <a:endParaRPr lang="es-ES" sz="1200" kern="1200" dirty="0"/>
        </a:p>
      </dsp:txBody>
      <dsp:txXfrm rot="10800000">
        <a:off x="1690533" y="1828799"/>
        <a:ext cx="1249917" cy="2194242"/>
      </dsp:txXfrm>
    </dsp:sp>
    <dsp:sp modelId="{DE18A8CF-D2DA-49CD-A5AA-2B9C78A187AB}">
      <dsp:nvSpPr>
        <dsp:cNvPr id="0" name=""/>
        <dsp:cNvSpPr/>
      </dsp:nvSpPr>
      <dsp:spPr>
        <a:xfrm>
          <a:off x="3114591" y="243840"/>
          <a:ext cx="1331833" cy="1341120"/>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E58415F4-A8BE-48D4-AD55-AD26DF354871}">
      <dsp:nvSpPr>
        <dsp:cNvPr id="0" name=""/>
        <dsp:cNvSpPr/>
      </dsp:nvSpPr>
      <dsp:spPr>
        <a:xfrm rot="10800000">
          <a:off x="3114591" y="1828799"/>
          <a:ext cx="1331833" cy="2235200"/>
        </a:xfrm>
        <a:prstGeom prst="round2SameRect">
          <a:avLst>
            <a:gd name="adj1" fmla="val 10500"/>
            <a:gd name="adj2" fmla="val 0"/>
          </a:avLst>
        </a:prstGeom>
        <a:solidFill>
          <a:schemeClr val="accent3">
            <a:hueOff val="1807066"/>
            <a:satOff val="66667"/>
            <a:lumOff val="-980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s-MX" sz="900" kern="1200" dirty="0" smtClean="0"/>
            <a:t>I. CHIAVENATO</a:t>
          </a:r>
        </a:p>
        <a:p>
          <a:pPr lvl="0" algn="ctr" defTabSz="400050">
            <a:lnSpc>
              <a:spcPct val="90000"/>
            </a:lnSpc>
            <a:spcBef>
              <a:spcPct val="0"/>
            </a:spcBef>
            <a:spcAft>
              <a:spcPct val="35000"/>
            </a:spcAft>
          </a:pPr>
          <a:r>
            <a:rPr lang="es-MX" sz="900" kern="1200" dirty="0" smtClean="0"/>
            <a:t>“La administración es el proceso de planear, organizar, dirigir y controlar el uso de los recursos para lograr los objetivos organizacionales”.</a:t>
          </a:r>
          <a:endParaRPr lang="es-ES" sz="900" b="1" kern="1200" dirty="0" smtClean="0"/>
        </a:p>
        <a:p>
          <a:pPr lvl="0" algn="ctr" defTabSz="400050">
            <a:lnSpc>
              <a:spcPct val="90000"/>
            </a:lnSpc>
            <a:spcBef>
              <a:spcPct val="0"/>
            </a:spcBef>
            <a:spcAft>
              <a:spcPct val="35000"/>
            </a:spcAft>
          </a:pPr>
          <a:r>
            <a:rPr lang="es-MX" sz="900" kern="1200" dirty="0" smtClean="0"/>
            <a:t>.</a:t>
          </a:r>
          <a:endParaRPr lang="es-ES" sz="900" kern="1200" dirty="0"/>
        </a:p>
      </dsp:txBody>
      <dsp:txXfrm rot="10800000">
        <a:off x="3155549" y="1828799"/>
        <a:ext cx="1249917" cy="2194242"/>
      </dsp:txXfrm>
    </dsp:sp>
    <dsp:sp modelId="{80EDE0B1-31B6-4424-9FF6-D457970610F9}">
      <dsp:nvSpPr>
        <dsp:cNvPr id="0" name=""/>
        <dsp:cNvSpPr/>
      </dsp:nvSpPr>
      <dsp:spPr>
        <a:xfrm>
          <a:off x="4579608" y="243840"/>
          <a:ext cx="1331833" cy="1341120"/>
        </a:xfrm>
        <a:prstGeom prst="roundRect">
          <a:avLst>
            <a:gd name="adj" fmla="val 10000"/>
          </a:avLst>
        </a:prstGeom>
        <a:blipFill rotWithShape="1">
          <a:blip xmlns:r="http://schemas.openxmlformats.org/officeDocument/2006/relationships" r:embed="rId4"/>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321DAE5B-6959-4FED-AE8B-E190A8E2E596}">
      <dsp:nvSpPr>
        <dsp:cNvPr id="0" name=""/>
        <dsp:cNvSpPr/>
      </dsp:nvSpPr>
      <dsp:spPr>
        <a:xfrm rot="10800000">
          <a:off x="4579608" y="1828799"/>
          <a:ext cx="1331833" cy="2235200"/>
        </a:xfrm>
        <a:prstGeom prst="round2SameRect">
          <a:avLst>
            <a:gd name="adj1" fmla="val 10500"/>
            <a:gd name="adj2" fmla="val 0"/>
          </a:avLst>
        </a:prstGeom>
        <a:solidFill>
          <a:schemeClr val="accent3">
            <a:hueOff val="2710599"/>
            <a:satOff val="100000"/>
            <a:lumOff val="-1470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s-MX" sz="900" kern="1200" dirty="0" smtClean="0"/>
            <a:t>R.DAFT Y D. MARCIC</a:t>
          </a:r>
        </a:p>
        <a:p>
          <a:pPr lvl="0" algn="ctr" defTabSz="400050">
            <a:lnSpc>
              <a:spcPct val="90000"/>
            </a:lnSpc>
            <a:spcBef>
              <a:spcPct val="0"/>
            </a:spcBef>
            <a:spcAft>
              <a:spcPct val="35000"/>
            </a:spcAft>
          </a:pPr>
          <a:r>
            <a:rPr lang="es-MX" sz="900" kern="1200" dirty="0" smtClean="0"/>
            <a:t>“Es el logro de metas de una organización de una manera eficaz y eficiente a través de la planeación, organización, dirección y control de los recursos organizacionales”.</a:t>
          </a:r>
          <a:endParaRPr lang="es-ES" sz="900" kern="1200" dirty="0"/>
        </a:p>
      </dsp:txBody>
      <dsp:txXfrm rot="10800000">
        <a:off x="4620566" y="1828799"/>
        <a:ext cx="1249917" cy="21942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D4C2A-6E8D-4F24-8B69-184AD8B6A9B9}">
      <dsp:nvSpPr>
        <dsp:cNvPr id="0" name=""/>
        <dsp:cNvSpPr/>
      </dsp:nvSpPr>
      <dsp:spPr>
        <a:xfrm>
          <a:off x="0" y="51370"/>
          <a:ext cx="6096000" cy="1828800"/>
        </a:xfrm>
        <a:prstGeom prst="roundRect">
          <a:avLst>
            <a:gd name="adj" fmla="val 1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AF59F04F-B18D-46CA-8522-A7ADC4E6CDF9}">
      <dsp:nvSpPr>
        <dsp:cNvPr id="0" name=""/>
        <dsp:cNvSpPr/>
      </dsp:nvSpPr>
      <dsp:spPr>
        <a:xfrm>
          <a:off x="182879" y="243840"/>
          <a:ext cx="1790700" cy="1341120"/>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6D432EE-DA43-46F7-AE19-DF4F73AE2300}">
      <dsp:nvSpPr>
        <dsp:cNvPr id="0" name=""/>
        <dsp:cNvSpPr/>
      </dsp:nvSpPr>
      <dsp:spPr>
        <a:xfrm rot="10800000">
          <a:off x="182879" y="1828799"/>
          <a:ext cx="1790700" cy="2235200"/>
        </a:xfrm>
        <a:prstGeom prst="round2SameRect">
          <a:avLst>
            <a:gd name="adj1" fmla="val 10500"/>
            <a:gd name="adj2" fmla="val 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s-MX" sz="1100" b="1" kern="1200" dirty="0" smtClean="0"/>
            <a:t>JOSÉ ANTONIO FERNÁNDEZ ARENA</a:t>
          </a:r>
        </a:p>
        <a:p>
          <a:pPr lvl="0" algn="ctr" defTabSz="488950">
            <a:lnSpc>
              <a:spcPct val="90000"/>
            </a:lnSpc>
            <a:spcBef>
              <a:spcPct val="0"/>
            </a:spcBef>
            <a:spcAft>
              <a:spcPct val="35000"/>
            </a:spcAft>
          </a:pPr>
          <a:r>
            <a:rPr lang="es-MX" sz="1100" b="0" kern="1200" dirty="0" smtClean="0"/>
            <a:t>“Ciencia social que persigue la satisfacción de objetivos institucionales por medio de una estructura y a través del esfuerzo humano coordinado”.</a:t>
          </a:r>
          <a:endParaRPr lang="es-ES" sz="1100" kern="1200" dirty="0"/>
        </a:p>
      </dsp:txBody>
      <dsp:txXfrm rot="10800000">
        <a:off x="237949" y="1828799"/>
        <a:ext cx="1680560" cy="2180130"/>
      </dsp:txXfrm>
    </dsp:sp>
    <dsp:sp modelId="{80EDE0B1-31B6-4424-9FF6-D457970610F9}">
      <dsp:nvSpPr>
        <dsp:cNvPr id="0" name=""/>
        <dsp:cNvSpPr/>
      </dsp:nvSpPr>
      <dsp:spPr>
        <a:xfrm>
          <a:off x="2152650" y="243840"/>
          <a:ext cx="1790700" cy="1341120"/>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321DAE5B-6959-4FED-AE8B-E190A8E2E596}">
      <dsp:nvSpPr>
        <dsp:cNvPr id="0" name=""/>
        <dsp:cNvSpPr/>
      </dsp:nvSpPr>
      <dsp:spPr>
        <a:xfrm rot="10800000">
          <a:off x="2152650" y="1828799"/>
          <a:ext cx="1790700" cy="2235200"/>
        </a:xfrm>
        <a:prstGeom prst="round2SameRect">
          <a:avLst>
            <a:gd name="adj1" fmla="val 10500"/>
            <a:gd name="adj2" fmla="val 0"/>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t" anchorCtr="0">
          <a:noAutofit/>
        </a:bodyPr>
        <a:lstStyle/>
        <a:p>
          <a:pPr lvl="0" algn="ctr" defTabSz="466725">
            <a:lnSpc>
              <a:spcPct val="90000"/>
            </a:lnSpc>
            <a:spcBef>
              <a:spcPct val="0"/>
            </a:spcBef>
            <a:spcAft>
              <a:spcPct val="35000"/>
            </a:spcAft>
          </a:pPr>
          <a:r>
            <a:rPr lang="es-MX" sz="1050" b="1" kern="1200" dirty="0" smtClean="0"/>
            <a:t>PETERSON Y PLOWMAN</a:t>
          </a:r>
        </a:p>
        <a:p>
          <a:pPr lvl="0" algn="ctr" defTabSz="466725">
            <a:lnSpc>
              <a:spcPct val="90000"/>
            </a:lnSpc>
            <a:spcBef>
              <a:spcPct val="0"/>
            </a:spcBef>
            <a:spcAft>
              <a:spcPct val="35000"/>
            </a:spcAft>
          </a:pPr>
          <a:r>
            <a:rPr lang="es-MX" sz="1050" b="0" kern="1200" dirty="0" smtClean="0"/>
            <a:t>“Técnica por medio de la cual se determinan, clarifican y realizan los propósitos y objetivos de un grupo humano particular</a:t>
          </a:r>
          <a:r>
            <a:rPr lang="es-MX" sz="900" b="0" kern="1200" dirty="0" smtClean="0"/>
            <a:t>”.</a:t>
          </a:r>
          <a:endParaRPr lang="es-ES" sz="900" kern="1200" dirty="0"/>
        </a:p>
      </dsp:txBody>
      <dsp:txXfrm rot="10800000">
        <a:off x="2207720" y="1828799"/>
        <a:ext cx="1680560" cy="2180130"/>
      </dsp:txXfrm>
    </dsp:sp>
    <dsp:sp modelId="{4165354E-3CC9-40F7-B551-69D06747FE9E}">
      <dsp:nvSpPr>
        <dsp:cNvPr id="0" name=""/>
        <dsp:cNvSpPr/>
      </dsp:nvSpPr>
      <dsp:spPr>
        <a:xfrm>
          <a:off x="4122420" y="243840"/>
          <a:ext cx="1790700" cy="1341120"/>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25086E6-49C3-487B-BB98-BAEE7066D8F7}">
      <dsp:nvSpPr>
        <dsp:cNvPr id="0" name=""/>
        <dsp:cNvSpPr/>
      </dsp:nvSpPr>
      <dsp:spPr>
        <a:xfrm rot="10800000">
          <a:off x="4122420" y="1828799"/>
          <a:ext cx="1790700" cy="2235200"/>
        </a:xfrm>
        <a:prstGeom prst="round2SameRect">
          <a:avLst>
            <a:gd name="adj1" fmla="val 10500"/>
            <a:gd name="adj2" fmla="val 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s-MX" sz="1000" b="1" kern="1200" dirty="0" smtClean="0"/>
            <a:t>F. TANNENBAUM</a:t>
          </a:r>
        </a:p>
        <a:p>
          <a:pPr lvl="0" algn="ctr" defTabSz="444500">
            <a:lnSpc>
              <a:spcPct val="90000"/>
            </a:lnSpc>
            <a:spcBef>
              <a:spcPct val="0"/>
            </a:spcBef>
            <a:spcAft>
              <a:spcPct val="35000"/>
            </a:spcAft>
          </a:pPr>
          <a:r>
            <a:rPr lang="es-MX" sz="1000" b="0" kern="1200" dirty="0" smtClean="0"/>
            <a:t>“Empleo de la autoridad para organizar, dirigir y controlar subordinados responsables, con el fin de que todos los servicios que se presentan sean debidamente coordinados en el logro del fin de la empresa</a:t>
          </a:r>
          <a:r>
            <a:rPr lang="es-MX" sz="900" b="0" kern="1200" dirty="0" smtClean="0"/>
            <a:t>”.</a:t>
          </a:r>
          <a:endParaRPr lang="en-US" sz="900" b="1" kern="1200" dirty="0"/>
        </a:p>
      </dsp:txBody>
      <dsp:txXfrm rot="10800000">
        <a:off x="4177490" y="1828799"/>
        <a:ext cx="1680560" cy="21801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20301F-3F49-491F-9D32-FF7468E657D8}">
      <dsp:nvSpPr>
        <dsp:cNvPr id="0" name=""/>
        <dsp:cNvSpPr/>
      </dsp:nvSpPr>
      <dsp:spPr>
        <a:xfrm>
          <a:off x="2827274" y="2505"/>
          <a:ext cx="1150986" cy="748141"/>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Universalidad</a:t>
          </a:r>
          <a:endParaRPr lang="es-ES" sz="1200" b="1" kern="1200" dirty="0"/>
        </a:p>
      </dsp:txBody>
      <dsp:txXfrm>
        <a:off x="2863795" y="39026"/>
        <a:ext cx="1077944" cy="675099"/>
      </dsp:txXfrm>
    </dsp:sp>
    <dsp:sp modelId="{4C72291C-C905-41CB-A3F8-9D56AE15D5D1}">
      <dsp:nvSpPr>
        <dsp:cNvPr id="0" name=""/>
        <dsp:cNvSpPr/>
      </dsp:nvSpPr>
      <dsp:spPr>
        <a:xfrm>
          <a:off x="1269724" y="376575"/>
          <a:ext cx="4266086" cy="4266086"/>
        </a:xfrm>
        <a:custGeom>
          <a:avLst/>
          <a:gdLst/>
          <a:ahLst/>
          <a:cxnLst/>
          <a:rect l="0" t="0" r="0" b="0"/>
          <a:pathLst>
            <a:path>
              <a:moveTo>
                <a:pt x="2858843" y="127279"/>
              </a:moveTo>
              <a:arcTo wR="2133043" hR="2133043" stAng="17393581" swAng="770699"/>
            </a:path>
          </a:pathLst>
        </a:custGeom>
        <a:noFill/>
        <a:ln w="6350" cap="flat" cmpd="sng" algn="ctr">
          <a:solidFill>
            <a:schemeClr val="accent5">
              <a:hueOff val="0"/>
              <a:satOff val="0"/>
              <a:lumOff val="0"/>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72E64C6E-5C38-4135-80C3-996C9E0DF105}">
      <dsp:nvSpPr>
        <dsp:cNvPr id="0" name=""/>
        <dsp:cNvSpPr/>
      </dsp:nvSpPr>
      <dsp:spPr>
        <a:xfrm>
          <a:off x="4494954" y="805617"/>
          <a:ext cx="1150986" cy="748141"/>
        </a:xfrm>
        <a:prstGeom prst="roundRect">
          <a:avLst/>
        </a:prstGeom>
        <a:solidFill>
          <a:schemeClr val="accent5">
            <a:hueOff val="-1225557"/>
            <a:satOff val="-1705"/>
            <a:lumOff val="-65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b="1" kern="1200" dirty="0" smtClean="0"/>
            <a:t>Especificidad</a:t>
          </a:r>
          <a:endParaRPr lang="es-ES" sz="1400" b="1" kern="1200" dirty="0"/>
        </a:p>
      </dsp:txBody>
      <dsp:txXfrm>
        <a:off x="4531475" y="842138"/>
        <a:ext cx="1077944" cy="675099"/>
      </dsp:txXfrm>
    </dsp:sp>
    <dsp:sp modelId="{DDE7C513-B7F0-4611-9FE0-DB124DA33FBA}">
      <dsp:nvSpPr>
        <dsp:cNvPr id="0" name=""/>
        <dsp:cNvSpPr/>
      </dsp:nvSpPr>
      <dsp:spPr>
        <a:xfrm>
          <a:off x="1269724" y="376575"/>
          <a:ext cx="4266086" cy="4266086"/>
        </a:xfrm>
        <a:custGeom>
          <a:avLst/>
          <a:gdLst/>
          <a:ahLst/>
          <a:cxnLst/>
          <a:rect l="0" t="0" r="0" b="0"/>
          <a:pathLst>
            <a:path>
              <a:moveTo>
                <a:pt x="4126778" y="1374825"/>
              </a:moveTo>
              <a:arcTo wR="2133043" hR="2133043" stAng="20350691" swAng="1063384"/>
            </a:path>
          </a:pathLst>
        </a:custGeom>
        <a:noFill/>
        <a:ln w="6350" cap="flat" cmpd="sng" algn="ctr">
          <a:solidFill>
            <a:schemeClr val="accent5">
              <a:hueOff val="-1225557"/>
              <a:satOff val="-1705"/>
              <a:lumOff val="-654"/>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C2AC4FE0-F7C6-49C3-BC3F-F9813D3D1205}">
      <dsp:nvSpPr>
        <dsp:cNvPr id="0" name=""/>
        <dsp:cNvSpPr/>
      </dsp:nvSpPr>
      <dsp:spPr>
        <a:xfrm>
          <a:off x="4906837" y="2610195"/>
          <a:ext cx="1150986" cy="748141"/>
        </a:xfrm>
        <a:prstGeom prst="roundRect">
          <a:avLst/>
        </a:prstGeom>
        <a:solidFill>
          <a:schemeClr val="accent5">
            <a:hueOff val="-2451115"/>
            <a:satOff val="-3409"/>
            <a:lumOff val="-1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b="1" kern="1200" dirty="0" smtClean="0"/>
            <a:t>Unidad temporal</a:t>
          </a:r>
          <a:endParaRPr lang="es-ES" sz="1400" b="1" kern="1200" dirty="0"/>
        </a:p>
      </dsp:txBody>
      <dsp:txXfrm>
        <a:off x="4943358" y="2646716"/>
        <a:ext cx="1077944" cy="675099"/>
      </dsp:txXfrm>
    </dsp:sp>
    <dsp:sp modelId="{EB23EF56-8C35-4858-9C9B-C033B234C219}">
      <dsp:nvSpPr>
        <dsp:cNvPr id="0" name=""/>
        <dsp:cNvSpPr/>
      </dsp:nvSpPr>
      <dsp:spPr>
        <a:xfrm>
          <a:off x="1269724" y="376575"/>
          <a:ext cx="4266086" cy="4266086"/>
        </a:xfrm>
        <a:custGeom>
          <a:avLst/>
          <a:gdLst/>
          <a:ahLst/>
          <a:cxnLst/>
          <a:rect l="0" t="0" r="0" b="0"/>
          <a:pathLst>
            <a:path>
              <a:moveTo>
                <a:pt x="4015889" y="3135423"/>
              </a:moveTo>
              <a:arcTo wR="2133043" hR="2133043" stAng="1681783" swAng="834339"/>
            </a:path>
          </a:pathLst>
        </a:custGeom>
        <a:noFill/>
        <a:ln w="6350" cap="flat" cmpd="sng" algn="ctr">
          <a:solidFill>
            <a:schemeClr val="accent5">
              <a:hueOff val="-2451115"/>
              <a:satOff val="-3409"/>
              <a:lumOff val="-1307"/>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F8C81E2E-C69B-4F62-87F1-2C1C1E348CB5}">
      <dsp:nvSpPr>
        <dsp:cNvPr id="0" name=""/>
        <dsp:cNvSpPr/>
      </dsp:nvSpPr>
      <dsp:spPr>
        <a:xfrm>
          <a:off x="3752767" y="4057354"/>
          <a:ext cx="1150986" cy="748141"/>
        </a:xfrm>
        <a:prstGeom prst="roundRect">
          <a:avLst/>
        </a:prstGeom>
        <a:solidFill>
          <a:schemeClr val="accent5">
            <a:hueOff val="-3676672"/>
            <a:satOff val="-5114"/>
            <a:lumOff val="-19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Valor instrumental</a:t>
          </a:r>
          <a:endParaRPr lang="es-ES" sz="1200" b="1" kern="1200" dirty="0"/>
        </a:p>
      </dsp:txBody>
      <dsp:txXfrm>
        <a:off x="3789288" y="4093875"/>
        <a:ext cx="1077944" cy="675099"/>
      </dsp:txXfrm>
    </dsp:sp>
    <dsp:sp modelId="{D61DC132-0280-4BD6-A767-235A0F61DBE4}">
      <dsp:nvSpPr>
        <dsp:cNvPr id="0" name=""/>
        <dsp:cNvSpPr/>
      </dsp:nvSpPr>
      <dsp:spPr>
        <a:xfrm>
          <a:off x="1297653" y="372120"/>
          <a:ext cx="4266086" cy="4266086"/>
        </a:xfrm>
        <a:custGeom>
          <a:avLst/>
          <a:gdLst/>
          <a:ahLst/>
          <a:cxnLst/>
          <a:rect l="0" t="0" r="0" b="0"/>
          <a:pathLst>
            <a:path>
              <a:moveTo>
                <a:pt x="2312006" y="4258566"/>
              </a:moveTo>
              <a:arcTo wR="2133043" hR="2133043" stAng="5111232" swAng="702476"/>
            </a:path>
          </a:pathLst>
        </a:custGeom>
        <a:noFill/>
        <a:ln w="6350" cap="flat" cmpd="sng" algn="ctr">
          <a:solidFill>
            <a:schemeClr val="accent5">
              <a:hueOff val="-3676672"/>
              <a:satOff val="-5114"/>
              <a:lumOff val="-1961"/>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5606B37B-C7B3-4E5D-9926-10FF234ED8F2}">
      <dsp:nvSpPr>
        <dsp:cNvPr id="0" name=""/>
        <dsp:cNvSpPr/>
      </dsp:nvSpPr>
      <dsp:spPr>
        <a:xfrm>
          <a:off x="1881236" y="4036799"/>
          <a:ext cx="1150986" cy="748141"/>
        </a:xfrm>
        <a:prstGeom prst="roundRect">
          <a:avLst/>
        </a:prstGeom>
        <a:solidFill>
          <a:schemeClr val="accent5">
            <a:hueOff val="-4902230"/>
            <a:satOff val="-6819"/>
            <a:lumOff val="-261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b="1" kern="1200" dirty="0" smtClean="0"/>
            <a:t>Amplitud de ejercicio</a:t>
          </a:r>
          <a:endParaRPr lang="es-ES" sz="1400" b="1" kern="1200" dirty="0"/>
        </a:p>
      </dsp:txBody>
      <dsp:txXfrm>
        <a:off x="1917757" y="4073320"/>
        <a:ext cx="1077944" cy="675099"/>
      </dsp:txXfrm>
    </dsp:sp>
    <dsp:sp modelId="{2192D7FF-32DB-4C36-AF1A-683A6096763B}">
      <dsp:nvSpPr>
        <dsp:cNvPr id="0" name=""/>
        <dsp:cNvSpPr/>
      </dsp:nvSpPr>
      <dsp:spPr>
        <a:xfrm>
          <a:off x="1259796" y="354042"/>
          <a:ext cx="4266086" cy="4266086"/>
        </a:xfrm>
        <a:custGeom>
          <a:avLst/>
          <a:gdLst/>
          <a:ahLst/>
          <a:cxnLst/>
          <a:rect l="0" t="0" r="0" b="0"/>
          <a:pathLst>
            <a:path>
              <a:moveTo>
                <a:pt x="551055" y="3563843"/>
              </a:moveTo>
              <a:arcTo wR="2133043" hR="2133043" stAng="8272369" swAng="813034"/>
            </a:path>
          </a:pathLst>
        </a:custGeom>
        <a:noFill/>
        <a:ln w="6350" cap="flat" cmpd="sng" algn="ctr">
          <a:solidFill>
            <a:schemeClr val="accent5">
              <a:hueOff val="-4902230"/>
              <a:satOff val="-6819"/>
              <a:lumOff val="-2615"/>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4DCA5456-2BD0-4429-A635-BDA60499E820}">
      <dsp:nvSpPr>
        <dsp:cNvPr id="0" name=""/>
        <dsp:cNvSpPr/>
      </dsp:nvSpPr>
      <dsp:spPr>
        <a:xfrm>
          <a:off x="462841" y="2610195"/>
          <a:ext cx="1720725" cy="748141"/>
        </a:xfrm>
        <a:prstGeom prst="roundRect">
          <a:avLst/>
        </a:prstGeom>
        <a:solidFill>
          <a:schemeClr val="accent5">
            <a:hueOff val="-6127787"/>
            <a:satOff val="-8523"/>
            <a:lumOff val="-326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Interdisciplinariedad</a:t>
          </a:r>
          <a:endParaRPr lang="es-ES" sz="1200" b="1" kern="1200" dirty="0"/>
        </a:p>
      </dsp:txBody>
      <dsp:txXfrm>
        <a:off x="499362" y="2646716"/>
        <a:ext cx="1647683" cy="675099"/>
      </dsp:txXfrm>
    </dsp:sp>
    <dsp:sp modelId="{A257A5BE-2BF9-48D9-BE6E-8E40C3D574A2}">
      <dsp:nvSpPr>
        <dsp:cNvPr id="0" name=""/>
        <dsp:cNvSpPr/>
      </dsp:nvSpPr>
      <dsp:spPr>
        <a:xfrm>
          <a:off x="1269724" y="376575"/>
          <a:ext cx="4266086" cy="4266086"/>
        </a:xfrm>
        <a:custGeom>
          <a:avLst/>
          <a:gdLst/>
          <a:ahLst/>
          <a:cxnLst/>
          <a:rect l="0" t="0" r="0" b="0"/>
          <a:pathLst>
            <a:path>
              <a:moveTo>
                <a:pt x="3118" y="2017737"/>
              </a:moveTo>
              <a:arcTo wR="2133043" hR="2133043" stAng="10985925" swAng="1063384"/>
            </a:path>
          </a:pathLst>
        </a:custGeom>
        <a:noFill/>
        <a:ln w="6350" cap="flat" cmpd="sng" algn="ctr">
          <a:solidFill>
            <a:schemeClr val="accent5">
              <a:hueOff val="-6127787"/>
              <a:satOff val="-8523"/>
              <a:lumOff val="-3268"/>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3A5CC215-97CD-4009-9DFB-786E5EA1B599}">
      <dsp:nvSpPr>
        <dsp:cNvPr id="0" name=""/>
        <dsp:cNvSpPr/>
      </dsp:nvSpPr>
      <dsp:spPr>
        <a:xfrm>
          <a:off x="1159593" y="805617"/>
          <a:ext cx="1150986" cy="748141"/>
        </a:xfrm>
        <a:prstGeom prst="roundRect">
          <a:avLst/>
        </a:prstGeom>
        <a:solidFill>
          <a:schemeClr val="accent5">
            <a:hueOff val="-7353344"/>
            <a:satOff val="-10228"/>
            <a:lumOff val="-392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Flexibilidad</a:t>
          </a:r>
          <a:endParaRPr lang="es-ES" sz="1600" kern="1200" dirty="0"/>
        </a:p>
      </dsp:txBody>
      <dsp:txXfrm>
        <a:off x="1196114" y="842138"/>
        <a:ext cx="1077944" cy="675099"/>
      </dsp:txXfrm>
    </dsp:sp>
    <dsp:sp modelId="{FE2AAB35-52FC-4B5E-9E5D-604EF5D071A2}">
      <dsp:nvSpPr>
        <dsp:cNvPr id="0" name=""/>
        <dsp:cNvSpPr/>
      </dsp:nvSpPr>
      <dsp:spPr>
        <a:xfrm>
          <a:off x="1269724" y="376575"/>
          <a:ext cx="4266086" cy="4266086"/>
        </a:xfrm>
        <a:custGeom>
          <a:avLst/>
          <a:gdLst/>
          <a:ahLst/>
          <a:cxnLst/>
          <a:rect l="0" t="0" r="0" b="0"/>
          <a:pathLst>
            <a:path>
              <a:moveTo>
                <a:pt x="979497" y="338828"/>
              </a:moveTo>
              <a:arcTo wR="2133043" hR="2133043" stAng="14235720" swAng="770699"/>
            </a:path>
          </a:pathLst>
        </a:custGeom>
        <a:noFill/>
        <a:ln w="6350" cap="flat" cmpd="sng" algn="ctr">
          <a:solidFill>
            <a:schemeClr val="accent5">
              <a:hueOff val="-7353344"/>
              <a:satOff val="-10228"/>
              <a:lumOff val="-3922"/>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E61F2888-DA0D-4CFF-8727-8EE0D9A14516}" type="datetimeFigureOut">
              <a:rPr lang="es-MX" smtClean="0"/>
              <a:t>30/9/19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238390607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61F2888-DA0D-4CFF-8727-8EE0D9A14516}" type="datetimeFigureOut">
              <a:rPr lang="es-MX" smtClean="0"/>
              <a:t>30/9/19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357721760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61F2888-DA0D-4CFF-8727-8EE0D9A14516}" type="datetimeFigureOut">
              <a:rPr lang="es-MX" smtClean="0"/>
              <a:t>30/9/19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237511341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61F2888-DA0D-4CFF-8727-8EE0D9A14516}" type="datetimeFigureOut">
              <a:rPr lang="es-MX" smtClean="0"/>
              <a:t>30/9/19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289320917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E61F2888-DA0D-4CFF-8727-8EE0D9A14516}" type="datetimeFigureOut">
              <a:rPr lang="es-MX" smtClean="0"/>
              <a:t>30/9/19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121370611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61F2888-DA0D-4CFF-8727-8EE0D9A14516}" type="datetimeFigureOut">
              <a:rPr lang="es-MX" smtClean="0"/>
              <a:t>30/9/19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389710649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61F2888-DA0D-4CFF-8727-8EE0D9A14516}" type="datetimeFigureOut">
              <a:rPr lang="es-MX" smtClean="0"/>
              <a:t>30/9/19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260519729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61F2888-DA0D-4CFF-8727-8EE0D9A14516}" type="datetimeFigureOut">
              <a:rPr lang="es-MX" smtClean="0"/>
              <a:t>30/9/19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344117989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1F2888-DA0D-4CFF-8727-8EE0D9A14516}" type="datetimeFigureOut">
              <a:rPr lang="es-MX" smtClean="0"/>
              <a:t>30/9/19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412278607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E61F2888-DA0D-4CFF-8727-8EE0D9A14516}" type="datetimeFigureOut">
              <a:rPr lang="es-MX" smtClean="0"/>
              <a:t>30/9/19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411943364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E61F2888-DA0D-4CFF-8727-8EE0D9A14516}" type="datetimeFigureOut">
              <a:rPr lang="es-MX" smtClean="0"/>
              <a:t>30/9/19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5F43F8-DB19-441A-8EE0-3446BEA7CFCF}" type="slidenum">
              <a:rPr lang="es-MX" smtClean="0"/>
              <a:t>‹Nº›</a:t>
            </a:fld>
            <a:endParaRPr lang="es-MX"/>
          </a:p>
        </p:txBody>
      </p:sp>
    </p:spTree>
    <p:extLst>
      <p:ext uri="{BB962C8B-B14F-4D97-AF65-F5344CB8AC3E}">
        <p14:creationId xmlns:p14="http://schemas.microsoft.com/office/powerpoint/2010/main" val="49103702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F2888-DA0D-4CFF-8727-8EE0D9A14516}" type="datetimeFigureOut">
              <a:rPr lang="es-MX" smtClean="0"/>
              <a:t>30/9/19</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F43F8-DB19-441A-8EE0-3446BEA7CFCF}" type="slidenum">
              <a:rPr lang="es-MX" smtClean="0"/>
              <a:t>‹Nº›</a:t>
            </a:fld>
            <a:endParaRPr lang="es-MX"/>
          </a:p>
        </p:txBody>
      </p:sp>
    </p:spTree>
    <p:extLst>
      <p:ext uri="{BB962C8B-B14F-4D97-AF65-F5344CB8AC3E}">
        <p14:creationId xmlns:p14="http://schemas.microsoft.com/office/powerpoint/2010/main" val="3366042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imartinezf@uaemex.mx"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hyperlink" Target="mailto:imartinezf@uaemex.mx"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31542" y="523982"/>
            <a:ext cx="6526658" cy="2985981"/>
          </a:xfrm>
        </p:spPr>
        <p:txBody>
          <a:bodyPr>
            <a:normAutofit fontScale="90000"/>
          </a:bodyPr>
          <a:lstStyle/>
          <a:p>
            <a:r>
              <a:rPr lang="es-MX" sz="3200" dirty="0">
                <a:latin typeface="Algerian" panose="04020705040A02060702" pitchFamily="82" charset="0"/>
              </a:rPr>
              <a:t>UNIVERSIDAD AUTÓNOMA DEL ESTADO DE MÉXICO</a:t>
            </a:r>
            <a:br>
              <a:rPr lang="es-MX" sz="3200" dirty="0">
                <a:latin typeface="Algerian" panose="04020705040A02060702" pitchFamily="82" charset="0"/>
              </a:rPr>
            </a:br>
            <a:r>
              <a:rPr lang="es-MX" sz="3200" dirty="0"/>
              <a:t>Facultad de Medicina</a:t>
            </a:r>
            <a:br>
              <a:rPr lang="es-MX" sz="3200" dirty="0"/>
            </a:br>
            <a:r>
              <a:rPr lang="es-MX" sz="3200" dirty="0"/>
              <a:t>Licenciatura en Terapia Ocupacional</a:t>
            </a:r>
            <a:br>
              <a:rPr lang="es-MX" sz="3200" dirty="0"/>
            </a:br>
            <a:r>
              <a:rPr lang="es-MX" sz="3200" dirty="0" smtClean="0"/>
              <a:t/>
            </a:r>
            <a:br>
              <a:rPr lang="es-MX" sz="3200" dirty="0" smtClean="0"/>
            </a:br>
            <a:r>
              <a:rPr lang="es-MX" sz="2700" dirty="0" smtClean="0"/>
              <a:t>Administración </a:t>
            </a:r>
            <a:r>
              <a:rPr lang="es-MX" sz="2700" dirty="0"/>
              <a:t>en Terapia Ocupacional</a:t>
            </a:r>
            <a:br>
              <a:rPr lang="es-MX" sz="2700" dirty="0"/>
            </a:br>
            <a:endParaRPr lang="es-MX" sz="3200" dirty="0"/>
          </a:p>
        </p:txBody>
      </p:sp>
      <p:sp>
        <p:nvSpPr>
          <p:cNvPr id="3" name="Subtítulo 2"/>
          <p:cNvSpPr>
            <a:spLocks noGrp="1"/>
          </p:cNvSpPr>
          <p:nvPr>
            <p:ph type="subTitle" idx="1"/>
          </p:nvPr>
        </p:nvSpPr>
        <p:spPr>
          <a:xfrm>
            <a:off x="1765871" y="3345183"/>
            <a:ext cx="6858000" cy="2182313"/>
          </a:xfrm>
        </p:spPr>
        <p:txBody>
          <a:bodyPr>
            <a:normAutofit fontScale="77500" lnSpcReduction="20000"/>
          </a:bodyPr>
          <a:lstStyle/>
          <a:p>
            <a:r>
              <a:rPr lang="es-ES" dirty="0"/>
              <a:t>Solo visión proyectable</a:t>
            </a:r>
            <a:br>
              <a:rPr lang="es-ES" dirty="0"/>
            </a:br>
            <a:r>
              <a:rPr lang="es-ES" dirty="0"/>
              <a:t/>
            </a:r>
            <a:br>
              <a:rPr lang="es-ES" dirty="0"/>
            </a:br>
            <a:r>
              <a:rPr lang="es-ES" dirty="0"/>
              <a:t>Séptimo semestre</a:t>
            </a:r>
            <a:br>
              <a:rPr lang="es-ES" dirty="0"/>
            </a:br>
            <a:endParaRPr lang="es-ES" dirty="0" smtClean="0"/>
          </a:p>
          <a:p>
            <a:r>
              <a:rPr lang="es-ES" sz="4400" dirty="0" smtClean="0"/>
              <a:t>Antecedentes </a:t>
            </a:r>
            <a:r>
              <a:rPr lang="es-ES" sz="4400" dirty="0"/>
              <a:t>de la administración</a:t>
            </a:r>
          </a:p>
          <a:p>
            <a:r>
              <a:rPr lang="es-ES" sz="4400" dirty="0"/>
              <a:t/>
            </a:r>
            <a:br>
              <a:rPr lang="es-ES" sz="4400" dirty="0"/>
            </a:br>
            <a:endParaRPr lang="es-MX" dirty="0"/>
          </a:p>
        </p:txBody>
      </p:sp>
      <p:pic>
        <p:nvPicPr>
          <p:cNvPr id="4" name="Picture 2" descr="D:\LOGOS B\Escudo UAEMe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7" y="242281"/>
            <a:ext cx="12668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ítulo 3"/>
          <p:cNvSpPr txBox="1">
            <a:spLocks/>
          </p:cNvSpPr>
          <p:nvPr/>
        </p:nvSpPr>
        <p:spPr>
          <a:xfrm>
            <a:off x="2102648" y="5065160"/>
            <a:ext cx="6621825" cy="667624"/>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s-ES" sz="4200" dirty="0" smtClean="0"/>
          </a:p>
          <a:p>
            <a:r>
              <a:rPr lang="es-ES" sz="6400" dirty="0" smtClean="0"/>
              <a:t>Autora</a:t>
            </a:r>
            <a:r>
              <a:rPr lang="es-ES" sz="6400" dirty="0"/>
              <a:t>: M. </a:t>
            </a:r>
            <a:r>
              <a:rPr lang="es-ES" sz="6400" dirty="0"/>
              <a:t>en A. T.I. </a:t>
            </a:r>
            <a:r>
              <a:rPr lang="es-ES" sz="6400" dirty="0"/>
              <a:t>IMELDA MARTÍNEZ </a:t>
            </a:r>
            <a:r>
              <a:rPr lang="es-ES" sz="6400" dirty="0" smtClean="0"/>
              <a:t>FLORES</a:t>
            </a:r>
          </a:p>
          <a:p>
            <a:endParaRPr lang="es-ES" sz="4200" dirty="0"/>
          </a:p>
          <a:p>
            <a:endParaRPr lang="es-ES" dirty="0"/>
          </a:p>
          <a:p>
            <a:pPr algn="r"/>
            <a:r>
              <a:rPr lang="es-ES" sz="3400" dirty="0"/>
              <a:t>2019</a:t>
            </a:r>
            <a:endParaRPr lang="es-ES" sz="3400" dirty="0"/>
          </a:p>
        </p:txBody>
      </p:sp>
    </p:spTree>
    <p:extLst>
      <p:ext uri="{BB962C8B-B14F-4D97-AF65-F5344CB8AC3E}">
        <p14:creationId xmlns:p14="http://schemas.microsoft.com/office/powerpoint/2010/main" val="2367213858"/>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t>1.1.1.ORÍGENES </a:t>
            </a:r>
            <a:r>
              <a:rPr lang="es-MX" sz="3600" dirty="0"/>
              <a:t>DE LA ADMINISTRACIÓN</a:t>
            </a:r>
          </a:p>
        </p:txBody>
      </p:sp>
      <p:sp>
        <p:nvSpPr>
          <p:cNvPr id="5" name="Marcador de contenido 4"/>
          <p:cNvSpPr txBox="1">
            <a:spLocks/>
          </p:cNvSpPr>
          <p:nvPr/>
        </p:nvSpPr>
        <p:spPr>
          <a:xfrm>
            <a:off x="628650" y="1536343"/>
            <a:ext cx="8144838" cy="1001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2000" dirty="0"/>
              <a:t>El paso de la vida primitiva a las civilizaciones condujo también al desarrollo de estructuras que originaron organizaciones más formales. </a:t>
            </a:r>
          </a:p>
          <a:p>
            <a:pPr marL="0" indent="0" algn="just">
              <a:buFont typeface="Arial" panose="020B0604020202020204" pitchFamily="34" charset="0"/>
              <a:buNone/>
            </a:pPr>
            <a:r>
              <a:rPr lang="es-ES" sz="2000" dirty="0" smtClean="0"/>
              <a:t>En este marco ya se pueden percibir actos administrativos que trajeron como resultado la realización más eficiente de las necesidades básicas.</a:t>
            </a:r>
          </a:p>
        </p:txBody>
      </p:sp>
      <p:pic>
        <p:nvPicPr>
          <p:cNvPr id="4" name="Imagen 3"/>
          <p:cNvPicPr>
            <a:picLocks noChangeAspect="1"/>
          </p:cNvPicPr>
          <p:nvPr/>
        </p:nvPicPr>
        <p:blipFill>
          <a:blip r:embed="rId2"/>
          <a:stretch>
            <a:fillRect/>
          </a:stretch>
        </p:blipFill>
        <p:spPr>
          <a:xfrm>
            <a:off x="2381893" y="3087115"/>
            <a:ext cx="4933307" cy="3282826"/>
          </a:xfrm>
          <a:prstGeom prst="rect">
            <a:avLst/>
          </a:prstGeom>
        </p:spPr>
      </p:pic>
    </p:spTree>
    <p:extLst>
      <p:ext uri="{BB962C8B-B14F-4D97-AF65-F5344CB8AC3E}">
        <p14:creationId xmlns:p14="http://schemas.microsoft.com/office/powerpoint/2010/main" val="386151212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1.1.1.ORÍGENES DE LA ADMINISTRACIÓN</a:t>
            </a:r>
          </a:p>
        </p:txBody>
      </p:sp>
      <p:sp>
        <p:nvSpPr>
          <p:cNvPr id="3" name="Marcador de contenido 4"/>
          <p:cNvSpPr txBox="1">
            <a:spLocks/>
          </p:cNvSpPr>
          <p:nvPr/>
        </p:nvSpPr>
        <p:spPr>
          <a:xfrm>
            <a:off x="3843655" y="1520575"/>
            <a:ext cx="4671695" cy="4022530"/>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dirty="0" smtClean="0"/>
              <a:t>El hombre tuvo que trabajar y formar grupos para alcanzar propósitos que de manera individua hubiera sido imposible lograrlos. </a:t>
            </a:r>
          </a:p>
          <a:p>
            <a:pPr marL="0" indent="0" algn="just">
              <a:buFont typeface="Arial" panose="020B0604020202020204" pitchFamily="34" charset="0"/>
              <a:buNone/>
            </a:pPr>
            <a:endParaRPr lang="es-ES" dirty="0" smtClean="0"/>
          </a:p>
          <a:p>
            <a:pPr marL="0" indent="0" algn="just">
              <a:buFont typeface="Arial" panose="020B0604020202020204" pitchFamily="34" charset="0"/>
              <a:buNone/>
            </a:pPr>
            <a:r>
              <a:rPr lang="es-ES" dirty="0" smtClean="0"/>
              <a:t>De esta manera se fueron gestando valores, ideologías y bienes materiales que evolucionaron asta alcanzar lo que ya conocemos como actividad administrativa.</a:t>
            </a:r>
            <a:endParaRPr lang="es-ES" dirty="0"/>
          </a:p>
        </p:txBody>
      </p:sp>
      <p:pic>
        <p:nvPicPr>
          <p:cNvPr id="4" name="Imagen 3"/>
          <p:cNvPicPr>
            <a:picLocks noChangeAspect="1"/>
          </p:cNvPicPr>
          <p:nvPr/>
        </p:nvPicPr>
        <p:blipFill>
          <a:blip r:embed="rId2"/>
          <a:stretch>
            <a:fillRect/>
          </a:stretch>
        </p:blipFill>
        <p:spPr>
          <a:xfrm>
            <a:off x="710575" y="2256997"/>
            <a:ext cx="2524125" cy="1809750"/>
          </a:xfrm>
          <a:prstGeom prst="rect">
            <a:avLst/>
          </a:prstGeom>
        </p:spPr>
      </p:pic>
    </p:spTree>
    <p:extLst>
      <p:ext uri="{BB962C8B-B14F-4D97-AF65-F5344CB8AC3E}">
        <p14:creationId xmlns:p14="http://schemas.microsoft.com/office/powerpoint/2010/main" val="2296164865"/>
      </p:ext>
    </p:extLst>
  </p:cSld>
  <p:clrMapOvr>
    <a:masterClrMapping/>
  </p:clrMapOvr>
  <mc:AlternateContent xmlns:mc="http://schemas.openxmlformats.org/markup-compatibility/2006">
    <mc:Choice xmlns:p14="http://schemas.microsoft.com/office/powerpoint/2010/main" Requires="p14">
      <p:transition spd="slow" p14:dur="1400">
        <p14:doors/>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1.2. identificación d </a:t>
            </a:r>
            <a:r>
              <a:rPr lang="es-MX" dirty="0" err="1" smtClean="0"/>
              <a:t>ela</a:t>
            </a:r>
            <a:r>
              <a:rPr lang="es-MX" dirty="0" smtClean="0"/>
              <a:t> problemática actual en relación a la T.O. en México</a:t>
            </a:r>
            <a:endParaRPr lang="es-MX" dirty="0"/>
          </a:p>
        </p:txBody>
      </p:sp>
      <p:sp>
        <p:nvSpPr>
          <p:cNvPr id="3" name="Rectángulo 2"/>
          <p:cNvSpPr/>
          <p:nvPr/>
        </p:nvSpPr>
        <p:spPr>
          <a:xfrm>
            <a:off x="761250" y="1690689"/>
            <a:ext cx="7621499" cy="4278094"/>
          </a:xfrm>
          <a:prstGeom prst="rect">
            <a:avLst/>
          </a:prstGeom>
        </p:spPr>
        <p:txBody>
          <a:bodyPr wrap="square">
            <a:spAutoFit/>
          </a:bodyPr>
          <a:lstStyle/>
          <a:p>
            <a:pPr algn="just"/>
            <a:r>
              <a:rPr lang="es-ES" sz="1600" dirty="0" smtClean="0"/>
              <a:t>ESTUDIOS DE LA OCDE SOBRE LOS SISTEMAS DE SALUD: MÉXICO 2016 OCDE 2016 </a:t>
            </a:r>
          </a:p>
          <a:p>
            <a:pPr algn="just"/>
            <a:r>
              <a:rPr lang="es-ES" sz="1600" dirty="0" smtClean="0"/>
              <a:t>Doce años después de la introducción del Seguro Popular y del primer Estudio del Sistema de Salud de la OCDE, el Sistema de Salud mexicano, sin duda, ha progresado. </a:t>
            </a:r>
          </a:p>
          <a:p>
            <a:pPr algn="just"/>
            <a:r>
              <a:rPr lang="es-ES" sz="1600" dirty="0" smtClean="0"/>
              <a:t>Con la introducción del Seguro Popular en 2004, cerca de 50 millones de mexicanos que antes están afiliados a un esquema de aseguramiento público en salud que les brinda protección financiera.</a:t>
            </a:r>
          </a:p>
          <a:p>
            <a:pPr algn="just"/>
            <a:r>
              <a:rPr lang="es-ES" sz="1600" dirty="0" smtClean="0"/>
              <a:t>Evidencia reciente muestra que el gasto empobrecedor en salud ha disminuido de 3.3% a 0.8% de la población, y han mejorado los parámetros clave como la mortalidad infantil y las muertes por infartos cardíacos o accidentes cerebrovasculares. Sin embargo, se han intensificado retos graves y urgentes. Entre 2000 y 2012, las tasas de sobrepeso u obesidad aumentaron de 62% a 71% en la población adulta; uno de cada tres niños ya tiene sobrepeso u obesidad. Más del 15% de los adultos padece diabetes, más del doble del promedio de la OCDE de 6.9%  La inversión pública en el Sistema de Salud mexicano ha aumentado de 2.4% a 3.2% del producto interno bruto (PIB) entre 2003 y 2013. Sin embargo, está en duda si estos recursos se están traduciendo en beneficios para la salud tangibles -indicadores clave sugieren que el Sistema de Salud mexicano no está trabajando de la forma más eficaz o eficiente como podría hacerlo. </a:t>
            </a:r>
            <a:endParaRPr lang="es-ES" dirty="0"/>
          </a:p>
        </p:txBody>
      </p:sp>
    </p:spTree>
    <p:extLst>
      <p:ext uri="{BB962C8B-B14F-4D97-AF65-F5344CB8AC3E}">
        <p14:creationId xmlns:p14="http://schemas.microsoft.com/office/powerpoint/2010/main" val="11669998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06106" y="2717908"/>
            <a:ext cx="7898901" cy="1325563"/>
          </a:xfrm>
        </p:spPr>
        <p:txBody>
          <a:bodyPr>
            <a:normAutofit fontScale="90000"/>
          </a:bodyPr>
          <a:lstStyle/>
          <a:p>
            <a:pPr algn="ctr"/>
            <a:r>
              <a:rPr lang="es-MX" sz="3600" b="1" dirty="0" smtClean="0">
                <a:latin typeface="Arial" panose="020B0604020202020204" pitchFamily="34" charset="0"/>
                <a:cs typeface="Arial" panose="020B0604020202020204" pitchFamily="34" charset="0"/>
              </a:rPr>
              <a:t>ACTIVIDAD. </a:t>
            </a:r>
            <a:r>
              <a:rPr lang="es-MX" sz="3600" b="1" dirty="0" smtClean="0">
                <a:latin typeface="Arial" panose="020B0604020202020204" pitchFamily="34" charset="0"/>
                <a:cs typeface="Arial" panose="020B0604020202020204" pitchFamily="34" charset="0"/>
              </a:rPr>
              <a:t/>
            </a:r>
            <a:br>
              <a:rPr lang="es-MX" sz="3600" b="1" dirty="0" smtClean="0">
                <a:latin typeface="Arial" panose="020B0604020202020204" pitchFamily="34" charset="0"/>
                <a:cs typeface="Arial" panose="020B0604020202020204" pitchFamily="34" charset="0"/>
              </a:rPr>
            </a:br>
            <a:r>
              <a:rPr lang="es-MX" sz="3600" b="1" dirty="0" smtClean="0">
                <a:latin typeface="Arial" panose="020B0604020202020204" pitchFamily="34" charset="0"/>
                <a:cs typeface="Arial" panose="020B0604020202020204" pitchFamily="34" charset="0"/>
              </a:rPr>
              <a:t/>
            </a:r>
            <a:br>
              <a:rPr lang="es-MX" sz="3600" b="1"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Investiga la problemática actual  en relación a la terapia ocupacional del lugar en el que tomas alguna práctica. Redacta en </a:t>
            </a:r>
            <a:r>
              <a:rPr lang="es-MX" sz="1600" dirty="0" smtClean="0">
                <a:latin typeface="Arial" panose="020B0604020202020204" pitchFamily="34" charset="0"/>
                <a:cs typeface="Arial" panose="020B0604020202020204" pitchFamily="34" charset="0"/>
              </a:rPr>
              <a:t>una cuartilla, </a:t>
            </a:r>
            <a:r>
              <a:rPr lang="es-MX" sz="1600" dirty="0" err="1" smtClean="0">
                <a:latin typeface="Arial" panose="020B0604020202020204" pitchFamily="34" charset="0"/>
                <a:cs typeface="Arial" panose="020B0604020202020204" pitchFamily="34" charset="0"/>
              </a:rPr>
              <a:t>arial</a:t>
            </a:r>
            <a:r>
              <a:rPr lang="es-MX" sz="1600" dirty="0" smtClean="0">
                <a:latin typeface="Arial" panose="020B0604020202020204" pitchFamily="34" charset="0"/>
                <a:cs typeface="Arial" panose="020B0604020202020204" pitchFamily="34" charset="0"/>
              </a:rPr>
              <a:t> 12, justificado, interlineado sencillo y lo envías al correo: </a:t>
            </a:r>
            <a:r>
              <a:rPr lang="es-MX" sz="1600" dirty="0" smtClean="0">
                <a:latin typeface="Arial" panose="020B0604020202020204" pitchFamily="34" charset="0"/>
                <a:cs typeface="Arial" panose="020B0604020202020204" pitchFamily="34" charset="0"/>
                <a:hlinkClick r:id="rId2"/>
              </a:rPr>
              <a:t>imartinezf@uaemex.mx</a:t>
            </a: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endParaRPr lang="es-MX" sz="3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stretch>
            <a:fillRect/>
          </a:stretch>
        </p:blipFill>
        <p:spPr>
          <a:xfrm>
            <a:off x="400623" y="92467"/>
            <a:ext cx="2383743" cy="2383743"/>
          </a:xfrm>
          <a:prstGeom prst="rect">
            <a:avLst/>
          </a:prstGeom>
        </p:spPr>
      </p:pic>
    </p:spTree>
    <p:extLst>
      <p:ext uri="{BB962C8B-B14F-4D97-AF65-F5344CB8AC3E}">
        <p14:creationId xmlns:p14="http://schemas.microsoft.com/office/powerpoint/2010/main" val="1587495568"/>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1.3. Historia de la administración</a:t>
            </a:r>
            <a:endParaRPr lang="es-MX" dirty="0"/>
          </a:p>
        </p:txBody>
      </p:sp>
      <p:sp>
        <p:nvSpPr>
          <p:cNvPr id="3" name="Marcador de texto 3"/>
          <p:cNvSpPr txBox="1">
            <a:spLocks/>
          </p:cNvSpPr>
          <p:nvPr/>
        </p:nvSpPr>
        <p:spPr>
          <a:xfrm>
            <a:off x="628650" y="1360021"/>
            <a:ext cx="7683500" cy="473612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1600" dirty="0" smtClean="0"/>
              <a:t>La administración, tal como la conocemos hoy, es el resultado histórico e integrado de la contribución acumulada de numerosos pioneros: filósofos, físicos, economistas, estadistas e incluso empresarios que con el transcurso del tiempo fueron desarrollando y divulgando obras y teorías en su campo de actividades.</a:t>
            </a:r>
          </a:p>
          <a:p>
            <a:pPr algn="just"/>
            <a:r>
              <a:rPr lang="es-MX" sz="1600" dirty="0" smtClean="0"/>
              <a:t>Ciertas referencias históricas acerca de las magníficas construcciones erigidas durante la Antigüedad en Egipto, Mesopotamia y Asiria atestiguan la existencia de dirigentes capaces de planear y guiar las actividades de millares de trabajadores en monumentales obras que perduran todavía. Los papiros egipcios que datan, aproximadamente, del año 1300 a. de C. indican la importancia de la organización y administración de la burocracia pública en el antiguo Egipto. En China, las parábolas de Confucio sugieren prácticas para la buena administración pública. </a:t>
            </a:r>
            <a:endParaRPr lang="es-ES" sz="1600" dirty="0"/>
          </a:p>
        </p:txBody>
      </p:sp>
      <p:pic>
        <p:nvPicPr>
          <p:cNvPr id="4" name="Imagen 3"/>
          <p:cNvPicPr>
            <a:picLocks noChangeAspect="1"/>
          </p:cNvPicPr>
          <p:nvPr/>
        </p:nvPicPr>
        <p:blipFill rotWithShape="1">
          <a:blip r:embed="rId2"/>
          <a:srcRect t="66312"/>
          <a:stretch/>
        </p:blipFill>
        <p:spPr>
          <a:xfrm>
            <a:off x="924557" y="4068718"/>
            <a:ext cx="7294885" cy="2275573"/>
          </a:xfrm>
          <a:prstGeom prst="rect">
            <a:avLst/>
          </a:prstGeom>
        </p:spPr>
      </p:pic>
    </p:spTree>
    <p:extLst>
      <p:ext uri="{BB962C8B-B14F-4D97-AF65-F5344CB8AC3E}">
        <p14:creationId xmlns:p14="http://schemas.microsoft.com/office/powerpoint/2010/main" val="418996017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6731" y="272658"/>
            <a:ext cx="7886700" cy="1325563"/>
          </a:xfrm>
        </p:spPr>
        <p:txBody>
          <a:bodyPr/>
          <a:lstStyle/>
          <a:p>
            <a:r>
              <a:rPr lang="es-MX" dirty="0"/>
              <a:t>1.3. Historia de la administración</a:t>
            </a:r>
          </a:p>
        </p:txBody>
      </p:sp>
      <p:sp>
        <p:nvSpPr>
          <p:cNvPr id="3" name="Marcador de texto 3"/>
          <p:cNvSpPr txBox="1">
            <a:spLocks/>
          </p:cNvSpPr>
          <p:nvPr/>
        </p:nvSpPr>
        <p:spPr>
          <a:xfrm>
            <a:off x="4034180" y="1598221"/>
            <a:ext cx="4409251" cy="5042736"/>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400" dirty="0" smtClean="0"/>
              <a:t>A finales del siglo XIX la sociedad era diferente, pues las organizaciones eran pocas y pequeñas: predominaban los pequeños talleres, artesanos independientes, pequeñas escuelas, profesionales independientes(médicos y abogados, que trabajaban por cuenta propia), el labrador, el tendero de la esquina. A pesar de que en la historia de la humanidad siempre existió el trabajo, la historia de las organizaciones y de su administración es un capítulo que comenzó en época reciente.</a:t>
            </a:r>
            <a:endParaRPr lang="es-ES" sz="2400" dirty="0" smtClean="0"/>
          </a:p>
          <a:p>
            <a:pPr algn="just"/>
            <a:endParaRPr lang="es-ES" dirty="0"/>
          </a:p>
        </p:txBody>
      </p:sp>
      <p:pic>
        <p:nvPicPr>
          <p:cNvPr id="4" name="Imagen 3"/>
          <p:cNvPicPr>
            <a:picLocks noChangeAspect="1"/>
          </p:cNvPicPr>
          <p:nvPr/>
        </p:nvPicPr>
        <p:blipFill>
          <a:blip r:embed="rId2"/>
          <a:stretch>
            <a:fillRect/>
          </a:stretch>
        </p:blipFill>
        <p:spPr>
          <a:xfrm>
            <a:off x="193069" y="1906446"/>
            <a:ext cx="3841111" cy="3061591"/>
          </a:xfrm>
          <a:prstGeom prst="rect">
            <a:avLst/>
          </a:prstGeom>
        </p:spPr>
      </p:pic>
    </p:spTree>
    <p:extLst>
      <p:ext uri="{BB962C8B-B14F-4D97-AF65-F5344CB8AC3E}">
        <p14:creationId xmlns:p14="http://schemas.microsoft.com/office/powerpoint/2010/main" val="3189473475"/>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1.4. Diferentes conceptualizaciones de la administración</a:t>
            </a:r>
            <a:endParaRPr lang="es-MX" dirty="0"/>
          </a:p>
        </p:txBody>
      </p:sp>
      <p:graphicFrame>
        <p:nvGraphicFramePr>
          <p:cNvPr id="3" name="Diagrama 2"/>
          <p:cNvGraphicFramePr/>
          <p:nvPr>
            <p:extLst>
              <p:ext uri="{D42A27DB-BD31-4B8C-83A1-F6EECF244321}">
                <p14:modId xmlns:p14="http://schemas.microsoft.com/office/powerpoint/2010/main" val="1596103976"/>
              </p:ext>
            </p:extLst>
          </p:nvPr>
        </p:nvGraphicFramePr>
        <p:xfrm>
          <a:off x="1678113" y="189015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5660207"/>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1.4. Diferentes conceptualizaciones de la administración</a:t>
            </a:r>
            <a:endParaRPr lang="es-MX" dirty="0"/>
          </a:p>
        </p:txBody>
      </p:sp>
      <p:graphicFrame>
        <p:nvGraphicFramePr>
          <p:cNvPr id="3" name="Diagrama 2"/>
          <p:cNvGraphicFramePr/>
          <p:nvPr>
            <p:extLst>
              <p:ext uri="{D42A27DB-BD31-4B8C-83A1-F6EECF244321}">
                <p14:modId xmlns:p14="http://schemas.microsoft.com/office/powerpoint/2010/main" val="3151772969"/>
              </p:ext>
            </p:extLst>
          </p:nvPr>
        </p:nvGraphicFramePr>
        <p:xfrm>
          <a:off x="1678113" y="189015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716876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1.4. Diferentes conceptualizaciones de la administración</a:t>
            </a:r>
            <a:endParaRPr lang="es-MX" dirty="0"/>
          </a:p>
        </p:txBody>
      </p:sp>
      <p:graphicFrame>
        <p:nvGraphicFramePr>
          <p:cNvPr id="3" name="Diagrama 2"/>
          <p:cNvGraphicFramePr/>
          <p:nvPr>
            <p:extLst>
              <p:ext uri="{D42A27DB-BD31-4B8C-83A1-F6EECF244321}">
                <p14:modId xmlns:p14="http://schemas.microsoft.com/office/powerpoint/2010/main" val="1081166579"/>
              </p:ext>
            </p:extLst>
          </p:nvPr>
        </p:nvGraphicFramePr>
        <p:xfrm>
          <a:off x="1678113" y="189015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211813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28650" y="1684962"/>
            <a:ext cx="7886700" cy="1551397"/>
          </a:xfrm>
        </p:spPr>
        <p:txBody>
          <a:bodyPr>
            <a:normAutofit fontScale="90000"/>
          </a:bodyPr>
          <a:lstStyle/>
          <a:p>
            <a:pPr algn="just"/>
            <a:r>
              <a:rPr lang="es-MX" sz="3600" b="1" dirty="0" smtClean="0">
                <a:latin typeface="Arial" panose="020B0604020202020204" pitchFamily="34" charset="0"/>
                <a:cs typeface="Arial" panose="020B0604020202020204" pitchFamily="34" charset="0"/>
              </a:rPr>
              <a:t/>
            </a:r>
            <a:br>
              <a:rPr lang="es-MX" sz="3600" b="1" dirty="0" smtClean="0">
                <a:latin typeface="Arial" panose="020B0604020202020204" pitchFamily="34" charset="0"/>
                <a:cs typeface="Arial" panose="020B0604020202020204" pitchFamily="34" charset="0"/>
              </a:rPr>
            </a:br>
            <a:r>
              <a:rPr lang="es-MX" sz="3600" b="1" dirty="0">
                <a:latin typeface="Arial" panose="020B0604020202020204" pitchFamily="34" charset="0"/>
                <a:cs typeface="Arial" panose="020B0604020202020204" pitchFamily="34" charset="0"/>
              </a:rPr>
              <a:t/>
            </a:r>
            <a:br>
              <a:rPr lang="es-MX" sz="3600" b="1" dirty="0">
                <a:latin typeface="Arial" panose="020B0604020202020204" pitchFamily="34" charset="0"/>
                <a:cs typeface="Arial" panose="020B0604020202020204" pitchFamily="34" charset="0"/>
              </a:rPr>
            </a:br>
            <a:r>
              <a:rPr lang="es-MX" sz="3600" b="1" dirty="0" smtClean="0">
                <a:latin typeface="Arial" panose="020B0604020202020204" pitchFamily="34" charset="0"/>
                <a:cs typeface="Arial" panose="020B0604020202020204" pitchFamily="34" charset="0"/>
              </a:rPr>
              <a:t>ACTIVIDAD</a:t>
            </a:r>
            <a:r>
              <a:rPr lang="es-MX" sz="3600" b="1" dirty="0" smtClean="0">
                <a:latin typeface="Arial" panose="020B0604020202020204" pitchFamily="34" charset="0"/>
                <a:cs typeface="Arial" panose="020B0604020202020204" pitchFamily="34" charset="0"/>
              </a:rPr>
              <a:t>. </a:t>
            </a:r>
            <a:br>
              <a:rPr lang="es-MX" sz="3600" b="1"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Después de leer  algunas conceptualizaciones de Administración, con tus propias palabras, en tu cuaderno realiza una conceptualización propia. Y comparte con tus compañeros.</a:t>
            </a:r>
            <a:br>
              <a:rPr lang="es-MX" sz="1600"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endParaRPr lang="es-MX" sz="3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8056" y="0"/>
            <a:ext cx="2382106" cy="2382106"/>
          </a:xfrm>
          <a:prstGeom prst="rect">
            <a:avLst/>
          </a:prstGeom>
        </p:spPr>
      </p:pic>
      <p:pic>
        <p:nvPicPr>
          <p:cNvPr id="5" name="Imagen 4"/>
          <p:cNvPicPr>
            <a:picLocks noChangeAspect="1"/>
          </p:cNvPicPr>
          <p:nvPr/>
        </p:nvPicPr>
        <p:blipFill>
          <a:blip r:embed="rId3"/>
          <a:stretch>
            <a:fillRect/>
          </a:stretch>
        </p:blipFill>
        <p:spPr>
          <a:xfrm>
            <a:off x="1024365" y="3487594"/>
            <a:ext cx="2143125" cy="2143125"/>
          </a:xfrm>
          <a:prstGeom prst="rect">
            <a:avLst/>
          </a:prstGeom>
        </p:spPr>
      </p:pic>
    </p:spTree>
    <p:extLst>
      <p:ext uri="{BB962C8B-B14F-4D97-AF65-F5344CB8AC3E}">
        <p14:creationId xmlns:p14="http://schemas.microsoft.com/office/powerpoint/2010/main" val="115385953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Arial" panose="020B0604020202020204" pitchFamily="34" charset="0"/>
                <a:cs typeface="Arial" panose="020B0604020202020204" pitchFamily="34" charset="0"/>
              </a:rPr>
              <a:t>REQUERIMIENTOS TÉCNICOS</a:t>
            </a:r>
            <a:endParaRPr lang="es-MX" dirty="0"/>
          </a:p>
        </p:txBody>
      </p:sp>
      <p:sp>
        <p:nvSpPr>
          <p:cNvPr id="3" name="Rectángulo 2"/>
          <p:cNvSpPr/>
          <p:nvPr/>
        </p:nvSpPr>
        <p:spPr>
          <a:xfrm>
            <a:off x="493160" y="1874788"/>
            <a:ext cx="5722704" cy="4093428"/>
          </a:xfrm>
          <a:prstGeom prst="rect">
            <a:avLst/>
          </a:prstGeom>
        </p:spPr>
        <p:txBody>
          <a:bodyPr wrap="square">
            <a:spAutoFit/>
          </a:bodyPr>
          <a:lstStyle/>
          <a:p>
            <a:r>
              <a:rPr lang="es-MX" sz="2000" dirty="0"/>
              <a:t>Para utilizar este material requieres contar con:</a:t>
            </a:r>
          </a:p>
          <a:p>
            <a:pPr marL="342900" indent="-342900">
              <a:lnSpc>
                <a:spcPct val="150000"/>
              </a:lnSpc>
              <a:buFont typeface="Arial" panose="020B0604020202020204" pitchFamily="34" charset="0"/>
              <a:buChar char="۞"/>
            </a:pPr>
            <a:r>
              <a:rPr lang="es-MX" sz="2000" dirty="0"/>
              <a:t>PC</a:t>
            </a:r>
          </a:p>
          <a:p>
            <a:pPr marL="342900" indent="-342900">
              <a:lnSpc>
                <a:spcPct val="150000"/>
              </a:lnSpc>
              <a:buFont typeface="Arial" panose="020B0604020202020204" pitchFamily="34" charset="0"/>
              <a:buChar char="۞"/>
            </a:pPr>
            <a:r>
              <a:rPr lang="es-MX" sz="2000" dirty="0"/>
              <a:t>Procesador Pentium 3 o superior</a:t>
            </a:r>
          </a:p>
          <a:p>
            <a:pPr marL="342900" indent="-342900">
              <a:lnSpc>
                <a:spcPct val="150000"/>
              </a:lnSpc>
              <a:buFont typeface="Arial" panose="020B0604020202020204" pitchFamily="34" charset="0"/>
              <a:buChar char="۞"/>
            </a:pPr>
            <a:r>
              <a:rPr lang="es-MX" sz="2000" dirty="0"/>
              <a:t>Memoria RAM de 128 MB o superior</a:t>
            </a:r>
          </a:p>
          <a:p>
            <a:pPr marL="342900" indent="-342900">
              <a:lnSpc>
                <a:spcPct val="150000"/>
              </a:lnSpc>
              <a:buFont typeface="Arial" panose="020B0604020202020204" pitchFamily="34" charset="0"/>
              <a:buChar char="۞"/>
            </a:pPr>
            <a:r>
              <a:rPr lang="es-MX" sz="2000" dirty="0"/>
              <a:t>Acceso a Internet</a:t>
            </a:r>
          </a:p>
          <a:p>
            <a:pPr marL="342900" indent="-342900">
              <a:lnSpc>
                <a:spcPct val="150000"/>
              </a:lnSpc>
              <a:buFont typeface="Arial" panose="020B0604020202020204" pitchFamily="34" charset="0"/>
              <a:buChar char="۞"/>
            </a:pPr>
            <a:r>
              <a:rPr lang="es-MX" sz="2000" dirty="0"/>
              <a:t>Internet Explorer, Firefox o compatible</a:t>
            </a:r>
          </a:p>
          <a:p>
            <a:pPr marL="342900" indent="-342900">
              <a:lnSpc>
                <a:spcPct val="150000"/>
              </a:lnSpc>
              <a:buFont typeface="Arial" panose="020B0604020202020204" pitchFamily="34" charset="0"/>
              <a:buChar char="۞"/>
            </a:pPr>
            <a:r>
              <a:rPr lang="es-MX" sz="2000" dirty="0"/>
              <a:t>Microsoft office (Word, Excel, </a:t>
            </a:r>
            <a:r>
              <a:rPr lang="es-MX" sz="2000" dirty="0" err="1"/>
              <a:t>Power</a:t>
            </a:r>
            <a:r>
              <a:rPr lang="es-MX" sz="2000" dirty="0"/>
              <a:t> Point, Adobe Acrobat Reader)</a:t>
            </a:r>
          </a:p>
          <a:p>
            <a:pPr marL="342900" indent="-342900">
              <a:lnSpc>
                <a:spcPct val="150000"/>
              </a:lnSpc>
              <a:buFont typeface="Arial" panose="020B0604020202020204" pitchFamily="34" charset="0"/>
              <a:buChar char="۞"/>
            </a:pPr>
            <a:r>
              <a:rPr lang="es-MX" sz="2000" dirty="0"/>
              <a:t>Contar con una cuenta de correo electrónico.</a:t>
            </a:r>
            <a:endParaRPr lang="es-MX"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5864" y="1191802"/>
            <a:ext cx="2446669" cy="2189746"/>
          </a:xfrm>
          <a:prstGeom prst="rect">
            <a:avLst/>
          </a:prstGeom>
        </p:spPr>
      </p:pic>
    </p:spTree>
    <p:extLst>
      <p:ext uri="{BB962C8B-B14F-4D97-AF65-F5344CB8AC3E}">
        <p14:creationId xmlns:p14="http://schemas.microsoft.com/office/powerpoint/2010/main" val="234756793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775305"/>
          </a:xfrm>
        </p:spPr>
        <p:txBody>
          <a:bodyPr>
            <a:normAutofit/>
          </a:bodyPr>
          <a:lstStyle/>
          <a:p>
            <a:r>
              <a:rPr lang="es-MX" sz="2800" dirty="0" smtClean="0"/>
              <a:t>1.5. Características y elementos de la Administración </a:t>
            </a:r>
            <a:endParaRPr lang="es-MX" sz="2800" dirty="0"/>
          </a:p>
        </p:txBody>
      </p:sp>
      <p:graphicFrame>
        <p:nvGraphicFramePr>
          <p:cNvPr id="21" name="Diagrama 20"/>
          <p:cNvGraphicFramePr/>
          <p:nvPr>
            <p:extLst>
              <p:ext uri="{D42A27DB-BD31-4B8C-83A1-F6EECF244321}">
                <p14:modId xmlns:p14="http://schemas.microsoft.com/office/powerpoint/2010/main" val="1931768856"/>
              </p:ext>
            </p:extLst>
          </p:nvPr>
        </p:nvGraphicFramePr>
        <p:xfrm>
          <a:off x="1369887" y="1690689"/>
          <a:ext cx="6520666" cy="4808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8125378"/>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Características y elementos de la Administración </a:t>
            </a:r>
            <a:endParaRPr lang="es-MX" sz="2800" dirty="0"/>
          </a:p>
        </p:txBody>
      </p:sp>
      <p:sp>
        <p:nvSpPr>
          <p:cNvPr id="4" name="Rectángulo 3"/>
          <p:cNvSpPr/>
          <p:nvPr/>
        </p:nvSpPr>
        <p:spPr>
          <a:xfrm>
            <a:off x="755150" y="1690689"/>
            <a:ext cx="7760200" cy="1631216"/>
          </a:xfrm>
          <a:prstGeom prst="rect">
            <a:avLst/>
          </a:prstGeom>
        </p:spPr>
        <p:txBody>
          <a:bodyPr wrap="square">
            <a:spAutoFit/>
          </a:bodyPr>
          <a:lstStyle/>
          <a:p>
            <a:r>
              <a:rPr lang="es-ES" sz="2800" b="1" dirty="0" smtClean="0"/>
              <a:t>UNIVERSALIDAD</a:t>
            </a:r>
          </a:p>
          <a:p>
            <a:r>
              <a:rPr lang="es-ES" sz="2400" dirty="0" smtClean="0"/>
              <a:t>La administración se puede aplicar tanto en el ámbito profesional como personal, y en cualquier tipo de empresa sin importar el tamaño, giro o fin que persigue</a:t>
            </a:r>
            <a:endParaRPr lang="es-MX" sz="2400" dirty="0"/>
          </a:p>
        </p:txBody>
      </p:sp>
      <p:pic>
        <p:nvPicPr>
          <p:cNvPr id="5" name="Imagen 4"/>
          <p:cNvPicPr>
            <a:picLocks noChangeAspect="1"/>
          </p:cNvPicPr>
          <p:nvPr/>
        </p:nvPicPr>
        <p:blipFill>
          <a:blip r:embed="rId2"/>
          <a:stretch>
            <a:fillRect/>
          </a:stretch>
        </p:blipFill>
        <p:spPr>
          <a:xfrm>
            <a:off x="5839895" y="4068101"/>
            <a:ext cx="2457450" cy="1857375"/>
          </a:xfrm>
          <a:prstGeom prst="rect">
            <a:avLst/>
          </a:prstGeom>
        </p:spPr>
      </p:pic>
    </p:spTree>
    <p:extLst>
      <p:ext uri="{BB962C8B-B14F-4D97-AF65-F5344CB8AC3E}">
        <p14:creationId xmlns:p14="http://schemas.microsoft.com/office/powerpoint/2010/main" val="3084370562"/>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Características y elementos de la Administración </a:t>
            </a:r>
            <a:endParaRPr lang="es-MX" sz="2800" dirty="0"/>
          </a:p>
        </p:txBody>
      </p:sp>
      <p:sp>
        <p:nvSpPr>
          <p:cNvPr id="4" name="Rectángulo 3"/>
          <p:cNvSpPr/>
          <p:nvPr/>
        </p:nvSpPr>
        <p:spPr>
          <a:xfrm>
            <a:off x="628650" y="1310545"/>
            <a:ext cx="7760200" cy="523220"/>
          </a:xfrm>
          <a:prstGeom prst="rect">
            <a:avLst/>
          </a:prstGeom>
        </p:spPr>
        <p:txBody>
          <a:bodyPr wrap="square">
            <a:spAutoFit/>
          </a:bodyPr>
          <a:lstStyle/>
          <a:p>
            <a:r>
              <a:rPr lang="es-ES" sz="2800" b="1" dirty="0" smtClean="0"/>
              <a:t>ESPECIFICIDAD</a:t>
            </a:r>
          </a:p>
        </p:txBody>
      </p:sp>
      <p:sp>
        <p:nvSpPr>
          <p:cNvPr id="3" name="Rectángulo 2"/>
          <p:cNvSpPr/>
          <p:nvPr/>
        </p:nvSpPr>
        <p:spPr>
          <a:xfrm>
            <a:off x="628650" y="1824844"/>
            <a:ext cx="7667732" cy="369332"/>
          </a:xfrm>
          <a:prstGeom prst="rect">
            <a:avLst/>
          </a:prstGeom>
        </p:spPr>
        <p:txBody>
          <a:bodyPr wrap="square">
            <a:spAutoFit/>
          </a:bodyPr>
          <a:lstStyle/>
          <a:p>
            <a:r>
              <a:rPr lang="es-ES" dirty="0" smtClean="0"/>
              <a:t>La administración realiza actividades que no pueden llevar a cabo otras ciencias.</a:t>
            </a:r>
            <a:endParaRPr lang="es-MX" dirty="0"/>
          </a:p>
        </p:txBody>
      </p:sp>
      <p:pic>
        <p:nvPicPr>
          <p:cNvPr id="6" name="Imagen 5"/>
          <p:cNvPicPr>
            <a:picLocks noChangeAspect="1"/>
          </p:cNvPicPr>
          <p:nvPr/>
        </p:nvPicPr>
        <p:blipFill>
          <a:blip r:embed="rId2"/>
          <a:stretch>
            <a:fillRect/>
          </a:stretch>
        </p:blipFill>
        <p:spPr>
          <a:xfrm>
            <a:off x="715912" y="2328331"/>
            <a:ext cx="5213372" cy="3914115"/>
          </a:xfrm>
          <a:prstGeom prst="rect">
            <a:avLst/>
          </a:prstGeom>
        </p:spPr>
      </p:pic>
    </p:spTree>
    <p:extLst>
      <p:ext uri="{BB962C8B-B14F-4D97-AF65-F5344CB8AC3E}">
        <p14:creationId xmlns:p14="http://schemas.microsoft.com/office/powerpoint/2010/main" val="133971354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Características y elementos de la Administración </a:t>
            </a:r>
            <a:endParaRPr lang="es-MX" sz="2800" dirty="0"/>
          </a:p>
        </p:txBody>
      </p:sp>
      <p:sp>
        <p:nvSpPr>
          <p:cNvPr id="4" name="Rectángulo 3"/>
          <p:cNvSpPr/>
          <p:nvPr/>
        </p:nvSpPr>
        <p:spPr>
          <a:xfrm>
            <a:off x="628650" y="1310545"/>
            <a:ext cx="7760200" cy="523220"/>
          </a:xfrm>
          <a:prstGeom prst="rect">
            <a:avLst/>
          </a:prstGeom>
        </p:spPr>
        <p:txBody>
          <a:bodyPr wrap="square">
            <a:spAutoFit/>
          </a:bodyPr>
          <a:lstStyle/>
          <a:p>
            <a:r>
              <a:rPr lang="es-ES" sz="2800" b="1" dirty="0" smtClean="0"/>
              <a:t>UNIDAD TEMPORAL</a:t>
            </a:r>
          </a:p>
        </p:txBody>
      </p:sp>
      <p:sp>
        <p:nvSpPr>
          <p:cNvPr id="3" name="Rectángulo 2"/>
          <p:cNvSpPr/>
          <p:nvPr/>
        </p:nvSpPr>
        <p:spPr>
          <a:xfrm>
            <a:off x="628650" y="1824844"/>
            <a:ext cx="7667732" cy="646331"/>
          </a:xfrm>
          <a:prstGeom prst="rect">
            <a:avLst/>
          </a:prstGeom>
        </p:spPr>
        <p:txBody>
          <a:bodyPr wrap="square">
            <a:spAutoFit/>
          </a:bodyPr>
          <a:lstStyle/>
          <a:p>
            <a:r>
              <a:rPr lang="es-MX" dirty="0"/>
              <a:t>Las fases del proceso administrativo se dan a un mismo tiempo, no se pueden deslindar unas de otras </a:t>
            </a:r>
          </a:p>
        </p:txBody>
      </p:sp>
      <p:pic>
        <p:nvPicPr>
          <p:cNvPr id="5" name="Imagen 4"/>
          <p:cNvPicPr>
            <a:picLocks noChangeAspect="1"/>
          </p:cNvPicPr>
          <p:nvPr/>
        </p:nvPicPr>
        <p:blipFill>
          <a:blip r:embed="rId2"/>
          <a:stretch>
            <a:fillRect/>
          </a:stretch>
        </p:blipFill>
        <p:spPr>
          <a:xfrm>
            <a:off x="3717589" y="2471175"/>
            <a:ext cx="4797761" cy="3602081"/>
          </a:xfrm>
          <a:prstGeom prst="rect">
            <a:avLst/>
          </a:prstGeom>
        </p:spPr>
      </p:pic>
    </p:spTree>
    <p:extLst>
      <p:ext uri="{BB962C8B-B14F-4D97-AF65-F5344CB8AC3E}">
        <p14:creationId xmlns:p14="http://schemas.microsoft.com/office/powerpoint/2010/main" val="2886758766"/>
      </p:ext>
    </p:extLst>
  </p:cSld>
  <p:clrMapOvr>
    <a:masterClrMapping/>
  </p:clrMapOvr>
  <p:transition spd="slow">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Características y elementos de la Administración </a:t>
            </a:r>
            <a:endParaRPr lang="es-MX" sz="2800" dirty="0"/>
          </a:p>
        </p:txBody>
      </p:sp>
      <p:sp>
        <p:nvSpPr>
          <p:cNvPr id="4" name="Rectángulo 3"/>
          <p:cNvSpPr/>
          <p:nvPr/>
        </p:nvSpPr>
        <p:spPr>
          <a:xfrm>
            <a:off x="628650" y="1310545"/>
            <a:ext cx="7760200" cy="523220"/>
          </a:xfrm>
          <a:prstGeom prst="rect">
            <a:avLst/>
          </a:prstGeom>
        </p:spPr>
        <p:txBody>
          <a:bodyPr wrap="square">
            <a:spAutoFit/>
          </a:bodyPr>
          <a:lstStyle/>
          <a:p>
            <a:r>
              <a:rPr lang="es-ES" sz="2800" b="1" dirty="0" smtClean="0"/>
              <a:t>VALOR INSTRUMENTAL</a:t>
            </a:r>
          </a:p>
        </p:txBody>
      </p:sp>
      <p:sp>
        <p:nvSpPr>
          <p:cNvPr id="3" name="Rectángulo 2"/>
          <p:cNvSpPr/>
          <p:nvPr/>
        </p:nvSpPr>
        <p:spPr>
          <a:xfrm>
            <a:off x="628650" y="1824844"/>
            <a:ext cx="7667732" cy="369332"/>
          </a:xfrm>
          <a:prstGeom prst="rect">
            <a:avLst/>
          </a:prstGeom>
        </p:spPr>
        <p:txBody>
          <a:bodyPr wrap="square">
            <a:spAutoFit/>
          </a:bodyPr>
          <a:lstStyle/>
          <a:p>
            <a:r>
              <a:rPr lang="es-MX" dirty="0"/>
              <a:t>La administración es un medio para llegar a un fin</a:t>
            </a:r>
          </a:p>
        </p:txBody>
      </p:sp>
      <p:pic>
        <p:nvPicPr>
          <p:cNvPr id="6" name="Imagen 5"/>
          <p:cNvPicPr>
            <a:picLocks noChangeAspect="1"/>
          </p:cNvPicPr>
          <p:nvPr/>
        </p:nvPicPr>
        <p:blipFill>
          <a:blip r:embed="rId2"/>
          <a:stretch>
            <a:fillRect/>
          </a:stretch>
        </p:blipFill>
        <p:spPr>
          <a:xfrm>
            <a:off x="2578813" y="2779184"/>
            <a:ext cx="3313321" cy="3298595"/>
          </a:xfrm>
          <a:prstGeom prst="rect">
            <a:avLst/>
          </a:prstGeom>
        </p:spPr>
      </p:pic>
    </p:spTree>
    <p:extLst>
      <p:ext uri="{BB962C8B-B14F-4D97-AF65-F5344CB8AC3E}">
        <p14:creationId xmlns:p14="http://schemas.microsoft.com/office/powerpoint/2010/main" val="1843744620"/>
      </p:ext>
    </p:extLst>
  </p:cSld>
  <p:clrMapOvr>
    <a:masterClrMapping/>
  </p:clrMapOvr>
  <mc:AlternateContent xmlns:mc="http://schemas.openxmlformats.org/markup-compatibility/2006">
    <mc:Choice xmlns:p14="http://schemas.microsoft.com/office/powerpoint/2010/main" Requires="p14">
      <p:transition spd="slow">
        <p14:wheelReverse spokes="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Características y elementos de la Administración </a:t>
            </a:r>
            <a:endParaRPr lang="es-MX" sz="2800" dirty="0"/>
          </a:p>
        </p:txBody>
      </p:sp>
      <p:sp>
        <p:nvSpPr>
          <p:cNvPr id="4" name="Rectángulo 3"/>
          <p:cNvSpPr/>
          <p:nvPr/>
        </p:nvSpPr>
        <p:spPr>
          <a:xfrm>
            <a:off x="628650" y="1310545"/>
            <a:ext cx="7760200" cy="523220"/>
          </a:xfrm>
          <a:prstGeom prst="rect">
            <a:avLst/>
          </a:prstGeom>
        </p:spPr>
        <p:txBody>
          <a:bodyPr wrap="square">
            <a:spAutoFit/>
          </a:bodyPr>
          <a:lstStyle/>
          <a:p>
            <a:r>
              <a:rPr lang="es-ES" sz="2800" b="1" dirty="0" smtClean="0"/>
              <a:t>AMPLITUD DE EJERCICIO</a:t>
            </a:r>
          </a:p>
        </p:txBody>
      </p:sp>
      <p:sp>
        <p:nvSpPr>
          <p:cNvPr id="3" name="Rectángulo 2"/>
          <p:cNvSpPr/>
          <p:nvPr/>
        </p:nvSpPr>
        <p:spPr>
          <a:xfrm>
            <a:off x="628650" y="1824844"/>
            <a:ext cx="7667732" cy="646331"/>
          </a:xfrm>
          <a:prstGeom prst="rect">
            <a:avLst/>
          </a:prstGeom>
        </p:spPr>
        <p:txBody>
          <a:bodyPr wrap="square">
            <a:spAutoFit/>
          </a:bodyPr>
          <a:lstStyle/>
          <a:p>
            <a:r>
              <a:rPr lang="es-MX" dirty="0"/>
              <a:t>La administración se lleva a cabo en todas las áreas de una </a:t>
            </a:r>
            <a:r>
              <a:rPr lang="es-MX" dirty="0" smtClean="0"/>
              <a:t>empresa y en todos los niveles jerárquicos de una organización.</a:t>
            </a:r>
            <a:endParaRPr lang="es-MX" dirty="0"/>
          </a:p>
        </p:txBody>
      </p:sp>
      <p:pic>
        <p:nvPicPr>
          <p:cNvPr id="7" name="Imagen 6"/>
          <p:cNvPicPr>
            <a:picLocks noChangeAspect="1"/>
          </p:cNvPicPr>
          <p:nvPr/>
        </p:nvPicPr>
        <p:blipFill rotWithShape="1">
          <a:blip r:embed="rId2"/>
          <a:srcRect b="9878"/>
          <a:stretch/>
        </p:blipFill>
        <p:spPr>
          <a:xfrm>
            <a:off x="1929225" y="2636107"/>
            <a:ext cx="5252411" cy="3522787"/>
          </a:xfrm>
          <a:prstGeom prst="rect">
            <a:avLst/>
          </a:prstGeom>
        </p:spPr>
      </p:pic>
    </p:spTree>
    <p:extLst>
      <p:ext uri="{BB962C8B-B14F-4D97-AF65-F5344CB8AC3E}">
        <p14:creationId xmlns:p14="http://schemas.microsoft.com/office/powerpoint/2010/main" val="3878587152"/>
      </p:ext>
    </p:extLst>
  </p:cSld>
  <p:clrMapOvr>
    <a:masterClrMapping/>
  </p:clrMapOvr>
  <p:transition spd="slow">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a:t>
            </a:r>
            <a:r>
              <a:rPr lang="es-ES" sz="2800" dirty="0" smtClean="0"/>
              <a:t>Características </a:t>
            </a:r>
            <a:r>
              <a:rPr lang="es-ES" sz="2800" dirty="0"/>
              <a:t>y elementos de la Administración </a:t>
            </a:r>
            <a:endParaRPr lang="es-MX" sz="2800" dirty="0"/>
          </a:p>
        </p:txBody>
      </p:sp>
      <p:sp>
        <p:nvSpPr>
          <p:cNvPr id="3" name="Rectángulo 2"/>
          <p:cNvSpPr/>
          <p:nvPr/>
        </p:nvSpPr>
        <p:spPr>
          <a:xfrm>
            <a:off x="628650" y="1824844"/>
            <a:ext cx="7667732" cy="369332"/>
          </a:xfrm>
          <a:prstGeom prst="rect">
            <a:avLst/>
          </a:prstGeom>
        </p:spPr>
        <p:txBody>
          <a:bodyPr wrap="square">
            <a:spAutoFit/>
          </a:bodyPr>
          <a:lstStyle/>
          <a:p>
            <a:r>
              <a:rPr lang="es-MX" dirty="0"/>
              <a:t>La administración se auxilia de otras ciencias para una toma de </a:t>
            </a:r>
            <a:r>
              <a:rPr lang="es-MX" dirty="0" smtClean="0"/>
              <a:t>decisión.</a:t>
            </a:r>
            <a:endParaRPr lang="es-MX" dirty="0"/>
          </a:p>
        </p:txBody>
      </p:sp>
      <p:sp>
        <p:nvSpPr>
          <p:cNvPr id="5" name="Rectángulo 4"/>
          <p:cNvSpPr/>
          <p:nvPr/>
        </p:nvSpPr>
        <p:spPr>
          <a:xfrm>
            <a:off x="720969" y="1455512"/>
            <a:ext cx="3070071" cy="369332"/>
          </a:xfrm>
          <a:prstGeom prst="rect">
            <a:avLst/>
          </a:prstGeom>
        </p:spPr>
        <p:txBody>
          <a:bodyPr wrap="none">
            <a:spAutoFit/>
          </a:bodyPr>
          <a:lstStyle/>
          <a:p>
            <a:r>
              <a:rPr lang="es-MX" b="1" dirty="0" smtClean="0">
                <a:latin typeface="Arial" panose="020B0604020202020204" pitchFamily="34" charset="0"/>
                <a:ea typeface="Calibri" panose="020F0502020204030204" pitchFamily="34" charset="0"/>
              </a:rPr>
              <a:t>INTERDISCIPLINARIEDAD</a:t>
            </a:r>
            <a:endParaRPr lang="es-MX" dirty="0"/>
          </a:p>
        </p:txBody>
      </p:sp>
      <p:pic>
        <p:nvPicPr>
          <p:cNvPr id="6" name="Imagen 5"/>
          <p:cNvPicPr>
            <a:picLocks noChangeAspect="1"/>
          </p:cNvPicPr>
          <p:nvPr/>
        </p:nvPicPr>
        <p:blipFill>
          <a:blip r:embed="rId2"/>
          <a:stretch>
            <a:fillRect/>
          </a:stretch>
        </p:blipFill>
        <p:spPr>
          <a:xfrm>
            <a:off x="1533525" y="2194176"/>
            <a:ext cx="6076950" cy="4562475"/>
          </a:xfrm>
          <a:prstGeom prst="rect">
            <a:avLst/>
          </a:prstGeom>
        </p:spPr>
      </p:pic>
    </p:spTree>
    <p:extLst>
      <p:ext uri="{BB962C8B-B14F-4D97-AF65-F5344CB8AC3E}">
        <p14:creationId xmlns:p14="http://schemas.microsoft.com/office/powerpoint/2010/main" val="87699720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1.5. </a:t>
            </a:r>
            <a:r>
              <a:rPr lang="es-ES" sz="2800" dirty="0" smtClean="0"/>
              <a:t>Características </a:t>
            </a:r>
            <a:r>
              <a:rPr lang="es-ES" sz="2800" dirty="0"/>
              <a:t>y elementos de la Administración </a:t>
            </a:r>
            <a:endParaRPr lang="es-MX" sz="2800" dirty="0"/>
          </a:p>
        </p:txBody>
      </p:sp>
      <p:sp>
        <p:nvSpPr>
          <p:cNvPr id="3" name="Rectángulo 2"/>
          <p:cNvSpPr/>
          <p:nvPr/>
        </p:nvSpPr>
        <p:spPr>
          <a:xfrm>
            <a:off x="628650" y="1824844"/>
            <a:ext cx="7667732" cy="646331"/>
          </a:xfrm>
          <a:prstGeom prst="rect">
            <a:avLst/>
          </a:prstGeom>
        </p:spPr>
        <p:txBody>
          <a:bodyPr wrap="square">
            <a:spAutoFit/>
          </a:bodyPr>
          <a:lstStyle/>
          <a:p>
            <a:r>
              <a:rPr lang="es-MX" dirty="0"/>
              <a:t>La administración se adapta a </a:t>
            </a:r>
            <a:r>
              <a:rPr lang="es-MX" dirty="0" smtClean="0"/>
              <a:t>los diferentes cambios </a:t>
            </a:r>
            <a:r>
              <a:rPr lang="es-MX" dirty="0"/>
              <a:t>y necesidades del ente social que la aplique.</a:t>
            </a:r>
          </a:p>
        </p:txBody>
      </p:sp>
      <p:sp>
        <p:nvSpPr>
          <p:cNvPr id="5" name="Rectángulo 4"/>
          <p:cNvSpPr/>
          <p:nvPr/>
        </p:nvSpPr>
        <p:spPr>
          <a:xfrm>
            <a:off x="720969" y="1455512"/>
            <a:ext cx="1891030" cy="461665"/>
          </a:xfrm>
          <a:prstGeom prst="rect">
            <a:avLst/>
          </a:prstGeom>
        </p:spPr>
        <p:txBody>
          <a:bodyPr wrap="none">
            <a:spAutoFit/>
          </a:bodyPr>
          <a:lstStyle/>
          <a:p>
            <a:r>
              <a:rPr lang="es-MX" sz="2400" b="1" dirty="0" smtClean="0"/>
              <a:t>FLEXIBILIDAD</a:t>
            </a:r>
            <a:endParaRPr lang="es-MX" sz="2400" dirty="0"/>
          </a:p>
        </p:txBody>
      </p:sp>
      <p:pic>
        <p:nvPicPr>
          <p:cNvPr id="9218" name="Picture 2" descr="Resultado de imagen para espiral flexible de colores"/>
          <p:cNvPicPr>
            <a:picLocks noChangeAspect="1" noChangeArrowheads="1"/>
          </p:cNvPicPr>
          <p:nvPr/>
        </p:nvPicPr>
        <p:blipFill rotWithShape="1">
          <a:blip r:embed="rId2">
            <a:extLst>
              <a:ext uri="{28A0092B-C50C-407E-A947-70E740481C1C}">
                <a14:useLocalDpi xmlns:a14="http://schemas.microsoft.com/office/drawing/2010/main" val="0"/>
              </a:ext>
            </a:extLst>
          </a:blip>
          <a:srcRect b="6918"/>
          <a:stretch/>
        </p:blipFill>
        <p:spPr bwMode="auto">
          <a:xfrm>
            <a:off x="1768618" y="2678790"/>
            <a:ext cx="5238357" cy="3495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92334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730963" y="1043221"/>
            <a:ext cx="7886700" cy="1325563"/>
          </a:xfrm>
        </p:spPr>
        <p:txBody>
          <a:bodyPr>
            <a:normAutofit fontScale="90000"/>
          </a:bodyPr>
          <a:lstStyle/>
          <a:p>
            <a:pPr algn="just"/>
            <a:r>
              <a:rPr lang="es-MX" sz="3600" b="1" dirty="0" smtClean="0">
                <a:latin typeface="Arial" panose="020B0604020202020204" pitchFamily="34" charset="0"/>
                <a:cs typeface="Arial" panose="020B0604020202020204" pitchFamily="34" charset="0"/>
              </a:rPr>
              <a:t>ACTIVIDAD. </a:t>
            </a:r>
            <a:br>
              <a:rPr lang="es-MX" sz="3600" b="1"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Después de conocer las características de y elementos de la administración da un ejemplo de alguna empresa, organización o ente que conozcas en una </a:t>
            </a:r>
            <a:r>
              <a:rPr lang="es-MX" sz="1600" dirty="0" smtClean="0">
                <a:latin typeface="Arial" panose="020B0604020202020204" pitchFamily="34" charset="0"/>
                <a:cs typeface="Arial" panose="020B0604020202020204" pitchFamily="34" charset="0"/>
              </a:rPr>
              <a:t>cuartilla, </a:t>
            </a:r>
            <a:r>
              <a:rPr lang="es-MX" sz="1600" dirty="0" err="1" smtClean="0">
                <a:latin typeface="Arial" panose="020B0604020202020204" pitchFamily="34" charset="0"/>
                <a:cs typeface="Arial" panose="020B0604020202020204" pitchFamily="34" charset="0"/>
              </a:rPr>
              <a:t>arial</a:t>
            </a:r>
            <a:r>
              <a:rPr lang="es-MX" sz="1600" dirty="0" smtClean="0">
                <a:latin typeface="Arial" panose="020B0604020202020204" pitchFamily="34" charset="0"/>
                <a:cs typeface="Arial" panose="020B0604020202020204" pitchFamily="34" charset="0"/>
              </a:rPr>
              <a:t> 12, justificado, interlineado sencillo y lo envías al correo: </a:t>
            </a:r>
            <a:r>
              <a:rPr lang="es-MX" sz="1600" dirty="0" smtClean="0">
                <a:latin typeface="Arial" panose="020B0604020202020204" pitchFamily="34" charset="0"/>
                <a:cs typeface="Arial" panose="020B0604020202020204" pitchFamily="34" charset="0"/>
                <a:hlinkClick r:id="rId2"/>
              </a:rPr>
              <a:t>imartinezf@uaemex.mx</a:t>
            </a: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endParaRPr lang="es-MX" sz="3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38" y="2770598"/>
            <a:ext cx="2382106" cy="2382106"/>
          </a:xfrm>
          <a:prstGeom prst="rect">
            <a:avLst/>
          </a:prstGeom>
        </p:spPr>
      </p:pic>
    </p:spTree>
    <p:extLst>
      <p:ext uri="{BB962C8B-B14F-4D97-AF65-F5344CB8AC3E}">
        <p14:creationId xmlns:p14="http://schemas.microsoft.com/office/powerpoint/2010/main" val="1644288755"/>
      </p:ext>
    </p:extLst>
  </p:cSld>
  <p:clrMapOvr>
    <a:masterClrMapping/>
  </p:clrMapOvr>
  <mc:AlternateContent xmlns:mc="http://schemas.openxmlformats.org/markup-compatibility/2006">
    <mc:Choice xmlns:p14="http://schemas.microsoft.com/office/powerpoint/2010/main" Requires="p14">
      <p:transition spd="slow" p14:dur="1600">
        <p14:prism dir="u" isInverted="1"/>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b="1" dirty="0"/>
              <a:t>IMPORTANCIA DE LA ADMINISTRACIÓN</a:t>
            </a:r>
            <a:endParaRPr lang="es-MX" sz="3600" dirty="0"/>
          </a:p>
        </p:txBody>
      </p:sp>
      <p:sp>
        <p:nvSpPr>
          <p:cNvPr id="6" name="Rectángulo 5"/>
          <p:cNvSpPr/>
          <p:nvPr/>
        </p:nvSpPr>
        <p:spPr>
          <a:xfrm>
            <a:off x="459468" y="1310545"/>
            <a:ext cx="8225064" cy="2677656"/>
          </a:xfrm>
          <a:prstGeom prst="rect">
            <a:avLst/>
          </a:prstGeom>
        </p:spPr>
        <p:txBody>
          <a:bodyPr wrap="square">
            <a:spAutoFit/>
          </a:bodyPr>
          <a:lstStyle/>
          <a:p>
            <a:pPr algn="just"/>
            <a:r>
              <a:rPr lang="es-ES" sz="2400" dirty="0" smtClean="0"/>
              <a:t>Hoy en día la administración es muy importante para el surgimiento, desarrollo y consolidación de cualquier organización dedicada a la producción, comercialización, o prestación de algún servicio.</a:t>
            </a:r>
          </a:p>
          <a:p>
            <a:pPr algn="just"/>
            <a:endParaRPr lang="es-ES" sz="2400" dirty="0" smtClean="0"/>
          </a:p>
          <a:p>
            <a:pPr algn="just"/>
            <a:r>
              <a:rPr lang="es-ES" sz="2400" dirty="0" smtClean="0"/>
              <a:t>Se aplica a todo tipo de unidad organizacional y es dirigido por profesionales.</a:t>
            </a:r>
            <a:endParaRPr lang="es-MX" sz="2400" dirty="0"/>
          </a:p>
        </p:txBody>
      </p:sp>
      <p:pic>
        <p:nvPicPr>
          <p:cNvPr id="7" name="Imagen 6"/>
          <p:cNvPicPr>
            <a:picLocks noChangeAspect="1"/>
          </p:cNvPicPr>
          <p:nvPr/>
        </p:nvPicPr>
        <p:blipFill>
          <a:blip r:embed="rId2"/>
          <a:stretch>
            <a:fillRect/>
          </a:stretch>
        </p:blipFill>
        <p:spPr>
          <a:xfrm>
            <a:off x="3169791" y="3623474"/>
            <a:ext cx="4453633" cy="2863050"/>
          </a:xfrm>
          <a:prstGeom prst="rect">
            <a:avLst/>
          </a:prstGeom>
        </p:spPr>
      </p:pic>
    </p:spTree>
    <p:extLst>
      <p:ext uri="{BB962C8B-B14F-4D97-AF65-F5344CB8AC3E}">
        <p14:creationId xmlns:p14="http://schemas.microsoft.com/office/powerpoint/2010/main" val="9941164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p:cNvSpPr>
            <a:spLocks noGrp="1"/>
          </p:cNvSpPr>
          <p:nvPr>
            <p:ph type="title"/>
          </p:nvPr>
        </p:nvSpPr>
        <p:spPr/>
        <p:txBody>
          <a:bodyPr/>
          <a:lstStyle/>
          <a:p>
            <a:r>
              <a:rPr lang="es-ES" dirty="0" smtClean="0"/>
              <a:t>Justificación</a:t>
            </a:r>
            <a:endParaRPr lang="es-ES" dirty="0"/>
          </a:p>
        </p:txBody>
      </p:sp>
      <p:sp>
        <p:nvSpPr>
          <p:cNvPr id="4" name="Título 4"/>
          <p:cNvSpPr txBox="1">
            <a:spLocks/>
          </p:cNvSpPr>
          <p:nvPr/>
        </p:nvSpPr>
        <p:spPr>
          <a:xfrm>
            <a:off x="739740" y="3215812"/>
            <a:ext cx="7366570" cy="15863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500" dirty="0"/>
              <a:t>La unidad de aprendizaje de Administración en Terapia ocupacional en sus vertientes teóricas, es una parte medular del currículo de la Licenciatura en Terapia Ocupacional (T. O.) ya que de los conocimientos que de esta se adquieran, se lograran competencias teóricas conceptuales cuyo objetivo principal son la transformación de aprendizajes significativos, al considerar a la administración como elemento fundamental de los futuros licenciados en T.O. </a:t>
            </a:r>
          </a:p>
          <a:p>
            <a:pPr algn="just"/>
            <a:endParaRPr lang="es-ES" sz="2500" dirty="0"/>
          </a:p>
        </p:txBody>
      </p:sp>
    </p:spTree>
    <p:extLst>
      <p:ext uri="{BB962C8B-B14F-4D97-AF65-F5344CB8AC3E}">
        <p14:creationId xmlns:p14="http://schemas.microsoft.com/office/powerpoint/2010/main" val="276891473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de la administración</a:t>
            </a:r>
            <a:endParaRPr lang="es-MX" dirty="0"/>
          </a:p>
        </p:txBody>
      </p:sp>
      <p:sp>
        <p:nvSpPr>
          <p:cNvPr id="3" name="Rectángulo 2"/>
          <p:cNvSpPr/>
          <p:nvPr/>
        </p:nvSpPr>
        <p:spPr>
          <a:xfrm>
            <a:off x="628650" y="1690689"/>
            <a:ext cx="3922802" cy="2554545"/>
          </a:xfrm>
          <a:prstGeom prst="rect">
            <a:avLst/>
          </a:prstGeom>
        </p:spPr>
        <p:txBody>
          <a:bodyPr wrap="square">
            <a:spAutoFit/>
          </a:bodyPr>
          <a:lstStyle/>
          <a:p>
            <a:pPr algn="just"/>
            <a:r>
              <a:rPr lang="es-ES" sz="2000" dirty="0" smtClean="0"/>
              <a:t>El propósito de la administración es obtener el esperado superávit organizacional que se manifiesta en el incremento de las ganancias para los accionistas, diversos beneficios para las personas que integran la empresa  y el mismo desarrollo organizacional.</a:t>
            </a:r>
            <a:endParaRPr lang="es-ES" sz="2000" dirty="0"/>
          </a:p>
        </p:txBody>
      </p:sp>
      <p:pic>
        <p:nvPicPr>
          <p:cNvPr id="4" name="Imagen 3"/>
          <p:cNvPicPr>
            <a:picLocks noChangeAspect="1"/>
          </p:cNvPicPr>
          <p:nvPr/>
        </p:nvPicPr>
        <p:blipFill>
          <a:blip r:embed="rId2"/>
          <a:stretch>
            <a:fillRect/>
          </a:stretch>
        </p:blipFill>
        <p:spPr>
          <a:xfrm>
            <a:off x="4791181" y="1850639"/>
            <a:ext cx="3643901" cy="2402862"/>
          </a:xfrm>
          <a:prstGeom prst="rect">
            <a:avLst/>
          </a:prstGeom>
        </p:spPr>
      </p:pic>
    </p:spTree>
    <p:extLst>
      <p:ext uri="{BB962C8B-B14F-4D97-AF65-F5344CB8AC3E}">
        <p14:creationId xmlns:p14="http://schemas.microsoft.com/office/powerpoint/2010/main" val="2644864729"/>
      </p:ext>
    </p:extLst>
  </p:cSld>
  <p:clrMapOvr>
    <a:masterClrMapping/>
  </p:clrMapOvr>
  <mc:AlternateContent xmlns:mc="http://schemas.openxmlformats.org/markup-compatibility/2006">
    <mc:Choice xmlns:p14="http://schemas.microsoft.com/office/powerpoint/2010/main" Requires="p14">
      <p:transition spd="slow" p14:dur="1600">
        <p14:prism dir="d" isInverted="1"/>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Aplicaciones y beneficios</a:t>
            </a:r>
            <a:endParaRPr lang="es-MX" dirty="0"/>
          </a:p>
        </p:txBody>
      </p:sp>
      <p:sp>
        <p:nvSpPr>
          <p:cNvPr id="3" name="Rectángulo 2"/>
          <p:cNvSpPr/>
          <p:nvPr/>
        </p:nvSpPr>
        <p:spPr>
          <a:xfrm>
            <a:off x="2078590" y="1320820"/>
            <a:ext cx="6436760" cy="1754326"/>
          </a:xfrm>
          <a:prstGeom prst="rect">
            <a:avLst/>
          </a:prstGeom>
        </p:spPr>
        <p:txBody>
          <a:bodyPr wrap="square">
            <a:spAutoFit/>
          </a:bodyPr>
          <a:lstStyle/>
          <a:p>
            <a:pPr algn="just"/>
            <a:r>
              <a:rPr lang="es-ES" dirty="0" smtClean="0"/>
              <a:t>Por lo tanto, la administración tiene una extensa gama de aplicaciones y beneficios, que influyen directamente en las organizaciones y en su relación con el entorno. Por eso es un medio extraordinario que incide positivamente en el desarrollo de la sociedad, en la organización misma y en cada individuo que la conforma.</a:t>
            </a:r>
            <a:endParaRPr lang="es-ES" dirty="0"/>
          </a:p>
        </p:txBody>
      </p:sp>
      <p:pic>
        <p:nvPicPr>
          <p:cNvPr id="4" name="Imagen 3"/>
          <p:cNvPicPr>
            <a:picLocks noChangeAspect="1"/>
          </p:cNvPicPr>
          <p:nvPr/>
        </p:nvPicPr>
        <p:blipFill>
          <a:blip r:embed="rId2"/>
          <a:stretch>
            <a:fillRect/>
          </a:stretch>
        </p:blipFill>
        <p:spPr>
          <a:xfrm>
            <a:off x="477962" y="3421295"/>
            <a:ext cx="4070064" cy="3052548"/>
          </a:xfrm>
          <a:prstGeom prst="rect">
            <a:avLst/>
          </a:prstGeom>
        </p:spPr>
      </p:pic>
    </p:spTree>
    <p:extLst>
      <p:ext uri="{BB962C8B-B14F-4D97-AF65-F5344CB8AC3E}">
        <p14:creationId xmlns:p14="http://schemas.microsoft.com/office/powerpoint/2010/main" val="350809029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Beneficios</a:t>
            </a:r>
            <a:endParaRPr lang="es-MX" dirty="0"/>
          </a:p>
        </p:txBody>
      </p:sp>
      <p:sp>
        <p:nvSpPr>
          <p:cNvPr id="3" name="Rectángulo 2"/>
          <p:cNvSpPr/>
          <p:nvPr/>
        </p:nvSpPr>
        <p:spPr>
          <a:xfrm>
            <a:off x="832207" y="1720840"/>
            <a:ext cx="6626831" cy="2031325"/>
          </a:xfrm>
          <a:prstGeom prst="rect">
            <a:avLst/>
          </a:prstGeom>
        </p:spPr>
        <p:txBody>
          <a:bodyPr wrap="square">
            <a:spAutoFit/>
          </a:bodyPr>
          <a:lstStyle/>
          <a:p>
            <a:pPr marL="285750" indent="-285750" algn="just">
              <a:buFont typeface="Arial" panose="020B0604020202020204" pitchFamily="34" charset="0"/>
              <a:buChar char="•"/>
            </a:pPr>
            <a:r>
              <a:rPr lang="es-ES" dirty="0"/>
              <a:t>Ayudan al progreso humano</a:t>
            </a:r>
          </a:p>
          <a:p>
            <a:pPr marL="285750" indent="-285750" algn="just">
              <a:buFont typeface="Arial" panose="020B0604020202020204" pitchFamily="34" charset="0"/>
              <a:buChar char="•"/>
            </a:pPr>
            <a:r>
              <a:rPr lang="es-ES" dirty="0"/>
              <a:t>Permiten la realización profesional de sus integrantes </a:t>
            </a:r>
          </a:p>
          <a:p>
            <a:pPr marL="285750" indent="-285750" algn="just">
              <a:buFont typeface="Arial" panose="020B0604020202020204" pitchFamily="34" charset="0"/>
              <a:buChar char="•"/>
            </a:pPr>
            <a:r>
              <a:rPr lang="es-ES" dirty="0"/>
              <a:t>Son parte fundamental de la economía de un país</a:t>
            </a:r>
          </a:p>
          <a:p>
            <a:pPr marL="285750" indent="-285750" algn="just">
              <a:buFont typeface="Arial" panose="020B0604020202020204" pitchFamily="34" charset="0"/>
              <a:buChar char="•"/>
            </a:pPr>
            <a:r>
              <a:rPr lang="es-ES" dirty="0"/>
              <a:t>Permiten eliminar la duplicidad de esfuerzos, al delimitar las funciones y responsabilidades de quienes la llevan a cabo</a:t>
            </a:r>
          </a:p>
          <a:p>
            <a:pPr marL="285750" indent="-285750" algn="just">
              <a:buFont typeface="Arial" panose="020B0604020202020204" pitchFamily="34" charset="0"/>
              <a:buChar char="•"/>
            </a:pPr>
            <a:r>
              <a:rPr lang="es-ES" dirty="0"/>
              <a:t>Son el medio idóneo a través del cual pueden alcanzarse los objetivos de un grupo social.</a:t>
            </a:r>
            <a:endParaRPr lang="es-ES" dirty="0"/>
          </a:p>
        </p:txBody>
      </p:sp>
      <p:pic>
        <p:nvPicPr>
          <p:cNvPr id="4" name="Imagen 3"/>
          <p:cNvPicPr>
            <a:picLocks noChangeAspect="1"/>
          </p:cNvPicPr>
          <p:nvPr/>
        </p:nvPicPr>
        <p:blipFill>
          <a:blip r:embed="rId2"/>
          <a:stretch>
            <a:fillRect/>
          </a:stretch>
        </p:blipFill>
        <p:spPr>
          <a:xfrm>
            <a:off x="3208106" y="4379039"/>
            <a:ext cx="3200400" cy="1428750"/>
          </a:xfrm>
          <a:prstGeom prst="rect">
            <a:avLst/>
          </a:prstGeom>
        </p:spPr>
      </p:pic>
    </p:spTree>
    <p:extLst>
      <p:ext uri="{BB962C8B-B14F-4D97-AF65-F5344CB8AC3E}">
        <p14:creationId xmlns:p14="http://schemas.microsoft.com/office/powerpoint/2010/main" val="2880222884"/>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Administrador</a:t>
            </a:r>
            <a:endParaRPr lang="es-MX" dirty="0"/>
          </a:p>
        </p:txBody>
      </p:sp>
      <p:sp>
        <p:nvSpPr>
          <p:cNvPr id="3" name="Rectángulo 2"/>
          <p:cNvSpPr/>
          <p:nvPr/>
        </p:nvSpPr>
        <p:spPr>
          <a:xfrm>
            <a:off x="3570270" y="1690689"/>
            <a:ext cx="4572000" cy="3139321"/>
          </a:xfrm>
          <a:prstGeom prst="rect">
            <a:avLst/>
          </a:prstGeom>
        </p:spPr>
        <p:txBody>
          <a:bodyPr>
            <a:spAutoFit/>
          </a:bodyPr>
          <a:lstStyle/>
          <a:p>
            <a:pPr algn="just"/>
            <a:r>
              <a:rPr lang="es-ES" dirty="0" smtClean="0"/>
              <a:t>Persona que lleva el proceso administrativo, quien toma decisiones informadas, el que gestiona y maneja los recursos, maximiza los recursos, formula políticas para regular la conducta de los empleados, se apoya en otras ciencias, se encarga de motivar incentivar a los empleados, recluta al personal idóneo para el puesto adecuado, el que propicia un buen ambiente laboral, y se encarga de potencializar el desarrollo de una persona.</a:t>
            </a:r>
          </a:p>
          <a:p>
            <a:endParaRPr lang="es-ES" dirty="0"/>
          </a:p>
        </p:txBody>
      </p:sp>
      <p:pic>
        <p:nvPicPr>
          <p:cNvPr id="4" name="Imagen 3"/>
          <p:cNvPicPr>
            <a:picLocks noChangeAspect="1"/>
          </p:cNvPicPr>
          <p:nvPr/>
        </p:nvPicPr>
        <p:blipFill>
          <a:blip r:embed="rId2"/>
          <a:stretch>
            <a:fillRect/>
          </a:stretch>
        </p:blipFill>
        <p:spPr>
          <a:xfrm>
            <a:off x="1290370" y="4641098"/>
            <a:ext cx="3028950" cy="1514475"/>
          </a:xfrm>
          <a:prstGeom prst="rect">
            <a:avLst/>
          </a:prstGeom>
        </p:spPr>
      </p:pic>
    </p:spTree>
    <p:extLst>
      <p:ext uri="{BB962C8B-B14F-4D97-AF65-F5344CB8AC3E}">
        <p14:creationId xmlns:p14="http://schemas.microsoft.com/office/powerpoint/2010/main" val="46855533"/>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Habilidades del administrador</a:t>
            </a:r>
            <a:r>
              <a:rPr lang="es-ES" dirty="0"/>
              <a:t/>
            </a:r>
            <a:br>
              <a:rPr lang="es-ES" dirty="0"/>
            </a:br>
            <a:endParaRPr lang="es-MX" dirty="0"/>
          </a:p>
        </p:txBody>
      </p:sp>
      <p:pic>
        <p:nvPicPr>
          <p:cNvPr id="3" name="Imagen 2"/>
          <p:cNvPicPr>
            <a:picLocks noChangeAspect="1"/>
          </p:cNvPicPr>
          <p:nvPr/>
        </p:nvPicPr>
        <p:blipFill>
          <a:blip r:embed="rId2"/>
          <a:stretch>
            <a:fillRect/>
          </a:stretch>
        </p:blipFill>
        <p:spPr>
          <a:xfrm>
            <a:off x="628650" y="1479478"/>
            <a:ext cx="8183932" cy="372314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5131660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FUENTES BIBLIOGRÁFICAS</a:t>
            </a:r>
          </a:p>
        </p:txBody>
      </p:sp>
      <p:sp>
        <p:nvSpPr>
          <p:cNvPr id="3" name="Rectángulo 2"/>
          <p:cNvSpPr/>
          <p:nvPr/>
        </p:nvSpPr>
        <p:spPr>
          <a:xfrm>
            <a:off x="719191" y="2551837"/>
            <a:ext cx="7520683" cy="2677656"/>
          </a:xfrm>
          <a:prstGeom prst="rect">
            <a:avLst/>
          </a:prstGeom>
        </p:spPr>
        <p:txBody>
          <a:bodyPr wrap="square">
            <a:spAutoFit/>
          </a:bodyPr>
          <a:lstStyle/>
          <a:p>
            <a:r>
              <a:rPr lang="es-MX" sz="2400" dirty="0" smtClean="0"/>
              <a:t>Idalberto Chiavenato (2004). Introducción a la Teoría General de la Administración (7 Ed.) México: Mc Graw Hill </a:t>
            </a:r>
            <a:endParaRPr lang="es-ES" sz="2400" dirty="0" smtClean="0"/>
          </a:p>
          <a:p>
            <a:endParaRPr lang="es-ES" sz="2400" dirty="0" smtClean="0"/>
          </a:p>
          <a:p>
            <a:r>
              <a:rPr lang="es-MX" sz="2400" dirty="0" smtClean="0"/>
              <a:t>Agustín Reyes Ponce Administración Moderna (5 </a:t>
            </a:r>
            <a:r>
              <a:rPr lang="es-MX" sz="2400" dirty="0" err="1" smtClean="0"/>
              <a:t>ed</a:t>
            </a:r>
            <a:r>
              <a:rPr lang="es-MX" sz="2400" dirty="0" smtClean="0"/>
              <a:t>)  México: </a:t>
            </a:r>
            <a:r>
              <a:rPr lang="es-MX" sz="2400" dirty="0" err="1" smtClean="0"/>
              <a:t>Limusa</a:t>
            </a:r>
            <a:endParaRPr lang="es-MX" sz="2400" dirty="0" smtClean="0"/>
          </a:p>
          <a:p>
            <a:endParaRPr lang="es-MX" sz="2400" dirty="0"/>
          </a:p>
          <a:p>
            <a:r>
              <a:rPr lang="es-MX" sz="2400" dirty="0" smtClean="0"/>
              <a:t>Programa por competencias de la unidad de aprendizaje.</a:t>
            </a:r>
            <a:endParaRPr lang="es-ES" sz="2400" dirty="0"/>
          </a:p>
        </p:txBody>
      </p:sp>
    </p:spTree>
    <p:extLst>
      <p:ext uri="{BB962C8B-B14F-4D97-AF65-F5344CB8AC3E}">
        <p14:creationId xmlns:p14="http://schemas.microsoft.com/office/powerpoint/2010/main" val="34549305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Introducción</a:t>
            </a:r>
            <a:endParaRPr lang="es-MX" dirty="0"/>
          </a:p>
        </p:txBody>
      </p:sp>
      <p:sp>
        <p:nvSpPr>
          <p:cNvPr id="3" name="Rectángulo 2"/>
          <p:cNvSpPr/>
          <p:nvPr/>
        </p:nvSpPr>
        <p:spPr>
          <a:xfrm>
            <a:off x="965769" y="1289996"/>
            <a:ext cx="6822042" cy="4247317"/>
          </a:xfrm>
          <a:prstGeom prst="rect">
            <a:avLst/>
          </a:prstGeom>
        </p:spPr>
        <p:txBody>
          <a:bodyPr wrap="square">
            <a:spAutoFit/>
          </a:bodyPr>
          <a:lstStyle/>
          <a:p>
            <a:r>
              <a:rPr lang="es-ES" dirty="0"/>
              <a:t>Con este material el docente podrá apoyarse para impartir la </a:t>
            </a:r>
            <a:r>
              <a:rPr lang="es-ES" dirty="0" smtClean="0"/>
              <a:t>unidad de aprendizaje de Administración en Terapia ocupacional en la unidad I: Introducción </a:t>
            </a:r>
            <a:r>
              <a:rPr lang="es-ES" dirty="0"/>
              <a:t>a la administración </a:t>
            </a:r>
            <a:r>
              <a:rPr lang="es-ES" dirty="0" smtClean="0"/>
              <a:t>y cumplir con </a:t>
            </a:r>
            <a:r>
              <a:rPr lang="es-ES" dirty="0"/>
              <a:t>el objetivo específico: </a:t>
            </a:r>
            <a:r>
              <a:rPr lang="es-MX" dirty="0"/>
              <a:t>Conocer los conceptos teóricos de la administración.</a:t>
            </a:r>
            <a:endParaRPr lang="es-ES" dirty="0"/>
          </a:p>
          <a:p>
            <a:pPr algn="just"/>
            <a:r>
              <a:rPr lang="es-ES" dirty="0"/>
              <a:t>El presente material electrónico presenta información y actividades que te apoyarán </a:t>
            </a:r>
            <a:r>
              <a:rPr lang="es-ES" dirty="0" smtClean="0"/>
              <a:t>a entender el contenido.</a:t>
            </a:r>
          </a:p>
          <a:p>
            <a:pPr algn="just"/>
            <a:r>
              <a:rPr lang="es-ES" dirty="0" smtClean="0"/>
              <a:t>En </a:t>
            </a:r>
            <a:r>
              <a:rPr lang="es-ES" dirty="0"/>
              <a:t>el contenido de la presentación de material  solo visión proyectable, analizaremos el concepto de los diferentes temas, y subtemas, imágenes relacionadas con los temas, y actividades que puedes ir realizando y enviando al correo que se indica o en clase, de acuerdo a la temática.</a:t>
            </a:r>
          </a:p>
          <a:p>
            <a:pPr algn="just"/>
            <a:endParaRPr lang="es-ES" dirty="0"/>
          </a:p>
          <a:p>
            <a:pPr algn="just"/>
            <a:r>
              <a:rPr lang="es-ES" dirty="0"/>
              <a:t>Espero que te agraden cada uno de las diapositivas. Si te surge alguna duda pregunta con toda confianza.</a:t>
            </a:r>
            <a:endParaRPr lang="es-MX" dirty="0"/>
          </a:p>
          <a:p>
            <a:endParaRPr lang="es-ES" dirty="0"/>
          </a:p>
        </p:txBody>
      </p:sp>
    </p:spTree>
    <p:extLst>
      <p:ext uri="{BB962C8B-B14F-4D97-AF65-F5344CB8AC3E}">
        <p14:creationId xmlns:p14="http://schemas.microsoft.com/office/powerpoint/2010/main" val="373685678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898595"/>
          </a:xfrm>
        </p:spPr>
        <p:txBody>
          <a:bodyPr/>
          <a:lstStyle/>
          <a:p>
            <a:r>
              <a:rPr lang="es-MX" dirty="0" smtClean="0"/>
              <a:t>Programa</a:t>
            </a:r>
            <a:endParaRPr lang="es-MX" dirty="0"/>
          </a:p>
        </p:txBody>
      </p:sp>
      <p:pic>
        <p:nvPicPr>
          <p:cNvPr id="6" name="Imagen 5"/>
          <p:cNvPicPr>
            <a:picLocks noChangeAspect="1"/>
          </p:cNvPicPr>
          <p:nvPr/>
        </p:nvPicPr>
        <p:blipFill rotWithShape="1">
          <a:blip r:embed="rId2"/>
          <a:srcRect l="13567" t="20684" r="17668" b="9319"/>
          <a:stretch/>
        </p:blipFill>
        <p:spPr>
          <a:xfrm>
            <a:off x="513707" y="1602769"/>
            <a:ext cx="8383713" cy="4798031"/>
          </a:xfrm>
          <a:prstGeom prst="rect">
            <a:avLst/>
          </a:prstGeom>
        </p:spPr>
      </p:pic>
    </p:spTree>
    <p:extLst>
      <p:ext uri="{BB962C8B-B14F-4D97-AF65-F5344CB8AC3E}">
        <p14:creationId xmlns:p14="http://schemas.microsoft.com/office/powerpoint/2010/main" val="4004773204"/>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 Orígenes etimológicos</a:t>
            </a:r>
            <a:endParaRPr lang="es-MX" dirty="0"/>
          </a:p>
        </p:txBody>
      </p:sp>
      <p:sp>
        <p:nvSpPr>
          <p:cNvPr id="4" name="Rectángulo 3"/>
          <p:cNvSpPr/>
          <p:nvPr/>
        </p:nvSpPr>
        <p:spPr>
          <a:xfrm>
            <a:off x="5373384" y="1690689"/>
            <a:ext cx="3141966" cy="3170099"/>
          </a:xfrm>
          <a:prstGeom prst="rect">
            <a:avLst/>
          </a:prstGeom>
        </p:spPr>
        <p:txBody>
          <a:bodyPr wrap="square">
            <a:spAutoFit/>
          </a:bodyPr>
          <a:lstStyle/>
          <a:p>
            <a:pPr algn="just"/>
            <a:r>
              <a:rPr lang="es-MX" sz="2000" dirty="0"/>
              <a:t>La palabra administración </a:t>
            </a:r>
            <a:r>
              <a:rPr lang="es-MX" sz="2000" b="1" dirty="0"/>
              <a:t>se forma del prefijo “ad” que indica hacía</a:t>
            </a:r>
            <a:r>
              <a:rPr lang="es-MX" sz="2000" dirty="0"/>
              <a:t>, dirección, tendencia</a:t>
            </a:r>
            <a:r>
              <a:rPr lang="es-MX" sz="2000" b="1" dirty="0"/>
              <a:t>,</a:t>
            </a:r>
            <a:r>
              <a:rPr lang="es-MX" sz="2000" dirty="0"/>
              <a:t> y </a:t>
            </a:r>
            <a:r>
              <a:rPr lang="es-MX" sz="2000" b="1" dirty="0"/>
              <a:t>“</a:t>
            </a:r>
            <a:r>
              <a:rPr lang="es-MX" sz="2000" dirty="0" err="1"/>
              <a:t>minister</a:t>
            </a:r>
            <a:r>
              <a:rPr lang="es-MX" sz="2000" b="1" dirty="0"/>
              <a:t>”</a:t>
            </a:r>
            <a:r>
              <a:rPr lang="es-MX" sz="2000" dirty="0"/>
              <a:t> </a:t>
            </a:r>
            <a:r>
              <a:rPr lang="es-MX" sz="2000" b="1" dirty="0"/>
              <a:t>que hace referencia a </a:t>
            </a:r>
            <a:r>
              <a:rPr lang="es-MX" sz="2000" dirty="0"/>
              <a:t>subordinación u obediencia, y significa aquél que realiza una función bajo el mando de otro, es decir, aquél que presta un servicio a otro.</a:t>
            </a:r>
            <a:endParaRPr lang="es-ES" sz="2000" dirty="0"/>
          </a:p>
        </p:txBody>
      </p:sp>
      <p:pic>
        <p:nvPicPr>
          <p:cNvPr id="5" name="Imagen 4"/>
          <p:cNvPicPr>
            <a:picLocks noChangeAspect="1"/>
          </p:cNvPicPr>
          <p:nvPr/>
        </p:nvPicPr>
        <p:blipFill>
          <a:blip r:embed="rId2"/>
          <a:stretch>
            <a:fillRect/>
          </a:stretch>
        </p:blipFill>
        <p:spPr>
          <a:xfrm>
            <a:off x="729955" y="1797978"/>
            <a:ext cx="4504624" cy="3670710"/>
          </a:xfrm>
          <a:prstGeom prst="rect">
            <a:avLst/>
          </a:prstGeom>
        </p:spPr>
      </p:pic>
    </p:spTree>
    <p:extLst>
      <p:ext uri="{BB962C8B-B14F-4D97-AF65-F5344CB8AC3E}">
        <p14:creationId xmlns:p14="http://schemas.microsoft.com/office/powerpoint/2010/main" val="3081043726"/>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t>1.1.1.ORÍGENES </a:t>
            </a:r>
            <a:r>
              <a:rPr lang="es-MX" sz="3600" dirty="0"/>
              <a:t>DE LA ADMINISTRACIÓN</a:t>
            </a:r>
          </a:p>
        </p:txBody>
      </p:sp>
      <p:sp>
        <p:nvSpPr>
          <p:cNvPr id="3" name="Rectángulo 2"/>
          <p:cNvSpPr/>
          <p:nvPr/>
        </p:nvSpPr>
        <p:spPr>
          <a:xfrm>
            <a:off x="628650" y="1765662"/>
            <a:ext cx="4572000" cy="4524315"/>
          </a:xfrm>
          <a:prstGeom prst="rect">
            <a:avLst/>
          </a:prstGeom>
        </p:spPr>
        <p:txBody>
          <a:bodyPr>
            <a:spAutoFit/>
          </a:bodyPr>
          <a:lstStyle/>
          <a:p>
            <a:pPr algn="just"/>
            <a:r>
              <a:rPr lang="es-ES" sz="3200" dirty="0" smtClean="0"/>
              <a:t>El hombre aprendió que para subsistir debería trabajar, buscando para ello mayor efectividad en sus quehaceres; pero también entendió que no podía hacerlo solo: se organizó en grupos para alcanzar sus objetivos.</a:t>
            </a:r>
            <a:endParaRPr lang="es-ES" sz="3200" dirty="0"/>
          </a:p>
        </p:txBody>
      </p:sp>
      <p:pic>
        <p:nvPicPr>
          <p:cNvPr id="1026" name="Picture 2" descr="Resultado de imagen para cavernicolas grupos organiza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4846" y="2265692"/>
            <a:ext cx="3296543" cy="2850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19869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t>1.1.1.ORÍGENES </a:t>
            </a:r>
            <a:r>
              <a:rPr lang="es-MX" sz="3600" dirty="0"/>
              <a:t>DE LA ADMINISTRACIÓN</a:t>
            </a:r>
          </a:p>
        </p:txBody>
      </p:sp>
      <p:sp>
        <p:nvSpPr>
          <p:cNvPr id="5" name="Marcador de contenido 4"/>
          <p:cNvSpPr txBox="1">
            <a:spLocks/>
          </p:cNvSpPr>
          <p:nvPr/>
        </p:nvSpPr>
        <p:spPr>
          <a:xfrm>
            <a:off x="3801439" y="1529875"/>
            <a:ext cx="4869308" cy="43517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dirty="0" smtClean="0"/>
              <a:t>Esto generó una incipiente aplicación de la administración cuyos procesos fueron evolucionando.</a:t>
            </a:r>
          </a:p>
          <a:p>
            <a:pPr marL="0" indent="0" algn="just">
              <a:buFont typeface="Arial" panose="020B0604020202020204" pitchFamily="34" charset="0"/>
              <a:buNone/>
            </a:pPr>
            <a:endParaRPr lang="es-ES" dirty="0" smtClean="0"/>
          </a:p>
          <a:p>
            <a:pPr marL="0" indent="0" algn="just">
              <a:buFont typeface="Arial" panose="020B0604020202020204" pitchFamily="34" charset="0"/>
              <a:buNone/>
            </a:pPr>
            <a:r>
              <a:rPr lang="es-ES" dirty="0" smtClean="0"/>
              <a:t>Poco a poco la humanidad fue comprendiendo como debía organizarse para satisfacer mejor sus necesidades.</a:t>
            </a:r>
            <a:endParaRPr lang="es-ES" dirty="0"/>
          </a:p>
        </p:txBody>
      </p:sp>
      <p:pic>
        <p:nvPicPr>
          <p:cNvPr id="6" name="Imagen 5"/>
          <p:cNvPicPr>
            <a:picLocks noChangeAspect="1"/>
          </p:cNvPicPr>
          <p:nvPr/>
        </p:nvPicPr>
        <p:blipFill>
          <a:blip r:embed="rId2"/>
          <a:stretch>
            <a:fillRect/>
          </a:stretch>
        </p:blipFill>
        <p:spPr>
          <a:xfrm>
            <a:off x="264469" y="1767154"/>
            <a:ext cx="3353461" cy="2864115"/>
          </a:xfrm>
          <a:prstGeom prst="rect">
            <a:avLst/>
          </a:prstGeom>
        </p:spPr>
      </p:pic>
    </p:spTree>
    <p:extLst>
      <p:ext uri="{BB962C8B-B14F-4D97-AF65-F5344CB8AC3E}">
        <p14:creationId xmlns:p14="http://schemas.microsoft.com/office/powerpoint/2010/main" val="274724767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1.1.1.ORÍGENES DE LA ADMINISTRACIÓN</a:t>
            </a:r>
          </a:p>
        </p:txBody>
      </p:sp>
      <p:sp>
        <p:nvSpPr>
          <p:cNvPr id="3" name="Marcador de contenido 4"/>
          <p:cNvSpPr txBox="1">
            <a:spLocks/>
          </p:cNvSpPr>
          <p:nvPr/>
        </p:nvSpPr>
        <p:spPr>
          <a:xfrm>
            <a:off x="628649" y="1524114"/>
            <a:ext cx="8042739" cy="276020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dirty="0" smtClean="0"/>
              <a:t>En este proceso el ser humano aprendió de sus éxitos y también de sus fracasos.</a:t>
            </a:r>
          </a:p>
          <a:p>
            <a:pPr marL="0" indent="0" algn="just">
              <a:buFont typeface="Arial" panose="020B0604020202020204" pitchFamily="34" charset="0"/>
              <a:buNone/>
            </a:pPr>
            <a:r>
              <a:rPr lang="es-ES" dirty="0" smtClean="0"/>
              <a:t>Estas experiencias las fueron pasando de generación en generación, por lo tanto, se hizo necesario realizar una mayor organización.</a:t>
            </a:r>
            <a:endParaRPr lang="es-ES" dirty="0"/>
          </a:p>
        </p:txBody>
      </p:sp>
      <p:pic>
        <p:nvPicPr>
          <p:cNvPr id="4" name="Imagen 3"/>
          <p:cNvPicPr>
            <a:picLocks noChangeAspect="1"/>
          </p:cNvPicPr>
          <p:nvPr/>
        </p:nvPicPr>
        <p:blipFill>
          <a:blip r:embed="rId2"/>
          <a:stretch>
            <a:fillRect/>
          </a:stretch>
        </p:blipFill>
        <p:spPr>
          <a:xfrm>
            <a:off x="5007635" y="3435850"/>
            <a:ext cx="2847975" cy="3048000"/>
          </a:xfrm>
          <a:prstGeom prst="rect">
            <a:avLst/>
          </a:prstGeom>
        </p:spPr>
      </p:pic>
    </p:spTree>
    <p:extLst>
      <p:ext uri="{BB962C8B-B14F-4D97-AF65-F5344CB8AC3E}">
        <p14:creationId xmlns:p14="http://schemas.microsoft.com/office/powerpoint/2010/main" val="1455342203"/>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TotalTime>
  <Words>1945</Words>
  <Application>Microsoft Office PowerPoint</Application>
  <PresentationFormat>Presentación en pantalla (4:3)</PresentationFormat>
  <Paragraphs>136</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Algerian</vt:lpstr>
      <vt:lpstr>Arial</vt:lpstr>
      <vt:lpstr>Calibri</vt:lpstr>
      <vt:lpstr>Calibri Light</vt:lpstr>
      <vt:lpstr>Tema de Office</vt:lpstr>
      <vt:lpstr>UNIVERSIDAD AUTÓNOMA DEL ESTADO DE MÉXICO Facultad de Medicina Licenciatura en Terapia Ocupacional  Administración en Terapia Ocupacional </vt:lpstr>
      <vt:lpstr>REQUERIMIENTOS TÉCNICOS</vt:lpstr>
      <vt:lpstr>Justificación</vt:lpstr>
      <vt:lpstr>1. Introducción</vt:lpstr>
      <vt:lpstr>Programa</vt:lpstr>
      <vt:lpstr>1.1. Orígenes etimológicos</vt:lpstr>
      <vt:lpstr>1.1.1.ORÍGENES DE LA ADMINISTRACIÓN</vt:lpstr>
      <vt:lpstr>1.1.1.ORÍGENES DE LA ADMINISTRACIÓN</vt:lpstr>
      <vt:lpstr>1.1.1.ORÍGENES DE LA ADMINISTRACIÓN</vt:lpstr>
      <vt:lpstr>1.1.1.ORÍGENES DE LA ADMINISTRACIÓN</vt:lpstr>
      <vt:lpstr>1.1.1.ORÍGENES DE LA ADMINISTRACIÓN</vt:lpstr>
      <vt:lpstr>1.2. identificación d ela problemática actual en relación a la T.O. en México</vt:lpstr>
      <vt:lpstr>ACTIVIDAD.   Investiga la problemática actual  en relación a la terapia ocupacional del lugar en el que tomas alguna práctica. Redacta en una cuartilla, arial 12, justificado, interlineado sencillo y lo envías al correo: imartinezf@uaemex.mx </vt:lpstr>
      <vt:lpstr>1.3. Historia de la administración</vt:lpstr>
      <vt:lpstr>1.3. Historia de la administración</vt:lpstr>
      <vt:lpstr>1.4. Diferentes conceptualizaciones de la administración</vt:lpstr>
      <vt:lpstr>1.4. Diferentes conceptualizaciones de la administración</vt:lpstr>
      <vt:lpstr>1.4. Diferentes conceptualizaciones de la administración</vt:lpstr>
      <vt:lpstr>  ACTIVIDAD.  Después de leer  algunas conceptualizaciones de Administración, con tus propias palabras, en tu cuaderno realiza una conceptualización propia. Y comparte con tus compañeros.  </vt:lpstr>
      <vt:lpstr>1.5. Características y elementos de la Administración </vt:lpstr>
      <vt:lpstr>1.5. Características y elementos de la Administración </vt:lpstr>
      <vt:lpstr>1.5. Características y elementos de la Administración </vt:lpstr>
      <vt:lpstr>1.5. Características y elementos de la Administración </vt:lpstr>
      <vt:lpstr>1.5. Características y elementos de la Administración </vt:lpstr>
      <vt:lpstr>1.5. Características y elementos de la Administración </vt:lpstr>
      <vt:lpstr>1.5. Características y elementos de la Administración </vt:lpstr>
      <vt:lpstr>1.5. Características y elementos de la Administración </vt:lpstr>
      <vt:lpstr>ACTIVIDAD.  Después de conocer las características de y elementos de la administración da un ejemplo de alguna empresa, organización o ente que conozcas en una cuartilla, arial 12, justificado, interlineado sencillo y lo envías al correo: imartinezf@uaemex.mx  </vt:lpstr>
      <vt:lpstr>IMPORTANCIA DE LA ADMINISTRACIÓN</vt:lpstr>
      <vt:lpstr>Propósito de la administración</vt:lpstr>
      <vt:lpstr>Aplicaciones y beneficios</vt:lpstr>
      <vt:lpstr>Beneficios</vt:lpstr>
      <vt:lpstr>Administrador</vt:lpstr>
      <vt:lpstr>Habilidades del administrador </vt:lpstr>
      <vt:lpstr>FUENTES BIBLIOGRÁFICAS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Medicina Licenciatura en Terapia Ocupacional</dc:title>
  <dc:creator>Imelda Martínez Flores</dc:creator>
  <cp:lastModifiedBy>Imelda Martínez Flores</cp:lastModifiedBy>
  <cp:revision>119</cp:revision>
  <dcterms:created xsi:type="dcterms:W3CDTF">2019-10-01T02:23:10Z</dcterms:created>
  <dcterms:modified xsi:type="dcterms:W3CDTF">2019-10-01T04:45:59Z</dcterms:modified>
</cp:coreProperties>
</file>